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4.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5.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6.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7.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notesSlides/notesSlide8.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3" r:id="rId2"/>
  </p:sldMasterIdLst>
  <p:notesMasterIdLst>
    <p:notesMasterId r:id="rId15"/>
  </p:notesMasterIdLst>
  <p:handoutMasterIdLst>
    <p:handoutMasterId r:id="rId16"/>
  </p:handoutMasterIdLst>
  <p:sldIdLst>
    <p:sldId id="714" r:id="rId3"/>
    <p:sldId id="712" r:id="rId4"/>
    <p:sldId id="2038388668" r:id="rId5"/>
    <p:sldId id="2038388673" r:id="rId6"/>
    <p:sldId id="659" r:id="rId7"/>
    <p:sldId id="634" r:id="rId8"/>
    <p:sldId id="2038388665" r:id="rId9"/>
    <p:sldId id="2038388671" r:id="rId10"/>
    <p:sldId id="2038388672" r:id="rId11"/>
    <p:sldId id="2038388678" r:id="rId12"/>
    <p:sldId id="711" r:id="rId13"/>
    <p:sldId id="2038388669" r:id="rId14"/>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马丽" initials="马丽" lastIdx="9" clrIdx="0">
    <p:extLst>
      <p:ext uri="{19B8F6BF-5375-455C-9EA6-DF929625EA0E}">
        <p15:presenceInfo xmlns:p15="http://schemas.microsoft.com/office/powerpoint/2012/main" userId="马丽"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D"/>
    <a:srgbClr val="369FE3"/>
    <a:srgbClr val="E6F2F9"/>
    <a:srgbClr val="00B050"/>
    <a:srgbClr val="0077C1"/>
    <a:srgbClr val="2798D4"/>
    <a:srgbClr val="0394D5"/>
    <a:srgbClr val="04A3DF"/>
    <a:srgbClr val="0079C2"/>
    <a:srgbClr val="0078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74" autoAdjust="0"/>
    <p:restoredTop sz="95806" autoAdjust="0"/>
  </p:normalViewPr>
  <p:slideViewPr>
    <p:cSldViewPr snapToGrid="0">
      <p:cViewPr varScale="1">
        <p:scale>
          <a:sx n="85" d="100"/>
          <a:sy n="85" d="100"/>
        </p:scale>
        <p:origin x="562" y="58"/>
      </p:cViewPr>
      <p:guideLst/>
    </p:cSldViewPr>
  </p:slideViewPr>
  <p:notesTextViewPr>
    <p:cViewPr>
      <p:scale>
        <a:sx n="1" d="1"/>
        <a:sy n="1" d="1"/>
      </p:scale>
      <p:origin x="0" y="0"/>
    </p:cViewPr>
  </p:notesTextViewPr>
  <p:sorterViewPr>
    <p:cViewPr varScale="1">
      <p:scale>
        <a:sx n="1" d="1"/>
        <a:sy n="1" d="1"/>
      </p:scale>
      <p:origin x="0" y="-220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ADE8F327-AB19-EFA2-C1F3-89810807CB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454CADC-74AE-BF04-AE1E-963887825D4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E6CFC4-BC70-4774-AE40-960DC1190B8B}" type="datetimeFigureOut">
              <a:rPr lang="zh-CN" altLang="en-US" smtClean="0"/>
              <a:t>2023-7-14</a:t>
            </a:fld>
            <a:endParaRPr lang="zh-CN" altLang="en-US"/>
          </a:p>
        </p:txBody>
      </p:sp>
      <p:sp>
        <p:nvSpPr>
          <p:cNvPr id="4" name="页脚占位符 3">
            <a:extLst>
              <a:ext uri="{FF2B5EF4-FFF2-40B4-BE49-F238E27FC236}">
                <a16:creationId xmlns:a16="http://schemas.microsoft.com/office/drawing/2014/main" id="{F872F979-649E-5592-6AF0-DB1BDA3337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4E223E8B-3B1A-7BEA-E161-74F25BE2D8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E16308-4635-47E6-9370-855C66F2C7A2}" type="slidenum">
              <a:rPr lang="zh-CN" altLang="en-US" smtClean="0"/>
              <a:t>‹#›</a:t>
            </a:fld>
            <a:endParaRPr lang="zh-CN" altLang="en-US"/>
          </a:p>
        </p:txBody>
      </p:sp>
    </p:spTree>
    <p:extLst>
      <p:ext uri="{BB962C8B-B14F-4D97-AF65-F5344CB8AC3E}">
        <p14:creationId xmlns:p14="http://schemas.microsoft.com/office/powerpoint/2010/main" val="5553861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2023-7-14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a:extLst>
              <a:ext uri="{FF2B5EF4-FFF2-40B4-BE49-F238E27FC236}">
                <a16:creationId xmlns:a16="http://schemas.microsoft.com/office/drawing/2014/main" id="{75A11585-2B0B-B902-81FA-4E2C7BAF04CC}"/>
              </a:ext>
            </a:extLst>
          </p:cNvPr>
          <p:cNvSpPr>
            <a:spLocks noGrp="1"/>
          </p:cNvSpPr>
          <p:nvPr>
            <p:ph type="sldNum" sz="quarter" idx="5"/>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593555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a:extLst>
              <a:ext uri="{FF2B5EF4-FFF2-40B4-BE49-F238E27FC236}">
                <a16:creationId xmlns:a16="http://schemas.microsoft.com/office/drawing/2014/main" id="{80E8BC6D-C69C-4A5B-2CD0-B3D1201D0CF5}"/>
              </a:ext>
            </a:extLst>
          </p:cNvPr>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1133845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新冠导致</a:t>
            </a:r>
            <a:r>
              <a:rPr lang="en-US" altLang="zh-CN" dirty="0" err="1"/>
              <a:t>Mrsa</a:t>
            </a:r>
            <a:r>
              <a:rPr lang="zh-CN" altLang="en-US" dirty="0"/>
              <a:t>（文献支持）</a:t>
            </a:r>
          </a:p>
        </p:txBody>
      </p:sp>
      <p:sp>
        <p:nvSpPr>
          <p:cNvPr id="4" name="灯片编号占位符 3">
            <a:extLst>
              <a:ext uri="{FF2B5EF4-FFF2-40B4-BE49-F238E27FC236}">
                <a16:creationId xmlns:a16="http://schemas.microsoft.com/office/drawing/2014/main" id="{26F3E7CA-B944-4D57-502B-3A794893D447}"/>
              </a:ext>
            </a:extLst>
          </p:cNvPr>
          <p:cNvSpPr>
            <a:spLocks noGrp="1"/>
          </p:cNvSpPr>
          <p:nvPr>
            <p:ph type="sldNum" sz="quarter" idx="5"/>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1373543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a:extLst>
              <a:ext uri="{FF2B5EF4-FFF2-40B4-BE49-F238E27FC236}">
                <a16:creationId xmlns:a16="http://schemas.microsoft.com/office/drawing/2014/main" id="{84A20076-BA31-8219-AC73-7EBAA40580AB}"/>
              </a:ext>
            </a:extLst>
          </p:cNvPr>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621403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a:extLst>
              <a:ext uri="{FF2B5EF4-FFF2-40B4-BE49-F238E27FC236}">
                <a16:creationId xmlns:a16="http://schemas.microsoft.com/office/drawing/2014/main" id="{C615447E-F2D1-FED5-64B4-26C9FC0EEFE8}"/>
              </a:ext>
            </a:extLst>
          </p:cNvPr>
          <p:cNvSpPr>
            <a:spLocks noGrp="1"/>
          </p:cNvSpPr>
          <p:nvPr>
            <p:ph type="sldNum" sz="quarter" idx="5"/>
          </p:nvPr>
        </p:nvSpPr>
        <p:spPr/>
        <p:txBody>
          <a:bodyPr/>
          <a:lstStyle/>
          <a:p>
            <a:fld id="{A6837353-30EB-4A48-80EB-173D804AEFBD}"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529006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
        <p:nvSpPr>
          <p:cNvPr id="4" name="灯片编号占位符 3">
            <a:extLst>
              <a:ext uri="{FF2B5EF4-FFF2-40B4-BE49-F238E27FC236}">
                <a16:creationId xmlns:a16="http://schemas.microsoft.com/office/drawing/2014/main" id="{3819299E-4E7E-DEAD-5683-0083397DC9C2}"/>
              </a:ext>
            </a:extLst>
          </p:cNvPr>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1734103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a:extLst>
              <a:ext uri="{FF2B5EF4-FFF2-40B4-BE49-F238E27FC236}">
                <a16:creationId xmlns:a16="http://schemas.microsoft.com/office/drawing/2014/main" id="{FBE13564-192F-5BFF-7D7B-24A137AC9634}"/>
              </a:ext>
            </a:extLst>
          </p:cNvPr>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1916299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47E9C5FF-5E47-9F36-8706-070CB35DD35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2"/>
              </a:solidFill>
            </a:endParaRPr>
          </a:p>
        </p:txBody>
      </p:sp>
      <p:sp>
        <p:nvSpPr>
          <p:cNvPr id="2" name="平行四边形 1">
            <a:extLst>
              <a:ext uri="{FF2B5EF4-FFF2-40B4-BE49-F238E27FC236}">
                <a16:creationId xmlns:a16="http://schemas.microsoft.com/office/drawing/2014/main" id="{9ADE9142-DDEF-2C97-CA93-5E235BCCC688}"/>
              </a:ext>
            </a:extLst>
          </p:cNvPr>
          <p:cNvSpPr/>
          <p:nvPr userDrawn="1"/>
        </p:nvSpPr>
        <p:spPr>
          <a:xfrm flipV="1">
            <a:off x="7476013" y="347277"/>
            <a:ext cx="1220172" cy="203134"/>
          </a:xfrm>
          <a:prstGeom prst="parallelogram">
            <a:avLst/>
          </a:prstGeom>
          <a:gradFill>
            <a:gsLst>
              <a:gs pos="100000">
                <a:srgbClr val="0076C0">
                  <a:alpha val="5000"/>
                </a:srgbClr>
              </a:gs>
              <a:gs pos="0">
                <a:srgbClr val="05A8E3">
                  <a:alpha val="0"/>
                </a:srgbClr>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b="1" dirty="0">
              <a:solidFill>
                <a:schemeClr val="tx2"/>
              </a:solidFill>
            </a:endParaRPr>
          </a:p>
        </p:txBody>
      </p:sp>
      <p:sp>
        <p:nvSpPr>
          <p:cNvPr id="10" name="平行四边形 9">
            <a:extLst>
              <a:ext uri="{FF2B5EF4-FFF2-40B4-BE49-F238E27FC236}">
                <a16:creationId xmlns:a16="http://schemas.microsoft.com/office/drawing/2014/main" id="{B54D31E1-1AE3-39CE-B442-DE2601974D32}"/>
              </a:ext>
            </a:extLst>
          </p:cNvPr>
          <p:cNvSpPr/>
          <p:nvPr userDrawn="1"/>
        </p:nvSpPr>
        <p:spPr>
          <a:xfrm flipV="1">
            <a:off x="8325616" y="634043"/>
            <a:ext cx="691534" cy="45719"/>
          </a:xfrm>
          <a:prstGeom prst="parallelogram">
            <a:avLst/>
          </a:prstGeom>
          <a:gradFill>
            <a:gsLst>
              <a:gs pos="100000">
                <a:srgbClr val="0076C0">
                  <a:alpha val="5000"/>
                </a:srgbClr>
              </a:gs>
              <a:gs pos="0">
                <a:srgbClr val="05A8E3">
                  <a:alpha val="0"/>
                </a:srgbClr>
              </a:gs>
            </a:gsLst>
            <a:lin ang="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zh-CN" altLang="en-US" b="1" dirty="0">
              <a:solidFill>
                <a:schemeClr val="tx2"/>
              </a:solidFill>
            </a:endParaRPr>
          </a:p>
        </p:txBody>
      </p:sp>
      <p:pic>
        <p:nvPicPr>
          <p:cNvPr id="4" name="图片 3">
            <a:extLst>
              <a:ext uri="{FF2B5EF4-FFF2-40B4-BE49-F238E27FC236}">
                <a16:creationId xmlns:a16="http://schemas.microsoft.com/office/drawing/2014/main" id="{622B2E33-9A31-7EAD-A516-7AFA3ECA9267}"/>
              </a:ext>
            </a:extLst>
          </p:cNvPr>
          <p:cNvPicPr>
            <a:picLocks noChangeAspect="1"/>
          </p:cNvPicPr>
          <p:nvPr userDrawn="1"/>
        </p:nvPicPr>
        <p:blipFill>
          <a:blip r:embed="rId2"/>
          <a:stretch>
            <a:fillRect/>
          </a:stretch>
        </p:blipFill>
        <p:spPr>
          <a:xfrm>
            <a:off x="8649603" y="51535"/>
            <a:ext cx="3475543" cy="372661"/>
          </a:xfrm>
          <a:prstGeom prst="rect">
            <a:avLst/>
          </a:prstGeom>
        </p:spPr>
      </p:pic>
    </p:spTree>
    <p:extLst>
      <p:ext uri="{BB962C8B-B14F-4D97-AF65-F5344CB8AC3E}">
        <p14:creationId xmlns:p14="http://schemas.microsoft.com/office/powerpoint/2010/main" val="2454665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A6972B8C-D02F-4182-BDA5-68AFB85FCA63}" type="datetime1">
              <a:rPr kumimoji="1" lang="zh-CN" altLang="en-US" smtClean="0"/>
              <a:t>2023-7-14</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8FF">
            <a:alpha val="33000"/>
          </a:srgbClr>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5743703-A40D-0ADA-6539-8AF0BAE68359}"/>
              </a:ext>
            </a:extLst>
          </p:cNvPr>
          <p:cNvPicPr>
            <a:picLocks noChangeAspect="1"/>
          </p:cNvPicPr>
          <p:nvPr userDrawn="1"/>
        </p:nvPicPr>
        <p:blipFill>
          <a:blip r:embed="rId4"/>
          <a:stretch>
            <a:fillRect/>
          </a:stretch>
        </p:blipFill>
        <p:spPr>
          <a:xfrm>
            <a:off x="8649603" y="51535"/>
            <a:ext cx="3475543" cy="372661"/>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95"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4F8FF">
            <a:alpha val="33000"/>
          </a:srgb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73E301-D530-4229-9997-2F38404E03AD}" type="datetime1">
              <a:rPr kumimoji="1" lang="zh-CN" altLang="en-US" smtClean="0"/>
              <a:t>2023-7-14</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pic>
        <p:nvPicPr>
          <p:cNvPr id="7" name="图片 6">
            <a:extLst>
              <a:ext uri="{FF2B5EF4-FFF2-40B4-BE49-F238E27FC236}">
                <a16:creationId xmlns:a16="http://schemas.microsoft.com/office/drawing/2014/main" id="{E6F72490-B693-1C0E-8C52-F7438C1579CA}"/>
              </a:ext>
            </a:extLst>
          </p:cNvPr>
          <p:cNvPicPr>
            <a:picLocks noChangeAspect="1"/>
          </p:cNvPicPr>
          <p:nvPr userDrawn="1"/>
        </p:nvPicPr>
        <p:blipFill>
          <a:blip r:embed="rId3"/>
          <a:stretch>
            <a:fillRect/>
          </a:stretch>
        </p:blipFill>
        <p:spPr>
          <a:xfrm>
            <a:off x="8649603" y="51535"/>
            <a:ext cx="3475543" cy="372661"/>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jp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19.jpg"/><Relationship Id="rId3" Type="http://schemas.openxmlformats.org/officeDocument/2006/relationships/tags" Target="../tags/tag89.xml"/><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18.jpg"/><Relationship Id="rId2" Type="http://schemas.openxmlformats.org/officeDocument/2006/relationships/tags" Target="../tags/tag88.xml"/><Relationship Id="rId16" Type="http://schemas.openxmlformats.org/officeDocument/2006/relationships/image" Target="../media/image17.png"/><Relationship Id="rId1" Type="http://schemas.openxmlformats.org/officeDocument/2006/relationships/tags" Target="../tags/tag87.xml"/><Relationship Id="rId6" Type="http://schemas.openxmlformats.org/officeDocument/2006/relationships/notesSlide" Target="../notesSlides/notesSlide7.xml"/><Relationship Id="rId11" Type="http://schemas.openxmlformats.org/officeDocument/2006/relationships/image" Target="../media/image31.png"/><Relationship Id="rId5" Type="http://schemas.openxmlformats.org/officeDocument/2006/relationships/slideLayout" Target="../slideLayouts/slideLayout1.xml"/><Relationship Id="rId15" Type="http://schemas.openxmlformats.org/officeDocument/2006/relationships/image" Target="../media/image23.jpg"/><Relationship Id="rId10" Type="http://schemas.openxmlformats.org/officeDocument/2006/relationships/image" Target="../media/image30.png"/><Relationship Id="rId4" Type="http://schemas.openxmlformats.org/officeDocument/2006/relationships/tags" Target="../tags/tag90.xml"/><Relationship Id="rId9" Type="http://schemas.openxmlformats.org/officeDocument/2006/relationships/image" Target="../media/image29.png"/><Relationship Id="rId14"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tags" Target="../tags/tag98.xml"/><Relationship Id="rId13" Type="http://schemas.openxmlformats.org/officeDocument/2006/relationships/tags" Target="../tags/tag103.xml"/><Relationship Id="rId18" Type="http://schemas.openxmlformats.org/officeDocument/2006/relationships/tags" Target="../tags/tag108.xml"/><Relationship Id="rId26" Type="http://schemas.openxmlformats.org/officeDocument/2006/relationships/tags" Target="../tags/tag116.xml"/><Relationship Id="rId3" Type="http://schemas.openxmlformats.org/officeDocument/2006/relationships/tags" Target="../tags/tag93.xml"/><Relationship Id="rId21" Type="http://schemas.openxmlformats.org/officeDocument/2006/relationships/tags" Target="../tags/tag111.xml"/><Relationship Id="rId7" Type="http://schemas.openxmlformats.org/officeDocument/2006/relationships/tags" Target="../tags/tag97.xml"/><Relationship Id="rId12" Type="http://schemas.openxmlformats.org/officeDocument/2006/relationships/tags" Target="../tags/tag102.xml"/><Relationship Id="rId17" Type="http://schemas.openxmlformats.org/officeDocument/2006/relationships/tags" Target="../tags/tag107.xml"/><Relationship Id="rId25" Type="http://schemas.openxmlformats.org/officeDocument/2006/relationships/tags" Target="../tags/tag115.xml"/><Relationship Id="rId2" Type="http://schemas.openxmlformats.org/officeDocument/2006/relationships/tags" Target="../tags/tag92.xml"/><Relationship Id="rId16" Type="http://schemas.openxmlformats.org/officeDocument/2006/relationships/tags" Target="../tags/tag106.xml"/><Relationship Id="rId20" Type="http://schemas.openxmlformats.org/officeDocument/2006/relationships/tags" Target="../tags/tag110.xml"/><Relationship Id="rId29" Type="http://schemas.openxmlformats.org/officeDocument/2006/relationships/image" Target="../media/image35.png"/><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tags" Target="../tags/tag101.xml"/><Relationship Id="rId24" Type="http://schemas.openxmlformats.org/officeDocument/2006/relationships/tags" Target="../tags/tag114.xml"/><Relationship Id="rId5" Type="http://schemas.openxmlformats.org/officeDocument/2006/relationships/tags" Target="../tags/tag95.xml"/><Relationship Id="rId15" Type="http://schemas.openxmlformats.org/officeDocument/2006/relationships/tags" Target="../tags/tag105.xml"/><Relationship Id="rId23" Type="http://schemas.openxmlformats.org/officeDocument/2006/relationships/tags" Target="../tags/tag113.xml"/><Relationship Id="rId28" Type="http://schemas.openxmlformats.org/officeDocument/2006/relationships/notesSlide" Target="../notesSlides/notesSlide8.xml"/><Relationship Id="rId10" Type="http://schemas.openxmlformats.org/officeDocument/2006/relationships/tags" Target="../tags/tag100.xml"/><Relationship Id="rId19" Type="http://schemas.openxmlformats.org/officeDocument/2006/relationships/tags" Target="../tags/tag109.xml"/><Relationship Id="rId4" Type="http://schemas.openxmlformats.org/officeDocument/2006/relationships/tags" Target="../tags/tag94.xml"/><Relationship Id="rId9" Type="http://schemas.openxmlformats.org/officeDocument/2006/relationships/tags" Target="../tags/tag99.xml"/><Relationship Id="rId14" Type="http://schemas.openxmlformats.org/officeDocument/2006/relationships/tags" Target="../tags/tag104.xml"/><Relationship Id="rId22" Type="http://schemas.openxmlformats.org/officeDocument/2006/relationships/tags" Target="../tags/tag112.xml"/><Relationship Id="rId27" Type="http://schemas.openxmlformats.org/officeDocument/2006/relationships/slideLayout" Target="../slideLayouts/slideLayout3.xml"/><Relationship Id="rId30" Type="http://schemas.openxmlformats.org/officeDocument/2006/relationships/image" Target="../media/image36.sv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image" Target="../media/image3.jp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3.jp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notesSlide" Target="../notesSlides/notesSlide1.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slideLayout" Target="../slideLayouts/slideLayout1.xml"/><Relationship Id="rId5" Type="http://schemas.openxmlformats.org/officeDocument/2006/relationships/tags" Target="../tags/tag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slideLayout" Target="../slideLayouts/slideLayout1.xml"/><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 Type="http://schemas.openxmlformats.org/officeDocument/2006/relationships/tags" Target="../tags/tag15.xml"/><Relationship Id="rId16" Type="http://schemas.openxmlformats.org/officeDocument/2006/relationships/tags" Target="../tags/tag29.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tags" Target="../tags/tag24.xml"/><Relationship Id="rId5" Type="http://schemas.openxmlformats.org/officeDocument/2006/relationships/tags" Target="../tags/tag18.xml"/><Relationship Id="rId15" Type="http://schemas.openxmlformats.org/officeDocument/2006/relationships/tags" Target="../tags/tag28.xml"/><Relationship Id="rId10" Type="http://schemas.openxmlformats.org/officeDocument/2006/relationships/tags" Target="../tags/tag23.xml"/><Relationship Id="rId19" Type="http://schemas.openxmlformats.org/officeDocument/2006/relationships/notesSlide" Target="../notesSlides/notesSlide2.xml"/><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s>
</file>

<file path=ppt/slides/_rels/slide4.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18" Type="http://schemas.openxmlformats.org/officeDocument/2006/relationships/tags" Target="../tags/tag48.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17" Type="http://schemas.openxmlformats.org/officeDocument/2006/relationships/tags" Target="../tags/tag47.xml"/><Relationship Id="rId2" Type="http://schemas.openxmlformats.org/officeDocument/2006/relationships/tags" Target="../tags/tag32.xml"/><Relationship Id="rId16" Type="http://schemas.openxmlformats.org/officeDocument/2006/relationships/tags" Target="../tags/tag46.xml"/><Relationship Id="rId20" Type="http://schemas.openxmlformats.org/officeDocument/2006/relationships/notesSlide" Target="../notesSlides/notesSlide3.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5" Type="http://schemas.openxmlformats.org/officeDocument/2006/relationships/tags" Target="../tags/tag45.xml"/><Relationship Id="rId10" Type="http://schemas.openxmlformats.org/officeDocument/2006/relationships/tags" Target="../tags/tag40.xml"/><Relationship Id="rId19" Type="http://schemas.openxmlformats.org/officeDocument/2006/relationships/slideLayout" Target="../slideLayouts/slideLayout3.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tags" Target="../tags/tag44.xml"/></Relationships>
</file>

<file path=ppt/slides/_rels/slide5.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tags" Target="../tags/tag61.xml"/><Relationship Id="rId18" Type="http://schemas.openxmlformats.org/officeDocument/2006/relationships/image" Target="../media/image4.jpg"/><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tags" Target="../tags/tag60.xml"/><Relationship Id="rId17" Type="http://schemas.openxmlformats.org/officeDocument/2006/relationships/notesSlide" Target="../notesSlides/notesSlide4.xml"/><Relationship Id="rId2" Type="http://schemas.openxmlformats.org/officeDocument/2006/relationships/tags" Target="../tags/tag50.xml"/><Relationship Id="rId16" Type="http://schemas.openxmlformats.org/officeDocument/2006/relationships/slideLayout" Target="../slideLayouts/slideLayout1.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5" Type="http://schemas.openxmlformats.org/officeDocument/2006/relationships/tags" Target="../tags/tag63.xml"/><Relationship Id="rId10" Type="http://schemas.openxmlformats.org/officeDocument/2006/relationships/tags" Target="../tags/tag58.xml"/><Relationship Id="rId19" Type="http://schemas.openxmlformats.org/officeDocument/2006/relationships/image" Target="../media/image5.jpg"/><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tags" Target="../tags/tag62.xml"/></Relationships>
</file>

<file path=ppt/slides/_rels/slide6.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image" Target="../media/image7.png"/><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image" Target="../media/image6.png"/><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notesSlide" Target="../notesSlides/notesSlide5.xml"/><Relationship Id="rId5" Type="http://schemas.openxmlformats.org/officeDocument/2006/relationships/tags" Target="../tags/tag68.xml"/><Relationship Id="rId15" Type="http://schemas.openxmlformats.org/officeDocument/2006/relationships/image" Target="../media/image9.jpg"/><Relationship Id="rId10" Type="http://schemas.openxmlformats.org/officeDocument/2006/relationships/slideLayout" Target="../slideLayouts/slideLayout1.xml"/><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image" Target="../media/image8.jpg"/></Relationships>
</file>

<file path=ppt/slides/_rels/slide7.xml.rels><?xml version="1.0" encoding="UTF-8" standalone="yes"?>
<Relationships xmlns="http://schemas.openxmlformats.org/package/2006/relationships"><Relationship Id="rId8" Type="http://schemas.openxmlformats.org/officeDocument/2006/relationships/tags" Target="../tags/tag80.xml"/><Relationship Id="rId13" Type="http://schemas.openxmlformats.org/officeDocument/2006/relationships/image" Target="../media/image12.jpg"/><Relationship Id="rId3" Type="http://schemas.openxmlformats.org/officeDocument/2006/relationships/tags" Target="../tags/tag75.xml"/><Relationship Id="rId7" Type="http://schemas.openxmlformats.org/officeDocument/2006/relationships/tags" Target="../tags/tag79.xml"/><Relationship Id="rId12" Type="http://schemas.openxmlformats.org/officeDocument/2006/relationships/image" Target="../media/image11.svg"/><Relationship Id="rId17" Type="http://schemas.openxmlformats.org/officeDocument/2006/relationships/image" Target="../media/image16.jpg"/><Relationship Id="rId2" Type="http://schemas.openxmlformats.org/officeDocument/2006/relationships/tags" Target="../tags/tag74.xml"/><Relationship Id="rId16" Type="http://schemas.openxmlformats.org/officeDocument/2006/relationships/image" Target="../media/image15.jpg"/><Relationship Id="rId1" Type="http://schemas.openxmlformats.org/officeDocument/2006/relationships/tags" Target="../tags/tag73.xml"/><Relationship Id="rId6" Type="http://schemas.openxmlformats.org/officeDocument/2006/relationships/tags" Target="../tags/tag78.xml"/><Relationship Id="rId11" Type="http://schemas.openxmlformats.org/officeDocument/2006/relationships/image" Target="../media/image10.png"/><Relationship Id="rId5" Type="http://schemas.openxmlformats.org/officeDocument/2006/relationships/tags" Target="../tags/tag77.xml"/><Relationship Id="rId15" Type="http://schemas.openxmlformats.org/officeDocument/2006/relationships/image" Target="../media/image14.jpg"/><Relationship Id="rId10" Type="http://schemas.openxmlformats.org/officeDocument/2006/relationships/notesSlide" Target="../notesSlides/notesSlide6.xml"/><Relationship Id="rId4" Type="http://schemas.openxmlformats.org/officeDocument/2006/relationships/tags" Target="../tags/tag76.xml"/><Relationship Id="rId9" Type="http://schemas.openxmlformats.org/officeDocument/2006/relationships/slideLayout" Target="../slideLayouts/slideLayout2.xml"/><Relationship Id="rId14" Type="http://schemas.openxmlformats.org/officeDocument/2006/relationships/image" Target="../media/image13.jp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tags" Target="../tags/tag83.xml"/><Relationship Id="rId7" Type="http://schemas.openxmlformats.org/officeDocument/2006/relationships/image" Target="../media/image18.jp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slideLayout" Target="../slideLayouts/slideLayout1.xml"/><Relationship Id="rId10" Type="http://schemas.openxmlformats.org/officeDocument/2006/relationships/image" Target="../media/image21.png"/><Relationship Id="rId4" Type="http://schemas.openxmlformats.org/officeDocument/2006/relationships/tags" Target="../tags/tag84.xml"/><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jpg"/><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动物, 游戏机&#10;&#10;描述已自动生成">
            <a:extLst>
              <a:ext uri="{FF2B5EF4-FFF2-40B4-BE49-F238E27FC236}">
                <a16:creationId xmlns:a16="http://schemas.microsoft.com/office/drawing/2014/main" id="{C282110C-73BD-65FA-4F90-1C2463ECE5E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0" y="0"/>
            <a:ext cx="12192000" cy="6858000"/>
          </a:xfrm>
          <a:prstGeom prst="rect">
            <a:avLst/>
          </a:prstGeom>
        </p:spPr>
      </p:pic>
      <p:sp>
        <p:nvSpPr>
          <p:cNvPr id="12" name="文本框 11">
            <a:extLst>
              <a:ext uri="{FF2B5EF4-FFF2-40B4-BE49-F238E27FC236}">
                <a16:creationId xmlns:a16="http://schemas.microsoft.com/office/drawing/2014/main" id="{DC59F15B-8680-C4C1-33CB-264514FDEA82}"/>
              </a:ext>
            </a:extLst>
          </p:cNvPr>
          <p:cNvSpPr txBox="1"/>
          <p:nvPr/>
        </p:nvSpPr>
        <p:spPr>
          <a:xfrm>
            <a:off x="3121104" y="3759740"/>
            <a:ext cx="5949792" cy="707886"/>
          </a:xfrm>
          <a:prstGeom prst="rect">
            <a:avLst/>
          </a:prstGeom>
          <a:noFill/>
        </p:spPr>
        <p:txBody>
          <a:bodyPr wrap="square">
            <a:spAutoFit/>
          </a:bodyPr>
          <a:lstStyle/>
          <a:p>
            <a:pPr algn="dist" defTabSz="964565" fontAlgn="auto">
              <a:spcBef>
                <a:spcPts val="0"/>
              </a:spcBef>
              <a:spcAft>
                <a:spcPts val="0"/>
              </a:spcAft>
              <a:defRPr/>
            </a:pPr>
            <a:r>
              <a:rPr lang="zh-CN" altLang="en-US" sz="4000" b="1"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注射用头孢比罗酯钠</a:t>
            </a:r>
          </a:p>
        </p:txBody>
      </p:sp>
      <p:cxnSp>
        <p:nvCxnSpPr>
          <p:cNvPr id="14" name="直接连接符 13">
            <a:extLst>
              <a:ext uri="{FF2B5EF4-FFF2-40B4-BE49-F238E27FC236}">
                <a16:creationId xmlns:a16="http://schemas.microsoft.com/office/drawing/2014/main" id="{8FEDA4A6-B38E-2560-EA09-692E2406E605}"/>
              </a:ext>
            </a:extLst>
          </p:cNvPr>
          <p:cNvCxnSpPr/>
          <p:nvPr/>
        </p:nvCxnSpPr>
        <p:spPr>
          <a:xfrm>
            <a:off x="2400692" y="4703662"/>
            <a:ext cx="1802921" cy="0"/>
          </a:xfrm>
          <a:prstGeom prst="line">
            <a:avLst/>
          </a:prstGeom>
          <a:ln w="12700">
            <a:gradFill flip="none" rotWithShape="1">
              <a:gsLst>
                <a:gs pos="0">
                  <a:schemeClr val="bg1">
                    <a:alpha val="61000"/>
                  </a:schemeClr>
                </a:gs>
                <a:gs pos="99000">
                  <a:schemeClr val="bg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553812F3-ECA5-CB17-52EF-8A716FBA734C}"/>
              </a:ext>
            </a:extLst>
          </p:cNvPr>
          <p:cNvCxnSpPr/>
          <p:nvPr/>
        </p:nvCxnSpPr>
        <p:spPr>
          <a:xfrm>
            <a:off x="8054198" y="4707405"/>
            <a:ext cx="1802921" cy="0"/>
          </a:xfrm>
          <a:prstGeom prst="line">
            <a:avLst/>
          </a:prstGeom>
          <a:ln w="12700">
            <a:gradFill flip="none" rotWithShape="1">
              <a:gsLst>
                <a:gs pos="0">
                  <a:schemeClr val="bg1">
                    <a:alpha val="61000"/>
                  </a:schemeClr>
                </a:gs>
                <a:gs pos="99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F28E19ED-0333-EF6E-A07F-8696B011C934}"/>
              </a:ext>
            </a:extLst>
          </p:cNvPr>
          <p:cNvSpPr/>
          <p:nvPr/>
        </p:nvSpPr>
        <p:spPr>
          <a:xfrm rot="2642471">
            <a:off x="4218218" y="4668386"/>
            <a:ext cx="70552" cy="70552"/>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1E3A8D46-02AA-1134-38DB-0EB446DD3218}"/>
              </a:ext>
            </a:extLst>
          </p:cNvPr>
          <p:cNvSpPr/>
          <p:nvPr/>
        </p:nvSpPr>
        <p:spPr>
          <a:xfrm rot="2642471">
            <a:off x="7970135" y="4672129"/>
            <a:ext cx="70552" cy="70552"/>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66D05E15-4DEE-E971-F367-6965431A27DC}"/>
              </a:ext>
            </a:extLst>
          </p:cNvPr>
          <p:cNvSpPr txBox="1"/>
          <p:nvPr>
            <p:custDataLst>
              <p:tags r:id="rId1"/>
            </p:custDataLst>
          </p:nvPr>
        </p:nvSpPr>
        <p:spPr>
          <a:xfrm>
            <a:off x="2945546" y="4500446"/>
            <a:ext cx="6367814" cy="646331"/>
          </a:xfrm>
          <a:prstGeom prst="rect">
            <a:avLst/>
          </a:prstGeom>
          <a:noFill/>
        </p:spPr>
        <p:txBody>
          <a:bodyPr wrap="square">
            <a:spAutoFit/>
          </a:bodyPr>
          <a:lstStyle>
            <a:defPPr>
              <a:defRPr lang="zh-CN"/>
            </a:defPPr>
            <a:lvl1pPr algn="dist" defTabSz="964565" fontAlgn="auto">
              <a:spcBef>
                <a:spcPts val="0"/>
              </a:spcBef>
              <a:spcAft>
                <a:spcPts val="0"/>
              </a:spcAft>
              <a:defRPr sz="4000" b="1">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defRPr>
            </a:lvl1pPr>
          </a:lstStyle>
          <a:p>
            <a:pPr algn="ctr"/>
            <a:r>
              <a:rPr lang="zh-CN" altLang="en-US" sz="1800" dirty="0"/>
              <a:t>浙江华润九众医药有限公司</a:t>
            </a:r>
            <a:endParaRPr lang="en-US" altLang="zh-CN" sz="1800" dirty="0"/>
          </a:p>
          <a:p>
            <a:pPr algn="ctr"/>
            <a:r>
              <a:rPr lang="zh-CN" altLang="en-US" sz="1800" dirty="0"/>
              <a:t>（华润三九旗下企业）</a:t>
            </a:r>
          </a:p>
        </p:txBody>
      </p:sp>
      <p:sp>
        <p:nvSpPr>
          <p:cNvPr id="27" name="矩形 26">
            <a:extLst>
              <a:ext uri="{FF2B5EF4-FFF2-40B4-BE49-F238E27FC236}">
                <a16:creationId xmlns:a16="http://schemas.microsoft.com/office/drawing/2014/main" id="{BF94226D-C838-54F6-5DB1-59D34C4C4CC6}"/>
              </a:ext>
            </a:extLst>
          </p:cNvPr>
          <p:cNvSpPr/>
          <p:nvPr/>
        </p:nvSpPr>
        <p:spPr>
          <a:xfrm>
            <a:off x="0" y="6540747"/>
            <a:ext cx="12192000" cy="32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7AE9A7CF-74B8-1328-08D5-EB670DFAF223}"/>
              </a:ext>
            </a:extLst>
          </p:cNvPr>
          <p:cNvGrpSpPr>
            <a:grpSpLocks noChangeAspect="1"/>
          </p:cNvGrpSpPr>
          <p:nvPr/>
        </p:nvGrpSpPr>
        <p:grpSpPr>
          <a:xfrm>
            <a:off x="828938" y="1487362"/>
            <a:ext cx="6108266" cy="2816351"/>
            <a:chOff x="2616239" y="1363637"/>
            <a:chExt cx="5090222" cy="2346959"/>
          </a:xfrm>
        </p:grpSpPr>
        <p:sp>
          <p:nvSpPr>
            <p:cNvPr id="8" name="任意多边形: 形状 7">
              <a:extLst>
                <a:ext uri="{FF2B5EF4-FFF2-40B4-BE49-F238E27FC236}">
                  <a16:creationId xmlns:a16="http://schemas.microsoft.com/office/drawing/2014/main" id="{05040652-A4D1-AD17-36C1-CFA4992310A2}"/>
                </a:ext>
              </a:extLst>
            </p:cNvPr>
            <p:cNvSpPr/>
            <p:nvPr/>
          </p:nvSpPr>
          <p:spPr>
            <a:xfrm>
              <a:off x="2616239" y="1363637"/>
              <a:ext cx="5090222" cy="2346959"/>
            </a:xfrm>
            <a:custGeom>
              <a:avLst/>
              <a:gdLst>
                <a:gd name="connsiteX0" fmla="*/ 9502140 w 10789920"/>
                <a:gd name="connsiteY0" fmla="*/ 0 h 4975860"/>
                <a:gd name="connsiteX1" fmla="*/ 2994660 w 10789920"/>
                <a:gd name="connsiteY1" fmla="*/ 342900 h 4975860"/>
                <a:gd name="connsiteX2" fmla="*/ 3009900 w 10789920"/>
                <a:gd name="connsiteY2" fmla="*/ 1706880 h 4975860"/>
                <a:gd name="connsiteX3" fmla="*/ 3009900 w 10789920"/>
                <a:gd name="connsiteY3" fmla="*/ 1699260 h 4975860"/>
                <a:gd name="connsiteX4" fmla="*/ 2948940 w 10789920"/>
                <a:gd name="connsiteY4" fmla="*/ 1684020 h 4975860"/>
                <a:gd name="connsiteX5" fmla="*/ 2857500 w 10789920"/>
                <a:gd name="connsiteY5" fmla="*/ 1661160 h 4975860"/>
                <a:gd name="connsiteX6" fmla="*/ 2766060 w 10789920"/>
                <a:gd name="connsiteY6" fmla="*/ 1661160 h 4975860"/>
                <a:gd name="connsiteX7" fmla="*/ 2065020 w 10789920"/>
                <a:gd name="connsiteY7" fmla="*/ 1661160 h 4975860"/>
                <a:gd name="connsiteX8" fmla="*/ 1950720 w 10789920"/>
                <a:gd name="connsiteY8" fmla="*/ 1676400 h 4975860"/>
                <a:gd name="connsiteX9" fmla="*/ 1889760 w 10789920"/>
                <a:gd name="connsiteY9" fmla="*/ 1684020 h 4975860"/>
                <a:gd name="connsiteX10" fmla="*/ 1821180 w 10789920"/>
                <a:gd name="connsiteY10" fmla="*/ 1714500 h 4975860"/>
                <a:gd name="connsiteX11" fmla="*/ 1813560 w 10789920"/>
                <a:gd name="connsiteY11" fmla="*/ 2011680 h 4975860"/>
                <a:gd name="connsiteX12" fmla="*/ 1859280 w 10789920"/>
                <a:gd name="connsiteY12" fmla="*/ 2042160 h 4975860"/>
                <a:gd name="connsiteX13" fmla="*/ 1859280 w 10789920"/>
                <a:gd name="connsiteY13" fmla="*/ 2179320 h 4975860"/>
                <a:gd name="connsiteX14" fmla="*/ 1981200 w 10789920"/>
                <a:gd name="connsiteY14" fmla="*/ 2247900 h 4975860"/>
                <a:gd name="connsiteX15" fmla="*/ 1996440 w 10789920"/>
                <a:gd name="connsiteY15" fmla="*/ 2415540 h 4975860"/>
                <a:gd name="connsiteX16" fmla="*/ 1623060 w 10789920"/>
                <a:gd name="connsiteY16" fmla="*/ 2788920 h 4975860"/>
                <a:gd name="connsiteX17" fmla="*/ 1638300 w 10789920"/>
                <a:gd name="connsiteY17" fmla="*/ 2072640 h 4975860"/>
                <a:gd name="connsiteX18" fmla="*/ 1623060 w 10789920"/>
                <a:gd name="connsiteY18" fmla="*/ 1950720 h 4975860"/>
                <a:gd name="connsiteX19" fmla="*/ 1562100 w 10789920"/>
                <a:gd name="connsiteY19" fmla="*/ 1866900 h 4975860"/>
                <a:gd name="connsiteX20" fmla="*/ 1264920 w 10789920"/>
                <a:gd name="connsiteY20" fmla="*/ 1531620 h 4975860"/>
                <a:gd name="connsiteX21" fmla="*/ 1257300 w 10789920"/>
                <a:gd name="connsiteY21" fmla="*/ 1356360 h 4975860"/>
                <a:gd name="connsiteX22" fmla="*/ 1348740 w 10789920"/>
                <a:gd name="connsiteY22" fmla="*/ 1310640 h 4975860"/>
                <a:gd name="connsiteX23" fmla="*/ 1379220 w 10789920"/>
                <a:gd name="connsiteY23" fmla="*/ 1257300 h 4975860"/>
                <a:gd name="connsiteX24" fmla="*/ 1394460 w 10789920"/>
                <a:gd name="connsiteY24" fmla="*/ 1112520 h 4975860"/>
                <a:gd name="connsiteX25" fmla="*/ 1432560 w 10789920"/>
                <a:gd name="connsiteY25" fmla="*/ 1074420 h 4975860"/>
                <a:gd name="connsiteX26" fmla="*/ 1424940 w 10789920"/>
                <a:gd name="connsiteY26" fmla="*/ 861060 h 4975860"/>
                <a:gd name="connsiteX27" fmla="*/ 1371600 w 10789920"/>
                <a:gd name="connsiteY27" fmla="*/ 807720 h 4975860"/>
                <a:gd name="connsiteX28" fmla="*/ 1287780 w 10789920"/>
                <a:gd name="connsiteY28" fmla="*/ 777240 h 4975860"/>
                <a:gd name="connsiteX29" fmla="*/ 434340 w 10789920"/>
                <a:gd name="connsiteY29" fmla="*/ 777240 h 4975860"/>
                <a:gd name="connsiteX30" fmla="*/ 266700 w 10789920"/>
                <a:gd name="connsiteY30" fmla="*/ 822960 h 4975860"/>
                <a:gd name="connsiteX31" fmla="*/ 251460 w 10789920"/>
                <a:gd name="connsiteY31" fmla="*/ 1112520 h 4975860"/>
                <a:gd name="connsiteX32" fmla="*/ 327660 w 10789920"/>
                <a:gd name="connsiteY32" fmla="*/ 1150620 h 4975860"/>
                <a:gd name="connsiteX33" fmla="*/ 304800 w 10789920"/>
                <a:gd name="connsiteY33" fmla="*/ 1272540 h 4975860"/>
                <a:gd name="connsiteX34" fmla="*/ 335280 w 10789920"/>
                <a:gd name="connsiteY34" fmla="*/ 1303020 h 4975860"/>
                <a:gd name="connsiteX35" fmla="*/ 426720 w 10789920"/>
                <a:gd name="connsiteY35" fmla="*/ 1348740 h 4975860"/>
                <a:gd name="connsiteX36" fmla="*/ 419100 w 10789920"/>
                <a:gd name="connsiteY36" fmla="*/ 1539240 h 4975860"/>
                <a:gd name="connsiteX37" fmla="*/ 76200 w 10789920"/>
                <a:gd name="connsiteY37" fmla="*/ 1866900 h 4975860"/>
                <a:gd name="connsiteX38" fmla="*/ 22860 w 10789920"/>
                <a:gd name="connsiteY38" fmla="*/ 1935480 h 4975860"/>
                <a:gd name="connsiteX39" fmla="*/ 0 w 10789920"/>
                <a:gd name="connsiteY39" fmla="*/ 1988820 h 4975860"/>
                <a:gd name="connsiteX40" fmla="*/ 7620 w 10789920"/>
                <a:gd name="connsiteY40" fmla="*/ 2087880 h 4975860"/>
                <a:gd name="connsiteX41" fmla="*/ 53340 w 10789920"/>
                <a:gd name="connsiteY41" fmla="*/ 3726180 h 4975860"/>
                <a:gd name="connsiteX42" fmla="*/ 114300 w 10789920"/>
                <a:gd name="connsiteY42" fmla="*/ 3840480 h 4975860"/>
                <a:gd name="connsiteX43" fmla="*/ 182880 w 10789920"/>
                <a:gd name="connsiteY43" fmla="*/ 3870960 h 4975860"/>
                <a:gd name="connsiteX44" fmla="*/ 259080 w 10789920"/>
                <a:gd name="connsiteY44" fmla="*/ 3916680 h 4975860"/>
                <a:gd name="connsiteX45" fmla="*/ 342900 w 10789920"/>
                <a:gd name="connsiteY45" fmla="*/ 3947160 h 4975860"/>
                <a:gd name="connsiteX46" fmla="*/ 487680 w 10789920"/>
                <a:gd name="connsiteY46" fmla="*/ 3985260 h 4975860"/>
                <a:gd name="connsiteX47" fmla="*/ 670560 w 10789920"/>
                <a:gd name="connsiteY47" fmla="*/ 4000500 h 4975860"/>
                <a:gd name="connsiteX48" fmla="*/ 838200 w 10789920"/>
                <a:gd name="connsiteY48" fmla="*/ 4008120 h 4975860"/>
                <a:gd name="connsiteX49" fmla="*/ 1036320 w 10789920"/>
                <a:gd name="connsiteY49" fmla="*/ 4000500 h 4975860"/>
                <a:gd name="connsiteX50" fmla="*/ 1150620 w 10789920"/>
                <a:gd name="connsiteY50" fmla="*/ 3992880 h 4975860"/>
                <a:gd name="connsiteX51" fmla="*/ 1280160 w 10789920"/>
                <a:gd name="connsiteY51" fmla="*/ 3962400 h 4975860"/>
                <a:gd name="connsiteX52" fmla="*/ 1424940 w 10789920"/>
                <a:gd name="connsiteY52" fmla="*/ 3886200 h 4975860"/>
                <a:gd name="connsiteX53" fmla="*/ 1531620 w 10789920"/>
                <a:gd name="connsiteY53" fmla="*/ 3817620 h 4975860"/>
                <a:gd name="connsiteX54" fmla="*/ 1562100 w 10789920"/>
                <a:gd name="connsiteY54" fmla="*/ 3794760 h 4975860"/>
                <a:gd name="connsiteX55" fmla="*/ 1584960 w 10789920"/>
                <a:gd name="connsiteY55" fmla="*/ 4693920 h 4975860"/>
                <a:gd name="connsiteX56" fmla="*/ 1684020 w 10789920"/>
                <a:gd name="connsiteY56" fmla="*/ 4800600 h 4975860"/>
                <a:gd name="connsiteX57" fmla="*/ 1851660 w 10789920"/>
                <a:gd name="connsiteY57" fmla="*/ 4899660 h 4975860"/>
                <a:gd name="connsiteX58" fmla="*/ 2072640 w 10789920"/>
                <a:gd name="connsiteY58" fmla="*/ 4953000 h 4975860"/>
                <a:gd name="connsiteX59" fmla="*/ 2400300 w 10789920"/>
                <a:gd name="connsiteY59" fmla="*/ 4975860 h 4975860"/>
                <a:gd name="connsiteX60" fmla="*/ 2758440 w 10789920"/>
                <a:gd name="connsiteY60" fmla="*/ 4945380 h 4975860"/>
                <a:gd name="connsiteX61" fmla="*/ 2979420 w 10789920"/>
                <a:gd name="connsiteY61" fmla="*/ 4869180 h 4975860"/>
                <a:gd name="connsiteX62" fmla="*/ 3169920 w 10789920"/>
                <a:gd name="connsiteY62" fmla="*/ 4747260 h 4975860"/>
                <a:gd name="connsiteX63" fmla="*/ 3238500 w 10789920"/>
                <a:gd name="connsiteY63" fmla="*/ 3566160 h 4975860"/>
                <a:gd name="connsiteX64" fmla="*/ 4137660 w 10789920"/>
                <a:gd name="connsiteY64" fmla="*/ 3977640 h 4975860"/>
                <a:gd name="connsiteX65" fmla="*/ 10668000 w 10789920"/>
                <a:gd name="connsiteY65" fmla="*/ 3550920 h 4975860"/>
                <a:gd name="connsiteX66" fmla="*/ 10774680 w 10789920"/>
                <a:gd name="connsiteY66" fmla="*/ 3505200 h 4975860"/>
                <a:gd name="connsiteX67" fmla="*/ 10789920 w 10789920"/>
                <a:gd name="connsiteY67" fmla="*/ 403860 h 4975860"/>
                <a:gd name="connsiteX68" fmla="*/ 10759440 w 10789920"/>
                <a:gd name="connsiteY68" fmla="*/ 373380 h 4975860"/>
                <a:gd name="connsiteX69" fmla="*/ 10096500 w 10789920"/>
                <a:gd name="connsiteY69" fmla="*/ 152400 h 4975860"/>
                <a:gd name="connsiteX70" fmla="*/ 9913620 w 10789920"/>
                <a:gd name="connsiteY70" fmla="*/ 106680 h 4975860"/>
                <a:gd name="connsiteX71" fmla="*/ 9502140 w 10789920"/>
                <a:gd name="connsiteY71" fmla="*/ 0 h 497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789920" h="4975860">
                  <a:moveTo>
                    <a:pt x="9502140" y="0"/>
                  </a:moveTo>
                  <a:lnTo>
                    <a:pt x="2994660" y="342900"/>
                  </a:lnTo>
                  <a:lnTo>
                    <a:pt x="3009900" y="1706880"/>
                  </a:lnTo>
                  <a:lnTo>
                    <a:pt x="3009900" y="1699260"/>
                  </a:lnTo>
                  <a:lnTo>
                    <a:pt x="2948940" y="1684020"/>
                  </a:lnTo>
                  <a:lnTo>
                    <a:pt x="2857500" y="1661160"/>
                  </a:lnTo>
                  <a:lnTo>
                    <a:pt x="2766060" y="1661160"/>
                  </a:lnTo>
                  <a:lnTo>
                    <a:pt x="2065020" y="1661160"/>
                  </a:lnTo>
                  <a:lnTo>
                    <a:pt x="1950720" y="1676400"/>
                  </a:lnTo>
                  <a:lnTo>
                    <a:pt x="1889760" y="1684020"/>
                  </a:lnTo>
                  <a:lnTo>
                    <a:pt x="1821180" y="1714500"/>
                  </a:lnTo>
                  <a:lnTo>
                    <a:pt x="1813560" y="2011680"/>
                  </a:lnTo>
                  <a:lnTo>
                    <a:pt x="1859280" y="2042160"/>
                  </a:lnTo>
                  <a:lnTo>
                    <a:pt x="1859280" y="2179320"/>
                  </a:lnTo>
                  <a:lnTo>
                    <a:pt x="1981200" y="2247900"/>
                  </a:lnTo>
                  <a:lnTo>
                    <a:pt x="1996440" y="2415540"/>
                  </a:lnTo>
                  <a:lnTo>
                    <a:pt x="1623060" y="2788920"/>
                  </a:lnTo>
                  <a:lnTo>
                    <a:pt x="1638300" y="2072640"/>
                  </a:lnTo>
                  <a:lnTo>
                    <a:pt x="1623060" y="1950720"/>
                  </a:lnTo>
                  <a:lnTo>
                    <a:pt x="1562100" y="1866900"/>
                  </a:lnTo>
                  <a:lnTo>
                    <a:pt x="1264920" y="1531620"/>
                  </a:lnTo>
                  <a:lnTo>
                    <a:pt x="1257300" y="1356360"/>
                  </a:lnTo>
                  <a:lnTo>
                    <a:pt x="1348740" y="1310640"/>
                  </a:lnTo>
                  <a:lnTo>
                    <a:pt x="1379220" y="1257300"/>
                  </a:lnTo>
                  <a:lnTo>
                    <a:pt x="1394460" y="1112520"/>
                  </a:lnTo>
                  <a:lnTo>
                    <a:pt x="1432560" y="1074420"/>
                  </a:lnTo>
                  <a:lnTo>
                    <a:pt x="1424940" y="861060"/>
                  </a:lnTo>
                  <a:lnTo>
                    <a:pt x="1371600" y="807720"/>
                  </a:lnTo>
                  <a:lnTo>
                    <a:pt x="1287780" y="777240"/>
                  </a:lnTo>
                  <a:lnTo>
                    <a:pt x="434340" y="777240"/>
                  </a:lnTo>
                  <a:lnTo>
                    <a:pt x="266700" y="822960"/>
                  </a:lnTo>
                  <a:lnTo>
                    <a:pt x="251460" y="1112520"/>
                  </a:lnTo>
                  <a:lnTo>
                    <a:pt x="327660" y="1150620"/>
                  </a:lnTo>
                  <a:lnTo>
                    <a:pt x="304800" y="1272540"/>
                  </a:lnTo>
                  <a:lnTo>
                    <a:pt x="335280" y="1303020"/>
                  </a:lnTo>
                  <a:lnTo>
                    <a:pt x="426720" y="1348740"/>
                  </a:lnTo>
                  <a:lnTo>
                    <a:pt x="419100" y="1539240"/>
                  </a:lnTo>
                  <a:lnTo>
                    <a:pt x="76200" y="1866900"/>
                  </a:lnTo>
                  <a:lnTo>
                    <a:pt x="22860" y="1935480"/>
                  </a:lnTo>
                  <a:lnTo>
                    <a:pt x="0" y="1988820"/>
                  </a:lnTo>
                  <a:lnTo>
                    <a:pt x="7620" y="2087880"/>
                  </a:lnTo>
                  <a:lnTo>
                    <a:pt x="53340" y="3726180"/>
                  </a:lnTo>
                  <a:lnTo>
                    <a:pt x="114300" y="3840480"/>
                  </a:lnTo>
                  <a:lnTo>
                    <a:pt x="182880" y="3870960"/>
                  </a:lnTo>
                  <a:lnTo>
                    <a:pt x="259080" y="3916680"/>
                  </a:lnTo>
                  <a:lnTo>
                    <a:pt x="342900" y="3947160"/>
                  </a:lnTo>
                  <a:lnTo>
                    <a:pt x="487680" y="3985260"/>
                  </a:lnTo>
                  <a:lnTo>
                    <a:pt x="670560" y="4000500"/>
                  </a:lnTo>
                  <a:lnTo>
                    <a:pt x="838200" y="4008120"/>
                  </a:lnTo>
                  <a:lnTo>
                    <a:pt x="1036320" y="4000500"/>
                  </a:lnTo>
                  <a:lnTo>
                    <a:pt x="1150620" y="3992880"/>
                  </a:lnTo>
                  <a:lnTo>
                    <a:pt x="1280160" y="3962400"/>
                  </a:lnTo>
                  <a:lnTo>
                    <a:pt x="1424940" y="3886200"/>
                  </a:lnTo>
                  <a:lnTo>
                    <a:pt x="1531620" y="3817620"/>
                  </a:lnTo>
                  <a:lnTo>
                    <a:pt x="1562100" y="3794760"/>
                  </a:lnTo>
                  <a:lnTo>
                    <a:pt x="1584960" y="4693920"/>
                  </a:lnTo>
                  <a:lnTo>
                    <a:pt x="1684020" y="4800600"/>
                  </a:lnTo>
                  <a:lnTo>
                    <a:pt x="1851660" y="4899660"/>
                  </a:lnTo>
                  <a:lnTo>
                    <a:pt x="2072640" y="4953000"/>
                  </a:lnTo>
                  <a:lnTo>
                    <a:pt x="2400300" y="4975860"/>
                  </a:lnTo>
                  <a:lnTo>
                    <a:pt x="2758440" y="4945380"/>
                  </a:lnTo>
                  <a:lnTo>
                    <a:pt x="2979420" y="4869180"/>
                  </a:lnTo>
                  <a:lnTo>
                    <a:pt x="3169920" y="4747260"/>
                  </a:lnTo>
                  <a:lnTo>
                    <a:pt x="3238500" y="3566160"/>
                  </a:lnTo>
                  <a:lnTo>
                    <a:pt x="4137660" y="3977640"/>
                  </a:lnTo>
                  <a:lnTo>
                    <a:pt x="10668000" y="3550920"/>
                  </a:lnTo>
                  <a:lnTo>
                    <a:pt x="10774680" y="3505200"/>
                  </a:lnTo>
                  <a:lnTo>
                    <a:pt x="10789920" y="403860"/>
                  </a:lnTo>
                  <a:lnTo>
                    <a:pt x="10759440" y="373380"/>
                  </a:lnTo>
                  <a:lnTo>
                    <a:pt x="10096500" y="152400"/>
                  </a:lnTo>
                  <a:lnTo>
                    <a:pt x="9913620" y="106680"/>
                  </a:lnTo>
                  <a:lnTo>
                    <a:pt x="9502140" y="0"/>
                  </a:lnTo>
                  <a:close/>
                </a:path>
              </a:pathLst>
            </a:custGeom>
            <a:blipFill dpi="0" rotWithShape="0">
              <a:blip r:embed="rId6"/>
              <a:srcRect/>
              <a:stretch>
                <a:fillRect l="-22885" t="-61563" r="-17547" b="-630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a:extLst>
                <a:ext uri="{FF2B5EF4-FFF2-40B4-BE49-F238E27FC236}">
                  <a16:creationId xmlns:a16="http://schemas.microsoft.com/office/drawing/2014/main" id="{6598719D-1EE9-94CC-31BE-41A8C3C100C4}"/>
                </a:ext>
              </a:extLst>
            </p:cNvPr>
            <p:cNvSpPr/>
            <p:nvPr/>
          </p:nvSpPr>
          <p:spPr>
            <a:xfrm>
              <a:off x="3949065" y="2327910"/>
              <a:ext cx="78105" cy="274320"/>
            </a:xfrm>
            <a:custGeom>
              <a:avLst/>
              <a:gdLst>
                <a:gd name="connsiteX0" fmla="*/ 76200 w 78105"/>
                <a:gd name="connsiteY0" fmla="*/ 0 h 274320"/>
                <a:gd name="connsiteX1" fmla="*/ 74295 w 78105"/>
                <a:gd name="connsiteY1" fmla="*/ 62865 h 274320"/>
                <a:gd name="connsiteX2" fmla="*/ 53340 w 78105"/>
                <a:gd name="connsiteY2" fmla="*/ 87630 h 274320"/>
                <a:gd name="connsiteX3" fmla="*/ 5715 w 78105"/>
                <a:gd name="connsiteY3" fmla="*/ 108585 h 274320"/>
                <a:gd name="connsiteX4" fmla="*/ 0 w 78105"/>
                <a:gd name="connsiteY4" fmla="*/ 192405 h 274320"/>
                <a:gd name="connsiteX5" fmla="*/ 78105 w 78105"/>
                <a:gd name="connsiteY5" fmla="*/ 274320 h 274320"/>
                <a:gd name="connsiteX6" fmla="*/ 76200 w 78105"/>
                <a:gd name="connsiteY6"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05" h="274320">
                  <a:moveTo>
                    <a:pt x="76200" y="0"/>
                  </a:moveTo>
                  <a:lnTo>
                    <a:pt x="74295" y="62865"/>
                  </a:lnTo>
                  <a:lnTo>
                    <a:pt x="53340" y="87630"/>
                  </a:lnTo>
                  <a:lnTo>
                    <a:pt x="5715" y="108585"/>
                  </a:lnTo>
                  <a:lnTo>
                    <a:pt x="0" y="192405"/>
                  </a:lnTo>
                  <a:lnTo>
                    <a:pt x="78105" y="274320"/>
                  </a:lnTo>
                  <a:lnTo>
                    <a:pt x="76200" y="0"/>
                  </a:lnTo>
                  <a:close/>
                </a:path>
              </a:pathLst>
            </a:custGeom>
            <a:solidFill>
              <a:srgbClr val="054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a:extLst>
              <a:ext uri="{FF2B5EF4-FFF2-40B4-BE49-F238E27FC236}">
                <a16:creationId xmlns:a16="http://schemas.microsoft.com/office/drawing/2014/main" id="{381986F5-763B-F372-9564-4EE48F688A9A}"/>
              </a:ext>
            </a:extLst>
          </p:cNvPr>
          <p:cNvSpPr txBox="1"/>
          <p:nvPr>
            <p:custDataLst>
              <p:tags r:id="rId2"/>
            </p:custDataLst>
          </p:nvPr>
        </p:nvSpPr>
        <p:spPr>
          <a:xfrm>
            <a:off x="6599668" y="1988488"/>
            <a:ext cx="5090222" cy="1323439"/>
          </a:xfrm>
          <a:prstGeom prst="rect">
            <a:avLst/>
          </a:prstGeom>
          <a:noFill/>
        </p:spPr>
        <p:txBody>
          <a:bodyPr wrap="square">
            <a:spAutoFit/>
          </a:bodyPr>
          <a:lstStyle>
            <a:defPPr>
              <a:defRPr lang="zh-CN"/>
            </a:defPPr>
            <a:lvl1pPr algn="dist" defTabSz="964565" fontAlgn="auto">
              <a:spcBef>
                <a:spcPts val="0"/>
              </a:spcBef>
              <a:spcAft>
                <a:spcPts val="0"/>
              </a:spcAft>
              <a:defRPr sz="4000" b="1">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defRPr>
            </a:lvl1pPr>
          </a:lstStyle>
          <a:p>
            <a:pPr algn="ctr"/>
            <a:r>
              <a:rPr lang="zh-CN" altLang="en-US" sz="8000" dirty="0"/>
              <a:t>赛比普</a:t>
            </a:r>
            <a:r>
              <a:rPr lang="en-US" altLang="zh-CN" sz="8000" baseline="30000" dirty="0"/>
              <a:t>®</a:t>
            </a:r>
          </a:p>
        </p:txBody>
      </p:sp>
      <p:pic>
        <p:nvPicPr>
          <p:cNvPr id="4" name="图片 3">
            <a:extLst>
              <a:ext uri="{FF2B5EF4-FFF2-40B4-BE49-F238E27FC236}">
                <a16:creationId xmlns:a16="http://schemas.microsoft.com/office/drawing/2014/main" id="{6D09239F-8A7F-ABA6-798D-F70E47AD4069}"/>
              </a:ext>
            </a:extLst>
          </p:cNvPr>
          <p:cNvPicPr>
            <a:picLocks noChangeAspect="1"/>
          </p:cNvPicPr>
          <p:nvPr/>
        </p:nvPicPr>
        <p:blipFill>
          <a:blip r:embed="rId7"/>
          <a:stretch>
            <a:fillRect/>
          </a:stretch>
        </p:blipFill>
        <p:spPr>
          <a:xfrm>
            <a:off x="8649603" y="51535"/>
            <a:ext cx="3475543" cy="372661"/>
          </a:xfrm>
          <a:prstGeom prst="rect">
            <a:avLst/>
          </a:prstGeom>
        </p:spPr>
      </p:pic>
    </p:spTree>
    <p:extLst>
      <p:ext uri="{BB962C8B-B14F-4D97-AF65-F5344CB8AC3E}">
        <p14:creationId xmlns:p14="http://schemas.microsoft.com/office/powerpoint/2010/main" val="770129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6A613E4-EC9F-1CBC-A3FB-D7FA691403D9}"/>
              </a:ext>
            </a:extLst>
          </p:cNvPr>
          <p:cNvSpPr>
            <a:spLocks noChangeAspect="1"/>
          </p:cNvSpPr>
          <p:nvPr/>
        </p:nvSpPr>
        <p:spPr>
          <a:xfrm>
            <a:off x="6336039" y="3292361"/>
            <a:ext cx="5146424" cy="1540410"/>
          </a:xfrm>
          <a:prstGeom prst="rect">
            <a:avLst/>
          </a:prstGeom>
          <a:blipFill dpi="0" rotWithShape="1">
            <a:blip r:embed="rId7">
              <a:alphaModFix amt="55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a:extLst>
              <a:ext uri="{FF2B5EF4-FFF2-40B4-BE49-F238E27FC236}">
                <a16:creationId xmlns:a16="http://schemas.microsoft.com/office/drawing/2014/main" id="{64E0127B-A5B4-5613-7016-EECC5AEED02A}"/>
              </a:ext>
            </a:extLst>
          </p:cNvPr>
          <p:cNvSpPr/>
          <p:nvPr/>
        </p:nvSpPr>
        <p:spPr>
          <a:xfrm>
            <a:off x="1062298" y="2599533"/>
            <a:ext cx="10192708" cy="356659"/>
          </a:xfrm>
          <a:prstGeom prst="rect">
            <a:avLst/>
          </a:prstGeom>
          <a:gradFill flip="none" rotWithShape="1">
            <a:gsLst>
              <a:gs pos="0">
                <a:srgbClr val="C9E0FF"/>
              </a:gs>
              <a:gs pos="100000">
                <a:srgbClr val="0076C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ct val="150000"/>
              </a:lnSpc>
              <a:buClr>
                <a:srgbClr val="026DBA"/>
              </a:buClr>
              <a:buFont typeface="Wingdings" panose="05000000000000000000" pitchFamily="2" charset="2"/>
              <a:buChar char="ü"/>
              <a:defRPr/>
            </a:pPr>
            <a:r>
              <a:rPr lang="zh-CN" altLang="en-US" sz="1400" b="1" dirty="0">
                <a:solidFill>
                  <a:srgbClr val="0071BD"/>
                </a:solidFill>
                <a:latin typeface="微软雅黑" panose="020B0503020204020204" pitchFamily="34" charset="-122"/>
                <a:ea typeface="思源黑体 CN Bold" panose="020B0800000000000000"/>
              </a:rPr>
              <a:t>特殊人群适用：首个</a:t>
            </a:r>
            <a:r>
              <a:rPr lang="zh-CN" altLang="en-US" sz="1200" dirty="0">
                <a:solidFill>
                  <a:schemeClr val="tx1"/>
                </a:solidFill>
                <a:latin typeface="微软雅黑" panose="020B0503020204020204" pitchFamily="34" charset="-122"/>
                <a:ea typeface="思源黑体 CN Bold" panose="020B0800000000000000"/>
              </a:rPr>
              <a:t>可以用于</a:t>
            </a:r>
            <a:r>
              <a:rPr lang="zh-CN" altLang="en-US" sz="1400" b="1" dirty="0">
                <a:solidFill>
                  <a:srgbClr val="0071BD"/>
                </a:solidFill>
                <a:latin typeface="微软雅黑" panose="020B0503020204020204" pitchFamily="34" charset="-122"/>
                <a:ea typeface="思源黑体 CN Bold" panose="020B0800000000000000"/>
              </a:rPr>
              <a:t>儿科</a:t>
            </a:r>
            <a:r>
              <a:rPr lang="zh-CN" altLang="en-US" sz="1200" dirty="0">
                <a:solidFill>
                  <a:schemeClr val="tx1"/>
                </a:solidFill>
                <a:latin typeface="微软雅黑" panose="020B0503020204020204" pitchFamily="34" charset="-122"/>
                <a:ea typeface="思源黑体 CN Bold" panose="020B0800000000000000"/>
              </a:rPr>
              <a:t>抗</a:t>
            </a:r>
            <a:r>
              <a:rPr lang="en-US" altLang="zh-CN" sz="1200" dirty="0">
                <a:solidFill>
                  <a:schemeClr val="tx1"/>
                </a:solidFill>
                <a:latin typeface="微软雅黑" panose="020B0503020204020204" pitchFamily="34" charset="-122"/>
                <a:ea typeface="思源黑体 CN Bold" panose="020B0800000000000000"/>
              </a:rPr>
              <a:t>MRSA</a:t>
            </a:r>
            <a:r>
              <a:rPr lang="zh-CN" altLang="en-US" sz="1200" dirty="0">
                <a:solidFill>
                  <a:schemeClr val="tx1"/>
                </a:solidFill>
                <a:latin typeface="微软雅黑" panose="020B0503020204020204" pitchFamily="34" charset="-122"/>
                <a:ea typeface="思源黑体 CN Bold" panose="020B0800000000000000"/>
              </a:rPr>
              <a:t>的头孢菌素；在</a:t>
            </a:r>
            <a:r>
              <a:rPr lang="zh-CN" altLang="en-US" sz="1400" b="1" dirty="0">
                <a:solidFill>
                  <a:srgbClr val="0071BD"/>
                </a:solidFill>
                <a:latin typeface="微软雅黑" panose="020B0503020204020204" pitchFamily="34" charset="-122"/>
                <a:ea typeface="思源黑体 CN Bold" panose="020B0800000000000000"/>
              </a:rPr>
              <a:t>老龄、高危</a:t>
            </a:r>
            <a:r>
              <a:rPr lang="zh-CN" altLang="en-US" sz="1200" dirty="0">
                <a:solidFill>
                  <a:schemeClr val="tx1"/>
                </a:solidFill>
                <a:latin typeface="微软雅黑" panose="020B0503020204020204" pitchFamily="34" charset="-122"/>
                <a:ea typeface="思源黑体 CN Bold" panose="020B0800000000000000"/>
              </a:rPr>
              <a:t>患者治疗中降低死亡率、早期改善效果明显</a:t>
            </a:r>
            <a:r>
              <a:rPr lang="zh-CN" altLang="en-US" sz="1400" b="1" dirty="0">
                <a:solidFill>
                  <a:srgbClr val="0071BD"/>
                </a:solidFill>
                <a:latin typeface="微软雅黑" panose="020B0503020204020204" pitchFamily="34" charset="-122"/>
                <a:ea typeface="思源黑体 CN Bold" panose="020B0800000000000000"/>
              </a:rPr>
              <a:t>优</a:t>
            </a:r>
            <a:r>
              <a:rPr lang="zh-CN" altLang="en-US" sz="1200" dirty="0">
                <a:solidFill>
                  <a:schemeClr val="tx1"/>
                </a:solidFill>
                <a:latin typeface="微软雅黑" panose="020B0503020204020204" pitchFamily="34" charset="-122"/>
                <a:ea typeface="思源黑体 CN Bold" panose="020B0800000000000000"/>
              </a:rPr>
              <a:t>于联合用药组。</a:t>
            </a:r>
          </a:p>
        </p:txBody>
      </p:sp>
      <p:sp>
        <p:nvSpPr>
          <p:cNvPr id="17" name="矩形: 圆角 13">
            <a:extLst>
              <a:ext uri="{FF2B5EF4-FFF2-40B4-BE49-F238E27FC236}">
                <a16:creationId xmlns:a16="http://schemas.microsoft.com/office/drawing/2014/main" id="{93AB9EDF-05B0-06B3-725C-2EFFF3EAD6E5}"/>
              </a:ext>
            </a:extLst>
          </p:cNvPr>
          <p:cNvSpPr/>
          <p:nvPr>
            <p:custDataLst>
              <p:tags r:id="rId2"/>
            </p:custDataLst>
          </p:nvPr>
        </p:nvSpPr>
        <p:spPr>
          <a:xfrm>
            <a:off x="0" y="5277891"/>
            <a:ext cx="12192000" cy="1609527"/>
          </a:xfrm>
          <a:prstGeom prst="roundRect">
            <a:avLst>
              <a:gd name="adj" fmla="val 0"/>
            </a:avLst>
          </a:pr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endParaRPr lang="zh-CN" altLang="en-US" kern="0" dirty="0">
              <a:solidFill>
                <a:prstClr val="white"/>
              </a:solidFill>
              <a:ea typeface="思源黑体 CN Bold" panose="020B0800000000000000" pitchFamily="34" charset="-122"/>
            </a:endParaRPr>
          </a:p>
        </p:txBody>
      </p:sp>
      <p:pic>
        <p:nvPicPr>
          <p:cNvPr id="18" name="图片 17">
            <a:extLst>
              <a:ext uri="{FF2B5EF4-FFF2-40B4-BE49-F238E27FC236}">
                <a16:creationId xmlns:a16="http://schemas.microsoft.com/office/drawing/2014/main" id="{DA083A59-D83C-6BF2-E56B-1205C7DE56C4}"/>
              </a:ext>
            </a:extLst>
          </p:cNvPr>
          <p:cNvPicPr>
            <a:picLocks noChangeAspect="1"/>
          </p:cNvPicPr>
          <p:nvPr/>
        </p:nvPicPr>
        <p:blipFill>
          <a:blip r:embed="rId8"/>
          <a:stretch>
            <a:fillRect/>
          </a:stretch>
        </p:blipFill>
        <p:spPr>
          <a:xfrm>
            <a:off x="3663918" y="4733926"/>
            <a:ext cx="1277489" cy="1800000"/>
          </a:xfrm>
          <a:prstGeom prst="rect">
            <a:avLst/>
          </a:prstGeom>
          <a:ln>
            <a:noFill/>
          </a:ln>
          <a:effectLst>
            <a:outerShdw blurRad="292100" dist="139700" dir="2700000" algn="tl" rotWithShape="0">
              <a:srgbClr val="333333">
                <a:alpha val="65000"/>
              </a:srgbClr>
            </a:outerShdw>
          </a:effectLst>
          <a:scene3d>
            <a:camera prst="perspectiveContrastingRightFacing"/>
            <a:lightRig rig="threePt" dir="t"/>
          </a:scene3d>
        </p:spPr>
      </p:pic>
      <p:pic>
        <p:nvPicPr>
          <p:cNvPr id="34" name="图片 33">
            <a:extLst>
              <a:ext uri="{FF2B5EF4-FFF2-40B4-BE49-F238E27FC236}">
                <a16:creationId xmlns:a16="http://schemas.microsoft.com/office/drawing/2014/main" id="{6057CFE0-FAD9-1721-73AD-AC27301B2446}"/>
              </a:ext>
            </a:extLst>
          </p:cNvPr>
          <p:cNvPicPr>
            <a:picLocks noChangeAspect="1"/>
          </p:cNvPicPr>
          <p:nvPr/>
        </p:nvPicPr>
        <p:blipFill>
          <a:blip r:embed="rId9"/>
          <a:stretch>
            <a:fillRect/>
          </a:stretch>
        </p:blipFill>
        <p:spPr>
          <a:xfrm>
            <a:off x="4119724" y="4733926"/>
            <a:ext cx="1276596" cy="1800000"/>
          </a:xfrm>
          <a:prstGeom prst="rect">
            <a:avLst/>
          </a:prstGeom>
          <a:ln>
            <a:noFill/>
          </a:ln>
          <a:effectLst>
            <a:outerShdw blurRad="292100" dist="139700" dir="2700000" algn="tl" rotWithShape="0">
              <a:srgbClr val="333333">
                <a:alpha val="65000"/>
              </a:srgbClr>
            </a:outerShdw>
          </a:effectLst>
          <a:scene3d>
            <a:camera prst="perspectiveContrastingRightFacing"/>
            <a:lightRig rig="threePt" dir="t"/>
          </a:scene3d>
        </p:spPr>
      </p:pic>
      <p:pic>
        <p:nvPicPr>
          <p:cNvPr id="21" name="图片 20">
            <a:extLst>
              <a:ext uri="{FF2B5EF4-FFF2-40B4-BE49-F238E27FC236}">
                <a16:creationId xmlns:a16="http://schemas.microsoft.com/office/drawing/2014/main" id="{7CF2E0AC-1E68-71B5-3532-E38917382BF3}"/>
              </a:ext>
            </a:extLst>
          </p:cNvPr>
          <p:cNvPicPr>
            <a:picLocks noChangeAspect="1"/>
          </p:cNvPicPr>
          <p:nvPr/>
        </p:nvPicPr>
        <p:blipFill>
          <a:blip r:embed="rId10"/>
          <a:stretch>
            <a:fillRect/>
          </a:stretch>
        </p:blipFill>
        <p:spPr>
          <a:xfrm flipV="1">
            <a:off x="4678647" y="4733926"/>
            <a:ext cx="1277214" cy="1800000"/>
          </a:xfrm>
          <a:prstGeom prst="rect">
            <a:avLst/>
          </a:prstGeom>
          <a:ln>
            <a:noFill/>
          </a:ln>
          <a:effectLst>
            <a:outerShdw blurRad="292100" dist="139700" dir="2700000" algn="tl" rotWithShape="0">
              <a:srgbClr val="333333">
                <a:alpha val="65000"/>
              </a:srgbClr>
            </a:outerShdw>
          </a:effectLst>
          <a:scene3d>
            <a:camera prst="perspectiveContrastingRightFacing"/>
            <a:lightRig rig="threePt" dir="t"/>
          </a:scene3d>
        </p:spPr>
      </p:pic>
      <p:pic>
        <p:nvPicPr>
          <p:cNvPr id="32" name="图片 31">
            <a:extLst>
              <a:ext uri="{FF2B5EF4-FFF2-40B4-BE49-F238E27FC236}">
                <a16:creationId xmlns:a16="http://schemas.microsoft.com/office/drawing/2014/main" id="{4B076E26-5745-6DE9-0DB9-67C5101F0F6B}"/>
              </a:ext>
            </a:extLst>
          </p:cNvPr>
          <p:cNvPicPr>
            <a:picLocks noChangeAspect="1"/>
          </p:cNvPicPr>
          <p:nvPr/>
        </p:nvPicPr>
        <p:blipFill>
          <a:blip r:embed="rId11"/>
          <a:stretch>
            <a:fillRect/>
          </a:stretch>
        </p:blipFill>
        <p:spPr>
          <a:xfrm>
            <a:off x="7275850" y="4733926"/>
            <a:ext cx="1338397" cy="1800000"/>
          </a:xfrm>
          <a:prstGeom prst="rect">
            <a:avLst/>
          </a:prstGeom>
          <a:ln>
            <a:noFill/>
          </a:ln>
          <a:effectLst>
            <a:outerShdw blurRad="292100" dist="139700" dir="2700000" algn="tl" rotWithShape="0">
              <a:srgbClr val="333333">
                <a:alpha val="65000"/>
              </a:srgbClr>
            </a:outerShdw>
          </a:effectLst>
          <a:scene3d>
            <a:camera prst="perspectiveContrastingLeftFacing"/>
            <a:lightRig rig="threePt" dir="t"/>
          </a:scene3d>
        </p:spPr>
      </p:pic>
      <p:pic>
        <p:nvPicPr>
          <p:cNvPr id="44" name="图片 43">
            <a:extLst>
              <a:ext uri="{FF2B5EF4-FFF2-40B4-BE49-F238E27FC236}">
                <a16:creationId xmlns:a16="http://schemas.microsoft.com/office/drawing/2014/main" id="{5C70ADC5-CE09-A0B0-2C4F-CEF7015F7C2E}"/>
              </a:ext>
            </a:extLst>
          </p:cNvPr>
          <p:cNvPicPr>
            <a:picLocks noChangeAspect="1"/>
          </p:cNvPicPr>
          <p:nvPr/>
        </p:nvPicPr>
        <p:blipFill>
          <a:blip r:embed="rId12"/>
          <a:stretch>
            <a:fillRect/>
          </a:stretch>
        </p:blipFill>
        <p:spPr>
          <a:xfrm>
            <a:off x="6795680" y="4733926"/>
            <a:ext cx="1283274" cy="1800000"/>
          </a:xfrm>
          <a:prstGeom prst="rect">
            <a:avLst/>
          </a:prstGeom>
          <a:ln>
            <a:noFill/>
          </a:ln>
          <a:effectLst>
            <a:outerShdw blurRad="292100" dist="139700" dir="2700000" algn="tl" rotWithShape="0">
              <a:srgbClr val="333333">
                <a:alpha val="65000"/>
              </a:srgbClr>
            </a:outerShdw>
          </a:effectLst>
          <a:scene3d>
            <a:camera prst="perspectiveContrastingLeftFacing"/>
            <a:lightRig rig="threePt" dir="t"/>
          </a:scene3d>
        </p:spPr>
      </p:pic>
      <p:pic>
        <p:nvPicPr>
          <p:cNvPr id="26" name="图片 25">
            <a:extLst>
              <a:ext uri="{FF2B5EF4-FFF2-40B4-BE49-F238E27FC236}">
                <a16:creationId xmlns:a16="http://schemas.microsoft.com/office/drawing/2014/main" id="{0C79E7C1-0D93-4080-C000-DDDD9D5CBB6C}"/>
              </a:ext>
            </a:extLst>
          </p:cNvPr>
          <p:cNvPicPr>
            <a:picLocks noChangeAspect="1"/>
          </p:cNvPicPr>
          <p:nvPr/>
        </p:nvPicPr>
        <p:blipFill>
          <a:blip r:embed="rId13"/>
          <a:stretch>
            <a:fillRect/>
          </a:stretch>
        </p:blipFill>
        <p:spPr>
          <a:xfrm>
            <a:off x="6275430" y="4733926"/>
            <a:ext cx="1276248" cy="1800000"/>
          </a:xfrm>
          <a:prstGeom prst="rect">
            <a:avLst/>
          </a:prstGeom>
          <a:ln>
            <a:noFill/>
          </a:ln>
          <a:effectLst>
            <a:outerShdw blurRad="292100" dist="139700" dir="2700000" algn="tl" rotWithShape="0">
              <a:srgbClr val="333333">
                <a:alpha val="65000"/>
              </a:srgbClr>
            </a:outerShdw>
          </a:effectLst>
          <a:scene3d>
            <a:camera prst="perspectiveContrastingLeftFacing"/>
            <a:lightRig rig="threePt" dir="t"/>
          </a:scene3d>
        </p:spPr>
      </p:pic>
      <p:pic>
        <p:nvPicPr>
          <p:cNvPr id="24" name="图片 23">
            <a:extLst>
              <a:ext uri="{FF2B5EF4-FFF2-40B4-BE49-F238E27FC236}">
                <a16:creationId xmlns:a16="http://schemas.microsoft.com/office/drawing/2014/main" id="{2EFE4984-B61C-F235-1D42-EE7B6D3880AE}"/>
              </a:ext>
            </a:extLst>
          </p:cNvPr>
          <p:cNvPicPr>
            <a:picLocks noChangeAspect="1"/>
          </p:cNvPicPr>
          <p:nvPr/>
        </p:nvPicPr>
        <p:blipFill>
          <a:blip r:embed="rId14"/>
          <a:stretch>
            <a:fillRect/>
          </a:stretch>
        </p:blipFill>
        <p:spPr>
          <a:xfrm>
            <a:off x="5403192" y="4658221"/>
            <a:ext cx="1385616" cy="1951410"/>
          </a:xfrm>
          <a:prstGeom prst="rect">
            <a:avLst/>
          </a:prstGeom>
          <a:ln>
            <a:noFill/>
          </a:ln>
          <a:effectLst>
            <a:outerShdw blurRad="292100" dist="139700" dir="2700000" algn="tl" rotWithShape="0">
              <a:srgbClr val="333333">
                <a:alpha val="65000"/>
              </a:srgbClr>
            </a:outerShdw>
          </a:effectLst>
        </p:spPr>
      </p:pic>
      <p:sp>
        <p:nvSpPr>
          <p:cNvPr id="3" name="文本框 2">
            <a:extLst>
              <a:ext uri="{FF2B5EF4-FFF2-40B4-BE49-F238E27FC236}">
                <a16:creationId xmlns:a16="http://schemas.microsoft.com/office/drawing/2014/main" id="{8F7488BA-D7C8-B471-0F1B-0FA2B0132B5D}"/>
              </a:ext>
            </a:extLst>
          </p:cNvPr>
          <p:cNvSpPr txBox="1"/>
          <p:nvPr>
            <p:custDataLst>
              <p:tags r:id="rId3"/>
            </p:custDataLst>
          </p:nvPr>
        </p:nvSpPr>
        <p:spPr>
          <a:xfrm>
            <a:off x="415713" y="447395"/>
            <a:ext cx="8467748" cy="475472"/>
          </a:xfrm>
          <a:prstGeom prst="rect">
            <a:avLst/>
          </a:prstGeom>
          <a:noFill/>
          <a:effectLst/>
        </p:spPr>
        <p:txBody>
          <a:bodyPr wrap="none" lIns="105115" tIns="52557" rIns="105115" bIns="52557" rtlCol="0">
            <a:spAutoFit/>
          </a:bodyPr>
          <a:lstStyle/>
          <a:p>
            <a:pPr algn="l" defTabSz="964565" fontAlgn="auto">
              <a:spcBef>
                <a:spcPts val="0"/>
              </a:spcBef>
              <a:spcAft>
                <a:spcPts val="0"/>
              </a:spcAft>
              <a:defRPr/>
            </a:pPr>
            <a:r>
              <a:rPr lang="en-US" altLang="zh-CN" sz="2400" dirty="0">
                <a:solidFill>
                  <a:srgbClr val="0077C1"/>
                </a:solidFill>
                <a:latin typeface="思源黑体 CN Heavy" panose="020B0A00000000000000" pitchFamily="34" charset="-122"/>
                <a:ea typeface="思源黑体 CN Bold" panose="020B0800000000000000"/>
              </a:rPr>
              <a:t>4</a:t>
            </a:r>
            <a:r>
              <a:rPr lang="zh-CN" altLang="en-US" sz="2400" dirty="0">
                <a:solidFill>
                  <a:srgbClr val="0077C1"/>
                </a:solidFill>
                <a:latin typeface="思源黑体 CN Heavy" panose="020B0A00000000000000" pitchFamily="34" charset="-122"/>
                <a:ea typeface="思源黑体 CN Bold" panose="020B0800000000000000"/>
              </a:rPr>
              <a:t>  创新性：赛比普</a:t>
            </a:r>
            <a:r>
              <a:rPr lang="en-US" altLang="zh-CN" sz="2400" baseline="30000" dirty="0">
                <a:solidFill>
                  <a:srgbClr val="0077C1"/>
                </a:solidFill>
                <a:latin typeface="思源黑体 CN Heavy" panose="020B0A00000000000000" pitchFamily="34" charset="-122"/>
                <a:ea typeface="思源黑体 CN Bold" panose="020B0800000000000000"/>
              </a:rPr>
              <a:t>®</a:t>
            </a:r>
            <a:r>
              <a:rPr lang="zh-CN" altLang="en-US" sz="2400" dirty="0">
                <a:solidFill>
                  <a:srgbClr val="0077C1"/>
                </a:solidFill>
                <a:latin typeface="思源黑体 CN Heavy" panose="020B0A00000000000000" pitchFamily="34" charset="-122"/>
                <a:ea typeface="思源黑体 CN Bold" panose="020B0800000000000000"/>
              </a:rPr>
              <a:t>是原研药品，是</a:t>
            </a:r>
            <a:r>
              <a:rPr lang="zh-CN" altLang="en-US" sz="2400" b="1" dirty="0">
                <a:solidFill>
                  <a:srgbClr val="0077C1"/>
                </a:solidFill>
                <a:latin typeface="思源黑体 CN Heavy" panose="020B0A00000000000000" pitchFamily="34" charset="-122"/>
                <a:ea typeface="思源黑体 CN Bold" panose="020B0800000000000000"/>
              </a:rPr>
              <a:t>国内首个第五代头孢菌素</a:t>
            </a:r>
          </a:p>
        </p:txBody>
      </p:sp>
      <p:sp>
        <p:nvSpPr>
          <p:cNvPr id="12" name="矩形 11">
            <a:extLst>
              <a:ext uri="{FF2B5EF4-FFF2-40B4-BE49-F238E27FC236}">
                <a16:creationId xmlns:a16="http://schemas.microsoft.com/office/drawing/2014/main" id="{19AE6D04-2EFE-7D76-DB3F-DF259291D737}"/>
              </a:ext>
            </a:extLst>
          </p:cNvPr>
          <p:cNvSpPr/>
          <p:nvPr/>
        </p:nvSpPr>
        <p:spPr>
          <a:xfrm>
            <a:off x="1062298" y="3515100"/>
            <a:ext cx="10192708" cy="356659"/>
          </a:xfrm>
          <a:prstGeom prst="rect">
            <a:avLst/>
          </a:prstGeom>
          <a:gradFill flip="none" rotWithShape="1">
            <a:gsLst>
              <a:gs pos="0">
                <a:srgbClr val="C9E0FF"/>
              </a:gs>
              <a:gs pos="100000">
                <a:srgbClr val="0076C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spcBef>
                <a:spcPts val="0"/>
              </a:spcBef>
              <a:spcAft>
                <a:spcPts val="0"/>
              </a:spcAft>
              <a:buClr>
                <a:srgbClr val="026DBA"/>
              </a:buClr>
              <a:buSzTx/>
              <a:buFont typeface="Wingdings" panose="05000000000000000000" pitchFamily="2" charset="2"/>
              <a:buChar char="ü"/>
              <a:tabLst/>
              <a:defRPr/>
            </a:pPr>
            <a:r>
              <a:rPr lang="zh-CN" altLang="en-US" sz="1200" dirty="0">
                <a:solidFill>
                  <a:schemeClr val="tx1"/>
                </a:solidFill>
                <a:latin typeface="微软雅黑" panose="020B0503020204020204" pitchFamily="34" charset="-122"/>
                <a:ea typeface="思源黑体 CN Bold" panose="020B0800000000000000"/>
              </a:rPr>
              <a:t>拥有</a:t>
            </a:r>
            <a:r>
              <a:rPr lang="zh-CN" altLang="en-US" sz="1400" b="1" dirty="0">
                <a:solidFill>
                  <a:srgbClr val="0071BD"/>
                </a:solidFill>
                <a:latin typeface="微软雅黑" panose="020B0503020204020204" pitchFamily="34" charset="-122"/>
                <a:ea typeface="思源黑体 CN Bold" panose="020B0800000000000000"/>
              </a:rPr>
              <a:t>专利</a:t>
            </a:r>
            <a:r>
              <a:rPr lang="zh-CN" altLang="en-US" sz="1200" dirty="0">
                <a:solidFill>
                  <a:schemeClr val="tx1"/>
                </a:solidFill>
                <a:latin typeface="微软雅黑" panose="020B0503020204020204" pitchFamily="34" charset="-122"/>
                <a:ea typeface="思源黑体 CN Bold" panose="020B0800000000000000"/>
              </a:rPr>
              <a:t>高达</a:t>
            </a:r>
            <a:r>
              <a:rPr lang="en-US" altLang="zh-CN" sz="1400" b="1" dirty="0">
                <a:solidFill>
                  <a:srgbClr val="0071BD"/>
                </a:solidFill>
                <a:latin typeface="微软雅黑" panose="020B0503020204020204" pitchFamily="34" charset="-122"/>
                <a:ea typeface="思源黑体 CN Bold" panose="020B0800000000000000"/>
              </a:rPr>
              <a:t>14</a:t>
            </a:r>
            <a:r>
              <a:rPr lang="zh-CN" altLang="en-US" sz="1200" dirty="0">
                <a:solidFill>
                  <a:schemeClr val="tx1"/>
                </a:solidFill>
                <a:latin typeface="微软雅黑" panose="020B0503020204020204" pitchFamily="34" charset="-122"/>
                <a:ea typeface="思源黑体 CN Bold" panose="020B0800000000000000"/>
              </a:rPr>
              <a:t>项。</a:t>
            </a:r>
            <a:endParaRPr lang="en-US" altLang="zh-CN" sz="1200" dirty="0">
              <a:solidFill>
                <a:schemeClr val="tx1"/>
              </a:solidFill>
              <a:latin typeface="微软雅黑" panose="020B0503020204020204" pitchFamily="34" charset="-122"/>
              <a:ea typeface="思源黑体 CN Bold" panose="020B0800000000000000"/>
            </a:endParaRPr>
          </a:p>
        </p:txBody>
      </p:sp>
      <p:sp>
        <p:nvSpPr>
          <p:cNvPr id="13" name="矩形 12">
            <a:extLst>
              <a:ext uri="{FF2B5EF4-FFF2-40B4-BE49-F238E27FC236}">
                <a16:creationId xmlns:a16="http://schemas.microsoft.com/office/drawing/2014/main" id="{95C91B0A-B739-9C8A-B4A1-3C71F17312BF}"/>
              </a:ext>
            </a:extLst>
          </p:cNvPr>
          <p:cNvSpPr/>
          <p:nvPr/>
        </p:nvSpPr>
        <p:spPr>
          <a:xfrm>
            <a:off x="1062298" y="1040667"/>
            <a:ext cx="10183238" cy="553756"/>
          </a:xfrm>
          <a:prstGeom prst="rect">
            <a:avLst/>
          </a:prstGeom>
          <a:gradFill flip="none" rotWithShape="1">
            <a:gsLst>
              <a:gs pos="0">
                <a:srgbClr val="0079C2"/>
              </a:gs>
              <a:gs pos="65000">
                <a:srgbClr val="028ED1">
                  <a:alpha val="20000"/>
                </a:srgbClr>
              </a:gs>
              <a:gs pos="31000">
                <a:srgbClr val="04A3D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spcBef>
                <a:spcPts val="0"/>
              </a:spcBef>
              <a:spcAft>
                <a:spcPts val="0"/>
              </a:spcAft>
              <a:buClr>
                <a:srgbClr val="026DBA"/>
              </a:buClr>
              <a:buSzTx/>
              <a:buFont typeface="Arial" panose="020B0604020202020204" pitchFamily="34" charset="0"/>
              <a:buChar char="•"/>
              <a:tabLst/>
              <a:defRPr/>
            </a:pP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思源黑体 CN Bold" panose="020B0800000000000000"/>
              </a:rPr>
              <a:t>国内首个第五代头孢菌素，中国唯一对</a:t>
            </a: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思源黑体 CN Bold" panose="020B0800000000000000"/>
              </a:rPr>
              <a:t>MRSA</a:t>
            </a: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思源黑体 CN Bold" panose="020B0800000000000000"/>
              </a:rPr>
              <a:t>有效的</a:t>
            </a:r>
            <a:r>
              <a:rPr lang="en-US" altLang="zh-CN" sz="1600" b="1" dirty="0">
                <a:solidFill>
                  <a:schemeClr val="bg1"/>
                </a:solidFill>
                <a:effectLst>
                  <a:outerShdw blurRad="38100" dist="38100" dir="2700000" algn="tl">
                    <a:srgbClr val="000000">
                      <a:alpha val="43137"/>
                    </a:srgbClr>
                  </a:outerShdw>
                </a:effectLst>
                <a:latin typeface="微软雅黑" panose="020B0503020204020204" pitchFamily="34" charset="-122"/>
                <a:ea typeface="思源黑体 CN Bold" panose="020B0800000000000000"/>
              </a:rPr>
              <a:t>β-</a:t>
            </a:r>
            <a:r>
              <a:rPr lang="zh-CN" altLang="en-US" sz="1600" b="1" dirty="0">
                <a:solidFill>
                  <a:schemeClr val="bg1"/>
                </a:solidFill>
                <a:effectLst>
                  <a:outerShdw blurRad="38100" dist="38100" dir="2700000" algn="tl">
                    <a:srgbClr val="000000">
                      <a:alpha val="43137"/>
                    </a:srgbClr>
                  </a:outerShdw>
                </a:effectLst>
                <a:latin typeface="微软雅黑" panose="020B0503020204020204" pitchFamily="34" charset="-122"/>
                <a:ea typeface="思源黑体 CN Bold" panose="020B0800000000000000"/>
              </a:rPr>
              <a:t>内酰胺类药物。</a:t>
            </a:r>
          </a:p>
        </p:txBody>
      </p:sp>
      <p:sp>
        <p:nvSpPr>
          <p:cNvPr id="16" name="矩形 15">
            <a:extLst>
              <a:ext uri="{FF2B5EF4-FFF2-40B4-BE49-F238E27FC236}">
                <a16:creationId xmlns:a16="http://schemas.microsoft.com/office/drawing/2014/main" id="{D2A81FB3-00C0-38D7-B7BE-FB16BAF57430}"/>
              </a:ext>
            </a:extLst>
          </p:cNvPr>
          <p:cNvSpPr/>
          <p:nvPr/>
        </p:nvSpPr>
        <p:spPr>
          <a:xfrm>
            <a:off x="1052828" y="2149742"/>
            <a:ext cx="10192708" cy="356659"/>
          </a:xfrm>
          <a:prstGeom prst="rect">
            <a:avLst/>
          </a:prstGeom>
          <a:gradFill flip="none" rotWithShape="1">
            <a:gsLst>
              <a:gs pos="0">
                <a:srgbClr val="C9E0FF"/>
              </a:gs>
              <a:gs pos="100000">
                <a:srgbClr val="0076C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Clr>
                <a:srgbClr val="026DBA"/>
              </a:buClr>
              <a:buFont typeface="Wingdings" panose="05000000000000000000" pitchFamily="2" charset="2"/>
              <a:buChar char="ü"/>
              <a:defRPr/>
            </a:pPr>
            <a:r>
              <a:rPr lang="zh-CN" altLang="en-US" sz="1200" dirty="0">
                <a:solidFill>
                  <a:schemeClr val="tx1"/>
                </a:solidFill>
                <a:latin typeface="微软雅黑" panose="020B0503020204020204" pitchFamily="34" charset="-122"/>
                <a:ea typeface="思源黑体 CN Bold" panose="020B0800000000000000"/>
              </a:rPr>
              <a:t>对万古霉素和利奈唑胺耐药的</a:t>
            </a:r>
            <a:r>
              <a:rPr lang="en-US" altLang="zh-CN" sz="1200" dirty="0">
                <a:solidFill>
                  <a:schemeClr val="tx1"/>
                </a:solidFill>
                <a:latin typeface="微软雅黑" panose="020B0503020204020204" pitchFamily="34" charset="-122"/>
                <a:ea typeface="思源黑体 CN Bold" panose="020B0800000000000000"/>
              </a:rPr>
              <a:t>MRSA</a:t>
            </a:r>
            <a:r>
              <a:rPr lang="zh-CN" altLang="en-US" sz="1200" dirty="0">
                <a:solidFill>
                  <a:schemeClr val="tx1"/>
                </a:solidFill>
                <a:latin typeface="微软雅黑" panose="020B0503020204020204" pitchFamily="34" charset="-122"/>
                <a:ea typeface="思源黑体 CN Bold" panose="020B0800000000000000"/>
              </a:rPr>
              <a:t>患者</a:t>
            </a:r>
            <a:r>
              <a:rPr lang="zh-CN" altLang="en-US" sz="1400" b="1" dirty="0">
                <a:solidFill>
                  <a:srgbClr val="0071BD"/>
                </a:solidFill>
                <a:latin typeface="微软雅黑" panose="020B0503020204020204" pitchFamily="34" charset="-122"/>
                <a:ea typeface="思源黑体 CN Bold" panose="020B0800000000000000"/>
              </a:rPr>
              <a:t>唯一</a:t>
            </a:r>
            <a:r>
              <a:rPr lang="zh-CN" altLang="en-US" sz="1200" dirty="0">
                <a:solidFill>
                  <a:schemeClr val="tx1"/>
                </a:solidFill>
                <a:latin typeface="微软雅黑" panose="020B0503020204020204" pitchFamily="34" charset="-122"/>
                <a:ea typeface="思源黑体 CN Bold" panose="020B0800000000000000"/>
              </a:rPr>
              <a:t>可使用的头孢菌素。</a:t>
            </a:r>
            <a:endParaRPr lang="en-US" altLang="zh-CN" sz="1200" dirty="0">
              <a:solidFill>
                <a:schemeClr val="tx1"/>
              </a:solidFill>
              <a:latin typeface="微软雅黑" panose="020B0503020204020204" pitchFamily="34" charset="-122"/>
              <a:ea typeface="思源黑体 CN Bold" panose="020B0800000000000000"/>
            </a:endParaRPr>
          </a:p>
        </p:txBody>
      </p:sp>
      <p:sp>
        <p:nvSpPr>
          <p:cNvPr id="2" name="圆角矩形 36">
            <a:extLst>
              <a:ext uri="{FF2B5EF4-FFF2-40B4-BE49-F238E27FC236}">
                <a16:creationId xmlns:a16="http://schemas.microsoft.com/office/drawing/2014/main" id="{065227F2-FBD9-0E5A-4591-4E89CAF46BBC}"/>
              </a:ext>
            </a:extLst>
          </p:cNvPr>
          <p:cNvSpPr/>
          <p:nvPr>
            <p:custDataLst>
              <p:tags r:id="rId4"/>
            </p:custDataLst>
          </p:nvPr>
        </p:nvSpPr>
        <p:spPr>
          <a:xfrm flipH="1">
            <a:off x="292735" y="361315"/>
            <a:ext cx="1520190" cy="423545"/>
          </a:xfrm>
          <a:prstGeom prst="roundRect">
            <a:avLst/>
          </a:prstGeom>
          <a:gradFill>
            <a:gsLst>
              <a:gs pos="100000">
                <a:srgbClr val="0079C2"/>
              </a:gs>
              <a:gs pos="61000">
                <a:srgbClr val="1459C0">
                  <a:alpha val="0"/>
                  <a:lumMod val="30000"/>
                  <a:lumOff val="70000"/>
                </a:srgbClr>
              </a:gs>
            </a:gsLst>
            <a:lin ang="17880000" scaled="0"/>
          </a:gradFill>
          <a:ln>
            <a:gradFill>
              <a:gsLst>
                <a:gs pos="60000">
                  <a:srgbClr val="0065EB">
                    <a:alpha val="0"/>
                  </a:srgbClr>
                </a:gs>
                <a:gs pos="100000">
                  <a:srgbClr val="1459C0"/>
                </a:gs>
              </a:gsLst>
              <a:lin ang="196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sp>
        <p:nvSpPr>
          <p:cNvPr id="15" name="矩形 14">
            <a:extLst>
              <a:ext uri="{FF2B5EF4-FFF2-40B4-BE49-F238E27FC236}">
                <a16:creationId xmlns:a16="http://schemas.microsoft.com/office/drawing/2014/main" id="{B71D2A47-F975-C78F-3E5C-BE99C19A3074}"/>
              </a:ext>
            </a:extLst>
          </p:cNvPr>
          <p:cNvSpPr/>
          <p:nvPr/>
        </p:nvSpPr>
        <p:spPr>
          <a:xfrm>
            <a:off x="1052829" y="3964427"/>
            <a:ext cx="10192708" cy="383803"/>
          </a:xfrm>
          <a:prstGeom prst="rect">
            <a:avLst/>
          </a:prstGeom>
          <a:gradFill flip="none" rotWithShape="1">
            <a:gsLst>
              <a:gs pos="0">
                <a:srgbClr val="C9E0FF"/>
              </a:gs>
              <a:gs pos="100000">
                <a:srgbClr val="0076C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spcBef>
                <a:spcPts val="0"/>
              </a:spcBef>
              <a:spcAft>
                <a:spcPts val="0"/>
              </a:spcAft>
              <a:buClr>
                <a:srgbClr val="026DBA"/>
              </a:buClr>
              <a:buSzTx/>
              <a:buFont typeface="Wingdings" panose="05000000000000000000" pitchFamily="2" charset="2"/>
              <a:buChar char="ü"/>
              <a:tabLst/>
              <a:defRPr/>
            </a:pPr>
            <a:r>
              <a:rPr lang="zh-CN" altLang="en-US" sz="1200" dirty="0">
                <a:solidFill>
                  <a:schemeClr val="tx1"/>
                </a:solidFill>
                <a:latin typeface="微软雅黑" panose="020B0503020204020204" pitchFamily="34" charset="-122"/>
                <a:ea typeface="思源黑体 CN Bold" panose="020B0800000000000000"/>
              </a:rPr>
              <a:t>国家</a:t>
            </a:r>
            <a:r>
              <a:rPr lang="en-US" altLang="zh-CN" sz="1400" b="1" dirty="0">
                <a:solidFill>
                  <a:srgbClr val="0071BD"/>
                </a:solidFill>
                <a:latin typeface="微软雅黑" panose="020B0503020204020204" pitchFamily="34" charset="-122"/>
                <a:ea typeface="思源黑体 CN Bold" panose="020B0800000000000000"/>
              </a:rPr>
              <a:t>5.1</a:t>
            </a:r>
            <a:r>
              <a:rPr lang="zh-CN" altLang="en-US" sz="1200" dirty="0">
                <a:solidFill>
                  <a:schemeClr val="tx1"/>
                </a:solidFill>
                <a:latin typeface="微软雅黑" panose="020B0503020204020204" pitchFamily="34" charset="-122"/>
                <a:ea typeface="思源黑体 CN Bold" panose="020B0800000000000000"/>
              </a:rPr>
              <a:t>类新药。</a:t>
            </a:r>
          </a:p>
        </p:txBody>
      </p:sp>
      <p:sp>
        <p:nvSpPr>
          <p:cNvPr id="6" name="矩形 5">
            <a:extLst>
              <a:ext uri="{FF2B5EF4-FFF2-40B4-BE49-F238E27FC236}">
                <a16:creationId xmlns:a16="http://schemas.microsoft.com/office/drawing/2014/main" id="{DA1071EF-11BB-7A18-B0FC-BAB0552D80C2}"/>
              </a:ext>
            </a:extLst>
          </p:cNvPr>
          <p:cNvSpPr/>
          <p:nvPr/>
        </p:nvSpPr>
        <p:spPr>
          <a:xfrm>
            <a:off x="1052828" y="1678908"/>
            <a:ext cx="10192708" cy="383803"/>
          </a:xfrm>
          <a:prstGeom prst="rect">
            <a:avLst/>
          </a:prstGeom>
          <a:gradFill flip="none" rotWithShape="1">
            <a:gsLst>
              <a:gs pos="0">
                <a:srgbClr val="C9E0FF"/>
              </a:gs>
              <a:gs pos="100000">
                <a:srgbClr val="0076C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spcBef>
                <a:spcPts val="0"/>
              </a:spcBef>
              <a:spcAft>
                <a:spcPts val="0"/>
              </a:spcAft>
              <a:buClr>
                <a:srgbClr val="026DBA"/>
              </a:buClr>
              <a:buSzTx/>
              <a:buFont typeface="Wingdings" panose="05000000000000000000" pitchFamily="2" charset="2"/>
              <a:buChar char="ü"/>
              <a:tabLst/>
              <a:defRPr/>
            </a:pPr>
            <a:r>
              <a:rPr lang="zh-CN" altLang="en-US" sz="1200" dirty="0">
                <a:solidFill>
                  <a:schemeClr val="tx1"/>
                </a:solidFill>
                <a:latin typeface="微软雅黑" panose="020B0503020204020204" pitchFamily="34" charset="-122"/>
                <a:ea typeface="思源黑体 CN Bold" panose="020B0800000000000000"/>
              </a:rPr>
              <a:t>国内</a:t>
            </a:r>
            <a:r>
              <a:rPr lang="zh-CN" altLang="en-US" sz="1400" b="1" dirty="0">
                <a:solidFill>
                  <a:srgbClr val="0071BD"/>
                </a:solidFill>
                <a:latin typeface="微软雅黑" panose="020B0503020204020204" pitchFamily="34" charset="-122"/>
                <a:ea typeface="思源黑体 CN Bold" panose="020B0800000000000000"/>
              </a:rPr>
              <a:t>唯一</a:t>
            </a:r>
            <a:r>
              <a:rPr lang="zh-CN" altLang="en-US" sz="1200" dirty="0">
                <a:solidFill>
                  <a:schemeClr val="tx1"/>
                </a:solidFill>
                <a:latin typeface="微软雅黑" panose="020B0503020204020204" pitchFamily="34" charset="-122"/>
                <a:ea typeface="思源黑体 CN Bold" panose="020B0800000000000000"/>
              </a:rPr>
              <a:t>可</a:t>
            </a:r>
            <a:r>
              <a:rPr lang="zh-CN" altLang="en-US" sz="1400" b="1" dirty="0">
                <a:solidFill>
                  <a:srgbClr val="0071BD"/>
                </a:solidFill>
                <a:latin typeface="微软雅黑" panose="020B0503020204020204" pitchFamily="34" charset="-122"/>
                <a:ea typeface="思源黑体 CN Bold" panose="020B0800000000000000"/>
              </a:rPr>
              <a:t>单药</a:t>
            </a:r>
            <a:r>
              <a:rPr lang="zh-CN" altLang="en-US" sz="1200" dirty="0">
                <a:solidFill>
                  <a:schemeClr val="tx1"/>
                </a:solidFill>
                <a:latin typeface="微软雅黑" panose="020B0503020204020204" pitchFamily="34" charset="-122"/>
                <a:ea typeface="思源黑体 CN Bold" panose="020B0800000000000000"/>
              </a:rPr>
              <a:t>用于有</a:t>
            </a:r>
            <a:r>
              <a:rPr lang="en-US" altLang="zh-CN" sz="1200" dirty="0">
                <a:solidFill>
                  <a:schemeClr val="tx1"/>
                </a:solidFill>
                <a:latin typeface="微软雅黑" panose="020B0503020204020204" pitchFamily="34" charset="-122"/>
                <a:ea typeface="思源黑体 CN Bold" panose="020B0800000000000000"/>
              </a:rPr>
              <a:t>MRSA</a:t>
            </a:r>
            <a:r>
              <a:rPr lang="zh-CN" altLang="en-US" sz="1200" dirty="0">
                <a:solidFill>
                  <a:schemeClr val="tx1"/>
                </a:solidFill>
                <a:latin typeface="微软雅黑" panose="020B0503020204020204" pitchFamily="34" charset="-122"/>
                <a:ea typeface="思源黑体 CN Bold" panose="020B0800000000000000"/>
              </a:rPr>
              <a:t>危险因素的</a:t>
            </a:r>
            <a:r>
              <a:rPr lang="en-US" altLang="zh-CN" sz="1200" dirty="0">
                <a:solidFill>
                  <a:schemeClr val="tx1"/>
                </a:solidFill>
                <a:latin typeface="微软雅黑" panose="020B0503020204020204" pitchFamily="34" charset="-122"/>
                <a:ea typeface="思源黑体 CN Bold" panose="020B0800000000000000"/>
              </a:rPr>
              <a:t>CAP</a:t>
            </a:r>
            <a:r>
              <a:rPr lang="zh-CN" altLang="en-US" sz="1200" dirty="0">
                <a:solidFill>
                  <a:schemeClr val="tx1"/>
                </a:solidFill>
                <a:latin typeface="微软雅黑" panose="020B0503020204020204" pitchFamily="34" charset="-122"/>
                <a:ea typeface="思源黑体 CN Bold" panose="020B0800000000000000"/>
              </a:rPr>
              <a:t>、</a:t>
            </a:r>
            <a:r>
              <a:rPr lang="en-US" altLang="zh-CN" sz="1200" dirty="0">
                <a:solidFill>
                  <a:schemeClr val="tx1"/>
                </a:solidFill>
                <a:latin typeface="微软雅黑" panose="020B0503020204020204" pitchFamily="34" charset="-122"/>
                <a:ea typeface="思源黑体 CN Bold" panose="020B0800000000000000"/>
              </a:rPr>
              <a:t>HAP</a:t>
            </a:r>
            <a:r>
              <a:rPr lang="zh-CN" altLang="en-US" sz="1200" dirty="0">
                <a:solidFill>
                  <a:schemeClr val="tx1"/>
                </a:solidFill>
                <a:latin typeface="微软雅黑" panose="020B0503020204020204" pitchFamily="34" charset="-122"/>
                <a:ea typeface="思源黑体 CN Bold" panose="020B0800000000000000"/>
              </a:rPr>
              <a:t>患者药物，有效降低给药剂量和给药次数，提高患者</a:t>
            </a:r>
            <a:r>
              <a:rPr lang="zh-CN" altLang="en-US" sz="1400" b="1" dirty="0">
                <a:solidFill>
                  <a:srgbClr val="0071BD"/>
                </a:solidFill>
                <a:latin typeface="微软雅黑" panose="020B0503020204020204" pitchFamily="34" charset="-122"/>
                <a:ea typeface="思源黑体 CN Bold" panose="020B0800000000000000"/>
              </a:rPr>
              <a:t>依从性</a:t>
            </a:r>
            <a:r>
              <a:rPr lang="zh-CN" altLang="en-US" sz="1200" dirty="0">
                <a:solidFill>
                  <a:schemeClr val="tx1"/>
                </a:solidFill>
                <a:latin typeface="微软雅黑" panose="020B0503020204020204" pitchFamily="34" charset="-122"/>
                <a:ea typeface="思源黑体 CN Bold" panose="020B0800000000000000"/>
              </a:rPr>
              <a:t>。</a:t>
            </a:r>
          </a:p>
        </p:txBody>
      </p:sp>
      <p:pic>
        <p:nvPicPr>
          <p:cNvPr id="9" name="图片 8">
            <a:extLst>
              <a:ext uri="{FF2B5EF4-FFF2-40B4-BE49-F238E27FC236}">
                <a16:creationId xmlns:a16="http://schemas.microsoft.com/office/drawing/2014/main" id="{A2B784D3-6E75-6B54-7ACD-0D96285DE6CD}"/>
              </a:ext>
            </a:extLst>
          </p:cNvPr>
          <p:cNvPicPr>
            <a:picLocks noChangeAspect="1"/>
          </p:cNvPicPr>
          <p:nvPr/>
        </p:nvPicPr>
        <p:blipFill>
          <a:blip r:embed="rId15"/>
          <a:stretch>
            <a:fillRect/>
          </a:stretch>
        </p:blipFill>
        <p:spPr>
          <a:xfrm>
            <a:off x="10165397" y="4711190"/>
            <a:ext cx="1338397" cy="1853008"/>
          </a:xfrm>
          <a:prstGeom prst="rect">
            <a:avLst/>
          </a:prstGeom>
          <a:effectLst>
            <a:outerShdw blurRad="76200" dir="13500000" sy="23000" kx="1200000" algn="br" rotWithShape="0">
              <a:prstClr val="black">
                <a:alpha val="20000"/>
              </a:prstClr>
            </a:outerShdw>
            <a:reflection blurRad="6350" stA="50000" endA="300" endPos="38500" dist="50800" dir="5400000" sy="-100000" algn="bl" rotWithShape="0"/>
            <a:softEdge rad="12700"/>
          </a:effectLst>
          <a:scene3d>
            <a:camera prst="perspectiveRight"/>
            <a:lightRig rig="threePt" dir="t"/>
          </a:scene3d>
        </p:spPr>
      </p:pic>
      <p:sp>
        <p:nvSpPr>
          <p:cNvPr id="20" name="文本框 19">
            <a:extLst>
              <a:ext uri="{FF2B5EF4-FFF2-40B4-BE49-F238E27FC236}">
                <a16:creationId xmlns:a16="http://schemas.microsoft.com/office/drawing/2014/main" id="{2CDE4014-DB1F-71E0-AF1E-D213843E20B9}"/>
              </a:ext>
            </a:extLst>
          </p:cNvPr>
          <p:cNvSpPr txBox="1"/>
          <p:nvPr/>
        </p:nvSpPr>
        <p:spPr>
          <a:xfrm>
            <a:off x="5516765" y="6662283"/>
            <a:ext cx="1158469" cy="230832"/>
          </a:xfrm>
          <a:prstGeom prst="rect">
            <a:avLst/>
          </a:prstGeom>
          <a:noFill/>
        </p:spPr>
        <p:txBody>
          <a:bodyPr wrap="square" rtlCol="0">
            <a:spAutoFit/>
          </a:bodyPr>
          <a:lstStyle>
            <a:defPPr>
              <a:defRPr lang="zh-CN"/>
            </a:defPPr>
            <a:lvl1pPr>
              <a:lnSpc>
                <a:spcPct val="120000"/>
              </a:lnSpc>
              <a:defRPr sz="1500">
                <a:solidFill>
                  <a:schemeClr val="tx1">
                    <a:lumMod val="75000"/>
                    <a:lumOff val="25000"/>
                  </a:schemeClr>
                </a:solidFill>
              </a:defRPr>
            </a:lvl1pPr>
          </a:lstStyle>
          <a:p>
            <a:pPr algn="just">
              <a:lnSpc>
                <a:spcPct val="100000"/>
              </a:lnSpc>
            </a:pPr>
            <a:r>
              <a:rPr lang="en-US" altLang="zh-CN" sz="900" dirty="0">
                <a:solidFill>
                  <a:schemeClr val="bg1"/>
                </a:solidFill>
                <a:latin typeface="思源黑体 CN Regular" panose="020B0500000000000000" pitchFamily="34" charset="-122"/>
                <a:ea typeface="思源黑体 CN Bold" panose="020B0800000000000000"/>
              </a:rPr>
              <a:t>*</a:t>
            </a:r>
            <a:r>
              <a:rPr lang="zh-CN" altLang="en-US" sz="900" dirty="0">
                <a:solidFill>
                  <a:schemeClr val="bg1"/>
                </a:solidFill>
                <a:latin typeface="思源黑体 CN Regular" panose="020B0500000000000000" pitchFamily="34" charset="-122"/>
                <a:ea typeface="思源黑体 CN Bold" panose="020B0800000000000000"/>
              </a:rPr>
              <a:t>本品所获部分专利</a:t>
            </a:r>
            <a:endParaRPr lang="zh-CN" altLang="en-US" sz="900" dirty="0">
              <a:solidFill>
                <a:schemeClr val="bg1"/>
              </a:solidFill>
              <a:ea typeface="思源黑体 CN Bold" panose="020B0800000000000000"/>
            </a:endParaRPr>
          </a:p>
        </p:txBody>
      </p:sp>
      <p:pic>
        <p:nvPicPr>
          <p:cNvPr id="4" name="图片 3">
            <a:extLst>
              <a:ext uri="{FF2B5EF4-FFF2-40B4-BE49-F238E27FC236}">
                <a16:creationId xmlns:a16="http://schemas.microsoft.com/office/drawing/2014/main" id="{89F5A489-ED86-AF8A-8C24-FC5AB4799602}"/>
              </a:ext>
            </a:extLst>
          </p:cNvPr>
          <p:cNvPicPr>
            <a:picLocks noChangeAspect="1"/>
          </p:cNvPicPr>
          <p:nvPr/>
        </p:nvPicPr>
        <p:blipFill rotWithShape="1">
          <a:blip r:embed="rId16">
            <a:extLst>
              <a:ext uri="{28A0092B-C50C-407E-A947-70E740481C1C}">
                <a14:useLocalDpi xmlns:a14="http://schemas.microsoft.com/office/drawing/2010/main" val="0"/>
              </a:ext>
            </a:extLst>
          </a:blip>
          <a:srcRect l="21723" t="3166" r="21675" b="2817"/>
          <a:stretch/>
        </p:blipFill>
        <p:spPr>
          <a:xfrm>
            <a:off x="2094667" y="4661989"/>
            <a:ext cx="1367333" cy="1951410"/>
          </a:xfrm>
          <a:prstGeom prst="rect">
            <a:avLst/>
          </a:prstGeom>
          <a:effectLst>
            <a:outerShdw blurRad="76200" dir="13500000" sy="23000" kx="1200000" algn="br" rotWithShape="0">
              <a:prstClr val="black">
                <a:alpha val="20000"/>
              </a:prstClr>
            </a:outerShdw>
            <a:reflection blurRad="6350" stA="50000" endA="300" endPos="38500" dist="50800" dir="5400000" sy="-100000" algn="bl" rotWithShape="0"/>
            <a:softEdge rad="63500"/>
          </a:effectLst>
          <a:scene3d>
            <a:camera prst="perspectiveRight"/>
            <a:lightRig rig="threePt" dir="t"/>
          </a:scene3d>
        </p:spPr>
      </p:pic>
      <p:pic>
        <p:nvPicPr>
          <p:cNvPr id="5" name="图片 4">
            <a:extLst>
              <a:ext uri="{FF2B5EF4-FFF2-40B4-BE49-F238E27FC236}">
                <a16:creationId xmlns:a16="http://schemas.microsoft.com/office/drawing/2014/main" id="{3DD02479-FC4F-84EA-BDCC-25EF4F18A967}"/>
              </a:ext>
            </a:extLst>
          </p:cNvPr>
          <p:cNvPicPr>
            <a:picLocks noChangeAspect="1"/>
          </p:cNvPicPr>
          <p:nvPr/>
        </p:nvPicPr>
        <p:blipFill rotWithShape="1">
          <a:blip r:embed="rId17"/>
          <a:srcRect l="19174" t="2872" r="16545" b="3549"/>
          <a:stretch/>
        </p:blipFill>
        <p:spPr>
          <a:xfrm>
            <a:off x="8803869" y="4684399"/>
            <a:ext cx="1309663" cy="1906590"/>
          </a:xfrm>
          <a:prstGeom prst="rect">
            <a:avLst/>
          </a:prstGeom>
          <a:effectLst>
            <a:outerShdw blurRad="76200" dir="13500000" sy="23000" kx="1200000" algn="br" rotWithShape="0">
              <a:prstClr val="black">
                <a:alpha val="20000"/>
              </a:prstClr>
            </a:outerShdw>
            <a:reflection blurRad="6350" stA="50000" endA="300" endPos="38500" dist="50800" dir="5400000" sy="-100000" algn="bl" rotWithShape="0"/>
            <a:softEdge rad="63500"/>
          </a:effectLst>
          <a:scene3d>
            <a:camera prst="perspectiveRight"/>
            <a:lightRig rig="threePt" dir="t"/>
          </a:scene3d>
        </p:spPr>
      </p:pic>
      <p:pic>
        <p:nvPicPr>
          <p:cNvPr id="8" name="图片 7">
            <a:extLst>
              <a:ext uri="{FF2B5EF4-FFF2-40B4-BE49-F238E27FC236}">
                <a16:creationId xmlns:a16="http://schemas.microsoft.com/office/drawing/2014/main" id="{715485C1-056C-5176-2587-13EB4DDB62F1}"/>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24380" t="30893" r="22834" b="27756"/>
          <a:stretch/>
        </p:blipFill>
        <p:spPr>
          <a:xfrm>
            <a:off x="667773" y="4613105"/>
            <a:ext cx="1413157" cy="2049178"/>
          </a:xfrm>
          <a:prstGeom prst="rect">
            <a:avLst/>
          </a:prstGeom>
          <a:effectLst>
            <a:outerShdw blurRad="76200" dir="13500000" sy="23000" kx="1200000" algn="br" rotWithShape="0">
              <a:prstClr val="black">
                <a:alpha val="20000"/>
              </a:prstClr>
            </a:outerShdw>
            <a:reflection blurRad="6350" stA="50000" endA="300" endPos="38500" dist="50800" dir="5400000" sy="-100000" algn="bl" rotWithShape="0"/>
            <a:softEdge rad="63500"/>
          </a:effectLst>
          <a:scene3d>
            <a:camera prst="perspectiveRight"/>
            <a:lightRig rig="threePt" dir="t"/>
          </a:scene3d>
        </p:spPr>
      </p:pic>
      <p:sp>
        <p:nvSpPr>
          <p:cNvPr id="10" name="矩形 9">
            <a:extLst>
              <a:ext uri="{FF2B5EF4-FFF2-40B4-BE49-F238E27FC236}">
                <a16:creationId xmlns:a16="http://schemas.microsoft.com/office/drawing/2014/main" id="{451E8E06-9AD1-1157-3258-D5CEA902BC3D}"/>
              </a:ext>
            </a:extLst>
          </p:cNvPr>
          <p:cNvSpPr/>
          <p:nvPr/>
        </p:nvSpPr>
        <p:spPr>
          <a:xfrm>
            <a:off x="1052828" y="3044358"/>
            <a:ext cx="10192708" cy="383803"/>
          </a:xfrm>
          <a:prstGeom prst="rect">
            <a:avLst/>
          </a:prstGeom>
          <a:gradFill flip="none" rotWithShape="1">
            <a:gsLst>
              <a:gs pos="0">
                <a:srgbClr val="C9E0FF"/>
              </a:gs>
              <a:gs pos="100000">
                <a:srgbClr val="0076C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spcBef>
                <a:spcPts val="0"/>
              </a:spcBef>
              <a:spcAft>
                <a:spcPts val="0"/>
              </a:spcAft>
              <a:buClr>
                <a:srgbClr val="026DBA"/>
              </a:buClr>
              <a:buSzTx/>
              <a:buFont typeface="Wingdings" panose="05000000000000000000" pitchFamily="2" charset="2"/>
              <a:buChar char="ü"/>
              <a:tabLst/>
              <a:defRPr/>
            </a:pPr>
            <a:r>
              <a:rPr lang="zh-CN" altLang="en-US" sz="1200" dirty="0">
                <a:solidFill>
                  <a:schemeClr val="tx1"/>
                </a:solidFill>
                <a:latin typeface="微软雅黑" panose="020B0503020204020204" pitchFamily="34" charset="-122"/>
                <a:ea typeface="思源黑体 CN Bold" panose="020B0800000000000000"/>
              </a:rPr>
              <a:t>头孢比罗的</a:t>
            </a:r>
            <a:r>
              <a:rPr lang="en-US" altLang="zh-CN" sz="1400" b="1" dirty="0">
                <a:solidFill>
                  <a:srgbClr val="0071BD"/>
                </a:solidFill>
                <a:latin typeface="微软雅黑" panose="020B0503020204020204" pitchFamily="34" charset="-122"/>
                <a:ea typeface="思源黑体 CN Bold" panose="020B0800000000000000"/>
              </a:rPr>
              <a:t>C3</a:t>
            </a:r>
            <a:r>
              <a:rPr lang="zh-CN" altLang="en-US" sz="1400" b="1" dirty="0">
                <a:solidFill>
                  <a:srgbClr val="0071BD"/>
                </a:solidFill>
                <a:latin typeface="微软雅黑" panose="020B0503020204020204" pitchFamily="34" charset="-122"/>
                <a:ea typeface="思源黑体 CN Bold" panose="020B0800000000000000"/>
              </a:rPr>
              <a:t>侧链结构</a:t>
            </a:r>
            <a:r>
              <a:rPr lang="zh-CN" altLang="en-US" sz="1200" dirty="0">
                <a:solidFill>
                  <a:schemeClr val="tx1"/>
                </a:solidFill>
                <a:latin typeface="微软雅黑" panose="020B0503020204020204" pitchFamily="34" charset="-122"/>
                <a:ea typeface="思源黑体 CN Bold" panose="020B0800000000000000"/>
              </a:rPr>
              <a:t>的特异性，不同于其他头孢菌素，显示出对</a:t>
            </a:r>
            <a:r>
              <a:rPr lang="en-US" altLang="zh-CN" sz="1200" dirty="0">
                <a:solidFill>
                  <a:schemeClr val="tx1"/>
                </a:solidFill>
                <a:latin typeface="微软雅黑" panose="020B0503020204020204" pitchFamily="34" charset="-122"/>
                <a:ea typeface="思源黑体 CN Bold" panose="020B0800000000000000"/>
              </a:rPr>
              <a:t>MRSA</a:t>
            </a:r>
            <a:r>
              <a:rPr lang="zh-CN" altLang="en-US" sz="1200" dirty="0">
                <a:solidFill>
                  <a:schemeClr val="tx1"/>
                </a:solidFill>
                <a:latin typeface="微软雅黑" panose="020B0503020204020204" pitchFamily="34" charset="-122"/>
                <a:ea typeface="思源黑体 CN Bold" panose="020B0800000000000000"/>
              </a:rPr>
              <a:t>和万古霉素耐药金黄色葡萄球菌有效。</a:t>
            </a:r>
          </a:p>
        </p:txBody>
      </p:sp>
      <p:sp>
        <p:nvSpPr>
          <p:cNvPr id="19" name="灯片编号占位符 5">
            <a:extLst>
              <a:ext uri="{FF2B5EF4-FFF2-40B4-BE49-F238E27FC236}">
                <a16:creationId xmlns:a16="http://schemas.microsoft.com/office/drawing/2014/main" id="{BD7D5081-0C67-B127-42DE-BEA283CCD822}"/>
              </a:ext>
            </a:extLst>
          </p:cNvPr>
          <p:cNvSpPr txBox="1">
            <a:spLocks/>
          </p:cNvSpPr>
          <p:nvPr/>
        </p:nvSpPr>
        <p:spPr>
          <a:xfrm>
            <a:off x="9448800" y="6522293"/>
            <a:ext cx="2743200" cy="365125"/>
          </a:xfrm>
          <a:prstGeom prst="rect">
            <a:avLst/>
          </a:prstGeom>
        </p:spPr>
        <p:txBody>
          <a:bodyPr/>
          <a:lstStyle>
            <a:defPPr>
              <a:defRPr lang="zh-CN"/>
            </a:defPPr>
            <a:lvl1pPr marL="0" algn="r" defTabSz="914400" rtl="0" eaLnBrk="1" latinLnBrk="0" hangingPunct="1">
              <a:defRPr sz="1400" kern="1200">
                <a:solidFill>
                  <a:schemeClr val="tx1"/>
                </a:solidFill>
                <a:latin typeface="思源黑体 CN Bo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27D772-DDAD-B549-B652-8A1CE5CDB70F}" type="slidenum">
              <a:rPr kumimoji="1" lang="zh-CN" altLang="en-US" smtClean="0"/>
              <a:pPr/>
              <a:t>10</a:t>
            </a:fld>
            <a:endParaRPr kumimoji="1" lang="zh-CN" altLang="en-US" dirty="0"/>
          </a:p>
        </p:txBody>
      </p:sp>
    </p:spTree>
    <p:custDataLst>
      <p:tags r:id="rId1"/>
    </p:custDataLst>
    <p:extLst>
      <p:ext uri="{BB962C8B-B14F-4D97-AF65-F5344CB8AC3E}">
        <p14:creationId xmlns:p14="http://schemas.microsoft.com/office/powerpoint/2010/main" val="1139748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custDataLst>
              <p:tags r:id="rId1"/>
            </p:custDataLst>
          </p:nvPr>
        </p:nvSpPr>
        <p:spPr>
          <a:xfrm>
            <a:off x="415713" y="447395"/>
            <a:ext cx="7491520" cy="475472"/>
          </a:xfrm>
          <a:prstGeom prst="rect">
            <a:avLst/>
          </a:prstGeom>
          <a:noFill/>
          <a:effectLst/>
        </p:spPr>
        <p:txBody>
          <a:bodyPr wrap="none" lIns="105115" tIns="52557" rIns="105115" bIns="52557" rtlCol="0">
            <a:spAutoFit/>
          </a:bodyPr>
          <a:lstStyle/>
          <a:p>
            <a:pPr algn="l" defTabSz="964565" fontAlgn="auto">
              <a:spcBef>
                <a:spcPts val="0"/>
              </a:spcBef>
              <a:spcAft>
                <a:spcPts val="0"/>
              </a:spcAft>
              <a:defRPr/>
            </a:pPr>
            <a:r>
              <a:rPr lang="en-US" altLang="zh-CN" sz="2400" dirty="0">
                <a:solidFill>
                  <a:srgbClr val="0077C1"/>
                </a:solidFill>
                <a:latin typeface="思源黑体 CN Heavy" panose="020B0A00000000000000" pitchFamily="34" charset="-122"/>
                <a:ea typeface="思源黑体 CN Bold" panose="020B0800000000000000"/>
              </a:rPr>
              <a:t>5  </a:t>
            </a:r>
            <a:r>
              <a:rPr lang="zh-CN" altLang="en-US" sz="2400" dirty="0">
                <a:solidFill>
                  <a:srgbClr val="0077C1"/>
                </a:solidFill>
                <a:latin typeface="思源黑体 CN Heavy" panose="020B0A00000000000000" pitchFamily="34" charset="-122"/>
                <a:ea typeface="思源黑体 CN Bold" panose="020B0800000000000000"/>
              </a:rPr>
              <a:t>公平性：赛比普</a:t>
            </a:r>
            <a:r>
              <a:rPr lang="en-US" altLang="zh-CN" sz="2400" baseline="30000" dirty="0">
                <a:solidFill>
                  <a:srgbClr val="0077C1"/>
                </a:solidFill>
                <a:latin typeface="思源黑体 CN Heavy" panose="020B0A00000000000000" pitchFamily="34" charset="-122"/>
                <a:ea typeface="思源黑体 CN Bold" panose="020B0800000000000000"/>
              </a:rPr>
              <a:t>®</a:t>
            </a:r>
            <a:r>
              <a:rPr lang="zh-CN" altLang="en-US" sz="2400" dirty="0">
                <a:solidFill>
                  <a:srgbClr val="0077C1"/>
                </a:solidFill>
                <a:latin typeface="思源黑体 CN Heavy" panose="020B0A00000000000000" pitchFamily="34" charset="-122"/>
                <a:ea typeface="思源黑体 CN Bold" panose="020B0800000000000000"/>
              </a:rPr>
              <a:t>可弥补目录空白，惠及更多患者</a:t>
            </a:r>
          </a:p>
        </p:txBody>
      </p:sp>
      <p:grpSp>
        <p:nvGrpSpPr>
          <p:cNvPr id="30" name="组合 29">
            <a:extLst>
              <a:ext uri="{FF2B5EF4-FFF2-40B4-BE49-F238E27FC236}">
                <a16:creationId xmlns:a16="http://schemas.microsoft.com/office/drawing/2014/main" id="{B30B1C1D-AB89-CBD9-0833-C55C968AEBD8}"/>
              </a:ext>
            </a:extLst>
          </p:cNvPr>
          <p:cNvGrpSpPr/>
          <p:nvPr/>
        </p:nvGrpSpPr>
        <p:grpSpPr>
          <a:xfrm>
            <a:off x="6260289" y="4927357"/>
            <a:ext cx="5362287" cy="1776033"/>
            <a:chOff x="6291780" y="4073323"/>
            <a:chExt cx="5362287" cy="1776033"/>
          </a:xfrm>
        </p:grpSpPr>
        <p:sp>
          <p:nvSpPr>
            <p:cNvPr id="105" name="圆角矩形 104"/>
            <p:cNvSpPr/>
            <p:nvPr>
              <p:custDataLst>
                <p:tags r:id="rId21"/>
              </p:custDataLst>
            </p:nvPr>
          </p:nvSpPr>
          <p:spPr>
            <a:xfrm>
              <a:off x="6301941" y="4083485"/>
              <a:ext cx="5263515" cy="1765871"/>
            </a:xfrm>
            <a:prstGeom prst="roundRect">
              <a:avLst>
                <a:gd name="adj" fmla="val 7268"/>
              </a:avLst>
            </a:prstGeom>
            <a:solidFill>
              <a:srgbClr val="C9E0FF">
                <a:alpha val="26000"/>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ea typeface="思源黑体 CN Bold" panose="020B0800000000000000"/>
                <a:sym typeface="+mn-ea"/>
              </a:endParaRPr>
            </a:p>
          </p:txBody>
        </p:sp>
        <p:sp>
          <p:nvSpPr>
            <p:cNvPr id="29" name="任意形状 48"/>
            <p:cNvSpPr/>
            <p:nvPr>
              <p:custDataLst>
                <p:tags r:id="rId22"/>
              </p:custDataLst>
            </p:nvPr>
          </p:nvSpPr>
          <p:spPr>
            <a:xfrm>
              <a:off x="6823911" y="4601009"/>
              <a:ext cx="808355" cy="590550"/>
            </a:xfrm>
            <a:custGeom>
              <a:avLst/>
              <a:gdLst>
                <a:gd name="connsiteX0" fmla="*/ 571500 w 762000"/>
                <a:gd name="connsiteY0" fmla="*/ 0 h 762000"/>
                <a:gd name="connsiteX1" fmla="*/ 762000 w 762000"/>
                <a:gd name="connsiteY1" fmla="*/ 0 h 762000"/>
                <a:gd name="connsiteX2" fmla="*/ 762000 w 762000"/>
                <a:gd name="connsiteY2" fmla="*/ 762000 h 762000"/>
                <a:gd name="connsiteX3" fmla="*/ 571500 w 762000"/>
                <a:gd name="connsiteY3" fmla="*/ 762000 h 762000"/>
                <a:gd name="connsiteX4" fmla="*/ 190500 w 762000"/>
                <a:gd name="connsiteY4" fmla="*/ 762000 h 762000"/>
                <a:gd name="connsiteX5" fmla="*/ 0 w 762000"/>
                <a:gd name="connsiteY5" fmla="*/ 762000 h 762000"/>
                <a:gd name="connsiteX6" fmla="*/ 0 w 762000"/>
                <a:gd name="connsiteY6" fmla="*/ 0 h 762000"/>
                <a:gd name="connsiteX7" fmla="*/ 190500 w 762000"/>
                <a:gd name="connsiteY7"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0" h="762000">
                  <a:moveTo>
                    <a:pt x="571500" y="0"/>
                  </a:moveTo>
                  <a:cubicBezTo>
                    <a:pt x="676710" y="0"/>
                    <a:pt x="762000" y="0"/>
                    <a:pt x="762000" y="0"/>
                  </a:cubicBezTo>
                  <a:lnTo>
                    <a:pt x="762000" y="762000"/>
                  </a:lnTo>
                  <a:cubicBezTo>
                    <a:pt x="762000" y="762000"/>
                    <a:pt x="676710" y="762000"/>
                    <a:pt x="571500" y="762000"/>
                  </a:cubicBezTo>
                  <a:lnTo>
                    <a:pt x="190500" y="762000"/>
                  </a:lnTo>
                  <a:cubicBezTo>
                    <a:pt x="85290" y="762000"/>
                    <a:pt x="0" y="762000"/>
                    <a:pt x="0" y="762000"/>
                  </a:cubicBezTo>
                  <a:lnTo>
                    <a:pt x="0" y="0"/>
                  </a:lnTo>
                  <a:cubicBezTo>
                    <a:pt x="0" y="0"/>
                    <a:pt x="85290" y="0"/>
                    <a:pt x="190500" y="0"/>
                  </a:cubicBezTo>
                  <a:close/>
                </a:path>
              </a:pathLst>
            </a:custGeom>
            <a:ln w="7620" cap="flat">
              <a:noFill/>
              <a:prstDash val="solid"/>
              <a:miter/>
            </a:ln>
          </p:spPr>
          <p:txBody>
            <a:bodyPr rtlCol="0" anchor="ctr"/>
            <a:lstStyle/>
            <a:p>
              <a:endParaRPr lang="zh-CN" altLang="en-US">
                <a:ea typeface="思源黑体 CN Bold" panose="020B0800000000000000"/>
              </a:endParaRPr>
            </a:p>
          </p:txBody>
        </p:sp>
        <p:sp>
          <p:nvSpPr>
            <p:cNvPr id="109" name="任意形状 23"/>
            <p:cNvSpPr/>
            <p:nvPr>
              <p:custDataLst>
                <p:tags r:id="rId23"/>
              </p:custDataLst>
            </p:nvPr>
          </p:nvSpPr>
          <p:spPr>
            <a:xfrm>
              <a:off x="6291780" y="4073323"/>
              <a:ext cx="585470" cy="377825"/>
            </a:xfrm>
            <a:custGeom>
              <a:avLst/>
              <a:gdLst>
                <a:gd name="connsiteX0" fmla="*/ 0 w 1202969"/>
                <a:gd name="connsiteY0" fmla="*/ 40873 h 332864"/>
                <a:gd name="connsiteX1" fmla="*/ 40843 w 1202969"/>
                <a:gd name="connsiteY1" fmla="*/ 0 h 332864"/>
                <a:gd name="connsiteX2" fmla="*/ 1202969 w 1202969"/>
                <a:gd name="connsiteY2" fmla="*/ 0 h 332864"/>
                <a:gd name="connsiteX3" fmla="*/ 1103300 w 1202969"/>
                <a:gd name="connsiteY3" fmla="*/ 187208 h 332864"/>
                <a:gd name="connsiteX4" fmla="*/ 860755 w 1202969"/>
                <a:gd name="connsiteY4" fmla="*/ 332864 h 332864"/>
                <a:gd name="connsiteX5" fmla="*/ 0 w 1202969"/>
                <a:gd name="connsiteY5" fmla="*/ 332864 h 332864"/>
                <a:gd name="connsiteX6" fmla="*/ 0 w 1202969"/>
                <a:gd name="connsiteY6" fmla="*/ 40873 h 332864"/>
                <a:gd name="connsiteX0-1" fmla="*/ 0 w 1202969"/>
                <a:gd name="connsiteY0-2" fmla="*/ 40873 h 332864"/>
                <a:gd name="connsiteX1-3" fmla="*/ 57152 w 1202969"/>
                <a:gd name="connsiteY1-4" fmla="*/ 0 h 332864"/>
                <a:gd name="connsiteX2-5" fmla="*/ 1202969 w 1202969"/>
                <a:gd name="connsiteY2-6" fmla="*/ 0 h 332864"/>
                <a:gd name="connsiteX3-7" fmla="*/ 1103300 w 1202969"/>
                <a:gd name="connsiteY3-8" fmla="*/ 187208 h 332864"/>
                <a:gd name="connsiteX4-9" fmla="*/ 860755 w 1202969"/>
                <a:gd name="connsiteY4-10" fmla="*/ 332864 h 332864"/>
                <a:gd name="connsiteX5-11" fmla="*/ 0 w 1202969"/>
                <a:gd name="connsiteY5-12" fmla="*/ 332864 h 332864"/>
                <a:gd name="connsiteX6-13" fmla="*/ 0 w 1202969"/>
                <a:gd name="connsiteY6-14" fmla="*/ 40873 h 3328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02969" h="332864">
                  <a:moveTo>
                    <a:pt x="0" y="40873"/>
                  </a:moveTo>
                  <a:cubicBezTo>
                    <a:pt x="0" y="18296"/>
                    <a:pt x="34597" y="0"/>
                    <a:pt x="57152" y="0"/>
                  </a:cubicBezTo>
                  <a:lnTo>
                    <a:pt x="1202969" y="0"/>
                  </a:lnTo>
                  <a:lnTo>
                    <a:pt x="1103300" y="187208"/>
                  </a:lnTo>
                  <a:cubicBezTo>
                    <a:pt x="1055599" y="276858"/>
                    <a:pt x="962330" y="332864"/>
                    <a:pt x="860755" y="332864"/>
                  </a:cubicBezTo>
                  <a:lnTo>
                    <a:pt x="0" y="332864"/>
                  </a:lnTo>
                  <a:lnTo>
                    <a:pt x="0" y="40873"/>
                  </a:lnTo>
                  <a:close/>
                </a:path>
              </a:pathLst>
            </a:cu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r>
                <a:rPr lang="en-US" altLang="zh-CN" kern="0">
                  <a:solidFill>
                    <a:prstClr val="white"/>
                  </a:solidFill>
                  <a:ea typeface="思源黑体 CN Bold" panose="020B0800000000000000"/>
                </a:rPr>
                <a:t>04</a:t>
              </a:r>
            </a:p>
          </p:txBody>
        </p:sp>
        <p:sp>
          <p:nvSpPr>
            <p:cNvPr id="113" name="矩形: 圆角 69"/>
            <p:cNvSpPr/>
            <p:nvPr>
              <p:custDataLst>
                <p:tags r:id="rId24"/>
              </p:custDataLst>
            </p:nvPr>
          </p:nvSpPr>
          <p:spPr>
            <a:xfrm>
              <a:off x="6673508" y="4562940"/>
              <a:ext cx="781536" cy="770502"/>
            </a:xfrm>
            <a:prstGeom prst="roundRect">
              <a:avLst/>
            </a:pr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endParaRPr lang="en-US" altLang="zh-CN" kern="0">
                <a:solidFill>
                  <a:prstClr val="white"/>
                </a:solidFill>
                <a:ea typeface="思源黑体 CN Bold" panose="020B0800000000000000"/>
                <a:sym typeface="+mn-ea"/>
              </a:endParaRPr>
            </a:p>
          </p:txBody>
        </p:sp>
        <p:pic>
          <p:nvPicPr>
            <p:cNvPr id="3" name="图形 2"/>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881989" y="4777096"/>
              <a:ext cx="385013" cy="385013"/>
            </a:xfrm>
            <a:prstGeom prst="rect">
              <a:avLst/>
            </a:prstGeom>
          </p:spPr>
        </p:pic>
        <p:sp>
          <p:nvSpPr>
            <p:cNvPr id="21" name="文本框 20"/>
            <p:cNvSpPr txBox="1"/>
            <p:nvPr>
              <p:custDataLst>
                <p:tags r:id="rId25"/>
              </p:custDataLst>
            </p:nvPr>
          </p:nvSpPr>
          <p:spPr>
            <a:xfrm>
              <a:off x="7436162" y="4581845"/>
              <a:ext cx="4093016" cy="1229696"/>
            </a:xfrm>
            <a:prstGeom prst="rect">
              <a:avLst/>
            </a:prstGeom>
            <a:noFill/>
          </p:spPr>
          <p:txBody>
            <a:bodyPr wrap="square" rtlCol="0" anchor="t">
              <a:spAutoFit/>
            </a:bodyPr>
            <a:lstStyle/>
            <a:p>
              <a:pPr marL="184150" marR="5080" lvl="0" indent="-171450" algn="l" defTabSz="914400" eaLnBrk="1" fontAlgn="auto" latinLnBrk="0" hangingPunct="1">
                <a:lnSpc>
                  <a:spcPct val="130000"/>
                </a:lnSpc>
                <a:spcBef>
                  <a:spcPts val="100"/>
                </a:spcBef>
                <a:spcAft>
                  <a:spcPts val="0"/>
                </a:spcAft>
                <a:buClr>
                  <a:srgbClr val="3C5AA0"/>
                </a:buClr>
                <a:buSzTx/>
                <a:buFont typeface="Wingdings" panose="05000000000000000000" pitchFamily="2" charset="2"/>
                <a:buChar char="ü"/>
                <a:tabLst>
                  <a:tab pos="184150" algn="l"/>
                  <a:tab pos="2425700" algn="l"/>
                </a:tabLst>
                <a:defRPr/>
              </a:pPr>
              <a:r>
                <a:rPr lang="zh-CN" altLang="en-US" sz="1100" kern="0" noProof="0" dirty="0">
                  <a:ln>
                    <a:noFill/>
                  </a:ln>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静脉滴注，简便安全；</a:t>
              </a:r>
              <a:endParaRPr lang="en-US" altLang="zh-CN" sz="1100" kern="0" noProof="0" dirty="0">
                <a:ln>
                  <a:noFill/>
                </a:ln>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endParaRPr>
            </a:p>
            <a:p>
              <a:pPr marL="184150" marR="5080" lvl="0" indent="-171450" algn="l" defTabSz="914400" eaLnBrk="1" fontAlgn="auto" latinLnBrk="0" hangingPunct="1">
                <a:lnSpc>
                  <a:spcPct val="130000"/>
                </a:lnSpc>
                <a:spcBef>
                  <a:spcPts val="100"/>
                </a:spcBef>
                <a:spcAft>
                  <a:spcPts val="0"/>
                </a:spcAft>
                <a:buClr>
                  <a:srgbClr val="3C5AA0"/>
                </a:buClr>
                <a:buSzTx/>
                <a:buFont typeface="Wingdings" panose="05000000000000000000" pitchFamily="2" charset="2"/>
                <a:buChar char="ü"/>
                <a:tabLst>
                  <a:tab pos="184150" algn="l"/>
                  <a:tab pos="2425700" algn="l"/>
                </a:tabLst>
                <a:defRPr/>
              </a:pPr>
              <a:r>
                <a:rPr lang="zh-CN" altLang="en-US" sz="1100" b="1" kern="0" dirty="0">
                  <a:solidFill>
                    <a:srgbClr val="0071BD"/>
                  </a:solidFill>
                  <a:ea typeface="思源黑体 CN Bold" panose="020B0800000000000000"/>
                  <a:sym typeface="+mn-ea"/>
                </a:rPr>
                <a:t>适应症明确</a:t>
              </a:r>
              <a:r>
                <a:rPr lang="zh-CN" altLang="en-US" sz="1100" kern="0" noProof="0" dirty="0">
                  <a:ln>
                    <a:noFill/>
                  </a:ln>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，临床</a:t>
              </a:r>
              <a:r>
                <a:rPr lang="zh-CN" altLang="en-US" sz="1100" kern="0" dirty="0">
                  <a:latin typeface="思源黑体 CN Regular" panose="020B0500000000000000" pitchFamily="34" charset="-122"/>
                  <a:ea typeface="思源黑体 CN Bold" panose="020B0800000000000000"/>
                  <a:cs typeface="思源黑体 CN Regular" panose="020B0500000000000000" pitchFamily="34" charset="-122"/>
                  <a:sym typeface="+mn-ea"/>
                </a:rPr>
                <a:t>指征易于辨别，</a:t>
              </a:r>
              <a:r>
                <a:rPr lang="zh-CN" altLang="en-US" sz="1100" kern="0" noProof="0" dirty="0">
                  <a:ln>
                    <a:noFill/>
                  </a:ln>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处方明确，便于监管；</a:t>
              </a:r>
              <a:endParaRPr lang="en-US" altLang="zh-CN" sz="1100" kern="0" noProof="0" dirty="0">
                <a:ln>
                  <a:noFill/>
                </a:ln>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endParaRPr>
            </a:p>
            <a:p>
              <a:pPr marL="184150" marR="5080" lvl="0" indent="-171450" algn="l" defTabSz="914400" eaLnBrk="1" fontAlgn="auto" latinLnBrk="0" hangingPunct="1">
                <a:lnSpc>
                  <a:spcPct val="130000"/>
                </a:lnSpc>
                <a:spcBef>
                  <a:spcPts val="100"/>
                </a:spcBef>
                <a:spcAft>
                  <a:spcPts val="0"/>
                </a:spcAft>
                <a:buClr>
                  <a:srgbClr val="3C5AA0"/>
                </a:buClr>
                <a:buSzTx/>
                <a:buFont typeface="Wingdings" panose="05000000000000000000" pitchFamily="2" charset="2"/>
                <a:buChar char="ü"/>
                <a:tabLst>
                  <a:tab pos="184150" algn="l"/>
                  <a:tab pos="2425700" algn="l"/>
                </a:tabLst>
                <a:defRPr/>
              </a:pPr>
              <a:r>
                <a:rPr lang="zh-CN" altLang="en-US" sz="1100" kern="0" noProof="0" dirty="0">
                  <a:ln>
                    <a:noFill/>
                  </a:ln>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纳入省级抗管目录，</a:t>
              </a:r>
              <a:r>
                <a:rPr lang="zh-CN" altLang="en-US" sz="1100" b="1" kern="0" dirty="0">
                  <a:solidFill>
                    <a:srgbClr val="0071BD"/>
                  </a:solidFill>
                  <a:ea typeface="思源黑体 CN Bold" panose="020B0800000000000000"/>
                  <a:sym typeface="+mn-ea"/>
                </a:rPr>
                <a:t>处方管理严格</a:t>
              </a:r>
              <a:r>
                <a:rPr lang="zh-CN" altLang="en-US" sz="1100" kern="0" noProof="0" dirty="0">
                  <a:ln>
                    <a:noFill/>
                  </a:ln>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a:t>
              </a:r>
              <a:endParaRPr lang="en-US" altLang="zh-CN" sz="1100" kern="0" noProof="0" dirty="0">
                <a:ln>
                  <a:noFill/>
                </a:ln>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endParaRPr>
            </a:p>
            <a:p>
              <a:pPr marL="184150" marR="5080" lvl="0" indent="-171450" algn="l" defTabSz="914400" eaLnBrk="1" fontAlgn="auto" latinLnBrk="0" hangingPunct="1">
                <a:lnSpc>
                  <a:spcPct val="130000"/>
                </a:lnSpc>
                <a:spcBef>
                  <a:spcPts val="100"/>
                </a:spcBef>
                <a:spcAft>
                  <a:spcPts val="0"/>
                </a:spcAft>
                <a:buClr>
                  <a:srgbClr val="3C5AA0"/>
                </a:buClr>
                <a:buSzTx/>
                <a:buFont typeface="Wingdings" panose="05000000000000000000" pitchFamily="2" charset="2"/>
                <a:buChar char="ü"/>
                <a:tabLst>
                  <a:tab pos="184150" algn="l"/>
                  <a:tab pos="2425700" algn="l"/>
                </a:tabLst>
                <a:defRPr/>
              </a:pPr>
              <a:r>
                <a:rPr lang="zh-CN" altLang="en-US" sz="1100" dirty="0">
                  <a:solidFill>
                    <a:schemeClr val="tx1"/>
                  </a:solidFill>
                  <a:latin typeface="微软雅黑" panose="020B0503020204020204" pitchFamily="34" charset="-122"/>
                  <a:ea typeface="思源黑体 CN Bold" panose="020B0800000000000000"/>
                </a:rPr>
                <a:t>本品可</a:t>
              </a:r>
              <a:r>
                <a:rPr lang="zh-CN" altLang="en-US" sz="1200" b="1" dirty="0">
                  <a:solidFill>
                    <a:srgbClr val="0071BD"/>
                  </a:solidFill>
                  <a:latin typeface="微软雅黑" panose="020B0503020204020204" pitchFamily="34" charset="-122"/>
                  <a:ea typeface="思源黑体 CN Bold" panose="020B0800000000000000"/>
                </a:rPr>
                <a:t>单药</a:t>
              </a:r>
              <a:r>
                <a:rPr lang="zh-CN" altLang="en-US" sz="1100" dirty="0">
                  <a:latin typeface="微软雅黑" panose="020B0503020204020204" pitchFamily="34" charset="-122"/>
                  <a:ea typeface="思源黑体 CN Bold" panose="020B0800000000000000"/>
                </a:rPr>
                <a:t>用于有</a:t>
              </a:r>
              <a:r>
                <a:rPr lang="en-US" altLang="zh-CN" sz="1100" dirty="0">
                  <a:solidFill>
                    <a:schemeClr val="tx1"/>
                  </a:solidFill>
                  <a:latin typeface="微软雅黑" panose="020B0503020204020204" pitchFamily="34" charset="-122"/>
                  <a:ea typeface="思源黑体 CN Bold" panose="020B0800000000000000"/>
                </a:rPr>
                <a:t>MRSA</a:t>
              </a:r>
              <a:r>
                <a:rPr lang="zh-CN" altLang="en-US" sz="1100" dirty="0">
                  <a:solidFill>
                    <a:schemeClr val="tx1"/>
                  </a:solidFill>
                  <a:latin typeface="微软雅黑" panose="020B0503020204020204" pitchFamily="34" charset="-122"/>
                  <a:ea typeface="思源黑体 CN Bold" panose="020B0800000000000000"/>
                </a:rPr>
                <a:t>危险因素的</a:t>
              </a:r>
              <a:r>
                <a:rPr lang="en-US" altLang="zh-CN" sz="1100" dirty="0">
                  <a:solidFill>
                    <a:schemeClr val="tx1"/>
                  </a:solidFill>
                  <a:latin typeface="微软雅黑" panose="020B0503020204020204" pitchFamily="34" charset="-122"/>
                  <a:ea typeface="思源黑体 CN Bold" panose="020B0800000000000000"/>
                </a:rPr>
                <a:t>CAP</a:t>
              </a:r>
              <a:r>
                <a:rPr lang="zh-CN" altLang="en-US" sz="1100" dirty="0">
                  <a:solidFill>
                    <a:schemeClr val="tx1"/>
                  </a:solidFill>
                  <a:latin typeface="微软雅黑" panose="020B0503020204020204" pitchFamily="34" charset="-122"/>
                  <a:ea typeface="思源黑体 CN Bold" panose="020B0800000000000000"/>
                </a:rPr>
                <a:t>、</a:t>
              </a:r>
              <a:r>
                <a:rPr lang="en-US" altLang="zh-CN" sz="1100" dirty="0">
                  <a:solidFill>
                    <a:schemeClr val="tx1"/>
                  </a:solidFill>
                  <a:latin typeface="微软雅黑" panose="020B0503020204020204" pitchFamily="34" charset="-122"/>
                  <a:ea typeface="思源黑体 CN Bold" panose="020B0800000000000000"/>
                </a:rPr>
                <a:t>HAP</a:t>
              </a:r>
              <a:r>
                <a:rPr lang="zh-CN" altLang="en-US" sz="1100" dirty="0">
                  <a:solidFill>
                    <a:schemeClr val="tx1"/>
                  </a:solidFill>
                  <a:latin typeface="微软雅黑" panose="020B0503020204020204" pitchFamily="34" charset="-122"/>
                  <a:ea typeface="思源黑体 CN Bold" panose="020B0800000000000000"/>
                </a:rPr>
                <a:t>患者</a:t>
              </a:r>
              <a:r>
                <a:rPr lang="zh-CN" altLang="en-US" sz="1100" kern="0" dirty="0">
                  <a:latin typeface="思源黑体 CN Regular" panose="020B0500000000000000" pitchFamily="34" charset="-122"/>
                  <a:ea typeface="思源黑体 CN Bold" panose="020B0800000000000000"/>
                  <a:cs typeface="思源黑体 CN Regular" panose="020B0500000000000000" pitchFamily="34" charset="-122"/>
                  <a:sym typeface="+mn-ea"/>
                </a:rPr>
                <a:t>，降低临床管理难度，</a:t>
              </a:r>
              <a:r>
                <a:rPr lang="zh-CN" altLang="en-US" sz="1100" b="1" kern="0" dirty="0">
                  <a:solidFill>
                    <a:srgbClr val="0071BD"/>
                  </a:solidFill>
                  <a:latin typeface="思源黑体 CN Regular" panose="020B0500000000000000" pitchFamily="34" charset="-122"/>
                  <a:ea typeface="思源黑体 CN Bold" panose="020B0800000000000000"/>
                  <a:cs typeface="思源黑体 CN Regular" panose="020B0500000000000000" pitchFamily="34" charset="-122"/>
                  <a:sym typeface="+mn-ea"/>
                </a:rPr>
                <a:t>提升医疗服务效率。</a:t>
              </a:r>
              <a:endParaRPr sz="1100" b="1" kern="0" noProof="0" dirty="0">
                <a:ln>
                  <a:noFill/>
                </a:ln>
                <a:solidFill>
                  <a:srgbClr val="0071BD"/>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endParaRPr>
            </a:p>
          </p:txBody>
        </p:sp>
        <p:sp>
          <p:nvSpPr>
            <p:cNvPr id="22" name="文本框 21"/>
            <p:cNvSpPr txBox="1"/>
            <p:nvPr>
              <p:custDataLst>
                <p:tags r:id="rId26"/>
              </p:custDataLst>
            </p:nvPr>
          </p:nvSpPr>
          <p:spPr>
            <a:xfrm>
              <a:off x="7286800" y="4199393"/>
              <a:ext cx="4367267" cy="383139"/>
            </a:xfrm>
            <a:prstGeom prst="rect">
              <a:avLst/>
            </a:prstGeom>
            <a:noFill/>
            <a:effectLst/>
          </p:spPr>
          <p:txBody>
            <a:bodyPr wrap="none" lIns="105115" tIns="52557" rIns="105115" bIns="52557" rtlCol="0">
              <a:spAutoFit/>
            </a:bodyPr>
            <a:lstStyle/>
            <a:p>
              <a:pPr algn="l" defTabSz="964565" fontAlgn="auto">
                <a:spcBef>
                  <a:spcPts val="0"/>
                </a:spcBef>
                <a:spcAft>
                  <a:spcPts val="0"/>
                </a:spcAft>
                <a:defRPr/>
              </a:pPr>
              <a:r>
                <a:rPr lang="zh-CN" altLang="en-US" dirty="0">
                  <a:solidFill>
                    <a:srgbClr val="0077C1"/>
                  </a:solidFill>
                  <a:latin typeface="思源黑体 CN Bold" panose="020B0800000000000000" pitchFamily="34" charset="-122"/>
                  <a:ea typeface="思源黑体 CN Bold" panose="020B0800000000000000"/>
                  <a:cs typeface="思源黑体 CN Bold" panose="020B0800000000000000" pitchFamily="34" charset="-122"/>
                </a:rPr>
                <a:t>临床管理难度低，明显提升医疗服务效率</a:t>
              </a:r>
            </a:p>
          </p:txBody>
        </p:sp>
      </p:grpSp>
      <p:grpSp>
        <p:nvGrpSpPr>
          <p:cNvPr id="28" name="组合 27">
            <a:extLst>
              <a:ext uri="{FF2B5EF4-FFF2-40B4-BE49-F238E27FC236}">
                <a16:creationId xmlns:a16="http://schemas.microsoft.com/office/drawing/2014/main" id="{ABCEA360-30B3-939C-3C7F-CDF1D672CE55}"/>
              </a:ext>
            </a:extLst>
          </p:cNvPr>
          <p:cNvGrpSpPr/>
          <p:nvPr/>
        </p:nvGrpSpPr>
        <p:grpSpPr>
          <a:xfrm>
            <a:off x="6254429" y="2667504"/>
            <a:ext cx="5270498" cy="2153858"/>
            <a:chOff x="6270266" y="1471198"/>
            <a:chExt cx="5270498" cy="2153858"/>
          </a:xfrm>
        </p:grpSpPr>
        <p:sp>
          <p:nvSpPr>
            <p:cNvPr id="103" name="圆角矩形 102"/>
            <p:cNvSpPr/>
            <p:nvPr>
              <p:custDataLst>
                <p:tags r:id="rId15"/>
              </p:custDataLst>
            </p:nvPr>
          </p:nvSpPr>
          <p:spPr>
            <a:xfrm>
              <a:off x="6277249" y="1479453"/>
              <a:ext cx="5263515" cy="2145603"/>
            </a:xfrm>
            <a:prstGeom prst="roundRect">
              <a:avLst>
                <a:gd name="adj" fmla="val 7268"/>
              </a:avLst>
            </a:prstGeom>
            <a:solidFill>
              <a:srgbClr val="C9E0FF">
                <a:alpha val="26000"/>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ea typeface="思源黑体 CN Bold" panose="020B0800000000000000"/>
                <a:sym typeface="+mn-ea"/>
              </a:endParaRPr>
            </a:p>
          </p:txBody>
        </p:sp>
        <p:sp>
          <p:nvSpPr>
            <p:cNvPr id="27" name="任意形状 41"/>
            <p:cNvSpPr/>
            <p:nvPr>
              <p:custDataLst>
                <p:tags r:id="rId16"/>
              </p:custDataLst>
            </p:nvPr>
          </p:nvSpPr>
          <p:spPr>
            <a:xfrm>
              <a:off x="6808744" y="2002693"/>
              <a:ext cx="808355" cy="590550"/>
            </a:xfrm>
            <a:custGeom>
              <a:avLst/>
              <a:gdLst>
                <a:gd name="connsiteX0" fmla="*/ 571500 w 762000"/>
                <a:gd name="connsiteY0" fmla="*/ 0 h 762000"/>
                <a:gd name="connsiteX1" fmla="*/ 762000 w 762000"/>
                <a:gd name="connsiteY1" fmla="*/ 0 h 762000"/>
                <a:gd name="connsiteX2" fmla="*/ 762000 w 762000"/>
                <a:gd name="connsiteY2" fmla="*/ 762000 h 762000"/>
                <a:gd name="connsiteX3" fmla="*/ 571500 w 762000"/>
                <a:gd name="connsiteY3" fmla="*/ 762000 h 762000"/>
                <a:gd name="connsiteX4" fmla="*/ 190500 w 762000"/>
                <a:gd name="connsiteY4" fmla="*/ 762000 h 762000"/>
                <a:gd name="connsiteX5" fmla="*/ 0 w 762000"/>
                <a:gd name="connsiteY5" fmla="*/ 762000 h 762000"/>
                <a:gd name="connsiteX6" fmla="*/ 0 w 762000"/>
                <a:gd name="connsiteY6" fmla="*/ 0 h 762000"/>
                <a:gd name="connsiteX7" fmla="*/ 190500 w 762000"/>
                <a:gd name="connsiteY7"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0" h="762000">
                  <a:moveTo>
                    <a:pt x="571500" y="0"/>
                  </a:moveTo>
                  <a:cubicBezTo>
                    <a:pt x="676710" y="0"/>
                    <a:pt x="762000" y="0"/>
                    <a:pt x="762000" y="0"/>
                  </a:cubicBezTo>
                  <a:lnTo>
                    <a:pt x="762000" y="762000"/>
                  </a:lnTo>
                  <a:cubicBezTo>
                    <a:pt x="762000" y="762000"/>
                    <a:pt x="676710" y="762000"/>
                    <a:pt x="571500" y="762000"/>
                  </a:cubicBezTo>
                  <a:lnTo>
                    <a:pt x="190500" y="762000"/>
                  </a:lnTo>
                  <a:cubicBezTo>
                    <a:pt x="85290" y="762000"/>
                    <a:pt x="0" y="762000"/>
                    <a:pt x="0" y="762000"/>
                  </a:cubicBezTo>
                  <a:lnTo>
                    <a:pt x="0" y="0"/>
                  </a:lnTo>
                  <a:cubicBezTo>
                    <a:pt x="0" y="0"/>
                    <a:pt x="85290" y="0"/>
                    <a:pt x="190500" y="0"/>
                  </a:cubicBezTo>
                  <a:close/>
                </a:path>
              </a:pathLst>
            </a:custGeom>
            <a:ln w="7620" cap="flat">
              <a:noFill/>
              <a:prstDash val="solid"/>
              <a:miter/>
            </a:ln>
          </p:spPr>
          <p:txBody>
            <a:bodyPr rtlCol="0" anchor="ctr"/>
            <a:lstStyle/>
            <a:p>
              <a:endParaRPr lang="zh-CN" altLang="en-US">
                <a:ea typeface="思源黑体 CN Bold" panose="020B0800000000000000"/>
              </a:endParaRPr>
            </a:p>
          </p:txBody>
        </p:sp>
        <p:sp>
          <p:nvSpPr>
            <p:cNvPr id="106" name="任意形状 19"/>
            <p:cNvSpPr/>
            <p:nvPr>
              <p:custDataLst>
                <p:tags r:id="rId17"/>
              </p:custDataLst>
            </p:nvPr>
          </p:nvSpPr>
          <p:spPr>
            <a:xfrm>
              <a:off x="6270266" y="1471198"/>
              <a:ext cx="585470" cy="377825"/>
            </a:xfrm>
            <a:custGeom>
              <a:avLst/>
              <a:gdLst>
                <a:gd name="connsiteX0" fmla="*/ 0 w 1203007"/>
                <a:gd name="connsiteY0" fmla="*/ 40873 h 332864"/>
                <a:gd name="connsiteX1" fmla="*/ 40881 w 1203007"/>
                <a:gd name="connsiteY1" fmla="*/ 0 h 332864"/>
                <a:gd name="connsiteX2" fmla="*/ 1203008 w 1203007"/>
                <a:gd name="connsiteY2" fmla="*/ 0 h 332864"/>
                <a:gd name="connsiteX3" fmla="*/ 1103330 w 1203007"/>
                <a:gd name="connsiteY3" fmla="*/ 187208 h 332864"/>
                <a:gd name="connsiteX4" fmla="*/ 860771 w 1203007"/>
                <a:gd name="connsiteY4" fmla="*/ 332864 h 332864"/>
                <a:gd name="connsiteX5" fmla="*/ 0 w 1203007"/>
                <a:gd name="connsiteY5" fmla="*/ 332864 h 332864"/>
                <a:gd name="connsiteX6" fmla="*/ 0 w 1203007"/>
                <a:gd name="connsiteY6" fmla="*/ 40873 h 332864"/>
                <a:gd name="connsiteX0-1" fmla="*/ 0 w 1203007"/>
                <a:gd name="connsiteY0-2" fmla="*/ 40873 h 332864"/>
                <a:gd name="connsiteX1-3" fmla="*/ 66977 w 1203007"/>
                <a:gd name="connsiteY1-4" fmla="*/ 1865 h 332864"/>
                <a:gd name="connsiteX2-5" fmla="*/ 1203008 w 1203007"/>
                <a:gd name="connsiteY2-6" fmla="*/ 0 h 332864"/>
                <a:gd name="connsiteX3-7" fmla="*/ 1103330 w 1203007"/>
                <a:gd name="connsiteY3-8" fmla="*/ 187208 h 332864"/>
                <a:gd name="connsiteX4-9" fmla="*/ 860771 w 1203007"/>
                <a:gd name="connsiteY4-10" fmla="*/ 332864 h 332864"/>
                <a:gd name="connsiteX5-11" fmla="*/ 0 w 1203007"/>
                <a:gd name="connsiteY5-12" fmla="*/ 332864 h 332864"/>
                <a:gd name="connsiteX6-13" fmla="*/ 0 w 1203007"/>
                <a:gd name="connsiteY6-14" fmla="*/ 40873 h 33286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03007" h="332864">
                  <a:moveTo>
                    <a:pt x="0" y="40873"/>
                  </a:moveTo>
                  <a:cubicBezTo>
                    <a:pt x="0" y="18296"/>
                    <a:pt x="44399" y="1865"/>
                    <a:pt x="66977" y="1865"/>
                  </a:cubicBezTo>
                  <a:lnTo>
                    <a:pt x="1203008" y="0"/>
                  </a:lnTo>
                  <a:lnTo>
                    <a:pt x="1103330" y="187208"/>
                  </a:lnTo>
                  <a:cubicBezTo>
                    <a:pt x="1055599" y="276858"/>
                    <a:pt x="962322" y="332864"/>
                    <a:pt x="860771" y="332864"/>
                  </a:cubicBezTo>
                  <a:lnTo>
                    <a:pt x="0" y="332864"/>
                  </a:lnTo>
                  <a:lnTo>
                    <a:pt x="0" y="40873"/>
                  </a:lnTo>
                  <a:close/>
                </a:path>
              </a:pathLst>
            </a:cu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r>
                <a:rPr lang="en-US" altLang="zh-CN" kern="0">
                  <a:solidFill>
                    <a:prstClr val="white"/>
                  </a:solidFill>
                  <a:ea typeface="思源黑体 CN Bold" panose="020B0800000000000000"/>
                </a:rPr>
                <a:t>03</a:t>
              </a:r>
            </a:p>
          </p:txBody>
        </p:sp>
        <p:sp>
          <p:nvSpPr>
            <p:cNvPr id="111" name="矩形: 圆角 67"/>
            <p:cNvSpPr/>
            <p:nvPr>
              <p:custDataLst>
                <p:tags r:id="rId18"/>
              </p:custDataLst>
            </p:nvPr>
          </p:nvSpPr>
          <p:spPr>
            <a:xfrm>
              <a:off x="6631522" y="1958909"/>
              <a:ext cx="781536" cy="770502"/>
            </a:xfrm>
            <a:prstGeom prst="roundRect">
              <a:avLst/>
            </a:pr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endParaRPr lang="en-US" altLang="zh-CN" kern="0">
                <a:solidFill>
                  <a:prstClr val="white"/>
                </a:solidFill>
                <a:ea typeface="思源黑体 CN Bold" panose="020B0800000000000000"/>
                <a:sym typeface="+mn-ea"/>
              </a:endParaRPr>
            </a:p>
          </p:txBody>
        </p:sp>
        <p:sp>
          <p:nvSpPr>
            <p:cNvPr id="16" name="文本框 15"/>
            <p:cNvSpPr txBox="1"/>
            <p:nvPr>
              <p:custDataLst>
                <p:tags r:id="rId19"/>
              </p:custDataLst>
            </p:nvPr>
          </p:nvSpPr>
          <p:spPr>
            <a:xfrm>
              <a:off x="7431942" y="1975245"/>
              <a:ext cx="4074132" cy="1649811"/>
            </a:xfrm>
            <a:prstGeom prst="rect">
              <a:avLst/>
            </a:prstGeom>
            <a:noFill/>
          </p:spPr>
          <p:txBody>
            <a:bodyPr wrap="square" rtlCol="0" anchor="t">
              <a:spAutoFit/>
            </a:bodyPr>
            <a:lstStyle/>
            <a:p>
              <a:pPr marL="184150" marR="5080" lvl="0" indent="-171450" defTabSz="914400" eaLnBrk="1" fontAlgn="auto" latinLnBrk="0" hangingPunct="1">
                <a:lnSpc>
                  <a:spcPct val="130000"/>
                </a:lnSpc>
                <a:spcBef>
                  <a:spcPts val="100"/>
                </a:spcBef>
                <a:spcAft>
                  <a:spcPts val="0"/>
                </a:spcAft>
                <a:buClr>
                  <a:srgbClr val="3C5AA0"/>
                </a:buClr>
                <a:buSzTx/>
                <a:buFont typeface="Wingdings" panose="05000000000000000000" pitchFamily="2" charset="2"/>
                <a:buChar char="p"/>
                <a:tabLst>
                  <a:tab pos="184150" algn="l"/>
                </a:tabLst>
                <a:defRPr/>
              </a:pPr>
              <a:r>
                <a:rPr lang="zh-CN" altLang="en-US" sz="1100" dirty="0">
                  <a:latin typeface="微软雅黑" panose="020B0503020204020204" pitchFamily="34" charset="-122"/>
                  <a:ea typeface="思源黑体 CN Bold" panose="020B0800000000000000"/>
                </a:rPr>
                <a:t>现有</a:t>
              </a:r>
              <a:r>
                <a:rPr lang="zh-CN" altLang="en-US" sz="1100" b="1" dirty="0">
                  <a:latin typeface="微软雅黑" panose="020B0503020204020204" pitchFamily="34" charset="-122"/>
                  <a:ea typeface="思源黑体 CN Bold" panose="020B0800000000000000"/>
                </a:rPr>
                <a:t>目录缺少</a:t>
              </a:r>
              <a:r>
                <a:rPr lang="zh-CN" altLang="en-US" sz="1100" dirty="0">
                  <a:latin typeface="微软雅黑" panose="020B0503020204020204" pitchFamily="34" charset="-122"/>
                  <a:ea typeface="思源黑体 CN Bold" panose="020B0800000000000000"/>
                </a:rPr>
                <a:t>对</a:t>
              </a:r>
              <a:r>
                <a:rPr lang="en-US" altLang="zh-CN" sz="1100" dirty="0">
                  <a:latin typeface="微软雅黑" panose="020B0503020204020204" pitchFamily="34" charset="-122"/>
                  <a:ea typeface="思源黑体 CN Bold" panose="020B0800000000000000"/>
                </a:rPr>
                <a:t>MRSA</a:t>
              </a:r>
              <a:r>
                <a:rPr lang="zh-CN" altLang="en-US" sz="1100" dirty="0">
                  <a:latin typeface="微软雅黑" panose="020B0503020204020204" pitchFamily="34" charset="-122"/>
                  <a:ea typeface="思源黑体 CN Bold" panose="020B0800000000000000"/>
                </a:rPr>
                <a:t>有效的</a:t>
              </a:r>
              <a:r>
                <a:rPr lang="en-US" altLang="zh-CN" sz="1100" dirty="0">
                  <a:latin typeface="微软雅黑" panose="020B0503020204020204" pitchFamily="34" charset="-122"/>
                  <a:ea typeface="思源黑体 CN Bold" panose="020B0800000000000000"/>
                </a:rPr>
                <a:t>β-</a:t>
              </a:r>
              <a:r>
                <a:rPr lang="zh-CN" altLang="en-US" sz="1100" dirty="0">
                  <a:latin typeface="微软雅黑" panose="020B0503020204020204" pitchFamily="34" charset="-122"/>
                  <a:ea typeface="思源黑体 CN Bold" panose="020B0800000000000000"/>
                </a:rPr>
                <a:t>内酰胺类药物、缺少儿科适用的抗</a:t>
              </a:r>
              <a:r>
                <a:rPr lang="en-US" altLang="zh-CN" sz="1100" dirty="0">
                  <a:latin typeface="微软雅黑" panose="020B0503020204020204" pitchFamily="34" charset="-122"/>
                  <a:ea typeface="思源黑体 CN Bold" panose="020B0800000000000000"/>
                </a:rPr>
                <a:t>MRSA</a:t>
              </a:r>
              <a:r>
                <a:rPr lang="zh-CN" altLang="en-US" sz="1100" dirty="0">
                  <a:latin typeface="微软雅黑" panose="020B0503020204020204" pitchFamily="34" charset="-122"/>
                  <a:ea typeface="思源黑体 CN Bold" panose="020B0800000000000000"/>
                </a:rPr>
                <a:t>头孢菌素、对万古霉素和利奈唑胺耐药的</a:t>
              </a:r>
              <a:r>
                <a:rPr lang="en-US" altLang="zh-CN" sz="1100" dirty="0">
                  <a:latin typeface="微软雅黑" panose="020B0503020204020204" pitchFamily="34" charset="-122"/>
                  <a:ea typeface="思源黑体 CN Bold" panose="020B0800000000000000"/>
                </a:rPr>
                <a:t>MRSA</a:t>
              </a:r>
              <a:r>
                <a:rPr lang="zh-CN" altLang="en-US" sz="1100" dirty="0">
                  <a:latin typeface="微软雅黑" panose="020B0503020204020204" pitchFamily="34" charset="-122"/>
                  <a:ea typeface="思源黑体 CN Bold" panose="020B0800000000000000"/>
                </a:rPr>
                <a:t>患者缺少安全性可靠的治疗方案。</a:t>
              </a:r>
              <a:endParaRPr lang="en-US" altLang="zh-CN" sz="1100" dirty="0">
                <a:latin typeface="微软雅黑" panose="020B0503020204020204" pitchFamily="34" charset="-122"/>
                <a:ea typeface="思源黑体 CN Bold" panose="020B0800000000000000"/>
              </a:endParaRPr>
            </a:p>
            <a:p>
              <a:pPr marL="184150" marR="5080" indent="-171450">
                <a:lnSpc>
                  <a:spcPct val="130000"/>
                </a:lnSpc>
                <a:spcBef>
                  <a:spcPts val="100"/>
                </a:spcBef>
                <a:buClr>
                  <a:srgbClr val="3C5AA0"/>
                </a:buClr>
                <a:buFont typeface="Wingdings" panose="05000000000000000000" pitchFamily="2" charset="2"/>
                <a:buChar char="ü"/>
                <a:tabLst>
                  <a:tab pos="184150" algn="l"/>
                </a:tabLst>
                <a:defRPr/>
              </a:pPr>
              <a:r>
                <a:rPr lang="zh-CN" altLang="en-US" sz="1100" dirty="0">
                  <a:latin typeface="微软雅黑" panose="020B0503020204020204" pitchFamily="34" charset="-122"/>
                  <a:ea typeface="思源黑体 CN Bold" panose="020B0800000000000000"/>
                </a:rPr>
                <a:t>本品为中国</a:t>
              </a:r>
              <a:r>
                <a:rPr lang="zh-CN" altLang="en-US" sz="1100" b="1" kern="0" dirty="0">
                  <a:solidFill>
                    <a:srgbClr val="0071BD"/>
                  </a:solidFill>
                  <a:ea typeface="思源黑体 CN Bold" panose="020B0800000000000000"/>
                </a:rPr>
                <a:t>唯一</a:t>
              </a:r>
              <a:r>
                <a:rPr lang="zh-CN" altLang="en-US" sz="1100" dirty="0">
                  <a:latin typeface="微软雅黑" panose="020B0503020204020204" pitchFamily="34" charset="-122"/>
                  <a:ea typeface="思源黑体 CN Bold" panose="020B0800000000000000"/>
                </a:rPr>
                <a:t>对</a:t>
              </a:r>
              <a:r>
                <a:rPr lang="en-US" altLang="zh-CN" sz="1100" dirty="0">
                  <a:latin typeface="微软雅黑" panose="020B0503020204020204" pitchFamily="34" charset="-122"/>
                  <a:ea typeface="思源黑体 CN Bold" panose="020B0800000000000000"/>
                </a:rPr>
                <a:t>MRSA</a:t>
              </a:r>
              <a:r>
                <a:rPr lang="zh-CN" altLang="en-US" sz="1100" dirty="0">
                  <a:latin typeface="微软雅黑" panose="020B0503020204020204" pitchFamily="34" charset="-122"/>
                  <a:ea typeface="思源黑体 CN Bold" panose="020B0800000000000000"/>
                </a:rPr>
                <a:t>有效的</a:t>
              </a:r>
              <a:r>
                <a:rPr lang="en-US" altLang="zh-CN" sz="1100" dirty="0">
                  <a:latin typeface="微软雅黑" panose="020B0503020204020204" pitchFamily="34" charset="-122"/>
                  <a:ea typeface="思源黑体 CN Bold" panose="020B0800000000000000"/>
                </a:rPr>
                <a:t>β-</a:t>
              </a:r>
              <a:r>
                <a:rPr lang="zh-CN" altLang="en-US" sz="1100" dirty="0">
                  <a:latin typeface="微软雅黑" panose="020B0503020204020204" pitchFamily="34" charset="-122"/>
                  <a:ea typeface="思源黑体 CN Bold" panose="020B0800000000000000"/>
                </a:rPr>
                <a:t>内酰胺类药物；</a:t>
              </a:r>
              <a:endParaRPr lang="en-US" altLang="zh-CN" sz="1100" dirty="0">
                <a:latin typeface="微软雅黑" panose="020B0503020204020204" pitchFamily="34" charset="-122"/>
                <a:ea typeface="思源黑体 CN Bold" panose="020B0800000000000000"/>
              </a:endParaRPr>
            </a:p>
            <a:p>
              <a:pPr marL="184150" marR="5080" indent="-171450">
                <a:lnSpc>
                  <a:spcPct val="130000"/>
                </a:lnSpc>
                <a:spcBef>
                  <a:spcPts val="100"/>
                </a:spcBef>
                <a:buClr>
                  <a:srgbClr val="3C5AA0"/>
                </a:buClr>
                <a:buFont typeface="Wingdings" panose="05000000000000000000" pitchFamily="2" charset="2"/>
                <a:buChar char="ü"/>
                <a:tabLst>
                  <a:tab pos="184150" algn="l"/>
                </a:tabLst>
                <a:defRPr/>
              </a:pPr>
              <a:r>
                <a:rPr lang="zh-CN" altLang="en-US" sz="1100" dirty="0">
                  <a:latin typeface="微软雅黑" panose="020B0503020204020204" pitchFamily="34" charset="-122"/>
                  <a:ea typeface="思源黑体 CN Bold" panose="020B0800000000000000"/>
                </a:rPr>
                <a:t>本品为</a:t>
              </a:r>
              <a:r>
                <a:rPr lang="zh-CN" altLang="en-US" sz="1100" b="1" kern="0" dirty="0">
                  <a:solidFill>
                    <a:srgbClr val="0071BD"/>
                  </a:solidFill>
                  <a:ea typeface="思源黑体 CN Bold" panose="020B0800000000000000"/>
                </a:rPr>
                <a:t>首个</a:t>
              </a:r>
              <a:r>
                <a:rPr lang="zh-CN" altLang="en-US" sz="1100" dirty="0">
                  <a:latin typeface="微软雅黑" panose="020B0503020204020204" pitchFamily="34" charset="-122"/>
                  <a:ea typeface="思源黑体 CN Bold" panose="020B0800000000000000"/>
                </a:rPr>
                <a:t>可用于</a:t>
              </a:r>
              <a:r>
                <a:rPr lang="zh-CN" altLang="en-US" sz="1100" b="1" kern="0" dirty="0">
                  <a:solidFill>
                    <a:srgbClr val="0071BD"/>
                  </a:solidFill>
                  <a:ea typeface="思源黑体 CN Bold" panose="020B0800000000000000"/>
                </a:rPr>
                <a:t>儿科</a:t>
              </a:r>
              <a:r>
                <a:rPr lang="zh-CN" altLang="en-US" sz="1100" dirty="0">
                  <a:latin typeface="微软雅黑" panose="020B0503020204020204" pitchFamily="34" charset="-122"/>
                  <a:ea typeface="思源黑体 CN Bold" panose="020B0800000000000000"/>
                </a:rPr>
                <a:t>抗</a:t>
              </a:r>
              <a:r>
                <a:rPr lang="en-US" altLang="zh-CN" sz="1100" dirty="0">
                  <a:latin typeface="微软雅黑" panose="020B0503020204020204" pitchFamily="34" charset="-122"/>
                  <a:ea typeface="思源黑体 CN Bold" panose="020B0800000000000000"/>
                </a:rPr>
                <a:t>MRSA</a:t>
              </a:r>
              <a:r>
                <a:rPr lang="zh-CN" altLang="en-US" sz="1100" dirty="0">
                  <a:latin typeface="微软雅黑" panose="020B0503020204020204" pitchFamily="34" charset="-122"/>
                  <a:ea typeface="思源黑体 CN Bold" panose="020B0800000000000000"/>
                </a:rPr>
                <a:t>的头孢菌素（中国在批）；</a:t>
              </a:r>
              <a:endParaRPr lang="zh-CN" altLang="en-US" sz="1100" kern="0" noProof="0" dirty="0">
                <a:ln>
                  <a:noFill/>
                </a:ln>
                <a:uLnTx/>
                <a:uFillTx/>
                <a:latin typeface="思源黑体 CN Regular" panose="020B0500000000000000" pitchFamily="34" charset="-122"/>
                <a:ea typeface="思源黑体 CN Bold" panose="020B0800000000000000"/>
                <a:cs typeface="思源黑体 CN Regular" panose="020B0500000000000000" pitchFamily="34" charset="-122"/>
                <a:sym typeface="+mn-ea"/>
              </a:endParaRPr>
            </a:p>
            <a:p>
              <a:pPr marL="184150" marR="5080" indent="-171450">
                <a:lnSpc>
                  <a:spcPct val="130000"/>
                </a:lnSpc>
                <a:spcBef>
                  <a:spcPts val="100"/>
                </a:spcBef>
                <a:buClr>
                  <a:srgbClr val="3C5AA0"/>
                </a:buClr>
                <a:buFont typeface="Wingdings" panose="05000000000000000000" pitchFamily="2" charset="2"/>
                <a:buChar char="ü"/>
                <a:tabLst>
                  <a:tab pos="184150" algn="l"/>
                </a:tabLst>
                <a:defRPr/>
              </a:pPr>
              <a:r>
                <a:rPr lang="zh-CN" altLang="en-US" sz="1100" dirty="0">
                  <a:latin typeface="微软雅黑" panose="020B0503020204020204" pitchFamily="34" charset="-122"/>
                  <a:ea typeface="思源黑体 CN Bold" panose="020B0800000000000000"/>
                </a:rPr>
                <a:t>本品是</a:t>
              </a:r>
              <a:r>
                <a:rPr lang="zh-CN" altLang="en-US" sz="1100" b="1" kern="0" dirty="0">
                  <a:solidFill>
                    <a:srgbClr val="0071BD"/>
                  </a:solidFill>
                  <a:ea typeface="思源黑体 CN Bold" panose="020B0800000000000000"/>
                </a:rPr>
                <a:t>安全性高</a:t>
              </a:r>
              <a:r>
                <a:rPr lang="zh-CN" altLang="en-US" sz="1100" dirty="0">
                  <a:latin typeface="微软雅黑" panose="020B0503020204020204" pitchFamily="34" charset="-122"/>
                  <a:ea typeface="思源黑体 CN Bold" panose="020B0800000000000000"/>
                </a:rPr>
                <a:t>的可用于对万古霉素和利奈唑胺耐药的</a:t>
              </a:r>
              <a:r>
                <a:rPr lang="en-US" altLang="zh-CN" sz="1100" dirty="0">
                  <a:latin typeface="微软雅黑" panose="020B0503020204020204" pitchFamily="34" charset="-122"/>
                  <a:ea typeface="思源黑体 CN Bold" panose="020B0800000000000000"/>
                </a:rPr>
                <a:t>MRSA</a:t>
              </a:r>
              <a:r>
                <a:rPr lang="zh-CN" altLang="en-US" sz="1100" dirty="0">
                  <a:latin typeface="微软雅黑" panose="020B0503020204020204" pitchFamily="34" charset="-122"/>
                  <a:ea typeface="思源黑体 CN Bold" panose="020B0800000000000000"/>
                </a:rPr>
                <a:t>患者的抗菌药。</a:t>
              </a:r>
              <a:endParaRPr sz="1100" kern="0" noProof="0" dirty="0">
                <a:ln>
                  <a:noFill/>
                </a:ln>
                <a:uLnTx/>
                <a:uFillTx/>
                <a:latin typeface="思源黑体 CN Regular" panose="020B0500000000000000" pitchFamily="34" charset="-122"/>
                <a:ea typeface="思源黑体 CN Bold" panose="020B0800000000000000"/>
                <a:cs typeface="思源黑体 CN Regular" panose="020B0500000000000000" pitchFamily="34" charset="-122"/>
                <a:sym typeface="+mn-ea"/>
              </a:endParaRPr>
            </a:p>
          </p:txBody>
        </p:sp>
        <p:sp>
          <p:nvSpPr>
            <p:cNvPr id="18" name="文本框 17"/>
            <p:cNvSpPr txBox="1"/>
            <p:nvPr>
              <p:custDataLst>
                <p:tags r:id="rId20"/>
              </p:custDataLst>
            </p:nvPr>
          </p:nvSpPr>
          <p:spPr>
            <a:xfrm>
              <a:off x="7624082" y="1609934"/>
              <a:ext cx="2058942" cy="383139"/>
            </a:xfrm>
            <a:prstGeom prst="rect">
              <a:avLst/>
            </a:prstGeom>
            <a:noFill/>
            <a:effectLst/>
          </p:spPr>
          <p:txBody>
            <a:bodyPr wrap="none" lIns="105115" tIns="52557" rIns="105115" bIns="52557" rtlCol="0">
              <a:spAutoFit/>
            </a:bodyPr>
            <a:lstStyle/>
            <a:p>
              <a:pPr algn="l" defTabSz="964565" fontAlgn="auto">
                <a:spcBef>
                  <a:spcPts val="0"/>
                </a:spcBef>
                <a:spcAft>
                  <a:spcPts val="0"/>
                </a:spcAft>
                <a:defRPr/>
              </a:pPr>
              <a:r>
                <a:rPr lang="zh-CN" altLang="en-US" dirty="0">
                  <a:solidFill>
                    <a:srgbClr val="0077C1"/>
                  </a:solidFill>
                  <a:latin typeface="思源黑体 CN Bold" panose="020B0800000000000000" pitchFamily="34" charset="-122"/>
                  <a:ea typeface="思源黑体 CN Bold" panose="020B0800000000000000"/>
                  <a:cs typeface="思源黑体 CN Bold" panose="020B0800000000000000" pitchFamily="34" charset="-122"/>
                </a:rPr>
                <a:t>弥补现有目录短板</a:t>
              </a:r>
            </a:p>
          </p:txBody>
        </p:sp>
        <p:sp>
          <p:nvSpPr>
            <p:cNvPr id="2" name="任意多边形: 形状 1">
              <a:extLst>
                <a:ext uri="{FF2B5EF4-FFF2-40B4-BE49-F238E27FC236}">
                  <a16:creationId xmlns:a16="http://schemas.microsoft.com/office/drawing/2014/main" id="{248878D8-5E86-A0FC-7F64-15B2D8950BB0}"/>
                </a:ext>
              </a:extLst>
            </p:cNvPr>
            <p:cNvSpPr/>
            <p:nvPr/>
          </p:nvSpPr>
          <p:spPr>
            <a:xfrm>
              <a:off x="6833247" y="2114449"/>
              <a:ext cx="406492" cy="411065"/>
            </a:xfrm>
            <a:custGeom>
              <a:avLst/>
              <a:gdLst>
                <a:gd name="T0" fmla="*/ 4538 w 11200"/>
                <a:gd name="T1" fmla="*/ 611 h 11054"/>
                <a:gd name="T2" fmla="*/ 5149 w 11200"/>
                <a:gd name="T3" fmla="*/ 2036 h 11054"/>
                <a:gd name="T4" fmla="*/ 5643 w 11200"/>
                <a:gd name="T5" fmla="*/ 2909 h 11054"/>
                <a:gd name="T6" fmla="*/ 8145 w 11200"/>
                <a:gd name="T7" fmla="*/ 3491 h 11054"/>
                <a:gd name="T8" fmla="*/ 8436 w 11200"/>
                <a:gd name="T9" fmla="*/ 5934 h 11054"/>
                <a:gd name="T10" fmla="*/ 9018 w 11200"/>
                <a:gd name="T11" fmla="*/ 5934 h 11054"/>
                <a:gd name="T12" fmla="*/ 9774 w 11200"/>
                <a:gd name="T13" fmla="*/ 5818 h 11054"/>
                <a:gd name="T14" fmla="*/ 10240 w 11200"/>
                <a:gd name="T15" fmla="*/ 7331 h 11054"/>
                <a:gd name="T16" fmla="*/ 9018 w 11200"/>
                <a:gd name="T17" fmla="*/ 7534 h 11054"/>
                <a:gd name="T18" fmla="*/ 8436 w 11200"/>
                <a:gd name="T19" fmla="*/ 7534 h 11054"/>
                <a:gd name="T20" fmla="*/ 8145 w 11200"/>
                <a:gd name="T21" fmla="*/ 9891 h 11054"/>
                <a:gd name="T22" fmla="*/ 6458 w 11200"/>
                <a:gd name="T23" fmla="*/ 10472 h 11054"/>
                <a:gd name="T24" fmla="*/ 4334 w 11200"/>
                <a:gd name="T25" fmla="*/ 8262 h 11054"/>
                <a:gd name="T26" fmla="*/ 2298 w 11200"/>
                <a:gd name="T27" fmla="*/ 9716 h 11054"/>
                <a:gd name="T28" fmla="*/ 1163 w 11200"/>
                <a:gd name="T29" fmla="*/ 10472 h 11054"/>
                <a:gd name="T30" fmla="*/ 582 w 11200"/>
                <a:gd name="T31" fmla="*/ 8902 h 11054"/>
                <a:gd name="T32" fmla="*/ 2298 w 11200"/>
                <a:gd name="T33" fmla="*/ 8145 h 11054"/>
                <a:gd name="T34" fmla="*/ 1338 w 11200"/>
                <a:gd name="T35" fmla="*/ 4742 h 11054"/>
                <a:gd name="T36" fmla="*/ 582 w 11200"/>
                <a:gd name="T37" fmla="*/ 4654 h 11054"/>
                <a:gd name="T38" fmla="*/ 1163 w 11200"/>
                <a:gd name="T39" fmla="*/ 2909 h 11054"/>
                <a:gd name="T40" fmla="*/ 3520 w 11200"/>
                <a:gd name="T41" fmla="*/ 2618 h 11054"/>
                <a:gd name="T42" fmla="*/ 3374 w 11200"/>
                <a:gd name="T43" fmla="*/ 1542 h 11054"/>
                <a:gd name="T44" fmla="*/ 4363 w 11200"/>
                <a:gd name="T45" fmla="*/ 582 h 11054"/>
                <a:gd name="T46" fmla="*/ 2822 w 11200"/>
                <a:gd name="T47" fmla="*/ 1542 h 11054"/>
                <a:gd name="T48" fmla="*/ 1163 w 11200"/>
                <a:gd name="T49" fmla="*/ 2327 h 11054"/>
                <a:gd name="T50" fmla="*/ 0 w 11200"/>
                <a:gd name="T51" fmla="*/ 4654 h 11054"/>
                <a:gd name="T52" fmla="*/ 669 w 11200"/>
                <a:gd name="T53" fmla="*/ 5236 h 11054"/>
                <a:gd name="T54" fmla="*/ 2182 w 11200"/>
                <a:gd name="T55" fmla="*/ 6516 h 11054"/>
                <a:gd name="T56" fmla="*/ 611 w 11200"/>
                <a:gd name="T57" fmla="*/ 8320 h 11054"/>
                <a:gd name="T58" fmla="*/ 0 w 11200"/>
                <a:gd name="T59" fmla="*/ 8902 h 11054"/>
                <a:gd name="T60" fmla="*/ 1163 w 11200"/>
                <a:gd name="T61" fmla="*/ 11054 h 11054"/>
                <a:gd name="T62" fmla="*/ 2822 w 11200"/>
                <a:gd name="T63" fmla="*/ 10443 h 11054"/>
                <a:gd name="T64" fmla="*/ 4102 w 11200"/>
                <a:gd name="T65" fmla="*/ 8843 h 11054"/>
                <a:gd name="T66" fmla="*/ 5905 w 11200"/>
                <a:gd name="T67" fmla="*/ 10356 h 11054"/>
                <a:gd name="T68" fmla="*/ 6487 w 11200"/>
                <a:gd name="T69" fmla="*/ 11025 h 11054"/>
                <a:gd name="T70" fmla="*/ 8727 w 11200"/>
                <a:gd name="T71" fmla="*/ 9862 h 11054"/>
                <a:gd name="T72" fmla="*/ 9512 w 11200"/>
                <a:gd name="T73" fmla="*/ 8291 h 11054"/>
                <a:gd name="T74" fmla="*/ 9920 w 11200"/>
                <a:gd name="T75" fmla="*/ 5265 h 11054"/>
                <a:gd name="T76" fmla="*/ 8698 w 11200"/>
                <a:gd name="T77" fmla="*/ 5440 h 11054"/>
                <a:gd name="T78" fmla="*/ 7534 w 11200"/>
                <a:gd name="T79" fmla="*/ 2327 h 11054"/>
                <a:gd name="T80" fmla="*/ 5818 w 11200"/>
                <a:gd name="T81" fmla="*/ 1134 h 11054"/>
                <a:gd name="T82" fmla="*/ 4363 w 11200"/>
                <a:gd name="T83" fmla="*/ 0 h 110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00" h="11054">
                  <a:moveTo>
                    <a:pt x="4363" y="582"/>
                  </a:moveTo>
                  <a:cubicBezTo>
                    <a:pt x="4422" y="582"/>
                    <a:pt x="4480" y="582"/>
                    <a:pt x="4538" y="611"/>
                  </a:cubicBezTo>
                  <a:cubicBezTo>
                    <a:pt x="4887" y="669"/>
                    <a:pt x="5178" y="960"/>
                    <a:pt x="5265" y="1280"/>
                  </a:cubicBezTo>
                  <a:cubicBezTo>
                    <a:pt x="5323" y="1542"/>
                    <a:pt x="5294" y="1803"/>
                    <a:pt x="5149" y="2036"/>
                  </a:cubicBezTo>
                  <a:cubicBezTo>
                    <a:pt x="5032" y="2211"/>
                    <a:pt x="5032" y="2443"/>
                    <a:pt x="5149" y="2618"/>
                  </a:cubicBezTo>
                  <a:cubicBezTo>
                    <a:pt x="5265" y="2792"/>
                    <a:pt x="5440" y="2909"/>
                    <a:pt x="5643" y="2909"/>
                  </a:cubicBezTo>
                  <a:lnTo>
                    <a:pt x="7563" y="2909"/>
                  </a:lnTo>
                  <a:cubicBezTo>
                    <a:pt x="7883" y="2909"/>
                    <a:pt x="8145" y="3171"/>
                    <a:pt x="8145" y="3491"/>
                  </a:cubicBezTo>
                  <a:lnTo>
                    <a:pt x="8145" y="5440"/>
                  </a:lnTo>
                  <a:cubicBezTo>
                    <a:pt x="8145" y="5643"/>
                    <a:pt x="8262" y="5847"/>
                    <a:pt x="8436" y="5934"/>
                  </a:cubicBezTo>
                  <a:cubicBezTo>
                    <a:pt x="8523" y="5992"/>
                    <a:pt x="8611" y="6022"/>
                    <a:pt x="8727" y="6022"/>
                  </a:cubicBezTo>
                  <a:cubicBezTo>
                    <a:pt x="8843" y="6022"/>
                    <a:pt x="8931" y="5992"/>
                    <a:pt x="9018" y="5934"/>
                  </a:cubicBezTo>
                  <a:cubicBezTo>
                    <a:pt x="9163" y="5847"/>
                    <a:pt x="9338" y="5789"/>
                    <a:pt x="9512" y="5789"/>
                  </a:cubicBezTo>
                  <a:cubicBezTo>
                    <a:pt x="9600" y="5789"/>
                    <a:pt x="9687" y="5789"/>
                    <a:pt x="9774" y="5818"/>
                  </a:cubicBezTo>
                  <a:cubicBezTo>
                    <a:pt x="10123" y="5905"/>
                    <a:pt x="10385" y="6225"/>
                    <a:pt x="10443" y="6545"/>
                  </a:cubicBezTo>
                  <a:cubicBezTo>
                    <a:pt x="10502" y="6836"/>
                    <a:pt x="10414" y="7127"/>
                    <a:pt x="10240" y="7331"/>
                  </a:cubicBezTo>
                  <a:cubicBezTo>
                    <a:pt x="10065" y="7563"/>
                    <a:pt x="9803" y="7680"/>
                    <a:pt x="9512" y="7680"/>
                  </a:cubicBezTo>
                  <a:cubicBezTo>
                    <a:pt x="9338" y="7680"/>
                    <a:pt x="9192" y="7622"/>
                    <a:pt x="9018" y="7534"/>
                  </a:cubicBezTo>
                  <a:cubicBezTo>
                    <a:pt x="8931" y="7476"/>
                    <a:pt x="8814" y="7447"/>
                    <a:pt x="8727" y="7447"/>
                  </a:cubicBezTo>
                  <a:cubicBezTo>
                    <a:pt x="8640" y="7447"/>
                    <a:pt x="8523" y="7476"/>
                    <a:pt x="8436" y="7534"/>
                  </a:cubicBezTo>
                  <a:cubicBezTo>
                    <a:pt x="8262" y="7651"/>
                    <a:pt x="8145" y="7825"/>
                    <a:pt x="8145" y="8029"/>
                  </a:cubicBezTo>
                  <a:lnTo>
                    <a:pt x="8145" y="9891"/>
                  </a:lnTo>
                  <a:cubicBezTo>
                    <a:pt x="8145" y="10211"/>
                    <a:pt x="7883" y="10472"/>
                    <a:pt x="7563" y="10472"/>
                  </a:cubicBezTo>
                  <a:lnTo>
                    <a:pt x="6458" y="10472"/>
                  </a:lnTo>
                  <a:lnTo>
                    <a:pt x="6458" y="10385"/>
                  </a:lnTo>
                  <a:cubicBezTo>
                    <a:pt x="6458" y="9222"/>
                    <a:pt x="5498" y="8262"/>
                    <a:pt x="4334" y="8262"/>
                  </a:cubicBezTo>
                  <a:cubicBezTo>
                    <a:pt x="4218" y="8262"/>
                    <a:pt x="4102" y="8262"/>
                    <a:pt x="3956" y="8291"/>
                  </a:cubicBezTo>
                  <a:cubicBezTo>
                    <a:pt x="3200" y="8407"/>
                    <a:pt x="2560" y="8989"/>
                    <a:pt x="2298" y="9716"/>
                  </a:cubicBezTo>
                  <a:cubicBezTo>
                    <a:pt x="2211" y="9978"/>
                    <a:pt x="2182" y="10211"/>
                    <a:pt x="2182" y="10472"/>
                  </a:cubicBezTo>
                  <a:lnTo>
                    <a:pt x="1163" y="10472"/>
                  </a:lnTo>
                  <a:cubicBezTo>
                    <a:pt x="843" y="10472"/>
                    <a:pt x="582" y="10211"/>
                    <a:pt x="582" y="9891"/>
                  </a:cubicBezTo>
                  <a:lnTo>
                    <a:pt x="582" y="8902"/>
                  </a:lnTo>
                  <a:lnTo>
                    <a:pt x="669" y="8902"/>
                  </a:lnTo>
                  <a:cubicBezTo>
                    <a:pt x="1309" y="8902"/>
                    <a:pt x="1891" y="8640"/>
                    <a:pt x="2298" y="8145"/>
                  </a:cubicBezTo>
                  <a:cubicBezTo>
                    <a:pt x="2705" y="7680"/>
                    <a:pt x="2880" y="7040"/>
                    <a:pt x="2763" y="6400"/>
                  </a:cubicBezTo>
                  <a:cubicBezTo>
                    <a:pt x="2647" y="5643"/>
                    <a:pt x="2065" y="5003"/>
                    <a:pt x="1338" y="4742"/>
                  </a:cubicBezTo>
                  <a:cubicBezTo>
                    <a:pt x="1134" y="4683"/>
                    <a:pt x="902" y="4654"/>
                    <a:pt x="669" y="4654"/>
                  </a:cubicBezTo>
                  <a:lnTo>
                    <a:pt x="582" y="4654"/>
                  </a:lnTo>
                  <a:lnTo>
                    <a:pt x="582" y="3491"/>
                  </a:lnTo>
                  <a:cubicBezTo>
                    <a:pt x="582" y="3171"/>
                    <a:pt x="843" y="2909"/>
                    <a:pt x="1163" y="2909"/>
                  </a:cubicBezTo>
                  <a:lnTo>
                    <a:pt x="3025" y="2909"/>
                  </a:lnTo>
                  <a:cubicBezTo>
                    <a:pt x="3229" y="2909"/>
                    <a:pt x="3432" y="2792"/>
                    <a:pt x="3520" y="2618"/>
                  </a:cubicBezTo>
                  <a:cubicBezTo>
                    <a:pt x="3636" y="2443"/>
                    <a:pt x="3607" y="2211"/>
                    <a:pt x="3520" y="2036"/>
                  </a:cubicBezTo>
                  <a:cubicBezTo>
                    <a:pt x="3432" y="1891"/>
                    <a:pt x="3374" y="1716"/>
                    <a:pt x="3374" y="1542"/>
                  </a:cubicBezTo>
                  <a:cubicBezTo>
                    <a:pt x="3374" y="1280"/>
                    <a:pt x="3462" y="1047"/>
                    <a:pt x="3665" y="872"/>
                  </a:cubicBezTo>
                  <a:cubicBezTo>
                    <a:pt x="3840" y="669"/>
                    <a:pt x="4102" y="582"/>
                    <a:pt x="4363" y="582"/>
                  </a:cubicBezTo>
                  <a:moveTo>
                    <a:pt x="4363" y="0"/>
                  </a:moveTo>
                  <a:cubicBezTo>
                    <a:pt x="3520" y="0"/>
                    <a:pt x="2822" y="698"/>
                    <a:pt x="2822" y="1542"/>
                  </a:cubicBezTo>
                  <a:cubicBezTo>
                    <a:pt x="2822" y="1832"/>
                    <a:pt x="2909" y="2094"/>
                    <a:pt x="3054" y="2327"/>
                  </a:cubicBezTo>
                  <a:lnTo>
                    <a:pt x="1163" y="2327"/>
                  </a:lnTo>
                  <a:cubicBezTo>
                    <a:pt x="523" y="2327"/>
                    <a:pt x="0" y="2851"/>
                    <a:pt x="0" y="3491"/>
                  </a:cubicBezTo>
                  <a:lnTo>
                    <a:pt x="0" y="4654"/>
                  </a:lnTo>
                  <a:cubicBezTo>
                    <a:pt x="0" y="4974"/>
                    <a:pt x="262" y="5236"/>
                    <a:pt x="582" y="5236"/>
                  </a:cubicBezTo>
                  <a:lnTo>
                    <a:pt x="669" y="5236"/>
                  </a:lnTo>
                  <a:cubicBezTo>
                    <a:pt x="814" y="5236"/>
                    <a:pt x="989" y="5265"/>
                    <a:pt x="1163" y="5323"/>
                  </a:cubicBezTo>
                  <a:cubicBezTo>
                    <a:pt x="1687" y="5498"/>
                    <a:pt x="2094" y="5963"/>
                    <a:pt x="2182" y="6516"/>
                  </a:cubicBezTo>
                  <a:cubicBezTo>
                    <a:pt x="2356" y="7476"/>
                    <a:pt x="1600" y="8320"/>
                    <a:pt x="669" y="8320"/>
                  </a:cubicBezTo>
                  <a:lnTo>
                    <a:pt x="611" y="8320"/>
                  </a:lnTo>
                  <a:lnTo>
                    <a:pt x="582" y="8320"/>
                  </a:lnTo>
                  <a:cubicBezTo>
                    <a:pt x="262" y="8320"/>
                    <a:pt x="0" y="8582"/>
                    <a:pt x="0" y="8902"/>
                  </a:cubicBezTo>
                  <a:lnTo>
                    <a:pt x="0" y="9891"/>
                  </a:lnTo>
                  <a:cubicBezTo>
                    <a:pt x="0" y="10531"/>
                    <a:pt x="523" y="11054"/>
                    <a:pt x="1163" y="11054"/>
                  </a:cubicBezTo>
                  <a:lnTo>
                    <a:pt x="2240" y="11054"/>
                  </a:lnTo>
                  <a:cubicBezTo>
                    <a:pt x="2560" y="11054"/>
                    <a:pt x="2851" y="10792"/>
                    <a:pt x="2822" y="10443"/>
                  </a:cubicBezTo>
                  <a:cubicBezTo>
                    <a:pt x="2822" y="10269"/>
                    <a:pt x="2822" y="10094"/>
                    <a:pt x="2909" y="9891"/>
                  </a:cubicBezTo>
                  <a:cubicBezTo>
                    <a:pt x="3083" y="9367"/>
                    <a:pt x="3549" y="8960"/>
                    <a:pt x="4102" y="8843"/>
                  </a:cubicBezTo>
                  <a:cubicBezTo>
                    <a:pt x="4189" y="8814"/>
                    <a:pt x="4276" y="8814"/>
                    <a:pt x="4363" y="8814"/>
                  </a:cubicBezTo>
                  <a:cubicBezTo>
                    <a:pt x="5207" y="8814"/>
                    <a:pt x="5905" y="9512"/>
                    <a:pt x="5905" y="10356"/>
                  </a:cubicBezTo>
                  <a:lnTo>
                    <a:pt x="5905" y="10414"/>
                  </a:lnTo>
                  <a:cubicBezTo>
                    <a:pt x="5905" y="10734"/>
                    <a:pt x="6138" y="11025"/>
                    <a:pt x="6487" y="11025"/>
                  </a:cubicBezTo>
                  <a:lnTo>
                    <a:pt x="7563" y="11025"/>
                  </a:lnTo>
                  <a:cubicBezTo>
                    <a:pt x="8203" y="11025"/>
                    <a:pt x="8727" y="10502"/>
                    <a:pt x="8727" y="9862"/>
                  </a:cubicBezTo>
                  <a:lnTo>
                    <a:pt x="8727" y="8058"/>
                  </a:lnTo>
                  <a:cubicBezTo>
                    <a:pt x="8960" y="8203"/>
                    <a:pt x="9222" y="8291"/>
                    <a:pt x="9512" y="8291"/>
                  </a:cubicBezTo>
                  <a:cubicBezTo>
                    <a:pt x="10443" y="8291"/>
                    <a:pt x="11200" y="7447"/>
                    <a:pt x="11025" y="6458"/>
                  </a:cubicBezTo>
                  <a:cubicBezTo>
                    <a:pt x="10909" y="5905"/>
                    <a:pt x="10502" y="5411"/>
                    <a:pt x="9920" y="5265"/>
                  </a:cubicBezTo>
                  <a:cubicBezTo>
                    <a:pt x="9774" y="5236"/>
                    <a:pt x="9629" y="5207"/>
                    <a:pt x="9483" y="5207"/>
                  </a:cubicBezTo>
                  <a:cubicBezTo>
                    <a:pt x="9192" y="5207"/>
                    <a:pt x="8931" y="5294"/>
                    <a:pt x="8698" y="5440"/>
                  </a:cubicBezTo>
                  <a:lnTo>
                    <a:pt x="8698" y="3491"/>
                  </a:lnTo>
                  <a:cubicBezTo>
                    <a:pt x="8698" y="2851"/>
                    <a:pt x="8174" y="2327"/>
                    <a:pt x="7534" y="2327"/>
                  </a:cubicBezTo>
                  <a:lnTo>
                    <a:pt x="5643" y="2327"/>
                  </a:lnTo>
                  <a:cubicBezTo>
                    <a:pt x="5847" y="1978"/>
                    <a:pt x="5934" y="1571"/>
                    <a:pt x="5818" y="1134"/>
                  </a:cubicBezTo>
                  <a:cubicBezTo>
                    <a:pt x="5672" y="582"/>
                    <a:pt x="5207" y="145"/>
                    <a:pt x="4654" y="29"/>
                  </a:cubicBezTo>
                  <a:cubicBezTo>
                    <a:pt x="4538" y="0"/>
                    <a:pt x="4451" y="0"/>
                    <a:pt x="4363"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a typeface="思源黑体 CN Bold" panose="020B0800000000000000"/>
              </a:endParaRPr>
            </a:p>
          </p:txBody>
        </p:sp>
      </p:grpSp>
      <p:grpSp>
        <p:nvGrpSpPr>
          <p:cNvPr id="23" name="组合 22">
            <a:extLst>
              <a:ext uri="{FF2B5EF4-FFF2-40B4-BE49-F238E27FC236}">
                <a16:creationId xmlns:a16="http://schemas.microsoft.com/office/drawing/2014/main" id="{547E2A8E-890B-3A28-89CF-C5C92337179C}"/>
              </a:ext>
            </a:extLst>
          </p:cNvPr>
          <p:cNvGrpSpPr/>
          <p:nvPr/>
        </p:nvGrpSpPr>
        <p:grpSpPr>
          <a:xfrm>
            <a:off x="660301" y="1058338"/>
            <a:ext cx="5270287" cy="1939553"/>
            <a:chOff x="672414" y="1495189"/>
            <a:chExt cx="5270287" cy="1939553"/>
          </a:xfrm>
        </p:grpSpPr>
        <p:sp>
          <p:nvSpPr>
            <p:cNvPr id="99" name="圆角矩形 98"/>
            <p:cNvSpPr/>
            <p:nvPr>
              <p:custDataLst>
                <p:tags r:id="rId9"/>
              </p:custDataLst>
            </p:nvPr>
          </p:nvSpPr>
          <p:spPr>
            <a:xfrm>
              <a:off x="679186" y="1495189"/>
              <a:ext cx="5263515" cy="1939553"/>
            </a:xfrm>
            <a:prstGeom prst="roundRect">
              <a:avLst>
                <a:gd name="adj" fmla="val 7268"/>
              </a:avLst>
            </a:prstGeom>
            <a:solidFill>
              <a:srgbClr val="C9E0FF">
                <a:alpha val="26000"/>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ea typeface="思源黑体 CN Bold" panose="020B0800000000000000"/>
                <a:sym typeface="+mn-ea"/>
              </a:endParaRPr>
            </a:p>
          </p:txBody>
        </p:sp>
        <p:sp>
          <p:nvSpPr>
            <p:cNvPr id="25" name="任意形状 35"/>
            <p:cNvSpPr/>
            <p:nvPr>
              <p:custDataLst>
                <p:tags r:id="rId10"/>
              </p:custDataLst>
            </p:nvPr>
          </p:nvSpPr>
          <p:spPr>
            <a:xfrm>
              <a:off x="1210681" y="2163784"/>
              <a:ext cx="808355" cy="590550"/>
            </a:xfrm>
            <a:custGeom>
              <a:avLst/>
              <a:gdLst>
                <a:gd name="connsiteX0" fmla="*/ 571500 w 762000"/>
                <a:gd name="connsiteY0" fmla="*/ 0 h 762000"/>
                <a:gd name="connsiteX1" fmla="*/ 762000 w 762000"/>
                <a:gd name="connsiteY1" fmla="*/ 0 h 762000"/>
                <a:gd name="connsiteX2" fmla="*/ 762000 w 762000"/>
                <a:gd name="connsiteY2" fmla="*/ 762000 h 762000"/>
                <a:gd name="connsiteX3" fmla="*/ 571500 w 762000"/>
                <a:gd name="connsiteY3" fmla="*/ 762000 h 762000"/>
                <a:gd name="connsiteX4" fmla="*/ 190500 w 762000"/>
                <a:gd name="connsiteY4" fmla="*/ 762000 h 762000"/>
                <a:gd name="connsiteX5" fmla="*/ 0 w 762000"/>
                <a:gd name="connsiteY5" fmla="*/ 762000 h 762000"/>
                <a:gd name="connsiteX6" fmla="*/ 0 w 762000"/>
                <a:gd name="connsiteY6" fmla="*/ 0 h 762000"/>
                <a:gd name="connsiteX7" fmla="*/ 190500 w 762000"/>
                <a:gd name="connsiteY7"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0" h="762000">
                  <a:moveTo>
                    <a:pt x="571500" y="0"/>
                  </a:moveTo>
                  <a:cubicBezTo>
                    <a:pt x="676710" y="0"/>
                    <a:pt x="762000" y="0"/>
                    <a:pt x="762000" y="0"/>
                  </a:cubicBezTo>
                  <a:lnTo>
                    <a:pt x="762000" y="762000"/>
                  </a:lnTo>
                  <a:cubicBezTo>
                    <a:pt x="762000" y="762000"/>
                    <a:pt x="676710" y="762000"/>
                    <a:pt x="571500" y="762000"/>
                  </a:cubicBezTo>
                  <a:lnTo>
                    <a:pt x="190500" y="762000"/>
                  </a:lnTo>
                  <a:cubicBezTo>
                    <a:pt x="85290" y="762000"/>
                    <a:pt x="0" y="762000"/>
                    <a:pt x="0" y="762000"/>
                  </a:cubicBezTo>
                  <a:lnTo>
                    <a:pt x="0" y="0"/>
                  </a:lnTo>
                  <a:cubicBezTo>
                    <a:pt x="0" y="0"/>
                    <a:pt x="85290" y="0"/>
                    <a:pt x="190500" y="0"/>
                  </a:cubicBezTo>
                  <a:close/>
                </a:path>
              </a:pathLst>
            </a:custGeom>
            <a:ln w="7620" cap="flat">
              <a:noFill/>
              <a:prstDash val="solid"/>
              <a:miter/>
            </a:ln>
          </p:spPr>
          <p:txBody>
            <a:bodyPr rtlCol="0" anchor="ctr"/>
            <a:lstStyle/>
            <a:p>
              <a:endParaRPr lang="zh-CN" altLang="en-US">
                <a:ea typeface="思源黑体 CN Bold" panose="020B0800000000000000"/>
              </a:endParaRPr>
            </a:p>
          </p:txBody>
        </p:sp>
        <p:sp>
          <p:nvSpPr>
            <p:cNvPr id="107" name="任意形状 20"/>
            <p:cNvSpPr/>
            <p:nvPr>
              <p:custDataLst>
                <p:tags r:id="rId11"/>
              </p:custDataLst>
            </p:nvPr>
          </p:nvSpPr>
          <p:spPr>
            <a:xfrm>
              <a:off x="672414" y="1527725"/>
              <a:ext cx="585470" cy="377825"/>
            </a:xfrm>
            <a:custGeom>
              <a:avLst/>
              <a:gdLst>
                <a:gd name="connsiteX0" fmla="*/ 0 w 1203000"/>
                <a:gd name="connsiteY0" fmla="*/ 40881 h 332872"/>
                <a:gd name="connsiteX1" fmla="*/ 40874 w 1203000"/>
                <a:gd name="connsiteY1" fmla="*/ 0 h 332872"/>
                <a:gd name="connsiteX2" fmla="*/ 1203000 w 1203000"/>
                <a:gd name="connsiteY2" fmla="*/ 0 h 332872"/>
                <a:gd name="connsiteX3" fmla="*/ 1103330 w 1203000"/>
                <a:gd name="connsiteY3" fmla="*/ 187216 h 332872"/>
                <a:gd name="connsiteX4" fmla="*/ 860763 w 1203000"/>
                <a:gd name="connsiteY4" fmla="*/ 332872 h 332872"/>
                <a:gd name="connsiteX5" fmla="*/ 0 w 1203000"/>
                <a:gd name="connsiteY5" fmla="*/ 332872 h 332872"/>
                <a:gd name="connsiteX6" fmla="*/ 0 w 1203000"/>
                <a:gd name="connsiteY6" fmla="*/ 40881 h 332872"/>
                <a:gd name="connsiteX0-1" fmla="*/ 0 w 1203000"/>
                <a:gd name="connsiteY0-2" fmla="*/ 40881 h 332872"/>
                <a:gd name="connsiteX1-3" fmla="*/ 84366 w 1203000"/>
                <a:gd name="connsiteY1-4" fmla="*/ 5594 h 332872"/>
                <a:gd name="connsiteX2-5" fmla="*/ 1203000 w 1203000"/>
                <a:gd name="connsiteY2-6" fmla="*/ 0 h 332872"/>
                <a:gd name="connsiteX3-7" fmla="*/ 1103330 w 1203000"/>
                <a:gd name="connsiteY3-8" fmla="*/ 187216 h 332872"/>
                <a:gd name="connsiteX4-9" fmla="*/ 860763 w 1203000"/>
                <a:gd name="connsiteY4-10" fmla="*/ 332872 h 332872"/>
                <a:gd name="connsiteX5-11" fmla="*/ 0 w 1203000"/>
                <a:gd name="connsiteY5-12" fmla="*/ 332872 h 332872"/>
                <a:gd name="connsiteX6-13" fmla="*/ 0 w 1203000"/>
                <a:gd name="connsiteY6-14" fmla="*/ 40881 h 332872"/>
                <a:gd name="connsiteX0-15" fmla="*/ 0 w 1203000"/>
                <a:gd name="connsiteY0-16" fmla="*/ 40881 h 332872"/>
                <a:gd name="connsiteX1-17" fmla="*/ 58271 w 1203000"/>
                <a:gd name="connsiteY1-18" fmla="*/ 3729 h 332872"/>
                <a:gd name="connsiteX2-19" fmla="*/ 1203000 w 1203000"/>
                <a:gd name="connsiteY2-20" fmla="*/ 0 h 332872"/>
                <a:gd name="connsiteX3-21" fmla="*/ 1103330 w 1203000"/>
                <a:gd name="connsiteY3-22" fmla="*/ 187216 h 332872"/>
                <a:gd name="connsiteX4-23" fmla="*/ 860763 w 1203000"/>
                <a:gd name="connsiteY4-24" fmla="*/ 332872 h 332872"/>
                <a:gd name="connsiteX5-25" fmla="*/ 0 w 1203000"/>
                <a:gd name="connsiteY5-26" fmla="*/ 332872 h 332872"/>
                <a:gd name="connsiteX6-27" fmla="*/ 0 w 1203000"/>
                <a:gd name="connsiteY6-28" fmla="*/ 40881 h 3328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03000" h="332872">
                  <a:moveTo>
                    <a:pt x="0" y="40881"/>
                  </a:moveTo>
                  <a:cubicBezTo>
                    <a:pt x="0" y="18303"/>
                    <a:pt x="35693" y="3729"/>
                    <a:pt x="58271" y="3729"/>
                  </a:cubicBezTo>
                  <a:lnTo>
                    <a:pt x="1203000" y="0"/>
                  </a:lnTo>
                  <a:lnTo>
                    <a:pt x="1103330" y="187216"/>
                  </a:lnTo>
                  <a:cubicBezTo>
                    <a:pt x="1055599" y="276858"/>
                    <a:pt x="962322" y="332872"/>
                    <a:pt x="860763" y="332872"/>
                  </a:cubicBezTo>
                  <a:lnTo>
                    <a:pt x="0" y="332872"/>
                  </a:lnTo>
                  <a:lnTo>
                    <a:pt x="0" y="40881"/>
                  </a:lnTo>
                  <a:close/>
                </a:path>
              </a:pathLst>
            </a:cu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r>
                <a:rPr lang="en-US" altLang="zh-CN" kern="0" dirty="0">
                  <a:solidFill>
                    <a:prstClr val="white"/>
                  </a:solidFill>
                  <a:ea typeface="思源黑体 CN Bold" panose="020B0800000000000000"/>
                </a:rPr>
                <a:t>01</a:t>
              </a:r>
            </a:p>
          </p:txBody>
        </p:sp>
        <p:sp>
          <p:nvSpPr>
            <p:cNvPr id="110" name="矩形: 圆角 65"/>
            <p:cNvSpPr/>
            <p:nvPr>
              <p:custDataLst>
                <p:tags r:id="rId12"/>
              </p:custDataLst>
            </p:nvPr>
          </p:nvSpPr>
          <p:spPr>
            <a:xfrm>
              <a:off x="1033459" y="2035543"/>
              <a:ext cx="781536" cy="770502"/>
            </a:xfrm>
            <a:prstGeom prst="roundRect">
              <a:avLst/>
            </a:pr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endParaRPr lang="en-US" altLang="zh-CN" kern="0">
                <a:solidFill>
                  <a:prstClr val="white"/>
                </a:solidFill>
                <a:ea typeface="思源黑体 CN Bold" panose="020B0800000000000000"/>
                <a:sym typeface="+mn-ea"/>
              </a:endParaRPr>
            </a:p>
          </p:txBody>
        </p:sp>
        <p:sp>
          <p:nvSpPr>
            <p:cNvPr id="13" name="文本框 12"/>
            <p:cNvSpPr txBox="1"/>
            <p:nvPr>
              <p:custDataLst>
                <p:tags r:id="rId13"/>
              </p:custDataLst>
            </p:nvPr>
          </p:nvSpPr>
          <p:spPr>
            <a:xfrm>
              <a:off x="2018798" y="2043087"/>
              <a:ext cx="3894768" cy="1200008"/>
            </a:xfrm>
            <a:prstGeom prst="rect">
              <a:avLst/>
            </a:prstGeom>
            <a:noFill/>
          </p:spPr>
          <p:txBody>
            <a:bodyPr wrap="square" rtlCol="0" anchor="t">
              <a:spAutoFit/>
            </a:bodyPr>
            <a:lstStyle/>
            <a:p>
              <a:pPr marL="184150" marR="5080" lvl="0" indent="-171450" algn="l" defTabSz="914400" eaLnBrk="1" fontAlgn="auto" latinLnBrk="0" hangingPunct="1">
                <a:lnSpc>
                  <a:spcPct val="130000"/>
                </a:lnSpc>
                <a:spcBef>
                  <a:spcPts val="100"/>
                </a:spcBef>
                <a:spcAft>
                  <a:spcPts val="0"/>
                </a:spcAft>
                <a:buClr>
                  <a:srgbClr val="3C5AA0"/>
                </a:buClr>
                <a:buSzTx/>
                <a:buFont typeface="Wingdings" panose="05000000000000000000" pitchFamily="2" charset="2"/>
                <a:buChar char="ü"/>
                <a:tabLst>
                  <a:tab pos="184150" algn="l"/>
                </a:tabLst>
                <a:defRPr/>
              </a:pPr>
              <a:r>
                <a:rPr lang="zh-CN" altLang="en-US" sz="1100" kern="0" dirty="0">
                  <a:latin typeface="思源黑体 CN Regular" panose="020B0500000000000000" pitchFamily="34" charset="-122"/>
                  <a:ea typeface="思源黑体 CN Bold" panose="020B0800000000000000"/>
                  <a:cs typeface="思源黑体 CN Regular" panose="020B0500000000000000" pitchFamily="34" charset="-122"/>
                  <a:sym typeface="+mn-ea"/>
                </a:rPr>
                <a:t>中国老龄化愈发严重，本品适用疾病的重症患者多发于儿童及</a:t>
              </a:r>
              <a:r>
                <a:rPr lang="en-US" altLang="zh-CN" sz="1100" kern="0" dirty="0">
                  <a:latin typeface="思源黑体 CN Regular" panose="020B0500000000000000" pitchFamily="34" charset="-122"/>
                  <a:ea typeface="思源黑体 CN Bold" panose="020B0800000000000000"/>
                  <a:cs typeface="思源黑体 CN Regular" panose="020B0500000000000000" pitchFamily="34" charset="-122"/>
                  <a:sym typeface="+mn-ea"/>
                </a:rPr>
                <a:t>65</a:t>
              </a:r>
              <a:r>
                <a:rPr lang="zh-CN" altLang="en-US" sz="1100" kern="0" dirty="0">
                  <a:latin typeface="思源黑体 CN Regular" panose="020B0500000000000000" pitchFamily="34" charset="-122"/>
                  <a:ea typeface="思源黑体 CN Bold" panose="020B0800000000000000"/>
                  <a:cs typeface="思源黑体 CN Regular" panose="020B0500000000000000" pitchFamily="34" charset="-122"/>
                  <a:sym typeface="+mn-ea"/>
                </a:rPr>
                <a:t>周岁以上患者，有助于</a:t>
              </a:r>
              <a:r>
                <a:rPr lang="zh-CN" altLang="en-US" sz="1100" b="1" kern="0" dirty="0">
                  <a:solidFill>
                    <a:srgbClr val="0071BD"/>
                  </a:solidFill>
                  <a:latin typeface="思源黑体 CN Regular" panose="020B0500000000000000" pitchFamily="34" charset="-122"/>
                  <a:ea typeface="思源黑体 CN Bold" panose="020B0800000000000000"/>
                  <a:cs typeface="思源黑体 CN Regular" panose="020B0500000000000000" pitchFamily="34" charset="-122"/>
                  <a:sym typeface="+mn-ea"/>
                </a:rPr>
                <a:t>改善老龄患者生活质量；</a:t>
              </a:r>
              <a:endParaRPr lang="en-US" altLang="zh-CN" sz="1100" b="1" kern="0" dirty="0">
                <a:solidFill>
                  <a:srgbClr val="0071BD"/>
                </a:solidFill>
                <a:latin typeface="思源黑体 CN Regular" panose="020B0500000000000000" pitchFamily="34" charset="-122"/>
                <a:ea typeface="思源黑体 CN Bold" panose="020B0800000000000000"/>
                <a:cs typeface="思源黑体 CN Regular" panose="020B0500000000000000" pitchFamily="34" charset="-122"/>
                <a:sym typeface="+mn-ea"/>
              </a:endParaRPr>
            </a:p>
            <a:p>
              <a:pPr marL="184150" marR="5080" indent="-171450">
                <a:lnSpc>
                  <a:spcPct val="130000"/>
                </a:lnSpc>
                <a:spcBef>
                  <a:spcPts val="100"/>
                </a:spcBef>
                <a:buClr>
                  <a:srgbClr val="3C5AA0"/>
                </a:buClr>
                <a:buFont typeface="Wingdings" panose="05000000000000000000" pitchFamily="2" charset="2"/>
                <a:buChar char="ü"/>
                <a:tabLst>
                  <a:tab pos="184150" algn="l"/>
                </a:tabLst>
                <a:defRPr/>
              </a:pPr>
              <a:r>
                <a:rPr lang="zh-CN" altLang="en-US" sz="1100" kern="0" dirty="0">
                  <a:latin typeface="思源黑体 CN Regular" panose="020B0500000000000000" pitchFamily="34" charset="-122"/>
                  <a:ea typeface="思源黑体 CN Bold" panose="020B0800000000000000"/>
                  <a:cs typeface="思源黑体 CN Regular" panose="020B0500000000000000" pitchFamily="34" charset="-122"/>
                  <a:sym typeface="+mn-ea"/>
                </a:rPr>
                <a:t>本品</a:t>
              </a:r>
              <a:r>
                <a:rPr lang="zh-CN" altLang="en-US" sz="1100" kern="0" noProof="0" dirty="0">
                  <a:ln>
                    <a:noFill/>
                  </a:ln>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能够有效</a:t>
              </a:r>
              <a:r>
                <a:rPr lang="zh-CN" altLang="en-US" sz="1100" b="1" kern="0" dirty="0">
                  <a:solidFill>
                    <a:srgbClr val="0071BD"/>
                  </a:solidFill>
                  <a:ea typeface="思源黑体 CN Bold" panose="020B0800000000000000"/>
                  <a:sym typeface="+mn-ea"/>
                </a:rPr>
                <a:t>降低重症率及死亡率，延长患者生存时间；</a:t>
              </a:r>
              <a:endParaRPr lang="en-US" altLang="zh-CN" sz="1100" b="1" kern="0" dirty="0">
                <a:solidFill>
                  <a:srgbClr val="0071BD"/>
                </a:solidFill>
                <a:ea typeface="思源黑体 CN Bold" panose="020B0800000000000000"/>
                <a:sym typeface="+mn-ea"/>
              </a:endParaRPr>
            </a:p>
            <a:p>
              <a:pPr marL="184150" marR="5080" indent="-171450">
                <a:lnSpc>
                  <a:spcPct val="130000"/>
                </a:lnSpc>
                <a:spcBef>
                  <a:spcPts val="100"/>
                </a:spcBef>
                <a:buClr>
                  <a:srgbClr val="3C5AA0"/>
                </a:buClr>
                <a:buFont typeface="Wingdings" panose="05000000000000000000" pitchFamily="2" charset="2"/>
                <a:buChar char="ü"/>
                <a:tabLst>
                  <a:tab pos="184150" algn="l"/>
                </a:tabLst>
                <a:defRPr/>
              </a:pPr>
              <a:r>
                <a:rPr lang="zh-CN" altLang="en-US" sz="1100" kern="0" dirty="0">
                  <a:latin typeface="思源黑体 CN Regular" panose="020B0500000000000000" pitchFamily="34" charset="-122"/>
                  <a:ea typeface="思源黑体 CN Bold" panose="020B0800000000000000"/>
                  <a:cs typeface="思源黑体 CN Regular" panose="020B0500000000000000" pitchFamily="34" charset="-122"/>
                  <a:sym typeface="+mn-ea"/>
                </a:rPr>
                <a:t>对比联合用药，本品单药使用</a:t>
              </a:r>
              <a:r>
                <a:rPr lang="en-US" altLang="zh-CN" sz="1100" kern="0" dirty="0">
                  <a:latin typeface="思源黑体 CN Regular" panose="020B0500000000000000" pitchFamily="34" charset="-122"/>
                  <a:ea typeface="思源黑体 CN Bold" panose="020B0800000000000000"/>
                  <a:cs typeface="思源黑体 CN Regular" panose="020B0500000000000000" pitchFamily="34" charset="-122"/>
                  <a:sym typeface="+mn-ea"/>
                </a:rPr>
                <a:t>DDD</a:t>
              </a:r>
              <a:r>
                <a:rPr lang="zh-CN" altLang="en-US" sz="1100" kern="0" dirty="0">
                  <a:latin typeface="思源黑体 CN Regular" panose="020B0500000000000000" pitchFamily="34" charset="-122"/>
                  <a:ea typeface="思源黑体 CN Bold" panose="020B0800000000000000"/>
                  <a:cs typeface="思源黑体 CN Regular" panose="020B0500000000000000" pitchFamily="34" charset="-122"/>
                  <a:sym typeface="+mn-ea"/>
                </a:rPr>
                <a:t>值低（</a:t>
              </a:r>
              <a:r>
                <a:rPr lang="en-US" altLang="zh-CN" sz="1100" kern="0" dirty="0">
                  <a:latin typeface="思源黑体 CN Regular" panose="020B0500000000000000" pitchFamily="34" charset="-122"/>
                  <a:ea typeface="思源黑体 CN Bold" panose="020B0800000000000000"/>
                  <a:cs typeface="思源黑体 CN Regular" panose="020B0500000000000000" pitchFamily="34" charset="-122"/>
                  <a:sym typeface="+mn-ea"/>
                </a:rPr>
                <a:t>1.5</a:t>
              </a:r>
              <a:r>
                <a:rPr lang="zh-CN" altLang="en-US" sz="1100" kern="0" dirty="0">
                  <a:latin typeface="思源黑体 CN Regular" panose="020B0500000000000000" pitchFamily="34" charset="-122"/>
                  <a:ea typeface="思源黑体 CN Bold" panose="020B0800000000000000"/>
                  <a:cs typeface="思源黑体 CN Regular" panose="020B0500000000000000" pitchFamily="34" charset="-122"/>
                  <a:sym typeface="+mn-ea"/>
                </a:rPr>
                <a:t>），配合国家遏制耐药工作，</a:t>
              </a:r>
              <a:r>
                <a:rPr lang="zh-CN" altLang="en-US" sz="1100" b="1" kern="0" dirty="0">
                  <a:solidFill>
                    <a:srgbClr val="0071BD"/>
                  </a:solidFill>
                  <a:ea typeface="思源黑体 CN Bold" panose="020B0800000000000000"/>
                  <a:sym typeface="+mn-ea"/>
                </a:rPr>
                <a:t>控制耐药风险。</a:t>
              </a:r>
              <a:endParaRPr lang="en-US" altLang="zh-CN" sz="1100" b="1" kern="0" dirty="0">
                <a:solidFill>
                  <a:srgbClr val="0071BD"/>
                </a:solidFill>
                <a:ea typeface="思源黑体 CN Bold" panose="020B0800000000000000"/>
                <a:sym typeface="+mn-ea"/>
              </a:endParaRPr>
            </a:p>
          </p:txBody>
        </p:sp>
        <p:sp>
          <p:nvSpPr>
            <p:cNvPr id="15" name="文本框 14"/>
            <p:cNvSpPr txBox="1"/>
            <p:nvPr>
              <p:custDataLst>
                <p:tags r:id="rId14"/>
              </p:custDataLst>
            </p:nvPr>
          </p:nvSpPr>
          <p:spPr>
            <a:xfrm>
              <a:off x="2033386" y="1594135"/>
              <a:ext cx="2584081" cy="383139"/>
            </a:xfrm>
            <a:prstGeom prst="rect">
              <a:avLst/>
            </a:prstGeom>
            <a:noFill/>
            <a:effectLst/>
          </p:spPr>
          <p:txBody>
            <a:bodyPr wrap="square" lIns="105115" tIns="52557" rIns="105115" bIns="52557" rtlCol="0">
              <a:spAutoFit/>
            </a:bodyPr>
            <a:lstStyle/>
            <a:p>
              <a:pPr algn="l" defTabSz="964565" fontAlgn="auto">
                <a:spcBef>
                  <a:spcPts val="0"/>
                </a:spcBef>
                <a:spcAft>
                  <a:spcPts val="0"/>
                </a:spcAft>
                <a:defRPr/>
              </a:pPr>
              <a:r>
                <a:rPr lang="zh-CN" altLang="en-US" dirty="0">
                  <a:solidFill>
                    <a:srgbClr val="0077C1"/>
                  </a:solidFill>
                  <a:latin typeface="思源黑体 CN Bold" panose="020B0800000000000000" pitchFamily="34" charset="-122"/>
                  <a:ea typeface="思源黑体 CN Bold" panose="020B0800000000000000"/>
                  <a:cs typeface="思源黑体 CN Bold" panose="020B0800000000000000" pitchFamily="34" charset="-122"/>
                </a:rPr>
                <a:t>对公共健康有积极影响</a:t>
              </a:r>
            </a:p>
          </p:txBody>
        </p:sp>
        <p:sp>
          <p:nvSpPr>
            <p:cNvPr id="4" name="任意多边形: 形状 3">
              <a:extLst>
                <a:ext uri="{FF2B5EF4-FFF2-40B4-BE49-F238E27FC236}">
                  <a16:creationId xmlns:a16="http://schemas.microsoft.com/office/drawing/2014/main" id="{F965A324-61B7-E180-1F2F-E291CE5B508E}"/>
                </a:ext>
              </a:extLst>
            </p:cNvPr>
            <p:cNvSpPr/>
            <p:nvPr/>
          </p:nvSpPr>
          <p:spPr>
            <a:xfrm>
              <a:off x="1235184" y="2227452"/>
              <a:ext cx="406491" cy="418720"/>
            </a:xfrm>
            <a:custGeom>
              <a:avLst/>
              <a:gdLst>
                <a:gd name="T0" fmla="*/ 604 w 1584"/>
                <a:gd name="T1" fmla="*/ 315 h 1560"/>
                <a:gd name="T2" fmla="*/ 604 w 1584"/>
                <a:gd name="T3" fmla="*/ 519 h 1560"/>
                <a:gd name="T4" fmla="*/ 400 w 1584"/>
                <a:gd name="T5" fmla="*/ 519 h 1560"/>
                <a:gd name="T6" fmla="*/ 362 w 1584"/>
                <a:gd name="T7" fmla="*/ 556 h 1560"/>
                <a:gd name="T8" fmla="*/ 362 w 1584"/>
                <a:gd name="T9" fmla="*/ 858 h 1560"/>
                <a:gd name="T10" fmla="*/ 400 w 1584"/>
                <a:gd name="T11" fmla="*/ 895 h 1560"/>
                <a:gd name="T12" fmla="*/ 604 w 1584"/>
                <a:gd name="T13" fmla="*/ 895 h 1560"/>
                <a:gd name="T14" fmla="*/ 604 w 1584"/>
                <a:gd name="T15" fmla="*/ 1099 h 1560"/>
                <a:gd name="T16" fmla="*/ 641 w 1584"/>
                <a:gd name="T17" fmla="*/ 1137 h 1560"/>
                <a:gd name="T18" fmla="*/ 943 w 1584"/>
                <a:gd name="T19" fmla="*/ 1137 h 1560"/>
                <a:gd name="T20" fmla="*/ 980 w 1584"/>
                <a:gd name="T21" fmla="*/ 1099 h 1560"/>
                <a:gd name="T22" fmla="*/ 980 w 1584"/>
                <a:gd name="T23" fmla="*/ 895 h 1560"/>
                <a:gd name="T24" fmla="*/ 1184 w 1584"/>
                <a:gd name="T25" fmla="*/ 895 h 1560"/>
                <a:gd name="T26" fmla="*/ 1221 w 1584"/>
                <a:gd name="T27" fmla="*/ 858 h 1560"/>
                <a:gd name="T28" fmla="*/ 1221 w 1584"/>
                <a:gd name="T29" fmla="*/ 556 h 1560"/>
                <a:gd name="T30" fmla="*/ 1184 w 1584"/>
                <a:gd name="T31" fmla="*/ 519 h 1560"/>
                <a:gd name="T32" fmla="*/ 980 w 1584"/>
                <a:gd name="T33" fmla="*/ 519 h 1560"/>
                <a:gd name="T34" fmla="*/ 980 w 1584"/>
                <a:gd name="T35" fmla="*/ 315 h 1560"/>
                <a:gd name="T36" fmla="*/ 943 w 1584"/>
                <a:gd name="T37" fmla="*/ 277 h 1560"/>
                <a:gd name="T38" fmla="*/ 641 w 1584"/>
                <a:gd name="T39" fmla="*/ 277 h 1560"/>
                <a:gd name="T40" fmla="*/ 604 w 1584"/>
                <a:gd name="T41" fmla="*/ 315 h 1560"/>
                <a:gd name="T42" fmla="*/ 678 w 1584"/>
                <a:gd name="T43" fmla="*/ 556 h 1560"/>
                <a:gd name="T44" fmla="*/ 678 w 1584"/>
                <a:gd name="T45" fmla="*/ 352 h 1560"/>
                <a:gd name="T46" fmla="*/ 905 w 1584"/>
                <a:gd name="T47" fmla="*/ 352 h 1560"/>
                <a:gd name="T48" fmla="*/ 905 w 1584"/>
                <a:gd name="T49" fmla="*/ 556 h 1560"/>
                <a:gd name="T50" fmla="*/ 943 w 1584"/>
                <a:gd name="T51" fmla="*/ 594 h 1560"/>
                <a:gd name="T52" fmla="*/ 1147 w 1584"/>
                <a:gd name="T53" fmla="*/ 594 h 1560"/>
                <a:gd name="T54" fmla="*/ 1147 w 1584"/>
                <a:gd name="T55" fmla="*/ 821 h 1560"/>
                <a:gd name="T56" fmla="*/ 943 w 1584"/>
                <a:gd name="T57" fmla="*/ 821 h 1560"/>
                <a:gd name="T58" fmla="*/ 905 w 1584"/>
                <a:gd name="T59" fmla="*/ 858 h 1560"/>
                <a:gd name="T60" fmla="*/ 905 w 1584"/>
                <a:gd name="T61" fmla="*/ 1062 h 1560"/>
                <a:gd name="T62" fmla="*/ 678 w 1584"/>
                <a:gd name="T63" fmla="*/ 1062 h 1560"/>
                <a:gd name="T64" fmla="*/ 678 w 1584"/>
                <a:gd name="T65" fmla="*/ 858 h 1560"/>
                <a:gd name="T66" fmla="*/ 641 w 1584"/>
                <a:gd name="T67" fmla="*/ 821 h 1560"/>
                <a:gd name="T68" fmla="*/ 437 w 1584"/>
                <a:gd name="T69" fmla="*/ 821 h 1560"/>
                <a:gd name="T70" fmla="*/ 437 w 1584"/>
                <a:gd name="T71" fmla="*/ 594 h 1560"/>
                <a:gd name="T72" fmla="*/ 641 w 1584"/>
                <a:gd name="T73" fmla="*/ 594 h 1560"/>
                <a:gd name="T74" fmla="*/ 678 w 1584"/>
                <a:gd name="T75" fmla="*/ 556 h 1560"/>
                <a:gd name="T76" fmla="*/ 1563 w 1584"/>
                <a:gd name="T77" fmla="*/ 193 h 1560"/>
                <a:gd name="T78" fmla="*/ 792 w 1584"/>
                <a:gd name="T79" fmla="*/ 0 h 1560"/>
                <a:gd name="T80" fmla="*/ 20 w 1584"/>
                <a:gd name="T81" fmla="*/ 193 h 1560"/>
                <a:gd name="T82" fmla="*/ 1 w 1584"/>
                <a:gd name="T83" fmla="*/ 228 h 1560"/>
                <a:gd name="T84" fmla="*/ 773 w 1584"/>
                <a:gd name="T85" fmla="*/ 1555 h 1560"/>
                <a:gd name="T86" fmla="*/ 792 w 1584"/>
                <a:gd name="T87" fmla="*/ 1560 h 1560"/>
                <a:gd name="T88" fmla="*/ 811 w 1584"/>
                <a:gd name="T89" fmla="*/ 1555 h 1560"/>
                <a:gd name="T90" fmla="*/ 1583 w 1584"/>
                <a:gd name="T91" fmla="*/ 228 h 1560"/>
                <a:gd name="T92" fmla="*/ 1563 w 1584"/>
                <a:gd name="T93" fmla="*/ 193 h 1560"/>
                <a:gd name="T94" fmla="*/ 792 w 1584"/>
                <a:gd name="T95" fmla="*/ 1479 h 1560"/>
                <a:gd name="T96" fmla="*/ 78 w 1584"/>
                <a:gd name="T97" fmla="*/ 247 h 1560"/>
                <a:gd name="T98" fmla="*/ 792 w 1584"/>
                <a:gd name="T99" fmla="*/ 75 h 1560"/>
                <a:gd name="T100" fmla="*/ 1506 w 1584"/>
                <a:gd name="T101" fmla="*/ 247 h 1560"/>
                <a:gd name="T102" fmla="*/ 792 w 1584"/>
                <a:gd name="T103" fmla="*/ 1479 h 1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84" h="1560">
                  <a:moveTo>
                    <a:pt x="604" y="315"/>
                  </a:moveTo>
                  <a:lnTo>
                    <a:pt x="604" y="519"/>
                  </a:lnTo>
                  <a:lnTo>
                    <a:pt x="400" y="519"/>
                  </a:lnTo>
                  <a:cubicBezTo>
                    <a:pt x="379" y="519"/>
                    <a:pt x="362" y="536"/>
                    <a:pt x="362" y="556"/>
                  </a:cubicBezTo>
                  <a:lnTo>
                    <a:pt x="362" y="858"/>
                  </a:lnTo>
                  <a:cubicBezTo>
                    <a:pt x="362" y="879"/>
                    <a:pt x="379" y="895"/>
                    <a:pt x="400" y="895"/>
                  </a:cubicBezTo>
                  <a:lnTo>
                    <a:pt x="604" y="895"/>
                  </a:lnTo>
                  <a:lnTo>
                    <a:pt x="604" y="1099"/>
                  </a:lnTo>
                  <a:cubicBezTo>
                    <a:pt x="604" y="1120"/>
                    <a:pt x="620" y="1137"/>
                    <a:pt x="641" y="1137"/>
                  </a:cubicBezTo>
                  <a:lnTo>
                    <a:pt x="943" y="1137"/>
                  </a:lnTo>
                  <a:cubicBezTo>
                    <a:pt x="963" y="1137"/>
                    <a:pt x="980" y="1120"/>
                    <a:pt x="980" y="1099"/>
                  </a:cubicBezTo>
                  <a:lnTo>
                    <a:pt x="980" y="895"/>
                  </a:lnTo>
                  <a:lnTo>
                    <a:pt x="1184" y="895"/>
                  </a:lnTo>
                  <a:cubicBezTo>
                    <a:pt x="1205" y="895"/>
                    <a:pt x="1221" y="879"/>
                    <a:pt x="1221" y="858"/>
                  </a:cubicBezTo>
                  <a:lnTo>
                    <a:pt x="1221" y="556"/>
                  </a:lnTo>
                  <a:cubicBezTo>
                    <a:pt x="1221" y="536"/>
                    <a:pt x="1205" y="519"/>
                    <a:pt x="1184" y="519"/>
                  </a:cubicBezTo>
                  <a:lnTo>
                    <a:pt x="980" y="519"/>
                  </a:lnTo>
                  <a:lnTo>
                    <a:pt x="980" y="315"/>
                  </a:lnTo>
                  <a:cubicBezTo>
                    <a:pt x="980" y="294"/>
                    <a:pt x="963" y="277"/>
                    <a:pt x="943" y="277"/>
                  </a:cubicBezTo>
                  <a:lnTo>
                    <a:pt x="641" y="277"/>
                  </a:lnTo>
                  <a:cubicBezTo>
                    <a:pt x="620" y="277"/>
                    <a:pt x="604" y="294"/>
                    <a:pt x="604" y="315"/>
                  </a:cubicBezTo>
                  <a:close/>
                  <a:moveTo>
                    <a:pt x="678" y="556"/>
                  </a:moveTo>
                  <a:lnTo>
                    <a:pt x="678" y="352"/>
                  </a:lnTo>
                  <a:lnTo>
                    <a:pt x="905" y="352"/>
                  </a:lnTo>
                  <a:lnTo>
                    <a:pt x="905" y="556"/>
                  </a:lnTo>
                  <a:cubicBezTo>
                    <a:pt x="905" y="577"/>
                    <a:pt x="922" y="594"/>
                    <a:pt x="943" y="594"/>
                  </a:cubicBezTo>
                  <a:lnTo>
                    <a:pt x="1147" y="594"/>
                  </a:lnTo>
                  <a:lnTo>
                    <a:pt x="1147" y="821"/>
                  </a:lnTo>
                  <a:lnTo>
                    <a:pt x="943" y="821"/>
                  </a:lnTo>
                  <a:cubicBezTo>
                    <a:pt x="922" y="821"/>
                    <a:pt x="905" y="837"/>
                    <a:pt x="905" y="858"/>
                  </a:cubicBezTo>
                  <a:lnTo>
                    <a:pt x="905" y="1062"/>
                  </a:lnTo>
                  <a:lnTo>
                    <a:pt x="678" y="1062"/>
                  </a:lnTo>
                  <a:lnTo>
                    <a:pt x="678" y="858"/>
                  </a:lnTo>
                  <a:cubicBezTo>
                    <a:pt x="678" y="837"/>
                    <a:pt x="662" y="821"/>
                    <a:pt x="641" y="821"/>
                  </a:cubicBezTo>
                  <a:lnTo>
                    <a:pt x="437" y="821"/>
                  </a:lnTo>
                  <a:lnTo>
                    <a:pt x="437" y="594"/>
                  </a:lnTo>
                  <a:lnTo>
                    <a:pt x="641" y="594"/>
                  </a:lnTo>
                  <a:cubicBezTo>
                    <a:pt x="662" y="594"/>
                    <a:pt x="678" y="577"/>
                    <a:pt x="678" y="556"/>
                  </a:cubicBezTo>
                  <a:close/>
                  <a:moveTo>
                    <a:pt x="1563" y="193"/>
                  </a:moveTo>
                  <a:cubicBezTo>
                    <a:pt x="1335" y="67"/>
                    <a:pt x="1068" y="0"/>
                    <a:pt x="792" y="0"/>
                  </a:cubicBezTo>
                  <a:cubicBezTo>
                    <a:pt x="516" y="0"/>
                    <a:pt x="249" y="67"/>
                    <a:pt x="20" y="193"/>
                  </a:cubicBezTo>
                  <a:cubicBezTo>
                    <a:pt x="8" y="200"/>
                    <a:pt x="0" y="214"/>
                    <a:pt x="1" y="228"/>
                  </a:cubicBezTo>
                  <a:cubicBezTo>
                    <a:pt x="44" y="800"/>
                    <a:pt x="332" y="1296"/>
                    <a:pt x="773" y="1555"/>
                  </a:cubicBezTo>
                  <a:cubicBezTo>
                    <a:pt x="779" y="1558"/>
                    <a:pt x="785" y="1560"/>
                    <a:pt x="792" y="1560"/>
                  </a:cubicBezTo>
                  <a:cubicBezTo>
                    <a:pt x="798" y="1560"/>
                    <a:pt x="805" y="1558"/>
                    <a:pt x="811" y="1555"/>
                  </a:cubicBezTo>
                  <a:cubicBezTo>
                    <a:pt x="1252" y="1296"/>
                    <a:pt x="1540" y="800"/>
                    <a:pt x="1583" y="228"/>
                  </a:cubicBezTo>
                  <a:cubicBezTo>
                    <a:pt x="1584" y="214"/>
                    <a:pt x="1576" y="200"/>
                    <a:pt x="1563" y="193"/>
                  </a:cubicBezTo>
                  <a:close/>
                  <a:moveTo>
                    <a:pt x="792" y="1479"/>
                  </a:moveTo>
                  <a:cubicBezTo>
                    <a:pt x="389" y="1233"/>
                    <a:pt x="124" y="776"/>
                    <a:pt x="78" y="247"/>
                  </a:cubicBezTo>
                  <a:cubicBezTo>
                    <a:pt x="290" y="134"/>
                    <a:pt x="537" y="75"/>
                    <a:pt x="792" y="75"/>
                  </a:cubicBezTo>
                  <a:cubicBezTo>
                    <a:pt x="1047" y="75"/>
                    <a:pt x="1293" y="134"/>
                    <a:pt x="1506" y="247"/>
                  </a:cubicBezTo>
                  <a:cubicBezTo>
                    <a:pt x="1460" y="776"/>
                    <a:pt x="1195" y="1233"/>
                    <a:pt x="792" y="147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思源黑体 CN Bold" panose="020B0800000000000000"/>
              </a:endParaRPr>
            </a:p>
          </p:txBody>
        </p:sp>
      </p:grpSp>
      <p:sp>
        <p:nvSpPr>
          <p:cNvPr id="5" name="圆角矩形 36">
            <a:extLst>
              <a:ext uri="{FF2B5EF4-FFF2-40B4-BE49-F238E27FC236}">
                <a16:creationId xmlns:a16="http://schemas.microsoft.com/office/drawing/2014/main" id="{AD23901D-B3C2-0DC9-3F26-7A5D5BE1AABC}"/>
              </a:ext>
            </a:extLst>
          </p:cNvPr>
          <p:cNvSpPr/>
          <p:nvPr>
            <p:custDataLst>
              <p:tags r:id="rId2"/>
            </p:custDataLst>
          </p:nvPr>
        </p:nvSpPr>
        <p:spPr>
          <a:xfrm flipH="1">
            <a:off x="292735" y="361315"/>
            <a:ext cx="1520190" cy="423545"/>
          </a:xfrm>
          <a:prstGeom prst="roundRect">
            <a:avLst/>
          </a:prstGeom>
          <a:gradFill>
            <a:gsLst>
              <a:gs pos="100000">
                <a:srgbClr val="0079C2"/>
              </a:gs>
              <a:gs pos="61000">
                <a:srgbClr val="1459C0">
                  <a:alpha val="0"/>
                  <a:lumMod val="30000"/>
                  <a:lumOff val="70000"/>
                </a:srgbClr>
              </a:gs>
            </a:gsLst>
            <a:lin ang="17880000" scaled="0"/>
          </a:gradFill>
          <a:ln>
            <a:gradFill>
              <a:gsLst>
                <a:gs pos="60000">
                  <a:srgbClr val="0065EB">
                    <a:alpha val="0"/>
                  </a:srgbClr>
                </a:gs>
                <a:gs pos="100000">
                  <a:srgbClr val="1459C0"/>
                </a:gs>
              </a:gsLst>
              <a:lin ang="196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grpSp>
        <p:nvGrpSpPr>
          <p:cNvPr id="24" name="组合 23">
            <a:extLst>
              <a:ext uri="{FF2B5EF4-FFF2-40B4-BE49-F238E27FC236}">
                <a16:creationId xmlns:a16="http://schemas.microsoft.com/office/drawing/2014/main" id="{266A4A94-B554-90E1-35B7-13680C67D3E3}"/>
              </a:ext>
            </a:extLst>
          </p:cNvPr>
          <p:cNvGrpSpPr/>
          <p:nvPr/>
        </p:nvGrpSpPr>
        <p:grpSpPr>
          <a:xfrm>
            <a:off x="6260289" y="1004826"/>
            <a:ext cx="5273675" cy="1566230"/>
            <a:chOff x="663338" y="4079927"/>
            <a:chExt cx="5273675" cy="1566230"/>
          </a:xfrm>
        </p:grpSpPr>
        <p:sp>
          <p:nvSpPr>
            <p:cNvPr id="6" name="圆角矩形 103">
              <a:extLst>
                <a:ext uri="{FF2B5EF4-FFF2-40B4-BE49-F238E27FC236}">
                  <a16:creationId xmlns:a16="http://schemas.microsoft.com/office/drawing/2014/main" id="{4FD3E4BC-A251-0DE7-82FA-220770E03E9F}"/>
                </a:ext>
              </a:extLst>
            </p:cNvPr>
            <p:cNvSpPr/>
            <p:nvPr>
              <p:custDataLst>
                <p:tags r:id="rId3"/>
              </p:custDataLst>
            </p:nvPr>
          </p:nvSpPr>
          <p:spPr>
            <a:xfrm>
              <a:off x="673498" y="4089139"/>
              <a:ext cx="5263515" cy="1557018"/>
            </a:xfrm>
            <a:prstGeom prst="roundRect">
              <a:avLst>
                <a:gd name="adj" fmla="val 7268"/>
              </a:avLst>
            </a:prstGeom>
            <a:solidFill>
              <a:srgbClr val="C9E0FF">
                <a:alpha val="26000"/>
              </a:srgb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ea typeface="思源黑体 CN Bold" panose="020B0800000000000000"/>
                <a:sym typeface="+mn-ea"/>
              </a:endParaRPr>
            </a:p>
          </p:txBody>
        </p:sp>
        <p:sp>
          <p:nvSpPr>
            <p:cNvPr id="8" name="任意形状 38">
              <a:extLst>
                <a:ext uri="{FF2B5EF4-FFF2-40B4-BE49-F238E27FC236}">
                  <a16:creationId xmlns:a16="http://schemas.microsoft.com/office/drawing/2014/main" id="{2A475629-B048-7297-483C-E5C9CAC57F6D}"/>
                </a:ext>
              </a:extLst>
            </p:cNvPr>
            <p:cNvSpPr/>
            <p:nvPr>
              <p:custDataLst>
                <p:tags r:id="rId4"/>
              </p:custDataLst>
            </p:nvPr>
          </p:nvSpPr>
          <p:spPr>
            <a:xfrm>
              <a:off x="1195468" y="4719057"/>
              <a:ext cx="808355" cy="590550"/>
            </a:xfrm>
            <a:custGeom>
              <a:avLst/>
              <a:gdLst>
                <a:gd name="connsiteX0" fmla="*/ 571500 w 762000"/>
                <a:gd name="connsiteY0" fmla="*/ 0 h 762000"/>
                <a:gd name="connsiteX1" fmla="*/ 762000 w 762000"/>
                <a:gd name="connsiteY1" fmla="*/ 0 h 762000"/>
                <a:gd name="connsiteX2" fmla="*/ 762000 w 762000"/>
                <a:gd name="connsiteY2" fmla="*/ 762000 h 762000"/>
                <a:gd name="connsiteX3" fmla="*/ 571500 w 762000"/>
                <a:gd name="connsiteY3" fmla="*/ 762000 h 762000"/>
                <a:gd name="connsiteX4" fmla="*/ 190500 w 762000"/>
                <a:gd name="connsiteY4" fmla="*/ 762000 h 762000"/>
                <a:gd name="connsiteX5" fmla="*/ 0 w 762000"/>
                <a:gd name="connsiteY5" fmla="*/ 762000 h 762000"/>
                <a:gd name="connsiteX6" fmla="*/ 0 w 762000"/>
                <a:gd name="connsiteY6" fmla="*/ 0 h 762000"/>
                <a:gd name="connsiteX7" fmla="*/ 190500 w 762000"/>
                <a:gd name="connsiteY7"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0" h="762000">
                  <a:moveTo>
                    <a:pt x="571500" y="0"/>
                  </a:moveTo>
                  <a:cubicBezTo>
                    <a:pt x="676710" y="0"/>
                    <a:pt x="762000" y="0"/>
                    <a:pt x="762000" y="0"/>
                  </a:cubicBezTo>
                  <a:lnTo>
                    <a:pt x="762000" y="762000"/>
                  </a:lnTo>
                  <a:cubicBezTo>
                    <a:pt x="762000" y="762000"/>
                    <a:pt x="676710" y="762000"/>
                    <a:pt x="571500" y="762000"/>
                  </a:cubicBezTo>
                  <a:lnTo>
                    <a:pt x="190500" y="762000"/>
                  </a:lnTo>
                  <a:cubicBezTo>
                    <a:pt x="85290" y="762000"/>
                    <a:pt x="0" y="762000"/>
                    <a:pt x="0" y="762000"/>
                  </a:cubicBezTo>
                  <a:lnTo>
                    <a:pt x="0" y="0"/>
                  </a:lnTo>
                  <a:cubicBezTo>
                    <a:pt x="0" y="0"/>
                    <a:pt x="85290" y="0"/>
                    <a:pt x="190500" y="0"/>
                  </a:cubicBezTo>
                  <a:close/>
                </a:path>
              </a:pathLst>
            </a:custGeom>
            <a:ln w="7620" cap="flat">
              <a:noFill/>
              <a:prstDash val="solid"/>
              <a:miter/>
            </a:ln>
          </p:spPr>
          <p:txBody>
            <a:bodyPr rtlCol="0" anchor="ctr"/>
            <a:lstStyle/>
            <a:p>
              <a:endParaRPr lang="zh-CN" altLang="en-US">
                <a:ea typeface="思源黑体 CN Bold" panose="020B0800000000000000"/>
              </a:endParaRPr>
            </a:p>
          </p:txBody>
        </p:sp>
        <p:sp>
          <p:nvSpPr>
            <p:cNvPr id="10" name="任意形状 22">
              <a:extLst>
                <a:ext uri="{FF2B5EF4-FFF2-40B4-BE49-F238E27FC236}">
                  <a16:creationId xmlns:a16="http://schemas.microsoft.com/office/drawing/2014/main" id="{99171E5A-B2C4-3E36-07F8-050ACAFD4902}"/>
                </a:ext>
              </a:extLst>
            </p:cNvPr>
            <p:cNvSpPr/>
            <p:nvPr>
              <p:custDataLst>
                <p:tags r:id="rId5"/>
              </p:custDataLst>
            </p:nvPr>
          </p:nvSpPr>
          <p:spPr>
            <a:xfrm>
              <a:off x="663338" y="4079927"/>
              <a:ext cx="585470" cy="377825"/>
            </a:xfrm>
            <a:custGeom>
              <a:avLst/>
              <a:gdLst>
                <a:gd name="connsiteX0" fmla="*/ 0 w 1202969"/>
                <a:gd name="connsiteY0" fmla="*/ 40881 h 332872"/>
                <a:gd name="connsiteX1" fmla="*/ 40843 w 1202969"/>
                <a:gd name="connsiteY1" fmla="*/ 0 h 332872"/>
                <a:gd name="connsiteX2" fmla="*/ 1202969 w 1202969"/>
                <a:gd name="connsiteY2" fmla="*/ 0 h 332872"/>
                <a:gd name="connsiteX3" fmla="*/ 1103300 w 1202969"/>
                <a:gd name="connsiteY3" fmla="*/ 187216 h 332872"/>
                <a:gd name="connsiteX4" fmla="*/ 860755 w 1202969"/>
                <a:gd name="connsiteY4" fmla="*/ 332872 h 332872"/>
                <a:gd name="connsiteX5" fmla="*/ 0 w 1202969"/>
                <a:gd name="connsiteY5" fmla="*/ 332872 h 332872"/>
                <a:gd name="connsiteX6" fmla="*/ 0 w 1202969"/>
                <a:gd name="connsiteY6" fmla="*/ 40881 h 332872"/>
                <a:gd name="connsiteX0-1" fmla="*/ 0 w 1202969"/>
                <a:gd name="connsiteY0-2" fmla="*/ 40881 h 332872"/>
                <a:gd name="connsiteX1-3" fmla="*/ 66938 w 1202969"/>
                <a:gd name="connsiteY1-4" fmla="*/ 0 h 332872"/>
                <a:gd name="connsiteX2-5" fmla="*/ 1202969 w 1202969"/>
                <a:gd name="connsiteY2-6" fmla="*/ 0 h 332872"/>
                <a:gd name="connsiteX3-7" fmla="*/ 1103300 w 1202969"/>
                <a:gd name="connsiteY3-8" fmla="*/ 187216 h 332872"/>
                <a:gd name="connsiteX4-9" fmla="*/ 860755 w 1202969"/>
                <a:gd name="connsiteY4-10" fmla="*/ 332872 h 332872"/>
                <a:gd name="connsiteX5-11" fmla="*/ 0 w 1202969"/>
                <a:gd name="connsiteY5-12" fmla="*/ 332872 h 332872"/>
                <a:gd name="connsiteX6-13" fmla="*/ 0 w 1202969"/>
                <a:gd name="connsiteY6-14" fmla="*/ 40881 h 3328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202969" h="332872">
                  <a:moveTo>
                    <a:pt x="0" y="40881"/>
                  </a:moveTo>
                  <a:cubicBezTo>
                    <a:pt x="0" y="18303"/>
                    <a:pt x="44383" y="0"/>
                    <a:pt x="66938" y="0"/>
                  </a:cubicBezTo>
                  <a:lnTo>
                    <a:pt x="1202969" y="0"/>
                  </a:lnTo>
                  <a:lnTo>
                    <a:pt x="1103300" y="187216"/>
                  </a:lnTo>
                  <a:cubicBezTo>
                    <a:pt x="1055599" y="276858"/>
                    <a:pt x="962330" y="332872"/>
                    <a:pt x="860755" y="332872"/>
                  </a:cubicBezTo>
                  <a:lnTo>
                    <a:pt x="0" y="332872"/>
                  </a:lnTo>
                  <a:lnTo>
                    <a:pt x="0" y="40881"/>
                  </a:lnTo>
                  <a:close/>
                </a:path>
              </a:pathLst>
            </a:cu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r>
                <a:rPr lang="en-US" altLang="zh-CN" kern="0">
                  <a:solidFill>
                    <a:prstClr val="white"/>
                  </a:solidFill>
                  <a:ea typeface="思源黑体 CN Bold" panose="020B0800000000000000"/>
                </a:rPr>
                <a:t>02</a:t>
              </a:r>
            </a:p>
          </p:txBody>
        </p:sp>
        <p:sp>
          <p:nvSpPr>
            <p:cNvPr id="11" name="矩形: 圆角 68">
              <a:extLst>
                <a:ext uri="{FF2B5EF4-FFF2-40B4-BE49-F238E27FC236}">
                  <a16:creationId xmlns:a16="http://schemas.microsoft.com/office/drawing/2014/main" id="{6BB75A35-186A-5C8D-ED83-CF6747A00640}"/>
                </a:ext>
              </a:extLst>
            </p:cNvPr>
            <p:cNvSpPr/>
            <p:nvPr>
              <p:custDataLst>
                <p:tags r:id="rId6"/>
              </p:custDataLst>
            </p:nvPr>
          </p:nvSpPr>
          <p:spPr>
            <a:xfrm>
              <a:off x="1045065" y="4585101"/>
              <a:ext cx="781536" cy="770502"/>
            </a:xfrm>
            <a:prstGeom prst="roundRect">
              <a:avLst/>
            </a:pr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endParaRPr lang="en-US" altLang="zh-CN" kern="0">
                <a:solidFill>
                  <a:prstClr val="white"/>
                </a:solidFill>
                <a:ea typeface="思源黑体 CN Bold" panose="020B0800000000000000"/>
                <a:sym typeface="+mn-ea"/>
              </a:endParaRPr>
            </a:p>
          </p:txBody>
        </p:sp>
        <p:sp>
          <p:nvSpPr>
            <p:cNvPr id="12" name="文本框 11">
              <a:extLst>
                <a:ext uri="{FF2B5EF4-FFF2-40B4-BE49-F238E27FC236}">
                  <a16:creationId xmlns:a16="http://schemas.microsoft.com/office/drawing/2014/main" id="{7A41BD9C-BB99-4746-E952-24565CD6C3FA}"/>
                </a:ext>
              </a:extLst>
            </p:cNvPr>
            <p:cNvSpPr txBox="1"/>
            <p:nvPr>
              <p:custDataLst>
                <p:tags r:id="rId7"/>
              </p:custDataLst>
            </p:nvPr>
          </p:nvSpPr>
          <p:spPr>
            <a:xfrm>
              <a:off x="2003823" y="4585101"/>
              <a:ext cx="3769160" cy="963982"/>
            </a:xfrm>
            <a:prstGeom prst="rect">
              <a:avLst/>
            </a:prstGeom>
            <a:noFill/>
          </p:spPr>
          <p:txBody>
            <a:bodyPr wrap="square" rtlCol="0" anchor="t">
              <a:spAutoFit/>
            </a:bodyPr>
            <a:lstStyle/>
            <a:p>
              <a:pPr marL="184150" marR="5080" lvl="0" indent="-171450" algn="l" defTabSz="914400" eaLnBrk="1" fontAlgn="auto" latinLnBrk="0" hangingPunct="1">
                <a:lnSpc>
                  <a:spcPct val="130000"/>
                </a:lnSpc>
                <a:spcBef>
                  <a:spcPts val="100"/>
                </a:spcBef>
                <a:spcAft>
                  <a:spcPts val="0"/>
                </a:spcAft>
                <a:buClr>
                  <a:srgbClr val="3C5AA0"/>
                </a:buClr>
                <a:buSzTx/>
                <a:buFont typeface="Wingdings" panose="05000000000000000000" pitchFamily="2" charset="2"/>
                <a:buChar char="ü"/>
                <a:tabLst>
                  <a:tab pos="184150" algn="l"/>
                </a:tabLst>
                <a:defRPr/>
              </a:pPr>
              <a:r>
                <a:rPr lang="zh-CN" altLang="en-US" sz="1100" kern="0" noProof="0" dirty="0">
                  <a:ln>
                    <a:noFill/>
                  </a:ln>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药品费用水平与基本医疗保险基金总额和参保人承受能力相适配；</a:t>
              </a:r>
              <a:endParaRPr lang="en-US" altLang="zh-CN" sz="1100" kern="0" noProof="0" dirty="0">
                <a:ln>
                  <a:noFill/>
                </a:ln>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endParaRPr>
            </a:p>
            <a:p>
              <a:pPr marL="184150" marR="5080" lvl="0" indent="-171450" algn="l" defTabSz="914400" eaLnBrk="1" fontAlgn="auto" latinLnBrk="0" hangingPunct="1">
                <a:lnSpc>
                  <a:spcPct val="130000"/>
                </a:lnSpc>
                <a:spcBef>
                  <a:spcPts val="100"/>
                </a:spcBef>
                <a:spcAft>
                  <a:spcPts val="0"/>
                </a:spcAft>
                <a:buClr>
                  <a:srgbClr val="3C5AA0"/>
                </a:buClr>
                <a:buSzTx/>
                <a:buFont typeface="Wingdings" panose="05000000000000000000" pitchFamily="2" charset="2"/>
                <a:buChar char="ü"/>
                <a:tabLst>
                  <a:tab pos="184150" algn="l"/>
                </a:tabLst>
                <a:defRPr/>
              </a:pPr>
              <a:r>
                <a:rPr lang="zh-CN" altLang="en-US" sz="1100" kern="0" noProof="0" dirty="0">
                  <a:ln>
                    <a:noFill/>
                  </a:ln>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有效提高医疗卫生水平，降低死亡率，提高患者生命质量，有效降低重症率，</a:t>
              </a:r>
              <a:r>
                <a:rPr lang="zh-CN" altLang="en-US" sz="1100" b="1" kern="0" noProof="0" dirty="0">
                  <a:ln>
                    <a:noFill/>
                  </a:ln>
                  <a:solidFill>
                    <a:srgbClr val="0071BD"/>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减少医保基金支出。</a:t>
              </a:r>
              <a:endParaRPr sz="1100" b="1" kern="0" noProof="0" dirty="0">
                <a:ln>
                  <a:noFill/>
                </a:ln>
                <a:solidFill>
                  <a:srgbClr val="0071BD"/>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endParaRPr>
            </a:p>
          </p:txBody>
        </p:sp>
        <p:sp>
          <p:nvSpPr>
            <p:cNvPr id="14" name="文本框 13">
              <a:extLst>
                <a:ext uri="{FF2B5EF4-FFF2-40B4-BE49-F238E27FC236}">
                  <a16:creationId xmlns:a16="http://schemas.microsoft.com/office/drawing/2014/main" id="{B1914A4A-4C09-F07F-1B6E-E515B6E3B484}"/>
                </a:ext>
              </a:extLst>
            </p:cNvPr>
            <p:cNvSpPr txBox="1"/>
            <p:nvPr>
              <p:custDataLst>
                <p:tags r:id="rId8"/>
              </p:custDataLst>
            </p:nvPr>
          </p:nvSpPr>
          <p:spPr>
            <a:xfrm>
              <a:off x="2016276" y="4224166"/>
              <a:ext cx="2289775" cy="383139"/>
            </a:xfrm>
            <a:prstGeom prst="rect">
              <a:avLst/>
            </a:prstGeom>
            <a:noFill/>
            <a:effectLst/>
          </p:spPr>
          <p:txBody>
            <a:bodyPr wrap="square" lIns="105115" tIns="52557" rIns="105115" bIns="52557" rtlCol="0">
              <a:spAutoFit/>
            </a:bodyPr>
            <a:lstStyle/>
            <a:p>
              <a:pPr algn="l" defTabSz="964565" fontAlgn="auto">
                <a:spcBef>
                  <a:spcPts val="0"/>
                </a:spcBef>
                <a:spcAft>
                  <a:spcPts val="0"/>
                </a:spcAft>
                <a:defRPr/>
              </a:pPr>
              <a:r>
                <a:rPr lang="zh-CN" altLang="en-US" dirty="0">
                  <a:solidFill>
                    <a:srgbClr val="0077C1"/>
                  </a:solidFill>
                  <a:latin typeface="思源黑体 CN Bold" panose="020B0800000000000000" pitchFamily="34" charset="-122"/>
                  <a:ea typeface="思源黑体 CN Bold" panose="020B0800000000000000"/>
                  <a:cs typeface="思源黑体 CN Bold" panose="020B0800000000000000" pitchFamily="34" charset="-122"/>
                </a:rPr>
                <a:t>符合“保基本”原则</a:t>
              </a:r>
            </a:p>
          </p:txBody>
        </p:sp>
        <p:sp>
          <p:nvSpPr>
            <p:cNvPr id="17" name="任意多边形: 形状 16">
              <a:extLst>
                <a:ext uri="{FF2B5EF4-FFF2-40B4-BE49-F238E27FC236}">
                  <a16:creationId xmlns:a16="http://schemas.microsoft.com/office/drawing/2014/main" id="{944D5079-0464-099D-8677-25CC070CF701}"/>
                </a:ext>
              </a:extLst>
            </p:cNvPr>
            <p:cNvSpPr/>
            <p:nvPr/>
          </p:nvSpPr>
          <p:spPr>
            <a:xfrm>
              <a:off x="1229777" y="4774329"/>
              <a:ext cx="432549" cy="392045"/>
            </a:xfrm>
            <a:custGeom>
              <a:avLst/>
              <a:gdLst>
                <a:gd name="T0" fmla="*/ 10148 w 14080"/>
                <a:gd name="T1" fmla="*/ 8641 h 12800"/>
                <a:gd name="T2" fmla="*/ 7360 w 14080"/>
                <a:gd name="T3" fmla="*/ 9005 h 12800"/>
                <a:gd name="T4" fmla="*/ 6857 w 14080"/>
                <a:gd name="T5" fmla="*/ 10698 h 12800"/>
                <a:gd name="T6" fmla="*/ 6400 w 14080"/>
                <a:gd name="T7" fmla="*/ 9005 h 12800"/>
                <a:gd name="T8" fmla="*/ 3611 w 14080"/>
                <a:gd name="T9" fmla="*/ 8641 h 12800"/>
                <a:gd name="T10" fmla="*/ 6400 w 14080"/>
                <a:gd name="T11" fmla="*/ 8274 h 12800"/>
                <a:gd name="T12" fmla="*/ 4069 w 14080"/>
                <a:gd name="T13" fmla="*/ 7132 h 12800"/>
                <a:gd name="T14" fmla="*/ 4069 w 14080"/>
                <a:gd name="T15" fmla="*/ 6400 h 12800"/>
                <a:gd name="T16" fmla="*/ 4022 w 14080"/>
                <a:gd name="T17" fmla="*/ 3429 h 12800"/>
                <a:gd name="T18" fmla="*/ 4892 w 14080"/>
                <a:gd name="T19" fmla="*/ 3063 h 12800"/>
                <a:gd name="T20" fmla="*/ 8960 w 14080"/>
                <a:gd name="T21" fmla="*/ 3063 h 12800"/>
                <a:gd name="T22" fmla="*/ 9828 w 14080"/>
                <a:gd name="T23" fmla="*/ 3383 h 12800"/>
                <a:gd name="T24" fmla="*/ 7726 w 14080"/>
                <a:gd name="T25" fmla="*/ 6400 h 12800"/>
                <a:gd name="T26" fmla="*/ 10103 w 14080"/>
                <a:gd name="T27" fmla="*/ 6766 h 12800"/>
                <a:gd name="T28" fmla="*/ 7313 w 14080"/>
                <a:gd name="T29" fmla="*/ 7132 h 12800"/>
                <a:gd name="T30" fmla="*/ 9691 w 14080"/>
                <a:gd name="T31" fmla="*/ 8274 h 12800"/>
                <a:gd name="T32" fmla="*/ 6857 w 14080"/>
                <a:gd name="T33" fmla="*/ 11886 h 12800"/>
                <a:gd name="T34" fmla="*/ 1782 w 14080"/>
                <a:gd name="T35" fmla="*/ 4389 h 12800"/>
                <a:gd name="T36" fmla="*/ 2972 w 14080"/>
                <a:gd name="T37" fmla="*/ 4664 h 12800"/>
                <a:gd name="T38" fmla="*/ 2469 w 14080"/>
                <a:gd name="T39" fmla="*/ 1966 h 12800"/>
                <a:gd name="T40" fmla="*/ 228 w 14080"/>
                <a:gd name="T41" fmla="*/ 3429 h 12800"/>
                <a:gd name="T42" fmla="*/ 503 w 14080"/>
                <a:gd name="T43" fmla="*/ 6400 h 12800"/>
                <a:gd name="T44" fmla="*/ 9691 w 14080"/>
                <a:gd name="T45" fmla="*/ 12161 h 12800"/>
                <a:gd name="T46" fmla="*/ 8960 w 14080"/>
                <a:gd name="T47" fmla="*/ 11475 h 12800"/>
                <a:gd name="T48" fmla="*/ 12891 w 14080"/>
                <a:gd name="T49" fmla="*/ 8457 h 12800"/>
                <a:gd name="T50" fmla="*/ 6857 w 14080"/>
                <a:gd name="T51" fmla="*/ 0 h 12800"/>
                <a:gd name="T52" fmla="*/ 3931 w 14080"/>
                <a:gd name="T53" fmla="*/ 1281 h 12800"/>
                <a:gd name="T54" fmla="*/ 6857 w 14080"/>
                <a:gd name="T55" fmla="*/ 914 h 12800"/>
                <a:gd name="T56" fmla="*/ 12068 w 14080"/>
                <a:gd name="T57" fmla="*/ 8137 h 12800"/>
                <a:gd name="T58" fmla="*/ 10926 w 14080"/>
                <a:gd name="T59" fmla="*/ 8045 h 12800"/>
                <a:gd name="T60" fmla="*/ 11840 w 14080"/>
                <a:gd name="T61" fmla="*/ 10650 h 12800"/>
                <a:gd name="T62" fmla="*/ 13852 w 14080"/>
                <a:gd name="T63" fmla="*/ 8869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80" h="12800">
                  <a:moveTo>
                    <a:pt x="9691" y="8274"/>
                  </a:moveTo>
                  <a:cubicBezTo>
                    <a:pt x="9920" y="8274"/>
                    <a:pt x="10148" y="8412"/>
                    <a:pt x="10148" y="8641"/>
                  </a:cubicBezTo>
                  <a:cubicBezTo>
                    <a:pt x="10148" y="8823"/>
                    <a:pt x="9920" y="9005"/>
                    <a:pt x="9691" y="9005"/>
                  </a:cubicBezTo>
                  <a:lnTo>
                    <a:pt x="7360" y="9005"/>
                  </a:lnTo>
                  <a:lnTo>
                    <a:pt x="7360" y="10332"/>
                  </a:lnTo>
                  <a:cubicBezTo>
                    <a:pt x="7360" y="10515"/>
                    <a:pt x="7177" y="10698"/>
                    <a:pt x="6857" y="10698"/>
                  </a:cubicBezTo>
                  <a:cubicBezTo>
                    <a:pt x="6583" y="10698"/>
                    <a:pt x="6400" y="10515"/>
                    <a:pt x="6400" y="10332"/>
                  </a:cubicBezTo>
                  <a:lnTo>
                    <a:pt x="6400" y="9005"/>
                  </a:lnTo>
                  <a:lnTo>
                    <a:pt x="4069" y="9005"/>
                  </a:lnTo>
                  <a:cubicBezTo>
                    <a:pt x="3840" y="9005"/>
                    <a:pt x="3611" y="8823"/>
                    <a:pt x="3611" y="8641"/>
                  </a:cubicBezTo>
                  <a:cubicBezTo>
                    <a:pt x="3611" y="8457"/>
                    <a:pt x="3840" y="8274"/>
                    <a:pt x="4069" y="8274"/>
                  </a:cubicBezTo>
                  <a:lnTo>
                    <a:pt x="6400" y="8274"/>
                  </a:lnTo>
                  <a:lnTo>
                    <a:pt x="6400" y="7132"/>
                  </a:lnTo>
                  <a:lnTo>
                    <a:pt x="4069" y="7132"/>
                  </a:lnTo>
                  <a:cubicBezTo>
                    <a:pt x="3840" y="7132"/>
                    <a:pt x="3611" y="6994"/>
                    <a:pt x="3611" y="6766"/>
                  </a:cubicBezTo>
                  <a:cubicBezTo>
                    <a:pt x="3611" y="6583"/>
                    <a:pt x="3840" y="6400"/>
                    <a:pt x="4069" y="6400"/>
                  </a:cubicBezTo>
                  <a:lnTo>
                    <a:pt x="6034" y="6400"/>
                  </a:lnTo>
                  <a:lnTo>
                    <a:pt x="4022" y="3429"/>
                  </a:lnTo>
                  <a:cubicBezTo>
                    <a:pt x="3886" y="3246"/>
                    <a:pt x="3976" y="3063"/>
                    <a:pt x="4251" y="2926"/>
                  </a:cubicBezTo>
                  <a:cubicBezTo>
                    <a:pt x="4480" y="2835"/>
                    <a:pt x="4754" y="2926"/>
                    <a:pt x="4892" y="3063"/>
                  </a:cubicBezTo>
                  <a:lnTo>
                    <a:pt x="6949" y="6080"/>
                  </a:lnTo>
                  <a:lnTo>
                    <a:pt x="8960" y="3063"/>
                  </a:lnTo>
                  <a:cubicBezTo>
                    <a:pt x="9097" y="2880"/>
                    <a:pt x="9372" y="2835"/>
                    <a:pt x="9600" y="2926"/>
                  </a:cubicBezTo>
                  <a:cubicBezTo>
                    <a:pt x="9828" y="3017"/>
                    <a:pt x="9921" y="3246"/>
                    <a:pt x="9828" y="3383"/>
                  </a:cubicBezTo>
                  <a:lnTo>
                    <a:pt x="9828" y="3383"/>
                  </a:lnTo>
                  <a:lnTo>
                    <a:pt x="7726" y="6400"/>
                  </a:lnTo>
                  <a:lnTo>
                    <a:pt x="9646" y="6400"/>
                  </a:lnTo>
                  <a:cubicBezTo>
                    <a:pt x="9874" y="6400"/>
                    <a:pt x="10103" y="6537"/>
                    <a:pt x="10103" y="6766"/>
                  </a:cubicBezTo>
                  <a:cubicBezTo>
                    <a:pt x="10103" y="6994"/>
                    <a:pt x="9874" y="7132"/>
                    <a:pt x="9646" y="7132"/>
                  </a:cubicBezTo>
                  <a:lnTo>
                    <a:pt x="7313" y="7132"/>
                  </a:lnTo>
                  <a:lnTo>
                    <a:pt x="7313" y="8274"/>
                  </a:lnTo>
                  <a:lnTo>
                    <a:pt x="9691" y="8274"/>
                  </a:lnTo>
                  <a:close/>
                  <a:moveTo>
                    <a:pt x="8960" y="11475"/>
                  </a:moveTo>
                  <a:cubicBezTo>
                    <a:pt x="8319" y="11749"/>
                    <a:pt x="7588" y="11886"/>
                    <a:pt x="6857" y="11886"/>
                  </a:cubicBezTo>
                  <a:cubicBezTo>
                    <a:pt x="3840" y="11886"/>
                    <a:pt x="1371" y="9417"/>
                    <a:pt x="1371" y="6400"/>
                  </a:cubicBezTo>
                  <a:cubicBezTo>
                    <a:pt x="1371" y="5669"/>
                    <a:pt x="1508" y="4982"/>
                    <a:pt x="1782" y="4389"/>
                  </a:cubicBezTo>
                  <a:lnTo>
                    <a:pt x="2605" y="4891"/>
                  </a:lnTo>
                  <a:cubicBezTo>
                    <a:pt x="2788" y="5028"/>
                    <a:pt x="2972" y="4937"/>
                    <a:pt x="2972" y="4664"/>
                  </a:cubicBezTo>
                  <a:lnTo>
                    <a:pt x="2879" y="2241"/>
                  </a:lnTo>
                  <a:cubicBezTo>
                    <a:pt x="2879" y="2011"/>
                    <a:pt x="2697" y="1874"/>
                    <a:pt x="2469" y="1966"/>
                  </a:cubicBezTo>
                  <a:lnTo>
                    <a:pt x="228" y="3017"/>
                  </a:lnTo>
                  <a:cubicBezTo>
                    <a:pt x="0" y="3109"/>
                    <a:pt x="0" y="3292"/>
                    <a:pt x="228" y="3429"/>
                  </a:cubicBezTo>
                  <a:lnTo>
                    <a:pt x="1005" y="3886"/>
                  </a:lnTo>
                  <a:cubicBezTo>
                    <a:pt x="686" y="4664"/>
                    <a:pt x="503" y="5486"/>
                    <a:pt x="503" y="6400"/>
                  </a:cubicBezTo>
                  <a:cubicBezTo>
                    <a:pt x="503" y="9920"/>
                    <a:pt x="3383" y="12800"/>
                    <a:pt x="6903" y="12800"/>
                  </a:cubicBezTo>
                  <a:cubicBezTo>
                    <a:pt x="7908" y="12800"/>
                    <a:pt x="8868" y="12572"/>
                    <a:pt x="9691" y="12161"/>
                  </a:cubicBezTo>
                  <a:cubicBezTo>
                    <a:pt x="9691" y="12161"/>
                    <a:pt x="10103" y="11795"/>
                    <a:pt x="9783" y="11429"/>
                  </a:cubicBezTo>
                  <a:cubicBezTo>
                    <a:pt x="9508" y="11155"/>
                    <a:pt x="8960" y="11475"/>
                    <a:pt x="8960" y="11475"/>
                  </a:cubicBezTo>
                  <a:close/>
                  <a:moveTo>
                    <a:pt x="13852" y="8869"/>
                  </a:moveTo>
                  <a:lnTo>
                    <a:pt x="12891" y="8457"/>
                  </a:lnTo>
                  <a:cubicBezTo>
                    <a:pt x="13120" y="7818"/>
                    <a:pt x="13257" y="7132"/>
                    <a:pt x="13257" y="6400"/>
                  </a:cubicBezTo>
                  <a:cubicBezTo>
                    <a:pt x="13257" y="2880"/>
                    <a:pt x="10377" y="0"/>
                    <a:pt x="6857" y="0"/>
                  </a:cubicBezTo>
                  <a:cubicBezTo>
                    <a:pt x="5851" y="0"/>
                    <a:pt x="4937" y="229"/>
                    <a:pt x="4069" y="640"/>
                  </a:cubicBezTo>
                  <a:cubicBezTo>
                    <a:pt x="4069" y="640"/>
                    <a:pt x="3657" y="914"/>
                    <a:pt x="3931" y="1281"/>
                  </a:cubicBezTo>
                  <a:cubicBezTo>
                    <a:pt x="4159" y="1601"/>
                    <a:pt x="4754" y="1325"/>
                    <a:pt x="4754" y="1325"/>
                  </a:cubicBezTo>
                  <a:cubicBezTo>
                    <a:pt x="5394" y="1051"/>
                    <a:pt x="6126" y="914"/>
                    <a:pt x="6857" y="914"/>
                  </a:cubicBezTo>
                  <a:cubicBezTo>
                    <a:pt x="9874" y="914"/>
                    <a:pt x="12343" y="3383"/>
                    <a:pt x="12343" y="6400"/>
                  </a:cubicBezTo>
                  <a:cubicBezTo>
                    <a:pt x="12343" y="6994"/>
                    <a:pt x="12251" y="7589"/>
                    <a:pt x="12068" y="8137"/>
                  </a:cubicBezTo>
                  <a:lnTo>
                    <a:pt x="11246" y="7771"/>
                  </a:lnTo>
                  <a:cubicBezTo>
                    <a:pt x="11017" y="7681"/>
                    <a:pt x="10880" y="7817"/>
                    <a:pt x="10926" y="8045"/>
                  </a:cubicBezTo>
                  <a:lnTo>
                    <a:pt x="11382" y="10468"/>
                  </a:lnTo>
                  <a:cubicBezTo>
                    <a:pt x="11428" y="10697"/>
                    <a:pt x="11611" y="10788"/>
                    <a:pt x="11840" y="10650"/>
                  </a:cubicBezTo>
                  <a:lnTo>
                    <a:pt x="13897" y="9279"/>
                  </a:lnTo>
                  <a:cubicBezTo>
                    <a:pt x="14080" y="9144"/>
                    <a:pt x="14080" y="8961"/>
                    <a:pt x="13852" y="8869"/>
                  </a:cubicBezTo>
                  <a:close/>
                  <a:moveTo>
                    <a:pt x="13852" y="8869"/>
                  </a:move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思源黑体 CN Bold" panose="020B0800000000000000"/>
              </a:endParaRPr>
            </a:p>
          </p:txBody>
        </p:sp>
      </p:grpSp>
      <p:graphicFrame>
        <p:nvGraphicFramePr>
          <p:cNvPr id="31" name="表格 30">
            <a:extLst>
              <a:ext uri="{FF2B5EF4-FFF2-40B4-BE49-F238E27FC236}">
                <a16:creationId xmlns:a16="http://schemas.microsoft.com/office/drawing/2014/main" id="{3EC11AFD-E27A-2A2D-EE56-22D19118CF98}"/>
              </a:ext>
            </a:extLst>
          </p:cNvPr>
          <p:cNvGraphicFramePr>
            <a:graphicFrameLocks noGrp="1"/>
          </p:cNvGraphicFramePr>
          <p:nvPr>
            <p:extLst>
              <p:ext uri="{D42A27DB-BD31-4B8C-83A1-F6EECF244321}">
                <p14:modId xmlns:p14="http://schemas.microsoft.com/office/powerpoint/2010/main" val="2892788282"/>
              </p:ext>
            </p:extLst>
          </p:nvPr>
        </p:nvGraphicFramePr>
        <p:xfrm>
          <a:off x="667073" y="3708774"/>
          <a:ext cx="5183666" cy="2969164"/>
        </p:xfrm>
        <a:graphic>
          <a:graphicData uri="http://schemas.openxmlformats.org/drawingml/2006/table">
            <a:tbl>
              <a:tblPr>
                <a:tableStyleId>{0505E3EF-67EA-436B-97B2-0124C06EBD24}</a:tableStyleId>
              </a:tblPr>
              <a:tblGrid>
                <a:gridCol w="811531">
                  <a:extLst>
                    <a:ext uri="{9D8B030D-6E8A-4147-A177-3AD203B41FA5}">
                      <a16:colId xmlns:a16="http://schemas.microsoft.com/office/drawing/2014/main" val="20000"/>
                    </a:ext>
                  </a:extLst>
                </a:gridCol>
                <a:gridCol w="1152246">
                  <a:extLst>
                    <a:ext uri="{9D8B030D-6E8A-4147-A177-3AD203B41FA5}">
                      <a16:colId xmlns:a16="http://schemas.microsoft.com/office/drawing/2014/main" val="280897522"/>
                    </a:ext>
                  </a:extLst>
                </a:gridCol>
                <a:gridCol w="849201">
                  <a:extLst>
                    <a:ext uri="{9D8B030D-6E8A-4147-A177-3AD203B41FA5}">
                      <a16:colId xmlns:a16="http://schemas.microsoft.com/office/drawing/2014/main" val="20001"/>
                    </a:ext>
                  </a:extLst>
                </a:gridCol>
                <a:gridCol w="1149960">
                  <a:extLst>
                    <a:ext uri="{9D8B030D-6E8A-4147-A177-3AD203B41FA5}">
                      <a16:colId xmlns:a16="http://schemas.microsoft.com/office/drawing/2014/main" val="20002"/>
                    </a:ext>
                  </a:extLst>
                </a:gridCol>
                <a:gridCol w="1220728">
                  <a:extLst>
                    <a:ext uri="{9D8B030D-6E8A-4147-A177-3AD203B41FA5}">
                      <a16:colId xmlns:a16="http://schemas.microsoft.com/office/drawing/2014/main" val="20004"/>
                    </a:ext>
                  </a:extLst>
                </a:gridCol>
              </a:tblGrid>
              <a:tr h="269924">
                <a:tc>
                  <a:txBody>
                    <a:bodyPr/>
                    <a:lstStyle/>
                    <a:p>
                      <a:pPr algn="ctr" fontAlgn="ctr"/>
                      <a:r>
                        <a:rPr lang="zh-CN" altLang="en-US" sz="1000" b="1" u="none" strike="noStrike" baseline="0" dirty="0">
                          <a:effectLst/>
                          <a:ea typeface="思源黑体 CN Bold" panose="020B0800000000000000"/>
                        </a:rPr>
                        <a:t>适应症</a:t>
                      </a:r>
                      <a:endParaRPr lang="zh-CN" altLang="en-US" sz="1000" b="1"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zh-CN" altLang="en-US" sz="1000" b="1" u="none" strike="noStrike" baseline="0" dirty="0">
                          <a:solidFill>
                            <a:srgbClr val="0071BD"/>
                          </a:solidFill>
                          <a:effectLst/>
                          <a:ea typeface="思源黑体 CN Bold" panose="020B0800000000000000"/>
                        </a:rPr>
                        <a:t>头孢比罗</a:t>
                      </a:r>
                      <a:r>
                        <a:rPr lang="en-US" altLang="zh-CN" sz="1000" b="1" u="none" strike="noStrike" baseline="0" dirty="0">
                          <a:solidFill>
                            <a:srgbClr val="0071BD"/>
                          </a:solidFill>
                          <a:effectLst/>
                          <a:ea typeface="思源黑体 CN Bold" panose="020B0800000000000000"/>
                        </a:rPr>
                        <a:t>DDD</a:t>
                      </a:r>
                      <a:r>
                        <a:rPr lang="zh-CN" altLang="en-US" sz="1000" b="1" u="none" strike="noStrike" baseline="0" dirty="0">
                          <a:solidFill>
                            <a:srgbClr val="0071BD"/>
                          </a:solidFill>
                          <a:effectLst/>
                          <a:ea typeface="思源黑体 CN Bold" panose="020B0800000000000000"/>
                        </a:rPr>
                        <a:t>值</a:t>
                      </a:r>
                      <a:endParaRPr lang="zh-CN" altLang="en-US" sz="1000" b="1" i="0" u="none" strike="noStrike" baseline="0" dirty="0">
                        <a:solidFill>
                          <a:srgbClr val="0071BD"/>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zh-CN" altLang="en-US" sz="1000" b="1" u="none" strike="noStrike" baseline="0" dirty="0">
                          <a:effectLst/>
                          <a:ea typeface="思源黑体 CN Bold" panose="020B0800000000000000"/>
                        </a:rPr>
                        <a:t>联合用药方案</a:t>
                      </a:r>
                      <a:endParaRPr lang="zh-CN" altLang="en-US" sz="1000" b="1"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zh-CN" altLang="en-US" sz="1000" b="1" u="none" strike="noStrike" baseline="0" dirty="0">
                          <a:effectLst/>
                          <a:ea typeface="思源黑体 CN Bold" panose="020B0800000000000000"/>
                        </a:rPr>
                        <a:t>单独</a:t>
                      </a:r>
                      <a:r>
                        <a:rPr lang="en-US" altLang="zh-CN" sz="1000" b="1" u="none" strike="noStrike" baseline="0" dirty="0">
                          <a:effectLst/>
                          <a:ea typeface="思源黑体 CN Bold" panose="020B0800000000000000"/>
                        </a:rPr>
                        <a:t>DDD</a:t>
                      </a:r>
                      <a:r>
                        <a:rPr lang="zh-CN" altLang="en-US" sz="1000" b="1" u="none" strike="noStrike" baseline="0" dirty="0">
                          <a:effectLst/>
                          <a:ea typeface="思源黑体 CN Bold" panose="020B0800000000000000"/>
                        </a:rPr>
                        <a:t>值</a:t>
                      </a:r>
                      <a:endParaRPr lang="zh-CN" altLang="en-US" sz="1000" b="1"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en-US" altLang="zh-CN" sz="1000" b="1" u="none" strike="noStrike" baseline="0" dirty="0">
                          <a:solidFill>
                            <a:srgbClr val="000000"/>
                          </a:solidFill>
                          <a:effectLst/>
                          <a:ea typeface="思源黑体 CN Bold" panose="020B0800000000000000"/>
                        </a:rPr>
                        <a:t>DDD</a:t>
                      </a:r>
                      <a:r>
                        <a:rPr lang="zh-CN" altLang="en-US" sz="1000" b="1" u="none" strike="noStrike" baseline="0" dirty="0">
                          <a:solidFill>
                            <a:srgbClr val="000000"/>
                          </a:solidFill>
                          <a:effectLst/>
                          <a:ea typeface="思源黑体 CN Bold" panose="020B0800000000000000"/>
                        </a:rPr>
                        <a:t>值总和</a:t>
                      </a:r>
                      <a:endParaRPr lang="zh-CN" altLang="en-US" sz="1000" b="1"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extLst>
                  <a:ext uri="{0D108BD9-81ED-4DB2-BD59-A6C34878D82A}">
                    <a16:rowId xmlns:a16="http://schemas.microsoft.com/office/drawing/2014/main" val="10000"/>
                  </a:ext>
                </a:extLst>
              </a:tr>
              <a:tr h="269924">
                <a:tc rowSpan="2">
                  <a:txBody>
                    <a:bodyPr/>
                    <a:lstStyle/>
                    <a:p>
                      <a:pPr algn="ctr" fontAlgn="ctr"/>
                      <a:r>
                        <a:rPr lang="en-US" sz="1000" u="none" strike="noStrike" baseline="0" dirty="0">
                          <a:effectLst/>
                          <a:ea typeface="思源黑体 CN Bold" panose="020B0800000000000000"/>
                        </a:rPr>
                        <a:t>CAP</a:t>
                      </a:r>
                      <a:endParaRPr 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rowSpan="10">
                  <a:txBody>
                    <a:bodyPr/>
                    <a:lstStyle/>
                    <a:p>
                      <a:pPr algn="ctr" fontAlgn="ctr"/>
                      <a:r>
                        <a:rPr lang="en-US" altLang="zh-CN" sz="1200" b="1" u="none" strike="noStrike" baseline="0" dirty="0">
                          <a:solidFill>
                            <a:srgbClr val="0071BD"/>
                          </a:solidFill>
                          <a:effectLst/>
                          <a:ea typeface="思源黑体 CN Bold" panose="020B0800000000000000"/>
                        </a:rPr>
                        <a:t>1.5</a:t>
                      </a:r>
                      <a:endParaRPr lang="zh-CN" altLang="en-US" sz="1200" b="1" i="0" u="none" strike="noStrike" baseline="0" dirty="0">
                        <a:solidFill>
                          <a:srgbClr val="0071BD"/>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zh-CN" altLang="en-US" sz="1000" u="none" strike="noStrike" baseline="0" dirty="0">
                          <a:effectLst/>
                          <a:ea typeface="思源黑体 CN Bold" panose="020B0800000000000000"/>
                        </a:rPr>
                        <a:t>头孢曲松</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en-US" altLang="zh-CN" sz="1000" u="none" strike="noStrike" baseline="0" dirty="0">
                          <a:effectLst/>
                          <a:ea typeface="思源黑体 CN Bold" panose="020B0800000000000000"/>
                        </a:rPr>
                        <a:t>2</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rowSpan="2">
                  <a:txBody>
                    <a:bodyPr/>
                    <a:lstStyle/>
                    <a:p>
                      <a:pPr algn="ctr" fontAlgn="ctr"/>
                      <a:r>
                        <a:rPr lang="en-US" altLang="zh-CN" sz="1000" b="1" u="none" strike="noStrike" baseline="0" dirty="0">
                          <a:solidFill>
                            <a:srgbClr val="C00000"/>
                          </a:solidFill>
                          <a:effectLst/>
                          <a:ea typeface="思源黑体 CN Bold" panose="020B0800000000000000"/>
                        </a:rPr>
                        <a:t>3.2</a:t>
                      </a:r>
                      <a:endParaRPr lang="en-US" altLang="zh-CN" sz="1000" b="1" i="0" u="none" strike="noStrike" baseline="0" dirty="0">
                        <a:solidFill>
                          <a:srgbClr val="C00000"/>
                        </a:solidFill>
                        <a:effectLst/>
                        <a:latin typeface="Times New Roman" panose="02020603050405020304" pitchFamily="18" charset="0"/>
                        <a:ea typeface="思源黑体 CN Bold" panose="020B0800000000000000"/>
                      </a:endParaRPr>
                    </a:p>
                  </a:txBody>
                  <a:tcPr marL="6350" marR="6350" marT="6350" marB="0" anchor="ctr"/>
                </a:tc>
                <a:extLst>
                  <a:ext uri="{0D108BD9-81ED-4DB2-BD59-A6C34878D82A}">
                    <a16:rowId xmlns:a16="http://schemas.microsoft.com/office/drawing/2014/main" val="10001"/>
                  </a:ext>
                </a:extLst>
              </a:tr>
              <a:tr h="269924">
                <a:tc vMerge="1">
                  <a:txBody>
                    <a:bodyPr/>
                    <a:lstStyle/>
                    <a:p>
                      <a:endParaRPr lang="zh-CN" altLang="en-US"/>
                    </a:p>
                  </a:txBody>
                  <a:tcPr/>
                </a:tc>
                <a:tc vMerge="1">
                  <a:txBody>
                    <a:bodyPr/>
                    <a:lstStyle/>
                    <a:p>
                      <a:pPr algn="ctr" fontAlgn="ctr"/>
                      <a:endParaRPr lang="zh-CN" altLang="en-US" sz="12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6350" marR="6350" marT="6350" marB="0" anchor="ctr"/>
                </a:tc>
                <a:tc>
                  <a:txBody>
                    <a:bodyPr/>
                    <a:lstStyle/>
                    <a:p>
                      <a:pPr algn="ctr" fontAlgn="ctr"/>
                      <a:r>
                        <a:rPr lang="zh-CN" altLang="en-US" sz="1000" u="none" strike="noStrike" baseline="0" dirty="0">
                          <a:effectLst/>
                          <a:ea typeface="思源黑体 CN Bold" panose="020B0800000000000000"/>
                        </a:rPr>
                        <a:t>利奈唑胺</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en-US" altLang="zh-CN" sz="1000" u="none" strike="noStrike" baseline="0" dirty="0">
                          <a:effectLst/>
                          <a:ea typeface="思源黑体 CN Bold" panose="020B0800000000000000"/>
                        </a:rPr>
                        <a:t>1.2</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vMerge="1">
                  <a:txBody>
                    <a:bodyPr/>
                    <a:lstStyle/>
                    <a:p>
                      <a:endParaRPr lang="zh-CN" altLang="en-US"/>
                    </a:p>
                  </a:txBody>
                  <a:tcPr/>
                </a:tc>
                <a:extLst>
                  <a:ext uri="{0D108BD9-81ED-4DB2-BD59-A6C34878D82A}">
                    <a16:rowId xmlns:a16="http://schemas.microsoft.com/office/drawing/2014/main" val="10002"/>
                  </a:ext>
                </a:extLst>
              </a:tr>
              <a:tr h="269924">
                <a:tc rowSpan="2">
                  <a:txBody>
                    <a:bodyPr/>
                    <a:lstStyle/>
                    <a:p>
                      <a:pPr algn="ctr" fontAlgn="ctr"/>
                      <a:r>
                        <a:rPr lang="en-US" sz="1000" u="none" strike="noStrike" baseline="0">
                          <a:effectLst/>
                          <a:ea typeface="思源黑体 CN Bold" panose="020B0800000000000000"/>
                        </a:rPr>
                        <a:t>HAP</a:t>
                      </a:r>
                      <a:endParaRPr lang="en-US" sz="1000" b="0" i="0" u="none" strike="noStrike" baseline="0">
                        <a:solidFill>
                          <a:srgbClr val="000000"/>
                        </a:solidFill>
                        <a:effectLst/>
                        <a:latin typeface="Times New Roman" panose="02020603050405020304" pitchFamily="18" charset="0"/>
                        <a:ea typeface="思源黑体 CN Bold" panose="020B0800000000000000"/>
                      </a:endParaRPr>
                    </a:p>
                  </a:txBody>
                  <a:tcPr marL="6350" marR="6350" marT="6350" marB="0" anchor="ctr"/>
                </a:tc>
                <a:tc vMerge="1">
                  <a:txBody>
                    <a:bodyPr/>
                    <a:lstStyle/>
                    <a:p>
                      <a:pPr algn="ctr" fontAlgn="ctr"/>
                      <a:endParaRPr lang="zh-CN" altLang="en-US" sz="1200" b="0" i="0" u="none" strike="noStrike" baseline="0">
                        <a:solidFill>
                          <a:srgbClr val="000000"/>
                        </a:solidFill>
                        <a:effectLst/>
                        <a:latin typeface="Times New Roman" panose="02020603050405020304" pitchFamily="18" charset="0"/>
                        <a:ea typeface="微软雅黑" panose="020B0503020204020204" pitchFamily="34" charset="-122"/>
                      </a:endParaRPr>
                    </a:p>
                  </a:txBody>
                  <a:tcPr marL="6350" marR="6350" marT="6350" marB="0" anchor="ctr"/>
                </a:tc>
                <a:tc>
                  <a:txBody>
                    <a:bodyPr/>
                    <a:lstStyle/>
                    <a:p>
                      <a:pPr algn="ctr" fontAlgn="ctr"/>
                      <a:r>
                        <a:rPr lang="zh-CN" altLang="en-US" sz="1000" u="none" strike="noStrike" baseline="0">
                          <a:effectLst/>
                          <a:ea typeface="思源黑体 CN Bold" panose="020B0800000000000000"/>
                        </a:rPr>
                        <a:t>头孢他啶</a:t>
                      </a:r>
                      <a:endParaRPr lang="zh-CN" altLang="en-US" sz="1000" b="0" i="0" u="none" strike="noStrike" baseline="0">
                        <a:solidFill>
                          <a:srgbClr val="000000"/>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en-US" altLang="zh-CN" sz="1000" u="none" strike="noStrike" baseline="0" dirty="0">
                          <a:effectLst/>
                          <a:ea typeface="思源黑体 CN Bold" panose="020B0800000000000000"/>
                        </a:rPr>
                        <a:t>4</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rowSpan="2">
                  <a:txBody>
                    <a:bodyPr/>
                    <a:lstStyle/>
                    <a:p>
                      <a:pPr algn="ctr" fontAlgn="ctr"/>
                      <a:r>
                        <a:rPr lang="en-US" altLang="zh-CN" sz="1000" b="1" u="none" strike="noStrike" baseline="0" dirty="0">
                          <a:solidFill>
                            <a:srgbClr val="C00000"/>
                          </a:solidFill>
                          <a:effectLst/>
                          <a:ea typeface="思源黑体 CN Bold" panose="020B0800000000000000"/>
                        </a:rPr>
                        <a:t>5.2</a:t>
                      </a:r>
                      <a:endParaRPr lang="en-US" altLang="zh-CN" sz="1000" b="1" i="0" u="none" strike="noStrike" baseline="0" dirty="0">
                        <a:solidFill>
                          <a:srgbClr val="C00000"/>
                        </a:solidFill>
                        <a:effectLst/>
                        <a:latin typeface="Times New Roman" panose="02020603050405020304" pitchFamily="18" charset="0"/>
                        <a:ea typeface="思源黑体 CN Bold" panose="020B0800000000000000"/>
                      </a:endParaRPr>
                    </a:p>
                  </a:txBody>
                  <a:tcPr marL="6350" marR="6350" marT="6350" marB="0" anchor="ctr"/>
                </a:tc>
                <a:extLst>
                  <a:ext uri="{0D108BD9-81ED-4DB2-BD59-A6C34878D82A}">
                    <a16:rowId xmlns:a16="http://schemas.microsoft.com/office/drawing/2014/main" val="10003"/>
                  </a:ext>
                </a:extLst>
              </a:tr>
              <a:tr h="269924">
                <a:tc vMerge="1">
                  <a:txBody>
                    <a:bodyPr/>
                    <a:lstStyle/>
                    <a:p>
                      <a:endParaRPr lang="zh-CN" altLang="en-US"/>
                    </a:p>
                  </a:txBody>
                  <a:tcPr/>
                </a:tc>
                <a:tc vMerge="1">
                  <a:txBody>
                    <a:bodyPr/>
                    <a:lstStyle/>
                    <a:p>
                      <a:pPr algn="ctr" fontAlgn="ctr"/>
                      <a:endParaRPr lang="zh-CN" altLang="en-US" sz="1200" b="0" i="0" u="none" strike="noStrike" baseline="0">
                        <a:solidFill>
                          <a:srgbClr val="000000"/>
                        </a:solidFill>
                        <a:effectLst/>
                        <a:latin typeface="Times New Roman" panose="02020603050405020304" pitchFamily="18" charset="0"/>
                        <a:ea typeface="微软雅黑" panose="020B0503020204020204" pitchFamily="34" charset="-122"/>
                      </a:endParaRPr>
                    </a:p>
                  </a:txBody>
                  <a:tcPr marL="6350" marR="6350" marT="6350" marB="0" anchor="ctr"/>
                </a:tc>
                <a:tc>
                  <a:txBody>
                    <a:bodyPr/>
                    <a:lstStyle/>
                    <a:p>
                      <a:pPr algn="ctr" fontAlgn="ctr"/>
                      <a:r>
                        <a:rPr lang="zh-CN" altLang="en-US" sz="1000" u="none" strike="noStrike" baseline="0" dirty="0">
                          <a:effectLst/>
                          <a:ea typeface="思源黑体 CN Bold" panose="020B0800000000000000"/>
                        </a:rPr>
                        <a:t>利奈唑胺</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en-US" altLang="zh-CN" sz="1000" u="none" strike="noStrike" baseline="0" dirty="0">
                          <a:effectLst/>
                          <a:ea typeface="思源黑体 CN Bold" panose="020B0800000000000000"/>
                        </a:rPr>
                        <a:t>1.2</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vMerge="1">
                  <a:txBody>
                    <a:bodyPr/>
                    <a:lstStyle/>
                    <a:p>
                      <a:endParaRPr lang="zh-CN" altLang="en-US"/>
                    </a:p>
                  </a:txBody>
                  <a:tcPr/>
                </a:tc>
                <a:extLst>
                  <a:ext uri="{0D108BD9-81ED-4DB2-BD59-A6C34878D82A}">
                    <a16:rowId xmlns:a16="http://schemas.microsoft.com/office/drawing/2014/main" val="10004"/>
                  </a:ext>
                </a:extLst>
              </a:tr>
              <a:tr h="269924">
                <a:tc rowSpan="2">
                  <a:txBody>
                    <a:bodyPr/>
                    <a:lstStyle/>
                    <a:p>
                      <a:pPr algn="ctr" fontAlgn="ctr"/>
                      <a:r>
                        <a:rPr lang="zh-CN" altLang="en-US" sz="1000" u="none" strike="noStrike" baseline="0">
                          <a:effectLst/>
                          <a:ea typeface="思源黑体 CN Bold" panose="020B0800000000000000"/>
                        </a:rPr>
                        <a:t>儿童</a:t>
                      </a:r>
                      <a:r>
                        <a:rPr lang="en-US" sz="1000" u="none" strike="noStrike" baseline="0">
                          <a:effectLst/>
                          <a:ea typeface="思源黑体 CN Bold" panose="020B0800000000000000"/>
                        </a:rPr>
                        <a:t>CAP</a:t>
                      </a:r>
                      <a:endParaRPr lang="en-US" sz="1000" b="0" i="0" u="none" strike="noStrike" baseline="0">
                        <a:solidFill>
                          <a:srgbClr val="000000"/>
                        </a:solidFill>
                        <a:effectLst/>
                        <a:latin typeface="Times New Roman" panose="02020603050405020304" pitchFamily="18" charset="0"/>
                        <a:ea typeface="思源黑体 CN Bold" panose="020B0800000000000000"/>
                      </a:endParaRPr>
                    </a:p>
                  </a:txBody>
                  <a:tcPr marL="6350" marR="6350" marT="6350" marB="0" anchor="ctr"/>
                </a:tc>
                <a:tc vMerge="1">
                  <a:txBody>
                    <a:bodyPr/>
                    <a:lstStyle/>
                    <a:p>
                      <a:pPr algn="ctr" fontAlgn="ctr"/>
                      <a:endParaRPr lang="zh-CN" altLang="en-US" sz="12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6350" marR="6350" marT="6350" marB="0" anchor="ctr"/>
                </a:tc>
                <a:tc>
                  <a:txBody>
                    <a:bodyPr/>
                    <a:lstStyle/>
                    <a:p>
                      <a:pPr algn="ctr" fontAlgn="ctr"/>
                      <a:r>
                        <a:rPr lang="zh-CN" altLang="en-US" sz="1000" u="none" strike="noStrike" baseline="0">
                          <a:effectLst/>
                          <a:ea typeface="思源黑体 CN Bold" panose="020B0800000000000000"/>
                        </a:rPr>
                        <a:t>头孢曲松</a:t>
                      </a:r>
                      <a:endParaRPr lang="zh-CN" altLang="en-US" sz="1000" b="0" i="0" u="none" strike="noStrike" baseline="0">
                        <a:solidFill>
                          <a:srgbClr val="000000"/>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en-US" altLang="zh-CN" sz="1000" u="none" strike="noStrike" baseline="0" dirty="0">
                          <a:effectLst/>
                          <a:ea typeface="思源黑体 CN Bold" panose="020B0800000000000000"/>
                        </a:rPr>
                        <a:t>2</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rowSpan="2">
                  <a:txBody>
                    <a:bodyPr/>
                    <a:lstStyle/>
                    <a:p>
                      <a:pPr algn="ctr" fontAlgn="ctr"/>
                      <a:r>
                        <a:rPr lang="en-US" altLang="zh-CN" sz="1000" b="1" u="none" strike="noStrike" baseline="0" dirty="0">
                          <a:solidFill>
                            <a:srgbClr val="C00000"/>
                          </a:solidFill>
                          <a:effectLst/>
                          <a:ea typeface="思源黑体 CN Bold" panose="020B0800000000000000"/>
                        </a:rPr>
                        <a:t>4</a:t>
                      </a:r>
                      <a:endParaRPr lang="zh-CN" altLang="en-US" sz="1000" b="1" i="0" u="none" strike="noStrike" baseline="0" dirty="0">
                        <a:solidFill>
                          <a:srgbClr val="C00000"/>
                        </a:solidFill>
                        <a:effectLst/>
                        <a:latin typeface="Times New Roman" panose="02020603050405020304" pitchFamily="18" charset="0"/>
                        <a:ea typeface="思源黑体 CN Bold" panose="020B0800000000000000"/>
                      </a:endParaRPr>
                    </a:p>
                  </a:txBody>
                  <a:tcPr marL="6350" marR="6350" marT="6350" marB="0" anchor="ctr"/>
                </a:tc>
                <a:extLst>
                  <a:ext uri="{0D108BD9-81ED-4DB2-BD59-A6C34878D82A}">
                    <a16:rowId xmlns:a16="http://schemas.microsoft.com/office/drawing/2014/main" val="10005"/>
                  </a:ext>
                </a:extLst>
              </a:tr>
              <a:tr h="269924">
                <a:tc vMerge="1">
                  <a:txBody>
                    <a:bodyPr/>
                    <a:lstStyle/>
                    <a:p>
                      <a:endParaRPr lang="zh-CN" altLang="en-US"/>
                    </a:p>
                  </a:txBody>
                  <a:tcPr/>
                </a:tc>
                <a:tc vMerge="1">
                  <a:txBody>
                    <a:bodyPr/>
                    <a:lstStyle/>
                    <a:p>
                      <a:pPr algn="ctr" fontAlgn="ctr"/>
                      <a:endParaRPr lang="zh-CN" altLang="en-US" sz="1200" b="0" i="0" u="none" strike="noStrike" baseline="0">
                        <a:solidFill>
                          <a:srgbClr val="000000"/>
                        </a:solidFill>
                        <a:effectLst/>
                        <a:latin typeface="Times New Roman" panose="02020603050405020304" pitchFamily="18" charset="0"/>
                        <a:ea typeface="微软雅黑" panose="020B0503020204020204" pitchFamily="34" charset="-122"/>
                      </a:endParaRPr>
                    </a:p>
                  </a:txBody>
                  <a:tcPr marL="6350" marR="6350" marT="6350" marB="0" anchor="ctr"/>
                </a:tc>
                <a:tc>
                  <a:txBody>
                    <a:bodyPr/>
                    <a:lstStyle/>
                    <a:p>
                      <a:pPr algn="ctr" fontAlgn="ctr"/>
                      <a:r>
                        <a:rPr lang="zh-CN" altLang="en-US" sz="1000" u="none" strike="noStrike" baseline="0">
                          <a:effectLst/>
                          <a:ea typeface="思源黑体 CN Bold" panose="020B0800000000000000"/>
                        </a:rPr>
                        <a:t>万古霉素</a:t>
                      </a:r>
                      <a:endParaRPr lang="zh-CN" altLang="en-US" sz="1000" b="0" i="0" u="none" strike="noStrike" baseline="0">
                        <a:solidFill>
                          <a:srgbClr val="000000"/>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en-US" altLang="zh-CN" sz="1000" u="none" strike="noStrike" baseline="0" dirty="0">
                          <a:effectLst/>
                          <a:ea typeface="思源黑体 CN Bold" panose="020B0800000000000000"/>
                        </a:rPr>
                        <a:t>2</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vMerge="1">
                  <a:txBody>
                    <a:bodyPr/>
                    <a:lstStyle/>
                    <a:p>
                      <a:endParaRPr lang="zh-CN" altLang="en-US"/>
                    </a:p>
                  </a:txBody>
                  <a:tcPr/>
                </a:tc>
                <a:extLst>
                  <a:ext uri="{0D108BD9-81ED-4DB2-BD59-A6C34878D82A}">
                    <a16:rowId xmlns:a16="http://schemas.microsoft.com/office/drawing/2014/main" val="10006"/>
                  </a:ext>
                </a:extLst>
              </a:tr>
              <a:tr h="269924">
                <a:tc rowSpan="2">
                  <a:txBody>
                    <a:bodyPr/>
                    <a:lstStyle/>
                    <a:p>
                      <a:pPr algn="ctr" fontAlgn="ctr"/>
                      <a:r>
                        <a:rPr lang="zh-CN" altLang="en-US" sz="1000" u="none" strike="noStrike" baseline="0">
                          <a:effectLst/>
                          <a:ea typeface="思源黑体 CN Bold" panose="020B0800000000000000"/>
                        </a:rPr>
                        <a:t>菌血症</a:t>
                      </a:r>
                      <a:endParaRPr lang="zh-CN" altLang="en-US" sz="1000" b="0" i="0" u="none" strike="noStrike" baseline="0">
                        <a:solidFill>
                          <a:srgbClr val="000000"/>
                        </a:solidFill>
                        <a:effectLst/>
                        <a:latin typeface="Times New Roman" panose="02020603050405020304" pitchFamily="18" charset="0"/>
                        <a:ea typeface="思源黑体 CN Bold" panose="020B0800000000000000"/>
                      </a:endParaRPr>
                    </a:p>
                  </a:txBody>
                  <a:tcPr marL="6350" marR="6350" marT="6350" marB="0" anchor="ctr"/>
                </a:tc>
                <a:tc vMerge="1">
                  <a:txBody>
                    <a:bodyPr/>
                    <a:lstStyle/>
                    <a:p>
                      <a:pPr algn="ctr" fontAlgn="ctr"/>
                      <a:endParaRPr lang="zh-CN" altLang="en-US" sz="1200" b="0" i="0" u="none" strike="noStrike" baseline="0">
                        <a:solidFill>
                          <a:srgbClr val="000000"/>
                        </a:solidFill>
                        <a:effectLst/>
                        <a:latin typeface="Times New Roman" panose="02020603050405020304" pitchFamily="18" charset="0"/>
                        <a:ea typeface="微软雅黑" panose="020B0503020204020204" pitchFamily="34" charset="-122"/>
                      </a:endParaRPr>
                    </a:p>
                  </a:txBody>
                  <a:tcPr marL="6350" marR="6350" marT="6350" marB="0" anchor="ctr"/>
                </a:tc>
                <a:tc>
                  <a:txBody>
                    <a:bodyPr/>
                    <a:lstStyle/>
                    <a:p>
                      <a:pPr algn="ctr" fontAlgn="ctr"/>
                      <a:r>
                        <a:rPr lang="zh-CN" altLang="en-US" sz="1000" u="none" strike="noStrike" baseline="0">
                          <a:effectLst/>
                          <a:ea typeface="思源黑体 CN Bold" panose="020B0800000000000000"/>
                        </a:rPr>
                        <a:t>达托霉素</a:t>
                      </a:r>
                      <a:endParaRPr lang="zh-CN" altLang="en-US" sz="1000" b="0" i="0" u="none" strike="noStrike" baseline="0">
                        <a:solidFill>
                          <a:srgbClr val="000000"/>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en-US" altLang="zh-CN" sz="1000" u="none" strike="noStrike" baseline="0" dirty="0">
                          <a:effectLst/>
                          <a:ea typeface="思源黑体 CN Bold" panose="020B0800000000000000"/>
                        </a:rPr>
                        <a:t>0.28</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rowSpan="2">
                  <a:txBody>
                    <a:bodyPr/>
                    <a:lstStyle/>
                    <a:p>
                      <a:pPr algn="ctr" fontAlgn="ctr"/>
                      <a:r>
                        <a:rPr lang="en-US" altLang="zh-CN" sz="1000" b="1" u="none" strike="noStrike" baseline="0" dirty="0">
                          <a:solidFill>
                            <a:srgbClr val="C00000"/>
                          </a:solidFill>
                          <a:effectLst/>
                          <a:ea typeface="思源黑体 CN Bold" panose="020B0800000000000000"/>
                        </a:rPr>
                        <a:t>4.28</a:t>
                      </a:r>
                      <a:endParaRPr lang="zh-CN" altLang="en-US" sz="1000" b="1" i="0" u="none" strike="noStrike" baseline="0" dirty="0">
                        <a:solidFill>
                          <a:srgbClr val="C00000"/>
                        </a:solidFill>
                        <a:effectLst/>
                        <a:latin typeface="Times New Roman" panose="02020603050405020304" pitchFamily="18" charset="0"/>
                        <a:ea typeface="思源黑体 CN Bold" panose="020B0800000000000000"/>
                      </a:endParaRPr>
                    </a:p>
                  </a:txBody>
                  <a:tcPr marL="6350" marR="6350" marT="6350" marB="0" anchor="ctr"/>
                </a:tc>
                <a:extLst>
                  <a:ext uri="{0D108BD9-81ED-4DB2-BD59-A6C34878D82A}">
                    <a16:rowId xmlns:a16="http://schemas.microsoft.com/office/drawing/2014/main" val="10007"/>
                  </a:ext>
                </a:extLst>
              </a:tr>
              <a:tr h="269924">
                <a:tc vMerge="1">
                  <a:txBody>
                    <a:bodyPr/>
                    <a:lstStyle/>
                    <a:p>
                      <a:endParaRPr lang="zh-CN" altLang="en-US"/>
                    </a:p>
                  </a:txBody>
                  <a:tcPr/>
                </a:tc>
                <a:tc vMerge="1">
                  <a:txBody>
                    <a:bodyPr/>
                    <a:lstStyle/>
                    <a:p>
                      <a:pPr algn="ctr" fontAlgn="ctr"/>
                      <a:endParaRPr lang="zh-CN" altLang="en-US" sz="12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6350" marR="6350" marT="6350" marB="0" anchor="ctr"/>
                </a:tc>
                <a:tc>
                  <a:txBody>
                    <a:bodyPr/>
                    <a:lstStyle/>
                    <a:p>
                      <a:pPr algn="ctr" fontAlgn="ctr"/>
                      <a:r>
                        <a:rPr lang="zh-CN" altLang="en-US" sz="1000" u="none" strike="noStrike" baseline="0">
                          <a:effectLst/>
                          <a:ea typeface="思源黑体 CN Bold" panose="020B0800000000000000"/>
                        </a:rPr>
                        <a:t>氨曲南</a:t>
                      </a:r>
                      <a:endParaRPr lang="zh-CN" altLang="en-US" sz="1000" b="0" i="0" u="none" strike="noStrike" baseline="0">
                        <a:solidFill>
                          <a:srgbClr val="000000"/>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en-US" altLang="zh-CN" sz="1000" u="none" strike="noStrike" baseline="0" dirty="0">
                          <a:effectLst/>
                          <a:ea typeface="思源黑体 CN Bold" panose="020B0800000000000000"/>
                        </a:rPr>
                        <a:t>4</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vMerge="1">
                  <a:txBody>
                    <a:bodyPr/>
                    <a:lstStyle/>
                    <a:p>
                      <a:endParaRPr lang="zh-CN" altLang="en-US"/>
                    </a:p>
                  </a:txBody>
                  <a:tcPr/>
                </a:tc>
                <a:extLst>
                  <a:ext uri="{0D108BD9-81ED-4DB2-BD59-A6C34878D82A}">
                    <a16:rowId xmlns:a16="http://schemas.microsoft.com/office/drawing/2014/main" val="10008"/>
                  </a:ext>
                </a:extLst>
              </a:tr>
              <a:tr h="269924">
                <a:tc rowSpan="2">
                  <a:txBody>
                    <a:bodyPr/>
                    <a:lstStyle/>
                    <a:p>
                      <a:pPr algn="ctr" fontAlgn="ctr"/>
                      <a:r>
                        <a:rPr lang="en-US" sz="1000" u="none" strike="noStrike" baseline="0" dirty="0">
                          <a:effectLst/>
                          <a:ea typeface="思源黑体 CN Bold" panose="020B0800000000000000"/>
                        </a:rPr>
                        <a:t>ABSSSI</a:t>
                      </a:r>
                      <a:endParaRPr 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vMerge="1">
                  <a:txBody>
                    <a:bodyPr/>
                    <a:lstStyle/>
                    <a:p>
                      <a:pPr algn="ctr" fontAlgn="ctr"/>
                      <a:endParaRPr lang="zh-CN" altLang="en-US" sz="12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6350" marR="6350" marT="6350" marB="0" anchor="ctr"/>
                </a:tc>
                <a:tc>
                  <a:txBody>
                    <a:bodyPr/>
                    <a:lstStyle/>
                    <a:p>
                      <a:pPr algn="ctr" fontAlgn="ctr"/>
                      <a:r>
                        <a:rPr lang="zh-CN" altLang="en-US" sz="1000" u="none" strike="noStrike" baseline="0">
                          <a:effectLst/>
                          <a:ea typeface="思源黑体 CN Bold" panose="020B0800000000000000"/>
                        </a:rPr>
                        <a:t>万古霉素</a:t>
                      </a:r>
                      <a:endParaRPr lang="zh-CN" altLang="en-US" sz="1000" b="0" i="0" u="none" strike="noStrike" baseline="0">
                        <a:solidFill>
                          <a:srgbClr val="000000"/>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en-US" altLang="zh-CN" sz="1000" u="none" strike="noStrike" baseline="0" dirty="0">
                          <a:effectLst/>
                          <a:ea typeface="思源黑体 CN Bold" panose="020B0800000000000000"/>
                        </a:rPr>
                        <a:t>2</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rowSpan="2">
                  <a:txBody>
                    <a:bodyPr/>
                    <a:lstStyle/>
                    <a:p>
                      <a:pPr algn="ctr" fontAlgn="ctr"/>
                      <a:r>
                        <a:rPr lang="en-US" altLang="zh-CN" sz="1000" b="1" u="none" strike="noStrike" baseline="0" dirty="0">
                          <a:solidFill>
                            <a:srgbClr val="C00000"/>
                          </a:solidFill>
                          <a:effectLst/>
                          <a:ea typeface="思源黑体 CN Bold" panose="020B0800000000000000"/>
                        </a:rPr>
                        <a:t>6</a:t>
                      </a:r>
                      <a:endParaRPr lang="en-US" altLang="zh-CN" sz="1000" b="1" i="0" u="none" strike="noStrike" baseline="0" dirty="0">
                        <a:solidFill>
                          <a:srgbClr val="C00000"/>
                        </a:solidFill>
                        <a:effectLst/>
                        <a:latin typeface="Times New Roman" panose="02020603050405020304" pitchFamily="18" charset="0"/>
                        <a:ea typeface="思源黑体 CN Bold" panose="020B0800000000000000"/>
                      </a:endParaRPr>
                    </a:p>
                  </a:txBody>
                  <a:tcPr marL="6350" marR="6350" marT="6350" marB="0" anchor="ctr"/>
                </a:tc>
                <a:extLst>
                  <a:ext uri="{0D108BD9-81ED-4DB2-BD59-A6C34878D82A}">
                    <a16:rowId xmlns:a16="http://schemas.microsoft.com/office/drawing/2014/main" val="10009"/>
                  </a:ext>
                </a:extLst>
              </a:tr>
              <a:tr h="269924">
                <a:tc vMerge="1">
                  <a:txBody>
                    <a:bodyPr/>
                    <a:lstStyle/>
                    <a:p>
                      <a:endParaRPr lang="zh-CN" altLang="en-US"/>
                    </a:p>
                  </a:txBody>
                  <a:tcPr/>
                </a:tc>
                <a:tc vMerge="1">
                  <a:txBody>
                    <a:bodyPr/>
                    <a:lstStyle/>
                    <a:p>
                      <a:pPr algn="ctr" fontAlgn="ctr"/>
                      <a:endParaRPr lang="zh-CN" altLang="en-US" sz="1200" b="0" i="0" u="none" strike="noStrike" baseline="0" dirty="0">
                        <a:solidFill>
                          <a:srgbClr val="000000"/>
                        </a:solidFill>
                        <a:effectLst/>
                        <a:latin typeface="Times New Roman" panose="02020603050405020304" pitchFamily="18" charset="0"/>
                        <a:ea typeface="微软雅黑" panose="020B0503020204020204" pitchFamily="34" charset="-122"/>
                      </a:endParaRPr>
                    </a:p>
                  </a:txBody>
                  <a:tcPr marL="6350" marR="6350" marT="6350" marB="0" anchor="ctr"/>
                </a:tc>
                <a:tc>
                  <a:txBody>
                    <a:bodyPr/>
                    <a:lstStyle/>
                    <a:p>
                      <a:pPr algn="ctr" fontAlgn="ctr"/>
                      <a:r>
                        <a:rPr lang="zh-CN" altLang="en-US" sz="1000" u="none" strike="noStrike" baseline="0" dirty="0">
                          <a:effectLst/>
                          <a:ea typeface="思源黑体 CN Bold" panose="020B0800000000000000"/>
                        </a:rPr>
                        <a:t>氨曲南</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a:txBody>
                    <a:bodyPr/>
                    <a:lstStyle/>
                    <a:p>
                      <a:pPr algn="ctr" fontAlgn="ctr"/>
                      <a:r>
                        <a:rPr lang="en-US" altLang="zh-CN" sz="1000" u="none" strike="noStrike" baseline="0" dirty="0">
                          <a:effectLst/>
                          <a:ea typeface="思源黑体 CN Bold" panose="020B0800000000000000"/>
                        </a:rPr>
                        <a:t>4</a:t>
                      </a:r>
                      <a:endParaRPr lang="zh-CN" altLang="en-US" sz="1000" b="0" i="0" u="none" strike="noStrike" baseline="0" dirty="0">
                        <a:solidFill>
                          <a:srgbClr val="000000"/>
                        </a:solidFill>
                        <a:effectLst/>
                        <a:latin typeface="Times New Roman" panose="02020603050405020304" pitchFamily="18" charset="0"/>
                        <a:ea typeface="思源黑体 CN Bold" panose="020B0800000000000000"/>
                      </a:endParaRPr>
                    </a:p>
                  </a:txBody>
                  <a:tcPr marL="6350" marR="6350" marT="6350" marB="0" anchor="ctr"/>
                </a:tc>
                <a:tc vMerge="1">
                  <a:txBody>
                    <a:bodyPr/>
                    <a:lstStyle/>
                    <a:p>
                      <a:endParaRPr lang="zh-CN" altLang="en-US"/>
                    </a:p>
                  </a:txBody>
                  <a:tcPr/>
                </a:tc>
                <a:extLst>
                  <a:ext uri="{0D108BD9-81ED-4DB2-BD59-A6C34878D82A}">
                    <a16:rowId xmlns:a16="http://schemas.microsoft.com/office/drawing/2014/main" val="10010"/>
                  </a:ext>
                </a:extLst>
              </a:tr>
            </a:tbl>
          </a:graphicData>
        </a:graphic>
      </p:graphicFrame>
      <p:sp>
        <p:nvSpPr>
          <p:cNvPr id="32" name="文本框 31">
            <a:extLst>
              <a:ext uri="{FF2B5EF4-FFF2-40B4-BE49-F238E27FC236}">
                <a16:creationId xmlns:a16="http://schemas.microsoft.com/office/drawing/2014/main" id="{0EAA3F9C-B2C0-5D0C-8481-FF2442386FEC}"/>
              </a:ext>
            </a:extLst>
          </p:cNvPr>
          <p:cNvSpPr txBox="1"/>
          <p:nvPr/>
        </p:nvSpPr>
        <p:spPr>
          <a:xfrm>
            <a:off x="356350" y="3307390"/>
            <a:ext cx="5875162" cy="246221"/>
          </a:xfrm>
          <a:prstGeom prst="rect">
            <a:avLst/>
          </a:prstGeom>
          <a:noFill/>
        </p:spPr>
        <p:txBody>
          <a:bodyPr wrap="square" rtlCol="0">
            <a:spAutoFit/>
          </a:bodyPr>
          <a:lstStyle>
            <a:defPPr>
              <a:defRPr lang="zh-CN"/>
            </a:defPPr>
            <a:lvl1pPr>
              <a:lnSpc>
                <a:spcPct val="120000"/>
              </a:lnSpc>
              <a:defRPr sz="1500">
                <a:solidFill>
                  <a:schemeClr val="tx1">
                    <a:lumMod val="75000"/>
                    <a:lumOff val="25000"/>
                  </a:schemeClr>
                </a:solidFill>
              </a:defRPr>
            </a:lvl1pPr>
          </a:lstStyle>
          <a:p>
            <a:pPr algn="r">
              <a:lnSpc>
                <a:spcPct val="100000"/>
              </a:lnSpc>
            </a:pPr>
            <a:r>
              <a:rPr kumimoji="0" lang="zh-CN" altLang="en-US" sz="1000" b="0" i="0" u="none" strike="noStrike" kern="1200" cap="none" spc="0" normalizeH="0" baseline="0" noProof="0" dirty="0">
                <a:ln>
                  <a:noFill/>
                </a:ln>
                <a:solidFill>
                  <a:prstClr val="black"/>
                </a:solidFill>
                <a:effectLst/>
                <a:uLnTx/>
                <a:uFillTx/>
                <a:latin typeface="Tw Cen MT"/>
                <a:ea typeface="思源黑体 CN Bold" panose="020B0800000000000000"/>
                <a:cs typeface="+mn-ea"/>
              </a:rPr>
              <a:t>根据头孢比罗</a:t>
            </a:r>
            <a:r>
              <a:rPr kumimoji="0" lang="en-US" altLang="zh-CN" sz="1000" b="0" i="0" u="none" strike="noStrike" kern="1200" cap="none" spc="0" normalizeH="0" baseline="0" noProof="0" dirty="0">
                <a:ln>
                  <a:noFill/>
                </a:ln>
                <a:solidFill>
                  <a:prstClr val="black"/>
                </a:solidFill>
                <a:effectLst/>
                <a:uLnTx/>
                <a:uFillTx/>
                <a:latin typeface="Tw Cen MT"/>
                <a:ea typeface="思源黑体 CN Bold" panose="020B0800000000000000"/>
                <a:cs typeface="+mn-ea"/>
              </a:rPr>
              <a:t>3</a:t>
            </a:r>
            <a:r>
              <a:rPr kumimoji="0" lang="zh-CN" altLang="en-US" sz="1000" b="0" i="0" u="none" strike="noStrike" kern="1200" cap="none" spc="0" normalizeH="0" baseline="0" noProof="0" dirty="0">
                <a:ln>
                  <a:noFill/>
                </a:ln>
                <a:solidFill>
                  <a:prstClr val="black"/>
                </a:solidFill>
                <a:effectLst/>
                <a:uLnTx/>
                <a:uFillTx/>
                <a:latin typeface="Tw Cen MT"/>
                <a:ea typeface="思源黑体 CN Bold" panose="020B0800000000000000"/>
                <a:cs typeface="+mn-ea"/>
              </a:rPr>
              <a:t>期临床，主要的对照药品如</a:t>
            </a:r>
            <a:r>
              <a:rPr lang="zh-CN" altLang="en-US" sz="1000" dirty="0">
                <a:solidFill>
                  <a:prstClr val="black"/>
                </a:solidFill>
                <a:latin typeface="Tw Cen MT"/>
                <a:ea typeface="思源黑体 CN Bold" panose="020B0800000000000000"/>
                <a:cs typeface="+mn-ea"/>
              </a:rPr>
              <a:t>下</a:t>
            </a:r>
            <a:r>
              <a:rPr kumimoji="0" lang="zh-CN" altLang="en-US" sz="1000" b="0" i="0" u="none" strike="noStrike" kern="1200" cap="none" spc="0" normalizeH="0" baseline="0" noProof="0" dirty="0">
                <a:ln>
                  <a:noFill/>
                </a:ln>
                <a:solidFill>
                  <a:prstClr val="black"/>
                </a:solidFill>
                <a:effectLst/>
                <a:uLnTx/>
                <a:uFillTx/>
                <a:latin typeface="Tw Cen MT"/>
                <a:ea typeface="思源黑体 CN Bold" panose="020B0800000000000000"/>
                <a:cs typeface="+mn-ea"/>
              </a:rPr>
              <a:t>表：</a:t>
            </a:r>
            <a:r>
              <a:rPr kumimoji="0" lang="zh-CN" altLang="en-US" sz="1000" b="1" i="0" u="none" strike="noStrike" kern="1200" cap="none" spc="0" normalizeH="0" baseline="0" noProof="0" dirty="0">
                <a:ln>
                  <a:noFill/>
                </a:ln>
                <a:solidFill>
                  <a:srgbClr val="0071BD"/>
                </a:solidFill>
                <a:effectLst/>
                <a:uLnTx/>
                <a:uFillTx/>
                <a:latin typeface="Tw Cen MT"/>
                <a:ea typeface="思源黑体 CN Bold" panose="020B0800000000000000"/>
                <a:cs typeface="+mn-ea"/>
              </a:rPr>
              <a:t>联合用药方案</a:t>
            </a:r>
            <a:r>
              <a:rPr kumimoji="0" lang="en-US" altLang="zh-CN" sz="1000" b="1" i="0" u="none" strike="noStrike" kern="1200" cap="none" spc="0" normalizeH="0" baseline="0" noProof="0" dirty="0">
                <a:ln>
                  <a:noFill/>
                </a:ln>
                <a:solidFill>
                  <a:srgbClr val="0071BD"/>
                </a:solidFill>
                <a:effectLst/>
                <a:uLnTx/>
                <a:uFillTx/>
                <a:latin typeface="Tw Cen MT"/>
                <a:ea typeface="思源黑体 CN Bold" panose="020B0800000000000000"/>
                <a:cs typeface="+mn-ea"/>
              </a:rPr>
              <a:t>DDD</a:t>
            </a:r>
            <a:r>
              <a:rPr kumimoji="0" lang="zh-CN" altLang="en-US" sz="1000" b="1" i="0" u="none" strike="noStrike" kern="1200" cap="none" spc="0" normalizeH="0" baseline="0" noProof="0" dirty="0">
                <a:ln>
                  <a:noFill/>
                </a:ln>
                <a:solidFill>
                  <a:srgbClr val="0071BD"/>
                </a:solidFill>
                <a:effectLst/>
                <a:uLnTx/>
                <a:uFillTx/>
                <a:latin typeface="Tw Cen MT"/>
                <a:ea typeface="思源黑体 CN Bold" panose="020B0800000000000000"/>
                <a:cs typeface="+mn-ea"/>
              </a:rPr>
              <a:t>值大于头孢比罗单药方案</a:t>
            </a:r>
            <a:r>
              <a:rPr kumimoji="0" lang="en-US" altLang="zh-CN" sz="1000" b="1" i="0" u="none" strike="noStrike" kern="1200" cap="none" spc="0" normalizeH="0" baseline="0" noProof="0" dirty="0">
                <a:ln>
                  <a:noFill/>
                </a:ln>
                <a:solidFill>
                  <a:srgbClr val="0071BD"/>
                </a:solidFill>
                <a:effectLst/>
                <a:uLnTx/>
                <a:uFillTx/>
                <a:latin typeface="Tw Cen MT"/>
                <a:ea typeface="思源黑体 CN Bold" panose="020B0800000000000000"/>
                <a:cs typeface="+mn-ea"/>
              </a:rPr>
              <a:t>DDD</a:t>
            </a:r>
            <a:r>
              <a:rPr kumimoji="0" lang="zh-CN" altLang="en-US" sz="1000" b="1" i="0" u="none" strike="noStrike" kern="1200" cap="none" spc="0" normalizeH="0" baseline="0" noProof="0" dirty="0">
                <a:ln>
                  <a:noFill/>
                </a:ln>
                <a:solidFill>
                  <a:srgbClr val="0071BD"/>
                </a:solidFill>
                <a:effectLst/>
                <a:uLnTx/>
                <a:uFillTx/>
                <a:latin typeface="Tw Cen MT"/>
                <a:ea typeface="思源黑体 CN Bold" panose="020B0800000000000000"/>
                <a:cs typeface="+mn-ea"/>
              </a:rPr>
              <a:t>值。</a:t>
            </a:r>
            <a:endParaRPr kumimoji="0" lang="en-US" altLang="zh-CN" sz="1000" b="1" i="0" u="none" strike="noStrike" kern="1200" cap="none" spc="0" normalizeH="0" baseline="0" noProof="0" dirty="0">
              <a:ln>
                <a:noFill/>
              </a:ln>
              <a:solidFill>
                <a:srgbClr val="0071BD"/>
              </a:solidFill>
              <a:effectLst/>
              <a:uLnTx/>
              <a:uFillTx/>
              <a:latin typeface="Tw Cen MT"/>
              <a:ea typeface="思源黑体 CN Bold" panose="020B0800000000000000"/>
              <a:cs typeface="+mn-ea"/>
            </a:endParaRPr>
          </a:p>
        </p:txBody>
      </p:sp>
      <p:sp>
        <p:nvSpPr>
          <p:cNvPr id="20" name="灯片编号占位符 5">
            <a:extLst>
              <a:ext uri="{FF2B5EF4-FFF2-40B4-BE49-F238E27FC236}">
                <a16:creationId xmlns:a16="http://schemas.microsoft.com/office/drawing/2014/main" id="{786E9E18-5589-2E57-D9B2-A5EBF4D04171}"/>
              </a:ext>
            </a:extLst>
          </p:cNvPr>
          <p:cNvSpPr txBox="1">
            <a:spLocks/>
          </p:cNvSpPr>
          <p:nvPr/>
        </p:nvSpPr>
        <p:spPr>
          <a:xfrm>
            <a:off x="9448800" y="6483936"/>
            <a:ext cx="2743200" cy="365125"/>
          </a:xfrm>
          <a:prstGeom prst="rect">
            <a:avLst/>
          </a:prstGeom>
        </p:spPr>
        <p:txBody>
          <a:bodyPr/>
          <a:lstStyle>
            <a:defPPr>
              <a:defRPr lang="zh-CN"/>
            </a:defPPr>
            <a:lvl1pPr marL="0" algn="r" defTabSz="914400" rtl="0" eaLnBrk="1" latinLnBrk="0" hangingPunct="1">
              <a:defRPr sz="1400" kern="1200">
                <a:solidFill>
                  <a:schemeClr val="tx1"/>
                </a:solidFill>
                <a:latin typeface="思源黑体 CN Bo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27D772-DDAD-B549-B652-8A1CE5CDB70F}" type="slidenum">
              <a:rPr kumimoji="1" lang="zh-CN" altLang="en-US" smtClean="0"/>
              <a:pPr/>
              <a:t>11</a:t>
            </a:fld>
            <a:endParaRPr kumimoji="1" lang="zh-CN" altLang="en-US" dirty="0"/>
          </a:p>
        </p:txBody>
      </p:sp>
    </p:spTree>
    <p:extLst>
      <p:ext uri="{BB962C8B-B14F-4D97-AF65-F5344CB8AC3E}">
        <p14:creationId xmlns:p14="http://schemas.microsoft.com/office/powerpoint/2010/main" val="484044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动物, 游戏机&#10;&#10;描述已自动生成">
            <a:extLst>
              <a:ext uri="{FF2B5EF4-FFF2-40B4-BE49-F238E27FC236}">
                <a16:creationId xmlns:a16="http://schemas.microsoft.com/office/drawing/2014/main" id="{C282110C-73BD-65FA-4F90-1C2463ECE5E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0" y="0"/>
            <a:ext cx="12192000" cy="6858000"/>
          </a:xfrm>
          <a:prstGeom prst="rect">
            <a:avLst/>
          </a:prstGeom>
        </p:spPr>
      </p:pic>
      <p:sp>
        <p:nvSpPr>
          <p:cNvPr id="12" name="文本框 11">
            <a:extLst>
              <a:ext uri="{FF2B5EF4-FFF2-40B4-BE49-F238E27FC236}">
                <a16:creationId xmlns:a16="http://schemas.microsoft.com/office/drawing/2014/main" id="{DC59F15B-8680-C4C1-33CB-264514FDEA82}"/>
              </a:ext>
            </a:extLst>
          </p:cNvPr>
          <p:cNvSpPr txBox="1"/>
          <p:nvPr/>
        </p:nvSpPr>
        <p:spPr>
          <a:xfrm>
            <a:off x="3121104" y="3759740"/>
            <a:ext cx="5949792" cy="707886"/>
          </a:xfrm>
          <a:prstGeom prst="rect">
            <a:avLst/>
          </a:prstGeom>
          <a:noFill/>
        </p:spPr>
        <p:txBody>
          <a:bodyPr wrap="square">
            <a:spAutoFit/>
          </a:bodyPr>
          <a:lstStyle/>
          <a:p>
            <a:pPr algn="dist" defTabSz="964565" fontAlgn="auto">
              <a:spcBef>
                <a:spcPts val="0"/>
              </a:spcBef>
              <a:spcAft>
                <a:spcPts val="0"/>
              </a:spcAft>
              <a:defRPr/>
            </a:pPr>
            <a:r>
              <a:rPr lang="zh-CN" altLang="en-US" sz="4000" b="1"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rPr>
              <a:t>注射用头孢比罗酯钠</a:t>
            </a:r>
          </a:p>
        </p:txBody>
      </p:sp>
      <p:cxnSp>
        <p:nvCxnSpPr>
          <p:cNvPr id="14" name="直接连接符 13">
            <a:extLst>
              <a:ext uri="{FF2B5EF4-FFF2-40B4-BE49-F238E27FC236}">
                <a16:creationId xmlns:a16="http://schemas.microsoft.com/office/drawing/2014/main" id="{8FEDA4A6-B38E-2560-EA09-692E2406E605}"/>
              </a:ext>
            </a:extLst>
          </p:cNvPr>
          <p:cNvCxnSpPr/>
          <p:nvPr/>
        </p:nvCxnSpPr>
        <p:spPr>
          <a:xfrm>
            <a:off x="2400692" y="4703662"/>
            <a:ext cx="1802921" cy="0"/>
          </a:xfrm>
          <a:prstGeom prst="line">
            <a:avLst/>
          </a:prstGeom>
          <a:ln w="12700">
            <a:gradFill flip="none" rotWithShape="1">
              <a:gsLst>
                <a:gs pos="0">
                  <a:schemeClr val="bg1">
                    <a:alpha val="61000"/>
                  </a:schemeClr>
                </a:gs>
                <a:gs pos="99000">
                  <a:schemeClr val="bg1">
                    <a:alpha val="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553812F3-ECA5-CB17-52EF-8A716FBA734C}"/>
              </a:ext>
            </a:extLst>
          </p:cNvPr>
          <p:cNvCxnSpPr/>
          <p:nvPr/>
        </p:nvCxnSpPr>
        <p:spPr>
          <a:xfrm>
            <a:off x="8054198" y="4707405"/>
            <a:ext cx="1802921" cy="0"/>
          </a:xfrm>
          <a:prstGeom prst="line">
            <a:avLst/>
          </a:prstGeom>
          <a:ln w="12700">
            <a:gradFill flip="none" rotWithShape="1">
              <a:gsLst>
                <a:gs pos="0">
                  <a:schemeClr val="bg1">
                    <a:alpha val="61000"/>
                  </a:schemeClr>
                </a:gs>
                <a:gs pos="99000">
                  <a:schemeClr val="bg1">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F28E19ED-0333-EF6E-A07F-8696B011C934}"/>
              </a:ext>
            </a:extLst>
          </p:cNvPr>
          <p:cNvSpPr/>
          <p:nvPr/>
        </p:nvSpPr>
        <p:spPr>
          <a:xfrm rot="2642471">
            <a:off x="4218218" y="4668386"/>
            <a:ext cx="70552" cy="70552"/>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1E3A8D46-02AA-1134-38DB-0EB446DD3218}"/>
              </a:ext>
            </a:extLst>
          </p:cNvPr>
          <p:cNvSpPr/>
          <p:nvPr/>
        </p:nvSpPr>
        <p:spPr>
          <a:xfrm rot="2642471">
            <a:off x="7970135" y="4672129"/>
            <a:ext cx="70552" cy="70552"/>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66D05E15-4DEE-E971-F367-6965431A27DC}"/>
              </a:ext>
            </a:extLst>
          </p:cNvPr>
          <p:cNvSpPr txBox="1"/>
          <p:nvPr>
            <p:custDataLst>
              <p:tags r:id="rId1"/>
            </p:custDataLst>
          </p:nvPr>
        </p:nvSpPr>
        <p:spPr>
          <a:xfrm>
            <a:off x="2945546" y="4500446"/>
            <a:ext cx="6367814" cy="646331"/>
          </a:xfrm>
          <a:prstGeom prst="rect">
            <a:avLst/>
          </a:prstGeom>
          <a:noFill/>
        </p:spPr>
        <p:txBody>
          <a:bodyPr wrap="square">
            <a:spAutoFit/>
          </a:bodyPr>
          <a:lstStyle>
            <a:defPPr>
              <a:defRPr lang="zh-CN"/>
            </a:defPPr>
            <a:lvl1pPr algn="dist" defTabSz="964565" fontAlgn="auto">
              <a:spcBef>
                <a:spcPts val="0"/>
              </a:spcBef>
              <a:spcAft>
                <a:spcPts val="0"/>
              </a:spcAft>
              <a:defRPr sz="4000" b="1">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defRPr>
            </a:lvl1pPr>
          </a:lstStyle>
          <a:p>
            <a:pPr algn="ctr"/>
            <a:r>
              <a:rPr lang="zh-CN" altLang="en-US" sz="1800" dirty="0"/>
              <a:t>浙江华润九众医药有限公司</a:t>
            </a:r>
            <a:endParaRPr lang="en-US" altLang="zh-CN" sz="1800" dirty="0"/>
          </a:p>
          <a:p>
            <a:pPr algn="ctr"/>
            <a:r>
              <a:rPr lang="zh-CN" altLang="en-US" sz="1800" dirty="0"/>
              <a:t>（华润三九旗下企业）</a:t>
            </a:r>
          </a:p>
        </p:txBody>
      </p:sp>
      <p:sp>
        <p:nvSpPr>
          <p:cNvPr id="27" name="矩形 26">
            <a:extLst>
              <a:ext uri="{FF2B5EF4-FFF2-40B4-BE49-F238E27FC236}">
                <a16:creationId xmlns:a16="http://schemas.microsoft.com/office/drawing/2014/main" id="{BF94226D-C838-54F6-5DB1-59D34C4C4CC6}"/>
              </a:ext>
            </a:extLst>
          </p:cNvPr>
          <p:cNvSpPr/>
          <p:nvPr/>
        </p:nvSpPr>
        <p:spPr>
          <a:xfrm>
            <a:off x="0" y="6540747"/>
            <a:ext cx="12192000" cy="3201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1" name="组合 20">
            <a:extLst>
              <a:ext uri="{FF2B5EF4-FFF2-40B4-BE49-F238E27FC236}">
                <a16:creationId xmlns:a16="http://schemas.microsoft.com/office/drawing/2014/main" id="{7AE9A7CF-74B8-1328-08D5-EB670DFAF223}"/>
              </a:ext>
            </a:extLst>
          </p:cNvPr>
          <p:cNvGrpSpPr>
            <a:grpSpLocks noChangeAspect="1"/>
          </p:cNvGrpSpPr>
          <p:nvPr/>
        </p:nvGrpSpPr>
        <p:grpSpPr>
          <a:xfrm>
            <a:off x="828938" y="1487362"/>
            <a:ext cx="6108266" cy="2816351"/>
            <a:chOff x="2616239" y="1363637"/>
            <a:chExt cx="5090222" cy="2346959"/>
          </a:xfrm>
        </p:grpSpPr>
        <p:sp>
          <p:nvSpPr>
            <p:cNvPr id="8" name="任意多边形: 形状 7">
              <a:extLst>
                <a:ext uri="{FF2B5EF4-FFF2-40B4-BE49-F238E27FC236}">
                  <a16:creationId xmlns:a16="http://schemas.microsoft.com/office/drawing/2014/main" id="{05040652-A4D1-AD17-36C1-CFA4992310A2}"/>
                </a:ext>
              </a:extLst>
            </p:cNvPr>
            <p:cNvSpPr/>
            <p:nvPr/>
          </p:nvSpPr>
          <p:spPr>
            <a:xfrm>
              <a:off x="2616239" y="1363637"/>
              <a:ext cx="5090222" cy="2346959"/>
            </a:xfrm>
            <a:custGeom>
              <a:avLst/>
              <a:gdLst>
                <a:gd name="connsiteX0" fmla="*/ 9502140 w 10789920"/>
                <a:gd name="connsiteY0" fmla="*/ 0 h 4975860"/>
                <a:gd name="connsiteX1" fmla="*/ 2994660 w 10789920"/>
                <a:gd name="connsiteY1" fmla="*/ 342900 h 4975860"/>
                <a:gd name="connsiteX2" fmla="*/ 3009900 w 10789920"/>
                <a:gd name="connsiteY2" fmla="*/ 1706880 h 4975860"/>
                <a:gd name="connsiteX3" fmla="*/ 3009900 w 10789920"/>
                <a:gd name="connsiteY3" fmla="*/ 1699260 h 4975860"/>
                <a:gd name="connsiteX4" fmla="*/ 2948940 w 10789920"/>
                <a:gd name="connsiteY4" fmla="*/ 1684020 h 4975860"/>
                <a:gd name="connsiteX5" fmla="*/ 2857500 w 10789920"/>
                <a:gd name="connsiteY5" fmla="*/ 1661160 h 4975860"/>
                <a:gd name="connsiteX6" fmla="*/ 2766060 w 10789920"/>
                <a:gd name="connsiteY6" fmla="*/ 1661160 h 4975860"/>
                <a:gd name="connsiteX7" fmla="*/ 2065020 w 10789920"/>
                <a:gd name="connsiteY7" fmla="*/ 1661160 h 4975860"/>
                <a:gd name="connsiteX8" fmla="*/ 1950720 w 10789920"/>
                <a:gd name="connsiteY8" fmla="*/ 1676400 h 4975860"/>
                <a:gd name="connsiteX9" fmla="*/ 1889760 w 10789920"/>
                <a:gd name="connsiteY9" fmla="*/ 1684020 h 4975860"/>
                <a:gd name="connsiteX10" fmla="*/ 1821180 w 10789920"/>
                <a:gd name="connsiteY10" fmla="*/ 1714500 h 4975860"/>
                <a:gd name="connsiteX11" fmla="*/ 1813560 w 10789920"/>
                <a:gd name="connsiteY11" fmla="*/ 2011680 h 4975860"/>
                <a:gd name="connsiteX12" fmla="*/ 1859280 w 10789920"/>
                <a:gd name="connsiteY12" fmla="*/ 2042160 h 4975860"/>
                <a:gd name="connsiteX13" fmla="*/ 1859280 w 10789920"/>
                <a:gd name="connsiteY13" fmla="*/ 2179320 h 4975860"/>
                <a:gd name="connsiteX14" fmla="*/ 1981200 w 10789920"/>
                <a:gd name="connsiteY14" fmla="*/ 2247900 h 4975860"/>
                <a:gd name="connsiteX15" fmla="*/ 1996440 w 10789920"/>
                <a:gd name="connsiteY15" fmla="*/ 2415540 h 4975860"/>
                <a:gd name="connsiteX16" fmla="*/ 1623060 w 10789920"/>
                <a:gd name="connsiteY16" fmla="*/ 2788920 h 4975860"/>
                <a:gd name="connsiteX17" fmla="*/ 1638300 w 10789920"/>
                <a:gd name="connsiteY17" fmla="*/ 2072640 h 4975860"/>
                <a:gd name="connsiteX18" fmla="*/ 1623060 w 10789920"/>
                <a:gd name="connsiteY18" fmla="*/ 1950720 h 4975860"/>
                <a:gd name="connsiteX19" fmla="*/ 1562100 w 10789920"/>
                <a:gd name="connsiteY19" fmla="*/ 1866900 h 4975860"/>
                <a:gd name="connsiteX20" fmla="*/ 1264920 w 10789920"/>
                <a:gd name="connsiteY20" fmla="*/ 1531620 h 4975860"/>
                <a:gd name="connsiteX21" fmla="*/ 1257300 w 10789920"/>
                <a:gd name="connsiteY21" fmla="*/ 1356360 h 4975860"/>
                <a:gd name="connsiteX22" fmla="*/ 1348740 w 10789920"/>
                <a:gd name="connsiteY22" fmla="*/ 1310640 h 4975860"/>
                <a:gd name="connsiteX23" fmla="*/ 1379220 w 10789920"/>
                <a:gd name="connsiteY23" fmla="*/ 1257300 h 4975860"/>
                <a:gd name="connsiteX24" fmla="*/ 1394460 w 10789920"/>
                <a:gd name="connsiteY24" fmla="*/ 1112520 h 4975860"/>
                <a:gd name="connsiteX25" fmla="*/ 1432560 w 10789920"/>
                <a:gd name="connsiteY25" fmla="*/ 1074420 h 4975860"/>
                <a:gd name="connsiteX26" fmla="*/ 1424940 w 10789920"/>
                <a:gd name="connsiteY26" fmla="*/ 861060 h 4975860"/>
                <a:gd name="connsiteX27" fmla="*/ 1371600 w 10789920"/>
                <a:gd name="connsiteY27" fmla="*/ 807720 h 4975860"/>
                <a:gd name="connsiteX28" fmla="*/ 1287780 w 10789920"/>
                <a:gd name="connsiteY28" fmla="*/ 777240 h 4975860"/>
                <a:gd name="connsiteX29" fmla="*/ 434340 w 10789920"/>
                <a:gd name="connsiteY29" fmla="*/ 777240 h 4975860"/>
                <a:gd name="connsiteX30" fmla="*/ 266700 w 10789920"/>
                <a:gd name="connsiteY30" fmla="*/ 822960 h 4975860"/>
                <a:gd name="connsiteX31" fmla="*/ 251460 w 10789920"/>
                <a:gd name="connsiteY31" fmla="*/ 1112520 h 4975860"/>
                <a:gd name="connsiteX32" fmla="*/ 327660 w 10789920"/>
                <a:gd name="connsiteY32" fmla="*/ 1150620 h 4975860"/>
                <a:gd name="connsiteX33" fmla="*/ 304800 w 10789920"/>
                <a:gd name="connsiteY33" fmla="*/ 1272540 h 4975860"/>
                <a:gd name="connsiteX34" fmla="*/ 335280 w 10789920"/>
                <a:gd name="connsiteY34" fmla="*/ 1303020 h 4975860"/>
                <a:gd name="connsiteX35" fmla="*/ 426720 w 10789920"/>
                <a:gd name="connsiteY35" fmla="*/ 1348740 h 4975860"/>
                <a:gd name="connsiteX36" fmla="*/ 419100 w 10789920"/>
                <a:gd name="connsiteY36" fmla="*/ 1539240 h 4975860"/>
                <a:gd name="connsiteX37" fmla="*/ 76200 w 10789920"/>
                <a:gd name="connsiteY37" fmla="*/ 1866900 h 4975860"/>
                <a:gd name="connsiteX38" fmla="*/ 22860 w 10789920"/>
                <a:gd name="connsiteY38" fmla="*/ 1935480 h 4975860"/>
                <a:gd name="connsiteX39" fmla="*/ 0 w 10789920"/>
                <a:gd name="connsiteY39" fmla="*/ 1988820 h 4975860"/>
                <a:gd name="connsiteX40" fmla="*/ 7620 w 10789920"/>
                <a:gd name="connsiteY40" fmla="*/ 2087880 h 4975860"/>
                <a:gd name="connsiteX41" fmla="*/ 53340 w 10789920"/>
                <a:gd name="connsiteY41" fmla="*/ 3726180 h 4975860"/>
                <a:gd name="connsiteX42" fmla="*/ 114300 w 10789920"/>
                <a:gd name="connsiteY42" fmla="*/ 3840480 h 4975860"/>
                <a:gd name="connsiteX43" fmla="*/ 182880 w 10789920"/>
                <a:gd name="connsiteY43" fmla="*/ 3870960 h 4975860"/>
                <a:gd name="connsiteX44" fmla="*/ 259080 w 10789920"/>
                <a:gd name="connsiteY44" fmla="*/ 3916680 h 4975860"/>
                <a:gd name="connsiteX45" fmla="*/ 342900 w 10789920"/>
                <a:gd name="connsiteY45" fmla="*/ 3947160 h 4975860"/>
                <a:gd name="connsiteX46" fmla="*/ 487680 w 10789920"/>
                <a:gd name="connsiteY46" fmla="*/ 3985260 h 4975860"/>
                <a:gd name="connsiteX47" fmla="*/ 670560 w 10789920"/>
                <a:gd name="connsiteY47" fmla="*/ 4000500 h 4975860"/>
                <a:gd name="connsiteX48" fmla="*/ 838200 w 10789920"/>
                <a:gd name="connsiteY48" fmla="*/ 4008120 h 4975860"/>
                <a:gd name="connsiteX49" fmla="*/ 1036320 w 10789920"/>
                <a:gd name="connsiteY49" fmla="*/ 4000500 h 4975860"/>
                <a:gd name="connsiteX50" fmla="*/ 1150620 w 10789920"/>
                <a:gd name="connsiteY50" fmla="*/ 3992880 h 4975860"/>
                <a:gd name="connsiteX51" fmla="*/ 1280160 w 10789920"/>
                <a:gd name="connsiteY51" fmla="*/ 3962400 h 4975860"/>
                <a:gd name="connsiteX52" fmla="*/ 1424940 w 10789920"/>
                <a:gd name="connsiteY52" fmla="*/ 3886200 h 4975860"/>
                <a:gd name="connsiteX53" fmla="*/ 1531620 w 10789920"/>
                <a:gd name="connsiteY53" fmla="*/ 3817620 h 4975860"/>
                <a:gd name="connsiteX54" fmla="*/ 1562100 w 10789920"/>
                <a:gd name="connsiteY54" fmla="*/ 3794760 h 4975860"/>
                <a:gd name="connsiteX55" fmla="*/ 1584960 w 10789920"/>
                <a:gd name="connsiteY55" fmla="*/ 4693920 h 4975860"/>
                <a:gd name="connsiteX56" fmla="*/ 1684020 w 10789920"/>
                <a:gd name="connsiteY56" fmla="*/ 4800600 h 4975860"/>
                <a:gd name="connsiteX57" fmla="*/ 1851660 w 10789920"/>
                <a:gd name="connsiteY57" fmla="*/ 4899660 h 4975860"/>
                <a:gd name="connsiteX58" fmla="*/ 2072640 w 10789920"/>
                <a:gd name="connsiteY58" fmla="*/ 4953000 h 4975860"/>
                <a:gd name="connsiteX59" fmla="*/ 2400300 w 10789920"/>
                <a:gd name="connsiteY59" fmla="*/ 4975860 h 4975860"/>
                <a:gd name="connsiteX60" fmla="*/ 2758440 w 10789920"/>
                <a:gd name="connsiteY60" fmla="*/ 4945380 h 4975860"/>
                <a:gd name="connsiteX61" fmla="*/ 2979420 w 10789920"/>
                <a:gd name="connsiteY61" fmla="*/ 4869180 h 4975860"/>
                <a:gd name="connsiteX62" fmla="*/ 3169920 w 10789920"/>
                <a:gd name="connsiteY62" fmla="*/ 4747260 h 4975860"/>
                <a:gd name="connsiteX63" fmla="*/ 3238500 w 10789920"/>
                <a:gd name="connsiteY63" fmla="*/ 3566160 h 4975860"/>
                <a:gd name="connsiteX64" fmla="*/ 4137660 w 10789920"/>
                <a:gd name="connsiteY64" fmla="*/ 3977640 h 4975860"/>
                <a:gd name="connsiteX65" fmla="*/ 10668000 w 10789920"/>
                <a:gd name="connsiteY65" fmla="*/ 3550920 h 4975860"/>
                <a:gd name="connsiteX66" fmla="*/ 10774680 w 10789920"/>
                <a:gd name="connsiteY66" fmla="*/ 3505200 h 4975860"/>
                <a:gd name="connsiteX67" fmla="*/ 10789920 w 10789920"/>
                <a:gd name="connsiteY67" fmla="*/ 403860 h 4975860"/>
                <a:gd name="connsiteX68" fmla="*/ 10759440 w 10789920"/>
                <a:gd name="connsiteY68" fmla="*/ 373380 h 4975860"/>
                <a:gd name="connsiteX69" fmla="*/ 10096500 w 10789920"/>
                <a:gd name="connsiteY69" fmla="*/ 152400 h 4975860"/>
                <a:gd name="connsiteX70" fmla="*/ 9913620 w 10789920"/>
                <a:gd name="connsiteY70" fmla="*/ 106680 h 4975860"/>
                <a:gd name="connsiteX71" fmla="*/ 9502140 w 10789920"/>
                <a:gd name="connsiteY71" fmla="*/ 0 h 497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789920" h="4975860">
                  <a:moveTo>
                    <a:pt x="9502140" y="0"/>
                  </a:moveTo>
                  <a:lnTo>
                    <a:pt x="2994660" y="342900"/>
                  </a:lnTo>
                  <a:lnTo>
                    <a:pt x="3009900" y="1706880"/>
                  </a:lnTo>
                  <a:lnTo>
                    <a:pt x="3009900" y="1699260"/>
                  </a:lnTo>
                  <a:lnTo>
                    <a:pt x="2948940" y="1684020"/>
                  </a:lnTo>
                  <a:lnTo>
                    <a:pt x="2857500" y="1661160"/>
                  </a:lnTo>
                  <a:lnTo>
                    <a:pt x="2766060" y="1661160"/>
                  </a:lnTo>
                  <a:lnTo>
                    <a:pt x="2065020" y="1661160"/>
                  </a:lnTo>
                  <a:lnTo>
                    <a:pt x="1950720" y="1676400"/>
                  </a:lnTo>
                  <a:lnTo>
                    <a:pt x="1889760" y="1684020"/>
                  </a:lnTo>
                  <a:lnTo>
                    <a:pt x="1821180" y="1714500"/>
                  </a:lnTo>
                  <a:lnTo>
                    <a:pt x="1813560" y="2011680"/>
                  </a:lnTo>
                  <a:lnTo>
                    <a:pt x="1859280" y="2042160"/>
                  </a:lnTo>
                  <a:lnTo>
                    <a:pt x="1859280" y="2179320"/>
                  </a:lnTo>
                  <a:lnTo>
                    <a:pt x="1981200" y="2247900"/>
                  </a:lnTo>
                  <a:lnTo>
                    <a:pt x="1996440" y="2415540"/>
                  </a:lnTo>
                  <a:lnTo>
                    <a:pt x="1623060" y="2788920"/>
                  </a:lnTo>
                  <a:lnTo>
                    <a:pt x="1638300" y="2072640"/>
                  </a:lnTo>
                  <a:lnTo>
                    <a:pt x="1623060" y="1950720"/>
                  </a:lnTo>
                  <a:lnTo>
                    <a:pt x="1562100" y="1866900"/>
                  </a:lnTo>
                  <a:lnTo>
                    <a:pt x="1264920" y="1531620"/>
                  </a:lnTo>
                  <a:lnTo>
                    <a:pt x="1257300" y="1356360"/>
                  </a:lnTo>
                  <a:lnTo>
                    <a:pt x="1348740" y="1310640"/>
                  </a:lnTo>
                  <a:lnTo>
                    <a:pt x="1379220" y="1257300"/>
                  </a:lnTo>
                  <a:lnTo>
                    <a:pt x="1394460" y="1112520"/>
                  </a:lnTo>
                  <a:lnTo>
                    <a:pt x="1432560" y="1074420"/>
                  </a:lnTo>
                  <a:lnTo>
                    <a:pt x="1424940" y="861060"/>
                  </a:lnTo>
                  <a:lnTo>
                    <a:pt x="1371600" y="807720"/>
                  </a:lnTo>
                  <a:lnTo>
                    <a:pt x="1287780" y="777240"/>
                  </a:lnTo>
                  <a:lnTo>
                    <a:pt x="434340" y="777240"/>
                  </a:lnTo>
                  <a:lnTo>
                    <a:pt x="266700" y="822960"/>
                  </a:lnTo>
                  <a:lnTo>
                    <a:pt x="251460" y="1112520"/>
                  </a:lnTo>
                  <a:lnTo>
                    <a:pt x="327660" y="1150620"/>
                  </a:lnTo>
                  <a:lnTo>
                    <a:pt x="304800" y="1272540"/>
                  </a:lnTo>
                  <a:lnTo>
                    <a:pt x="335280" y="1303020"/>
                  </a:lnTo>
                  <a:lnTo>
                    <a:pt x="426720" y="1348740"/>
                  </a:lnTo>
                  <a:lnTo>
                    <a:pt x="419100" y="1539240"/>
                  </a:lnTo>
                  <a:lnTo>
                    <a:pt x="76200" y="1866900"/>
                  </a:lnTo>
                  <a:lnTo>
                    <a:pt x="22860" y="1935480"/>
                  </a:lnTo>
                  <a:lnTo>
                    <a:pt x="0" y="1988820"/>
                  </a:lnTo>
                  <a:lnTo>
                    <a:pt x="7620" y="2087880"/>
                  </a:lnTo>
                  <a:lnTo>
                    <a:pt x="53340" y="3726180"/>
                  </a:lnTo>
                  <a:lnTo>
                    <a:pt x="114300" y="3840480"/>
                  </a:lnTo>
                  <a:lnTo>
                    <a:pt x="182880" y="3870960"/>
                  </a:lnTo>
                  <a:lnTo>
                    <a:pt x="259080" y="3916680"/>
                  </a:lnTo>
                  <a:lnTo>
                    <a:pt x="342900" y="3947160"/>
                  </a:lnTo>
                  <a:lnTo>
                    <a:pt x="487680" y="3985260"/>
                  </a:lnTo>
                  <a:lnTo>
                    <a:pt x="670560" y="4000500"/>
                  </a:lnTo>
                  <a:lnTo>
                    <a:pt x="838200" y="4008120"/>
                  </a:lnTo>
                  <a:lnTo>
                    <a:pt x="1036320" y="4000500"/>
                  </a:lnTo>
                  <a:lnTo>
                    <a:pt x="1150620" y="3992880"/>
                  </a:lnTo>
                  <a:lnTo>
                    <a:pt x="1280160" y="3962400"/>
                  </a:lnTo>
                  <a:lnTo>
                    <a:pt x="1424940" y="3886200"/>
                  </a:lnTo>
                  <a:lnTo>
                    <a:pt x="1531620" y="3817620"/>
                  </a:lnTo>
                  <a:lnTo>
                    <a:pt x="1562100" y="3794760"/>
                  </a:lnTo>
                  <a:lnTo>
                    <a:pt x="1584960" y="4693920"/>
                  </a:lnTo>
                  <a:lnTo>
                    <a:pt x="1684020" y="4800600"/>
                  </a:lnTo>
                  <a:lnTo>
                    <a:pt x="1851660" y="4899660"/>
                  </a:lnTo>
                  <a:lnTo>
                    <a:pt x="2072640" y="4953000"/>
                  </a:lnTo>
                  <a:lnTo>
                    <a:pt x="2400300" y="4975860"/>
                  </a:lnTo>
                  <a:lnTo>
                    <a:pt x="2758440" y="4945380"/>
                  </a:lnTo>
                  <a:lnTo>
                    <a:pt x="2979420" y="4869180"/>
                  </a:lnTo>
                  <a:lnTo>
                    <a:pt x="3169920" y="4747260"/>
                  </a:lnTo>
                  <a:lnTo>
                    <a:pt x="3238500" y="3566160"/>
                  </a:lnTo>
                  <a:lnTo>
                    <a:pt x="4137660" y="3977640"/>
                  </a:lnTo>
                  <a:lnTo>
                    <a:pt x="10668000" y="3550920"/>
                  </a:lnTo>
                  <a:lnTo>
                    <a:pt x="10774680" y="3505200"/>
                  </a:lnTo>
                  <a:lnTo>
                    <a:pt x="10789920" y="403860"/>
                  </a:lnTo>
                  <a:lnTo>
                    <a:pt x="10759440" y="373380"/>
                  </a:lnTo>
                  <a:lnTo>
                    <a:pt x="10096500" y="152400"/>
                  </a:lnTo>
                  <a:lnTo>
                    <a:pt x="9913620" y="106680"/>
                  </a:lnTo>
                  <a:lnTo>
                    <a:pt x="9502140" y="0"/>
                  </a:lnTo>
                  <a:close/>
                </a:path>
              </a:pathLst>
            </a:custGeom>
            <a:blipFill dpi="0" rotWithShape="0">
              <a:blip r:embed="rId6"/>
              <a:srcRect/>
              <a:stretch>
                <a:fillRect l="-22885" t="-61563" r="-17547" b="-630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a:extLst>
                <a:ext uri="{FF2B5EF4-FFF2-40B4-BE49-F238E27FC236}">
                  <a16:creationId xmlns:a16="http://schemas.microsoft.com/office/drawing/2014/main" id="{6598719D-1EE9-94CC-31BE-41A8C3C100C4}"/>
                </a:ext>
              </a:extLst>
            </p:cNvPr>
            <p:cNvSpPr/>
            <p:nvPr/>
          </p:nvSpPr>
          <p:spPr>
            <a:xfrm>
              <a:off x="3949065" y="2327910"/>
              <a:ext cx="78105" cy="274320"/>
            </a:xfrm>
            <a:custGeom>
              <a:avLst/>
              <a:gdLst>
                <a:gd name="connsiteX0" fmla="*/ 76200 w 78105"/>
                <a:gd name="connsiteY0" fmla="*/ 0 h 274320"/>
                <a:gd name="connsiteX1" fmla="*/ 74295 w 78105"/>
                <a:gd name="connsiteY1" fmla="*/ 62865 h 274320"/>
                <a:gd name="connsiteX2" fmla="*/ 53340 w 78105"/>
                <a:gd name="connsiteY2" fmla="*/ 87630 h 274320"/>
                <a:gd name="connsiteX3" fmla="*/ 5715 w 78105"/>
                <a:gd name="connsiteY3" fmla="*/ 108585 h 274320"/>
                <a:gd name="connsiteX4" fmla="*/ 0 w 78105"/>
                <a:gd name="connsiteY4" fmla="*/ 192405 h 274320"/>
                <a:gd name="connsiteX5" fmla="*/ 78105 w 78105"/>
                <a:gd name="connsiteY5" fmla="*/ 274320 h 274320"/>
                <a:gd name="connsiteX6" fmla="*/ 76200 w 78105"/>
                <a:gd name="connsiteY6"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05" h="274320">
                  <a:moveTo>
                    <a:pt x="76200" y="0"/>
                  </a:moveTo>
                  <a:lnTo>
                    <a:pt x="74295" y="62865"/>
                  </a:lnTo>
                  <a:lnTo>
                    <a:pt x="53340" y="87630"/>
                  </a:lnTo>
                  <a:lnTo>
                    <a:pt x="5715" y="108585"/>
                  </a:lnTo>
                  <a:lnTo>
                    <a:pt x="0" y="192405"/>
                  </a:lnTo>
                  <a:lnTo>
                    <a:pt x="78105" y="274320"/>
                  </a:lnTo>
                  <a:lnTo>
                    <a:pt x="76200" y="0"/>
                  </a:lnTo>
                  <a:close/>
                </a:path>
              </a:pathLst>
            </a:custGeom>
            <a:solidFill>
              <a:srgbClr val="054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a:extLst>
              <a:ext uri="{FF2B5EF4-FFF2-40B4-BE49-F238E27FC236}">
                <a16:creationId xmlns:a16="http://schemas.microsoft.com/office/drawing/2014/main" id="{381986F5-763B-F372-9564-4EE48F688A9A}"/>
              </a:ext>
            </a:extLst>
          </p:cNvPr>
          <p:cNvSpPr txBox="1"/>
          <p:nvPr>
            <p:custDataLst>
              <p:tags r:id="rId2"/>
            </p:custDataLst>
          </p:nvPr>
        </p:nvSpPr>
        <p:spPr>
          <a:xfrm>
            <a:off x="6599668" y="1988488"/>
            <a:ext cx="5090222" cy="1323439"/>
          </a:xfrm>
          <a:prstGeom prst="rect">
            <a:avLst/>
          </a:prstGeom>
          <a:noFill/>
        </p:spPr>
        <p:txBody>
          <a:bodyPr wrap="square">
            <a:spAutoFit/>
          </a:bodyPr>
          <a:lstStyle>
            <a:defPPr>
              <a:defRPr lang="zh-CN"/>
            </a:defPPr>
            <a:lvl1pPr algn="dist" defTabSz="964565" fontAlgn="auto">
              <a:spcBef>
                <a:spcPts val="0"/>
              </a:spcBef>
              <a:spcAft>
                <a:spcPts val="0"/>
              </a:spcAft>
              <a:defRPr sz="4000" b="1">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pitchFamily="34" charset="-122"/>
              </a:defRPr>
            </a:lvl1pPr>
          </a:lstStyle>
          <a:p>
            <a:pPr algn="ctr"/>
            <a:r>
              <a:rPr lang="zh-CN" altLang="en-US" sz="8000" dirty="0"/>
              <a:t>感谢观看</a:t>
            </a:r>
            <a:endParaRPr lang="en-US" altLang="zh-CN" sz="8000" dirty="0"/>
          </a:p>
        </p:txBody>
      </p:sp>
      <p:pic>
        <p:nvPicPr>
          <p:cNvPr id="4" name="图片 3">
            <a:extLst>
              <a:ext uri="{FF2B5EF4-FFF2-40B4-BE49-F238E27FC236}">
                <a16:creationId xmlns:a16="http://schemas.microsoft.com/office/drawing/2014/main" id="{B22AEAB1-C20B-F519-92D1-8835E552B85D}"/>
              </a:ext>
            </a:extLst>
          </p:cNvPr>
          <p:cNvPicPr>
            <a:picLocks noChangeAspect="1"/>
          </p:cNvPicPr>
          <p:nvPr/>
        </p:nvPicPr>
        <p:blipFill>
          <a:blip r:embed="rId7"/>
          <a:stretch>
            <a:fillRect/>
          </a:stretch>
        </p:blipFill>
        <p:spPr>
          <a:xfrm>
            <a:off x="8649603" y="51535"/>
            <a:ext cx="3475543" cy="372661"/>
          </a:xfrm>
          <a:prstGeom prst="rect">
            <a:avLst/>
          </a:prstGeom>
        </p:spPr>
      </p:pic>
    </p:spTree>
    <p:extLst>
      <p:ext uri="{BB962C8B-B14F-4D97-AF65-F5344CB8AC3E}">
        <p14:creationId xmlns:p14="http://schemas.microsoft.com/office/powerpoint/2010/main" val="2294633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31">
            <a:extLst>
              <a:ext uri="{FF2B5EF4-FFF2-40B4-BE49-F238E27FC236}">
                <a16:creationId xmlns:a16="http://schemas.microsoft.com/office/drawing/2014/main" id="{0C591B26-E446-7A80-1835-9CF44F40A7C3}"/>
              </a:ext>
            </a:extLst>
          </p:cNvPr>
          <p:cNvSpPr txBox="1"/>
          <p:nvPr>
            <p:custDataLst>
              <p:tags r:id="rId2"/>
            </p:custDataLst>
          </p:nvPr>
        </p:nvSpPr>
        <p:spPr>
          <a:xfrm>
            <a:off x="7508511" y="4662914"/>
            <a:ext cx="1905133" cy="1460357"/>
          </a:xfrm>
          <a:prstGeom prst="rect">
            <a:avLst/>
          </a:prstGeom>
          <a:noFill/>
          <a:effectLst/>
        </p:spPr>
        <p:txBody>
          <a:bodyPr wrap="square" lIns="105115" tIns="52557" rIns="105115" bIns="52557" rtlCol="0">
            <a:spAutoFit/>
          </a:bodyPr>
          <a:lstStyle/>
          <a:p>
            <a:pPr algn="ctr" defTabSz="964565" fontAlgn="auto">
              <a:spcBef>
                <a:spcPts val="0"/>
              </a:spcBef>
              <a:spcAft>
                <a:spcPts val="0"/>
              </a:spcAft>
              <a:defRPr/>
            </a:pPr>
            <a:r>
              <a:rPr lang="en-US" altLang="zh-CN" sz="8800" dirty="0">
                <a:solidFill>
                  <a:srgbClr val="006EFF">
                    <a:alpha val="10000"/>
                  </a:srgbClr>
                </a:solidFill>
                <a:latin typeface="Montserrat Black" panose="00000A00000000000000" pitchFamily="50" charset="0"/>
                <a:ea typeface="思源黑体 CN Regular" panose="020B0500000000000000" pitchFamily="34" charset="-122"/>
              </a:rPr>
              <a:t>04</a:t>
            </a:r>
            <a:endParaRPr lang="zh-CN" altLang="en-US" sz="8800" dirty="0">
              <a:solidFill>
                <a:srgbClr val="006EFF">
                  <a:alpha val="10000"/>
                </a:srgbClr>
              </a:solidFill>
              <a:latin typeface="Montserrat Black" panose="00000A00000000000000" pitchFamily="50" charset="0"/>
              <a:ea typeface="思源黑体 CN Heavy" panose="020B0A00000000000000" pitchFamily="34" charset="-122"/>
            </a:endParaRPr>
          </a:p>
        </p:txBody>
      </p:sp>
      <p:sp>
        <p:nvSpPr>
          <p:cNvPr id="34" name="文本框 33">
            <a:extLst>
              <a:ext uri="{FF2B5EF4-FFF2-40B4-BE49-F238E27FC236}">
                <a16:creationId xmlns:a16="http://schemas.microsoft.com/office/drawing/2014/main" id="{2F1E2FDB-E399-2E0F-1EA6-795B5B21E8FD}"/>
              </a:ext>
            </a:extLst>
          </p:cNvPr>
          <p:cNvSpPr txBox="1"/>
          <p:nvPr>
            <p:custDataLst>
              <p:tags r:id="rId3"/>
            </p:custDataLst>
          </p:nvPr>
        </p:nvSpPr>
        <p:spPr>
          <a:xfrm>
            <a:off x="9688372" y="4662914"/>
            <a:ext cx="1905133" cy="1460357"/>
          </a:xfrm>
          <a:prstGeom prst="rect">
            <a:avLst/>
          </a:prstGeom>
          <a:noFill/>
          <a:effectLst/>
        </p:spPr>
        <p:txBody>
          <a:bodyPr wrap="square" lIns="105115" tIns="52557" rIns="105115" bIns="52557" rtlCol="0">
            <a:spAutoFit/>
          </a:bodyPr>
          <a:lstStyle/>
          <a:p>
            <a:pPr algn="ctr" defTabSz="964565" fontAlgn="auto">
              <a:spcBef>
                <a:spcPts val="0"/>
              </a:spcBef>
              <a:spcAft>
                <a:spcPts val="0"/>
              </a:spcAft>
              <a:defRPr/>
            </a:pPr>
            <a:r>
              <a:rPr lang="en-US" altLang="zh-CN" sz="8800" dirty="0">
                <a:solidFill>
                  <a:srgbClr val="006EFF">
                    <a:alpha val="10000"/>
                  </a:srgbClr>
                </a:solidFill>
                <a:latin typeface="Montserrat Black" panose="00000A00000000000000" pitchFamily="50" charset="0"/>
                <a:ea typeface="思源黑体 CN Regular" panose="020B0500000000000000" pitchFamily="34" charset="-122"/>
              </a:rPr>
              <a:t>05</a:t>
            </a:r>
            <a:endParaRPr lang="zh-CN" altLang="en-US" sz="8800" dirty="0">
              <a:solidFill>
                <a:srgbClr val="006EFF">
                  <a:alpha val="10000"/>
                </a:srgbClr>
              </a:solidFill>
              <a:latin typeface="Montserrat Black" panose="00000A00000000000000" pitchFamily="50" charset="0"/>
              <a:ea typeface="思源黑体 CN Heavy" panose="020B0A00000000000000" pitchFamily="34" charset="-122"/>
            </a:endParaRPr>
          </a:p>
        </p:txBody>
      </p:sp>
      <p:sp>
        <p:nvSpPr>
          <p:cNvPr id="33" name="文本框 32">
            <a:extLst>
              <a:ext uri="{FF2B5EF4-FFF2-40B4-BE49-F238E27FC236}">
                <a16:creationId xmlns:a16="http://schemas.microsoft.com/office/drawing/2014/main" id="{03176E0C-C21C-688E-D0C3-DE44000C3648}"/>
              </a:ext>
            </a:extLst>
          </p:cNvPr>
          <p:cNvSpPr txBox="1"/>
          <p:nvPr>
            <p:custDataLst>
              <p:tags r:id="rId4"/>
            </p:custDataLst>
          </p:nvPr>
        </p:nvSpPr>
        <p:spPr>
          <a:xfrm>
            <a:off x="5261151" y="4662914"/>
            <a:ext cx="1807733" cy="1460357"/>
          </a:xfrm>
          <a:prstGeom prst="rect">
            <a:avLst/>
          </a:prstGeom>
          <a:noFill/>
          <a:effectLst/>
        </p:spPr>
        <p:txBody>
          <a:bodyPr wrap="square" lIns="105115" tIns="52557" rIns="105115" bIns="52557" rtlCol="0">
            <a:spAutoFit/>
          </a:bodyPr>
          <a:lstStyle/>
          <a:p>
            <a:pPr algn="ctr" defTabSz="964565" fontAlgn="auto">
              <a:spcBef>
                <a:spcPts val="0"/>
              </a:spcBef>
              <a:spcAft>
                <a:spcPts val="0"/>
              </a:spcAft>
              <a:defRPr/>
            </a:pPr>
            <a:r>
              <a:rPr lang="en-US" altLang="zh-CN" sz="8800" dirty="0">
                <a:solidFill>
                  <a:srgbClr val="006EFF">
                    <a:alpha val="10000"/>
                  </a:srgbClr>
                </a:solidFill>
                <a:latin typeface="Montserrat Black" panose="00000A00000000000000" pitchFamily="50" charset="0"/>
                <a:ea typeface="思源黑体 CN Regular" panose="020B0500000000000000" pitchFamily="34" charset="-122"/>
              </a:rPr>
              <a:t>03</a:t>
            </a:r>
            <a:endParaRPr lang="zh-CN" altLang="en-US" sz="8800" dirty="0">
              <a:solidFill>
                <a:srgbClr val="006EFF">
                  <a:alpha val="10000"/>
                </a:srgbClr>
              </a:solidFill>
              <a:latin typeface="Montserrat Black" panose="00000A00000000000000" pitchFamily="50" charset="0"/>
              <a:ea typeface="思源黑体 CN Heavy" panose="020B0A00000000000000" pitchFamily="34" charset="-122"/>
            </a:endParaRPr>
          </a:p>
        </p:txBody>
      </p:sp>
      <p:sp>
        <p:nvSpPr>
          <p:cNvPr id="23" name="文本框 22">
            <a:extLst>
              <a:ext uri="{FF2B5EF4-FFF2-40B4-BE49-F238E27FC236}">
                <a16:creationId xmlns:a16="http://schemas.microsoft.com/office/drawing/2014/main" id="{0CBA6A1F-9F75-A2FE-8C6B-7E2F91EFB2BE}"/>
              </a:ext>
            </a:extLst>
          </p:cNvPr>
          <p:cNvSpPr txBox="1"/>
          <p:nvPr>
            <p:custDataLst>
              <p:tags r:id="rId5"/>
            </p:custDataLst>
          </p:nvPr>
        </p:nvSpPr>
        <p:spPr>
          <a:xfrm>
            <a:off x="2978881" y="4662914"/>
            <a:ext cx="1807733" cy="1460357"/>
          </a:xfrm>
          <a:prstGeom prst="rect">
            <a:avLst/>
          </a:prstGeom>
          <a:noFill/>
          <a:effectLst/>
        </p:spPr>
        <p:txBody>
          <a:bodyPr wrap="square" lIns="105115" tIns="52557" rIns="105115" bIns="52557" rtlCol="0">
            <a:spAutoFit/>
          </a:bodyPr>
          <a:lstStyle/>
          <a:p>
            <a:pPr algn="ctr" defTabSz="964565" fontAlgn="auto">
              <a:spcBef>
                <a:spcPts val="0"/>
              </a:spcBef>
              <a:spcAft>
                <a:spcPts val="0"/>
              </a:spcAft>
              <a:defRPr/>
            </a:pPr>
            <a:r>
              <a:rPr lang="en-US" altLang="zh-CN" sz="8800" dirty="0">
                <a:solidFill>
                  <a:srgbClr val="006EFF">
                    <a:alpha val="10000"/>
                  </a:srgbClr>
                </a:solidFill>
                <a:latin typeface="Montserrat Black" panose="00000A00000000000000" pitchFamily="50" charset="0"/>
                <a:ea typeface="思源黑体 CN Regular" panose="020B0500000000000000" pitchFamily="34" charset="-122"/>
              </a:rPr>
              <a:t>02</a:t>
            </a:r>
            <a:endParaRPr lang="zh-CN" altLang="en-US" sz="8800" dirty="0">
              <a:solidFill>
                <a:srgbClr val="006EFF">
                  <a:alpha val="10000"/>
                </a:srgbClr>
              </a:solidFill>
              <a:latin typeface="Montserrat Black" panose="00000A00000000000000" pitchFamily="50" charset="0"/>
              <a:ea typeface="思源黑体 CN Heavy" panose="020B0A00000000000000" pitchFamily="34" charset="-122"/>
            </a:endParaRPr>
          </a:p>
        </p:txBody>
      </p:sp>
      <p:sp>
        <p:nvSpPr>
          <p:cNvPr id="3" name="文本框 2">
            <a:extLst>
              <a:ext uri="{FF2B5EF4-FFF2-40B4-BE49-F238E27FC236}">
                <a16:creationId xmlns:a16="http://schemas.microsoft.com/office/drawing/2014/main" id="{7234402E-C261-E7BE-5252-144A0C8E6503}"/>
              </a:ext>
            </a:extLst>
          </p:cNvPr>
          <p:cNvSpPr txBox="1"/>
          <p:nvPr>
            <p:custDataLst>
              <p:tags r:id="rId6"/>
            </p:custDataLst>
          </p:nvPr>
        </p:nvSpPr>
        <p:spPr>
          <a:xfrm>
            <a:off x="838986" y="4662914"/>
            <a:ext cx="1807733" cy="1460357"/>
          </a:xfrm>
          <a:prstGeom prst="rect">
            <a:avLst/>
          </a:prstGeom>
          <a:noFill/>
          <a:effectLst/>
        </p:spPr>
        <p:txBody>
          <a:bodyPr wrap="square" lIns="105115" tIns="52557" rIns="105115" bIns="52557" rtlCol="0">
            <a:spAutoFit/>
          </a:bodyPr>
          <a:lstStyle/>
          <a:p>
            <a:pPr algn="ctr" defTabSz="964565" fontAlgn="auto">
              <a:spcBef>
                <a:spcPts val="0"/>
              </a:spcBef>
              <a:spcAft>
                <a:spcPts val="0"/>
              </a:spcAft>
              <a:defRPr/>
            </a:pPr>
            <a:r>
              <a:rPr lang="en-US" altLang="zh-CN" sz="8800" dirty="0">
                <a:solidFill>
                  <a:srgbClr val="006EFF">
                    <a:alpha val="10000"/>
                  </a:srgbClr>
                </a:solidFill>
                <a:latin typeface="Montserrat Black" panose="00000A00000000000000" pitchFamily="50" charset="0"/>
                <a:ea typeface="思源黑体 CN Regular" panose="020B0500000000000000" pitchFamily="34" charset="-122"/>
              </a:rPr>
              <a:t>01</a:t>
            </a:r>
            <a:endParaRPr lang="zh-CN" altLang="en-US" sz="8800" dirty="0">
              <a:solidFill>
                <a:srgbClr val="006EFF">
                  <a:alpha val="10000"/>
                </a:srgbClr>
              </a:solidFill>
              <a:latin typeface="Montserrat Black" panose="00000A00000000000000" pitchFamily="50" charset="0"/>
              <a:ea typeface="思源黑体 CN Heavy" panose="020B0A00000000000000" pitchFamily="34" charset="-122"/>
            </a:endParaRPr>
          </a:p>
        </p:txBody>
      </p:sp>
      <p:sp>
        <p:nvSpPr>
          <p:cNvPr id="2" name="矩形: 圆角 13">
            <a:extLst>
              <a:ext uri="{FF2B5EF4-FFF2-40B4-BE49-F238E27FC236}">
                <a16:creationId xmlns:a16="http://schemas.microsoft.com/office/drawing/2014/main" id="{8185D163-A4FE-25F0-B85B-CA792B6B589E}"/>
              </a:ext>
            </a:extLst>
          </p:cNvPr>
          <p:cNvSpPr/>
          <p:nvPr>
            <p:custDataLst>
              <p:tags r:id="rId7"/>
            </p:custDataLst>
          </p:nvPr>
        </p:nvSpPr>
        <p:spPr>
          <a:xfrm>
            <a:off x="0" y="4112533"/>
            <a:ext cx="12192000" cy="1103244"/>
          </a:xfrm>
          <a:prstGeom prst="roundRect">
            <a:avLst>
              <a:gd name="adj" fmla="val 0"/>
            </a:avLst>
          </a:prstGeom>
          <a:gradFill>
            <a:gsLst>
              <a:gs pos="95000">
                <a:srgbClr val="0076C0"/>
              </a:gs>
              <a:gs pos="0">
                <a:srgbClr val="05A8E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a:gsLst>
                  <a:gs pos="0">
                    <a:srgbClr val="05A8E3">
                      <a:lumMod val="5000"/>
                      <a:lumOff val="95000"/>
                    </a:srgbClr>
                  </a:gs>
                  <a:gs pos="100000">
                    <a:schemeClr val="bg1"/>
                  </a:gs>
                </a:gsLst>
                <a:lin ang="5400000" scaled="1"/>
              </a:gradFill>
              <a:latin typeface="等线" panose="020F0502020204030204"/>
              <a:ea typeface="等线" panose="02010600030101010101" pitchFamily="2" charset="-122"/>
            </a:endParaRPr>
          </a:p>
        </p:txBody>
      </p:sp>
      <p:sp>
        <p:nvSpPr>
          <p:cNvPr id="5" name="文本框 4"/>
          <p:cNvSpPr txBox="1"/>
          <p:nvPr/>
        </p:nvSpPr>
        <p:spPr>
          <a:xfrm>
            <a:off x="3192725" y="3390229"/>
            <a:ext cx="1380044" cy="1107996"/>
          </a:xfrm>
          <a:prstGeom prst="rect">
            <a:avLst/>
          </a:prstGeom>
          <a:noFill/>
        </p:spPr>
        <p:txBody>
          <a:bodyPr wrap="square" rtlCol="0">
            <a:spAutoFit/>
          </a:bodyPr>
          <a:lstStyle/>
          <a:p>
            <a:pPr algn="ctr"/>
            <a:r>
              <a:rPr lang="en-US" altLang="zh-CN" sz="6600" dirty="0">
                <a:ln w="19050">
                  <a:gradFill>
                    <a:gsLst>
                      <a:gs pos="0">
                        <a:srgbClr val="006EFF"/>
                      </a:gs>
                      <a:gs pos="64000">
                        <a:srgbClr val="006EFF">
                          <a:alpha val="0"/>
                        </a:srgbClr>
                      </a:gs>
                    </a:gsLst>
                    <a:lin ang="5400000" scaled="1"/>
                  </a:gradFill>
                </a:ln>
                <a:noFill/>
                <a:effectLst>
                  <a:outerShdw blurRad="38100" dist="38100" dir="2700000" algn="tl">
                    <a:srgbClr val="000000">
                      <a:alpha val="43137"/>
                    </a:srgbClr>
                  </a:outerShdw>
                </a:effectLst>
                <a:latin typeface="Montserrat Black" panose="00000A00000000000000" pitchFamily="50" charset="0"/>
              </a:rPr>
              <a:t>02</a:t>
            </a:r>
            <a:endParaRPr lang="zh-CN" altLang="en-US" sz="6600" dirty="0">
              <a:ln w="19050">
                <a:gradFill>
                  <a:gsLst>
                    <a:gs pos="0">
                      <a:srgbClr val="006EFF"/>
                    </a:gs>
                    <a:gs pos="64000">
                      <a:srgbClr val="006EFF">
                        <a:alpha val="0"/>
                      </a:srgbClr>
                    </a:gs>
                  </a:gsLst>
                  <a:lin ang="5400000" scaled="1"/>
                </a:gradFill>
              </a:ln>
              <a:noFill/>
              <a:effectLst>
                <a:outerShdw blurRad="38100" dist="38100" dir="2700000" algn="tl">
                  <a:srgbClr val="000000">
                    <a:alpha val="43137"/>
                  </a:srgbClr>
                </a:outerShdw>
              </a:effectLst>
              <a:latin typeface="Montserrat Black" panose="00000A00000000000000" pitchFamily="50" charset="0"/>
            </a:endParaRPr>
          </a:p>
        </p:txBody>
      </p:sp>
      <p:sp>
        <p:nvSpPr>
          <p:cNvPr id="6" name="文本框 5"/>
          <p:cNvSpPr txBox="1"/>
          <p:nvPr/>
        </p:nvSpPr>
        <p:spPr>
          <a:xfrm>
            <a:off x="5427630" y="3390229"/>
            <a:ext cx="1474774" cy="1107996"/>
          </a:xfrm>
          <a:prstGeom prst="rect">
            <a:avLst/>
          </a:prstGeom>
          <a:noFill/>
        </p:spPr>
        <p:txBody>
          <a:bodyPr wrap="square" rtlCol="0">
            <a:spAutoFit/>
          </a:bodyPr>
          <a:lstStyle/>
          <a:p>
            <a:pPr algn="ctr"/>
            <a:r>
              <a:rPr lang="en-US" altLang="zh-CN" sz="6600" dirty="0">
                <a:ln w="19050">
                  <a:gradFill>
                    <a:gsLst>
                      <a:gs pos="0">
                        <a:srgbClr val="006EFF"/>
                      </a:gs>
                      <a:gs pos="64000">
                        <a:srgbClr val="006EFF">
                          <a:alpha val="0"/>
                        </a:srgbClr>
                      </a:gs>
                    </a:gsLst>
                    <a:lin ang="5400000" scaled="1"/>
                  </a:gradFill>
                </a:ln>
                <a:noFill/>
                <a:effectLst>
                  <a:outerShdw blurRad="38100" dist="38100" dir="2700000" algn="tl">
                    <a:srgbClr val="000000">
                      <a:alpha val="43137"/>
                    </a:srgbClr>
                  </a:outerShdw>
                </a:effectLst>
                <a:latin typeface="Montserrat Black" panose="00000A00000000000000" pitchFamily="50" charset="0"/>
              </a:rPr>
              <a:t>03</a:t>
            </a:r>
            <a:endParaRPr lang="zh-CN" altLang="en-US" sz="6600" dirty="0">
              <a:ln w="19050">
                <a:gradFill>
                  <a:gsLst>
                    <a:gs pos="0">
                      <a:srgbClr val="006EFF"/>
                    </a:gs>
                    <a:gs pos="64000">
                      <a:srgbClr val="006EFF">
                        <a:alpha val="0"/>
                      </a:srgbClr>
                    </a:gs>
                  </a:gsLst>
                  <a:lin ang="5400000" scaled="1"/>
                </a:gradFill>
              </a:ln>
              <a:noFill/>
              <a:effectLst>
                <a:outerShdw blurRad="38100" dist="38100" dir="2700000" algn="tl">
                  <a:srgbClr val="000000">
                    <a:alpha val="43137"/>
                  </a:srgbClr>
                </a:outerShdw>
              </a:effectLst>
              <a:latin typeface="Montserrat Black" panose="00000A00000000000000" pitchFamily="50" charset="0"/>
            </a:endParaRPr>
          </a:p>
        </p:txBody>
      </p:sp>
      <p:sp>
        <p:nvSpPr>
          <p:cNvPr id="9" name="文本框 8"/>
          <p:cNvSpPr txBox="1"/>
          <p:nvPr/>
        </p:nvSpPr>
        <p:spPr>
          <a:xfrm>
            <a:off x="7771055" y="3390229"/>
            <a:ext cx="1380044" cy="1107996"/>
          </a:xfrm>
          <a:prstGeom prst="rect">
            <a:avLst/>
          </a:prstGeom>
          <a:noFill/>
        </p:spPr>
        <p:txBody>
          <a:bodyPr wrap="square" rtlCol="0">
            <a:spAutoFit/>
          </a:bodyPr>
          <a:lstStyle/>
          <a:p>
            <a:pPr algn="ctr"/>
            <a:r>
              <a:rPr lang="en-US" altLang="zh-CN" sz="6600" dirty="0">
                <a:ln w="19050">
                  <a:gradFill>
                    <a:gsLst>
                      <a:gs pos="0">
                        <a:srgbClr val="006EFF"/>
                      </a:gs>
                      <a:gs pos="64000">
                        <a:srgbClr val="006EFF">
                          <a:alpha val="0"/>
                        </a:srgbClr>
                      </a:gs>
                    </a:gsLst>
                    <a:lin ang="5400000" scaled="1"/>
                  </a:gradFill>
                </a:ln>
                <a:noFill/>
                <a:effectLst>
                  <a:outerShdw blurRad="38100" dist="38100" dir="2700000" algn="tl">
                    <a:srgbClr val="000000">
                      <a:alpha val="43137"/>
                    </a:srgbClr>
                  </a:outerShdw>
                </a:effectLst>
                <a:latin typeface="Montserrat Black" panose="00000A00000000000000" pitchFamily="50" charset="0"/>
              </a:rPr>
              <a:t>04</a:t>
            </a:r>
            <a:endParaRPr lang="zh-CN" altLang="en-US" sz="6600" dirty="0">
              <a:ln w="19050">
                <a:gradFill>
                  <a:gsLst>
                    <a:gs pos="0">
                      <a:srgbClr val="006EFF"/>
                    </a:gs>
                    <a:gs pos="64000">
                      <a:srgbClr val="006EFF">
                        <a:alpha val="0"/>
                      </a:srgbClr>
                    </a:gs>
                  </a:gsLst>
                  <a:lin ang="5400000" scaled="1"/>
                </a:gradFill>
              </a:ln>
              <a:noFill/>
              <a:effectLst>
                <a:outerShdw blurRad="38100" dist="38100" dir="2700000" algn="tl">
                  <a:srgbClr val="000000">
                    <a:alpha val="43137"/>
                  </a:srgbClr>
                </a:outerShdw>
              </a:effectLst>
              <a:latin typeface="Montserrat Black" panose="00000A00000000000000" pitchFamily="50" charset="0"/>
            </a:endParaRPr>
          </a:p>
        </p:txBody>
      </p:sp>
      <p:sp>
        <p:nvSpPr>
          <p:cNvPr id="10" name="文本框 9"/>
          <p:cNvSpPr txBox="1"/>
          <p:nvPr/>
        </p:nvSpPr>
        <p:spPr>
          <a:xfrm>
            <a:off x="9950916" y="3390229"/>
            <a:ext cx="1380044" cy="1107996"/>
          </a:xfrm>
          <a:prstGeom prst="rect">
            <a:avLst/>
          </a:prstGeom>
          <a:noFill/>
        </p:spPr>
        <p:txBody>
          <a:bodyPr wrap="square" rtlCol="0">
            <a:spAutoFit/>
          </a:bodyPr>
          <a:lstStyle/>
          <a:p>
            <a:pPr algn="ctr"/>
            <a:r>
              <a:rPr lang="en-US" altLang="zh-CN" sz="6600" dirty="0">
                <a:ln w="19050">
                  <a:gradFill>
                    <a:gsLst>
                      <a:gs pos="0">
                        <a:srgbClr val="006EFF"/>
                      </a:gs>
                      <a:gs pos="64000">
                        <a:srgbClr val="006EFF">
                          <a:alpha val="0"/>
                        </a:srgbClr>
                      </a:gs>
                    </a:gsLst>
                    <a:lin ang="5400000" scaled="1"/>
                  </a:gradFill>
                </a:ln>
                <a:noFill/>
                <a:effectLst>
                  <a:outerShdw blurRad="38100" dist="38100" dir="2700000" algn="tl">
                    <a:srgbClr val="000000">
                      <a:alpha val="43137"/>
                    </a:srgbClr>
                  </a:outerShdw>
                </a:effectLst>
                <a:latin typeface="Montserrat Black" panose="00000A00000000000000" pitchFamily="50" charset="0"/>
              </a:rPr>
              <a:t>05</a:t>
            </a:r>
            <a:endParaRPr lang="zh-CN" altLang="en-US" sz="6600" dirty="0">
              <a:ln w="19050">
                <a:gradFill>
                  <a:gsLst>
                    <a:gs pos="0">
                      <a:srgbClr val="006EFF"/>
                    </a:gs>
                    <a:gs pos="64000">
                      <a:srgbClr val="006EFF">
                        <a:alpha val="0"/>
                      </a:srgbClr>
                    </a:gs>
                  </a:gsLst>
                  <a:lin ang="5400000" scaled="1"/>
                </a:gradFill>
              </a:ln>
              <a:noFill/>
              <a:effectLst>
                <a:outerShdw blurRad="38100" dist="38100" dir="2700000" algn="tl">
                  <a:srgbClr val="000000">
                    <a:alpha val="43137"/>
                  </a:srgbClr>
                </a:outerShdw>
              </a:effectLst>
              <a:latin typeface="Montserrat Black" panose="00000A00000000000000" pitchFamily="50" charset="0"/>
            </a:endParaRPr>
          </a:p>
        </p:txBody>
      </p:sp>
      <p:sp>
        <p:nvSpPr>
          <p:cNvPr id="7" name="文本框 6"/>
          <p:cNvSpPr txBox="1"/>
          <p:nvPr>
            <p:custDataLst>
              <p:tags r:id="rId8"/>
            </p:custDataLst>
          </p:nvPr>
        </p:nvSpPr>
        <p:spPr>
          <a:xfrm>
            <a:off x="415713" y="447395"/>
            <a:ext cx="827836" cy="475472"/>
          </a:xfrm>
          <a:prstGeom prst="rect">
            <a:avLst/>
          </a:prstGeom>
          <a:noFill/>
          <a:effectLst/>
        </p:spPr>
        <p:txBody>
          <a:bodyPr wrap="none" lIns="105115" tIns="52557" rIns="105115" bIns="52557" rtlCol="0">
            <a:spAutoFit/>
          </a:bodyPr>
          <a:lstStyle/>
          <a:p>
            <a:pPr algn="l" defTabSz="964565" fontAlgn="auto">
              <a:spcBef>
                <a:spcPts val="0"/>
              </a:spcBef>
              <a:spcAft>
                <a:spcPts val="0"/>
              </a:spcAft>
              <a:defRPr/>
            </a:pPr>
            <a:r>
              <a:rPr lang="zh-CN" altLang="en-US" sz="2400" dirty="0">
                <a:solidFill>
                  <a:srgbClr val="0077C1"/>
                </a:solidFill>
                <a:latin typeface="思源黑体 CN Heavy" panose="020B0A00000000000000" pitchFamily="34" charset="-122"/>
                <a:ea typeface="思源黑体 CN Heavy" panose="020B0A00000000000000" pitchFamily="34" charset="-122"/>
              </a:rPr>
              <a:t>目录</a:t>
            </a:r>
          </a:p>
        </p:txBody>
      </p:sp>
      <p:sp>
        <p:nvSpPr>
          <p:cNvPr id="37" name="圆角矩形 36"/>
          <p:cNvSpPr/>
          <p:nvPr>
            <p:custDataLst>
              <p:tags r:id="rId9"/>
            </p:custDataLst>
          </p:nvPr>
        </p:nvSpPr>
        <p:spPr>
          <a:xfrm flipH="1">
            <a:off x="292735" y="361315"/>
            <a:ext cx="1520190" cy="423545"/>
          </a:xfrm>
          <a:prstGeom prst="roundRect">
            <a:avLst/>
          </a:prstGeom>
          <a:gradFill>
            <a:gsLst>
              <a:gs pos="100000">
                <a:srgbClr val="0079C2"/>
              </a:gs>
              <a:gs pos="61000">
                <a:srgbClr val="1459C0">
                  <a:alpha val="0"/>
                  <a:lumMod val="30000"/>
                  <a:lumOff val="70000"/>
                </a:srgbClr>
              </a:gs>
            </a:gsLst>
            <a:lin ang="17880000" scaled="0"/>
          </a:gradFill>
          <a:ln>
            <a:gradFill>
              <a:gsLst>
                <a:gs pos="60000">
                  <a:srgbClr val="0065EB">
                    <a:alpha val="0"/>
                  </a:srgbClr>
                </a:gs>
                <a:gs pos="100000">
                  <a:srgbClr val="1459C0"/>
                </a:gs>
              </a:gsLst>
              <a:lin ang="196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4123674" y="1537687"/>
            <a:ext cx="3608724" cy="1331518"/>
          </a:xfrm>
          <a:prstGeom prst="rect">
            <a:avLst/>
          </a:prstGeom>
          <a:noFill/>
        </p:spPr>
        <p:txBody>
          <a:bodyPr wrap="square" rtlCol="0" anchor="t">
            <a:spAutoFit/>
          </a:bodyPr>
          <a:lstStyle/>
          <a:p>
            <a:pPr marL="12700" marR="5080" lvl="0" indent="0" algn="ctr" defTabSz="914400" eaLnBrk="1" fontAlgn="auto" latinLnBrk="0" hangingPunct="1">
              <a:lnSpc>
                <a:spcPct val="130000"/>
              </a:lnSpc>
              <a:spcBef>
                <a:spcPts val="100"/>
              </a:spcBef>
              <a:spcAft>
                <a:spcPts val="0"/>
              </a:spcAft>
              <a:buClr>
                <a:srgbClr val="3C5AA0"/>
              </a:buClr>
              <a:buSzTx/>
              <a:buFont typeface="Arial" panose="020B0604020202020204"/>
              <a:buNone/>
              <a:tabLst>
                <a:tab pos="184150" algn="l"/>
              </a:tabLst>
              <a:defRPr/>
            </a:pPr>
            <a:r>
              <a:rPr lang="zh-CN" altLang="en-US" sz="3200" b="1" kern="0" noProof="0" dirty="0">
                <a:ln>
                  <a:noFill/>
                </a:ln>
                <a:solidFill>
                  <a:srgbClr val="0077C1"/>
                </a:solidFill>
                <a:uLnTx/>
                <a:uFillTx/>
                <a:latin typeface="思源黑体 CN Bold"/>
                <a:ea typeface="思源黑体 CN Heavy" panose="020B0A00000000000000"/>
                <a:cs typeface="思源黑体 CN Regular" panose="020B0500000000000000" pitchFamily="34" charset="-122"/>
                <a:sym typeface="+mn-ea"/>
              </a:rPr>
              <a:t>注射用</a:t>
            </a:r>
            <a:endParaRPr lang="en-US" altLang="zh-CN" sz="3200" b="1" kern="0" noProof="0" dirty="0">
              <a:ln>
                <a:noFill/>
              </a:ln>
              <a:solidFill>
                <a:srgbClr val="0077C1"/>
              </a:solidFill>
              <a:uLnTx/>
              <a:uFillTx/>
              <a:latin typeface="思源黑体 CN Bold"/>
              <a:ea typeface="思源黑体 CN Heavy" panose="020B0A00000000000000"/>
              <a:cs typeface="思源黑体 CN Regular" panose="020B0500000000000000" pitchFamily="34" charset="-122"/>
              <a:sym typeface="+mn-ea"/>
            </a:endParaRPr>
          </a:p>
          <a:p>
            <a:pPr marL="12700" marR="5080" lvl="0" indent="0" algn="ctr" defTabSz="914400" eaLnBrk="1" fontAlgn="auto" latinLnBrk="0" hangingPunct="1">
              <a:lnSpc>
                <a:spcPct val="130000"/>
              </a:lnSpc>
              <a:spcBef>
                <a:spcPts val="100"/>
              </a:spcBef>
              <a:spcAft>
                <a:spcPts val="0"/>
              </a:spcAft>
              <a:buClr>
                <a:srgbClr val="3C5AA0"/>
              </a:buClr>
              <a:buSzTx/>
              <a:buFont typeface="Arial" panose="020B0604020202020204"/>
              <a:buNone/>
              <a:tabLst>
                <a:tab pos="184150" algn="l"/>
              </a:tabLst>
              <a:defRPr/>
            </a:pPr>
            <a:r>
              <a:rPr lang="zh-CN" altLang="en-US" sz="3200" b="1" kern="0" noProof="0" dirty="0">
                <a:ln>
                  <a:noFill/>
                </a:ln>
                <a:solidFill>
                  <a:srgbClr val="0077C1"/>
                </a:solidFill>
                <a:uLnTx/>
                <a:uFillTx/>
                <a:latin typeface="思源黑体 CN Bold"/>
                <a:ea typeface="思源黑体 CN Heavy" panose="020B0A00000000000000"/>
                <a:cs typeface="思源黑体 CN Regular" panose="020B0500000000000000" pitchFamily="34" charset="-122"/>
                <a:sym typeface="+mn-ea"/>
              </a:rPr>
              <a:t>头孢比罗酯钠</a:t>
            </a:r>
            <a:endParaRPr sz="3200" b="1" kern="0" noProof="0" dirty="0">
              <a:ln>
                <a:noFill/>
              </a:ln>
              <a:solidFill>
                <a:srgbClr val="0077C1"/>
              </a:solidFill>
              <a:uLnTx/>
              <a:uFillTx/>
              <a:latin typeface="思源黑体 CN Bold"/>
              <a:ea typeface="思源黑体 CN Heavy" panose="020B0A00000000000000"/>
              <a:cs typeface="思源黑体 CN Regular" panose="020B0500000000000000" pitchFamily="34" charset="-122"/>
              <a:sym typeface="+mn-ea"/>
            </a:endParaRPr>
          </a:p>
        </p:txBody>
      </p:sp>
      <p:sp>
        <p:nvSpPr>
          <p:cNvPr id="12" name="文本框 11"/>
          <p:cNvSpPr txBox="1"/>
          <p:nvPr/>
        </p:nvSpPr>
        <p:spPr>
          <a:xfrm>
            <a:off x="2906329" y="4315125"/>
            <a:ext cx="1952837" cy="605166"/>
          </a:xfrm>
          <a:prstGeom prst="rect">
            <a:avLst/>
          </a:prstGeom>
          <a:noFill/>
        </p:spPr>
        <p:txBody>
          <a:bodyPr wrap="square" rtlCol="0" anchor="t">
            <a:spAutoFit/>
          </a:bodyPr>
          <a:lstStyle/>
          <a:p>
            <a:pPr marL="12700" marR="5080" lvl="0" indent="0" algn="ctr" defTabSz="914400" eaLnBrk="1" fontAlgn="auto" latinLnBrk="0" hangingPunct="1">
              <a:lnSpc>
                <a:spcPct val="130000"/>
              </a:lnSpc>
              <a:spcBef>
                <a:spcPts val="100"/>
              </a:spcBef>
              <a:spcAft>
                <a:spcPts val="0"/>
              </a:spcAft>
              <a:buClr>
                <a:srgbClr val="3C5AA0"/>
              </a:buClr>
              <a:buSzTx/>
              <a:buFont typeface="Arial" panose="020B0604020202020204"/>
              <a:buNone/>
              <a:tabLst>
                <a:tab pos="184150" algn="l"/>
              </a:tabLst>
              <a:defRPr/>
            </a:pPr>
            <a:r>
              <a:rPr lang="zh-CN" altLang="en-US" sz="2800" b="1" kern="0" noProof="0" dirty="0">
                <a:ln>
                  <a:noFill/>
                </a:ln>
                <a:solidFill>
                  <a:schemeClr val="bg1"/>
                </a:solidFill>
                <a:effectLst>
                  <a:outerShdw blurRad="38100" dist="38100" dir="2700000" algn="tl">
                    <a:srgbClr val="000000">
                      <a:alpha val="43137"/>
                    </a:srgbClr>
                  </a:outerShdw>
                </a:effectLst>
                <a:uLnTx/>
                <a:uFillTx/>
                <a:latin typeface="思源黑体 CN Bold"/>
                <a:ea typeface="思源黑体 CN Heavy" panose="020B0A00000000000000"/>
                <a:cs typeface="思源黑体 CN Regular" panose="020B0500000000000000" pitchFamily="34" charset="-122"/>
                <a:sym typeface="+mn-ea"/>
              </a:rPr>
              <a:t>安全性</a:t>
            </a:r>
            <a:endParaRPr sz="2800" b="1" kern="0" noProof="0" dirty="0">
              <a:ln>
                <a:noFill/>
              </a:ln>
              <a:solidFill>
                <a:schemeClr val="bg1"/>
              </a:solidFill>
              <a:effectLst>
                <a:outerShdw blurRad="38100" dist="38100" dir="2700000" algn="tl">
                  <a:srgbClr val="000000">
                    <a:alpha val="43137"/>
                  </a:srgbClr>
                </a:outerShdw>
              </a:effectLst>
              <a:uLnTx/>
              <a:uFillTx/>
              <a:latin typeface="思源黑体 CN Bold"/>
              <a:ea typeface="思源黑体 CN Heavy" panose="020B0A00000000000000"/>
              <a:cs typeface="思源黑体 CN Regular" panose="020B0500000000000000" pitchFamily="34" charset="-122"/>
              <a:sym typeface="+mn-ea"/>
            </a:endParaRPr>
          </a:p>
        </p:txBody>
      </p:sp>
      <p:sp>
        <p:nvSpPr>
          <p:cNvPr id="13" name="文本框 12"/>
          <p:cNvSpPr txBox="1"/>
          <p:nvPr/>
        </p:nvSpPr>
        <p:spPr>
          <a:xfrm>
            <a:off x="5188599" y="4315125"/>
            <a:ext cx="1952837" cy="605166"/>
          </a:xfrm>
          <a:prstGeom prst="rect">
            <a:avLst/>
          </a:prstGeom>
          <a:noFill/>
        </p:spPr>
        <p:txBody>
          <a:bodyPr wrap="square" rtlCol="0" anchor="t">
            <a:spAutoFit/>
          </a:bodyPr>
          <a:lstStyle/>
          <a:p>
            <a:pPr marL="12700" marR="5080" lvl="0" indent="0" algn="ctr" defTabSz="914400" eaLnBrk="1" fontAlgn="auto" latinLnBrk="0" hangingPunct="1">
              <a:lnSpc>
                <a:spcPct val="130000"/>
              </a:lnSpc>
              <a:spcBef>
                <a:spcPts val="100"/>
              </a:spcBef>
              <a:spcAft>
                <a:spcPts val="0"/>
              </a:spcAft>
              <a:buClr>
                <a:srgbClr val="3C5AA0"/>
              </a:buClr>
              <a:buSzTx/>
              <a:buFont typeface="Arial" panose="020B0604020202020204"/>
              <a:buNone/>
              <a:tabLst>
                <a:tab pos="184150" algn="l"/>
              </a:tabLst>
              <a:defRPr/>
            </a:pPr>
            <a:r>
              <a:rPr lang="zh-CN" altLang="en-US" sz="2800" b="1" kern="0" noProof="0" dirty="0">
                <a:ln>
                  <a:noFill/>
                </a:ln>
                <a:solidFill>
                  <a:schemeClr val="bg1"/>
                </a:solidFill>
                <a:effectLst>
                  <a:outerShdw blurRad="38100" dist="38100" dir="2700000" algn="tl">
                    <a:srgbClr val="000000">
                      <a:alpha val="43137"/>
                    </a:srgbClr>
                  </a:outerShdw>
                </a:effectLst>
                <a:uLnTx/>
                <a:uFillTx/>
                <a:latin typeface="思源黑体 CN Bold"/>
                <a:ea typeface="思源黑体 CN Heavy" panose="020B0A00000000000000"/>
                <a:cs typeface="思源黑体 CN Regular" panose="020B0500000000000000" pitchFamily="34" charset="-122"/>
                <a:sym typeface="+mn-ea"/>
              </a:rPr>
              <a:t>有效性</a:t>
            </a:r>
            <a:endParaRPr sz="2800" b="1" kern="0" noProof="0" dirty="0">
              <a:ln>
                <a:noFill/>
              </a:ln>
              <a:solidFill>
                <a:schemeClr val="bg1"/>
              </a:solidFill>
              <a:effectLst>
                <a:outerShdw blurRad="38100" dist="38100" dir="2700000" algn="tl">
                  <a:srgbClr val="000000">
                    <a:alpha val="43137"/>
                  </a:srgbClr>
                </a:outerShdw>
              </a:effectLst>
              <a:uLnTx/>
              <a:uFillTx/>
              <a:latin typeface="思源黑体 CN Bold"/>
              <a:ea typeface="思源黑体 CN Heavy" panose="020B0A00000000000000"/>
              <a:cs typeface="思源黑体 CN Regular" panose="020B0500000000000000" pitchFamily="34" charset="-122"/>
              <a:sym typeface="+mn-ea"/>
            </a:endParaRPr>
          </a:p>
        </p:txBody>
      </p:sp>
      <p:sp>
        <p:nvSpPr>
          <p:cNvPr id="14" name="文本框 13"/>
          <p:cNvSpPr txBox="1"/>
          <p:nvPr/>
        </p:nvSpPr>
        <p:spPr>
          <a:xfrm>
            <a:off x="7484659" y="4315125"/>
            <a:ext cx="1952837" cy="605166"/>
          </a:xfrm>
          <a:prstGeom prst="rect">
            <a:avLst/>
          </a:prstGeom>
          <a:noFill/>
        </p:spPr>
        <p:txBody>
          <a:bodyPr wrap="square" rtlCol="0" anchor="t">
            <a:spAutoFit/>
          </a:bodyPr>
          <a:lstStyle/>
          <a:p>
            <a:pPr marL="12700" marR="5080" lvl="0" indent="0" algn="ctr" defTabSz="914400" eaLnBrk="1" fontAlgn="auto" latinLnBrk="0" hangingPunct="1">
              <a:lnSpc>
                <a:spcPct val="130000"/>
              </a:lnSpc>
              <a:spcBef>
                <a:spcPts val="100"/>
              </a:spcBef>
              <a:spcAft>
                <a:spcPts val="0"/>
              </a:spcAft>
              <a:buClr>
                <a:srgbClr val="3C5AA0"/>
              </a:buClr>
              <a:buSzTx/>
              <a:buFont typeface="Arial" panose="020B0604020202020204"/>
              <a:buNone/>
              <a:tabLst>
                <a:tab pos="184150" algn="l"/>
              </a:tabLst>
              <a:defRPr/>
            </a:pPr>
            <a:r>
              <a:rPr lang="zh-CN" altLang="en-US" sz="2800" b="1" kern="0" noProof="0" dirty="0">
                <a:ln>
                  <a:noFill/>
                </a:ln>
                <a:solidFill>
                  <a:schemeClr val="bg1"/>
                </a:solidFill>
                <a:effectLst>
                  <a:outerShdw blurRad="38100" dist="38100" dir="2700000" algn="tl">
                    <a:srgbClr val="000000">
                      <a:alpha val="43137"/>
                    </a:srgbClr>
                  </a:outerShdw>
                </a:effectLst>
                <a:uLnTx/>
                <a:uFillTx/>
                <a:latin typeface="思源黑体 CN Bold"/>
                <a:ea typeface="思源黑体 CN Heavy" panose="020B0A00000000000000"/>
                <a:cs typeface="思源黑体 CN Regular" panose="020B0500000000000000" pitchFamily="34" charset="-122"/>
                <a:sym typeface="+mn-ea"/>
              </a:rPr>
              <a:t>创新性</a:t>
            </a:r>
            <a:endParaRPr sz="2800" b="1" kern="0" noProof="0" dirty="0">
              <a:ln>
                <a:noFill/>
              </a:ln>
              <a:solidFill>
                <a:schemeClr val="bg1"/>
              </a:solidFill>
              <a:effectLst>
                <a:outerShdw blurRad="38100" dist="38100" dir="2700000" algn="tl">
                  <a:srgbClr val="000000">
                    <a:alpha val="43137"/>
                  </a:srgbClr>
                </a:outerShdw>
              </a:effectLst>
              <a:uLnTx/>
              <a:uFillTx/>
              <a:latin typeface="思源黑体 CN Bold"/>
              <a:ea typeface="思源黑体 CN Heavy" panose="020B0A00000000000000"/>
              <a:cs typeface="思源黑体 CN Regular" panose="020B0500000000000000" pitchFamily="34" charset="-122"/>
              <a:sym typeface="+mn-ea"/>
            </a:endParaRPr>
          </a:p>
        </p:txBody>
      </p:sp>
      <p:sp>
        <p:nvSpPr>
          <p:cNvPr id="15" name="文本框 14"/>
          <p:cNvSpPr txBox="1"/>
          <p:nvPr/>
        </p:nvSpPr>
        <p:spPr>
          <a:xfrm>
            <a:off x="9664520" y="4315125"/>
            <a:ext cx="1952837" cy="605166"/>
          </a:xfrm>
          <a:prstGeom prst="rect">
            <a:avLst/>
          </a:prstGeom>
          <a:noFill/>
        </p:spPr>
        <p:txBody>
          <a:bodyPr wrap="square" rtlCol="0" anchor="t">
            <a:spAutoFit/>
          </a:bodyPr>
          <a:lstStyle/>
          <a:p>
            <a:pPr marL="12700" marR="5080" lvl="0" indent="0" algn="ctr" defTabSz="914400" eaLnBrk="1" fontAlgn="auto" latinLnBrk="0" hangingPunct="1">
              <a:lnSpc>
                <a:spcPct val="130000"/>
              </a:lnSpc>
              <a:spcBef>
                <a:spcPts val="100"/>
              </a:spcBef>
              <a:spcAft>
                <a:spcPts val="0"/>
              </a:spcAft>
              <a:buClr>
                <a:srgbClr val="3C5AA0"/>
              </a:buClr>
              <a:buSzTx/>
              <a:buFont typeface="Arial" panose="020B0604020202020204"/>
              <a:buNone/>
              <a:tabLst>
                <a:tab pos="184150" algn="l"/>
              </a:tabLst>
              <a:defRPr/>
            </a:pPr>
            <a:r>
              <a:rPr lang="zh-CN" altLang="en-US" sz="2800" b="1" kern="0" noProof="0" dirty="0">
                <a:ln>
                  <a:noFill/>
                </a:ln>
                <a:solidFill>
                  <a:schemeClr val="bg1"/>
                </a:solidFill>
                <a:effectLst>
                  <a:outerShdw blurRad="38100" dist="38100" dir="2700000" algn="tl">
                    <a:srgbClr val="000000">
                      <a:alpha val="43137"/>
                    </a:srgbClr>
                  </a:outerShdw>
                </a:effectLst>
                <a:uLnTx/>
                <a:uFillTx/>
                <a:latin typeface="思源黑体 CN Bold"/>
                <a:ea typeface="思源黑体 CN Heavy" panose="020B0A00000000000000"/>
                <a:cs typeface="思源黑体 CN Regular" panose="020B0500000000000000" pitchFamily="34" charset="-122"/>
                <a:sym typeface="+mn-ea"/>
              </a:rPr>
              <a:t>公平性</a:t>
            </a:r>
            <a:endParaRPr sz="2800" b="1" kern="0" noProof="0" dirty="0">
              <a:ln>
                <a:noFill/>
              </a:ln>
              <a:solidFill>
                <a:schemeClr val="bg1"/>
              </a:solidFill>
              <a:effectLst>
                <a:outerShdw blurRad="38100" dist="38100" dir="2700000" algn="tl">
                  <a:srgbClr val="000000">
                    <a:alpha val="43137"/>
                  </a:srgbClr>
                </a:outerShdw>
              </a:effectLst>
              <a:uLnTx/>
              <a:uFillTx/>
              <a:latin typeface="思源黑体 CN Bold"/>
              <a:ea typeface="思源黑体 CN Heavy" panose="020B0A00000000000000"/>
              <a:cs typeface="思源黑体 CN Regular" panose="020B0500000000000000" pitchFamily="34" charset="-122"/>
              <a:sym typeface="+mn-ea"/>
            </a:endParaRPr>
          </a:p>
        </p:txBody>
      </p:sp>
      <p:sp>
        <p:nvSpPr>
          <p:cNvPr id="18" name="椭圆 17">
            <a:extLst>
              <a:ext uri="{FF2B5EF4-FFF2-40B4-BE49-F238E27FC236}">
                <a16:creationId xmlns:a16="http://schemas.microsoft.com/office/drawing/2014/main" id="{B39FF291-9B6A-AC8C-6683-FB5E874183F7}"/>
              </a:ext>
            </a:extLst>
          </p:cNvPr>
          <p:cNvSpPr/>
          <p:nvPr/>
        </p:nvSpPr>
        <p:spPr>
          <a:xfrm>
            <a:off x="2302791" y="1195044"/>
            <a:ext cx="1991266" cy="1991266"/>
          </a:xfrm>
          <a:prstGeom prst="ellipse">
            <a:avLst/>
          </a:prstGeom>
          <a:gradFill flip="none" rotWithShape="1">
            <a:gsLst>
              <a:gs pos="2098">
                <a:srgbClr val="0078C2"/>
              </a:gs>
              <a:gs pos="34000">
                <a:srgbClr val="0394D5"/>
              </a:gs>
              <a:gs pos="91000">
                <a:srgbClr val="006EFF">
                  <a:alpha val="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C7B4372D-05E5-C918-41AF-AAC1B5D234E5}"/>
              </a:ext>
            </a:extLst>
          </p:cNvPr>
          <p:cNvSpPr txBox="1"/>
          <p:nvPr>
            <p:custDataLst>
              <p:tags r:id="rId10"/>
            </p:custDataLst>
          </p:nvPr>
        </p:nvSpPr>
        <p:spPr>
          <a:xfrm>
            <a:off x="2537933" y="1934932"/>
            <a:ext cx="1592977" cy="537028"/>
          </a:xfrm>
          <a:prstGeom prst="rect">
            <a:avLst/>
          </a:prstGeom>
          <a:noFill/>
          <a:effectLst/>
        </p:spPr>
        <p:txBody>
          <a:bodyPr wrap="square" lIns="105115" tIns="52557" rIns="105115" bIns="52557" rtlCol="0">
            <a:spAutoFit/>
          </a:bodyPr>
          <a:lstStyle/>
          <a:p>
            <a:pPr defTabSz="964565" fontAlgn="auto">
              <a:spcBef>
                <a:spcPts val="0"/>
              </a:spcBef>
              <a:spcAft>
                <a:spcPts val="0"/>
              </a:spcAft>
              <a:defRPr/>
            </a:pPr>
            <a:r>
              <a:rPr lang="zh-CN" altLang="en-US" sz="2800" dirty="0">
                <a:solidFill>
                  <a:schemeClr val="bg1"/>
                </a:solidFill>
                <a:effectLst>
                  <a:outerShdw blurRad="38100" dist="38100" dir="2700000" algn="tl">
                    <a:srgbClr val="000000">
                      <a:alpha val="43137"/>
                    </a:srgbClr>
                  </a:outerShdw>
                </a:effectLst>
                <a:latin typeface="Montserrat Black" panose="00000A00000000000000" pitchFamily="50" charset="0"/>
                <a:ea typeface="思源黑体 CN Heavy" panose="020B0A00000000000000" pitchFamily="34" charset="-122"/>
              </a:rPr>
              <a:t>赛比普</a:t>
            </a:r>
            <a:r>
              <a:rPr lang="en-US" altLang="zh-CN" sz="2800" baseline="30000" dirty="0">
                <a:solidFill>
                  <a:schemeClr val="bg1"/>
                </a:solidFill>
                <a:effectLst>
                  <a:outerShdw blurRad="38100" dist="38100" dir="2700000" algn="tl">
                    <a:srgbClr val="000000">
                      <a:alpha val="43137"/>
                    </a:srgbClr>
                  </a:outerShdw>
                </a:effectLst>
                <a:latin typeface="Montserrat Black" panose="00000A00000000000000" pitchFamily="50" charset="0"/>
                <a:ea typeface="思源黑体 CN Heavy" panose="020B0A00000000000000" pitchFamily="34" charset="-122"/>
              </a:rPr>
              <a:t>®</a:t>
            </a:r>
          </a:p>
        </p:txBody>
      </p:sp>
      <p:cxnSp>
        <p:nvCxnSpPr>
          <p:cNvPr id="21" name="直接连接符 20">
            <a:extLst>
              <a:ext uri="{FF2B5EF4-FFF2-40B4-BE49-F238E27FC236}">
                <a16:creationId xmlns:a16="http://schemas.microsoft.com/office/drawing/2014/main" id="{FD60752C-B0EC-2CCB-9903-C2019B0F48F0}"/>
              </a:ext>
            </a:extLst>
          </p:cNvPr>
          <p:cNvCxnSpPr>
            <a:cxnSpLocks/>
          </p:cNvCxnSpPr>
          <p:nvPr/>
        </p:nvCxnSpPr>
        <p:spPr>
          <a:xfrm>
            <a:off x="340354" y="2292965"/>
            <a:ext cx="1802921" cy="0"/>
          </a:xfrm>
          <a:prstGeom prst="line">
            <a:avLst/>
          </a:prstGeom>
          <a:ln w="19050">
            <a:gradFill flip="none" rotWithShape="1">
              <a:gsLst>
                <a:gs pos="0">
                  <a:srgbClr val="006EFF"/>
                </a:gs>
                <a:gs pos="99000">
                  <a:srgbClr val="006EFF">
                    <a:alpha val="0"/>
                  </a:srgbClr>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F70CF719-6C30-1038-ACA7-53AC69520B88}"/>
              </a:ext>
            </a:extLst>
          </p:cNvPr>
          <p:cNvCxnSpPr>
            <a:cxnSpLocks/>
          </p:cNvCxnSpPr>
          <p:nvPr/>
        </p:nvCxnSpPr>
        <p:spPr>
          <a:xfrm>
            <a:off x="10082566" y="6342659"/>
            <a:ext cx="1802921" cy="0"/>
          </a:xfrm>
          <a:prstGeom prst="line">
            <a:avLst/>
          </a:prstGeom>
          <a:ln w="19050">
            <a:gradFill flip="none" rotWithShape="1">
              <a:gsLst>
                <a:gs pos="0">
                  <a:srgbClr val="006EFF"/>
                </a:gs>
                <a:gs pos="99000">
                  <a:srgbClr val="006EFF">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38" name="组合 37">
            <a:extLst>
              <a:ext uri="{FF2B5EF4-FFF2-40B4-BE49-F238E27FC236}">
                <a16:creationId xmlns:a16="http://schemas.microsoft.com/office/drawing/2014/main" id="{A25066B3-B84F-F748-331A-C6C19DDE02D3}"/>
              </a:ext>
            </a:extLst>
          </p:cNvPr>
          <p:cNvGrpSpPr/>
          <p:nvPr/>
        </p:nvGrpSpPr>
        <p:grpSpPr>
          <a:xfrm>
            <a:off x="7562015" y="1410414"/>
            <a:ext cx="3664960" cy="1689811"/>
            <a:chOff x="2616239" y="1363637"/>
            <a:chExt cx="5090222" cy="2346959"/>
          </a:xfrm>
        </p:grpSpPr>
        <p:sp>
          <p:nvSpPr>
            <p:cNvPr id="39" name="任意多边形: 形状 38">
              <a:extLst>
                <a:ext uri="{FF2B5EF4-FFF2-40B4-BE49-F238E27FC236}">
                  <a16:creationId xmlns:a16="http://schemas.microsoft.com/office/drawing/2014/main" id="{4149CAC1-A0D2-11DA-1362-FC8AEF018626}"/>
                </a:ext>
              </a:extLst>
            </p:cNvPr>
            <p:cNvSpPr/>
            <p:nvPr/>
          </p:nvSpPr>
          <p:spPr>
            <a:xfrm>
              <a:off x="2616239" y="1363637"/>
              <a:ext cx="5090222" cy="2346959"/>
            </a:xfrm>
            <a:custGeom>
              <a:avLst/>
              <a:gdLst>
                <a:gd name="connsiteX0" fmla="*/ 9502140 w 10789920"/>
                <a:gd name="connsiteY0" fmla="*/ 0 h 4975860"/>
                <a:gd name="connsiteX1" fmla="*/ 2994660 w 10789920"/>
                <a:gd name="connsiteY1" fmla="*/ 342900 h 4975860"/>
                <a:gd name="connsiteX2" fmla="*/ 3009900 w 10789920"/>
                <a:gd name="connsiteY2" fmla="*/ 1706880 h 4975860"/>
                <a:gd name="connsiteX3" fmla="*/ 3009900 w 10789920"/>
                <a:gd name="connsiteY3" fmla="*/ 1699260 h 4975860"/>
                <a:gd name="connsiteX4" fmla="*/ 2948940 w 10789920"/>
                <a:gd name="connsiteY4" fmla="*/ 1684020 h 4975860"/>
                <a:gd name="connsiteX5" fmla="*/ 2857500 w 10789920"/>
                <a:gd name="connsiteY5" fmla="*/ 1661160 h 4975860"/>
                <a:gd name="connsiteX6" fmla="*/ 2766060 w 10789920"/>
                <a:gd name="connsiteY6" fmla="*/ 1661160 h 4975860"/>
                <a:gd name="connsiteX7" fmla="*/ 2065020 w 10789920"/>
                <a:gd name="connsiteY7" fmla="*/ 1661160 h 4975860"/>
                <a:gd name="connsiteX8" fmla="*/ 1950720 w 10789920"/>
                <a:gd name="connsiteY8" fmla="*/ 1676400 h 4975860"/>
                <a:gd name="connsiteX9" fmla="*/ 1889760 w 10789920"/>
                <a:gd name="connsiteY9" fmla="*/ 1684020 h 4975860"/>
                <a:gd name="connsiteX10" fmla="*/ 1821180 w 10789920"/>
                <a:gd name="connsiteY10" fmla="*/ 1714500 h 4975860"/>
                <a:gd name="connsiteX11" fmla="*/ 1813560 w 10789920"/>
                <a:gd name="connsiteY11" fmla="*/ 2011680 h 4975860"/>
                <a:gd name="connsiteX12" fmla="*/ 1859280 w 10789920"/>
                <a:gd name="connsiteY12" fmla="*/ 2042160 h 4975860"/>
                <a:gd name="connsiteX13" fmla="*/ 1859280 w 10789920"/>
                <a:gd name="connsiteY13" fmla="*/ 2179320 h 4975860"/>
                <a:gd name="connsiteX14" fmla="*/ 1981200 w 10789920"/>
                <a:gd name="connsiteY14" fmla="*/ 2247900 h 4975860"/>
                <a:gd name="connsiteX15" fmla="*/ 1996440 w 10789920"/>
                <a:gd name="connsiteY15" fmla="*/ 2415540 h 4975860"/>
                <a:gd name="connsiteX16" fmla="*/ 1623060 w 10789920"/>
                <a:gd name="connsiteY16" fmla="*/ 2788920 h 4975860"/>
                <a:gd name="connsiteX17" fmla="*/ 1638300 w 10789920"/>
                <a:gd name="connsiteY17" fmla="*/ 2072640 h 4975860"/>
                <a:gd name="connsiteX18" fmla="*/ 1623060 w 10789920"/>
                <a:gd name="connsiteY18" fmla="*/ 1950720 h 4975860"/>
                <a:gd name="connsiteX19" fmla="*/ 1562100 w 10789920"/>
                <a:gd name="connsiteY19" fmla="*/ 1866900 h 4975860"/>
                <a:gd name="connsiteX20" fmla="*/ 1264920 w 10789920"/>
                <a:gd name="connsiteY20" fmla="*/ 1531620 h 4975860"/>
                <a:gd name="connsiteX21" fmla="*/ 1257300 w 10789920"/>
                <a:gd name="connsiteY21" fmla="*/ 1356360 h 4975860"/>
                <a:gd name="connsiteX22" fmla="*/ 1348740 w 10789920"/>
                <a:gd name="connsiteY22" fmla="*/ 1310640 h 4975860"/>
                <a:gd name="connsiteX23" fmla="*/ 1379220 w 10789920"/>
                <a:gd name="connsiteY23" fmla="*/ 1257300 h 4975860"/>
                <a:gd name="connsiteX24" fmla="*/ 1394460 w 10789920"/>
                <a:gd name="connsiteY24" fmla="*/ 1112520 h 4975860"/>
                <a:gd name="connsiteX25" fmla="*/ 1432560 w 10789920"/>
                <a:gd name="connsiteY25" fmla="*/ 1074420 h 4975860"/>
                <a:gd name="connsiteX26" fmla="*/ 1424940 w 10789920"/>
                <a:gd name="connsiteY26" fmla="*/ 861060 h 4975860"/>
                <a:gd name="connsiteX27" fmla="*/ 1371600 w 10789920"/>
                <a:gd name="connsiteY27" fmla="*/ 807720 h 4975860"/>
                <a:gd name="connsiteX28" fmla="*/ 1287780 w 10789920"/>
                <a:gd name="connsiteY28" fmla="*/ 777240 h 4975860"/>
                <a:gd name="connsiteX29" fmla="*/ 434340 w 10789920"/>
                <a:gd name="connsiteY29" fmla="*/ 777240 h 4975860"/>
                <a:gd name="connsiteX30" fmla="*/ 266700 w 10789920"/>
                <a:gd name="connsiteY30" fmla="*/ 822960 h 4975860"/>
                <a:gd name="connsiteX31" fmla="*/ 251460 w 10789920"/>
                <a:gd name="connsiteY31" fmla="*/ 1112520 h 4975860"/>
                <a:gd name="connsiteX32" fmla="*/ 327660 w 10789920"/>
                <a:gd name="connsiteY32" fmla="*/ 1150620 h 4975860"/>
                <a:gd name="connsiteX33" fmla="*/ 304800 w 10789920"/>
                <a:gd name="connsiteY33" fmla="*/ 1272540 h 4975860"/>
                <a:gd name="connsiteX34" fmla="*/ 335280 w 10789920"/>
                <a:gd name="connsiteY34" fmla="*/ 1303020 h 4975860"/>
                <a:gd name="connsiteX35" fmla="*/ 426720 w 10789920"/>
                <a:gd name="connsiteY35" fmla="*/ 1348740 h 4975860"/>
                <a:gd name="connsiteX36" fmla="*/ 419100 w 10789920"/>
                <a:gd name="connsiteY36" fmla="*/ 1539240 h 4975860"/>
                <a:gd name="connsiteX37" fmla="*/ 76200 w 10789920"/>
                <a:gd name="connsiteY37" fmla="*/ 1866900 h 4975860"/>
                <a:gd name="connsiteX38" fmla="*/ 22860 w 10789920"/>
                <a:gd name="connsiteY38" fmla="*/ 1935480 h 4975860"/>
                <a:gd name="connsiteX39" fmla="*/ 0 w 10789920"/>
                <a:gd name="connsiteY39" fmla="*/ 1988820 h 4975860"/>
                <a:gd name="connsiteX40" fmla="*/ 7620 w 10789920"/>
                <a:gd name="connsiteY40" fmla="*/ 2087880 h 4975860"/>
                <a:gd name="connsiteX41" fmla="*/ 53340 w 10789920"/>
                <a:gd name="connsiteY41" fmla="*/ 3726180 h 4975860"/>
                <a:gd name="connsiteX42" fmla="*/ 114300 w 10789920"/>
                <a:gd name="connsiteY42" fmla="*/ 3840480 h 4975860"/>
                <a:gd name="connsiteX43" fmla="*/ 182880 w 10789920"/>
                <a:gd name="connsiteY43" fmla="*/ 3870960 h 4975860"/>
                <a:gd name="connsiteX44" fmla="*/ 259080 w 10789920"/>
                <a:gd name="connsiteY44" fmla="*/ 3916680 h 4975860"/>
                <a:gd name="connsiteX45" fmla="*/ 342900 w 10789920"/>
                <a:gd name="connsiteY45" fmla="*/ 3947160 h 4975860"/>
                <a:gd name="connsiteX46" fmla="*/ 487680 w 10789920"/>
                <a:gd name="connsiteY46" fmla="*/ 3985260 h 4975860"/>
                <a:gd name="connsiteX47" fmla="*/ 670560 w 10789920"/>
                <a:gd name="connsiteY47" fmla="*/ 4000500 h 4975860"/>
                <a:gd name="connsiteX48" fmla="*/ 838200 w 10789920"/>
                <a:gd name="connsiteY48" fmla="*/ 4008120 h 4975860"/>
                <a:gd name="connsiteX49" fmla="*/ 1036320 w 10789920"/>
                <a:gd name="connsiteY49" fmla="*/ 4000500 h 4975860"/>
                <a:gd name="connsiteX50" fmla="*/ 1150620 w 10789920"/>
                <a:gd name="connsiteY50" fmla="*/ 3992880 h 4975860"/>
                <a:gd name="connsiteX51" fmla="*/ 1280160 w 10789920"/>
                <a:gd name="connsiteY51" fmla="*/ 3962400 h 4975860"/>
                <a:gd name="connsiteX52" fmla="*/ 1424940 w 10789920"/>
                <a:gd name="connsiteY52" fmla="*/ 3886200 h 4975860"/>
                <a:gd name="connsiteX53" fmla="*/ 1531620 w 10789920"/>
                <a:gd name="connsiteY53" fmla="*/ 3817620 h 4975860"/>
                <a:gd name="connsiteX54" fmla="*/ 1562100 w 10789920"/>
                <a:gd name="connsiteY54" fmla="*/ 3794760 h 4975860"/>
                <a:gd name="connsiteX55" fmla="*/ 1584960 w 10789920"/>
                <a:gd name="connsiteY55" fmla="*/ 4693920 h 4975860"/>
                <a:gd name="connsiteX56" fmla="*/ 1684020 w 10789920"/>
                <a:gd name="connsiteY56" fmla="*/ 4800600 h 4975860"/>
                <a:gd name="connsiteX57" fmla="*/ 1851660 w 10789920"/>
                <a:gd name="connsiteY57" fmla="*/ 4899660 h 4975860"/>
                <a:gd name="connsiteX58" fmla="*/ 2072640 w 10789920"/>
                <a:gd name="connsiteY58" fmla="*/ 4953000 h 4975860"/>
                <a:gd name="connsiteX59" fmla="*/ 2400300 w 10789920"/>
                <a:gd name="connsiteY59" fmla="*/ 4975860 h 4975860"/>
                <a:gd name="connsiteX60" fmla="*/ 2758440 w 10789920"/>
                <a:gd name="connsiteY60" fmla="*/ 4945380 h 4975860"/>
                <a:gd name="connsiteX61" fmla="*/ 2979420 w 10789920"/>
                <a:gd name="connsiteY61" fmla="*/ 4869180 h 4975860"/>
                <a:gd name="connsiteX62" fmla="*/ 3169920 w 10789920"/>
                <a:gd name="connsiteY62" fmla="*/ 4747260 h 4975860"/>
                <a:gd name="connsiteX63" fmla="*/ 3238500 w 10789920"/>
                <a:gd name="connsiteY63" fmla="*/ 3566160 h 4975860"/>
                <a:gd name="connsiteX64" fmla="*/ 4137660 w 10789920"/>
                <a:gd name="connsiteY64" fmla="*/ 3977640 h 4975860"/>
                <a:gd name="connsiteX65" fmla="*/ 10668000 w 10789920"/>
                <a:gd name="connsiteY65" fmla="*/ 3550920 h 4975860"/>
                <a:gd name="connsiteX66" fmla="*/ 10774680 w 10789920"/>
                <a:gd name="connsiteY66" fmla="*/ 3505200 h 4975860"/>
                <a:gd name="connsiteX67" fmla="*/ 10789920 w 10789920"/>
                <a:gd name="connsiteY67" fmla="*/ 403860 h 4975860"/>
                <a:gd name="connsiteX68" fmla="*/ 10759440 w 10789920"/>
                <a:gd name="connsiteY68" fmla="*/ 373380 h 4975860"/>
                <a:gd name="connsiteX69" fmla="*/ 10096500 w 10789920"/>
                <a:gd name="connsiteY69" fmla="*/ 152400 h 4975860"/>
                <a:gd name="connsiteX70" fmla="*/ 9913620 w 10789920"/>
                <a:gd name="connsiteY70" fmla="*/ 106680 h 4975860"/>
                <a:gd name="connsiteX71" fmla="*/ 9502140 w 10789920"/>
                <a:gd name="connsiteY71" fmla="*/ 0 h 4975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0789920" h="4975860">
                  <a:moveTo>
                    <a:pt x="9502140" y="0"/>
                  </a:moveTo>
                  <a:lnTo>
                    <a:pt x="2994660" y="342900"/>
                  </a:lnTo>
                  <a:lnTo>
                    <a:pt x="3009900" y="1706880"/>
                  </a:lnTo>
                  <a:lnTo>
                    <a:pt x="3009900" y="1699260"/>
                  </a:lnTo>
                  <a:lnTo>
                    <a:pt x="2948940" y="1684020"/>
                  </a:lnTo>
                  <a:lnTo>
                    <a:pt x="2857500" y="1661160"/>
                  </a:lnTo>
                  <a:lnTo>
                    <a:pt x="2766060" y="1661160"/>
                  </a:lnTo>
                  <a:lnTo>
                    <a:pt x="2065020" y="1661160"/>
                  </a:lnTo>
                  <a:lnTo>
                    <a:pt x="1950720" y="1676400"/>
                  </a:lnTo>
                  <a:lnTo>
                    <a:pt x="1889760" y="1684020"/>
                  </a:lnTo>
                  <a:lnTo>
                    <a:pt x="1821180" y="1714500"/>
                  </a:lnTo>
                  <a:lnTo>
                    <a:pt x="1813560" y="2011680"/>
                  </a:lnTo>
                  <a:lnTo>
                    <a:pt x="1859280" y="2042160"/>
                  </a:lnTo>
                  <a:lnTo>
                    <a:pt x="1859280" y="2179320"/>
                  </a:lnTo>
                  <a:lnTo>
                    <a:pt x="1981200" y="2247900"/>
                  </a:lnTo>
                  <a:lnTo>
                    <a:pt x="1996440" y="2415540"/>
                  </a:lnTo>
                  <a:lnTo>
                    <a:pt x="1623060" y="2788920"/>
                  </a:lnTo>
                  <a:lnTo>
                    <a:pt x="1638300" y="2072640"/>
                  </a:lnTo>
                  <a:lnTo>
                    <a:pt x="1623060" y="1950720"/>
                  </a:lnTo>
                  <a:lnTo>
                    <a:pt x="1562100" y="1866900"/>
                  </a:lnTo>
                  <a:lnTo>
                    <a:pt x="1264920" y="1531620"/>
                  </a:lnTo>
                  <a:lnTo>
                    <a:pt x="1257300" y="1356360"/>
                  </a:lnTo>
                  <a:lnTo>
                    <a:pt x="1348740" y="1310640"/>
                  </a:lnTo>
                  <a:lnTo>
                    <a:pt x="1379220" y="1257300"/>
                  </a:lnTo>
                  <a:lnTo>
                    <a:pt x="1394460" y="1112520"/>
                  </a:lnTo>
                  <a:lnTo>
                    <a:pt x="1432560" y="1074420"/>
                  </a:lnTo>
                  <a:lnTo>
                    <a:pt x="1424940" y="861060"/>
                  </a:lnTo>
                  <a:lnTo>
                    <a:pt x="1371600" y="807720"/>
                  </a:lnTo>
                  <a:lnTo>
                    <a:pt x="1287780" y="777240"/>
                  </a:lnTo>
                  <a:lnTo>
                    <a:pt x="434340" y="777240"/>
                  </a:lnTo>
                  <a:lnTo>
                    <a:pt x="266700" y="822960"/>
                  </a:lnTo>
                  <a:lnTo>
                    <a:pt x="251460" y="1112520"/>
                  </a:lnTo>
                  <a:lnTo>
                    <a:pt x="327660" y="1150620"/>
                  </a:lnTo>
                  <a:lnTo>
                    <a:pt x="304800" y="1272540"/>
                  </a:lnTo>
                  <a:lnTo>
                    <a:pt x="335280" y="1303020"/>
                  </a:lnTo>
                  <a:lnTo>
                    <a:pt x="426720" y="1348740"/>
                  </a:lnTo>
                  <a:lnTo>
                    <a:pt x="419100" y="1539240"/>
                  </a:lnTo>
                  <a:lnTo>
                    <a:pt x="76200" y="1866900"/>
                  </a:lnTo>
                  <a:lnTo>
                    <a:pt x="22860" y="1935480"/>
                  </a:lnTo>
                  <a:lnTo>
                    <a:pt x="0" y="1988820"/>
                  </a:lnTo>
                  <a:lnTo>
                    <a:pt x="7620" y="2087880"/>
                  </a:lnTo>
                  <a:lnTo>
                    <a:pt x="53340" y="3726180"/>
                  </a:lnTo>
                  <a:lnTo>
                    <a:pt x="114300" y="3840480"/>
                  </a:lnTo>
                  <a:lnTo>
                    <a:pt x="182880" y="3870960"/>
                  </a:lnTo>
                  <a:lnTo>
                    <a:pt x="259080" y="3916680"/>
                  </a:lnTo>
                  <a:lnTo>
                    <a:pt x="342900" y="3947160"/>
                  </a:lnTo>
                  <a:lnTo>
                    <a:pt x="487680" y="3985260"/>
                  </a:lnTo>
                  <a:lnTo>
                    <a:pt x="670560" y="4000500"/>
                  </a:lnTo>
                  <a:lnTo>
                    <a:pt x="838200" y="4008120"/>
                  </a:lnTo>
                  <a:lnTo>
                    <a:pt x="1036320" y="4000500"/>
                  </a:lnTo>
                  <a:lnTo>
                    <a:pt x="1150620" y="3992880"/>
                  </a:lnTo>
                  <a:lnTo>
                    <a:pt x="1280160" y="3962400"/>
                  </a:lnTo>
                  <a:lnTo>
                    <a:pt x="1424940" y="3886200"/>
                  </a:lnTo>
                  <a:lnTo>
                    <a:pt x="1531620" y="3817620"/>
                  </a:lnTo>
                  <a:lnTo>
                    <a:pt x="1562100" y="3794760"/>
                  </a:lnTo>
                  <a:lnTo>
                    <a:pt x="1584960" y="4693920"/>
                  </a:lnTo>
                  <a:lnTo>
                    <a:pt x="1684020" y="4800600"/>
                  </a:lnTo>
                  <a:lnTo>
                    <a:pt x="1851660" y="4899660"/>
                  </a:lnTo>
                  <a:lnTo>
                    <a:pt x="2072640" y="4953000"/>
                  </a:lnTo>
                  <a:lnTo>
                    <a:pt x="2400300" y="4975860"/>
                  </a:lnTo>
                  <a:lnTo>
                    <a:pt x="2758440" y="4945380"/>
                  </a:lnTo>
                  <a:lnTo>
                    <a:pt x="2979420" y="4869180"/>
                  </a:lnTo>
                  <a:lnTo>
                    <a:pt x="3169920" y="4747260"/>
                  </a:lnTo>
                  <a:lnTo>
                    <a:pt x="3238500" y="3566160"/>
                  </a:lnTo>
                  <a:lnTo>
                    <a:pt x="4137660" y="3977640"/>
                  </a:lnTo>
                  <a:lnTo>
                    <a:pt x="10668000" y="3550920"/>
                  </a:lnTo>
                  <a:lnTo>
                    <a:pt x="10774680" y="3505200"/>
                  </a:lnTo>
                  <a:lnTo>
                    <a:pt x="10789920" y="403860"/>
                  </a:lnTo>
                  <a:lnTo>
                    <a:pt x="10759440" y="373380"/>
                  </a:lnTo>
                  <a:lnTo>
                    <a:pt x="10096500" y="152400"/>
                  </a:lnTo>
                  <a:lnTo>
                    <a:pt x="9913620" y="106680"/>
                  </a:lnTo>
                  <a:lnTo>
                    <a:pt x="9502140" y="0"/>
                  </a:lnTo>
                  <a:close/>
                </a:path>
              </a:pathLst>
            </a:custGeom>
            <a:blipFill dpi="0" rotWithShape="0">
              <a:blip r:embed="rId13"/>
              <a:srcRect/>
              <a:stretch>
                <a:fillRect l="-22885" t="-61563" r="-17547" b="-6300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任意多边形: 形状 39">
              <a:extLst>
                <a:ext uri="{FF2B5EF4-FFF2-40B4-BE49-F238E27FC236}">
                  <a16:creationId xmlns:a16="http://schemas.microsoft.com/office/drawing/2014/main" id="{33D43B57-C5A5-D852-97C4-B81340EB32F9}"/>
                </a:ext>
              </a:extLst>
            </p:cNvPr>
            <p:cNvSpPr/>
            <p:nvPr/>
          </p:nvSpPr>
          <p:spPr>
            <a:xfrm>
              <a:off x="3949065" y="2327910"/>
              <a:ext cx="78105" cy="274320"/>
            </a:xfrm>
            <a:custGeom>
              <a:avLst/>
              <a:gdLst>
                <a:gd name="connsiteX0" fmla="*/ 76200 w 78105"/>
                <a:gd name="connsiteY0" fmla="*/ 0 h 274320"/>
                <a:gd name="connsiteX1" fmla="*/ 74295 w 78105"/>
                <a:gd name="connsiteY1" fmla="*/ 62865 h 274320"/>
                <a:gd name="connsiteX2" fmla="*/ 53340 w 78105"/>
                <a:gd name="connsiteY2" fmla="*/ 87630 h 274320"/>
                <a:gd name="connsiteX3" fmla="*/ 5715 w 78105"/>
                <a:gd name="connsiteY3" fmla="*/ 108585 h 274320"/>
                <a:gd name="connsiteX4" fmla="*/ 0 w 78105"/>
                <a:gd name="connsiteY4" fmla="*/ 192405 h 274320"/>
                <a:gd name="connsiteX5" fmla="*/ 78105 w 78105"/>
                <a:gd name="connsiteY5" fmla="*/ 274320 h 274320"/>
                <a:gd name="connsiteX6" fmla="*/ 76200 w 78105"/>
                <a:gd name="connsiteY6"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05" h="274320">
                  <a:moveTo>
                    <a:pt x="76200" y="0"/>
                  </a:moveTo>
                  <a:lnTo>
                    <a:pt x="74295" y="62865"/>
                  </a:lnTo>
                  <a:lnTo>
                    <a:pt x="53340" y="87630"/>
                  </a:lnTo>
                  <a:lnTo>
                    <a:pt x="5715" y="108585"/>
                  </a:lnTo>
                  <a:lnTo>
                    <a:pt x="0" y="192405"/>
                  </a:lnTo>
                  <a:lnTo>
                    <a:pt x="78105" y="274320"/>
                  </a:lnTo>
                  <a:lnTo>
                    <a:pt x="76200" y="0"/>
                  </a:lnTo>
                  <a:close/>
                </a:path>
              </a:pathLst>
            </a:custGeom>
            <a:solidFill>
              <a:srgbClr val="054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文本框 3">
            <a:extLst>
              <a:ext uri="{FF2B5EF4-FFF2-40B4-BE49-F238E27FC236}">
                <a16:creationId xmlns:a16="http://schemas.microsoft.com/office/drawing/2014/main" id="{56A10317-F2E6-891D-A5AD-BE9117E5101E}"/>
              </a:ext>
            </a:extLst>
          </p:cNvPr>
          <p:cNvSpPr txBox="1"/>
          <p:nvPr/>
        </p:nvSpPr>
        <p:spPr>
          <a:xfrm>
            <a:off x="1052830" y="3390229"/>
            <a:ext cx="1380044" cy="1107996"/>
          </a:xfrm>
          <a:prstGeom prst="rect">
            <a:avLst/>
          </a:prstGeom>
          <a:noFill/>
        </p:spPr>
        <p:txBody>
          <a:bodyPr wrap="square" rtlCol="0">
            <a:spAutoFit/>
          </a:bodyPr>
          <a:lstStyle/>
          <a:p>
            <a:pPr algn="ctr"/>
            <a:r>
              <a:rPr lang="en-US" altLang="zh-CN" sz="6600" dirty="0">
                <a:ln w="19050">
                  <a:gradFill>
                    <a:gsLst>
                      <a:gs pos="0">
                        <a:srgbClr val="006EFF"/>
                      </a:gs>
                      <a:gs pos="64000">
                        <a:srgbClr val="006EFF">
                          <a:alpha val="0"/>
                        </a:srgbClr>
                      </a:gs>
                    </a:gsLst>
                    <a:lin ang="5400000" scaled="1"/>
                  </a:gradFill>
                </a:ln>
                <a:noFill/>
                <a:effectLst>
                  <a:outerShdw blurRad="38100" dist="38100" dir="2700000" algn="tl">
                    <a:srgbClr val="000000">
                      <a:alpha val="43137"/>
                    </a:srgbClr>
                  </a:outerShdw>
                </a:effectLst>
                <a:latin typeface="Montserrat Black" panose="00000A00000000000000" pitchFamily="50" charset="0"/>
              </a:rPr>
              <a:t>01</a:t>
            </a:r>
            <a:endParaRPr lang="zh-CN" altLang="en-US" sz="6600" dirty="0">
              <a:ln w="19050">
                <a:gradFill>
                  <a:gsLst>
                    <a:gs pos="0">
                      <a:srgbClr val="006EFF"/>
                    </a:gs>
                    <a:gs pos="64000">
                      <a:srgbClr val="006EFF">
                        <a:alpha val="0"/>
                      </a:srgbClr>
                    </a:gs>
                  </a:gsLst>
                  <a:lin ang="5400000" scaled="1"/>
                </a:gradFill>
              </a:ln>
              <a:noFill/>
              <a:effectLst>
                <a:outerShdw blurRad="38100" dist="38100" dir="2700000" algn="tl">
                  <a:srgbClr val="000000">
                    <a:alpha val="43137"/>
                  </a:srgbClr>
                </a:outerShdw>
              </a:effectLst>
              <a:latin typeface="Montserrat Black" panose="00000A00000000000000" pitchFamily="50" charset="0"/>
            </a:endParaRPr>
          </a:p>
        </p:txBody>
      </p:sp>
      <p:sp>
        <p:nvSpPr>
          <p:cNvPr id="16" name="文本框 15">
            <a:extLst>
              <a:ext uri="{FF2B5EF4-FFF2-40B4-BE49-F238E27FC236}">
                <a16:creationId xmlns:a16="http://schemas.microsoft.com/office/drawing/2014/main" id="{3C86FA35-ABF1-8954-AB76-5CA2232ABB53}"/>
              </a:ext>
            </a:extLst>
          </p:cNvPr>
          <p:cNvSpPr txBox="1"/>
          <p:nvPr/>
        </p:nvSpPr>
        <p:spPr>
          <a:xfrm>
            <a:off x="766434" y="4315125"/>
            <a:ext cx="1952837" cy="605166"/>
          </a:xfrm>
          <a:prstGeom prst="rect">
            <a:avLst/>
          </a:prstGeom>
          <a:noFill/>
        </p:spPr>
        <p:txBody>
          <a:bodyPr wrap="square" rtlCol="0" anchor="t">
            <a:spAutoFit/>
          </a:bodyPr>
          <a:lstStyle/>
          <a:p>
            <a:pPr marL="12700" marR="5080" lvl="0" indent="0" algn="ctr" defTabSz="914400" eaLnBrk="1" fontAlgn="auto" latinLnBrk="0" hangingPunct="1">
              <a:lnSpc>
                <a:spcPct val="130000"/>
              </a:lnSpc>
              <a:spcBef>
                <a:spcPts val="100"/>
              </a:spcBef>
              <a:spcAft>
                <a:spcPts val="0"/>
              </a:spcAft>
              <a:buClr>
                <a:srgbClr val="3C5AA0"/>
              </a:buClr>
              <a:buSzTx/>
              <a:buFont typeface="Arial" panose="020B0604020202020204"/>
              <a:buNone/>
              <a:tabLst>
                <a:tab pos="184150" algn="l"/>
              </a:tabLst>
              <a:defRPr/>
            </a:pPr>
            <a:r>
              <a:rPr lang="zh-CN" altLang="en-US" sz="2800" b="1" kern="0" noProof="0" dirty="0">
                <a:ln>
                  <a:noFill/>
                </a:ln>
                <a:solidFill>
                  <a:schemeClr val="bg1"/>
                </a:solidFill>
                <a:effectLst>
                  <a:outerShdw blurRad="38100" dist="38100" dir="2700000" algn="tl">
                    <a:srgbClr val="000000">
                      <a:alpha val="43137"/>
                    </a:srgbClr>
                  </a:outerShdw>
                </a:effectLst>
                <a:uLnTx/>
                <a:uFillTx/>
                <a:latin typeface="思源黑体 CN Bold"/>
                <a:ea typeface="思源黑体 CN Heavy" panose="020B0A00000000000000"/>
                <a:cs typeface="思源黑体 CN Regular" panose="020B0500000000000000" pitchFamily="34" charset="-122"/>
                <a:sym typeface="+mn-ea"/>
              </a:rPr>
              <a:t>基本信息</a:t>
            </a:r>
            <a:endParaRPr sz="2800" b="1" kern="0" noProof="0" dirty="0">
              <a:ln>
                <a:noFill/>
              </a:ln>
              <a:solidFill>
                <a:schemeClr val="bg1"/>
              </a:solidFill>
              <a:effectLst>
                <a:outerShdw blurRad="38100" dist="38100" dir="2700000" algn="tl">
                  <a:srgbClr val="000000">
                    <a:alpha val="43137"/>
                  </a:srgbClr>
                </a:outerShdw>
              </a:effectLst>
              <a:uLnTx/>
              <a:uFillTx/>
              <a:latin typeface="思源黑体 CN Bold"/>
              <a:ea typeface="思源黑体 CN Heavy" panose="020B0A00000000000000"/>
              <a:cs typeface="思源黑体 CN Regular" panose="020B0500000000000000" pitchFamily="34" charset="-122"/>
              <a:sym typeface="+mn-ea"/>
            </a:endParaRPr>
          </a:p>
        </p:txBody>
      </p:sp>
      <p:sp>
        <p:nvSpPr>
          <p:cNvPr id="25" name="灯片编号占位符 5">
            <a:extLst>
              <a:ext uri="{FF2B5EF4-FFF2-40B4-BE49-F238E27FC236}">
                <a16:creationId xmlns:a16="http://schemas.microsoft.com/office/drawing/2014/main" id="{88232D1C-CB73-25B6-7E01-3C267965EFA0}"/>
              </a:ext>
            </a:extLst>
          </p:cNvPr>
          <p:cNvSpPr txBox="1">
            <a:spLocks/>
          </p:cNvSpPr>
          <p:nvPr/>
        </p:nvSpPr>
        <p:spPr>
          <a:xfrm>
            <a:off x="9448800" y="6483936"/>
            <a:ext cx="2743200" cy="365125"/>
          </a:xfrm>
          <a:prstGeom prst="rect">
            <a:avLst/>
          </a:prstGeom>
        </p:spPr>
        <p:txBody>
          <a:bodyPr/>
          <a:lstStyle>
            <a:defPPr>
              <a:defRPr lang="zh-CN"/>
            </a:defPPr>
            <a:lvl1pPr marL="0" algn="r" defTabSz="914400" rtl="0" eaLnBrk="1" latinLnBrk="0" hangingPunct="1">
              <a:defRPr sz="1400" kern="1200">
                <a:solidFill>
                  <a:schemeClr val="tx1"/>
                </a:solidFill>
                <a:latin typeface="思源黑体 CN Bo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27D772-DDAD-B549-B652-8A1CE5CDB70F}" type="slidenum">
              <a:rPr kumimoji="1" lang="zh-CN" altLang="en-US" smtClean="0"/>
              <a:pPr/>
              <a:t>2</a:t>
            </a:fld>
            <a:endParaRPr kumimoji="1" lang="zh-CN" altLang="en-US" dirty="0"/>
          </a:p>
        </p:txBody>
      </p:sp>
    </p:spTree>
    <p:custDataLst>
      <p:tags r:id="rId1"/>
    </p:custDataLst>
    <p:extLst>
      <p:ext uri="{BB962C8B-B14F-4D97-AF65-F5344CB8AC3E}">
        <p14:creationId xmlns:p14="http://schemas.microsoft.com/office/powerpoint/2010/main" val="2044239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顶角 1">
            <a:extLst>
              <a:ext uri="{FF2B5EF4-FFF2-40B4-BE49-F238E27FC236}">
                <a16:creationId xmlns:a16="http://schemas.microsoft.com/office/drawing/2014/main" id="{F4E69FE8-60F3-6AE0-D293-BF245FC2E21A}"/>
              </a:ext>
            </a:extLst>
          </p:cNvPr>
          <p:cNvSpPr/>
          <p:nvPr>
            <p:custDataLst>
              <p:tags r:id="rId2"/>
            </p:custDataLst>
          </p:nvPr>
        </p:nvSpPr>
        <p:spPr>
          <a:xfrm rot="5400000" flipH="1">
            <a:off x="-296735" y="2216235"/>
            <a:ext cx="4598026" cy="2882623"/>
          </a:xfrm>
          <a:prstGeom prst="round2SameRect">
            <a:avLst>
              <a:gd name="adj1" fmla="val 4805"/>
              <a:gd name="adj2" fmla="val 5611"/>
            </a:avLst>
          </a:prstGeom>
          <a:solidFill>
            <a:sysClr val="window" lastClr="FFFFFF"/>
          </a:solidFill>
          <a:ln w="12700" cap="flat" cmpd="sng" algn="ctr">
            <a:noFill/>
            <a:prstDash val="solid"/>
            <a:miter lim="800000"/>
          </a:ln>
          <a:effectLst>
            <a:outerShdw blurRad="342900" dist="88900" dir="2700000" algn="tl" rotWithShape="0">
              <a:srgbClr val="006EFF">
                <a:alpha val="1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a:endParaRPr>
          </a:p>
        </p:txBody>
      </p:sp>
      <p:sp>
        <p:nvSpPr>
          <p:cNvPr id="9" name="矩形: 圆顶角 8">
            <a:extLst>
              <a:ext uri="{FF2B5EF4-FFF2-40B4-BE49-F238E27FC236}">
                <a16:creationId xmlns:a16="http://schemas.microsoft.com/office/drawing/2014/main" id="{0FBC3AF4-B514-FFE5-99D6-CA464F4CBC5E}"/>
              </a:ext>
            </a:extLst>
          </p:cNvPr>
          <p:cNvSpPr/>
          <p:nvPr>
            <p:custDataLst>
              <p:tags r:id="rId3"/>
            </p:custDataLst>
          </p:nvPr>
        </p:nvSpPr>
        <p:spPr>
          <a:xfrm rot="5400000" flipH="1">
            <a:off x="4071496" y="2112550"/>
            <a:ext cx="3698116" cy="3985210"/>
          </a:xfrm>
          <a:prstGeom prst="round2SameRect">
            <a:avLst>
              <a:gd name="adj1" fmla="val 4805"/>
              <a:gd name="adj2" fmla="val 5611"/>
            </a:avLst>
          </a:prstGeom>
          <a:solidFill>
            <a:sysClr val="window" lastClr="FFFFFF"/>
          </a:solidFill>
          <a:ln w="12700" cap="flat" cmpd="sng" algn="ctr">
            <a:noFill/>
            <a:prstDash val="solid"/>
            <a:miter lim="800000"/>
          </a:ln>
          <a:effectLst>
            <a:outerShdw blurRad="342900" dist="88900" dir="2700000" algn="tl" rotWithShape="0">
              <a:srgbClr val="006EFF">
                <a:alpha val="1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a:endParaRPr>
          </a:p>
        </p:txBody>
      </p:sp>
      <p:sp>
        <p:nvSpPr>
          <p:cNvPr id="4" name="矩形: 圆角 10">
            <a:extLst>
              <a:ext uri="{FF2B5EF4-FFF2-40B4-BE49-F238E27FC236}">
                <a16:creationId xmlns:a16="http://schemas.microsoft.com/office/drawing/2014/main" id="{B3E8AD52-E1D4-EE0E-4EEC-FDBF422CE9CA}"/>
              </a:ext>
            </a:extLst>
          </p:cNvPr>
          <p:cNvSpPr/>
          <p:nvPr>
            <p:custDataLst>
              <p:tags r:id="rId4"/>
            </p:custDataLst>
          </p:nvPr>
        </p:nvSpPr>
        <p:spPr>
          <a:xfrm>
            <a:off x="742586" y="5269530"/>
            <a:ext cx="2504285" cy="522005"/>
          </a:xfrm>
          <a:prstGeom prst="roundRect">
            <a:avLst>
              <a:gd name="adj" fmla="val 10867"/>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Bold" panose="020B0800000000000000"/>
            </a:endParaRPr>
          </a:p>
        </p:txBody>
      </p:sp>
      <p:sp>
        <p:nvSpPr>
          <p:cNvPr id="8" name="矩形: 圆角 10">
            <a:extLst>
              <a:ext uri="{FF2B5EF4-FFF2-40B4-BE49-F238E27FC236}">
                <a16:creationId xmlns:a16="http://schemas.microsoft.com/office/drawing/2014/main" id="{8DD4BC76-0242-6140-823B-3F252337D7E0}"/>
              </a:ext>
            </a:extLst>
          </p:cNvPr>
          <p:cNvSpPr/>
          <p:nvPr>
            <p:custDataLst>
              <p:tags r:id="rId5"/>
            </p:custDataLst>
          </p:nvPr>
        </p:nvSpPr>
        <p:spPr>
          <a:xfrm>
            <a:off x="747313" y="2256097"/>
            <a:ext cx="2504285" cy="1957024"/>
          </a:xfrm>
          <a:prstGeom prst="roundRect">
            <a:avLst>
              <a:gd name="adj" fmla="val 11921"/>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Bold" panose="020B0800000000000000"/>
            </a:endParaRPr>
          </a:p>
        </p:txBody>
      </p:sp>
      <p:sp>
        <p:nvSpPr>
          <p:cNvPr id="7" name="文本框 6"/>
          <p:cNvSpPr txBox="1"/>
          <p:nvPr>
            <p:custDataLst>
              <p:tags r:id="rId6"/>
            </p:custDataLst>
          </p:nvPr>
        </p:nvSpPr>
        <p:spPr>
          <a:xfrm>
            <a:off x="415713" y="447395"/>
            <a:ext cx="8057379" cy="475472"/>
          </a:xfrm>
          <a:prstGeom prst="rect">
            <a:avLst/>
          </a:prstGeom>
          <a:noFill/>
          <a:effectLst/>
        </p:spPr>
        <p:txBody>
          <a:bodyPr wrap="none" lIns="105115" tIns="52557" rIns="105115" bIns="52557" rtlCol="0">
            <a:spAutoFit/>
          </a:bodyPr>
          <a:lstStyle>
            <a:defPPr>
              <a:defRPr lang="zh-CN"/>
            </a:defPPr>
            <a:lvl1pPr defTabSz="964565" fontAlgn="auto">
              <a:spcBef>
                <a:spcPts val="0"/>
              </a:spcBef>
              <a:spcAft>
                <a:spcPts val="0"/>
              </a:spcAft>
              <a:defRPr sz="2400">
                <a:solidFill>
                  <a:srgbClr val="0077C1"/>
                </a:solidFill>
                <a:latin typeface="思源黑体 CN Heavy" panose="020B0A00000000000000" pitchFamily="34" charset="-122"/>
                <a:ea typeface="思源黑体 CN Heavy" panose="020B0A00000000000000" pitchFamily="34" charset="-122"/>
              </a:defRPr>
            </a:lvl1pPr>
          </a:lstStyle>
          <a:p>
            <a:r>
              <a:rPr lang="en-US" altLang="zh-CN" dirty="0">
                <a:ea typeface="思源黑体 CN Bold" panose="020B0800000000000000"/>
              </a:rPr>
              <a:t>1.1</a:t>
            </a:r>
            <a:r>
              <a:rPr lang="zh-CN" altLang="en-US" dirty="0">
                <a:ea typeface="思源黑体 CN Bold" panose="020B0800000000000000"/>
              </a:rPr>
              <a:t>  药品基本信息：赛比普</a:t>
            </a:r>
            <a:r>
              <a:rPr lang="en-US" altLang="zh-CN" baseline="30000" dirty="0">
                <a:ea typeface="思源黑体 CN Bold" panose="020B0800000000000000"/>
              </a:rPr>
              <a:t>®</a:t>
            </a:r>
            <a:r>
              <a:rPr lang="zh-CN" altLang="en-US" dirty="0">
                <a:ea typeface="思源黑体 CN Bold" panose="020B0800000000000000"/>
              </a:rPr>
              <a:t>是</a:t>
            </a:r>
            <a:r>
              <a:rPr lang="zh-CN" altLang="en-US" b="1" dirty="0">
                <a:ea typeface="思源黑体 CN Bold" panose="020B0800000000000000"/>
              </a:rPr>
              <a:t>国内首个第五代头孢菌素</a:t>
            </a:r>
            <a:r>
              <a:rPr lang="en-US" altLang="zh-CN" baseline="30000" dirty="0">
                <a:ea typeface="思源黑体 CN Bold" panose="020B0800000000000000"/>
              </a:rPr>
              <a:t>[1]</a:t>
            </a:r>
            <a:endParaRPr lang="zh-CN" altLang="en-US" baseline="30000" dirty="0">
              <a:ea typeface="思源黑体 CN Bold" panose="020B0800000000000000"/>
            </a:endParaRPr>
          </a:p>
        </p:txBody>
      </p:sp>
      <p:sp>
        <p:nvSpPr>
          <p:cNvPr id="11" name="矩形: 圆顶角 10">
            <a:extLst>
              <a:ext uri="{FF2B5EF4-FFF2-40B4-BE49-F238E27FC236}">
                <a16:creationId xmlns:a16="http://schemas.microsoft.com/office/drawing/2014/main" id="{297ADAFF-19D1-3F22-C544-380A2AA6DD78}"/>
              </a:ext>
            </a:extLst>
          </p:cNvPr>
          <p:cNvSpPr/>
          <p:nvPr>
            <p:custDataLst>
              <p:tags r:id="rId7"/>
            </p:custDataLst>
          </p:nvPr>
        </p:nvSpPr>
        <p:spPr>
          <a:xfrm rot="5400000" flipH="1">
            <a:off x="7679196" y="2061040"/>
            <a:ext cx="4598029" cy="3193009"/>
          </a:xfrm>
          <a:prstGeom prst="round2SameRect">
            <a:avLst>
              <a:gd name="adj1" fmla="val 4805"/>
              <a:gd name="adj2" fmla="val 5611"/>
            </a:avLst>
          </a:prstGeom>
          <a:solidFill>
            <a:sysClr val="window" lastClr="FFFFFF"/>
          </a:solidFill>
          <a:ln w="12700" cap="flat" cmpd="sng" algn="ctr">
            <a:noFill/>
            <a:prstDash val="solid"/>
            <a:miter lim="800000"/>
          </a:ln>
          <a:effectLst>
            <a:outerShdw blurRad="342900" dist="88900" dir="2700000" algn="tl" rotWithShape="0">
              <a:srgbClr val="006EFF">
                <a:alpha val="14000"/>
              </a:srgbClr>
            </a:outerShdw>
          </a:effectLst>
        </p:spPr>
        <p:txBody>
          <a:bodyPr rtlCol="0" anchor="ctr"/>
          <a:lstStyle/>
          <a:p>
            <a:pPr algn="ctr"/>
            <a:endParaRPr lang="zh-CN" altLang="en-US" kern="0" dirty="0">
              <a:solidFill>
                <a:prstClr val="white"/>
              </a:solidFill>
              <a:ea typeface="思源黑体 CN Bold" panose="020B0800000000000000"/>
            </a:endParaRPr>
          </a:p>
        </p:txBody>
      </p:sp>
      <p:sp>
        <p:nvSpPr>
          <p:cNvPr id="22" name="矩形: 圆角 13">
            <a:extLst>
              <a:ext uri="{FF2B5EF4-FFF2-40B4-BE49-F238E27FC236}">
                <a16:creationId xmlns:a16="http://schemas.microsoft.com/office/drawing/2014/main" id="{889A9640-B35B-7BFF-ED09-AF999D904F7D}"/>
              </a:ext>
            </a:extLst>
          </p:cNvPr>
          <p:cNvSpPr/>
          <p:nvPr>
            <p:custDataLst>
              <p:tags r:id="rId8"/>
            </p:custDataLst>
          </p:nvPr>
        </p:nvSpPr>
        <p:spPr>
          <a:xfrm>
            <a:off x="742586" y="1563237"/>
            <a:ext cx="2519384" cy="518381"/>
          </a:xfrm>
          <a:prstGeom prst="roundRect">
            <a:avLst>
              <a:gd name="adj" fmla="val 16139"/>
            </a:avLst>
          </a:prstGeom>
          <a:gradFill>
            <a:gsLst>
              <a:gs pos="95000">
                <a:srgbClr val="0076C0"/>
              </a:gs>
              <a:gs pos="0">
                <a:srgbClr val="05A8E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effectLst>
                  <a:outerShdw blurRad="38100" dist="38100" dir="2700000" algn="tl">
                    <a:srgbClr val="000000">
                      <a:alpha val="43137"/>
                    </a:srgbClr>
                  </a:outerShdw>
                </a:effectLst>
                <a:latin typeface="等线" panose="020F0502020204030204"/>
                <a:ea typeface="思源黑体 CN Bold" panose="020B0800000000000000"/>
              </a:rPr>
              <a:t>基本信息</a:t>
            </a:r>
            <a:endParaRPr lang="en-US" altLang="zh-CN" dirty="0">
              <a:solidFill>
                <a:schemeClr val="bg1"/>
              </a:solidFill>
              <a:effectLst>
                <a:outerShdw blurRad="38100" dist="38100" dir="2700000" algn="tl">
                  <a:srgbClr val="000000">
                    <a:alpha val="43137"/>
                  </a:srgbClr>
                </a:outerShdw>
              </a:effectLst>
              <a:latin typeface="等线" panose="020F0502020204030204"/>
              <a:ea typeface="思源黑体 CN Bold" panose="020B0800000000000000"/>
            </a:endParaRPr>
          </a:p>
        </p:txBody>
      </p:sp>
      <p:sp>
        <p:nvSpPr>
          <p:cNvPr id="3" name="矩形: 圆角 10">
            <a:extLst>
              <a:ext uri="{FF2B5EF4-FFF2-40B4-BE49-F238E27FC236}">
                <a16:creationId xmlns:a16="http://schemas.microsoft.com/office/drawing/2014/main" id="{2B4EB242-685E-45DF-EB49-38599E56998E}"/>
              </a:ext>
            </a:extLst>
          </p:cNvPr>
          <p:cNvSpPr/>
          <p:nvPr>
            <p:custDataLst>
              <p:tags r:id="rId9"/>
            </p:custDataLst>
          </p:nvPr>
        </p:nvSpPr>
        <p:spPr>
          <a:xfrm>
            <a:off x="4291110" y="3073201"/>
            <a:ext cx="3432319" cy="1137825"/>
          </a:xfrm>
          <a:prstGeom prst="roundRect">
            <a:avLst>
              <a:gd name="adj" fmla="val 10867"/>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sp>
        <p:nvSpPr>
          <p:cNvPr id="14" name="文本框 13">
            <a:extLst>
              <a:ext uri="{FF2B5EF4-FFF2-40B4-BE49-F238E27FC236}">
                <a16:creationId xmlns:a16="http://schemas.microsoft.com/office/drawing/2014/main" id="{150CE8DC-966D-BECF-D4F7-AAA392359425}"/>
              </a:ext>
            </a:extLst>
          </p:cNvPr>
          <p:cNvSpPr txBox="1"/>
          <p:nvPr/>
        </p:nvSpPr>
        <p:spPr>
          <a:xfrm>
            <a:off x="4402291" y="3206391"/>
            <a:ext cx="3209441" cy="814775"/>
          </a:xfrm>
          <a:prstGeom prst="rect">
            <a:avLst/>
          </a:prstGeom>
          <a:noFill/>
        </p:spPr>
        <p:txBody>
          <a:bodyPr wrap="square" rtlCol="0" anchor="t">
            <a:spAutoFit/>
          </a:bodyPr>
          <a:lstStyle>
            <a:defPPr>
              <a:defRPr lang="zh-CN"/>
            </a:defPPr>
            <a:lvl1pPr marL="12700" marR="5080" lvl="0" indent="0" algn="r" fontAlgn="auto">
              <a:lnSpc>
                <a:spcPct val="130000"/>
              </a:lnSpc>
              <a:spcBef>
                <a:spcPts val="100"/>
              </a:spcBef>
              <a:spcAft>
                <a:spcPts val="0"/>
              </a:spcAft>
              <a:buClr>
                <a:srgbClr val="3C5AA0"/>
              </a:buClr>
              <a:buSzTx/>
              <a:buFont typeface="Arial" panose="020B0604020202020204"/>
              <a:buNone/>
              <a:tabLst>
                <a:tab pos="184150" algn="l"/>
              </a:tabLst>
              <a:defRPr sz="800" kern="0">
                <a:ln>
                  <a:noFill/>
                </a:ln>
                <a:solidFill>
                  <a:schemeClr val="tx1">
                    <a:lumMod val="85000"/>
                    <a:lumOff val="15000"/>
                  </a:scheme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stStyle>
          <a:p>
            <a:pPr algn="l"/>
            <a:r>
              <a:rPr lang="zh-CN" altLang="en-US" sz="1200" dirty="0">
                <a:solidFill>
                  <a:srgbClr val="0071BD"/>
                </a:solidFill>
                <a:ea typeface="思源黑体 CN Bold" panose="020B0800000000000000"/>
              </a:rPr>
              <a:t>全 球 首 个 上 市 国 家：</a:t>
            </a:r>
            <a:r>
              <a:rPr lang="zh-CN" altLang="en-US" sz="1200" dirty="0">
                <a:ea typeface="思源黑体 CN Bold" panose="020B0800000000000000"/>
              </a:rPr>
              <a:t>德国</a:t>
            </a:r>
            <a:endParaRPr lang="en-US" altLang="zh-CN" sz="1200" dirty="0">
              <a:ea typeface="思源黑体 CN Bold" panose="020B0800000000000000"/>
            </a:endParaRPr>
          </a:p>
          <a:p>
            <a:pPr algn="l"/>
            <a:r>
              <a:rPr lang="zh-CN" altLang="en-US" sz="1200" dirty="0">
                <a:solidFill>
                  <a:srgbClr val="0071BD"/>
                </a:solidFill>
                <a:ea typeface="思源黑体 CN Bold" panose="020B0800000000000000"/>
              </a:rPr>
              <a:t>全 球 首 次 上 市 时 间：</a:t>
            </a:r>
            <a:r>
              <a:rPr lang="en-US" altLang="zh-CN" sz="1200" dirty="0">
                <a:ea typeface="思源黑体 CN Bold" panose="020B0800000000000000"/>
              </a:rPr>
              <a:t>2014</a:t>
            </a:r>
            <a:r>
              <a:rPr lang="zh-CN" altLang="en-US" sz="1200" dirty="0">
                <a:ea typeface="思源黑体 CN Bold" panose="020B0800000000000000"/>
              </a:rPr>
              <a:t>年</a:t>
            </a:r>
            <a:r>
              <a:rPr lang="en-US" altLang="zh-CN" sz="1200" dirty="0">
                <a:ea typeface="思源黑体 CN Bold" panose="020B0800000000000000"/>
              </a:rPr>
              <a:t>2</a:t>
            </a:r>
            <a:r>
              <a:rPr lang="zh-CN" altLang="en-US" sz="1200" dirty="0">
                <a:ea typeface="思源黑体 CN Bold" panose="020B0800000000000000"/>
              </a:rPr>
              <a:t>月</a:t>
            </a:r>
            <a:endParaRPr lang="en-US" altLang="zh-CN" sz="1200" dirty="0">
              <a:ea typeface="思源黑体 CN Bold" panose="020B0800000000000000"/>
            </a:endParaRPr>
          </a:p>
          <a:p>
            <a:pPr algn="l"/>
            <a:r>
              <a:rPr lang="zh-CN" altLang="en-US" sz="1200" dirty="0">
                <a:solidFill>
                  <a:srgbClr val="0071BD"/>
                </a:solidFill>
                <a:ea typeface="思源黑体 CN Bold" panose="020B0800000000000000"/>
              </a:rPr>
              <a:t>中国大陆首次上市时间：</a:t>
            </a:r>
            <a:r>
              <a:rPr lang="en-US" altLang="zh-CN" sz="1200" dirty="0">
                <a:ea typeface="思源黑体 CN Bold" panose="020B0800000000000000"/>
              </a:rPr>
              <a:t>2020</a:t>
            </a:r>
            <a:r>
              <a:rPr lang="zh-CN" altLang="en-US" sz="1200" dirty="0">
                <a:ea typeface="思源黑体 CN Bold" panose="020B0800000000000000"/>
              </a:rPr>
              <a:t>年</a:t>
            </a:r>
            <a:r>
              <a:rPr lang="en-US" altLang="zh-CN" sz="1200" dirty="0">
                <a:ea typeface="思源黑体 CN Bold" panose="020B0800000000000000"/>
              </a:rPr>
              <a:t>10</a:t>
            </a:r>
            <a:r>
              <a:rPr lang="zh-CN" altLang="en-US" sz="1200" dirty="0">
                <a:ea typeface="思源黑体 CN Bold" panose="020B0800000000000000"/>
              </a:rPr>
              <a:t>月</a:t>
            </a:r>
            <a:endParaRPr lang="zh-CN" altLang="en-US" sz="1200" dirty="0">
              <a:solidFill>
                <a:srgbClr val="006EFF"/>
              </a:solidFill>
              <a:latin typeface="思源黑体 CN Bold" panose="020B0800000000000000" pitchFamily="34" charset="-122"/>
              <a:ea typeface="思源黑体 CN Bold" panose="020B0800000000000000"/>
            </a:endParaRPr>
          </a:p>
        </p:txBody>
      </p:sp>
      <p:sp>
        <p:nvSpPr>
          <p:cNvPr id="26" name="文本框 25">
            <a:extLst>
              <a:ext uri="{FF2B5EF4-FFF2-40B4-BE49-F238E27FC236}">
                <a16:creationId xmlns:a16="http://schemas.microsoft.com/office/drawing/2014/main" id="{B1519206-C901-3F9F-42C8-4D09E0E4F17B}"/>
              </a:ext>
            </a:extLst>
          </p:cNvPr>
          <p:cNvSpPr txBox="1"/>
          <p:nvPr/>
        </p:nvSpPr>
        <p:spPr>
          <a:xfrm>
            <a:off x="8609787" y="1356187"/>
            <a:ext cx="461665" cy="2064960"/>
          </a:xfrm>
          <a:prstGeom prst="rect">
            <a:avLst/>
          </a:prstGeom>
          <a:gradFill>
            <a:gsLst>
              <a:gs pos="95000">
                <a:srgbClr val="0076C0"/>
              </a:gs>
              <a:gs pos="0">
                <a:srgbClr val="05A8E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bg1"/>
                </a:solidFill>
                <a:effectLst>
                  <a:outerShdw blurRad="38100" dist="38100" dir="2700000" algn="tl">
                    <a:srgbClr val="000000">
                      <a:alpha val="43137"/>
                    </a:srgbClr>
                  </a:outerShdw>
                </a:effectLst>
                <a:latin typeface="等线" panose="020F0502020204030204"/>
                <a:ea typeface="思源黑体 CN Bold" panose="020B080000000000000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获批适应症</a:t>
            </a:r>
          </a:p>
        </p:txBody>
      </p:sp>
      <p:sp>
        <p:nvSpPr>
          <p:cNvPr id="31" name="矩形: 圆角 10">
            <a:extLst>
              <a:ext uri="{FF2B5EF4-FFF2-40B4-BE49-F238E27FC236}">
                <a16:creationId xmlns:a16="http://schemas.microsoft.com/office/drawing/2014/main" id="{6352D3A3-DA6C-22FE-9C29-1C88F797F7B7}"/>
              </a:ext>
            </a:extLst>
          </p:cNvPr>
          <p:cNvSpPr/>
          <p:nvPr>
            <p:custDataLst>
              <p:tags r:id="rId10"/>
            </p:custDataLst>
          </p:nvPr>
        </p:nvSpPr>
        <p:spPr>
          <a:xfrm>
            <a:off x="4240949" y="4342133"/>
            <a:ext cx="3446812" cy="1400506"/>
          </a:xfrm>
          <a:prstGeom prst="roundRect">
            <a:avLst>
              <a:gd name="adj" fmla="val 11921"/>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sp>
        <p:nvSpPr>
          <p:cNvPr id="34" name="文本框 33">
            <a:extLst>
              <a:ext uri="{FF2B5EF4-FFF2-40B4-BE49-F238E27FC236}">
                <a16:creationId xmlns:a16="http://schemas.microsoft.com/office/drawing/2014/main" id="{15BC3A17-D750-D012-8A80-046B4C687B41}"/>
              </a:ext>
            </a:extLst>
          </p:cNvPr>
          <p:cNvSpPr txBox="1"/>
          <p:nvPr>
            <p:custDataLst>
              <p:tags r:id="rId11"/>
            </p:custDataLst>
          </p:nvPr>
        </p:nvSpPr>
        <p:spPr>
          <a:xfrm>
            <a:off x="4291110" y="4449873"/>
            <a:ext cx="3346490" cy="1185026"/>
          </a:xfrm>
          <a:prstGeom prst="rect">
            <a:avLst/>
          </a:prstGeom>
          <a:noFill/>
          <a:effectLst/>
        </p:spPr>
        <p:txBody>
          <a:bodyPr wrap="square" lIns="105115" tIns="52557" rIns="105115" bIns="52557" rtlCol="0">
            <a:spAutoFit/>
          </a:bodyPr>
          <a:lstStyle/>
          <a:p>
            <a:pPr defTabSz="964565" fontAlgn="auto">
              <a:lnSpc>
                <a:spcPct val="150000"/>
              </a:lnSpc>
              <a:spcBef>
                <a:spcPts val="0"/>
              </a:spcBef>
              <a:spcAft>
                <a:spcPts val="0"/>
              </a:spcAft>
              <a:defRPr/>
            </a:pPr>
            <a:r>
              <a:rPr lang="zh-CN" altLang="en-US" sz="1200" dirty="0">
                <a:solidFill>
                  <a:srgbClr val="0071BD"/>
                </a:solidFill>
                <a:latin typeface="思源黑体 CN Bold" panose="020B0800000000000000" pitchFamily="34" charset="-122"/>
                <a:ea typeface="思源黑体 CN Bold" panose="020B0800000000000000"/>
                <a:cs typeface="思源黑体 CN Bold" panose="020B0800000000000000" pitchFamily="34" charset="-122"/>
              </a:rPr>
              <a:t>上市许可持有人：</a:t>
            </a:r>
            <a:endParaRPr lang="en-US" altLang="zh-CN" sz="1200" dirty="0">
              <a:solidFill>
                <a:srgbClr val="0071BD"/>
              </a:solidFill>
              <a:latin typeface="思源黑体 CN Bold" panose="020B0800000000000000" pitchFamily="34" charset="-122"/>
              <a:ea typeface="思源黑体 CN Bold" panose="020B0800000000000000"/>
              <a:cs typeface="思源黑体 CN Bold" panose="020B0800000000000000" pitchFamily="34" charset="-122"/>
            </a:endParaRPr>
          </a:p>
          <a:p>
            <a:pPr defTabSz="964565">
              <a:lnSpc>
                <a:spcPct val="150000"/>
              </a:lnSpc>
              <a:defRPr/>
            </a:pPr>
            <a:r>
              <a:rPr lang="en-US" altLang="zh-CN" sz="1200" kern="0" noProof="0" dirty="0" err="1">
                <a:ln>
                  <a:noFill/>
                </a:ln>
                <a:solidFill>
                  <a:schemeClr val="tx1">
                    <a:lumMod val="85000"/>
                    <a:lumOff val="15000"/>
                  </a:schemeClr>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Basilea</a:t>
            </a:r>
            <a:r>
              <a:rPr lang="en-US" altLang="zh-CN" sz="1200" kern="0" noProof="0" dirty="0">
                <a:ln>
                  <a:noFill/>
                </a:ln>
                <a:solidFill>
                  <a:schemeClr val="tx1">
                    <a:lumMod val="85000"/>
                    <a:lumOff val="15000"/>
                  </a:schemeClr>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 Pharmaceutica Deutschland GmbH</a:t>
            </a:r>
          </a:p>
          <a:p>
            <a:pPr defTabSz="964565">
              <a:lnSpc>
                <a:spcPct val="150000"/>
              </a:lnSpc>
              <a:defRPr/>
            </a:pPr>
            <a:r>
              <a:rPr lang="zh-CN" altLang="en-US" sz="1200" dirty="0">
                <a:solidFill>
                  <a:srgbClr val="0071BD"/>
                </a:solidFill>
                <a:latin typeface="思源黑体 CN Bold" panose="020B0800000000000000" pitchFamily="34" charset="-122"/>
                <a:ea typeface="思源黑体 CN Bold" panose="020B0800000000000000"/>
                <a:cs typeface="思源黑体 CN Bold" panose="020B0800000000000000" pitchFamily="34" charset="-122"/>
              </a:rPr>
              <a:t>国内总代理：</a:t>
            </a:r>
          </a:p>
          <a:p>
            <a:pPr defTabSz="964565">
              <a:lnSpc>
                <a:spcPct val="150000"/>
              </a:lnSpc>
              <a:defRPr/>
            </a:pPr>
            <a:r>
              <a:rPr lang="zh-CN" altLang="en-US" sz="1200" kern="0" dirty="0">
                <a:solidFill>
                  <a:schemeClr val="tx1">
                    <a:lumMod val="85000"/>
                    <a:lumOff val="15000"/>
                  </a:schemeClr>
                </a:solidFill>
                <a:ea typeface="思源黑体 CN Bold" panose="020B0800000000000000"/>
                <a:sym typeface="+mn-ea"/>
              </a:rPr>
              <a:t>浙江华润九众医药有限公司</a:t>
            </a:r>
          </a:p>
        </p:txBody>
      </p:sp>
      <p:sp>
        <p:nvSpPr>
          <p:cNvPr id="10" name="矩形: 圆角 10">
            <a:extLst>
              <a:ext uri="{FF2B5EF4-FFF2-40B4-BE49-F238E27FC236}">
                <a16:creationId xmlns:a16="http://schemas.microsoft.com/office/drawing/2014/main" id="{11466A55-AF8E-A978-F8A0-294017CFA0C5}"/>
              </a:ext>
            </a:extLst>
          </p:cNvPr>
          <p:cNvSpPr/>
          <p:nvPr>
            <p:custDataLst>
              <p:tags r:id="rId12"/>
            </p:custDataLst>
          </p:nvPr>
        </p:nvSpPr>
        <p:spPr>
          <a:xfrm>
            <a:off x="749845" y="4416051"/>
            <a:ext cx="2512125" cy="679000"/>
          </a:xfrm>
          <a:prstGeom prst="roundRect">
            <a:avLst>
              <a:gd name="adj" fmla="val 11921"/>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Bold" panose="020B0800000000000000"/>
            </a:endParaRPr>
          </a:p>
        </p:txBody>
      </p:sp>
      <p:sp>
        <p:nvSpPr>
          <p:cNvPr id="12" name="文本框 11">
            <a:extLst>
              <a:ext uri="{FF2B5EF4-FFF2-40B4-BE49-F238E27FC236}">
                <a16:creationId xmlns:a16="http://schemas.microsoft.com/office/drawing/2014/main" id="{CBB36D64-581A-1E86-7023-A929EF6DCDC1}"/>
              </a:ext>
            </a:extLst>
          </p:cNvPr>
          <p:cNvSpPr txBox="1"/>
          <p:nvPr>
            <p:custDataLst>
              <p:tags r:id="rId13"/>
            </p:custDataLst>
          </p:nvPr>
        </p:nvSpPr>
        <p:spPr>
          <a:xfrm>
            <a:off x="854026" y="5329161"/>
            <a:ext cx="2331613" cy="354029"/>
          </a:xfrm>
          <a:prstGeom prst="rect">
            <a:avLst/>
          </a:prstGeom>
          <a:noFill/>
          <a:effectLst/>
        </p:spPr>
        <p:txBody>
          <a:bodyPr wrap="square" lIns="105115" tIns="52557" rIns="105115" bIns="52557" rtlCol="0">
            <a:spAutoFit/>
          </a:bodyPr>
          <a:lstStyle/>
          <a:p>
            <a:pPr defTabSz="964565">
              <a:lnSpc>
                <a:spcPct val="150000"/>
              </a:lnSpc>
              <a:defRPr/>
            </a:pPr>
            <a:r>
              <a:rPr lang="zh-CN" altLang="en-US" sz="1200" kern="0" noProof="0" dirty="0">
                <a:ln>
                  <a:noFill/>
                </a:ln>
                <a:solidFill>
                  <a:srgbClr val="0071BD"/>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参照药品建议：</a:t>
            </a:r>
            <a:r>
              <a:rPr lang="zh-CN" altLang="en-US" sz="1200" kern="0" dirty="0">
                <a:solidFill>
                  <a:schemeClr val="tx1">
                    <a:lumMod val="85000"/>
                    <a:lumOff val="15000"/>
                  </a:schemeClr>
                </a:solidFill>
                <a:ea typeface="思源黑体 CN Bold" panose="020B0800000000000000"/>
                <a:sym typeface="+mn-ea"/>
              </a:rPr>
              <a:t>无</a:t>
            </a:r>
            <a:endParaRPr lang="en-US" altLang="zh-CN" sz="1200" kern="0" dirty="0">
              <a:ea typeface="思源黑体 CN Bold" panose="020B0800000000000000"/>
              <a:sym typeface="+mn-ea"/>
            </a:endParaRPr>
          </a:p>
        </p:txBody>
      </p:sp>
      <p:sp>
        <p:nvSpPr>
          <p:cNvPr id="50" name="圆角矩形 36">
            <a:extLst>
              <a:ext uri="{FF2B5EF4-FFF2-40B4-BE49-F238E27FC236}">
                <a16:creationId xmlns:a16="http://schemas.microsoft.com/office/drawing/2014/main" id="{D73C43BC-249B-FFCA-CE26-7D8E0FD4A83B}"/>
              </a:ext>
            </a:extLst>
          </p:cNvPr>
          <p:cNvSpPr/>
          <p:nvPr>
            <p:custDataLst>
              <p:tags r:id="rId14"/>
            </p:custDataLst>
          </p:nvPr>
        </p:nvSpPr>
        <p:spPr>
          <a:xfrm flipH="1">
            <a:off x="292735" y="361315"/>
            <a:ext cx="1520190" cy="423545"/>
          </a:xfrm>
          <a:prstGeom prst="roundRect">
            <a:avLst/>
          </a:prstGeom>
          <a:gradFill>
            <a:gsLst>
              <a:gs pos="100000">
                <a:srgbClr val="0079C2"/>
              </a:gs>
              <a:gs pos="61000">
                <a:srgbClr val="1459C0">
                  <a:alpha val="0"/>
                  <a:lumMod val="30000"/>
                  <a:lumOff val="70000"/>
                </a:srgbClr>
              </a:gs>
            </a:gsLst>
            <a:lin ang="17880000" scaled="0"/>
          </a:gradFill>
          <a:ln>
            <a:gradFill>
              <a:gsLst>
                <a:gs pos="60000">
                  <a:srgbClr val="0065EB">
                    <a:alpha val="0"/>
                  </a:srgbClr>
                </a:gs>
                <a:gs pos="100000">
                  <a:srgbClr val="1459C0"/>
                </a:gs>
              </a:gsLst>
              <a:lin ang="196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sp>
        <p:nvSpPr>
          <p:cNvPr id="13" name="文本框 12">
            <a:extLst>
              <a:ext uri="{FF2B5EF4-FFF2-40B4-BE49-F238E27FC236}">
                <a16:creationId xmlns:a16="http://schemas.microsoft.com/office/drawing/2014/main" id="{AC443511-9B2A-6297-DDFB-E41F10AC5121}"/>
              </a:ext>
            </a:extLst>
          </p:cNvPr>
          <p:cNvSpPr txBox="1"/>
          <p:nvPr/>
        </p:nvSpPr>
        <p:spPr>
          <a:xfrm>
            <a:off x="3909684" y="1374571"/>
            <a:ext cx="4120227" cy="787523"/>
          </a:xfrm>
          <a:prstGeom prst="rect">
            <a:avLst/>
          </a:prstGeom>
          <a:noFill/>
        </p:spPr>
        <p:txBody>
          <a:bodyPr wrap="square">
            <a:spAutoFit/>
          </a:bodyPr>
          <a:lstStyle/>
          <a:p>
            <a:pPr marR="0" lvl="0" algn="ctr" defTabSz="914400" rtl="0" eaLnBrk="1" fontAlgn="auto" latinLnBrk="0" hangingPunct="1">
              <a:lnSpc>
                <a:spcPct val="150000"/>
              </a:lnSpc>
              <a:spcBef>
                <a:spcPts val="0"/>
              </a:spcBef>
              <a:spcAft>
                <a:spcPts val="0"/>
              </a:spcAft>
              <a:buClr>
                <a:srgbClr val="026DBA"/>
              </a:buClr>
              <a:buSzTx/>
              <a:tabLst/>
              <a:defRPr/>
            </a:pPr>
            <a:r>
              <a:rPr kumimoji="0" lang="zh-CN" altLang="en-US" sz="1600" b="1" i="0" u="none" strike="noStrike" kern="1200" cap="none" spc="0" normalizeH="0" baseline="0" noProof="0" dirty="0">
                <a:ln>
                  <a:noFill/>
                </a:ln>
                <a:solidFill>
                  <a:srgbClr val="0076C0"/>
                </a:solidFill>
                <a:effectLst/>
                <a:uLnTx/>
                <a:uFillTx/>
                <a:latin typeface="微软雅黑" pitchFamily="34" charset="-122"/>
                <a:ea typeface="思源黑体 CN Bold" panose="020B0800000000000000"/>
              </a:rPr>
              <a:t>原研品种，中国唯一</a:t>
            </a:r>
            <a:endParaRPr kumimoji="0" lang="en-US" altLang="zh-CN" sz="1600" b="1" i="0" u="none" strike="noStrike" kern="1200" cap="none" spc="0" normalizeH="0" baseline="0" noProof="0" dirty="0">
              <a:ln>
                <a:noFill/>
              </a:ln>
              <a:solidFill>
                <a:srgbClr val="0076C0"/>
              </a:solidFill>
              <a:effectLst/>
              <a:uLnTx/>
              <a:uFillTx/>
              <a:latin typeface="微软雅黑" pitchFamily="34" charset="-122"/>
              <a:ea typeface="思源黑体 CN Bold" panose="020B0800000000000000"/>
            </a:endParaRPr>
          </a:p>
          <a:p>
            <a:pPr marR="0" lvl="0" algn="ctr" defTabSz="914400" rtl="0" eaLnBrk="1" fontAlgn="auto" latinLnBrk="0" hangingPunct="1">
              <a:lnSpc>
                <a:spcPct val="150000"/>
              </a:lnSpc>
              <a:spcBef>
                <a:spcPts val="0"/>
              </a:spcBef>
              <a:spcAft>
                <a:spcPts val="0"/>
              </a:spcAft>
              <a:buClr>
                <a:srgbClr val="026DBA"/>
              </a:buClr>
              <a:buSzTx/>
              <a:tabLst/>
              <a:defRPr/>
            </a:pPr>
            <a:r>
              <a:rPr kumimoji="0" lang="zh-CN" altLang="en-US" sz="1600" b="1" i="0" u="none" strike="noStrike" kern="1200" cap="none" spc="0" normalizeH="0" baseline="0" noProof="0" dirty="0">
                <a:ln>
                  <a:noFill/>
                </a:ln>
                <a:solidFill>
                  <a:srgbClr val="0076C0"/>
                </a:solidFill>
                <a:effectLst/>
                <a:uLnTx/>
                <a:uFillTx/>
                <a:latin typeface="微软雅黑" pitchFamily="34" charset="-122"/>
                <a:ea typeface="思源黑体 CN Bold" panose="020B0800000000000000"/>
              </a:rPr>
              <a:t>对</a:t>
            </a:r>
            <a:r>
              <a:rPr kumimoji="0" lang="en-US" altLang="zh-CN" sz="1600" b="1" i="0" u="none" strike="noStrike" kern="1200" cap="none" spc="0" normalizeH="0" baseline="0" noProof="0" dirty="0">
                <a:ln>
                  <a:noFill/>
                </a:ln>
                <a:solidFill>
                  <a:srgbClr val="0076C0"/>
                </a:solidFill>
                <a:effectLst/>
                <a:uLnTx/>
                <a:uFillTx/>
                <a:latin typeface="微软雅黑" pitchFamily="34" charset="-122"/>
                <a:ea typeface="思源黑体 CN Bold" panose="020B0800000000000000"/>
              </a:rPr>
              <a:t>MRSA</a:t>
            </a:r>
            <a:r>
              <a:rPr kumimoji="0" lang="zh-CN" altLang="en-US" sz="1600" b="1" i="0" u="none" strike="noStrike" kern="1200" cap="none" spc="0" normalizeH="0" baseline="0" noProof="0" dirty="0">
                <a:ln>
                  <a:noFill/>
                </a:ln>
                <a:solidFill>
                  <a:srgbClr val="0076C0"/>
                </a:solidFill>
                <a:effectLst/>
                <a:uLnTx/>
                <a:uFillTx/>
                <a:latin typeface="微软雅黑" pitchFamily="34" charset="-122"/>
                <a:ea typeface="思源黑体 CN Bold" panose="020B0800000000000000"/>
              </a:rPr>
              <a:t>有效的</a:t>
            </a:r>
            <a:r>
              <a:rPr kumimoji="0" lang="en-US" altLang="zh-CN" sz="1600" b="1" i="0" u="none" strike="noStrike" kern="1200" cap="none" spc="0" normalizeH="0" baseline="0" noProof="0" dirty="0">
                <a:ln>
                  <a:noFill/>
                </a:ln>
                <a:solidFill>
                  <a:srgbClr val="0076C0"/>
                </a:solidFill>
                <a:effectLst/>
                <a:uLnTx/>
                <a:uFillTx/>
                <a:latin typeface="微软雅黑" pitchFamily="34" charset="-122"/>
                <a:ea typeface="思源黑体 CN Bold" panose="020B0800000000000000"/>
              </a:rPr>
              <a:t>β-</a:t>
            </a:r>
            <a:r>
              <a:rPr kumimoji="0" lang="zh-CN" altLang="en-US" sz="1600" b="1" i="0" u="none" strike="noStrike" kern="1200" cap="none" spc="0" normalizeH="0" baseline="0" noProof="0" dirty="0">
                <a:ln>
                  <a:noFill/>
                </a:ln>
                <a:solidFill>
                  <a:srgbClr val="0076C0"/>
                </a:solidFill>
                <a:effectLst/>
                <a:uLnTx/>
                <a:uFillTx/>
                <a:latin typeface="微软雅黑" pitchFamily="34" charset="-122"/>
                <a:ea typeface="思源黑体 CN Bold" panose="020B0800000000000000"/>
              </a:rPr>
              <a:t>内酰胺类药物</a:t>
            </a:r>
          </a:p>
        </p:txBody>
      </p:sp>
      <p:sp>
        <p:nvSpPr>
          <p:cNvPr id="19" name="文本框 18">
            <a:extLst>
              <a:ext uri="{FF2B5EF4-FFF2-40B4-BE49-F238E27FC236}">
                <a16:creationId xmlns:a16="http://schemas.microsoft.com/office/drawing/2014/main" id="{B2E04A23-043B-8B87-1411-A8ABB8F81900}"/>
              </a:ext>
            </a:extLst>
          </p:cNvPr>
          <p:cNvSpPr txBox="1"/>
          <p:nvPr/>
        </p:nvSpPr>
        <p:spPr>
          <a:xfrm>
            <a:off x="8609787" y="3954240"/>
            <a:ext cx="461665" cy="2004661"/>
          </a:xfrm>
          <a:prstGeom prst="rect">
            <a:avLst/>
          </a:prstGeom>
          <a:gradFill>
            <a:gsLst>
              <a:gs pos="95000">
                <a:srgbClr val="0076C0"/>
              </a:gs>
              <a:gs pos="0">
                <a:srgbClr val="05A8E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bg1"/>
                </a:solidFill>
                <a:effectLst>
                  <a:outerShdw blurRad="38100" dist="38100" dir="2700000" algn="tl">
                    <a:srgbClr val="000000">
                      <a:alpha val="43137"/>
                    </a:srgbClr>
                  </a:outerShdw>
                </a:effectLst>
                <a:latin typeface="等线" panose="020F0502020204030204"/>
                <a:ea typeface="思源黑体 CN Bold" panose="020B080000000000000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在批适应症</a:t>
            </a:r>
          </a:p>
        </p:txBody>
      </p:sp>
      <p:cxnSp>
        <p:nvCxnSpPr>
          <p:cNvPr id="25" name="直接连接符 24">
            <a:extLst>
              <a:ext uri="{FF2B5EF4-FFF2-40B4-BE49-F238E27FC236}">
                <a16:creationId xmlns:a16="http://schemas.microsoft.com/office/drawing/2014/main" id="{5F294FC2-259B-3723-59C4-BA8891D21968}"/>
              </a:ext>
            </a:extLst>
          </p:cNvPr>
          <p:cNvCxnSpPr>
            <a:cxnSpLocks/>
          </p:cNvCxnSpPr>
          <p:nvPr/>
        </p:nvCxnSpPr>
        <p:spPr>
          <a:xfrm flipH="1">
            <a:off x="8847120" y="3765450"/>
            <a:ext cx="2412459" cy="0"/>
          </a:xfrm>
          <a:prstGeom prst="line">
            <a:avLst/>
          </a:prstGeom>
          <a:ln w="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29" name="矩形: 圆角 10">
            <a:extLst>
              <a:ext uri="{FF2B5EF4-FFF2-40B4-BE49-F238E27FC236}">
                <a16:creationId xmlns:a16="http://schemas.microsoft.com/office/drawing/2014/main" id="{8C6C670F-9C21-C730-FAA3-D9D414DFAE16}"/>
              </a:ext>
            </a:extLst>
          </p:cNvPr>
          <p:cNvSpPr/>
          <p:nvPr>
            <p:custDataLst>
              <p:tags r:id="rId15"/>
            </p:custDataLst>
          </p:nvPr>
        </p:nvSpPr>
        <p:spPr>
          <a:xfrm>
            <a:off x="9175897" y="1504425"/>
            <a:ext cx="2218547" cy="2012817"/>
          </a:xfrm>
          <a:prstGeom prst="roundRect">
            <a:avLst>
              <a:gd name="adj" fmla="val 11921"/>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sz="1400" kern="0" dirty="0">
              <a:solidFill>
                <a:schemeClr val="tx1"/>
              </a:solidFill>
              <a:ea typeface="思源黑体 CN Bold" panose="020B0800000000000000"/>
            </a:endParaRPr>
          </a:p>
        </p:txBody>
      </p:sp>
      <p:sp>
        <p:nvSpPr>
          <p:cNvPr id="32" name="矩形: 圆角 10">
            <a:extLst>
              <a:ext uri="{FF2B5EF4-FFF2-40B4-BE49-F238E27FC236}">
                <a16:creationId xmlns:a16="http://schemas.microsoft.com/office/drawing/2014/main" id="{BBD05EFF-53BE-08D6-5338-8863C8580620}"/>
              </a:ext>
            </a:extLst>
          </p:cNvPr>
          <p:cNvSpPr/>
          <p:nvPr>
            <p:custDataLst>
              <p:tags r:id="rId16"/>
            </p:custDataLst>
          </p:nvPr>
        </p:nvSpPr>
        <p:spPr>
          <a:xfrm>
            <a:off x="9123675" y="4096963"/>
            <a:ext cx="2318480" cy="1645676"/>
          </a:xfrm>
          <a:prstGeom prst="roundRect">
            <a:avLst>
              <a:gd name="adj" fmla="val 11921"/>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ct val="150000"/>
              </a:lnSpc>
              <a:buFont typeface="Arial" panose="020B0604020202020204" pitchFamily="34" charset="0"/>
              <a:buChar char="•"/>
            </a:pPr>
            <a:endParaRPr lang="zh-CN" altLang="en-US" sz="1200" kern="0" dirty="0">
              <a:solidFill>
                <a:schemeClr val="tx1"/>
              </a:solidFill>
              <a:ea typeface="思源黑体 CN Bold" panose="020B0800000000000000"/>
            </a:endParaRPr>
          </a:p>
        </p:txBody>
      </p:sp>
      <p:sp>
        <p:nvSpPr>
          <p:cNvPr id="5" name="文本框 4">
            <a:extLst>
              <a:ext uri="{FF2B5EF4-FFF2-40B4-BE49-F238E27FC236}">
                <a16:creationId xmlns:a16="http://schemas.microsoft.com/office/drawing/2014/main" id="{08A31A75-56A1-AF7F-A9FC-2E3E6F56CEE5}"/>
              </a:ext>
            </a:extLst>
          </p:cNvPr>
          <p:cNvSpPr txBox="1"/>
          <p:nvPr/>
        </p:nvSpPr>
        <p:spPr>
          <a:xfrm>
            <a:off x="822244" y="4477966"/>
            <a:ext cx="2367326" cy="561885"/>
          </a:xfrm>
          <a:prstGeom prst="rect">
            <a:avLst/>
          </a:prstGeom>
          <a:noFill/>
        </p:spPr>
        <p:txBody>
          <a:bodyPr wrap="square" rtlCol="0" anchor="t">
            <a:spAutoFit/>
          </a:bodyPr>
          <a:lstStyle>
            <a:defPPr>
              <a:defRPr lang="zh-CN"/>
            </a:defPPr>
            <a:lvl1pPr marL="12700" marR="5080" lvl="0" indent="0" algn="r" fontAlgn="auto">
              <a:lnSpc>
                <a:spcPct val="130000"/>
              </a:lnSpc>
              <a:spcBef>
                <a:spcPts val="100"/>
              </a:spcBef>
              <a:spcAft>
                <a:spcPts val="0"/>
              </a:spcAft>
              <a:buClr>
                <a:srgbClr val="3C5AA0"/>
              </a:buClr>
              <a:buSzTx/>
              <a:buFont typeface="Arial" panose="020B0604020202020204"/>
              <a:buNone/>
              <a:tabLst>
                <a:tab pos="184150" algn="l"/>
              </a:tabLst>
              <a:defRPr sz="800" kern="0">
                <a:ln>
                  <a:noFill/>
                </a:ln>
                <a:solidFill>
                  <a:schemeClr val="tx1">
                    <a:lumMod val="85000"/>
                    <a:lumOff val="15000"/>
                  </a:scheme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stStyle>
          <a:p>
            <a:pPr algn="l"/>
            <a:r>
              <a:rPr lang="zh-CN" altLang="en-US" sz="1200" dirty="0">
                <a:solidFill>
                  <a:srgbClr val="0071BD"/>
                </a:solidFill>
                <a:ea typeface="思源黑体 CN Bold" panose="020B0800000000000000"/>
              </a:rPr>
              <a:t>用法用量：</a:t>
            </a:r>
            <a:r>
              <a:rPr lang="zh-CN" altLang="en-US" sz="1200" dirty="0">
                <a:ea typeface="思源黑体 CN Bold" panose="020B0800000000000000"/>
              </a:rPr>
              <a:t>推荐剂量</a:t>
            </a:r>
            <a:r>
              <a:rPr lang="en-US" altLang="zh-CN" sz="1200" dirty="0">
                <a:ea typeface="思源黑体 CN Bold" panose="020B0800000000000000"/>
              </a:rPr>
              <a:t>500mg</a:t>
            </a:r>
          </a:p>
          <a:p>
            <a:pPr algn="l"/>
            <a:r>
              <a:rPr lang="en-US" altLang="zh-CN" sz="1200" dirty="0">
                <a:ea typeface="思源黑体 CN Bold" panose="020B0800000000000000"/>
              </a:rPr>
              <a:t>                 </a:t>
            </a:r>
            <a:r>
              <a:rPr lang="zh-CN" altLang="en-US" sz="1200" dirty="0">
                <a:ea typeface="思源黑体 CN Bold" panose="020B0800000000000000"/>
              </a:rPr>
              <a:t>每</a:t>
            </a:r>
            <a:r>
              <a:rPr lang="en-US" altLang="zh-CN" sz="1200" dirty="0">
                <a:ea typeface="思源黑体 CN Bold" panose="020B0800000000000000"/>
              </a:rPr>
              <a:t>8</a:t>
            </a:r>
            <a:r>
              <a:rPr lang="zh-CN" altLang="en-US" sz="1200" dirty="0">
                <a:ea typeface="思源黑体 CN Bold" panose="020B0800000000000000"/>
              </a:rPr>
              <a:t>小时一次</a:t>
            </a:r>
            <a:endParaRPr lang="en-US" altLang="zh-CN" sz="1200" dirty="0">
              <a:ea typeface="思源黑体 CN Bold" panose="020B0800000000000000"/>
            </a:endParaRPr>
          </a:p>
        </p:txBody>
      </p:sp>
      <p:sp>
        <p:nvSpPr>
          <p:cNvPr id="15" name="矩形: 圆角 13">
            <a:extLst>
              <a:ext uri="{FF2B5EF4-FFF2-40B4-BE49-F238E27FC236}">
                <a16:creationId xmlns:a16="http://schemas.microsoft.com/office/drawing/2014/main" id="{787D7E30-6AD0-87AA-DCC2-1A0E4E76B5A1}"/>
              </a:ext>
            </a:extLst>
          </p:cNvPr>
          <p:cNvSpPr/>
          <p:nvPr>
            <p:custDataLst>
              <p:tags r:id="rId17"/>
            </p:custDataLst>
          </p:nvPr>
        </p:nvSpPr>
        <p:spPr>
          <a:xfrm>
            <a:off x="4240949" y="2404611"/>
            <a:ext cx="3428798" cy="518381"/>
          </a:xfrm>
          <a:prstGeom prst="roundRect">
            <a:avLst>
              <a:gd name="adj" fmla="val 16139"/>
            </a:avLst>
          </a:prstGeom>
          <a:gradFill>
            <a:gsLst>
              <a:gs pos="95000">
                <a:srgbClr val="0076C0"/>
              </a:gs>
              <a:gs pos="0">
                <a:srgbClr val="05A8E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solidFill>
                  <a:schemeClr val="bg1"/>
                </a:solidFill>
                <a:effectLst>
                  <a:outerShdw blurRad="38100" dist="38100" dir="2700000" algn="tl">
                    <a:srgbClr val="000000">
                      <a:alpha val="43137"/>
                    </a:srgbClr>
                  </a:outerShdw>
                </a:effectLst>
                <a:latin typeface="等线" panose="020F0502020204030204"/>
                <a:ea typeface="思源黑体 CN Bold" panose="020B0800000000000000"/>
              </a:rPr>
              <a:t>上市情况</a:t>
            </a:r>
            <a:endParaRPr lang="en-US" altLang="zh-CN" dirty="0">
              <a:solidFill>
                <a:schemeClr val="bg1"/>
              </a:solidFill>
              <a:effectLst>
                <a:outerShdw blurRad="38100" dist="38100" dir="2700000" algn="tl">
                  <a:srgbClr val="000000">
                    <a:alpha val="43137"/>
                  </a:srgbClr>
                </a:outerShdw>
              </a:effectLst>
              <a:latin typeface="等线" panose="020F0502020204030204"/>
              <a:ea typeface="思源黑体 CN Bold" panose="020B0800000000000000"/>
            </a:endParaRPr>
          </a:p>
        </p:txBody>
      </p:sp>
      <p:sp>
        <p:nvSpPr>
          <p:cNvPr id="16" name="文本框 15">
            <a:extLst>
              <a:ext uri="{FF2B5EF4-FFF2-40B4-BE49-F238E27FC236}">
                <a16:creationId xmlns:a16="http://schemas.microsoft.com/office/drawing/2014/main" id="{C98F0741-FC92-7FA6-2E16-8986F296E8B8}"/>
              </a:ext>
            </a:extLst>
          </p:cNvPr>
          <p:cNvSpPr txBox="1"/>
          <p:nvPr/>
        </p:nvSpPr>
        <p:spPr>
          <a:xfrm>
            <a:off x="560966" y="6275732"/>
            <a:ext cx="10411834" cy="200055"/>
          </a:xfrm>
          <a:prstGeom prst="rect">
            <a:avLst/>
          </a:prstGeom>
          <a:noFill/>
        </p:spPr>
        <p:txBody>
          <a:bodyPr wrap="square" rtlCol="0">
            <a:spAutoFit/>
          </a:bodyPr>
          <a:lstStyle/>
          <a:p>
            <a:r>
              <a:rPr lang="en-US" altLang="zh-CN" sz="700" dirty="0">
                <a:ea typeface="思源黑体 CN Bold" panose="020B0800000000000000"/>
              </a:rPr>
              <a:t>[1]</a:t>
            </a:r>
            <a:r>
              <a:rPr lang="zh-CN" altLang="en-US" sz="700" dirty="0">
                <a:ea typeface="思源黑体 CN Bold" panose="020B0800000000000000"/>
              </a:rPr>
              <a:t>何礼贤</a:t>
            </a:r>
            <a:r>
              <a:rPr lang="en-US" altLang="zh-CN" sz="700" dirty="0">
                <a:ea typeface="思源黑体 CN Bold" panose="020B0800000000000000"/>
              </a:rPr>
              <a:t>,</a:t>
            </a:r>
            <a:r>
              <a:rPr lang="zh-CN" altLang="en-US" sz="700" dirty="0">
                <a:ea typeface="思源黑体 CN Bold" panose="020B0800000000000000"/>
              </a:rPr>
              <a:t>肖永红</a:t>
            </a:r>
            <a:r>
              <a:rPr lang="en-US" altLang="zh-CN" sz="700" dirty="0">
                <a:ea typeface="思源黑体 CN Bold" panose="020B0800000000000000"/>
              </a:rPr>
              <a:t>,</a:t>
            </a:r>
            <a:r>
              <a:rPr lang="zh-CN" altLang="en-US" sz="700" dirty="0">
                <a:ea typeface="思源黑体 CN Bold" panose="020B0800000000000000"/>
              </a:rPr>
              <a:t>陆权</a:t>
            </a:r>
            <a:r>
              <a:rPr lang="en-US" altLang="zh-CN" sz="700" dirty="0">
                <a:ea typeface="思源黑体 CN Bold" panose="020B0800000000000000"/>
              </a:rPr>
              <a:t>,</a:t>
            </a:r>
            <a:r>
              <a:rPr lang="zh-CN" altLang="en-US" sz="700" dirty="0">
                <a:ea typeface="思源黑体 CN Bold" panose="020B0800000000000000"/>
              </a:rPr>
              <a:t>等</a:t>
            </a:r>
            <a:r>
              <a:rPr lang="en-US" altLang="zh-CN" sz="700" dirty="0">
                <a:ea typeface="思源黑体 CN Bold" panose="020B0800000000000000"/>
              </a:rPr>
              <a:t>.《</a:t>
            </a:r>
            <a:r>
              <a:rPr lang="zh-CN" altLang="en-US" sz="700" dirty="0">
                <a:ea typeface="思源黑体 CN Bold" panose="020B0800000000000000"/>
              </a:rPr>
              <a:t>国家抗微生物治疗指南（第</a:t>
            </a:r>
            <a:r>
              <a:rPr lang="en-US" altLang="zh-CN" sz="700" dirty="0">
                <a:ea typeface="思源黑体 CN Bold" panose="020B0800000000000000"/>
              </a:rPr>
              <a:t>3</a:t>
            </a:r>
            <a:r>
              <a:rPr lang="zh-CN" altLang="en-US" sz="700" dirty="0">
                <a:ea typeface="思源黑体 CN Bold" panose="020B0800000000000000"/>
              </a:rPr>
              <a:t>版）（</a:t>
            </a:r>
            <a:r>
              <a:rPr lang="en-US" altLang="zh-CN" sz="700" dirty="0">
                <a:ea typeface="思源黑体 CN Bold" panose="020B0800000000000000"/>
              </a:rPr>
              <a:t>2023</a:t>
            </a:r>
            <a:r>
              <a:rPr lang="zh-CN" altLang="en-US" sz="700" dirty="0">
                <a:ea typeface="思源黑体 CN Bold" panose="020B0800000000000000"/>
              </a:rPr>
              <a:t>）</a:t>
            </a:r>
            <a:r>
              <a:rPr lang="en-US" altLang="zh-CN" sz="700" dirty="0">
                <a:ea typeface="思源黑体 CN Bold" panose="020B0800000000000000"/>
              </a:rPr>
              <a:t>》[M].</a:t>
            </a:r>
            <a:r>
              <a:rPr lang="zh-CN" altLang="en-US" sz="700" dirty="0">
                <a:ea typeface="思源黑体 CN Bold" panose="020B0800000000000000"/>
              </a:rPr>
              <a:t>北京</a:t>
            </a:r>
            <a:r>
              <a:rPr lang="en-US" altLang="zh-CN" sz="700" dirty="0">
                <a:ea typeface="思源黑体 CN Bold" panose="020B0800000000000000"/>
              </a:rPr>
              <a:t>:</a:t>
            </a:r>
            <a:r>
              <a:rPr lang="zh-CN" altLang="en-US" sz="700" dirty="0">
                <a:ea typeface="思源黑体 CN Bold" panose="020B0800000000000000"/>
              </a:rPr>
              <a:t>人民卫生出版社</a:t>
            </a:r>
            <a:r>
              <a:rPr lang="en-US" altLang="zh-CN" sz="700" dirty="0">
                <a:ea typeface="思源黑体 CN Bold" panose="020B0800000000000000"/>
              </a:rPr>
              <a:t>,2023</a:t>
            </a:r>
            <a:endParaRPr lang="zh-CN" altLang="en-US" sz="700" dirty="0"/>
          </a:p>
        </p:txBody>
      </p:sp>
      <p:sp>
        <p:nvSpPr>
          <p:cNvPr id="21" name="灯片编号占位符 5">
            <a:extLst>
              <a:ext uri="{FF2B5EF4-FFF2-40B4-BE49-F238E27FC236}">
                <a16:creationId xmlns:a16="http://schemas.microsoft.com/office/drawing/2014/main" id="{E244A077-8256-109F-94E1-0FC7C9486B67}"/>
              </a:ext>
            </a:extLst>
          </p:cNvPr>
          <p:cNvSpPr txBox="1">
            <a:spLocks/>
          </p:cNvSpPr>
          <p:nvPr/>
        </p:nvSpPr>
        <p:spPr>
          <a:xfrm>
            <a:off x="9448800" y="6489652"/>
            <a:ext cx="2743200" cy="365125"/>
          </a:xfrm>
          <a:prstGeom prst="rect">
            <a:avLst/>
          </a:prstGeom>
        </p:spPr>
        <p:txBody>
          <a:bodyPr/>
          <a:lstStyle>
            <a:defPPr>
              <a:defRPr lang="zh-CN"/>
            </a:defPPr>
            <a:lvl1pPr marL="0" algn="r" defTabSz="914400" rtl="0" eaLnBrk="1" latinLnBrk="0" hangingPunct="1">
              <a:defRPr sz="1400" kern="1200">
                <a:solidFill>
                  <a:schemeClr val="tx1"/>
                </a:solidFill>
                <a:latin typeface="思源黑体 CN Bo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27D772-DDAD-B549-B652-8A1CE5CDB70F}" type="slidenum">
              <a:rPr kumimoji="1" lang="zh-CN" altLang="en-US" smtClean="0"/>
              <a:pPr/>
              <a:t>3</a:t>
            </a:fld>
            <a:endParaRPr kumimoji="1" lang="zh-CN" altLang="en-US" dirty="0"/>
          </a:p>
        </p:txBody>
      </p:sp>
      <p:sp>
        <p:nvSpPr>
          <p:cNvPr id="17" name="文本框 16">
            <a:extLst>
              <a:ext uri="{FF2B5EF4-FFF2-40B4-BE49-F238E27FC236}">
                <a16:creationId xmlns:a16="http://schemas.microsoft.com/office/drawing/2014/main" id="{15CC2FB2-95BD-573D-C9EA-96787FAAC92E}"/>
              </a:ext>
            </a:extLst>
          </p:cNvPr>
          <p:cNvSpPr txBox="1"/>
          <p:nvPr/>
        </p:nvSpPr>
        <p:spPr>
          <a:xfrm>
            <a:off x="797556" y="2365531"/>
            <a:ext cx="2388083" cy="1772986"/>
          </a:xfrm>
          <a:prstGeom prst="rect">
            <a:avLst/>
          </a:prstGeom>
          <a:noFill/>
        </p:spPr>
        <p:txBody>
          <a:bodyPr wrap="square" rtlCol="0" anchor="t">
            <a:spAutoFit/>
          </a:bodyPr>
          <a:lstStyle>
            <a:defPPr>
              <a:defRPr lang="zh-CN"/>
            </a:defPPr>
            <a:lvl1pPr marL="12700" marR="5080" lvl="0" indent="0" algn="r" fontAlgn="auto">
              <a:lnSpc>
                <a:spcPct val="130000"/>
              </a:lnSpc>
              <a:spcBef>
                <a:spcPts val="100"/>
              </a:spcBef>
              <a:spcAft>
                <a:spcPts val="0"/>
              </a:spcAft>
              <a:buClr>
                <a:srgbClr val="3C5AA0"/>
              </a:buClr>
              <a:buSzTx/>
              <a:buFont typeface="Arial" panose="020B0604020202020204"/>
              <a:buNone/>
              <a:tabLst>
                <a:tab pos="184150" algn="l"/>
              </a:tabLst>
              <a:defRPr sz="800" kern="0">
                <a:ln>
                  <a:noFill/>
                </a:ln>
                <a:solidFill>
                  <a:schemeClr val="tx1">
                    <a:lumMod val="85000"/>
                    <a:lumOff val="15000"/>
                  </a:scheme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stStyle>
          <a:p>
            <a:pPr algn="l" defTabSz="964565">
              <a:lnSpc>
                <a:spcPct val="150000"/>
              </a:lnSpc>
              <a:defRPr/>
            </a:pPr>
            <a:r>
              <a:rPr lang="zh-CN" altLang="en-US" sz="1200" kern="0" noProof="0" dirty="0">
                <a:ln>
                  <a:noFill/>
                </a:ln>
                <a:solidFill>
                  <a:srgbClr val="0071BD"/>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通用名称：</a:t>
            </a:r>
            <a:r>
              <a:rPr lang="zh-CN" altLang="en-US" sz="1200" kern="0" noProof="0" dirty="0">
                <a:ln>
                  <a:noFill/>
                </a:ln>
                <a:solidFill>
                  <a:schemeClr val="tx1">
                    <a:lumMod val="85000"/>
                    <a:lumOff val="15000"/>
                  </a:schemeClr>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注射用头孢比罗酯钠</a:t>
            </a:r>
          </a:p>
          <a:p>
            <a:pPr algn="l" defTabSz="964565">
              <a:lnSpc>
                <a:spcPct val="150000"/>
              </a:lnSpc>
              <a:defRPr/>
            </a:pPr>
            <a:r>
              <a:rPr lang="zh-CN" altLang="en-US" sz="1200" kern="0" noProof="0" dirty="0">
                <a:ln>
                  <a:noFill/>
                </a:ln>
                <a:solidFill>
                  <a:srgbClr val="0071BD"/>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商品名称：</a:t>
            </a:r>
            <a:r>
              <a:rPr lang="zh-CN" altLang="en-US" sz="1200" kern="0" noProof="0" dirty="0">
                <a:ln>
                  <a:noFill/>
                </a:ln>
                <a:solidFill>
                  <a:schemeClr val="tx1">
                    <a:lumMod val="85000"/>
                    <a:lumOff val="15000"/>
                  </a:schemeClr>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赛比普</a:t>
            </a:r>
            <a:r>
              <a:rPr lang="en-US" altLang="zh-CN" sz="1200" kern="0" baseline="30000" noProof="0" dirty="0">
                <a:ln>
                  <a:noFill/>
                </a:ln>
                <a:solidFill>
                  <a:schemeClr val="tx1">
                    <a:lumMod val="85000"/>
                    <a:lumOff val="15000"/>
                  </a:schemeClr>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a:t>
            </a:r>
          </a:p>
          <a:p>
            <a:pPr algn="l" defTabSz="964565">
              <a:lnSpc>
                <a:spcPct val="150000"/>
              </a:lnSpc>
              <a:defRPr/>
            </a:pPr>
            <a:r>
              <a:rPr lang="zh-CN" altLang="en-US" sz="1200" kern="0" dirty="0">
                <a:solidFill>
                  <a:srgbClr val="0071BD"/>
                </a:solidFill>
                <a:ea typeface="思源黑体 CN Bold" panose="020B0800000000000000"/>
                <a:sym typeface="+mn-ea"/>
              </a:rPr>
              <a:t>曾用</a:t>
            </a:r>
            <a:r>
              <a:rPr lang="zh-CN" altLang="en-US" sz="1200" kern="0" noProof="0" dirty="0">
                <a:ln>
                  <a:noFill/>
                </a:ln>
                <a:solidFill>
                  <a:srgbClr val="0071BD"/>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名称</a:t>
            </a:r>
            <a:r>
              <a:rPr lang="zh-CN" altLang="en-US" sz="1200" kern="0" dirty="0">
                <a:solidFill>
                  <a:srgbClr val="0071BD"/>
                </a:solidFill>
                <a:ea typeface="思源黑体 CN Bold" panose="020B0800000000000000"/>
                <a:sym typeface="+mn-ea"/>
              </a:rPr>
              <a:t>：</a:t>
            </a:r>
            <a:r>
              <a:rPr lang="zh-CN" altLang="en-US" sz="1200" kern="0" dirty="0">
                <a:solidFill>
                  <a:schemeClr val="tx1">
                    <a:lumMod val="85000"/>
                    <a:lumOff val="15000"/>
                  </a:schemeClr>
                </a:solidFill>
                <a:ea typeface="思源黑体 CN Bold" panose="020B0800000000000000"/>
              </a:rPr>
              <a:t>头孢吡普</a:t>
            </a:r>
            <a:endParaRPr lang="en-US" altLang="zh-CN" sz="1200" kern="0" baseline="30000" noProof="0" dirty="0">
              <a:ln>
                <a:noFill/>
              </a:ln>
              <a:solidFill>
                <a:schemeClr val="tx1">
                  <a:lumMod val="85000"/>
                  <a:lumOff val="15000"/>
                </a:schemeClr>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endParaRPr>
          </a:p>
          <a:p>
            <a:pPr algn="l" defTabSz="964565">
              <a:lnSpc>
                <a:spcPct val="150000"/>
              </a:lnSpc>
              <a:defRPr/>
            </a:pPr>
            <a:r>
              <a:rPr lang="zh-CN" altLang="en-US" sz="1200" kern="0" dirty="0">
                <a:solidFill>
                  <a:srgbClr val="0071BD"/>
                </a:solidFill>
                <a:ea typeface="思源黑体 CN Bold" panose="020B0800000000000000"/>
                <a:sym typeface="+mn-ea"/>
              </a:rPr>
              <a:t>注册规格：</a:t>
            </a:r>
            <a:r>
              <a:rPr lang="en-US" altLang="zh-CN" sz="1200" kern="0" dirty="0">
                <a:solidFill>
                  <a:schemeClr val="tx1">
                    <a:lumMod val="85000"/>
                    <a:lumOff val="15000"/>
                  </a:schemeClr>
                </a:solidFill>
                <a:ea typeface="思源黑体 CN Bold" panose="020B0800000000000000"/>
              </a:rPr>
              <a:t>500mg/</a:t>
            </a:r>
            <a:r>
              <a:rPr lang="zh-CN" altLang="en-US" sz="1200" kern="0" dirty="0">
                <a:solidFill>
                  <a:schemeClr val="tx1">
                    <a:lumMod val="85000"/>
                    <a:lumOff val="15000"/>
                  </a:schemeClr>
                </a:solidFill>
                <a:ea typeface="思源黑体 CN Bold" panose="020B0800000000000000"/>
                <a:sym typeface="+mn-ea"/>
              </a:rPr>
              <a:t>瓶</a:t>
            </a:r>
            <a:endParaRPr lang="en-US" altLang="zh-CN" sz="1200" kern="0" dirty="0">
              <a:solidFill>
                <a:schemeClr val="tx1">
                  <a:lumMod val="85000"/>
                  <a:lumOff val="15000"/>
                </a:schemeClr>
              </a:solidFill>
              <a:ea typeface="思源黑体 CN Bold" panose="020B0800000000000000"/>
              <a:sym typeface="+mn-ea"/>
            </a:endParaRPr>
          </a:p>
          <a:p>
            <a:pPr algn="l" defTabSz="964565">
              <a:lnSpc>
                <a:spcPct val="150000"/>
              </a:lnSpc>
              <a:defRPr/>
            </a:pPr>
            <a:r>
              <a:rPr lang="zh-CN" altLang="en-US" sz="1200" kern="0" dirty="0">
                <a:solidFill>
                  <a:srgbClr val="0071BD"/>
                </a:solidFill>
                <a:ea typeface="思源黑体 CN Bold" panose="020B0800000000000000"/>
                <a:sym typeface="+mn-ea"/>
              </a:rPr>
              <a:t>剂       型：</a:t>
            </a:r>
            <a:r>
              <a:rPr lang="zh-CN" altLang="en-US" sz="1200" kern="0" dirty="0">
                <a:solidFill>
                  <a:schemeClr val="tx1">
                    <a:lumMod val="85000"/>
                    <a:lumOff val="15000"/>
                  </a:schemeClr>
                </a:solidFill>
                <a:ea typeface="思源黑体 CN Bold" panose="020B0800000000000000"/>
                <a:sym typeface="+mn-ea"/>
              </a:rPr>
              <a:t>冻干粉针</a:t>
            </a:r>
          </a:p>
          <a:p>
            <a:pPr algn="l" defTabSz="964565" fontAlgn="auto">
              <a:lnSpc>
                <a:spcPct val="150000"/>
              </a:lnSpc>
              <a:spcBef>
                <a:spcPts val="0"/>
              </a:spcBef>
              <a:spcAft>
                <a:spcPts val="0"/>
              </a:spcAft>
              <a:defRPr/>
            </a:pPr>
            <a:r>
              <a:rPr lang="zh-CN" altLang="en-US" sz="1200" kern="0" noProof="0" dirty="0">
                <a:ln>
                  <a:noFill/>
                </a:ln>
                <a:solidFill>
                  <a:srgbClr val="0071BD"/>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是否</a:t>
            </a:r>
            <a:r>
              <a:rPr lang="en-US" altLang="zh-CN" sz="1200" kern="0" noProof="0" dirty="0">
                <a:ln>
                  <a:noFill/>
                </a:ln>
                <a:solidFill>
                  <a:srgbClr val="0071BD"/>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OTC</a:t>
            </a:r>
            <a:r>
              <a:rPr lang="zh-CN" altLang="en-US" sz="1200" kern="0" noProof="0" dirty="0">
                <a:ln>
                  <a:noFill/>
                </a:ln>
                <a:solidFill>
                  <a:srgbClr val="0071BD"/>
                </a:solidFill>
                <a:effectLst/>
                <a:uLnTx/>
                <a:uFillTx/>
                <a:latin typeface="思源黑体 CN Regular" panose="020B0500000000000000" pitchFamily="34" charset="-122"/>
                <a:ea typeface="思源黑体 CN Bold" panose="020B0800000000000000"/>
                <a:cs typeface="思源黑体 CN Regular" panose="020B0500000000000000" pitchFamily="34" charset="-122"/>
                <a:sym typeface="+mn-ea"/>
              </a:rPr>
              <a:t>：</a:t>
            </a:r>
            <a:r>
              <a:rPr lang="zh-CN" altLang="en-US" sz="1200" kern="0" dirty="0">
                <a:solidFill>
                  <a:schemeClr val="tx1">
                    <a:lumMod val="85000"/>
                    <a:lumOff val="15000"/>
                  </a:schemeClr>
                </a:solidFill>
                <a:ea typeface="思源黑体 CN Bold" panose="020B0800000000000000"/>
                <a:sym typeface="+mn-ea"/>
              </a:rPr>
              <a:t>否</a:t>
            </a:r>
            <a:endParaRPr lang="en-US" altLang="zh-CN" sz="1200" kern="0" dirty="0">
              <a:solidFill>
                <a:schemeClr val="tx1">
                  <a:lumMod val="85000"/>
                  <a:lumOff val="15000"/>
                </a:schemeClr>
              </a:solidFill>
              <a:ea typeface="思源黑体 CN Bold" panose="020B0800000000000000"/>
              <a:sym typeface="+mn-ea"/>
            </a:endParaRPr>
          </a:p>
        </p:txBody>
      </p:sp>
      <p:sp>
        <p:nvSpPr>
          <p:cNvPr id="20" name="文本框 19">
            <a:extLst>
              <a:ext uri="{FF2B5EF4-FFF2-40B4-BE49-F238E27FC236}">
                <a16:creationId xmlns:a16="http://schemas.microsoft.com/office/drawing/2014/main" id="{8B1F1D53-8A82-27BD-79D4-787562489E61}"/>
              </a:ext>
            </a:extLst>
          </p:cNvPr>
          <p:cNvSpPr txBox="1"/>
          <p:nvPr/>
        </p:nvSpPr>
        <p:spPr>
          <a:xfrm>
            <a:off x="9389912" y="2106202"/>
            <a:ext cx="1786005" cy="809261"/>
          </a:xfrm>
          <a:prstGeom prst="rect">
            <a:avLst/>
          </a:prstGeom>
          <a:noFill/>
        </p:spPr>
        <p:txBody>
          <a:bodyPr wrap="square" rtlCol="0" anchor="t">
            <a:spAutoFit/>
          </a:bodyPr>
          <a:lstStyle>
            <a:defPPr>
              <a:defRPr lang="zh-CN"/>
            </a:defPPr>
            <a:lvl1pPr marL="12700" marR="5080" lvl="0" indent="0" algn="r" fontAlgn="auto">
              <a:lnSpc>
                <a:spcPct val="130000"/>
              </a:lnSpc>
              <a:spcBef>
                <a:spcPts val="100"/>
              </a:spcBef>
              <a:spcAft>
                <a:spcPts val="0"/>
              </a:spcAft>
              <a:buClr>
                <a:srgbClr val="3C5AA0"/>
              </a:buClr>
              <a:buSzTx/>
              <a:buFont typeface="Arial" panose="020B0604020202020204"/>
              <a:buNone/>
              <a:tabLst>
                <a:tab pos="184150" algn="l"/>
              </a:tabLst>
              <a:defRPr sz="800" kern="0">
                <a:ln>
                  <a:noFill/>
                </a:ln>
                <a:solidFill>
                  <a:schemeClr val="tx1">
                    <a:lumMod val="85000"/>
                    <a:lumOff val="15000"/>
                  </a:scheme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stStyle>
          <a:p>
            <a:pPr algn="ctr">
              <a:lnSpc>
                <a:spcPct val="150000"/>
              </a:lnSpc>
            </a:pPr>
            <a:r>
              <a:rPr lang="zh-CN" altLang="en-US" sz="1200" kern="0" dirty="0">
                <a:solidFill>
                  <a:schemeClr val="tx1"/>
                </a:solidFill>
                <a:ea typeface="思源黑体 CN Bold" panose="020B0800000000000000"/>
              </a:rPr>
              <a:t>社区获得性肺炎（</a:t>
            </a:r>
            <a:r>
              <a:rPr lang="en-US" altLang="zh-CN" sz="1200" kern="0" dirty="0">
                <a:solidFill>
                  <a:schemeClr val="tx1"/>
                </a:solidFill>
                <a:ea typeface="思源黑体 CN Bold" panose="020B0800000000000000"/>
              </a:rPr>
              <a:t>CAP</a:t>
            </a:r>
            <a:r>
              <a:rPr lang="zh-CN" altLang="en-US" sz="1200" kern="0" dirty="0">
                <a:solidFill>
                  <a:schemeClr val="tx1"/>
                </a:solidFill>
                <a:ea typeface="思源黑体 CN Bold" panose="020B0800000000000000"/>
              </a:rPr>
              <a:t>）医院获得性肺炎（</a:t>
            </a:r>
            <a:r>
              <a:rPr lang="en-US" altLang="zh-CN" sz="1200" kern="0" dirty="0">
                <a:solidFill>
                  <a:schemeClr val="tx1"/>
                </a:solidFill>
                <a:ea typeface="思源黑体 CN Bold" panose="020B0800000000000000"/>
              </a:rPr>
              <a:t>HAP</a:t>
            </a:r>
            <a:r>
              <a:rPr lang="zh-CN" altLang="en-US" sz="1200" kern="0" dirty="0">
                <a:solidFill>
                  <a:schemeClr val="tx1"/>
                </a:solidFill>
                <a:ea typeface="思源黑体 CN Bold" panose="020B0800000000000000"/>
              </a:rPr>
              <a:t>）</a:t>
            </a:r>
            <a:r>
              <a:rPr lang="zh-CN" altLang="en-US" kern="0" dirty="0">
                <a:solidFill>
                  <a:schemeClr val="tx1"/>
                </a:solidFill>
                <a:ea typeface="思源黑体 CN Bold" panose="020B0800000000000000"/>
              </a:rPr>
              <a:t>但呼吸机相关性肺炎（</a:t>
            </a:r>
            <a:r>
              <a:rPr lang="en-US" altLang="zh-CN" kern="0" dirty="0">
                <a:solidFill>
                  <a:schemeClr val="tx1"/>
                </a:solidFill>
                <a:ea typeface="思源黑体 CN Bold" panose="020B0800000000000000"/>
              </a:rPr>
              <a:t>VAP</a:t>
            </a:r>
            <a:r>
              <a:rPr lang="zh-CN" altLang="en-US" kern="0" dirty="0">
                <a:solidFill>
                  <a:schemeClr val="tx1"/>
                </a:solidFill>
                <a:ea typeface="思源黑体 CN Bold" panose="020B0800000000000000"/>
              </a:rPr>
              <a:t>）除外</a:t>
            </a:r>
            <a:endParaRPr lang="zh-CN" altLang="en-US" sz="1200" kern="0" dirty="0">
              <a:solidFill>
                <a:schemeClr val="tx1"/>
              </a:solidFill>
              <a:ea typeface="思源黑体 CN Bold" panose="020B0800000000000000"/>
            </a:endParaRPr>
          </a:p>
        </p:txBody>
      </p:sp>
      <p:sp>
        <p:nvSpPr>
          <p:cNvPr id="23" name="文本框 22">
            <a:extLst>
              <a:ext uri="{FF2B5EF4-FFF2-40B4-BE49-F238E27FC236}">
                <a16:creationId xmlns:a16="http://schemas.microsoft.com/office/drawing/2014/main" id="{E5EDD06B-0FCF-F62E-4E2F-143777143E92}"/>
              </a:ext>
            </a:extLst>
          </p:cNvPr>
          <p:cNvSpPr txBox="1"/>
          <p:nvPr/>
        </p:nvSpPr>
        <p:spPr>
          <a:xfrm>
            <a:off x="9164252" y="4217054"/>
            <a:ext cx="2218547" cy="1470339"/>
          </a:xfrm>
          <a:prstGeom prst="rect">
            <a:avLst/>
          </a:prstGeom>
          <a:noFill/>
        </p:spPr>
        <p:txBody>
          <a:bodyPr wrap="square" rtlCol="0" anchor="t">
            <a:spAutoFit/>
          </a:bodyPr>
          <a:lstStyle>
            <a:defPPr>
              <a:defRPr lang="zh-CN"/>
            </a:defPPr>
            <a:lvl1pPr marL="12700" marR="5080" lvl="0" indent="0" algn="r" fontAlgn="auto">
              <a:lnSpc>
                <a:spcPct val="130000"/>
              </a:lnSpc>
              <a:spcBef>
                <a:spcPts val="100"/>
              </a:spcBef>
              <a:spcAft>
                <a:spcPts val="0"/>
              </a:spcAft>
              <a:buClr>
                <a:srgbClr val="3C5AA0"/>
              </a:buClr>
              <a:buSzTx/>
              <a:buFont typeface="Arial" panose="020B0604020202020204"/>
              <a:buNone/>
              <a:tabLst>
                <a:tab pos="184150" algn="l"/>
              </a:tabLst>
              <a:defRPr sz="800" kern="0">
                <a:ln>
                  <a:noFill/>
                </a:ln>
                <a:solidFill>
                  <a:schemeClr val="tx1">
                    <a:lumMod val="85000"/>
                    <a:lumOff val="15000"/>
                  </a:scheme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stStyle>
          <a:p>
            <a:pPr marL="171450" indent="-171450" algn="l">
              <a:lnSpc>
                <a:spcPct val="150000"/>
              </a:lnSpc>
              <a:buFont typeface="Arial" panose="020B0604020202020204" pitchFamily="34" charset="0"/>
              <a:buChar char="•"/>
            </a:pPr>
            <a:r>
              <a:rPr lang="zh-CN" altLang="en-US" sz="1200" b="1" kern="0" dirty="0">
                <a:solidFill>
                  <a:srgbClr val="0071BD"/>
                </a:solidFill>
                <a:ea typeface="思源黑体 CN Bold" panose="020B0800000000000000"/>
              </a:rPr>
              <a:t>儿童</a:t>
            </a:r>
            <a:r>
              <a:rPr lang="zh-CN" altLang="en-US" sz="1200" kern="0" dirty="0">
                <a:solidFill>
                  <a:schemeClr val="tx1"/>
                </a:solidFill>
                <a:ea typeface="思源黑体 CN Bold" panose="020B0800000000000000"/>
              </a:rPr>
              <a:t>社区获得性肺炎（</a:t>
            </a:r>
            <a:r>
              <a:rPr lang="en-US" altLang="zh-CN" sz="1200" kern="0" dirty="0">
                <a:solidFill>
                  <a:schemeClr val="tx1"/>
                </a:solidFill>
                <a:ea typeface="思源黑体 CN Bold" panose="020B0800000000000000"/>
              </a:rPr>
              <a:t>CAP</a:t>
            </a:r>
            <a:r>
              <a:rPr lang="zh-CN" altLang="en-US" sz="1200" kern="0" dirty="0">
                <a:solidFill>
                  <a:schemeClr val="tx1"/>
                </a:solidFill>
                <a:ea typeface="思源黑体 CN Bold" panose="020B0800000000000000"/>
              </a:rPr>
              <a:t>）医院获得性肺炎（</a:t>
            </a:r>
            <a:r>
              <a:rPr lang="en-US" altLang="zh-CN" sz="1200" kern="0" dirty="0">
                <a:solidFill>
                  <a:schemeClr val="tx1">
                    <a:lumMod val="85000"/>
                    <a:lumOff val="15000"/>
                  </a:schemeClr>
                </a:solidFill>
                <a:ea typeface="思源黑体 CN Bold" panose="020B0800000000000000"/>
              </a:rPr>
              <a:t>HAP</a:t>
            </a:r>
            <a:r>
              <a:rPr lang="zh-CN" altLang="en-US" sz="1200" kern="0" dirty="0">
                <a:solidFill>
                  <a:schemeClr val="tx1"/>
                </a:solidFill>
                <a:ea typeface="思源黑体 CN Bold" panose="020B0800000000000000"/>
              </a:rPr>
              <a:t>）</a:t>
            </a:r>
            <a:endParaRPr lang="en-US" altLang="zh-CN" sz="1200" kern="0" dirty="0">
              <a:solidFill>
                <a:schemeClr val="tx1"/>
              </a:solidFill>
              <a:ea typeface="思源黑体 CN Bold" panose="020B0800000000000000"/>
            </a:endParaRPr>
          </a:p>
          <a:p>
            <a:pPr marL="171450" indent="-171450" algn="l">
              <a:lnSpc>
                <a:spcPct val="150000"/>
              </a:lnSpc>
              <a:buFont typeface="Arial" panose="020B0604020202020204" pitchFamily="34" charset="0"/>
              <a:buChar char="•"/>
            </a:pPr>
            <a:r>
              <a:rPr lang="zh-CN" altLang="en-US" sz="1200" kern="0" dirty="0">
                <a:solidFill>
                  <a:schemeClr val="tx1"/>
                </a:solidFill>
                <a:ea typeface="思源黑体 CN Bold" panose="020B0800000000000000"/>
              </a:rPr>
              <a:t>急性细菌性皮肤和皮肤结构感染（</a:t>
            </a:r>
            <a:r>
              <a:rPr lang="en-US" altLang="zh-CN" sz="1200" kern="0" dirty="0">
                <a:solidFill>
                  <a:schemeClr val="tx1"/>
                </a:solidFill>
                <a:ea typeface="思源黑体 CN Bold" panose="020B0800000000000000"/>
              </a:rPr>
              <a:t>ABSSSI</a:t>
            </a:r>
            <a:r>
              <a:rPr lang="zh-CN" altLang="en-US" sz="1200" kern="0" dirty="0">
                <a:solidFill>
                  <a:schemeClr val="tx1"/>
                </a:solidFill>
                <a:ea typeface="思源黑体 CN Bold" panose="020B0800000000000000"/>
              </a:rPr>
              <a:t>）</a:t>
            </a:r>
            <a:endParaRPr lang="en-US" altLang="zh-CN" sz="1200" kern="0" dirty="0">
              <a:solidFill>
                <a:schemeClr val="tx1"/>
              </a:solidFill>
              <a:ea typeface="思源黑体 CN Bold" panose="020B0800000000000000"/>
            </a:endParaRPr>
          </a:p>
          <a:p>
            <a:pPr marL="171450" indent="-171450" algn="l">
              <a:lnSpc>
                <a:spcPct val="150000"/>
              </a:lnSpc>
              <a:buFont typeface="Arial" panose="020B0604020202020204" pitchFamily="34" charset="0"/>
              <a:buChar char="•"/>
            </a:pPr>
            <a:r>
              <a:rPr lang="zh-CN" altLang="en-US" sz="1200" kern="0" dirty="0">
                <a:solidFill>
                  <a:schemeClr val="tx1"/>
                </a:solidFill>
                <a:ea typeface="思源黑体 CN Bold" panose="020B0800000000000000"/>
              </a:rPr>
              <a:t>菌血症</a:t>
            </a:r>
          </a:p>
        </p:txBody>
      </p:sp>
    </p:spTree>
    <p:custDataLst>
      <p:tags r:id="rId1"/>
    </p:custDataLst>
    <p:extLst>
      <p:ext uri="{BB962C8B-B14F-4D97-AF65-F5344CB8AC3E}">
        <p14:creationId xmlns:p14="http://schemas.microsoft.com/office/powerpoint/2010/main" val="3079849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CCCC53B-B023-8577-C45E-BE28006CE723}"/>
              </a:ext>
            </a:extLst>
          </p:cNvPr>
          <p:cNvSpPr txBox="1"/>
          <p:nvPr>
            <p:custDataLst>
              <p:tags r:id="rId1"/>
            </p:custDataLst>
          </p:nvPr>
        </p:nvSpPr>
        <p:spPr>
          <a:xfrm>
            <a:off x="415713" y="447395"/>
            <a:ext cx="9113759" cy="475472"/>
          </a:xfrm>
          <a:prstGeom prst="rect">
            <a:avLst/>
          </a:prstGeom>
          <a:noFill/>
          <a:effectLst/>
        </p:spPr>
        <p:txBody>
          <a:bodyPr wrap="none" lIns="105115" tIns="52557" rIns="105115" bIns="52557" rtlCol="0">
            <a:spAutoFit/>
          </a:bodyPr>
          <a:lstStyle/>
          <a:p>
            <a:pPr algn="l" defTabSz="964565" fontAlgn="auto">
              <a:spcBef>
                <a:spcPts val="0"/>
              </a:spcBef>
              <a:spcAft>
                <a:spcPts val="0"/>
              </a:spcAft>
              <a:defRPr/>
            </a:pPr>
            <a:r>
              <a:rPr lang="en-US" altLang="zh-CN" sz="2400" dirty="0">
                <a:solidFill>
                  <a:srgbClr val="0077C1"/>
                </a:solidFill>
                <a:latin typeface="思源黑体 CN Heavy" panose="020B0A00000000000000" pitchFamily="34" charset="-122"/>
                <a:ea typeface="思源黑体 CN Bold" panose="020B0800000000000000"/>
              </a:rPr>
              <a:t>1.2</a:t>
            </a:r>
            <a:r>
              <a:rPr lang="zh-CN" altLang="en-US" sz="2400" dirty="0">
                <a:solidFill>
                  <a:srgbClr val="0077C1"/>
                </a:solidFill>
                <a:latin typeface="思源黑体 CN Heavy" panose="020B0A00000000000000" pitchFamily="34" charset="-122"/>
                <a:ea typeface="思源黑体 CN Bold" panose="020B0800000000000000"/>
              </a:rPr>
              <a:t>  疾病基本情况：</a:t>
            </a:r>
            <a:r>
              <a:rPr lang="en-US" altLang="zh-CN" sz="2400" dirty="0">
                <a:solidFill>
                  <a:srgbClr val="0077C1"/>
                </a:solidFill>
                <a:latin typeface="思源黑体 CN Heavy" panose="020B0A00000000000000" pitchFamily="34" charset="-122"/>
                <a:ea typeface="思源黑体 CN Bold" panose="020B0800000000000000"/>
              </a:rPr>
              <a:t>MRSA</a:t>
            </a:r>
            <a:r>
              <a:rPr lang="zh-CN" altLang="en-US" sz="2400" dirty="0">
                <a:solidFill>
                  <a:srgbClr val="0077C1"/>
                </a:solidFill>
                <a:latin typeface="思源黑体 CN Heavy" panose="020B0A00000000000000" pitchFamily="34" charset="-122"/>
                <a:ea typeface="思源黑体 CN Bold" panose="020B0800000000000000"/>
              </a:rPr>
              <a:t>肺炎病情进展迅速、</a:t>
            </a:r>
            <a:r>
              <a:rPr lang="zh-CN" altLang="en-US" sz="2400" b="1" dirty="0">
                <a:solidFill>
                  <a:srgbClr val="0077C1"/>
                </a:solidFill>
                <a:latin typeface="思源黑体 CN Heavy" panose="020B0A00000000000000" pitchFamily="34" charset="-122"/>
                <a:ea typeface="思源黑体 CN Bold" panose="020B0800000000000000"/>
              </a:rPr>
              <a:t>单药治疗药物缺乏</a:t>
            </a:r>
            <a:endParaRPr lang="zh-CN" sz="2400" b="1" dirty="0">
              <a:solidFill>
                <a:srgbClr val="0077C1"/>
              </a:solidFill>
              <a:latin typeface="思源黑体 CN Heavy" panose="020B0A00000000000000" pitchFamily="34" charset="-122"/>
              <a:ea typeface="思源黑体 CN Bold" panose="020B0800000000000000"/>
            </a:endParaRPr>
          </a:p>
        </p:txBody>
      </p:sp>
      <p:sp>
        <p:nvSpPr>
          <p:cNvPr id="2" name="圆角矩形 36">
            <a:extLst>
              <a:ext uri="{FF2B5EF4-FFF2-40B4-BE49-F238E27FC236}">
                <a16:creationId xmlns:a16="http://schemas.microsoft.com/office/drawing/2014/main" id="{EBD45FB8-5857-04D2-3CB4-5CF76714AF76}"/>
              </a:ext>
            </a:extLst>
          </p:cNvPr>
          <p:cNvSpPr/>
          <p:nvPr>
            <p:custDataLst>
              <p:tags r:id="rId2"/>
            </p:custDataLst>
          </p:nvPr>
        </p:nvSpPr>
        <p:spPr>
          <a:xfrm flipH="1">
            <a:off x="292735" y="361315"/>
            <a:ext cx="1520190" cy="423545"/>
          </a:xfrm>
          <a:prstGeom prst="roundRect">
            <a:avLst/>
          </a:prstGeom>
          <a:gradFill>
            <a:gsLst>
              <a:gs pos="100000">
                <a:srgbClr val="0079C2"/>
              </a:gs>
              <a:gs pos="61000">
                <a:srgbClr val="1459C0">
                  <a:alpha val="0"/>
                  <a:lumMod val="30000"/>
                  <a:lumOff val="70000"/>
                </a:srgbClr>
              </a:gs>
            </a:gsLst>
            <a:lin ang="17880000" scaled="0"/>
          </a:gradFill>
          <a:ln>
            <a:gradFill>
              <a:gsLst>
                <a:gs pos="60000">
                  <a:srgbClr val="0065EB">
                    <a:alpha val="0"/>
                  </a:srgbClr>
                </a:gs>
                <a:gs pos="100000">
                  <a:srgbClr val="1459C0"/>
                </a:gs>
              </a:gsLst>
              <a:lin ang="196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sp>
        <p:nvSpPr>
          <p:cNvPr id="5" name="文本框 4">
            <a:extLst>
              <a:ext uri="{FF2B5EF4-FFF2-40B4-BE49-F238E27FC236}">
                <a16:creationId xmlns:a16="http://schemas.microsoft.com/office/drawing/2014/main" id="{95656AA0-6B84-5E51-FB69-EC406F2996DA}"/>
              </a:ext>
            </a:extLst>
          </p:cNvPr>
          <p:cNvSpPr txBox="1"/>
          <p:nvPr>
            <p:custDataLst>
              <p:tags r:id="rId3"/>
            </p:custDataLst>
          </p:nvPr>
        </p:nvSpPr>
        <p:spPr>
          <a:xfrm>
            <a:off x="531591" y="5835501"/>
            <a:ext cx="7803366" cy="846386"/>
          </a:xfrm>
          <a:prstGeom prst="rect">
            <a:avLst/>
          </a:prstGeom>
          <a:noFill/>
        </p:spPr>
        <p:txBody>
          <a:bodyPr wrap="square" rtlCol="0" anchor="t">
            <a:spAutoFit/>
          </a:bodyPr>
          <a:lstStyle/>
          <a:p>
            <a:r>
              <a:rPr lang="en-US" altLang="zh-CN" sz="700" dirty="0">
                <a:latin typeface="Times New Roman" panose="02020603050405020304" pitchFamily="18" charset="0"/>
                <a:ea typeface="思源黑体 CN Bold" panose="020B0800000000000000"/>
                <a:cs typeface="Times New Roman" panose="02020603050405020304" pitchFamily="18" charset="0"/>
              </a:rPr>
              <a:t>[1]</a:t>
            </a:r>
            <a:r>
              <a:rPr lang="zh-CN" altLang="en-US" sz="700" dirty="0">
                <a:latin typeface="Times New Roman" panose="02020603050405020304" pitchFamily="18" charset="0"/>
                <a:ea typeface="思源黑体 CN Bold" panose="020B0800000000000000"/>
                <a:cs typeface="Times New Roman" panose="02020603050405020304" pitchFamily="18" charset="0"/>
              </a:rPr>
              <a:t>中华医学会呼吸病学分会</a:t>
            </a:r>
            <a:r>
              <a:rPr lang="en-US" altLang="zh-CN" sz="700" dirty="0">
                <a:latin typeface="Times New Roman" panose="02020603050405020304" pitchFamily="18" charset="0"/>
                <a:ea typeface="思源黑体 CN Bold" panose="020B0800000000000000"/>
                <a:cs typeface="Times New Roman" panose="02020603050405020304" pitchFamily="18" charset="0"/>
              </a:rPr>
              <a:t>.</a:t>
            </a:r>
            <a:r>
              <a:rPr lang="zh-CN" altLang="en-US" sz="700" dirty="0">
                <a:latin typeface="Times New Roman" panose="02020603050405020304" pitchFamily="18" charset="0"/>
                <a:ea typeface="思源黑体 CN Bold" panose="020B0800000000000000"/>
                <a:cs typeface="Times New Roman" panose="02020603050405020304" pitchFamily="18" charset="0"/>
              </a:rPr>
              <a:t>中国成人社区获得性肺炎诊断和治疗指南</a:t>
            </a:r>
            <a:r>
              <a:rPr lang="en-US" altLang="zh-CN" sz="700" dirty="0">
                <a:latin typeface="Times New Roman" panose="02020603050405020304" pitchFamily="18" charset="0"/>
                <a:ea typeface="思源黑体 CN Bold" panose="020B0800000000000000"/>
                <a:cs typeface="Times New Roman" panose="02020603050405020304" pitchFamily="18" charset="0"/>
              </a:rPr>
              <a:t>(2018</a:t>
            </a:r>
            <a:r>
              <a:rPr lang="zh-CN" altLang="en-US" sz="700" dirty="0">
                <a:latin typeface="Times New Roman" panose="02020603050405020304" pitchFamily="18" charset="0"/>
                <a:ea typeface="思源黑体 CN Bold" panose="020B0800000000000000"/>
                <a:cs typeface="Times New Roman" panose="02020603050405020304" pitchFamily="18" charset="0"/>
              </a:rPr>
              <a:t>年版</a:t>
            </a:r>
            <a:r>
              <a:rPr lang="en-US" altLang="zh-CN" sz="700" dirty="0">
                <a:latin typeface="Times New Roman" panose="02020603050405020304" pitchFamily="18" charset="0"/>
                <a:ea typeface="思源黑体 CN Bold" panose="020B0800000000000000"/>
                <a:cs typeface="Times New Roman" panose="02020603050405020304" pitchFamily="18" charset="0"/>
              </a:rPr>
              <a:t>)[J].</a:t>
            </a:r>
            <a:r>
              <a:rPr lang="zh-CN" altLang="en-US" sz="700" dirty="0">
                <a:latin typeface="Times New Roman" panose="02020603050405020304" pitchFamily="18" charset="0"/>
                <a:ea typeface="思源黑体 CN Bold" panose="020B0800000000000000"/>
                <a:cs typeface="Times New Roman" panose="02020603050405020304" pitchFamily="18" charset="0"/>
              </a:rPr>
              <a:t>曹彬</a:t>
            </a:r>
            <a:r>
              <a:rPr lang="en-US" altLang="zh-CN" sz="700" dirty="0">
                <a:latin typeface="Times New Roman" panose="02020603050405020304" pitchFamily="18" charset="0"/>
                <a:ea typeface="思源黑体 CN Bold" panose="020B0800000000000000"/>
                <a:cs typeface="Times New Roman" panose="02020603050405020304" pitchFamily="18" charset="0"/>
              </a:rPr>
              <a:t>.</a:t>
            </a:r>
            <a:r>
              <a:rPr lang="zh-CN" altLang="en-US" sz="700" dirty="0">
                <a:latin typeface="Times New Roman" panose="02020603050405020304" pitchFamily="18" charset="0"/>
                <a:ea typeface="思源黑体 CN Bold" panose="020B0800000000000000"/>
                <a:cs typeface="Times New Roman" panose="02020603050405020304" pitchFamily="18" charset="0"/>
              </a:rPr>
              <a:t>中华结核和呼吸杂志</a:t>
            </a:r>
            <a:r>
              <a:rPr lang="en-US" altLang="zh-CN" sz="700" dirty="0">
                <a:latin typeface="Times New Roman" panose="02020603050405020304" pitchFamily="18" charset="0"/>
                <a:ea typeface="思源黑体 CN Bold" panose="020B0800000000000000"/>
                <a:cs typeface="Times New Roman" panose="02020603050405020304" pitchFamily="18" charset="0"/>
              </a:rPr>
              <a:t>,2016,39(4):253-279.</a:t>
            </a:r>
          </a:p>
          <a:p>
            <a:r>
              <a:rPr lang="en-US" altLang="zh-CN" sz="700" dirty="0">
                <a:latin typeface="Times New Roman" panose="02020603050405020304" pitchFamily="18" charset="0"/>
                <a:ea typeface="思源黑体 CN Bold" panose="020B0800000000000000"/>
                <a:cs typeface="Times New Roman" panose="02020603050405020304" pitchFamily="18" charset="0"/>
              </a:rPr>
              <a:t>[2]</a:t>
            </a:r>
            <a:r>
              <a:rPr lang="zh-CN" altLang="en-US" sz="700" dirty="0">
                <a:latin typeface="Times New Roman" panose="02020603050405020304" pitchFamily="18" charset="0"/>
                <a:ea typeface="思源黑体 CN Bold" panose="020B0800000000000000"/>
                <a:cs typeface="Times New Roman" panose="02020603050405020304" pitchFamily="18" charset="0"/>
              </a:rPr>
              <a:t>中华医学会呼吸病学分会</a:t>
            </a:r>
            <a:r>
              <a:rPr lang="en-US" altLang="zh-CN" sz="700" dirty="0">
                <a:latin typeface="Times New Roman" panose="02020603050405020304" pitchFamily="18" charset="0"/>
                <a:ea typeface="思源黑体 CN Bold" panose="020B0800000000000000"/>
                <a:cs typeface="Times New Roman" panose="02020603050405020304" pitchFamily="18" charset="0"/>
              </a:rPr>
              <a:t>.</a:t>
            </a:r>
            <a:r>
              <a:rPr lang="zh-CN" altLang="en-US" sz="700" dirty="0">
                <a:latin typeface="Times New Roman" panose="02020603050405020304" pitchFamily="18" charset="0"/>
                <a:ea typeface="思源黑体 CN Bold" panose="020B0800000000000000"/>
                <a:cs typeface="Times New Roman" panose="02020603050405020304" pitchFamily="18" charset="0"/>
              </a:rPr>
              <a:t>中国成人医院获得性肺炎与呼吸机相关性肺炎诊断和治疗指南</a:t>
            </a:r>
            <a:r>
              <a:rPr lang="en-US" altLang="zh-CN" sz="700" dirty="0">
                <a:latin typeface="Times New Roman" panose="02020603050405020304" pitchFamily="18" charset="0"/>
                <a:ea typeface="思源黑体 CN Bold" panose="020B0800000000000000"/>
                <a:cs typeface="Times New Roman" panose="02020603050405020304" pitchFamily="18" charset="0"/>
              </a:rPr>
              <a:t>(2018</a:t>
            </a:r>
            <a:r>
              <a:rPr lang="zh-CN" altLang="en-US" sz="700" dirty="0">
                <a:latin typeface="Times New Roman" panose="02020603050405020304" pitchFamily="18" charset="0"/>
                <a:ea typeface="思源黑体 CN Bold" panose="020B0800000000000000"/>
                <a:cs typeface="Times New Roman" panose="02020603050405020304" pitchFamily="18" charset="0"/>
              </a:rPr>
              <a:t>年版</a:t>
            </a:r>
            <a:r>
              <a:rPr lang="en-US" altLang="zh-CN" sz="700" dirty="0">
                <a:latin typeface="Times New Roman" panose="02020603050405020304" pitchFamily="18" charset="0"/>
                <a:ea typeface="思源黑体 CN Bold" panose="020B0800000000000000"/>
                <a:cs typeface="Times New Roman" panose="02020603050405020304" pitchFamily="18" charset="0"/>
              </a:rPr>
              <a:t>)[J].</a:t>
            </a:r>
            <a:r>
              <a:rPr lang="zh-CN" altLang="en-US" sz="700" dirty="0">
                <a:latin typeface="Times New Roman" panose="02020603050405020304" pitchFamily="18" charset="0"/>
                <a:ea typeface="思源黑体 CN Bold" panose="020B0800000000000000"/>
                <a:cs typeface="Times New Roman" panose="02020603050405020304" pitchFamily="18" charset="0"/>
              </a:rPr>
              <a:t>施毅</a:t>
            </a:r>
            <a:r>
              <a:rPr lang="en-US" altLang="zh-CN" sz="700" dirty="0">
                <a:latin typeface="Times New Roman" panose="02020603050405020304" pitchFamily="18" charset="0"/>
                <a:ea typeface="思源黑体 CN Bold" panose="020B0800000000000000"/>
                <a:cs typeface="Times New Roman" panose="02020603050405020304" pitchFamily="18" charset="0"/>
              </a:rPr>
              <a:t>.</a:t>
            </a:r>
            <a:r>
              <a:rPr lang="zh-CN" altLang="en-US" sz="700" dirty="0">
                <a:latin typeface="Times New Roman" panose="02020603050405020304" pitchFamily="18" charset="0"/>
                <a:ea typeface="思源黑体 CN Bold" panose="020B0800000000000000"/>
                <a:cs typeface="Times New Roman" panose="02020603050405020304" pitchFamily="18" charset="0"/>
              </a:rPr>
              <a:t>中华结核和呼吸杂志</a:t>
            </a:r>
            <a:r>
              <a:rPr lang="en-US" altLang="zh-CN" sz="700" dirty="0">
                <a:latin typeface="Times New Roman" panose="02020603050405020304" pitchFamily="18" charset="0"/>
                <a:ea typeface="思源黑体 CN Bold" panose="020B0800000000000000"/>
                <a:cs typeface="Times New Roman" panose="02020603050405020304" pitchFamily="18" charset="0"/>
              </a:rPr>
              <a:t>,2018,41(4)</a:t>
            </a:r>
          </a:p>
          <a:p>
            <a:r>
              <a:rPr lang="en-US" altLang="zh-CN" sz="700" dirty="0">
                <a:latin typeface="Times New Roman" panose="02020603050405020304" pitchFamily="18" charset="0"/>
                <a:ea typeface="思源黑体 CN Bold" panose="020B0800000000000000"/>
                <a:cs typeface="Times New Roman" panose="02020603050405020304" pitchFamily="18" charset="0"/>
              </a:rPr>
              <a:t>[3]</a:t>
            </a:r>
            <a:r>
              <a:rPr lang="zh-CN" altLang="en-US" sz="700" dirty="0">
                <a:latin typeface="Times New Roman" panose="02020603050405020304" pitchFamily="18" charset="0"/>
                <a:ea typeface="思源黑体 CN Bold" panose="020B0800000000000000"/>
                <a:cs typeface="Times New Roman" panose="02020603050405020304" pitchFamily="18" charset="0"/>
              </a:rPr>
              <a:t>儿童社区获得性肺炎诊疗规范</a:t>
            </a:r>
            <a:r>
              <a:rPr lang="en-US" altLang="zh-CN" sz="700" dirty="0">
                <a:latin typeface="Times New Roman" panose="02020603050405020304" pitchFamily="18" charset="0"/>
                <a:ea typeface="思源黑体 CN Bold" panose="020B0800000000000000"/>
                <a:cs typeface="Times New Roman" panose="02020603050405020304" pitchFamily="18" charset="0"/>
              </a:rPr>
              <a:t>(2019 </a:t>
            </a:r>
            <a:r>
              <a:rPr lang="zh-CN" altLang="en-US" sz="700" dirty="0">
                <a:latin typeface="Times New Roman" panose="02020603050405020304" pitchFamily="18" charset="0"/>
                <a:ea typeface="思源黑体 CN Bold" panose="020B0800000000000000"/>
                <a:cs typeface="Times New Roman" panose="02020603050405020304" pitchFamily="18" charset="0"/>
              </a:rPr>
              <a:t>年版</a:t>
            </a:r>
            <a:r>
              <a:rPr lang="en-US" altLang="zh-CN" sz="700" dirty="0">
                <a:latin typeface="Times New Roman" panose="02020603050405020304" pitchFamily="18" charset="0"/>
                <a:ea typeface="思源黑体 CN Bold" panose="020B0800000000000000"/>
                <a:cs typeface="Times New Roman" panose="02020603050405020304" pitchFamily="18" charset="0"/>
              </a:rPr>
              <a:t>)</a:t>
            </a:r>
            <a:r>
              <a:rPr lang="zh-CN" altLang="en-US" sz="700" dirty="0">
                <a:latin typeface="Times New Roman" panose="02020603050405020304" pitchFamily="18" charset="0"/>
                <a:ea typeface="思源黑体 CN Bold" panose="020B0800000000000000"/>
                <a:cs typeface="Times New Roman" panose="02020603050405020304" pitchFamily="18" charset="0"/>
              </a:rPr>
              <a:t>编写审定专家组</a:t>
            </a:r>
            <a:r>
              <a:rPr lang="en-US" altLang="zh-CN" sz="700" dirty="0">
                <a:latin typeface="Times New Roman" panose="02020603050405020304" pitchFamily="18" charset="0"/>
                <a:ea typeface="思源黑体 CN Bold" panose="020B0800000000000000"/>
                <a:cs typeface="Times New Roman" panose="02020603050405020304" pitchFamily="18" charset="0"/>
              </a:rPr>
              <a:t>.</a:t>
            </a:r>
            <a:r>
              <a:rPr lang="zh-CN" altLang="en-US" sz="700" dirty="0">
                <a:latin typeface="Times New Roman" panose="02020603050405020304" pitchFamily="18" charset="0"/>
                <a:ea typeface="思源黑体 CN Bold" panose="020B0800000000000000"/>
                <a:cs typeface="Times New Roman" panose="02020603050405020304" pitchFamily="18" charset="0"/>
              </a:rPr>
              <a:t>儿童社区获得性肺炎诊疗规范</a:t>
            </a:r>
            <a:r>
              <a:rPr lang="en-US" altLang="zh-CN" sz="700" dirty="0">
                <a:latin typeface="Times New Roman" panose="02020603050405020304" pitchFamily="18" charset="0"/>
                <a:ea typeface="思源黑体 CN Bold" panose="020B0800000000000000"/>
                <a:cs typeface="Times New Roman" panose="02020603050405020304" pitchFamily="18" charset="0"/>
              </a:rPr>
              <a:t>(2019</a:t>
            </a:r>
            <a:r>
              <a:rPr lang="zh-CN" altLang="en-US" sz="700" dirty="0">
                <a:latin typeface="Times New Roman" panose="02020603050405020304" pitchFamily="18" charset="0"/>
                <a:ea typeface="思源黑体 CN Bold" panose="020B0800000000000000"/>
                <a:cs typeface="Times New Roman" panose="02020603050405020304" pitchFamily="18" charset="0"/>
              </a:rPr>
              <a:t>年版</a:t>
            </a:r>
            <a:r>
              <a:rPr lang="en-US" altLang="zh-CN" sz="700" dirty="0">
                <a:latin typeface="Times New Roman" panose="02020603050405020304" pitchFamily="18" charset="0"/>
                <a:ea typeface="思源黑体 CN Bold" panose="020B0800000000000000"/>
                <a:cs typeface="Times New Roman" panose="02020603050405020304" pitchFamily="18" charset="0"/>
              </a:rPr>
              <a:t>).</a:t>
            </a:r>
            <a:r>
              <a:rPr lang="zh-CN" altLang="en-US" sz="700" dirty="0">
                <a:latin typeface="Times New Roman" panose="02020603050405020304" pitchFamily="18" charset="0"/>
                <a:ea typeface="思源黑体 CN Bold" panose="020B0800000000000000"/>
                <a:cs typeface="Times New Roman" panose="02020603050405020304" pitchFamily="18" charset="0"/>
              </a:rPr>
              <a:t>全科医学临床与教育</a:t>
            </a:r>
            <a:r>
              <a:rPr lang="en-US" altLang="zh-CN" sz="700" dirty="0">
                <a:latin typeface="Times New Roman" panose="02020603050405020304" pitchFamily="18" charset="0"/>
                <a:ea typeface="思源黑体 CN Bold" panose="020B0800000000000000"/>
                <a:cs typeface="Times New Roman" panose="02020603050405020304" pitchFamily="18" charset="0"/>
              </a:rPr>
              <a:t>,2019,17(9):772</a:t>
            </a:r>
          </a:p>
          <a:p>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[4]</a:t>
            </a:r>
            <a:r>
              <a:rPr lang="zh-CN" altLang="en-US" sz="700" dirty="0">
                <a:latin typeface="Times New Roman" panose="02020603050405020304" pitchFamily="18" charset="0"/>
                <a:ea typeface="思源黑体 CN Bold" panose="020B0800000000000000"/>
                <a:cs typeface="Times New Roman" panose="02020603050405020304" pitchFamily="18" charset="0"/>
                <a:sym typeface="+mn-ea"/>
              </a:rPr>
              <a:t>邱海波</a:t>
            </a:r>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a:t>
            </a:r>
            <a:r>
              <a:rPr lang="zh-CN" altLang="en-US" sz="700" dirty="0">
                <a:latin typeface="Times New Roman" panose="02020603050405020304" pitchFamily="18" charset="0"/>
                <a:ea typeface="思源黑体 CN Bold" panose="020B0800000000000000"/>
                <a:cs typeface="Times New Roman" panose="02020603050405020304" pitchFamily="18" charset="0"/>
                <a:sym typeface="+mn-ea"/>
              </a:rPr>
              <a:t>施毅</a:t>
            </a:r>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a:t>
            </a:r>
            <a:r>
              <a:rPr lang="zh-CN" altLang="en-US" sz="700" dirty="0">
                <a:latin typeface="Times New Roman" panose="02020603050405020304" pitchFamily="18" charset="0"/>
                <a:ea typeface="思源黑体 CN Bold" panose="020B0800000000000000"/>
                <a:cs typeface="Times New Roman" panose="02020603050405020304" pitchFamily="18" charset="0"/>
                <a:sym typeface="+mn-ea"/>
              </a:rPr>
              <a:t>耐药革兰氏阳性菌感染诊疗手册</a:t>
            </a:r>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a:t>
            </a:r>
            <a:r>
              <a:rPr lang="zh-CN" altLang="en-US" sz="700" dirty="0">
                <a:latin typeface="Times New Roman" panose="02020603050405020304" pitchFamily="18" charset="0"/>
                <a:ea typeface="思源黑体 CN Bold" panose="020B0800000000000000"/>
                <a:cs typeface="Times New Roman" panose="02020603050405020304" pitchFamily="18" charset="0"/>
                <a:sym typeface="+mn-ea"/>
              </a:rPr>
              <a:t>第</a:t>
            </a:r>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2</a:t>
            </a:r>
            <a:r>
              <a:rPr lang="zh-CN" altLang="en-US" sz="700" dirty="0">
                <a:latin typeface="Times New Roman" panose="02020603050405020304" pitchFamily="18" charset="0"/>
                <a:ea typeface="思源黑体 CN Bold" panose="020B0800000000000000"/>
                <a:cs typeface="Times New Roman" panose="02020603050405020304" pitchFamily="18" charset="0"/>
                <a:sym typeface="+mn-ea"/>
              </a:rPr>
              <a:t>版</a:t>
            </a:r>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)》[M].</a:t>
            </a:r>
            <a:r>
              <a:rPr lang="zh-CN" altLang="en-US" sz="700" dirty="0">
                <a:latin typeface="Times New Roman" panose="02020603050405020304" pitchFamily="18" charset="0"/>
                <a:ea typeface="思源黑体 CN Bold" panose="020B0800000000000000"/>
                <a:cs typeface="Times New Roman" panose="02020603050405020304" pitchFamily="18" charset="0"/>
                <a:sym typeface="+mn-ea"/>
              </a:rPr>
              <a:t>北京</a:t>
            </a:r>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a:t>
            </a:r>
            <a:r>
              <a:rPr lang="zh-CN" altLang="en-US" sz="700" dirty="0">
                <a:latin typeface="Times New Roman" panose="02020603050405020304" pitchFamily="18" charset="0"/>
                <a:ea typeface="思源黑体 CN Bold" panose="020B0800000000000000"/>
                <a:cs typeface="Times New Roman" panose="02020603050405020304" pitchFamily="18" charset="0"/>
                <a:sym typeface="+mn-ea"/>
              </a:rPr>
              <a:t>人民卫生出版社</a:t>
            </a:r>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,2022.9</a:t>
            </a:r>
          </a:p>
          <a:p>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[5]</a:t>
            </a:r>
            <a:r>
              <a:rPr lang="zh-CN" altLang="en-US" sz="700" dirty="0">
                <a:latin typeface="Times New Roman" panose="02020603050405020304" pitchFamily="18" charset="0"/>
                <a:ea typeface="思源黑体 CN Bold" panose="020B0800000000000000"/>
                <a:cs typeface="Times New Roman" panose="02020603050405020304" pitchFamily="18" charset="0"/>
              </a:rPr>
              <a:t>陈云波</a:t>
            </a:r>
            <a:r>
              <a:rPr lang="en-US" altLang="zh-CN" sz="700" dirty="0">
                <a:latin typeface="Times New Roman" panose="02020603050405020304" pitchFamily="18" charset="0"/>
                <a:ea typeface="思源黑体 CN Bold" panose="020B0800000000000000"/>
                <a:cs typeface="Times New Roman" panose="02020603050405020304" pitchFamily="18" charset="0"/>
              </a:rPr>
              <a:t>,</a:t>
            </a:r>
            <a:r>
              <a:rPr lang="zh-CN" altLang="en-US" sz="700" dirty="0">
                <a:latin typeface="Times New Roman" panose="02020603050405020304" pitchFamily="18" charset="0"/>
                <a:ea typeface="思源黑体 CN Bold" panose="020B0800000000000000"/>
                <a:cs typeface="Times New Roman" panose="02020603050405020304" pitchFamily="18" charset="0"/>
              </a:rPr>
              <a:t>嵇金如</a:t>
            </a:r>
            <a:r>
              <a:rPr lang="en-US" altLang="zh-CN" sz="700" dirty="0">
                <a:latin typeface="Times New Roman" panose="02020603050405020304" pitchFamily="18" charset="0"/>
                <a:ea typeface="思源黑体 CN Bold" panose="020B0800000000000000"/>
                <a:cs typeface="Times New Roman" panose="02020603050405020304" pitchFamily="18" charset="0"/>
              </a:rPr>
              <a:t>,</a:t>
            </a:r>
            <a:r>
              <a:rPr lang="zh-CN" altLang="en-US" sz="700" dirty="0">
                <a:latin typeface="Times New Roman" panose="02020603050405020304" pitchFamily="18" charset="0"/>
                <a:ea typeface="思源黑体 CN Bold" panose="020B0800000000000000"/>
                <a:cs typeface="Times New Roman" panose="02020603050405020304" pitchFamily="18" charset="0"/>
              </a:rPr>
              <a:t>刘志盈等</a:t>
            </a:r>
            <a:r>
              <a:rPr lang="en-US" altLang="zh-CN" sz="700" dirty="0">
                <a:latin typeface="Times New Roman" panose="02020603050405020304" pitchFamily="18" charset="0"/>
                <a:ea typeface="思源黑体 CN Bold" panose="020B0800000000000000"/>
                <a:cs typeface="Times New Roman" panose="02020603050405020304" pitchFamily="18" charset="0"/>
              </a:rPr>
              <a:t>.</a:t>
            </a:r>
            <a:r>
              <a:rPr lang="zh-CN" altLang="en-US" sz="700" dirty="0">
                <a:latin typeface="Times New Roman" panose="02020603050405020304" pitchFamily="18" charset="0"/>
                <a:ea typeface="思源黑体 CN Bold" panose="020B0800000000000000"/>
                <a:cs typeface="Times New Roman" panose="02020603050405020304" pitchFamily="18" charset="0"/>
              </a:rPr>
              <a:t>全国血流感染细菌耐药监测</a:t>
            </a:r>
            <a:r>
              <a:rPr lang="en-US" altLang="zh-CN" sz="700" dirty="0">
                <a:latin typeface="Times New Roman" panose="02020603050405020304" pitchFamily="18" charset="0"/>
                <a:ea typeface="思源黑体 CN Bold" panose="020B0800000000000000"/>
                <a:cs typeface="Times New Roman" panose="02020603050405020304" pitchFamily="18" charset="0"/>
              </a:rPr>
              <a:t>(BRICS)2021</a:t>
            </a:r>
            <a:r>
              <a:rPr lang="zh-CN" altLang="en-US" sz="700" dirty="0">
                <a:latin typeface="Times New Roman" panose="02020603050405020304" pitchFamily="18" charset="0"/>
                <a:ea typeface="思源黑体 CN Bold" panose="020B0800000000000000"/>
                <a:cs typeface="Times New Roman" panose="02020603050405020304" pitchFamily="18" charset="0"/>
              </a:rPr>
              <a:t>年度报告</a:t>
            </a:r>
            <a:r>
              <a:rPr lang="en-US" altLang="zh-CN" sz="700" dirty="0">
                <a:latin typeface="Times New Roman" panose="02020603050405020304" pitchFamily="18" charset="0"/>
                <a:ea typeface="思源黑体 CN Bold" panose="020B0800000000000000"/>
                <a:cs typeface="Times New Roman" panose="02020603050405020304" pitchFamily="18" charset="0"/>
              </a:rPr>
              <a:t>.</a:t>
            </a:r>
            <a:r>
              <a:rPr lang="zh-CN" altLang="en-US" sz="700" dirty="0">
                <a:latin typeface="Times New Roman" panose="02020603050405020304" pitchFamily="18" charset="0"/>
                <a:ea typeface="思源黑体 CN Bold" panose="020B0800000000000000"/>
                <a:cs typeface="Times New Roman" panose="02020603050405020304" pitchFamily="18" charset="0"/>
              </a:rPr>
              <a:t>中华临床感染病杂志</a:t>
            </a:r>
            <a:r>
              <a:rPr lang="en-US" altLang="zh-CN" sz="700" dirty="0">
                <a:latin typeface="Times New Roman" panose="02020603050405020304" pitchFamily="18" charset="0"/>
                <a:ea typeface="思源黑体 CN Bold" panose="020B0800000000000000"/>
                <a:cs typeface="Times New Roman" panose="02020603050405020304" pitchFamily="18" charset="0"/>
              </a:rPr>
              <a:t>,2023,16(1):45</a:t>
            </a:r>
            <a:endParaRPr lang="en-US" altLang="zh-CN" sz="700" dirty="0">
              <a:latin typeface="Times New Roman" panose="02020603050405020304" pitchFamily="18" charset="0"/>
              <a:ea typeface="思源黑体 CN Bold" panose="020B0800000000000000"/>
              <a:cs typeface="Times New Roman" panose="02020603050405020304" pitchFamily="18" charset="0"/>
              <a:sym typeface="+mn-ea"/>
            </a:endParaRPr>
          </a:p>
          <a:p>
            <a:r>
              <a:rPr lang="en-US" altLang="zh-CN" sz="700" baseline="0" dirty="0">
                <a:latin typeface="Times New Roman" panose="02020603050405020304" pitchFamily="18" charset="0"/>
                <a:ea typeface="思源黑体 CN Bold" panose="020B0800000000000000"/>
                <a:cs typeface="Times New Roman" panose="02020603050405020304" pitchFamily="18" charset="0"/>
                <a:sym typeface="+mn-ea"/>
              </a:rPr>
              <a:t>[6]</a:t>
            </a:r>
            <a:r>
              <a:rPr lang="zh-CN" altLang="en-US" sz="700" baseline="0" dirty="0">
                <a:latin typeface="Times New Roman" panose="02020603050405020304" pitchFamily="18" charset="0"/>
                <a:ea typeface="思源黑体 CN Bold" panose="020B0800000000000000"/>
                <a:cs typeface="Times New Roman" panose="02020603050405020304" pitchFamily="18" charset="0"/>
                <a:sym typeface="+mn-ea"/>
              </a:rPr>
              <a:t>何娜</a:t>
            </a:r>
            <a:r>
              <a:rPr lang="en-US" altLang="zh-CN" sz="700" baseline="0" dirty="0">
                <a:latin typeface="Times New Roman" panose="02020603050405020304" pitchFamily="18" charset="0"/>
                <a:ea typeface="思源黑体 CN Bold" panose="020B0800000000000000"/>
                <a:cs typeface="Times New Roman" panose="02020603050405020304" pitchFamily="18" charset="0"/>
                <a:sym typeface="+mn-ea"/>
              </a:rPr>
              <a:t>,</a:t>
            </a:r>
            <a:r>
              <a:rPr lang="zh-CN" altLang="en-US" sz="700" baseline="0" dirty="0">
                <a:latin typeface="Times New Roman" panose="02020603050405020304" pitchFamily="18" charset="0"/>
                <a:ea typeface="思源黑体 CN Bold" panose="020B0800000000000000"/>
                <a:cs typeface="Times New Roman" panose="02020603050405020304" pitchFamily="18" charset="0"/>
                <a:sym typeface="+mn-ea"/>
              </a:rPr>
              <a:t>苏珊</a:t>
            </a:r>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a:t>
            </a:r>
            <a:r>
              <a:rPr lang="zh-CN" altLang="en-US" sz="700" baseline="0" dirty="0">
                <a:latin typeface="Times New Roman" panose="02020603050405020304" pitchFamily="18" charset="0"/>
                <a:ea typeface="思源黑体 CN Bold" panose="020B0800000000000000"/>
                <a:cs typeface="Times New Roman" panose="02020603050405020304" pitchFamily="18" charset="0"/>
                <a:sym typeface="+mn-ea"/>
              </a:rPr>
              <a:t>翟所迪</a:t>
            </a:r>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a:t>
            </a:r>
            <a:r>
              <a:rPr lang="zh-CN" altLang="en-US" sz="700" baseline="0" dirty="0">
                <a:latin typeface="Times New Roman" panose="02020603050405020304" pitchFamily="18" charset="0"/>
                <a:ea typeface="思源黑体 CN Bold" panose="020B0800000000000000"/>
                <a:cs typeface="Times New Roman" panose="02020603050405020304" pitchFamily="18" charset="0"/>
                <a:sym typeface="+mn-ea"/>
              </a:rPr>
              <a:t>等</a:t>
            </a:r>
            <a:r>
              <a:rPr lang="en-US" altLang="zh-CN" sz="700" baseline="0" dirty="0">
                <a:latin typeface="Times New Roman" panose="02020603050405020304" pitchFamily="18" charset="0"/>
                <a:ea typeface="思源黑体 CN Bold" panose="020B0800000000000000"/>
                <a:cs typeface="Times New Roman" panose="02020603050405020304" pitchFamily="18" charset="0"/>
                <a:sym typeface="+mn-ea"/>
              </a:rPr>
              <a:t>.《</a:t>
            </a:r>
            <a:r>
              <a:rPr lang="zh-CN" altLang="en-US" sz="700" baseline="0" dirty="0">
                <a:latin typeface="Times New Roman" panose="02020603050405020304" pitchFamily="18" charset="0"/>
                <a:ea typeface="思源黑体 CN Bold" panose="020B0800000000000000"/>
                <a:cs typeface="Times New Roman" panose="02020603050405020304" pitchFamily="18" charset="0"/>
                <a:sym typeface="+mn-ea"/>
              </a:rPr>
              <a:t>中国万古霉素治疗药物监测指南</a:t>
            </a:r>
            <a:r>
              <a:rPr lang="en-US" altLang="zh-CN" sz="700" baseline="0" dirty="0">
                <a:latin typeface="Times New Roman" panose="02020603050405020304" pitchFamily="18" charset="0"/>
                <a:ea typeface="思源黑体 CN Bold" panose="020B0800000000000000"/>
                <a:cs typeface="Times New Roman" panose="02020603050405020304" pitchFamily="18" charset="0"/>
                <a:sym typeface="+mn-ea"/>
              </a:rPr>
              <a:t>(2020</a:t>
            </a:r>
            <a:r>
              <a:rPr lang="zh-CN" altLang="en-US" sz="700" baseline="0" dirty="0">
                <a:latin typeface="Times New Roman" panose="02020603050405020304" pitchFamily="18" charset="0"/>
                <a:ea typeface="思源黑体 CN Bold" panose="020B0800000000000000"/>
                <a:cs typeface="Times New Roman" panose="02020603050405020304" pitchFamily="18" charset="0"/>
                <a:sym typeface="+mn-ea"/>
              </a:rPr>
              <a:t>更新版</a:t>
            </a:r>
            <a:r>
              <a:rPr lang="en-US" altLang="zh-CN" sz="700" baseline="0" dirty="0">
                <a:latin typeface="Times New Roman" panose="02020603050405020304" pitchFamily="18" charset="0"/>
                <a:ea typeface="思源黑体 CN Bold" panose="020B0800000000000000"/>
                <a:cs typeface="Times New Roman" panose="02020603050405020304" pitchFamily="18" charset="0"/>
                <a:sym typeface="+mn-ea"/>
              </a:rPr>
              <a:t>)》</a:t>
            </a:r>
            <a:r>
              <a:rPr lang="zh-CN" altLang="en-US" sz="700" baseline="0" dirty="0">
                <a:latin typeface="Times New Roman" panose="02020603050405020304" pitchFamily="18" charset="0"/>
                <a:ea typeface="思源黑体 CN Bold" panose="020B0800000000000000"/>
                <a:cs typeface="Times New Roman" panose="02020603050405020304" pitchFamily="18" charset="0"/>
                <a:sym typeface="+mn-ea"/>
              </a:rPr>
              <a:t>解读</a:t>
            </a:r>
            <a:r>
              <a:rPr lang="en-US" altLang="zh-CN" sz="700" baseline="0" dirty="0">
                <a:latin typeface="Times New Roman" panose="02020603050405020304" pitchFamily="18" charset="0"/>
                <a:ea typeface="思源黑体 CN Bold" panose="020B0800000000000000"/>
                <a:cs typeface="Times New Roman" panose="02020603050405020304" pitchFamily="18" charset="0"/>
                <a:sym typeface="+mn-ea"/>
              </a:rPr>
              <a:t>.</a:t>
            </a:r>
            <a:r>
              <a:rPr lang="zh-CN" altLang="en-US" sz="700" baseline="0" dirty="0">
                <a:latin typeface="Times New Roman" panose="02020603050405020304" pitchFamily="18" charset="0"/>
                <a:ea typeface="思源黑体 CN Bold" panose="020B0800000000000000"/>
                <a:cs typeface="Times New Roman" panose="02020603050405020304" pitchFamily="18" charset="0"/>
                <a:sym typeface="+mn-ea"/>
              </a:rPr>
              <a:t>临床药物治疗杂志</a:t>
            </a:r>
            <a:r>
              <a:rPr lang="en-US" altLang="zh-CN" sz="700" baseline="0" dirty="0">
                <a:latin typeface="Times New Roman" panose="02020603050405020304" pitchFamily="18" charset="0"/>
                <a:ea typeface="思源黑体 CN Bold" panose="020B0800000000000000"/>
                <a:cs typeface="Times New Roman" panose="02020603050405020304" pitchFamily="18" charset="0"/>
                <a:sym typeface="+mn-ea"/>
              </a:rPr>
              <a:t>,2021</a:t>
            </a:r>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a:t>
            </a:r>
            <a:r>
              <a:rPr lang="en-US" altLang="zh-CN" sz="700" baseline="0" dirty="0">
                <a:latin typeface="Times New Roman" panose="02020603050405020304" pitchFamily="18" charset="0"/>
                <a:ea typeface="思源黑体 CN Bold" panose="020B0800000000000000"/>
                <a:cs typeface="Times New Roman" panose="02020603050405020304" pitchFamily="18" charset="0"/>
                <a:sym typeface="+mn-ea"/>
              </a:rPr>
              <a:t>19</a:t>
            </a:r>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a:t>
            </a:r>
            <a:r>
              <a:rPr lang="en-US" altLang="zh-CN" sz="700" baseline="0" dirty="0">
                <a:latin typeface="Times New Roman" panose="02020603050405020304" pitchFamily="18" charset="0"/>
                <a:ea typeface="思源黑体 CN Bold" panose="020B0800000000000000"/>
                <a:cs typeface="Times New Roman" panose="02020603050405020304" pitchFamily="18" charset="0"/>
                <a:sym typeface="+mn-ea"/>
              </a:rPr>
              <a:t>1</a:t>
            </a:r>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a:t>
            </a:r>
            <a:r>
              <a:rPr lang="en-US" altLang="zh-CN" sz="700" baseline="0" dirty="0">
                <a:latin typeface="Times New Roman" panose="02020603050405020304" pitchFamily="18" charset="0"/>
                <a:ea typeface="思源黑体 CN Bold" panose="020B0800000000000000"/>
                <a:cs typeface="Times New Roman" panose="02020603050405020304" pitchFamily="18" charset="0"/>
                <a:sym typeface="+mn-ea"/>
              </a:rPr>
              <a:t>12-15</a:t>
            </a:r>
          </a:p>
          <a:p>
            <a:r>
              <a:rPr lang="en-US" altLang="zh-CN" sz="700" dirty="0">
                <a:latin typeface="Times New Roman" panose="02020603050405020304" pitchFamily="18" charset="0"/>
                <a:ea typeface="思源黑体 CN Bold" panose="020B0800000000000000"/>
                <a:cs typeface="Times New Roman" panose="02020603050405020304" pitchFamily="18" charset="0"/>
                <a:sym typeface="+mn-ea"/>
              </a:rPr>
              <a:t>[7]</a:t>
            </a:r>
            <a:r>
              <a:rPr lang="zh-CN" altLang="en-US" sz="700" dirty="0">
                <a:latin typeface="Times New Roman" panose="02020603050405020304" pitchFamily="18" charset="0"/>
                <a:ea typeface="思源黑体 CN Bold" panose="020B0800000000000000"/>
                <a:cs typeface="Times New Roman" panose="02020603050405020304" pitchFamily="18" charset="0"/>
                <a:sym typeface="+mn-ea"/>
              </a:rPr>
              <a:t>魏仙妮,谢根英,许惠溢等.万古霉素与利奈唑胺治疗不同部位耐甲氧西林金黄色葡萄球菌感染的疗效与安全性[J].中国现代医药杂志,2021,23(12):85-88.</a:t>
            </a:r>
          </a:p>
        </p:txBody>
      </p:sp>
      <p:grpSp>
        <p:nvGrpSpPr>
          <p:cNvPr id="11" name="组合 10">
            <a:extLst>
              <a:ext uri="{FF2B5EF4-FFF2-40B4-BE49-F238E27FC236}">
                <a16:creationId xmlns:a16="http://schemas.microsoft.com/office/drawing/2014/main" id="{73909ACC-7868-E297-AEA9-932BE40F3799}"/>
              </a:ext>
            </a:extLst>
          </p:cNvPr>
          <p:cNvGrpSpPr/>
          <p:nvPr/>
        </p:nvGrpSpPr>
        <p:grpSpPr>
          <a:xfrm>
            <a:off x="8578498" y="2694849"/>
            <a:ext cx="3157196" cy="3535621"/>
            <a:chOff x="8578498" y="2694849"/>
            <a:chExt cx="3157196" cy="3535621"/>
          </a:xfrm>
        </p:grpSpPr>
        <p:sp>
          <p:nvSpPr>
            <p:cNvPr id="175" name="矩形: 圆顶角 174">
              <a:extLst>
                <a:ext uri="{FF2B5EF4-FFF2-40B4-BE49-F238E27FC236}">
                  <a16:creationId xmlns:a16="http://schemas.microsoft.com/office/drawing/2014/main" id="{570E5C46-A202-5FAD-28B4-3FA3F169D44A}"/>
                </a:ext>
              </a:extLst>
            </p:cNvPr>
            <p:cNvSpPr/>
            <p:nvPr>
              <p:custDataLst>
                <p:tags r:id="rId16"/>
              </p:custDataLst>
            </p:nvPr>
          </p:nvSpPr>
          <p:spPr>
            <a:xfrm rot="5400000" flipH="1">
              <a:off x="8531214" y="3070087"/>
              <a:ext cx="3251764" cy="3069001"/>
            </a:xfrm>
            <a:prstGeom prst="round2SameRect">
              <a:avLst>
                <a:gd name="adj1" fmla="val 4234"/>
                <a:gd name="adj2" fmla="val 4971"/>
              </a:avLst>
            </a:prstGeom>
            <a:solidFill>
              <a:sysClr val="window" lastClr="FFFFFF"/>
            </a:solidFill>
            <a:ln w="12700" cap="flat" cmpd="sng" algn="ctr">
              <a:noFill/>
              <a:prstDash val="solid"/>
              <a:miter lim="800000"/>
            </a:ln>
            <a:effectLst>
              <a:outerShdw blurRad="342900" dist="88900" dir="2700000" algn="tl" rotWithShape="0">
                <a:srgbClr val="006EFF">
                  <a:alpha val="1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a:endParaRPr>
            </a:p>
          </p:txBody>
        </p:sp>
        <p:sp>
          <p:nvSpPr>
            <p:cNvPr id="176" name="矩形: 圆角 10">
              <a:extLst>
                <a:ext uri="{FF2B5EF4-FFF2-40B4-BE49-F238E27FC236}">
                  <a16:creationId xmlns:a16="http://schemas.microsoft.com/office/drawing/2014/main" id="{BF86E3AE-CEB7-D087-4149-C553C52828BA}"/>
                </a:ext>
              </a:extLst>
            </p:cNvPr>
            <p:cNvSpPr/>
            <p:nvPr>
              <p:custDataLst>
                <p:tags r:id="rId17"/>
              </p:custDataLst>
            </p:nvPr>
          </p:nvSpPr>
          <p:spPr>
            <a:xfrm>
              <a:off x="8743849" y="3412978"/>
              <a:ext cx="2826494" cy="688406"/>
            </a:xfrm>
            <a:prstGeom prst="roundRect">
              <a:avLst>
                <a:gd name="adj" fmla="val 3338"/>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200" dirty="0">
                  <a:solidFill>
                    <a:schemeClr val="tx1"/>
                  </a:solidFill>
                  <a:latin typeface="思源黑体 CN Bold" panose="020B0800000000000000"/>
                  <a:ea typeface="思源黑体 CN Bold" panose="020B0800000000000000"/>
                  <a:sym typeface="+mn-ea"/>
                </a:rPr>
                <a:t>β-</a:t>
              </a:r>
              <a:r>
                <a:rPr lang="zh-CN" altLang="en-US" sz="1200" dirty="0">
                  <a:solidFill>
                    <a:schemeClr val="tx1"/>
                  </a:solidFill>
                  <a:latin typeface="思源黑体 CN Bold" panose="020B0800000000000000"/>
                  <a:ea typeface="思源黑体 CN Bold" panose="020B0800000000000000"/>
                  <a:sym typeface="+mn-ea"/>
                </a:rPr>
                <a:t>内酰胺类药物对</a:t>
              </a:r>
              <a:r>
                <a:rPr lang="en-US" altLang="zh-CN" sz="1200" dirty="0">
                  <a:solidFill>
                    <a:schemeClr val="tx1"/>
                  </a:solidFill>
                  <a:latin typeface="思源黑体 CN Bold" panose="020B0800000000000000"/>
                  <a:ea typeface="思源黑体 CN Bold" panose="020B0800000000000000"/>
                  <a:sym typeface="+mn-ea"/>
                </a:rPr>
                <a:t>MRSA</a:t>
              </a:r>
              <a:r>
                <a:rPr lang="zh-CN" altLang="en-US" sz="1200" dirty="0">
                  <a:solidFill>
                    <a:schemeClr val="tx1"/>
                  </a:solidFill>
                  <a:latin typeface="思源黑体 CN Bold" panose="020B0800000000000000"/>
                  <a:ea typeface="思源黑体 CN Bold" panose="020B0800000000000000"/>
                  <a:sym typeface="+mn-ea"/>
                </a:rPr>
                <a:t>几乎全部耐药。</a:t>
              </a:r>
              <a:endParaRPr lang="en-US" altLang="zh-CN" sz="1200" dirty="0">
                <a:solidFill>
                  <a:schemeClr val="tx1"/>
                </a:solidFill>
                <a:latin typeface="思源黑体 CN Bold" panose="020B0800000000000000"/>
                <a:ea typeface="思源黑体 CN Bold" panose="020B0800000000000000"/>
                <a:sym typeface="+mn-ea"/>
              </a:endParaRPr>
            </a:p>
            <a:p>
              <a:r>
                <a:rPr lang="zh-CN" altLang="en-US" sz="1200" b="1" dirty="0">
                  <a:solidFill>
                    <a:srgbClr val="0071BD"/>
                  </a:solidFill>
                  <a:latin typeface="思源黑体 CN Bold" panose="020B0800000000000000"/>
                  <a:ea typeface="思源黑体 CN Bold" panose="020B0800000000000000"/>
                  <a:sym typeface="+mn-ea"/>
                </a:rPr>
                <a:t>赛比普</a:t>
              </a:r>
              <a:r>
                <a:rPr lang="en-US" altLang="zh-CN" sz="1200" b="1" baseline="30000" dirty="0">
                  <a:solidFill>
                    <a:srgbClr val="0071BD"/>
                  </a:solidFill>
                  <a:latin typeface="思源黑体 CN Bold" panose="020B0800000000000000"/>
                  <a:ea typeface="思源黑体 CN Bold" panose="020B0800000000000000"/>
                  <a:sym typeface="+mn-ea"/>
                </a:rPr>
                <a:t>®</a:t>
              </a:r>
              <a:r>
                <a:rPr lang="zh-CN" altLang="en-US" sz="1200" b="1" dirty="0">
                  <a:solidFill>
                    <a:srgbClr val="0071BD"/>
                  </a:solidFill>
                  <a:latin typeface="思源黑体 CN Bold" panose="020B0800000000000000"/>
                  <a:ea typeface="思源黑体 CN Bold" panose="020B0800000000000000"/>
                  <a:sym typeface="+mn-ea"/>
                </a:rPr>
                <a:t>上市之前，有</a:t>
              </a:r>
              <a:r>
                <a:rPr lang="en-US" altLang="zh-CN" sz="1200" b="1" dirty="0">
                  <a:solidFill>
                    <a:srgbClr val="0071BD"/>
                  </a:solidFill>
                  <a:latin typeface="思源黑体 CN Bold" panose="020B0800000000000000"/>
                  <a:ea typeface="思源黑体 CN Bold" panose="020B0800000000000000"/>
                  <a:sym typeface="+mn-ea"/>
                </a:rPr>
                <a:t>MRSA</a:t>
              </a:r>
              <a:r>
                <a:rPr lang="zh-CN" altLang="en-US" sz="1200" b="1" dirty="0">
                  <a:solidFill>
                    <a:srgbClr val="0071BD"/>
                  </a:solidFill>
                  <a:latin typeface="思源黑体 CN Bold" panose="020B0800000000000000"/>
                  <a:ea typeface="思源黑体 CN Bold" panose="020B0800000000000000"/>
                  <a:sym typeface="+mn-ea"/>
                </a:rPr>
                <a:t>风险肺炎需联合用药。</a:t>
              </a:r>
              <a:endParaRPr lang="en-US" altLang="zh-CN" sz="1200" b="1" dirty="0">
                <a:solidFill>
                  <a:srgbClr val="0071BD"/>
                </a:solidFill>
                <a:latin typeface="思源黑体 CN Bold" panose="020B0800000000000000"/>
                <a:ea typeface="思源黑体 CN Bold" panose="020B0800000000000000"/>
                <a:sym typeface="+mn-ea"/>
              </a:endParaRPr>
            </a:p>
          </p:txBody>
        </p:sp>
        <p:sp>
          <p:nvSpPr>
            <p:cNvPr id="177" name="文本框 176">
              <a:extLst>
                <a:ext uri="{FF2B5EF4-FFF2-40B4-BE49-F238E27FC236}">
                  <a16:creationId xmlns:a16="http://schemas.microsoft.com/office/drawing/2014/main" id="{8EDF9578-E24A-1FA7-34F6-63CEB630DDF7}"/>
                </a:ext>
              </a:extLst>
            </p:cNvPr>
            <p:cNvSpPr txBox="1"/>
            <p:nvPr/>
          </p:nvSpPr>
          <p:spPr>
            <a:xfrm>
              <a:off x="8695345" y="4151606"/>
              <a:ext cx="2923502" cy="1938992"/>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CN" altLang="en-US" sz="1200" b="1" dirty="0">
                  <a:solidFill>
                    <a:srgbClr val="0071BD"/>
                  </a:solidFill>
                  <a:latin typeface="思源黑体 CN Bold" panose="020B0800000000000000"/>
                  <a:ea typeface="思源黑体 CN Bold" panose="020B0800000000000000"/>
                  <a:sym typeface="+mn-ea"/>
                </a:rPr>
                <a:t>万古霉素和利奈唑胺窄谱，不能单药覆盖其他致病菌。</a:t>
              </a:r>
              <a:endParaRPr kumimoji="0" lang="en-US" altLang="zh-CN" sz="1200" b="0" i="0" u="none" strike="noStrike" kern="1200" cap="none" spc="0" normalizeH="0" baseline="0" noProof="0" dirty="0">
                <a:ln>
                  <a:noFill/>
                </a:ln>
                <a:solidFill>
                  <a:prstClr val="black"/>
                </a:solidFill>
                <a:effectLst/>
                <a:uLnTx/>
                <a:uFillTx/>
                <a:latin typeface="思源黑体 CN Bold" panose="020B0800000000000000"/>
                <a:ea typeface="思源黑体 CN Bold" panose="020B0800000000000000"/>
                <a:sym typeface="+mn-ea"/>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prstClr val="black"/>
                  </a:solidFill>
                  <a:effectLst/>
                  <a:uLnTx/>
                  <a:uFillTx/>
                  <a:latin typeface="思源黑体 CN Bold" panose="020B0800000000000000"/>
                  <a:ea typeface="思源黑体 CN Bold" panose="020B0800000000000000"/>
                  <a:sym typeface="+mn-ea"/>
                </a:rPr>
                <a:t>且万古霉素存在应用</a:t>
              </a:r>
              <a:r>
                <a:rPr lang="zh-CN" altLang="en-US" sz="1200" kern="0" dirty="0">
                  <a:ea typeface="思源黑体 CN Bold" panose="020B0800000000000000"/>
                  <a:sym typeface="+mn-ea"/>
                </a:rPr>
                <a:t>剂量不足</a:t>
              </a:r>
              <a:r>
                <a:rPr kumimoji="0" lang="zh-CN" altLang="en-US" sz="1200" b="0" i="0" u="none" strike="noStrike" kern="1200" cap="none" spc="0" normalizeH="0" baseline="0" noProof="0" dirty="0">
                  <a:ln>
                    <a:noFill/>
                  </a:ln>
                  <a:solidFill>
                    <a:prstClr val="black"/>
                  </a:solidFill>
                  <a:effectLst/>
                  <a:uLnTx/>
                  <a:uFillTx/>
                  <a:latin typeface="思源黑体 CN Bold" panose="020B0800000000000000"/>
                  <a:ea typeface="思源黑体 CN Bold" panose="020B0800000000000000"/>
                  <a:sym typeface="+mn-ea"/>
                </a:rPr>
                <a:t>问题，需监测血药浓度，长时间大剂量应用会</a:t>
              </a:r>
              <a:r>
                <a:rPr lang="zh-CN" altLang="en-US" sz="1200" kern="0" dirty="0">
                  <a:solidFill>
                    <a:srgbClr val="0071BD"/>
                  </a:solidFill>
                  <a:ea typeface="思源黑体 CN Bold" panose="020B0800000000000000"/>
                  <a:sym typeface="+mn-ea"/>
                </a:rPr>
                <a:t>损伤肾功能</a:t>
              </a:r>
              <a:r>
                <a:rPr kumimoji="0" lang="zh-CN" altLang="en-US" sz="1200" b="0" i="0" u="none" strike="noStrike" kern="1200" cap="none" spc="0" normalizeH="0" baseline="0" noProof="0" dirty="0">
                  <a:ln>
                    <a:noFill/>
                  </a:ln>
                  <a:solidFill>
                    <a:prstClr val="black"/>
                  </a:solidFill>
                  <a:effectLst/>
                  <a:uLnTx/>
                  <a:uFillTx/>
                  <a:latin typeface="思源黑体 CN Bold" panose="020B0800000000000000"/>
                  <a:ea typeface="思源黑体 CN Bold" panose="020B0800000000000000"/>
                  <a:sym typeface="+mn-ea"/>
                </a:rPr>
                <a:t>等，同时万古霉素也存在</a:t>
              </a:r>
              <a:r>
                <a:rPr lang="zh-CN" altLang="en-US" sz="1200" kern="0" dirty="0">
                  <a:solidFill>
                    <a:srgbClr val="0071BD"/>
                  </a:solidFill>
                  <a:ea typeface="思源黑体 CN Bold" panose="020B0800000000000000"/>
                  <a:sym typeface="+mn-ea"/>
                </a:rPr>
                <a:t>肺组织分布浓度不足</a:t>
              </a:r>
              <a:r>
                <a:rPr kumimoji="0" lang="zh-CN" altLang="en-US" sz="1200" b="0" i="0" u="none" strike="noStrike" kern="1200" cap="none" spc="0" normalizeH="0" baseline="0" noProof="0" dirty="0">
                  <a:ln>
                    <a:noFill/>
                  </a:ln>
                  <a:solidFill>
                    <a:prstClr val="black"/>
                  </a:solidFill>
                  <a:effectLst/>
                  <a:uLnTx/>
                  <a:uFillTx/>
                  <a:latin typeface="思源黑体 CN Bold" panose="020B0800000000000000"/>
                  <a:ea typeface="思源黑体 CN Bold" panose="020B0800000000000000"/>
                  <a:sym typeface="+mn-ea"/>
                </a:rPr>
                <a:t>问题，甚至出现</a:t>
              </a:r>
              <a:r>
                <a:rPr lang="zh-CN" altLang="en-US" sz="1200" kern="0" dirty="0">
                  <a:solidFill>
                    <a:srgbClr val="0071BD"/>
                  </a:solidFill>
                  <a:ea typeface="思源黑体 CN Bold" panose="020B0800000000000000"/>
                  <a:sym typeface="+mn-ea"/>
                </a:rPr>
                <a:t>治疗失败</a:t>
              </a:r>
              <a:r>
                <a:rPr lang="zh-CN" altLang="en-US" sz="1200" kern="0" dirty="0">
                  <a:ea typeface="思源黑体 CN Bold" panose="020B0800000000000000"/>
                  <a:sym typeface="+mn-ea"/>
                </a:rPr>
                <a:t>的可能</a:t>
              </a:r>
              <a:r>
                <a:rPr kumimoji="0" lang="zh-CN" altLang="en-US" sz="1200" b="0" i="0" u="none" strike="noStrike" kern="1200" cap="none" spc="0" normalizeH="0" baseline="0" noProof="0" dirty="0">
                  <a:ln>
                    <a:noFill/>
                  </a:ln>
                  <a:solidFill>
                    <a:prstClr val="black"/>
                  </a:solidFill>
                  <a:effectLst/>
                  <a:uLnTx/>
                  <a:uFillTx/>
                  <a:latin typeface="思源黑体 CN Bold" panose="020B0800000000000000"/>
                  <a:ea typeface="思源黑体 CN Bold" panose="020B0800000000000000"/>
                  <a:sym typeface="+mn-ea"/>
                </a:rPr>
                <a:t>，对于老年和肾功能不全患者，万古霉素治疗存在</a:t>
              </a:r>
              <a:r>
                <a:rPr lang="zh-CN" altLang="en-US" sz="1200" kern="0" dirty="0">
                  <a:ea typeface="思源黑体 CN Bold" panose="020B0800000000000000"/>
                  <a:sym typeface="+mn-ea"/>
                </a:rPr>
                <a:t>一定</a:t>
              </a:r>
              <a:r>
                <a:rPr lang="zh-CN" altLang="en-US" sz="1200" kern="0" dirty="0">
                  <a:solidFill>
                    <a:srgbClr val="0071BD"/>
                  </a:solidFill>
                  <a:ea typeface="思源黑体 CN Bold" panose="020B0800000000000000"/>
                  <a:sym typeface="+mn-ea"/>
                </a:rPr>
                <a:t>局限性</a:t>
              </a:r>
              <a:r>
                <a:rPr lang="en-US" altLang="zh-CN" sz="1200" baseline="30000" dirty="0">
                  <a:solidFill>
                    <a:schemeClr val="tx1"/>
                  </a:solidFill>
                </a:rPr>
                <a:t>[6]</a:t>
              </a:r>
              <a:r>
                <a:rPr lang="zh-CN" altLang="en-US" sz="1200" kern="0" dirty="0">
                  <a:solidFill>
                    <a:srgbClr val="0071BD"/>
                  </a:solidFill>
                  <a:ea typeface="思源黑体 CN Bold" panose="020B0800000000000000"/>
                  <a:sym typeface="+mn-ea"/>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CN" altLang="en-US" sz="1200" b="0" i="0" u="none" strike="noStrike" kern="1200" cap="none" spc="0" normalizeH="0" baseline="0" noProof="0" dirty="0">
                  <a:ln>
                    <a:noFill/>
                  </a:ln>
                  <a:solidFill>
                    <a:prstClr val="black"/>
                  </a:solidFill>
                  <a:effectLst/>
                  <a:uLnTx/>
                  <a:uFillTx/>
                  <a:latin typeface="思源黑体 CN Bold" panose="020B0800000000000000"/>
                  <a:ea typeface="思源黑体 CN Bold" panose="020B0800000000000000"/>
                  <a:sym typeface="+mn-ea"/>
                </a:rPr>
                <a:t>利奈唑胺需</a:t>
              </a:r>
              <a:r>
                <a:rPr lang="zh-CN" altLang="en-US" sz="1200" kern="0" dirty="0">
                  <a:solidFill>
                    <a:srgbClr val="0071BD"/>
                  </a:solidFill>
                  <a:ea typeface="思源黑体 CN Bold" panose="020B0800000000000000"/>
                  <a:sym typeface="+mn-ea"/>
                </a:rPr>
                <a:t>警惕血小板降低的风险</a:t>
              </a:r>
              <a:r>
                <a:rPr lang="en-US" altLang="zh-CN" sz="1200" baseline="30000" dirty="0">
                  <a:solidFill>
                    <a:schemeClr val="tx1"/>
                  </a:solidFill>
                </a:rPr>
                <a:t>[7]</a:t>
              </a:r>
              <a:r>
                <a:rPr lang="zh-CN" altLang="en-US" sz="1200" kern="0" dirty="0">
                  <a:solidFill>
                    <a:srgbClr val="0071BD"/>
                  </a:solidFill>
                  <a:ea typeface="思源黑体 CN Bold" panose="020B0800000000000000"/>
                  <a:sym typeface="+mn-ea"/>
                </a:rPr>
                <a:t>。</a:t>
              </a:r>
              <a:endParaRPr lang="en-US" altLang="zh-CN" sz="1200" kern="0" dirty="0">
                <a:solidFill>
                  <a:srgbClr val="0071BD"/>
                </a:solidFill>
                <a:ea typeface="思源黑体 CN Bold" panose="020B0800000000000000"/>
                <a:sym typeface="+mn-ea"/>
              </a:endParaRPr>
            </a:p>
          </p:txBody>
        </p:sp>
        <p:grpSp>
          <p:nvGrpSpPr>
            <p:cNvPr id="153" name="组合 152">
              <a:extLst>
                <a:ext uri="{FF2B5EF4-FFF2-40B4-BE49-F238E27FC236}">
                  <a16:creationId xmlns:a16="http://schemas.microsoft.com/office/drawing/2014/main" id="{3D8FF841-6DEE-E201-AAC9-FDA5E411C93F}"/>
                </a:ext>
              </a:extLst>
            </p:cNvPr>
            <p:cNvGrpSpPr/>
            <p:nvPr/>
          </p:nvGrpSpPr>
          <p:grpSpPr>
            <a:xfrm>
              <a:off x="8578498" y="2694849"/>
              <a:ext cx="3157196" cy="569452"/>
              <a:chOff x="8955268" y="2390605"/>
              <a:chExt cx="2832807" cy="685676"/>
            </a:xfrm>
          </p:grpSpPr>
          <p:sp>
            <p:nvSpPr>
              <p:cNvPr id="130" name="矩形: 圆角 13">
                <a:extLst>
                  <a:ext uri="{FF2B5EF4-FFF2-40B4-BE49-F238E27FC236}">
                    <a16:creationId xmlns:a16="http://schemas.microsoft.com/office/drawing/2014/main" id="{A2D8F405-F35B-0B78-5729-05E1412DC3B9}"/>
                  </a:ext>
                </a:extLst>
              </p:cNvPr>
              <p:cNvSpPr/>
              <p:nvPr>
                <p:custDataLst>
                  <p:tags r:id="rId18"/>
                </p:custDataLst>
              </p:nvPr>
            </p:nvSpPr>
            <p:spPr>
              <a:xfrm>
                <a:off x="9007604" y="2394562"/>
                <a:ext cx="2753674" cy="666264"/>
              </a:xfrm>
              <a:prstGeom prst="roundRect">
                <a:avLst>
                  <a:gd name="adj" fmla="val 16139"/>
                </a:avLst>
              </a:prstGeom>
              <a:gradFill>
                <a:gsLst>
                  <a:gs pos="95000">
                    <a:srgbClr val="0076C0"/>
                  </a:gs>
                  <a:gs pos="0">
                    <a:srgbClr val="05A8E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ffectLst>
                    <a:outerShdw blurRad="38100" dist="38100" dir="2700000" algn="tl">
                      <a:srgbClr val="000000">
                        <a:alpha val="43137"/>
                      </a:srgbClr>
                    </a:outerShdw>
                  </a:effectLst>
                  <a:ea typeface="思源黑体 CN Bold" panose="020B0800000000000000"/>
                </a:endParaRPr>
              </a:p>
            </p:txBody>
          </p:sp>
          <p:sp>
            <p:nvSpPr>
              <p:cNvPr id="148" name="任意多边形: 形状 147">
                <a:extLst>
                  <a:ext uri="{FF2B5EF4-FFF2-40B4-BE49-F238E27FC236}">
                    <a16:creationId xmlns:a16="http://schemas.microsoft.com/office/drawing/2014/main" id="{37E868A4-EFF1-19AF-25DF-EC112FE0ADBD}"/>
                  </a:ext>
                </a:extLst>
              </p:cNvPr>
              <p:cNvSpPr/>
              <p:nvPr/>
            </p:nvSpPr>
            <p:spPr>
              <a:xfrm>
                <a:off x="11315330" y="2397283"/>
                <a:ext cx="438138" cy="659585"/>
              </a:xfrm>
              <a:custGeom>
                <a:avLst/>
                <a:gdLst>
                  <a:gd name="connsiteX0" fmla="*/ 48565 w 634777"/>
                  <a:gd name="connsiteY0" fmla="*/ 240894 h 634777"/>
                  <a:gd name="connsiteX1" fmla="*/ 0 w 634777"/>
                  <a:gd name="connsiteY1" fmla="*/ 0 h 634777"/>
                  <a:gd name="connsiteX2" fmla="*/ 634778 w 634777"/>
                  <a:gd name="connsiteY2" fmla="*/ 0 h 634777"/>
                  <a:gd name="connsiteX3" fmla="*/ 634778 w 634777"/>
                  <a:gd name="connsiteY3" fmla="*/ 634778 h 634777"/>
                  <a:gd name="connsiteX4" fmla="*/ 393884 w 634777"/>
                  <a:gd name="connsiteY4" fmla="*/ 586213 h 634777"/>
                  <a:gd name="connsiteX5" fmla="*/ 186880 w 634777"/>
                  <a:gd name="connsiteY5" fmla="*/ 447897 h 634777"/>
                  <a:gd name="connsiteX6" fmla="*/ 48565 w 634777"/>
                  <a:gd name="connsiteY6" fmla="*/ 240894 h 63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777" h="634777">
                    <a:moveTo>
                      <a:pt x="48565" y="240894"/>
                    </a:moveTo>
                    <a:cubicBezTo>
                      <a:pt x="16916" y="164490"/>
                      <a:pt x="426" y="82677"/>
                      <a:pt x="0" y="0"/>
                    </a:cubicBezTo>
                    <a:lnTo>
                      <a:pt x="634778" y="0"/>
                    </a:lnTo>
                    <a:lnTo>
                      <a:pt x="634778" y="634778"/>
                    </a:lnTo>
                    <a:cubicBezTo>
                      <a:pt x="552101" y="634352"/>
                      <a:pt x="470287" y="617861"/>
                      <a:pt x="393884" y="586213"/>
                    </a:cubicBezTo>
                    <a:cubicBezTo>
                      <a:pt x="316471" y="554152"/>
                      <a:pt x="246126" y="507149"/>
                      <a:pt x="186880" y="447897"/>
                    </a:cubicBezTo>
                    <a:cubicBezTo>
                      <a:pt x="127629" y="388652"/>
                      <a:pt x="80626" y="318307"/>
                      <a:pt x="48565" y="240894"/>
                    </a:cubicBezTo>
                    <a:close/>
                  </a:path>
                </a:pathLst>
              </a:custGeom>
              <a:gradFill>
                <a:gsLst>
                  <a:gs pos="0">
                    <a:srgbClr val="FBEFE2">
                      <a:alpha val="11765"/>
                    </a:srgbClr>
                  </a:gs>
                  <a:gs pos="50000">
                    <a:srgbClr val="D8C3B5">
                      <a:alpha val="5882"/>
                    </a:srgbClr>
                  </a:gs>
                  <a:gs pos="100000">
                    <a:srgbClr val="B69888">
                      <a:alpha val="0"/>
                    </a:srgbClr>
                  </a:gs>
                </a:gsLst>
                <a:lin ang="18122595" scaled="1"/>
              </a:gradFill>
              <a:ln w="7620" cap="flat">
                <a:gradFill>
                  <a:gsLst>
                    <a:gs pos="0">
                      <a:srgbClr val="FBEFE2">
                        <a:alpha val="0"/>
                      </a:srgbClr>
                    </a:gs>
                    <a:gs pos="100000">
                      <a:srgbClr val="FBEFE2">
                        <a:alpha val="50000"/>
                      </a:srgbClr>
                    </a:gs>
                  </a:gsLst>
                  <a:lin ang="5400000" scaled="1"/>
                </a:gra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49" name="任意多边形: 形状 148">
                <a:extLst>
                  <a:ext uri="{FF2B5EF4-FFF2-40B4-BE49-F238E27FC236}">
                    <a16:creationId xmlns:a16="http://schemas.microsoft.com/office/drawing/2014/main" id="{BAAB25B5-EA1F-25D6-D0A1-60A44478C22B}"/>
                  </a:ext>
                </a:extLst>
              </p:cNvPr>
              <p:cNvSpPr/>
              <p:nvPr/>
            </p:nvSpPr>
            <p:spPr>
              <a:xfrm>
                <a:off x="11485583" y="2670110"/>
                <a:ext cx="302492" cy="406171"/>
              </a:xfrm>
              <a:custGeom>
                <a:avLst/>
                <a:gdLst>
                  <a:gd name="connsiteX0" fmla="*/ 252756 w 406171"/>
                  <a:gd name="connsiteY0" fmla="*/ 31153 h 406171"/>
                  <a:gd name="connsiteX1" fmla="*/ 406171 w 406171"/>
                  <a:gd name="connsiteY1" fmla="*/ 0 h 406171"/>
                  <a:gd name="connsiteX2" fmla="*/ 406171 w 406171"/>
                  <a:gd name="connsiteY2" fmla="*/ 406171 h 406171"/>
                  <a:gd name="connsiteX3" fmla="*/ 0 w 406171"/>
                  <a:gd name="connsiteY3" fmla="*/ 406171 h 406171"/>
                  <a:gd name="connsiteX4" fmla="*/ 31153 w 406171"/>
                  <a:gd name="connsiteY4" fmla="*/ 252755 h 406171"/>
                  <a:gd name="connsiteX5" fmla="*/ 119920 w 406171"/>
                  <a:gd name="connsiteY5" fmla="*/ 119920 h 406171"/>
                  <a:gd name="connsiteX6" fmla="*/ 252756 w 406171"/>
                  <a:gd name="connsiteY6" fmla="*/ 31153 h 40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71" h="406171">
                    <a:moveTo>
                      <a:pt x="252756" y="31153"/>
                    </a:moveTo>
                    <a:cubicBezTo>
                      <a:pt x="301428" y="10998"/>
                      <a:pt x="353517" y="419"/>
                      <a:pt x="406171" y="0"/>
                    </a:cubicBezTo>
                    <a:lnTo>
                      <a:pt x="406171" y="406171"/>
                    </a:lnTo>
                    <a:lnTo>
                      <a:pt x="0" y="406171"/>
                    </a:lnTo>
                    <a:cubicBezTo>
                      <a:pt x="419" y="353517"/>
                      <a:pt x="10998" y="301428"/>
                      <a:pt x="31153" y="252755"/>
                    </a:cubicBezTo>
                    <a:cubicBezTo>
                      <a:pt x="51734" y="203079"/>
                      <a:pt x="81896" y="157937"/>
                      <a:pt x="119920" y="119920"/>
                    </a:cubicBezTo>
                    <a:cubicBezTo>
                      <a:pt x="157937" y="81896"/>
                      <a:pt x="203079" y="51733"/>
                      <a:pt x="252756" y="31153"/>
                    </a:cubicBezTo>
                    <a:close/>
                  </a:path>
                </a:pathLst>
              </a:custGeom>
              <a:gradFill>
                <a:gsLst>
                  <a:gs pos="0">
                    <a:srgbClr val="FBEFE2">
                      <a:alpha val="11765"/>
                    </a:srgbClr>
                  </a:gs>
                  <a:gs pos="50000">
                    <a:srgbClr val="D8C3B5">
                      <a:alpha val="5882"/>
                    </a:srgbClr>
                  </a:gs>
                  <a:gs pos="100000">
                    <a:srgbClr val="B69888">
                      <a:alpha val="0"/>
                    </a:srgbClr>
                  </a:gs>
                </a:gsLst>
                <a:lin ang="7322611" scaled="1"/>
              </a:gradFill>
              <a:ln w="7620" cap="flat">
                <a:gradFill>
                  <a:gsLst>
                    <a:gs pos="0">
                      <a:srgbClr val="FBEFE2">
                        <a:alpha val="49804"/>
                      </a:srgbClr>
                    </a:gs>
                    <a:gs pos="52000">
                      <a:srgbClr val="FBEFE2">
                        <a:alpha val="25000"/>
                      </a:srgbClr>
                    </a:gs>
                    <a:gs pos="100000">
                      <a:srgbClr val="B69888">
                        <a:alpha val="0"/>
                      </a:srgbClr>
                    </a:gs>
                  </a:gsLst>
                  <a:lin ang="5400000" scaled="1"/>
                </a:grad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50" name="任意多边形: 形状 149">
                <a:extLst>
                  <a:ext uri="{FF2B5EF4-FFF2-40B4-BE49-F238E27FC236}">
                    <a16:creationId xmlns:a16="http://schemas.microsoft.com/office/drawing/2014/main" id="{2DE6E126-DEF6-2808-EB15-101DAD6C9D58}"/>
                  </a:ext>
                </a:extLst>
              </p:cNvPr>
              <p:cNvSpPr/>
              <p:nvPr/>
            </p:nvSpPr>
            <p:spPr>
              <a:xfrm>
                <a:off x="9021389" y="2390605"/>
                <a:ext cx="472745" cy="666264"/>
              </a:xfrm>
              <a:custGeom>
                <a:avLst/>
                <a:gdLst>
                  <a:gd name="connsiteX0" fmla="*/ 586214 w 634778"/>
                  <a:gd name="connsiteY0" fmla="*/ 393884 h 634777"/>
                  <a:gd name="connsiteX1" fmla="*/ 634779 w 634778"/>
                  <a:gd name="connsiteY1" fmla="*/ 634778 h 634777"/>
                  <a:gd name="connsiteX2" fmla="*/ 0 w 634778"/>
                  <a:gd name="connsiteY2" fmla="*/ 634778 h 634777"/>
                  <a:gd name="connsiteX3" fmla="*/ 1 w 634778"/>
                  <a:gd name="connsiteY3" fmla="*/ 0 h 634777"/>
                  <a:gd name="connsiteX4" fmla="*/ 240895 w 634778"/>
                  <a:gd name="connsiteY4" fmla="*/ 48565 h 634777"/>
                  <a:gd name="connsiteX5" fmla="*/ 447899 w 634778"/>
                  <a:gd name="connsiteY5" fmla="*/ 186880 h 634777"/>
                  <a:gd name="connsiteX6" fmla="*/ 586214 w 634778"/>
                  <a:gd name="connsiteY6" fmla="*/ 393884 h 63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778" h="634777">
                    <a:moveTo>
                      <a:pt x="586214" y="393884"/>
                    </a:moveTo>
                    <a:cubicBezTo>
                      <a:pt x="617863" y="470287"/>
                      <a:pt x="634354" y="552101"/>
                      <a:pt x="634779" y="634778"/>
                    </a:cubicBezTo>
                    <a:lnTo>
                      <a:pt x="0" y="634778"/>
                    </a:lnTo>
                    <a:lnTo>
                      <a:pt x="1" y="0"/>
                    </a:lnTo>
                    <a:cubicBezTo>
                      <a:pt x="82676" y="425"/>
                      <a:pt x="164493" y="16916"/>
                      <a:pt x="240895" y="48565"/>
                    </a:cubicBezTo>
                    <a:cubicBezTo>
                      <a:pt x="318308" y="80626"/>
                      <a:pt x="388653" y="127629"/>
                      <a:pt x="447899" y="186880"/>
                    </a:cubicBezTo>
                    <a:cubicBezTo>
                      <a:pt x="507150" y="246126"/>
                      <a:pt x="554153" y="316471"/>
                      <a:pt x="586214" y="393884"/>
                    </a:cubicBezTo>
                    <a:close/>
                  </a:path>
                </a:pathLst>
              </a:custGeom>
              <a:gradFill>
                <a:gsLst>
                  <a:gs pos="0">
                    <a:srgbClr val="FBEFE2">
                      <a:alpha val="11765"/>
                    </a:srgbClr>
                  </a:gs>
                  <a:gs pos="50000">
                    <a:srgbClr val="D8C3B5">
                      <a:alpha val="5882"/>
                    </a:srgbClr>
                  </a:gs>
                  <a:gs pos="100000">
                    <a:srgbClr val="B69888">
                      <a:alpha val="0"/>
                    </a:srgbClr>
                  </a:gs>
                </a:gsLst>
                <a:lin ang="7322611" scaled="1"/>
              </a:gradFill>
              <a:ln w="7620" cap="flat">
                <a:gradFill>
                  <a:gsLst>
                    <a:gs pos="0">
                      <a:srgbClr val="FBEFE2">
                        <a:alpha val="49804"/>
                      </a:srgbClr>
                    </a:gs>
                    <a:gs pos="52000">
                      <a:srgbClr val="FBEFE2">
                        <a:alpha val="25000"/>
                      </a:srgbClr>
                    </a:gs>
                    <a:gs pos="100000">
                      <a:srgbClr val="B69888">
                        <a:alpha val="0"/>
                      </a:srgbClr>
                    </a:gs>
                  </a:gsLst>
                  <a:lin ang="5400000" scaled="1"/>
                </a:grad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51" name="任意多边形: 形状 150">
                <a:extLst>
                  <a:ext uri="{FF2B5EF4-FFF2-40B4-BE49-F238E27FC236}">
                    <a16:creationId xmlns:a16="http://schemas.microsoft.com/office/drawing/2014/main" id="{41D317C9-4C19-414D-8C20-B6E0752FA4B0}"/>
                  </a:ext>
                </a:extLst>
              </p:cNvPr>
              <p:cNvSpPr/>
              <p:nvPr/>
            </p:nvSpPr>
            <p:spPr>
              <a:xfrm>
                <a:off x="8955268" y="2404910"/>
                <a:ext cx="302493" cy="406171"/>
              </a:xfrm>
              <a:custGeom>
                <a:avLst/>
                <a:gdLst>
                  <a:gd name="connsiteX0" fmla="*/ 153415 w 406172"/>
                  <a:gd name="connsiteY0" fmla="*/ 375018 h 406171"/>
                  <a:gd name="connsiteX1" fmla="*/ 0 w 406172"/>
                  <a:gd name="connsiteY1" fmla="*/ 406171 h 406171"/>
                  <a:gd name="connsiteX2" fmla="*/ 1 w 406172"/>
                  <a:gd name="connsiteY2" fmla="*/ 0 h 406171"/>
                  <a:gd name="connsiteX3" fmla="*/ 406173 w 406172"/>
                  <a:gd name="connsiteY3" fmla="*/ 0 h 406171"/>
                  <a:gd name="connsiteX4" fmla="*/ 375020 w 406172"/>
                  <a:gd name="connsiteY4" fmla="*/ 153416 h 406171"/>
                  <a:gd name="connsiteX5" fmla="*/ 286253 w 406172"/>
                  <a:gd name="connsiteY5" fmla="*/ 286252 h 406171"/>
                  <a:gd name="connsiteX6" fmla="*/ 153415 w 406172"/>
                  <a:gd name="connsiteY6" fmla="*/ 375018 h 40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72" h="406171">
                    <a:moveTo>
                      <a:pt x="153415" y="375018"/>
                    </a:moveTo>
                    <a:cubicBezTo>
                      <a:pt x="104747" y="395173"/>
                      <a:pt x="52656" y="405752"/>
                      <a:pt x="0" y="406171"/>
                    </a:cubicBezTo>
                    <a:lnTo>
                      <a:pt x="1" y="0"/>
                    </a:lnTo>
                    <a:lnTo>
                      <a:pt x="406173" y="0"/>
                    </a:lnTo>
                    <a:cubicBezTo>
                      <a:pt x="405754" y="52654"/>
                      <a:pt x="395174" y="104743"/>
                      <a:pt x="375020" y="153416"/>
                    </a:cubicBezTo>
                    <a:cubicBezTo>
                      <a:pt x="354439" y="203092"/>
                      <a:pt x="324277" y="248234"/>
                      <a:pt x="286253" y="286252"/>
                    </a:cubicBezTo>
                    <a:cubicBezTo>
                      <a:pt x="248235" y="324276"/>
                      <a:pt x="203094" y="354438"/>
                      <a:pt x="153415" y="375018"/>
                    </a:cubicBezTo>
                    <a:close/>
                  </a:path>
                </a:pathLst>
              </a:custGeom>
              <a:gradFill>
                <a:gsLst>
                  <a:gs pos="0">
                    <a:srgbClr val="FBEFE2">
                      <a:alpha val="11765"/>
                    </a:srgbClr>
                  </a:gs>
                  <a:gs pos="50000">
                    <a:srgbClr val="D8C3B5">
                      <a:alpha val="5882"/>
                    </a:srgbClr>
                  </a:gs>
                  <a:gs pos="100000">
                    <a:srgbClr val="B69888">
                      <a:alpha val="0"/>
                    </a:srgbClr>
                  </a:gs>
                </a:gsLst>
                <a:lin ang="18122595" scaled="1"/>
              </a:gradFill>
              <a:ln w="7620" cap="flat">
                <a:gradFill>
                  <a:gsLst>
                    <a:gs pos="0">
                      <a:srgbClr val="FBEFE2">
                        <a:alpha val="0"/>
                      </a:srgbClr>
                    </a:gs>
                    <a:gs pos="100000">
                      <a:srgbClr val="FBEFE2">
                        <a:alpha val="50000"/>
                      </a:srgbClr>
                    </a:gs>
                  </a:gsLst>
                  <a:lin ang="5400000" scaled="1"/>
                </a:grad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52" name="文本框 131">
                <a:extLst>
                  <a:ext uri="{FF2B5EF4-FFF2-40B4-BE49-F238E27FC236}">
                    <a16:creationId xmlns:a16="http://schemas.microsoft.com/office/drawing/2014/main" id="{E9BE9EFF-8D66-4A68-D970-DB81CECF7369}"/>
                  </a:ext>
                </a:extLst>
              </p:cNvPr>
              <p:cNvSpPr txBox="1"/>
              <p:nvPr/>
            </p:nvSpPr>
            <p:spPr>
              <a:xfrm>
                <a:off x="9581121" y="2550954"/>
                <a:ext cx="1656922" cy="333534"/>
              </a:xfrm>
              <a:prstGeom prst="rect">
                <a:avLst/>
              </a:prstGeom>
              <a:noFill/>
            </p:spPr>
            <p:txBody>
              <a:bodyPr wrap="non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dirty="0">
                    <a:solidFill>
                      <a:schemeClr val="bg1"/>
                    </a:solidFill>
                    <a:effectLst>
                      <a:outerShdw blurRad="38100" dist="38100" dir="2700000" algn="tl">
                        <a:srgbClr val="000000">
                          <a:alpha val="43137"/>
                        </a:srgbClr>
                      </a:outerShdw>
                    </a:effectLst>
                    <a:latin typeface="思源黑体 CN Bold" panose="020B0800000000000000"/>
                    <a:ea typeface="思源黑体 CN Bold" panose="020B0800000000000000"/>
                    <a:sym typeface="+mn-ea"/>
                  </a:rPr>
                  <a:t>单药治疗药物缺乏</a:t>
                </a:r>
              </a:p>
            </p:txBody>
          </p:sp>
        </p:grpSp>
      </p:grpSp>
      <p:sp>
        <p:nvSpPr>
          <p:cNvPr id="178" name="矩形: 圆顶角 177">
            <a:extLst>
              <a:ext uri="{FF2B5EF4-FFF2-40B4-BE49-F238E27FC236}">
                <a16:creationId xmlns:a16="http://schemas.microsoft.com/office/drawing/2014/main" id="{D85B6D1E-FE82-AC1B-BA0A-3B3BB98A4A83}"/>
              </a:ext>
            </a:extLst>
          </p:cNvPr>
          <p:cNvSpPr/>
          <p:nvPr>
            <p:custDataLst>
              <p:tags r:id="rId4"/>
            </p:custDataLst>
          </p:nvPr>
        </p:nvSpPr>
        <p:spPr>
          <a:xfrm rot="5400000" flipH="1">
            <a:off x="503884" y="3034950"/>
            <a:ext cx="2645798" cy="2546547"/>
          </a:xfrm>
          <a:prstGeom prst="round2SameRect">
            <a:avLst>
              <a:gd name="adj1" fmla="val 4234"/>
              <a:gd name="adj2" fmla="val 4971"/>
            </a:avLst>
          </a:prstGeom>
          <a:solidFill>
            <a:sysClr val="window" lastClr="FFFFFF"/>
          </a:solidFill>
          <a:ln w="12700" cap="flat" cmpd="sng" algn="ctr">
            <a:noFill/>
            <a:prstDash val="solid"/>
            <a:miter lim="800000"/>
          </a:ln>
          <a:effectLst>
            <a:outerShdw blurRad="342900" dist="88900" dir="2700000" algn="tl" rotWithShape="0">
              <a:srgbClr val="006EFF">
                <a:alpha val="1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a:endParaRPr>
          </a:p>
        </p:txBody>
      </p:sp>
      <p:sp>
        <p:nvSpPr>
          <p:cNvPr id="179" name="文本框 178">
            <a:extLst>
              <a:ext uri="{FF2B5EF4-FFF2-40B4-BE49-F238E27FC236}">
                <a16:creationId xmlns:a16="http://schemas.microsoft.com/office/drawing/2014/main" id="{54B81B31-BA65-C525-7D52-E36FEEE04AF9}"/>
              </a:ext>
            </a:extLst>
          </p:cNvPr>
          <p:cNvSpPr txBox="1"/>
          <p:nvPr/>
        </p:nvSpPr>
        <p:spPr>
          <a:xfrm>
            <a:off x="658720" y="3387598"/>
            <a:ext cx="2398754" cy="2123658"/>
          </a:xfrm>
          <a:prstGeom prst="rect">
            <a:avLst/>
          </a:prstGeom>
          <a:noFill/>
        </p:spPr>
        <p:txBody>
          <a:bodyPr wrap="square">
            <a:spAutoFit/>
          </a:bodyPr>
          <a:lstStyle/>
          <a:p>
            <a:pPr marL="184150" marR="5080" lvl="0" indent="-171450" algn="l" defTabSz="914400" rtl="0" eaLnBrk="1" fontAlgn="auto" latinLnBrk="0" hangingPunct="1">
              <a:lnSpc>
                <a:spcPct val="100000"/>
              </a:lnSpc>
              <a:spcBef>
                <a:spcPts val="100"/>
              </a:spcBef>
              <a:spcAft>
                <a:spcPts val="0"/>
              </a:spcAft>
              <a:buClr>
                <a:srgbClr val="3C5AA0"/>
              </a:buClr>
              <a:buSzTx/>
              <a:buFont typeface="Arial" panose="020B0604020202020204" pitchFamily="34" charset="0"/>
              <a:buChar char="•"/>
              <a:tabLst>
                <a:tab pos="184150" algn="l"/>
              </a:tabLst>
              <a:defRPr/>
            </a:pPr>
            <a:r>
              <a:rPr kumimoji="0" lang="zh-CN" altLang="en-US" sz="1200" b="0" i="0" u="none" strike="noStrike" kern="0" cap="none" spc="0" normalizeH="0" baseline="0" noProof="0" dirty="0">
                <a:ln>
                  <a:noFill/>
                </a:ln>
                <a:solidFill>
                  <a:srgbClr val="262626"/>
                </a:solidFill>
                <a:effectLst/>
                <a:uLnTx/>
                <a:uFillTx/>
                <a:latin typeface="思源黑体 CN Bold" panose="020B0800000000000000"/>
                <a:ea typeface="思源黑体 CN Bold" panose="020B0800000000000000"/>
                <a:cs typeface="思源黑体 CN Regular" panose="020B0500000000000000" pitchFamily="34" charset="-122"/>
                <a:sym typeface="+mn-ea"/>
              </a:rPr>
              <a:t>临床症状包括高热、咳嗽、胸痛、皮疹，严重者可出现咯血、意识模糊、急性呼吸窘迫综合征、休克和多器官衰竭等，还可能并发酸中毒、弥散性血管内凝血、气胸、脓胸和肺脓肿等。其影像学特征包括双侧广泛的肺实变和空洞性病变，可能伴有胸腔积液；伴胸腔积液快速增加、明显咯血及红斑性皮疹时需要考虑</a:t>
            </a:r>
            <a:r>
              <a:rPr kumimoji="0" lang="en-US" altLang="zh-CN" sz="1200" b="0" i="0" u="none" strike="noStrike" kern="0" cap="none" spc="0" normalizeH="0" baseline="0" noProof="0" dirty="0">
                <a:ln>
                  <a:noFill/>
                </a:ln>
                <a:solidFill>
                  <a:srgbClr val="262626"/>
                </a:solidFill>
                <a:effectLst/>
                <a:uLnTx/>
                <a:uFillTx/>
                <a:latin typeface="思源黑体 CN Bold" panose="020B0800000000000000"/>
                <a:ea typeface="思源黑体 CN Bold" panose="020B0800000000000000"/>
                <a:cs typeface="思源黑体 CN Regular" panose="020B0500000000000000" pitchFamily="34" charset="-122"/>
                <a:sym typeface="+mn-ea"/>
              </a:rPr>
              <a:t>CA-MRSA</a:t>
            </a:r>
            <a:r>
              <a:rPr lang="en-US" altLang="zh-CN" sz="1200" baseline="30000" dirty="0">
                <a:solidFill>
                  <a:schemeClr val="tx1"/>
                </a:solidFill>
              </a:rPr>
              <a:t>[1]</a:t>
            </a:r>
            <a:r>
              <a:rPr kumimoji="0" lang="zh-CN" altLang="en-US" sz="1200" b="0" i="0" u="none" strike="noStrike" kern="0" cap="none" spc="0" normalizeH="0" baseline="0" noProof="0" dirty="0">
                <a:ln>
                  <a:noFill/>
                </a:ln>
                <a:solidFill>
                  <a:srgbClr val="262626"/>
                </a:solidFill>
                <a:effectLst/>
                <a:uLnTx/>
                <a:uFillTx/>
                <a:latin typeface="思源黑体 CN Bold" panose="020B0800000000000000"/>
                <a:ea typeface="思源黑体 CN Bold" panose="020B0800000000000000"/>
                <a:cs typeface="思源黑体 CN Regular" panose="020B0500000000000000" pitchFamily="34" charset="-122"/>
                <a:sym typeface="+mn-ea"/>
              </a:rPr>
              <a:t>。</a:t>
            </a:r>
          </a:p>
        </p:txBody>
      </p:sp>
      <p:grpSp>
        <p:nvGrpSpPr>
          <p:cNvPr id="154" name="组合 153">
            <a:extLst>
              <a:ext uri="{FF2B5EF4-FFF2-40B4-BE49-F238E27FC236}">
                <a16:creationId xmlns:a16="http://schemas.microsoft.com/office/drawing/2014/main" id="{09E08739-4E1A-2FC0-E765-A35A6D56CB6A}"/>
              </a:ext>
            </a:extLst>
          </p:cNvPr>
          <p:cNvGrpSpPr/>
          <p:nvPr/>
        </p:nvGrpSpPr>
        <p:grpSpPr>
          <a:xfrm>
            <a:off x="503061" y="2694849"/>
            <a:ext cx="2619728" cy="579297"/>
            <a:chOff x="8955268" y="2390605"/>
            <a:chExt cx="2832807" cy="685676"/>
          </a:xfrm>
        </p:grpSpPr>
        <p:sp>
          <p:nvSpPr>
            <p:cNvPr id="155" name="矩形: 圆角 13">
              <a:extLst>
                <a:ext uri="{FF2B5EF4-FFF2-40B4-BE49-F238E27FC236}">
                  <a16:creationId xmlns:a16="http://schemas.microsoft.com/office/drawing/2014/main" id="{AF882BFC-AA00-4D0E-CC7D-A64A3B2804A0}"/>
                </a:ext>
              </a:extLst>
            </p:cNvPr>
            <p:cNvSpPr/>
            <p:nvPr>
              <p:custDataLst>
                <p:tags r:id="rId15"/>
              </p:custDataLst>
            </p:nvPr>
          </p:nvSpPr>
          <p:spPr>
            <a:xfrm>
              <a:off x="9007604" y="2394562"/>
              <a:ext cx="2753674" cy="666264"/>
            </a:xfrm>
            <a:prstGeom prst="roundRect">
              <a:avLst>
                <a:gd name="adj" fmla="val 16139"/>
              </a:avLst>
            </a:prstGeom>
            <a:gradFill>
              <a:gsLst>
                <a:gs pos="95000">
                  <a:srgbClr val="0076C0"/>
                </a:gs>
                <a:gs pos="0">
                  <a:srgbClr val="05A8E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ffectLst>
                  <a:outerShdw blurRad="38100" dist="38100" dir="2700000" algn="tl">
                    <a:srgbClr val="000000">
                      <a:alpha val="43137"/>
                    </a:srgbClr>
                  </a:outerShdw>
                </a:effectLst>
                <a:ea typeface="思源黑体 CN Bold" panose="020B0800000000000000"/>
              </a:endParaRPr>
            </a:p>
          </p:txBody>
        </p:sp>
        <p:sp>
          <p:nvSpPr>
            <p:cNvPr id="156" name="任意多边形: 形状 155">
              <a:extLst>
                <a:ext uri="{FF2B5EF4-FFF2-40B4-BE49-F238E27FC236}">
                  <a16:creationId xmlns:a16="http://schemas.microsoft.com/office/drawing/2014/main" id="{8AA24604-3294-82E0-1626-37D90630529E}"/>
                </a:ext>
              </a:extLst>
            </p:cNvPr>
            <p:cNvSpPr/>
            <p:nvPr/>
          </p:nvSpPr>
          <p:spPr>
            <a:xfrm>
              <a:off x="11315330" y="2397283"/>
              <a:ext cx="438138" cy="659585"/>
            </a:xfrm>
            <a:custGeom>
              <a:avLst/>
              <a:gdLst>
                <a:gd name="connsiteX0" fmla="*/ 48565 w 634777"/>
                <a:gd name="connsiteY0" fmla="*/ 240894 h 634777"/>
                <a:gd name="connsiteX1" fmla="*/ 0 w 634777"/>
                <a:gd name="connsiteY1" fmla="*/ 0 h 634777"/>
                <a:gd name="connsiteX2" fmla="*/ 634778 w 634777"/>
                <a:gd name="connsiteY2" fmla="*/ 0 h 634777"/>
                <a:gd name="connsiteX3" fmla="*/ 634778 w 634777"/>
                <a:gd name="connsiteY3" fmla="*/ 634778 h 634777"/>
                <a:gd name="connsiteX4" fmla="*/ 393884 w 634777"/>
                <a:gd name="connsiteY4" fmla="*/ 586213 h 634777"/>
                <a:gd name="connsiteX5" fmla="*/ 186880 w 634777"/>
                <a:gd name="connsiteY5" fmla="*/ 447897 h 634777"/>
                <a:gd name="connsiteX6" fmla="*/ 48565 w 634777"/>
                <a:gd name="connsiteY6" fmla="*/ 240894 h 63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777" h="634777">
                  <a:moveTo>
                    <a:pt x="48565" y="240894"/>
                  </a:moveTo>
                  <a:cubicBezTo>
                    <a:pt x="16916" y="164490"/>
                    <a:pt x="426" y="82677"/>
                    <a:pt x="0" y="0"/>
                  </a:cubicBezTo>
                  <a:lnTo>
                    <a:pt x="634778" y="0"/>
                  </a:lnTo>
                  <a:lnTo>
                    <a:pt x="634778" y="634778"/>
                  </a:lnTo>
                  <a:cubicBezTo>
                    <a:pt x="552101" y="634352"/>
                    <a:pt x="470287" y="617861"/>
                    <a:pt x="393884" y="586213"/>
                  </a:cubicBezTo>
                  <a:cubicBezTo>
                    <a:pt x="316471" y="554152"/>
                    <a:pt x="246126" y="507149"/>
                    <a:pt x="186880" y="447897"/>
                  </a:cubicBezTo>
                  <a:cubicBezTo>
                    <a:pt x="127629" y="388652"/>
                    <a:pt x="80626" y="318307"/>
                    <a:pt x="48565" y="240894"/>
                  </a:cubicBezTo>
                  <a:close/>
                </a:path>
              </a:pathLst>
            </a:custGeom>
            <a:gradFill>
              <a:gsLst>
                <a:gs pos="0">
                  <a:srgbClr val="FBEFE2">
                    <a:alpha val="11765"/>
                  </a:srgbClr>
                </a:gs>
                <a:gs pos="50000">
                  <a:srgbClr val="D8C3B5">
                    <a:alpha val="5882"/>
                  </a:srgbClr>
                </a:gs>
                <a:gs pos="100000">
                  <a:srgbClr val="B69888">
                    <a:alpha val="0"/>
                  </a:srgbClr>
                </a:gs>
              </a:gsLst>
              <a:lin ang="18122595" scaled="1"/>
            </a:gradFill>
            <a:ln w="7620" cap="flat">
              <a:gradFill>
                <a:gsLst>
                  <a:gs pos="0">
                    <a:srgbClr val="FBEFE2">
                      <a:alpha val="0"/>
                    </a:srgbClr>
                  </a:gs>
                  <a:gs pos="100000">
                    <a:srgbClr val="FBEFE2">
                      <a:alpha val="50000"/>
                    </a:srgbClr>
                  </a:gs>
                </a:gsLst>
                <a:lin ang="5400000" scaled="1"/>
              </a:gra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57" name="任意多边形: 形状 156">
              <a:extLst>
                <a:ext uri="{FF2B5EF4-FFF2-40B4-BE49-F238E27FC236}">
                  <a16:creationId xmlns:a16="http://schemas.microsoft.com/office/drawing/2014/main" id="{77EE6232-36B1-2147-3888-5222FD2782A0}"/>
                </a:ext>
              </a:extLst>
            </p:cNvPr>
            <p:cNvSpPr/>
            <p:nvPr/>
          </p:nvSpPr>
          <p:spPr>
            <a:xfrm>
              <a:off x="11485583" y="2670110"/>
              <a:ext cx="302492" cy="406171"/>
            </a:xfrm>
            <a:custGeom>
              <a:avLst/>
              <a:gdLst>
                <a:gd name="connsiteX0" fmla="*/ 252756 w 406171"/>
                <a:gd name="connsiteY0" fmla="*/ 31153 h 406171"/>
                <a:gd name="connsiteX1" fmla="*/ 406171 w 406171"/>
                <a:gd name="connsiteY1" fmla="*/ 0 h 406171"/>
                <a:gd name="connsiteX2" fmla="*/ 406171 w 406171"/>
                <a:gd name="connsiteY2" fmla="*/ 406171 h 406171"/>
                <a:gd name="connsiteX3" fmla="*/ 0 w 406171"/>
                <a:gd name="connsiteY3" fmla="*/ 406171 h 406171"/>
                <a:gd name="connsiteX4" fmla="*/ 31153 w 406171"/>
                <a:gd name="connsiteY4" fmla="*/ 252755 h 406171"/>
                <a:gd name="connsiteX5" fmla="*/ 119920 w 406171"/>
                <a:gd name="connsiteY5" fmla="*/ 119920 h 406171"/>
                <a:gd name="connsiteX6" fmla="*/ 252756 w 406171"/>
                <a:gd name="connsiteY6" fmla="*/ 31153 h 40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71" h="406171">
                  <a:moveTo>
                    <a:pt x="252756" y="31153"/>
                  </a:moveTo>
                  <a:cubicBezTo>
                    <a:pt x="301428" y="10998"/>
                    <a:pt x="353517" y="419"/>
                    <a:pt x="406171" y="0"/>
                  </a:cubicBezTo>
                  <a:lnTo>
                    <a:pt x="406171" y="406171"/>
                  </a:lnTo>
                  <a:lnTo>
                    <a:pt x="0" y="406171"/>
                  </a:lnTo>
                  <a:cubicBezTo>
                    <a:pt x="419" y="353517"/>
                    <a:pt x="10998" y="301428"/>
                    <a:pt x="31153" y="252755"/>
                  </a:cubicBezTo>
                  <a:cubicBezTo>
                    <a:pt x="51734" y="203079"/>
                    <a:pt x="81896" y="157937"/>
                    <a:pt x="119920" y="119920"/>
                  </a:cubicBezTo>
                  <a:cubicBezTo>
                    <a:pt x="157937" y="81896"/>
                    <a:pt x="203079" y="51733"/>
                    <a:pt x="252756" y="31153"/>
                  </a:cubicBezTo>
                  <a:close/>
                </a:path>
              </a:pathLst>
            </a:custGeom>
            <a:gradFill>
              <a:gsLst>
                <a:gs pos="0">
                  <a:srgbClr val="FBEFE2">
                    <a:alpha val="11765"/>
                  </a:srgbClr>
                </a:gs>
                <a:gs pos="50000">
                  <a:srgbClr val="D8C3B5">
                    <a:alpha val="5882"/>
                  </a:srgbClr>
                </a:gs>
                <a:gs pos="100000">
                  <a:srgbClr val="B69888">
                    <a:alpha val="0"/>
                  </a:srgbClr>
                </a:gs>
              </a:gsLst>
              <a:lin ang="7322611" scaled="1"/>
            </a:gradFill>
            <a:ln w="7620" cap="flat">
              <a:gradFill>
                <a:gsLst>
                  <a:gs pos="0">
                    <a:srgbClr val="FBEFE2">
                      <a:alpha val="49804"/>
                    </a:srgbClr>
                  </a:gs>
                  <a:gs pos="52000">
                    <a:srgbClr val="FBEFE2">
                      <a:alpha val="25000"/>
                    </a:srgbClr>
                  </a:gs>
                  <a:gs pos="100000">
                    <a:srgbClr val="B69888">
                      <a:alpha val="0"/>
                    </a:srgbClr>
                  </a:gs>
                </a:gsLst>
                <a:lin ang="5400000" scaled="1"/>
              </a:grad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58" name="任意多边形: 形状 157">
              <a:extLst>
                <a:ext uri="{FF2B5EF4-FFF2-40B4-BE49-F238E27FC236}">
                  <a16:creationId xmlns:a16="http://schemas.microsoft.com/office/drawing/2014/main" id="{AF8493A5-F1DB-F904-B07F-E47994D404E3}"/>
                </a:ext>
              </a:extLst>
            </p:cNvPr>
            <p:cNvSpPr/>
            <p:nvPr/>
          </p:nvSpPr>
          <p:spPr>
            <a:xfrm>
              <a:off x="9021389" y="2390605"/>
              <a:ext cx="472745" cy="666264"/>
            </a:xfrm>
            <a:custGeom>
              <a:avLst/>
              <a:gdLst>
                <a:gd name="connsiteX0" fmla="*/ 586214 w 634778"/>
                <a:gd name="connsiteY0" fmla="*/ 393884 h 634777"/>
                <a:gd name="connsiteX1" fmla="*/ 634779 w 634778"/>
                <a:gd name="connsiteY1" fmla="*/ 634778 h 634777"/>
                <a:gd name="connsiteX2" fmla="*/ 0 w 634778"/>
                <a:gd name="connsiteY2" fmla="*/ 634778 h 634777"/>
                <a:gd name="connsiteX3" fmla="*/ 1 w 634778"/>
                <a:gd name="connsiteY3" fmla="*/ 0 h 634777"/>
                <a:gd name="connsiteX4" fmla="*/ 240895 w 634778"/>
                <a:gd name="connsiteY4" fmla="*/ 48565 h 634777"/>
                <a:gd name="connsiteX5" fmla="*/ 447899 w 634778"/>
                <a:gd name="connsiteY5" fmla="*/ 186880 h 634777"/>
                <a:gd name="connsiteX6" fmla="*/ 586214 w 634778"/>
                <a:gd name="connsiteY6" fmla="*/ 393884 h 63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778" h="634777">
                  <a:moveTo>
                    <a:pt x="586214" y="393884"/>
                  </a:moveTo>
                  <a:cubicBezTo>
                    <a:pt x="617863" y="470287"/>
                    <a:pt x="634354" y="552101"/>
                    <a:pt x="634779" y="634778"/>
                  </a:cubicBezTo>
                  <a:lnTo>
                    <a:pt x="0" y="634778"/>
                  </a:lnTo>
                  <a:lnTo>
                    <a:pt x="1" y="0"/>
                  </a:lnTo>
                  <a:cubicBezTo>
                    <a:pt x="82676" y="425"/>
                    <a:pt x="164493" y="16916"/>
                    <a:pt x="240895" y="48565"/>
                  </a:cubicBezTo>
                  <a:cubicBezTo>
                    <a:pt x="318308" y="80626"/>
                    <a:pt x="388653" y="127629"/>
                    <a:pt x="447899" y="186880"/>
                  </a:cubicBezTo>
                  <a:cubicBezTo>
                    <a:pt x="507150" y="246126"/>
                    <a:pt x="554153" y="316471"/>
                    <a:pt x="586214" y="393884"/>
                  </a:cubicBezTo>
                  <a:close/>
                </a:path>
              </a:pathLst>
            </a:custGeom>
            <a:gradFill>
              <a:gsLst>
                <a:gs pos="0">
                  <a:srgbClr val="FBEFE2">
                    <a:alpha val="11765"/>
                  </a:srgbClr>
                </a:gs>
                <a:gs pos="50000">
                  <a:srgbClr val="D8C3B5">
                    <a:alpha val="5882"/>
                  </a:srgbClr>
                </a:gs>
                <a:gs pos="100000">
                  <a:srgbClr val="B69888">
                    <a:alpha val="0"/>
                  </a:srgbClr>
                </a:gs>
              </a:gsLst>
              <a:lin ang="7322611" scaled="1"/>
            </a:gradFill>
            <a:ln w="7620" cap="flat">
              <a:gradFill>
                <a:gsLst>
                  <a:gs pos="0">
                    <a:srgbClr val="FBEFE2">
                      <a:alpha val="49804"/>
                    </a:srgbClr>
                  </a:gs>
                  <a:gs pos="52000">
                    <a:srgbClr val="FBEFE2">
                      <a:alpha val="25000"/>
                    </a:srgbClr>
                  </a:gs>
                  <a:gs pos="100000">
                    <a:srgbClr val="B69888">
                      <a:alpha val="0"/>
                    </a:srgbClr>
                  </a:gs>
                </a:gsLst>
                <a:lin ang="5400000" scaled="1"/>
              </a:grad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59" name="任意多边形: 形状 158">
              <a:extLst>
                <a:ext uri="{FF2B5EF4-FFF2-40B4-BE49-F238E27FC236}">
                  <a16:creationId xmlns:a16="http://schemas.microsoft.com/office/drawing/2014/main" id="{D62669E3-AA62-E4E7-DE96-27AD33EE2A78}"/>
                </a:ext>
              </a:extLst>
            </p:cNvPr>
            <p:cNvSpPr/>
            <p:nvPr/>
          </p:nvSpPr>
          <p:spPr>
            <a:xfrm>
              <a:off x="8955268" y="2404910"/>
              <a:ext cx="302493" cy="406171"/>
            </a:xfrm>
            <a:custGeom>
              <a:avLst/>
              <a:gdLst>
                <a:gd name="connsiteX0" fmla="*/ 153415 w 406172"/>
                <a:gd name="connsiteY0" fmla="*/ 375018 h 406171"/>
                <a:gd name="connsiteX1" fmla="*/ 0 w 406172"/>
                <a:gd name="connsiteY1" fmla="*/ 406171 h 406171"/>
                <a:gd name="connsiteX2" fmla="*/ 1 w 406172"/>
                <a:gd name="connsiteY2" fmla="*/ 0 h 406171"/>
                <a:gd name="connsiteX3" fmla="*/ 406173 w 406172"/>
                <a:gd name="connsiteY3" fmla="*/ 0 h 406171"/>
                <a:gd name="connsiteX4" fmla="*/ 375020 w 406172"/>
                <a:gd name="connsiteY4" fmla="*/ 153416 h 406171"/>
                <a:gd name="connsiteX5" fmla="*/ 286253 w 406172"/>
                <a:gd name="connsiteY5" fmla="*/ 286252 h 406171"/>
                <a:gd name="connsiteX6" fmla="*/ 153415 w 406172"/>
                <a:gd name="connsiteY6" fmla="*/ 375018 h 40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72" h="406171">
                  <a:moveTo>
                    <a:pt x="153415" y="375018"/>
                  </a:moveTo>
                  <a:cubicBezTo>
                    <a:pt x="104747" y="395173"/>
                    <a:pt x="52656" y="405752"/>
                    <a:pt x="0" y="406171"/>
                  </a:cubicBezTo>
                  <a:lnTo>
                    <a:pt x="1" y="0"/>
                  </a:lnTo>
                  <a:lnTo>
                    <a:pt x="406173" y="0"/>
                  </a:lnTo>
                  <a:cubicBezTo>
                    <a:pt x="405754" y="52654"/>
                    <a:pt x="395174" y="104743"/>
                    <a:pt x="375020" y="153416"/>
                  </a:cubicBezTo>
                  <a:cubicBezTo>
                    <a:pt x="354439" y="203092"/>
                    <a:pt x="324277" y="248234"/>
                    <a:pt x="286253" y="286252"/>
                  </a:cubicBezTo>
                  <a:cubicBezTo>
                    <a:pt x="248235" y="324276"/>
                    <a:pt x="203094" y="354438"/>
                    <a:pt x="153415" y="375018"/>
                  </a:cubicBezTo>
                  <a:close/>
                </a:path>
              </a:pathLst>
            </a:custGeom>
            <a:gradFill>
              <a:gsLst>
                <a:gs pos="0">
                  <a:srgbClr val="FBEFE2">
                    <a:alpha val="11765"/>
                  </a:srgbClr>
                </a:gs>
                <a:gs pos="50000">
                  <a:srgbClr val="D8C3B5">
                    <a:alpha val="5882"/>
                  </a:srgbClr>
                </a:gs>
                <a:gs pos="100000">
                  <a:srgbClr val="B69888">
                    <a:alpha val="0"/>
                  </a:srgbClr>
                </a:gs>
              </a:gsLst>
              <a:lin ang="18122595" scaled="1"/>
            </a:gradFill>
            <a:ln w="7620" cap="flat">
              <a:gradFill>
                <a:gsLst>
                  <a:gs pos="0">
                    <a:srgbClr val="FBEFE2">
                      <a:alpha val="0"/>
                    </a:srgbClr>
                  </a:gs>
                  <a:gs pos="100000">
                    <a:srgbClr val="FBEFE2">
                      <a:alpha val="50000"/>
                    </a:srgbClr>
                  </a:gs>
                </a:gsLst>
                <a:lin ang="5400000" scaled="1"/>
              </a:grad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60" name="文本框 131">
              <a:extLst>
                <a:ext uri="{FF2B5EF4-FFF2-40B4-BE49-F238E27FC236}">
                  <a16:creationId xmlns:a16="http://schemas.microsoft.com/office/drawing/2014/main" id="{C19649B0-101E-D503-B80F-0EF10665B07D}"/>
                </a:ext>
              </a:extLst>
            </p:cNvPr>
            <p:cNvSpPr txBox="1"/>
            <p:nvPr/>
          </p:nvSpPr>
          <p:spPr>
            <a:xfrm>
              <a:off x="9297616" y="2550954"/>
              <a:ext cx="2223934" cy="327866"/>
            </a:xfrm>
            <a:prstGeom prst="rect">
              <a:avLst/>
            </a:prstGeom>
            <a:noFill/>
          </p:spPr>
          <p:txBody>
            <a:bodyPr wrap="non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800" dirty="0">
                  <a:solidFill>
                    <a:schemeClr val="bg1"/>
                  </a:solidFill>
                  <a:effectLst>
                    <a:outerShdw blurRad="38100" dist="38100" dir="2700000" algn="tl">
                      <a:srgbClr val="000000">
                        <a:alpha val="43137"/>
                      </a:srgbClr>
                    </a:outerShdw>
                  </a:effectLst>
                  <a:latin typeface="思源黑体 CN Bold" panose="020B0800000000000000"/>
                  <a:ea typeface="思源黑体 CN Bold" panose="020B0800000000000000"/>
                  <a:sym typeface="+mn-ea"/>
                </a:rPr>
                <a:t>MRSA</a:t>
              </a:r>
              <a:r>
                <a:rPr lang="zh-CN" altLang="en-US" sz="1800" dirty="0">
                  <a:solidFill>
                    <a:schemeClr val="bg1"/>
                  </a:solidFill>
                  <a:effectLst>
                    <a:outerShdw blurRad="38100" dist="38100" dir="2700000" algn="tl">
                      <a:srgbClr val="000000">
                        <a:alpha val="43137"/>
                      </a:srgbClr>
                    </a:outerShdw>
                  </a:effectLst>
                  <a:latin typeface="思源黑体 CN Bold" panose="020B0800000000000000"/>
                  <a:ea typeface="思源黑体 CN Bold" panose="020B0800000000000000"/>
                  <a:sym typeface="+mn-ea"/>
                </a:rPr>
                <a:t>病情进展迅速</a:t>
              </a:r>
            </a:p>
          </p:txBody>
        </p:sp>
      </p:grpSp>
      <p:sp>
        <p:nvSpPr>
          <p:cNvPr id="180" name="矩形: 圆顶角 179">
            <a:extLst>
              <a:ext uri="{FF2B5EF4-FFF2-40B4-BE49-F238E27FC236}">
                <a16:creationId xmlns:a16="http://schemas.microsoft.com/office/drawing/2014/main" id="{744EDEBF-21B4-7ABA-41F8-DAA6118721F0}"/>
              </a:ext>
            </a:extLst>
          </p:cNvPr>
          <p:cNvSpPr/>
          <p:nvPr>
            <p:custDataLst>
              <p:tags r:id="rId5"/>
            </p:custDataLst>
          </p:nvPr>
        </p:nvSpPr>
        <p:spPr>
          <a:xfrm rot="5400000" flipH="1">
            <a:off x="5888269" y="3005029"/>
            <a:ext cx="2639242" cy="2633634"/>
          </a:xfrm>
          <a:prstGeom prst="round2SameRect">
            <a:avLst>
              <a:gd name="adj1" fmla="val 4234"/>
              <a:gd name="adj2" fmla="val 4971"/>
            </a:avLst>
          </a:prstGeom>
          <a:solidFill>
            <a:sysClr val="window" lastClr="FFFFFF"/>
          </a:solidFill>
          <a:ln w="12700" cap="flat" cmpd="sng" algn="ctr">
            <a:noFill/>
            <a:prstDash val="solid"/>
            <a:miter lim="800000"/>
          </a:ln>
          <a:effectLst>
            <a:outerShdw blurRad="342900" dist="88900" dir="2700000" algn="tl" rotWithShape="0">
              <a:srgbClr val="006EFF">
                <a:alpha val="1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a:endParaRPr>
          </a:p>
        </p:txBody>
      </p:sp>
      <p:sp>
        <p:nvSpPr>
          <p:cNvPr id="181" name="文本框 180">
            <a:extLst>
              <a:ext uri="{FF2B5EF4-FFF2-40B4-BE49-F238E27FC236}">
                <a16:creationId xmlns:a16="http://schemas.microsoft.com/office/drawing/2014/main" id="{F03F8443-A71D-78DF-005D-870D7593C06C}"/>
              </a:ext>
            </a:extLst>
          </p:cNvPr>
          <p:cNvSpPr txBox="1"/>
          <p:nvPr/>
        </p:nvSpPr>
        <p:spPr>
          <a:xfrm>
            <a:off x="5955919" y="3394155"/>
            <a:ext cx="2425530" cy="1938992"/>
          </a:xfrm>
          <a:prstGeom prst="rect">
            <a:avLst/>
          </a:prstGeom>
          <a:noFill/>
        </p:spPr>
        <p:txBody>
          <a:bodyPr wrap="square">
            <a:spAutoFit/>
          </a:bodyPr>
          <a:lstStyle/>
          <a:p>
            <a:pPr marL="171450" indent="-171450" defTabSz="964565" fontAlgn="auto">
              <a:spcBef>
                <a:spcPts val="0"/>
              </a:spcBef>
              <a:spcAft>
                <a:spcPts val="0"/>
              </a:spcAft>
              <a:buFont typeface="Arial" panose="020B0604020202020204" pitchFamily="34" charset="0"/>
              <a:buChar char="•"/>
              <a:defRPr/>
            </a:pPr>
            <a:r>
              <a:rPr lang="zh-CN" altLang="en-US" sz="1200" kern="0" dirty="0">
                <a:solidFill>
                  <a:srgbClr val="262626"/>
                </a:solidFill>
                <a:latin typeface="思源黑体 CN Bold" panose="020B0800000000000000"/>
                <a:ea typeface="思源黑体 CN Bold" panose="020B0800000000000000"/>
              </a:rPr>
              <a:t>在流感流行的季节，流感患者有继发</a:t>
            </a:r>
            <a:r>
              <a:rPr lang="en-US" altLang="zh-CN" sz="1200" kern="0" dirty="0">
                <a:solidFill>
                  <a:srgbClr val="262626"/>
                </a:solidFill>
                <a:latin typeface="思源黑体 CN Bold" panose="020B0800000000000000"/>
                <a:ea typeface="思源黑体 CN Bold" panose="020B0800000000000000"/>
              </a:rPr>
              <a:t>MRSA</a:t>
            </a:r>
            <a:r>
              <a:rPr lang="zh-CN" altLang="en-US" sz="1200" kern="0" dirty="0">
                <a:solidFill>
                  <a:srgbClr val="262626"/>
                </a:solidFill>
                <a:latin typeface="思源黑体 CN Bold" panose="020B0800000000000000"/>
                <a:ea typeface="思源黑体 CN Bold" panose="020B0800000000000000"/>
              </a:rPr>
              <a:t>的可能。流感后或既往健康年轻患者出现空洞、坏死性肺炎，伴胸腔积液快速增加、大咯血、中性粒细胞减少，红斑性皮疹时需疑诊</a:t>
            </a:r>
            <a:r>
              <a:rPr lang="en-US" altLang="zh-CN" sz="1200" kern="0" dirty="0">
                <a:solidFill>
                  <a:srgbClr val="262626"/>
                </a:solidFill>
                <a:latin typeface="思源黑体 CN Bold" panose="020B0800000000000000"/>
                <a:ea typeface="思源黑体 CN Bold" panose="020B0800000000000000"/>
              </a:rPr>
              <a:t>CA-MRSA</a:t>
            </a:r>
            <a:r>
              <a:rPr lang="zh-CN" altLang="en-US" sz="1200" kern="0" dirty="0">
                <a:solidFill>
                  <a:srgbClr val="262626"/>
                </a:solidFill>
                <a:latin typeface="思源黑体 CN Bold" panose="020B0800000000000000"/>
                <a:ea typeface="思源黑体 CN Bold" panose="020B0800000000000000"/>
              </a:rPr>
              <a:t>肺炎</a:t>
            </a:r>
            <a:r>
              <a:rPr lang="en-US" altLang="zh-CN" sz="1200" baseline="30000" dirty="0">
                <a:solidFill>
                  <a:schemeClr val="tx1"/>
                </a:solidFill>
              </a:rPr>
              <a:t>[1]</a:t>
            </a:r>
            <a:r>
              <a:rPr lang="zh-CN" altLang="en-US" sz="1200" kern="0" dirty="0">
                <a:solidFill>
                  <a:srgbClr val="262626"/>
                </a:solidFill>
                <a:latin typeface="思源黑体 CN Bold" panose="020B0800000000000000"/>
                <a:ea typeface="思源黑体 CN Bold" panose="020B0800000000000000"/>
              </a:rPr>
              <a:t>。</a:t>
            </a:r>
            <a:endParaRPr lang="en-US" altLang="zh-CN" sz="1200" kern="0" dirty="0">
              <a:solidFill>
                <a:srgbClr val="262626"/>
              </a:solidFill>
              <a:latin typeface="思源黑体 CN Bold" panose="020B0800000000000000"/>
              <a:ea typeface="思源黑体 CN Bold" panose="020B0800000000000000"/>
            </a:endParaRPr>
          </a:p>
          <a:p>
            <a:pPr marL="171450" indent="-171450" defTabSz="964565">
              <a:buFont typeface="Arial" panose="020B0604020202020204" pitchFamily="34" charset="0"/>
              <a:buChar char="•"/>
              <a:defRPr/>
            </a:pPr>
            <a:r>
              <a:rPr lang="zh-CN" altLang="en-US" sz="1200" kern="0" dirty="0">
                <a:solidFill>
                  <a:srgbClr val="262626"/>
                </a:solidFill>
                <a:ea typeface="思源黑体 CN Bold" panose="020B0800000000000000"/>
              </a:rPr>
              <a:t>研究表明，新冠期间，</a:t>
            </a:r>
            <a:r>
              <a:rPr lang="en-US" altLang="zh-CN" sz="1200" b="1" kern="0" dirty="0">
                <a:solidFill>
                  <a:srgbClr val="0071BD"/>
                </a:solidFill>
                <a:ea typeface="思源黑体 CN Bold" panose="020B0800000000000000"/>
              </a:rPr>
              <a:t>MRSA</a:t>
            </a:r>
            <a:r>
              <a:rPr lang="zh-CN" altLang="en-US" sz="1200" b="1" kern="0" dirty="0">
                <a:solidFill>
                  <a:srgbClr val="0071BD"/>
                </a:solidFill>
                <a:ea typeface="思源黑体 CN Bold" panose="020B0800000000000000"/>
              </a:rPr>
              <a:t>引起的血流感染率上升了近</a:t>
            </a:r>
            <a:r>
              <a:rPr lang="en-US" altLang="zh-CN" sz="1200" b="1" kern="0" dirty="0">
                <a:solidFill>
                  <a:srgbClr val="0071BD"/>
                </a:solidFill>
                <a:ea typeface="思源黑体 CN Bold" panose="020B0800000000000000"/>
              </a:rPr>
              <a:t>25%</a:t>
            </a:r>
            <a:r>
              <a:rPr lang="en-US" altLang="zh-CN" sz="1200" baseline="30000" dirty="0">
                <a:solidFill>
                  <a:schemeClr val="tx1"/>
                </a:solidFill>
              </a:rPr>
              <a:t>[5]</a:t>
            </a:r>
            <a:r>
              <a:rPr lang="zh-CN" altLang="en-US" sz="1200" kern="0" dirty="0">
                <a:solidFill>
                  <a:srgbClr val="262626"/>
                </a:solidFill>
                <a:ea typeface="思源黑体 CN Bold" panose="020B0800000000000000"/>
              </a:rPr>
              <a:t>。</a:t>
            </a:r>
          </a:p>
        </p:txBody>
      </p:sp>
      <p:grpSp>
        <p:nvGrpSpPr>
          <p:cNvPr id="161" name="组合 160">
            <a:extLst>
              <a:ext uri="{FF2B5EF4-FFF2-40B4-BE49-F238E27FC236}">
                <a16:creationId xmlns:a16="http://schemas.microsoft.com/office/drawing/2014/main" id="{89361646-7290-2EE2-FF58-351A9060BF10}"/>
              </a:ext>
            </a:extLst>
          </p:cNvPr>
          <p:cNvGrpSpPr/>
          <p:nvPr/>
        </p:nvGrpSpPr>
        <p:grpSpPr>
          <a:xfrm>
            <a:off x="5835736" y="2701405"/>
            <a:ext cx="2709317" cy="579297"/>
            <a:chOff x="8955268" y="2390605"/>
            <a:chExt cx="2832807" cy="685676"/>
          </a:xfrm>
        </p:grpSpPr>
        <p:sp>
          <p:nvSpPr>
            <p:cNvPr id="162" name="矩形: 圆角 13">
              <a:extLst>
                <a:ext uri="{FF2B5EF4-FFF2-40B4-BE49-F238E27FC236}">
                  <a16:creationId xmlns:a16="http://schemas.microsoft.com/office/drawing/2014/main" id="{F66EA79D-63B6-0E6E-6949-9B3975F6344C}"/>
                </a:ext>
              </a:extLst>
            </p:cNvPr>
            <p:cNvSpPr/>
            <p:nvPr>
              <p:custDataLst>
                <p:tags r:id="rId14"/>
              </p:custDataLst>
            </p:nvPr>
          </p:nvSpPr>
          <p:spPr>
            <a:xfrm>
              <a:off x="9007604" y="2394562"/>
              <a:ext cx="2753674" cy="666264"/>
            </a:xfrm>
            <a:prstGeom prst="roundRect">
              <a:avLst>
                <a:gd name="adj" fmla="val 16139"/>
              </a:avLst>
            </a:prstGeom>
            <a:gradFill>
              <a:gsLst>
                <a:gs pos="95000">
                  <a:srgbClr val="0076C0"/>
                </a:gs>
                <a:gs pos="0">
                  <a:srgbClr val="05A8E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ffectLst>
                  <a:outerShdw blurRad="38100" dist="38100" dir="2700000" algn="tl">
                    <a:srgbClr val="000000">
                      <a:alpha val="43137"/>
                    </a:srgbClr>
                  </a:outerShdw>
                </a:effectLst>
                <a:ea typeface="思源黑体 CN Bold" panose="020B0800000000000000"/>
              </a:endParaRPr>
            </a:p>
          </p:txBody>
        </p:sp>
        <p:sp>
          <p:nvSpPr>
            <p:cNvPr id="163" name="任意多边形: 形状 162">
              <a:extLst>
                <a:ext uri="{FF2B5EF4-FFF2-40B4-BE49-F238E27FC236}">
                  <a16:creationId xmlns:a16="http://schemas.microsoft.com/office/drawing/2014/main" id="{5470E4E7-2343-D684-2749-8B78C98BF193}"/>
                </a:ext>
              </a:extLst>
            </p:cNvPr>
            <p:cNvSpPr/>
            <p:nvPr/>
          </p:nvSpPr>
          <p:spPr>
            <a:xfrm>
              <a:off x="11315330" y="2397283"/>
              <a:ext cx="438138" cy="659585"/>
            </a:xfrm>
            <a:custGeom>
              <a:avLst/>
              <a:gdLst>
                <a:gd name="connsiteX0" fmla="*/ 48565 w 634777"/>
                <a:gd name="connsiteY0" fmla="*/ 240894 h 634777"/>
                <a:gd name="connsiteX1" fmla="*/ 0 w 634777"/>
                <a:gd name="connsiteY1" fmla="*/ 0 h 634777"/>
                <a:gd name="connsiteX2" fmla="*/ 634778 w 634777"/>
                <a:gd name="connsiteY2" fmla="*/ 0 h 634777"/>
                <a:gd name="connsiteX3" fmla="*/ 634778 w 634777"/>
                <a:gd name="connsiteY3" fmla="*/ 634778 h 634777"/>
                <a:gd name="connsiteX4" fmla="*/ 393884 w 634777"/>
                <a:gd name="connsiteY4" fmla="*/ 586213 h 634777"/>
                <a:gd name="connsiteX5" fmla="*/ 186880 w 634777"/>
                <a:gd name="connsiteY5" fmla="*/ 447897 h 634777"/>
                <a:gd name="connsiteX6" fmla="*/ 48565 w 634777"/>
                <a:gd name="connsiteY6" fmla="*/ 240894 h 63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777" h="634777">
                  <a:moveTo>
                    <a:pt x="48565" y="240894"/>
                  </a:moveTo>
                  <a:cubicBezTo>
                    <a:pt x="16916" y="164490"/>
                    <a:pt x="426" y="82677"/>
                    <a:pt x="0" y="0"/>
                  </a:cubicBezTo>
                  <a:lnTo>
                    <a:pt x="634778" y="0"/>
                  </a:lnTo>
                  <a:lnTo>
                    <a:pt x="634778" y="634778"/>
                  </a:lnTo>
                  <a:cubicBezTo>
                    <a:pt x="552101" y="634352"/>
                    <a:pt x="470287" y="617861"/>
                    <a:pt x="393884" y="586213"/>
                  </a:cubicBezTo>
                  <a:cubicBezTo>
                    <a:pt x="316471" y="554152"/>
                    <a:pt x="246126" y="507149"/>
                    <a:pt x="186880" y="447897"/>
                  </a:cubicBezTo>
                  <a:cubicBezTo>
                    <a:pt x="127629" y="388652"/>
                    <a:pt x="80626" y="318307"/>
                    <a:pt x="48565" y="240894"/>
                  </a:cubicBezTo>
                  <a:close/>
                </a:path>
              </a:pathLst>
            </a:custGeom>
            <a:gradFill>
              <a:gsLst>
                <a:gs pos="0">
                  <a:srgbClr val="FBEFE2">
                    <a:alpha val="11765"/>
                  </a:srgbClr>
                </a:gs>
                <a:gs pos="50000">
                  <a:srgbClr val="D8C3B5">
                    <a:alpha val="5882"/>
                  </a:srgbClr>
                </a:gs>
                <a:gs pos="100000">
                  <a:srgbClr val="B69888">
                    <a:alpha val="0"/>
                  </a:srgbClr>
                </a:gs>
              </a:gsLst>
              <a:lin ang="18122595" scaled="1"/>
            </a:gradFill>
            <a:ln w="7620" cap="flat">
              <a:gradFill>
                <a:gsLst>
                  <a:gs pos="0">
                    <a:srgbClr val="FBEFE2">
                      <a:alpha val="0"/>
                    </a:srgbClr>
                  </a:gs>
                  <a:gs pos="100000">
                    <a:srgbClr val="FBEFE2">
                      <a:alpha val="50000"/>
                    </a:srgbClr>
                  </a:gs>
                </a:gsLst>
                <a:lin ang="5400000" scaled="1"/>
              </a:gra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64" name="任意多边形: 形状 163">
              <a:extLst>
                <a:ext uri="{FF2B5EF4-FFF2-40B4-BE49-F238E27FC236}">
                  <a16:creationId xmlns:a16="http://schemas.microsoft.com/office/drawing/2014/main" id="{5F08C8DC-F113-1881-E691-C0C6E901212A}"/>
                </a:ext>
              </a:extLst>
            </p:cNvPr>
            <p:cNvSpPr/>
            <p:nvPr/>
          </p:nvSpPr>
          <p:spPr>
            <a:xfrm>
              <a:off x="11485583" y="2670110"/>
              <a:ext cx="302492" cy="406171"/>
            </a:xfrm>
            <a:custGeom>
              <a:avLst/>
              <a:gdLst>
                <a:gd name="connsiteX0" fmla="*/ 252756 w 406171"/>
                <a:gd name="connsiteY0" fmla="*/ 31153 h 406171"/>
                <a:gd name="connsiteX1" fmla="*/ 406171 w 406171"/>
                <a:gd name="connsiteY1" fmla="*/ 0 h 406171"/>
                <a:gd name="connsiteX2" fmla="*/ 406171 w 406171"/>
                <a:gd name="connsiteY2" fmla="*/ 406171 h 406171"/>
                <a:gd name="connsiteX3" fmla="*/ 0 w 406171"/>
                <a:gd name="connsiteY3" fmla="*/ 406171 h 406171"/>
                <a:gd name="connsiteX4" fmla="*/ 31153 w 406171"/>
                <a:gd name="connsiteY4" fmla="*/ 252755 h 406171"/>
                <a:gd name="connsiteX5" fmla="*/ 119920 w 406171"/>
                <a:gd name="connsiteY5" fmla="*/ 119920 h 406171"/>
                <a:gd name="connsiteX6" fmla="*/ 252756 w 406171"/>
                <a:gd name="connsiteY6" fmla="*/ 31153 h 40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71" h="406171">
                  <a:moveTo>
                    <a:pt x="252756" y="31153"/>
                  </a:moveTo>
                  <a:cubicBezTo>
                    <a:pt x="301428" y="10998"/>
                    <a:pt x="353517" y="419"/>
                    <a:pt x="406171" y="0"/>
                  </a:cubicBezTo>
                  <a:lnTo>
                    <a:pt x="406171" y="406171"/>
                  </a:lnTo>
                  <a:lnTo>
                    <a:pt x="0" y="406171"/>
                  </a:lnTo>
                  <a:cubicBezTo>
                    <a:pt x="419" y="353517"/>
                    <a:pt x="10998" y="301428"/>
                    <a:pt x="31153" y="252755"/>
                  </a:cubicBezTo>
                  <a:cubicBezTo>
                    <a:pt x="51734" y="203079"/>
                    <a:pt x="81896" y="157937"/>
                    <a:pt x="119920" y="119920"/>
                  </a:cubicBezTo>
                  <a:cubicBezTo>
                    <a:pt x="157937" y="81896"/>
                    <a:pt x="203079" y="51733"/>
                    <a:pt x="252756" y="31153"/>
                  </a:cubicBezTo>
                  <a:close/>
                </a:path>
              </a:pathLst>
            </a:custGeom>
            <a:gradFill>
              <a:gsLst>
                <a:gs pos="0">
                  <a:srgbClr val="FBEFE2">
                    <a:alpha val="11765"/>
                  </a:srgbClr>
                </a:gs>
                <a:gs pos="50000">
                  <a:srgbClr val="D8C3B5">
                    <a:alpha val="5882"/>
                  </a:srgbClr>
                </a:gs>
                <a:gs pos="100000">
                  <a:srgbClr val="B69888">
                    <a:alpha val="0"/>
                  </a:srgbClr>
                </a:gs>
              </a:gsLst>
              <a:lin ang="7322611" scaled="1"/>
            </a:gradFill>
            <a:ln w="7620" cap="flat">
              <a:gradFill>
                <a:gsLst>
                  <a:gs pos="0">
                    <a:srgbClr val="FBEFE2">
                      <a:alpha val="49804"/>
                    </a:srgbClr>
                  </a:gs>
                  <a:gs pos="52000">
                    <a:srgbClr val="FBEFE2">
                      <a:alpha val="25000"/>
                    </a:srgbClr>
                  </a:gs>
                  <a:gs pos="100000">
                    <a:srgbClr val="B69888">
                      <a:alpha val="0"/>
                    </a:srgbClr>
                  </a:gs>
                </a:gsLst>
                <a:lin ang="5400000" scaled="1"/>
              </a:grad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65" name="任意多边形: 形状 164">
              <a:extLst>
                <a:ext uri="{FF2B5EF4-FFF2-40B4-BE49-F238E27FC236}">
                  <a16:creationId xmlns:a16="http://schemas.microsoft.com/office/drawing/2014/main" id="{FCCA027A-62CD-8CD1-5690-120A6F983057}"/>
                </a:ext>
              </a:extLst>
            </p:cNvPr>
            <p:cNvSpPr/>
            <p:nvPr/>
          </p:nvSpPr>
          <p:spPr>
            <a:xfrm>
              <a:off x="9021389" y="2390605"/>
              <a:ext cx="472745" cy="666264"/>
            </a:xfrm>
            <a:custGeom>
              <a:avLst/>
              <a:gdLst>
                <a:gd name="connsiteX0" fmla="*/ 586214 w 634778"/>
                <a:gd name="connsiteY0" fmla="*/ 393884 h 634777"/>
                <a:gd name="connsiteX1" fmla="*/ 634779 w 634778"/>
                <a:gd name="connsiteY1" fmla="*/ 634778 h 634777"/>
                <a:gd name="connsiteX2" fmla="*/ 0 w 634778"/>
                <a:gd name="connsiteY2" fmla="*/ 634778 h 634777"/>
                <a:gd name="connsiteX3" fmla="*/ 1 w 634778"/>
                <a:gd name="connsiteY3" fmla="*/ 0 h 634777"/>
                <a:gd name="connsiteX4" fmla="*/ 240895 w 634778"/>
                <a:gd name="connsiteY4" fmla="*/ 48565 h 634777"/>
                <a:gd name="connsiteX5" fmla="*/ 447899 w 634778"/>
                <a:gd name="connsiteY5" fmla="*/ 186880 h 634777"/>
                <a:gd name="connsiteX6" fmla="*/ 586214 w 634778"/>
                <a:gd name="connsiteY6" fmla="*/ 393884 h 63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778" h="634777">
                  <a:moveTo>
                    <a:pt x="586214" y="393884"/>
                  </a:moveTo>
                  <a:cubicBezTo>
                    <a:pt x="617863" y="470287"/>
                    <a:pt x="634354" y="552101"/>
                    <a:pt x="634779" y="634778"/>
                  </a:cubicBezTo>
                  <a:lnTo>
                    <a:pt x="0" y="634778"/>
                  </a:lnTo>
                  <a:lnTo>
                    <a:pt x="1" y="0"/>
                  </a:lnTo>
                  <a:cubicBezTo>
                    <a:pt x="82676" y="425"/>
                    <a:pt x="164493" y="16916"/>
                    <a:pt x="240895" y="48565"/>
                  </a:cubicBezTo>
                  <a:cubicBezTo>
                    <a:pt x="318308" y="80626"/>
                    <a:pt x="388653" y="127629"/>
                    <a:pt x="447899" y="186880"/>
                  </a:cubicBezTo>
                  <a:cubicBezTo>
                    <a:pt x="507150" y="246126"/>
                    <a:pt x="554153" y="316471"/>
                    <a:pt x="586214" y="393884"/>
                  </a:cubicBezTo>
                  <a:close/>
                </a:path>
              </a:pathLst>
            </a:custGeom>
            <a:gradFill>
              <a:gsLst>
                <a:gs pos="0">
                  <a:srgbClr val="FBEFE2">
                    <a:alpha val="11765"/>
                  </a:srgbClr>
                </a:gs>
                <a:gs pos="50000">
                  <a:srgbClr val="D8C3B5">
                    <a:alpha val="5882"/>
                  </a:srgbClr>
                </a:gs>
                <a:gs pos="100000">
                  <a:srgbClr val="B69888">
                    <a:alpha val="0"/>
                  </a:srgbClr>
                </a:gs>
              </a:gsLst>
              <a:lin ang="7322611" scaled="1"/>
            </a:gradFill>
            <a:ln w="7620" cap="flat">
              <a:gradFill>
                <a:gsLst>
                  <a:gs pos="0">
                    <a:srgbClr val="FBEFE2">
                      <a:alpha val="49804"/>
                    </a:srgbClr>
                  </a:gs>
                  <a:gs pos="52000">
                    <a:srgbClr val="FBEFE2">
                      <a:alpha val="25000"/>
                    </a:srgbClr>
                  </a:gs>
                  <a:gs pos="100000">
                    <a:srgbClr val="B69888">
                      <a:alpha val="0"/>
                    </a:srgbClr>
                  </a:gs>
                </a:gsLst>
                <a:lin ang="5400000" scaled="1"/>
              </a:grad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66" name="任意多边形: 形状 165">
              <a:extLst>
                <a:ext uri="{FF2B5EF4-FFF2-40B4-BE49-F238E27FC236}">
                  <a16:creationId xmlns:a16="http://schemas.microsoft.com/office/drawing/2014/main" id="{8967EF10-769E-13FA-397A-CA06E85DCAA6}"/>
                </a:ext>
              </a:extLst>
            </p:cNvPr>
            <p:cNvSpPr/>
            <p:nvPr/>
          </p:nvSpPr>
          <p:spPr>
            <a:xfrm>
              <a:off x="8955268" y="2404910"/>
              <a:ext cx="302493" cy="406171"/>
            </a:xfrm>
            <a:custGeom>
              <a:avLst/>
              <a:gdLst>
                <a:gd name="connsiteX0" fmla="*/ 153415 w 406172"/>
                <a:gd name="connsiteY0" fmla="*/ 375018 h 406171"/>
                <a:gd name="connsiteX1" fmla="*/ 0 w 406172"/>
                <a:gd name="connsiteY1" fmla="*/ 406171 h 406171"/>
                <a:gd name="connsiteX2" fmla="*/ 1 w 406172"/>
                <a:gd name="connsiteY2" fmla="*/ 0 h 406171"/>
                <a:gd name="connsiteX3" fmla="*/ 406173 w 406172"/>
                <a:gd name="connsiteY3" fmla="*/ 0 h 406171"/>
                <a:gd name="connsiteX4" fmla="*/ 375020 w 406172"/>
                <a:gd name="connsiteY4" fmla="*/ 153416 h 406171"/>
                <a:gd name="connsiteX5" fmla="*/ 286253 w 406172"/>
                <a:gd name="connsiteY5" fmla="*/ 286252 h 406171"/>
                <a:gd name="connsiteX6" fmla="*/ 153415 w 406172"/>
                <a:gd name="connsiteY6" fmla="*/ 375018 h 40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72" h="406171">
                  <a:moveTo>
                    <a:pt x="153415" y="375018"/>
                  </a:moveTo>
                  <a:cubicBezTo>
                    <a:pt x="104747" y="395173"/>
                    <a:pt x="52656" y="405752"/>
                    <a:pt x="0" y="406171"/>
                  </a:cubicBezTo>
                  <a:lnTo>
                    <a:pt x="1" y="0"/>
                  </a:lnTo>
                  <a:lnTo>
                    <a:pt x="406173" y="0"/>
                  </a:lnTo>
                  <a:cubicBezTo>
                    <a:pt x="405754" y="52654"/>
                    <a:pt x="395174" y="104743"/>
                    <a:pt x="375020" y="153416"/>
                  </a:cubicBezTo>
                  <a:cubicBezTo>
                    <a:pt x="354439" y="203092"/>
                    <a:pt x="324277" y="248234"/>
                    <a:pt x="286253" y="286252"/>
                  </a:cubicBezTo>
                  <a:cubicBezTo>
                    <a:pt x="248235" y="324276"/>
                    <a:pt x="203094" y="354438"/>
                    <a:pt x="153415" y="375018"/>
                  </a:cubicBezTo>
                  <a:close/>
                </a:path>
              </a:pathLst>
            </a:custGeom>
            <a:gradFill>
              <a:gsLst>
                <a:gs pos="0">
                  <a:srgbClr val="FBEFE2">
                    <a:alpha val="11765"/>
                  </a:srgbClr>
                </a:gs>
                <a:gs pos="50000">
                  <a:srgbClr val="D8C3B5">
                    <a:alpha val="5882"/>
                  </a:srgbClr>
                </a:gs>
                <a:gs pos="100000">
                  <a:srgbClr val="B69888">
                    <a:alpha val="0"/>
                  </a:srgbClr>
                </a:gs>
              </a:gsLst>
              <a:lin ang="18122595" scaled="1"/>
            </a:gradFill>
            <a:ln w="7620" cap="flat">
              <a:gradFill>
                <a:gsLst>
                  <a:gs pos="0">
                    <a:srgbClr val="FBEFE2">
                      <a:alpha val="0"/>
                    </a:srgbClr>
                  </a:gs>
                  <a:gs pos="100000">
                    <a:srgbClr val="FBEFE2">
                      <a:alpha val="50000"/>
                    </a:srgbClr>
                  </a:gs>
                </a:gsLst>
                <a:lin ang="5400000" scaled="1"/>
              </a:grad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67" name="文本框 131">
              <a:extLst>
                <a:ext uri="{FF2B5EF4-FFF2-40B4-BE49-F238E27FC236}">
                  <a16:creationId xmlns:a16="http://schemas.microsoft.com/office/drawing/2014/main" id="{1895D598-8636-3A1D-5D75-AF02365A5FC2}"/>
                </a:ext>
              </a:extLst>
            </p:cNvPr>
            <p:cNvSpPr txBox="1"/>
            <p:nvPr/>
          </p:nvSpPr>
          <p:spPr>
            <a:xfrm>
              <a:off x="9032579" y="2561566"/>
              <a:ext cx="2715229" cy="309651"/>
            </a:xfrm>
            <a:prstGeom prst="rect">
              <a:avLst/>
            </a:prstGeom>
            <a:noFill/>
          </p:spPr>
          <p:txBody>
            <a:bodyPr wrap="none" lIns="0" tIns="0" rIns="0" bIns="0" rtlCol="0">
              <a:spAutoFit/>
            </a:bodyPr>
            <a:lstStyle>
              <a:defPPr>
                <a:defRPr lang="zh-CN"/>
              </a:defPPr>
              <a:lvl1pPr algn="ctr">
                <a:defRPr>
                  <a:solidFill>
                    <a:schemeClr val="bg1"/>
                  </a:solidFill>
                  <a:effectLst>
                    <a:outerShdw blurRad="38100" dist="38100" dir="2700000" algn="tl">
                      <a:srgbClr val="000000">
                        <a:alpha val="43137"/>
                      </a:srgbClr>
                    </a:outerShdw>
                  </a:effectLst>
                  <a:latin typeface="思源黑体 CN Bold" panose="020B0800000000000000"/>
                  <a:ea typeface="思源黑体 CN Bold" panose="020B080000000000000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700" dirty="0">
                  <a:sym typeface="+mn-ea"/>
                </a:rPr>
                <a:t>流感、新冠可能继发</a:t>
              </a:r>
              <a:r>
                <a:rPr lang="en-US" altLang="zh-CN" sz="1700" dirty="0">
                  <a:sym typeface="+mn-ea"/>
                </a:rPr>
                <a:t>MRSA</a:t>
              </a:r>
              <a:endParaRPr lang="zh-CN" altLang="en-US" sz="1700" dirty="0">
                <a:sym typeface="+mn-ea"/>
              </a:endParaRPr>
            </a:p>
          </p:txBody>
        </p:sp>
      </p:grpSp>
      <p:sp>
        <p:nvSpPr>
          <p:cNvPr id="182" name="矩形: 圆顶角 181">
            <a:extLst>
              <a:ext uri="{FF2B5EF4-FFF2-40B4-BE49-F238E27FC236}">
                <a16:creationId xmlns:a16="http://schemas.microsoft.com/office/drawing/2014/main" id="{CE89B7FD-0551-5B6B-4047-D8D296B0B574}"/>
              </a:ext>
            </a:extLst>
          </p:cNvPr>
          <p:cNvSpPr/>
          <p:nvPr>
            <p:custDataLst>
              <p:tags r:id="rId6"/>
            </p:custDataLst>
          </p:nvPr>
        </p:nvSpPr>
        <p:spPr>
          <a:xfrm rot="5400000" flipH="1">
            <a:off x="3199243" y="3045425"/>
            <a:ext cx="2619354" cy="2549400"/>
          </a:xfrm>
          <a:prstGeom prst="round2SameRect">
            <a:avLst>
              <a:gd name="adj1" fmla="val 4234"/>
              <a:gd name="adj2" fmla="val 4971"/>
            </a:avLst>
          </a:prstGeom>
          <a:solidFill>
            <a:sysClr val="window" lastClr="FFFFFF"/>
          </a:solidFill>
          <a:ln w="12700" cap="flat" cmpd="sng" algn="ctr">
            <a:noFill/>
            <a:prstDash val="solid"/>
            <a:miter lim="800000"/>
          </a:ln>
          <a:effectLst>
            <a:outerShdw blurRad="342900" dist="88900" dir="2700000" algn="tl" rotWithShape="0">
              <a:srgbClr val="006EFF">
                <a:alpha val="1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a:endParaRPr>
          </a:p>
        </p:txBody>
      </p:sp>
      <p:sp>
        <p:nvSpPr>
          <p:cNvPr id="183" name="文本框 182">
            <a:extLst>
              <a:ext uri="{FF2B5EF4-FFF2-40B4-BE49-F238E27FC236}">
                <a16:creationId xmlns:a16="http://schemas.microsoft.com/office/drawing/2014/main" id="{E3D22DCE-7DAA-1705-4558-AB86EA530E18}"/>
              </a:ext>
            </a:extLst>
          </p:cNvPr>
          <p:cNvSpPr txBox="1"/>
          <p:nvPr/>
        </p:nvSpPr>
        <p:spPr>
          <a:xfrm>
            <a:off x="3360213" y="3412721"/>
            <a:ext cx="2269623" cy="1938992"/>
          </a:xfrm>
          <a:prstGeom prst="rect">
            <a:avLst/>
          </a:prstGeom>
          <a:noFill/>
        </p:spPr>
        <p:txBody>
          <a:bodyPr wrap="square">
            <a:spAutoFit/>
          </a:bodyPr>
          <a:lstStyle/>
          <a:p>
            <a:pPr marL="184150" marR="5080" lvl="0" indent="-171450" defTabSz="914400" eaLnBrk="1" fontAlgn="auto" latinLnBrk="0" hangingPunct="1">
              <a:spcBef>
                <a:spcPts val="100"/>
              </a:spcBef>
              <a:spcAft>
                <a:spcPts val="0"/>
              </a:spcAft>
              <a:buClr>
                <a:srgbClr val="3C5AA0"/>
              </a:buClr>
              <a:buSzTx/>
              <a:buFont typeface="Arial" panose="020B0604020202020204" pitchFamily="34" charset="0"/>
              <a:buChar char="•"/>
              <a:tabLst>
                <a:tab pos="184150" algn="l"/>
              </a:tabLst>
              <a:defRPr/>
            </a:pPr>
            <a:r>
              <a:rPr lang="en-US" altLang="zh-CN" sz="1200" kern="0" dirty="0">
                <a:solidFill>
                  <a:srgbClr val="262626"/>
                </a:solidFill>
                <a:latin typeface="思源黑体 CN Bold" panose="020B0800000000000000"/>
                <a:ea typeface="思源黑体 CN Bold" panose="020B0800000000000000"/>
                <a:cs typeface="思源黑体 CN Regular" panose="020B0500000000000000" pitchFamily="34" charset="-122"/>
                <a:sym typeface="+mn-ea"/>
              </a:rPr>
              <a:t>CA-MRSA</a:t>
            </a:r>
            <a:r>
              <a:rPr lang="zh-CN" altLang="en-US" sz="1200" kern="0" dirty="0">
                <a:solidFill>
                  <a:srgbClr val="262626"/>
                </a:solidFill>
                <a:latin typeface="思源黑体 CN Bold" panose="020B0800000000000000"/>
                <a:ea typeface="思源黑体 CN Bold" panose="020B0800000000000000"/>
                <a:cs typeface="思源黑体 CN Regular" panose="020B0500000000000000" pitchFamily="34" charset="-122"/>
                <a:sym typeface="+mn-ea"/>
              </a:rPr>
              <a:t>的</a:t>
            </a:r>
            <a:r>
              <a:rPr lang="zh-CN" altLang="en-US" sz="1200" kern="0" dirty="0">
                <a:solidFill>
                  <a:srgbClr val="0071BD"/>
                </a:solidFill>
                <a:latin typeface="思源黑体 CN Bold" panose="020B0800000000000000"/>
                <a:ea typeface="思源黑体 CN Bold" panose="020B0800000000000000"/>
                <a:sym typeface="+mn-ea"/>
              </a:rPr>
              <a:t>易感人群</a:t>
            </a:r>
            <a:r>
              <a:rPr lang="zh-CN" altLang="en-US" sz="1200" kern="0" dirty="0">
                <a:solidFill>
                  <a:srgbClr val="0071BD"/>
                </a:solidFill>
                <a:latin typeface="思源黑体 CN Bold" panose="020B0800000000000000"/>
                <a:ea typeface="思源黑体 CN Bold" panose="020B0800000000000000"/>
                <a:cs typeface="思源黑体 CN Regular" panose="020B0500000000000000" pitchFamily="34" charset="-122"/>
                <a:sym typeface="+mn-ea"/>
              </a:rPr>
              <a:t>包括</a:t>
            </a:r>
            <a:r>
              <a:rPr lang="zh-CN" altLang="en-US" sz="1200" kern="0" dirty="0">
                <a:solidFill>
                  <a:srgbClr val="262626"/>
                </a:solidFill>
                <a:latin typeface="思源黑体 CN Bold" panose="020B0800000000000000"/>
                <a:ea typeface="思源黑体 CN Bold" panose="020B0800000000000000"/>
                <a:cs typeface="思源黑体 CN Regular" panose="020B0500000000000000" pitchFamily="34" charset="-122"/>
                <a:sym typeface="+mn-ea"/>
              </a:rPr>
              <a:t>与</a:t>
            </a:r>
            <a:r>
              <a:rPr lang="en-US" altLang="zh-CN" sz="1200" kern="0" dirty="0">
                <a:solidFill>
                  <a:srgbClr val="262626"/>
                </a:solidFill>
                <a:latin typeface="思源黑体 CN Bold" panose="020B0800000000000000"/>
                <a:ea typeface="思源黑体 CN Bold" panose="020B0800000000000000"/>
                <a:sym typeface="+mn-ea"/>
              </a:rPr>
              <a:t>MRSA</a:t>
            </a:r>
            <a:r>
              <a:rPr lang="zh-CN" altLang="en-US" sz="1200" kern="0" dirty="0">
                <a:solidFill>
                  <a:srgbClr val="262626"/>
                </a:solidFill>
                <a:latin typeface="思源黑体 CN Bold" panose="020B0800000000000000"/>
                <a:ea typeface="思源黑体 CN Bold" panose="020B0800000000000000"/>
                <a:sym typeface="+mn-ea"/>
              </a:rPr>
              <a:t>感染者或携带者密切接触者、流感</a:t>
            </a:r>
            <a:r>
              <a:rPr lang="zh-CN" altLang="en-US" sz="1200" kern="0" dirty="0">
                <a:solidFill>
                  <a:srgbClr val="262626"/>
                </a:solidFill>
                <a:latin typeface="思源黑体 CN Bold" panose="020B0800000000000000"/>
                <a:ea typeface="思源黑体 CN Bold" panose="020B0800000000000000"/>
                <a:cs typeface="思源黑体 CN Regular" panose="020B0500000000000000" pitchFamily="34" charset="-122"/>
                <a:sym typeface="+mn-ea"/>
              </a:rPr>
              <a:t>病毒感染者、监狱服刑人员、竞技类体育运动员、服兵役人员、男性同性性行为者、经静脉吸毒人员、蒸汽浴使用者等。对于此类患者更</a:t>
            </a:r>
            <a:r>
              <a:rPr lang="zh-CN" altLang="en-US" sz="1200" kern="0" dirty="0">
                <a:solidFill>
                  <a:srgbClr val="0071BD"/>
                </a:solidFill>
                <a:latin typeface="思源黑体 CN Bold" panose="020B0800000000000000"/>
                <a:ea typeface="思源黑体 CN Bold" panose="020B0800000000000000"/>
                <a:cs typeface="思源黑体 CN Regular" panose="020B0500000000000000" pitchFamily="34" charset="-122"/>
                <a:sym typeface="+mn-ea"/>
              </a:rPr>
              <a:t>需要准确判断病情和致病菌，及时治疗尤为重要</a:t>
            </a:r>
            <a:r>
              <a:rPr lang="en-US" altLang="zh-CN" sz="1200" baseline="30000" dirty="0">
                <a:solidFill>
                  <a:schemeClr val="tx1"/>
                </a:solidFill>
              </a:rPr>
              <a:t>[1]</a:t>
            </a:r>
            <a:r>
              <a:rPr lang="zh-CN" altLang="en-US" sz="1200" kern="0" dirty="0">
                <a:solidFill>
                  <a:srgbClr val="0071BD"/>
                </a:solidFill>
                <a:latin typeface="思源黑体 CN Bold" panose="020B0800000000000000"/>
                <a:ea typeface="思源黑体 CN Bold" panose="020B0800000000000000"/>
                <a:cs typeface="思源黑体 CN Regular" panose="020B0500000000000000" pitchFamily="34" charset="-122"/>
                <a:sym typeface="+mn-ea"/>
              </a:rPr>
              <a:t>。</a:t>
            </a:r>
          </a:p>
        </p:txBody>
      </p:sp>
      <p:grpSp>
        <p:nvGrpSpPr>
          <p:cNvPr id="168" name="组合 167">
            <a:extLst>
              <a:ext uri="{FF2B5EF4-FFF2-40B4-BE49-F238E27FC236}">
                <a16:creationId xmlns:a16="http://schemas.microsoft.com/office/drawing/2014/main" id="{008AB9C7-4768-E7CB-F2D9-465EB25063E1}"/>
              </a:ext>
            </a:extLst>
          </p:cNvPr>
          <p:cNvGrpSpPr/>
          <p:nvPr/>
        </p:nvGrpSpPr>
        <p:grpSpPr>
          <a:xfrm>
            <a:off x="3190566" y="2709769"/>
            <a:ext cx="2619728" cy="579297"/>
            <a:chOff x="8955268" y="2390605"/>
            <a:chExt cx="2832807" cy="685676"/>
          </a:xfrm>
        </p:grpSpPr>
        <p:sp>
          <p:nvSpPr>
            <p:cNvPr id="169" name="矩形: 圆角 13">
              <a:extLst>
                <a:ext uri="{FF2B5EF4-FFF2-40B4-BE49-F238E27FC236}">
                  <a16:creationId xmlns:a16="http://schemas.microsoft.com/office/drawing/2014/main" id="{1754CD00-E4D7-6311-1A09-71016600FD7A}"/>
                </a:ext>
              </a:extLst>
            </p:cNvPr>
            <p:cNvSpPr/>
            <p:nvPr>
              <p:custDataLst>
                <p:tags r:id="rId13"/>
              </p:custDataLst>
            </p:nvPr>
          </p:nvSpPr>
          <p:spPr>
            <a:xfrm>
              <a:off x="9007604" y="2394562"/>
              <a:ext cx="2753674" cy="666264"/>
            </a:xfrm>
            <a:prstGeom prst="roundRect">
              <a:avLst>
                <a:gd name="adj" fmla="val 16139"/>
              </a:avLst>
            </a:prstGeom>
            <a:gradFill>
              <a:gsLst>
                <a:gs pos="95000">
                  <a:srgbClr val="0076C0"/>
                </a:gs>
                <a:gs pos="0">
                  <a:srgbClr val="05A8E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solidFill>
                  <a:schemeClr val="bg1"/>
                </a:solidFill>
                <a:effectLst>
                  <a:outerShdw blurRad="38100" dist="38100" dir="2700000" algn="tl">
                    <a:srgbClr val="000000">
                      <a:alpha val="43137"/>
                    </a:srgbClr>
                  </a:outerShdw>
                </a:effectLst>
                <a:ea typeface="思源黑体 CN Bold" panose="020B0800000000000000"/>
              </a:endParaRPr>
            </a:p>
          </p:txBody>
        </p:sp>
        <p:sp>
          <p:nvSpPr>
            <p:cNvPr id="170" name="任意多边形: 形状 169">
              <a:extLst>
                <a:ext uri="{FF2B5EF4-FFF2-40B4-BE49-F238E27FC236}">
                  <a16:creationId xmlns:a16="http://schemas.microsoft.com/office/drawing/2014/main" id="{E621B834-A1EF-F335-45C6-D0FCB115F9DD}"/>
                </a:ext>
              </a:extLst>
            </p:cNvPr>
            <p:cNvSpPr/>
            <p:nvPr/>
          </p:nvSpPr>
          <p:spPr>
            <a:xfrm>
              <a:off x="11315330" y="2397283"/>
              <a:ext cx="438138" cy="659585"/>
            </a:xfrm>
            <a:custGeom>
              <a:avLst/>
              <a:gdLst>
                <a:gd name="connsiteX0" fmla="*/ 48565 w 634777"/>
                <a:gd name="connsiteY0" fmla="*/ 240894 h 634777"/>
                <a:gd name="connsiteX1" fmla="*/ 0 w 634777"/>
                <a:gd name="connsiteY1" fmla="*/ 0 h 634777"/>
                <a:gd name="connsiteX2" fmla="*/ 634778 w 634777"/>
                <a:gd name="connsiteY2" fmla="*/ 0 h 634777"/>
                <a:gd name="connsiteX3" fmla="*/ 634778 w 634777"/>
                <a:gd name="connsiteY3" fmla="*/ 634778 h 634777"/>
                <a:gd name="connsiteX4" fmla="*/ 393884 w 634777"/>
                <a:gd name="connsiteY4" fmla="*/ 586213 h 634777"/>
                <a:gd name="connsiteX5" fmla="*/ 186880 w 634777"/>
                <a:gd name="connsiteY5" fmla="*/ 447897 h 634777"/>
                <a:gd name="connsiteX6" fmla="*/ 48565 w 634777"/>
                <a:gd name="connsiteY6" fmla="*/ 240894 h 63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777" h="634777">
                  <a:moveTo>
                    <a:pt x="48565" y="240894"/>
                  </a:moveTo>
                  <a:cubicBezTo>
                    <a:pt x="16916" y="164490"/>
                    <a:pt x="426" y="82677"/>
                    <a:pt x="0" y="0"/>
                  </a:cubicBezTo>
                  <a:lnTo>
                    <a:pt x="634778" y="0"/>
                  </a:lnTo>
                  <a:lnTo>
                    <a:pt x="634778" y="634778"/>
                  </a:lnTo>
                  <a:cubicBezTo>
                    <a:pt x="552101" y="634352"/>
                    <a:pt x="470287" y="617861"/>
                    <a:pt x="393884" y="586213"/>
                  </a:cubicBezTo>
                  <a:cubicBezTo>
                    <a:pt x="316471" y="554152"/>
                    <a:pt x="246126" y="507149"/>
                    <a:pt x="186880" y="447897"/>
                  </a:cubicBezTo>
                  <a:cubicBezTo>
                    <a:pt x="127629" y="388652"/>
                    <a:pt x="80626" y="318307"/>
                    <a:pt x="48565" y="240894"/>
                  </a:cubicBezTo>
                  <a:close/>
                </a:path>
              </a:pathLst>
            </a:custGeom>
            <a:gradFill>
              <a:gsLst>
                <a:gs pos="0">
                  <a:srgbClr val="FBEFE2">
                    <a:alpha val="11765"/>
                  </a:srgbClr>
                </a:gs>
                <a:gs pos="50000">
                  <a:srgbClr val="D8C3B5">
                    <a:alpha val="5882"/>
                  </a:srgbClr>
                </a:gs>
                <a:gs pos="100000">
                  <a:srgbClr val="B69888">
                    <a:alpha val="0"/>
                  </a:srgbClr>
                </a:gs>
              </a:gsLst>
              <a:lin ang="18122595" scaled="1"/>
            </a:gradFill>
            <a:ln w="7620" cap="flat">
              <a:gradFill>
                <a:gsLst>
                  <a:gs pos="0">
                    <a:srgbClr val="FBEFE2">
                      <a:alpha val="0"/>
                    </a:srgbClr>
                  </a:gs>
                  <a:gs pos="100000">
                    <a:srgbClr val="FBEFE2">
                      <a:alpha val="50000"/>
                    </a:srgbClr>
                  </a:gs>
                </a:gsLst>
                <a:lin ang="5400000" scaled="1"/>
              </a:grad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71" name="任意多边形: 形状 170">
              <a:extLst>
                <a:ext uri="{FF2B5EF4-FFF2-40B4-BE49-F238E27FC236}">
                  <a16:creationId xmlns:a16="http://schemas.microsoft.com/office/drawing/2014/main" id="{3456D21F-AD93-65AA-C699-E60E3430908C}"/>
                </a:ext>
              </a:extLst>
            </p:cNvPr>
            <p:cNvSpPr/>
            <p:nvPr/>
          </p:nvSpPr>
          <p:spPr>
            <a:xfrm>
              <a:off x="11485583" y="2670110"/>
              <a:ext cx="302492" cy="406171"/>
            </a:xfrm>
            <a:custGeom>
              <a:avLst/>
              <a:gdLst>
                <a:gd name="connsiteX0" fmla="*/ 252756 w 406171"/>
                <a:gd name="connsiteY0" fmla="*/ 31153 h 406171"/>
                <a:gd name="connsiteX1" fmla="*/ 406171 w 406171"/>
                <a:gd name="connsiteY1" fmla="*/ 0 h 406171"/>
                <a:gd name="connsiteX2" fmla="*/ 406171 w 406171"/>
                <a:gd name="connsiteY2" fmla="*/ 406171 h 406171"/>
                <a:gd name="connsiteX3" fmla="*/ 0 w 406171"/>
                <a:gd name="connsiteY3" fmla="*/ 406171 h 406171"/>
                <a:gd name="connsiteX4" fmla="*/ 31153 w 406171"/>
                <a:gd name="connsiteY4" fmla="*/ 252755 h 406171"/>
                <a:gd name="connsiteX5" fmla="*/ 119920 w 406171"/>
                <a:gd name="connsiteY5" fmla="*/ 119920 h 406171"/>
                <a:gd name="connsiteX6" fmla="*/ 252756 w 406171"/>
                <a:gd name="connsiteY6" fmla="*/ 31153 h 40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71" h="406171">
                  <a:moveTo>
                    <a:pt x="252756" y="31153"/>
                  </a:moveTo>
                  <a:cubicBezTo>
                    <a:pt x="301428" y="10998"/>
                    <a:pt x="353517" y="419"/>
                    <a:pt x="406171" y="0"/>
                  </a:cubicBezTo>
                  <a:lnTo>
                    <a:pt x="406171" y="406171"/>
                  </a:lnTo>
                  <a:lnTo>
                    <a:pt x="0" y="406171"/>
                  </a:lnTo>
                  <a:cubicBezTo>
                    <a:pt x="419" y="353517"/>
                    <a:pt x="10998" y="301428"/>
                    <a:pt x="31153" y="252755"/>
                  </a:cubicBezTo>
                  <a:cubicBezTo>
                    <a:pt x="51734" y="203079"/>
                    <a:pt x="81896" y="157937"/>
                    <a:pt x="119920" y="119920"/>
                  </a:cubicBezTo>
                  <a:cubicBezTo>
                    <a:pt x="157937" y="81896"/>
                    <a:pt x="203079" y="51733"/>
                    <a:pt x="252756" y="31153"/>
                  </a:cubicBezTo>
                  <a:close/>
                </a:path>
              </a:pathLst>
            </a:custGeom>
            <a:gradFill>
              <a:gsLst>
                <a:gs pos="0">
                  <a:srgbClr val="FBEFE2">
                    <a:alpha val="11765"/>
                  </a:srgbClr>
                </a:gs>
                <a:gs pos="50000">
                  <a:srgbClr val="D8C3B5">
                    <a:alpha val="5882"/>
                  </a:srgbClr>
                </a:gs>
                <a:gs pos="100000">
                  <a:srgbClr val="B69888">
                    <a:alpha val="0"/>
                  </a:srgbClr>
                </a:gs>
              </a:gsLst>
              <a:lin ang="7322611" scaled="1"/>
            </a:gradFill>
            <a:ln w="7620" cap="flat">
              <a:gradFill>
                <a:gsLst>
                  <a:gs pos="0">
                    <a:srgbClr val="FBEFE2">
                      <a:alpha val="49804"/>
                    </a:srgbClr>
                  </a:gs>
                  <a:gs pos="52000">
                    <a:srgbClr val="FBEFE2">
                      <a:alpha val="25000"/>
                    </a:srgbClr>
                  </a:gs>
                  <a:gs pos="100000">
                    <a:srgbClr val="B69888">
                      <a:alpha val="0"/>
                    </a:srgbClr>
                  </a:gs>
                </a:gsLst>
                <a:lin ang="5400000" scaled="1"/>
              </a:grad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72" name="任意多边形: 形状 171">
              <a:extLst>
                <a:ext uri="{FF2B5EF4-FFF2-40B4-BE49-F238E27FC236}">
                  <a16:creationId xmlns:a16="http://schemas.microsoft.com/office/drawing/2014/main" id="{DB55FBCE-D2EB-7E16-D79B-4633E4AC2495}"/>
                </a:ext>
              </a:extLst>
            </p:cNvPr>
            <p:cNvSpPr/>
            <p:nvPr/>
          </p:nvSpPr>
          <p:spPr>
            <a:xfrm>
              <a:off x="9021389" y="2390605"/>
              <a:ext cx="472745" cy="666264"/>
            </a:xfrm>
            <a:custGeom>
              <a:avLst/>
              <a:gdLst>
                <a:gd name="connsiteX0" fmla="*/ 586214 w 634778"/>
                <a:gd name="connsiteY0" fmla="*/ 393884 h 634777"/>
                <a:gd name="connsiteX1" fmla="*/ 634779 w 634778"/>
                <a:gd name="connsiteY1" fmla="*/ 634778 h 634777"/>
                <a:gd name="connsiteX2" fmla="*/ 0 w 634778"/>
                <a:gd name="connsiteY2" fmla="*/ 634778 h 634777"/>
                <a:gd name="connsiteX3" fmla="*/ 1 w 634778"/>
                <a:gd name="connsiteY3" fmla="*/ 0 h 634777"/>
                <a:gd name="connsiteX4" fmla="*/ 240895 w 634778"/>
                <a:gd name="connsiteY4" fmla="*/ 48565 h 634777"/>
                <a:gd name="connsiteX5" fmla="*/ 447899 w 634778"/>
                <a:gd name="connsiteY5" fmla="*/ 186880 h 634777"/>
                <a:gd name="connsiteX6" fmla="*/ 586214 w 634778"/>
                <a:gd name="connsiteY6" fmla="*/ 393884 h 63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4778" h="634777">
                  <a:moveTo>
                    <a:pt x="586214" y="393884"/>
                  </a:moveTo>
                  <a:cubicBezTo>
                    <a:pt x="617863" y="470287"/>
                    <a:pt x="634354" y="552101"/>
                    <a:pt x="634779" y="634778"/>
                  </a:cubicBezTo>
                  <a:lnTo>
                    <a:pt x="0" y="634778"/>
                  </a:lnTo>
                  <a:lnTo>
                    <a:pt x="1" y="0"/>
                  </a:lnTo>
                  <a:cubicBezTo>
                    <a:pt x="82676" y="425"/>
                    <a:pt x="164493" y="16916"/>
                    <a:pt x="240895" y="48565"/>
                  </a:cubicBezTo>
                  <a:cubicBezTo>
                    <a:pt x="318308" y="80626"/>
                    <a:pt x="388653" y="127629"/>
                    <a:pt x="447899" y="186880"/>
                  </a:cubicBezTo>
                  <a:cubicBezTo>
                    <a:pt x="507150" y="246126"/>
                    <a:pt x="554153" y="316471"/>
                    <a:pt x="586214" y="393884"/>
                  </a:cubicBezTo>
                  <a:close/>
                </a:path>
              </a:pathLst>
            </a:custGeom>
            <a:gradFill>
              <a:gsLst>
                <a:gs pos="0">
                  <a:srgbClr val="FBEFE2">
                    <a:alpha val="11765"/>
                  </a:srgbClr>
                </a:gs>
                <a:gs pos="50000">
                  <a:srgbClr val="D8C3B5">
                    <a:alpha val="5882"/>
                  </a:srgbClr>
                </a:gs>
                <a:gs pos="100000">
                  <a:srgbClr val="B69888">
                    <a:alpha val="0"/>
                  </a:srgbClr>
                </a:gs>
              </a:gsLst>
              <a:lin ang="7322611" scaled="1"/>
            </a:gradFill>
            <a:ln w="7620" cap="flat">
              <a:gradFill>
                <a:gsLst>
                  <a:gs pos="0">
                    <a:srgbClr val="FBEFE2">
                      <a:alpha val="49804"/>
                    </a:srgbClr>
                  </a:gs>
                  <a:gs pos="52000">
                    <a:srgbClr val="FBEFE2">
                      <a:alpha val="25000"/>
                    </a:srgbClr>
                  </a:gs>
                  <a:gs pos="100000">
                    <a:srgbClr val="B69888">
                      <a:alpha val="0"/>
                    </a:srgbClr>
                  </a:gs>
                </a:gsLst>
                <a:lin ang="5400000" scaled="1"/>
              </a:grad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73" name="任意多边形: 形状 172">
              <a:extLst>
                <a:ext uri="{FF2B5EF4-FFF2-40B4-BE49-F238E27FC236}">
                  <a16:creationId xmlns:a16="http://schemas.microsoft.com/office/drawing/2014/main" id="{F2017609-E00D-52B5-B981-B9243D9216F5}"/>
                </a:ext>
              </a:extLst>
            </p:cNvPr>
            <p:cNvSpPr/>
            <p:nvPr/>
          </p:nvSpPr>
          <p:spPr>
            <a:xfrm>
              <a:off x="8955268" y="2404910"/>
              <a:ext cx="302493" cy="406171"/>
            </a:xfrm>
            <a:custGeom>
              <a:avLst/>
              <a:gdLst>
                <a:gd name="connsiteX0" fmla="*/ 153415 w 406172"/>
                <a:gd name="connsiteY0" fmla="*/ 375018 h 406171"/>
                <a:gd name="connsiteX1" fmla="*/ 0 w 406172"/>
                <a:gd name="connsiteY1" fmla="*/ 406171 h 406171"/>
                <a:gd name="connsiteX2" fmla="*/ 1 w 406172"/>
                <a:gd name="connsiteY2" fmla="*/ 0 h 406171"/>
                <a:gd name="connsiteX3" fmla="*/ 406173 w 406172"/>
                <a:gd name="connsiteY3" fmla="*/ 0 h 406171"/>
                <a:gd name="connsiteX4" fmla="*/ 375020 w 406172"/>
                <a:gd name="connsiteY4" fmla="*/ 153416 h 406171"/>
                <a:gd name="connsiteX5" fmla="*/ 286253 w 406172"/>
                <a:gd name="connsiteY5" fmla="*/ 286252 h 406171"/>
                <a:gd name="connsiteX6" fmla="*/ 153415 w 406172"/>
                <a:gd name="connsiteY6" fmla="*/ 375018 h 406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6172" h="406171">
                  <a:moveTo>
                    <a:pt x="153415" y="375018"/>
                  </a:moveTo>
                  <a:cubicBezTo>
                    <a:pt x="104747" y="395173"/>
                    <a:pt x="52656" y="405752"/>
                    <a:pt x="0" y="406171"/>
                  </a:cubicBezTo>
                  <a:lnTo>
                    <a:pt x="1" y="0"/>
                  </a:lnTo>
                  <a:lnTo>
                    <a:pt x="406173" y="0"/>
                  </a:lnTo>
                  <a:cubicBezTo>
                    <a:pt x="405754" y="52654"/>
                    <a:pt x="395174" y="104743"/>
                    <a:pt x="375020" y="153416"/>
                  </a:cubicBezTo>
                  <a:cubicBezTo>
                    <a:pt x="354439" y="203092"/>
                    <a:pt x="324277" y="248234"/>
                    <a:pt x="286253" y="286252"/>
                  </a:cubicBezTo>
                  <a:cubicBezTo>
                    <a:pt x="248235" y="324276"/>
                    <a:pt x="203094" y="354438"/>
                    <a:pt x="153415" y="375018"/>
                  </a:cubicBezTo>
                  <a:close/>
                </a:path>
              </a:pathLst>
            </a:custGeom>
            <a:gradFill>
              <a:gsLst>
                <a:gs pos="0">
                  <a:srgbClr val="FBEFE2">
                    <a:alpha val="11765"/>
                  </a:srgbClr>
                </a:gs>
                <a:gs pos="50000">
                  <a:srgbClr val="D8C3B5">
                    <a:alpha val="5882"/>
                  </a:srgbClr>
                </a:gs>
                <a:gs pos="100000">
                  <a:srgbClr val="B69888">
                    <a:alpha val="0"/>
                  </a:srgbClr>
                </a:gs>
              </a:gsLst>
              <a:lin ang="18122595" scaled="1"/>
            </a:gradFill>
            <a:ln w="7620" cap="flat">
              <a:gradFill>
                <a:gsLst>
                  <a:gs pos="0">
                    <a:srgbClr val="FBEFE2">
                      <a:alpha val="0"/>
                    </a:srgbClr>
                  </a:gs>
                  <a:gs pos="100000">
                    <a:srgbClr val="FBEFE2">
                      <a:alpha val="50000"/>
                    </a:srgbClr>
                  </a:gs>
                </a:gsLst>
                <a:lin ang="5400000" scaled="1"/>
              </a:gradFill>
              <a:prstDash val="solid"/>
              <a:miter/>
            </a:ln>
          </p:spPr>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panose="02010600030101010101" charset="-122"/>
                <a:ea typeface="思源黑体 CN Bold" panose="020B0800000000000000"/>
              </a:endParaRPr>
            </a:p>
          </p:txBody>
        </p:sp>
        <p:sp>
          <p:nvSpPr>
            <p:cNvPr id="174" name="文本框 131">
              <a:extLst>
                <a:ext uri="{FF2B5EF4-FFF2-40B4-BE49-F238E27FC236}">
                  <a16:creationId xmlns:a16="http://schemas.microsoft.com/office/drawing/2014/main" id="{DC6068CB-1DAA-C9CB-5DFB-8CB9249C0BEB}"/>
                </a:ext>
              </a:extLst>
            </p:cNvPr>
            <p:cNvSpPr txBox="1"/>
            <p:nvPr/>
          </p:nvSpPr>
          <p:spPr>
            <a:xfrm>
              <a:off x="9161542" y="2550954"/>
              <a:ext cx="2496075" cy="327866"/>
            </a:xfrm>
            <a:prstGeom prst="rect">
              <a:avLst/>
            </a:prstGeom>
            <a:noFill/>
          </p:spPr>
          <p:txBody>
            <a:bodyPr wrap="none" lIns="0" tIns="0" rIns="0" bIns="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1800" dirty="0">
                  <a:solidFill>
                    <a:schemeClr val="bg1"/>
                  </a:solidFill>
                  <a:effectLst>
                    <a:outerShdw blurRad="38100" dist="38100" dir="2700000" algn="tl">
                      <a:srgbClr val="000000">
                        <a:alpha val="43137"/>
                      </a:srgbClr>
                    </a:outerShdw>
                  </a:effectLst>
                  <a:latin typeface="思源黑体 CN Bold" panose="020B0800000000000000"/>
                  <a:ea typeface="思源黑体 CN Bold" panose="020B0800000000000000"/>
                  <a:sym typeface="+mn-ea"/>
                </a:rPr>
                <a:t>早期及时治疗尤为重要</a:t>
              </a:r>
            </a:p>
          </p:txBody>
        </p:sp>
      </p:grpSp>
      <p:grpSp>
        <p:nvGrpSpPr>
          <p:cNvPr id="6" name="组合 5">
            <a:extLst>
              <a:ext uri="{FF2B5EF4-FFF2-40B4-BE49-F238E27FC236}">
                <a16:creationId xmlns:a16="http://schemas.microsoft.com/office/drawing/2014/main" id="{F8E43E27-AA86-E768-8105-E156EF7C270C}"/>
              </a:ext>
            </a:extLst>
          </p:cNvPr>
          <p:cNvGrpSpPr/>
          <p:nvPr/>
        </p:nvGrpSpPr>
        <p:grpSpPr>
          <a:xfrm>
            <a:off x="531592" y="1041853"/>
            <a:ext cx="11128818" cy="1487337"/>
            <a:chOff x="531592" y="1041853"/>
            <a:chExt cx="11128818" cy="1487337"/>
          </a:xfrm>
        </p:grpSpPr>
        <p:sp>
          <p:nvSpPr>
            <p:cNvPr id="15" name="矩形: 圆顶角 1"/>
            <p:cNvSpPr/>
            <p:nvPr>
              <p:custDataLst>
                <p:tags r:id="rId11"/>
              </p:custDataLst>
            </p:nvPr>
          </p:nvSpPr>
          <p:spPr>
            <a:xfrm rot="5400000" flipH="1">
              <a:off x="5352332" y="-3778887"/>
              <a:ext cx="1487337" cy="11128818"/>
            </a:xfrm>
            <a:prstGeom prst="round2SameRect">
              <a:avLst>
                <a:gd name="adj1" fmla="val 13674"/>
                <a:gd name="adj2" fmla="val 13495"/>
              </a:avLst>
            </a:prstGeom>
            <a:solidFill>
              <a:sysClr val="window" lastClr="FFFFFF"/>
            </a:solidFill>
            <a:ln w="12700" cap="flat" cmpd="sng" algn="ctr">
              <a:noFill/>
              <a:prstDash val="solid"/>
              <a:miter lim="800000"/>
            </a:ln>
            <a:effectLst>
              <a:outerShdw blurRad="342900" dist="88900" dir="2700000" algn="tl" rotWithShape="0">
                <a:srgbClr val="006EFF">
                  <a:alpha val="1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a:endParaRPr>
            </a:p>
          </p:txBody>
        </p:sp>
        <p:cxnSp>
          <p:nvCxnSpPr>
            <p:cNvPr id="18" name="直接连接符 17"/>
            <p:cNvCxnSpPr>
              <a:cxnSpLocks/>
            </p:cNvCxnSpPr>
            <p:nvPr>
              <p:custDataLst>
                <p:tags r:id="rId12"/>
              </p:custDataLst>
            </p:nvPr>
          </p:nvCxnSpPr>
          <p:spPr>
            <a:xfrm>
              <a:off x="2685603" y="2514527"/>
              <a:ext cx="6864364" cy="479"/>
            </a:xfrm>
            <a:prstGeom prst="line">
              <a:avLst/>
            </a:prstGeom>
            <a:ln w="25400" cap="rnd">
              <a:solidFill>
                <a:srgbClr val="0079C2"/>
              </a:solidFill>
            </a:ln>
          </p:spPr>
          <p:style>
            <a:lnRef idx="1">
              <a:schemeClr val="accent1"/>
            </a:lnRef>
            <a:fillRef idx="0">
              <a:schemeClr val="accent1"/>
            </a:fillRef>
            <a:effectRef idx="0">
              <a:schemeClr val="accent1"/>
            </a:effectRef>
            <a:fontRef idx="minor">
              <a:schemeClr val="tx1"/>
            </a:fontRef>
          </p:style>
        </p:cxnSp>
      </p:grpSp>
      <p:sp>
        <p:nvSpPr>
          <p:cNvPr id="7" name="矩形: 圆角 10">
            <a:extLst>
              <a:ext uri="{FF2B5EF4-FFF2-40B4-BE49-F238E27FC236}">
                <a16:creationId xmlns:a16="http://schemas.microsoft.com/office/drawing/2014/main" id="{E40E3A40-5EE5-ED4E-992F-F2C5C8C11BE4}"/>
              </a:ext>
            </a:extLst>
          </p:cNvPr>
          <p:cNvSpPr/>
          <p:nvPr>
            <p:custDataLst>
              <p:tags r:id="rId7"/>
            </p:custDataLst>
          </p:nvPr>
        </p:nvSpPr>
        <p:spPr>
          <a:xfrm>
            <a:off x="1244923" y="1183525"/>
            <a:ext cx="3123964" cy="1203993"/>
          </a:xfrm>
          <a:prstGeom prst="roundRect">
            <a:avLst>
              <a:gd name="adj" fmla="val 11921"/>
            </a:avLst>
          </a:prstGeom>
          <a:solidFill>
            <a:srgbClr val="006EFF">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8450" marR="5080" indent="-285750" algn="ctr">
              <a:spcBef>
                <a:spcPts val="100"/>
              </a:spcBef>
              <a:buClr>
                <a:srgbClr val="3C5AA0"/>
              </a:buClr>
              <a:buFont typeface="Wingdings" panose="05000000000000000000" pitchFamily="2" charset="2"/>
              <a:buChar char="p"/>
              <a:tabLst>
                <a:tab pos="184150" algn="l"/>
              </a:tabLst>
            </a:pPr>
            <a:r>
              <a:rPr lang="zh-CN" altLang="en-US" sz="1400" b="1" kern="0" dirty="0">
                <a:solidFill>
                  <a:srgbClr val="0071BD"/>
                </a:solidFill>
                <a:ea typeface="思源黑体 CN Bold" panose="020B0800000000000000"/>
              </a:rPr>
              <a:t>病死率高</a:t>
            </a:r>
            <a:endParaRPr lang="en-US" altLang="zh-CN" sz="1400" b="1" kern="0" dirty="0">
              <a:solidFill>
                <a:srgbClr val="0071BD"/>
              </a:solidFill>
              <a:ea typeface="思源黑体 CN Bold" panose="020B0800000000000000"/>
            </a:endParaRPr>
          </a:p>
          <a:p>
            <a:pPr marL="12700" marR="5080" algn="ctr">
              <a:spcBef>
                <a:spcPts val="100"/>
              </a:spcBef>
              <a:buClr>
                <a:srgbClr val="3C5AA0"/>
              </a:buClr>
              <a:tabLst>
                <a:tab pos="184150" algn="l"/>
              </a:tabLst>
            </a:pPr>
            <a:r>
              <a:rPr lang="zh-CN" altLang="en-US" sz="1300" kern="0" dirty="0">
                <a:solidFill>
                  <a:schemeClr val="tx1"/>
                </a:solidFill>
                <a:ea typeface="思源黑体 CN Bold" panose="020B0800000000000000"/>
              </a:rPr>
              <a:t>目前我国台湾省</a:t>
            </a:r>
            <a:r>
              <a:rPr lang="en-US" altLang="zh-CN" sz="1300" kern="0" dirty="0">
                <a:solidFill>
                  <a:schemeClr val="tx1"/>
                </a:solidFill>
                <a:ea typeface="思源黑体 CN Bold" panose="020B0800000000000000"/>
              </a:rPr>
              <a:t>CAP</a:t>
            </a:r>
            <a:r>
              <a:rPr lang="zh-CN" altLang="en-US" sz="1300" kern="0" dirty="0">
                <a:solidFill>
                  <a:schemeClr val="tx1"/>
                </a:solidFill>
                <a:ea typeface="思源黑体 CN Bold" panose="020B0800000000000000"/>
              </a:rPr>
              <a:t>患者分离出</a:t>
            </a:r>
            <a:r>
              <a:rPr lang="en-US" altLang="zh-CN" sz="1300" kern="0" dirty="0">
                <a:solidFill>
                  <a:schemeClr val="tx1"/>
                </a:solidFill>
                <a:ea typeface="思源黑体 CN Bold" panose="020B0800000000000000"/>
              </a:rPr>
              <a:t>MRSA</a:t>
            </a:r>
            <a:r>
              <a:rPr lang="zh-CN" altLang="en-US" sz="1300" kern="0" dirty="0">
                <a:solidFill>
                  <a:schemeClr val="tx1"/>
                </a:solidFill>
                <a:ea typeface="思源黑体 CN Bold" panose="020B0800000000000000"/>
              </a:rPr>
              <a:t>的比例为</a:t>
            </a:r>
            <a:r>
              <a:rPr lang="en-US" altLang="zh-CN" sz="1300" kern="0" dirty="0">
                <a:solidFill>
                  <a:schemeClr val="tx1"/>
                </a:solidFill>
                <a:ea typeface="思源黑体 CN Bold" panose="020B0800000000000000"/>
              </a:rPr>
              <a:t>4.3</a:t>
            </a:r>
            <a:r>
              <a:rPr lang="zh-CN" altLang="en-US" sz="1300" kern="0" dirty="0">
                <a:solidFill>
                  <a:schemeClr val="tx1"/>
                </a:solidFill>
                <a:ea typeface="思源黑体 CN Bold" panose="020B0800000000000000"/>
              </a:rPr>
              <a:t>％，国内</a:t>
            </a:r>
            <a:r>
              <a:rPr lang="en-US" altLang="zh-CN" sz="1300" kern="0" dirty="0">
                <a:solidFill>
                  <a:schemeClr val="tx1"/>
                </a:solidFill>
                <a:ea typeface="思源黑体 CN Bold" panose="020B0800000000000000"/>
              </a:rPr>
              <a:t>CA-MRSA</a:t>
            </a:r>
            <a:r>
              <a:rPr lang="zh-CN" altLang="en-US" sz="1300" kern="0" dirty="0">
                <a:solidFill>
                  <a:schemeClr val="tx1"/>
                </a:solidFill>
                <a:ea typeface="思源黑体 CN Bold" panose="020B0800000000000000"/>
              </a:rPr>
              <a:t>肺炎发病率为（</a:t>
            </a:r>
            <a:r>
              <a:rPr lang="en-US" altLang="zh-CN" sz="1300" kern="0" dirty="0">
                <a:solidFill>
                  <a:schemeClr val="tx1"/>
                </a:solidFill>
                <a:ea typeface="思源黑体 CN Bold" panose="020B0800000000000000"/>
              </a:rPr>
              <a:t>0.51-0.64</a:t>
            </a:r>
            <a:r>
              <a:rPr lang="zh-CN" altLang="en-US" sz="1300" kern="0" dirty="0">
                <a:solidFill>
                  <a:schemeClr val="tx1"/>
                </a:solidFill>
                <a:ea typeface="思源黑体 CN Bold" panose="020B0800000000000000"/>
              </a:rPr>
              <a:t>）</a:t>
            </a:r>
            <a:r>
              <a:rPr lang="en-US" altLang="zh-CN" sz="1300" kern="0" dirty="0">
                <a:solidFill>
                  <a:schemeClr val="tx1"/>
                </a:solidFill>
                <a:ea typeface="思源黑体 CN Bold" panose="020B0800000000000000"/>
              </a:rPr>
              <a:t>/10</a:t>
            </a:r>
            <a:r>
              <a:rPr lang="zh-CN" altLang="en-US" sz="1300" kern="0" dirty="0">
                <a:solidFill>
                  <a:schemeClr val="tx1"/>
                </a:solidFill>
                <a:ea typeface="思源黑体 CN Bold" panose="020B0800000000000000"/>
              </a:rPr>
              <a:t>万人，而</a:t>
            </a:r>
            <a:r>
              <a:rPr lang="zh-CN" altLang="en-US" sz="1300" kern="0" dirty="0">
                <a:solidFill>
                  <a:srgbClr val="0071BD"/>
                </a:solidFill>
                <a:ea typeface="思源黑体 CN Bold" panose="020B0800000000000000"/>
              </a:rPr>
              <a:t>病死率高达</a:t>
            </a:r>
            <a:r>
              <a:rPr lang="en-US" altLang="zh-CN" sz="1300" b="1" kern="0" dirty="0">
                <a:solidFill>
                  <a:srgbClr val="0071BD"/>
                </a:solidFill>
                <a:ea typeface="思源黑体 CN Bold" panose="020B0800000000000000"/>
              </a:rPr>
              <a:t>41.1%</a:t>
            </a:r>
            <a:r>
              <a:rPr lang="en-US" altLang="zh-CN" sz="1300" baseline="30000" dirty="0">
                <a:solidFill>
                  <a:schemeClr val="tx1"/>
                </a:solidFill>
              </a:rPr>
              <a:t>[1]</a:t>
            </a:r>
            <a:r>
              <a:rPr lang="zh-CN" altLang="en-US" sz="1300" kern="0" dirty="0">
                <a:solidFill>
                  <a:schemeClr val="tx1"/>
                </a:solidFill>
                <a:ea typeface="思源黑体 CN Bold" panose="020B0800000000000000"/>
              </a:rPr>
              <a:t>。</a:t>
            </a:r>
            <a:endParaRPr lang="en-US" altLang="zh-CN" sz="1300" kern="0" dirty="0">
              <a:solidFill>
                <a:schemeClr val="tx1"/>
              </a:solidFill>
              <a:ea typeface="思源黑体 CN Bold" panose="020B0800000000000000"/>
            </a:endParaRPr>
          </a:p>
        </p:txBody>
      </p:sp>
      <p:sp>
        <p:nvSpPr>
          <p:cNvPr id="8" name="矩形: 圆角 10">
            <a:extLst>
              <a:ext uri="{FF2B5EF4-FFF2-40B4-BE49-F238E27FC236}">
                <a16:creationId xmlns:a16="http://schemas.microsoft.com/office/drawing/2014/main" id="{CEC65023-31E7-3D76-3B90-EA9A0E0D7DDE}"/>
              </a:ext>
            </a:extLst>
          </p:cNvPr>
          <p:cNvSpPr/>
          <p:nvPr>
            <p:custDataLst>
              <p:tags r:id="rId8"/>
            </p:custDataLst>
          </p:nvPr>
        </p:nvSpPr>
        <p:spPr>
          <a:xfrm>
            <a:off x="4437661" y="1183525"/>
            <a:ext cx="2778208" cy="1203993"/>
          </a:xfrm>
          <a:prstGeom prst="roundRect">
            <a:avLst>
              <a:gd name="adj" fmla="val 11921"/>
            </a:avLst>
          </a:prstGeom>
          <a:solidFill>
            <a:srgbClr val="006EFF">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8450" marR="5080" indent="-285750" algn="ctr">
              <a:spcBef>
                <a:spcPts val="100"/>
              </a:spcBef>
              <a:buClr>
                <a:srgbClr val="3C5AA0"/>
              </a:buClr>
              <a:buFont typeface="Wingdings" panose="05000000000000000000" pitchFamily="2" charset="2"/>
              <a:buChar char="p"/>
              <a:tabLst>
                <a:tab pos="184150" algn="l"/>
              </a:tabLst>
            </a:pPr>
            <a:r>
              <a:rPr lang="zh-CN" altLang="en-US" sz="1400" b="1" kern="0" dirty="0">
                <a:solidFill>
                  <a:srgbClr val="0071BD"/>
                </a:solidFill>
                <a:ea typeface="思源黑体 CN Bold" panose="020B0800000000000000"/>
              </a:rPr>
              <a:t>老龄患者居多</a:t>
            </a:r>
            <a:endParaRPr lang="en-US" altLang="zh-CN" sz="1400" b="1" kern="0" dirty="0">
              <a:solidFill>
                <a:srgbClr val="0071BD"/>
              </a:solidFill>
              <a:ea typeface="思源黑体 CN Bold" panose="020B0800000000000000"/>
            </a:endParaRPr>
          </a:p>
          <a:p>
            <a:pPr marL="12700" marR="5080" algn="ctr">
              <a:spcBef>
                <a:spcPts val="100"/>
              </a:spcBef>
              <a:buClr>
                <a:srgbClr val="3C5AA0"/>
              </a:buClr>
              <a:tabLst>
                <a:tab pos="184150" algn="l"/>
              </a:tabLst>
            </a:pPr>
            <a:r>
              <a:rPr lang="zh-CN" altLang="en-US" sz="1300" b="1" kern="0" dirty="0">
                <a:solidFill>
                  <a:srgbClr val="0071BD"/>
                </a:solidFill>
                <a:ea typeface="思源黑体 CN Bold" panose="020B0800000000000000"/>
              </a:rPr>
              <a:t>≥</a:t>
            </a:r>
            <a:r>
              <a:rPr lang="en-US" altLang="zh-CN" sz="1300" b="1" kern="0" dirty="0">
                <a:solidFill>
                  <a:srgbClr val="0071BD"/>
                </a:solidFill>
                <a:ea typeface="思源黑体 CN Bold" panose="020B0800000000000000"/>
              </a:rPr>
              <a:t>65</a:t>
            </a:r>
            <a:r>
              <a:rPr lang="zh-CN" altLang="en-US" sz="1300" kern="0" dirty="0">
                <a:solidFill>
                  <a:schemeClr val="tx1"/>
                </a:solidFill>
                <a:ea typeface="思源黑体 CN Bold" panose="020B0800000000000000"/>
              </a:rPr>
              <a:t>岁的患者是</a:t>
            </a:r>
            <a:r>
              <a:rPr lang="en-US" altLang="zh-CN" sz="1300" kern="0" dirty="0">
                <a:solidFill>
                  <a:schemeClr val="tx1"/>
                </a:solidFill>
                <a:ea typeface="思源黑体 CN Bold" panose="020B0800000000000000"/>
              </a:rPr>
              <a:t>HAP</a:t>
            </a:r>
            <a:r>
              <a:rPr lang="zh-CN" altLang="en-US" sz="1300" kern="0" dirty="0">
                <a:solidFill>
                  <a:schemeClr val="tx1"/>
                </a:solidFill>
                <a:ea typeface="思源黑体 CN Bold" panose="020B0800000000000000"/>
              </a:rPr>
              <a:t>的主要群体，约占</a:t>
            </a:r>
            <a:r>
              <a:rPr lang="en-US" altLang="zh-CN" sz="1300" b="1" kern="0" dirty="0">
                <a:solidFill>
                  <a:srgbClr val="0071BD"/>
                </a:solidFill>
                <a:ea typeface="思源黑体 CN Bold" panose="020B0800000000000000"/>
              </a:rPr>
              <a:t>70</a:t>
            </a:r>
            <a:r>
              <a:rPr lang="zh-CN" altLang="en-US" sz="1300" b="1" kern="0" dirty="0">
                <a:solidFill>
                  <a:srgbClr val="0071BD"/>
                </a:solidFill>
                <a:ea typeface="思源黑体 CN Bold" panose="020B0800000000000000"/>
              </a:rPr>
              <a:t>％</a:t>
            </a:r>
            <a:r>
              <a:rPr lang="en-US" altLang="zh-CN" sz="1300" baseline="30000" dirty="0">
                <a:solidFill>
                  <a:schemeClr val="tx1"/>
                </a:solidFill>
              </a:rPr>
              <a:t>[2]</a:t>
            </a:r>
            <a:r>
              <a:rPr lang="zh-CN" altLang="en-US" sz="1300" kern="0" dirty="0">
                <a:solidFill>
                  <a:schemeClr val="tx1"/>
                </a:solidFill>
                <a:ea typeface="思源黑体 CN Bold" panose="020B0800000000000000"/>
              </a:rPr>
              <a:t>，</a:t>
            </a:r>
            <a:r>
              <a:rPr lang="zh-CN" altLang="en-US" sz="1300" kern="0" dirty="0">
                <a:solidFill>
                  <a:srgbClr val="0071BD"/>
                </a:solidFill>
                <a:ea typeface="思源黑体 CN Bold" panose="020B0800000000000000"/>
              </a:rPr>
              <a:t>对药品安全性、有效性、便捷性等要求高。</a:t>
            </a:r>
            <a:endParaRPr lang="en-US" altLang="zh-CN" sz="1300" kern="0" dirty="0">
              <a:solidFill>
                <a:srgbClr val="0071BD"/>
              </a:solidFill>
              <a:ea typeface="思源黑体 CN Bold" panose="020B0800000000000000"/>
            </a:endParaRPr>
          </a:p>
        </p:txBody>
      </p:sp>
      <p:sp>
        <p:nvSpPr>
          <p:cNvPr id="9" name="矩形: 圆角 10">
            <a:extLst>
              <a:ext uri="{FF2B5EF4-FFF2-40B4-BE49-F238E27FC236}">
                <a16:creationId xmlns:a16="http://schemas.microsoft.com/office/drawing/2014/main" id="{43C47B97-A7B9-C178-3E4A-31274C95D3BD}"/>
              </a:ext>
            </a:extLst>
          </p:cNvPr>
          <p:cNvSpPr/>
          <p:nvPr>
            <p:custDataLst>
              <p:tags r:id="rId9"/>
            </p:custDataLst>
          </p:nvPr>
        </p:nvSpPr>
        <p:spPr>
          <a:xfrm>
            <a:off x="7284643" y="1183525"/>
            <a:ext cx="4188268" cy="1203993"/>
          </a:xfrm>
          <a:prstGeom prst="roundRect">
            <a:avLst>
              <a:gd name="adj" fmla="val 11921"/>
            </a:avLst>
          </a:prstGeom>
          <a:solidFill>
            <a:srgbClr val="006EFF">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98450" marR="5080" indent="-285750" algn="ctr">
              <a:spcBef>
                <a:spcPts val="100"/>
              </a:spcBef>
              <a:buClr>
                <a:srgbClr val="3C5AA0"/>
              </a:buClr>
              <a:buFont typeface="Wingdings" panose="05000000000000000000" pitchFamily="2" charset="2"/>
              <a:buChar char="p"/>
              <a:tabLst>
                <a:tab pos="184150" algn="l"/>
              </a:tabLst>
            </a:pPr>
            <a:r>
              <a:rPr lang="zh-CN" altLang="en-US" sz="1400" b="1" kern="0" dirty="0">
                <a:solidFill>
                  <a:srgbClr val="0071BD"/>
                </a:solidFill>
                <a:ea typeface="思源黑体 CN Bold" panose="020B0800000000000000"/>
              </a:rPr>
              <a:t>临床治疗效果不理想</a:t>
            </a:r>
            <a:endParaRPr lang="en-US" altLang="zh-CN" sz="1400" b="1" kern="0" dirty="0">
              <a:solidFill>
                <a:srgbClr val="0071BD"/>
              </a:solidFill>
              <a:ea typeface="思源黑体 CN Bold" panose="020B0800000000000000"/>
            </a:endParaRPr>
          </a:p>
          <a:p>
            <a:pPr marL="12700" marR="5080" algn="ctr">
              <a:spcBef>
                <a:spcPts val="100"/>
              </a:spcBef>
              <a:buClr>
                <a:srgbClr val="3C5AA0"/>
              </a:buClr>
              <a:tabLst>
                <a:tab pos="184150" algn="l"/>
              </a:tabLst>
            </a:pPr>
            <a:r>
              <a:rPr lang="en-US" altLang="zh-CN" sz="1300" kern="0" dirty="0">
                <a:solidFill>
                  <a:schemeClr val="tx1"/>
                </a:solidFill>
                <a:ea typeface="思源黑体 CN Bold" panose="020B0800000000000000"/>
              </a:rPr>
              <a:t>MRSA</a:t>
            </a:r>
            <a:r>
              <a:rPr lang="zh-CN" altLang="en-US" sz="1300" kern="0" dirty="0">
                <a:solidFill>
                  <a:schemeClr val="tx1"/>
                </a:solidFill>
                <a:ea typeface="思源黑体 CN Bold" panose="020B0800000000000000"/>
              </a:rPr>
              <a:t>在国内检出率逐渐下降，但</a:t>
            </a:r>
            <a:r>
              <a:rPr lang="zh-CN" altLang="en-US" sz="1300" b="1" kern="0" dirty="0">
                <a:solidFill>
                  <a:srgbClr val="0071BD"/>
                </a:solidFill>
                <a:ea typeface="思源黑体 CN Bold" panose="020B0800000000000000"/>
              </a:rPr>
              <a:t>儿童</a:t>
            </a:r>
            <a:r>
              <a:rPr lang="en-US" altLang="zh-CN" sz="1300" b="1" kern="0" dirty="0">
                <a:solidFill>
                  <a:srgbClr val="0071BD"/>
                </a:solidFill>
                <a:ea typeface="思源黑体 CN Bold" panose="020B0800000000000000"/>
              </a:rPr>
              <a:t>MRSA</a:t>
            </a:r>
            <a:r>
              <a:rPr lang="zh-CN" altLang="en-US" sz="1300" b="1" kern="0" dirty="0">
                <a:solidFill>
                  <a:srgbClr val="0071BD"/>
                </a:solidFill>
                <a:ea typeface="思源黑体 CN Bold" panose="020B0800000000000000"/>
              </a:rPr>
              <a:t>检出率</a:t>
            </a:r>
            <a:r>
              <a:rPr lang="zh-CN" altLang="en-US" sz="1300" kern="0" dirty="0">
                <a:solidFill>
                  <a:schemeClr val="tx1"/>
                </a:solidFill>
                <a:ea typeface="思源黑体 CN Bold" panose="020B0800000000000000"/>
              </a:rPr>
              <a:t>有</a:t>
            </a:r>
            <a:r>
              <a:rPr lang="zh-CN" altLang="en-US" sz="1300" b="1" kern="0" dirty="0">
                <a:solidFill>
                  <a:srgbClr val="0071BD"/>
                </a:solidFill>
                <a:ea typeface="思源黑体 CN Bold" panose="020B0800000000000000"/>
              </a:rPr>
              <a:t>升高</a:t>
            </a:r>
            <a:r>
              <a:rPr lang="zh-CN" altLang="en-US" sz="1300" kern="0" dirty="0">
                <a:solidFill>
                  <a:schemeClr val="tx1"/>
                </a:solidFill>
                <a:ea typeface="思源黑体 CN Bold" panose="020B0800000000000000"/>
              </a:rPr>
              <a:t>趋势</a:t>
            </a:r>
            <a:r>
              <a:rPr lang="en-US" altLang="zh-CN" sz="1300" kern="0" baseline="30000" dirty="0">
                <a:solidFill>
                  <a:schemeClr val="tx1"/>
                </a:solidFill>
                <a:ea typeface="思源黑体 CN Bold" panose="020B0800000000000000"/>
              </a:rPr>
              <a:t>[3]</a:t>
            </a:r>
            <a:r>
              <a:rPr lang="zh-CN" altLang="en-US" sz="1300" kern="0" dirty="0">
                <a:solidFill>
                  <a:schemeClr val="tx1"/>
                </a:solidFill>
                <a:ea typeface="思源黑体 CN Bold" panose="020B0800000000000000"/>
              </a:rPr>
              <a:t>，且</a:t>
            </a:r>
            <a:r>
              <a:rPr lang="en-US" altLang="zh-CN" sz="1300" kern="0" dirty="0">
                <a:solidFill>
                  <a:schemeClr val="tx1"/>
                </a:solidFill>
                <a:ea typeface="思源黑体 CN Bold" panose="020B0800000000000000"/>
              </a:rPr>
              <a:t>MRSA</a:t>
            </a:r>
            <a:r>
              <a:rPr lang="zh-CN" altLang="en-US" sz="1300" kern="0" dirty="0">
                <a:solidFill>
                  <a:schemeClr val="tx1"/>
                </a:solidFill>
                <a:ea typeface="思源黑体 CN Bold" panose="020B0800000000000000"/>
              </a:rPr>
              <a:t>仍是医院相关性感染</a:t>
            </a:r>
            <a:r>
              <a:rPr lang="zh-CN" altLang="en-US" sz="1300" b="1" kern="0" dirty="0">
                <a:solidFill>
                  <a:srgbClr val="0071BD"/>
                </a:solidFill>
                <a:ea typeface="思源黑体 CN Bold" panose="020B0800000000000000"/>
              </a:rPr>
              <a:t>最主要</a:t>
            </a:r>
            <a:r>
              <a:rPr lang="zh-CN" altLang="en-US" sz="1300" kern="0" dirty="0">
                <a:solidFill>
                  <a:schemeClr val="tx1"/>
                </a:solidFill>
                <a:ea typeface="思源黑体 CN Bold" panose="020B0800000000000000"/>
              </a:rPr>
              <a:t>的病菌之一，然而，</a:t>
            </a:r>
            <a:r>
              <a:rPr lang="en-US" altLang="zh-CN" sz="1300" kern="0" dirty="0">
                <a:solidFill>
                  <a:srgbClr val="0071BD"/>
                </a:solidFill>
                <a:ea typeface="思源黑体 CN Bold" panose="020B0800000000000000"/>
              </a:rPr>
              <a:t>MRSA</a:t>
            </a:r>
            <a:r>
              <a:rPr lang="zh-CN" altLang="en-US" sz="1300" kern="0" dirty="0">
                <a:solidFill>
                  <a:srgbClr val="0071BD"/>
                </a:solidFill>
                <a:ea typeface="思源黑体 CN Bold" panose="020B0800000000000000"/>
              </a:rPr>
              <a:t>肺炎和血流感染等临床治疗效果并不理想</a:t>
            </a:r>
            <a:r>
              <a:rPr lang="en-US" altLang="zh-CN" sz="1300" baseline="30000" dirty="0">
                <a:solidFill>
                  <a:schemeClr val="tx1"/>
                </a:solidFill>
              </a:rPr>
              <a:t>[4]</a:t>
            </a:r>
            <a:r>
              <a:rPr lang="zh-CN" altLang="en-US" sz="1300" kern="0" dirty="0">
                <a:solidFill>
                  <a:srgbClr val="0071BD"/>
                </a:solidFill>
                <a:ea typeface="思源黑体 CN Bold" panose="020B0800000000000000"/>
              </a:rPr>
              <a:t>。</a:t>
            </a:r>
            <a:endParaRPr lang="en-US" altLang="zh-CN" sz="1300" kern="0" dirty="0">
              <a:solidFill>
                <a:srgbClr val="0071BD"/>
              </a:solidFill>
              <a:ea typeface="思源黑体 CN Bold" panose="020B0800000000000000"/>
            </a:endParaRPr>
          </a:p>
        </p:txBody>
      </p:sp>
      <p:sp>
        <p:nvSpPr>
          <p:cNvPr id="10" name="文本框 9">
            <a:extLst>
              <a:ext uri="{FF2B5EF4-FFF2-40B4-BE49-F238E27FC236}">
                <a16:creationId xmlns:a16="http://schemas.microsoft.com/office/drawing/2014/main" id="{18D74902-315D-89BD-D5A1-D8FFEDD97D78}"/>
              </a:ext>
            </a:extLst>
          </p:cNvPr>
          <p:cNvSpPr txBox="1"/>
          <p:nvPr>
            <p:custDataLst>
              <p:tags r:id="rId10"/>
            </p:custDataLst>
          </p:nvPr>
        </p:nvSpPr>
        <p:spPr>
          <a:xfrm>
            <a:off x="292735" y="1320073"/>
            <a:ext cx="1277691" cy="930896"/>
          </a:xfrm>
          <a:prstGeom prst="rect">
            <a:avLst/>
          </a:prstGeom>
          <a:noFill/>
        </p:spPr>
        <p:txBody>
          <a:bodyPr wrap="square" rtlCol="0" anchor="t">
            <a:spAutoFit/>
          </a:bodyPr>
          <a:lstStyle/>
          <a:p>
            <a:pPr marL="12700" marR="5080" lvl="0" indent="0" algn="ctr" defTabSz="914400" eaLnBrk="1" fontAlgn="auto" latinLnBrk="0" hangingPunct="1">
              <a:lnSpc>
                <a:spcPct val="130000"/>
              </a:lnSpc>
              <a:spcBef>
                <a:spcPts val="100"/>
              </a:spcBef>
              <a:spcAft>
                <a:spcPts val="0"/>
              </a:spcAft>
              <a:buClr>
                <a:srgbClr val="3C5AA0"/>
              </a:buClr>
              <a:buSzTx/>
              <a:buFont typeface="Arial" panose="020B0604020202020204"/>
              <a:buNone/>
              <a:tabLst>
                <a:tab pos="184150" algn="l"/>
              </a:tabLst>
              <a:defRPr/>
            </a:pPr>
            <a:r>
              <a:rPr lang="zh-CN" altLang="en-US" sz="1400" b="1" kern="0" dirty="0">
                <a:solidFill>
                  <a:srgbClr val="0077C1"/>
                </a:solidFill>
                <a:latin typeface="思源黑体 CN Bold" panose="020B0800000000000000"/>
                <a:ea typeface="思源黑体 CN Bold" panose="020B0800000000000000"/>
              </a:rPr>
              <a:t>中国</a:t>
            </a:r>
            <a:endParaRPr lang="en-US" altLang="zh-CN" sz="1400" b="1" kern="0" dirty="0">
              <a:solidFill>
                <a:srgbClr val="0077C1"/>
              </a:solidFill>
              <a:latin typeface="思源黑体 CN Bold" panose="020B0800000000000000"/>
              <a:ea typeface="思源黑体 CN Bold" panose="020B0800000000000000"/>
            </a:endParaRPr>
          </a:p>
          <a:p>
            <a:pPr marL="12700" marR="5080" lvl="0" indent="0" algn="ctr" defTabSz="914400" eaLnBrk="1" fontAlgn="auto" latinLnBrk="0" hangingPunct="1">
              <a:lnSpc>
                <a:spcPct val="130000"/>
              </a:lnSpc>
              <a:spcBef>
                <a:spcPts val="100"/>
              </a:spcBef>
              <a:spcAft>
                <a:spcPts val="0"/>
              </a:spcAft>
              <a:buClr>
                <a:srgbClr val="3C5AA0"/>
              </a:buClr>
              <a:buSzTx/>
              <a:buFont typeface="Arial" panose="020B0604020202020204"/>
              <a:buNone/>
              <a:tabLst>
                <a:tab pos="184150" algn="l"/>
              </a:tabLst>
              <a:defRPr/>
            </a:pPr>
            <a:r>
              <a:rPr lang="en-US" altLang="zh-CN" sz="1400" b="1" kern="0" dirty="0">
                <a:solidFill>
                  <a:srgbClr val="0077C1"/>
                </a:solidFill>
                <a:latin typeface="思源黑体 CN Bold" panose="020B0800000000000000"/>
                <a:ea typeface="思源黑体 CN Bold" panose="020B0800000000000000"/>
              </a:rPr>
              <a:t>MRSA</a:t>
            </a:r>
          </a:p>
          <a:p>
            <a:pPr marL="12700" marR="5080" lvl="0" indent="0" algn="ctr" defTabSz="914400" eaLnBrk="1" fontAlgn="auto" latinLnBrk="0" hangingPunct="1">
              <a:lnSpc>
                <a:spcPct val="130000"/>
              </a:lnSpc>
              <a:spcBef>
                <a:spcPts val="100"/>
              </a:spcBef>
              <a:spcAft>
                <a:spcPts val="0"/>
              </a:spcAft>
              <a:buClr>
                <a:srgbClr val="3C5AA0"/>
              </a:buClr>
              <a:buSzTx/>
              <a:buFont typeface="Arial" panose="020B0604020202020204"/>
              <a:buNone/>
              <a:tabLst>
                <a:tab pos="184150" algn="l"/>
              </a:tabLst>
              <a:defRPr/>
            </a:pPr>
            <a:r>
              <a:rPr lang="zh-CN" altLang="en-US" sz="1400" b="1" kern="0" dirty="0">
                <a:solidFill>
                  <a:srgbClr val="0077C1"/>
                </a:solidFill>
                <a:latin typeface="思源黑体 CN Bold" panose="020B0800000000000000"/>
                <a:ea typeface="思源黑体 CN Bold" panose="020B0800000000000000"/>
              </a:rPr>
              <a:t>现状</a:t>
            </a:r>
            <a:endParaRPr lang="en-US" altLang="zh-CN" sz="1200" dirty="0">
              <a:solidFill>
                <a:srgbClr val="0071BD"/>
              </a:solidFill>
              <a:effectLst/>
              <a:latin typeface="思源黑体 CN Bold" panose="020B0800000000000000"/>
              <a:ea typeface="思源黑体 CN Bold" panose="020B0800000000000000"/>
            </a:endParaRPr>
          </a:p>
        </p:txBody>
      </p:sp>
      <p:sp>
        <p:nvSpPr>
          <p:cNvPr id="13" name="灯片编号占位符 5">
            <a:extLst>
              <a:ext uri="{FF2B5EF4-FFF2-40B4-BE49-F238E27FC236}">
                <a16:creationId xmlns:a16="http://schemas.microsoft.com/office/drawing/2014/main" id="{3CC727A9-E14C-DEF1-652B-D0565A69B3CB}"/>
              </a:ext>
            </a:extLst>
          </p:cNvPr>
          <p:cNvSpPr txBox="1">
            <a:spLocks/>
          </p:cNvSpPr>
          <p:nvPr/>
        </p:nvSpPr>
        <p:spPr>
          <a:xfrm>
            <a:off x="9448800" y="6483936"/>
            <a:ext cx="2743200" cy="365125"/>
          </a:xfrm>
          <a:prstGeom prst="rect">
            <a:avLst/>
          </a:prstGeom>
        </p:spPr>
        <p:txBody>
          <a:bodyPr/>
          <a:lstStyle>
            <a:defPPr>
              <a:defRPr lang="zh-CN"/>
            </a:defPPr>
            <a:lvl1pPr marL="0" algn="r" defTabSz="914400" rtl="0" eaLnBrk="1" latinLnBrk="0" hangingPunct="1">
              <a:defRPr sz="1400" kern="1200">
                <a:solidFill>
                  <a:schemeClr val="tx1"/>
                </a:solidFill>
                <a:latin typeface="思源黑体 CN Bo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27D772-DDAD-B549-B652-8A1CE5CDB70F}" type="slidenum">
              <a:rPr kumimoji="1" lang="zh-CN" altLang="en-US" smtClean="0"/>
              <a:pPr/>
              <a:t>4</a:t>
            </a:fld>
            <a:endParaRPr kumimoji="1" lang="zh-CN" altLang="en-US" dirty="0"/>
          </a:p>
        </p:txBody>
      </p:sp>
      <p:sp>
        <p:nvSpPr>
          <p:cNvPr id="16" name="文本框 15">
            <a:extLst>
              <a:ext uri="{FF2B5EF4-FFF2-40B4-BE49-F238E27FC236}">
                <a16:creationId xmlns:a16="http://schemas.microsoft.com/office/drawing/2014/main" id="{E305A84D-A5FD-7E67-14EE-67761FF8B162}"/>
              </a:ext>
            </a:extLst>
          </p:cNvPr>
          <p:cNvSpPr txBox="1"/>
          <p:nvPr/>
        </p:nvSpPr>
        <p:spPr>
          <a:xfrm>
            <a:off x="9448800" y="807860"/>
            <a:ext cx="2590412" cy="261610"/>
          </a:xfrm>
          <a:prstGeom prst="rect">
            <a:avLst/>
          </a:prstGeom>
          <a:noFill/>
        </p:spPr>
        <p:txBody>
          <a:bodyPr wrap="square">
            <a:spAutoFit/>
          </a:bodyPr>
          <a:lstStyle/>
          <a:p>
            <a:r>
              <a:rPr lang="en-US" altLang="zh-CN" sz="1100" dirty="0">
                <a:latin typeface="思源黑体 CN Heavy" panose="020B0A00000000000000" pitchFamily="34" charset="-122"/>
                <a:ea typeface="思源黑体 CN Bold" panose="020B0800000000000000"/>
              </a:rPr>
              <a:t>*MRSA</a:t>
            </a:r>
            <a:r>
              <a:rPr lang="zh-CN" altLang="en-US" sz="1100" dirty="0">
                <a:latin typeface="思源黑体 CN Heavy" panose="020B0A00000000000000" pitchFamily="34" charset="-122"/>
                <a:ea typeface="思源黑体 CN Bold" panose="020B0800000000000000"/>
              </a:rPr>
              <a:t>：耐甲氧西林金黄色葡萄球菌</a:t>
            </a:r>
            <a:endParaRPr lang="zh-CN" altLang="en-US" sz="1100" dirty="0"/>
          </a:p>
        </p:txBody>
      </p:sp>
    </p:spTree>
    <p:extLst>
      <p:ext uri="{BB962C8B-B14F-4D97-AF65-F5344CB8AC3E}">
        <p14:creationId xmlns:p14="http://schemas.microsoft.com/office/powerpoint/2010/main" val="4238772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顶角 4">
            <a:extLst>
              <a:ext uri="{FF2B5EF4-FFF2-40B4-BE49-F238E27FC236}">
                <a16:creationId xmlns:a16="http://schemas.microsoft.com/office/drawing/2014/main" id="{C1780641-DC15-B05A-331A-F09C8E79AB0A}"/>
              </a:ext>
            </a:extLst>
          </p:cNvPr>
          <p:cNvSpPr/>
          <p:nvPr>
            <p:custDataLst>
              <p:tags r:id="rId2"/>
            </p:custDataLst>
          </p:nvPr>
        </p:nvSpPr>
        <p:spPr>
          <a:xfrm rot="5400000" flipH="1">
            <a:off x="6420731" y="1217541"/>
            <a:ext cx="5191479" cy="5062008"/>
          </a:xfrm>
          <a:prstGeom prst="round2SameRect">
            <a:avLst>
              <a:gd name="adj1" fmla="val 4805"/>
              <a:gd name="adj2" fmla="val 5611"/>
            </a:avLst>
          </a:prstGeom>
          <a:solidFill>
            <a:sysClr val="window" lastClr="FFFFFF"/>
          </a:solidFill>
          <a:ln w="12700" cap="flat" cmpd="sng" algn="ctr">
            <a:noFill/>
            <a:prstDash val="solid"/>
            <a:miter lim="800000"/>
          </a:ln>
          <a:effectLst>
            <a:outerShdw blurRad="342900" dist="88900" dir="2700000" algn="tl" rotWithShape="0">
              <a:srgbClr val="006EFF">
                <a:alpha val="1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a:endParaRPr>
          </a:p>
        </p:txBody>
      </p:sp>
      <p:sp>
        <p:nvSpPr>
          <p:cNvPr id="67" name="矩形: 圆角 10">
            <a:extLst>
              <a:ext uri="{FF2B5EF4-FFF2-40B4-BE49-F238E27FC236}">
                <a16:creationId xmlns:a16="http://schemas.microsoft.com/office/drawing/2014/main" id="{67FF0082-ABD4-B152-B9C1-59411E296FDB}"/>
              </a:ext>
            </a:extLst>
          </p:cNvPr>
          <p:cNvSpPr/>
          <p:nvPr>
            <p:custDataLst>
              <p:tags r:id="rId3"/>
            </p:custDataLst>
          </p:nvPr>
        </p:nvSpPr>
        <p:spPr>
          <a:xfrm>
            <a:off x="6686020" y="1341966"/>
            <a:ext cx="4660900" cy="4928408"/>
          </a:xfrm>
          <a:prstGeom prst="roundRect">
            <a:avLst>
              <a:gd name="adj" fmla="val 6963"/>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Bold" panose="020B0800000000000000"/>
            </a:endParaRPr>
          </a:p>
        </p:txBody>
      </p:sp>
      <p:sp>
        <p:nvSpPr>
          <p:cNvPr id="4" name="矩形: 圆顶角 3">
            <a:extLst>
              <a:ext uri="{FF2B5EF4-FFF2-40B4-BE49-F238E27FC236}">
                <a16:creationId xmlns:a16="http://schemas.microsoft.com/office/drawing/2014/main" id="{552475BF-992B-F045-A401-9711FDA8EB0C}"/>
              </a:ext>
            </a:extLst>
          </p:cNvPr>
          <p:cNvSpPr/>
          <p:nvPr>
            <p:custDataLst>
              <p:tags r:id="rId4"/>
            </p:custDataLst>
          </p:nvPr>
        </p:nvSpPr>
        <p:spPr>
          <a:xfrm rot="5400000" flipH="1">
            <a:off x="579789" y="1217541"/>
            <a:ext cx="5191479" cy="5062008"/>
          </a:xfrm>
          <a:prstGeom prst="round2SameRect">
            <a:avLst>
              <a:gd name="adj1" fmla="val 4805"/>
              <a:gd name="adj2" fmla="val 5611"/>
            </a:avLst>
          </a:prstGeom>
          <a:solidFill>
            <a:sysClr val="window" lastClr="FFFFFF"/>
          </a:solidFill>
          <a:ln w="12700" cap="flat" cmpd="sng" algn="ctr">
            <a:noFill/>
            <a:prstDash val="solid"/>
            <a:miter lim="800000"/>
          </a:ln>
          <a:effectLst>
            <a:outerShdw blurRad="342900" dist="88900" dir="2700000" algn="tl" rotWithShape="0">
              <a:srgbClr val="006EFF">
                <a:alpha val="14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a:endParaRPr>
          </a:p>
        </p:txBody>
      </p:sp>
      <p:sp>
        <p:nvSpPr>
          <p:cNvPr id="10" name="箭头: 右 11">
            <a:extLst>
              <a:ext uri="{FF2B5EF4-FFF2-40B4-BE49-F238E27FC236}">
                <a16:creationId xmlns:a16="http://schemas.microsoft.com/office/drawing/2014/main" id="{788A8A96-3078-9CC2-C5CC-795681C16ECF}"/>
              </a:ext>
            </a:extLst>
          </p:cNvPr>
          <p:cNvSpPr/>
          <p:nvPr>
            <p:custDataLst>
              <p:tags r:id="rId5"/>
            </p:custDataLst>
          </p:nvPr>
        </p:nvSpPr>
        <p:spPr>
          <a:xfrm rot="10800000" flipH="1">
            <a:off x="5809088" y="2547356"/>
            <a:ext cx="573823" cy="424444"/>
          </a:xfrm>
          <a:prstGeom prst="rightArrow">
            <a:avLst>
              <a:gd name="adj1" fmla="val 58835"/>
              <a:gd name="adj2" fmla="val 70643"/>
            </a:avLst>
          </a:prstGeom>
          <a:gradFill>
            <a:gsLst>
              <a:gs pos="0">
                <a:srgbClr val="307FF3">
                  <a:alpha val="0"/>
                </a:srgbClr>
              </a:gs>
              <a:gs pos="100000">
                <a:srgbClr val="307FF3">
                  <a:alpha val="63000"/>
                </a:srgbClr>
              </a:gs>
            </a:gsLst>
            <a:lin ang="0" scaled="1"/>
          </a:gradFill>
          <a:ln w="12700" cap="flat" cmpd="sng" algn="ctr">
            <a:gradFill flip="none" rotWithShape="1">
              <a:gsLst>
                <a:gs pos="0">
                  <a:srgbClr val="307FF3">
                    <a:alpha val="0"/>
                  </a:srgbClr>
                </a:gs>
                <a:gs pos="99000">
                  <a:srgbClr val="307FF3"/>
                </a:gs>
              </a:gsLst>
              <a:lin ang="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Regular" panose="020B0500000000000000" pitchFamily="34" charset="-122"/>
              <a:ea typeface="思源黑体 CN Bold" panose="020B0800000000000000"/>
            </a:endParaRPr>
          </a:p>
        </p:txBody>
      </p:sp>
      <p:sp>
        <p:nvSpPr>
          <p:cNvPr id="13" name="矩形: 圆角 10">
            <a:extLst>
              <a:ext uri="{FF2B5EF4-FFF2-40B4-BE49-F238E27FC236}">
                <a16:creationId xmlns:a16="http://schemas.microsoft.com/office/drawing/2014/main" id="{BBA76E9C-D570-4262-74AC-C244A8D4465E}"/>
              </a:ext>
            </a:extLst>
          </p:cNvPr>
          <p:cNvSpPr/>
          <p:nvPr>
            <p:custDataLst>
              <p:tags r:id="rId6"/>
            </p:custDataLst>
          </p:nvPr>
        </p:nvSpPr>
        <p:spPr>
          <a:xfrm>
            <a:off x="845078" y="1341965"/>
            <a:ext cx="4660900" cy="1809797"/>
          </a:xfrm>
          <a:prstGeom prst="roundRect">
            <a:avLst>
              <a:gd name="adj" fmla="val 11921"/>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a typeface="思源黑体 CN Bold" panose="020B0800000000000000"/>
            </a:endParaRPr>
          </a:p>
        </p:txBody>
      </p:sp>
      <p:sp>
        <p:nvSpPr>
          <p:cNvPr id="17" name="矩形: 圆角 10">
            <a:extLst>
              <a:ext uri="{FF2B5EF4-FFF2-40B4-BE49-F238E27FC236}">
                <a16:creationId xmlns:a16="http://schemas.microsoft.com/office/drawing/2014/main" id="{E96FD07D-B3C3-760D-53A1-8135F47520FC}"/>
              </a:ext>
            </a:extLst>
          </p:cNvPr>
          <p:cNvSpPr/>
          <p:nvPr>
            <p:custDataLst>
              <p:tags r:id="rId7"/>
            </p:custDataLst>
          </p:nvPr>
        </p:nvSpPr>
        <p:spPr>
          <a:xfrm>
            <a:off x="845078" y="3405505"/>
            <a:ext cx="4660900" cy="2761830"/>
          </a:xfrm>
          <a:prstGeom prst="roundRect">
            <a:avLst>
              <a:gd name="adj" fmla="val 11921"/>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ffectLst>
                <a:outerShdw blurRad="38100" dist="38100" dir="2700000" algn="tl">
                  <a:srgbClr val="000000">
                    <a:alpha val="43137"/>
                  </a:srgbClr>
                </a:outerShdw>
              </a:effectLst>
              <a:ea typeface="思源黑体 CN Bold" panose="020B0800000000000000"/>
            </a:endParaRPr>
          </a:p>
        </p:txBody>
      </p:sp>
      <p:sp>
        <p:nvSpPr>
          <p:cNvPr id="30" name="文本框 29">
            <a:extLst>
              <a:ext uri="{FF2B5EF4-FFF2-40B4-BE49-F238E27FC236}">
                <a16:creationId xmlns:a16="http://schemas.microsoft.com/office/drawing/2014/main" id="{1CA7A8A1-2A2A-6545-4547-40E29EFD243A}"/>
              </a:ext>
            </a:extLst>
          </p:cNvPr>
          <p:cNvSpPr txBox="1"/>
          <p:nvPr/>
        </p:nvSpPr>
        <p:spPr>
          <a:xfrm>
            <a:off x="1005310" y="2127155"/>
            <a:ext cx="4303607" cy="718402"/>
          </a:xfrm>
          <a:prstGeom prst="rect">
            <a:avLst/>
          </a:prstGeom>
          <a:noFill/>
        </p:spPr>
        <p:txBody>
          <a:bodyPr wrap="square" rtlCol="0" anchor="t">
            <a:spAutoFit/>
          </a:bodyPr>
          <a:lstStyle>
            <a:defPPr>
              <a:defRPr lang="zh-CN"/>
            </a:defPPr>
            <a:lvl1pPr marL="12700" marR="5080" lvl="0" indent="0" algn="ctr" fontAlgn="auto">
              <a:lnSpc>
                <a:spcPct val="130000"/>
              </a:lnSpc>
              <a:spcBef>
                <a:spcPts val="100"/>
              </a:spcBef>
              <a:spcAft>
                <a:spcPts val="0"/>
              </a:spcAft>
              <a:buClr>
                <a:srgbClr val="3C5AA0"/>
              </a:buClr>
              <a:buSzTx/>
              <a:buFont typeface="Arial" panose="020B0604020202020204"/>
              <a:buNone/>
              <a:tabLst>
                <a:tab pos="184150" algn="l"/>
              </a:tabLst>
              <a:defRPr sz="1000" kern="0">
                <a:ln>
                  <a:noFill/>
                </a:ln>
                <a:solidFill>
                  <a:schemeClr val="tx1">
                    <a:lumMod val="85000"/>
                    <a:lumOff val="15000"/>
                  </a:scheme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stStyle>
          <a:p>
            <a:pPr marL="12700" marR="5080" lvl="0" indent="0" algn="l" defTabSz="914400" eaLnBrk="1" fontAlgn="auto" latinLnBrk="0" hangingPunct="1">
              <a:lnSpc>
                <a:spcPct val="200000"/>
              </a:lnSpc>
              <a:spcBef>
                <a:spcPts val="100"/>
              </a:spcBef>
              <a:spcAft>
                <a:spcPts val="0"/>
              </a:spcAft>
              <a:buClr>
                <a:srgbClr val="3C5AA0"/>
              </a:buClr>
              <a:buSzTx/>
              <a:buFont typeface="Arial" panose="020B0604020202020204"/>
              <a:buNone/>
              <a:tabLst>
                <a:tab pos="184150" algn="l"/>
              </a:tabLst>
              <a:defRPr/>
            </a:pPr>
            <a:r>
              <a:rPr lang="zh-CN" altLang="en-US" sz="1100" kern="0" noProof="0" dirty="0">
                <a:ln>
                  <a:noFill/>
                </a:ln>
                <a:solidFill>
                  <a:srgbClr val="262626"/>
                </a:solidFill>
                <a:uLnTx/>
                <a:uFillTx/>
                <a:ea typeface="思源黑体 CN Bold" panose="020B0800000000000000"/>
                <a:sym typeface="+mn-ea"/>
              </a:rPr>
              <a:t>不良反应：常见的不良反应为恶心、呕吐、腹泻、局部反应、超敏反应（包括荨麻疹、痒疹和药物过敏反应）和味觉障碍。</a:t>
            </a:r>
            <a:endParaRPr lang="zh-CN" altLang="en-US" sz="1100" strike="sngStrike" kern="0" noProof="0" dirty="0">
              <a:ln>
                <a:noFill/>
              </a:ln>
              <a:solidFill>
                <a:srgbClr val="262626"/>
              </a:solidFill>
              <a:uLnTx/>
              <a:uFillTx/>
              <a:ea typeface="思源黑体 CN Bold" panose="020B0800000000000000"/>
              <a:sym typeface="+mn-ea"/>
            </a:endParaRPr>
          </a:p>
        </p:txBody>
      </p:sp>
      <p:sp>
        <p:nvSpPr>
          <p:cNvPr id="58" name="箭头: 右 11">
            <a:extLst>
              <a:ext uri="{FF2B5EF4-FFF2-40B4-BE49-F238E27FC236}">
                <a16:creationId xmlns:a16="http://schemas.microsoft.com/office/drawing/2014/main" id="{B71786C0-C0FC-B2B3-6987-E00511523588}"/>
              </a:ext>
            </a:extLst>
          </p:cNvPr>
          <p:cNvSpPr/>
          <p:nvPr>
            <p:custDataLst>
              <p:tags r:id="rId8"/>
            </p:custDataLst>
          </p:nvPr>
        </p:nvSpPr>
        <p:spPr>
          <a:xfrm rot="10800000" flipH="1">
            <a:off x="5809088" y="4325860"/>
            <a:ext cx="573823" cy="424444"/>
          </a:xfrm>
          <a:prstGeom prst="rightArrow">
            <a:avLst>
              <a:gd name="adj1" fmla="val 58835"/>
              <a:gd name="adj2" fmla="val 70643"/>
            </a:avLst>
          </a:prstGeom>
          <a:gradFill>
            <a:gsLst>
              <a:gs pos="0">
                <a:srgbClr val="307FF3">
                  <a:alpha val="0"/>
                </a:srgbClr>
              </a:gs>
              <a:gs pos="100000">
                <a:srgbClr val="307FF3">
                  <a:alpha val="63000"/>
                </a:srgbClr>
              </a:gs>
            </a:gsLst>
            <a:lin ang="0" scaled="1"/>
          </a:gradFill>
          <a:ln w="12700" cap="flat" cmpd="sng" algn="ctr">
            <a:gradFill flip="none" rotWithShape="1">
              <a:gsLst>
                <a:gs pos="0">
                  <a:srgbClr val="307FF3">
                    <a:alpha val="0"/>
                  </a:srgbClr>
                </a:gs>
                <a:gs pos="99000">
                  <a:srgbClr val="307FF3"/>
                </a:gs>
              </a:gsLst>
              <a:lin ang="0" scaled="1"/>
              <a:tileRect/>
            </a:gra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Regular" panose="020B0500000000000000" pitchFamily="34" charset="-122"/>
              <a:ea typeface="思源黑体 CN Bold" panose="020B0800000000000000"/>
            </a:endParaRPr>
          </a:p>
        </p:txBody>
      </p:sp>
      <p:sp>
        <p:nvSpPr>
          <p:cNvPr id="64" name="矩形: 圆角 13">
            <a:extLst>
              <a:ext uri="{FF2B5EF4-FFF2-40B4-BE49-F238E27FC236}">
                <a16:creationId xmlns:a16="http://schemas.microsoft.com/office/drawing/2014/main" id="{E7E72AB6-8705-EC95-A2BB-D2B956B46E3D}"/>
              </a:ext>
            </a:extLst>
          </p:cNvPr>
          <p:cNvSpPr/>
          <p:nvPr>
            <p:custDataLst>
              <p:tags r:id="rId9"/>
            </p:custDataLst>
          </p:nvPr>
        </p:nvSpPr>
        <p:spPr>
          <a:xfrm>
            <a:off x="1005309" y="3653341"/>
            <a:ext cx="4340437" cy="335280"/>
          </a:xfrm>
          <a:prstGeom prst="roundRect">
            <a:avLst>
              <a:gd name="adj" fmla="val 18639"/>
            </a:avLst>
          </a:pr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r>
              <a:rPr lang="zh-CN" altLang="en-US" sz="1400" kern="0" dirty="0">
                <a:solidFill>
                  <a:prstClr val="white"/>
                </a:solidFill>
                <a:effectLst>
                  <a:outerShdw blurRad="38100" dist="38100" dir="2700000" algn="tl">
                    <a:srgbClr val="000000">
                      <a:alpha val="43137"/>
                    </a:srgbClr>
                  </a:outerShdw>
                </a:effectLst>
                <a:ea typeface="思源黑体 CN Bold" panose="020B0800000000000000"/>
              </a:rPr>
              <a:t>上市后不良反应监测</a:t>
            </a:r>
          </a:p>
        </p:txBody>
      </p:sp>
      <p:sp>
        <p:nvSpPr>
          <p:cNvPr id="65" name="文本框 64">
            <a:extLst>
              <a:ext uri="{FF2B5EF4-FFF2-40B4-BE49-F238E27FC236}">
                <a16:creationId xmlns:a16="http://schemas.microsoft.com/office/drawing/2014/main" id="{E1575097-E1E1-AEE4-A50A-08F96EC00C17}"/>
              </a:ext>
            </a:extLst>
          </p:cNvPr>
          <p:cNvSpPr txBox="1"/>
          <p:nvPr/>
        </p:nvSpPr>
        <p:spPr>
          <a:xfrm>
            <a:off x="1068223" y="4342808"/>
            <a:ext cx="4181291" cy="1470339"/>
          </a:xfrm>
          <a:prstGeom prst="rect">
            <a:avLst/>
          </a:prstGeom>
          <a:noFill/>
        </p:spPr>
        <p:txBody>
          <a:bodyPr wrap="square" rtlCol="0" anchor="t">
            <a:spAutoFit/>
          </a:bodyPr>
          <a:lstStyle>
            <a:defPPr>
              <a:defRPr lang="zh-CN"/>
            </a:defPPr>
            <a:lvl1pPr marL="12700" marR="5080" lvl="0" indent="0" algn="ctr" fontAlgn="auto">
              <a:lnSpc>
                <a:spcPct val="130000"/>
              </a:lnSpc>
              <a:spcBef>
                <a:spcPts val="100"/>
              </a:spcBef>
              <a:spcAft>
                <a:spcPts val="0"/>
              </a:spcAft>
              <a:buClr>
                <a:srgbClr val="3C5AA0"/>
              </a:buClr>
              <a:buSzTx/>
              <a:buFont typeface="Arial" panose="020B0604020202020204"/>
              <a:buNone/>
              <a:tabLst>
                <a:tab pos="184150" algn="l"/>
              </a:tabLst>
              <a:defRPr sz="1000" kern="0">
                <a:ln>
                  <a:noFill/>
                </a:ln>
                <a:solidFill>
                  <a:schemeClr val="tx1">
                    <a:lumMod val="85000"/>
                    <a:lumOff val="15000"/>
                  </a:schemeClr>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stStyle>
          <a:p>
            <a:pPr marL="298450" marR="5080" lvl="0" indent="-285750" algn="l" defTabSz="914400" eaLnBrk="1" fontAlgn="auto" latinLnBrk="0" hangingPunct="1">
              <a:lnSpc>
                <a:spcPct val="150000"/>
              </a:lnSpc>
              <a:spcBef>
                <a:spcPts val="100"/>
              </a:spcBef>
              <a:spcAft>
                <a:spcPts val="0"/>
              </a:spcAft>
              <a:buClr>
                <a:srgbClr val="3C5AA0"/>
              </a:buClr>
              <a:buSzTx/>
              <a:buFont typeface="Wingdings" panose="05000000000000000000" pitchFamily="2" charset="2"/>
              <a:buChar char="ü"/>
              <a:tabLst>
                <a:tab pos="184150" algn="l"/>
              </a:tabLst>
              <a:defRPr/>
            </a:pPr>
            <a:r>
              <a:rPr lang="zh-CN" altLang="en-US" sz="1200" kern="0" noProof="0" dirty="0">
                <a:ln>
                  <a:noFill/>
                </a:ln>
                <a:solidFill>
                  <a:srgbClr val="262626"/>
                </a:solidFill>
                <a:effectLst/>
                <a:uLnTx/>
                <a:uFillTx/>
                <a:ea typeface="思源黑体 CN Bold" panose="020B0800000000000000"/>
                <a:sym typeface="+mn-ea"/>
              </a:rPr>
              <a:t>目前，</a:t>
            </a:r>
            <a:r>
              <a:rPr lang="zh-CN" altLang="en-US" sz="1200" kern="0" dirty="0">
                <a:solidFill>
                  <a:schemeClr val="tx1"/>
                </a:solidFill>
                <a:ea typeface="思源黑体 CN Bold" panose="020B0800000000000000"/>
                <a:sym typeface="+mn-ea"/>
              </a:rPr>
              <a:t>赛比普</a:t>
            </a:r>
            <a:r>
              <a:rPr lang="en-US" altLang="zh-CN" sz="1200" kern="0" baseline="30000" dirty="0">
                <a:solidFill>
                  <a:schemeClr val="tx1"/>
                </a:solidFill>
                <a:ea typeface="思源黑体 CN Bold" panose="020B0800000000000000"/>
                <a:sym typeface="+mn-ea"/>
              </a:rPr>
              <a:t>®</a:t>
            </a:r>
            <a:r>
              <a:rPr lang="zh-CN" altLang="en-US" sz="1200" dirty="0">
                <a:solidFill>
                  <a:srgbClr val="262626"/>
                </a:solidFill>
                <a:ea typeface="思源黑体 CN Bold" panose="020B0800000000000000"/>
                <a:sym typeface="+mn-ea"/>
              </a:rPr>
              <a:t>已在</a:t>
            </a:r>
            <a:r>
              <a:rPr lang="en-US" altLang="zh-CN" sz="1200" dirty="0">
                <a:solidFill>
                  <a:srgbClr val="262626"/>
                </a:solidFill>
                <a:ea typeface="思源黑体 CN Bold" panose="020B0800000000000000"/>
                <a:sym typeface="+mn-ea"/>
              </a:rPr>
              <a:t>19</a:t>
            </a:r>
            <a:r>
              <a:rPr lang="zh-CN" altLang="en-US" sz="1200" dirty="0">
                <a:solidFill>
                  <a:srgbClr val="262626"/>
                </a:solidFill>
                <a:ea typeface="思源黑体 CN Bold" panose="020B0800000000000000"/>
                <a:sym typeface="+mn-ea"/>
              </a:rPr>
              <a:t>个国家</a:t>
            </a:r>
            <a:r>
              <a:rPr lang="zh-CN" altLang="en-US" sz="1200" kern="0" noProof="0" dirty="0">
                <a:ln>
                  <a:noFill/>
                </a:ln>
                <a:solidFill>
                  <a:srgbClr val="262626"/>
                </a:solidFill>
                <a:effectLst/>
                <a:uLnTx/>
                <a:uFillTx/>
                <a:ea typeface="思源黑体 CN Bold" panose="020B0800000000000000"/>
                <a:sym typeface="+mn-ea"/>
              </a:rPr>
              <a:t>上市销售</a:t>
            </a:r>
            <a:r>
              <a:rPr lang="zh-CN" altLang="en-US" sz="1200" dirty="0">
                <a:solidFill>
                  <a:srgbClr val="262626"/>
                </a:solidFill>
                <a:ea typeface="思源黑体 CN Bold" panose="020B0800000000000000"/>
                <a:sym typeface="+mn-ea"/>
              </a:rPr>
              <a:t>。</a:t>
            </a:r>
            <a:r>
              <a:rPr lang="zh-CN" altLang="en-US" sz="1200" b="1" dirty="0">
                <a:solidFill>
                  <a:srgbClr val="0077C1"/>
                </a:solidFill>
                <a:ea typeface="思源黑体 CN Bold" panose="020B0800000000000000"/>
                <a:sym typeface="+mn-ea"/>
              </a:rPr>
              <a:t>未发布过任何安全性警告、黑框警告、撤市等相关信息。</a:t>
            </a:r>
            <a:endParaRPr lang="en-US" altLang="zh-CN" sz="1200" b="1" dirty="0">
              <a:solidFill>
                <a:srgbClr val="0077C1"/>
              </a:solidFill>
              <a:ea typeface="思源黑体 CN Bold" panose="020B0800000000000000"/>
              <a:sym typeface="+mn-ea"/>
            </a:endParaRPr>
          </a:p>
          <a:p>
            <a:pPr marR="5080" lvl="0" algn="l" defTabSz="914400" eaLnBrk="1" fontAlgn="auto" latinLnBrk="0" hangingPunct="1">
              <a:lnSpc>
                <a:spcPct val="150000"/>
              </a:lnSpc>
              <a:spcBef>
                <a:spcPts val="100"/>
              </a:spcBef>
              <a:spcAft>
                <a:spcPts val="0"/>
              </a:spcAft>
              <a:buClr>
                <a:srgbClr val="3C5AA0"/>
              </a:buClr>
              <a:buSzTx/>
              <a:tabLst>
                <a:tab pos="184150" algn="l"/>
              </a:tabLst>
              <a:defRPr/>
            </a:pPr>
            <a:endParaRPr lang="en-US" altLang="zh-CN" b="1" dirty="0">
              <a:solidFill>
                <a:srgbClr val="0077C1"/>
              </a:solidFill>
              <a:ea typeface="思源黑体 CN Bold" panose="020B0800000000000000"/>
              <a:sym typeface="+mn-ea"/>
            </a:endParaRPr>
          </a:p>
          <a:p>
            <a:pPr marL="298450" marR="5080" lvl="0" indent="-285750" algn="l" defTabSz="914400" eaLnBrk="1" fontAlgn="auto" latinLnBrk="0" hangingPunct="1">
              <a:lnSpc>
                <a:spcPct val="150000"/>
              </a:lnSpc>
              <a:spcBef>
                <a:spcPts val="100"/>
              </a:spcBef>
              <a:spcAft>
                <a:spcPts val="0"/>
              </a:spcAft>
              <a:buClr>
                <a:srgbClr val="3C5AA0"/>
              </a:buClr>
              <a:buSzTx/>
              <a:buFont typeface="Wingdings" panose="05000000000000000000" pitchFamily="2" charset="2"/>
              <a:buChar char="ü"/>
              <a:tabLst>
                <a:tab pos="184150" algn="l"/>
              </a:tabLst>
              <a:defRPr/>
            </a:pPr>
            <a:r>
              <a:rPr lang="zh-CN" altLang="en-US" sz="1200" dirty="0">
                <a:solidFill>
                  <a:srgbClr val="262626"/>
                </a:solidFill>
                <a:ea typeface="思源黑体 CN Bold" panose="020B0800000000000000"/>
                <a:sym typeface="+mn-ea"/>
              </a:rPr>
              <a:t>本品</a:t>
            </a:r>
            <a:r>
              <a:rPr lang="en-US" altLang="zh-CN" sz="1200" dirty="0">
                <a:solidFill>
                  <a:srgbClr val="262626"/>
                </a:solidFill>
                <a:ea typeface="思源黑体 CN Bold" panose="020B0800000000000000"/>
                <a:sym typeface="+mn-ea"/>
              </a:rPr>
              <a:t>2023</a:t>
            </a:r>
            <a:r>
              <a:rPr lang="zh-CN" altLang="en-US" sz="1200" dirty="0">
                <a:solidFill>
                  <a:srgbClr val="262626"/>
                </a:solidFill>
                <a:ea typeface="思源黑体 CN Bold" panose="020B0800000000000000"/>
                <a:sym typeface="+mn-ea"/>
              </a:rPr>
              <a:t>年</a:t>
            </a:r>
            <a:r>
              <a:rPr lang="en-US" altLang="zh-CN" sz="1200" dirty="0">
                <a:solidFill>
                  <a:srgbClr val="262626"/>
                </a:solidFill>
                <a:ea typeface="思源黑体 CN Bold" panose="020B0800000000000000"/>
                <a:sym typeface="+mn-ea"/>
              </a:rPr>
              <a:t>5</a:t>
            </a:r>
            <a:r>
              <a:rPr lang="zh-CN" altLang="en-US" sz="1200" dirty="0">
                <a:solidFill>
                  <a:srgbClr val="262626"/>
                </a:solidFill>
                <a:ea typeface="思源黑体 CN Bold" panose="020B0800000000000000"/>
                <a:sym typeface="+mn-ea"/>
              </a:rPr>
              <a:t>月在中国临床机构使用，</a:t>
            </a:r>
            <a:r>
              <a:rPr lang="zh-CN" altLang="en-US" sz="1200" b="1" dirty="0">
                <a:solidFill>
                  <a:srgbClr val="0077C1"/>
                </a:solidFill>
                <a:ea typeface="思源黑体 CN Bold" panose="020B0800000000000000"/>
                <a:sym typeface="+mn-ea"/>
              </a:rPr>
              <a:t>至今未收到医疗机构不良反应反馈。</a:t>
            </a:r>
          </a:p>
        </p:txBody>
      </p:sp>
      <p:sp>
        <p:nvSpPr>
          <p:cNvPr id="2" name="文本框 1">
            <a:extLst>
              <a:ext uri="{FF2B5EF4-FFF2-40B4-BE49-F238E27FC236}">
                <a16:creationId xmlns:a16="http://schemas.microsoft.com/office/drawing/2014/main" id="{76C7221C-445F-BB7B-222B-5B5EC6BCBF80}"/>
              </a:ext>
            </a:extLst>
          </p:cNvPr>
          <p:cNvSpPr txBox="1"/>
          <p:nvPr>
            <p:custDataLst>
              <p:tags r:id="rId10"/>
            </p:custDataLst>
          </p:nvPr>
        </p:nvSpPr>
        <p:spPr>
          <a:xfrm>
            <a:off x="415713" y="447395"/>
            <a:ext cx="10314407" cy="475472"/>
          </a:xfrm>
          <a:prstGeom prst="rect">
            <a:avLst/>
          </a:prstGeom>
          <a:noFill/>
          <a:effectLst/>
        </p:spPr>
        <p:txBody>
          <a:bodyPr wrap="none" lIns="105115" tIns="52557" rIns="105115" bIns="52557" rtlCol="0">
            <a:spAutoFit/>
          </a:bodyPr>
          <a:lstStyle/>
          <a:p>
            <a:pPr algn="l" defTabSz="964565" fontAlgn="auto">
              <a:spcBef>
                <a:spcPts val="0"/>
              </a:spcBef>
              <a:spcAft>
                <a:spcPts val="0"/>
              </a:spcAft>
              <a:defRPr/>
            </a:pPr>
            <a:r>
              <a:rPr lang="en-US" altLang="zh-CN" sz="2400" dirty="0">
                <a:solidFill>
                  <a:srgbClr val="0077C1"/>
                </a:solidFill>
                <a:latin typeface="思源黑体 CN Heavy" panose="020B0A00000000000000" pitchFamily="34" charset="-122"/>
                <a:ea typeface="思源黑体 CN Bold" panose="020B0800000000000000"/>
              </a:rPr>
              <a:t>2</a:t>
            </a:r>
            <a:r>
              <a:rPr lang="zh-CN" altLang="en-US" sz="2400" dirty="0">
                <a:solidFill>
                  <a:srgbClr val="0077C1"/>
                </a:solidFill>
                <a:latin typeface="思源黑体 CN Heavy" panose="020B0A00000000000000" pitchFamily="34" charset="-122"/>
                <a:ea typeface="思源黑体 CN Bold" panose="020B0800000000000000"/>
              </a:rPr>
              <a:t>  安全性：赛比普</a:t>
            </a:r>
            <a:r>
              <a:rPr lang="en-US" altLang="zh-CN" sz="2400" baseline="30000" dirty="0">
                <a:solidFill>
                  <a:srgbClr val="0077C1"/>
                </a:solidFill>
                <a:latin typeface="思源黑体 CN Heavy" panose="020B0A00000000000000" pitchFamily="34" charset="-122"/>
                <a:ea typeface="思源黑体 CN Bold" panose="020B0800000000000000"/>
              </a:rPr>
              <a:t>®</a:t>
            </a:r>
            <a:r>
              <a:rPr lang="zh-CN" altLang="en-US" sz="2400" dirty="0">
                <a:solidFill>
                  <a:srgbClr val="0077C1"/>
                </a:solidFill>
                <a:latin typeface="思源黑体 CN Heavy" panose="020B0A00000000000000" pitchFamily="34" charset="-122"/>
                <a:ea typeface="思源黑体 CN Bold" panose="020B0800000000000000"/>
              </a:rPr>
              <a:t>安全与耐受性好，</a:t>
            </a:r>
            <a:r>
              <a:rPr lang="zh-CN" altLang="en-US" sz="2400" b="1" dirty="0">
                <a:solidFill>
                  <a:srgbClr val="0077C1"/>
                </a:solidFill>
                <a:latin typeface="思源黑体 CN Heavy" panose="020B0A00000000000000" pitchFamily="34" charset="-122"/>
                <a:ea typeface="思源黑体 CN Bold" panose="020B0800000000000000"/>
              </a:rPr>
              <a:t>老</a:t>
            </a:r>
            <a:r>
              <a:rPr lang="zh-CN" altLang="en-US" sz="2400" b="1" dirty="0">
                <a:solidFill>
                  <a:srgbClr val="0077C1"/>
                </a:solidFill>
                <a:ea typeface="思源黑体 CN Bold" panose="020B0800000000000000"/>
              </a:rPr>
              <a:t>龄、高危</a:t>
            </a:r>
            <a:r>
              <a:rPr lang="zh-CN" altLang="en-US" sz="2400" dirty="0">
                <a:solidFill>
                  <a:srgbClr val="0077C1"/>
                </a:solidFill>
                <a:ea typeface="思源黑体 CN Bold" panose="020B0800000000000000"/>
              </a:rPr>
              <a:t>和</a:t>
            </a:r>
            <a:r>
              <a:rPr lang="zh-CN" altLang="en-US" sz="2400" b="1" dirty="0">
                <a:solidFill>
                  <a:srgbClr val="0077C1"/>
                </a:solidFill>
                <a:ea typeface="思源黑体 CN Bold" panose="020B0800000000000000"/>
              </a:rPr>
              <a:t>儿童</a:t>
            </a:r>
            <a:r>
              <a:rPr lang="zh-CN" altLang="en-US" sz="2400" dirty="0">
                <a:solidFill>
                  <a:srgbClr val="0077C1"/>
                </a:solidFill>
                <a:ea typeface="思源黑体 CN Bold" panose="020B0800000000000000"/>
              </a:rPr>
              <a:t>患者临床获益</a:t>
            </a:r>
            <a:r>
              <a:rPr lang="zh-CN" altLang="en-US" sz="2400" dirty="0">
                <a:solidFill>
                  <a:srgbClr val="0077C1"/>
                </a:solidFill>
                <a:latin typeface="思源黑体 CN Heavy" panose="020B0A00000000000000" pitchFamily="34" charset="-122"/>
                <a:ea typeface="思源黑体 CN Bold" panose="020B0800000000000000"/>
              </a:rPr>
              <a:t>显著</a:t>
            </a:r>
          </a:p>
        </p:txBody>
      </p:sp>
      <p:sp>
        <p:nvSpPr>
          <p:cNvPr id="7" name="矩形: 圆角 13">
            <a:extLst>
              <a:ext uri="{FF2B5EF4-FFF2-40B4-BE49-F238E27FC236}">
                <a16:creationId xmlns:a16="http://schemas.microsoft.com/office/drawing/2014/main" id="{A92AD946-2A37-6618-DBEC-9A25ACC94731}"/>
              </a:ext>
            </a:extLst>
          </p:cNvPr>
          <p:cNvSpPr/>
          <p:nvPr>
            <p:custDataLst>
              <p:tags r:id="rId11"/>
            </p:custDataLst>
          </p:nvPr>
        </p:nvSpPr>
        <p:spPr>
          <a:xfrm>
            <a:off x="1005310" y="1538132"/>
            <a:ext cx="4340437" cy="335280"/>
          </a:xfrm>
          <a:prstGeom prst="roundRect">
            <a:avLst>
              <a:gd name="adj" fmla="val 18639"/>
            </a:avLst>
          </a:pr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r>
              <a:rPr lang="zh-CN" altLang="en-US" sz="1400" kern="0" dirty="0">
                <a:solidFill>
                  <a:prstClr val="white"/>
                </a:solidFill>
                <a:effectLst>
                  <a:outerShdw blurRad="38100" dist="38100" dir="2700000" algn="tl">
                    <a:srgbClr val="000000">
                      <a:alpha val="43137"/>
                    </a:srgbClr>
                  </a:outerShdw>
                </a:effectLst>
                <a:ea typeface="思源黑体 CN Bold" panose="020B0800000000000000"/>
              </a:rPr>
              <a:t>说明书收载的安全性信息</a:t>
            </a:r>
          </a:p>
        </p:txBody>
      </p:sp>
      <p:sp>
        <p:nvSpPr>
          <p:cNvPr id="8" name="矩形: 圆角 13">
            <a:extLst>
              <a:ext uri="{FF2B5EF4-FFF2-40B4-BE49-F238E27FC236}">
                <a16:creationId xmlns:a16="http://schemas.microsoft.com/office/drawing/2014/main" id="{9B723FBB-852F-5BC9-128A-5F108D58DFAC}"/>
              </a:ext>
            </a:extLst>
          </p:cNvPr>
          <p:cNvSpPr/>
          <p:nvPr>
            <p:custDataLst>
              <p:tags r:id="rId12"/>
            </p:custDataLst>
          </p:nvPr>
        </p:nvSpPr>
        <p:spPr>
          <a:xfrm>
            <a:off x="6846252" y="1538133"/>
            <a:ext cx="4340437" cy="335280"/>
          </a:xfrm>
          <a:prstGeom prst="roundRect">
            <a:avLst>
              <a:gd name="adj" fmla="val 18639"/>
            </a:avLst>
          </a:pr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r>
              <a:rPr lang="zh-CN" altLang="en-US" sz="1400" kern="0" dirty="0">
                <a:solidFill>
                  <a:prstClr val="white"/>
                </a:solidFill>
                <a:effectLst>
                  <a:outerShdw blurRad="38100" dist="38100" dir="2700000" algn="tl">
                    <a:srgbClr val="000000">
                      <a:alpha val="43137"/>
                    </a:srgbClr>
                  </a:outerShdw>
                </a:effectLst>
                <a:ea typeface="思源黑体 CN Bold" panose="020B0800000000000000"/>
              </a:rPr>
              <a:t>赛比普</a:t>
            </a:r>
            <a:r>
              <a:rPr lang="en-US" altLang="zh-CN" sz="1400" kern="0" baseline="30000" dirty="0">
                <a:solidFill>
                  <a:prstClr val="white"/>
                </a:solidFill>
                <a:effectLst>
                  <a:outerShdw blurRad="38100" dist="38100" dir="2700000" algn="tl">
                    <a:srgbClr val="000000">
                      <a:alpha val="43137"/>
                    </a:srgbClr>
                  </a:outerShdw>
                </a:effectLst>
                <a:ea typeface="思源黑体 CN Bold" panose="020B0800000000000000"/>
              </a:rPr>
              <a:t>®</a:t>
            </a:r>
            <a:r>
              <a:rPr lang="zh-CN" altLang="en-US" sz="1400" kern="0" dirty="0">
                <a:solidFill>
                  <a:prstClr val="white"/>
                </a:solidFill>
                <a:effectLst>
                  <a:outerShdw blurRad="38100" dist="38100" dir="2700000" algn="tl">
                    <a:srgbClr val="000000">
                      <a:alpha val="43137"/>
                    </a:srgbClr>
                  </a:outerShdw>
                </a:effectLst>
                <a:ea typeface="思源黑体 CN Bold" panose="020B0800000000000000"/>
              </a:rPr>
              <a:t>安全与耐受性好</a:t>
            </a:r>
            <a:endParaRPr lang="zh-CN" altLang="zh-CN" sz="1400" kern="0" dirty="0">
              <a:solidFill>
                <a:prstClr val="white"/>
              </a:solidFill>
              <a:effectLst>
                <a:outerShdw blurRad="38100" dist="38100" dir="2700000" algn="tl">
                  <a:srgbClr val="000000">
                    <a:alpha val="43137"/>
                  </a:srgbClr>
                </a:outerShdw>
              </a:effectLst>
              <a:ea typeface="思源黑体 CN Bold" panose="020B0800000000000000"/>
            </a:endParaRPr>
          </a:p>
        </p:txBody>
      </p:sp>
      <p:sp>
        <p:nvSpPr>
          <p:cNvPr id="9" name="圆角矩形 36">
            <a:extLst>
              <a:ext uri="{FF2B5EF4-FFF2-40B4-BE49-F238E27FC236}">
                <a16:creationId xmlns:a16="http://schemas.microsoft.com/office/drawing/2014/main" id="{DBE76CAF-9953-609A-B01C-8DC79915777C}"/>
              </a:ext>
            </a:extLst>
          </p:cNvPr>
          <p:cNvSpPr/>
          <p:nvPr>
            <p:custDataLst>
              <p:tags r:id="rId13"/>
            </p:custDataLst>
          </p:nvPr>
        </p:nvSpPr>
        <p:spPr>
          <a:xfrm flipH="1">
            <a:off x="292735" y="361315"/>
            <a:ext cx="1520190" cy="423545"/>
          </a:xfrm>
          <a:prstGeom prst="roundRect">
            <a:avLst/>
          </a:prstGeom>
          <a:gradFill>
            <a:gsLst>
              <a:gs pos="100000">
                <a:srgbClr val="0079C2"/>
              </a:gs>
              <a:gs pos="61000">
                <a:srgbClr val="1459C0">
                  <a:alpha val="0"/>
                  <a:lumMod val="30000"/>
                  <a:lumOff val="70000"/>
                </a:srgbClr>
              </a:gs>
            </a:gsLst>
            <a:lin ang="17880000" scaled="0"/>
          </a:gradFill>
          <a:ln>
            <a:gradFill>
              <a:gsLst>
                <a:gs pos="60000">
                  <a:srgbClr val="0065EB">
                    <a:alpha val="0"/>
                  </a:srgbClr>
                </a:gs>
                <a:gs pos="100000">
                  <a:srgbClr val="1459C0"/>
                </a:gs>
              </a:gsLst>
              <a:lin ang="196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pic>
        <p:nvPicPr>
          <p:cNvPr id="14" name="图片 13">
            <a:extLst>
              <a:ext uri="{FF2B5EF4-FFF2-40B4-BE49-F238E27FC236}">
                <a16:creationId xmlns:a16="http://schemas.microsoft.com/office/drawing/2014/main" id="{A979B925-424C-CE48-DF21-0A9D6941BC95}"/>
              </a:ext>
            </a:extLst>
          </p:cNvPr>
          <p:cNvPicPr>
            <a:picLocks noChangeAspect="1"/>
          </p:cNvPicPr>
          <p:nvPr/>
        </p:nvPicPr>
        <p:blipFill>
          <a:blip r:embed="rId18"/>
          <a:stretch>
            <a:fillRect/>
          </a:stretch>
        </p:blipFill>
        <p:spPr>
          <a:xfrm>
            <a:off x="7049054" y="3317006"/>
            <a:ext cx="1938638" cy="1442530"/>
          </a:xfrm>
          <a:prstGeom prst="rect">
            <a:avLst/>
          </a:prstGeom>
          <a:ln>
            <a:noFill/>
          </a:ln>
          <a:effectLst>
            <a:outerShdw blurRad="63500" sx="102000" sy="102000" algn="ctr" rotWithShape="0">
              <a:prstClr val="black">
                <a:alpha val="40000"/>
              </a:prstClr>
            </a:outerShdw>
          </a:effectLst>
        </p:spPr>
      </p:pic>
      <p:pic>
        <p:nvPicPr>
          <p:cNvPr id="16" name="图片 15">
            <a:extLst>
              <a:ext uri="{FF2B5EF4-FFF2-40B4-BE49-F238E27FC236}">
                <a16:creationId xmlns:a16="http://schemas.microsoft.com/office/drawing/2014/main" id="{6EDD6920-2F9A-7845-2953-1FC5F25A5046}"/>
              </a:ext>
            </a:extLst>
          </p:cNvPr>
          <p:cNvPicPr>
            <a:picLocks noChangeAspect="1"/>
          </p:cNvPicPr>
          <p:nvPr/>
        </p:nvPicPr>
        <p:blipFill>
          <a:blip r:embed="rId19"/>
          <a:stretch>
            <a:fillRect/>
          </a:stretch>
        </p:blipFill>
        <p:spPr>
          <a:xfrm>
            <a:off x="9207847" y="3304941"/>
            <a:ext cx="1705752" cy="1453247"/>
          </a:xfrm>
          <a:prstGeom prst="rect">
            <a:avLst/>
          </a:prstGeom>
          <a:ln>
            <a:noFill/>
          </a:ln>
          <a:effectLst>
            <a:outerShdw blurRad="63500" sx="102000" sy="102000" algn="ctr" rotWithShape="0">
              <a:prstClr val="black">
                <a:alpha val="40000"/>
              </a:prstClr>
            </a:outerShdw>
          </a:effectLst>
        </p:spPr>
      </p:pic>
      <p:sp>
        <p:nvSpPr>
          <p:cNvPr id="18" name="文本框 17">
            <a:extLst>
              <a:ext uri="{FF2B5EF4-FFF2-40B4-BE49-F238E27FC236}">
                <a16:creationId xmlns:a16="http://schemas.microsoft.com/office/drawing/2014/main" id="{FD6FCF56-0088-F950-003E-A44484568981}"/>
              </a:ext>
            </a:extLst>
          </p:cNvPr>
          <p:cNvSpPr txBox="1"/>
          <p:nvPr/>
        </p:nvSpPr>
        <p:spPr>
          <a:xfrm>
            <a:off x="658762" y="6453901"/>
            <a:ext cx="6199765" cy="307777"/>
          </a:xfrm>
          <a:prstGeom prst="rect">
            <a:avLst/>
          </a:prstGeom>
          <a:noFill/>
        </p:spPr>
        <p:txBody>
          <a:bodyPr wrap="square" rtlCol="0" anchor="t">
            <a:spAutoFit/>
          </a:bodyPr>
          <a:lstStyle/>
          <a:p>
            <a:r>
              <a:rPr lang="en-US" altLang="zh-CN" sz="700" dirty="0">
                <a:latin typeface="Times New Roman" panose="02020603050405020304" pitchFamily="18" charset="0"/>
                <a:ea typeface="思源黑体 CN Bold" panose="020B0800000000000000"/>
                <a:cs typeface="Times New Roman" panose="02020603050405020304" pitchFamily="18" charset="0"/>
              </a:rPr>
              <a:t>[1]</a:t>
            </a:r>
            <a:r>
              <a:rPr lang="zh-CN" altLang="en-US" sz="700" dirty="0">
                <a:latin typeface="Times New Roman" panose="02020603050405020304" pitchFamily="18" charset="0"/>
                <a:ea typeface="思源黑体 CN Bold" panose="020B0800000000000000"/>
                <a:cs typeface="Times New Roman" panose="02020603050405020304" pitchFamily="18" charset="0"/>
              </a:rPr>
              <a:t>Clinical Infectious Diseases An Official Publication of the Infectious Diseases Society of America, 2014, 59(1):51-61.</a:t>
            </a:r>
          </a:p>
          <a:p>
            <a:r>
              <a:rPr lang="en-US" altLang="zh-CN" sz="700" dirty="0">
                <a:latin typeface="Times New Roman" panose="02020603050405020304" pitchFamily="18" charset="0"/>
                <a:ea typeface="思源黑体 CN Bold" panose="020B0800000000000000"/>
                <a:cs typeface="Times New Roman" panose="02020603050405020304" pitchFamily="18" charset="0"/>
              </a:rPr>
              <a:t>[2]</a:t>
            </a:r>
            <a:r>
              <a:rPr lang="zh-CN" altLang="en-US" sz="700" dirty="0">
                <a:latin typeface="Times New Roman" panose="02020603050405020304" pitchFamily="18" charset="0"/>
                <a:ea typeface="思源黑体 CN Bold" panose="020B0800000000000000"/>
                <a:cs typeface="Times New Roman" panose="02020603050405020304" pitchFamily="18" charset="0"/>
              </a:rPr>
              <a:t>Summary of product characteristics-Zevtera． 20 Nov 2017 REVISSION Available at: ［EB /OL］ ． ［2018 － 08 － 13］</a:t>
            </a:r>
          </a:p>
        </p:txBody>
      </p:sp>
      <p:sp>
        <p:nvSpPr>
          <p:cNvPr id="44" name="矩形: 圆角 10">
            <a:extLst>
              <a:ext uri="{FF2B5EF4-FFF2-40B4-BE49-F238E27FC236}">
                <a16:creationId xmlns:a16="http://schemas.microsoft.com/office/drawing/2014/main" id="{F1AC1A9B-B808-234A-C1B1-02984244ACA6}"/>
              </a:ext>
            </a:extLst>
          </p:cNvPr>
          <p:cNvSpPr/>
          <p:nvPr>
            <p:custDataLst>
              <p:tags r:id="rId14"/>
            </p:custDataLst>
          </p:nvPr>
        </p:nvSpPr>
        <p:spPr>
          <a:xfrm>
            <a:off x="6858527" y="2063563"/>
            <a:ext cx="4315886" cy="1060794"/>
          </a:xfrm>
          <a:prstGeom prst="roundRect">
            <a:avLst>
              <a:gd name="adj" fmla="val 15070"/>
            </a:avLst>
          </a:prstGeom>
          <a:solidFill>
            <a:srgbClr val="006EFF">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4150" marR="5080" indent="-171450">
              <a:spcBef>
                <a:spcPts val="100"/>
              </a:spcBef>
              <a:buClr>
                <a:srgbClr val="3C5AA0"/>
              </a:buClr>
              <a:buFont typeface="Wingdings" panose="05000000000000000000" pitchFamily="2" charset="2"/>
              <a:buChar char="ü"/>
              <a:tabLst>
                <a:tab pos="184150" algn="l"/>
              </a:tabLst>
            </a:pPr>
            <a:r>
              <a:rPr lang="zh-CN" altLang="en-US" sz="1200" kern="0" dirty="0">
                <a:solidFill>
                  <a:schemeClr val="tx1"/>
                </a:solidFill>
                <a:ea typeface="思源黑体 CN Bold" panose="020B0800000000000000"/>
                <a:sym typeface="+mn-ea"/>
              </a:rPr>
              <a:t>可</a:t>
            </a:r>
            <a:r>
              <a:rPr lang="zh-CN" altLang="en-US" sz="1200" b="1" kern="0" dirty="0">
                <a:solidFill>
                  <a:srgbClr val="0071BD"/>
                </a:solidFill>
                <a:ea typeface="思源黑体 CN Bold" panose="020B0800000000000000"/>
              </a:rPr>
              <a:t>单药</a:t>
            </a:r>
            <a:r>
              <a:rPr lang="zh-CN" altLang="en-US" sz="1200" kern="0" dirty="0">
                <a:solidFill>
                  <a:schemeClr val="tx1"/>
                </a:solidFill>
                <a:ea typeface="思源黑体 CN Bold" panose="020B0800000000000000"/>
              </a:rPr>
              <a:t>用于有</a:t>
            </a:r>
            <a:r>
              <a:rPr lang="en-US" altLang="zh-CN" sz="1200" kern="0" dirty="0">
                <a:solidFill>
                  <a:schemeClr val="tx1"/>
                </a:solidFill>
                <a:ea typeface="思源黑体 CN Bold" panose="020B0800000000000000"/>
              </a:rPr>
              <a:t>MRSA</a:t>
            </a:r>
            <a:r>
              <a:rPr lang="zh-CN" altLang="en-US" sz="1200" kern="0" dirty="0">
                <a:solidFill>
                  <a:schemeClr val="tx1"/>
                </a:solidFill>
                <a:ea typeface="思源黑体 CN Bold" panose="020B0800000000000000"/>
              </a:rPr>
              <a:t>危险因素的</a:t>
            </a:r>
            <a:r>
              <a:rPr lang="en-US" altLang="zh-CN" sz="1200" kern="0" dirty="0">
                <a:solidFill>
                  <a:schemeClr val="tx1"/>
                </a:solidFill>
                <a:ea typeface="思源黑体 CN Bold" panose="020B0800000000000000"/>
              </a:rPr>
              <a:t>CAP</a:t>
            </a:r>
            <a:r>
              <a:rPr lang="zh-CN" altLang="en-US" sz="1200" kern="0" dirty="0">
                <a:solidFill>
                  <a:schemeClr val="tx1"/>
                </a:solidFill>
                <a:ea typeface="思源黑体 CN Bold" panose="020B0800000000000000"/>
              </a:rPr>
              <a:t>、</a:t>
            </a:r>
            <a:r>
              <a:rPr lang="en-US" altLang="zh-CN" sz="1200" kern="0" dirty="0">
                <a:solidFill>
                  <a:schemeClr val="tx1"/>
                </a:solidFill>
                <a:ea typeface="思源黑体 CN Bold" panose="020B0800000000000000"/>
              </a:rPr>
              <a:t>HAP</a:t>
            </a:r>
            <a:r>
              <a:rPr lang="zh-CN" altLang="en-US" sz="1200" kern="0" dirty="0">
                <a:solidFill>
                  <a:schemeClr val="tx1"/>
                </a:solidFill>
                <a:ea typeface="思源黑体 CN Bold" panose="020B0800000000000000"/>
              </a:rPr>
              <a:t>患者药物，可</a:t>
            </a:r>
            <a:r>
              <a:rPr lang="zh-CN" altLang="en-US" sz="1200" b="1" kern="0" dirty="0">
                <a:solidFill>
                  <a:srgbClr val="0071BD"/>
                </a:solidFill>
                <a:ea typeface="思源黑体 CN Bold" panose="020B0800000000000000"/>
              </a:rPr>
              <a:t>降低联合用药不良反应风险。</a:t>
            </a:r>
            <a:r>
              <a:rPr lang="zh-CN" altLang="en-US" sz="1200" kern="0" dirty="0">
                <a:solidFill>
                  <a:schemeClr val="tx1"/>
                </a:solidFill>
                <a:ea typeface="思源黑体 CN Bold" panose="020B0800000000000000"/>
                <a:sym typeface="+mn-ea"/>
              </a:rPr>
              <a:t>相较于万古霉素与利奈唑胺导致的不良反应，赛比普</a:t>
            </a:r>
            <a:r>
              <a:rPr lang="en-US" altLang="zh-CN" sz="1200" kern="0" baseline="30000" dirty="0">
                <a:solidFill>
                  <a:schemeClr val="tx1"/>
                </a:solidFill>
                <a:ea typeface="思源黑体 CN Bold" panose="020B0800000000000000"/>
                <a:sym typeface="+mn-ea"/>
              </a:rPr>
              <a:t>®</a:t>
            </a:r>
            <a:r>
              <a:rPr lang="zh-CN" altLang="en-US" sz="1200" kern="0" dirty="0">
                <a:solidFill>
                  <a:schemeClr val="tx1"/>
                </a:solidFill>
                <a:ea typeface="思源黑体 CN Bold" panose="020B0800000000000000"/>
                <a:sym typeface="+mn-ea"/>
              </a:rPr>
              <a:t>有</a:t>
            </a:r>
            <a:r>
              <a:rPr lang="zh-CN" altLang="en-US" sz="1200" b="1" kern="0" dirty="0">
                <a:solidFill>
                  <a:srgbClr val="0071BD"/>
                </a:solidFill>
                <a:ea typeface="思源黑体 CN Bold" panose="020B0800000000000000"/>
                <a:sym typeface="+mn-ea"/>
              </a:rPr>
              <a:t>更好的耐受性</a:t>
            </a:r>
            <a:r>
              <a:rPr lang="zh-CN" altLang="en-US" sz="1200" kern="0" dirty="0">
                <a:solidFill>
                  <a:schemeClr val="tx1"/>
                </a:solidFill>
                <a:ea typeface="思源黑体 CN Bold" panose="020B0800000000000000"/>
                <a:sym typeface="+mn-ea"/>
              </a:rPr>
              <a:t>。</a:t>
            </a:r>
            <a:endParaRPr lang="en-US" altLang="zh-CN" sz="1200" kern="0" dirty="0">
              <a:solidFill>
                <a:schemeClr val="tx1"/>
              </a:solidFill>
              <a:ea typeface="思源黑体 CN Bold" panose="020B0800000000000000"/>
              <a:sym typeface="+mn-ea"/>
            </a:endParaRPr>
          </a:p>
          <a:p>
            <a:pPr marL="184150" marR="5080" indent="-171450">
              <a:spcBef>
                <a:spcPts val="100"/>
              </a:spcBef>
              <a:buClr>
                <a:srgbClr val="3C5AA0"/>
              </a:buClr>
              <a:buFont typeface="Wingdings" panose="05000000000000000000" pitchFamily="2" charset="2"/>
              <a:buChar char="ü"/>
              <a:tabLst>
                <a:tab pos="184150" algn="l"/>
              </a:tabLst>
            </a:pPr>
            <a:r>
              <a:rPr lang="zh-CN" altLang="en-US" sz="1200" b="1" kern="0" dirty="0">
                <a:solidFill>
                  <a:srgbClr val="0071BD"/>
                </a:solidFill>
                <a:ea typeface="思源黑体 CN Bold" panose="020B0800000000000000"/>
              </a:rPr>
              <a:t>尤其利于老龄、高危患者</a:t>
            </a:r>
            <a:r>
              <a:rPr lang="zh-CN" altLang="en-US" sz="1200" kern="0" dirty="0">
                <a:solidFill>
                  <a:srgbClr val="262626"/>
                </a:solidFill>
                <a:ea typeface="思源黑体 CN Bold" panose="020B0800000000000000"/>
              </a:rPr>
              <a:t>的早期改善。</a:t>
            </a:r>
            <a:endParaRPr lang="zh-CN" altLang="en-US" sz="1200" kern="0" dirty="0">
              <a:solidFill>
                <a:schemeClr val="tx1"/>
              </a:solidFill>
              <a:ea typeface="思源黑体 CN Bold" panose="020B0800000000000000"/>
              <a:sym typeface="+mn-ea"/>
            </a:endParaRPr>
          </a:p>
        </p:txBody>
      </p:sp>
      <p:sp>
        <p:nvSpPr>
          <p:cNvPr id="15" name="灯片编号占位符 5">
            <a:extLst>
              <a:ext uri="{FF2B5EF4-FFF2-40B4-BE49-F238E27FC236}">
                <a16:creationId xmlns:a16="http://schemas.microsoft.com/office/drawing/2014/main" id="{6F319712-0BBF-A27E-1B5B-4FB4720A5764}"/>
              </a:ext>
            </a:extLst>
          </p:cNvPr>
          <p:cNvSpPr txBox="1">
            <a:spLocks/>
          </p:cNvSpPr>
          <p:nvPr/>
        </p:nvSpPr>
        <p:spPr>
          <a:xfrm>
            <a:off x="9448800" y="6483936"/>
            <a:ext cx="2743200" cy="365125"/>
          </a:xfrm>
          <a:prstGeom prst="rect">
            <a:avLst/>
          </a:prstGeom>
        </p:spPr>
        <p:txBody>
          <a:bodyPr/>
          <a:lstStyle>
            <a:defPPr>
              <a:defRPr lang="zh-CN"/>
            </a:defPPr>
            <a:lvl1pPr marL="0" algn="r" defTabSz="914400" rtl="0" eaLnBrk="1" latinLnBrk="0" hangingPunct="1">
              <a:defRPr sz="1400" kern="1200">
                <a:solidFill>
                  <a:schemeClr val="tx1"/>
                </a:solidFill>
                <a:latin typeface="思源黑体 CN Bo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27D772-DDAD-B549-B652-8A1CE5CDB70F}" type="slidenum">
              <a:rPr kumimoji="1" lang="zh-CN" altLang="en-US" smtClean="0"/>
              <a:pPr/>
              <a:t>5</a:t>
            </a:fld>
            <a:endParaRPr kumimoji="1" lang="zh-CN" altLang="en-US" dirty="0"/>
          </a:p>
        </p:txBody>
      </p:sp>
      <p:sp>
        <p:nvSpPr>
          <p:cNvPr id="20" name="矩形: 圆角 10">
            <a:extLst>
              <a:ext uri="{FF2B5EF4-FFF2-40B4-BE49-F238E27FC236}">
                <a16:creationId xmlns:a16="http://schemas.microsoft.com/office/drawing/2014/main" id="{8CEC4B30-BF6E-2963-724E-52DE99223D5A}"/>
              </a:ext>
            </a:extLst>
          </p:cNvPr>
          <p:cNvSpPr/>
          <p:nvPr>
            <p:custDataLst>
              <p:tags r:id="rId15"/>
            </p:custDataLst>
          </p:nvPr>
        </p:nvSpPr>
        <p:spPr>
          <a:xfrm>
            <a:off x="6846252" y="4920922"/>
            <a:ext cx="4340437" cy="1207957"/>
          </a:xfrm>
          <a:prstGeom prst="roundRect">
            <a:avLst>
              <a:gd name="adj" fmla="val 15070"/>
            </a:avLst>
          </a:prstGeom>
          <a:solidFill>
            <a:srgbClr val="006EFF">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4150" marR="5080" indent="-171450">
              <a:spcBef>
                <a:spcPts val="100"/>
              </a:spcBef>
              <a:buClr>
                <a:srgbClr val="3C5AA0"/>
              </a:buClr>
              <a:buFont typeface="Wingdings" panose="05000000000000000000" pitchFamily="2" charset="2"/>
              <a:buChar char="ü"/>
              <a:tabLst>
                <a:tab pos="184150" algn="l"/>
              </a:tabLst>
            </a:pPr>
            <a:r>
              <a:rPr lang="zh-CN" altLang="en-US" sz="1200" b="1" kern="0" dirty="0">
                <a:solidFill>
                  <a:srgbClr val="0071BD"/>
                </a:solidFill>
                <a:ea typeface="思源黑体 CN Bold" panose="020B0800000000000000"/>
                <a:sym typeface="+mn-ea"/>
              </a:rPr>
              <a:t>儿童</a:t>
            </a:r>
            <a:r>
              <a:rPr lang="en-US" altLang="zh-CN" sz="1200" b="1" kern="0" dirty="0">
                <a:solidFill>
                  <a:srgbClr val="0071BD"/>
                </a:solidFill>
                <a:ea typeface="思源黑体 CN Bold" panose="020B0800000000000000"/>
                <a:sym typeface="+mn-ea"/>
              </a:rPr>
              <a:t>MRSA</a:t>
            </a:r>
            <a:r>
              <a:rPr lang="zh-CN" altLang="en-US" sz="1200" b="1" kern="0" dirty="0">
                <a:solidFill>
                  <a:srgbClr val="0071BD"/>
                </a:solidFill>
                <a:ea typeface="思源黑体 CN Bold" panose="020B0800000000000000"/>
                <a:sym typeface="+mn-ea"/>
              </a:rPr>
              <a:t>感染急需安全性高、耐受性好的药物</a:t>
            </a:r>
            <a:endParaRPr lang="en-US" altLang="zh-CN" sz="1200" b="1" kern="0" dirty="0">
              <a:solidFill>
                <a:srgbClr val="0071BD"/>
              </a:solidFill>
              <a:ea typeface="思源黑体 CN Bold" panose="020B0800000000000000"/>
              <a:sym typeface="+mn-ea"/>
            </a:endParaRPr>
          </a:p>
          <a:p>
            <a:pPr marL="12700" marR="5080">
              <a:spcBef>
                <a:spcPts val="100"/>
              </a:spcBef>
              <a:buClr>
                <a:srgbClr val="3C5AA0"/>
              </a:buClr>
              <a:tabLst>
                <a:tab pos="184150" algn="l"/>
              </a:tabLst>
            </a:pPr>
            <a:r>
              <a:rPr lang="zh-CN" altLang="en-US" sz="1200" kern="0" dirty="0">
                <a:solidFill>
                  <a:schemeClr val="tx1"/>
                </a:solidFill>
                <a:ea typeface="思源黑体 CN Bold" panose="020B0800000000000000"/>
                <a:sym typeface="+mn-ea"/>
              </a:rPr>
              <a:t>万古霉素、利奈唑胺不良反应涉多个器官，有肾毒性、血小板减少等不良反应，且需血药浓度监测，剂量不足无效或剂量过高可能导致损伤事件。</a:t>
            </a:r>
            <a:r>
              <a:rPr lang="zh-CN" altLang="en-US" sz="1200" b="1" kern="0" dirty="0">
                <a:solidFill>
                  <a:srgbClr val="0071BD"/>
                </a:solidFill>
                <a:ea typeface="思源黑体 CN Bold" panose="020B0800000000000000"/>
                <a:sym typeface="+mn-ea"/>
              </a:rPr>
              <a:t>赛比普</a:t>
            </a:r>
            <a:r>
              <a:rPr lang="en-US" altLang="zh-CN" sz="1200" b="1" kern="0" baseline="30000" dirty="0">
                <a:solidFill>
                  <a:srgbClr val="0071BD"/>
                </a:solidFill>
                <a:ea typeface="思源黑体 CN Bold" panose="020B0800000000000000"/>
                <a:sym typeface="+mn-ea"/>
              </a:rPr>
              <a:t>®</a:t>
            </a:r>
            <a:r>
              <a:rPr lang="zh-CN" altLang="en-US" sz="1200" b="1" kern="0" dirty="0">
                <a:solidFill>
                  <a:srgbClr val="0071BD"/>
                </a:solidFill>
                <a:ea typeface="思源黑体 CN Bold" panose="020B0800000000000000"/>
                <a:sym typeface="+mn-ea"/>
              </a:rPr>
              <a:t>单药优势显著</a:t>
            </a:r>
            <a:r>
              <a:rPr lang="zh-CN" altLang="en-US" sz="1200" b="1" kern="0" dirty="0">
                <a:solidFill>
                  <a:schemeClr val="tx1"/>
                </a:solidFill>
                <a:ea typeface="思源黑体 CN Bold" panose="020B0800000000000000"/>
                <a:sym typeface="+mn-ea"/>
              </a:rPr>
              <a:t>，</a:t>
            </a:r>
            <a:r>
              <a:rPr lang="zh-CN" altLang="en-US" sz="1200" kern="0" dirty="0">
                <a:solidFill>
                  <a:schemeClr val="tx1"/>
                </a:solidFill>
                <a:ea typeface="思源黑体 CN Bold" panose="020B0800000000000000"/>
                <a:sym typeface="+mn-ea"/>
              </a:rPr>
              <a:t>儿童</a:t>
            </a:r>
            <a:r>
              <a:rPr lang="en-US" altLang="zh-CN" sz="1200" kern="0" dirty="0">
                <a:solidFill>
                  <a:schemeClr val="tx1"/>
                </a:solidFill>
                <a:ea typeface="思源黑体 CN Bold" panose="020B0800000000000000"/>
                <a:sym typeface="+mn-ea"/>
              </a:rPr>
              <a:t>CAP</a:t>
            </a:r>
            <a:r>
              <a:rPr lang="zh-CN" altLang="en-US" sz="1200" kern="0" dirty="0">
                <a:solidFill>
                  <a:schemeClr val="tx1"/>
                </a:solidFill>
                <a:ea typeface="思源黑体 CN Bold" panose="020B0800000000000000"/>
                <a:sym typeface="+mn-ea"/>
              </a:rPr>
              <a:t>、</a:t>
            </a:r>
            <a:r>
              <a:rPr lang="en-US" altLang="zh-CN" sz="1200" kern="0" dirty="0">
                <a:solidFill>
                  <a:schemeClr val="tx1"/>
                </a:solidFill>
                <a:ea typeface="思源黑体 CN Bold" panose="020B0800000000000000"/>
                <a:sym typeface="+mn-ea"/>
              </a:rPr>
              <a:t>HAP</a:t>
            </a:r>
            <a:r>
              <a:rPr lang="zh-CN" altLang="en-US" sz="1200" kern="0" dirty="0">
                <a:solidFill>
                  <a:schemeClr val="tx1"/>
                </a:solidFill>
                <a:ea typeface="思源黑体 CN Bold" panose="020B0800000000000000"/>
                <a:sym typeface="+mn-ea"/>
              </a:rPr>
              <a:t>在欧盟已获批，安全性、有效性值得信赖。</a:t>
            </a:r>
          </a:p>
        </p:txBody>
      </p:sp>
    </p:spTree>
    <p:custDataLst>
      <p:tags r:id="rId1"/>
    </p:custDataLst>
    <p:extLst>
      <p:ext uri="{BB962C8B-B14F-4D97-AF65-F5344CB8AC3E}">
        <p14:creationId xmlns:p14="http://schemas.microsoft.com/office/powerpoint/2010/main" val="2291040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3"/>
          <p:cNvSpPr/>
          <p:nvPr>
            <p:custDataLst>
              <p:tags r:id="rId2"/>
            </p:custDataLst>
          </p:nvPr>
        </p:nvSpPr>
        <p:spPr>
          <a:xfrm>
            <a:off x="0" y="2448414"/>
            <a:ext cx="12192000" cy="3425192"/>
          </a:xfrm>
          <a:prstGeom prst="roundRect">
            <a:avLst>
              <a:gd name="adj" fmla="val 0"/>
            </a:avLst>
          </a:pr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endParaRPr lang="zh-CN" altLang="en-US" kern="0" dirty="0">
              <a:solidFill>
                <a:prstClr val="white"/>
              </a:solidFill>
              <a:ea typeface="思源黑体 CN Bold" panose="020B0800000000000000"/>
            </a:endParaRPr>
          </a:p>
        </p:txBody>
      </p:sp>
      <p:sp>
        <p:nvSpPr>
          <p:cNvPr id="35" name="矩形: 圆角 34">
            <a:extLst>
              <a:ext uri="{FF2B5EF4-FFF2-40B4-BE49-F238E27FC236}">
                <a16:creationId xmlns:a16="http://schemas.microsoft.com/office/drawing/2014/main" id="{58214A43-3126-1024-FB84-F79125A38339}"/>
              </a:ext>
            </a:extLst>
          </p:cNvPr>
          <p:cNvSpPr/>
          <p:nvPr/>
        </p:nvSpPr>
        <p:spPr>
          <a:xfrm>
            <a:off x="347616" y="1186239"/>
            <a:ext cx="5589640" cy="4523796"/>
          </a:xfrm>
          <a:prstGeom prst="roundRect">
            <a:avLst>
              <a:gd name="adj" fmla="val 6792"/>
            </a:avLst>
          </a:prstGeom>
          <a:solidFill>
            <a:schemeClr val="bg1"/>
          </a:solidFill>
          <a:ln>
            <a:gradFill>
              <a:gsLst>
                <a:gs pos="4000">
                  <a:srgbClr val="0076C0">
                    <a:alpha val="0"/>
                  </a:srgbClr>
                </a:gs>
                <a:gs pos="100000">
                  <a:srgbClr val="0076C0"/>
                </a:gs>
              </a:gsLst>
              <a:lin ang="5400000" scaled="1"/>
            </a:gradFill>
          </a:ln>
          <a:effectLst>
            <a:outerShdw blurRad="190500" dist="190500" dir="5400000" algn="t" rotWithShape="0">
              <a:srgbClr val="0076C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spc="5" dirty="0">
              <a:gradFill>
                <a:gsLst>
                  <a:gs pos="95000">
                    <a:schemeClr val="tx1">
                      <a:lumMod val="95000"/>
                      <a:lumOff val="5000"/>
                    </a:schemeClr>
                  </a:gs>
                  <a:gs pos="0">
                    <a:schemeClr val="tx1">
                      <a:lumMod val="85000"/>
                      <a:lumOff val="15000"/>
                    </a:schemeClr>
                  </a:gs>
                </a:gsLst>
                <a:lin ang="5400000" scaled="0"/>
              </a:gradFill>
              <a:latin typeface="微软雅黑" pitchFamily="34" charset="-122"/>
              <a:ea typeface="思源黑体 CN Bold" panose="020B0800000000000000"/>
            </a:endParaRPr>
          </a:p>
        </p:txBody>
      </p:sp>
      <p:sp>
        <p:nvSpPr>
          <p:cNvPr id="13" name="矩形: 圆角 12">
            <a:extLst>
              <a:ext uri="{FF2B5EF4-FFF2-40B4-BE49-F238E27FC236}">
                <a16:creationId xmlns:a16="http://schemas.microsoft.com/office/drawing/2014/main" id="{12A9AA51-E888-3EC2-72D0-5045D7E5C407}"/>
              </a:ext>
            </a:extLst>
          </p:cNvPr>
          <p:cNvSpPr/>
          <p:nvPr/>
        </p:nvSpPr>
        <p:spPr>
          <a:xfrm>
            <a:off x="6027904" y="1203574"/>
            <a:ext cx="5886882" cy="4523796"/>
          </a:xfrm>
          <a:prstGeom prst="roundRect">
            <a:avLst>
              <a:gd name="adj" fmla="val 6792"/>
            </a:avLst>
          </a:prstGeom>
          <a:solidFill>
            <a:schemeClr val="bg1"/>
          </a:solidFill>
          <a:ln>
            <a:gradFill>
              <a:gsLst>
                <a:gs pos="4000">
                  <a:srgbClr val="0076C0">
                    <a:alpha val="0"/>
                  </a:srgbClr>
                </a:gs>
                <a:gs pos="100000">
                  <a:srgbClr val="0076C0"/>
                </a:gs>
              </a:gsLst>
              <a:lin ang="5400000" scaled="1"/>
            </a:gradFill>
          </a:ln>
          <a:effectLst>
            <a:outerShdw blurRad="190500" dist="190500" dir="5400000" algn="t" rotWithShape="0">
              <a:srgbClr val="0076C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spc="5" dirty="0">
              <a:gradFill>
                <a:gsLst>
                  <a:gs pos="95000">
                    <a:schemeClr val="tx1">
                      <a:lumMod val="95000"/>
                      <a:lumOff val="5000"/>
                    </a:schemeClr>
                  </a:gs>
                  <a:gs pos="0">
                    <a:schemeClr val="tx1">
                      <a:lumMod val="85000"/>
                      <a:lumOff val="15000"/>
                    </a:schemeClr>
                  </a:gs>
                </a:gsLst>
                <a:lin ang="5400000" scaled="0"/>
              </a:gradFill>
              <a:latin typeface="微软雅黑" pitchFamily="34" charset="-122"/>
              <a:ea typeface="思源黑体 CN Bold" panose="020B0800000000000000"/>
            </a:endParaRPr>
          </a:p>
        </p:txBody>
      </p:sp>
      <p:sp>
        <p:nvSpPr>
          <p:cNvPr id="17" name="文本框 16">
            <a:extLst>
              <a:ext uri="{FF2B5EF4-FFF2-40B4-BE49-F238E27FC236}">
                <a16:creationId xmlns:a16="http://schemas.microsoft.com/office/drawing/2014/main" id="{B99483FE-69E4-0A3B-5E1E-47D611119400}"/>
              </a:ext>
            </a:extLst>
          </p:cNvPr>
          <p:cNvSpPr txBox="1"/>
          <p:nvPr>
            <p:custDataLst>
              <p:tags r:id="rId3"/>
            </p:custDataLst>
          </p:nvPr>
        </p:nvSpPr>
        <p:spPr>
          <a:xfrm>
            <a:off x="415713" y="447395"/>
            <a:ext cx="10795308" cy="475472"/>
          </a:xfrm>
          <a:prstGeom prst="rect">
            <a:avLst/>
          </a:prstGeom>
          <a:noFill/>
          <a:effectLst/>
        </p:spPr>
        <p:txBody>
          <a:bodyPr wrap="none" lIns="105115" tIns="52557" rIns="105115" bIns="52557" rtlCol="0">
            <a:spAutoFit/>
          </a:bodyPr>
          <a:lstStyle/>
          <a:p>
            <a:pPr defTabSz="964565">
              <a:defRPr/>
            </a:pPr>
            <a:r>
              <a:rPr lang="en-US" altLang="zh-CN" sz="2400" dirty="0">
                <a:solidFill>
                  <a:srgbClr val="0077C1"/>
                </a:solidFill>
                <a:latin typeface="思源黑体 CN Heavy" panose="020B0A00000000000000" pitchFamily="34" charset="-122"/>
                <a:ea typeface="思源黑体 CN Bold" panose="020B0800000000000000"/>
              </a:rPr>
              <a:t>3.1  </a:t>
            </a:r>
            <a:r>
              <a:rPr lang="zh-CN" altLang="en-US" sz="2400" dirty="0">
                <a:solidFill>
                  <a:srgbClr val="0077C1"/>
                </a:solidFill>
                <a:latin typeface="思源黑体 CN Heavy" panose="020B0A00000000000000" pitchFamily="34" charset="-122"/>
                <a:ea typeface="思源黑体 CN Bold" panose="020B0800000000000000"/>
              </a:rPr>
              <a:t>有效性：赛比普</a:t>
            </a:r>
            <a:r>
              <a:rPr lang="en-US" altLang="zh-CN" sz="2400" baseline="30000" dirty="0">
                <a:solidFill>
                  <a:srgbClr val="0077C1"/>
                </a:solidFill>
                <a:latin typeface="思源黑体 CN Heavy" panose="020B0A00000000000000" pitchFamily="34" charset="-122"/>
                <a:ea typeface="思源黑体 CN Bold" panose="020B0800000000000000"/>
              </a:rPr>
              <a:t>®</a:t>
            </a:r>
            <a:r>
              <a:rPr lang="zh-CN" altLang="en-US" sz="2400" dirty="0">
                <a:solidFill>
                  <a:srgbClr val="0077C1"/>
                </a:solidFill>
                <a:latin typeface="思源黑体 CN Heavy" panose="020B0A00000000000000" pitchFamily="34" charset="-122"/>
                <a:ea typeface="思源黑体 CN Bold" panose="020B0800000000000000"/>
              </a:rPr>
              <a:t>抗菌谱广、起效快、</a:t>
            </a:r>
            <a:r>
              <a:rPr lang="zh-CN" altLang="en-US" sz="2400" b="1" dirty="0">
                <a:solidFill>
                  <a:srgbClr val="0077C1"/>
                </a:solidFill>
                <a:ea typeface="思源黑体 CN Bold" panose="020B0800000000000000"/>
              </a:rPr>
              <a:t>对</a:t>
            </a:r>
            <a:r>
              <a:rPr lang="en-US" altLang="zh-CN" sz="2400" b="1" dirty="0">
                <a:solidFill>
                  <a:srgbClr val="0077C1"/>
                </a:solidFill>
                <a:ea typeface="思源黑体 CN Bold" panose="020B0800000000000000"/>
              </a:rPr>
              <a:t>MRSA</a:t>
            </a:r>
            <a:r>
              <a:rPr lang="zh-CN" altLang="en-US" sz="2400" b="1" dirty="0">
                <a:solidFill>
                  <a:srgbClr val="0077C1"/>
                </a:solidFill>
                <a:ea typeface="思源黑体 CN Bold" panose="020B0800000000000000"/>
              </a:rPr>
              <a:t>分离株抗菌活性高达</a:t>
            </a:r>
            <a:r>
              <a:rPr lang="en-US" altLang="zh-CN" sz="2400" b="1" dirty="0">
                <a:solidFill>
                  <a:srgbClr val="0077C1"/>
                </a:solidFill>
                <a:ea typeface="思源黑体 CN Bold" panose="020B0800000000000000"/>
              </a:rPr>
              <a:t>99.79%</a:t>
            </a:r>
          </a:p>
        </p:txBody>
      </p:sp>
      <p:sp>
        <p:nvSpPr>
          <p:cNvPr id="23" name="文本框 22">
            <a:extLst>
              <a:ext uri="{FF2B5EF4-FFF2-40B4-BE49-F238E27FC236}">
                <a16:creationId xmlns:a16="http://schemas.microsoft.com/office/drawing/2014/main" id="{9B4EE8B8-45EC-D00A-2CA3-8EB9716D9C51}"/>
              </a:ext>
            </a:extLst>
          </p:cNvPr>
          <p:cNvSpPr txBox="1"/>
          <p:nvPr>
            <p:custDataLst>
              <p:tags r:id="rId4"/>
            </p:custDataLst>
          </p:nvPr>
        </p:nvSpPr>
        <p:spPr>
          <a:xfrm>
            <a:off x="6178430" y="1147877"/>
            <a:ext cx="5597857" cy="1600438"/>
          </a:xfrm>
          <a:prstGeom prst="rect">
            <a:avLst/>
          </a:prstGeom>
          <a:noFill/>
        </p:spPr>
        <p:txBody>
          <a:bodyPr wrap="square" rtlCol="0" anchor="t">
            <a:spAutoFit/>
          </a:bodyPr>
          <a:lstStyle/>
          <a:p>
            <a:pPr marL="184150" marR="5080" indent="-171450" fontAlgn="auto">
              <a:spcBef>
                <a:spcPts val="0"/>
              </a:spcBef>
              <a:spcAft>
                <a:spcPts val="600"/>
              </a:spcAft>
              <a:buClr>
                <a:srgbClr val="3C5AA0"/>
              </a:buClr>
              <a:buSzTx/>
              <a:buFont typeface="Arial" panose="020B0604020202020204" pitchFamily="34" charset="0"/>
              <a:buChar char="•"/>
              <a:tabLst>
                <a:tab pos="184150" algn="l"/>
              </a:tabLst>
              <a:defRPr/>
            </a:pPr>
            <a:r>
              <a:rPr lang="zh-CN" altLang="en-US" sz="1400" b="1" kern="0" dirty="0">
                <a:solidFill>
                  <a:srgbClr val="0077C1"/>
                </a:solidFill>
                <a:ea typeface="思源黑体 CN Bold" panose="020B0800000000000000"/>
              </a:rPr>
              <a:t>对中国</a:t>
            </a:r>
            <a:r>
              <a:rPr lang="en-US" altLang="zh-CN" sz="1400" b="1" kern="0" dirty="0">
                <a:solidFill>
                  <a:srgbClr val="0077C1"/>
                </a:solidFill>
                <a:ea typeface="思源黑体 CN Bold" panose="020B0800000000000000"/>
              </a:rPr>
              <a:t>MRSA</a:t>
            </a:r>
            <a:r>
              <a:rPr lang="zh-CN" altLang="en-US" sz="1400" b="1" kern="0" dirty="0">
                <a:solidFill>
                  <a:srgbClr val="0077C1"/>
                </a:solidFill>
                <a:ea typeface="思源黑体 CN Bold" panose="020B0800000000000000"/>
              </a:rPr>
              <a:t>分离株抗菌活性高达</a:t>
            </a:r>
            <a:r>
              <a:rPr lang="en-US" altLang="zh-CN" sz="1400" b="1" kern="0" dirty="0">
                <a:solidFill>
                  <a:srgbClr val="0077C1"/>
                </a:solidFill>
                <a:ea typeface="思源黑体 CN Bold" panose="020B0800000000000000"/>
              </a:rPr>
              <a:t>99.79%</a:t>
            </a:r>
            <a:r>
              <a:rPr lang="en-US" altLang="zh-CN" sz="1400" b="1" kern="0" baseline="30000" dirty="0">
                <a:solidFill>
                  <a:srgbClr val="0071BD"/>
                </a:solidFill>
                <a:ea typeface="思源黑体 CN Bold" panose="020B0800000000000000"/>
              </a:rPr>
              <a:t>[5]</a:t>
            </a:r>
            <a:r>
              <a:rPr lang="zh-CN" altLang="en-US" sz="1400" b="1" kern="0" dirty="0">
                <a:solidFill>
                  <a:srgbClr val="0071BD"/>
                </a:solidFill>
                <a:ea typeface="思源黑体 CN Bold" panose="020B0800000000000000"/>
              </a:rPr>
              <a:t>，对万古霉素和利奈唑胺中介的</a:t>
            </a:r>
            <a:r>
              <a:rPr lang="en-US" altLang="zh-CN" sz="1400" b="1" kern="0" dirty="0">
                <a:solidFill>
                  <a:srgbClr val="0071BD"/>
                </a:solidFill>
                <a:ea typeface="思源黑体 CN Bold" panose="020B0800000000000000"/>
              </a:rPr>
              <a:t>MRSA</a:t>
            </a:r>
            <a:r>
              <a:rPr lang="zh-CN" altLang="en-US" sz="1400" b="1" kern="0" dirty="0">
                <a:solidFill>
                  <a:srgbClr val="0071BD"/>
                </a:solidFill>
                <a:ea typeface="思源黑体 CN Bold" panose="020B0800000000000000"/>
              </a:rPr>
              <a:t>有高活性</a:t>
            </a:r>
            <a:r>
              <a:rPr lang="en-US" altLang="zh-CN" sz="1400" b="1" kern="0" baseline="30000" dirty="0">
                <a:solidFill>
                  <a:srgbClr val="0071BD"/>
                </a:solidFill>
                <a:ea typeface="思源黑体 CN Bold" panose="020B0800000000000000"/>
              </a:rPr>
              <a:t>[6]</a:t>
            </a:r>
            <a:endParaRPr lang="en-US" altLang="zh-CN" sz="1400" b="1" kern="0" dirty="0">
              <a:solidFill>
                <a:srgbClr val="0071BD"/>
              </a:solidFill>
              <a:ea typeface="思源黑体 CN Bold" panose="020B0800000000000000"/>
            </a:endParaRPr>
          </a:p>
          <a:p>
            <a:pPr marL="12700" marR="5080">
              <a:spcAft>
                <a:spcPts val="600"/>
              </a:spcAft>
              <a:buClr>
                <a:srgbClr val="3C5AA0"/>
              </a:buClr>
              <a:tabLst>
                <a:tab pos="184150" algn="l"/>
              </a:tabLst>
              <a:defRPr/>
            </a:pPr>
            <a:r>
              <a:rPr lang="en-US" altLang="zh-CN" sz="1200" kern="0" dirty="0">
                <a:ea typeface="思源黑体 CN Bold" panose="020B0800000000000000"/>
              </a:rPr>
              <a:t>2022</a:t>
            </a:r>
            <a:r>
              <a:rPr lang="zh-CN" altLang="en-US" sz="1200" kern="0" dirty="0">
                <a:ea typeface="思源黑体 CN Bold" panose="020B0800000000000000"/>
              </a:rPr>
              <a:t>年，</a:t>
            </a:r>
            <a:r>
              <a:rPr lang="en-US" altLang="zh-CN" sz="1200" b="1" kern="0" dirty="0">
                <a:solidFill>
                  <a:srgbClr val="0071BD"/>
                </a:solidFill>
                <a:ea typeface="思源黑体 CN Bold" panose="020B0800000000000000"/>
              </a:rPr>
              <a:t>Clinical Microbiology and Infection</a:t>
            </a:r>
            <a:r>
              <a:rPr lang="zh-CN" altLang="en-US" sz="1200" b="1" kern="0" dirty="0">
                <a:solidFill>
                  <a:srgbClr val="0071BD"/>
                </a:solidFill>
                <a:ea typeface="思源黑体 CN Bold" panose="020B0800000000000000"/>
              </a:rPr>
              <a:t>（影响因子</a:t>
            </a:r>
            <a:r>
              <a:rPr lang="en-US" altLang="zh-CN" sz="1200" b="1" kern="0" dirty="0">
                <a:solidFill>
                  <a:srgbClr val="0071BD"/>
                </a:solidFill>
                <a:ea typeface="思源黑体 CN Bold" panose="020B0800000000000000"/>
              </a:rPr>
              <a:t>14.2</a:t>
            </a:r>
            <a:r>
              <a:rPr lang="zh-CN" altLang="en-US" sz="1200" b="1" kern="0" dirty="0">
                <a:solidFill>
                  <a:srgbClr val="0071BD"/>
                </a:solidFill>
                <a:ea typeface="思源黑体 CN Bold" panose="020B0800000000000000"/>
              </a:rPr>
              <a:t>）</a:t>
            </a:r>
            <a:r>
              <a:rPr lang="zh-CN" altLang="en-US" sz="1200" kern="0" dirty="0">
                <a:ea typeface="思源黑体 CN Bold" panose="020B0800000000000000"/>
              </a:rPr>
              <a:t>报道：对中国</a:t>
            </a:r>
            <a:r>
              <a:rPr lang="en-US" altLang="zh-CN" sz="1200" kern="0" dirty="0">
                <a:ea typeface="思源黑体 CN Bold" panose="020B0800000000000000"/>
              </a:rPr>
              <a:t>18</a:t>
            </a:r>
            <a:r>
              <a:rPr lang="zh-CN" altLang="en-US" sz="1200" kern="0" dirty="0">
                <a:ea typeface="思源黑体 CN Bold" panose="020B0800000000000000"/>
              </a:rPr>
              <a:t>个省、市</a:t>
            </a:r>
            <a:r>
              <a:rPr lang="en-US" altLang="zh-CN" sz="1200" kern="0" dirty="0">
                <a:ea typeface="思源黑体 CN Bold" panose="020B0800000000000000"/>
              </a:rPr>
              <a:t>22</a:t>
            </a:r>
            <a:r>
              <a:rPr lang="zh-CN" altLang="en-US" sz="1200" kern="0" dirty="0">
                <a:ea typeface="思源黑体 CN Bold" panose="020B0800000000000000"/>
              </a:rPr>
              <a:t>家三级医院分离的</a:t>
            </a:r>
            <a:r>
              <a:rPr lang="en-US" altLang="zh-CN" sz="1200" kern="0" dirty="0">
                <a:ea typeface="思源黑体 CN Bold" panose="020B0800000000000000"/>
              </a:rPr>
              <a:t>472</a:t>
            </a:r>
            <a:r>
              <a:rPr lang="zh-CN" altLang="en-US" sz="1200" kern="0" dirty="0">
                <a:ea typeface="思源黑体 CN Bold" panose="020B0800000000000000"/>
              </a:rPr>
              <a:t>株</a:t>
            </a:r>
            <a:r>
              <a:rPr lang="en-US" altLang="zh-CN" sz="1200" kern="0" dirty="0">
                <a:ea typeface="思源黑体 CN Bold" panose="020B0800000000000000"/>
              </a:rPr>
              <a:t>MRSA</a:t>
            </a:r>
            <a:r>
              <a:rPr lang="zh-CN" altLang="en-US" sz="1200" kern="0" dirty="0">
                <a:ea typeface="思源黑体 CN Bold" panose="020B0800000000000000"/>
              </a:rPr>
              <a:t>（</a:t>
            </a:r>
            <a:r>
              <a:rPr lang="en-US" altLang="zh-CN" sz="1200" kern="0" dirty="0">
                <a:ea typeface="思源黑体 CN Bold" panose="020B0800000000000000"/>
              </a:rPr>
              <a:t>CA-MRSA 105</a:t>
            </a:r>
            <a:r>
              <a:rPr lang="zh-CN" altLang="en-US" sz="1200" kern="0" dirty="0">
                <a:ea typeface="思源黑体 CN Bold" panose="020B0800000000000000"/>
              </a:rPr>
              <a:t>株，</a:t>
            </a:r>
            <a:r>
              <a:rPr lang="en-US" altLang="zh-CN" sz="1200" kern="0" dirty="0">
                <a:ea typeface="思源黑体 CN Bold" panose="020B0800000000000000"/>
              </a:rPr>
              <a:t>HA-MRSA 367</a:t>
            </a:r>
            <a:r>
              <a:rPr lang="zh-CN" altLang="en-US" sz="1200" kern="0" dirty="0">
                <a:ea typeface="思源黑体 CN Bold" panose="020B0800000000000000"/>
              </a:rPr>
              <a:t>株），头孢比罗显示出显著的抗菌活性，达到</a:t>
            </a:r>
            <a:r>
              <a:rPr lang="en-US" altLang="zh-CN" sz="1200" kern="0" dirty="0">
                <a:ea typeface="思源黑体 CN Bold" panose="020B0800000000000000"/>
              </a:rPr>
              <a:t>99.79%</a:t>
            </a:r>
            <a:r>
              <a:rPr lang="zh-CN" altLang="en-US" sz="1200" kern="0" dirty="0">
                <a:ea typeface="思源黑体 CN Bold" panose="020B0800000000000000"/>
              </a:rPr>
              <a:t>。</a:t>
            </a:r>
            <a:endParaRPr lang="en-US" altLang="zh-CN" sz="1200" kern="0" dirty="0">
              <a:ea typeface="思源黑体 CN Bold" panose="020B0800000000000000"/>
            </a:endParaRPr>
          </a:p>
          <a:p>
            <a:pPr marL="12700" marR="5080">
              <a:spcAft>
                <a:spcPts val="600"/>
              </a:spcAft>
              <a:buClr>
                <a:srgbClr val="3C5AA0"/>
              </a:buClr>
              <a:tabLst>
                <a:tab pos="184150" algn="l"/>
              </a:tabLst>
              <a:defRPr/>
            </a:pPr>
            <a:r>
              <a:rPr lang="zh-CN" altLang="en-US" sz="1200" kern="0" dirty="0">
                <a:ea typeface="思源黑体 CN Bold" panose="020B0800000000000000"/>
              </a:rPr>
              <a:t>对</a:t>
            </a:r>
            <a:r>
              <a:rPr lang="en-US" altLang="zh-CN" sz="1200" kern="0" dirty="0">
                <a:ea typeface="思源黑体 CN Bold" panose="020B0800000000000000"/>
              </a:rPr>
              <a:t>MRSA</a:t>
            </a:r>
            <a:r>
              <a:rPr lang="zh-CN" altLang="en-US" sz="1200" kern="0" dirty="0">
                <a:ea typeface="思源黑体 CN Bold" panose="020B0800000000000000"/>
              </a:rPr>
              <a:t>、</a:t>
            </a:r>
            <a:r>
              <a:rPr lang="en-US" altLang="zh-CN" sz="1200" kern="0" dirty="0" err="1">
                <a:ea typeface="思源黑体 CN Bold" panose="020B0800000000000000"/>
              </a:rPr>
              <a:t>MRCoNS</a:t>
            </a:r>
            <a:r>
              <a:rPr lang="zh-CN" altLang="en-US" sz="1200" kern="0" dirty="0">
                <a:ea typeface="思源黑体 CN Bold" panose="020B0800000000000000"/>
              </a:rPr>
              <a:t>、</a:t>
            </a:r>
            <a:r>
              <a:rPr lang="en-US" altLang="zh-CN" sz="1200" kern="0" dirty="0">
                <a:ea typeface="思源黑体 CN Bold" panose="020B0800000000000000"/>
              </a:rPr>
              <a:t>PRSP</a:t>
            </a:r>
            <a:r>
              <a:rPr lang="zh-CN" altLang="en-US" sz="1200" kern="0" dirty="0">
                <a:ea typeface="思源黑体 CN Bold" panose="020B0800000000000000"/>
              </a:rPr>
              <a:t>，和对利奈唑胺、达托霉素或万古霉素的敏感性降低的菌株有高活性。</a:t>
            </a:r>
          </a:p>
        </p:txBody>
      </p:sp>
      <p:sp>
        <p:nvSpPr>
          <p:cNvPr id="4" name="圆角矩形 36">
            <a:extLst>
              <a:ext uri="{FF2B5EF4-FFF2-40B4-BE49-F238E27FC236}">
                <a16:creationId xmlns:a16="http://schemas.microsoft.com/office/drawing/2014/main" id="{D5B07E4D-1DD3-A958-EB68-7A3A98ECDE47}"/>
              </a:ext>
            </a:extLst>
          </p:cNvPr>
          <p:cNvSpPr/>
          <p:nvPr>
            <p:custDataLst>
              <p:tags r:id="rId5"/>
            </p:custDataLst>
          </p:nvPr>
        </p:nvSpPr>
        <p:spPr>
          <a:xfrm flipH="1">
            <a:off x="292735" y="361315"/>
            <a:ext cx="1520190" cy="423545"/>
          </a:xfrm>
          <a:prstGeom prst="roundRect">
            <a:avLst/>
          </a:prstGeom>
          <a:gradFill>
            <a:gsLst>
              <a:gs pos="100000">
                <a:srgbClr val="0079C2"/>
              </a:gs>
              <a:gs pos="61000">
                <a:srgbClr val="1459C0">
                  <a:alpha val="0"/>
                  <a:lumMod val="30000"/>
                  <a:lumOff val="70000"/>
                </a:srgbClr>
              </a:gs>
            </a:gsLst>
            <a:lin ang="17880000" scaled="0"/>
          </a:gradFill>
          <a:ln>
            <a:gradFill>
              <a:gsLst>
                <a:gs pos="60000">
                  <a:srgbClr val="0065EB">
                    <a:alpha val="0"/>
                  </a:srgbClr>
                </a:gs>
                <a:gs pos="100000">
                  <a:srgbClr val="1459C0"/>
                </a:gs>
              </a:gsLst>
              <a:lin ang="196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sp>
        <p:nvSpPr>
          <p:cNvPr id="36" name="文本框 35">
            <a:extLst>
              <a:ext uri="{FF2B5EF4-FFF2-40B4-BE49-F238E27FC236}">
                <a16:creationId xmlns:a16="http://schemas.microsoft.com/office/drawing/2014/main" id="{B2458659-5A85-A3C2-38A4-4B4436147C2C}"/>
              </a:ext>
            </a:extLst>
          </p:cNvPr>
          <p:cNvSpPr txBox="1"/>
          <p:nvPr/>
        </p:nvSpPr>
        <p:spPr>
          <a:xfrm>
            <a:off x="131182" y="5901605"/>
            <a:ext cx="11645105" cy="954107"/>
          </a:xfrm>
          <a:prstGeom prst="rect">
            <a:avLst/>
          </a:prstGeom>
          <a:noFill/>
        </p:spPr>
        <p:txBody>
          <a:bodyPr wrap="square">
            <a:spAutoFit/>
          </a:bodyPr>
          <a:lstStyle/>
          <a:p>
            <a:r>
              <a:rPr lang="en-US" altLang="zh-CN" sz="700" dirty="0">
                <a:ea typeface="思源黑体 CN Bold" panose="020B0800000000000000"/>
              </a:rPr>
              <a:t>[1]</a:t>
            </a:r>
            <a:r>
              <a:rPr lang="zh-CN" altLang="en-US" sz="700" dirty="0">
                <a:ea typeface="思源黑体 CN Bold" panose="020B0800000000000000"/>
              </a:rPr>
              <a:t>何礼贤</a:t>
            </a:r>
            <a:r>
              <a:rPr lang="en-US" altLang="zh-CN" sz="700" dirty="0">
                <a:ea typeface="思源黑体 CN Bold" panose="020B0800000000000000"/>
              </a:rPr>
              <a:t>,</a:t>
            </a:r>
            <a:r>
              <a:rPr lang="zh-CN" altLang="en-US" sz="700" dirty="0">
                <a:ea typeface="思源黑体 CN Bold" panose="020B0800000000000000"/>
              </a:rPr>
              <a:t>肖永红</a:t>
            </a:r>
            <a:r>
              <a:rPr lang="en-US" altLang="zh-CN" sz="700" dirty="0">
                <a:ea typeface="思源黑体 CN Bold" panose="020B0800000000000000"/>
              </a:rPr>
              <a:t>,</a:t>
            </a:r>
            <a:r>
              <a:rPr lang="zh-CN" altLang="en-US" sz="700" dirty="0">
                <a:ea typeface="思源黑体 CN Bold" panose="020B0800000000000000"/>
              </a:rPr>
              <a:t>陆权</a:t>
            </a:r>
            <a:r>
              <a:rPr lang="en-US" altLang="zh-CN" sz="700" dirty="0">
                <a:ea typeface="思源黑体 CN Bold" panose="020B0800000000000000"/>
              </a:rPr>
              <a:t>,</a:t>
            </a:r>
            <a:r>
              <a:rPr lang="zh-CN" altLang="en-US" sz="700" dirty="0">
                <a:ea typeface="思源黑体 CN Bold" panose="020B0800000000000000"/>
              </a:rPr>
              <a:t>等</a:t>
            </a:r>
            <a:r>
              <a:rPr lang="en-US" altLang="zh-CN" sz="700" dirty="0">
                <a:ea typeface="思源黑体 CN Bold" panose="020B0800000000000000"/>
              </a:rPr>
              <a:t>.《</a:t>
            </a:r>
            <a:r>
              <a:rPr lang="zh-CN" altLang="en-US" sz="700" dirty="0">
                <a:ea typeface="思源黑体 CN Bold" panose="020B0800000000000000"/>
              </a:rPr>
              <a:t>国家抗微生物治疗指南（第</a:t>
            </a:r>
            <a:r>
              <a:rPr lang="en-US" altLang="zh-CN" sz="700" dirty="0">
                <a:ea typeface="思源黑体 CN Bold" panose="020B0800000000000000"/>
              </a:rPr>
              <a:t>3</a:t>
            </a:r>
            <a:r>
              <a:rPr lang="zh-CN" altLang="en-US" sz="700" dirty="0">
                <a:ea typeface="思源黑体 CN Bold" panose="020B0800000000000000"/>
              </a:rPr>
              <a:t>版）（</a:t>
            </a:r>
            <a:r>
              <a:rPr lang="en-US" altLang="zh-CN" sz="700" dirty="0">
                <a:ea typeface="思源黑体 CN Bold" panose="020B0800000000000000"/>
              </a:rPr>
              <a:t>2023</a:t>
            </a:r>
            <a:r>
              <a:rPr lang="zh-CN" altLang="en-US" sz="700" dirty="0">
                <a:ea typeface="思源黑体 CN Bold" panose="020B0800000000000000"/>
              </a:rPr>
              <a:t>）</a:t>
            </a:r>
            <a:r>
              <a:rPr lang="en-US" altLang="zh-CN" sz="700" dirty="0">
                <a:ea typeface="思源黑体 CN Bold" panose="020B0800000000000000"/>
              </a:rPr>
              <a:t>》[M].</a:t>
            </a:r>
            <a:r>
              <a:rPr lang="zh-CN" altLang="en-US" sz="700" dirty="0">
                <a:ea typeface="思源黑体 CN Bold" panose="020B0800000000000000"/>
              </a:rPr>
              <a:t>北京</a:t>
            </a:r>
            <a:r>
              <a:rPr lang="en-US" altLang="zh-CN" sz="700" dirty="0">
                <a:ea typeface="思源黑体 CN Bold" panose="020B0800000000000000"/>
              </a:rPr>
              <a:t>:</a:t>
            </a:r>
            <a:r>
              <a:rPr lang="zh-CN" altLang="en-US" sz="700" dirty="0">
                <a:ea typeface="思源黑体 CN Bold" panose="020B0800000000000000"/>
              </a:rPr>
              <a:t>人民卫生出版社</a:t>
            </a:r>
            <a:r>
              <a:rPr lang="en-US" altLang="zh-CN" sz="700" dirty="0">
                <a:ea typeface="思源黑体 CN Bold" panose="020B0800000000000000"/>
              </a:rPr>
              <a:t>,2023</a:t>
            </a:r>
            <a:endParaRPr lang="zh-CN" altLang="en-US" sz="700" dirty="0">
              <a:ea typeface="思源黑体 CN Bold" panose="020B0800000000000000"/>
            </a:endParaRPr>
          </a:p>
          <a:p>
            <a:r>
              <a:rPr lang="en-US" altLang="zh-CN" sz="700" dirty="0">
                <a:latin typeface="Times New Roman" panose="02020603050405020304" pitchFamily="18" charset="0"/>
                <a:ea typeface="思源黑体 CN Bold" panose="020B0800000000000000"/>
                <a:cs typeface="Times New Roman" panose="02020603050405020304" pitchFamily="18" charset="0"/>
              </a:rPr>
              <a:t>[2] Davies TA, Page MG, Shang W, Andrew T, Kania M, Bush K. Binding of ceftobiprole and comparators to the penicillin-binding proteins of Escherichia coli, Pseudomonas aeruginosa, Staphylococcus aureus, and Streptococcus pneumoniae.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Antimicrob</a:t>
            </a:r>
            <a:r>
              <a:rPr lang="en-US" altLang="zh-CN" sz="700" dirty="0">
                <a:latin typeface="Times New Roman" panose="02020603050405020304" pitchFamily="18" charset="0"/>
                <a:ea typeface="思源黑体 CN Bold" panose="020B0800000000000000"/>
                <a:cs typeface="Times New Roman" panose="02020603050405020304" pitchFamily="18" charset="0"/>
              </a:rPr>
              <a:t> Agents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Chemother</a:t>
            </a:r>
            <a:r>
              <a:rPr lang="en-US" altLang="zh-CN" sz="700" dirty="0">
                <a:latin typeface="Times New Roman" panose="02020603050405020304" pitchFamily="18" charset="0"/>
                <a:ea typeface="思源黑体 CN Bold" panose="020B0800000000000000"/>
                <a:cs typeface="Times New Roman" panose="02020603050405020304" pitchFamily="18" charset="0"/>
              </a:rPr>
              <a:t>. 2007;51(7):2621-2624.</a:t>
            </a:r>
          </a:p>
          <a:p>
            <a:r>
              <a:rPr lang="en-US" altLang="zh-CN" sz="700" dirty="0">
                <a:latin typeface="Times New Roman" panose="02020603050405020304" pitchFamily="18" charset="0"/>
                <a:ea typeface="思源黑体 CN Bold" panose="020B0800000000000000"/>
                <a:cs typeface="Times New Roman" panose="02020603050405020304" pitchFamily="18" charset="0"/>
              </a:rPr>
              <a:t>[3] Del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Pozo</a:t>
            </a:r>
            <a:r>
              <a:rPr lang="en-US" altLang="zh-CN" sz="700" dirty="0">
                <a:latin typeface="Times New Roman" panose="02020603050405020304" pitchFamily="18" charset="0"/>
                <a:ea typeface="思源黑体 CN Bold" panose="020B0800000000000000"/>
                <a:cs typeface="Times New Roman" panose="02020603050405020304" pitchFamily="18" charset="0"/>
              </a:rPr>
              <a:t> JL, Patel R. Ceftobiprole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medocaril</a:t>
            </a:r>
            <a:r>
              <a:rPr lang="en-US" altLang="zh-CN" sz="700" dirty="0">
                <a:latin typeface="Times New Roman" panose="02020603050405020304" pitchFamily="18" charset="0"/>
                <a:ea typeface="思源黑体 CN Bold" panose="020B0800000000000000"/>
                <a:cs typeface="Times New Roman" panose="02020603050405020304" pitchFamily="18" charset="0"/>
              </a:rPr>
              <a:t>: a new generation beta-lactam. Drugs Today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Barc</a:t>
            </a:r>
            <a:r>
              <a:rPr lang="en-US" altLang="zh-CN" sz="700" dirty="0">
                <a:latin typeface="Times New Roman" panose="02020603050405020304" pitchFamily="18" charset="0"/>
                <a:ea typeface="思源黑体 CN Bold" panose="020B0800000000000000"/>
                <a:cs typeface="Times New Roman" panose="02020603050405020304" pitchFamily="18" charset="0"/>
              </a:rPr>
              <a:t>). 2008;44(11):801-825.</a:t>
            </a:r>
          </a:p>
          <a:p>
            <a:r>
              <a:rPr lang="en-US" altLang="zh-CN" sz="700" dirty="0">
                <a:latin typeface="Times New Roman" panose="02020603050405020304" pitchFamily="18" charset="0"/>
                <a:ea typeface="思源黑体 CN Bold" panose="020B0800000000000000"/>
                <a:cs typeface="Times New Roman" panose="02020603050405020304" pitchFamily="18" charset="0"/>
              </a:rPr>
              <a:t>[4]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Dauner</a:t>
            </a:r>
            <a:r>
              <a:rPr lang="en-US" altLang="zh-CN" sz="700" dirty="0">
                <a:latin typeface="Times New Roman" panose="02020603050405020304" pitchFamily="18" charset="0"/>
                <a:ea typeface="思源黑体 CN Bold" panose="020B0800000000000000"/>
                <a:cs typeface="Times New Roman" panose="02020603050405020304" pitchFamily="18" charset="0"/>
              </a:rPr>
              <a:t> DG, Nelson RE, Taketa DC. Ceftobiprole: A novel, broad-spectrum cephalosporin with activity against methicillin-resistant Staphylococcus aureus. Am J Health Syst Pharm. 2010;67(12):983-993.</a:t>
            </a:r>
          </a:p>
          <a:p>
            <a:r>
              <a:rPr lang="en-US" altLang="zh-CN" sz="700" dirty="0">
                <a:latin typeface="Times New Roman" panose="02020603050405020304" pitchFamily="18" charset="0"/>
                <a:ea typeface="思源黑体 CN Bold" panose="020B0800000000000000"/>
                <a:cs typeface="Times New Roman" panose="02020603050405020304" pitchFamily="18" charset="0"/>
              </a:rPr>
              <a:t>[5]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Feiteng</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Zhu,Hemu</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Zhuang,et</a:t>
            </a:r>
            <a:r>
              <a:rPr lang="en-US" altLang="zh-CN" sz="700" dirty="0">
                <a:latin typeface="Times New Roman" panose="02020603050405020304" pitchFamily="18" charset="0"/>
                <a:ea typeface="思源黑体 CN Bold" panose="020B0800000000000000"/>
                <a:cs typeface="Times New Roman" panose="02020603050405020304" pitchFamily="18" charset="0"/>
              </a:rPr>
              <a:t> al. Staphylococcal cassette chromosome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mec</a:t>
            </a:r>
            <a:r>
              <a:rPr lang="en-US" altLang="zh-CN" sz="700" dirty="0">
                <a:latin typeface="Times New Roman" panose="02020603050405020304" pitchFamily="18" charset="0"/>
                <a:ea typeface="思源黑体 CN Bold" panose="020B0800000000000000"/>
                <a:cs typeface="Times New Roman" panose="02020603050405020304" pitchFamily="18" charset="0"/>
              </a:rPr>
              <a:t> amplification as a mechanism for ceftobiprole resistance in clinical methicillin-resistant Staphylococcus aureus isolates. Clinical Microbiology and Infection. 2022,Aug;28(8):1151</a:t>
            </a:r>
          </a:p>
          <a:p>
            <a:r>
              <a:rPr lang="en-US" altLang="zh-CN" sz="700" dirty="0">
                <a:latin typeface="Times New Roman" panose="02020603050405020304" pitchFamily="18" charset="0"/>
                <a:ea typeface="思源黑体 CN Bold" panose="020B0800000000000000"/>
                <a:cs typeface="Times New Roman" panose="02020603050405020304" pitchFamily="18" charset="0"/>
              </a:rPr>
              <a:t>[6]</a:t>
            </a:r>
            <a:r>
              <a:rPr lang="zh-CN" altLang="en-US" sz="700" dirty="0">
                <a:latin typeface="Times New Roman" panose="02020603050405020304" pitchFamily="18" charset="0"/>
                <a:ea typeface="思源黑体 CN Bold" panose="020B0800000000000000"/>
                <a:cs typeface="Times New Roman" panose="02020603050405020304" pitchFamily="18" charset="0"/>
              </a:rPr>
              <a:t>王明贵</a:t>
            </a:r>
            <a:r>
              <a:rPr lang="en-US" altLang="zh-CN" sz="700" dirty="0">
                <a:latin typeface="Times New Roman" panose="02020603050405020304" pitchFamily="18" charset="0"/>
                <a:ea typeface="思源黑体 CN Bold" panose="020B0800000000000000"/>
                <a:cs typeface="Times New Roman" panose="02020603050405020304" pitchFamily="18" charset="0"/>
              </a:rPr>
              <a:t>.</a:t>
            </a:r>
            <a:r>
              <a:rPr lang="en-US" altLang="zh-CN" sz="700" dirty="0">
                <a:latin typeface="思源黑体 CN Regular" panose="020B0500000000000000" pitchFamily="34" charset="-122"/>
                <a:ea typeface="思源黑体 CN Bold" panose="020B0800000000000000"/>
              </a:rPr>
              <a:t>《</a:t>
            </a:r>
            <a:r>
              <a:rPr lang="zh-CN" altLang="en-US" sz="700" dirty="0">
                <a:latin typeface="思源黑体 CN Regular" panose="020B0500000000000000" pitchFamily="34" charset="-122"/>
                <a:ea typeface="思源黑体 CN Bold" panose="020B0800000000000000"/>
              </a:rPr>
              <a:t>感染性疾病与抗微生物治疗（第</a:t>
            </a:r>
            <a:r>
              <a:rPr lang="en-US" altLang="zh-CN" sz="700" dirty="0">
                <a:latin typeface="思源黑体 CN Regular" panose="020B0500000000000000" pitchFamily="34" charset="-122"/>
                <a:ea typeface="思源黑体 CN Bold" panose="020B0800000000000000"/>
              </a:rPr>
              <a:t>4</a:t>
            </a:r>
            <a:r>
              <a:rPr lang="zh-CN" altLang="en-US" sz="700" dirty="0">
                <a:latin typeface="思源黑体 CN Regular" panose="020B0500000000000000" pitchFamily="34" charset="-122"/>
                <a:ea typeface="思源黑体 CN Bold" panose="020B0800000000000000"/>
              </a:rPr>
              <a:t>版）</a:t>
            </a:r>
            <a:r>
              <a:rPr lang="en-US" altLang="zh-CN" sz="700" dirty="0">
                <a:latin typeface="思源黑体 CN Regular" panose="020B0500000000000000" pitchFamily="34" charset="-122"/>
                <a:ea typeface="思源黑体 CN Bold" panose="020B0800000000000000"/>
              </a:rPr>
              <a:t>》[M].</a:t>
            </a:r>
            <a:r>
              <a:rPr lang="zh-CN" altLang="en-US" sz="700" dirty="0">
                <a:latin typeface="思源黑体 CN Regular" panose="020B0500000000000000" pitchFamily="34" charset="-122"/>
                <a:ea typeface="思源黑体 CN Bold" panose="020B0800000000000000"/>
              </a:rPr>
              <a:t>上海</a:t>
            </a:r>
            <a:r>
              <a:rPr lang="en-US" altLang="zh-CN" sz="700" dirty="0">
                <a:latin typeface="思源黑体 CN Regular" panose="020B0500000000000000" pitchFamily="34" charset="-122"/>
                <a:ea typeface="思源黑体 CN Bold" panose="020B0800000000000000"/>
              </a:rPr>
              <a:t>:</a:t>
            </a:r>
            <a:r>
              <a:rPr lang="zh-CN" altLang="en-US" sz="700" dirty="0">
                <a:latin typeface="思源黑体 CN Regular" panose="020B0500000000000000" pitchFamily="34" charset="-122"/>
                <a:ea typeface="思源黑体 CN Bold" panose="020B0800000000000000"/>
              </a:rPr>
              <a:t>复旦大学出版社</a:t>
            </a:r>
            <a:r>
              <a:rPr lang="en-US" altLang="zh-CN" sz="700" dirty="0">
                <a:latin typeface="思源黑体 CN Regular" panose="020B0500000000000000" pitchFamily="34" charset="-122"/>
                <a:ea typeface="思源黑体 CN Bold" panose="020B0800000000000000"/>
              </a:rPr>
              <a:t>,2020.8</a:t>
            </a:r>
            <a:endParaRPr lang="en-US" altLang="zh-CN" sz="700" dirty="0">
              <a:latin typeface="Times New Roman" panose="02020603050405020304" pitchFamily="18" charset="0"/>
              <a:ea typeface="思源黑体 CN Bold" panose="020B0800000000000000"/>
              <a:cs typeface="Times New Roman" panose="02020603050405020304" pitchFamily="18" charset="0"/>
            </a:endParaRPr>
          </a:p>
          <a:p>
            <a:r>
              <a:rPr lang="en-US" altLang="zh-CN" sz="700" dirty="0">
                <a:latin typeface="Times New Roman" panose="02020603050405020304" pitchFamily="18" charset="0"/>
                <a:ea typeface="思源黑体 CN Bold" panose="020B0800000000000000"/>
                <a:cs typeface="Times New Roman" panose="02020603050405020304" pitchFamily="18" charset="0"/>
              </a:rPr>
              <a:t>[7]</a:t>
            </a:r>
            <a:r>
              <a:rPr lang="en-US" altLang="zh-CN" sz="700" dirty="0" err="1">
                <a:latin typeface="Times New Roman" panose="02020603050405020304" pitchFamily="18" charset="0"/>
                <a:ea typeface="思源黑体 CN Bold" panose="020B0800000000000000"/>
                <a:cs typeface="Times New Roman" panose="02020603050405020304" pitchFamily="18" charset="0"/>
              </a:rPr>
              <a:t>Hebeisen</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P,Heinze</a:t>
            </a:r>
            <a:r>
              <a:rPr lang="en-US" altLang="zh-CN" sz="700" dirty="0">
                <a:latin typeface="Times New Roman" panose="02020603050405020304" pitchFamily="18" charset="0"/>
                <a:ea typeface="思源黑体 CN Bold" panose="020B0800000000000000"/>
                <a:cs typeface="Times New Roman" panose="02020603050405020304" pitchFamily="18" charset="0"/>
              </a:rPr>
              <a:t>-Krauss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I,Angehrn</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P,Hohl</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P,Page</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MG,Then</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RL.In</a:t>
            </a:r>
            <a:r>
              <a:rPr lang="en-US" altLang="zh-CN" sz="700" dirty="0">
                <a:latin typeface="Times New Roman" panose="02020603050405020304" pitchFamily="18" charset="0"/>
                <a:ea typeface="思源黑体 CN Bold" panose="020B0800000000000000"/>
                <a:cs typeface="Times New Roman" panose="02020603050405020304" pitchFamily="18" charset="0"/>
              </a:rPr>
              <a:t>-vitro and in-</a:t>
            </a:r>
            <a:r>
              <a:rPr lang="en-US" altLang="zh-CN" sz="700" dirty="0" err="1">
                <a:latin typeface="Times New Roman" panose="02020603050405020304" pitchFamily="18" charset="0"/>
                <a:ea typeface="思源黑体 CN Bold" panose="020B0800000000000000"/>
                <a:cs typeface="Times New Roman" panose="02020603050405020304" pitchFamily="18" charset="0"/>
              </a:rPr>
              <a:t>vivoproperties</a:t>
            </a:r>
            <a:r>
              <a:rPr lang="en-US" altLang="zh-CN" sz="700" dirty="0">
                <a:latin typeface="Times New Roman" panose="02020603050405020304" pitchFamily="18" charset="0"/>
                <a:ea typeface="思源黑体 CN Bold" panose="020B0800000000000000"/>
                <a:cs typeface="Times New Roman" panose="02020603050405020304" pitchFamily="18" charset="0"/>
              </a:rPr>
              <a:t> of Ro 63-9141,a novel broad-spectrum cephalosporin with activity against methicillin-resistant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staphylococci.Antimicrob</a:t>
            </a:r>
            <a:r>
              <a:rPr lang="en-US" altLang="zh-CN" sz="700" dirty="0">
                <a:latin typeface="Times New Roman" panose="02020603050405020304" pitchFamily="18" charset="0"/>
                <a:ea typeface="思源黑体 CN Bold" panose="020B0800000000000000"/>
                <a:cs typeface="Times New Roman" panose="02020603050405020304" pitchFamily="18" charset="0"/>
              </a:rPr>
              <a:t> Agents Chemother.2001:45:825-836.</a:t>
            </a:r>
          </a:p>
          <a:p>
            <a:r>
              <a:rPr lang="en-US" altLang="zh-CN" sz="700" dirty="0">
                <a:latin typeface="Times New Roman" panose="02020603050405020304" pitchFamily="18" charset="0"/>
                <a:ea typeface="思源黑体 CN Bold" panose="020B0800000000000000"/>
                <a:cs typeface="Times New Roman" panose="02020603050405020304" pitchFamily="18" charset="0"/>
              </a:rPr>
              <a:t>[8]</a:t>
            </a:r>
            <a:r>
              <a:rPr lang="en-US" altLang="zh-CN" sz="700" dirty="0" err="1">
                <a:latin typeface="Times New Roman" panose="02020603050405020304" pitchFamily="18" charset="0"/>
                <a:ea typeface="思源黑体 CN Bold" panose="020B0800000000000000"/>
                <a:cs typeface="Times New Roman" panose="02020603050405020304" pitchFamily="18" charset="0"/>
              </a:rPr>
              <a:t>Abbanat</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D,Shang</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W,Amsler</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K,et</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al.Evaluation</a:t>
            </a:r>
            <a:r>
              <a:rPr lang="en-US" altLang="zh-CN" sz="700" dirty="0">
                <a:latin typeface="Times New Roman" panose="02020603050405020304" pitchFamily="18" charset="0"/>
                <a:ea typeface="思源黑体 CN Bold" panose="020B0800000000000000"/>
                <a:cs typeface="Times New Roman" panose="02020603050405020304" pitchFamily="18" charset="0"/>
              </a:rPr>
              <a:t> of the in vitro activities of ceftobiprole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andcomparators</a:t>
            </a:r>
            <a:r>
              <a:rPr lang="en-US" altLang="zh-CN" sz="700" dirty="0">
                <a:latin typeface="Times New Roman" panose="02020603050405020304" pitchFamily="18" charset="0"/>
                <a:ea typeface="思源黑体 CN Bold" panose="020B0800000000000000"/>
                <a:cs typeface="Times New Roman" panose="02020603050405020304" pitchFamily="18" charset="0"/>
              </a:rPr>
              <a:t> in staphylococcal colony or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microtitre</a:t>
            </a:r>
            <a:r>
              <a:rPr lang="en-US" altLang="zh-CN" sz="700" dirty="0">
                <a:latin typeface="Times New Roman" panose="02020603050405020304" pitchFamily="18" charset="0"/>
                <a:ea typeface="思源黑体 CN Bold" panose="020B0800000000000000"/>
                <a:cs typeface="Times New Roman" panose="02020603050405020304" pitchFamily="18" charset="0"/>
              </a:rPr>
              <a:t> plate biofilm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assays.Int</a:t>
            </a:r>
            <a:r>
              <a:rPr lang="en-US" altLang="zh-CN" sz="700" dirty="0">
                <a:latin typeface="Times New Roman" panose="02020603050405020304" pitchFamily="18" charset="0"/>
                <a:ea typeface="思源黑体 CN Bold" panose="020B0800000000000000"/>
                <a:cs typeface="Times New Roman" panose="02020603050405020304" pitchFamily="18" charset="0"/>
              </a:rPr>
              <a:t> J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Antimicrob</a:t>
            </a:r>
            <a:r>
              <a:rPr lang="en-US" altLang="zh-CN" sz="700" dirty="0">
                <a:latin typeface="Times New Roman" panose="02020603050405020304" pitchFamily="18" charset="0"/>
                <a:ea typeface="思源黑体 CN Bold" panose="020B0800000000000000"/>
                <a:cs typeface="Times New Roman" panose="02020603050405020304" pitchFamily="18" charset="0"/>
              </a:rPr>
              <a:t> Agents.2014:43(1):32-39.</a:t>
            </a:r>
          </a:p>
        </p:txBody>
      </p:sp>
      <p:pic>
        <p:nvPicPr>
          <p:cNvPr id="8" name="图片 7">
            <a:extLst>
              <a:ext uri="{FF2B5EF4-FFF2-40B4-BE49-F238E27FC236}">
                <a16:creationId xmlns:a16="http://schemas.microsoft.com/office/drawing/2014/main" id="{3668A4E0-B845-9963-D860-21186C603048}"/>
              </a:ext>
            </a:extLst>
          </p:cNvPr>
          <p:cNvPicPr>
            <a:picLocks noChangeAspect="1"/>
          </p:cNvPicPr>
          <p:nvPr/>
        </p:nvPicPr>
        <p:blipFill>
          <a:blip r:embed="rId12"/>
          <a:stretch>
            <a:fillRect/>
          </a:stretch>
        </p:blipFill>
        <p:spPr>
          <a:xfrm>
            <a:off x="8823537" y="4153601"/>
            <a:ext cx="2912053" cy="1464352"/>
          </a:xfrm>
          <a:prstGeom prst="rect">
            <a:avLst/>
          </a:prstGeom>
        </p:spPr>
      </p:pic>
      <p:pic>
        <p:nvPicPr>
          <p:cNvPr id="43" name="图片 42">
            <a:extLst>
              <a:ext uri="{FF2B5EF4-FFF2-40B4-BE49-F238E27FC236}">
                <a16:creationId xmlns:a16="http://schemas.microsoft.com/office/drawing/2014/main" id="{D46B5927-F275-0776-B786-2DDB6C42BB36}"/>
              </a:ext>
            </a:extLst>
          </p:cNvPr>
          <p:cNvPicPr>
            <a:picLocks noChangeAspect="1"/>
          </p:cNvPicPr>
          <p:nvPr/>
        </p:nvPicPr>
        <p:blipFill>
          <a:blip r:embed="rId13"/>
          <a:stretch>
            <a:fillRect/>
          </a:stretch>
        </p:blipFill>
        <p:spPr>
          <a:xfrm>
            <a:off x="8632179" y="2596332"/>
            <a:ext cx="3107206" cy="1501572"/>
          </a:xfrm>
          <a:prstGeom prst="rect">
            <a:avLst/>
          </a:prstGeom>
        </p:spPr>
      </p:pic>
      <p:sp>
        <p:nvSpPr>
          <p:cNvPr id="44" name="文本框 43">
            <a:extLst>
              <a:ext uri="{FF2B5EF4-FFF2-40B4-BE49-F238E27FC236}">
                <a16:creationId xmlns:a16="http://schemas.microsoft.com/office/drawing/2014/main" id="{8624F337-DECB-62DB-697F-94C97F824E2F}"/>
              </a:ext>
            </a:extLst>
          </p:cNvPr>
          <p:cNvSpPr txBox="1"/>
          <p:nvPr>
            <p:custDataLst>
              <p:tags r:id="rId6"/>
            </p:custDataLst>
          </p:nvPr>
        </p:nvSpPr>
        <p:spPr>
          <a:xfrm>
            <a:off x="6184228" y="4406273"/>
            <a:ext cx="2677529" cy="969496"/>
          </a:xfrm>
          <a:prstGeom prst="rect">
            <a:avLst/>
          </a:prstGeom>
          <a:noFill/>
        </p:spPr>
        <p:txBody>
          <a:bodyPr wrap="square" rtlCol="0" anchor="t">
            <a:spAutoFit/>
          </a:bodyPr>
          <a:lstStyle/>
          <a:p>
            <a:pPr marL="184150" marR="5080" lvl="0" indent="-171450" algn="l" defTabSz="914400" eaLnBrk="1" fontAlgn="auto" latinLnBrk="0" hangingPunct="1">
              <a:spcAft>
                <a:spcPts val="600"/>
              </a:spcAft>
              <a:buClr>
                <a:srgbClr val="3C5AA0"/>
              </a:buClr>
              <a:buSzTx/>
              <a:buFont typeface="Arial" panose="020B0604020202020204" pitchFamily="34" charset="0"/>
              <a:buChar char="•"/>
              <a:tabLst>
                <a:tab pos="184150" algn="l"/>
              </a:tabLst>
              <a:defRPr/>
            </a:pPr>
            <a:r>
              <a:rPr lang="zh-CN" altLang="en-US" sz="1400" b="1" kern="0" dirty="0">
                <a:solidFill>
                  <a:srgbClr val="0077C1"/>
                </a:solidFill>
                <a:ea typeface="思源黑体 CN Bold" panose="020B0800000000000000"/>
                <a:sym typeface="+mn-ea"/>
              </a:rPr>
              <a:t>对生物膜显示明显活性，杀菌效果优</a:t>
            </a:r>
            <a:r>
              <a:rPr lang="en-US" altLang="zh-CN" sz="1400" b="1" kern="0" baseline="30000" dirty="0">
                <a:solidFill>
                  <a:srgbClr val="0077C1"/>
                </a:solidFill>
                <a:ea typeface="思源黑体 CN Bold" panose="020B0800000000000000"/>
                <a:sym typeface="+mn-ea"/>
              </a:rPr>
              <a:t>[8]</a:t>
            </a:r>
          </a:p>
          <a:p>
            <a:pPr marL="12700" marR="5080" lvl="0" algn="l" defTabSz="914400" eaLnBrk="1" fontAlgn="auto" latinLnBrk="0" hangingPunct="1">
              <a:spcAft>
                <a:spcPts val="600"/>
              </a:spcAft>
              <a:buClr>
                <a:srgbClr val="3C5AA0"/>
              </a:buClr>
              <a:buSzTx/>
              <a:tabLst>
                <a:tab pos="184150" algn="l"/>
              </a:tabLst>
              <a:defRPr/>
            </a:pPr>
            <a:r>
              <a:rPr lang="zh-CN" altLang="en-US" sz="1200" kern="0" dirty="0">
                <a:ea typeface="思源黑体 CN Bold" panose="020B0800000000000000"/>
                <a:sym typeface="+mn-ea"/>
              </a:rPr>
              <a:t>对具有生物膜的</a:t>
            </a:r>
            <a:r>
              <a:rPr lang="en-US" altLang="zh-CN" sz="1200" kern="0" dirty="0">
                <a:ea typeface="思源黑体 CN Bold" panose="020B0800000000000000"/>
                <a:sym typeface="+mn-ea"/>
              </a:rPr>
              <a:t>MRSA</a:t>
            </a:r>
            <a:r>
              <a:rPr lang="zh-CN" altLang="en-US" sz="1200" kern="0" dirty="0">
                <a:ea typeface="思源黑体 CN Bold" panose="020B0800000000000000"/>
                <a:sym typeface="+mn-ea"/>
              </a:rPr>
              <a:t>、</a:t>
            </a:r>
            <a:r>
              <a:rPr lang="en-US" altLang="zh-CN" sz="1200" kern="0" dirty="0">
                <a:ea typeface="思源黑体 CN Bold" panose="020B0800000000000000"/>
                <a:sym typeface="+mn-ea"/>
              </a:rPr>
              <a:t>MSSA</a:t>
            </a:r>
            <a:r>
              <a:rPr lang="zh-CN" altLang="en-US" sz="1200" kern="0" dirty="0">
                <a:ea typeface="思源黑体 CN Bold" panose="020B0800000000000000"/>
                <a:sym typeface="+mn-ea"/>
              </a:rPr>
              <a:t>有良好的抑制作用。</a:t>
            </a:r>
            <a:endParaRPr lang="en-US" altLang="zh-CN" sz="1200" kern="0" dirty="0">
              <a:ea typeface="思源黑体 CN Bold" panose="020B0800000000000000"/>
              <a:sym typeface="+mn-ea"/>
            </a:endParaRPr>
          </a:p>
        </p:txBody>
      </p:sp>
      <p:sp>
        <p:nvSpPr>
          <p:cNvPr id="46" name="文本框 45">
            <a:extLst>
              <a:ext uri="{FF2B5EF4-FFF2-40B4-BE49-F238E27FC236}">
                <a16:creationId xmlns:a16="http://schemas.microsoft.com/office/drawing/2014/main" id="{D5D434E3-FD8E-ECDC-F5AD-A65ABA948FBC}"/>
              </a:ext>
            </a:extLst>
          </p:cNvPr>
          <p:cNvSpPr txBox="1"/>
          <p:nvPr/>
        </p:nvSpPr>
        <p:spPr>
          <a:xfrm>
            <a:off x="6161248" y="2972916"/>
            <a:ext cx="2593323" cy="1184940"/>
          </a:xfrm>
          <a:prstGeom prst="rect">
            <a:avLst/>
          </a:prstGeom>
          <a:noFill/>
        </p:spPr>
        <p:txBody>
          <a:bodyPr wrap="square">
            <a:spAutoFit/>
          </a:bodyPr>
          <a:lstStyle/>
          <a:p>
            <a:pPr marL="184150" marR="5080" lvl="0" indent="-171450">
              <a:spcAft>
                <a:spcPts val="600"/>
              </a:spcAft>
              <a:buClr>
                <a:srgbClr val="3C5AA0"/>
              </a:buClr>
              <a:buFont typeface="Arial" panose="020B0604020202020204" pitchFamily="34" charset="0"/>
              <a:buChar char="•"/>
              <a:tabLst>
                <a:tab pos="184150" algn="l"/>
              </a:tabLst>
              <a:defRPr/>
            </a:pPr>
            <a:r>
              <a:rPr lang="zh-CN" altLang="en-US" sz="1400" b="1" kern="0" dirty="0">
                <a:solidFill>
                  <a:srgbClr val="0077C1"/>
                </a:solidFill>
                <a:ea typeface="思源黑体 CN Bold" panose="020B0800000000000000"/>
                <a:sym typeface="+mn-ea"/>
              </a:rPr>
              <a:t>对革兰阳性（</a:t>
            </a:r>
            <a:r>
              <a:rPr lang="en-US" altLang="zh-CN" sz="1400" b="1" kern="0" dirty="0">
                <a:solidFill>
                  <a:srgbClr val="0077C1"/>
                </a:solidFill>
                <a:ea typeface="思源黑体 CN Bold" panose="020B0800000000000000"/>
                <a:sym typeface="+mn-ea"/>
              </a:rPr>
              <a:t>G</a:t>
            </a:r>
            <a:r>
              <a:rPr lang="en-US" altLang="zh-CN" sz="1400" b="1" kern="0" baseline="30000" dirty="0">
                <a:solidFill>
                  <a:srgbClr val="0077C1"/>
                </a:solidFill>
                <a:ea typeface="思源黑体 CN Bold" panose="020B0800000000000000"/>
              </a:rPr>
              <a:t>+</a:t>
            </a:r>
            <a:r>
              <a:rPr lang="zh-CN" altLang="en-US" sz="1400" b="1" kern="0" dirty="0">
                <a:solidFill>
                  <a:srgbClr val="0077C1"/>
                </a:solidFill>
                <a:ea typeface="思源黑体 CN Bold" panose="020B0800000000000000"/>
                <a:sym typeface="+mn-ea"/>
              </a:rPr>
              <a:t>）和革兰阴性菌（</a:t>
            </a:r>
            <a:r>
              <a:rPr lang="en-US" altLang="zh-CN" sz="1400" b="1" kern="0" dirty="0">
                <a:solidFill>
                  <a:srgbClr val="0077C1"/>
                </a:solidFill>
                <a:ea typeface="思源黑体 CN Bold" panose="020B0800000000000000"/>
                <a:sym typeface="+mn-ea"/>
              </a:rPr>
              <a:t>G</a:t>
            </a:r>
            <a:r>
              <a:rPr lang="en-US" altLang="zh-CN" sz="1400" b="1" kern="0" baseline="30000" dirty="0">
                <a:solidFill>
                  <a:srgbClr val="0077C1"/>
                </a:solidFill>
                <a:ea typeface="思源黑体 CN Bold" panose="020B0800000000000000"/>
                <a:sym typeface="+mn-ea"/>
              </a:rPr>
              <a:t>-</a:t>
            </a:r>
            <a:r>
              <a:rPr lang="zh-CN" altLang="en-US" sz="1400" b="1" kern="0" dirty="0">
                <a:solidFill>
                  <a:srgbClr val="0077C1"/>
                </a:solidFill>
                <a:ea typeface="思源黑体 CN Bold" panose="020B0800000000000000"/>
                <a:sym typeface="+mn-ea"/>
              </a:rPr>
              <a:t>）具有快速的体外杀菌活性</a:t>
            </a:r>
            <a:r>
              <a:rPr lang="en-US" altLang="zh-CN" sz="1400" b="1" kern="0" baseline="30000" dirty="0">
                <a:solidFill>
                  <a:srgbClr val="0077C1"/>
                </a:solidFill>
                <a:ea typeface="思源黑体 CN Bold" panose="020B0800000000000000"/>
                <a:sym typeface="+mn-ea"/>
              </a:rPr>
              <a:t>[7]</a:t>
            </a:r>
          </a:p>
          <a:p>
            <a:pPr marL="12700" marR="5080" lvl="0">
              <a:spcAft>
                <a:spcPts val="600"/>
              </a:spcAft>
              <a:buClr>
                <a:srgbClr val="3C5AA0"/>
              </a:buClr>
              <a:tabLst>
                <a:tab pos="184150" algn="l"/>
              </a:tabLst>
              <a:defRPr/>
            </a:pPr>
            <a:r>
              <a:rPr lang="zh-CN" altLang="en-US" sz="1200" kern="0" dirty="0">
                <a:ea typeface="思源黑体 CN Bold" panose="020B0800000000000000"/>
                <a:sym typeface="+mn-ea"/>
              </a:rPr>
              <a:t>对</a:t>
            </a:r>
            <a:r>
              <a:rPr lang="en-US" altLang="zh-CN" sz="1200" kern="0" dirty="0">
                <a:ea typeface="思源黑体 CN Bold" panose="020B0800000000000000"/>
                <a:sym typeface="+mn-ea"/>
              </a:rPr>
              <a:t>MRSA</a:t>
            </a:r>
            <a:r>
              <a:rPr lang="zh-CN" altLang="en-US" sz="1200" kern="0" dirty="0">
                <a:ea typeface="思源黑体 CN Bold" panose="020B0800000000000000"/>
                <a:sym typeface="+mn-ea"/>
              </a:rPr>
              <a:t>、</a:t>
            </a:r>
            <a:r>
              <a:rPr lang="en-US" altLang="zh-CN" sz="1200" kern="0" dirty="0">
                <a:ea typeface="思源黑体 CN Bold" panose="020B0800000000000000"/>
                <a:sym typeface="+mn-ea"/>
              </a:rPr>
              <a:t>MSSA</a:t>
            </a:r>
            <a:r>
              <a:rPr lang="zh-CN" altLang="en-US" sz="1200" kern="0" dirty="0">
                <a:ea typeface="思源黑体 CN Bold" panose="020B0800000000000000"/>
                <a:sym typeface="+mn-ea"/>
              </a:rPr>
              <a:t>、大肠杆菌在</a:t>
            </a:r>
            <a:r>
              <a:rPr lang="en-US" altLang="zh-CN" sz="1200" kern="0" dirty="0">
                <a:ea typeface="思源黑体 CN Bold" panose="020B0800000000000000"/>
                <a:sym typeface="+mn-ea"/>
              </a:rPr>
              <a:t>24</a:t>
            </a:r>
            <a:r>
              <a:rPr lang="zh-CN" altLang="en-US" sz="1200" kern="0" dirty="0">
                <a:ea typeface="思源黑体 CN Bold" panose="020B0800000000000000"/>
                <a:sym typeface="+mn-ea"/>
              </a:rPr>
              <a:t>小时内有快速的杀菌活性。</a:t>
            </a:r>
            <a:endParaRPr lang="en-US" altLang="zh-CN" sz="1200" kern="0" dirty="0">
              <a:ea typeface="思源黑体 CN Bold" panose="020B0800000000000000"/>
              <a:sym typeface="+mn-ea"/>
            </a:endParaRPr>
          </a:p>
        </p:txBody>
      </p:sp>
      <p:grpSp>
        <p:nvGrpSpPr>
          <p:cNvPr id="7" name="组合 6">
            <a:extLst>
              <a:ext uri="{FF2B5EF4-FFF2-40B4-BE49-F238E27FC236}">
                <a16:creationId xmlns:a16="http://schemas.microsoft.com/office/drawing/2014/main" id="{42D650C9-4B00-496C-FD09-07458BFD2DBA}"/>
              </a:ext>
            </a:extLst>
          </p:cNvPr>
          <p:cNvGrpSpPr/>
          <p:nvPr/>
        </p:nvGrpSpPr>
        <p:grpSpPr>
          <a:xfrm>
            <a:off x="452616" y="1231272"/>
            <a:ext cx="5368692" cy="4386681"/>
            <a:chOff x="12282195" y="2761645"/>
            <a:chExt cx="4958181" cy="3532540"/>
          </a:xfrm>
        </p:grpSpPr>
        <p:sp>
          <p:nvSpPr>
            <p:cNvPr id="3" name="矩形: 圆角 10">
              <a:extLst>
                <a:ext uri="{FF2B5EF4-FFF2-40B4-BE49-F238E27FC236}">
                  <a16:creationId xmlns:a16="http://schemas.microsoft.com/office/drawing/2014/main" id="{E03B81A4-2F09-3979-B07A-17EA3DA95F5A}"/>
                </a:ext>
              </a:extLst>
            </p:cNvPr>
            <p:cNvSpPr/>
            <p:nvPr>
              <p:custDataLst>
                <p:tags r:id="rId8"/>
              </p:custDataLst>
            </p:nvPr>
          </p:nvSpPr>
          <p:spPr>
            <a:xfrm>
              <a:off x="12320020" y="2761645"/>
              <a:ext cx="4920356" cy="3532540"/>
            </a:xfrm>
            <a:prstGeom prst="roundRect">
              <a:avLst>
                <a:gd name="adj" fmla="val 10867"/>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sp>
          <p:nvSpPr>
            <p:cNvPr id="6" name="文本框 5">
              <a:extLst>
                <a:ext uri="{FF2B5EF4-FFF2-40B4-BE49-F238E27FC236}">
                  <a16:creationId xmlns:a16="http://schemas.microsoft.com/office/drawing/2014/main" id="{264C04A1-F1E2-8FB0-A737-D601098345B5}"/>
                </a:ext>
              </a:extLst>
            </p:cNvPr>
            <p:cNvSpPr txBox="1"/>
            <p:nvPr>
              <p:custDataLst>
                <p:tags r:id="rId9"/>
              </p:custDataLst>
            </p:nvPr>
          </p:nvSpPr>
          <p:spPr>
            <a:xfrm>
              <a:off x="12282195" y="5169907"/>
              <a:ext cx="1639063" cy="594837"/>
            </a:xfrm>
            <a:prstGeom prst="rect">
              <a:avLst/>
            </a:prstGeom>
            <a:noFill/>
          </p:spPr>
          <p:txBody>
            <a:bodyPr wrap="square" rtlCol="0" anchor="t">
              <a:spAutoFit/>
            </a:bodyPr>
            <a:lstStyle>
              <a:defPPr>
                <a:defRPr lang="zh-CN"/>
              </a:defPPr>
              <a:lvl1pPr marL="12700" marR="5080" lvl="0" indent="0" fontAlgn="auto">
                <a:spcBef>
                  <a:spcPts val="100"/>
                </a:spcBef>
                <a:spcAft>
                  <a:spcPts val="0"/>
                </a:spcAft>
                <a:buClr>
                  <a:srgbClr val="3C5AA0"/>
                </a:buClr>
                <a:buSzTx/>
                <a:buFont typeface="Arial" panose="020B0604020202020204"/>
                <a:buNone/>
                <a:tabLst>
                  <a:tab pos="184150" algn="l"/>
                </a:tabLst>
                <a:defRPr sz="1200" kern="0">
                  <a:ln>
                    <a:noFill/>
                  </a:ln>
                  <a:solidFill>
                    <a:srgbClr val="262626"/>
                  </a:solidFill>
                  <a:effectLst/>
                  <a:uLnTx/>
                  <a:uFillTx/>
                  <a:latin typeface="思源黑体 CN Regular" panose="020B0500000000000000" pitchFamily="34" charset="-122"/>
                  <a:ea typeface="思源黑体 CN Regular" panose="020B0500000000000000" pitchFamily="34" charset="-122"/>
                  <a:cs typeface="思源黑体 CN Regular" panose="020B0500000000000000" pitchFamily="34" charset="-122"/>
                </a:defRPr>
              </a:lvl1pPr>
            </a:lstStyle>
            <a:p>
              <a:pPr marL="298450" indent="-285750">
                <a:buFont typeface="Arial" panose="020B0604020202020204" pitchFamily="34" charset="0"/>
                <a:buChar char="•"/>
              </a:pPr>
              <a:r>
                <a:rPr lang="zh-CN" altLang="zh-CN" sz="1400" b="1" dirty="0">
                  <a:solidFill>
                    <a:srgbClr val="0077C1"/>
                  </a:solidFill>
                  <a:latin typeface="+mn-lt"/>
                  <a:ea typeface="思源黑体 CN Bold" panose="020B0800000000000000"/>
                  <a:cs typeface="+mn-cs"/>
                </a:rPr>
                <a:t>对</a:t>
              </a:r>
              <a:r>
                <a:rPr lang="en-US" altLang="zh-CN" sz="1400" b="1" dirty="0">
                  <a:solidFill>
                    <a:srgbClr val="0077C1"/>
                  </a:solidFill>
                  <a:latin typeface="+mn-lt"/>
                  <a:ea typeface="思源黑体 CN Bold" panose="020B0800000000000000"/>
                  <a:cs typeface="+mn-cs"/>
                </a:rPr>
                <a:t>PBPs</a:t>
              </a:r>
              <a:r>
                <a:rPr lang="zh-CN" altLang="zh-CN" sz="1400" b="1" dirty="0">
                  <a:solidFill>
                    <a:srgbClr val="0077C1"/>
                  </a:solidFill>
                  <a:latin typeface="+mn-lt"/>
                  <a:ea typeface="思源黑体 CN Bold" panose="020B0800000000000000"/>
                  <a:cs typeface="+mn-cs"/>
                </a:rPr>
                <a:t>具有结合</a:t>
              </a:r>
              <a:r>
                <a:rPr lang="zh-CN" altLang="en-US" sz="1400" b="1" dirty="0">
                  <a:solidFill>
                    <a:srgbClr val="0077C1"/>
                  </a:solidFill>
                  <a:latin typeface="+mn-lt"/>
                  <a:ea typeface="思源黑体 CN Bold" panose="020B0800000000000000"/>
                  <a:cs typeface="+mn-cs"/>
                </a:rPr>
                <a:t>特异性，低倾向导致耐药</a:t>
              </a:r>
              <a:r>
                <a:rPr lang="en-US" altLang="zh-CN" sz="1400" b="1" baseline="30000" dirty="0">
                  <a:solidFill>
                    <a:srgbClr val="0077C1"/>
                  </a:solidFill>
                  <a:latin typeface="+mn-lt"/>
                  <a:ea typeface="思源黑体 CN Bold" panose="020B0800000000000000"/>
                  <a:cs typeface="+mn-cs"/>
                </a:rPr>
                <a:t>[2-4]</a:t>
              </a:r>
              <a:endParaRPr lang="zh-CN" altLang="en-US" b="1" baseline="30000" dirty="0">
                <a:solidFill>
                  <a:schemeClr val="tx1"/>
                </a:solidFill>
                <a:latin typeface="+mn-lt"/>
                <a:ea typeface="思源黑体 CN Bold" panose="020B0800000000000000"/>
                <a:cs typeface="+mn-cs"/>
              </a:endParaRPr>
            </a:p>
          </p:txBody>
        </p:sp>
      </p:grpSp>
      <p:sp>
        <p:nvSpPr>
          <p:cNvPr id="14" name="文本框 13">
            <a:extLst>
              <a:ext uri="{FF2B5EF4-FFF2-40B4-BE49-F238E27FC236}">
                <a16:creationId xmlns:a16="http://schemas.microsoft.com/office/drawing/2014/main" id="{3CA5385F-D230-5CC3-83B7-7A76A3F67DA7}"/>
              </a:ext>
            </a:extLst>
          </p:cNvPr>
          <p:cNvSpPr txBox="1"/>
          <p:nvPr>
            <p:custDataLst>
              <p:tags r:id="rId7"/>
            </p:custDataLst>
          </p:nvPr>
        </p:nvSpPr>
        <p:spPr>
          <a:xfrm>
            <a:off x="452615" y="2105275"/>
            <a:ext cx="1884966" cy="738664"/>
          </a:xfrm>
          <a:prstGeom prst="rect">
            <a:avLst/>
          </a:prstGeom>
          <a:noFill/>
        </p:spPr>
        <p:txBody>
          <a:bodyPr wrap="square" rtlCol="0" anchor="t">
            <a:spAutoFit/>
          </a:bodyPr>
          <a:lstStyle>
            <a:defPPr>
              <a:defRPr lang="zh-CN"/>
            </a:defPPr>
            <a:lvl1pPr marL="12700" marR="5080" lvl="0" indent="0" fontAlgn="auto">
              <a:spcBef>
                <a:spcPts val="100"/>
              </a:spcBef>
              <a:spcAft>
                <a:spcPts val="0"/>
              </a:spcAft>
              <a:buClr>
                <a:srgbClr val="3C5AA0"/>
              </a:buClr>
              <a:buSzTx/>
              <a:buFont typeface="Arial" panose="020B0604020202020204"/>
              <a:buNone/>
              <a:tabLst>
                <a:tab pos="184150" algn="l"/>
              </a:tabLst>
              <a:defRPr sz="1400" b="1" kern="0">
                <a:ln>
                  <a:noFill/>
                </a:ln>
                <a:solidFill>
                  <a:srgbClr val="0077C1"/>
                </a:solidFill>
                <a:effectLst/>
                <a:uLnTx/>
                <a:uFillTx/>
                <a:ea typeface="思源黑体 CN Bold" panose="020B0800000000000000"/>
              </a:defRPr>
            </a:lvl1pPr>
          </a:lstStyle>
          <a:p>
            <a:pPr marL="298450" indent="-285750">
              <a:buFont typeface="Arial" panose="020B0604020202020204" pitchFamily="34" charset="0"/>
              <a:buChar char="•"/>
            </a:pPr>
            <a:r>
              <a:rPr lang="zh-CN" altLang="en-US" dirty="0"/>
              <a:t>广泛覆盖革兰阳性和阴性细菌，抗菌谱广</a:t>
            </a:r>
            <a:r>
              <a:rPr lang="en-US" altLang="zh-CN" baseline="30000" dirty="0"/>
              <a:t>[1]</a:t>
            </a:r>
            <a:endParaRPr lang="zh-CN" altLang="en-US" baseline="30000" dirty="0"/>
          </a:p>
        </p:txBody>
      </p:sp>
      <p:sp>
        <p:nvSpPr>
          <p:cNvPr id="15" name="文本框 14">
            <a:extLst>
              <a:ext uri="{FF2B5EF4-FFF2-40B4-BE49-F238E27FC236}">
                <a16:creationId xmlns:a16="http://schemas.microsoft.com/office/drawing/2014/main" id="{EBB492B6-5EF9-7AA8-E426-9131F14812F3}"/>
              </a:ext>
            </a:extLst>
          </p:cNvPr>
          <p:cNvSpPr txBox="1"/>
          <p:nvPr/>
        </p:nvSpPr>
        <p:spPr>
          <a:xfrm>
            <a:off x="1863576" y="5374255"/>
            <a:ext cx="3926159" cy="230832"/>
          </a:xfrm>
          <a:prstGeom prst="rect">
            <a:avLst/>
          </a:prstGeom>
          <a:noFill/>
        </p:spPr>
        <p:txBody>
          <a:bodyPr wrap="square" rtlCol="0">
            <a:spAutoFit/>
          </a:bodyPr>
          <a:lstStyle>
            <a:defPPr>
              <a:defRPr lang="zh-CN"/>
            </a:defPPr>
            <a:lvl1pPr algn="ctr">
              <a:lnSpc>
                <a:spcPct val="100000"/>
              </a:lnSpc>
              <a:defRPr sz="900">
                <a:latin typeface="思源黑体 CN Regular" panose="020B0500000000000000" pitchFamily="34" charset="-122"/>
                <a:ea typeface="思源黑体 CN Bold" panose="020B0800000000000000"/>
              </a:defRPr>
            </a:lvl1pPr>
          </a:lstStyle>
          <a:p>
            <a:pPr algn="r"/>
            <a:r>
              <a:rPr lang="en-US" altLang="zh-CN" dirty="0"/>
              <a:t>+</a:t>
            </a:r>
            <a:r>
              <a:rPr lang="zh-CN" altLang="en-US" dirty="0"/>
              <a:t>代表＞</a:t>
            </a:r>
            <a:r>
              <a:rPr lang="en-US" altLang="zh-CN" dirty="0"/>
              <a:t>90%</a:t>
            </a:r>
            <a:r>
              <a:rPr lang="zh-CN" altLang="en-US" dirty="0"/>
              <a:t>敏感；</a:t>
            </a:r>
            <a:r>
              <a:rPr lang="en-US" altLang="zh-CN" dirty="0"/>
              <a:t>±</a:t>
            </a:r>
            <a:r>
              <a:rPr lang="zh-CN" altLang="en-US" dirty="0"/>
              <a:t>代表</a:t>
            </a:r>
            <a:r>
              <a:rPr lang="en-US" altLang="zh-CN" dirty="0"/>
              <a:t>75%</a:t>
            </a:r>
            <a:r>
              <a:rPr lang="zh-CN" altLang="en-US" dirty="0"/>
              <a:t>和</a:t>
            </a:r>
            <a:r>
              <a:rPr lang="en-US" altLang="zh-CN" dirty="0"/>
              <a:t>90%</a:t>
            </a:r>
            <a:r>
              <a:rPr lang="zh-CN" altLang="en-US" dirty="0"/>
              <a:t>之间的敏感性；</a:t>
            </a:r>
            <a:r>
              <a:rPr lang="en-US" altLang="zh-CN" dirty="0"/>
              <a:t>-</a:t>
            </a:r>
            <a:r>
              <a:rPr lang="zh-CN" altLang="en-US" dirty="0"/>
              <a:t>代表＜</a:t>
            </a:r>
            <a:r>
              <a:rPr lang="en-US" altLang="zh-CN" dirty="0"/>
              <a:t>75%</a:t>
            </a:r>
            <a:r>
              <a:rPr lang="zh-CN" altLang="en-US" dirty="0"/>
              <a:t>敏感</a:t>
            </a:r>
          </a:p>
        </p:txBody>
      </p:sp>
      <p:pic>
        <p:nvPicPr>
          <p:cNvPr id="24" name="图片 23">
            <a:extLst>
              <a:ext uri="{FF2B5EF4-FFF2-40B4-BE49-F238E27FC236}">
                <a16:creationId xmlns:a16="http://schemas.microsoft.com/office/drawing/2014/main" id="{B45500AC-0BDB-3125-235F-A974A9C8F5B2}"/>
              </a:ext>
            </a:extLst>
          </p:cNvPr>
          <p:cNvPicPr>
            <a:picLocks noChangeAspect="1"/>
          </p:cNvPicPr>
          <p:nvPr/>
        </p:nvPicPr>
        <p:blipFill rotWithShape="1">
          <a:blip r:embed="rId14"/>
          <a:srcRect b="4484"/>
          <a:stretch/>
        </p:blipFill>
        <p:spPr>
          <a:xfrm>
            <a:off x="2268342" y="3782689"/>
            <a:ext cx="3439344" cy="1572738"/>
          </a:xfrm>
          <a:prstGeom prst="rect">
            <a:avLst/>
          </a:prstGeom>
        </p:spPr>
      </p:pic>
      <p:pic>
        <p:nvPicPr>
          <p:cNvPr id="31" name="内容占位符 30">
            <a:extLst>
              <a:ext uri="{FF2B5EF4-FFF2-40B4-BE49-F238E27FC236}">
                <a16:creationId xmlns:a16="http://schemas.microsoft.com/office/drawing/2014/main" id="{EE43D29A-81A5-916C-6D8E-A2C7ACAEB72A}"/>
              </a:ext>
            </a:extLst>
          </p:cNvPr>
          <p:cNvPicPr>
            <a:picLocks noGrp="1" noChangeAspect="1"/>
          </p:cNvPicPr>
          <p:nvPr>
            <p:ph idx="4294967295"/>
          </p:nvPr>
        </p:nvPicPr>
        <p:blipFill>
          <a:blip r:embed="rId15"/>
          <a:stretch>
            <a:fillRect/>
          </a:stretch>
        </p:blipFill>
        <p:spPr>
          <a:xfrm>
            <a:off x="2266502" y="1297646"/>
            <a:ext cx="3435617" cy="2195594"/>
          </a:xfrm>
          <a:prstGeom prst="rect">
            <a:avLst/>
          </a:prstGeom>
        </p:spPr>
      </p:pic>
      <p:sp>
        <p:nvSpPr>
          <p:cNvPr id="32" name="文本框 31">
            <a:extLst>
              <a:ext uri="{FF2B5EF4-FFF2-40B4-BE49-F238E27FC236}">
                <a16:creationId xmlns:a16="http://schemas.microsoft.com/office/drawing/2014/main" id="{C821F22C-BB0B-3D0A-73CB-FBA469281C27}"/>
              </a:ext>
            </a:extLst>
          </p:cNvPr>
          <p:cNvSpPr txBox="1"/>
          <p:nvPr/>
        </p:nvSpPr>
        <p:spPr>
          <a:xfrm>
            <a:off x="223992" y="3533538"/>
            <a:ext cx="5589640" cy="230832"/>
          </a:xfrm>
          <a:prstGeom prst="rect">
            <a:avLst/>
          </a:prstGeom>
          <a:noFill/>
        </p:spPr>
        <p:txBody>
          <a:bodyPr wrap="square" rtlCol="0">
            <a:spAutoFit/>
          </a:bodyPr>
          <a:lstStyle>
            <a:defPPr>
              <a:defRPr lang="zh-CN"/>
            </a:defPPr>
            <a:lvl1pPr algn="ctr">
              <a:lnSpc>
                <a:spcPct val="100000"/>
              </a:lnSpc>
              <a:defRPr sz="900">
                <a:latin typeface="思源黑体 CN Regular" panose="020B0500000000000000" pitchFamily="34" charset="-122"/>
                <a:ea typeface="思源黑体 CN Bold" panose="020B0800000000000000"/>
              </a:defRPr>
            </a:lvl1pPr>
          </a:lstStyle>
          <a:p>
            <a:pPr algn="r"/>
            <a:r>
              <a:rPr lang="en-US" altLang="zh-CN" dirty="0"/>
              <a:t>+</a:t>
            </a:r>
            <a:r>
              <a:rPr lang="zh-CN" altLang="en-US" dirty="0"/>
              <a:t>代表敏感菌超过</a:t>
            </a:r>
            <a:r>
              <a:rPr lang="en-US" altLang="zh-CN" dirty="0"/>
              <a:t>60%</a:t>
            </a:r>
            <a:r>
              <a:rPr lang="zh-CN" altLang="en-US" dirty="0"/>
              <a:t>；</a:t>
            </a:r>
            <a:r>
              <a:rPr lang="en-US" altLang="zh-CN" dirty="0"/>
              <a:t>±</a:t>
            </a:r>
            <a:r>
              <a:rPr lang="zh-CN" altLang="en-US" dirty="0"/>
              <a:t>代表敏感率</a:t>
            </a:r>
            <a:r>
              <a:rPr lang="en-US" altLang="zh-CN" dirty="0"/>
              <a:t>30%~60%</a:t>
            </a:r>
            <a:r>
              <a:rPr lang="zh-CN" altLang="en-US" dirty="0"/>
              <a:t>；</a:t>
            </a:r>
            <a:r>
              <a:rPr lang="en-US" altLang="zh-CN" dirty="0"/>
              <a:t>0</a:t>
            </a:r>
            <a:r>
              <a:rPr lang="zh-CN" altLang="en-US" dirty="0"/>
              <a:t>代表敏感菌少于</a:t>
            </a:r>
            <a:r>
              <a:rPr lang="en-US" altLang="zh-CN" dirty="0"/>
              <a:t>30%</a:t>
            </a:r>
            <a:r>
              <a:rPr lang="zh-CN" altLang="en-US" dirty="0"/>
              <a:t>或不合适选择；空白为无资料</a:t>
            </a:r>
          </a:p>
        </p:txBody>
      </p:sp>
      <p:sp>
        <p:nvSpPr>
          <p:cNvPr id="10" name="灯片编号占位符 5">
            <a:extLst>
              <a:ext uri="{FF2B5EF4-FFF2-40B4-BE49-F238E27FC236}">
                <a16:creationId xmlns:a16="http://schemas.microsoft.com/office/drawing/2014/main" id="{C9102564-5E81-3BBA-855C-CEC6055A77F2}"/>
              </a:ext>
            </a:extLst>
          </p:cNvPr>
          <p:cNvSpPr txBox="1">
            <a:spLocks/>
          </p:cNvSpPr>
          <p:nvPr/>
        </p:nvSpPr>
        <p:spPr>
          <a:xfrm>
            <a:off x="9448800" y="6483936"/>
            <a:ext cx="2743200" cy="365125"/>
          </a:xfrm>
          <a:prstGeom prst="rect">
            <a:avLst/>
          </a:prstGeom>
        </p:spPr>
        <p:txBody>
          <a:bodyPr/>
          <a:lstStyle>
            <a:defPPr>
              <a:defRPr lang="zh-CN"/>
            </a:defPPr>
            <a:lvl1pPr marL="0" algn="r" defTabSz="914400" rtl="0" eaLnBrk="1" latinLnBrk="0" hangingPunct="1">
              <a:defRPr sz="1400" kern="1200">
                <a:solidFill>
                  <a:schemeClr val="tx1"/>
                </a:solidFill>
                <a:latin typeface="思源黑体 CN Bo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27D772-DDAD-B549-B652-8A1CE5CDB70F}" type="slidenum">
              <a:rPr kumimoji="1" lang="zh-CN" altLang="en-US" smtClean="0"/>
              <a:pPr/>
              <a:t>6</a:t>
            </a:fld>
            <a:endParaRPr kumimoji="1" lang="zh-CN" altLang="en-US" dirty="0"/>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a16="http://schemas.microsoft.com/office/drawing/2014/main" id="{1D128643-75B9-1F54-5A0D-A1BB96376224}"/>
              </a:ext>
            </a:extLst>
          </p:cNvPr>
          <p:cNvSpPr txBox="1"/>
          <p:nvPr/>
        </p:nvSpPr>
        <p:spPr>
          <a:xfrm>
            <a:off x="1357844" y="1149459"/>
            <a:ext cx="5495050" cy="673826"/>
          </a:xfrm>
          <a:prstGeom prst="rect">
            <a:avLst/>
          </a:prstGeom>
          <a:gradFill>
            <a:gsLst>
              <a:gs pos="100000">
                <a:srgbClr val="E6F2F9"/>
              </a:gs>
              <a:gs pos="67000">
                <a:srgbClr val="369FE3"/>
              </a:gs>
              <a:gs pos="0">
                <a:srgbClr val="0077C1"/>
              </a:gs>
            </a:gsLst>
            <a:lin ang="0" scaled="0"/>
          </a:gradFill>
        </p:spPr>
        <p:txBody>
          <a:bodyPr wrap="square">
            <a:noAutofit/>
          </a:bodyPr>
          <a:lstStyle>
            <a:defPPr>
              <a:defRPr lang="zh-CN"/>
            </a:defPPr>
            <a:lvl1pPr>
              <a:lnSpc>
                <a:spcPct val="150000"/>
              </a:lnSpc>
              <a:defRPr sz="1200" kern="0">
                <a:gradFill>
                  <a:gsLst>
                    <a:gs pos="100000">
                      <a:schemeClr val="tx1">
                        <a:lumMod val="95000"/>
                        <a:lumOff val="5000"/>
                      </a:schemeClr>
                    </a:gs>
                    <a:gs pos="0">
                      <a:schemeClr val="tx1">
                        <a:lumMod val="85000"/>
                        <a:lumOff val="15000"/>
                      </a:schemeClr>
                    </a:gs>
                  </a:gsLst>
                  <a:lin ang="5400000" scaled="0"/>
                </a:gradFill>
                <a:latin typeface="微软雅黑" panose="020B0503020204020204" pitchFamily="34" charset="-122"/>
                <a:ea typeface="微软雅黑" panose="020B0503020204020204" pitchFamily="34" charset="-122"/>
              </a:defRPr>
            </a:lvl1pPr>
          </a:lstStyle>
          <a:p>
            <a:r>
              <a:rPr lang="zh-CN" altLang="en-US" b="1" dirty="0">
                <a:solidFill>
                  <a:schemeClr val="bg1"/>
                </a:solidFill>
                <a:ea typeface="思源黑体 CN Bold" panose="020B0800000000000000"/>
              </a:rPr>
              <a:t>降低</a:t>
            </a:r>
            <a:r>
              <a:rPr lang="en-US" altLang="zh-CN" b="1" dirty="0">
                <a:solidFill>
                  <a:schemeClr val="bg1"/>
                </a:solidFill>
                <a:ea typeface="思源黑体 CN Bold" panose="020B0800000000000000"/>
              </a:rPr>
              <a:t>CAP</a:t>
            </a:r>
            <a:r>
              <a:rPr lang="zh-CN" altLang="en-US" b="1" dirty="0">
                <a:solidFill>
                  <a:schemeClr val="bg1"/>
                </a:solidFill>
                <a:ea typeface="思源黑体 CN Bold" panose="020B0800000000000000"/>
              </a:rPr>
              <a:t>患者</a:t>
            </a:r>
            <a:r>
              <a:rPr lang="en-US" altLang="zh-CN" b="1" dirty="0">
                <a:solidFill>
                  <a:schemeClr val="bg1"/>
                </a:solidFill>
                <a:ea typeface="思源黑体 CN Bold" panose="020B0800000000000000"/>
              </a:rPr>
              <a:t>30</a:t>
            </a:r>
            <a:r>
              <a:rPr lang="zh-CN" altLang="en-US" b="1" dirty="0">
                <a:solidFill>
                  <a:schemeClr val="bg1"/>
                </a:solidFill>
                <a:ea typeface="思源黑体 CN Bold" panose="020B0800000000000000"/>
              </a:rPr>
              <a:t>天全因死亡率</a:t>
            </a:r>
            <a:r>
              <a:rPr lang="en-US" altLang="zh-CN" b="1" baseline="30000" dirty="0">
                <a:solidFill>
                  <a:schemeClr val="bg1"/>
                </a:solidFill>
                <a:ea typeface="思源黑体 CN Bold" panose="020B0800000000000000"/>
              </a:rPr>
              <a:t>[1]</a:t>
            </a:r>
            <a:endParaRPr lang="zh-CN" altLang="en-US" b="1" baseline="30000" dirty="0">
              <a:solidFill>
                <a:schemeClr val="bg1"/>
              </a:solidFill>
              <a:ea typeface="思源黑体 CN Bold" panose="020B0800000000000000"/>
            </a:endParaRPr>
          </a:p>
          <a:p>
            <a:r>
              <a:rPr lang="zh-CN" altLang="en-US" sz="1100" b="1" dirty="0">
                <a:solidFill>
                  <a:schemeClr val="tx1"/>
                </a:solidFill>
                <a:ea typeface="思源黑体 CN Bold" panose="020B0800000000000000"/>
              </a:rPr>
              <a:t>本品与对照组相比：</a:t>
            </a:r>
            <a:r>
              <a:rPr lang="en-US" altLang="zh-CN" sz="1100" b="1" dirty="0">
                <a:solidFill>
                  <a:schemeClr val="tx1"/>
                </a:solidFill>
                <a:ea typeface="思源黑体 CN Bold" panose="020B0800000000000000"/>
              </a:rPr>
              <a:t>0.4% vs 2.1%</a:t>
            </a:r>
            <a:r>
              <a:rPr lang="zh-CN" altLang="en-US" sz="1100" b="1" dirty="0">
                <a:solidFill>
                  <a:schemeClr val="tx1"/>
                </a:solidFill>
                <a:ea typeface="思源黑体 CN Bold" panose="020B0800000000000000"/>
              </a:rPr>
              <a:t>。</a:t>
            </a:r>
            <a:endParaRPr lang="en-US" altLang="zh-CN" sz="1100" b="1" dirty="0">
              <a:solidFill>
                <a:schemeClr val="tx1"/>
              </a:solidFill>
              <a:ea typeface="思源黑体 CN Bold" panose="020B0800000000000000"/>
            </a:endParaRPr>
          </a:p>
        </p:txBody>
      </p:sp>
      <p:sp>
        <p:nvSpPr>
          <p:cNvPr id="26" name="文本框 25">
            <a:extLst>
              <a:ext uri="{FF2B5EF4-FFF2-40B4-BE49-F238E27FC236}">
                <a16:creationId xmlns:a16="http://schemas.microsoft.com/office/drawing/2014/main" id="{045D860C-2AB1-4F1B-A0D9-C1F9CF44C72D}"/>
              </a:ext>
            </a:extLst>
          </p:cNvPr>
          <p:cNvSpPr txBox="1"/>
          <p:nvPr/>
        </p:nvSpPr>
        <p:spPr>
          <a:xfrm>
            <a:off x="1351438" y="1981035"/>
            <a:ext cx="5495050" cy="938059"/>
          </a:xfrm>
          <a:prstGeom prst="rect">
            <a:avLst/>
          </a:prstGeom>
          <a:gradFill>
            <a:gsLst>
              <a:gs pos="100000">
                <a:srgbClr val="E6F2F9"/>
              </a:gs>
              <a:gs pos="67000">
                <a:srgbClr val="369FE3"/>
              </a:gs>
              <a:gs pos="0">
                <a:srgbClr val="0077C1"/>
              </a:gs>
            </a:gsLst>
            <a:lin ang="0" scaled="0"/>
          </a:gradFill>
        </p:spPr>
        <p:txBody>
          <a:bodyPr wrap="square">
            <a:noAutofit/>
          </a:bodyPr>
          <a:lstStyle>
            <a:defPPr>
              <a:defRPr lang="zh-CN"/>
            </a:defPPr>
            <a:lvl1pPr>
              <a:lnSpc>
                <a:spcPct val="150000"/>
              </a:lnSpc>
              <a:defRPr sz="1200" b="1" kern="0">
                <a:solidFill>
                  <a:schemeClr val="bg1"/>
                </a:solidFill>
                <a:latin typeface="微软雅黑" panose="020B0503020204020204" pitchFamily="34" charset="-122"/>
                <a:ea typeface="思源黑体 CN Bold" panose="020B0800000000000000"/>
              </a:defRPr>
            </a:lvl1pPr>
          </a:lstStyle>
          <a:p>
            <a:r>
              <a:rPr lang="zh-CN" altLang="en-US" dirty="0"/>
              <a:t>有利于</a:t>
            </a:r>
            <a:r>
              <a:rPr lang="en-US" altLang="zh-CN" dirty="0"/>
              <a:t>CAP</a:t>
            </a:r>
            <a:r>
              <a:rPr lang="zh-CN" altLang="en-US" dirty="0"/>
              <a:t>高龄、重症及合并</a:t>
            </a:r>
            <a:r>
              <a:rPr lang="en-US" altLang="zh-CN" dirty="0"/>
              <a:t>COPD</a:t>
            </a:r>
            <a:r>
              <a:rPr lang="zh-CN" altLang="en-US" dirty="0"/>
              <a:t>等患者的早期改善</a:t>
            </a:r>
            <a:r>
              <a:rPr lang="en-US" altLang="zh-CN" baseline="30000" dirty="0"/>
              <a:t>[2]</a:t>
            </a:r>
            <a:endParaRPr lang="zh-CN" altLang="en-US" baseline="30000" dirty="0"/>
          </a:p>
          <a:p>
            <a:r>
              <a:rPr lang="zh-CN" altLang="en-US" sz="1100" dirty="0">
                <a:solidFill>
                  <a:schemeClr val="tx1"/>
                </a:solidFill>
              </a:rPr>
              <a:t>在第</a:t>
            </a:r>
            <a:r>
              <a:rPr lang="en-US" altLang="zh-CN" sz="1100" dirty="0">
                <a:solidFill>
                  <a:schemeClr val="tx1"/>
                </a:solidFill>
              </a:rPr>
              <a:t>3</a:t>
            </a:r>
            <a:r>
              <a:rPr lang="zh-CN" altLang="en-US" sz="1100" dirty="0">
                <a:solidFill>
                  <a:schemeClr val="tx1"/>
                </a:solidFill>
              </a:rPr>
              <a:t>天时，本品对于年龄≥</a:t>
            </a:r>
            <a:r>
              <a:rPr lang="en-US" altLang="zh-CN" sz="1100" dirty="0">
                <a:solidFill>
                  <a:schemeClr val="tx1"/>
                </a:solidFill>
              </a:rPr>
              <a:t>75</a:t>
            </a:r>
            <a:r>
              <a:rPr lang="zh-CN" altLang="en-US" sz="1100" dirty="0">
                <a:solidFill>
                  <a:schemeClr val="tx1"/>
                </a:solidFill>
              </a:rPr>
              <a:t>岁、</a:t>
            </a:r>
            <a:r>
              <a:rPr lang="en-US" altLang="zh-CN" sz="1100" dirty="0">
                <a:solidFill>
                  <a:schemeClr val="tx1"/>
                </a:solidFill>
              </a:rPr>
              <a:t>PORT</a:t>
            </a:r>
            <a:r>
              <a:rPr lang="zh-CN" altLang="en-US" sz="1100" dirty="0">
                <a:solidFill>
                  <a:schemeClr val="tx1"/>
                </a:solidFill>
              </a:rPr>
              <a:t>评分</a:t>
            </a:r>
            <a:r>
              <a:rPr lang="en-US" altLang="zh-CN" sz="1100" dirty="0">
                <a:solidFill>
                  <a:schemeClr val="tx1"/>
                </a:solidFill>
              </a:rPr>
              <a:t>Ⅳ</a:t>
            </a:r>
            <a:r>
              <a:rPr lang="zh-CN" altLang="en-US" sz="1100" dirty="0">
                <a:solidFill>
                  <a:schemeClr val="tx1"/>
                </a:solidFill>
              </a:rPr>
              <a:t>、合并</a:t>
            </a:r>
            <a:r>
              <a:rPr lang="en-US" altLang="zh-CN" sz="1100" dirty="0">
                <a:solidFill>
                  <a:schemeClr val="tx1"/>
                </a:solidFill>
              </a:rPr>
              <a:t>COPD</a:t>
            </a:r>
            <a:r>
              <a:rPr lang="zh-CN" altLang="en-US" sz="1100" dirty="0">
                <a:solidFill>
                  <a:schemeClr val="tx1"/>
                </a:solidFill>
              </a:rPr>
              <a:t>、需要入住</a:t>
            </a:r>
            <a:r>
              <a:rPr lang="en-US" altLang="zh-CN" sz="1100" dirty="0">
                <a:solidFill>
                  <a:schemeClr val="tx1"/>
                </a:solidFill>
              </a:rPr>
              <a:t>ICU</a:t>
            </a:r>
            <a:r>
              <a:rPr lang="zh-CN" altLang="en-US" sz="1100" dirty="0">
                <a:solidFill>
                  <a:schemeClr val="tx1"/>
                </a:solidFill>
              </a:rPr>
              <a:t>患者早期改善优于对照组。</a:t>
            </a:r>
          </a:p>
        </p:txBody>
      </p:sp>
      <p:sp>
        <p:nvSpPr>
          <p:cNvPr id="31" name="矩形: 圆角 13">
            <a:extLst>
              <a:ext uri="{FF2B5EF4-FFF2-40B4-BE49-F238E27FC236}">
                <a16:creationId xmlns:a16="http://schemas.microsoft.com/office/drawing/2014/main" id="{1BBE17F3-00B4-604B-59A9-D638AEEB71D3}"/>
              </a:ext>
            </a:extLst>
          </p:cNvPr>
          <p:cNvSpPr/>
          <p:nvPr>
            <p:custDataLst>
              <p:tags r:id="rId1"/>
            </p:custDataLst>
          </p:nvPr>
        </p:nvSpPr>
        <p:spPr>
          <a:xfrm>
            <a:off x="0" y="3145208"/>
            <a:ext cx="12192000" cy="3712791"/>
          </a:xfrm>
          <a:prstGeom prst="roundRect">
            <a:avLst>
              <a:gd name="adj" fmla="val 0"/>
            </a:avLst>
          </a:prstGeom>
          <a:gradFill>
            <a:gsLst>
              <a:gs pos="95000">
                <a:srgbClr val="0076C0"/>
              </a:gs>
              <a:gs pos="0">
                <a:srgbClr val="05A8E3"/>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a:gsLst>
                  <a:gs pos="0">
                    <a:srgbClr val="05A8E3">
                      <a:lumMod val="5000"/>
                      <a:lumOff val="95000"/>
                    </a:srgbClr>
                  </a:gs>
                  <a:gs pos="100000">
                    <a:schemeClr val="bg1"/>
                  </a:gs>
                </a:gsLst>
                <a:lin ang="5400000" scaled="1"/>
              </a:gradFill>
              <a:latin typeface="等线" panose="020F0502020204030204"/>
              <a:ea typeface="思源黑体 CN Bold" panose="020B0800000000000000"/>
            </a:endParaRPr>
          </a:p>
        </p:txBody>
      </p:sp>
      <p:pic>
        <p:nvPicPr>
          <p:cNvPr id="38" name="图形 37">
            <a:extLst>
              <a:ext uri="{FF2B5EF4-FFF2-40B4-BE49-F238E27FC236}">
                <a16:creationId xmlns:a16="http://schemas.microsoft.com/office/drawing/2014/main" id="{C7F66173-75E0-A590-B2B5-B4CA5C35F71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3872" y="298608"/>
            <a:ext cx="409042" cy="409042"/>
          </a:xfrm>
          <a:prstGeom prst="rect">
            <a:avLst/>
          </a:prstGeom>
        </p:spPr>
      </p:pic>
      <p:sp>
        <p:nvSpPr>
          <p:cNvPr id="3" name="圆角矩形 36">
            <a:extLst>
              <a:ext uri="{FF2B5EF4-FFF2-40B4-BE49-F238E27FC236}">
                <a16:creationId xmlns:a16="http://schemas.microsoft.com/office/drawing/2014/main" id="{2CC32ED9-11ED-9F0F-4605-D1DFEDEF3528}"/>
              </a:ext>
            </a:extLst>
          </p:cNvPr>
          <p:cNvSpPr/>
          <p:nvPr>
            <p:custDataLst>
              <p:tags r:id="rId2"/>
            </p:custDataLst>
          </p:nvPr>
        </p:nvSpPr>
        <p:spPr>
          <a:xfrm flipH="1">
            <a:off x="292735" y="361315"/>
            <a:ext cx="1520190" cy="423545"/>
          </a:xfrm>
          <a:prstGeom prst="roundRect">
            <a:avLst/>
          </a:prstGeom>
          <a:gradFill>
            <a:gsLst>
              <a:gs pos="100000">
                <a:srgbClr val="0079C2"/>
              </a:gs>
              <a:gs pos="61000">
                <a:srgbClr val="1459C0">
                  <a:alpha val="0"/>
                  <a:lumMod val="30000"/>
                  <a:lumOff val="70000"/>
                </a:srgbClr>
              </a:gs>
            </a:gsLst>
            <a:lin ang="17880000" scaled="0"/>
          </a:gradFill>
          <a:ln>
            <a:gradFill>
              <a:gsLst>
                <a:gs pos="60000">
                  <a:srgbClr val="0065EB">
                    <a:alpha val="0"/>
                  </a:srgbClr>
                </a:gs>
                <a:gs pos="100000">
                  <a:srgbClr val="1459C0"/>
                </a:gs>
              </a:gsLst>
              <a:lin ang="196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sp>
        <p:nvSpPr>
          <p:cNvPr id="5" name="文本框 4">
            <a:extLst>
              <a:ext uri="{FF2B5EF4-FFF2-40B4-BE49-F238E27FC236}">
                <a16:creationId xmlns:a16="http://schemas.microsoft.com/office/drawing/2014/main" id="{720C4869-B3E8-4223-13E4-91195D287E92}"/>
              </a:ext>
            </a:extLst>
          </p:cNvPr>
          <p:cNvSpPr txBox="1"/>
          <p:nvPr/>
        </p:nvSpPr>
        <p:spPr>
          <a:xfrm>
            <a:off x="1357844" y="3344450"/>
            <a:ext cx="5495050" cy="679183"/>
          </a:xfrm>
          <a:prstGeom prst="rect">
            <a:avLst/>
          </a:prstGeom>
          <a:gradFill>
            <a:gsLst>
              <a:gs pos="100000">
                <a:srgbClr val="2798D4"/>
              </a:gs>
              <a:gs pos="45000">
                <a:srgbClr val="E6F2F9"/>
              </a:gs>
              <a:gs pos="0">
                <a:schemeClr val="bg1">
                  <a:lumMod val="95000"/>
                </a:schemeClr>
              </a:gs>
            </a:gsLst>
            <a:lin ang="0" scaled="0"/>
          </a:gradFill>
        </p:spPr>
        <p:txBody>
          <a:bodyPr wrap="square">
            <a:noAutofit/>
          </a:bodyPr>
          <a:lstStyle>
            <a:defPPr>
              <a:defRPr lang="zh-CN"/>
            </a:defPPr>
            <a:lvl1pPr>
              <a:lnSpc>
                <a:spcPct val="150000"/>
              </a:lnSpc>
              <a:defRPr sz="1200" kern="0">
                <a:gradFill>
                  <a:gsLst>
                    <a:gs pos="100000">
                      <a:schemeClr val="tx1">
                        <a:lumMod val="95000"/>
                        <a:lumOff val="5000"/>
                      </a:schemeClr>
                    </a:gs>
                    <a:gs pos="0">
                      <a:schemeClr val="tx1">
                        <a:lumMod val="85000"/>
                        <a:lumOff val="15000"/>
                      </a:schemeClr>
                    </a:gs>
                  </a:gsLst>
                  <a:lin ang="5400000" scaled="0"/>
                </a:gradFill>
                <a:latin typeface="微软雅黑" panose="020B0503020204020204" pitchFamily="34" charset="-122"/>
                <a:ea typeface="微软雅黑" panose="020B0503020204020204" pitchFamily="34" charset="-122"/>
              </a:defRPr>
            </a:lvl1pPr>
          </a:lstStyle>
          <a:p>
            <a:r>
              <a:rPr lang="zh-CN" altLang="en-US" b="1" dirty="0">
                <a:solidFill>
                  <a:srgbClr val="0077C1"/>
                </a:solidFill>
                <a:ea typeface="思源黑体 CN Bold" panose="020B0800000000000000"/>
              </a:rPr>
              <a:t>降低</a:t>
            </a:r>
            <a:r>
              <a:rPr lang="en-US" altLang="zh-CN" b="1" dirty="0">
                <a:solidFill>
                  <a:srgbClr val="0077C1"/>
                </a:solidFill>
                <a:ea typeface="思源黑体 CN Bold" panose="020B0800000000000000"/>
              </a:rPr>
              <a:t>HAP</a:t>
            </a:r>
            <a:r>
              <a:rPr lang="zh-CN" altLang="en-US" b="1" dirty="0">
                <a:solidFill>
                  <a:srgbClr val="0077C1"/>
                </a:solidFill>
                <a:ea typeface="思源黑体 CN Bold" panose="020B0800000000000000"/>
              </a:rPr>
              <a:t>患者</a:t>
            </a:r>
            <a:r>
              <a:rPr lang="en-US" altLang="zh-CN" b="1" dirty="0">
                <a:solidFill>
                  <a:srgbClr val="0077C1"/>
                </a:solidFill>
                <a:ea typeface="思源黑体 CN Bold" panose="020B0800000000000000"/>
              </a:rPr>
              <a:t>30</a:t>
            </a:r>
            <a:r>
              <a:rPr lang="zh-CN" altLang="en-US" b="1" dirty="0">
                <a:solidFill>
                  <a:srgbClr val="0077C1"/>
                </a:solidFill>
                <a:ea typeface="思源黑体 CN Bold" panose="020B0800000000000000"/>
              </a:rPr>
              <a:t>天全因死亡率</a:t>
            </a:r>
            <a:r>
              <a:rPr lang="en-US" altLang="zh-CN" b="1" baseline="30000" dirty="0">
                <a:solidFill>
                  <a:srgbClr val="0071BD"/>
                </a:solidFill>
                <a:ea typeface="思源黑体 CN Bold" panose="020B0800000000000000"/>
              </a:rPr>
              <a:t>[3]</a:t>
            </a:r>
            <a:endParaRPr lang="zh-CN" altLang="en-US" b="1" dirty="0">
              <a:solidFill>
                <a:srgbClr val="0071BD"/>
              </a:solidFill>
              <a:ea typeface="思源黑体 CN Bold" panose="020B0800000000000000"/>
            </a:endParaRPr>
          </a:p>
          <a:p>
            <a:r>
              <a:rPr lang="zh-CN" altLang="en-US" sz="1100" b="1" dirty="0">
                <a:solidFill>
                  <a:schemeClr val="tx1"/>
                </a:solidFill>
                <a:ea typeface="思源黑体 CN Bold" panose="020B0800000000000000"/>
              </a:rPr>
              <a:t>对≥</a:t>
            </a:r>
            <a:r>
              <a:rPr lang="en-US" altLang="zh-CN" sz="1100" b="1" dirty="0">
                <a:solidFill>
                  <a:schemeClr val="tx1"/>
                </a:solidFill>
                <a:ea typeface="思源黑体 CN Bold" panose="020B0800000000000000"/>
              </a:rPr>
              <a:t>75</a:t>
            </a:r>
            <a:r>
              <a:rPr lang="zh-CN" altLang="en-US" sz="1100" b="1" dirty="0">
                <a:solidFill>
                  <a:schemeClr val="tx1"/>
                </a:solidFill>
                <a:ea typeface="思源黑体 CN Bold" panose="020B0800000000000000"/>
              </a:rPr>
              <a:t>岁、合并</a:t>
            </a:r>
            <a:r>
              <a:rPr lang="en-US" altLang="zh-CN" sz="1100" b="1" dirty="0">
                <a:solidFill>
                  <a:schemeClr val="tx1"/>
                </a:solidFill>
                <a:ea typeface="思源黑体 CN Bold" panose="020B0800000000000000"/>
              </a:rPr>
              <a:t>COPD</a:t>
            </a:r>
            <a:r>
              <a:rPr lang="zh-CN" altLang="en-US" sz="1100" b="1" dirty="0">
                <a:solidFill>
                  <a:schemeClr val="tx1"/>
                </a:solidFill>
                <a:ea typeface="思源黑体 CN Bold" panose="020B0800000000000000"/>
              </a:rPr>
              <a:t>和菌血症等亚组人群，本品较头孢他啶</a:t>
            </a:r>
            <a:r>
              <a:rPr lang="en-US" altLang="zh-CN" sz="1100" b="1" dirty="0">
                <a:solidFill>
                  <a:schemeClr val="tx1"/>
                </a:solidFill>
                <a:ea typeface="思源黑体 CN Bold" panose="020B0800000000000000"/>
              </a:rPr>
              <a:t>+</a:t>
            </a:r>
            <a:r>
              <a:rPr lang="zh-CN" altLang="en-US" sz="1100" b="1" dirty="0">
                <a:solidFill>
                  <a:schemeClr val="tx1"/>
                </a:solidFill>
                <a:ea typeface="思源黑体 CN Bold" panose="020B0800000000000000"/>
              </a:rPr>
              <a:t>利奈唑胺联合用药组低。</a:t>
            </a:r>
          </a:p>
        </p:txBody>
      </p:sp>
      <p:sp>
        <p:nvSpPr>
          <p:cNvPr id="6" name="文本框 5">
            <a:extLst>
              <a:ext uri="{FF2B5EF4-FFF2-40B4-BE49-F238E27FC236}">
                <a16:creationId xmlns:a16="http://schemas.microsoft.com/office/drawing/2014/main" id="{E9C2AA3F-3EEF-CBAD-12B5-63668F0BB800}"/>
              </a:ext>
            </a:extLst>
          </p:cNvPr>
          <p:cNvSpPr txBox="1"/>
          <p:nvPr/>
        </p:nvSpPr>
        <p:spPr>
          <a:xfrm>
            <a:off x="1357844" y="4242414"/>
            <a:ext cx="5495050" cy="849913"/>
          </a:xfrm>
          <a:prstGeom prst="rect">
            <a:avLst/>
          </a:prstGeom>
          <a:gradFill>
            <a:gsLst>
              <a:gs pos="100000">
                <a:srgbClr val="2798D4"/>
              </a:gs>
              <a:gs pos="45000">
                <a:srgbClr val="E6F2F9"/>
              </a:gs>
              <a:gs pos="0">
                <a:schemeClr val="bg1">
                  <a:lumMod val="95000"/>
                </a:schemeClr>
              </a:gs>
            </a:gsLst>
            <a:lin ang="0" scaled="0"/>
          </a:gradFill>
        </p:spPr>
        <p:txBody>
          <a:bodyPr wrap="square">
            <a:noAutofit/>
          </a:bodyPr>
          <a:lstStyle>
            <a:defPPr>
              <a:defRPr lang="zh-CN"/>
            </a:defPPr>
            <a:lvl1pPr>
              <a:lnSpc>
                <a:spcPct val="150000"/>
              </a:lnSpc>
              <a:defRPr sz="1200" b="1" kern="0">
                <a:solidFill>
                  <a:srgbClr val="0077C1"/>
                </a:solidFill>
                <a:latin typeface="微软雅黑" panose="020B0503020204020204" pitchFamily="34" charset="-122"/>
                <a:ea typeface="微软雅黑" panose="020B0503020204020204" pitchFamily="34" charset="-122"/>
              </a:defRPr>
            </a:lvl1pPr>
          </a:lstStyle>
          <a:p>
            <a:r>
              <a:rPr lang="zh-CN" altLang="en-US" dirty="0">
                <a:ea typeface="思源黑体 CN Bold" panose="020B0800000000000000"/>
              </a:rPr>
              <a:t>有利于</a:t>
            </a:r>
            <a:r>
              <a:rPr lang="en-US" altLang="zh-CN" dirty="0">
                <a:ea typeface="思源黑体 CN Bold" panose="020B0800000000000000"/>
              </a:rPr>
              <a:t>HAP</a:t>
            </a:r>
            <a:r>
              <a:rPr lang="zh-CN" altLang="en-US" dirty="0">
                <a:ea typeface="思源黑体 CN Bold" panose="020B0800000000000000"/>
              </a:rPr>
              <a:t>高龄、重症及合并</a:t>
            </a:r>
            <a:r>
              <a:rPr lang="en-US" altLang="zh-CN" dirty="0">
                <a:ea typeface="思源黑体 CN Bold" panose="020B0800000000000000"/>
              </a:rPr>
              <a:t>COPD</a:t>
            </a:r>
            <a:r>
              <a:rPr lang="zh-CN" altLang="en-US" dirty="0">
                <a:ea typeface="思源黑体 CN Bold" panose="020B0800000000000000"/>
              </a:rPr>
              <a:t>等患者的早期改善</a:t>
            </a:r>
            <a:r>
              <a:rPr lang="en-US" altLang="zh-CN" b="1" baseline="30000" dirty="0">
                <a:solidFill>
                  <a:srgbClr val="0071BD"/>
                </a:solidFill>
                <a:ea typeface="思源黑体 CN Bold" panose="020B0800000000000000"/>
              </a:rPr>
              <a:t>[2]</a:t>
            </a:r>
            <a:endParaRPr lang="en-US" altLang="zh-CN" dirty="0">
              <a:solidFill>
                <a:srgbClr val="0071BD"/>
              </a:solidFill>
              <a:ea typeface="思源黑体 CN Bold" panose="020B0800000000000000"/>
            </a:endParaRPr>
          </a:p>
          <a:p>
            <a:r>
              <a:rPr lang="zh-CN" altLang="en-US" sz="1100" dirty="0">
                <a:solidFill>
                  <a:schemeClr val="tx1"/>
                </a:solidFill>
                <a:ea typeface="思源黑体 CN Bold" panose="020B0800000000000000"/>
              </a:rPr>
              <a:t>在第</a:t>
            </a:r>
            <a:r>
              <a:rPr lang="en-US" altLang="zh-CN" sz="1100" dirty="0">
                <a:solidFill>
                  <a:schemeClr val="tx1"/>
                </a:solidFill>
                <a:ea typeface="思源黑体 CN Bold" panose="020B0800000000000000"/>
              </a:rPr>
              <a:t>4</a:t>
            </a:r>
            <a:r>
              <a:rPr lang="zh-CN" altLang="en-US" sz="1100" dirty="0">
                <a:solidFill>
                  <a:schemeClr val="tx1"/>
                </a:solidFill>
                <a:ea typeface="思源黑体 CN Bold" panose="020B0800000000000000"/>
              </a:rPr>
              <a:t>天时，本品对于大于</a:t>
            </a:r>
            <a:r>
              <a:rPr lang="en-US" altLang="zh-CN" sz="1100" dirty="0">
                <a:solidFill>
                  <a:schemeClr val="tx1"/>
                </a:solidFill>
                <a:ea typeface="思源黑体 CN Bold" panose="020B0800000000000000"/>
              </a:rPr>
              <a:t>10</a:t>
            </a:r>
            <a:r>
              <a:rPr lang="zh-CN" altLang="en-US" sz="1100" dirty="0">
                <a:solidFill>
                  <a:schemeClr val="tx1"/>
                </a:solidFill>
                <a:ea typeface="思源黑体 CN Bold" panose="020B0800000000000000"/>
              </a:rPr>
              <a:t>种合并症、合并</a:t>
            </a:r>
            <a:r>
              <a:rPr lang="en-US" altLang="zh-CN" sz="1100" dirty="0">
                <a:solidFill>
                  <a:schemeClr val="tx1"/>
                </a:solidFill>
                <a:ea typeface="思源黑体 CN Bold" panose="020B0800000000000000"/>
              </a:rPr>
              <a:t>COPD</a:t>
            </a:r>
            <a:r>
              <a:rPr lang="zh-CN" altLang="en-US" sz="1100" dirty="0">
                <a:solidFill>
                  <a:schemeClr val="tx1"/>
                </a:solidFill>
                <a:ea typeface="思源黑体 CN Bold" panose="020B0800000000000000"/>
              </a:rPr>
              <a:t>、年龄≥</a:t>
            </a:r>
            <a:r>
              <a:rPr lang="en-US" altLang="zh-CN" sz="1100" dirty="0">
                <a:solidFill>
                  <a:schemeClr val="tx1"/>
                </a:solidFill>
                <a:ea typeface="思源黑体 CN Bold" panose="020B0800000000000000"/>
              </a:rPr>
              <a:t>75</a:t>
            </a:r>
            <a:r>
              <a:rPr lang="zh-CN" altLang="en-US" sz="1100" dirty="0">
                <a:solidFill>
                  <a:schemeClr val="tx1"/>
                </a:solidFill>
                <a:ea typeface="思源黑体 CN Bold" panose="020B0800000000000000"/>
              </a:rPr>
              <a:t>岁、需要入住</a:t>
            </a:r>
            <a:r>
              <a:rPr lang="en-US" altLang="zh-CN" sz="1100" dirty="0">
                <a:solidFill>
                  <a:schemeClr val="tx1"/>
                </a:solidFill>
                <a:ea typeface="思源黑体 CN Bold" panose="020B0800000000000000"/>
              </a:rPr>
              <a:t>ICU</a:t>
            </a:r>
            <a:r>
              <a:rPr lang="zh-CN" altLang="en-US" sz="1100" dirty="0">
                <a:solidFill>
                  <a:schemeClr val="tx1"/>
                </a:solidFill>
                <a:ea typeface="思源黑体 CN Bold" panose="020B0800000000000000"/>
              </a:rPr>
              <a:t>患者早期改善优于对照组。</a:t>
            </a:r>
          </a:p>
        </p:txBody>
      </p:sp>
      <p:sp>
        <p:nvSpPr>
          <p:cNvPr id="7" name="文本框 6">
            <a:extLst>
              <a:ext uri="{FF2B5EF4-FFF2-40B4-BE49-F238E27FC236}">
                <a16:creationId xmlns:a16="http://schemas.microsoft.com/office/drawing/2014/main" id="{7A57FB92-4F04-F553-49E7-75EC560E68B7}"/>
              </a:ext>
            </a:extLst>
          </p:cNvPr>
          <p:cNvSpPr txBox="1"/>
          <p:nvPr/>
        </p:nvSpPr>
        <p:spPr>
          <a:xfrm>
            <a:off x="1357844" y="5300099"/>
            <a:ext cx="5501456" cy="598463"/>
          </a:xfrm>
          <a:prstGeom prst="rect">
            <a:avLst/>
          </a:prstGeom>
          <a:gradFill>
            <a:gsLst>
              <a:gs pos="100000">
                <a:srgbClr val="2798D4"/>
              </a:gs>
              <a:gs pos="45000">
                <a:srgbClr val="E6F2F9"/>
              </a:gs>
              <a:gs pos="0">
                <a:schemeClr val="bg1">
                  <a:lumMod val="95000"/>
                </a:schemeClr>
              </a:gs>
            </a:gsLst>
            <a:lin ang="0" scaled="0"/>
          </a:gradFill>
        </p:spPr>
        <p:txBody>
          <a:bodyPr wrap="square">
            <a:noAutofit/>
          </a:bodyPr>
          <a:lstStyle>
            <a:defPPr>
              <a:defRPr lang="zh-CN"/>
            </a:defPPr>
            <a:lvl1pPr>
              <a:lnSpc>
                <a:spcPct val="150000"/>
              </a:lnSpc>
              <a:defRPr sz="1200" b="1" kern="0">
                <a:solidFill>
                  <a:srgbClr val="0077C1"/>
                </a:solidFill>
                <a:latin typeface="微软雅黑" panose="020B0503020204020204" pitchFamily="34" charset="-122"/>
                <a:ea typeface="微软雅黑" panose="020B0503020204020204" pitchFamily="34" charset="-122"/>
              </a:defRPr>
            </a:lvl1pPr>
          </a:lstStyle>
          <a:p>
            <a:r>
              <a:rPr lang="zh-CN" altLang="en-US" dirty="0">
                <a:ea typeface="思源黑体 CN Bold" panose="020B0800000000000000"/>
              </a:rPr>
              <a:t>本品单用对</a:t>
            </a:r>
            <a:r>
              <a:rPr lang="en-US" altLang="zh-CN" dirty="0">
                <a:ea typeface="思源黑体 CN Bold" panose="020B0800000000000000"/>
              </a:rPr>
              <a:t>MRSA</a:t>
            </a:r>
            <a:r>
              <a:rPr lang="zh-CN" altLang="en-US" dirty="0">
                <a:ea typeface="思源黑体 CN Bold" panose="020B0800000000000000"/>
              </a:rPr>
              <a:t>患者亚组早期改善远高于联合用药组</a:t>
            </a:r>
            <a:r>
              <a:rPr lang="en-US" altLang="zh-CN" baseline="30000" dirty="0">
                <a:ea typeface="思源黑体 CN Bold" panose="020B0800000000000000"/>
              </a:rPr>
              <a:t>[4,5]</a:t>
            </a:r>
            <a:endParaRPr lang="zh-CN" altLang="en-US" baseline="30000" dirty="0">
              <a:ea typeface="思源黑体 CN Bold" panose="020B0800000000000000"/>
            </a:endParaRPr>
          </a:p>
          <a:p>
            <a:r>
              <a:rPr lang="en-US" altLang="zh-CN" sz="1100" dirty="0">
                <a:solidFill>
                  <a:schemeClr val="tx1"/>
                </a:solidFill>
                <a:ea typeface="思源黑体 CN Bold" panose="020B0800000000000000"/>
              </a:rPr>
              <a:t>MRSA</a:t>
            </a:r>
            <a:r>
              <a:rPr lang="zh-CN" altLang="en-US" sz="1100" dirty="0">
                <a:solidFill>
                  <a:schemeClr val="tx1"/>
                </a:solidFill>
                <a:ea typeface="思源黑体 CN Bold" panose="020B0800000000000000"/>
              </a:rPr>
              <a:t>患者亚组中，本品单用与联合用药组相比：</a:t>
            </a:r>
            <a:r>
              <a:rPr lang="en-US" altLang="zh-CN" sz="1100" dirty="0">
                <a:solidFill>
                  <a:schemeClr val="tx1"/>
                </a:solidFill>
                <a:ea typeface="思源黑体 CN Bold" panose="020B0800000000000000"/>
              </a:rPr>
              <a:t>95% vs 53%</a:t>
            </a:r>
            <a:r>
              <a:rPr lang="zh-CN" altLang="en-US" sz="1100" dirty="0">
                <a:solidFill>
                  <a:schemeClr val="tx1"/>
                </a:solidFill>
                <a:ea typeface="思源黑体 CN Bold" panose="020B0800000000000000"/>
              </a:rPr>
              <a:t>。</a:t>
            </a:r>
          </a:p>
        </p:txBody>
      </p:sp>
      <p:grpSp>
        <p:nvGrpSpPr>
          <p:cNvPr id="9" name="组合 8">
            <a:extLst>
              <a:ext uri="{FF2B5EF4-FFF2-40B4-BE49-F238E27FC236}">
                <a16:creationId xmlns:a16="http://schemas.microsoft.com/office/drawing/2014/main" id="{436E71EA-E6D2-F09C-E187-DC7CDBC4D91F}"/>
              </a:ext>
            </a:extLst>
          </p:cNvPr>
          <p:cNvGrpSpPr/>
          <p:nvPr/>
        </p:nvGrpSpPr>
        <p:grpSpPr>
          <a:xfrm rot="16200000">
            <a:off x="-670004" y="1817433"/>
            <a:ext cx="1797091" cy="457083"/>
            <a:chOff x="613138" y="1511414"/>
            <a:chExt cx="2907380" cy="457084"/>
          </a:xfrm>
        </p:grpSpPr>
        <p:sp>
          <p:nvSpPr>
            <p:cNvPr id="10" name="矩形: 圆顶角 9">
              <a:extLst>
                <a:ext uri="{FF2B5EF4-FFF2-40B4-BE49-F238E27FC236}">
                  <a16:creationId xmlns:a16="http://schemas.microsoft.com/office/drawing/2014/main" id="{FF44CFEE-317B-16AD-A809-D9F72445C0B9}"/>
                </a:ext>
              </a:extLst>
            </p:cNvPr>
            <p:cNvSpPr/>
            <p:nvPr/>
          </p:nvSpPr>
          <p:spPr>
            <a:xfrm flipV="1">
              <a:off x="613138" y="1511414"/>
              <a:ext cx="2907380" cy="457084"/>
            </a:xfrm>
            <a:prstGeom prst="round2SameRect">
              <a:avLst>
                <a:gd name="adj1" fmla="val 27856"/>
                <a:gd name="adj2" fmla="val 0"/>
              </a:avLst>
            </a:prstGeom>
            <a:gradFill>
              <a:gsLst>
                <a:gs pos="0">
                  <a:srgbClr val="0076C0"/>
                </a:gs>
                <a:gs pos="100000">
                  <a:srgbClr val="05A8E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2"/>
                </a:solidFill>
                <a:ea typeface="思源黑体 CN Bold" panose="020B0800000000000000"/>
              </a:endParaRPr>
            </a:p>
          </p:txBody>
        </p:sp>
        <p:sp>
          <p:nvSpPr>
            <p:cNvPr id="11" name="文本框 10">
              <a:extLst>
                <a:ext uri="{FF2B5EF4-FFF2-40B4-BE49-F238E27FC236}">
                  <a16:creationId xmlns:a16="http://schemas.microsoft.com/office/drawing/2014/main" id="{2E6DCEA1-FB5C-796B-5B0A-2978FFFD48C0}"/>
                </a:ext>
              </a:extLst>
            </p:cNvPr>
            <p:cNvSpPr txBox="1"/>
            <p:nvPr/>
          </p:nvSpPr>
          <p:spPr>
            <a:xfrm>
              <a:off x="722423" y="1555841"/>
              <a:ext cx="2688815" cy="338554"/>
            </a:xfrm>
            <a:prstGeom prst="rect">
              <a:avLst/>
            </a:prstGeom>
            <a:noFill/>
          </p:spPr>
          <p:txBody>
            <a:bodyPr vert="eaVert" wrap="square">
              <a:spAutoFit/>
            </a:bodyPr>
            <a:lstStyle/>
            <a:p>
              <a:pPr algn="ctr"/>
              <a:r>
                <a:rPr lang="en-US" altLang="zh-CN" sz="1600" b="1" dirty="0">
                  <a:gradFill>
                    <a:gsLst>
                      <a:gs pos="100000">
                        <a:schemeClr val="bg1">
                          <a:lumMod val="95000"/>
                        </a:schemeClr>
                      </a:gs>
                      <a:gs pos="2000">
                        <a:schemeClr val="bg1"/>
                      </a:gs>
                    </a:gsLst>
                    <a:lin ang="5400000" scaled="0"/>
                  </a:gradFill>
                  <a:effectLst>
                    <a:outerShdw blurRad="38100" dist="38100" dir="2700000" algn="tl">
                      <a:srgbClr val="000000">
                        <a:alpha val="43137"/>
                      </a:srgbClr>
                    </a:outerShdw>
                  </a:effectLst>
                  <a:latin typeface="微软雅黑" panose="020B0503020204020204" pitchFamily="34" charset="-122"/>
                  <a:ea typeface="思源黑体 CN Bold" panose="020B0800000000000000"/>
                </a:rPr>
                <a:t>CAP</a:t>
              </a:r>
              <a:r>
                <a:rPr lang="zh-CN" altLang="en-US" sz="1600" b="1" dirty="0">
                  <a:gradFill>
                    <a:gsLst>
                      <a:gs pos="100000">
                        <a:schemeClr val="bg1">
                          <a:lumMod val="95000"/>
                        </a:schemeClr>
                      </a:gs>
                      <a:gs pos="2000">
                        <a:schemeClr val="bg1"/>
                      </a:gs>
                    </a:gsLst>
                    <a:lin ang="5400000" scaled="0"/>
                  </a:gradFill>
                  <a:effectLst>
                    <a:outerShdw blurRad="38100" dist="38100" dir="2700000" algn="tl">
                      <a:srgbClr val="000000">
                        <a:alpha val="43137"/>
                      </a:srgbClr>
                    </a:outerShdw>
                  </a:effectLst>
                  <a:latin typeface="微软雅黑" panose="020B0503020204020204" pitchFamily="34" charset="-122"/>
                  <a:ea typeface="思源黑体 CN Bold" panose="020B0800000000000000"/>
                </a:rPr>
                <a:t>适应症</a:t>
              </a:r>
            </a:p>
          </p:txBody>
        </p:sp>
      </p:grpSp>
      <p:sp>
        <p:nvSpPr>
          <p:cNvPr id="21" name="文本框 20">
            <a:extLst>
              <a:ext uri="{FF2B5EF4-FFF2-40B4-BE49-F238E27FC236}">
                <a16:creationId xmlns:a16="http://schemas.microsoft.com/office/drawing/2014/main" id="{2C8D344C-FF3C-B62F-0197-C4C6034ED14A}"/>
              </a:ext>
            </a:extLst>
          </p:cNvPr>
          <p:cNvSpPr txBox="1"/>
          <p:nvPr>
            <p:custDataLst>
              <p:tags r:id="rId3"/>
            </p:custDataLst>
          </p:nvPr>
        </p:nvSpPr>
        <p:spPr>
          <a:xfrm>
            <a:off x="415713" y="447395"/>
            <a:ext cx="10261509" cy="475472"/>
          </a:xfrm>
          <a:prstGeom prst="rect">
            <a:avLst/>
          </a:prstGeom>
          <a:noFill/>
          <a:effectLst/>
        </p:spPr>
        <p:txBody>
          <a:bodyPr wrap="none" lIns="105115" tIns="52557" rIns="105115" bIns="52557" rtlCol="0">
            <a:spAutoFit/>
          </a:bodyPr>
          <a:lstStyle/>
          <a:p>
            <a:pPr defTabSz="964565" fontAlgn="auto">
              <a:spcBef>
                <a:spcPts val="0"/>
              </a:spcBef>
              <a:spcAft>
                <a:spcPts val="0"/>
              </a:spcAft>
              <a:defRPr/>
            </a:pPr>
            <a:r>
              <a:rPr lang="en-US" altLang="zh-CN" sz="2400" dirty="0">
                <a:solidFill>
                  <a:srgbClr val="0077C1"/>
                </a:solidFill>
                <a:latin typeface="思源黑体 CN Heavy" panose="020B0A00000000000000" pitchFamily="34" charset="-122"/>
                <a:ea typeface="思源黑体 CN Bold" panose="020B0800000000000000"/>
              </a:rPr>
              <a:t>3.2</a:t>
            </a:r>
            <a:r>
              <a:rPr lang="zh-CN" altLang="en-US" sz="2400" dirty="0">
                <a:solidFill>
                  <a:srgbClr val="0077C1"/>
                </a:solidFill>
                <a:latin typeface="思源黑体 CN Heavy" panose="020B0A00000000000000" pitchFamily="34" charset="-122"/>
                <a:ea typeface="思源黑体 CN Bold" panose="020B0800000000000000"/>
              </a:rPr>
              <a:t>  有效性：赛比普</a:t>
            </a:r>
            <a:r>
              <a:rPr lang="en-US" altLang="zh-CN" sz="2400" baseline="30000" dirty="0">
                <a:solidFill>
                  <a:srgbClr val="0077C1"/>
                </a:solidFill>
                <a:latin typeface="思源黑体 CN Heavy" panose="020B0A00000000000000" pitchFamily="34" charset="-122"/>
                <a:ea typeface="思源黑体 CN Bold" panose="020B0800000000000000"/>
              </a:rPr>
              <a:t>®</a:t>
            </a:r>
            <a:r>
              <a:rPr lang="zh-CN" altLang="en-US" sz="2400" dirty="0">
                <a:solidFill>
                  <a:srgbClr val="0077C1"/>
                </a:solidFill>
                <a:latin typeface="思源黑体 CN Heavy" panose="020B0A00000000000000" pitchFamily="34" charset="-122"/>
                <a:ea typeface="思源黑体 CN Bold" panose="020B0800000000000000"/>
              </a:rPr>
              <a:t>能有效</a:t>
            </a:r>
            <a:r>
              <a:rPr lang="zh-CN" altLang="en-US" sz="2400" b="1" dirty="0">
                <a:solidFill>
                  <a:srgbClr val="0077C1"/>
                </a:solidFill>
                <a:latin typeface="思源黑体 CN Heavy" panose="020B0A00000000000000" pitchFamily="34" charset="-122"/>
                <a:ea typeface="思源黑体 CN Bold" panose="020B0800000000000000"/>
              </a:rPr>
              <a:t>降低</a:t>
            </a:r>
            <a:r>
              <a:rPr lang="zh-CN" altLang="en-US" sz="2400" dirty="0">
                <a:solidFill>
                  <a:srgbClr val="0077C1"/>
                </a:solidFill>
                <a:latin typeface="思源黑体 CN Heavy" panose="020B0A00000000000000" pitchFamily="34" charset="-122"/>
                <a:ea typeface="思源黑体 CN Bold" panose="020B0800000000000000"/>
              </a:rPr>
              <a:t>患者</a:t>
            </a:r>
            <a:r>
              <a:rPr lang="zh-CN" altLang="en-US" sz="2400" b="1" dirty="0">
                <a:solidFill>
                  <a:srgbClr val="0077C1"/>
                </a:solidFill>
                <a:latin typeface="思源黑体 CN Heavy" panose="020B0A00000000000000" pitchFamily="34" charset="-122"/>
                <a:ea typeface="思源黑体 CN Bold" panose="020B0800000000000000"/>
              </a:rPr>
              <a:t>全因死亡率</a:t>
            </a:r>
            <a:r>
              <a:rPr lang="zh-CN" altLang="en-US" sz="2400" dirty="0">
                <a:solidFill>
                  <a:srgbClr val="0077C1"/>
                </a:solidFill>
                <a:latin typeface="思源黑体 CN Heavy" panose="020B0A00000000000000" pitchFamily="34" charset="-122"/>
                <a:ea typeface="思源黑体 CN Bold" panose="020B0800000000000000"/>
              </a:rPr>
              <a:t>、有利于患者</a:t>
            </a:r>
            <a:r>
              <a:rPr lang="zh-CN" altLang="en-US" sz="2400" b="1" dirty="0">
                <a:solidFill>
                  <a:srgbClr val="0077C1"/>
                </a:solidFill>
                <a:latin typeface="思源黑体 CN Heavy" panose="020B0A00000000000000" pitchFamily="34" charset="-122"/>
                <a:ea typeface="思源黑体 CN Bold" panose="020B0800000000000000"/>
              </a:rPr>
              <a:t>早期改善</a:t>
            </a:r>
          </a:p>
        </p:txBody>
      </p:sp>
      <p:grpSp>
        <p:nvGrpSpPr>
          <p:cNvPr id="30" name="组合 29">
            <a:extLst>
              <a:ext uri="{FF2B5EF4-FFF2-40B4-BE49-F238E27FC236}">
                <a16:creationId xmlns:a16="http://schemas.microsoft.com/office/drawing/2014/main" id="{97466BAD-6D76-A451-C5A2-69C2FA8F1C67}"/>
              </a:ext>
            </a:extLst>
          </p:cNvPr>
          <p:cNvGrpSpPr/>
          <p:nvPr/>
        </p:nvGrpSpPr>
        <p:grpSpPr>
          <a:xfrm rot="16200000">
            <a:off x="-699845" y="4473743"/>
            <a:ext cx="1797091" cy="457083"/>
            <a:chOff x="1034954" y="1511414"/>
            <a:chExt cx="2907380" cy="457084"/>
          </a:xfrm>
          <a:gradFill>
            <a:gsLst>
              <a:gs pos="0">
                <a:schemeClr val="bg1"/>
              </a:gs>
              <a:gs pos="58000">
                <a:srgbClr val="87C5E7"/>
              </a:gs>
              <a:gs pos="30000">
                <a:srgbClr val="E6F2F9"/>
              </a:gs>
              <a:gs pos="100000">
                <a:srgbClr val="0071BD"/>
              </a:gs>
            </a:gsLst>
            <a:lin ang="5400000" scaled="0"/>
          </a:gradFill>
        </p:grpSpPr>
        <p:sp>
          <p:nvSpPr>
            <p:cNvPr id="32" name="矩形: 圆顶角 31">
              <a:extLst>
                <a:ext uri="{FF2B5EF4-FFF2-40B4-BE49-F238E27FC236}">
                  <a16:creationId xmlns:a16="http://schemas.microsoft.com/office/drawing/2014/main" id="{29DA5B22-E3C9-3AB8-7B69-2F745F86821D}"/>
                </a:ext>
              </a:extLst>
            </p:cNvPr>
            <p:cNvSpPr/>
            <p:nvPr/>
          </p:nvSpPr>
          <p:spPr>
            <a:xfrm flipV="1">
              <a:off x="1034954" y="1511414"/>
              <a:ext cx="2907380" cy="457084"/>
            </a:xfrm>
            <a:prstGeom prst="round2SameRect">
              <a:avLst>
                <a:gd name="adj1" fmla="val 27856"/>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2"/>
                </a:solidFill>
                <a:ea typeface="思源黑体 CN Bold" panose="020B0800000000000000"/>
              </a:endParaRPr>
            </a:p>
          </p:txBody>
        </p:sp>
        <p:sp>
          <p:nvSpPr>
            <p:cNvPr id="33" name="文本框 32">
              <a:extLst>
                <a:ext uri="{FF2B5EF4-FFF2-40B4-BE49-F238E27FC236}">
                  <a16:creationId xmlns:a16="http://schemas.microsoft.com/office/drawing/2014/main" id="{D0A91C90-4F2F-FA4A-C4C7-95D21440E1C2}"/>
                </a:ext>
              </a:extLst>
            </p:cNvPr>
            <p:cNvSpPr txBox="1"/>
            <p:nvPr/>
          </p:nvSpPr>
          <p:spPr>
            <a:xfrm>
              <a:off x="1124763" y="1535110"/>
              <a:ext cx="2688815" cy="338554"/>
            </a:xfrm>
            <a:prstGeom prst="rect">
              <a:avLst/>
            </a:prstGeom>
            <a:grpFill/>
          </p:spPr>
          <p:txBody>
            <a:bodyPr vert="eaVert" wrap="square">
              <a:spAutoFit/>
            </a:bodyPr>
            <a:lstStyle/>
            <a:p>
              <a:pPr algn="ctr"/>
              <a:r>
                <a:rPr lang="en-US" altLang="zh-CN" sz="1600" b="1" dirty="0">
                  <a:solidFill>
                    <a:srgbClr val="0071BD"/>
                  </a:solidFill>
                  <a:latin typeface="微软雅黑" panose="020B0503020204020204" pitchFamily="34" charset="-122"/>
                  <a:ea typeface="思源黑体 CN Bold" panose="020B0800000000000000"/>
                </a:rPr>
                <a:t>HAP</a:t>
              </a:r>
              <a:r>
                <a:rPr lang="zh-CN" altLang="en-US" sz="1600" b="1" dirty="0">
                  <a:solidFill>
                    <a:srgbClr val="0071BD"/>
                  </a:solidFill>
                  <a:latin typeface="微软雅黑" panose="020B0503020204020204" pitchFamily="34" charset="-122"/>
                  <a:ea typeface="思源黑体 CN Bold" panose="020B0800000000000000"/>
                </a:rPr>
                <a:t>适应症</a:t>
              </a:r>
            </a:p>
          </p:txBody>
        </p:sp>
      </p:grpSp>
      <p:sp>
        <p:nvSpPr>
          <p:cNvPr id="40" name="箭头: 右 11">
            <a:extLst>
              <a:ext uri="{FF2B5EF4-FFF2-40B4-BE49-F238E27FC236}">
                <a16:creationId xmlns:a16="http://schemas.microsoft.com/office/drawing/2014/main" id="{0BB2ABCF-4D42-33F5-7987-2B08FB906752}"/>
              </a:ext>
            </a:extLst>
          </p:cNvPr>
          <p:cNvSpPr/>
          <p:nvPr>
            <p:custDataLst>
              <p:tags r:id="rId4"/>
            </p:custDataLst>
          </p:nvPr>
        </p:nvSpPr>
        <p:spPr>
          <a:xfrm rot="10800000" flipH="1">
            <a:off x="7006617" y="1274150"/>
            <a:ext cx="970506" cy="424444"/>
          </a:xfrm>
          <a:prstGeom prst="rightArrow">
            <a:avLst>
              <a:gd name="adj1" fmla="val 58835"/>
              <a:gd name="adj2" fmla="val 70643"/>
            </a:avLst>
          </a:prstGeom>
          <a:gradFill>
            <a:gsLst>
              <a:gs pos="0">
                <a:schemeClr val="bg1"/>
              </a:gs>
              <a:gs pos="29000">
                <a:srgbClr val="E6F2F9"/>
              </a:gs>
              <a:gs pos="100000">
                <a:srgbClr val="0077C1"/>
              </a:gs>
            </a:gsLst>
            <a:lin ang="0" scaled="0"/>
          </a:gradFill>
        </p:spPr>
        <p:txBody>
          <a:bodyPr wrap="square">
            <a:noAutofit/>
          </a:bodyPr>
          <a:lstStyle/>
          <a:p>
            <a:pPr>
              <a:lnSpc>
                <a:spcPct val="150000"/>
              </a:lnSpc>
            </a:pPr>
            <a:endParaRPr lang="zh-CN" altLang="en-US" sz="1200" b="1" kern="0" dirty="0">
              <a:solidFill>
                <a:schemeClr val="bg1"/>
              </a:solidFill>
              <a:latin typeface="微软雅黑" panose="020B0503020204020204" pitchFamily="34" charset="-122"/>
              <a:ea typeface="思源黑体 CN Bold" panose="020B0800000000000000"/>
            </a:endParaRPr>
          </a:p>
        </p:txBody>
      </p:sp>
      <p:sp>
        <p:nvSpPr>
          <p:cNvPr id="13" name="箭头: 右 11">
            <a:extLst>
              <a:ext uri="{FF2B5EF4-FFF2-40B4-BE49-F238E27FC236}">
                <a16:creationId xmlns:a16="http://schemas.microsoft.com/office/drawing/2014/main" id="{E259928C-B790-E42F-857D-608F1DE15EBB}"/>
              </a:ext>
            </a:extLst>
          </p:cNvPr>
          <p:cNvSpPr/>
          <p:nvPr>
            <p:custDataLst>
              <p:tags r:id="rId5"/>
            </p:custDataLst>
          </p:nvPr>
        </p:nvSpPr>
        <p:spPr>
          <a:xfrm rot="10800000" flipH="1">
            <a:off x="6999655" y="3496491"/>
            <a:ext cx="995505" cy="424444"/>
          </a:xfrm>
          <a:prstGeom prst="rightArrow">
            <a:avLst>
              <a:gd name="adj1" fmla="val 58835"/>
              <a:gd name="adj2" fmla="val 70643"/>
            </a:avLst>
          </a:prstGeom>
          <a:gradFill>
            <a:gsLst>
              <a:gs pos="100000">
                <a:srgbClr val="2798D4"/>
              </a:gs>
              <a:gs pos="45000">
                <a:srgbClr val="E6F2F9"/>
              </a:gs>
              <a:gs pos="0">
                <a:schemeClr val="bg1">
                  <a:lumMod val="95000"/>
                </a:schemeClr>
              </a:gs>
            </a:gsLst>
            <a:lin ang="0" scaled="0"/>
          </a:gradFill>
        </p:spPr>
        <p:txBody>
          <a:bodyPr wrap="square">
            <a:noAutofit/>
          </a:bodyPr>
          <a:lstStyle/>
          <a:p>
            <a:pPr>
              <a:lnSpc>
                <a:spcPct val="150000"/>
              </a:lnSpc>
            </a:pPr>
            <a:endParaRPr lang="zh-CN" altLang="en-US" sz="1200" b="1" kern="0" dirty="0">
              <a:solidFill>
                <a:srgbClr val="0077C1"/>
              </a:solidFill>
              <a:latin typeface="微软雅黑" panose="020B0503020204020204" pitchFamily="34" charset="-122"/>
              <a:ea typeface="思源黑体 CN Bold" panose="020B0800000000000000"/>
            </a:endParaRPr>
          </a:p>
        </p:txBody>
      </p:sp>
      <p:sp>
        <p:nvSpPr>
          <p:cNvPr id="15" name="文本框 14">
            <a:extLst>
              <a:ext uri="{FF2B5EF4-FFF2-40B4-BE49-F238E27FC236}">
                <a16:creationId xmlns:a16="http://schemas.microsoft.com/office/drawing/2014/main" id="{CE4ABB28-0DB1-8E00-7637-2730C16CF886}"/>
              </a:ext>
            </a:extLst>
          </p:cNvPr>
          <p:cNvSpPr txBox="1"/>
          <p:nvPr/>
        </p:nvSpPr>
        <p:spPr>
          <a:xfrm rot="10800000" flipH="1" flipV="1">
            <a:off x="-29841" y="5911668"/>
            <a:ext cx="7822599" cy="954107"/>
          </a:xfrm>
          <a:prstGeom prst="rect">
            <a:avLst/>
          </a:prstGeom>
          <a:noFill/>
        </p:spPr>
        <p:txBody>
          <a:bodyPr wrap="square">
            <a:spAutoFit/>
          </a:bodyPr>
          <a:lstStyle/>
          <a:p>
            <a:r>
              <a:rPr lang="en-US" altLang="zh-CN" sz="700" dirty="0">
                <a:latin typeface="Times New Roman" panose="02020603050405020304" pitchFamily="18" charset="0"/>
                <a:ea typeface="思源黑体 CN Bold" panose="020B0800000000000000"/>
                <a:cs typeface="Times New Roman" panose="02020603050405020304" pitchFamily="18" charset="0"/>
              </a:rPr>
              <a:t>[1]Susan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C.Nicholsona.Tobias</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Welte.Thomas</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M.File</a:t>
            </a:r>
            <a:r>
              <a:rPr lang="en-US" altLang="zh-CN" sz="700" dirty="0">
                <a:latin typeface="Times New Roman" panose="02020603050405020304" pitchFamily="18" charset="0"/>
                <a:ea typeface="思源黑体 CN Bold" panose="020B0800000000000000"/>
                <a:cs typeface="Times New Roman" panose="02020603050405020304" pitchFamily="18" charset="0"/>
              </a:rPr>
              <a:t> Jr et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al.A</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randomised,double</a:t>
            </a:r>
            <a:r>
              <a:rPr lang="en-US" altLang="zh-CN" sz="700" dirty="0">
                <a:latin typeface="Times New Roman" panose="02020603050405020304" pitchFamily="18" charset="0"/>
                <a:ea typeface="思源黑体 CN Bold" panose="020B0800000000000000"/>
                <a:cs typeface="Times New Roman" panose="02020603050405020304" pitchFamily="18" charset="0"/>
              </a:rPr>
              <a:t>-blind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trialcomparing</a:t>
            </a:r>
            <a:r>
              <a:rPr lang="en-US" altLang="zh-CN" sz="700" dirty="0">
                <a:latin typeface="Times New Roman" panose="02020603050405020304" pitchFamily="18" charset="0"/>
                <a:ea typeface="思源黑体 CN Bold" panose="020B0800000000000000"/>
                <a:cs typeface="Times New Roman" panose="02020603050405020304" pitchFamily="18" charset="0"/>
              </a:rPr>
              <a:t> ceftobiprole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medocaril</a:t>
            </a:r>
            <a:r>
              <a:rPr lang="en-US" altLang="zh-CN" sz="700" dirty="0">
                <a:latin typeface="Times New Roman" panose="02020603050405020304" pitchFamily="18" charset="0"/>
                <a:ea typeface="思源黑体 CN Bold" panose="020B0800000000000000"/>
                <a:cs typeface="Times New Roman" panose="02020603050405020304" pitchFamily="18" charset="0"/>
              </a:rPr>
              <a:t> with ceftriaxone with or without linezolid for the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treatmentof</a:t>
            </a:r>
            <a:r>
              <a:rPr lang="en-US" altLang="zh-CN" sz="700" dirty="0">
                <a:latin typeface="Times New Roman" panose="02020603050405020304" pitchFamily="18" charset="0"/>
                <a:ea typeface="思源黑体 CN Bold" panose="020B0800000000000000"/>
                <a:cs typeface="Times New Roman" panose="02020603050405020304" pitchFamily="18" charset="0"/>
              </a:rPr>
              <a:t> patients with community-acquired pneumonia requiring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hospitalization.InternationalJournal</a:t>
            </a:r>
            <a:r>
              <a:rPr lang="en-US" altLang="zh-CN" sz="700" dirty="0">
                <a:latin typeface="Times New Roman" panose="02020603050405020304" pitchFamily="18" charset="0"/>
                <a:ea typeface="思源黑体 CN Bold" panose="020B0800000000000000"/>
                <a:cs typeface="Times New Roman" panose="02020603050405020304" pitchFamily="18" charset="0"/>
              </a:rPr>
              <a:t> of Antimicrobial Agents 39(2012)240-246</a:t>
            </a:r>
          </a:p>
          <a:p>
            <a:r>
              <a:rPr lang="en-US" altLang="zh-CN" sz="700" dirty="0">
                <a:latin typeface="Times New Roman" panose="02020603050405020304" pitchFamily="18" charset="0"/>
                <a:ea typeface="思源黑体 CN Bold" panose="020B0800000000000000"/>
                <a:cs typeface="Times New Roman" panose="02020603050405020304" pitchFamily="18" charset="0"/>
              </a:rPr>
              <a:t>[2]Thomas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W.L.Scheeren,Tobias</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Welte</a:t>
            </a:r>
            <a:r>
              <a:rPr lang="en-US" altLang="zh-CN" sz="700" dirty="0">
                <a:latin typeface="Times New Roman" panose="02020603050405020304" pitchFamily="18" charset="0"/>
                <a:ea typeface="思源黑体 CN Bold" panose="020B0800000000000000"/>
                <a:cs typeface="Times New Roman" panose="02020603050405020304" pitchFamily="18" charset="0"/>
              </a:rPr>
              <a:t> et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al.Early</a:t>
            </a:r>
            <a:r>
              <a:rPr lang="en-US" altLang="zh-CN" sz="700" dirty="0">
                <a:latin typeface="Times New Roman" panose="02020603050405020304" pitchFamily="18" charset="0"/>
                <a:ea typeface="思源黑体 CN Bold" panose="020B0800000000000000"/>
                <a:cs typeface="Times New Roman" panose="02020603050405020304" pitchFamily="18" charset="0"/>
              </a:rPr>
              <a:t> improvement in severely ill patients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withpneumonia</a:t>
            </a:r>
            <a:r>
              <a:rPr lang="en-US" altLang="zh-CN" sz="700" dirty="0">
                <a:latin typeface="Times New Roman" panose="02020603050405020304" pitchFamily="18" charset="0"/>
                <a:ea typeface="思源黑体 CN Bold" panose="020B0800000000000000"/>
                <a:cs typeface="Times New Roman" panose="02020603050405020304" pitchFamily="18" charset="0"/>
              </a:rPr>
              <a:t> treated with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ceftobiprole:a</a:t>
            </a:r>
            <a:r>
              <a:rPr lang="en-US" altLang="zh-CN" sz="700" dirty="0">
                <a:latin typeface="Times New Roman" panose="02020603050405020304" pitchFamily="18" charset="0"/>
                <a:ea typeface="思源黑体 CN Bold" panose="020B0800000000000000"/>
                <a:cs typeface="Times New Roman" panose="02020603050405020304" pitchFamily="18" charset="0"/>
              </a:rPr>
              <a:t> retrospective analysis of two major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trials.BMCInfectious</a:t>
            </a:r>
            <a:r>
              <a:rPr lang="en-US" altLang="zh-CN" sz="700" dirty="0">
                <a:latin typeface="Times New Roman" panose="02020603050405020304" pitchFamily="18" charset="0"/>
                <a:ea typeface="思源黑体 CN Bold" panose="020B0800000000000000"/>
                <a:cs typeface="Times New Roman" panose="02020603050405020304" pitchFamily="18" charset="0"/>
              </a:rPr>
              <a:t> Diseases,(2019)19:195</a:t>
            </a:r>
          </a:p>
          <a:p>
            <a:r>
              <a:rPr lang="en-US" altLang="zh-CN" sz="700" dirty="0">
                <a:latin typeface="Times New Roman" panose="02020603050405020304" pitchFamily="18" charset="0"/>
                <a:ea typeface="思源黑体 CN Bold" panose="020B0800000000000000"/>
                <a:cs typeface="Times New Roman" panose="02020603050405020304" pitchFamily="18" charset="0"/>
              </a:rPr>
              <a:t>[3]</a:t>
            </a:r>
            <a:r>
              <a:rPr lang="en-US" altLang="zh-CN" sz="700" dirty="0" err="1">
                <a:latin typeface="Times New Roman" panose="02020603050405020304" pitchFamily="18" charset="0"/>
                <a:ea typeface="思源黑体 CN Bold" panose="020B0800000000000000"/>
                <a:cs typeface="Times New Roman" panose="02020603050405020304" pitchFamily="18" charset="0"/>
              </a:rPr>
              <a:t>Welte</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T,Scheeren</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T.Clinical</a:t>
            </a:r>
            <a:r>
              <a:rPr lang="en-US" altLang="zh-CN" sz="700" dirty="0">
                <a:latin typeface="Times New Roman" panose="02020603050405020304" pitchFamily="18" charset="0"/>
                <a:ea typeface="思源黑体 CN Bold" panose="020B0800000000000000"/>
                <a:cs typeface="Times New Roman" panose="02020603050405020304" pitchFamily="18" charset="0"/>
              </a:rPr>
              <a:t> cure and mortality outcomes with ceftobiprole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medocaril</a:t>
            </a:r>
            <a:r>
              <a:rPr lang="en-US" altLang="zh-CN" sz="700" dirty="0">
                <a:latin typeface="Times New Roman" panose="02020603050405020304" pitchFamily="18" charset="0"/>
                <a:ea typeface="思源黑体 CN Bold" panose="020B0800000000000000"/>
                <a:cs typeface="Times New Roman" panose="02020603050405020304" pitchFamily="18" charset="0"/>
              </a:rPr>
              <a:t>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versusceftazidime</a:t>
            </a:r>
            <a:r>
              <a:rPr lang="en-US" altLang="zh-CN" sz="700" dirty="0">
                <a:latin typeface="Times New Roman" panose="02020603050405020304" pitchFamily="18" charset="0"/>
                <a:ea typeface="思源黑体 CN Bold" panose="020B0800000000000000"/>
                <a:cs typeface="Times New Roman" panose="02020603050405020304" pitchFamily="18" charset="0"/>
              </a:rPr>
              <a:t> plus linezolid in high-risk patients with hospital-acquired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pneumonia.InterscienceConference</a:t>
            </a:r>
            <a:r>
              <a:rPr lang="en-US" altLang="zh-CN" sz="700" dirty="0">
                <a:latin typeface="Times New Roman" panose="02020603050405020304" pitchFamily="18" charset="0"/>
                <a:ea typeface="思源黑体 CN Bold" panose="020B0800000000000000"/>
                <a:cs typeface="Times New Roman" panose="02020603050405020304" pitchFamily="18" charset="0"/>
              </a:rPr>
              <a:t> of Antimicrobial Agents and Chemotherapy (ICAAC)/International Congress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ofChemotherapy</a:t>
            </a:r>
            <a:r>
              <a:rPr lang="en-US" altLang="zh-CN" sz="700" dirty="0">
                <a:latin typeface="Times New Roman" panose="02020603050405020304" pitchFamily="18" charset="0"/>
                <a:ea typeface="思源黑体 CN Bold" panose="020B0800000000000000"/>
                <a:cs typeface="Times New Roman" panose="02020603050405020304" pitchFamily="18" charset="0"/>
              </a:rPr>
              <a:t> and Infection(ICC);17-21 September 2015;San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Diego,CA.Poster</a:t>
            </a:r>
            <a:r>
              <a:rPr lang="en-US" altLang="zh-CN" sz="700" dirty="0">
                <a:latin typeface="Times New Roman" panose="02020603050405020304" pitchFamily="18" charset="0"/>
                <a:ea typeface="思源黑体 CN Bold" panose="020B0800000000000000"/>
                <a:cs typeface="Times New Roman" panose="02020603050405020304" pitchFamily="18" charset="0"/>
              </a:rPr>
              <a:t> K338.</a:t>
            </a:r>
          </a:p>
          <a:p>
            <a:r>
              <a:rPr lang="en-US" altLang="zh-CN" sz="700" dirty="0">
                <a:effectLst/>
                <a:ea typeface="思源黑体 CN Bold" panose="020B0800000000000000"/>
              </a:rPr>
              <a:t>[4]</a:t>
            </a:r>
            <a:r>
              <a:rPr lang="en-US" altLang="zh-CN" sz="700" dirty="0" err="1">
                <a:effectLst/>
                <a:ea typeface="思源黑体 CN Bold" panose="020B0800000000000000"/>
              </a:rPr>
              <a:t>Awad</a:t>
            </a:r>
            <a:r>
              <a:rPr lang="en-US" altLang="zh-CN" sz="700" dirty="0">
                <a:effectLst/>
                <a:ea typeface="思源黑体 CN Bold" panose="020B0800000000000000"/>
              </a:rPr>
              <a:t> </a:t>
            </a:r>
            <a:r>
              <a:rPr lang="en-US" altLang="zh-CN" sz="700" dirty="0" err="1">
                <a:effectLst/>
                <a:ea typeface="思源黑体 CN Bold" panose="020B0800000000000000"/>
              </a:rPr>
              <a:t>SS,Rodriguez</a:t>
            </a:r>
            <a:r>
              <a:rPr lang="en-US" altLang="zh-CN" sz="700" dirty="0">
                <a:effectLst/>
                <a:ea typeface="思源黑体 CN Bold" panose="020B0800000000000000"/>
              </a:rPr>
              <a:t> </a:t>
            </a:r>
            <a:r>
              <a:rPr lang="en-US" altLang="zh-CN" sz="700" dirty="0" err="1">
                <a:effectLst/>
                <a:ea typeface="思源黑体 CN Bold" panose="020B0800000000000000"/>
              </a:rPr>
              <a:t>AH,Chuang</a:t>
            </a:r>
            <a:r>
              <a:rPr lang="en-US" altLang="zh-CN" sz="700" dirty="0">
                <a:effectLst/>
                <a:ea typeface="思源黑体 CN Bold" panose="020B0800000000000000"/>
              </a:rPr>
              <a:t> </a:t>
            </a:r>
            <a:r>
              <a:rPr lang="en-US" altLang="zh-CN" sz="700" dirty="0" err="1">
                <a:effectLst/>
                <a:ea typeface="思源黑体 CN Bold" panose="020B0800000000000000"/>
              </a:rPr>
              <a:t>YC,et</a:t>
            </a:r>
            <a:r>
              <a:rPr lang="en-US" altLang="zh-CN" sz="700" dirty="0">
                <a:effectLst/>
                <a:ea typeface="思源黑体 CN Bold" panose="020B0800000000000000"/>
              </a:rPr>
              <a:t> </a:t>
            </a:r>
            <a:r>
              <a:rPr lang="en-US" altLang="zh-CN" sz="700" dirty="0" err="1">
                <a:effectLst/>
                <a:ea typeface="思源黑体 CN Bold" panose="020B0800000000000000"/>
              </a:rPr>
              <a:t>al.A</a:t>
            </a:r>
            <a:r>
              <a:rPr lang="en-US" altLang="zh-CN" sz="700" dirty="0">
                <a:effectLst/>
                <a:ea typeface="思源黑体 CN Bold" panose="020B0800000000000000"/>
              </a:rPr>
              <a:t> phase 3 randomized double-blind comparison of ceftobiprole </a:t>
            </a:r>
            <a:r>
              <a:rPr lang="en-US" altLang="zh-CN" sz="700" dirty="0" err="1">
                <a:effectLst/>
                <a:ea typeface="思源黑体 CN Bold" panose="020B0800000000000000"/>
              </a:rPr>
              <a:t>medocaril</a:t>
            </a:r>
            <a:r>
              <a:rPr lang="en-US" altLang="zh-CN" sz="700" dirty="0">
                <a:effectLst/>
                <a:ea typeface="思源黑体 CN Bold" panose="020B0800000000000000"/>
              </a:rPr>
              <a:t> versus ceftazidime plus linezolid for the treatment of hospital-acquired </a:t>
            </a:r>
            <a:r>
              <a:rPr lang="en-US" altLang="zh-CN" sz="700" dirty="0" err="1">
                <a:effectLst/>
                <a:ea typeface="思源黑体 CN Bold" panose="020B0800000000000000"/>
              </a:rPr>
              <a:t>pneumonia.Clin</a:t>
            </a:r>
            <a:r>
              <a:rPr lang="en-US" altLang="zh-CN" sz="700" dirty="0">
                <a:effectLst/>
                <a:ea typeface="思源黑体 CN Bold" panose="020B0800000000000000"/>
              </a:rPr>
              <a:t> Infect Dis.2014;59(1):51-61.</a:t>
            </a:r>
            <a:endParaRPr lang="en-US" altLang="zh-CN" sz="700" dirty="0">
              <a:latin typeface="Times New Roman" panose="02020603050405020304" pitchFamily="18" charset="0"/>
              <a:ea typeface="思源黑体 CN Bold" panose="020B0800000000000000"/>
              <a:cs typeface="Times New Roman" panose="02020603050405020304" pitchFamily="18" charset="0"/>
            </a:endParaRPr>
          </a:p>
          <a:p>
            <a:r>
              <a:rPr lang="en-US" altLang="zh-CN" sz="700" dirty="0">
                <a:latin typeface="Times New Roman" panose="02020603050405020304" pitchFamily="18" charset="0"/>
                <a:ea typeface="思源黑体 CN Bold" panose="020B0800000000000000"/>
                <a:cs typeface="Times New Roman" panose="02020603050405020304" pitchFamily="18" charset="0"/>
              </a:rPr>
              <a:t>[5]Data on </a:t>
            </a:r>
            <a:r>
              <a:rPr lang="en-US" altLang="zh-CN" sz="700" dirty="0" err="1">
                <a:latin typeface="Times New Roman" panose="02020603050405020304" pitchFamily="18" charset="0"/>
                <a:ea typeface="思源黑体 CN Bold" panose="020B0800000000000000"/>
                <a:cs typeface="Times New Roman" panose="02020603050405020304" pitchFamily="18" charset="0"/>
              </a:rPr>
              <a:t>file.Basilea</a:t>
            </a:r>
            <a:r>
              <a:rPr lang="en-US" altLang="zh-CN" sz="700" dirty="0">
                <a:latin typeface="Times New Roman" panose="02020603050405020304" pitchFamily="18" charset="0"/>
                <a:ea typeface="思源黑体 CN Bold" panose="020B0800000000000000"/>
                <a:cs typeface="Times New Roman" panose="02020603050405020304" pitchFamily="18" charset="0"/>
              </a:rPr>
              <a:t> Medical Ltd.</a:t>
            </a:r>
          </a:p>
        </p:txBody>
      </p:sp>
      <p:sp>
        <p:nvSpPr>
          <p:cNvPr id="18" name="灯片编号占位符 5">
            <a:extLst>
              <a:ext uri="{FF2B5EF4-FFF2-40B4-BE49-F238E27FC236}">
                <a16:creationId xmlns:a16="http://schemas.microsoft.com/office/drawing/2014/main" id="{DA19B6C1-608C-A7AD-149D-945A2AC2FDBD}"/>
              </a:ext>
            </a:extLst>
          </p:cNvPr>
          <p:cNvSpPr txBox="1">
            <a:spLocks/>
          </p:cNvSpPr>
          <p:nvPr/>
        </p:nvSpPr>
        <p:spPr>
          <a:xfrm>
            <a:off x="9448800" y="6483936"/>
            <a:ext cx="2743200" cy="365125"/>
          </a:xfrm>
          <a:prstGeom prst="rect">
            <a:avLst/>
          </a:prstGeom>
        </p:spPr>
        <p:txBody>
          <a:bodyPr/>
          <a:lstStyle>
            <a:defPPr>
              <a:defRPr lang="zh-CN"/>
            </a:defPPr>
            <a:lvl1pPr marL="0" algn="r" defTabSz="914400" rtl="0" eaLnBrk="1" latinLnBrk="0" hangingPunct="1">
              <a:defRPr sz="1400" kern="1200">
                <a:solidFill>
                  <a:schemeClr val="tx1"/>
                </a:solidFill>
                <a:latin typeface="思源黑体 CN Bo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27D772-DDAD-B549-B652-8A1CE5CDB70F}" type="slidenum">
              <a:rPr kumimoji="1" lang="zh-CN" altLang="en-US" smtClean="0"/>
              <a:pPr/>
              <a:t>7</a:t>
            </a:fld>
            <a:endParaRPr kumimoji="1" lang="zh-CN" altLang="en-US" dirty="0"/>
          </a:p>
        </p:txBody>
      </p:sp>
      <p:sp>
        <p:nvSpPr>
          <p:cNvPr id="45" name="箭头: 右 11">
            <a:extLst>
              <a:ext uri="{FF2B5EF4-FFF2-40B4-BE49-F238E27FC236}">
                <a16:creationId xmlns:a16="http://schemas.microsoft.com/office/drawing/2014/main" id="{1D964299-24A3-0AB8-0F9D-2A2C30978F2D}"/>
              </a:ext>
            </a:extLst>
          </p:cNvPr>
          <p:cNvSpPr/>
          <p:nvPr>
            <p:custDataLst>
              <p:tags r:id="rId6"/>
            </p:custDataLst>
          </p:nvPr>
        </p:nvSpPr>
        <p:spPr>
          <a:xfrm rot="10800000" flipH="1">
            <a:off x="7006617" y="2257625"/>
            <a:ext cx="970506" cy="424444"/>
          </a:xfrm>
          <a:prstGeom prst="rightArrow">
            <a:avLst>
              <a:gd name="adj1" fmla="val 58835"/>
              <a:gd name="adj2" fmla="val 70643"/>
            </a:avLst>
          </a:prstGeom>
          <a:gradFill>
            <a:gsLst>
              <a:gs pos="0">
                <a:schemeClr val="bg1"/>
              </a:gs>
              <a:gs pos="29000">
                <a:srgbClr val="E6F2F9"/>
              </a:gs>
              <a:gs pos="100000">
                <a:srgbClr val="0077C1"/>
              </a:gs>
            </a:gsLst>
            <a:lin ang="0" scaled="0"/>
          </a:gradFill>
        </p:spPr>
        <p:txBody>
          <a:bodyPr wrap="square">
            <a:noAutofit/>
          </a:bodyPr>
          <a:lstStyle/>
          <a:p>
            <a:pPr>
              <a:lnSpc>
                <a:spcPct val="150000"/>
              </a:lnSpc>
            </a:pPr>
            <a:endParaRPr lang="zh-CN" altLang="en-US" sz="1200" b="1" kern="0" dirty="0">
              <a:solidFill>
                <a:schemeClr val="bg1"/>
              </a:solidFill>
              <a:latin typeface="微软雅黑" panose="020B0503020204020204" pitchFamily="34" charset="-122"/>
              <a:ea typeface="思源黑体 CN Bold" panose="020B0800000000000000"/>
            </a:endParaRPr>
          </a:p>
        </p:txBody>
      </p:sp>
      <p:sp>
        <p:nvSpPr>
          <p:cNvPr id="46" name="箭头: 右 11">
            <a:extLst>
              <a:ext uri="{FF2B5EF4-FFF2-40B4-BE49-F238E27FC236}">
                <a16:creationId xmlns:a16="http://schemas.microsoft.com/office/drawing/2014/main" id="{37A56FB3-3350-BBA4-C259-58E800A920F7}"/>
              </a:ext>
            </a:extLst>
          </p:cNvPr>
          <p:cNvSpPr/>
          <p:nvPr>
            <p:custDataLst>
              <p:tags r:id="rId7"/>
            </p:custDataLst>
          </p:nvPr>
        </p:nvSpPr>
        <p:spPr>
          <a:xfrm rot="10800000" flipH="1">
            <a:off x="6999655" y="4618379"/>
            <a:ext cx="995505" cy="424444"/>
          </a:xfrm>
          <a:prstGeom prst="rightArrow">
            <a:avLst>
              <a:gd name="adj1" fmla="val 58835"/>
              <a:gd name="adj2" fmla="val 70643"/>
            </a:avLst>
          </a:prstGeom>
          <a:gradFill>
            <a:gsLst>
              <a:gs pos="100000">
                <a:srgbClr val="2798D4"/>
              </a:gs>
              <a:gs pos="45000">
                <a:srgbClr val="E6F2F9"/>
              </a:gs>
              <a:gs pos="0">
                <a:schemeClr val="bg1">
                  <a:lumMod val="95000"/>
                </a:schemeClr>
              </a:gs>
            </a:gsLst>
            <a:lin ang="0" scaled="0"/>
          </a:gradFill>
        </p:spPr>
        <p:txBody>
          <a:bodyPr wrap="square">
            <a:noAutofit/>
          </a:bodyPr>
          <a:lstStyle/>
          <a:p>
            <a:pPr>
              <a:lnSpc>
                <a:spcPct val="150000"/>
              </a:lnSpc>
            </a:pPr>
            <a:endParaRPr lang="zh-CN" altLang="en-US" sz="1200" b="1" kern="0" dirty="0">
              <a:solidFill>
                <a:srgbClr val="0077C1"/>
              </a:solidFill>
              <a:latin typeface="微软雅黑" panose="020B0503020204020204" pitchFamily="34" charset="-122"/>
              <a:ea typeface="思源黑体 CN Bold" panose="020B0800000000000000"/>
            </a:endParaRPr>
          </a:p>
        </p:txBody>
      </p:sp>
      <p:sp>
        <p:nvSpPr>
          <p:cNvPr id="47" name="箭头: 右 11">
            <a:extLst>
              <a:ext uri="{FF2B5EF4-FFF2-40B4-BE49-F238E27FC236}">
                <a16:creationId xmlns:a16="http://schemas.microsoft.com/office/drawing/2014/main" id="{BF408054-3132-58E3-F772-810355B4169E}"/>
              </a:ext>
            </a:extLst>
          </p:cNvPr>
          <p:cNvSpPr/>
          <p:nvPr>
            <p:custDataLst>
              <p:tags r:id="rId8"/>
            </p:custDataLst>
          </p:nvPr>
        </p:nvSpPr>
        <p:spPr>
          <a:xfrm rot="10800000" flipH="1">
            <a:off x="6999655" y="5605427"/>
            <a:ext cx="995505" cy="424444"/>
          </a:xfrm>
          <a:prstGeom prst="rightArrow">
            <a:avLst>
              <a:gd name="adj1" fmla="val 58835"/>
              <a:gd name="adj2" fmla="val 70643"/>
            </a:avLst>
          </a:prstGeom>
          <a:gradFill>
            <a:gsLst>
              <a:gs pos="100000">
                <a:srgbClr val="2798D4"/>
              </a:gs>
              <a:gs pos="45000">
                <a:srgbClr val="E6F2F9"/>
              </a:gs>
              <a:gs pos="0">
                <a:schemeClr val="bg1">
                  <a:lumMod val="95000"/>
                </a:schemeClr>
              </a:gs>
            </a:gsLst>
            <a:lin ang="0" scaled="0"/>
          </a:gradFill>
        </p:spPr>
        <p:txBody>
          <a:bodyPr wrap="square">
            <a:noAutofit/>
          </a:bodyPr>
          <a:lstStyle/>
          <a:p>
            <a:pPr>
              <a:lnSpc>
                <a:spcPct val="150000"/>
              </a:lnSpc>
            </a:pPr>
            <a:endParaRPr lang="zh-CN" altLang="en-US" sz="1200" b="1" kern="0" dirty="0">
              <a:solidFill>
                <a:srgbClr val="0077C1"/>
              </a:solidFill>
              <a:latin typeface="微软雅黑" panose="020B0503020204020204" pitchFamily="34" charset="-122"/>
              <a:ea typeface="思源黑体 CN Bold" panose="020B0800000000000000"/>
            </a:endParaRPr>
          </a:p>
        </p:txBody>
      </p:sp>
      <p:pic>
        <p:nvPicPr>
          <p:cNvPr id="19" name="图片 18">
            <a:extLst>
              <a:ext uri="{FF2B5EF4-FFF2-40B4-BE49-F238E27FC236}">
                <a16:creationId xmlns:a16="http://schemas.microsoft.com/office/drawing/2014/main" id="{A219CDD7-350F-F959-DB95-6982A09DDFB2}"/>
              </a:ext>
            </a:extLst>
          </p:cNvPr>
          <p:cNvPicPr>
            <a:picLocks noChangeAspect="1"/>
          </p:cNvPicPr>
          <p:nvPr/>
        </p:nvPicPr>
        <p:blipFill>
          <a:blip r:embed="rId13"/>
          <a:stretch>
            <a:fillRect/>
          </a:stretch>
        </p:blipFill>
        <p:spPr>
          <a:xfrm>
            <a:off x="8078455" y="916679"/>
            <a:ext cx="2575534" cy="1081776"/>
          </a:xfrm>
          <a:prstGeom prst="rect">
            <a:avLst/>
          </a:prstGeom>
          <a:ln>
            <a:noFill/>
          </a:ln>
          <a:effectLst>
            <a:outerShdw blurRad="292100" dist="139700" dir="2700000" algn="tl" rotWithShape="0">
              <a:srgbClr val="333333">
                <a:alpha val="65000"/>
              </a:srgbClr>
            </a:outerShdw>
          </a:effectLst>
        </p:spPr>
      </p:pic>
      <p:pic>
        <p:nvPicPr>
          <p:cNvPr id="24" name="图片 23">
            <a:extLst>
              <a:ext uri="{FF2B5EF4-FFF2-40B4-BE49-F238E27FC236}">
                <a16:creationId xmlns:a16="http://schemas.microsoft.com/office/drawing/2014/main" id="{00BBF431-5171-B28C-6D1C-5A4427047DF7}"/>
              </a:ext>
            </a:extLst>
          </p:cNvPr>
          <p:cNvPicPr>
            <a:picLocks noChangeAspect="1"/>
          </p:cNvPicPr>
          <p:nvPr/>
        </p:nvPicPr>
        <p:blipFill>
          <a:blip r:embed="rId14"/>
          <a:stretch>
            <a:fillRect/>
          </a:stretch>
        </p:blipFill>
        <p:spPr>
          <a:xfrm>
            <a:off x="8078455" y="2052522"/>
            <a:ext cx="2575534" cy="1038955"/>
          </a:xfrm>
          <a:prstGeom prst="rect">
            <a:avLst/>
          </a:prstGeom>
          <a:ln>
            <a:noFill/>
          </a:ln>
          <a:effectLst>
            <a:outerShdw blurRad="292100" dist="139700" dir="2700000" algn="tl" rotWithShape="0">
              <a:srgbClr val="333333">
                <a:alpha val="65000"/>
              </a:srgbClr>
            </a:outerShdw>
          </a:effectLst>
        </p:spPr>
      </p:pic>
      <p:pic>
        <p:nvPicPr>
          <p:cNvPr id="42" name="图片 41">
            <a:extLst>
              <a:ext uri="{FF2B5EF4-FFF2-40B4-BE49-F238E27FC236}">
                <a16:creationId xmlns:a16="http://schemas.microsoft.com/office/drawing/2014/main" id="{EEFC7F8F-821B-9163-118F-C37F1F9DC76D}"/>
              </a:ext>
            </a:extLst>
          </p:cNvPr>
          <p:cNvPicPr>
            <a:picLocks noChangeAspect="1"/>
          </p:cNvPicPr>
          <p:nvPr/>
        </p:nvPicPr>
        <p:blipFill>
          <a:blip r:embed="rId15"/>
          <a:stretch>
            <a:fillRect/>
          </a:stretch>
        </p:blipFill>
        <p:spPr>
          <a:xfrm>
            <a:off x="8078456" y="3205810"/>
            <a:ext cx="2575533" cy="1207590"/>
          </a:xfrm>
          <a:prstGeom prst="rect">
            <a:avLst/>
          </a:prstGeom>
          <a:ln>
            <a:noFill/>
          </a:ln>
          <a:effectLst>
            <a:outerShdw blurRad="292100" dist="139700" dir="2700000" algn="tl" rotWithShape="0">
              <a:srgbClr val="333333">
                <a:alpha val="65000"/>
              </a:srgbClr>
            </a:outerShdw>
          </a:effectLst>
        </p:spPr>
      </p:pic>
      <p:pic>
        <p:nvPicPr>
          <p:cNvPr id="39" name="图片 38">
            <a:extLst>
              <a:ext uri="{FF2B5EF4-FFF2-40B4-BE49-F238E27FC236}">
                <a16:creationId xmlns:a16="http://schemas.microsoft.com/office/drawing/2014/main" id="{7B2C751B-115A-603B-9614-C5A8980FA919}"/>
              </a:ext>
            </a:extLst>
          </p:cNvPr>
          <p:cNvPicPr>
            <a:picLocks noChangeAspect="1"/>
          </p:cNvPicPr>
          <p:nvPr/>
        </p:nvPicPr>
        <p:blipFill>
          <a:blip r:embed="rId16"/>
          <a:stretch>
            <a:fillRect/>
          </a:stretch>
        </p:blipFill>
        <p:spPr>
          <a:xfrm>
            <a:off x="8078455" y="4457032"/>
            <a:ext cx="2575534" cy="1207590"/>
          </a:xfrm>
          <a:prstGeom prst="rect">
            <a:avLst/>
          </a:prstGeom>
          <a:ln>
            <a:noFill/>
          </a:ln>
          <a:effectLst>
            <a:outerShdw blurRad="292100" dist="139700" dir="2700000" algn="tl" rotWithShape="0">
              <a:srgbClr val="333333">
                <a:alpha val="65000"/>
              </a:srgbClr>
            </a:outerShdw>
          </a:effectLst>
        </p:spPr>
      </p:pic>
      <p:pic>
        <p:nvPicPr>
          <p:cNvPr id="44" name="图片 43">
            <a:extLst>
              <a:ext uri="{FF2B5EF4-FFF2-40B4-BE49-F238E27FC236}">
                <a16:creationId xmlns:a16="http://schemas.microsoft.com/office/drawing/2014/main" id="{BB70AE5C-9223-3560-7812-8ED2A1548309}"/>
              </a:ext>
            </a:extLst>
          </p:cNvPr>
          <p:cNvPicPr>
            <a:picLocks noChangeAspect="1"/>
          </p:cNvPicPr>
          <p:nvPr/>
        </p:nvPicPr>
        <p:blipFill>
          <a:blip r:embed="rId17"/>
          <a:stretch>
            <a:fillRect/>
          </a:stretch>
        </p:blipFill>
        <p:spPr>
          <a:xfrm>
            <a:off x="8078456" y="5712294"/>
            <a:ext cx="2575533" cy="10980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651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圆顶角 43"/>
          <p:cNvSpPr/>
          <p:nvPr/>
        </p:nvSpPr>
        <p:spPr>
          <a:xfrm rot="5400000" flipH="1">
            <a:off x="3777888" y="-993682"/>
            <a:ext cx="5266112" cy="9629557"/>
          </a:xfrm>
          <a:prstGeom prst="round2SameRect">
            <a:avLst>
              <a:gd name="adj1" fmla="val 5758"/>
              <a:gd name="adj2" fmla="val 0"/>
            </a:avLst>
          </a:prstGeom>
          <a:solidFill>
            <a:sysClr val="window" lastClr="FFFFFF"/>
          </a:solidFill>
          <a:ln w="12700" cap="flat" cmpd="sng" algn="ctr">
            <a:noFill/>
            <a:prstDash val="solid"/>
            <a:miter lim="800000"/>
          </a:ln>
          <a:effectLst>
            <a:outerShdw blurRad="342900" dist="88900" dir="2700000" algn="tl" rotWithShape="0">
              <a:srgbClr val="006EFF">
                <a:alpha val="1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effectLst/>
              <a:uLnTx/>
              <a:uFillTx/>
              <a:latin typeface="思源黑体 CN Bold" panose="020B0800000000000000" pitchFamily="34" charset="-122"/>
              <a:ea typeface="思源黑体 CN Bold" panose="020B0800000000000000"/>
            </a:endParaRPr>
          </a:p>
        </p:txBody>
      </p:sp>
      <p:sp>
        <p:nvSpPr>
          <p:cNvPr id="22" name="矩形: 圆角 10">
            <a:extLst>
              <a:ext uri="{FF2B5EF4-FFF2-40B4-BE49-F238E27FC236}">
                <a16:creationId xmlns:a16="http://schemas.microsoft.com/office/drawing/2014/main" id="{C63B6ABC-3A8F-EF19-9A1C-40B556B63E7B}"/>
              </a:ext>
            </a:extLst>
          </p:cNvPr>
          <p:cNvSpPr/>
          <p:nvPr>
            <p:custDataLst>
              <p:tags r:id="rId1"/>
            </p:custDataLst>
          </p:nvPr>
        </p:nvSpPr>
        <p:spPr>
          <a:xfrm>
            <a:off x="1810354" y="4942266"/>
            <a:ext cx="9247365" cy="1426921"/>
          </a:xfrm>
          <a:prstGeom prst="roundRect">
            <a:avLst>
              <a:gd name="adj" fmla="val 6963"/>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Bold" panose="020B0800000000000000"/>
            </a:endParaRPr>
          </a:p>
        </p:txBody>
      </p:sp>
      <p:sp>
        <p:nvSpPr>
          <p:cNvPr id="4" name="矩形: 圆角 10">
            <a:extLst>
              <a:ext uri="{FF2B5EF4-FFF2-40B4-BE49-F238E27FC236}">
                <a16:creationId xmlns:a16="http://schemas.microsoft.com/office/drawing/2014/main" id="{B5B228BA-AA80-4F6C-8E6F-6EC95AB6B58D}"/>
              </a:ext>
            </a:extLst>
          </p:cNvPr>
          <p:cNvSpPr/>
          <p:nvPr>
            <p:custDataLst>
              <p:tags r:id="rId2"/>
            </p:custDataLst>
          </p:nvPr>
        </p:nvSpPr>
        <p:spPr>
          <a:xfrm>
            <a:off x="1810354" y="1304163"/>
            <a:ext cx="9247365" cy="1832407"/>
          </a:xfrm>
          <a:prstGeom prst="roundRect">
            <a:avLst>
              <a:gd name="adj" fmla="val 6963"/>
            </a:avLst>
          </a:prstGeom>
          <a:solidFill>
            <a:srgbClr val="006EFF">
              <a:alpha val="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思源黑体 CN Bold" panose="020B0800000000000000"/>
            </a:endParaRPr>
          </a:p>
        </p:txBody>
      </p:sp>
      <p:sp>
        <p:nvSpPr>
          <p:cNvPr id="7" name="文本框 6"/>
          <p:cNvSpPr txBox="1"/>
          <p:nvPr>
            <p:custDataLst>
              <p:tags r:id="rId3"/>
            </p:custDataLst>
          </p:nvPr>
        </p:nvSpPr>
        <p:spPr>
          <a:xfrm>
            <a:off x="415713" y="447395"/>
            <a:ext cx="10261509" cy="475472"/>
          </a:xfrm>
          <a:prstGeom prst="rect">
            <a:avLst/>
          </a:prstGeom>
          <a:noFill/>
          <a:effectLst/>
        </p:spPr>
        <p:txBody>
          <a:bodyPr wrap="none" lIns="105115" tIns="52557" rIns="105115" bIns="52557" rtlCol="0">
            <a:spAutoFit/>
          </a:bodyPr>
          <a:lstStyle/>
          <a:p>
            <a:pPr defTabSz="964565" fontAlgn="auto">
              <a:spcBef>
                <a:spcPts val="0"/>
              </a:spcBef>
              <a:spcAft>
                <a:spcPts val="0"/>
              </a:spcAft>
              <a:defRPr/>
            </a:pPr>
            <a:r>
              <a:rPr lang="en-US" altLang="zh-CN" sz="2400" dirty="0">
                <a:solidFill>
                  <a:srgbClr val="0077C1"/>
                </a:solidFill>
                <a:latin typeface="思源黑体 CN Heavy" panose="020B0A00000000000000" pitchFamily="34" charset="-122"/>
                <a:ea typeface="思源黑体 CN Bold" panose="020B0800000000000000"/>
              </a:rPr>
              <a:t>3.3  </a:t>
            </a:r>
            <a:r>
              <a:rPr lang="zh-CN" altLang="en-US" sz="2400" dirty="0">
                <a:solidFill>
                  <a:srgbClr val="0077C1"/>
                </a:solidFill>
                <a:latin typeface="思源黑体 CN Heavy" panose="020B0A00000000000000" pitchFamily="34" charset="-122"/>
                <a:ea typeface="思源黑体 CN Bold" panose="020B0800000000000000"/>
              </a:rPr>
              <a:t>有效性：赛比普</a:t>
            </a:r>
            <a:r>
              <a:rPr lang="en-US" altLang="zh-CN" sz="2400" baseline="30000" dirty="0">
                <a:solidFill>
                  <a:srgbClr val="0077C1"/>
                </a:solidFill>
                <a:latin typeface="思源黑体 CN Heavy" panose="020B0A00000000000000" pitchFamily="34" charset="-122"/>
                <a:ea typeface="思源黑体 CN Bold" panose="020B0800000000000000"/>
              </a:rPr>
              <a:t>®</a:t>
            </a:r>
            <a:r>
              <a:rPr lang="zh-CN" altLang="en-US" sz="2400" dirty="0">
                <a:solidFill>
                  <a:srgbClr val="0077C1"/>
                </a:solidFill>
                <a:latin typeface="思源黑体 CN Heavy" panose="020B0A00000000000000" pitchFamily="34" charset="-122"/>
                <a:ea typeface="思源黑体 CN Bold" panose="020B0800000000000000"/>
              </a:rPr>
              <a:t>被</a:t>
            </a:r>
            <a:r>
              <a:rPr lang="zh-CN" altLang="en-US" sz="2400" b="1" dirty="0">
                <a:solidFill>
                  <a:srgbClr val="0077C1"/>
                </a:solidFill>
                <a:latin typeface="思源黑体 CN Heavy" panose="020B0A00000000000000" pitchFamily="34" charset="-122"/>
                <a:ea typeface="思源黑体 CN Bold" panose="020B0800000000000000"/>
              </a:rPr>
              <a:t>国家卫生健康委合理用药专家委员会</a:t>
            </a:r>
            <a:r>
              <a:rPr lang="zh-CN" altLang="en-US" sz="2400" dirty="0">
                <a:solidFill>
                  <a:srgbClr val="0077C1"/>
                </a:solidFill>
                <a:latin typeface="思源黑体 CN Heavy" panose="020B0A00000000000000" pitchFamily="34" charset="-122"/>
                <a:ea typeface="思源黑体 CN Bold" panose="020B0800000000000000"/>
              </a:rPr>
              <a:t>权威指南推荐</a:t>
            </a:r>
          </a:p>
        </p:txBody>
      </p:sp>
      <p:sp>
        <p:nvSpPr>
          <p:cNvPr id="45" name="矩形: 圆顶角 44"/>
          <p:cNvSpPr/>
          <p:nvPr/>
        </p:nvSpPr>
        <p:spPr>
          <a:xfrm rot="16200000">
            <a:off x="-1354646" y="3503344"/>
            <a:ext cx="5266113" cy="635508"/>
          </a:xfrm>
          <a:prstGeom prst="round2SameRect">
            <a:avLst/>
          </a:pr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endParaRPr lang="zh-CN" altLang="en-US" kern="0" dirty="0">
              <a:solidFill>
                <a:prstClr val="white"/>
              </a:solidFill>
              <a:ea typeface="思源黑体 CN Bold" panose="020B0800000000000000"/>
            </a:endParaRPr>
          </a:p>
        </p:txBody>
      </p:sp>
      <p:sp>
        <p:nvSpPr>
          <p:cNvPr id="53" name="文本框 52"/>
          <p:cNvSpPr txBox="1"/>
          <p:nvPr/>
        </p:nvSpPr>
        <p:spPr>
          <a:xfrm>
            <a:off x="1041990" y="1389390"/>
            <a:ext cx="461665" cy="5020075"/>
          </a:xfrm>
          <a:prstGeom prst="rect">
            <a:avLst/>
          </a:prstGeom>
          <a:noFill/>
        </p:spPr>
        <p:txBody>
          <a:bodyPr vert="eaVert" wrap="square" rtlCol="0">
            <a:spAutoFit/>
          </a:bodyPr>
          <a:lstStyle/>
          <a:p>
            <a:r>
              <a:rPr lang="zh-CN" altLang="en-US" dirty="0">
                <a:solidFill>
                  <a:prstClr val="white"/>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a:rPr>
              <a:t>权威指南推荐</a:t>
            </a:r>
          </a:p>
        </p:txBody>
      </p:sp>
      <p:sp>
        <p:nvSpPr>
          <p:cNvPr id="26" name="文本框 25">
            <a:extLst>
              <a:ext uri="{FF2B5EF4-FFF2-40B4-BE49-F238E27FC236}">
                <a16:creationId xmlns:a16="http://schemas.microsoft.com/office/drawing/2014/main" id="{4DC2593D-3492-91D4-692F-CD4E0E490D80}"/>
              </a:ext>
            </a:extLst>
          </p:cNvPr>
          <p:cNvSpPr txBox="1"/>
          <p:nvPr/>
        </p:nvSpPr>
        <p:spPr>
          <a:xfrm>
            <a:off x="3088818" y="1777367"/>
            <a:ext cx="2986997" cy="946478"/>
          </a:xfrm>
          <a:prstGeom prst="rect">
            <a:avLst/>
          </a:prstGeom>
          <a:noFill/>
        </p:spPr>
        <p:txBody>
          <a:bodyPr wrap="square" rtlCol="0">
            <a:spAutoFit/>
          </a:bodyPr>
          <a:lstStyle>
            <a:defPPr>
              <a:defRPr lang="zh-CN"/>
            </a:defPPr>
            <a:lvl1pPr>
              <a:lnSpc>
                <a:spcPct val="120000"/>
              </a:lnSpc>
              <a:defRPr sz="1500">
                <a:solidFill>
                  <a:schemeClr val="tx1">
                    <a:lumMod val="75000"/>
                    <a:lumOff val="25000"/>
                  </a:schemeClr>
                </a:solidFill>
              </a:defRPr>
            </a:lvl1pPr>
          </a:lstStyle>
          <a:p>
            <a:pPr marL="171450" indent="-171450" algn="just">
              <a:lnSpc>
                <a:spcPts val="1700"/>
              </a:lnSpc>
              <a:buFont typeface="Wingdings" panose="05000000000000000000" pitchFamily="2" charset="2"/>
              <a:buChar char="l"/>
            </a:pPr>
            <a:r>
              <a:rPr lang="zh-CN" altLang="en-US" sz="1200" dirty="0">
                <a:solidFill>
                  <a:schemeClr val="tx1"/>
                </a:solidFill>
                <a:latin typeface="思源黑体 CN Regular" panose="020B0500000000000000" pitchFamily="34" charset="-122"/>
                <a:ea typeface="思源黑体 CN Bold" panose="020B0800000000000000"/>
              </a:rPr>
              <a:t>赛比普</a:t>
            </a:r>
            <a:r>
              <a:rPr lang="en-US" altLang="zh-CN" sz="1200" baseline="30000" dirty="0">
                <a:solidFill>
                  <a:schemeClr val="tx1"/>
                </a:solidFill>
                <a:latin typeface="思源黑体 CN Regular" panose="020B0500000000000000" pitchFamily="34" charset="-122"/>
                <a:ea typeface="思源黑体 CN Bold" panose="020B0800000000000000"/>
              </a:rPr>
              <a:t>®</a:t>
            </a:r>
            <a:r>
              <a:rPr lang="zh-CN" altLang="en-US" sz="1200" dirty="0">
                <a:solidFill>
                  <a:schemeClr val="tx1"/>
                </a:solidFill>
                <a:latin typeface="思源黑体 CN Regular" panose="020B0500000000000000" pitchFamily="34" charset="-122"/>
                <a:ea typeface="思源黑体 CN Bold" panose="020B0800000000000000"/>
              </a:rPr>
              <a:t>在</a:t>
            </a:r>
            <a:r>
              <a:rPr lang="en-US" altLang="zh-CN" sz="1200" dirty="0">
                <a:solidFill>
                  <a:srgbClr val="0077C1"/>
                </a:solidFill>
                <a:ea typeface="思源黑体 CN Bold" panose="020B0800000000000000"/>
              </a:rPr>
              <a:t>《</a:t>
            </a:r>
            <a:r>
              <a:rPr lang="zh-CN" altLang="en-US" sz="1200" dirty="0">
                <a:solidFill>
                  <a:srgbClr val="0077C1"/>
                </a:solidFill>
                <a:ea typeface="思源黑体 CN Bold" panose="020B0800000000000000"/>
              </a:rPr>
              <a:t>国家抗微生物治疗指南（第</a:t>
            </a:r>
            <a:r>
              <a:rPr lang="en-US" altLang="zh-CN" sz="1200" dirty="0">
                <a:solidFill>
                  <a:srgbClr val="0077C1"/>
                </a:solidFill>
                <a:ea typeface="思源黑体 CN Bold" panose="020B0800000000000000"/>
              </a:rPr>
              <a:t>3</a:t>
            </a:r>
            <a:r>
              <a:rPr lang="zh-CN" altLang="en-US" sz="1200" dirty="0">
                <a:solidFill>
                  <a:srgbClr val="0077C1"/>
                </a:solidFill>
                <a:ea typeface="思源黑体 CN Bold" panose="020B0800000000000000"/>
              </a:rPr>
              <a:t>版）（</a:t>
            </a:r>
            <a:r>
              <a:rPr lang="en-US" altLang="zh-CN" sz="1200" dirty="0">
                <a:solidFill>
                  <a:srgbClr val="0077C1"/>
                </a:solidFill>
                <a:ea typeface="思源黑体 CN Bold" panose="020B0800000000000000"/>
              </a:rPr>
              <a:t>2023</a:t>
            </a:r>
            <a:r>
              <a:rPr lang="zh-CN" altLang="en-US" sz="1200" dirty="0">
                <a:solidFill>
                  <a:srgbClr val="0077C1"/>
                </a:solidFill>
                <a:ea typeface="思源黑体 CN Bold" panose="020B0800000000000000"/>
              </a:rPr>
              <a:t>）</a:t>
            </a:r>
            <a:r>
              <a:rPr lang="en-US" altLang="zh-CN" sz="1200" dirty="0">
                <a:solidFill>
                  <a:srgbClr val="0077C1"/>
                </a:solidFill>
                <a:ea typeface="思源黑体 CN Bold" panose="020B0800000000000000"/>
              </a:rPr>
              <a:t>》</a:t>
            </a:r>
            <a:r>
              <a:rPr lang="zh-CN" altLang="en-US" sz="1200" dirty="0">
                <a:solidFill>
                  <a:schemeClr val="tx1"/>
                </a:solidFill>
                <a:latin typeface="思源黑体 CN Regular" panose="020B0500000000000000" pitchFamily="34" charset="-122"/>
                <a:ea typeface="思源黑体 CN Bold" panose="020B0800000000000000"/>
              </a:rPr>
              <a:t>中被推荐用于：有</a:t>
            </a:r>
            <a:r>
              <a:rPr lang="en-US" altLang="zh-CN" sz="1200" dirty="0">
                <a:solidFill>
                  <a:schemeClr val="tx1"/>
                </a:solidFill>
                <a:latin typeface="思源黑体 CN Regular" panose="020B0500000000000000" pitchFamily="34" charset="-122"/>
                <a:ea typeface="思源黑体 CN Bold" panose="020B0800000000000000"/>
              </a:rPr>
              <a:t>MDR</a:t>
            </a:r>
            <a:r>
              <a:rPr lang="zh-CN" altLang="en-US" sz="1200" dirty="0">
                <a:solidFill>
                  <a:schemeClr val="tx1"/>
                </a:solidFill>
                <a:latin typeface="思源黑体 CN Regular" panose="020B0500000000000000" pitchFamily="34" charset="-122"/>
                <a:ea typeface="思源黑体 CN Bold" panose="020B0800000000000000"/>
              </a:rPr>
              <a:t>感染风险的</a:t>
            </a:r>
            <a:r>
              <a:rPr lang="en-US" altLang="zh-CN" sz="1200" dirty="0">
                <a:solidFill>
                  <a:schemeClr val="tx1"/>
                </a:solidFill>
                <a:latin typeface="思源黑体 CN Regular" panose="020B0500000000000000" pitchFamily="34" charset="-122"/>
                <a:ea typeface="思源黑体 CN Bold" panose="020B0800000000000000"/>
              </a:rPr>
              <a:t>HAP</a:t>
            </a:r>
            <a:r>
              <a:rPr lang="zh-CN" altLang="en-US" sz="1200" dirty="0">
                <a:solidFill>
                  <a:schemeClr val="tx1"/>
                </a:solidFill>
                <a:latin typeface="思源黑体 CN Regular" panose="020B0500000000000000" pitchFamily="34" charset="-122"/>
                <a:ea typeface="思源黑体 CN Bold" panose="020B0800000000000000"/>
              </a:rPr>
              <a:t>初始经验治疗、需入住</a:t>
            </a:r>
            <a:r>
              <a:rPr lang="en-US" altLang="zh-CN" sz="1200" dirty="0">
                <a:solidFill>
                  <a:schemeClr val="tx1"/>
                </a:solidFill>
                <a:latin typeface="思源黑体 CN Regular" panose="020B0500000000000000" pitchFamily="34" charset="-122"/>
                <a:ea typeface="思源黑体 CN Bold" panose="020B0800000000000000"/>
              </a:rPr>
              <a:t>ICU</a:t>
            </a:r>
            <a:r>
              <a:rPr lang="zh-CN" altLang="en-US" sz="1200" dirty="0">
                <a:solidFill>
                  <a:schemeClr val="tx1"/>
                </a:solidFill>
                <a:latin typeface="思源黑体 CN Regular" panose="020B0500000000000000" pitchFamily="34" charset="-122"/>
                <a:ea typeface="思源黑体 CN Bold" panose="020B0800000000000000"/>
              </a:rPr>
              <a:t>的</a:t>
            </a:r>
            <a:r>
              <a:rPr lang="en-US" altLang="zh-CN" sz="1200" dirty="0">
                <a:solidFill>
                  <a:schemeClr val="tx1"/>
                </a:solidFill>
                <a:latin typeface="思源黑体 CN Regular" panose="020B0500000000000000" pitchFamily="34" charset="-122"/>
                <a:ea typeface="思源黑体 CN Bold" panose="020B0800000000000000"/>
              </a:rPr>
              <a:t>CAP</a:t>
            </a:r>
            <a:r>
              <a:rPr lang="zh-CN" altLang="en-US" sz="1200" dirty="0">
                <a:solidFill>
                  <a:schemeClr val="tx1"/>
                </a:solidFill>
                <a:latin typeface="思源黑体 CN Regular" panose="020B0500000000000000" pitchFamily="34" charset="-122"/>
                <a:ea typeface="思源黑体 CN Bold" panose="020B0800000000000000"/>
              </a:rPr>
              <a:t>患者。</a:t>
            </a:r>
            <a:endParaRPr lang="en-US" altLang="zh-CN" sz="1200" dirty="0">
              <a:solidFill>
                <a:schemeClr val="tx1"/>
              </a:solidFill>
              <a:latin typeface="思源黑体 CN Regular" panose="020B0500000000000000" pitchFamily="34" charset="-122"/>
              <a:ea typeface="思源黑体 CN Bold" panose="020B0800000000000000"/>
            </a:endParaRPr>
          </a:p>
        </p:txBody>
      </p:sp>
      <p:sp>
        <p:nvSpPr>
          <p:cNvPr id="2" name="圆角矩形 36">
            <a:extLst>
              <a:ext uri="{FF2B5EF4-FFF2-40B4-BE49-F238E27FC236}">
                <a16:creationId xmlns:a16="http://schemas.microsoft.com/office/drawing/2014/main" id="{75E032DF-A150-F1D0-13DF-92B942BD1946}"/>
              </a:ext>
            </a:extLst>
          </p:cNvPr>
          <p:cNvSpPr/>
          <p:nvPr>
            <p:custDataLst>
              <p:tags r:id="rId4"/>
            </p:custDataLst>
          </p:nvPr>
        </p:nvSpPr>
        <p:spPr>
          <a:xfrm flipH="1">
            <a:off x="292735" y="361315"/>
            <a:ext cx="1520190" cy="423545"/>
          </a:xfrm>
          <a:prstGeom prst="roundRect">
            <a:avLst/>
          </a:prstGeom>
          <a:gradFill>
            <a:gsLst>
              <a:gs pos="100000">
                <a:srgbClr val="0079C2"/>
              </a:gs>
              <a:gs pos="61000">
                <a:srgbClr val="1459C0">
                  <a:alpha val="0"/>
                  <a:lumMod val="30000"/>
                  <a:lumOff val="70000"/>
                </a:srgbClr>
              </a:gs>
            </a:gsLst>
            <a:lin ang="17880000" scaled="0"/>
          </a:gradFill>
          <a:ln>
            <a:gradFill>
              <a:gsLst>
                <a:gs pos="60000">
                  <a:srgbClr val="0065EB">
                    <a:alpha val="0"/>
                  </a:srgbClr>
                </a:gs>
                <a:gs pos="100000">
                  <a:srgbClr val="1459C0"/>
                </a:gs>
              </a:gsLst>
              <a:lin ang="196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pic>
        <p:nvPicPr>
          <p:cNvPr id="5" name="图片 4">
            <a:extLst>
              <a:ext uri="{FF2B5EF4-FFF2-40B4-BE49-F238E27FC236}">
                <a16:creationId xmlns:a16="http://schemas.microsoft.com/office/drawing/2014/main" id="{C59573C4-5C13-6C92-0B12-C0A7A0170B49}"/>
              </a:ext>
            </a:extLst>
          </p:cNvPr>
          <p:cNvPicPr>
            <a:picLocks noChangeAspect="1"/>
          </p:cNvPicPr>
          <p:nvPr/>
        </p:nvPicPr>
        <p:blipFill rotWithShape="1">
          <a:blip r:embed="rId6">
            <a:extLst>
              <a:ext uri="{28A0092B-C50C-407E-A947-70E740481C1C}">
                <a14:useLocalDpi xmlns:a14="http://schemas.microsoft.com/office/drawing/2010/main" val="0"/>
              </a:ext>
            </a:extLst>
          </a:blip>
          <a:srcRect l="21723" t="3166" r="21675" b="2817"/>
          <a:stretch/>
        </p:blipFill>
        <p:spPr>
          <a:xfrm>
            <a:off x="1945487" y="3191321"/>
            <a:ext cx="1053455" cy="1581719"/>
          </a:xfrm>
          <a:prstGeom prst="rect">
            <a:avLst/>
          </a:prstGeom>
          <a:ln>
            <a:noFill/>
          </a:ln>
          <a:effectLst>
            <a:softEdge rad="31750"/>
          </a:effectLst>
        </p:spPr>
      </p:pic>
      <p:pic>
        <p:nvPicPr>
          <p:cNvPr id="27" name="图片 26">
            <a:extLst>
              <a:ext uri="{FF2B5EF4-FFF2-40B4-BE49-F238E27FC236}">
                <a16:creationId xmlns:a16="http://schemas.microsoft.com/office/drawing/2014/main" id="{81A6633D-F8D9-9804-0326-2BB9486B2B97}"/>
              </a:ext>
            </a:extLst>
          </p:cNvPr>
          <p:cNvPicPr>
            <a:picLocks noChangeAspect="1"/>
          </p:cNvPicPr>
          <p:nvPr/>
        </p:nvPicPr>
        <p:blipFill rotWithShape="1">
          <a:blip r:embed="rId7"/>
          <a:srcRect l="15436" r="14225"/>
          <a:stretch/>
        </p:blipFill>
        <p:spPr>
          <a:xfrm>
            <a:off x="1996298" y="4925725"/>
            <a:ext cx="1026192" cy="1458929"/>
          </a:xfrm>
          <a:prstGeom prst="rect">
            <a:avLst/>
          </a:prstGeom>
          <a:effectLst>
            <a:softEdge rad="31750"/>
          </a:effectLst>
        </p:spPr>
      </p:pic>
      <p:pic>
        <p:nvPicPr>
          <p:cNvPr id="3" name="图片 2">
            <a:extLst>
              <a:ext uri="{FF2B5EF4-FFF2-40B4-BE49-F238E27FC236}">
                <a16:creationId xmlns:a16="http://schemas.microsoft.com/office/drawing/2014/main" id="{FA299C21-5881-080E-4772-9D804114C98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481" t="30202" r="21417" b="27052"/>
          <a:stretch/>
        </p:blipFill>
        <p:spPr>
          <a:xfrm>
            <a:off x="1945487" y="1364536"/>
            <a:ext cx="1143333" cy="1641859"/>
          </a:xfrm>
          <a:prstGeom prst="rect">
            <a:avLst/>
          </a:prstGeom>
          <a:effectLst>
            <a:softEdge rad="31750"/>
          </a:effectLst>
        </p:spPr>
      </p:pic>
      <p:sp>
        <p:nvSpPr>
          <p:cNvPr id="8" name="文本框 7">
            <a:extLst>
              <a:ext uri="{FF2B5EF4-FFF2-40B4-BE49-F238E27FC236}">
                <a16:creationId xmlns:a16="http://schemas.microsoft.com/office/drawing/2014/main" id="{34D294F4-7140-B653-A622-2B70252AA2BB}"/>
              </a:ext>
            </a:extLst>
          </p:cNvPr>
          <p:cNvSpPr txBox="1"/>
          <p:nvPr/>
        </p:nvSpPr>
        <p:spPr>
          <a:xfrm>
            <a:off x="3088819" y="3319218"/>
            <a:ext cx="3007181" cy="1386020"/>
          </a:xfrm>
          <a:prstGeom prst="rect">
            <a:avLst/>
          </a:prstGeom>
          <a:noFill/>
        </p:spPr>
        <p:txBody>
          <a:bodyPr wrap="square" rtlCol="0">
            <a:spAutoFit/>
          </a:bodyPr>
          <a:lstStyle>
            <a:defPPr>
              <a:defRPr lang="zh-CN"/>
            </a:defPPr>
            <a:lvl1pPr>
              <a:lnSpc>
                <a:spcPct val="120000"/>
              </a:lnSpc>
              <a:defRPr sz="1500">
                <a:solidFill>
                  <a:schemeClr val="tx1">
                    <a:lumMod val="75000"/>
                    <a:lumOff val="25000"/>
                  </a:schemeClr>
                </a:solidFill>
              </a:defRPr>
            </a:lvl1pPr>
          </a:lstStyle>
          <a:p>
            <a:pPr marL="171450" indent="-171450" algn="just">
              <a:lnSpc>
                <a:spcPts val="1700"/>
              </a:lnSpc>
              <a:buFont typeface="Wingdings" panose="05000000000000000000" pitchFamily="2" charset="2"/>
              <a:buChar char="l"/>
            </a:pPr>
            <a:r>
              <a:rPr lang="en-US" altLang="zh-CN" sz="1200" dirty="0">
                <a:solidFill>
                  <a:srgbClr val="0077C1"/>
                </a:solidFill>
                <a:latin typeface="思源黑体 CN Regular" panose="020B0500000000000000" pitchFamily="34" charset="-122"/>
                <a:ea typeface="思源黑体 CN Bold" panose="020B0800000000000000"/>
              </a:rPr>
              <a:t>《</a:t>
            </a:r>
            <a:r>
              <a:rPr lang="zh-CN" altLang="en-US" sz="1200" dirty="0">
                <a:solidFill>
                  <a:srgbClr val="0077C1"/>
                </a:solidFill>
                <a:latin typeface="思源黑体 CN Regular" panose="020B0500000000000000" pitchFamily="34" charset="-122"/>
                <a:ea typeface="思源黑体 CN Bold" panose="020B0800000000000000"/>
              </a:rPr>
              <a:t>耐药革兰氏阳性菌感染</a:t>
            </a:r>
            <a:r>
              <a:rPr lang="zh-CN" altLang="en-US" sz="1200" dirty="0">
                <a:solidFill>
                  <a:srgbClr val="0077C1"/>
                </a:solidFill>
                <a:ea typeface="思源黑体 CN Bold" panose="020B0800000000000000"/>
              </a:rPr>
              <a:t>诊疗手册（第</a:t>
            </a:r>
            <a:r>
              <a:rPr lang="en-US" altLang="zh-CN" sz="1200" dirty="0">
                <a:solidFill>
                  <a:srgbClr val="0077C1"/>
                </a:solidFill>
                <a:ea typeface="思源黑体 CN Bold" panose="020B0800000000000000"/>
              </a:rPr>
              <a:t>2</a:t>
            </a:r>
            <a:r>
              <a:rPr lang="zh-CN" altLang="en-US" sz="1200" dirty="0">
                <a:solidFill>
                  <a:srgbClr val="0077C1"/>
                </a:solidFill>
                <a:ea typeface="思源黑体 CN Bold" panose="020B0800000000000000"/>
              </a:rPr>
              <a:t>版）（</a:t>
            </a:r>
            <a:r>
              <a:rPr lang="en-US" altLang="zh-CN" sz="1200" dirty="0">
                <a:solidFill>
                  <a:srgbClr val="0077C1"/>
                </a:solidFill>
                <a:ea typeface="思源黑体 CN Bold" panose="020B0800000000000000"/>
              </a:rPr>
              <a:t>2022</a:t>
            </a:r>
            <a:r>
              <a:rPr lang="zh-CN" altLang="en-US" sz="1200" dirty="0">
                <a:solidFill>
                  <a:srgbClr val="0077C1"/>
                </a:solidFill>
                <a:ea typeface="思源黑体 CN Bold" panose="020B0800000000000000"/>
              </a:rPr>
              <a:t>）</a:t>
            </a:r>
            <a:r>
              <a:rPr lang="en-US" altLang="zh-CN" sz="1200" dirty="0">
                <a:solidFill>
                  <a:srgbClr val="0077C1"/>
                </a:solidFill>
                <a:latin typeface="思源黑体 CN Regular" panose="020B0500000000000000" pitchFamily="34" charset="-122"/>
                <a:ea typeface="思源黑体 CN Bold" panose="020B0800000000000000"/>
              </a:rPr>
              <a:t>》</a:t>
            </a:r>
            <a:r>
              <a:rPr lang="zh-CN" altLang="en-US" sz="1200" dirty="0">
                <a:solidFill>
                  <a:schemeClr val="tx1"/>
                </a:solidFill>
                <a:latin typeface="思源黑体 CN Regular" panose="020B0500000000000000" pitchFamily="34" charset="-122"/>
                <a:ea typeface="思源黑体 CN Bold" panose="020B0800000000000000"/>
              </a:rPr>
              <a:t>中对抗</a:t>
            </a:r>
            <a:r>
              <a:rPr lang="en-US" altLang="zh-CN" sz="1200" dirty="0">
                <a:solidFill>
                  <a:schemeClr val="tx1"/>
                </a:solidFill>
                <a:latin typeface="思源黑体 CN Regular" panose="020B0500000000000000" pitchFamily="34" charset="-122"/>
                <a:ea typeface="思源黑体 CN Bold" panose="020B0800000000000000"/>
              </a:rPr>
              <a:t>MRSA</a:t>
            </a:r>
            <a:r>
              <a:rPr lang="zh-CN" altLang="en-US" sz="1200" dirty="0">
                <a:solidFill>
                  <a:schemeClr val="tx1"/>
                </a:solidFill>
                <a:latin typeface="思源黑体 CN Regular" panose="020B0500000000000000" pitchFamily="34" charset="-122"/>
                <a:ea typeface="思源黑体 CN Bold" panose="020B0800000000000000"/>
              </a:rPr>
              <a:t>头孢菌素</a:t>
            </a:r>
            <a:r>
              <a:rPr lang="en-US" altLang="zh-CN" sz="1200" dirty="0">
                <a:solidFill>
                  <a:schemeClr val="tx1"/>
                </a:solidFill>
                <a:latin typeface="思源黑体 CN Regular" panose="020B0500000000000000" pitchFamily="34" charset="-122"/>
                <a:ea typeface="思源黑体 CN Bold" panose="020B0800000000000000"/>
              </a:rPr>
              <a:t>-</a:t>
            </a:r>
            <a:r>
              <a:rPr lang="zh-CN" altLang="en-US" sz="1200" dirty="0">
                <a:solidFill>
                  <a:schemeClr val="tx1"/>
                </a:solidFill>
                <a:latin typeface="思源黑体 CN Regular" panose="020B0500000000000000" pitchFamily="34" charset="-122"/>
                <a:ea typeface="思源黑体 CN Bold" panose="020B0800000000000000"/>
              </a:rPr>
              <a:t>头孢比罗（曾用名：头孢吡普）做了介绍：头孢比罗对革兰阳性菌、阴性菌以及厌氧菌都有抗菌活性，包括</a:t>
            </a:r>
            <a:r>
              <a:rPr lang="en-US" altLang="zh-CN" sz="1200" dirty="0">
                <a:solidFill>
                  <a:schemeClr val="tx1"/>
                </a:solidFill>
                <a:latin typeface="思源黑体 CN Regular" panose="020B0500000000000000" pitchFamily="34" charset="-122"/>
                <a:ea typeface="思源黑体 CN Bold" panose="020B0800000000000000"/>
              </a:rPr>
              <a:t>MRSA</a:t>
            </a:r>
            <a:r>
              <a:rPr lang="zh-CN" altLang="en-US" sz="1200" dirty="0">
                <a:solidFill>
                  <a:schemeClr val="tx1"/>
                </a:solidFill>
                <a:latin typeface="思源黑体 CN Regular" panose="020B0500000000000000" pitchFamily="34" charset="-122"/>
                <a:ea typeface="思源黑体 CN Bold" panose="020B0800000000000000"/>
              </a:rPr>
              <a:t>、</a:t>
            </a:r>
            <a:r>
              <a:rPr lang="en-US" altLang="zh-CN" sz="1200" dirty="0">
                <a:solidFill>
                  <a:schemeClr val="tx1"/>
                </a:solidFill>
                <a:latin typeface="思源黑体 CN Regular" panose="020B0500000000000000" pitchFamily="34" charset="-122"/>
                <a:ea typeface="思源黑体 CN Bold" panose="020B0800000000000000"/>
              </a:rPr>
              <a:t>VISA</a:t>
            </a:r>
            <a:r>
              <a:rPr lang="zh-CN" altLang="en-US" sz="1200" dirty="0">
                <a:solidFill>
                  <a:schemeClr val="tx1"/>
                </a:solidFill>
                <a:latin typeface="思源黑体 CN Regular" panose="020B0500000000000000" pitchFamily="34" charset="-122"/>
                <a:ea typeface="思源黑体 CN Bold" panose="020B0800000000000000"/>
              </a:rPr>
              <a:t>和</a:t>
            </a:r>
            <a:r>
              <a:rPr lang="en-US" altLang="zh-CN" sz="1200" dirty="0">
                <a:solidFill>
                  <a:schemeClr val="tx1"/>
                </a:solidFill>
                <a:latin typeface="思源黑体 CN Regular" panose="020B0500000000000000" pitchFamily="34" charset="-122"/>
                <a:ea typeface="思源黑体 CN Bold" panose="020B0800000000000000"/>
              </a:rPr>
              <a:t>VRSA</a:t>
            </a:r>
            <a:r>
              <a:rPr lang="zh-CN" altLang="en-US" sz="1200" dirty="0">
                <a:solidFill>
                  <a:schemeClr val="tx1"/>
                </a:solidFill>
                <a:latin typeface="思源黑体 CN Regular" panose="020B0500000000000000" pitchFamily="34" charset="-122"/>
                <a:ea typeface="思源黑体 CN Bold" panose="020B0800000000000000"/>
              </a:rPr>
              <a:t>等。</a:t>
            </a:r>
            <a:endParaRPr lang="zh-CN" altLang="en-US" sz="1200" dirty="0">
              <a:solidFill>
                <a:schemeClr val="tx1"/>
              </a:solidFill>
              <a:ea typeface="思源黑体 CN Bold" panose="020B0800000000000000"/>
            </a:endParaRPr>
          </a:p>
        </p:txBody>
      </p:sp>
      <p:sp>
        <p:nvSpPr>
          <p:cNvPr id="11" name="文本框 10">
            <a:extLst>
              <a:ext uri="{FF2B5EF4-FFF2-40B4-BE49-F238E27FC236}">
                <a16:creationId xmlns:a16="http://schemas.microsoft.com/office/drawing/2014/main" id="{788EDAB8-C76F-549C-D362-452CD3248100}"/>
              </a:ext>
            </a:extLst>
          </p:cNvPr>
          <p:cNvSpPr txBox="1"/>
          <p:nvPr/>
        </p:nvSpPr>
        <p:spPr>
          <a:xfrm>
            <a:off x="3090531" y="4953809"/>
            <a:ext cx="2985285" cy="1386020"/>
          </a:xfrm>
          <a:prstGeom prst="rect">
            <a:avLst/>
          </a:prstGeom>
          <a:noFill/>
        </p:spPr>
        <p:txBody>
          <a:bodyPr wrap="square" rtlCol="0">
            <a:spAutoFit/>
          </a:bodyPr>
          <a:lstStyle>
            <a:defPPr>
              <a:defRPr lang="zh-CN"/>
            </a:defPPr>
            <a:lvl1pPr>
              <a:lnSpc>
                <a:spcPct val="120000"/>
              </a:lnSpc>
              <a:defRPr sz="1500">
                <a:solidFill>
                  <a:schemeClr val="tx1">
                    <a:lumMod val="75000"/>
                    <a:lumOff val="25000"/>
                  </a:schemeClr>
                </a:solidFill>
              </a:defRPr>
            </a:lvl1pPr>
          </a:lstStyle>
          <a:p>
            <a:pPr marL="171450" indent="-171450" algn="just">
              <a:lnSpc>
                <a:spcPts val="1700"/>
              </a:lnSpc>
              <a:buFont typeface="Wingdings" panose="05000000000000000000" pitchFamily="2" charset="2"/>
              <a:buChar char="l"/>
            </a:pPr>
            <a:r>
              <a:rPr lang="en-US" altLang="zh-CN" sz="1200" dirty="0">
                <a:solidFill>
                  <a:srgbClr val="0071BD"/>
                </a:solidFill>
                <a:latin typeface="思源黑体 CN Regular" panose="020B0500000000000000" pitchFamily="34" charset="-122"/>
                <a:ea typeface="思源黑体 CN Bold" panose="020B0800000000000000"/>
              </a:rPr>
              <a:t>《</a:t>
            </a:r>
            <a:r>
              <a:rPr lang="zh-CN" altLang="en-US" sz="1200" dirty="0">
                <a:solidFill>
                  <a:srgbClr val="0071BD"/>
                </a:solidFill>
                <a:latin typeface="思源黑体 CN Regular" panose="020B0500000000000000" pitchFamily="34" charset="-122"/>
                <a:ea typeface="思源黑体 CN Bold" panose="020B0800000000000000"/>
              </a:rPr>
              <a:t>感染性疾病与抗微生物治疗（第</a:t>
            </a:r>
            <a:r>
              <a:rPr lang="en-US" altLang="zh-CN" sz="1200" dirty="0">
                <a:solidFill>
                  <a:srgbClr val="0071BD"/>
                </a:solidFill>
                <a:latin typeface="思源黑体 CN Regular" panose="020B0500000000000000" pitchFamily="34" charset="-122"/>
                <a:ea typeface="思源黑体 CN Bold" panose="020B0800000000000000"/>
              </a:rPr>
              <a:t>4</a:t>
            </a:r>
            <a:r>
              <a:rPr lang="zh-CN" altLang="en-US" sz="1200" dirty="0">
                <a:solidFill>
                  <a:srgbClr val="0071BD"/>
                </a:solidFill>
                <a:latin typeface="思源黑体 CN Regular" panose="020B0500000000000000" pitchFamily="34" charset="-122"/>
                <a:ea typeface="思源黑体 CN Bold" panose="020B0800000000000000"/>
              </a:rPr>
              <a:t>版）</a:t>
            </a:r>
            <a:r>
              <a:rPr lang="en-US" altLang="zh-CN" sz="1200" dirty="0">
                <a:solidFill>
                  <a:srgbClr val="0071BD"/>
                </a:solidFill>
                <a:latin typeface="思源黑体 CN Regular" panose="020B0500000000000000" pitchFamily="34" charset="-122"/>
                <a:ea typeface="思源黑体 CN Bold" panose="020B0800000000000000"/>
              </a:rPr>
              <a:t>》</a:t>
            </a:r>
            <a:r>
              <a:rPr lang="zh-CN" altLang="en-US" sz="1200" dirty="0">
                <a:solidFill>
                  <a:schemeClr val="tx1"/>
                </a:solidFill>
                <a:latin typeface="思源黑体 CN Regular" panose="020B0500000000000000" pitchFamily="34" charset="-122"/>
                <a:ea typeface="思源黑体 CN Bold" panose="020B0800000000000000"/>
              </a:rPr>
              <a:t>对头孢比罗做了介绍：头孢比罗具有广谱抗菌活性，对甲氧西林敏感及耐药的葡萄球菌，以及利奈唑胺、达托霉素或万古霉素敏感性减低菌株均可具抗菌活性。</a:t>
            </a:r>
            <a:endParaRPr lang="zh-CN" altLang="en-US" sz="1200" dirty="0">
              <a:solidFill>
                <a:schemeClr val="tx1"/>
              </a:solidFill>
              <a:ea typeface="思源黑体 CN Bold" panose="020B0800000000000000"/>
            </a:endParaRPr>
          </a:p>
        </p:txBody>
      </p:sp>
      <p:pic>
        <p:nvPicPr>
          <p:cNvPr id="15" name="图片 14">
            <a:extLst>
              <a:ext uri="{FF2B5EF4-FFF2-40B4-BE49-F238E27FC236}">
                <a16:creationId xmlns:a16="http://schemas.microsoft.com/office/drawing/2014/main" id="{F3F4458F-0961-8D9A-BCE5-2AD4E3B8840F}"/>
              </a:ext>
            </a:extLst>
          </p:cNvPr>
          <p:cNvPicPr>
            <a:picLocks noChangeAspect="1"/>
          </p:cNvPicPr>
          <p:nvPr/>
        </p:nvPicPr>
        <p:blipFill rotWithShape="1">
          <a:blip r:embed="rId9"/>
          <a:srcRect t="9952"/>
          <a:stretch/>
        </p:blipFill>
        <p:spPr>
          <a:xfrm>
            <a:off x="6080046" y="1435768"/>
            <a:ext cx="4824535" cy="1462758"/>
          </a:xfrm>
          <a:prstGeom prst="rect">
            <a:avLst/>
          </a:prstGeom>
        </p:spPr>
      </p:pic>
      <p:sp>
        <p:nvSpPr>
          <p:cNvPr id="10" name="文本框 9">
            <a:extLst>
              <a:ext uri="{FF2B5EF4-FFF2-40B4-BE49-F238E27FC236}">
                <a16:creationId xmlns:a16="http://schemas.microsoft.com/office/drawing/2014/main" id="{60050298-4CB7-4356-7B4C-C5C05E3D2F46}"/>
              </a:ext>
            </a:extLst>
          </p:cNvPr>
          <p:cNvSpPr txBox="1"/>
          <p:nvPr/>
        </p:nvSpPr>
        <p:spPr>
          <a:xfrm>
            <a:off x="8617059" y="2919769"/>
            <a:ext cx="2287522" cy="230832"/>
          </a:xfrm>
          <a:prstGeom prst="rect">
            <a:avLst/>
          </a:prstGeom>
          <a:noFill/>
        </p:spPr>
        <p:txBody>
          <a:bodyPr wrap="square" rtlCol="0">
            <a:spAutoFit/>
          </a:bodyPr>
          <a:lstStyle>
            <a:defPPr>
              <a:defRPr lang="zh-CN"/>
            </a:defPPr>
            <a:lvl1pPr>
              <a:lnSpc>
                <a:spcPct val="120000"/>
              </a:lnSpc>
              <a:defRPr sz="1500">
                <a:solidFill>
                  <a:schemeClr val="tx1">
                    <a:lumMod val="75000"/>
                    <a:lumOff val="25000"/>
                  </a:schemeClr>
                </a:solidFill>
              </a:defRPr>
            </a:lvl1pPr>
          </a:lstStyle>
          <a:p>
            <a:pPr algn="r">
              <a:lnSpc>
                <a:spcPct val="100000"/>
              </a:lnSpc>
            </a:pPr>
            <a:r>
              <a:rPr lang="zh-CN" altLang="en-US" sz="900" dirty="0">
                <a:solidFill>
                  <a:schemeClr val="tx1"/>
                </a:solidFill>
                <a:latin typeface="思源黑体 CN Regular" panose="020B0500000000000000" pitchFamily="34" charset="-122"/>
                <a:ea typeface="思源黑体 CN Bold" panose="020B0800000000000000"/>
              </a:rPr>
              <a:t>头孢比罗在指南中明确列于第五代头孢</a:t>
            </a:r>
            <a:endParaRPr lang="zh-CN" altLang="en-US" sz="900" dirty="0">
              <a:solidFill>
                <a:schemeClr val="tx1"/>
              </a:solidFill>
              <a:ea typeface="思源黑体 CN Bold" panose="020B0800000000000000"/>
            </a:endParaRPr>
          </a:p>
        </p:txBody>
      </p:sp>
      <p:pic>
        <p:nvPicPr>
          <p:cNvPr id="16" name="图片 15">
            <a:extLst>
              <a:ext uri="{FF2B5EF4-FFF2-40B4-BE49-F238E27FC236}">
                <a16:creationId xmlns:a16="http://schemas.microsoft.com/office/drawing/2014/main" id="{895A4EF0-A185-C939-AF83-ED7E6079B1B6}"/>
              </a:ext>
            </a:extLst>
          </p:cNvPr>
          <p:cNvPicPr>
            <a:picLocks noChangeAspect="1"/>
          </p:cNvPicPr>
          <p:nvPr/>
        </p:nvPicPr>
        <p:blipFill rotWithShape="1">
          <a:blip r:embed="rId10"/>
          <a:srcRect b="14858"/>
          <a:stretch/>
        </p:blipFill>
        <p:spPr>
          <a:xfrm>
            <a:off x="6181414" y="4976045"/>
            <a:ext cx="4650394" cy="1117762"/>
          </a:xfrm>
          <a:prstGeom prst="rect">
            <a:avLst/>
          </a:prstGeom>
        </p:spPr>
      </p:pic>
      <p:pic>
        <p:nvPicPr>
          <p:cNvPr id="19" name="图片 18">
            <a:extLst>
              <a:ext uri="{FF2B5EF4-FFF2-40B4-BE49-F238E27FC236}">
                <a16:creationId xmlns:a16="http://schemas.microsoft.com/office/drawing/2014/main" id="{122732C6-5DD0-7D12-0401-0F55F60403A5}"/>
              </a:ext>
            </a:extLst>
          </p:cNvPr>
          <p:cNvPicPr>
            <a:picLocks noChangeAspect="1"/>
          </p:cNvPicPr>
          <p:nvPr/>
        </p:nvPicPr>
        <p:blipFill rotWithShape="1">
          <a:blip r:embed="rId11"/>
          <a:srcRect b="29163"/>
          <a:stretch/>
        </p:blipFill>
        <p:spPr>
          <a:xfrm>
            <a:off x="6846529" y="3214863"/>
            <a:ext cx="3541059" cy="1519044"/>
          </a:xfrm>
          <a:prstGeom prst="rect">
            <a:avLst/>
          </a:prstGeom>
        </p:spPr>
      </p:pic>
      <p:sp>
        <p:nvSpPr>
          <p:cNvPr id="21" name="文本框 20">
            <a:extLst>
              <a:ext uri="{FF2B5EF4-FFF2-40B4-BE49-F238E27FC236}">
                <a16:creationId xmlns:a16="http://schemas.microsoft.com/office/drawing/2014/main" id="{3068D834-BFE4-EB3A-2E6B-FDC095042DB2}"/>
              </a:ext>
            </a:extLst>
          </p:cNvPr>
          <p:cNvSpPr txBox="1"/>
          <p:nvPr/>
        </p:nvSpPr>
        <p:spPr>
          <a:xfrm>
            <a:off x="8271069" y="6122402"/>
            <a:ext cx="2878941" cy="230832"/>
          </a:xfrm>
          <a:prstGeom prst="rect">
            <a:avLst/>
          </a:prstGeom>
          <a:noFill/>
        </p:spPr>
        <p:txBody>
          <a:bodyPr wrap="square" rtlCol="0">
            <a:spAutoFit/>
          </a:bodyPr>
          <a:lstStyle>
            <a:defPPr>
              <a:defRPr lang="zh-CN"/>
            </a:defPPr>
            <a:lvl1pPr>
              <a:lnSpc>
                <a:spcPct val="120000"/>
              </a:lnSpc>
              <a:defRPr sz="1500">
                <a:solidFill>
                  <a:schemeClr val="tx1">
                    <a:lumMod val="75000"/>
                    <a:lumOff val="25000"/>
                  </a:schemeClr>
                </a:solidFill>
              </a:defRPr>
            </a:lvl1pPr>
          </a:lstStyle>
          <a:p>
            <a:pPr algn="r">
              <a:lnSpc>
                <a:spcPct val="100000"/>
              </a:lnSpc>
            </a:pPr>
            <a:r>
              <a:rPr lang="zh-CN" altLang="en-US" sz="900" dirty="0">
                <a:solidFill>
                  <a:schemeClr val="tx1"/>
                </a:solidFill>
                <a:latin typeface="思源黑体 CN Regular" panose="020B0500000000000000" pitchFamily="34" charset="-122"/>
                <a:ea typeface="思源黑体 CN Bold" panose="020B0800000000000000"/>
              </a:rPr>
              <a:t>节选自</a:t>
            </a:r>
            <a:r>
              <a:rPr lang="en-US" altLang="zh-CN" sz="900" dirty="0">
                <a:solidFill>
                  <a:schemeClr val="tx1"/>
                </a:solidFill>
                <a:latin typeface="思源黑体 CN Regular" panose="020B0500000000000000" pitchFamily="34" charset="-122"/>
                <a:ea typeface="思源黑体 CN Bold" panose="020B0800000000000000"/>
              </a:rPr>
              <a:t>《</a:t>
            </a:r>
            <a:r>
              <a:rPr lang="zh-CN" altLang="en-US" sz="900" dirty="0">
                <a:solidFill>
                  <a:schemeClr val="tx1"/>
                </a:solidFill>
                <a:latin typeface="思源黑体 CN Regular" panose="020B0500000000000000" pitchFamily="34" charset="-122"/>
                <a:ea typeface="思源黑体 CN Bold" panose="020B0800000000000000"/>
              </a:rPr>
              <a:t>感染性疾病与抗微生物治疗（第</a:t>
            </a:r>
            <a:r>
              <a:rPr lang="en-US" altLang="zh-CN" sz="900" dirty="0">
                <a:solidFill>
                  <a:schemeClr val="tx1"/>
                </a:solidFill>
                <a:latin typeface="思源黑体 CN Regular" panose="020B0500000000000000" pitchFamily="34" charset="-122"/>
                <a:ea typeface="思源黑体 CN Bold" panose="020B0800000000000000"/>
              </a:rPr>
              <a:t>4</a:t>
            </a:r>
            <a:r>
              <a:rPr lang="zh-CN" altLang="en-US" sz="900" dirty="0">
                <a:solidFill>
                  <a:schemeClr val="tx1"/>
                </a:solidFill>
                <a:latin typeface="思源黑体 CN Regular" panose="020B0500000000000000" pitchFamily="34" charset="-122"/>
                <a:ea typeface="思源黑体 CN Bold" panose="020B0800000000000000"/>
              </a:rPr>
              <a:t>版）</a:t>
            </a:r>
            <a:r>
              <a:rPr lang="en-US" altLang="zh-CN" sz="900" dirty="0">
                <a:solidFill>
                  <a:schemeClr val="tx1"/>
                </a:solidFill>
                <a:latin typeface="思源黑体 CN Regular" panose="020B0500000000000000" pitchFamily="34" charset="-122"/>
                <a:ea typeface="思源黑体 CN Bold" panose="020B0800000000000000"/>
              </a:rPr>
              <a:t>》</a:t>
            </a:r>
            <a:endParaRPr lang="zh-CN" altLang="en-US" sz="900" dirty="0">
              <a:solidFill>
                <a:schemeClr val="tx1"/>
              </a:solidFill>
              <a:ea typeface="思源黑体 CN Bold" panose="020B0800000000000000"/>
            </a:endParaRPr>
          </a:p>
        </p:txBody>
      </p:sp>
      <p:sp>
        <p:nvSpPr>
          <p:cNvPr id="20" name="文本框 19">
            <a:extLst>
              <a:ext uri="{FF2B5EF4-FFF2-40B4-BE49-F238E27FC236}">
                <a16:creationId xmlns:a16="http://schemas.microsoft.com/office/drawing/2014/main" id="{0696DE7C-F941-37F9-CA5D-FD4EC575F2FA}"/>
              </a:ext>
            </a:extLst>
          </p:cNvPr>
          <p:cNvSpPr txBox="1"/>
          <p:nvPr/>
        </p:nvSpPr>
        <p:spPr>
          <a:xfrm>
            <a:off x="7562985" y="4721886"/>
            <a:ext cx="3541058" cy="230832"/>
          </a:xfrm>
          <a:prstGeom prst="rect">
            <a:avLst/>
          </a:prstGeom>
          <a:noFill/>
        </p:spPr>
        <p:txBody>
          <a:bodyPr wrap="square" rtlCol="0">
            <a:spAutoFit/>
          </a:bodyPr>
          <a:lstStyle>
            <a:defPPr>
              <a:defRPr lang="zh-CN"/>
            </a:defPPr>
            <a:lvl1pPr>
              <a:lnSpc>
                <a:spcPct val="120000"/>
              </a:lnSpc>
              <a:defRPr sz="1500">
                <a:solidFill>
                  <a:schemeClr val="tx1">
                    <a:lumMod val="75000"/>
                    <a:lumOff val="25000"/>
                  </a:schemeClr>
                </a:solidFill>
              </a:defRPr>
            </a:lvl1pPr>
          </a:lstStyle>
          <a:p>
            <a:pPr algn="r">
              <a:lnSpc>
                <a:spcPct val="100000"/>
              </a:lnSpc>
            </a:pPr>
            <a:r>
              <a:rPr lang="zh-CN" altLang="en-US" sz="900" dirty="0">
                <a:solidFill>
                  <a:schemeClr val="tx1"/>
                </a:solidFill>
                <a:latin typeface="思源黑体 CN Regular" panose="020B0500000000000000" pitchFamily="34" charset="-122"/>
                <a:ea typeface="思源黑体 CN Bold" panose="020B0800000000000000"/>
              </a:rPr>
              <a:t>节选自</a:t>
            </a:r>
            <a:r>
              <a:rPr lang="en-US" altLang="zh-CN" sz="900" dirty="0">
                <a:solidFill>
                  <a:schemeClr val="tx1"/>
                </a:solidFill>
                <a:latin typeface="思源黑体 CN Regular" panose="020B0500000000000000" pitchFamily="34" charset="-122"/>
                <a:ea typeface="思源黑体 CN Bold" panose="020B0800000000000000"/>
              </a:rPr>
              <a:t>《</a:t>
            </a:r>
            <a:r>
              <a:rPr lang="zh-CN" altLang="en-US" sz="900" dirty="0">
                <a:solidFill>
                  <a:schemeClr val="tx1"/>
                </a:solidFill>
                <a:latin typeface="思源黑体 CN Regular" panose="020B0500000000000000" pitchFamily="34" charset="-122"/>
                <a:ea typeface="思源黑体 CN Bold" panose="020B0800000000000000"/>
              </a:rPr>
              <a:t>耐药革兰氏阳性菌感染诊疗手册（第</a:t>
            </a:r>
            <a:r>
              <a:rPr lang="en-US" altLang="zh-CN" sz="900" dirty="0">
                <a:solidFill>
                  <a:schemeClr val="tx1"/>
                </a:solidFill>
                <a:latin typeface="思源黑体 CN Regular" panose="020B0500000000000000" pitchFamily="34" charset="-122"/>
                <a:ea typeface="思源黑体 CN Bold" panose="020B0800000000000000"/>
              </a:rPr>
              <a:t>2</a:t>
            </a:r>
            <a:r>
              <a:rPr lang="zh-CN" altLang="en-US" sz="900" dirty="0">
                <a:solidFill>
                  <a:schemeClr val="tx1"/>
                </a:solidFill>
                <a:latin typeface="思源黑体 CN Regular" panose="020B0500000000000000" pitchFamily="34" charset="-122"/>
                <a:ea typeface="思源黑体 CN Bold" panose="020B0800000000000000"/>
              </a:rPr>
              <a:t>版）（</a:t>
            </a:r>
            <a:r>
              <a:rPr lang="en-US" altLang="zh-CN" sz="900" dirty="0">
                <a:solidFill>
                  <a:schemeClr val="tx1"/>
                </a:solidFill>
                <a:latin typeface="思源黑体 CN Regular" panose="020B0500000000000000" pitchFamily="34" charset="-122"/>
                <a:ea typeface="思源黑体 CN Bold" panose="020B0800000000000000"/>
              </a:rPr>
              <a:t>2022</a:t>
            </a:r>
            <a:r>
              <a:rPr lang="zh-CN" altLang="en-US" sz="900" dirty="0">
                <a:solidFill>
                  <a:schemeClr val="tx1"/>
                </a:solidFill>
                <a:latin typeface="思源黑体 CN Regular" panose="020B0500000000000000" pitchFamily="34" charset="-122"/>
                <a:ea typeface="思源黑体 CN Bold" panose="020B0800000000000000"/>
              </a:rPr>
              <a:t>）</a:t>
            </a:r>
            <a:r>
              <a:rPr lang="en-US" altLang="zh-CN" sz="900" dirty="0">
                <a:solidFill>
                  <a:schemeClr val="tx1"/>
                </a:solidFill>
                <a:latin typeface="思源黑体 CN Regular" panose="020B0500000000000000" pitchFamily="34" charset="-122"/>
                <a:ea typeface="思源黑体 CN Bold" panose="020B0800000000000000"/>
              </a:rPr>
              <a:t>》</a:t>
            </a:r>
            <a:endParaRPr lang="zh-CN" altLang="en-US" sz="900" dirty="0">
              <a:solidFill>
                <a:schemeClr val="tx1"/>
              </a:solidFill>
              <a:ea typeface="思源黑体 CN Bold" panose="020B0800000000000000"/>
            </a:endParaRPr>
          </a:p>
        </p:txBody>
      </p:sp>
      <p:sp>
        <p:nvSpPr>
          <p:cNvPr id="12" name="灯片编号占位符 5">
            <a:extLst>
              <a:ext uri="{FF2B5EF4-FFF2-40B4-BE49-F238E27FC236}">
                <a16:creationId xmlns:a16="http://schemas.microsoft.com/office/drawing/2014/main" id="{6420CB74-C595-4F4A-C5D7-643ED4796592}"/>
              </a:ext>
            </a:extLst>
          </p:cNvPr>
          <p:cNvSpPr txBox="1">
            <a:spLocks/>
          </p:cNvSpPr>
          <p:nvPr/>
        </p:nvSpPr>
        <p:spPr>
          <a:xfrm>
            <a:off x="9448800" y="6483936"/>
            <a:ext cx="2743200" cy="365125"/>
          </a:xfrm>
          <a:prstGeom prst="rect">
            <a:avLst/>
          </a:prstGeom>
        </p:spPr>
        <p:txBody>
          <a:bodyPr/>
          <a:lstStyle>
            <a:defPPr>
              <a:defRPr lang="zh-CN"/>
            </a:defPPr>
            <a:lvl1pPr marL="0" algn="r" defTabSz="914400" rtl="0" eaLnBrk="1" latinLnBrk="0" hangingPunct="1">
              <a:defRPr sz="1400" kern="1200">
                <a:solidFill>
                  <a:schemeClr val="tx1"/>
                </a:solidFill>
                <a:latin typeface="思源黑体 CN Bo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27D772-DDAD-B549-B652-8A1CE5CDB70F}" type="slidenum">
              <a:rPr kumimoji="1" lang="zh-CN" altLang="en-US" smtClean="0"/>
              <a:pPr/>
              <a:t>8</a:t>
            </a:fld>
            <a:endParaRPr kumimoji="1" lang="zh-CN" altLang="en-US" dirty="0"/>
          </a:p>
        </p:txBody>
      </p:sp>
    </p:spTree>
    <p:extLst>
      <p:ext uri="{BB962C8B-B14F-4D97-AF65-F5344CB8AC3E}">
        <p14:creationId xmlns:p14="http://schemas.microsoft.com/office/powerpoint/2010/main" val="3477409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08BA6FC-E1E4-AE25-E6BA-6D52BDFB68B5}"/>
              </a:ext>
            </a:extLst>
          </p:cNvPr>
          <p:cNvPicPr>
            <a:picLocks noChangeAspect="1"/>
          </p:cNvPicPr>
          <p:nvPr/>
        </p:nvPicPr>
        <p:blipFill>
          <a:blip r:embed="rId4"/>
          <a:stretch>
            <a:fillRect/>
          </a:stretch>
        </p:blipFill>
        <p:spPr>
          <a:xfrm>
            <a:off x="9614739" y="2236089"/>
            <a:ext cx="2171583" cy="3006553"/>
          </a:xfrm>
          <a:prstGeom prst="rect">
            <a:avLst/>
          </a:prstGeom>
          <a:effectLst>
            <a:outerShdw blurRad="76200" dir="13500000" sy="23000" kx="1200000" algn="br" rotWithShape="0">
              <a:prstClr val="black">
                <a:alpha val="20000"/>
              </a:prstClr>
            </a:outerShdw>
            <a:reflection blurRad="6350" stA="50000" endA="300" endPos="38500" dist="50800" dir="5400000" sy="-100000" algn="bl" rotWithShape="0"/>
            <a:softEdge rad="12700"/>
          </a:effectLst>
          <a:scene3d>
            <a:camera prst="perspectiveLeft"/>
            <a:lightRig rig="threePt" dir="t"/>
          </a:scene3d>
        </p:spPr>
      </p:pic>
      <p:sp>
        <p:nvSpPr>
          <p:cNvPr id="7" name="文本框 6"/>
          <p:cNvSpPr txBox="1"/>
          <p:nvPr>
            <p:custDataLst>
              <p:tags r:id="rId1"/>
            </p:custDataLst>
          </p:nvPr>
        </p:nvSpPr>
        <p:spPr>
          <a:xfrm>
            <a:off x="415713" y="447395"/>
            <a:ext cx="8722626" cy="475472"/>
          </a:xfrm>
          <a:prstGeom prst="rect">
            <a:avLst/>
          </a:prstGeom>
          <a:noFill/>
          <a:effectLst/>
        </p:spPr>
        <p:txBody>
          <a:bodyPr wrap="none" lIns="105115" tIns="52557" rIns="105115" bIns="52557" rtlCol="0">
            <a:spAutoFit/>
          </a:bodyPr>
          <a:lstStyle/>
          <a:p>
            <a:pPr defTabSz="964565" fontAlgn="auto">
              <a:spcBef>
                <a:spcPts val="0"/>
              </a:spcBef>
              <a:spcAft>
                <a:spcPts val="0"/>
              </a:spcAft>
              <a:defRPr/>
            </a:pPr>
            <a:r>
              <a:rPr lang="en-US" altLang="zh-CN" sz="2400" dirty="0">
                <a:solidFill>
                  <a:srgbClr val="0077C1"/>
                </a:solidFill>
                <a:latin typeface="思源黑体 CN Heavy" panose="020B0A00000000000000" pitchFamily="34" charset="-122"/>
                <a:ea typeface="思源黑体 CN Bold" panose="020B0800000000000000"/>
              </a:rPr>
              <a:t>3.4  </a:t>
            </a:r>
            <a:r>
              <a:rPr lang="zh-CN" altLang="en-US" sz="2400" dirty="0">
                <a:solidFill>
                  <a:srgbClr val="0077C1"/>
                </a:solidFill>
                <a:latin typeface="思源黑体 CN Heavy" panose="020B0A00000000000000" pitchFamily="34" charset="-122"/>
                <a:ea typeface="思源黑体 CN Bold" panose="020B0800000000000000"/>
              </a:rPr>
              <a:t>有效性：赛比普</a:t>
            </a:r>
            <a:r>
              <a:rPr lang="en-US" altLang="zh-CN" sz="2400" baseline="30000" dirty="0">
                <a:solidFill>
                  <a:srgbClr val="0077C1"/>
                </a:solidFill>
                <a:latin typeface="思源黑体 CN Heavy" panose="020B0A00000000000000" pitchFamily="34" charset="-122"/>
                <a:ea typeface="思源黑体 CN Bold" panose="020B0800000000000000"/>
              </a:rPr>
              <a:t>®</a:t>
            </a:r>
            <a:r>
              <a:rPr lang="zh-CN" altLang="en-US" sz="2400" dirty="0">
                <a:solidFill>
                  <a:srgbClr val="0077C1"/>
                </a:solidFill>
                <a:latin typeface="思源黑体 CN Heavy" panose="020B0A00000000000000" pitchFamily="34" charset="-122"/>
                <a:ea typeface="思源黑体 CN Bold" panose="020B0800000000000000"/>
              </a:rPr>
              <a:t>被</a:t>
            </a:r>
            <a:r>
              <a:rPr lang="zh-CN" altLang="en-US" sz="2400" b="1" dirty="0">
                <a:solidFill>
                  <a:srgbClr val="0077C1"/>
                </a:solidFill>
                <a:latin typeface="思源黑体 CN Heavy" panose="020B0A00000000000000" pitchFamily="34" charset="-122"/>
                <a:ea typeface="思源黑体 CN Bold" panose="020B0800000000000000"/>
              </a:rPr>
              <a:t>国家儿童医学中心</a:t>
            </a:r>
            <a:r>
              <a:rPr lang="zh-CN" altLang="en-US" sz="2400" dirty="0">
                <a:solidFill>
                  <a:srgbClr val="0077C1"/>
                </a:solidFill>
                <a:latin typeface="思源黑体 CN Heavy" panose="020B0A00000000000000" pitchFamily="34" charset="-122"/>
                <a:ea typeface="思源黑体 CN Bold" panose="020B0800000000000000"/>
              </a:rPr>
              <a:t>及国际权威杂志推荐</a:t>
            </a:r>
          </a:p>
        </p:txBody>
      </p:sp>
      <p:sp>
        <p:nvSpPr>
          <p:cNvPr id="56" name="文本框 55"/>
          <p:cNvSpPr txBox="1"/>
          <p:nvPr/>
        </p:nvSpPr>
        <p:spPr>
          <a:xfrm>
            <a:off x="643757" y="5678197"/>
            <a:ext cx="553998" cy="461665"/>
          </a:xfrm>
          <a:prstGeom prst="rect">
            <a:avLst/>
          </a:prstGeom>
          <a:noFill/>
        </p:spPr>
        <p:txBody>
          <a:bodyPr vert="horz" wrap="square" rtlCol="0">
            <a:spAutoFit/>
          </a:bodyPr>
          <a:lstStyle/>
          <a:p>
            <a:pPr algn="ctr"/>
            <a:r>
              <a:rPr lang="en-US" altLang="zh-CN" sz="2400" dirty="0">
                <a:solidFill>
                  <a:prstClr val="white">
                    <a:alpha val="31000"/>
                  </a:prstClr>
                </a:solidFill>
                <a:latin typeface="思源黑体 CN Bold" panose="020B0800000000000000" pitchFamily="34" charset="-122"/>
                <a:ea typeface="思源黑体 CN Bold" panose="020B0800000000000000"/>
              </a:rPr>
              <a:t>01</a:t>
            </a:r>
            <a:endParaRPr lang="zh-CN" altLang="en-US" sz="2400" dirty="0">
              <a:solidFill>
                <a:prstClr val="white">
                  <a:alpha val="31000"/>
                </a:prstClr>
              </a:solidFill>
              <a:latin typeface="思源黑体 CN Bold" panose="020B0800000000000000" pitchFamily="34" charset="-122"/>
              <a:ea typeface="思源黑体 CN Bold" panose="020B0800000000000000"/>
            </a:endParaRPr>
          </a:p>
        </p:txBody>
      </p:sp>
      <p:sp>
        <p:nvSpPr>
          <p:cNvPr id="6" name="矩形: 圆顶角 5">
            <a:extLst>
              <a:ext uri="{FF2B5EF4-FFF2-40B4-BE49-F238E27FC236}">
                <a16:creationId xmlns:a16="http://schemas.microsoft.com/office/drawing/2014/main" id="{C743E6FF-D64D-F558-1A87-CAB175D24F01}"/>
              </a:ext>
            </a:extLst>
          </p:cNvPr>
          <p:cNvSpPr/>
          <p:nvPr/>
        </p:nvSpPr>
        <p:spPr>
          <a:xfrm rot="5400000" flipH="1">
            <a:off x="3562343" y="-975229"/>
            <a:ext cx="4135600" cy="8445274"/>
          </a:xfrm>
          <a:prstGeom prst="round2SameRect">
            <a:avLst>
              <a:gd name="adj1" fmla="val 5758"/>
              <a:gd name="adj2" fmla="val 0"/>
            </a:avLst>
          </a:prstGeom>
          <a:solidFill>
            <a:sysClr val="window" lastClr="FFFFFF"/>
          </a:solidFill>
          <a:ln w="12700" cap="flat" cmpd="sng" algn="ctr">
            <a:noFill/>
            <a:prstDash val="solid"/>
            <a:miter lim="800000"/>
          </a:ln>
          <a:effectLst>
            <a:outerShdw blurRad="342900" dist="88900" dir="2700000" algn="tl" rotWithShape="0">
              <a:srgbClr val="006EFF">
                <a:alpha val="17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思源黑体 CN Bold" panose="020B0800000000000000" pitchFamily="34" charset="-122"/>
              <a:ea typeface="思源黑体 CN Bold" panose="020B0800000000000000"/>
            </a:endParaRPr>
          </a:p>
        </p:txBody>
      </p:sp>
      <p:sp>
        <p:nvSpPr>
          <p:cNvPr id="9" name="矩形: 圆顶角 8">
            <a:extLst>
              <a:ext uri="{FF2B5EF4-FFF2-40B4-BE49-F238E27FC236}">
                <a16:creationId xmlns:a16="http://schemas.microsoft.com/office/drawing/2014/main" id="{4F62C476-1BB7-2479-B819-872D722B645C}"/>
              </a:ext>
            </a:extLst>
          </p:cNvPr>
          <p:cNvSpPr/>
          <p:nvPr/>
        </p:nvSpPr>
        <p:spPr>
          <a:xfrm rot="16200000">
            <a:off x="-978045" y="2934178"/>
            <a:ext cx="4135597" cy="635508"/>
          </a:xfrm>
          <a:prstGeom prst="round2SameRect">
            <a:avLst/>
          </a:prstGeom>
          <a:gradFill>
            <a:gsLst>
              <a:gs pos="0">
                <a:srgbClr val="04A3DF"/>
              </a:gs>
              <a:gs pos="100000">
                <a:srgbClr val="0077C1"/>
              </a:gs>
            </a:gsLst>
            <a:lin ang="5400000" scaled="0"/>
          </a:gradFill>
          <a:ln w="25400" cap="flat" cmpd="sng" algn="ctr">
            <a:noFill/>
            <a:prstDash val="solid"/>
            <a:miter lim="800000"/>
          </a:ln>
          <a:effectLst>
            <a:outerShdw blurRad="317500" dist="190500" dir="5400000" sx="95000" sy="95000" algn="t" rotWithShape="0">
              <a:srgbClr val="0053FA">
                <a:alpha val="50000"/>
              </a:srgbClr>
            </a:outerShdw>
          </a:effectLst>
        </p:spPr>
        <p:txBody>
          <a:bodyPr rtlCol="0" anchor="ctr"/>
          <a:lstStyle/>
          <a:p>
            <a:pPr algn="ctr"/>
            <a:endParaRPr lang="zh-CN" altLang="en-US" kern="0" dirty="0">
              <a:solidFill>
                <a:prstClr val="white"/>
              </a:solidFill>
              <a:ea typeface="思源黑体 CN Bold" panose="020B0800000000000000"/>
            </a:endParaRPr>
          </a:p>
        </p:txBody>
      </p:sp>
      <p:sp>
        <p:nvSpPr>
          <p:cNvPr id="12" name="文本框 11">
            <a:extLst>
              <a:ext uri="{FF2B5EF4-FFF2-40B4-BE49-F238E27FC236}">
                <a16:creationId xmlns:a16="http://schemas.microsoft.com/office/drawing/2014/main" id="{7024DF3F-C42B-50F7-FC67-CA6CAA8F305C}"/>
              </a:ext>
            </a:extLst>
          </p:cNvPr>
          <p:cNvSpPr txBox="1"/>
          <p:nvPr/>
        </p:nvSpPr>
        <p:spPr>
          <a:xfrm>
            <a:off x="863765" y="1422276"/>
            <a:ext cx="517065" cy="3908479"/>
          </a:xfrm>
          <a:prstGeom prst="rect">
            <a:avLst/>
          </a:prstGeom>
          <a:noFill/>
        </p:spPr>
        <p:txBody>
          <a:bodyPr vert="eaVert" wrap="square" rtlCol="0">
            <a:spAutoFit/>
          </a:bodyPr>
          <a:lstStyle/>
          <a:p>
            <a:pPr defTabSz="964565" fontAlgn="auto">
              <a:lnSpc>
                <a:spcPct val="120000"/>
              </a:lnSpc>
              <a:spcBef>
                <a:spcPts val="0"/>
              </a:spcBef>
              <a:spcAft>
                <a:spcPts val="0"/>
              </a:spcAft>
              <a:defRPr/>
            </a:pPr>
            <a:r>
              <a:rPr lang="zh-CN" altLang="en-US"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a:rPr>
              <a:t>权威推荐</a:t>
            </a:r>
            <a:endParaRPr lang="zh-CN" altLang="en-US" sz="1800" dirty="0">
              <a:solidFill>
                <a:schemeClr val="bg1"/>
              </a:solidFill>
              <a:effectLst>
                <a:outerShdw blurRad="38100" dist="38100" dir="2700000" algn="tl">
                  <a:srgbClr val="000000">
                    <a:alpha val="43137"/>
                  </a:srgbClr>
                </a:outerShdw>
              </a:effectLst>
              <a:latin typeface="思源黑体 CN Bold" panose="020B0800000000000000" pitchFamily="34" charset="-122"/>
              <a:ea typeface="思源黑体 CN Bold" panose="020B0800000000000000"/>
            </a:endParaRPr>
          </a:p>
        </p:txBody>
      </p:sp>
      <p:sp>
        <p:nvSpPr>
          <p:cNvPr id="14" name="文本框 13">
            <a:extLst>
              <a:ext uri="{FF2B5EF4-FFF2-40B4-BE49-F238E27FC236}">
                <a16:creationId xmlns:a16="http://schemas.microsoft.com/office/drawing/2014/main" id="{75EBF43F-F56E-6D1C-CE91-449E7EFB0342}"/>
              </a:ext>
            </a:extLst>
          </p:cNvPr>
          <p:cNvSpPr txBox="1"/>
          <p:nvPr/>
        </p:nvSpPr>
        <p:spPr>
          <a:xfrm>
            <a:off x="7816674" y="5685696"/>
            <a:ext cx="553998" cy="461665"/>
          </a:xfrm>
          <a:prstGeom prst="rect">
            <a:avLst/>
          </a:prstGeom>
          <a:noFill/>
        </p:spPr>
        <p:txBody>
          <a:bodyPr vert="horz" wrap="square" rtlCol="0">
            <a:spAutoFit/>
          </a:bodyPr>
          <a:lstStyle/>
          <a:p>
            <a:pPr algn="ctr"/>
            <a:r>
              <a:rPr lang="en-US" altLang="zh-CN" sz="2400" dirty="0">
                <a:solidFill>
                  <a:prstClr val="white">
                    <a:alpha val="31000"/>
                  </a:prstClr>
                </a:solidFill>
                <a:latin typeface="思源黑体 CN Bold" panose="020B0800000000000000" pitchFamily="34" charset="-122"/>
                <a:ea typeface="思源黑体 CN Bold" panose="020B0800000000000000"/>
              </a:rPr>
              <a:t>02</a:t>
            </a:r>
            <a:endParaRPr lang="zh-CN" altLang="en-US" sz="2400" dirty="0">
              <a:solidFill>
                <a:prstClr val="white">
                  <a:alpha val="31000"/>
                </a:prstClr>
              </a:solidFill>
              <a:latin typeface="思源黑体 CN Bold" panose="020B0800000000000000" pitchFamily="34" charset="-122"/>
              <a:ea typeface="思源黑体 CN Bold" panose="020B0800000000000000"/>
            </a:endParaRPr>
          </a:p>
        </p:txBody>
      </p:sp>
      <p:sp>
        <p:nvSpPr>
          <p:cNvPr id="16" name="文本框 15">
            <a:extLst>
              <a:ext uri="{FF2B5EF4-FFF2-40B4-BE49-F238E27FC236}">
                <a16:creationId xmlns:a16="http://schemas.microsoft.com/office/drawing/2014/main" id="{3F27B237-F008-E652-73D4-CB115331A481}"/>
              </a:ext>
            </a:extLst>
          </p:cNvPr>
          <p:cNvSpPr txBox="1"/>
          <p:nvPr/>
        </p:nvSpPr>
        <p:spPr>
          <a:xfrm>
            <a:off x="657283" y="5407500"/>
            <a:ext cx="11129039" cy="1375120"/>
          </a:xfrm>
          <a:prstGeom prst="rect">
            <a:avLst/>
          </a:prstGeom>
          <a:noFill/>
        </p:spPr>
        <p:txBody>
          <a:bodyPr wrap="square" rtlCol="0">
            <a:spAutoFit/>
          </a:bodyPr>
          <a:lstStyle>
            <a:defPPr>
              <a:defRPr lang="zh-CN"/>
            </a:defPPr>
            <a:lvl1pPr>
              <a:lnSpc>
                <a:spcPct val="120000"/>
              </a:lnSpc>
              <a:defRPr sz="1500">
                <a:solidFill>
                  <a:schemeClr val="tx1">
                    <a:lumMod val="75000"/>
                    <a:lumOff val="25000"/>
                  </a:schemeClr>
                </a:solidFill>
              </a:defRPr>
            </a:lvl1pPr>
          </a:lstStyle>
          <a:p>
            <a:pPr marL="171450" indent="-171450" algn="just">
              <a:lnSpc>
                <a:spcPct val="130000"/>
              </a:lnSpc>
              <a:buFont typeface="Wingdings" panose="05000000000000000000" pitchFamily="2" charset="2"/>
              <a:buChar char="Ø"/>
            </a:pPr>
            <a:r>
              <a:rPr lang="zh-CN" altLang="en-US" sz="1100" dirty="0">
                <a:solidFill>
                  <a:srgbClr val="0077C1"/>
                </a:solidFill>
                <a:latin typeface="思源黑体 CN Regular" panose="020B0500000000000000" pitchFamily="34" charset="-122"/>
                <a:ea typeface="思源黑体 CN Bold" panose="020B0800000000000000"/>
              </a:rPr>
              <a:t>技术评审报告：</a:t>
            </a:r>
            <a:endParaRPr lang="en-US" altLang="zh-CN" sz="1100" dirty="0">
              <a:solidFill>
                <a:srgbClr val="0077C1"/>
              </a:solidFill>
              <a:latin typeface="思源黑体 CN Regular" panose="020B0500000000000000" pitchFamily="34" charset="-122"/>
              <a:ea typeface="思源黑体 CN Bold" panose="020B0800000000000000"/>
            </a:endParaRPr>
          </a:p>
          <a:p>
            <a:pPr algn="just">
              <a:lnSpc>
                <a:spcPct val="130000"/>
              </a:lnSpc>
            </a:pPr>
            <a:r>
              <a:rPr lang="zh-CN" altLang="en-US" sz="900" dirty="0">
                <a:solidFill>
                  <a:schemeClr val="tx1"/>
                </a:solidFill>
                <a:latin typeface="思源黑体 CN Regular" panose="020B0500000000000000" pitchFamily="34" charset="-122"/>
                <a:ea typeface="思源黑体 CN Bold" panose="020B0800000000000000"/>
              </a:rPr>
              <a:t>本品是头孢比罗的一种水溶性前体药物，是一种新型的头孢静脉给药制剂，属于</a:t>
            </a:r>
            <a:r>
              <a:rPr lang="en-US" altLang="zh-CN" sz="900" dirty="0">
                <a:solidFill>
                  <a:schemeClr val="tx1"/>
                </a:solidFill>
                <a:latin typeface="思源黑体 CN Regular" panose="020B0500000000000000" pitchFamily="34" charset="-122"/>
                <a:ea typeface="思源黑体 CN Bold" panose="020B0800000000000000"/>
              </a:rPr>
              <a:t>β-</a:t>
            </a:r>
            <a:r>
              <a:rPr lang="zh-CN" altLang="en-US" sz="900" dirty="0">
                <a:solidFill>
                  <a:schemeClr val="tx1"/>
                </a:solidFill>
                <a:latin typeface="思源黑体 CN Regular" panose="020B0500000000000000" pitchFamily="34" charset="-122"/>
                <a:ea typeface="思源黑体 CN Bold" panose="020B0800000000000000"/>
              </a:rPr>
              <a:t>内酰胺类抗生素，是迄今为止开发的所有头孢菌素类药物中</a:t>
            </a:r>
            <a:r>
              <a:rPr lang="zh-CN" altLang="en-US" sz="900" b="1" dirty="0">
                <a:solidFill>
                  <a:srgbClr val="0071BD"/>
                </a:solidFill>
                <a:ea typeface="思源黑体 CN Bold" panose="020B0800000000000000"/>
              </a:rPr>
              <a:t>抗菌谱最广</a:t>
            </a:r>
            <a:r>
              <a:rPr lang="zh-CN" altLang="en-US" sz="900" dirty="0">
                <a:solidFill>
                  <a:schemeClr val="tx1"/>
                </a:solidFill>
                <a:latin typeface="思源黑体 CN Regular" panose="020B0500000000000000" pitchFamily="34" charset="-122"/>
                <a:ea typeface="思源黑体 CN Bold" panose="020B0800000000000000"/>
              </a:rPr>
              <a:t>的一种药物，其抗菌活性能够扩展到金黄色葡萄球菌，包括耐甲氧西林的金黄色葡萄球菌（</a:t>
            </a:r>
            <a:r>
              <a:rPr lang="en-US" altLang="zh-CN" sz="900" dirty="0">
                <a:solidFill>
                  <a:schemeClr val="tx1"/>
                </a:solidFill>
                <a:latin typeface="思源黑体 CN Regular" panose="020B0500000000000000" pitchFamily="34" charset="-122"/>
                <a:ea typeface="思源黑体 CN Bold" panose="020B0800000000000000"/>
              </a:rPr>
              <a:t>MRSA</a:t>
            </a:r>
            <a:r>
              <a:rPr lang="zh-CN" altLang="en-US" sz="900" dirty="0">
                <a:solidFill>
                  <a:schemeClr val="tx1"/>
                </a:solidFill>
                <a:latin typeface="思源黑体 CN Regular" panose="020B0500000000000000" pitchFamily="34" charset="-122"/>
                <a:ea typeface="思源黑体 CN Bold" panose="020B0800000000000000"/>
              </a:rPr>
              <a:t>）、万古霉素中敏和耐药金黄色葡萄球菌（</a:t>
            </a:r>
            <a:r>
              <a:rPr lang="en-US" altLang="zh-CN" sz="900" dirty="0">
                <a:solidFill>
                  <a:schemeClr val="tx1"/>
                </a:solidFill>
                <a:latin typeface="思源黑体 CN Regular" panose="020B0500000000000000" pitchFamily="34" charset="-122"/>
                <a:ea typeface="思源黑体 CN Bold" panose="020B0800000000000000"/>
              </a:rPr>
              <a:t>VISA </a:t>
            </a:r>
            <a:r>
              <a:rPr lang="zh-CN" altLang="en-US" sz="900" dirty="0">
                <a:solidFill>
                  <a:schemeClr val="tx1"/>
                </a:solidFill>
                <a:latin typeface="思源黑体 CN Regular" panose="020B0500000000000000" pitchFamily="34" charset="-122"/>
                <a:ea typeface="思源黑体 CN Bold" panose="020B0800000000000000"/>
              </a:rPr>
              <a:t>和 </a:t>
            </a:r>
            <a:r>
              <a:rPr lang="en-US" altLang="zh-CN" sz="900" dirty="0">
                <a:solidFill>
                  <a:schemeClr val="tx1"/>
                </a:solidFill>
                <a:latin typeface="思源黑体 CN Regular" panose="020B0500000000000000" pitchFamily="34" charset="-122"/>
                <a:ea typeface="思源黑体 CN Bold" panose="020B0800000000000000"/>
              </a:rPr>
              <a:t>VRSA</a:t>
            </a:r>
            <a:r>
              <a:rPr lang="zh-CN" altLang="en-US" sz="900" dirty="0">
                <a:solidFill>
                  <a:schemeClr val="tx1"/>
                </a:solidFill>
                <a:latin typeface="思源黑体 CN Regular" panose="020B0500000000000000" pitchFamily="34" charset="-122"/>
                <a:ea typeface="思源黑体 CN Bold" panose="020B0800000000000000"/>
              </a:rPr>
              <a:t>），以及耐青霉素肺炎链球菌（</a:t>
            </a:r>
            <a:r>
              <a:rPr lang="en-US" altLang="zh-CN" sz="900" dirty="0">
                <a:solidFill>
                  <a:schemeClr val="tx1"/>
                </a:solidFill>
                <a:latin typeface="思源黑体 CN Regular" panose="020B0500000000000000" pitchFamily="34" charset="-122"/>
                <a:ea typeface="思源黑体 CN Bold" panose="020B0800000000000000"/>
              </a:rPr>
              <a:t>PRSP</a:t>
            </a:r>
            <a:r>
              <a:rPr lang="zh-CN" altLang="en-US" sz="900" dirty="0">
                <a:solidFill>
                  <a:schemeClr val="tx1"/>
                </a:solidFill>
                <a:latin typeface="思源黑体 CN Regular" panose="020B0500000000000000" pitchFamily="34" charset="-122"/>
                <a:ea typeface="思源黑体 CN Bold" panose="020B0800000000000000"/>
              </a:rPr>
              <a:t>）和耐头孢曲松肺炎链球菌、流感嗜血杆菌、卡他莫拉菌、肠杆菌和绿脓杆菌。本品可与青霉素结合蛋白（</a:t>
            </a:r>
            <a:r>
              <a:rPr lang="en-US" altLang="zh-CN" sz="900" dirty="0">
                <a:solidFill>
                  <a:schemeClr val="tx1"/>
                </a:solidFill>
                <a:latin typeface="思源黑体 CN Regular" panose="020B0500000000000000" pitchFamily="34" charset="-122"/>
                <a:ea typeface="思源黑体 CN Bold" panose="020B0800000000000000"/>
              </a:rPr>
              <a:t>PBP</a:t>
            </a:r>
            <a:r>
              <a:rPr lang="zh-CN" altLang="en-US" sz="900" dirty="0">
                <a:solidFill>
                  <a:schemeClr val="tx1"/>
                </a:solidFill>
                <a:latin typeface="思源黑体 CN Regular" panose="020B0500000000000000" pitchFamily="34" charset="-122"/>
                <a:ea typeface="思源黑体 CN Bold" panose="020B0800000000000000"/>
              </a:rPr>
              <a:t>）紧密结合，而 </a:t>
            </a:r>
            <a:r>
              <a:rPr lang="en-US" altLang="zh-CN" sz="900" dirty="0">
                <a:solidFill>
                  <a:schemeClr val="tx1"/>
                </a:solidFill>
                <a:latin typeface="思源黑体 CN Regular" panose="020B0500000000000000" pitchFamily="34" charset="-122"/>
                <a:ea typeface="思源黑体 CN Bold" panose="020B0800000000000000"/>
              </a:rPr>
              <a:t>PBP </a:t>
            </a:r>
            <a:r>
              <a:rPr lang="zh-CN" altLang="en-US" sz="900" dirty="0">
                <a:solidFill>
                  <a:schemeClr val="tx1"/>
                </a:solidFill>
                <a:latin typeface="思源黑体 CN Regular" panose="020B0500000000000000" pitchFamily="34" charset="-122"/>
                <a:ea typeface="思源黑体 CN Bold" panose="020B0800000000000000"/>
              </a:rPr>
              <a:t>与葡萄球菌（</a:t>
            </a:r>
            <a:r>
              <a:rPr lang="en-US" altLang="zh-CN" sz="900" dirty="0">
                <a:solidFill>
                  <a:schemeClr val="tx1"/>
                </a:solidFill>
                <a:latin typeface="思源黑体 CN Regular" panose="020B0500000000000000" pitchFamily="34" charset="-122"/>
                <a:ea typeface="思源黑体 CN Bold" panose="020B0800000000000000"/>
              </a:rPr>
              <a:t>PBP2a</a:t>
            </a:r>
            <a:r>
              <a:rPr lang="zh-CN" altLang="en-US" sz="900" dirty="0">
                <a:solidFill>
                  <a:schemeClr val="tx1"/>
                </a:solidFill>
                <a:latin typeface="思源黑体 CN Regular" panose="020B0500000000000000" pitchFamily="34" charset="-122"/>
                <a:ea typeface="思源黑体 CN Bold" panose="020B0800000000000000"/>
              </a:rPr>
              <a:t>）和肺炎球菌（</a:t>
            </a:r>
            <a:r>
              <a:rPr lang="en-US" altLang="zh-CN" sz="900" dirty="0">
                <a:solidFill>
                  <a:schemeClr val="tx1"/>
                </a:solidFill>
                <a:latin typeface="思源黑体 CN Regular" panose="020B0500000000000000" pitchFamily="34" charset="-122"/>
                <a:ea typeface="思源黑体 CN Bold" panose="020B0800000000000000"/>
              </a:rPr>
              <a:t>PBP2x</a:t>
            </a:r>
            <a:r>
              <a:rPr lang="zh-CN" altLang="en-US" sz="900" dirty="0">
                <a:solidFill>
                  <a:schemeClr val="tx1"/>
                </a:solidFill>
                <a:latin typeface="思源黑体 CN Regular" panose="020B0500000000000000" pitchFamily="34" charset="-122"/>
                <a:ea typeface="思源黑体 CN Bold" panose="020B0800000000000000"/>
              </a:rPr>
              <a:t>）的</a:t>
            </a:r>
            <a:r>
              <a:rPr lang="en-US" altLang="zh-CN" sz="900" dirty="0">
                <a:solidFill>
                  <a:schemeClr val="tx1"/>
                </a:solidFill>
                <a:latin typeface="思源黑体 CN Regular" panose="020B0500000000000000" pitchFamily="34" charset="-122"/>
                <a:ea typeface="思源黑体 CN Bold" panose="020B0800000000000000"/>
              </a:rPr>
              <a:t>β-</a:t>
            </a:r>
            <a:r>
              <a:rPr lang="zh-CN" altLang="en-US" sz="900" dirty="0">
                <a:solidFill>
                  <a:schemeClr val="tx1"/>
                </a:solidFill>
                <a:latin typeface="思源黑体 CN Regular" panose="020B0500000000000000" pitchFamily="34" charset="-122"/>
                <a:ea typeface="思源黑体 CN Bold" panose="020B0800000000000000"/>
              </a:rPr>
              <a:t>内酰胺类耐药性相关，所以本品发生</a:t>
            </a:r>
            <a:r>
              <a:rPr lang="zh-CN" altLang="en-US" sz="900" b="1" dirty="0">
                <a:solidFill>
                  <a:srgbClr val="0071BD"/>
                </a:solidFill>
                <a:latin typeface="思源黑体 CN Regular" panose="020B0500000000000000" pitchFamily="34" charset="-122"/>
                <a:ea typeface="思源黑体 CN Bold" panose="020B0800000000000000"/>
              </a:rPr>
              <a:t>耐药性的倾向较小</a:t>
            </a:r>
            <a:r>
              <a:rPr lang="zh-CN" altLang="en-US" sz="900" dirty="0">
                <a:solidFill>
                  <a:schemeClr val="tx1"/>
                </a:solidFill>
                <a:latin typeface="思源黑体 CN Regular" panose="020B0500000000000000" pitchFamily="34" charset="-122"/>
                <a:ea typeface="思源黑体 CN Bold" panose="020B0800000000000000"/>
              </a:rPr>
              <a:t>。中国</a:t>
            </a:r>
            <a:r>
              <a:rPr lang="en-US" altLang="zh-CN" sz="900" dirty="0">
                <a:solidFill>
                  <a:schemeClr val="tx1"/>
                </a:solidFill>
                <a:latin typeface="思源黑体 CN Regular" panose="020B0500000000000000" pitchFamily="34" charset="-122"/>
                <a:ea typeface="思源黑体 CN Bold" panose="020B0800000000000000"/>
              </a:rPr>
              <a:t>2016-2018</a:t>
            </a:r>
            <a:r>
              <a:rPr lang="zh-CN" altLang="en-US" sz="900" dirty="0">
                <a:solidFill>
                  <a:schemeClr val="tx1"/>
                </a:solidFill>
                <a:latin typeface="思源黑体 CN Regular" panose="020B0500000000000000" pitchFamily="34" charset="-122"/>
                <a:ea typeface="思源黑体 CN Bold" panose="020B0800000000000000"/>
              </a:rPr>
              <a:t>年临床分离菌研究显示，本品对葡萄菌属（</a:t>
            </a:r>
            <a:r>
              <a:rPr lang="en-US" altLang="zh-CN" sz="900" dirty="0">
                <a:solidFill>
                  <a:schemeClr val="tx1"/>
                </a:solidFill>
                <a:latin typeface="思源黑体 CN Regular" panose="020B0500000000000000" pitchFamily="34" charset="-122"/>
                <a:ea typeface="思源黑体 CN Bold" panose="020B0800000000000000"/>
              </a:rPr>
              <a:t>MSSA</a:t>
            </a:r>
            <a:r>
              <a:rPr lang="zh-CN" altLang="en-US" sz="900" dirty="0">
                <a:solidFill>
                  <a:schemeClr val="tx1"/>
                </a:solidFill>
                <a:latin typeface="思源黑体 CN Regular" panose="020B0500000000000000" pitchFamily="34" charset="-122"/>
                <a:ea typeface="思源黑体 CN Bold" panose="020B0800000000000000"/>
              </a:rPr>
              <a:t>、</a:t>
            </a:r>
            <a:r>
              <a:rPr lang="en-US" altLang="zh-CN" sz="900" dirty="0">
                <a:solidFill>
                  <a:schemeClr val="tx1"/>
                </a:solidFill>
                <a:latin typeface="思源黑体 CN Regular" panose="020B0500000000000000" pitchFamily="34" charset="-122"/>
                <a:ea typeface="思源黑体 CN Bold" panose="020B0800000000000000"/>
              </a:rPr>
              <a:t>MRSA</a:t>
            </a:r>
            <a:r>
              <a:rPr lang="zh-CN" altLang="en-US" sz="900" dirty="0">
                <a:solidFill>
                  <a:schemeClr val="tx1"/>
                </a:solidFill>
                <a:latin typeface="思源黑体 CN Regular" panose="020B0500000000000000" pitchFamily="34" charset="-122"/>
                <a:ea typeface="思源黑体 CN Bold" panose="020B0800000000000000"/>
              </a:rPr>
              <a:t>、</a:t>
            </a:r>
            <a:r>
              <a:rPr lang="en-US" altLang="zh-CN" sz="900" dirty="0">
                <a:solidFill>
                  <a:schemeClr val="tx1"/>
                </a:solidFill>
                <a:latin typeface="思源黑体 CN Regular" panose="020B0500000000000000" pitchFamily="34" charset="-122"/>
                <a:ea typeface="思源黑体 CN Bold" panose="020B0800000000000000"/>
              </a:rPr>
              <a:t>MSCNS</a:t>
            </a:r>
            <a:r>
              <a:rPr lang="zh-CN" altLang="en-US" sz="900" dirty="0">
                <a:solidFill>
                  <a:schemeClr val="tx1"/>
                </a:solidFill>
                <a:latin typeface="思源黑体 CN Regular" panose="020B0500000000000000" pitchFamily="34" charset="-122"/>
                <a:ea typeface="思源黑体 CN Bold" panose="020B0800000000000000"/>
              </a:rPr>
              <a:t>、</a:t>
            </a:r>
            <a:r>
              <a:rPr lang="en-US" altLang="zh-CN" sz="900" dirty="0">
                <a:solidFill>
                  <a:schemeClr val="tx1"/>
                </a:solidFill>
                <a:latin typeface="思源黑体 CN Regular" panose="020B0500000000000000" pitchFamily="34" charset="-122"/>
                <a:ea typeface="思源黑体 CN Bold" panose="020B0800000000000000"/>
              </a:rPr>
              <a:t>MRCNS</a:t>
            </a:r>
            <a:r>
              <a:rPr lang="zh-CN" altLang="en-US" sz="900" dirty="0">
                <a:solidFill>
                  <a:schemeClr val="tx1"/>
                </a:solidFill>
                <a:latin typeface="思源黑体 CN Regular" panose="020B0500000000000000" pitchFamily="34" charset="-122"/>
                <a:ea typeface="思源黑体 CN Bold" panose="020B0800000000000000"/>
              </a:rPr>
              <a:t>）、化脓链球菌、粪肠球菌和肺炎链球菌（包括 </a:t>
            </a:r>
            <a:r>
              <a:rPr lang="en-US" altLang="zh-CN" sz="900" dirty="0">
                <a:solidFill>
                  <a:schemeClr val="tx1"/>
                </a:solidFill>
                <a:latin typeface="思源黑体 CN Regular" panose="020B0500000000000000" pitchFamily="34" charset="-122"/>
                <a:ea typeface="思源黑体 CN Bold" panose="020B0800000000000000"/>
              </a:rPr>
              <a:t>PSSP</a:t>
            </a:r>
            <a:r>
              <a:rPr lang="zh-CN" altLang="en-US" sz="900" dirty="0">
                <a:solidFill>
                  <a:schemeClr val="tx1"/>
                </a:solidFill>
                <a:latin typeface="思源黑体 CN Regular" panose="020B0500000000000000" pitchFamily="34" charset="-122"/>
                <a:ea typeface="思源黑体 CN Bold" panose="020B0800000000000000"/>
              </a:rPr>
              <a:t>、</a:t>
            </a:r>
            <a:r>
              <a:rPr lang="en-US" altLang="zh-CN" sz="900" dirty="0">
                <a:solidFill>
                  <a:schemeClr val="tx1"/>
                </a:solidFill>
                <a:latin typeface="思源黑体 CN Regular" panose="020B0500000000000000" pitchFamily="34" charset="-122"/>
                <a:ea typeface="思源黑体 CN Bold" panose="020B0800000000000000"/>
              </a:rPr>
              <a:t>PISP </a:t>
            </a:r>
            <a:r>
              <a:rPr lang="zh-CN" altLang="en-US" sz="900" dirty="0">
                <a:solidFill>
                  <a:schemeClr val="tx1"/>
                </a:solidFill>
                <a:latin typeface="思源黑体 CN Regular" panose="020B0500000000000000" pitchFamily="34" charset="-122"/>
                <a:ea typeface="思源黑体 CN Bold" panose="020B0800000000000000"/>
              </a:rPr>
              <a:t>和 </a:t>
            </a:r>
            <a:r>
              <a:rPr lang="en-US" altLang="zh-CN" sz="900" dirty="0">
                <a:solidFill>
                  <a:schemeClr val="tx1"/>
                </a:solidFill>
                <a:latin typeface="思源黑体 CN Regular" panose="020B0500000000000000" pitchFamily="34" charset="-122"/>
                <a:ea typeface="思源黑体 CN Bold" panose="020B0800000000000000"/>
              </a:rPr>
              <a:t>PRSP</a:t>
            </a:r>
            <a:r>
              <a:rPr lang="zh-CN" altLang="en-US" sz="900" dirty="0">
                <a:solidFill>
                  <a:schemeClr val="tx1"/>
                </a:solidFill>
                <a:latin typeface="思源黑体 CN Regular" panose="020B0500000000000000" pitchFamily="34" charset="-122"/>
                <a:ea typeface="思源黑体 CN Bold" panose="020B0800000000000000"/>
              </a:rPr>
              <a:t>）等需氧</a:t>
            </a:r>
            <a:r>
              <a:rPr lang="zh-CN" altLang="en-US" sz="900" b="1" dirty="0">
                <a:solidFill>
                  <a:schemeClr val="tx1"/>
                </a:solidFill>
                <a:latin typeface="思源黑体 CN Regular" panose="020B0500000000000000" pitchFamily="34" charset="-122"/>
                <a:ea typeface="思源黑体 CN Bold" panose="020B0800000000000000"/>
              </a:rPr>
              <a:t>革兰阳性菌</a:t>
            </a:r>
            <a:r>
              <a:rPr lang="zh-CN" altLang="en-US" sz="900" dirty="0">
                <a:solidFill>
                  <a:schemeClr val="tx1"/>
                </a:solidFill>
                <a:latin typeface="思源黑体 CN Regular" panose="020B0500000000000000" pitchFamily="34" charset="-122"/>
                <a:ea typeface="思源黑体 CN Bold" panose="020B0800000000000000"/>
              </a:rPr>
              <a:t>有</a:t>
            </a:r>
            <a:r>
              <a:rPr lang="zh-CN" altLang="en-US" sz="900" b="1" dirty="0">
                <a:solidFill>
                  <a:srgbClr val="0071BD"/>
                </a:solidFill>
                <a:latin typeface="思源黑体 CN Regular" panose="020B0500000000000000" pitchFamily="34" charset="-122"/>
                <a:ea typeface="思源黑体 CN Bold" panose="020B0800000000000000"/>
              </a:rPr>
              <a:t>良好的抗菌作用</a:t>
            </a:r>
            <a:r>
              <a:rPr lang="zh-CN" altLang="en-US" sz="900" dirty="0">
                <a:solidFill>
                  <a:schemeClr val="tx1"/>
                </a:solidFill>
                <a:latin typeface="思源黑体 CN Regular" panose="020B0500000000000000" pitchFamily="34" charset="-122"/>
                <a:ea typeface="思源黑体 CN Bold" panose="020B0800000000000000"/>
              </a:rPr>
              <a:t>，对大肠埃希菌（</a:t>
            </a:r>
            <a:r>
              <a:rPr lang="en-US" altLang="zh-CN" sz="900" dirty="0">
                <a:solidFill>
                  <a:schemeClr val="tx1"/>
                </a:solidFill>
                <a:latin typeface="思源黑体 CN Regular" panose="020B0500000000000000" pitchFamily="34" charset="-122"/>
                <a:ea typeface="思源黑体 CN Bold" panose="020B0800000000000000"/>
              </a:rPr>
              <a:t>ESBL-</a:t>
            </a:r>
            <a:r>
              <a:rPr lang="zh-CN" altLang="en-US" sz="900" dirty="0">
                <a:solidFill>
                  <a:schemeClr val="tx1"/>
                </a:solidFill>
                <a:latin typeface="思源黑体 CN Regular" panose="020B0500000000000000" pitchFamily="34" charset="-122"/>
                <a:ea typeface="思源黑体 CN Bold" panose="020B0800000000000000"/>
              </a:rPr>
              <a:t>）、肺炎克雷伯菌（</a:t>
            </a:r>
            <a:r>
              <a:rPr lang="en-US" altLang="zh-CN" sz="900" dirty="0">
                <a:solidFill>
                  <a:schemeClr val="tx1"/>
                </a:solidFill>
                <a:latin typeface="思源黑体 CN Regular" panose="020B0500000000000000" pitchFamily="34" charset="-122"/>
                <a:ea typeface="思源黑体 CN Bold" panose="020B0800000000000000"/>
              </a:rPr>
              <a:t>ESBL-</a:t>
            </a:r>
            <a:r>
              <a:rPr lang="zh-CN" altLang="en-US" sz="900" dirty="0">
                <a:solidFill>
                  <a:schemeClr val="tx1"/>
                </a:solidFill>
                <a:latin typeface="思源黑体 CN Regular" panose="020B0500000000000000" pitchFamily="34" charset="-122"/>
                <a:ea typeface="思源黑体 CN Bold" panose="020B0800000000000000"/>
              </a:rPr>
              <a:t>）等肠杆菌科细菌以及对碳青霉烯类敏感的鲍曼不动杆菌等需氧</a:t>
            </a:r>
            <a:r>
              <a:rPr lang="zh-CN" altLang="en-US" sz="900" b="1" dirty="0">
                <a:solidFill>
                  <a:schemeClr val="tx1"/>
                </a:solidFill>
                <a:latin typeface="思源黑体 CN Regular" panose="020B0500000000000000" pitchFamily="34" charset="-122"/>
                <a:ea typeface="思源黑体 CN Bold" panose="020B0800000000000000"/>
              </a:rPr>
              <a:t>革兰阴性菌</a:t>
            </a:r>
            <a:r>
              <a:rPr lang="zh-CN" altLang="en-US" sz="900" dirty="0">
                <a:solidFill>
                  <a:schemeClr val="tx1"/>
                </a:solidFill>
                <a:latin typeface="思源黑体 CN Regular" panose="020B0500000000000000" pitchFamily="34" charset="-122"/>
                <a:ea typeface="思源黑体 CN Bold" panose="020B0800000000000000"/>
              </a:rPr>
              <a:t>有</a:t>
            </a:r>
            <a:r>
              <a:rPr lang="zh-CN" altLang="en-US" sz="900" b="1" dirty="0">
                <a:solidFill>
                  <a:srgbClr val="0071BD"/>
                </a:solidFill>
                <a:ea typeface="思源黑体 CN Bold" panose="020B0800000000000000"/>
              </a:rPr>
              <a:t>良好抗菌活性</a:t>
            </a:r>
            <a:r>
              <a:rPr lang="zh-CN" altLang="en-US" sz="900" dirty="0">
                <a:solidFill>
                  <a:schemeClr val="tx1"/>
                </a:solidFill>
                <a:latin typeface="思源黑体 CN Regular" panose="020B0500000000000000" pitchFamily="34" charset="-122"/>
                <a:ea typeface="思源黑体 CN Bold" panose="020B0800000000000000"/>
              </a:rPr>
              <a:t>，对流感嗜血杆菌及卡他拉莫菌有</a:t>
            </a:r>
            <a:r>
              <a:rPr lang="zh-CN" altLang="en-US" sz="900" b="1" dirty="0">
                <a:solidFill>
                  <a:srgbClr val="0071BD"/>
                </a:solidFill>
                <a:ea typeface="思源黑体 CN Bold" panose="020B0800000000000000"/>
              </a:rPr>
              <a:t>较好的抗菌活性</a:t>
            </a:r>
            <a:r>
              <a:rPr lang="zh-CN" altLang="en-US" sz="900" dirty="0">
                <a:solidFill>
                  <a:schemeClr val="tx1"/>
                </a:solidFill>
                <a:latin typeface="思源黑体 CN Regular" panose="020B0500000000000000" pitchFamily="34" charset="-122"/>
                <a:ea typeface="思源黑体 CN Bold" panose="020B0800000000000000"/>
              </a:rPr>
              <a:t>。在</a:t>
            </a:r>
            <a:r>
              <a:rPr lang="en-US" altLang="zh-CN" sz="900" dirty="0">
                <a:solidFill>
                  <a:schemeClr val="tx1"/>
                </a:solidFill>
                <a:latin typeface="思源黑体 CN Regular" panose="020B0500000000000000" pitchFamily="34" charset="-122"/>
                <a:ea typeface="思源黑体 CN Bold" panose="020B0800000000000000"/>
              </a:rPr>
              <a:t>HAP</a:t>
            </a:r>
            <a:r>
              <a:rPr lang="zh-CN" altLang="en-US" sz="900" dirty="0">
                <a:solidFill>
                  <a:schemeClr val="tx1"/>
                </a:solidFill>
                <a:latin typeface="思源黑体 CN Regular" panose="020B0500000000000000" pitchFamily="34" charset="-122"/>
                <a:ea typeface="思源黑体 CN Bold" panose="020B0800000000000000"/>
              </a:rPr>
              <a:t>和</a:t>
            </a:r>
            <a:r>
              <a:rPr lang="en-US" altLang="zh-CN" sz="900" dirty="0">
                <a:solidFill>
                  <a:schemeClr val="tx1"/>
                </a:solidFill>
                <a:latin typeface="思源黑体 CN Regular" panose="020B0500000000000000" pitchFamily="34" charset="-122"/>
                <a:ea typeface="思源黑体 CN Bold" panose="020B0800000000000000"/>
              </a:rPr>
              <a:t>CAP</a:t>
            </a:r>
            <a:r>
              <a:rPr lang="zh-CN" altLang="en-US" sz="900" dirty="0">
                <a:solidFill>
                  <a:schemeClr val="tx1"/>
                </a:solidFill>
                <a:latin typeface="思源黑体 CN Regular" panose="020B0500000000000000" pitchFamily="34" charset="-122"/>
                <a:ea typeface="思源黑体 CN Bold" panose="020B0800000000000000"/>
              </a:rPr>
              <a:t>适应症开展了 </a:t>
            </a:r>
            <a:r>
              <a:rPr lang="en-US" altLang="zh-CN" sz="900" dirty="0">
                <a:solidFill>
                  <a:schemeClr val="tx1"/>
                </a:solidFill>
                <a:latin typeface="思源黑体 CN Regular" panose="020B0500000000000000" pitchFamily="34" charset="-122"/>
                <a:ea typeface="思源黑体 CN Bold" panose="020B0800000000000000"/>
              </a:rPr>
              <a:t>2 </a:t>
            </a:r>
            <a:r>
              <a:rPr lang="zh-CN" altLang="en-US" sz="900" dirty="0">
                <a:solidFill>
                  <a:schemeClr val="tx1"/>
                </a:solidFill>
                <a:latin typeface="思源黑体 CN Regular" panose="020B0500000000000000" pitchFamily="34" charset="-122"/>
                <a:ea typeface="思源黑体 CN Bold" panose="020B0800000000000000"/>
              </a:rPr>
              <a:t>项 </a:t>
            </a:r>
            <a:r>
              <a:rPr lang="en-US" altLang="zh-CN" sz="900" dirty="0">
                <a:solidFill>
                  <a:schemeClr val="tx1"/>
                </a:solidFill>
                <a:latin typeface="思源黑体 CN Regular" panose="020B0500000000000000" pitchFamily="34" charset="-122"/>
                <a:ea typeface="思源黑体 CN Bold" panose="020B0800000000000000"/>
              </a:rPr>
              <a:t>III </a:t>
            </a:r>
            <a:r>
              <a:rPr lang="zh-CN" altLang="en-US" sz="900" dirty="0">
                <a:solidFill>
                  <a:schemeClr val="tx1"/>
                </a:solidFill>
                <a:latin typeface="思源黑体 CN Regular" panose="020B0500000000000000" pitchFamily="34" charset="-122"/>
                <a:ea typeface="思源黑体 CN Bold" panose="020B0800000000000000"/>
              </a:rPr>
              <a:t>期研究：</a:t>
            </a:r>
            <a:r>
              <a:rPr lang="en-US" altLang="zh-CN" sz="900" dirty="0">
                <a:solidFill>
                  <a:schemeClr val="tx1"/>
                </a:solidFill>
                <a:latin typeface="思源黑体 CN Regular" panose="020B0500000000000000" pitchFamily="34" charset="-122"/>
                <a:ea typeface="思源黑体 CN Bold" panose="020B0800000000000000"/>
              </a:rPr>
              <a:t>HAP</a:t>
            </a:r>
            <a:r>
              <a:rPr lang="zh-CN" altLang="en-US" sz="900" dirty="0">
                <a:solidFill>
                  <a:schemeClr val="tx1"/>
                </a:solidFill>
                <a:latin typeface="思源黑体 CN Regular" panose="020B0500000000000000" pitchFamily="34" charset="-122"/>
                <a:ea typeface="思源黑体 CN Bold" panose="020B0800000000000000"/>
              </a:rPr>
              <a:t>（</a:t>
            </a:r>
            <a:r>
              <a:rPr lang="en-US" altLang="zh-CN" sz="900" dirty="0">
                <a:solidFill>
                  <a:schemeClr val="tx1"/>
                </a:solidFill>
                <a:latin typeface="思源黑体 CN Regular" panose="020B0500000000000000" pitchFamily="34" charset="-122"/>
                <a:ea typeface="思源黑体 CN Bold" panose="020B0800000000000000"/>
              </a:rPr>
              <a:t>BAP248/307</a:t>
            </a:r>
            <a:r>
              <a:rPr lang="zh-CN" altLang="en-US" sz="900" dirty="0">
                <a:solidFill>
                  <a:schemeClr val="tx1"/>
                </a:solidFill>
                <a:latin typeface="思源黑体 CN Regular" panose="020B0500000000000000" pitchFamily="34" charset="-122"/>
                <a:ea typeface="思源黑体 CN Bold" panose="020B0800000000000000"/>
              </a:rPr>
              <a:t>）和</a:t>
            </a:r>
            <a:r>
              <a:rPr lang="en-US" altLang="zh-CN" sz="900" dirty="0">
                <a:solidFill>
                  <a:schemeClr val="tx1"/>
                </a:solidFill>
                <a:latin typeface="思源黑体 CN Regular" panose="020B0500000000000000" pitchFamily="34" charset="-122"/>
                <a:ea typeface="思源黑体 CN Bold" panose="020B0800000000000000"/>
              </a:rPr>
              <a:t>CAP</a:t>
            </a:r>
            <a:r>
              <a:rPr lang="zh-CN" altLang="en-US" sz="900" dirty="0">
                <a:solidFill>
                  <a:schemeClr val="tx1"/>
                </a:solidFill>
                <a:latin typeface="思源黑体 CN Regular" panose="020B0500000000000000" pitchFamily="34" charset="-122"/>
                <a:ea typeface="思源黑体 CN Bold" panose="020B0800000000000000"/>
              </a:rPr>
              <a:t>（</a:t>
            </a:r>
            <a:r>
              <a:rPr lang="en-US" altLang="zh-CN" sz="900" dirty="0">
                <a:solidFill>
                  <a:schemeClr val="tx1"/>
                </a:solidFill>
                <a:latin typeface="思源黑体 CN Regular" panose="020B0500000000000000" pitchFamily="34" charset="-122"/>
                <a:ea typeface="思源黑体 CN Bold" panose="020B0800000000000000"/>
              </a:rPr>
              <a:t>30982081-CAP-3001</a:t>
            </a:r>
            <a:r>
              <a:rPr lang="zh-CN" altLang="en-US" sz="900" dirty="0">
                <a:solidFill>
                  <a:schemeClr val="tx1"/>
                </a:solidFill>
                <a:latin typeface="思源黑体 CN Regular" panose="020B0500000000000000" pitchFamily="34" charset="-122"/>
                <a:ea typeface="思源黑体 CN Bold" panose="020B0800000000000000"/>
              </a:rPr>
              <a:t>），以及根据 </a:t>
            </a:r>
            <a:r>
              <a:rPr lang="en-US" altLang="zh-CN" sz="900" dirty="0">
                <a:solidFill>
                  <a:schemeClr val="tx1"/>
                </a:solidFill>
                <a:latin typeface="思源黑体 CN Regular" panose="020B0500000000000000" pitchFamily="34" charset="-122"/>
                <a:ea typeface="思源黑体 CN Bold" panose="020B0800000000000000"/>
              </a:rPr>
              <a:t>25 </a:t>
            </a:r>
            <a:r>
              <a:rPr lang="zh-CN" altLang="en-US" sz="900" dirty="0">
                <a:solidFill>
                  <a:schemeClr val="tx1"/>
                </a:solidFill>
                <a:latin typeface="思源黑体 CN Regular" panose="020B0500000000000000" pitchFamily="34" charset="-122"/>
                <a:ea typeface="思源黑体 CN Bold" panose="020B0800000000000000"/>
              </a:rPr>
              <a:t>项已完成的本品临床研究提供的安全性数据，可提示本品</a:t>
            </a:r>
            <a:r>
              <a:rPr lang="zh-CN" altLang="en-US" sz="900" b="1" dirty="0">
                <a:solidFill>
                  <a:srgbClr val="0071BD"/>
                </a:solidFill>
                <a:ea typeface="思源黑体 CN Bold" panose="020B0800000000000000"/>
              </a:rPr>
              <a:t>对于</a:t>
            </a:r>
            <a:r>
              <a:rPr lang="en-US" altLang="zh-CN" sz="900" b="1" dirty="0">
                <a:solidFill>
                  <a:srgbClr val="0071BD"/>
                </a:solidFill>
                <a:ea typeface="思源黑体 CN Bold" panose="020B0800000000000000"/>
              </a:rPr>
              <a:t>HAP</a:t>
            </a:r>
            <a:r>
              <a:rPr lang="zh-CN" altLang="en-US" sz="900" b="1" dirty="0">
                <a:solidFill>
                  <a:srgbClr val="0071BD"/>
                </a:solidFill>
                <a:ea typeface="思源黑体 CN Bold" panose="020B0800000000000000"/>
              </a:rPr>
              <a:t>（</a:t>
            </a:r>
            <a:r>
              <a:rPr lang="en-US" altLang="zh-CN" sz="900" b="1" dirty="0">
                <a:solidFill>
                  <a:srgbClr val="0071BD"/>
                </a:solidFill>
                <a:ea typeface="思源黑体 CN Bold" panose="020B0800000000000000"/>
              </a:rPr>
              <a:t>VAP</a:t>
            </a:r>
            <a:r>
              <a:rPr lang="zh-CN" altLang="en-US" sz="900" b="1" dirty="0">
                <a:solidFill>
                  <a:srgbClr val="0071BD"/>
                </a:solidFill>
                <a:ea typeface="思源黑体 CN Bold" panose="020B0800000000000000"/>
              </a:rPr>
              <a:t>除外）和</a:t>
            </a:r>
            <a:r>
              <a:rPr lang="en-US" altLang="zh-CN" sz="900" b="1" dirty="0">
                <a:solidFill>
                  <a:srgbClr val="0071BD"/>
                </a:solidFill>
                <a:ea typeface="思源黑体 CN Bold" panose="020B0800000000000000"/>
              </a:rPr>
              <a:t>CAP</a:t>
            </a:r>
            <a:r>
              <a:rPr lang="zh-CN" altLang="en-US" sz="900" b="1" dirty="0">
                <a:solidFill>
                  <a:srgbClr val="0071BD"/>
                </a:solidFill>
                <a:ea typeface="思源黑体 CN Bold" panose="020B0800000000000000"/>
              </a:rPr>
              <a:t>有效，安全性可接受</a:t>
            </a:r>
            <a:r>
              <a:rPr lang="zh-CN" altLang="en-US" sz="900" dirty="0">
                <a:solidFill>
                  <a:schemeClr val="tx1"/>
                </a:solidFill>
                <a:latin typeface="思源黑体 CN Regular" panose="020B0500000000000000" pitchFamily="34" charset="-122"/>
                <a:ea typeface="思源黑体 CN Bold" panose="020B0800000000000000"/>
              </a:rPr>
              <a:t>。中国参与了这 </a:t>
            </a:r>
            <a:r>
              <a:rPr lang="en-US" altLang="zh-CN" sz="900" dirty="0">
                <a:solidFill>
                  <a:schemeClr val="tx1"/>
                </a:solidFill>
                <a:latin typeface="思源黑体 CN Regular" panose="020B0500000000000000" pitchFamily="34" charset="-122"/>
                <a:ea typeface="思源黑体 CN Bold" panose="020B0800000000000000"/>
              </a:rPr>
              <a:t>2 </a:t>
            </a:r>
            <a:r>
              <a:rPr lang="zh-CN" altLang="en-US" sz="900" dirty="0">
                <a:solidFill>
                  <a:schemeClr val="tx1"/>
                </a:solidFill>
                <a:latin typeface="思源黑体 CN Regular" panose="020B0500000000000000" pitchFamily="34" charset="-122"/>
                <a:ea typeface="思源黑体 CN Bold" panose="020B0800000000000000"/>
              </a:rPr>
              <a:t>项 </a:t>
            </a:r>
            <a:r>
              <a:rPr lang="en-US" altLang="zh-CN" sz="900" dirty="0">
                <a:solidFill>
                  <a:schemeClr val="tx1"/>
                </a:solidFill>
                <a:latin typeface="思源黑体 CN Regular" panose="020B0500000000000000" pitchFamily="34" charset="-122"/>
                <a:ea typeface="思源黑体 CN Bold" panose="020B0800000000000000"/>
              </a:rPr>
              <a:t>III </a:t>
            </a:r>
            <a:r>
              <a:rPr lang="zh-CN" altLang="en-US" sz="900" dirty="0">
                <a:solidFill>
                  <a:schemeClr val="tx1"/>
                </a:solidFill>
                <a:latin typeface="思源黑体 CN Regular" panose="020B0500000000000000" pitchFamily="34" charset="-122"/>
                <a:ea typeface="思源黑体 CN Bold" panose="020B0800000000000000"/>
              </a:rPr>
              <a:t>期研究。</a:t>
            </a:r>
          </a:p>
        </p:txBody>
      </p:sp>
      <p:sp>
        <p:nvSpPr>
          <p:cNvPr id="2" name="圆角矩形 36">
            <a:extLst>
              <a:ext uri="{FF2B5EF4-FFF2-40B4-BE49-F238E27FC236}">
                <a16:creationId xmlns:a16="http://schemas.microsoft.com/office/drawing/2014/main" id="{75E032DF-A150-F1D0-13DF-92B942BD1946}"/>
              </a:ext>
            </a:extLst>
          </p:cNvPr>
          <p:cNvSpPr/>
          <p:nvPr>
            <p:custDataLst>
              <p:tags r:id="rId2"/>
            </p:custDataLst>
          </p:nvPr>
        </p:nvSpPr>
        <p:spPr>
          <a:xfrm flipH="1">
            <a:off x="292735" y="361315"/>
            <a:ext cx="1520190" cy="423545"/>
          </a:xfrm>
          <a:prstGeom prst="roundRect">
            <a:avLst/>
          </a:prstGeom>
          <a:gradFill>
            <a:gsLst>
              <a:gs pos="100000">
                <a:srgbClr val="0079C2"/>
              </a:gs>
              <a:gs pos="61000">
                <a:srgbClr val="1459C0">
                  <a:alpha val="0"/>
                  <a:lumMod val="30000"/>
                  <a:lumOff val="70000"/>
                </a:srgbClr>
              </a:gs>
            </a:gsLst>
            <a:lin ang="17880000" scaled="0"/>
          </a:gradFill>
          <a:ln>
            <a:gradFill>
              <a:gsLst>
                <a:gs pos="60000">
                  <a:srgbClr val="0065EB">
                    <a:alpha val="0"/>
                  </a:srgbClr>
                </a:gs>
                <a:gs pos="100000">
                  <a:srgbClr val="1459C0"/>
                </a:gs>
              </a:gsLst>
              <a:lin ang="1968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sp>
        <p:nvSpPr>
          <p:cNvPr id="24" name="文本框 23">
            <a:extLst>
              <a:ext uri="{FF2B5EF4-FFF2-40B4-BE49-F238E27FC236}">
                <a16:creationId xmlns:a16="http://schemas.microsoft.com/office/drawing/2014/main" id="{FAB2535F-E326-E015-D24B-038429658E13}"/>
              </a:ext>
            </a:extLst>
          </p:cNvPr>
          <p:cNvSpPr txBox="1"/>
          <p:nvPr/>
        </p:nvSpPr>
        <p:spPr>
          <a:xfrm>
            <a:off x="5990299" y="2756824"/>
            <a:ext cx="3340425" cy="946478"/>
          </a:xfrm>
          <a:prstGeom prst="rect">
            <a:avLst/>
          </a:prstGeom>
          <a:noFill/>
        </p:spPr>
        <p:txBody>
          <a:bodyPr wrap="square" rtlCol="0">
            <a:spAutoFit/>
          </a:bodyPr>
          <a:lstStyle>
            <a:defPPr>
              <a:defRPr lang="zh-CN"/>
            </a:defPPr>
            <a:lvl1pPr>
              <a:lnSpc>
                <a:spcPct val="120000"/>
              </a:lnSpc>
              <a:defRPr sz="1500">
                <a:solidFill>
                  <a:schemeClr val="tx1">
                    <a:lumMod val="75000"/>
                    <a:lumOff val="25000"/>
                  </a:schemeClr>
                </a:solidFill>
              </a:defRPr>
            </a:lvl1pPr>
          </a:lstStyle>
          <a:p>
            <a:pPr marL="171450" indent="-171450" algn="just">
              <a:lnSpc>
                <a:spcPts val="1700"/>
              </a:lnSpc>
              <a:buFont typeface="Wingdings" panose="05000000000000000000" pitchFamily="2" charset="2"/>
              <a:buChar char="l"/>
            </a:pPr>
            <a:r>
              <a:rPr lang="en-US" altLang="zh-CN" sz="1200" dirty="0">
                <a:solidFill>
                  <a:srgbClr val="0077C1"/>
                </a:solidFill>
                <a:latin typeface="思源黑体 CN Regular" panose="020B0500000000000000" pitchFamily="34" charset="-122"/>
                <a:ea typeface="思源黑体 CN Bold" panose="020B0800000000000000"/>
              </a:rPr>
              <a:t>2020</a:t>
            </a:r>
            <a:r>
              <a:rPr lang="zh-CN" altLang="en-US" sz="1200" dirty="0">
                <a:solidFill>
                  <a:srgbClr val="0077C1"/>
                </a:solidFill>
                <a:latin typeface="思源黑体 CN Regular" panose="020B0500000000000000" pitchFamily="34" charset="-122"/>
                <a:ea typeface="思源黑体 CN Bold" panose="020B0800000000000000"/>
              </a:rPr>
              <a:t>年国际危重症医学杂志</a:t>
            </a:r>
            <a:r>
              <a:rPr lang="en-US" altLang="zh-CN" sz="1200" dirty="0">
                <a:solidFill>
                  <a:srgbClr val="0077C1"/>
                </a:solidFill>
                <a:latin typeface="思源黑体 CN Regular" panose="020B0500000000000000" pitchFamily="34" charset="-122"/>
                <a:ea typeface="思源黑体 CN Bold" panose="020B0800000000000000"/>
              </a:rPr>
              <a:t>Intensive Care Med.</a:t>
            </a:r>
            <a:r>
              <a:rPr lang="zh-CN" altLang="en-US" sz="1200" dirty="0">
                <a:solidFill>
                  <a:schemeClr val="tx1"/>
                </a:solidFill>
                <a:latin typeface="思源黑体 CN Regular" panose="020B0500000000000000" pitchFamily="34" charset="-122"/>
                <a:ea typeface="思源黑体 CN Bold" panose="020B0800000000000000"/>
              </a:rPr>
              <a:t>发表了一篇专家声明，其中提到：头孢比罗与万古霉素或达托霉素合用可挽救治疗</a:t>
            </a:r>
            <a:r>
              <a:rPr lang="en-US" altLang="zh-CN" sz="1200" dirty="0">
                <a:solidFill>
                  <a:schemeClr val="tx1"/>
                </a:solidFill>
                <a:latin typeface="思源黑体 CN Regular" panose="020B0500000000000000" pitchFamily="34" charset="-122"/>
                <a:ea typeface="思源黑体 CN Bold" panose="020B0800000000000000"/>
              </a:rPr>
              <a:t>MRSA</a:t>
            </a:r>
            <a:r>
              <a:rPr lang="zh-CN" altLang="en-US" sz="1200" dirty="0">
                <a:solidFill>
                  <a:schemeClr val="tx1"/>
                </a:solidFill>
                <a:latin typeface="思源黑体 CN Regular" panose="020B0500000000000000" pitchFamily="34" charset="-122"/>
                <a:ea typeface="思源黑体 CN Bold" panose="020B0800000000000000"/>
              </a:rPr>
              <a:t>菌血症。</a:t>
            </a:r>
            <a:endParaRPr lang="en-US" altLang="zh-CN" sz="1200" dirty="0">
              <a:solidFill>
                <a:schemeClr val="tx1"/>
              </a:solidFill>
              <a:latin typeface="思源黑体 CN Regular" panose="020B0500000000000000" pitchFamily="34" charset="-122"/>
              <a:ea typeface="思源黑体 CN Bold" panose="020B0800000000000000"/>
            </a:endParaRPr>
          </a:p>
        </p:txBody>
      </p:sp>
      <p:pic>
        <p:nvPicPr>
          <p:cNvPr id="28" name="图片 27">
            <a:extLst>
              <a:ext uri="{FF2B5EF4-FFF2-40B4-BE49-F238E27FC236}">
                <a16:creationId xmlns:a16="http://schemas.microsoft.com/office/drawing/2014/main" id="{0D2A7BAF-96F0-6416-E0AD-1FF74C37F4D1}"/>
              </a:ext>
            </a:extLst>
          </p:cNvPr>
          <p:cNvPicPr>
            <a:picLocks noChangeAspect="1"/>
          </p:cNvPicPr>
          <p:nvPr/>
        </p:nvPicPr>
        <p:blipFill rotWithShape="1">
          <a:blip r:embed="rId5"/>
          <a:srcRect l="3757" r="7129"/>
          <a:stretch/>
        </p:blipFill>
        <p:spPr>
          <a:xfrm>
            <a:off x="1988390" y="2597100"/>
            <a:ext cx="3712865" cy="1079222"/>
          </a:xfrm>
          <a:prstGeom prst="rect">
            <a:avLst/>
          </a:prstGeom>
          <a:effectLst>
            <a:outerShdw blurRad="50800" dist="38100" dir="10800000" algn="r" rotWithShape="0">
              <a:prstClr val="black">
                <a:alpha val="40000"/>
              </a:prstClr>
            </a:outerShdw>
          </a:effectLst>
        </p:spPr>
      </p:pic>
      <p:pic>
        <p:nvPicPr>
          <p:cNvPr id="17" name="图片 16">
            <a:extLst>
              <a:ext uri="{FF2B5EF4-FFF2-40B4-BE49-F238E27FC236}">
                <a16:creationId xmlns:a16="http://schemas.microsoft.com/office/drawing/2014/main" id="{08154E9B-4707-B780-DB2B-5D03D8663A20}"/>
              </a:ext>
            </a:extLst>
          </p:cNvPr>
          <p:cNvPicPr>
            <a:picLocks noChangeAspect="1"/>
          </p:cNvPicPr>
          <p:nvPr/>
        </p:nvPicPr>
        <p:blipFill>
          <a:blip r:embed="rId6"/>
          <a:stretch>
            <a:fillRect/>
          </a:stretch>
        </p:blipFill>
        <p:spPr>
          <a:xfrm>
            <a:off x="1988390" y="3788145"/>
            <a:ext cx="3712865" cy="1322974"/>
          </a:xfrm>
          <a:prstGeom prst="rect">
            <a:avLst/>
          </a:prstGeom>
          <a:effectLst>
            <a:outerShdw blurRad="50800" dist="38100" dir="8100000" algn="tr" rotWithShape="0">
              <a:prstClr val="black">
                <a:alpha val="40000"/>
              </a:prstClr>
            </a:outerShdw>
          </a:effectLst>
        </p:spPr>
      </p:pic>
      <p:sp>
        <p:nvSpPr>
          <p:cNvPr id="59" name="文本框 58"/>
          <p:cNvSpPr txBox="1"/>
          <p:nvPr/>
        </p:nvSpPr>
        <p:spPr>
          <a:xfrm>
            <a:off x="5990299" y="3964003"/>
            <a:ext cx="3340424" cy="946478"/>
          </a:xfrm>
          <a:prstGeom prst="rect">
            <a:avLst/>
          </a:prstGeom>
          <a:noFill/>
        </p:spPr>
        <p:txBody>
          <a:bodyPr wrap="square" rtlCol="0">
            <a:spAutoFit/>
          </a:bodyPr>
          <a:lstStyle>
            <a:defPPr>
              <a:defRPr lang="zh-CN"/>
            </a:defPPr>
            <a:lvl1pPr>
              <a:lnSpc>
                <a:spcPct val="120000"/>
              </a:lnSpc>
              <a:defRPr sz="1500">
                <a:solidFill>
                  <a:schemeClr val="tx1">
                    <a:lumMod val="75000"/>
                    <a:lumOff val="25000"/>
                  </a:schemeClr>
                </a:solidFill>
              </a:defRPr>
            </a:lvl1pPr>
          </a:lstStyle>
          <a:p>
            <a:pPr marL="171450" indent="-171450">
              <a:lnSpc>
                <a:spcPts val="1700"/>
              </a:lnSpc>
              <a:buFont typeface="Wingdings" panose="05000000000000000000" pitchFamily="2" charset="2"/>
              <a:buChar char="l"/>
            </a:pPr>
            <a:r>
              <a:rPr lang="en-US" altLang="zh-CN" sz="1200" dirty="0">
                <a:solidFill>
                  <a:srgbClr val="0077C1"/>
                </a:solidFill>
                <a:latin typeface="思源黑体 CN Regular" panose="020B0500000000000000" pitchFamily="34" charset="-122"/>
                <a:ea typeface="思源黑体 CN Bold" panose="020B0800000000000000"/>
              </a:rPr>
              <a:t>2019</a:t>
            </a:r>
            <a:r>
              <a:rPr lang="zh-CN" altLang="en-US" sz="1200" dirty="0">
                <a:solidFill>
                  <a:srgbClr val="0077C1"/>
                </a:solidFill>
                <a:latin typeface="思源黑体 CN Regular" panose="020B0500000000000000" pitchFamily="34" charset="-122"/>
                <a:ea typeface="思源黑体 CN Bold" panose="020B0800000000000000"/>
              </a:rPr>
              <a:t>年意大利的头孢比罗专家共识中指出：</a:t>
            </a:r>
            <a:r>
              <a:rPr lang="zh-CN" altLang="en-US" sz="1200" dirty="0">
                <a:solidFill>
                  <a:srgbClr val="000000"/>
                </a:solidFill>
                <a:effectLst/>
                <a:latin typeface="微软雅黑" panose="020B0503020204020204" pitchFamily="34" charset="-122"/>
                <a:ea typeface="思源黑体 CN Bold" panose="020B0800000000000000"/>
              </a:rPr>
              <a:t>头孢</a:t>
            </a:r>
            <a:r>
              <a:rPr lang="zh-CN" altLang="en-US" sz="1200" dirty="0">
                <a:solidFill>
                  <a:srgbClr val="000000"/>
                </a:solidFill>
                <a:latin typeface="微软雅黑" panose="020B0503020204020204" pitchFamily="34" charset="-122"/>
                <a:ea typeface="思源黑体 CN Bold" panose="020B0800000000000000"/>
              </a:rPr>
              <a:t>比罗成为</a:t>
            </a:r>
            <a:r>
              <a:rPr lang="en-US" altLang="zh-CN" sz="1200" dirty="0">
                <a:solidFill>
                  <a:srgbClr val="000000"/>
                </a:solidFill>
                <a:latin typeface="微软雅黑" panose="020B0503020204020204" pitchFamily="34" charset="-122"/>
                <a:ea typeface="思源黑体 CN Bold" panose="020B0800000000000000"/>
              </a:rPr>
              <a:t>CAP</a:t>
            </a:r>
            <a:r>
              <a:rPr lang="zh-CN" altLang="en-US" sz="1200" dirty="0">
                <a:solidFill>
                  <a:srgbClr val="000000"/>
                </a:solidFill>
                <a:latin typeface="微软雅黑" panose="020B0503020204020204" pitchFamily="34" charset="-122"/>
                <a:ea typeface="思源黑体 CN Bold" panose="020B0800000000000000"/>
              </a:rPr>
              <a:t>和</a:t>
            </a:r>
            <a:r>
              <a:rPr lang="en-US" altLang="zh-CN" sz="1200" dirty="0">
                <a:solidFill>
                  <a:srgbClr val="000000"/>
                </a:solidFill>
                <a:latin typeface="微软雅黑" panose="020B0503020204020204" pitchFamily="34" charset="-122"/>
                <a:ea typeface="思源黑体 CN Bold" panose="020B0800000000000000"/>
              </a:rPr>
              <a:t>HAP</a:t>
            </a:r>
            <a:r>
              <a:rPr lang="zh-CN" altLang="en-US" sz="1200" dirty="0">
                <a:solidFill>
                  <a:srgbClr val="000000"/>
                </a:solidFill>
                <a:latin typeface="微软雅黑" panose="020B0503020204020204" pitchFamily="34" charset="-122"/>
                <a:ea typeface="思源黑体 CN Bold" panose="020B0800000000000000"/>
              </a:rPr>
              <a:t>的经验治疗的有吸引力的选择原因：其具有广泛的抗菌范围；对抗</a:t>
            </a:r>
            <a:r>
              <a:rPr lang="en-US" altLang="zh-CN" sz="1200" dirty="0">
                <a:solidFill>
                  <a:srgbClr val="000000"/>
                </a:solidFill>
                <a:latin typeface="微软雅黑" panose="020B0503020204020204" pitchFamily="34" charset="-122"/>
                <a:ea typeface="思源黑体 CN Bold" panose="020B0800000000000000"/>
              </a:rPr>
              <a:t>MRSA</a:t>
            </a:r>
            <a:r>
              <a:rPr lang="zh-CN" altLang="en-US" sz="1200" dirty="0">
                <a:solidFill>
                  <a:srgbClr val="000000"/>
                </a:solidFill>
                <a:latin typeface="微软雅黑" panose="020B0503020204020204" pitchFamily="34" charset="-122"/>
                <a:ea typeface="思源黑体 CN Bold" panose="020B0800000000000000"/>
              </a:rPr>
              <a:t>有高活性及良好的安全性。</a:t>
            </a:r>
          </a:p>
        </p:txBody>
      </p:sp>
      <p:sp>
        <p:nvSpPr>
          <p:cNvPr id="3" name="文本框 2">
            <a:extLst>
              <a:ext uri="{FF2B5EF4-FFF2-40B4-BE49-F238E27FC236}">
                <a16:creationId xmlns:a16="http://schemas.microsoft.com/office/drawing/2014/main" id="{C8DB2F2F-662E-9B42-4ABE-1FC245A8C55F}"/>
              </a:ext>
            </a:extLst>
          </p:cNvPr>
          <p:cNvSpPr txBox="1"/>
          <p:nvPr/>
        </p:nvSpPr>
        <p:spPr>
          <a:xfrm>
            <a:off x="5997384" y="1519832"/>
            <a:ext cx="3340425" cy="946478"/>
          </a:xfrm>
          <a:prstGeom prst="rect">
            <a:avLst/>
          </a:prstGeom>
          <a:noFill/>
        </p:spPr>
        <p:txBody>
          <a:bodyPr wrap="square" rtlCol="0">
            <a:spAutoFit/>
          </a:bodyPr>
          <a:lstStyle>
            <a:defPPr>
              <a:defRPr lang="zh-CN"/>
            </a:defPPr>
            <a:lvl1pPr marL="171450" indent="-171450" algn="just">
              <a:lnSpc>
                <a:spcPct val="100000"/>
              </a:lnSpc>
              <a:buFont typeface="Wingdings" panose="05000000000000000000" pitchFamily="2" charset="2"/>
              <a:buChar char="l"/>
              <a:defRPr sz="1200">
                <a:solidFill>
                  <a:srgbClr val="0077C1"/>
                </a:solidFill>
                <a:latin typeface="思源黑体 CN Regular" panose="020B0500000000000000" pitchFamily="34" charset="-122"/>
                <a:ea typeface="思源黑体 CN Bold" panose="020B0800000000000000"/>
              </a:defRPr>
            </a:lvl1pPr>
          </a:lstStyle>
          <a:p>
            <a:pPr>
              <a:lnSpc>
                <a:spcPts val="1700"/>
              </a:lnSpc>
            </a:pPr>
            <a:r>
              <a:rPr lang="en-US" altLang="zh-CN" dirty="0"/>
              <a:t>《</a:t>
            </a:r>
            <a:r>
              <a:rPr lang="zh-CN" altLang="en-US" dirty="0"/>
              <a:t>儿科药师咨询宝典</a:t>
            </a:r>
            <a:r>
              <a:rPr lang="en-US" altLang="zh-CN" dirty="0"/>
              <a:t>》——</a:t>
            </a:r>
            <a:r>
              <a:rPr lang="zh-CN" altLang="en-US" dirty="0"/>
              <a:t>国家儿童医学中心：</a:t>
            </a:r>
            <a:r>
              <a:rPr lang="zh-CN" altLang="en-US" dirty="0">
                <a:solidFill>
                  <a:schemeClr val="tx1"/>
                </a:solidFill>
              </a:rPr>
              <a:t>头孢比罗为初始经验单药治疗儿童</a:t>
            </a:r>
            <a:r>
              <a:rPr lang="en-US" altLang="zh-CN" dirty="0">
                <a:solidFill>
                  <a:schemeClr val="tx1"/>
                </a:solidFill>
              </a:rPr>
              <a:t>HAP</a:t>
            </a:r>
            <a:r>
              <a:rPr lang="zh-CN" altLang="en-US" dirty="0">
                <a:solidFill>
                  <a:schemeClr val="tx1"/>
                </a:solidFill>
              </a:rPr>
              <a:t>（不包括</a:t>
            </a:r>
            <a:r>
              <a:rPr lang="en-US" altLang="zh-CN" dirty="0">
                <a:solidFill>
                  <a:schemeClr val="tx1"/>
                </a:solidFill>
              </a:rPr>
              <a:t>VAP</a:t>
            </a:r>
            <a:r>
              <a:rPr lang="zh-CN" altLang="en-US" dirty="0">
                <a:solidFill>
                  <a:schemeClr val="tx1"/>
                </a:solidFill>
              </a:rPr>
              <a:t>）与需住院治疗的</a:t>
            </a:r>
            <a:r>
              <a:rPr lang="en-US" altLang="zh-CN" dirty="0">
                <a:solidFill>
                  <a:schemeClr val="tx1"/>
                </a:solidFill>
              </a:rPr>
              <a:t>CAP</a:t>
            </a:r>
            <a:r>
              <a:rPr lang="zh-CN" altLang="en-US" dirty="0">
                <a:solidFill>
                  <a:schemeClr val="tx1"/>
                </a:solidFill>
              </a:rPr>
              <a:t>患者，尤其是为</a:t>
            </a:r>
            <a:r>
              <a:rPr lang="en-US" altLang="zh-CN" dirty="0">
                <a:solidFill>
                  <a:schemeClr val="tx1"/>
                </a:solidFill>
              </a:rPr>
              <a:t>MRSA</a:t>
            </a:r>
            <a:r>
              <a:rPr lang="zh-CN" altLang="en-US" dirty="0">
                <a:solidFill>
                  <a:schemeClr val="tx1"/>
                </a:solidFill>
              </a:rPr>
              <a:t>感染的患儿提供了新选择。</a:t>
            </a:r>
          </a:p>
        </p:txBody>
      </p:sp>
      <p:pic>
        <p:nvPicPr>
          <p:cNvPr id="11" name="图片 10">
            <a:extLst>
              <a:ext uri="{FF2B5EF4-FFF2-40B4-BE49-F238E27FC236}">
                <a16:creationId xmlns:a16="http://schemas.microsoft.com/office/drawing/2014/main" id="{12ADA9CF-6302-5EA8-278D-382E84F5355A}"/>
              </a:ext>
            </a:extLst>
          </p:cNvPr>
          <p:cNvPicPr>
            <a:picLocks noChangeAspect="1"/>
          </p:cNvPicPr>
          <p:nvPr/>
        </p:nvPicPr>
        <p:blipFill>
          <a:blip r:embed="rId7"/>
          <a:stretch>
            <a:fillRect/>
          </a:stretch>
        </p:blipFill>
        <p:spPr>
          <a:xfrm>
            <a:off x="1988390" y="1346125"/>
            <a:ext cx="3712865" cy="1146880"/>
          </a:xfrm>
          <a:prstGeom prst="rect">
            <a:avLst/>
          </a:prstGeom>
          <a:effectLst>
            <a:outerShdw blurRad="50800" dist="38100" dir="13500000" algn="br" rotWithShape="0">
              <a:prstClr val="black">
                <a:alpha val="40000"/>
              </a:prstClr>
            </a:outerShdw>
          </a:effectLst>
        </p:spPr>
      </p:pic>
      <p:sp>
        <p:nvSpPr>
          <p:cNvPr id="10" name="灯片编号占位符 5">
            <a:extLst>
              <a:ext uri="{FF2B5EF4-FFF2-40B4-BE49-F238E27FC236}">
                <a16:creationId xmlns:a16="http://schemas.microsoft.com/office/drawing/2014/main" id="{ADEB2E68-9391-67BB-D554-099D7C2F0833}"/>
              </a:ext>
            </a:extLst>
          </p:cNvPr>
          <p:cNvSpPr txBox="1">
            <a:spLocks/>
          </p:cNvSpPr>
          <p:nvPr/>
        </p:nvSpPr>
        <p:spPr>
          <a:xfrm>
            <a:off x="9439835" y="6492875"/>
            <a:ext cx="2743200" cy="365125"/>
          </a:xfrm>
          <a:prstGeom prst="rect">
            <a:avLst/>
          </a:prstGeom>
        </p:spPr>
        <p:txBody>
          <a:bodyPr/>
          <a:lstStyle>
            <a:defPPr>
              <a:defRPr lang="zh-CN"/>
            </a:defPPr>
            <a:lvl1pPr marL="0" algn="r" defTabSz="914400" rtl="0" eaLnBrk="1" latinLnBrk="0" hangingPunct="1">
              <a:defRPr sz="1400" kern="1200">
                <a:solidFill>
                  <a:schemeClr val="tx1"/>
                </a:solidFill>
                <a:latin typeface="思源黑体 CN Bold"/>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27D772-DDAD-B549-B652-8A1CE5CDB70F}" type="slidenum">
              <a:rPr kumimoji="1" lang="zh-CN" altLang="en-US" smtClean="0"/>
              <a:pPr/>
              <a:t>9</a:t>
            </a:fld>
            <a:endParaRPr kumimoji="1" lang="zh-CN" altLang="en-US" dirty="0"/>
          </a:p>
        </p:txBody>
      </p:sp>
    </p:spTree>
    <p:extLst>
      <p:ext uri="{BB962C8B-B14F-4D97-AF65-F5344CB8AC3E}">
        <p14:creationId xmlns:p14="http://schemas.microsoft.com/office/powerpoint/2010/main" val="30346315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PP_MARK_KEY" val="7b0b4fd4-a58d-4d08-8dc5-1a60cb4cd658"/>
  <p:tag name="COMMONDATA" val="eyJoZGlkIjoiMzY4ODAzZWQzOGJhZDkxZDY1NjM4Y2UzZDViOWViNDY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TEXTSHADOWSIZE" val="100"/>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TEXTSHADOWSIZE" val="100"/>
</p:tagLst>
</file>

<file path=ppt/tags/tag110.xml><?xml version="1.0" encoding="utf-8"?>
<p:tagLst xmlns:a="http://schemas.openxmlformats.org/drawingml/2006/main" xmlns:r="http://schemas.openxmlformats.org/officeDocument/2006/relationships" xmlns:p="http://schemas.openxmlformats.org/presentationml/2006/main">
  <p:tag name="TEXTSHADOWSIZE" val="100"/>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TEXTSHADOWSIZE" val="100"/>
</p:tagLst>
</file>

<file path=ppt/tags/tag117.xml><?xml version="1.0" encoding="utf-8"?>
<p:tagLst xmlns:a="http://schemas.openxmlformats.org/drawingml/2006/main" xmlns:r="http://schemas.openxmlformats.org/officeDocument/2006/relationships" xmlns:p="http://schemas.openxmlformats.org/presentationml/2006/main">
  <p:tag name="TEXTSHADOWSIZE" val="100"/>
</p:tagLst>
</file>

<file path=ppt/tags/tag118.xml><?xml version="1.0" encoding="utf-8"?>
<p:tagLst xmlns:a="http://schemas.openxmlformats.org/drawingml/2006/main" xmlns:r="http://schemas.openxmlformats.org/officeDocument/2006/relationships" xmlns:p="http://schemas.openxmlformats.org/presentationml/2006/main">
  <p:tag name="TEXTSHADOWSIZE" val="100"/>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TEXTSHADOWSIZE" val="100"/>
</p:tagLst>
</file>

<file path=ppt/tags/tag14.xml><?xml version="1.0" encoding="utf-8"?>
<p:tagLst xmlns:a="http://schemas.openxmlformats.org/drawingml/2006/main" xmlns:r="http://schemas.openxmlformats.org/officeDocument/2006/relationships" xmlns:p="http://schemas.openxmlformats.org/presentationml/2006/main">
  <p:tag name="ISLIDE.ICON" val="#43192;"/>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TEXTSHADOWSIZE" val="100"/>
</p:tagLst>
</file>

<file path=ppt/tags/tag2.xml><?xml version="1.0" encoding="utf-8"?>
<p:tagLst xmlns:a="http://schemas.openxmlformats.org/drawingml/2006/main" xmlns:r="http://schemas.openxmlformats.org/officeDocument/2006/relationships" xmlns:p="http://schemas.openxmlformats.org/presentationml/2006/main">
  <p:tag name="TEXTSHADOWSIZE" val="100"/>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TEXTSHADOWSIZE" val="100"/>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TEXTSHADOWSIZE" val="100"/>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TEXTSHADOWSIZE" val="100"/>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TEXTSHADOWSIZE" val="100"/>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FULL_TEXT_BEAUTIFY_COPY_ID" val="13"/>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ISLIDE.ICON" val="#43192;"/>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ISLIDE.ICON" val="#43192;"/>
</p:tagLst>
</file>

<file path=ppt/tags/tag5.xml><?xml version="1.0" encoding="utf-8"?>
<p:tagLst xmlns:a="http://schemas.openxmlformats.org/drawingml/2006/main" xmlns:r="http://schemas.openxmlformats.org/officeDocument/2006/relationships" xmlns:p="http://schemas.openxmlformats.org/presentationml/2006/main">
  <p:tag name="TEXTSHADOWSIZE" val="100"/>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TEXTSHADOWSIZE" val="100"/>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TEXTSHADOWSIZE" val="100"/>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ISLIDE.ICON" val="#43192;"/>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TEXTSHADOWSIZE" val="100"/>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TEXTSHADOWSIZE" val="100"/>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TEXTSHADOWSIZE" val="100"/>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TEXTSHADOWSIZE" val="100"/>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TEXTSHADOWSIZE" val="100"/>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TEXTSHADOWSIZE" val="100"/>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ISLIDE.ICON" val="#43192;"/>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TEXTSHADOWSIZE" val="100"/>
</p:tagLst>
</file>

<file path=ppt/tags/tag9.xml><?xml version="1.0" encoding="utf-8"?>
<p:tagLst xmlns:a="http://schemas.openxmlformats.org/drawingml/2006/main" xmlns:r="http://schemas.openxmlformats.org/officeDocument/2006/relationships" xmlns:p="http://schemas.openxmlformats.org/presentationml/2006/main">
  <p:tag name="TEXTSHADOWSIZE" val="100"/>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TEXTSHADOWSIZE" val="100"/>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TEXTSHADOWSIZE" val="100"/>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5817</TotalTime>
  <Words>3701</Words>
  <Application>Microsoft Office PowerPoint</Application>
  <PresentationFormat>宽屏</PresentationFormat>
  <Paragraphs>242</Paragraphs>
  <Slides>12</Slides>
  <Notes>8</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12</vt:i4>
      </vt:variant>
    </vt:vector>
  </HeadingPairs>
  <TitlesOfParts>
    <vt:vector size="26" baseType="lpstr">
      <vt:lpstr>等线</vt:lpstr>
      <vt:lpstr>等线 Light</vt:lpstr>
      <vt:lpstr>思源黑体 CN Bold</vt:lpstr>
      <vt:lpstr>思源黑体 CN Heavy</vt:lpstr>
      <vt:lpstr>思源黑体 CN Regular</vt:lpstr>
      <vt:lpstr>微软雅黑</vt:lpstr>
      <vt:lpstr>Arial</vt:lpstr>
      <vt:lpstr>Calibri</vt:lpstr>
      <vt:lpstr>Montserrat Black</vt:lpstr>
      <vt:lpstr>Times New Roman</vt:lpstr>
      <vt:lpstr>Tw Cen MT</vt:lpstr>
      <vt:lpstr>Wingdings</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c:creator>
  <cp:lastModifiedBy>Pan Danae</cp:lastModifiedBy>
  <cp:revision>239</cp:revision>
  <dcterms:created xsi:type="dcterms:W3CDTF">2023-02-06T15:51:00Z</dcterms:created>
  <dcterms:modified xsi:type="dcterms:W3CDTF">2023-07-14T06:52:32Z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1017B93D54DC4AE0B72E9869C4917DC6</vt:lpwstr>
  </property>
  <property fmtid="{D5CDD505-2E9C-101B-9397-08002B2CF9AE}" pid="3" name="KSOProductBuildVer">
    <vt:lpwstr>2052-11.1.0.13703</vt:lpwstr>
  </property>
</Properties>
</file>