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64" r:id="rId4"/>
    <p:sldId id="259" r:id="rId5"/>
    <p:sldId id="281" r:id="rId6"/>
    <p:sldId id="282" r:id="rId7"/>
    <p:sldId id="274" r:id="rId8"/>
    <p:sldId id="286" r:id="rId9"/>
    <p:sldId id="276" r:id="rId10"/>
    <p:sldId id="277" r:id="rId11"/>
    <p:sldId id="288" r:id="rId12"/>
  </p:sldIdLst>
  <p:sldSz cx="5829300" cy="3278188"/>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黄叶" initials="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9B9"/>
    <a:srgbClr val="CCE3F3"/>
    <a:srgbClr val="DBE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826" autoAdjust="0"/>
  </p:normalViewPr>
  <p:slideViewPr>
    <p:cSldViewPr snapToGrid="0">
      <p:cViewPr varScale="1">
        <p:scale>
          <a:sx n="98" d="100"/>
          <a:sy n="98" d="100"/>
        </p:scale>
        <p:origin x="60" y="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2023/8/3</a:t>
            </a:fld>
            <a:endParaRPr lang="zh-CN" altLang="en-US"/>
          </a:p>
        </p:txBody>
      </p:sp>
      <p:sp>
        <p:nvSpPr>
          <p:cNvPr id="4" name="幻灯片图像占位符 3"/>
          <p:cNvSpPr>
            <a:spLocks noGrp="1" noRot="1" noChangeAspect="1"/>
          </p:cNvSpPr>
          <p:nvPr>
            <p:ph type="sldImg" idx="2"/>
          </p:nvPr>
        </p:nvSpPr>
        <p:spPr>
          <a:xfrm>
            <a:off x="685402" y="1143000"/>
            <a:ext cx="548719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备注：与注射生理盐水相比，透明质酸并没有增加不良事件的风险，具有较高的安全性。</a:t>
            </a:r>
            <a:r>
              <a:rPr lang="en-US" altLang="zh-CN" dirty="0"/>
              <a:t>[</a:t>
            </a:r>
            <a:r>
              <a:rPr lang="zh-CN" altLang="en-US" dirty="0"/>
              <a:t>参考文献：中国骨关节炎疼痛管理临床实践指南（</a:t>
            </a:r>
            <a:r>
              <a:rPr lang="en-US" altLang="zh-CN" dirty="0"/>
              <a:t>2020</a:t>
            </a:r>
            <a:r>
              <a:rPr lang="zh-CN" altLang="en-US" dirty="0"/>
              <a:t>年版）</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3F3"/>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21600000">
            <a:off x="1785492" y="383157"/>
            <a:ext cx="2423160" cy="2752344"/>
          </a:xfrm>
          <a:prstGeom prst="rect">
            <a:avLst/>
          </a:prstGeom>
        </p:spPr>
      </p:pic>
      <p:sp>
        <p:nvSpPr>
          <p:cNvPr id="5" name="textbox 4"/>
          <p:cNvSpPr/>
          <p:nvPr/>
        </p:nvSpPr>
        <p:spPr>
          <a:xfrm>
            <a:off x="2030712" y="2187899"/>
            <a:ext cx="1874791" cy="238445"/>
          </a:xfrm>
          <a:prstGeom prst="rect">
            <a:avLst/>
          </a:prstGeom>
        </p:spPr>
        <p:txBody>
          <a:bodyPr vert="horz" wrap="square" lIns="0" tIns="0" rIns="0" bIns="0"/>
          <a:lstStyle/>
          <a:p>
            <a:pPr algn="l" rtl="0" eaLnBrk="0">
              <a:lnSpc>
                <a:spcPct val="79000"/>
              </a:lnSpc>
            </a:pPr>
            <a:endParaRPr lang="en-US" altLang="en-US" sz="100" dirty="0"/>
          </a:p>
          <a:p>
            <a:pPr marL="235585" algn="ctr" rtl="0" eaLnBrk="0">
              <a:lnSpc>
                <a:spcPct val="100000"/>
              </a:lnSpc>
              <a:spcBef>
                <a:spcPts val="55"/>
              </a:spcBef>
            </a:pPr>
            <a:r>
              <a:rPr lang="zh-CN" altLang="en-US" sz="1100" spc="30" dirty="0">
                <a:ln w="4179" cap="flat" cmpd="sng">
                  <a:solidFill>
                    <a:srgbClr val="000000">
                      <a:alpha val="100000"/>
                    </a:srgbClr>
                  </a:solidFill>
                  <a:prstDash val="solid"/>
                  <a:bevel/>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丁甘交联玻璃酸钠</a:t>
            </a:r>
            <a:r>
              <a:rPr lang="zh-CN" sz="1100" spc="30" dirty="0">
                <a:ln w="4179" cap="flat" cmpd="sng">
                  <a:solidFill>
                    <a:srgbClr val="000000">
                      <a:alpha val="100000"/>
                    </a:srgbClr>
                  </a:solidFill>
                  <a:prstDash val="solid"/>
                  <a:bevel/>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注射液</a:t>
            </a:r>
            <a:endParaRPr lang="zh-CN" altLang="en-US" sz="1100" spc="30" dirty="0">
              <a:ln w="4179" cap="flat" cmpd="sng">
                <a:solidFill>
                  <a:srgbClr val="000000">
                    <a:alpha val="100000"/>
                  </a:srgbClr>
                </a:solidFill>
                <a:prstDash val="solid"/>
                <a:bevel/>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p:txBody>
      </p:sp>
      <p:sp>
        <p:nvSpPr>
          <p:cNvPr id="8" name="rect"/>
          <p:cNvSpPr/>
          <p:nvPr/>
        </p:nvSpPr>
        <p:spPr>
          <a:xfrm>
            <a:off x="5505450" y="365430"/>
            <a:ext cx="323850" cy="9143"/>
          </a:xfrm>
          <a:prstGeom prst="rect">
            <a:avLst/>
          </a:prstGeom>
          <a:solidFill>
            <a:srgbClr val="365AB2">
              <a:alpha val="99607"/>
            </a:srgbClr>
          </a:solidFill>
          <a:ln cap="flat">
            <a:noFill/>
            <a:prstDash val="solid"/>
            <a:miter lim="0"/>
          </a:ln>
        </p:spPr>
        <p:txBody>
          <a:bodyPr rtlCol="0"/>
          <a:lstStyle/>
          <a:p>
            <a:pPr algn="ctr"/>
            <a:endParaRPr lang="zh-CN" altLang="en-US"/>
          </a:p>
        </p:txBody>
      </p:sp>
      <p:sp>
        <p:nvSpPr>
          <p:cNvPr id="9" name="流程图: 终止 8"/>
          <p:cNvSpPr/>
          <p:nvPr/>
        </p:nvSpPr>
        <p:spPr>
          <a:xfrm>
            <a:off x="2420873" y="2612723"/>
            <a:ext cx="1239520" cy="29972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332608" y="2663205"/>
            <a:ext cx="1416050" cy="198755"/>
          </a:xfrm>
          <a:prstGeom prst="rect">
            <a:avLst/>
          </a:prstGeom>
          <a:noFill/>
        </p:spPr>
        <p:txBody>
          <a:bodyPr wrap="square" rtlCol="0">
            <a:spAutoFit/>
          </a:bodyPr>
          <a:lstStyle/>
          <a:p>
            <a:pPr algn="ctr"/>
            <a:r>
              <a:rPr lang="zh-CN" altLang="en-US" sz="700" dirty="0">
                <a:solidFill>
                  <a:schemeClr val="bg1"/>
                </a:solidFill>
                <a:latin typeface="微软雅黑" panose="020B0503020204020204" charset="-122"/>
                <a:ea typeface="微软雅黑" panose="020B0503020204020204" charset="-122"/>
              </a:rPr>
              <a:t>亿帆医药股份有限公司</a:t>
            </a:r>
          </a:p>
        </p:txBody>
      </p:sp>
      <p:pic>
        <p:nvPicPr>
          <p:cNvPr id="6" name="图片 5"/>
          <p:cNvPicPr>
            <a:picLocks noChangeAspect="1"/>
          </p:cNvPicPr>
          <p:nvPr/>
        </p:nvPicPr>
        <p:blipFill>
          <a:blip r:embed="rId3"/>
          <a:stretch>
            <a:fillRect/>
          </a:stretch>
        </p:blipFill>
        <p:spPr>
          <a:xfrm>
            <a:off x="2420620" y="824865"/>
            <a:ext cx="1160145" cy="11264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0795" y="258286"/>
            <a:ext cx="5840095" cy="2761615"/>
            <a:chOff x="2821" y="583"/>
            <a:chExt cx="2494" cy="794"/>
          </a:xfrm>
        </p:grpSpPr>
        <p:sp>
          <p:nvSpPr>
            <p:cNvPr id="12" name="矩形 11"/>
            <p:cNvSpPr/>
            <p:nvPr/>
          </p:nvSpPr>
          <p:spPr>
            <a:xfrm>
              <a:off x="2821" y="583"/>
              <a:ext cx="2494" cy="794"/>
            </a:xfrm>
            <a:prstGeom prst="rect">
              <a:avLst/>
            </a:prstGeom>
            <a:solidFill>
              <a:srgbClr val="DB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849" y="615"/>
              <a:ext cx="2437" cy="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3959B9"/>
                </a:solidFill>
                <a:latin typeface="微软雅黑" panose="020B0503020204020204" charset="-122"/>
                <a:ea typeface="微软雅黑" panose="020B0503020204020204" charset="-122"/>
                <a:cs typeface="微软雅黑" panose="020B0503020204020204" charset="-122"/>
              </a:endParaRPr>
            </a:p>
          </p:txBody>
        </p:sp>
      </p:grpSp>
      <p:pic>
        <p:nvPicPr>
          <p:cNvPr id="35" name="picture 35"/>
          <p:cNvPicPr>
            <a:picLocks noChangeAspect="1"/>
          </p:cNvPicPr>
          <p:nvPr/>
        </p:nvPicPr>
        <p:blipFill>
          <a:blip r:embed="rId4"/>
          <a:stretch>
            <a:fillRect/>
          </a:stretch>
        </p:blipFill>
        <p:spPr>
          <a:xfrm rot="21600000">
            <a:off x="532756" y="1805531"/>
            <a:ext cx="254508" cy="12191"/>
          </a:xfrm>
          <a:prstGeom prst="rect">
            <a:avLst/>
          </a:prstGeom>
        </p:spPr>
      </p:pic>
      <p:sp>
        <p:nvSpPr>
          <p:cNvPr id="2" name="文本框 1"/>
          <p:cNvSpPr txBox="1"/>
          <p:nvPr/>
        </p:nvSpPr>
        <p:spPr>
          <a:xfrm>
            <a:off x="225670" y="1168375"/>
            <a:ext cx="868680" cy="368300"/>
          </a:xfrm>
          <a:prstGeom prst="rect">
            <a:avLst/>
          </a:prstGeom>
          <a:noFill/>
        </p:spPr>
        <p:txBody>
          <a:bodyPr wrap="none" rtlCol="0">
            <a:spAutoFit/>
          </a:bodyPr>
          <a:lstStyle/>
          <a:p>
            <a:r>
              <a:rPr lang="zh-CN" altLang="en-US" dirty="0">
                <a:solidFill>
                  <a:schemeClr val="accent1"/>
                </a:solidFill>
                <a:latin typeface="微软雅黑" panose="020B0503020204020204" charset="-122"/>
                <a:ea typeface="微软雅黑" panose="020B0503020204020204" charset="-122"/>
              </a:rPr>
              <a:t>公平性</a:t>
            </a:r>
          </a:p>
        </p:txBody>
      </p:sp>
      <p:grpSp>
        <p:nvGrpSpPr>
          <p:cNvPr id="7" name="组合 6"/>
          <p:cNvGrpSpPr/>
          <p:nvPr/>
        </p:nvGrpSpPr>
        <p:grpSpPr>
          <a:xfrm rot="5400000">
            <a:off x="116840" y="340360"/>
            <a:ext cx="1087120" cy="442595"/>
            <a:chOff x="0" y="503"/>
            <a:chExt cx="1712" cy="567"/>
          </a:xfrm>
        </p:grpSpPr>
        <p:sp>
          <p:nvSpPr>
            <p:cNvPr id="8" name="矩形 7"/>
            <p:cNvSpPr/>
            <p:nvPr/>
          </p:nvSpPr>
          <p:spPr>
            <a:xfrm>
              <a:off x="0" y="503"/>
              <a:ext cx="1418" cy="567"/>
            </a:xfrm>
            <a:prstGeom prst="rect">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46" y="504"/>
              <a:ext cx="566" cy="566"/>
            </a:xfrm>
            <a:prstGeom prst="ellipse">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445135" y="550545"/>
            <a:ext cx="436880" cy="368300"/>
          </a:xfrm>
          <a:prstGeom prst="rect">
            <a:avLst/>
          </a:prstGeom>
          <a:noFill/>
        </p:spPr>
        <p:txBody>
          <a:bodyPr wrap="none" rtlCol="0">
            <a:spAutoFit/>
          </a:bodyPr>
          <a:lstStyle/>
          <a:p>
            <a:r>
              <a:rPr lang="en-US" altLang="zh-CN" dirty="0">
                <a:solidFill>
                  <a:schemeClr val="bg1"/>
                </a:solidFill>
              </a:rPr>
              <a:t>05</a:t>
            </a:r>
          </a:p>
        </p:txBody>
      </p:sp>
      <p:sp>
        <p:nvSpPr>
          <p:cNvPr id="16" name="文本框 15"/>
          <p:cNvSpPr txBox="1"/>
          <p:nvPr/>
        </p:nvSpPr>
        <p:spPr>
          <a:xfrm>
            <a:off x="324730" y="1524779"/>
            <a:ext cx="670560" cy="245110"/>
          </a:xfrm>
          <a:prstGeom prst="rect">
            <a:avLst/>
          </a:prstGeom>
          <a:noFill/>
        </p:spPr>
        <p:txBody>
          <a:bodyPr wrap="none" rtlCol="0">
            <a:spAutoFit/>
          </a:bodyPr>
          <a:lstStyle/>
          <a:p>
            <a:r>
              <a:rPr lang="en-US" altLang="zh-CN" sz="1000" dirty="0">
                <a:solidFill>
                  <a:srgbClr val="DBECF7"/>
                </a:solidFill>
                <a:latin typeface="微软雅黑" panose="020B0503020204020204" charset="-122"/>
                <a:ea typeface="微软雅黑" panose="020B0503020204020204" charset="-122"/>
              </a:rPr>
              <a:t>Fairness</a:t>
            </a:r>
          </a:p>
        </p:txBody>
      </p:sp>
      <p:graphicFrame>
        <p:nvGraphicFramePr>
          <p:cNvPr id="3" name="table 30"/>
          <p:cNvGraphicFramePr>
            <a:graphicFrameLocks noGrp="1"/>
          </p:cNvGraphicFramePr>
          <p:nvPr>
            <p:custDataLst>
              <p:tags r:id="rId1"/>
            </p:custDataLst>
          </p:nvPr>
        </p:nvGraphicFramePr>
        <p:xfrm>
          <a:off x="1300366" y="445317"/>
          <a:ext cx="4255008" cy="2421446"/>
        </p:xfrm>
        <a:graphic>
          <a:graphicData uri="http://schemas.openxmlformats.org/drawingml/2006/table">
            <a:tbl>
              <a:tblPr/>
              <a:tblGrid>
                <a:gridCol w="4255008">
                  <a:extLst>
                    <a:ext uri="{9D8B030D-6E8A-4147-A177-3AD203B41FA5}">
                      <a16:colId xmlns:a16="http://schemas.microsoft.com/office/drawing/2014/main" val="20000"/>
                    </a:ext>
                  </a:extLst>
                </a:gridCol>
              </a:tblGrid>
              <a:tr h="2404034">
                <a:tc>
                  <a:txBody>
                    <a:bodyPr/>
                    <a:lstStyle/>
                    <a:p>
                      <a:pPr marL="0" marR="0" lvl="0" indent="0" algn="l" defTabSz="914400" rtl="0" eaLnBrk="0" fontAlgn="auto" latinLnBrk="0" hangingPunct="1">
                        <a:lnSpc>
                          <a:spcPts val="1200"/>
                        </a:lnSpc>
                        <a:spcBef>
                          <a:spcPts val="0"/>
                        </a:spcBef>
                        <a:spcAft>
                          <a:spcPts val="0"/>
                        </a:spcAft>
                        <a:buClrTx/>
                        <a:buSzTx/>
                        <a:buFontTx/>
                        <a:buNone/>
                        <a:defRPr/>
                      </a:pPr>
                      <a:r>
                        <a:rPr lang="zh-CN" altLang="en-US" sz="800" b="1" kern="1200" dirty="0">
                          <a:solidFill>
                            <a:schemeClr val="tx1"/>
                          </a:solidFill>
                          <a:latin typeface="微软雅黑" panose="020B0503020204020204" charset="-122"/>
                          <a:ea typeface="微软雅黑" panose="020B0503020204020204" charset="-122"/>
                          <a:cs typeface="微软雅黑" panose="020B0503020204020204" charset="-122"/>
                          <a:sym typeface="+mn-ea"/>
                        </a:rPr>
                        <a:t>所治疗疾病对公共健康的影响：</a:t>
                      </a:r>
                      <a:endParaRPr lang="en-US" altLang="zh-CN" sz="800" b="1" kern="12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0" fontAlgn="auto" latinLnBrk="0" hangingPunct="1">
                        <a:lnSpc>
                          <a:spcPts val="1200"/>
                        </a:lnSpc>
                        <a:spcBef>
                          <a:spcPts val="0"/>
                        </a:spcBef>
                        <a:spcAft>
                          <a:spcPts val="0"/>
                        </a:spcAft>
                        <a:buClrTx/>
                        <a:buSzTx/>
                        <a:buFontTx/>
                        <a:buNone/>
                        <a:defRPr/>
                      </a:pPr>
                      <a:r>
                        <a:rPr lang="zh-CN" altLang="en-US" sz="700" kern="1200" dirty="0">
                          <a:solidFill>
                            <a:srgbClr val="3959B9"/>
                          </a:solidFill>
                          <a:latin typeface="微软雅黑" panose="020B0503020204020204" charset="-122"/>
                          <a:ea typeface="微软雅黑" panose="020B0503020204020204" charset="-122"/>
                          <a:cs typeface="+mn-cs"/>
                          <a:sym typeface="+mn-ea"/>
                        </a:rPr>
                        <a:t>丁甘交联玻璃酸钠的粘弹性接近正常成人关节滑液，注射后在关节腔中有较长的存留时间，可以作为关节液的临时性替代和补充品，通过粘弹性补充疗法，恢复病变关节组织生理学和流变学状态。本品</a:t>
                      </a:r>
                      <a:r>
                        <a:rPr lang="en-US" altLang="zh-CN" sz="700" kern="1200" dirty="0">
                          <a:solidFill>
                            <a:srgbClr val="3959B9"/>
                          </a:solidFill>
                          <a:latin typeface="微软雅黑" panose="020B0503020204020204" charset="-122"/>
                          <a:ea typeface="微软雅黑" panose="020B0503020204020204" charset="-122"/>
                          <a:cs typeface="+mn-cs"/>
                          <a:sym typeface="+mn-ea"/>
                        </a:rPr>
                        <a:t>1</a:t>
                      </a:r>
                      <a:r>
                        <a:rPr lang="zh-CN" altLang="en-US" sz="700" kern="1200" dirty="0">
                          <a:solidFill>
                            <a:srgbClr val="3959B9"/>
                          </a:solidFill>
                          <a:latin typeface="微软雅黑" panose="020B0503020204020204" charset="-122"/>
                          <a:ea typeface="微软雅黑" panose="020B0503020204020204" charset="-122"/>
                          <a:cs typeface="+mn-cs"/>
                          <a:sym typeface="+mn-ea"/>
                        </a:rPr>
                        <a:t>针</a:t>
                      </a:r>
                      <a:r>
                        <a:rPr lang="en-US" altLang="zh-CN" sz="700" kern="1200" dirty="0">
                          <a:solidFill>
                            <a:srgbClr val="3959B9"/>
                          </a:solidFill>
                          <a:latin typeface="微软雅黑" panose="020B0503020204020204" charset="-122"/>
                          <a:ea typeface="微软雅黑" panose="020B0503020204020204" charset="-122"/>
                          <a:cs typeface="+mn-cs"/>
                          <a:sym typeface="+mn-ea"/>
                        </a:rPr>
                        <a:t>/</a:t>
                      </a:r>
                      <a:r>
                        <a:rPr lang="zh-CN" altLang="en-US" sz="700" kern="1200" dirty="0">
                          <a:solidFill>
                            <a:srgbClr val="3959B9"/>
                          </a:solidFill>
                          <a:latin typeface="微软雅黑" panose="020B0503020204020204" charset="-122"/>
                          <a:ea typeface="微软雅黑" panose="020B0503020204020204" charset="-122"/>
                          <a:cs typeface="+mn-cs"/>
                          <a:sym typeface="+mn-ea"/>
                        </a:rPr>
                        <a:t>疗程，更为方便安全。减少注射次数及患者痛苦，降低患者感染风险、提高患者依从性；临床上可以降低医疗成本，减少医生工作强度，可以延缓关节置换的时间，节约医疗费用。</a:t>
                      </a:r>
                      <a:endParaRPr lang="en-US" altLang="zh-CN" sz="700" kern="1200" dirty="0">
                        <a:solidFill>
                          <a:srgbClr val="3959B9"/>
                        </a:solidFill>
                        <a:latin typeface="微软雅黑" panose="020B0503020204020204" charset="-122"/>
                        <a:ea typeface="微软雅黑" panose="020B0503020204020204" charset="-122"/>
                        <a:cs typeface="+mn-cs"/>
                        <a:sym typeface="+mn-ea"/>
                      </a:endParaRPr>
                    </a:p>
                    <a:p>
                      <a:pPr marL="0" marR="0" lvl="0" indent="0" algn="l" defTabSz="914400" rtl="0" eaLnBrk="0" fontAlgn="auto" latinLnBrk="0" hangingPunct="1">
                        <a:lnSpc>
                          <a:spcPts val="1200"/>
                        </a:lnSpc>
                        <a:spcBef>
                          <a:spcPts val="0"/>
                        </a:spcBef>
                        <a:spcAft>
                          <a:spcPts val="0"/>
                        </a:spcAft>
                        <a:buClrTx/>
                        <a:buSzTx/>
                        <a:buFontTx/>
                        <a:buNone/>
                        <a:defRPr/>
                      </a:pPr>
                      <a:endParaRPr lang="en-US" altLang="zh-CN" sz="700" dirty="0">
                        <a:solidFill>
                          <a:srgbClr val="3959B9"/>
                        </a:solidFill>
                        <a:latin typeface="微软雅黑" panose="020B0503020204020204" charset="-122"/>
                        <a:ea typeface="微软雅黑" panose="020B0503020204020204" charset="-122"/>
                      </a:endParaRPr>
                    </a:p>
                    <a:p>
                      <a:pPr marL="0" algn="l" defTabSz="914400" rtl="0" eaLnBrk="0" latinLnBrk="0" hangingPunct="1">
                        <a:lnSpc>
                          <a:spcPts val="1200"/>
                        </a:lnSpc>
                      </a:pPr>
                      <a:r>
                        <a:rPr lang="zh-CN" altLang="en-US" sz="800" b="1" kern="1200" dirty="0">
                          <a:solidFill>
                            <a:schemeClr val="tx1"/>
                          </a:solidFill>
                          <a:latin typeface="微软雅黑" panose="020B0503020204020204" charset="-122"/>
                          <a:ea typeface="微软雅黑" panose="020B0503020204020204" charset="-122"/>
                          <a:cs typeface="微软雅黑" panose="020B0503020204020204" charset="-122"/>
                          <a:sym typeface="+mn-ea"/>
                        </a:rPr>
                        <a:t>弥补药品目录短板：</a:t>
                      </a:r>
                      <a:endParaRPr lang="en-US" altLang="zh-CN" sz="800" b="1" kern="12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algn="l" defTabSz="914400" rtl="0" eaLnBrk="0" latinLnBrk="0" hangingPunct="1">
                        <a:lnSpc>
                          <a:spcPts val="1200"/>
                        </a:lnSpc>
                      </a:pPr>
                      <a:r>
                        <a:rPr lang="zh-CN" altLang="en-US" sz="700" dirty="0">
                          <a:solidFill>
                            <a:srgbClr val="3959B9"/>
                          </a:solidFill>
                          <a:latin typeface="微软雅黑" panose="020B0503020204020204" charset="-122"/>
                          <a:ea typeface="微软雅黑" panose="020B0503020204020204" charset="-122"/>
                        </a:rPr>
                        <a:t>本品使用方便，</a:t>
                      </a:r>
                      <a:r>
                        <a:rPr lang="en-US" altLang="zh-CN" sz="700" dirty="0">
                          <a:solidFill>
                            <a:srgbClr val="3959B9"/>
                          </a:solidFill>
                          <a:latin typeface="微软雅黑" panose="020B0503020204020204" charset="-122"/>
                          <a:ea typeface="微软雅黑" panose="020B0503020204020204" charset="-122"/>
                        </a:rPr>
                        <a:t>1</a:t>
                      </a:r>
                      <a:r>
                        <a:rPr lang="zh-CN" altLang="en-US" sz="700" dirty="0">
                          <a:solidFill>
                            <a:srgbClr val="3959B9"/>
                          </a:solidFill>
                          <a:latin typeface="微软雅黑" panose="020B0503020204020204" charset="-122"/>
                          <a:ea typeface="微软雅黑" panose="020B0503020204020204" charset="-122"/>
                        </a:rPr>
                        <a:t>针</a:t>
                      </a:r>
                      <a:r>
                        <a:rPr lang="en-US" altLang="zh-CN" sz="700" dirty="0">
                          <a:solidFill>
                            <a:srgbClr val="3959B9"/>
                          </a:solidFill>
                          <a:latin typeface="微软雅黑" panose="020B0503020204020204" charset="-122"/>
                          <a:ea typeface="微软雅黑" panose="020B0503020204020204" charset="-122"/>
                        </a:rPr>
                        <a:t>/</a:t>
                      </a:r>
                      <a:r>
                        <a:rPr lang="zh-CN" altLang="en-US" sz="700" dirty="0">
                          <a:solidFill>
                            <a:srgbClr val="3959B9"/>
                          </a:solidFill>
                          <a:latin typeface="微软雅黑" panose="020B0503020204020204" charset="-122"/>
                          <a:ea typeface="微软雅黑" panose="020B0503020204020204" charset="-122"/>
                        </a:rPr>
                        <a:t>疗程，弥补了临床上无长效交联玻璃酸钠注射液可用的空白，能够更好满足膝关节疼痛行动不便，需要家属陪同前往医院治疗患者的需求。</a:t>
                      </a:r>
                      <a:endParaRPr lang="en-US" altLang="zh-CN" sz="700" dirty="0">
                        <a:solidFill>
                          <a:srgbClr val="3959B9"/>
                        </a:solidFill>
                        <a:latin typeface="微软雅黑" panose="020B0503020204020204" charset="-122"/>
                        <a:ea typeface="微软雅黑" panose="020B0503020204020204" charset="-122"/>
                      </a:endParaRPr>
                    </a:p>
                    <a:p>
                      <a:pPr marL="0" algn="l" defTabSz="914400" rtl="0" eaLnBrk="0" latinLnBrk="0" hangingPunct="1">
                        <a:lnSpc>
                          <a:spcPts val="1200"/>
                        </a:lnSpc>
                      </a:pPr>
                      <a:endParaRPr lang="en-US" altLang="zh-CN" sz="700" dirty="0">
                        <a:solidFill>
                          <a:srgbClr val="3959B9"/>
                        </a:solidFill>
                        <a:latin typeface="微软雅黑" panose="020B0503020204020204" charset="-122"/>
                        <a:ea typeface="微软雅黑" panose="020B0503020204020204" charset="-122"/>
                      </a:endParaRPr>
                    </a:p>
                    <a:p>
                      <a:pPr marL="0" algn="l" defTabSz="914400" rtl="0" eaLnBrk="0" latinLnBrk="0" hangingPunct="1">
                        <a:lnSpc>
                          <a:spcPts val="1200"/>
                        </a:lnSpc>
                      </a:pPr>
                      <a:r>
                        <a:rPr lang="zh-CN" altLang="en-US" sz="800" b="1" kern="1200" dirty="0">
                          <a:solidFill>
                            <a:schemeClr val="tx1"/>
                          </a:solidFill>
                          <a:latin typeface="微软雅黑" panose="020B0503020204020204" charset="-122"/>
                          <a:ea typeface="微软雅黑" panose="020B0503020204020204" charset="-122"/>
                          <a:cs typeface="微软雅黑" panose="020B0503020204020204" charset="-122"/>
                          <a:sym typeface="+mn-ea"/>
                        </a:rPr>
                        <a:t>临床管理难度低：</a:t>
                      </a:r>
                      <a:endParaRPr lang="en-US" altLang="zh-CN" sz="800" b="1" kern="12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0" fontAlgn="auto" latinLnBrk="0" hangingPunct="1">
                        <a:lnSpc>
                          <a:spcPts val="1200"/>
                        </a:lnSpc>
                        <a:spcBef>
                          <a:spcPts val="0"/>
                        </a:spcBef>
                        <a:spcAft>
                          <a:spcPts val="0"/>
                        </a:spcAft>
                        <a:buClrTx/>
                        <a:buSzTx/>
                        <a:buFontTx/>
                        <a:buNone/>
                        <a:defRPr/>
                      </a:pPr>
                      <a:r>
                        <a:rPr lang="zh-CN" altLang="en-US" sz="700" dirty="0">
                          <a:solidFill>
                            <a:srgbClr val="3959B9"/>
                          </a:solidFill>
                          <a:latin typeface="微软雅黑" panose="020B0503020204020204" charset="-122"/>
                          <a:ea typeface="微软雅黑" panose="020B0503020204020204" charset="-122"/>
                        </a:rPr>
                        <a:t>本品适应症明确，应用方案固定（</a:t>
                      </a:r>
                      <a:r>
                        <a:rPr lang="en-US" altLang="zh-CN" sz="700" dirty="0">
                          <a:solidFill>
                            <a:srgbClr val="3959B9"/>
                          </a:solidFill>
                          <a:latin typeface="微软雅黑" panose="020B0503020204020204" charset="-122"/>
                          <a:ea typeface="微软雅黑" panose="020B0503020204020204" charset="-122"/>
                        </a:rPr>
                        <a:t>1</a:t>
                      </a:r>
                      <a:r>
                        <a:rPr lang="zh-CN" altLang="en-US" sz="700" dirty="0">
                          <a:solidFill>
                            <a:srgbClr val="3959B9"/>
                          </a:solidFill>
                          <a:latin typeface="微软雅黑" panose="020B0503020204020204" charset="-122"/>
                          <a:ea typeface="微软雅黑" panose="020B0503020204020204" charset="-122"/>
                        </a:rPr>
                        <a:t>针</a:t>
                      </a:r>
                      <a:r>
                        <a:rPr lang="en-US" altLang="zh-CN" sz="700" dirty="0">
                          <a:solidFill>
                            <a:srgbClr val="3959B9"/>
                          </a:solidFill>
                          <a:latin typeface="微软雅黑" panose="020B0503020204020204" charset="-122"/>
                          <a:ea typeface="微软雅黑" panose="020B0503020204020204" charset="-122"/>
                        </a:rPr>
                        <a:t>/</a:t>
                      </a:r>
                      <a:r>
                        <a:rPr lang="zh-CN" altLang="en-US" sz="700" dirty="0">
                          <a:solidFill>
                            <a:srgbClr val="3959B9"/>
                          </a:solidFill>
                          <a:latin typeface="微软雅黑" panose="020B0503020204020204" charset="-122"/>
                          <a:ea typeface="微软雅黑" panose="020B0503020204020204" charset="-122"/>
                        </a:rPr>
                        <a:t>疗程），</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sym typeface="+mn-ea"/>
                        </a:rPr>
                        <a:t>相较于已上市玻璃酸钠注射液（</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sym typeface="+mn-ea"/>
                        </a:rPr>
                        <a:t>5</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sym typeface="+mn-ea"/>
                        </a:rPr>
                        <a:t>针</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sym typeface="+mn-ea"/>
                        </a:rPr>
                        <a:t>/</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sym typeface="+mn-ea"/>
                        </a:rPr>
                        <a:t>疗程）和交联玻璃酸钠注射液（</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sym typeface="+mn-ea"/>
                        </a:rPr>
                        <a:t>3</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sym typeface="+mn-ea"/>
                        </a:rPr>
                        <a:t>针</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sym typeface="+mn-ea"/>
                        </a:rPr>
                        <a:t>/</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sym typeface="+mn-ea"/>
                        </a:rPr>
                        <a:t>疗程），疗程使用费用低，</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减少了给药次数，相应地节约了患者挂号费用及多次往返医院的交通费用和家属陪同的人力成本，极大地方便了患者，减轻了患者的就医负担。</a:t>
                      </a:r>
                      <a:endPar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auto" latinLnBrk="0" hangingPunct="1">
                        <a:lnSpc>
                          <a:spcPts val="1200"/>
                        </a:lnSpc>
                        <a:spcBef>
                          <a:spcPts val="0"/>
                        </a:spcBef>
                        <a:spcAft>
                          <a:spcPts val="0"/>
                        </a:spcAft>
                        <a:buClrTx/>
                        <a:buSzTx/>
                        <a:buFontTx/>
                        <a:buNone/>
                        <a:defRPr/>
                      </a:pPr>
                      <a:endPar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endParaRPr>
                    </a:p>
                    <a:p>
                      <a:pPr marL="0" algn="l" defTabSz="914400" rtl="0" eaLnBrk="0" latinLnBrk="0" hangingPunct="1">
                        <a:lnSpc>
                          <a:spcPts val="1200"/>
                        </a:lnSpc>
                      </a:pPr>
                      <a:r>
                        <a:rPr lang="zh-CN" altLang="en-US" sz="700" dirty="0">
                          <a:solidFill>
                            <a:srgbClr val="C00000"/>
                          </a:solidFill>
                          <a:latin typeface="微软雅黑" panose="020B0503020204020204" charset="-122"/>
                          <a:ea typeface="微软雅黑" panose="020B0503020204020204" charset="-122"/>
                        </a:rPr>
                        <a:t>根据药物经济学报告显示使用本品，每个患者每疗程节约费用显著。</a:t>
                      </a:r>
                      <a:endParaRPr lang="en-US" altLang="zh-CN" sz="700" dirty="0">
                        <a:solidFill>
                          <a:srgbClr val="C00000"/>
                        </a:solidFill>
                        <a:latin typeface="微软雅黑" panose="020B0503020204020204" charset="-122"/>
                        <a:ea typeface="微软雅黑" panose="020B0503020204020204" charset="-122"/>
                      </a:endParaRPr>
                    </a:p>
                  </a:txBody>
                  <a:tcPr marL="0" marR="0" marT="0" marB="0">
                    <a:lnL>
                      <a:noFill/>
                    </a:lnL>
                    <a:lnR>
                      <a:noFill/>
                    </a:lnR>
                    <a:lnT>
                      <a:noFill/>
                    </a:lnT>
                    <a:lnB>
                      <a:noFill/>
                    </a:lnB>
                    <a:lnTlToBr>
                      <a:noFill/>
                    </a:lnTlToBr>
                    <a:lnBlToTr>
                      <a:noFill/>
                    </a:lnBlToTr>
                  </a:tcPr>
                </a:tc>
                <a:extLst>
                  <a:ext uri="{0D108BD9-81ED-4DB2-BD59-A6C34878D82A}">
                    <a16:rowId xmlns:a16="http://schemas.microsoft.com/office/drawing/2014/main" val="10000"/>
                  </a:ext>
                </a:extLst>
              </a:tr>
            </a:tbl>
          </a:graphicData>
        </a:graphic>
      </p:graphicFrame>
      <p:sp>
        <p:nvSpPr>
          <p:cNvPr id="4" name="文本框 3"/>
          <p:cNvSpPr txBox="1"/>
          <p:nvPr/>
        </p:nvSpPr>
        <p:spPr>
          <a:xfrm>
            <a:off x="140107" y="1856903"/>
            <a:ext cx="885525" cy="707886"/>
          </a:xfrm>
          <a:prstGeom prst="rect">
            <a:avLst/>
          </a:prstGeom>
          <a:noFill/>
          <a:ln>
            <a:solidFill>
              <a:srgbClr val="C00000"/>
            </a:solidFill>
          </a:ln>
        </p:spPr>
        <p:txBody>
          <a:bodyPr wrap="square" rtlCol="0">
            <a:spAutoFit/>
          </a:bodyPr>
          <a:lstStyle/>
          <a:p>
            <a:r>
              <a:rPr lang="zh-CN" altLang="en-US" sz="1000" dirty="0">
                <a:latin typeface="微软雅黑" panose="020B0503020204020204" charset="-122"/>
                <a:ea typeface="微软雅黑" panose="020B0503020204020204" charset="-122"/>
              </a:rPr>
              <a:t>节省医疗综合成本、降低患者就医负担</a:t>
            </a:r>
            <a:endParaRPr lang="en-US" altLang="zh-CN" sz="1000" dirty="0">
              <a:latin typeface="微软雅黑" panose="020B0503020204020204" charset="-122"/>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78159" y="197399"/>
            <a:ext cx="5327438" cy="2764155"/>
            <a:chOff x="1925" y="583"/>
            <a:chExt cx="3390" cy="1112"/>
          </a:xfrm>
        </p:grpSpPr>
        <p:sp>
          <p:nvSpPr>
            <p:cNvPr id="18" name="矩形 17"/>
            <p:cNvSpPr/>
            <p:nvPr/>
          </p:nvSpPr>
          <p:spPr>
            <a:xfrm>
              <a:off x="2821" y="583"/>
              <a:ext cx="2494" cy="794"/>
            </a:xfrm>
            <a:prstGeom prst="rect">
              <a:avLst/>
            </a:prstGeom>
            <a:solidFill>
              <a:srgbClr val="DB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p:cNvSpPr/>
            <p:nvPr/>
          </p:nvSpPr>
          <p:spPr>
            <a:xfrm>
              <a:off x="1925" y="583"/>
              <a:ext cx="3355" cy="1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0" lang="zh-CN" altLang="en-US" sz="12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本品（丁甘交联玻璃酸钠，第三代产品，</a:t>
              </a:r>
              <a:r>
                <a:rPr kumimoji="0" lang="en-US" altLang="zh-CN" sz="12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1</a:t>
              </a:r>
              <a:r>
                <a:rPr kumimoji="0" lang="zh-CN" altLang="en-US" sz="12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针</a:t>
              </a:r>
              <a:r>
                <a:rPr kumimoji="0" lang="en-US" altLang="zh-CN" sz="12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2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疗程）进入医保目录</a:t>
              </a:r>
            </a:p>
            <a:p>
              <a:pPr algn="ctr">
                <a:lnSpc>
                  <a:spcPct val="150000"/>
                </a:lnSpc>
              </a:pPr>
              <a:r>
                <a:rPr kumimoji="0" lang="zh-CN" altLang="en-US" sz="12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相较于玻璃酸钠（第一代产品，</a:t>
              </a:r>
              <a:r>
                <a:rPr kumimoji="0" lang="en-US" altLang="zh-CN" sz="12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5</a:t>
              </a:r>
              <a:r>
                <a:rPr kumimoji="0" lang="zh-CN" altLang="en-US" sz="12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针</a:t>
              </a:r>
              <a:r>
                <a:rPr kumimoji="0" lang="en-US" altLang="zh-CN" sz="12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2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疗程）</a:t>
              </a:r>
            </a:p>
            <a:p>
              <a:pPr algn="ctr">
                <a:lnSpc>
                  <a:spcPct val="150000"/>
                </a:lnSpc>
              </a:pPr>
              <a:r>
                <a:rPr kumimoji="0" lang="zh-CN" altLang="en-US" sz="12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交联玻璃酸钠（第二代产品，</a:t>
              </a:r>
              <a:r>
                <a:rPr kumimoji="0" lang="en-US" altLang="zh-CN" sz="12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3</a:t>
              </a:r>
              <a:r>
                <a:rPr kumimoji="0" lang="zh-CN" altLang="en-US" sz="12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针</a:t>
              </a:r>
              <a:r>
                <a:rPr kumimoji="0" lang="en-US" altLang="zh-CN" sz="12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2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疗程）</a:t>
              </a:r>
            </a:p>
            <a:p>
              <a:pPr algn="ctr">
                <a:lnSpc>
                  <a:spcPct val="150000"/>
                </a:lnSpc>
              </a:pPr>
              <a:endParaRPr kumimoji="0" lang="zh-CN" altLang="en-US" sz="12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endParaRPr>
            </a:p>
            <a:p>
              <a:pPr algn="ctr">
                <a:lnSpc>
                  <a:spcPct val="150000"/>
                </a:lnSpc>
              </a:pPr>
              <a:r>
                <a:rPr kumimoji="0" lang="zh-CN" altLang="en-US" sz="12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将可有效降低医保费用支出，极大的方便患者，</a:t>
              </a:r>
            </a:p>
            <a:p>
              <a:pPr algn="ctr">
                <a:lnSpc>
                  <a:spcPct val="150000"/>
                </a:lnSpc>
              </a:pPr>
              <a:r>
                <a:rPr kumimoji="0" lang="zh-CN" altLang="en-US" sz="12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减少临床管理难度，具有显著的社会、经济效益</a:t>
              </a:r>
              <a:r>
                <a:rPr lang="en-US" altLang="zh-CN" sz="1200" b="1" dirty="0">
                  <a:solidFill>
                    <a:srgbClr val="3959B9"/>
                  </a:solidFill>
                  <a:latin typeface="微软雅黑" panose="020B0503020204020204" charset="-122"/>
                  <a:ea typeface="微软雅黑" panose="020B0503020204020204" charset="-122"/>
                  <a:cs typeface="微软雅黑" panose="020B0503020204020204" charset="-122"/>
                </a:rPr>
                <a:t> </a:t>
              </a:r>
            </a:p>
            <a:p>
              <a:pPr algn="ctr">
                <a:lnSpc>
                  <a:spcPct val="150000"/>
                </a:lnSpc>
              </a:pPr>
              <a:endParaRPr lang="en-US" altLang="zh-CN" sz="1200" dirty="0">
                <a:solidFill>
                  <a:srgbClr val="002060"/>
                </a:solidFill>
                <a:latin typeface="微软雅黑" panose="020B0503020204020204" charset="-122"/>
                <a:ea typeface="微软雅黑" panose="020B0503020204020204" charset="-122"/>
                <a:cs typeface="微软雅黑" panose="020B0503020204020204" charset="-122"/>
              </a:endParaRPr>
            </a:p>
            <a:p>
              <a:pPr algn="ctr">
                <a:lnSpc>
                  <a:spcPct val="150000"/>
                </a:lnSpc>
              </a:pPr>
              <a:r>
                <a:rPr lang="zh-CN" altLang="en-US" sz="1400" b="1" dirty="0">
                  <a:solidFill>
                    <a:srgbClr val="002060"/>
                  </a:solidFill>
                  <a:latin typeface="微软雅黑" panose="020B0503020204020204" charset="-122"/>
                  <a:ea typeface="微软雅黑" panose="020B0503020204020204" charset="-122"/>
                  <a:cs typeface="微软雅黑" panose="020B0503020204020204" charset="-122"/>
                </a:rPr>
                <a:t>恳请各位专家将丁甘交联玻璃酸钠产品纳入</a:t>
              </a:r>
              <a:r>
                <a:rPr lang="en-US" altLang="zh-CN" sz="1400" b="1" dirty="0">
                  <a:solidFill>
                    <a:srgbClr val="002060"/>
                  </a:solidFill>
                  <a:latin typeface="微软雅黑" panose="020B0503020204020204" charset="-122"/>
                  <a:ea typeface="微软雅黑" panose="020B0503020204020204" charset="-122"/>
                  <a:cs typeface="微软雅黑" panose="020B0503020204020204" charset="-122"/>
                </a:rPr>
                <a:t>2023</a:t>
              </a:r>
              <a:r>
                <a:rPr lang="zh-CN" altLang="en-US" sz="1400" b="1" dirty="0">
                  <a:solidFill>
                    <a:srgbClr val="002060"/>
                  </a:solidFill>
                  <a:latin typeface="微软雅黑" panose="020B0503020204020204" charset="-122"/>
                  <a:ea typeface="微软雅黑" panose="020B0503020204020204" charset="-122"/>
                  <a:cs typeface="微软雅黑" panose="020B0503020204020204" charset="-122"/>
                </a:rPr>
                <a:t>国家医保目录</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233045"/>
            <a:ext cx="1087120" cy="441960"/>
            <a:chOff x="0" y="367"/>
            <a:chExt cx="1712" cy="696"/>
          </a:xfrm>
        </p:grpSpPr>
        <p:grpSp>
          <p:nvGrpSpPr>
            <p:cNvPr id="6" name="组合 5"/>
            <p:cNvGrpSpPr/>
            <p:nvPr/>
          </p:nvGrpSpPr>
          <p:grpSpPr>
            <a:xfrm>
              <a:off x="0" y="367"/>
              <a:ext cx="1712" cy="697"/>
              <a:chOff x="0" y="503"/>
              <a:chExt cx="1712" cy="567"/>
            </a:xfrm>
          </p:grpSpPr>
          <p:sp>
            <p:nvSpPr>
              <p:cNvPr id="2" name="矩形 1"/>
              <p:cNvSpPr/>
              <p:nvPr/>
            </p:nvSpPr>
            <p:spPr>
              <a:xfrm>
                <a:off x="0" y="503"/>
                <a:ext cx="1418" cy="567"/>
              </a:xfrm>
              <a:prstGeom prst="rect">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146" y="504"/>
                <a:ext cx="566" cy="566"/>
              </a:xfrm>
              <a:prstGeom prst="ellipse">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5" y="390"/>
              <a:ext cx="1120" cy="652"/>
            </a:xfrm>
            <a:prstGeom prst="rect">
              <a:avLst/>
            </a:prstGeom>
            <a:noFill/>
          </p:spPr>
          <p:txBody>
            <a:bodyPr wrap="square" rtlCol="0">
              <a:spAutoFit/>
            </a:bodyPr>
            <a:lstStyle/>
            <a:p>
              <a:pPr algn="l"/>
              <a:r>
                <a:rPr lang="zh-CN" altLang="en-US" sz="1400">
                  <a:solidFill>
                    <a:schemeClr val="bg1"/>
                  </a:solidFill>
                  <a:latin typeface="微软雅黑" panose="020B0503020204020204" charset="-122"/>
                  <a:ea typeface="微软雅黑" panose="020B0503020204020204" charset="-122"/>
                </a:rPr>
                <a:t>目录</a:t>
              </a:r>
            </a:p>
            <a:p>
              <a:pPr algn="l"/>
              <a:r>
                <a:rPr lang="en-US" altLang="zh-CN" sz="700">
                  <a:solidFill>
                    <a:schemeClr val="bg1"/>
                  </a:solidFill>
                  <a:latin typeface="微软雅黑" panose="020B0503020204020204" charset="-122"/>
                  <a:ea typeface="微软雅黑" panose="020B0503020204020204" charset="-122"/>
                </a:rPr>
                <a:t>CONTENTS</a:t>
              </a:r>
            </a:p>
          </p:txBody>
        </p:sp>
      </p:grpSp>
      <p:grpSp>
        <p:nvGrpSpPr>
          <p:cNvPr id="13" name="组合 12"/>
          <p:cNvGrpSpPr/>
          <p:nvPr/>
        </p:nvGrpSpPr>
        <p:grpSpPr>
          <a:xfrm>
            <a:off x="1861185" y="370205"/>
            <a:ext cx="1583690" cy="504190"/>
            <a:chOff x="2821" y="583"/>
            <a:chExt cx="2494" cy="794"/>
          </a:xfrm>
        </p:grpSpPr>
        <p:sp>
          <p:nvSpPr>
            <p:cNvPr id="12" name="矩形 11"/>
            <p:cNvSpPr/>
            <p:nvPr/>
          </p:nvSpPr>
          <p:spPr>
            <a:xfrm>
              <a:off x="2821" y="583"/>
              <a:ext cx="2494" cy="794"/>
            </a:xfrm>
            <a:prstGeom prst="rect">
              <a:avLst/>
            </a:prstGeom>
            <a:solidFill>
              <a:srgbClr val="DB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934" y="696"/>
              <a:ext cx="2268" cy="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solidFill>
                    <a:srgbClr val="3959B9"/>
                  </a:solidFill>
                  <a:latin typeface="微软雅黑" panose="020B0503020204020204" charset="-122"/>
                  <a:ea typeface="微软雅黑" panose="020B0503020204020204" charset="-122"/>
                  <a:cs typeface="微软雅黑" panose="020B0503020204020204" charset="-122"/>
                </a:rPr>
                <a:t>01 </a:t>
              </a:r>
              <a:r>
                <a:rPr lang="zh-CN" altLang="en-US" sz="1000">
                  <a:solidFill>
                    <a:srgbClr val="3959B9"/>
                  </a:solidFill>
                  <a:latin typeface="微软雅黑" panose="020B0503020204020204" charset="-122"/>
                  <a:ea typeface="微软雅黑" panose="020B0503020204020204" charset="-122"/>
                  <a:cs typeface="微软雅黑" panose="020B0503020204020204" charset="-122"/>
                </a:rPr>
                <a:t>药品基本信息</a:t>
              </a:r>
            </a:p>
          </p:txBody>
        </p:sp>
      </p:grpSp>
      <p:grpSp>
        <p:nvGrpSpPr>
          <p:cNvPr id="14" name="组合 13"/>
          <p:cNvGrpSpPr/>
          <p:nvPr/>
        </p:nvGrpSpPr>
        <p:grpSpPr>
          <a:xfrm>
            <a:off x="3795395" y="370840"/>
            <a:ext cx="1583690" cy="504190"/>
            <a:chOff x="2821" y="583"/>
            <a:chExt cx="2494" cy="794"/>
          </a:xfrm>
        </p:grpSpPr>
        <p:sp>
          <p:nvSpPr>
            <p:cNvPr id="15" name="矩形 14"/>
            <p:cNvSpPr/>
            <p:nvPr/>
          </p:nvSpPr>
          <p:spPr>
            <a:xfrm>
              <a:off x="2821" y="583"/>
              <a:ext cx="2494" cy="794"/>
            </a:xfrm>
            <a:prstGeom prst="rect">
              <a:avLst/>
            </a:prstGeom>
            <a:solidFill>
              <a:srgbClr val="DB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934" y="696"/>
              <a:ext cx="2268" cy="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solidFill>
                    <a:srgbClr val="3959B9"/>
                  </a:solidFill>
                  <a:latin typeface="微软雅黑" panose="020B0503020204020204" charset="-122"/>
                  <a:ea typeface="微软雅黑" panose="020B0503020204020204" charset="-122"/>
                  <a:cs typeface="微软雅黑" panose="020B0503020204020204" charset="-122"/>
                </a:rPr>
                <a:t>02 </a:t>
              </a:r>
              <a:r>
                <a:rPr lang="zh-CN" altLang="en-US" sz="1000">
                  <a:solidFill>
                    <a:srgbClr val="3959B9"/>
                  </a:solidFill>
                  <a:latin typeface="微软雅黑" panose="020B0503020204020204" charset="-122"/>
                  <a:ea typeface="微软雅黑" panose="020B0503020204020204" charset="-122"/>
                  <a:cs typeface="微软雅黑" panose="020B0503020204020204" charset="-122"/>
                </a:rPr>
                <a:t>安全性</a:t>
              </a:r>
            </a:p>
          </p:txBody>
        </p:sp>
      </p:grpSp>
      <p:grpSp>
        <p:nvGrpSpPr>
          <p:cNvPr id="17" name="组合 16"/>
          <p:cNvGrpSpPr/>
          <p:nvPr/>
        </p:nvGrpSpPr>
        <p:grpSpPr>
          <a:xfrm>
            <a:off x="1861185" y="1275080"/>
            <a:ext cx="1583690" cy="504190"/>
            <a:chOff x="2821" y="583"/>
            <a:chExt cx="2494" cy="794"/>
          </a:xfrm>
        </p:grpSpPr>
        <p:sp>
          <p:nvSpPr>
            <p:cNvPr id="18" name="矩形 17"/>
            <p:cNvSpPr/>
            <p:nvPr/>
          </p:nvSpPr>
          <p:spPr>
            <a:xfrm>
              <a:off x="2821" y="583"/>
              <a:ext cx="2494" cy="794"/>
            </a:xfrm>
            <a:prstGeom prst="rect">
              <a:avLst/>
            </a:prstGeom>
            <a:solidFill>
              <a:srgbClr val="DB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934" y="696"/>
              <a:ext cx="2268" cy="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rgbClr val="3959B9"/>
                  </a:solidFill>
                  <a:latin typeface="微软雅黑" panose="020B0503020204020204" charset="-122"/>
                  <a:ea typeface="微软雅黑" panose="020B0503020204020204" charset="-122"/>
                  <a:cs typeface="微软雅黑" panose="020B0503020204020204" charset="-122"/>
                </a:rPr>
                <a:t>03</a:t>
              </a:r>
              <a:r>
                <a:rPr lang="zh-CN" altLang="en-US" sz="1000" dirty="0">
                  <a:solidFill>
                    <a:srgbClr val="3959B9"/>
                  </a:solidFill>
                  <a:latin typeface="微软雅黑" panose="020B0503020204020204" charset="-122"/>
                  <a:ea typeface="微软雅黑" panose="020B0503020204020204" charset="-122"/>
                  <a:cs typeface="微软雅黑" panose="020B0503020204020204" charset="-122"/>
                </a:rPr>
                <a:t>有效性</a:t>
              </a:r>
            </a:p>
          </p:txBody>
        </p:sp>
      </p:grpSp>
      <p:grpSp>
        <p:nvGrpSpPr>
          <p:cNvPr id="20" name="组合 19"/>
          <p:cNvGrpSpPr/>
          <p:nvPr/>
        </p:nvGrpSpPr>
        <p:grpSpPr>
          <a:xfrm>
            <a:off x="3795395" y="1275715"/>
            <a:ext cx="1583690" cy="504190"/>
            <a:chOff x="2821" y="583"/>
            <a:chExt cx="2494" cy="794"/>
          </a:xfrm>
        </p:grpSpPr>
        <p:sp>
          <p:nvSpPr>
            <p:cNvPr id="21" name="矩形 20"/>
            <p:cNvSpPr/>
            <p:nvPr/>
          </p:nvSpPr>
          <p:spPr>
            <a:xfrm>
              <a:off x="2821" y="583"/>
              <a:ext cx="2494" cy="794"/>
            </a:xfrm>
            <a:prstGeom prst="rect">
              <a:avLst/>
            </a:prstGeom>
            <a:solidFill>
              <a:srgbClr val="DB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934" y="696"/>
              <a:ext cx="2268" cy="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rgbClr val="3959B9"/>
                  </a:solidFill>
                  <a:latin typeface="微软雅黑" panose="020B0503020204020204" charset="-122"/>
                  <a:ea typeface="微软雅黑" panose="020B0503020204020204" charset="-122"/>
                  <a:cs typeface="微软雅黑" panose="020B0503020204020204" charset="-122"/>
                </a:rPr>
                <a:t>04</a:t>
              </a:r>
              <a:r>
                <a:rPr lang="zh-CN" altLang="en-US" sz="1000" dirty="0">
                  <a:solidFill>
                    <a:srgbClr val="3959B9"/>
                  </a:solidFill>
                  <a:latin typeface="微软雅黑" panose="020B0503020204020204" charset="-122"/>
                  <a:ea typeface="微软雅黑" panose="020B0503020204020204" charset="-122"/>
                  <a:cs typeface="微软雅黑" panose="020B0503020204020204" charset="-122"/>
                </a:rPr>
                <a:t>创新性</a:t>
              </a:r>
            </a:p>
          </p:txBody>
        </p:sp>
      </p:grpSp>
      <p:grpSp>
        <p:nvGrpSpPr>
          <p:cNvPr id="23" name="组合 22"/>
          <p:cNvGrpSpPr/>
          <p:nvPr/>
        </p:nvGrpSpPr>
        <p:grpSpPr>
          <a:xfrm>
            <a:off x="1861185" y="2179955"/>
            <a:ext cx="1583690" cy="504190"/>
            <a:chOff x="2821" y="583"/>
            <a:chExt cx="2494" cy="794"/>
          </a:xfrm>
        </p:grpSpPr>
        <p:sp>
          <p:nvSpPr>
            <p:cNvPr id="24" name="矩形 23"/>
            <p:cNvSpPr/>
            <p:nvPr/>
          </p:nvSpPr>
          <p:spPr>
            <a:xfrm>
              <a:off x="2821" y="583"/>
              <a:ext cx="2494" cy="794"/>
            </a:xfrm>
            <a:prstGeom prst="rect">
              <a:avLst/>
            </a:prstGeom>
            <a:solidFill>
              <a:srgbClr val="DB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934" y="696"/>
              <a:ext cx="2268" cy="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rgbClr val="3959B9"/>
                  </a:solidFill>
                  <a:latin typeface="微软雅黑" panose="020B0503020204020204" charset="-122"/>
                  <a:ea typeface="微软雅黑" panose="020B0503020204020204" charset="-122"/>
                  <a:cs typeface="微软雅黑" panose="020B0503020204020204" charset="-122"/>
                </a:rPr>
                <a:t>05</a:t>
              </a:r>
              <a:r>
                <a:rPr lang="zh-CN" altLang="en-US" sz="1000" dirty="0">
                  <a:solidFill>
                    <a:srgbClr val="3959B9"/>
                  </a:solidFill>
                  <a:latin typeface="微软雅黑" panose="020B0503020204020204" charset="-122"/>
                  <a:ea typeface="微软雅黑" panose="020B0503020204020204" charset="-122"/>
                  <a:cs typeface="微软雅黑" panose="020B0503020204020204" charset="-122"/>
                </a:rPr>
                <a:t>公平性</a:t>
              </a:r>
            </a:p>
          </p:txBody>
        </p:sp>
      </p:grpSp>
      <p:pic>
        <p:nvPicPr>
          <p:cNvPr id="29" name="图片 28"/>
          <p:cNvPicPr>
            <a:picLocks noChangeAspect="1"/>
          </p:cNvPicPr>
          <p:nvPr/>
        </p:nvPicPr>
        <p:blipFill>
          <a:blip r:embed="rId2"/>
          <a:stretch>
            <a:fillRect/>
          </a:stretch>
        </p:blipFill>
        <p:spPr>
          <a:xfrm>
            <a:off x="61595" y="1322070"/>
            <a:ext cx="1526540" cy="13620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右箭头 38"/>
          <p:cNvSpPr/>
          <p:nvPr/>
        </p:nvSpPr>
        <p:spPr>
          <a:xfrm rot="10800000">
            <a:off x="1492250" y="2134235"/>
            <a:ext cx="2515235" cy="177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46990" y="335915"/>
            <a:ext cx="5840095" cy="2761615"/>
          </a:xfrm>
          <a:prstGeom prst="rect">
            <a:avLst/>
          </a:prstGeom>
          <a:solidFill>
            <a:srgbClr val="DB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2395" y="447040"/>
            <a:ext cx="5706745" cy="2566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3959B9"/>
              </a:solidFill>
              <a:latin typeface="微软雅黑" panose="020B0503020204020204" charset="-122"/>
              <a:ea typeface="微软雅黑" panose="020B0503020204020204" charset="-122"/>
              <a:cs typeface="微软雅黑" panose="020B0503020204020204" charset="-122"/>
            </a:endParaRPr>
          </a:p>
        </p:txBody>
      </p:sp>
      <p:graphicFrame>
        <p:nvGraphicFramePr>
          <p:cNvPr id="30" name="table 30"/>
          <p:cNvGraphicFramePr>
            <a:graphicFrameLocks noGrp="1"/>
          </p:cNvGraphicFramePr>
          <p:nvPr>
            <p:custDataLst>
              <p:tags r:id="rId1"/>
            </p:custDataLst>
          </p:nvPr>
        </p:nvGraphicFramePr>
        <p:xfrm>
          <a:off x="1226820" y="106045"/>
          <a:ext cx="4027805" cy="900430"/>
        </p:xfrm>
        <a:graphic>
          <a:graphicData uri="http://schemas.openxmlformats.org/drawingml/2006/table">
            <a:tbl>
              <a:tblPr/>
              <a:tblGrid>
                <a:gridCol w="4027805">
                  <a:extLst>
                    <a:ext uri="{9D8B030D-6E8A-4147-A177-3AD203B41FA5}">
                      <a16:colId xmlns:a16="http://schemas.microsoft.com/office/drawing/2014/main" val="20000"/>
                    </a:ext>
                  </a:extLst>
                </a:gridCol>
              </a:tblGrid>
              <a:tr h="900430">
                <a:tc>
                  <a:txBody>
                    <a:bodyPr/>
                    <a:lstStyle/>
                    <a:p>
                      <a:pPr algn="l" rtl="0" eaLnBrk="0">
                        <a:lnSpc>
                          <a:spcPts val="1400"/>
                        </a:lnSpc>
                      </a:pPr>
                      <a:r>
                        <a:rPr lang="zh-CN" altLang="en-US" sz="600" b="0" dirty="0">
                          <a:solidFill>
                            <a:schemeClr val="tx1"/>
                          </a:solidFill>
                          <a:latin typeface="微软雅黑" panose="020B0503020204020204" charset="-122"/>
                          <a:ea typeface="微软雅黑" panose="020B0503020204020204" charset="-122"/>
                          <a:cs typeface="微软雅黑" panose="020B0503020204020204" charset="-122"/>
                        </a:rPr>
                        <a:t>通 用 名：</a:t>
                      </a:r>
                      <a:r>
                        <a:rPr lang="zh-CN" altLang="en-US" sz="600" b="0" dirty="0">
                          <a:solidFill>
                            <a:srgbClr val="3959B9"/>
                          </a:solidFill>
                          <a:latin typeface="微软雅黑" panose="020B0503020204020204" charset="-122"/>
                          <a:ea typeface="微软雅黑" panose="020B0503020204020204" charset="-122"/>
                          <a:cs typeface="微软雅黑" panose="020B0503020204020204" charset="-122"/>
                        </a:rPr>
                        <a:t>丁甘交联玻璃酸钠注射液</a:t>
                      </a:r>
                      <a:endParaRPr lang="zh-CN" altLang="en-US" sz="600" b="0" dirty="0">
                        <a:solidFill>
                          <a:schemeClr val="tx1"/>
                        </a:solidFill>
                        <a:latin typeface="微软雅黑" panose="020B0503020204020204" charset="-122"/>
                        <a:ea typeface="微软雅黑" panose="020B0503020204020204" charset="-122"/>
                        <a:cs typeface="微软雅黑" panose="020B0503020204020204" charset="-122"/>
                      </a:endParaRPr>
                    </a:p>
                    <a:p>
                      <a:pPr algn="l" rtl="0" eaLnBrk="0">
                        <a:lnSpc>
                          <a:spcPts val="1400"/>
                        </a:lnSpc>
                      </a:pPr>
                      <a:r>
                        <a:rPr lang="zh-CN" altLang="en-US" sz="600" b="0" dirty="0">
                          <a:solidFill>
                            <a:schemeClr val="tx1"/>
                          </a:solidFill>
                          <a:latin typeface="微软雅黑" panose="020B0503020204020204" charset="-122"/>
                          <a:ea typeface="微软雅黑" panose="020B0503020204020204" charset="-122"/>
                          <a:cs typeface="微软雅黑" panose="020B0503020204020204" charset="-122"/>
                        </a:rPr>
                        <a:t>注册规格：</a:t>
                      </a:r>
                      <a:r>
                        <a:rPr lang="en-US" altLang="zh-CN" sz="600" b="0" dirty="0">
                          <a:solidFill>
                            <a:srgbClr val="3959B9"/>
                          </a:solidFill>
                          <a:latin typeface="微软雅黑" panose="020B0503020204020204" charset="-122"/>
                          <a:ea typeface="微软雅黑" panose="020B0503020204020204" charset="-122"/>
                          <a:cs typeface="微软雅黑" panose="020B0503020204020204" charset="-122"/>
                        </a:rPr>
                        <a:t>3ml:60mg(</a:t>
                      </a:r>
                      <a:r>
                        <a:rPr lang="zh-CN" altLang="en-US" sz="600" b="0" dirty="0">
                          <a:solidFill>
                            <a:srgbClr val="3959B9"/>
                          </a:solidFill>
                          <a:latin typeface="微软雅黑" panose="020B0503020204020204" charset="-122"/>
                          <a:ea typeface="微软雅黑" panose="020B0503020204020204" charset="-122"/>
                          <a:cs typeface="微软雅黑" panose="020B0503020204020204" charset="-122"/>
                        </a:rPr>
                        <a:t>按玻璃酸钠计</a:t>
                      </a:r>
                      <a:r>
                        <a:rPr lang="en-US" altLang="zh-CN" sz="600" b="0" dirty="0">
                          <a:solidFill>
                            <a:srgbClr val="3959B9"/>
                          </a:solidFill>
                          <a:latin typeface="微软雅黑" panose="020B0503020204020204" charset="-122"/>
                          <a:ea typeface="微软雅黑" panose="020B0503020204020204" charset="-122"/>
                          <a:cs typeface="微软雅黑" panose="020B0503020204020204" charset="-122"/>
                        </a:rPr>
                        <a:t>)</a:t>
                      </a:r>
                    </a:p>
                    <a:p>
                      <a:pPr algn="l" rtl="0" eaLnBrk="0">
                        <a:lnSpc>
                          <a:spcPts val="1400"/>
                        </a:lnSpc>
                      </a:pPr>
                      <a:r>
                        <a:rPr lang="zh-CN" altLang="en-US" sz="600" b="0" dirty="0">
                          <a:solidFill>
                            <a:schemeClr val="tx1"/>
                          </a:solidFill>
                          <a:latin typeface="微软雅黑" panose="020B0503020204020204" charset="-122"/>
                          <a:ea typeface="微软雅黑" panose="020B0503020204020204" charset="-122"/>
                          <a:cs typeface="微软雅黑" panose="020B0503020204020204" charset="-122"/>
                        </a:rPr>
                        <a:t>中国大陆首次上市时间：</a:t>
                      </a:r>
                      <a:r>
                        <a:rPr lang="en-US" sz="600" b="0" dirty="0">
                          <a:solidFill>
                            <a:srgbClr val="3959B9">
                              <a:alpha val="100000"/>
                            </a:srgbClr>
                          </a:solidFill>
                          <a:latin typeface="微软雅黑" panose="020B0503020204020204" charset="-122"/>
                          <a:ea typeface="微软雅黑" panose="020B0503020204020204" charset="-122"/>
                          <a:cs typeface="微软雅黑" panose="020B0503020204020204" charset="-122"/>
                          <a:sym typeface="+mn-ea"/>
                        </a:rPr>
                        <a:t>2023</a:t>
                      </a:r>
                      <a:r>
                        <a:rPr lang="zh-CN" altLang="en-US" sz="600" b="0" dirty="0">
                          <a:solidFill>
                            <a:srgbClr val="3959B9">
                              <a:alpha val="100000"/>
                            </a:srgbClr>
                          </a:solidFill>
                          <a:latin typeface="微软雅黑" panose="020B0503020204020204" charset="-122"/>
                          <a:ea typeface="微软雅黑" panose="020B0503020204020204" charset="-122"/>
                          <a:cs typeface="微软雅黑" panose="020B0503020204020204" charset="-122"/>
                          <a:sym typeface="+mn-ea"/>
                        </a:rPr>
                        <a:t>年</a:t>
                      </a:r>
                      <a:r>
                        <a:rPr lang="en-US" altLang="zh-CN" sz="600" b="0" dirty="0">
                          <a:solidFill>
                            <a:srgbClr val="3959B9">
                              <a:alpha val="100000"/>
                            </a:srgbClr>
                          </a:solidFill>
                          <a:latin typeface="微软雅黑" panose="020B0503020204020204" charset="-122"/>
                          <a:ea typeface="微软雅黑" panose="020B0503020204020204" charset="-122"/>
                          <a:cs typeface="微软雅黑" panose="020B0503020204020204" charset="-122"/>
                          <a:sym typeface="+mn-ea"/>
                        </a:rPr>
                        <a:t>3</a:t>
                      </a:r>
                      <a:r>
                        <a:rPr lang="zh-CN" altLang="en-US" sz="600" b="0" dirty="0">
                          <a:solidFill>
                            <a:srgbClr val="3959B9">
                              <a:alpha val="100000"/>
                            </a:srgbClr>
                          </a:solidFill>
                          <a:latin typeface="微软雅黑" panose="020B0503020204020204" charset="-122"/>
                          <a:ea typeface="微软雅黑" panose="020B0503020204020204" charset="-122"/>
                          <a:cs typeface="微软雅黑" panose="020B0503020204020204" charset="-122"/>
                          <a:sym typeface="+mn-ea"/>
                        </a:rPr>
                        <a:t>月</a:t>
                      </a:r>
                      <a:endParaRPr lang="zh-CN" altLang="en-US" sz="600" b="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p>
                      <a:pPr algn="l" rtl="0" eaLnBrk="0">
                        <a:lnSpc>
                          <a:spcPts val="1400"/>
                        </a:lnSpc>
                      </a:pPr>
                      <a:r>
                        <a:rPr lang="zh-CN" altLang="en-US" sz="600" b="0" dirty="0">
                          <a:solidFill>
                            <a:schemeClr val="tx1"/>
                          </a:solidFill>
                          <a:latin typeface="微软雅黑" panose="020B0503020204020204" charset="-122"/>
                          <a:ea typeface="微软雅黑" panose="020B0503020204020204" charset="-122"/>
                          <a:cs typeface="微软雅黑" panose="020B0503020204020204" charset="-122"/>
                        </a:rPr>
                        <a:t>目前大陆地区同通用名药品的上市情况：</a:t>
                      </a:r>
                      <a:r>
                        <a:rPr lang="zh-CN" altLang="en-US" sz="600" b="0" kern="1200" dirty="0">
                          <a:solidFill>
                            <a:srgbClr val="3959B9">
                              <a:alpha val="100000"/>
                            </a:srgbClr>
                          </a:solidFill>
                          <a:latin typeface="微软雅黑" panose="020B0503020204020204" charset="-122"/>
                          <a:ea typeface="微软雅黑" panose="020B0503020204020204" charset="-122"/>
                          <a:cs typeface="微软雅黑" panose="020B0503020204020204" charset="-122"/>
                        </a:rPr>
                        <a:t>无</a:t>
                      </a:r>
                      <a:endParaRPr lang="en-US" altLang="zh-CN" sz="600" b="0" kern="1200" dirty="0">
                        <a:solidFill>
                          <a:srgbClr val="3959B9">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ts val="1400"/>
                        </a:lnSpc>
                      </a:pPr>
                      <a:r>
                        <a:rPr lang="zh-CN" altLang="en-US" sz="600" b="0" kern="1200" dirty="0">
                          <a:solidFill>
                            <a:schemeClr val="tx1"/>
                          </a:solidFill>
                          <a:latin typeface="微软雅黑" panose="020B0503020204020204" charset="-122"/>
                          <a:ea typeface="微软雅黑" panose="020B0503020204020204" charset="-122"/>
                          <a:cs typeface="微软雅黑" panose="020B0503020204020204" charset="-122"/>
                          <a:sym typeface="+mn-ea"/>
                        </a:rPr>
                        <a:t>与参照药品或</a:t>
                      </a:r>
                      <a:r>
                        <a:rPr lang="zh-CN" altLang="zh-CN" sz="600" b="0" kern="1200" dirty="0">
                          <a:solidFill>
                            <a:schemeClr val="tx1"/>
                          </a:solidFill>
                          <a:latin typeface="微软雅黑" panose="020B0503020204020204" charset="-122"/>
                          <a:ea typeface="微软雅黑" panose="020B0503020204020204" charset="-122"/>
                          <a:cs typeface="+mn-cs"/>
                        </a:rPr>
                        <a:t>与</a:t>
                      </a:r>
                      <a:r>
                        <a:rPr lang="zh-CN" altLang="en-US" sz="600" b="0" kern="1200" dirty="0">
                          <a:solidFill>
                            <a:schemeClr val="tx1"/>
                          </a:solidFill>
                          <a:latin typeface="微软雅黑" panose="020B0503020204020204" charset="-122"/>
                          <a:ea typeface="微软雅黑" panose="020B0503020204020204" charset="-122"/>
                          <a:cs typeface="+mn-cs"/>
                        </a:rPr>
                        <a:t>已上市</a:t>
                      </a:r>
                      <a:r>
                        <a:rPr lang="zh-CN" altLang="zh-CN" sz="600" b="0" kern="1200" dirty="0">
                          <a:solidFill>
                            <a:schemeClr val="tx1"/>
                          </a:solidFill>
                          <a:latin typeface="微软雅黑" panose="020B0503020204020204" charset="-122"/>
                          <a:ea typeface="微软雅黑" panose="020B0503020204020204" charset="-122"/>
                          <a:cs typeface="+mn-cs"/>
                        </a:rPr>
                        <a:t>同治疗领域药品相比的优势</a:t>
                      </a:r>
                      <a:r>
                        <a:rPr lang="zh-CN" altLang="en-US" sz="600" b="0" kern="1200" dirty="0">
                          <a:solidFill>
                            <a:schemeClr val="tx1"/>
                          </a:solidFill>
                          <a:latin typeface="微软雅黑" panose="020B0503020204020204" charset="-122"/>
                          <a:ea typeface="微软雅黑" panose="020B0503020204020204" charset="-122"/>
                          <a:cs typeface="+mn-cs"/>
                        </a:rPr>
                        <a:t>：</a:t>
                      </a:r>
                      <a:r>
                        <a:rPr lang="zh-CN" altLang="en-US" sz="600" b="0" kern="1200" dirty="0">
                          <a:solidFill>
                            <a:srgbClr val="3959B9"/>
                          </a:solidFill>
                          <a:latin typeface="微软雅黑" panose="020B0503020204020204" charset="-122"/>
                          <a:ea typeface="微软雅黑" panose="020B0503020204020204" charset="-122"/>
                          <a:cs typeface="+mn-cs"/>
                        </a:rPr>
                        <a:t>方便、安全、经济</a:t>
                      </a:r>
                      <a:endParaRPr lang="zh-CN" altLang="en-US" sz="600" b="0" kern="1200" dirty="0">
                        <a:solidFill>
                          <a:srgbClr val="3959B9"/>
                        </a:solidFill>
                        <a:latin typeface="微软雅黑" panose="020B0503020204020204" charset="-122"/>
                        <a:ea typeface="微软雅黑" panose="020B0503020204020204" charset="-122"/>
                        <a:cs typeface="+mn-cs"/>
                        <a:sym typeface="+mn-ea"/>
                      </a:endParaRPr>
                    </a:p>
                  </a:txBody>
                  <a:tcPr marL="0" marR="0" marT="0" marB="0">
                    <a:lnL>
                      <a:noFill/>
                    </a:lnL>
                    <a:lnR>
                      <a:noFill/>
                    </a:lnR>
                    <a:lnT>
                      <a:noFill/>
                    </a:lnT>
                    <a:lnB>
                      <a:noFill/>
                    </a:lnB>
                    <a:lnTlToBr>
                      <a:noFill/>
                    </a:lnTlToBr>
                    <a:lnBlToTr>
                      <a:noFill/>
                    </a:lnBlToTr>
                  </a:tcPr>
                </a:tc>
                <a:extLst>
                  <a:ext uri="{0D108BD9-81ED-4DB2-BD59-A6C34878D82A}">
                    <a16:rowId xmlns:a16="http://schemas.microsoft.com/office/drawing/2014/main" val="10000"/>
                  </a:ext>
                </a:extLst>
              </a:tr>
            </a:tbl>
          </a:graphicData>
        </a:graphic>
      </p:graphicFrame>
      <p:sp>
        <p:nvSpPr>
          <p:cNvPr id="2" name="文本框 1"/>
          <p:cNvSpPr txBox="1"/>
          <p:nvPr/>
        </p:nvSpPr>
        <p:spPr>
          <a:xfrm>
            <a:off x="97399" y="1215303"/>
            <a:ext cx="1554480" cy="368300"/>
          </a:xfrm>
          <a:prstGeom prst="rect">
            <a:avLst/>
          </a:prstGeom>
          <a:noFill/>
        </p:spPr>
        <p:txBody>
          <a:bodyPr wrap="none" rtlCol="0">
            <a:spAutoFit/>
          </a:bodyPr>
          <a:lstStyle/>
          <a:p>
            <a:r>
              <a:rPr lang="zh-CN" altLang="en-US" dirty="0">
                <a:solidFill>
                  <a:schemeClr val="accent1"/>
                </a:solidFill>
                <a:latin typeface="微软雅黑" panose="020B0503020204020204" charset="-122"/>
                <a:ea typeface="微软雅黑" panose="020B0503020204020204" charset="-122"/>
              </a:rPr>
              <a:t>药品基本信息</a:t>
            </a:r>
          </a:p>
        </p:txBody>
      </p:sp>
      <p:grpSp>
        <p:nvGrpSpPr>
          <p:cNvPr id="7" name="组合 6"/>
          <p:cNvGrpSpPr/>
          <p:nvPr/>
        </p:nvGrpSpPr>
        <p:grpSpPr>
          <a:xfrm rot="5400000">
            <a:off x="331469" y="367738"/>
            <a:ext cx="1087120" cy="442595"/>
            <a:chOff x="0" y="503"/>
            <a:chExt cx="1712" cy="567"/>
          </a:xfrm>
        </p:grpSpPr>
        <p:sp>
          <p:nvSpPr>
            <p:cNvPr id="8" name="矩形 7"/>
            <p:cNvSpPr/>
            <p:nvPr/>
          </p:nvSpPr>
          <p:spPr>
            <a:xfrm>
              <a:off x="0" y="503"/>
              <a:ext cx="1418" cy="567"/>
            </a:xfrm>
            <a:prstGeom prst="rect">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46" y="504"/>
              <a:ext cx="566" cy="566"/>
            </a:xfrm>
            <a:prstGeom prst="ellipse">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656199" y="577606"/>
            <a:ext cx="436880" cy="368300"/>
          </a:xfrm>
          <a:prstGeom prst="rect">
            <a:avLst/>
          </a:prstGeom>
          <a:noFill/>
        </p:spPr>
        <p:txBody>
          <a:bodyPr wrap="none" rtlCol="0">
            <a:spAutoFit/>
          </a:bodyPr>
          <a:lstStyle/>
          <a:p>
            <a:r>
              <a:rPr lang="en-US" altLang="zh-CN" dirty="0">
                <a:solidFill>
                  <a:schemeClr val="bg1"/>
                </a:solidFill>
              </a:rPr>
              <a:t>01</a:t>
            </a:r>
          </a:p>
        </p:txBody>
      </p:sp>
      <p:sp>
        <p:nvSpPr>
          <p:cNvPr id="16" name="文本框 15"/>
          <p:cNvSpPr txBox="1"/>
          <p:nvPr/>
        </p:nvSpPr>
        <p:spPr>
          <a:xfrm>
            <a:off x="150286" y="1583940"/>
            <a:ext cx="1479246" cy="337185"/>
          </a:xfrm>
          <a:prstGeom prst="rect">
            <a:avLst/>
          </a:prstGeom>
          <a:noFill/>
          <a:ln>
            <a:solidFill>
              <a:srgbClr val="C00000"/>
            </a:solidFill>
          </a:ln>
        </p:spPr>
        <p:txBody>
          <a:bodyPr wrap="square" rtlCol="0">
            <a:spAutoFit/>
          </a:bodyPr>
          <a:lstStyle/>
          <a:p>
            <a:r>
              <a:rPr lang="zh-CN" altLang="en-US" sz="800" dirty="0">
                <a:latin typeface="微软雅黑" panose="020B0503020204020204" charset="-122"/>
                <a:ea typeface="微软雅黑" panose="020B0503020204020204" charset="-122"/>
              </a:rPr>
              <a:t>最新一代长效丁苷交联玻璃酸钠注射液</a:t>
            </a:r>
            <a:r>
              <a:rPr lang="zh-CN" altLang="en-US" sz="800" b="1" dirty="0">
                <a:solidFill>
                  <a:srgbClr val="C00000"/>
                </a:solidFill>
                <a:latin typeface="微软雅黑" panose="020B0503020204020204" charset="-122"/>
                <a:ea typeface="微软雅黑" panose="020B0503020204020204" charset="-122"/>
              </a:rPr>
              <a:t>（三代）</a:t>
            </a:r>
          </a:p>
        </p:txBody>
      </p:sp>
      <p:pic>
        <p:nvPicPr>
          <p:cNvPr id="14" name="图片 13"/>
          <p:cNvPicPr>
            <a:picLocks noChangeAspect="1"/>
          </p:cNvPicPr>
          <p:nvPr/>
        </p:nvPicPr>
        <p:blipFill>
          <a:blip r:embed="rId5"/>
          <a:stretch>
            <a:fillRect/>
          </a:stretch>
        </p:blipFill>
        <p:spPr>
          <a:xfrm>
            <a:off x="262288" y="2055689"/>
            <a:ext cx="1389591" cy="644893"/>
          </a:xfrm>
          <a:prstGeom prst="rect">
            <a:avLst/>
          </a:prstGeom>
        </p:spPr>
      </p:pic>
      <p:sp>
        <p:nvSpPr>
          <p:cNvPr id="3" name="文本框 2"/>
          <p:cNvSpPr txBox="1"/>
          <p:nvPr/>
        </p:nvSpPr>
        <p:spPr>
          <a:xfrm>
            <a:off x="3685945" y="55637"/>
            <a:ext cx="1958741" cy="808990"/>
          </a:xfrm>
          <a:prstGeom prst="rect">
            <a:avLst/>
          </a:prstGeom>
          <a:noFill/>
        </p:spPr>
        <p:txBody>
          <a:bodyPr wrap="square" rtlCol="0">
            <a:spAutoFit/>
          </a:bodyPr>
          <a:lstStyle/>
          <a:p>
            <a:pPr algn="l" rtl="0" eaLnBrk="0">
              <a:lnSpc>
                <a:spcPts val="1400"/>
              </a:lnSpc>
            </a:pPr>
            <a:r>
              <a:rPr lang="zh-CN" altLang="zh-CN" sz="600" b="0" kern="1200" dirty="0">
                <a:solidFill>
                  <a:srgbClr val="C00000"/>
                </a:solidFill>
                <a:latin typeface="微软雅黑" panose="020B0503020204020204" charset="-122"/>
                <a:ea typeface="微软雅黑" panose="020B0503020204020204" charset="-122"/>
                <a:cs typeface="+mn-cs"/>
              </a:rPr>
              <a:t>该通用名全球首个上市国家</a:t>
            </a:r>
            <a:r>
              <a:rPr lang="en-US" altLang="zh-CN" sz="600" b="0" kern="1200" dirty="0">
                <a:solidFill>
                  <a:srgbClr val="C00000"/>
                </a:solidFill>
                <a:latin typeface="微软雅黑" panose="020B0503020204020204" charset="-122"/>
                <a:ea typeface="微软雅黑" panose="020B0503020204020204" charset="-122"/>
                <a:cs typeface="+mn-cs"/>
              </a:rPr>
              <a:t>/</a:t>
            </a:r>
            <a:r>
              <a:rPr lang="zh-CN" altLang="zh-CN" sz="600" b="0" kern="1200" dirty="0">
                <a:solidFill>
                  <a:srgbClr val="C00000"/>
                </a:solidFill>
                <a:latin typeface="微软雅黑" panose="020B0503020204020204" charset="-122"/>
                <a:ea typeface="微软雅黑" panose="020B0503020204020204" charset="-122"/>
                <a:cs typeface="+mn-cs"/>
              </a:rPr>
              <a:t>地区</a:t>
            </a:r>
            <a:r>
              <a:rPr lang="zh-CN" altLang="en-US" sz="600" b="0" kern="1200" dirty="0">
                <a:solidFill>
                  <a:srgbClr val="C00000"/>
                </a:solidFill>
                <a:latin typeface="微软雅黑" panose="020B0503020204020204" charset="-122"/>
                <a:ea typeface="微软雅黑" panose="020B0503020204020204" charset="-122"/>
                <a:cs typeface="+mn-cs"/>
              </a:rPr>
              <a:t>：</a:t>
            </a:r>
            <a:endParaRPr lang="en-US" altLang="zh-CN" sz="600" b="0" kern="1200" dirty="0">
              <a:solidFill>
                <a:srgbClr val="C00000"/>
              </a:solidFill>
              <a:latin typeface="微软雅黑" panose="020B0503020204020204" charset="-122"/>
              <a:ea typeface="微软雅黑" panose="020B0503020204020204" charset="-122"/>
              <a:cs typeface="+mn-cs"/>
            </a:endParaRPr>
          </a:p>
          <a:p>
            <a:pPr algn="l" rtl="0" eaLnBrk="0">
              <a:lnSpc>
                <a:spcPts val="1400"/>
              </a:lnSpc>
            </a:pPr>
            <a:r>
              <a:rPr lang="zh-CN" altLang="en-US" sz="600" b="0" kern="1200" dirty="0">
                <a:solidFill>
                  <a:srgbClr val="C00000"/>
                </a:solidFill>
                <a:latin typeface="微软雅黑" panose="020B0503020204020204" charset="-122"/>
                <a:ea typeface="微软雅黑" panose="020B0503020204020204" charset="-122"/>
                <a:cs typeface="+mn-cs"/>
              </a:rPr>
              <a:t>中国，</a:t>
            </a:r>
            <a:r>
              <a:rPr lang="en-US" altLang="zh-CN" sz="600" b="0" kern="1200" dirty="0">
                <a:solidFill>
                  <a:srgbClr val="C00000"/>
                </a:solidFill>
                <a:latin typeface="微软雅黑" panose="020B0503020204020204" charset="-122"/>
                <a:ea typeface="微软雅黑" panose="020B0503020204020204" charset="-122"/>
                <a:cs typeface="+mn-cs"/>
              </a:rPr>
              <a:t>2023</a:t>
            </a:r>
            <a:r>
              <a:rPr lang="zh-CN" altLang="en-US" sz="600" b="0" kern="1200" dirty="0">
                <a:solidFill>
                  <a:srgbClr val="C00000"/>
                </a:solidFill>
                <a:latin typeface="微软雅黑" panose="020B0503020204020204" charset="-122"/>
                <a:ea typeface="微软雅黑" panose="020B0503020204020204" charset="-122"/>
                <a:cs typeface="+mn-cs"/>
              </a:rPr>
              <a:t>年</a:t>
            </a:r>
            <a:r>
              <a:rPr lang="en-US" altLang="zh-CN" sz="600" b="0" kern="1200" dirty="0">
                <a:solidFill>
                  <a:srgbClr val="C00000"/>
                </a:solidFill>
                <a:latin typeface="微软雅黑" panose="020B0503020204020204" charset="-122"/>
                <a:ea typeface="微软雅黑" panose="020B0503020204020204" charset="-122"/>
                <a:cs typeface="+mn-cs"/>
              </a:rPr>
              <a:t>3</a:t>
            </a:r>
            <a:r>
              <a:rPr lang="zh-CN" altLang="en-US" sz="600" b="0" kern="1200" dirty="0">
                <a:solidFill>
                  <a:srgbClr val="C00000"/>
                </a:solidFill>
                <a:latin typeface="微软雅黑" panose="020B0503020204020204" charset="-122"/>
                <a:ea typeface="微软雅黑" panose="020B0503020204020204" charset="-122"/>
                <a:cs typeface="+mn-cs"/>
              </a:rPr>
              <a:t>月</a:t>
            </a:r>
            <a:endParaRPr lang="zh-CN" altLang="en-US" sz="600" b="0" kern="1200" dirty="0">
              <a:solidFill>
                <a:srgbClr val="C00000"/>
              </a:solidFill>
              <a:latin typeface="微软雅黑" panose="020B0503020204020204" charset="-122"/>
              <a:ea typeface="微软雅黑" panose="020B0503020204020204" charset="-122"/>
              <a:cs typeface="微软雅黑" panose="020B0503020204020204" charset="-122"/>
            </a:endParaRPr>
          </a:p>
          <a:p>
            <a:pPr algn="l" rtl="0" eaLnBrk="0">
              <a:lnSpc>
                <a:spcPts val="1400"/>
              </a:lnSpc>
            </a:pPr>
            <a:r>
              <a:rPr lang="zh-CN" altLang="en-US" sz="600" b="0" dirty="0">
                <a:solidFill>
                  <a:schemeClr val="tx1"/>
                </a:solidFill>
                <a:latin typeface="微软雅黑" panose="020B0503020204020204" charset="-122"/>
                <a:ea typeface="微软雅黑" panose="020B0503020204020204" charset="-122"/>
                <a:cs typeface="微软雅黑" panose="020B0503020204020204" charset="-122"/>
              </a:rPr>
              <a:t>是否为</a:t>
            </a:r>
            <a:r>
              <a:rPr lang="en-US" altLang="zh-CN" sz="600" b="0" dirty="0">
                <a:solidFill>
                  <a:schemeClr val="tx1"/>
                </a:solidFill>
                <a:latin typeface="微软雅黑" panose="020B0503020204020204" charset="-122"/>
                <a:ea typeface="微软雅黑" panose="020B0503020204020204" charset="-122"/>
                <a:cs typeface="微软雅黑" panose="020B0503020204020204" charset="-122"/>
              </a:rPr>
              <a:t>OTC</a:t>
            </a:r>
            <a:r>
              <a:rPr lang="zh-CN" altLang="en-US" sz="600" b="0" dirty="0">
                <a:solidFill>
                  <a:schemeClr val="tx1"/>
                </a:solidFill>
                <a:latin typeface="微软雅黑" panose="020B0503020204020204" charset="-122"/>
                <a:ea typeface="微软雅黑" panose="020B0503020204020204" charset="-122"/>
                <a:cs typeface="微软雅黑" panose="020B0503020204020204" charset="-122"/>
              </a:rPr>
              <a:t>药品：</a:t>
            </a:r>
            <a:r>
              <a:rPr lang="zh-CN" altLang="en-US" sz="600" b="0" dirty="0">
                <a:solidFill>
                  <a:srgbClr val="3959B9"/>
                </a:solidFill>
                <a:latin typeface="微软雅黑" panose="020B0503020204020204" charset="-122"/>
                <a:ea typeface="微软雅黑" panose="020B0503020204020204" charset="-122"/>
                <a:cs typeface="微软雅黑" panose="020B0503020204020204" charset="-122"/>
              </a:rPr>
              <a:t>否</a:t>
            </a:r>
          </a:p>
          <a:p>
            <a:pPr algn="l" rtl="0" eaLnBrk="0">
              <a:lnSpc>
                <a:spcPts val="1400"/>
              </a:lnSpc>
            </a:pPr>
            <a:r>
              <a:rPr lang="zh-CN" altLang="en-US" sz="600" b="0" kern="1200" dirty="0">
                <a:solidFill>
                  <a:schemeClr val="tx1"/>
                </a:solidFill>
                <a:latin typeface="微软雅黑" panose="020B0503020204020204" charset="-122"/>
                <a:ea typeface="微软雅黑" panose="020B0503020204020204" charset="-122"/>
                <a:cs typeface="微软雅黑" panose="020B0503020204020204" charset="-122"/>
              </a:rPr>
              <a:t>参照药品建议：</a:t>
            </a:r>
            <a:r>
              <a:rPr lang="zh-CN" altLang="en-US" sz="600" b="0" kern="1200" dirty="0">
                <a:solidFill>
                  <a:srgbClr val="3959B9"/>
                </a:solidFill>
                <a:latin typeface="微软雅黑" panose="020B0503020204020204" charset="-122"/>
                <a:ea typeface="微软雅黑" panose="020B0503020204020204" charset="-122"/>
                <a:cs typeface="微软雅黑" panose="020B0503020204020204" charset="-122"/>
              </a:rPr>
              <a:t>玻璃酸钠注射液</a:t>
            </a:r>
          </a:p>
        </p:txBody>
      </p:sp>
      <p:pic>
        <p:nvPicPr>
          <p:cNvPr id="10" name="图片 9"/>
          <p:cNvPicPr>
            <a:picLocks noChangeAspect="1"/>
          </p:cNvPicPr>
          <p:nvPr/>
        </p:nvPicPr>
        <p:blipFill>
          <a:blip r:embed="rId6"/>
          <a:stretch>
            <a:fillRect/>
          </a:stretch>
        </p:blipFill>
        <p:spPr>
          <a:xfrm>
            <a:off x="3871736" y="2211105"/>
            <a:ext cx="1734285" cy="939554"/>
          </a:xfrm>
          <a:prstGeom prst="rect">
            <a:avLst/>
          </a:prstGeom>
        </p:spPr>
      </p:pic>
      <p:graphicFrame>
        <p:nvGraphicFramePr>
          <p:cNvPr id="5" name="表格 4"/>
          <p:cNvGraphicFramePr>
            <a:graphicFrameLocks noGrp="1"/>
          </p:cNvGraphicFramePr>
          <p:nvPr>
            <p:custDataLst>
              <p:tags r:id="rId2"/>
            </p:custDataLst>
          </p:nvPr>
        </p:nvGraphicFramePr>
        <p:xfrm>
          <a:off x="1629410" y="1048385"/>
          <a:ext cx="4102100" cy="1085215"/>
        </p:xfrm>
        <a:graphic>
          <a:graphicData uri="http://schemas.openxmlformats.org/drawingml/2006/table">
            <a:tbl>
              <a:tblPr/>
              <a:tblGrid>
                <a:gridCol w="516255">
                  <a:extLst>
                    <a:ext uri="{9D8B030D-6E8A-4147-A177-3AD203B41FA5}">
                      <a16:colId xmlns:a16="http://schemas.microsoft.com/office/drawing/2014/main" val="20000"/>
                    </a:ext>
                  </a:extLst>
                </a:gridCol>
                <a:gridCol w="393700">
                  <a:extLst>
                    <a:ext uri="{9D8B030D-6E8A-4147-A177-3AD203B41FA5}">
                      <a16:colId xmlns:a16="http://schemas.microsoft.com/office/drawing/2014/main" val="20001"/>
                    </a:ext>
                  </a:extLst>
                </a:gridCol>
                <a:gridCol w="394335">
                  <a:extLst>
                    <a:ext uri="{9D8B030D-6E8A-4147-A177-3AD203B41FA5}">
                      <a16:colId xmlns:a16="http://schemas.microsoft.com/office/drawing/2014/main" val="20002"/>
                    </a:ext>
                  </a:extLst>
                </a:gridCol>
                <a:gridCol w="297180">
                  <a:extLst>
                    <a:ext uri="{9D8B030D-6E8A-4147-A177-3AD203B41FA5}">
                      <a16:colId xmlns:a16="http://schemas.microsoft.com/office/drawing/2014/main" val="20003"/>
                    </a:ext>
                  </a:extLst>
                </a:gridCol>
                <a:gridCol w="438785">
                  <a:extLst>
                    <a:ext uri="{9D8B030D-6E8A-4147-A177-3AD203B41FA5}">
                      <a16:colId xmlns:a16="http://schemas.microsoft.com/office/drawing/2014/main" val="20004"/>
                    </a:ext>
                  </a:extLst>
                </a:gridCol>
                <a:gridCol w="426720">
                  <a:extLst>
                    <a:ext uri="{9D8B030D-6E8A-4147-A177-3AD203B41FA5}">
                      <a16:colId xmlns:a16="http://schemas.microsoft.com/office/drawing/2014/main" val="20005"/>
                    </a:ext>
                  </a:extLst>
                </a:gridCol>
                <a:gridCol w="418465">
                  <a:extLst>
                    <a:ext uri="{9D8B030D-6E8A-4147-A177-3AD203B41FA5}">
                      <a16:colId xmlns:a16="http://schemas.microsoft.com/office/drawing/2014/main" val="20006"/>
                    </a:ext>
                  </a:extLst>
                </a:gridCol>
                <a:gridCol w="417830">
                  <a:extLst>
                    <a:ext uri="{9D8B030D-6E8A-4147-A177-3AD203B41FA5}">
                      <a16:colId xmlns:a16="http://schemas.microsoft.com/office/drawing/2014/main" val="20007"/>
                    </a:ext>
                  </a:extLst>
                </a:gridCol>
                <a:gridCol w="399415">
                  <a:extLst>
                    <a:ext uri="{9D8B030D-6E8A-4147-A177-3AD203B41FA5}">
                      <a16:colId xmlns:a16="http://schemas.microsoft.com/office/drawing/2014/main" val="20008"/>
                    </a:ext>
                  </a:extLst>
                </a:gridCol>
                <a:gridCol w="399415">
                  <a:extLst>
                    <a:ext uri="{9D8B030D-6E8A-4147-A177-3AD203B41FA5}">
                      <a16:colId xmlns:a16="http://schemas.microsoft.com/office/drawing/2014/main" val="20009"/>
                    </a:ext>
                  </a:extLst>
                </a:gridCol>
              </a:tblGrid>
              <a:tr h="213360">
                <a:tc>
                  <a:txBody>
                    <a:bodyPr/>
                    <a:lstStyle/>
                    <a:p>
                      <a:pPr algn="ctr" rtl="0" fontAlgn="ctr"/>
                      <a:r>
                        <a:rPr lang="zh-CN" altLang="en-US" sz="600" b="0" i="0" u="none" strike="noStrike" dirty="0">
                          <a:solidFill>
                            <a:srgbClr val="FFFFFF"/>
                          </a:solidFill>
                          <a:effectLst/>
                          <a:latin typeface="微软雅黑" panose="020B0503020204020204" charset="-122"/>
                          <a:ea typeface="微软雅黑" panose="020B0503020204020204" charset="-122"/>
                        </a:rPr>
                        <a:t>产品名称</a:t>
                      </a:r>
                    </a:p>
                  </a:txBody>
                  <a:tcPr marL="2518" marR="2518" marT="2518" marB="0" anchor="ctr">
                    <a:lnL w="6350" cap="flat" cmpd="sng" algn="ctr">
                      <a:solidFill>
                        <a:srgbClr val="213968"/>
                      </a:solidFill>
                      <a:prstDash val="solid"/>
                      <a:round/>
                      <a:headEnd type="none" w="med" len="med"/>
                      <a:tailEnd type="none" w="med" len="med"/>
                    </a:lnL>
                    <a:lnR>
                      <a:noFill/>
                    </a:lnR>
                    <a:lnT w="6350" cap="flat" cmpd="sng" algn="ctr">
                      <a:solidFill>
                        <a:srgbClr val="213968"/>
                      </a:solidFill>
                      <a:prstDash val="solid"/>
                      <a:round/>
                      <a:headEnd type="none" w="med" len="med"/>
                      <a:tailEnd type="none" w="med" len="med"/>
                    </a:lnT>
                    <a:lnB>
                      <a:noFill/>
                    </a:lnB>
                    <a:solidFill>
                      <a:srgbClr val="213968"/>
                    </a:solidFill>
                  </a:tcPr>
                </a:tc>
                <a:tc>
                  <a:txBody>
                    <a:bodyPr/>
                    <a:lstStyle/>
                    <a:p>
                      <a:pPr algn="ctr" rtl="0" fontAlgn="ctr"/>
                      <a:r>
                        <a:rPr lang="zh-CN" altLang="en-US" sz="600" b="0" i="0" u="none" strike="noStrike">
                          <a:solidFill>
                            <a:srgbClr val="FFFFFF"/>
                          </a:solidFill>
                          <a:effectLst/>
                          <a:latin typeface="微软雅黑" panose="020B0503020204020204" charset="-122"/>
                          <a:ea typeface="微软雅黑" panose="020B0503020204020204" charset="-122"/>
                        </a:rPr>
                        <a:t>商品名</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solidFill>
                      <a:srgbClr val="213968"/>
                    </a:solidFill>
                  </a:tcPr>
                </a:tc>
                <a:tc>
                  <a:txBody>
                    <a:bodyPr/>
                    <a:lstStyle/>
                    <a:p>
                      <a:pPr algn="ctr" rtl="0" fontAlgn="ctr"/>
                      <a:r>
                        <a:rPr lang="zh-CN" altLang="en-US" sz="600" b="0" i="0" u="none" strike="noStrike">
                          <a:solidFill>
                            <a:srgbClr val="FFFFFF"/>
                          </a:solidFill>
                          <a:effectLst/>
                          <a:latin typeface="微软雅黑" panose="020B0503020204020204" charset="-122"/>
                          <a:ea typeface="微软雅黑" panose="020B0503020204020204" charset="-122"/>
                        </a:rPr>
                        <a:t>规格</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solidFill>
                      <a:srgbClr val="213968"/>
                    </a:solidFill>
                  </a:tcPr>
                </a:tc>
                <a:tc>
                  <a:txBody>
                    <a:bodyPr/>
                    <a:lstStyle/>
                    <a:p>
                      <a:pPr algn="ctr" rtl="0" fontAlgn="ctr"/>
                      <a:r>
                        <a:rPr lang="zh-CN" altLang="en-US" sz="600" b="0" i="0" u="none" strike="noStrike">
                          <a:solidFill>
                            <a:srgbClr val="FFFFFF"/>
                          </a:solidFill>
                          <a:effectLst/>
                          <a:latin typeface="微软雅黑" panose="020B0503020204020204" charset="-122"/>
                          <a:ea typeface="微软雅黑" panose="020B0503020204020204" charset="-122"/>
                        </a:rPr>
                        <a:t>均价</a:t>
                      </a:r>
                      <a:r>
                        <a:rPr lang="en-US" altLang="zh-CN" sz="600" b="0" i="0" u="none" strike="noStrike">
                          <a:solidFill>
                            <a:srgbClr val="FFFFFF"/>
                          </a:solidFill>
                          <a:effectLst/>
                          <a:latin typeface="微软雅黑" panose="020B0503020204020204" charset="-122"/>
                          <a:ea typeface="微软雅黑" panose="020B0503020204020204" charset="-122"/>
                        </a:rPr>
                        <a:t>(</a:t>
                      </a:r>
                      <a:r>
                        <a:rPr lang="zh-CN" altLang="en-US" sz="600" b="0" i="0" u="none" strike="noStrike">
                          <a:solidFill>
                            <a:srgbClr val="FFFFFF"/>
                          </a:solidFill>
                          <a:effectLst/>
                          <a:latin typeface="微软雅黑" panose="020B0503020204020204" charset="-122"/>
                          <a:ea typeface="微软雅黑" panose="020B0503020204020204" charset="-122"/>
                        </a:rPr>
                        <a:t>元</a:t>
                      </a:r>
                      <a:r>
                        <a:rPr lang="en-US" altLang="zh-CN" sz="600" b="0" i="0" u="none" strike="noStrike">
                          <a:solidFill>
                            <a:srgbClr val="FFFFFF"/>
                          </a:solidFill>
                          <a:effectLst/>
                          <a:latin typeface="微软雅黑" panose="020B0503020204020204" charset="-122"/>
                          <a:ea typeface="微软雅黑" panose="020B0503020204020204" charset="-122"/>
                        </a:rPr>
                        <a:t>/</a:t>
                      </a:r>
                      <a:r>
                        <a:rPr lang="zh-CN" altLang="en-US" sz="600" b="0" i="0" u="none" strike="noStrike">
                          <a:solidFill>
                            <a:srgbClr val="FFFFFF"/>
                          </a:solidFill>
                          <a:effectLst/>
                          <a:latin typeface="微软雅黑" panose="020B0503020204020204" charset="-122"/>
                          <a:ea typeface="微软雅黑" panose="020B0503020204020204" charset="-122"/>
                        </a:rPr>
                        <a:t>支</a:t>
                      </a:r>
                      <a:r>
                        <a:rPr lang="en-US" altLang="zh-CN" sz="600" b="0" i="0" u="none" strike="noStrike">
                          <a:solidFill>
                            <a:srgbClr val="FFFFFF"/>
                          </a:solidFill>
                          <a:effectLst/>
                          <a:latin typeface="微软雅黑" panose="020B0503020204020204" charset="-122"/>
                          <a:ea typeface="微软雅黑" panose="020B0503020204020204" charset="-122"/>
                        </a:rPr>
                        <a:t>)</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solidFill>
                      <a:srgbClr val="213968"/>
                    </a:solidFill>
                  </a:tcPr>
                </a:tc>
                <a:tc>
                  <a:txBody>
                    <a:bodyPr/>
                    <a:lstStyle/>
                    <a:p>
                      <a:pPr algn="ctr" rtl="0" fontAlgn="ctr"/>
                      <a:r>
                        <a:rPr lang="zh-CN" altLang="en-US" sz="600" b="0" i="0" u="none" strike="noStrike">
                          <a:solidFill>
                            <a:srgbClr val="FFFFFF"/>
                          </a:solidFill>
                          <a:effectLst/>
                          <a:latin typeface="微软雅黑" panose="020B0503020204020204" charset="-122"/>
                          <a:ea typeface="微软雅黑" panose="020B0503020204020204" charset="-122"/>
                        </a:rPr>
                        <a:t>注射次数</a:t>
                      </a:r>
                      <a:r>
                        <a:rPr lang="en-US" altLang="zh-CN" sz="600" b="0" i="0" u="none" strike="noStrike">
                          <a:solidFill>
                            <a:srgbClr val="FFFFFF"/>
                          </a:solidFill>
                          <a:effectLst/>
                          <a:latin typeface="微软雅黑" panose="020B0503020204020204" charset="-122"/>
                          <a:ea typeface="微软雅黑" panose="020B0503020204020204" charset="-122"/>
                        </a:rPr>
                        <a:t>/</a:t>
                      </a:r>
                      <a:r>
                        <a:rPr lang="zh-CN" altLang="en-US" sz="600" b="0" i="0" u="none" strike="noStrike">
                          <a:solidFill>
                            <a:srgbClr val="FFFFFF"/>
                          </a:solidFill>
                          <a:effectLst/>
                          <a:latin typeface="微软雅黑" panose="020B0503020204020204" charset="-122"/>
                          <a:ea typeface="微软雅黑" panose="020B0503020204020204" charset="-122"/>
                        </a:rPr>
                        <a:t>疗程</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solidFill>
                      <a:srgbClr val="213968"/>
                    </a:solidFill>
                  </a:tcPr>
                </a:tc>
                <a:tc>
                  <a:txBody>
                    <a:bodyPr/>
                    <a:lstStyle/>
                    <a:p>
                      <a:pPr algn="ctr" rtl="0" fontAlgn="ctr"/>
                      <a:r>
                        <a:rPr lang="zh-CN" altLang="en-US" sz="600" b="0" i="0" u="none" strike="noStrike" dirty="0">
                          <a:solidFill>
                            <a:srgbClr val="FFFFFF"/>
                          </a:solidFill>
                          <a:effectLst/>
                          <a:latin typeface="微软雅黑" panose="020B0503020204020204" charset="-122"/>
                          <a:ea typeface="微软雅黑" panose="020B0503020204020204" charset="-122"/>
                        </a:rPr>
                        <a:t>穿刺注射服务</a:t>
                      </a:r>
                      <a:r>
                        <a:rPr lang="zh-CN" altLang="en-US" sz="600" dirty="0">
                          <a:solidFill>
                            <a:srgbClr val="FFFFFF"/>
                          </a:solidFill>
                          <a:effectLst/>
                          <a:latin typeface="微软雅黑" panose="020B0503020204020204" charset="-122"/>
                          <a:ea typeface="微软雅黑" panose="020B0503020204020204" charset="-122"/>
                          <a:sym typeface="+mn-ea"/>
                        </a:rPr>
                        <a:t>单次</a:t>
                      </a:r>
                      <a:r>
                        <a:rPr lang="zh-CN" altLang="en-US" sz="600" b="0" i="0" u="none" strike="noStrike" dirty="0">
                          <a:solidFill>
                            <a:srgbClr val="FFFFFF"/>
                          </a:solidFill>
                          <a:effectLst/>
                          <a:latin typeface="微软雅黑" panose="020B0503020204020204" charset="-122"/>
                          <a:ea typeface="微软雅黑" panose="020B0503020204020204" charset="-122"/>
                        </a:rPr>
                        <a:t>费</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solidFill>
                      <a:srgbClr val="213968"/>
                    </a:solidFill>
                  </a:tcPr>
                </a:tc>
                <a:tc>
                  <a:txBody>
                    <a:bodyPr/>
                    <a:lstStyle/>
                    <a:p>
                      <a:pPr algn="ctr" rtl="0" fontAlgn="ctr"/>
                      <a:r>
                        <a:rPr lang="zh-CN" altLang="en-US" sz="600" b="0" i="0" u="none" strike="noStrike">
                          <a:solidFill>
                            <a:srgbClr val="FFFFFF"/>
                          </a:solidFill>
                          <a:effectLst/>
                          <a:latin typeface="微软雅黑" panose="020B0503020204020204" charset="-122"/>
                          <a:ea typeface="微软雅黑" panose="020B0503020204020204" charset="-122"/>
                        </a:rPr>
                        <a:t>疗程费用</a:t>
                      </a:r>
                      <a:r>
                        <a:rPr lang="en-US" altLang="zh-CN" sz="600" b="0" i="0" u="none" strike="noStrike">
                          <a:solidFill>
                            <a:srgbClr val="FFFFFF"/>
                          </a:solidFill>
                          <a:effectLst/>
                          <a:latin typeface="微软雅黑" panose="020B0503020204020204" charset="-122"/>
                          <a:ea typeface="微软雅黑" panose="020B0503020204020204" charset="-122"/>
                        </a:rPr>
                        <a:t>(</a:t>
                      </a:r>
                      <a:r>
                        <a:rPr lang="zh-CN" altLang="en-US" sz="600" b="0" i="0" u="none" strike="noStrike">
                          <a:solidFill>
                            <a:srgbClr val="FFFFFF"/>
                          </a:solidFill>
                          <a:effectLst/>
                          <a:latin typeface="微软雅黑" panose="020B0503020204020204" charset="-122"/>
                          <a:ea typeface="微软雅黑" panose="020B0503020204020204" charset="-122"/>
                        </a:rPr>
                        <a:t>元）</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solidFill>
                      <a:srgbClr val="213968"/>
                    </a:solidFill>
                  </a:tcPr>
                </a:tc>
                <a:tc>
                  <a:txBody>
                    <a:bodyPr/>
                    <a:lstStyle/>
                    <a:p>
                      <a:pPr algn="ctr" rtl="0" fontAlgn="ctr"/>
                      <a:r>
                        <a:rPr lang="zh-CN" altLang="en-US" sz="600" b="0" i="0" u="none" strike="noStrike">
                          <a:solidFill>
                            <a:srgbClr val="FFFFFF"/>
                          </a:solidFill>
                          <a:effectLst/>
                          <a:latin typeface="微软雅黑" panose="020B0503020204020204" charset="-122"/>
                          <a:ea typeface="微软雅黑" panose="020B0503020204020204" charset="-122"/>
                        </a:rPr>
                        <a:t>生产企业</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solidFill>
                      <a:srgbClr val="213968"/>
                    </a:solidFill>
                  </a:tcPr>
                </a:tc>
                <a:tc>
                  <a:txBody>
                    <a:bodyPr/>
                    <a:lstStyle/>
                    <a:p>
                      <a:pPr algn="ctr" rtl="0" fontAlgn="ctr"/>
                      <a:r>
                        <a:rPr lang="zh-CN" altLang="en-US" sz="600" b="0" i="0" u="none" strike="noStrike" dirty="0">
                          <a:solidFill>
                            <a:srgbClr val="FFFFFF"/>
                          </a:solidFill>
                          <a:effectLst/>
                          <a:latin typeface="微软雅黑" panose="020B0503020204020204" charset="-122"/>
                          <a:ea typeface="微软雅黑" panose="020B0503020204020204" charset="-122"/>
                        </a:rPr>
                        <a:t>医保份额占有率</a:t>
                      </a:r>
                      <a:r>
                        <a:rPr lang="en-US" altLang="zh-CN" sz="600" b="0" i="0" u="none" strike="noStrike" dirty="0">
                          <a:solidFill>
                            <a:srgbClr val="FFFFFF"/>
                          </a:solidFill>
                          <a:effectLst/>
                          <a:latin typeface="微软雅黑" panose="020B0503020204020204" charset="-122"/>
                          <a:ea typeface="微软雅黑" panose="020B0503020204020204" charset="-122"/>
                        </a:rPr>
                        <a:t>(</a:t>
                      </a:r>
                      <a:r>
                        <a:rPr lang="zh-CN" altLang="en-US" sz="600" b="0" i="0" u="none" strike="noStrike" dirty="0">
                          <a:solidFill>
                            <a:srgbClr val="FFFFFF"/>
                          </a:solidFill>
                          <a:effectLst/>
                          <a:latin typeface="微软雅黑" panose="020B0503020204020204" charset="-122"/>
                          <a:ea typeface="微软雅黑" panose="020B0503020204020204" charset="-122"/>
                        </a:rPr>
                        <a:t>排名</a:t>
                      </a:r>
                      <a:r>
                        <a:rPr lang="en-US" altLang="zh-CN" sz="600" b="0" i="0" u="none" strike="noStrike" dirty="0">
                          <a:solidFill>
                            <a:srgbClr val="FFFFFF"/>
                          </a:solidFill>
                          <a:effectLst/>
                          <a:latin typeface="微软雅黑" panose="020B0503020204020204" charset="-122"/>
                          <a:ea typeface="微软雅黑" panose="020B0503020204020204" charset="-122"/>
                        </a:rPr>
                        <a:t>)</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solidFill>
                      <a:srgbClr val="213968"/>
                    </a:solidFill>
                  </a:tcPr>
                </a:tc>
                <a:tc>
                  <a:txBody>
                    <a:bodyPr/>
                    <a:lstStyle/>
                    <a:p>
                      <a:pPr algn="ctr" rtl="0" fontAlgn="ctr"/>
                      <a:r>
                        <a:rPr lang="zh-CN" altLang="en-US" sz="600" b="0" i="0" u="none" strike="noStrike">
                          <a:solidFill>
                            <a:srgbClr val="FFFFFF"/>
                          </a:solidFill>
                          <a:effectLst/>
                          <a:latin typeface="微软雅黑" panose="020B0503020204020204" charset="-122"/>
                          <a:ea typeface="微软雅黑" panose="020B0503020204020204" charset="-122"/>
                        </a:rPr>
                        <a:t>医保政策</a:t>
                      </a:r>
                    </a:p>
                  </a:txBody>
                  <a:tcPr marL="2518" marR="2518" marT="2518" marB="0" anchor="ctr">
                    <a:lnL>
                      <a:noFill/>
                    </a:lnL>
                    <a:lnR w="6350" cap="flat" cmpd="sng" algn="ctr">
                      <a:solidFill>
                        <a:srgbClr val="213968"/>
                      </a:solidFill>
                      <a:prstDash val="solid"/>
                      <a:round/>
                      <a:headEnd type="none" w="med" len="med"/>
                      <a:tailEnd type="none" w="med" len="med"/>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solidFill>
                      <a:srgbClr val="213968"/>
                    </a:solidFill>
                  </a:tcPr>
                </a:tc>
                <a:extLst>
                  <a:ext uri="{0D108BD9-81ED-4DB2-BD59-A6C34878D82A}">
                    <a16:rowId xmlns:a16="http://schemas.microsoft.com/office/drawing/2014/main" val="10000"/>
                  </a:ext>
                </a:extLst>
              </a:tr>
              <a:tr h="213360">
                <a:tc rowSpan="2">
                  <a:txBody>
                    <a:bodyPr/>
                    <a:lstStyle/>
                    <a:p>
                      <a:pPr algn="ctr" rtl="0" fontAlgn="ctr"/>
                      <a:r>
                        <a:rPr lang="zh-CN" altLang="en-US" sz="600" b="1" i="0" u="none" strike="noStrike" dirty="0">
                          <a:solidFill>
                            <a:srgbClr val="000000"/>
                          </a:solidFill>
                          <a:effectLst/>
                          <a:latin typeface="宋体" panose="02010600030101010101" pitchFamily="2" charset="-122"/>
                          <a:ea typeface="宋体" panose="02010600030101010101" pitchFamily="2" charset="-122"/>
                        </a:rPr>
                        <a:t>玻璃酸钠注射液</a:t>
                      </a:r>
                    </a:p>
                  </a:txBody>
                  <a:tcPr marL="2518" marR="2518" marT="2518" marB="0" anchor="ctr">
                    <a:lnL w="6350" cap="flat" cmpd="sng" algn="ctr">
                      <a:solidFill>
                        <a:srgbClr val="213968"/>
                      </a:solidFill>
                      <a:prstDash val="solid"/>
                      <a:round/>
                      <a:headEnd type="none" w="med" len="med"/>
                      <a:tailEnd type="none" w="med" len="med"/>
                    </a:lnL>
                    <a:lnR>
                      <a:noFill/>
                    </a:lnR>
                    <a:lnT>
                      <a:noFill/>
                    </a:lnT>
                    <a:lnB>
                      <a:noFill/>
                    </a:lnB>
                  </a:tcPr>
                </a:tc>
                <a:tc>
                  <a:txBody>
                    <a:bodyPr/>
                    <a:lstStyle/>
                    <a:p>
                      <a:pPr algn="ctr" rtl="0" fontAlgn="ctr"/>
                      <a:r>
                        <a:rPr lang="zh-CN" altLang="en-US" sz="600" b="0" i="0" u="none" strike="noStrike" dirty="0">
                          <a:solidFill>
                            <a:srgbClr val="000000"/>
                          </a:solidFill>
                          <a:effectLst/>
                          <a:latin typeface="宋体" panose="02010600030101010101" pitchFamily="2" charset="-122"/>
                          <a:ea typeface="宋体" panose="02010600030101010101" pitchFamily="2" charset="-122"/>
                        </a:rPr>
                        <a:t>阿尔治</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sz="600" b="0" i="0" u="none" strike="noStrike">
                          <a:solidFill>
                            <a:srgbClr val="000000"/>
                          </a:solidFill>
                          <a:effectLst/>
                          <a:latin typeface="宋体" panose="02010600030101010101" pitchFamily="2" charset="-122"/>
                          <a:ea typeface="宋体" panose="02010600030101010101" pitchFamily="2" charset="-122"/>
                        </a:rPr>
                        <a:t>2.5ml:25mg</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altLang="zh-CN" sz="600" b="0" i="0" u="none" strike="noStrike">
                          <a:solidFill>
                            <a:srgbClr val="000000"/>
                          </a:solidFill>
                          <a:effectLst/>
                          <a:latin typeface="宋体" panose="02010600030101010101" pitchFamily="2" charset="-122"/>
                          <a:ea typeface="宋体" panose="02010600030101010101" pitchFamily="2" charset="-122"/>
                        </a:rPr>
                        <a:t>147.97</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altLang="zh-CN" sz="600" b="0" i="0" u="none" strike="noStrike">
                          <a:solidFill>
                            <a:srgbClr val="000000"/>
                          </a:solidFill>
                          <a:effectLst/>
                          <a:latin typeface="宋体" panose="02010600030101010101" pitchFamily="2" charset="-122"/>
                          <a:ea typeface="宋体" panose="02010600030101010101" pitchFamily="2" charset="-122"/>
                        </a:rPr>
                        <a:t>5</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altLang="zh-CN" sz="600" b="0" i="0" u="none" strike="noStrike" dirty="0">
                          <a:solidFill>
                            <a:srgbClr val="000000"/>
                          </a:solidFill>
                          <a:effectLst/>
                          <a:latin typeface="宋体" panose="02010600030101010101" pitchFamily="2" charset="-122"/>
                          <a:ea typeface="宋体" panose="02010600030101010101" pitchFamily="2" charset="-122"/>
                        </a:rPr>
                        <a:t>149</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altLang="zh-CN" sz="600" b="0" i="0" u="none" strike="noStrike" dirty="0">
                          <a:solidFill>
                            <a:srgbClr val="000000"/>
                          </a:solidFill>
                          <a:effectLst/>
                          <a:latin typeface="宋体" panose="02010600030101010101" pitchFamily="2" charset="-122"/>
                          <a:ea typeface="宋体" panose="02010600030101010101" pitchFamily="2" charset="-122"/>
                        </a:rPr>
                        <a:t>1619.85</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zh-CN" altLang="en-US" sz="600" b="0" i="0" u="none" strike="noStrike">
                          <a:solidFill>
                            <a:srgbClr val="000000"/>
                          </a:solidFill>
                          <a:effectLst/>
                          <a:latin typeface="宋体" panose="02010600030101010101" pitchFamily="2" charset="-122"/>
                          <a:ea typeface="宋体" panose="02010600030101010101" pitchFamily="2" charset="-122"/>
                        </a:rPr>
                        <a:t>日本生化学</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altLang="zh-CN" sz="600" b="0" i="0" u="none" strike="noStrike" dirty="0">
                          <a:solidFill>
                            <a:srgbClr val="000000"/>
                          </a:solidFill>
                          <a:effectLst/>
                          <a:latin typeface="宋体" panose="02010600030101010101" pitchFamily="2" charset="-122"/>
                          <a:ea typeface="宋体" panose="02010600030101010101" pitchFamily="2" charset="-122"/>
                        </a:rPr>
                        <a:t>28%</a:t>
                      </a:r>
                      <a:r>
                        <a:rPr lang="zh-CN" altLang="en-US" sz="600" b="0" i="0" u="none" strike="noStrike" dirty="0">
                          <a:solidFill>
                            <a:srgbClr val="000000"/>
                          </a:solidFill>
                          <a:effectLst/>
                          <a:latin typeface="宋体" panose="02010600030101010101" pitchFamily="2" charset="-122"/>
                          <a:ea typeface="宋体" panose="02010600030101010101" pitchFamily="2" charset="-122"/>
                        </a:rPr>
                        <a:t>（</a:t>
                      </a:r>
                      <a:r>
                        <a:rPr lang="en-US" altLang="zh-CN" sz="600" b="0" i="0" u="none" strike="noStrike" dirty="0">
                          <a:solidFill>
                            <a:srgbClr val="000000"/>
                          </a:solidFill>
                          <a:effectLst/>
                          <a:latin typeface="宋体" panose="02010600030101010101" pitchFamily="2" charset="-122"/>
                          <a:ea typeface="宋体" panose="02010600030101010101" pitchFamily="2" charset="-122"/>
                        </a:rPr>
                        <a:t>1</a:t>
                      </a:r>
                      <a:r>
                        <a:rPr lang="zh-CN" altLang="en-US" sz="600" b="0" i="0" u="none" strike="noStrike" dirty="0">
                          <a:solidFill>
                            <a:srgbClr val="000000"/>
                          </a:solidFill>
                          <a:effectLst/>
                          <a:latin typeface="宋体" panose="02010600030101010101" pitchFamily="2" charset="-122"/>
                          <a:ea typeface="宋体" panose="02010600030101010101" pitchFamily="2" charset="-122"/>
                        </a:rPr>
                        <a:t>）</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zh-CN" altLang="en-US" sz="600" b="0" i="0" u="none" strike="noStrike">
                          <a:solidFill>
                            <a:srgbClr val="000000"/>
                          </a:solidFill>
                          <a:effectLst/>
                          <a:latin typeface="宋体" panose="02010600030101010101" pitchFamily="2" charset="-122"/>
                          <a:ea typeface="宋体" panose="02010600030101010101" pitchFamily="2" charset="-122"/>
                        </a:rPr>
                        <a:t>医保乙类</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extLst>
                  <a:ext uri="{0D108BD9-81ED-4DB2-BD59-A6C34878D82A}">
                    <a16:rowId xmlns:a16="http://schemas.microsoft.com/office/drawing/2014/main" val="10001"/>
                  </a:ext>
                </a:extLst>
              </a:tr>
              <a:tr h="231775">
                <a:tc vMerge="1">
                  <a:txBody>
                    <a:bodyPr/>
                    <a:lstStyle/>
                    <a:p>
                      <a:endParaRPr lang="zh-CN"/>
                    </a:p>
                  </a:txBody>
                  <a:tcPr/>
                </a:tc>
                <a:tc>
                  <a:txBody>
                    <a:bodyPr/>
                    <a:lstStyle/>
                    <a:p>
                      <a:pPr algn="ctr" rtl="0" fontAlgn="ctr"/>
                      <a:r>
                        <a:rPr lang="zh-CN" altLang="en-US" sz="600" b="0" i="0" u="none" strike="noStrike">
                          <a:solidFill>
                            <a:srgbClr val="000000"/>
                          </a:solidFill>
                          <a:effectLst/>
                          <a:latin typeface="宋体" panose="02010600030101010101" pitchFamily="2" charset="-122"/>
                          <a:ea typeface="宋体" panose="02010600030101010101" pitchFamily="2" charset="-122"/>
                        </a:rPr>
                        <a:t>施沛特</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sz="600" b="0" i="0" u="none" strike="noStrike" dirty="0">
                          <a:solidFill>
                            <a:srgbClr val="000000"/>
                          </a:solidFill>
                          <a:effectLst/>
                          <a:latin typeface="宋体" panose="02010600030101010101" pitchFamily="2" charset="-122"/>
                          <a:ea typeface="宋体" panose="02010600030101010101" pitchFamily="2" charset="-122"/>
                        </a:rPr>
                        <a:t>2.5ml:25mg</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altLang="zh-CN" sz="600" b="0" i="0" u="none" strike="noStrike" dirty="0">
                          <a:solidFill>
                            <a:srgbClr val="000000"/>
                          </a:solidFill>
                          <a:effectLst/>
                          <a:latin typeface="宋体" panose="02010600030101010101" pitchFamily="2" charset="-122"/>
                          <a:ea typeface="宋体" panose="02010600030101010101" pitchFamily="2" charset="-122"/>
                        </a:rPr>
                        <a:t>103</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altLang="zh-CN" sz="600" b="0" i="0" u="none" strike="noStrike" dirty="0">
                          <a:solidFill>
                            <a:srgbClr val="000000"/>
                          </a:solidFill>
                          <a:effectLst/>
                          <a:latin typeface="宋体" panose="02010600030101010101" pitchFamily="2" charset="-122"/>
                          <a:ea typeface="宋体" panose="02010600030101010101" pitchFamily="2" charset="-122"/>
                        </a:rPr>
                        <a:t>5</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altLang="zh-CN" sz="600" b="0" i="0" u="none" strike="noStrike" dirty="0">
                          <a:solidFill>
                            <a:srgbClr val="000000"/>
                          </a:solidFill>
                          <a:effectLst/>
                          <a:latin typeface="宋体" panose="02010600030101010101" pitchFamily="2" charset="-122"/>
                          <a:ea typeface="宋体" panose="02010600030101010101" pitchFamily="2" charset="-122"/>
                        </a:rPr>
                        <a:t>149</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altLang="zh-CN" sz="600" b="0" i="0" u="none" strike="noStrike" dirty="0">
                          <a:solidFill>
                            <a:srgbClr val="000000"/>
                          </a:solidFill>
                          <a:effectLst/>
                          <a:latin typeface="宋体" panose="02010600030101010101" pitchFamily="2" charset="-122"/>
                          <a:ea typeface="宋体" panose="02010600030101010101" pitchFamily="2" charset="-122"/>
                        </a:rPr>
                        <a:t>1264.5</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zh-CN" altLang="en-US" sz="600" b="0" i="0" u="none" strike="noStrike">
                          <a:solidFill>
                            <a:srgbClr val="000000"/>
                          </a:solidFill>
                          <a:effectLst/>
                          <a:latin typeface="宋体" panose="02010600030101010101" pitchFamily="2" charset="-122"/>
                          <a:ea typeface="宋体" panose="02010600030101010101" pitchFamily="2" charset="-122"/>
                        </a:rPr>
                        <a:t>山东博士伦福瑞达制药</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altLang="zh-CN" sz="600" b="0" i="0" u="none" strike="noStrike" dirty="0">
                          <a:solidFill>
                            <a:srgbClr val="000000"/>
                          </a:solidFill>
                          <a:effectLst/>
                          <a:latin typeface="宋体" panose="02010600030101010101" pitchFamily="2" charset="-122"/>
                          <a:ea typeface="宋体" panose="02010600030101010101" pitchFamily="2" charset="-122"/>
                        </a:rPr>
                        <a:t>25%</a:t>
                      </a:r>
                      <a:r>
                        <a:rPr lang="zh-CN" altLang="en-US" sz="600" b="0" i="0" u="none" strike="noStrike" dirty="0">
                          <a:solidFill>
                            <a:srgbClr val="000000"/>
                          </a:solidFill>
                          <a:effectLst/>
                          <a:latin typeface="宋体" panose="02010600030101010101" pitchFamily="2" charset="-122"/>
                          <a:ea typeface="宋体" panose="02010600030101010101" pitchFamily="2" charset="-122"/>
                        </a:rPr>
                        <a:t>（</a:t>
                      </a:r>
                      <a:r>
                        <a:rPr lang="en-US" altLang="zh-CN" sz="600" b="0" i="0" u="none" strike="noStrike" dirty="0">
                          <a:solidFill>
                            <a:srgbClr val="000000"/>
                          </a:solidFill>
                          <a:effectLst/>
                          <a:latin typeface="宋体" panose="02010600030101010101" pitchFamily="2" charset="-122"/>
                          <a:ea typeface="宋体" panose="02010600030101010101" pitchFamily="2" charset="-122"/>
                        </a:rPr>
                        <a:t>2</a:t>
                      </a:r>
                      <a:r>
                        <a:rPr lang="zh-CN" altLang="en-US" sz="600" b="0" i="0" u="none" strike="noStrike" dirty="0">
                          <a:solidFill>
                            <a:srgbClr val="000000"/>
                          </a:solidFill>
                          <a:effectLst/>
                          <a:latin typeface="宋体" panose="02010600030101010101" pitchFamily="2" charset="-122"/>
                          <a:ea typeface="宋体" panose="02010600030101010101" pitchFamily="2" charset="-122"/>
                        </a:rPr>
                        <a:t>）</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zh-CN" altLang="en-US" sz="600" b="0" i="0" u="none" strike="noStrike">
                          <a:solidFill>
                            <a:srgbClr val="000000"/>
                          </a:solidFill>
                          <a:effectLst/>
                          <a:latin typeface="宋体" panose="02010600030101010101" pitchFamily="2" charset="-122"/>
                          <a:ea typeface="宋体" panose="02010600030101010101" pitchFamily="2" charset="-122"/>
                        </a:rPr>
                        <a:t>医保乙类</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extLst>
                  <a:ext uri="{0D108BD9-81ED-4DB2-BD59-A6C34878D82A}">
                    <a16:rowId xmlns:a16="http://schemas.microsoft.com/office/drawing/2014/main" val="10002"/>
                  </a:ext>
                </a:extLst>
              </a:tr>
              <a:tr h="213360">
                <a:tc>
                  <a:txBody>
                    <a:bodyPr/>
                    <a:lstStyle/>
                    <a:p>
                      <a:pPr algn="l" rtl="0" fontAlgn="ctr"/>
                      <a:r>
                        <a:rPr lang="zh-CN" altLang="en-US" sz="600" b="1" i="0" u="none" strike="noStrike">
                          <a:solidFill>
                            <a:srgbClr val="000000"/>
                          </a:solidFill>
                          <a:effectLst/>
                          <a:latin typeface="宋体" panose="02010600030101010101" pitchFamily="2" charset="-122"/>
                          <a:ea typeface="宋体" panose="02010600030101010101" pitchFamily="2" charset="-122"/>
                        </a:rPr>
                        <a:t>交联玻璃酸钠注射液</a:t>
                      </a:r>
                    </a:p>
                  </a:txBody>
                  <a:tcPr marL="2518" marR="2518" marT="2518" marB="0" anchor="ctr">
                    <a:lnL w="6350" cap="flat" cmpd="sng" algn="ctr">
                      <a:solidFill>
                        <a:srgbClr val="213968"/>
                      </a:solidFill>
                      <a:prstDash val="solid"/>
                      <a:round/>
                      <a:headEnd type="none" w="med" len="med"/>
                      <a:tailEnd type="none" w="med" len="med"/>
                    </a:lnL>
                    <a:lnR>
                      <a:noFill/>
                    </a:lnR>
                    <a:lnT>
                      <a:noFill/>
                    </a:lnT>
                    <a:lnB>
                      <a:noFill/>
                    </a:lnB>
                  </a:tcPr>
                </a:tc>
                <a:tc>
                  <a:txBody>
                    <a:bodyPr/>
                    <a:lstStyle/>
                    <a:p>
                      <a:pPr algn="ctr" rtl="0" fontAlgn="ctr"/>
                      <a:r>
                        <a:rPr lang="zh-CN" altLang="en-US" sz="600" b="0" i="0" u="none" strike="noStrike">
                          <a:solidFill>
                            <a:srgbClr val="000000"/>
                          </a:solidFill>
                          <a:effectLst/>
                          <a:latin typeface="宋体" panose="02010600030101010101" pitchFamily="2" charset="-122"/>
                          <a:ea typeface="宋体" panose="02010600030101010101" pitchFamily="2" charset="-122"/>
                        </a:rPr>
                        <a:t>欣维可</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sz="600" b="0" i="0" u="none" strike="noStrike">
                          <a:solidFill>
                            <a:srgbClr val="000000"/>
                          </a:solidFill>
                          <a:effectLst/>
                          <a:latin typeface="宋体" panose="02010600030101010101" pitchFamily="2" charset="-122"/>
                          <a:ea typeface="宋体" panose="02010600030101010101" pitchFamily="2" charset="-122"/>
                        </a:rPr>
                        <a:t>2ml:16mg</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altLang="zh-CN" sz="600" b="0" i="0" u="none" strike="noStrike">
                          <a:solidFill>
                            <a:srgbClr val="000000"/>
                          </a:solidFill>
                          <a:effectLst/>
                          <a:latin typeface="宋体" panose="02010600030101010101" pitchFamily="2" charset="-122"/>
                          <a:ea typeface="宋体" panose="02010600030101010101" pitchFamily="2" charset="-122"/>
                        </a:rPr>
                        <a:t>843</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altLang="zh-CN" sz="600" b="0" i="0" u="none" strike="noStrike">
                          <a:solidFill>
                            <a:srgbClr val="000000"/>
                          </a:solidFill>
                          <a:effectLst/>
                          <a:latin typeface="宋体" panose="02010600030101010101" pitchFamily="2" charset="-122"/>
                          <a:ea typeface="宋体" panose="02010600030101010101" pitchFamily="2" charset="-122"/>
                        </a:rPr>
                        <a:t>3</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altLang="zh-CN" sz="600" b="0" i="0" u="none" strike="noStrike" dirty="0">
                          <a:solidFill>
                            <a:srgbClr val="000000"/>
                          </a:solidFill>
                          <a:effectLst/>
                          <a:latin typeface="宋体" panose="02010600030101010101" pitchFamily="2" charset="-122"/>
                          <a:ea typeface="宋体" panose="02010600030101010101" pitchFamily="2" charset="-122"/>
                        </a:rPr>
                        <a:t>149</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altLang="zh-CN" sz="600" b="0" i="0" u="none" strike="noStrike" dirty="0">
                          <a:solidFill>
                            <a:srgbClr val="000000"/>
                          </a:solidFill>
                          <a:effectLst/>
                          <a:latin typeface="宋体" panose="02010600030101010101" pitchFamily="2" charset="-122"/>
                          <a:ea typeface="宋体" panose="02010600030101010101" pitchFamily="2" charset="-122"/>
                        </a:rPr>
                        <a:t>2976</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zh-CN" altLang="en-US" sz="600" b="0" i="0" u="none" strike="noStrike" dirty="0">
                          <a:solidFill>
                            <a:srgbClr val="000000"/>
                          </a:solidFill>
                          <a:effectLst/>
                          <a:latin typeface="宋体" panose="02010600030101010101" pitchFamily="2" charset="-122"/>
                          <a:ea typeface="宋体" panose="02010600030101010101" pitchFamily="2" charset="-122"/>
                        </a:rPr>
                        <a:t>赛诺菲</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altLang="zh-CN" sz="600" b="0" i="0" u="none" strike="noStrike" dirty="0">
                          <a:solidFill>
                            <a:srgbClr val="000000"/>
                          </a:solidFill>
                          <a:effectLst/>
                          <a:latin typeface="宋体" panose="02010600030101010101" pitchFamily="2" charset="-122"/>
                          <a:ea typeface="宋体" panose="02010600030101010101" pitchFamily="2" charset="-122"/>
                        </a:rPr>
                        <a:t>-</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zh-CN" altLang="en-US" sz="600" b="0" i="0" u="none" strike="noStrike">
                          <a:solidFill>
                            <a:srgbClr val="000000"/>
                          </a:solidFill>
                          <a:effectLst/>
                          <a:latin typeface="宋体" panose="02010600030101010101" pitchFamily="2" charset="-122"/>
                          <a:ea typeface="宋体" panose="02010600030101010101" pitchFamily="2" charset="-122"/>
                        </a:rPr>
                        <a:t>无</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extLst>
                  <a:ext uri="{0D108BD9-81ED-4DB2-BD59-A6C34878D82A}">
                    <a16:rowId xmlns:a16="http://schemas.microsoft.com/office/drawing/2014/main" val="10003"/>
                  </a:ext>
                </a:extLst>
              </a:tr>
              <a:tr h="213360">
                <a:tc>
                  <a:txBody>
                    <a:bodyPr/>
                    <a:lstStyle/>
                    <a:p>
                      <a:pPr algn="l" rtl="0" fontAlgn="ctr"/>
                      <a:r>
                        <a:rPr lang="zh-CN" altLang="en-US" sz="600" b="1" i="0" u="none" strike="noStrike">
                          <a:solidFill>
                            <a:srgbClr val="000000"/>
                          </a:solidFill>
                          <a:effectLst/>
                          <a:latin typeface="宋体" panose="02010600030101010101" pitchFamily="2" charset="-122"/>
                          <a:ea typeface="宋体" panose="02010600030101010101" pitchFamily="2" charset="-122"/>
                        </a:rPr>
                        <a:t>丁苷玻璃酸钠注射液</a:t>
                      </a:r>
                    </a:p>
                  </a:txBody>
                  <a:tcPr marL="2518" marR="2518" marT="2518" marB="0" anchor="ctr">
                    <a:lnL w="6350" cap="flat" cmpd="sng" algn="ctr">
                      <a:solidFill>
                        <a:srgbClr val="213968"/>
                      </a:solidFill>
                      <a:prstDash val="solid"/>
                      <a:round/>
                      <a:headEnd type="none" w="med" len="med"/>
                      <a:tailEnd type="none" w="med" len="med"/>
                    </a:lnL>
                    <a:lnR>
                      <a:noFill/>
                    </a:lnR>
                    <a:lnT>
                      <a:noFill/>
                    </a:lnT>
                    <a:lnB>
                      <a:noFill/>
                    </a:lnB>
                  </a:tcPr>
                </a:tc>
                <a:tc>
                  <a:txBody>
                    <a:bodyPr/>
                    <a:lstStyle/>
                    <a:p>
                      <a:pPr algn="ctr" rtl="0" fontAlgn="ctr"/>
                      <a:r>
                        <a:rPr lang="zh-CN" altLang="en-US" sz="600" b="0" i="0" u="none" strike="noStrike">
                          <a:solidFill>
                            <a:srgbClr val="000000"/>
                          </a:solidFill>
                          <a:effectLst/>
                          <a:latin typeface="宋体" panose="02010600030101010101" pitchFamily="2" charset="-122"/>
                          <a:ea typeface="宋体" panose="02010600030101010101" pitchFamily="2" charset="-122"/>
                        </a:rPr>
                        <a:t>易尼康</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sz="600" b="0" i="0" u="none" strike="noStrike">
                          <a:solidFill>
                            <a:srgbClr val="000000"/>
                          </a:solidFill>
                          <a:effectLst/>
                          <a:latin typeface="宋体" panose="02010600030101010101" pitchFamily="2" charset="-122"/>
                          <a:ea typeface="宋体" panose="02010600030101010101" pitchFamily="2" charset="-122"/>
                        </a:rPr>
                        <a:t>3ml: 60mg</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altLang="zh-CN" sz="600" b="0" i="0" u="none" strike="noStrike">
                          <a:solidFill>
                            <a:srgbClr val="000000"/>
                          </a:solidFill>
                          <a:effectLst/>
                          <a:latin typeface="宋体" panose="02010600030101010101" pitchFamily="2" charset="-122"/>
                          <a:ea typeface="宋体" panose="02010600030101010101" pitchFamily="2" charset="-122"/>
                        </a:rPr>
                        <a:t>1960</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altLang="zh-CN" sz="600" b="0" i="0" u="none" strike="noStrike">
                          <a:solidFill>
                            <a:srgbClr val="000000"/>
                          </a:solidFill>
                          <a:effectLst/>
                          <a:latin typeface="宋体" panose="02010600030101010101" pitchFamily="2" charset="-122"/>
                          <a:ea typeface="宋体" panose="02010600030101010101" pitchFamily="2" charset="-122"/>
                        </a:rPr>
                        <a:t>1</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altLang="zh-CN" sz="600" b="0" i="0" u="none" strike="noStrike">
                          <a:solidFill>
                            <a:srgbClr val="000000"/>
                          </a:solidFill>
                          <a:effectLst/>
                          <a:latin typeface="宋体" panose="02010600030101010101" pitchFamily="2" charset="-122"/>
                          <a:ea typeface="宋体" panose="02010600030101010101" pitchFamily="2" charset="-122"/>
                        </a:rPr>
                        <a:t>149</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altLang="zh-CN" sz="600" b="0" i="0" u="none" strike="noStrike">
                          <a:solidFill>
                            <a:srgbClr val="000000"/>
                          </a:solidFill>
                          <a:effectLst/>
                          <a:latin typeface="宋体" panose="02010600030101010101" pitchFamily="2" charset="-122"/>
                          <a:ea typeface="宋体" panose="02010600030101010101" pitchFamily="2" charset="-122"/>
                        </a:rPr>
                        <a:t>2109</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sz="600" b="0" i="0" u="none" strike="noStrike" dirty="0" err="1">
                          <a:solidFill>
                            <a:srgbClr val="000000"/>
                          </a:solidFill>
                          <a:effectLst/>
                          <a:latin typeface="宋体" panose="02010600030101010101" pitchFamily="2" charset="-122"/>
                          <a:ea typeface="宋体" panose="02010600030101010101" pitchFamily="2" charset="-122"/>
                        </a:rPr>
                        <a:t>LgChem.Ltd</a:t>
                      </a:r>
                      <a:r>
                        <a:rPr lang="zh-CN" altLang="en-US" sz="600" b="0" i="0" u="none" strike="noStrike" dirty="0">
                          <a:solidFill>
                            <a:srgbClr val="000000"/>
                          </a:solidFill>
                          <a:effectLst/>
                          <a:latin typeface="宋体" panose="02010600030101010101" pitchFamily="2" charset="-122"/>
                          <a:ea typeface="宋体" panose="02010600030101010101" pitchFamily="2" charset="-122"/>
                        </a:rPr>
                        <a:t>（亿帆）</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altLang="zh-CN" sz="600" b="0" i="0" u="none" strike="noStrike" dirty="0">
                          <a:solidFill>
                            <a:srgbClr val="000000"/>
                          </a:solidFill>
                          <a:effectLst/>
                          <a:latin typeface="宋体" panose="02010600030101010101" pitchFamily="2" charset="-122"/>
                          <a:ea typeface="宋体" panose="02010600030101010101" pitchFamily="2" charset="-122"/>
                        </a:rPr>
                        <a:t>-</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tc>
                  <a:txBody>
                    <a:bodyPr/>
                    <a:lstStyle/>
                    <a:p>
                      <a:pPr algn="ctr" rtl="0" fontAlgn="ctr"/>
                      <a:r>
                        <a:rPr lang="en-US" altLang="zh-CN" sz="600" b="0" i="0" u="none" strike="noStrike" dirty="0">
                          <a:solidFill>
                            <a:srgbClr val="000000"/>
                          </a:solidFill>
                          <a:effectLst/>
                          <a:latin typeface="宋体" panose="02010600030101010101" pitchFamily="2" charset="-122"/>
                          <a:ea typeface="宋体" panose="02010600030101010101" pitchFamily="2" charset="-122"/>
                        </a:rPr>
                        <a:t>-</a:t>
                      </a:r>
                    </a:p>
                  </a:txBody>
                  <a:tcPr marL="2518" marR="2518" marT="2518" marB="0" anchor="ctr">
                    <a:lnL>
                      <a:noFill/>
                    </a:lnL>
                    <a:lnR>
                      <a:noFill/>
                    </a:lnR>
                    <a:lnT w="6350" cap="flat" cmpd="sng" algn="ctr">
                      <a:solidFill>
                        <a:srgbClr val="213968"/>
                      </a:solidFill>
                      <a:prstDash val="solid"/>
                      <a:round/>
                      <a:headEnd type="none" w="med" len="med"/>
                      <a:tailEnd type="none" w="med" len="med"/>
                    </a:lnT>
                    <a:lnB w="6350" cap="flat" cmpd="sng" algn="ctr">
                      <a:solidFill>
                        <a:srgbClr val="213968"/>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22" name="图片 21"/>
          <p:cNvPicPr>
            <a:picLocks noChangeAspect="1"/>
          </p:cNvPicPr>
          <p:nvPr/>
        </p:nvPicPr>
        <p:blipFill>
          <a:blip r:embed="rId7"/>
          <a:stretch>
            <a:fillRect/>
          </a:stretch>
        </p:blipFill>
        <p:spPr>
          <a:xfrm>
            <a:off x="1743319" y="2347898"/>
            <a:ext cx="2307157" cy="741436"/>
          </a:xfrm>
          <a:prstGeom prst="rect">
            <a:avLst/>
          </a:prstGeom>
        </p:spPr>
      </p:pic>
      <p:sp>
        <p:nvSpPr>
          <p:cNvPr id="23" name="矩形 22"/>
          <p:cNvSpPr/>
          <p:nvPr/>
        </p:nvSpPr>
        <p:spPr>
          <a:xfrm>
            <a:off x="1937385" y="2463165"/>
            <a:ext cx="669290" cy="43053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b="1" dirty="0">
                <a:solidFill>
                  <a:srgbClr val="C00000"/>
                </a:solidFill>
                <a:latin typeface="微软雅黑" panose="020B0503020204020204" charset="-122"/>
                <a:ea typeface="微软雅黑" panose="020B0503020204020204" charset="-122"/>
                <a:cs typeface="微软雅黑" panose="020B0503020204020204" charset="-122"/>
              </a:rPr>
              <a:t>一代</a:t>
            </a:r>
            <a:endParaRPr lang="en-US" altLang="zh-CN" sz="900" b="1" dirty="0">
              <a:solidFill>
                <a:srgbClr val="C00000"/>
              </a:solidFill>
              <a:latin typeface="微软雅黑" panose="020B0503020204020204" charset="-122"/>
              <a:ea typeface="微软雅黑" panose="020B0503020204020204" charset="-122"/>
              <a:cs typeface="微软雅黑" panose="020B0503020204020204" charset="-122"/>
            </a:endParaRPr>
          </a:p>
          <a:p>
            <a:pPr algn="ctr"/>
            <a:r>
              <a:rPr lang="en-US" altLang="zh-CN" sz="900" b="1" dirty="0">
                <a:solidFill>
                  <a:srgbClr val="C00000"/>
                </a:solidFill>
                <a:latin typeface="微软雅黑" panose="020B0503020204020204" charset="-122"/>
                <a:ea typeface="微软雅黑" panose="020B0503020204020204" charset="-122"/>
                <a:cs typeface="微软雅黑" panose="020B0503020204020204" charset="-122"/>
              </a:rPr>
              <a:t>5</a:t>
            </a:r>
            <a:r>
              <a:rPr lang="zh-CN" altLang="en-US" sz="900" b="1" dirty="0">
                <a:solidFill>
                  <a:srgbClr val="C00000"/>
                </a:solidFill>
                <a:latin typeface="微软雅黑" panose="020B0503020204020204" charset="-122"/>
                <a:ea typeface="微软雅黑" panose="020B0503020204020204" charset="-122"/>
                <a:cs typeface="微软雅黑" panose="020B0503020204020204" charset="-122"/>
              </a:rPr>
              <a:t>针</a:t>
            </a:r>
            <a:r>
              <a:rPr lang="en-US" altLang="zh-CN" sz="900" b="1"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sz="900" b="1" dirty="0">
                <a:solidFill>
                  <a:srgbClr val="C00000"/>
                </a:solidFill>
                <a:latin typeface="微软雅黑" panose="020B0503020204020204" charset="-122"/>
                <a:ea typeface="微软雅黑" panose="020B0503020204020204" charset="-122"/>
                <a:cs typeface="微软雅黑" panose="020B0503020204020204" charset="-122"/>
              </a:rPr>
              <a:t>疗程</a:t>
            </a:r>
          </a:p>
        </p:txBody>
      </p:sp>
      <p:sp>
        <p:nvSpPr>
          <p:cNvPr id="24" name="矩形 23"/>
          <p:cNvSpPr/>
          <p:nvPr/>
        </p:nvSpPr>
        <p:spPr>
          <a:xfrm>
            <a:off x="3158490" y="2523490"/>
            <a:ext cx="848995" cy="36957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900" b="1" dirty="0">
                <a:solidFill>
                  <a:srgbClr val="C00000"/>
                </a:solidFill>
                <a:latin typeface="微软雅黑" panose="020B0503020204020204" charset="-122"/>
                <a:ea typeface="微软雅黑" panose="020B0503020204020204" charset="-122"/>
                <a:cs typeface="微软雅黑" panose="020B0503020204020204" charset="-122"/>
              </a:rPr>
              <a:t>二代</a:t>
            </a:r>
            <a:endParaRPr lang="en-US" altLang="zh-CN" sz="900" b="1" dirty="0">
              <a:solidFill>
                <a:srgbClr val="C00000"/>
              </a:solidFill>
              <a:latin typeface="微软雅黑" panose="020B0503020204020204" charset="-122"/>
              <a:ea typeface="微软雅黑" panose="020B0503020204020204" charset="-122"/>
              <a:cs typeface="微软雅黑" panose="020B0503020204020204" charset="-122"/>
            </a:endParaRPr>
          </a:p>
          <a:p>
            <a:pPr algn="ctr"/>
            <a:r>
              <a:rPr lang="en-US" altLang="zh-CN" sz="900" b="1" dirty="0">
                <a:solidFill>
                  <a:srgbClr val="C00000"/>
                </a:solidFill>
                <a:latin typeface="微软雅黑" panose="020B0503020204020204" charset="-122"/>
                <a:ea typeface="微软雅黑" panose="020B0503020204020204" charset="-122"/>
                <a:cs typeface="微软雅黑" panose="020B0503020204020204" charset="-122"/>
              </a:rPr>
              <a:t>3</a:t>
            </a:r>
            <a:r>
              <a:rPr lang="zh-CN" altLang="en-US" sz="900" b="1" dirty="0">
                <a:solidFill>
                  <a:srgbClr val="C00000"/>
                </a:solidFill>
                <a:latin typeface="微软雅黑" panose="020B0503020204020204" charset="-122"/>
                <a:ea typeface="微软雅黑" panose="020B0503020204020204" charset="-122"/>
                <a:cs typeface="微软雅黑" panose="020B0503020204020204" charset="-122"/>
              </a:rPr>
              <a:t>针</a:t>
            </a:r>
            <a:r>
              <a:rPr lang="en-US" altLang="zh-CN" sz="900" b="1"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sz="900" b="1" dirty="0">
                <a:solidFill>
                  <a:srgbClr val="C00000"/>
                </a:solidFill>
                <a:latin typeface="微软雅黑" panose="020B0503020204020204" charset="-122"/>
                <a:ea typeface="微软雅黑" panose="020B0503020204020204" charset="-122"/>
                <a:cs typeface="微软雅黑" panose="020B0503020204020204" charset="-122"/>
              </a:rPr>
              <a:t>疗程</a:t>
            </a:r>
          </a:p>
        </p:txBody>
      </p:sp>
      <p:sp>
        <p:nvSpPr>
          <p:cNvPr id="26" name="矩形 25"/>
          <p:cNvSpPr/>
          <p:nvPr/>
        </p:nvSpPr>
        <p:spPr>
          <a:xfrm>
            <a:off x="4379595" y="2523490"/>
            <a:ext cx="836930" cy="37020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rgbClr val="C00000"/>
                </a:solidFill>
                <a:latin typeface="微软雅黑" panose="020B0503020204020204" charset="-122"/>
                <a:ea typeface="微软雅黑" panose="020B0503020204020204" charset="-122"/>
                <a:cs typeface="微软雅黑" panose="020B0503020204020204" charset="-122"/>
              </a:rPr>
              <a:t>三代</a:t>
            </a:r>
            <a:endParaRPr lang="en-US" altLang="zh-CN" sz="1000" b="1" dirty="0">
              <a:solidFill>
                <a:srgbClr val="C00000"/>
              </a:solidFill>
              <a:latin typeface="微软雅黑" panose="020B0503020204020204" charset="-122"/>
              <a:ea typeface="微软雅黑" panose="020B0503020204020204" charset="-122"/>
              <a:cs typeface="微软雅黑" panose="020B0503020204020204" charset="-122"/>
            </a:endParaRPr>
          </a:p>
          <a:p>
            <a:pPr algn="ctr"/>
            <a:r>
              <a:rPr lang="en-US" altLang="zh-CN" sz="1000" b="1" dirty="0">
                <a:solidFill>
                  <a:srgbClr val="C00000"/>
                </a:solidFill>
                <a:latin typeface="微软雅黑" panose="020B0503020204020204" charset="-122"/>
                <a:ea typeface="微软雅黑" panose="020B0503020204020204" charset="-122"/>
                <a:cs typeface="微软雅黑" panose="020B0503020204020204" charset="-122"/>
              </a:rPr>
              <a:t>1</a:t>
            </a:r>
            <a:r>
              <a:rPr lang="zh-CN" altLang="en-US" sz="1000" b="1" dirty="0">
                <a:solidFill>
                  <a:srgbClr val="C00000"/>
                </a:solidFill>
                <a:latin typeface="微软雅黑" panose="020B0503020204020204" charset="-122"/>
                <a:ea typeface="微软雅黑" panose="020B0503020204020204" charset="-122"/>
                <a:cs typeface="微软雅黑" panose="020B0503020204020204" charset="-122"/>
              </a:rPr>
              <a:t>针</a:t>
            </a:r>
            <a:r>
              <a:rPr lang="en-US" altLang="zh-CN" sz="1000" b="1"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sz="1000" b="1" dirty="0">
                <a:solidFill>
                  <a:srgbClr val="C00000"/>
                </a:solidFill>
                <a:latin typeface="微软雅黑" panose="020B0503020204020204" charset="-122"/>
                <a:ea typeface="微软雅黑" panose="020B0503020204020204" charset="-122"/>
                <a:cs typeface="微软雅黑" panose="020B0503020204020204" charset="-122"/>
              </a:rPr>
              <a:t>疗程</a:t>
            </a:r>
          </a:p>
        </p:txBody>
      </p:sp>
      <p:sp>
        <p:nvSpPr>
          <p:cNvPr id="27" name="矩形 26"/>
          <p:cNvSpPr/>
          <p:nvPr/>
        </p:nvSpPr>
        <p:spPr>
          <a:xfrm>
            <a:off x="3686175" y="1048385"/>
            <a:ext cx="413385" cy="108585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600" b="1" dirty="0">
              <a:solidFill>
                <a:schemeClr val="tx1"/>
              </a:solidFill>
            </a:endParaRPr>
          </a:p>
          <a:p>
            <a:pPr algn="r"/>
            <a:endParaRPr lang="zh-CN" altLang="en-US" sz="600" b="1" dirty="0">
              <a:solidFill>
                <a:schemeClr val="tx1"/>
              </a:solidFill>
            </a:endParaRPr>
          </a:p>
          <a:p>
            <a:pPr algn="r"/>
            <a:endParaRPr lang="zh-CN" altLang="en-US" sz="600" b="1" dirty="0">
              <a:solidFill>
                <a:schemeClr val="tx1"/>
              </a:solidFill>
            </a:endParaRPr>
          </a:p>
          <a:p>
            <a:pPr algn="r"/>
            <a:endParaRPr lang="zh-CN" altLang="en-US" sz="600" b="1" dirty="0">
              <a:solidFill>
                <a:schemeClr val="tx1"/>
              </a:solidFill>
            </a:endParaRPr>
          </a:p>
          <a:p>
            <a:pPr algn="r"/>
            <a:endParaRPr lang="zh-CN" altLang="en-US" sz="600" b="1" dirty="0">
              <a:solidFill>
                <a:schemeClr val="tx1"/>
              </a:solidFill>
            </a:endParaRPr>
          </a:p>
          <a:p>
            <a:pPr algn="r"/>
            <a:endParaRPr lang="zh-CN" altLang="en-US" sz="600" b="1" dirty="0">
              <a:solidFill>
                <a:schemeClr val="tx1"/>
              </a:solidFill>
            </a:endParaRPr>
          </a:p>
          <a:p>
            <a:pPr algn="r"/>
            <a:endParaRPr lang="zh-CN" altLang="en-US" sz="600" b="1" dirty="0">
              <a:solidFill>
                <a:schemeClr val="tx1"/>
              </a:solidFill>
            </a:endParaRPr>
          </a:p>
          <a:p>
            <a:pPr algn="r"/>
            <a:endParaRPr lang="zh-CN" altLang="en-US" sz="600" b="1" dirty="0">
              <a:solidFill>
                <a:schemeClr val="tx1"/>
              </a:solidFill>
            </a:endParaRPr>
          </a:p>
          <a:p>
            <a:pPr algn="r"/>
            <a:endParaRPr lang="zh-CN" altLang="en-US" sz="600" b="1" dirty="0">
              <a:solidFill>
                <a:schemeClr val="tx1"/>
              </a:solidFill>
            </a:endParaRPr>
          </a:p>
          <a:p>
            <a:pPr algn="r"/>
            <a:endParaRPr lang="zh-CN" altLang="en-US" sz="600" b="1" dirty="0">
              <a:solidFill>
                <a:schemeClr val="tx1"/>
              </a:solidFill>
            </a:endParaRPr>
          </a:p>
          <a:p>
            <a:pPr algn="r"/>
            <a:endParaRPr lang="zh-CN" altLang="en-US" sz="600" b="1" dirty="0">
              <a:solidFill>
                <a:schemeClr val="tx1"/>
              </a:solidFill>
            </a:endParaRPr>
          </a:p>
          <a:p>
            <a:pPr algn="r"/>
            <a:endParaRPr lang="zh-CN" altLang="en-US" sz="600" b="1" dirty="0">
              <a:solidFill>
                <a:schemeClr val="tx1"/>
              </a:solidFill>
            </a:endParaRPr>
          </a:p>
          <a:p>
            <a:pPr algn="r"/>
            <a:endParaRPr lang="zh-CN" altLang="en-US" sz="600" b="1" dirty="0">
              <a:solidFill>
                <a:schemeClr val="tx1"/>
              </a:solidFill>
            </a:endParaRPr>
          </a:p>
          <a:p>
            <a:pPr algn="r"/>
            <a:endParaRPr lang="zh-CN" altLang="en-US" sz="600" b="1" dirty="0">
              <a:solidFill>
                <a:schemeClr val="tx1"/>
              </a:solidFill>
            </a:endParaRPr>
          </a:p>
          <a:p>
            <a:pPr algn="r"/>
            <a:endParaRPr lang="zh-CN" altLang="en-US" sz="600" b="1" dirty="0">
              <a:solidFill>
                <a:schemeClr val="tx1"/>
              </a:solidFill>
            </a:endParaRPr>
          </a:p>
          <a:p>
            <a:pPr algn="r"/>
            <a:endParaRPr lang="zh-CN" altLang="en-US" sz="600" b="1" dirty="0">
              <a:solidFill>
                <a:schemeClr val="tx1"/>
              </a:solidFill>
            </a:endParaRPr>
          </a:p>
          <a:p>
            <a:pPr algn="r"/>
            <a:endParaRPr lang="zh-CN" altLang="en-US" sz="600" b="1" dirty="0">
              <a:solidFill>
                <a:schemeClr val="tx1"/>
              </a:solidFill>
            </a:endParaRPr>
          </a:p>
          <a:p>
            <a:pPr algn="r"/>
            <a:endParaRPr lang="zh-CN" altLang="en-US" sz="600" b="1" dirty="0">
              <a:solidFill>
                <a:schemeClr val="tx1"/>
              </a:solidFill>
            </a:endParaRPr>
          </a:p>
          <a:p>
            <a:pPr algn="r"/>
            <a:endParaRPr lang="en-US" altLang="zh-CN" sz="600" b="1" dirty="0">
              <a:solidFill>
                <a:schemeClr val="tx1"/>
              </a:solidFill>
            </a:endParaRPr>
          </a:p>
        </p:txBody>
      </p:sp>
      <p:sp>
        <p:nvSpPr>
          <p:cNvPr id="28" name="文本框 27"/>
          <p:cNvSpPr txBox="1"/>
          <p:nvPr/>
        </p:nvSpPr>
        <p:spPr>
          <a:xfrm>
            <a:off x="150495" y="2734310"/>
            <a:ext cx="1601470" cy="424815"/>
          </a:xfrm>
          <a:prstGeom prst="rect">
            <a:avLst/>
          </a:prstGeom>
          <a:noFill/>
          <a:ln>
            <a:solidFill>
              <a:srgbClr val="C00000"/>
            </a:solidFill>
          </a:ln>
        </p:spPr>
        <p:txBody>
          <a:bodyPr wrap="square" rtlCol="0">
            <a:spAutoFit/>
          </a:bodyPr>
          <a:lstStyle/>
          <a:p>
            <a:pPr marL="0" marR="0" lvl="0" indent="0" algn="ctr" defTabSz="914400" rtl="0" eaLnBrk="0" fontAlgn="auto" latinLnBrk="0" hangingPunct="1">
              <a:lnSpc>
                <a:spcPts val="1300"/>
              </a:lnSpc>
              <a:spcBef>
                <a:spcPts val="0"/>
              </a:spcBef>
              <a:spcAft>
                <a:spcPts val="0"/>
              </a:spcAft>
              <a:buClrTx/>
              <a:buSzTx/>
              <a:buFontTx/>
              <a:buNone/>
              <a:defRPr/>
            </a:pPr>
            <a:r>
              <a:rPr lang="zh-CN" altLang="en-US" sz="800" b="1" dirty="0">
                <a:solidFill>
                  <a:srgbClr val="002060"/>
                </a:solidFill>
                <a:latin typeface="微软雅黑" panose="020B0503020204020204" charset="-122"/>
                <a:ea typeface="微软雅黑" panose="020B0503020204020204" charset="-122"/>
                <a:sym typeface="+mn-ea"/>
              </a:rPr>
              <a:t>关节腔穿刺术收费</a:t>
            </a:r>
          </a:p>
          <a:p>
            <a:pPr marL="0" marR="0" lvl="0" indent="0" algn="ctr" defTabSz="914400" rtl="0" eaLnBrk="0" fontAlgn="auto" latinLnBrk="0" hangingPunct="1">
              <a:lnSpc>
                <a:spcPts val="1300"/>
              </a:lnSpc>
              <a:spcBef>
                <a:spcPts val="0"/>
              </a:spcBef>
              <a:spcAft>
                <a:spcPts val="0"/>
              </a:spcAft>
              <a:buClrTx/>
              <a:buSzTx/>
              <a:buFontTx/>
              <a:buNone/>
              <a:defRPr/>
            </a:pPr>
            <a:r>
              <a:rPr lang="zh-CN" altLang="en-US" sz="800" b="1" kern="1200" dirty="0">
                <a:solidFill>
                  <a:srgbClr val="002060"/>
                </a:solidFill>
                <a:latin typeface="微软雅黑" panose="020B0503020204020204" charset="-122"/>
                <a:ea typeface="微软雅黑" panose="020B0503020204020204" charset="-122"/>
                <a:cs typeface="Times New Roman" panose="02020603050405020304" pitchFamily="18" charset="0"/>
                <a:sym typeface="+mn-ea"/>
              </a:rPr>
              <a:t>数据</a:t>
            </a:r>
            <a:r>
              <a:rPr lang="zh-CN" altLang="en-US" sz="800" b="1" kern="1200" dirty="0">
                <a:solidFill>
                  <a:srgbClr val="002060"/>
                </a:solidFill>
                <a:latin typeface="微软雅黑" panose="020B0503020204020204" charset="-122"/>
                <a:ea typeface="微软雅黑" panose="020B0503020204020204" charset="-122"/>
                <a:cs typeface="Times New Roman" panose="02020603050405020304" pitchFamily="18" charset="0"/>
              </a:rPr>
              <a:t>来源于北京大学第三医院</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5172" y="106574"/>
            <a:ext cx="5498465" cy="3055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3959B9"/>
              </a:solidFill>
              <a:latin typeface="微软雅黑" panose="020B0503020204020204" charset="-122"/>
              <a:ea typeface="微软雅黑" panose="020B0503020204020204" charset="-122"/>
              <a:cs typeface="微软雅黑" panose="020B0503020204020204" charset="-122"/>
            </a:endParaRPr>
          </a:p>
        </p:txBody>
      </p:sp>
      <p:pic>
        <p:nvPicPr>
          <p:cNvPr id="15" name="picture 15"/>
          <p:cNvPicPr>
            <a:picLocks noChangeAspect="1"/>
          </p:cNvPicPr>
          <p:nvPr/>
        </p:nvPicPr>
        <p:blipFill>
          <a:blip r:embed="rId3"/>
          <a:stretch>
            <a:fillRect/>
          </a:stretch>
        </p:blipFill>
        <p:spPr>
          <a:xfrm>
            <a:off x="896385" y="1738425"/>
            <a:ext cx="254635" cy="12065"/>
          </a:xfrm>
          <a:prstGeom prst="rect">
            <a:avLst/>
          </a:prstGeom>
        </p:spPr>
      </p:pic>
      <p:pic>
        <p:nvPicPr>
          <p:cNvPr id="23" name="picture 23"/>
          <p:cNvPicPr>
            <a:picLocks noChangeAspect="1"/>
          </p:cNvPicPr>
          <p:nvPr/>
        </p:nvPicPr>
        <p:blipFill>
          <a:blip r:embed="rId4"/>
          <a:stretch>
            <a:fillRect/>
          </a:stretch>
        </p:blipFill>
        <p:spPr>
          <a:xfrm>
            <a:off x="485447" y="1961486"/>
            <a:ext cx="294005" cy="294005"/>
          </a:xfrm>
          <a:prstGeom prst="rect">
            <a:avLst/>
          </a:prstGeom>
        </p:spPr>
      </p:pic>
      <p:pic>
        <p:nvPicPr>
          <p:cNvPr id="25" name="picture 25"/>
          <p:cNvPicPr>
            <a:picLocks noChangeAspect="1"/>
          </p:cNvPicPr>
          <p:nvPr/>
        </p:nvPicPr>
        <p:blipFill>
          <a:blip r:embed="rId4"/>
          <a:stretch>
            <a:fillRect/>
          </a:stretch>
        </p:blipFill>
        <p:spPr>
          <a:xfrm>
            <a:off x="491480" y="1352210"/>
            <a:ext cx="281940" cy="281940"/>
          </a:xfrm>
          <a:prstGeom prst="rect">
            <a:avLst/>
          </a:prstGeom>
        </p:spPr>
      </p:pic>
      <p:pic>
        <p:nvPicPr>
          <p:cNvPr id="26" name="picture 26"/>
          <p:cNvPicPr>
            <a:picLocks noChangeAspect="1"/>
          </p:cNvPicPr>
          <p:nvPr/>
        </p:nvPicPr>
        <p:blipFill>
          <a:blip r:embed="rId4"/>
          <a:stretch>
            <a:fillRect/>
          </a:stretch>
        </p:blipFill>
        <p:spPr>
          <a:xfrm>
            <a:off x="509897" y="866614"/>
            <a:ext cx="262255" cy="262255"/>
          </a:xfrm>
          <a:prstGeom prst="rect">
            <a:avLst/>
          </a:prstGeom>
        </p:spPr>
      </p:pic>
      <p:pic>
        <p:nvPicPr>
          <p:cNvPr id="27" name="picture 27"/>
          <p:cNvPicPr>
            <a:picLocks noChangeAspect="1"/>
          </p:cNvPicPr>
          <p:nvPr/>
        </p:nvPicPr>
        <p:blipFill>
          <a:blip r:embed="rId3"/>
          <a:stretch>
            <a:fillRect/>
          </a:stretch>
        </p:blipFill>
        <p:spPr>
          <a:xfrm>
            <a:off x="905941" y="1346175"/>
            <a:ext cx="254635" cy="12065"/>
          </a:xfrm>
          <a:prstGeom prst="rect">
            <a:avLst/>
          </a:prstGeom>
        </p:spPr>
      </p:pic>
      <p:pic>
        <p:nvPicPr>
          <p:cNvPr id="28" name="picture 28"/>
          <p:cNvPicPr>
            <a:picLocks noChangeAspect="1"/>
          </p:cNvPicPr>
          <p:nvPr/>
        </p:nvPicPr>
        <p:blipFill>
          <a:blip r:embed="rId5"/>
          <a:stretch>
            <a:fillRect/>
          </a:stretch>
        </p:blipFill>
        <p:spPr>
          <a:xfrm>
            <a:off x="893754" y="803291"/>
            <a:ext cx="254635" cy="12065"/>
          </a:xfrm>
          <a:prstGeom prst="rect">
            <a:avLst/>
          </a:prstGeom>
        </p:spPr>
      </p:pic>
      <p:sp>
        <p:nvSpPr>
          <p:cNvPr id="2" name="文本框 1"/>
          <p:cNvSpPr txBox="1"/>
          <p:nvPr/>
        </p:nvSpPr>
        <p:spPr>
          <a:xfrm>
            <a:off x="790312" y="240220"/>
            <a:ext cx="4943325" cy="307777"/>
          </a:xfrm>
          <a:prstGeom prst="rect">
            <a:avLst/>
          </a:prstGeom>
          <a:noFill/>
        </p:spPr>
        <p:txBody>
          <a:bodyPr wrap="square" rtlCol="0">
            <a:spAutoFit/>
          </a:bodyPr>
          <a:lstStyle/>
          <a:p>
            <a:r>
              <a:rPr lang="zh-CN" altLang="en-US" sz="1400" dirty="0">
                <a:solidFill>
                  <a:schemeClr val="accent1"/>
                </a:solidFill>
                <a:latin typeface="微软雅黑" panose="020B0503020204020204" charset="-122"/>
                <a:ea typeface="微软雅黑" panose="020B0503020204020204" charset="-122"/>
              </a:rPr>
              <a:t>药品基本信息  </a:t>
            </a:r>
            <a:r>
              <a:rPr lang="zh-CN" altLang="en-US" sz="1400" dirty="0">
                <a:latin typeface="微软雅黑" panose="020B0503020204020204" charset="-122"/>
                <a:ea typeface="微软雅黑" panose="020B0503020204020204" charset="-122"/>
              </a:rPr>
              <a:t>最新一代长效丁苷交联玻璃酸钠注射液（三代）</a:t>
            </a:r>
            <a:endParaRPr lang="en-US" altLang="zh-CN" sz="1400" dirty="0">
              <a:latin typeface="微软雅黑" panose="020B0503020204020204" charset="-122"/>
              <a:ea typeface="微软雅黑" panose="020B0503020204020204" charset="-122"/>
            </a:endParaRPr>
          </a:p>
        </p:txBody>
      </p:sp>
      <p:sp>
        <p:nvSpPr>
          <p:cNvPr id="3" name="文本框 2"/>
          <p:cNvSpPr txBox="1"/>
          <p:nvPr/>
        </p:nvSpPr>
        <p:spPr>
          <a:xfrm>
            <a:off x="796400" y="585520"/>
            <a:ext cx="1582420" cy="213995"/>
          </a:xfrm>
          <a:prstGeom prst="rect">
            <a:avLst/>
          </a:prstGeom>
          <a:noFill/>
        </p:spPr>
        <p:txBody>
          <a:bodyPr wrap="square" rtlCol="0">
            <a:spAutoFit/>
          </a:bodyPr>
          <a:lstStyle/>
          <a:p>
            <a:r>
              <a:rPr lang="zh-CN" altLang="en-US" sz="800" dirty="0">
                <a:latin typeface="微软雅黑" panose="020B0503020204020204" charset="-122"/>
                <a:ea typeface="微软雅黑" panose="020B0503020204020204" charset="-122"/>
              </a:rPr>
              <a:t>适应症</a:t>
            </a:r>
          </a:p>
        </p:txBody>
      </p:sp>
      <p:sp>
        <p:nvSpPr>
          <p:cNvPr id="4" name="文本框 3"/>
          <p:cNvSpPr txBox="1"/>
          <p:nvPr/>
        </p:nvSpPr>
        <p:spPr>
          <a:xfrm>
            <a:off x="797573" y="1544848"/>
            <a:ext cx="1830705" cy="213995"/>
          </a:xfrm>
          <a:prstGeom prst="rect">
            <a:avLst/>
          </a:prstGeom>
          <a:noFill/>
        </p:spPr>
        <p:txBody>
          <a:bodyPr wrap="square" rtlCol="0">
            <a:spAutoFit/>
          </a:bodyPr>
          <a:lstStyle/>
          <a:p>
            <a:r>
              <a:rPr lang="zh-CN" altLang="en-US" sz="800" dirty="0">
                <a:latin typeface="微软雅黑" panose="020B0503020204020204" charset="-122"/>
                <a:ea typeface="微软雅黑" panose="020B0503020204020204" charset="-122"/>
              </a:rPr>
              <a:t>疾病基本情况</a:t>
            </a:r>
          </a:p>
        </p:txBody>
      </p:sp>
      <p:sp>
        <p:nvSpPr>
          <p:cNvPr id="19" name="文本框 18"/>
          <p:cNvSpPr txBox="1"/>
          <p:nvPr/>
        </p:nvSpPr>
        <p:spPr>
          <a:xfrm>
            <a:off x="797573" y="1731009"/>
            <a:ext cx="4803815" cy="690767"/>
          </a:xfrm>
          <a:prstGeom prst="rect">
            <a:avLst/>
          </a:prstGeom>
          <a:noFill/>
        </p:spPr>
        <p:txBody>
          <a:bodyPr wrap="square" rtlCol="0">
            <a:spAutoFit/>
          </a:bodyPr>
          <a:lstStyle/>
          <a:p>
            <a:pPr>
              <a:lnSpc>
                <a:spcPts val="1200"/>
              </a:lnSpc>
            </a:pPr>
            <a:r>
              <a:rPr lang="zh-CN" altLang="en-US" sz="700" dirty="0">
                <a:solidFill>
                  <a:srgbClr val="3959B9"/>
                </a:solidFill>
                <a:latin typeface="微软雅黑" panose="020B0503020204020204" charset="-122"/>
                <a:ea typeface="微软雅黑" panose="020B0503020204020204" charset="-122"/>
                <a:cs typeface="微软雅黑" panose="020B0503020204020204" charset="-122"/>
              </a:rPr>
              <a:t>膝骨关节炎（</a:t>
            </a:r>
            <a:r>
              <a:rPr lang="en-US" altLang="zh-CN" sz="700" dirty="0">
                <a:solidFill>
                  <a:srgbClr val="3959B9"/>
                </a:solidFill>
                <a:latin typeface="微软雅黑" panose="020B0503020204020204" charset="-122"/>
                <a:ea typeface="微软雅黑" panose="020B0503020204020204" charset="-122"/>
                <a:cs typeface="微软雅黑" panose="020B0503020204020204" charset="-122"/>
              </a:rPr>
              <a:t>Knee osteoarthritis</a:t>
            </a:r>
            <a:r>
              <a:rPr lang="zh-CN" altLang="en-US" sz="700" dirty="0">
                <a:solidFill>
                  <a:srgbClr val="3959B9"/>
                </a:solidFill>
                <a:latin typeface="微软雅黑" panose="020B0503020204020204" charset="-122"/>
                <a:ea typeface="微软雅黑" panose="020B0503020204020204" charset="-122"/>
                <a:cs typeface="微软雅黑" panose="020B0503020204020204" charset="-122"/>
              </a:rPr>
              <a:t>，</a:t>
            </a:r>
            <a:r>
              <a:rPr lang="en-US" altLang="zh-CN" sz="700" dirty="0">
                <a:solidFill>
                  <a:srgbClr val="3959B9"/>
                </a:solidFill>
                <a:latin typeface="微软雅黑" panose="020B0503020204020204" charset="-122"/>
                <a:ea typeface="微软雅黑" panose="020B0503020204020204" charset="-122"/>
                <a:cs typeface="微软雅黑" panose="020B0503020204020204" charset="-122"/>
              </a:rPr>
              <a:t>KOA</a:t>
            </a:r>
            <a:r>
              <a:rPr lang="zh-CN" altLang="en-US" sz="700" dirty="0">
                <a:solidFill>
                  <a:srgbClr val="3959B9"/>
                </a:solidFill>
                <a:latin typeface="微软雅黑" panose="020B0503020204020204" charset="-122"/>
                <a:ea typeface="微软雅黑" panose="020B0503020204020204" charset="-122"/>
                <a:cs typeface="微软雅黑" panose="020B0503020204020204" charset="-122"/>
              </a:rPr>
              <a:t>）是以膝关节软骨破坏为主要特点的慢性退行性病变，病理特征为关节软骨退行性变和关节周围骨质增生。膝骨关节炎患者的关节滑液中透明质酸浓度、弹性和黏度呈现不同程度下降。最常见的临床症状为膝关节疼痛和膝关节活动受限。膝骨关节炎危害严重，老年人致残首要疾病；严重影响生活质量，带来严重的社会问题和巨大的经济负担。</a:t>
            </a:r>
            <a:endParaRPr lang="en-US" altLang="zh-CN" sz="700" dirty="0">
              <a:solidFill>
                <a:srgbClr val="3959B9"/>
              </a:solidFill>
              <a:latin typeface="微软雅黑" panose="020B0503020204020204" charset="-122"/>
              <a:ea typeface="微软雅黑" panose="020B0503020204020204" charset="-122"/>
              <a:cs typeface="微软雅黑" panose="020B0503020204020204" charset="-122"/>
            </a:endParaRPr>
          </a:p>
        </p:txBody>
      </p:sp>
      <p:sp>
        <p:nvSpPr>
          <p:cNvPr id="24" name="文本框 23"/>
          <p:cNvSpPr txBox="1"/>
          <p:nvPr/>
        </p:nvSpPr>
        <p:spPr>
          <a:xfrm>
            <a:off x="796400" y="1150279"/>
            <a:ext cx="1830705" cy="215444"/>
          </a:xfrm>
          <a:prstGeom prst="rect">
            <a:avLst/>
          </a:prstGeom>
          <a:noFill/>
        </p:spPr>
        <p:txBody>
          <a:bodyPr wrap="square" rtlCol="0">
            <a:spAutoFit/>
          </a:bodyPr>
          <a:lstStyle/>
          <a:p>
            <a:r>
              <a:rPr lang="zh-CN" altLang="en-US" sz="800" dirty="0">
                <a:latin typeface="微软雅黑" panose="020B0503020204020204" charset="-122"/>
                <a:ea typeface="微软雅黑" panose="020B0503020204020204" charset="-122"/>
              </a:rPr>
              <a:t>用法用量：</a:t>
            </a:r>
            <a:r>
              <a:rPr lang="en-US" altLang="zh-CN" sz="800" dirty="0">
                <a:latin typeface="微软雅黑" panose="020B0503020204020204" charset="-122"/>
                <a:ea typeface="微软雅黑" panose="020B0503020204020204" charset="-122"/>
              </a:rPr>
              <a:t>1</a:t>
            </a:r>
            <a:r>
              <a:rPr lang="zh-CN" altLang="en-US" sz="800" dirty="0">
                <a:latin typeface="微软雅黑" panose="020B0503020204020204" charset="-122"/>
                <a:ea typeface="微软雅黑" panose="020B0503020204020204" charset="-122"/>
              </a:rPr>
              <a:t>针</a:t>
            </a:r>
            <a:r>
              <a:rPr lang="en-US" altLang="zh-CN" sz="800" dirty="0">
                <a:latin typeface="微软雅黑" panose="020B0503020204020204" charset="-122"/>
                <a:ea typeface="微软雅黑" panose="020B0503020204020204" charset="-122"/>
              </a:rPr>
              <a:t>/</a:t>
            </a:r>
            <a:r>
              <a:rPr lang="zh-CN" altLang="en-US" sz="800" dirty="0">
                <a:latin typeface="微软雅黑" panose="020B0503020204020204" charset="-122"/>
                <a:ea typeface="微软雅黑" panose="020B0503020204020204" charset="-122"/>
              </a:rPr>
              <a:t>疗程</a:t>
            </a:r>
          </a:p>
        </p:txBody>
      </p:sp>
      <p:grpSp>
        <p:nvGrpSpPr>
          <p:cNvPr id="8" name="组合 7"/>
          <p:cNvGrpSpPr/>
          <p:nvPr/>
        </p:nvGrpSpPr>
        <p:grpSpPr>
          <a:xfrm>
            <a:off x="-46990" y="193040"/>
            <a:ext cx="859155" cy="349885"/>
            <a:chOff x="0" y="503"/>
            <a:chExt cx="1712" cy="567"/>
          </a:xfrm>
        </p:grpSpPr>
        <p:sp>
          <p:nvSpPr>
            <p:cNvPr id="9" name="矩形 8"/>
            <p:cNvSpPr/>
            <p:nvPr/>
          </p:nvSpPr>
          <p:spPr>
            <a:xfrm>
              <a:off x="0" y="503"/>
              <a:ext cx="1418" cy="567"/>
            </a:xfrm>
            <a:prstGeom prst="rect">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t>01</a:t>
              </a:r>
            </a:p>
          </p:txBody>
        </p:sp>
        <p:sp>
          <p:nvSpPr>
            <p:cNvPr id="10" name="椭圆 9"/>
            <p:cNvSpPr/>
            <p:nvPr/>
          </p:nvSpPr>
          <p:spPr>
            <a:xfrm>
              <a:off x="1146" y="504"/>
              <a:ext cx="566" cy="566"/>
            </a:xfrm>
            <a:prstGeom prst="ellipse">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picture 27"/>
          <p:cNvPicPr>
            <a:picLocks noChangeAspect="1"/>
          </p:cNvPicPr>
          <p:nvPr/>
        </p:nvPicPr>
        <p:blipFill>
          <a:blip r:embed="rId3"/>
          <a:stretch>
            <a:fillRect/>
          </a:stretch>
        </p:blipFill>
        <p:spPr>
          <a:xfrm>
            <a:off x="883419" y="2654502"/>
            <a:ext cx="254635" cy="12065"/>
          </a:xfrm>
          <a:prstGeom prst="rect">
            <a:avLst/>
          </a:prstGeom>
        </p:spPr>
      </p:pic>
      <p:sp>
        <p:nvSpPr>
          <p:cNvPr id="12" name="文本框 11"/>
          <p:cNvSpPr txBox="1"/>
          <p:nvPr/>
        </p:nvSpPr>
        <p:spPr>
          <a:xfrm>
            <a:off x="790313" y="2626735"/>
            <a:ext cx="4776617" cy="536878"/>
          </a:xfrm>
          <a:prstGeom prst="rect">
            <a:avLst/>
          </a:prstGeom>
          <a:noFill/>
        </p:spPr>
        <p:txBody>
          <a:bodyPr wrap="square" rtlCol="0">
            <a:spAutoFit/>
          </a:bodyPr>
          <a:lstStyle/>
          <a:p>
            <a:pPr>
              <a:lnSpc>
                <a:spcPts val="1200"/>
              </a:lnSpc>
            </a:pPr>
            <a:r>
              <a:rPr lang="zh-CN" altLang="zh-CN" sz="700" dirty="0">
                <a:solidFill>
                  <a:srgbClr val="3959B9"/>
                </a:solidFill>
                <a:latin typeface="微软雅黑" panose="020B0503020204020204" charset="-122"/>
                <a:ea typeface="微软雅黑" panose="020B0503020204020204" charset="-122"/>
              </a:rPr>
              <a:t>中国健康与养老追踪调查研究结果显示，我国</a:t>
            </a:r>
            <a:r>
              <a:rPr lang="en-US" altLang="zh-CN" sz="700" dirty="0">
                <a:solidFill>
                  <a:srgbClr val="3959B9"/>
                </a:solidFill>
                <a:latin typeface="微软雅黑" panose="020B0503020204020204" charset="-122"/>
                <a:ea typeface="微软雅黑" panose="020B0503020204020204" charset="-122"/>
              </a:rPr>
              <a:t>45</a:t>
            </a:r>
            <a:r>
              <a:rPr lang="zh-CN" altLang="zh-CN" sz="700" dirty="0">
                <a:solidFill>
                  <a:srgbClr val="3959B9"/>
                </a:solidFill>
                <a:latin typeface="微软雅黑" panose="020B0503020204020204" charset="-122"/>
                <a:ea typeface="微软雅黑" panose="020B0503020204020204" charset="-122"/>
              </a:rPr>
              <a:t>岁及以上人群症状性膝关节</a:t>
            </a:r>
            <a:r>
              <a:rPr lang="en-US" altLang="zh-CN" sz="700" dirty="0">
                <a:solidFill>
                  <a:srgbClr val="3959B9"/>
                </a:solidFill>
                <a:latin typeface="微软雅黑" panose="020B0503020204020204" charset="-122"/>
                <a:ea typeface="微软雅黑" panose="020B0503020204020204" charset="-122"/>
              </a:rPr>
              <a:t>OA</a:t>
            </a:r>
            <a:r>
              <a:rPr lang="zh-CN" altLang="zh-CN" sz="700" dirty="0">
                <a:solidFill>
                  <a:srgbClr val="3959B9"/>
                </a:solidFill>
                <a:latin typeface="微软雅黑" panose="020B0503020204020204" charset="-122"/>
                <a:ea typeface="微软雅黑" panose="020B0503020204020204" charset="-122"/>
              </a:rPr>
              <a:t>的患病率为</a:t>
            </a:r>
            <a:r>
              <a:rPr lang="en-US" altLang="zh-CN" sz="700" dirty="0">
                <a:solidFill>
                  <a:srgbClr val="3959B9"/>
                </a:solidFill>
                <a:latin typeface="微软雅黑" panose="020B0503020204020204" charset="-122"/>
                <a:ea typeface="微软雅黑" panose="020B0503020204020204" charset="-122"/>
              </a:rPr>
              <a:t>8.1%</a:t>
            </a:r>
            <a:r>
              <a:rPr lang="zh-CN" altLang="zh-CN" sz="700" dirty="0">
                <a:solidFill>
                  <a:srgbClr val="3959B9"/>
                </a:solidFill>
                <a:latin typeface="微软雅黑" panose="020B0503020204020204" charset="-122"/>
                <a:ea typeface="微软雅黑" panose="020B0503020204020204" charset="-122"/>
              </a:rPr>
              <a:t>，全国约</a:t>
            </a:r>
            <a:r>
              <a:rPr lang="en-US" altLang="zh-CN" sz="700" dirty="0">
                <a:solidFill>
                  <a:srgbClr val="3959B9"/>
                </a:solidFill>
                <a:latin typeface="微软雅黑" panose="020B0503020204020204" charset="-122"/>
                <a:ea typeface="微软雅黑" panose="020B0503020204020204" charset="-122"/>
              </a:rPr>
              <a:t>4800</a:t>
            </a:r>
            <a:r>
              <a:rPr lang="zh-CN" altLang="zh-CN" sz="700" dirty="0">
                <a:solidFill>
                  <a:srgbClr val="3959B9"/>
                </a:solidFill>
                <a:latin typeface="微软雅黑" panose="020B0503020204020204" charset="-122"/>
                <a:ea typeface="微软雅黑" panose="020B0503020204020204" charset="-122"/>
              </a:rPr>
              <a:t>万症状性膝关节</a:t>
            </a:r>
            <a:r>
              <a:rPr lang="en-US" altLang="zh-CN" sz="700" dirty="0">
                <a:solidFill>
                  <a:srgbClr val="3959B9"/>
                </a:solidFill>
                <a:latin typeface="微软雅黑" panose="020B0503020204020204" charset="-122"/>
                <a:ea typeface="微软雅黑" panose="020B0503020204020204" charset="-122"/>
              </a:rPr>
              <a:t>OA</a:t>
            </a:r>
            <a:r>
              <a:rPr lang="zh-CN" altLang="zh-CN" sz="700" dirty="0">
                <a:solidFill>
                  <a:srgbClr val="3959B9"/>
                </a:solidFill>
                <a:latin typeface="微软雅黑" panose="020B0503020204020204" charset="-122"/>
                <a:ea typeface="微软雅黑" panose="020B0503020204020204" charset="-122"/>
              </a:rPr>
              <a:t>患者。</a:t>
            </a:r>
            <a:r>
              <a:rPr lang="en-US" altLang="zh-CN" sz="700" dirty="0">
                <a:solidFill>
                  <a:srgbClr val="3959B9"/>
                </a:solidFill>
                <a:latin typeface="微软雅黑" panose="020B0503020204020204" charset="-122"/>
                <a:ea typeface="微软雅黑" panose="020B0503020204020204" charset="-122"/>
              </a:rPr>
              <a:t>2022</a:t>
            </a:r>
            <a:r>
              <a:rPr lang="zh-CN" altLang="en-US" sz="700" dirty="0">
                <a:solidFill>
                  <a:srgbClr val="3959B9"/>
                </a:solidFill>
                <a:latin typeface="微软雅黑" panose="020B0503020204020204" charset="-122"/>
                <a:ea typeface="微软雅黑" panose="020B0503020204020204" charset="-122"/>
              </a:rPr>
              <a:t>年我国每年约有</a:t>
            </a:r>
            <a:r>
              <a:rPr lang="en-US" altLang="zh-CN" sz="700" dirty="0">
                <a:solidFill>
                  <a:srgbClr val="3959B9"/>
                </a:solidFill>
                <a:latin typeface="微软雅黑" panose="020B0503020204020204" charset="-122"/>
                <a:ea typeface="微软雅黑" panose="020B0503020204020204" charset="-122"/>
              </a:rPr>
              <a:t>150</a:t>
            </a:r>
            <a:r>
              <a:rPr lang="zh-CN" altLang="en-US" sz="700" dirty="0">
                <a:solidFill>
                  <a:srgbClr val="3959B9"/>
                </a:solidFill>
                <a:latin typeface="微软雅黑" panose="020B0503020204020204" charset="-122"/>
                <a:ea typeface="微软雅黑" panose="020B0503020204020204" charset="-122"/>
              </a:rPr>
              <a:t>万名膝骨关节炎患者接受短效、中效玻璃酸钠治疗， 其中因膝关节疼痛行动不便，导致就医困难的患者约占</a:t>
            </a:r>
            <a:r>
              <a:rPr lang="en-US" altLang="zh-CN" sz="700" dirty="0">
                <a:solidFill>
                  <a:srgbClr val="C00000"/>
                </a:solidFill>
                <a:latin typeface="微软雅黑" panose="020B0503020204020204" charset="-122"/>
                <a:ea typeface="微软雅黑" panose="020B0503020204020204" charset="-122"/>
              </a:rPr>
              <a:t>10~20%</a:t>
            </a:r>
            <a:r>
              <a:rPr lang="zh-CN" altLang="en-US" sz="700" dirty="0">
                <a:solidFill>
                  <a:srgbClr val="C00000"/>
                </a:solidFill>
                <a:latin typeface="微软雅黑" panose="020B0503020204020204" charset="-122"/>
                <a:ea typeface="微软雅黑" panose="020B0503020204020204" charset="-122"/>
              </a:rPr>
              <a:t>，非常适合使用本品</a:t>
            </a:r>
            <a:r>
              <a:rPr lang="zh-CN" altLang="en-US" sz="700" dirty="0">
                <a:solidFill>
                  <a:srgbClr val="3959B9"/>
                </a:solidFill>
                <a:latin typeface="微软雅黑" panose="020B0503020204020204" charset="-122"/>
                <a:ea typeface="微软雅黑" panose="020B0503020204020204" charset="-122"/>
              </a:rPr>
              <a:t>。</a:t>
            </a:r>
          </a:p>
        </p:txBody>
      </p:sp>
      <p:sp>
        <p:nvSpPr>
          <p:cNvPr id="13" name="文本框 12"/>
          <p:cNvSpPr txBox="1"/>
          <p:nvPr/>
        </p:nvSpPr>
        <p:spPr>
          <a:xfrm>
            <a:off x="790313" y="2431455"/>
            <a:ext cx="3473627" cy="215444"/>
          </a:xfrm>
          <a:prstGeom prst="rect">
            <a:avLst/>
          </a:prstGeom>
          <a:noFill/>
        </p:spPr>
        <p:txBody>
          <a:bodyPr wrap="square" rtlCol="0">
            <a:spAutoFit/>
          </a:bodyPr>
          <a:lstStyle/>
          <a:p>
            <a:r>
              <a:rPr lang="zh-CN" altLang="en-US" sz="800" dirty="0">
                <a:latin typeface="微软雅黑" panose="020B0503020204020204" charset="-122"/>
                <a:ea typeface="微软雅黑" panose="020B0503020204020204" charset="-122"/>
              </a:rPr>
              <a:t>大陆地区发病率、年发病患者总数情况</a:t>
            </a:r>
            <a:endParaRPr lang="zh-CN" altLang="en-US" sz="800" dirty="0">
              <a:solidFill>
                <a:srgbClr val="C00000"/>
              </a:solidFill>
              <a:latin typeface="微软雅黑" panose="020B0503020204020204" charset="-122"/>
              <a:ea typeface="微软雅黑" panose="020B0503020204020204" charset="-122"/>
            </a:endParaRPr>
          </a:p>
        </p:txBody>
      </p:sp>
      <p:pic>
        <p:nvPicPr>
          <p:cNvPr id="16" name="picture 23"/>
          <p:cNvPicPr>
            <a:picLocks noChangeAspect="1"/>
          </p:cNvPicPr>
          <p:nvPr/>
        </p:nvPicPr>
        <p:blipFill>
          <a:blip r:embed="rId4"/>
          <a:stretch>
            <a:fillRect/>
          </a:stretch>
        </p:blipFill>
        <p:spPr>
          <a:xfrm>
            <a:off x="501803" y="2534344"/>
            <a:ext cx="294005" cy="294005"/>
          </a:xfrm>
          <a:prstGeom prst="rect">
            <a:avLst/>
          </a:prstGeom>
        </p:spPr>
      </p:pic>
      <p:sp>
        <p:nvSpPr>
          <p:cNvPr id="5" name="文本框 4"/>
          <p:cNvSpPr txBox="1"/>
          <p:nvPr/>
        </p:nvSpPr>
        <p:spPr>
          <a:xfrm>
            <a:off x="804450" y="779744"/>
            <a:ext cx="4647351" cy="396455"/>
          </a:xfrm>
          <a:prstGeom prst="rect">
            <a:avLst/>
          </a:prstGeom>
          <a:noFill/>
        </p:spPr>
        <p:txBody>
          <a:bodyPr wrap="square" rtlCol="0">
            <a:spAutoFit/>
          </a:bodyPr>
          <a:lstStyle/>
          <a:p>
            <a:pPr>
              <a:lnSpc>
                <a:spcPct val="150000"/>
              </a:lnSpc>
            </a:pPr>
            <a:r>
              <a:rPr lang="zh-CN" altLang="en-US" sz="700" dirty="0">
                <a:solidFill>
                  <a:srgbClr val="3959B9"/>
                </a:solidFill>
                <a:latin typeface="微软雅黑" panose="020B0503020204020204" charset="-122"/>
                <a:ea typeface="微软雅黑" panose="020B0503020204020204" charset="-122"/>
                <a:cs typeface="微软雅黑" panose="020B0503020204020204" charset="-122"/>
              </a:rPr>
              <a:t>本品适用于对非药物保守治疗及单纯止痛药物治疗（如对乙酰氨基酚）疼痛缓解效果欠佳的膝骨关节炎（</a:t>
            </a:r>
            <a:r>
              <a:rPr lang="en-US" altLang="zh-CN" sz="700" dirty="0">
                <a:solidFill>
                  <a:srgbClr val="3959B9"/>
                </a:solidFill>
                <a:latin typeface="微软雅黑" panose="020B0503020204020204" charset="-122"/>
                <a:ea typeface="微软雅黑" panose="020B0503020204020204" charset="-122"/>
                <a:cs typeface="微软雅黑" panose="020B0503020204020204" charset="-122"/>
              </a:rPr>
              <a:t>OA</a:t>
            </a:r>
            <a:r>
              <a:rPr lang="zh-CN" altLang="en-US" sz="700" dirty="0">
                <a:solidFill>
                  <a:srgbClr val="3959B9"/>
                </a:solidFill>
                <a:latin typeface="微软雅黑" panose="020B0503020204020204" charset="-122"/>
                <a:ea typeface="微软雅黑" panose="020B0503020204020204" charset="-122"/>
                <a:cs typeface="微软雅黑" panose="020B0503020204020204" charset="-122"/>
              </a:rPr>
              <a:t>）成人患者。</a:t>
            </a:r>
          </a:p>
        </p:txBody>
      </p:sp>
      <p:sp>
        <p:nvSpPr>
          <p:cNvPr id="17" name="文本框 16"/>
          <p:cNvSpPr txBox="1"/>
          <p:nvPr/>
        </p:nvSpPr>
        <p:spPr>
          <a:xfrm>
            <a:off x="804450" y="1322994"/>
            <a:ext cx="4359910" cy="234680"/>
          </a:xfrm>
          <a:prstGeom prst="rect">
            <a:avLst/>
          </a:prstGeom>
          <a:noFill/>
        </p:spPr>
        <p:txBody>
          <a:bodyPr wrap="square" rtlCol="0">
            <a:spAutoFit/>
          </a:bodyPr>
          <a:lstStyle/>
          <a:p>
            <a:pPr>
              <a:lnSpc>
                <a:spcPct val="150000"/>
              </a:lnSpc>
            </a:pPr>
            <a:r>
              <a:rPr lang="en-US" altLang="zh-CN" sz="700" dirty="0">
                <a:solidFill>
                  <a:srgbClr val="3959B9"/>
                </a:solidFill>
              </a:rPr>
              <a:t>1</a:t>
            </a:r>
            <a:r>
              <a:rPr lang="zh-CN" altLang="zh-CN" sz="700" dirty="0">
                <a:solidFill>
                  <a:srgbClr val="3959B9"/>
                </a:solidFill>
              </a:rPr>
              <a:t>次</a:t>
            </a:r>
            <a:r>
              <a:rPr lang="en-US" altLang="zh-CN" sz="700" dirty="0">
                <a:solidFill>
                  <a:srgbClr val="3959B9"/>
                </a:solidFill>
              </a:rPr>
              <a:t>1</a:t>
            </a:r>
            <a:r>
              <a:rPr lang="zh-CN" altLang="zh-CN" sz="700" dirty="0">
                <a:solidFill>
                  <a:srgbClr val="3959B9"/>
                </a:solidFill>
              </a:rPr>
              <a:t>支，将</a:t>
            </a:r>
            <a:r>
              <a:rPr lang="en-US" altLang="zh-CN" sz="700" dirty="0">
                <a:solidFill>
                  <a:srgbClr val="3959B9"/>
                </a:solidFill>
              </a:rPr>
              <a:t>1</a:t>
            </a:r>
            <a:r>
              <a:rPr lang="zh-CN" altLang="zh-CN" sz="700" dirty="0">
                <a:solidFill>
                  <a:srgbClr val="3959B9"/>
                </a:solidFill>
              </a:rPr>
              <a:t>支药品注射至关节腔内，也可以根据症状调节注射间隔（</a:t>
            </a:r>
            <a:r>
              <a:rPr lang="en-US" altLang="zh-CN" sz="700" dirty="0">
                <a:solidFill>
                  <a:srgbClr val="3959B9"/>
                </a:solidFill>
              </a:rPr>
              <a:t>6</a:t>
            </a:r>
            <a:r>
              <a:rPr lang="zh-CN" altLang="zh-CN" sz="700" dirty="0">
                <a:solidFill>
                  <a:srgbClr val="3959B9"/>
                </a:solidFill>
              </a:rPr>
              <a:t>个月以上），适量注射。</a:t>
            </a:r>
            <a:endParaRPr lang="zh-CN" altLang="en-US" sz="600" dirty="0">
              <a:solidFill>
                <a:srgbClr val="3959B9"/>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445" y="244475"/>
            <a:ext cx="5840095" cy="2761615"/>
            <a:chOff x="2821" y="583"/>
            <a:chExt cx="2494" cy="794"/>
          </a:xfrm>
        </p:grpSpPr>
        <p:sp>
          <p:nvSpPr>
            <p:cNvPr id="12" name="矩形 11"/>
            <p:cNvSpPr/>
            <p:nvPr/>
          </p:nvSpPr>
          <p:spPr>
            <a:xfrm>
              <a:off x="2821" y="583"/>
              <a:ext cx="2494" cy="794"/>
            </a:xfrm>
            <a:prstGeom prst="rect">
              <a:avLst/>
            </a:prstGeom>
            <a:solidFill>
              <a:srgbClr val="DB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849" y="615"/>
              <a:ext cx="2437" cy="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3959B9"/>
                </a:solidFill>
                <a:latin typeface="微软雅黑" panose="020B0503020204020204" charset="-122"/>
                <a:ea typeface="微软雅黑" panose="020B0503020204020204" charset="-122"/>
                <a:cs typeface="微软雅黑" panose="020B0503020204020204" charset="-122"/>
              </a:endParaRPr>
            </a:p>
          </p:txBody>
        </p:sp>
      </p:grpSp>
      <p:graphicFrame>
        <p:nvGraphicFramePr>
          <p:cNvPr id="30" name="table 30"/>
          <p:cNvGraphicFramePr>
            <a:graphicFrameLocks noGrp="1"/>
          </p:cNvGraphicFramePr>
          <p:nvPr>
            <p:custDataLst>
              <p:tags r:id="rId1"/>
            </p:custDataLst>
          </p:nvPr>
        </p:nvGraphicFramePr>
        <p:xfrm>
          <a:off x="1323015" y="522191"/>
          <a:ext cx="4114777" cy="2389061"/>
        </p:xfrm>
        <a:graphic>
          <a:graphicData uri="http://schemas.openxmlformats.org/drawingml/2006/table">
            <a:tbl>
              <a:tblPr/>
              <a:tblGrid>
                <a:gridCol w="4114777">
                  <a:extLst>
                    <a:ext uri="{9D8B030D-6E8A-4147-A177-3AD203B41FA5}">
                      <a16:colId xmlns:a16="http://schemas.microsoft.com/office/drawing/2014/main" val="20000"/>
                    </a:ext>
                  </a:extLst>
                </a:gridCol>
              </a:tblGrid>
              <a:tr h="1316355">
                <a:tc>
                  <a:txBody>
                    <a:bodyPr/>
                    <a:lstStyle/>
                    <a:p>
                      <a:pPr marL="0" marR="0" lvl="0" indent="0" algn="l" defTabSz="914400" rtl="0" eaLnBrk="0" fontAlgn="auto" latinLnBrk="0" hangingPunct="1">
                        <a:lnSpc>
                          <a:spcPts val="1500"/>
                        </a:lnSpc>
                        <a:spcBef>
                          <a:spcPts val="0"/>
                        </a:spcBef>
                        <a:spcAft>
                          <a:spcPts val="0"/>
                        </a:spcAft>
                        <a:buClrTx/>
                        <a:buSzTx/>
                        <a:buFontTx/>
                        <a:buNone/>
                        <a:defRPr/>
                      </a:pPr>
                      <a:r>
                        <a:rPr lang="zh-CN" altLang="en-US" sz="800" b="1" kern="1200" dirty="0">
                          <a:solidFill>
                            <a:schemeClr val="tx1"/>
                          </a:solidFill>
                          <a:latin typeface="微软雅黑" panose="020B0503020204020204" charset="-122"/>
                          <a:ea typeface="微软雅黑" panose="020B0503020204020204" charset="-122"/>
                          <a:cs typeface="微软雅黑" panose="020B0503020204020204" charset="-122"/>
                        </a:rPr>
                        <a:t>安全性方面的优势：</a:t>
                      </a:r>
                      <a:endParaRPr lang="en-US" altLang="zh-CN" sz="800" b="1" kern="1200" dirty="0">
                        <a:solidFill>
                          <a:schemeClr val="tx1"/>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auto" latinLnBrk="0" hangingPunct="1">
                        <a:lnSpc>
                          <a:spcPts val="1500"/>
                        </a:lnSpc>
                        <a:spcBef>
                          <a:spcPts val="0"/>
                        </a:spcBef>
                        <a:spcAft>
                          <a:spcPts val="0"/>
                        </a:spcAft>
                        <a:buClrTx/>
                        <a:buSzTx/>
                        <a:buFontTx/>
                        <a:buNone/>
                        <a:defRPr/>
                      </a:pP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1</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、相较于已上市玻璃酸钠注射液（</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5</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针</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疗程）和交联玻璃酸钠注射液（</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3</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针</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疗程），本品临床应用更为方便安全，</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1</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针</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疗程，减少了给药次数，降低了由于重复关节腔内注射引起感染的风险。</a:t>
                      </a:r>
                      <a:endPar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auto" latinLnBrk="0" hangingPunct="1">
                        <a:lnSpc>
                          <a:spcPts val="1500"/>
                        </a:lnSpc>
                        <a:spcBef>
                          <a:spcPts val="0"/>
                        </a:spcBef>
                        <a:spcAft>
                          <a:spcPts val="0"/>
                        </a:spcAft>
                        <a:buClrTx/>
                        <a:buSzTx/>
                        <a:buFontTx/>
                        <a:buNone/>
                        <a:defRPr/>
                      </a:pP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2</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、本品中的</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HA</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通过使用基因工程技术的微生物发酵方法生产，与从鸡冠中提取的常规</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HA</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不同，不含藻类蛋白质，更为安全。</a:t>
                      </a:r>
                      <a:endPar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auto" latinLnBrk="0" hangingPunct="1">
                        <a:lnSpc>
                          <a:spcPts val="1500"/>
                        </a:lnSpc>
                        <a:spcBef>
                          <a:spcPts val="0"/>
                        </a:spcBef>
                        <a:spcAft>
                          <a:spcPts val="0"/>
                        </a:spcAft>
                        <a:buClrTx/>
                        <a:buSzTx/>
                        <a:buFontTx/>
                        <a:buNone/>
                        <a:defRPr/>
                      </a:pPr>
                      <a:r>
                        <a:rPr lang="zh-CN" altLang="en-US" sz="700" dirty="0">
                          <a:solidFill>
                            <a:srgbClr val="3959B9"/>
                          </a:solidFill>
                          <a:latin typeface="微软雅黑" panose="020B0503020204020204" charset="-122"/>
                          <a:ea typeface="微软雅黑" panose="020B0503020204020204" charset="-122"/>
                        </a:rPr>
                        <a:t>备注：按照来源和生产方法，玻璃酸钠分为第一代动物组织中提取的低分子量玻璃酸钠、第二代使用基因工程技术的微生物发酵方法生产的高分子量玻璃酸钠和第三代使用交联技术生产的交联玻璃酸钠（</a:t>
                      </a:r>
                      <a:r>
                        <a:rPr lang="zh-CN" altLang="en-US" sz="700" dirty="0">
                          <a:solidFill>
                            <a:srgbClr val="C00000"/>
                          </a:solidFill>
                          <a:latin typeface="微软雅黑" panose="020B0503020204020204" charset="-122"/>
                          <a:ea typeface="微软雅黑" panose="020B0503020204020204" charset="-122"/>
                        </a:rPr>
                        <a:t>长效丁甘交联玻璃酸钠</a:t>
                      </a:r>
                      <a:r>
                        <a:rPr lang="zh-CN" altLang="en-US" sz="700" dirty="0">
                          <a:solidFill>
                            <a:srgbClr val="3959B9"/>
                          </a:solidFill>
                          <a:latin typeface="微软雅黑" panose="020B0503020204020204" charset="-122"/>
                          <a:ea typeface="微软雅黑" panose="020B0503020204020204" charset="-122"/>
                        </a:rPr>
                        <a:t>）</a:t>
                      </a:r>
                      <a:endParaRPr lang="en-US" altLang="zh-CN" sz="700" dirty="0">
                        <a:solidFill>
                          <a:srgbClr val="3959B9"/>
                        </a:solidFill>
                        <a:latin typeface="微软雅黑" panose="020B0503020204020204" charset="-122"/>
                        <a:ea typeface="微软雅黑" panose="020B0503020204020204" charset="-122"/>
                      </a:endParaRPr>
                    </a:p>
                    <a:p>
                      <a:pPr marL="0" marR="0" lvl="0" indent="0" algn="l" defTabSz="914400" rtl="0" eaLnBrk="0" fontAlgn="auto" latinLnBrk="0" hangingPunct="1">
                        <a:lnSpc>
                          <a:spcPts val="1500"/>
                        </a:lnSpc>
                        <a:spcBef>
                          <a:spcPts val="0"/>
                        </a:spcBef>
                        <a:spcAft>
                          <a:spcPts val="0"/>
                        </a:spcAft>
                        <a:buClrTx/>
                        <a:buSzTx/>
                        <a:buFontTx/>
                        <a:buNone/>
                        <a:defRPr/>
                      </a:pPr>
                      <a:endParaRPr lang="en-US" altLang="zh-CN" sz="700" dirty="0">
                        <a:solidFill>
                          <a:srgbClr val="3959B9"/>
                        </a:solidFill>
                        <a:latin typeface="微软雅黑" panose="020B0503020204020204" charset="-122"/>
                        <a:ea typeface="微软雅黑" panose="020B0503020204020204" charset="-122"/>
                      </a:endParaRPr>
                    </a:p>
                    <a:p>
                      <a:pPr marL="0" marR="0" lvl="0" indent="0" algn="l" defTabSz="914400" rtl="0" eaLnBrk="0" fontAlgn="auto" latinLnBrk="0" hangingPunct="1">
                        <a:lnSpc>
                          <a:spcPts val="1400"/>
                        </a:lnSpc>
                        <a:spcBef>
                          <a:spcPts val="0"/>
                        </a:spcBef>
                        <a:spcAft>
                          <a:spcPts val="0"/>
                        </a:spcAft>
                        <a:buClrTx/>
                        <a:buSzTx/>
                        <a:buFontTx/>
                        <a:buNone/>
                        <a:defRPr/>
                      </a:pPr>
                      <a:r>
                        <a:rPr lang="zh-CN" altLang="en-US" sz="800" b="1" kern="1200" dirty="0">
                          <a:solidFill>
                            <a:schemeClr val="tx1"/>
                          </a:solidFill>
                          <a:latin typeface="微软雅黑" panose="020B0503020204020204" charset="-122"/>
                          <a:ea typeface="微软雅黑" panose="020B0503020204020204" charset="-122"/>
                          <a:cs typeface="微软雅黑" panose="020B0503020204020204" charset="-122"/>
                        </a:rPr>
                        <a:t>安全性方面的不足：</a:t>
                      </a:r>
                      <a:endParaRPr lang="zh-CN" altLang="en-US" sz="800" dirty="0">
                        <a:latin typeface="微软雅黑" panose="020B0503020204020204" charset="-122"/>
                        <a:ea typeface="微软雅黑" panose="020B0503020204020204" charset="-122"/>
                      </a:endParaRPr>
                    </a:p>
                    <a:p>
                      <a:pPr marL="0" algn="l" defTabSz="914400" rtl="0" eaLnBrk="0" latinLnBrk="0" hangingPunct="1">
                        <a:lnSpc>
                          <a:spcPts val="1400"/>
                        </a:lnSpc>
                      </a:pP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通过开展的临床试验表明，本品的不良反应类型与已上市同类产品（玻璃酸钠注射液，医保品种）相似，未发现明显不足。</a:t>
                      </a:r>
                      <a:endPar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endParaRPr>
                    </a:p>
                    <a:p>
                      <a:pPr marL="0" algn="l" defTabSz="914400" rtl="0" eaLnBrk="0" latinLnBrk="0" hangingPunct="1">
                        <a:lnSpc>
                          <a:spcPct val="150000"/>
                        </a:lnSpc>
                      </a:pPr>
                      <a:endPar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endParaRPr>
                    </a:p>
                  </a:txBody>
                  <a:tcPr marL="0" marR="0" marT="0" marB="0">
                    <a:lnL>
                      <a:noFill/>
                    </a:lnL>
                    <a:lnR>
                      <a:noFill/>
                    </a:lnR>
                    <a:lnT>
                      <a:noFill/>
                    </a:lnT>
                    <a:lnB>
                      <a:noFill/>
                    </a:lnB>
                    <a:lnTlToBr>
                      <a:noFill/>
                    </a:lnTlToBr>
                    <a:lnBlToTr>
                      <a:noFill/>
                    </a:lnBlToTr>
                  </a:tcPr>
                </a:tc>
                <a:extLst>
                  <a:ext uri="{0D108BD9-81ED-4DB2-BD59-A6C34878D82A}">
                    <a16:rowId xmlns:a16="http://schemas.microsoft.com/office/drawing/2014/main" val="10000"/>
                  </a:ext>
                </a:extLst>
              </a:tr>
            </a:tbl>
          </a:graphicData>
        </a:graphic>
      </p:graphicFrame>
      <p:pic>
        <p:nvPicPr>
          <p:cNvPr id="35" name="picture 35"/>
          <p:cNvPicPr>
            <a:picLocks noChangeAspect="1"/>
          </p:cNvPicPr>
          <p:nvPr/>
        </p:nvPicPr>
        <p:blipFill>
          <a:blip r:embed="rId4"/>
          <a:stretch>
            <a:fillRect/>
          </a:stretch>
        </p:blipFill>
        <p:spPr>
          <a:xfrm rot="21600000">
            <a:off x="532755" y="1811194"/>
            <a:ext cx="254508" cy="12191"/>
          </a:xfrm>
          <a:prstGeom prst="rect">
            <a:avLst/>
          </a:prstGeom>
        </p:spPr>
      </p:pic>
      <p:sp>
        <p:nvSpPr>
          <p:cNvPr id="2" name="文本框 1"/>
          <p:cNvSpPr txBox="1"/>
          <p:nvPr/>
        </p:nvSpPr>
        <p:spPr>
          <a:xfrm>
            <a:off x="225670" y="1216516"/>
            <a:ext cx="868680" cy="368300"/>
          </a:xfrm>
          <a:prstGeom prst="rect">
            <a:avLst/>
          </a:prstGeom>
          <a:noFill/>
        </p:spPr>
        <p:txBody>
          <a:bodyPr wrap="none" rtlCol="0">
            <a:spAutoFit/>
          </a:bodyPr>
          <a:lstStyle/>
          <a:p>
            <a:r>
              <a:rPr lang="zh-CN" altLang="en-US" dirty="0">
                <a:solidFill>
                  <a:schemeClr val="accent1"/>
                </a:solidFill>
                <a:latin typeface="微软雅黑" panose="020B0503020204020204" charset="-122"/>
                <a:ea typeface="微软雅黑" panose="020B0503020204020204" charset="-122"/>
              </a:rPr>
              <a:t>安全性</a:t>
            </a:r>
          </a:p>
        </p:txBody>
      </p:sp>
      <p:grpSp>
        <p:nvGrpSpPr>
          <p:cNvPr id="7" name="组合 6"/>
          <p:cNvGrpSpPr/>
          <p:nvPr/>
        </p:nvGrpSpPr>
        <p:grpSpPr>
          <a:xfrm rot="5400000">
            <a:off x="116840" y="340360"/>
            <a:ext cx="1087120" cy="442595"/>
            <a:chOff x="0" y="503"/>
            <a:chExt cx="1712" cy="567"/>
          </a:xfrm>
        </p:grpSpPr>
        <p:sp>
          <p:nvSpPr>
            <p:cNvPr id="8" name="矩形 7"/>
            <p:cNvSpPr/>
            <p:nvPr/>
          </p:nvSpPr>
          <p:spPr>
            <a:xfrm>
              <a:off x="0" y="503"/>
              <a:ext cx="1418" cy="567"/>
            </a:xfrm>
            <a:prstGeom prst="rect">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46" y="504"/>
              <a:ext cx="566" cy="566"/>
            </a:xfrm>
            <a:prstGeom prst="ellipse">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445135" y="550545"/>
            <a:ext cx="436880" cy="368300"/>
          </a:xfrm>
          <a:prstGeom prst="rect">
            <a:avLst/>
          </a:prstGeom>
          <a:noFill/>
        </p:spPr>
        <p:txBody>
          <a:bodyPr wrap="none" rtlCol="0">
            <a:spAutoFit/>
          </a:bodyPr>
          <a:lstStyle/>
          <a:p>
            <a:r>
              <a:rPr lang="en-US" altLang="zh-CN">
                <a:solidFill>
                  <a:schemeClr val="bg1"/>
                </a:solidFill>
              </a:rPr>
              <a:t>02</a:t>
            </a:r>
          </a:p>
        </p:txBody>
      </p:sp>
      <p:sp>
        <p:nvSpPr>
          <p:cNvPr id="16" name="文本框 15"/>
          <p:cNvSpPr txBox="1"/>
          <p:nvPr/>
        </p:nvSpPr>
        <p:spPr>
          <a:xfrm>
            <a:off x="164441" y="1823385"/>
            <a:ext cx="1118125" cy="707886"/>
          </a:xfrm>
          <a:prstGeom prst="rect">
            <a:avLst/>
          </a:prstGeom>
          <a:noFill/>
          <a:ln>
            <a:solidFill>
              <a:srgbClr val="C00000"/>
            </a:solidFill>
          </a:ln>
        </p:spPr>
        <p:txBody>
          <a:bodyPr wrap="square" rtlCol="0">
            <a:spAutoFit/>
          </a:bodyPr>
          <a:lstStyle/>
          <a:p>
            <a:r>
              <a:rPr lang="zh-CN" altLang="en-US" sz="1000" dirty="0">
                <a:latin typeface="微软雅黑" panose="020B0503020204020204" charset="-122"/>
                <a:ea typeface="微软雅黑" panose="020B0503020204020204" charset="-122"/>
              </a:rPr>
              <a:t>优化生产工艺，降低过敏原；</a:t>
            </a:r>
            <a:endParaRPr lang="en-US" altLang="zh-CN" sz="1000" dirty="0">
              <a:latin typeface="微软雅黑" panose="020B0503020204020204" charset="-122"/>
              <a:ea typeface="微软雅黑" panose="020B0503020204020204" charset="-122"/>
            </a:endParaRPr>
          </a:p>
          <a:p>
            <a:r>
              <a:rPr lang="zh-CN" altLang="en-US" sz="1000" dirty="0">
                <a:latin typeface="微软雅黑" panose="020B0503020204020204" charset="-122"/>
                <a:ea typeface="微软雅黑" panose="020B0503020204020204" charset="-122"/>
              </a:rPr>
              <a:t>并降低潜在注射感染风险</a:t>
            </a:r>
            <a:endParaRPr lang="en-US" altLang="zh-CN" sz="1000" dirty="0">
              <a:latin typeface="微软雅黑" panose="020B0503020204020204" charset="-122"/>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445" y="244475"/>
            <a:ext cx="5840095" cy="2761615"/>
            <a:chOff x="2821" y="583"/>
            <a:chExt cx="2494" cy="794"/>
          </a:xfrm>
        </p:grpSpPr>
        <p:sp>
          <p:nvSpPr>
            <p:cNvPr id="12" name="矩形 11"/>
            <p:cNvSpPr/>
            <p:nvPr/>
          </p:nvSpPr>
          <p:spPr>
            <a:xfrm>
              <a:off x="2821" y="583"/>
              <a:ext cx="2494" cy="794"/>
            </a:xfrm>
            <a:prstGeom prst="rect">
              <a:avLst/>
            </a:prstGeom>
            <a:solidFill>
              <a:srgbClr val="DB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849" y="615"/>
              <a:ext cx="2437" cy="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3959B9"/>
                </a:solidFill>
                <a:latin typeface="微软雅黑" panose="020B0503020204020204" charset="-122"/>
                <a:ea typeface="微软雅黑" panose="020B0503020204020204" charset="-122"/>
                <a:cs typeface="微软雅黑" panose="020B0503020204020204" charset="-122"/>
              </a:endParaRPr>
            </a:p>
          </p:txBody>
        </p:sp>
      </p:grpSp>
      <p:graphicFrame>
        <p:nvGraphicFramePr>
          <p:cNvPr id="30" name="table 30"/>
          <p:cNvGraphicFramePr>
            <a:graphicFrameLocks noGrp="1"/>
          </p:cNvGraphicFramePr>
          <p:nvPr>
            <p:custDataLst>
              <p:tags r:id="rId1"/>
            </p:custDataLst>
          </p:nvPr>
        </p:nvGraphicFramePr>
        <p:xfrm>
          <a:off x="1254724" y="414559"/>
          <a:ext cx="4453926" cy="2637346"/>
        </p:xfrm>
        <a:graphic>
          <a:graphicData uri="http://schemas.openxmlformats.org/drawingml/2006/table">
            <a:tbl>
              <a:tblPr/>
              <a:tblGrid>
                <a:gridCol w="4453926">
                  <a:extLst>
                    <a:ext uri="{9D8B030D-6E8A-4147-A177-3AD203B41FA5}">
                      <a16:colId xmlns:a16="http://schemas.microsoft.com/office/drawing/2014/main" val="20000"/>
                    </a:ext>
                  </a:extLst>
                </a:gridCol>
              </a:tblGrid>
              <a:tr h="2387600">
                <a:tc>
                  <a:txBody>
                    <a:bodyPr/>
                    <a:lstStyle/>
                    <a:p>
                      <a:pPr algn="l" rtl="0" eaLnBrk="0">
                        <a:lnSpc>
                          <a:spcPts val="1200"/>
                        </a:lnSpc>
                      </a:pPr>
                      <a:r>
                        <a:rPr lang="zh-CN" altLang="en-US" sz="800" b="1" dirty="0">
                          <a:latin typeface="微软雅黑" panose="020B0503020204020204" charset="-122"/>
                          <a:ea typeface="微软雅黑" panose="020B0503020204020204" charset="-122"/>
                          <a:cs typeface="微软雅黑" panose="020B0503020204020204" charset="-122"/>
                        </a:rPr>
                        <a:t>药品说明书收载的安全性信息：</a:t>
                      </a:r>
                    </a:p>
                    <a:p>
                      <a:pPr algn="l" rtl="0" eaLnBrk="0">
                        <a:lnSpc>
                          <a:spcPts val="1200"/>
                        </a:lnSpc>
                      </a:pPr>
                      <a:r>
                        <a:rPr lang="en-US" altLang="zh-CN" sz="700" b="0" dirty="0">
                          <a:latin typeface="微软雅黑" panose="020B0503020204020204" charset="-122"/>
                          <a:ea typeface="微软雅黑" panose="020B0503020204020204" charset="-122"/>
                          <a:cs typeface="微软雅黑" panose="020B0503020204020204" charset="-122"/>
                        </a:rPr>
                        <a:t>1</a:t>
                      </a:r>
                      <a:r>
                        <a:rPr lang="zh-CN" altLang="en-US" sz="700" b="0" dirty="0">
                          <a:latin typeface="微软雅黑" panose="020B0503020204020204" charset="-122"/>
                          <a:ea typeface="微软雅黑" panose="020B0503020204020204" charset="-122"/>
                          <a:cs typeface="微软雅黑" panose="020B0503020204020204" charset="-122"/>
                        </a:rPr>
                        <a:t>、不良反应：</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可能会导致休克症状（发生频率不明），应充分观察，出现异常情况时停止用药并采取相应措施。</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（具体详见药品说明书）</a:t>
                      </a:r>
                      <a:endPar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auto" latinLnBrk="0" hangingPunct="1">
                        <a:lnSpc>
                          <a:spcPts val="1200"/>
                        </a:lnSpc>
                        <a:spcBef>
                          <a:spcPts val="0"/>
                        </a:spcBef>
                        <a:spcAft>
                          <a:spcPts val="0"/>
                        </a:spcAft>
                        <a:buClrTx/>
                        <a:buSzTx/>
                        <a:buFontTx/>
                        <a:buNone/>
                        <a:defRPr/>
                      </a:pPr>
                      <a:r>
                        <a:rPr lang="en-US" altLang="zh-CN" sz="700" b="0" dirty="0">
                          <a:solidFill>
                            <a:schemeClr val="tx1"/>
                          </a:solidFill>
                          <a:latin typeface="微软雅黑" panose="020B0503020204020204" charset="-122"/>
                          <a:ea typeface="微软雅黑" panose="020B0503020204020204" charset="-122"/>
                          <a:cs typeface="微软雅黑" panose="020B0503020204020204" charset="-122"/>
                        </a:rPr>
                        <a:t>2</a:t>
                      </a:r>
                      <a:r>
                        <a:rPr lang="zh-CN" altLang="en-US" sz="700" b="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700" b="0" kern="1200" dirty="0">
                          <a:solidFill>
                            <a:schemeClr val="tx1"/>
                          </a:solidFill>
                          <a:latin typeface="微软雅黑" panose="020B0503020204020204" charset="-122"/>
                          <a:ea typeface="微软雅黑" panose="020B0503020204020204" charset="-122"/>
                          <a:cs typeface="微软雅黑" panose="020B0503020204020204" charset="-122"/>
                        </a:rPr>
                        <a:t>用药禁忌：</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1</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）对此类药品或此药品成份有过敏史的患者；</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2</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）膝关节感染或关节腔重度炎症者禁用；</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3</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）注射部位有皮肤疾病或感染者禁用。</a:t>
                      </a:r>
                      <a:endPar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auto" latinLnBrk="0" hangingPunct="1">
                        <a:lnSpc>
                          <a:spcPts val="1300"/>
                        </a:lnSpc>
                        <a:spcBef>
                          <a:spcPts val="0"/>
                        </a:spcBef>
                        <a:spcAft>
                          <a:spcPts val="0"/>
                        </a:spcAft>
                        <a:buClrTx/>
                        <a:buSzTx/>
                        <a:buFontTx/>
                        <a:buNone/>
                        <a:defRPr/>
                      </a:pPr>
                      <a:r>
                        <a:rPr lang="en-US" altLang="zh-CN" sz="700" b="0" kern="1200" dirty="0">
                          <a:solidFill>
                            <a:schemeClr val="tx1"/>
                          </a:solidFill>
                          <a:latin typeface="微软雅黑" panose="020B0503020204020204" charset="-122"/>
                          <a:ea typeface="微软雅黑" panose="020B0503020204020204" charset="-122"/>
                          <a:cs typeface="微软雅黑" panose="020B0503020204020204" charset="-122"/>
                        </a:rPr>
                        <a:t>3</a:t>
                      </a:r>
                      <a:r>
                        <a:rPr lang="zh-CN" altLang="en-US" sz="700" b="0" kern="1200" dirty="0">
                          <a:solidFill>
                            <a:schemeClr val="tx1"/>
                          </a:solidFill>
                          <a:latin typeface="微软雅黑" panose="020B0503020204020204" charset="-122"/>
                          <a:ea typeface="微软雅黑" panose="020B0503020204020204" charset="-122"/>
                          <a:cs typeface="微软雅黑" panose="020B0503020204020204" charset="-122"/>
                        </a:rPr>
                        <a:t>、药品相互作用：</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尚未确立本品与其他关节内给药药物之间相关作用的安全性和有效性，本品不应与其他药物合用。（具体详见药品说明书）</a:t>
                      </a:r>
                      <a:endPar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auto" latinLnBrk="0" hangingPunct="1">
                        <a:lnSpc>
                          <a:spcPts val="1300"/>
                        </a:lnSpc>
                        <a:spcBef>
                          <a:spcPts val="0"/>
                        </a:spcBef>
                        <a:spcAft>
                          <a:spcPts val="0"/>
                        </a:spcAft>
                        <a:buClrTx/>
                        <a:buSzTx/>
                        <a:buFontTx/>
                        <a:buNone/>
                        <a:defRPr/>
                      </a:pPr>
                      <a:r>
                        <a:rPr lang="zh-CN" altLang="en-US" sz="800" b="1" kern="1200" dirty="0">
                          <a:solidFill>
                            <a:schemeClr val="tx1"/>
                          </a:solidFill>
                          <a:latin typeface="微软雅黑" panose="020B0503020204020204" charset="-122"/>
                          <a:ea typeface="微软雅黑" panose="020B0503020204020204" charset="-122"/>
                          <a:cs typeface="微软雅黑" panose="020B0503020204020204" charset="-122"/>
                        </a:rPr>
                        <a:t>该药品国内外不良反应情况：</a:t>
                      </a:r>
                      <a:endParaRPr lang="en-US" altLang="zh-CN" sz="800" b="1" kern="1200" dirty="0">
                        <a:solidFill>
                          <a:schemeClr val="tx1"/>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auto" latinLnBrk="0" hangingPunct="1">
                        <a:lnSpc>
                          <a:spcPts val="1300"/>
                        </a:lnSpc>
                        <a:spcBef>
                          <a:spcPts val="0"/>
                        </a:spcBef>
                        <a:spcAft>
                          <a:spcPts val="0"/>
                        </a:spcAft>
                        <a:buClrTx/>
                        <a:buSzTx/>
                        <a:buFontTx/>
                        <a:buNone/>
                        <a:defRPr/>
                      </a:pPr>
                      <a:r>
                        <a:rPr lang="zh-CN" altLang="en-US" sz="700" b="0" kern="1200" dirty="0">
                          <a:solidFill>
                            <a:srgbClr val="3959B9"/>
                          </a:solidFill>
                          <a:latin typeface="微软雅黑" panose="020B0503020204020204" charset="-122"/>
                          <a:ea typeface="微软雅黑" panose="020B0503020204020204" charset="-122"/>
                          <a:cs typeface="+mn-cs"/>
                        </a:rPr>
                        <a:t>本品阳性对照临床试验（</a:t>
                      </a:r>
                      <a:r>
                        <a:rPr lang="en-US" altLang="zh-CN" sz="700" b="0" kern="1200" dirty="0">
                          <a:solidFill>
                            <a:srgbClr val="3959B9"/>
                          </a:solidFill>
                          <a:latin typeface="微软雅黑" panose="020B0503020204020204" charset="-122"/>
                          <a:ea typeface="微软雅黑" panose="020B0503020204020204" charset="-122"/>
                          <a:cs typeface="+mn-cs"/>
                        </a:rPr>
                        <a:t>LG-HACL010</a:t>
                      </a:r>
                      <a:r>
                        <a:rPr lang="zh-CN" altLang="en-US" sz="700" b="0" kern="1200" dirty="0">
                          <a:solidFill>
                            <a:srgbClr val="3959B9"/>
                          </a:solidFill>
                          <a:latin typeface="微软雅黑" panose="020B0503020204020204" charset="-122"/>
                          <a:ea typeface="微软雅黑" panose="020B0503020204020204" charset="-122"/>
                          <a:cs typeface="+mn-cs"/>
                        </a:rPr>
                        <a:t>）中报告的注射部位反应，说明本品与国内其他产品安全性相比</a:t>
                      </a:r>
                      <a:r>
                        <a:rPr lang="zh-CN" altLang="en-US" sz="700" b="0" kern="1200" dirty="0">
                          <a:solidFill>
                            <a:srgbClr val="C00000"/>
                          </a:solidFill>
                          <a:latin typeface="微软雅黑" panose="020B0503020204020204" charset="-122"/>
                          <a:ea typeface="微软雅黑" panose="020B0503020204020204" charset="-122"/>
                          <a:cs typeface="+mn-cs"/>
                        </a:rPr>
                        <a:t>无</a:t>
                      </a:r>
                      <a:r>
                        <a:rPr lang="zh-CN" altLang="en-US" sz="700" b="0" kern="1200" dirty="0">
                          <a:solidFill>
                            <a:srgbClr val="3959B9"/>
                          </a:solidFill>
                          <a:latin typeface="微软雅黑" panose="020B0503020204020204" charset="-122"/>
                          <a:ea typeface="微软雅黑" panose="020B0503020204020204" charset="-122"/>
                          <a:cs typeface="+mn-cs"/>
                        </a:rPr>
                        <a:t>明显差异。</a:t>
                      </a:r>
                      <a:endParaRPr lang="en-US" altLang="zh-CN" sz="700" b="0" kern="1200" dirty="0">
                        <a:solidFill>
                          <a:srgbClr val="3959B9"/>
                        </a:solidFill>
                        <a:latin typeface="微软雅黑" panose="020B0503020204020204" charset="-122"/>
                        <a:ea typeface="微软雅黑" panose="020B0503020204020204" charset="-122"/>
                        <a:cs typeface="+mn-cs"/>
                      </a:endParaRPr>
                    </a:p>
                    <a:p>
                      <a:pPr>
                        <a:lnSpc>
                          <a:spcPts val="1200"/>
                        </a:lnSpc>
                      </a:pPr>
                      <a:endParaRPr lang="en-US" altLang="zh-CN" sz="700" b="0" kern="1200" dirty="0">
                        <a:solidFill>
                          <a:srgbClr val="3959B9"/>
                        </a:solidFill>
                        <a:highlight>
                          <a:srgbClr val="FFFF00"/>
                        </a:highlight>
                        <a:latin typeface="微软雅黑" panose="020B0503020204020204" charset="-122"/>
                        <a:ea typeface="微软雅黑" panose="020B0503020204020204" charset="-122"/>
                        <a:cs typeface="+mn-cs"/>
                      </a:endParaRPr>
                    </a:p>
                    <a:p>
                      <a:pPr>
                        <a:lnSpc>
                          <a:spcPts val="1200"/>
                        </a:lnSpc>
                      </a:pPr>
                      <a:endParaRPr lang="en-US" altLang="zh-CN" sz="700" b="0" kern="1200" dirty="0">
                        <a:solidFill>
                          <a:srgbClr val="3959B9"/>
                        </a:solidFill>
                        <a:highlight>
                          <a:srgbClr val="FFFF00"/>
                        </a:highlight>
                        <a:latin typeface="微软雅黑" panose="020B0503020204020204" charset="-122"/>
                        <a:ea typeface="微软雅黑" panose="020B0503020204020204" charset="-122"/>
                        <a:cs typeface="+mn-cs"/>
                      </a:endParaRPr>
                    </a:p>
                    <a:p>
                      <a:pPr>
                        <a:lnSpc>
                          <a:spcPts val="1200"/>
                        </a:lnSpc>
                      </a:pPr>
                      <a:endParaRPr lang="en-US" altLang="zh-CN" sz="700" b="0" kern="1200" dirty="0">
                        <a:solidFill>
                          <a:srgbClr val="3959B9"/>
                        </a:solidFill>
                        <a:highlight>
                          <a:srgbClr val="FFFF00"/>
                        </a:highlight>
                        <a:latin typeface="微软雅黑" panose="020B0503020204020204" charset="-122"/>
                        <a:ea typeface="微软雅黑" panose="020B0503020204020204" charset="-122"/>
                        <a:cs typeface="+mn-cs"/>
                      </a:endParaRPr>
                    </a:p>
                    <a:p>
                      <a:pPr>
                        <a:lnSpc>
                          <a:spcPts val="1200"/>
                        </a:lnSpc>
                      </a:pPr>
                      <a:endParaRPr lang="en-US" altLang="zh-CN" sz="700" b="0" kern="1200" dirty="0">
                        <a:solidFill>
                          <a:srgbClr val="3959B9"/>
                        </a:solidFill>
                        <a:highlight>
                          <a:srgbClr val="FFFF00"/>
                        </a:highlight>
                        <a:latin typeface="微软雅黑" panose="020B0503020204020204" charset="-122"/>
                        <a:ea typeface="微软雅黑" panose="020B0503020204020204" charset="-122"/>
                        <a:cs typeface="+mn-cs"/>
                      </a:endParaRPr>
                    </a:p>
                    <a:p>
                      <a:pPr>
                        <a:lnSpc>
                          <a:spcPts val="1200"/>
                        </a:lnSpc>
                      </a:pPr>
                      <a:endParaRPr lang="en-US" altLang="zh-CN" sz="700" b="0" kern="1200" dirty="0">
                        <a:solidFill>
                          <a:srgbClr val="3959B9"/>
                        </a:solidFill>
                        <a:highlight>
                          <a:srgbClr val="FFFF00"/>
                        </a:highlight>
                        <a:latin typeface="微软雅黑" panose="020B0503020204020204" charset="-122"/>
                        <a:ea typeface="微软雅黑" panose="020B0503020204020204" charset="-122"/>
                        <a:cs typeface="+mn-cs"/>
                      </a:endParaRPr>
                    </a:p>
                    <a:p>
                      <a:pPr>
                        <a:lnSpc>
                          <a:spcPts val="1200"/>
                        </a:lnSpc>
                      </a:pPr>
                      <a:endParaRPr lang="en-US" altLang="zh-CN" sz="700" b="0" kern="1200" dirty="0">
                        <a:solidFill>
                          <a:srgbClr val="3959B9"/>
                        </a:solidFill>
                        <a:highlight>
                          <a:srgbClr val="FFFF00"/>
                        </a:highlight>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ts val="1200"/>
                        </a:lnSpc>
                        <a:spcBef>
                          <a:spcPts val="0"/>
                        </a:spcBef>
                        <a:spcAft>
                          <a:spcPts val="0"/>
                        </a:spcAft>
                        <a:buClrTx/>
                        <a:buSzTx/>
                        <a:buFontTx/>
                        <a:buNone/>
                        <a:defRPr/>
                      </a:pPr>
                      <a:endParaRPr lang="zh-CN" altLang="zh-CN" sz="700" b="0" kern="1200" dirty="0">
                        <a:solidFill>
                          <a:srgbClr val="3959B9"/>
                        </a:solidFill>
                        <a:highlight>
                          <a:srgbClr val="FFFF00"/>
                        </a:highlight>
                        <a:latin typeface="微软雅黑" panose="020B0503020204020204" charset="-122"/>
                        <a:ea typeface="微软雅黑" panose="020B0503020204020204" charset="-122"/>
                        <a:cs typeface="+mn-cs"/>
                      </a:endParaRPr>
                    </a:p>
                  </a:txBody>
                  <a:tcPr marL="0" marR="0" marT="0" marB="0">
                    <a:lnL>
                      <a:noFill/>
                    </a:lnL>
                    <a:lnR>
                      <a:noFill/>
                    </a:lnR>
                    <a:lnT>
                      <a:noFill/>
                    </a:lnT>
                    <a:lnB>
                      <a:noFill/>
                    </a:lnB>
                    <a:lnTlToBr>
                      <a:noFill/>
                    </a:lnTlToBr>
                    <a:lnBlToTr>
                      <a:noFill/>
                    </a:lnBlToTr>
                  </a:tcPr>
                </a:tc>
                <a:extLst>
                  <a:ext uri="{0D108BD9-81ED-4DB2-BD59-A6C34878D82A}">
                    <a16:rowId xmlns:a16="http://schemas.microsoft.com/office/drawing/2014/main" val="10000"/>
                  </a:ext>
                </a:extLst>
              </a:tr>
            </a:tbl>
          </a:graphicData>
        </a:graphic>
      </p:graphicFrame>
      <p:pic>
        <p:nvPicPr>
          <p:cNvPr id="35" name="picture 35"/>
          <p:cNvPicPr>
            <a:picLocks noChangeAspect="1"/>
          </p:cNvPicPr>
          <p:nvPr/>
        </p:nvPicPr>
        <p:blipFill>
          <a:blip r:embed="rId4"/>
          <a:stretch>
            <a:fillRect/>
          </a:stretch>
        </p:blipFill>
        <p:spPr>
          <a:xfrm rot="21600000">
            <a:off x="532755" y="1811194"/>
            <a:ext cx="254508" cy="12191"/>
          </a:xfrm>
          <a:prstGeom prst="rect">
            <a:avLst/>
          </a:prstGeom>
        </p:spPr>
      </p:pic>
      <p:sp>
        <p:nvSpPr>
          <p:cNvPr id="2" name="文本框 1"/>
          <p:cNvSpPr txBox="1"/>
          <p:nvPr/>
        </p:nvSpPr>
        <p:spPr>
          <a:xfrm>
            <a:off x="225670" y="1216516"/>
            <a:ext cx="868680" cy="368300"/>
          </a:xfrm>
          <a:prstGeom prst="rect">
            <a:avLst/>
          </a:prstGeom>
          <a:noFill/>
        </p:spPr>
        <p:txBody>
          <a:bodyPr wrap="none" rtlCol="0">
            <a:spAutoFit/>
          </a:bodyPr>
          <a:lstStyle/>
          <a:p>
            <a:r>
              <a:rPr lang="zh-CN" altLang="en-US" dirty="0">
                <a:solidFill>
                  <a:schemeClr val="accent1"/>
                </a:solidFill>
                <a:latin typeface="微软雅黑" panose="020B0503020204020204" charset="-122"/>
                <a:ea typeface="微软雅黑" panose="020B0503020204020204" charset="-122"/>
              </a:rPr>
              <a:t>安全性</a:t>
            </a:r>
          </a:p>
        </p:txBody>
      </p:sp>
      <p:grpSp>
        <p:nvGrpSpPr>
          <p:cNvPr id="7" name="组合 6"/>
          <p:cNvGrpSpPr/>
          <p:nvPr/>
        </p:nvGrpSpPr>
        <p:grpSpPr>
          <a:xfrm rot="5400000">
            <a:off x="116840" y="340360"/>
            <a:ext cx="1087120" cy="442595"/>
            <a:chOff x="0" y="503"/>
            <a:chExt cx="1712" cy="567"/>
          </a:xfrm>
        </p:grpSpPr>
        <p:sp>
          <p:nvSpPr>
            <p:cNvPr id="8" name="矩形 7"/>
            <p:cNvSpPr/>
            <p:nvPr/>
          </p:nvSpPr>
          <p:spPr>
            <a:xfrm>
              <a:off x="0" y="503"/>
              <a:ext cx="1418" cy="567"/>
            </a:xfrm>
            <a:prstGeom prst="rect">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46" y="504"/>
              <a:ext cx="566" cy="566"/>
            </a:xfrm>
            <a:prstGeom prst="ellipse">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445135" y="550545"/>
            <a:ext cx="436880" cy="368300"/>
          </a:xfrm>
          <a:prstGeom prst="rect">
            <a:avLst/>
          </a:prstGeom>
          <a:noFill/>
        </p:spPr>
        <p:txBody>
          <a:bodyPr wrap="none" rtlCol="0">
            <a:spAutoFit/>
          </a:bodyPr>
          <a:lstStyle/>
          <a:p>
            <a:r>
              <a:rPr lang="en-US" altLang="zh-CN">
                <a:solidFill>
                  <a:schemeClr val="bg1"/>
                </a:solidFill>
              </a:rPr>
              <a:t>02</a:t>
            </a:r>
          </a:p>
        </p:txBody>
      </p:sp>
      <p:sp>
        <p:nvSpPr>
          <p:cNvPr id="16" name="文本框 15"/>
          <p:cNvSpPr txBox="1"/>
          <p:nvPr/>
        </p:nvSpPr>
        <p:spPr>
          <a:xfrm>
            <a:off x="326952" y="1534160"/>
            <a:ext cx="666115" cy="245110"/>
          </a:xfrm>
          <a:prstGeom prst="rect">
            <a:avLst/>
          </a:prstGeom>
          <a:noFill/>
        </p:spPr>
        <p:txBody>
          <a:bodyPr wrap="none" rtlCol="0">
            <a:spAutoFit/>
          </a:bodyPr>
          <a:lstStyle/>
          <a:p>
            <a:r>
              <a:rPr lang="en-US" altLang="zh-CN" sz="1000" dirty="0">
                <a:solidFill>
                  <a:srgbClr val="DBECF7"/>
                </a:solidFill>
                <a:latin typeface="微软雅黑" panose="020B0503020204020204" charset="-122"/>
                <a:ea typeface="微软雅黑" panose="020B0503020204020204" charset="-122"/>
              </a:rPr>
              <a:t>Security</a:t>
            </a:r>
          </a:p>
        </p:txBody>
      </p:sp>
      <p:graphicFrame>
        <p:nvGraphicFramePr>
          <p:cNvPr id="5" name="表格 5"/>
          <p:cNvGraphicFramePr>
            <a:graphicFrameLocks noGrp="1"/>
          </p:cNvGraphicFramePr>
          <p:nvPr/>
        </p:nvGraphicFramePr>
        <p:xfrm>
          <a:off x="1648763" y="1964573"/>
          <a:ext cx="3665847" cy="899056"/>
        </p:xfrm>
        <a:graphic>
          <a:graphicData uri="http://schemas.openxmlformats.org/drawingml/2006/table">
            <a:tbl>
              <a:tblPr firstRow="1" bandRow="1">
                <a:tableStyleId>{3B4B98B0-60AC-42C2-AFA5-B58CD77FA1E5}</a:tableStyleId>
              </a:tblPr>
              <a:tblGrid>
                <a:gridCol w="1221949">
                  <a:extLst>
                    <a:ext uri="{9D8B030D-6E8A-4147-A177-3AD203B41FA5}">
                      <a16:colId xmlns:a16="http://schemas.microsoft.com/office/drawing/2014/main" val="20000"/>
                    </a:ext>
                  </a:extLst>
                </a:gridCol>
                <a:gridCol w="1221949">
                  <a:extLst>
                    <a:ext uri="{9D8B030D-6E8A-4147-A177-3AD203B41FA5}">
                      <a16:colId xmlns:a16="http://schemas.microsoft.com/office/drawing/2014/main" val="20001"/>
                    </a:ext>
                  </a:extLst>
                </a:gridCol>
                <a:gridCol w="1221949">
                  <a:extLst>
                    <a:ext uri="{9D8B030D-6E8A-4147-A177-3AD203B41FA5}">
                      <a16:colId xmlns:a16="http://schemas.microsoft.com/office/drawing/2014/main" val="20002"/>
                    </a:ext>
                  </a:extLst>
                </a:gridCol>
              </a:tblGrid>
              <a:tr h="179044">
                <a:tc>
                  <a:txBody>
                    <a:bodyPr/>
                    <a:lstStyle/>
                    <a:p>
                      <a:pPr algn="ctr"/>
                      <a:r>
                        <a:rPr lang="zh-CN" sz="600" b="1" dirty="0">
                          <a:solidFill>
                            <a:srgbClr val="000000"/>
                          </a:solidFill>
                          <a:effectLst/>
                        </a:rPr>
                        <a:t>注射部位反应</a:t>
                      </a:r>
                      <a:endParaRPr lang="zh-CN" sz="6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tc>
                <a:tc>
                  <a:txBody>
                    <a:bodyPr/>
                    <a:lstStyle/>
                    <a:p>
                      <a:pPr algn="ctr"/>
                      <a:r>
                        <a:rPr lang="en-US" sz="600" b="1" dirty="0" err="1">
                          <a:solidFill>
                            <a:srgbClr val="000000"/>
                          </a:solidFill>
                          <a:effectLst/>
                        </a:rPr>
                        <a:t>Hyruan</a:t>
                      </a:r>
                      <a:r>
                        <a:rPr lang="en-US" sz="600" b="1" spc="-15" dirty="0">
                          <a:solidFill>
                            <a:srgbClr val="000000"/>
                          </a:solidFill>
                          <a:effectLst/>
                        </a:rPr>
                        <a:t> </a:t>
                      </a:r>
                      <a:r>
                        <a:rPr lang="en-US" sz="600" b="1" spc="-5" dirty="0">
                          <a:solidFill>
                            <a:srgbClr val="000000"/>
                          </a:solidFill>
                          <a:effectLst/>
                        </a:rPr>
                        <a:t>ONE</a:t>
                      </a:r>
                      <a:endParaRPr lang="zh-CN" sz="600" dirty="0">
                        <a:effectLst/>
                      </a:endParaRPr>
                    </a:p>
                    <a:p>
                      <a:pPr algn="ctr"/>
                      <a:r>
                        <a:rPr lang="en-US" sz="600" b="1" dirty="0">
                          <a:solidFill>
                            <a:srgbClr val="000000"/>
                          </a:solidFill>
                          <a:effectLst/>
                        </a:rPr>
                        <a:t>N=</a:t>
                      </a:r>
                      <a:r>
                        <a:rPr lang="en-US" sz="600" b="1" spc="-5" dirty="0">
                          <a:solidFill>
                            <a:srgbClr val="000000"/>
                          </a:solidFill>
                          <a:effectLst/>
                        </a:rPr>
                        <a:t>139（%）</a:t>
                      </a:r>
                      <a:endParaRPr lang="zh-CN" sz="6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tc>
                <a:tc>
                  <a:txBody>
                    <a:bodyPr/>
                    <a:lstStyle/>
                    <a:p>
                      <a:pPr algn="ctr"/>
                      <a:r>
                        <a:rPr lang="en-US" sz="600" b="1" dirty="0" err="1">
                          <a:solidFill>
                            <a:srgbClr val="000000"/>
                          </a:solidFill>
                          <a:effectLst/>
                        </a:rPr>
                        <a:t>Hyruan</a:t>
                      </a:r>
                      <a:r>
                        <a:rPr lang="en-US" sz="600" b="1" spc="-15" dirty="0">
                          <a:solidFill>
                            <a:srgbClr val="000000"/>
                          </a:solidFill>
                          <a:effectLst/>
                        </a:rPr>
                        <a:t> </a:t>
                      </a:r>
                      <a:r>
                        <a:rPr lang="en-US" sz="600" b="1" spc="-5" dirty="0" err="1">
                          <a:solidFill>
                            <a:srgbClr val="000000"/>
                          </a:solidFill>
                          <a:effectLst/>
                        </a:rPr>
                        <a:t>Plus（对照</a:t>
                      </a:r>
                      <a:r>
                        <a:rPr lang="en-US" sz="600" b="1" spc="-5" dirty="0">
                          <a:solidFill>
                            <a:srgbClr val="000000"/>
                          </a:solidFill>
                          <a:effectLst/>
                        </a:rPr>
                        <a:t>）</a:t>
                      </a:r>
                      <a:endParaRPr lang="zh-CN" sz="600" dirty="0">
                        <a:effectLst/>
                      </a:endParaRPr>
                    </a:p>
                    <a:p>
                      <a:pPr algn="ctr"/>
                      <a:r>
                        <a:rPr lang="en-US" sz="600" b="1" dirty="0">
                          <a:solidFill>
                            <a:srgbClr val="000000"/>
                          </a:solidFill>
                          <a:effectLst/>
                        </a:rPr>
                        <a:t>N=</a:t>
                      </a:r>
                      <a:r>
                        <a:rPr lang="en-US" sz="600" b="1" spc="-5" dirty="0">
                          <a:solidFill>
                            <a:srgbClr val="000000"/>
                          </a:solidFill>
                          <a:effectLst/>
                        </a:rPr>
                        <a:t>146（%）</a:t>
                      </a:r>
                      <a:endParaRPr lang="zh-CN" sz="6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179044">
                <a:tc>
                  <a:txBody>
                    <a:bodyPr/>
                    <a:lstStyle/>
                    <a:p>
                      <a:pPr algn="ctr"/>
                      <a:r>
                        <a:rPr lang="en-US" sz="600" dirty="0" err="1">
                          <a:solidFill>
                            <a:srgbClr val="000000"/>
                          </a:solidFill>
                          <a:effectLst/>
                        </a:rPr>
                        <a:t>疼痛</a:t>
                      </a:r>
                      <a:endParaRPr lang="zh-CN" sz="6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tc>
                <a:tc>
                  <a:txBody>
                    <a:bodyPr/>
                    <a:lstStyle/>
                    <a:p>
                      <a:pPr algn="ctr"/>
                      <a:r>
                        <a:rPr lang="en-US" sz="600" spc="-5" dirty="0">
                          <a:solidFill>
                            <a:srgbClr val="000000"/>
                          </a:solidFill>
                          <a:effectLst/>
                        </a:rPr>
                        <a:t>60（43.2）</a:t>
                      </a:r>
                      <a:endParaRPr lang="zh-CN" sz="6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tc>
                <a:tc>
                  <a:txBody>
                    <a:bodyPr/>
                    <a:lstStyle/>
                    <a:p>
                      <a:pPr algn="ctr"/>
                      <a:r>
                        <a:rPr lang="en-US" sz="600" spc="-5">
                          <a:solidFill>
                            <a:srgbClr val="000000"/>
                          </a:solidFill>
                          <a:effectLst/>
                        </a:rPr>
                        <a:t>55（37.7）</a:t>
                      </a:r>
                      <a:endParaRPr lang="zh-CN" sz="6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179044">
                <a:tc>
                  <a:txBody>
                    <a:bodyPr/>
                    <a:lstStyle/>
                    <a:p>
                      <a:pPr algn="ctr"/>
                      <a:r>
                        <a:rPr lang="zh-CN" sz="600" dirty="0">
                          <a:solidFill>
                            <a:srgbClr val="000000"/>
                          </a:solidFill>
                          <a:effectLst/>
                        </a:rPr>
                        <a:t>红斑</a:t>
                      </a:r>
                      <a:endParaRPr lang="zh-CN" sz="6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tc>
                <a:tc>
                  <a:txBody>
                    <a:bodyPr/>
                    <a:lstStyle/>
                    <a:p>
                      <a:pPr algn="ctr"/>
                      <a:r>
                        <a:rPr lang="en-US" sz="600" spc="-5" dirty="0">
                          <a:solidFill>
                            <a:srgbClr val="000000"/>
                          </a:solidFill>
                          <a:effectLst/>
                        </a:rPr>
                        <a:t>27（19.4）</a:t>
                      </a:r>
                      <a:endParaRPr lang="zh-CN" sz="6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tc>
                <a:tc>
                  <a:txBody>
                    <a:bodyPr/>
                    <a:lstStyle/>
                    <a:p>
                      <a:pPr algn="ctr"/>
                      <a:r>
                        <a:rPr lang="en-US" sz="600" spc="-5" dirty="0">
                          <a:solidFill>
                            <a:srgbClr val="000000"/>
                          </a:solidFill>
                          <a:effectLst/>
                        </a:rPr>
                        <a:t>31（21.2）</a:t>
                      </a:r>
                      <a:endParaRPr lang="zh-CN" sz="6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179044">
                <a:tc>
                  <a:txBody>
                    <a:bodyPr/>
                    <a:lstStyle/>
                    <a:p>
                      <a:pPr algn="ctr"/>
                      <a:r>
                        <a:rPr lang="en-US" sz="600">
                          <a:solidFill>
                            <a:srgbClr val="000000"/>
                          </a:solidFill>
                          <a:effectLst/>
                        </a:rPr>
                        <a:t>肿胀</a:t>
                      </a:r>
                      <a:endParaRPr lang="zh-CN" sz="6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tc>
                <a:tc>
                  <a:txBody>
                    <a:bodyPr/>
                    <a:lstStyle/>
                    <a:p>
                      <a:pPr algn="ctr"/>
                      <a:r>
                        <a:rPr lang="en-US" sz="600" spc="-5">
                          <a:solidFill>
                            <a:srgbClr val="000000"/>
                          </a:solidFill>
                          <a:effectLst/>
                        </a:rPr>
                        <a:t>17（12.2）</a:t>
                      </a:r>
                      <a:endParaRPr lang="zh-CN" sz="6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tc>
                <a:tc>
                  <a:txBody>
                    <a:bodyPr/>
                    <a:lstStyle/>
                    <a:p>
                      <a:pPr algn="ctr"/>
                      <a:r>
                        <a:rPr lang="en-US" sz="600" spc="-5" dirty="0">
                          <a:solidFill>
                            <a:srgbClr val="000000"/>
                          </a:solidFill>
                          <a:effectLst/>
                        </a:rPr>
                        <a:t>21（14.4）</a:t>
                      </a:r>
                      <a:endParaRPr lang="zh-CN" sz="6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179044">
                <a:tc>
                  <a:txBody>
                    <a:bodyPr/>
                    <a:lstStyle/>
                    <a:p>
                      <a:pPr algn="ctr"/>
                      <a:r>
                        <a:rPr lang="en-US" sz="600">
                          <a:solidFill>
                            <a:srgbClr val="000000"/>
                          </a:solidFill>
                          <a:effectLst/>
                        </a:rPr>
                        <a:t>关节发热</a:t>
                      </a:r>
                      <a:endParaRPr lang="zh-CN" sz="6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tc>
                <a:tc>
                  <a:txBody>
                    <a:bodyPr/>
                    <a:lstStyle/>
                    <a:p>
                      <a:pPr algn="ctr"/>
                      <a:r>
                        <a:rPr lang="en-US" sz="600" spc="-5">
                          <a:solidFill>
                            <a:srgbClr val="000000"/>
                          </a:solidFill>
                          <a:effectLst/>
                        </a:rPr>
                        <a:t>33（23.7）</a:t>
                      </a:r>
                      <a:endParaRPr lang="zh-CN" sz="60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tc>
                <a:tc>
                  <a:txBody>
                    <a:bodyPr/>
                    <a:lstStyle/>
                    <a:p>
                      <a:pPr algn="ctr"/>
                      <a:r>
                        <a:rPr lang="en-US" sz="600" spc="-5" dirty="0">
                          <a:solidFill>
                            <a:srgbClr val="000000"/>
                          </a:solidFill>
                          <a:effectLst/>
                        </a:rPr>
                        <a:t>30（20.5）</a:t>
                      </a:r>
                      <a:endParaRPr lang="zh-CN" sz="600" dirty="0">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bl>
          </a:graphicData>
        </a:graphic>
      </p:graphicFrame>
      <p:sp>
        <p:nvSpPr>
          <p:cNvPr id="3" name="文本框 2"/>
          <p:cNvSpPr txBox="1"/>
          <p:nvPr/>
        </p:nvSpPr>
        <p:spPr>
          <a:xfrm>
            <a:off x="164441" y="1823385"/>
            <a:ext cx="1118125" cy="707886"/>
          </a:xfrm>
          <a:prstGeom prst="rect">
            <a:avLst/>
          </a:prstGeom>
          <a:noFill/>
          <a:ln>
            <a:solidFill>
              <a:srgbClr val="C00000"/>
            </a:solidFill>
          </a:ln>
        </p:spPr>
        <p:txBody>
          <a:bodyPr wrap="square" rtlCol="0">
            <a:spAutoFit/>
          </a:bodyPr>
          <a:lstStyle/>
          <a:p>
            <a:r>
              <a:rPr lang="zh-CN" altLang="en-US" sz="1000" dirty="0">
                <a:latin typeface="微软雅黑" panose="020B0503020204020204" charset="-122"/>
                <a:ea typeface="微软雅黑" panose="020B0503020204020204" charset="-122"/>
              </a:rPr>
              <a:t>优化生产工艺，降低过敏原；</a:t>
            </a:r>
            <a:endParaRPr lang="en-US" altLang="zh-CN" sz="1000" dirty="0">
              <a:latin typeface="微软雅黑" panose="020B0503020204020204" charset="-122"/>
              <a:ea typeface="微软雅黑" panose="020B0503020204020204" charset="-122"/>
            </a:endParaRPr>
          </a:p>
          <a:p>
            <a:r>
              <a:rPr lang="zh-CN" altLang="en-US" sz="1000" dirty="0">
                <a:latin typeface="微软雅黑" panose="020B0503020204020204" charset="-122"/>
                <a:ea typeface="微软雅黑" panose="020B0503020204020204" charset="-122"/>
              </a:rPr>
              <a:t>并降低潜在注射感染风险</a:t>
            </a:r>
            <a:endParaRPr lang="en-US" altLang="zh-CN" sz="1000" dirty="0">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68440" y="272197"/>
            <a:ext cx="5840095" cy="2761615"/>
            <a:chOff x="2821" y="583"/>
            <a:chExt cx="2494" cy="794"/>
          </a:xfrm>
        </p:grpSpPr>
        <p:sp>
          <p:nvSpPr>
            <p:cNvPr id="12" name="矩形 11"/>
            <p:cNvSpPr/>
            <p:nvPr/>
          </p:nvSpPr>
          <p:spPr>
            <a:xfrm>
              <a:off x="2821" y="583"/>
              <a:ext cx="2494" cy="794"/>
            </a:xfrm>
            <a:prstGeom prst="rect">
              <a:avLst/>
            </a:prstGeom>
            <a:solidFill>
              <a:srgbClr val="DB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849" y="615"/>
              <a:ext cx="2437" cy="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3959B9"/>
                </a:solidFill>
                <a:latin typeface="微软雅黑" panose="020B0503020204020204" charset="-122"/>
                <a:ea typeface="微软雅黑" panose="020B0503020204020204" charset="-122"/>
                <a:cs typeface="微软雅黑" panose="020B0503020204020204" charset="-122"/>
              </a:endParaRPr>
            </a:p>
          </p:txBody>
        </p:sp>
      </p:grpSp>
      <p:graphicFrame>
        <p:nvGraphicFramePr>
          <p:cNvPr id="30" name="table 30"/>
          <p:cNvGraphicFramePr>
            <a:graphicFrameLocks noGrp="1"/>
          </p:cNvGraphicFramePr>
          <p:nvPr>
            <p:custDataLst>
              <p:tags r:id="rId1"/>
            </p:custDataLst>
          </p:nvPr>
        </p:nvGraphicFramePr>
        <p:xfrm>
          <a:off x="1351586" y="495539"/>
          <a:ext cx="4251078" cy="2314932"/>
        </p:xfrm>
        <a:graphic>
          <a:graphicData uri="http://schemas.openxmlformats.org/drawingml/2006/table">
            <a:tbl>
              <a:tblPr/>
              <a:tblGrid>
                <a:gridCol w="4251078">
                  <a:extLst>
                    <a:ext uri="{9D8B030D-6E8A-4147-A177-3AD203B41FA5}">
                      <a16:colId xmlns:a16="http://schemas.microsoft.com/office/drawing/2014/main" val="20000"/>
                    </a:ext>
                  </a:extLst>
                </a:gridCol>
              </a:tblGrid>
              <a:tr h="2314932">
                <a:tc>
                  <a:txBody>
                    <a:bodyPr/>
                    <a:lstStyle/>
                    <a:p>
                      <a:pPr algn="l" rtl="0" eaLnBrk="0">
                        <a:lnSpc>
                          <a:spcPts val="1200"/>
                        </a:lnSpc>
                      </a:pPr>
                      <a:r>
                        <a:rPr lang="zh-CN" altLang="en-US" sz="800" b="1" dirty="0">
                          <a:solidFill>
                            <a:schemeClr val="tx1"/>
                          </a:solidFill>
                          <a:latin typeface="微软雅黑" panose="020B0503020204020204" charset="-122"/>
                          <a:ea typeface="微软雅黑" panose="020B0503020204020204" charset="-122"/>
                          <a:cs typeface="微软雅黑" panose="020B0503020204020204" charset="-122"/>
                        </a:rPr>
                        <a:t>本品与对照药品相比：疗效相当</a:t>
                      </a:r>
                      <a:endParaRPr lang="en-US" altLang="zh-CN" sz="800" b="1" dirty="0">
                        <a:solidFill>
                          <a:schemeClr val="tx1"/>
                        </a:solidFill>
                        <a:latin typeface="微软雅黑" panose="020B0503020204020204" charset="-122"/>
                        <a:ea typeface="微软雅黑" panose="020B0503020204020204" charset="-122"/>
                        <a:cs typeface="微软雅黑" panose="020B0503020204020204" charset="-122"/>
                      </a:endParaRPr>
                    </a:p>
                    <a:p>
                      <a:pPr algn="l" rtl="0" eaLnBrk="0">
                        <a:lnSpc>
                          <a:spcPts val="1200"/>
                        </a:lnSpc>
                      </a:pP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本品在境外和国内的临床研究结果表明，本品注射</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1</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次与对照品注射</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3</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次的疗效相当，且间隔</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26</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周再次</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sym typeface="+mn-ea"/>
                        </a:rPr>
                        <a:t>使用本品仍然有效且不会增加安全性风险。</a:t>
                      </a:r>
                      <a:endPar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sym typeface="+mn-ea"/>
                      </a:endParaRPr>
                    </a:p>
                    <a:p>
                      <a:pPr algn="l" rtl="0" eaLnBrk="0">
                        <a:lnSpc>
                          <a:spcPts val="1200"/>
                        </a:lnSpc>
                      </a:pPr>
                      <a:endParaRPr lang="zh-CN" altLang="en-US" sz="800" b="1" dirty="0">
                        <a:solidFill>
                          <a:schemeClr val="tx1"/>
                        </a:solidFill>
                        <a:latin typeface="微软雅黑" panose="020B0503020204020204" charset="-122"/>
                        <a:ea typeface="微软雅黑" panose="020B0503020204020204" charset="-122"/>
                        <a:cs typeface="微软雅黑" panose="020B0503020204020204" charset="-122"/>
                      </a:endParaRPr>
                    </a:p>
                    <a:p>
                      <a:pPr algn="l" rtl="0" eaLnBrk="0">
                        <a:lnSpc>
                          <a:spcPts val="1200"/>
                        </a:lnSpc>
                      </a:pPr>
                      <a:r>
                        <a:rPr lang="en-US" altLang="zh-CN" sz="800" b="0" dirty="0">
                          <a:solidFill>
                            <a:schemeClr val="tx1"/>
                          </a:solidFill>
                          <a:latin typeface="微软雅黑" panose="020B0503020204020204" charset="-122"/>
                          <a:ea typeface="微软雅黑" panose="020B0503020204020204" charset="-122"/>
                          <a:cs typeface="微软雅黑" panose="020B0503020204020204" charset="-122"/>
                        </a:rPr>
                        <a:t>1</a:t>
                      </a:r>
                      <a:r>
                        <a:rPr lang="zh-CN" altLang="en-US" sz="800" b="0" dirty="0">
                          <a:solidFill>
                            <a:schemeClr val="tx1"/>
                          </a:solidFill>
                          <a:latin typeface="微软雅黑" panose="020B0503020204020204" charset="-122"/>
                          <a:ea typeface="微软雅黑" panose="020B0503020204020204" charset="-122"/>
                          <a:cs typeface="微软雅黑" panose="020B0503020204020204" charset="-122"/>
                        </a:rPr>
                        <a:t>、本品在中国开展了一项双盲、活性对照、平行对照、随机、多中心研究</a:t>
                      </a:r>
                      <a:r>
                        <a:rPr lang="zh-CN" altLang="en-US" sz="800" b="1" dirty="0">
                          <a:solidFill>
                            <a:schemeClr val="tx1"/>
                          </a:solidFill>
                          <a:latin typeface="微软雅黑" panose="020B0503020204020204" charset="-122"/>
                          <a:ea typeface="微软雅黑" panose="020B0503020204020204" charset="-122"/>
                          <a:cs typeface="微软雅黑" panose="020B0503020204020204" charset="-122"/>
                        </a:rPr>
                        <a:t>：</a:t>
                      </a:r>
                      <a:endParaRPr lang="en-US" altLang="zh-CN" sz="800" b="1" dirty="0">
                        <a:solidFill>
                          <a:schemeClr val="tx1"/>
                        </a:solidFill>
                        <a:latin typeface="微软雅黑" panose="020B0503020204020204" charset="-122"/>
                        <a:ea typeface="微软雅黑" panose="020B0503020204020204" charset="-122"/>
                        <a:cs typeface="微软雅黑" panose="020B0503020204020204" charset="-122"/>
                      </a:endParaRPr>
                    </a:p>
                    <a:p>
                      <a:pPr algn="l" rtl="0" eaLnBrk="0">
                        <a:lnSpc>
                          <a:spcPts val="1200"/>
                        </a:lnSpc>
                      </a:pP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目的是证明</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LBSA0103</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关节腔内给药一次相较阳性对照药</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Synvisc</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注射液每周一次连续</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3</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周关节腔内给药的非劣效性，然后比较两组的疗效和安全性（</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LG-HACL020</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131</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名受试者接受了</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LBSA0103</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给药，</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133</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名受试者接受了</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Synvisc</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给药。</a:t>
                      </a:r>
                    </a:p>
                    <a:p>
                      <a:pPr marL="0" marR="0" lvl="0" indent="0" algn="l" defTabSz="914400" rtl="0" eaLnBrk="0" fontAlgn="auto" latinLnBrk="0" hangingPunct="1">
                        <a:lnSpc>
                          <a:spcPts val="1200"/>
                        </a:lnSpc>
                        <a:spcBef>
                          <a:spcPts val="0"/>
                        </a:spcBef>
                        <a:spcAft>
                          <a:spcPts val="0"/>
                        </a:spcAft>
                        <a:buClrTx/>
                        <a:buSzTx/>
                        <a:buFontTx/>
                        <a:buNone/>
                        <a:defRPr/>
                      </a:pP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研究的主要疗效指标在</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PPS</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数据集中，试验组和对照组在末次给药</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13</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周后</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WOMAC-Likert</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疼痛评分下降均值分别为</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-7.43</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和</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-6.79</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，组间差</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(95%CI):-0.64(-1.30,0.02)</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，试验组降低幅度要显著大于对照组（</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P=0.039</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）。在</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FAS</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数据集中，试验组和对照组相对于基线评分降低均值分别为</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-7.33</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和</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-6.76</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，组间差</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(95%CI)</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-0.57(-1.24,0.10)</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，降低幅度的差异不显著（</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P=0.05</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）。在</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PPS</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数据集中，试验组和对照组</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WOMAC-Likert</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疼痛评分相较于基线变化的均值差为</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-0.64</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95%</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置信区间上限为</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0.02</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，小于非劣效界值</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1.6</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，满足相对于对照组的非劣效性结论。</a:t>
                      </a:r>
                      <a:endParaRPr lang="en-US" altLang="zh-CN" sz="700" b="0" dirty="0">
                        <a:solidFill>
                          <a:srgbClr val="3959B9"/>
                        </a:solidFill>
                        <a:latin typeface="微软雅黑" panose="020B0503020204020204" charset="-122"/>
                        <a:ea typeface="微软雅黑" panose="020B0503020204020204" charset="-122"/>
                        <a:cs typeface="微软雅黑" panose="020B0503020204020204" charset="-122"/>
                      </a:endParaRPr>
                    </a:p>
                    <a:p>
                      <a:pPr algn="l" rtl="0" eaLnBrk="0">
                        <a:lnSpc>
                          <a:spcPts val="1400"/>
                        </a:lnSpc>
                      </a:pPr>
                      <a:endParaRPr lang="en-US" altLang="zh-CN" sz="700" b="0" dirty="0">
                        <a:solidFill>
                          <a:srgbClr val="3959B9"/>
                        </a:solidFill>
                        <a:latin typeface="微软雅黑" panose="020B0503020204020204" charset="-122"/>
                        <a:ea typeface="微软雅黑" panose="020B0503020204020204" charset="-122"/>
                        <a:cs typeface="微软雅黑" panose="020B0503020204020204" charset="-122"/>
                      </a:endParaRPr>
                    </a:p>
                  </a:txBody>
                  <a:tcPr marL="0" marR="0" marT="0" marB="0">
                    <a:lnL>
                      <a:noFill/>
                    </a:lnL>
                    <a:lnR>
                      <a:noFill/>
                    </a:lnR>
                    <a:lnT>
                      <a:noFill/>
                    </a:lnT>
                    <a:lnB>
                      <a:noFill/>
                    </a:lnB>
                    <a:lnTlToBr>
                      <a:noFill/>
                    </a:lnTlToBr>
                    <a:lnBlToTr>
                      <a:noFill/>
                    </a:lnBlToTr>
                  </a:tcPr>
                </a:tc>
                <a:extLst>
                  <a:ext uri="{0D108BD9-81ED-4DB2-BD59-A6C34878D82A}">
                    <a16:rowId xmlns:a16="http://schemas.microsoft.com/office/drawing/2014/main" val="10000"/>
                  </a:ext>
                </a:extLst>
              </a:tr>
            </a:tbl>
          </a:graphicData>
        </a:graphic>
      </p:graphicFrame>
      <p:pic>
        <p:nvPicPr>
          <p:cNvPr id="35" name="picture 35"/>
          <p:cNvPicPr>
            <a:picLocks noChangeAspect="1"/>
          </p:cNvPicPr>
          <p:nvPr/>
        </p:nvPicPr>
        <p:blipFill>
          <a:blip r:embed="rId3"/>
          <a:stretch>
            <a:fillRect/>
          </a:stretch>
        </p:blipFill>
        <p:spPr>
          <a:xfrm rot="21600000">
            <a:off x="532756" y="1811194"/>
            <a:ext cx="254508" cy="12191"/>
          </a:xfrm>
          <a:prstGeom prst="rect">
            <a:avLst/>
          </a:prstGeom>
        </p:spPr>
      </p:pic>
      <p:sp>
        <p:nvSpPr>
          <p:cNvPr id="2" name="文本框 1"/>
          <p:cNvSpPr txBox="1"/>
          <p:nvPr/>
        </p:nvSpPr>
        <p:spPr>
          <a:xfrm>
            <a:off x="225670" y="1216516"/>
            <a:ext cx="868680" cy="368300"/>
          </a:xfrm>
          <a:prstGeom prst="rect">
            <a:avLst/>
          </a:prstGeom>
          <a:noFill/>
        </p:spPr>
        <p:txBody>
          <a:bodyPr wrap="none" rtlCol="0">
            <a:spAutoFit/>
          </a:bodyPr>
          <a:lstStyle/>
          <a:p>
            <a:r>
              <a:rPr lang="zh-CN" altLang="en-US" dirty="0">
                <a:solidFill>
                  <a:schemeClr val="accent1"/>
                </a:solidFill>
                <a:latin typeface="微软雅黑" panose="020B0503020204020204" charset="-122"/>
                <a:ea typeface="微软雅黑" panose="020B0503020204020204" charset="-122"/>
              </a:rPr>
              <a:t>有效性</a:t>
            </a:r>
          </a:p>
        </p:txBody>
      </p:sp>
      <p:grpSp>
        <p:nvGrpSpPr>
          <p:cNvPr id="7" name="组合 6"/>
          <p:cNvGrpSpPr/>
          <p:nvPr/>
        </p:nvGrpSpPr>
        <p:grpSpPr>
          <a:xfrm rot="5400000">
            <a:off x="116840" y="340360"/>
            <a:ext cx="1087120" cy="442595"/>
            <a:chOff x="0" y="503"/>
            <a:chExt cx="1712" cy="567"/>
          </a:xfrm>
        </p:grpSpPr>
        <p:sp>
          <p:nvSpPr>
            <p:cNvPr id="8" name="矩形 7"/>
            <p:cNvSpPr/>
            <p:nvPr/>
          </p:nvSpPr>
          <p:spPr>
            <a:xfrm>
              <a:off x="0" y="503"/>
              <a:ext cx="1418" cy="567"/>
            </a:xfrm>
            <a:prstGeom prst="rect">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46" y="504"/>
              <a:ext cx="566" cy="566"/>
            </a:xfrm>
            <a:prstGeom prst="ellipse">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445135" y="550545"/>
            <a:ext cx="436880" cy="368300"/>
          </a:xfrm>
          <a:prstGeom prst="rect">
            <a:avLst/>
          </a:prstGeom>
          <a:noFill/>
        </p:spPr>
        <p:txBody>
          <a:bodyPr wrap="none" rtlCol="0">
            <a:spAutoFit/>
          </a:bodyPr>
          <a:lstStyle/>
          <a:p>
            <a:r>
              <a:rPr lang="en-US" altLang="zh-CN">
                <a:solidFill>
                  <a:schemeClr val="bg1"/>
                </a:solidFill>
              </a:rPr>
              <a:t>03</a:t>
            </a:r>
          </a:p>
        </p:txBody>
      </p:sp>
      <p:sp>
        <p:nvSpPr>
          <p:cNvPr id="16" name="文本框 15"/>
          <p:cNvSpPr txBox="1"/>
          <p:nvPr/>
        </p:nvSpPr>
        <p:spPr>
          <a:xfrm>
            <a:off x="199867" y="1817651"/>
            <a:ext cx="1118936" cy="860425"/>
          </a:xfrm>
          <a:prstGeom prst="rect">
            <a:avLst/>
          </a:prstGeom>
          <a:noFill/>
          <a:ln>
            <a:solidFill>
              <a:srgbClr val="C00000"/>
            </a:solidFill>
          </a:ln>
        </p:spPr>
        <p:txBody>
          <a:bodyPr wrap="square" rtlCol="0">
            <a:spAutoFit/>
          </a:bodyPr>
          <a:lstStyle/>
          <a:p>
            <a:endParaRPr lang="zh-CN" altLang="en-US" sz="1000" dirty="0">
              <a:latin typeface="微软雅黑" panose="020B0503020204020204" charset="-122"/>
              <a:ea typeface="微软雅黑" panose="020B0503020204020204" charset="-122"/>
            </a:endParaRPr>
          </a:p>
          <a:p>
            <a:r>
              <a:rPr lang="zh-CN" altLang="en-US" sz="1000" dirty="0">
                <a:latin typeface="微软雅黑" panose="020B0503020204020204" charset="-122"/>
                <a:ea typeface="微软雅黑" panose="020B0503020204020204" charset="-122"/>
              </a:rPr>
              <a:t>本品与其他玻璃酸钠注射液疗效相当</a:t>
            </a:r>
          </a:p>
          <a:p>
            <a:endParaRPr lang="en-US" altLang="zh-CN" sz="1000" dirty="0">
              <a:latin typeface="微软雅黑" panose="020B0503020204020204" charset="-122"/>
              <a:ea typeface="微软雅黑" panose="020B0503020204020204" charset="-122"/>
            </a:endParaRPr>
          </a:p>
        </p:txBody>
      </p:sp>
      <p:sp>
        <p:nvSpPr>
          <p:cNvPr id="3" name="文本框 2"/>
          <p:cNvSpPr txBox="1"/>
          <p:nvPr/>
        </p:nvSpPr>
        <p:spPr>
          <a:xfrm>
            <a:off x="1247642" y="2632996"/>
            <a:ext cx="4141009" cy="307777"/>
          </a:xfrm>
          <a:prstGeom prst="rect">
            <a:avLst/>
          </a:prstGeom>
          <a:noFill/>
        </p:spPr>
        <p:txBody>
          <a:bodyPr wrap="square">
            <a:spAutoFit/>
          </a:bodyPr>
          <a:lstStyle/>
          <a:p>
            <a:r>
              <a:rPr lang="zh-CN" altLang="en-US" sz="700" dirty="0">
                <a:solidFill>
                  <a:srgbClr val="3959B9"/>
                </a:solidFill>
                <a:latin typeface="微软雅黑" panose="020B0503020204020204" charset="-122"/>
                <a:ea typeface="微软雅黑" panose="020B0503020204020204" charset="-122"/>
              </a:rPr>
              <a:t>中国</a:t>
            </a:r>
            <a:r>
              <a:rPr lang="en-US" altLang="zh-CN" sz="700" dirty="0">
                <a:solidFill>
                  <a:srgbClr val="3959B9"/>
                </a:solidFill>
                <a:latin typeface="微软雅黑" panose="020B0503020204020204" charset="-122"/>
                <a:ea typeface="微软雅黑" panose="020B0503020204020204" charset="-122"/>
              </a:rPr>
              <a:t>3</a:t>
            </a:r>
            <a:r>
              <a:rPr lang="zh-CN" altLang="en-US" sz="700" dirty="0">
                <a:solidFill>
                  <a:srgbClr val="3959B9"/>
                </a:solidFill>
                <a:latin typeface="微软雅黑" panose="020B0503020204020204" charset="-122"/>
                <a:ea typeface="微软雅黑" panose="020B0503020204020204" charset="-122"/>
              </a:rPr>
              <a:t>期临床试验中心单位：北京大学第三医院、北京医院、上海瑞金医院、江西南昌大学第二附属医院等</a:t>
            </a:r>
            <a:r>
              <a:rPr lang="en-US" altLang="zh-CN" sz="700" dirty="0">
                <a:solidFill>
                  <a:srgbClr val="3959B9"/>
                </a:solidFill>
                <a:latin typeface="微软雅黑" panose="020B0503020204020204" charset="-122"/>
                <a:ea typeface="微软雅黑" panose="020B0503020204020204" charset="-122"/>
              </a:rPr>
              <a:t>11</a:t>
            </a:r>
            <a:r>
              <a:rPr lang="zh-CN" altLang="en-US" sz="700" dirty="0">
                <a:solidFill>
                  <a:srgbClr val="3959B9"/>
                </a:solidFill>
                <a:latin typeface="微软雅黑" panose="020B0503020204020204" charset="-122"/>
                <a:ea typeface="微软雅黑" panose="020B0503020204020204" charset="-122"/>
              </a:rPr>
              <a:t>个中心</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4377" y="258287"/>
            <a:ext cx="5840095" cy="2761615"/>
            <a:chOff x="2821" y="583"/>
            <a:chExt cx="2494" cy="794"/>
          </a:xfrm>
        </p:grpSpPr>
        <p:sp>
          <p:nvSpPr>
            <p:cNvPr id="12" name="矩形 11"/>
            <p:cNvSpPr/>
            <p:nvPr/>
          </p:nvSpPr>
          <p:spPr>
            <a:xfrm>
              <a:off x="2821" y="583"/>
              <a:ext cx="2494" cy="794"/>
            </a:xfrm>
            <a:prstGeom prst="rect">
              <a:avLst/>
            </a:prstGeom>
            <a:solidFill>
              <a:srgbClr val="DB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849" y="615"/>
              <a:ext cx="2437" cy="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3959B9"/>
                </a:solidFill>
                <a:latin typeface="微软雅黑" panose="020B0503020204020204" charset="-122"/>
                <a:ea typeface="微软雅黑" panose="020B0503020204020204" charset="-122"/>
                <a:cs typeface="微软雅黑" panose="020B0503020204020204" charset="-122"/>
              </a:endParaRPr>
            </a:p>
          </p:txBody>
        </p:sp>
      </p:grpSp>
      <p:graphicFrame>
        <p:nvGraphicFramePr>
          <p:cNvPr id="30" name="table 30"/>
          <p:cNvGraphicFramePr>
            <a:graphicFrameLocks noGrp="1"/>
          </p:cNvGraphicFramePr>
          <p:nvPr>
            <p:custDataLst>
              <p:tags r:id="rId1"/>
            </p:custDataLst>
          </p:nvPr>
        </p:nvGraphicFramePr>
        <p:xfrm>
          <a:off x="1220245" y="199258"/>
          <a:ext cx="4251078" cy="1698816"/>
        </p:xfrm>
        <a:graphic>
          <a:graphicData uri="http://schemas.openxmlformats.org/drawingml/2006/table">
            <a:tbl>
              <a:tblPr/>
              <a:tblGrid>
                <a:gridCol w="4251078">
                  <a:extLst>
                    <a:ext uri="{9D8B030D-6E8A-4147-A177-3AD203B41FA5}">
                      <a16:colId xmlns:a16="http://schemas.microsoft.com/office/drawing/2014/main" val="20000"/>
                    </a:ext>
                  </a:extLst>
                </a:gridCol>
              </a:tblGrid>
              <a:tr h="1682481">
                <a:tc>
                  <a:txBody>
                    <a:bodyPr/>
                    <a:lstStyle/>
                    <a:p>
                      <a:pPr algn="l" rtl="0" eaLnBrk="0">
                        <a:lnSpc>
                          <a:spcPct val="100000"/>
                        </a:lnSpc>
                      </a:pPr>
                      <a:endParaRPr lang="zh-CN" altLang="en-US" sz="800" b="1" dirty="0">
                        <a:solidFill>
                          <a:schemeClr val="tx1"/>
                        </a:solidFill>
                        <a:latin typeface="微软雅黑" panose="020B0503020204020204" charset="-122"/>
                        <a:ea typeface="微软雅黑" panose="020B0503020204020204" charset="-122"/>
                        <a:cs typeface="微软雅黑" panose="020B0503020204020204" charset="-122"/>
                      </a:endParaRPr>
                    </a:p>
                    <a:p>
                      <a:pPr algn="l" rtl="0" eaLnBrk="0">
                        <a:lnSpc>
                          <a:spcPts val="1400"/>
                        </a:lnSpc>
                      </a:pPr>
                      <a:r>
                        <a:rPr lang="en-US" altLang="zh-CN" sz="800" b="0" dirty="0">
                          <a:solidFill>
                            <a:schemeClr val="tx1"/>
                          </a:solidFill>
                          <a:latin typeface="微软雅黑" panose="020B0503020204020204" charset="-122"/>
                          <a:ea typeface="微软雅黑" panose="020B0503020204020204" charset="-122"/>
                          <a:cs typeface="微软雅黑" panose="020B0503020204020204" charset="-122"/>
                        </a:rPr>
                        <a:t>2</a:t>
                      </a:r>
                      <a:r>
                        <a:rPr lang="zh-CN" altLang="en-US" sz="800" b="0" dirty="0">
                          <a:solidFill>
                            <a:schemeClr val="tx1"/>
                          </a:solidFill>
                          <a:latin typeface="微软雅黑" panose="020B0503020204020204" charset="-122"/>
                          <a:ea typeface="微软雅黑" panose="020B0503020204020204" charset="-122"/>
                          <a:cs typeface="微软雅黑" panose="020B0503020204020204" charset="-122"/>
                        </a:rPr>
                        <a:t>、本品在全球开展的两项临床研究相关综述资料：</a:t>
                      </a:r>
                      <a:endParaRPr lang="en-US" altLang="zh-CN" sz="800" b="0" dirty="0">
                        <a:solidFill>
                          <a:schemeClr val="tx1"/>
                        </a:solidFill>
                        <a:latin typeface="微软雅黑" panose="020B0503020204020204" charset="-122"/>
                        <a:ea typeface="微软雅黑" panose="020B0503020204020204" charset="-122"/>
                        <a:cs typeface="微软雅黑" panose="020B0503020204020204" charset="-122"/>
                      </a:endParaRPr>
                    </a:p>
                    <a:p>
                      <a:pPr algn="l" rtl="0" eaLnBrk="0">
                        <a:lnSpc>
                          <a:spcPts val="1400"/>
                        </a:lnSpc>
                      </a:pP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在以每周一次连续</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3</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次注射给药的玻璃酸钠为对照的研究中（方案号：</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HACL010</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），入选的受试者为尽管既往曾使用过</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NSAID</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或其他镇痛药，但仍持续存在疼痛的患者。研究结束时（末次给药后第</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12</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周）主要终点指标负重疼痛（</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100mm-VAS</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）与基线值相比的变化与对照组的非劣性成立。膝关节负重疼痛平均值差异的双侧</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95%</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置信区间的下限为</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-1.87mm</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（对照组</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研究组），大于非劣效性限值</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-10mm</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，证明试验药物的临床疗效不劣于对照药的疗效。两组间负重疼痛，</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WOMAC-</a:t>
                      </a:r>
                      <a:r>
                        <a:rPr lang="en-US" altLang="zh-CN" sz="700" b="0" dirty="0" err="1">
                          <a:solidFill>
                            <a:srgbClr val="3959B9"/>
                          </a:solidFill>
                          <a:latin typeface="微软雅黑" panose="020B0503020204020204" charset="-122"/>
                          <a:ea typeface="微软雅黑" panose="020B0503020204020204" charset="-122"/>
                          <a:cs typeface="微软雅黑" panose="020B0503020204020204" charset="-122"/>
                        </a:rPr>
                        <a:t>likert</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评估，患者全面评估，研究者全面评估，休息时</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夜间</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运动时疼痛，身体评估，使用的挽救治疗量，缓解率等次要终点指标也无统计学差异。再次给药治疗的单臂研究（方案号：</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HACL013</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）显示，间隔</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26</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周再次使用本品仍然有效且不会增加安全性风险。</a:t>
                      </a:r>
                      <a:endParaRPr lang="en-US" altLang="zh-CN" sz="700" b="0" dirty="0">
                        <a:solidFill>
                          <a:srgbClr val="3959B9"/>
                        </a:solidFill>
                        <a:latin typeface="微软雅黑" panose="020B0503020204020204" charset="-122"/>
                        <a:ea typeface="微软雅黑" panose="020B0503020204020204" charset="-122"/>
                        <a:cs typeface="微软雅黑" panose="020B0503020204020204" charset="-122"/>
                      </a:endParaRPr>
                    </a:p>
                    <a:p>
                      <a:pPr algn="l" rtl="0" eaLnBrk="0">
                        <a:lnSpc>
                          <a:spcPts val="1400"/>
                        </a:lnSpc>
                      </a:pP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数据来源国家药监局药品审评中心</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a:t>
                      </a:r>
                      <a:r>
                        <a:rPr lang="zh-CN" altLang="en-US" sz="700" b="0" dirty="0">
                          <a:solidFill>
                            <a:srgbClr val="3959B9"/>
                          </a:solidFill>
                          <a:latin typeface="微软雅黑" panose="020B0503020204020204" charset="-122"/>
                          <a:ea typeface="微软雅黑" panose="020B0503020204020204" charset="-122"/>
                          <a:cs typeface="微软雅黑" panose="020B0503020204020204" charset="-122"/>
                        </a:rPr>
                        <a:t>技术审评报告</a:t>
                      </a:r>
                      <a:r>
                        <a:rPr lang="en-US" altLang="zh-CN" sz="700" b="0" dirty="0">
                          <a:solidFill>
                            <a:srgbClr val="3959B9"/>
                          </a:solidFill>
                          <a:latin typeface="微软雅黑" panose="020B0503020204020204" charset="-122"/>
                          <a:ea typeface="微软雅黑" panose="020B0503020204020204" charset="-122"/>
                          <a:cs typeface="微软雅黑" panose="020B0503020204020204" charset="-122"/>
                        </a:rPr>
                        <a:t>》</a:t>
                      </a:r>
                    </a:p>
                  </a:txBody>
                  <a:tcPr marL="0" marR="0" marT="0" marB="0">
                    <a:lnL>
                      <a:noFill/>
                    </a:lnL>
                    <a:lnR>
                      <a:noFill/>
                    </a:lnR>
                    <a:lnT>
                      <a:noFill/>
                    </a:lnT>
                    <a:lnB>
                      <a:noFill/>
                    </a:lnB>
                    <a:lnTlToBr>
                      <a:noFill/>
                    </a:lnTlToBr>
                    <a:lnBlToTr>
                      <a:noFill/>
                    </a:lnBlToTr>
                  </a:tcPr>
                </a:tc>
                <a:extLst>
                  <a:ext uri="{0D108BD9-81ED-4DB2-BD59-A6C34878D82A}">
                    <a16:rowId xmlns:a16="http://schemas.microsoft.com/office/drawing/2014/main" val="10000"/>
                  </a:ext>
                </a:extLst>
              </a:tr>
            </a:tbl>
          </a:graphicData>
        </a:graphic>
      </p:graphicFrame>
      <p:pic>
        <p:nvPicPr>
          <p:cNvPr id="35" name="picture 35"/>
          <p:cNvPicPr>
            <a:picLocks noChangeAspect="1"/>
          </p:cNvPicPr>
          <p:nvPr/>
        </p:nvPicPr>
        <p:blipFill>
          <a:blip r:embed="rId3"/>
          <a:stretch>
            <a:fillRect/>
          </a:stretch>
        </p:blipFill>
        <p:spPr>
          <a:xfrm rot="21600000">
            <a:off x="532756" y="1811194"/>
            <a:ext cx="254508" cy="12191"/>
          </a:xfrm>
          <a:prstGeom prst="rect">
            <a:avLst/>
          </a:prstGeom>
        </p:spPr>
      </p:pic>
      <p:sp>
        <p:nvSpPr>
          <p:cNvPr id="2" name="文本框 1"/>
          <p:cNvSpPr txBox="1"/>
          <p:nvPr/>
        </p:nvSpPr>
        <p:spPr>
          <a:xfrm>
            <a:off x="225670" y="1216516"/>
            <a:ext cx="868680" cy="368300"/>
          </a:xfrm>
          <a:prstGeom prst="rect">
            <a:avLst/>
          </a:prstGeom>
          <a:noFill/>
        </p:spPr>
        <p:txBody>
          <a:bodyPr wrap="none" rtlCol="0">
            <a:spAutoFit/>
          </a:bodyPr>
          <a:lstStyle/>
          <a:p>
            <a:r>
              <a:rPr lang="zh-CN" altLang="en-US" dirty="0">
                <a:solidFill>
                  <a:schemeClr val="accent1"/>
                </a:solidFill>
                <a:latin typeface="微软雅黑" panose="020B0503020204020204" charset="-122"/>
                <a:ea typeface="微软雅黑" panose="020B0503020204020204" charset="-122"/>
              </a:rPr>
              <a:t>有效性</a:t>
            </a:r>
          </a:p>
        </p:txBody>
      </p:sp>
      <p:grpSp>
        <p:nvGrpSpPr>
          <p:cNvPr id="7" name="组合 6"/>
          <p:cNvGrpSpPr/>
          <p:nvPr/>
        </p:nvGrpSpPr>
        <p:grpSpPr>
          <a:xfrm rot="5400000">
            <a:off x="116840" y="340360"/>
            <a:ext cx="1087120" cy="442595"/>
            <a:chOff x="0" y="503"/>
            <a:chExt cx="1712" cy="567"/>
          </a:xfrm>
        </p:grpSpPr>
        <p:sp>
          <p:nvSpPr>
            <p:cNvPr id="8" name="矩形 7"/>
            <p:cNvSpPr/>
            <p:nvPr/>
          </p:nvSpPr>
          <p:spPr>
            <a:xfrm>
              <a:off x="0" y="503"/>
              <a:ext cx="1418" cy="567"/>
            </a:xfrm>
            <a:prstGeom prst="rect">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46" y="504"/>
              <a:ext cx="566" cy="566"/>
            </a:xfrm>
            <a:prstGeom prst="ellipse">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445135" y="550545"/>
            <a:ext cx="436880" cy="368300"/>
          </a:xfrm>
          <a:prstGeom prst="rect">
            <a:avLst/>
          </a:prstGeom>
          <a:noFill/>
        </p:spPr>
        <p:txBody>
          <a:bodyPr wrap="none" rtlCol="0">
            <a:spAutoFit/>
          </a:bodyPr>
          <a:lstStyle/>
          <a:p>
            <a:r>
              <a:rPr lang="en-US" altLang="zh-CN">
                <a:solidFill>
                  <a:schemeClr val="bg1"/>
                </a:solidFill>
              </a:rPr>
              <a:t>03</a:t>
            </a:r>
          </a:p>
        </p:txBody>
      </p:sp>
      <p:sp>
        <p:nvSpPr>
          <p:cNvPr id="16" name="文本框 15"/>
          <p:cNvSpPr txBox="1"/>
          <p:nvPr/>
        </p:nvSpPr>
        <p:spPr>
          <a:xfrm>
            <a:off x="341875" y="1534160"/>
            <a:ext cx="636270" cy="245110"/>
          </a:xfrm>
          <a:prstGeom prst="rect">
            <a:avLst/>
          </a:prstGeom>
          <a:noFill/>
        </p:spPr>
        <p:txBody>
          <a:bodyPr wrap="none" rtlCol="0">
            <a:spAutoFit/>
          </a:bodyPr>
          <a:lstStyle/>
          <a:p>
            <a:r>
              <a:rPr lang="en-US" altLang="zh-CN" sz="1000" dirty="0">
                <a:solidFill>
                  <a:srgbClr val="DBECF7"/>
                </a:solidFill>
                <a:latin typeface="微软雅黑" panose="020B0503020204020204" charset="-122"/>
                <a:ea typeface="微软雅黑" panose="020B0503020204020204" charset="-122"/>
              </a:rPr>
              <a:t>Validity</a:t>
            </a:r>
          </a:p>
        </p:txBody>
      </p:sp>
      <p:pic>
        <p:nvPicPr>
          <p:cNvPr id="3" name="图片 2"/>
          <p:cNvPicPr>
            <a:picLocks noChangeAspect="1"/>
          </p:cNvPicPr>
          <p:nvPr/>
        </p:nvPicPr>
        <p:blipFill>
          <a:blip r:embed="rId4"/>
          <a:stretch>
            <a:fillRect/>
          </a:stretch>
        </p:blipFill>
        <p:spPr>
          <a:xfrm>
            <a:off x="1179094" y="1938474"/>
            <a:ext cx="3958389" cy="1081427"/>
          </a:xfrm>
          <a:prstGeom prst="rect">
            <a:avLst/>
          </a:prstGeom>
        </p:spPr>
      </p:pic>
      <p:sp>
        <p:nvSpPr>
          <p:cNvPr id="4" name="文本框 3"/>
          <p:cNvSpPr txBox="1"/>
          <p:nvPr/>
        </p:nvSpPr>
        <p:spPr>
          <a:xfrm>
            <a:off x="132754" y="1865082"/>
            <a:ext cx="1118125" cy="553998"/>
          </a:xfrm>
          <a:prstGeom prst="rect">
            <a:avLst/>
          </a:prstGeom>
          <a:noFill/>
          <a:ln>
            <a:solidFill>
              <a:srgbClr val="C00000"/>
            </a:solidFill>
          </a:ln>
        </p:spPr>
        <p:txBody>
          <a:bodyPr wrap="square" rtlCol="0">
            <a:spAutoFit/>
          </a:bodyPr>
          <a:lstStyle/>
          <a:p>
            <a:r>
              <a:rPr lang="zh-CN" altLang="en-US" sz="1000" dirty="0">
                <a:latin typeface="微软雅黑" panose="020B0503020204020204" charset="-122"/>
                <a:ea typeface="微软雅黑" panose="020B0503020204020204" charset="-122"/>
              </a:rPr>
              <a:t>更好的保护关节软骨，减少磨损和疼痛</a:t>
            </a:r>
            <a:endParaRPr lang="en-US" altLang="zh-CN" sz="1000" dirty="0">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8868" y="333464"/>
            <a:ext cx="5840095" cy="2761615"/>
            <a:chOff x="2821" y="583"/>
            <a:chExt cx="2494" cy="794"/>
          </a:xfrm>
        </p:grpSpPr>
        <p:sp>
          <p:nvSpPr>
            <p:cNvPr id="12" name="矩形 11"/>
            <p:cNvSpPr/>
            <p:nvPr/>
          </p:nvSpPr>
          <p:spPr>
            <a:xfrm>
              <a:off x="2821" y="583"/>
              <a:ext cx="2494" cy="794"/>
            </a:xfrm>
            <a:prstGeom prst="rect">
              <a:avLst/>
            </a:prstGeom>
            <a:solidFill>
              <a:srgbClr val="DB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849" y="615"/>
              <a:ext cx="2437" cy="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3959B9"/>
                </a:solidFill>
                <a:latin typeface="微软雅黑" panose="020B0503020204020204" charset="-122"/>
                <a:ea typeface="微软雅黑" panose="020B0503020204020204" charset="-122"/>
                <a:cs typeface="微软雅黑" panose="020B0503020204020204" charset="-122"/>
              </a:endParaRPr>
            </a:p>
          </p:txBody>
        </p:sp>
      </p:grpSp>
      <p:graphicFrame>
        <p:nvGraphicFramePr>
          <p:cNvPr id="30" name="table 30"/>
          <p:cNvGraphicFramePr>
            <a:graphicFrameLocks noGrp="1"/>
          </p:cNvGraphicFramePr>
          <p:nvPr>
            <p:custDataLst>
              <p:tags r:id="rId1"/>
            </p:custDataLst>
          </p:nvPr>
        </p:nvGraphicFramePr>
        <p:xfrm>
          <a:off x="1088434" y="468312"/>
          <a:ext cx="2538376" cy="1297496"/>
        </p:xfrm>
        <a:graphic>
          <a:graphicData uri="http://schemas.openxmlformats.org/drawingml/2006/table">
            <a:tbl>
              <a:tblPr/>
              <a:tblGrid>
                <a:gridCol w="2538376">
                  <a:extLst>
                    <a:ext uri="{9D8B030D-6E8A-4147-A177-3AD203B41FA5}">
                      <a16:colId xmlns:a16="http://schemas.microsoft.com/office/drawing/2014/main" val="20000"/>
                    </a:ext>
                  </a:extLst>
                </a:gridCol>
              </a:tblGrid>
              <a:tr h="1184415">
                <a:tc>
                  <a:txBody>
                    <a:bodyPr/>
                    <a:lstStyle/>
                    <a:p>
                      <a:pPr algn="l" rtl="0" eaLnBrk="0">
                        <a:lnSpc>
                          <a:spcPts val="1500"/>
                        </a:lnSpc>
                      </a:pPr>
                      <a:r>
                        <a:rPr lang="zh-CN" altLang="en-US" sz="800" b="1" dirty="0">
                          <a:solidFill>
                            <a:schemeClr val="tx1"/>
                          </a:solidFill>
                          <a:latin typeface="微软雅黑" panose="020B0503020204020204" charset="-122"/>
                          <a:ea typeface="微软雅黑" panose="020B0503020204020204" charset="-122"/>
                          <a:cs typeface="微软雅黑" panose="020B0503020204020204" charset="-122"/>
                          <a:sym typeface="+mn-ea"/>
                        </a:rPr>
                        <a:t>创新性：</a:t>
                      </a:r>
                      <a:r>
                        <a:rPr lang="zh-CN" altLang="en-US" sz="800" b="1" dirty="0">
                          <a:solidFill>
                            <a:srgbClr val="3959B9"/>
                          </a:solidFill>
                          <a:latin typeface="微软雅黑" panose="020B0503020204020204" charset="-122"/>
                          <a:ea typeface="微软雅黑" panose="020B0503020204020204" charset="-122"/>
                          <a:cs typeface="微软雅黑" panose="020B0503020204020204" charset="-122"/>
                          <a:sym typeface="+mn-ea"/>
                        </a:rPr>
                        <a:t>使用新一代创新交联技术</a:t>
                      </a:r>
                    </a:p>
                    <a:p>
                      <a:pPr marL="0" indent="0" algn="l" rtl="0" eaLnBrk="0">
                        <a:lnSpc>
                          <a:spcPts val="1500"/>
                        </a:lnSpc>
                        <a:buFont typeface="Arial" panose="020B0604020202020204" pitchFamily="34" charset="0"/>
                        <a:buNone/>
                      </a:pP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1</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、本品通过交联反应交联</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HA </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和</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1,4-</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丁二醇二缩水甘油醚（</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BDDE</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），由于通过交联反应使得玻璃酸钠分子量最大化，减少了给药次数，</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1</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个疗程只需注射一针，可持久缓解疼痛</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6</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个月以上。</a:t>
                      </a:r>
                      <a:endPar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endParaRPr>
                    </a:p>
                    <a:p>
                      <a:pPr marL="0" indent="0" algn="l" rtl="0" eaLnBrk="0">
                        <a:lnSpc>
                          <a:spcPts val="1500"/>
                        </a:lnSpc>
                        <a:buFont typeface="Arial" panose="020B0604020202020204" pitchFamily="34" charset="0"/>
                        <a:buNone/>
                      </a:pP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2</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、本品中的 </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HA </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通过使用基因工程技术的微生物发酵方法生产，与从鸡冠中提取的常规 </a:t>
                      </a:r>
                      <a:r>
                        <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rPr>
                        <a:t>HA </a:t>
                      </a:r>
                      <a:r>
                        <a:rPr lang="zh-CN" altLang="en-US" sz="700" b="0" kern="1200" dirty="0">
                          <a:solidFill>
                            <a:srgbClr val="3959B9"/>
                          </a:solidFill>
                          <a:latin typeface="微软雅黑" panose="020B0503020204020204" charset="-122"/>
                          <a:ea typeface="微软雅黑" panose="020B0503020204020204" charset="-122"/>
                          <a:cs typeface="微软雅黑" panose="020B0503020204020204" charset="-122"/>
                        </a:rPr>
                        <a:t>不同，不含藻类蛋白质，更为安全。</a:t>
                      </a:r>
                      <a:endPar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endParaRPr>
                    </a:p>
                    <a:p>
                      <a:pPr marL="0" indent="0" algn="l" rtl="0" eaLnBrk="0">
                        <a:lnSpc>
                          <a:spcPts val="1400"/>
                        </a:lnSpc>
                        <a:buFont typeface="Arial" panose="020B0604020202020204" pitchFamily="34" charset="0"/>
                        <a:buNone/>
                      </a:pPr>
                      <a:endParaRPr lang="en-US" altLang="zh-CN" sz="700" b="0" kern="1200" dirty="0">
                        <a:solidFill>
                          <a:srgbClr val="3959B9"/>
                        </a:solidFill>
                        <a:latin typeface="微软雅黑" panose="020B0503020204020204" charset="-122"/>
                        <a:ea typeface="微软雅黑" panose="020B0503020204020204" charset="-122"/>
                        <a:cs typeface="微软雅黑" panose="020B0503020204020204" charset="-122"/>
                        <a:sym typeface="+mn-ea"/>
                      </a:endParaRPr>
                    </a:p>
                  </a:txBody>
                  <a:tcPr marL="0" marR="0" marT="0" marB="0">
                    <a:lnL>
                      <a:noFill/>
                    </a:lnL>
                    <a:lnR>
                      <a:noFill/>
                    </a:lnR>
                    <a:lnT>
                      <a:noFill/>
                    </a:lnT>
                    <a:lnB>
                      <a:noFill/>
                    </a:lnB>
                    <a:lnTlToBr>
                      <a:noFill/>
                    </a:lnTlToBr>
                    <a:lnBlToTr>
                      <a:noFill/>
                    </a:lnBlToTr>
                  </a:tcPr>
                </a:tc>
                <a:extLst>
                  <a:ext uri="{0D108BD9-81ED-4DB2-BD59-A6C34878D82A}">
                    <a16:rowId xmlns:a16="http://schemas.microsoft.com/office/drawing/2014/main" val="10000"/>
                  </a:ext>
                </a:extLst>
              </a:tr>
            </a:tbl>
          </a:graphicData>
        </a:graphic>
      </p:graphicFrame>
      <p:pic>
        <p:nvPicPr>
          <p:cNvPr id="35" name="picture 35"/>
          <p:cNvPicPr>
            <a:picLocks noChangeAspect="1"/>
          </p:cNvPicPr>
          <p:nvPr/>
        </p:nvPicPr>
        <p:blipFill>
          <a:blip r:embed="rId3"/>
          <a:stretch>
            <a:fillRect/>
          </a:stretch>
        </p:blipFill>
        <p:spPr>
          <a:xfrm rot="21600000">
            <a:off x="532756" y="1802278"/>
            <a:ext cx="254508" cy="12191"/>
          </a:xfrm>
          <a:prstGeom prst="rect">
            <a:avLst/>
          </a:prstGeom>
        </p:spPr>
      </p:pic>
      <p:sp>
        <p:nvSpPr>
          <p:cNvPr id="2" name="文本框 1"/>
          <p:cNvSpPr txBox="1"/>
          <p:nvPr/>
        </p:nvSpPr>
        <p:spPr>
          <a:xfrm>
            <a:off x="225670" y="1165029"/>
            <a:ext cx="868680" cy="368300"/>
          </a:xfrm>
          <a:prstGeom prst="rect">
            <a:avLst/>
          </a:prstGeom>
          <a:noFill/>
        </p:spPr>
        <p:txBody>
          <a:bodyPr wrap="none" rtlCol="0">
            <a:spAutoFit/>
          </a:bodyPr>
          <a:lstStyle/>
          <a:p>
            <a:r>
              <a:rPr lang="zh-CN" altLang="en-US" dirty="0">
                <a:solidFill>
                  <a:schemeClr val="accent1"/>
                </a:solidFill>
                <a:latin typeface="微软雅黑" panose="020B0503020204020204" charset="-122"/>
                <a:ea typeface="微软雅黑" panose="020B0503020204020204" charset="-122"/>
              </a:rPr>
              <a:t>创新性</a:t>
            </a:r>
          </a:p>
        </p:txBody>
      </p:sp>
      <p:grpSp>
        <p:nvGrpSpPr>
          <p:cNvPr id="7" name="组合 6"/>
          <p:cNvGrpSpPr/>
          <p:nvPr/>
        </p:nvGrpSpPr>
        <p:grpSpPr>
          <a:xfrm rot="5400000">
            <a:off x="116840" y="340360"/>
            <a:ext cx="1087120" cy="442595"/>
            <a:chOff x="0" y="503"/>
            <a:chExt cx="1712" cy="567"/>
          </a:xfrm>
        </p:grpSpPr>
        <p:sp>
          <p:nvSpPr>
            <p:cNvPr id="8" name="矩形 7"/>
            <p:cNvSpPr/>
            <p:nvPr/>
          </p:nvSpPr>
          <p:spPr>
            <a:xfrm>
              <a:off x="0" y="503"/>
              <a:ext cx="1418" cy="567"/>
            </a:xfrm>
            <a:prstGeom prst="rect">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46" y="504"/>
              <a:ext cx="566" cy="566"/>
            </a:xfrm>
            <a:prstGeom prst="ellipse">
              <a:avLst/>
            </a:pr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445135" y="550545"/>
            <a:ext cx="441146" cy="369332"/>
          </a:xfrm>
          <a:prstGeom prst="rect">
            <a:avLst/>
          </a:prstGeom>
          <a:noFill/>
        </p:spPr>
        <p:txBody>
          <a:bodyPr wrap="none" rtlCol="0">
            <a:spAutoFit/>
          </a:bodyPr>
          <a:lstStyle/>
          <a:p>
            <a:r>
              <a:rPr lang="en-US" altLang="zh-CN" dirty="0">
                <a:solidFill>
                  <a:schemeClr val="bg1"/>
                </a:solidFill>
              </a:rPr>
              <a:t>04</a:t>
            </a:r>
          </a:p>
        </p:txBody>
      </p:sp>
      <p:sp>
        <p:nvSpPr>
          <p:cNvPr id="16" name="文本框 15"/>
          <p:cNvSpPr txBox="1"/>
          <p:nvPr/>
        </p:nvSpPr>
        <p:spPr>
          <a:xfrm>
            <a:off x="118990" y="1499220"/>
            <a:ext cx="1082040" cy="245110"/>
          </a:xfrm>
          <a:prstGeom prst="rect">
            <a:avLst/>
          </a:prstGeom>
          <a:noFill/>
        </p:spPr>
        <p:txBody>
          <a:bodyPr wrap="none" rtlCol="0">
            <a:spAutoFit/>
          </a:bodyPr>
          <a:lstStyle/>
          <a:p>
            <a:r>
              <a:rPr lang="en-US" altLang="zh-CN" sz="1000" dirty="0">
                <a:solidFill>
                  <a:srgbClr val="DBECF7"/>
                </a:solidFill>
                <a:latin typeface="微软雅黑" panose="020B0503020204020204" charset="-122"/>
                <a:ea typeface="微软雅黑" panose="020B0503020204020204" charset="-122"/>
              </a:rPr>
              <a:t>Innovativeness</a:t>
            </a:r>
          </a:p>
        </p:txBody>
      </p:sp>
      <p:pic>
        <p:nvPicPr>
          <p:cNvPr id="3" name="图片 2"/>
          <p:cNvPicPr>
            <a:picLocks noChangeAspect="1"/>
          </p:cNvPicPr>
          <p:nvPr/>
        </p:nvPicPr>
        <p:blipFill>
          <a:blip r:embed="rId4"/>
          <a:stretch>
            <a:fillRect/>
          </a:stretch>
        </p:blipFill>
        <p:spPr>
          <a:xfrm>
            <a:off x="3498664" y="629765"/>
            <a:ext cx="2180245" cy="1132539"/>
          </a:xfrm>
          <a:prstGeom prst="rect">
            <a:avLst/>
          </a:prstGeom>
        </p:spPr>
      </p:pic>
      <p:sp>
        <p:nvSpPr>
          <p:cNvPr id="4" name="文本框 3"/>
          <p:cNvSpPr txBox="1"/>
          <p:nvPr/>
        </p:nvSpPr>
        <p:spPr>
          <a:xfrm>
            <a:off x="1007143" y="1735040"/>
            <a:ext cx="4650105" cy="1158843"/>
          </a:xfrm>
          <a:prstGeom prst="rect">
            <a:avLst/>
          </a:prstGeom>
          <a:noFill/>
        </p:spPr>
        <p:txBody>
          <a:bodyPr wrap="square" rtlCol="0">
            <a:spAutoFit/>
          </a:bodyPr>
          <a:lstStyle/>
          <a:p>
            <a:pPr marL="0" marR="0" lvl="0" indent="0" algn="l" defTabSz="914400" rtl="0" eaLnBrk="0" fontAlgn="auto" latinLnBrk="0" hangingPunct="1">
              <a:lnSpc>
                <a:spcPts val="1500"/>
              </a:lnSpc>
              <a:spcBef>
                <a:spcPts val="0"/>
              </a:spcBef>
              <a:spcAft>
                <a:spcPts val="0"/>
              </a:spcAft>
              <a:buClrTx/>
              <a:buSzTx/>
              <a:buFontTx/>
              <a:buNone/>
              <a:defRPr/>
            </a:pPr>
            <a:r>
              <a:rPr kumimoji="0" lang="zh-CN" altLang="en-US" sz="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优势：安全、有效</a:t>
            </a:r>
          </a:p>
          <a:p>
            <a:pPr marL="0" marR="0" lvl="0" indent="0" algn="l" defTabSz="914400" rtl="0" eaLnBrk="0" fontAlgn="auto" latinLnBrk="0" hangingPunct="1">
              <a:lnSpc>
                <a:spcPts val="1400"/>
              </a:lnSpc>
              <a:spcBef>
                <a:spcPts val="0"/>
              </a:spcBef>
              <a:spcAft>
                <a:spcPts val="0"/>
              </a:spcAft>
              <a:buClrTx/>
              <a:buSzTx/>
              <a:buFont typeface="Arial" panose="020B0604020202020204" pitchFamily="34" charset="0"/>
              <a:buNone/>
              <a:defRPr/>
            </a:pPr>
            <a:r>
              <a:rPr kumimoji="0" lang="en-US" altLang="zh-CN"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rPr>
              <a:t>1</a:t>
            </a:r>
            <a:r>
              <a:rPr kumimoji="0" lang="zh-CN" altLang="en-US"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rPr>
              <a:t>、本品</a:t>
            </a:r>
            <a:r>
              <a:rPr kumimoji="0" lang="en-US" altLang="zh-CN"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rPr>
              <a:t>1</a:t>
            </a:r>
            <a:r>
              <a:rPr kumimoji="0" lang="zh-CN" altLang="en-US"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rPr>
              <a:t>针</a:t>
            </a:r>
            <a:r>
              <a:rPr kumimoji="0" lang="en-US" altLang="zh-CN"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rPr>
              <a:t>/</a:t>
            </a:r>
            <a:r>
              <a:rPr kumimoji="0" lang="zh-CN" altLang="en-US"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rPr>
              <a:t>疗程，相较于已上市玻璃酸钠注射液（</a:t>
            </a:r>
            <a:r>
              <a:rPr kumimoji="0" lang="en-US" altLang="zh-CN"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rPr>
              <a:t>5</a:t>
            </a:r>
            <a:r>
              <a:rPr kumimoji="0" lang="zh-CN" altLang="en-US"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rPr>
              <a:t>针</a:t>
            </a:r>
            <a:r>
              <a:rPr kumimoji="0" lang="en-US" altLang="zh-CN"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rPr>
              <a:t>/</a:t>
            </a:r>
            <a:r>
              <a:rPr kumimoji="0" lang="zh-CN" altLang="en-US"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rPr>
              <a:t>疗程）和交联玻璃酸钠注射液（</a:t>
            </a:r>
            <a:r>
              <a:rPr kumimoji="0" lang="en-US" altLang="zh-CN"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rPr>
              <a:t>3</a:t>
            </a:r>
            <a:r>
              <a:rPr kumimoji="0" lang="zh-CN" altLang="en-US"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rPr>
              <a:t>针</a:t>
            </a:r>
            <a:r>
              <a:rPr kumimoji="0" lang="en-US" altLang="zh-CN"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rPr>
              <a:t>/</a:t>
            </a:r>
            <a:r>
              <a:rPr kumimoji="0" lang="zh-CN" altLang="en-US"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rPr>
              <a:t>疗程），更方便。</a:t>
            </a:r>
            <a:endParaRPr kumimoji="0" lang="en-US" altLang="zh-CN"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0" fontAlgn="auto" latinLnBrk="0" hangingPunct="1">
              <a:lnSpc>
                <a:spcPts val="1400"/>
              </a:lnSpc>
              <a:spcBef>
                <a:spcPts val="0"/>
              </a:spcBef>
              <a:spcAft>
                <a:spcPts val="0"/>
              </a:spcAft>
              <a:buClrTx/>
              <a:buSzTx/>
              <a:buFont typeface="Arial" panose="020B0604020202020204" pitchFamily="34" charset="0"/>
              <a:buNone/>
              <a:defRPr/>
            </a:pPr>
            <a:r>
              <a:rPr kumimoji="0" lang="en-US" altLang="zh-CN"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rPr>
              <a:t>2</a:t>
            </a:r>
            <a:r>
              <a:rPr kumimoji="0" lang="zh-CN" altLang="en-US"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rPr>
              <a:t>、对非药物保守治疗及单纯止痛药物治疗（如对乙酰氨基酚）疼痛缓解效果欠佳的膝骨关节炎（</a:t>
            </a:r>
            <a:r>
              <a:rPr kumimoji="0" lang="en-US" altLang="zh-CN"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rPr>
              <a:t>OA</a:t>
            </a:r>
            <a:r>
              <a:rPr kumimoji="0" lang="zh-CN" altLang="en-US"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rPr>
              <a:t>）患者具有较好的获益风险比。本品大幅提高患者的依从性，是依从性差的患者的最佳选择。</a:t>
            </a:r>
            <a:endParaRPr kumimoji="0" lang="en-US" altLang="zh-CN"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0" fontAlgn="auto" latinLnBrk="0" hangingPunct="1">
              <a:lnSpc>
                <a:spcPts val="1400"/>
              </a:lnSpc>
              <a:spcBef>
                <a:spcPts val="0"/>
              </a:spcBef>
              <a:spcAft>
                <a:spcPts val="0"/>
              </a:spcAft>
              <a:buClrTx/>
              <a:buSzTx/>
              <a:buFont typeface="Arial" panose="020B0604020202020204" pitchFamily="34" charset="0"/>
              <a:buNone/>
              <a:defRPr/>
            </a:pPr>
            <a:r>
              <a:rPr kumimoji="0" lang="en-US" altLang="zh-CN"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rPr>
              <a:t>3</a:t>
            </a:r>
            <a:r>
              <a:rPr kumimoji="0" lang="zh-CN" altLang="en-US"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微软雅黑" panose="020B0503020204020204" charset="-122"/>
                <a:sym typeface="+mn-ea"/>
              </a:rPr>
              <a:t>、</a:t>
            </a:r>
            <a:r>
              <a:rPr kumimoji="0" lang="zh-CN" altLang="en-US"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Times New Roman" panose="02020603050405020304" pitchFamily="18" charset="0"/>
              </a:rPr>
              <a:t>本品相较于其他治疗方案（医用几丁糖、富血小板血浆）安全性高，其中富血小板血浆关节腔注射治疗方案于</a:t>
            </a:r>
            <a:r>
              <a:rPr kumimoji="0" lang="en-US" altLang="zh-CN"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Times New Roman" panose="02020603050405020304" pitchFamily="18" charset="0"/>
              </a:rPr>
              <a:t>2023</a:t>
            </a:r>
            <a:r>
              <a:rPr kumimoji="0" lang="zh-CN" altLang="en-US"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Times New Roman" panose="02020603050405020304" pitchFamily="18" charset="0"/>
              </a:rPr>
              <a:t>年</a:t>
            </a:r>
            <a:r>
              <a:rPr kumimoji="0" lang="en-US" altLang="zh-CN"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Times New Roman" panose="02020603050405020304" pitchFamily="18" charset="0"/>
              </a:rPr>
              <a:t>6</a:t>
            </a:r>
            <a:r>
              <a:rPr kumimoji="0" lang="zh-CN" altLang="en-US"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Times New Roman" panose="02020603050405020304" pitchFamily="18" charset="0"/>
              </a:rPr>
              <a:t>月在英国已禁止使用。</a:t>
            </a:r>
            <a:endParaRPr kumimoji="0" lang="en-US" altLang="zh-CN" sz="700" b="0" i="0" u="none" strike="noStrike" kern="1200" cap="none" spc="0" normalizeH="0" baseline="0" noProof="0" dirty="0">
              <a:ln>
                <a:noFill/>
              </a:ln>
              <a:solidFill>
                <a:srgbClr val="3959B9"/>
              </a:solidFill>
              <a:effectLst/>
              <a:uLnTx/>
              <a:uFillTx/>
              <a:latin typeface="微软雅黑" panose="020B0503020204020204" charset="-122"/>
              <a:ea typeface="微软雅黑" panose="020B0503020204020204" charset="-122"/>
              <a:cs typeface="Times New Roman" panose="02020603050405020304" pitchFamily="18" charset="0"/>
            </a:endParaRPr>
          </a:p>
        </p:txBody>
      </p:sp>
      <p:sp>
        <p:nvSpPr>
          <p:cNvPr id="5" name="직사각형 17"/>
          <p:cNvSpPr>
            <a:spLocks noChangeArrowheads="1"/>
          </p:cNvSpPr>
          <p:nvPr/>
        </p:nvSpPr>
        <p:spPr bwMode="auto">
          <a:xfrm>
            <a:off x="3613427" y="405182"/>
            <a:ext cx="32677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Times New Roman" panose="02020603050405020304" pitchFamily="18" charset="0"/>
                <a:ea typeface="굴림" panose="020B0600000101010101" pitchFamily="34" charset="-127"/>
              </a:defRPr>
            </a:lvl1pPr>
            <a:lvl2pPr marL="742950" indent="-285750">
              <a:defRPr kumimoji="1" sz="2400" b="1">
                <a:solidFill>
                  <a:schemeClr val="tx1"/>
                </a:solidFill>
                <a:latin typeface="Times New Roman" panose="02020603050405020304" pitchFamily="18" charset="0"/>
                <a:ea typeface="굴림" panose="020B0600000101010101" pitchFamily="34" charset="-127"/>
              </a:defRPr>
            </a:lvl2pPr>
            <a:lvl3pPr marL="1143000" indent="-228600">
              <a:defRPr kumimoji="1" sz="2400" b="1">
                <a:solidFill>
                  <a:schemeClr val="tx1"/>
                </a:solidFill>
                <a:latin typeface="Times New Roman" panose="02020603050405020304" pitchFamily="18" charset="0"/>
                <a:ea typeface="굴림" panose="020B0600000101010101" pitchFamily="34" charset="-127"/>
              </a:defRPr>
            </a:lvl3pPr>
            <a:lvl4pPr marL="1600200" indent="-228600">
              <a:defRPr kumimoji="1" sz="2400" b="1">
                <a:solidFill>
                  <a:schemeClr val="tx1"/>
                </a:solidFill>
                <a:latin typeface="Times New Roman" panose="02020603050405020304" pitchFamily="18" charset="0"/>
                <a:ea typeface="굴림" panose="020B0600000101010101" pitchFamily="34" charset="-127"/>
              </a:defRPr>
            </a:lvl4pPr>
            <a:lvl5pPr marL="2057400" indent="-228600">
              <a:defRPr kumimoji="1" sz="2400" b="1">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굴림" panose="020B0600000101010101" pitchFamily="34" charset="-127"/>
              </a:defRPr>
            </a:lvl9pPr>
          </a:lstStyle>
          <a:p>
            <a:pPr latinLnBrk="1"/>
            <a:r>
              <a:rPr lang="en-US" altLang="ko-KR" sz="800" b="0" dirty="0">
                <a:solidFill>
                  <a:srgbClr val="000000"/>
                </a:solidFill>
                <a:latin typeface="微软雅黑" panose="020B0503020204020204" charset="-122"/>
                <a:ea typeface="微软雅黑" panose="020B0503020204020204" charset="-122"/>
              </a:rPr>
              <a:t> </a:t>
            </a:r>
            <a:r>
              <a:rPr lang="zh-CN" altLang="en-US" sz="800" b="0" dirty="0">
                <a:solidFill>
                  <a:srgbClr val="000000"/>
                </a:solidFill>
                <a:latin typeface="微软雅黑" panose="020B0503020204020204" charset="-122"/>
                <a:ea typeface="微软雅黑" panose="020B0503020204020204" charset="-122"/>
              </a:rPr>
              <a:t>用于骨关节炎治疗的第三代 </a:t>
            </a:r>
            <a:r>
              <a:rPr lang="en-US" altLang="zh-CN" sz="800" b="0" dirty="0">
                <a:solidFill>
                  <a:srgbClr val="000000"/>
                </a:solidFill>
                <a:latin typeface="微软雅黑" panose="020B0503020204020204" charset="-122"/>
                <a:ea typeface="微软雅黑" panose="020B0503020204020204" charset="-122"/>
              </a:rPr>
              <a:t>HA </a:t>
            </a:r>
            <a:r>
              <a:rPr lang="zh-CN" altLang="en-US" sz="800" b="0" dirty="0">
                <a:solidFill>
                  <a:srgbClr val="000000"/>
                </a:solidFill>
                <a:latin typeface="微软雅黑" panose="020B0503020204020204" charset="-122"/>
                <a:ea typeface="微软雅黑" panose="020B0503020204020204" charset="-122"/>
              </a:rPr>
              <a:t>产品</a:t>
            </a:r>
            <a:endParaRPr lang="en-US" altLang="ko-KR" sz="800" b="0" dirty="0">
              <a:solidFill>
                <a:srgbClr val="000000"/>
              </a:solidFill>
              <a:latin typeface="微软雅黑" panose="020B0503020204020204" charset="-122"/>
              <a:ea typeface="微软雅黑" panose="020B0503020204020204" charset="-122"/>
            </a:endParaRPr>
          </a:p>
        </p:txBody>
      </p:sp>
      <p:sp>
        <p:nvSpPr>
          <p:cNvPr id="6" name="文本框 5"/>
          <p:cNvSpPr txBox="1"/>
          <p:nvPr/>
        </p:nvSpPr>
        <p:spPr>
          <a:xfrm>
            <a:off x="140107" y="1856903"/>
            <a:ext cx="885525" cy="861774"/>
          </a:xfrm>
          <a:prstGeom prst="rect">
            <a:avLst/>
          </a:prstGeom>
          <a:noFill/>
          <a:ln>
            <a:solidFill>
              <a:srgbClr val="C00000"/>
            </a:solidFill>
          </a:ln>
        </p:spPr>
        <p:txBody>
          <a:bodyPr wrap="square" rtlCol="0">
            <a:spAutoFit/>
          </a:bodyPr>
          <a:lstStyle/>
          <a:p>
            <a:r>
              <a:rPr lang="zh-CN" altLang="en-US" sz="1000" dirty="0">
                <a:latin typeface="微软雅黑" panose="020B0503020204020204" charset="-122"/>
                <a:ea typeface="微软雅黑" panose="020B0503020204020204" charset="-122"/>
              </a:rPr>
              <a:t>创新的交联及发酵技术，延长持续时间，并提升安全性</a:t>
            </a:r>
            <a:endParaRPr lang="en-US" altLang="zh-CN" sz="1000" dirty="0">
              <a:latin typeface="微软雅黑" panose="020B0503020204020204" charset="-122"/>
              <a:ea typeface="微软雅黑" panose="020B0503020204020204"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gzNjNkZDk1ZGUxZjM5ODA4OTkwNjk2YzE1Y2ExNTYifQ=="/>
  <p:tag name="KSO_WPP_MARK_KEY" val="8153413a-04ad-4018-8244-19558f52c5cd"/>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317*70"/>
  <p:tag name="TABLE_ENDDRAG_RECT" val="96*8*317*70"/>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ed07c356-781b-4c7e-b624-f572b4a0316e}"/>
  <p:tag name="TABLE_ENDDRAG_ORIGIN_RECT" val="322*85"/>
  <p:tag name="TABLE_ENDDRAG_RECT" val="128*82*323*85"/>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325*214"/>
  <p:tag name="TABLE_ENDDRAG_RECT" val="103*28*325*214"/>
</p:tagLst>
</file>

<file path=ppt/tags/tag5.xml><?xml version="1.0" encoding="utf-8"?>
<p:tagLst xmlns:a="http://schemas.openxmlformats.org/drawingml/2006/main" xmlns:r="http://schemas.openxmlformats.org/officeDocument/2006/relationships" xmlns:p="http://schemas.openxmlformats.org/presentationml/2006/main">
  <p:tag name="TABLE_ENDDRAG_ORIGIN_RECT" val="325*214"/>
  <p:tag name="TABLE_ENDDRAG_RECT" val="103*28*325*214"/>
</p:tagLst>
</file>

<file path=ppt/tags/tag6.xml><?xml version="1.0" encoding="utf-8"?>
<p:tagLst xmlns:a="http://schemas.openxmlformats.org/drawingml/2006/main" xmlns:r="http://schemas.openxmlformats.org/officeDocument/2006/relationships" xmlns:p="http://schemas.openxmlformats.org/presentationml/2006/main">
  <p:tag name="TABLE_ENDDRAG_ORIGIN_RECT" val="350*213"/>
  <p:tag name="TABLE_ENDDRAG_RECT" val="103*28*350*213"/>
</p:tagLst>
</file>

<file path=ppt/tags/tag7.xml><?xml version="1.0" encoding="utf-8"?>
<p:tagLst xmlns:a="http://schemas.openxmlformats.org/drawingml/2006/main" xmlns:r="http://schemas.openxmlformats.org/officeDocument/2006/relationships" xmlns:p="http://schemas.openxmlformats.org/presentationml/2006/main">
  <p:tag name="TABLE_ENDDRAG_ORIGIN_RECT" val="350*213"/>
  <p:tag name="TABLE_ENDDRAG_RECT" val="103*28*350*213"/>
</p:tagLst>
</file>

<file path=ppt/tags/tag8.xml><?xml version="1.0" encoding="utf-8"?>
<p:tagLst xmlns:a="http://schemas.openxmlformats.org/drawingml/2006/main" xmlns:r="http://schemas.openxmlformats.org/officeDocument/2006/relationships" xmlns:p="http://schemas.openxmlformats.org/presentationml/2006/main">
  <p:tag name="TABLE_ENDDRAG_ORIGIN_RECT" val="296*194"/>
  <p:tag name="TABLE_ENDDRAG_RECT" val="139*31*296*194"/>
</p:tagLst>
</file>

<file path=ppt/tags/tag9.xml><?xml version="1.0" encoding="utf-8"?>
<p:tagLst xmlns:a="http://schemas.openxmlformats.org/drawingml/2006/main" xmlns:r="http://schemas.openxmlformats.org/officeDocument/2006/relationships" xmlns:p="http://schemas.openxmlformats.org/presentationml/2006/main">
  <p:tag name="TABLE_ENDDRAG_ORIGIN_RECT" val="320*129"/>
  <p:tag name="TABLE_ENDDRAG_RECT" val="122*28*320*129"/>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2212</Words>
  <Application>Microsoft Office PowerPoint</Application>
  <PresentationFormat>自定义</PresentationFormat>
  <Paragraphs>208</Paragraphs>
  <Slides>11</Slides>
  <Notes>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11</vt:i4>
      </vt:variant>
    </vt:vector>
  </HeadingPairs>
  <TitlesOfParts>
    <vt:vector size="16" baseType="lpstr">
      <vt:lpstr>宋体</vt:lpstr>
      <vt:lpstr>微软雅黑</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黄叶</cp:lastModifiedBy>
  <cp:revision>247</cp:revision>
  <dcterms:created xsi:type="dcterms:W3CDTF">2022-06-20T23:44:00Z</dcterms:created>
  <dcterms:modified xsi:type="dcterms:W3CDTF">2023-08-03T09:13:54Z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wqlLaW5nc29mdCBQREYgdG8gV1BTIDgw</vt:lpwstr>
  </property>
  <property fmtid="{D5CDD505-2E9C-101B-9397-08002B2CF9AE}" pid="3" name="Created">
    <vt:filetime>2022-06-25T11:15:59Z</vt:filetime>
  </property>
  <property fmtid="{D5CDD505-2E9C-101B-9397-08002B2CF9AE}" pid="4" name="ICV">
    <vt:lpwstr>8B94C698DAFB4DE48885E43B45F28809</vt:lpwstr>
  </property>
  <property fmtid="{D5CDD505-2E9C-101B-9397-08002B2CF9AE}" pid="5" name="KSOProductBuildVer">
    <vt:lpwstr>2052-11.1.0.14309</vt:lpwstr>
  </property>
  <property fmtid="{D5CDD505-2E9C-101B-9397-08002B2CF9AE}" pid="6" name="commondata">
    <vt:lpwstr>eyJoZGlkIjoiYTMwMGFkMjg1MjczYjg2OGM1ZTY2ZTZmZDk2Nzk2MWYifQ==</vt:lpwstr>
  </property>
</Properties>
</file>