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media/image1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2" r:id="rId8"/>
    <p:sldId id="269" r:id="rId9"/>
    <p:sldId id="265" r:id="rId10"/>
    <p:sldId id="268" r:id="rId11"/>
    <p:sldId id="263" r:id="rId12"/>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EC6"/>
    <a:srgbClr val="B5DDF5"/>
    <a:srgbClr val="7597BA"/>
    <a:srgbClr val="7698BB"/>
    <a:srgbClr val="A1DFE1"/>
    <a:srgbClr val="DC4979"/>
    <a:srgbClr val="19AA94"/>
    <a:srgbClr val="13867A"/>
    <a:srgbClr val="FE5000"/>
    <a:srgbClr val="DF5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64AF258-4732-4CF0-8A03-C750B2729ACF}" styleName="表样式 1 25">
    <a:wholeTbl>
      <a:tcTxStyle>
        <a:fontRef idx="none">
          <a:schemeClr val="tx1"/>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lumMod val="40000"/>
                  <a:lumOff val="60000"/>
                </a:schemeClr>
              </a:solidFill>
              <a:prstDash val="solid"/>
            </a:ln>
          </a:insideH>
          <a:insideV>
            <a:ln w="9525" cmpd="sng">
              <a:solidFill>
                <a:schemeClr val="accent6">
                  <a:lumMod val="40000"/>
                  <a:lumOff val="60000"/>
                </a:schemeClr>
              </a:solidFill>
              <a:prstDash val="solid"/>
            </a:ln>
          </a:insideV>
        </a:tcBdr>
        <a:fill>
          <a:solidFill>
            <a:schemeClr val="bg1">
              <a:alpha val="0"/>
            </a:schemeClr>
          </a:solidFill>
        </a:fill>
      </a:tcStyle>
    </a:wholeTbl>
    <a:band2H>
      <a:tcStyle>
        <a:tcBdr/>
        <a:fill>
          <a:solidFill>
            <a:schemeClr val="accent6">
              <a:alpha val="25000"/>
              <a:lumMod val="40000"/>
              <a:lumOff val="60000"/>
            </a:schemeClr>
          </a:solidFill>
        </a:fill>
      </a:tcStyle>
    </a:band2H>
    <a:band1V>
      <a:tcStyle>
        <a:tcBdr/>
        <a:fill>
          <a:solidFill>
            <a:schemeClr val="accent6">
              <a:alpha val="25000"/>
              <a:lumMod val="40000"/>
              <a:lumOff val="60000"/>
            </a:schemeClr>
          </a:solidFill>
        </a:fill>
      </a:tcStyle>
    </a:band1V>
    <a:band2V>
      <a:tcStyle>
        <a:tcBdr/>
        <a:fill>
          <a:solidFill>
            <a:schemeClr val="bg1">
              <a:alpha val="0"/>
            </a:schemeClr>
          </a:solidFill>
        </a:fill>
      </a:tcStyle>
    </a:band2V>
    <a:lastCol>
      <a:tcTxStyle b="on">
        <a:fontRef idx="none">
          <a:schemeClr val="tx1"/>
        </a:fontRef>
      </a:tcTxStyle>
      <a:tcStyle>
        <a:tcBdr>
          <a:left>
            <a:ln w="9525" cmpd="sng">
              <a:solidFill>
                <a:schemeClr val="accent6">
                  <a:lumMod val="40000"/>
                  <a:lumOff val="60000"/>
                </a:schemeClr>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lumMod val="40000"/>
                  <a:lumOff val="60000"/>
                </a:schemeClr>
              </a:solidFill>
              <a:prstDash val="solid"/>
            </a:ln>
          </a:insideH>
          <a:insideV>
            <a:ln>
              <a:noFill/>
            </a:ln>
          </a:insideV>
        </a:tcBdr>
        <a:fill>
          <a:solidFill>
            <a:schemeClr val="accent6">
              <a:alpha val="40000"/>
              <a:lumMod val="40000"/>
              <a:lumOff val="60000"/>
            </a:schemeClr>
          </a:solidFill>
        </a:fill>
      </a:tcStyle>
    </a:lastCol>
    <a:firstCol>
      <a:tcTxStyle b="on">
        <a:fontRef idx="none">
          <a:schemeClr val="tx1"/>
        </a:fontRef>
      </a:tcTxStyle>
      <a:tcStyle>
        <a:tcBdr>
          <a:left>
            <a:ln w="9525" cmpd="sng">
              <a:solidFill>
                <a:schemeClr val="accent6"/>
              </a:solidFill>
              <a:prstDash val="solid"/>
            </a:ln>
          </a:left>
          <a:right>
            <a:ln w="9525" cmpd="sng">
              <a:solidFill>
                <a:schemeClr val="accent6">
                  <a:lumMod val="40000"/>
                  <a:lumOff val="60000"/>
                </a:schemeClr>
              </a:solidFill>
              <a:prstDash val="solid"/>
            </a:ln>
          </a:right>
          <a:top>
            <a:ln w="9525" cmpd="sng">
              <a:solidFill>
                <a:schemeClr val="accent6"/>
              </a:solidFill>
              <a:prstDash val="solid"/>
            </a:ln>
          </a:top>
          <a:bottom>
            <a:ln w="9525" cmpd="sng">
              <a:solidFill>
                <a:schemeClr val="accent6"/>
              </a:solidFill>
              <a:prstDash val="solid"/>
            </a:ln>
          </a:bottom>
          <a:insideH>
            <a:ln w="9525" cmpd="sng">
              <a:solidFill>
                <a:schemeClr val="accent6">
                  <a:lumMod val="40000"/>
                  <a:lumOff val="60000"/>
                </a:schemeClr>
              </a:solidFill>
              <a:prstDash val="solid"/>
            </a:ln>
          </a:insideH>
          <a:insideV>
            <a:ln>
              <a:noFill/>
            </a:ln>
          </a:insideV>
        </a:tcBdr>
        <a:fill>
          <a:solidFill>
            <a:schemeClr val="accent6">
              <a:alpha val="40000"/>
              <a:lumMod val="40000"/>
              <a:lumOff val="60000"/>
            </a:schemeClr>
          </a:solidFill>
        </a:fill>
      </a:tcStyle>
    </a:firstCol>
    <a:lastRow>
      <a:tcTxStyle b="on">
        <a:fontRef idx="none">
          <a:schemeClr val="accent6"/>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a:noFill/>
            </a:ln>
          </a:insideH>
          <a:insideV>
            <a:ln>
              <a:noFill/>
            </a:ln>
          </a:insideV>
        </a:tcBdr>
        <a:fill>
          <a:solidFill>
            <a:schemeClr val="bg1">
              <a:alpha val="0"/>
            </a:schemeClr>
          </a:solidFill>
        </a:fill>
      </a:tcStyle>
    </a:lastRow>
    <a:seCell>
      <a:tcStyle>
        <a:tcBdr>
          <a:left>
            <a:ln w="9525" cmpd="sng">
              <a:solidFill>
                <a:schemeClr val="accent6">
                  <a:lumMod val="40000"/>
                  <a:lumOff val="60000"/>
                </a:schemeClr>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a:noFill/>
            </a:ln>
          </a:insideH>
          <a:insideV>
            <a:ln>
              <a:noFill/>
            </a:ln>
          </a:insideV>
        </a:tcBdr>
        <a:fill>
          <a:solidFill>
            <a:schemeClr val="bg1">
              <a:alpha val="0"/>
            </a:schemeClr>
          </a:solidFill>
        </a:fill>
      </a:tcStyle>
    </a:seCell>
    <a:swCell>
      <a:tcTxStyle b="on">
        <a:fontRef idx="none">
          <a:schemeClr val="accent6"/>
        </a:fontRef>
      </a:tcTxStyle>
      <a:tcStyle>
        <a:tcBdr>
          <a:left>
            <a:ln w="9525" cmpd="sng">
              <a:solidFill>
                <a:schemeClr val="accent6"/>
              </a:solidFill>
              <a:prstDash val="solid"/>
            </a:ln>
          </a:left>
          <a:right>
            <a:ln w="9525" cmpd="sng">
              <a:solidFill>
                <a:schemeClr val="accent6">
                  <a:lumMod val="40000"/>
                  <a:lumOff val="60000"/>
                </a:schemeClr>
              </a:solidFill>
              <a:prstDash val="solid"/>
            </a:ln>
          </a:right>
          <a:top>
            <a:ln w="9525" cmpd="sng">
              <a:solidFill>
                <a:schemeClr val="accent6"/>
              </a:solidFill>
              <a:prstDash val="solid"/>
            </a:ln>
          </a:top>
          <a:bottom>
            <a:ln w="9525" cmpd="sng">
              <a:solidFill>
                <a:schemeClr val="accent6"/>
              </a:solidFill>
              <a:prstDash val="solid"/>
            </a:ln>
          </a:bottom>
          <a:insideH>
            <a:ln>
              <a:noFill/>
            </a:ln>
          </a:insideH>
          <a:insideV>
            <a:ln>
              <a:noFill/>
            </a:ln>
          </a:insideV>
        </a:tcBdr>
        <a:fill>
          <a:solidFill>
            <a:schemeClr val="bg1">
              <a:alpha val="0"/>
            </a:schemeClr>
          </a:solidFill>
        </a:fill>
      </a:tcStyle>
    </a:swCell>
    <a:firstRow>
      <a:tcTxStyle b="on">
        <a:fontRef idx="none">
          <a:schemeClr val="bg1"/>
        </a:fontRef>
      </a:tcTxStyle>
      <a:tcStyle>
        <a:tcBdr>
          <a:left>
            <a:ln w="9525" cmpd="sng">
              <a:solidFill>
                <a:schemeClr val="accent6"/>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solidFill>
              <a:prstDash val="solid"/>
            </a:ln>
          </a:bottom>
          <a:insideH>
            <a:ln>
              <a:noFill/>
            </a:ln>
          </a:insideH>
          <a:insideV>
            <a:ln w="9525" cmpd="sng">
              <a:solidFill>
                <a:schemeClr val="accent6">
                  <a:lumMod val="40000"/>
                  <a:lumOff val="60000"/>
                </a:schemeClr>
              </a:solidFill>
              <a:prstDash val="solid"/>
            </a:ln>
          </a:insideV>
        </a:tcBdr>
        <a:fill>
          <a:solidFill>
            <a:schemeClr val="accent6"/>
          </a:solidFill>
        </a:fill>
      </a:tcStyle>
    </a:firstRow>
    <a:neCell>
      <a:tcStyle>
        <a:tcBdr>
          <a:left>
            <a:ln w="9525" cmpd="sng">
              <a:solidFill>
                <a:schemeClr val="accent6">
                  <a:lumMod val="40000"/>
                  <a:lumOff val="60000"/>
                </a:schemeClr>
              </a:solidFill>
              <a:prstDash val="solid"/>
            </a:ln>
          </a:left>
          <a:right>
            <a:ln w="9525" cmpd="sng">
              <a:solidFill>
                <a:schemeClr val="accent6"/>
              </a:solidFill>
              <a:prstDash val="solid"/>
            </a:ln>
          </a:right>
          <a:top>
            <a:ln w="9525" cmpd="sng">
              <a:solidFill>
                <a:schemeClr val="accent6"/>
              </a:solidFill>
              <a:prstDash val="solid"/>
            </a:ln>
          </a:top>
          <a:bottom>
            <a:ln w="9525" cmpd="sng">
              <a:solidFill>
                <a:schemeClr val="accent6">
                  <a:lumMod val="40000"/>
                  <a:lumOff val="60000"/>
                </a:schemeClr>
              </a:solidFill>
              <a:prstDash val="solid"/>
            </a:ln>
          </a:bottom>
          <a:insideH>
            <a:ln>
              <a:noFill/>
            </a:ln>
          </a:insideH>
          <a:insideV>
            <a:ln>
              <a:noFill/>
            </a:ln>
          </a:insideV>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1" autoAdjust="0"/>
    <p:restoredTop sz="93438" autoAdjust="0"/>
  </p:normalViewPr>
  <p:slideViewPr>
    <p:cSldViewPr snapToGrid="0">
      <p:cViewPr varScale="1">
        <p:scale>
          <a:sx n="59" d="100"/>
          <a:sy n="59" d="100"/>
        </p:scale>
        <p:origin x="916" y="52"/>
      </p:cViewPr>
      <p:guideLst/>
    </p:cSldViewPr>
  </p:slideViewPr>
  <p:notesTextViewPr>
    <p:cViewPr>
      <p:scale>
        <a:sx n="133" d="100"/>
        <a:sy n="133"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29.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657850498123"/>
          <c:y val="0.171489831376712"/>
          <c:w val="0.7217058308935"/>
          <c:h val="0.593151662166817"/>
        </c:manualLayout>
      </c:layout>
      <c:barChart>
        <c:barDir val="col"/>
        <c:grouping val="clustered"/>
        <c:varyColors val="0"/>
        <c:ser>
          <c:idx val="0"/>
          <c:order val="0"/>
          <c:tx>
            <c:strRef>
              <c:f>Sheet1!$B$1</c:f>
              <c:strCache>
                <c:ptCount val="1"/>
                <c:pt idx="0">
                  <c:v>伏美替尼</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ex20ins</c:v>
                </c:pt>
                <c:pt idx="1">
                  <c:v>EGFR野生型</c:v>
                </c:pt>
              </c:strCache>
            </c:strRef>
          </c:cat>
          <c:val>
            <c:numRef>
              <c:f>Sheet1!$B$2:$B$3</c:f>
              <c:numCache>
                <c:formatCode>General</c:formatCode>
                <c:ptCount val="2"/>
                <c:pt idx="0">
                  <c:v>11</c:v>
                </c:pt>
                <c:pt idx="1">
                  <c:v>109.9</c:v>
                </c:pt>
              </c:numCache>
            </c:numRef>
          </c:val>
        </c:ser>
        <c:ser>
          <c:idx val="1"/>
          <c:order val="1"/>
          <c:tx>
            <c:strRef>
              <c:f>Sheet1!$C$1</c:f>
              <c:strCache>
                <c:ptCount val="1"/>
                <c:pt idx="0">
                  <c:v>代谢产物AST5902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lang="zh-CN" sz="1065" b="0" i="0" u="none" strike="noStrike" kern="1200" baseline="0">
                    <a:solidFill>
                      <a:schemeClr val="tx1">
                        <a:lumMod val="50000"/>
                        <a:lumOff val="50000"/>
                      </a:schemeClr>
                    </a:solidFill>
                    <a:latin typeface="Arial" panose="020B0604020202020204" pitchFamily="34" charset="0"/>
                    <a:ea typeface="微软雅黑" panose="020B0503020204020204" pitchFamily="3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ex20ins</c:v>
                </c:pt>
                <c:pt idx="1">
                  <c:v>EGFR野生型</c:v>
                </c:pt>
              </c:strCache>
            </c:strRef>
          </c:cat>
          <c:val>
            <c:numRef>
              <c:f>Sheet1!$C$2:$C$3</c:f>
              <c:numCache>
                <c:formatCode>General</c:formatCode>
                <c:ptCount val="2"/>
                <c:pt idx="0">
                  <c:v>21.7</c:v>
                </c:pt>
                <c:pt idx="1">
                  <c:v>295.5</c:v>
                </c:pt>
              </c:numCache>
            </c:numRef>
          </c:val>
        </c:ser>
        <c:dLbls>
          <c:showLegendKey val="0"/>
          <c:showVal val="1"/>
          <c:showCatName val="0"/>
          <c:showSerName val="0"/>
          <c:showPercent val="0"/>
          <c:showBubbleSize val="0"/>
        </c:dLbls>
        <c:gapWidth val="444"/>
        <c:overlap val="-90"/>
        <c:axId val="586551264"/>
        <c:axId val="586551744"/>
      </c:barChart>
      <c:catAx>
        <c:axId val="5865512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zh-CN" sz="1195" b="0" i="0" u="none" strike="noStrike" kern="1200" cap="all" baseline="0">
                    <a:solidFill>
                      <a:schemeClr val="tx1">
                        <a:lumMod val="65000"/>
                        <a:lumOff val="35000"/>
                      </a:schemeClr>
                    </a:solidFill>
                    <a:latin typeface="Arial" panose="020B0604020202020204" pitchFamily="34" charset="0"/>
                    <a:ea typeface="微软雅黑" panose="020B0503020204020204" pitchFamily="34" charset="-122"/>
                    <a:cs typeface="+mn-cs"/>
                  </a:defRPr>
                </a:pPr>
                <a:r>
                  <a:rPr lang="en-US"/>
                  <a:t>EGFR</a:t>
                </a:r>
                <a:r>
                  <a:rPr lang="zh-CN"/>
                  <a:t>基因型</a:t>
                </a:r>
                <a:endParaRPr lang="zh-CN"/>
              </a:p>
            </c:rich>
          </c:tx>
          <c:layout>
            <c:manualLayout>
              <c:xMode val="edge"/>
              <c:yMode val="edge"/>
              <c:x val="0.475130032895092"/>
              <c:y val="0.88148869087966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65" b="0" i="0" u="none" strike="noStrike" kern="1200" cap="all" spc="120" normalizeH="0" baseline="0">
                <a:solidFill>
                  <a:schemeClr val="tx1">
                    <a:lumMod val="65000"/>
                    <a:lumOff val="35000"/>
                  </a:schemeClr>
                </a:solidFill>
                <a:latin typeface="Arial" panose="020B0604020202020204" pitchFamily="34" charset="0"/>
                <a:ea typeface="微软雅黑" panose="020B0503020204020204" pitchFamily="34" charset="-122"/>
                <a:cs typeface="+mn-cs"/>
              </a:defRPr>
            </a:pPr>
          </a:p>
        </c:txPr>
        <c:crossAx val="586551744"/>
        <c:crosses val="autoZero"/>
        <c:auto val="1"/>
        <c:lblAlgn val="ctr"/>
        <c:lblOffset val="100"/>
        <c:noMultiLvlLbl val="0"/>
      </c:catAx>
      <c:valAx>
        <c:axId val="586551744"/>
        <c:scaling>
          <c:orientation val="minMax"/>
        </c:scaling>
        <c:delete val="1"/>
        <c:axPos val="l"/>
        <c:title>
          <c:tx>
            <c:rich>
              <a:bodyPr rot="-5400000" spcFirstLastPara="1" vertOverflow="ellipsis" vert="horz" wrap="square" anchor="ctr" anchorCtr="1"/>
              <a:lstStyle/>
              <a:p>
                <a:pPr>
                  <a:defRPr lang="zh-CN" sz="1195" b="0" i="0" u="none" strike="noStrike" kern="1200" cap="all" baseline="0">
                    <a:solidFill>
                      <a:schemeClr val="tx1">
                        <a:lumMod val="65000"/>
                        <a:lumOff val="35000"/>
                      </a:schemeClr>
                    </a:solidFill>
                    <a:latin typeface="Arial" panose="020B0604020202020204" pitchFamily="34" charset="0"/>
                    <a:ea typeface="微软雅黑" panose="020B0503020204020204" pitchFamily="34" charset="-122"/>
                    <a:cs typeface="+mn-cs"/>
                  </a:defRPr>
                </a:pPr>
                <a:r>
                  <a:rPr lang="en-US"/>
                  <a:t>pEGFR IC50</a:t>
                </a:r>
                <a:r>
                  <a:rPr lang="zh-CN"/>
                  <a:t>（</a:t>
                </a:r>
                <a:r>
                  <a:rPr lang="en-US"/>
                  <a:t>nmol/L)</a:t>
                </a:r>
                <a:endParaRPr lang="zh-CN"/>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defRPr>
            </a:pPr>
          </a:p>
        </c:txPr>
        <c:crossAx val="586551264"/>
        <c:crosses val="autoZero"/>
        <c:crossBetween val="between"/>
      </c:valAx>
      <c:spPr>
        <a:noFill/>
        <a:ln>
          <a:noFill/>
        </a:ln>
        <a:effectLst/>
      </c:spPr>
    </c:plotArea>
    <c:legend>
      <c:legendPos val="t"/>
      <c:layout>
        <c:manualLayout>
          <c:xMode val="edge"/>
          <c:yMode val="edge"/>
          <c:x val="0.178877891447072"/>
          <c:y val="0"/>
          <c:w val="0.775609501393017"/>
          <c:h val="0.0902211929681743"/>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defRPr>
          </a:pPr>
        </a:p>
      </c:txPr>
    </c:legend>
    <c:plotVisOnly val="1"/>
    <c:dispBlanksAs val="gap"/>
    <c:showDLblsOverMax val="0"/>
    <c:extLst>
      <c:ext uri="{0b15fc19-7d7d-44ad-8c2d-2c3a37ce22c3}">
        <chartProps xmlns="https://web.wps.cn/et/2018/main" chartId="{cd143d91-ebcf-4d7e-8d22-5b5f1d1fbfdd}"/>
      </c:ext>
    </c:extLst>
  </c:chart>
  <c:spPr>
    <a:noFill/>
    <a:ln w="9525" cap="flat" cmpd="sng" algn="ctr">
      <a:noFill/>
      <a:round/>
    </a:ln>
    <a:effectLst/>
  </c:spPr>
  <c:txPr>
    <a:bodyPr/>
    <a:lstStyle/>
    <a:p>
      <a:pPr>
        <a:defRPr lang="zh-CN">
          <a:latin typeface="Arial" panose="020B0604020202020204" pitchFamily="34" charset="0"/>
          <a:ea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5"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50000"/>
        <a:lumOff val="50000"/>
      </a:schemeClr>
    </cs:fontRef>
    <cs:defRPr sz="1065"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5"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AA1B6-83C6-4275-9C21-E1C9C760FBC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79238-15F2-4AF2-A9AB-D630B77D453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679238-15F2-4AF2-A9AB-D630B77D453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679238-15F2-4AF2-A9AB-D630B77D453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679238-15F2-4AF2-A9AB-D630B77D453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679238-15F2-4AF2-A9AB-D630B77D45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3.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02AA95"/>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日期占位符 3"/>
          <p:cNvSpPr>
            <a:spLocks noGrp="1"/>
          </p:cNvSpPr>
          <p:nvPr>
            <p:ph type="dt" sz="half" idx="10"/>
          </p:nvPr>
        </p:nvSpPr>
        <p:spPr/>
        <p:txBody>
          <a:bodyPr/>
          <a:lstStyle/>
          <a:p>
            <a:fld id="{C771CA57-151F-4E82-9867-C711B51D2F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6FE4AF-04B7-401E-B40F-067C5E2E97CD}" type="slidenum">
              <a:rPr lang="zh-CN" altLang="en-US" smtClean="0"/>
            </a:fld>
            <a:endParaRPr lang="zh-CN" altLang="en-US"/>
          </a:p>
        </p:txBody>
      </p:sp>
      <p:pic>
        <p:nvPicPr>
          <p:cNvPr id="9" name="图片 8"/>
          <p:cNvPicPr>
            <a:picLocks noChangeAspect="1"/>
          </p:cNvPicPr>
          <p:nvPr/>
        </p:nvPicPr>
        <p:blipFill>
          <a:blip r:embed="rId2"/>
          <a:stretch>
            <a:fillRect/>
          </a:stretch>
        </p:blipFill>
        <p:spPr>
          <a:xfrm>
            <a:off x="9367701" y="6195563"/>
            <a:ext cx="2146233" cy="6866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94234"/>
          </a:xfrm>
        </p:spPr>
        <p:txBody>
          <a:bodyPr>
            <a:normAutofit/>
          </a:bodyPr>
          <a:lstStyle>
            <a:lvl1pPr>
              <a:defRPr sz="3600">
                <a:solidFill>
                  <a:srgbClr val="02AA95"/>
                </a:solidFill>
              </a:defRPr>
            </a:lvl1pPr>
          </a:lstStyle>
          <a:p>
            <a:r>
              <a:rPr lang="zh-CN" altLang="en-US"/>
              <a:t>单击此处编辑母版标题样式</a:t>
            </a:r>
            <a:endParaRPr lang="en-US" dirty="0"/>
          </a:p>
        </p:txBody>
      </p:sp>
      <p:sp>
        <p:nvSpPr>
          <p:cNvPr id="3" name="内容占位符 2"/>
          <p:cNvSpPr>
            <a:spLocks noGrp="1"/>
          </p:cNvSpPr>
          <p:nvPr>
            <p:ph idx="1"/>
          </p:nvPr>
        </p:nvSpPr>
        <p:spPr/>
        <p:txBody>
          <a:bodyPr/>
          <a:lstStyle>
            <a:lvl4pPr marL="1371600" indent="0">
              <a:buNone/>
              <a:defRPr/>
            </a:lvl4pPr>
            <a:lvl5pPr marL="1828800" indent="0">
              <a:buNone/>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p:txBody>
      </p:sp>
      <p:sp>
        <p:nvSpPr>
          <p:cNvPr id="4" name="日期占位符 3"/>
          <p:cNvSpPr>
            <a:spLocks noGrp="1"/>
          </p:cNvSpPr>
          <p:nvPr>
            <p:ph type="dt" sz="half" idx="10"/>
          </p:nvPr>
        </p:nvSpPr>
        <p:spPr/>
        <p:txBody>
          <a:bodyPr/>
          <a:lstStyle/>
          <a:p>
            <a:fld id="{C771CA57-151F-4E82-9867-C711B51D2F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6FE4AF-04B7-401E-B40F-067C5E2E97CD}" type="slidenum">
              <a:rPr lang="zh-CN" altLang="en-US" smtClean="0"/>
            </a:fld>
            <a:endParaRPr lang="zh-CN" altLang="en-US"/>
          </a:p>
        </p:txBody>
      </p:sp>
      <p:sp>
        <p:nvSpPr>
          <p:cNvPr id="7" name="流程图: 过程 6"/>
          <p:cNvSpPr/>
          <p:nvPr/>
        </p:nvSpPr>
        <p:spPr>
          <a:xfrm>
            <a:off x="838199" y="1359359"/>
            <a:ext cx="10515601" cy="92168"/>
          </a:xfrm>
          <a:prstGeom prst="flowChartProcess">
            <a:avLst/>
          </a:prstGeom>
          <a:gradFill flip="none" rotWithShape="1">
            <a:gsLst>
              <a:gs pos="0">
                <a:srgbClr val="AFF4EA"/>
              </a:gs>
              <a:gs pos="50000">
                <a:srgbClr val="02AA95"/>
              </a:gs>
              <a:gs pos="50000">
                <a:srgbClr val="02AA95"/>
              </a:gs>
              <a:gs pos="100000">
                <a:srgbClr val="AFF4E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2"/>
          <a:srcRect l="14853" t="30281" r="15882" b="31299"/>
          <a:stretch>
            <a:fillRect/>
          </a:stretch>
        </p:blipFill>
        <p:spPr>
          <a:xfrm>
            <a:off x="9582373" y="6202680"/>
            <a:ext cx="1860176" cy="5803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994234"/>
          </a:xfrm>
        </p:spPr>
        <p:txBody>
          <a:bodyPr>
            <a:normAutofit/>
          </a:bodyPr>
          <a:lstStyle>
            <a:lvl1pPr>
              <a:defRPr sz="3600"/>
            </a:lvl1pPr>
          </a:lstStyle>
          <a:p>
            <a:r>
              <a:rPr lang="zh-CN" altLang="en-US"/>
              <a:t>单击此处编辑母版标题样式</a:t>
            </a:r>
            <a:endParaRPr lang="en-US" dirty="0"/>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7" name="日期占位符 6"/>
          <p:cNvSpPr>
            <a:spLocks noGrp="1"/>
          </p:cNvSpPr>
          <p:nvPr>
            <p:ph type="dt" sz="half" idx="10"/>
          </p:nvPr>
        </p:nvSpPr>
        <p:spPr/>
        <p:txBody>
          <a:bodyPr/>
          <a:lstStyle/>
          <a:p>
            <a:fld id="{C771CA57-151F-4E82-9867-C711B51D2FB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A6FE4AF-04B7-401E-B40F-067C5E2E97CD}" type="slidenum">
              <a:rPr lang="zh-CN" altLang="en-US" smtClean="0"/>
            </a:fld>
            <a:endParaRPr lang="zh-CN" altLang="en-US"/>
          </a:p>
        </p:txBody>
      </p:sp>
      <p:pic>
        <p:nvPicPr>
          <p:cNvPr id="13" name="图片 12"/>
          <p:cNvPicPr>
            <a:picLocks noChangeAspect="1"/>
          </p:cNvPicPr>
          <p:nvPr/>
        </p:nvPicPr>
        <p:blipFill rotWithShape="1">
          <a:blip r:embed="rId2"/>
          <a:srcRect l="14853" t="30281" r="15882" b="31299"/>
          <a:stretch>
            <a:fillRect/>
          </a:stretch>
        </p:blipFill>
        <p:spPr>
          <a:xfrm>
            <a:off x="9593131" y="6202680"/>
            <a:ext cx="1860176" cy="580390"/>
          </a:xfrm>
          <a:prstGeom prst="rect">
            <a:avLst/>
          </a:prstGeom>
        </p:spPr>
      </p:pic>
      <p:sp>
        <p:nvSpPr>
          <p:cNvPr id="14" name="流程图: 过程 6"/>
          <p:cNvSpPr/>
          <p:nvPr/>
        </p:nvSpPr>
        <p:spPr>
          <a:xfrm>
            <a:off x="838199" y="1359359"/>
            <a:ext cx="10515601" cy="92168"/>
          </a:xfrm>
          <a:prstGeom prst="flowChartProcess">
            <a:avLst/>
          </a:prstGeom>
          <a:gradFill flip="none" rotWithShape="1">
            <a:gsLst>
              <a:gs pos="0">
                <a:srgbClr val="AFF4EA"/>
              </a:gs>
              <a:gs pos="50000">
                <a:srgbClr val="02AA95"/>
              </a:gs>
              <a:gs pos="50000">
                <a:srgbClr val="02AA95"/>
              </a:gs>
              <a:gs pos="100000">
                <a:srgbClr val="AFF4E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a:lvl1pPr>
          </a:lstStyle>
          <a:p>
            <a:r>
              <a:rPr kumimoji="1" lang="zh-CN" altLang="en-US"/>
              <a:t>单击此处编辑母版标题样式</a:t>
            </a:r>
            <a:endParaRPr kumimoji="1" lang="zh-CN" altLang="en-US" dirty="0"/>
          </a:p>
        </p:txBody>
      </p:sp>
      <p:sp>
        <p:nvSpPr>
          <p:cNvPr id="3" name="日期占位符 2"/>
          <p:cNvSpPr>
            <a:spLocks noGrp="1"/>
          </p:cNvSpPr>
          <p:nvPr>
            <p:ph type="dt" sz="half" idx="10"/>
          </p:nvPr>
        </p:nvSpPr>
        <p:spPr/>
        <p:txBody>
          <a:bodyPr/>
          <a:lstStyle/>
          <a:p>
            <a:fld id="{C771CA57-151F-4E82-9867-C711B51D2FB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6FE4AF-04B7-401E-B40F-067C5E2E97C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仅标题">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custDataLst>
              <p:tags r:id="rId2"/>
            </p:custDataLst>
          </p:nvPr>
        </p:nvGraphicFramePr>
        <p:xfrm>
          <a:off x="2118" y="1590"/>
          <a:ext cx="2116" cy="1587"/>
        </p:xfrm>
        <a:graphic>
          <a:graphicData uri="http://schemas.openxmlformats.org/presentationml/2006/ole">
            <mc:AlternateContent xmlns:mc="http://schemas.openxmlformats.org/markup-compatibility/2006">
              <mc:Choice xmlns:v="urn:schemas-microsoft-com:vml" Requires="v">
                <p:oleObj spid="_x0000_s2" name="think-cell Slide" r:id="rId3" imgW="12700" imgH="12700" progId="TCLayout.ActiveDocument.1">
                  <p:embed/>
                </p:oleObj>
              </mc:Choice>
              <mc:Fallback>
                <p:oleObj name="think-cell Slide" r:id="rId3" imgW="12700" imgH="12700" progId="TCLayout.ActiveDocument.1">
                  <p:embed/>
                  <p:pic>
                    <p:nvPicPr>
                      <p:cNvPr id="0" name="对象 2" hidden="1"/>
                      <p:cNvPicPr/>
                      <p:nvPr/>
                    </p:nvPicPr>
                    <p:blipFill>
                      <a:blip r:embed="rId4"/>
                      <a:stretch>
                        <a:fillRect/>
                      </a:stretch>
                    </p:blipFill>
                    <p:spPr>
                      <a:xfrm>
                        <a:off x="2118" y="1590"/>
                        <a:ext cx="2116" cy="1587"/>
                      </a:xfrm>
                      <a:prstGeom prst="rect">
                        <a:avLst/>
                      </a:prstGeom>
                    </p:spPr>
                  </p:pic>
                </p:oleObj>
              </mc:Fallback>
            </mc:AlternateContent>
          </a:graphicData>
        </a:graphic>
      </p:graphicFrame>
      <p:sp>
        <p:nvSpPr>
          <p:cNvPr id="4" name="Title 1"/>
          <p:cNvSpPr>
            <a:spLocks noGrp="1"/>
          </p:cNvSpPr>
          <p:nvPr>
            <p:ph type="title"/>
          </p:nvPr>
        </p:nvSpPr>
        <p:spPr>
          <a:xfrm>
            <a:off x="431371" y="260650"/>
            <a:ext cx="9821333" cy="815975"/>
          </a:xfrm>
        </p:spPr>
        <p:txBody>
          <a:bodyPr>
            <a:normAutofit/>
          </a:bodyPr>
          <a:lstStyle>
            <a:lvl1pPr>
              <a:defRPr sz="3600"/>
            </a:lvl1pPr>
          </a:lstStyle>
          <a:p>
            <a:r>
              <a:rPr lang="zh-CN" altLang="en-US"/>
              <a:t>单击此处编辑母版标题样式</a:t>
            </a:r>
            <a:endParaRPr lang="pl-PL" dirty="0"/>
          </a:p>
        </p:txBody>
      </p:sp>
      <p:sp>
        <p:nvSpPr>
          <p:cNvPr id="6" name="Slide Number Placeholder 4"/>
          <p:cNvSpPr>
            <a:spLocks noGrp="1"/>
          </p:cNvSpPr>
          <p:nvPr>
            <p:ph type="sldNum" sz="quarter" idx="4"/>
          </p:nvPr>
        </p:nvSpPr>
        <p:spPr>
          <a:xfrm>
            <a:off x="11350867" y="6553200"/>
            <a:ext cx="601784" cy="192088"/>
          </a:xfrm>
          <a:prstGeom prst="rect">
            <a:avLst/>
          </a:prstGeom>
        </p:spPr>
        <p:txBody>
          <a:bodyPr/>
          <a:lstStyle>
            <a:lvl1pPr algn="r">
              <a:defRPr sz="1000" b="1"/>
            </a:lvl1pPr>
          </a:lstStyle>
          <a:p>
            <a:fld id="{CA6FE4AF-04B7-401E-B40F-067C5E2E97CD}" type="slidenum">
              <a:rPr lang="zh-CN" altLang="en-US" smtClean="0"/>
            </a:fld>
            <a:endParaRPr lang="zh-CN" altLang="en-US"/>
          </a:p>
        </p:txBody>
      </p:sp>
      <p:pic>
        <p:nvPicPr>
          <p:cNvPr id="5" name="图片 4"/>
          <p:cNvPicPr>
            <a:picLocks noChangeAspect="1"/>
          </p:cNvPicPr>
          <p:nvPr/>
        </p:nvPicPr>
        <p:blipFill rotWithShape="1">
          <a:blip r:embed="rId5"/>
          <a:srcRect l="14853" t="30281" r="15882" b="31299"/>
          <a:stretch>
            <a:fillRect/>
          </a:stretch>
        </p:blipFill>
        <p:spPr>
          <a:xfrm>
            <a:off x="9528583" y="6202680"/>
            <a:ext cx="1860176" cy="58039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41684" y="1619665"/>
            <a:ext cx="6978316" cy="1288328"/>
          </a:xfrm>
        </p:spPr>
        <p:txBody>
          <a:bodyPr anchor="ctr">
            <a:normAutofit/>
          </a:bodyPr>
          <a:lstStyle>
            <a:lvl1pPr algn="ctr">
              <a:defRPr sz="4400">
                <a:solidFill>
                  <a:schemeClr val="bg1"/>
                </a:solidFill>
              </a:defRPr>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641684" y="3164665"/>
            <a:ext cx="6978316" cy="922461"/>
          </a:xfrm>
        </p:spPr>
        <p:txBody>
          <a:bodyPr anchor="ct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dirty="0"/>
          </a:p>
        </p:txBody>
      </p:sp>
      <p:sp>
        <p:nvSpPr>
          <p:cNvPr id="11" name="文本占位符 10"/>
          <p:cNvSpPr>
            <a:spLocks noGrp="1"/>
          </p:cNvSpPr>
          <p:nvPr>
            <p:ph type="body" sz="quarter" idx="10"/>
          </p:nvPr>
        </p:nvSpPr>
        <p:spPr>
          <a:xfrm>
            <a:off x="1993273" y="4146501"/>
            <a:ext cx="4275137" cy="453833"/>
          </a:xfrm>
        </p:spPr>
        <p:txBody>
          <a:bodyPr anchor="ctr">
            <a:normAutofit/>
          </a:bodyPr>
          <a:lstStyle>
            <a:lvl1pPr marL="0" indent="0" algn="ctr">
              <a:buFontTx/>
              <a:buNone/>
              <a:defRPr sz="2000">
                <a:solidFill>
                  <a:schemeClr val="bg1"/>
                </a:solidFill>
              </a:defRPr>
            </a:lvl1pPr>
          </a:lstStyle>
          <a:p>
            <a:pPr lvl="0"/>
            <a:r>
              <a:rPr kumimoji="1" lang="zh-CN" altLang="en-US"/>
              <a:t>单击此处编辑母版文本样式</a:t>
            </a:r>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标题和文本">
    <p:spTree>
      <p:nvGrpSpPr>
        <p:cNvPr id="1" name=""/>
        <p:cNvGrpSpPr/>
        <p:nvPr/>
      </p:nvGrpSpPr>
      <p:grpSpPr>
        <a:xfrm>
          <a:off x="0" y="0"/>
          <a:ext cx="0" cy="0"/>
          <a:chOff x="0" y="0"/>
          <a:chExt cx="0" cy="0"/>
        </a:xfrm>
      </p:grpSpPr>
      <p:sp>
        <p:nvSpPr>
          <p:cNvPr id="2" name="Title 1"/>
          <p:cNvSpPr>
            <a:spLocks noGrp="1"/>
          </p:cNvSpPr>
          <p:nvPr>
            <p:ph type="title"/>
          </p:nvPr>
        </p:nvSpPr>
        <p:spPr>
          <a:xfrm>
            <a:off x="836152" y="284247"/>
            <a:ext cx="10477500" cy="696480"/>
          </a:xfrm>
          <a:prstGeom prst="rect">
            <a:avLst/>
          </a:prstGeom>
        </p:spPr>
        <p:txBody>
          <a:bodyPr/>
          <a:lstStyle>
            <a:lvl1pPr>
              <a:defRPr sz="2400" b="1">
                <a:solidFill>
                  <a:srgbClr val="808080"/>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p:txBody>
          <a:bodyPr/>
          <a:lstStyle>
            <a:lvl1pPr>
              <a:defRPr b="0">
                <a:solidFill>
                  <a:srgbClr val="4D4D4D"/>
                </a:solidFill>
              </a:defRPr>
            </a:lvl1pPr>
            <a:lvl2pPr>
              <a:defRPr b="0">
                <a:solidFill>
                  <a:srgbClr val="4D4D4D"/>
                </a:solidFill>
              </a:defRPr>
            </a:lvl2pPr>
            <a:lvl3pPr>
              <a:defRPr b="0">
                <a:solidFill>
                  <a:srgbClr val="4D4D4D"/>
                </a:solidFill>
              </a:defRPr>
            </a:lvl3pPr>
            <a:lvl4pPr>
              <a:defRPr b="0">
                <a:solidFill>
                  <a:srgbClr val="4D4D4D"/>
                </a:solidFill>
              </a:defRPr>
            </a:lvl4pPr>
            <a:lvl5pPr>
              <a:defRPr b="0">
                <a:solidFill>
                  <a:srgbClr val="4D4D4D"/>
                </a:solidFill>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Slide Number Placeholder 4"/>
          <p:cNvSpPr>
            <a:spLocks noGrp="1"/>
          </p:cNvSpPr>
          <p:nvPr>
            <p:ph type="sldNum" sz="quarter" idx="11"/>
          </p:nvPr>
        </p:nvSpPr>
        <p:spPr>
          <a:xfrm>
            <a:off x="10780184" y="6424613"/>
            <a:ext cx="643467" cy="234950"/>
          </a:xfrm>
          <a:prstGeom prst="rect">
            <a:avLst/>
          </a:prstGeom>
        </p:spPr>
        <p:txBody>
          <a:bodyPr/>
          <a:lstStyle/>
          <a:p>
            <a:fld id="{CA6FE4AF-04B7-401E-B40F-067C5E2E97C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71CA57-151F-4E82-9867-C711B51D2FB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A6FE4AF-04B7-401E-B40F-067C5E2E97C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1048591" name="Title 1"/>
          <p:cNvSpPr>
            <a:spLocks noGrp="1"/>
          </p:cNvSpPr>
          <p:nvPr>
            <p:ph type="title"/>
          </p:nvPr>
        </p:nvSpPr>
        <p:spPr>
          <a:xfrm>
            <a:off x="630810" y="449033"/>
            <a:ext cx="10515600" cy="690677"/>
          </a:xfrm>
        </p:spPr>
        <p:txBody>
          <a:bodyPr>
            <a:normAutofit/>
          </a:bodyPr>
          <a:lstStyle>
            <a:lvl1pPr>
              <a:defRPr sz="2400" b="1">
                <a:solidFill>
                  <a:srgbClr val="13867A"/>
                </a:solidFill>
              </a:defRPr>
            </a:lvl1pPr>
          </a:lstStyle>
          <a:p>
            <a:r>
              <a:rPr lang="zh-CN" altLang="en-US" dirty="0"/>
              <a:t>单击此处编辑母版标题样式</a:t>
            </a:r>
            <a:endParaRPr lang="en-US" dirty="0"/>
          </a:p>
        </p:txBody>
      </p:sp>
      <p:sp>
        <p:nvSpPr>
          <p:cNvPr id="1048592" name="Date Placeholder 2"/>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1048593" name="Footer Placeholder 3"/>
          <p:cNvSpPr>
            <a:spLocks noGrp="1"/>
          </p:cNvSpPr>
          <p:nvPr>
            <p:ph type="ftr" sz="quarter" idx="11"/>
          </p:nvPr>
        </p:nvSpPr>
        <p:spPr/>
        <p:txBody>
          <a:bodyPr/>
          <a:lstStyle/>
          <a:p>
            <a:endParaRPr lang="zh-CN" altLang="en-US"/>
          </a:p>
        </p:txBody>
      </p:sp>
      <p:sp>
        <p:nvSpPr>
          <p:cNvPr id="1048594" name="Slide Number Placeholder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02AA9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7" Type="http://schemas.openxmlformats.org/officeDocument/2006/relationships/notesSlide" Target="../notesSlides/notesSlide2.xml"/><Relationship Id="rId26" Type="http://schemas.openxmlformats.org/officeDocument/2006/relationships/slideLayout" Target="../slideLayouts/slideLayout5.xml"/><Relationship Id="rId25" Type="http://schemas.openxmlformats.org/officeDocument/2006/relationships/tags" Target="../tags/tag26.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5.xml"/><Relationship Id="rId4" Type="http://schemas.openxmlformats.org/officeDocument/2006/relationships/image" Target="../media/image10.png"/><Relationship Id="rId3" Type="http://schemas.openxmlformats.org/officeDocument/2006/relationships/tags" Target="../tags/tag28.xml"/><Relationship Id="rId2" Type="http://schemas.openxmlformats.org/officeDocument/2006/relationships/image" Target="../media/image9.png"/><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12.sv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p:cNvSpPr txBox="1"/>
          <p:nvPr/>
        </p:nvSpPr>
        <p:spPr>
          <a:xfrm>
            <a:off x="2634018" y="798607"/>
            <a:ext cx="6318914" cy="1476375"/>
          </a:xfrm>
          <a:prstGeom prst="rect">
            <a:avLst/>
          </a:prstGeom>
          <a:noFill/>
        </p:spPr>
        <p:txBody>
          <a:bodyPr wrap="square" rtlCol="0">
            <a:spAutoFit/>
          </a:bodyPr>
          <a:lstStyle/>
          <a:p>
            <a:pPr algn="dist">
              <a:lnSpc>
                <a:spcPct val="150000"/>
              </a:lnSpc>
            </a:pPr>
            <a:r>
              <a:rPr lang="zh-CN" altLang="en-US" sz="6000" b="1"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甲磺酸伏美替尼</a:t>
            </a:r>
            <a:r>
              <a:rPr lang="zh-CN" altLang="en-US" sz="6000" b="1" dirty="0">
                <a:solidFill>
                  <a:schemeClr val="bg1"/>
                </a:solidFill>
                <a:latin typeface="Arial" panose="020B0604020202020204" pitchFamily="34" charset="0"/>
                <a:ea typeface="微软雅黑" panose="020B0503020204020204" pitchFamily="34" charset="-122"/>
                <a:sym typeface="Arial" panose="020B0604020202020204" pitchFamily="34" charset="0"/>
              </a:rPr>
              <a:t>片</a:t>
            </a:r>
            <a:endParaRPr lang="zh-CN" altLang="en-US" sz="6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1"/>
          <p:cNvSpPr txBox="1"/>
          <p:nvPr/>
        </p:nvSpPr>
        <p:spPr>
          <a:xfrm>
            <a:off x="2811131" y="3664499"/>
            <a:ext cx="6318914" cy="661848"/>
          </a:xfrm>
          <a:prstGeom prst="rect">
            <a:avLst/>
          </a:prstGeom>
          <a:noFill/>
        </p:spPr>
        <p:txBody>
          <a:bodyPr wrap="square" rtlCol="0">
            <a:spAutoFit/>
          </a:bodyPr>
          <a:lstStyle/>
          <a:p>
            <a:pPr algn="dist">
              <a:lnSpc>
                <a:spcPct val="150000"/>
              </a:lnSpc>
            </a:pPr>
            <a:r>
              <a:rPr lang="zh-CN" altLang="en-US" sz="2800" b="1"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上海艾力斯医药科技股份有限公司</a:t>
            </a:r>
            <a:endParaRPr lang="zh-CN" altLang="en-US" sz="2800" b="1"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4" name="文本框 1"/>
          <p:cNvSpPr txBox="1"/>
          <p:nvPr/>
        </p:nvSpPr>
        <p:spPr>
          <a:xfrm>
            <a:off x="1033780" y="4842510"/>
            <a:ext cx="10393680" cy="1337945"/>
          </a:xfrm>
          <a:prstGeom prst="rect">
            <a:avLst/>
          </a:prstGeom>
          <a:noFill/>
        </p:spPr>
        <p:txBody>
          <a:bodyPr wrap="square" rtlCol="0">
            <a:spAutoFit/>
          </a:bodyPr>
          <a:lstStyle/>
          <a:p>
            <a:pPr algn="l">
              <a:lnSpc>
                <a:spcPct val="150000"/>
              </a:lnSpc>
            </a:pPr>
            <a:r>
              <a:rPr lang="zh-CN" altLang="en-US" b="1"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协议期内谈判药品申请新增适应症：</a:t>
            </a:r>
            <a:r>
              <a:rPr lang="zh-CN" altLang="en-US"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既往经含铂化疗治疗时或治疗后出现疾病进展，或不耐受含铂化疗，并且经检测确认存在表皮生长因子受体（</a:t>
            </a:r>
            <a:r>
              <a:rPr lang="en-US" altLang="zh-CN"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EGFR</a:t>
            </a:r>
            <a:r>
              <a:rPr lang="zh-CN" altLang="en-US"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en-US" altLang="zh-CN"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20</a:t>
            </a:r>
            <a:r>
              <a:rPr lang="zh-CN" altLang="en-US"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号外显子插入突变的局部晚期或转移性</a:t>
            </a:r>
            <a:r>
              <a:rPr lang="en-US" altLang="zh-CN"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NSCLC</a:t>
            </a:r>
            <a:r>
              <a:rPr lang="zh-CN" altLang="en-US"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的成人患者</a:t>
            </a:r>
            <a:endParaRPr lang="zh-CN" altLang="en-US"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8" name="文本框 7"/>
          <p:cNvSpPr txBox="1"/>
          <p:nvPr/>
        </p:nvSpPr>
        <p:spPr>
          <a:xfrm>
            <a:off x="3355874" y="2275104"/>
            <a:ext cx="4875202" cy="1068562"/>
          </a:xfrm>
          <a:prstGeom prst="rect">
            <a:avLst/>
          </a:prstGeom>
          <a:noFill/>
        </p:spPr>
        <p:txBody>
          <a:bodyPr wrap="square" rtlCol="0">
            <a:spAutoFit/>
          </a:bodyPr>
          <a:lstStyle/>
          <a:p>
            <a:pPr algn="dist">
              <a:lnSpc>
                <a:spcPct val="150000"/>
              </a:lnSpc>
            </a:pPr>
            <a:r>
              <a:rPr lang="zh-CN" altLang="en-US" sz="4800" b="1"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（艾弗沙</a:t>
            </a:r>
            <a:r>
              <a:rPr lang="en-US" altLang="zh-CN" sz="4800" b="1" baseline="30000"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zh-CN" altLang="en-US" sz="4800" b="1"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endParaRPr lang="zh-CN" altLang="en-US" sz="4800" b="1" dirty="0">
              <a:solidFill>
                <a:schemeClr val="bg1"/>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207008" y="1115568"/>
            <a:ext cx="10040112" cy="832104"/>
          </a:xfrm>
          <a:prstGeom prst="rect">
            <a:avLst/>
          </a:prstGeom>
          <a:solidFill>
            <a:schemeClr val="bg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2"/>
            </p:custDataLst>
          </p:nvPr>
        </p:nvSpPr>
        <p:spPr>
          <a:xfrm>
            <a:off x="1207008" y="2066544"/>
            <a:ext cx="10040112" cy="832104"/>
          </a:xfrm>
          <a:prstGeom prst="rect">
            <a:avLst/>
          </a:prstGeom>
          <a:solidFill>
            <a:schemeClr val="bg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3"/>
            </p:custDataLst>
          </p:nvPr>
        </p:nvSpPr>
        <p:spPr>
          <a:xfrm>
            <a:off x="1207008" y="3017520"/>
            <a:ext cx="10040112" cy="832104"/>
          </a:xfrm>
          <a:prstGeom prst="rect">
            <a:avLst/>
          </a:prstGeom>
          <a:solidFill>
            <a:schemeClr val="bg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4"/>
            </p:custDataLst>
          </p:nvPr>
        </p:nvSpPr>
        <p:spPr>
          <a:xfrm>
            <a:off x="1207008" y="3968496"/>
            <a:ext cx="10040112" cy="832104"/>
          </a:xfrm>
          <a:prstGeom prst="rect">
            <a:avLst/>
          </a:prstGeom>
          <a:solidFill>
            <a:schemeClr val="bg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custDataLst>
              <p:tags r:id="rId5"/>
            </p:custDataLst>
          </p:nvPr>
        </p:nvSpPr>
        <p:spPr>
          <a:xfrm>
            <a:off x="1207008" y="4919472"/>
            <a:ext cx="10040112" cy="832104"/>
          </a:xfrm>
          <a:prstGeom prst="rect">
            <a:avLst/>
          </a:prstGeom>
          <a:solidFill>
            <a:schemeClr val="bg2">
              <a:alpha val="2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custDataLst>
              <p:tags r:id="rId6"/>
            </p:custDataLst>
          </p:nvPr>
        </p:nvSpPr>
        <p:spPr>
          <a:xfrm>
            <a:off x="3101260" y="1347231"/>
            <a:ext cx="8070217" cy="3736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marL="0" lvl="2">
              <a:buClr>
                <a:srgbClr val="FFCC33"/>
              </a:buCl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伏美替尼是一款</a:t>
            </a:r>
            <a:r>
              <a:rPr lang="zh-CN" altLang="en-US" sz="1600" dirty="0">
                <a:solidFill>
                  <a:schemeClr val="tx1"/>
                </a:solidFill>
                <a:latin typeface="Arial" panose="020B0604020202020204" pitchFamily="34" charset="0"/>
                <a:ea typeface="微软雅黑" panose="020B0503020204020204" pitchFamily="34" charset="-122"/>
                <a:sym typeface="+mn-ea"/>
              </a:rPr>
              <a:t>三代EGFR TK</a:t>
            </a:r>
            <a:r>
              <a:rPr lang="en-US" altLang="zh-CN" sz="1600" dirty="0">
                <a:solidFill>
                  <a:schemeClr val="tx1"/>
                </a:solidFill>
                <a:latin typeface="Arial" panose="020B0604020202020204" pitchFamily="34" charset="0"/>
                <a:ea typeface="微软雅黑" panose="020B0503020204020204" pitchFamily="34" charset="-122"/>
                <a:sym typeface="+mn-ea"/>
              </a:rPr>
              <a:t>I</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600" b="1" dirty="0">
                <a:solidFill>
                  <a:srgbClr val="DC4979"/>
                </a:solidFill>
                <a:latin typeface="Arial" panose="020B0604020202020204" pitchFamily="34" charset="0"/>
                <a:ea typeface="微软雅黑" panose="020B0503020204020204" pitchFamily="34" charset="-122"/>
                <a:sym typeface="Arial" panose="020B0604020202020204" pitchFamily="34" charset="0"/>
              </a:rPr>
              <a:t>新增适应症</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为</a:t>
            </a:r>
            <a:r>
              <a:rPr lang="zh-CN" altLang="en-US" sz="1600" dirty="0">
                <a:solidFill>
                  <a:schemeClr val="tx1"/>
                </a:solidFill>
                <a:latin typeface="Arial" panose="020B0604020202020204" pitchFamily="34" charset="0"/>
                <a:ea typeface="微软雅黑" panose="020B0503020204020204" pitchFamily="34" charset="-122"/>
                <a:sym typeface="+mn-ea"/>
              </a:rPr>
              <a:t>EGFR 20ins突变NSCLC患者</a:t>
            </a:r>
            <a:r>
              <a:rPr lang="zh-CN" altLang="en-US" sz="1600" dirty="0">
                <a:solidFill>
                  <a:schemeClr val="tx1"/>
                </a:solidFill>
                <a:latin typeface="Arial" panose="020B0604020202020204" pitchFamily="34" charset="0"/>
                <a:ea typeface="微软雅黑" panose="020B0503020204020204" pitchFamily="34" charset="-122"/>
                <a:sym typeface="+mn-ea"/>
              </a:rPr>
              <a:t>后线治疗</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custDataLst>
              <p:tags r:id="rId7"/>
            </p:custDataLst>
          </p:nvPr>
        </p:nvSpPr>
        <p:spPr>
          <a:xfrm>
            <a:off x="1609103" y="1310198"/>
            <a:ext cx="1210588" cy="400110"/>
          </a:xfrm>
          <a:prstGeom prst="rect">
            <a:avLst/>
          </a:prstGeom>
          <a:noFill/>
        </p:spPr>
        <p:txBody>
          <a:bodyPr wrap="none">
            <a:spAutoFit/>
          </a:bodyPr>
          <a:lstStyle/>
          <a:p>
            <a:r>
              <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rPr>
              <a:t>基本信息</a:t>
            </a:r>
            <a:endParaRPr lang="en-US" altLang="zh-CN" sz="2000" b="1" dirty="0">
              <a:solidFill>
                <a:srgbClr val="13867A"/>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custDataLst>
              <p:tags r:id="rId8"/>
            </p:custDataLst>
          </p:nvPr>
        </p:nvSpPr>
        <p:spPr>
          <a:xfrm>
            <a:off x="947372" y="1224581"/>
            <a:ext cx="576000" cy="576000"/>
          </a:xfrm>
          <a:prstGeom prst="ellipse">
            <a:avLst/>
          </a:prstGeom>
          <a:solidFill>
            <a:srgbClr val="19AA94"/>
          </a:solidFill>
          <a:ln w="47625">
            <a:gradFill>
              <a:gsLst>
                <a:gs pos="74000">
                  <a:srgbClr val="F1DE6A"/>
                </a:gs>
                <a:gs pos="0">
                  <a:schemeClr val="accent1">
                    <a:lumMod val="5000"/>
                    <a:lumOff val="95000"/>
                  </a:schemeClr>
                </a:gs>
                <a:gs pos="100000">
                  <a:srgbClr val="F3D55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1</a:t>
            </a:r>
            <a:endParaRPr lang="zh-CN" altLang="en-US"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 name="标题 2"/>
          <p:cNvSpPr>
            <a:spLocks noGrp="1"/>
          </p:cNvSpPr>
          <p:nvPr>
            <p:ph type="title"/>
          </p:nvPr>
        </p:nvSpPr>
        <p:spPr/>
        <p:txBody>
          <a:bodyPr>
            <a:normAutofit/>
          </a:bodyPr>
          <a:lstStyle/>
          <a:p>
            <a:r>
              <a:rPr lang="zh-CN" altLang="en-US" sz="2400" b="1" dirty="0">
                <a:latin typeface="Arial" panose="020B0604020202020204" pitchFamily="34" charset="0"/>
                <a:ea typeface="微软雅黑" panose="020B0503020204020204" pitchFamily="34" charset="-122"/>
                <a:sym typeface="Arial" panose="020B0604020202020204" pitchFamily="34" charset="0"/>
              </a:rPr>
              <a:t>目录</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custDataLst>
              <p:tags r:id="rId9"/>
            </p:custDataLst>
          </p:nvPr>
        </p:nvSpPr>
        <p:spPr>
          <a:xfrm>
            <a:off x="1609103" y="2270699"/>
            <a:ext cx="954107" cy="400110"/>
          </a:xfrm>
          <a:prstGeom prst="rect">
            <a:avLst/>
          </a:prstGeom>
          <a:noFill/>
        </p:spPr>
        <p:txBody>
          <a:bodyPr wrap="none">
            <a:spAutoFit/>
          </a:bodyPr>
          <a:lstStyle/>
          <a:p>
            <a:r>
              <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rPr>
              <a:t>安全性</a:t>
            </a:r>
            <a:endPar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custDataLst>
              <p:tags r:id="rId10"/>
            </p:custDataLst>
          </p:nvPr>
        </p:nvSpPr>
        <p:spPr>
          <a:xfrm>
            <a:off x="947372" y="2169080"/>
            <a:ext cx="576000" cy="576000"/>
          </a:xfrm>
          <a:prstGeom prst="ellipse">
            <a:avLst/>
          </a:prstGeom>
          <a:solidFill>
            <a:srgbClr val="19AA94"/>
          </a:solidFill>
          <a:ln w="47625">
            <a:gradFill>
              <a:gsLst>
                <a:gs pos="74000">
                  <a:srgbClr val="F1DE6A"/>
                </a:gs>
                <a:gs pos="0">
                  <a:schemeClr val="accent1">
                    <a:lumMod val="5000"/>
                    <a:lumOff val="95000"/>
                  </a:schemeClr>
                </a:gs>
                <a:gs pos="100000">
                  <a:srgbClr val="F3D55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2</a:t>
            </a:r>
            <a:endParaRPr lang="zh-CN" altLang="en-US"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p:cNvSpPr txBox="1"/>
          <p:nvPr>
            <p:custDataLst>
              <p:tags r:id="rId11"/>
            </p:custDataLst>
          </p:nvPr>
        </p:nvSpPr>
        <p:spPr>
          <a:xfrm>
            <a:off x="1609103" y="3231200"/>
            <a:ext cx="954107" cy="400110"/>
          </a:xfrm>
          <a:prstGeom prst="rect">
            <a:avLst/>
          </a:prstGeom>
          <a:noFill/>
        </p:spPr>
        <p:txBody>
          <a:bodyPr wrap="none">
            <a:spAutoFit/>
          </a:bodyPr>
          <a:lstStyle/>
          <a:p>
            <a:r>
              <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rPr>
              <a:t>有效性</a:t>
            </a:r>
            <a:endPar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custDataLst>
              <p:tags r:id="rId12"/>
            </p:custDataLst>
          </p:nvPr>
        </p:nvSpPr>
        <p:spPr>
          <a:xfrm>
            <a:off x="947372" y="3131867"/>
            <a:ext cx="576000" cy="576000"/>
          </a:xfrm>
          <a:prstGeom prst="ellipse">
            <a:avLst/>
          </a:prstGeom>
          <a:solidFill>
            <a:srgbClr val="19AA94"/>
          </a:solidFill>
          <a:ln w="47625">
            <a:gradFill>
              <a:gsLst>
                <a:gs pos="74000">
                  <a:srgbClr val="F1DE6A"/>
                </a:gs>
                <a:gs pos="0">
                  <a:schemeClr val="accent1">
                    <a:lumMod val="5000"/>
                    <a:lumOff val="95000"/>
                  </a:schemeClr>
                </a:gs>
                <a:gs pos="100000">
                  <a:srgbClr val="F3D55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3</a:t>
            </a:r>
            <a:endParaRPr lang="zh-CN" altLang="en-US"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custDataLst>
              <p:tags r:id="rId13"/>
            </p:custDataLst>
          </p:nvPr>
        </p:nvSpPr>
        <p:spPr>
          <a:xfrm>
            <a:off x="1609103" y="4191701"/>
            <a:ext cx="954107" cy="400110"/>
          </a:xfrm>
          <a:prstGeom prst="rect">
            <a:avLst/>
          </a:prstGeom>
          <a:noFill/>
        </p:spPr>
        <p:txBody>
          <a:bodyPr wrap="none">
            <a:spAutoFit/>
          </a:bodyPr>
          <a:lstStyle/>
          <a:p>
            <a:r>
              <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rPr>
              <a:t>创新性</a:t>
            </a:r>
            <a:endPar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椭圆 39"/>
          <p:cNvSpPr/>
          <p:nvPr>
            <p:custDataLst>
              <p:tags r:id="rId14"/>
            </p:custDataLst>
          </p:nvPr>
        </p:nvSpPr>
        <p:spPr>
          <a:xfrm>
            <a:off x="947372" y="4085510"/>
            <a:ext cx="576000" cy="576000"/>
          </a:xfrm>
          <a:prstGeom prst="ellipse">
            <a:avLst/>
          </a:prstGeom>
          <a:solidFill>
            <a:srgbClr val="19AA94"/>
          </a:solidFill>
          <a:ln w="47625">
            <a:gradFill>
              <a:gsLst>
                <a:gs pos="74000">
                  <a:srgbClr val="F1DE6A"/>
                </a:gs>
                <a:gs pos="0">
                  <a:schemeClr val="accent1">
                    <a:lumMod val="5000"/>
                    <a:lumOff val="95000"/>
                  </a:schemeClr>
                </a:gs>
                <a:gs pos="100000">
                  <a:srgbClr val="F3D55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4</a:t>
            </a:r>
            <a:endParaRPr lang="zh-CN" altLang="en-US"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圆角 41"/>
          <p:cNvSpPr/>
          <p:nvPr>
            <p:custDataLst>
              <p:tags r:id="rId15"/>
            </p:custDataLst>
          </p:nvPr>
        </p:nvSpPr>
        <p:spPr>
          <a:xfrm>
            <a:off x="3101260" y="5143399"/>
            <a:ext cx="8070217" cy="37389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marL="0" lvl="2">
              <a:buClr>
                <a:srgbClr val="FFCC33"/>
              </a:buCl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本品兼顾疗效、安全性、经济性，符合</a:t>
            </a:r>
            <a:r>
              <a:rPr lang="zh-CN" altLang="en-US" sz="1600" b="1" dirty="0">
                <a:solidFill>
                  <a:srgbClr val="DC4979"/>
                </a:solidFill>
                <a:latin typeface="Arial" panose="020B0604020202020204" pitchFamily="34" charset="0"/>
                <a:ea typeface="微软雅黑" panose="020B0503020204020204" pitchFamily="34" charset="-122"/>
                <a:sym typeface="Arial" panose="020B0604020202020204" pitchFamily="34" charset="0"/>
              </a:rPr>
              <a:t>“保基本”</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原则，便于临床管理</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custDataLst>
              <p:tags r:id="rId16"/>
            </p:custDataLst>
          </p:nvPr>
        </p:nvSpPr>
        <p:spPr>
          <a:xfrm>
            <a:off x="1609103" y="5152202"/>
            <a:ext cx="954107" cy="400110"/>
          </a:xfrm>
          <a:prstGeom prst="rect">
            <a:avLst/>
          </a:prstGeom>
          <a:noFill/>
        </p:spPr>
        <p:txBody>
          <a:bodyPr wrap="none">
            <a:spAutoFit/>
          </a:bodyPr>
          <a:lstStyle/>
          <a:p>
            <a:r>
              <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rPr>
              <a:t>公平性</a:t>
            </a:r>
            <a:endPar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custDataLst>
              <p:tags r:id="rId17"/>
            </p:custDataLst>
          </p:nvPr>
        </p:nvSpPr>
        <p:spPr>
          <a:xfrm>
            <a:off x="947372" y="5048297"/>
            <a:ext cx="576000" cy="576000"/>
          </a:xfrm>
          <a:prstGeom prst="ellipse">
            <a:avLst/>
          </a:prstGeom>
          <a:solidFill>
            <a:srgbClr val="19AA94"/>
          </a:solidFill>
          <a:ln w="47625">
            <a:gradFill>
              <a:gsLst>
                <a:gs pos="74000">
                  <a:srgbClr val="F1DE6A"/>
                </a:gs>
                <a:gs pos="0">
                  <a:schemeClr val="accent1">
                    <a:lumMod val="5000"/>
                    <a:lumOff val="95000"/>
                  </a:schemeClr>
                </a:gs>
                <a:gs pos="100000">
                  <a:srgbClr val="F3D55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5</a:t>
            </a:r>
            <a:endParaRPr lang="zh-CN" altLang="en-US" sz="2400"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cxnSp>
        <p:nvCxnSpPr>
          <p:cNvPr id="6" name="直接连接符 5"/>
          <p:cNvCxnSpPr/>
          <p:nvPr>
            <p:custDataLst>
              <p:tags r:id="rId18"/>
            </p:custDataLst>
          </p:nvPr>
        </p:nvCxnSpPr>
        <p:spPr>
          <a:xfrm>
            <a:off x="2955080" y="1287048"/>
            <a:ext cx="0" cy="432048"/>
          </a:xfrm>
          <a:prstGeom prst="line">
            <a:avLst/>
          </a:prstGeom>
          <a:ln w="28575">
            <a:solidFill>
              <a:srgbClr val="13867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9"/>
            </p:custDataLst>
          </p:nvPr>
        </p:nvCxnSpPr>
        <p:spPr>
          <a:xfrm>
            <a:off x="2955080" y="2238024"/>
            <a:ext cx="0" cy="432048"/>
          </a:xfrm>
          <a:prstGeom prst="line">
            <a:avLst/>
          </a:prstGeom>
          <a:ln w="28575">
            <a:solidFill>
              <a:srgbClr val="13867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20"/>
            </p:custDataLst>
          </p:nvPr>
        </p:nvCxnSpPr>
        <p:spPr>
          <a:xfrm>
            <a:off x="2955080" y="3189000"/>
            <a:ext cx="0" cy="432048"/>
          </a:xfrm>
          <a:prstGeom prst="line">
            <a:avLst/>
          </a:prstGeom>
          <a:ln w="28575">
            <a:solidFill>
              <a:srgbClr val="13867A"/>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21"/>
            </p:custDataLst>
          </p:nvPr>
        </p:nvCxnSpPr>
        <p:spPr>
          <a:xfrm>
            <a:off x="2955080" y="4139976"/>
            <a:ext cx="0" cy="432048"/>
          </a:xfrm>
          <a:prstGeom prst="line">
            <a:avLst/>
          </a:prstGeom>
          <a:ln w="28575">
            <a:solidFill>
              <a:srgbClr val="13867A"/>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22"/>
            </p:custDataLst>
          </p:nvPr>
        </p:nvCxnSpPr>
        <p:spPr>
          <a:xfrm>
            <a:off x="2955080" y="5090952"/>
            <a:ext cx="0" cy="432048"/>
          </a:xfrm>
          <a:prstGeom prst="line">
            <a:avLst/>
          </a:prstGeom>
          <a:ln w="28575">
            <a:solidFill>
              <a:srgbClr val="13867A"/>
            </a:solidFill>
          </a:ln>
        </p:spPr>
        <p:style>
          <a:lnRef idx="1">
            <a:schemeClr val="accent1"/>
          </a:lnRef>
          <a:fillRef idx="0">
            <a:schemeClr val="accent1"/>
          </a:fillRef>
          <a:effectRef idx="0">
            <a:schemeClr val="accent1"/>
          </a:effectRef>
          <a:fontRef idx="minor">
            <a:schemeClr val="tx1"/>
          </a:fontRef>
        </p:style>
      </p:cxnSp>
      <p:sp>
        <p:nvSpPr>
          <p:cNvPr id="5" name="矩形: 圆角 37"/>
          <p:cNvSpPr/>
          <p:nvPr>
            <p:custDataLst>
              <p:tags r:id="rId23"/>
            </p:custDataLst>
          </p:nvPr>
        </p:nvSpPr>
        <p:spPr>
          <a:xfrm>
            <a:off x="3075940" y="2278238"/>
            <a:ext cx="8345170" cy="3736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marL="0" lvl="2">
              <a:buClr>
                <a:srgbClr val="FFCC33"/>
              </a:buClr>
            </a:pPr>
            <a:r>
              <a:rPr lang="zh-CN" altLang="en-US" sz="1600" dirty="0">
                <a:solidFill>
                  <a:schemeClr val="tx1"/>
                </a:solidFill>
                <a:latin typeface="Arial" panose="020B0604020202020204" pitchFamily="34" charset="0"/>
                <a:ea typeface="微软雅黑" panose="020B0503020204020204" pitchFamily="34" charset="-122"/>
                <a:sym typeface="+mn-ea"/>
              </a:rPr>
              <a:t>安全性良好，</a:t>
            </a:r>
            <a:r>
              <a:rPr lang="zh-CN" altLang="en-US" sz="1600" b="1" dirty="0">
                <a:solidFill>
                  <a:srgbClr val="DC4979"/>
                </a:solidFill>
                <a:latin typeface="Arial" panose="020B0604020202020204" pitchFamily="34" charset="0"/>
                <a:ea typeface="微软雅黑" panose="020B0503020204020204" pitchFamily="34" charset="-122"/>
                <a:sym typeface="+mn-ea"/>
              </a:rPr>
              <a:t>≥3级TRAE发生率为25.4%</a:t>
            </a:r>
            <a:r>
              <a:rPr lang="zh-CN" altLang="en-US" sz="1600" dirty="0">
                <a:solidFill>
                  <a:schemeClr val="tx1"/>
                </a:solidFill>
                <a:latin typeface="Arial" panose="020B0604020202020204" pitchFamily="34" charset="0"/>
                <a:ea typeface="微软雅黑" panose="020B0503020204020204" pitchFamily="34" charset="-122"/>
                <a:sym typeface="+mn-ea"/>
              </a:rPr>
              <a:t>，低</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于同疾病治疗领域其它产品</a:t>
            </a:r>
            <a:endParaRPr lang="zh-CN" altLang="en-US" sz="1600" b="1" dirty="0">
              <a:solidFill>
                <a:srgbClr val="DC4979"/>
              </a:solidFill>
              <a:latin typeface="Arial" panose="020B0604020202020204" pitchFamily="34" charset="0"/>
              <a:ea typeface="微软雅黑" panose="020B0503020204020204" pitchFamily="34" charset="-122"/>
              <a:sym typeface="+mn-ea"/>
            </a:endParaRPr>
          </a:p>
        </p:txBody>
      </p:sp>
      <p:sp>
        <p:nvSpPr>
          <p:cNvPr id="17" name="矩形: 圆角 33"/>
          <p:cNvSpPr/>
          <p:nvPr>
            <p:custDataLst>
              <p:tags r:id="rId24"/>
            </p:custDataLst>
          </p:nvPr>
        </p:nvSpPr>
        <p:spPr>
          <a:xfrm>
            <a:off x="3101260" y="3197620"/>
            <a:ext cx="8070217" cy="3736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marL="0" lvl="2">
              <a:buClr>
                <a:srgbClr val="FFCC33"/>
              </a:buCl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患者获益明显，</a:t>
            </a:r>
            <a:r>
              <a:rPr lang="zh-CN" altLang="en-US" sz="1600" b="1" dirty="0">
                <a:solidFill>
                  <a:srgbClr val="DC4979"/>
                </a:solidFill>
                <a:latin typeface="Arial" panose="020B0604020202020204" pitchFamily="34" charset="0"/>
                <a:ea typeface="微软雅黑" panose="020B0503020204020204" pitchFamily="34" charset="-122"/>
                <a:sym typeface="+mn-ea"/>
              </a:rPr>
              <a:t>mPFS</a:t>
            </a:r>
            <a:r>
              <a:rPr lang="en-US" altLang="zh-CN" sz="1600" b="1" dirty="0">
                <a:solidFill>
                  <a:srgbClr val="DC4979"/>
                </a:solidFill>
                <a:latin typeface="Arial" panose="020B0604020202020204" pitchFamily="34" charset="0"/>
                <a:ea typeface="微软雅黑" panose="020B0503020204020204" pitchFamily="34" charset="-122"/>
                <a:sym typeface="+mn-ea"/>
              </a:rPr>
              <a:t> </a:t>
            </a:r>
            <a:r>
              <a:rPr lang="zh-CN" altLang="en-US" sz="1600" b="1" dirty="0">
                <a:solidFill>
                  <a:srgbClr val="DC4979"/>
                </a:solidFill>
                <a:latin typeface="Arial" panose="020B0604020202020204" pitchFamily="34" charset="0"/>
                <a:ea typeface="微软雅黑" panose="020B0503020204020204" pitchFamily="34" charset="-122"/>
                <a:sym typeface="+mn-ea"/>
              </a:rPr>
              <a:t>8.3个月，</a:t>
            </a:r>
            <a:r>
              <a:rPr lang="zh-CN" altLang="en-US" sz="1600" b="1" dirty="0">
                <a:solidFill>
                  <a:srgbClr val="DC4979"/>
                </a:solidFill>
                <a:latin typeface="Arial" panose="020B0604020202020204" pitchFamily="34" charset="0"/>
                <a:ea typeface="微软雅黑" panose="020B0503020204020204" pitchFamily="34" charset="-122"/>
                <a:sym typeface="Arial" panose="020B0604020202020204" pitchFamily="34" charset="0"/>
              </a:rPr>
              <a:t>OS</a:t>
            </a:r>
            <a:r>
              <a:rPr lang="en-US" altLang="zh-CN" sz="1600" b="1" dirty="0">
                <a:solidFill>
                  <a:srgbClr val="DC4979"/>
                </a:solidFill>
                <a:latin typeface="Arial" panose="020B0604020202020204" pitchFamily="34" charset="0"/>
                <a:ea typeface="微软雅黑" panose="020B0503020204020204" pitchFamily="34" charset="-122"/>
                <a:sym typeface="Arial" panose="020B0604020202020204" pitchFamily="34" charset="0"/>
              </a:rPr>
              <a:t> </a:t>
            </a:r>
            <a:r>
              <a:rPr lang="zh-CN" altLang="en-US" sz="1600" b="1" dirty="0">
                <a:solidFill>
                  <a:srgbClr val="DC4979"/>
                </a:solidFill>
                <a:latin typeface="Arial" panose="020B0604020202020204" pitchFamily="34" charset="0"/>
                <a:ea typeface="微软雅黑" panose="020B0503020204020204" pitchFamily="34" charset="-122"/>
                <a:sym typeface="Arial" panose="020B0604020202020204" pitchFamily="34" charset="0"/>
              </a:rPr>
              <a:t>22.9个月</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，优于同疾病治疗领域其它产品</a:t>
            </a:r>
            <a:endPar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圆角 29"/>
          <p:cNvSpPr/>
          <p:nvPr>
            <p:custDataLst>
              <p:tags r:id="rId25"/>
            </p:custDataLst>
          </p:nvPr>
        </p:nvSpPr>
        <p:spPr>
          <a:xfrm>
            <a:off x="3075860" y="4197716"/>
            <a:ext cx="8070217" cy="37366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pPr marL="0" lvl="2">
              <a:buClr>
                <a:srgbClr val="FFCC33"/>
              </a:buClr>
            </a:pPr>
            <a:r>
              <a:rPr lang="zh-CN" altLang="en-US" sz="1600" dirty="0">
                <a:solidFill>
                  <a:schemeClr val="tx1"/>
                </a:solidFill>
                <a:latin typeface="Arial" panose="020B0604020202020204" pitchFamily="34" charset="0"/>
                <a:ea typeface="微软雅黑" panose="020B0503020204020204" pitchFamily="34" charset="-122"/>
                <a:sym typeface="+mn-ea"/>
              </a:rPr>
              <a:t>伏美替尼的分子结构创新，</a:t>
            </a:r>
            <a:r>
              <a:rPr lang="zh-CN" altLang="en-US" sz="1600" b="1" dirty="0">
                <a:solidFill>
                  <a:srgbClr val="DC4979"/>
                </a:solidFill>
                <a:latin typeface="Arial" panose="020B0604020202020204" pitchFamily="34" charset="0"/>
                <a:ea typeface="微软雅黑" panose="020B0503020204020204" pitchFamily="34" charset="-122"/>
                <a:sym typeface="+mn-ea"/>
              </a:rPr>
              <a:t>强抑制、</a:t>
            </a:r>
            <a:r>
              <a:rPr lang="zh-CN" altLang="en-US" sz="1600" b="1" dirty="0">
                <a:solidFill>
                  <a:srgbClr val="DC4979"/>
                </a:solidFill>
                <a:latin typeface="Arial" panose="020B0604020202020204" pitchFamily="34" charset="0"/>
                <a:ea typeface="微软雅黑" panose="020B0503020204020204" pitchFamily="34" charset="-122"/>
                <a:sym typeface="+mn-ea"/>
              </a:rPr>
              <a:t>治疗窗宽、</a:t>
            </a:r>
            <a:r>
              <a:rPr lang="zh-CN" altLang="en-US" sz="1600" b="1" dirty="0">
                <a:solidFill>
                  <a:srgbClr val="DC4979"/>
                </a:solidFill>
                <a:latin typeface="Arial" panose="020B0604020202020204" pitchFamily="34" charset="0"/>
                <a:ea typeface="微软雅黑" panose="020B0503020204020204" pitchFamily="34" charset="-122"/>
                <a:sym typeface="+mn-ea"/>
              </a:rPr>
              <a:t>广覆盖</a:t>
            </a:r>
            <a:r>
              <a:rPr lang="zh-CN" altLang="en-US" sz="1600" dirty="0">
                <a:solidFill>
                  <a:schemeClr val="tx1"/>
                </a:solidFill>
                <a:latin typeface="Arial" panose="020B0604020202020204" pitchFamily="34" charset="0"/>
                <a:ea typeface="微软雅黑" panose="020B0503020204020204" pitchFamily="34" charset="-122"/>
                <a:sym typeface="+mn-ea"/>
              </a:rPr>
              <a:t>使患者</a:t>
            </a:r>
            <a:r>
              <a:rPr lang="zh-CN" altLang="en-US" sz="1600" dirty="0">
                <a:solidFill>
                  <a:schemeClr val="tx1"/>
                </a:solidFill>
                <a:latin typeface="Arial" panose="020B0604020202020204" pitchFamily="34" charset="0"/>
                <a:ea typeface="微软雅黑" panose="020B0503020204020204" pitchFamily="34" charset="-122"/>
                <a:sym typeface="+mn-ea"/>
              </a:rPr>
              <a:t>获益</a:t>
            </a:r>
            <a:endParaRPr lang="zh-CN" altLang="en-US" sz="1600" dirty="0">
              <a:solidFill>
                <a:schemeClr val="tx1"/>
              </a:solidFill>
              <a:latin typeface="Arial" panose="020B0604020202020204" pitchFamily="34" charset="0"/>
              <a:ea typeface="微软雅黑" panose="020B0503020204020204" pitchFamily="34"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745470" y="3549650"/>
            <a:ext cx="364490" cy="671195"/>
          </a:xfrm>
          <a:prstGeom prst="rect">
            <a:avLst/>
          </a:prstGeom>
          <a:noFill/>
        </p:spPr>
        <p:txBody>
          <a:bodyPr wrap="none">
            <a:noAutofit/>
          </a:bodyPr>
          <a:lstStyle/>
          <a:p>
            <a:pPr>
              <a:spcBef>
                <a:spcPts val="600"/>
              </a:spcBef>
              <a:buClr>
                <a:srgbClr val="022D8F"/>
              </a:buClr>
            </a:pP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无</a:t>
            </a:r>
            <a:endParaRPr lang="en-US" altLang="zh-CN" sz="1400" b="1" dirty="0">
              <a:solidFill>
                <a:srgbClr val="DC497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p:cNvSpPr txBox="1"/>
          <p:nvPr/>
        </p:nvSpPr>
        <p:spPr>
          <a:xfrm>
            <a:off x="2762247" y="1213947"/>
            <a:ext cx="1743219" cy="306705"/>
          </a:xfrm>
          <a:prstGeom prst="rect">
            <a:avLst/>
          </a:prstGeom>
          <a:noFill/>
        </p:spPr>
        <p:txBody>
          <a:bodyPr wrap="square" rtlCol="0">
            <a:spAutoFit/>
          </a:bodyPr>
          <a:lstStyle/>
          <a:p>
            <a:pPr>
              <a:spcBef>
                <a:spcPts val="600"/>
              </a:spcBef>
              <a:buClr>
                <a:srgbClr val="022D8F"/>
              </a:buClr>
            </a:pPr>
            <a:r>
              <a:rPr lang="zh-CN" altLang="en-US" sz="1400" dirty="0">
                <a:latin typeface="Arial" panose="020B0604020202020204" pitchFamily="34" charset="0"/>
                <a:ea typeface="微软雅黑" panose="020B0503020204020204" pitchFamily="34" charset="-122"/>
                <a:sym typeface="Arial" panose="020B0604020202020204" pitchFamily="34" charset="0"/>
              </a:rPr>
              <a:t>甲磺酸</a:t>
            </a:r>
            <a:r>
              <a:rPr lang="zh-CN" altLang="en-US" sz="1400" dirty="0">
                <a:latin typeface="Arial" panose="020B0604020202020204" pitchFamily="34" charset="0"/>
                <a:ea typeface="微软雅黑" panose="020B0503020204020204" pitchFamily="34" charset="-122"/>
                <a:sym typeface="Arial" panose="020B0604020202020204" pitchFamily="34" charset="0"/>
              </a:rPr>
              <a:t>伏美替尼片</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标题 3"/>
          <p:cNvSpPr txBox="1"/>
          <p:nvPr/>
        </p:nvSpPr>
        <p:spPr>
          <a:xfrm>
            <a:off x="1042035" y="1154430"/>
            <a:ext cx="1531620" cy="342265"/>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gn="ct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药品通用名称</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标题 3"/>
          <p:cNvSpPr txBox="1"/>
          <p:nvPr/>
        </p:nvSpPr>
        <p:spPr>
          <a:xfrm>
            <a:off x="1041858" y="1760883"/>
            <a:ext cx="1096504" cy="349683"/>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gn="ct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注册规格</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标题 3"/>
          <p:cNvSpPr txBox="1"/>
          <p:nvPr/>
        </p:nvSpPr>
        <p:spPr>
          <a:xfrm>
            <a:off x="1041864" y="3799186"/>
            <a:ext cx="828000" cy="322693"/>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gn="ct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适应症</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标题 3"/>
          <p:cNvSpPr txBox="1"/>
          <p:nvPr/>
        </p:nvSpPr>
        <p:spPr>
          <a:xfrm>
            <a:off x="6876384" y="4814755"/>
            <a:ext cx="1491210" cy="330914"/>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参照药品建议</a:t>
            </a: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2736294" y="1756930"/>
            <a:ext cx="2550696" cy="306705"/>
          </a:xfrm>
          <a:prstGeom prst="rect">
            <a:avLst/>
          </a:prstGeom>
          <a:noFill/>
        </p:spPr>
        <p:txBody>
          <a:bodyPr wrap="square" rtlCol="0">
            <a:spAutoFit/>
          </a:bodyPr>
          <a:lstStyle/>
          <a:p>
            <a:pPr>
              <a:spcBef>
                <a:spcPts val="600"/>
              </a:spcBef>
              <a:buClr>
                <a:srgbClr val="022D8F"/>
              </a:buClr>
            </a:pPr>
            <a:r>
              <a:rPr lang="en-US" altLang="zh-CN" sz="1400" dirty="0">
                <a:latin typeface="Arial" panose="020B0604020202020204" pitchFamily="34" charset="0"/>
                <a:ea typeface="微软雅黑" panose="020B0503020204020204" pitchFamily="34" charset="-122"/>
                <a:sym typeface="Arial" panose="020B0604020202020204" pitchFamily="34" charset="0"/>
              </a:rPr>
              <a:t>40mg</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2019300" y="2406015"/>
            <a:ext cx="3597910" cy="4093210"/>
          </a:xfrm>
          <a:prstGeom prst="rect">
            <a:avLst/>
          </a:prstGeom>
          <a:noFill/>
        </p:spPr>
        <p:txBody>
          <a:bodyPr wrap="square" rtlCol="0">
            <a:noAutofit/>
          </a:bodyPr>
          <a:lstStyle/>
          <a:p>
            <a:pPr>
              <a:spcBef>
                <a:spcPts val="600"/>
              </a:spcBef>
              <a:buClr>
                <a:srgbClr val="022D8F"/>
              </a:buClr>
            </a:pPr>
            <a:r>
              <a:rPr lang="zh-CN" altLang="en-US" sz="1400" b="1" dirty="0">
                <a:latin typeface="Arial" panose="020B0604020202020204" pitchFamily="34" charset="0"/>
                <a:ea typeface="微软雅黑" panose="020B0503020204020204" pitchFamily="34" charset="-122"/>
                <a:sym typeface="Arial" panose="020B0604020202020204" pitchFamily="34" charset="0"/>
              </a:rPr>
              <a:t>本次目录调整中拟新增适应症：</a:t>
            </a:r>
            <a:endPar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endParaRPr>
          </a:p>
          <a:p>
            <a:pPr>
              <a:spcBef>
                <a:spcPts val="600"/>
              </a:spcBef>
              <a:buClr>
                <a:srgbClr val="022D8F"/>
              </a:buClr>
            </a:pP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既往经含铂化疗治疗时或治疗后出现疾病进展，或不耐受含铂化疗，并且经检测确认存在表皮生长因子受体（</a:t>
            </a:r>
            <a:r>
              <a:rPr lang="en-US" altLang="zh-CN"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EGFR</a:t>
            </a: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a:t>
            </a:r>
            <a:r>
              <a:rPr lang="en-US" altLang="zh-CN"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20</a:t>
            </a: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号外显子插入突变的局部晚期或转移性</a:t>
            </a:r>
            <a:r>
              <a:rPr lang="en-US" altLang="zh-CN"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NSCLC</a:t>
            </a: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的成人患者。</a:t>
            </a:r>
            <a:endPar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endParaRPr>
          </a:p>
          <a:p>
            <a:pPr>
              <a:spcBef>
                <a:spcPts val="600"/>
              </a:spcBef>
              <a:buClr>
                <a:srgbClr val="022D8F"/>
              </a:buClr>
            </a:pPr>
            <a:r>
              <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rPr>
              <a:t>现行医保支付范围：</a:t>
            </a:r>
            <a:endParaRPr lang="zh-CN" altLang="en-US" sz="1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l">
              <a:spcBef>
                <a:spcPts val="600"/>
              </a:spcBef>
              <a:buClr>
                <a:srgbClr val="022D8F"/>
              </a:buClr>
              <a:buSzTx/>
              <a:buFontTx/>
            </a:pPr>
            <a:r>
              <a:rPr lang="zh-CN" altLang="en-US" sz="1400" dirty="0">
                <a:latin typeface="Arial" panose="020B0604020202020204" pitchFamily="34" charset="0"/>
                <a:ea typeface="微软雅黑" panose="020B0503020204020204" pitchFamily="34" charset="-122"/>
                <a:sym typeface="Arial" panose="020B0604020202020204" pitchFamily="34" charset="0"/>
              </a:rPr>
              <a:t>1、具有表皮生长因子受体（EGFR）外显子19缺失或外显子21（L858R）置换突变的局部晚期或转移性非小细胞肺癌（NSCLC）成人患者的一线治疗；</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a:p>
            <a:pPr algn="l">
              <a:spcBef>
                <a:spcPts val="600"/>
              </a:spcBef>
              <a:buClr>
                <a:srgbClr val="022D8F"/>
              </a:buClr>
              <a:buSzTx/>
              <a:buFontTx/>
            </a:pPr>
            <a:r>
              <a:rPr lang="zh-CN" altLang="en-US" sz="1400" dirty="0">
                <a:latin typeface="Arial" panose="020B0604020202020204" pitchFamily="34" charset="0"/>
                <a:ea typeface="微软雅黑" panose="020B0503020204020204" pitchFamily="34" charset="-122"/>
                <a:sym typeface="Arial" panose="020B0604020202020204" pitchFamily="34" charset="0"/>
              </a:rPr>
              <a:t>2、既往经EGFR酪氨酸激酶抑制剂（TKI）治疗时或治疗后出现疾病进展，并且经检测确认存在EGFR T790M突变阳性的局部晚期或转移性NSCLC成人患者的治疗。</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8653518" y="4838511"/>
            <a:ext cx="1071880" cy="306705"/>
          </a:xfrm>
          <a:prstGeom prst="rect">
            <a:avLst/>
          </a:prstGeom>
          <a:noFill/>
        </p:spPr>
        <p:txBody>
          <a:bodyPr wrap="none">
            <a:spAutoFit/>
          </a:bodyPr>
          <a:lstStyle/>
          <a:p>
            <a:pPr>
              <a:spcBef>
                <a:spcPts val="600"/>
              </a:spcBef>
              <a:buClr>
                <a:srgbClr val="022D8F"/>
              </a:buClr>
            </a:pPr>
            <a:r>
              <a:rPr lang="zh-CN" altLang="en-US" sz="140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舒沃替尼片</a:t>
            </a:r>
            <a:endPar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流程图: 可选过程 51"/>
          <p:cNvSpPr/>
          <p:nvPr/>
        </p:nvSpPr>
        <p:spPr>
          <a:xfrm>
            <a:off x="6999845" y="101104"/>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53" name="文本框 52"/>
          <p:cNvSpPr txBox="1"/>
          <p:nvPr/>
        </p:nvSpPr>
        <p:spPr>
          <a:xfrm>
            <a:off x="7353110" y="10445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创新性</a:t>
            </a:r>
            <a:endParaRPr lang="zh-CN" altLang="en-US" sz="1400" b="1" spc="200" dirty="0">
              <a:solidFill>
                <a:schemeClr val="bg1">
                  <a:lumMod val="75000"/>
                </a:schemeClr>
              </a:solidFill>
            </a:endParaRPr>
          </a:p>
        </p:txBody>
      </p:sp>
      <p:sp>
        <p:nvSpPr>
          <p:cNvPr id="56" name="流程图: 可选过程 55"/>
          <p:cNvSpPr/>
          <p:nvPr/>
        </p:nvSpPr>
        <p:spPr>
          <a:xfrm>
            <a:off x="5328557"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57" name="文本框 56"/>
          <p:cNvSpPr txBox="1"/>
          <p:nvPr/>
        </p:nvSpPr>
        <p:spPr>
          <a:xfrm>
            <a:off x="5723096"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有效性</a:t>
            </a:r>
            <a:endParaRPr lang="zh-CN" altLang="en-US" sz="1400" b="1" spc="200" dirty="0">
              <a:solidFill>
                <a:schemeClr val="bg1">
                  <a:lumMod val="75000"/>
                </a:schemeClr>
              </a:solidFill>
            </a:endParaRPr>
          </a:p>
        </p:txBody>
      </p:sp>
      <p:sp>
        <p:nvSpPr>
          <p:cNvPr id="60" name="流程图: 可选过程 59"/>
          <p:cNvSpPr/>
          <p:nvPr/>
        </p:nvSpPr>
        <p:spPr>
          <a:xfrm>
            <a:off x="3657269"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61" name="文本框 60"/>
          <p:cNvSpPr txBox="1"/>
          <p:nvPr/>
        </p:nvSpPr>
        <p:spPr>
          <a:xfrm>
            <a:off x="4073874" y="78303"/>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安全性</a:t>
            </a:r>
            <a:endParaRPr lang="zh-CN" altLang="en-US" sz="1400" b="1" spc="200" dirty="0">
              <a:solidFill>
                <a:schemeClr val="bg1">
                  <a:lumMod val="75000"/>
                </a:schemeClr>
              </a:solidFill>
            </a:endParaRPr>
          </a:p>
        </p:txBody>
      </p:sp>
      <p:sp>
        <p:nvSpPr>
          <p:cNvPr id="64" name="流程图: 可选过程 63"/>
          <p:cNvSpPr/>
          <p:nvPr/>
        </p:nvSpPr>
        <p:spPr>
          <a:xfrm>
            <a:off x="8710385"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65" name="文本框 64"/>
          <p:cNvSpPr txBox="1"/>
          <p:nvPr/>
        </p:nvSpPr>
        <p:spPr>
          <a:xfrm>
            <a:off x="9104924"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公平性</a:t>
            </a:r>
            <a:endParaRPr lang="zh-CN" altLang="en-US" sz="1400" b="1" spc="200" dirty="0">
              <a:solidFill>
                <a:schemeClr val="bg1">
                  <a:lumMod val="75000"/>
                </a:schemeClr>
              </a:solidFill>
            </a:endParaRPr>
          </a:p>
        </p:txBody>
      </p:sp>
      <p:sp>
        <p:nvSpPr>
          <p:cNvPr id="10" name="标题 3"/>
          <p:cNvSpPr txBox="1"/>
          <p:nvPr/>
        </p:nvSpPr>
        <p:spPr>
          <a:xfrm>
            <a:off x="6876695" y="2894603"/>
            <a:ext cx="1642831" cy="334972"/>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中国获批时间：</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标题 3"/>
          <p:cNvSpPr txBox="1"/>
          <p:nvPr/>
        </p:nvSpPr>
        <p:spPr>
          <a:xfrm>
            <a:off x="6837524" y="2063679"/>
            <a:ext cx="1096503" cy="342065"/>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用法用量</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nvSpPr>
        <p:spPr>
          <a:xfrm>
            <a:off x="8114030" y="1815465"/>
            <a:ext cx="3066415" cy="955675"/>
          </a:xfrm>
          <a:prstGeom prst="rect">
            <a:avLst/>
          </a:prstGeom>
          <a:noFill/>
        </p:spPr>
        <p:txBody>
          <a:bodyPr wrap="square" rtlCol="0">
            <a:noAutofit/>
          </a:bodyPr>
          <a:lstStyle/>
          <a:p>
            <a:pPr algn="ctr">
              <a:spcBef>
                <a:spcPts val="600"/>
              </a:spcBef>
              <a:buClr>
                <a:srgbClr val="022D8F"/>
              </a:buClr>
            </a:pPr>
            <a:r>
              <a:rPr lang="zh-CN" altLang="en-US" sz="1400" dirty="0">
                <a:latin typeface="Arial" panose="020B0604020202020204" pitchFamily="34" charset="0"/>
                <a:ea typeface="微软雅黑" panose="020B0503020204020204" pitchFamily="34" charset="-122"/>
                <a:sym typeface="Arial" panose="020B0604020202020204" pitchFamily="34" charset="0"/>
              </a:rPr>
              <a:t>晚期</a:t>
            </a:r>
            <a:r>
              <a:rPr lang="en-US" altLang="zh-CN" sz="1400" dirty="0">
                <a:latin typeface="Arial" panose="020B0604020202020204" pitchFamily="34" charset="0"/>
                <a:ea typeface="微软雅黑" panose="020B0503020204020204" pitchFamily="34" charset="-122"/>
                <a:sym typeface="Arial" panose="020B0604020202020204" pitchFamily="34" charset="0"/>
              </a:rPr>
              <a:t>EGFR 20</a:t>
            </a:r>
            <a:r>
              <a:rPr lang="zh-CN" altLang="en-US" sz="1400" dirty="0">
                <a:latin typeface="Arial" panose="020B0604020202020204" pitchFamily="34" charset="0"/>
                <a:ea typeface="微软雅黑" panose="020B0503020204020204" pitchFamily="34" charset="-122"/>
                <a:sym typeface="Arial" panose="020B0604020202020204" pitchFamily="34" charset="0"/>
              </a:rPr>
              <a:t>号外显子插入突变阳性</a:t>
            </a:r>
            <a:r>
              <a:rPr lang="en-US" altLang="zh-CN" sz="1400" dirty="0">
                <a:latin typeface="Arial" panose="020B0604020202020204" pitchFamily="34" charset="0"/>
                <a:ea typeface="微软雅黑" panose="020B0503020204020204" pitchFamily="34" charset="-122"/>
                <a:sym typeface="Arial" panose="020B0604020202020204" pitchFamily="34" charset="0"/>
              </a:rPr>
              <a:t>NSCLC</a:t>
            </a:r>
            <a:r>
              <a:rPr lang="zh-CN" altLang="en-US" sz="1400" dirty="0">
                <a:latin typeface="Arial" panose="020B0604020202020204" pitchFamily="34" charset="0"/>
                <a:ea typeface="微软雅黑" panose="020B0503020204020204" pitchFamily="34" charset="-122"/>
                <a:sym typeface="Arial" panose="020B0604020202020204" pitchFamily="34" charset="0"/>
              </a:rPr>
              <a:t>成人患者：本品推荐剂量为</a:t>
            </a:r>
            <a:r>
              <a:rPr lang="en-US" altLang="zh-CN" sz="1400" dirty="0">
                <a:latin typeface="Arial" panose="020B0604020202020204" pitchFamily="34" charset="0"/>
                <a:ea typeface="微软雅黑" panose="020B0503020204020204" pitchFamily="34" charset="-122"/>
                <a:sym typeface="Arial" panose="020B0604020202020204" pitchFamily="34" charset="0"/>
              </a:rPr>
              <a:t>240mg</a:t>
            </a:r>
            <a:r>
              <a:rPr lang="zh-CN" altLang="en-US" sz="1400" dirty="0">
                <a:latin typeface="Arial" panose="020B0604020202020204" pitchFamily="34" charset="0"/>
                <a:ea typeface="微软雅黑" panose="020B0503020204020204" pitchFamily="34" charset="-122"/>
                <a:sym typeface="Arial" panose="020B0604020202020204" pitchFamily="34" charset="0"/>
              </a:rPr>
              <a:t>，每天一次口服使用，直至出现疾病进展或不可耐受的毒性</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标题 3"/>
          <p:cNvSpPr txBox="1"/>
          <p:nvPr/>
        </p:nvSpPr>
        <p:spPr>
          <a:xfrm>
            <a:off x="6876244" y="5444654"/>
            <a:ext cx="1117211" cy="330914"/>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建议理由：</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流程图: 可选过程 11"/>
          <p:cNvSpPr/>
          <p:nvPr/>
        </p:nvSpPr>
        <p:spPr>
          <a:xfrm>
            <a:off x="2058550" y="97774"/>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25" name="文本框 24"/>
          <p:cNvSpPr txBox="1"/>
          <p:nvPr/>
        </p:nvSpPr>
        <p:spPr>
          <a:xfrm>
            <a:off x="2371925" y="108047"/>
            <a:ext cx="1005404" cy="307777"/>
          </a:xfrm>
          <a:prstGeom prst="rect">
            <a:avLst/>
          </a:prstGeom>
          <a:solidFill>
            <a:schemeClr val="bg1">
              <a:lumMod val="95000"/>
            </a:schemeClr>
          </a:solidFill>
        </p:spPr>
        <p:txBody>
          <a:bodyPr wrap="none" rtlCol="0">
            <a:spAutoFit/>
          </a:bodyPr>
          <a:lstStyle/>
          <a:p>
            <a:pPr algn="ctr"/>
            <a:r>
              <a:rPr lang="zh-CN" altLang="en-US" sz="1400" b="1" spc="200" dirty="0"/>
              <a:t>基本信息</a:t>
            </a:r>
            <a:endParaRPr lang="zh-CN" altLang="en-US" sz="1400" b="1" spc="200" dirty="0"/>
          </a:p>
        </p:txBody>
      </p:sp>
      <p:grpSp>
        <p:nvGrpSpPr>
          <p:cNvPr id="44" name="组合 43"/>
          <p:cNvGrpSpPr/>
          <p:nvPr/>
        </p:nvGrpSpPr>
        <p:grpSpPr>
          <a:xfrm>
            <a:off x="6227445" y="614045"/>
            <a:ext cx="5132705" cy="5510530"/>
            <a:chOff x="684011" y="2019539"/>
            <a:chExt cx="10862952" cy="4045583"/>
          </a:xfrm>
        </p:grpSpPr>
        <p:cxnSp>
          <p:nvCxnSpPr>
            <p:cNvPr id="45" name="直接连接符 44"/>
            <p:cNvCxnSpPr/>
            <p:nvPr/>
          </p:nvCxnSpPr>
          <p:spPr>
            <a:xfrm flipH="1" flipV="1">
              <a:off x="684011" y="2019539"/>
              <a:ext cx="4440882" cy="15238"/>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684011" y="2019539"/>
              <a:ext cx="10862952" cy="4045583"/>
              <a:chOff x="571017" y="2207982"/>
              <a:chExt cx="11105046" cy="4045583"/>
            </a:xfrm>
          </p:grpSpPr>
          <p:cxnSp>
            <p:nvCxnSpPr>
              <p:cNvPr id="47" name="直接连接符 46"/>
              <p:cNvCxnSpPr/>
              <p:nvPr/>
            </p:nvCxnSpPr>
            <p:spPr>
              <a:xfrm rot="10800000">
                <a:off x="571017" y="6253565"/>
                <a:ext cx="11105046"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11676059" y="2207983"/>
                <a:ext cx="0" cy="4045582"/>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571017" y="2207983"/>
                <a:ext cx="0" cy="4045582"/>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944866" y="2207982"/>
                <a:ext cx="4731197" cy="29173"/>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组合 50"/>
          <p:cNvGrpSpPr/>
          <p:nvPr/>
        </p:nvGrpSpPr>
        <p:grpSpPr>
          <a:xfrm>
            <a:off x="760095" y="614680"/>
            <a:ext cx="5125085" cy="5509260"/>
            <a:chOff x="684011" y="2019539"/>
            <a:chExt cx="10862952" cy="4045583"/>
          </a:xfrm>
        </p:grpSpPr>
        <p:cxnSp>
          <p:nvCxnSpPr>
            <p:cNvPr id="54" name="直接连接符 53"/>
            <p:cNvCxnSpPr/>
            <p:nvPr/>
          </p:nvCxnSpPr>
          <p:spPr>
            <a:xfrm flipH="1" flipV="1">
              <a:off x="684011" y="2019539"/>
              <a:ext cx="4440882" cy="15238"/>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684011" y="2019539"/>
              <a:ext cx="10862952" cy="4045583"/>
              <a:chOff x="571017" y="2207982"/>
              <a:chExt cx="11105046" cy="4045583"/>
            </a:xfrm>
          </p:grpSpPr>
          <p:cxnSp>
            <p:nvCxnSpPr>
              <p:cNvPr id="58" name="直接连接符 57"/>
              <p:cNvCxnSpPr/>
              <p:nvPr/>
            </p:nvCxnSpPr>
            <p:spPr>
              <a:xfrm rot="10800000">
                <a:off x="571017" y="6253565"/>
                <a:ext cx="11105046"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1676059" y="2207983"/>
                <a:ext cx="0" cy="4045582"/>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571017" y="2207983"/>
                <a:ext cx="0" cy="4045582"/>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6944866" y="2207982"/>
                <a:ext cx="4731197" cy="29173"/>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15" name="标题 3"/>
          <p:cNvSpPr txBox="1"/>
          <p:nvPr/>
        </p:nvSpPr>
        <p:spPr>
          <a:xfrm>
            <a:off x="6876695" y="4145384"/>
            <a:ext cx="1875055" cy="383171"/>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是否为</a:t>
            </a:r>
            <a:r>
              <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OTC </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药品： </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5"/>
          <p:cNvSpPr txBox="1"/>
          <p:nvPr/>
        </p:nvSpPr>
        <p:spPr>
          <a:xfrm>
            <a:off x="9115425" y="4184650"/>
            <a:ext cx="338455" cy="112395"/>
          </a:xfrm>
          <a:prstGeom prst="rect">
            <a:avLst/>
          </a:prstGeom>
          <a:noFill/>
        </p:spPr>
        <p:txBody>
          <a:bodyPr wrap="square">
            <a:noAutofit/>
          </a:bodyPr>
          <a:lstStyle/>
          <a:p>
            <a:pPr>
              <a:spcBef>
                <a:spcPts val="600"/>
              </a:spcBef>
              <a:buClr>
                <a:srgbClr val="022D8F"/>
              </a:buClr>
            </a:pPr>
            <a:r>
              <a:rPr lang="zh-CN" altLang="en-US" sz="1400" dirty="0">
                <a:latin typeface="Arial" panose="020B0604020202020204" pitchFamily="34" charset="0"/>
                <a:ea typeface="微软雅黑" panose="020B0503020204020204" pitchFamily="34" charset="-122"/>
                <a:sym typeface="Arial" panose="020B0604020202020204" pitchFamily="34" charset="0"/>
              </a:rPr>
              <a:t>否</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标题 3"/>
          <p:cNvSpPr txBox="1"/>
          <p:nvPr/>
        </p:nvSpPr>
        <p:spPr>
          <a:xfrm>
            <a:off x="6837501" y="3549748"/>
            <a:ext cx="3725627" cy="377246"/>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目前大陆地区同通用名药品的上市情况：</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标题 3"/>
          <p:cNvSpPr txBox="1"/>
          <p:nvPr/>
        </p:nvSpPr>
        <p:spPr>
          <a:xfrm>
            <a:off x="6837680" y="1178560"/>
            <a:ext cx="1476375" cy="342265"/>
          </a:xfrm>
          <a:prstGeom prst="roundRect">
            <a:avLst>
              <a:gd name="adj" fmla="val 14508"/>
            </a:avLst>
          </a:prstGeom>
          <a:solidFill>
            <a:srgbClr val="13867A"/>
          </a:solidFill>
        </p:spPr>
        <p:txBody>
          <a:bodyPr/>
          <a:lstStyle>
            <a:lvl1pPr algn="l" defTabSz="914400" rtl="0" eaLnBrk="1" latinLnBrk="0" hangingPunct="1">
              <a:lnSpc>
                <a:spcPct val="90000"/>
              </a:lnSpc>
              <a:spcBef>
                <a:spcPct val="0"/>
              </a:spcBef>
              <a:buNone/>
              <a:defRPr sz="2800" b="1" kern="1200">
                <a:solidFill>
                  <a:schemeClr val="accent1">
                    <a:lumMod val="50000"/>
                  </a:schemeClr>
                </a:solidFill>
                <a:latin typeface="+mj-lt"/>
                <a:ea typeface="+mj-ea"/>
                <a:cs typeface="+mj-cs"/>
              </a:defRPr>
            </a:lvl1pPr>
          </a:lstStyle>
          <a:p>
            <a:pPr>
              <a:lnSpc>
                <a:spcPct val="100000"/>
              </a:lnSpc>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申报目录</a:t>
            </a: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类别：</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nvSpPr>
        <p:spPr>
          <a:xfrm>
            <a:off x="8710033" y="1213931"/>
            <a:ext cx="1249680" cy="306705"/>
          </a:xfrm>
          <a:prstGeom prst="rect">
            <a:avLst/>
          </a:prstGeom>
          <a:noFill/>
        </p:spPr>
        <p:txBody>
          <a:bodyPr wrap="none">
            <a:spAutoFit/>
          </a:bodyPr>
          <a:lstStyle/>
          <a:p>
            <a:pPr>
              <a:spcBef>
                <a:spcPts val="600"/>
              </a:spcBef>
              <a:buClr>
                <a:srgbClr val="022D8F"/>
              </a:buClr>
            </a:pPr>
            <a:r>
              <a:rPr lang="zh-CN" altLang="en-US" sz="140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基本医保目录</a:t>
            </a:r>
            <a:endPar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8844915" y="2894330"/>
            <a:ext cx="2265045" cy="534670"/>
          </a:xfrm>
          <a:prstGeom prst="rect">
            <a:avLst/>
          </a:prstGeom>
          <a:noFill/>
        </p:spPr>
        <p:txBody>
          <a:bodyPr wrap="none">
            <a:noAutofit/>
          </a:bodyPr>
          <a:lstStyle/>
          <a:p>
            <a:pPr algn="ctr">
              <a:spcBef>
                <a:spcPts val="600"/>
              </a:spcBef>
              <a:buClr>
                <a:srgbClr val="022D8F"/>
              </a:buClr>
            </a:pPr>
            <a:r>
              <a:rPr lang="en-US" altLang="zh-CN" sz="1400" dirty="0">
                <a:latin typeface="Arial" panose="020B0604020202020204" pitchFamily="34" charset="0"/>
                <a:ea typeface="微软雅黑" panose="020B0503020204020204" pitchFamily="34" charset="-122"/>
                <a:sym typeface="Arial" panose="020B0604020202020204" pitchFamily="34" charset="0"/>
              </a:rPr>
              <a:t>2021</a:t>
            </a:r>
            <a:r>
              <a:rPr lang="zh-CN" altLang="en-US" sz="1400" dirty="0">
                <a:latin typeface="Arial" panose="020B0604020202020204" pitchFamily="34" charset="0"/>
                <a:ea typeface="微软雅黑" panose="020B0503020204020204" pitchFamily="34" charset="-122"/>
                <a:sym typeface="Arial" panose="020B0604020202020204" pitchFamily="34" charset="0"/>
              </a:rPr>
              <a:t>年</a:t>
            </a:r>
            <a:r>
              <a:rPr lang="en-US" altLang="zh-CN" sz="1400" dirty="0">
                <a:latin typeface="Arial" panose="020B0604020202020204" pitchFamily="34" charset="0"/>
                <a:ea typeface="微软雅黑" panose="020B0503020204020204" pitchFamily="34" charset="-122"/>
                <a:sym typeface="Arial" panose="020B0604020202020204" pitchFamily="34" charset="0"/>
              </a:rPr>
              <a:t>3</a:t>
            </a:r>
            <a:r>
              <a:rPr lang="zh-CN" altLang="en-US" sz="1400" dirty="0">
                <a:latin typeface="Arial" panose="020B0604020202020204" pitchFamily="34" charset="0"/>
                <a:ea typeface="微软雅黑" panose="020B0503020204020204" pitchFamily="34" charset="-122"/>
                <a:sym typeface="Arial" panose="020B0604020202020204" pitchFamily="34" charset="0"/>
              </a:rPr>
              <a:t>月（新增适应症</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a:p>
            <a:pPr algn="ctr">
              <a:spcBef>
                <a:spcPts val="600"/>
              </a:spcBef>
              <a:buClr>
                <a:srgbClr val="022D8F"/>
              </a:buClr>
            </a:pPr>
            <a:r>
              <a:rPr lang="zh-CN" altLang="en-US" sz="1400" dirty="0">
                <a:latin typeface="Arial" panose="020B0604020202020204" pitchFamily="34" charset="0"/>
                <a:ea typeface="微软雅黑" panose="020B0503020204020204" pitchFamily="34" charset="-122"/>
                <a:sym typeface="Arial" panose="020B0604020202020204" pitchFamily="34" charset="0"/>
              </a:rPr>
              <a:t>为</a:t>
            </a:r>
            <a:r>
              <a:rPr lang="en-US" altLang="zh-CN" sz="1400" dirty="0">
                <a:latin typeface="Arial" panose="020B0604020202020204" pitchFamily="34" charset="0"/>
                <a:ea typeface="微软雅黑" panose="020B0503020204020204" pitchFamily="34" charset="-122"/>
                <a:sym typeface="Arial" panose="020B0604020202020204" pitchFamily="34" charset="0"/>
              </a:rPr>
              <a:t>2026</a:t>
            </a:r>
            <a:r>
              <a:rPr lang="zh-CN" altLang="en-US" sz="1400" dirty="0">
                <a:latin typeface="Arial" panose="020B0604020202020204" pitchFamily="34" charset="0"/>
                <a:ea typeface="微软雅黑" panose="020B0503020204020204" pitchFamily="34" charset="-122"/>
                <a:sym typeface="Arial" panose="020B0604020202020204" pitchFamily="34" charset="0"/>
              </a:rPr>
              <a:t>年</a:t>
            </a:r>
            <a:r>
              <a:rPr lang="en-US" altLang="zh-CN" sz="1400" dirty="0">
                <a:latin typeface="Arial" panose="020B0604020202020204" pitchFamily="34" charset="0"/>
                <a:ea typeface="微软雅黑" panose="020B0503020204020204" pitchFamily="34" charset="-122"/>
                <a:sym typeface="Arial" panose="020B0604020202020204" pitchFamily="34" charset="0"/>
              </a:rPr>
              <a:t>2</a:t>
            </a:r>
            <a:r>
              <a:rPr lang="zh-CN" altLang="en-US" sz="1400" dirty="0">
                <a:latin typeface="Arial" panose="020B0604020202020204" pitchFamily="34" charset="0"/>
                <a:ea typeface="微软雅黑" panose="020B0503020204020204" pitchFamily="34" charset="-122"/>
                <a:sym typeface="Arial" panose="020B0604020202020204" pitchFamily="34" charset="0"/>
              </a:rPr>
              <a:t>月</a:t>
            </a:r>
            <a:r>
              <a:rPr lang="en-US" altLang="zh-CN" sz="1400" dirty="0">
                <a:latin typeface="Arial" panose="020B0604020202020204" pitchFamily="34" charset="0"/>
                <a:ea typeface="微软雅黑" panose="020B0503020204020204" pitchFamily="34" charset="-122"/>
                <a:sym typeface="Arial" panose="020B0604020202020204" pitchFamily="34" charset="0"/>
              </a:rPr>
              <a:t>2</a:t>
            </a:r>
            <a:r>
              <a:rPr lang="zh-CN" altLang="en-US" sz="1400" dirty="0">
                <a:latin typeface="Arial" panose="020B0604020202020204" pitchFamily="34" charset="0"/>
                <a:ea typeface="微软雅黑" panose="020B0503020204020204" pitchFamily="34" charset="-122"/>
                <a:sym typeface="Arial" panose="020B0604020202020204" pitchFamily="34" charset="0"/>
              </a:rPr>
              <a:t>日）</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7949565" y="5386070"/>
            <a:ext cx="3409950" cy="737235"/>
          </a:xfrm>
          <a:prstGeom prst="rect">
            <a:avLst/>
          </a:prstGeom>
          <a:noFill/>
        </p:spPr>
        <p:txBody>
          <a:bodyPr wrap="square">
            <a:spAutoFit/>
          </a:bodyPr>
          <a:lstStyle/>
          <a:p>
            <a:pPr marL="274955" marR="0" lvl="2" indent="0" algn="ctr" defTabSz="914400" rtl="0" eaLnBrk="1" fontAlgn="auto" latinLnBrk="0" hangingPunct="1">
              <a:lnSpc>
                <a:spcPct val="100000"/>
              </a:lnSpc>
              <a:spcBef>
                <a:spcPts val="0"/>
              </a:spcBef>
              <a:spcAft>
                <a:spcPts val="0"/>
              </a:spcAft>
              <a:buClr>
                <a:srgbClr val="FFCC33"/>
              </a:buClr>
              <a:buSzTx/>
              <a:buFontTx/>
              <a:buNone/>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国家医保药品目录</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内且</a:t>
            </a:r>
            <a:r>
              <a:rPr lang="zh-CN" altLang="en-US" sz="140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适应症</a:t>
            </a:r>
            <a:r>
              <a:rPr lang="zh-CN" altLang="en-US" sz="140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相同的唯一</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产品</a:t>
            </a:r>
            <a:endPar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274955" marR="0" lvl="2" indent="0" algn="ctr" defTabSz="914400" rtl="0" eaLnBrk="1" fontAlgn="auto" latinLnBrk="0" hangingPunct="1">
              <a:lnSpc>
                <a:spcPct val="100000"/>
              </a:lnSpc>
              <a:spcBef>
                <a:spcPts val="0"/>
              </a:spcBef>
              <a:spcAft>
                <a:spcPts val="0"/>
              </a:spcAft>
              <a:buClr>
                <a:srgbClr val="FFCC33"/>
              </a:buClr>
              <a:buSzTx/>
              <a:buFontTx/>
              <a:buNone/>
              <a:defRPr/>
            </a:pPr>
            <a:endPar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751205" y="719455"/>
            <a:ext cx="10768330" cy="5440680"/>
            <a:chOff x="4060130" y="1552956"/>
            <a:chExt cx="7473217" cy="3681804"/>
          </a:xfrm>
        </p:grpSpPr>
        <p:grpSp>
          <p:nvGrpSpPr>
            <p:cNvPr id="28" name="组合 27"/>
            <p:cNvGrpSpPr/>
            <p:nvPr/>
          </p:nvGrpSpPr>
          <p:grpSpPr>
            <a:xfrm>
              <a:off x="4060130" y="1690841"/>
              <a:ext cx="7473217" cy="3543919"/>
              <a:chOff x="4060130" y="1690841"/>
              <a:chExt cx="7473217" cy="3543919"/>
            </a:xfrm>
          </p:grpSpPr>
          <p:cxnSp>
            <p:nvCxnSpPr>
              <p:cNvPr id="33" name="直接连接符 32"/>
              <p:cNvCxnSpPr>
                <a:stCxn id="32" idx="3"/>
              </p:cNvCxnSpPr>
              <p:nvPr/>
            </p:nvCxnSpPr>
            <p:spPr>
              <a:xfrm flipH="1">
                <a:off x="4060130" y="1690841"/>
                <a:ext cx="374232"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0800000">
                <a:off x="4068458" y="5234760"/>
                <a:ext cx="7464889"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1533345" y="1690976"/>
                <a:ext cx="0" cy="350208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4068459" y="1690976"/>
                <a:ext cx="0" cy="3543784"/>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endCxn id="31" idx="3"/>
              </p:cNvCxnSpPr>
              <p:nvPr/>
            </p:nvCxnSpPr>
            <p:spPr>
              <a:xfrm flipH="1" flipV="1">
                <a:off x="11110338" y="1713012"/>
                <a:ext cx="423007" cy="3"/>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4434362" y="1552956"/>
              <a:ext cx="6675976" cy="297941"/>
              <a:chOff x="4434362" y="1552956"/>
              <a:chExt cx="6675976" cy="297941"/>
            </a:xfrm>
          </p:grpSpPr>
          <p:sp>
            <p:nvSpPr>
              <p:cNvPr id="31" name="箭头: 五边形 30"/>
              <p:cNvSpPr/>
              <p:nvPr/>
            </p:nvSpPr>
            <p:spPr>
              <a:xfrm>
                <a:off x="11005564" y="1575127"/>
                <a:ext cx="104774" cy="275770"/>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箭头: 五边形 31"/>
              <p:cNvSpPr/>
              <p:nvPr/>
            </p:nvSpPr>
            <p:spPr>
              <a:xfrm flipH="1">
                <a:off x="4434362" y="1552956"/>
                <a:ext cx="104774" cy="275769"/>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66" name="文本框 65"/>
          <p:cNvSpPr txBox="1"/>
          <p:nvPr/>
        </p:nvSpPr>
        <p:spPr>
          <a:xfrm>
            <a:off x="1514475" y="719138"/>
            <a:ext cx="9171305" cy="706755"/>
          </a:xfrm>
          <a:prstGeom prst="rect">
            <a:avLst/>
          </a:prstGeom>
          <a:noFill/>
        </p:spPr>
        <p:txBody>
          <a:bodyPr wrap="square" anchor="ctr">
            <a:spAutoFit/>
          </a:bodyPr>
          <a:lstStyle/>
          <a:p>
            <a:pPr algn="ctr"/>
            <a:r>
              <a:rPr lang="zh-CN" altLang="en-US" sz="2000" b="1" dirty="0">
                <a:solidFill>
                  <a:srgbClr val="13867A"/>
                </a:solidFill>
                <a:latin typeface="Arial" panose="020B0604020202020204" pitchFamily="34" charset="0"/>
                <a:ea typeface="微软雅黑" panose="020B0503020204020204" pitchFamily="34" charset="-122"/>
                <a:sym typeface="+mn-ea"/>
              </a:rPr>
              <a:t>EGFR ex20ins突变NSCLC预后较差，传统EGFR TKI疗效有限，存在巨大的未满足临床需求</a:t>
            </a:r>
            <a:endParaRPr lang="zh-CN" altLang="en-US" sz="2000" b="1" dirty="0">
              <a:solidFill>
                <a:srgbClr val="13867A"/>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流程图: 可选过程 91"/>
          <p:cNvSpPr/>
          <p:nvPr/>
        </p:nvSpPr>
        <p:spPr>
          <a:xfrm>
            <a:off x="7014491" y="62853"/>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93" name="文本框 92"/>
          <p:cNvSpPr txBox="1"/>
          <p:nvPr/>
        </p:nvSpPr>
        <p:spPr>
          <a:xfrm>
            <a:off x="7313711" y="75714"/>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创新性</a:t>
            </a:r>
            <a:endParaRPr lang="zh-CN" altLang="en-US" sz="1400" b="1" spc="200" dirty="0">
              <a:solidFill>
                <a:schemeClr val="bg1">
                  <a:lumMod val="75000"/>
                </a:schemeClr>
              </a:solidFill>
            </a:endParaRPr>
          </a:p>
        </p:txBody>
      </p:sp>
      <p:sp>
        <p:nvSpPr>
          <p:cNvPr id="95" name="流程图: 可选过程 94"/>
          <p:cNvSpPr/>
          <p:nvPr/>
        </p:nvSpPr>
        <p:spPr>
          <a:xfrm>
            <a:off x="5328557"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96" name="文本框 95"/>
          <p:cNvSpPr txBox="1"/>
          <p:nvPr/>
        </p:nvSpPr>
        <p:spPr>
          <a:xfrm>
            <a:off x="5723096"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有效性</a:t>
            </a:r>
            <a:endParaRPr lang="zh-CN" altLang="en-US" sz="1400" b="1" spc="200" dirty="0">
              <a:solidFill>
                <a:schemeClr val="bg1">
                  <a:lumMod val="75000"/>
                </a:schemeClr>
              </a:solidFill>
            </a:endParaRPr>
          </a:p>
        </p:txBody>
      </p:sp>
      <p:sp>
        <p:nvSpPr>
          <p:cNvPr id="98" name="流程图: 可选过程 97"/>
          <p:cNvSpPr/>
          <p:nvPr/>
        </p:nvSpPr>
        <p:spPr>
          <a:xfrm>
            <a:off x="3644061" y="75714"/>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99" name="文本框 98"/>
          <p:cNvSpPr txBox="1"/>
          <p:nvPr/>
        </p:nvSpPr>
        <p:spPr>
          <a:xfrm>
            <a:off x="4020543" y="63218"/>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安全性</a:t>
            </a:r>
            <a:endParaRPr lang="zh-CN" altLang="en-US" sz="1400" b="1" spc="200" dirty="0">
              <a:solidFill>
                <a:schemeClr val="bg1">
                  <a:lumMod val="75000"/>
                </a:schemeClr>
              </a:solidFill>
            </a:endParaRPr>
          </a:p>
        </p:txBody>
      </p:sp>
      <p:sp>
        <p:nvSpPr>
          <p:cNvPr id="101" name="流程图: 可选过程 100"/>
          <p:cNvSpPr/>
          <p:nvPr/>
        </p:nvSpPr>
        <p:spPr>
          <a:xfrm>
            <a:off x="8710385"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02" name="文本框 101"/>
          <p:cNvSpPr txBox="1"/>
          <p:nvPr/>
        </p:nvSpPr>
        <p:spPr>
          <a:xfrm>
            <a:off x="9104924"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公平性</a:t>
            </a:r>
            <a:endParaRPr lang="zh-CN" altLang="en-US" sz="1400" b="1" spc="200" dirty="0">
              <a:solidFill>
                <a:schemeClr val="bg1">
                  <a:lumMod val="75000"/>
                </a:schemeClr>
              </a:solidFill>
            </a:endParaRPr>
          </a:p>
        </p:txBody>
      </p:sp>
      <p:sp>
        <p:nvSpPr>
          <p:cNvPr id="3" name="流程图: 可选过程 2"/>
          <p:cNvSpPr/>
          <p:nvPr/>
        </p:nvSpPr>
        <p:spPr>
          <a:xfrm>
            <a:off x="1990160" y="75714"/>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8" name="文本框 17"/>
          <p:cNvSpPr txBox="1"/>
          <p:nvPr/>
        </p:nvSpPr>
        <p:spPr>
          <a:xfrm>
            <a:off x="2297651" y="54796"/>
            <a:ext cx="1005403" cy="307777"/>
          </a:xfrm>
          <a:prstGeom prst="rect">
            <a:avLst/>
          </a:prstGeom>
          <a:solidFill>
            <a:schemeClr val="bg1">
              <a:lumMod val="95000"/>
            </a:schemeClr>
          </a:solidFill>
        </p:spPr>
        <p:txBody>
          <a:bodyPr wrap="none" rtlCol="0">
            <a:spAutoFit/>
          </a:bodyPr>
          <a:lstStyle/>
          <a:p>
            <a:pPr algn="ctr"/>
            <a:r>
              <a:rPr lang="zh-CN" altLang="en-US" sz="1400" b="1" spc="200" dirty="0"/>
              <a:t>基本信息</a:t>
            </a:r>
            <a:endParaRPr lang="zh-CN" altLang="en-US" sz="1400" b="1" spc="200" dirty="0"/>
          </a:p>
        </p:txBody>
      </p:sp>
      <p:sp>
        <p:nvSpPr>
          <p:cNvPr id="14" name="矩形: 圆角 4"/>
          <p:cNvSpPr/>
          <p:nvPr/>
        </p:nvSpPr>
        <p:spPr>
          <a:xfrm>
            <a:off x="981075" y="1637665"/>
            <a:ext cx="5042535" cy="4427855"/>
          </a:xfrm>
          <a:prstGeom prst="roundRect">
            <a:avLst/>
          </a:prstGeom>
          <a:noFill/>
          <a:ln w="28575">
            <a:solidFill>
              <a:srgbClr val="F5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矩形: 圆角 4"/>
          <p:cNvSpPr/>
          <p:nvPr/>
        </p:nvSpPr>
        <p:spPr>
          <a:xfrm>
            <a:off x="6303645" y="1636395"/>
            <a:ext cx="5061585" cy="4430395"/>
          </a:xfrm>
          <a:prstGeom prst="roundRect">
            <a:avLst/>
          </a:prstGeom>
          <a:noFill/>
          <a:ln w="28575">
            <a:solidFill>
              <a:srgbClr val="F5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6" name="文本框 45"/>
          <p:cNvSpPr txBox="1"/>
          <p:nvPr/>
        </p:nvSpPr>
        <p:spPr>
          <a:xfrm>
            <a:off x="1701165" y="1783080"/>
            <a:ext cx="3337560" cy="3371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rPr>
              <a:t>疾病基本</a:t>
            </a:r>
            <a:r>
              <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rPr>
              <a:t>情况</a:t>
            </a:r>
            <a:endPar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endParaRPr>
          </a:p>
        </p:txBody>
      </p:sp>
      <p:sp>
        <p:nvSpPr>
          <p:cNvPr id="1266" name="文本框 1265"/>
          <p:cNvSpPr txBox="1"/>
          <p:nvPr/>
        </p:nvSpPr>
        <p:spPr>
          <a:xfrm>
            <a:off x="1162050" y="2212340"/>
            <a:ext cx="4742180" cy="2712720"/>
          </a:xfrm>
          <a:prstGeom prst="rect">
            <a:avLst/>
          </a:prstGeom>
          <a:noFill/>
        </p:spPr>
        <p:txBody>
          <a:bodyPr wrap="square">
            <a:noAutofit/>
          </a:bodyPr>
          <a:lstStyle/>
          <a:p>
            <a:pPr marL="171450" lvl="1" indent="-171450" defTabSz="1219200">
              <a:lnSpc>
                <a:spcPct val="150000"/>
              </a:lnSpc>
              <a:buClr>
                <a:srgbClr val="000000"/>
              </a:buClr>
              <a:buFont typeface="Wingdings" panose="05000000000000000000" charset="0"/>
              <a:buChar char="ü"/>
              <a:defRPr/>
            </a:pPr>
            <a:r>
              <a:rPr lang="zh-CN" altLang="en-US" sz="1400" b="1" kern="0">
                <a:solidFill>
                  <a:srgbClr val="000000"/>
                </a:solidFill>
                <a:latin typeface="Arial" panose="020B0604020202020204" pitchFamily="34" charset="0"/>
                <a:ea typeface="微软雅黑" panose="020B0503020204020204" pitchFamily="34" charset="-122"/>
                <a:sym typeface="Helvetica"/>
              </a:rPr>
              <a:t>发病率较低，目标人群较少</a:t>
            </a:r>
            <a:endParaRPr lang="zh-CN" altLang="en-US" sz="1400" b="1" kern="0">
              <a:solidFill>
                <a:srgbClr val="000000"/>
              </a:solidFill>
              <a:latin typeface="Arial" panose="020B0604020202020204" pitchFamily="34" charset="0"/>
              <a:ea typeface="微软雅黑" panose="020B0503020204020204" pitchFamily="34" charset="-122"/>
              <a:sym typeface="Helvetica"/>
            </a:endParaRPr>
          </a:p>
          <a:p>
            <a:pPr marL="0" lvl="1" indent="0" defTabSz="1219200">
              <a:lnSpc>
                <a:spcPct val="150000"/>
              </a:lnSpc>
              <a:buClr>
                <a:srgbClr val="000000"/>
              </a:buClr>
              <a:buFont typeface="Wingdings" panose="05000000000000000000" charset="0"/>
              <a:buNone/>
              <a:defRPr/>
            </a:pPr>
            <a:r>
              <a:rPr lang="en-US" altLang="zh-CN" sz="1400" kern="0">
                <a:solidFill>
                  <a:srgbClr val="000000"/>
                </a:solidFill>
                <a:latin typeface="Arial" panose="020B0604020202020204" pitchFamily="34" charset="0"/>
                <a:ea typeface="微软雅黑" panose="020B0503020204020204" pitchFamily="34" charset="-122"/>
                <a:sym typeface="Helvetica"/>
              </a:rPr>
              <a:t>        EGFR 20</a:t>
            </a:r>
            <a:r>
              <a:rPr lang="zh-CN" altLang="en-US" sz="1400" kern="0">
                <a:solidFill>
                  <a:srgbClr val="000000"/>
                </a:solidFill>
                <a:latin typeface="Arial" panose="020B0604020202020204" pitchFamily="34" charset="0"/>
                <a:ea typeface="微软雅黑" panose="020B0503020204020204" pitchFamily="34" charset="-122"/>
                <a:sym typeface="Helvetica"/>
              </a:rPr>
              <a:t>号外显子插入突变是</a:t>
            </a:r>
            <a:r>
              <a:rPr lang="en-US" altLang="zh-CN" sz="1400" kern="0">
                <a:solidFill>
                  <a:srgbClr val="000000"/>
                </a:solidFill>
                <a:latin typeface="Arial" panose="020B0604020202020204" pitchFamily="34" charset="0"/>
                <a:ea typeface="微软雅黑" panose="020B0503020204020204" pitchFamily="34" charset="-122"/>
                <a:sym typeface="Helvetica"/>
              </a:rPr>
              <a:t>EGFR</a:t>
            </a:r>
            <a:r>
              <a:rPr lang="zh-CN" altLang="en-US" sz="1400" kern="0">
                <a:solidFill>
                  <a:srgbClr val="000000"/>
                </a:solidFill>
                <a:latin typeface="Arial" panose="020B0604020202020204" pitchFamily="34" charset="0"/>
                <a:ea typeface="微软雅黑" panose="020B0503020204020204" pitchFamily="34" charset="-122"/>
                <a:sym typeface="Helvetica"/>
              </a:rPr>
              <a:t>突变型</a:t>
            </a:r>
            <a:r>
              <a:rPr lang="en-US" altLang="zh-CN" sz="1400" kern="0">
                <a:solidFill>
                  <a:srgbClr val="000000"/>
                </a:solidFill>
                <a:latin typeface="Arial" panose="020B0604020202020204" pitchFamily="34" charset="0"/>
                <a:ea typeface="微软雅黑" panose="020B0503020204020204" pitchFamily="34" charset="-122"/>
                <a:sym typeface="Helvetica"/>
              </a:rPr>
              <a:t>NSCLC</a:t>
            </a:r>
            <a:r>
              <a:rPr lang="zh-CN" altLang="en-US" sz="1400" kern="0">
                <a:solidFill>
                  <a:srgbClr val="000000"/>
                </a:solidFill>
                <a:latin typeface="Arial" panose="020B0604020202020204" pitchFamily="34" charset="0"/>
                <a:ea typeface="微软雅黑" panose="020B0503020204020204" pitchFamily="34" charset="-122"/>
                <a:sym typeface="Helvetica"/>
              </a:rPr>
              <a:t>中一种相对少见的亚型，在中国</a:t>
            </a:r>
            <a:r>
              <a:rPr lang="en-US" altLang="zh-CN" sz="1400" kern="0">
                <a:solidFill>
                  <a:srgbClr val="000000"/>
                </a:solidFill>
                <a:latin typeface="Arial" panose="020B0604020202020204" pitchFamily="34" charset="0"/>
                <a:ea typeface="微软雅黑" panose="020B0503020204020204" pitchFamily="34" charset="-122"/>
                <a:sym typeface="Helvetica"/>
              </a:rPr>
              <a:t>NSCLC</a:t>
            </a:r>
            <a:r>
              <a:rPr lang="zh-CN" altLang="en-US" sz="1400" kern="0">
                <a:solidFill>
                  <a:srgbClr val="000000"/>
                </a:solidFill>
                <a:latin typeface="Arial" panose="020B0604020202020204" pitchFamily="34" charset="0"/>
                <a:ea typeface="微软雅黑" panose="020B0503020204020204" pitchFamily="34" charset="-122"/>
                <a:sym typeface="Helvetica"/>
              </a:rPr>
              <a:t>中约占</a:t>
            </a:r>
            <a:r>
              <a:rPr lang="en-US" altLang="zh-CN" sz="1400" kern="0">
                <a:solidFill>
                  <a:srgbClr val="000000"/>
                </a:solidFill>
                <a:latin typeface="Arial" panose="020B0604020202020204" pitchFamily="34" charset="0"/>
                <a:ea typeface="微软雅黑" panose="020B0503020204020204" pitchFamily="34" charset="-122"/>
                <a:sym typeface="Helvetica"/>
              </a:rPr>
              <a:t>2-3%</a:t>
            </a:r>
            <a:r>
              <a:rPr lang="en-US" altLang="zh-CN" sz="1400" kern="0" baseline="30000">
                <a:solidFill>
                  <a:srgbClr val="000000"/>
                </a:solidFill>
                <a:latin typeface="Arial" panose="020B0604020202020204" pitchFamily="34" charset="0"/>
                <a:ea typeface="微软雅黑" panose="020B0503020204020204" pitchFamily="34" charset="-122"/>
                <a:sym typeface="Helvetica"/>
              </a:rPr>
              <a:t>1</a:t>
            </a:r>
            <a:r>
              <a:rPr lang="zh-CN" altLang="en-US" sz="1400" kern="0">
                <a:solidFill>
                  <a:srgbClr val="000000"/>
                </a:solidFill>
                <a:latin typeface="Arial" panose="020B0604020202020204" pitchFamily="34" charset="0"/>
                <a:ea typeface="微软雅黑" panose="020B0503020204020204" pitchFamily="34" charset="-122"/>
                <a:sym typeface="Helvetica"/>
              </a:rPr>
              <a:t>，</a:t>
            </a:r>
            <a:r>
              <a:rPr lang="zh-CN" altLang="en-US" sz="1400" b="1" dirty="0">
                <a:solidFill>
                  <a:srgbClr val="DC4979"/>
                </a:solidFill>
                <a:latin typeface="Arial" panose="020B0604020202020204" pitchFamily="34" charset="0"/>
                <a:ea typeface="微软雅黑" panose="020B0503020204020204" pitchFamily="34" charset="-122"/>
                <a:sym typeface="Helvetica"/>
              </a:rPr>
              <a:t>每年新发后线治疗的患者约为5000人左右</a:t>
            </a:r>
            <a:r>
              <a:rPr lang="zh-CN" altLang="en-US" sz="1400" kern="0">
                <a:solidFill>
                  <a:srgbClr val="000000"/>
                </a:solidFill>
                <a:latin typeface="Arial" panose="020B0604020202020204" pitchFamily="34" charset="0"/>
                <a:ea typeface="微软雅黑" panose="020B0503020204020204" pitchFamily="34" charset="-122"/>
                <a:sym typeface="Helvetica"/>
              </a:rPr>
              <a:t>。</a:t>
            </a:r>
            <a:endParaRPr lang="zh-CN" altLang="en-US" sz="1400" kern="0">
              <a:solidFill>
                <a:srgbClr val="000000"/>
              </a:solidFill>
              <a:latin typeface="Arial" panose="020B0604020202020204" pitchFamily="34" charset="0"/>
              <a:ea typeface="微软雅黑" panose="020B0503020204020204" pitchFamily="34" charset="-122"/>
              <a:sym typeface="Helvetica"/>
            </a:endParaRPr>
          </a:p>
          <a:p>
            <a:pPr marL="0" lvl="1" indent="0" defTabSz="1219200">
              <a:lnSpc>
                <a:spcPct val="150000"/>
              </a:lnSpc>
              <a:buClr>
                <a:srgbClr val="000000"/>
              </a:buClr>
              <a:buFont typeface="Wingdings" panose="05000000000000000000" charset="0"/>
              <a:buNone/>
              <a:defRPr/>
            </a:pPr>
            <a:endParaRPr lang="zh-CN" altLang="en-US" sz="1200" kern="0">
              <a:solidFill>
                <a:srgbClr val="000000"/>
              </a:solidFill>
              <a:latin typeface="Arial" panose="020B0604020202020204" pitchFamily="34" charset="0"/>
              <a:ea typeface="微软雅黑" panose="020B0503020204020204" pitchFamily="34" charset="-122"/>
              <a:sym typeface="Helvetica"/>
            </a:endParaRPr>
          </a:p>
          <a:p>
            <a:pPr marL="0" lvl="1" indent="0" defTabSz="1219200">
              <a:lnSpc>
                <a:spcPct val="150000"/>
              </a:lnSpc>
              <a:buClr>
                <a:srgbClr val="000000"/>
              </a:buClr>
              <a:buFont typeface="Wingdings" panose="05000000000000000000" charset="0"/>
              <a:buNone/>
              <a:defRPr/>
            </a:pPr>
            <a:endParaRPr lang="zh-CN" altLang="en-US" sz="1200" kern="0">
              <a:solidFill>
                <a:srgbClr val="000000"/>
              </a:solidFill>
              <a:latin typeface="Arial" panose="020B0604020202020204" pitchFamily="34" charset="0"/>
              <a:ea typeface="微软雅黑" panose="020B0503020204020204" pitchFamily="34" charset="-122"/>
              <a:sym typeface="Helvetica"/>
            </a:endParaRPr>
          </a:p>
          <a:p>
            <a:pPr marL="171450" lvl="1" indent="-171450" defTabSz="1219200">
              <a:lnSpc>
                <a:spcPct val="150000"/>
              </a:lnSpc>
              <a:buClr>
                <a:srgbClr val="000000"/>
              </a:buClr>
              <a:buFont typeface="Wingdings" panose="05000000000000000000" charset="0"/>
              <a:buChar char="ü"/>
              <a:defRPr/>
            </a:pPr>
            <a:r>
              <a:rPr lang="zh-CN" altLang="en-US" sz="1400" b="1" kern="0">
                <a:solidFill>
                  <a:srgbClr val="000000"/>
                </a:solidFill>
                <a:latin typeface="Arial" panose="020B0604020202020204" pitchFamily="34" charset="0"/>
                <a:ea typeface="微软雅黑" panose="020B0503020204020204" pitchFamily="34" charset="-122"/>
                <a:sym typeface="Helvetica"/>
              </a:rPr>
              <a:t>恶性化程度高，预后较差</a:t>
            </a:r>
            <a:endParaRPr lang="zh-CN" altLang="en-US" sz="1400" b="1" kern="0">
              <a:solidFill>
                <a:srgbClr val="000000"/>
              </a:solidFill>
              <a:latin typeface="Arial" panose="020B0604020202020204" pitchFamily="34" charset="0"/>
              <a:ea typeface="微软雅黑" panose="020B0503020204020204" pitchFamily="34" charset="-122"/>
              <a:sym typeface="Helvetica"/>
            </a:endParaRPr>
          </a:p>
          <a:p>
            <a:pPr marL="0" lvl="1" indent="0" defTabSz="1219200">
              <a:lnSpc>
                <a:spcPct val="150000"/>
              </a:lnSpc>
              <a:buClr>
                <a:srgbClr val="000000"/>
              </a:buClr>
              <a:buFont typeface="Wingdings" panose="05000000000000000000" charset="0"/>
              <a:buNone/>
              <a:defRPr/>
            </a:pPr>
            <a:r>
              <a:rPr lang="en-US" altLang="zh-CN" sz="1400" kern="0">
                <a:solidFill>
                  <a:srgbClr val="000000"/>
                </a:solidFill>
                <a:latin typeface="Arial" panose="020B0604020202020204" pitchFamily="34" charset="0"/>
                <a:ea typeface="微软雅黑" panose="020B0503020204020204" pitchFamily="34" charset="-122"/>
                <a:sym typeface="Helvetica"/>
              </a:rPr>
              <a:t>      ex20ins</a:t>
            </a:r>
            <a:r>
              <a:rPr lang="zh-CN" altLang="en-US" sz="1400" kern="0">
                <a:solidFill>
                  <a:srgbClr val="000000"/>
                </a:solidFill>
                <a:latin typeface="Arial" panose="020B0604020202020204" pitchFamily="34" charset="0"/>
                <a:ea typeface="微软雅黑" panose="020B0503020204020204" pitchFamily="34" charset="-122"/>
                <a:sym typeface="Helvetica"/>
              </a:rPr>
              <a:t>是</a:t>
            </a:r>
            <a:r>
              <a:rPr lang="en-US" altLang="zh-CN" sz="1400" kern="0">
                <a:solidFill>
                  <a:srgbClr val="000000"/>
                </a:solidFill>
                <a:latin typeface="Arial" panose="020B0604020202020204" pitchFamily="34" charset="0"/>
                <a:ea typeface="微软雅黑" panose="020B0503020204020204" pitchFamily="34" charset="-122"/>
                <a:sym typeface="Helvetica"/>
              </a:rPr>
              <a:t>NSCLC</a:t>
            </a:r>
            <a:r>
              <a:rPr lang="zh-CN" altLang="en-US" sz="1400" kern="0">
                <a:solidFill>
                  <a:srgbClr val="000000"/>
                </a:solidFill>
                <a:latin typeface="Arial" panose="020B0604020202020204" pitchFamily="34" charset="0"/>
                <a:ea typeface="微软雅黑" panose="020B0503020204020204" pitchFamily="34" charset="-122"/>
                <a:sym typeface="Helvetica"/>
              </a:rPr>
              <a:t>的</a:t>
            </a:r>
            <a:r>
              <a:rPr lang="zh-CN" altLang="en-US" sz="1400" b="1" dirty="0">
                <a:solidFill>
                  <a:srgbClr val="DC4979"/>
                </a:solidFill>
                <a:latin typeface="Arial" panose="020B0604020202020204" pitchFamily="34" charset="0"/>
                <a:ea typeface="微软雅黑" panose="020B0503020204020204" pitchFamily="34" charset="-122"/>
                <a:sym typeface="Helvetica"/>
              </a:rPr>
              <a:t>难治靶点，恶性程度高，预后较差</a:t>
            </a:r>
            <a:r>
              <a:rPr lang="zh-CN" altLang="en-US" sz="1400" kern="0">
                <a:solidFill>
                  <a:srgbClr val="000000"/>
                </a:solidFill>
                <a:latin typeface="Arial" panose="020B0604020202020204" pitchFamily="34" charset="0"/>
                <a:ea typeface="微软雅黑" panose="020B0503020204020204" pitchFamily="34" charset="-122"/>
                <a:sym typeface="Helvetica"/>
              </a:rPr>
              <a:t>。传统疗法效果不佳，患者5年生存率仅为8%</a:t>
            </a:r>
            <a:r>
              <a:rPr lang="en-US" altLang="zh-CN" sz="1400" kern="0" baseline="30000">
                <a:solidFill>
                  <a:srgbClr val="000000"/>
                </a:solidFill>
                <a:latin typeface="Arial" panose="020B0604020202020204" pitchFamily="34" charset="0"/>
                <a:ea typeface="微软雅黑" panose="020B0503020204020204" pitchFamily="34" charset="-122"/>
                <a:sym typeface="Helvetica"/>
              </a:rPr>
              <a:t>2</a:t>
            </a:r>
            <a:r>
              <a:rPr lang="zh-CN" altLang="en-US" sz="1400" kern="0">
                <a:solidFill>
                  <a:srgbClr val="000000"/>
                </a:solidFill>
                <a:latin typeface="Arial" panose="020B0604020202020204" pitchFamily="34" charset="0"/>
                <a:ea typeface="微软雅黑" panose="020B0503020204020204" pitchFamily="34" charset="-122"/>
                <a:sym typeface="Helvetica"/>
              </a:rPr>
              <a:t>。</a:t>
            </a:r>
            <a:r>
              <a:rPr lang="zh-CN" altLang="en-US" sz="1400" kern="0">
                <a:solidFill>
                  <a:srgbClr val="000000"/>
                </a:solidFill>
                <a:latin typeface="Arial" panose="020B0604020202020204" pitchFamily="34" charset="0"/>
                <a:ea typeface="微软雅黑" panose="020B0503020204020204" pitchFamily="34" charset="-122"/>
                <a:sym typeface="Helvetica"/>
              </a:rPr>
              <a:t>其独特的构象导致传统</a:t>
            </a:r>
            <a:r>
              <a:rPr lang="en-US" altLang="zh-CN" sz="1400" kern="0">
                <a:solidFill>
                  <a:srgbClr val="000000"/>
                </a:solidFill>
                <a:latin typeface="Arial" panose="020B0604020202020204" pitchFamily="34" charset="0"/>
                <a:ea typeface="微软雅黑" panose="020B0503020204020204" pitchFamily="34" charset="-122"/>
                <a:sym typeface="Helvetica"/>
              </a:rPr>
              <a:t>EGFR</a:t>
            </a:r>
            <a:r>
              <a:rPr lang="zh-CN" altLang="en-US" sz="1400" kern="0">
                <a:solidFill>
                  <a:srgbClr val="000000"/>
                </a:solidFill>
                <a:latin typeface="Arial" panose="020B0604020202020204" pitchFamily="34" charset="0"/>
                <a:ea typeface="微软雅黑" panose="020B0503020204020204" pitchFamily="34" charset="-122"/>
                <a:sym typeface="Helvetica"/>
              </a:rPr>
              <a:t>酪氨酸激酶抑制剂（</a:t>
            </a:r>
            <a:r>
              <a:rPr lang="en-US" altLang="zh-CN" sz="1400" kern="0">
                <a:solidFill>
                  <a:srgbClr val="000000"/>
                </a:solidFill>
                <a:latin typeface="Arial" panose="020B0604020202020204" pitchFamily="34" charset="0"/>
                <a:ea typeface="微软雅黑" panose="020B0503020204020204" pitchFamily="34" charset="-122"/>
                <a:sym typeface="Helvetica"/>
              </a:rPr>
              <a:t>EGFR-TKI）</a:t>
            </a:r>
            <a:r>
              <a:rPr lang="zh-CN" altLang="en-US" sz="1400" kern="0">
                <a:solidFill>
                  <a:srgbClr val="000000"/>
                </a:solidFill>
                <a:latin typeface="Arial" panose="020B0604020202020204" pitchFamily="34" charset="0"/>
                <a:ea typeface="微软雅黑" panose="020B0503020204020204" pitchFamily="34" charset="-122"/>
                <a:sym typeface="Helvetica"/>
              </a:rPr>
              <a:t>疗效欠佳，且由于毒性风险使剂量难以提升。</a:t>
            </a:r>
            <a:endParaRPr lang="zh-CN" altLang="en-US" sz="1400" kern="0">
              <a:solidFill>
                <a:srgbClr val="000000"/>
              </a:solidFill>
              <a:latin typeface="Arial" panose="020B0604020202020204" pitchFamily="34" charset="0"/>
              <a:ea typeface="微软雅黑" panose="020B0503020204020204" pitchFamily="34" charset="-122"/>
              <a:sym typeface="Helvetica"/>
            </a:endParaRPr>
          </a:p>
          <a:p>
            <a:pPr marL="0" lvl="1" indent="0" defTabSz="1219200">
              <a:lnSpc>
                <a:spcPct val="150000"/>
              </a:lnSpc>
              <a:buClr>
                <a:srgbClr val="000000"/>
              </a:buClr>
              <a:buFont typeface="Wingdings" panose="05000000000000000000" charset="0"/>
              <a:buNone/>
              <a:defRPr/>
            </a:pPr>
            <a:r>
              <a:rPr lang="en-US" altLang="zh-CN" sz="1400" kern="0">
                <a:solidFill>
                  <a:srgbClr val="000000"/>
                </a:solidFill>
                <a:latin typeface="Arial" panose="020B0604020202020204" pitchFamily="34" charset="0"/>
                <a:ea typeface="微软雅黑" panose="020B0503020204020204" pitchFamily="34" charset="-122"/>
                <a:sym typeface="Helvetica"/>
              </a:rPr>
              <a:t>      </a:t>
            </a:r>
            <a:endParaRPr lang="zh-CN" altLang="en-US" sz="1400" kern="0" dirty="0">
              <a:solidFill>
                <a:srgbClr val="000000"/>
              </a:solidFill>
              <a:latin typeface="Arial" panose="020B0604020202020204" pitchFamily="34" charset="0"/>
              <a:ea typeface="微软雅黑" panose="020B0503020204020204" pitchFamily="34" charset="-122"/>
              <a:sym typeface="Helvetica"/>
            </a:endParaRPr>
          </a:p>
        </p:txBody>
      </p:sp>
      <p:sp>
        <p:nvSpPr>
          <p:cNvPr id="4" name="文本框 3"/>
          <p:cNvSpPr txBox="1"/>
          <p:nvPr/>
        </p:nvSpPr>
        <p:spPr>
          <a:xfrm>
            <a:off x="7810777" y="1747365"/>
            <a:ext cx="2030476" cy="3371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rPr>
              <a:t>临床未满足的</a:t>
            </a:r>
            <a:r>
              <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rPr>
              <a:t>需求</a:t>
            </a:r>
            <a:endPar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endParaRPr>
          </a:p>
        </p:txBody>
      </p:sp>
      <p:sp>
        <p:nvSpPr>
          <p:cNvPr id="5" name="文本框 4"/>
          <p:cNvSpPr txBox="1"/>
          <p:nvPr/>
        </p:nvSpPr>
        <p:spPr>
          <a:xfrm>
            <a:off x="6527800" y="2310765"/>
            <a:ext cx="4636135" cy="3392170"/>
          </a:xfrm>
          <a:prstGeom prst="rect">
            <a:avLst/>
          </a:prstGeom>
          <a:noFill/>
        </p:spPr>
        <p:txBody>
          <a:bodyPr wrap="square" rtlCol="0" anchor="t">
            <a:noAutofit/>
          </a:bodyPr>
          <a:p>
            <a:pPr marL="285750" indent="-285750">
              <a:buFont typeface="Wingdings" panose="05000000000000000000" charset="0"/>
              <a:buChar char="ü"/>
            </a:pPr>
            <a:r>
              <a:rPr lang="zh-CN" altLang="en-US" sz="1400" b="1" kern="0">
                <a:solidFill>
                  <a:srgbClr val="000000"/>
                </a:solidFill>
                <a:latin typeface="Arial" panose="020B0604020202020204" pitchFamily="34" charset="0"/>
                <a:ea typeface="微软雅黑" panose="020B0503020204020204" pitchFamily="34" charset="-122"/>
                <a:sym typeface="+mn-ea"/>
              </a:rPr>
              <a:t>临床亟需突破目前方案的疗效瓶颈</a:t>
            </a:r>
            <a:endParaRPr lang="zh-CN" altLang="en-US" sz="1400" b="1" kern="0">
              <a:solidFill>
                <a:srgbClr val="000000"/>
              </a:solidFill>
              <a:latin typeface="Arial" panose="020B0604020202020204" pitchFamily="34" charset="0"/>
              <a:ea typeface="微软雅黑" panose="020B0503020204020204" pitchFamily="34" charset="-122"/>
              <a:sym typeface="+mn-ea"/>
            </a:endParaRPr>
          </a:p>
          <a:p>
            <a:pPr indent="0" fontAlgn="auto">
              <a:lnSpc>
                <a:spcPct val="150000"/>
              </a:lnSpc>
              <a:buFont typeface="Wingdings" panose="05000000000000000000" charset="0"/>
              <a:buNone/>
            </a:pPr>
            <a:r>
              <a:rPr lang="en-US" altLang="zh-CN" sz="1400">
                <a:solidFill>
                  <a:schemeClr val="tx1"/>
                </a:solidFill>
                <a:latin typeface="Arial" panose="020B0604020202020204" pitchFamily="34" charset="0"/>
                <a:ea typeface="微软雅黑" panose="020B0503020204020204" pitchFamily="34" charset="-122"/>
                <a:cs typeface="+mn-ea"/>
                <a:sym typeface="+mn-ea"/>
              </a:rPr>
              <a:t>       EGFR ex20ins</a:t>
            </a:r>
            <a:r>
              <a:rPr lang="zh-CN" altLang="en-US" sz="1400">
                <a:solidFill>
                  <a:schemeClr val="tx1"/>
                </a:solidFill>
                <a:latin typeface="Arial" panose="020B0604020202020204" pitchFamily="34" charset="0"/>
                <a:ea typeface="微软雅黑" panose="020B0503020204020204" pitchFamily="34" charset="-122"/>
                <a:cs typeface="+mn-ea"/>
                <a:sym typeface="+mn-ea"/>
              </a:rPr>
              <a:t>突变作为</a:t>
            </a:r>
            <a:r>
              <a:rPr lang="en-US" altLang="zh-CN" sz="1400">
                <a:solidFill>
                  <a:schemeClr val="tx1"/>
                </a:solidFill>
                <a:latin typeface="Arial" panose="020B0604020202020204" pitchFamily="34" charset="0"/>
                <a:ea typeface="微软雅黑" panose="020B0503020204020204" pitchFamily="34" charset="-122"/>
                <a:cs typeface="+mn-ea"/>
                <a:sym typeface="+mn-ea"/>
              </a:rPr>
              <a:t>NSCLC</a:t>
            </a:r>
            <a:r>
              <a:rPr lang="zh-CN" altLang="en-US" sz="1400">
                <a:solidFill>
                  <a:schemeClr val="tx1"/>
                </a:solidFill>
                <a:latin typeface="Arial" panose="020B0604020202020204" pitchFamily="34" charset="0"/>
                <a:ea typeface="微软雅黑" panose="020B0503020204020204" pitchFamily="34" charset="-122"/>
                <a:cs typeface="+mn-ea"/>
                <a:sym typeface="+mn-ea"/>
              </a:rPr>
              <a:t>中一类特殊的</a:t>
            </a:r>
            <a:r>
              <a:rPr lang="en-US" altLang="zh-CN" sz="1400">
                <a:solidFill>
                  <a:schemeClr val="tx1"/>
                </a:solidFill>
                <a:latin typeface="Arial" panose="020B0604020202020204" pitchFamily="34" charset="0"/>
                <a:ea typeface="微软雅黑" panose="020B0503020204020204" pitchFamily="34" charset="-122"/>
                <a:cs typeface="+mn-ea"/>
                <a:sym typeface="+mn-ea"/>
              </a:rPr>
              <a:t>EGFR</a:t>
            </a:r>
            <a:r>
              <a:rPr lang="zh-CN" altLang="en-US" sz="1400">
                <a:solidFill>
                  <a:schemeClr val="tx1"/>
                </a:solidFill>
                <a:latin typeface="Arial" panose="020B0604020202020204" pitchFamily="34" charset="0"/>
                <a:ea typeface="微软雅黑" panose="020B0503020204020204" pitchFamily="34" charset="-122"/>
                <a:cs typeface="+mn-ea"/>
                <a:sym typeface="+mn-ea"/>
              </a:rPr>
              <a:t>突变亚型，由于其在</a:t>
            </a:r>
            <a:r>
              <a:rPr lang="en-US" altLang="zh-CN" sz="1400">
                <a:solidFill>
                  <a:schemeClr val="tx1"/>
                </a:solidFill>
                <a:latin typeface="Arial" panose="020B0604020202020204" pitchFamily="34" charset="0"/>
                <a:ea typeface="微软雅黑" panose="020B0503020204020204" pitchFamily="34" charset="-122"/>
                <a:cs typeface="+mn-ea"/>
                <a:sym typeface="+mn-ea"/>
              </a:rPr>
              <a:t>ATP</a:t>
            </a:r>
            <a:r>
              <a:rPr lang="zh-CN" altLang="en-US" sz="1400">
                <a:solidFill>
                  <a:schemeClr val="tx1"/>
                </a:solidFill>
                <a:latin typeface="Arial" panose="020B0604020202020204" pitchFamily="34" charset="0"/>
                <a:ea typeface="微软雅黑" panose="020B0503020204020204" pitchFamily="34" charset="-122"/>
                <a:cs typeface="+mn-ea"/>
                <a:sym typeface="+mn-ea"/>
              </a:rPr>
              <a:t>结合口袋形成特殊空间位阻，使</a:t>
            </a:r>
            <a:r>
              <a:rPr lang="zh-CN" altLang="en-US" sz="1400" b="1" dirty="0">
                <a:solidFill>
                  <a:srgbClr val="DC4979"/>
                </a:solidFill>
                <a:latin typeface="Arial" panose="020B0604020202020204" pitchFamily="34" charset="0"/>
                <a:ea typeface="微软雅黑" panose="020B0503020204020204" pitchFamily="34" charset="-122"/>
                <a:sym typeface="+mn-ea"/>
              </a:rPr>
              <a:t>传统EGFR-TKI难以与之有效结合，治疗敏感性较低</a:t>
            </a:r>
            <a:r>
              <a:rPr lang="zh-CN" altLang="en-US" sz="1400" baseline="30000">
                <a:latin typeface="Arial" panose="020B0604020202020204" pitchFamily="34" charset="0"/>
                <a:ea typeface="微软雅黑" panose="020B0503020204020204" pitchFamily="34" charset="-122"/>
                <a:cs typeface="+mn-ea"/>
                <a:sym typeface="+mn-ea"/>
              </a:rPr>
              <a:t>3</a:t>
            </a:r>
            <a:r>
              <a:rPr lang="zh-CN" altLang="en-US" sz="1400">
                <a:latin typeface="Arial" panose="020B0604020202020204" pitchFamily="34" charset="0"/>
                <a:ea typeface="微软雅黑" panose="020B0503020204020204" pitchFamily="34" charset="-122"/>
                <a:cs typeface="+mn-ea"/>
                <a:sym typeface="+mn-ea"/>
              </a:rPr>
              <a:t>，导致疗效不佳，</a:t>
            </a:r>
            <a:r>
              <a:rPr lang="zh-CN" altLang="en-US" sz="1400">
                <a:latin typeface="Arial" panose="020B0604020202020204" pitchFamily="34" charset="0"/>
                <a:ea typeface="微软雅黑" panose="020B0503020204020204" pitchFamily="34" charset="-122"/>
                <a:cs typeface="+mn-ea"/>
                <a:sym typeface="+mn-ea"/>
              </a:rPr>
              <a:t>存在巨大的未满足临床需求。</a:t>
            </a:r>
            <a:endParaRPr lang="zh-CN" altLang="en-US" sz="1400">
              <a:solidFill>
                <a:schemeClr val="tx1"/>
              </a:solidFill>
              <a:latin typeface="Arial" panose="020B0604020202020204" pitchFamily="34" charset="0"/>
              <a:ea typeface="微软雅黑" panose="020B0503020204020204" pitchFamily="34" charset="-122"/>
              <a:cs typeface="+mn-ea"/>
              <a:sym typeface="+mn-ea"/>
            </a:endParaRPr>
          </a:p>
          <a:p>
            <a:pPr marL="285750" indent="-285750">
              <a:buFont typeface="Wingdings" panose="05000000000000000000" charset="0"/>
              <a:buChar char="ü"/>
            </a:pPr>
            <a:endParaRPr lang="zh-CN" altLang="en-US" sz="1400">
              <a:solidFill>
                <a:schemeClr val="tx1"/>
              </a:solidFill>
              <a:latin typeface="Arial" panose="020B0604020202020204" pitchFamily="34" charset="0"/>
              <a:ea typeface="微软雅黑" panose="020B0503020204020204" pitchFamily="34" charset="-122"/>
              <a:cs typeface="+mn-ea"/>
              <a:sym typeface="+mn-ea"/>
            </a:endParaRPr>
          </a:p>
          <a:p>
            <a:pPr marL="285750" indent="-285750" fontAlgn="auto">
              <a:lnSpc>
                <a:spcPct val="150000"/>
              </a:lnSpc>
              <a:buFont typeface="Wingdings" panose="05000000000000000000" charset="0"/>
              <a:buChar char="ü"/>
            </a:pPr>
            <a:r>
              <a:rPr lang="zh-CN" altLang="en-US" sz="1400" b="1" kern="0">
                <a:solidFill>
                  <a:srgbClr val="000000"/>
                </a:solidFill>
                <a:latin typeface="Arial" panose="020B0604020202020204" pitchFamily="34" charset="0"/>
                <a:ea typeface="微软雅黑" panose="020B0503020204020204" pitchFamily="34" charset="-122"/>
                <a:sym typeface="+mn-ea"/>
              </a:rPr>
              <a:t>临床亟需兼具高效、低毒与便捷的更优治疗方案</a:t>
            </a:r>
            <a:endParaRPr lang="zh-CN" altLang="en-US" sz="1400" b="1" kern="0">
              <a:solidFill>
                <a:srgbClr val="000000"/>
              </a:solidFill>
              <a:latin typeface="Arial" panose="020B0604020202020204" pitchFamily="34" charset="0"/>
              <a:ea typeface="微软雅黑" panose="020B0503020204020204" pitchFamily="34" charset="-122"/>
              <a:sym typeface="+mn-ea"/>
            </a:endParaRPr>
          </a:p>
          <a:p>
            <a:pPr indent="0" fontAlgn="auto">
              <a:lnSpc>
                <a:spcPct val="150000"/>
              </a:lnSpc>
              <a:buFont typeface="Wingdings" panose="05000000000000000000" charset="0"/>
              <a:buNone/>
            </a:pPr>
            <a:r>
              <a:rPr lang="en-US" altLang="zh-CN" sz="1400" kern="0">
                <a:solidFill>
                  <a:srgbClr val="000000"/>
                </a:solidFill>
                <a:latin typeface="Arial" panose="020B0604020202020204" pitchFamily="34" charset="0"/>
                <a:ea typeface="微软雅黑" panose="020B0503020204020204" pitchFamily="34" charset="-122"/>
                <a:sym typeface="Arial" panose="020B0604020202020204" pitchFamily="34" charset="0"/>
              </a:rPr>
              <a:t>       </a:t>
            </a:r>
            <a:r>
              <a:rPr lang="zh-CN" altLang="en-US" sz="1400" kern="0">
                <a:solidFill>
                  <a:srgbClr val="000000"/>
                </a:solidFill>
                <a:latin typeface="Arial" panose="020B0604020202020204" pitchFamily="34" charset="0"/>
                <a:ea typeface="微软雅黑" panose="020B0503020204020204" pitchFamily="34" charset="-122"/>
                <a:sym typeface="Arial" panose="020B0604020202020204" pitchFamily="34" charset="0"/>
              </a:rPr>
              <a:t>现有目录内产品对</a:t>
            </a:r>
            <a:r>
              <a:rPr lang="zh-CN" altLang="en-US" sz="1400" kern="0">
                <a:solidFill>
                  <a:srgbClr val="000000"/>
                </a:solidFill>
                <a:latin typeface="Arial" panose="020B0604020202020204" pitchFamily="34" charset="0"/>
                <a:ea typeface="微软雅黑" panose="020B0503020204020204" pitchFamily="34" charset="-122"/>
                <a:sym typeface="+mn-ea"/>
              </a:rPr>
              <a:t>20ins插入突变的</a:t>
            </a:r>
            <a:r>
              <a:rPr lang="zh-CN" altLang="en-US" sz="1400" b="1" dirty="0">
                <a:solidFill>
                  <a:srgbClr val="DC4979"/>
                </a:solidFill>
                <a:latin typeface="Arial" panose="020B0604020202020204" pitchFamily="34" charset="0"/>
                <a:ea typeface="微软雅黑" panose="020B0503020204020204" pitchFamily="34" charset="-122"/>
                <a:sym typeface="+mn-ea"/>
              </a:rPr>
              <a:t>选择性不足，药物安全窗窄，易产生脱靶毒性</a:t>
            </a:r>
            <a:r>
              <a:rPr lang="zh-CN" altLang="en-US" sz="1400" kern="0">
                <a:solidFill>
                  <a:srgbClr val="000000"/>
                </a:solidFill>
                <a:latin typeface="Arial" panose="020B0604020202020204" pitchFamily="34" charset="0"/>
                <a:ea typeface="微软雅黑" panose="020B0503020204020204" pitchFamily="34" charset="-122"/>
                <a:sym typeface="+mn-ea"/>
              </a:rPr>
              <a:t>，导致其难以提升患者疗效。临床亟需</a:t>
            </a:r>
            <a:r>
              <a:rPr lang="zh-CN" altLang="en-US" sz="1400" kern="0">
                <a:solidFill>
                  <a:srgbClr val="000000"/>
                </a:solidFill>
                <a:latin typeface="Arial" panose="020B0604020202020204" pitchFamily="34" charset="0"/>
                <a:ea typeface="微软雅黑" panose="020B0503020204020204" pitchFamily="34" charset="-122"/>
                <a:sym typeface="微软雅黑" panose="020B0503020204020204" pitchFamily="34" charset="-122"/>
              </a:rPr>
              <a:t>基于ex20ins结构特性的治疗优化方案：</a:t>
            </a:r>
            <a:r>
              <a:rPr lang="zh-CN" altLang="en-US" sz="1400" kern="0">
                <a:solidFill>
                  <a:srgbClr val="000000"/>
                </a:solidFill>
                <a:latin typeface="Arial" panose="020B0604020202020204" pitchFamily="34" charset="0"/>
                <a:ea typeface="微软雅黑" panose="020B0503020204020204" pitchFamily="34" charset="-122"/>
                <a:sym typeface="+mn-ea"/>
              </a:rPr>
              <a:t>持续优化疗效、最大限度降低不良反应、全面提升用药依从性。</a:t>
            </a:r>
            <a:endParaRPr lang="zh-CN" altLang="en-US" sz="1400" kern="0">
              <a:solidFill>
                <a:srgbClr val="000000"/>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6" name="文本占位符 3"/>
          <p:cNvSpPr txBox="1"/>
          <p:nvPr/>
        </p:nvSpPr>
        <p:spPr>
          <a:xfrm>
            <a:off x="864870" y="6372225"/>
            <a:ext cx="8976360" cy="1778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1. </a:t>
            </a:r>
            <a:r>
              <a:rPr kumimoji="0" lang="zh-CN" alt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吴凤英,周斐.</a:t>
            </a: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EGFR 20</a:t>
            </a:r>
            <a:r>
              <a:rPr kumimoji="0" lang="zh-CN" alt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外显子插入突变非小细胞肺癌规范化诊疗中国专家共识（2024版）[</a:t>
            </a: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J].</a:t>
            </a:r>
            <a:r>
              <a:rPr kumimoji="0" lang="zh-CN" alt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中国肺癌杂志,2024,27(07):485-494.</a:t>
            </a:r>
            <a:r>
              <a:rPr kumimoji="0" lang="da-DK"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 </a:t>
            </a:r>
            <a:endParaRPr kumimoji="0" lang="da-DK"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endParaRPr>
          </a:p>
          <a:p>
            <a:pPr marL="0" marR="0" lvl="0" indent="0" algn="l" defTabSz="457200" rtl="0" eaLnBrk="1" fontAlgn="auto" latinLnBrk="0" hangingPunct="1">
              <a:lnSpc>
                <a:spcPct val="100000"/>
              </a:lnSpc>
              <a:spcBef>
                <a:spcPts val="0"/>
              </a:spcBef>
              <a:spcAft>
                <a:spcPts val="0"/>
              </a:spcAft>
              <a:buClrTx/>
              <a:buSzTx/>
              <a:buFontTx/>
              <a:buNone/>
              <a:defRPr/>
            </a:pPr>
            <a:r>
              <a:rPr kumimoji="1"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2. Ou, Sai-Hong Ignatius, et al. JTO Clinical and Research Reports (2023): 100558.</a:t>
            </a:r>
            <a:endParaRPr kumimoji="1"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endParaRPr>
          </a:p>
          <a:p>
            <a:pPr marL="0" marR="0" lvl="0" indent="0" algn="l" defTabSz="457200" rtl="0" eaLnBrk="1" fontAlgn="auto" latinLnBrk="0" hangingPunct="1">
              <a:lnSpc>
                <a:spcPct val="100000"/>
              </a:lnSpc>
              <a:spcBef>
                <a:spcPts val="0"/>
              </a:spcBef>
              <a:spcAft>
                <a:spcPts val="0"/>
              </a:spcAft>
              <a:buClrTx/>
              <a:buSzTx/>
              <a:buFontTx/>
              <a:buNone/>
              <a:defRPr/>
            </a:pPr>
            <a:r>
              <a:rPr kumimoji="1"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3. </a:t>
            </a:r>
            <a:r>
              <a:rPr kumimoji="1" lang="en-US" altLang="zh-CN" sz="80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sym typeface="+mn-ea"/>
              </a:rPr>
              <a:t>Malapelle U, Pilotto S, Reale ML, et al. Epidermal growth factor receptor exon 20 insertion variants in non-small cell lung cancer patients. Crit Rev Oncol Hematol. 2022;169:103536.</a:t>
            </a:r>
            <a:endParaRPr kumimoji="1" lang="zh-CN" alt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1041066" y="500377"/>
            <a:ext cx="10418278" cy="528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mn-ea"/>
            </a:endParaRPr>
          </a:p>
        </p:txBody>
      </p:sp>
      <p:sp>
        <p:nvSpPr>
          <p:cNvPr id="5" name="流程图: 可选过程 4"/>
          <p:cNvSpPr/>
          <p:nvPr/>
        </p:nvSpPr>
        <p:spPr>
          <a:xfrm>
            <a:off x="1946729"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75000"/>
                </a:schemeClr>
              </a:solidFill>
            </a:endParaRPr>
          </a:p>
        </p:txBody>
      </p:sp>
      <p:sp>
        <p:nvSpPr>
          <p:cNvPr id="7" name="文本框 6"/>
          <p:cNvSpPr txBox="1"/>
          <p:nvPr/>
        </p:nvSpPr>
        <p:spPr>
          <a:xfrm>
            <a:off x="2238676" y="87086"/>
            <a:ext cx="1005403" cy="307777"/>
          </a:xfrm>
          <a:prstGeom prst="rect">
            <a:avLst/>
          </a:prstGeom>
          <a:noFill/>
        </p:spPr>
        <p:txBody>
          <a:bodyPr wrap="none" rtlCol="0">
            <a:spAutoFit/>
          </a:bodyPr>
          <a:lstStyle/>
          <a:p>
            <a:pPr algn="ctr"/>
            <a:r>
              <a:rPr lang="zh-CN" altLang="en-US" sz="1400" b="1" spc="200" dirty="0">
                <a:solidFill>
                  <a:schemeClr val="bg1">
                    <a:lumMod val="75000"/>
                  </a:schemeClr>
                </a:solidFill>
              </a:rPr>
              <a:t>基本信息</a:t>
            </a:r>
            <a:endParaRPr lang="zh-CN" altLang="en-US" sz="1400" b="1" spc="200" dirty="0">
              <a:solidFill>
                <a:schemeClr val="bg1">
                  <a:lumMod val="75000"/>
                </a:schemeClr>
              </a:solidFill>
            </a:endParaRPr>
          </a:p>
        </p:txBody>
      </p:sp>
      <p:sp>
        <p:nvSpPr>
          <p:cNvPr id="23" name="流程图: 可选过程 22"/>
          <p:cNvSpPr/>
          <p:nvPr/>
        </p:nvSpPr>
        <p:spPr>
          <a:xfrm>
            <a:off x="7046278" y="74911"/>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24" name="文本框 23"/>
          <p:cNvSpPr txBox="1"/>
          <p:nvPr/>
        </p:nvSpPr>
        <p:spPr>
          <a:xfrm>
            <a:off x="7354028" y="98839"/>
            <a:ext cx="800219" cy="307777"/>
          </a:xfrm>
          <a:prstGeom prst="rect">
            <a:avLst/>
          </a:prstGeom>
          <a:noFill/>
        </p:spPr>
        <p:txBody>
          <a:bodyPr wrap="none" rtlCol="0">
            <a:spAutoFit/>
          </a:bodyPr>
          <a:lstStyle>
            <a:defPPr>
              <a:defRPr lang="zh-CN"/>
            </a:defPPr>
            <a:lvl1pPr algn="ctr">
              <a:defRPr sz="1400" b="1" spc="200">
                <a:solidFill>
                  <a:srgbClr val="FE5000"/>
                </a:solidFill>
              </a:defRPr>
            </a:lvl1pPr>
          </a:lstStyle>
          <a:p>
            <a:r>
              <a:rPr lang="zh-CN" altLang="en-US" dirty="0">
                <a:solidFill>
                  <a:schemeClr val="bg1">
                    <a:lumMod val="75000"/>
                  </a:schemeClr>
                </a:solidFill>
              </a:rPr>
              <a:t>创新性</a:t>
            </a:r>
            <a:endParaRPr lang="zh-CN" altLang="en-US" dirty="0">
              <a:solidFill>
                <a:schemeClr val="bg1">
                  <a:lumMod val="75000"/>
                </a:schemeClr>
              </a:solidFill>
            </a:endParaRPr>
          </a:p>
        </p:txBody>
      </p:sp>
      <p:sp>
        <p:nvSpPr>
          <p:cNvPr id="46" name="流程图: 可选过程 45"/>
          <p:cNvSpPr/>
          <p:nvPr/>
        </p:nvSpPr>
        <p:spPr>
          <a:xfrm>
            <a:off x="8710385"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47" name="文本框 46"/>
          <p:cNvSpPr txBox="1"/>
          <p:nvPr/>
        </p:nvSpPr>
        <p:spPr>
          <a:xfrm>
            <a:off x="9104924" y="87086"/>
            <a:ext cx="800219" cy="307777"/>
          </a:xfrm>
          <a:prstGeom prst="rect">
            <a:avLst/>
          </a:prstGeom>
          <a:noFill/>
        </p:spPr>
        <p:txBody>
          <a:bodyPr wrap="none" rtlCol="0">
            <a:spAutoFit/>
          </a:bodyPr>
          <a:lstStyle/>
          <a:p>
            <a:pPr algn="ctr"/>
            <a:r>
              <a:rPr lang="zh-CN" altLang="en-US" sz="1400" b="1" spc="200" dirty="0">
                <a:solidFill>
                  <a:schemeClr val="bg1">
                    <a:lumMod val="75000"/>
                  </a:schemeClr>
                </a:solidFill>
              </a:rPr>
              <a:t>公平性</a:t>
            </a:r>
            <a:endParaRPr lang="zh-CN" altLang="en-US" sz="1400" b="1" spc="200" dirty="0">
              <a:solidFill>
                <a:schemeClr val="bg1">
                  <a:lumMod val="75000"/>
                </a:schemeClr>
              </a:solidFill>
            </a:endParaRPr>
          </a:p>
        </p:txBody>
      </p:sp>
      <p:sp>
        <p:nvSpPr>
          <p:cNvPr id="49" name="流程图: 可选过程 48"/>
          <p:cNvSpPr/>
          <p:nvPr/>
        </p:nvSpPr>
        <p:spPr>
          <a:xfrm>
            <a:off x="5328557"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50" name="文本框 49"/>
          <p:cNvSpPr txBox="1"/>
          <p:nvPr/>
        </p:nvSpPr>
        <p:spPr>
          <a:xfrm>
            <a:off x="5723096"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有效性</a:t>
            </a:r>
            <a:endParaRPr lang="zh-CN" altLang="en-US" sz="1400" b="1" spc="200" dirty="0">
              <a:solidFill>
                <a:schemeClr val="bg1">
                  <a:lumMod val="75000"/>
                </a:schemeClr>
              </a:solidFill>
            </a:endParaRPr>
          </a:p>
        </p:txBody>
      </p:sp>
      <p:sp>
        <p:nvSpPr>
          <p:cNvPr id="3" name="流程图: 可选过程 2"/>
          <p:cNvSpPr/>
          <p:nvPr/>
        </p:nvSpPr>
        <p:spPr>
          <a:xfrm>
            <a:off x="3664450" y="74911"/>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14" name="文本框 13"/>
          <p:cNvSpPr txBox="1"/>
          <p:nvPr/>
        </p:nvSpPr>
        <p:spPr>
          <a:xfrm>
            <a:off x="4036811" y="76057"/>
            <a:ext cx="800219" cy="307777"/>
          </a:xfrm>
          <a:prstGeom prst="rect">
            <a:avLst/>
          </a:prstGeom>
          <a:solidFill>
            <a:schemeClr val="bg1">
              <a:lumMod val="95000"/>
            </a:schemeClr>
          </a:solidFill>
        </p:spPr>
        <p:txBody>
          <a:bodyPr wrap="none" rtlCol="0">
            <a:spAutoFit/>
          </a:bodyPr>
          <a:lstStyle/>
          <a:p>
            <a:pPr algn="ctr"/>
            <a:r>
              <a:rPr lang="zh-CN" altLang="en-US" sz="1400" b="1" spc="200" dirty="0"/>
              <a:t>安全性</a:t>
            </a:r>
            <a:endParaRPr lang="zh-CN" altLang="en-US" sz="1400" b="1" spc="200" dirty="0"/>
          </a:p>
        </p:txBody>
      </p:sp>
      <p:sp>
        <p:nvSpPr>
          <p:cNvPr id="31" name="矩形 2"/>
          <p:cNvSpPr/>
          <p:nvPr/>
        </p:nvSpPr>
        <p:spPr>
          <a:xfrm>
            <a:off x="587375" y="842645"/>
            <a:ext cx="11155680" cy="5335270"/>
          </a:xfrm>
          <a:custGeom>
            <a:avLst/>
            <a:gdLst>
              <a:gd name="connsiteX0" fmla="*/ 0 w 6309432"/>
              <a:gd name="connsiteY0" fmla="*/ 0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0-1" fmla="*/ 0 w 6309432"/>
              <a:gd name="connsiteY0-2" fmla="*/ 28089 h 4701667"/>
              <a:gd name="connsiteX1-3" fmla="*/ 2733379 w 6309432"/>
              <a:gd name="connsiteY1-4" fmla="*/ 0 h 4701667"/>
              <a:gd name="connsiteX2-5" fmla="*/ 6309432 w 6309432"/>
              <a:gd name="connsiteY2-6" fmla="*/ 28089 h 4701667"/>
              <a:gd name="connsiteX3-7" fmla="*/ 6309432 w 6309432"/>
              <a:gd name="connsiteY3-8" fmla="*/ 4701667 h 4701667"/>
              <a:gd name="connsiteX4-9" fmla="*/ 0 w 6309432"/>
              <a:gd name="connsiteY4-10" fmla="*/ 4701667 h 4701667"/>
              <a:gd name="connsiteX5" fmla="*/ 0 w 6309432"/>
              <a:gd name="connsiteY5" fmla="*/ 28089 h 4701667"/>
              <a:gd name="connsiteX0-11" fmla="*/ 2733379 w 6309432"/>
              <a:gd name="connsiteY0-12" fmla="*/ 0 h 4701667"/>
              <a:gd name="connsiteX1-13" fmla="*/ 6309432 w 6309432"/>
              <a:gd name="connsiteY1-14" fmla="*/ 28089 h 4701667"/>
              <a:gd name="connsiteX2-15" fmla="*/ 6309432 w 6309432"/>
              <a:gd name="connsiteY2-16" fmla="*/ 4701667 h 4701667"/>
              <a:gd name="connsiteX3-17" fmla="*/ 0 w 6309432"/>
              <a:gd name="connsiteY3-18" fmla="*/ 4701667 h 4701667"/>
              <a:gd name="connsiteX4-19" fmla="*/ 0 w 6309432"/>
              <a:gd name="connsiteY4-20" fmla="*/ 28089 h 4701667"/>
              <a:gd name="connsiteX5-21" fmla="*/ 2824819 w 6309432"/>
              <a:gd name="connsiteY5-22" fmla="*/ 91440 h 4701667"/>
              <a:gd name="connsiteX0-23" fmla="*/ 2733379 w 6309432"/>
              <a:gd name="connsiteY0-24" fmla="*/ 0 h 4701667"/>
              <a:gd name="connsiteX1-25" fmla="*/ 6309432 w 6309432"/>
              <a:gd name="connsiteY1-26" fmla="*/ 28089 h 4701667"/>
              <a:gd name="connsiteX2-27" fmla="*/ 6309432 w 6309432"/>
              <a:gd name="connsiteY2-28" fmla="*/ 4701667 h 4701667"/>
              <a:gd name="connsiteX3-29" fmla="*/ 0 w 6309432"/>
              <a:gd name="connsiteY3-30" fmla="*/ 4701667 h 4701667"/>
              <a:gd name="connsiteX4-31" fmla="*/ 0 w 6309432"/>
              <a:gd name="connsiteY4-32" fmla="*/ 28089 h 4701667"/>
              <a:gd name="connsiteX5-33" fmla="*/ 634512 w 6309432"/>
              <a:gd name="connsiteY5-34" fmla="*/ 38278 h 4701667"/>
              <a:gd name="connsiteX0-35" fmla="*/ 5465946 w 6309432"/>
              <a:gd name="connsiteY0-36" fmla="*/ 14441 h 4673578"/>
              <a:gd name="connsiteX1-37" fmla="*/ 6309432 w 6309432"/>
              <a:gd name="connsiteY1-38" fmla="*/ 0 h 4673578"/>
              <a:gd name="connsiteX2-39" fmla="*/ 6309432 w 6309432"/>
              <a:gd name="connsiteY2-40" fmla="*/ 4673578 h 4673578"/>
              <a:gd name="connsiteX3-41" fmla="*/ 0 w 6309432"/>
              <a:gd name="connsiteY3-42" fmla="*/ 4673578 h 4673578"/>
              <a:gd name="connsiteX4-43" fmla="*/ 0 w 6309432"/>
              <a:gd name="connsiteY4-44" fmla="*/ 0 h 4673578"/>
              <a:gd name="connsiteX5-45" fmla="*/ 634512 w 6309432"/>
              <a:gd name="connsiteY5-46" fmla="*/ 10189 h 4673578"/>
              <a:gd name="connsiteX0-47" fmla="*/ 5465946 w 6309432"/>
              <a:gd name="connsiteY0-48" fmla="*/ 36150 h 4695287"/>
              <a:gd name="connsiteX1-49" fmla="*/ 6309432 w 6309432"/>
              <a:gd name="connsiteY1-50" fmla="*/ 21709 h 4695287"/>
              <a:gd name="connsiteX2-51" fmla="*/ 6309432 w 6309432"/>
              <a:gd name="connsiteY2-52" fmla="*/ 4695287 h 4695287"/>
              <a:gd name="connsiteX3-53" fmla="*/ 0 w 6309432"/>
              <a:gd name="connsiteY3-54" fmla="*/ 4695287 h 4695287"/>
              <a:gd name="connsiteX4-55" fmla="*/ 0 w 6309432"/>
              <a:gd name="connsiteY4-56" fmla="*/ 21709 h 4695287"/>
              <a:gd name="connsiteX5-57" fmla="*/ 485657 w 6309432"/>
              <a:gd name="connsiteY5-58" fmla="*/ 0 h 4695287"/>
              <a:gd name="connsiteX0-59" fmla="*/ 5816820 w 6309432"/>
              <a:gd name="connsiteY0-60" fmla="*/ 46783 h 4695287"/>
              <a:gd name="connsiteX1-61" fmla="*/ 6309432 w 6309432"/>
              <a:gd name="connsiteY1-62" fmla="*/ 21709 h 4695287"/>
              <a:gd name="connsiteX2-63" fmla="*/ 6309432 w 6309432"/>
              <a:gd name="connsiteY2-64" fmla="*/ 4695287 h 4695287"/>
              <a:gd name="connsiteX3-65" fmla="*/ 0 w 6309432"/>
              <a:gd name="connsiteY3-66" fmla="*/ 4695287 h 4695287"/>
              <a:gd name="connsiteX4-67" fmla="*/ 0 w 6309432"/>
              <a:gd name="connsiteY4-68" fmla="*/ 21709 h 4695287"/>
              <a:gd name="connsiteX5-69" fmla="*/ 485657 w 6309432"/>
              <a:gd name="connsiteY5-70" fmla="*/ 0 h 4695287"/>
              <a:gd name="connsiteX0-71" fmla="*/ 5816820 w 6309432"/>
              <a:gd name="connsiteY0-72" fmla="*/ 46783 h 4695287"/>
              <a:gd name="connsiteX1-73" fmla="*/ 6309432 w 6309432"/>
              <a:gd name="connsiteY1-74" fmla="*/ 21709 h 4695287"/>
              <a:gd name="connsiteX2-75" fmla="*/ 6309432 w 6309432"/>
              <a:gd name="connsiteY2-76" fmla="*/ 4695287 h 4695287"/>
              <a:gd name="connsiteX3-77" fmla="*/ 0 w 6309432"/>
              <a:gd name="connsiteY3-78" fmla="*/ 4695287 h 4695287"/>
              <a:gd name="connsiteX4-79" fmla="*/ 0 w 6309432"/>
              <a:gd name="connsiteY4-80" fmla="*/ 21709 h 4695287"/>
              <a:gd name="connsiteX5-81" fmla="*/ 485657 w 6309432"/>
              <a:gd name="connsiteY5-82" fmla="*/ 0 h 4695287"/>
              <a:gd name="connsiteX0-83" fmla="*/ 5816820 w 6309432"/>
              <a:gd name="connsiteY0-84" fmla="*/ 36151 h 4695287"/>
              <a:gd name="connsiteX1-85" fmla="*/ 6309432 w 6309432"/>
              <a:gd name="connsiteY1-86" fmla="*/ 21709 h 4695287"/>
              <a:gd name="connsiteX2-87" fmla="*/ 6309432 w 6309432"/>
              <a:gd name="connsiteY2-88" fmla="*/ 4695287 h 4695287"/>
              <a:gd name="connsiteX3-89" fmla="*/ 0 w 6309432"/>
              <a:gd name="connsiteY3-90" fmla="*/ 4695287 h 4695287"/>
              <a:gd name="connsiteX4-91" fmla="*/ 0 w 6309432"/>
              <a:gd name="connsiteY4-92" fmla="*/ 21709 h 4695287"/>
              <a:gd name="connsiteX5-93" fmla="*/ 485657 w 6309432"/>
              <a:gd name="connsiteY5-94" fmla="*/ 0 h 4695287"/>
              <a:gd name="connsiteX0-95" fmla="*/ 5838085 w 6309432"/>
              <a:gd name="connsiteY0-96" fmla="*/ 0 h 4701666"/>
              <a:gd name="connsiteX1-97" fmla="*/ 6309432 w 6309432"/>
              <a:gd name="connsiteY1-98" fmla="*/ 28088 h 4701666"/>
              <a:gd name="connsiteX2-99" fmla="*/ 6309432 w 6309432"/>
              <a:gd name="connsiteY2-100" fmla="*/ 4701666 h 4701666"/>
              <a:gd name="connsiteX3-101" fmla="*/ 0 w 6309432"/>
              <a:gd name="connsiteY3-102" fmla="*/ 4701666 h 4701666"/>
              <a:gd name="connsiteX4-103" fmla="*/ 0 w 6309432"/>
              <a:gd name="connsiteY4-104" fmla="*/ 28088 h 4701666"/>
              <a:gd name="connsiteX5-105" fmla="*/ 485657 w 6309432"/>
              <a:gd name="connsiteY5-106" fmla="*/ 6379 h 4701666"/>
              <a:gd name="connsiteX0-107" fmla="*/ 5880615 w 6309432"/>
              <a:gd name="connsiteY0-108" fmla="*/ 25518 h 4695287"/>
              <a:gd name="connsiteX1-109" fmla="*/ 6309432 w 6309432"/>
              <a:gd name="connsiteY1-110" fmla="*/ 21709 h 4695287"/>
              <a:gd name="connsiteX2-111" fmla="*/ 6309432 w 6309432"/>
              <a:gd name="connsiteY2-112" fmla="*/ 4695287 h 4695287"/>
              <a:gd name="connsiteX3-113" fmla="*/ 0 w 6309432"/>
              <a:gd name="connsiteY3-114" fmla="*/ 4695287 h 4695287"/>
              <a:gd name="connsiteX4-115" fmla="*/ 0 w 6309432"/>
              <a:gd name="connsiteY4-116" fmla="*/ 21709 h 4695287"/>
              <a:gd name="connsiteX5-117" fmla="*/ 485657 w 6309432"/>
              <a:gd name="connsiteY5-118" fmla="*/ 0 h 4695287"/>
              <a:gd name="connsiteX0-119" fmla="*/ 5880615 w 6309432"/>
              <a:gd name="connsiteY0-120" fmla="*/ 46783 h 4716552"/>
              <a:gd name="connsiteX1-121" fmla="*/ 6309432 w 6309432"/>
              <a:gd name="connsiteY1-122" fmla="*/ 42974 h 4716552"/>
              <a:gd name="connsiteX2-123" fmla="*/ 6309432 w 6309432"/>
              <a:gd name="connsiteY2-124" fmla="*/ 4716552 h 4716552"/>
              <a:gd name="connsiteX3-125" fmla="*/ 0 w 6309432"/>
              <a:gd name="connsiteY3-126" fmla="*/ 4716552 h 4716552"/>
              <a:gd name="connsiteX4-127" fmla="*/ 0 w 6309432"/>
              <a:gd name="connsiteY4-128" fmla="*/ 42974 h 4716552"/>
              <a:gd name="connsiteX5-129" fmla="*/ 315536 w 6309432"/>
              <a:gd name="connsiteY5-130" fmla="*/ 0 h 4716552"/>
              <a:gd name="connsiteX0-131" fmla="*/ 5880615 w 6309432"/>
              <a:gd name="connsiteY0-132" fmla="*/ 4253 h 4674022"/>
              <a:gd name="connsiteX1-133" fmla="*/ 6309432 w 6309432"/>
              <a:gd name="connsiteY1-134" fmla="*/ 444 h 4674022"/>
              <a:gd name="connsiteX2-135" fmla="*/ 6309432 w 6309432"/>
              <a:gd name="connsiteY2-136" fmla="*/ 4674022 h 4674022"/>
              <a:gd name="connsiteX3-137" fmla="*/ 0 w 6309432"/>
              <a:gd name="connsiteY3-138" fmla="*/ 4674022 h 4674022"/>
              <a:gd name="connsiteX4-139" fmla="*/ 0 w 6309432"/>
              <a:gd name="connsiteY4-140" fmla="*/ 444 h 4674022"/>
              <a:gd name="connsiteX5-141" fmla="*/ 315536 w 6309432"/>
              <a:gd name="connsiteY5-142" fmla="*/ 0 h 4674022"/>
              <a:gd name="connsiteX0-143" fmla="*/ 6018838 w 6309432"/>
              <a:gd name="connsiteY0-144" fmla="*/ 4253 h 4674022"/>
              <a:gd name="connsiteX1-145" fmla="*/ 6309432 w 6309432"/>
              <a:gd name="connsiteY1-146" fmla="*/ 444 h 4674022"/>
              <a:gd name="connsiteX2-147" fmla="*/ 6309432 w 6309432"/>
              <a:gd name="connsiteY2-148" fmla="*/ 4674022 h 4674022"/>
              <a:gd name="connsiteX3-149" fmla="*/ 0 w 6309432"/>
              <a:gd name="connsiteY3-150" fmla="*/ 4674022 h 4674022"/>
              <a:gd name="connsiteX4-151" fmla="*/ 0 w 6309432"/>
              <a:gd name="connsiteY4-152" fmla="*/ 444 h 4674022"/>
              <a:gd name="connsiteX5-153" fmla="*/ 315536 w 6309432"/>
              <a:gd name="connsiteY5-154" fmla="*/ 0 h 46740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309432" h="4674022">
                <a:moveTo>
                  <a:pt x="6018838" y="4253"/>
                </a:moveTo>
                <a:lnTo>
                  <a:pt x="6309432" y="444"/>
                </a:lnTo>
                <a:lnTo>
                  <a:pt x="6309432" y="4674022"/>
                </a:lnTo>
                <a:lnTo>
                  <a:pt x="0" y="4674022"/>
                </a:lnTo>
                <a:lnTo>
                  <a:pt x="0" y="444"/>
                </a:lnTo>
                <a:lnTo>
                  <a:pt x="315536" y="0"/>
                </a:lnTo>
              </a:path>
            </a:pathLst>
          </a:cu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69" name="组合 468"/>
          <p:cNvGrpSpPr/>
          <p:nvPr/>
        </p:nvGrpSpPr>
        <p:grpSpPr>
          <a:xfrm>
            <a:off x="1255452" y="647756"/>
            <a:ext cx="9755078" cy="469676"/>
            <a:chOff x="3061334" y="1502815"/>
            <a:chExt cx="9755078" cy="275770"/>
          </a:xfrm>
        </p:grpSpPr>
        <p:sp>
          <p:nvSpPr>
            <p:cNvPr id="25" name="箭头: 五边形 4"/>
            <p:cNvSpPr/>
            <p:nvPr/>
          </p:nvSpPr>
          <p:spPr>
            <a:xfrm>
              <a:off x="12711638" y="1502815"/>
              <a:ext cx="104774" cy="275770"/>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2" name="箭头: 五边形 5"/>
            <p:cNvSpPr/>
            <p:nvPr/>
          </p:nvSpPr>
          <p:spPr>
            <a:xfrm flipH="1">
              <a:off x="3061334" y="1502815"/>
              <a:ext cx="104774" cy="275769"/>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3" name="文本框 32"/>
          <p:cNvSpPr txBox="1"/>
          <p:nvPr/>
        </p:nvSpPr>
        <p:spPr>
          <a:xfrm>
            <a:off x="3048000" y="3106420"/>
            <a:ext cx="6096000" cy="645160"/>
          </a:xfrm>
          <a:prstGeom prst="rect">
            <a:avLst/>
          </a:prstGeom>
          <a:noFill/>
        </p:spPr>
        <p:txBody>
          <a:bodyPr wrap="square" rtlCol="0" anchor="t">
            <a:spAutoFit/>
          </a:bodyPr>
          <a:p>
            <a:r>
              <a:rPr lang="zh-CN" altLang="en-US" b="1" dirty="0">
                <a:solidFill>
                  <a:schemeClr val="bg1"/>
                </a:solidFill>
                <a:latin typeface="Arial" panose="020B0604020202020204" pitchFamily="34" charset="0"/>
                <a:ea typeface="微软雅黑" panose="020B0503020204020204" pitchFamily="34" charset="-122"/>
                <a:cs typeface="+mn-ea"/>
                <a:sym typeface="+mn-ea"/>
              </a:rPr>
              <a:t>伏美替尼</a:t>
            </a:r>
            <a:r>
              <a:rPr lang="en-US" altLang="zh-CN" b="1" dirty="0" err="1">
                <a:solidFill>
                  <a:schemeClr val="bg1"/>
                </a:solidFill>
                <a:latin typeface="Arial" panose="020B0604020202020204" pitchFamily="34" charset="0"/>
                <a:ea typeface="微软雅黑" panose="020B0503020204020204" pitchFamily="34" charset="-122"/>
                <a:cs typeface="+mn-ea"/>
                <a:sym typeface="+mn-ea"/>
              </a:rPr>
              <a:t>240mg</a:t>
            </a:r>
            <a:r>
              <a:rPr lang="zh-CN" altLang="en-US" b="1" dirty="0">
                <a:solidFill>
                  <a:schemeClr val="bg1"/>
                </a:solidFill>
                <a:latin typeface="Arial" panose="020B0604020202020204" pitchFamily="34" charset="0"/>
                <a:ea typeface="微软雅黑" panose="020B0503020204020204" pitchFamily="34" charset="-122"/>
                <a:cs typeface="+mn-ea"/>
                <a:sym typeface="+mn-ea"/>
              </a:rPr>
              <a:t>用于经治</a:t>
            </a:r>
            <a:r>
              <a:rPr lang="en-US" altLang="zh-CN" b="1" dirty="0">
                <a:solidFill>
                  <a:schemeClr val="bg1"/>
                </a:solidFill>
                <a:latin typeface="Arial" panose="020B0604020202020204" pitchFamily="34" charset="0"/>
                <a:ea typeface="微软雅黑" panose="020B0503020204020204" pitchFamily="34" charset="-122"/>
                <a:cs typeface="+mn-ea"/>
                <a:sym typeface="+mn-ea"/>
              </a:rPr>
              <a:t>EGFR Ex20ins</a:t>
            </a:r>
            <a:r>
              <a:rPr lang="zh-CN" altLang="en-US" b="1" dirty="0">
                <a:solidFill>
                  <a:schemeClr val="bg1"/>
                </a:solidFill>
                <a:latin typeface="Arial" panose="020B0604020202020204" pitchFamily="34" charset="0"/>
                <a:ea typeface="微软雅黑" panose="020B0503020204020204" pitchFamily="34" charset="-122"/>
                <a:cs typeface="+mn-ea"/>
                <a:sym typeface="+mn-ea"/>
              </a:rPr>
              <a:t>突变</a:t>
            </a:r>
            <a:r>
              <a:rPr lang="en-US" altLang="zh-CN" b="1" dirty="0">
                <a:solidFill>
                  <a:schemeClr val="bg1"/>
                </a:solidFill>
                <a:latin typeface="Arial" panose="020B0604020202020204" pitchFamily="34" charset="0"/>
                <a:ea typeface="微软雅黑" panose="020B0503020204020204" pitchFamily="34" charset="-122"/>
                <a:cs typeface="+mn-ea"/>
                <a:sym typeface="+mn-ea"/>
              </a:rPr>
              <a:t>NSCLC</a:t>
            </a:r>
            <a:r>
              <a:rPr lang="zh-CN" altLang="en-US" b="1" dirty="0">
                <a:solidFill>
                  <a:schemeClr val="bg1"/>
                </a:solidFill>
                <a:latin typeface="Arial" panose="020B0604020202020204" pitchFamily="34" charset="0"/>
                <a:ea typeface="微软雅黑" panose="020B0503020204020204" pitchFamily="34" charset="-122"/>
                <a:cs typeface="+mn-ea"/>
                <a:sym typeface="+mn-ea"/>
              </a:rPr>
              <a:t>安全性良好</a:t>
            </a:r>
            <a:endParaRPr lang="zh-CN" altLang="en-US" b="1" dirty="0">
              <a:solidFill>
                <a:schemeClr val="accent1"/>
              </a:solidFill>
              <a:latin typeface="Arial" panose="020B0604020202020204" pitchFamily="34" charset="0"/>
              <a:ea typeface="微软雅黑" panose="020B0503020204020204" pitchFamily="34" charset="-122"/>
              <a:cs typeface="+mn-ea"/>
              <a:sym typeface="+mn-ea"/>
            </a:endParaRPr>
          </a:p>
        </p:txBody>
      </p:sp>
      <p:sp>
        <p:nvSpPr>
          <p:cNvPr id="35" name="文本框 34"/>
          <p:cNvSpPr txBox="1"/>
          <p:nvPr/>
        </p:nvSpPr>
        <p:spPr>
          <a:xfrm>
            <a:off x="1095375" y="1123315"/>
            <a:ext cx="10191750" cy="156845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lang="zh-CN" altLang="en-US" sz="1600" b="1" dirty="0">
                <a:solidFill>
                  <a:srgbClr val="DC4979"/>
                </a:solidFill>
                <a:latin typeface="Arial" panose="020B0604020202020204" pitchFamily="34" charset="0"/>
                <a:ea typeface="微软雅黑" panose="020B0503020204020204" pitchFamily="34" charset="-122"/>
                <a:sym typeface="+mn-ea"/>
              </a:rPr>
              <a:t>≥3级TRAE发生率为25.4%</a:t>
            </a:r>
            <a:r>
              <a:rPr lang="zh-CN" altLang="en-US" sz="1600" kern="0" baseline="30000" noProof="0" dirty="0">
                <a:ln>
                  <a:noFill/>
                </a:ln>
                <a:solidFill>
                  <a:prstClr val="black"/>
                </a:solidFill>
                <a:effectLst/>
                <a:uLnTx/>
                <a:uFillTx/>
                <a:latin typeface="Arial" panose="020B0604020202020204" pitchFamily="34" charset="0"/>
                <a:ea typeface="微软雅黑" panose="020B0503020204020204" pitchFamily="34" charset="-122"/>
                <a:sym typeface="+mn-ea"/>
              </a:rPr>
              <a:t>1</a:t>
            </a:r>
            <a:r>
              <a:rPr lang="zh-CN" altLang="en-US" sz="1600" kern="0" noProof="0" dirty="0">
                <a:ln>
                  <a:noFill/>
                </a:ln>
                <a:solidFill>
                  <a:prstClr val="black"/>
                </a:solidFill>
                <a:effectLst/>
                <a:uLnTx/>
                <a:uFillTx/>
                <a:latin typeface="Arial" panose="020B0604020202020204" pitchFamily="34" charset="0"/>
                <a:ea typeface="微软雅黑" panose="020B0503020204020204" pitchFamily="34" charset="-122"/>
                <a:sym typeface="+mn-ea"/>
              </a:rPr>
              <a:t>，因</a:t>
            </a:r>
            <a:r>
              <a:rPr lang="en-US" altLang="zh-CN" sz="1600" kern="0" noProof="0" dirty="0">
                <a:ln>
                  <a:noFill/>
                </a:ln>
                <a:solidFill>
                  <a:prstClr val="black"/>
                </a:solidFill>
                <a:effectLst/>
                <a:uLnTx/>
                <a:uFillTx/>
                <a:latin typeface="Arial" panose="020B0604020202020204" pitchFamily="34" charset="0"/>
                <a:ea typeface="微软雅黑" panose="020B0503020204020204" pitchFamily="34" charset="-122"/>
                <a:sym typeface="+mn-ea"/>
              </a:rPr>
              <a:t>TRAE</a:t>
            </a:r>
            <a:r>
              <a:rPr lang="zh-CN" altLang="en-US" sz="1600" kern="0" noProof="0" dirty="0">
                <a:ln>
                  <a:noFill/>
                </a:ln>
                <a:solidFill>
                  <a:prstClr val="black"/>
                </a:solidFill>
                <a:effectLst/>
                <a:uLnTx/>
                <a:uFillTx/>
                <a:latin typeface="Arial" panose="020B0604020202020204" pitchFamily="34" charset="0"/>
                <a:ea typeface="微软雅黑" panose="020B0503020204020204" pitchFamily="34" charset="-122"/>
                <a:sym typeface="+mn-ea"/>
              </a:rPr>
              <a:t>而减少剂量的比例为</a:t>
            </a:r>
            <a:r>
              <a:rPr lang="en-US" altLang="zh-CN" sz="1600" kern="0" noProof="0" dirty="0">
                <a:ln>
                  <a:noFill/>
                </a:ln>
                <a:solidFill>
                  <a:prstClr val="black"/>
                </a:solidFill>
                <a:effectLst/>
                <a:uLnTx/>
                <a:uFillTx/>
                <a:latin typeface="Arial" panose="020B0604020202020204" pitchFamily="34" charset="0"/>
                <a:ea typeface="微软雅黑" panose="020B0503020204020204" pitchFamily="34" charset="-122"/>
                <a:sym typeface="+mn-ea"/>
              </a:rPr>
              <a:t>12.7%</a:t>
            </a:r>
            <a:r>
              <a:rPr lang="en-US" altLang="zh-CN" sz="1600" kern="0" baseline="30000" noProof="0" dirty="0">
                <a:ln>
                  <a:noFill/>
                </a:ln>
                <a:solidFill>
                  <a:prstClr val="black"/>
                </a:solidFill>
                <a:effectLst/>
                <a:uLnTx/>
                <a:uFillTx/>
                <a:latin typeface="Arial" panose="020B0604020202020204" pitchFamily="34" charset="0"/>
                <a:ea typeface="微软雅黑" panose="020B0503020204020204" pitchFamily="34" charset="-122"/>
                <a:sym typeface="+mn-ea"/>
              </a:rPr>
              <a:t>1</a:t>
            </a:r>
            <a:r>
              <a:rPr lang="zh-CN" altLang="en-US" sz="1600" kern="0" noProof="0" dirty="0">
                <a:ln>
                  <a:noFill/>
                </a:ln>
                <a:solidFill>
                  <a:prstClr val="black"/>
                </a:solidFill>
                <a:effectLst/>
                <a:uLnTx/>
                <a:uFillTx/>
                <a:latin typeface="Arial" panose="020B0604020202020204" pitchFamily="34" charset="0"/>
                <a:ea typeface="微软雅黑" panose="020B0503020204020204" pitchFamily="34" charset="-122"/>
                <a:sym typeface="+mn-ea"/>
              </a:rPr>
              <a:t>，</a:t>
            </a:r>
            <a:r>
              <a:rPr lang="en-US" altLang="zh-CN" sz="1600" kern="0" noProof="0" dirty="0">
                <a:ln>
                  <a:noFill/>
                </a:ln>
                <a:solidFill>
                  <a:prstClr val="black"/>
                </a:solidFill>
                <a:effectLst/>
                <a:uLnTx/>
                <a:uFillTx/>
                <a:latin typeface="Arial" panose="020B0604020202020204" pitchFamily="34" charset="0"/>
                <a:ea typeface="微软雅黑" panose="020B0503020204020204" pitchFamily="34" charset="-122"/>
                <a:sym typeface="+mn-ea"/>
              </a:rPr>
              <a:t>TRAE</a:t>
            </a:r>
            <a:r>
              <a:rPr lang="zh-CN" altLang="en-US" sz="1600" kern="0" noProof="0" dirty="0">
                <a:ln>
                  <a:noFill/>
                </a:ln>
                <a:solidFill>
                  <a:prstClr val="black"/>
                </a:solidFill>
                <a:effectLst/>
                <a:uLnTx/>
                <a:uFillTx/>
                <a:latin typeface="Arial" panose="020B0604020202020204" pitchFamily="34" charset="0"/>
                <a:ea typeface="微软雅黑" panose="020B0503020204020204" pitchFamily="34" charset="-122"/>
                <a:sym typeface="+mn-ea"/>
              </a:rPr>
              <a:t>导致的停药比例为</a:t>
            </a:r>
            <a:r>
              <a:rPr lang="en-US" altLang="zh-CN" sz="1600" kern="0" noProof="0" dirty="0">
                <a:ln>
                  <a:noFill/>
                </a:ln>
                <a:solidFill>
                  <a:prstClr val="black"/>
                </a:solidFill>
                <a:effectLst/>
                <a:uLnTx/>
                <a:uFillTx/>
                <a:latin typeface="Arial" panose="020B0604020202020204" pitchFamily="34" charset="0"/>
                <a:ea typeface="微软雅黑" panose="020B0503020204020204" pitchFamily="34" charset="-122"/>
                <a:sym typeface="+mn-ea"/>
              </a:rPr>
              <a:t>5.6%</a:t>
            </a:r>
            <a:r>
              <a:rPr lang="en-US" altLang="zh-CN" sz="1600" kern="0" baseline="30000" noProof="0" dirty="0">
                <a:ln>
                  <a:noFill/>
                </a:ln>
                <a:solidFill>
                  <a:prstClr val="black"/>
                </a:solidFill>
                <a:effectLst/>
                <a:uLnTx/>
                <a:uFillTx/>
                <a:latin typeface="Arial" panose="020B0604020202020204" pitchFamily="34" charset="0"/>
                <a:ea typeface="微软雅黑" panose="020B0503020204020204" pitchFamily="34" charset="-122"/>
                <a:sym typeface="+mn-ea"/>
              </a:rPr>
              <a:t>1</a:t>
            </a:r>
            <a:endParaRPr kumimoji="0" lang="zh-CN" altLang="en-US" sz="16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16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最常见的</a:t>
            </a:r>
            <a:r>
              <a:rPr kumimoji="0" lang="en-US" altLang="zh-CN" sz="16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TRAE</a:t>
            </a:r>
            <a:r>
              <a:rPr kumimoji="0" lang="zh-CN" altLang="en-US" sz="16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为胃肠道反应，经中断治疗、减少剂量或支持治疗后可缓解，未发生因</a:t>
            </a:r>
            <a:r>
              <a:rPr kumimoji="0" lang="en-US" altLang="zh-CN" sz="16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TRAE</a:t>
            </a:r>
            <a:r>
              <a:rPr kumimoji="0" lang="zh-CN" altLang="en-US" sz="16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导致的死亡</a:t>
            </a:r>
            <a:endParaRPr kumimoji="0" lang="en-US" altLang="zh-CN" sz="16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lang="zh-CN" altLang="en-US" sz="1600" kern="0" noProof="0" dirty="0">
                <a:ln>
                  <a:noFill/>
                </a:ln>
                <a:solidFill>
                  <a:prstClr val="black"/>
                </a:solidFill>
                <a:effectLst/>
                <a:uLnTx/>
                <a:uFillTx/>
                <a:latin typeface="Arial" panose="020B0604020202020204" pitchFamily="34" charset="0"/>
                <a:ea typeface="微软雅黑" panose="020B0503020204020204" pitchFamily="34" charset="-122"/>
                <a:sym typeface="+mn-ea"/>
              </a:rPr>
              <a:t>上市后未收到药监部门发布的安全性警告、黑框警告、撤市信息，整体安全性与既往临床研究结果一致，未发现新的安全性信号</a:t>
            </a:r>
            <a:endParaRPr kumimoji="0" lang="zh-CN" altLang="en-US" sz="16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p:txBody>
      </p:sp>
      <p:graphicFrame>
        <p:nvGraphicFramePr>
          <p:cNvPr id="51" name="表格 50"/>
          <p:cNvGraphicFramePr>
            <a:graphicFrameLocks noGrp="1"/>
          </p:cNvGraphicFramePr>
          <p:nvPr/>
        </p:nvGraphicFramePr>
        <p:xfrm>
          <a:off x="1095375" y="2625725"/>
          <a:ext cx="4627880" cy="3473450"/>
        </p:xfrm>
        <a:graphic>
          <a:graphicData uri="http://schemas.openxmlformats.org/drawingml/2006/table">
            <a:tbl>
              <a:tblPr firstRow="1" bandRow="1"/>
              <a:tblGrid>
                <a:gridCol w="2498090"/>
                <a:gridCol w="2129790"/>
              </a:tblGrid>
              <a:tr h="347345">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algn="ctr" fontAlgn="ctr">
                        <a:buNone/>
                      </a:pPr>
                      <a:r>
                        <a:rPr lang="zh-CN" altLang="en-US" sz="1200" b="1" i="0" u="none" strike="noStrike" dirty="0">
                          <a:solidFill>
                            <a:schemeClr val="bg1"/>
                          </a:solidFill>
                          <a:effectLst/>
                          <a:latin typeface="Arial" panose="020B0604020202020204" pitchFamily="34" charset="0"/>
                          <a:ea typeface="微软雅黑" panose="020B0503020204020204" pitchFamily="34" charset="-122"/>
                        </a:rPr>
                        <a:t>不良事件</a:t>
                      </a:r>
                      <a:endParaRPr lang="zh-CN" altLang="en-US" sz="1200" b="1" i="0" u="none" strike="noStrike" dirty="0">
                        <a:solidFill>
                          <a:schemeClr val="bg1"/>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3867A"/>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algn="ctr" fontAlgn="ctr">
                        <a:buNone/>
                      </a:pPr>
                      <a:r>
                        <a:rPr lang="en-US" altLang="zh-CN" sz="1200" b="1" i="0" u="none" strike="noStrike" dirty="0">
                          <a:solidFill>
                            <a:schemeClr val="bg1"/>
                          </a:solidFill>
                          <a:effectLst/>
                          <a:latin typeface="Arial" panose="020B0604020202020204" pitchFamily="34" charset="0"/>
                          <a:ea typeface="微软雅黑" panose="020B0503020204020204" pitchFamily="34" charset="-122"/>
                        </a:rPr>
                        <a:t>n</a:t>
                      </a:r>
                      <a:r>
                        <a:rPr lang="zh-CN" altLang="en-US" sz="1200" b="1" i="0" u="none" strike="noStrike" dirty="0">
                          <a:solidFill>
                            <a:schemeClr val="bg1"/>
                          </a:solidFill>
                          <a:effectLst/>
                          <a:latin typeface="Arial" panose="020B0604020202020204" pitchFamily="34" charset="0"/>
                          <a:ea typeface="微软雅黑" panose="020B0503020204020204" pitchFamily="34" charset="-122"/>
                        </a:rPr>
                        <a:t>（</a:t>
                      </a:r>
                      <a:r>
                        <a:rPr lang="en-US" altLang="zh-CN" sz="1200" b="1" i="0" u="none" strike="noStrike" dirty="0">
                          <a:solidFill>
                            <a:schemeClr val="bg1"/>
                          </a:solidFill>
                          <a:effectLst/>
                          <a:latin typeface="Arial" panose="020B0604020202020204" pitchFamily="34" charset="0"/>
                          <a:ea typeface="微软雅黑" panose="020B0503020204020204" pitchFamily="34" charset="-122"/>
                        </a:rPr>
                        <a:t>%</a:t>
                      </a:r>
                      <a:r>
                        <a:rPr lang="zh-CN" altLang="en-US" sz="1200" b="1" i="0" u="none" strike="noStrike" dirty="0">
                          <a:solidFill>
                            <a:schemeClr val="bg1"/>
                          </a:solidFill>
                          <a:effectLst/>
                          <a:latin typeface="Arial" panose="020B0604020202020204" pitchFamily="34" charset="0"/>
                          <a:ea typeface="微软雅黑" panose="020B0503020204020204" pitchFamily="34" charset="-122"/>
                        </a:rPr>
                        <a:t>）</a:t>
                      </a:r>
                      <a:r>
                        <a:rPr lang="en-US" altLang="zh-CN" sz="1200" b="1" i="0" u="none" strike="noStrike" baseline="30000" dirty="0">
                          <a:solidFill>
                            <a:schemeClr val="bg1"/>
                          </a:solidFill>
                          <a:effectLst/>
                          <a:latin typeface="Arial" panose="020B0604020202020204" pitchFamily="34" charset="0"/>
                          <a:ea typeface="微软雅黑" panose="020B0503020204020204" pitchFamily="34" charset="-122"/>
                        </a:rPr>
                        <a:t>1</a:t>
                      </a:r>
                      <a:endParaRPr lang="en-US" altLang="zh-CN" sz="1200" b="1" i="0" u="none" strike="noStrike" baseline="30000" dirty="0">
                        <a:solidFill>
                          <a:schemeClr val="bg1"/>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3867A"/>
                    </a:solidFill>
                  </a:tcPr>
                </a:tc>
              </a:tr>
              <a:tr h="34734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zh-CN" altLang="en-US" sz="1200" b="1" i="0" u="none" strike="noStrike" dirty="0">
                          <a:solidFill>
                            <a:srgbClr val="000000"/>
                          </a:solidFill>
                          <a:effectLst/>
                          <a:latin typeface="Arial" panose="020B0604020202020204" pitchFamily="34" charset="0"/>
                          <a:ea typeface="微软雅黑" panose="020B0503020204020204" pitchFamily="34" charset="-122"/>
                        </a:rPr>
                        <a:t>所有级别的 </a:t>
                      </a:r>
                      <a:r>
                        <a:rPr lang="en-US" sz="1200" b="1" i="0" u="none" strike="noStrike" dirty="0">
                          <a:solidFill>
                            <a:srgbClr val="000000"/>
                          </a:solidFill>
                          <a:effectLst/>
                          <a:latin typeface="Arial" panose="020B0604020202020204" pitchFamily="34" charset="0"/>
                          <a:ea typeface="微软雅黑" panose="020B0503020204020204" pitchFamily="34" charset="-122"/>
                        </a:rPr>
                        <a:t>TRAE</a:t>
                      </a:r>
                      <a:endParaRPr lang="en-US"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en-US" altLang="zh-CN" sz="1200" b="0" i="0" u="none" strike="noStrike">
                          <a:solidFill>
                            <a:srgbClr val="000000"/>
                          </a:solidFill>
                          <a:effectLst/>
                          <a:latin typeface="Arial" panose="020B0604020202020204" pitchFamily="34" charset="0"/>
                          <a:ea typeface="微软雅黑" panose="020B0503020204020204" pitchFamily="34" charset="-122"/>
                        </a:rPr>
                        <a:t>68</a:t>
                      </a:r>
                      <a:r>
                        <a:rPr lang="zh-CN" altLang="en-US" sz="1200" b="0" i="0" u="none" strike="noStrike">
                          <a:solidFill>
                            <a:srgbClr val="000000"/>
                          </a:solidFill>
                          <a:effectLst/>
                          <a:latin typeface="Arial" panose="020B0604020202020204" pitchFamily="34" charset="0"/>
                          <a:ea typeface="微软雅黑" panose="020B0503020204020204" pitchFamily="34" charset="-122"/>
                        </a:rPr>
                        <a:t>（</a:t>
                      </a:r>
                      <a:r>
                        <a:rPr lang="en-US" altLang="zh-CN" sz="1200" b="0" i="0" u="none" strike="noStrike">
                          <a:solidFill>
                            <a:srgbClr val="000000"/>
                          </a:solidFill>
                          <a:effectLst/>
                          <a:latin typeface="Arial" panose="020B0604020202020204" pitchFamily="34" charset="0"/>
                          <a:ea typeface="微软雅黑" panose="020B0503020204020204" pitchFamily="34" charset="-122"/>
                        </a:rPr>
                        <a:t>95.8%</a:t>
                      </a:r>
                      <a:r>
                        <a:rPr lang="zh-CN" altLang="en-US" sz="1200" b="0" i="0" u="none" strike="noStrike">
                          <a:solidFill>
                            <a:srgbClr val="000000"/>
                          </a:solidFill>
                          <a:effectLst/>
                          <a:latin typeface="Arial" panose="020B0604020202020204" pitchFamily="34" charset="0"/>
                          <a:ea typeface="微软雅黑" panose="020B0503020204020204" pitchFamily="34" charset="-122"/>
                        </a:rPr>
                        <a:t>）</a:t>
                      </a:r>
                      <a:endParaRPr lang="zh-CN" altLang="en-US" sz="1200" b="0" i="0" u="none" strike="noStrike">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34734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zh-CN" altLang="en-US" sz="1200" b="1" i="0" u="none" strike="noStrike" dirty="0">
                          <a:solidFill>
                            <a:srgbClr val="000000"/>
                          </a:solidFill>
                          <a:effectLst/>
                          <a:latin typeface="Arial" panose="020B0604020202020204" pitchFamily="34" charset="0"/>
                          <a:ea typeface="微软雅黑" panose="020B0503020204020204" pitchFamily="34" charset="-122"/>
                        </a:rPr>
                        <a:t>≥</a:t>
                      </a:r>
                      <a:r>
                        <a:rPr lang="en-US" altLang="zh-CN" sz="1200" b="1" i="0" u="none" strike="noStrike" dirty="0">
                          <a:solidFill>
                            <a:srgbClr val="000000"/>
                          </a:solidFill>
                          <a:effectLst/>
                          <a:latin typeface="Arial" panose="020B0604020202020204" pitchFamily="34" charset="0"/>
                          <a:ea typeface="微软雅黑" panose="020B0503020204020204" pitchFamily="34" charset="-122"/>
                        </a:rPr>
                        <a:t>3</a:t>
                      </a:r>
                      <a:r>
                        <a:rPr lang="zh-CN" altLang="en-US" sz="1200" b="1" i="0" u="none" strike="noStrike" dirty="0">
                          <a:solidFill>
                            <a:srgbClr val="000000"/>
                          </a:solidFill>
                          <a:effectLst/>
                          <a:latin typeface="Arial" panose="020B0604020202020204" pitchFamily="34" charset="0"/>
                          <a:ea typeface="微软雅黑" panose="020B0503020204020204" pitchFamily="34" charset="-122"/>
                        </a:rPr>
                        <a:t>级</a:t>
                      </a:r>
                      <a:r>
                        <a:rPr lang="en-US" sz="1200" b="1" i="0" u="none" strike="noStrike" dirty="0">
                          <a:solidFill>
                            <a:srgbClr val="000000"/>
                          </a:solidFill>
                          <a:effectLst/>
                          <a:latin typeface="Arial" panose="020B0604020202020204" pitchFamily="34" charset="0"/>
                          <a:ea typeface="微软雅黑" panose="020B0503020204020204" pitchFamily="34" charset="-122"/>
                        </a:rPr>
                        <a:t>TRAE</a:t>
                      </a:r>
                      <a:endParaRPr lang="en-US"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en-US" altLang="zh-CN" sz="1200" b="1" i="0" u="none" strike="noStrike" dirty="0">
                          <a:solidFill>
                            <a:srgbClr val="000000"/>
                          </a:solidFill>
                          <a:effectLst/>
                          <a:latin typeface="Arial" panose="020B0604020202020204" pitchFamily="34" charset="0"/>
                          <a:ea typeface="微软雅黑" panose="020B0503020204020204" pitchFamily="34" charset="-122"/>
                        </a:rPr>
                        <a:t>18</a:t>
                      </a:r>
                      <a:r>
                        <a:rPr lang="zh-CN" altLang="en-US" sz="1200" b="1" i="0" u="none" strike="noStrike" dirty="0">
                          <a:solidFill>
                            <a:srgbClr val="000000"/>
                          </a:solidFill>
                          <a:effectLst/>
                          <a:latin typeface="Arial" panose="020B0604020202020204" pitchFamily="34" charset="0"/>
                          <a:ea typeface="微软雅黑" panose="020B0503020204020204" pitchFamily="34" charset="-122"/>
                        </a:rPr>
                        <a:t>（</a:t>
                      </a:r>
                      <a:r>
                        <a:rPr lang="en-US" altLang="zh-CN" sz="1200" b="1" i="0" u="none" strike="noStrike" dirty="0">
                          <a:solidFill>
                            <a:srgbClr val="000000"/>
                          </a:solidFill>
                          <a:effectLst/>
                          <a:latin typeface="Arial" panose="020B0604020202020204" pitchFamily="34" charset="0"/>
                          <a:ea typeface="微软雅黑" panose="020B0503020204020204" pitchFamily="34" charset="-122"/>
                        </a:rPr>
                        <a:t>25.4%</a:t>
                      </a:r>
                      <a:r>
                        <a:rPr lang="zh-CN" altLang="en-US" sz="1200" b="1" i="0" u="none" strike="noStrike" dirty="0">
                          <a:solidFill>
                            <a:srgbClr val="000000"/>
                          </a:solidFill>
                          <a:effectLst/>
                          <a:latin typeface="Arial" panose="020B0604020202020204" pitchFamily="34" charset="0"/>
                          <a:ea typeface="微软雅黑" panose="020B0503020204020204" pitchFamily="34" charset="-122"/>
                        </a:rPr>
                        <a:t>）</a:t>
                      </a:r>
                      <a:endParaRPr lang="zh-CN" altLang="en-US"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34734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zh-CN" altLang="en-US" sz="1200" b="1" i="0" u="none" strike="noStrike" dirty="0">
                          <a:solidFill>
                            <a:srgbClr val="000000"/>
                          </a:solidFill>
                          <a:effectLst/>
                          <a:latin typeface="Arial" panose="020B0604020202020204" pitchFamily="34" charset="0"/>
                          <a:ea typeface="微软雅黑" panose="020B0503020204020204" pitchFamily="34" charset="-122"/>
                        </a:rPr>
                        <a:t>与治疗相关的严重不良事件（</a:t>
                      </a:r>
                      <a:r>
                        <a:rPr lang="en-US" altLang="zh-CN" sz="1200" b="1" i="0" u="none" strike="noStrike" dirty="0">
                          <a:solidFill>
                            <a:srgbClr val="000000"/>
                          </a:solidFill>
                          <a:effectLst/>
                          <a:latin typeface="Arial" panose="020B0604020202020204" pitchFamily="34" charset="0"/>
                          <a:ea typeface="微软雅黑" panose="020B0503020204020204" pitchFamily="34" charset="-122"/>
                        </a:rPr>
                        <a:t>SAE</a:t>
                      </a:r>
                      <a:r>
                        <a:rPr lang="zh-CN" altLang="en-US" sz="1200" b="1" i="0" u="none" strike="noStrike" dirty="0">
                          <a:solidFill>
                            <a:srgbClr val="000000"/>
                          </a:solidFill>
                          <a:effectLst/>
                          <a:latin typeface="Arial" panose="020B0604020202020204" pitchFamily="34" charset="0"/>
                          <a:ea typeface="微软雅黑" panose="020B0503020204020204" pitchFamily="34" charset="-122"/>
                        </a:rPr>
                        <a:t>）</a:t>
                      </a:r>
                      <a:endParaRPr lang="zh-CN" altLang="en-US"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en-US" altLang="zh-CN" sz="1200" b="0" i="0" u="none" strike="noStrike" dirty="0">
                          <a:solidFill>
                            <a:srgbClr val="000000"/>
                          </a:solidFill>
                          <a:effectLst/>
                          <a:latin typeface="Arial" panose="020B0604020202020204" pitchFamily="34" charset="0"/>
                          <a:ea typeface="微软雅黑" panose="020B0503020204020204" pitchFamily="34" charset="-122"/>
                        </a:rPr>
                        <a:t>11</a:t>
                      </a:r>
                      <a:r>
                        <a:rPr lang="zh-CN" altLang="en-US" sz="1200" b="0" i="0" u="none" strike="noStrike" dirty="0">
                          <a:solidFill>
                            <a:srgbClr val="000000"/>
                          </a:solidFill>
                          <a:effectLst/>
                          <a:latin typeface="Arial" panose="020B0604020202020204" pitchFamily="34" charset="0"/>
                          <a:ea typeface="微软雅黑" panose="020B0503020204020204" pitchFamily="34" charset="-122"/>
                        </a:rPr>
                        <a:t>（</a:t>
                      </a:r>
                      <a:r>
                        <a:rPr lang="en-US" altLang="zh-CN" sz="1200" b="0" i="0" u="none" strike="noStrike" dirty="0">
                          <a:solidFill>
                            <a:srgbClr val="000000"/>
                          </a:solidFill>
                          <a:effectLst/>
                          <a:latin typeface="Arial" panose="020B0604020202020204" pitchFamily="34" charset="0"/>
                          <a:ea typeface="微软雅黑" panose="020B0503020204020204" pitchFamily="34" charset="-122"/>
                        </a:rPr>
                        <a:t>15.5%</a:t>
                      </a:r>
                      <a:r>
                        <a:rPr lang="zh-CN" altLang="en-US" sz="1200" b="0" i="0" u="none" strike="noStrike" dirty="0">
                          <a:solidFill>
                            <a:srgbClr val="000000"/>
                          </a:solidFill>
                          <a:effectLst/>
                          <a:latin typeface="Arial" panose="020B0604020202020204" pitchFamily="34" charset="0"/>
                          <a:ea typeface="微软雅黑" panose="020B0503020204020204" pitchFamily="34" charset="-122"/>
                        </a:rPr>
                        <a:t>）</a:t>
                      </a:r>
                      <a:endParaRPr lang="zh-CN" altLang="en-US" sz="1200" b="0"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34734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zh-CN" altLang="en-US" sz="1200" b="1" i="0" u="none" strike="noStrike" dirty="0">
                          <a:solidFill>
                            <a:srgbClr val="000000"/>
                          </a:solidFill>
                          <a:effectLst/>
                          <a:latin typeface="Arial" panose="020B0604020202020204" pitchFamily="34" charset="0"/>
                          <a:ea typeface="微软雅黑" panose="020B0503020204020204" pitchFamily="34" charset="-122"/>
                        </a:rPr>
                        <a:t>因</a:t>
                      </a:r>
                      <a:r>
                        <a:rPr lang="en-US" sz="1200" b="1" i="0" u="none" strike="noStrike" dirty="0">
                          <a:solidFill>
                            <a:srgbClr val="000000"/>
                          </a:solidFill>
                          <a:effectLst/>
                          <a:latin typeface="Arial" panose="020B0604020202020204" pitchFamily="34" charset="0"/>
                          <a:ea typeface="微软雅黑" panose="020B0503020204020204" pitchFamily="34" charset="-122"/>
                        </a:rPr>
                        <a:t>TRAE</a:t>
                      </a:r>
                      <a:r>
                        <a:rPr lang="zh-CN" altLang="en-US" sz="1200" b="1" i="0" u="none" strike="noStrike" dirty="0">
                          <a:solidFill>
                            <a:srgbClr val="000000"/>
                          </a:solidFill>
                          <a:effectLst/>
                          <a:latin typeface="Arial" panose="020B0604020202020204" pitchFamily="34" charset="0"/>
                          <a:ea typeface="微软雅黑" panose="020B0503020204020204" pitchFamily="34" charset="-122"/>
                        </a:rPr>
                        <a:t>中断治疗</a:t>
                      </a:r>
                      <a:endParaRPr lang="zh-CN" altLang="en-US"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en-US" altLang="zh-CN" sz="1200" b="0" i="0" u="none" strike="noStrike" dirty="0">
                          <a:solidFill>
                            <a:srgbClr val="000000"/>
                          </a:solidFill>
                          <a:effectLst/>
                          <a:latin typeface="Arial" panose="020B0604020202020204" pitchFamily="34" charset="0"/>
                          <a:ea typeface="微软雅黑" panose="020B0503020204020204" pitchFamily="34" charset="-122"/>
                        </a:rPr>
                        <a:t>20</a:t>
                      </a:r>
                      <a:r>
                        <a:rPr lang="zh-CN" altLang="en-US" sz="1200" b="0" i="0" u="none" strike="noStrike" dirty="0">
                          <a:solidFill>
                            <a:srgbClr val="000000"/>
                          </a:solidFill>
                          <a:effectLst/>
                          <a:latin typeface="Arial" panose="020B0604020202020204" pitchFamily="34" charset="0"/>
                          <a:ea typeface="微软雅黑" panose="020B0503020204020204" pitchFamily="34" charset="-122"/>
                        </a:rPr>
                        <a:t>（</a:t>
                      </a:r>
                      <a:r>
                        <a:rPr lang="en-US" altLang="zh-CN" sz="1200" b="0" i="0" u="none" strike="noStrike" dirty="0">
                          <a:solidFill>
                            <a:srgbClr val="000000"/>
                          </a:solidFill>
                          <a:effectLst/>
                          <a:latin typeface="Arial" panose="020B0604020202020204" pitchFamily="34" charset="0"/>
                          <a:ea typeface="微软雅黑" panose="020B0503020204020204" pitchFamily="34" charset="-122"/>
                        </a:rPr>
                        <a:t>28.2%</a:t>
                      </a:r>
                      <a:r>
                        <a:rPr lang="zh-CN" altLang="en-US" sz="1200" b="0" i="0" u="none" strike="noStrike" dirty="0">
                          <a:solidFill>
                            <a:srgbClr val="000000"/>
                          </a:solidFill>
                          <a:effectLst/>
                          <a:latin typeface="Arial" panose="020B0604020202020204" pitchFamily="34" charset="0"/>
                          <a:ea typeface="微软雅黑" panose="020B0503020204020204" pitchFamily="34" charset="-122"/>
                        </a:rPr>
                        <a:t>）</a:t>
                      </a:r>
                      <a:endParaRPr lang="zh-CN" altLang="en-US" sz="1200" b="0"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34734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zh-CN" altLang="en-US" sz="1200" b="1" i="0" u="none" strike="noStrike" dirty="0">
                          <a:solidFill>
                            <a:srgbClr val="000000"/>
                          </a:solidFill>
                          <a:effectLst/>
                          <a:latin typeface="Arial" panose="020B0604020202020204" pitchFamily="34" charset="0"/>
                          <a:ea typeface="微软雅黑" panose="020B0503020204020204" pitchFamily="34" charset="-122"/>
                        </a:rPr>
                        <a:t>因</a:t>
                      </a:r>
                      <a:r>
                        <a:rPr lang="en-US" sz="1200" b="1" i="0" u="none" strike="noStrike" dirty="0">
                          <a:solidFill>
                            <a:srgbClr val="000000"/>
                          </a:solidFill>
                          <a:effectLst/>
                          <a:latin typeface="Arial" panose="020B0604020202020204" pitchFamily="34" charset="0"/>
                          <a:ea typeface="微软雅黑" panose="020B0503020204020204" pitchFamily="34" charset="-122"/>
                        </a:rPr>
                        <a:t>TRAE</a:t>
                      </a:r>
                      <a:r>
                        <a:rPr lang="zh-CN" altLang="en-US" sz="1200" b="1" i="0" u="none" strike="noStrike" dirty="0">
                          <a:solidFill>
                            <a:srgbClr val="000000"/>
                          </a:solidFill>
                          <a:effectLst/>
                          <a:latin typeface="Arial" panose="020B0604020202020204" pitchFamily="34" charset="0"/>
                          <a:ea typeface="微软雅黑" panose="020B0503020204020204" pitchFamily="34" charset="-122"/>
                        </a:rPr>
                        <a:t>减量</a:t>
                      </a:r>
                      <a:endParaRPr lang="zh-CN" altLang="en-US"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en-US" altLang="zh-CN" sz="1200" b="0" i="0" u="none" strike="noStrike" dirty="0">
                          <a:solidFill>
                            <a:srgbClr val="000000"/>
                          </a:solidFill>
                          <a:effectLst/>
                          <a:latin typeface="Arial" panose="020B0604020202020204" pitchFamily="34" charset="0"/>
                          <a:ea typeface="微软雅黑" panose="020B0503020204020204" pitchFamily="34" charset="-122"/>
                        </a:rPr>
                        <a:t>9</a:t>
                      </a:r>
                      <a:r>
                        <a:rPr lang="zh-CN" altLang="en-US" sz="1200" b="0" i="0" u="none" strike="noStrike" dirty="0">
                          <a:solidFill>
                            <a:srgbClr val="000000"/>
                          </a:solidFill>
                          <a:effectLst/>
                          <a:latin typeface="Arial" panose="020B0604020202020204" pitchFamily="34" charset="0"/>
                          <a:ea typeface="微软雅黑" panose="020B0503020204020204" pitchFamily="34" charset="-122"/>
                        </a:rPr>
                        <a:t>（</a:t>
                      </a:r>
                      <a:r>
                        <a:rPr lang="en-US" altLang="zh-CN" sz="1200" b="0" i="0" u="none" strike="noStrike" dirty="0">
                          <a:solidFill>
                            <a:srgbClr val="000000"/>
                          </a:solidFill>
                          <a:effectLst/>
                          <a:latin typeface="Arial" panose="020B0604020202020204" pitchFamily="34" charset="0"/>
                          <a:ea typeface="微软雅黑" panose="020B0503020204020204" pitchFamily="34" charset="-122"/>
                        </a:rPr>
                        <a:t>12.7%</a:t>
                      </a:r>
                      <a:r>
                        <a:rPr lang="zh-CN" altLang="en-US" sz="1200" b="0" i="0" u="none" strike="noStrike" dirty="0">
                          <a:solidFill>
                            <a:srgbClr val="000000"/>
                          </a:solidFill>
                          <a:effectLst/>
                          <a:latin typeface="Arial" panose="020B0604020202020204" pitchFamily="34" charset="0"/>
                          <a:ea typeface="微软雅黑" panose="020B0503020204020204" pitchFamily="34" charset="-122"/>
                        </a:rPr>
                        <a:t>）</a:t>
                      </a:r>
                      <a:endParaRPr lang="zh-CN" altLang="en-US" sz="1200" b="0"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34734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zh-CN" altLang="en-US" sz="1200" b="1" i="0" u="none" strike="noStrike" dirty="0">
                          <a:solidFill>
                            <a:srgbClr val="000000"/>
                          </a:solidFill>
                          <a:effectLst/>
                          <a:latin typeface="Arial" panose="020B0604020202020204" pitchFamily="34" charset="0"/>
                          <a:ea typeface="微软雅黑" panose="020B0503020204020204" pitchFamily="34" charset="-122"/>
                        </a:rPr>
                        <a:t>因</a:t>
                      </a:r>
                      <a:r>
                        <a:rPr lang="en-US" sz="1200" b="1" i="0" u="none" strike="noStrike" dirty="0">
                          <a:solidFill>
                            <a:srgbClr val="000000"/>
                          </a:solidFill>
                          <a:effectLst/>
                          <a:latin typeface="Arial" panose="020B0604020202020204" pitchFamily="34" charset="0"/>
                          <a:ea typeface="微软雅黑" panose="020B0503020204020204" pitchFamily="34" charset="-122"/>
                        </a:rPr>
                        <a:t>TRAE</a:t>
                      </a:r>
                      <a:r>
                        <a:rPr lang="zh-CN" altLang="en-US" sz="1200" b="1" i="0" u="none" strike="noStrike" dirty="0">
                          <a:solidFill>
                            <a:srgbClr val="000000"/>
                          </a:solidFill>
                          <a:effectLst/>
                          <a:latin typeface="Arial" panose="020B0604020202020204" pitchFamily="34" charset="0"/>
                          <a:ea typeface="微软雅黑" panose="020B0503020204020204" pitchFamily="34" charset="-122"/>
                        </a:rPr>
                        <a:t>停止治疗</a:t>
                      </a:r>
                      <a:endParaRPr lang="zh-CN" altLang="en-US"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en-US" altLang="zh-CN" sz="1200" b="0" i="0" u="none" strike="noStrike" dirty="0">
                          <a:solidFill>
                            <a:srgbClr val="000000"/>
                          </a:solidFill>
                          <a:effectLst/>
                          <a:latin typeface="Arial" panose="020B0604020202020204" pitchFamily="34" charset="0"/>
                          <a:ea typeface="微软雅黑" panose="020B0503020204020204" pitchFamily="34" charset="-122"/>
                        </a:rPr>
                        <a:t>4</a:t>
                      </a:r>
                      <a:r>
                        <a:rPr lang="zh-CN" altLang="en-US" sz="1200" b="0" i="0" u="none" strike="noStrike" dirty="0">
                          <a:solidFill>
                            <a:srgbClr val="000000"/>
                          </a:solidFill>
                          <a:effectLst/>
                          <a:latin typeface="Arial" panose="020B0604020202020204" pitchFamily="34" charset="0"/>
                          <a:ea typeface="微软雅黑" panose="020B0503020204020204" pitchFamily="34" charset="-122"/>
                        </a:rPr>
                        <a:t>（</a:t>
                      </a:r>
                      <a:r>
                        <a:rPr lang="en-US" altLang="zh-CN" sz="1200" b="0" i="0" u="none" strike="noStrike" dirty="0">
                          <a:solidFill>
                            <a:srgbClr val="000000"/>
                          </a:solidFill>
                          <a:effectLst/>
                          <a:latin typeface="Arial" panose="020B0604020202020204" pitchFamily="34" charset="0"/>
                          <a:ea typeface="微软雅黑" panose="020B0503020204020204" pitchFamily="34" charset="-122"/>
                        </a:rPr>
                        <a:t>5.6%</a:t>
                      </a:r>
                      <a:r>
                        <a:rPr lang="zh-CN" altLang="en-US" sz="1200" b="0" i="0" u="none" strike="noStrike" dirty="0">
                          <a:solidFill>
                            <a:srgbClr val="000000"/>
                          </a:solidFill>
                          <a:effectLst/>
                          <a:latin typeface="Arial" panose="020B0604020202020204" pitchFamily="34" charset="0"/>
                          <a:ea typeface="微软雅黑" panose="020B0503020204020204" pitchFamily="34" charset="-122"/>
                        </a:rPr>
                        <a:t>）</a:t>
                      </a:r>
                      <a:endParaRPr lang="zh-CN" altLang="en-US" sz="1200" b="0"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34734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zh-CN" altLang="en-US" sz="1200" b="1" i="0" u="none" strike="noStrike" dirty="0">
                          <a:solidFill>
                            <a:srgbClr val="000000"/>
                          </a:solidFill>
                          <a:effectLst/>
                          <a:latin typeface="Arial" panose="020B0604020202020204" pitchFamily="34" charset="0"/>
                          <a:ea typeface="微软雅黑" panose="020B0503020204020204" pitchFamily="34" charset="-122"/>
                        </a:rPr>
                        <a:t>因</a:t>
                      </a:r>
                      <a:r>
                        <a:rPr lang="en-US" sz="1200" b="1" i="0" u="none" strike="noStrike" dirty="0">
                          <a:solidFill>
                            <a:srgbClr val="000000"/>
                          </a:solidFill>
                          <a:effectLst/>
                          <a:latin typeface="Arial" panose="020B0604020202020204" pitchFamily="34" charset="0"/>
                          <a:ea typeface="微软雅黑" panose="020B0503020204020204" pitchFamily="34" charset="-122"/>
                        </a:rPr>
                        <a:t>TRAE</a:t>
                      </a:r>
                      <a:r>
                        <a:rPr lang="zh-CN" altLang="en-US" sz="1200" b="1" i="0" u="none" strike="noStrike" dirty="0">
                          <a:solidFill>
                            <a:srgbClr val="000000"/>
                          </a:solidFill>
                          <a:effectLst/>
                          <a:latin typeface="Arial" panose="020B0604020202020204" pitchFamily="34" charset="0"/>
                          <a:ea typeface="微软雅黑" panose="020B0503020204020204" pitchFamily="34" charset="-122"/>
                        </a:rPr>
                        <a:t>致死</a:t>
                      </a:r>
                      <a:endParaRPr lang="zh-CN" altLang="en-US"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en-US" altLang="zh-CN" sz="1200" b="1" i="0" u="none" strike="noStrike" dirty="0">
                          <a:solidFill>
                            <a:srgbClr val="000000"/>
                          </a:solidFill>
                          <a:effectLst/>
                          <a:latin typeface="Arial" panose="020B0604020202020204" pitchFamily="34" charset="0"/>
                          <a:ea typeface="微软雅黑" panose="020B0503020204020204" pitchFamily="34" charset="-122"/>
                        </a:rPr>
                        <a:t>0</a:t>
                      </a:r>
                      <a:endParaRPr lang="en-US" altLang="zh-CN"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34734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zh-CN" altLang="en-US" sz="1200" b="1" i="0" u="none" strike="noStrike" dirty="0">
                          <a:solidFill>
                            <a:srgbClr val="000000"/>
                          </a:solidFill>
                          <a:effectLst/>
                          <a:latin typeface="Arial" panose="020B0604020202020204" pitchFamily="34" charset="0"/>
                          <a:ea typeface="微软雅黑" panose="020B0503020204020204" pitchFamily="34" charset="-122"/>
                        </a:rPr>
                        <a:t>中位治疗持续时间</a:t>
                      </a:r>
                      <a:endParaRPr lang="zh-CN" altLang="en-US"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en-US" altLang="zh-CN" sz="1200" b="1" i="0" u="none" strike="noStrike" dirty="0">
                          <a:solidFill>
                            <a:srgbClr val="000000"/>
                          </a:solidFill>
                          <a:effectLst/>
                          <a:latin typeface="Arial" panose="020B0604020202020204" pitchFamily="34" charset="0"/>
                          <a:ea typeface="微软雅黑" panose="020B0503020204020204" pitchFamily="34" charset="-122"/>
                        </a:rPr>
                        <a:t>7.6</a:t>
                      </a:r>
                      <a:r>
                        <a:rPr lang="zh-CN" altLang="en-US" sz="1200" b="1" i="0" u="none" strike="noStrike" dirty="0">
                          <a:solidFill>
                            <a:srgbClr val="000000"/>
                          </a:solidFill>
                          <a:effectLst/>
                          <a:latin typeface="Arial" panose="020B0604020202020204" pitchFamily="34" charset="0"/>
                          <a:ea typeface="微软雅黑" panose="020B0503020204020204" pitchFamily="34" charset="-122"/>
                        </a:rPr>
                        <a:t>个月</a:t>
                      </a:r>
                      <a:endParaRPr lang="en-US" altLang="zh-CN"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r h="34734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zh-CN" altLang="en-US" sz="1200" b="1" i="0" u="none" strike="noStrike" dirty="0">
                          <a:solidFill>
                            <a:srgbClr val="000000"/>
                          </a:solidFill>
                          <a:effectLst/>
                          <a:latin typeface="Arial" panose="020B0604020202020204" pitchFamily="34" charset="0"/>
                          <a:ea typeface="微软雅黑" panose="020B0503020204020204" pitchFamily="34" charset="-122"/>
                        </a:rPr>
                        <a:t>相对剂量强度</a:t>
                      </a:r>
                      <a:r>
                        <a:rPr lang="en-US" altLang="zh-CN" sz="1200" b="1" i="0" u="none" strike="noStrike" baseline="30000" dirty="0">
                          <a:solidFill>
                            <a:srgbClr val="000000"/>
                          </a:solidFill>
                          <a:effectLst/>
                          <a:latin typeface="Arial" panose="020B0604020202020204" pitchFamily="34" charset="0"/>
                          <a:ea typeface="微软雅黑" panose="020B0503020204020204" pitchFamily="34" charset="-122"/>
                        </a:rPr>
                        <a:t>*</a:t>
                      </a:r>
                      <a:r>
                        <a:rPr lang="en-US" altLang="zh-CN" sz="1200" b="1" i="0" u="none" strike="noStrike" dirty="0">
                          <a:solidFill>
                            <a:srgbClr val="000000"/>
                          </a:solidFill>
                          <a:effectLst/>
                          <a:latin typeface="Arial" panose="020B0604020202020204" pitchFamily="34" charset="0"/>
                          <a:ea typeface="微软雅黑" panose="020B0503020204020204" pitchFamily="34" charset="-122"/>
                        </a:rPr>
                        <a:t>%</a:t>
                      </a:r>
                      <a:r>
                        <a:rPr lang="zh-CN" altLang="en-US" sz="1200" b="1" i="0" u="none" strike="noStrike" dirty="0">
                          <a:solidFill>
                            <a:srgbClr val="000000"/>
                          </a:solidFill>
                          <a:effectLst/>
                          <a:latin typeface="Arial" panose="020B0604020202020204" pitchFamily="34" charset="0"/>
                          <a:ea typeface="微软雅黑" panose="020B0503020204020204" pitchFamily="34" charset="-122"/>
                        </a:rPr>
                        <a:t>（均差）</a:t>
                      </a:r>
                      <a:endParaRPr lang="zh-CN" altLang="en-US" sz="1200" b="1"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fontAlgn="ctr">
                        <a:buNone/>
                      </a:pPr>
                      <a:r>
                        <a:rPr lang="en-US" altLang="zh-CN" sz="1200" b="1" i="0" u="none" strike="noStrike" dirty="0">
                          <a:solidFill>
                            <a:srgbClr val="000000"/>
                          </a:solidFill>
                          <a:effectLst/>
                          <a:latin typeface="Arial" panose="020B0604020202020204" pitchFamily="34" charset="0"/>
                          <a:ea typeface="微软雅黑" panose="020B0503020204020204" pitchFamily="34" charset="-122"/>
                        </a:rPr>
                        <a:t>91.1%</a:t>
                      </a:r>
                      <a:r>
                        <a:rPr lang="zh-CN" altLang="en-US" sz="1200" b="0" i="0" u="none" strike="noStrike" dirty="0">
                          <a:solidFill>
                            <a:srgbClr val="000000"/>
                          </a:solidFill>
                          <a:effectLst/>
                          <a:latin typeface="Arial" panose="020B0604020202020204" pitchFamily="34" charset="0"/>
                          <a:ea typeface="微软雅黑" panose="020B0503020204020204" pitchFamily="34" charset="-122"/>
                        </a:rPr>
                        <a:t>（</a:t>
                      </a:r>
                      <a:r>
                        <a:rPr lang="en-US" altLang="zh-CN" sz="1200" b="0" i="0" u="none" strike="noStrike" dirty="0">
                          <a:solidFill>
                            <a:srgbClr val="000000"/>
                          </a:solidFill>
                          <a:effectLst/>
                          <a:latin typeface="Arial" panose="020B0604020202020204" pitchFamily="34" charset="0"/>
                          <a:ea typeface="微软雅黑" panose="020B0503020204020204" pitchFamily="34" charset="-122"/>
                        </a:rPr>
                        <a:t>14.89</a:t>
                      </a:r>
                      <a:r>
                        <a:rPr lang="zh-CN" altLang="en-US" sz="1200" b="0" i="0" u="none" strike="noStrike" dirty="0">
                          <a:solidFill>
                            <a:srgbClr val="000000"/>
                          </a:solidFill>
                          <a:effectLst/>
                          <a:latin typeface="Arial" panose="020B0604020202020204" pitchFamily="34" charset="0"/>
                          <a:ea typeface="微软雅黑" panose="020B0503020204020204" pitchFamily="34" charset="-122"/>
                        </a:rPr>
                        <a:t>）</a:t>
                      </a:r>
                      <a:endParaRPr lang="en-US" altLang="zh-CN" sz="1200" b="0" i="0" u="none" strike="noStrike" dirty="0">
                        <a:solidFill>
                          <a:srgbClr val="000000"/>
                        </a:solidFill>
                        <a:effectLst/>
                        <a:latin typeface="Arial" panose="020B0604020202020204" pitchFamily="34" charset="0"/>
                        <a:ea typeface="微软雅黑" panose="020B0503020204020204" pitchFamily="34" charset="-122"/>
                      </a:endParaRPr>
                    </a:p>
                  </a:txBody>
                  <a:tcPr marL="7620" marR="7620" marT="762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2" name="文本框 1"/>
          <p:cNvSpPr txBox="1"/>
          <p:nvPr/>
        </p:nvSpPr>
        <p:spPr>
          <a:xfrm>
            <a:off x="2153285" y="688975"/>
            <a:ext cx="9133205" cy="398780"/>
          </a:xfrm>
          <a:prstGeom prst="rect">
            <a:avLst/>
          </a:prstGeom>
          <a:noFill/>
        </p:spPr>
        <p:txBody>
          <a:bodyPr wrap="square" rtlCol="0" anchor="t">
            <a:spAutoFit/>
          </a:bodyPr>
          <a:p>
            <a:r>
              <a:rPr lang="zh-CN" altLang="en-US" sz="2000" b="1" dirty="0">
                <a:solidFill>
                  <a:srgbClr val="13867A"/>
                </a:solidFill>
                <a:latin typeface="Arial" panose="020B0604020202020204" pitchFamily="34" charset="0"/>
                <a:ea typeface="微软雅黑" panose="020B0503020204020204" pitchFamily="34" charset="-122"/>
                <a:cs typeface="+mn-ea"/>
                <a:sym typeface="+mn-ea"/>
              </a:rPr>
              <a:t>安全性良好，≥3级TRAE发生率为25.4%，低</a:t>
            </a:r>
            <a:r>
              <a:rPr lang="zh-CN" altLang="en-US" sz="2000" b="1" dirty="0">
                <a:solidFill>
                  <a:srgbClr val="13867A"/>
                </a:solidFill>
                <a:latin typeface="Arial" panose="020B0604020202020204" pitchFamily="34" charset="0"/>
                <a:ea typeface="微软雅黑" panose="020B0503020204020204" pitchFamily="34" charset="-122"/>
                <a:cs typeface="+mn-ea"/>
                <a:sym typeface="Arial" panose="020B0604020202020204" pitchFamily="34" charset="0"/>
              </a:rPr>
              <a:t>于同疾病治疗领域其它产品</a:t>
            </a:r>
            <a:endParaRPr lang="zh-CN" altLang="en-US" sz="2000" b="1" dirty="0">
              <a:solidFill>
                <a:srgbClr val="13867A"/>
              </a:solidFill>
              <a:latin typeface="Arial" panose="020B0604020202020204" pitchFamily="34" charset="0"/>
              <a:ea typeface="微软雅黑" panose="020B0503020204020204" pitchFamily="34" charset="-122"/>
              <a:cs typeface="+mn-ea"/>
              <a:sym typeface="+mn-ea"/>
            </a:endParaRPr>
          </a:p>
        </p:txBody>
      </p:sp>
      <p:graphicFrame>
        <p:nvGraphicFramePr>
          <p:cNvPr id="6" name="table 1"/>
          <p:cNvGraphicFramePr/>
          <p:nvPr/>
        </p:nvGraphicFramePr>
        <p:xfrm>
          <a:off x="6019800" y="2638425"/>
          <a:ext cx="5269865" cy="3460750"/>
        </p:xfrm>
        <a:graphic>
          <a:graphicData uri="http://schemas.openxmlformats.org/drawingml/2006/table">
            <a:tbl>
              <a:tblPr/>
              <a:tblGrid>
                <a:gridCol w="1420495"/>
                <a:gridCol w="1858010"/>
                <a:gridCol w="1991360"/>
              </a:tblGrid>
              <a:tr h="796925">
                <a:tc>
                  <a:txBody>
                    <a:bodyPr/>
                    <a:lstStyle/>
                    <a:p>
                      <a:pPr marL="0" algn="ctr" defTabSz="914400" rtl="0" eaLnBrk="1" fontAlgn="ctr" latinLnBrk="0" hangingPunct="1">
                        <a:lnSpc>
                          <a:spcPct val="98000"/>
                        </a:lnSpc>
                      </a:pPr>
                      <a:r>
                        <a:rPr lang="zh-CN" altLang="en-US" sz="1200" b="1" i="0" u="none" strike="noStrike" kern="1200" dirty="0">
                          <a:solidFill>
                            <a:schemeClr val="bg1"/>
                          </a:solidFill>
                          <a:effectLst/>
                          <a:latin typeface="微软雅黑" panose="020B0503020204020204" pitchFamily="34" charset="-122"/>
                          <a:ea typeface="微软雅黑" panose="020B0503020204020204" pitchFamily="34" charset="-122"/>
                          <a:cs typeface="+mn-cs"/>
                        </a:rPr>
                        <a:t>类别</a:t>
                      </a:r>
                      <a:endParaRPr lang="zh-CN" altLang="en-US" sz="120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9084"/>
                    </a:solidFill>
                  </a:tcPr>
                </a:tc>
                <a:tc>
                  <a:txBody>
                    <a:bodyPr/>
                    <a:lstStyle/>
                    <a:p>
                      <a:pPr marL="0" algn="ctr" defTabSz="914400" rtl="0" eaLnBrk="1" fontAlgn="ctr" latinLnBrk="0" hangingPunct="1">
                        <a:lnSpc>
                          <a:spcPct val="98000"/>
                        </a:lnSpc>
                        <a:spcBef>
                          <a:spcPts val="5"/>
                        </a:spcBef>
                      </a:pPr>
                      <a:r>
                        <a:rPr sz="1200" b="1" i="0" u="none" strike="noStrike" kern="1200" dirty="0" err="1">
                          <a:solidFill>
                            <a:schemeClr val="bg1"/>
                          </a:solidFill>
                          <a:effectLst/>
                          <a:latin typeface="微软雅黑" panose="020B0503020204020204" pitchFamily="34" charset="-122"/>
                          <a:ea typeface="微软雅黑" panose="020B0503020204020204" pitchFamily="34" charset="-122"/>
                          <a:cs typeface="+mn-cs"/>
                        </a:rPr>
                        <a:t>伏美替尼</a:t>
                      </a:r>
                      <a:r>
                        <a:rPr sz="1200" b="1" i="0" u="none" strike="noStrike" kern="1200" dirty="0">
                          <a:solidFill>
                            <a:schemeClr val="bg1"/>
                          </a:solidFill>
                          <a:effectLst/>
                          <a:latin typeface="微软雅黑" panose="020B0503020204020204" pitchFamily="34" charset="-122"/>
                          <a:ea typeface="微软雅黑" panose="020B0503020204020204" pitchFamily="34" charset="-122"/>
                          <a:cs typeface="+mn-cs"/>
                        </a:rPr>
                        <a:t> </a:t>
                      </a:r>
                      <a:br>
                        <a:rPr lang="en-US" sz="1200" b="1" i="0" u="none" strike="noStrike" kern="1200" dirty="0">
                          <a:solidFill>
                            <a:schemeClr val="bg1"/>
                          </a:solidFill>
                          <a:effectLst/>
                          <a:latin typeface="微软雅黑" panose="020B0503020204020204" pitchFamily="34" charset="-122"/>
                          <a:ea typeface="微软雅黑" panose="020B0503020204020204" pitchFamily="34" charset="-122"/>
                          <a:cs typeface="+mn-cs"/>
                        </a:rPr>
                      </a:br>
                      <a:r>
                        <a:rPr sz="1200" b="1" i="0" u="none" strike="noStrike" kern="1200" dirty="0">
                          <a:solidFill>
                            <a:schemeClr val="bg1"/>
                          </a:solidFill>
                          <a:effectLst/>
                          <a:latin typeface="微软雅黑" panose="020B0503020204020204" pitchFamily="34" charset="-122"/>
                          <a:ea typeface="微软雅黑" panose="020B0503020204020204" pitchFamily="34" charset="-122"/>
                          <a:cs typeface="+mn-cs"/>
                        </a:rPr>
                        <a:t>(艾弗沙®)</a:t>
                      </a:r>
                      <a:endParaRPr lang="en-US" altLang="en-US" sz="120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9084"/>
                    </a:solidFill>
                  </a:tcPr>
                </a:tc>
                <a:tc>
                  <a:txBody>
                    <a:bodyPr/>
                    <a:lstStyle/>
                    <a:p>
                      <a:pPr marL="0" algn="ctr" defTabSz="914400" rtl="0" eaLnBrk="1" fontAlgn="ctr" latinLnBrk="0" hangingPunct="1">
                        <a:lnSpc>
                          <a:spcPct val="98000"/>
                        </a:lnSpc>
                        <a:spcBef>
                          <a:spcPts val="5"/>
                        </a:spcBef>
                      </a:pPr>
                      <a:r>
                        <a:rPr sz="1200" b="1" i="0" u="none" strike="noStrike" kern="1200" dirty="0" err="1">
                          <a:solidFill>
                            <a:schemeClr val="bg1"/>
                          </a:solidFill>
                          <a:effectLst/>
                          <a:latin typeface="微软雅黑" panose="020B0503020204020204" pitchFamily="34" charset="-122"/>
                          <a:ea typeface="微软雅黑" panose="020B0503020204020204" pitchFamily="34" charset="-122"/>
                          <a:cs typeface="+mn-cs"/>
                        </a:rPr>
                        <a:t>舒沃替尼</a:t>
                      </a:r>
                      <a:br>
                        <a:rPr lang="en-US" sz="1200" b="1" i="0" u="none" strike="noStrike" kern="1200" dirty="0">
                          <a:solidFill>
                            <a:schemeClr val="bg1"/>
                          </a:solidFill>
                          <a:effectLst/>
                          <a:latin typeface="微软雅黑" panose="020B0503020204020204" pitchFamily="34" charset="-122"/>
                          <a:ea typeface="微软雅黑" panose="020B0503020204020204" pitchFamily="34" charset="-122"/>
                          <a:cs typeface="+mn-cs"/>
                        </a:rPr>
                      </a:br>
                      <a:r>
                        <a:rPr sz="1200" b="1" i="0" u="none" strike="noStrike" kern="1200" dirty="0">
                          <a:solidFill>
                            <a:schemeClr val="bg1"/>
                          </a:solidFill>
                          <a:effectLst/>
                          <a:latin typeface="微软雅黑" panose="020B0503020204020204" pitchFamily="34" charset="-122"/>
                          <a:ea typeface="微软雅黑" panose="020B0503020204020204" pitchFamily="34" charset="-122"/>
                          <a:cs typeface="+mn-cs"/>
                        </a:rPr>
                        <a:t>(舒沃哲® )</a:t>
                      </a:r>
                      <a:endParaRPr lang="en-US" altLang="en-US" sz="120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9084"/>
                    </a:solidFill>
                  </a:tcPr>
                </a:tc>
              </a:tr>
              <a:tr h="873125">
                <a:tc>
                  <a:txBody>
                    <a:bodyPr/>
                    <a:lstStyle/>
                    <a:p>
                      <a:pPr marL="0" algn="ctr" defTabSz="914400" rtl="0" eaLnBrk="1" fontAlgn="ctr" latinLnBrk="0" hangingPunct="1">
                        <a:lnSpc>
                          <a:spcPct val="98000"/>
                        </a:lnSpc>
                      </a:pPr>
                      <a:r>
                        <a:rPr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包装</a:t>
                      </a:r>
                      <a:r>
                        <a:rPr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/规格</a:t>
                      </a:r>
                      <a:endParaRPr lang="en-US"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lnSpc>
                          <a:spcPct val="90000"/>
                        </a:lnSpc>
                        <a:spcBef>
                          <a:spcPts val="0"/>
                        </a:spcBef>
                      </a:pPr>
                      <a:r>
                        <a:rPr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40mg，  28片/盒</a:t>
                      </a:r>
                      <a:endParaRPr lang="en-US"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lnSpc>
                          <a:spcPct val="90000"/>
                        </a:lnSpc>
                        <a:spcBef>
                          <a:spcPts val="0"/>
                        </a:spcBef>
                      </a:pPr>
                      <a:r>
                        <a:rPr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150mg，  14片/盒</a:t>
                      </a:r>
                      <a:endParaRPr lang="en-US"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lnSpc>
                          <a:spcPct val="99000"/>
                        </a:lnSpc>
                        <a:spcBef>
                          <a:spcPts val="15"/>
                        </a:spcBef>
                      </a:pPr>
                      <a:r>
                        <a:rPr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200mg，  14片/盒</a:t>
                      </a:r>
                      <a:endParaRPr lang="en-US"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03910">
                <a:tc>
                  <a:txBody>
                    <a:bodyPr/>
                    <a:lstStyle/>
                    <a:p>
                      <a:pPr marL="0" algn="ctr" defTabSz="914400" rtl="0" eaLnBrk="1" fontAlgn="ctr" latinLnBrk="0" hangingPunct="1">
                        <a:lnSpc>
                          <a:spcPct val="97000"/>
                        </a:lnSpc>
                        <a:spcBef>
                          <a:spcPts val="5"/>
                        </a:spcBef>
                      </a:pPr>
                      <a:r>
                        <a:rPr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用法</a:t>
                      </a:r>
                      <a:endParaRPr lang="en-US" altLang="en-US"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lnSpc>
                          <a:spcPct val="88000"/>
                        </a:lnSpc>
                        <a:spcBef>
                          <a:spcPts val="0"/>
                        </a:spcBef>
                      </a:pPr>
                      <a:r>
                        <a:rPr 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240</a:t>
                      </a:r>
                      <a:r>
                        <a:rPr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mg qd</a:t>
                      </a:r>
                      <a:endParaRPr lang="en-US"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algn="ctr" defTabSz="914400" rtl="0" eaLnBrk="1" fontAlgn="ctr" latinLnBrk="0" hangingPunct="1">
                        <a:lnSpc>
                          <a:spcPct val="88000"/>
                        </a:lnSpc>
                        <a:spcBef>
                          <a:spcPts val="0"/>
                        </a:spcBef>
                      </a:pPr>
                      <a:r>
                        <a:rPr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300mg qd</a:t>
                      </a:r>
                      <a:endParaRPr lang="en-US"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tcPr>
                </a:tc>
              </a:tr>
              <a:tr h="986790">
                <a:tc>
                  <a:txBody>
                    <a:bodyPr/>
                    <a:lstStyle/>
                    <a:p>
                      <a:pPr marL="0" algn="ctr" defTabSz="914400" rtl="0" eaLnBrk="1" fontAlgn="ctr" latinLnBrk="0" hangingPunct="1">
                        <a:lnSpc>
                          <a:spcPct val="98000"/>
                        </a:lnSpc>
                      </a:pPr>
                      <a:r>
                        <a:rPr lang="zh-CN"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后</a:t>
                      </a:r>
                      <a:r>
                        <a:rPr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线</a:t>
                      </a:r>
                      <a:r>
                        <a:rPr lang="zh-CN"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治疗</a:t>
                      </a:r>
                      <a:r>
                        <a:rPr sz="1200" dirty="0" err="1">
                          <a:solidFill>
                            <a:srgbClr val="000000"/>
                          </a:solidFill>
                          <a:effectLst/>
                          <a:latin typeface="微软雅黑" panose="020B0503020204020204" pitchFamily="34" charset="-122"/>
                          <a:ea typeface="微软雅黑" panose="020B0503020204020204" pitchFamily="34" charset="-122"/>
                          <a:sym typeface="+mn-ea"/>
                        </a:rPr>
                        <a:t>EGFR Ex20ins</a:t>
                      </a:r>
                      <a:r>
                        <a:rPr lang="zh-CN" sz="1200" dirty="0" err="1">
                          <a:solidFill>
                            <a:srgbClr val="000000"/>
                          </a:solidFill>
                          <a:effectLst/>
                          <a:latin typeface="微软雅黑" panose="020B0503020204020204" pitchFamily="34" charset="-122"/>
                          <a:ea typeface="微软雅黑" panose="020B0503020204020204" pitchFamily="34" charset="-122"/>
                          <a:sym typeface="+mn-ea"/>
                        </a:rPr>
                        <a:t>的</a:t>
                      </a:r>
                      <a:r>
                        <a:rPr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安全性</a:t>
                      </a:r>
                      <a:endParaRPr lang="zh-CN" altLang="en-US" sz="1200" b="0" i="0" u="none" strike="noStrike" kern="1200" dirty="0" err="1">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9F3EE"/>
                    </a:solidFill>
                  </a:tcPr>
                </a:tc>
                <a:tc>
                  <a:txBody>
                    <a:bodyPr/>
                    <a:lstStyle/>
                    <a:p>
                      <a:pPr marL="0" algn="ctr" defTabSz="914400" rtl="0" eaLnBrk="1" fontAlgn="ctr" latinLnBrk="0" hangingPunct="1">
                        <a:lnSpc>
                          <a:spcPct val="98000"/>
                        </a:lnSpc>
                        <a:spcBef>
                          <a:spcPts val="5"/>
                        </a:spcBef>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3</a:t>
                      </a: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级</a:t>
                      </a:r>
                      <a:r>
                        <a:rPr lang="en-US"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TRAE</a:t>
                      </a:r>
                      <a:r>
                        <a:rPr lang="zh-CN" altLang="en-US" sz="1600" b="1" i="0" u="none" strike="noStrike" kern="1200" dirty="0">
                          <a:solidFill>
                            <a:srgbClr val="DC4979"/>
                          </a:solidFill>
                          <a:latin typeface="Arial" panose="020B0604020202020204" pitchFamily="34" charset="0"/>
                          <a:ea typeface="微软雅黑" panose="020B0503020204020204" pitchFamily="34" charset="-122"/>
                          <a:cs typeface="+mn-cs"/>
                        </a:rPr>
                        <a:t> 25.4%</a:t>
                      </a:r>
                      <a:r>
                        <a:rPr sz="1200" i="0" u="none" strike="noStrike" kern="1200" baseline="30000" dirty="0">
                          <a:solidFill>
                            <a:srgbClr val="000000"/>
                          </a:solidFill>
                          <a:effectLst/>
                          <a:latin typeface="微软雅黑" panose="020B0503020204020204" pitchFamily="34" charset="-122"/>
                          <a:ea typeface="微软雅黑" panose="020B0503020204020204" pitchFamily="34" charset="-122"/>
                          <a:cs typeface="+mn-cs"/>
                        </a:rPr>
                        <a:t> </a:t>
                      </a:r>
                      <a:endParaRPr lang="en-US" altLang="en-US" sz="1200" b="1" i="0" u="none" strike="noStrike" kern="1200" baseline="300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9F3EE"/>
                    </a:solidFill>
                  </a:tcPr>
                </a:tc>
                <a:tc>
                  <a:txBody>
                    <a:bodyPr/>
                    <a:lstStyle/>
                    <a:p>
                      <a:pPr marL="0" algn="ctr" defTabSz="914400" rtl="0" eaLnBrk="1" fontAlgn="ctr" latinLnBrk="0" hangingPunct="1">
                        <a:lnSpc>
                          <a:spcPct val="98000"/>
                        </a:lnSpc>
                      </a:pP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a:t>
                      </a:r>
                      <a:r>
                        <a:rPr lang="en-US" altLang="zh-CN"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3</a:t>
                      </a: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级药物相关</a:t>
                      </a:r>
                      <a:r>
                        <a:rPr lang="en-US"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TEAE</a:t>
                      </a:r>
                      <a:r>
                        <a:rPr lang="zh-CN" altLang="en-US" sz="1200" b="0" i="0" u="none" strike="noStrike" kern="1200" dirty="0">
                          <a:solidFill>
                            <a:srgbClr val="000000"/>
                          </a:solidFill>
                          <a:effectLst/>
                          <a:latin typeface="微软雅黑" panose="020B0503020204020204" pitchFamily="34" charset="-122"/>
                          <a:ea typeface="微软雅黑" panose="020B0503020204020204" pitchFamily="34" charset="-122"/>
                          <a:cs typeface="+mn-cs"/>
                        </a:rPr>
                        <a:t> </a:t>
                      </a:r>
                      <a:r>
                        <a:rPr lang="zh-CN" altLang="en-US" sz="1200" i="0" u="none" strike="noStrike" kern="1200" dirty="0">
                          <a:solidFill>
                            <a:srgbClr val="000000"/>
                          </a:solidFill>
                          <a:effectLst/>
                          <a:latin typeface="微软雅黑" panose="020B0503020204020204" pitchFamily="34" charset="-122"/>
                          <a:ea typeface="微软雅黑" panose="020B0503020204020204" pitchFamily="34" charset="-122"/>
                          <a:cs typeface="+mn-cs"/>
                        </a:rPr>
                        <a:t>45%</a:t>
                      </a:r>
                      <a:r>
                        <a:rPr sz="1200" i="0" u="none" strike="noStrike" kern="1200" baseline="30000" dirty="0">
                          <a:solidFill>
                            <a:srgbClr val="000000"/>
                          </a:solidFill>
                          <a:effectLst/>
                          <a:latin typeface="微软雅黑" panose="020B0503020204020204" pitchFamily="34" charset="-122"/>
                          <a:ea typeface="微软雅黑" panose="020B0503020204020204" pitchFamily="34" charset="-122"/>
                          <a:cs typeface="+mn-cs"/>
                        </a:rPr>
                        <a:t>2</a:t>
                      </a:r>
                      <a:endParaRPr lang="en-US" altLang="zh-CN" sz="1200" b="1" i="0" u="none" strike="noStrike" kern="1200" baseline="300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rgbClr val="D9F3EE"/>
                    </a:solidFill>
                  </a:tcPr>
                </a:tc>
              </a:tr>
            </a:tbl>
          </a:graphicData>
        </a:graphic>
      </p:graphicFrame>
      <p:sp>
        <p:nvSpPr>
          <p:cNvPr id="8" name="文本占位符 3"/>
          <p:cNvSpPr txBox="1"/>
          <p:nvPr/>
        </p:nvSpPr>
        <p:spPr>
          <a:xfrm>
            <a:off x="871220" y="6177280"/>
            <a:ext cx="11581765" cy="41275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1.Ying Liu, et al. 2025 ESMO MO#1848.       2.Mengzhao Wang, et al. 2023 ASCO. 9002. </a:t>
            </a:r>
            <a:endPar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9" name="组合 468"/>
          <p:cNvGrpSpPr/>
          <p:nvPr/>
        </p:nvGrpSpPr>
        <p:grpSpPr>
          <a:xfrm>
            <a:off x="1360170" y="508000"/>
            <a:ext cx="9692005" cy="469900"/>
            <a:chOff x="3061334" y="1502815"/>
            <a:chExt cx="9755078" cy="275770"/>
          </a:xfrm>
        </p:grpSpPr>
        <p:sp>
          <p:nvSpPr>
            <p:cNvPr id="5" name="箭头: 五边形 4"/>
            <p:cNvSpPr/>
            <p:nvPr/>
          </p:nvSpPr>
          <p:spPr>
            <a:xfrm>
              <a:off x="12711638" y="1502815"/>
              <a:ext cx="104774" cy="275770"/>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箭头: 五边形 5"/>
            <p:cNvSpPr/>
            <p:nvPr/>
          </p:nvSpPr>
          <p:spPr>
            <a:xfrm flipH="1">
              <a:off x="3061334" y="1502815"/>
              <a:ext cx="104774" cy="275769"/>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7" name="矩形 2"/>
          <p:cNvSpPr/>
          <p:nvPr/>
        </p:nvSpPr>
        <p:spPr>
          <a:xfrm>
            <a:off x="755650" y="716280"/>
            <a:ext cx="10814685" cy="5462270"/>
          </a:xfrm>
          <a:custGeom>
            <a:avLst/>
            <a:gdLst>
              <a:gd name="connsiteX0" fmla="*/ 0 w 6309432"/>
              <a:gd name="connsiteY0" fmla="*/ 0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0-1" fmla="*/ 0 w 6309432"/>
              <a:gd name="connsiteY0-2" fmla="*/ 28089 h 4701667"/>
              <a:gd name="connsiteX1-3" fmla="*/ 2733379 w 6309432"/>
              <a:gd name="connsiteY1-4" fmla="*/ 0 h 4701667"/>
              <a:gd name="connsiteX2-5" fmla="*/ 6309432 w 6309432"/>
              <a:gd name="connsiteY2-6" fmla="*/ 28089 h 4701667"/>
              <a:gd name="connsiteX3-7" fmla="*/ 6309432 w 6309432"/>
              <a:gd name="connsiteY3-8" fmla="*/ 4701667 h 4701667"/>
              <a:gd name="connsiteX4-9" fmla="*/ 0 w 6309432"/>
              <a:gd name="connsiteY4-10" fmla="*/ 4701667 h 4701667"/>
              <a:gd name="connsiteX5" fmla="*/ 0 w 6309432"/>
              <a:gd name="connsiteY5" fmla="*/ 28089 h 4701667"/>
              <a:gd name="connsiteX0-11" fmla="*/ 2733379 w 6309432"/>
              <a:gd name="connsiteY0-12" fmla="*/ 0 h 4701667"/>
              <a:gd name="connsiteX1-13" fmla="*/ 6309432 w 6309432"/>
              <a:gd name="connsiteY1-14" fmla="*/ 28089 h 4701667"/>
              <a:gd name="connsiteX2-15" fmla="*/ 6309432 w 6309432"/>
              <a:gd name="connsiteY2-16" fmla="*/ 4701667 h 4701667"/>
              <a:gd name="connsiteX3-17" fmla="*/ 0 w 6309432"/>
              <a:gd name="connsiteY3-18" fmla="*/ 4701667 h 4701667"/>
              <a:gd name="connsiteX4-19" fmla="*/ 0 w 6309432"/>
              <a:gd name="connsiteY4-20" fmla="*/ 28089 h 4701667"/>
              <a:gd name="connsiteX5-21" fmla="*/ 2824819 w 6309432"/>
              <a:gd name="connsiteY5-22" fmla="*/ 91440 h 4701667"/>
              <a:gd name="connsiteX0-23" fmla="*/ 2733379 w 6309432"/>
              <a:gd name="connsiteY0-24" fmla="*/ 0 h 4701667"/>
              <a:gd name="connsiteX1-25" fmla="*/ 6309432 w 6309432"/>
              <a:gd name="connsiteY1-26" fmla="*/ 28089 h 4701667"/>
              <a:gd name="connsiteX2-27" fmla="*/ 6309432 w 6309432"/>
              <a:gd name="connsiteY2-28" fmla="*/ 4701667 h 4701667"/>
              <a:gd name="connsiteX3-29" fmla="*/ 0 w 6309432"/>
              <a:gd name="connsiteY3-30" fmla="*/ 4701667 h 4701667"/>
              <a:gd name="connsiteX4-31" fmla="*/ 0 w 6309432"/>
              <a:gd name="connsiteY4-32" fmla="*/ 28089 h 4701667"/>
              <a:gd name="connsiteX5-33" fmla="*/ 634512 w 6309432"/>
              <a:gd name="connsiteY5-34" fmla="*/ 38278 h 4701667"/>
              <a:gd name="connsiteX0-35" fmla="*/ 5465946 w 6309432"/>
              <a:gd name="connsiteY0-36" fmla="*/ 14441 h 4673578"/>
              <a:gd name="connsiteX1-37" fmla="*/ 6309432 w 6309432"/>
              <a:gd name="connsiteY1-38" fmla="*/ 0 h 4673578"/>
              <a:gd name="connsiteX2-39" fmla="*/ 6309432 w 6309432"/>
              <a:gd name="connsiteY2-40" fmla="*/ 4673578 h 4673578"/>
              <a:gd name="connsiteX3-41" fmla="*/ 0 w 6309432"/>
              <a:gd name="connsiteY3-42" fmla="*/ 4673578 h 4673578"/>
              <a:gd name="connsiteX4-43" fmla="*/ 0 w 6309432"/>
              <a:gd name="connsiteY4-44" fmla="*/ 0 h 4673578"/>
              <a:gd name="connsiteX5-45" fmla="*/ 634512 w 6309432"/>
              <a:gd name="connsiteY5-46" fmla="*/ 10189 h 4673578"/>
              <a:gd name="connsiteX0-47" fmla="*/ 5465946 w 6309432"/>
              <a:gd name="connsiteY0-48" fmla="*/ 36150 h 4695287"/>
              <a:gd name="connsiteX1-49" fmla="*/ 6309432 w 6309432"/>
              <a:gd name="connsiteY1-50" fmla="*/ 21709 h 4695287"/>
              <a:gd name="connsiteX2-51" fmla="*/ 6309432 w 6309432"/>
              <a:gd name="connsiteY2-52" fmla="*/ 4695287 h 4695287"/>
              <a:gd name="connsiteX3-53" fmla="*/ 0 w 6309432"/>
              <a:gd name="connsiteY3-54" fmla="*/ 4695287 h 4695287"/>
              <a:gd name="connsiteX4-55" fmla="*/ 0 w 6309432"/>
              <a:gd name="connsiteY4-56" fmla="*/ 21709 h 4695287"/>
              <a:gd name="connsiteX5-57" fmla="*/ 485657 w 6309432"/>
              <a:gd name="connsiteY5-58" fmla="*/ 0 h 4695287"/>
              <a:gd name="connsiteX0-59" fmla="*/ 5816820 w 6309432"/>
              <a:gd name="connsiteY0-60" fmla="*/ 46783 h 4695287"/>
              <a:gd name="connsiteX1-61" fmla="*/ 6309432 w 6309432"/>
              <a:gd name="connsiteY1-62" fmla="*/ 21709 h 4695287"/>
              <a:gd name="connsiteX2-63" fmla="*/ 6309432 w 6309432"/>
              <a:gd name="connsiteY2-64" fmla="*/ 4695287 h 4695287"/>
              <a:gd name="connsiteX3-65" fmla="*/ 0 w 6309432"/>
              <a:gd name="connsiteY3-66" fmla="*/ 4695287 h 4695287"/>
              <a:gd name="connsiteX4-67" fmla="*/ 0 w 6309432"/>
              <a:gd name="connsiteY4-68" fmla="*/ 21709 h 4695287"/>
              <a:gd name="connsiteX5-69" fmla="*/ 485657 w 6309432"/>
              <a:gd name="connsiteY5-70" fmla="*/ 0 h 4695287"/>
              <a:gd name="connsiteX0-71" fmla="*/ 5816820 w 6309432"/>
              <a:gd name="connsiteY0-72" fmla="*/ 46783 h 4695287"/>
              <a:gd name="connsiteX1-73" fmla="*/ 6309432 w 6309432"/>
              <a:gd name="connsiteY1-74" fmla="*/ 21709 h 4695287"/>
              <a:gd name="connsiteX2-75" fmla="*/ 6309432 w 6309432"/>
              <a:gd name="connsiteY2-76" fmla="*/ 4695287 h 4695287"/>
              <a:gd name="connsiteX3-77" fmla="*/ 0 w 6309432"/>
              <a:gd name="connsiteY3-78" fmla="*/ 4695287 h 4695287"/>
              <a:gd name="connsiteX4-79" fmla="*/ 0 w 6309432"/>
              <a:gd name="connsiteY4-80" fmla="*/ 21709 h 4695287"/>
              <a:gd name="connsiteX5-81" fmla="*/ 485657 w 6309432"/>
              <a:gd name="connsiteY5-82" fmla="*/ 0 h 4695287"/>
              <a:gd name="connsiteX0-83" fmla="*/ 5816820 w 6309432"/>
              <a:gd name="connsiteY0-84" fmla="*/ 36151 h 4695287"/>
              <a:gd name="connsiteX1-85" fmla="*/ 6309432 w 6309432"/>
              <a:gd name="connsiteY1-86" fmla="*/ 21709 h 4695287"/>
              <a:gd name="connsiteX2-87" fmla="*/ 6309432 w 6309432"/>
              <a:gd name="connsiteY2-88" fmla="*/ 4695287 h 4695287"/>
              <a:gd name="connsiteX3-89" fmla="*/ 0 w 6309432"/>
              <a:gd name="connsiteY3-90" fmla="*/ 4695287 h 4695287"/>
              <a:gd name="connsiteX4-91" fmla="*/ 0 w 6309432"/>
              <a:gd name="connsiteY4-92" fmla="*/ 21709 h 4695287"/>
              <a:gd name="connsiteX5-93" fmla="*/ 485657 w 6309432"/>
              <a:gd name="connsiteY5-94" fmla="*/ 0 h 4695287"/>
              <a:gd name="connsiteX0-95" fmla="*/ 5838085 w 6309432"/>
              <a:gd name="connsiteY0-96" fmla="*/ 0 h 4701666"/>
              <a:gd name="connsiteX1-97" fmla="*/ 6309432 w 6309432"/>
              <a:gd name="connsiteY1-98" fmla="*/ 28088 h 4701666"/>
              <a:gd name="connsiteX2-99" fmla="*/ 6309432 w 6309432"/>
              <a:gd name="connsiteY2-100" fmla="*/ 4701666 h 4701666"/>
              <a:gd name="connsiteX3-101" fmla="*/ 0 w 6309432"/>
              <a:gd name="connsiteY3-102" fmla="*/ 4701666 h 4701666"/>
              <a:gd name="connsiteX4-103" fmla="*/ 0 w 6309432"/>
              <a:gd name="connsiteY4-104" fmla="*/ 28088 h 4701666"/>
              <a:gd name="connsiteX5-105" fmla="*/ 485657 w 6309432"/>
              <a:gd name="connsiteY5-106" fmla="*/ 6379 h 4701666"/>
              <a:gd name="connsiteX0-107" fmla="*/ 5880615 w 6309432"/>
              <a:gd name="connsiteY0-108" fmla="*/ 25518 h 4695287"/>
              <a:gd name="connsiteX1-109" fmla="*/ 6309432 w 6309432"/>
              <a:gd name="connsiteY1-110" fmla="*/ 21709 h 4695287"/>
              <a:gd name="connsiteX2-111" fmla="*/ 6309432 w 6309432"/>
              <a:gd name="connsiteY2-112" fmla="*/ 4695287 h 4695287"/>
              <a:gd name="connsiteX3-113" fmla="*/ 0 w 6309432"/>
              <a:gd name="connsiteY3-114" fmla="*/ 4695287 h 4695287"/>
              <a:gd name="connsiteX4-115" fmla="*/ 0 w 6309432"/>
              <a:gd name="connsiteY4-116" fmla="*/ 21709 h 4695287"/>
              <a:gd name="connsiteX5-117" fmla="*/ 485657 w 6309432"/>
              <a:gd name="connsiteY5-118" fmla="*/ 0 h 4695287"/>
              <a:gd name="connsiteX0-119" fmla="*/ 5880615 w 6309432"/>
              <a:gd name="connsiteY0-120" fmla="*/ 46783 h 4716552"/>
              <a:gd name="connsiteX1-121" fmla="*/ 6309432 w 6309432"/>
              <a:gd name="connsiteY1-122" fmla="*/ 42974 h 4716552"/>
              <a:gd name="connsiteX2-123" fmla="*/ 6309432 w 6309432"/>
              <a:gd name="connsiteY2-124" fmla="*/ 4716552 h 4716552"/>
              <a:gd name="connsiteX3-125" fmla="*/ 0 w 6309432"/>
              <a:gd name="connsiteY3-126" fmla="*/ 4716552 h 4716552"/>
              <a:gd name="connsiteX4-127" fmla="*/ 0 w 6309432"/>
              <a:gd name="connsiteY4-128" fmla="*/ 42974 h 4716552"/>
              <a:gd name="connsiteX5-129" fmla="*/ 315536 w 6309432"/>
              <a:gd name="connsiteY5-130" fmla="*/ 0 h 4716552"/>
              <a:gd name="connsiteX0-131" fmla="*/ 5880615 w 6309432"/>
              <a:gd name="connsiteY0-132" fmla="*/ 4253 h 4674022"/>
              <a:gd name="connsiteX1-133" fmla="*/ 6309432 w 6309432"/>
              <a:gd name="connsiteY1-134" fmla="*/ 444 h 4674022"/>
              <a:gd name="connsiteX2-135" fmla="*/ 6309432 w 6309432"/>
              <a:gd name="connsiteY2-136" fmla="*/ 4674022 h 4674022"/>
              <a:gd name="connsiteX3-137" fmla="*/ 0 w 6309432"/>
              <a:gd name="connsiteY3-138" fmla="*/ 4674022 h 4674022"/>
              <a:gd name="connsiteX4-139" fmla="*/ 0 w 6309432"/>
              <a:gd name="connsiteY4-140" fmla="*/ 444 h 4674022"/>
              <a:gd name="connsiteX5-141" fmla="*/ 315536 w 6309432"/>
              <a:gd name="connsiteY5-142" fmla="*/ 0 h 4674022"/>
              <a:gd name="connsiteX0-143" fmla="*/ 6018838 w 6309432"/>
              <a:gd name="connsiteY0-144" fmla="*/ 4253 h 4674022"/>
              <a:gd name="connsiteX1-145" fmla="*/ 6309432 w 6309432"/>
              <a:gd name="connsiteY1-146" fmla="*/ 444 h 4674022"/>
              <a:gd name="connsiteX2-147" fmla="*/ 6309432 w 6309432"/>
              <a:gd name="connsiteY2-148" fmla="*/ 4674022 h 4674022"/>
              <a:gd name="connsiteX3-149" fmla="*/ 0 w 6309432"/>
              <a:gd name="connsiteY3-150" fmla="*/ 4674022 h 4674022"/>
              <a:gd name="connsiteX4-151" fmla="*/ 0 w 6309432"/>
              <a:gd name="connsiteY4-152" fmla="*/ 444 h 4674022"/>
              <a:gd name="connsiteX5-153" fmla="*/ 315536 w 6309432"/>
              <a:gd name="connsiteY5-154" fmla="*/ 0 h 46740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309432" h="4674022">
                <a:moveTo>
                  <a:pt x="6018838" y="4253"/>
                </a:moveTo>
                <a:lnTo>
                  <a:pt x="6309432" y="444"/>
                </a:lnTo>
                <a:lnTo>
                  <a:pt x="6309432" y="4674022"/>
                </a:lnTo>
                <a:lnTo>
                  <a:pt x="0" y="4674022"/>
                </a:lnTo>
                <a:lnTo>
                  <a:pt x="0" y="444"/>
                </a:lnTo>
                <a:lnTo>
                  <a:pt x="315536" y="0"/>
                </a:lnTo>
              </a:path>
            </a:pathLst>
          </a:cu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流程图: 可选过程 2"/>
          <p:cNvSpPr/>
          <p:nvPr/>
        </p:nvSpPr>
        <p:spPr>
          <a:xfrm>
            <a:off x="1833217" y="118855"/>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458" name="文本框 457"/>
          <p:cNvSpPr txBox="1"/>
          <p:nvPr/>
        </p:nvSpPr>
        <p:spPr>
          <a:xfrm>
            <a:off x="2098320" y="110607"/>
            <a:ext cx="100540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rPr>
              <a:t>基本信息</a:t>
            </a:r>
            <a:endPar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468" name="流程图: 可选过程 467"/>
          <p:cNvSpPr/>
          <p:nvPr/>
        </p:nvSpPr>
        <p:spPr>
          <a:xfrm>
            <a:off x="6889063" y="89518"/>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471" name="文本框 470"/>
          <p:cNvSpPr txBox="1"/>
          <p:nvPr/>
        </p:nvSpPr>
        <p:spPr>
          <a:xfrm>
            <a:off x="7204110" y="77068"/>
            <a:ext cx="800219" cy="307777"/>
          </a:xfrm>
          <a:prstGeom prst="rect">
            <a:avLst/>
          </a:prstGeom>
          <a:noFill/>
        </p:spPr>
        <p:txBody>
          <a:bodyPr wrap="none" rtlCol="0">
            <a:spAutoFit/>
          </a:bodyPr>
          <a:lstStyle>
            <a:defPPr>
              <a:defRPr lang="zh-CN"/>
            </a:defPPr>
            <a:lvl1pPr algn="ctr">
              <a:defRPr sz="1400" b="1" spc="200">
                <a:solidFill>
                  <a:srgbClr val="FE5000"/>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rPr>
              <a:t>创新性</a:t>
            </a:r>
            <a:endPar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476" name="流程图: 可选过程 475"/>
          <p:cNvSpPr/>
          <p:nvPr/>
        </p:nvSpPr>
        <p:spPr>
          <a:xfrm>
            <a:off x="3496789" y="106898"/>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477" name="文本框 476"/>
          <p:cNvSpPr txBox="1"/>
          <p:nvPr/>
        </p:nvSpPr>
        <p:spPr>
          <a:xfrm>
            <a:off x="3862907" y="110608"/>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rPr>
              <a:t>安全性</a:t>
            </a:r>
            <a:endPar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479" name="流程图: 可选过程 478"/>
          <p:cNvSpPr/>
          <p:nvPr/>
        </p:nvSpPr>
        <p:spPr>
          <a:xfrm>
            <a:off x="8588072" y="101091"/>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480" name="文本框 479"/>
          <p:cNvSpPr txBox="1"/>
          <p:nvPr/>
        </p:nvSpPr>
        <p:spPr>
          <a:xfrm>
            <a:off x="8933122" y="98841"/>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rPr>
              <a:t>公平性</a:t>
            </a:r>
            <a:endPar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2" name="流程图: 可选过程 1"/>
          <p:cNvSpPr/>
          <p:nvPr/>
        </p:nvSpPr>
        <p:spPr>
          <a:xfrm>
            <a:off x="5193883" y="92459"/>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461" name="文本框 460"/>
          <p:cNvSpPr txBox="1"/>
          <p:nvPr/>
        </p:nvSpPr>
        <p:spPr>
          <a:xfrm>
            <a:off x="5560876" y="78126"/>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black"/>
                </a:solidFill>
                <a:effectLst/>
                <a:uLnTx/>
                <a:uFillTx/>
                <a:latin typeface="Arial" panose="020B0604020202020204"/>
                <a:ea typeface="黑体" panose="02010609060101010101" pitchFamily="49" charset="-122"/>
                <a:cs typeface="+mn-cs"/>
              </a:rPr>
              <a:t>有效性</a:t>
            </a:r>
            <a:endParaRPr kumimoji="0" lang="zh-CN" altLang="en-US" sz="1400" b="1" i="0" u="none" strike="noStrike" kern="1200" cap="none" spc="20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8" name="对话气泡: 圆角矩形 18"/>
          <p:cNvSpPr/>
          <p:nvPr/>
        </p:nvSpPr>
        <p:spPr>
          <a:xfrm>
            <a:off x="945515" y="1138555"/>
            <a:ext cx="4954270" cy="1801495"/>
          </a:xfrm>
          <a:prstGeom prst="rect">
            <a:avLst/>
          </a:prstGeom>
          <a:gradFill flip="none" rotWithShape="1">
            <a:gsLst>
              <a:gs pos="0">
                <a:srgbClr val="F3F1F4"/>
              </a:gs>
              <a:gs pos="100000">
                <a:srgbClr val="F3F1F4"/>
              </a:gs>
            </a:gsLst>
            <a:lin ang="13500000" scaled="1"/>
            <a:tileRect/>
          </a:gradFill>
          <a:ln w="12700" cap="flat" cmpd="sng" algn="ctr">
            <a:noFill/>
            <a:prstDash val="solid"/>
            <a:miter lim="800000"/>
          </a:ln>
          <a:effectLst>
            <a:innerShdw blurRad="63500" dist="50800" dir="13500000">
              <a:prstClr val="black">
                <a:alpha val="38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pic>
        <p:nvPicPr>
          <p:cNvPr id="12" name="图片 11"/>
          <p:cNvPicPr>
            <a:picLocks noChangeAspect="1"/>
          </p:cNvPicPr>
          <p:nvPr/>
        </p:nvPicPr>
        <p:blipFill>
          <a:blip r:embed="rId1"/>
          <a:stretch>
            <a:fillRect/>
          </a:stretch>
        </p:blipFill>
        <p:spPr>
          <a:xfrm>
            <a:off x="1119505" y="1283335"/>
            <a:ext cx="2377440" cy="1549400"/>
          </a:xfrm>
          <a:prstGeom prst="rect">
            <a:avLst/>
          </a:prstGeom>
          <a:effectLst>
            <a:outerShdw blurRad="50800" dist="38100" dir="2700000" algn="tl" rotWithShape="0">
              <a:prstClr val="black">
                <a:alpha val="40000"/>
              </a:prstClr>
            </a:outerShdw>
          </a:effectLst>
        </p:spPr>
      </p:pic>
      <p:sp>
        <p:nvSpPr>
          <p:cNvPr id="17" name="文本框 16"/>
          <p:cNvSpPr txBox="1"/>
          <p:nvPr/>
        </p:nvSpPr>
        <p:spPr>
          <a:xfrm>
            <a:off x="3496981" y="1439180"/>
            <a:ext cx="2448272" cy="138366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无论</a:t>
            </a:r>
            <a:r>
              <a:rPr kumimoji="0" lang="en-US" altLang="zh-CN" sz="14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mn-cs"/>
              </a:rPr>
              <a:t>Ex20ins</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突变</a:t>
            </a:r>
            <a:r>
              <a:rPr kumimoji="0" lang="zh-CN" altLang="en-US" sz="1400" b="1" i="0" u="none" strike="noStrike" cap="none" spc="0" normalizeH="0" baseline="0" dirty="0">
                <a:solidFill>
                  <a:srgbClr val="DC4979"/>
                </a:solidFill>
                <a:latin typeface="Arial" panose="020B0604020202020204" pitchFamily="34" charset="0"/>
                <a:ea typeface="微软雅黑" panose="020B0503020204020204" pitchFamily="34" charset="-122"/>
                <a:cs typeface="+mn-cs"/>
              </a:rPr>
              <a:t>位于近环、远环还是螺旋区，均可观察到肿瘤缓解</a:t>
            </a:r>
            <a:endParaRPr kumimoji="0" lang="zh-CN" altLang="en-US" sz="1400" b="1" i="0" u="none" strike="noStrike" kern="1200" cap="none" spc="0" normalizeH="0" baseline="0" dirty="0">
              <a:solidFill>
                <a:srgbClr val="DC4979"/>
              </a:solidFill>
              <a:latin typeface="Arial" panose="020B0604020202020204" pitchFamily="34" charset="0"/>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endPar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defRPr/>
            </a:pP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中位最佳肿瘤缓解为</a:t>
            </a:r>
            <a:r>
              <a:rPr kumimoji="0" lang="en-US" altLang="zh-CN" sz="14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-32.2%</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p:txBody>
      </p:sp>
      <p:pic>
        <p:nvPicPr>
          <p:cNvPr id="14" name="图片 13"/>
          <p:cNvPicPr>
            <a:picLocks noChangeAspect="1"/>
          </p:cNvPicPr>
          <p:nvPr/>
        </p:nvPicPr>
        <p:blipFill>
          <a:blip r:embed="rId2"/>
          <a:stretch>
            <a:fillRect/>
          </a:stretch>
        </p:blipFill>
        <p:spPr>
          <a:xfrm>
            <a:off x="6096000" y="1170940"/>
            <a:ext cx="5214620" cy="1861820"/>
          </a:xfrm>
          <a:prstGeom prst="rect">
            <a:avLst/>
          </a:prstGeom>
          <a:effectLst>
            <a:outerShdw blurRad="63500" sx="102000" sy="102000" algn="ctr" rotWithShape="0">
              <a:prstClr val="black">
                <a:alpha val="40000"/>
              </a:prstClr>
            </a:outerShdw>
          </a:effectLst>
        </p:spPr>
      </p:pic>
      <p:sp>
        <p:nvSpPr>
          <p:cNvPr id="19" name="文本框 18"/>
          <p:cNvSpPr txBox="1"/>
          <p:nvPr/>
        </p:nvSpPr>
        <p:spPr>
          <a:xfrm>
            <a:off x="7204075" y="2833370"/>
            <a:ext cx="3384550" cy="219075"/>
          </a:xfrm>
          <a:prstGeom prst="rect">
            <a:avLst/>
          </a:prstGeom>
          <a:solidFill>
            <a:sysClr val="window" lastClr="FFFFFF"/>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研究药物首次给药后时间（月）</a:t>
            </a:r>
            <a:endParaRPr kumimoji="0" lang="zh-CN" altLang="en-US" sz="1200" b="1"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18" name="文本框 17"/>
          <p:cNvSpPr txBox="1"/>
          <p:nvPr/>
        </p:nvSpPr>
        <p:spPr>
          <a:xfrm>
            <a:off x="8419247" y="1450008"/>
            <a:ext cx="2168384" cy="521970"/>
          </a:xfrm>
          <a:prstGeom prst="rect">
            <a:avLst/>
          </a:prstGeom>
          <a:solidFill>
            <a:sysClr val="window" lastClr="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cap="none" spc="0" normalizeH="0" baseline="0" dirty="0">
                <a:solidFill>
                  <a:srgbClr val="DC4979"/>
                </a:solidFill>
                <a:latin typeface="Arial" panose="020B0604020202020204" pitchFamily="34" charset="0"/>
                <a:ea typeface="微软雅黑" panose="020B0503020204020204" pitchFamily="34" charset="-122"/>
                <a:cs typeface="+mn-cs"/>
              </a:rPr>
              <a:t>mPFS：8.3个月</a:t>
            </a:r>
            <a:endParaRPr kumimoji="0" lang="zh-CN" altLang="en-US" sz="1400" b="1" i="0" u="none" strike="noStrike" kern="0" cap="none" spc="0" normalizeH="0" baseline="0" noProof="0" dirty="0">
              <a:ln>
                <a:noFill/>
              </a:ln>
              <a:solidFill>
                <a:srgbClr val="EE4C09"/>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a:t>
            </a:r>
            <a:r>
              <a:rPr kumimoji="0" lang="en-US" altLang="zh-CN" sz="14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95% CI: 5.5,10.9</a:t>
            </a:r>
            <a:r>
              <a:rPr kumimoji="0" lang="zh-CN" altLang="en-US" sz="14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a:t>
            </a:r>
            <a:endParaRPr kumimoji="0" lang="zh-CN" altLang="en-US" sz="1400"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9" name="文本框 8"/>
          <p:cNvSpPr txBox="1"/>
          <p:nvPr/>
        </p:nvSpPr>
        <p:spPr>
          <a:xfrm>
            <a:off x="1744980" y="579120"/>
            <a:ext cx="8947785" cy="3987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rgbClr val="13867A"/>
                </a:solidFill>
                <a:effectLst/>
                <a:uLnTx/>
                <a:uFillTx/>
                <a:latin typeface="Arial" panose="020B0604020202020204" pitchFamily="34" charset="0"/>
                <a:ea typeface="微软雅黑" panose="020B0503020204020204" pitchFamily="34" charset="-122"/>
                <a:sym typeface="Arial" panose="020B0604020202020204" pitchFamily="34" charset="0"/>
              </a:rPr>
              <a:t>患者获益明显，</a:t>
            </a:r>
            <a:r>
              <a:rPr lang="zh-CN" altLang="en-US" sz="2000" b="1" noProof="0" dirty="0">
                <a:ln>
                  <a:noFill/>
                </a:ln>
                <a:solidFill>
                  <a:srgbClr val="13867A"/>
                </a:solidFill>
                <a:effectLst/>
                <a:uLnTx/>
                <a:uFillTx/>
                <a:latin typeface="Arial" panose="020B0604020202020204" pitchFamily="34" charset="0"/>
                <a:ea typeface="微软雅黑" panose="020B0503020204020204" pitchFamily="34" charset="-122"/>
                <a:sym typeface="+mn-ea"/>
              </a:rPr>
              <a:t>mPFS</a:t>
            </a:r>
            <a:r>
              <a:rPr lang="en-US" altLang="zh-CN" sz="2000" b="1" noProof="0" dirty="0">
                <a:ln>
                  <a:noFill/>
                </a:ln>
                <a:solidFill>
                  <a:srgbClr val="13867A"/>
                </a:solidFill>
                <a:effectLst/>
                <a:uLnTx/>
                <a:uFillTx/>
                <a:latin typeface="Arial" panose="020B0604020202020204" pitchFamily="34" charset="0"/>
                <a:ea typeface="微软雅黑" panose="020B0503020204020204" pitchFamily="34" charset="-122"/>
                <a:sym typeface="+mn-ea"/>
              </a:rPr>
              <a:t> </a:t>
            </a:r>
            <a:r>
              <a:rPr lang="zh-CN" altLang="en-US" sz="2000" b="1" noProof="0" dirty="0">
                <a:ln>
                  <a:noFill/>
                </a:ln>
                <a:solidFill>
                  <a:srgbClr val="13867A"/>
                </a:solidFill>
                <a:effectLst/>
                <a:uLnTx/>
                <a:uFillTx/>
                <a:latin typeface="Arial" panose="020B0604020202020204" pitchFamily="34" charset="0"/>
                <a:ea typeface="微软雅黑" panose="020B0503020204020204" pitchFamily="34" charset="-122"/>
                <a:sym typeface="+mn-ea"/>
              </a:rPr>
              <a:t>8.3个月，</a:t>
            </a:r>
            <a:r>
              <a:rPr lang="zh-CN" altLang="en-US" sz="2000" b="1" noProof="0" dirty="0">
                <a:ln>
                  <a:noFill/>
                </a:ln>
                <a:solidFill>
                  <a:srgbClr val="13867A"/>
                </a:solidFill>
                <a:effectLst/>
                <a:uLnTx/>
                <a:uFillTx/>
                <a:latin typeface="Arial" panose="020B0604020202020204" pitchFamily="34" charset="0"/>
                <a:ea typeface="微软雅黑" panose="020B0503020204020204" pitchFamily="34" charset="-122"/>
                <a:sym typeface="Arial" panose="020B0604020202020204" pitchFamily="34" charset="0"/>
              </a:rPr>
              <a:t>OS</a:t>
            </a:r>
            <a:r>
              <a:rPr lang="en-US" altLang="zh-CN" sz="2000" b="1" noProof="0" dirty="0">
                <a:ln>
                  <a:noFill/>
                </a:ln>
                <a:solidFill>
                  <a:srgbClr val="13867A"/>
                </a:solidFill>
                <a:effectLst/>
                <a:uLnTx/>
                <a:uFillTx/>
                <a:latin typeface="Arial" panose="020B0604020202020204" pitchFamily="34" charset="0"/>
                <a:ea typeface="微软雅黑" panose="020B0503020204020204" pitchFamily="34" charset="-122"/>
                <a:sym typeface="Arial" panose="020B0604020202020204" pitchFamily="34" charset="0"/>
              </a:rPr>
              <a:t> </a:t>
            </a:r>
            <a:r>
              <a:rPr lang="zh-CN" altLang="en-US" sz="2000" b="1" noProof="0" dirty="0">
                <a:ln>
                  <a:noFill/>
                </a:ln>
                <a:solidFill>
                  <a:srgbClr val="13867A"/>
                </a:solidFill>
                <a:effectLst/>
                <a:uLnTx/>
                <a:uFillTx/>
                <a:latin typeface="Arial" panose="020B0604020202020204" pitchFamily="34" charset="0"/>
                <a:ea typeface="微软雅黑" panose="020B0503020204020204" pitchFamily="34" charset="-122"/>
                <a:sym typeface="Arial" panose="020B0604020202020204" pitchFamily="34" charset="0"/>
              </a:rPr>
              <a:t>22.9个月，优于同疾病治疗领域其它产品</a:t>
            </a:r>
            <a:endParaRPr kumimoji="0" lang="zh-CN" altLang="en-US" sz="20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aphicFrame>
        <p:nvGraphicFramePr>
          <p:cNvPr id="10" name="Content Placeholder 3"/>
          <p:cNvGraphicFramePr/>
          <p:nvPr/>
        </p:nvGraphicFramePr>
        <p:xfrm>
          <a:off x="951230" y="3225800"/>
          <a:ext cx="4947920" cy="3291840"/>
        </p:xfrm>
        <a:graphic>
          <a:graphicData uri="http://schemas.openxmlformats.org/drawingml/2006/table">
            <a:tbl>
              <a:tblPr firstRow="1" firstCol="1" bandRow="1"/>
              <a:tblGrid>
                <a:gridCol w="2320925"/>
                <a:gridCol w="2626995"/>
              </a:tblGrid>
              <a:tr h="18288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107950"/>
                      <a:endParaRPr lang="en-US" sz="1200" dirty="0">
                        <a:effectLst/>
                        <a:latin typeface="Arial" panose="020B0604020202020204" pitchFamily="34" charset="0"/>
                        <a:ea typeface="微软雅黑" panose="020B0503020204020204" pitchFamily="34" charset="-122"/>
                        <a:cs typeface="Times New Roman" panose="02020603050405020304" pitchFamily="18" charset="0"/>
                      </a:endParaRPr>
                    </a:p>
                  </a:txBody>
                  <a:tcPr marL="34668" marR="3466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3867A"/>
                    </a:solidFill>
                  </a:tcPr>
                </a:tc>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0" marR="0" algn="ctr">
                        <a:spcBef>
                          <a:spcPts val="300"/>
                        </a:spcBef>
                        <a:spcAft>
                          <a:spcPts val="300"/>
                        </a:spcAft>
                      </a:pPr>
                      <a:r>
                        <a:rPr lang="en-US" sz="1200" dirty="0">
                          <a:effectLst/>
                          <a:latin typeface="Arial" panose="020B0604020202020204" pitchFamily="34" charset="0"/>
                          <a:ea typeface="微软雅黑" panose="020B0503020204020204" pitchFamily="34" charset="-122"/>
                          <a:cs typeface="Times New Roman" panose="02020603050405020304" pitchFamily="18" charset="0"/>
                        </a:rPr>
                        <a:t>N=70 </a:t>
                      </a:r>
                      <a:endParaRPr lang="en-US" sz="1200" b="1" baseline="30000" dirty="0">
                        <a:effectLst/>
                        <a:latin typeface="Arial" panose="020B0604020202020204" pitchFamily="34" charset="0"/>
                        <a:ea typeface="微软雅黑" panose="020B0503020204020204" pitchFamily="34" charset="-122"/>
                        <a:cs typeface="Times New Roman" panose="02020603050405020304" pitchFamily="18" charset="0"/>
                      </a:endParaRPr>
                    </a:p>
                  </a:txBody>
                  <a:tcPr marL="34668" marR="3466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3867A"/>
                    </a:solidFill>
                  </a:tcPr>
                </a:tc>
              </a:tr>
              <a:tr h="27432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107950" marR="0" algn="ctr">
                        <a:spcBef>
                          <a:spcPts val="0"/>
                        </a:spcBef>
                        <a:spcAft>
                          <a:spcPts val="0"/>
                        </a:spcAft>
                      </a:pPr>
                      <a:r>
                        <a:rPr lang="en-US" altLang="zh-CN"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ORR,</a:t>
                      </a:r>
                      <a:r>
                        <a:rPr lang="zh-CN" alt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a:t>
                      </a:r>
                      <a:r>
                        <a:rPr lang="en-US" altLang="zh-CN"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(95% CI)</a:t>
                      </a:r>
                      <a:endPar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34668" marR="3466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marR="0" algn="ctr" defTabSz="914400" rtl="0" eaLnBrk="1" latinLnBrk="0" hangingPunct="1">
                        <a:lnSpc>
                          <a:spcPct val="150000"/>
                        </a:lnSpc>
                        <a:spcBef>
                          <a:spcPts val="200"/>
                        </a:spcBef>
                        <a:spcAft>
                          <a:spcPts val="200"/>
                        </a:spcAft>
                        <a:buNone/>
                      </a:pPr>
                      <a:r>
                        <a:rPr lang="en-US" altLang="zh-CN" sz="1200" b="1" kern="1200" baseline="0" dirty="0">
                          <a:solidFill>
                            <a:srgbClr val="DC4979"/>
                          </a:solidFill>
                          <a:latin typeface="Arial" panose="020B0604020202020204" pitchFamily="34" charset="0"/>
                          <a:ea typeface="微软雅黑" panose="020B0503020204020204" pitchFamily="34" charset="-122"/>
                        </a:rPr>
                        <a:t>44.3</a:t>
                      </a:r>
                      <a:r>
                        <a:rPr lang="zh-CN" altLang="en-US" sz="1200" b="1" kern="1200" baseline="0" dirty="0">
                          <a:solidFill>
                            <a:srgbClr val="DC4979"/>
                          </a:solidFill>
                          <a:latin typeface="Arial" panose="020B0604020202020204" pitchFamily="34" charset="0"/>
                          <a:ea typeface="微软雅黑" panose="020B0503020204020204" pitchFamily="34" charset="-122"/>
                        </a:rPr>
                        <a:t>%</a:t>
                      </a:r>
                      <a:r>
                        <a:rPr lang="en-US" altLang="zh-CN" sz="1200" kern="1200" baseline="3000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1</a:t>
                      </a:r>
                      <a:r>
                        <a:rPr lang="zh-CN" altLang="en-US" sz="1400" b="1" kern="1200" baseline="30000" dirty="0">
                          <a:solidFill>
                            <a:srgbClr val="DC4979"/>
                          </a:solidFill>
                          <a:latin typeface="Arial" panose="020B0604020202020204" pitchFamily="34" charset="0"/>
                          <a:ea typeface="微软雅黑" panose="020B0503020204020204" pitchFamily="34" charset="-122"/>
                        </a:rPr>
                        <a:t> </a:t>
                      </a:r>
                      <a:r>
                        <a:rPr lang="en-US" altLang="zh-CN"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(32.4</a:t>
                      </a:r>
                      <a:r>
                        <a:rPr lang="zh-CN" alt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a:t>
                      </a:r>
                      <a:r>
                        <a:rPr lang="en-US" altLang="zh-CN"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56.7)</a:t>
                      </a:r>
                      <a:endParaRPr lang="zh-CN" alt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42545" marR="4254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8288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107950" marR="0" algn="ctr">
                        <a:spcBef>
                          <a:spcPts val="200"/>
                        </a:spcBef>
                        <a:spcAft>
                          <a:spcPts val="200"/>
                        </a:spcAft>
                      </a:pPr>
                      <a:r>
                        <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a:t>
                      </a:r>
                      <a:r>
                        <a:rPr lang="zh-CN" alt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最佳肿瘤缓解</a:t>
                      </a:r>
                      <a:r>
                        <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n (%)</a:t>
                      </a:r>
                      <a:endPar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34668" marR="3466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marR="0" algn="ctr">
                        <a:spcBef>
                          <a:spcPts val="200"/>
                        </a:spcBef>
                        <a:spcAft>
                          <a:spcPts val="200"/>
                        </a:spcAft>
                      </a:pPr>
                      <a:endPar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34668" marR="3466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7432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467995" marR="0" algn="ctr">
                        <a:spcBef>
                          <a:spcPts val="200"/>
                        </a:spcBef>
                        <a:spcAft>
                          <a:spcPts val="200"/>
                        </a:spcAft>
                      </a:pPr>
                      <a:r>
                        <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PR</a:t>
                      </a:r>
                      <a:endPar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34668" marR="3466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marR="0" algn="ctr" defTabSz="914400" rtl="0" eaLnBrk="1" latinLnBrk="0" hangingPunct="1">
                        <a:lnSpc>
                          <a:spcPct val="150000"/>
                        </a:lnSpc>
                        <a:spcBef>
                          <a:spcPts val="200"/>
                        </a:spcBef>
                        <a:spcAft>
                          <a:spcPts val="200"/>
                        </a:spcAft>
                        <a:buNone/>
                      </a:pPr>
                      <a:r>
                        <a:rPr 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31 (44.3%)</a:t>
                      </a:r>
                      <a:endParaRPr lang="zh-CN" alt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42545" marR="4254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7432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467995" marR="0" lvl="0" indent="0" algn="ctr" defTabSz="914400" rtl="0" eaLnBrk="1" fontAlgn="auto" latinLnBrk="0" hangingPunct="1">
                        <a:lnSpc>
                          <a:spcPct val="100000"/>
                        </a:lnSpc>
                        <a:spcBef>
                          <a:spcPts val="200"/>
                        </a:spcBef>
                        <a:spcAft>
                          <a:spcPts val="200"/>
                        </a:spcAft>
                        <a:buClrTx/>
                        <a:buSzTx/>
                        <a:buFontTx/>
                        <a:buNone/>
                        <a:defRPr/>
                      </a:pPr>
                      <a:r>
                        <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SD</a:t>
                      </a:r>
                      <a:endPar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34668" marR="3466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marR="0" algn="ctr" defTabSz="914400" rtl="0" eaLnBrk="1" latinLnBrk="0" hangingPunct="1">
                        <a:lnSpc>
                          <a:spcPct val="150000"/>
                        </a:lnSpc>
                        <a:spcBef>
                          <a:spcPts val="200"/>
                        </a:spcBef>
                        <a:spcAft>
                          <a:spcPts val="200"/>
                        </a:spcAft>
                        <a:buNone/>
                      </a:pPr>
                      <a:r>
                        <a:rPr 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32 (45.7%)</a:t>
                      </a:r>
                      <a:endParaRPr lang="zh-CN" alt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42545" marR="4254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7432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467995" marR="0" algn="ctr">
                        <a:spcBef>
                          <a:spcPts val="200"/>
                        </a:spcBef>
                        <a:spcAft>
                          <a:spcPts val="200"/>
                        </a:spcAft>
                      </a:pPr>
                      <a:r>
                        <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PD</a:t>
                      </a:r>
                      <a:endPar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34668" marR="3466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marR="0" algn="ctr" defTabSz="914400" rtl="0" eaLnBrk="1" latinLnBrk="0" hangingPunct="1">
                        <a:lnSpc>
                          <a:spcPct val="150000"/>
                        </a:lnSpc>
                        <a:spcBef>
                          <a:spcPts val="200"/>
                        </a:spcBef>
                        <a:spcAft>
                          <a:spcPts val="200"/>
                        </a:spcAft>
                        <a:buNone/>
                      </a:pPr>
                      <a:r>
                        <a:rPr 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6 (8.6%)</a:t>
                      </a:r>
                      <a:endParaRPr lang="zh-CN" alt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42545" marR="4254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7432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467995" marR="0" lvl="0" indent="0" algn="ctr" defTabSz="914400" rtl="0" eaLnBrk="1" fontAlgn="auto" latinLnBrk="0" hangingPunct="1">
                        <a:lnSpc>
                          <a:spcPct val="100000"/>
                        </a:lnSpc>
                        <a:spcBef>
                          <a:spcPts val="200"/>
                        </a:spcBef>
                        <a:spcAft>
                          <a:spcPts val="200"/>
                        </a:spcAft>
                        <a:buClrTx/>
                        <a:buSzTx/>
                        <a:buFontTx/>
                        <a:buNone/>
                        <a:defRPr/>
                      </a:pPr>
                      <a:r>
                        <a:rPr lang="zh-CN" alt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不可评估</a:t>
                      </a:r>
                      <a:endPar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34668" marR="3466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marR="0" algn="ctr" defTabSz="914400" rtl="0" eaLnBrk="1" latinLnBrk="0" hangingPunct="1">
                        <a:lnSpc>
                          <a:spcPct val="150000"/>
                        </a:lnSpc>
                        <a:spcBef>
                          <a:spcPts val="200"/>
                        </a:spcBef>
                        <a:spcAft>
                          <a:spcPts val="200"/>
                        </a:spcAft>
                        <a:buNone/>
                      </a:pPr>
                      <a:r>
                        <a:rPr 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1 (1.4%)</a:t>
                      </a:r>
                      <a:endParaRPr lang="zh-CN" alt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42545" marR="4254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8288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107950" marR="0" lvl="0" indent="0" algn="ctr" defTabSz="914400" rtl="0" eaLnBrk="1" fontAlgn="auto" latinLnBrk="0" hangingPunct="1">
                        <a:lnSpc>
                          <a:spcPct val="100000"/>
                        </a:lnSpc>
                        <a:spcBef>
                          <a:spcPts val="0"/>
                        </a:spcBef>
                        <a:spcAft>
                          <a:spcPts val="0"/>
                        </a:spcAft>
                        <a:buClrTx/>
                        <a:buSzTx/>
                        <a:buFontTx/>
                        <a:buNone/>
                        <a:defRPr/>
                      </a:pPr>
                      <a:r>
                        <a:rPr lang="en-US" altLang="zh-CN"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DCR</a:t>
                      </a:r>
                      <a:r>
                        <a:rPr lang="en-US"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a:t>
                      </a:r>
                      <a:r>
                        <a:rPr lang="en-US" altLang="zh-CN"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(95% CI)</a:t>
                      </a:r>
                      <a:endParaRPr lang="en-US"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marR="0" algn="ctr">
                        <a:spcBef>
                          <a:spcPts val="200"/>
                        </a:spcBef>
                        <a:spcAft>
                          <a:spcPts val="200"/>
                        </a:spcAft>
                      </a:pPr>
                      <a:r>
                        <a:rPr lang="zh-CN" altLang="en-US" sz="1200" b="1" baseline="0" dirty="0">
                          <a:solidFill>
                            <a:srgbClr val="DC4979"/>
                          </a:solidFill>
                          <a:latin typeface="Arial" panose="020B0604020202020204" pitchFamily="34" charset="0"/>
                          <a:ea typeface="微软雅黑" panose="020B0503020204020204" pitchFamily="34" charset="-122"/>
                        </a:rPr>
                        <a:t>90.0%</a:t>
                      </a:r>
                      <a:r>
                        <a:rPr lang="en-US" sz="1200" baseline="3000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1 </a:t>
                      </a:r>
                      <a:r>
                        <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(80.5</a:t>
                      </a:r>
                      <a:r>
                        <a:rPr lang="zh-CN" alt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a:t>
                      </a:r>
                      <a:r>
                        <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95.9)</a:t>
                      </a:r>
                      <a:endParaRPr lang="en-US" sz="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34668" marR="3466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7432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107950" marR="0" lvl="0" indent="0" algn="ctr" defTabSz="914400" rtl="0" eaLnBrk="1" fontAlgn="auto" latinLnBrk="0" hangingPunct="1">
                        <a:lnSpc>
                          <a:spcPct val="100000"/>
                        </a:lnSpc>
                        <a:spcBef>
                          <a:spcPts val="0"/>
                        </a:spcBef>
                        <a:spcAft>
                          <a:spcPts val="0"/>
                        </a:spcAft>
                        <a:buClrTx/>
                        <a:buSzTx/>
                        <a:buFontTx/>
                        <a:buNone/>
                        <a:defRPr/>
                      </a:pPr>
                      <a:r>
                        <a:rPr lang="en-US" altLang="zh-CN" sz="1200" b="1" kern="1200" baseline="0" dirty="0" err="1">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mDoR</a:t>
                      </a:r>
                      <a:r>
                        <a:rPr lang="en-US" altLang="zh-CN"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a:t>
                      </a:r>
                      <a:r>
                        <a:rPr lang="zh-CN" altLang="en-US"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月</a:t>
                      </a:r>
                      <a:r>
                        <a:rPr lang="en-US" altLang="zh-CN"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(95% CI) </a:t>
                      </a:r>
                      <a:endParaRPr lang="en-US" altLang="zh-CN"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marR="0" algn="ctr" defTabSz="914400" rtl="0" eaLnBrk="1" latinLnBrk="0" hangingPunct="1">
                        <a:lnSpc>
                          <a:spcPct val="150000"/>
                        </a:lnSpc>
                        <a:spcBef>
                          <a:spcPts val="200"/>
                        </a:spcBef>
                        <a:spcAft>
                          <a:spcPts val="200"/>
                        </a:spcAft>
                        <a:buNone/>
                      </a:pPr>
                      <a:r>
                        <a:rPr lang="zh-CN" altLang="en-US" sz="1200" b="1" kern="1200" baseline="0" dirty="0">
                          <a:solidFill>
                            <a:srgbClr val="DC4979"/>
                          </a:solidFill>
                          <a:latin typeface="Arial" panose="020B0604020202020204" pitchFamily="34" charset="0"/>
                          <a:ea typeface="微软雅黑" panose="020B0503020204020204" pitchFamily="34" charset="-122"/>
                        </a:rPr>
                        <a:t>8.3</a:t>
                      </a:r>
                      <a:r>
                        <a:rPr lang="en-US" altLang="zh-CN" sz="1200" kern="1200" baseline="3000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1 </a:t>
                      </a:r>
                      <a:r>
                        <a:rPr lang="en-US" altLang="zh-CN"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(5.6, 9.7)</a:t>
                      </a:r>
                      <a:endParaRPr 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34668" marR="34668"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7432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107950" marR="0" lvl="0" indent="0" algn="ctr" defTabSz="914400" rtl="0" eaLnBrk="1" fontAlgn="auto" latinLnBrk="0" hangingPunct="1">
                        <a:lnSpc>
                          <a:spcPct val="100000"/>
                        </a:lnSpc>
                        <a:spcBef>
                          <a:spcPts val="0"/>
                        </a:spcBef>
                        <a:spcAft>
                          <a:spcPts val="0"/>
                        </a:spcAft>
                        <a:buClrTx/>
                        <a:buSzTx/>
                        <a:buFontTx/>
                        <a:buNone/>
                        <a:defRPr/>
                      </a:pPr>
                      <a:r>
                        <a:rPr lang="en-US" altLang="zh-CN" sz="1200" b="1" kern="1200" baseline="0" dirty="0" err="1">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mPFS</a:t>
                      </a:r>
                      <a:r>
                        <a:rPr lang="en-US" altLang="zh-CN"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a:t>
                      </a:r>
                      <a:r>
                        <a:rPr lang="zh-CN" altLang="en-US"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月</a:t>
                      </a:r>
                      <a:r>
                        <a:rPr lang="en-US" altLang="zh-CN"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(95% CI)	</a:t>
                      </a:r>
                      <a:endParaRPr lang="en-US" altLang="zh-CN"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marR="0" algn="ctr" defTabSz="914400" rtl="0" eaLnBrk="1" latinLnBrk="0" hangingPunct="1">
                        <a:lnSpc>
                          <a:spcPct val="150000"/>
                        </a:lnSpc>
                        <a:spcBef>
                          <a:spcPts val="200"/>
                        </a:spcBef>
                        <a:spcAft>
                          <a:spcPts val="200"/>
                        </a:spcAft>
                        <a:buNone/>
                      </a:pPr>
                      <a:r>
                        <a:rPr lang="zh-CN" altLang="en-US" sz="1200" b="1" kern="1200" baseline="0" dirty="0">
                          <a:solidFill>
                            <a:srgbClr val="DC4979"/>
                          </a:solidFill>
                          <a:latin typeface="Arial" panose="020B0604020202020204" pitchFamily="34" charset="0"/>
                          <a:ea typeface="微软雅黑" panose="020B0503020204020204" pitchFamily="34" charset="-122"/>
                        </a:rPr>
                        <a:t>8.3</a:t>
                      </a:r>
                      <a:r>
                        <a:rPr lang="en-US" sz="1200" kern="1200" baseline="3000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1</a:t>
                      </a:r>
                      <a:r>
                        <a:rPr 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(5.5, 10.9)</a:t>
                      </a:r>
                      <a:endParaRPr lang="zh-CN" alt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42545" marR="4254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74320">
                <a:tc>
                  <a:txBody>
                    <a:bodyPr/>
                    <a:lstStyle>
                      <a:lvl1pPr marL="0" algn="l" defTabSz="914400" rtl="0" eaLnBrk="1" latinLnBrk="0" hangingPunct="1">
                        <a:defRPr sz="1800" b="1" kern="1200">
                          <a:solidFill>
                            <a:schemeClr val="lt1"/>
                          </a:solidFill>
                          <a:latin typeface="Calibri" panose="020F0502020204030204"/>
                          <a:ea typeface="微软雅黑" panose="020B0503020204020204" pitchFamily="34" charset="-122"/>
                        </a:defRPr>
                      </a:lvl1pPr>
                      <a:lvl2pPr marL="457200" algn="l" defTabSz="914400" rtl="0" eaLnBrk="1" latinLnBrk="0" hangingPunct="1">
                        <a:defRPr sz="1800" b="1" kern="1200">
                          <a:solidFill>
                            <a:schemeClr val="lt1"/>
                          </a:solidFill>
                          <a:latin typeface="Calibri" panose="020F0502020204030204"/>
                          <a:ea typeface="微软雅黑" panose="020B0503020204020204" pitchFamily="34" charset="-122"/>
                        </a:defRPr>
                      </a:lvl2pPr>
                      <a:lvl3pPr marL="914400" algn="l" defTabSz="914400" rtl="0" eaLnBrk="1" latinLnBrk="0" hangingPunct="1">
                        <a:defRPr sz="1800" b="1" kern="1200">
                          <a:solidFill>
                            <a:schemeClr val="lt1"/>
                          </a:solidFill>
                          <a:latin typeface="Calibri" panose="020F0502020204030204"/>
                          <a:ea typeface="微软雅黑" panose="020B0503020204020204" pitchFamily="34" charset="-122"/>
                        </a:defRPr>
                      </a:lvl3pPr>
                      <a:lvl4pPr marL="1371600" algn="l" defTabSz="914400" rtl="0" eaLnBrk="1" latinLnBrk="0" hangingPunct="1">
                        <a:defRPr sz="1800" b="1" kern="1200">
                          <a:solidFill>
                            <a:schemeClr val="lt1"/>
                          </a:solidFill>
                          <a:latin typeface="Calibri" panose="020F0502020204030204"/>
                          <a:ea typeface="微软雅黑" panose="020B0503020204020204" pitchFamily="34" charset="-122"/>
                        </a:defRPr>
                      </a:lvl4pPr>
                      <a:lvl5pPr marL="1828800" algn="l" defTabSz="914400" rtl="0" eaLnBrk="1" latinLnBrk="0" hangingPunct="1">
                        <a:defRPr sz="1800" b="1" kern="1200">
                          <a:solidFill>
                            <a:schemeClr val="lt1"/>
                          </a:solidFill>
                          <a:latin typeface="Calibri" panose="020F0502020204030204"/>
                          <a:ea typeface="微软雅黑" panose="020B0503020204020204" pitchFamily="34" charset="-122"/>
                        </a:defRPr>
                      </a:lvl5pPr>
                      <a:lvl6pPr marL="2286000" algn="l" defTabSz="914400" rtl="0" eaLnBrk="1" latinLnBrk="0" hangingPunct="1">
                        <a:defRPr sz="1800" b="1" kern="1200">
                          <a:solidFill>
                            <a:schemeClr val="lt1"/>
                          </a:solidFill>
                          <a:latin typeface="Calibri" panose="020F0502020204030204"/>
                          <a:ea typeface="微软雅黑" panose="020B0503020204020204" pitchFamily="34" charset="-122"/>
                        </a:defRPr>
                      </a:lvl6pPr>
                      <a:lvl7pPr marL="2743200" algn="l" defTabSz="914400" rtl="0" eaLnBrk="1" latinLnBrk="0" hangingPunct="1">
                        <a:defRPr sz="1800" b="1" kern="1200">
                          <a:solidFill>
                            <a:schemeClr val="lt1"/>
                          </a:solidFill>
                          <a:latin typeface="Calibri" panose="020F0502020204030204"/>
                          <a:ea typeface="微软雅黑" panose="020B0503020204020204" pitchFamily="34" charset="-122"/>
                        </a:defRPr>
                      </a:lvl7pPr>
                      <a:lvl8pPr marL="3200400" algn="l" defTabSz="914400" rtl="0" eaLnBrk="1" latinLnBrk="0" hangingPunct="1">
                        <a:defRPr sz="1800" b="1" kern="1200">
                          <a:solidFill>
                            <a:schemeClr val="lt1"/>
                          </a:solidFill>
                          <a:latin typeface="Calibri" panose="020F0502020204030204"/>
                          <a:ea typeface="微软雅黑" panose="020B0503020204020204" pitchFamily="34" charset="-122"/>
                        </a:defRPr>
                      </a:lvl8pPr>
                      <a:lvl9pPr marL="3657600" algn="l" defTabSz="914400" rtl="0" eaLnBrk="1" latinLnBrk="0" hangingPunct="1">
                        <a:defRPr sz="1800" b="1" kern="1200">
                          <a:solidFill>
                            <a:schemeClr val="lt1"/>
                          </a:solidFill>
                          <a:latin typeface="Calibri" panose="020F0502020204030204"/>
                          <a:ea typeface="微软雅黑" panose="020B0503020204020204" pitchFamily="34" charset="-122"/>
                        </a:defRPr>
                      </a:lvl9pPr>
                    </a:lstStyle>
                    <a:p>
                      <a:pPr marL="107950" marR="0" lvl="0" indent="0" algn="ctr" defTabSz="914400" rtl="0" eaLnBrk="1" fontAlgn="auto" latinLnBrk="0" hangingPunct="1">
                        <a:lnSpc>
                          <a:spcPct val="100000"/>
                        </a:lnSpc>
                        <a:spcBef>
                          <a:spcPts val="0"/>
                        </a:spcBef>
                        <a:spcAft>
                          <a:spcPts val="0"/>
                        </a:spcAft>
                        <a:buClrTx/>
                        <a:buSzTx/>
                        <a:buFontTx/>
                        <a:buNone/>
                        <a:defRPr/>
                      </a:pPr>
                      <a:r>
                        <a:rPr lang="en-US" altLang="zh-CN" sz="1200" b="1" kern="1200" baseline="0" dirty="0" err="1">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mOS</a:t>
                      </a:r>
                      <a:r>
                        <a:rPr lang="en-US" altLang="zh-CN"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a:t>
                      </a:r>
                      <a:r>
                        <a:rPr lang="zh-CN" altLang="en-US"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月</a:t>
                      </a:r>
                      <a:r>
                        <a:rPr lang="en-US" altLang="zh-CN"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(95% CI)	</a:t>
                      </a:r>
                      <a:endParaRPr lang="en-US" altLang="zh-CN" sz="1200" b="1"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panose="020F0502020204030204"/>
                          <a:ea typeface="微软雅黑" panose="020B0503020204020204" pitchFamily="34" charset="-122"/>
                        </a:defRPr>
                      </a:lvl1pPr>
                      <a:lvl2pPr marL="457200" algn="l" defTabSz="914400" rtl="0" eaLnBrk="1" latinLnBrk="0" hangingPunct="1">
                        <a:defRPr sz="1800" kern="1200">
                          <a:solidFill>
                            <a:schemeClr val="dk1"/>
                          </a:solidFill>
                          <a:latin typeface="Calibri" panose="020F0502020204030204"/>
                          <a:ea typeface="微软雅黑" panose="020B0503020204020204" pitchFamily="34" charset="-122"/>
                        </a:defRPr>
                      </a:lvl2pPr>
                      <a:lvl3pPr marL="914400" algn="l" defTabSz="914400" rtl="0" eaLnBrk="1" latinLnBrk="0" hangingPunct="1">
                        <a:defRPr sz="1800" kern="1200">
                          <a:solidFill>
                            <a:schemeClr val="dk1"/>
                          </a:solidFill>
                          <a:latin typeface="Calibri" panose="020F0502020204030204"/>
                          <a:ea typeface="微软雅黑" panose="020B0503020204020204" pitchFamily="34" charset="-122"/>
                        </a:defRPr>
                      </a:lvl3pPr>
                      <a:lvl4pPr marL="1371600" algn="l" defTabSz="914400" rtl="0" eaLnBrk="1" latinLnBrk="0" hangingPunct="1">
                        <a:defRPr sz="1800" kern="1200">
                          <a:solidFill>
                            <a:schemeClr val="dk1"/>
                          </a:solidFill>
                          <a:latin typeface="Calibri" panose="020F0502020204030204"/>
                          <a:ea typeface="微软雅黑" panose="020B0503020204020204" pitchFamily="34" charset="-122"/>
                        </a:defRPr>
                      </a:lvl4pPr>
                      <a:lvl5pPr marL="1828800" algn="l" defTabSz="914400" rtl="0" eaLnBrk="1" latinLnBrk="0" hangingPunct="1">
                        <a:defRPr sz="1800" kern="1200">
                          <a:solidFill>
                            <a:schemeClr val="dk1"/>
                          </a:solidFill>
                          <a:latin typeface="Calibri" panose="020F0502020204030204"/>
                          <a:ea typeface="微软雅黑" panose="020B0503020204020204" pitchFamily="34" charset="-122"/>
                        </a:defRPr>
                      </a:lvl5pPr>
                      <a:lvl6pPr marL="2286000" algn="l" defTabSz="914400" rtl="0" eaLnBrk="1" latinLnBrk="0" hangingPunct="1">
                        <a:defRPr sz="1800" kern="1200">
                          <a:solidFill>
                            <a:schemeClr val="dk1"/>
                          </a:solidFill>
                          <a:latin typeface="Calibri" panose="020F0502020204030204"/>
                          <a:ea typeface="微软雅黑" panose="020B0503020204020204" pitchFamily="34" charset="-122"/>
                        </a:defRPr>
                      </a:lvl6pPr>
                      <a:lvl7pPr marL="2743200" algn="l" defTabSz="914400" rtl="0" eaLnBrk="1" latinLnBrk="0" hangingPunct="1">
                        <a:defRPr sz="1800" kern="1200">
                          <a:solidFill>
                            <a:schemeClr val="dk1"/>
                          </a:solidFill>
                          <a:latin typeface="Calibri" panose="020F0502020204030204"/>
                          <a:ea typeface="微软雅黑" panose="020B0503020204020204" pitchFamily="34" charset="-122"/>
                        </a:defRPr>
                      </a:lvl7pPr>
                      <a:lvl8pPr marL="3200400" algn="l" defTabSz="914400" rtl="0" eaLnBrk="1" latinLnBrk="0" hangingPunct="1">
                        <a:defRPr sz="1800" kern="1200">
                          <a:solidFill>
                            <a:schemeClr val="dk1"/>
                          </a:solidFill>
                          <a:latin typeface="Calibri" panose="020F0502020204030204"/>
                          <a:ea typeface="微软雅黑" panose="020B0503020204020204" pitchFamily="34" charset="-122"/>
                        </a:defRPr>
                      </a:lvl8pPr>
                      <a:lvl9pPr marL="3657600" algn="l" defTabSz="914400" rtl="0" eaLnBrk="1" latinLnBrk="0" hangingPunct="1">
                        <a:defRPr sz="1800" kern="1200">
                          <a:solidFill>
                            <a:schemeClr val="dk1"/>
                          </a:solidFill>
                          <a:latin typeface="Calibri" panose="020F0502020204030204"/>
                          <a:ea typeface="微软雅黑" panose="020B0503020204020204" pitchFamily="34" charset="-122"/>
                        </a:defRPr>
                      </a:lvl9pPr>
                    </a:lstStyle>
                    <a:p>
                      <a:pPr marL="0" marR="0" algn="ctr" defTabSz="914400" rtl="0" eaLnBrk="1" latinLnBrk="0" hangingPunct="1">
                        <a:lnSpc>
                          <a:spcPct val="150000"/>
                        </a:lnSpc>
                        <a:spcBef>
                          <a:spcPts val="200"/>
                        </a:spcBef>
                        <a:spcAft>
                          <a:spcPts val="200"/>
                        </a:spcAft>
                        <a:buNone/>
                      </a:pPr>
                      <a:r>
                        <a:rPr lang="zh-CN" altLang="en-US" sz="1200" b="1" kern="1200" baseline="0" dirty="0">
                          <a:solidFill>
                            <a:srgbClr val="DC4979"/>
                          </a:solidFill>
                          <a:latin typeface="Arial" panose="020B0604020202020204" pitchFamily="34" charset="0"/>
                          <a:ea typeface="微软雅黑" panose="020B0503020204020204" pitchFamily="34" charset="-122"/>
                        </a:rPr>
                        <a:t>22.</a:t>
                      </a:r>
                      <a:r>
                        <a:rPr lang="zh-CN" altLang="en-US" sz="1200" b="1" kern="1200" dirty="0">
                          <a:solidFill>
                            <a:srgbClr val="DC4979"/>
                          </a:solidFill>
                          <a:latin typeface="Arial" panose="020B0604020202020204" pitchFamily="34" charset="0"/>
                          <a:ea typeface="微软雅黑" panose="020B0503020204020204" pitchFamily="34" charset="-122"/>
                        </a:rPr>
                        <a:t>9</a:t>
                      </a:r>
                      <a:r>
                        <a:rPr lang="en-US" sz="1200" kern="1200" baseline="3000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1</a:t>
                      </a:r>
                      <a:r>
                        <a:rPr lang="en-US" sz="1200" b="1" kern="120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 </a:t>
                      </a:r>
                      <a:r>
                        <a:rPr 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rPr>
                        <a:t>(17.4, NE)</a:t>
                      </a:r>
                      <a:endParaRPr lang="zh-CN" altLang="en-US" sz="1200" kern="1200" baseline="0" dirty="0">
                        <a:solidFill>
                          <a:schemeClr val="tx1"/>
                        </a:solidFill>
                        <a:effectLst/>
                        <a:latin typeface="Arial" panose="020B0604020202020204" pitchFamily="34" charset="0"/>
                        <a:ea typeface="微软雅黑" panose="020B0503020204020204" pitchFamily="34" charset="-122"/>
                        <a:cs typeface="Times New Roman" panose="02020603050405020304" pitchFamily="18" charset="0"/>
                      </a:endParaRPr>
                    </a:p>
                  </a:txBody>
                  <a:tcPr marL="42545" marR="42545"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graphicFrame>
        <p:nvGraphicFramePr>
          <p:cNvPr id="22" name="table 1"/>
          <p:cNvGraphicFramePr/>
          <p:nvPr/>
        </p:nvGraphicFramePr>
        <p:xfrm>
          <a:off x="6096000" y="3225800"/>
          <a:ext cx="5215255" cy="2736215"/>
        </p:xfrm>
        <a:graphic>
          <a:graphicData uri="http://schemas.openxmlformats.org/drawingml/2006/table">
            <a:tbl>
              <a:tblPr/>
              <a:tblGrid>
                <a:gridCol w="1415415"/>
                <a:gridCol w="2324735"/>
                <a:gridCol w="1475105"/>
              </a:tblGrid>
              <a:tr h="337185">
                <a:tc>
                  <a:txBody>
                    <a:bodyPr/>
                    <a:lstStyle/>
                    <a:p>
                      <a:pPr marL="0" algn="ctr" defTabSz="914400" rtl="0" eaLnBrk="1" fontAlgn="ctr" latinLnBrk="0" hangingPunct="1">
                        <a:lnSpc>
                          <a:spcPct val="98000"/>
                        </a:lnSpc>
                      </a:pPr>
                      <a:r>
                        <a:rPr lang="zh-CN" altLang="en-US" sz="1100" b="1" i="0" u="none" strike="noStrike" kern="1200" dirty="0">
                          <a:solidFill>
                            <a:schemeClr val="bg1"/>
                          </a:solidFill>
                          <a:effectLst/>
                          <a:latin typeface="微软雅黑" panose="020B0503020204020204" pitchFamily="34" charset="-122"/>
                          <a:ea typeface="微软雅黑" panose="020B0503020204020204" pitchFamily="34" charset="-122"/>
                          <a:cs typeface="+mn-cs"/>
                        </a:rPr>
                        <a:t>类别</a:t>
                      </a:r>
                      <a:endParaRPr lang="en-US" altLang="en-US" sz="110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084"/>
                    </a:solidFill>
                  </a:tcPr>
                </a:tc>
                <a:tc>
                  <a:txBody>
                    <a:bodyPr/>
                    <a:lstStyle/>
                    <a:p>
                      <a:pPr marL="0" algn="ctr" defTabSz="914400" rtl="0" eaLnBrk="1" fontAlgn="ctr" latinLnBrk="0" hangingPunct="1">
                        <a:lnSpc>
                          <a:spcPct val="98000"/>
                        </a:lnSpc>
                        <a:spcBef>
                          <a:spcPts val="5"/>
                        </a:spcBef>
                      </a:pPr>
                      <a:r>
                        <a:rPr sz="1100" b="1" i="0" u="none" strike="noStrike" kern="1200" dirty="0" err="1">
                          <a:solidFill>
                            <a:schemeClr val="bg1"/>
                          </a:solidFill>
                          <a:effectLst/>
                          <a:latin typeface="微软雅黑" panose="020B0503020204020204" pitchFamily="34" charset="-122"/>
                          <a:ea typeface="微软雅黑" panose="020B0503020204020204" pitchFamily="34" charset="-122"/>
                          <a:cs typeface="+mn-cs"/>
                        </a:rPr>
                        <a:t>伏美替尼</a:t>
                      </a:r>
                      <a:r>
                        <a:rPr sz="1100" b="1" i="0" u="none" strike="noStrike" kern="1200" dirty="0">
                          <a:solidFill>
                            <a:schemeClr val="bg1"/>
                          </a:solidFill>
                          <a:effectLst/>
                          <a:latin typeface="微软雅黑" panose="020B0503020204020204" pitchFamily="34" charset="-122"/>
                          <a:ea typeface="微软雅黑" panose="020B0503020204020204" pitchFamily="34" charset="-122"/>
                          <a:cs typeface="+mn-cs"/>
                        </a:rPr>
                        <a:t> </a:t>
                      </a:r>
                      <a:br>
                        <a:rPr lang="en-US" sz="1100" b="1" i="0" u="none" strike="noStrike" kern="1200" dirty="0">
                          <a:solidFill>
                            <a:schemeClr val="bg1"/>
                          </a:solidFill>
                          <a:effectLst/>
                          <a:latin typeface="微软雅黑" panose="020B0503020204020204" pitchFamily="34" charset="-122"/>
                          <a:ea typeface="微软雅黑" panose="020B0503020204020204" pitchFamily="34" charset="-122"/>
                          <a:cs typeface="+mn-cs"/>
                        </a:rPr>
                      </a:br>
                      <a:r>
                        <a:rPr sz="1100" b="1" i="0" u="none" strike="noStrike" kern="1200" dirty="0">
                          <a:solidFill>
                            <a:schemeClr val="bg1"/>
                          </a:solidFill>
                          <a:effectLst/>
                          <a:latin typeface="微软雅黑" panose="020B0503020204020204" pitchFamily="34" charset="-122"/>
                          <a:ea typeface="微软雅黑" panose="020B0503020204020204" pitchFamily="34" charset="-122"/>
                          <a:cs typeface="+mn-cs"/>
                        </a:rPr>
                        <a:t>(艾弗沙®)</a:t>
                      </a:r>
                      <a:endParaRPr lang="en-US" altLang="en-US" sz="110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084"/>
                    </a:solidFill>
                  </a:tcPr>
                </a:tc>
                <a:tc>
                  <a:txBody>
                    <a:bodyPr/>
                    <a:lstStyle/>
                    <a:p>
                      <a:pPr marL="0" algn="ctr" defTabSz="914400" rtl="0" eaLnBrk="1" fontAlgn="ctr" latinLnBrk="0" hangingPunct="1">
                        <a:lnSpc>
                          <a:spcPct val="98000"/>
                        </a:lnSpc>
                        <a:spcBef>
                          <a:spcPts val="5"/>
                        </a:spcBef>
                      </a:pPr>
                      <a:r>
                        <a:rPr sz="1100" b="1" i="0" u="none" strike="noStrike" kern="1200" dirty="0" err="1">
                          <a:solidFill>
                            <a:schemeClr val="bg1"/>
                          </a:solidFill>
                          <a:effectLst/>
                          <a:latin typeface="微软雅黑" panose="020B0503020204020204" pitchFamily="34" charset="-122"/>
                          <a:ea typeface="微软雅黑" panose="020B0503020204020204" pitchFamily="34" charset="-122"/>
                          <a:cs typeface="+mn-cs"/>
                        </a:rPr>
                        <a:t>舒沃替尼</a:t>
                      </a:r>
                      <a:br>
                        <a:rPr lang="en-US" sz="1100" b="1" i="0" u="none" strike="noStrike" kern="1200" dirty="0">
                          <a:solidFill>
                            <a:schemeClr val="bg1"/>
                          </a:solidFill>
                          <a:effectLst/>
                          <a:latin typeface="微软雅黑" panose="020B0503020204020204" pitchFamily="34" charset="-122"/>
                          <a:ea typeface="微软雅黑" panose="020B0503020204020204" pitchFamily="34" charset="-122"/>
                          <a:cs typeface="+mn-cs"/>
                        </a:rPr>
                      </a:br>
                      <a:r>
                        <a:rPr sz="1100" b="1" i="0" u="none" strike="noStrike" kern="1200" dirty="0">
                          <a:solidFill>
                            <a:schemeClr val="bg1"/>
                          </a:solidFill>
                          <a:effectLst/>
                          <a:latin typeface="微软雅黑" panose="020B0503020204020204" pitchFamily="34" charset="-122"/>
                          <a:ea typeface="微软雅黑" panose="020B0503020204020204" pitchFamily="34" charset="-122"/>
                          <a:cs typeface="+mn-cs"/>
                        </a:rPr>
                        <a:t>(舒沃哲® )</a:t>
                      </a:r>
                      <a:endParaRPr lang="en-US" altLang="en-US" sz="110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084"/>
                    </a:solidFill>
                  </a:tcPr>
                </a:tc>
              </a:tr>
              <a:tr h="299085">
                <a:tc>
                  <a:txBody>
                    <a:bodyPr/>
                    <a:lstStyle/>
                    <a:p>
                      <a:pPr marL="0" algn="ctr" defTabSz="914400" rtl="0" eaLnBrk="1" fontAlgn="ctr" latinLnBrk="0" hangingPunct="1">
                        <a:lnSpc>
                          <a:spcPct val="98000"/>
                        </a:lnSpc>
                      </a:pPr>
                      <a:r>
                        <a:rPr sz="10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包装</a:t>
                      </a:r>
                      <a:r>
                        <a:rPr sz="10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/规格</a:t>
                      </a:r>
                      <a:endParaRPr lang="en-US" altLang="en-US" sz="10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lnSpc>
                          <a:spcPct val="90000"/>
                        </a:lnSpc>
                        <a:spcBef>
                          <a:spcPts val="0"/>
                        </a:spcBef>
                      </a:pPr>
                      <a:r>
                        <a:rPr sz="1000" b="0" i="0" u="none" strike="noStrike" kern="1200" dirty="0">
                          <a:solidFill>
                            <a:srgbClr val="000000"/>
                          </a:solidFill>
                          <a:effectLst/>
                          <a:latin typeface="微软雅黑" panose="020B0503020204020204" pitchFamily="34" charset="-122"/>
                          <a:ea typeface="微软雅黑" panose="020B0503020204020204" pitchFamily="34" charset="-122"/>
                          <a:cs typeface="+mn-cs"/>
                        </a:rPr>
                        <a:t>40mg，  28片/盒</a:t>
                      </a:r>
                      <a:endParaRPr lang="en-US" altLang="en-US" sz="10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lnSpc>
                          <a:spcPct val="90000"/>
                        </a:lnSpc>
                        <a:spcBef>
                          <a:spcPts val="0"/>
                        </a:spcBef>
                      </a:pPr>
                      <a:r>
                        <a:rPr sz="1000" b="0" i="0" u="none" strike="noStrike" kern="1200" dirty="0">
                          <a:solidFill>
                            <a:srgbClr val="000000"/>
                          </a:solidFill>
                          <a:effectLst/>
                          <a:latin typeface="微软雅黑" panose="020B0503020204020204" pitchFamily="34" charset="-122"/>
                          <a:ea typeface="微软雅黑" panose="020B0503020204020204" pitchFamily="34" charset="-122"/>
                          <a:cs typeface="+mn-cs"/>
                        </a:rPr>
                        <a:t>150mg，  14片/盒</a:t>
                      </a:r>
                      <a:endParaRPr lang="en-US" altLang="en-US" sz="10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lnSpc>
                          <a:spcPct val="99000"/>
                        </a:lnSpc>
                        <a:spcBef>
                          <a:spcPts val="15"/>
                        </a:spcBef>
                      </a:pPr>
                      <a:r>
                        <a:rPr sz="1000" b="0" i="0" u="none" strike="noStrike" kern="1200" dirty="0">
                          <a:solidFill>
                            <a:srgbClr val="000000"/>
                          </a:solidFill>
                          <a:effectLst/>
                          <a:latin typeface="微软雅黑" panose="020B0503020204020204" pitchFamily="34" charset="-122"/>
                          <a:ea typeface="微软雅黑" panose="020B0503020204020204" pitchFamily="34" charset="-122"/>
                          <a:cs typeface="+mn-cs"/>
                        </a:rPr>
                        <a:t>200mg，  14片/盒</a:t>
                      </a:r>
                      <a:endParaRPr lang="en-US" altLang="en-US" sz="10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3380">
                <a:tc>
                  <a:txBody>
                    <a:bodyPr/>
                    <a:lstStyle/>
                    <a:p>
                      <a:pPr marL="0" algn="ctr" defTabSz="914400" rtl="0" eaLnBrk="1" fontAlgn="ctr" latinLnBrk="0" hangingPunct="1">
                        <a:lnSpc>
                          <a:spcPct val="97000"/>
                        </a:lnSpc>
                        <a:spcBef>
                          <a:spcPts val="5"/>
                        </a:spcBef>
                      </a:pPr>
                      <a:r>
                        <a:rPr sz="1000" b="0" i="0" u="none" strike="noStrike" kern="1200" dirty="0" err="1">
                          <a:solidFill>
                            <a:srgbClr val="000000"/>
                          </a:solidFill>
                          <a:effectLst/>
                          <a:latin typeface="微软雅黑" panose="020B0503020204020204" pitchFamily="34" charset="-122"/>
                          <a:ea typeface="微软雅黑" panose="020B0503020204020204" pitchFamily="34" charset="-122"/>
                          <a:cs typeface="+mn-cs"/>
                        </a:rPr>
                        <a:t>用法</a:t>
                      </a:r>
                      <a:endParaRPr lang="en-US" altLang="en-US" sz="10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tcPr>
                </a:tc>
                <a:tc>
                  <a:txBody>
                    <a:bodyPr/>
                    <a:lstStyle/>
                    <a:p>
                      <a:pPr marL="0" algn="ctr" defTabSz="914400" rtl="0" eaLnBrk="1" fontAlgn="ctr" latinLnBrk="0" hangingPunct="1">
                        <a:lnSpc>
                          <a:spcPct val="88000"/>
                        </a:lnSpc>
                        <a:spcBef>
                          <a:spcPts val="0"/>
                        </a:spcBef>
                      </a:pPr>
                      <a:r>
                        <a:rPr lang="en-US" sz="1000" b="0" i="0" u="none" strike="noStrike" kern="1200" dirty="0">
                          <a:solidFill>
                            <a:srgbClr val="000000"/>
                          </a:solidFill>
                          <a:effectLst/>
                          <a:latin typeface="微软雅黑" panose="020B0503020204020204" pitchFamily="34" charset="-122"/>
                          <a:ea typeface="微软雅黑" panose="020B0503020204020204" pitchFamily="34" charset="-122"/>
                          <a:cs typeface="+mn-cs"/>
                        </a:rPr>
                        <a:t>240</a:t>
                      </a:r>
                      <a:r>
                        <a:rPr sz="1000" b="0" i="0" u="none" strike="noStrike" kern="1200" dirty="0">
                          <a:solidFill>
                            <a:srgbClr val="000000"/>
                          </a:solidFill>
                          <a:effectLst/>
                          <a:latin typeface="微软雅黑" panose="020B0503020204020204" pitchFamily="34" charset="-122"/>
                          <a:ea typeface="微软雅黑" panose="020B0503020204020204" pitchFamily="34" charset="-122"/>
                          <a:cs typeface="+mn-cs"/>
                        </a:rPr>
                        <a:t>mg qd</a:t>
                      </a:r>
                      <a:endParaRPr lang="en-US" altLang="en-US" sz="10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tcPr>
                </a:tc>
                <a:tc>
                  <a:txBody>
                    <a:bodyPr/>
                    <a:lstStyle/>
                    <a:p>
                      <a:pPr marL="0" algn="ctr" defTabSz="914400" rtl="0" eaLnBrk="1" fontAlgn="ctr" latinLnBrk="0" hangingPunct="1">
                        <a:lnSpc>
                          <a:spcPct val="88000"/>
                        </a:lnSpc>
                        <a:spcBef>
                          <a:spcPts val="0"/>
                        </a:spcBef>
                      </a:pPr>
                      <a:r>
                        <a:rPr sz="1000" b="0" i="0" u="none" strike="noStrike" kern="1200" dirty="0">
                          <a:solidFill>
                            <a:srgbClr val="000000"/>
                          </a:solidFill>
                          <a:effectLst/>
                          <a:latin typeface="微软雅黑" panose="020B0503020204020204" pitchFamily="34" charset="-122"/>
                          <a:ea typeface="微软雅黑" panose="020B0503020204020204" pitchFamily="34" charset="-122"/>
                          <a:cs typeface="+mn-cs"/>
                        </a:rPr>
                        <a:t>300mg qd</a:t>
                      </a:r>
                      <a:endParaRPr lang="en-US" altLang="en-US" sz="10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565">
                <a:tc>
                  <a:txBody>
                    <a:bodyPr/>
                    <a:lstStyle/>
                    <a:p>
                      <a:pPr marL="0" algn="ctr" defTabSz="914400" rtl="0" eaLnBrk="1" fontAlgn="ctr" latinLnBrk="0" hangingPunct="1">
                        <a:lnSpc>
                          <a:spcPct val="98000"/>
                        </a:lnSpc>
                      </a:pPr>
                      <a:r>
                        <a:rPr lang="zh-CN" sz="1000" dirty="0" err="1">
                          <a:solidFill>
                            <a:srgbClr val="000000"/>
                          </a:solidFill>
                          <a:effectLst/>
                          <a:latin typeface="微软雅黑" panose="020B0503020204020204" pitchFamily="34" charset="-122"/>
                          <a:ea typeface="微软雅黑" panose="020B0503020204020204" pitchFamily="34" charset="-122"/>
                          <a:sym typeface="+mn-ea"/>
                        </a:rPr>
                        <a:t>后</a:t>
                      </a:r>
                      <a:r>
                        <a:rPr sz="1000" dirty="0" err="1">
                          <a:solidFill>
                            <a:srgbClr val="000000"/>
                          </a:solidFill>
                          <a:effectLst/>
                          <a:latin typeface="微软雅黑" panose="020B0503020204020204" pitchFamily="34" charset="-122"/>
                          <a:ea typeface="微软雅黑" panose="020B0503020204020204" pitchFamily="34" charset="-122"/>
                          <a:sym typeface="+mn-ea"/>
                        </a:rPr>
                        <a:t>线</a:t>
                      </a:r>
                      <a:r>
                        <a:rPr lang="zh-CN" sz="1000" dirty="0" err="1">
                          <a:solidFill>
                            <a:srgbClr val="000000"/>
                          </a:solidFill>
                          <a:effectLst/>
                          <a:latin typeface="微软雅黑" panose="020B0503020204020204" pitchFamily="34" charset="-122"/>
                          <a:ea typeface="微软雅黑" panose="020B0503020204020204" pitchFamily="34" charset="-122"/>
                          <a:sym typeface="+mn-ea"/>
                        </a:rPr>
                        <a:t>治疗</a:t>
                      </a:r>
                      <a:r>
                        <a:rPr sz="1000" dirty="0" err="1">
                          <a:solidFill>
                            <a:srgbClr val="000000"/>
                          </a:solidFill>
                          <a:effectLst/>
                          <a:latin typeface="微软雅黑" panose="020B0503020204020204" pitchFamily="34" charset="-122"/>
                          <a:ea typeface="微软雅黑" panose="020B0503020204020204" pitchFamily="34" charset="-122"/>
                          <a:sym typeface="+mn-ea"/>
                        </a:rPr>
                        <a:t>EGFR Ex20ins</a:t>
                      </a:r>
                      <a:r>
                        <a:rPr lang="zh-CN" sz="1000" dirty="0" err="1">
                          <a:solidFill>
                            <a:srgbClr val="000000"/>
                          </a:solidFill>
                          <a:effectLst/>
                          <a:latin typeface="微软雅黑" panose="020B0503020204020204" pitchFamily="34" charset="-122"/>
                          <a:ea typeface="微软雅黑" panose="020B0503020204020204" pitchFamily="34" charset="-122"/>
                          <a:sym typeface="+mn-ea"/>
                        </a:rPr>
                        <a:t>的有效</a:t>
                      </a:r>
                      <a:r>
                        <a:rPr sz="1000" dirty="0" err="1">
                          <a:solidFill>
                            <a:srgbClr val="000000"/>
                          </a:solidFill>
                          <a:effectLst/>
                          <a:latin typeface="微软雅黑" panose="020B0503020204020204" pitchFamily="34" charset="-122"/>
                          <a:ea typeface="微软雅黑" panose="020B0503020204020204" pitchFamily="34" charset="-122"/>
                          <a:sym typeface="+mn-ea"/>
                        </a:rPr>
                        <a:t>性</a:t>
                      </a:r>
                      <a:endParaRPr lang="zh-CN" altLang="en-US" sz="1000" b="0" i="0" u="none" strike="noStrike" kern="1200" dirty="0">
                        <a:solidFill>
                          <a:srgbClr val="000000"/>
                        </a:solidFill>
                        <a:effectLst/>
                        <a:latin typeface="微软雅黑" panose="020B0503020204020204" pitchFamily="34" charset="-122"/>
                        <a:ea typeface="微软雅黑" panose="020B0503020204020204" pitchFamily="34" charset="-122"/>
                        <a:cs typeface="+mn-cs"/>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D9F3EE"/>
                    </a:solidFill>
                  </a:tcPr>
                </a:tc>
                <a:tc>
                  <a:txBody>
                    <a:bodyPr/>
                    <a:lstStyle/>
                    <a:p>
                      <a:pPr marL="0" algn="ctr" defTabSz="914400" rtl="0" eaLnBrk="1" fontAlgn="ctr" latinLnBrk="0" hangingPunct="1">
                        <a:lnSpc>
                          <a:spcPct val="98000"/>
                        </a:lnSpc>
                        <a:spcBef>
                          <a:spcPts val="5"/>
                        </a:spcBef>
                      </a:pPr>
                      <a:endParaRPr lang="en-US" altLang="zh-CN"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lnSpc>
                          <a:spcPct val="98000"/>
                        </a:lnSpc>
                        <a:spcBef>
                          <a:spcPts val="5"/>
                        </a:spcBef>
                      </a:pPr>
                      <a:r>
                        <a:rPr lang="en-US" altLang="zh-CN" sz="1000" b="0" i="0" u="none" strike="noStrike" kern="1200" dirty="0">
                          <a:solidFill>
                            <a:schemeClr val="tx1"/>
                          </a:solidFill>
                          <a:effectLst/>
                          <a:latin typeface="微软雅黑" panose="020B0503020204020204" pitchFamily="34" charset="-122"/>
                          <a:ea typeface="微软雅黑" panose="020B0503020204020204" pitchFamily="34" charset="-122"/>
                          <a:cs typeface="+mn-cs"/>
                        </a:rPr>
                        <a:t>ORR 44.3%</a:t>
                      </a:r>
                      <a:endParaRPr lang="en-US" altLang="zh-CN"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lnSpc>
                          <a:spcPct val="98000"/>
                        </a:lnSpc>
                        <a:spcBef>
                          <a:spcPts val="5"/>
                        </a:spcBef>
                      </a:pPr>
                      <a:r>
                        <a:rPr lang="zh-CN" altLang="en-US" sz="1200" b="1" dirty="0">
                          <a:solidFill>
                            <a:srgbClr val="DC4979"/>
                          </a:solidFill>
                          <a:latin typeface="Arial" panose="020B0604020202020204" pitchFamily="34" charset="0"/>
                          <a:ea typeface="微软雅黑" panose="020B0503020204020204" pitchFamily="34" charset="-122"/>
                          <a:sym typeface="+mn-ea"/>
                        </a:rPr>
                        <a:t>DCR 90%</a:t>
                      </a:r>
                      <a:endParaRPr lang="zh-CN"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lnSpc>
                          <a:spcPct val="98000"/>
                        </a:lnSpc>
                        <a:spcBef>
                          <a:spcPts val="5"/>
                        </a:spcBef>
                      </a:pPr>
                      <a:r>
                        <a:rPr lang="zh-CN" altLang="en-US" sz="1200" b="1" i="0" u="none" strike="noStrike" kern="1200" dirty="0">
                          <a:solidFill>
                            <a:srgbClr val="DC4979"/>
                          </a:solidFill>
                          <a:latin typeface="Arial" panose="020B0604020202020204" pitchFamily="34" charset="0"/>
                          <a:ea typeface="微软雅黑" panose="020B0503020204020204" pitchFamily="34" charset="-122"/>
                          <a:cs typeface="+mn-cs"/>
                        </a:rPr>
                        <a:t>PFS </a:t>
                      </a:r>
                      <a:r>
                        <a:rPr lang="en-US" altLang="zh-CN" sz="1200" b="1" i="0" u="none" strike="noStrike" kern="1200" dirty="0">
                          <a:solidFill>
                            <a:srgbClr val="DC4979"/>
                          </a:solidFill>
                          <a:latin typeface="Arial" panose="020B0604020202020204" pitchFamily="34" charset="0"/>
                          <a:ea typeface="微软雅黑" panose="020B0503020204020204" pitchFamily="34" charset="-122"/>
                          <a:cs typeface="+mn-cs"/>
                        </a:rPr>
                        <a:t> </a:t>
                      </a:r>
                      <a:r>
                        <a:rPr lang="zh-CN" altLang="en-US" sz="1200" b="1" i="0" u="none" strike="noStrike" kern="1200" dirty="0">
                          <a:solidFill>
                            <a:srgbClr val="DC4979"/>
                          </a:solidFill>
                          <a:latin typeface="Arial" panose="020B0604020202020204" pitchFamily="34" charset="0"/>
                          <a:ea typeface="微软雅黑" panose="020B0503020204020204" pitchFamily="34" charset="-122"/>
                          <a:cs typeface="+mn-cs"/>
                        </a:rPr>
                        <a:t>8.3</a:t>
                      </a:r>
                      <a:r>
                        <a:rPr lang="zh-CN" altLang="en-US" sz="1200" b="1" i="0" u="none" strike="noStrike" kern="1200" dirty="0">
                          <a:solidFill>
                            <a:srgbClr val="DC4979"/>
                          </a:solidFill>
                          <a:latin typeface="Arial" panose="020B0604020202020204" pitchFamily="34" charset="0"/>
                          <a:ea typeface="微软雅黑" panose="020B0503020204020204" pitchFamily="34" charset="-122"/>
                          <a:cs typeface="+mn-cs"/>
                        </a:rPr>
                        <a:t>个月</a:t>
                      </a:r>
                      <a:endParaRPr lang="zh-CN" altLang="en-US" sz="1200" b="1" i="0" u="none" strike="noStrike" kern="1200" dirty="0">
                        <a:solidFill>
                          <a:srgbClr val="DC4979"/>
                        </a:solidFill>
                        <a:latin typeface="Arial" panose="020B0604020202020204" pitchFamily="34" charset="0"/>
                        <a:ea typeface="微软雅黑" panose="020B0503020204020204" pitchFamily="34" charset="-122"/>
                        <a:cs typeface="+mn-cs"/>
                      </a:endParaRPr>
                    </a:p>
                    <a:p>
                      <a:pPr marL="0" algn="ctr" defTabSz="914400" rtl="0" eaLnBrk="1" fontAlgn="ctr" latinLnBrk="0" hangingPunct="1">
                        <a:lnSpc>
                          <a:spcPct val="98000"/>
                        </a:lnSpc>
                        <a:spcBef>
                          <a:spcPts val="5"/>
                        </a:spcBef>
                      </a:pPr>
                      <a:r>
                        <a:rPr lang="zh-CN" altLang="en-US" sz="1200" b="1" i="0" u="none" strike="noStrike" kern="1200" dirty="0">
                          <a:solidFill>
                            <a:srgbClr val="DC4979"/>
                          </a:solidFill>
                          <a:latin typeface="Arial" panose="020B0604020202020204" pitchFamily="34" charset="0"/>
                          <a:ea typeface="微软雅黑" panose="020B0503020204020204" pitchFamily="34" charset="-122"/>
                          <a:cs typeface="+mn-cs"/>
                        </a:rPr>
                        <a:t>OS </a:t>
                      </a:r>
                      <a:r>
                        <a:rPr lang="en-US" altLang="zh-CN" sz="1200" b="1" i="0" u="none" strike="noStrike" kern="1200" dirty="0">
                          <a:solidFill>
                            <a:srgbClr val="DC4979"/>
                          </a:solidFill>
                          <a:latin typeface="Arial" panose="020B0604020202020204" pitchFamily="34" charset="0"/>
                          <a:ea typeface="微软雅黑" panose="020B0503020204020204" pitchFamily="34" charset="-122"/>
                          <a:cs typeface="+mn-cs"/>
                        </a:rPr>
                        <a:t> </a:t>
                      </a:r>
                      <a:r>
                        <a:rPr lang="zh-CN" altLang="en-US" sz="1200" b="1" i="0" u="none" strike="noStrike" kern="1200" dirty="0">
                          <a:solidFill>
                            <a:srgbClr val="DC4979"/>
                          </a:solidFill>
                          <a:latin typeface="Arial" panose="020B0604020202020204" pitchFamily="34" charset="0"/>
                          <a:ea typeface="微软雅黑" panose="020B0503020204020204" pitchFamily="34" charset="-122"/>
                          <a:cs typeface="+mn-cs"/>
                        </a:rPr>
                        <a:t>22.9</a:t>
                      </a:r>
                      <a:endParaRPr lang="zh-CN" altLang="en-US" sz="1200" b="1" i="0" u="none" strike="noStrike" kern="1200" dirty="0">
                        <a:solidFill>
                          <a:srgbClr val="DC4979"/>
                        </a:solidFill>
                        <a:latin typeface="Arial" panose="020B0604020202020204" pitchFamily="34" charset="0"/>
                        <a:ea typeface="微软雅黑" panose="020B0503020204020204" pitchFamily="34" charset="-122"/>
                        <a:cs typeface="+mn-cs"/>
                      </a:endParaRPr>
                    </a:p>
                  </a:txBody>
                  <a:tcPr marL="0" marR="0" marT="0" marB="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D9F3EE"/>
                    </a:solidFill>
                  </a:tcPr>
                </a:tc>
                <a:tc>
                  <a:txBody>
                    <a:bodyPr/>
                    <a:lstStyle/>
                    <a:p>
                      <a:pPr marL="0" algn="ctr" defTabSz="914400" rtl="0" eaLnBrk="1" fontAlgn="ctr" latinLnBrk="0" hangingPunct="1">
                        <a:lnSpc>
                          <a:spcPct val="98000"/>
                        </a:lnSpc>
                      </a:pPr>
                      <a:endParaRPr lang="en-US" altLang="zh-CN"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lnSpc>
                          <a:spcPct val="98000"/>
                        </a:lnSpc>
                      </a:pPr>
                      <a:r>
                        <a:rPr lang="en-US"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rPr>
                        <a:t>ORR 60.8%</a:t>
                      </a:r>
                      <a:r>
                        <a:rPr lang="en-US" altLang="en-US" sz="1000" b="0" i="0" u="none" strike="noStrike" kern="1200" baseline="30000" dirty="0">
                          <a:solidFill>
                            <a:schemeClr val="tx1"/>
                          </a:solidFill>
                          <a:effectLst/>
                          <a:latin typeface="微软雅黑" panose="020B0503020204020204" pitchFamily="34" charset="-122"/>
                          <a:ea typeface="微软雅黑" panose="020B0503020204020204" pitchFamily="34" charset="-122"/>
                          <a:cs typeface="+mn-cs"/>
                        </a:rPr>
                        <a:t>2</a:t>
                      </a:r>
                      <a:endParaRPr lang="en-US"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lnSpc>
                          <a:spcPct val="98000"/>
                        </a:lnSpc>
                      </a:pPr>
                      <a:r>
                        <a:rPr lang="en-US" altLang="en-US" sz="1000" b="0" i="0" u="none" strike="noStrike" kern="1200" dirty="0">
                          <a:solidFill>
                            <a:schemeClr val="tx1"/>
                          </a:solidFill>
                          <a:effectLst/>
                          <a:latin typeface="微软雅黑" panose="020B0503020204020204" pitchFamily="34" charset="-122"/>
                          <a:ea typeface="微软雅黑" panose="020B0503020204020204" pitchFamily="34" charset="-122"/>
                          <a:cs typeface="+mn-cs"/>
                        </a:rPr>
                        <a:t>DCR  88%</a:t>
                      </a:r>
                      <a:r>
                        <a:rPr lang="en-US" altLang="en-US" sz="1000" b="0" i="0" u="none" strike="noStrike" kern="1200" baseline="30000" dirty="0">
                          <a:solidFill>
                            <a:schemeClr val="tx1"/>
                          </a:solidFill>
                          <a:effectLst/>
                          <a:latin typeface="微软雅黑" panose="020B0503020204020204" pitchFamily="34" charset="-122"/>
                          <a:ea typeface="微软雅黑" panose="020B0503020204020204" pitchFamily="34" charset="-122"/>
                          <a:cs typeface="+mn-cs"/>
                        </a:rPr>
                        <a:t>2</a:t>
                      </a:r>
                      <a:endParaRPr lang="en-US" altLang="en-US" sz="1000" b="0" i="0" u="none" strike="noStrike" kern="1200" baseline="30000" dirty="0">
                        <a:solidFill>
                          <a:schemeClr val="tx1"/>
                        </a:solidFill>
                        <a:effectLst/>
                        <a:latin typeface="微软雅黑" panose="020B0503020204020204" pitchFamily="34" charset="-122"/>
                        <a:ea typeface="微软雅黑" panose="020B0503020204020204" pitchFamily="34" charset="-122"/>
                        <a:cs typeface="+mn-cs"/>
                      </a:endParaRPr>
                    </a:p>
                    <a:p>
                      <a:pPr marL="0" algn="ctr" defTabSz="914400" rtl="0" eaLnBrk="1" fontAlgn="ctr" latinLnBrk="0" hangingPunct="1">
                        <a:lnSpc>
                          <a:spcPct val="98000"/>
                        </a:lnSpc>
                      </a:pPr>
                      <a:r>
                        <a:rPr lang="en-US" altLang="en-US" sz="1000" dirty="0">
                          <a:effectLst/>
                          <a:latin typeface="微软雅黑" panose="020B0503020204020204" pitchFamily="34" charset="-122"/>
                          <a:ea typeface="微软雅黑" panose="020B0503020204020204" pitchFamily="34" charset="-122"/>
                          <a:sym typeface="+mn-ea"/>
                        </a:rPr>
                        <a:t>PFS 6.5</a:t>
                      </a:r>
                      <a:r>
                        <a:rPr lang="zh-CN" altLang="en-US" sz="1000" dirty="0">
                          <a:effectLst/>
                          <a:latin typeface="微软雅黑" panose="020B0503020204020204" pitchFamily="34" charset="-122"/>
                          <a:ea typeface="微软雅黑" panose="020B0503020204020204" pitchFamily="34" charset="-122"/>
                          <a:sym typeface="+mn-ea"/>
                        </a:rPr>
                        <a:t>个月</a:t>
                      </a:r>
                      <a:r>
                        <a:rPr lang="en-US" altLang="zh-CN" sz="1000" baseline="30000" dirty="0">
                          <a:effectLst/>
                          <a:latin typeface="微软雅黑" panose="020B0503020204020204" pitchFamily="34" charset="-122"/>
                          <a:ea typeface="微软雅黑" panose="020B0503020204020204" pitchFamily="34" charset="-122"/>
                          <a:sym typeface="+mn-ea"/>
                        </a:rPr>
                        <a:t>2</a:t>
                      </a:r>
                      <a:endParaRPr lang="en-US" altLang="zh-CN" sz="1000" b="0" i="0" u="none" strike="noStrike" kern="1200" baseline="30000" dirty="0">
                        <a:solidFill>
                          <a:schemeClr val="tx1"/>
                        </a:solidFill>
                        <a:effectLst/>
                        <a:latin typeface="微软雅黑" panose="020B0503020204020204" pitchFamily="34" charset="-122"/>
                        <a:ea typeface="微软雅黑" panose="020B0503020204020204" pitchFamily="34" charset="-122"/>
                        <a:cs typeface="+mn-cs"/>
                        <a:sym typeface="+mn-ea"/>
                      </a:endParaRPr>
                    </a:p>
                  </a:txBody>
                  <a:tcPr marL="0" marR="0" marT="0" marB="0" anchor="ctr">
                    <a:lnL w="12700">
                      <a:solidFill>
                        <a:schemeClr val="tx1"/>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3EE"/>
                    </a:solidFill>
                  </a:tcPr>
                </a:tc>
              </a:tr>
            </a:tbl>
          </a:graphicData>
        </a:graphic>
      </p:graphicFrame>
      <p:sp>
        <p:nvSpPr>
          <p:cNvPr id="11" name="文本占位符 3"/>
          <p:cNvSpPr txBox="1"/>
          <p:nvPr/>
        </p:nvSpPr>
        <p:spPr>
          <a:xfrm>
            <a:off x="871117" y="6142008"/>
            <a:ext cx="11581765" cy="44831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1.</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甲磺酸伏美替尼片药品说明书  </a:t>
            </a: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2. </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舒沃替尼片药品说明书</a:t>
            </a: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      </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 </a:t>
            </a:r>
            <a:endPar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51201" y="716496"/>
            <a:ext cx="9225656" cy="10147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srgbClr val="13867A"/>
                </a:solidFill>
                <a:effectLst/>
                <a:uLnTx/>
                <a:uFillTx/>
                <a:latin typeface="Arial" panose="020B0604020202020204" pitchFamily="34" charset="0"/>
                <a:ea typeface="微软雅黑" panose="020B0503020204020204" pitchFamily="34" charset="-122"/>
                <a:sym typeface="Arial" panose="020B0604020202020204" pitchFamily="34" charset="0"/>
              </a:rPr>
              <a:t>伏美替尼240</a:t>
            </a:r>
            <a:r>
              <a:rPr lang="en-US" altLang="zh-CN" sz="2000" b="1" noProof="0" dirty="0">
                <a:ln>
                  <a:noFill/>
                </a:ln>
                <a:solidFill>
                  <a:srgbClr val="13867A"/>
                </a:solidFill>
                <a:effectLst/>
                <a:uLnTx/>
                <a:uFillTx/>
                <a:latin typeface="Arial" panose="020B0604020202020204" pitchFamily="34" charset="0"/>
                <a:ea typeface="微软雅黑" panose="020B0503020204020204" pitchFamily="34" charset="-122"/>
                <a:sym typeface="Arial" panose="020B0604020202020204" pitchFamily="34" charset="0"/>
              </a:rPr>
              <a:t>mg</a:t>
            </a:r>
            <a:r>
              <a:rPr lang="zh-CN" altLang="en-US" sz="2000" b="1" noProof="0" dirty="0">
                <a:ln>
                  <a:noFill/>
                </a:ln>
                <a:solidFill>
                  <a:srgbClr val="13867A"/>
                </a:solidFill>
                <a:effectLst/>
                <a:uLnTx/>
                <a:uFillTx/>
                <a:latin typeface="Arial" panose="020B0604020202020204" pitchFamily="34" charset="0"/>
                <a:ea typeface="微软雅黑" panose="020B0503020204020204" pitchFamily="34" charset="-122"/>
                <a:sym typeface="Arial" panose="020B0604020202020204" pitchFamily="34" charset="0"/>
              </a:rPr>
              <a:t>方案相继被纳入</a:t>
            </a:r>
            <a:r>
              <a:rPr lang="en-US" altLang="zh-CN" sz="2000" b="1" noProof="0" dirty="0">
                <a:ln>
                  <a:noFill/>
                </a:ln>
                <a:solidFill>
                  <a:srgbClr val="13867A"/>
                </a:solidFill>
                <a:effectLst/>
                <a:uLnTx/>
                <a:uFillTx/>
                <a:latin typeface="Arial" panose="020B0604020202020204" pitchFamily="34" charset="0"/>
                <a:ea typeface="微软雅黑" panose="020B0503020204020204" pitchFamily="34" charset="-122"/>
                <a:sym typeface="Arial" panose="020B0604020202020204" pitchFamily="34" charset="0"/>
              </a:rPr>
              <a:t>《CSCO</a:t>
            </a:r>
            <a:r>
              <a:rPr lang="zh-CN" altLang="en-US" sz="2000" b="1" noProof="0" dirty="0">
                <a:ln>
                  <a:noFill/>
                </a:ln>
                <a:solidFill>
                  <a:srgbClr val="13867A"/>
                </a:solidFill>
                <a:effectLst/>
                <a:uLnTx/>
                <a:uFillTx/>
                <a:latin typeface="Arial" panose="020B0604020202020204" pitchFamily="34" charset="0"/>
                <a:ea typeface="微软雅黑" panose="020B0503020204020204" pitchFamily="34" charset="-122"/>
                <a:sym typeface="Arial" panose="020B0604020202020204" pitchFamily="34" charset="0"/>
              </a:rPr>
              <a:t>非小细胞肺癌诊疗指南（2026版）》及《中华医学会肺癌临床诊疗指南（2026版）》，为临床诊疗提供了权威依据</a:t>
            </a:r>
            <a:endParaRPr kumimoji="0" lang="zh-CN" altLang="en-US" sz="20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1" i="0" u="none" strike="noStrike" kern="1200" cap="none" spc="0" normalizeH="0" baseline="0" noProof="0" dirty="0">
              <a:ln>
                <a:noFill/>
              </a:ln>
              <a:solidFill>
                <a:srgbClr val="13867A"/>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69" name="组合 468"/>
          <p:cNvGrpSpPr/>
          <p:nvPr/>
        </p:nvGrpSpPr>
        <p:grpSpPr>
          <a:xfrm>
            <a:off x="1360170" y="678180"/>
            <a:ext cx="9681845" cy="469900"/>
            <a:chOff x="3061334" y="1502815"/>
            <a:chExt cx="9755078" cy="275770"/>
          </a:xfrm>
        </p:grpSpPr>
        <p:sp>
          <p:nvSpPr>
            <p:cNvPr id="5" name="箭头: 五边形 4"/>
            <p:cNvSpPr/>
            <p:nvPr/>
          </p:nvSpPr>
          <p:spPr>
            <a:xfrm>
              <a:off x="12711638" y="1502815"/>
              <a:ext cx="104774" cy="275770"/>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箭头: 五边形 5"/>
            <p:cNvSpPr/>
            <p:nvPr/>
          </p:nvSpPr>
          <p:spPr>
            <a:xfrm flipH="1">
              <a:off x="3061334" y="1502815"/>
              <a:ext cx="104774" cy="275769"/>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7" name="矩形 2"/>
          <p:cNvSpPr/>
          <p:nvPr/>
        </p:nvSpPr>
        <p:spPr>
          <a:xfrm>
            <a:off x="755650" y="925195"/>
            <a:ext cx="10814685" cy="5328285"/>
          </a:xfrm>
          <a:custGeom>
            <a:avLst/>
            <a:gdLst>
              <a:gd name="connsiteX0" fmla="*/ 0 w 6309432"/>
              <a:gd name="connsiteY0" fmla="*/ 0 h 4673578"/>
              <a:gd name="connsiteX1" fmla="*/ 6309432 w 6309432"/>
              <a:gd name="connsiteY1" fmla="*/ 0 h 4673578"/>
              <a:gd name="connsiteX2" fmla="*/ 6309432 w 6309432"/>
              <a:gd name="connsiteY2" fmla="*/ 4673578 h 4673578"/>
              <a:gd name="connsiteX3" fmla="*/ 0 w 6309432"/>
              <a:gd name="connsiteY3" fmla="*/ 4673578 h 4673578"/>
              <a:gd name="connsiteX4" fmla="*/ 0 w 6309432"/>
              <a:gd name="connsiteY4" fmla="*/ 0 h 4673578"/>
              <a:gd name="connsiteX0-1" fmla="*/ 0 w 6309432"/>
              <a:gd name="connsiteY0-2" fmla="*/ 28089 h 4701667"/>
              <a:gd name="connsiteX1-3" fmla="*/ 2733379 w 6309432"/>
              <a:gd name="connsiteY1-4" fmla="*/ 0 h 4701667"/>
              <a:gd name="connsiteX2-5" fmla="*/ 6309432 w 6309432"/>
              <a:gd name="connsiteY2-6" fmla="*/ 28089 h 4701667"/>
              <a:gd name="connsiteX3-7" fmla="*/ 6309432 w 6309432"/>
              <a:gd name="connsiteY3-8" fmla="*/ 4701667 h 4701667"/>
              <a:gd name="connsiteX4-9" fmla="*/ 0 w 6309432"/>
              <a:gd name="connsiteY4-10" fmla="*/ 4701667 h 4701667"/>
              <a:gd name="connsiteX5" fmla="*/ 0 w 6309432"/>
              <a:gd name="connsiteY5" fmla="*/ 28089 h 4701667"/>
              <a:gd name="connsiteX0-11" fmla="*/ 2733379 w 6309432"/>
              <a:gd name="connsiteY0-12" fmla="*/ 0 h 4701667"/>
              <a:gd name="connsiteX1-13" fmla="*/ 6309432 w 6309432"/>
              <a:gd name="connsiteY1-14" fmla="*/ 28089 h 4701667"/>
              <a:gd name="connsiteX2-15" fmla="*/ 6309432 w 6309432"/>
              <a:gd name="connsiteY2-16" fmla="*/ 4701667 h 4701667"/>
              <a:gd name="connsiteX3-17" fmla="*/ 0 w 6309432"/>
              <a:gd name="connsiteY3-18" fmla="*/ 4701667 h 4701667"/>
              <a:gd name="connsiteX4-19" fmla="*/ 0 w 6309432"/>
              <a:gd name="connsiteY4-20" fmla="*/ 28089 h 4701667"/>
              <a:gd name="connsiteX5-21" fmla="*/ 2824819 w 6309432"/>
              <a:gd name="connsiteY5-22" fmla="*/ 91440 h 4701667"/>
              <a:gd name="connsiteX0-23" fmla="*/ 2733379 w 6309432"/>
              <a:gd name="connsiteY0-24" fmla="*/ 0 h 4701667"/>
              <a:gd name="connsiteX1-25" fmla="*/ 6309432 w 6309432"/>
              <a:gd name="connsiteY1-26" fmla="*/ 28089 h 4701667"/>
              <a:gd name="connsiteX2-27" fmla="*/ 6309432 w 6309432"/>
              <a:gd name="connsiteY2-28" fmla="*/ 4701667 h 4701667"/>
              <a:gd name="connsiteX3-29" fmla="*/ 0 w 6309432"/>
              <a:gd name="connsiteY3-30" fmla="*/ 4701667 h 4701667"/>
              <a:gd name="connsiteX4-31" fmla="*/ 0 w 6309432"/>
              <a:gd name="connsiteY4-32" fmla="*/ 28089 h 4701667"/>
              <a:gd name="connsiteX5-33" fmla="*/ 634512 w 6309432"/>
              <a:gd name="connsiteY5-34" fmla="*/ 38278 h 4701667"/>
              <a:gd name="connsiteX0-35" fmla="*/ 5465946 w 6309432"/>
              <a:gd name="connsiteY0-36" fmla="*/ 14441 h 4673578"/>
              <a:gd name="connsiteX1-37" fmla="*/ 6309432 w 6309432"/>
              <a:gd name="connsiteY1-38" fmla="*/ 0 h 4673578"/>
              <a:gd name="connsiteX2-39" fmla="*/ 6309432 w 6309432"/>
              <a:gd name="connsiteY2-40" fmla="*/ 4673578 h 4673578"/>
              <a:gd name="connsiteX3-41" fmla="*/ 0 w 6309432"/>
              <a:gd name="connsiteY3-42" fmla="*/ 4673578 h 4673578"/>
              <a:gd name="connsiteX4-43" fmla="*/ 0 w 6309432"/>
              <a:gd name="connsiteY4-44" fmla="*/ 0 h 4673578"/>
              <a:gd name="connsiteX5-45" fmla="*/ 634512 w 6309432"/>
              <a:gd name="connsiteY5-46" fmla="*/ 10189 h 4673578"/>
              <a:gd name="connsiteX0-47" fmla="*/ 5465946 w 6309432"/>
              <a:gd name="connsiteY0-48" fmla="*/ 36150 h 4695287"/>
              <a:gd name="connsiteX1-49" fmla="*/ 6309432 w 6309432"/>
              <a:gd name="connsiteY1-50" fmla="*/ 21709 h 4695287"/>
              <a:gd name="connsiteX2-51" fmla="*/ 6309432 w 6309432"/>
              <a:gd name="connsiteY2-52" fmla="*/ 4695287 h 4695287"/>
              <a:gd name="connsiteX3-53" fmla="*/ 0 w 6309432"/>
              <a:gd name="connsiteY3-54" fmla="*/ 4695287 h 4695287"/>
              <a:gd name="connsiteX4-55" fmla="*/ 0 w 6309432"/>
              <a:gd name="connsiteY4-56" fmla="*/ 21709 h 4695287"/>
              <a:gd name="connsiteX5-57" fmla="*/ 485657 w 6309432"/>
              <a:gd name="connsiteY5-58" fmla="*/ 0 h 4695287"/>
              <a:gd name="connsiteX0-59" fmla="*/ 5816820 w 6309432"/>
              <a:gd name="connsiteY0-60" fmla="*/ 46783 h 4695287"/>
              <a:gd name="connsiteX1-61" fmla="*/ 6309432 w 6309432"/>
              <a:gd name="connsiteY1-62" fmla="*/ 21709 h 4695287"/>
              <a:gd name="connsiteX2-63" fmla="*/ 6309432 w 6309432"/>
              <a:gd name="connsiteY2-64" fmla="*/ 4695287 h 4695287"/>
              <a:gd name="connsiteX3-65" fmla="*/ 0 w 6309432"/>
              <a:gd name="connsiteY3-66" fmla="*/ 4695287 h 4695287"/>
              <a:gd name="connsiteX4-67" fmla="*/ 0 w 6309432"/>
              <a:gd name="connsiteY4-68" fmla="*/ 21709 h 4695287"/>
              <a:gd name="connsiteX5-69" fmla="*/ 485657 w 6309432"/>
              <a:gd name="connsiteY5-70" fmla="*/ 0 h 4695287"/>
              <a:gd name="connsiteX0-71" fmla="*/ 5816820 w 6309432"/>
              <a:gd name="connsiteY0-72" fmla="*/ 46783 h 4695287"/>
              <a:gd name="connsiteX1-73" fmla="*/ 6309432 w 6309432"/>
              <a:gd name="connsiteY1-74" fmla="*/ 21709 h 4695287"/>
              <a:gd name="connsiteX2-75" fmla="*/ 6309432 w 6309432"/>
              <a:gd name="connsiteY2-76" fmla="*/ 4695287 h 4695287"/>
              <a:gd name="connsiteX3-77" fmla="*/ 0 w 6309432"/>
              <a:gd name="connsiteY3-78" fmla="*/ 4695287 h 4695287"/>
              <a:gd name="connsiteX4-79" fmla="*/ 0 w 6309432"/>
              <a:gd name="connsiteY4-80" fmla="*/ 21709 h 4695287"/>
              <a:gd name="connsiteX5-81" fmla="*/ 485657 w 6309432"/>
              <a:gd name="connsiteY5-82" fmla="*/ 0 h 4695287"/>
              <a:gd name="connsiteX0-83" fmla="*/ 5816820 w 6309432"/>
              <a:gd name="connsiteY0-84" fmla="*/ 36151 h 4695287"/>
              <a:gd name="connsiteX1-85" fmla="*/ 6309432 w 6309432"/>
              <a:gd name="connsiteY1-86" fmla="*/ 21709 h 4695287"/>
              <a:gd name="connsiteX2-87" fmla="*/ 6309432 w 6309432"/>
              <a:gd name="connsiteY2-88" fmla="*/ 4695287 h 4695287"/>
              <a:gd name="connsiteX3-89" fmla="*/ 0 w 6309432"/>
              <a:gd name="connsiteY3-90" fmla="*/ 4695287 h 4695287"/>
              <a:gd name="connsiteX4-91" fmla="*/ 0 w 6309432"/>
              <a:gd name="connsiteY4-92" fmla="*/ 21709 h 4695287"/>
              <a:gd name="connsiteX5-93" fmla="*/ 485657 w 6309432"/>
              <a:gd name="connsiteY5-94" fmla="*/ 0 h 4695287"/>
              <a:gd name="connsiteX0-95" fmla="*/ 5838085 w 6309432"/>
              <a:gd name="connsiteY0-96" fmla="*/ 0 h 4701666"/>
              <a:gd name="connsiteX1-97" fmla="*/ 6309432 w 6309432"/>
              <a:gd name="connsiteY1-98" fmla="*/ 28088 h 4701666"/>
              <a:gd name="connsiteX2-99" fmla="*/ 6309432 w 6309432"/>
              <a:gd name="connsiteY2-100" fmla="*/ 4701666 h 4701666"/>
              <a:gd name="connsiteX3-101" fmla="*/ 0 w 6309432"/>
              <a:gd name="connsiteY3-102" fmla="*/ 4701666 h 4701666"/>
              <a:gd name="connsiteX4-103" fmla="*/ 0 w 6309432"/>
              <a:gd name="connsiteY4-104" fmla="*/ 28088 h 4701666"/>
              <a:gd name="connsiteX5-105" fmla="*/ 485657 w 6309432"/>
              <a:gd name="connsiteY5-106" fmla="*/ 6379 h 4701666"/>
              <a:gd name="connsiteX0-107" fmla="*/ 5880615 w 6309432"/>
              <a:gd name="connsiteY0-108" fmla="*/ 25518 h 4695287"/>
              <a:gd name="connsiteX1-109" fmla="*/ 6309432 w 6309432"/>
              <a:gd name="connsiteY1-110" fmla="*/ 21709 h 4695287"/>
              <a:gd name="connsiteX2-111" fmla="*/ 6309432 w 6309432"/>
              <a:gd name="connsiteY2-112" fmla="*/ 4695287 h 4695287"/>
              <a:gd name="connsiteX3-113" fmla="*/ 0 w 6309432"/>
              <a:gd name="connsiteY3-114" fmla="*/ 4695287 h 4695287"/>
              <a:gd name="connsiteX4-115" fmla="*/ 0 w 6309432"/>
              <a:gd name="connsiteY4-116" fmla="*/ 21709 h 4695287"/>
              <a:gd name="connsiteX5-117" fmla="*/ 485657 w 6309432"/>
              <a:gd name="connsiteY5-118" fmla="*/ 0 h 4695287"/>
              <a:gd name="connsiteX0-119" fmla="*/ 5880615 w 6309432"/>
              <a:gd name="connsiteY0-120" fmla="*/ 46783 h 4716552"/>
              <a:gd name="connsiteX1-121" fmla="*/ 6309432 w 6309432"/>
              <a:gd name="connsiteY1-122" fmla="*/ 42974 h 4716552"/>
              <a:gd name="connsiteX2-123" fmla="*/ 6309432 w 6309432"/>
              <a:gd name="connsiteY2-124" fmla="*/ 4716552 h 4716552"/>
              <a:gd name="connsiteX3-125" fmla="*/ 0 w 6309432"/>
              <a:gd name="connsiteY3-126" fmla="*/ 4716552 h 4716552"/>
              <a:gd name="connsiteX4-127" fmla="*/ 0 w 6309432"/>
              <a:gd name="connsiteY4-128" fmla="*/ 42974 h 4716552"/>
              <a:gd name="connsiteX5-129" fmla="*/ 315536 w 6309432"/>
              <a:gd name="connsiteY5-130" fmla="*/ 0 h 4716552"/>
              <a:gd name="connsiteX0-131" fmla="*/ 5880615 w 6309432"/>
              <a:gd name="connsiteY0-132" fmla="*/ 4253 h 4674022"/>
              <a:gd name="connsiteX1-133" fmla="*/ 6309432 w 6309432"/>
              <a:gd name="connsiteY1-134" fmla="*/ 444 h 4674022"/>
              <a:gd name="connsiteX2-135" fmla="*/ 6309432 w 6309432"/>
              <a:gd name="connsiteY2-136" fmla="*/ 4674022 h 4674022"/>
              <a:gd name="connsiteX3-137" fmla="*/ 0 w 6309432"/>
              <a:gd name="connsiteY3-138" fmla="*/ 4674022 h 4674022"/>
              <a:gd name="connsiteX4-139" fmla="*/ 0 w 6309432"/>
              <a:gd name="connsiteY4-140" fmla="*/ 444 h 4674022"/>
              <a:gd name="connsiteX5-141" fmla="*/ 315536 w 6309432"/>
              <a:gd name="connsiteY5-142" fmla="*/ 0 h 4674022"/>
              <a:gd name="connsiteX0-143" fmla="*/ 6018838 w 6309432"/>
              <a:gd name="connsiteY0-144" fmla="*/ 4253 h 4674022"/>
              <a:gd name="connsiteX1-145" fmla="*/ 6309432 w 6309432"/>
              <a:gd name="connsiteY1-146" fmla="*/ 444 h 4674022"/>
              <a:gd name="connsiteX2-147" fmla="*/ 6309432 w 6309432"/>
              <a:gd name="connsiteY2-148" fmla="*/ 4674022 h 4674022"/>
              <a:gd name="connsiteX3-149" fmla="*/ 0 w 6309432"/>
              <a:gd name="connsiteY3-150" fmla="*/ 4674022 h 4674022"/>
              <a:gd name="connsiteX4-151" fmla="*/ 0 w 6309432"/>
              <a:gd name="connsiteY4-152" fmla="*/ 444 h 4674022"/>
              <a:gd name="connsiteX5-153" fmla="*/ 315536 w 6309432"/>
              <a:gd name="connsiteY5-154" fmla="*/ 0 h 467402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309432" h="4674022">
                <a:moveTo>
                  <a:pt x="6018838" y="4253"/>
                </a:moveTo>
                <a:lnTo>
                  <a:pt x="6309432" y="444"/>
                </a:lnTo>
                <a:lnTo>
                  <a:pt x="6309432" y="4674022"/>
                </a:lnTo>
                <a:lnTo>
                  <a:pt x="0" y="4674022"/>
                </a:lnTo>
                <a:lnTo>
                  <a:pt x="0" y="444"/>
                </a:lnTo>
                <a:lnTo>
                  <a:pt x="315536" y="0"/>
                </a:lnTo>
              </a:path>
            </a:pathLst>
          </a:cu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流程图: 可选过程 2"/>
          <p:cNvSpPr/>
          <p:nvPr/>
        </p:nvSpPr>
        <p:spPr>
          <a:xfrm>
            <a:off x="1855655" y="96227"/>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458" name="文本框 457"/>
          <p:cNvSpPr txBox="1"/>
          <p:nvPr/>
        </p:nvSpPr>
        <p:spPr>
          <a:xfrm>
            <a:off x="2135720" y="87086"/>
            <a:ext cx="100540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基本信息</a:t>
            </a:r>
            <a:endParaRPr kumimoji="0" lang="zh-CN" altLang="en-US" sz="1400" b="1" i="0" u="none" strike="noStrike" kern="1200" cap="none" spc="20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468" name="流程图: 可选过程 467"/>
          <p:cNvSpPr/>
          <p:nvPr/>
        </p:nvSpPr>
        <p:spPr>
          <a:xfrm>
            <a:off x="6859154" y="97866"/>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471" name="文本框 470"/>
          <p:cNvSpPr txBox="1"/>
          <p:nvPr/>
        </p:nvSpPr>
        <p:spPr>
          <a:xfrm>
            <a:off x="7226487" y="98265"/>
            <a:ext cx="800219" cy="307777"/>
          </a:xfrm>
          <a:prstGeom prst="rect">
            <a:avLst/>
          </a:prstGeom>
          <a:noFill/>
        </p:spPr>
        <p:txBody>
          <a:bodyPr wrap="none" rtlCol="0">
            <a:spAutoFit/>
          </a:bodyPr>
          <a:lstStyle>
            <a:defPPr>
              <a:defRPr lang="zh-CN"/>
            </a:defPPr>
            <a:lvl1pPr algn="ctr">
              <a:defRPr sz="1400" b="1" spc="200">
                <a:solidFill>
                  <a:srgbClr val="FE5000"/>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创新性</a:t>
            </a:r>
            <a:endParaRPr kumimoji="0" lang="zh-CN" altLang="en-US" sz="1400" b="1" i="0" u="none" strike="noStrike" kern="1200" cap="none" spc="20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476" name="流程图: 可选过程 475"/>
          <p:cNvSpPr/>
          <p:nvPr/>
        </p:nvSpPr>
        <p:spPr>
          <a:xfrm>
            <a:off x="3519386" y="105923"/>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477" name="文本框 476"/>
          <p:cNvSpPr txBox="1"/>
          <p:nvPr/>
        </p:nvSpPr>
        <p:spPr>
          <a:xfrm>
            <a:off x="3901727" y="105923"/>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安全性</a:t>
            </a:r>
            <a:endParaRPr kumimoji="0" lang="zh-CN" altLang="en-US" sz="1400" b="1" i="0" u="none" strike="noStrike" kern="1200" cap="none" spc="20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479" name="流程图: 可选过程 478"/>
          <p:cNvSpPr/>
          <p:nvPr/>
        </p:nvSpPr>
        <p:spPr>
          <a:xfrm>
            <a:off x="8478499" y="87086"/>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480" name="文本框 479"/>
          <p:cNvSpPr txBox="1"/>
          <p:nvPr/>
        </p:nvSpPr>
        <p:spPr>
          <a:xfrm>
            <a:off x="8834903" y="74587"/>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rPr>
              <a:t>公平性</a:t>
            </a:r>
            <a:endParaRPr kumimoji="0" lang="zh-CN" altLang="en-US" sz="1400" b="1" i="0" u="none" strike="noStrike" kern="1200" cap="none" spc="200" normalizeH="0" baseline="0" noProof="0" dirty="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482" name="文本占位符 2"/>
          <p:cNvSpPr txBox="1"/>
          <p:nvPr/>
        </p:nvSpPr>
        <p:spPr>
          <a:xfrm>
            <a:off x="1464945" y="1703705"/>
            <a:ext cx="9472930" cy="3992880"/>
          </a:xfrm>
          <a:prstGeom prst="rect">
            <a:avLst/>
          </a:prstGeom>
        </p:spPr>
        <p:txBody>
          <a:bodyPr vert="horz" lIns="0" tIns="0" rIns="0" bIns="0" rtlCol="0">
            <a:noAutofit/>
          </a:bodyPr>
          <a:lstStyle>
            <a:lvl1pPr marL="285750" indent="-285750" algn="l" defTabSz="914400" rtl="0" eaLnBrk="1" latinLnBrk="0" hangingPunct="1">
              <a:lnSpc>
                <a:spcPct val="150000"/>
              </a:lnSpc>
              <a:spcBef>
                <a:spcPts val="0"/>
              </a:spcBef>
              <a:buFont typeface="Arial" panose="020B0604020202020204" pitchFamily="34" charset="0"/>
              <a:buChar char="•"/>
              <a:defRPr sz="1600" kern="1200">
                <a:solidFill>
                  <a:schemeClr val="dk1">
                    <a:lumMod val="10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defRPr/>
            </a:pPr>
            <a:endParaRPr kumimoji="0" lang="en-US" altLang="zh-CN" sz="1600" b="0" i="0" u="none" strike="noStrike" kern="1200" cap="none" spc="0" normalizeH="0" baseline="0" noProof="0" dirty="0">
              <a:ln>
                <a:noFill/>
              </a:ln>
              <a:solidFill>
                <a:srgbClr val="DC4979"/>
              </a:solidFill>
              <a:effectLst/>
              <a:uLnTx/>
              <a:uFillTx/>
              <a:latin typeface="微软雅黑" panose="020B0503020204020204" pitchFamily="34" charset="-122"/>
              <a:ea typeface="微软雅黑" panose="020B0503020204020204" pitchFamily="34" charset="-122"/>
              <a:cs typeface="+mn-cs"/>
            </a:endParaRPr>
          </a:p>
        </p:txBody>
      </p:sp>
      <p:sp>
        <p:nvSpPr>
          <p:cNvPr id="9" name="流程图: 可选过程 8"/>
          <p:cNvSpPr/>
          <p:nvPr/>
        </p:nvSpPr>
        <p:spPr>
          <a:xfrm>
            <a:off x="5173220" y="9711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5531945" y="93153"/>
            <a:ext cx="796290" cy="30670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有效性</a:t>
            </a:r>
            <a:endParaRPr kumimoji="0" lang="zh-CN" altLang="en-US" sz="1400" b="1" i="0" u="none" strike="noStrike" kern="1200" cap="none" spc="20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14" name="文本占位符 2"/>
          <p:cNvSpPr txBox="1"/>
          <p:nvPr/>
        </p:nvSpPr>
        <p:spPr>
          <a:xfrm>
            <a:off x="1360170" y="1423035"/>
            <a:ext cx="9474200" cy="4755515"/>
          </a:xfrm>
          <a:prstGeom prst="rect">
            <a:avLst/>
          </a:prstGeom>
        </p:spPr>
        <p:txBody>
          <a:bodyPr vert="horz" lIns="0" tIns="0" rIns="0" bIns="0" rtlCol="0">
            <a:noAutofit/>
          </a:bodyPr>
          <a:lstStyle>
            <a:lvl1pPr marL="285750" indent="-285750" algn="l" defTabSz="914400" rtl="0" eaLnBrk="1" latinLnBrk="0" hangingPunct="1">
              <a:lnSpc>
                <a:spcPct val="150000"/>
              </a:lnSpc>
              <a:spcBef>
                <a:spcPts val="0"/>
              </a:spcBef>
              <a:buFont typeface="Arial" panose="020B0604020202020204" pitchFamily="34" charset="0"/>
              <a:buChar char="•"/>
              <a:defRPr sz="1600" kern="1200">
                <a:solidFill>
                  <a:schemeClr val="dk1">
                    <a:lumMod val="10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dk1">
                    <a:lumMod val="10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defRPr/>
            </a:pPr>
            <a:r>
              <a:rPr kumimoji="0" lang="en-US" altLang="zh-CN" sz="1600" b="0" i="0" u="none" strike="noStrike" kern="1200" cap="none" spc="0" normalizeH="0" baseline="0" noProof="0" dirty="0">
                <a:ln>
                  <a:noFill/>
                </a:ln>
                <a:solidFill>
                  <a:srgbClr val="DC4979"/>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dirty="0">
                <a:solidFill>
                  <a:srgbClr val="DC4979"/>
                </a:solidFill>
                <a:latin typeface="Arial" panose="020B0604020202020204" pitchFamily="34" charset="0"/>
                <a:ea typeface="微软雅黑" panose="020B0503020204020204" pitchFamily="34" charset="-122"/>
                <a:cs typeface="+mn-cs"/>
              </a:rPr>
              <a:t>伏美替尼240mg方案</a:t>
            </a:r>
            <a:r>
              <a:rPr kumimoji="0" lang="zh-CN" altLang="en-US" sz="1400" b="1" i="0" u="none" strike="noStrike" kern="1200" cap="none" spc="0" normalizeH="0" baseline="0" dirty="0">
                <a:solidFill>
                  <a:srgbClr val="DC4979"/>
                </a:solidFill>
                <a:latin typeface="Arial" panose="020B0604020202020204" pitchFamily="34" charset="0"/>
                <a:ea typeface="微软雅黑" panose="020B0503020204020204" pitchFamily="34" charset="-122"/>
                <a:cs typeface="+mn-cs"/>
              </a:rPr>
              <a:t>被纳入</a:t>
            </a:r>
            <a:r>
              <a:rPr lang="zh-CN" altLang="en-US" sz="1400" b="1" dirty="0">
                <a:solidFill>
                  <a:srgbClr val="DC4979"/>
                </a:solidFill>
                <a:latin typeface="Arial" panose="020B0604020202020204" pitchFamily="34" charset="0"/>
                <a:ea typeface="微软雅黑" panose="020B0503020204020204" pitchFamily="34" charset="-122"/>
                <a:sym typeface="Arial" panose="020B0604020202020204" pitchFamily="34" charset="0"/>
              </a:rPr>
              <a:t>《CSCO非小细胞肺癌诊疗指南（2026版）》</a:t>
            </a:r>
            <a:r>
              <a:rPr kumimoji="0" lang="zh-CN" altLang="en-US" sz="1400" b="1" i="0" u="none" strike="noStrike" kern="1200" cap="none" spc="0" normalizeH="0" baseline="0" dirty="0">
                <a:solidFill>
                  <a:srgbClr val="DC4979"/>
                </a:solidFill>
                <a:latin typeface="Arial" panose="020B0604020202020204" pitchFamily="34" charset="0"/>
                <a:ea typeface="微软雅黑" panose="020B0503020204020204" pitchFamily="34" charset="-122"/>
                <a:cs typeface="+mn-cs"/>
              </a:rPr>
              <a:t>，重新定义了EGFR ex20ins突变晚期NSCLC的治疗新标准，推动NSCLC精准诊疗进入全新阶段。</a:t>
            </a:r>
            <a:endParaRPr kumimoji="0" lang="zh-CN" altLang="en-US" sz="1400" b="1" i="0" u="none" strike="noStrike" kern="1200" cap="none" spc="0" normalizeH="0" baseline="0" dirty="0">
              <a:solidFill>
                <a:srgbClr val="DC4979"/>
              </a:solidFill>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defRPr/>
            </a:pPr>
            <a:endParaRPr kumimoji="0" lang="zh-CN" altLang="en-US" sz="16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defRPr/>
            </a:pPr>
            <a:endParaRPr kumimoji="0" lang="zh-CN" altLang="en-US" sz="16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defRPr/>
            </a:pPr>
            <a:endParaRPr kumimoji="0" lang="zh-CN" altLang="en-US" sz="1600" b="1" i="0" u="none" strike="noStrike" kern="1200" cap="none" spc="0" normalizeH="0" baseline="0" dirty="0">
              <a:solidFill>
                <a:srgbClr val="DC4979"/>
              </a:solidFill>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dirty="0">
                <a:solidFill>
                  <a:srgbClr val="DC4979"/>
                </a:solidFill>
                <a:latin typeface="Arial" panose="020B0604020202020204" pitchFamily="34" charset="0"/>
                <a:ea typeface="微软雅黑" panose="020B0503020204020204" pitchFamily="34" charset="-122"/>
                <a:cs typeface="+mn-cs"/>
              </a:rPr>
              <a:t> </a:t>
            </a:r>
            <a:r>
              <a:rPr kumimoji="0" lang="en-US" altLang="zh-CN" sz="1600" b="1" i="0" u="none" strike="noStrike" kern="1200" cap="none" spc="0" normalizeH="0" baseline="0" dirty="0">
                <a:solidFill>
                  <a:srgbClr val="DC4979"/>
                </a:solidFill>
                <a:latin typeface="Arial" panose="020B0604020202020204" pitchFamily="34" charset="0"/>
                <a:ea typeface="微软雅黑" panose="020B0503020204020204" pitchFamily="34" charset="-122"/>
                <a:cs typeface="+mn-cs"/>
              </a:rPr>
              <a:t>       </a:t>
            </a:r>
            <a:r>
              <a:rPr kumimoji="0" lang="zh-CN" altLang="en-US" sz="1400" b="1" i="0" u="none" strike="noStrike" kern="1200" cap="none" spc="0" normalizeH="0" baseline="0" dirty="0">
                <a:solidFill>
                  <a:srgbClr val="DC4979"/>
                </a:solidFill>
                <a:latin typeface="Arial" panose="020B0604020202020204" pitchFamily="34" charset="0"/>
                <a:ea typeface="微软雅黑" panose="020B0503020204020204" pitchFamily="34" charset="-122"/>
                <a:cs typeface="+mn-cs"/>
              </a:rPr>
              <a:t>伏美替尼240 mg QD被纳入《中华医学会肺癌临床诊疗指南（2026版）》EGFR ex20ins突变晚期NSCLC二线治疗推荐，为临床实践提供了明确指引。</a:t>
            </a:r>
            <a:endParaRPr kumimoji="0" lang="zh-CN" altLang="en-US" sz="1600" b="1" i="0" u="none" strike="noStrike" kern="1200" cap="none" spc="0" normalizeH="0" baseline="0" dirty="0">
              <a:solidFill>
                <a:srgbClr val="DC4979"/>
              </a:solidFill>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defRPr/>
            </a:pPr>
            <a:endParaRPr kumimoji="0" lang="zh-CN" altLang="en-US" sz="1600" b="0" i="0" u="none" strike="noStrike" kern="1200" cap="none" spc="0" normalizeH="0" baseline="0" noProof="0" dirty="0">
              <a:ln>
                <a:noFill/>
              </a:ln>
              <a:solidFill>
                <a:srgbClr val="DC4979"/>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defRPr/>
            </a:pPr>
            <a:endParaRPr kumimoji="0" lang="en-US" altLang="zh-CN" sz="1600" b="0" i="0" u="none" strike="noStrike" kern="1200" cap="none" spc="0" normalizeH="0" baseline="0" noProof="0" dirty="0">
              <a:ln>
                <a:noFill/>
              </a:ln>
              <a:solidFill>
                <a:srgbClr val="DC4979"/>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7" name="表格 16"/>
          <p:cNvGraphicFramePr/>
          <p:nvPr>
            <p:custDataLst>
              <p:tags r:id="rId1"/>
            </p:custDataLst>
          </p:nvPr>
        </p:nvGraphicFramePr>
        <p:xfrm>
          <a:off x="2105025" y="2483485"/>
          <a:ext cx="7908925" cy="1169035"/>
        </p:xfrm>
        <a:graphic>
          <a:graphicData uri="http://schemas.openxmlformats.org/drawingml/2006/table">
            <a:tbl>
              <a:tblPr firstRow="1">
                <a:tableStyleId>{664AF258-4732-4CF0-8A03-C750B2729ACF}</a:tableStyleId>
              </a:tblPr>
              <a:tblGrid>
                <a:gridCol w="5685155"/>
                <a:gridCol w="2223770"/>
              </a:tblGrid>
              <a:tr h="563245">
                <a:tc>
                  <a:txBody>
                    <a:bodyPr/>
                    <a:p>
                      <a:pPr algn="ctr">
                        <a:buNone/>
                      </a:pPr>
                      <a:r>
                        <a:rPr lang="zh-CN" altLang="en-US">
                          <a:latin typeface="微软雅黑" panose="020B0503020204020204" pitchFamily="34" charset="-122"/>
                          <a:ea typeface="微软雅黑" panose="020B0503020204020204" pitchFamily="34" charset="-122"/>
                        </a:rPr>
                        <a:t>分期</a:t>
                      </a:r>
                      <a:endParaRPr lang="zh-CN" altLang="en-US">
                        <a:latin typeface="微软雅黑" panose="020B0503020204020204" pitchFamily="34" charset="-122"/>
                        <a:ea typeface="微软雅黑" panose="020B0503020204020204" pitchFamily="34" charset="-122"/>
                      </a:endParaRPr>
                    </a:p>
                  </a:txBody>
                  <a:tcPr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lnTlToBr>
                      <a:noFill/>
                    </a:lnTlToBr>
                    <a:lnBlToTr>
                      <a:noFill/>
                    </a:lnBlToTr>
                    <a:solidFill>
                      <a:srgbClr val="78AEC6"/>
                    </a:solidFill>
                  </a:tcPr>
                </a:tc>
                <a:tc>
                  <a:txBody>
                    <a:bodyPr/>
                    <a:p>
                      <a:pPr algn="ctr">
                        <a:buNone/>
                      </a:pPr>
                      <a:r>
                        <a:rPr lang="en-US" altLang="en-US">
                          <a:latin typeface="微软雅黑" panose="020B0503020204020204" pitchFamily="34" charset="-122"/>
                          <a:ea typeface="微软雅黑" panose="020B0503020204020204" pitchFamily="34" charset="-122"/>
                          <a:cs typeface="微软雅黑" panose="020B0503020204020204" pitchFamily="34" charset="-122"/>
                        </a:rPr>
                        <a:t>Ⅱ</a:t>
                      </a:r>
                      <a:r>
                        <a:rPr lang="zh-CN" altLang="en-US">
                          <a:latin typeface="微软雅黑" panose="020B0503020204020204" pitchFamily="34" charset="-122"/>
                          <a:ea typeface="微软雅黑" panose="020B0503020204020204" pitchFamily="34" charset="-122"/>
                          <a:cs typeface="微软雅黑" panose="020B0503020204020204" pitchFamily="34" charset="-122"/>
                        </a:rPr>
                        <a:t>级推荐</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txBody>
                  <a:tcPr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lnTlToBr>
                      <a:noFill/>
                    </a:lnTlToBr>
                    <a:lnBlToTr>
                      <a:noFill/>
                    </a:lnBlToTr>
                    <a:solidFill>
                      <a:srgbClr val="78AEC6"/>
                    </a:solidFill>
                  </a:tcPr>
                </a:tc>
              </a:tr>
              <a:tr h="605790">
                <a:tc>
                  <a:txBody>
                    <a:bodyPr/>
                    <a:p>
                      <a:pPr algn="ctr">
                        <a:buClrTx/>
                        <a:buSzTx/>
                        <a:buFontTx/>
                        <a:buNone/>
                      </a:pPr>
                      <a:r>
                        <a:rPr lang="en-US" altLang="en-US" b="1">
                          <a:solidFill>
                            <a:schemeClr val="bg1"/>
                          </a:solidFill>
                          <a:latin typeface="微软雅黑" panose="020B0503020204020204" pitchFamily="34" charset="-122"/>
                          <a:ea typeface="微软雅黑" panose="020B0503020204020204" pitchFamily="34" charset="-122"/>
                        </a:rPr>
                        <a:t>Ⅳ</a:t>
                      </a:r>
                      <a:r>
                        <a:rPr lang="zh-CN" altLang="en-US" b="1">
                          <a:solidFill>
                            <a:schemeClr val="bg1"/>
                          </a:solidFill>
                          <a:latin typeface="微软雅黑" panose="020B0503020204020204" pitchFamily="34" charset="-122"/>
                          <a:ea typeface="微软雅黑" panose="020B0503020204020204" pitchFamily="34" charset="-122"/>
                        </a:rPr>
                        <a:t>期EGFR 20外显子插入突变NSCLC后线治疗</a:t>
                      </a:r>
                      <a:endParaRPr lang="zh-CN" altLang="en-US" b="1">
                        <a:solidFill>
                          <a:schemeClr val="tx1"/>
                        </a:solidFill>
                        <a:latin typeface="微软雅黑" panose="020B0503020204020204" pitchFamily="34" charset="-122"/>
                        <a:ea typeface="微软雅黑" panose="020B0503020204020204" pitchFamily="34" charset="-122"/>
                      </a:endParaRPr>
                    </a:p>
                  </a:txBody>
                  <a:tcPr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lnTlToBr>
                      <a:noFill/>
                    </a:lnTlToBr>
                    <a:lnBlToTr>
                      <a:noFill/>
                    </a:lnBlToTr>
                    <a:solidFill>
                      <a:srgbClr val="78AEC6"/>
                    </a:solidFill>
                  </a:tcPr>
                </a:tc>
                <a:tc>
                  <a:txBody>
                    <a:bodyPr/>
                    <a:p>
                      <a:pPr algn="ctr">
                        <a:buNone/>
                      </a:pPr>
                      <a:r>
                        <a:rPr lang="zh-CN" altLang="en-US" b="1">
                          <a:latin typeface="微软雅黑" panose="020B0503020204020204" pitchFamily="34" charset="-122"/>
                          <a:ea typeface="微软雅黑" panose="020B0503020204020204" pitchFamily="34" charset="-122"/>
                        </a:rPr>
                        <a:t>伏美替尼</a:t>
                      </a:r>
                      <a:endParaRPr lang="zh-CN" altLang="en-US" b="1">
                        <a:latin typeface="微软雅黑" panose="020B0503020204020204" pitchFamily="34" charset="-122"/>
                        <a:ea typeface="微软雅黑" panose="020B0503020204020204" pitchFamily="34" charset="-122"/>
                      </a:endParaRPr>
                    </a:p>
                  </a:txBody>
                  <a:tcPr anchor="ctr" anchorCtr="0">
                    <a:lnL w="12700">
                      <a:solidFill>
                        <a:schemeClr val="bg1"/>
                      </a:solidFill>
                      <a:prstDash val="solid"/>
                    </a:lnL>
                    <a:lnR w="12700">
                      <a:solidFill>
                        <a:schemeClr val="bg1"/>
                      </a:solidFill>
                      <a:prstDash val="solid"/>
                    </a:lnR>
                    <a:lnT w="12700">
                      <a:solidFill>
                        <a:schemeClr val="bg1"/>
                      </a:solidFill>
                      <a:prstDash val="solid"/>
                    </a:lnT>
                    <a:lnB w="12700">
                      <a:solidFill>
                        <a:schemeClr val="bg1"/>
                      </a:solidFill>
                      <a:prstDash val="solid"/>
                    </a:lnB>
                    <a:lnTlToBr>
                      <a:noFill/>
                    </a:lnTlToBr>
                    <a:lnBlToTr>
                      <a:noFill/>
                    </a:lnBlToTr>
                    <a:solidFill>
                      <a:srgbClr val="B5DDF5"/>
                    </a:solidFill>
                  </a:tcPr>
                </a:tc>
              </a:tr>
            </a:tbl>
          </a:graphicData>
        </a:graphic>
      </p:graphicFrame>
      <p:pic>
        <p:nvPicPr>
          <p:cNvPr id="18" name="图片 17"/>
          <p:cNvPicPr>
            <a:picLocks noChangeAspect="1"/>
          </p:cNvPicPr>
          <p:nvPr/>
        </p:nvPicPr>
        <p:blipFill>
          <a:blip r:embed="rId2"/>
          <a:stretch>
            <a:fillRect/>
          </a:stretch>
        </p:blipFill>
        <p:spPr>
          <a:xfrm>
            <a:off x="9251315" y="1926590"/>
            <a:ext cx="1997710" cy="493395"/>
          </a:xfrm>
          <a:prstGeom prst="rect">
            <a:avLst/>
          </a:prstGeom>
        </p:spPr>
      </p:pic>
      <p:sp>
        <p:nvSpPr>
          <p:cNvPr id="19" name="矩形 18"/>
          <p:cNvSpPr/>
          <p:nvPr/>
        </p:nvSpPr>
        <p:spPr>
          <a:xfrm>
            <a:off x="7728585" y="3034665"/>
            <a:ext cx="2360295" cy="68834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2" name="图片 21"/>
          <p:cNvPicPr>
            <a:picLocks noChangeAspect="1"/>
          </p:cNvPicPr>
          <p:nvPr/>
        </p:nvPicPr>
        <p:blipFill>
          <a:blip r:embed="rId3"/>
          <a:stretch>
            <a:fillRect/>
          </a:stretch>
        </p:blipFill>
        <p:spPr>
          <a:xfrm>
            <a:off x="2040890" y="4758690"/>
            <a:ext cx="8047990" cy="1419860"/>
          </a:xfrm>
          <a:prstGeom prst="rect">
            <a:avLst/>
          </a:prstGeom>
        </p:spPr>
      </p:pic>
      <p:sp>
        <p:nvSpPr>
          <p:cNvPr id="12" name="文本占位符 3"/>
          <p:cNvSpPr txBox="1"/>
          <p:nvPr/>
        </p:nvSpPr>
        <p:spPr>
          <a:xfrm>
            <a:off x="755547" y="6251863"/>
            <a:ext cx="11581765" cy="44831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1.CSCO</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非小细胞诊疗指南</a:t>
            </a: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2026</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版</a:t>
            </a: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      2.</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中华医学会肺癌临床诊疗指南（</a:t>
            </a:r>
            <a:r>
              <a:rPr kumimoji="0" lang="en-US" altLang="zh-CN"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2026</a:t>
            </a:r>
            <a:r>
              <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rPr>
              <a:t>版）</a:t>
            </a:r>
            <a:endParaRPr kumimoji="0" lang="zh-CN" altLang="en-US" sz="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黑体" panose="02010609060101010101" pitchFamily="49"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可选过程 11"/>
          <p:cNvSpPr/>
          <p:nvPr/>
        </p:nvSpPr>
        <p:spPr>
          <a:xfrm>
            <a:off x="1844244" y="61587"/>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23" name="文本框 22"/>
          <p:cNvSpPr txBox="1"/>
          <p:nvPr/>
        </p:nvSpPr>
        <p:spPr>
          <a:xfrm>
            <a:off x="2108985" y="79331"/>
            <a:ext cx="100540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rPr>
              <a:t>基本信息</a:t>
            </a:r>
            <a:endPar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31" name="流程图: 可选过程 30"/>
          <p:cNvSpPr/>
          <p:nvPr/>
        </p:nvSpPr>
        <p:spPr>
          <a:xfrm>
            <a:off x="5219648" y="87559"/>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34" name="文本框 33"/>
          <p:cNvSpPr txBox="1"/>
          <p:nvPr/>
        </p:nvSpPr>
        <p:spPr>
          <a:xfrm>
            <a:off x="5556404" y="64914"/>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rPr>
              <a:t>有效性</a:t>
            </a:r>
            <a:endPar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58" name="流程图: 可选过程 57"/>
          <p:cNvSpPr/>
          <p:nvPr/>
        </p:nvSpPr>
        <p:spPr>
          <a:xfrm>
            <a:off x="3513214" y="72873"/>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60" name="文本框 59"/>
          <p:cNvSpPr txBox="1"/>
          <p:nvPr/>
        </p:nvSpPr>
        <p:spPr>
          <a:xfrm>
            <a:off x="3880547" y="86184"/>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rPr>
              <a:t>安全性</a:t>
            </a:r>
            <a:endPar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62" name="流程图: 可选过程 61"/>
          <p:cNvSpPr/>
          <p:nvPr/>
        </p:nvSpPr>
        <p:spPr>
          <a:xfrm>
            <a:off x="8618743" y="87559"/>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63" name="文本框 62"/>
          <p:cNvSpPr txBox="1"/>
          <p:nvPr/>
        </p:nvSpPr>
        <p:spPr>
          <a:xfrm>
            <a:off x="8958871" y="86184"/>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rPr>
              <a:t>公平性</a:t>
            </a:r>
            <a:endParaRPr kumimoji="0" lang="zh-CN" altLang="en-US" sz="1400" b="1" i="0" u="none" strike="noStrike" kern="1200" cap="none" spc="200" normalizeH="0" baseline="0" noProof="0" dirty="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3" name="流程图: 可选过程 2"/>
          <p:cNvSpPr/>
          <p:nvPr/>
        </p:nvSpPr>
        <p:spPr>
          <a:xfrm>
            <a:off x="6880759" y="87388"/>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lumMod val="75000"/>
                </a:prstClr>
              </a:solidFill>
              <a:effectLst/>
              <a:uLnTx/>
              <a:uFillTx/>
              <a:latin typeface="Arial" panose="020B0604020202020204"/>
              <a:ea typeface="黑体" panose="02010609060101010101" pitchFamily="49" charset="-122"/>
              <a:cs typeface="+mn-cs"/>
            </a:endParaRPr>
          </a:p>
        </p:txBody>
      </p:sp>
      <p:sp>
        <p:nvSpPr>
          <p:cNvPr id="6" name="文本框 5"/>
          <p:cNvSpPr txBox="1"/>
          <p:nvPr/>
        </p:nvSpPr>
        <p:spPr>
          <a:xfrm>
            <a:off x="7238308" y="73961"/>
            <a:ext cx="80021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spc="200" dirty="0">
                <a:latin typeface="Arial" panose="020B0604020202020204"/>
                <a:ea typeface="黑体" panose="02010609060101010101" pitchFamily="49" charset="-122"/>
              </a:rPr>
              <a:t>创新</a:t>
            </a:r>
            <a:r>
              <a:rPr kumimoji="0" lang="zh-CN" altLang="en-US" sz="1400" b="1" i="0" u="none" strike="noStrike" kern="1200" cap="none" spc="200" normalizeH="0" baseline="0" noProof="0" dirty="0">
                <a:ln>
                  <a:noFill/>
                </a:ln>
                <a:effectLst/>
                <a:uLnTx/>
                <a:uFillTx/>
                <a:latin typeface="Arial" panose="020B0604020202020204"/>
                <a:ea typeface="黑体" panose="02010609060101010101" pitchFamily="49" charset="-122"/>
                <a:cs typeface="+mn-cs"/>
              </a:rPr>
              <a:t>性</a:t>
            </a:r>
            <a:endParaRPr kumimoji="0" lang="zh-CN" altLang="en-US" sz="1400" b="1" i="0" u="none" strike="noStrike" kern="1200" cap="none" spc="200" normalizeH="0" baseline="0" noProof="0" dirty="0">
              <a:ln>
                <a:noFill/>
              </a:ln>
              <a:effectLst/>
              <a:uLnTx/>
              <a:uFillTx/>
              <a:latin typeface="Arial" panose="020B0604020202020204"/>
              <a:ea typeface="黑体" panose="02010609060101010101" pitchFamily="49" charset="-122"/>
              <a:cs typeface="+mn-cs"/>
            </a:endParaRPr>
          </a:p>
        </p:txBody>
      </p:sp>
      <p:sp>
        <p:nvSpPr>
          <p:cNvPr id="4" name="文本框 3"/>
          <p:cNvSpPr txBox="1"/>
          <p:nvPr/>
        </p:nvSpPr>
        <p:spPr>
          <a:xfrm>
            <a:off x="4570413" y="518795"/>
            <a:ext cx="3255010" cy="398780"/>
          </a:xfrm>
          <a:prstGeom prst="rect">
            <a:avLst/>
          </a:prstGeom>
          <a:noFill/>
        </p:spPr>
        <p:txBody>
          <a:bodyPr wrap="square" rtlCol="0" anchor="t">
            <a:spAutoFit/>
          </a:bodyPr>
          <a:p>
            <a:r>
              <a:rPr lang="en-US" altLang="zh-CN" sz="2000" b="1" noProof="0" dirty="0">
                <a:ln>
                  <a:noFill/>
                </a:ln>
                <a:solidFill>
                  <a:srgbClr val="13867A"/>
                </a:solidFill>
                <a:effectLst/>
                <a:uLnTx/>
                <a:uFillTx/>
                <a:latin typeface="Arial" panose="020B0604020202020204" pitchFamily="34" charset="0"/>
                <a:ea typeface="微软雅黑" panose="020B0503020204020204" pitchFamily="34" charset="-122"/>
                <a:cs typeface="+mn-ea"/>
                <a:sym typeface="+mn-ea"/>
              </a:rPr>
              <a:t>     </a:t>
            </a:r>
            <a:r>
              <a:rPr lang="zh-CN" altLang="en-US" b="1" noProof="0" dirty="0">
                <a:ln>
                  <a:noFill/>
                </a:ln>
                <a:solidFill>
                  <a:srgbClr val="13867A"/>
                </a:solidFill>
                <a:effectLst/>
                <a:uLnTx/>
                <a:uFillTx/>
                <a:latin typeface="Arial" panose="020B0604020202020204" pitchFamily="34" charset="0"/>
                <a:ea typeface="微软雅黑" panose="020B0503020204020204" pitchFamily="34" charset="-122"/>
                <a:cs typeface="+mn-ea"/>
                <a:sym typeface="+mn-ea"/>
              </a:rPr>
              <a:t>伏美替尼的创新机制</a:t>
            </a:r>
            <a:endParaRPr lang="zh-CN" altLang="en-US" b="1" noProof="0" dirty="0">
              <a:ln>
                <a:noFill/>
              </a:ln>
              <a:solidFill>
                <a:srgbClr val="13867A"/>
              </a:solidFill>
              <a:effectLst/>
              <a:uLnTx/>
              <a:uFillTx/>
              <a:latin typeface="Arial" panose="020B0604020202020204" pitchFamily="34" charset="0"/>
              <a:ea typeface="微软雅黑" panose="020B0503020204020204" pitchFamily="34" charset="-122"/>
              <a:cs typeface="+mn-ea"/>
              <a:sym typeface="+mn-ea"/>
            </a:endParaRPr>
          </a:p>
        </p:txBody>
      </p:sp>
      <p:grpSp>
        <p:nvGrpSpPr>
          <p:cNvPr id="74" name="组合 73"/>
          <p:cNvGrpSpPr/>
          <p:nvPr/>
        </p:nvGrpSpPr>
        <p:grpSpPr>
          <a:xfrm>
            <a:off x="4366578" y="518795"/>
            <a:ext cx="3458845" cy="398780"/>
            <a:chOff x="6606" y="817"/>
            <a:chExt cx="5447" cy="628"/>
          </a:xfrm>
        </p:grpSpPr>
        <p:sp>
          <p:nvSpPr>
            <p:cNvPr id="5" name="文本框 4"/>
            <p:cNvSpPr txBox="1"/>
            <p:nvPr/>
          </p:nvSpPr>
          <p:spPr>
            <a:xfrm>
              <a:off x="6927" y="817"/>
              <a:ext cx="5126" cy="628"/>
            </a:xfrm>
            <a:prstGeom prst="rect">
              <a:avLst/>
            </a:prstGeom>
            <a:noFill/>
          </p:spPr>
          <p:txBody>
            <a:bodyPr wrap="square" rtlCol="0" anchor="t">
              <a:spAutoFit/>
            </a:bodyPr>
            <a:p>
              <a:r>
                <a:rPr lang="en-US" altLang="zh-CN" sz="2000" b="1" noProof="0" dirty="0">
                  <a:ln>
                    <a:noFill/>
                  </a:ln>
                  <a:solidFill>
                    <a:srgbClr val="13867A"/>
                  </a:solidFill>
                  <a:effectLst/>
                  <a:uLnTx/>
                  <a:uFillTx/>
                  <a:latin typeface="Arial" panose="020B0604020202020204" pitchFamily="34" charset="0"/>
                  <a:ea typeface="微软雅黑" panose="020B0503020204020204" pitchFamily="34" charset="-122"/>
                  <a:cs typeface="+mn-ea"/>
                  <a:sym typeface="+mn-ea"/>
                </a:rPr>
                <a:t>     </a:t>
              </a:r>
              <a:r>
                <a:rPr lang="zh-CN" altLang="en-US" b="1" noProof="0" dirty="0">
                  <a:ln>
                    <a:noFill/>
                  </a:ln>
                  <a:solidFill>
                    <a:srgbClr val="13867A"/>
                  </a:solidFill>
                  <a:effectLst/>
                  <a:uLnTx/>
                  <a:uFillTx/>
                  <a:latin typeface="Arial" panose="020B0604020202020204" pitchFamily="34" charset="0"/>
                  <a:ea typeface="微软雅黑" panose="020B0503020204020204" pitchFamily="34" charset="-122"/>
                  <a:cs typeface="+mn-ea"/>
                  <a:sym typeface="+mn-ea"/>
                </a:rPr>
                <a:t>伏美替尼的创新机制</a:t>
              </a:r>
              <a:endParaRPr lang="zh-CN" altLang="en-US" b="1" noProof="0" dirty="0">
                <a:ln>
                  <a:noFill/>
                </a:ln>
                <a:solidFill>
                  <a:srgbClr val="13867A"/>
                </a:solidFill>
                <a:effectLst/>
                <a:uLnTx/>
                <a:uFillTx/>
                <a:latin typeface="Arial" panose="020B0604020202020204" pitchFamily="34" charset="0"/>
                <a:ea typeface="微软雅黑" panose="020B0503020204020204" pitchFamily="34" charset="-122"/>
                <a:cs typeface="+mn-ea"/>
                <a:sym typeface="+mn-ea"/>
              </a:endParaRPr>
            </a:p>
          </p:txBody>
        </p:sp>
        <p:sp>
          <p:nvSpPr>
            <p:cNvPr id="22" name="箭头: 五边形 21"/>
            <p:cNvSpPr/>
            <p:nvPr/>
          </p:nvSpPr>
          <p:spPr>
            <a:xfrm flipH="1">
              <a:off x="6606" y="988"/>
              <a:ext cx="165" cy="434"/>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箭头: 五边形 20"/>
            <p:cNvSpPr/>
            <p:nvPr/>
          </p:nvSpPr>
          <p:spPr>
            <a:xfrm>
              <a:off x="11497" y="949"/>
              <a:ext cx="165" cy="434"/>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83" name="组合 82"/>
          <p:cNvGrpSpPr/>
          <p:nvPr/>
        </p:nvGrpSpPr>
        <p:grpSpPr>
          <a:xfrm>
            <a:off x="287020" y="945833"/>
            <a:ext cx="3620770" cy="3503295"/>
            <a:chOff x="452" y="1427"/>
            <a:chExt cx="5702" cy="5517"/>
          </a:xfrm>
        </p:grpSpPr>
        <p:sp>
          <p:nvSpPr>
            <p:cNvPr id="7" name="文本框 6"/>
            <p:cNvSpPr txBox="1"/>
            <p:nvPr/>
          </p:nvSpPr>
          <p:spPr>
            <a:xfrm>
              <a:off x="1509" y="1625"/>
              <a:ext cx="3557" cy="32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rPr>
                <a:t>创新性分子结构</a:t>
              </a:r>
              <a:r>
                <a:rPr kumimoji="0" lang="en-US" altLang="zh-CN" sz="1400" i="0" u="none" strike="noStrike" kern="1200" cap="none" spc="0" normalizeH="0" baseline="30000" noProof="0" dirty="0">
                  <a:ln>
                    <a:noFill/>
                  </a:ln>
                  <a:solidFill>
                    <a:prstClr val="black"/>
                  </a:solidFill>
                  <a:effectLst/>
                  <a:uLnTx/>
                  <a:uFillTx/>
                  <a:latin typeface="Arial" panose="020B0604020202020204" pitchFamily="34" charset="0"/>
                  <a:ea typeface="微软雅黑" panose="020B0503020204020204" pitchFamily="34" charset="-122"/>
                </a:rPr>
                <a:t>1</a:t>
              </a:r>
              <a:endParaRPr kumimoji="0" lang="en-US" altLang="zh-CN" sz="1400" b="1" i="0" u="none" strike="noStrike" kern="1200" cap="none" spc="0" normalizeH="0" baseline="30000" noProof="0" dirty="0">
                <a:ln>
                  <a:noFill/>
                </a:ln>
                <a:solidFill>
                  <a:prstClr val="black"/>
                </a:solidFill>
                <a:effectLst/>
                <a:uLnTx/>
                <a:uFillTx/>
                <a:latin typeface="Arial" panose="020B0604020202020204" pitchFamily="34" charset="0"/>
                <a:ea typeface="微软雅黑" panose="020B0503020204020204" pitchFamily="34" charset="-122"/>
                <a:cs typeface="+mn-ea"/>
              </a:endParaRPr>
            </a:p>
          </p:txBody>
        </p:sp>
        <p:pic>
          <p:nvPicPr>
            <p:cNvPr id="8" name="图片 7"/>
            <p:cNvPicPr>
              <a:picLocks noChangeAspect="1"/>
            </p:cNvPicPr>
            <p:nvPr/>
          </p:nvPicPr>
          <p:blipFill>
            <a:blip r:embed="rId2"/>
            <a:stretch>
              <a:fillRect/>
            </a:stretch>
          </p:blipFill>
          <p:spPr>
            <a:xfrm>
              <a:off x="1012" y="2417"/>
              <a:ext cx="4553" cy="3440"/>
            </a:xfrm>
            <a:prstGeom prst="rect">
              <a:avLst/>
            </a:prstGeom>
          </p:spPr>
        </p:pic>
        <p:sp>
          <p:nvSpPr>
            <p:cNvPr id="9" name="文本框 8"/>
            <p:cNvSpPr txBox="1"/>
            <p:nvPr/>
          </p:nvSpPr>
          <p:spPr>
            <a:xfrm>
              <a:off x="1701" y="5923"/>
              <a:ext cx="3139" cy="505"/>
            </a:xfrm>
            <a:prstGeom prst="rect">
              <a:avLst/>
            </a:prstGeom>
            <a:no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12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rPr>
                <a:t>三氟乙氧基吡啶结构</a:t>
              </a:r>
              <a:endParaRPr kumimoji="0" lang="en-US" altLang="zh-CN" sz="12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endParaRPr>
            </a:p>
          </p:txBody>
        </p:sp>
        <p:sp>
          <p:nvSpPr>
            <p:cNvPr id="81" name="矩形: 圆角 4"/>
            <p:cNvSpPr/>
            <p:nvPr/>
          </p:nvSpPr>
          <p:spPr>
            <a:xfrm>
              <a:off x="452" y="1427"/>
              <a:ext cx="5702" cy="5517"/>
            </a:xfrm>
            <a:prstGeom prst="roundRect">
              <a:avLst/>
            </a:prstGeom>
            <a:noFill/>
            <a:ln w="28575">
              <a:solidFill>
                <a:srgbClr val="F5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84" name="组合 83"/>
          <p:cNvGrpSpPr/>
          <p:nvPr/>
        </p:nvGrpSpPr>
        <p:grpSpPr>
          <a:xfrm>
            <a:off x="3011170" y="945833"/>
            <a:ext cx="6055360" cy="3503295"/>
            <a:chOff x="4840" y="1460"/>
            <a:chExt cx="9536" cy="5517"/>
          </a:xfrm>
        </p:grpSpPr>
        <p:sp>
          <p:nvSpPr>
            <p:cNvPr id="56" name="矩形: 圆角 4"/>
            <p:cNvSpPr/>
            <p:nvPr/>
          </p:nvSpPr>
          <p:spPr>
            <a:xfrm>
              <a:off x="6809" y="1460"/>
              <a:ext cx="5702" cy="5517"/>
            </a:xfrm>
            <a:prstGeom prst="roundRect">
              <a:avLst/>
            </a:prstGeom>
            <a:noFill/>
            <a:ln w="28575">
              <a:solidFill>
                <a:srgbClr val="F5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1" name="文本框 60"/>
            <p:cNvSpPr txBox="1"/>
            <p:nvPr/>
          </p:nvSpPr>
          <p:spPr>
            <a:xfrm>
              <a:off x="6522" y="2291"/>
              <a:ext cx="6172" cy="48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black"/>
                  </a:solidFill>
                  <a:effectLst/>
                  <a:uLnTx/>
                  <a:uFillTx/>
                  <a:latin typeface="+mj-ea"/>
                  <a:ea typeface="+mj-ea"/>
                  <a:cs typeface="+mn-ea"/>
                </a:rPr>
                <a:t>小鼠皮下移植携带</a:t>
              </a:r>
              <a:r>
                <a:rPr kumimoji="0" lang="en-US" altLang="zh-CN" sz="1000" b="1" i="0" u="none" strike="noStrike" kern="1200" cap="none" spc="0" normalizeH="0" baseline="0" noProof="0" dirty="0">
                  <a:ln>
                    <a:noFill/>
                  </a:ln>
                  <a:solidFill>
                    <a:prstClr val="black"/>
                  </a:solidFill>
                  <a:effectLst/>
                  <a:uLnTx/>
                  <a:uFillTx/>
                  <a:latin typeface="+mj-ea"/>
                  <a:ea typeface="+mj-ea"/>
                  <a:cs typeface="+mn-ea"/>
                </a:rPr>
                <a:t>EGFR Ex20ins(p.N771_H773dup)</a:t>
              </a:r>
              <a:r>
                <a:rPr kumimoji="0" lang="zh-CN" altLang="en-US" sz="1000" b="1" i="0" u="none" strike="noStrike" kern="1200" cap="none" spc="0" normalizeH="0" baseline="0" noProof="0" dirty="0">
                  <a:ln>
                    <a:noFill/>
                  </a:ln>
                  <a:solidFill>
                    <a:prstClr val="black"/>
                  </a:solidFill>
                  <a:effectLst/>
                  <a:uLnTx/>
                  <a:uFillTx/>
                  <a:latin typeface="+mj-ea"/>
                  <a:ea typeface="+mj-ea"/>
                  <a:cs typeface="+mn-ea"/>
                </a:rPr>
                <a:t>的</a:t>
              </a:r>
              <a:endParaRPr kumimoji="0" lang="en-US" altLang="zh-CN" sz="1000" b="1" i="0" u="none" strike="noStrike" kern="1200" cap="none" spc="0" normalizeH="0" baseline="0" noProof="0" dirty="0">
                <a:ln>
                  <a:noFill/>
                </a:ln>
                <a:solidFill>
                  <a:prstClr val="black"/>
                </a:solidFill>
                <a:effectLst/>
                <a:uLnTx/>
                <a:uFillTx/>
                <a:latin typeface="+mj-ea"/>
                <a:ea typeface="+mj-ea"/>
                <a:cs typeface="+mn-ea"/>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mj-ea"/>
                  <a:ea typeface="+mj-ea"/>
                  <a:cs typeface="+mn-ea"/>
                </a:rPr>
                <a:t>LU0387 PDX</a:t>
              </a:r>
              <a:r>
                <a:rPr kumimoji="0" lang="zh-CN" altLang="en-US" sz="1000" b="1" i="0" u="none" strike="noStrike" kern="1200" cap="none" spc="0" normalizeH="0" baseline="0" noProof="0" dirty="0">
                  <a:ln>
                    <a:noFill/>
                  </a:ln>
                  <a:solidFill>
                    <a:prstClr val="black"/>
                  </a:solidFill>
                  <a:effectLst/>
                  <a:uLnTx/>
                  <a:uFillTx/>
                  <a:latin typeface="+mj-ea"/>
                  <a:ea typeface="+mj-ea"/>
                  <a:cs typeface="+mn-ea"/>
                </a:rPr>
                <a:t>模型</a:t>
              </a:r>
              <a:endParaRPr kumimoji="0" lang="zh-CN" altLang="en-US" sz="1000" b="1" i="0" u="none" strike="noStrike" kern="1200" cap="none" spc="0" normalizeH="0" baseline="0" noProof="0" dirty="0">
                <a:ln>
                  <a:noFill/>
                </a:ln>
                <a:solidFill>
                  <a:srgbClr val="FF0000"/>
                </a:solidFill>
                <a:effectLst/>
                <a:uLnTx/>
                <a:uFillTx/>
                <a:latin typeface="+mj-ea"/>
                <a:ea typeface="+mj-ea"/>
                <a:cs typeface="+mn-ea"/>
              </a:endParaRPr>
            </a:p>
          </p:txBody>
        </p:sp>
        <p:sp>
          <p:nvSpPr>
            <p:cNvPr id="64" name="文本框 63"/>
            <p:cNvSpPr txBox="1"/>
            <p:nvPr/>
          </p:nvSpPr>
          <p:spPr>
            <a:xfrm>
              <a:off x="4840" y="1853"/>
              <a:ext cx="9536" cy="5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rPr>
                <a:t>抗</a:t>
              </a:r>
              <a:r>
                <a:rPr kumimoji="0" lang="en-US" altLang="zh-CN"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rPr>
                <a:t>20ins</a:t>
              </a:r>
              <a:r>
                <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rPr>
                <a:t>肿瘤活性 随剂量提升</a:t>
              </a:r>
              <a:r>
                <a:rPr kumimoji="0" lang="zh-CN" altLang="en-US" sz="1400"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endParaRPr kumimoji="0" lang="zh-CN" altLang="en-US" sz="14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5" name="文本框 64"/>
            <p:cNvSpPr txBox="1"/>
            <p:nvPr/>
          </p:nvSpPr>
          <p:spPr>
            <a:xfrm>
              <a:off x="8010" y="1490"/>
              <a:ext cx="3198" cy="5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rPr>
                <a:t>增量增效</a:t>
              </a:r>
              <a:endPar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endParaRPr>
            </a:p>
          </p:txBody>
        </p:sp>
      </p:grpSp>
      <p:grpSp>
        <p:nvGrpSpPr>
          <p:cNvPr id="86" name="组合 85"/>
          <p:cNvGrpSpPr/>
          <p:nvPr/>
        </p:nvGrpSpPr>
        <p:grpSpPr>
          <a:xfrm>
            <a:off x="8169910" y="946150"/>
            <a:ext cx="3620770" cy="3503295"/>
            <a:chOff x="12866" y="1410"/>
            <a:chExt cx="5702" cy="5517"/>
          </a:xfrm>
        </p:grpSpPr>
        <p:graphicFrame>
          <p:nvGraphicFramePr>
            <p:cNvPr id="53" name="图表 52"/>
            <p:cNvGraphicFramePr/>
            <p:nvPr>
              <p:custDataLst>
                <p:tags r:id="rId3"/>
              </p:custDataLst>
            </p:nvPr>
          </p:nvGraphicFramePr>
          <p:xfrm>
            <a:off x="12976" y="2255"/>
            <a:ext cx="5078" cy="4220"/>
          </p:xfrm>
          <a:graphic>
            <a:graphicData uri="http://schemas.openxmlformats.org/drawingml/2006/chart">
              <c:chart xmlns:c="http://schemas.openxmlformats.org/drawingml/2006/chart" xmlns:r="http://schemas.openxmlformats.org/officeDocument/2006/relationships" r:id="rId1"/>
            </a:graphicData>
          </a:graphic>
        </p:graphicFrame>
        <p:sp>
          <p:nvSpPr>
            <p:cNvPr id="55" name="文本框 54"/>
            <p:cNvSpPr txBox="1"/>
            <p:nvPr/>
          </p:nvSpPr>
          <p:spPr>
            <a:xfrm>
              <a:off x="14363" y="1581"/>
              <a:ext cx="3009" cy="48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ea"/>
                </a:rPr>
                <a:t>双重高选择性</a:t>
              </a:r>
              <a:r>
                <a:rPr lang="en-US" altLang="zh-CN" sz="140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1400" b="1" i="0" u="none" strike="noStrike" kern="1200" cap="none" spc="0" normalizeH="0" baseline="300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 name="矩形: 圆角 4"/>
            <p:cNvSpPr/>
            <p:nvPr/>
          </p:nvSpPr>
          <p:spPr>
            <a:xfrm>
              <a:off x="12866" y="1410"/>
              <a:ext cx="5702" cy="5517"/>
            </a:xfrm>
            <a:prstGeom prst="roundRect">
              <a:avLst/>
            </a:prstGeom>
            <a:noFill/>
            <a:ln w="28575">
              <a:solidFill>
                <a:srgbClr val="F5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29"/>
          <p:cNvGrpSpPr/>
          <p:nvPr/>
        </p:nvGrpSpPr>
        <p:grpSpPr>
          <a:xfrm>
            <a:off x="3602990" y="4720590"/>
            <a:ext cx="4986020" cy="368300"/>
            <a:chOff x="9954" y="1913"/>
            <a:chExt cx="7852" cy="580"/>
          </a:xfrm>
        </p:grpSpPr>
        <p:sp>
          <p:nvSpPr>
            <p:cNvPr id="32" name="文本框 31"/>
            <p:cNvSpPr txBox="1"/>
            <p:nvPr/>
          </p:nvSpPr>
          <p:spPr>
            <a:xfrm>
              <a:off x="9954" y="1913"/>
              <a:ext cx="7852" cy="580"/>
            </a:xfrm>
            <a:prstGeom prst="rect">
              <a:avLst/>
            </a:prstGeom>
            <a:noFill/>
          </p:spPr>
          <p:txBody>
            <a:bodyPr wrap="square" rtlCol="0" anchor="t">
              <a:sp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noProof="0" dirty="0">
                  <a:ln>
                    <a:noFill/>
                  </a:ln>
                  <a:solidFill>
                    <a:srgbClr val="13867A"/>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创新带来的患者获益</a:t>
              </a:r>
              <a:endParaRPr lang="en-US" altLang="zh-CN" b="1" noProof="0" dirty="0">
                <a:ln>
                  <a:noFill/>
                </a:ln>
                <a:solidFill>
                  <a:srgbClr val="13867A"/>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箭头: 五边形 20"/>
            <p:cNvSpPr/>
            <p:nvPr/>
          </p:nvSpPr>
          <p:spPr>
            <a:xfrm>
              <a:off x="16085" y="1979"/>
              <a:ext cx="165" cy="434"/>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5" name="箭头: 五边形 21"/>
            <p:cNvSpPr/>
            <p:nvPr/>
          </p:nvSpPr>
          <p:spPr>
            <a:xfrm flipH="1">
              <a:off x="11592" y="2011"/>
              <a:ext cx="165" cy="434"/>
            </a:xfrm>
            <a:prstGeom prst="homePlate">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8" name="矩形: 圆角 40"/>
          <p:cNvSpPr/>
          <p:nvPr/>
        </p:nvSpPr>
        <p:spPr>
          <a:xfrm>
            <a:off x="4169410" y="5379085"/>
            <a:ext cx="1083310" cy="617220"/>
          </a:xfrm>
          <a:prstGeom prst="roundRect">
            <a:avLst/>
          </a:prstGeom>
          <a:solidFill>
            <a:srgbClr val="009999"/>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治疗窗</a:t>
            </a:r>
            <a:r>
              <a:rPr kumimoji="1"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宽</a:t>
            </a:r>
            <a:endParaRPr kumimoji="1"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矩形: 圆角 40"/>
          <p:cNvSpPr/>
          <p:nvPr/>
        </p:nvSpPr>
        <p:spPr>
          <a:xfrm>
            <a:off x="8180705" y="5442903"/>
            <a:ext cx="1083310" cy="617220"/>
          </a:xfrm>
          <a:prstGeom prst="roundRect">
            <a:avLst/>
          </a:prstGeom>
          <a:solidFill>
            <a:srgbClr val="009999"/>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广</a:t>
            </a:r>
            <a:r>
              <a:rPr kumimoji="1"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覆盖</a:t>
            </a:r>
            <a:endParaRPr kumimoji="1"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矩形: 圆角 8"/>
          <p:cNvSpPr/>
          <p:nvPr/>
        </p:nvSpPr>
        <p:spPr>
          <a:xfrm>
            <a:off x="9422130" y="5238115"/>
            <a:ext cx="2611755" cy="1026795"/>
          </a:xfrm>
          <a:prstGeom prst="roundRect">
            <a:avLst/>
          </a:prstGeom>
          <a:solidFill>
            <a:sysClr val="window" lastClr="FFFFFF">
              <a:lumMod val="95000"/>
            </a:sys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i="0" u="none" strike="noStrike"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对ex20ins突变亚型的</a:t>
            </a:r>
            <a:r>
              <a:rPr lang="zh-CN" altLang="en-US" sz="1400" i="0" u="none" strike="noStrike"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b="1" i="0" u="none" strike="noStrike" cap="none" spc="0" normalizeH="0" baseline="0" dirty="0">
                <a:solidFill>
                  <a:srgbClr val="DC4979"/>
                </a:solidFill>
                <a:latin typeface="微软雅黑" panose="020B0503020204020204" pitchFamily="34" charset="-122"/>
                <a:ea typeface="微软雅黑" panose="020B0503020204020204" pitchFamily="34" charset="-122"/>
                <a:cs typeface="微软雅黑" panose="020B0503020204020204" pitchFamily="34" charset="-122"/>
              </a:rPr>
              <a:t>无差别”覆盖能力</a:t>
            </a:r>
            <a:r>
              <a:rPr lang="en-US" altLang="zh-CN" sz="1400" i="0" u="none" strike="noStrike"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，无论突变位于近环区、远环区还是C螺旋区均能实现显著的肿瘤缓解</a:t>
            </a:r>
            <a:endParaRPr lang="en-US" altLang="zh-CN" sz="1400" i="0" u="none" strike="noStrike"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矩形: 圆角 40"/>
          <p:cNvSpPr/>
          <p:nvPr/>
        </p:nvSpPr>
        <p:spPr>
          <a:xfrm>
            <a:off x="158115" y="5442903"/>
            <a:ext cx="1083310" cy="617220"/>
          </a:xfrm>
          <a:prstGeom prst="roundRect">
            <a:avLst/>
          </a:prstGeom>
          <a:solidFill>
            <a:srgbClr val="009999"/>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强</a:t>
            </a:r>
            <a:r>
              <a:rPr kumimoji="1"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抑制</a:t>
            </a:r>
            <a:endParaRPr kumimoji="1"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9" name="矩形: 圆角 8"/>
          <p:cNvSpPr/>
          <p:nvPr/>
        </p:nvSpPr>
        <p:spPr>
          <a:xfrm>
            <a:off x="1399540" y="5238115"/>
            <a:ext cx="2611755" cy="1026795"/>
          </a:xfrm>
          <a:prstGeom prst="roundRect">
            <a:avLst/>
          </a:prstGeom>
          <a:solidFill>
            <a:sysClr val="window" lastClr="FFFFFF">
              <a:lumMod val="95000"/>
            </a:sys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noProof="0" dirty="0">
                <a:ln>
                  <a:noFill/>
                </a:ln>
                <a:solidFill>
                  <a:prstClr val="black"/>
                </a:solidFill>
                <a:effectLst/>
                <a:uLnTx/>
                <a:uFillTx/>
                <a:latin typeface="Arial" panose="020B0604020202020204" pitchFamily="34" charset="0"/>
                <a:ea typeface="微软雅黑" panose="020B0503020204020204" pitchFamily="34" charset="-122"/>
                <a:sym typeface="+mn-ea"/>
              </a:rPr>
              <a:t>更紧密地结合至</a:t>
            </a:r>
            <a:r>
              <a:rPr lang="en-US" altLang="zh-CN" sz="1400" noProof="0" dirty="0">
                <a:ln>
                  <a:noFill/>
                </a:ln>
                <a:solidFill>
                  <a:prstClr val="black"/>
                </a:solidFill>
                <a:effectLst/>
                <a:uLnTx/>
                <a:uFillTx/>
                <a:latin typeface="Arial" panose="020B0604020202020204" pitchFamily="34" charset="0"/>
                <a:ea typeface="微软雅黑" panose="020B0503020204020204" pitchFamily="34" charset="-122"/>
                <a:sym typeface="+mn-ea"/>
              </a:rPr>
              <a:t>EGFR ATP</a:t>
            </a:r>
            <a:r>
              <a:rPr lang="zh-CN" altLang="en-US" sz="1400" noProof="0" dirty="0">
                <a:ln>
                  <a:noFill/>
                </a:ln>
                <a:solidFill>
                  <a:prstClr val="black"/>
                </a:solidFill>
                <a:effectLst/>
                <a:uLnTx/>
                <a:uFillTx/>
                <a:latin typeface="Arial" panose="020B0604020202020204" pitchFamily="34" charset="0"/>
                <a:ea typeface="微软雅黑" panose="020B0503020204020204" pitchFamily="34" charset="-122"/>
                <a:sym typeface="+mn-ea"/>
              </a:rPr>
              <a:t>结合区域未被充分探索的疏水口袋，从而</a:t>
            </a:r>
            <a:r>
              <a:rPr lang="en-US" altLang="zh-CN" sz="1400" b="1" dirty="0">
                <a:solidFill>
                  <a:srgbClr val="DC4979"/>
                </a:solidFill>
                <a:latin typeface="微软雅黑" panose="020B0503020204020204" pitchFamily="34" charset="-122"/>
                <a:ea typeface="微软雅黑" panose="020B0503020204020204" pitchFamily="34" charset="-122"/>
                <a:cs typeface="微软雅黑" panose="020B0503020204020204" pitchFamily="34" charset="-122"/>
                <a:sym typeface="+mn-ea"/>
              </a:rPr>
              <a:t>增强了对EGFR ex20ins的抑制活性</a:t>
            </a:r>
            <a:endParaRPr kumimoji="1" lang="zh-CN" altLang="en-US" sz="1400" i="0" u="none" strike="noStrike" kern="0" cap="none" spc="0" normalizeH="0" baseline="0" noProof="0" dirty="0">
              <a:ln>
                <a:noFill/>
              </a:ln>
              <a:solidFill>
                <a:srgbClr val="DC497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矩形: 圆角 8"/>
          <p:cNvSpPr/>
          <p:nvPr/>
        </p:nvSpPr>
        <p:spPr>
          <a:xfrm>
            <a:off x="5410835" y="5212398"/>
            <a:ext cx="2611755" cy="1078230"/>
          </a:xfrm>
          <a:prstGeom prst="roundRect">
            <a:avLst/>
          </a:prstGeom>
          <a:solidFill>
            <a:sysClr val="window" lastClr="FFFFFF">
              <a:lumMod val="95000"/>
            </a:sysClr>
          </a:solidFill>
          <a:ln w="28575"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伏美替尼及其活性代谢产物</a:t>
            </a:r>
            <a:r>
              <a:rPr lang="en-US" altLang="zh-CN"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AST5902</a:t>
            </a:r>
            <a:r>
              <a:rPr lang="zh-CN" altLang="en-US"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对于</a:t>
            </a:r>
            <a:r>
              <a:rPr lang="en-US" altLang="zh-CN"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EGFR ex20ins</a:t>
            </a:r>
            <a:r>
              <a:rPr lang="zh-CN" altLang="en-US"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突变的半数抑制浓度值（</a:t>
            </a:r>
            <a:r>
              <a:rPr lang="en-US" altLang="zh-CN"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IC50</a:t>
            </a:r>
            <a:r>
              <a:rPr lang="zh-CN" altLang="en-US"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值）极低，</a:t>
            </a:r>
            <a:r>
              <a:rPr lang="en-US" altLang="zh-CN" sz="1400" b="1" dirty="0">
                <a:solidFill>
                  <a:srgbClr val="DC4979"/>
                </a:solidFill>
                <a:latin typeface="微软雅黑" panose="020B0503020204020204" pitchFamily="34" charset="-122"/>
                <a:ea typeface="微软雅黑" panose="020B0503020204020204" pitchFamily="34" charset="-122"/>
                <a:cs typeface="微软雅黑" panose="020B0503020204020204" pitchFamily="34" charset="-122"/>
                <a:sym typeface="+mn-ea"/>
              </a:rPr>
              <a:t>具有高度选择性</a:t>
            </a:r>
            <a:r>
              <a:rPr lang="zh-CN" altLang="en-US" sz="14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solidFill>
                  <a:srgbClr val="DC4979"/>
                </a:solidFill>
                <a:latin typeface="微软雅黑" panose="020B0503020204020204" pitchFamily="34" charset="-122"/>
                <a:ea typeface="微软雅黑" panose="020B0503020204020204" pitchFamily="34" charset="-122"/>
                <a:cs typeface="微软雅黑" panose="020B0503020204020204" pitchFamily="34" charset="-122"/>
                <a:sym typeface="+mn-ea"/>
              </a:rPr>
              <a:t>不易产生脱靶毒性</a:t>
            </a:r>
            <a:endParaRPr kumimoji="1" lang="zh-CN" altLang="en-US" sz="1400" b="1" i="0" u="none" strike="noStrike" kern="0" cap="none" spc="0" normalizeH="0" baseline="0" noProof="0" dirty="0">
              <a:ln>
                <a:noFill/>
              </a:ln>
              <a:solidFill>
                <a:srgbClr val="DC4979"/>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4228465" y="1973580"/>
            <a:ext cx="3597275" cy="2183130"/>
          </a:xfrm>
          <a:prstGeom prst="rect">
            <a:avLst/>
          </a:prstGeom>
        </p:spPr>
      </p:pic>
      <p:sp>
        <p:nvSpPr>
          <p:cNvPr id="10" name="文本占位符 3"/>
          <p:cNvSpPr txBox="1"/>
          <p:nvPr/>
        </p:nvSpPr>
        <p:spPr>
          <a:xfrm>
            <a:off x="560198" y="6469679"/>
            <a:ext cx="8976103" cy="16754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1. </a:t>
            </a:r>
            <a:r>
              <a:rPr kumimoji="1" lang="da-DK"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Xiaoyun Liu, et al. J Pharm Biomed Anal . 2019 Nov 30;176:112735.        </a:t>
            </a:r>
            <a:endParaRPr kumimoji="1" lang="da-DK"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endParaRPr>
          </a:p>
          <a:p>
            <a:pPr marL="0" marR="0" lvl="0" indent="0" algn="l" defTabSz="457200" rtl="0" eaLnBrk="1" fontAlgn="auto" latinLnBrk="0" hangingPunct="1">
              <a:lnSpc>
                <a:spcPct val="100000"/>
              </a:lnSpc>
              <a:spcBef>
                <a:spcPts val="0"/>
              </a:spcBef>
              <a:spcAft>
                <a:spcPts val="0"/>
              </a:spcAft>
              <a:buClrTx/>
              <a:buSzTx/>
              <a:buFontTx/>
              <a:buNone/>
              <a:defRPr/>
            </a:pPr>
            <a:r>
              <a:rPr kumimoji="1" lang="da-DK"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2. </a:t>
            </a: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Luna Musib, et al. </a:t>
            </a:r>
            <a:r>
              <a:rPr kumimoji="0" lang="it-IT"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 </a:t>
            </a: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2022 NACLC PP01.11</a:t>
            </a:r>
            <a:endPar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it-IT"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3</a:t>
            </a:r>
            <a:r>
              <a:rPr kumimoji="1" lang="da-DK"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 </a:t>
            </a:r>
            <a:r>
              <a:rPr kumimoji="1"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Data on file.</a:t>
            </a:r>
            <a:r>
              <a:rPr kumimoji="0" lang="zh-CN" alt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 （艾弗沙</a:t>
            </a: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a:t>
            </a:r>
            <a:r>
              <a:rPr kumimoji="0" lang="zh-CN" alt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a:t>
            </a:r>
            <a:r>
              <a:rPr kumimoji="0"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AST2818</a:t>
            </a:r>
            <a:r>
              <a:rPr kumimoji="0" lang="zh-CN" altLang="en-US"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a:t>
            </a:r>
            <a:r>
              <a:rPr kumimoji="0" lang="da-DK"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rPr>
              <a:t> </a:t>
            </a:r>
            <a:endParaRPr kumimoji="1" lang="en-US" altLang="zh-CN" sz="8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7"/>
          <p:cNvSpPr txBox="1"/>
          <p:nvPr/>
        </p:nvSpPr>
        <p:spPr>
          <a:xfrm>
            <a:off x="1041562" y="4224758"/>
            <a:ext cx="10336096" cy="5835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285750" algn="l" defTabSz="914400" rtl="0" eaLnBrk="1" fontAlgn="auto" latinLnBrk="0" hangingPunct="1">
              <a:spcBef>
                <a:spcPts val="0"/>
              </a:spcBef>
              <a:spcAft>
                <a:spcPts val="0"/>
              </a:spcAft>
              <a:buClrTx/>
              <a:buSzTx/>
              <a:buFont typeface="Arial" panose="020B0604020202020204" pitchFamily="34" charset="0"/>
              <a:buChar char="•"/>
              <a:defRPr/>
            </a:pPr>
            <a:r>
              <a:rPr kumimoji="0" lang="zh-CN" altLang="en-US" sz="160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sym typeface="Arial" panose="020B0604020202020204" pitchFamily="34" charset="0"/>
              </a:rPr>
              <a:t>伏美替尼具有明确的突变靶点，基因检测技术成熟，</a:t>
            </a:r>
            <a:r>
              <a:rPr lang="zh-CN" altLang="en-US" sz="1600" b="1" noProof="0" dirty="0">
                <a:ln>
                  <a:noFill/>
                </a:ln>
                <a:solidFill>
                  <a:srgbClr val="DC4979"/>
                </a:solidFill>
                <a:effectLst/>
                <a:uLnTx/>
                <a:uFillTx/>
                <a:latin typeface="Arial" panose="020B0604020202020204" pitchFamily="34" charset="0"/>
                <a:ea typeface="微软雅黑" panose="020B0503020204020204" pitchFamily="34" charset="-122"/>
                <a:sym typeface="Arial" panose="020B0604020202020204" pitchFamily="34" charset="0"/>
              </a:rPr>
              <a:t>不存在临床滥用或超说明书用药的风险。</a:t>
            </a:r>
            <a:endParaRPr lang="zh-CN" altLang="en-US" sz="1600" b="1" noProof="0" dirty="0">
              <a:ln>
                <a:noFill/>
              </a:ln>
              <a:solidFill>
                <a:srgbClr val="DC4979"/>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1" indent="-285750" algn="l" defTabSz="914400" rtl="0" eaLnBrk="1" fontAlgn="auto" latinLnBrk="0" hangingPunct="1">
              <a:spcBef>
                <a:spcPts val="0"/>
              </a:spcBef>
              <a:spcAft>
                <a:spcPts val="0"/>
              </a:spcAft>
              <a:buClrTx/>
              <a:buSzTx/>
              <a:buFont typeface="Arial" panose="020B0604020202020204" pitchFamily="34" charset="0"/>
              <a:buChar char="•"/>
              <a:defRPr/>
            </a:pPr>
            <a:r>
              <a:rPr lang="zh-CN" altLang="en-US" sz="1600" dirty="0">
                <a:solidFill>
                  <a:prstClr val="black"/>
                </a:solidFill>
                <a:latin typeface="Arial" panose="020B0604020202020204" pitchFamily="34" charset="0"/>
                <a:ea typeface="微软雅黑" panose="020B0503020204020204" pitchFamily="34" charset="-122"/>
                <a:sym typeface="Arial" panose="020B0604020202020204" pitchFamily="34" charset="0"/>
              </a:rPr>
              <a:t>精准靶向治疗方案提升医保基金使用效率的同时也便于医保经办机构审核执行。</a:t>
            </a:r>
            <a:endParaRPr kumimoji="0" lang="zh-CN" altLang="en-US" sz="1600" b="1" i="0" u="none" strike="noStrike" kern="1200" cap="none" spc="0" normalizeH="0" baseline="0" noProof="0" dirty="0">
              <a:ln>
                <a:noFill/>
              </a:ln>
              <a:solidFill>
                <a:srgbClr val="DC4979"/>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790575" y="2344420"/>
            <a:ext cx="10515600" cy="1186815"/>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矩形: 圆角 6"/>
          <p:cNvSpPr/>
          <p:nvPr/>
        </p:nvSpPr>
        <p:spPr bwMode="auto">
          <a:xfrm>
            <a:off x="710565" y="2108835"/>
            <a:ext cx="2621915" cy="528955"/>
          </a:xfrm>
          <a:prstGeom prst="roundRect">
            <a:avLst>
              <a:gd name="adj" fmla="val 13478"/>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组合 7"/>
          <p:cNvGrpSpPr/>
          <p:nvPr/>
        </p:nvGrpSpPr>
        <p:grpSpPr>
          <a:xfrm>
            <a:off x="871149" y="2191330"/>
            <a:ext cx="2049742" cy="396485"/>
            <a:chOff x="908361" y="2643284"/>
            <a:chExt cx="2049742" cy="396485"/>
          </a:xfrm>
        </p:grpSpPr>
        <p:sp>
          <p:nvSpPr>
            <p:cNvPr id="11" name="文本框 13"/>
            <p:cNvSpPr txBox="1">
              <a:spLocks noChangeArrowheads="1"/>
            </p:cNvSpPr>
            <p:nvPr/>
          </p:nvSpPr>
          <p:spPr bwMode="auto">
            <a:xfrm>
              <a:off x="1388443" y="2643284"/>
              <a:ext cx="1569660" cy="3693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弥补目录短板</a:t>
              </a:r>
              <a:endPar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stomach_160992"/>
            <p:cNvSpPr/>
            <p:nvPr/>
          </p:nvSpPr>
          <p:spPr>
            <a:xfrm>
              <a:off x="908361" y="2659251"/>
              <a:ext cx="395178" cy="380518"/>
            </a:xfrm>
            <a:custGeom>
              <a:avLst/>
              <a:gdLst>
                <a:gd name="connsiteX0" fmla="*/ 351185 w 606862"/>
                <a:gd name="connsiteY0" fmla="*/ 410338 h 584352"/>
                <a:gd name="connsiteX1" fmla="*/ 518180 w 606862"/>
                <a:gd name="connsiteY1" fmla="*/ 410338 h 584352"/>
                <a:gd name="connsiteX2" fmla="*/ 531216 w 606862"/>
                <a:gd name="connsiteY2" fmla="*/ 423358 h 584352"/>
                <a:gd name="connsiteX3" fmla="*/ 518180 w 606862"/>
                <a:gd name="connsiteY3" fmla="*/ 436377 h 584352"/>
                <a:gd name="connsiteX4" fmla="*/ 351185 w 606862"/>
                <a:gd name="connsiteY4" fmla="*/ 436377 h 584352"/>
                <a:gd name="connsiteX5" fmla="*/ 338149 w 606862"/>
                <a:gd name="connsiteY5" fmla="*/ 423358 h 584352"/>
                <a:gd name="connsiteX6" fmla="*/ 351185 w 606862"/>
                <a:gd name="connsiteY6" fmla="*/ 410338 h 584352"/>
                <a:gd name="connsiteX7" fmla="*/ 311358 w 606862"/>
                <a:gd name="connsiteY7" fmla="*/ 363253 h 584352"/>
                <a:gd name="connsiteX8" fmla="*/ 320698 w 606862"/>
                <a:gd name="connsiteY8" fmla="*/ 366603 h 584352"/>
                <a:gd name="connsiteX9" fmla="*/ 321610 w 606862"/>
                <a:gd name="connsiteY9" fmla="*/ 384948 h 584352"/>
                <a:gd name="connsiteX10" fmla="*/ 249890 w 606862"/>
                <a:gd name="connsiteY10" fmla="*/ 463273 h 584352"/>
                <a:gd name="connsiteX11" fmla="*/ 240371 w 606862"/>
                <a:gd name="connsiteY11" fmla="*/ 467567 h 584352"/>
                <a:gd name="connsiteX12" fmla="*/ 230852 w 606862"/>
                <a:gd name="connsiteY12" fmla="*/ 463404 h 584352"/>
                <a:gd name="connsiteX13" fmla="*/ 201903 w 606862"/>
                <a:gd name="connsiteY13" fmla="*/ 432828 h 584352"/>
                <a:gd name="connsiteX14" fmla="*/ 202425 w 606862"/>
                <a:gd name="connsiteY14" fmla="*/ 414353 h 584352"/>
                <a:gd name="connsiteX15" fmla="*/ 220811 w 606862"/>
                <a:gd name="connsiteY15" fmla="*/ 414873 h 584352"/>
                <a:gd name="connsiteX16" fmla="*/ 240110 w 606862"/>
                <a:gd name="connsiteY16" fmla="*/ 435430 h 584352"/>
                <a:gd name="connsiteX17" fmla="*/ 302311 w 606862"/>
                <a:gd name="connsiteY17" fmla="*/ 367514 h 584352"/>
                <a:gd name="connsiteX18" fmla="*/ 311358 w 606862"/>
                <a:gd name="connsiteY18" fmla="*/ 363253 h 584352"/>
                <a:gd name="connsiteX19" fmla="*/ 26073 w 606862"/>
                <a:gd name="connsiteY19" fmla="*/ 297839 h 584352"/>
                <a:gd name="connsiteX20" fmla="*/ 26073 w 606862"/>
                <a:gd name="connsiteY20" fmla="*/ 505466 h 584352"/>
                <a:gd name="connsiteX21" fmla="*/ 79003 w 606862"/>
                <a:gd name="connsiteY21" fmla="*/ 558317 h 584352"/>
                <a:gd name="connsiteX22" fmla="*/ 132062 w 606862"/>
                <a:gd name="connsiteY22" fmla="*/ 505466 h 584352"/>
                <a:gd name="connsiteX23" fmla="*/ 132062 w 606862"/>
                <a:gd name="connsiteY23" fmla="*/ 297839 h 584352"/>
                <a:gd name="connsiteX24" fmla="*/ 351185 w 606862"/>
                <a:gd name="connsiteY24" fmla="*/ 267372 h 584352"/>
                <a:gd name="connsiteX25" fmla="*/ 518180 w 606862"/>
                <a:gd name="connsiteY25" fmla="*/ 267372 h 584352"/>
                <a:gd name="connsiteX26" fmla="*/ 531216 w 606862"/>
                <a:gd name="connsiteY26" fmla="*/ 280391 h 584352"/>
                <a:gd name="connsiteX27" fmla="*/ 518180 w 606862"/>
                <a:gd name="connsiteY27" fmla="*/ 293411 h 584352"/>
                <a:gd name="connsiteX28" fmla="*/ 351185 w 606862"/>
                <a:gd name="connsiteY28" fmla="*/ 293411 h 584352"/>
                <a:gd name="connsiteX29" fmla="*/ 338149 w 606862"/>
                <a:gd name="connsiteY29" fmla="*/ 280391 h 584352"/>
                <a:gd name="connsiteX30" fmla="*/ 351185 w 606862"/>
                <a:gd name="connsiteY30" fmla="*/ 267372 h 584352"/>
                <a:gd name="connsiteX31" fmla="*/ 311358 w 606862"/>
                <a:gd name="connsiteY31" fmla="*/ 213942 h 584352"/>
                <a:gd name="connsiteX32" fmla="*/ 320698 w 606862"/>
                <a:gd name="connsiteY32" fmla="*/ 217360 h 584352"/>
                <a:gd name="connsiteX33" fmla="*/ 321610 w 606862"/>
                <a:gd name="connsiteY33" fmla="*/ 235715 h 584352"/>
                <a:gd name="connsiteX34" fmla="*/ 249890 w 606862"/>
                <a:gd name="connsiteY34" fmla="*/ 314084 h 584352"/>
                <a:gd name="connsiteX35" fmla="*/ 240371 w 606862"/>
                <a:gd name="connsiteY35" fmla="*/ 318250 h 584352"/>
                <a:gd name="connsiteX36" fmla="*/ 230852 w 606862"/>
                <a:gd name="connsiteY36" fmla="*/ 314214 h 584352"/>
                <a:gd name="connsiteX37" fmla="*/ 201903 w 606862"/>
                <a:gd name="connsiteY37" fmla="*/ 283492 h 584352"/>
                <a:gd name="connsiteX38" fmla="*/ 202425 w 606862"/>
                <a:gd name="connsiteY38" fmla="*/ 265136 h 584352"/>
                <a:gd name="connsiteX39" fmla="*/ 220811 w 606862"/>
                <a:gd name="connsiteY39" fmla="*/ 265657 h 584352"/>
                <a:gd name="connsiteX40" fmla="*/ 240110 w 606862"/>
                <a:gd name="connsiteY40" fmla="*/ 286095 h 584352"/>
                <a:gd name="connsiteX41" fmla="*/ 302311 w 606862"/>
                <a:gd name="connsiteY41" fmla="*/ 218141 h 584352"/>
                <a:gd name="connsiteX42" fmla="*/ 311358 w 606862"/>
                <a:gd name="connsiteY42" fmla="*/ 213942 h 584352"/>
                <a:gd name="connsiteX43" fmla="*/ 351185 w 606862"/>
                <a:gd name="connsiteY43" fmla="*/ 124336 h 584352"/>
                <a:gd name="connsiteX44" fmla="*/ 518180 w 606862"/>
                <a:gd name="connsiteY44" fmla="*/ 124336 h 584352"/>
                <a:gd name="connsiteX45" fmla="*/ 531216 w 606862"/>
                <a:gd name="connsiteY45" fmla="*/ 137356 h 584352"/>
                <a:gd name="connsiteX46" fmla="*/ 518180 w 606862"/>
                <a:gd name="connsiteY46" fmla="*/ 150375 h 584352"/>
                <a:gd name="connsiteX47" fmla="*/ 351185 w 606862"/>
                <a:gd name="connsiteY47" fmla="*/ 150375 h 584352"/>
                <a:gd name="connsiteX48" fmla="*/ 338149 w 606862"/>
                <a:gd name="connsiteY48" fmla="*/ 137356 h 584352"/>
                <a:gd name="connsiteX49" fmla="*/ 351185 w 606862"/>
                <a:gd name="connsiteY49" fmla="*/ 124336 h 584352"/>
                <a:gd name="connsiteX50" fmla="*/ 311358 w 606862"/>
                <a:gd name="connsiteY50" fmla="*/ 64761 h 584352"/>
                <a:gd name="connsiteX51" fmla="*/ 320698 w 606862"/>
                <a:gd name="connsiteY51" fmla="*/ 68111 h 584352"/>
                <a:gd name="connsiteX52" fmla="*/ 321610 w 606862"/>
                <a:gd name="connsiteY52" fmla="*/ 86586 h 584352"/>
                <a:gd name="connsiteX53" fmla="*/ 249890 w 606862"/>
                <a:gd name="connsiteY53" fmla="*/ 164781 h 584352"/>
                <a:gd name="connsiteX54" fmla="*/ 240371 w 606862"/>
                <a:gd name="connsiteY54" fmla="*/ 169075 h 584352"/>
                <a:gd name="connsiteX55" fmla="*/ 230852 w 606862"/>
                <a:gd name="connsiteY55" fmla="*/ 165042 h 584352"/>
                <a:gd name="connsiteX56" fmla="*/ 201903 w 606862"/>
                <a:gd name="connsiteY56" fmla="*/ 134336 h 584352"/>
                <a:gd name="connsiteX57" fmla="*/ 202425 w 606862"/>
                <a:gd name="connsiteY57" fmla="*/ 115991 h 584352"/>
                <a:gd name="connsiteX58" fmla="*/ 220811 w 606862"/>
                <a:gd name="connsiteY58" fmla="*/ 116511 h 584352"/>
                <a:gd name="connsiteX59" fmla="*/ 240110 w 606862"/>
                <a:gd name="connsiteY59" fmla="*/ 136938 h 584352"/>
                <a:gd name="connsiteX60" fmla="*/ 302311 w 606862"/>
                <a:gd name="connsiteY60" fmla="*/ 69022 h 584352"/>
                <a:gd name="connsiteX61" fmla="*/ 311358 w 606862"/>
                <a:gd name="connsiteY61" fmla="*/ 64761 h 584352"/>
                <a:gd name="connsiteX62" fmla="*/ 158136 w 606862"/>
                <a:gd name="connsiteY62" fmla="*/ 26035 h 584352"/>
                <a:gd name="connsiteX63" fmla="*/ 158136 w 606862"/>
                <a:gd name="connsiteY63" fmla="*/ 505466 h 584352"/>
                <a:gd name="connsiteX64" fmla="*/ 137668 w 606862"/>
                <a:gd name="connsiteY64" fmla="*/ 558317 h 584352"/>
                <a:gd name="connsiteX65" fmla="*/ 527859 w 606862"/>
                <a:gd name="connsiteY65" fmla="*/ 558317 h 584352"/>
                <a:gd name="connsiteX66" fmla="*/ 580789 w 606862"/>
                <a:gd name="connsiteY66" fmla="*/ 505466 h 584352"/>
                <a:gd name="connsiteX67" fmla="*/ 580789 w 606862"/>
                <a:gd name="connsiteY67" fmla="*/ 26035 h 584352"/>
                <a:gd name="connsiteX68" fmla="*/ 145099 w 606862"/>
                <a:gd name="connsiteY68" fmla="*/ 0 h 584352"/>
                <a:gd name="connsiteX69" fmla="*/ 593825 w 606862"/>
                <a:gd name="connsiteY69" fmla="*/ 0 h 584352"/>
                <a:gd name="connsiteX70" fmla="*/ 606862 w 606862"/>
                <a:gd name="connsiteY70" fmla="*/ 13017 h 584352"/>
                <a:gd name="connsiteX71" fmla="*/ 606862 w 606862"/>
                <a:gd name="connsiteY71" fmla="*/ 505466 h 584352"/>
                <a:gd name="connsiteX72" fmla="*/ 527859 w 606862"/>
                <a:gd name="connsiteY72" fmla="*/ 584352 h 584352"/>
                <a:gd name="connsiteX73" fmla="*/ 79003 w 606862"/>
                <a:gd name="connsiteY73" fmla="*/ 584352 h 584352"/>
                <a:gd name="connsiteX74" fmla="*/ 0 w 606862"/>
                <a:gd name="connsiteY74" fmla="*/ 505466 h 584352"/>
                <a:gd name="connsiteX75" fmla="*/ 0 w 606862"/>
                <a:gd name="connsiteY75" fmla="*/ 284821 h 584352"/>
                <a:gd name="connsiteX76" fmla="*/ 13037 w 606862"/>
                <a:gd name="connsiteY76" fmla="*/ 271804 h 584352"/>
                <a:gd name="connsiteX77" fmla="*/ 132062 w 606862"/>
                <a:gd name="connsiteY77" fmla="*/ 271804 h 584352"/>
                <a:gd name="connsiteX78" fmla="*/ 132062 w 606862"/>
                <a:gd name="connsiteY78" fmla="*/ 13017 h 584352"/>
                <a:gd name="connsiteX79" fmla="*/ 145099 w 606862"/>
                <a:gd name="connsiteY79" fmla="*/ 0 h 58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6862" h="584352">
                  <a:moveTo>
                    <a:pt x="351185" y="410338"/>
                  </a:moveTo>
                  <a:lnTo>
                    <a:pt x="518180" y="410338"/>
                  </a:lnTo>
                  <a:cubicBezTo>
                    <a:pt x="525480" y="410338"/>
                    <a:pt x="531216" y="416197"/>
                    <a:pt x="531216" y="423358"/>
                  </a:cubicBezTo>
                  <a:cubicBezTo>
                    <a:pt x="531216" y="430518"/>
                    <a:pt x="525480" y="436377"/>
                    <a:pt x="518180" y="436377"/>
                  </a:cubicBezTo>
                  <a:lnTo>
                    <a:pt x="351185" y="436377"/>
                  </a:lnTo>
                  <a:cubicBezTo>
                    <a:pt x="343885" y="436377"/>
                    <a:pt x="338149" y="430518"/>
                    <a:pt x="338149" y="423358"/>
                  </a:cubicBezTo>
                  <a:cubicBezTo>
                    <a:pt x="338149" y="416197"/>
                    <a:pt x="343885" y="410338"/>
                    <a:pt x="351185" y="410338"/>
                  </a:cubicBezTo>
                  <a:close/>
                  <a:moveTo>
                    <a:pt x="311358" y="363253"/>
                  </a:moveTo>
                  <a:cubicBezTo>
                    <a:pt x="314699" y="363090"/>
                    <a:pt x="318090" y="364196"/>
                    <a:pt x="320698" y="366603"/>
                  </a:cubicBezTo>
                  <a:cubicBezTo>
                    <a:pt x="326044" y="371417"/>
                    <a:pt x="326435" y="379744"/>
                    <a:pt x="321610" y="384948"/>
                  </a:cubicBezTo>
                  <a:lnTo>
                    <a:pt x="249890" y="463273"/>
                  </a:lnTo>
                  <a:cubicBezTo>
                    <a:pt x="247543" y="466006"/>
                    <a:pt x="244022" y="467437"/>
                    <a:pt x="240371" y="467567"/>
                  </a:cubicBezTo>
                  <a:cubicBezTo>
                    <a:pt x="236720" y="467567"/>
                    <a:pt x="233330" y="466006"/>
                    <a:pt x="230852" y="463404"/>
                  </a:cubicBezTo>
                  <a:lnTo>
                    <a:pt x="201903" y="432828"/>
                  </a:lnTo>
                  <a:cubicBezTo>
                    <a:pt x="196948" y="427624"/>
                    <a:pt x="197079" y="419297"/>
                    <a:pt x="202425" y="414353"/>
                  </a:cubicBezTo>
                  <a:cubicBezTo>
                    <a:pt x="207641" y="409409"/>
                    <a:pt x="215856" y="409669"/>
                    <a:pt x="220811" y="414873"/>
                  </a:cubicBezTo>
                  <a:lnTo>
                    <a:pt x="240110" y="435430"/>
                  </a:lnTo>
                  <a:lnTo>
                    <a:pt x="302311" y="367514"/>
                  </a:lnTo>
                  <a:cubicBezTo>
                    <a:pt x="304724" y="364847"/>
                    <a:pt x="308016" y="363415"/>
                    <a:pt x="311358" y="363253"/>
                  </a:cubicBezTo>
                  <a:close/>
                  <a:moveTo>
                    <a:pt x="26073" y="297839"/>
                  </a:moveTo>
                  <a:lnTo>
                    <a:pt x="26073" y="505466"/>
                  </a:lnTo>
                  <a:cubicBezTo>
                    <a:pt x="26073" y="534625"/>
                    <a:pt x="49800" y="558317"/>
                    <a:pt x="79003" y="558317"/>
                  </a:cubicBezTo>
                  <a:cubicBezTo>
                    <a:pt x="108205" y="558317"/>
                    <a:pt x="132062" y="534625"/>
                    <a:pt x="132062" y="505466"/>
                  </a:cubicBezTo>
                  <a:lnTo>
                    <a:pt x="132062" y="297839"/>
                  </a:lnTo>
                  <a:close/>
                  <a:moveTo>
                    <a:pt x="351185" y="267372"/>
                  </a:moveTo>
                  <a:lnTo>
                    <a:pt x="518180" y="267372"/>
                  </a:lnTo>
                  <a:cubicBezTo>
                    <a:pt x="525480" y="267372"/>
                    <a:pt x="531216" y="273101"/>
                    <a:pt x="531216" y="280391"/>
                  </a:cubicBezTo>
                  <a:cubicBezTo>
                    <a:pt x="531216" y="287552"/>
                    <a:pt x="525480" y="293411"/>
                    <a:pt x="518180" y="293411"/>
                  </a:cubicBezTo>
                  <a:lnTo>
                    <a:pt x="351185" y="293411"/>
                  </a:lnTo>
                  <a:cubicBezTo>
                    <a:pt x="343885" y="293411"/>
                    <a:pt x="338149" y="287552"/>
                    <a:pt x="338149" y="280391"/>
                  </a:cubicBezTo>
                  <a:cubicBezTo>
                    <a:pt x="338149" y="273101"/>
                    <a:pt x="343885" y="267372"/>
                    <a:pt x="351185" y="267372"/>
                  </a:cubicBezTo>
                  <a:close/>
                  <a:moveTo>
                    <a:pt x="311358" y="213942"/>
                  </a:moveTo>
                  <a:cubicBezTo>
                    <a:pt x="314699" y="213812"/>
                    <a:pt x="318090" y="214951"/>
                    <a:pt x="320698" y="217360"/>
                  </a:cubicBezTo>
                  <a:cubicBezTo>
                    <a:pt x="326044" y="222176"/>
                    <a:pt x="326435" y="230378"/>
                    <a:pt x="321610" y="235715"/>
                  </a:cubicBezTo>
                  <a:lnTo>
                    <a:pt x="249890" y="314084"/>
                  </a:lnTo>
                  <a:cubicBezTo>
                    <a:pt x="247543" y="316688"/>
                    <a:pt x="244022" y="318250"/>
                    <a:pt x="240371" y="318250"/>
                  </a:cubicBezTo>
                  <a:cubicBezTo>
                    <a:pt x="236720" y="318250"/>
                    <a:pt x="233330" y="316818"/>
                    <a:pt x="230852" y="314214"/>
                  </a:cubicBezTo>
                  <a:lnTo>
                    <a:pt x="201903" y="283492"/>
                  </a:lnTo>
                  <a:cubicBezTo>
                    <a:pt x="196948" y="278284"/>
                    <a:pt x="197079" y="270083"/>
                    <a:pt x="202425" y="265136"/>
                  </a:cubicBezTo>
                  <a:cubicBezTo>
                    <a:pt x="207641" y="260189"/>
                    <a:pt x="215856" y="260450"/>
                    <a:pt x="220811" y="265657"/>
                  </a:cubicBezTo>
                  <a:lnTo>
                    <a:pt x="240110" y="286095"/>
                  </a:lnTo>
                  <a:lnTo>
                    <a:pt x="302311" y="218141"/>
                  </a:lnTo>
                  <a:cubicBezTo>
                    <a:pt x="304724" y="215472"/>
                    <a:pt x="308016" y="214073"/>
                    <a:pt x="311358" y="213942"/>
                  </a:cubicBezTo>
                  <a:close/>
                  <a:moveTo>
                    <a:pt x="351185" y="124336"/>
                  </a:moveTo>
                  <a:lnTo>
                    <a:pt x="518180" y="124336"/>
                  </a:lnTo>
                  <a:cubicBezTo>
                    <a:pt x="525480" y="124336"/>
                    <a:pt x="531216" y="130195"/>
                    <a:pt x="531216" y="137356"/>
                  </a:cubicBezTo>
                  <a:cubicBezTo>
                    <a:pt x="531216" y="144516"/>
                    <a:pt x="525480" y="150375"/>
                    <a:pt x="518180" y="150375"/>
                  </a:cubicBezTo>
                  <a:lnTo>
                    <a:pt x="351185" y="150375"/>
                  </a:lnTo>
                  <a:cubicBezTo>
                    <a:pt x="343885" y="150375"/>
                    <a:pt x="338149" y="144516"/>
                    <a:pt x="338149" y="137356"/>
                  </a:cubicBezTo>
                  <a:cubicBezTo>
                    <a:pt x="338149" y="130195"/>
                    <a:pt x="343885" y="124336"/>
                    <a:pt x="351185" y="124336"/>
                  </a:cubicBezTo>
                  <a:close/>
                  <a:moveTo>
                    <a:pt x="311358" y="64761"/>
                  </a:moveTo>
                  <a:cubicBezTo>
                    <a:pt x="314699" y="64598"/>
                    <a:pt x="318090" y="65704"/>
                    <a:pt x="320698" y="68111"/>
                  </a:cubicBezTo>
                  <a:cubicBezTo>
                    <a:pt x="326044" y="73055"/>
                    <a:pt x="326435" y="81252"/>
                    <a:pt x="321610" y="86586"/>
                  </a:cubicBezTo>
                  <a:lnTo>
                    <a:pt x="249890" y="164781"/>
                  </a:lnTo>
                  <a:cubicBezTo>
                    <a:pt x="247543" y="167514"/>
                    <a:pt x="244022" y="169075"/>
                    <a:pt x="240371" y="169075"/>
                  </a:cubicBezTo>
                  <a:cubicBezTo>
                    <a:pt x="236720" y="169075"/>
                    <a:pt x="233330" y="167644"/>
                    <a:pt x="230852" y="165042"/>
                  </a:cubicBezTo>
                  <a:lnTo>
                    <a:pt x="201903" y="134336"/>
                  </a:lnTo>
                  <a:cubicBezTo>
                    <a:pt x="196948" y="129132"/>
                    <a:pt x="197079" y="120935"/>
                    <a:pt x="202425" y="115991"/>
                  </a:cubicBezTo>
                  <a:cubicBezTo>
                    <a:pt x="207641" y="111047"/>
                    <a:pt x="215856" y="111307"/>
                    <a:pt x="220811" y="116511"/>
                  </a:cubicBezTo>
                  <a:lnTo>
                    <a:pt x="240110" y="136938"/>
                  </a:lnTo>
                  <a:lnTo>
                    <a:pt x="302311" y="69022"/>
                  </a:lnTo>
                  <a:cubicBezTo>
                    <a:pt x="304724" y="66355"/>
                    <a:pt x="308016" y="64923"/>
                    <a:pt x="311358" y="64761"/>
                  </a:cubicBezTo>
                  <a:close/>
                  <a:moveTo>
                    <a:pt x="158136" y="26035"/>
                  </a:moveTo>
                  <a:lnTo>
                    <a:pt x="158136" y="505466"/>
                  </a:lnTo>
                  <a:cubicBezTo>
                    <a:pt x="158136" y="525774"/>
                    <a:pt x="150314" y="544389"/>
                    <a:pt x="137668" y="558317"/>
                  </a:cubicBezTo>
                  <a:lnTo>
                    <a:pt x="527859" y="558317"/>
                  </a:lnTo>
                  <a:cubicBezTo>
                    <a:pt x="557062" y="558317"/>
                    <a:pt x="580789" y="534625"/>
                    <a:pt x="580789" y="505466"/>
                  </a:cubicBezTo>
                  <a:lnTo>
                    <a:pt x="580789" y="26035"/>
                  </a:lnTo>
                  <a:close/>
                  <a:moveTo>
                    <a:pt x="145099" y="0"/>
                  </a:moveTo>
                  <a:lnTo>
                    <a:pt x="593825" y="0"/>
                  </a:lnTo>
                  <a:cubicBezTo>
                    <a:pt x="601126" y="0"/>
                    <a:pt x="606862" y="5858"/>
                    <a:pt x="606862" y="13017"/>
                  </a:cubicBezTo>
                  <a:lnTo>
                    <a:pt x="606862" y="505466"/>
                  </a:lnTo>
                  <a:cubicBezTo>
                    <a:pt x="606862" y="548945"/>
                    <a:pt x="571402" y="584352"/>
                    <a:pt x="527859" y="584352"/>
                  </a:cubicBezTo>
                  <a:lnTo>
                    <a:pt x="79003" y="584352"/>
                  </a:lnTo>
                  <a:cubicBezTo>
                    <a:pt x="35460" y="584352"/>
                    <a:pt x="0" y="548945"/>
                    <a:pt x="0" y="505466"/>
                  </a:cubicBezTo>
                  <a:lnTo>
                    <a:pt x="0" y="284821"/>
                  </a:lnTo>
                  <a:cubicBezTo>
                    <a:pt x="0" y="277662"/>
                    <a:pt x="5866" y="271804"/>
                    <a:pt x="13037" y="271804"/>
                  </a:cubicBezTo>
                  <a:lnTo>
                    <a:pt x="132062" y="271804"/>
                  </a:lnTo>
                  <a:lnTo>
                    <a:pt x="132062" y="13017"/>
                  </a:lnTo>
                  <a:cubicBezTo>
                    <a:pt x="132062" y="5858"/>
                    <a:pt x="137799" y="0"/>
                    <a:pt x="145099" y="0"/>
                  </a:cubicBezTo>
                  <a:close/>
                </a:path>
              </a:pathLst>
            </a:cu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a:off x="710565" y="3728721"/>
            <a:ext cx="10572750" cy="1216659"/>
            <a:chOff x="775160" y="1864032"/>
            <a:chExt cx="10572638" cy="1105547"/>
          </a:xfrm>
        </p:grpSpPr>
        <p:sp>
          <p:nvSpPr>
            <p:cNvPr id="14" name="矩形 13"/>
            <p:cNvSpPr/>
            <p:nvPr/>
          </p:nvSpPr>
          <p:spPr>
            <a:xfrm>
              <a:off x="832199" y="2068597"/>
              <a:ext cx="10515599" cy="900982"/>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圆角 14"/>
            <p:cNvSpPr/>
            <p:nvPr/>
          </p:nvSpPr>
          <p:spPr bwMode="auto">
            <a:xfrm>
              <a:off x="775160" y="1864032"/>
              <a:ext cx="2621915" cy="391719"/>
            </a:xfrm>
            <a:prstGeom prst="roundRect">
              <a:avLst>
                <a:gd name="adj" fmla="val 13478"/>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3"/>
            <p:cNvSpPr txBox="1">
              <a:spLocks noChangeArrowheads="1"/>
            </p:cNvSpPr>
            <p:nvPr/>
          </p:nvSpPr>
          <p:spPr bwMode="auto">
            <a:xfrm>
              <a:off x="1473594" y="1894620"/>
              <a:ext cx="1569660" cy="3346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临床管理便利</a:t>
              </a:r>
              <a:endPar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stomach_160992"/>
          <p:cNvSpPr/>
          <p:nvPr/>
        </p:nvSpPr>
        <p:spPr>
          <a:xfrm>
            <a:off x="975995" y="3771265"/>
            <a:ext cx="375285" cy="379730"/>
          </a:xfrm>
          <a:custGeom>
            <a:avLst/>
            <a:gdLst>
              <a:gd name="T0" fmla="*/ 5929 w 6981"/>
              <a:gd name="T1" fmla="*/ 2080 h 6588"/>
              <a:gd name="T2" fmla="*/ 2558 w 6981"/>
              <a:gd name="T3" fmla="*/ 247 h 6588"/>
              <a:gd name="T4" fmla="*/ 1356 w 6981"/>
              <a:gd name="T5" fmla="*/ 121 h 6588"/>
              <a:gd name="T6" fmla="*/ 413 w 6981"/>
              <a:gd name="T7" fmla="*/ 889 h 6588"/>
              <a:gd name="T8" fmla="*/ 1052 w 6981"/>
              <a:gd name="T9" fmla="*/ 3041 h 6588"/>
              <a:gd name="T10" fmla="*/ 1326 w 6981"/>
              <a:gd name="T11" fmla="*/ 3191 h 6588"/>
              <a:gd name="T12" fmla="*/ 1078 w 6981"/>
              <a:gd name="T13" fmla="*/ 3653 h 6588"/>
              <a:gd name="T14" fmla="*/ 2289 w 6981"/>
              <a:gd name="T15" fmla="*/ 6439 h 6588"/>
              <a:gd name="T16" fmla="*/ 3070 w 6981"/>
              <a:gd name="T17" fmla="*/ 6588 h 6588"/>
              <a:gd name="T18" fmla="*/ 5062 w 6981"/>
              <a:gd name="T19" fmla="*/ 5223 h 6588"/>
              <a:gd name="T20" fmla="*/ 5118 w 6981"/>
              <a:gd name="T21" fmla="*/ 5063 h 6588"/>
              <a:gd name="T22" fmla="*/ 5236 w 6981"/>
              <a:gd name="T23" fmla="*/ 5068 h 6588"/>
              <a:gd name="T24" fmla="*/ 6568 w 6981"/>
              <a:gd name="T25" fmla="*/ 4235 h 6588"/>
              <a:gd name="T26" fmla="*/ 5929 w 6981"/>
              <a:gd name="T27" fmla="*/ 2080 h 6588"/>
              <a:gd name="T28" fmla="*/ 1586 w 6981"/>
              <a:gd name="T29" fmla="*/ 3852 h 6588"/>
              <a:gd name="T30" fmla="*/ 3072 w 6981"/>
              <a:gd name="T31" fmla="*/ 2833 h 6588"/>
              <a:gd name="T32" fmla="*/ 3392 w 6981"/>
              <a:gd name="T33" fmla="*/ 2867 h 6588"/>
              <a:gd name="T34" fmla="*/ 2244 w 6981"/>
              <a:gd name="T35" fmla="*/ 5811 h 6588"/>
              <a:gd name="T36" fmla="*/ 1586 w 6981"/>
              <a:gd name="T37" fmla="*/ 3852 h 6588"/>
              <a:gd name="T38" fmla="*/ 4554 w 6981"/>
              <a:gd name="T39" fmla="*/ 5024 h 6588"/>
              <a:gd name="T40" fmla="*/ 3069 w 6981"/>
              <a:gd name="T41" fmla="*/ 6043 h 6588"/>
              <a:gd name="T42" fmla="*/ 2749 w 6981"/>
              <a:gd name="T43" fmla="*/ 6009 h 6588"/>
              <a:gd name="T44" fmla="*/ 3897 w 6981"/>
              <a:gd name="T45" fmla="*/ 3065 h 6588"/>
              <a:gd name="T46" fmla="*/ 4554 w 6981"/>
              <a:gd name="T47" fmla="*/ 5024 h 6588"/>
              <a:gd name="T48" fmla="*/ 6088 w 6981"/>
              <a:gd name="T49" fmla="*/ 3976 h 6588"/>
              <a:gd name="T50" fmla="*/ 5208 w 6981"/>
              <a:gd name="T51" fmla="*/ 4523 h 6588"/>
              <a:gd name="T52" fmla="*/ 3852 w 6981"/>
              <a:gd name="T53" fmla="*/ 2439 h 6588"/>
              <a:gd name="T54" fmla="*/ 3070 w 6981"/>
              <a:gd name="T55" fmla="*/ 2289 h 6588"/>
              <a:gd name="T56" fmla="*/ 1706 w 6981"/>
              <a:gd name="T57" fmla="*/ 2779 h 6588"/>
              <a:gd name="T58" fmla="*/ 1312 w 6981"/>
              <a:gd name="T59" fmla="*/ 2564 h 6588"/>
              <a:gd name="T60" fmla="*/ 893 w 6981"/>
              <a:gd name="T61" fmla="*/ 1147 h 6588"/>
              <a:gd name="T62" fmla="*/ 1510 w 6981"/>
              <a:gd name="T63" fmla="*/ 643 h 6588"/>
              <a:gd name="T64" fmla="*/ 2297 w 6981"/>
              <a:gd name="T65" fmla="*/ 725 h 6588"/>
              <a:gd name="T66" fmla="*/ 5666 w 6981"/>
              <a:gd name="T67" fmla="*/ 2559 h 6588"/>
              <a:gd name="T68" fmla="*/ 6088 w 6981"/>
              <a:gd name="T69" fmla="*/ 3976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81" h="6588">
                <a:moveTo>
                  <a:pt x="5929" y="2080"/>
                </a:moveTo>
                <a:lnTo>
                  <a:pt x="2558" y="247"/>
                </a:lnTo>
                <a:cubicBezTo>
                  <a:pt x="2188" y="45"/>
                  <a:pt x="1760" y="0"/>
                  <a:pt x="1356" y="121"/>
                </a:cubicBezTo>
                <a:cubicBezTo>
                  <a:pt x="949" y="241"/>
                  <a:pt x="614" y="515"/>
                  <a:pt x="413" y="889"/>
                </a:cubicBezTo>
                <a:cubicBezTo>
                  <a:pt x="0" y="1659"/>
                  <a:pt x="285" y="2625"/>
                  <a:pt x="1052" y="3041"/>
                </a:cubicBezTo>
                <a:lnTo>
                  <a:pt x="1326" y="3191"/>
                </a:lnTo>
                <a:cubicBezTo>
                  <a:pt x="1228" y="3332"/>
                  <a:pt x="1144" y="3487"/>
                  <a:pt x="1078" y="3653"/>
                </a:cubicBezTo>
                <a:cubicBezTo>
                  <a:pt x="648" y="4756"/>
                  <a:pt x="1190" y="6005"/>
                  <a:pt x="2289" y="6439"/>
                </a:cubicBezTo>
                <a:cubicBezTo>
                  <a:pt x="2540" y="6537"/>
                  <a:pt x="2802" y="6588"/>
                  <a:pt x="3070" y="6588"/>
                </a:cubicBezTo>
                <a:cubicBezTo>
                  <a:pt x="3957" y="6588"/>
                  <a:pt x="4740" y="6052"/>
                  <a:pt x="5062" y="5223"/>
                </a:cubicBezTo>
                <a:cubicBezTo>
                  <a:pt x="5084" y="5169"/>
                  <a:pt x="5101" y="5116"/>
                  <a:pt x="5118" y="5063"/>
                </a:cubicBezTo>
                <a:cubicBezTo>
                  <a:pt x="5158" y="5065"/>
                  <a:pt x="5197" y="5068"/>
                  <a:pt x="5236" y="5068"/>
                </a:cubicBezTo>
                <a:cubicBezTo>
                  <a:pt x="5784" y="5068"/>
                  <a:pt x="6284" y="4764"/>
                  <a:pt x="6568" y="4235"/>
                </a:cubicBezTo>
                <a:cubicBezTo>
                  <a:pt x="6981" y="3463"/>
                  <a:pt x="6696" y="2497"/>
                  <a:pt x="5929" y="2080"/>
                </a:cubicBezTo>
                <a:close/>
                <a:moveTo>
                  <a:pt x="1586" y="3852"/>
                </a:moveTo>
                <a:cubicBezTo>
                  <a:pt x="1828" y="3233"/>
                  <a:pt x="2410" y="2833"/>
                  <a:pt x="3072" y="2833"/>
                </a:cubicBezTo>
                <a:cubicBezTo>
                  <a:pt x="3180" y="2833"/>
                  <a:pt x="3286" y="2844"/>
                  <a:pt x="3392" y="2867"/>
                </a:cubicBezTo>
                <a:lnTo>
                  <a:pt x="2244" y="5811"/>
                </a:lnTo>
                <a:cubicBezTo>
                  <a:pt x="1592" y="5413"/>
                  <a:pt x="1298" y="4589"/>
                  <a:pt x="1586" y="3852"/>
                </a:cubicBezTo>
                <a:close/>
                <a:moveTo>
                  <a:pt x="4554" y="5024"/>
                </a:moveTo>
                <a:cubicBezTo>
                  <a:pt x="4313" y="5643"/>
                  <a:pt x="3730" y="6043"/>
                  <a:pt x="3069" y="6043"/>
                </a:cubicBezTo>
                <a:cubicBezTo>
                  <a:pt x="2961" y="6043"/>
                  <a:pt x="2854" y="6032"/>
                  <a:pt x="2749" y="6009"/>
                </a:cubicBezTo>
                <a:lnTo>
                  <a:pt x="3897" y="3065"/>
                </a:lnTo>
                <a:cubicBezTo>
                  <a:pt x="4549" y="3463"/>
                  <a:pt x="4842" y="4288"/>
                  <a:pt x="4554" y="5024"/>
                </a:cubicBezTo>
                <a:close/>
                <a:moveTo>
                  <a:pt x="6088" y="3976"/>
                </a:moveTo>
                <a:cubicBezTo>
                  <a:pt x="5894" y="4335"/>
                  <a:pt x="5569" y="4533"/>
                  <a:pt x="5208" y="4523"/>
                </a:cubicBezTo>
                <a:cubicBezTo>
                  <a:pt x="5241" y="3635"/>
                  <a:pt x="4720" y="2780"/>
                  <a:pt x="3852" y="2439"/>
                </a:cubicBezTo>
                <a:cubicBezTo>
                  <a:pt x="3601" y="2340"/>
                  <a:pt x="3338" y="2289"/>
                  <a:pt x="3070" y="2289"/>
                </a:cubicBezTo>
                <a:cubicBezTo>
                  <a:pt x="2558" y="2289"/>
                  <a:pt x="2081" y="2468"/>
                  <a:pt x="1706" y="2779"/>
                </a:cubicBezTo>
                <a:lnTo>
                  <a:pt x="1312" y="2564"/>
                </a:lnTo>
                <a:cubicBezTo>
                  <a:pt x="808" y="2289"/>
                  <a:pt x="620" y="1655"/>
                  <a:pt x="893" y="1147"/>
                </a:cubicBezTo>
                <a:cubicBezTo>
                  <a:pt x="1025" y="901"/>
                  <a:pt x="1245" y="721"/>
                  <a:pt x="1510" y="643"/>
                </a:cubicBezTo>
                <a:cubicBezTo>
                  <a:pt x="1776" y="564"/>
                  <a:pt x="2054" y="593"/>
                  <a:pt x="2297" y="725"/>
                </a:cubicBezTo>
                <a:lnTo>
                  <a:pt x="5666" y="2559"/>
                </a:lnTo>
                <a:cubicBezTo>
                  <a:pt x="6173" y="2833"/>
                  <a:pt x="6361" y="3468"/>
                  <a:pt x="6088" y="3976"/>
                </a:cubicBezTo>
                <a:close/>
              </a:path>
            </a:pathLst>
          </a:custGeom>
          <a:solidFill>
            <a:schemeClr val="bg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733425" y="4989830"/>
            <a:ext cx="10572750" cy="1216660"/>
            <a:chOff x="774841" y="1975844"/>
            <a:chExt cx="10572957" cy="1402812"/>
          </a:xfrm>
        </p:grpSpPr>
        <p:sp>
          <p:nvSpPr>
            <p:cNvPr id="21" name="矩形 20"/>
            <p:cNvSpPr/>
            <p:nvPr/>
          </p:nvSpPr>
          <p:spPr>
            <a:xfrm>
              <a:off x="832199" y="2208761"/>
              <a:ext cx="10515599" cy="1169895"/>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圆角 21"/>
            <p:cNvSpPr/>
            <p:nvPr/>
          </p:nvSpPr>
          <p:spPr bwMode="auto">
            <a:xfrm>
              <a:off x="774841" y="2044667"/>
              <a:ext cx="3012499" cy="562296"/>
            </a:xfrm>
            <a:prstGeom prst="roundRect">
              <a:avLst>
                <a:gd name="adj" fmla="val 13478"/>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13"/>
            <p:cNvSpPr txBox="1">
              <a:spLocks noChangeArrowheads="1"/>
            </p:cNvSpPr>
            <p:nvPr/>
          </p:nvSpPr>
          <p:spPr bwMode="auto">
            <a:xfrm>
              <a:off x="1417403" y="1975844"/>
              <a:ext cx="2262158" cy="58426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符合“保基本”原则</a:t>
              </a:r>
              <a:endPar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17"/>
            <p:cNvSpPr txBox="1"/>
            <p:nvPr/>
          </p:nvSpPr>
          <p:spPr>
            <a:xfrm>
              <a:off x="996761" y="2528609"/>
              <a:ext cx="10036972" cy="32331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207645" marR="0" lvl="1" indent="-171450" fontAlgn="auto">
                <a:spcBef>
                  <a:spcPts val="0"/>
                </a:spcBef>
                <a:spcAft>
                  <a:spcPts val="0"/>
                </a:spcAft>
                <a:buClrTx/>
                <a:buSzTx/>
                <a:buFont typeface="Arial" panose="020B0604020202020204" pitchFamily="34" charset="0"/>
                <a:buChar char="•"/>
                <a:defRPr kumimoji="0" sz="1600" b="1" i="0" u="none" strike="noStrike"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150000"/>
                </a:lnSpc>
              </a:pPr>
              <a:endParaRPr lang="zh-CN" altLang="en-US" dirty="0">
                <a:latin typeface="Arial" panose="020B0604020202020204" pitchFamily="34" charset="0"/>
                <a:sym typeface="Arial" panose="020B0604020202020204" pitchFamily="34" charset="0"/>
              </a:endParaRPr>
            </a:p>
          </p:txBody>
        </p:sp>
      </p:grpSp>
      <p:sp>
        <p:nvSpPr>
          <p:cNvPr id="27" name="customer_269047"/>
          <p:cNvSpPr/>
          <p:nvPr/>
        </p:nvSpPr>
        <p:spPr>
          <a:xfrm>
            <a:off x="934297" y="5063339"/>
            <a:ext cx="396000" cy="360000"/>
          </a:xfrm>
          <a:custGeom>
            <a:avLst/>
            <a:gdLst>
              <a:gd name="connsiteX0" fmla="*/ 303781 w 607598"/>
              <a:gd name="connsiteY0" fmla="*/ 364485 h 542367"/>
              <a:gd name="connsiteX1" fmla="*/ 320777 w 607598"/>
              <a:gd name="connsiteY1" fmla="*/ 374981 h 542367"/>
              <a:gd name="connsiteX2" fmla="*/ 339196 w 607598"/>
              <a:gd name="connsiteY2" fmla="*/ 412211 h 542367"/>
              <a:gd name="connsiteX3" fmla="*/ 380305 w 607598"/>
              <a:gd name="connsiteY3" fmla="*/ 418164 h 542367"/>
              <a:gd name="connsiteX4" fmla="*/ 390716 w 607598"/>
              <a:gd name="connsiteY4" fmla="*/ 450418 h 542367"/>
              <a:gd name="connsiteX5" fmla="*/ 360996 w 607598"/>
              <a:gd name="connsiteY5" fmla="*/ 479385 h 542367"/>
              <a:gd name="connsiteX6" fmla="*/ 368026 w 607598"/>
              <a:gd name="connsiteY6" fmla="*/ 520258 h 542367"/>
              <a:gd name="connsiteX7" fmla="*/ 340531 w 607598"/>
              <a:gd name="connsiteY7" fmla="*/ 540161 h 542367"/>
              <a:gd name="connsiteX8" fmla="*/ 303781 w 607598"/>
              <a:gd name="connsiteY8" fmla="*/ 520880 h 542367"/>
              <a:gd name="connsiteX9" fmla="*/ 267031 w 607598"/>
              <a:gd name="connsiteY9" fmla="*/ 540161 h 542367"/>
              <a:gd name="connsiteX10" fmla="*/ 239536 w 607598"/>
              <a:gd name="connsiteY10" fmla="*/ 520258 h 542367"/>
              <a:gd name="connsiteX11" fmla="*/ 246566 w 607598"/>
              <a:gd name="connsiteY11" fmla="*/ 479385 h 542367"/>
              <a:gd name="connsiteX12" fmla="*/ 216846 w 607598"/>
              <a:gd name="connsiteY12" fmla="*/ 450418 h 542367"/>
              <a:gd name="connsiteX13" fmla="*/ 227346 w 607598"/>
              <a:gd name="connsiteY13" fmla="*/ 418164 h 542367"/>
              <a:gd name="connsiteX14" fmla="*/ 268455 w 607598"/>
              <a:gd name="connsiteY14" fmla="*/ 412211 h 542367"/>
              <a:gd name="connsiteX15" fmla="*/ 286785 w 607598"/>
              <a:gd name="connsiteY15" fmla="*/ 374981 h 542367"/>
              <a:gd name="connsiteX16" fmla="*/ 303781 w 607598"/>
              <a:gd name="connsiteY16" fmla="*/ 364485 h 542367"/>
              <a:gd name="connsiteX17" fmla="*/ 92694 w 607598"/>
              <a:gd name="connsiteY17" fmla="*/ 364485 h 542367"/>
              <a:gd name="connsiteX18" fmla="*/ 109645 w 607598"/>
              <a:gd name="connsiteY18" fmla="*/ 374981 h 542367"/>
              <a:gd name="connsiteX19" fmla="*/ 128064 w 607598"/>
              <a:gd name="connsiteY19" fmla="*/ 412211 h 542367"/>
              <a:gd name="connsiteX20" fmla="*/ 169173 w 607598"/>
              <a:gd name="connsiteY20" fmla="*/ 418164 h 542367"/>
              <a:gd name="connsiteX21" fmla="*/ 179673 w 607598"/>
              <a:gd name="connsiteY21" fmla="*/ 450418 h 542367"/>
              <a:gd name="connsiteX22" fmla="*/ 149953 w 607598"/>
              <a:gd name="connsiteY22" fmla="*/ 479385 h 542367"/>
              <a:gd name="connsiteX23" fmla="*/ 156894 w 607598"/>
              <a:gd name="connsiteY23" fmla="*/ 520258 h 542367"/>
              <a:gd name="connsiteX24" fmla="*/ 129488 w 607598"/>
              <a:gd name="connsiteY24" fmla="*/ 540161 h 542367"/>
              <a:gd name="connsiteX25" fmla="*/ 92649 w 607598"/>
              <a:gd name="connsiteY25" fmla="*/ 520880 h 542367"/>
              <a:gd name="connsiteX26" fmla="*/ 55899 w 607598"/>
              <a:gd name="connsiteY26" fmla="*/ 540161 h 542367"/>
              <a:gd name="connsiteX27" fmla="*/ 28493 w 607598"/>
              <a:gd name="connsiteY27" fmla="*/ 520258 h 542367"/>
              <a:gd name="connsiteX28" fmla="*/ 35434 w 607598"/>
              <a:gd name="connsiteY28" fmla="*/ 479385 h 542367"/>
              <a:gd name="connsiteX29" fmla="*/ 5714 w 607598"/>
              <a:gd name="connsiteY29" fmla="*/ 450418 h 542367"/>
              <a:gd name="connsiteX30" fmla="*/ 16214 w 607598"/>
              <a:gd name="connsiteY30" fmla="*/ 418164 h 542367"/>
              <a:gd name="connsiteX31" fmla="*/ 57323 w 607598"/>
              <a:gd name="connsiteY31" fmla="*/ 412211 h 542367"/>
              <a:gd name="connsiteX32" fmla="*/ 75742 w 607598"/>
              <a:gd name="connsiteY32" fmla="*/ 374981 h 542367"/>
              <a:gd name="connsiteX33" fmla="*/ 92694 w 607598"/>
              <a:gd name="connsiteY33" fmla="*/ 364485 h 542367"/>
              <a:gd name="connsiteX34" fmla="*/ 514886 w 607598"/>
              <a:gd name="connsiteY34" fmla="*/ 364461 h 542367"/>
              <a:gd name="connsiteX35" fmla="*/ 531890 w 607598"/>
              <a:gd name="connsiteY35" fmla="*/ 374948 h 542367"/>
              <a:gd name="connsiteX36" fmla="*/ 550317 w 607598"/>
              <a:gd name="connsiteY36" fmla="*/ 412185 h 542367"/>
              <a:gd name="connsiteX37" fmla="*/ 591357 w 607598"/>
              <a:gd name="connsiteY37" fmla="*/ 418139 h 542367"/>
              <a:gd name="connsiteX38" fmla="*/ 601861 w 607598"/>
              <a:gd name="connsiteY38" fmla="*/ 450400 h 542367"/>
              <a:gd name="connsiteX39" fmla="*/ 572128 w 607598"/>
              <a:gd name="connsiteY39" fmla="*/ 479372 h 542367"/>
              <a:gd name="connsiteX40" fmla="*/ 579161 w 607598"/>
              <a:gd name="connsiteY40" fmla="*/ 520253 h 542367"/>
              <a:gd name="connsiteX41" fmla="*/ 551653 w 607598"/>
              <a:gd name="connsiteY41" fmla="*/ 540160 h 542367"/>
              <a:gd name="connsiteX42" fmla="*/ 514886 w 607598"/>
              <a:gd name="connsiteY42" fmla="*/ 520875 h 542367"/>
              <a:gd name="connsiteX43" fmla="*/ 478120 w 607598"/>
              <a:gd name="connsiteY43" fmla="*/ 540160 h 542367"/>
              <a:gd name="connsiteX44" fmla="*/ 450612 w 607598"/>
              <a:gd name="connsiteY44" fmla="*/ 520253 h 542367"/>
              <a:gd name="connsiteX45" fmla="*/ 457645 w 607598"/>
              <a:gd name="connsiteY45" fmla="*/ 479372 h 542367"/>
              <a:gd name="connsiteX46" fmla="*/ 427912 w 607598"/>
              <a:gd name="connsiteY46" fmla="*/ 450400 h 542367"/>
              <a:gd name="connsiteX47" fmla="*/ 438416 w 607598"/>
              <a:gd name="connsiteY47" fmla="*/ 418139 h 542367"/>
              <a:gd name="connsiteX48" fmla="*/ 479545 w 607598"/>
              <a:gd name="connsiteY48" fmla="*/ 412185 h 542367"/>
              <a:gd name="connsiteX49" fmla="*/ 497883 w 607598"/>
              <a:gd name="connsiteY49" fmla="*/ 374948 h 542367"/>
              <a:gd name="connsiteX50" fmla="*/ 514886 w 607598"/>
              <a:gd name="connsiteY50" fmla="*/ 364461 h 542367"/>
              <a:gd name="connsiteX51" fmla="*/ 303790 w 607598"/>
              <a:gd name="connsiteY51" fmla="*/ 181283 h 542367"/>
              <a:gd name="connsiteX52" fmla="*/ 449296 w 607598"/>
              <a:gd name="connsiteY52" fmla="*/ 326624 h 542367"/>
              <a:gd name="connsiteX53" fmla="*/ 430429 w 607598"/>
              <a:gd name="connsiteY53" fmla="*/ 345559 h 542367"/>
              <a:gd name="connsiteX54" fmla="*/ 177240 w 607598"/>
              <a:gd name="connsiteY54" fmla="*/ 345559 h 542367"/>
              <a:gd name="connsiteX55" fmla="*/ 158284 w 607598"/>
              <a:gd name="connsiteY55" fmla="*/ 326624 h 542367"/>
              <a:gd name="connsiteX56" fmla="*/ 303790 w 607598"/>
              <a:gd name="connsiteY56" fmla="*/ 181283 h 542367"/>
              <a:gd name="connsiteX57" fmla="*/ 303755 w 607598"/>
              <a:gd name="connsiteY57" fmla="*/ 0 h 542367"/>
              <a:gd name="connsiteX58" fmla="*/ 382259 w 607598"/>
              <a:gd name="connsiteY58" fmla="*/ 78398 h 542367"/>
              <a:gd name="connsiteX59" fmla="*/ 303755 w 607598"/>
              <a:gd name="connsiteY59" fmla="*/ 156796 h 542367"/>
              <a:gd name="connsiteX60" fmla="*/ 225251 w 607598"/>
              <a:gd name="connsiteY60" fmla="*/ 78398 h 542367"/>
              <a:gd name="connsiteX61" fmla="*/ 303755 w 607598"/>
              <a:gd name="connsiteY61" fmla="*/ 0 h 5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07598" h="542367">
                <a:moveTo>
                  <a:pt x="303781" y="364485"/>
                </a:moveTo>
                <a:cubicBezTo>
                  <a:pt x="310544" y="364474"/>
                  <a:pt x="317306" y="367962"/>
                  <a:pt x="320777" y="374981"/>
                </a:cubicBezTo>
                <a:lnTo>
                  <a:pt x="339196" y="412211"/>
                </a:lnTo>
                <a:lnTo>
                  <a:pt x="380305" y="418164"/>
                </a:lnTo>
                <a:cubicBezTo>
                  <a:pt x="395788" y="420386"/>
                  <a:pt x="402017" y="439489"/>
                  <a:pt x="390716" y="450418"/>
                </a:cubicBezTo>
                <a:lnTo>
                  <a:pt x="360996" y="479385"/>
                </a:lnTo>
                <a:lnTo>
                  <a:pt x="368026" y="520258"/>
                </a:lnTo>
                <a:cubicBezTo>
                  <a:pt x="370695" y="535807"/>
                  <a:pt x="354323" y="547358"/>
                  <a:pt x="340531" y="540161"/>
                </a:cubicBezTo>
                <a:lnTo>
                  <a:pt x="303781" y="520880"/>
                </a:lnTo>
                <a:lnTo>
                  <a:pt x="267031" y="540161"/>
                </a:lnTo>
                <a:cubicBezTo>
                  <a:pt x="253150" y="547447"/>
                  <a:pt x="236956" y="535630"/>
                  <a:pt x="239536" y="520258"/>
                </a:cubicBezTo>
                <a:lnTo>
                  <a:pt x="246566" y="479385"/>
                </a:lnTo>
                <a:lnTo>
                  <a:pt x="216846" y="450418"/>
                </a:lnTo>
                <a:cubicBezTo>
                  <a:pt x="205634" y="439489"/>
                  <a:pt x="211863" y="420386"/>
                  <a:pt x="227346" y="418164"/>
                </a:cubicBezTo>
                <a:lnTo>
                  <a:pt x="268455" y="412211"/>
                </a:lnTo>
                <a:lnTo>
                  <a:pt x="286785" y="374981"/>
                </a:lnTo>
                <a:cubicBezTo>
                  <a:pt x="290256" y="368006"/>
                  <a:pt x="297018" y="364497"/>
                  <a:pt x="303781" y="364485"/>
                </a:cubicBezTo>
                <a:close/>
                <a:moveTo>
                  <a:pt x="92694" y="364485"/>
                </a:moveTo>
                <a:cubicBezTo>
                  <a:pt x="99434" y="364474"/>
                  <a:pt x="106175" y="367962"/>
                  <a:pt x="109645" y="374981"/>
                </a:cubicBezTo>
                <a:lnTo>
                  <a:pt x="128064" y="412211"/>
                </a:lnTo>
                <a:lnTo>
                  <a:pt x="169173" y="418164"/>
                </a:lnTo>
                <a:cubicBezTo>
                  <a:pt x="184656" y="420386"/>
                  <a:pt x="190885" y="439489"/>
                  <a:pt x="179673" y="450418"/>
                </a:cubicBezTo>
                <a:lnTo>
                  <a:pt x="149953" y="479385"/>
                </a:lnTo>
                <a:lnTo>
                  <a:pt x="156894" y="520258"/>
                </a:lnTo>
                <a:cubicBezTo>
                  <a:pt x="159563" y="535807"/>
                  <a:pt x="143191" y="547358"/>
                  <a:pt x="129488" y="540161"/>
                </a:cubicBezTo>
                <a:lnTo>
                  <a:pt x="92649" y="520880"/>
                </a:lnTo>
                <a:lnTo>
                  <a:pt x="55899" y="540161"/>
                </a:lnTo>
                <a:cubicBezTo>
                  <a:pt x="42107" y="547447"/>
                  <a:pt x="25824" y="535630"/>
                  <a:pt x="28493" y="520258"/>
                </a:cubicBezTo>
                <a:lnTo>
                  <a:pt x="35434" y="479385"/>
                </a:lnTo>
                <a:lnTo>
                  <a:pt x="5714" y="450418"/>
                </a:lnTo>
                <a:cubicBezTo>
                  <a:pt x="-5498" y="439489"/>
                  <a:pt x="731" y="420386"/>
                  <a:pt x="16214" y="418164"/>
                </a:cubicBezTo>
                <a:lnTo>
                  <a:pt x="57323" y="412211"/>
                </a:lnTo>
                <a:lnTo>
                  <a:pt x="75742" y="374981"/>
                </a:lnTo>
                <a:cubicBezTo>
                  <a:pt x="79213" y="368006"/>
                  <a:pt x="85953" y="364497"/>
                  <a:pt x="92694" y="364485"/>
                </a:cubicBezTo>
                <a:close/>
                <a:moveTo>
                  <a:pt x="514886" y="364461"/>
                </a:moveTo>
                <a:cubicBezTo>
                  <a:pt x="513640" y="364461"/>
                  <a:pt x="526192" y="363483"/>
                  <a:pt x="531890" y="374948"/>
                </a:cubicBezTo>
                <a:lnTo>
                  <a:pt x="550317" y="412185"/>
                </a:lnTo>
                <a:lnTo>
                  <a:pt x="591357" y="418139"/>
                </a:lnTo>
                <a:cubicBezTo>
                  <a:pt x="606935" y="420361"/>
                  <a:pt x="613078" y="439468"/>
                  <a:pt x="601861" y="450400"/>
                </a:cubicBezTo>
                <a:lnTo>
                  <a:pt x="572128" y="479372"/>
                </a:lnTo>
                <a:lnTo>
                  <a:pt x="579161" y="520253"/>
                </a:lnTo>
                <a:cubicBezTo>
                  <a:pt x="581831" y="535805"/>
                  <a:pt x="565451" y="547358"/>
                  <a:pt x="551653" y="540160"/>
                </a:cubicBezTo>
                <a:lnTo>
                  <a:pt x="514886" y="520875"/>
                </a:lnTo>
                <a:lnTo>
                  <a:pt x="478120" y="540160"/>
                </a:lnTo>
                <a:cubicBezTo>
                  <a:pt x="464233" y="547447"/>
                  <a:pt x="447942" y="535627"/>
                  <a:pt x="450612" y="520253"/>
                </a:cubicBezTo>
                <a:lnTo>
                  <a:pt x="457645" y="479372"/>
                </a:lnTo>
                <a:lnTo>
                  <a:pt x="427912" y="450400"/>
                </a:lnTo>
                <a:cubicBezTo>
                  <a:pt x="416695" y="439468"/>
                  <a:pt x="422927" y="420361"/>
                  <a:pt x="438416" y="418139"/>
                </a:cubicBezTo>
                <a:lnTo>
                  <a:pt x="479545" y="412185"/>
                </a:lnTo>
                <a:lnTo>
                  <a:pt x="497883" y="374948"/>
                </a:lnTo>
                <a:cubicBezTo>
                  <a:pt x="501088" y="368549"/>
                  <a:pt x="507676" y="364461"/>
                  <a:pt x="514886" y="364461"/>
                </a:cubicBezTo>
                <a:close/>
                <a:moveTo>
                  <a:pt x="303790" y="181283"/>
                </a:moveTo>
                <a:cubicBezTo>
                  <a:pt x="384063" y="181283"/>
                  <a:pt x="449296" y="246442"/>
                  <a:pt x="449296" y="326624"/>
                </a:cubicBezTo>
                <a:cubicBezTo>
                  <a:pt x="449296" y="337025"/>
                  <a:pt x="440842" y="345559"/>
                  <a:pt x="430429" y="345559"/>
                </a:cubicBezTo>
                <a:lnTo>
                  <a:pt x="177240" y="345559"/>
                </a:lnTo>
                <a:cubicBezTo>
                  <a:pt x="166738" y="345559"/>
                  <a:pt x="158284" y="337025"/>
                  <a:pt x="158284" y="326624"/>
                </a:cubicBezTo>
                <a:cubicBezTo>
                  <a:pt x="158284" y="246442"/>
                  <a:pt x="223606" y="181283"/>
                  <a:pt x="303790" y="181283"/>
                </a:cubicBezTo>
                <a:close/>
                <a:moveTo>
                  <a:pt x="303755" y="0"/>
                </a:moveTo>
                <a:cubicBezTo>
                  <a:pt x="347112" y="0"/>
                  <a:pt x="382259" y="35100"/>
                  <a:pt x="382259" y="78398"/>
                </a:cubicBezTo>
                <a:cubicBezTo>
                  <a:pt x="382259" y="121696"/>
                  <a:pt x="347112" y="156796"/>
                  <a:pt x="303755" y="156796"/>
                </a:cubicBezTo>
                <a:cubicBezTo>
                  <a:pt x="260398" y="156796"/>
                  <a:pt x="225251" y="121696"/>
                  <a:pt x="225251" y="78398"/>
                </a:cubicBezTo>
                <a:cubicBezTo>
                  <a:pt x="225251" y="35100"/>
                  <a:pt x="260398" y="0"/>
                  <a:pt x="303755" y="0"/>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流程图: 可选过程 3"/>
          <p:cNvSpPr/>
          <p:nvPr/>
        </p:nvSpPr>
        <p:spPr>
          <a:xfrm>
            <a:off x="1946729"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75000"/>
                </a:schemeClr>
              </a:solidFill>
            </a:endParaRPr>
          </a:p>
        </p:txBody>
      </p:sp>
      <p:sp>
        <p:nvSpPr>
          <p:cNvPr id="5" name="文本框 4"/>
          <p:cNvSpPr txBox="1"/>
          <p:nvPr/>
        </p:nvSpPr>
        <p:spPr>
          <a:xfrm>
            <a:off x="2238676" y="87086"/>
            <a:ext cx="1005403" cy="307777"/>
          </a:xfrm>
          <a:prstGeom prst="rect">
            <a:avLst/>
          </a:prstGeom>
          <a:noFill/>
        </p:spPr>
        <p:txBody>
          <a:bodyPr wrap="none" rtlCol="0">
            <a:spAutoFit/>
          </a:bodyPr>
          <a:lstStyle/>
          <a:p>
            <a:pPr algn="ctr"/>
            <a:r>
              <a:rPr lang="zh-CN" altLang="en-US" sz="1400" b="1" spc="200" dirty="0">
                <a:solidFill>
                  <a:schemeClr val="bg1">
                    <a:lumMod val="75000"/>
                  </a:schemeClr>
                </a:solidFill>
              </a:rPr>
              <a:t>基本信息</a:t>
            </a:r>
            <a:endParaRPr lang="zh-CN" altLang="en-US" sz="1400" b="1" spc="200" dirty="0">
              <a:solidFill>
                <a:schemeClr val="bg1">
                  <a:lumMod val="75000"/>
                </a:schemeClr>
              </a:solidFill>
            </a:endParaRPr>
          </a:p>
        </p:txBody>
      </p:sp>
      <p:sp>
        <p:nvSpPr>
          <p:cNvPr id="25" name="流程图: 可选过程 24"/>
          <p:cNvSpPr/>
          <p:nvPr/>
        </p:nvSpPr>
        <p:spPr>
          <a:xfrm>
            <a:off x="7019471" y="95143"/>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29" name="文本框 28"/>
          <p:cNvSpPr txBox="1"/>
          <p:nvPr/>
        </p:nvSpPr>
        <p:spPr>
          <a:xfrm>
            <a:off x="7359599" y="101823"/>
            <a:ext cx="800219" cy="307777"/>
          </a:xfrm>
          <a:prstGeom prst="rect">
            <a:avLst/>
          </a:prstGeom>
          <a:noFill/>
        </p:spPr>
        <p:txBody>
          <a:bodyPr wrap="none" rtlCol="0">
            <a:spAutoFit/>
          </a:bodyPr>
          <a:lstStyle>
            <a:defPPr>
              <a:defRPr lang="zh-CN"/>
            </a:defPPr>
            <a:lvl1pPr algn="ctr">
              <a:defRPr sz="1400" b="1" spc="200">
                <a:solidFill>
                  <a:srgbClr val="FE5000"/>
                </a:solidFill>
              </a:defRPr>
            </a:lvl1pPr>
          </a:lstStyle>
          <a:p>
            <a:r>
              <a:rPr lang="zh-CN" altLang="en-US" dirty="0">
                <a:solidFill>
                  <a:schemeClr val="bg1">
                    <a:lumMod val="75000"/>
                  </a:schemeClr>
                </a:solidFill>
              </a:rPr>
              <a:t>创新性</a:t>
            </a:r>
            <a:endParaRPr lang="zh-CN" altLang="en-US" dirty="0">
              <a:solidFill>
                <a:schemeClr val="bg1">
                  <a:lumMod val="75000"/>
                </a:schemeClr>
              </a:solidFill>
            </a:endParaRPr>
          </a:p>
        </p:txBody>
      </p:sp>
      <p:sp>
        <p:nvSpPr>
          <p:cNvPr id="48" name="流程图: 可选过程 47"/>
          <p:cNvSpPr/>
          <p:nvPr/>
        </p:nvSpPr>
        <p:spPr>
          <a:xfrm>
            <a:off x="5328557" y="86360"/>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49" name="文本框 48"/>
          <p:cNvSpPr txBox="1"/>
          <p:nvPr/>
        </p:nvSpPr>
        <p:spPr>
          <a:xfrm>
            <a:off x="5723096" y="87086"/>
            <a:ext cx="800219" cy="307777"/>
          </a:xfrm>
          <a:prstGeom prst="rect">
            <a:avLst/>
          </a:prstGeom>
          <a:solidFill>
            <a:schemeClr val="bg1">
              <a:lumMod val="95000"/>
            </a:schemeClr>
          </a:solidFill>
        </p:spPr>
        <p:txBody>
          <a:bodyPr wrap="none" rtlCol="0">
            <a:spAutoFit/>
          </a:bodyPr>
          <a:lstStyle/>
          <a:p>
            <a:pPr algn="ctr"/>
            <a:r>
              <a:rPr lang="zh-CN" altLang="en-US" sz="1400" b="1" spc="200" dirty="0">
                <a:solidFill>
                  <a:schemeClr val="bg1">
                    <a:lumMod val="75000"/>
                  </a:schemeClr>
                </a:solidFill>
              </a:rPr>
              <a:t>有效性</a:t>
            </a:r>
            <a:endParaRPr lang="zh-CN" altLang="en-US" sz="1400" b="1" spc="200" dirty="0">
              <a:solidFill>
                <a:schemeClr val="bg1">
                  <a:lumMod val="75000"/>
                </a:schemeClr>
              </a:solidFill>
            </a:endParaRPr>
          </a:p>
        </p:txBody>
      </p:sp>
      <p:sp>
        <p:nvSpPr>
          <p:cNvPr id="51" name="流程图: 可选过程 50"/>
          <p:cNvSpPr/>
          <p:nvPr/>
        </p:nvSpPr>
        <p:spPr>
          <a:xfrm>
            <a:off x="3637643" y="124711"/>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52" name="文本框 51"/>
          <p:cNvSpPr txBox="1"/>
          <p:nvPr/>
        </p:nvSpPr>
        <p:spPr>
          <a:xfrm>
            <a:off x="4032182" y="86167"/>
            <a:ext cx="800219" cy="307777"/>
          </a:xfrm>
          <a:prstGeom prst="rect">
            <a:avLst/>
          </a:prstGeom>
          <a:noFill/>
        </p:spPr>
        <p:txBody>
          <a:bodyPr wrap="none" rtlCol="0">
            <a:spAutoFit/>
          </a:bodyPr>
          <a:lstStyle/>
          <a:p>
            <a:pPr algn="ctr"/>
            <a:r>
              <a:rPr lang="zh-CN" altLang="en-US" sz="1400" b="1" spc="200" dirty="0">
                <a:solidFill>
                  <a:schemeClr val="bg1">
                    <a:lumMod val="75000"/>
                  </a:schemeClr>
                </a:solidFill>
              </a:rPr>
              <a:t>安全性</a:t>
            </a:r>
            <a:endParaRPr lang="zh-CN" altLang="en-US" sz="1400" b="1" spc="200" dirty="0">
              <a:solidFill>
                <a:schemeClr val="bg1">
                  <a:lumMod val="75000"/>
                </a:schemeClr>
              </a:solidFill>
            </a:endParaRPr>
          </a:p>
        </p:txBody>
      </p:sp>
      <p:sp>
        <p:nvSpPr>
          <p:cNvPr id="31" name="矩形 30"/>
          <p:cNvSpPr/>
          <p:nvPr/>
        </p:nvSpPr>
        <p:spPr>
          <a:xfrm>
            <a:off x="790575" y="775335"/>
            <a:ext cx="10515600" cy="1197610"/>
          </a:xfrm>
          <a:prstGeom prst="rect">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圆角 31"/>
          <p:cNvSpPr/>
          <p:nvPr/>
        </p:nvSpPr>
        <p:spPr bwMode="auto">
          <a:xfrm>
            <a:off x="710698" y="526135"/>
            <a:ext cx="2622032" cy="540000"/>
          </a:xfrm>
          <a:prstGeom prst="roundRect">
            <a:avLst>
              <a:gd name="adj" fmla="val 13478"/>
            </a:avLst>
          </a:prstGeom>
          <a:solidFill>
            <a:srgbClr val="19AA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对公共健康的影响</a:t>
            </a:r>
            <a:endParaRPr lang="zh-CN" altLang="en-US" b="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871323" y="625934"/>
            <a:ext cx="403375" cy="360917"/>
          </a:xfrm>
          <a:prstGeom prst="rect">
            <a:avLst/>
          </a:prstGeom>
          <a:blipFill dpi="0" rotWithShape="1">
            <a:blip r:embed="rId1">
              <a:extLst>
                <a:ext uri="{96DAC541-7B7A-43D3-8B79-37D633B846F1}">
                  <asvg:svgBlip xmlns:asvg="http://schemas.microsoft.com/office/drawing/2016/SVG/main" r:embed="rId2"/>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endParaRPr>
          </a:p>
        </p:txBody>
      </p:sp>
      <p:sp>
        <p:nvSpPr>
          <p:cNvPr id="10" name="流程图: 可选过程 9"/>
          <p:cNvSpPr/>
          <p:nvPr/>
        </p:nvSpPr>
        <p:spPr>
          <a:xfrm>
            <a:off x="8623198" y="86167"/>
            <a:ext cx="1534886" cy="299720"/>
          </a:xfrm>
          <a:prstGeom prst="flowChartAlternateProcess">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75000"/>
                </a:schemeClr>
              </a:solidFill>
            </a:endParaRPr>
          </a:p>
        </p:txBody>
      </p:sp>
      <p:sp>
        <p:nvSpPr>
          <p:cNvPr id="28" name="文本框 27"/>
          <p:cNvSpPr txBox="1"/>
          <p:nvPr/>
        </p:nvSpPr>
        <p:spPr>
          <a:xfrm>
            <a:off x="8958858" y="89429"/>
            <a:ext cx="800219" cy="307777"/>
          </a:xfrm>
          <a:prstGeom prst="rect">
            <a:avLst/>
          </a:prstGeom>
          <a:noFill/>
        </p:spPr>
        <p:txBody>
          <a:bodyPr wrap="none" rtlCol="0">
            <a:spAutoFit/>
          </a:bodyPr>
          <a:lstStyle>
            <a:defPPr>
              <a:defRPr lang="zh-CN"/>
            </a:defPPr>
            <a:lvl1pPr algn="ctr">
              <a:defRPr sz="1400" b="1" spc="200">
                <a:solidFill>
                  <a:srgbClr val="FE5000"/>
                </a:solidFill>
              </a:defRPr>
            </a:lvl1pPr>
          </a:lstStyle>
          <a:p>
            <a:r>
              <a:rPr lang="zh-CN" altLang="en-US" dirty="0">
                <a:solidFill>
                  <a:schemeClr val="tx1"/>
                </a:solidFill>
              </a:rPr>
              <a:t>公平性</a:t>
            </a:r>
            <a:endParaRPr lang="zh-CN" altLang="en-US" dirty="0">
              <a:solidFill>
                <a:schemeClr val="tx1"/>
              </a:solidFill>
            </a:endParaRPr>
          </a:p>
        </p:txBody>
      </p:sp>
      <p:sp>
        <p:nvSpPr>
          <p:cNvPr id="2" name="文本框 1"/>
          <p:cNvSpPr txBox="1"/>
          <p:nvPr/>
        </p:nvSpPr>
        <p:spPr>
          <a:xfrm>
            <a:off x="1040765" y="737870"/>
            <a:ext cx="10242550" cy="1849120"/>
          </a:xfrm>
          <a:prstGeom prst="rect">
            <a:avLst/>
          </a:prstGeom>
          <a:noFill/>
        </p:spPr>
        <p:txBody>
          <a:bodyPr wrap="square">
            <a:noAutofit/>
          </a:bodyPr>
          <a:lstStyle/>
          <a:p>
            <a:pPr algn="l"/>
            <a:endParaRPr lang="zh-CN" altLang="en-US" sz="2000" b="0" i="0" u="none" strike="noStrike" baseline="0" dirty="0">
              <a:solidFill>
                <a:srgbClr val="00000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600" dirty="0">
                <a:solidFill>
                  <a:srgbClr val="000000"/>
                </a:solidFill>
                <a:latin typeface="微软雅黑" panose="020B0503020204020204" pitchFamily="34" charset="-122"/>
                <a:ea typeface="微软雅黑" panose="020B0503020204020204" pitchFamily="34" charset="-122"/>
              </a:rPr>
              <a:t>Ex20ins</a:t>
            </a:r>
            <a:r>
              <a:rPr lang="zh-CN" altLang="en-US" sz="1600" dirty="0">
                <a:solidFill>
                  <a:srgbClr val="000000"/>
                </a:solidFill>
                <a:latin typeface="微软雅黑" panose="020B0503020204020204" pitchFamily="34" charset="-122"/>
                <a:ea typeface="微软雅黑" panose="020B0503020204020204" pitchFamily="34" charset="-122"/>
              </a:rPr>
              <a:t>是</a:t>
            </a:r>
            <a:r>
              <a:rPr lang="en-US" altLang="zh-CN" sz="1600" dirty="0">
                <a:solidFill>
                  <a:srgbClr val="000000"/>
                </a:solidFill>
                <a:latin typeface="微软雅黑" panose="020B0503020204020204" pitchFamily="34" charset="-122"/>
                <a:ea typeface="微软雅黑" panose="020B0503020204020204" pitchFamily="34" charset="-122"/>
              </a:rPr>
              <a:t>NSCLC</a:t>
            </a:r>
            <a:r>
              <a:rPr lang="zh-CN" altLang="en-US" sz="1600" dirty="0">
                <a:solidFill>
                  <a:srgbClr val="000000"/>
                </a:solidFill>
                <a:latin typeface="微软雅黑" panose="020B0503020204020204" pitchFamily="34" charset="-122"/>
                <a:ea typeface="微软雅黑" panose="020B0503020204020204" pitchFamily="34" charset="-122"/>
              </a:rPr>
              <a:t>的难治靶点，恶性程度高，预后较差。传统疗法效果不佳，患者</a:t>
            </a:r>
            <a:r>
              <a:rPr lang="en-US" altLang="zh-CN" sz="1600" dirty="0">
                <a:solidFill>
                  <a:srgbClr val="000000"/>
                </a:solidFill>
                <a:latin typeface="微软雅黑" panose="020B0503020204020204" pitchFamily="34" charset="-122"/>
                <a:ea typeface="微软雅黑" panose="020B0503020204020204" pitchFamily="34" charset="-122"/>
              </a:rPr>
              <a:t>5</a:t>
            </a:r>
            <a:r>
              <a:rPr lang="zh-CN" altLang="en-US" sz="1600" dirty="0">
                <a:solidFill>
                  <a:srgbClr val="000000"/>
                </a:solidFill>
                <a:latin typeface="微软雅黑" panose="020B0503020204020204" pitchFamily="34" charset="-122"/>
                <a:ea typeface="微软雅黑" panose="020B0503020204020204" pitchFamily="34" charset="-122"/>
              </a:rPr>
              <a:t>年生存率仅为</a:t>
            </a:r>
            <a:r>
              <a:rPr lang="en-US" altLang="zh-CN" sz="1600" dirty="0">
                <a:solidFill>
                  <a:srgbClr val="000000"/>
                </a:solidFill>
                <a:latin typeface="微软雅黑" panose="020B0503020204020204" pitchFamily="34" charset="-122"/>
                <a:ea typeface="微软雅黑" panose="020B0503020204020204" pitchFamily="34" charset="-122"/>
              </a:rPr>
              <a:t>8%</a:t>
            </a:r>
            <a:r>
              <a:rPr lang="zh-CN" altLang="en-US" sz="1600" dirty="0">
                <a:solidFill>
                  <a:srgbClr val="000000"/>
                </a:solidFill>
                <a:latin typeface="微软雅黑" panose="020B0503020204020204" pitchFamily="34" charset="-122"/>
                <a:ea typeface="微软雅黑" panose="020B0503020204020204" pitchFamily="34" charset="-122"/>
              </a:rPr>
              <a:t>。伏美替尼可显著改善经治</a:t>
            </a:r>
            <a:r>
              <a:rPr lang="en-US" altLang="zh-CN"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EGFR ex20ins</a:t>
            </a:r>
            <a:r>
              <a:rPr lang="zh-CN" altLang="en-US" sz="1600" dirty="0">
                <a:solidFill>
                  <a:srgbClr val="000000"/>
                </a:solidFill>
                <a:latin typeface="微软雅黑" panose="020B0503020204020204" pitchFamily="34" charset="-122"/>
                <a:ea typeface="微软雅黑" panose="020B0503020204020204" pitchFamily="34" charset="-122"/>
              </a:rPr>
              <a:t>突变晚期</a:t>
            </a:r>
            <a:r>
              <a:rPr lang="en-US" altLang="zh-CN" sz="1600" dirty="0">
                <a:solidFill>
                  <a:srgbClr val="000000"/>
                </a:solidFill>
                <a:latin typeface="微软雅黑" panose="020B0503020204020204" pitchFamily="34" charset="-122"/>
                <a:ea typeface="微软雅黑" panose="020B0503020204020204" pitchFamily="34" charset="-122"/>
              </a:rPr>
              <a:t>NSCLC</a:t>
            </a:r>
            <a:r>
              <a:rPr lang="zh-CN" altLang="en-US" sz="1600" dirty="0">
                <a:solidFill>
                  <a:srgbClr val="000000"/>
                </a:solidFill>
                <a:latin typeface="微软雅黑" panose="020B0503020204020204" pitchFamily="34" charset="-122"/>
                <a:ea typeface="微软雅黑" panose="020B0503020204020204" pitchFamily="34" charset="-122"/>
              </a:rPr>
              <a:t>患者的预后。纳入国家医保目录可提高药物可及性，降低患者疾病负担，</a:t>
            </a:r>
            <a:r>
              <a:rPr lang="zh-CN" altLang="en-US" sz="1600" b="1" i="0" u="none" strike="noStrike" baseline="0" dirty="0">
                <a:solidFill>
                  <a:srgbClr val="DC4979"/>
                </a:solidFill>
                <a:latin typeface="微软雅黑" panose="020B0503020204020204" pitchFamily="34" charset="-122"/>
                <a:ea typeface="微软雅黑" panose="020B0503020204020204" pitchFamily="34" charset="-122"/>
              </a:rPr>
              <a:t>助力提升肿瘤</a:t>
            </a:r>
            <a:r>
              <a:rPr lang="en-US" altLang="zh-CN" sz="1600" b="1" i="0" u="none" strike="noStrike" baseline="0" dirty="0">
                <a:solidFill>
                  <a:srgbClr val="DC4979"/>
                </a:solidFill>
                <a:latin typeface="Arial" panose="020B0604020202020204" pitchFamily="34" charset="0"/>
                <a:ea typeface="微软雅黑" panose="020B0503020204020204" pitchFamily="34" charset="-122"/>
              </a:rPr>
              <a:t>5</a:t>
            </a:r>
            <a:r>
              <a:rPr lang="zh-CN" altLang="en-US" sz="1600" b="1" i="0" u="none" strike="noStrike" baseline="0" dirty="0">
                <a:solidFill>
                  <a:srgbClr val="DC4979"/>
                </a:solidFill>
                <a:latin typeface="微软雅黑" panose="020B0503020204020204" pitchFamily="34" charset="-122"/>
                <a:ea typeface="微软雅黑" panose="020B0503020204020204" pitchFamily="34" charset="-122"/>
              </a:rPr>
              <a:t>年生存率</a:t>
            </a:r>
            <a:r>
              <a:rPr lang="zh-CN" altLang="en-US" sz="1600" i="0" u="none" strike="noStrike" baseline="0" dirty="0">
                <a:solidFill>
                  <a:srgbClr val="000000"/>
                </a:solidFill>
                <a:latin typeface="微软雅黑" panose="020B0503020204020204" pitchFamily="34" charset="-122"/>
                <a:ea typeface="微软雅黑" panose="020B0503020204020204" pitchFamily="34" charset="-122"/>
              </a:rPr>
              <a:t>，</a:t>
            </a:r>
            <a:r>
              <a:rPr lang="zh-CN" altLang="en-US" sz="1600" b="0" i="0" u="none" strike="noStrike" baseline="0" dirty="0">
                <a:solidFill>
                  <a:srgbClr val="000000"/>
                </a:solidFill>
                <a:latin typeface="微软雅黑" panose="020B0503020204020204" pitchFamily="34" charset="-122"/>
                <a:ea typeface="微软雅黑" panose="020B0503020204020204" pitchFamily="34" charset="-122"/>
              </a:rPr>
              <a:t>提升全民健康水平。</a:t>
            </a:r>
            <a:endParaRPr lang="zh-CN" altLang="en-US" sz="1600" b="0" i="0" u="none" strike="noStrike" baseline="0" dirty="0">
              <a:solidFill>
                <a:srgbClr val="000000"/>
              </a:solidFill>
              <a:latin typeface="微软雅黑" panose="020B0503020204020204" pitchFamily="34" charset="-122"/>
              <a:ea typeface="微软雅黑" panose="020B0503020204020204" pitchFamily="34" charset="-122"/>
            </a:endParaRPr>
          </a:p>
          <a:p>
            <a:endParaRPr lang="zh-CN" altLang="en-US" sz="1800" b="0" i="0" u="none" strike="noStrike" baseline="0" dirty="0">
              <a:solidFill>
                <a:srgbClr val="000000"/>
              </a:solidFill>
              <a:latin typeface="微软雅黑" panose="020B0503020204020204" pitchFamily="34" charset="-122"/>
              <a:ea typeface="微软雅黑" panose="020B0503020204020204" pitchFamily="34" charset="-122"/>
            </a:endParaRPr>
          </a:p>
        </p:txBody>
      </p:sp>
      <p:sp>
        <p:nvSpPr>
          <p:cNvPr id="17" name="文本框 17"/>
          <p:cNvSpPr txBox="1"/>
          <p:nvPr/>
        </p:nvSpPr>
        <p:spPr>
          <a:xfrm>
            <a:off x="1018540" y="2738120"/>
            <a:ext cx="10306050" cy="930275"/>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207645" marR="0" lvl="1" indent="-171450" fontAlgn="auto">
              <a:spcBef>
                <a:spcPts val="0"/>
              </a:spcBef>
              <a:spcAft>
                <a:spcPts val="0"/>
              </a:spcAft>
              <a:buClrTx/>
              <a:buSzTx/>
              <a:buFont typeface="Arial" panose="020B0604020202020204" pitchFamily="34" charset="0"/>
              <a:buChar char="•"/>
              <a:defRPr kumimoji="0" sz="1600" b="1" i="0" u="none" strike="noStrike" cap="none" spc="0" normalizeH="0" baseline="0">
                <a:ln>
                  <a:noFill/>
                </a:ln>
                <a:solidFill>
                  <a:prstClr val="black"/>
                </a:solidFill>
                <a:effectLst/>
                <a:uLnTx/>
                <a:uFillTx/>
                <a:latin typeface="微软雅黑" panose="020B0503020204020204" pitchFamily="34" charset="-122"/>
                <a:ea typeface="微软雅黑" panose="020B0503020204020204" pitchFamily="34" charset="-122"/>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l">
              <a:buFont typeface="Arial" panose="020B0604020202020204" pitchFamily="34" charset="0"/>
              <a:buChar char="•"/>
            </a:pPr>
            <a:r>
              <a:rPr lang="en-US" altLang="zh-CN" b="0" dirty="0">
                <a:latin typeface="Arial" panose="020B0604020202020204" pitchFamily="34" charset="0"/>
                <a:sym typeface="Arial" panose="020B0604020202020204" pitchFamily="34" charset="0"/>
              </a:rPr>
              <a:t>  </a:t>
            </a:r>
            <a:r>
              <a:rPr lang="zh-CN" altLang="en-US" b="0" dirty="0">
                <a:latin typeface="Arial" panose="020B0604020202020204" pitchFamily="34" charset="0"/>
                <a:sym typeface="Arial" panose="020B0604020202020204" pitchFamily="34" charset="0"/>
              </a:rPr>
              <a:t>目录内产品对</a:t>
            </a:r>
            <a:r>
              <a:rPr lang="zh-CN" altLang="en-US" b="0" dirty="0">
                <a:latin typeface="Arial" panose="020B0604020202020204" pitchFamily="34" charset="0"/>
                <a:sym typeface="+mn-ea"/>
              </a:rPr>
              <a:t>20ins插入突变的选择性不足，药物安全窗</a:t>
            </a:r>
            <a:r>
              <a:rPr lang="zh-CN" altLang="en-US" b="0" dirty="0">
                <a:latin typeface="Arial" panose="020B0604020202020204" pitchFamily="34" charset="0"/>
                <a:sym typeface="+mn-ea"/>
              </a:rPr>
              <a:t>窄，易产生脱靶毒性，导致其难以提升患者疗效。</a:t>
            </a:r>
            <a:endParaRPr lang="zh-CN" altLang="en-US" b="0" dirty="0">
              <a:latin typeface="Arial" panose="020B0604020202020204" pitchFamily="34" charset="0"/>
              <a:sym typeface="Arial" panose="020B0604020202020204" pitchFamily="34" charset="0"/>
            </a:endParaRPr>
          </a:p>
          <a:p>
            <a:pPr lvl="1" algn="l">
              <a:buFont typeface="Arial" panose="020B0604020202020204" pitchFamily="34" charset="0"/>
              <a:buChar char="•"/>
            </a:pPr>
            <a:r>
              <a:rPr lang="en-US" altLang="zh-CN" b="0" dirty="0">
                <a:latin typeface="Arial" panose="020B0604020202020204" pitchFamily="34" charset="0"/>
                <a:sym typeface="Arial" panose="020B0604020202020204" pitchFamily="34" charset="0"/>
              </a:rPr>
              <a:t>  </a:t>
            </a:r>
            <a:r>
              <a:rPr lang="zh-CN" altLang="en-US" b="0" dirty="0">
                <a:latin typeface="Arial" panose="020B0604020202020204" pitchFamily="34" charset="0"/>
                <a:sym typeface="Arial" panose="020B0604020202020204" pitchFamily="34" charset="0"/>
              </a:rPr>
              <a:t>伏美替尼创新的分子结构</a:t>
            </a:r>
            <a:r>
              <a:rPr lang="zh-CN" altLang="en-US" dirty="0">
                <a:solidFill>
                  <a:srgbClr val="DC4979"/>
                </a:solidFill>
                <a:sym typeface="+mn-ea"/>
              </a:rPr>
              <a:t>具有高度选择性</a:t>
            </a:r>
            <a:r>
              <a:rPr lang="zh-CN" altLang="en-US" b="0" dirty="0">
                <a:latin typeface="Arial" panose="020B0604020202020204" pitchFamily="34" charset="0"/>
                <a:sym typeface="+mn-ea"/>
              </a:rPr>
              <a:t>，药物治疗窗宽，</a:t>
            </a:r>
            <a:r>
              <a:rPr lang="zh-CN" altLang="en-US" b="0" dirty="0">
                <a:latin typeface="Arial" panose="020B0604020202020204" pitchFamily="34" charset="0"/>
                <a:sym typeface="Arial" panose="020B0604020202020204" pitchFamily="34" charset="0"/>
              </a:rPr>
              <a:t>可为患者带来</a:t>
            </a:r>
            <a:r>
              <a:rPr lang="zh-CN" altLang="en-US" dirty="0">
                <a:solidFill>
                  <a:srgbClr val="DC4979"/>
                </a:solidFill>
                <a:sym typeface="Arial" panose="020B0604020202020204" pitchFamily="34" charset="0"/>
              </a:rPr>
              <a:t>强效、安全且便捷的治疗新选择</a:t>
            </a:r>
            <a:r>
              <a:rPr lang="zh-CN" altLang="en-US" b="0" dirty="0">
                <a:latin typeface="Arial" panose="020B0604020202020204" pitchFamily="34" charset="0"/>
                <a:sym typeface="Arial" panose="020B0604020202020204" pitchFamily="34" charset="0"/>
              </a:rPr>
              <a:t>。</a:t>
            </a:r>
            <a:endParaRPr lang="zh-CN" altLang="en-US" b="0" dirty="0">
              <a:latin typeface="Arial" panose="020B0604020202020204" pitchFamily="34" charset="0"/>
              <a:sym typeface="Arial" panose="020B0604020202020204" pitchFamily="34" charset="0"/>
            </a:endParaRPr>
          </a:p>
        </p:txBody>
      </p:sp>
      <p:sp>
        <p:nvSpPr>
          <p:cNvPr id="30" name="文本框 17"/>
          <p:cNvSpPr txBox="1"/>
          <p:nvPr/>
        </p:nvSpPr>
        <p:spPr>
          <a:xfrm>
            <a:off x="1018846" y="5541941"/>
            <a:ext cx="10121112" cy="5835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1945" lvl="1" indent="-285750">
              <a:buFont typeface="Arial" panose="020B0604020202020204" pitchFamily="34" charset="0"/>
              <a:buChar char="•"/>
              <a:defRPr/>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在中国</a:t>
            </a:r>
            <a:r>
              <a:rPr lang="en-US" altLang="zh-CN"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NSCLC</a:t>
            </a: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患者中，约</a:t>
            </a:r>
            <a:r>
              <a:rPr lang="en-US" altLang="zh-CN"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2-3%</a:t>
            </a: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可以检出</a:t>
            </a:r>
            <a:r>
              <a:rPr lang="en-US" altLang="zh-CN"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EGFR ex20ins</a:t>
            </a: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突变，恶性程度高，预后较差，亟需进行系统性治疗。</a:t>
            </a:r>
            <a:endPar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a:p>
            <a:pPr marL="321945" lvl="1" indent="-285750">
              <a:buFont typeface="Arial" panose="020B0604020202020204" pitchFamily="34" charset="0"/>
              <a:buChar char="•"/>
              <a:defRPr/>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本品临床价值高，可有效满足参保人员的治疗需求，具有良好的经济性，</a:t>
            </a:r>
            <a:r>
              <a:rPr lang="zh-CN" altLang="en-US" sz="1600" b="1" dirty="0">
                <a:solidFill>
                  <a:srgbClr val="DC4979"/>
                </a:solidFill>
                <a:latin typeface="Arial" panose="020B0604020202020204" pitchFamily="34" charset="0"/>
                <a:ea typeface="微软雅黑" panose="020B0503020204020204" pitchFamily="34" charset="-122"/>
                <a:sym typeface="Arial" panose="020B0604020202020204" pitchFamily="34" charset="0"/>
              </a:rPr>
              <a:t>可有效保障医保基金的安全</a:t>
            </a:r>
            <a:r>
              <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kumimoji="0" lang="zh-CN" altLang="en-US" sz="16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11.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12.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13.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14.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15.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16.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17.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18.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19.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2.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20.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21.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22.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23.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24.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25.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26.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27.xml><?xml version="1.0" encoding="utf-8"?>
<p:tagLst xmlns:p="http://schemas.openxmlformats.org/presentationml/2006/main">
  <p:tag name="TABLE_ENDDRAG_ORIGIN_RECT" val="671*88"/>
  <p:tag name="TABLE_ENDDRAG_RECT" val="146*211*671*88"/>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resource_record_key" val="{&quot;29&quot;:[50053044]}"/>
</p:tagLst>
</file>

<file path=ppt/tags/tag3.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4.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5.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6.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7.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8.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ags/tag9.xml><?xml version="1.0" encoding="utf-8"?>
<p:tagLst xmlns:p="http://schemas.openxmlformats.org/presentationml/2006/main">
  <p:tag name="KSO_WM_DIAGRAM_VIRTUALLY_FRAME" val="{&quot;height&quot;:420.72484251968507,&quot;left&quot;:74.59622047244093,&quot;top&quot;:72.15515748031495,&quot;width&quot;:824.7037795275592}"/>
</p:tagLst>
</file>

<file path=ppt/theme/theme1.xml><?xml version="1.0" encoding="utf-8"?>
<a:theme xmlns:a="http://schemas.openxmlformats.org/drawingml/2006/main" name="1_艾力斯模板">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4264</Words>
  <Application>WPS 演示</Application>
  <PresentationFormat>宽屏</PresentationFormat>
  <Paragraphs>415</Paragraphs>
  <Slides>9</Slides>
  <Notes>9</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9</vt:i4>
      </vt:variant>
    </vt:vector>
  </HeadingPairs>
  <TitlesOfParts>
    <vt:vector size="25" baseType="lpstr">
      <vt:lpstr>Arial</vt:lpstr>
      <vt:lpstr>宋体</vt:lpstr>
      <vt:lpstr>Wingdings</vt:lpstr>
      <vt:lpstr>微软雅黑</vt:lpstr>
      <vt:lpstr>Wingdings</vt:lpstr>
      <vt:lpstr>Helvetica</vt:lpstr>
      <vt:lpstr>Arial</vt:lpstr>
      <vt:lpstr>黑体</vt:lpstr>
      <vt:lpstr>Calibri</vt:lpstr>
      <vt:lpstr>Times New Roman</vt:lpstr>
      <vt:lpstr>等线</vt:lpstr>
      <vt:lpstr>Calibri</vt:lpstr>
      <vt:lpstr>Arial Unicode MS</vt:lpstr>
      <vt:lpstr>Arial Black</vt:lpstr>
      <vt:lpstr>1_艾力斯模板</vt:lpstr>
      <vt:lpstr>TCLayout.ActiveDocument.1</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赵晓澎</dc:creator>
  <cp:lastModifiedBy>赵晓澎</cp:lastModifiedBy>
  <cp:revision>339</cp:revision>
  <dcterms:created xsi:type="dcterms:W3CDTF">2025-02-13T03:15:00Z</dcterms:created>
  <dcterms:modified xsi:type="dcterms:W3CDTF">2026-06-05T03:05:04Z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E04CB67A63564310B5FA2317BE4F6F9D_12</vt:lpwstr>
  </property>
</Properties>
</file>