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56" r:id="rId4"/>
    <p:sldId id="291" r:id="rId6"/>
    <p:sldId id="281" r:id="rId7"/>
    <p:sldId id="260" r:id="rId8"/>
    <p:sldId id="262" r:id="rId9"/>
    <p:sldId id="267" r:id="rId10"/>
    <p:sldId id="277" r:id="rId11"/>
    <p:sldId id="279" r:id="rId12"/>
    <p:sldId id="292" r:id="rId13"/>
    <p:sldId id="287" r:id="rId14"/>
  </p:sldIdLst>
  <p:sldSz cx="12192000" cy="6858000"/>
  <p:notesSz cx="6858000" cy="9144000"/>
  <p:custDataLst>
    <p:tags r:id="rId18"/>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36" userDrawn="1">
          <p15:clr>
            <a:srgbClr val="A4A3A4"/>
          </p15:clr>
        </p15:guide>
        <p15:guide id="2" pos="379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2F4AA"/>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74"/>
    <p:restoredTop sz="94646"/>
  </p:normalViewPr>
  <p:slideViewPr>
    <p:cSldViewPr showGuides="1">
      <p:cViewPr varScale="1">
        <p:scale>
          <a:sx n="74" d="100"/>
          <a:sy n="74" d="100"/>
        </p:scale>
        <p:origin x="208" y="808"/>
      </p:cViewPr>
      <p:guideLst>
        <p:guide orient="horz" pos="2136"/>
        <p:guide pos="3791"/>
      </p:guideLst>
    </p:cSldViewPr>
  </p:slid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36.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3213D-1086-B449-AE75-608153686755}" type="datetimeFigureOut">
              <a:rPr kumimoji="1" lang="zh-CN" altLang="en-US" smtClean="0"/>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7E2A3A-9BE8-3045-9344-699118496289}"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更多模板请</a:t>
            </a:r>
            <a:r>
              <a:rPr lang="zh-CN" altLang="en-US"/>
              <a:t>关注：熙成素材</a:t>
            </a:r>
            <a:endParaRPr lang="zh-CN" altLang="en-US" dirty="0"/>
          </a:p>
        </p:txBody>
      </p:sp>
      <p:sp>
        <p:nvSpPr>
          <p:cNvPr id="4" name="灯片编号占位符 3"/>
          <p:cNvSpPr>
            <a:spLocks noGrp="1"/>
          </p:cNvSpPr>
          <p:nvPr>
            <p:ph type="sldNum" sz="quarter" idx="10"/>
          </p:nvPr>
        </p:nvSpPr>
        <p:spPr/>
        <p:txBody>
          <a:bodyPr/>
          <a:lstStyle/>
          <a:p>
            <a:fld id="{EFC83F8F-9DB2-4301-B101-16911A70082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a:defRPr/>
            </a:pPr>
            <a:endParaRPr lang="en-US" altLang="zh-C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a:defRPr/>
            </a:pPr>
            <a:endParaRPr lang="en-US" altLang="zh-C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lvl="0" eaLnBrk="1" fontAlgn="base" hangingPunct="1"/>
            <a:fld id="{9A0DB2DC-4C9A-4742-B13C-FB6460FD3503}" type="slidenum">
              <a:rPr lang="en-US" altLang="zh-CN" strike="noStrike" noProof="1" smtClean="0">
                <a:latin typeface="Arial" panose="020B0604020202020204" pitchFamily="34" charset="0"/>
                <a:ea typeface="宋体" panose="02010600030101010101" pitchFamily="2" charset="-122"/>
                <a:cs typeface="+mn-cs"/>
              </a:rPr>
            </a:fld>
            <a:endParaRPr lang="en-US" altLang="zh-CN"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矩形 11"/>
          <p:cNvSpPr/>
          <p:nvPr userDrawn="1"/>
        </p:nvSpPr>
        <p:spPr>
          <a:xfrm>
            <a:off x="1" y="0"/>
            <a:ext cx="12191840" cy="6857910"/>
          </a:xfrm>
          <a:prstGeom prst="rect">
            <a:avLst/>
          </a:prstGeom>
          <a:gradFill flip="none" rotWithShape="1">
            <a:gsLst>
              <a:gs pos="30000">
                <a:srgbClr val="0789D5"/>
              </a:gs>
              <a:gs pos="100000">
                <a:srgbClr val="0789D5">
                  <a:alpha val="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userDrawn="1"/>
        </p:nvSpPr>
        <p:spPr>
          <a:xfrm>
            <a:off x="-26196" y="76288"/>
            <a:ext cx="4598236" cy="953135"/>
          </a:xfrm>
          <a:prstGeom prst="rect">
            <a:avLst/>
          </a:prstGeom>
          <a:noFill/>
        </p:spPr>
        <p:txBody>
          <a:bodyPr wrap="square" rtlCol="0">
            <a:spAutoFit/>
          </a:bodyPr>
          <a:lstStyle/>
          <a:p>
            <a:endParaRPr kumimoji="1" lang="zh-CN" altLang="en-US" sz="2800" dirty="0">
              <a:solidFill>
                <a:schemeClr val="bg1"/>
              </a:solidFill>
              <a:latin typeface="STXingkai" panose="02010800040101010101" pitchFamily="2" charset="-122"/>
              <a:ea typeface="STXingkai" panose="02010800040101010101" pitchFamily="2" charset="-122"/>
            </a:endParaRPr>
          </a:p>
          <a:p>
            <a:endParaRPr kumimoji="1" lang="zh-CN" altLang="en-US" sz="2800" dirty="0">
              <a:solidFill>
                <a:schemeClr val="bg1"/>
              </a:solidFill>
              <a:latin typeface="STXingkai" panose="02010800040101010101" pitchFamily="2" charset="-122"/>
              <a:ea typeface="STXingkai" panose="0201080004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矩形 6"/>
          <p:cNvSpPr/>
          <p:nvPr userDrawn="1"/>
        </p:nvSpPr>
        <p:spPr>
          <a:xfrm>
            <a:off x="1" y="0"/>
            <a:ext cx="12191840" cy="599508"/>
          </a:xfrm>
          <a:prstGeom prst="rect">
            <a:avLst/>
          </a:prstGeom>
          <a:gradFill flip="none" rotWithShape="1">
            <a:gsLst>
              <a:gs pos="30000">
                <a:srgbClr val="0789D5"/>
              </a:gs>
              <a:gs pos="100000">
                <a:srgbClr val="0789D5">
                  <a:alpha val="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userDrawn="1"/>
        </p:nvSpPr>
        <p:spPr>
          <a:xfrm>
            <a:off x="-26196" y="76288"/>
            <a:ext cx="4598236" cy="521970"/>
          </a:xfrm>
          <a:prstGeom prst="rect">
            <a:avLst/>
          </a:prstGeom>
          <a:noFill/>
        </p:spPr>
        <p:txBody>
          <a:bodyPr wrap="square" rtlCol="0">
            <a:spAutoFit/>
          </a:bodyPr>
          <a:lstStyle/>
          <a:p>
            <a:endParaRPr kumimoji="1" lang="zh-CN" altLang="en-US" sz="2800" dirty="0">
              <a:solidFill>
                <a:schemeClr val="bg1"/>
              </a:solidFill>
              <a:latin typeface="STXingkai" panose="02010800040101010101" pitchFamily="2" charset="-122"/>
              <a:ea typeface="STXingkai" panose="02010800040101010101" pitchFamily="2" charset="-122"/>
            </a:endParaRPr>
          </a:p>
        </p:txBody>
      </p:sp>
      <p:cxnSp>
        <p:nvCxnSpPr>
          <p:cNvPr id="9" name="直线连接符 8"/>
          <p:cNvCxnSpPr/>
          <p:nvPr userDrawn="1"/>
        </p:nvCxnSpPr>
        <p:spPr>
          <a:xfrm>
            <a:off x="0" y="609674"/>
            <a:ext cx="5410218" cy="0"/>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8" Type="http://schemas.openxmlformats.org/officeDocument/2006/relationships/slideLayout" Target="../slideLayouts/slideLayout2.xml"/><Relationship Id="rId37" Type="http://schemas.microsoft.com/office/2007/relationships/hdphoto" Target="../media/image2.wdp"/><Relationship Id="rId36" Type="http://schemas.openxmlformats.org/officeDocument/2006/relationships/image" Target="../media/image1.png"/><Relationship Id="rId35" Type="http://schemas.openxmlformats.org/officeDocument/2006/relationships/tags" Target="../tags/tag35.xml"/><Relationship Id="rId34" Type="http://schemas.openxmlformats.org/officeDocument/2006/relationships/tags" Target="../tags/tag34.xml"/><Relationship Id="rId33" Type="http://schemas.openxmlformats.org/officeDocument/2006/relationships/tags" Target="../tags/tag33.xml"/><Relationship Id="rId32" Type="http://schemas.openxmlformats.org/officeDocument/2006/relationships/tags" Target="../tags/tag32.xml"/><Relationship Id="rId31" Type="http://schemas.openxmlformats.org/officeDocument/2006/relationships/tags" Target="../tags/tag31.xml"/><Relationship Id="rId30" Type="http://schemas.openxmlformats.org/officeDocument/2006/relationships/tags" Target="../tags/tag30.xml"/><Relationship Id="rId3" Type="http://schemas.openxmlformats.org/officeDocument/2006/relationships/tags" Target="../tags/tag3.xml"/><Relationship Id="rId29" Type="http://schemas.openxmlformats.org/officeDocument/2006/relationships/tags" Target="../tags/tag29.xml"/><Relationship Id="rId28" Type="http://schemas.openxmlformats.org/officeDocument/2006/relationships/tags" Target="../tags/tag28.xml"/><Relationship Id="rId27" Type="http://schemas.openxmlformats.org/officeDocument/2006/relationships/tags" Target="../tags/tag27.xml"/><Relationship Id="rId26" Type="http://schemas.openxmlformats.org/officeDocument/2006/relationships/tags" Target="../tags/tag26.xml"/><Relationship Id="rId25" Type="http://schemas.openxmlformats.org/officeDocument/2006/relationships/tags" Target="../tags/tag25.xml"/><Relationship Id="rId24" Type="http://schemas.openxmlformats.org/officeDocument/2006/relationships/tags" Target="../tags/tag24.xml"/><Relationship Id="rId23" Type="http://schemas.openxmlformats.org/officeDocument/2006/relationships/tags" Target="../tags/tag23.xml"/><Relationship Id="rId22" Type="http://schemas.openxmlformats.org/officeDocument/2006/relationships/tags" Target="../tags/tag22.xml"/><Relationship Id="rId21" Type="http://schemas.openxmlformats.org/officeDocument/2006/relationships/tags" Target="../tags/tag21.xml"/><Relationship Id="rId20" Type="http://schemas.openxmlformats.org/officeDocument/2006/relationships/tags" Target="../tags/tag20.xml"/><Relationship Id="rId2" Type="http://schemas.openxmlformats.org/officeDocument/2006/relationships/tags" Target="../tags/tag2.xml"/><Relationship Id="rId19" Type="http://schemas.openxmlformats.org/officeDocument/2006/relationships/tags" Target="../tags/tag19.xml"/><Relationship Id="rId18" Type="http://schemas.openxmlformats.org/officeDocument/2006/relationships/tags" Target="../tags/tag18.xml"/><Relationship Id="rId17" Type="http://schemas.openxmlformats.org/officeDocument/2006/relationships/tags" Target="../tags/tag17.xml"/><Relationship Id="rId16" Type="http://schemas.openxmlformats.org/officeDocument/2006/relationships/tags" Target="../tags/tag16.xml"/><Relationship Id="rId15" Type="http://schemas.openxmlformats.org/officeDocument/2006/relationships/tags" Target="../tags/tag15.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圆角 9"/>
          <p:cNvSpPr/>
          <p:nvPr/>
        </p:nvSpPr>
        <p:spPr>
          <a:xfrm>
            <a:off x="2209902" y="914466"/>
            <a:ext cx="7848394" cy="5684109"/>
          </a:xfrm>
          <a:prstGeom prst="roundRect">
            <a:avLst>
              <a:gd name="adj" fmla="val 2122"/>
            </a:avLst>
          </a:prstGeom>
          <a:solidFill>
            <a:schemeClr val="bg1">
              <a:alpha val="19000"/>
            </a:schemeClr>
          </a:solidFill>
          <a:ln>
            <a:solidFill>
              <a:schemeClr val="bg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271651" y="2498162"/>
            <a:ext cx="7648697" cy="768352"/>
          </a:xfrm>
          <a:prstGeom prst="rect">
            <a:avLst/>
          </a:prstGeom>
          <a:noFill/>
        </p:spPr>
        <p:txBody>
          <a:bodyPr wrap="square" rtlCol="0">
            <a:spAutoFit/>
          </a:bodyPr>
          <a:lstStyle/>
          <a:p>
            <a:pPr algn="ctr">
              <a:lnSpc>
                <a:spcPct val="120000"/>
              </a:lnSpc>
            </a:pPr>
            <a:r>
              <a:rPr lang="zh-CN" altLang="en-US" sz="4000" b="1" spc="100" dirty="0">
                <a:solidFill>
                  <a:schemeClr val="bg1"/>
                </a:solidFill>
                <a:effectLst>
                  <a:outerShdw blurRad="88900" algn="ctr" rotWithShape="0">
                    <a:prstClr val="black">
                      <a:alpha val="40000"/>
                    </a:prstClr>
                  </a:outerShdw>
                </a:effectLst>
                <a:latin typeface="微软雅黑" panose="020B0503020204020204" pitchFamily="34" charset="-122"/>
                <a:ea typeface="微软雅黑" panose="020B0503020204020204" pitchFamily="34" charset="-122"/>
              </a:rPr>
              <a:t>门冬氨酸钾镁木糖醇注射液</a:t>
            </a:r>
            <a:endParaRPr lang="zh-CN" altLang="en-US" sz="4000" b="1" spc="100" dirty="0">
              <a:solidFill>
                <a:schemeClr val="bg1"/>
              </a:solidFill>
              <a:effectLst>
                <a:outerShdw blurRad="88900" algn="ctr" rotWithShape="0">
                  <a:prstClr val="black">
                    <a:alpha val="40000"/>
                  </a:prstClr>
                </a:outerShdw>
              </a:effectLst>
              <a:latin typeface="微软雅黑" panose="020B0503020204020204" pitchFamily="34" charset="-122"/>
              <a:ea typeface="微软雅黑" panose="020B0503020204020204" pitchFamily="34" charset="-122"/>
            </a:endParaRPr>
          </a:p>
        </p:txBody>
      </p:sp>
      <p:grpSp>
        <p:nvGrpSpPr>
          <p:cNvPr id="30" name="组合 29"/>
          <p:cNvGrpSpPr/>
          <p:nvPr/>
        </p:nvGrpSpPr>
        <p:grpSpPr>
          <a:xfrm>
            <a:off x="4074872" y="3907035"/>
            <a:ext cx="725343" cy="725343"/>
            <a:chOff x="1103457" y="3579514"/>
            <a:chExt cx="725343" cy="725343"/>
          </a:xfrm>
        </p:grpSpPr>
        <p:sp>
          <p:nvSpPr>
            <p:cNvPr id="11" name="矩形: 圆角 10"/>
            <p:cNvSpPr/>
            <p:nvPr/>
          </p:nvSpPr>
          <p:spPr>
            <a:xfrm>
              <a:off x="1103457" y="3579514"/>
              <a:ext cx="725343" cy="725343"/>
            </a:xfrm>
            <a:prstGeom prst="roundRect">
              <a:avLst>
                <a:gd name="adj" fmla="val 6777"/>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stethoscope_375918"/>
            <p:cNvSpPr>
              <a:spLocks noChangeAspect="1"/>
            </p:cNvSpPr>
            <p:nvPr/>
          </p:nvSpPr>
          <p:spPr bwMode="auto">
            <a:xfrm>
              <a:off x="1323932" y="3753127"/>
              <a:ext cx="353662" cy="378114"/>
            </a:xfrm>
            <a:custGeom>
              <a:avLst/>
              <a:gdLst>
                <a:gd name="T0" fmla="*/ 5617 w 6376"/>
                <a:gd name="T1" fmla="*/ 2191 h 6827"/>
                <a:gd name="T2" fmla="*/ 4858 w 6376"/>
                <a:gd name="T3" fmla="*/ 2951 h 6827"/>
                <a:gd name="T4" fmla="*/ 5395 w 6376"/>
                <a:gd name="T5" fmla="*/ 3678 h 6827"/>
                <a:gd name="T6" fmla="*/ 5395 w 6376"/>
                <a:gd name="T7" fmla="*/ 4803 h 6827"/>
                <a:gd name="T8" fmla="*/ 3816 w 6376"/>
                <a:gd name="T9" fmla="*/ 6381 h 6827"/>
                <a:gd name="T10" fmla="*/ 2238 w 6376"/>
                <a:gd name="T11" fmla="*/ 4803 h 6827"/>
                <a:gd name="T12" fmla="*/ 2238 w 6376"/>
                <a:gd name="T13" fmla="*/ 4553 h 6827"/>
                <a:gd name="T14" fmla="*/ 4031 w 6376"/>
                <a:gd name="T15" fmla="*/ 2550 h 6827"/>
                <a:gd name="T16" fmla="*/ 4031 w 6376"/>
                <a:gd name="T17" fmla="*/ 298 h 6827"/>
                <a:gd name="T18" fmla="*/ 3335 w 6376"/>
                <a:gd name="T19" fmla="*/ 298 h 6827"/>
                <a:gd name="T20" fmla="*/ 2850 w 6376"/>
                <a:gd name="T21" fmla="*/ 0 h 6827"/>
                <a:gd name="T22" fmla="*/ 2305 w 6376"/>
                <a:gd name="T23" fmla="*/ 546 h 6827"/>
                <a:gd name="T24" fmla="*/ 2850 w 6376"/>
                <a:gd name="T25" fmla="*/ 1090 h 6827"/>
                <a:gd name="T26" fmla="*/ 3357 w 6376"/>
                <a:gd name="T27" fmla="*/ 743 h 6827"/>
                <a:gd name="T28" fmla="*/ 3586 w 6376"/>
                <a:gd name="T29" fmla="*/ 743 h 6827"/>
                <a:gd name="T30" fmla="*/ 3586 w 6376"/>
                <a:gd name="T31" fmla="*/ 2550 h 6827"/>
                <a:gd name="T32" fmla="*/ 2016 w 6376"/>
                <a:gd name="T33" fmla="*/ 4120 h 6827"/>
                <a:gd name="T34" fmla="*/ 445 w 6376"/>
                <a:gd name="T35" fmla="*/ 2550 h 6827"/>
                <a:gd name="T36" fmla="*/ 445 w 6376"/>
                <a:gd name="T37" fmla="*/ 743 h 6827"/>
                <a:gd name="T38" fmla="*/ 671 w 6376"/>
                <a:gd name="T39" fmla="*/ 743 h 6827"/>
                <a:gd name="T40" fmla="*/ 1179 w 6376"/>
                <a:gd name="T41" fmla="*/ 1090 h 6827"/>
                <a:gd name="T42" fmla="*/ 1723 w 6376"/>
                <a:gd name="T43" fmla="*/ 546 h 6827"/>
                <a:gd name="T44" fmla="*/ 1179 w 6376"/>
                <a:gd name="T45" fmla="*/ 0 h 6827"/>
                <a:gd name="T46" fmla="*/ 694 w 6376"/>
                <a:gd name="T47" fmla="*/ 298 h 6827"/>
                <a:gd name="T48" fmla="*/ 0 w 6376"/>
                <a:gd name="T49" fmla="*/ 298 h 6827"/>
                <a:gd name="T50" fmla="*/ 0 w 6376"/>
                <a:gd name="T51" fmla="*/ 2550 h 6827"/>
                <a:gd name="T52" fmla="*/ 1793 w 6376"/>
                <a:gd name="T53" fmla="*/ 4553 h 6827"/>
                <a:gd name="T54" fmla="*/ 1793 w 6376"/>
                <a:gd name="T55" fmla="*/ 4803 h 6827"/>
                <a:gd name="T56" fmla="*/ 3816 w 6376"/>
                <a:gd name="T57" fmla="*/ 6827 h 6827"/>
                <a:gd name="T58" fmla="*/ 5840 w 6376"/>
                <a:gd name="T59" fmla="*/ 4803 h 6827"/>
                <a:gd name="T60" fmla="*/ 5840 w 6376"/>
                <a:gd name="T61" fmla="*/ 3678 h 6827"/>
                <a:gd name="T62" fmla="*/ 6376 w 6376"/>
                <a:gd name="T63" fmla="*/ 2951 h 6827"/>
                <a:gd name="T64" fmla="*/ 5617 w 6376"/>
                <a:gd name="T65" fmla="*/ 2191 h 6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376" h="6827">
                  <a:moveTo>
                    <a:pt x="5617" y="2191"/>
                  </a:moveTo>
                  <a:cubicBezTo>
                    <a:pt x="5199" y="2191"/>
                    <a:pt x="4858" y="2532"/>
                    <a:pt x="4858" y="2951"/>
                  </a:cubicBezTo>
                  <a:cubicBezTo>
                    <a:pt x="4858" y="3293"/>
                    <a:pt x="5084" y="3582"/>
                    <a:pt x="5395" y="3678"/>
                  </a:cubicBezTo>
                  <a:lnTo>
                    <a:pt x="5395" y="4803"/>
                  </a:lnTo>
                  <a:cubicBezTo>
                    <a:pt x="5395" y="5673"/>
                    <a:pt x="4687" y="6381"/>
                    <a:pt x="3816" y="6381"/>
                  </a:cubicBezTo>
                  <a:cubicBezTo>
                    <a:pt x="2946" y="6381"/>
                    <a:pt x="2238" y="5673"/>
                    <a:pt x="2238" y="4803"/>
                  </a:cubicBezTo>
                  <a:lnTo>
                    <a:pt x="2238" y="4553"/>
                  </a:lnTo>
                  <a:cubicBezTo>
                    <a:pt x="3245" y="4442"/>
                    <a:pt x="4031" y="3586"/>
                    <a:pt x="4031" y="2550"/>
                  </a:cubicBezTo>
                  <a:lnTo>
                    <a:pt x="4031" y="298"/>
                  </a:lnTo>
                  <a:lnTo>
                    <a:pt x="3335" y="298"/>
                  </a:lnTo>
                  <a:cubicBezTo>
                    <a:pt x="3244" y="121"/>
                    <a:pt x="3061" y="0"/>
                    <a:pt x="2850" y="0"/>
                  </a:cubicBezTo>
                  <a:cubicBezTo>
                    <a:pt x="2549" y="0"/>
                    <a:pt x="2305" y="245"/>
                    <a:pt x="2305" y="546"/>
                  </a:cubicBezTo>
                  <a:cubicBezTo>
                    <a:pt x="2305" y="846"/>
                    <a:pt x="2549" y="1090"/>
                    <a:pt x="2850" y="1090"/>
                  </a:cubicBezTo>
                  <a:cubicBezTo>
                    <a:pt x="3080" y="1090"/>
                    <a:pt x="3278" y="946"/>
                    <a:pt x="3357" y="743"/>
                  </a:cubicBezTo>
                  <a:lnTo>
                    <a:pt x="3586" y="743"/>
                  </a:lnTo>
                  <a:lnTo>
                    <a:pt x="3586" y="2550"/>
                  </a:lnTo>
                  <a:cubicBezTo>
                    <a:pt x="3586" y="3416"/>
                    <a:pt x="2881" y="4120"/>
                    <a:pt x="2016" y="4120"/>
                  </a:cubicBezTo>
                  <a:cubicBezTo>
                    <a:pt x="1150" y="4120"/>
                    <a:pt x="445" y="3416"/>
                    <a:pt x="445" y="2550"/>
                  </a:cubicBezTo>
                  <a:lnTo>
                    <a:pt x="445" y="743"/>
                  </a:lnTo>
                  <a:lnTo>
                    <a:pt x="671" y="743"/>
                  </a:lnTo>
                  <a:cubicBezTo>
                    <a:pt x="751" y="946"/>
                    <a:pt x="948" y="1090"/>
                    <a:pt x="1179" y="1090"/>
                  </a:cubicBezTo>
                  <a:cubicBezTo>
                    <a:pt x="1479" y="1090"/>
                    <a:pt x="1723" y="846"/>
                    <a:pt x="1723" y="546"/>
                  </a:cubicBezTo>
                  <a:cubicBezTo>
                    <a:pt x="1723" y="245"/>
                    <a:pt x="1479" y="0"/>
                    <a:pt x="1179" y="0"/>
                  </a:cubicBezTo>
                  <a:cubicBezTo>
                    <a:pt x="967" y="0"/>
                    <a:pt x="784" y="121"/>
                    <a:pt x="694" y="298"/>
                  </a:cubicBezTo>
                  <a:lnTo>
                    <a:pt x="0" y="298"/>
                  </a:lnTo>
                  <a:lnTo>
                    <a:pt x="0" y="2550"/>
                  </a:lnTo>
                  <a:cubicBezTo>
                    <a:pt x="0" y="3586"/>
                    <a:pt x="786" y="4442"/>
                    <a:pt x="1793" y="4553"/>
                  </a:cubicBezTo>
                  <a:lnTo>
                    <a:pt x="1793" y="4803"/>
                  </a:lnTo>
                  <a:cubicBezTo>
                    <a:pt x="1793" y="5919"/>
                    <a:pt x="2701" y="6827"/>
                    <a:pt x="3816" y="6827"/>
                  </a:cubicBezTo>
                  <a:cubicBezTo>
                    <a:pt x="4932" y="6827"/>
                    <a:pt x="5840" y="5919"/>
                    <a:pt x="5840" y="4803"/>
                  </a:cubicBezTo>
                  <a:lnTo>
                    <a:pt x="5840" y="3678"/>
                  </a:lnTo>
                  <a:cubicBezTo>
                    <a:pt x="6150" y="3583"/>
                    <a:pt x="6376" y="3293"/>
                    <a:pt x="6376" y="2951"/>
                  </a:cubicBezTo>
                  <a:cubicBezTo>
                    <a:pt x="6376" y="2532"/>
                    <a:pt x="6036" y="2191"/>
                    <a:pt x="5617" y="2191"/>
                  </a:cubicBezTo>
                  <a:close/>
                </a:path>
              </a:pathLst>
            </a:custGeom>
            <a:solidFill>
              <a:srgbClr val="0789D5"/>
            </a:solidFill>
            <a:ln>
              <a:noFill/>
            </a:ln>
          </p:spPr>
          <p:txBody>
            <a:bodyPr/>
            <a:lstStyle/>
            <a:p>
              <a:endParaRPr lang="zh-CN" altLang="en-US"/>
            </a:p>
          </p:txBody>
        </p:sp>
      </p:grpSp>
      <p:grpSp>
        <p:nvGrpSpPr>
          <p:cNvPr id="31" name="组合 30"/>
          <p:cNvGrpSpPr/>
          <p:nvPr/>
        </p:nvGrpSpPr>
        <p:grpSpPr>
          <a:xfrm>
            <a:off x="5079891" y="3907035"/>
            <a:ext cx="725343" cy="725343"/>
            <a:chOff x="2108476" y="3579514"/>
            <a:chExt cx="725343" cy="725343"/>
          </a:xfrm>
        </p:grpSpPr>
        <p:sp>
          <p:nvSpPr>
            <p:cNvPr id="12" name="矩形: 圆角 11"/>
            <p:cNvSpPr/>
            <p:nvPr/>
          </p:nvSpPr>
          <p:spPr>
            <a:xfrm>
              <a:off x="2108476" y="3579514"/>
              <a:ext cx="725343" cy="725343"/>
            </a:xfrm>
            <a:prstGeom prst="roundRect">
              <a:avLst>
                <a:gd name="adj" fmla="val 6777"/>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stethoscope_375918"/>
            <p:cNvSpPr>
              <a:spLocks noChangeAspect="1"/>
            </p:cNvSpPr>
            <p:nvPr/>
          </p:nvSpPr>
          <p:spPr bwMode="auto">
            <a:xfrm>
              <a:off x="2333276" y="3760042"/>
              <a:ext cx="303452" cy="378114"/>
            </a:xfrm>
            <a:custGeom>
              <a:avLst/>
              <a:gdLst>
                <a:gd name="connsiteX0" fmla="*/ 373273 h 605239"/>
                <a:gd name="connsiteY0" fmla="*/ 373273 h 605239"/>
                <a:gd name="connsiteX1" fmla="*/ 373273 h 605239"/>
                <a:gd name="connsiteY1" fmla="*/ 373273 h 605239"/>
                <a:gd name="connsiteX2" fmla="*/ 373273 h 605239"/>
                <a:gd name="connsiteY2" fmla="*/ 373273 h 605239"/>
                <a:gd name="connsiteX3" fmla="*/ 373273 h 605239"/>
                <a:gd name="connsiteY3" fmla="*/ 373273 h 605239"/>
                <a:gd name="connsiteX4" fmla="*/ 373273 h 605239"/>
                <a:gd name="connsiteY4" fmla="*/ 373273 h 605239"/>
                <a:gd name="connsiteX5" fmla="*/ 373273 h 605239"/>
                <a:gd name="connsiteY5" fmla="*/ 373273 h 605239"/>
                <a:gd name="connsiteX6" fmla="*/ 373273 h 605239"/>
                <a:gd name="connsiteY6" fmla="*/ 373273 h 605239"/>
                <a:gd name="connsiteX7" fmla="*/ 373273 h 605239"/>
                <a:gd name="connsiteY7" fmla="*/ 373273 h 605239"/>
                <a:gd name="connsiteX8" fmla="*/ 373273 h 605239"/>
                <a:gd name="connsiteY8" fmla="*/ 373273 h 605239"/>
                <a:gd name="connsiteX9" fmla="*/ 373273 h 605239"/>
                <a:gd name="connsiteY9" fmla="*/ 373273 h 605239"/>
                <a:gd name="connsiteX10" fmla="*/ 373273 h 605239"/>
                <a:gd name="connsiteY10" fmla="*/ 373273 h 605239"/>
                <a:gd name="connsiteX11" fmla="*/ 373273 h 605239"/>
                <a:gd name="connsiteY11" fmla="*/ 373273 h 605239"/>
                <a:gd name="connsiteX12" fmla="*/ 373273 h 605239"/>
                <a:gd name="connsiteY12" fmla="*/ 373273 h 605239"/>
                <a:gd name="connsiteX13" fmla="*/ 373273 h 605239"/>
                <a:gd name="connsiteY13" fmla="*/ 373273 h 605239"/>
                <a:gd name="connsiteX14" fmla="*/ 373273 h 605239"/>
                <a:gd name="connsiteY14" fmla="*/ 373273 h 605239"/>
                <a:gd name="connsiteX15" fmla="*/ 373273 h 605239"/>
                <a:gd name="connsiteY15" fmla="*/ 373273 h 605239"/>
                <a:gd name="connsiteX16" fmla="*/ 373273 h 605239"/>
                <a:gd name="connsiteY16" fmla="*/ 373273 h 605239"/>
                <a:gd name="connsiteX17" fmla="*/ 373273 h 605239"/>
                <a:gd name="connsiteY17" fmla="*/ 373273 h 605239"/>
                <a:gd name="connsiteX18" fmla="*/ 373273 h 605239"/>
                <a:gd name="connsiteY18" fmla="*/ 373273 h 605239"/>
                <a:gd name="connsiteX19" fmla="*/ 373273 h 605239"/>
                <a:gd name="connsiteY19" fmla="*/ 373273 h 605239"/>
                <a:gd name="connsiteX20" fmla="*/ 373273 h 605239"/>
                <a:gd name="connsiteY20" fmla="*/ 373273 h 605239"/>
                <a:gd name="connsiteX21" fmla="*/ 373273 h 605239"/>
                <a:gd name="connsiteY21" fmla="*/ 373273 h 605239"/>
                <a:gd name="connsiteX22" fmla="*/ 373273 h 605239"/>
                <a:gd name="connsiteY22" fmla="*/ 373273 h 605239"/>
                <a:gd name="connsiteX23" fmla="*/ 373273 h 605239"/>
                <a:gd name="connsiteY23" fmla="*/ 373273 h 605239"/>
                <a:gd name="connsiteX24" fmla="*/ 373273 h 605239"/>
                <a:gd name="connsiteY24" fmla="*/ 373273 h 605239"/>
                <a:gd name="connsiteX25" fmla="*/ 373273 h 605239"/>
                <a:gd name="connsiteY25" fmla="*/ 373273 h 605239"/>
                <a:gd name="connsiteX26" fmla="*/ 373273 h 605239"/>
                <a:gd name="connsiteY26" fmla="*/ 373273 h 605239"/>
                <a:gd name="connsiteX27" fmla="*/ 373273 h 605239"/>
                <a:gd name="connsiteY27" fmla="*/ 373273 h 605239"/>
                <a:gd name="connsiteX28" fmla="*/ 373273 h 605239"/>
                <a:gd name="connsiteY28" fmla="*/ 373273 h 605239"/>
                <a:gd name="connsiteX29" fmla="*/ 373273 h 605239"/>
                <a:gd name="connsiteY29" fmla="*/ 373273 h 605239"/>
                <a:gd name="connsiteX30" fmla="*/ 373273 h 605239"/>
                <a:gd name="connsiteY30" fmla="*/ 373273 h 605239"/>
                <a:gd name="connsiteX31" fmla="*/ 373273 h 605239"/>
                <a:gd name="connsiteY31" fmla="*/ 373273 h 605239"/>
                <a:gd name="connsiteX32" fmla="*/ 373273 h 605239"/>
                <a:gd name="connsiteY32" fmla="*/ 373273 h 605239"/>
                <a:gd name="connsiteX33" fmla="*/ 373273 h 605239"/>
                <a:gd name="connsiteY33" fmla="*/ 373273 h 605239"/>
                <a:gd name="connsiteX34" fmla="*/ 373273 h 605239"/>
                <a:gd name="connsiteY34" fmla="*/ 373273 h 605239"/>
                <a:gd name="connsiteX35" fmla="*/ 373273 h 605239"/>
                <a:gd name="connsiteY35" fmla="*/ 373273 h 605239"/>
                <a:gd name="connsiteX36" fmla="*/ 373273 h 605239"/>
                <a:gd name="connsiteY36" fmla="*/ 373273 h 605239"/>
                <a:gd name="connsiteX37" fmla="*/ 373273 h 605239"/>
                <a:gd name="connsiteY37" fmla="*/ 373273 h 605239"/>
                <a:gd name="connsiteX38" fmla="*/ 373273 h 605239"/>
                <a:gd name="connsiteY38" fmla="*/ 373273 h 605239"/>
                <a:gd name="connsiteX39" fmla="*/ 373273 h 605239"/>
                <a:gd name="connsiteY39" fmla="*/ 373273 h 605239"/>
                <a:gd name="connsiteX40" fmla="*/ 373273 h 605239"/>
                <a:gd name="connsiteY40" fmla="*/ 373273 h 605239"/>
                <a:gd name="connsiteX41" fmla="*/ 373273 h 605239"/>
                <a:gd name="connsiteY41" fmla="*/ 373273 h 605239"/>
                <a:gd name="connsiteX42" fmla="*/ 373273 h 605239"/>
                <a:gd name="connsiteY42" fmla="*/ 373273 h 605239"/>
                <a:gd name="connsiteX43" fmla="*/ 373273 h 605239"/>
                <a:gd name="connsiteY43" fmla="*/ 373273 h 605239"/>
                <a:gd name="connsiteX44" fmla="*/ 373273 h 605239"/>
                <a:gd name="connsiteY44" fmla="*/ 373273 h 605239"/>
                <a:gd name="connsiteX45" fmla="*/ 373273 h 605239"/>
                <a:gd name="connsiteY45" fmla="*/ 373273 h 605239"/>
                <a:gd name="connsiteX46" fmla="*/ 373273 h 605239"/>
                <a:gd name="connsiteY46" fmla="*/ 373273 h 605239"/>
                <a:gd name="connsiteX47" fmla="*/ 373273 h 605239"/>
                <a:gd name="connsiteY47" fmla="*/ 373273 h 605239"/>
                <a:gd name="connsiteX48" fmla="*/ 373273 h 605239"/>
                <a:gd name="connsiteY48" fmla="*/ 373273 h 605239"/>
                <a:gd name="connsiteX49" fmla="*/ 373273 h 605239"/>
                <a:gd name="connsiteY49" fmla="*/ 373273 h 605239"/>
                <a:gd name="connsiteX50" fmla="*/ 373273 h 605239"/>
                <a:gd name="connsiteY50" fmla="*/ 373273 h 605239"/>
                <a:gd name="connsiteX51" fmla="*/ 373273 h 605239"/>
                <a:gd name="connsiteY51" fmla="*/ 373273 h 605239"/>
                <a:gd name="connsiteX52" fmla="*/ 373273 h 605239"/>
                <a:gd name="connsiteY52" fmla="*/ 373273 h 605239"/>
                <a:gd name="connsiteX53" fmla="*/ 373273 h 605239"/>
                <a:gd name="connsiteY53" fmla="*/ 373273 h 605239"/>
                <a:gd name="connsiteX54" fmla="*/ 373273 h 605239"/>
                <a:gd name="connsiteY54" fmla="*/ 373273 h 605239"/>
                <a:gd name="connsiteX55" fmla="*/ 373273 h 605239"/>
                <a:gd name="connsiteY55" fmla="*/ 373273 h 605239"/>
                <a:gd name="connsiteX56" fmla="*/ 373273 h 605239"/>
                <a:gd name="connsiteY56" fmla="*/ 373273 h 605239"/>
                <a:gd name="connsiteX57" fmla="*/ 373273 h 605239"/>
                <a:gd name="connsiteY57" fmla="*/ 373273 h 605239"/>
                <a:gd name="connsiteX58" fmla="*/ 373273 h 605239"/>
                <a:gd name="connsiteY58" fmla="*/ 373273 h 605239"/>
                <a:gd name="connsiteX59" fmla="*/ 373273 h 605239"/>
                <a:gd name="connsiteY59" fmla="*/ 373273 h 605239"/>
                <a:gd name="connsiteX60" fmla="*/ 373273 h 605239"/>
                <a:gd name="connsiteY60" fmla="*/ 373273 h 605239"/>
                <a:gd name="connsiteX61" fmla="*/ 373273 h 605239"/>
                <a:gd name="connsiteY61" fmla="*/ 373273 h 605239"/>
                <a:gd name="connsiteX62" fmla="*/ 373273 h 605239"/>
                <a:gd name="connsiteY62" fmla="*/ 373273 h 605239"/>
                <a:gd name="connsiteX63" fmla="*/ 373273 h 605239"/>
                <a:gd name="connsiteY63" fmla="*/ 373273 h 605239"/>
                <a:gd name="connsiteX64" fmla="*/ 373273 h 605239"/>
                <a:gd name="connsiteY64" fmla="*/ 373273 h 605239"/>
                <a:gd name="connsiteX65" fmla="*/ 373273 h 605239"/>
                <a:gd name="connsiteY65" fmla="*/ 373273 h 605239"/>
                <a:gd name="connsiteX66" fmla="*/ 373273 h 605239"/>
                <a:gd name="connsiteY66" fmla="*/ 373273 h 605239"/>
                <a:gd name="connsiteX67" fmla="*/ 373273 h 605239"/>
                <a:gd name="connsiteY67" fmla="*/ 373273 h 605239"/>
                <a:gd name="connsiteX68" fmla="*/ 373273 h 605239"/>
                <a:gd name="connsiteY68" fmla="*/ 373273 h 605239"/>
                <a:gd name="connsiteX69" fmla="*/ 373273 h 605239"/>
                <a:gd name="connsiteY69" fmla="*/ 373273 h 605239"/>
                <a:gd name="connsiteX70" fmla="*/ 373273 h 605239"/>
                <a:gd name="connsiteY70" fmla="*/ 373273 h 605239"/>
                <a:gd name="connsiteX71" fmla="*/ 373273 h 605239"/>
                <a:gd name="connsiteY71" fmla="*/ 373273 h 605239"/>
                <a:gd name="connsiteX72" fmla="*/ 373273 h 605239"/>
                <a:gd name="connsiteY72" fmla="*/ 373273 h 605239"/>
                <a:gd name="connsiteX73" fmla="*/ 373273 h 605239"/>
                <a:gd name="connsiteY73" fmla="*/ 373273 h 605239"/>
                <a:gd name="connsiteX74" fmla="*/ 373273 h 605239"/>
                <a:gd name="connsiteY74" fmla="*/ 373273 h 605239"/>
                <a:gd name="connsiteX75" fmla="*/ 373273 h 605239"/>
                <a:gd name="connsiteY75" fmla="*/ 373273 h 605239"/>
                <a:gd name="connsiteX76" fmla="*/ 373273 h 605239"/>
                <a:gd name="connsiteY76" fmla="*/ 373273 h 605239"/>
                <a:gd name="connsiteX77" fmla="*/ 373273 h 605239"/>
                <a:gd name="connsiteY77" fmla="*/ 373273 h 605239"/>
                <a:gd name="connsiteX78" fmla="*/ 373273 h 605239"/>
                <a:gd name="connsiteY78" fmla="*/ 373273 h 605239"/>
                <a:gd name="connsiteX79" fmla="*/ 373273 h 605239"/>
                <a:gd name="connsiteY79" fmla="*/ 373273 h 605239"/>
                <a:gd name="connsiteX80" fmla="*/ 373273 h 605239"/>
                <a:gd name="connsiteY80" fmla="*/ 373273 h 605239"/>
                <a:gd name="connsiteX81" fmla="*/ 373273 h 605239"/>
                <a:gd name="connsiteY81" fmla="*/ 373273 h 605239"/>
                <a:gd name="connsiteX82" fmla="*/ 373273 h 605239"/>
                <a:gd name="connsiteY82" fmla="*/ 373273 h 605239"/>
                <a:gd name="connsiteX83" fmla="*/ 373273 h 605239"/>
                <a:gd name="connsiteY83" fmla="*/ 373273 h 605239"/>
                <a:gd name="connsiteX84" fmla="*/ 373273 h 605239"/>
                <a:gd name="connsiteY84" fmla="*/ 373273 h 605239"/>
                <a:gd name="connsiteX85" fmla="*/ 373273 h 605239"/>
                <a:gd name="connsiteY85" fmla="*/ 373273 h 605239"/>
                <a:gd name="connsiteX86" fmla="*/ 373273 h 605239"/>
                <a:gd name="connsiteY86" fmla="*/ 373273 h 605239"/>
                <a:gd name="connsiteX87" fmla="*/ 373273 h 605239"/>
                <a:gd name="connsiteY87" fmla="*/ 373273 h 605239"/>
                <a:gd name="connsiteX88" fmla="*/ 373273 h 605239"/>
                <a:gd name="connsiteY88" fmla="*/ 373273 h 605239"/>
                <a:gd name="connsiteX89" fmla="*/ 373273 h 605239"/>
                <a:gd name="connsiteY89" fmla="*/ 373273 h 605239"/>
                <a:gd name="connsiteX90" fmla="*/ 373273 h 605239"/>
                <a:gd name="connsiteY90" fmla="*/ 373273 h 605239"/>
                <a:gd name="connsiteX91" fmla="*/ 373273 h 605239"/>
                <a:gd name="connsiteY91" fmla="*/ 373273 h 605239"/>
                <a:gd name="connsiteX92" fmla="*/ 373273 h 605239"/>
                <a:gd name="connsiteY92" fmla="*/ 373273 h 605239"/>
                <a:gd name="connsiteX93" fmla="*/ 373273 h 605239"/>
                <a:gd name="connsiteY93" fmla="*/ 373273 h 605239"/>
                <a:gd name="connsiteX94" fmla="*/ 373273 h 605239"/>
                <a:gd name="connsiteY94" fmla="*/ 373273 h 605239"/>
                <a:gd name="connsiteX95" fmla="*/ 373273 h 605239"/>
                <a:gd name="connsiteY95" fmla="*/ 373273 h 605239"/>
                <a:gd name="connsiteX96" fmla="*/ 373273 h 605239"/>
                <a:gd name="connsiteY96" fmla="*/ 373273 h 605239"/>
                <a:gd name="connsiteX97" fmla="*/ 373273 h 605239"/>
                <a:gd name="connsiteY97" fmla="*/ 373273 h 605239"/>
                <a:gd name="connsiteX98" fmla="*/ 373273 h 605239"/>
                <a:gd name="connsiteY98" fmla="*/ 373273 h 605239"/>
                <a:gd name="connsiteX99" fmla="*/ 373273 h 605239"/>
                <a:gd name="connsiteY99" fmla="*/ 373273 h 605239"/>
                <a:gd name="connsiteX100" fmla="*/ 373273 h 605239"/>
                <a:gd name="connsiteY100" fmla="*/ 373273 h 605239"/>
                <a:gd name="connsiteX101" fmla="*/ 373273 h 605239"/>
                <a:gd name="connsiteY101" fmla="*/ 373273 h 605239"/>
                <a:gd name="connsiteX102" fmla="*/ 373273 h 605239"/>
                <a:gd name="connsiteY102" fmla="*/ 373273 h 605239"/>
                <a:gd name="connsiteX103" fmla="*/ 373273 h 605239"/>
                <a:gd name="connsiteY103" fmla="*/ 373273 h 605239"/>
                <a:gd name="connsiteX104" fmla="*/ 373273 h 605239"/>
                <a:gd name="connsiteY104" fmla="*/ 373273 h 605239"/>
                <a:gd name="connsiteX105" fmla="*/ 373273 h 605239"/>
                <a:gd name="connsiteY105" fmla="*/ 373273 h 605239"/>
                <a:gd name="connsiteX106" fmla="*/ 373273 h 605239"/>
                <a:gd name="connsiteY106" fmla="*/ 373273 h 605239"/>
                <a:gd name="connsiteX107" fmla="*/ 373273 h 605239"/>
                <a:gd name="connsiteY107" fmla="*/ 373273 h 605239"/>
                <a:gd name="connsiteX108" fmla="*/ 373273 h 605239"/>
                <a:gd name="connsiteY108" fmla="*/ 373273 h 605239"/>
                <a:gd name="connsiteX109" fmla="*/ 373273 h 605239"/>
                <a:gd name="connsiteY109" fmla="*/ 373273 h 605239"/>
                <a:gd name="connsiteX110" fmla="*/ 373273 h 605239"/>
                <a:gd name="connsiteY110" fmla="*/ 373273 h 605239"/>
                <a:gd name="connsiteX111" fmla="*/ 373273 h 605239"/>
                <a:gd name="connsiteY111" fmla="*/ 373273 h 605239"/>
                <a:gd name="connsiteX112" fmla="*/ 373273 h 605239"/>
                <a:gd name="connsiteY112" fmla="*/ 373273 h 605239"/>
                <a:gd name="connsiteX113" fmla="*/ 373273 h 605239"/>
                <a:gd name="connsiteY113" fmla="*/ 373273 h 605239"/>
                <a:gd name="connsiteX114" fmla="*/ 373273 h 605239"/>
                <a:gd name="connsiteY114" fmla="*/ 373273 h 605239"/>
                <a:gd name="connsiteX115" fmla="*/ 373273 h 605239"/>
                <a:gd name="connsiteY115" fmla="*/ 373273 h 605239"/>
                <a:gd name="connsiteX116" fmla="*/ 373273 h 605239"/>
                <a:gd name="connsiteY116" fmla="*/ 373273 h 605239"/>
                <a:gd name="connsiteX117" fmla="*/ 373273 h 605239"/>
                <a:gd name="connsiteY117" fmla="*/ 373273 h 605239"/>
                <a:gd name="connsiteX118" fmla="*/ 373273 h 605239"/>
                <a:gd name="connsiteY118" fmla="*/ 373273 h 605239"/>
                <a:gd name="connsiteX119" fmla="*/ 373273 h 605239"/>
                <a:gd name="connsiteY119" fmla="*/ 373273 h 605239"/>
                <a:gd name="connsiteX120" fmla="*/ 373273 h 605239"/>
                <a:gd name="connsiteY120" fmla="*/ 373273 h 605239"/>
                <a:gd name="connsiteX121" fmla="*/ 373273 h 605239"/>
                <a:gd name="connsiteY121" fmla="*/ 373273 h 605239"/>
                <a:gd name="connsiteX122" fmla="*/ 373273 h 605239"/>
                <a:gd name="connsiteY122" fmla="*/ 373273 h 605239"/>
                <a:gd name="connsiteX123" fmla="*/ 373273 h 605239"/>
                <a:gd name="connsiteY123" fmla="*/ 373273 h 605239"/>
                <a:gd name="connsiteX124" fmla="*/ 373273 h 605239"/>
                <a:gd name="connsiteY124" fmla="*/ 373273 h 605239"/>
                <a:gd name="connsiteX125" fmla="*/ 373273 h 605239"/>
                <a:gd name="connsiteY125" fmla="*/ 373273 h 605239"/>
                <a:gd name="connsiteX126" fmla="*/ 373273 h 605239"/>
                <a:gd name="connsiteY126" fmla="*/ 373273 h 605239"/>
                <a:gd name="connsiteX127" fmla="*/ 373273 h 605239"/>
                <a:gd name="connsiteY127" fmla="*/ 373273 h 605239"/>
                <a:gd name="connsiteX128" fmla="*/ 373273 h 605239"/>
                <a:gd name="connsiteY128" fmla="*/ 373273 h 605239"/>
                <a:gd name="connsiteX129" fmla="*/ 373273 h 605239"/>
                <a:gd name="connsiteY129" fmla="*/ 373273 h 605239"/>
                <a:gd name="connsiteX130" fmla="*/ 373273 h 605239"/>
                <a:gd name="connsiteY130" fmla="*/ 373273 h 605239"/>
                <a:gd name="connsiteX131" fmla="*/ 373273 h 605239"/>
                <a:gd name="connsiteY131" fmla="*/ 373273 h 605239"/>
                <a:gd name="connsiteX132" fmla="*/ 373273 h 605239"/>
                <a:gd name="connsiteY132" fmla="*/ 373273 h 605239"/>
                <a:gd name="connsiteX133" fmla="*/ 373273 h 605239"/>
                <a:gd name="connsiteY133" fmla="*/ 373273 h 605239"/>
                <a:gd name="connsiteX134" fmla="*/ 373273 h 605239"/>
                <a:gd name="connsiteY134" fmla="*/ 373273 h 605239"/>
                <a:gd name="connsiteX135" fmla="*/ 373273 h 605239"/>
                <a:gd name="connsiteY135" fmla="*/ 373273 h 605239"/>
                <a:gd name="connsiteX136" fmla="*/ 373273 h 605239"/>
                <a:gd name="connsiteY136" fmla="*/ 373273 h 605239"/>
                <a:gd name="connsiteX137" fmla="*/ 373273 h 605239"/>
                <a:gd name="connsiteY137" fmla="*/ 373273 h 605239"/>
                <a:gd name="connsiteX138" fmla="*/ 373273 h 605239"/>
                <a:gd name="connsiteY138" fmla="*/ 373273 h 605239"/>
                <a:gd name="connsiteX139" fmla="*/ 373273 h 605239"/>
                <a:gd name="connsiteY139" fmla="*/ 373273 h 605239"/>
                <a:gd name="connsiteX140" fmla="*/ 373273 h 605239"/>
                <a:gd name="connsiteY140" fmla="*/ 373273 h 605239"/>
                <a:gd name="connsiteX141" fmla="*/ 373273 h 605239"/>
                <a:gd name="connsiteY141" fmla="*/ 373273 h 605239"/>
                <a:gd name="connsiteX142" fmla="*/ 373273 h 605239"/>
                <a:gd name="connsiteY142" fmla="*/ 373273 h 605239"/>
                <a:gd name="connsiteX143" fmla="*/ 373273 h 605239"/>
                <a:gd name="connsiteY143" fmla="*/ 373273 h 605239"/>
                <a:gd name="connsiteX144" fmla="*/ 373273 h 605239"/>
                <a:gd name="connsiteY144" fmla="*/ 373273 h 605239"/>
                <a:gd name="connsiteX145" fmla="*/ 373273 h 605239"/>
                <a:gd name="connsiteY145" fmla="*/ 373273 h 605239"/>
                <a:gd name="connsiteX146" fmla="*/ 373273 h 605239"/>
                <a:gd name="connsiteY146" fmla="*/ 373273 h 605239"/>
                <a:gd name="connsiteX147" fmla="*/ 373273 h 605239"/>
                <a:gd name="connsiteY147" fmla="*/ 373273 h 605239"/>
                <a:gd name="connsiteX148" fmla="*/ 373273 h 605239"/>
                <a:gd name="connsiteY148" fmla="*/ 373273 h 605239"/>
                <a:gd name="connsiteX149" fmla="*/ 373273 h 605239"/>
                <a:gd name="connsiteY149" fmla="*/ 373273 h 605239"/>
                <a:gd name="connsiteX150" fmla="*/ 373273 h 605239"/>
                <a:gd name="connsiteY150" fmla="*/ 373273 h 605239"/>
                <a:gd name="connsiteX151" fmla="*/ 373273 h 605239"/>
                <a:gd name="connsiteY151" fmla="*/ 373273 h 605239"/>
                <a:gd name="connsiteX152" fmla="*/ 373273 h 605239"/>
                <a:gd name="connsiteY152" fmla="*/ 373273 h 605239"/>
                <a:gd name="connsiteX153" fmla="*/ 373273 h 605239"/>
                <a:gd name="connsiteY153" fmla="*/ 373273 h 605239"/>
                <a:gd name="connsiteX154" fmla="*/ 373273 h 605239"/>
                <a:gd name="connsiteY154" fmla="*/ 373273 h 605239"/>
                <a:gd name="connsiteX155" fmla="*/ 373273 h 605239"/>
                <a:gd name="connsiteY155" fmla="*/ 373273 h 605239"/>
                <a:gd name="connsiteX156" fmla="*/ 373273 h 605239"/>
                <a:gd name="connsiteY156" fmla="*/ 373273 h 605239"/>
                <a:gd name="connsiteX157" fmla="*/ 373273 h 605239"/>
                <a:gd name="connsiteY157" fmla="*/ 373273 h 605239"/>
                <a:gd name="connsiteX158" fmla="*/ 373273 h 605239"/>
                <a:gd name="connsiteY158" fmla="*/ 373273 h 605239"/>
                <a:gd name="connsiteX159" fmla="*/ 373273 h 605239"/>
                <a:gd name="connsiteY159" fmla="*/ 373273 h 605239"/>
                <a:gd name="connsiteX160" fmla="*/ 373273 h 605239"/>
                <a:gd name="connsiteY160" fmla="*/ 373273 h 605239"/>
                <a:gd name="connsiteX161" fmla="*/ 373273 h 605239"/>
                <a:gd name="connsiteY161" fmla="*/ 373273 h 605239"/>
                <a:gd name="connsiteX162" fmla="*/ 373273 h 605239"/>
                <a:gd name="connsiteY162" fmla="*/ 373273 h 605239"/>
                <a:gd name="connsiteX163" fmla="*/ 373273 h 605239"/>
                <a:gd name="connsiteY163" fmla="*/ 373273 h 605239"/>
                <a:gd name="connsiteX164" fmla="*/ 373273 h 605239"/>
                <a:gd name="connsiteY164" fmla="*/ 373273 h 605239"/>
                <a:gd name="connsiteX165" fmla="*/ 373273 h 605239"/>
                <a:gd name="connsiteY165" fmla="*/ 373273 h 605239"/>
                <a:gd name="connsiteX166" fmla="*/ 373273 h 605239"/>
                <a:gd name="connsiteY166" fmla="*/ 373273 h 605239"/>
                <a:gd name="connsiteX167" fmla="*/ 373273 h 605239"/>
                <a:gd name="connsiteY167" fmla="*/ 373273 h 605239"/>
                <a:gd name="connsiteX168" fmla="*/ 373273 h 605239"/>
                <a:gd name="connsiteY168" fmla="*/ 373273 h 605239"/>
                <a:gd name="connsiteX169" fmla="*/ 373273 h 605239"/>
                <a:gd name="connsiteY169" fmla="*/ 373273 h 605239"/>
                <a:gd name="connsiteX170" fmla="*/ 373273 h 605239"/>
                <a:gd name="connsiteY170" fmla="*/ 373273 h 605239"/>
                <a:gd name="connsiteX171" fmla="*/ 373273 h 605239"/>
                <a:gd name="connsiteY171" fmla="*/ 373273 h 605239"/>
                <a:gd name="connsiteX172" fmla="*/ 373273 h 605239"/>
                <a:gd name="connsiteY172" fmla="*/ 373273 h 605239"/>
                <a:gd name="connsiteX173" fmla="*/ 373273 h 605239"/>
                <a:gd name="connsiteY173" fmla="*/ 373273 h 605239"/>
                <a:gd name="connsiteX174" fmla="*/ 373273 h 605239"/>
                <a:gd name="connsiteY174" fmla="*/ 373273 h 605239"/>
                <a:gd name="connsiteX175" fmla="*/ 373273 h 605239"/>
                <a:gd name="connsiteY175" fmla="*/ 373273 h 605239"/>
                <a:gd name="connsiteX176" fmla="*/ 373273 h 605239"/>
                <a:gd name="connsiteY176" fmla="*/ 373273 h 605239"/>
                <a:gd name="connsiteX177" fmla="*/ 373273 h 605239"/>
                <a:gd name="connsiteY177" fmla="*/ 373273 h 605239"/>
                <a:gd name="connsiteX178" fmla="*/ 373273 h 605239"/>
                <a:gd name="connsiteY178" fmla="*/ 373273 h 605239"/>
                <a:gd name="connsiteX179" fmla="*/ 373273 h 605239"/>
                <a:gd name="connsiteY179" fmla="*/ 373273 h 605239"/>
                <a:gd name="connsiteX180" fmla="*/ 373273 h 605239"/>
                <a:gd name="connsiteY180" fmla="*/ 373273 h 605239"/>
                <a:gd name="connsiteX181" fmla="*/ 373273 h 605239"/>
                <a:gd name="connsiteY181" fmla="*/ 373273 h 605239"/>
                <a:gd name="connsiteX182" fmla="*/ 373273 h 605239"/>
                <a:gd name="connsiteY182" fmla="*/ 373273 h 605239"/>
                <a:gd name="connsiteX183" fmla="*/ 373273 h 605239"/>
                <a:gd name="connsiteY183" fmla="*/ 373273 h 605239"/>
                <a:gd name="connsiteX184" fmla="*/ 373273 h 605239"/>
                <a:gd name="connsiteY184" fmla="*/ 373273 h 605239"/>
                <a:gd name="connsiteX185" fmla="*/ 373273 h 605239"/>
                <a:gd name="connsiteY185" fmla="*/ 373273 h 605239"/>
                <a:gd name="connsiteX186" fmla="*/ 373273 h 605239"/>
                <a:gd name="connsiteY186" fmla="*/ 373273 h 605239"/>
                <a:gd name="connsiteX187" fmla="*/ 373273 h 605239"/>
                <a:gd name="connsiteY187" fmla="*/ 373273 h 605239"/>
                <a:gd name="connsiteX188" fmla="*/ 373273 h 605239"/>
                <a:gd name="connsiteY188" fmla="*/ 373273 h 605239"/>
                <a:gd name="connsiteX189" fmla="*/ 373273 h 605239"/>
                <a:gd name="connsiteY189" fmla="*/ 373273 h 605239"/>
                <a:gd name="connsiteX190" fmla="*/ 373273 h 605239"/>
                <a:gd name="connsiteY190" fmla="*/ 373273 h 605239"/>
                <a:gd name="connsiteX191" fmla="*/ 373273 h 605239"/>
                <a:gd name="connsiteY191" fmla="*/ 373273 h 605239"/>
                <a:gd name="connsiteX192" fmla="*/ 373273 h 605239"/>
                <a:gd name="connsiteY192" fmla="*/ 373273 h 605239"/>
                <a:gd name="connsiteX193" fmla="*/ 373273 h 605239"/>
                <a:gd name="connsiteY193" fmla="*/ 373273 h 605239"/>
                <a:gd name="connsiteX194" fmla="*/ 373273 h 605239"/>
                <a:gd name="connsiteY194" fmla="*/ 373273 h 605239"/>
                <a:gd name="connsiteX195" fmla="*/ 373273 h 605239"/>
                <a:gd name="connsiteY195" fmla="*/ 373273 h 605239"/>
                <a:gd name="connsiteX196" fmla="*/ 373273 h 605239"/>
                <a:gd name="connsiteY196" fmla="*/ 373273 h 605239"/>
                <a:gd name="connsiteX197" fmla="*/ 373273 h 605239"/>
                <a:gd name="connsiteY197" fmla="*/ 373273 h 605239"/>
                <a:gd name="connsiteX198" fmla="*/ 373273 h 605239"/>
                <a:gd name="connsiteY198" fmla="*/ 373273 h 605239"/>
                <a:gd name="connsiteX199" fmla="*/ 373273 h 605239"/>
                <a:gd name="connsiteY199" fmla="*/ 373273 h 605239"/>
                <a:gd name="connsiteX200" fmla="*/ 373273 h 605239"/>
                <a:gd name="connsiteY200" fmla="*/ 373273 h 605239"/>
                <a:gd name="connsiteX201" fmla="*/ 373273 h 605239"/>
                <a:gd name="connsiteY201" fmla="*/ 373273 h 605239"/>
                <a:gd name="connsiteX202" fmla="*/ 373273 h 605239"/>
                <a:gd name="connsiteY202" fmla="*/ 373273 h 605239"/>
                <a:gd name="connsiteX203" fmla="*/ 373273 h 605239"/>
                <a:gd name="connsiteY203" fmla="*/ 373273 h 605239"/>
                <a:gd name="connsiteX204" fmla="*/ 373273 h 605239"/>
                <a:gd name="connsiteY204" fmla="*/ 373273 h 605239"/>
                <a:gd name="connsiteX205" fmla="*/ 373273 h 605239"/>
                <a:gd name="connsiteY205" fmla="*/ 373273 h 605239"/>
                <a:gd name="connsiteX206" fmla="*/ 373273 h 605239"/>
                <a:gd name="connsiteY206" fmla="*/ 373273 h 605239"/>
                <a:gd name="connsiteX207" fmla="*/ 373273 h 605239"/>
                <a:gd name="connsiteY207" fmla="*/ 373273 h 605239"/>
                <a:gd name="connsiteX208" fmla="*/ 373273 h 605239"/>
                <a:gd name="connsiteY208" fmla="*/ 373273 h 605239"/>
                <a:gd name="connsiteX209" fmla="*/ 373273 h 605239"/>
                <a:gd name="connsiteY209" fmla="*/ 373273 h 605239"/>
                <a:gd name="connsiteX210" fmla="*/ 373273 h 605239"/>
                <a:gd name="connsiteY210" fmla="*/ 373273 h 605239"/>
                <a:gd name="connsiteX211" fmla="*/ 373273 h 605239"/>
                <a:gd name="connsiteY211" fmla="*/ 373273 h 605239"/>
                <a:gd name="connsiteX212" fmla="*/ 373273 h 605239"/>
                <a:gd name="connsiteY212" fmla="*/ 373273 h 605239"/>
                <a:gd name="connsiteX213" fmla="*/ 373273 h 605239"/>
                <a:gd name="connsiteY213" fmla="*/ 373273 h 605239"/>
                <a:gd name="connsiteX214" fmla="*/ 373273 h 605239"/>
                <a:gd name="connsiteY214" fmla="*/ 373273 h 605239"/>
                <a:gd name="connsiteX215" fmla="*/ 373273 h 605239"/>
                <a:gd name="connsiteY215" fmla="*/ 373273 h 605239"/>
                <a:gd name="connsiteX216" fmla="*/ 373273 h 605239"/>
                <a:gd name="connsiteY216" fmla="*/ 373273 h 605239"/>
                <a:gd name="connsiteX217" fmla="*/ 373273 h 605239"/>
                <a:gd name="connsiteY217" fmla="*/ 373273 h 605239"/>
                <a:gd name="connsiteX218" fmla="*/ 373273 h 605239"/>
                <a:gd name="connsiteY218" fmla="*/ 373273 h 605239"/>
                <a:gd name="connsiteX219" fmla="*/ 373273 h 605239"/>
                <a:gd name="connsiteY219" fmla="*/ 373273 h 605239"/>
                <a:gd name="connsiteX220" fmla="*/ 373273 h 605239"/>
                <a:gd name="connsiteY220" fmla="*/ 373273 h 605239"/>
                <a:gd name="connsiteX221" fmla="*/ 373273 h 605239"/>
                <a:gd name="connsiteY221" fmla="*/ 373273 h 605239"/>
                <a:gd name="connsiteX222" fmla="*/ 373273 h 605239"/>
                <a:gd name="connsiteY222" fmla="*/ 373273 h 605239"/>
                <a:gd name="connsiteX223" fmla="*/ 373273 h 605239"/>
                <a:gd name="connsiteY223" fmla="*/ 373273 h 605239"/>
                <a:gd name="connsiteX224" fmla="*/ 373273 h 605239"/>
                <a:gd name="connsiteY224" fmla="*/ 373273 h 605239"/>
                <a:gd name="connsiteX225" fmla="*/ 373273 h 605239"/>
                <a:gd name="connsiteY225" fmla="*/ 373273 h 605239"/>
                <a:gd name="connsiteX226" fmla="*/ 373273 h 605239"/>
                <a:gd name="connsiteY226" fmla="*/ 373273 h 605239"/>
                <a:gd name="connsiteX227" fmla="*/ 373273 h 605239"/>
                <a:gd name="connsiteY227" fmla="*/ 373273 h 605239"/>
                <a:gd name="connsiteX228" fmla="*/ 373273 h 605239"/>
                <a:gd name="connsiteY228" fmla="*/ 373273 h 605239"/>
                <a:gd name="connsiteX229" fmla="*/ 373273 h 605239"/>
                <a:gd name="connsiteY229" fmla="*/ 373273 h 605239"/>
                <a:gd name="connsiteX230" fmla="*/ 373273 h 605239"/>
                <a:gd name="connsiteY230" fmla="*/ 373273 h 605239"/>
                <a:gd name="connsiteX231" fmla="*/ 373273 h 605239"/>
                <a:gd name="connsiteY231" fmla="*/ 373273 h 605239"/>
                <a:gd name="connsiteX232" fmla="*/ 373273 h 605239"/>
                <a:gd name="connsiteY232" fmla="*/ 373273 h 605239"/>
                <a:gd name="connsiteX233" fmla="*/ 373273 h 605239"/>
                <a:gd name="connsiteY233" fmla="*/ 373273 h 605239"/>
                <a:gd name="connsiteX234" fmla="*/ 373273 h 605239"/>
                <a:gd name="connsiteY234" fmla="*/ 373273 h 605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Lst>
              <a:rect l="l" t="t" r="r" b="b"/>
              <a:pathLst>
                <a:path w="485765" h="605283">
                  <a:moveTo>
                    <a:pt x="439570" y="232101"/>
                  </a:moveTo>
                  <a:cubicBezTo>
                    <a:pt x="438811" y="232101"/>
                    <a:pt x="437291" y="232101"/>
                    <a:pt x="436532" y="233618"/>
                  </a:cubicBezTo>
                  <a:lnTo>
                    <a:pt x="407670" y="263958"/>
                  </a:lnTo>
                  <a:cubicBezTo>
                    <a:pt x="413746" y="274577"/>
                    <a:pt x="418304" y="285196"/>
                    <a:pt x="422101" y="295815"/>
                  </a:cubicBezTo>
                  <a:lnTo>
                    <a:pt x="457798" y="304158"/>
                  </a:lnTo>
                  <a:cubicBezTo>
                    <a:pt x="459317" y="304158"/>
                    <a:pt x="460837" y="304158"/>
                    <a:pt x="460837" y="303400"/>
                  </a:cubicBezTo>
                  <a:cubicBezTo>
                    <a:pt x="461596" y="303400"/>
                    <a:pt x="463115" y="302641"/>
                    <a:pt x="463115" y="301124"/>
                  </a:cubicBezTo>
                  <a:lnTo>
                    <a:pt x="465394" y="289747"/>
                  </a:lnTo>
                  <a:cubicBezTo>
                    <a:pt x="466153" y="287471"/>
                    <a:pt x="464634" y="285196"/>
                    <a:pt x="462356" y="284437"/>
                  </a:cubicBezTo>
                  <a:lnTo>
                    <a:pt x="424380" y="275335"/>
                  </a:lnTo>
                  <a:lnTo>
                    <a:pt x="450963" y="247271"/>
                  </a:lnTo>
                  <a:cubicBezTo>
                    <a:pt x="452482" y="245754"/>
                    <a:pt x="452482" y="242720"/>
                    <a:pt x="450963" y="241203"/>
                  </a:cubicBezTo>
                  <a:lnTo>
                    <a:pt x="442608" y="233618"/>
                  </a:lnTo>
                  <a:cubicBezTo>
                    <a:pt x="441089" y="232101"/>
                    <a:pt x="440330" y="232101"/>
                    <a:pt x="439570" y="232101"/>
                  </a:cubicBezTo>
                  <a:close/>
                  <a:moveTo>
                    <a:pt x="248925" y="203321"/>
                  </a:moveTo>
                  <a:cubicBezTo>
                    <a:pt x="253483" y="207113"/>
                    <a:pt x="254243" y="213180"/>
                    <a:pt x="251204" y="217730"/>
                  </a:cubicBezTo>
                  <a:cubicBezTo>
                    <a:pt x="251204" y="217730"/>
                    <a:pt x="238288" y="237446"/>
                    <a:pt x="231451" y="267021"/>
                  </a:cubicBezTo>
                  <a:cubicBezTo>
                    <a:pt x="252723" y="257921"/>
                    <a:pt x="275515" y="260196"/>
                    <a:pt x="299827" y="273087"/>
                  </a:cubicBezTo>
                  <a:cubicBezTo>
                    <a:pt x="310463" y="279154"/>
                    <a:pt x="320339" y="286737"/>
                    <a:pt x="330975" y="295837"/>
                  </a:cubicBezTo>
                  <a:lnTo>
                    <a:pt x="358326" y="274604"/>
                  </a:lnTo>
                  <a:cubicBezTo>
                    <a:pt x="362884" y="271571"/>
                    <a:pt x="368962" y="272329"/>
                    <a:pt x="372761" y="276879"/>
                  </a:cubicBezTo>
                  <a:cubicBezTo>
                    <a:pt x="375799" y="281429"/>
                    <a:pt x="375040" y="287496"/>
                    <a:pt x="370481" y="290529"/>
                  </a:cubicBezTo>
                  <a:lnTo>
                    <a:pt x="345410" y="309487"/>
                  </a:lnTo>
                  <a:cubicBezTo>
                    <a:pt x="353008" y="318587"/>
                    <a:pt x="360605" y="327687"/>
                    <a:pt x="367442" y="337545"/>
                  </a:cubicBezTo>
                  <a:cubicBezTo>
                    <a:pt x="371241" y="342095"/>
                    <a:pt x="369722" y="348920"/>
                    <a:pt x="365163" y="351954"/>
                  </a:cubicBezTo>
                  <a:cubicBezTo>
                    <a:pt x="363644" y="352712"/>
                    <a:pt x="361365" y="353470"/>
                    <a:pt x="359085" y="353470"/>
                  </a:cubicBezTo>
                  <a:cubicBezTo>
                    <a:pt x="356046" y="353470"/>
                    <a:pt x="353008" y="351954"/>
                    <a:pt x="351488" y="348920"/>
                  </a:cubicBezTo>
                  <a:cubicBezTo>
                    <a:pt x="345410" y="341337"/>
                    <a:pt x="340092" y="334512"/>
                    <a:pt x="334014" y="327687"/>
                  </a:cubicBezTo>
                  <a:lnTo>
                    <a:pt x="334014" y="353470"/>
                  </a:lnTo>
                  <a:cubicBezTo>
                    <a:pt x="334014" y="359537"/>
                    <a:pt x="329456" y="363329"/>
                    <a:pt x="324138" y="363329"/>
                  </a:cubicBezTo>
                  <a:cubicBezTo>
                    <a:pt x="318820" y="363329"/>
                    <a:pt x="314261" y="359537"/>
                    <a:pt x="314261" y="353470"/>
                  </a:cubicBezTo>
                  <a:lnTo>
                    <a:pt x="314261" y="313279"/>
                  </a:lnTo>
                  <a:cubicBezTo>
                    <a:pt x="314261" y="311762"/>
                    <a:pt x="314261" y="310246"/>
                    <a:pt x="315021" y="308729"/>
                  </a:cubicBezTo>
                  <a:cubicBezTo>
                    <a:pt x="306664" y="301146"/>
                    <a:pt x="298307" y="295837"/>
                    <a:pt x="289950" y="291287"/>
                  </a:cubicBezTo>
                  <a:cubicBezTo>
                    <a:pt x="267158" y="278396"/>
                    <a:pt x="246646" y="278396"/>
                    <a:pt x="228412" y="291287"/>
                  </a:cubicBezTo>
                  <a:cubicBezTo>
                    <a:pt x="227652" y="304179"/>
                    <a:pt x="228412" y="318587"/>
                    <a:pt x="232211" y="333754"/>
                  </a:cubicBezTo>
                  <a:cubicBezTo>
                    <a:pt x="239808" y="363329"/>
                    <a:pt x="256522" y="389870"/>
                    <a:pt x="283113" y="414137"/>
                  </a:cubicBezTo>
                  <a:cubicBezTo>
                    <a:pt x="283113" y="414137"/>
                    <a:pt x="283113" y="414137"/>
                    <a:pt x="283872" y="414137"/>
                  </a:cubicBezTo>
                  <a:lnTo>
                    <a:pt x="344651" y="414137"/>
                  </a:lnTo>
                  <a:cubicBezTo>
                    <a:pt x="349969" y="414137"/>
                    <a:pt x="354527" y="418686"/>
                    <a:pt x="354527" y="423995"/>
                  </a:cubicBezTo>
                  <a:cubicBezTo>
                    <a:pt x="354527" y="430061"/>
                    <a:pt x="349969" y="434611"/>
                    <a:pt x="344651" y="434611"/>
                  </a:cubicBezTo>
                  <a:lnTo>
                    <a:pt x="307424" y="434611"/>
                  </a:lnTo>
                  <a:cubicBezTo>
                    <a:pt x="321099" y="444470"/>
                    <a:pt x="336294" y="454328"/>
                    <a:pt x="353767" y="463428"/>
                  </a:cubicBezTo>
                  <a:lnTo>
                    <a:pt x="378838" y="445986"/>
                  </a:lnTo>
                  <a:cubicBezTo>
                    <a:pt x="384156" y="442953"/>
                    <a:pt x="390234" y="444470"/>
                    <a:pt x="393273" y="449020"/>
                  </a:cubicBezTo>
                  <a:cubicBezTo>
                    <a:pt x="396312" y="453570"/>
                    <a:pt x="394793" y="459636"/>
                    <a:pt x="390234" y="463428"/>
                  </a:cubicBezTo>
                  <a:lnTo>
                    <a:pt x="364404" y="480111"/>
                  </a:lnTo>
                  <a:lnTo>
                    <a:pt x="364404" y="505136"/>
                  </a:lnTo>
                  <a:cubicBezTo>
                    <a:pt x="364404" y="511203"/>
                    <a:pt x="359845" y="514994"/>
                    <a:pt x="354527" y="514994"/>
                  </a:cubicBezTo>
                  <a:cubicBezTo>
                    <a:pt x="348449" y="514994"/>
                    <a:pt x="344651" y="511203"/>
                    <a:pt x="344651" y="505136"/>
                  </a:cubicBezTo>
                  <a:lnTo>
                    <a:pt x="344651" y="480869"/>
                  </a:lnTo>
                  <a:cubicBezTo>
                    <a:pt x="325657" y="471011"/>
                    <a:pt x="308943" y="460395"/>
                    <a:pt x="293749" y="449778"/>
                  </a:cubicBezTo>
                  <a:lnTo>
                    <a:pt x="293749" y="484661"/>
                  </a:lnTo>
                  <a:cubicBezTo>
                    <a:pt x="293749" y="490728"/>
                    <a:pt x="289190" y="495278"/>
                    <a:pt x="283872" y="495278"/>
                  </a:cubicBezTo>
                  <a:cubicBezTo>
                    <a:pt x="277794" y="495278"/>
                    <a:pt x="273236" y="490728"/>
                    <a:pt x="273236" y="484661"/>
                  </a:cubicBezTo>
                  <a:lnTo>
                    <a:pt x="273236" y="433095"/>
                  </a:lnTo>
                  <a:cubicBezTo>
                    <a:pt x="246646" y="408828"/>
                    <a:pt x="227652" y="383045"/>
                    <a:pt x="217016" y="354229"/>
                  </a:cubicBezTo>
                  <a:cubicBezTo>
                    <a:pt x="183588" y="387595"/>
                    <a:pt x="184348" y="444470"/>
                    <a:pt x="218536" y="484661"/>
                  </a:cubicBezTo>
                  <a:lnTo>
                    <a:pt x="242847" y="484661"/>
                  </a:lnTo>
                  <a:cubicBezTo>
                    <a:pt x="248925" y="484661"/>
                    <a:pt x="253483" y="489211"/>
                    <a:pt x="253483" y="495278"/>
                  </a:cubicBezTo>
                  <a:cubicBezTo>
                    <a:pt x="253483" y="500586"/>
                    <a:pt x="248925" y="505136"/>
                    <a:pt x="242847" y="505136"/>
                  </a:cubicBezTo>
                  <a:lnTo>
                    <a:pt x="223094" y="505136"/>
                  </a:lnTo>
                  <a:lnTo>
                    <a:pt x="223094" y="525611"/>
                  </a:lnTo>
                  <a:cubicBezTo>
                    <a:pt x="222334" y="530919"/>
                    <a:pt x="218536" y="535469"/>
                    <a:pt x="212458" y="535469"/>
                  </a:cubicBezTo>
                  <a:cubicBezTo>
                    <a:pt x="207140" y="535469"/>
                    <a:pt x="202581" y="530919"/>
                    <a:pt x="202581" y="525611"/>
                  </a:cubicBezTo>
                  <a:lnTo>
                    <a:pt x="202581" y="497553"/>
                  </a:lnTo>
                  <a:cubicBezTo>
                    <a:pt x="160796" y="447503"/>
                    <a:pt x="162316" y="376220"/>
                    <a:pt x="207140" y="336029"/>
                  </a:cubicBezTo>
                  <a:cubicBezTo>
                    <a:pt x="208659" y="334512"/>
                    <a:pt x="210179" y="334512"/>
                    <a:pt x="211698" y="333754"/>
                  </a:cubicBezTo>
                  <a:cubicBezTo>
                    <a:pt x="195744" y="263988"/>
                    <a:pt x="232970" y="208630"/>
                    <a:pt x="234490" y="206355"/>
                  </a:cubicBezTo>
                  <a:cubicBezTo>
                    <a:pt x="237529" y="201805"/>
                    <a:pt x="244366" y="200288"/>
                    <a:pt x="248925" y="203321"/>
                  </a:cubicBezTo>
                  <a:close/>
                  <a:moveTo>
                    <a:pt x="415266" y="120601"/>
                  </a:moveTo>
                  <a:cubicBezTo>
                    <a:pt x="403873" y="120601"/>
                    <a:pt x="394759" y="129703"/>
                    <a:pt x="394759" y="141081"/>
                  </a:cubicBezTo>
                  <a:cubicBezTo>
                    <a:pt x="394759" y="152458"/>
                    <a:pt x="403873" y="161560"/>
                    <a:pt x="415266" y="161560"/>
                  </a:cubicBezTo>
                  <a:cubicBezTo>
                    <a:pt x="426658" y="161560"/>
                    <a:pt x="435772" y="152458"/>
                    <a:pt x="435772" y="141081"/>
                  </a:cubicBezTo>
                  <a:cubicBezTo>
                    <a:pt x="435772" y="129703"/>
                    <a:pt x="426658" y="120601"/>
                    <a:pt x="415266" y="120601"/>
                  </a:cubicBezTo>
                  <a:close/>
                  <a:moveTo>
                    <a:pt x="344630" y="120601"/>
                  </a:moveTo>
                  <a:cubicBezTo>
                    <a:pt x="333238" y="120601"/>
                    <a:pt x="324123" y="129703"/>
                    <a:pt x="324123" y="141081"/>
                  </a:cubicBezTo>
                  <a:cubicBezTo>
                    <a:pt x="324123" y="152458"/>
                    <a:pt x="333238" y="161560"/>
                    <a:pt x="344630" y="161560"/>
                  </a:cubicBezTo>
                  <a:lnTo>
                    <a:pt x="380328" y="161560"/>
                  </a:lnTo>
                  <a:cubicBezTo>
                    <a:pt x="376530" y="155492"/>
                    <a:pt x="375011" y="148666"/>
                    <a:pt x="375011" y="141081"/>
                  </a:cubicBezTo>
                  <a:cubicBezTo>
                    <a:pt x="375011" y="133496"/>
                    <a:pt x="376530" y="126669"/>
                    <a:pt x="380328" y="120601"/>
                  </a:cubicBezTo>
                  <a:close/>
                  <a:moveTo>
                    <a:pt x="32469" y="59163"/>
                  </a:moveTo>
                  <a:cubicBezTo>
                    <a:pt x="31709" y="59163"/>
                    <a:pt x="30950" y="59163"/>
                    <a:pt x="29431" y="60680"/>
                  </a:cubicBezTo>
                  <a:lnTo>
                    <a:pt x="21835" y="68265"/>
                  </a:lnTo>
                  <a:cubicBezTo>
                    <a:pt x="21076" y="69023"/>
                    <a:pt x="21076" y="69023"/>
                    <a:pt x="20316" y="69782"/>
                  </a:cubicBezTo>
                  <a:cubicBezTo>
                    <a:pt x="20316" y="70540"/>
                    <a:pt x="20316" y="70540"/>
                    <a:pt x="20316" y="71299"/>
                  </a:cubicBezTo>
                  <a:cubicBezTo>
                    <a:pt x="20316" y="72057"/>
                    <a:pt x="20316" y="72816"/>
                    <a:pt x="20316" y="72816"/>
                  </a:cubicBezTo>
                  <a:cubicBezTo>
                    <a:pt x="21076" y="73574"/>
                    <a:pt x="21076" y="74333"/>
                    <a:pt x="21835" y="74333"/>
                  </a:cubicBezTo>
                  <a:lnTo>
                    <a:pt x="77280" y="130462"/>
                  </a:lnTo>
                  <a:lnTo>
                    <a:pt x="76521" y="135013"/>
                  </a:lnTo>
                  <a:cubicBezTo>
                    <a:pt x="76521" y="137288"/>
                    <a:pt x="76521" y="138805"/>
                    <a:pt x="76521" y="141081"/>
                  </a:cubicBezTo>
                  <a:cubicBezTo>
                    <a:pt x="75761" y="172938"/>
                    <a:pt x="75002" y="209346"/>
                    <a:pt x="62849" y="240444"/>
                  </a:cubicBezTo>
                  <a:cubicBezTo>
                    <a:pt x="61330" y="243478"/>
                    <a:pt x="60571" y="247271"/>
                    <a:pt x="59052" y="251063"/>
                  </a:cubicBezTo>
                  <a:cubicBezTo>
                    <a:pt x="110699" y="232101"/>
                    <a:pt x="163106" y="186591"/>
                    <a:pt x="172980" y="157768"/>
                  </a:cubicBezTo>
                  <a:cubicBezTo>
                    <a:pt x="181334" y="132737"/>
                    <a:pt x="166903" y="113016"/>
                    <a:pt x="150194" y="99363"/>
                  </a:cubicBezTo>
                  <a:cubicBezTo>
                    <a:pt x="149434" y="99363"/>
                    <a:pt x="149434" y="99363"/>
                    <a:pt x="148675" y="100122"/>
                  </a:cubicBezTo>
                  <a:cubicBezTo>
                    <a:pt x="148675" y="100880"/>
                    <a:pt x="147915" y="101639"/>
                    <a:pt x="147156" y="101639"/>
                  </a:cubicBezTo>
                  <a:cubicBezTo>
                    <a:pt x="145637" y="102397"/>
                    <a:pt x="144877" y="103156"/>
                    <a:pt x="144118" y="103914"/>
                  </a:cubicBezTo>
                  <a:cubicBezTo>
                    <a:pt x="143358" y="104673"/>
                    <a:pt x="142599" y="105431"/>
                    <a:pt x="141839" y="105431"/>
                  </a:cubicBezTo>
                  <a:cubicBezTo>
                    <a:pt x="140320" y="106190"/>
                    <a:pt x="139561" y="106948"/>
                    <a:pt x="138042" y="107707"/>
                  </a:cubicBezTo>
                  <a:cubicBezTo>
                    <a:pt x="137282" y="107707"/>
                    <a:pt x="136522" y="108465"/>
                    <a:pt x="135003" y="108465"/>
                  </a:cubicBezTo>
                  <a:cubicBezTo>
                    <a:pt x="134244" y="109224"/>
                    <a:pt x="133484" y="109982"/>
                    <a:pt x="131965" y="109982"/>
                  </a:cubicBezTo>
                  <a:cubicBezTo>
                    <a:pt x="131206" y="110741"/>
                    <a:pt x="129687" y="110741"/>
                    <a:pt x="128927" y="111499"/>
                  </a:cubicBezTo>
                  <a:cubicBezTo>
                    <a:pt x="127408" y="111499"/>
                    <a:pt x="126649" y="111499"/>
                    <a:pt x="125889" y="112258"/>
                  </a:cubicBezTo>
                  <a:cubicBezTo>
                    <a:pt x="124370" y="112258"/>
                    <a:pt x="122851" y="113016"/>
                    <a:pt x="122092" y="113016"/>
                  </a:cubicBezTo>
                  <a:cubicBezTo>
                    <a:pt x="121332" y="113016"/>
                    <a:pt x="119813" y="113016"/>
                    <a:pt x="119054" y="113016"/>
                  </a:cubicBezTo>
                  <a:cubicBezTo>
                    <a:pt x="117535" y="113775"/>
                    <a:pt x="116775" y="113775"/>
                    <a:pt x="115256" y="113775"/>
                  </a:cubicBezTo>
                  <a:cubicBezTo>
                    <a:pt x="114496" y="113775"/>
                    <a:pt x="113737" y="113775"/>
                    <a:pt x="112977" y="114533"/>
                  </a:cubicBezTo>
                  <a:cubicBezTo>
                    <a:pt x="111458" y="114533"/>
                    <a:pt x="110699" y="114533"/>
                    <a:pt x="109180" y="114533"/>
                  </a:cubicBezTo>
                  <a:cubicBezTo>
                    <a:pt x="106901" y="114533"/>
                    <a:pt x="105382" y="114533"/>
                    <a:pt x="103863" y="114533"/>
                  </a:cubicBezTo>
                  <a:cubicBezTo>
                    <a:pt x="100066" y="114533"/>
                    <a:pt x="97787" y="114533"/>
                    <a:pt x="94749" y="114533"/>
                  </a:cubicBezTo>
                  <a:lnTo>
                    <a:pt x="90192" y="114533"/>
                  </a:lnTo>
                  <a:lnTo>
                    <a:pt x="35507" y="60680"/>
                  </a:lnTo>
                  <a:cubicBezTo>
                    <a:pt x="34747" y="59163"/>
                    <a:pt x="33228" y="59163"/>
                    <a:pt x="32469" y="59163"/>
                  </a:cubicBezTo>
                  <a:close/>
                  <a:moveTo>
                    <a:pt x="297066" y="20100"/>
                  </a:moveTo>
                  <a:cubicBezTo>
                    <a:pt x="291844" y="20100"/>
                    <a:pt x="286527" y="21997"/>
                    <a:pt x="282350" y="25789"/>
                  </a:cubicBezTo>
                  <a:lnTo>
                    <a:pt x="262603" y="45510"/>
                  </a:lnTo>
                  <a:lnTo>
                    <a:pt x="256526" y="43234"/>
                  </a:lnTo>
                  <a:cubicBezTo>
                    <a:pt x="239817" y="37166"/>
                    <a:pt x="223108" y="38683"/>
                    <a:pt x="207158" y="48544"/>
                  </a:cubicBezTo>
                  <a:cubicBezTo>
                    <a:pt x="196525" y="55370"/>
                    <a:pt x="182094" y="52336"/>
                    <a:pt x="174499" y="42476"/>
                  </a:cubicBezTo>
                  <a:cubicBezTo>
                    <a:pt x="171461" y="37925"/>
                    <a:pt x="166903" y="32615"/>
                    <a:pt x="162346" y="30340"/>
                  </a:cubicBezTo>
                  <a:cubicBezTo>
                    <a:pt x="160068" y="29581"/>
                    <a:pt x="152472" y="30340"/>
                    <a:pt x="146396" y="33374"/>
                  </a:cubicBezTo>
                  <a:cubicBezTo>
                    <a:pt x="146396" y="35649"/>
                    <a:pt x="146396" y="39442"/>
                    <a:pt x="147156" y="48544"/>
                  </a:cubicBezTo>
                  <a:cubicBezTo>
                    <a:pt x="147915" y="52336"/>
                    <a:pt x="149434" y="57646"/>
                    <a:pt x="150953" y="62955"/>
                  </a:cubicBezTo>
                  <a:cubicBezTo>
                    <a:pt x="153232" y="67506"/>
                    <a:pt x="154751" y="72816"/>
                    <a:pt x="155510" y="78125"/>
                  </a:cubicBezTo>
                  <a:cubicBezTo>
                    <a:pt x="189689" y="102397"/>
                    <a:pt x="202601" y="132737"/>
                    <a:pt x="191967" y="164594"/>
                  </a:cubicBezTo>
                  <a:cubicBezTo>
                    <a:pt x="177537" y="205553"/>
                    <a:pt x="109939" y="257890"/>
                    <a:pt x="52216" y="274577"/>
                  </a:cubicBezTo>
                  <a:cubicBezTo>
                    <a:pt x="30950" y="354978"/>
                    <a:pt x="48419" y="424001"/>
                    <a:pt x="106142" y="485440"/>
                  </a:cubicBezTo>
                  <a:cubicBezTo>
                    <a:pt x="176018" y="560531"/>
                    <a:pt x="270198" y="592389"/>
                    <a:pt x="394759" y="584045"/>
                  </a:cubicBezTo>
                  <a:cubicBezTo>
                    <a:pt x="420582" y="582528"/>
                    <a:pt x="435013" y="566599"/>
                    <a:pt x="435013" y="540810"/>
                  </a:cubicBezTo>
                  <a:cubicBezTo>
                    <a:pt x="435772" y="515021"/>
                    <a:pt x="434253" y="486957"/>
                    <a:pt x="430456" y="457375"/>
                  </a:cubicBezTo>
                  <a:cubicBezTo>
                    <a:pt x="428937" y="445239"/>
                    <a:pt x="427418" y="433103"/>
                    <a:pt x="425899" y="420967"/>
                  </a:cubicBezTo>
                  <a:cubicBezTo>
                    <a:pt x="421342" y="383042"/>
                    <a:pt x="417544" y="346634"/>
                    <a:pt x="406911" y="313260"/>
                  </a:cubicBezTo>
                  <a:lnTo>
                    <a:pt x="405392" y="307951"/>
                  </a:lnTo>
                  <a:cubicBezTo>
                    <a:pt x="399316" y="291264"/>
                    <a:pt x="392480" y="276852"/>
                    <a:pt x="384125" y="263958"/>
                  </a:cubicBezTo>
                  <a:cubicBezTo>
                    <a:pt x="384125" y="263199"/>
                    <a:pt x="383366" y="263199"/>
                    <a:pt x="383366" y="262441"/>
                  </a:cubicBezTo>
                  <a:lnTo>
                    <a:pt x="380328" y="258648"/>
                  </a:lnTo>
                  <a:cubicBezTo>
                    <a:pt x="365897" y="237410"/>
                    <a:pt x="346909" y="219206"/>
                    <a:pt x="319566" y="203278"/>
                  </a:cubicBezTo>
                  <a:cubicBezTo>
                    <a:pt x="312731" y="199485"/>
                    <a:pt x="308933" y="192659"/>
                    <a:pt x="310452" y="185074"/>
                  </a:cubicBezTo>
                  <a:cubicBezTo>
                    <a:pt x="311212" y="179764"/>
                    <a:pt x="314250" y="175213"/>
                    <a:pt x="318807" y="172938"/>
                  </a:cubicBezTo>
                  <a:cubicBezTo>
                    <a:pt x="318807" y="172179"/>
                    <a:pt x="318047" y="172179"/>
                    <a:pt x="317288" y="171421"/>
                  </a:cubicBezTo>
                  <a:cubicBezTo>
                    <a:pt x="316528" y="169904"/>
                    <a:pt x="315009" y="169145"/>
                    <a:pt x="314250" y="167628"/>
                  </a:cubicBezTo>
                  <a:cubicBezTo>
                    <a:pt x="313490" y="166870"/>
                    <a:pt x="312731" y="166111"/>
                    <a:pt x="311971" y="165353"/>
                  </a:cubicBezTo>
                  <a:cubicBezTo>
                    <a:pt x="311212" y="163836"/>
                    <a:pt x="309693" y="162319"/>
                    <a:pt x="308933" y="160802"/>
                  </a:cubicBezTo>
                  <a:cubicBezTo>
                    <a:pt x="308933" y="160043"/>
                    <a:pt x="308174" y="159285"/>
                    <a:pt x="307414" y="157768"/>
                  </a:cubicBezTo>
                  <a:cubicBezTo>
                    <a:pt x="306655" y="156251"/>
                    <a:pt x="305895" y="154734"/>
                    <a:pt x="305895" y="152458"/>
                  </a:cubicBezTo>
                  <a:cubicBezTo>
                    <a:pt x="305136" y="151700"/>
                    <a:pt x="305136" y="150941"/>
                    <a:pt x="305136" y="150183"/>
                  </a:cubicBezTo>
                  <a:cubicBezTo>
                    <a:pt x="304376" y="147149"/>
                    <a:pt x="303617" y="144115"/>
                    <a:pt x="303617" y="141081"/>
                  </a:cubicBezTo>
                  <a:cubicBezTo>
                    <a:pt x="303617" y="138805"/>
                    <a:pt x="304376" y="135771"/>
                    <a:pt x="304376" y="133496"/>
                  </a:cubicBezTo>
                  <a:cubicBezTo>
                    <a:pt x="305136" y="131979"/>
                    <a:pt x="305136" y="131220"/>
                    <a:pt x="305136" y="130462"/>
                  </a:cubicBezTo>
                  <a:cubicBezTo>
                    <a:pt x="305895" y="128945"/>
                    <a:pt x="305895" y="127428"/>
                    <a:pt x="306655" y="125911"/>
                  </a:cubicBezTo>
                  <a:cubicBezTo>
                    <a:pt x="307414" y="124394"/>
                    <a:pt x="308174" y="123635"/>
                    <a:pt x="308174" y="122877"/>
                  </a:cubicBezTo>
                  <a:cubicBezTo>
                    <a:pt x="308933" y="121360"/>
                    <a:pt x="309693" y="119843"/>
                    <a:pt x="310452" y="119084"/>
                  </a:cubicBezTo>
                  <a:cubicBezTo>
                    <a:pt x="311212" y="117567"/>
                    <a:pt x="311971" y="116809"/>
                    <a:pt x="312731" y="116050"/>
                  </a:cubicBezTo>
                  <a:cubicBezTo>
                    <a:pt x="313490" y="115292"/>
                    <a:pt x="314250" y="113775"/>
                    <a:pt x="315009" y="113016"/>
                  </a:cubicBezTo>
                  <a:cubicBezTo>
                    <a:pt x="309693" y="109982"/>
                    <a:pt x="305136" y="104673"/>
                    <a:pt x="302857" y="98605"/>
                  </a:cubicBezTo>
                  <a:cubicBezTo>
                    <a:pt x="300578" y="92537"/>
                    <a:pt x="297540" y="86469"/>
                    <a:pt x="295262" y="80401"/>
                  </a:cubicBezTo>
                  <a:lnTo>
                    <a:pt x="291464" y="74333"/>
                  </a:lnTo>
                  <a:lnTo>
                    <a:pt x="311212" y="54612"/>
                  </a:lnTo>
                  <a:cubicBezTo>
                    <a:pt x="318807" y="46268"/>
                    <a:pt x="318807" y="33374"/>
                    <a:pt x="311212" y="25789"/>
                  </a:cubicBezTo>
                  <a:cubicBezTo>
                    <a:pt x="307414" y="21997"/>
                    <a:pt x="302287" y="20100"/>
                    <a:pt x="297066" y="20100"/>
                  </a:cubicBezTo>
                  <a:close/>
                  <a:moveTo>
                    <a:pt x="296781" y="0"/>
                  </a:moveTo>
                  <a:cubicBezTo>
                    <a:pt x="307414" y="0"/>
                    <a:pt x="318047" y="3792"/>
                    <a:pt x="325642" y="11377"/>
                  </a:cubicBezTo>
                  <a:cubicBezTo>
                    <a:pt x="341592" y="27306"/>
                    <a:pt x="341592" y="53095"/>
                    <a:pt x="325642" y="69023"/>
                  </a:cubicBezTo>
                  <a:lnTo>
                    <a:pt x="315769" y="78125"/>
                  </a:lnTo>
                  <a:cubicBezTo>
                    <a:pt x="318047" y="82676"/>
                    <a:pt x="320326" y="87227"/>
                    <a:pt x="321845" y="91778"/>
                  </a:cubicBezTo>
                  <a:cubicBezTo>
                    <a:pt x="322604" y="94054"/>
                    <a:pt x="324123" y="95571"/>
                    <a:pt x="326402" y="95571"/>
                  </a:cubicBezTo>
                  <a:cubicBezTo>
                    <a:pt x="338554" y="95571"/>
                    <a:pt x="346909" y="97088"/>
                    <a:pt x="354504" y="100880"/>
                  </a:cubicBezTo>
                  <a:lnTo>
                    <a:pt x="415266" y="100880"/>
                  </a:lnTo>
                  <a:cubicBezTo>
                    <a:pt x="437291" y="100880"/>
                    <a:pt x="455520" y="119084"/>
                    <a:pt x="455520" y="141081"/>
                  </a:cubicBezTo>
                  <a:cubicBezTo>
                    <a:pt x="455520" y="163836"/>
                    <a:pt x="437291" y="181281"/>
                    <a:pt x="415266" y="181281"/>
                  </a:cubicBezTo>
                  <a:lnTo>
                    <a:pt x="359061" y="181281"/>
                  </a:lnTo>
                  <a:cubicBezTo>
                    <a:pt x="352985" y="185832"/>
                    <a:pt x="344630" y="187349"/>
                    <a:pt x="334757" y="189625"/>
                  </a:cubicBezTo>
                  <a:cubicBezTo>
                    <a:pt x="362099" y="205553"/>
                    <a:pt x="381847" y="225274"/>
                    <a:pt x="397037" y="246512"/>
                  </a:cubicBezTo>
                  <a:lnTo>
                    <a:pt x="421342" y="219965"/>
                  </a:lnTo>
                  <a:cubicBezTo>
                    <a:pt x="425899" y="214655"/>
                    <a:pt x="431975" y="212380"/>
                    <a:pt x="438811" y="212380"/>
                  </a:cubicBezTo>
                  <a:cubicBezTo>
                    <a:pt x="445646" y="211621"/>
                    <a:pt x="451722" y="213897"/>
                    <a:pt x="456279" y="218448"/>
                  </a:cubicBezTo>
                  <a:lnTo>
                    <a:pt x="464634" y="226033"/>
                  </a:lnTo>
                  <a:cubicBezTo>
                    <a:pt x="474508" y="235893"/>
                    <a:pt x="475267" y="251063"/>
                    <a:pt x="466153" y="260924"/>
                  </a:cubicBezTo>
                  <a:lnTo>
                    <a:pt x="463115" y="263958"/>
                  </a:lnTo>
                  <a:lnTo>
                    <a:pt x="466913" y="264716"/>
                  </a:lnTo>
                  <a:cubicBezTo>
                    <a:pt x="479824" y="267750"/>
                    <a:pt x="488179" y="281403"/>
                    <a:pt x="485141" y="294298"/>
                  </a:cubicBezTo>
                  <a:lnTo>
                    <a:pt x="482863" y="305675"/>
                  </a:lnTo>
                  <a:cubicBezTo>
                    <a:pt x="481343" y="311743"/>
                    <a:pt x="477546" y="317053"/>
                    <a:pt x="471470" y="320845"/>
                  </a:cubicBezTo>
                  <a:cubicBezTo>
                    <a:pt x="467672" y="323121"/>
                    <a:pt x="463115" y="324638"/>
                    <a:pt x="458558" y="324638"/>
                  </a:cubicBezTo>
                  <a:cubicBezTo>
                    <a:pt x="457039" y="324638"/>
                    <a:pt x="454760" y="324638"/>
                    <a:pt x="453241" y="323879"/>
                  </a:cubicBezTo>
                  <a:lnTo>
                    <a:pt x="429696" y="318570"/>
                  </a:lnTo>
                  <a:cubicBezTo>
                    <a:pt x="438051" y="350427"/>
                    <a:pt x="441849" y="384559"/>
                    <a:pt x="445646" y="418692"/>
                  </a:cubicBezTo>
                  <a:cubicBezTo>
                    <a:pt x="447165" y="430828"/>
                    <a:pt x="448684" y="442964"/>
                    <a:pt x="450203" y="455100"/>
                  </a:cubicBezTo>
                  <a:cubicBezTo>
                    <a:pt x="454001" y="485440"/>
                    <a:pt x="456279" y="514263"/>
                    <a:pt x="455520" y="540810"/>
                  </a:cubicBezTo>
                  <a:cubicBezTo>
                    <a:pt x="454760" y="577977"/>
                    <a:pt x="432734" y="601491"/>
                    <a:pt x="395518" y="604525"/>
                  </a:cubicBezTo>
                  <a:cubicBezTo>
                    <a:pt x="382606" y="605283"/>
                    <a:pt x="368935" y="605283"/>
                    <a:pt x="356023" y="605283"/>
                  </a:cubicBezTo>
                  <a:cubicBezTo>
                    <a:pt x="245134" y="605283"/>
                    <a:pt x="157789" y="570392"/>
                    <a:pt x="90951" y="499093"/>
                  </a:cubicBezTo>
                  <a:cubicBezTo>
                    <a:pt x="32469" y="436137"/>
                    <a:pt x="11962" y="362563"/>
                    <a:pt x="30190" y="279886"/>
                  </a:cubicBezTo>
                  <a:lnTo>
                    <a:pt x="29431" y="279886"/>
                  </a:lnTo>
                  <a:lnTo>
                    <a:pt x="31709" y="270784"/>
                  </a:lnTo>
                  <a:cubicBezTo>
                    <a:pt x="32469" y="269267"/>
                    <a:pt x="32469" y="267750"/>
                    <a:pt x="33228" y="266992"/>
                  </a:cubicBezTo>
                  <a:lnTo>
                    <a:pt x="33988" y="263199"/>
                  </a:lnTo>
                  <a:cubicBezTo>
                    <a:pt x="33988" y="263199"/>
                    <a:pt x="33988" y="262441"/>
                    <a:pt x="34747" y="262441"/>
                  </a:cubicBezTo>
                  <a:cubicBezTo>
                    <a:pt x="35507" y="257890"/>
                    <a:pt x="37026" y="253339"/>
                    <a:pt x="38545" y="248788"/>
                  </a:cubicBezTo>
                  <a:cubicBezTo>
                    <a:pt x="40064" y="243478"/>
                    <a:pt x="42342" y="238169"/>
                    <a:pt x="43861" y="232859"/>
                  </a:cubicBezTo>
                  <a:cubicBezTo>
                    <a:pt x="54495" y="205553"/>
                    <a:pt x="55254" y="172938"/>
                    <a:pt x="56014" y="141081"/>
                  </a:cubicBezTo>
                  <a:cubicBezTo>
                    <a:pt x="56014" y="139564"/>
                    <a:pt x="56014" y="138805"/>
                    <a:pt x="56014" y="138047"/>
                  </a:cubicBezTo>
                  <a:lnTo>
                    <a:pt x="7405" y="88744"/>
                  </a:lnTo>
                  <a:cubicBezTo>
                    <a:pt x="-2469" y="79642"/>
                    <a:pt x="-2469" y="63714"/>
                    <a:pt x="7405" y="53853"/>
                  </a:cubicBezTo>
                  <a:lnTo>
                    <a:pt x="15000" y="46268"/>
                  </a:lnTo>
                  <a:cubicBezTo>
                    <a:pt x="24114" y="36408"/>
                    <a:pt x="40823" y="36408"/>
                    <a:pt x="49938" y="46268"/>
                  </a:cubicBezTo>
                  <a:lnTo>
                    <a:pt x="98547" y="94054"/>
                  </a:lnTo>
                  <a:cubicBezTo>
                    <a:pt x="100066" y="94054"/>
                    <a:pt x="102344" y="94054"/>
                    <a:pt x="104623" y="94054"/>
                  </a:cubicBezTo>
                  <a:cubicBezTo>
                    <a:pt x="106142" y="94054"/>
                    <a:pt x="107661" y="94054"/>
                    <a:pt x="109180" y="94054"/>
                  </a:cubicBezTo>
                  <a:cubicBezTo>
                    <a:pt x="109939" y="94054"/>
                    <a:pt x="109939" y="94054"/>
                    <a:pt x="110699" y="94054"/>
                  </a:cubicBezTo>
                  <a:cubicBezTo>
                    <a:pt x="111458" y="94054"/>
                    <a:pt x="112977" y="94054"/>
                    <a:pt x="113737" y="94054"/>
                  </a:cubicBezTo>
                  <a:cubicBezTo>
                    <a:pt x="114496" y="94054"/>
                    <a:pt x="115256" y="93295"/>
                    <a:pt x="115256" y="93295"/>
                  </a:cubicBezTo>
                  <a:cubicBezTo>
                    <a:pt x="116775" y="93295"/>
                    <a:pt x="117535" y="93295"/>
                    <a:pt x="119054" y="93295"/>
                  </a:cubicBezTo>
                  <a:cubicBezTo>
                    <a:pt x="119054" y="92537"/>
                    <a:pt x="119813" y="92537"/>
                    <a:pt x="120573" y="92537"/>
                  </a:cubicBezTo>
                  <a:cubicBezTo>
                    <a:pt x="121332" y="92537"/>
                    <a:pt x="122092" y="91778"/>
                    <a:pt x="122851" y="91778"/>
                  </a:cubicBezTo>
                  <a:cubicBezTo>
                    <a:pt x="123611" y="91778"/>
                    <a:pt x="124370" y="91020"/>
                    <a:pt x="125130" y="91020"/>
                  </a:cubicBezTo>
                  <a:cubicBezTo>
                    <a:pt x="125889" y="91020"/>
                    <a:pt x="126649" y="90261"/>
                    <a:pt x="127408" y="90261"/>
                  </a:cubicBezTo>
                  <a:cubicBezTo>
                    <a:pt x="128168" y="90261"/>
                    <a:pt x="128168" y="89503"/>
                    <a:pt x="128927" y="89503"/>
                  </a:cubicBezTo>
                  <a:cubicBezTo>
                    <a:pt x="129687" y="89503"/>
                    <a:pt x="130446" y="88744"/>
                    <a:pt x="131206" y="88744"/>
                  </a:cubicBezTo>
                  <a:cubicBezTo>
                    <a:pt x="131206" y="87986"/>
                    <a:pt x="131965" y="87986"/>
                    <a:pt x="132725" y="87986"/>
                  </a:cubicBezTo>
                  <a:cubicBezTo>
                    <a:pt x="132725" y="87227"/>
                    <a:pt x="133484" y="87227"/>
                    <a:pt x="133484" y="86469"/>
                  </a:cubicBezTo>
                  <a:cubicBezTo>
                    <a:pt x="134244" y="86469"/>
                    <a:pt x="134244" y="86469"/>
                    <a:pt x="135003" y="85710"/>
                  </a:cubicBezTo>
                  <a:cubicBezTo>
                    <a:pt x="135003" y="85710"/>
                    <a:pt x="135003" y="84952"/>
                    <a:pt x="135763" y="84952"/>
                  </a:cubicBezTo>
                  <a:cubicBezTo>
                    <a:pt x="135763" y="84952"/>
                    <a:pt x="135763" y="84193"/>
                    <a:pt x="135763" y="83435"/>
                  </a:cubicBezTo>
                  <a:lnTo>
                    <a:pt x="135763" y="81159"/>
                  </a:lnTo>
                  <a:cubicBezTo>
                    <a:pt x="135003" y="78125"/>
                    <a:pt x="133484" y="72816"/>
                    <a:pt x="131965" y="69023"/>
                  </a:cubicBezTo>
                  <a:cubicBezTo>
                    <a:pt x="130446" y="62955"/>
                    <a:pt x="128168" y="56887"/>
                    <a:pt x="127408" y="51578"/>
                  </a:cubicBezTo>
                  <a:cubicBezTo>
                    <a:pt x="125130" y="34891"/>
                    <a:pt x="125130" y="23513"/>
                    <a:pt x="133484" y="18204"/>
                  </a:cubicBezTo>
                  <a:cubicBezTo>
                    <a:pt x="141839" y="12136"/>
                    <a:pt x="160068" y="6068"/>
                    <a:pt x="171461" y="12136"/>
                  </a:cubicBezTo>
                  <a:cubicBezTo>
                    <a:pt x="179815" y="16687"/>
                    <a:pt x="185891" y="23513"/>
                    <a:pt x="190448" y="30340"/>
                  </a:cubicBezTo>
                  <a:cubicBezTo>
                    <a:pt x="191967" y="31857"/>
                    <a:pt x="194246" y="32615"/>
                    <a:pt x="196525" y="31857"/>
                  </a:cubicBezTo>
                  <a:cubicBezTo>
                    <a:pt x="215513" y="19721"/>
                    <a:pt x="236779" y="16687"/>
                    <a:pt x="257286" y="21996"/>
                  </a:cubicBezTo>
                  <a:lnTo>
                    <a:pt x="267919" y="11377"/>
                  </a:lnTo>
                  <a:cubicBezTo>
                    <a:pt x="275514" y="3792"/>
                    <a:pt x="286148" y="0"/>
                    <a:pt x="296781" y="0"/>
                  </a:cubicBezTo>
                  <a:close/>
                </a:path>
              </a:pathLst>
            </a:custGeom>
            <a:solidFill>
              <a:srgbClr val="0789D5"/>
            </a:solidFill>
            <a:ln>
              <a:noFill/>
            </a:ln>
          </p:spPr>
          <p:txBody>
            <a:bodyPr/>
            <a:lstStyle/>
            <a:p>
              <a:endParaRPr lang="zh-CN" altLang="en-US"/>
            </a:p>
          </p:txBody>
        </p:sp>
      </p:grpSp>
      <p:grpSp>
        <p:nvGrpSpPr>
          <p:cNvPr id="32" name="组合 31"/>
          <p:cNvGrpSpPr/>
          <p:nvPr/>
        </p:nvGrpSpPr>
        <p:grpSpPr>
          <a:xfrm>
            <a:off x="6084910" y="3907035"/>
            <a:ext cx="725343" cy="725343"/>
            <a:chOff x="3113495" y="3579514"/>
            <a:chExt cx="725343" cy="725343"/>
          </a:xfrm>
        </p:grpSpPr>
        <p:sp>
          <p:nvSpPr>
            <p:cNvPr id="13" name="矩形: 圆角 12"/>
            <p:cNvSpPr/>
            <p:nvPr/>
          </p:nvSpPr>
          <p:spPr>
            <a:xfrm>
              <a:off x="3113495" y="3579514"/>
              <a:ext cx="725343" cy="725343"/>
            </a:xfrm>
            <a:prstGeom prst="roundRect">
              <a:avLst>
                <a:gd name="adj" fmla="val 6777"/>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stethoscope_375918"/>
            <p:cNvSpPr>
              <a:spLocks noChangeAspect="1"/>
            </p:cNvSpPr>
            <p:nvPr/>
          </p:nvSpPr>
          <p:spPr bwMode="auto">
            <a:xfrm>
              <a:off x="3280184" y="3767243"/>
              <a:ext cx="378114" cy="377543"/>
            </a:xfrm>
            <a:custGeom>
              <a:avLst/>
              <a:gdLst>
                <a:gd name="T0" fmla="*/ 6485 w 6827"/>
                <a:gd name="T1" fmla="*/ 2048 h 6827"/>
                <a:gd name="T2" fmla="*/ 4779 w 6827"/>
                <a:gd name="T3" fmla="*/ 2048 h 6827"/>
                <a:gd name="T4" fmla="*/ 4779 w 6827"/>
                <a:gd name="T5" fmla="*/ 341 h 6827"/>
                <a:gd name="T6" fmla="*/ 4437 w 6827"/>
                <a:gd name="T7" fmla="*/ 0 h 6827"/>
                <a:gd name="T8" fmla="*/ 2389 w 6827"/>
                <a:gd name="T9" fmla="*/ 0 h 6827"/>
                <a:gd name="T10" fmla="*/ 2048 w 6827"/>
                <a:gd name="T11" fmla="*/ 341 h 6827"/>
                <a:gd name="T12" fmla="*/ 2048 w 6827"/>
                <a:gd name="T13" fmla="*/ 2048 h 6827"/>
                <a:gd name="T14" fmla="*/ 341 w 6827"/>
                <a:gd name="T15" fmla="*/ 2048 h 6827"/>
                <a:gd name="T16" fmla="*/ 0 w 6827"/>
                <a:gd name="T17" fmla="*/ 2389 h 6827"/>
                <a:gd name="T18" fmla="*/ 0 w 6827"/>
                <a:gd name="T19" fmla="*/ 4437 h 6827"/>
                <a:gd name="T20" fmla="*/ 341 w 6827"/>
                <a:gd name="T21" fmla="*/ 4779 h 6827"/>
                <a:gd name="T22" fmla="*/ 2048 w 6827"/>
                <a:gd name="T23" fmla="*/ 4779 h 6827"/>
                <a:gd name="T24" fmla="*/ 2048 w 6827"/>
                <a:gd name="T25" fmla="*/ 6485 h 6827"/>
                <a:gd name="T26" fmla="*/ 2389 w 6827"/>
                <a:gd name="T27" fmla="*/ 6827 h 6827"/>
                <a:gd name="T28" fmla="*/ 4437 w 6827"/>
                <a:gd name="T29" fmla="*/ 6827 h 6827"/>
                <a:gd name="T30" fmla="*/ 4779 w 6827"/>
                <a:gd name="T31" fmla="*/ 6485 h 6827"/>
                <a:gd name="T32" fmla="*/ 4779 w 6827"/>
                <a:gd name="T33" fmla="*/ 4779 h 6827"/>
                <a:gd name="T34" fmla="*/ 6485 w 6827"/>
                <a:gd name="T35" fmla="*/ 4779 h 6827"/>
                <a:gd name="T36" fmla="*/ 6827 w 6827"/>
                <a:gd name="T37" fmla="*/ 4437 h 6827"/>
                <a:gd name="T38" fmla="*/ 6827 w 6827"/>
                <a:gd name="T39" fmla="*/ 2389 h 6827"/>
                <a:gd name="T40" fmla="*/ 6485 w 6827"/>
                <a:gd name="T41" fmla="*/ 2048 h 6827"/>
                <a:gd name="T42" fmla="*/ 6485 w 6827"/>
                <a:gd name="T43" fmla="*/ 4437 h 6827"/>
                <a:gd name="T44" fmla="*/ 4437 w 6827"/>
                <a:gd name="T45" fmla="*/ 4437 h 6827"/>
                <a:gd name="T46" fmla="*/ 4437 w 6827"/>
                <a:gd name="T47" fmla="*/ 6485 h 6827"/>
                <a:gd name="T48" fmla="*/ 2389 w 6827"/>
                <a:gd name="T49" fmla="*/ 6485 h 6827"/>
                <a:gd name="T50" fmla="*/ 2389 w 6827"/>
                <a:gd name="T51" fmla="*/ 4437 h 6827"/>
                <a:gd name="T52" fmla="*/ 341 w 6827"/>
                <a:gd name="T53" fmla="*/ 4437 h 6827"/>
                <a:gd name="T54" fmla="*/ 341 w 6827"/>
                <a:gd name="T55" fmla="*/ 2389 h 6827"/>
                <a:gd name="T56" fmla="*/ 2389 w 6827"/>
                <a:gd name="T57" fmla="*/ 2389 h 6827"/>
                <a:gd name="T58" fmla="*/ 2389 w 6827"/>
                <a:gd name="T59" fmla="*/ 341 h 6827"/>
                <a:gd name="T60" fmla="*/ 4437 w 6827"/>
                <a:gd name="T61" fmla="*/ 341 h 6827"/>
                <a:gd name="T62" fmla="*/ 4437 w 6827"/>
                <a:gd name="T63" fmla="*/ 2389 h 6827"/>
                <a:gd name="T64" fmla="*/ 6485 w 6827"/>
                <a:gd name="T65" fmla="*/ 2389 h 6827"/>
                <a:gd name="T66" fmla="*/ 6485 w 6827"/>
                <a:gd name="T67" fmla="*/ 4437 h 6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27" h="6827">
                  <a:moveTo>
                    <a:pt x="6485" y="2048"/>
                  </a:moveTo>
                  <a:lnTo>
                    <a:pt x="4779" y="2048"/>
                  </a:lnTo>
                  <a:lnTo>
                    <a:pt x="4779" y="341"/>
                  </a:lnTo>
                  <a:cubicBezTo>
                    <a:pt x="4779" y="153"/>
                    <a:pt x="4626" y="0"/>
                    <a:pt x="4437" y="0"/>
                  </a:cubicBezTo>
                  <a:lnTo>
                    <a:pt x="2389" y="0"/>
                  </a:lnTo>
                  <a:cubicBezTo>
                    <a:pt x="2201" y="0"/>
                    <a:pt x="2048" y="153"/>
                    <a:pt x="2048" y="341"/>
                  </a:cubicBezTo>
                  <a:lnTo>
                    <a:pt x="2048" y="2048"/>
                  </a:lnTo>
                  <a:lnTo>
                    <a:pt x="341" y="2048"/>
                  </a:lnTo>
                  <a:cubicBezTo>
                    <a:pt x="153" y="2048"/>
                    <a:pt x="0" y="2201"/>
                    <a:pt x="0" y="2389"/>
                  </a:cubicBezTo>
                  <a:lnTo>
                    <a:pt x="0" y="4437"/>
                  </a:lnTo>
                  <a:cubicBezTo>
                    <a:pt x="0" y="4626"/>
                    <a:pt x="153" y="4779"/>
                    <a:pt x="341" y="4779"/>
                  </a:cubicBezTo>
                  <a:lnTo>
                    <a:pt x="2048" y="4779"/>
                  </a:lnTo>
                  <a:lnTo>
                    <a:pt x="2048" y="6485"/>
                  </a:lnTo>
                  <a:cubicBezTo>
                    <a:pt x="2048" y="6674"/>
                    <a:pt x="2201" y="6827"/>
                    <a:pt x="2389" y="6827"/>
                  </a:cubicBezTo>
                  <a:lnTo>
                    <a:pt x="4437" y="6827"/>
                  </a:lnTo>
                  <a:cubicBezTo>
                    <a:pt x="4626" y="6827"/>
                    <a:pt x="4779" y="6674"/>
                    <a:pt x="4779" y="6485"/>
                  </a:cubicBezTo>
                  <a:lnTo>
                    <a:pt x="4779" y="4779"/>
                  </a:lnTo>
                  <a:lnTo>
                    <a:pt x="6485" y="4779"/>
                  </a:lnTo>
                  <a:cubicBezTo>
                    <a:pt x="6674" y="4779"/>
                    <a:pt x="6827" y="4626"/>
                    <a:pt x="6827" y="4437"/>
                  </a:cubicBezTo>
                  <a:lnTo>
                    <a:pt x="6827" y="2389"/>
                  </a:lnTo>
                  <a:cubicBezTo>
                    <a:pt x="6827" y="2201"/>
                    <a:pt x="6674" y="2048"/>
                    <a:pt x="6485" y="2048"/>
                  </a:cubicBezTo>
                  <a:close/>
                  <a:moveTo>
                    <a:pt x="6485" y="4437"/>
                  </a:moveTo>
                  <a:lnTo>
                    <a:pt x="4437" y="4437"/>
                  </a:lnTo>
                  <a:lnTo>
                    <a:pt x="4437" y="6485"/>
                  </a:lnTo>
                  <a:lnTo>
                    <a:pt x="2389" y="6485"/>
                  </a:lnTo>
                  <a:lnTo>
                    <a:pt x="2389" y="4437"/>
                  </a:lnTo>
                  <a:lnTo>
                    <a:pt x="341" y="4437"/>
                  </a:lnTo>
                  <a:lnTo>
                    <a:pt x="341" y="2389"/>
                  </a:lnTo>
                  <a:lnTo>
                    <a:pt x="2389" y="2389"/>
                  </a:lnTo>
                  <a:lnTo>
                    <a:pt x="2389" y="341"/>
                  </a:lnTo>
                  <a:lnTo>
                    <a:pt x="4437" y="341"/>
                  </a:lnTo>
                  <a:lnTo>
                    <a:pt x="4437" y="2389"/>
                  </a:lnTo>
                  <a:lnTo>
                    <a:pt x="6485" y="2389"/>
                  </a:lnTo>
                  <a:lnTo>
                    <a:pt x="6485" y="4437"/>
                  </a:lnTo>
                  <a:close/>
                </a:path>
              </a:pathLst>
            </a:custGeom>
            <a:solidFill>
              <a:srgbClr val="0789D5"/>
            </a:solidFill>
            <a:ln>
              <a:noFill/>
            </a:ln>
          </p:spPr>
          <p:txBody>
            <a:bodyPr/>
            <a:lstStyle/>
            <a:p>
              <a:endParaRPr lang="zh-CN" altLang="en-US"/>
            </a:p>
          </p:txBody>
        </p:sp>
      </p:grpSp>
      <p:grpSp>
        <p:nvGrpSpPr>
          <p:cNvPr id="33" name="组合 32"/>
          <p:cNvGrpSpPr/>
          <p:nvPr/>
        </p:nvGrpSpPr>
        <p:grpSpPr>
          <a:xfrm>
            <a:off x="7089928" y="3907035"/>
            <a:ext cx="725343" cy="725343"/>
            <a:chOff x="4118513" y="3579514"/>
            <a:chExt cx="725343" cy="725343"/>
          </a:xfrm>
        </p:grpSpPr>
        <p:sp>
          <p:nvSpPr>
            <p:cNvPr id="14" name="矩形: 圆角 13"/>
            <p:cNvSpPr/>
            <p:nvPr/>
          </p:nvSpPr>
          <p:spPr>
            <a:xfrm>
              <a:off x="4118513" y="3579514"/>
              <a:ext cx="725343" cy="725343"/>
            </a:xfrm>
            <a:prstGeom prst="roundRect">
              <a:avLst>
                <a:gd name="adj" fmla="val 6777"/>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stethoscope_375918"/>
            <p:cNvSpPr>
              <a:spLocks noChangeAspect="1"/>
            </p:cNvSpPr>
            <p:nvPr/>
          </p:nvSpPr>
          <p:spPr bwMode="auto">
            <a:xfrm>
              <a:off x="4276780" y="3805620"/>
              <a:ext cx="378114" cy="314619"/>
            </a:xfrm>
            <a:custGeom>
              <a:avLst/>
              <a:gdLst>
                <a:gd name="T0" fmla="*/ 6460 w 6827"/>
                <a:gd name="T1" fmla="*/ 0 h 5689"/>
                <a:gd name="T2" fmla="*/ 367 w 6827"/>
                <a:gd name="T3" fmla="*/ 0 h 5689"/>
                <a:gd name="T4" fmla="*/ 0 w 6827"/>
                <a:gd name="T5" fmla="*/ 367 h 5689"/>
                <a:gd name="T6" fmla="*/ 0 w 6827"/>
                <a:gd name="T7" fmla="*/ 5322 h 5689"/>
                <a:gd name="T8" fmla="*/ 367 w 6827"/>
                <a:gd name="T9" fmla="*/ 5689 h 5689"/>
                <a:gd name="T10" fmla="*/ 6460 w 6827"/>
                <a:gd name="T11" fmla="*/ 5689 h 5689"/>
                <a:gd name="T12" fmla="*/ 6827 w 6827"/>
                <a:gd name="T13" fmla="*/ 5322 h 5689"/>
                <a:gd name="T14" fmla="*/ 6827 w 6827"/>
                <a:gd name="T15" fmla="*/ 367 h 5689"/>
                <a:gd name="T16" fmla="*/ 6460 w 6827"/>
                <a:gd name="T17" fmla="*/ 0 h 5689"/>
                <a:gd name="T18" fmla="*/ 6542 w 6827"/>
                <a:gd name="T19" fmla="*/ 5322 h 5689"/>
                <a:gd name="T20" fmla="*/ 6460 w 6827"/>
                <a:gd name="T21" fmla="*/ 5404 h 5689"/>
                <a:gd name="T22" fmla="*/ 367 w 6827"/>
                <a:gd name="T23" fmla="*/ 5404 h 5689"/>
                <a:gd name="T24" fmla="*/ 284 w 6827"/>
                <a:gd name="T25" fmla="*/ 5322 h 5689"/>
                <a:gd name="T26" fmla="*/ 284 w 6827"/>
                <a:gd name="T27" fmla="*/ 2987 h 5689"/>
                <a:gd name="T28" fmla="*/ 1305 w 6827"/>
                <a:gd name="T29" fmla="*/ 2987 h 5689"/>
                <a:gd name="T30" fmla="*/ 1402 w 6827"/>
                <a:gd name="T31" fmla="*/ 2948 h 5689"/>
                <a:gd name="T32" fmla="*/ 1791 w 6827"/>
                <a:gd name="T33" fmla="*/ 2580 h 5689"/>
                <a:gd name="T34" fmla="*/ 2125 w 6827"/>
                <a:gd name="T35" fmla="*/ 3492 h 5689"/>
                <a:gd name="T36" fmla="*/ 2308 w 6827"/>
                <a:gd name="T37" fmla="*/ 3577 h 5689"/>
                <a:gd name="T38" fmla="*/ 2397 w 6827"/>
                <a:gd name="T39" fmla="*/ 3478 h 5689"/>
                <a:gd name="T40" fmla="*/ 2859 w 6827"/>
                <a:gd name="T41" fmla="*/ 1623 h 5689"/>
                <a:gd name="T42" fmla="*/ 3071 w 6827"/>
                <a:gd name="T43" fmla="*/ 4839 h 5689"/>
                <a:gd name="T44" fmla="*/ 3195 w 6827"/>
                <a:gd name="T45" fmla="*/ 4970 h 5689"/>
                <a:gd name="T46" fmla="*/ 3213 w 6827"/>
                <a:gd name="T47" fmla="*/ 4971 h 5689"/>
                <a:gd name="T48" fmla="*/ 3348 w 6827"/>
                <a:gd name="T49" fmla="*/ 4874 h 5689"/>
                <a:gd name="T50" fmla="*/ 4059 w 6827"/>
                <a:gd name="T51" fmla="*/ 2726 h 5689"/>
                <a:gd name="T52" fmla="*/ 4450 w 6827"/>
                <a:gd name="T53" fmla="*/ 3490 h 5689"/>
                <a:gd name="T54" fmla="*/ 4579 w 6827"/>
                <a:gd name="T55" fmla="*/ 3568 h 5689"/>
                <a:gd name="T56" fmla="*/ 4705 w 6827"/>
                <a:gd name="T57" fmla="*/ 3486 h 5689"/>
                <a:gd name="T58" fmla="*/ 4939 w 6827"/>
                <a:gd name="T59" fmla="*/ 2987 h 5689"/>
                <a:gd name="T60" fmla="*/ 5477 w 6827"/>
                <a:gd name="T61" fmla="*/ 2987 h 5689"/>
                <a:gd name="T62" fmla="*/ 5760 w 6827"/>
                <a:gd name="T63" fmla="*/ 3129 h 5689"/>
                <a:gd name="T64" fmla="*/ 6116 w 6827"/>
                <a:gd name="T65" fmla="*/ 2773 h 5689"/>
                <a:gd name="T66" fmla="*/ 5760 w 6827"/>
                <a:gd name="T67" fmla="*/ 2417 h 5689"/>
                <a:gd name="T68" fmla="*/ 5412 w 6827"/>
                <a:gd name="T69" fmla="*/ 2702 h 5689"/>
                <a:gd name="T70" fmla="*/ 4848 w 6827"/>
                <a:gd name="T71" fmla="*/ 2702 h 5689"/>
                <a:gd name="T72" fmla="*/ 4720 w 6827"/>
                <a:gd name="T73" fmla="*/ 2784 h 5689"/>
                <a:gd name="T74" fmla="*/ 4570 w 6827"/>
                <a:gd name="T75" fmla="*/ 3103 h 5689"/>
                <a:gd name="T76" fmla="*/ 4158 w 6827"/>
                <a:gd name="T77" fmla="*/ 2294 h 5689"/>
                <a:gd name="T78" fmla="*/ 3966 w 6827"/>
                <a:gd name="T79" fmla="*/ 2232 h 5689"/>
                <a:gd name="T80" fmla="*/ 3896 w 6827"/>
                <a:gd name="T81" fmla="*/ 2314 h 5689"/>
                <a:gd name="T82" fmla="*/ 3307 w 6827"/>
                <a:gd name="T83" fmla="*/ 4093 h 5689"/>
                <a:gd name="T84" fmla="*/ 3082 w 6827"/>
                <a:gd name="T85" fmla="*/ 695 h 5689"/>
                <a:gd name="T86" fmla="*/ 2933 w 6827"/>
                <a:gd name="T87" fmla="*/ 561 h 5689"/>
                <a:gd name="T88" fmla="*/ 2802 w 6827"/>
                <a:gd name="T89" fmla="*/ 670 h 5689"/>
                <a:gd name="T90" fmla="*/ 2233 w 6827"/>
                <a:gd name="T91" fmla="*/ 2959 h 5689"/>
                <a:gd name="T92" fmla="*/ 1984 w 6827"/>
                <a:gd name="T93" fmla="*/ 2279 h 5689"/>
                <a:gd name="T94" fmla="*/ 1801 w 6827"/>
                <a:gd name="T95" fmla="*/ 2195 h 5689"/>
                <a:gd name="T96" fmla="*/ 1752 w 6827"/>
                <a:gd name="T97" fmla="*/ 2225 h 5689"/>
                <a:gd name="T98" fmla="*/ 1248 w 6827"/>
                <a:gd name="T99" fmla="*/ 2702 h 5689"/>
                <a:gd name="T100" fmla="*/ 284 w 6827"/>
                <a:gd name="T101" fmla="*/ 2702 h 5689"/>
                <a:gd name="T102" fmla="*/ 284 w 6827"/>
                <a:gd name="T103" fmla="*/ 367 h 5689"/>
                <a:gd name="T104" fmla="*/ 367 w 6827"/>
                <a:gd name="T105" fmla="*/ 284 h 5689"/>
                <a:gd name="T106" fmla="*/ 6460 w 6827"/>
                <a:gd name="T107" fmla="*/ 284 h 5689"/>
                <a:gd name="T108" fmla="*/ 6542 w 6827"/>
                <a:gd name="T109" fmla="*/ 367 h 5689"/>
                <a:gd name="T110" fmla="*/ 6542 w 6827"/>
                <a:gd name="T111" fmla="*/ 5322 h 5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827" h="5689">
                  <a:moveTo>
                    <a:pt x="6460" y="0"/>
                  </a:moveTo>
                  <a:lnTo>
                    <a:pt x="367" y="0"/>
                  </a:lnTo>
                  <a:cubicBezTo>
                    <a:pt x="164" y="0"/>
                    <a:pt x="0" y="164"/>
                    <a:pt x="0" y="367"/>
                  </a:cubicBezTo>
                  <a:lnTo>
                    <a:pt x="0" y="5322"/>
                  </a:lnTo>
                  <a:cubicBezTo>
                    <a:pt x="0" y="5525"/>
                    <a:pt x="164" y="5689"/>
                    <a:pt x="367" y="5689"/>
                  </a:cubicBezTo>
                  <a:lnTo>
                    <a:pt x="6460" y="5689"/>
                  </a:lnTo>
                  <a:cubicBezTo>
                    <a:pt x="6662" y="5689"/>
                    <a:pt x="6827" y="5525"/>
                    <a:pt x="6827" y="5322"/>
                  </a:cubicBezTo>
                  <a:lnTo>
                    <a:pt x="6827" y="367"/>
                  </a:lnTo>
                  <a:cubicBezTo>
                    <a:pt x="6827" y="164"/>
                    <a:pt x="6662" y="0"/>
                    <a:pt x="6460" y="0"/>
                  </a:cubicBezTo>
                  <a:close/>
                  <a:moveTo>
                    <a:pt x="6542" y="5322"/>
                  </a:moveTo>
                  <a:cubicBezTo>
                    <a:pt x="6542" y="5368"/>
                    <a:pt x="6505" y="5404"/>
                    <a:pt x="6460" y="5404"/>
                  </a:cubicBezTo>
                  <a:lnTo>
                    <a:pt x="367" y="5404"/>
                  </a:lnTo>
                  <a:cubicBezTo>
                    <a:pt x="321" y="5404"/>
                    <a:pt x="284" y="5368"/>
                    <a:pt x="284" y="5322"/>
                  </a:cubicBezTo>
                  <a:lnTo>
                    <a:pt x="284" y="2987"/>
                  </a:lnTo>
                  <a:lnTo>
                    <a:pt x="1305" y="2987"/>
                  </a:lnTo>
                  <a:cubicBezTo>
                    <a:pt x="1341" y="2987"/>
                    <a:pt x="1376" y="2973"/>
                    <a:pt x="1402" y="2948"/>
                  </a:cubicBezTo>
                  <a:lnTo>
                    <a:pt x="1791" y="2580"/>
                  </a:lnTo>
                  <a:lnTo>
                    <a:pt x="2125" y="3492"/>
                  </a:lnTo>
                  <a:cubicBezTo>
                    <a:pt x="2152" y="3566"/>
                    <a:pt x="2234" y="3604"/>
                    <a:pt x="2308" y="3577"/>
                  </a:cubicBezTo>
                  <a:cubicBezTo>
                    <a:pt x="2352" y="3561"/>
                    <a:pt x="2385" y="3524"/>
                    <a:pt x="2397" y="3478"/>
                  </a:cubicBezTo>
                  <a:lnTo>
                    <a:pt x="2859" y="1623"/>
                  </a:lnTo>
                  <a:lnTo>
                    <a:pt x="3071" y="4839"/>
                  </a:lnTo>
                  <a:cubicBezTo>
                    <a:pt x="3075" y="4906"/>
                    <a:pt x="3127" y="4962"/>
                    <a:pt x="3195" y="4970"/>
                  </a:cubicBezTo>
                  <a:cubicBezTo>
                    <a:pt x="3201" y="4971"/>
                    <a:pt x="3207" y="4971"/>
                    <a:pt x="3213" y="4971"/>
                  </a:cubicBezTo>
                  <a:cubicBezTo>
                    <a:pt x="3274" y="4971"/>
                    <a:pt x="3329" y="4932"/>
                    <a:pt x="3348" y="4874"/>
                  </a:cubicBezTo>
                  <a:lnTo>
                    <a:pt x="4059" y="2726"/>
                  </a:lnTo>
                  <a:lnTo>
                    <a:pt x="4450" y="3490"/>
                  </a:lnTo>
                  <a:cubicBezTo>
                    <a:pt x="4474" y="3538"/>
                    <a:pt x="4518" y="3565"/>
                    <a:pt x="4579" y="3568"/>
                  </a:cubicBezTo>
                  <a:cubicBezTo>
                    <a:pt x="4633" y="3567"/>
                    <a:pt x="4682" y="3535"/>
                    <a:pt x="4705" y="3486"/>
                  </a:cubicBezTo>
                  <a:lnTo>
                    <a:pt x="4939" y="2987"/>
                  </a:lnTo>
                  <a:lnTo>
                    <a:pt x="5477" y="2987"/>
                  </a:lnTo>
                  <a:cubicBezTo>
                    <a:pt x="5544" y="3076"/>
                    <a:pt x="5649" y="3129"/>
                    <a:pt x="5760" y="3129"/>
                  </a:cubicBezTo>
                  <a:cubicBezTo>
                    <a:pt x="6009" y="3129"/>
                    <a:pt x="6116" y="3023"/>
                    <a:pt x="6116" y="2773"/>
                  </a:cubicBezTo>
                  <a:cubicBezTo>
                    <a:pt x="6116" y="2577"/>
                    <a:pt x="5957" y="2417"/>
                    <a:pt x="5760" y="2417"/>
                  </a:cubicBezTo>
                  <a:cubicBezTo>
                    <a:pt x="5591" y="2417"/>
                    <a:pt x="5445" y="2536"/>
                    <a:pt x="5412" y="2702"/>
                  </a:cubicBezTo>
                  <a:lnTo>
                    <a:pt x="4848" y="2702"/>
                  </a:lnTo>
                  <a:cubicBezTo>
                    <a:pt x="4793" y="2702"/>
                    <a:pt x="4743" y="2734"/>
                    <a:pt x="4720" y="2784"/>
                  </a:cubicBezTo>
                  <a:lnTo>
                    <a:pt x="4570" y="3103"/>
                  </a:lnTo>
                  <a:lnTo>
                    <a:pt x="4158" y="2294"/>
                  </a:lnTo>
                  <a:cubicBezTo>
                    <a:pt x="4122" y="2224"/>
                    <a:pt x="4036" y="2197"/>
                    <a:pt x="3966" y="2232"/>
                  </a:cubicBezTo>
                  <a:cubicBezTo>
                    <a:pt x="3933" y="2249"/>
                    <a:pt x="3908" y="2279"/>
                    <a:pt x="3896" y="2314"/>
                  </a:cubicBezTo>
                  <a:lnTo>
                    <a:pt x="3307" y="4093"/>
                  </a:lnTo>
                  <a:lnTo>
                    <a:pt x="3082" y="695"/>
                  </a:lnTo>
                  <a:cubicBezTo>
                    <a:pt x="3078" y="617"/>
                    <a:pt x="3011" y="557"/>
                    <a:pt x="2933" y="561"/>
                  </a:cubicBezTo>
                  <a:cubicBezTo>
                    <a:pt x="2870" y="564"/>
                    <a:pt x="2816" y="609"/>
                    <a:pt x="2802" y="670"/>
                  </a:cubicBezTo>
                  <a:lnTo>
                    <a:pt x="2233" y="2959"/>
                  </a:lnTo>
                  <a:lnTo>
                    <a:pt x="1984" y="2279"/>
                  </a:lnTo>
                  <a:cubicBezTo>
                    <a:pt x="1957" y="2205"/>
                    <a:pt x="1875" y="2168"/>
                    <a:pt x="1801" y="2195"/>
                  </a:cubicBezTo>
                  <a:cubicBezTo>
                    <a:pt x="1783" y="2201"/>
                    <a:pt x="1766" y="2212"/>
                    <a:pt x="1752" y="2225"/>
                  </a:cubicBezTo>
                  <a:lnTo>
                    <a:pt x="1248" y="2702"/>
                  </a:lnTo>
                  <a:lnTo>
                    <a:pt x="284" y="2702"/>
                  </a:lnTo>
                  <a:lnTo>
                    <a:pt x="284" y="367"/>
                  </a:lnTo>
                  <a:cubicBezTo>
                    <a:pt x="284" y="321"/>
                    <a:pt x="321" y="284"/>
                    <a:pt x="367" y="284"/>
                  </a:cubicBezTo>
                  <a:lnTo>
                    <a:pt x="6460" y="284"/>
                  </a:lnTo>
                  <a:cubicBezTo>
                    <a:pt x="6505" y="284"/>
                    <a:pt x="6542" y="321"/>
                    <a:pt x="6542" y="367"/>
                  </a:cubicBezTo>
                  <a:lnTo>
                    <a:pt x="6542" y="5322"/>
                  </a:lnTo>
                  <a:close/>
                </a:path>
              </a:pathLst>
            </a:custGeom>
            <a:solidFill>
              <a:srgbClr val="0789D5"/>
            </a:solidFill>
            <a:ln>
              <a:noFill/>
            </a:ln>
          </p:spPr>
          <p:txBody>
            <a:bodyPr/>
            <a:lstStyle/>
            <a:p>
              <a:endParaRPr lang="zh-CN" altLang="en-US"/>
            </a:p>
          </p:txBody>
        </p:sp>
      </p:grpSp>
      <p:grpSp>
        <p:nvGrpSpPr>
          <p:cNvPr id="29" name="组合 28"/>
          <p:cNvGrpSpPr/>
          <p:nvPr/>
        </p:nvGrpSpPr>
        <p:grpSpPr>
          <a:xfrm>
            <a:off x="8733314" y="5483397"/>
            <a:ext cx="1034932" cy="920274"/>
            <a:chOff x="1021099" y="1373028"/>
            <a:chExt cx="1204714" cy="1071246"/>
          </a:xfrm>
        </p:grpSpPr>
        <p:sp>
          <p:nvSpPr>
            <p:cNvPr id="28" name="任意多边形: 形状 27"/>
            <p:cNvSpPr/>
            <p:nvPr/>
          </p:nvSpPr>
          <p:spPr>
            <a:xfrm>
              <a:off x="1075223" y="1670710"/>
              <a:ext cx="1096465" cy="754380"/>
            </a:xfrm>
            <a:custGeom>
              <a:avLst/>
              <a:gdLst>
                <a:gd name="connsiteX0" fmla="*/ 45720 w 1137285"/>
                <a:gd name="connsiteY0" fmla="*/ 197167 h 754380"/>
                <a:gd name="connsiteX1" fmla="*/ 274320 w 1137285"/>
                <a:gd name="connsiteY1" fmla="*/ 200025 h 754380"/>
                <a:gd name="connsiteX2" fmla="*/ 308610 w 1137285"/>
                <a:gd name="connsiteY2" fmla="*/ 274320 h 754380"/>
                <a:gd name="connsiteX3" fmla="*/ 374332 w 1137285"/>
                <a:gd name="connsiteY3" fmla="*/ 28575 h 754380"/>
                <a:gd name="connsiteX4" fmla="*/ 462915 w 1137285"/>
                <a:gd name="connsiteY4" fmla="*/ 382905 h 754380"/>
                <a:gd name="connsiteX5" fmla="*/ 497205 w 1137285"/>
                <a:gd name="connsiteY5" fmla="*/ 197167 h 754380"/>
                <a:gd name="connsiteX6" fmla="*/ 634365 w 1137285"/>
                <a:gd name="connsiteY6" fmla="*/ 194310 h 754380"/>
                <a:gd name="connsiteX7" fmla="*/ 677227 w 1137285"/>
                <a:gd name="connsiteY7" fmla="*/ 262890 h 754380"/>
                <a:gd name="connsiteX8" fmla="*/ 754380 w 1137285"/>
                <a:gd name="connsiteY8" fmla="*/ 0 h 754380"/>
                <a:gd name="connsiteX9" fmla="*/ 840105 w 1137285"/>
                <a:gd name="connsiteY9" fmla="*/ 271462 h 754380"/>
                <a:gd name="connsiteX10" fmla="*/ 860107 w 1137285"/>
                <a:gd name="connsiteY10" fmla="*/ 280035 h 754380"/>
                <a:gd name="connsiteX11" fmla="*/ 888682 w 1137285"/>
                <a:gd name="connsiteY11" fmla="*/ 202882 h 754380"/>
                <a:gd name="connsiteX12" fmla="*/ 1114425 w 1137285"/>
                <a:gd name="connsiteY12" fmla="*/ 197167 h 754380"/>
                <a:gd name="connsiteX13" fmla="*/ 1137285 w 1137285"/>
                <a:gd name="connsiteY13" fmla="*/ 228600 h 754380"/>
                <a:gd name="connsiteX14" fmla="*/ 985837 w 1137285"/>
                <a:gd name="connsiteY14" fmla="*/ 422910 h 754380"/>
                <a:gd name="connsiteX15" fmla="*/ 742950 w 1137285"/>
                <a:gd name="connsiteY15" fmla="*/ 651510 h 754380"/>
                <a:gd name="connsiteX16" fmla="*/ 585787 w 1137285"/>
                <a:gd name="connsiteY16" fmla="*/ 754380 h 754380"/>
                <a:gd name="connsiteX17" fmla="*/ 482917 w 1137285"/>
                <a:gd name="connsiteY17" fmla="*/ 680085 h 754380"/>
                <a:gd name="connsiteX18" fmla="*/ 205740 w 1137285"/>
                <a:gd name="connsiteY18" fmla="*/ 440055 h 754380"/>
                <a:gd name="connsiteX19" fmla="*/ 74295 w 1137285"/>
                <a:gd name="connsiteY19" fmla="*/ 274320 h 754380"/>
                <a:gd name="connsiteX20" fmla="*/ 0 w 1137285"/>
                <a:gd name="connsiteY20" fmla="*/ 85725 h 754380"/>
                <a:gd name="connsiteX21" fmla="*/ 14287 w 1137285"/>
                <a:gd name="connsiteY21" fmla="*/ 125730 h 754380"/>
                <a:gd name="connsiteX22" fmla="*/ 17145 w 1137285"/>
                <a:gd name="connsiteY22" fmla="*/ 134302 h 754380"/>
                <a:gd name="connsiteX23" fmla="*/ 20002 w 1137285"/>
                <a:gd name="connsiteY23" fmla="*/ 145732 h 754380"/>
                <a:gd name="connsiteX24" fmla="*/ 22860 w 1137285"/>
                <a:gd name="connsiteY24" fmla="*/ 154305 h 754380"/>
                <a:gd name="connsiteX25" fmla="*/ 34290 w 1137285"/>
                <a:gd name="connsiteY25" fmla="*/ 171450 h 754380"/>
                <a:gd name="connsiteX26" fmla="*/ 45720 w 1137285"/>
                <a:gd name="connsiteY26" fmla="*/ 197167 h 754380"/>
                <a:gd name="connsiteX0-1" fmla="*/ 31433 w 1122998"/>
                <a:gd name="connsiteY0-2" fmla="*/ 197167 h 754380"/>
                <a:gd name="connsiteX1-3" fmla="*/ 260033 w 1122998"/>
                <a:gd name="connsiteY1-4" fmla="*/ 200025 h 754380"/>
                <a:gd name="connsiteX2-5" fmla="*/ 294323 w 1122998"/>
                <a:gd name="connsiteY2-6" fmla="*/ 274320 h 754380"/>
                <a:gd name="connsiteX3-7" fmla="*/ 360045 w 1122998"/>
                <a:gd name="connsiteY3-8" fmla="*/ 28575 h 754380"/>
                <a:gd name="connsiteX4-9" fmla="*/ 448628 w 1122998"/>
                <a:gd name="connsiteY4-10" fmla="*/ 382905 h 754380"/>
                <a:gd name="connsiteX5-11" fmla="*/ 482918 w 1122998"/>
                <a:gd name="connsiteY5-12" fmla="*/ 197167 h 754380"/>
                <a:gd name="connsiteX6-13" fmla="*/ 620078 w 1122998"/>
                <a:gd name="connsiteY6-14" fmla="*/ 194310 h 754380"/>
                <a:gd name="connsiteX7-15" fmla="*/ 662940 w 1122998"/>
                <a:gd name="connsiteY7-16" fmla="*/ 262890 h 754380"/>
                <a:gd name="connsiteX8-17" fmla="*/ 740093 w 1122998"/>
                <a:gd name="connsiteY8-18" fmla="*/ 0 h 754380"/>
                <a:gd name="connsiteX9-19" fmla="*/ 825818 w 1122998"/>
                <a:gd name="connsiteY9-20" fmla="*/ 271462 h 754380"/>
                <a:gd name="connsiteX10-21" fmla="*/ 845820 w 1122998"/>
                <a:gd name="connsiteY10-22" fmla="*/ 280035 h 754380"/>
                <a:gd name="connsiteX11-23" fmla="*/ 874395 w 1122998"/>
                <a:gd name="connsiteY11-24" fmla="*/ 202882 h 754380"/>
                <a:gd name="connsiteX12-25" fmla="*/ 1100138 w 1122998"/>
                <a:gd name="connsiteY12-26" fmla="*/ 197167 h 754380"/>
                <a:gd name="connsiteX13-27" fmla="*/ 1122998 w 1122998"/>
                <a:gd name="connsiteY13-28" fmla="*/ 228600 h 754380"/>
                <a:gd name="connsiteX14-29" fmla="*/ 971550 w 1122998"/>
                <a:gd name="connsiteY14-30" fmla="*/ 422910 h 754380"/>
                <a:gd name="connsiteX15-31" fmla="*/ 728663 w 1122998"/>
                <a:gd name="connsiteY15-32" fmla="*/ 651510 h 754380"/>
                <a:gd name="connsiteX16-33" fmla="*/ 571500 w 1122998"/>
                <a:gd name="connsiteY16-34" fmla="*/ 754380 h 754380"/>
                <a:gd name="connsiteX17-35" fmla="*/ 468630 w 1122998"/>
                <a:gd name="connsiteY17-36" fmla="*/ 680085 h 754380"/>
                <a:gd name="connsiteX18-37" fmla="*/ 191453 w 1122998"/>
                <a:gd name="connsiteY18-38" fmla="*/ 440055 h 754380"/>
                <a:gd name="connsiteX19-39" fmla="*/ 60008 w 1122998"/>
                <a:gd name="connsiteY19-40" fmla="*/ 274320 h 754380"/>
                <a:gd name="connsiteX20-41" fmla="*/ 0 w 1122998"/>
                <a:gd name="connsiteY20-42" fmla="*/ 125730 h 754380"/>
                <a:gd name="connsiteX21-43" fmla="*/ 2858 w 1122998"/>
                <a:gd name="connsiteY21-44" fmla="*/ 134302 h 754380"/>
                <a:gd name="connsiteX22-45" fmla="*/ 5715 w 1122998"/>
                <a:gd name="connsiteY22-46" fmla="*/ 145732 h 754380"/>
                <a:gd name="connsiteX23-47" fmla="*/ 8573 w 1122998"/>
                <a:gd name="connsiteY23-48" fmla="*/ 154305 h 754380"/>
                <a:gd name="connsiteX24-49" fmla="*/ 20003 w 1122998"/>
                <a:gd name="connsiteY24-50" fmla="*/ 171450 h 754380"/>
                <a:gd name="connsiteX25-51" fmla="*/ 31433 w 1122998"/>
                <a:gd name="connsiteY25-52" fmla="*/ 197167 h 754380"/>
                <a:gd name="connsiteX0-53" fmla="*/ 31433 w 1122998"/>
                <a:gd name="connsiteY0-54" fmla="*/ 197167 h 754380"/>
                <a:gd name="connsiteX1-55" fmla="*/ 260033 w 1122998"/>
                <a:gd name="connsiteY1-56" fmla="*/ 200025 h 754380"/>
                <a:gd name="connsiteX2-57" fmla="*/ 294323 w 1122998"/>
                <a:gd name="connsiteY2-58" fmla="*/ 274320 h 754380"/>
                <a:gd name="connsiteX3-59" fmla="*/ 360045 w 1122998"/>
                <a:gd name="connsiteY3-60" fmla="*/ 28575 h 754380"/>
                <a:gd name="connsiteX4-61" fmla="*/ 448628 w 1122998"/>
                <a:gd name="connsiteY4-62" fmla="*/ 382905 h 754380"/>
                <a:gd name="connsiteX5-63" fmla="*/ 482918 w 1122998"/>
                <a:gd name="connsiteY5-64" fmla="*/ 197167 h 754380"/>
                <a:gd name="connsiteX6-65" fmla="*/ 620078 w 1122998"/>
                <a:gd name="connsiteY6-66" fmla="*/ 194310 h 754380"/>
                <a:gd name="connsiteX7-67" fmla="*/ 662940 w 1122998"/>
                <a:gd name="connsiteY7-68" fmla="*/ 262890 h 754380"/>
                <a:gd name="connsiteX8-69" fmla="*/ 740093 w 1122998"/>
                <a:gd name="connsiteY8-70" fmla="*/ 0 h 754380"/>
                <a:gd name="connsiteX9-71" fmla="*/ 825818 w 1122998"/>
                <a:gd name="connsiteY9-72" fmla="*/ 271462 h 754380"/>
                <a:gd name="connsiteX10-73" fmla="*/ 845820 w 1122998"/>
                <a:gd name="connsiteY10-74" fmla="*/ 280035 h 754380"/>
                <a:gd name="connsiteX11-75" fmla="*/ 874395 w 1122998"/>
                <a:gd name="connsiteY11-76" fmla="*/ 202882 h 754380"/>
                <a:gd name="connsiteX12-77" fmla="*/ 1100138 w 1122998"/>
                <a:gd name="connsiteY12-78" fmla="*/ 197167 h 754380"/>
                <a:gd name="connsiteX13-79" fmla="*/ 1122998 w 1122998"/>
                <a:gd name="connsiteY13-80" fmla="*/ 228600 h 754380"/>
                <a:gd name="connsiteX14-81" fmla="*/ 971550 w 1122998"/>
                <a:gd name="connsiteY14-82" fmla="*/ 422910 h 754380"/>
                <a:gd name="connsiteX15-83" fmla="*/ 728663 w 1122998"/>
                <a:gd name="connsiteY15-84" fmla="*/ 651510 h 754380"/>
                <a:gd name="connsiteX16-85" fmla="*/ 571500 w 1122998"/>
                <a:gd name="connsiteY16-86" fmla="*/ 754380 h 754380"/>
                <a:gd name="connsiteX17-87" fmla="*/ 468630 w 1122998"/>
                <a:gd name="connsiteY17-88" fmla="*/ 680085 h 754380"/>
                <a:gd name="connsiteX18-89" fmla="*/ 191453 w 1122998"/>
                <a:gd name="connsiteY18-90" fmla="*/ 440055 h 754380"/>
                <a:gd name="connsiteX19-91" fmla="*/ 60008 w 1122998"/>
                <a:gd name="connsiteY19-92" fmla="*/ 274320 h 754380"/>
                <a:gd name="connsiteX20-93" fmla="*/ 0 w 1122998"/>
                <a:gd name="connsiteY20-94" fmla="*/ 125730 h 754380"/>
                <a:gd name="connsiteX21-95" fmla="*/ 2858 w 1122998"/>
                <a:gd name="connsiteY21-96" fmla="*/ 134302 h 754380"/>
                <a:gd name="connsiteX22-97" fmla="*/ 8573 w 1122998"/>
                <a:gd name="connsiteY22-98" fmla="*/ 154305 h 754380"/>
                <a:gd name="connsiteX23-99" fmla="*/ 20003 w 1122998"/>
                <a:gd name="connsiteY23-100" fmla="*/ 171450 h 754380"/>
                <a:gd name="connsiteX24-101" fmla="*/ 31433 w 1122998"/>
                <a:gd name="connsiteY24-102" fmla="*/ 197167 h 754380"/>
                <a:gd name="connsiteX0-103" fmla="*/ 31433 w 1122998"/>
                <a:gd name="connsiteY0-104" fmla="*/ 197167 h 754380"/>
                <a:gd name="connsiteX1-105" fmla="*/ 260033 w 1122998"/>
                <a:gd name="connsiteY1-106" fmla="*/ 200025 h 754380"/>
                <a:gd name="connsiteX2-107" fmla="*/ 294323 w 1122998"/>
                <a:gd name="connsiteY2-108" fmla="*/ 274320 h 754380"/>
                <a:gd name="connsiteX3-109" fmla="*/ 360045 w 1122998"/>
                <a:gd name="connsiteY3-110" fmla="*/ 28575 h 754380"/>
                <a:gd name="connsiteX4-111" fmla="*/ 448628 w 1122998"/>
                <a:gd name="connsiteY4-112" fmla="*/ 382905 h 754380"/>
                <a:gd name="connsiteX5-113" fmla="*/ 482918 w 1122998"/>
                <a:gd name="connsiteY5-114" fmla="*/ 197167 h 754380"/>
                <a:gd name="connsiteX6-115" fmla="*/ 620078 w 1122998"/>
                <a:gd name="connsiteY6-116" fmla="*/ 194310 h 754380"/>
                <a:gd name="connsiteX7-117" fmla="*/ 662940 w 1122998"/>
                <a:gd name="connsiteY7-118" fmla="*/ 262890 h 754380"/>
                <a:gd name="connsiteX8-119" fmla="*/ 740093 w 1122998"/>
                <a:gd name="connsiteY8-120" fmla="*/ 0 h 754380"/>
                <a:gd name="connsiteX9-121" fmla="*/ 825818 w 1122998"/>
                <a:gd name="connsiteY9-122" fmla="*/ 271462 h 754380"/>
                <a:gd name="connsiteX10-123" fmla="*/ 845820 w 1122998"/>
                <a:gd name="connsiteY10-124" fmla="*/ 280035 h 754380"/>
                <a:gd name="connsiteX11-125" fmla="*/ 874395 w 1122998"/>
                <a:gd name="connsiteY11-126" fmla="*/ 202882 h 754380"/>
                <a:gd name="connsiteX12-127" fmla="*/ 1100138 w 1122998"/>
                <a:gd name="connsiteY12-128" fmla="*/ 197167 h 754380"/>
                <a:gd name="connsiteX13-129" fmla="*/ 1122998 w 1122998"/>
                <a:gd name="connsiteY13-130" fmla="*/ 228600 h 754380"/>
                <a:gd name="connsiteX14-131" fmla="*/ 971550 w 1122998"/>
                <a:gd name="connsiteY14-132" fmla="*/ 422910 h 754380"/>
                <a:gd name="connsiteX15-133" fmla="*/ 728663 w 1122998"/>
                <a:gd name="connsiteY15-134" fmla="*/ 651510 h 754380"/>
                <a:gd name="connsiteX16-135" fmla="*/ 571500 w 1122998"/>
                <a:gd name="connsiteY16-136" fmla="*/ 754380 h 754380"/>
                <a:gd name="connsiteX17-137" fmla="*/ 468630 w 1122998"/>
                <a:gd name="connsiteY17-138" fmla="*/ 680085 h 754380"/>
                <a:gd name="connsiteX18-139" fmla="*/ 191453 w 1122998"/>
                <a:gd name="connsiteY18-140" fmla="*/ 440055 h 754380"/>
                <a:gd name="connsiteX19-141" fmla="*/ 60008 w 1122998"/>
                <a:gd name="connsiteY19-142" fmla="*/ 274320 h 754380"/>
                <a:gd name="connsiteX20-143" fmla="*/ 0 w 1122998"/>
                <a:gd name="connsiteY20-144" fmla="*/ 125730 h 754380"/>
                <a:gd name="connsiteX21-145" fmla="*/ 2858 w 1122998"/>
                <a:gd name="connsiteY21-146" fmla="*/ 134302 h 754380"/>
                <a:gd name="connsiteX22-147" fmla="*/ 20003 w 1122998"/>
                <a:gd name="connsiteY22-148" fmla="*/ 171450 h 754380"/>
                <a:gd name="connsiteX23-149" fmla="*/ 31433 w 1122998"/>
                <a:gd name="connsiteY23-150" fmla="*/ 197167 h 754380"/>
                <a:gd name="connsiteX0-151" fmla="*/ 32706 w 1124271"/>
                <a:gd name="connsiteY0-152" fmla="*/ 197167 h 754380"/>
                <a:gd name="connsiteX1-153" fmla="*/ 261306 w 1124271"/>
                <a:gd name="connsiteY1-154" fmla="*/ 200025 h 754380"/>
                <a:gd name="connsiteX2-155" fmla="*/ 295596 w 1124271"/>
                <a:gd name="connsiteY2-156" fmla="*/ 274320 h 754380"/>
                <a:gd name="connsiteX3-157" fmla="*/ 361318 w 1124271"/>
                <a:gd name="connsiteY3-158" fmla="*/ 28575 h 754380"/>
                <a:gd name="connsiteX4-159" fmla="*/ 449901 w 1124271"/>
                <a:gd name="connsiteY4-160" fmla="*/ 382905 h 754380"/>
                <a:gd name="connsiteX5-161" fmla="*/ 484191 w 1124271"/>
                <a:gd name="connsiteY5-162" fmla="*/ 197167 h 754380"/>
                <a:gd name="connsiteX6-163" fmla="*/ 621351 w 1124271"/>
                <a:gd name="connsiteY6-164" fmla="*/ 194310 h 754380"/>
                <a:gd name="connsiteX7-165" fmla="*/ 664213 w 1124271"/>
                <a:gd name="connsiteY7-166" fmla="*/ 262890 h 754380"/>
                <a:gd name="connsiteX8-167" fmla="*/ 741366 w 1124271"/>
                <a:gd name="connsiteY8-168" fmla="*/ 0 h 754380"/>
                <a:gd name="connsiteX9-169" fmla="*/ 827091 w 1124271"/>
                <a:gd name="connsiteY9-170" fmla="*/ 271462 h 754380"/>
                <a:gd name="connsiteX10-171" fmla="*/ 847093 w 1124271"/>
                <a:gd name="connsiteY10-172" fmla="*/ 280035 h 754380"/>
                <a:gd name="connsiteX11-173" fmla="*/ 875668 w 1124271"/>
                <a:gd name="connsiteY11-174" fmla="*/ 202882 h 754380"/>
                <a:gd name="connsiteX12-175" fmla="*/ 1101411 w 1124271"/>
                <a:gd name="connsiteY12-176" fmla="*/ 197167 h 754380"/>
                <a:gd name="connsiteX13-177" fmla="*/ 1124271 w 1124271"/>
                <a:gd name="connsiteY13-178" fmla="*/ 228600 h 754380"/>
                <a:gd name="connsiteX14-179" fmla="*/ 972823 w 1124271"/>
                <a:gd name="connsiteY14-180" fmla="*/ 422910 h 754380"/>
                <a:gd name="connsiteX15-181" fmla="*/ 729936 w 1124271"/>
                <a:gd name="connsiteY15-182" fmla="*/ 651510 h 754380"/>
                <a:gd name="connsiteX16-183" fmla="*/ 572773 w 1124271"/>
                <a:gd name="connsiteY16-184" fmla="*/ 754380 h 754380"/>
                <a:gd name="connsiteX17-185" fmla="*/ 469903 w 1124271"/>
                <a:gd name="connsiteY17-186" fmla="*/ 680085 h 754380"/>
                <a:gd name="connsiteX18-187" fmla="*/ 192726 w 1124271"/>
                <a:gd name="connsiteY18-188" fmla="*/ 440055 h 754380"/>
                <a:gd name="connsiteX19-189" fmla="*/ 61281 w 1124271"/>
                <a:gd name="connsiteY19-190" fmla="*/ 274320 h 754380"/>
                <a:gd name="connsiteX20-191" fmla="*/ 1273 w 1124271"/>
                <a:gd name="connsiteY20-192" fmla="*/ 125730 h 754380"/>
                <a:gd name="connsiteX21-193" fmla="*/ 21276 w 1124271"/>
                <a:gd name="connsiteY21-194" fmla="*/ 171450 h 754380"/>
                <a:gd name="connsiteX22-195" fmla="*/ 32706 w 1124271"/>
                <a:gd name="connsiteY22-196" fmla="*/ 197167 h 754380"/>
                <a:gd name="connsiteX0-197" fmla="*/ 11430 w 1102995"/>
                <a:gd name="connsiteY0-198" fmla="*/ 197167 h 754380"/>
                <a:gd name="connsiteX1-199" fmla="*/ 240030 w 1102995"/>
                <a:gd name="connsiteY1-200" fmla="*/ 200025 h 754380"/>
                <a:gd name="connsiteX2-201" fmla="*/ 274320 w 1102995"/>
                <a:gd name="connsiteY2-202" fmla="*/ 274320 h 754380"/>
                <a:gd name="connsiteX3-203" fmla="*/ 340042 w 1102995"/>
                <a:gd name="connsiteY3-204" fmla="*/ 28575 h 754380"/>
                <a:gd name="connsiteX4-205" fmla="*/ 428625 w 1102995"/>
                <a:gd name="connsiteY4-206" fmla="*/ 382905 h 754380"/>
                <a:gd name="connsiteX5-207" fmla="*/ 462915 w 1102995"/>
                <a:gd name="connsiteY5-208" fmla="*/ 197167 h 754380"/>
                <a:gd name="connsiteX6-209" fmla="*/ 600075 w 1102995"/>
                <a:gd name="connsiteY6-210" fmla="*/ 194310 h 754380"/>
                <a:gd name="connsiteX7-211" fmla="*/ 642937 w 1102995"/>
                <a:gd name="connsiteY7-212" fmla="*/ 262890 h 754380"/>
                <a:gd name="connsiteX8-213" fmla="*/ 720090 w 1102995"/>
                <a:gd name="connsiteY8-214" fmla="*/ 0 h 754380"/>
                <a:gd name="connsiteX9-215" fmla="*/ 805815 w 1102995"/>
                <a:gd name="connsiteY9-216" fmla="*/ 271462 h 754380"/>
                <a:gd name="connsiteX10-217" fmla="*/ 825817 w 1102995"/>
                <a:gd name="connsiteY10-218" fmla="*/ 280035 h 754380"/>
                <a:gd name="connsiteX11-219" fmla="*/ 854392 w 1102995"/>
                <a:gd name="connsiteY11-220" fmla="*/ 202882 h 754380"/>
                <a:gd name="connsiteX12-221" fmla="*/ 1080135 w 1102995"/>
                <a:gd name="connsiteY12-222" fmla="*/ 197167 h 754380"/>
                <a:gd name="connsiteX13-223" fmla="*/ 1102995 w 1102995"/>
                <a:gd name="connsiteY13-224" fmla="*/ 228600 h 754380"/>
                <a:gd name="connsiteX14-225" fmla="*/ 951547 w 1102995"/>
                <a:gd name="connsiteY14-226" fmla="*/ 422910 h 754380"/>
                <a:gd name="connsiteX15-227" fmla="*/ 708660 w 1102995"/>
                <a:gd name="connsiteY15-228" fmla="*/ 651510 h 754380"/>
                <a:gd name="connsiteX16-229" fmla="*/ 551497 w 1102995"/>
                <a:gd name="connsiteY16-230" fmla="*/ 754380 h 754380"/>
                <a:gd name="connsiteX17-231" fmla="*/ 448627 w 1102995"/>
                <a:gd name="connsiteY17-232" fmla="*/ 680085 h 754380"/>
                <a:gd name="connsiteX18-233" fmla="*/ 171450 w 1102995"/>
                <a:gd name="connsiteY18-234" fmla="*/ 440055 h 754380"/>
                <a:gd name="connsiteX19-235" fmla="*/ 40005 w 1102995"/>
                <a:gd name="connsiteY19-236" fmla="*/ 274320 h 754380"/>
                <a:gd name="connsiteX20-237" fmla="*/ 0 w 1102995"/>
                <a:gd name="connsiteY20-238" fmla="*/ 171450 h 754380"/>
                <a:gd name="connsiteX21-239" fmla="*/ 11430 w 1102995"/>
                <a:gd name="connsiteY21-240" fmla="*/ 197167 h 754380"/>
                <a:gd name="connsiteX0-241" fmla="*/ 13582 w 1105147"/>
                <a:gd name="connsiteY0-242" fmla="*/ 197167 h 754380"/>
                <a:gd name="connsiteX1-243" fmla="*/ 242182 w 1105147"/>
                <a:gd name="connsiteY1-244" fmla="*/ 200025 h 754380"/>
                <a:gd name="connsiteX2-245" fmla="*/ 276472 w 1105147"/>
                <a:gd name="connsiteY2-246" fmla="*/ 274320 h 754380"/>
                <a:gd name="connsiteX3-247" fmla="*/ 342194 w 1105147"/>
                <a:gd name="connsiteY3-248" fmla="*/ 28575 h 754380"/>
                <a:gd name="connsiteX4-249" fmla="*/ 430777 w 1105147"/>
                <a:gd name="connsiteY4-250" fmla="*/ 382905 h 754380"/>
                <a:gd name="connsiteX5-251" fmla="*/ 465067 w 1105147"/>
                <a:gd name="connsiteY5-252" fmla="*/ 197167 h 754380"/>
                <a:gd name="connsiteX6-253" fmla="*/ 602227 w 1105147"/>
                <a:gd name="connsiteY6-254" fmla="*/ 194310 h 754380"/>
                <a:gd name="connsiteX7-255" fmla="*/ 645089 w 1105147"/>
                <a:gd name="connsiteY7-256" fmla="*/ 262890 h 754380"/>
                <a:gd name="connsiteX8-257" fmla="*/ 722242 w 1105147"/>
                <a:gd name="connsiteY8-258" fmla="*/ 0 h 754380"/>
                <a:gd name="connsiteX9-259" fmla="*/ 807967 w 1105147"/>
                <a:gd name="connsiteY9-260" fmla="*/ 271462 h 754380"/>
                <a:gd name="connsiteX10-261" fmla="*/ 827969 w 1105147"/>
                <a:gd name="connsiteY10-262" fmla="*/ 280035 h 754380"/>
                <a:gd name="connsiteX11-263" fmla="*/ 856544 w 1105147"/>
                <a:gd name="connsiteY11-264" fmla="*/ 202882 h 754380"/>
                <a:gd name="connsiteX12-265" fmla="*/ 1082287 w 1105147"/>
                <a:gd name="connsiteY12-266" fmla="*/ 197167 h 754380"/>
                <a:gd name="connsiteX13-267" fmla="*/ 1105147 w 1105147"/>
                <a:gd name="connsiteY13-268" fmla="*/ 228600 h 754380"/>
                <a:gd name="connsiteX14-269" fmla="*/ 953699 w 1105147"/>
                <a:gd name="connsiteY14-270" fmla="*/ 422910 h 754380"/>
                <a:gd name="connsiteX15-271" fmla="*/ 710812 w 1105147"/>
                <a:gd name="connsiteY15-272" fmla="*/ 651510 h 754380"/>
                <a:gd name="connsiteX16-273" fmla="*/ 553649 w 1105147"/>
                <a:gd name="connsiteY16-274" fmla="*/ 754380 h 754380"/>
                <a:gd name="connsiteX17-275" fmla="*/ 450779 w 1105147"/>
                <a:gd name="connsiteY17-276" fmla="*/ 680085 h 754380"/>
                <a:gd name="connsiteX18-277" fmla="*/ 173602 w 1105147"/>
                <a:gd name="connsiteY18-278" fmla="*/ 440055 h 754380"/>
                <a:gd name="connsiteX19-279" fmla="*/ 42157 w 1105147"/>
                <a:gd name="connsiteY19-280" fmla="*/ 274320 h 754380"/>
                <a:gd name="connsiteX20-281" fmla="*/ 13582 w 1105147"/>
                <a:gd name="connsiteY20-282" fmla="*/ 197167 h 754380"/>
                <a:gd name="connsiteX0-283" fmla="*/ 16330 w 1096465"/>
                <a:gd name="connsiteY0-284" fmla="*/ 197167 h 754380"/>
                <a:gd name="connsiteX1-285" fmla="*/ 233500 w 1096465"/>
                <a:gd name="connsiteY1-286" fmla="*/ 200025 h 754380"/>
                <a:gd name="connsiteX2-287" fmla="*/ 267790 w 1096465"/>
                <a:gd name="connsiteY2-288" fmla="*/ 274320 h 754380"/>
                <a:gd name="connsiteX3-289" fmla="*/ 333512 w 1096465"/>
                <a:gd name="connsiteY3-290" fmla="*/ 28575 h 754380"/>
                <a:gd name="connsiteX4-291" fmla="*/ 422095 w 1096465"/>
                <a:gd name="connsiteY4-292" fmla="*/ 382905 h 754380"/>
                <a:gd name="connsiteX5-293" fmla="*/ 456385 w 1096465"/>
                <a:gd name="connsiteY5-294" fmla="*/ 197167 h 754380"/>
                <a:gd name="connsiteX6-295" fmla="*/ 593545 w 1096465"/>
                <a:gd name="connsiteY6-296" fmla="*/ 194310 h 754380"/>
                <a:gd name="connsiteX7-297" fmla="*/ 636407 w 1096465"/>
                <a:gd name="connsiteY7-298" fmla="*/ 262890 h 754380"/>
                <a:gd name="connsiteX8-299" fmla="*/ 713560 w 1096465"/>
                <a:gd name="connsiteY8-300" fmla="*/ 0 h 754380"/>
                <a:gd name="connsiteX9-301" fmla="*/ 799285 w 1096465"/>
                <a:gd name="connsiteY9-302" fmla="*/ 271462 h 754380"/>
                <a:gd name="connsiteX10-303" fmla="*/ 819287 w 1096465"/>
                <a:gd name="connsiteY10-304" fmla="*/ 280035 h 754380"/>
                <a:gd name="connsiteX11-305" fmla="*/ 847862 w 1096465"/>
                <a:gd name="connsiteY11-306" fmla="*/ 202882 h 754380"/>
                <a:gd name="connsiteX12-307" fmla="*/ 1073605 w 1096465"/>
                <a:gd name="connsiteY12-308" fmla="*/ 197167 h 754380"/>
                <a:gd name="connsiteX13-309" fmla="*/ 1096465 w 1096465"/>
                <a:gd name="connsiteY13-310" fmla="*/ 228600 h 754380"/>
                <a:gd name="connsiteX14-311" fmla="*/ 945017 w 1096465"/>
                <a:gd name="connsiteY14-312" fmla="*/ 422910 h 754380"/>
                <a:gd name="connsiteX15-313" fmla="*/ 702130 w 1096465"/>
                <a:gd name="connsiteY15-314" fmla="*/ 651510 h 754380"/>
                <a:gd name="connsiteX16-315" fmla="*/ 544967 w 1096465"/>
                <a:gd name="connsiteY16-316" fmla="*/ 754380 h 754380"/>
                <a:gd name="connsiteX17-317" fmla="*/ 442097 w 1096465"/>
                <a:gd name="connsiteY17-318" fmla="*/ 680085 h 754380"/>
                <a:gd name="connsiteX18-319" fmla="*/ 164920 w 1096465"/>
                <a:gd name="connsiteY18-320" fmla="*/ 440055 h 754380"/>
                <a:gd name="connsiteX19-321" fmla="*/ 33475 w 1096465"/>
                <a:gd name="connsiteY19-322" fmla="*/ 274320 h 754380"/>
                <a:gd name="connsiteX20-323" fmla="*/ 16330 w 1096465"/>
                <a:gd name="connsiteY20-324" fmla="*/ 197167 h 7543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096465" h="754380">
                  <a:moveTo>
                    <a:pt x="16330" y="197167"/>
                  </a:moveTo>
                  <a:lnTo>
                    <a:pt x="233500" y="200025"/>
                  </a:lnTo>
                  <a:lnTo>
                    <a:pt x="267790" y="274320"/>
                  </a:lnTo>
                  <a:lnTo>
                    <a:pt x="333512" y="28575"/>
                  </a:lnTo>
                  <a:lnTo>
                    <a:pt x="422095" y="382905"/>
                  </a:lnTo>
                  <a:lnTo>
                    <a:pt x="456385" y="197167"/>
                  </a:lnTo>
                  <a:lnTo>
                    <a:pt x="593545" y="194310"/>
                  </a:lnTo>
                  <a:lnTo>
                    <a:pt x="636407" y="262890"/>
                  </a:lnTo>
                  <a:lnTo>
                    <a:pt x="713560" y="0"/>
                  </a:lnTo>
                  <a:lnTo>
                    <a:pt x="799285" y="271462"/>
                  </a:lnTo>
                  <a:lnTo>
                    <a:pt x="819287" y="280035"/>
                  </a:lnTo>
                  <a:lnTo>
                    <a:pt x="847862" y="202882"/>
                  </a:lnTo>
                  <a:lnTo>
                    <a:pt x="1073605" y="197167"/>
                  </a:lnTo>
                  <a:lnTo>
                    <a:pt x="1096465" y="228600"/>
                  </a:lnTo>
                  <a:lnTo>
                    <a:pt x="945017" y="422910"/>
                  </a:lnTo>
                  <a:lnTo>
                    <a:pt x="702130" y="651510"/>
                  </a:lnTo>
                  <a:lnTo>
                    <a:pt x="544967" y="754380"/>
                  </a:lnTo>
                  <a:lnTo>
                    <a:pt x="442097" y="680085"/>
                  </a:lnTo>
                  <a:lnTo>
                    <a:pt x="164920" y="440055"/>
                  </a:lnTo>
                  <a:lnTo>
                    <a:pt x="33475" y="274320"/>
                  </a:lnTo>
                  <a:cubicBezTo>
                    <a:pt x="6805" y="233839"/>
                    <a:pt x="-17007" y="209549"/>
                    <a:pt x="16330" y="197167"/>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pulse_94812"/>
            <p:cNvSpPr>
              <a:spLocks noChangeAspect="1"/>
            </p:cNvSpPr>
            <p:nvPr/>
          </p:nvSpPr>
          <p:spPr bwMode="auto">
            <a:xfrm>
              <a:off x="1021099" y="1373028"/>
              <a:ext cx="1204714" cy="1071246"/>
            </a:xfrm>
            <a:custGeom>
              <a:avLst/>
              <a:gdLst>
                <a:gd name="T0" fmla="*/ 4900 w 6813"/>
                <a:gd name="T1" fmla="*/ 0 h 6067"/>
                <a:gd name="T2" fmla="*/ 1913 w 6813"/>
                <a:gd name="T3" fmla="*/ 0 h 6067"/>
                <a:gd name="T4" fmla="*/ 0 w 6813"/>
                <a:gd name="T5" fmla="*/ 1860 h 6067"/>
                <a:gd name="T6" fmla="*/ 0 w 6813"/>
                <a:gd name="T7" fmla="*/ 1914 h 6067"/>
                <a:gd name="T8" fmla="*/ 214 w 6813"/>
                <a:gd name="T9" fmla="*/ 2870 h 6067"/>
                <a:gd name="T10" fmla="*/ 247 w 6813"/>
                <a:gd name="T11" fmla="*/ 2948 h 6067"/>
                <a:gd name="T12" fmla="*/ 1686 w 6813"/>
                <a:gd name="T13" fmla="*/ 4808 h 6067"/>
                <a:gd name="T14" fmla="*/ 3407 w 6813"/>
                <a:gd name="T15" fmla="*/ 6067 h 6067"/>
                <a:gd name="T16" fmla="*/ 5127 w 6813"/>
                <a:gd name="T17" fmla="*/ 4808 h 6067"/>
                <a:gd name="T18" fmla="*/ 6812 w 6813"/>
                <a:gd name="T19" fmla="*/ 1928 h 6067"/>
                <a:gd name="T20" fmla="*/ 6813 w 6813"/>
                <a:gd name="T21" fmla="*/ 1860 h 6067"/>
                <a:gd name="T22" fmla="*/ 6113 w 6813"/>
                <a:gd name="T23" fmla="*/ 3369 h 6067"/>
                <a:gd name="T24" fmla="*/ 3407 w 6813"/>
                <a:gd name="T25" fmla="*/ 5850 h 6067"/>
                <a:gd name="T26" fmla="*/ 700 w 6813"/>
                <a:gd name="T27" fmla="*/ 3369 h 6067"/>
                <a:gd name="T28" fmla="*/ 1532 w 6813"/>
                <a:gd name="T29" fmla="*/ 2974 h 6067"/>
                <a:gd name="T30" fmla="*/ 1816 w 6813"/>
                <a:gd name="T31" fmla="*/ 3400 h 6067"/>
                <a:gd name="T32" fmla="*/ 2216 w 6813"/>
                <a:gd name="T33" fmla="*/ 2231 h 6067"/>
                <a:gd name="T34" fmla="*/ 2660 w 6813"/>
                <a:gd name="T35" fmla="*/ 4040 h 6067"/>
                <a:gd name="T36" fmla="*/ 2955 w 6813"/>
                <a:gd name="T37" fmla="*/ 2974 h 6067"/>
                <a:gd name="T38" fmla="*/ 3851 w 6813"/>
                <a:gd name="T39" fmla="*/ 3345 h 6067"/>
                <a:gd name="T40" fmla="*/ 4037 w 6813"/>
                <a:gd name="T41" fmla="*/ 3326 h 6067"/>
                <a:gd name="T42" fmla="*/ 4805 w 6813"/>
                <a:gd name="T43" fmla="*/ 3437 h 6067"/>
                <a:gd name="T44" fmla="*/ 4993 w 6813"/>
                <a:gd name="T45" fmla="*/ 3444 h 6067"/>
                <a:gd name="T46" fmla="*/ 6335 w 6813"/>
                <a:gd name="T47" fmla="*/ 2974 h 6067"/>
                <a:gd name="T48" fmla="*/ 6422 w 6813"/>
                <a:gd name="T49" fmla="*/ 2778 h 6067"/>
                <a:gd name="T50" fmla="*/ 5113 w 6813"/>
                <a:gd name="T51" fmla="*/ 2774 h 6067"/>
                <a:gd name="T52" fmla="*/ 4912 w 6813"/>
                <a:gd name="T53" fmla="*/ 3109 h 6067"/>
                <a:gd name="T54" fmla="*/ 4365 w 6813"/>
                <a:gd name="T55" fmla="*/ 1600 h 6067"/>
                <a:gd name="T56" fmla="*/ 3911 w 6813"/>
                <a:gd name="T57" fmla="*/ 3020 h 6067"/>
                <a:gd name="T58" fmla="*/ 3727 w 6813"/>
                <a:gd name="T59" fmla="*/ 2774 h 6067"/>
                <a:gd name="T60" fmla="*/ 2775 w 6813"/>
                <a:gd name="T61" fmla="*/ 2854 h 6067"/>
                <a:gd name="T62" fmla="*/ 2331 w 6813"/>
                <a:gd name="T63" fmla="*/ 1787 h 6067"/>
                <a:gd name="T64" fmla="*/ 2137 w 6813"/>
                <a:gd name="T65" fmla="*/ 1780 h 6067"/>
                <a:gd name="T66" fmla="*/ 1683 w 6813"/>
                <a:gd name="T67" fmla="*/ 2829 h 6067"/>
                <a:gd name="T68" fmla="*/ 390 w 6813"/>
                <a:gd name="T69" fmla="*/ 2774 h 6067"/>
                <a:gd name="T70" fmla="*/ 1913 w 6813"/>
                <a:gd name="T71" fmla="*/ 200 h 6067"/>
                <a:gd name="T72" fmla="*/ 3407 w 6813"/>
                <a:gd name="T73" fmla="*/ 986 h 6067"/>
                <a:gd name="T74" fmla="*/ 4900 w 6813"/>
                <a:gd name="T75" fmla="*/ 200 h 6067"/>
                <a:gd name="T76" fmla="*/ 6422 w 6813"/>
                <a:gd name="T77" fmla="*/ 2778 h 6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813" h="6067">
                  <a:moveTo>
                    <a:pt x="6812" y="1845"/>
                  </a:moveTo>
                  <a:cubicBezTo>
                    <a:pt x="6776" y="821"/>
                    <a:pt x="5932" y="0"/>
                    <a:pt x="4900" y="0"/>
                  </a:cubicBezTo>
                  <a:cubicBezTo>
                    <a:pt x="4317" y="0"/>
                    <a:pt x="3769" y="266"/>
                    <a:pt x="3407" y="719"/>
                  </a:cubicBezTo>
                  <a:cubicBezTo>
                    <a:pt x="3045" y="266"/>
                    <a:pt x="2496" y="0"/>
                    <a:pt x="1913" y="0"/>
                  </a:cubicBezTo>
                  <a:cubicBezTo>
                    <a:pt x="881" y="0"/>
                    <a:pt x="38" y="821"/>
                    <a:pt x="1" y="1845"/>
                  </a:cubicBezTo>
                  <a:cubicBezTo>
                    <a:pt x="0" y="1850"/>
                    <a:pt x="0" y="1855"/>
                    <a:pt x="0" y="1860"/>
                  </a:cubicBezTo>
                  <a:cubicBezTo>
                    <a:pt x="0" y="1870"/>
                    <a:pt x="0" y="1879"/>
                    <a:pt x="0" y="1888"/>
                  </a:cubicBezTo>
                  <a:cubicBezTo>
                    <a:pt x="0" y="1897"/>
                    <a:pt x="0" y="1905"/>
                    <a:pt x="0" y="1914"/>
                  </a:cubicBezTo>
                  <a:cubicBezTo>
                    <a:pt x="0" y="1919"/>
                    <a:pt x="0" y="1923"/>
                    <a:pt x="1" y="1928"/>
                  </a:cubicBezTo>
                  <a:cubicBezTo>
                    <a:pt x="10" y="2234"/>
                    <a:pt x="81" y="2549"/>
                    <a:pt x="214" y="2870"/>
                  </a:cubicBezTo>
                  <a:cubicBezTo>
                    <a:pt x="213" y="2871"/>
                    <a:pt x="213" y="2873"/>
                    <a:pt x="213" y="2874"/>
                  </a:cubicBezTo>
                  <a:cubicBezTo>
                    <a:pt x="213" y="2903"/>
                    <a:pt x="226" y="2930"/>
                    <a:pt x="247" y="2948"/>
                  </a:cubicBezTo>
                  <a:cubicBezTo>
                    <a:pt x="324" y="3123"/>
                    <a:pt x="419" y="3300"/>
                    <a:pt x="532" y="3478"/>
                  </a:cubicBezTo>
                  <a:cubicBezTo>
                    <a:pt x="811" y="3917"/>
                    <a:pt x="1199" y="4364"/>
                    <a:pt x="1686" y="4808"/>
                  </a:cubicBezTo>
                  <a:cubicBezTo>
                    <a:pt x="2511" y="5559"/>
                    <a:pt x="3348" y="6049"/>
                    <a:pt x="3356" y="6053"/>
                  </a:cubicBezTo>
                  <a:cubicBezTo>
                    <a:pt x="3372" y="6063"/>
                    <a:pt x="3389" y="6067"/>
                    <a:pt x="3407" y="6067"/>
                  </a:cubicBezTo>
                  <a:cubicBezTo>
                    <a:pt x="3424" y="6067"/>
                    <a:pt x="3441" y="6063"/>
                    <a:pt x="3457" y="6053"/>
                  </a:cubicBezTo>
                  <a:cubicBezTo>
                    <a:pt x="3465" y="6049"/>
                    <a:pt x="4302" y="5559"/>
                    <a:pt x="5127" y="4808"/>
                  </a:cubicBezTo>
                  <a:cubicBezTo>
                    <a:pt x="5614" y="4364"/>
                    <a:pt x="6002" y="3917"/>
                    <a:pt x="6281" y="3478"/>
                  </a:cubicBezTo>
                  <a:cubicBezTo>
                    <a:pt x="6619" y="2947"/>
                    <a:pt x="6797" y="2426"/>
                    <a:pt x="6812" y="1928"/>
                  </a:cubicBezTo>
                  <a:cubicBezTo>
                    <a:pt x="6813" y="1923"/>
                    <a:pt x="6813" y="1919"/>
                    <a:pt x="6813" y="1914"/>
                  </a:cubicBezTo>
                  <a:lnTo>
                    <a:pt x="6813" y="1860"/>
                  </a:lnTo>
                  <a:cubicBezTo>
                    <a:pt x="6813" y="1855"/>
                    <a:pt x="6813" y="1850"/>
                    <a:pt x="6812" y="1845"/>
                  </a:cubicBezTo>
                  <a:close/>
                  <a:moveTo>
                    <a:pt x="6113" y="3369"/>
                  </a:moveTo>
                  <a:cubicBezTo>
                    <a:pt x="5844" y="3793"/>
                    <a:pt x="5468" y="4226"/>
                    <a:pt x="4995" y="4657"/>
                  </a:cubicBezTo>
                  <a:cubicBezTo>
                    <a:pt x="4301" y="5291"/>
                    <a:pt x="3597" y="5734"/>
                    <a:pt x="3407" y="5850"/>
                  </a:cubicBezTo>
                  <a:cubicBezTo>
                    <a:pt x="3216" y="5734"/>
                    <a:pt x="2513" y="5291"/>
                    <a:pt x="1818" y="4657"/>
                  </a:cubicBezTo>
                  <a:cubicBezTo>
                    <a:pt x="1345" y="4226"/>
                    <a:pt x="969" y="3793"/>
                    <a:pt x="700" y="3369"/>
                  </a:cubicBezTo>
                  <a:cubicBezTo>
                    <a:pt x="616" y="3236"/>
                    <a:pt x="542" y="3104"/>
                    <a:pt x="479" y="2974"/>
                  </a:cubicBezTo>
                  <a:lnTo>
                    <a:pt x="1532" y="2974"/>
                  </a:lnTo>
                  <a:lnTo>
                    <a:pt x="1717" y="3345"/>
                  </a:lnTo>
                  <a:cubicBezTo>
                    <a:pt x="1736" y="3382"/>
                    <a:pt x="1775" y="3404"/>
                    <a:pt x="1816" y="3400"/>
                  </a:cubicBezTo>
                  <a:cubicBezTo>
                    <a:pt x="1857" y="3396"/>
                    <a:pt x="1891" y="3367"/>
                    <a:pt x="1903" y="3328"/>
                  </a:cubicBezTo>
                  <a:lnTo>
                    <a:pt x="2216" y="2231"/>
                  </a:lnTo>
                  <a:lnTo>
                    <a:pt x="2562" y="3960"/>
                  </a:lnTo>
                  <a:cubicBezTo>
                    <a:pt x="2571" y="4007"/>
                    <a:pt x="2612" y="4040"/>
                    <a:pt x="2660" y="4040"/>
                  </a:cubicBezTo>
                  <a:cubicBezTo>
                    <a:pt x="2708" y="4040"/>
                    <a:pt x="2749" y="4007"/>
                    <a:pt x="2758" y="3960"/>
                  </a:cubicBezTo>
                  <a:lnTo>
                    <a:pt x="2955" y="2974"/>
                  </a:lnTo>
                  <a:lnTo>
                    <a:pt x="3665" y="2974"/>
                  </a:lnTo>
                  <a:lnTo>
                    <a:pt x="3851" y="3345"/>
                  </a:lnTo>
                  <a:cubicBezTo>
                    <a:pt x="3869" y="3382"/>
                    <a:pt x="3909" y="3404"/>
                    <a:pt x="3950" y="3400"/>
                  </a:cubicBezTo>
                  <a:cubicBezTo>
                    <a:pt x="3991" y="3396"/>
                    <a:pt x="4026" y="3366"/>
                    <a:pt x="4037" y="3326"/>
                  </a:cubicBezTo>
                  <a:lnTo>
                    <a:pt x="4374" y="2060"/>
                  </a:lnTo>
                  <a:lnTo>
                    <a:pt x="4805" y="3437"/>
                  </a:lnTo>
                  <a:cubicBezTo>
                    <a:pt x="4817" y="3477"/>
                    <a:pt x="4854" y="3505"/>
                    <a:pt x="4896" y="3507"/>
                  </a:cubicBezTo>
                  <a:cubicBezTo>
                    <a:pt x="4938" y="3509"/>
                    <a:pt x="4977" y="3483"/>
                    <a:pt x="4993" y="3444"/>
                  </a:cubicBezTo>
                  <a:lnTo>
                    <a:pt x="5181" y="2974"/>
                  </a:lnTo>
                  <a:lnTo>
                    <a:pt x="6335" y="2974"/>
                  </a:lnTo>
                  <a:cubicBezTo>
                    <a:pt x="6271" y="3104"/>
                    <a:pt x="6198" y="3236"/>
                    <a:pt x="6113" y="3369"/>
                  </a:cubicBezTo>
                  <a:close/>
                  <a:moveTo>
                    <a:pt x="6422" y="2778"/>
                  </a:moveTo>
                  <a:cubicBezTo>
                    <a:pt x="6413" y="2775"/>
                    <a:pt x="6403" y="2774"/>
                    <a:pt x="6393" y="2774"/>
                  </a:cubicBezTo>
                  <a:lnTo>
                    <a:pt x="5113" y="2774"/>
                  </a:lnTo>
                  <a:cubicBezTo>
                    <a:pt x="5072" y="2774"/>
                    <a:pt x="5036" y="2799"/>
                    <a:pt x="5020" y="2837"/>
                  </a:cubicBezTo>
                  <a:lnTo>
                    <a:pt x="4912" y="3109"/>
                  </a:lnTo>
                  <a:lnTo>
                    <a:pt x="4462" y="1670"/>
                  </a:lnTo>
                  <a:cubicBezTo>
                    <a:pt x="4449" y="1628"/>
                    <a:pt x="4410" y="1600"/>
                    <a:pt x="4365" y="1600"/>
                  </a:cubicBezTo>
                  <a:cubicBezTo>
                    <a:pt x="4320" y="1601"/>
                    <a:pt x="4282" y="1632"/>
                    <a:pt x="4270" y="1675"/>
                  </a:cubicBezTo>
                  <a:lnTo>
                    <a:pt x="3911" y="3020"/>
                  </a:lnTo>
                  <a:lnTo>
                    <a:pt x="3816" y="2829"/>
                  </a:lnTo>
                  <a:cubicBezTo>
                    <a:pt x="3799" y="2795"/>
                    <a:pt x="3765" y="2774"/>
                    <a:pt x="3727" y="2774"/>
                  </a:cubicBezTo>
                  <a:lnTo>
                    <a:pt x="2873" y="2774"/>
                  </a:lnTo>
                  <a:cubicBezTo>
                    <a:pt x="2826" y="2774"/>
                    <a:pt x="2785" y="2807"/>
                    <a:pt x="2775" y="2854"/>
                  </a:cubicBezTo>
                  <a:lnTo>
                    <a:pt x="2660" y="3430"/>
                  </a:lnTo>
                  <a:lnTo>
                    <a:pt x="2331" y="1787"/>
                  </a:lnTo>
                  <a:cubicBezTo>
                    <a:pt x="2322" y="1742"/>
                    <a:pt x="2283" y="1709"/>
                    <a:pt x="2237" y="1707"/>
                  </a:cubicBezTo>
                  <a:cubicBezTo>
                    <a:pt x="2191" y="1705"/>
                    <a:pt x="2150" y="1735"/>
                    <a:pt x="2137" y="1780"/>
                  </a:cubicBezTo>
                  <a:lnTo>
                    <a:pt x="1781" y="3026"/>
                  </a:lnTo>
                  <a:lnTo>
                    <a:pt x="1683" y="2829"/>
                  </a:lnTo>
                  <a:cubicBezTo>
                    <a:pt x="1666" y="2795"/>
                    <a:pt x="1631" y="2774"/>
                    <a:pt x="1593" y="2774"/>
                  </a:cubicBezTo>
                  <a:lnTo>
                    <a:pt x="390" y="2774"/>
                  </a:lnTo>
                  <a:cubicBezTo>
                    <a:pt x="268" y="2470"/>
                    <a:pt x="204" y="2174"/>
                    <a:pt x="200" y="1888"/>
                  </a:cubicBezTo>
                  <a:cubicBezTo>
                    <a:pt x="214" y="955"/>
                    <a:pt x="977" y="200"/>
                    <a:pt x="1913" y="200"/>
                  </a:cubicBezTo>
                  <a:cubicBezTo>
                    <a:pt x="2476" y="200"/>
                    <a:pt x="3004" y="478"/>
                    <a:pt x="3324" y="943"/>
                  </a:cubicBezTo>
                  <a:cubicBezTo>
                    <a:pt x="3343" y="970"/>
                    <a:pt x="3374" y="986"/>
                    <a:pt x="3407" y="986"/>
                  </a:cubicBezTo>
                  <a:cubicBezTo>
                    <a:pt x="3440" y="986"/>
                    <a:pt x="3470" y="970"/>
                    <a:pt x="3489" y="943"/>
                  </a:cubicBezTo>
                  <a:cubicBezTo>
                    <a:pt x="3810" y="478"/>
                    <a:pt x="4337" y="200"/>
                    <a:pt x="4900" y="200"/>
                  </a:cubicBezTo>
                  <a:cubicBezTo>
                    <a:pt x="5836" y="200"/>
                    <a:pt x="6599" y="955"/>
                    <a:pt x="6613" y="1888"/>
                  </a:cubicBezTo>
                  <a:cubicBezTo>
                    <a:pt x="6609" y="2175"/>
                    <a:pt x="6545" y="2473"/>
                    <a:pt x="6422" y="2778"/>
                  </a:cubicBezTo>
                  <a:close/>
                </a:path>
              </a:pathLst>
            </a:custGeom>
            <a:solidFill>
              <a:schemeClr val="bg1"/>
            </a:solidFill>
            <a:ln>
              <a:noFill/>
            </a:ln>
          </p:spPr>
          <p:txBody>
            <a:bodyPr/>
            <a:lstStyle/>
            <a:p>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outHorizontal)">
                                      <p:cBhvr>
                                        <p:cTn id="7" dur="1250"/>
                                        <p:tgtEl>
                                          <p:spTgt spid="10"/>
                                        </p:tgtEl>
                                      </p:cBhvr>
                                    </p:animEffect>
                                  </p:childTnLst>
                                </p:cTn>
                              </p:par>
                              <p:par>
                                <p:cTn id="8" presetID="53" presetClass="entr" presetSubtype="16" fill="hold" nodeType="withEffect">
                                  <p:stCondLst>
                                    <p:cond delay="0"/>
                                  </p:stCondLst>
                                  <p:childTnLst>
                                    <p:set>
                                      <p:cBhvr>
                                        <p:cTn id="9" dur="1" fill="hold">
                                          <p:stCondLst>
                                            <p:cond delay="0"/>
                                          </p:stCondLst>
                                        </p:cTn>
                                        <p:tgtEl>
                                          <p:spTgt spid="29"/>
                                        </p:tgtEl>
                                        <p:attrNameLst>
                                          <p:attrName>style.visibility</p:attrName>
                                        </p:attrNameLst>
                                      </p:cBhvr>
                                      <p:to>
                                        <p:strVal val="visible"/>
                                      </p:to>
                                    </p:set>
                                    <p:anim calcmode="lin" valueType="num">
                                      <p:cBhvr>
                                        <p:cTn id="10" dur="1000" fill="hold"/>
                                        <p:tgtEl>
                                          <p:spTgt spid="29"/>
                                        </p:tgtEl>
                                        <p:attrNameLst>
                                          <p:attrName>ppt_w</p:attrName>
                                        </p:attrNameLst>
                                      </p:cBhvr>
                                      <p:tavLst>
                                        <p:tav tm="0">
                                          <p:val>
                                            <p:fltVal val="0"/>
                                          </p:val>
                                        </p:tav>
                                        <p:tav tm="100000">
                                          <p:val>
                                            <p:strVal val="#ppt_w"/>
                                          </p:val>
                                        </p:tav>
                                      </p:tavLst>
                                    </p:anim>
                                    <p:anim calcmode="lin" valueType="num">
                                      <p:cBhvr>
                                        <p:cTn id="11" dur="1000" fill="hold"/>
                                        <p:tgtEl>
                                          <p:spTgt spid="29"/>
                                        </p:tgtEl>
                                        <p:attrNameLst>
                                          <p:attrName>ppt_h</p:attrName>
                                        </p:attrNameLst>
                                      </p:cBhvr>
                                      <p:tavLst>
                                        <p:tav tm="0">
                                          <p:val>
                                            <p:fltVal val="0"/>
                                          </p:val>
                                        </p:tav>
                                        <p:tav tm="100000">
                                          <p:val>
                                            <p:strVal val="#ppt_h"/>
                                          </p:val>
                                        </p:tav>
                                      </p:tavLst>
                                    </p:anim>
                                    <p:animEffect transition="in" filter="fade">
                                      <p:cBhvr>
                                        <p:cTn id="12" dur="1000"/>
                                        <p:tgtEl>
                                          <p:spTgt spid="29"/>
                                        </p:tgtEl>
                                      </p:cBhvr>
                                    </p:animEffect>
                                  </p:childTnLst>
                                </p:cTn>
                              </p:par>
                              <p:par>
                                <p:cTn id="13" presetID="10" presetClass="entr" presetSubtype="0" fill="hold" grpId="0" nodeType="withEffect">
                                  <p:stCondLst>
                                    <p:cond delay="110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42" presetClass="path" presetSubtype="0" decel="100000" fill="hold" grpId="1" nodeType="withEffect">
                                  <p:stCondLst>
                                    <p:cond delay="1100"/>
                                  </p:stCondLst>
                                  <p:childTnLst>
                                    <p:animMotion origin="layout" path="M 2.70833E-6 1.48148E-6 L -0.04453 0.00023 " pathEditMode="relative" rAng="0" ptsTypes="AA">
                                      <p:cBhvr>
                                        <p:cTn id="17" dur="1000" spd="-100000" fill="hold"/>
                                        <p:tgtEl>
                                          <p:spTgt spid="5"/>
                                        </p:tgtEl>
                                        <p:attrNameLst>
                                          <p:attrName>ppt_x</p:attrName>
                                          <p:attrName>ppt_y</p:attrName>
                                        </p:attrNameLst>
                                      </p:cBhvr>
                                      <p:rCtr x="-2227" y="0"/>
                                    </p:animMotion>
                                  </p:childTnLst>
                                </p:cTn>
                              </p:par>
                            </p:childTnLst>
                          </p:cTn>
                        </p:par>
                        <p:par>
                          <p:cTn id="18" fill="hold">
                            <p:stCondLst>
                              <p:cond delay="1500"/>
                            </p:stCondLst>
                            <p:childTnLst>
                              <p:par>
                                <p:cTn id="19" presetID="50" presetClass="entr" presetSubtype="0" decel="100000" fill="hold" nodeType="afterEffect">
                                  <p:stCondLst>
                                    <p:cond delay="0"/>
                                  </p:stCondLst>
                                  <p:iterate type="lt">
                                    <p:tmPct val="7000"/>
                                  </p:iterate>
                                  <p:childTnLst>
                                    <p:set>
                                      <p:cBhvr>
                                        <p:cTn id="20" dur="1" fill="hold">
                                          <p:stCondLst>
                                            <p:cond delay="0"/>
                                          </p:stCondLst>
                                        </p:cTn>
                                        <p:tgtEl>
                                          <p:spTgt spid="30"/>
                                        </p:tgtEl>
                                        <p:attrNameLst>
                                          <p:attrName>style.visibility</p:attrName>
                                        </p:attrNameLst>
                                      </p:cBhvr>
                                      <p:to>
                                        <p:strVal val="visible"/>
                                      </p:to>
                                    </p:set>
                                    <p:anim calcmode="lin" valueType="num">
                                      <p:cBhvr>
                                        <p:cTn id="21" dur="1000" fill="hold"/>
                                        <p:tgtEl>
                                          <p:spTgt spid="30"/>
                                        </p:tgtEl>
                                        <p:attrNameLst>
                                          <p:attrName>ppt_w</p:attrName>
                                        </p:attrNameLst>
                                      </p:cBhvr>
                                      <p:tavLst>
                                        <p:tav tm="0">
                                          <p:val>
                                            <p:strVal val="#ppt_w+.3"/>
                                          </p:val>
                                        </p:tav>
                                        <p:tav tm="100000">
                                          <p:val>
                                            <p:strVal val="#ppt_w"/>
                                          </p:val>
                                        </p:tav>
                                      </p:tavLst>
                                    </p:anim>
                                    <p:anim calcmode="lin" valueType="num">
                                      <p:cBhvr>
                                        <p:cTn id="22" dur="1000" fill="hold"/>
                                        <p:tgtEl>
                                          <p:spTgt spid="30"/>
                                        </p:tgtEl>
                                        <p:attrNameLst>
                                          <p:attrName>ppt_h</p:attrName>
                                        </p:attrNameLst>
                                      </p:cBhvr>
                                      <p:tavLst>
                                        <p:tav tm="0">
                                          <p:val>
                                            <p:strVal val="#ppt_h"/>
                                          </p:val>
                                        </p:tav>
                                        <p:tav tm="100000">
                                          <p:val>
                                            <p:strVal val="#ppt_h"/>
                                          </p:val>
                                        </p:tav>
                                      </p:tavLst>
                                    </p:anim>
                                    <p:animEffect transition="in" filter="fade">
                                      <p:cBhvr>
                                        <p:cTn id="23" dur="1000"/>
                                        <p:tgtEl>
                                          <p:spTgt spid="30"/>
                                        </p:tgtEl>
                                      </p:cBhvr>
                                    </p:animEffect>
                                  </p:childTnLst>
                                </p:cTn>
                              </p:par>
                              <p:par>
                                <p:cTn id="24" presetID="50" presetClass="entr" presetSubtype="0" decel="100000" fill="hold" nodeType="withEffect">
                                  <p:stCondLst>
                                    <p:cond delay="250"/>
                                  </p:stCondLst>
                                  <p:iterate type="lt">
                                    <p:tmPct val="7000"/>
                                  </p:iterate>
                                  <p:childTnLst>
                                    <p:set>
                                      <p:cBhvr>
                                        <p:cTn id="25" dur="1" fill="hold">
                                          <p:stCondLst>
                                            <p:cond delay="0"/>
                                          </p:stCondLst>
                                        </p:cTn>
                                        <p:tgtEl>
                                          <p:spTgt spid="31"/>
                                        </p:tgtEl>
                                        <p:attrNameLst>
                                          <p:attrName>style.visibility</p:attrName>
                                        </p:attrNameLst>
                                      </p:cBhvr>
                                      <p:to>
                                        <p:strVal val="visible"/>
                                      </p:to>
                                    </p:set>
                                    <p:anim calcmode="lin" valueType="num">
                                      <p:cBhvr>
                                        <p:cTn id="26" dur="1000" fill="hold"/>
                                        <p:tgtEl>
                                          <p:spTgt spid="31"/>
                                        </p:tgtEl>
                                        <p:attrNameLst>
                                          <p:attrName>ppt_w</p:attrName>
                                        </p:attrNameLst>
                                      </p:cBhvr>
                                      <p:tavLst>
                                        <p:tav tm="0">
                                          <p:val>
                                            <p:strVal val="#ppt_w+.3"/>
                                          </p:val>
                                        </p:tav>
                                        <p:tav tm="100000">
                                          <p:val>
                                            <p:strVal val="#ppt_w"/>
                                          </p:val>
                                        </p:tav>
                                      </p:tavLst>
                                    </p:anim>
                                    <p:anim calcmode="lin" valueType="num">
                                      <p:cBhvr>
                                        <p:cTn id="27" dur="1000" fill="hold"/>
                                        <p:tgtEl>
                                          <p:spTgt spid="31"/>
                                        </p:tgtEl>
                                        <p:attrNameLst>
                                          <p:attrName>ppt_h</p:attrName>
                                        </p:attrNameLst>
                                      </p:cBhvr>
                                      <p:tavLst>
                                        <p:tav tm="0">
                                          <p:val>
                                            <p:strVal val="#ppt_h"/>
                                          </p:val>
                                        </p:tav>
                                        <p:tav tm="100000">
                                          <p:val>
                                            <p:strVal val="#ppt_h"/>
                                          </p:val>
                                        </p:tav>
                                      </p:tavLst>
                                    </p:anim>
                                    <p:animEffect transition="in" filter="fade">
                                      <p:cBhvr>
                                        <p:cTn id="28" dur="1000"/>
                                        <p:tgtEl>
                                          <p:spTgt spid="31"/>
                                        </p:tgtEl>
                                      </p:cBhvr>
                                    </p:animEffect>
                                  </p:childTnLst>
                                </p:cTn>
                              </p:par>
                              <p:par>
                                <p:cTn id="29" presetID="50" presetClass="entr" presetSubtype="0" decel="100000" fill="hold" nodeType="withEffect">
                                  <p:stCondLst>
                                    <p:cond delay="500"/>
                                  </p:stCondLst>
                                  <p:iterate type="lt">
                                    <p:tmPct val="7000"/>
                                  </p:iterate>
                                  <p:childTnLst>
                                    <p:set>
                                      <p:cBhvr>
                                        <p:cTn id="30" dur="1" fill="hold">
                                          <p:stCondLst>
                                            <p:cond delay="0"/>
                                          </p:stCondLst>
                                        </p:cTn>
                                        <p:tgtEl>
                                          <p:spTgt spid="32"/>
                                        </p:tgtEl>
                                        <p:attrNameLst>
                                          <p:attrName>style.visibility</p:attrName>
                                        </p:attrNameLst>
                                      </p:cBhvr>
                                      <p:to>
                                        <p:strVal val="visible"/>
                                      </p:to>
                                    </p:set>
                                    <p:anim calcmode="lin" valueType="num">
                                      <p:cBhvr>
                                        <p:cTn id="31" dur="1000" fill="hold"/>
                                        <p:tgtEl>
                                          <p:spTgt spid="32"/>
                                        </p:tgtEl>
                                        <p:attrNameLst>
                                          <p:attrName>ppt_w</p:attrName>
                                        </p:attrNameLst>
                                      </p:cBhvr>
                                      <p:tavLst>
                                        <p:tav tm="0">
                                          <p:val>
                                            <p:strVal val="#ppt_w+.3"/>
                                          </p:val>
                                        </p:tav>
                                        <p:tav tm="100000">
                                          <p:val>
                                            <p:strVal val="#ppt_w"/>
                                          </p:val>
                                        </p:tav>
                                      </p:tavLst>
                                    </p:anim>
                                    <p:anim calcmode="lin" valueType="num">
                                      <p:cBhvr>
                                        <p:cTn id="32" dur="1000" fill="hold"/>
                                        <p:tgtEl>
                                          <p:spTgt spid="32"/>
                                        </p:tgtEl>
                                        <p:attrNameLst>
                                          <p:attrName>ppt_h</p:attrName>
                                        </p:attrNameLst>
                                      </p:cBhvr>
                                      <p:tavLst>
                                        <p:tav tm="0">
                                          <p:val>
                                            <p:strVal val="#ppt_h"/>
                                          </p:val>
                                        </p:tav>
                                        <p:tav tm="100000">
                                          <p:val>
                                            <p:strVal val="#ppt_h"/>
                                          </p:val>
                                        </p:tav>
                                      </p:tavLst>
                                    </p:anim>
                                    <p:animEffect transition="in" filter="fade">
                                      <p:cBhvr>
                                        <p:cTn id="33" dur="1000"/>
                                        <p:tgtEl>
                                          <p:spTgt spid="32"/>
                                        </p:tgtEl>
                                      </p:cBhvr>
                                    </p:animEffect>
                                  </p:childTnLst>
                                </p:cTn>
                              </p:par>
                              <p:par>
                                <p:cTn id="34" presetID="50" presetClass="entr" presetSubtype="0" decel="100000" fill="hold" nodeType="withEffect">
                                  <p:stCondLst>
                                    <p:cond delay="750"/>
                                  </p:stCondLst>
                                  <p:iterate type="lt">
                                    <p:tmPct val="7000"/>
                                  </p:iterate>
                                  <p:childTnLst>
                                    <p:set>
                                      <p:cBhvr>
                                        <p:cTn id="35" dur="1" fill="hold">
                                          <p:stCondLst>
                                            <p:cond delay="0"/>
                                          </p:stCondLst>
                                        </p:cTn>
                                        <p:tgtEl>
                                          <p:spTgt spid="33"/>
                                        </p:tgtEl>
                                        <p:attrNameLst>
                                          <p:attrName>style.visibility</p:attrName>
                                        </p:attrNameLst>
                                      </p:cBhvr>
                                      <p:to>
                                        <p:strVal val="visible"/>
                                      </p:to>
                                    </p:set>
                                    <p:anim calcmode="lin" valueType="num">
                                      <p:cBhvr>
                                        <p:cTn id="36" dur="1000" fill="hold"/>
                                        <p:tgtEl>
                                          <p:spTgt spid="33"/>
                                        </p:tgtEl>
                                        <p:attrNameLst>
                                          <p:attrName>ppt_w</p:attrName>
                                        </p:attrNameLst>
                                      </p:cBhvr>
                                      <p:tavLst>
                                        <p:tav tm="0">
                                          <p:val>
                                            <p:strVal val="#ppt_w+.3"/>
                                          </p:val>
                                        </p:tav>
                                        <p:tav tm="100000">
                                          <p:val>
                                            <p:strVal val="#ppt_w"/>
                                          </p:val>
                                        </p:tav>
                                      </p:tavLst>
                                    </p:anim>
                                    <p:anim calcmode="lin" valueType="num">
                                      <p:cBhvr>
                                        <p:cTn id="37" dur="1000" fill="hold"/>
                                        <p:tgtEl>
                                          <p:spTgt spid="33"/>
                                        </p:tgtEl>
                                        <p:attrNameLst>
                                          <p:attrName>ppt_h</p:attrName>
                                        </p:attrNameLst>
                                      </p:cBhvr>
                                      <p:tavLst>
                                        <p:tav tm="0">
                                          <p:val>
                                            <p:strVal val="#ppt_h"/>
                                          </p:val>
                                        </p:tav>
                                        <p:tav tm="100000">
                                          <p:val>
                                            <p:strVal val="#ppt_h"/>
                                          </p:val>
                                        </p:tav>
                                      </p:tavLst>
                                    </p:anim>
                                    <p:animEffect transition="in" filter="fade">
                                      <p:cBhvr>
                                        <p:cTn id="38"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p:bldP spid="5"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p:nvPr/>
        </p:nvSpPr>
        <p:spPr>
          <a:xfrm>
            <a:off x="5867400" y="609600"/>
            <a:ext cx="4267200" cy="5562600"/>
          </a:xfrm>
          <a:prstGeom prst="rect">
            <a:avLst/>
          </a:prstGeom>
          <a:noFill/>
          <a:ln w="9525">
            <a:noFill/>
          </a:ln>
        </p:spPr>
        <p:txBody>
          <a:bodyPr anchor="ctr" anchorCtr="0"/>
          <a:lstStyle/>
          <a:p>
            <a:pPr algn="ctr"/>
            <a:endParaRPr lang="zh-CN" altLang="zh-CN" sz="1600" dirty="0">
              <a:solidFill>
                <a:schemeClr val="tx2"/>
              </a:solidFill>
            </a:endParaRPr>
          </a:p>
        </p:txBody>
      </p:sp>
      <p:sp>
        <p:nvSpPr>
          <p:cNvPr id="6" name="Rectangle 9"/>
          <p:cNvSpPr/>
          <p:nvPr/>
        </p:nvSpPr>
        <p:spPr>
          <a:xfrm>
            <a:off x="647700" y="768350"/>
            <a:ext cx="10896600" cy="5869305"/>
          </a:xfrm>
          <a:prstGeom prst="rect">
            <a:avLst/>
          </a:prstGeom>
          <a:solidFill>
            <a:schemeClr val="accent5">
              <a:lumMod val="20000"/>
              <a:lumOff val="80000"/>
            </a:schemeClr>
          </a:solidFill>
          <a:ln w="9525">
            <a:noFill/>
          </a:ln>
        </p:spPr>
        <p:txBody>
          <a:bodyPr wrap="square">
            <a:noAutofit/>
          </a:bodyPr>
          <a:lstStyle/>
          <a:p>
            <a:pPr indent="457200">
              <a:lnSpc>
                <a:spcPct val="150000"/>
              </a:lnSpc>
            </a:pPr>
            <a:r>
              <a:rPr lang="zh-CN" altLang="en-US" sz="1400" b="1" dirty="0">
                <a:solidFill>
                  <a:srgbClr val="0000FF"/>
                </a:solidFill>
                <a:latin typeface="微软雅黑" panose="020B0503020204020204" pitchFamily="34" charset="-122"/>
                <a:ea typeface="微软雅黑" panose="020B0503020204020204" pitchFamily="34" charset="-122"/>
              </a:rPr>
              <a:t>所治疗疾病对公共健康的影响：</a:t>
            </a:r>
            <a:endParaRPr lang="en-US" altLang="zh-CN" sz="14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400" dirty="0">
                <a:latin typeface="微软雅黑" panose="020B0503020204020204" pitchFamily="34" charset="-122"/>
                <a:ea typeface="微软雅黑" panose="020B0503020204020204" pitchFamily="34" charset="-122"/>
              </a:rPr>
              <a:t>　门冬氨酸钾镁木糖醇注射液，配方以木糖醇为等渗调节剂，无需胰岛素促进，易透过细胞膜被组织吸收。在临床中尤其对电解质紊乱伴有糖尿病症患者治疗更合理、安全精准。优良配方一次性给药，极大降低了广大群众疾病治疗所承担的配药耗材、交叉感染、运输管理费等。本品钾镁同补高速有效，在临床是心衰心梗、心律失常、心肌炎后遗症治疗的保障用药，是电解质紊乱伴糖尿病患者的首选，对促进医疗质量，节约医保基金具有重大现实意义。</a:t>
            </a:r>
            <a:endParaRPr lang="zh-CN" altLang="en-US" sz="1400" dirty="0">
              <a:latin typeface="微软雅黑" panose="020B0503020204020204" pitchFamily="34" charset="-122"/>
              <a:ea typeface="微软雅黑" panose="020B0503020204020204" pitchFamily="34" charset="-122"/>
            </a:endParaRPr>
          </a:p>
          <a:p>
            <a:pPr indent="457200">
              <a:lnSpc>
                <a:spcPct val="150000"/>
              </a:lnSpc>
            </a:pPr>
            <a:r>
              <a:rPr lang="zh-CN" altLang="en-US" sz="1400" b="1" dirty="0">
                <a:solidFill>
                  <a:srgbClr val="0000FF"/>
                </a:solidFill>
                <a:latin typeface="微软雅黑" panose="020B0503020204020204" pitchFamily="34" charset="-122"/>
                <a:ea typeface="微软雅黑" panose="020B0503020204020204" pitchFamily="34" charset="-122"/>
              </a:rPr>
              <a:t>符合保基本原则：</a:t>
            </a:r>
            <a:endParaRPr lang="en-US" altLang="zh-CN" sz="14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400" dirty="0">
                <a:latin typeface="微软雅黑" panose="020B0503020204020204" pitchFamily="34" charset="-122"/>
                <a:ea typeface="微软雅黑" panose="020B0503020204020204" pitchFamily="34" charset="-122"/>
              </a:rPr>
              <a:t>　门冬氨酸钾镁木糖醇注射液在治疗中作为必备的基础用药，能保障参保人员合理用药需求。临床治疗每天一袋，费用很低，完全能达到医疗保障基金和参保人员的承受能力。随着医疗不断扩大需求，企业会积极控制成本及提升产品质量，更好提供优质优价的药品给广大患者，确保达到医保患者，医疗保险基金费用的双降低。</a:t>
            </a:r>
            <a:endParaRPr lang="zh-CN" altLang="en-US" sz="1400" dirty="0">
              <a:latin typeface="微软雅黑" panose="020B0503020204020204" pitchFamily="34" charset="-122"/>
              <a:ea typeface="微软雅黑" panose="020B0503020204020204" pitchFamily="34" charset="-122"/>
            </a:endParaRPr>
          </a:p>
          <a:p>
            <a:pPr indent="457200">
              <a:lnSpc>
                <a:spcPct val="150000"/>
              </a:lnSpc>
            </a:pPr>
            <a:r>
              <a:rPr lang="zh-CN" altLang="en-US" sz="1400" b="1" dirty="0">
                <a:solidFill>
                  <a:srgbClr val="0000FF"/>
                </a:solidFill>
                <a:latin typeface="微软雅黑" panose="020B0503020204020204" pitchFamily="34" charset="-122"/>
                <a:ea typeface="微软雅黑" panose="020B0503020204020204" pitchFamily="34" charset="-122"/>
                <a:sym typeface="+mn-ea"/>
              </a:rPr>
              <a:t>临床管理难度：</a:t>
            </a:r>
            <a:endParaRPr lang="zh-CN" altLang="en-US" sz="14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en-US" altLang="zh-CN" sz="1400" dirty="0">
                <a:latin typeface="微软雅黑" panose="020B0503020204020204" pitchFamily="34" charset="-122"/>
                <a:ea typeface="微软雅黑" panose="020B0503020204020204" pitchFamily="34" charset="-122"/>
                <a:sym typeface="+mn-ea"/>
              </a:rPr>
              <a:t>   </a:t>
            </a:r>
            <a:r>
              <a:rPr lang="zh-CN" altLang="en-US" sz="1400" dirty="0">
                <a:latin typeface="微软雅黑" panose="020B0503020204020204" pitchFamily="34" charset="-122"/>
                <a:ea typeface="微软雅黑" panose="020B0503020204020204" pitchFamily="34" charset="-122"/>
                <a:sym typeface="+mn-ea"/>
              </a:rPr>
              <a:t>本品为电解质补充剂，软袋包装，运输轻便，不易破碎漏液，临床无需配伍，便于医药护工作人员使用管理，患者用药依从度高。</a:t>
            </a:r>
            <a:endParaRPr lang="en-US" altLang="zh-CN" sz="1400" dirty="0">
              <a:latin typeface="微软雅黑" panose="020B0503020204020204" pitchFamily="34" charset="-122"/>
              <a:ea typeface="微软雅黑" panose="020B0503020204020204" pitchFamily="34" charset="-122"/>
            </a:endParaRPr>
          </a:p>
          <a:p>
            <a:pPr indent="457200">
              <a:lnSpc>
                <a:spcPct val="150000"/>
              </a:lnSpc>
            </a:pPr>
            <a:r>
              <a:rPr lang="zh-CN" altLang="en-US" sz="1400" b="1" dirty="0">
                <a:solidFill>
                  <a:srgbClr val="0000FF"/>
                </a:solidFill>
                <a:latin typeface="微软雅黑" panose="020B0503020204020204" pitchFamily="34" charset="-122"/>
                <a:ea typeface="微软雅黑" panose="020B0503020204020204" pitchFamily="34" charset="-122"/>
                <a:sym typeface="+mn-ea"/>
              </a:rPr>
              <a:t>弥补药品目录短板：</a:t>
            </a:r>
            <a:endParaRPr lang="zh-CN" altLang="en-US" sz="14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en-US" altLang="zh-CN" sz="1400" dirty="0">
                <a:latin typeface="微软雅黑" panose="020B0503020204020204" pitchFamily="34" charset="-122"/>
                <a:ea typeface="微软雅黑" panose="020B0503020204020204" pitchFamily="34" charset="-122"/>
                <a:sym typeface="+mn-ea"/>
              </a:rPr>
              <a:t>1.</a:t>
            </a:r>
            <a:r>
              <a:rPr lang="zh-CN" altLang="en-US" sz="1400" dirty="0">
                <a:latin typeface="微软雅黑" panose="020B0503020204020204" pitchFamily="34" charset="-122"/>
                <a:ea typeface="微软雅黑" panose="020B0503020204020204" pitchFamily="34" charset="-122"/>
                <a:sym typeface="+mn-ea"/>
              </a:rPr>
              <a:t>能够弥补对糖尿病并发疾病患者的用药短板。</a:t>
            </a:r>
            <a:endParaRPr lang="en-US" altLang="zh-CN" sz="1400" dirty="0">
              <a:latin typeface="微软雅黑" panose="020B0503020204020204" pitchFamily="34" charset="-122"/>
              <a:ea typeface="微软雅黑" panose="020B0503020204020204" pitchFamily="34" charset="-122"/>
            </a:endParaRPr>
          </a:p>
          <a:p>
            <a:pPr indent="457200">
              <a:lnSpc>
                <a:spcPct val="150000"/>
              </a:lnSpc>
            </a:pPr>
            <a:r>
              <a:rPr lang="en-US" altLang="zh-CN" sz="1400" dirty="0">
                <a:latin typeface="微软雅黑" panose="020B0503020204020204" pitchFamily="34" charset="-122"/>
                <a:ea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sym typeface="+mn-ea"/>
              </a:rPr>
              <a:t>解决临床一次性配伍，减少二次交叉感染。</a:t>
            </a:r>
            <a:endParaRPr lang="en-US" altLang="zh-CN" sz="1400" dirty="0">
              <a:latin typeface="微软雅黑" panose="020B0503020204020204" pitchFamily="34" charset="-122"/>
              <a:ea typeface="微软雅黑" panose="020B0503020204020204" pitchFamily="34" charset="-122"/>
            </a:endParaRPr>
          </a:p>
          <a:p>
            <a:pPr indent="457200">
              <a:lnSpc>
                <a:spcPct val="150000"/>
              </a:lnSpc>
            </a:pPr>
            <a:r>
              <a:rPr lang="en-US" altLang="zh-CN" sz="1400" dirty="0">
                <a:latin typeface="微软雅黑" panose="020B0503020204020204" pitchFamily="34" charset="-122"/>
                <a:ea typeface="微软雅黑" panose="020B0503020204020204" pitchFamily="34" charset="-122"/>
                <a:sym typeface="+mn-ea"/>
              </a:rPr>
              <a:t>3.</a:t>
            </a:r>
            <a:r>
              <a:rPr lang="zh-CN" altLang="en-US" sz="1400" dirty="0">
                <a:latin typeface="微软雅黑" panose="020B0503020204020204" pitchFamily="34" charset="-122"/>
                <a:ea typeface="微软雅黑" panose="020B0503020204020204" pitchFamily="34" charset="-122"/>
                <a:sym typeface="+mn-ea"/>
              </a:rPr>
              <a:t>弥补氯化钠和葡萄糖对门冬氨酸钾镁的配伍影响，对临床治疗具有现实意义。</a:t>
            </a:r>
            <a:endParaRPr lang="zh-CN" altLang="en-US" sz="1400" dirty="0">
              <a:latin typeface="微软雅黑" panose="020B0503020204020204" pitchFamily="34" charset="-122"/>
              <a:ea typeface="微软雅黑" panose="020B0503020204020204" pitchFamily="34" charset="-122"/>
            </a:endParaRPr>
          </a:p>
          <a:p>
            <a:pPr indent="457200">
              <a:lnSpc>
                <a:spcPct val="150000"/>
              </a:lnSpc>
            </a:pPr>
            <a:r>
              <a:rPr lang="zh-CN" altLang="en-US" sz="1400" b="1" dirty="0">
                <a:solidFill>
                  <a:srgbClr val="0000FF"/>
                </a:solidFill>
                <a:latin typeface="微软雅黑" panose="020B0503020204020204" pitchFamily="34" charset="-122"/>
                <a:ea typeface="微软雅黑" panose="020B0503020204020204" pitchFamily="34" charset="-122"/>
                <a:sym typeface="+mn-ea"/>
              </a:rPr>
              <a:t>解限后对销量的影响：</a:t>
            </a:r>
            <a:endParaRPr lang="zh-CN" altLang="en-US" sz="14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400" dirty="0">
                <a:latin typeface="微软雅黑" panose="020B0503020204020204" pitchFamily="34" charset="-122"/>
                <a:ea typeface="微软雅黑" panose="020B0503020204020204" pitchFamily="34" charset="-122"/>
                <a:sym typeface="+mn-ea"/>
              </a:rPr>
              <a:t>医保支付范围扩大后主要新增适应症为低钾血症，</a:t>
            </a:r>
            <a:r>
              <a:rPr lang="zh-CN" altLang="en-US" sz="1400" dirty="0">
                <a:latin typeface="微软雅黑" panose="020B0503020204020204" pitchFamily="34" charset="-122"/>
                <a:ea typeface="微软雅黑" panose="020B0503020204020204" pitchFamily="34" charset="-122"/>
                <a:sym typeface="+mn-ea"/>
              </a:rPr>
              <a:t>目前临床上用于低钾血症的主要药品为氯化钾，且已进入集采，本品临床上将主要用于氯化钾疗效不佳等特殊需求的患者，且在目前</a:t>
            </a:r>
            <a:r>
              <a:rPr lang="en-US" altLang="zh-CN" sz="1400" dirty="0">
                <a:latin typeface="微软雅黑" panose="020B0503020204020204" pitchFamily="34" charset="-122"/>
                <a:ea typeface="微软雅黑" panose="020B0503020204020204" pitchFamily="34" charset="-122"/>
                <a:sym typeface="+mn-ea"/>
              </a:rPr>
              <a:t>DRG</a:t>
            </a:r>
            <a:r>
              <a:rPr lang="zh-CN" altLang="en-US" sz="1400" dirty="0">
                <a:latin typeface="微软雅黑" panose="020B0503020204020204" pitchFamily="34" charset="-122"/>
                <a:ea typeface="微软雅黑" panose="020B0503020204020204" pitchFamily="34" charset="-122"/>
                <a:sym typeface="+mn-ea"/>
              </a:rPr>
              <a:t>、</a:t>
            </a:r>
            <a:r>
              <a:rPr lang="en-US" altLang="zh-CN" sz="1400" dirty="0">
                <a:latin typeface="微软雅黑" panose="020B0503020204020204" pitchFamily="34" charset="-122"/>
                <a:ea typeface="微软雅黑" panose="020B0503020204020204" pitchFamily="34" charset="-122"/>
                <a:sym typeface="+mn-ea"/>
              </a:rPr>
              <a:t>DIP</a:t>
            </a:r>
            <a:r>
              <a:rPr lang="zh-CN" altLang="en-US" sz="1400" dirty="0">
                <a:latin typeface="微软雅黑" panose="020B0503020204020204" pitchFamily="34" charset="-122"/>
                <a:ea typeface="微软雅黑" panose="020B0503020204020204" pitchFamily="34" charset="-122"/>
                <a:sym typeface="+mn-ea"/>
              </a:rPr>
              <a:t>支付的规范要求下，预期本品销量增幅在</a:t>
            </a:r>
            <a:r>
              <a:rPr lang="en-US" altLang="zh-CN" sz="1400" dirty="0">
                <a:latin typeface="微软雅黑" panose="020B0503020204020204" pitchFamily="34" charset="-122"/>
                <a:ea typeface="微软雅黑" panose="020B0503020204020204" pitchFamily="34" charset="-122"/>
                <a:sym typeface="+mn-ea"/>
              </a:rPr>
              <a:t>10%</a:t>
            </a:r>
            <a:r>
              <a:rPr lang="zh-CN" altLang="en-US" sz="1400" dirty="0">
                <a:latin typeface="微软雅黑" panose="020B0503020204020204" pitchFamily="34" charset="-122"/>
                <a:ea typeface="微软雅黑" panose="020B0503020204020204" pitchFamily="34" charset="-122"/>
                <a:sym typeface="+mn-ea"/>
              </a:rPr>
              <a:t>以内。</a:t>
            </a:r>
            <a:endParaRPr lang="zh-CN" altLang="en-US" sz="1400" dirty="0">
              <a:latin typeface="微软雅黑" panose="020B0503020204020204" pitchFamily="34" charset="-122"/>
              <a:ea typeface="微软雅黑" panose="020B0503020204020204" pitchFamily="34" charset="-122"/>
            </a:endParaRPr>
          </a:p>
          <a:p>
            <a:pPr indent="457200">
              <a:lnSpc>
                <a:spcPct val="150000"/>
              </a:lnSpc>
            </a:pPr>
            <a:endParaRPr lang="zh-CN" altLang="en-US" sz="14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05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公平性</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五边形 3"/>
          <p:cNvSpPr/>
          <p:nvPr>
            <p:custDataLst>
              <p:tags r:id="rId1"/>
            </p:custDataLst>
          </p:nvPr>
        </p:nvSpPr>
        <p:spPr>
          <a:xfrm>
            <a:off x="7105872" y="1465789"/>
            <a:ext cx="4033357" cy="589357"/>
          </a:xfrm>
          <a:prstGeom prst="homePlate">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Rectangle 2"/>
          <p:cNvSpPr txBox="1"/>
          <p:nvPr>
            <p:custDataLst>
              <p:tags r:id="rId2"/>
            </p:custDataLst>
          </p:nvPr>
        </p:nvSpPr>
        <p:spPr>
          <a:xfrm>
            <a:off x="7486862" y="1548217"/>
            <a:ext cx="3137138" cy="431800"/>
          </a:xfrm>
          <a:prstGeom prst="rect">
            <a:avLst/>
          </a:prstGeom>
        </p:spPr>
        <p:txBody>
          <a:bodyPr vert="horz" wrap="square" lIns="91440" tIns="45720" rIns="91440" bIns="45720"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zh-CN" altLang="en-US" sz="2400" b="1" dirty="0">
                <a:solidFill>
                  <a:schemeClr val="bg1"/>
                </a:solidFill>
                <a:latin typeface="微软雅黑" panose="020B0503020204020204" pitchFamily="34" charset="-122"/>
                <a:ea typeface="微软雅黑" panose="020B0503020204020204" pitchFamily="34" charset="-122"/>
              </a:rPr>
              <a:t>药品基本信息</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6" name="组合 5"/>
          <p:cNvGrpSpPr/>
          <p:nvPr>
            <p:custDataLst>
              <p:tags r:id="rId3"/>
            </p:custDataLst>
          </p:nvPr>
        </p:nvGrpSpPr>
        <p:grpSpPr>
          <a:xfrm>
            <a:off x="5785146" y="1309945"/>
            <a:ext cx="939736" cy="838177"/>
            <a:chOff x="1424226" y="1858045"/>
            <a:chExt cx="1600200" cy="1522412"/>
          </a:xfrm>
        </p:grpSpPr>
        <p:grpSp>
          <p:nvGrpSpPr>
            <p:cNvPr id="7" name="组合 35"/>
            <p:cNvGrpSpPr/>
            <p:nvPr/>
          </p:nvGrpSpPr>
          <p:grpSpPr bwMode="auto">
            <a:xfrm>
              <a:off x="1449388" y="1858045"/>
              <a:ext cx="1524000" cy="1522412"/>
              <a:chOff x="3091333" y="1182834"/>
              <a:chExt cx="3298687" cy="3298688"/>
            </a:xfrm>
          </p:grpSpPr>
          <p:sp>
            <p:nvSpPr>
              <p:cNvPr id="9" name="椭圆 8"/>
              <p:cNvSpPr>
                <a:spLocks noChangeArrowheads="1"/>
              </p:cNvSpPr>
              <p:nvPr>
                <p:custDataLst>
                  <p:tags r:id="rId4"/>
                </p:custDataLst>
              </p:nvPr>
            </p:nvSpPr>
            <p:spPr bwMode="auto">
              <a:xfrm>
                <a:off x="3453163" y="1539455"/>
                <a:ext cx="2585448" cy="2585448"/>
              </a:xfrm>
              <a:prstGeom prst="ellipse">
                <a:avLst/>
              </a:prstGeom>
              <a:solidFill>
                <a:srgbClr val="00B0F0"/>
              </a:solidFill>
              <a:ln>
                <a:noFill/>
              </a:ln>
              <a:extLst>
                <a:ext uri="{91240B29-F687-4F45-9708-019B960494DF}">
                  <a14:hiddenLine xmlns:a14="http://schemas.microsoft.com/office/drawing/2010/main" w="25400">
                    <a:solidFill>
                      <a:srgbClr val="000000"/>
                    </a:solidFill>
                    <a:round/>
                  </a14:hiddenLine>
                </a:ext>
              </a:extLst>
            </p:spPr>
            <p:txBody>
              <a:bodyPr anchor="ctr"/>
              <a:lstStyle/>
              <a:p>
                <a:pPr algn="ctr" defTabSz="967740" fontAlgn="auto">
                  <a:spcBef>
                    <a:spcPts val="0"/>
                  </a:spcBef>
                  <a:spcAft>
                    <a:spcPts val="0"/>
                  </a:spcAft>
                  <a:defRPr/>
                </a:pPr>
                <a:endParaRPr lang="zh-CN" altLang="en-US" sz="1050">
                  <a:solidFill>
                    <a:schemeClr val="lt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11" name="同心圆 10"/>
                <p:cNvSpPr/>
                <p:nvPr>
                  <p:custDataLst>
                    <p:tags r:id="rId5"/>
                  </p:custDataLst>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sp>
              <p:nvSpPr>
                <p:cNvPr id="12" name="同心圆 11"/>
                <p:cNvSpPr/>
                <p:nvPr>
                  <p:custDataLst>
                    <p:tags r:id="rId6"/>
                  </p:custDataLst>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grpSp>
        </p:grpSp>
        <p:sp>
          <p:nvSpPr>
            <p:cNvPr id="8" name="文本占位符 3"/>
            <p:cNvSpPr>
              <a:spLocks noChangeArrowheads="1"/>
            </p:cNvSpPr>
            <p:nvPr>
              <p:custDataLst>
                <p:tags r:id="rId7"/>
              </p:custDataLst>
            </p:nvPr>
          </p:nvSpPr>
          <p:spPr bwMode="auto">
            <a:xfrm>
              <a:off x="1424226" y="2284512"/>
              <a:ext cx="1600200" cy="63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2495"/>
              <a:r>
                <a:rPr lang="en-US" altLang="zh-CN" sz="3600" b="1"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01</a:t>
              </a:r>
              <a:endParaRPr lang="en-US" altLang="zh-CN" sz="360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grpSp>
      <p:sp>
        <p:nvSpPr>
          <p:cNvPr id="13" name="五边形 12"/>
          <p:cNvSpPr/>
          <p:nvPr>
            <p:custDataLst>
              <p:tags r:id="rId8"/>
            </p:custDataLst>
          </p:nvPr>
        </p:nvSpPr>
        <p:spPr>
          <a:xfrm>
            <a:off x="7095155" y="2527844"/>
            <a:ext cx="4033357" cy="589357"/>
          </a:xfrm>
          <a:prstGeom prst="homePlate">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Rectangle 2"/>
          <p:cNvSpPr txBox="1"/>
          <p:nvPr>
            <p:custDataLst>
              <p:tags r:id="rId9"/>
            </p:custDataLst>
          </p:nvPr>
        </p:nvSpPr>
        <p:spPr>
          <a:xfrm>
            <a:off x="7476145" y="2610272"/>
            <a:ext cx="3137138" cy="431800"/>
          </a:xfrm>
          <a:prstGeom prst="rect">
            <a:avLst/>
          </a:prstGeom>
        </p:spPr>
        <p:txBody>
          <a:bodyPr vert="horz" wrap="square" lIns="91440" tIns="45720" rIns="91440" bIns="45720"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zh-CN" altLang="en-US" sz="2400" b="1" dirty="0">
                <a:solidFill>
                  <a:schemeClr val="bg1"/>
                </a:solidFill>
                <a:latin typeface="微软雅黑" panose="020B0503020204020204" pitchFamily="34" charset="-122"/>
                <a:ea typeface="微软雅黑" panose="020B0503020204020204" pitchFamily="34" charset="-122"/>
              </a:rPr>
              <a:t>安全性</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15" name="组合 14"/>
          <p:cNvGrpSpPr/>
          <p:nvPr>
            <p:custDataLst>
              <p:tags r:id="rId10"/>
            </p:custDataLst>
          </p:nvPr>
        </p:nvGrpSpPr>
        <p:grpSpPr>
          <a:xfrm>
            <a:off x="5774429" y="2372000"/>
            <a:ext cx="939736" cy="838177"/>
            <a:chOff x="1424226" y="1858045"/>
            <a:chExt cx="1600200" cy="1522412"/>
          </a:xfrm>
        </p:grpSpPr>
        <p:grpSp>
          <p:nvGrpSpPr>
            <p:cNvPr id="16" name="组合 35"/>
            <p:cNvGrpSpPr/>
            <p:nvPr/>
          </p:nvGrpSpPr>
          <p:grpSpPr bwMode="auto">
            <a:xfrm>
              <a:off x="1449388" y="1858045"/>
              <a:ext cx="1524000" cy="1522412"/>
              <a:chOff x="3091333" y="1182834"/>
              <a:chExt cx="3298687" cy="3298688"/>
            </a:xfrm>
          </p:grpSpPr>
          <p:sp>
            <p:nvSpPr>
              <p:cNvPr id="18" name="椭圆 17"/>
              <p:cNvSpPr>
                <a:spLocks noChangeArrowheads="1"/>
              </p:cNvSpPr>
              <p:nvPr>
                <p:custDataLst>
                  <p:tags r:id="rId11"/>
                </p:custDataLst>
              </p:nvPr>
            </p:nvSpPr>
            <p:spPr bwMode="auto">
              <a:xfrm>
                <a:off x="3453163" y="1539455"/>
                <a:ext cx="2585448" cy="2585448"/>
              </a:xfrm>
              <a:prstGeom prst="ellipse">
                <a:avLst/>
              </a:prstGeom>
              <a:solidFill>
                <a:srgbClr val="00B0F0"/>
              </a:solidFill>
              <a:ln>
                <a:noFill/>
              </a:ln>
              <a:extLst>
                <a:ext uri="{91240B29-F687-4F45-9708-019B960494DF}">
                  <a14:hiddenLine xmlns:a14="http://schemas.microsoft.com/office/drawing/2010/main" w="25400">
                    <a:solidFill>
                      <a:srgbClr val="000000"/>
                    </a:solidFill>
                    <a:round/>
                  </a14:hiddenLine>
                </a:ext>
              </a:extLst>
            </p:spPr>
            <p:txBody>
              <a:bodyPr anchor="ctr"/>
              <a:lstStyle/>
              <a:p>
                <a:pPr algn="ctr" defTabSz="967740" fontAlgn="auto">
                  <a:spcBef>
                    <a:spcPts val="0"/>
                  </a:spcBef>
                  <a:spcAft>
                    <a:spcPts val="0"/>
                  </a:spcAft>
                  <a:defRPr/>
                </a:pPr>
                <a:endParaRPr lang="zh-CN" altLang="en-US" sz="1050">
                  <a:solidFill>
                    <a:schemeClr val="lt1"/>
                  </a:solidFill>
                  <a:latin typeface="微软雅黑" panose="020B0503020204020204" pitchFamily="34" charset="-122"/>
                  <a:ea typeface="微软雅黑" panose="020B0503020204020204" pitchFamily="34" charset="-122"/>
                </a:endParaRPr>
              </a:p>
            </p:txBody>
          </p:sp>
          <p:grpSp>
            <p:nvGrpSpPr>
              <p:cNvPr id="19" name="组合 18"/>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20" name="同心圆 19"/>
                <p:cNvSpPr/>
                <p:nvPr>
                  <p:custDataLst>
                    <p:tags r:id="rId12"/>
                  </p:custDataLst>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sp>
              <p:nvSpPr>
                <p:cNvPr id="21" name="同心圆 20"/>
                <p:cNvSpPr/>
                <p:nvPr>
                  <p:custDataLst>
                    <p:tags r:id="rId13"/>
                  </p:custDataLst>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grpSp>
        </p:grpSp>
        <p:sp>
          <p:nvSpPr>
            <p:cNvPr id="17" name="文本占位符 3"/>
            <p:cNvSpPr>
              <a:spLocks noChangeArrowheads="1"/>
            </p:cNvSpPr>
            <p:nvPr>
              <p:custDataLst>
                <p:tags r:id="rId14"/>
              </p:custDataLst>
            </p:nvPr>
          </p:nvSpPr>
          <p:spPr bwMode="auto">
            <a:xfrm>
              <a:off x="1424226" y="2284512"/>
              <a:ext cx="1600200" cy="63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2495"/>
              <a:r>
                <a:rPr lang="en-US" altLang="zh-CN" sz="3600" b="1"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02</a:t>
              </a:r>
              <a:endParaRPr lang="en-US" altLang="zh-CN" sz="360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grpSp>
      <p:sp>
        <p:nvSpPr>
          <p:cNvPr id="22" name="五边形 21"/>
          <p:cNvSpPr/>
          <p:nvPr>
            <p:custDataLst>
              <p:tags r:id="rId15"/>
            </p:custDataLst>
          </p:nvPr>
        </p:nvSpPr>
        <p:spPr>
          <a:xfrm>
            <a:off x="7086574" y="3581396"/>
            <a:ext cx="4033357" cy="589357"/>
          </a:xfrm>
          <a:prstGeom prst="homePlate">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3" name="Rectangle 2"/>
          <p:cNvSpPr txBox="1"/>
          <p:nvPr>
            <p:custDataLst>
              <p:tags r:id="rId16"/>
            </p:custDataLst>
          </p:nvPr>
        </p:nvSpPr>
        <p:spPr>
          <a:xfrm>
            <a:off x="7467564" y="3663824"/>
            <a:ext cx="3137138" cy="431800"/>
          </a:xfrm>
          <a:prstGeom prst="rect">
            <a:avLst/>
          </a:prstGeom>
        </p:spPr>
        <p:txBody>
          <a:bodyPr vert="horz" wrap="square" lIns="91440" tIns="45720" rIns="91440" bIns="45720"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zh-CN" altLang="en-US" sz="2400" b="1" dirty="0">
                <a:solidFill>
                  <a:schemeClr val="bg1"/>
                </a:solidFill>
                <a:latin typeface="微软雅黑" panose="020B0503020204020204" pitchFamily="34" charset="-122"/>
                <a:ea typeface="微软雅黑" panose="020B0503020204020204" pitchFamily="34" charset="-122"/>
              </a:rPr>
              <a:t>有效性</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24" name="组合 23"/>
          <p:cNvGrpSpPr/>
          <p:nvPr>
            <p:custDataLst>
              <p:tags r:id="rId17"/>
            </p:custDataLst>
          </p:nvPr>
        </p:nvGrpSpPr>
        <p:grpSpPr>
          <a:xfrm>
            <a:off x="5765848" y="3425552"/>
            <a:ext cx="939736" cy="838177"/>
            <a:chOff x="1424226" y="1858045"/>
            <a:chExt cx="1600200" cy="1522412"/>
          </a:xfrm>
        </p:grpSpPr>
        <p:grpSp>
          <p:nvGrpSpPr>
            <p:cNvPr id="25" name="组合 35"/>
            <p:cNvGrpSpPr/>
            <p:nvPr/>
          </p:nvGrpSpPr>
          <p:grpSpPr bwMode="auto">
            <a:xfrm>
              <a:off x="1449388" y="1858045"/>
              <a:ext cx="1524000" cy="1522412"/>
              <a:chOff x="3091333" y="1182834"/>
              <a:chExt cx="3298687" cy="3298688"/>
            </a:xfrm>
          </p:grpSpPr>
          <p:sp>
            <p:nvSpPr>
              <p:cNvPr id="27" name="椭圆 26"/>
              <p:cNvSpPr>
                <a:spLocks noChangeArrowheads="1"/>
              </p:cNvSpPr>
              <p:nvPr>
                <p:custDataLst>
                  <p:tags r:id="rId18"/>
                </p:custDataLst>
              </p:nvPr>
            </p:nvSpPr>
            <p:spPr bwMode="auto">
              <a:xfrm>
                <a:off x="3453163" y="1539455"/>
                <a:ext cx="2585448" cy="2585448"/>
              </a:xfrm>
              <a:prstGeom prst="ellipse">
                <a:avLst/>
              </a:prstGeom>
              <a:solidFill>
                <a:srgbClr val="00B0F0"/>
              </a:solidFill>
              <a:ln>
                <a:noFill/>
              </a:ln>
              <a:extLst>
                <a:ext uri="{91240B29-F687-4F45-9708-019B960494DF}">
                  <a14:hiddenLine xmlns:a14="http://schemas.microsoft.com/office/drawing/2010/main" w="25400">
                    <a:solidFill>
                      <a:srgbClr val="000000"/>
                    </a:solidFill>
                    <a:round/>
                  </a14:hiddenLine>
                </a:ext>
              </a:extLst>
            </p:spPr>
            <p:txBody>
              <a:bodyPr anchor="ctr"/>
              <a:lstStyle/>
              <a:p>
                <a:pPr algn="ctr" defTabSz="967740" fontAlgn="auto">
                  <a:spcBef>
                    <a:spcPts val="0"/>
                  </a:spcBef>
                  <a:spcAft>
                    <a:spcPts val="0"/>
                  </a:spcAft>
                  <a:defRPr/>
                </a:pPr>
                <a:endParaRPr lang="zh-CN" altLang="en-US" sz="1050">
                  <a:solidFill>
                    <a:schemeClr val="lt1"/>
                  </a:solidFill>
                  <a:latin typeface="微软雅黑" panose="020B0503020204020204" pitchFamily="34" charset="-122"/>
                  <a:ea typeface="微软雅黑" panose="020B0503020204020204" pitchFamily="34" charset="-122"/>
                </a:endParaRPr>
              </a:p>
            </p:txBody>
          </p:sp>
          <p:grpSp>
            <p:nvGrpSpPr>
              <p:cNvPr id="28" name="组合 27"/>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29" name="同心圆 28"/>
                <p:cNvSpPr/>
                <p:nvPr>
                  <p:custDataLst>
                    <p:tags r:id="rId19"/>
                  </p:custDataLst>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sp>
              <p:nvSpPr>
                <p:cNvPr id="30" name="同心圆 29"/>
                <p:cNvSpPr/>
                <p:nvPr>
                  <p:custDataLst>
                    <p:tags r:id="rId20"/>
                  </p:custDataLst>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grpSp>
        </p:grpSp>
        <p:sp>
          <p:nvSpPr>
            <p:cNvPr id="26" name="文本占位符 3"/>
            <p:cNvSpPr>
              <a:spLocks noChangeArrowheads="1"/>
            </p:cNvSpPr>
            <p:nvPr>
              <p:custDataLst>
                <p:tags r:id="rId21"/>
              </p:custDataLst>
            </p:nvPr>
          </p:nvSpPr>
          <p:spPr bwMode="auto">
            <a:xfrm>
              <a:off x="1424226" y="2284512"/>
              <a:ext cx="1600200" cy="63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2495"/>
              <a:r>
                <a:rPr lang="en-US" altLang="zh-CN" sz="3600" b="1"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03</a:t>
              </a:r>
              <a:endParaRPr lang="en-US" altLang="zh-CN" sz="360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grpSp>
      <p:sp>
        <p:nvSpPr>
          <p:cNvPr id="31" name="五边形 30"/>
          <p:cNvSpPr/>
          <p:nvPr>
            <p:custDataLst>
              <p:tags r:id="rId22"/>
            </p:custDataLst>
          </p:nvPr>
        </p:nvSpPr>
        <p:spPr>
          <a:xfrm>
            <a:off x="7086574" y="4616965"/>
            <a:ext cx="4033357" cy="589357"/>
          </a:xfrm>
          <a:prstGeom prst="homePlate">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2" name="Rectangle 2"/>
          <p:cNvSpPr txBox="1"/>
          <p:nvPr>
            <p:custDataLst>
              <p:tags r:id="rId23"/>
            </p:custDataLst>
          </p:nvPr>
        </p:nvSpPr>
        <p:spPr>
          <a:xfrm>
            <a:off x="7467564" y="4699393"/>
            <a:ext cx="3137138" cy="431800"/>
          </a:xfrm>
          <a:prstGeom prst="rect">
            <a:avLst/>
          </a:prstGeom>
        </p:spPr>
        <p:txBody>
          <a:bodyPr vert="horz" wrap="square" lIns="91440" tIns="45720" rIns="91440" bIns="45720"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zh-CN" altLang="en-US" sz="2400" b="1" dirty="0">
                <a:solidFill>
                  <a:schemeClr val="bg1"/>
                </a:solidFill>
                <a:latin typeface="微软雅黑" panose="020B0503020204020204" pitchFamily="34" charset="-122"/>
                <a:ea typeface="微软雅黑" panose="020B0503020204020204" pitchFamily="34" charset="-122"/>
              </a:rPr>
              <a:t>创新性</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33" name="组合 32"/>
          <p:cNvGrpSpPr/>
          <p:nvPr>
            <p:custDataLst>
              <p:tags r:id="rId24"/>
            </p:custDataLst>
          </p:nvPr>
        </p:nvGrpSpPr>
        <p:grpSpPr>
          <a:xfrm>
            <a:off x="5765848" y="4461121"/>
            <a:ext cx="939736" cy="838177"/>
            <a:chOff x="1424226" y="1858045"/>
            <a:chExt cx="1600200" cy="1522412"/>
          </a:xfrm>
        </p:grpSpPr>
        <p:grpSp>
          <p:nvGrpSpPr>
            <p:cNvPr id="34" name="组合 35"/>
            <p:cNvGrpSpPr/>
            <p:nvPr/>
          </p:nvGrpSpPr>
          <p:grpSpPr bwMode="auto">
            <a:xfrm>
              <a:off x="1449388" y="1858045"/>
              <a:ext cx="1524000" cy="1522412"/>
              <a:chOff x="3091333" y="1182834"/>
              <a:chExt cx="3298687" cy="3298688"/>
            </a:xfrm>
          </p:grpSpPr>
          <p:sp>
            <p:nvSpPr>
              <p:cNvPr id="36" name="椭圆 35"/>
              <p:cNvSpPr>
                <a:spLocks noChangeArrowheads="1"/>
              </p:cNvSpPr>
              <p:nvPr>
                <p:custDataLst>
                  <p:tags r:id="rId25"/>
                </p:custDataLst>
              </p:nvPr>
            </p:nvSpPr>
            <p:spPr bwMode="auto">
              <a:xfrm>
                <a:off x="3453163" y="1539455"/>
                <a:ext cx="2585448" cy="2585448"/>
              </a:xfrm>
              <a:prstGeom prst="ellipse">
                <a:avLst/>
              </a:prstGeom>
              <a:solidFill>
                <a:srgbClr val="00B0F0"/>
              </a:solidFill>
              <a:ln>
                <a:noFill/>
              </a:ln>
              <a:extLst>
                <a:ext uri="{91240B29-F687-4F45-9708-019B960494DF}">
                  <a14:hiddenLine xmlns:a14="http://schemas.microsoft.com/office/drawing/2010/main" w="25400">
                    <a:solidFill>
                      <a:srgbClr val="000000"/>
                    </a:solidFill>
                    <a:round/>
                  </a14:hiddenLine>
                </a:ext>
              </a:extLst>
            </p:spPr>
            <p:txBody>
              <a:bodyPr anchor="ctr"/>
              <a:lstStyle/>
              <a:p>
                <a:pPr algn="ctr" defTabSz="967740" fontAlgn="auto">
                  <a:spcBef>
                    <a:spcPts val="0"/>
                  </a:spcBef>
                  <a:spcAft>
                    <a:spcPts val="0"/>
                  </a:spcAft>
                  <a:defRPr/>
                </a:pPr>
                <a:endParaRPr lang="zh-CN" altLang="en-US" sz="1050">
                  <a:solidFill>
                    <a:schemeClr val="lt1"/>
                  </a:solidFill>
                  <a:latin typeface="微软雅黑" panose="020B0503020204020204" pitchFamily="34" charset="-122"/>
                  <a:ea typeface="微软雅黑" panose="020B0503020204020204" pitchFamily="34" charset="-122"/>
                </a:endParaRPr>
              </a:p>
            </p:txBody>
          </p:sp>
          <p:grpSp>
            <p:nvGrpSpPr>
              <p:cNvPr id="37" name="组合 36"/>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38" name="同心圆 37"/>
                <p:cNvSpPr/>
                <p:nvPr>
                  <p:custDataLst>
                    <p:tags r:id="rId26"/>
                  </p:custDataLst>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sp>
              <p:nvSpPr>
                <p:cNvPr id="39" name="同心圆 38"/>
                <p:cNvSpPr/>
                <p:nvPr>
                  <p:custDataLst>
                    <p:tags r:id="rId27"/>
                  </p:custDataLst>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grpSp>
        </p:grpSp>
        <p:sp>
          <p:nvSpPr>
            <p:cNvPr id="35" name="文本占位符 3"/>
            <p:cNvSpPr>
              <a:spLocks noChangeArrowheads="1"/>
            </p:cNvSpPr>
            <p:nvPr>
              <p:custDataLst>
                <p:tags r:id="rId28"/>
              </p:custDataLst>
            </p:nvPr>
          </p:nvSpPr>
          <p:spPr bwMode="auto">
            <a:xfrm>
              <a:off x="1424226" y="2284512"/>
              <a:ext cx="1600200" cy="63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2495"/>
              <a:r>
                <a:rPr lang="en-US" altLang="zh-CN" sz="3600" b="1"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04</a:t>
              </a:r>
              <a:endParaRPr lang="en-US" altLang="zh-CN" sz="360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grpSp>
      <p:sp>
        <p:nvSpPr>
          <p:cNvPr id="40" name="五边形 39"/>
          <p:cNvSpPr/>
          <p:nvPr>
            <p:custDataLst>
              <p:tags r:id="rId29"/>
            </p:custDataLst>
          </p:nvPr>
        </p:nvSpPr>
        <p:spPr>
          <a:xfrm>
            <a:off x="7077989" y="5598684"/>
            <a:ext cx="4033357" cy="589357"/>
          </a:xfrm>
          <a:prstGeom prst="homePlate">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1" name="Rectangle 2"/>
          <p:cNvSpPr txBox="1"/>
          <p:nvPr>
            <p:custDataLst>
              <p:tags r:id="rId30"/>
            </p:custDataLst>
          </p:nvPr>
        </p:nvSpPr>
        <p:spPr>
          <a:xfrm>
            <a:off x="7458979" y="5681112"/>
            <a:ext cx="3137138" cy="431800"/>
          </a:xfrm>
          <a:prstGeom prst="rect">
            <a:avLst/>
          </a:prstGeom>
        </p:spPr>
        <p:txBody>
          <a:bodyPr vert="horz" wrap="square" lIns="91440" tIns="45720" rIns="91440" bIns="45720"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zh-CN" altLang="en-US" sz="2400" b="1" dirty="0">
                <a:solidFill>
                  <a:schemeClr val="bg1"/>
                </a:solidFill>
                <a:latin typeface="微软雅黑" panose="020B0503020204020204" pitchFamily="34" charset="-122"/>
                <a:ea typeface="微软雅黑" panose="020B0503020204020204" pitchFamily="34" charset="-122"/>
              </a:rPr>
              <a:t>公平性</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42" name="组合 41"/>
          <p:cNvGrpSpPr/>
          <p:nvPr>
            <p:custDataLst>
              <p:tags r:id="rId31"/>
            </p:custDataLst>
          </p:nvPr>
        </p:nvGrpSpPr>
        <p:grpSpPr>
          <a:xfrm>
            <a:off x="5757263" y="5442840"/>
            <a:ext cx="939736" cy="838177"/>
            <a:chOff x="1424226" y="1858045"/>
            <a:chExt cx="1600200" cy="1522412"/>
          </a:xfrm>
        </p:grpSpPr>
        <p:grpSp>
          <p:nvGrpSpPr>
            <p:cNvPr id="43" name="组合 35"/>
            <p:cNvGrpSpPr/>
            <p:nvPr/>
          </p:nvGrpSpPr>
          <p:grpSpPr bwMode="auto">
            <a:xfrm>
              <a:off x="1449388" y="1858045"/>
              <a:ext cx="1524000" cy="1522412"/>
              <a:chOff x="3091333" y="1182834"/>
              <a:chExt cx="3298687" cy="3298688"/>
            </a:xfrm>
          </p:grpSpPr>
          <p:sp>
            <p:nvSpPr>
              <p:cNvPr id="45" name="椭圆 44"/>
              <p:cNvSpPr>
                <a:spLocks noChangeArrowheads="1"/>
              </p:cNvSpPr>
              <p:nvPr>
                <p:custDataLst>
                  <p:tags r:id="rId32"/>
                </p:custDataLst>
              </p:nvPr>
            </p:nvSpPr>
            <p:spPr bwMode="auto">
              <a:xfrm>
                <a:off x="3453163" y="1539455"/>
                <a:ext cx="2585448" cy="2585448"/>
              </a:xfrm>
              <a:prstGeom prst="ellipse">
                <a:avLst/>
              </a:prstGeom>
              <a:solidFill>
                <a:srgbClr val="00B0F0"/>
              </a:solidFill>
              <a:ln>
                <a:noFill/>
              </a:ln>
              <a:extLst>
                <a:ext uri="{91240B29-F687-4F45-9708-019B960494DF}">
                  <a14:hiddenLine xmlns:a14="http://schemas.microsoft.com/office/drawing/2010/main" w="25400">
                    <a:solidFill>
                      <a:srgbClr val="000000"/>
                    </a:solidFill>
                    <a:round/>
                  </a14:hiddenLine>
                </a:ext>
              </a:extLst>
            </p:spPr>
            <p:txBody>
              <a:bodyPr anchor="ctr"/>
              <a:lstStyle/>
              <a:p>
                <a:pPr algn="ctr" defTabSz="967740" fontAlgn="auto">
                  <a:spcBef>
                    <a:spcPts val="0"/>
                  </a:spcBef>
                  <a:spcAft>
                    <a:spcPts val="0"/>
                  </a:spcAft>
                  <a:defRPr/>
                </a:pPr>
                <a:endParaRPr lang="zh-CN" altLang="en-US" sz="1050">
                  <a:solidFill>
                    <a:schemeClr val="lt1"/>
                  </a:solidFill>
                  <a:latin typeface="微软雅黑" panose="020B0503020204020204" pitchFamily="34" charset="-122"/>
                  <a:ea typeface="微软雅黑" panose="020B0503020204020204" pitchFamily="34" charset="-122"/>
                </a:endParaRPr>
              </a:p>
            </p:txBody>
          </p:sp>
          <p:grpSp>
            <p:nvGrpSpPr>
              <p:cNvPr id="46" name="组合 45"/>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47" name="同心圆 46"/>
                <p:cNvSpPr/>
                <p:nvPr>
                  <p:custDataLst>
                    <p:tags r:id="rId33"/>
                  </p:custDataLst>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sp>
              <p:nvSpPr>
                <p:cNvPr id="48" name="同心圆 47"/>
                <p:cNvSpPr/>
                <p:nvPr>
                  <p:custDataLst>
                    <p:tags r:id="rId34"/>
                  </p:custDataLst>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67740" fontAlgn="auto">
                    <a:spcBef>
                      <a:spcPts val="0"/>
                    </a:spcBef>
                    <a:spcAft>
                      <a:spcPts val="0"/>
                    </a:spcAft>
                    <a:defRPr/>
                  </a:pPr>
                  <a:endParaRPr lang="zh-CN" altLang="en-US" sz="1050">
                    <a:solidFill>
                      <a:schemeClr val="tx1"/>
                    </a:solidFill>
                    <a:latin typeface="微软雅黑" panose="020B0503020204020204" pitchFamily="34" charset="-122"/>
                    <a:ea typeface="微软雅黑" panose="020B0503020204020204" pitchFamily="34" charset="-122"/>
                  </a:endParaRPr>
                </a:p>
              </p:txBody>
            </p:sp>
          </p:grpSp>
        </p:grpSp>
        <p:sp>
          <p:nvSpPr>
            <p:cNvPr id="44" name="文本占位符 3"/>
            <p:cNvSpPr>
              <a:spLocks noChangeArrowheads="1"/>
            </p:cNvSpPr>
            <p:nvPr>
              <p:custDataLst>
                <p:tags r:id="rId35"/>
              </p:custDataLst>
            </p:nvPr>
          </p:nvSpPr>
          <p:spPr bwMode="auto">
            <a:xfrm>
              <a:off x="1424226" y="2284512"/>
              <a:ext cx="1600200" cy="63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2495"/>
              <a:r>
                <a:rPr lang="en-US" altLang="zh-CN" sz="3600" b="1" dirty="0">
                  <a:solidFill>
                    <a:schemeClr val="bg1"/>
                  </a:solidFill>
                  <a:latin typeface="微软雅黑" panose="020B0503020204020204" pitchFamily="34" charset="-122"/>
                  <a:ea typeface="微软雅黑" panose="020B0503020204020204" pitchFamily="34" charset="-122"/>
                  <a:cs typeface="宋体" panose="02010600030101010101" pitchFamily="2" charset="-122"/>
                </a:rPr>
                <a:t>05</a:t>
              </a:r>
              <a:endParaRPr lang="en-US" altLang="zh-CN" sz="3600" dirty="0">
                <a:solidFill>
                  <a:schemeClr val="bg1"/>
                </a:solidFill>
                <a:latin typeface="微软雅黑" panose="020B0503020204020204" pitchFamily="34" charset="-122"/>
                <a:ea typeface="微软雅黑" panose="020B0503020204020204" pitchFamily="34" charset="-122"/>
                <a:cs typeface="宋体" panose="02010600030101010101" pitchFamily="2" charset="-122"/>
              </a:endParaRPr>
            </a:p>
          </p:txBody>
        </p:sp>
      </p:grpSp>
      <p:sp>
        <p:nvSpPr>
          <p:cNvPr id="50" name="矩形 49"/>
          <p:cNvSpPr/>
          <p:nvPr/>
        </p:nvSpPr>
        <p:spPr>
          <a:xfrm rot="5400000">
            <a:off x="1936880" y="2051646"/>
            <a:ext cx="1578591" cy="3240360"/>
          </a:xfrm>
          <a:prstGeom prst="rect">
            <a:avLst/>
          </a:prstGeom>
          <a:solidFill>
            <a:schemeClr val="accent1"/>
          </a:solidFill>
          <a:ln w="57150">
            <a:noFill/>
          </a:ln>
          <a:effectLst>
            <a:outerShdw blurRad="342900" dist="63500" dir="2700000" algn="tl" rotWithShape="0">
              <a:prstClr val="black">
                <a:alpha val="5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cs typeface="+mn-ea"/>
            </a:endParaRPr>
          </a:p>
        </p:txBody>
      </p:sp>
      <p:sp>
        <p:nvSpPr>
          <p:cNvPr id="51" name="文本框 28"/>
          <p:cNvSpPr txBox="1"/>
          <p:nvPr/>
        </p:nvSpPr>
        <p:spPr>
          <a:xfrm>
            <a:off x="1158525" y="3010106"/>
            <a:ext cx="3115823" cy="1323439"/>
          </a:xfrm>
          <a:prstGeom prst="rect">
            <a:avLst/>
          </a:prstGeom>
          <a:noFill/>
        </p:spPr>
        <p:txBody>
          <a:bodyPr wrap="square" rtlCol="0">
            <a:spAutoFit/>
          </a:bodyPr>
          <a:lstStyle/>
          <a:p>
            <a:pPr algn="ctr"/>
            <a:r>
              <a:rPr lang="zh-CN" altLang="en-US" sz="80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rPr>
              <a:t>目 录</a:t>
            </a:r>
            <a:endParaRPr lang="zh-CN" altLang="en-US" sz="80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endParaRPr>
          </a:p>
        </p:txBody>
      </p:sp>
      <p:pic>
        <p:nvPicPr>
          <p:cNvPr id="52" name="Picture 2" descr="C:\Users\Administrator\各行业\医疗\dsfds.gif"/>
          <p:cNvPicPr>
            <a:picLocks noChangeAspect="1" noChangeArrowheads="1"/>
          </p:cNvPicPr>
          <p:nvPr/>
        </p:nvPicPr>
        <p:blipFill rotWithShape="1">
          <a:blip r:embed="rId36" cstate="print">
            <a:extLst>
              <a:ext uri="{BEBA8EAE-BF5A-486C-A8C5-ECC9F3942E4B}">
                <a14:imgProps xmlns:a14="http://schemas.microsoft.com/office/drawing/2010/main">
                  <a14:imgLayer r:embed="rId37">
                    <a14:imgEffect>
                      <a14:brightnessContrast contrast="40000"/>
                    </a14:imgEffect>
                    <a14:imgEffect>
                      <a14:saturation sat="200000"/>
                    </a14:imgEffect>
                  </a14:imgLayer>
                </a14:imgProps>
              </a:ext>
              <a:ext uri="{28A0092B-C50C-407E-A947-70E740481C1C}">
                <a14:useLocalDpi xmlns:a14="http://schemas.microsoft.com/office/drawing/2010/main" val="0"/>
              </a:ext>
            </a:extLst>
          </a:blip>
          <a:srcRect l="22680" t="28181" r="19142" b="19107"/>
          <a:stretch>
            <a:fillRect/>
          </a:stretch>
        </p:blipFill>
        <p:spPr bwMode="auto">
          <a:xfrm>
            <a:off x="2123242" y="4995098"/>
            <a:ext cx="1186388" cy="1076713"/>
          </a:xfrm>
          <a:prstGeom prst="rect">
            <a:avLst/>
          </a:prstGeom>
          <a:noFill/>
          <a:effectLst>
            <a:outerShdw blurRad="215900" dist="1016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8" presetClass="emph" presetSubtype="0" fill="hold" nodeType="withEffect">
                                  <p:stCondLst>
                                    <p:cond delay="0"/>
                                  </p:stCondLst>
                                  <p:childTnLst>
                                    <p:animRot by="21600000">
                                      <p:cBhvr>
                                        <p:cTn id="9" dur="500" fill="hold"/>
                                        <p:tgtEl>
                                          <p:spTgt spid="6"/>
                                        </p:tgtEl>
                                        <p:attrNameLst>
                                          <p:attrName>r</p:attrName>
                                        </p:attrNameLst>
                                      </p:cBhvr>
                                    </p:animRo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8" presetClass="emph" presetSubtype="0" fill="hold" nodeType="withEffect">
                                  <p:stCondLst>
                                    <p:cond delay="0"/>
                                  </p:stCondLst>
                                  <p:childTnLst>
                                    <p:animRot by="21600000">
                                      <p:cBhvr>
                                        <p:cTn id="15" dur="500" fill="hold"/>
                                        <p:tgtEl>
                                          <p:spTgt spid="15"/>
                                        </p:tgtEl>
                                        <p:attrNameLst>
                                          <p:attrName>r</p:attrName>
                                        </p:attrNameLst>
                                      </p:cBhvr>
                                    </p:animRot>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8" presetClass="emph" presetSubtype="0" fill="hold" nodeType="withEffect">
                                  <p:stCondLst>
                                    <p:cond delay="0"/>
                                  </p:stCondLst>
                                  <p:childTnLst>
                                    <p:animRot by="21600000">
                                      <p:cBhvr>
                                        <p:cTn id="21" dur="500" fill="hold"/>
                                        <p:tgtEl>
                                          <p:spTgt spid="24"/>
                                        </p:tgtEl>
                                        <p:attrNameLst>
                                          <p:attrName>r</p:attrName>
                                        </p:attrNameLst>
                                      </p:cBhvr>
                                    </p:animRot>
                                  </p:childTnLst>
                                </p:cTn>
                              </p:par>
                            </p:childTnLst>
                          </p:cTn>
                        </p:par>
                        <p:par>
                          <p:cTn id="22" fill="hold">
                            <p:stCondLst>
                              <p:cond delay="1500"/>
                            </p:stCondLst>
                            <p:childTnLst>
                              <p:par>
                                <p:cTn id="23" presetID="10" presetClass="entr" presetSubtype="0" fill="hold" nodeType="after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par>
                                <p:cTn id="26" presetID="8" presetClass="emph" presetSubtype="0" fill="hold" nodeType="withEffect">
                                  <p:stCondLst>
                                    <p:cond delay="0"/>
                                  </p:stCondLst>
                                  <p:childTnLst>
                                    <p:animRot by="21600000">
                                      <p:cBhvr>
                                        <p:cTn id="27" dur="500" fill="hold"/>
                                        <p:tgtEl>
                                          <p:spTgt spid="33"/>
                                        </p:tgtEl>
                                        <p:attrNameLst>
                                          <p:attrName>r</p:attrName>
                                        </p:attrNameLst>
                                      </p:cBhvr>
                                    </p:animRot>
                                  </p:childTnLst>
                                </p:cTn>
                              </p:par>
                            </p:childTnLst>
                          </p:cTn>
                        </p:par>
                        <p:par>
                          <p:cTn id="28" fill="hold">
                            <p:stCondLst>
                              <p:cond delay="2000"/>
                            </p:stCondLst>
                            <p:childTnLst>
                              <p:par>
                                <p:cTn id="29" presetID="10" presetClass="entr" presetSubtype="0" fill="hold" nodeType="after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500"/>
                                        <p:tgtEl>
                                          <p:spTgt spid="42"/>
                                        </p:tgtEl>
                                      </p:cBhvr>
                                    </p:animEffect>
                                  </p:childTnLst>
                                </p:cTn>
                              </p:par>
                              <p:par>
                                <p:cTn id="32" presetID="8" presetClass="emph" presetSubtype="0" fill="hold" nodeType="withEffect">
                                  <p:stCondLst>
                                    <p:cond delay="0"/>
                                  </p:stCondLst>
                                  <p:childTnLst>
                                    <p:animRot by="21600000">
                                      <p:cBhvr>
                                        <p:cTn id="33" dur="500" fill="hold"/>
                                        <p:tgtEl>
                                          <p:spTgt spid="42"/>
                                        </p:tgtEl>
                                        <p:attrNameLst>
                                          <p:attrName>r</p:attrName>
                                        </p:attrNameLst>
                                      </p:cBhvr>
                                    </p:animRot>
                                  </p:childTnLst>
                                </p:cTn>
                              </p:par>
                            </p:childTnLst>
                          </p:cTn>
                        </p:par>
                        <p:par>
                          <p:cTn id="34" fill="hold">
                            <p:stCondLst>
                              <p:cond delay="2500"/>
                            </p:stCondLst>
                            <p:childTnLst>
                              <p:par>
                                <p:cTn id="35" presetID="42" presetClass="entr" presetSubtype="0" fill="hold" grpId="0" nodeType="afterEffect">
                                  <p:stCondLst>
                                    <p:cond delay="0"/>
                                  </p:stCondLst>
                                  <p:childTnLst>
                                    <p:set>
                                      <p:cBhvr>
                                        <p:cTn id="36" dur="1" fill="hold">
                                          <p:stCondLst>
                                            <p:cond delay="0"/>
                                          </p:stCondLst>
                                        </p:cTn>
                                        <p:tgtEl>
                                          <p:spTgt spid="50"/>
                                        </p:tgtEl>
                                        <p:attrNameLst>
                                          <p:attrName>style.visibility</p:attrName>
                                        </p:attrNameLst>
                                      </p:cBhvr>
                                      <p:to>
                                        <p:strVal val="visible"/>
                                      </p:to>
                                    </p:set>
                                    <p:animEffect transition="in" filter="fade">
                                      <p:cBhvr>
                                        <p:cTn id="37" dur="500"/>
                                        <p:tgtEl>
                                          <p:spTgt spid="50"/>
                                        </p:tgtEl>
                                      </p:cBhvr>
                                    </p:animEffect>
                                    <p:anim calcmode="lin" valueType="num">
                                      <p:cBhvr>
                                        <p:cTn id="38" dur="500" fill="hold"/>
                                        <p:tgtEl>
                                          <p:spTgt spid="50"/>
                                        </p:tgtEl>
                                        <p:attrNameLst>
                                          <p:attrName>ppt_x</p:attrName>
                                        </p:attrNameLst>
                                      </p:cBhvr>
                                      <p:tavLst>
                                        <p:tav tm="0">
                                          <p:val>
                                            <p:strVal val="#ppt_x"/>
                                          </p:val>
                                        </p:tav>
                                        <p:tav tm="100000">
                                          <p:val>
                                            <p:strVal val="#ppt_x"/>
                                          </p:val>
                                        </p:tav>
                                      </p:tavLst>
                                    </p:anim>
                                    <p:anim calcmode="lin" valueType="num">
                                      <p:cBhvr>
                                        <p:cTn id="39" dur="500" fill="hold"/>
                                        <p:tgtEl>
                                          <p:spTgt spid="50"/>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53" presetClass="entr" presetSubtype="16" fill="hold" grpId="0" nodeType="afterEffect">
                                  <p:stCondLst>
                                    <p:cond delay="0"/>
                                  </p:stCondLst>
                                  <p:iterate type="lt">
                                    <p:tmPct val="10000"/>
                                  </p:iterate>
                                  <p:childTnLst>
                                    <p:set>
                                      <p:cBhvr>
                                        <p:cTn id="42" dur="1" fill="hold">
                                          <p:stCondLst>
                                            <p:cond delay="0"/>
                                          </p:stCondLst>
                                        </p:cTn>
                                        <p:tgtEl>
                                          <p:spTgt spid="51"/>
                                        </p:tgtEl>
                                        <p:attrNameLst>
                                          <p:attrName>style.visibility</p:attrName>
                                        </p:attrNameLst>
                                      </p:cBhvr>
                                      <p:to>
                                        <p:strVal val="visible"/>
                                      </p:to>
                                    </p:set>
                                    <p:anim calcmode="lin" valueType="num">
                                      <p:cBhvr>
                                        <p:cTn id="43" dur="750" fill="hold"/>
                                        <p:tgtEl>
                                          <p:spTgt spid="51"/>
                                        </p:tgtEl>
                                        <p:attrNameLst>
                                          <p:attrName>ppt_w</p:attrName>
                                        </p:attrNameLst>
                                      </p:cBhvr>
                                      <p:tavLst>
                                        <p:tav tm="0">
                                          <p:val>
                                            <p:fltVal val="0"/>
                                          </p:val>
                                        </p:tav>
                                        <p:tav tm="100000">
                                          <p:val>
                                            <p:strVal val="#ppt_w"/>
                                          </p:val>
                                        </p:tav>
                                      </p:tavLst>
                                    </p:anim>
                                    <p:anim calcmode="lin" valueType="num">
                                      <p:cBhvr>
                                        <p:cTn id="44" dur="750" fill="hold"/>
                                        <p:tgtEl>
                                          <p:spTgt spid="51"/>
                                        </p:tgtEl>
                                        <p:attrNameLst>
                                          <p:attrName>ppt_h</p:attrName>
                                        </p:attrNameLst>
                                      </p:cBhvr>
                                      <p:tavLst>
                                        <p:tav tm="0">
                                          <p:val>
                                            <p:fltVal val="0"/>
                                          </p:val>
                                        </p:tav>
                                        <p:tav tm="100000">
                                          <p:val>
                                            <p:strVal val="#ppt_h"/>
                                          </p:val>
                                        </p:tav>
                                      </p:tavLst>
                                    </p:anim>
                                    <p:animEffect transition="in" filter="fade">
                                      <p:cBhvr>
                                        <p:cTn id="45" dur="750"/>
                                        <p:tgtEl>
                                          <p:spTgt spid="51"/>
                                        </p:tgtEl>
                                      </p:cBhvr>
                                    </p:animEffect>
                                  </p:childTnLst>
                                </p:cTn>
                              </p:par>
                              <p:par>
                                <p:cTn id="46" presetID="22" presetClass="entr" presetSubtype="4" fill="hold" nodeType="withEffect">
                                  <p:stCondLst>
                                    <p:cond delay="0"/>
                                  </p:stCondLst>
                                  <p:childTnLst>
                                    <p:set>
                                      <p:cBhvr>
                                        <p:cTn id="47" dur="1" fill="hold">
                                          <p:stCondLst>
                                            <p:cond delay="0"/>
                                          </p:stCondLst>
                                        </p:cTn>
                                        <p:tgtEl>
                                          <p:spTgt spid="52"/>
                                        </p:tgtEl>
                                        <p:attrNameLst>
                                          <p:attrName>style.visibility</p:attrName>
                                        </p:attrNameLst>
                                      </p:cBhvr>
                                      <p:to>
                                        <p:strVal val="visible"/>
                                      </p:to>
                                    </p:set>
                                    <p:animEffect transition="in" filter="wipe(down)">
                                      <p:cBhvr>
                                        <p:cTn id="48" dur="500"/>
                                        <p:tgtEl>
                                          <p:spTgt spid="52"/>
                                        </p:tgtEl>
                                      </p:cBhvr>
                                    </p:animEffect>
                                  </p:childTnLst>
                                </p:cTn>
                              </p:par>
                            </p:childTnLst>
                          </p:cTn>
                        </p:par>
                        <p:par>
                          <p:cTn id="49" fill="hold">
                            <p:stCondLst>
                              <p:cond delay="3900"/>
                            </p:stCondLst>
                            <p:childTnLst>
                              <p:par>
                                <p:cTn id="50" presetID="6" presetClass="emph" presetSubtype="0" repeatCount="3000" autoRev="1" fill="hold" nodeType="afterEffect">
                                  <p:stCondLst>
                                    <p:cond delay="0"/>
                                  </p:stCondLst>
                                  <p:childTnLst>
                                    <p:animScale>
                                      <p:cBhvr>
                                        <p:cTn id="51" dur="2000" fill="hold"/>
                                        <p:tgtEl>
                                          <p:spTgt spid="52"/>
                                        </p:tgtEl>
                                      </p:cBhvr>
                                      <p:by x="115000" y="11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Rectangle 6"/>
          <p:cNvSpPr/>
          <p:nvPr/>
        </p:nvSpPr>
        <p:spPr>
          <a:xfrm>
            <a:off x="696000" y="1066862"/>
            <a:ext cx="10800000" cy="4892675"/>
          </a:xfrm>
          <a:prstGeom prst="rect">
            <a:avLst/>
          </a:prstGeom>
          <a:solidFill>
            <a:schemeClr val="accent5">
              <a:lumMod val="20000"/>
              <a:lumOff val="80000"/>
            </a:schemeClr>
          </a:solidFill>
          <a:ln w="9525">
            <a:noFill/>
          </a:ln>
        </p:spPr>
        <p:txBody>
          <a:bodyPr wrap="square">
            <a:spAutoFit/>
          </a:bodyPr>
          <a:lstStyle/>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通用名：</a:t>
            </a:r>
            <a:r>
              <a:rPr lang="zh-CN" altLang="en-US" sz="1600" dirty="0">
                <a:latin typeface="微软雅黑" panose="020B0503020204020204" pitchFamily="34" charset="-122"/>
                <a:ea typeface="微软雅黑" panose="020B0503020204020204" pitchFamily="34" charset="-122"/>
              </a:rPr>
              <a:t>门冬氨酸钾镁木糖醇注射液</a:t>
            </a:r>
            <a:endParaRPr lang="zh-CN" altLang="en-US" sz="1600" dirty="0">
              <a:latin typeface="微软雅黑" panose="020B0503020204020204" pitchFamily="34" charset="-122"/>
              <a:ea typeface="微软雅黑" panose="020B0503020204020204" pitchFamily="34" charset="-122"/>
            </a:endParaRPr>
          </a:p>
          <a:p>
            <a:pPr>
              <a:lnSpc>
                <a:spcPct val="150000"/>
              </a:lnSpc>
            </a:pPr>
            <a:endParaRPr lang="zh-CN" altLang="en-US" sz="1600" b="1"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注册规格：</a:t>
            </a:r>
            <a:r>
              <a:rPr lang="en-US" altLang="zh-CN" sz="1600" dirty="0">
                <a:latin typeface="微软雅黑" panose="020B0503020204020204" pitchFamily="34" charset="-122"/>
                <a:ea typeface="微软雅黑" panose="020B0503020204020204" pitchFamily="34" charset="-122"/>
              </a:rPr>
              <a:t>250ml</a:t>
            </a:r>
            <a:r>
              <a:rPr lang="zh-CN" altLang="en-US" sz="1600" dirty="0">
                <a:latin typeface="微软雅黑" panose="020B0503020204020204" pitchFamily="34" charset="-122"/>
                <a:ea typeface="微软雅黑" panose="020B0503020204020204" pitchFamily="34" charset="-122"/>
              </a:rPr>
              <a:t>：门冬氨酸</a:t>
            </a:r>
            <a:r>
              <a:rPr lang="en-US" altLang="zh-CN" sz="1600" dirty="0">
                <a:latin typeface="微软雅黑" panose="020B0503020204020204" pitchFamily="34" charset="-122"/>
                <a:ea typeface="微软雅黑" panose="020B0503020204020204" pitchFamily="34" charset="-122"/>
              </a:rPr>
              <a:t>1.7g</a:t>
            </a:r>
            <a:r>
              <a:rPr lang="zh-CN" altLang="en-US" sz="1600" dirty="0">
                <a:latin typeface="微软雅黑" panose="020B0503020204020204" pitchFamily="34" charset="-122"/>
                <a:ea typeface="微软雅黑" panose="020B0503020204020204" pitchFamily="34" charset="-122"/>
              </a:rPr>
              <a:t>与钾</a:t>
            </a:r>
            <a:r>
              <a:rPr lang="en-US" altLang="zh-CN" sz="1600" dirty="0">
                <a:latin typeface="微软雅黑" panose="020B0503020204020204" pitchFamily="34" charset="-122"/>
                <a:ea typeface="微软雅黑" panose="020B0503020204020204" pitchFamily="34" charset="-122"/>
              </a:rPr>
              <a:t>0.228g</a:t>
            </a:r>
            <a:r>
              <a:rPr lang="zh-CN" altLang="en-US" sz="1600" dirty="0">
                <a:latin typeface="微软雅黑" panose="020B0503020204020204" pitchFamily="34" charset="-122"/>
                <a:ea typeface="微软雅黑" panose="020B0503020204020204" pitchFamily="34" charset="-122"/>
              </a:rPr>
              <a:t>与镁</a:t>
            </a:r>
            <a:r>
              <a:rPr lang="en-US" altLang="zh-CN" sz="1600" dirty="0">
                <a:latin typeface="微软雅黑" panose="020B0503020204020204" pitchFamily="34" charset="-122"/>
                <a:ea typeface="微软雅黑" panose="020B0503020204020204" pitchFamily="34" charset="-122"/>
              </a:rPr>
              <a:t>84mg </a:t>
            </a:r>
            <a:r>
              <a:rPr lang="zh-CN" altLang="en-US" sz="1600" dirty="0">
                <a:latin typeface="微软雅黑" panose="020B0503020204020204" pitchFamily="34" charset="-122"/>
                <a:ea typeface="微软雅黑" panose="020B0503020204020204" pitchFamily="34" charset="-122"/>
              </a:rPr>
              <a:t>与木糖醇</a:t>
            </a:r>
            <a:r>
              <a:rPr lang="en-US" altLang="zh-CN" sz="1600" dirty="0">
                <a:latin typeface="微软雅黑" panose="020B0503020204020204" pitchFamily="34" charset="-122"/>
                <a:ea typeface="微软雅黑" panose="020B0503020204020204" pitchFamily="34" charset="-122"/>
              </a:rPr>
              <a:t>12.5g </a:t>
            </a:r>
            <a:r>
              <a:rPr lang="zh-CN" altLang="en-US" sz="1600" dirty="0">
                <a:latin typeface="微软雅黑" panose="020B0503020204020204" pitchFamily="34" charset="-122"/>
                <a:ea typeface="微软雅黑" panose="020B0503020204020204" pitchFamily="34" charset="-122"/>
              </a:rPr>
              <a:t>。</a:t>
            </a:r>
            <a:endParaRPr lang="zh-CN" altLang="en-US" sz="1600" dirty="0">
              <a:latin typeface="微软雅黑" panose="020B0503020204020204" pitchFamily="34" charset="-122"/>
              <a:ea typeface="微软雅黑" panose="020B0503020204020204" pitchFamily="34" charset="-122"/>
            </a:endParaRPr>
          </a:p>
          <a:p>
            <a:pPr>
              <a:lnSpc>
                <a:spcPct val="150000"/>
              </a:lnSpc>
            </a:pPr>
            <a:endParaRPr lang="zh-CN" altLang="en-US" sz="1600"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中国大陆首次上市时间：</a:t>
            </a:r>
            <a:r>
              <a:rPr lang="en-US" altLang="zh-CN" sz="1600" dirty="0">
                <a:latin typeface="微软雅黑" panose="020B0503020204020204" pitchFamily="34" charset="-122"/>
                <a:ea typeface="微软雅黑" panose="020B0503020204020204" pitchFamily="34" charset="-122"/>
              </a:rPr>
              <a:t>2018</a:t>
            </a:r>
            <a:r>
              <a:rPr lang="zh-CN" altLang="en-US" sz="1600" dirty="0">
                <a:latin typeface="微软雅黑" panose="020B0503020204020204" pitchFamily="34" charset="-122"/>
                <a:ea typeface="微软雅黑" panose="020B0503020204020204" pitchFamily="34" charset="-122"/>
              </a:rPr>
              <a:t>年</a:t>
            </a:r>
            <a:r>
              <a:rPr lang="en-US" altLang="zh-CN" sz="1600" dirty="0">
                <a:latin typeface="微软雅黑" panose="020B0503020204020204" pitchFamily="34" charset="-122"/>
                <a:ea typeface="微软雅黑" panose="020B0503020204020204" pitchFamily="34" charset="-122"/>
              </a:rPr>
              <a:t>9</a:t>
            </a:r>
            <a:r>
              <a:rPr lang="zh-CN" altLang="en-US" sz="1600" dirty="0">
                <a:latin typeface="微软雅黑" panose="020B0503020204020204" pitchFamily="34" charset="-122"/>
                <a:ea typeface="微软雅黑" panose="020B0503020204020204" pitchFamily="34" charset="-122"/>
              </a:rPr>
              <a:t>月</a:t>
            </a:r>
            <a:endParaRPr lang="zh-CN" altLang="en-US" sz="1600" dirty="0">
              <a:latin typeface="微软雅黑" panose="020B0503020204020204" pitchFamily="34" charset="-122"/>
              <a:ea typeface="微软雅黑" panose="020B0503020204020204" pitchFamily="34" charset="-122"/>
            </a:endParaRPr>
          </a:p>
          <a:p>
            <a:pPr>
              <a:lnSpc>
                <a:spcPct val="150000"/>
              </a:lnSpc>
            </a:pPr>
            <a:endParaRPr lang="zh-CN" altLang="en-US" sz="1600" b="1"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目前大陆地区同通用名药品的上市情况：</a:t>
            </a:r>
            <a:r>
              <a:rPr lang="zh-CN" altLang="en-US" sz="1600" dirty="0">
                <a:latin typeface="微软雅黑" panose="020B0503020204020204" pitchFamily="34" charset="-122"/>
                <a:ea typeface="微软雅黑" panose="020B0503020204020204" pitchFamily="34" charset="-122"/>
              </a:rPr>
              <a:t>独家生产</a:t>
            </a:r>
            <a:endParaRPr lang="zh-CN" altLang="en-US" sz="1600" dirty="0">
              <a:latin typeface="微软雅黑" panose="020B0503020204020204" pitchFamily="34" charset="-122"/>
              <a:ea typeface="微软雅黑" panose="020B0503020204020204" pitchFamily="34" charset="-122"/>
            </a:endParaRPr>
          </a:p>
          <a:p>
            <a:pPr>
              <a:lnSpc>
                <a:spcPct val="150000"/>
              </a:lnSpc>
            </a:pPr>
            <a:endParaRPr lang="zh-CN" altLang="en-US" sz="1600" b="1"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全球首个上市国家 </a:t>
            </a:r>
            <a:r>
              <a:rPr lang="en-US" altLang="zh-CN" sz="1600" b="1" dirty="0">
                <a:solidFill>
                  <a:srgbClr val="0000FF"/>
                </a:solidFill>
                <a:latin typeface="微软雅黑" panose="020B0503020204020204" pitchFamily="34" charset="-122"/>
                <a:ea typeface="微软雅黑" panose="020B0503020204020204" pitchFamily="34" charset="-122"/>
              </a:rPr>
              <a:t>/</a:t>
            </a:r>
            <a:r>
              <a:rPr lang="zh-CN" altLang="en-US" sz="1600" b="1" dirty="0">
                <a:solidFill>
                  <a:srgbClr val="0000FF"/>
                </a:solidFill>
                <a:latin typeface="微软雅黑" panose="020B0503020204020204" pitchFamily="34" charset="-122"/>
                <a:ea typeface="微软雅黑" panose="020B0503020204020204" pitchFamily="34" charset="-122"/>
              </a:rPr>
              <a:t>地区及上市时间：</a:t>
            </a:r>
            <a:r>
              <a:rPr lang="zh-CN" altLang="en-US" sz="1600" dirty="0">
                <a:latin typeface="微软雅黑" panose="020B0503020204020204" pitchFamily="34" charset="-122"/>
                <a:ea typeface="微软雅黑" panose="020B0503020204020204" pitchFamily="34" charset="-122"/>
              </a:rPr>
              <a:t>中国，</a:t>
            </a:r>
            <a:r>
              <a:rPr lang="en-US" altLang="zh-CN" sz="1600" dirty="0">
                <a:latin typeface="微软雅黑" panose="020B0503020204020204" pitchFamily="34" charset="-122"/>
                <a:ea typeface="微软雅黑" panose="020B0503020204020204" pitchFamily="34" charset="-122"/>
              </a:rPr>
              <a:t>2018</a:t>
            </a:r>
            <a:r>
              <a:rPr lang="zh-CN" altLang="en-US" sz="1600" dirty="0">
                <a:latin typeface="微软雅黑" panose="020B0503020204020204" pitchFamily="34" charset="-122"/>
                <a:ea typeface="微软雅黑" panose="020B0503020204020204" pitchFamily="34" charset="-122"/>
              </a:rPr>
              <a:t>年</a:t>
            </a:r>
            <a:r>
              <a:rPr lang="en-US" altLang="zh-CN" sz="1600" dirty="0">
                <a:latin typeface="微软雅黑" panose="020B0503020204020204" pitchFamily="34" charset="-122"/>
                <a:ea typeface="微软雅黑" panose="020B0503020204020204" pitchFamily="34" charset="-122"/>
              </a:rPr>
              <a:t>9</a:t>
            </a:r>
            <a:r>
              <a:rPr lang="zh-CN" altLang="en-US" sz="1600" dirty="0">
                <a:latin typeface="微软雅黑" panose="020B0503020204020204" pitchFamily="34" charset="-122"/>
                <a:ea typeface="微软雅黑" panose="020B0503020204020204" pitchFamily="34" charset="-122"/>
              </a:rPr>
              <a:t>月</a:t>
            </a:r>
            <a:endParaRPr lang="en-US" altLang="zh-CN" sz="1600" dirty="0">
              <a:latin typeface="微软雅黑" panose="020B0503020204020204" pitchFamily="34" charset="-122"/>
              <a:ea typeface="微软雅黑" panose="020B0503020204020204" pitchFamily="34" charset="-122"/>
            </a:endParaRPr>
          </a:p>
          <a:p>
            <a:pPr>
              <a:lnSpc>
                <a:spcPct val="150000"/>
              </a:lnSpc>
            </a:pPr>
            <a:endParaRPr lang="en-US" altLang="zh-CN" sz="1600" b="1"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是否为 </a:t>
            </a:r>
            <a:r>
              <a:rPr lang="en-US" altLang="zh-CN" sz="1600" b="1" dirty="0">
                <a:solidFill>
                  <a:srgbClr val="0000FF"/>
                </a:solidFill>
                <a:latin typeface="微软雅黑" panose="020B0503020204020204" pitchFamily="34" charset="-122"/>
                <a:ea typeface="微软雅黑" panose="020B0503020204020204" pitchFamily="34" charset="-122"/>
              </a:rPr>
              <a:t>OTC </a:t>
            </a:r>
            <a:r>
              <a:rPr lang="zh-CN" altLang="en-US" sz="1600" b="1" dirty="0">
                <a:solidFill>
                  <a:srgbClr val="0000FF"/>
                </a:solidFill>
                <a:latin typeface="微软雅黑" panose="020B0503020204020204" pitchFamily="34" charset="-122"/>
                <a:ea typeface="微软雅黑" panose="020B0503020204020204" pitchFamily="34" charset="-122"/>
              </a:rPr>
              <a:t>药品：</a:t>
            </a:r>
            <a:r>
              <a:rPr lang="zh-CN" altLang="en-US" sz="1600" dirty="0">
                <a:latin typeface="微软雅黑" panose="020B0503020204020204" pitchFamily="34" charset="-122"/>
                <a:ea typeface="微软雅黑" panose="020B0503020204020204" pitchFamily="34" charset="-122"/>
              </a:rPr>
              <a:t>否</a:t>
            </a:r>
            <a:endParaRPr lang="zh-CN" altLang="en-US" sz="1600" dirty="0">
              <a:latin typeface="微软雅黑" panose="020B0503020204020204" pitchFamily="34" charset="-122"/>
              <a:ea typeface="微软雅黑" panose="020B0503020204020204" pitchFamily="34" charset="-122"/>
            </a:endParaRPr>
          </a:p>
          <a:p>
            <a:pPr>
              <a:lnSpc>
                <a:spcPct val="150000"/>
              </a:lnSpc>
            </a:pPr>
            <a:endParaRPr lang="zh-CN" altLang="en-US" sz="1600" b="1"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参照药品建议：</a:t>
            </a:r>
            <a:r>
              <a:rPr lang="zh-CN" altLang="en-US" sz="1600" dirty="0">
                <a:latin typeface="微软雅黑" panose="020B0503020204020204" pitchFamily="34" charset="-122"/>
                <a:ea typeface="微软雅黑" panose="020B0503020204020204" pitchFamily="34" charset="-122"/>
              </a:rPr>
              <a:t>门冬氨酸钾镁注射液</a:t>
            </a:r>
            <a:endParaRPr lang="zh-CN" altLang="en-US" sz="16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01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药品基本信息</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2" name="图片 1"/>
          <p:cNvPicPr>
            <a:picLocks noChangeAspect="1"/>
          </p:cNvPicPr>
          <p:nvPr/>
        </p:nvPicPr>
        <p:blipFill>
          <a:blip r:embed="rId1"/>
          <a:stretch>
            <a:fillRect/>
          </a:stretch>
        </p:blipFill>
        <p:spPr>
          <a:xfrm>
            <a:off x="7543800" y="1066800"/>
            <a:ext cx="4027805" cy="50787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7"/>
          <p:cNvSpPr/>
          <p:nvPr/>
        </p:nvSpPr>
        <p:spPr>
          <a:xfrm>
            <a:off x="609744" y="990664"/>
            <a:ext cx="10591522" cy="4523105"/>
          </a:xfrm>
          <a:prstGeom prst="rect">
            <a:avLst/>
          </a:prstGeom>
          <a:solidFill>
            <a:schemeClr val="accent5">
              <a:lumMod val="20000"/>
              <a:lumOff val="80000"/>
            </a:schemeClr>
          </a:solidFill>
          <a:ln w="9525">
            <a:noFill/>
          </a:ln>
        </p:spPr>
        <p:txBody>
          <a:bodyPr wrap="square">
            <a:spAutoFit/>
          </a:bodyPr>
          <a:lstStyle/>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适应症 </a:t>
            </a:r>
            <a:r>
              <a:rPr lang="zh-CN" altLang="en-US" sz="1600" dirty="0">
                <a:latin typeface="微软雅黑" panose="020B0503020204020204" pitchFamily="34" charset="-122"/>
                <a:ea typeface="微软雅黑" panose="020B0503020204020204" pitchFamily="34" charset="-122"/>
              </a:rPr>
              <a:t>电解质补充药。可用于低钾血症，洋地黄中毒引起的心律失常（主要是室性心律失常）以及心肌炎后遗症、充血性心力衰竭、心肌梗塞的辅助治疗。</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疾病基本情况  </a:t>
            </a:r>
            <a:r>
              <a:rPr lang="zh-CN" altLang="en-US" sz="1600" dirty="0">
                <a:latin typeface="微软雅黑" panose="020B0503020204020204" pitchFamily="34" charset="-122"/>
                <a:ea typeface="微软雅黑" panose="020B0503020204020204" pitchFamily="34" charset="-122"/>
              </a:rPr>
              <a:t>室性心律失常在临床上十分常见，发生在无结构性心脏病患者的非持续性室性心律失常，愈后多为良好，但持续性快心室率室性心动过速和心室扑动与颤动可导致心脏性猝死。</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心肌炎是一种比较常见的心脏疾病，流行病学研究提示每年约 </a:t>
            </a:r>
            <a:r>
              <a:rPr lang="en-US" altLang="zh-CN" sz="1600" dirty="0">
                <a:latin typeface="微软雅黑" panose="020B0503020204020204" pitchFamily="34" charset="-122"/>
                <a:ea typeface="微软雅黑" panose="020B0503020204020204" pitchFamily="34" charset="-122"/>
              </a:rPr>
              <a:t>50 </a:t>
            </a:r>
            <a:r>
              <a:rPr lang="zh-CN" altLang="en-US" sz="1600" dirty="0">
                <a:latin typeface="微软雅黑" panose="020B0503020204020204" pitchFamily="34" charset="-122"/>
                <a:ea typeface="微软雅黑" panose="020B0503020204020204" pitchFamily="34" charset="-122"/>
              </a:rPr>
              <a:t>万人发生急性心肌炎，其中</a:t>
            </a:r>
            <a:r>
              <a:rPr lang="en-US" altLang="zh-CN" sz="1600" dirty="0">
                <a:latin typeface="微软雅黑" panose="020B0503020204020204" pitchFamily="34" charset="-122"/>
                <a:ea typeface="微软雅黑" panose="020B0503020204020204" pitchFamily="34" charset="-122"/>
              </a:rPr>
              <a:t> 0.5%</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4.0%</a:t>
            </a:r>
            <a:r>
              <a:rPr lang="zh-CN" altLang="en-US" sz="1600" dirty="0">
                <a:latin typeface="微软雅黑" panose="020B0503020204020204" pitchFamily="34" charset="-122"/>
                <a:ea typeface="微软雅黑" panose="020B0503020204020204" pitchFamily="34" charset="-122"/>
              </a:rPr>
              <a:t>可进展为扩张型心肌病 ；另有研究表明：</a:t>
            </a:r>
            <a:r>
              <a:rPr lang="en-US" altLang="zh-CN" sz="1600" dirty="0">
                <a:latin typeface="微软雅黑" panose="020B0503020204020204" pitchFamily="34" charset="-122"/>
                <a:ea typeface="微软雅黑" panose="020B0503020204020204" pitchFamily="34" charset="-122"/>
              </a:rPr>
              <a:t>9%</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30%</a:t>
            </a:r>
            <a:r>
              <a:rPr lang="zh-CN" altLang="en-US" sz="1600" dirty="0">
                <a:latin typeface="微软雅黑" panose="020B0503020204020204" pitchFamily="34" charset="-122"/>
                <a:ea typeface="微软雅黑" panose="020B0503020204020204" pitchFamily="34" charset="-122"/>
              </a:rPr>
              <a:t>的成人扩张型心肌病和</a:t>
            </a:r>
            <a:r>
              <a:rPr lang="en-US" altLang="zh-CN" sz="1600" dirty="0">
                <a:latin typeface="微软雅黑" panose="020B0503020204020204" pitchFamily="34" charset="-122"/>
                <a:ea typeface="微软雅黑" panose="020B0503020204020204" pitchFamily="34" charset="-122"/>
              </a:rPr>
              <a:t> 46%</a:t>
            </a:r>
            <a:r>
              <a:rPr lang="zh-CN" altLang="en-US" sz="1600" dirty="0">
                <a:latin typeface="微软雅黑" panose="020B0503020204020204" pitchFamily="34" charset="-122"/>
                <a:ea typeface="微软雅黑" panose="020B0503020204020204" pitchFamily="34" charset="-122"/>
              </a:rPr>
              <a:t>的儿童扩张型心肌病经心内膜心肌活检证实为心肌炎。</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我国</a:t>
            </a:r>
            <a:r>
              <a:rPr lang="en-US" altLang="zh-CN" sz="1600" dirty="0">
                <a:latin typeface="微软雅黑" panose="020B0503020204020204" pitchFamily="34" charset="-122"/>
                <a:ea typeface="微软雅黑" panose="020B0503020204020204" pitchFamily="34" charset="-122"/>
              </a:rPr>
              <a:t>35</a:t>
            </a:r>
            <a:r>
              <a:rPr lang="zh-CN" altLang="en-US" sz="1600" dirty="0">
                <a:latin typeface="微软雅黑" panose="020B0503020204020204" pitchFamily="34" charset="-122"/>
                <a:ea typeface="微软雅黑" panose="020B0503020204020204" pitchFamily="34" charset="-122"/>
              </a:rPr>
              <a:t>岁以上人群的心衰患病率为</a:t>
            </a:r>
            <a:r>
              <a:rPr lang="en-US" altLang="zh-CN" sz="1600" dirty="0">
                <a:latin typeface="微软雅黑" panose="020B0503020204020204" pitchFamily="34" charset="-122"/>
                <a:ea typeface="微软雅黑" panose="020B0503020204020204" pitchFamily="34" charset="-122"/>
              </a:rPr>
              <a:t>1.3%</a:t>
            </a:r>
            <a:r>
              <a:rPr lang="zh-CN" altLang="en-US" sz="1600" dirty="0">
                <a:latin typeface="微软雅黑" panose="020B0503020204020204" pitchFamily="34" charset="-122"/>
                <a:ea typeface="微软雅黑" panose="020B0503020204020204" pitchFamily="34" charset="-122"/>
              </a:rPr>
              <a:t>，估计现有心衰患者</a:t>
            </a:r>
            <a:r>
              <a:rPr lang="en-US" altLang="zh-CN" sz="1600" dirty="0">
                <a:latin typeface="微软雅黑" panose="020B0503020204020204" pitchFamily="34" charset="-122"/>
                <a:ea typeface="微软雅黑" panose="020B0503020204020204" pitchFamily="34" charset="-122"/>
              </a:rPr>
              <a:t>1370</a:t>
            </a:r>
            <a:r>
              <a:rPr lang="zh-CN" altLang="en-US" sz="1600" dirty="0">
                <a:latin typeface="微软雅黑" panose="020B0503020204020204" pitchFamily="34" charset="-122"/>
                <a:ea typeface="微软雅黑" panose="020B0503020204020204" pitchFamily="34" charset="-122"/>
              </a:rPr>
              <a:t>万。      </a:t>
            </a:r>
            <a:endParaRPr lang="en-US" altLang="zh-CN"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心肌梗塞主要是发生于中老年人的疾病，其发病与年龄密切相关，但近年来我国急性心肌梗塞的发病年龄有逐渐年轻化的趋势</a:t>
            </a:r>
            <a:r>
              <a:rPr lang="en-US" altLang="zh-CN" sz="1600" dirty="0">
                <a:latin typeface="微软雅黑" panose="020B0503020204020204" pitchFamily="34" charset="-122"/>
                <a:ea typeface="微软雅黑" panose="020B0503020204020204" pitchFamily="34" charset="-122"/>
              </a:rPr>
              <a:t> </a:t>
            </a:r>
            <a:r>
              <a:rPr lang="zh-CN" altLang="en-US" sz="1600" dirty="0">
                <a:latin typeface="微软雅黑" panose="020B0503020204020204" pitchFamily="34" charset="-122"/>
                <a:ea typeface="微软雅黑" panose="020B0503020204020204" pitchFamily="34" charset="-122"/>
              </a:rPr>
              <a:t>。我国急性心肌梗塞的年发病率约</a:t>
            </a:r>
            <a:r>
              <a:rPr lang="en-US" altLang="zh-CN" sz="1600" dirty="0">
                <a:latin typeface="微软雅黑" panose="020B0503020204020204" pitchFamily="34" charset="-122"/>
                <a:ea typeface="微软雅黑" panose="020B0503020204020204" pitchFamily="34" charset="-122"/>
              </a:rPr>
              <a:t> 0.3%</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0.5%</a:t>
            </a:r>
            <a:r>
              <a:rPr lang="zh-CN" altLang="en-US" sz="1600" dirty="0">
                <a:latin typeface="微软雅黑" panose="020B0503020204020204" pitchFamily="34" charset="-122"/>
                <a:ea typeface="微软雅黑" panose="020B0503020204020204" pitchFamily="34" charset="-122"/>
              </a:rPr>
              <a:t>，近年有增高趋势。农村地区急性心肌梗塞死亡率从</a:t>
            </a:r>
            <a:r>
              <a:rPr lang="en-US" altLang="zh-CN" sz="1600" dirty="0">
                <a:latin typeface="微软雅黑" panose="020B0503020204020204" pitchFamily="34" charset="-122"/>
                <a:ea typeface="微软雅黑" panose="020B0503020204020204" pitchFamily="34" charset="-122"/>
              </a:rPr>
              <a:t>12.00/10</a:t>
            </a:r>
            <a:r>
              <a:rPr lang="zh-CN" altLang="en-US" sz="1600" dirty="0">
                <a:latin typeface="微软雅黑" panose="020B0503020204020204" pitchFamily="34" charset="-122"/>
                <a:ea typeface="微软雅黑" panose="020B0503020204020204" pitchFamily="34" charset="-122"/>
              </a:rPr>
              <a:t>万人升至</a:t>
            </a:r>
            <a:r>
              <a:rPr lang="en-US" altLang="zh-CN" sz="1600" dirty="0">
                <a:latin typeface="微软雅黑" panose="020B0503020204020204" pitchFamily="34" charset="-122"/>
                <a:ea typeface="微软雅黑" panose="020B0503020204020204" pitchFamily="34" charset="-122"/>
              </a:rPr>
              <a:t>70.09/10</a:t>
            </a:r>
            <a:r>
              <a:rPr lang="zh-CN" altLang="en-US" sz="1600" dirty="0">
                <a:latin typeface="微软雅黑" panose="020B0503020204020204" pitchFamily="34" charset="-122"/>
                <a:ea typeface="微软雅黑" panose="020B0503020204020204" pitchFamily="34" charset="-122"/>
              </a:rPr>
              <a:t>万人，城市地区从</a:t>
            </a:r>
            <a:r>
              <a:rPr lang="en-US" altLang="zh-CN" sz="1600" dirty="0">
                <a:latin typeface="微软雅黑" panose="020B0503020204020204" pitchFamily="34" charset="-122"/>
                <a:ea typeface="微软雅黑" panose="020B0503020204020204" pitchFamily="34" charset="-122"/>
              </a:rPr>
              <a:t>16.46/10</a:t>
            </a:r>
            <a:r>
              <a:rPr lang="zh-CN" altLang="en-US" sz="1600" dirty="0">
                <a:latin typeface="微软雅黑" panose="020B0503020204020204" pitchFamily="34" charset="-122"/>
                <a:ea typeface="微软雅黑" panose="020B0503020204020204" pitchFamily="34" charset="-122"/>
              </a:rPr>
              <a:t>万人升至</a:t>
            </a:r>
            <a:r>
              <a:rPr lang="en-US" altLang="zh-CN" sz="1600" dirty="0">
                <a:latin typeface="微软雅黑" panose="020B0503020204020204" pitchFamily="34" charset="-122"/>
                <a:ea typeface="微软雅黑" panose="020B0503020204020204" pitchFamily="34" charset="-122"/>
              </a:rPr>
              <a:t>56.38/10</a:t>
            </a:r>
            <a:r>
              <a:rPr lang="zh-CN" altLang="en-US" sz="1600" dirty="0">
                <a:latin typeface="微软雅黑" panose="020B0503020204020204" pitchFamily="34" charset="-122"/>
                <a:ea typeface="微软雅黑" panose="020B0503020204020204" pitchFamily="34" charset="-122"/>
              </a:rPr>
              <a:t>万人。</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用法用量 </a:t>
            </a:r>
            <a:r>
              <a:rPr lang="zh-CN" altLang="en-US" sz="1600" dirty="0">
                <a:latin typeface="微软雅黑" panose="020B0503020204020204" pitchFamily="34" charset="-122"/>
                <a:ea typeface="微软雅黑" panose="020B0503020204020204" pitchFamily="34" charset="-122"/>
              </a:rPr>
              <a:t>缓慢静脉滴注，一次</a:t>
            </a:r>
            <a:r>
              <a:rPr lang="en-US" altLang="zh-CN" sz="1600" dirty="0">
                <a:latin typeface="微软雅黑" panose="020B0503020204020204" pitchFamily="34" charset="-122"/>
                <a:ea typeface="微软雅黑" panose="020B0503020204020204" pitchFamily="34" charset="-122"/>
              </a:rPr>
              <a:t>250ml</a:t>
            </a:r>
            <a:r>
              <a:rPr lang="zh-CN" altLang="en-US" sz="1600" dirty="0">
                <a:latin typeface="微软雅黑" panose="020B0503020204020204" pitchFamily="34" charset="-122"/>
                <a:ea typeface="微软雅黑" panose="020B0503020204020204" pitchFamily="34" charset="-122"/>
              </a:rPr>
              <a:t>，每日一次，或遵医嘱。</a:t>
            </a:r>
            <a:endParaRPr lang="zh-CN" altLang="en-US" sz="16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01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药品基本信息</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5"/>
          <p:cNvSpPr/>
          <p:nvPr/>
        </p:nvSpPr>
        <p:spPr>
          <a:xfrm>
            <a:off x="696000" y="1295456"/>
            <a:ext cx="10800000" cy="4154170"/>
          </a:xfrm>
          <a:prstGeom prst="rect">
            <a:avLst/>
          </a:prstGeom>
          <a:solidFill>
            <a:schemeClr val="accent5">
              <a:lumMod val="20000"/>
              <a:lumOff val="80000"/>
            </a:schemeClr>
          </a:solidFill>
          <a:ln w="9525">
            <a:noFill/>
          </a:ln>
        </p:spPr>
        <p:txBody>
          <a:bodyPr wrap="square">
            <a:spAutoFit/>
          </a:bodyPr>
          <a:lstStyle/>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不良反应情况：</a:t>
            </a:r>
            <a:endParaRPr lang="zh-CN" altLang="en-US" sz="1600" b="1" dirty="0">
              <a:solidFill>
                <a:srgbClr val="0000FF"/>
              </a:solidFill>
              <a:latin typeface="微软雅黑" panose="020B0503020204020204" pitchFamily="34" charset="-122"/>
              <a:ea typeface="微软雅黑" panose="020B0503020204020204" pitchFamily="34" charset="-122"/>
            </a:endParaRPr>
          </a:p>
          <a:p>
            <a:pPr>
              <a:lnSpc>
                <a:spcPct val="150000"/>
              </a:lnSpc>
            </a:pPr>
            <a:r>
              <a:rPr lang="zh-CN" altLang="en-US" sz="1600" dirty="0">
                <a:latin typeface="微软雅黑" panose="020B0503020204020204" pitchFamily="34" charset="-122"/>
                <a:ea typeface="微软雅黑" panose="020B0503020204020204" pitchFamily="34" charset="-122"/>
              </a:rPr>
              <a:t>        </a:t>
            </a:r>
            <a:r>
              <a:rPr lang="en-US" altLang="zh-CN" sz="1600" dirty="0">
                <a:latin typeface="微软雅黑" panose="020B0503020204020204" pitchFamily="34" charset="-122"/>
                <a:ea typeface="微软雅黑" panose="020B0503020204020204" pitchFamily="34" charset="-122"/>
              </a:rPr>
              <a:t>(1)</a:t>
            </a:r>
            <a:r>
              <a:rPr lang="zh-CN" altLang="en-US" sz="1600" dirty="0">
                <a:latin typeface="微软雅黑" panose="020B0503020204020204" pitchFamily="34" charset="-122"/>
                <a:ea typeface="微软雅黑" panose="020B0503020204020204" pitchFamily="34" charset="-122"/>
              </a:rPr>
              <a:t>滴注速度太快可引起高钾血症和高镁血症，还可出现恶心、呕吐、颜面潮红、胸闷、血压下降，偶见血管刺激性疼痛。极少数可出现心率减慢，减慢滴速或停药后即可恢复。</a:t>
            </a:r>
            <a:endParaRPr lang="zh-CN" altLang="en-US" sz="1600" dirty="0">
              <a:latin typeface="微软雅黑" panose="020B0503020204020204" pitchFamily="34" charset="-122"/>
              <a:ea typeface="微软雅黑" panose="020B0503020204020204" pitchFamily="34" charset="-122"/>
            </a:endParaRPr>
          </a:p>
          <a:p>
            <a:pPr>
              <a:lnSpc>
                <a:spcPct val="150000"/>
              </a:lnSpc>
            </a:pPr>
            <a:r>
              <a:rPr lang="zh-CN" altLang="en-US" sz="1600" dirty="0">
                <a:latin typeface="微软雅黑" panose="020B0503020204020204" pitchFamily="34" charset="-122"/>
                <a:ea typeface="微软雅黑" panose="020B0503020204020204" pitchFamily="34" charset="-122"/>
              </a:rPr>
              <a:t>        </a:t>
            </a:r>
            <a:r>
              <a:rPr lang="en-US" altLang="zh-CN" sz="1600" dirty="0">
                <a:latin typeface="微软雅黑" panose="020B0503020204020204" pitchFamily="34" charset="-122"/>
                <a:ea typeface="微软雅黑" panose="020B0503020204020204" pitchFamily="34" charset="-122"/>
              </a:rPr>
              <a:t>(2)</a:t>
            </a:r>
            <a:r>
              <a:rPr lang="zh-CN" altLang="en-US" sz="1600" dirty="0">
                <a:latin typeface="微软雅黑" panose="020B0503020204020204" pitchFamily="34" charset="-122"/>
                <a:ea typeface="微软雅黑" panose="020B0503020204020204" pitchFamily="34" charset="-122"/>
              </a:rPr>
              <a:t>大剂量可能引起致腹泻。</a:t>
            </a:r>
            <a:endParaRPr lang="zh-CN" altLang="en-US" sz="1600" dirty="0">
              <a:latin typeface="微软雅黑" panose="020B0503020204020204" pitchFamily="34" charset="-122"/>
              <a:ea typeface="微软雅黑" panose="020B0503020204020204" pitchFamily="34" charset="-122"/>
            </a:endParaRPr>
          </a:p>
          <a:p>
            <a:pPr>
              <a:lnSpc>
                <a:spcPct val="150000"/>
              </a:lnSpc>
            </a:pPr>
            <a:r>
              <a:rPr lang="zh-CN" altLang="en-US" sz="1600" dirty="0">
                <a:latin typeface="微软雅黑" panose="020B0503020204020204" pitchFamily="34" charset="-122"/>
                <a:ea typeface="微软雅黑" panose="020B0503020204020204" pitchFamily="34" charset="-122"/>
              </a:rPr>
              <a:t>        </a:t>
            </a:r>
            <a:r>
              <a:rPr lang="en-US" altLang="zh-CN" sz="1600" dirty="0">
                <a:latin typeface="微软雅黑" panose="020B0503020204020204" pitchFamily="34" charset="-122"/>
                <a:ea typeface="微软雅黑" panose="020B0503020204020204" pitchFamily="34" charset="-122"/>
              </a:rPr>
              <a:t>(3)</a:t>
            </a:r>
            <a:r>
              <a:rPr lang="zh-CN" altLang="en-US" sz="1600" dirty="0">
                <a:latin typeface="微软雅黑" panose="020B0503020204020204" pitchFamily="34" charset="-122"/>
                <a:ea typeface="微软雅黑" panose="020B0503020204020204" pitchFamily="34" charset="-122"/>
              </a:rPr>
              <a:t>门冬氨酸钾镁注射剂的上市后不良反应报告有严重过敏反应。在本品使用过程中亦存在过敏反应的风险。</a:t>
            </a:r>
            <a:endParaRPr lang="zh-CN" altLang="en-US" sz="1600" dirty="0">
              <a:latin typeface="微软雅黑" panose="020B0503020204020204" pitchFamily="34" charset="-122"/>
              <a:ea typeface="微软雅黑" panose="020B0503020204020204" pitchFamily="34" charset="-122"/>
            </a:endParaRPr>
          </a:p>
          <a:p>
            <a:pPr>
              <a:lnSpc>
                <a:spcPct val="150000"/>
              </a:lnSpc>
            </a:pPr>
            <a:r>
              <a:rPr lang="zh-CN" altLang="en-US" sz="1600" dirty="0">
                <a:latin typeface="微软雅黑" panose="020B0503020204020204" pitchFamily="34" charset="-122"/>
                <a:ea typeface="微软雅黑" panose="020B0503020204020204" pitchFamily="34" charset="-122"/>
              </a:rPr>
              <a:t>        </a:t>
            </a:r>
            <a:r>
              <a:rPr lang="en-US" altLang="zh-CN" sz="1600" dirty="0">
                <a:latin typeface="微软雅黑" panose="020B0503020204020204" pitchFamily="34" charset="-122"/>
                <a:ea typeface="微软雅黑" panose="020B0503020204020204" pitchFamily="34" charset="-122"/>
              </a:rPr>
              <a:t>(4)</a:t>
            </a:r>
            <a:r>
              <a:rPr lang="zh-CN" altLang="en-US" sz="1600" dirty="0">
                <a:latin typeface="微软雅黑" panose="020B0503020204020204" pitchFamily="34" charset="-122"/>
                <a:ea typeface="微软雅黑" panose="020B0503020204020204" pitchFamily="34" charset="-122"/>
              </a:rPr>
              <a:t>上市后监测中发现的不良反应</a:t>
            </a:r>
            <a:r>
              <a:rPr lang="en-US" altLang="zh-CN" sz="1600" dirty="0">
                <a:latin typeface="微软雅黑" panose="020B0503020204020204" pitchFamily="34" charset="-122"/>
                <a:ea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rPr>
              <a:t>事件为：寒战、胸痛、发热、恶心、呕吐、皮疹、瘙痒、心悸、头晕、头痛、过敏样反应等。</a:t>
            </a:r>
            <a:endParaRPr lang="en-US" altLang="zh-CN" sz="1600" dirty="0">
              <a:latin typeface="微软雅黑" panose="020B0503020204020204" pitchFamily="34" charset="-122"/>
              <a:ea typeface="微软雅黑" panose="020B0503020204020204" pitchFamily="34" charset="-122"/>
            </a:endParaRPr>
          </a:p>
          <a:p>
            <a:pPr>
              <a:lnSpc>
                <a:spcPct val="150000"/>
              </a:lnSpc>
            </a:pPr>
            <a:endParaRPr lang="en-US" altLang="zh-CN" sz="1600" dirty="0">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安全性方面的优势和不足：</a:t>
            </a:r>
            <a:endParaRPr lang="zh-CN" altLang="en-US" sz="1600" b="1" dirty="0">
              <a:solidFill>
                <a:srgbClr val="0000FF"/>
              </a:solidFill>
              <a:latin typeface="微软雅黑" panose="020B0503020204020204" pitchFamily="34" charset="-122"/>
              <a:ea typeface="微软雅黑" panose="020B0503020204020204" pitchFamily="34" charset="-122"/>
            </a:endParaRPr>
          </a:p>
          <a:p>
            <a:pPr>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　　</a:t>
            </a:r>
            <a:r>
              <a:rPr lang="zh-CN" altLang="en-US" sz="1600" dirty="0">
                <a:latin typeface="微软雅黑" panose="020B0503020204020204" pitchFamily="34" charset="-122"/>
                <a:ea typeface="微软雅黑" panose="020B0503020204020204" pitchFamily="34" charset="-122"/>
              </a:rPr>
              <a:t>与门冬氨酸钾镁小容量注射剂相比，我公司软袋注射剂一次性给药更加方便，临床不需二次配液，防止临床配液时造成的二次交叉污染，保证了临床患者用药安全。</a:t>
            </a:r>
            <a:endParaRPr lang="zh-CN" altLang="en-US" sz="16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02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安全性</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p:nvPr/>
        </p:nvSpPr>
        <p:spPr>
          <a:xfrm>
            <a:off x="5867400" y="609600"/>
            <a:ext cx="4267200" cy="5562600"/>
          </a:xfrm>
          <a:prstGeom prst="rect">
            <a:avLst/>
          </a:prstGeom>
          <a:noFill/>
          <a:ln w="9525">
            <a:noFill/>
          </a:ln>
        </p:spPr>
        <p:txBody>
          <a:bodyPr anchor="ctr" anchorCtr="0"/>
          <a:lstStyle/>
          <a:p>
            <a:pPr algn="ctr"/>
            <a:endParaRPr lang="zh-CN" altLang="zh-CN" sz="1600" dirty="0">
              <a:solidFill>
                <a:schemeClr val="tx2"/>
              </a:solidFill>
            </a:endParaRPr>
          </a:p>
        </p:txBody>
      </p:sp>
      <p:sp>
        <p:nvSpPr>
          <p:cNvPr id="8196" name="Rectangle 5"/>
          <p:cNvSpPr/>
          <p:nvPr/>
        </p:nvSpPr>
        <p:spPr>
          <a:xfrm>
            <a:off x="613410" y="1237615"/>
            <a:ext cx="11018520" cy="5231765"/>
          </a:xfrm>
          <a:prstGeom prst="rect">
            <a:avLst/>
          </a:prstGeom>
          <a:solidFill>
            <a:schemeClr val="accent5">
              <a:lumMod val="20000"/>
              <a:lumOff val="80000"/>
            </a:schemeClr>
          </a:solidFill>
          <a:ln w="9525">
            <a:noFill/>
          </a:ln>
        </p:spPr>
        <p:txBody>
          <a:bodyPr wrap="square">
            <a:noAutofit/>
          </a:bodyPr>
          <a:lstStyle/>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1.用门冬氨酸钾镁治疗重症充血性心力衰竭的疗效分析：</a:t>
            </a:r>
            <a:endParaRPr lang="zh-CN" altLang="en-US" sz="16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en-US" altLang="zh-CN" sz="1600" dirty="0">
                <a:latin typeface="微软雅黑" panose="020B0503020204020204" pitchFamily="34" charset="-122"/>
                <a:ea typeface="微软雅黑" panose="020B0503020204020204" pitchFamily="34" charset="-122"/>
              </a:rPr>
              <a:t> </a:t>
            </a:r>
            <a:r>
              <a:rPr lang="zh-CN" altLang="en-US" sz="1600" dirty="0">
                <a:latin typeface="微软雅黑" panose="020B0503020204020204" pitchFamily="34" charset="-122"/>
                <a:ea typeface="微软雅黑" panose="020B0503020204020204" pitchFamily="34" charset="-122"/>
              </a:rPr>
              <a:t>对照药品：螺内酯片、ACEI类药物(如依那普利)或ARB类药物(如坎地沙坦)。</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en-US" altLang="zh-CN" sz="1600" dirty="0">
                <a:latin typeface="微软雅黑" panose="020B0503020204020204" pitchFamily="34" charset="-122"/>
                <a:ea typeface="微软雅黑" panose="020B0503020204020204" pitchFamily="34" charset="-122"/>
              </a:rPr>
              <a:t> </a:t>
            </a:r>
            <a:r>
              <a:rPr lang="zh-CN" altLang="en-US" sz="1600" dirty="0">
                <a:latin typeface="微软雅黑" panose="020B0503020204020204" pitchFamily="34" charset="-122"/>
                <a:ea typeface="微软雅黑" panose="020B0503020204020204" pitchFamily="34" charset="-122"/>
              </a:rPr>
              <a:t>试验结果：</a:t>
            </a:r>
            <a:r>
              <a:rPr lang="en-US" altLang="zh-CN" sz="1600" dirty="0">
                <a:latin typeface="微软雅黑" panose="020B0503020204020204" pitchFamily="34" charset="-122"/>
                <a:ea typeface="微软雅黑" panose="020B0503020204020204" pitchFamily="34" charset="-122"/>
              </a:rPr>
              <a:t> </a:t>
            </a:r>
            <a:r>
              <a:rPr lang="zh-CN" altLang="en-US" sz="1600" dirty="0">
                <a:latin typeface="微软雅黑" panose="020B0503020204020204" pitchFamily="34" charset="-122"/>
                <a:ea typeface="微软雅黑" panose="020B0503020204020204" pitchFamily="34" charset="-122"/>
              </a:rPr>
              <a:t>经过治疗，治疗组：38例患者，显效者9例，有效者28例，无效者l例，治疗总有效率为97.37％。对照组：35例患者，显效者3例，有效者26例，无效者6例，治疗总有效率为82.86％。治疗组患者进行治疗的总有效率明显高于对照组患者。门冬氨酸钾镁治疗重症充血性心力衰竭的疗效显著，可明显改善患者的心功能，且安全性高。</a:t>
            </a:r>
            <a:endParaRPr lang="en-US" altLang="zh-CN"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2.门冬氨酸钾镁治疗急性心肌梗死的临床观察：</a:t>
            </a:r>
            <a:endParaRPr lang="zh-CN" altLang="en-US" sz="16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对照药品：</a:t>
            </a:r>
            <a:r>
              <a:rPr lang="en-US" altLang="zh-CN" sz="1600" dirty="0">
                <a:latin typeface="微软雅黑" panose="020B0503020204020204" pitchFamily="34" charset="-122"/>
                <a:ea typeface="微软雅黑" panose="020B0503020204020204" pitchFamily="34" charset="-122"/>
              </a:rPr>
              <a:t>β</a:t>
            </a:r>
            <a:r>
              <a:rPr lang="en-US" altLang="zh-CN" sz="1600" dirty="0" err="1">
                <a:latin typeface="微软雅黑" panose="020B0503020204020204" pitchFamily="34" charset="-122"/>
                <a:ea typeface="微软雅黑" panose="020B0503020204020204" pitchFamily="34" charset="-122"/>
              </a:rPr>
              <a:t>阻滞剂、钙拮抗剂、ACEI类、肝素、阿司匹林、硝酸酯类</a:t>
            </a:r>
            <a:r>
              <a:rPr lang="zh-CN" altLang="en-US" sz="1600" dirty="0">
                <a:latin typeface="微软雅黑" panose="020B0503020204020204" pitchFamily="34" charset="-122"/>
                <a:ea typeface="微软雅黑" panose="020B0503020204020204" pitchFamily="34" charset="-122"/>
              </a:rPr>
              <a:t>。</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试验结果：本研究中，治疗组与对照组1个月内死亡人数分别为3人，11人，死亡率分别为5.4％，17.7％，在统计学上差异有显著性意义。从本组病例观察门冬氨酸钾镁作为急性心机梗死的辅助治疗，是安全、有效的。它能够降低恶性心律失常、心力衰竭的发生率及1个月内死亡率。</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sym typeface="+mn-ea"/>
              </a:rPr>
              <a:t>3.门冬氨酸钾镁治疗急性心肌梗死心律失常的临床观察：</a:t>
            </a:r>
            <a:endParaRPr lang="zh-CN" altLang="en-US" sz="16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sym typeface="+mn-ea"/>
              </a:rPr>
              <a:t>对照药物：氯化钾、硫酸镁。</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sym typeface="+mn-ea"/>
              </a:rPr>
              <a:t>试验结果：门冬氨酸钾镁治疗组显效75例、有效22例；对照组显效50例、有效26例。门冬氨酸钾镁治疗组总有效率(92％)明显高于对照组(76％)(u=2.937，P&lt;0.01)。 结果表明门冬氨酸钾镁是一种疗效确切、可靠安全的抗心律失常药物。</a:t>
            </a:r>
            <a:endParaRPr lang="en-US" altLang="zh-CN" sz="1600" dirty="0">
              <a:latin typeface="微软雅黑" panose="020B0503020204020204" pitchFamily="34" charset="-122"/>
              <a:ea typeface="微软雅黑" panose="020B0503020204020204" pitchFamily="34" charset="-122"/>
            </a:endParaRPr>
          </a:p>
          <a:p>
            <a:pPr indent="457200">
              <a:lnSpc>
                <a:spcPct val="150000"/>
              </a:lnSpc>
            </a:pPr>
            <a:endParaRPr lang="zh-CN" altLang="en-US" sz="1600" dirty="0">
              <a:latin typeface="微软雅黑" panose="020B0503020204020204" pitchFamily="34" charset="-122"/>
              <a:ea typeface="微软雅黑" panose="020B0503020204020204" pitchFamily="34" charset="-122"/>
            </a:endParaRPr>
          </a:p>
        </p:txBody>
      </p:sp>
      <p:sp>
        <p:nvSpPr>
          <p:cNvPr id="6" name="文本框 5"/>
          <p:cNvSpPr txBox="1"/>
          <p:nvPr/>
        </p:nvSpPr>
        <p:spPr>
          <a:xfrm>
            <a:off x="696000" y="534656"/>
            <a:ext cx="6172200" cy="581057"/>
          </a:xfrm>
          <a:prstGeom prst="rect">
            <a:avLst/>
          </a:prstGeom>
          <a:noFill/>
        </p:spPr>
        <p:txBody>
          <a:bodyPr wrap="square">
            <a:spAutoFit/>
          </a:bodyPr>
          <a:lstStyle/>
          <a:p>
            <a:pPr>
              <a:lnSpc>
                <a:spcPct val="150000"/>
              </a:lnSpc>
            </a:pPr>
            <a:r>
              <a:rPr lang="zh-CN" altLang="en-US" sz="2400" b="1" dirty="0">
                <a:solidFill>
                  <a:srgbClr val="0000FF"/>
                </a:solidFill>
                <a:latin typeface="微软雅黑" panose="020B0503020204020204" pitchFamily="34" charset="-122"/>
                <a:ea typeface="微软雅黑" panose="020B0503020204020204" pitchFamily="34" charset="-122"/>
              </a:rPr>
              <a:t>与对照药品疗效方面的主要优势和不足</a:t>
            </a:r>
            <a:endParaRPr lang="zh-CN" altLang="en-US" sz="2400" b="1" dirty="0">
              <a:solidFill>
                <a:srgbClr val="0000FF"/>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03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有效性</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p:nvPr/>
        </p:nvSpPr>
        <p:spPr>
          <a:xfrm>
            <a:off x="5867400" y="609600"/>
            <a:ext cx="4267200" cy="5562600"/>
          </a:xfrm>
          <a:prstGeom prst="rect">
            <a:avLst/>
          </a:prstGeom>
          <a:noFill/>
          <a:ln w="9525">
            <a:noFill/>
          </a:ln>
        </p:spPr>
        <p:txBody>
          <a:bodyPr anchor="ctr" anchorCtr="0"/>
          <a:lstStyle/>
          <a:p>
            <a:pPr algn="ctr"/>
            <a:endParaRPr lang="zh-CN" altLang="zh-CN" sz="1600" dirty="0">
              <a:solidFill>
                <a:schemeClr val="tx2"/>
              </a:solidFill>
            </a:endParaRPr>
          </a:p>
        </p:txBody>
      </p:sp>
      <p:sp>
        <p:nvSpPr>
          <p:cNvPr id="9220" name="Rectangle 5"/>
          <p:cNvSpPr/>
          <p:nvPr/>
        </p:nvSpPr>
        <p:spPr>
          <a:xfrm>
            <a:off x="695960" y="1297940"/>
            <a:ext cx="10800080" cy="4732655"/>
          </a:xfrm>
          <a:prstGeom prst="rect">
            <a:avLst/>
          </a:prstGeom>
          <a:solidFill>
            <a:schemeClr val="accent5">
              <a:lumMod val="20000"/>
              <a:lumOff val="80000"/>
            </a:schemeClr>
          </a:solidFill>
          <a:ln w="9525">
            <a:noFill/>
          </a:ln>
        </p:spPr>
        <p:txBody>
          <a:bodyPr wrap="square">
            <a:noAutofit/>
          </a:bodyPr>
          <a:lstStyle/>
          <a:p>
            <a:pPr indent="457200">
              <a:lnSpc>
                <a:spcPct val="150000"/>
              </a:lnSpc>
            </a:pPr>
            <a:r>
              <a:rPr lang="en-US" altLang="zh-CN" sz="1600" b="1" dirty="0">
                <a:solidFill>
                  <a:srgbClr val="0000FF"/>
                </a:solidFill>
                <a:latin typeface="微软雅黑" panose="020B0503020204020204" pitchFamily="34" charset="-122"/>
                <a:ea typeface="微软雅黑" panose="020B0503020204020204" pitchFamily="34" charset="-122"/>
              </a:rPr>
              <a:t>4.</a:t>
            </a:r>
            <a:r>
              <a:rPr lang="zh-CN" altLang="en-US" sz="1600" b="1" dirty="0">
                <a:solidFill>
                  <a:srgbClr val="0000FF"/>
                </a:solidFill>
                <a:latin typeface="微软雅黑" panose="020B0503020204020204" pitchFamily="34" charset="-122"/>
                <a:ea typeface="微软雅黑" panose="020B0503020204020204" pitchFamily="34" charset="-122"/>
              </a:rPr>
              <a:t>门冬氨酸钾镁治疗重症充血性心力衰竭</a:t>
            </a:r>
            <a:r>
              <a:rPr lang="en-US" altLang="zh-CN" sz="1600" b="1" dirty="0">
                <a:solidFill>
                  <a:srgbClr val="0000FF"/>
                </a:solidFill>
                <a:latin typeface="微软雅黑" panose="020B0503020204020204" pitchFamily="34" charset="-122"/>
                <a:ea typeface="微软雅黑" panose="020B0503020204020204" pitchFamily="34" charset="-122"/>
              </a:rPr>
              <a:t>43</a:t>
            </a:r>
            <a:r>
              <a:rPr lang="zh-CN" altLang="en-US" sz="1600" b="1" dirty="0">
                <a:solidFill>
                  <a:srgbClr val="0000FF"/>
                </a:solidFill>
                <a:latin typeface="微软雅黑" panose="020B0503020204020204" pitchFamily="34" charset="-122"/>
                <a:ea typeface="微软雅黑" panose="020B0503020204020204" pitchFamily="34" charset="-122"/>
              </a:rPr>
              <a:t>例：</a:t>
            </a:r>
            <a:endParaRPr lang="zh-CN" altLang="en-US" sz="16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  对照药物：地高辛、硝酸异山梨脂、西地兰。</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  试验结果：观察组</a:t>
            </a:r>
            <a:r>
              <a:rPr lang="en-US" altLang="zh-CN" sz="1600" dirty="0">
                <a:latin typeface="微软雅黑" panose="020B0503020204020204" pitchFamily="34" charset="-122"/>
                <a:ea typeface="微软雅黑" panose="020B0503020204020204" pitchFamily="34" charset="-122"/>
              </a:rPr>
              <a:t>43</a:t>
            </a:r>
            <a:r>
              <a:rPr lang="zh-CN" altLang="en-US" sz="1600" dirty="0">
                <a:latin typeface="微软雅黑" panose="020B0503020204020204" pitchFamily="34" charset="-122"/>
                <a:ea typeface="微软雅黑" panose="020B0503020204020204" pitchFamily="34" charset="-122"/>
              </a:rPr>
              <a:t>例，其中显效</a:t>
            </a:r>
            <a:r>
              <a:rPr lang="en-US" altLang="zh-CN" sz="1600" dirty="0">
                <a:latin typeface="微软雅黑" panose="020B0503020204020204" pitchFamily="34" charset="-122"/>
                <a:ea typeface="微软雅黑" panose="020B0503020204020204" pitchFamily="34" charset="-122"/>
              </a:rPr>
              <a:t>24</a:t>
            </a:r>
            <a:r>
              <a:rPr lang="zh-CN" altLang="en-US" sz="1600" dirty="0">
                <a:latin typeface="微软雅黑" panose="020B0503020204020204" pitchFamily="34" charset="-122"/>
                <a:ea typeface="微软雅黑" panose="020B0503020204020204" pitchFamily="34" charset="-122"/>
              </a:rPr>
              <a:t>例（</a:t>
            </a:r>
            <a:r>
              <a:rPr lang="en-US" altLang="zh-CN" sz="1600" dirty="0">
                <a:latin typeface="微软雅黑" panose="020B0503020204020204" pitchFamily="34" charset="-122"/>
                <a:ea typeface="微软雅黑" panose="020B0503020204020204" pitchFamily="34" charset="-122"/>
              </a:rPr>
              <a:t>56%</a:t>
            </a:r>
            <a:r>
              <a:rPr lang="zh-CN" altLang="en-US" sz="1600" dirty="0">
                <a:latin typeface="微软雅黑" panose="020B0503020204020204" pitchFamily="34" charset="-122"/>
                <a:ea typeface="微软雅黑" panose="020B0503020204020204" pitchFamily="34" charset="-122"/>
              </a:rPr>
              <a:t>），有效</a:t>
            </a:r>
            <a:r>
              <a:rPr lang="en-US" altLang="zh-CN" sz="1600" dirty="0">
                <a:latin typeface="微软雅黑" panose="020B0503020204020204" pitchFamily="34" charset="-122"/>
                <a:ea typeface="微软雅黑" panose="020B0503020204020204" pitchFamily="34" charset="-122"/>
              </a:rPr>
              <a:t>16</a:t>
            </a:r>
            <a:r>
              <a:rPr lang="zh-CN" altLang="en-US" sz="1600" dirty="0">
                <a:latin typeface="微软雅黑" panose="020B0503020204020204" pitchFamily="34" charset="-122"/>
                <a:ea typeface="微软雅黑" panose="020B0503020204020204" pitchFamily="34" charset="-122"/>
              </a:rPr>
              <a:t>例（</a:t>
            </a:r>
            <a:r>
              <a:rPr lang="en-US" altLang="zh-CN" sz="1600" dirty="0">
                <a:latin typeface="微软雅黑" panose="020B0503020204020204" pitchFamily="34" charset="-122"/>
                <a:ea typeface="微软雅黑" panose="020B0503020204020204" pitchFamily="34" charset="-122"/>
              </a:rPr>
              <a:t>37%</a:t>
            </a:r>
            <a:r>
              <a:rPr lang="zh-CN" altLang="en-US" sz="1600" dirty="0">
                <a:latin typeface="微软雅黑" panose="020B0503020204020204" pitchFamily="34" charset="-122"/>
                <a:ea typeface="微软雅黑" panose="020B0503020204020204" pitchFamily="34" charset="-122"/>
              </a:rPr>
              <a:t>），无效</a:t>
            </a:r>
            <a:r>
              <a:rPr lang="en-US" altLang="zh-CN" sz="1600" dirty="0">
                <a:latin typeface="微软雅黑" panose="020B0503020204020204" pitchFamily="34" charset="-122"/>
                <a:ea typeface="微软雅黑" panose="020B0503020204020204" pitchFamily="34" charset="-122"/>
              </a:rPr>
              <a:t>3</a:t>
            </a:r>
            <a:r>
              <a:rPr lang="zh-CN" altLang="en-US" sz="1600" dirty="0">
                <a:latin typeface="微软雅黑" panose="020B0503020204020204" pitchFamily="34" charset="-122"/>
                <a:ea typeface="微软雅黑" panose="020B0503020204020204" pitchFamily="34" charset="-122"/>
              </a:rPr>
              <a:t>例（</a:t>
            </a:r>
            <a:r>
              <a:rPr lang="en-US" altLang="zh-CN" sz="1600" dirty="0">
                <a:latin typeface="微软雅黑" panose="020B0503020204020204" pitchFamily="34" charset="-122"/>
                <a:ea typeface="微软雅黑" panose="020B0503020204020204" pitchFamily="34" charset="-122"/>
              </a:rPr>
              <a:t>7%</a:t>
            </a:r>
            <a:r>
              <a:rPr lang="zh-CN" altLang="en-US" sz="1600" dirty="0">
                <a:latin typeface="微软雅黑" panose="020B0503020204020204" pitchFamily="34" charset="-122"/>
                <a:ea typeface="微软雅黑" panose="020B0503020204020204" pitchFamily="34" charset="-122"/>
              </a:rPr>
              <a:t>），应用门冬氨酸钾镁治疗重症充血性心力衰竭总有效率</a:t>
            </a:r>
            <a:r>
              <a:rPr lang="en-US" altLang="zh-CN" sz="1600" dirty="0">
                <a:latin typeface="微软雅黑" panose="020B0503020204020204" pitchFamily="34" charset="-122"/>
                <a:ea typeface="微软雅黑" panose="020B0503020204020204" pitchFamily="34" charset="-122"/>
              </a:rPr>
              <a:t>93%</a:t>
            </a:r>
            <a:r>
              <a:rPr lang="zh-CN" altLang="en-US" sz="1600" dirty="0">
                <a:latin typeface="微软雅黑" panose="020B0503020204020204" pitchFamily="34" charset="-122"/>
                <a:ea typeface="微软雅黑" panose="020B0503020204020204" pitchFamily="34" charset="-122"/>
              </a:rPr>
              <a:t>；对照组</a:t>
            </a:r>
            <a:r>
              <a:rPr lang="en-US" altLang="zh-CN" sz="1600" dirty="0">
                <a:latin typeface="微软雅黑" panose="020B0503020204020204" pitchFamily="34" charset="-122"/>
                <a:ea typeface="微软雅黑" panose="020B0503020204020204" pitchFamily="34" charset="-122"/>
              </a:rPr>
              <a:t>40</a:t>
            </a:r>
            <a:r>
              <a:rPr lang="zh-CN" altLang="en-US" sz="1600" dirty="0">
                <a:latin typeface="微软雅黑" panose="020B0503020204020204" pitchFamily="34" charset="-122"/>
                <a:ea typeface="微软雅黑" panose="020B0503020204020204" pitchFamily="34" charset="-122"/>
              </a:rPr>
              <a:t>例，其中显效</a:t>
            </a:r>
            <a:r>
              <a:rPr lang="en-US" altLang="zh-CN" sz="1600" dirty="0">
                <a:latin typeface="微软雅黑" panose="020B0503020204020204" pitchFamily="34" charset="-122"/>
                <a:ea typeface="微软雅黑" panose="020B0503020204020204" pitchFamily="34" charset="-122"/>
              </a:rPr>
              <a:t>15</a:t>
            </a:r>
            <a:r>
              <a:rPr lang="zh-CN" altLang="en-US" sz="1600" dirty="0">
                <a:latin typeface="微软雅黑" panose="020B0503020204020204" pitchFamily="34" charset="-122"/>
                <a:ea typeface="微软雅黑" panose="020B0503020204020204" pitchFamily="34" charset="-122"/>
              </a:rPr>
              <a:t>例（</a:t>
            </a:r>
            <a:r>
              <a:rPr lang="en-US" altLang="zh-CN" sz="1600" dirty="0">
                <a:latin typeface="微软雅黑" panose="020B0503020204020204" pitchFamily="34" charset="-122"/>
                <a:ea typeface="微软雅黑" panose="020B0503020204020204" pitchFamily="34" charset="-122"/>
              </a:rPr>
              <a:t>38%</a:t>
            </a:r>
            <a:r>
              <a:rPr lang="zh-CN" altLang="en-US" sz="1600" dirty="0">
                <a:latin typeface="微软雅黑" panose="020B0503020204020204" pitchFamily="34" charset="-122"/>
                <a:ea typeface="微软雅黑" panose="020B0503020204020204" pitchFamily="34" charset="-122"/>
              </a:rPr>
              <a:t>），有效</a:t>
            </a:r>
            <a:r>
              <a:rPr lang="en-US" altLang="zh-CN" sz="1600" dirty="0">
                <a:latin typeface="微软雅黑" panose="020B0503020204020204" pitchFamily="34" charset="-122"/>
                <a:ea typeface="微软雅黑" panose="020B0503020204020204" pitchFamily="34" charset="-122"/>
              </a:rPr>
              <a:t>17</a:t>
            </a:r>
            <a:r>
              <a:rPr lang="zh-CN" altLang="en-US" sz="1600" dirty="0">
                <a:latin typeface="微软雅黑" panose="020B0503020204020204" pitchFamily="34" charset="-122"/>
                <a:ea typeface="微软雅黑" panose="020B0503020204020204" pitchFamily="34" charset="-122"/>
              </a:rPr>
              <a:t>例（</a:t>
            </a:r>
            <a:r>
              <a:rPr lang="en-US" altLang="zh-CN" sz="1600" dirty="0">
                <a:latin typeface="微软雅黑" panose="020B0503020204020204" pitchFamily="34" charset="-122"/>
                <a:ea typeface="微软雅黑" panose="020B0503020204020204" pitchFamily="34" charset="-122"/>
              </a:rPr>
              <a:t>42%</a:t>
            </a:r>
            <a:r>
              <a:rPr lang="zh-CN" altLang="en-US" sz="1600" dirty="0">
                <a:latin typeface="微软雅黑" panose="020B0503020204020204" pitchFamily="34" charset="-122"/>
                <a:ea typeface="微软雅黑" panose="020B0503020204020204" pitchFamily="34" charset="-122"/>
              </a:rPr>
              <a:t>），无效</a:t>
            </a:r>
            <a:r>
              <a:rPr lang="en-US" altLang="zh-CN" sz="1600" dirty="0">
                <a:latin typeface="微软雅黑" panose="020B0503020204020204" pitchFamily="34" charset="-122"/>
                <a:ea typeface="微软雅黑" panose="020B0503020204020204" pitchFamily="34" charset="-122"/>
              </a:rPr>
              <a:t>8</a:t>
            </a:r>
            <a:r>
              <a:rPr lang="zh-CN" altLang="en-US" sz="1600" dirty="0">
                <a:latin typeface="微软雅黑" panose="020B0503020204020204" pitchFamily="34" charset="-122"/>
                <a:ea typeface="微软雅黑" panose="020B0503020204020204" pitchFamily="34" charset="-122"/>
              </a:rPr>
              <a:t>例（</a:t>
            </a:r>
            <a:r>
              <a:rPr lang="en-US" altLang="zh-CN" sz="1600" dirty="0">
                <a:latin typeface="微软雅黑" panose="020B0503020204020204" pitchFamily="34" charset="-122"/>
                <a:ea typeface="微软雅黑" panose="020B0503020204020204" pitchFamily="34" charset="-122"/>
              </a:rPr>
              <a:t>20%</a:t>
            </a:r>
            <a:r>
              <a:rPr lang="zh-CN" altLang="en-US" sz="1600" dirty="0">
                <a:latin typeface="微软雅黑" panose="020B0503020204020204" pitchFamily="34" charset="-122"/>
                <a:ea typeface="微软雅黑" panose="020B0503020204020204" pitchFamily="34" charset="-122"/>
              </a:rPr>
              <a:t>），总有效率</a:t>
            </a:r>
            <a:r>
              <a:rPr lang="en-US" altLang="zh-CN" sz="1600" dirty="0">
                <a:latin typeface="微软雅黑" panose="020B0503020204020204" pitchFamily="34" charset="-122"/>
                <a:ea typeface="微软雅黑" panose="020B0503020204020204" pitchFamily="34" charset="-122"/>
              </a:rPr>
              <a:t>80%</a:t>
            </a:r>
            <a:r>
              <a:rPr lang="zh-CN" altLang="en-US" sz="1600" dirty="0">
                <a:latin typeface="微软雅黑" panose="020B0503020204020204" pitchFamily="34" charset="-122"/>
                <a:ea typeface="微软雅黑" panose="020B0503020204020204" pitchFamily="34" charset="-122"/>
              </a:rPr>
              <a:t>（</a:t>
            </a:r>
            <a:r>
              <a:rPr lang="en-GB" altLang="zh-CN" sz="1600" dirty="0">
                <a:latin typeface="微软雅黑" panose="020B0503020204020204" pitchFamily="34" charset="-122"/>
                <a:ea typeface="微软雅黑" panose="020B0503020204020204" pitchFamily="34" charset="-122"/>
              </a:rPr>
              <a:t>P&lt;0.05</a:t>
            </a:r>
            <a:r>
              <a:rPr lang="zh-CN" altLang="en-GB" sz="1600" dirty="0">
                <a:latin typeface="微软雅黑" panose="020B0503020204020204" pitchFamily="34" charset="-122"/>
                <a:ea typeface="微软雅黑" panose="020B0503020204020204" pitchFamily="34" charset="-122"/>
              </a:rPr>
              <a:t>）。</a:t>
            </a:r>
            <a:endParaRPr lang="zh-CN" altLang="en-GB"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sym typeface="+mn-ea"/>
              </a:rPr>
              <a:t>5.门冬氨酸钾镁联合胺碘酮治疗急性心肌梗死室性心律失常疗效观察</a:t>
            </a:r>
            <a:endParaRPr lang="zh-CN" altLang="en-US" sz="16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sym typeface="+mn-ea"/>
              </a:rPr>
              <a:t>对照药品：</a:t>
            </a:r>
            <a:r>
              <a:rPr lang="en-US" altLang="zh-CN" sz="1600" dirty="0" err="1">
                <a:latin typeface="微软雅黑" panose="020B0503020204020204" pitchFamily="34" charset="-122"/>
                <a:ea typeface="微软雅黑" panose="020B0503020204020204" pitchFamily="34" charset="-122"/>
                <a:sym typeface="+mn-ea"/>
              </a:rPr>
              <a:t>胺碘酮</a:t>
            </a:r>
            <a:r>
              <a:rPr lang="zh-CN" altLang="en-US" sz="1600" dirty="0">
                <a:latin typeface="微软雅黑" panose="020B0503020204020204" pitchFamily="34" charset="-122"/>
                <a:ea typeface="微软雅黑" panose="020B0503020204020204" pitchFamily="34" charset="-122"/>
                <a:sym typeface="+mn-ea"/>
              </a:rPr>
              <a:t>。</a:t>
            </a:r>
            <a:endParaRPr lang="en-US" altLang="zh-CN"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sym typeface="+mn-ea"/>
              </a:rPr>
              <a:t>试验结果：联合组</a:t>
            </a:r>
            <a:r>
              <a:rPr lang="en-US" altLang="zh-CN" sz="1600" dirty="0">
                <a:latin typeface="微软雅黑" panose="020B0503020204020204" pitchFamily="34" charset="-122"/>
                <a:ea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sym typeface="+mn-ea"/>
              </a:rPr>
              <a:t>门冬氨酸钾镁</a:t>
            </a:r>
            <a:r>
              <a:rPr lang="en-US" altLang="zh-CN" sz="1600" dirty="0">
                <a:latin typeface="微软雅黑" panose="020B0503020204020204" pitchFamily="34" charset="-122"/>
                <a:ea typeface="微软雅黑" panose="020B0503020204020204" pitchFamily="34" charset="-122"/>
                <a:sym typeface="+mn-ea"/>
              </a:rPr>
              <a:t>+</a:t>
            </a:r>
            <a:r>
              <a:rPr lang="en-US" altLang="zh-CN" sz="1600" dirty="0" err="1">
                <a:latin typeface="微软雅黑" panose="020B0503020204020204" pitchFamily="34" charset="-122"/>
                <a:ea typeface="微软雅黑" panose="020B0503020204020204" pitchFamily="34" charset="-122"/>
                <a:sym typeface="+mn-ea"/>
              </a:rPr>
              <a:t>胺碘酮</a:t>
            </a:r>
            <a:r>
              <a:rPr lang="en-US" altLang="zh-CN" sz="1600" dirty="0">
                <a:latin typeface="微软雅黑" panose="020B0503020204020204" pitchFamily="34" charset="-122"/>
                <a:ea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sym typeface="+mn-ea"/>
              </a:rPr>
              <a:t>28例，其中显效17例（61%），有效9例（32%），无效2例（7%），总有效率93%；对照组28例，其中显效12例（43%），有效8例（29%），无效8例（29%），总有效率71%（P&lt;0.05）。</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sym typeface="+mn-ea"/>
              </a:rPr>
              <a:t>门冬氨酸钾镁联合胺碘酮治疗急性心肌梗死室性心律失常，可及时有效地终止和逆转恶性室性心律失常，避免意外事件的发生，与传统的单用胺碘酮治疗相比，具有治愈率高的特点</a:t>
            </a:r>
            <a:endParaRPr lang="zh-CN" altLang="en-US" sz="1600" dirty="0">
              <a:latin typeface="微软雅黑" panose="020B0503020204020204" pitchFamily="34" charset="-122"/>
              <a:ea typeface="微软雅黑" panose="020B0503020204020204" pitchFamily="34" charset="-122"/>
            </a:endParaRPr>
          </a:p>
          <a:p>
            <a:pPr>
              <a:lnSpc>
                <a:spcPct val="150000"/>
              </a:lnSpc>
            </a:pPr>
            <a:endParaRPr lang="zh-CN" altLang="en-US" sz="16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03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有效性</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4"/>
          <p:cNvSpPr/>
          <p:nvPr/>
        </p:nvSpPr>
        <p:spPr>
          <a:xfrm>
            <a:off x="5867400" y="609600"/>
            <a:ext cx="4267200" cy="5562600"/>
          </a:xfrm>
          <a:prstGeom prst="rect">
            <a:avLst/>
          </a:prstGeom>
          <a:noFill/>
          <a:ln w="9525">
            <a:noFill/>
          </a:ln>
        </p:spPr>
        <p:txBody>
          <a:bodyPr anchor="ctr" anchorCtr="0"/>
          <a:lstStyle/>
          <a:p>
            <a:pPr algn="ctr"/>
            <a:endParaRPr lang="zh-CN" altLang="zh-CN" sz="1600" dirty="0">
              <a:solidFill>
                <a:schemeClr val="tx2"/>
              </a:solidFill>
            </a:endParaRPr>
          </a:p>
        </p:txBody>
      </p:sp>
      <p:sp>
        <p:nvSpPr>
          <p:cNvPr id="11268" name="Rectangle 6"/>
          <p:cNvSpPr/>
          <p:nvPr/>
        </p:nvSpPr>
        <p:spPr>
          <a:xfrm>
            <a:off x="696000" y="1157532"/>
            <a:ext cx="10800000" cy="4154170"/>
          </a:xfrm>
          <a:prstGeom prst="rect">
            <a:avLst/>
          </a:prstGeom>
          <a:solidFill>
            <a:schemeClr val="accent5">
              <a:lumMod val="20000"/>
              <a:lumOff val="80000"/>
            </a:schemeClr>
          </a:solidFill>
          <a:ln w="9525">
            <a:noFill/>
          </a:ln>
        </p:spPr>
        <p:txBody>
          <a:bodyPr wrap="square">
            <a:spAutoFit/>
          </a:bodyPr>
          <a:lstStyle/>
          <a:p>
            <a:pPr indent="457200">
              <a:lnSpc>
                <a:spcPct val="150000"/>
              </a:lnSpc>
            </a:pPr>
            <a:r>
              <a:rPr lang="zh-CN" altLang="en-US" sz="1600" b="1" dirty="0">
                <a:solidFill>
                  <a:srgbClr val="0000FF"/>
                </a:solidFill>
                <a:latin typeface="微软雅黑" panose="020B0503020204020204" pitchFamily="34" charset="-122"/>
                <a:ea typeface="微软雅黑" panose="020B0503020204020204" pitchFamily="34" charset="-122"/>
              </a:rPr>
              <a:t>临床治疗原则</a:t>
            </a:r>
            <a:r>
              <a:rPr lang="en-US" altLang="zh-CN" sz="1600" b="1" dirty="0">
                <a:solidFill>
                  <a:srgbClr val="0000FF"/>
                </a:solidFill>
                <a:latin typeface="微软雅黑" panose="020B0503020204020204" pitchFamily="34" charset="-122"/>
                <a:ea typeface="微软雅黑" panose="020B0503020204020204" pitchFamily="34" charset="-122"/>
              </a:rPr>
              <a:t>/</a:t>
            </a:r>
            <a:r>
              <a:rPr lang="zh-CN" altLang="en-US" sz="1600" b="1" dirty="0">
                <a:solidFill>
                  <a:srgbClr val="0000FF"/>
                </a:solidFill>
                <a:latin typeface="微软雅黑" panose="020B0503020204020204" pitchFamily="34" charset="-122"/>
                <a:ea typeface="微软雅黑" panose="020B0503020204020204" pitchFamily="34" charset="-122"/>
              </a:rPr>
              <a:t>方案：</a:t>
            </a:r>
            <a:endParaRPr lang="en-US" altLang="zh-CN" sz="1600" b="1" dirty="0">
              <a:solidFill>
                <a:srgbClr val="0000FF"/>
              </a:solidFill>
              <a:latin typeface="微软雅黑" panose="020B0503020204020204" pitchFamily="34" charset="-122"/>
              <a:ea typeface="微软雅黑" panose="020B0503020204020204" pitchFamily="34" charset="-122"/>
            </a:endParaRPr>
          </a:p>
          <a:p>
            <a:pPr indent="457200">
              <a:lnSpc>
                <a:spcPct val="150000"/>
              </a:lnSpc>
            </a:pPr>
            <a:r>
              <a:rPr lang="zh-CN" altLang="en-US" sz="1600" b="1" dirty="0">
                <a:latin typeface="微软雅黑" panose="020B0503020204020204" pitchFamily="34" charset="-122"/>
                <a:ea typeface="微软雅黑" panose="020B0503020204020204" pitchFamily="34" charset="-122"/>
              </a:rPr>
              <a:t>一、“2020室性心律失常中国专家共识（2016共识升级版）”：</a:t>
            </a:r>
            <a:endParaRPr lang="zh-CN" altLang="en-US" sz="1600" b="1"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1.P203表11持续性多形性室速／室颤专家建议和推荐：3.对于持续性多形性室速／室颤电风暴的患者，应纠正可逆性因素，如电解质紊乱、致心律失常药物、心肌缺血和慢性心力衰竭失代偿等  推荐级别</a:t>
            </a:r>
            <a:r>
              <a:rPr lang="en-US" altLang="zh-CN" sz="1600" dirty="0">
                <a:latin typeface="微软雅黑" panose="020B0503020204020204" pitchFamily="34" charset="-122"/>
                <a:ea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sym typeface="宋体" panose="02010600030101010101" pitchFamily="2" charset="-122"/>
              </a:rPr>
              <a:t>Ⅰ</a:t>
            </a:r>
            <a:r>
              <a:rPr lang="zh-CN" altLang="en-US" sz="1600" dirty="0">
                <a:latin typeface="微软雅黑" panose="020B0503020204020204" pitchFamily="34" charset="-122"/>
                <a:ea typeface="微软雅黑" panose="020B0503020204020204" pitchFamily="34" charset="-122"/>
              </a:rPr>
              <a:t>；证据级别：Ｃ。</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2.P212表16 室速／室颤风暴急诊处理的专家推荐：2.对纠正可逆性因素，如电解质紊乱、致心律失常药物、心肌缺血或慢性心力衰竭失代偿  推荐级别</a:t>
            </a:r>
            <a:r>
              <a:rPr lang="en-US" altLang="zh-CN" sz="1600" dirty="0">
                <a:latin typeface="微软雅黑" panose="020B0503020204020204" pitchFamily="34" charset="-122"/>
                <a:ea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rPr>
              <a:t>Ⅰ；证据级别：Ｃ。</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b="1" dirty="0">
                <a:latin typeface="微软雅黑" panose="020B0503020204020204" pitchFamily="34" charset="-122"/>
                <a:ea typeface="微软雅黑" panose="020B0503020204020204" pitchFamily="34" charset="-122"/>
              </a:rPr>
              <a:t>二、“中国心力衰竭患者离子管理专家共识”： </a:t>
            </a:r>
            <a:endParaRPr lang="zh-CN" altLang="en-US" sz="1600" b="1"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  P18补钾方案中：① 轻度低钾血症（血钾 3.0~3.5mmol/L）推荐首选口服补钾，中重度低钾血症（血钾&lt;3.0 mmol/L）应考虑静脉补钾；可同时联合门冬氨酸钾镁以促进钾离子的转运和跨膜平衡。</a:t>
            </a:r>
            <a:endParaRPr lang="zh-CN" altLang="en-US" sz="1600" dirty="0">
              <a:latin typeface="微软雅黑" panose="020B0503020204020204" pitchFamily="34" charset="-122"/>
              <a:ea typeface="微软雅黑" panose="020B0503020204020204" pitchFamily="34" charset="-122"/>
            </a:endParaRPr>
          </a:p>
          <a:p>
            <a:pPr indent="457200">
              <a:lnSpc>
                <a:spcPct val="150000"/>
              </a:lnSpc>
            </a:pPr>
            <a:r>
              <a:rPr lang="zh-CN" altLang="en-US" sz="1600" dirty="0">
                <a:latin typeface="微软雅黑" panose="020B0503020204020204" pitchFamily="34" charset="-122"/>
                <a:ea typeface="微软雅黑" panose="020B0503020204020204" pitchFamily="34" charset="-122"/>
              </a:rPr>
              <a:t>  P24补镁方案中：对于重度低镁血症或症状明显、血流动力学不稳定、严重心律失常等，建议静脉补充硫酸镁或门冬氨酸钾镁注射液 。　</a:t>
            </a:r>
            <a:endParaRPr lang="zh-CN" altLang="en-US" sz="16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03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有效性</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4" name="Group 73"/>
          <p:cNvGrpSpPr/>
          <p:nvPr/>
        </p:nvGrpSpPr>
        <p:grpSpPr>
          <a:xfrm>
            <a:off x="3822386" y="1541977"/>
            <a:ext cx="620145" cy="290410"/>
            <a:chOff x="3366566" y="1459073"/>
            <a:chExt cx="465169" cy="221445"/>
          </a:xfrm>
        </p:grpSpPr>
        <p:cxnSp>
          <p:nvCxnSpPr>
            <p:cNvPr id="115" name="Straight Connector 61"/>
            <p:cNvCxnSpPr/>
            <p:nvPr/>
          </p:nvCxnSpPr>
          <p:spPr>
            <a:xfrm flipH="1" flipV="1">
              <a:off x="3592681" y="1460250"/>
              <a:ext cx="239054" cy="220268"/>
            </a:xfrm>
            <a:prstGeom prst="line">
              <a:avLst/>
            </a:prstGeom>
            <a:noFill/>
            <a:ln w="19050" cap="rnd" cmpd="sng" algn="ctr">
              <a:solidFill>
                <a:srgbClr val="00B0F0"/>
              </a:solidFill>
              <a:prstDash val="solid"/>
            </a:ln>
            <a:effectLst/>
          </p:spPr>
        </p:cxnSp>
        <p:cxnSp>
          <p:nvCxnSpPr>
            <p:cNvPr id="116" name="Straight Connector 62"/>
            <p:cNvCxnSpPr/>
            <p:nvPr/>
          </p:nvCxnSpPr>
          <p:spPr>
            <a:xfrm flipH="1">
              <a:off x="3366566" y="1459073"/>
              <a:ext cx="226116" cy="0"/>
            </a:xfrm>
            <a:prstGeom prst="line">
              <a:avLst/>
            </a:prstGeom>
            <a:noFill/>
            <a:ln w="19050" cap="rnd" cmpd="sng" algn="ctr">
              <a:solidFill>
                <a:srgbClr val="00B0F0"/>
              </a:solidFill>
              <a:prstDash val="solid"/>
            </a:ln>
            <a:effectLst/>
          </p:spPr>
        </p:cxnSp>
      </p:grpSp>
      <p:grpSp>
        <p:nvGrpSpPr>
          <p:cNvPr id="117" name="Group 74"/>
          <p:cNvGrpSpPr/>
          <p:nvPr/>
        </p:nvGrpSpPr>
        <p:grpSpPr>
          <a:xfrm flipH="1">
            <a:off x="7311765" y="1539573"/>
            <a:ext cx="684179" cy="295219"/>
            <a:chOff x="3318534" y="1459155"/>
            <a:chExt cx="513201" cy="221363"/>
          </a:xfrm>
        </p:grpSpPr>
        <p:cxnSp>
          <p:nvCxnSpPr>
            <p:cNvPr id="118" name="Straight Connector 64"/>
            <p:cNvCxnSpPr/>
            <p:nvPr/>
          </p:nvCxnSpPr>
          <p:spPr>
            <a:xfrm flipH="1" flipV="1">
              <a:off x="3592681" y="1460250"/>
              <a:ext cx="239054" cy="220268"/>
            </a:xfrm>
            <a:prstGeom prst="line">
              <a:avLst/>
            </a:prstGeom>
            <a:noFill/>
            <a:ln w="19050" cap="rnd" cmpd="sng" algn="ctr">
              <a:solidFill>
                <a:srgbClr val="297FD5"/>
              </a:solidFill>
              <a:prstDash val="solid"/>
            </a:ln>
            <a:effectLst/>
          </p:spPr>
        </p:cxnSp>
        <p:cxnSp>
          <p:nvCxnSpPr>
            <p:cNvPr id="119" name="Straight Connector 65"/>
            <p:cNvCxnSpPr/>
            <p:nvPr/>
          </p:nvCxnSpPr>
          <p:spPr>
            <a:xfrm flipH="1">
              <a:off x="3318534" y="1459155"/>
              <a:ext cx="274147" cy="0"/>
            </a:xfrm>
            <a:prstGeom prst="line">
              <a:avLst/>
            </a:prstGeom>
            <a:noFill/>
            <a:ln w="19050" cap="rnd" cmpd="sng" algn="ctr">
              <a:solidFill>
                <a:srgbClr val="297FD5"/>
              </a:solidFill>
              <a:prstDash val="solid"/>
            </a:ln>
            <a:effectLst/>
          </p:spPr>
        </p:cxnSp>
      </p:grpSp>
      <p:grpSp>
        <p:nvGrpSpPr>
          <p:cNvPr id="120" name="Group 81"/>
          <p:cNvGrpSpPr/>
          <p:nvPr/>
        </p:nvGrpSpPr>
        <p:grpSpPr>
          <a:xfrm flipV="1">
            <a:off x="3828996" y="4768476"/>
            <a:ext cx="606925" cy="290410"/>
            <a:chOff x="3376482" y="1459073"/>
            <a:chExt cx="455253" cy="221445"/>
          </a:xfrm>
        </p:grpSpPr>
        <p:cxnSp>
          <p:nvCxnSpPr>
            <p:cNvPr id="121" name="Straight Connector 67"/>
            <p:cNvCxnSpPr/>
            <p:nvPr/>
          </p:nvCxnSpPr>
          <p:spPr>
            <a:xfrm flipH="1" flipV="1">
              <a:off x="3592681" y="1460250"/>
              <a:ext cx="239054" cy="220268"/>
            </a:xfrm>
            <a:prstGeom prst="line">
              <a:avLst/>
            </a:prstGeom>
            <a:noFill/>
            <a:ln w="19050" cap="rnd" cmpd="sng" algn="ctr">
              <a:solidFill>
                <a:srgbClr val="297FD5"/>
              </a:solidFill>
              <a:prstDash val="solid"/>
            </a:ln>
            <a:effectLst/>
          </p:spPr>
        </p:cxnSp>
        <p:cxnSp>
          <p:nvCxnSpPr>
            <p:cNvPr id="122" name="Straight Connector 68"/>
            <p:cNvCxnSpPr/>
            <p:nvPr/>
          </p:nvCxnSpPr>
          <p:spPr>
            <a:xfrm flipH="1" flipV="1">
              <a:off x="3376482" y="1459073"/>
              <a:ext cx="216200" cy="0"/>
            </a:xfrm>
            <a:prstGeom prst="line">
              <a:avLst/>
            </a:prstGeom>
            <a:noFill/>
            <a:ln w="19050" cap="rnd" cmpd="sng" algn="ctr">
              <a:solidFill>
                <a:srgbClr val="297FD5"/>
              </a:solidFill>
              <a:prstDash val="solid"/>
            </a:ln>
            <a:effectLst/>
          </p:spPr>
        </p:cxnSp>
      </p:grpSp>
      <p:grpSp>
        <p:nvGrpSpPr>
          <p:cNvPr id="123" name="Group 84"/>
          <p:cNvGrpSpPr/>
          <p:nvPr/>
        </p:nvGrpSpPr>
        <p:grpSpPr>
          <a:xfrm flipH="1" flipV="1">
            <a:off x="7325664" y="4766072"/>
            <a:ext cx="656379" cy="295219"/>
            <a:chOff x="3339387" y="1459155"/>
            <a:chExt cx="492348" cy="221363"/>
          </a:xfrm>
        </p:grpSpPr>
        <p:cxnSp>
          <p:nvCxnSpPr>
            <p:cNvPr id="124" name="Straight Connector 70"/>
            <p:cNvCxnSpPr/>
            <p:nvPr/>
          </p:nvCxnSpPr>
          <p:spPr>
            <a:xfrm flipH="1" flipV="1">
              <a:off x="3592681" y="1460250"/>
              <a:ext cx="239054" cy="220268"/>
            </a:xfrm>
            <a:prstGeom prst="line">
              <a:avLst/>
            </a:prstGeom>
            <a:noFill/>
            <a:ln w="19050" cap="rnd" cmpd="sng" algn="ctr">
              <a:solidFill>
                <a:srgbClr val="00B0F0"/>
              </a:solidFill>
              <a:prstDash val="solid"/>
            </a:ln>
            <a:effectLst/>
          </p:spPr>
        </p:cxnSp>
        <p:cxnSp>
          <p:nvCxnSpPr>
            <p:cNvPr id="125" name="Straight Connector 71"/>
            <p:cNvCxnSpPr/>
            <p:nvPr/>
          </p:nvCxnSpPr>
          <p:spPr>
            <a:xfrm flipH="1" flipV="1">
              <a:off x="3339387" y="1459155"/>
              <a:ext cx="253294" cy="0"/>
            </a:xfrm>
            <a:prstGeom prst="line">
              <a:avLst/>
            </a:prstGeom>
            <a:noFill/>
            <a:ln w="19050" cap="rnd" cmpd="sng" algn="ctr">
              <a:solidFill>
                <a:srgbClr val="00B0F0"/>
              </a:solidFill>
              <a:prstDash val="solid"/>
            </a:ln>
            <a:effectLst/>
          </p:spPr>
        </p:cxnSp>
      </p:grpSp>
      <p:grpSp>
        <p:nvGrpSpPr>
          <p:cNvPr id="126" name="Group 87"/>
          <p:cNvGrpSpPr/>
          <p:nvPr/>
        </p:nvGrpSpPr>
        <p:grpSpPr>
          <a:xfrm>
            <a:off x="5680550" y="982843"/>
            <a:ext cx="2453441" cy="2690906"/>
            <a:chOff x="4390618" y="1243013"/>
            <a:chExt cx="1840320" cy="2017712"/>
          </a:xfrm>
        </p:grpSpPr>
        <p:sp>
          <p:nvSpPr>
            <p:cNvPr id="127" name="Freeform 38"/>
            <p:cNvSpPr/>
            <p:nvPr/>
          </p:nvSpPr>
          <p:spPr bwMode="auto">
            <a:xfrm>
              <a:off x="4390618" y="1257300"/>
              <a:ext cx="1795463" cy="2003425"/>
            </a:xfrm>
            <a:custGeom>
              <a:avLst/>
              <a:gdLst/>
              <a:ahLst/>
              <a:cxnLst>
                <a:cxn ang="0">
                  <a:pos x="183" y="261"/>
                </a:cxn>
                <a:cxn ang="0">
                  <a:pos x="0" y="2"/>
                </a:cxn>
                <a:cxn ang="0">
                  <a:pos x="52" y="0"/>
                </a:cxn>
                <a:cxn ang="0">
                  <a:pos x="504" y="187"/>
                </a:cxn>
                <a:cxn ang="0">
                  <a:pos x="691" y="606"/>
                </a:cxn>
                <a:cxn ang="0">
                  <a:pos x="431" y="771"/>
                </a:cxn>
                <a:cxn ang="0">
                  <a:pos x="431" y="509"/>
                </a:cxn>
                <a:cxn ang="0">
                  <a:pos x="183" y="509"/>
                </a:cxn>
                <a:cxn ang="0">
                  <a:pos x="183" y="261"/>
                </a:cxn>
              </a:cxnLst>
              <a:rect l="0" t="0" r="r" b="b"/>
              <a:pathLst>
                <a:path w="691" h="771">
                  <a:moveTo>
                    <a:pt x="183" y="261"/>
                  </a:moveTo>
                  <a:cubicBezTo>
                    <a:pt x="174" y="127"/>
                    <a:pt x="113" y="41"/>
                    <a:pt x="0" y="2"/>
                  </a:cubicBezTo>
                  <a:cubicBezTo>
                    <a:pt x="17" y="1"/>
                    <a:pt x="34" y="0"/>
                    <a:pt x="52" y="0"/>
                  </a:cubicBezTo>
                  <a:cubicBezTo>
                    <a:pt x="229" y="0"/>
                    <a:pt x="379" y="63"/>
                    <a:pt x="504" y="187"/>
                  </a:cubicBezTo>
                  <a:cubicBezTo>
                    <a:pt x="621" y="304"/>
                    <a:pt x="683" y="444"/>
                    <a:pt x="691" y="606"/>
                  </a:cubicBezTo>
                  <a:cubicBezTo>
                    <a:pt x="651" y="707"/>
                    <a:pt x="564" y="762"/>
                    <a:pt x="431" y="771"/>
                  </a:cubicBezTo>
                  <a:cubicBezTo>
                    <a:pt x="431" y="509"/>
                    <a:pt x="431" y="509"/>
                    <a:pt x="431" y="509"/>
                  </a:cubicBezTo>
                  <a:cubicBezTo>
                    <a:pt x="183" y="509"/>
                    <a:pt x="183" y="509"/>
                    <a:pt x="183" y="509"/>
                  </a:cubicBezTo>
                  <a:lnTo>
                    <a:pt x="183" y="261"/>
                  </a:lnTo>
                  <a:close/>
                </a:path>
              </a:pathLst>
            </a:custGeom>
            <a:solidFill>
              <a:srgbClr val="297FD5">
                <a:lumMod val="75000"/>
              </a:srgbClr>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28" name="Freeform 38"/>
            <p:cNvSpPr/>
            <p:nvPr/>
          </p:nvSpPr>
          <p:spPr bwMode="auto">
            <a:xfrm>
              <a:off x="4435475" y="1243013"/>
              <a:ext cx="1795463" cy="2003425"/>
            </a:xfrm>
            <a:custGeom>
              <a:avLst/>
              <a:gdLst/>
              <a:ahLst/>
              <a:cxnLst>
                <a:cxn ang="0">
                  <a:pos x="183" y="261"/>
                </a:cxn>
                <a:cxn ang="0">
                  <a:pos x="0" y="2"/>
                </a:cxn>
                <a:cxn ang="0">
                  <a:pos x="52" y="0"/>
                </a:cxn>
                <a:cxn ang="0">
                  <a:pos x="504" y="187"/>
                </a:cxn>
                <a:cxn ang="0">
                  <a:pos x="691" y="606"/>
                </a:cxn>
                <a:cxn ang="0">
                  <a:pos x="431" y="771"/>
                </a:cxn>
                <a:cxn ang="0">
                  <a:pos x="431" y="509"/>
                </a:cxn>
                <a:cxn ang="0">
                  <a:pos x="183" y="509"/>
                </a:cxn>
                <a:cxn ang="0">
                  <a:pos x="183" y="261"/>
                </a:cxn>
              </a:cxnLst>
              <a:rect l="0" t="0" r="r" b="b"/>
              <a:pathLst>
                <a:path w="691" h="771">
                  <a:moveTo>
                    <a:pt x="183" y="261"/>
                  </a:moveTo>
                  <a:cubicBezTo>
                    <a:pt x="174" y="127"/>
                    <a:pt x="113" y="41"/>
                    <a:pt x="0" y="2"/>
                  </a:cubicBezTo>
                  <a:cubicBezTo>
                    <a:pt x="17" y="1"/>
                    <a:pt x="34" y="0"/>
                    <a:pt x="52" y="0"/>
                  </a:cubicBezTo>
                  <a:cubicBezTo>
                    <a:pt x="229" y="0"/>
                    <a:pt x="379" y="63"/>
                    <a:pt x="504" y="187"/>
                  </a:cubicBezTo>
                  <a:cubicBezTo>
                    <a:pt x="621" y="304"/>
                    <a:pt x="683" y="444"/>
                    <a:pt x="691" y="606"/>
                  </a:cubicBezTo>
                  <a:cubicBezTo>
                    <a:pt x="651" y="707"/>
                    <a:pt x="564" y="762"/>
                    <a:pt x="431" y="771"/>
                  </a:cubicBezTo>
                  <a:cubicBezTo>
                    <a:pt x="431" y="509"/>
                    <a:pt x="431" y="509"/>
                    <a:pt x="431" y="509"/>
                  </a:cubicBezTo>
                  <a:cubicBezTo>
                    <a:pt x="183" y="509"/>
                    <a:pt x="183" y="509"/>
                    <a:pt x="183" y="509"/>
                  </a:cubicBezTo>
                  <a:lnTo>
                    <a:pt x="183" y="261"/>
                  </a:lnTo>
                  <a:close/>
                </a:path>
              </a:pathLst>
            </a:custGeom>
            <a:solidFill>
              <a:srgbClr val="297FD5"/>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grpSp>
        <p:nvGrpSpPr>
          <p:cNvPr id="129" name="Group 90"/>
          <p:cNvGrpSpPr/>
          <p:nvPr/>
        </p:nvGrpSpPr>
        <p:grpSpPr>
          <a:xfrm>
            <a:off x="5435592" y="3027799"/>
            <a:ext cx="2702632" cy="2384136"/>
            <a:chOff x="4206875" y="2776375"/>
            <a:chExt cx="2027238" cy="1787688"/>
          </a:xfrm>
        </p:grpSpPr>
        <p:sp>
          <p:nvSpPr>
            <p:cNvPr id="130" name="Freeform 37"/>
            <p:cNvSpPr/>
            <p:nvPr/>
          </p:nvSpPr>
          <p:spPr bwMode="auto">
            <a:xfrm>
              <a:off x="4206875" y="2776375"/>
              <a:ext cx="2011363" cy="1746250"/>
            </a:xfrm>
            <a:custGeom>
              <a:avLst/>
              <a:gdLst/>
              <a:ahLst/>
              <a:cxnLst>
                <a:cxn ang="0">
                  <a:pos x="184" y="672"/>
                </a:cxn>
                <a:cxn ang="0">
                  <a:pos x="68" y="598"/>
                </a:cxn>
                <a:cxn ang="0">
                  <a:pos x="0" y="413"/>
                </a:cxn>
                <a:cxn ang="0">
                  <a:pos x="265" y="413"/>
                </a:cxn>
                <a:cxn ang="0">
                  <a:pos x="265" y="165"/>
                </a:cxn>
                <a:cxn ang="0">
                  <a:pos x="513" y="165"/>
                </a:cxn>
                <a:cxn ang="0">
                  <a:pos x="773" y="0"/>
                </a:cxn>
                <a:cxn ang="0">
                  <a:pos x="774" y="34"/>
                </a:cxn>
                <a:cxn ang="0">
                  <a:pos x="586" y="486"/>
                </a:cxn>
                <a:cxn ang="0">
                  <a:pos x="184" y="672"/>
                </a:cxn>
              </a:cxnLst>
              <a:rect l="0" t="0" r="r" b="b"/>
              <a:pathLst>
                <a:path w="774" h="672">
                  <a:moveTo>
                    <a:pt x="184" y="672"/>
                  </a:moveTo>
                  <a:cubicBezTo>
                    <a:pt x="136" y="659"/>
                    <a:pt x="98" y="634"/>
                    <a:pt x="68" y="598"/>
                  </a:cubicBezTo>
                  <a:cubicBezTo>
                    <a:pt x="31" y="554"/>
                    <a:pt x="9" y="492"/>
                    <a:pt x="0" y="413"/>
                  </a:cubicBezTo>
                  <a:cubicBezTo>
                    <a:pt x="265" y="413"/>
                    <a:pt x="265" y="413"/>
                    <a:pt x="265" y="413"/>
                  </a:cubicBezTo>
                  <a:cubicBezTo>
                    <a:pt x="265" y="165"/>
                    <a:pt x="265" y="165"/>
                    <a:pt x="265" y="165"/>
                  </a:cubicBezTo>
                  <a:cubicBezTo>
                    <a:pt x="513" y="165"/>
                    <a:pt x="513" y="165"/>
                    <a:pt x="513" y="165"/>
                  </a:cubicBezTo>
                  <a:cubicBezTo>
                    <a:pt x="646" y="156"/>
                    <a:pt x="733" y="101"/>
                    <a:pt x="773" y="0"/>
                  </a:cubicBezTo>
                  <a:cubicBezTo>
                    <a:pt x="774" y="11"/>
                    <a:pt x="774" y="22"/>
                    <a:pt x="774" y="34"/>
                  </a:cubicBezTo>
                  <a:cubicBezTo>
                    <a:pt x="774" y="211"/>
                    <a:pt x="711" y="361"/>
                    <a:pt x="586" y="486"/>
                  </a:cubicBezTo>
                  <a:cubicBezTo>
                    <a:pt x="473" y="599"/>
                    <a:pt x="339" y="661"/>
                    <a:pt x="184" y="672"/>
                  </a:cubicBezTo>
                  <a:close/>
                </a:path>
              </a:pathLst>
            </a:custGeom>
            <a:solidFill>
              <a:srgbClr val="00B0F0">
                <a:lumMod val="75000"/>
              </a:srgbClr>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31" name="Freeform 37"/>
            <p:cNvSpPr/>
            <p:nvPr/>
          </p:nvSpPr>
          <p:spPr bwMode="auto">
            <a:xfrm>
              <a:off x="4222750" y="2817813"/>
              <a:ext cx="2011363" cy="1746250"/>
            </a:xfrm>
            <a:custGeom>
              <a:avLst/>
              <a:gdLst/>
              <a:ahLst/>
              <a:cxnLst>
                <a:cxn ang="0">
                  <a:pos x="184" y="672"/>
                </a:cxn>
                <a:cxn ang="0">
                  <a:pos x="68" y="598"/>
                </a:cxn>
                <a:cxn ang="0">
                  <a:pos x="0" y="413"/>
                </a:cxn>
                <a:cxn ang="0">
                  <a:pos x="265" y="413"/>
                </a:cxn>
                <a:cxn ang="0">
                  <a:pos x="265" y="165"/>
                </a:cxn>
                <a:cxn ang="0">
                  <a:pos x="513" y="165"/>
                </a:cxn>
                <a:cxn ang="0">
                  <a:pos x="773" y="0"/>
                </a:cxn>
                <a:cxn ang="0">
                  <a:pos x="774" y="34"/>
                </a:cxn>
                <a:cxn ang="0">
                  <a:pos x="586" y="486"/>
                </a:cxn>
                <a:cxn ang="0">
                  <a:pos x="184" y="672"/>
                </a:cxn>
              </a:cxnLst>
              <a:rect l="0" t="0" r="r" b="b"/>
              <a:pathLst>
                <a:path w="774" h="672">
                  <a:moveTo>
                    <a:pt x="184" y="672"/>
                  </a:moveTo>
                  <a:cubicBezTo>
                    <a:pt x="136" y="659"/>
                    <a:pt x="98" y="634"/>
                    <a:pt x="68" y="598"/>
                  </a:cubicBezTo>
                  <a:cubicBezTo>
                    <a:pt x="31" y="554"/>
                    <a:pt x="9" y="492"/>
                    <a:pt x="0" y="413"/>
                  </a:cubicBezTo>
                  <a:cubicBezTo>
                    <a:pt x="265" y="413"/>
                    <a:pt x="265" y="413"/>
                    <a:pt x="265" y="413"/>
                  </a:cubicBezTo>
                  <a:cubicBezTo>
                    <a:pt x="265" y="165"/>
                    <a:pt x="265" y="165"/>
                    <a:pt x="265" y="165"/>
                  </a:cubicBezTo>
                  <a:cubicBezTo>
                    <a:pt x="513" y="165"/>
                    <a:pt x="513" y="165"/>
                    <a:pt x="513" y="165"/>
                  </a:cubicBezTo>
                  <a:cubicBezTo>
                    <a:pt x="646" y="156"/>
                    <a:pt x="733" y="101"/>
                    <a:pt x="773" y="0"/>
                  </a:cubicBezTo>
                  <a:cubicBezTo>
                    <a:pt x="774" y="11"/>
                    <a:pt x="774" y="22"/>
                    <a:pt x="774" y="34"/>
                  </a:cubicBezTo>
                  <a:cubicBezTo>
                    <a:pt x="774" y="211"/>
                    <a:pt x="711" y="361"/>
                    <a:pt x="586" y="486"/>
                  </a:cubicBezTo>
                  <a:cubicBezTo>
                    <a:pt x="473" y="599"/>
                    <a:pt x="339" y="661"/>
                    <a:pt x="184" y="672"/>
                  </a:cubicBezTo>
                  <a:close/>
                </a:path>
              </a:pathLst>
            </a:custGeom>
            <a:solidFill>
              <a:srgbClr val="00B0F0"/>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grpSp>
        <p:nvGrpSpPr>
          <p:cNvPr id="132" name="Group 89"/>
          <p:cNvGrpSpPr/>
          <p:nvPr/>
        </p:nvGrpSpPr>
        <p:grpSpPr>
          <a:xfrm>
            <a:off x="3710734" y="2738634"/>
            <a:ext cx="2439398" cy="2679652"/>
            <a:chOff x="2913063" y="2559551"/>
            <a:chExt cx="1829787" cy="2009274"/>
          </a:xfrm>
        </p:grpSpPr>
        <p:sp>
          <p:nvSpPr>
            <p:cNvPr id="133" name="Freeform 40"/>
            <p:cNvSpPr/>
            <p:nvPr/>
          </p:nvSpPr>
          <p:spPr bwMode="auto">
            <a:xfrm>
              <a:off x="2955325" y="2559551"/>
              <a:ext cx="1787525" cy="2003425"/>
            </a:xfrm>
            <a:custGeom>
              <a:avLst/>
              <a:gdLst/>
              <a:ahLst/>
              <a:cxnLst>
                <a:cxn ang="0">
                  <a:pos x="0" y="180"/>
                </a:cxn>
                <a:cxn ang="0">
                  <a:pos x="259" y="0"/>
                </a:cxn>
                <a:cxn ang="0">
                  <a:pos x="259" y="262"/>
                </a:cxn>
                <a:cxn ang="0">
                  <a:pos x="504" y="262"/>
                </a:cxn>
                <a:cxn ang="0">
                  <a:pos x="504" y="507"/>
                </a:cxn>
                <a:cxn ang="0">
                  <a:pos x="504" y="510"/>
                </a:cxn>
                <a:cxn ang="0">
                  <a:pos x="572" y="695"/>
                </a:cxn>
                <a:cxn ang="0">
                  <a:pos x="688" y="769"/>
                </a:cxn>
                <a:cxn ang="0">
                  <a:pos x="638" y="771"/>
                </a:cxn>
                <a:cxn ang="0">
                  <a:pos x="185" y="583"/>
                </a:cxn>
                <a:cxn ang="0">
                  <a:pos x="0" y="184"/>
                </a:cxn>
                <a:cxn ang="0">
                  <a:pos x="0" y="180"/>
                </a:cxn>
              </a:cxnLst>
              <a:rect l="0" t="0" r="r" b="b"/>
              <a:pathLst>
                <a:path w="688" h="771">
                  <a:moveTo>
                    <a:pt x="0" y="180"/>
                  </a:moveTo>
                  <a:cubicBezTo>
                    <a:pt x="28" y="78"/>
                    <a:pt x="115" y="18"/>
                    <a:pt x="259" y="0"/>
                  </a:cubicBezTo>
                  <a:cubicBezTo>
                    <a:pt x="259" y="262"/>
                    <a:pt x="259" y="262"/>
                    <a:pt x="259" y="262"/>
                  </a:cubicBezTo>
                  <a:cubicBezTo>
                    <a:pt x="504" y="262"/>
                    <a:pt x="504" y="262"/>
                    <a:pt x="504" y="262"/>
                  </a:cubicBezTo>
                  <a:cubicBezTo>
                    <a:pt x="504" y="507"/>
                    <a:pt x="504" y="507"/>
                    <a:pt x="504" y="507"/>
                  </a:cubicBezTo>
                  <a:cubicBezTo>
                    <a:pt x="504" y="508"/>
                    <a:pt x="504" y="509"/>
                    <a:pt x="504" y="510"/>
                  </a:cubicBezTo>
                  <a:cubicBezTo>
                    <a:pt x="513" y="589"/>
                    <a:pt x="535" y="651"/>
                    <a:pt x="572" y="695"/>
                  </a:cubicBezTo>
                  <a:cubicBezTo>
                    <a:pt x="602" y="731"/>
                    <a:pt x="640" y="756"/>
                    <a:pt x="688" y="769"/>
                  </a:cubicBezTo>
                  <a:cubicBezTo>
                    <a:pt x="672" y="770"/>
                    <a:pt x="655" y="771"/>
                    <a:pt x="638" y="771"/>
                  </a:cubicBezTo>
                  <a:cubicBezTo>
                    <a:pt x="461" y="771"/>
                    <a:pt x="310" y="708"/>
                    <a:pt x="185" y="583"/>
                  </a:cubicBezTo>
                  <a:cubicBezTo>
                    <a:pt x="73" y="471"/>
                    <a:pt x="11" y="338"/>
                    <a:pt x="0" y="184"/>
                  </a:cubicBezTo>
                  <a:cubicBezTo>
                    <a:pt x="0" y="183"/>
                    <a:pt x="0" y="181"/>
                    <a:pt x="0" y="180"/>
                  </a:cubicBezTo>
                  <a:close/>
                </a:path>
              </a:pathLst>
            </a:custGeom>
            <a:solidFill>
              <a:srgbClr val="297FD5">
                <a:lumMod val="75000"/>
              </a:srgbClr>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34" name="Freeform 40"/>
            <p:cNvSpPr/>
            <p:nvPr/>
          </p:nvSpPr>
          <p:spPr bwMode="auto">
            <a:xfrm>
              <a:off x="2913063" y="2565400"/>
              <a:ext cx="1787525" cy="2003425"/>
            </a:xfrm>
            <a:custGeom>
              <a:avLst/>
              <a:gdLst/>
              <a:ahLst/>
              <a:cxnLst>
                <a:cxn ang="0">
                  <a:pos x="0" y="180"/>
                </a:cxn>
                <a:cxn ang="0">
                  <a:pos x="259" y="0"/>
                </a:cxn>
                <a:cxn ang="0">
                  <a:pos x="259" y="262"/>
                </a:cxn>
                <a:cxn ang="0">
                  <a:pos x="504" y="262"/>
                </a:cxn>
                <a:cxn ang="0">
                  <a:pos x="504" y="507"/>
                </a:cxn>
                <a:cxn ang="0">
                  <a:pos x="504" y="510"/>
                </a:cxn>
                <a:cxn ang="0">
                  <a:pos x="572" y="695"/>
                </a:cxn>
                <a:cxn ang="0">
                  <a:pos x="688" y="769"/>
                </a:cxn>
                <a:cxn ang="0">
                  <a:pos x="638" y="771"/>
                </a:cxn>
                <a:cxn ang="0">
                  <a:pos x="185" y="583"/>
                </a:cxn>
                <a:cxn ang="0">
                  <a:pos x="0" y="184"/>
                </a:cxn>
                <a:cxn ang="0">
                  <a:pos x="0" y="180"/>
                </a:cxn>
              </a:cxnLst>
              <a:rect l="0" t="0" r="r" b="b"/>
              <a:pathLst>
                <a:path w="688" h="771">
                  <a:moveTo>
                    <a:pt x="0" y="180"/>
                  </a:moveTo>
                  <a:cubicBezTo>
                    <a:pt x="28" y="78"/>
                    <a:pt x="115" y="18"/>
                    <a:pt x="259" y="0"/>
                  </a:cubicBezTo>
                  <a:cubicBezTo>
                    <a:pt x="259" y="262"/>
                    <a:pt x="259" y="262"/>
                    <a:pt x="259" y="262"/>
                  </a:cubicBezTo>
                  <a:cubicBezTo>
                    <a:pt x="504" y="262"/>
                    <a:pt x="504" y="262"/>
                    <a:pt x="504" y="262"/>
                  </a:cubicBezTo>
                  <a:cubicBezTo>
                    <a:pt x="504" y="507"/>
                    <a:pt x="504" y="507"/>
                    <a:pt x="504" y="507"/>
                  </a:cubicBezTo>
                  <a:cubicBezTo>
                    <a:pt x="504" y="508"/>
                    <a:pt x="504" y="509"/>
                    <a:pt x="504" y="510"/>
                  </a:cubicBezTo>
                  <a:cubicBezTo>
                    <a:pt x="513" y="589"/>
                    <a:pt x="535" y="651"/>
                    <a:pt x="572" y="695"/>
                  </a:cubicBezTo>
                  <a:cubicBezTo>
                    <a:pt x="602" y="731"/>
                    <a:pt x="640" y="756"/>
                    <a:pt x="688" y="769"/>
                  </a:cubicBezTo>
                  <a:cubicBezTo>
                    <a:pt x="672" y="770"/>
                    <a:pt x="655" y="771"/>
                    <a:pt x="638" y="771"/>
                  </a:cubicBezTo>
                  <a:cubicBezTo>
                    <a:pt x="461" y="771"/>
                    <a:pt x="310" y="708"/>
                    <a:pt x="185" y="583"/>
                  </a:cubicBezTo>
                  <a:cubicBezTo>
                    <a:pt x="73" y="471"/>
                    <a:pt x="11" y="338"/>
                    <a:pt x="0" y="184"/>
                  </a:cubicBezTo>
                  <a:cubicBezTo>
                    <a:pt x="0" y="183"/>
                    <a:pt x="0" y="181"/>
                    <a:pt x="0" y="180"/>
                  </a:cubicBezTo>
                  <a:close/>
                </a:path>
              </a:pathLst>
            </a:custGeom>
            <a:solidFill>
              <a:srgbClr val="297FD5"/>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grpSp>
        <p:nvGrpSpPr>
          <p:cNvPr id="135" name="Group 88"/>
          <p:cNvGrpSpPr/>
          <p:nvPr/>
        </p:nvGrpSpPr>
        <p:grpSpPr>
          <a:xfrm>
            <a:off x="3704384" y="989194"/>
            <a:ext cx="2676177" cy="2444609"/>
            <a:chOff x="2908300" y="1247775"/>
            <a:chExt cx="2007394" cy="1833032"/>
          </a:xfrm>
        </p:grpSpPr>
        <p:sp>
          <p:nvSpPr>
            <p:cNvPr id="136" name="Freeform 39"/>
            <p:cNvSpPr/>
            <p:nvPr/>
          </p:nvSpPr>
          <p:spPr bwMode="auto">
            <a:xfrm>
              <a:off x="2912269" y="1294870"/>
              <a:ext cx="2003425" cy="1785937"/>
            </a:xfrm>
            <a:custGeom>
              <a:avLst/>
              <a:gdLst/>
              <a:ahLst/>
              <a:cxnLst>
                <a:cxn ang="0">
                  <a:pos x="261" y="507"/>
                </a:cxn>
                <a:cxn ang="0">
                  <a:pos x="2" y="687"/>
                </a:cxn>
                <a:cxn ang="0">
                  <a:pos x="0" y="638"/>
                </a:cxn>
                <a:cxn ang="0">
                  <a:pos x="187" y="185"/>
                </a:cxn>
                <a:cxn ang="0">
                  <a:pos x="588" y="0"/>
                </a:cxn>
                <a:cxn ang="0">
                  <a:pos x="771" y="259"/>
                </a:cxn>
                <a:cxn ang="0">
                  <a:pos x="509" y="259"/>
                </a:cxn>
                <a:cxn ang="0">
                  <a:pos x="509" y="507"/>
                </a:cxn>
                <a:cxn ang="0">
                  <a:pos x="261" y="507"/>
                </a:cxn>
              </a:cxnLst>
              <a:rect l="0" t="0" r="r" b="b"/>
              <a:pathLst>
                <a:path w="771" h="687">
                  <a:moveTo>
                    <a:pt x="261" y="507"/>
                  </a:moveTo>
                  <a:cubicBezTo>
                    <a:pt x="117" y="525"/>
                    <a:pt x="30" y="585"/>
                    <a:pt x="2" y="687"/>
                  </a:cubicBezTo>
                  <a:cubicBezTo>
                    <a:pt x="1" y="671"/>
                    <a:pt x="0" y="655"/>
                    <a:pt x="0" y="638"/>
                  </a:cubicBezTo>
                  <a:cubicBezTo>
                    <a:pt x="0" y="461"/>
                    <a:pt x="62" y="310"/>
                    <a:pt x="187" y="185"/>
                  </a:cubicBezTo>
                  <a:cubicBezTo>
                    <a:pt x="300" y="73"/>
                    <a:pt x="433" y="11"/>
                    <a:pt x="588" y="0"/>
                  </a:cubicBezTo>
                  <a:cubicBezTo>
                    <a:pt x="701" y="39"/>
                    <a:pt x="762" y="125"/>
                    <a:pt x="771" y="259"/>
                  </a:cubicBezTo>
                  <a:cubicBezTo>
                    <a:pt x="509" y="259"/>
                    <a:pt x="509" y="259"/>
                    <a:pt x="509" y="259"/>
                  </a:cubicBezTo>
                  <a:cubicBezTo>
                    <a:pt x="509" y="507"/>
                    <a:pt x="509" y="507"/>
                    <a:pt x="509" y="507"/>
                  </a:cubicBezTo>
                  <a:lnTo>
                    <a:pt x="261" y="507"/>
                  </a:lnTo>
                  <a:close/>
                </a:path>
              </a:pathLst>
            </a:custGeom>
            <a:solidFill>
              <a:srgbClr val="00B0F0">
                <a:lumMod val="50000"/>
              </a:srgbClr>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37" name="Freeform 39"/>
            <p:cNvSpPr/>
            <p:nvPr/>
          </p:nvSpPr>
          <p:spPr bwMode="auto">
            <a:xfrm>
              <a:off x="2908300" y="1247775"/>
              <a:ext cx="2003425" cy="1785937"/>
            </a:xfrm>
            <a:custGeom>
              <a:avLst/>
              <a:gdLst/>
              <a:ahLst/>
              <a:cxnLst>
                <a:cxn ang="0">
                  <a:pos x="261" y="507"/>
                </a:cxn>
                <a:cxn ang="0">
                  <a:pos x="2" y="687"/>
                </a:cxn>
                <a:cxn ang="0">
                  <a:pos x="0" y="638"/>
                </a:cxn>
                <a:cxn ang="0">
                  <a:pos x="187" y="185"/>
                </a:cxn>
                <a:cxn ang="0">
                  <a:pos x="588" y="0"/>
                </a:cxn>
                <a:cxn ang="0">
                  <a:pos x="771" y="259"/>
                </a:cxn>
                <a:cxn ang="0">
                  <a:pos x="509" y="259"/>
                </a:cxn>
                <a:cxn ang="0">
                  <a:pos x="509" y="507"/>
                </a:cxn>
                <a:cxn ang="0">
                  <a:pos x="261" y="507"/>
                </a:cxn>
              </a:cxnLst>
              <a:rect l="0" t="0" r="r" b="b"/>
              <a:pathLst>
                <a:path w="771" h="687">
                  <a:moveTo>
                    <a:pt x="261" y="507"/>
                  </a:moveTo>
                  <a:cubicBezTo>
                    <a:pt x="117" y="525"/>
                    <a:pt x="30" y="585"/>
                    <a:pt x="2" y="687"/>
                  </a:cubicBezTo>
                  <a:cubicBezTo>
                    <a:pt x="1" y="671"/>
                    <a:pt x="0" y="655"/>
                    <a:pt x="0" y="638"/>
                  </a:cubicBezTo>
                  <a:cubicBezTo>
                    <a:pt x="0" y="461"/>
                    <a:pt x="62" y="310"/>
                    <a:pt x="187" y="185"/>
                  </a:cubicBezTo>
                  <a:cubicBezTo>
                    <a:pt x="300" y="73"/>
                    <a:pt x="433" y="11"/>
                    <a:pt x="588" y="0"/>
                  </a:cubicBezTo>
                  <a:cubicBezTo>
                    <a:pt x="701" y="39"/>
                    <a:pt x="762" y="125"/>
                    <a:pt x="771" y="259"/>
                  </a:cubicBezTo>
                  <a:cubicBezTo>
                    <a:pt x="509" y="259"/>
                    <a:pt x="509" y="259"/>
                    <a:pt x="509" y="259"/>
                  </a:cubicBezTo>
                  <a:cubicBezTo>
                    <a:pt x="509" y="507"/>
                    <a:pt x="509" y="507"/>
                    <a:pt x="509" y="507"/>
                  </a:cubicBezTo>
                  <a:lnTo>
                    <a:pt x="261" y="507"/>
                  </a:lnTo>
                  <a:close/>
                </a:path>
              </a:pathLst>
            </a:custGeom>
            <a:solidFill>
              <a:srgbClr val="00B0F0"/>
            </a:solid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grpSp>
        <p:nvGrpSpPr>
          <p:cNvPr id="138" name="Group 59"/>
          <p:cNvGrpSpPr/>
          <p:nvPr/>
        </p:nvGrpSpPr>
        <p:grpSpPr>
          <a:xfrm>
            <a:off x="8214208" y="4598753"/>
            <a:ext cx="3621345" cy="1261506"/>
            <a:chOff x="7154104" y="3206176"/>
            <a:chExt cx="2276195" cy="945911"/>
          </a:xfrm>
        </p:grpSpPr>
        <p:sp>
          <p:nvSpPr>
            <p:cNvPr id="139" name="TextBox 49"/>
            <p:cNvSpPr txBox="1"/>
            <p:nvPr/>
          </p:nvSpPr>
          <p:spPr>
            <a:xfrm>
              <a:off x="7154105" y="3453980"/>
              <a:ext cx="2276194" cy="698107"/>
            </a:xfrm>
            <a:prstGeom prst="rect">
              <a:avLst/>
            </a:prstGeom>
            <a:noFill/>
          </p:spPr>
          <p:txBody>
            <a:bodyPr wrap="square" lIns="0" tIns="0" rIns="0" bIns="0" rtlCol="0">
              <a:spAutoFit/>
            </a:bodyPr>
            <a:lstStyle/>
            <a:p>
              <a:pPr defTabSz="1218565" fontAlgn="auto">
                <a:lnSpc>
                  <a:spcPct val="150000"/>
                </a:lnSpc>
                <a:spcBef>
                  <a:spcPct val="20000"/>
                </a:spcBef>
                <a:spcAft>
                  <a:spcPts val="0"/>
                </a:spcAft>
                <a:defRPr/>
              </a:pPr>
              <a:r>
                <a:rPr lang="zh-CN" altLang="en-US" sz="1400" dirty="0">
                  <a:latin typeface="微软雅黑" panose="020B0503020204020204" pitchFamily="34" charset="-122"/>
                  <a:ea typeface="微软雅黑" panose="020B0503020204020204" pitchFamily="34" charset="-122"/>
                </a:rPr>
                <a:t>250ml软袋包装，获国家专利。本品能防控临床治疗风险，更能符合临床的需要。</a:t>
              </a:r>
              <a:endParaRPr lang="en-US" altLang="zh-CN" sz="1300" dirty="0">
                <a:solidFill>
                  <a:prstClr val="black">
                    <a:lumMod val="65000"/>
                    <a:lumOff val="35000"/>
                  </a:prstClr>
                </a:solidFill>
                <a:latin typeface="Arial" panose="020B0604020202020204"/>
                <a:ea typeface="微软雅黑" panose="020B0503020204020204" pitchFamily="34" charset="-122"/>
                <a:cs typeface="+mn-ea"/>
              </a:endParaRPr>
            </a:p>
          </p:txBody>
        </p:sp>
        <p:sp>
          <p:nvSpPr>
            <p:cNvPr id="140" name="Rectangle 50"/>
            <p:cNvSpPr/>
            <p:nvPr/>
          </p:nvSpPr>
          <p:spPr>
            <a:xfrm>
              <a:off x="7154104" y="3206176"/>
              <a:ext cx="731065" cy="219240"/>
            </a:xfrm>
            <a:prstGeom prst="rect">
              <a:avLst/>
            </a:prstGeom>
          </p:spPr>
          <p:txBody>
            <a:bodyPr wrap="none" lIns="0" tIns="0" rIns="0" bIns="0">
              <a:spAutoFit/>
            </a:bodyPr>
            <a:lstStyle/>
            <a:p>
              <a:pPr defTabSz="1088390" fontAlgn="auto">
                <a:spcBef>
                  <a:spcPts val="0"/>
                </a:spcBef>
                <a:spcAft>
                  <a:spcPts val="0"/>
                </a:spcAft>
              </a:pPr>
              <a:r>
                <a:rPr lang="zh-CN" altLang="en-US" sz="1900" b="1" dirty="0">
                  <a:solidFill>
                    <a:srgbClr val="00B0F0"/>
                  </a:solidFill>
                  <a:latin typeface="Arial" panose="020B0604020202020204"/>
                  <a:ea typeface="微软雅黑" panose="020B0503020204020204" pitchFamily="34" charset="-122"/>
                  <a:cs typeface="+mn-ea"/>
                </a:rPr>
                <a:t>包装创新</a:t>
              </a:r>
              <a:endParaRPr lang="en-US" sz="1900" b="1" dirty="0">
                <a:solidFill>
                  <a:srgbClr val="00B0F0"/>
                </a:solidFill>
                <a:latin typeface="Arial" panose="020B0604020202020204"/>
                <a:ea typeface="微软雅黑" panose="020B0503020204020204" pitchFamily="34" charset="-122"/>
                <a:cs typeface="+mn-ea"/>
              </a:endParaRPr>
            </a:p>
          </p:txBody>
        </p:sp>
      </p:grpSp>
      <p:grpSp>
        <p:nvGrpSpPr>
          <p:cNvPr id="141" name="Group 58"/>
          <p:cNvGrpSpPr/>
          <p:nvPr/>
        </p:nvGrpSpPr>
        <p:grpSpPr>
          <a:xfrm>
            <a:off x="8163415" y="1064707"/>
            <a:ext cx="3621343" cy="1584670"/>
            <a:chOff x="7174424" y="1352592"/>
            <a:chExt cx="2276195" cy="1188228"/>
          </a:xfrm>
        </p:grpSpPr>
        <p:sp>
          <p:nvSpPr>
            <p:cNvPr id="142" name="TextBox 52"/>
            <p:cNvSpPr txBox="1"/>
            <p:nvPr/>
          </p:nvSpPr>
          <p:spPr>
            <a:xfrm>
              <a:off x="7174424" y="1600395"/>
              <a:ext cx="2276195" cy="940425"/>
            </a:xfrm>
            <a:prstGeom prst="rect">
              <a:avLst/>
            </a:prstGeom>
            <a:noFill/>
          </p:spPr>
          <p:txBody>
            <a:bodyPr wrap="square" lIns="0" tIns="0" rIns="0" bIns="0" rtlCol="0">
              <a:spAutoFit/>
            </a:bodyPr>
            <a:lstStyle/>
            <a:p>
              <a:pPr defTabSz="1218565" fontAlgn="auto">
                <a:lnSpc>
                  <a:spcPct val="150000"/>
                </a:lnSpc>
                <a:spcBef>
                  <a:spcPct val="20000"/>
                </a:spcBef>
                <a:spcAft>
                  <a:spcPts val="0"/>
                </a:spcAft>
                <a:defRPr/>
              </a:pPr>
              <a:r>
                <a:rPr lang="zh-CN" altLang="en-US" sz="1400" dirty="0">
                  <a:latin typeface="微软雅黑" panose="020B0503020204020204" pitchFamily="34" charset="-122"/>
                  <a:ea typeface="微软雅黑" panose="020B0503020204020204" pitchFamily="34" charset="-122"/>
                </a:rPr>
                <a:t>是最早批准的同类品种大容量注射剂国家级新药。一次性给药，不需二次配液，减少临床配液造成交叉感染的可能性，保证临床用药的安全。</a:t>
              </a:r>
              <a:endParaRPr lang="en-US" altLang="zh-CN" sz="1300" dirty="0">
                <a:solidFill>
                  <a:prstClr val="black">
                    <a:lumMod val="65000"/>
                    <a:lumOff val="35000"/>
                  </a:prstClr>
                </a:solidFill>
                <a:latin typeface="Arial" panose="020B0604020202020204"/>
                <a:ea typeface="微软雅黑" panose="020B0503020204020204" pitchFamily="34" charset="-122"/>
                <a:cs typeface="+mn-ea"/>
              </a:endParaRPr>
            </a:p>
          </p:txBody>
        </p:sp>
        <p:sp>
          <p:nvSpPr>
            <p:cNvPr id="143" name="Rectangle 53"/>
            <p:cNvSpPr/>
            <p:nvPr/>
          </p:nvSpPr>
          <p:spPr>
            <a:xfrm>
              <a:off x="7174424" y="1352592"/>
              <a:ext cx="731065" cy="219240"/>
            </a:xfrm>
            <a:prstGeom prst="rect">
              <a:avLst/>
            </a:prstGeom>
          </p:spPr>
          <p:txBody>
            <a:bodyPr wrap="none" lIns="0" tIns="0" rIns="0" bIns="0">
              <a:spAutoFit/>
            </a:bodyPr>
            <a:lstStyle/>
            <a:p>
              <a:pPr defTabSz="1088390" fontAlgn="auto">
                <a:spcBef>
                  <a:spcPts val="0"/>
                </a:spcBef>
                <a:spcAft>
                  <a:spcPts val="0"/>
                </a:spcAft>
              </a:pPr>
              <a:r>
                <a:rPr lang="zh-CN" altLang="en-US" sz="1900" b="1" dirty="0">
                  <a:solidFill>
                    <a:srgbClr val="297FD5"/>
                  </a:solidFill>
                  <a:latin typeface="Arial" panose="020B0604020202020204"/>
                  <a:ea typeface="微软雅黑" panose="020B0503020204020204" pitchFamily="34" charset="-122"/>
                  <a:cs typeface="+mn-ea"/>
                </a:rPr>
                <a:t>剂型创新</a:t>
              </a:r>
              <a:endParaRPr lang="en-US" sz="1900" b="1" dirty="0">
                <a:solidFill>
                  <a:srgbClr val="297FD5"/>
                </a:solidFill>
                <a:latin typeface="Arial" panose="020B0604020202020204"/>
                <a:ea typeface="微软雅黑" panose="020B0503020204020204" pitchFamily="34" charset="-122"/>
                <a:cs typeface="+mn-ea"/>
              </a:endParaRPr>
            </a:p>
          </p:txBody>
        </p:sp>
      </p:grpSp>
      <p:grpSp>
        <p:nvGrpSpPr>
          <p:cNvPr id="144" name="Group 56"/>
          <p:cNvGrpSpPr/>
          <p:nvPr/>
        </p:nvGrpSpPr>
        <p:grpSpPr>
          <a:xfrm>
            <a:off x="306451" y="1161690"/>
            <a:ext cx="3034533" cy="1261506"/>
            <a:chOff x="-296510" y="1363501"/>
            <a:chExt cx="2276196" cy="945911"/>
          </a:xfrm>
        </p:grpSpPr>
        <p:sp>
          <p:nvSpPr>
            <p:cNvPr id="145" name="TextBox 55"/>
            <p:cNvSpPr txBox="1"/>
            <p:nvPr/>
          </p:nvSpPr>
          <p:spPr>
            <a:xfrm>
              <a:off x="-296510" y="1611305"/>
              <a:ext cx="2276196" cy="698107"/>
            </a:xfrm>
            <a:prstGeom prst="rect">
              <a:avLst/>
            </a:prstGeom>
            <a:noFill/>
          </p:spPr>
          <p:txBody>
            <a:bodyPr wrap="square" lIns="0" tIns="0" rIns="0" bIns="0" rtlCol="0">
              <a:spAutoFit/>
            </a:bodyPr>
            <a:lstStyle/>
            <a:p>
              <a:pPr algn="r" defTabSz="1218565" fontAlgn="auto">
                <a:lnSpc>
                  <a:spcPct val="150000"/>
                </a:lnSpc>
                <a:spcBef>
                  <a:spcPct val="20000"/>
                </a:spcBef>
                <a:spcAft>
                  <a:spcPts val="0"/>
                </a:spcAft>
                <a:defRPr/>
              </a:pPr>
              <a:r>
                <a:rPr lang="zh-CN" altLang="en-US" sz="1400" dirty="0">
                  <a:latin typeface="微软雅黑" panose="020B0503020204020204" pitchFamily="34" charset="-122"/>
                  <a:ea typeface="微软雅黑" panose="020B0503020204020204" pitchFamily="34" charset="-122"/>
                </a:rPr>
                <a:t>标准中新增了有关物质、缩合物、异构体、重金属等杂质项目控制，提高了药品质量和药物制剂的安全性。</a:t>
              </a:r>
              <a:endParaRPr lang="en-US" sz="1300" dirty="0">
                <a:solidFill>
                  <a:prstClr val="black">
                    <a:lumMod val="65000"/>
                    <a:lumOff val="35000"/>
                  </a:prstClr>
                </a:solidFill>
                <a:latin typeface="Arial" panose="020B0604020202020204"/>
                <a:ea typeface="微软雅黑" panose="020B0503020204020204" pitchFamily="34" charset="-122"/>
                <a:cs typeface="+mn-ea"/>
              </a:endParaRPr>
            </a:p>
          </p:txBody>
        </p:sp>
        <p:sp>
          <p:nvSpPr>
            <p:cNvPr id="146" name="Rectangle 56"/>
            <p:cNvSpPr/>
            <p:nvPr/>
          </p:nvSpPr>
          <p:spPr>
            <a:xfrm>
              <a:off x="1248618" y="1363501"/>
              <a:ext cx="731065" cy="219240"/>
            </a:xfrm>
            <a:prstGeom prst="rect">
              <a:avLst/>
            </a:prstGeom>
          </p:spPr>
          <p:txBody>
            <a:bodyPr wrap="none" lIns="0" tIns="0" rIns="0" bIns="0">
              <a:spAutoFit/>
            </a:bodyPr>
            <a:lstStyle/>
            <a:p>
              <a:pPr algn="r" defTabSz="1088390" fontAlgn="auto">
                <a:spcBef>
                  <a:spcPts val="0"/>
                </a:spcBef>
                <a:spcAft>
                  <a:spcPts val="0"/>
                </a:spcAft>
              </a:pPr>
              <a:r>
                <a:rPr lang="zh-CN" altLang="en-US" sz="1900" b="1" dirty="0">
                  <a:solidFill>
                    <a:srgbClr val="00B0F0"/>
                  </a:solidFill>
                  <a:latin typeface="Arial" panose="020B0604020202020204"/>
                  <a:ea typeface="微软雅黑" panose="020B0503020204020204" pitchFamily="34" charset="-122"/>
                  <a:cs typeface="+mn-ea"/>
                </a:rPr>
                <a:t>标准创新</a:t>
              </a:r>
              <a:endParaRPr lang="en-US" sz="1900" b="1" dirty="0">
                <a:solidFill>
                  <a:srgbClr val="00B0F0"/>
                </a:solidFill>
                <a:latin typeface="Arial" panose="020B0604020202020204"/>
                <a:ea typeface="微软雅黑" panose="020B0503020204020204" pitchFamily="34" charset="-122"/>
                <a:cs typeface="+mn-ea"/>
              </a:endParaRPr>
            </a:p>
          </p:txBody>
        </p:sp>
      </p:grpSp>
      <p:grpSp>
        <p:nvGrpSpPr>
          <p:cNvPr id="147" name="Group 56"/>
          <p:cNvGrpSpPr/>
          <p:nvPr/>
        </p:nvGrpSpPr>
        <p:grpSpPr>
          <a:xfrm>
            <a:off x="334966" y="2837609"/>
            <a:ext cx="3034533" cy="2877331"/>
            <a:chOff x="-296510" y="1363501"/>
            <a:chExt cx="2276196" cy="2157500"/>
          </a:xfrm>
        </p:grpSpPr>
        <p:sp>
          <p:nvSpPr>
            <p:cNvPr id="148" name="TextBox 58"/>
            <p:cNvSpPr txBox="1"/>
            <p:nvPr/>
          </p:nvSpPr>
          <p:spPr>
            <a:xfrm>
              <a:off x="-296510" y="1611304"/>
              <a:ext cx="2276196" cy="1909697"/>
            </a:xfrm>
            <a:prstGeom prst="rect">
              <a:avLst/>
            </a:prstGeom>
            <a:noFill/>
          </p:spPr>
          <p:txBody>
            <a:bodyPr wrap="square" lIns="0" tIns="0" rIns="0" bIns="0" rtlCol="0">
              <a:spAutoFit/>
            </a:bodyPr>
            <a:lstStyle/>
            <a:p>
              <a:pPr algn="r" defTabSz="1218565" fontAlgn="auto">
                <a:lnSpc>
                  <a:spcPct val="150000"/>
                </a:lnSpc>
                <a:spcBef>
                  <a:spcPct val="20000"/>
                </a:spcBef>
                <a:spcAft>
                  <a:spcPts val="0"/>
                </a:spcAft>
                <a:defRPr/>
              </a:pPr>
              <a:r>
                <a:rPr lang="zh-CN" altLang="en-US" sz="1400" dirty="0">
                  <a:latin typeface="微软雅黑" panose="020B0503020204020204" pitchFamily="34" charset="-122"/>
                  <a:ea typeface="微软雅黑" panose="020B0503020204020204" pitchFamily="34" charset="-122"/>
                </a:rPr>
                <a:t>是国内外独家首创专利药品。木糖醇作为等渗调节剂，药学研究证明是最佳配伍。临床用氯化钠配伍会产生钠钾离子交换对药代动力学的影响，用葡萄糖配伍会产生羟基氨基反应即梅拉德反应，加速葡萄糖的分解及溶液变色，而木糖醇分子结构无硝基或酮基，不产生以上变化。本配方尤其适用于糖尿病患者。</a:t>
              </a:r>
              <a:endParaRPr lang="en-US" altLang="zh-CN" sz="1300" dirty="0">
                <a:solidFill>
                  <a:prstClr val="black">
                    <a:lumMod val="65000"/>
                    <a:lumOff val="35000"/>
                  </a:prstClr>
                </a:solidFill>
                <a:latin typeface="Arial" panose="020B0604020202020204"/>
                <a:ea typeface="微软雅黑" panose="020B0503020204020204" pitchFamily="34" charset="-122"/>
                <a:cs typeface="+mn-ea"/>
              </a:endParaRPr>
            </a:p>
          </p:txBody>
        </p:sp>
        <p:sp>
          <p:nvSpPr>
            <p:cNvPr id="149" name="Rectangle 59"/>
            <p:cNvSpPr/>
            <p:nvPr/>
          </p:nvSpPr>
          <p:spPr>
            <a:xfrm>
              <a:off x="1248621" y="1363501"/>
              <a:ext cx="731065" cy="219240"/>
            </a:xfrm>
            <a:prstGeom prst="rect">
              <a:avLst/>
            </a:prstGeom>
          </p:spPr>
          <p:txBody>
            <a:bodyPr wrap="none" lIns="0" tIns="0" rIns="0" bIns="0">
              <a:spAutoFit/>
            </a:bodyPr>
            <a:lstStyle/>
            <a:p>
              <a:pPr algn="r" defTabSz="1088390" fontAlgn="auto">
                <a:spcBef>
                  <a:spcPts val="0"/>
                </a:spcBef>
                <a:spcAft>
                  <a:spcPts val="0"/>
                </a:spcAft>
              </a:pPr>
              <a:r>
                <a:rPr lang="en-US" sz="1900" b="1" dirty="0" err="1">
                  <a:solidFill>
                    <a:srgbClr val="297FD5"/>
                  </a:solidFill>
                  <a:latin typeface="Arial" panose="020B0604020202020204"/>
                  <a:ea typeface="微软雅黑" panose="020B0503020204020204" pitchFamily="34" charset="-122"/>
                  <a:cs typeface="+mn-ea"/>
                </a:rPr>
                <a:t>配方创新</a:t>
              </a:r>
              <a:endParaRPr lang="en-US" sz="1900" b="1" dirty="0">
                <a:solidFill>
                  <a:srgbClr val="297FD5"/>
                </a:solidFill>
                <a:latin typeface="Arial" panose="020B0604020202020204"/>
                <a:ea typeface="微软雅黑" panose="020B0503020204020204" pitchFamily="34" charset="-122"/>
                <a:cs typeface="+mn-ea"/>
              </a:endParaRPr>
            </a:p>
          </p:txBody>
        </p:sp>
      </p:grpSp>
      <p:grpSp>
        <p:nvGrpSpPr>
          <p:cNvPr id="150" name="Group 30"/>
          <p:cNvGrpSpPr/>
          <p:nvPr/>
        </p:nvGrpSpPr>
        <p:grpSpPr>
          <a:xfrm>
            <a:off x="4455657" y="3802508"/>
            <a:ext cx="817228" cy="815591"/>
            <a:chOff x="1081088" y="2138363"/>
            <a:chExt cx="671512" cy="669925"/>
          </a:xfrm>
          <a:solidFill>
            <a:sysClr val="window" lastClr="FFFFFF"/>
          </a:solidFill>
        </p:grpSpPr>
        <p:sp>
          <p:nvSpPr>
            <p:cNvPr id="151" name="Freeform 16"/>
            <p:cNvSpPr>
              <a:spLocks noEditPoints="1"/>
            </p:cNvSpPr>
            <p:nvPr/>
          </p:nvSpPr>
          <p:spPr bwMode="auto">
            <a:xfrm>
              <a:off x="1165225" y="2516188"/>
              <a:ext cx="125412" cy="125413"/>
            </a:xfrm>
            <a:custGeom>
              <a:avLst/>
              <a:gdLst/>
              <a:ahLst/>
              <a:cxnLst>
                <a:cxn ang="0">
                  <a:pos x="53" y="0"/>
                </a:cxn>
                <a:cxn ang="0">
                  <a:pos x="26" y="0"/>
                </a:cxn>
                <a:cxn ang="0">
                  <a:pos x="26" y="26"/>
                </a:cxn>
                <a:cxn ang="0">
                  <a:pos x="0" y="26"/>
                </a:cxn>
                <a:cxn ang="0">
                  <a:pos x="0" y="52"/>
                </a:cxn>
                <a:cxn ang="0">
                  <a:pos x="26" y="52"/>
                </a:cxn>
                <a:cxn ang="0">
                  <a:pos x="26" y="79"/>
                </a:cxn>
                <a:cxn ang="0">
                  <a:pos x="53" y="79"/>
                </a:cxn>
                <a:cxn ang="0">
                  <a:pos x="53" y="52"/>
                </a:cxn>
                <a:cxn ang="0">
                  <a:pos x="79" y="52"/>
                </a:cxn>
                <a:cxn ang="0">
                  <a:pos x="79" y="26"/>
                </a:cxn>
                <a:cxn ang="0">
                  <a:pos x="53" y="26"/>
                </a:cxn>
                <a:cxn ang="0">
                  <a:pos x="53" y="0"/>
                </a:cxn>
                <a:cxn ang="0">
                  <a:pos x="53" y="0"/>
                </a:cxn>
                <a:cxn ang="0">
                  <a:pos x="53" y="0"/>
                </a:cxn>
              </a:cxnLst>
              <a:rect l="0" t="0" r="r" b="b"/>
              <a:pathLst>
                <a:path w="79" h="79">
                  <a:moveTo>
                    <a:pt x="53" y="0"/>
                  </a:moveTo>
                  <a:lnTo>
                    <a:pt x="26" y="0"/>
                  </a:lnTo>
                  <a:lnTo>
                    <a:pt x="26" y="26"/>
                  </a:lnTo>
                  <a:lnTo>
                    <a:pt x="0" y="26"/>
                  </a:lnTo>
                  <a:lnTo>
                    <a:pt x="0" y="52"/>
                  </a:lnTo>
                  <a:lnTo>
                    <a:pt x="26" y="52"/>
                  </a:lnTo>
                  <a:lnTo>
                    <a:pt x="26" y="79"/>
                  </a:lnTo>
                  <a:lnTo>
                    <a:pt x="53" y="79"/>
                  </a:lnTo>
                  <a:lnTo>
                    <a:pt x="53" y="52"/>
                  </a:lnTo>
                  <a:lnTo>
                    <a:pt x="79" y="52"/>
                  </a:lnTo>
                  <a:lnTo>
                    <a:pt x="79" y="26"/>
                  </a:lnTo>
                  <a:lnTo>
                    <a:pt x="53" y="26"/>
                  </a:lnTo>
                  <a:lnTo>
                    <a:pt x="53" y="0"/>
                  </a:lnTo>
                  <a:close/>
                  <a:moveTo>
                    <a:pt x="53" y="0"/>
                  </a:moveTo>
                  <a:lnTo>
                    <a:pt x="53" y="0"/>
                  </a:lnTo>
                  <a:close/>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2" name="Freeform 17"/>
            <p:cNvSpPr>
              <a:spLocks noEditPoints="1"/>
            </p:cNvSpPr>
            <p:nvPr/>
          </p:nvSpPr>
          <p:spPr bwMode="auto">
            <a:xfrm>
              <a:off x="1165225" y="2516188"/>
              <a:ext cx="125412" cy="125413"/>
            </a:xfrm>
            <a:custGeom>
              <a:avLst/>
              <a:gdLst/>
              <a:ahLst/>
              <a:cxnLst>
                <a:cxn ang="0">
                  <a:pos x="53" y="0"/>
                </a:cxn>
                <a:cxn ang="0">
                  <a:pos x="26" y="0"/>
                </a:cxn>
                <a:cxn ang="0">
                  <a:pos x="26" y="26"/>
                </a:cxn>
                <a:cxn ang="0">
                  <a:pos x="0" y="26"/>
                </a:cxn>
                <a:cxn ang="0">
                  <a:pos x="0" y="52"/>
                </a:cxn>
                <a:cxn ang="0">
                  <a:pos x="26" y="52"/>
                </a:cxn>
                <a:cxn ang="0">
                  <a:pos x="26" y="79"/>
                </a:cxn>
                <a:cxn ang="0">
                  <a:pos x="53" y="79"/>
                </a:cxn>
                <a:cxn ang="0">
                  <a:pos x="53" y="52"/>
                </a:cxn>
                <a:cxn ang="0">
                  <a:pos x="79" y="52"/>
                </a:cxn>
                <a:cxn ang="0">
                  <a:pos x="79" y="26"/>
                </a:cxn>
                <a:cxn ang="0">
                  <a:pos x="53" y="26"/>
                </a:cxn>
                <a:cxn ang="0">
                  <a:pos x="53" y="0"/>
                </a:cxn>
                <a:cxn ang="0">
                  <a:pos x="53" y="0"/>
                </a:cxn>
                <a:cxn ang="0">
                  <a:pos x="53" y="0"/>
                </a:cxn>
              </a:cxnLst>
              <a:rect l="0" t="0" r="r" b="b"/>
              <a:pathLst>
                <a:path w="79" h="79">
                  <a:moveTo>
                    <a:pt x="53" y="0"/>
                  </a:moveTo>
                  <a:lnTo>
                    <a:pt x="26" y="0"/>
                  </a:lnTo>
                  <a:lnTo>
                    <a:pt x="26" y="26"/>
                  </a:lnTo>
                  <a:lnTo>
                    <a:pt x="0" y="26"/>
                  </a:lnTo>
                  <a:lnTo>
                    <a:pt x="0" y="52"/>
                  </a:lnTo>
                  <a:lnTo>
                    <a:pt x="26" y="52"/>
                  </a:lnTo>
                  <a:lnTo>
                    <a:pt x="26" y="79"/>
                  </a:lnTo>
                  <a:lnTo>
                    <a:pt x="53" y="79"/>
                  </a:lnTo>
                  <a:lnTo>
                    <a:pt x="53" y="52"/>
                  </a:lnTo>
                  <a:lnTo>
                    <a:pt x="79" y="52"/>
                  </a:lnTo>
                  <a:lnTo>
                    <a:pt x="79" y="26"/>
                  </a:lnTo>
                  <a:lnTo>
                    <a:pt x="53" y="26"/>
                  </a:lnTo>
                  <a:lnTo>
                    <a:pt x="53" y="0"/>
                  </a:lnTo>
                  <a:moveTo>
                    <a:pt x="53" y="0"/>
                  </a:moveTo>
                  <a:lnTo>
                    <a:pt x="53" y="0"/>
                  </a:ln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3" name="Freeform 18"/>
            <p:cNvSpPr>
              <a:spLocks noEditPoints="1"/>
            </p:cNvSpPr>
            <p:nvPr/>
          </p:nvSpPr>
          <p:spPr bwMode="auto">
            <a:xfrm>
              <a:off x="1081088" y="2181226"/>
              <a:ext cx="250825" cy="250825"/>
            </a:xfrm>
            <a:custGeom>
              <a:avLst/>
              <a:gdLst/>
              <a:ahLst/>
              <a:cxnLst>
                <a:cxn ang="0">
                  <a:pos x="53" y="158"/>
                </a:cxn>
                <a:cxn ang="0">
                  <a:pos x="106" y="158"/>
                </a:cxn>
                <a:cxn ang="0">
                  <a:pos x="106" y="105"/>
                </a:cxn>
                <a:cxn ang="0">
                  <a:pos x="158" y="105"/>
                </a:cxn>
                <a:cxn ang="0">
                  <a:pos x="158" y="52"/>
                </a:cxn>
                <a:cxn ang="0">
                  <a:pos x="106" y="52"/>
                </a:cxn>
                <a:cxn ang="0">
                  <a:pos x="106" y="0"/>
                </a:cxn>
                <a:cxn ang="0">
                  <a:pos x="53" y="0"/>
                </a:cxn>
                <a:cxn ang="0">
                  <a:pos x="53" y="52"/>
                </a:cxn>
                <a:cxn ang="0">
                  <a:pos x="0" y="52"/>
                </a:cxn>
                <a:cxn ang="0">
                  <a:pos x="0" y="105"/>
                </a:cxn>
                <a:cxn ang="0">
                  <a:pos x="53" y="105"/>
                </a:cxn>
                <a:cxn ang="0">
                  <a:pos x="53" y="158"/>
                </a:cxn>
                <a:cxn ang="0">
                  <a:pos x="53" y="158"/>
                </a:cxn>
                <a:cxn ang="0">
                  <a:pos x="53" y="158"/>
                </a:cxn>
              </a:cxnLst>
              <a:rect l="0" t="0" r="r" b="b"/>
              <a:pathLst>
                <a:path w="158" h="158">
                  <a:moveTo>
                    <a:pt x="53" y="158"/>
                  </a:moveTo>
                  <a:lnTo>
                    <a:pt x="106" y="158"/>
                  </a:lnTo>
                  <a:lnTo>
                    <a:pt x="106" y="105"/>
                  </a:lnTo>
                  <a:lnTo>
                    <a:pt x="158" y="105"/>
                  </a:lnTo>
                  <a:lnTo>
                    <a:pt x="158" y="52"/>
                  </a:lnTo>
                  <a:lnTo>
                    <a:pt x="106" y="52"/>
                  </a:lnTo>
                  <a:lnTo>
                    <a:pt x="106" y="0"/>
                  </a:lnTo>
                  <a:lnTo>
                    <a:pt x="53" y="0"/>
                  </a:lnTo>
                  <a:lnTo>
                    <a:pt x="53" y="52"/>
                  </a:lnTo>
                  <a:lnTo>
                    <a:pt x="0" y="52"/>
                  </a:lnTo>
                  <a:lnTo>
                    <a:pt x="0" y="105"/>
                  </a:lnTo>
                  <a:lnTo>
                    <a:pt x="53" y="105"/>
                  </a:lnTo>
                  <a:lnTo>
                    <a:pt x="53" y="158"/>
                  </a:lnTo>
                  <a:close/>
                  <a:moveTo>
                    <a:pt x="53" y="158"/>
                  </a:moveTo>
                  <a:lnTo>
                    <a:pt x="53" y="158"/>
                  </a:lnTo>
                  <a:close/>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4" name="Freeform 19"/>
            <p:cNvSpPr>
              <a:spLocks noEditPoints="1"/>
            </p:cNvSpPr>
            <p:nvPr/>
          </p:nvSpPr>
          <p:spPr bwMode="auto">
            <a:xfrm>
              <a:off x="1081088" y="2181226"/>
              <a:ext cx="250825" cy="250825"/>
            </a:xfrm>
            <a:custGeom>
              <a:avLst/>
              <a:gdLst/>
              <a:ahLst/>
              <a:cxnLst>
                <a:cxn ang="0">
                  <a:pos x="53" y="158"/>
                </a:cxn>
                <a:cxn ang="0">
                  <a:pos x="106" y="158"/>
                </a:cxn>
                <a:cxn ang="0">
                  <a:pos x="106" y="105"/>
                </a:cxn>
                <a:cxn ang="0">
                  <a:pos x="158" y="105"/>
                </a:cxn>
                <a:cxn ang="0">
                  <a:pos x="158" y="52"/>
                </a:cxn>
                <a:cxn ang="0">
                  <a:pos x="106" y="52"/>
                </a:cxn>
                <a:cxn ang="0">
                  <a:pos x="106" y="0"/>
                </a:cxn>
                <a:cxn ang="0">
                  <a:pos x="53" y="0"/>
                </a:cxn>
                <a:cxn ang="0">
                  <a:pos x="53" y="52"/>
                </a:cxn>
                <a:cxn ang="0">
                  <a:pos x="0" y="52"/>
                </a:cxn>
                <a:cxn ang="0">
                  <a:pos x="0" y="105"/>
                </a:cxn>
                <a:cxn ang="0">
                  <a:pos x="53" y="105"/>
                </a:cxn>
                <a:cxn ang="0">
                  <a:pos x="53" y="158"/>
                </a:cxn>
                <a:cxn ang="0">
                  <a:pos x="53" y="158"/>
                </a:cxn>
                <a:cxn ang="0">
                  <a:pos x="53" y="158"/>
                </a:cxn>
              </a:cxnLst>
              <a:rect l="0" t="0" r="r" b="b"/>
              <a:pathLst>
                <a:path w="158" h="158">
                  <a:moveTo>
                    <a:pt x="53" y="158"/>
                  </a:moveTo>
                  <a:lnTo>
                    <a:pt x="106" y="158"/>
                  </a:lnTo>
                  <a:lnTo>
                    <a:pt x="106" y="105"/>
                  </a:lnTo>
                  <a:lnTo>
                    <a:pt x="158" y="105"/>
                  </a:lnTo>
                  <a:lnTo>
                    <a:pt x="158" y="52"/>
                  </a:lnTo>
                  <a:lnTo>
                    <a:pt x="106" y="52"/>
                  </a:lnTo>
                  <a:lnTo>
                    <a:pt x="106" y="0"/>
                  </a:lnTo>
                  <a:lnTo>
                    <a:pt x="53" y="0"/>
                  </a:lnTo>
                  <a:lnTo>
                    <a:pt x="53" y="52"/>
                  </a:lnTo>
                  <a:lnTo>
                    <a:pt x="0" y="52"/>
                  </a:lnTo>
                  <a:lnTo>
                    <a:pt x="0" y="105"/>
                  </a:lnTo>
                  <a:lnTo>
                    <a:pt x="53" y="105"/>
                  </a:lnTo>
                  <a:lnTo>
                    <a:pt x="53" y="158"/>
                  </a:lnTo>
                  <a:moveTo>
                    <a:pt x="53" y="158"/>
                  </a:moveTo>
                  <a:lnTo>
                    <a:pt x="53" y="158"/>
                  </a:ln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5" name="Freeform 20"/>
            <p:cNvSpPr>
              <a:spLocks noEditPoints="1"/>
            </p:cNvSpPr>
            <p:nvPr/>
          </p:nvSpPr>
          <p:spPr bwMode="auto">
            <a:xfrm>
              <a:off x="1331913" y="2138363"/>
              <a:ext cx="295275" cy="669925"/>
            </a:xfrm>
            <a:custGeom>
              <a:avLst/>
              <a:gdLst/>
              <a:ahLst/>
              <a:cxnLst>
                <a:cxn ang="0">
                  <a:pos x="1079" y="450"/>
                </a:cxn>
                <a:cxn ang="0">
                  <a:pos x="630" y="0"/>
                </a:cxn>
                <a:cxn ang="0">
                  <a:pos x="180" y="450"/>
                </a:cxn>
                <a:cxn ang="0">
                  <a:pos x="180" y="1808"/>
                </a:cxn>
                <a:cxn ang="0">
                  <a:pos x="0" y="2247"/>
                </a:cxn>
                <a:cxn ang="0">
                  <a:pos x="630" y="2876"/>
                </a:cxn>
                <a:cxn ang="0">
                  <a:pos x="1259" y="2247"/>
                </a:cxn>
                <a:cxn ang="0">
                  <a:pos x="1079" y="1808"/>
                </a:cxn>
                <a:cxn ang="0">
                  <a:pos x="1079" y="450"/>
                </a:cxn>
                <a:cxn ang="0">
                  <a:pos x="630" y="2696"/>
                </a:cxn>
                <a:cxn ang="0">
                  <a:pos x="575" y="2691"/>
                </a:cxn>
                <a:cxn ang="0">
                  <a:pos x="180" y="2247"/>
                </a:cxn>
                <a:cxn ang="0">
                  <a:pos x="360" y="1890"/>
                </a:cxn>
                <a:cxn ang="0">
                  <a:pos x="360" y="450"/>
                </a:cxn>
                <a:cxn ang="0">
                  <a:pos x="630" y="180"/>
                </a:cxn>
                <a:cxn ang="0">
                  <a:pos x="899" y="450"/>
                </a:cxn>
                <a:cxn ang="0">
                  <a:pos x="899" y="1890"/>
                </a:cxn>
                <a:cxn ang="0">
                  <a:pos x="1079" y="2247"/>
                </a:cxn>
                <a:cxn ang="0">
                  <a:pos x="630" y="2696"/>
                </a:cxn>
                <a:cxn ang="0">
                  <a:pos x="630" y="2696"/>
                </a:cxn>
                <a:cxn ang="0">
                  <a:pos x="630" y="2696"/>
                </a:cxn>
              </a:cxnLst>
              <a:rect l="0" t="0" r="r" b="b"/>
              <a:pathLst>
                <a:path w="1259" h="2876">
                  <a:moveTo>
                    <a:pt x="1079" y="450"/>
                  </a:moveTo>
                  <a:cubicBezTo>
                    <a:pt x="1079" y="202"/>
                    <a:pt x="878" y="0"/>
                    <a:pt x="630" y="0"/>
                  </a:cubicBezTo>
                  <a:cubicBezTo>
                    <a:pt x="381" y="0"/>
                    <a:pt x="180" y="202"/>
                    <a:pt x="180" y="450"/>
                  </a:cubicBezTo>
                  <a:cubicBezTo>
                    <a:pt x="180" y="1808"/>
                    <a:pt x="180" y="1808"/>
                    <a:pt x="180" y="1808"/>
                  </a:cubicBezTo>
                  <a:cubicBezTo>
                    <a:pt x="69" y="1921"/>
                    <a:pt x="0" y="2076"/>
                    <a:pt x="0" y="2247"/>
                  </a:cubicBezTo>
                  <a:cubicBezTo>
                    <a:pt x="0" y="2595"/>
                    <a:pt x="282" y="2876"/>
                    <a:pt x="630" y="2876"/>
                  </a:cubicBezTo>
                  <a:cubicBezTo>
                    <a:pt x="977" y="2876"/>
                    <a:pt x="1259" y="2595"/>
                    <a:pt x="1259" y="2247"/>
                  </a:cubicBezTo>
                  <a:cubicBezTo>
                    <a:pt x="1259" y="2076"/>
                    <a:pt x="1190" y="1921"/>
                    <a:pt x="1079" y="1808"/>
                  </a:cubicBezTo>
                  <a:lnTo>
                    <a:pt x="1079" y="450"/>
                  </a:lnTo>
                  <a:close/>
                  <a:moveTo>
                    <a:pt x="630" y="2696"/>
                  </a:moveTo>
                  <a:cubicBezTo>
                    <a:pt x="611" y="2696"/>
                    <a:pt x="593" y="2694"/>
                    <a:pt x="575" y="2691"/>
                  </a:cubicBezTo>
                  <a:cubicBezTo>
                    <a:pt x="353" y="2664"/>
                    <a:pt x="180" y="2477"/>
                    <a:pt x="180" y="2247"/>
                  </a:cubicBezTo>
                  <a:cubicBezTo>
                    <a:pt x="180" y="2101"/>
                    <a:pt x="251" y="1972"/>
                    <a:pt x="360" y="1890"/>
                  </a:cubicBezTo>
                  <a:cubicBezTo>
                    <a:pt x="360" y="450"/>
                    <a:pt x="360" y="450"/>
                    <a:pt x="360" y="450"/>
                  </a:cubicBezTo>
                  <a:cubicBezTo>
                    <a:pt x="360" y="301"/>
                    <a:pt x="481" y="180"/>
                    <a:pt x="630" y="180"/>
                  </a:cubicBezTo>
                  <a:cubicBezTo>
                    <a:pt x="778" y="180"/>
                    <a:pt x="899" y="301"/>
                    <a:pt x="899" y="450"/>
                  </a:cubicBezTo>
                  <a:cubicBezTo>
                    <a:pt x="899" y="1890"/>
                    <a:pt x="899" y="1890"/>
                    <a:pt x="899" y="1890"/>
                  </a:cubicBezTo>
                  <a:cubicBezTo>
                    <a:pt x="1008" y="1972"/>
                    <a:pt x="1079" y="2101"/>
                    <a:pt x="1079" y="2247"/>
                  </a:cubicBezTo>
                  <a:cubicBezTo>
                    <a:pt x="1079" y="2495"/>
                    <a:pt x="878" y="2696"/>
                    <a:pt x="630" y="2696"/>
                  </a:cubicBezTo>
                  <a:close/>
                  <a:moveTo>
                    <a:pt x="630" y="2696"/>
                  </a:moveTo>
                  <a:cubicBezTo>
                    <a:pt x="630" y="2696"/>
                    <a:pt x="630" y="2696"/>
                    <a:pt x="630" y="2696"/>
                  </a:cubicBez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6" name="Freeform 21"/>
            <p:cNvSpPr>
              <a:spLocks noEditPoints="1"/>
            </p:cNvSpPr>
            <p:nvPr/>
          </p:nvSpPr>
          <p:spPr bwMode="auto">
            <a:xfrm>
              <a:off x="1416050" y="2306638"/>
              <a:ext cx="127000" cy="417513"/>
            </a:xfrm>
            <a:custGeom>
              <a:avLst/>
              <a:gdLst/>
              <a:ahLst/>
              <a:cxnLst>
                <a:cxn ang="0">
                  <a:pos x="359" y="1275"/>
                </a:cxn>
                <a:cxn ang="0">
                  <a:pos x="359" y="0"/>
                </a:cxn>
                <a:cxn ang="0">
                  <a:pos x="180" y="0"/>
                </a:cxn>
                <a:cxn ang="0">
                  <a:pos x="180" y="1275"/>
                </a:cxn>
                <a:cxn ang="0">
                  <a:pos x="0" y="1528"/>
                </a:cxn>
                <a:cxn ang="0">
                  <a:pos x="270" y="1798"/>
                </a:cxn>
                <a:cxn ang="0">
                  <a:pos x="539" y="1528"/>
                </a:cxn>
                <a:cxn ang="0">
                  <a:pos x="359" y="1275"/>
                </a:cxn>
                <a:cxn ang="0">
                  <a:pos x="359" y="1275"/>
                </a:cxn>
                <a:cxn ang="0">
                  <a:pos x="359" y="1275"/>
                </a:cxn>
              </a:cxnLst>
              <a:rect l="0" t="0" r="r" b="b"/>
              <a:pathLst>
                <a:path w="539" h="1798">
                  <a:moveTo>
                    <a:pt x="359" y="1275"/>
                  </a:moveTo>
                  <a:cubicBezTo>
                    <a:pt x="359" y="0"/>
                    <a:pt x="359" y="0"/>
                    <a:pt x="359" y="0"/>
                  </a:cubicBezTo>
                  <a:cubicBezTo>
                    <a:pt x="180" y="0"/>
                    <a:pt x="180" y="0"/>
                    <a:pt x="180" y="0"/>
                  </a:cubicBezTo>
                  <a:cubicBezTo>
                    <a:pt x="180" y="1275"/>
                    <a:pt x="180" y="1275"/>
                    <a:pt x="180" y="1275"/>
                  </a:cubicBezTo>
                  <a:cubicBezTo>
                    <a:pt x="75" y="1312"/>
                    <a:pt x="0" y="1411"/>
                    <a:pt x="0" y="1528"/>
                  </a:cubicBezTo>
                  <a:cubicBezTo>
                    <a:pt x="0" y="1677"/>
                    <a:pt x="121" y="1798"/>
                    <a:pt x="270" y="1798"/>
                  </a:cubicBezTo>
                  <a:cubicBezTo>
                    <a:pt x="418" y="1798"/>
                    <a:pt x="539" y="1677"/>
                    <a:pt x="539" y="1528"/>
                  </a:cubicBezTo>
                  <a:cubicBezTo>
                    <a:pt x="539" y="1411"/>
                    <a:pt x="464" y="1312"/>
                    <a:pt x="359" y="1275"/>
                  </a:cubicBezTo>
                  <a:close/>
                  <a:moveTo>
                    <a:pt x="359" y="1275"/>
                  </a:moveTo>
                  <a:cubicBezTo>
                    <a:pt x="359" y="1275"/>
                    <a:pt x="359" y="1275"/>
                    <a:pt x="359" y="1275"/>
                  </a:cubicBez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7" name="Freeform 22"/>
            <p:cNvSpPr>
              <a:spLocks noEditPoints="1"/>
            </p:cNvSpPr>
            <p:nvPr/>
          </p:nvSpPr>
          <p:spPr bwMode="auto">
            <a:xfrm>
              <a:off x="1627188" y="2222501"/>
              <a:ext cx="125412" cy="125413"/>
            </a:xfrm>
            <a:custGeom>
              <a:avLst/>
              <a:gdLst/>
              <a:ahLst/>
              <a:cxnLst>
                <a:cxn ang="0">
                  <a:pos x="52" y="26"/>
                </a:cxn>
                <a:cxn ang="0">
                  <a:pos x="52" y="0"/>
                </a:cxn>
                <a:cxn ang="0">
                  <a:pos x="26" y="0"/>
                </a:cxn>
                <a:cxn ang="0">
                  <a:pos x="26" y="26"/>
                </a:cxn>
                <a:cxn ang="0">
                  <a:pos x="0" y="26"/>
                </a:cxn>
                <a:cxn ang="0">
                  <a:pos x="0" y="53"/>
                </a:cxn>
                <a:cxn ang="0">
                  <a:pos x="26" y="53"/>
                </a:cxn>
                <a:cxn ang="0">
                  <a:pos x="26" y="79"/>
                </a:cxn>
                <a:cxn ang="0">
                  <a:pos x="52" y="79"/>
                </a:cxn>
                <a:cxn ang="0">
                  <a:pos x="52" y="53"/>
                </a:cxn>
                <a:cxn ang="0">
                  <a:pos x="79" y="53"/>
                </a:cxn>
                <a:cxn ang="0">
                  <a:pos x="79" y="26"/>
                </a:cxn>
                <a:cxn ang="0">
                  <a:pos x="52" y="26"/>
                </a:cxn>
                <a:cxn ang="0">
                  <a:pos x="52" y="26"/>
                </a:cxn>
                <a:cxn ang="0">
                  <a:pos x="52" y="26"/>
                </a:cxn>
              </a:cxnLst>
              <a:rect l="0" t="0" r="r" b="b"/>
              <a:pathLst>
                <a:path w="79" h="79">
                  <a:moveTo>
                    <a:pt x="52" y="26"/>
                  </a:moveTo>
                  <a:lnTo>
                    <a:pt x="52" y="0"/>
                  </a:lnTo>
                  <a:lnTo>
                    <a:pt x="26" y="0"/>
                  </a:lnTo>
                  <a:lnTo>
                    <a:pt x="26" y="26"/>
                  </a:lnTo>
                  <a:lnTo>
                    <a:pt x="0" y="26"/>
                  </a:lnTo>
                  <a:lnTo>
                    <a:pt x="0" y="53"/>
                  </a:lnTo>
                  <a:lnTo>
                    <a:pt x="26" y="53"/>
                  </a:lnTo>
                  <a:lnTo>
                    <a:pt x="26" y="79"/>
                  </a:lnTo>
                  <a:lnTo>
                    <a:pt x="52" y="79"/>
                  </a:lnTo>
                  <a:lnTo>
                    <a:pt x="52" y="53"/>
                  </a:lnTo>
                  <a:lnTo>
                    <a:pt x="79" y="53"/>
                  </a:lnTo>
                  <a:lnTo>
                    <a:pt x="79" y="26"/>
                  </a:lnTo>
                  <a:lnTo>
                    <a:pt x="52" y="26"/>
                  </a:lnTo>
                  <a:close/>
                  <a:moveTo>
                    <a:pt x="52" y="26"/>
                  </a:moveTo>
                  <a:lnTo>
                    <a:pt x="52" y="26"/>
                  </a:lnTo>
                  <a:close/>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58" name="Freeform 23"/>
            <p:cNvSpPr>
              <a:spLocks noEditPoints="1"/>
            </p:cNvSpPr>
            <p:nvPr/>
          </p:nvSpPr>
          <p:spPr bwMode="auto">
            <a:xfrm>
              <a:off x="1627188" y="2222501"/>
              <a:ext cx="125412" cy="125413"/>
            </a:xfrm>
            <a:custGeom>
              <a:avLst/>
              <a:gdLst/>
              <a:ahLst/>
              <a:cxnLst>
                <a:cxn ang="0">
                  <a:pos x="52" y="26"/>
                </a:cxn>
                <a:cxn ang="0">
                  <a:pos x="52" y="0"/>
                </a:cxn>
                <a:cxn ang="0">
                  <a:pos x="26" y="0"/>
                </a:cxn>
                <a:cxn ang="0">
                  <a:pos x="26" y="26"/>
                </a:cxn>
                <a:cxn ang="0">
                  <a:pos x="0" y="26"/>
                </a:cxn>
                <a:cxn ang="0">
                  <a:pos x="0" y="53"/>
                </a:cxn>
                <a:cxn ang="0">
                  <a:pos x="26" y="53"/>
                </a:cxn>
                <a:cxn ang="0">
                  <a:pos x="26" y="79"/>
                </a:cxn>
                <a:cxn ang="0">
                  <a:pos x="52" y="79"/>
                </a:cxn>
                <a:cxn ang="0">
                  <a:pos x="52" y="53"/>
                </a:cxn>
                <a:cxn ang="0">
                  <a:pos x="79" y="53"/>
                </a:cxn>
                <a:cxn ang="0">
                  <a:pos x="79" y="26"/>
                </a:cxn>
                <a:cxn ang="0">
                  <a:pos x="52" y="26"/>
                </a:cxn>
                <a:cxn ang="0">
                  <a:pos x="52" y="26"/>
                </a:cxn>
                <a:cxn ang="0">
                  <a:pos x="52" y="26"/>
                </a:cxn>
              </a:cxnLst>
              <a:rect l="0" t="0" r="r" b="b"/>
              <a:pathLst>
                <a:path w="79" h="79">
                  <a:moveTo>
                    <a:pt x="52" y="26"/>
                  </a:moveTo>
                  <a:lnTo>
                    <a:pt x="52" y="0"/>
                  </a:lnTo>
                  <a:lnTo>
                    <a:pt x="26" y="0"/>
                  </a:lnTo>
                  <a:lnTo>
                    <a:pt x="26" y="26"/>
                  </a:lnTo>
                  <a:lnTo>
                    <a:pt x="0" y="26"/>
                  </a:lnTo>
                  <a:lnTo>
                    <a:pt x="0" y="53"/>
                  </a:lnTo>
                  <a:lnTo>
                    <a:pt x="26" y="53"/>
                  </a:lnTo>
                  <a:lnTo>
                    <a:pt x="26" y="79"/>
                  </a:lnTo>
                  <a:lnTo>
                    <a:pt x="52" y="79"/>
                  </a:lnTo>
                  <a:lnTo>
                    <a:pt x="52" y="53"/>
                  </a:lnTo>
                  <a:lnTo>
                    <a:pt x="79" y="53"/>
                  </a:lnTo>
                  <a:lnTo>
                    <a:pt x="79" y="26"/>
                  </a:lnTo>
                  <a:lnTo>
                    <a:pt x="52" y="26"/>
                  </a:lnTo>
                  <a:moveTo>
                    <a:pt x="52" y="26"/>
                  </a:moveTo>
                  <a:lnTo>
                    <a:pt x="52" y="26"/>
                  </a:ln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sp>
        <p:nvSpPr>
          <p:cNvPr id="159" name="Freeform 35"/>
          <p:cNvSpPr>
            <a:spLocks noEditPoints="1"/>
          </p:cNvSpPr>
          <p:nvPr/>
        </p:nvSpPr>
        <p:spPr bwMode="auto">
          <a:xfrm>
            <a:off x="6467580" y="1735174"/>
            <a:ext cx="742209" cy="891518"/>
          </a:xfrm>
          <a:custGeom>
            <a:avLst/>
            <a:gdLst/>
            <a:ahLst/>
            <a:cxnLst>
              <a:cxn ang="0">
                <a:pos x="37" y="23"/>
              </a:cxn>
              <a:cxn ang="0">
                <a:pos x="37" y="3"/>
              </a:cxn>
              <a:cxn ang="0">
                <a:pos x="40" y="3"/>
              </a:cxn>
              <a:cxn ang="0">
                <a:pos x="40" y="0"/>
              </a:cxn>
              <a:cxn ang="0">
                <a:pos x="17" y="0"/>
              </a:cxn>
              <a:cxn ang="0">
                <a:pos x="17" y="3"/>
              </a:cxn>
              <a:cxn ang="0">
                <a:pos x="20" y="3"/>
              </a:cxn>
              <a:cxn ang="0">
                <a:pos x="20" y="23"/>
              </a:cxn>
              <a:cxn ang="0">
                <a:pos x="0" y="60"/>
              </a:cxn>
              <a:cxn ang="0">
                <a:pos x="9" y="69"/>
              </a:cxn>
              <a:cxn ang="0">
                <a:pos x="49" y="69"/>
              </a:cxn>
              <a:cxn ang="0">
                <a:pos x="57" y="60"/>
              </a:cxn>
              <a:cxn ang="0">
                <a:pos x="37" y="23"/>
              </a:cxn>
              <a:cxn ang="0">
                <a:pos x="49" y="66"/>
              </a:cxn>
              <a:cxn ang="0">
                <a:pos x="9" y="66"/>
              </a:cxn>
              <a:cxn ang="0">
                <a:pos x="3" y="60"/>
              </a:cxn>
              <a:cxn ang="0">
                <a:pos x="22" y="24"/>
              </a:cxn>
              <a:cxn ang="0">
                <a:pos x="23" y="24"/>
              </a:cxn>
              <a:cxn ang="0">
                <a:pos x="23" y="3"/>
              </a:cxn>
              <a:cxn ang="0">
                <a:pos x="34" y="3"/>
              </a:cxn>
              <a:cxn ang="0">
                <a:pos x="34" y="24"/>
              </a:cxn>
              <a:cxn ang="0">
                <a:pos x="35" y="24"/>
              </a:cxn>
              <a:cxn ang="0">
                <a:pos x="54" y="60"/>
              </a:cxn>
              <a:cxn ang="0">
                <a:pos x="49" y="66"/>
              </a:cxn>
              <a:cxn ang="0">
                <a:pos x="20" y="55"/>
              </a:cxn>
              <a:cxn ang="0">
                <a:pos x="17" y="58"/>
              </a:cxn>
              <a:cxn ang="0">
                <a:pos x="14" y="55"/>
              </a:cxn>
              <a:cxn ang="0">
                <a:pos x="17" y="52"/>
              </a:cxn>
              <a:cxn ang="0">
                <a:pos x="20" y="55"/>
              </a:cxn>
              <a:cxn ang="0">
                <a:pos x="37" y="59"/>
              </a:cxn>
              <a:cxn ang="0">
                <a:pos x="33" y="63"/>
              </a:cxn>
              <a:cxn ang="0">
                <a:pos x="29" y="59"/>
              </a:cxn>
              <a:cxn ang="0">
                <a:pos x="33" y="55"/>
              </a:cxn>
              <a:cxn ang="0">
                <a:pos x="37" y="59"/>
              </a:cxn>
              <a:cxn ang="0">
                <a:pos x="30" y="54"/>
              </a:cxn>
              <a:cxn ang="0">
                <a:pos x="27" y="57"/>
              </a:cxn>
              <a:cxn ang="0">
                <a:pos x="23" y="54"/>
              </a:cxn>
              <a:cxn ang="0">
                <a:pos x="27" y="50"/>
              </a:cxn>
              <a:cxn ang="0">
                <a:pos x="30" y="54"/>
              </a:cxn>
              <a:cxn ang="0">
                <a:pos x="26" y="49"/>
              </a:cxn>
              <a:cxn ang="0">
                <a:pos x="21" y="44"/>
              </a:cxn>
              <a:cxn ang="0">
                <a:pos x="26" y="39"/>
              </a:cxn>
              <a:cxn ang="0">
                <a:pos x="31" y="44"/>
              </a:cxn>
              <a:cxn ang="0">
                <a:pos x="26" y="49"/>
              </a:cxn>
              <a:cxn ang="0">
                <a:pos x="34" y="44"/>
              </a:cxn>
              <a:cxn ang="0">
                <a:pos x="37" y="41"/>
              </a:cxn>
              <a:cxn ang="0">
                <a:pos x="40" y="44"/>
              </a:cxn>
              <a:cxn ang="0">
                <a:pos x="37" y="47"/>
              </a:cxn>
              <a:cxn ang="0">
                <a:pos x="34" y="44"/>
              </a:cxn>
              <a:cxn ang="0">
                <a:pos x="37" y="51"/>
              </a:cxn>
              <a:cxn ang="0">
                <a:pos x="35" y="53"/>
              </a:cxn>
              <a:cxn ang="0">
                <a:pos x="33" y="51"/>
              </a:cxn>
              <a:cxn ang="0">
                <a:pos x="35" y="49"/>
              </a:cxn>
              <a:cxn ang="0">
                <a:pos x="37" y="51"/>
              </a:cxn>
              <a:cxn ang="0">
                <a:pos x="37" y="51"/>
              </a:cxn>
              <a:cxn ang="0">
                <a:pos x="37" y="51"/>
              </a:cxn>
            </a:cxnLst>
            <a:rect l="0" t="0" r="r" b="b"/>
            <a:pathLst>
              <a:path w="57" h="69">
                <a:moveTo>
                  <a:pt x="37" y="23"/>
                </a:moveTo>
                <a:cubicBezTo>
                  <a:pt x="37" y="3"/>
                  <a:pt x="37" y="3"/>
                  <a:pt x="37" y="3"/>
                </a:cubicBezTo>
                <a:cubicBezTo>
                  <a:pt x="40" y="3"/>
                  <a:pt x="40" y="3"/>
                  <a:pt x="40" y="3"/>
                </a:cubicBezTo>
                <a:cubicBezTo>
                  <a:pt x="40" y="0"/>
                  <a:pt x="40" y="0"/>
                  <a:pt x="40" y="0"/>
                </a:cubicBezTo>
                <a:cubicBezTo>
                  <a:pt x="17" y="0"/>
                  <a:pt x="17" y="0"/>
                  <a:pt x="17" y="0"/>
                </a:cubicBezTo>
                <a:cubicBezTo>
                  <a:pt x="17" y="3"/>
                  <a:pt x="17" y="3"/>
                  <a:pt x="17" y="3"/>
                </a:cubicBezTo>
                <a:cubicBezTo>
                  <a:pt x="20" y="3"/>
                  <a:pt x="20" y="3"/>
                  <a:pt x="20" y="3"/>
                </a:cubicBezTo>
                <a:cubicBezTo>
                  <a:pt x="20" y="23"/>
                  <a:pt x="20" y="23"/>
                  <a:pt x="20" y="23"/>
                </a:cubicBezTo>
                <a:cubicBezTo>
                  <a:pt x="20" y="23"/>
                  <a:pt x="0" y="51"/>
                  <a:pt x="0" y="60"/>
                </a:cubicBezTo>
                <a:cubicBezTo>
                  <a:pt x="0" y="69"/>
                  <a:pt x="9" y="69"/>
                  <a:pt x="9" y="69"/>
                </a:cubicBezTo>
                <a:cubicBezTo>
                  <a:pt x="49" y="69"/>
                  <a:pt x="49" y="69"/>
                  <a:pt x="49" y="69"/>
                </a:cubicBezTo>
                <a:cubicBezTo>
                  <a:pt x="49" y="69"/>
                  <a:pt x="57" y="69"/>
                  <a:pt x="57" y="60"/>
                </a:cubicBezTo>
                <a:cubicBezTo>
                  <a:pt x="57" y="51"/>
                  <a:pt x="37" y="23"/>
                  <a:pt x="37" y="23"/>
                </a:cubicBezTo>
                <a:close/>
                <a:moveTo>
                  <a:pt x="49" y="66"/>
                </a:moveTo>
                <a:cubicBezTo>
                  <a:pt x="9" y="66"/>
                  <a:pt x="9" y="66"/>
                  <a:pt x="9" y="66"/>
                </a:cubicBezTo>
                <a:cubicBezTo>
                  <a:pt x="8" y="66"/>
                  <a:pt x="3" y="65"/>
                  <a:pt x="3" y="60"/>
                </a:cubicBezTo>
                <a:cubicBezTo>
                  <a:pt x="3" y="54"/>
                  <a:pt x="15" y="35"/>
                  <a:pt x="22" y="24"/>
                </a:cubicBezTo>
                <a:cubicBezTo>
                  <a:pt x="23" y="24"/>
                  <a:pt x="23" y="24"/>
                  <a:pt x="23" y="24"/>
                </a:cubicBezTo>
                <a:cubicBezTo>
                  <a:pt x="23" y="3"/>
                  <a:pt x="23" y="3"/>
                  <a:pt x="23" y="3"/>
                </a:cubicBezTo>
                <a:cubicBezTo>
                  <a:pt x="34" y="3"/>
                  <a:pt x="34" y="3"/>
                  <a:pt x="34" y="3"/>
                </a:cubicBezTo>
                <a:cubicBezTo>
                  <a:pt x="34" y="24"/>
                  <a:pt x="34" y="24"/>
                  <a:pt x="34" y="24"/>
                </a:cubicBezTo>
                <a:cubicBezTo>
                  <a:pt x="35" y="24"/>
                  <a:pt x="35" y="24"/>
                  <a:pt x="35" y="24"/>
                </a:cubicBezTo>
                <a:cubicBezTo>
                  <a:pt x="42" y="35"/>
                  <a:pt x="54" y="54"/>
                  <a:pt x="54" y="60"/>
                </a:cubicBezTo>
                <a:cubicBezTo>
                  <a:pt x="54" y="65"/>
                  <a:pt x="50" y="66"/>
                  <a:pt x="49" y="66"/>
                </a:cubicBezTo>
                <a:close/>
                <a:moveTo>
                  <a:pt x="20" y="55"/>
                </a:moveTo>
                <a:cubicBezTo>
                  <a:pt x="20" y="56"/>
                  <a:pt x="19" y="58"/>
                  <a:pt x="17" y="58"/>
                </a:cubicBezTo>
                <a:cubicBezTo>
                  <a:pt x="16" y="58"/>
                  <a:pt x="14" y="56"/>
                  <a:pt x="14" y="55"/>
                </a:cubicBezTo>
                <a:cubicBezTo>
                  <a:pt x="14" y="53"/>
                  <a:pt x="16" y="52"/>
                  <a:pt x="17" y="52"/>
                </a:cubicBezTo>
                <a:cubicBezTo>
                  <a:pt x="19" y="52"/>
                  <a:pt x="20" y="53"/>
                  <a:pt x="20" y="55"/>
                </a:cubicBezTo>
                <a:close/>
                <a:moveTo>
                  <a:pt x="37" y="59"/>
                </a:moveTo>
                <a:cubicBezTo>
                  <a:pt x="37" y="61"/>
                  <a:pt x="35" y="63"/>
                  <a:pt x="33" y="63"/>
                </a:cubicBezTo>
                <a:cubicBezTo>
                  <a:pt x="31" y="63"/>
                  <a:pt x="29" y="61"/>
                  <a:pt x="29" y="59"/>
                </a:cubicBezTo>
                <a:cubicBezTo>
                  <a:pt x="29" y="57"/>
                  <a:pt x="31" y="55"/>
                  <a:pt x="33" y="55"/>
                </a:cubicBezTo>
                <a:cubicBezTo>
                  <a:pt x="35" y="55"/>
                  <a:pt x="37" y="57"/>
                  <a:pt x="37" y="59"/>
                </a:cubicBezTo>
                <a:close/>
                <a:moveTo>
                  <a:pt x="30" y="54"/>
                </a:moveTo>
                <a:cubicBezTo>
                  <a:pt x="30" y="56"/>
                  <a:pt x="29" y="57"/>
                  <a:pt x="27" y="57"/>
                </a:cubicBezTo>
                <a:cubicBezTo>
                  <a:pt x="25" y="57"/>
                  <a:pt x="23" y="56"/>
                  <a:pt x="23" y="54"/>
                </a:cubicBezTo>
                <a:cubicBezTo>
                  <a:pt x="23" y="52"/>
                  <a:pt x="25" y="50"/>
                  <a:pt x="27" y="50"/>
                </a:cubicBezTo>
                <a:cubicBezTo>
                  <a:pt x="29" y="50"/>
                  <a:pt x="30" y="52"/>
                  <a:pt x="30" y="54"/>
                </a:cubicBezTo>
                <a:close/>
                <a:moveTo>
                  <a:pt x="26" y="49"/>
                </a:moveTo>
                <a:cubicBezTo>
                  <a:pt x="23" y="49"/>
                  <a:pt x="21" y="47"/>
                  <a:pt x="21" y="44"/>
                </a:cubicBezTo>
                <a:cubicBezTo>
                  <a:pt x="21" y="41"/>
                  <a:pt x="23" y="39"/>
                  <a:pt x="26" y="39"/>
                </a:cubicBezTo>
                <a:cubicBezTo>
                  <a:pt x="29" y="39"/>
                  <a:pt x="31" y="41"/>
                  <a:pt x="31" y="44"/>
                </a:cubicBezTo>
                <a:cubicBezTo>
                  <a:pt x="31" y="47"/>
                  <a:pt x="29" y="49"/>
                  <a:pt x="26" y="49"/>
                </a:cubicBezTo>
                <a:close/>
                <a:moveTo>
                  <a:pt x="34" y="44"/>
                </a:moveTo>
                <a:cubicBezTo>
                  <a:pt x="34" y="43"/>
                  <a:pt x="35" y="41"/>
                  <a:pt x="37" y="41"/>
                </a:cubicBezTo>
                <a:cubicBezTo>
                  <a:pt x="38" y="41"/>
                  <a:pt x="40" y="43"/>
                  <a:pt x="40" y="44"/>
                </a:cubicBezTo>
                <a:cubicBezTo>
                  <a:pt x="40" y="46"/>
                  <a:pt x="38" y="47"/>
                  <a:pt x="37" y="47"/>
                </a:cubicBezTo>
                <a:cubicBezTo>
                  <a:pt x="35" y="47"/>
                  <a:pt x="34" y="46"/>
                  <a:pt x="34" y="44"/>
                </a:cubicBezTo>
                <a:close/>
                <a:moveTo>
                  <a:pt x="37" y="51"/>
                </a:moveTo>
                <a:cubicBezTo>
                  <a:pt x="37" y="52"/>
                  <a:pt x="36" y="53"/>
                  <a:pt x="35" y="53"/>
                </a:cubicBezTo>
                <a:cubicBezTo>
                  <a:pt x="34" y="53"/>
                  <a:pt x="33" y="52"/>
                  <a:pt x="33" y="51"/>
                </a:cubicBezTo>
                <a:cubicBezTo>
                  <a:pt x="33" y="50"/>
                  <a:pt x="34" y="49"/>
                  <a:pt x="35" y="49"/>
                </a:cubicBezTo>
                <a:cubicBezTo>
                  <a:pt x="36" y="49"/>
                  <a:pt x="37" y="50"/>
                  <a:pt x="37" y="51"/>
                </a:cubicBezTo>
                <a:close/>
                <a:moveTo>
                  <a:pt x="37" y="51"/>
                </a:moveTo>
                <a:cubicBezTo>
                  <a:pt x="37" y="51"/>
                  <a:pt x="37" y="51"/>
                  <a:pt x="37" y="51"/>
                </a:cubicBezTo>
              </a:path>
            </a:pathLst>
          </a:custGeom>
          <a:solidFill>
            <a:sysClr val="window" lastClr="FFFFFF"/>
          </a:solidFill>
          <a:ln w="9525">
            <a:noFill/>
            <a:round/>
          </a:ln>
        </p:spPr>
        <p:txBody>
          <a:bodyPr vert="horz" wrap="square" lIns="121917" tIns="60958" rIns="121917" bIns="60958"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60" name="Freeform 27"/>
          <p:cNvSpPr>
            <a:spLocks noEditPoints="1"/>
          </p:cNvSpPr>
          <p:nvPr/>
        </p:nvSpPr>
        <p:spPr bwMode="auto">
          <a:xfrm>
            <a:off x="4611855" y="1871599"/>
            <a:ext cx="750528" cy="753602"/>
          </a:xfrm>
          <a:custGeom>
            <a:avLst/>
            <a:gdLst/>
            <a:ahLst/>
            <a:cxnLst>
              <a:cxn ang="0">
                <a:pos x="26" y="0"/>
              </a:cxn>
              <a:cxn ang="0">
                <a:pos x="0" y="26"/>
              </a:cxn>
              <a:cxn ang="0">
                <a:pos x="26" y="51"/>
              </a:cxn>
              <a:cxn ang="0">
                <a:pos x="51" y="26"/>
              </a:cxn>
              <a:cxn ang="0">
                <a:pos x="26" y="0"/>
              </a:cxn>
              <a:cxn ang="0">
                <a:pos x="26" y="6"/>
              </a:cxn>
              <a:cxn ang="0">
                <a:pos x="37" y="10"/>
              </a:cxn>
              <a:cxn ang="0">
                <a:pos x="31" y="18"/>
              </a:cxn>
              <a:cxn ang="0">
                <a:pos x="26" y="16"/>
              </a:cxn>
              <a:cxn ang="0">
                <a:pos x="20" y="18"/>
              </a:cxn>
              <a:cxn ang="0">
                <a:pos x="15" y="10"/>
              </a:cxn>
              <a:cxn ang="0">
                <a:pos x="26" y="6"/>
              </a:cxn>
              <a:cxn ang="0">
                <a:pos x="14" y="42"/>
              </a:cxn>
              <a:cxn ang="0">
                <a:pos x="6" y="26"/>
              </a:cxn>
              <a:cxn ang="0">
                <a:pos x="16" y="26"/>
              </a:cxn>
              <a:cxn ang="0">
                <a:pos x="20" y="33"/>
              </a:cxn>
              <a:cxn ang="0">
                <a:pos x="14" y="42"/>
              </a:cxn>
              <a:cxn ang="0">
                <a:pos x="26" y="32"/>
              </a:cxn>
              <a:cxn ang="0">
                <a:pos x="19" y="26"/>
              </a:cxn>
              <a:cxn ang="0">
                <a:pos x="26" y="19"/>
              </a:cxn>
              <a:cxn ang="0">
                <a:pos x="32" y="26"/>
              </a:cxn>
              <a:cxn ang="0">
                <a:pos x="26" y="32"/>
              </a:cxn>
              <a:cxn ang="0">
                <a:pos x="37" y="42"/>
              </a:cxn>
              <a:cxn ang="0">
                <a:pos x="31" y="33"/>
              </a:cxn>
              <a:cxn ang="0">
                <a:pos x="35" y="26"/>
              </a:cxn>
              <a:cxn ang="0">
                <a:pos x="45" y="26"/>
              </a:cxn>
              <a:cxn ang="0">
                <a:pos x="37" y="42"/>
              </a:cxn>
              <a:cxn ang="0">
                <a:pos x="37" y="42"/>
              </a:cxn>
              <a:cxn ang="0">
                <a:pos x="37" y="42"/>
              </a:cxn>
            </a:cxnLst>
            <a:rect l="0" t="0" r="r" b="b"/>
            <a:pathLst>
              <a:path w="51" h="51">
                <a:moveTo>
                  <a:pt x="26" y="0"/>
                </a:moveTo>
                <a:cubicBezTo>
                  <a:pt x="11" y="0"/>
                  <a:pt x="0" y="11"/>
                  <a:pt x="0" y="26"/>
                </a:cubicBezTo>
                <a:cubicBezTo>
                  <a:pt x="0" y="40"/>
                  <a:pt x="11" y="51"/>
                  <a:pt x="26" y="51"/>
                </a:cubicBezTo>
                <a:cubicBezTo>
                  <a:pt x="40" y="51"/>
                  <a:pt x="51" y="40"/>
                  <a:pt x="51" y="26"/>
                </a:cubicBezTo>
                <a:cubicBezTo>
                  <a:pt x="51" y="11"/>
                  <a:pt x="40" y="0"/>
                  <a:pt x="26" y="0"/>
                </a:cubicBezTo>
                <a:close/>
                <a:moveTo>
                  <a:pt x="26" y="6"/>
                </a:moveTo>
                <a:cubicBezTo>
                  <a:pt x="30" y="6"/>
                  <a:pt x="34" y="8"/>
                  <a:pt x="37" y="10"/>
                </a:cubicBezTo>
                <a:cubicBezTo>
                  <a:pt x="31" y="18"/>
                  <a:pt x="31" y="18"/>
                  <a:pt x="31" y="18"/>
                </a:cubicBezTo>
                <a:cubicBezTo>
                  <a:pt x="30" y="17"/>
                  <a:pt x="28" y="16"/>
                  <a:pt x="26" y="16"/>
                </a:cubicBezTo>
                <a:cubicBezTo>
                  <a:pt x="24" y="16"/>
                  <a:pt x="22" y="17"/>
                  <a:pt x="20" y="18"/>
                </a:cubicBezTo>
                <a:cubicBezTo>
                  <a:pt x="15" y="10"/>
                  <a:pt x="15" y="10"/>
                  <a:pt x="15" y="10"/>
                </a:cubicBezTo>
                <a:cubicBezTo>
                  <a:pt x="18" y="8"/>
                  <a:pt x="22" y="6"/>
                  <a:pt x="26" y="6"/>
                </a:cubicBezTo>
                <a:close/>
                <a:moveTo>
                  <a:pt x="14" y="42"/>
                </a:moveTo>
                <a:cubicBezTo>
                  <a:pt x="9" y="38"/>
                  <a:pt x="6" y="32"/>
                  <a:pt x="6" y="26"/>
                </a:cubicBezTo>
                <a:cubicBezTo>
                  <a:pt x="16" y="26"/>
                  <a:pt x="16" y="26"/>
                  <a:pt x="16" y="26"/>
                </a:cubicBezTo>
                <a:cubicBezTo>
                  <a:pt x="16" y="29"/>
                  <a:pt x="18" y="32"/>
                  <a:pt x="20" y="33"/>
                </a:cubicBezTo>
                <a:lnTo>
                  <a:pt x="14" y="42"/>
                </a:lnTo>
                <a:close/>
                <a:moveTo>
                  <a:pt x="26" y="32"/>
                </a:moveTo>
                <a:cubicBezTo>
                  <a:pt x="22" y="32"/>
                  <a:pt x="19" y="29"/>
                  <a:pt x="19" y="26"/>
                </a:cubicBezTo>
                <a:cubicBezTo>
                  <a:pt x="19" y="22"/>
                  <a:pt x="22" y="19"/>
                  <a:pt x="26" y="19"/>
                </a:cubicBezTo>
                <a:cubicBezTo>
                  <a:pt x="29" y="19"/>
                  <a:pt x="32" y="22"/>
                  <a:pt x="32" y="26"/>
                </a:cubicBezTo>
                <a:cubicBezTo>
                  <a:pt x="32" y="29"/>
                  <a:pt x="29" y="32"/>
                  <a:pt x="26" y="32"/>
                </a:cubicBezTo>
                <a:close/>
                <a:moveTo>
                  <a:pt x="37" y="42"/>
                </a:moveTo>
                <a:cubicBezTo>
                  <a:pt x="31" y="33"/>
                  <a:pt x="31" y="33"/>
                  <a:pt x="31" y="33"/>
                </a:cubicBezTo>
                <a:cubicBezTo>
                  <a:pt x="34" y="32"/>
                  <a:pt x="35" y="29"/>
                  <a:pt x="35" y="26"/>
                </a:cubicBezTo>
                <a:cubicBezTo>
                  <a:pt x="45" y="26"/>
                  <a:pt x="45" y="26"/>
                  <a:pt x="45" y="26"/>
                </a:cubicBezTo>
                <a:cubicBezTo>
                  <a:pt x="45" y="32"/>
                  <a:pt x="42" y="38"/>
                  <a:pt x="37" y="42"/>
                </a:cubicBezTo>
                <a:close/>
                <a:moveTo>
                  <a:pt x="37" y="42"/>
                </a:moveTo>
                <a:cubicBezTo>
                  <a:pt x="37" y="42"/>
                  <a:pt x="37" y="42"/>
                  <a:pt x="37" y="42"/>
                </a:cubicBezTo>
              </a:path>
            </a:pathLst>
          </a:custGeom>
          <a:solidFill>
            <a:sysClr val="window" lastClr="FFFFFF"/>
          </a:solidFill>
          <a:ln w="9525">
            <a:noFill/>
            <a:round/>
          </a:ln>
        </p:spPr>
        <p:txBody>
          <a:bodyPr vert="horz" wrap="square" lIns="121917" tIns="60958" rIns="121917" bIns="60958"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nvGrpSpPr>
          <p:cNvPr id="161" name="Group 42"/>
          <p:cNvGrpSpPr/>
          <p:nvPr/>
        </p:nvGrpSpPr>
        <p:grpSpPr>
          <a:xfrm>
            <a:off x="6497291" y="3745338"/>
            <a:ext cx="630317" cy="937902"/>
            <a:chOff x="990600" y="1889126"/>
            <a:chExt cx="758825" cy="1128713"/>
          </a:xfrm>
          <a:solidFill>
            <a:sysClr val="window" lastClr="FFFFFF"/>
          </a:solidFill>
        </p:grpSpPr>
        <p:sp>
          <p:nvSpPr>
            <p:cNvPr id="162" name="Freeform 31"/>
            <p:cNvSpPr>
              <a:spLocks noEditPoints="1"/>
            </p:cNvSpPr>
            <p:nvPr/>
          </p:nvSpPr>
          <p:spPr bwMode="auto">
            <a:xfrm>
              <a:off x="990600" y="1889126"/>
              <a:ext cx="758825" cy="1128713"/>
            </a:xfrm>
            <a:custGeom>
              <a:avLst/>
              <a:gdLst/>
              <a:ahLst/>
              <a:cxnLst>
                <a:cxn ang="0">
                  <a:pos x="100" y="0"/>
                </a:cxn>
                <a:cxn ang="0">
                  <a:pos x="0" y="100"/>
                </a:cxn>
                <a:cxn ang="0">
                  <a:pos x="100" y="298"/>
                </a:cxn>
                <a:cxn ang="0">
                  <a:pos x="199" y="100"/>
                </a:cxn>
                <a:cxn ang="0">
                  <a:pos x="100" y="0"/>
                </a:cxn>
                <a:cxn ang="0">
                  <a:pos x="100" y="171"/>
                </a:cxn>
                <a:cxn ang="0">
                  <a:pos x="27" y="98"/>
                </a:cxn>
                <a:cxn ang="0">
                  <a:pos x="100" y="26"/>
                </a:cxn>
                <a:cxn ang="0">
                  <a:pos x="172" y="98"/>
                </a:cxn>
                <a:cxn ang="0">
                  <a:pos x="100" y="171"/>
                </a:cxn>
                <a:cxn ang="0">
                  <a:pos x="100" y="171"/>
                </a:cxn>
                <a:cxn ang="0">
                  <a:pos x="100" y="171"/>
                </a:cxn>
              </a:cxnLst>
              <a:rect l="0" t="0" r="r" b="b"/>
              <a:pathLst>
                <a:path w="199" h="298">
                  <a:moveTo>
                    <a:pt x="100" y="0"/>
                  </a:moveTo>
                  <a:cubicBezTo>
                    <a:pt x="45" y="0"/>
                    <a:pt x="0" y="45"/>
                    <a:pt x="0" y="100"/>
                  </a:cubicBezTo>
                  <a:cubicBezTo>
                    <a:pt x="0" y="154"/>
                    <a:pt x="100" y="298"/>
                    <a:pt x="100" y="298"/>
                  </a:cubicBezTo>
                  <a:cubicBezTo>
                    <a:pt x="100" y="298"/>
                    <a:pt x="199" y="154"/>
                    <a:pt x="199" y="100"/>
                  </a:cubicBezTo>
                  <a:cubicBezTo>
                    <a:pt x="199" y="45"/>
                    <a:pt x="154" y="0"/>
                    <a:pt x="100" y="0"/>
                  </a:cubicBezTo>
                  <a:close/>
                  <a:moveTo>
                    <a:pt x="100" y="171"/>
                  </a:moveTo>
                  <a:cubicBezTo>
                    <a:pt x="59" y="171"/>
                    <a:pt x="27" y="138"/>
                    <a:pt x="27" y="98"/>
                  </a:cubicBezTo>
                  <a:cubicBezTo>
                    <a:pt x="27" y="58"/>
                    <a:pt x="59" y="26"/>
                    <a:pt x="100" y="26"/>
                  </a:cubicBezTo>
                  <a:cubicBezTo>
                    <a:pt x="140" y="26"/>
                    <a:pt x="172" y="58"/>
                    <a:pt x="172" y="98"/>
                  </a:cubicBezTo>
                  <a:cubicBezTo>
                    <a:pt x="172" y="138"/>
                    <a:pt x="140" y="171"/>
                    <a:pt x="100" y="171"/>
                  </a:cubicBezTo>
                  <a:close/>
                  <a:moveTo>
                    <a:pt x="100" y="171"/>
                  </a:moveTo>
                  <a:cubicBezTo>
                    <a:pt x="100" y="171"/>
                    <a:pt x="100" y="171"/>
                    <a:pt x="100" y="171"/>
                  </a:cubicBez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63" name="Freeform 32"/>
            <p:cNvSpPr>
              <a:spLocks noEditPoints="1"/>
            </p:cNvSpPr>
            <p:nvPr/>
          </p:nvSpPr>
          <p:spPr bwMode="auto">
            <a:xfrm>
              <a:off x="1212850" y="2105026"/>
              <a:ext cx="315913" cy="309563"/>
            </a:xfrm>
            <a:custGeom>
              <a:avLst/>
              <a:gdLst/>
              <a:ahLst/>
              <a:cxnLst>
                <a:cxn ang="0">
                  <a:pos x="141" y="0"/>
                </a:cxn>
                <a:cxn ang="0">
                  <a:pos x="57" y="0"/>
                </a:cxn>
                <a:cxn ang="0">
                  <a:pos x="57" y="57"/>
                </a:cxn>
                <a:cxn ang="0">
                  <a:pos x="0" y="57"/>
                </a:cxn>
                <a:cxn ang="0">
                  <a:pos x="0" y="140"/>
                </a:cxn>
                <a:cxn ang="0">
                  <a:pos x="57" y="140"/>
                </a:cxn>
                <a:cxn ang="0">
                  <a:pos x="57" y="195"/>
                </a:cxn>
                <a:cxn ang="0">
                  <a:pos x="141" y="195"/>
                </a:cxn>
                <a:cxn ang="0">
                  <a:pos x="141" y="140"/>
                </a:cxn>
                <a:cxn ang="0">
                  <a:pos x="199" y="140"/>
                </a:cxn>
                <a:cxn ang="0">
                  <a:pos x="199" y="57"/>
                </a:cxn>
                <a:cxn ang="0">
                  <a:pos x="141" y="57"/>
                </a:cxn>
                <a:cxn ang="0">
                  <a:pos x="141" y="0"/>
                </a:cxn>
                <a:cxn ang="0">
                  <a:pos x="141" y="0"/>
                </a:cxn>
                <a:cxn ang="0">
                  <a:pos x="141" y="0"/>
                </a:cxn>
              </a:cxnLst>
              <a:rect l="0" t="0" r="r" b="b"/>
              <a:pathLst>
                <a:path w="199" h="195">
                  <a:moveTo>
                    <a:pt x="141" y="0"/>
                  </a:moveTo>
                  <a:lnTo>
                    <a:pt x="57" y="0"/>
                  </a:lnTo>
                  <a:lnTo>
                    <a:pt x="57" y="57"/>
                  </a:lnTo>
                  <a:lnTo>
                    <a:pt x="0" y="57"/>
                  </a:lnTo>
                  <a:lnTo>
                    <a:pt x="0" y="140"/>
                  </a:lnTo>
                  <a:lnTo>
                    <a:pt x="57" y="140"/>
                  </a:lnTo>
                  <a:lnTo>
                    <a:pt x="57" y="195"/>
                  </a:lnTo>
                  <a:lnTo>
                    <a:pt x="141" y="195"/>
                  </a:lnTo>
                  <a:lnTo>
                    <a:pt x="141" y="140"/>
                  </a:lnTo>
                  <a:lnTo>
                    <a:pt x="199" y="140"/>
                  </a:lnTo>
                  <a:lnTo>
                    <a:pt x="199" y="57"/>
                  </a:lnTo>
                  <a:lnTo>
                    <a:pt x="141" y="57"/>
                  </a:lnTo>
                  <a:lnTo>
                    <a:pt x="141" y="0"/>
                  </a:lnTo>
                  <a:close/>
                  <a:moveTo>
                    <a:pt x="141" y="0"/>
                  </a:moveTo>
                  <a:lnTo>
                    <a:pt x="141" y="0"/>
                  </a:lnTo>
                  <a:close/>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sp>
          <p:nvSpPr>
            <p:cNvPr id="164" name="Freeform 33"/>
            <p:cNvSpPr>
              <a:spLocks noEditPoints="1"/>
            </p:cNvSpPr>
            <p:nvPr/>
          </p:nvSpPr>
          <p:spPr bwMode="auto">
            <a:xfrm>
              <a:off x="1212850" y="2105026"/>
              <a:ext cx="315913" cy="309563"/>
            </a:xfrm>
            <a:custGeom>
              <a:avLst/>
              <a:gdLst/>
              <a:ahLst/>
              <a:cxnLst>
                <a:cxn ang="0">
                  <a:pos x="141" y="0"/>
                </a:cxn>
                <a:cxn ang="0">
                  <a:pos x="57" y="0"/>
                </a:cxn>
                <a:cxn ang="0">
                  <a:pos x="57" y="57"/>
                </a:cxn>
                <a:cxn ang="0">
                  <a:pos x="0" y="57"/>
                </a:cxn>
                <a:cxn ang="0">
                  <a:pos x="0" y="140"/>
                </a:cxn>
                <a:cxn ang="0">
                  <a:pos x="57" y="140"/>
                </a:cxn>
                <a:cxn ang="0">
                  <a:pos x="57" y="195"/>
                </a:cxn>
                <a:cxn ang="0">
                  <a:pos x="141" y="195"/>
                </a:cxn>
                <a:cxn ang="0">
                  <a:pos x="141" y="140"/>
                </a:cxn>
                <a:cxn ang="0">
                  <a:pos x="199" y="140"/>
                </a:cxn>
                <a:cxn ang="0">
                  <a:pos x="199" y="57"/>
                </a:cxn>
                <a:cxn ang="0">
                  <a:pos x="141" y="57"/>
                </a:cxn>
                <a:cxn ang="0">
                  <a:pos x="141" y="0"/>
                </a:cxn>
                <a:cxn ang="0">
                  <a:pos x="141" y="0"/>
                </a:cxn>
                <a:cxn ang="0">
                  <a:pos x="141" y="0"/>
                </a:cxn>
              </a:cxnLst>
              <a:rect l="0" t="0" r="r" b="b"/>
              <a:pathLst>
                <a:path w="199" h="195">
                  <a:moveTo>
                    <a:pt x="141" y="0"/>
                  </a:moveTo>
                  <a:lnTo>
                    <a:pt x="57" y="0"/>
                  </a:lnTo>
                  <a:lnTo>
                    <a:pt x="57" y="57"/>
                  </a:lnTo>
                  <a:lnTo>
                    <a:pt x="0" y="57"/>
                  </a:lnTo>
                  <a:lnTo>
                    <a:pt x="0" y="140"/>
                  </a:lnTo>
                  <a:lnTo>
                    <a:pt x="57" y="140"/>
                  </a:lnTo>
                  <a:lnTo>
                    <a:pt x="57" y="195"/>
                  </a:lnTo>
                  <a:lnTo>
                    <a:pt x="141" y="195"/>
                  </a:lnTo>
                  <a:lnTo>
                    <a:pt x="141" y="140"/>
                  </a:lnTo>
                  <a:lnTo>
                    <a:pt x="199" y="140"/>
                  </a:lnTo>
                  <a:lnTo>
                    <a:pt x="199" y="57"/>
                  </a:lnTo>
                  <a:lnTo>
                    <a:pt x="141" y="57"/>
                  </a:lnTo>
                  <a:lnTo>
                    <a:pt x="141" y="0"/>
                  </a:lnTo>
                  <a:moveTo>
                    <a:pt x="141" y="0"/>
                  </a:moveTo>
                  <a:lnTo>
                    <a:pt x="141" y="0"/>
                  </a:lnTo>
                </a:path>
              </a:pathLst>
            </a:custGeom>
            <a:grpFill/>
            <a:ln w="9525">
              <a:noFill/>
              <a:round/>
            </a:ln>
          </p:spPr>
          <p:txBody>
            <a:bodyPr vert="horz" wrap="square" lIns="91440" tIns="45720" rIns="91440" bIns="45720" numCol="1" anchor="t" anchorCtr="0" compatLnSpc="1"/>
            <a:lstStyle/>
            <a:p>
              <a:pPr marL="0" marR="0" lvl="0" indent="0" defTabSz="1088390" eaLnBrk="1" fontAlgn="auto" latinLnBrk="0" hangingPunct="1">
                <a:lnSpc>
                  <a:spcPct val="100000"/>
                </a:lnSpc>
                <a:spcBef>
                  <a:spcPts val="0"/>
                </a:spcBef>
                <a:spcAft>
                  <a:spcPts val="0"/>
                </a:spcAft>
                <a:buClrTx/>
                <a:buSzTx/>
                <a:buFontTx/>
                <a:buNone/>
                <a:defRPr/>
              </a:pPr>
              <a:endParaRPr kumimoji="0" lang="en-US" sz="2100" b="0" i="0" u="none" strike="noStrike" kern="0" cap="none" spc="0" normalizeH="0" baseline="0" noProof="0">
                <a:ln>
                  <a:noFill/>
                </a:ln>
                <a:solidFill>
                  <a:prstClr val="black"/>
                </a:solidFill>
                <a:effectLst/>
                <a:uLnTx/>
                <a:uFillTx/>
                <a:latin typeface="Arial" panose="020B0604020202020204"/>
                <a:ea typeface="微软雅黑" panose="020B0503020204020204" pitchFamily="34" charset="-122"/>
                <a:cs typeface="+mn-ea"/>
              </a:endParaRPr>
            </a:p>
          </p:txBody>
        </p:sp>
      </p:grpSp>
      <p:sp>
        <p:nvSpPr>
          <p:cNvPr id="165" name="Text Placeholder 3"/>
          <p:cNvSpPr txBox="1"/>
          <p:nvPr/>
        </p:nvSpPr>
        <p:spPr>
          <a:xfrm>
            <a:off x="4005844" y="3100987"/>
            <a:ext cx="465256" cy="492443"/>
          </a:xfrm>
          <a:prstGeom prst="rect">
            <a:avLst/>
          </a:prstGeom>
        </p:spPr>
        <p:txBody>
          <a:bodyPr wrap="none" lIns="0" tIns="0" rIns="0" bIns="0" anchor="ctr">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defTabSz="1218565" fontAlgn="auto">
              <a:spcBef>
                <a:spcPct val="20000"/>
              </a:spcBef>
              <a:spcAft>
                <a:spcPts val="0"/>
              </a:spcAft>
              <a:defRPr/>
            </a:pPr>
            <a:r>
              <a:rPr lang="en-US" sz="3200" dirty="0">
                <a:solidFill>
                  <a:prstClr val="white"/>
                </a:solidFill>
                <a:latin typeface="Arial" panose="020B0604020202020204"/>
                <a:ea typeface="微软雅黑" panose="020B0503020204020204" pitchFamily="34" charset="-122"/>
                <a:cs typeface="+mn-ea"/>
              </a:rPr>
              <a:t>01</a:t>
            </a:r>
            <a:endParaRPr lang="en-US" sz="3200" dirty="0">
              <a:solidFill>
                <a:prstClr val="white"/>
              </a:solidFill>
              <a:latin typeface="Arial" panose="020B0604020202020204"/>
              <a:ea typeface="微软雅黑" panose="020B0503020204020204" pitchFamily="34" charset="-122"/>
              <a:cs typeface="+mn-ea"/>
            </a:endParaRPr>
          </a:p>
        </p:txBody>
      </p:sp>
      <p:sp>
        <p:nvSpPr>
          <p:cNvPr id="166" name="Text Placeholder 3"/>
          <p:cNvSpPr txBox="1"/>
          <p:nvPr/>
        </p:nvSpPr>
        <p:spPr>
          <a:xfrm>
            <a:off x="5552858" y="1247503"/>
            <a:ext cx="455253" cy="492443"/>
          </a:xfrm>
          <a:prstGeom prst="rect">
            <a:avLst/>
          </a:prstGeom>
        </p:spPr>
        <p:txBody>
          <a:bodyPr wrap="none" lIns="0" tIns="0" rIns="0" bIns="0" anchor="ctr">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defTabSz="1218565" fontAlgn="auto">
              <a:spcBef>
                <a:spcPct val="20000"/>
              </a:spcBef>
              <a:spcAft>
                <a:spcPts val="0"/>
              </a:spcAft>
              <a:defRPr/>
            </a:pPr>
            <a:r>
              <a:rPr lang="en-US" sz="3200" dirty="0">
                <a:solidFill>
                  <a:prstClr val="white"/>
                </a:solidFill>
                <a:latin typeface="Arial" panose="020B0604020202020204"/>
                <a:ea typeface="微软雅黑" panose="020B0503020204020204" pitchFamily="34" charset="-122"/>
                <a:cs typeface="+mn-ea"/>
              </a:rPr>
              <a:t>02</a:t>
            </a:r>
            <a:endParaRPr lang="en-US" sz="3200" dirty="0">
              <a:solidFill>
                <a:prstClr val="white"/>
              </a:solidFill>
              <a:latin typeface="Arial" panose="020B0604020202020204"/>
              <a:ea typeface="微软雅黑" panose="020B0503020204020204" pitchFamily="34" charset="-122"/>
              <a:cs typeface="+mn-ea"/>
            </a:endParaRPr>
          </a:p>
        </p:txBody>
      </p:sp>
      <p:sp>
        <p:nvSpPr>
          <p:cNvPr id="167" name="Text Placeholder 3"/>
          <p:cNvSpPr txBox="1"/>
          <p:nvPr/>
        </p:nvSpPr>
        <p:spPr>
          <a:xfrm>
            <a:off x="7399603" y="2879450"/>
            <a:ext cx="455253" cy="492443"/>
          </a:xfrm>
          <a:prstGeom prst="rect">
            <a:avLst/>
          </a:prstGeom>
        </p:spPr>
        <p:txBody>
          <a:bodyPr wrap="none" lIns="0" tIns="0" rIns="0" bIns="0" anchor="ctr">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defTabSz="1218565" fontAlgn="auto">
              <a:spcBef>
                <a:spcPct val="20000"/>
              </a:spcBef>
              <a:spcAft>
                <a:spcPts val="0"/>
              </a:spcAft>
              <a:defRPr/>
            </a:pPr>
            <a:r>
              <a:rPr lang="en-US" sz="3200" dirty="0">
                <a:solidFill>
                  <a:prstClr val="white"/>
                </a:solidFill>
                <a:latin typeface="Arial" panose="020B0604020202020204"/>
                <a:ea typeface="微软雅黑" panose="020B0503020204020204" pitchFamily="34" charset="-122"/>
                <a:cs typeface="+mn-ea"/>
              </a:rPr>
              <a:t>03</a:t>
            </a:r>
            <a:endParaRPr lang="en-US" sz="3200" dirty="0">
              <a:solidFill>
                <a:prstClr val="white"/>
              </a:solidFill>
              <a:latin typeface="Arial" panose="020B0604020202020204"/>
              <a:ea typeface="微软雅黑" panose="020B0503020204020204" pitchFamily="34" charset="-122"/>
              <a:cs typeface="+mn-ea"/>
            </a:endParaRPr>
          </a:p>
        </p:txBody>
      </p:sp>
      <p:sp>
        <p:nvSpPr>
          <p:cNvPr id="168" name="Text Placeholder 3"/>
          <p:cNvSpPr txBox="1"/>
          <p:nvPr/>
        </p:nvSpPr>
        <p:spPr>
          <a:xfrm>
            <a:off x="5790327" y="4674036"/>
            <a:ext cx="455253" cy="492443"/>
          </a:xfrm>
          <a:prstGeom prst="rect">
            <a:avLst/>
          </a:prstGeom>
        </p:spPr>
        <p:txBody>
          <a:bodyPr wrap="none" lIns="0" tIns="0" rIns="0" bIns="0" anchor="ctr">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defTabSz="1218565" fontAlgn="auto">
              <a:spcBef>
                <a:spcPct val="20000"/>
              </a:spcBef>
              <a:spcAft>
                <a:spcPts val="0"/>
              </a:spcAft>
              <a:defRPr/>
            </a:pPr>
            <a:r>
              <a:rPr lang="en-US" sz="3200" dirty="0">
                <a:solidFill>
                  <a:prstClr val="white"/>
                </a:solidFill>
                <a:latin typeface="Arial" panose="020B0604020202020204"/>
                <a:ea typeface="微软雅黑" panose="020B0503020204020204" pitchFamily="34" charset="-122"/>
                <a:cs typeface="+mn-ea"/>
              </a:rPr>
              <a:t>04</a:t>
            </a:r>
            <a:endParaRPr lang="en-US" sz="3200" dirty="0">
              <a:solidFill>
                <a:prstClr val="white"/>
              </a:solidFill>
              <a:latin typeface="Arial" panose="020B0604020202020204"/>
              <a:ea typeface="微软雅黑" panose="020B0503020204020204" pitchFamily="34" charset="-122"/>
              <a:cs typeface="+mn-ea"/>
            </a:endParaRPr>
          </a:p>
        </p:txBody>
      </p:sp>
      <p:sp>
        <p:nvSpPr>
          <p:cNvPr id="171" name="Rectangle 6"/>
          <p:cNvSpPr/>
          <p:nvPr/>
        </p:nvSpPr>
        <p:spPr>
          <a:xfrm>
            <a:off x="1133258" y="5967465"/>
            <a:ext cx="9749705" cy="377411"/>
          </a:xfrm>
          <a:prstGeom prst="rect">
            <a:avLst/>
          </a:prstGeom>
          <a:solidFill>
            <a:schemeClr val="accent5">
              <a:lumMod val="20000"/>
              <a:lumOff val="80000"/>
            </a:schemeClr>
          </a:solidFill>
          <a:ln w="9525">
            <a:noFill/>
          </a:ln>
        </p:spPr>
        <p:txBody>
          <a:bodyPr wrap="square">
            <a:spAutoFit/>
          </a:bodyPr>
          <a:lstStyle/>
          <a:p>
            <a:pPr>
              <a:lnSpc>
                <a:spcPct val="150000"/>
              </a:lnSpc>
            </a:pPr>
            <a:r>
              <a:rPr lang="zh-CN" altLang="en-US" sz="1400" dirty="0">
                <a:latin typeface="微软雅黑" panose="020B0503020204020204" pitchFamily="34" charset="-122"/>
                <a:ea typeface="微软雅黑" panose="020B0503020204020204" pitchFamily="34" charset="-122"/>
              </a:rPr>
              <a:t>优势：一次性给药，更加方便，临床不需二次配液，降低二次交叉污染风险，提高了药品质量，保证了临床患者用药安全。</a:t>
            </a:r>
            <a:endParaRPr lang="zh-CN" altLang="en-US" sz="1400" dirty="0">
              <a:latin typeface="微软雅黑" panose="020B0503020204020204" pitchFamily="34" charset="-122"/>
              <a:ea typeface="微软雅黑" panose="020B0503020204020204" pitchFamily="34" charset="-122"/>
            </a:endParaRPr>
          </a:p>
        </p:txBody>
      </p:sp>
      <p:sp>
        <p:nvSpPr>
          <p:cNvPr id="172" name="Rectangle 6"/>
          <p:cNvSpPr/>
          <p:nvPr/>
        </p:nvSpPr>
        <p:spPr>
          <a:xfrm>
            <a:off x="1133258" y="6401030"/>
            <a:ext cx="9749705" cy="390234"/>
          </a:xfrm>
          <a:prstGeom prst="rect">
            <a:avLst/>
          </a:prstGeom>
          <a:solidFill>
            <a:schemeClr val="accent5">
              <a:lumMod val="20000"/>
              <a:lumOff val="80000"/>
            </a:schemeClr>
          </a:solidFill>
          <a:ln w="9525">
            <a:noFill/>
          </a:ln>
        </p:spPr>
        <p:txBody>
          <a:bodyPr wrap="square">
            <a:spAutoFit/>
          </a:bodyPr>
          <a:lstStyle/>
          <a:p>
            <a:pPr indent="457200">
              <a:lnSpc>
                <a:spcPct val="150000"/>
              </a:lnSpc>
            </a:pPr>
            <a:r>
              <a:rPr lang="zh-CN" altLang="en-US" sz="1400" b="1" dirty="0">
                <a:latin typeface="微软雅黑" panose="020B0503020204020204" pitchFamily="34" charset="-122"/>
                <a:ea typeface="微软雅黑" panose="020B0503020204020204" pitchFamily="34" charset="-122"/>
              </a:rPr>
              <a:t>是否为自主知识产权的创新药：</a:t>
            </a:r>
            <a:r>
              <a:rPr lang="zh-CN" altLang="en-US" sz="1400" dirty="0">
                <a:latin typeface="微软雅黑" panose="020B0503020204020204" pitchFamily="34" charset="-122"/>
                <a:ea typeface="微软雅黑" panose="020B0503020204020204" pitchFamily="34" charset="-122"/>
              </a:rPr>
              <a:t>是                           </a:t>
            </a:r>
            <a:r>
              <a:rPr lang="zh-CN" altLang="en-US" sz="1400" b="1" dirty="0">
                <a:latin typeface="微软雅黑" panose="020B0503020204020204" pitchFamily="34" charset="-122"/>
                <a:ea typeface="微软雅黑" panose="020B0503020204020204" pitchFamily="34" charset="-122"/>
              </a:rPr>
              <a:t>是否为国家“重大新药创制”科技重大专项支持上市药品：</a:t>
            </a:r>
            <a:r>
              <a:rPr lang="zh-CN" altLang="en-US" sz="1400" dirty="0">
                <a:latin typeface="微软雅黑" panose="020B0503020204020204" pitchFamily="34" charset="-122"/>
                <a:ea typeface="微软雅黑" panose="020B0503020204020204" pitchFamily="34" charset="-122"/>
              </a:rPr>
              <a:t>否</a:t>
            </a:r>
            <a:endParaRPr lang="zh-CN" altLang="en-US" sz="1400" dirty="0">
              <a:latin typeface="微软雅黑" panose="020B0503020204020204" pitchFamily="34" charset="-122"/>
              <a:ea typeface="微软雅黑" panose="020B0503020204020204" pitchFamily="34" charset="-122"/>
            </a:endParaRPr>
          </a:p>
        </p:txBody>
      </p:sp>
      <p:sp>
        <p:nvSpPr>
          <p:cNvPr id="8" name="文本框 7"/>
          <p:cNvSpPr txBox="1"/>
          <p:nvPr/>
        </p:nvSpPr>
        <p:spPr>
          <a:xfrm>
            <a:off x="159385" y="60325"/>
            <a:ext cx="6546215" cy="521970"/>
          </a:xfrm>
          <a:prstGeom prst="rect">
            <a:avLst/>
          </a:prstGeom>
          <a:noFill/>
        </p:spPr>
        <p:txBody>
          <a:bodyPr wrap="square" rtlCol="0">
            <a:spAutoFit/>
          </a:bodyPr>
          <a:p>
            <a:r>
              <a:rPr lang="en-US" altLang="zh-CN"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04 </a:t>
            </a:r>
            <a:r>
              <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创新性</a:t>
            </a:r>
            <a:endParaRPr lang="zh-CN" altLang="en-US" sz="280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50000" decel="50000" fill="hold" nodeType="afterEffect">
                                  <p:stCondLst>
                                    <p:cond delay="0"/>
                                  </p:stCondLst>
                                  <p:childTnLst>
                                    <p:set>
                                      <p:cBhvr>
                                        <p:cTn id="6" dur="1" fill="hold">
                                          <p:stCondLst>
                                            <p:cond delay="0"/>
                                          </p:stCondLst>
                                        </p:cTn>
                                        <p:tgtEl>
                                          <p:spTgt spid="132"/>
                                        </p:tgtEl>
                                        <p:attrNameLst>
                                          <p:attrName>style.visibility</p:attrName>
                                        </p:attrNameLst>
                                      </p:cBhvr>
                                      <p:to>
                                        <p:strVal val="visible"/>
                                      </p:to>
                                    </p:set>
                                    <p:anim calcmode="lin" valueType="num">
                                      <p:cBhvr additive="base">
                                        <p:cTn id="7" dur="1000" fill="hold"/>
                                        <p:tgtEl>
                                          <p:spTgt spid="132"/>
                                        </p:tgtEl>
                                        <p:attrNameLst>
                                          <p:attrName>ppt_x</p:attrName>
                                        </p:attrNameLst>
                                      </p:cBhvr>
                                      <p:tavLst>
                                        <p:tav tm="0">
                                          <p:val>
                                            <p:strVal val="0-#ppt_w/2"/>
                                          </p:val>
                                        </p:tav>
                                        <p:tav tm="100000">
                                          <p:val>
                                            <p:strVal val="#ppt_x"/>
                                          </p:val>
                                        </p:tav>
                                      </p:tavLst>
                                    </p:anim>
                                    <p:anim calcmode="lin" valueType="num">
                                      <p:cBhvr additive="base">
                                        <p:cTn id="8" dur="1000" fill="hold"/>
                                        <p:tgtEl>
                                          <p:spTgt spid="132"/>
                                        </p:tgtEl>
                                        <p:attrNameLst>
                                          <p:attrName>ppt_y</p:attrName>
                                        </p:attrNameLst>
                                      </p:cBhvr>
                                      <p:tavLst>
                                        <p:tav tm="0">
                                          <p:val>
                                            <p:strVal val="#ppt_y"/>
                                          </p:val>
                                        </p:tav>
                                        <p:tav tm="100000">
                                          <p:val>
                                            <p:strVal val="#ppt_y"/>
                                          </p:val>
                                        </p:tav>
                                      </p:tavLst>
                                    </p:anim>
                                  </p:childTnLst>
                                </p:cTn>
                              </p:par>
                              <p:par>
                                <p:cTn id="9" presetID="2" presetClass="entr" presetSubtype="1" accel="50000" decel="50000" fill="hold" nodeType="withEffect">
                                  <p:stCondLst>
                                    <p:cond delay="0"/>
                                  </p:stCondLst>
                                  <p:childTnLst>
                                    <p:set>
                                      <p:cBhvr>
                                        <p:cTn id="10" dur="1" fill="hold">
                                          <p:stCondLst>
                                            <p:cond delay="0"/>
                                          </p:stCondLst>
                                        </p:cTn>
                                        <p:tgtEl>
                                          <p:spTgt spid="135"/>
                                        </p:tgtEl>
                                        <p:attrNameLst>
                                          <p:attrName>style.visibility</p:attrName>
                                        </p:attrNameLst>
                                      </p:cBhvr>
                                      <p:to>
                                        <p:strVal val="visible"/>
                                      </p:to>
                                    </p:set>
                                    <p:anim calcmode="lin" valueType="num">
                                      <p:cBhvr additive="base">
                                        <p:cTn id="11" dur="1000" fill="hold"/>
                                        <p:tgtEl>
                                          <p:spTgt spid="135"/>
                                        </p:tgtEl>
                                        <p:attrNameLst>
                                          <p:attrName>ppt_x</p:attrName>
                                        </p:attrNameLst>
                                      </p:cBhvr>
                                      <p:tavLst>
                                        <p:tav tm="0">
                                          <p:val>
                                            <p:strVal val="#ppt_x"/>
                                          </p:val>
                                        </p:tav>
                                        <p:tav tm="100000">
                                          <p:val>
                                            <p:strVal val="#ppt_x"/>
                                          </p:val>
                                        </p:tav>
                                      </p:tavLst>
                                    </p:anim>
                                    <p:anim calcmode="lin" valueType="num">
                                      <p:cBhvr additive="base">
                                        <p:cTn id="12" dur="1000" fill="hold"/>
                                        <p:tgtEl>
                                          <p:spTgt spid="135"/>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accel="50000" decel="50000" fill="hold" nodeType="afterEffect">
                                  <p:stCondLst>
                                    <p:cond delay="0"/>
                                  </p:stCondLst>
                                  <p:childTnLst>
                                    <p:set>
                                      <p:cBhvr>
                                        <p:cTn id="15" dur="1" fill="hold">
                                          <p:stCondLst>
                                            <p:cond delay="0"/>
                                          </p:stCondLst>
                                        </p:cTn>
                                        <p:tgtEl>
                                          <p:spTgt spid="126"/>
                                        </p:tgtEl>
                                        <p:attrNameLst>
                                          <p:attrName>style.visibility</p:attrName>
                                        </p:attrNameLst>
                                      </p:cBhvr>
                                      <p:to>
                                        <p:strVal val="visible"/>
                                      </p:to>
                                    </p:set>
                                    <p:anim calcmode="lin" valueType="num">
                                      <p:cBhvr additive="base">
                                        <p:cTn id="16" dur="1000" fill="hold"/>
                                        <p:tgtEl>
                                          <p:spTgt spid="126"/>
                                        </p:tgtEl>
                                        <p:attrNameLst>
                                          <p:attrName>ppt_x</p:attrName>
                                        </p:attrNameLst>
                                      </p:cBhvr>
                                      <p:tavLst>
                                        <p:tav tm="0">
                                          <p:val>
                                            <p:strVal val="1+#ppt_w/2"/>
                                          </p:val>
                                        </p:tav>
                                        <p:tav tm="100000">
                                          <p:val>
                                            <p:strVal val="#ppt_x"/>
                                          </p:val>
                                        </p:tav>
                                      </p:tavLst>
                                    </p:anim>
                                    <p:anim calcmode="lin" valueType="num">
                                      <p:cBhvr additive="base">
                                        <p:cTn id="17" dur="1000" fill="hold"/>
                                        <p:tgtEl>
                                          <p:spTgt spid="126"/>
                                        </p:tgtEl>
                                        <p:attrNameLst>
                                          <p:attrName>ppt_y</p:attrName>
                                        </p:attrNameLst>
                                      </p:cBhvr>
                                      <p:tavLst>
                                        <p:tav tm="0">
                                          <p:val>
                                            <p:strVal val="#ppt_y"/>
                                          </p:val>
                                        </p:tav>
                                        <p:tav tm="100000">
                                          <p:val>
                                            <p:strVal val="#ppt_y"/>
                                          </p:val>
                                        </p:tav>
                                      </p:tavLst>
                                    </p:anim>
                                  </p:childTnLst>
                                </p:cTn>
                              </p:par>
                              <p:par>
                                <p:cTn id="18" presetID="2" presetClass="entr" presetSubtype="4" accel="50000" decel="50000" fill="hold" nodeType="withEffect">
                                  <p:stCondLst>
                                    <p:cond delay="0"/>
                                  </p:stCondLst>
                                  <p:childTnLst>
                                    <p:set>
                                      <p:cBhvr>
                                        <p:cTn id="19" dur="1" fill="hold">
                                          <p:stCondLst>
                                            <p:cond delay="0"/>
                                          </p:stCondLst>
                                        </p:cTn>
                                        <p:tgtEl>
                                          <p:spTgt spid="129"/>
                                        </p:tgtEl>
                                        <p:attrNameLst>
                                          <p:attrName>style.visibility</p:attrName>
                                        </p:attrNameLst>
                                      </p:cBhvr>
                                      <p:to>
                                        <p:strVal val="visible"/>
                                      </p:to>
                                    </p:set>
                                    <p:anim calcmode="lin" valueType="num">
                                      <p:cBhvr additive="base">
                                        <p:cTn id="20" dur="1000" fill="hold"/>
                                        <p:tgtEl>
                                          <p:spTgt spid="129"/>
                                        </p:tgtEl>
                                        <p:attrNameLst>
                                          <p:attrName>ppt_x</p:attrName>
                                        </p:attrNameLst>
                                      </p:cBhvr>
                                      <p:tavLst>
                                        <p:tav tm="0">
                                          <p:val>
                                            <p:strVal val="#ppt_x"/>
                                          </p:val>
                                        </p:tav>
                                        <p:tav tm="100000">
                                          <p:val>
                                            <p:strVal val="#ppt_x"/>
                                          </p:val>
                                        </p:tav>
                                      </p:tavLst>
                                    </p:anim>
                                    <p:anim calcmode="lin" valueType="num">
                                      <p:cBhvr additive="base">
                                        <p:cTn id="21" dur="1000" fill="hold"/>
                                        <p:tgtEl>
                                          <p:spTgt spid="129"/>
                                        </p:tgtEl>
                                        <p:attrNameLst>
                                          <p:attrName>ppt_y</p:attrName>
                                        </p:attrNameLst>
                                      </p:cBhvr>
                                      <p:tavLst>
                                        <p:tav tm="0">
                                          <p:val>
                                            <p:strVal val="1+#ppt_h/2"/>
                                          </p:val>
                                        </p:tav>
                                        <p:tav tm="100000">
                                          <p:val>
                                            <p:strVal val="#ppt_y"/>
                                          </p:val>
                                        </p:tav>
                                      </p:tavLst>
                                    </p:anim>
                                  </p:childTnLst>
                                </p:cTn>
                              </p:par>
                            </p:childTnLst>
                          </p:cTn>
                        </p:par>
                        <p:par>
                          <p:cTn id="22" fill="hold">
                            <p:stCondLst>
                              <p:cond delay="2000"/>
                            </p:stCondLst>
                            <p:childTnLst>
                              <p:par>
                                <p:cTn id="23" presetID="53" presetClass="entr" presetSubtype="16" fill="hold" nodeType="afterEffect">
                                  <p:stCondLst>
                                    <p:cond delay="0"/>
                                  </p:stCondLst>
                                  <p:childTnLst>
                                    <p:set>
                                      <p:cBhvr>
                                        <p:cTn id="24" dur="1" fill="hold">
                                          <p:stCondLst>
                                            <p:cond delay="0"/>
                                          </p:stCondLst>
                                        </p:cTn>
                                        <p:tgtEl>
                                          <p:spTgt spid="150"/>
                                        </p:tgtEl>
                                        <p:attrNameLst>
                                          <p:attrName>style.visibility</p:attrName>
                                        </p:attrNameLst>
                                      </p:cBhvr>
                                      <p:to>
                                        <p:strVal val="visible"/>
                                      </p:to>
                                    </p:set>
                                    <p:anim calcmode="lin" valueType="num">
                                      <p:cBhvr>
                                        <p:cTn id="25" dur="500" fill="hold"/>
                                        <p:tgtEl>
                                          <p:spTgt spid="150"/>
                                        </p:tgtEl>
                                        <p:attrNameLst>
                                          <p:attrName>ppt_w</p:attrName>
                                        </p:attrNameLst>
                                      </p:cBhvr>
                                      <p:tavLst>
                                        <p:tav tm="0">
                                          <p:val>
                                            <p:fltVal val="0"/>
                                          </p:val>
                                        </p:tav>
                                        <p:tav tm="100000">
                                          <p:val>
                                            <p:strVal val="#ppt_w"/>
                                          </p:val>
                                        </p:tav>
                                      </p:tavLst>
                                    </p:anim>
                                    <p:anim calcmode="lin" valueType="num">
                                      <p:cBhvr>
                                        <p:cTn id="26" dur="500" fill="hold"/>
                                        <p:tgtEl>
                                          <p:spTgt spid="150"/>
                                        </p:tgtEl>
                                        <p:attrNameLst>
                                          <p:attrName>ppt_h</p:attrName>
                                        </p:attrNameLst>
                                      </p:cBhvr>
                                      <p:tavLst>
                                        <p:tav tm="0">
                                          <p:val>
                                            <p:fltVal val="0"/>
                                          </p:val>
                                        </p:tav>
                                        <p:tav tm="100000">
                                          <p:val>
                                            <p:strVal val="#ppt_h"/>
                                          </p:val>
                                        </p:tav>
                                      </p:tavLst>
                                    </p:anim>
                                    <p:animEffect transition="in" filter="fade">
                                      <p:cBhvr>
                                        <p:cTn id="27" dur="500"/>
                                        <p:tgtEl>
                                          <p:spTgt spid="150"/>
                                        </p:tgtEl>
                                      </p:cBhvr>
                                    </p:animEffect>
                                  </p:childTnLst>
                                </p:cTn>
                              </p:par>
                            </p:childTnLst>
                          </p:cTn>
                        </p:par>
                        <p:par>
                          <p:cTn id="28" fill="hold">
                            <p:stCondLst>
                              <p:cond delay="2500"/>
                            </p:stCondLst>
                            <p:childTnLst>
                              <p:par>
                                <p:cTn id="29" presetID="53" presetClass="entr" presetSubtype="16" fill="hold" grpId="0" nodeType="afterEffect">
                                  <p:stCondLst>
                                    <p:cond delay="0"/>
                                  </p:stCondLst>
                                  <p:childTnLst>
                                    <p:set>
                                      <p:cBhvr>
                                        <p:cTn id="30" dur="1" fill="hold">
                                          <p:stCondLst>
                                            <p:cond delay="0"/>
                                          </p:stCondLst>
                                        </p:cTn>
                                        <p:tgtEl>
                                          <p:spTgt spid="165"/>
                                        </p:tgtEl>
                                        <p:attrNameLst>
                                          <p:attrName>style.visibility</p:attrName>
                                        </p:attrNameLst>
                                      </p:cBhvr>
                                      <p:to>
                                        <p:strVal val="visible"/>
                                      </p:to>
                                    </p:set>
                                    <p:anim calcmode="lin" valueType="num">
                                      <p:cBhvr>
                                        <p:cTn id="31" dur="500" fill="hold"/>
                                        <p:tgtEl>
                                          <p:spTgt spid="165"/>
                                        </p:tgtEl>
                                        <p:attrNameLst>
                                          <p:attrName>ppt_w</p:attrName>
                                        </p:attrNameLst>
                                      </p:cBhvr>
                                      <p:tavLst>
                                        <p:tav tm="0">
                                          <p:val>
                                            <p:fltVal val="0"/>
                                          </p:val>
                                        </p:tav>
                                        <p:tav tm="100000">
                                          <p:val>
                                            <p:strVal val="#ppt_w"/>
                                          </p:val>
                                        </p:tav>
                                      </p:tavLst>
                                    </p:anim>
                                    <p:anim calcmode="lin" valueType="num">
                                      <p:cBhvr>
                                        <p:cTn id="32" dur="500" fill="hold"/>
                                        <p:tgtEl>
                                          <p:spTgt spid="165"/>
                                        </p:tgtEl>
                                        <p:attrNameLst>
                                          <p:attrName>ppt_h</p:attrName>
                                        </p:attrNameLst>
                                      </p:cBhvr>
                                      <p:tavLst>
                                        <p:tav tm="0">
                                          <p:val>
                                            <p:fltVal val="0"/>
                                          </p:val>
                                        </p:tav>
                                        <p:tav tm="100000">
                                          <p:val>
                                            <p:strVal val="#ppt_h"/>
                                          </p:val>
                                        </p:tav>
                                      </p:tavLst>
                                    </p:anim>
                                    <p:animEffect transition="in" filter="fade">
                                      <p:cBhvr>
                                        <p:cTn id="33" dur="500"/>
                                        <p:tgtEl>
                                          <p:spTgt spid="165"/>
                                        </p:tgtEl>
                                      </p:cBhvr>
                                    </p:animEffect>
                                  </p:childTnLst>
                                </p:cTn>
                              </p:par>
                            </p:childTnLst>
                          </p:cTn>
                        </p:par>
                        <p:par>
                          <p:cTn id="34" fill="hold">
                            <p:stCondLst>
                              <p:cond delay="3000"/>
                            </p:stCondLst>
                            <p:childTnLst>
                              <p:par>
                                <p:cTn id="35" presetID="53" presetClass="entr" presetSubtype="16" fill="hold" grpId="0" nodeType="afterEffect">
                                  <p:stCondLst>
                                    <p:cond delay="0"/>
                                  </p:stCondLst>
                                  <p:childTnLst>
                                    <p:set>
                                      <p:cBhvr>
                                        <p:cTn id="36" dur="1" fill="hold">
                                          <p:stCondLst>
                                            <p:cond delay="0"/>
                                          </p:stCondLst>
                                        </p:cTn>
                                        <p:tgtEl>
                                          <p:spTgt spid="160"/>
                                        </p:tgtEl>
                                        <p:attrNameLst>
                                          <p:attrName>style.visibility</p:attrName>
                                        </p:attrNameLst>
                                      </p:cBhvr>
                                      <p:to>
                                        <p:strVal val="visible"/>
                                      </p:to>
                                    </p:set>
                                    <p:anim calcmode="lin" valueType="num">
                                      <p:cBhvr>
                                        <p:cTn id="37" dur="500" fill="hold"/>
                                        <p:tgtEl>
                                          <p:spTgt spid="160"/>
                                        </p:tgtEl>
                                        <p:attrNameLst>
                                          <p:attrName>ppt_w</p:attrName>
                                        </p:attrNameLst>
                                      </p:cBhvr>
                                      <p:tavLst>
                                        <p:tav tm="0">
                                          <p:val>
                                            <p:fltVal val="0"/>
                                          </p:val>
                                        </p:tav>
                                        <p:tav tm="100000">
                                          <p:val>
                                            <p:strVal val="#ppt_w"/>
                                          </p:val>
                                        </p:tav>
                                      </p:tavLst>
                                    </p:anim>
                                    <p:anim calcmode="lin" valueType="num">
                                      <p:cBhvr>
                                        <p:cTn id="38" dur="500" fill="hold"/>
                                        <p:tgtEl>
                                          <p:spTgt spid="160"/>
                                        </p:tgtEl>
                                        <p:attrNameLst>
                                          <p:attrName>ppt_h</p:attrName>
                                        </p:attrNameLst>
                                      </p:cBhvr>
                                      <p:tavLst>
                                        <p:tav tm="0">
                                          <p:val>
                                            <p:fltVal val="0"/>
                                          </p:val>
                                        </p:tav>
                                        <p:tav tm="100000">
                                          <p:val>
                                            <p:strVal val="#ppt_h"/>
                                          </p:val>
                                        </p:tav>
                                      </p:tavLst>
                                    </p:anim>
                                    <p:animEffect transition="in" filter="fade">
                                      <p:cBhvr>
                                        <p:cTn id="39" dur="500"/>
                                        <p:tgtEl>
                                          <p:spTgt spid="160"/>
                                        </p:tgtEl>
                                      </p:cBhvr>
                                    </p:animEffect>
                                  </p:childTnLst>
                                </p:cTn>
                              </p:par>
                            </p:childTnLst>
                          </p:cTn>
                        </p:par>
                        <p:par>
                          <p:cTn id="40" fill="hold">
                            <p:stCondLst>
                              <p:cond delay="3500"/>
                            </p:stCondLst>
                            <p:childTnLst>
                              <p:par>
                                <p:cTn id="41" presetID="53" presetClass="entr" presetSubtype="16" fill="hold" grpId="0" nodeType="afterEffect">
                                  <p:stCondLst>
                                    <p:cond delay="0"/>
                                  </p:stCondLst>
                                  <p:childTnLst>
                                    <p:set>
                                      <p:cBhvr>
                                        <p:cTn id="42" dur="1" fill="hold">
                                          <p:stCondLst>
                                            <p:cond delay="0"/>
                                          </p:stCondLst>
                                        </p:cTn>
                                        <p:tgtEl>
                                          <p:spTgt spid="166"/>
                                        </p:tgtEl>
                                        <p:attrNameLst>
                                          <p:attrName>style.visibility</p:attrName>
                                        </p:attrNameLst>
                                      </p:cBhvr>
                                      <p:to>
                                        <p:strVal val="visible"/>
                                      </p:to>
                                    </p:set>
                                    <p:anim calcmode="lin" valueType="num">
                                      <p:cBhvr>
                                        <p:cTn id="43" dur="500" fill="hold"/>
                                        <p:tgtEl>
                                          <p:spTgt spid="166"/>
                                        </p:tgtEl>
                                        <p:attrNameLst>
                                          <p:attrName>ppt_w</p:attrName>
                                        </p:attrNameLst>
                                      </p:cBhvr>
                                      <p:tavLst>
                                        <p:tav tm="0">
                                          <p:val>
                                            <p:fltVal val="0"/>
                                          </p:val>
                                        </p:tav>
                                        <p:tav tm="100000">
                                          <p:val>
                                            <p:strVal val="#ppt_w"/>
                                          </p:val>
                                        </p:tav>
                                      </p:tavLst>
                                    </p:anim>
                                    <p:anim calcmode="lin" valueType="num">
                                      <p:cBhvr>
                                        <p:cTn id="44" dur="500" fill="hold"/>
                                        <p:tgtEl>
                                          <p:spTgt spid="166"/>
                                        </p:tgtEl>
                                        <p:attrNameLst>
                                          <p:attrName>ppt_h</p:attrName>
                                        </p:attrNameLst>
                                      </p:cBhvr>
                                      <p:tavLst>
                                        <p:tav tm="0">
                                          <p:val>
                                            <p:fltVal val="0"/>
                                          </p:val>
                                        </p:tav>
                                        <p:tav tm="100000">
                                          <p:val>
                                            <p:strVal val="#ppt_h"/>
                                          </p:val>
                                        </p:tav>
                                      </p:tavLst>
                                    </p:anim>
                                    <p:animEffect transition="in" filter="fade">
                                      <p:cBhvr>
                                        <p:cTn id="45" dur="500"/>
                                        <p:tgtEl>
                                          <p:spTgt spid="166"/>
                                        </p:tgtEl>
                                      </p:cBhvr>
                                    </p:animEffect>
                                  </p:childTnLst>
                                </p:cTn>
                              </p:par>
                            </p:childTnLst>
                          </p:cTn>
                        </p:par>
                        <p:par>
                          <p:cTn id="46" fill="hold">
                            <p:stCondLst>
                              <p:cond delay="4000"/>
                            </p:stCondLst>
                            <p:childTnLst>
                              <p:par>
                                <p:cTn id="47" presetID="53" presetClass="entr" presetSubtype="16" fill="hold" grpId="0" nodeType="afterEffect">
                                  <p:stCondLst>
                                    <p:cond delay="0"/>
                                  </p:stCondLst>
                                  <p:childTnLst>
                                    <p:set>
                                      <p:cBhvr>
                                        <p:cTn id="48" dur="1" fill="hold">
                                          <p:stCondLst>
                                            <p:cond delay="0"/>
                                          </p:stCondLst>
                                        </p:cTn>
                                        <p:tgtEl>
                                          <p:spTgt spid="159"/>
                                        </p:tgtEl>
                                        <p:attrNameLst>
                                          <p:attrName>style.visibility</p:attrName>
                                        </p:attrNameLst>
                                      </p:cBhvr>
                                      <p:to>
                                        <p:strVal val="visible"/>
                                      </p:to>
                                    </p:set>
                                    <p:anim calcmode="lin" valueType="num">
                                      <p:cBhvr>
                                        <p:cTn id="49" dur="500" fill="hold"/>
                                        <p:tgtEl>
                                          <p:spTgt spid="159"/>
                                        </p:tgtEl>
                                        <p:attrNameLst>
                                          <p:attrName>ppt_w</p:attrName>
                                        </p:attrNameLst>
                                      </p:cBhvr>
                                      <p:tavLst>
                                        <p:tav tm="0">
                                          <p:val>
                                            <p:fltVal val="0"/>
                                          </p:val>
                                        </p:tav>
                                        <p:tav tm="100000">
                                          <p:val>
                                            <p:strVal val="#ppt_w"/>
                                          </p:val>
                                        </p:tav>
                                      </p:tavLst>
                                    </p:anim>
                                    <p:anim calcmode="lin" valueType="num">
                                      <p:cBhvr>
                                        <p:cTn id="50" dur="500" fill="hold"/>
                                        <p:tgtEl>
                                          <p:spTgt spid="159"/>
                                        </p:tgtEl>
                                        <p:attrNameLst>
                                          <p:attrName>ppt_h</p:attrName>
                                        </p:attrNameLst>
                                      </p:cBhvr>
                                      <p:tavLst>
                                        <p:tav tm="0">
                                          <p:val>
                                            <p:fltVal val="0"/>
                                          </p:val>
                                        </p:tav>
                                        <p:tav tm="100000">
                                          <p:val>
                                            <p:strVal val="#ppt_h"/>
                                          </p:val>
                                        </p:tav>
                                      </p:tavLst>
                                    </p:anim>
                                    <p:animEffect transition="in" filter="fade">
                                      <p:cBhvr>
                                        <p:cTn id="51" dur="500"/>
                                        <p:tgtEl>
                                          <p:spTgt spid="159"/>
                                        </p:tgtEl>
                                      </p:cBhvr>
                                    </p:animEffect>
                                  </p:childTnLst>
                                </p:cTn>
                              </p:par>
                            </p:childTnLst>
                          </p:cTn>
                        </p:par>
                        <p:par>
                          <p:cTn id="52" fill="hold">
                            <p:stCondLst>
                              <p:cond delay="4500"/>
                            </p:stCondLst>
                            <p:childTnLst>
                              <p:par>
                                <p:cTn id="53" presetID="53" presetClass="entr" presetSubtype="16" fill="hold" grpId="0" nodeType="afterEffect">
                                  <p:stCondLst>
                                    <p:cond delay="0"/>
                                  </p:stCondLst>
                                  <p:childTnLst>
                                    <p:set>
                                      <p:cBhvr>
                                        <p:cTn id="54" dur="1" fill="hold">
                                          <p:stCondLst>
                                            <p:cond delay="0"/>
                                          </p:stCondLst>
                                        </p:cTn>
                                        <p:tgtEl>
                                          <p:spTgt spid="167"/>
                                        </p:tgtEl>
                                        <p:attrNameLst>
                                          <p:attrName>style.visibility</p:attrName>
                                        </p:attrNameLst>
                                      </p:cBhvr>
                                      <p:to>
                                        <p:strVal val="visible"/>
                                      </p:to>
                                    </p:set>
                                    <p:anim calcmode="lin" valueType="num">
                                      <p:cBhvr>
                                        <p:cTn id="55" dur="500" fill="hold"/>
                                        <p:tgtEl>
                                          <p:spTgt spid="167"/>
                                        </p:tgtEl>
                                        <p:attrNameLst>
                                          <p:attrName>ppt_w</p:attrName>
                                        </p:attrNameLst>
                                      </p:cBhvr>
                                      <p:tavLst>
                                        <p:tav tm="0">
                                          <p:val>
                                            <p:fltVal val="0"/>
                                          </p:val>
                                        </p:tav>
                                        <p:tav tm="100000">
                                          <p:val>
                                            <p:strVal val="#ppt_w"/>
                                          </p:val>
                                        </p:tav>
                                      </p:tavLst>
                                    </p:anim>
                                    <p:anim calcmode="lin" valueType="num">
                                      <p:cBhvr>
                                        <p:cTn id="56" dur="500" fill="hold"/>
                                        <p:tgtEl>
                                          <p:spTgt spid="167"/>
                                        </p:tgtEl>
                                        <p:attrNameLst>
                                          <p:attrName>ppt_h</p:attrName>
                                        </p:attrNameLst>
                                      </p:cBhvr>
                                      <p:tavLst>
                                        <p:tav tm="0">
                                          <p:val>
                                            <p:fltVal val="0"/>
                                          </p:val>
                                        </p:tav>
                                        <p:tav tm="100000">
                                          <p:val>
                                            <p:strVal val="#ppt_h"/>
                                          </p:val>
                                        </p:tav>
                                      </p:tavLst>
                                    </p:anim>
                                    <p:animEffect transition="in" filter="fade">
                                      <p:cBhvr>
                                        <p:cTn id="57" dur="500"/>
                                        <p:tgtEl>
                                          <p:spTgt spid="167"/>
                                        </p:tgtEl>
                                      </p:cBhvr>
                                    </p:animEffect>
                                  </p:childTnLst>
                                </p:cTn>
                              </p:par>
                            </p:childTnLst>
                          </p:cTn>
                        </p:par>
                        <p:par>
                          <p:cTn id="58" fill="hold">
                            <p:stCondLst>
                              <p:cond delay="5000"/>
                            </p:stCondLst>
                            <p:childTnLst>
                              <p:par>
                                <p:cTn id="59" presetID="53" presetClass="entr" presetSubtype="16" fill="hold" nodeType="afterEffect">
                                  <p:stCondLst>
                                    <p:cond delay="0"/>
                                  </p:stCondLst>
                                  <p:childTnLst>
                                    <p:set>
                                      <p:cBhvr>
                                        <p:cTn id="60" dur="1" fill="hold">
                                          <p:stCondLst>
                                            <p:cond delay="0"/>
                                          </p:stCondLst>
                                        </p:cTn>
                                        <p:tgtEl>
                                          <p:spTgt spid="161"/>
                                        </p:tgtEl>
                                        <p:attrNameLst>
                                          <p:attrName>style.visibility</p:attrName>
                                        </p:attrNameLst>
                                      </p:cBhvr>
                                      <p:to>
                                        <p:strVal val="visible"/>
                                      </p:to>
                                    </p:set>
                                    <p:anim calcmode="lin" valueType="num">
                                      <p:cBhvr>
                                        <p:cTn id="61" dur="500" fill="hold"/>
                                        <p:tgtEl>
                                          <p:spTgt spid="161"/>
                                        </p:tgtEl>
                                        <p:attrNameLst>
                                          <p:attrName>ppt_w</p:attrName>
                                        </p:attrNameLst>
                                      </p:cBhvr>
                                      <p:tavLst>
                                        <p:tav tm="0">
                                          <p:val>
                                            <p:fltVal val="0"/>
                                          </p:val>
                                        </p:tav>
                                        <p:tav tm="100000">
                                          <p:val>
                                            <p:strVal val="#ppt_w"/>
                                          </p:val>
                                        </p:tav>
                                      </p:tavLst>
                                    </p:anim>
                                    <p:anim calcmode="lin" valueType="num">
                                      <p:cBhvr>
                                        <p:cTn id="62" dur="500" fill="hold"/>
                                        <p:tgtEl>
                                          <p:spTgt spid="161"/>
                                        </p:tgtEl>
                                        <p:attrNameLst>
                                          <p:attrName>ppt_h</p:attrName>
                                        </p:attrNameLst>
                                      </p:cBhvr>
                                      <p:tavLst>
                                        <p:tav tm="0">
                                          <p:val>
                                            <p:fltVal val="0"/>
                                          </p:val>
                                        </p:tav>
                                        <p:tav tm="100000">
                                          <p:val>
                                            <p:strVal val="#ppt_h"/>
                                          </p:val>
                                        </p:tav>
                                      </p:tavLst>
                                    </p:anim>
                                    <p:animEffect transition="in" filter="fade">
                                      <p:cBhvr>
                                        <p:cTn id="63" dur="500"/>
                                        <p:tgtEl>
                                          <p:spTgt spid="161"/>
                                        </p:tgtEl>
                                      </p:cBhvr>
                                    </p:animEffect>
                                  </p:childTnLst>
                                </p:cTn>
                              </p:par>
                            </p:childTnLst>
                          </p:cTn>
                        </p:par>
                        <p:par>
                          <p:cTn id="64" fill="hold">
                            <p:stCondLst>
                              <p:cond delay="5500"/>
                            </p:stCondLst>
                            <p:childTnLst>
                              <p:par>
                                <p:cTn id="65" presetID="53" presetClass="entr" presetSubtype="16" fill="hold" grpId="0" nodeType="afterEffect">
                                  <p:stCondLst>
                                    <p:cond delay="0"/>
                                  </p:stCondLst>
                                  <p:childTnLst>
                                    <p:set>
                                      <p:cBhvr>
                                        <p:cTn id="66" dur="1" fill="hold">
                                          <p:stCondLst>
                                            <p:cond delay="0"/>
                                          </p:stCondLst>
                                        </p:cTn>
                                        <p:tgtEl>
                                          <p:spTgt spid="168"/>
                                        </p:tgtEl>
                                        <p:attrNameLst>
                                          <p:attrName>style.visibility</p:attrName>
                                        </p:attrNameLst>
                                      </p:cBhvr>
                                      <p:to>
                                        <p:strVal val="visible"/>
                                      </p:to>
                                    </p:set>
                                    <p:anim calcmode="lin" valueType="num">
                                      <p:cBhvr>
                                        <p:cTn id="67" dur="500" fill="hold"/>
                                        <p:tgtEl>
                                          <p:spTgt spid="168"/>
                                        </p:tgtEl>
                                        <p:attrNameLst>
                                          <p:attrName>ppt_w</p:attrName>
                                        </p:attrNameLst>
                                      </p:cBhvr>
                                      <p:tavLst>
                                        <p:tav tm="0">
                                          <p:val>
                                            <p:fltVal val="0"/>
                                          </p:val>
                                        </p:tav>
                                        <p:tav tm="100000">
                                          <p:val>
                                            <p:strVal val="#ppt_w"/>
                                          </p:val>
                                        </p:tav>
                                      </p:tavLst>
                                    </p:anim>
                                    <p:anim calcmode="lin" valueType="num">
                                      <p:cBhvr>
                                        <p:cTn id="68" dur="500" fill="hold"/>
                                        <p:tgtEl>
                                          <p:spTgt spid="168"/>
                                        </p:tgtEl>
                                        <p:attrNameLst>
                                          <p:attrName>ppt_h</p:attrName>
                                        </p:attrNameLst>
                                      </p:cBhvr>
                                      <p:tavLst>
                                        <p:tav tm="0">
                                          <p:val>
                                            <p:fltVal val="0"/>
                                          </p:val>
                                        </p:tav>
                                        <p:tav tm="100000">
                                          <p:val>
                                            <p:strVal val="#ppt_h"/>
                                          </p:val>
                                        </p:tav>
                                      </p:tavLst>
                                    </p:anim>
                                    <p:animEffect transition="in" filter="fade">
                                      <p:cBhvr>
                                        <p:cTn id="69" dur="500"/>
                                        <p:tgtEl>
                                          <p:spTgt spid="168"/>
                                        </p:tgtEl>
                                      </p:cBhvr>
                                    </p:animEffect>
                                  </p:childTnLst>
                                </p:cTn>
                              </p:par>
                            </p:childTnLst>
                          </p:cTn>
                        </p:par>
                        <p:par>
                          <p:cTn id="70" fill="hold">
                            <p:stCondLst>
                              <p:cond delay="6000"/>
                            </p:stCondLst>
                            <p:childTnLst>
                              <p:par>
                                <p:cTn id="71" presetID="18" presetClass="entr" presetSubtype="12" fill="hold" nodeType="afterEffect">
                                  <p:stCondLst>
                                    <p:cond delay="0"/>
                                  </p:stCondLst>
                                  <p:childTnLst>
                                    <p:set>
                                      <p:cBhvr>
                                        <p:cTn id="72" dur="1" fill="hold">
                                          <p:stCondLst>
                                            <p:cond delay="0"/>
                                          </p:stCondLst>
                                        </p:cTn>
                                        <p:tgtEl>
                                          <p:spTgt spid="120"/>
                                        </p:tgtEl>
                                        <p:attrNameLst>
                                          <p:attrName>style.visibility</p:attrName>
                                        </p:attrNameLst>
                                      </p:cBhvr>
                                      <p:to>
                                        <p:strVal val="visible"/>
                                      </p:to>
                                    </p:set>
                                    <p:animEffect transition="in" filter="strips(downLeft)">
                                      <p:cBhvr>
                                        <p:cTn id="73" dur="500"/>
                                        <p:tgtEl>
                                          <p:spTgt spid="120"/>
                                        </p:tgtEl>
                                      </p:cBhvr>
                                    </p:animEffect>
                                  </p:childTnLst>
                                </p:cTn>
                              </p:par>
                              <p:par>
                                <p:cTn id="74" presetID="2" presetClass="entr" presetSubtype="8" accel="50000" decel="50000" fill="hold" nodeType="withEffect">
                                  <p:stCondLst>
                                    <p:cond delay="0"/>
                                  </p:stCondLst>
                                  <p:childTnLst>
                                    <p:set>
                                      <p:cBhvr>
                                        <p:cTn id="75" dur="1" fill="hold">
                                          <p:stCondLst>
                                            <p:cond delay="0"/>
                                          </p:stCondLst>
                                        </p:cTn>
                                        <p:tgtEl>
                                          <p:spTgt spid="147"/>
                                        </p:tgtEl>
                                        <p:attrNameLst>
                                          <p:attrName>style.visibility</p:attrName>
                                        </p:attrNameLst>
                                      </p:cBhvr>
                                      <p:to>
                                        <p:strVal val="visible"/>
                                      </p:to>
                                    </p:set>
                                    <p:anim calcmode="lin" valueType="num">
                                      <p:cBhvr additive="base">
                                        <p:cTn id="76" dur="500" fill="hold"/>
                                        <p:tgtEl>
                                          <p:spTgt spid="147"/>
                                        </p:tgtEl>
                                        <p:attrNameLst>
                                          <p:attrName>ppt_x</p:attrName>
                                        </p:attrNameLst>
                                      </p:cBhvr>
                                      <p:tavLst>
                                        <p:tav tm="0">
                                          <p:val>
                                            <p:strVal val="0-#ppt_w/2"/>
                                          </p:val>
                                        </p:tav>
                                        <p:tav tm="100000">
                                          <p:val>
                                            <p:strVal val="#ppt_x"/>
                                          </p:val>
                                        </p:tav>
                                      </p:tavLst>
                                    </p:anim>
                                    <p:anim calcmode="lin" valueType="num">
                                      <p:cBhvr additive="base">
                                        <p:cTn id="77" dur="500" fill="hold"/>
                                        <p:tgtEl>
                                          <p:spTgt spid="147"/>
                                        </p:tgtEl>
                                        <p:attrNameLst>
                                          <p:attrName>ppt_y</p:attrName>
                                        </p:attrNameLst>
                                      </p:cBhvr>
                                      <p:tavLst>
                                        <p:tav tm="0">
                                          <p:val>
                                            <p:strVal val="#ppt_y"/>
                                          </p:val>
                                        </p:tav>
                                        <p:tav tm="100000">
                                          <p:val>
                                            <p:strVal val="#ppt_y"/>
                                          </p:val>
                                        </p:tav>
                                      </p:tavLst>
                                    </p:anim>
                                  </p:childTnLst>
                                </p:cTn>
                              </p:par>
                            </p:childTnLst>
                          </p:cTn>
                        </p:par>
                        <p:par>
                          <p:cTn id="78" fill="hold">
                            <p:stCondLst>
                              <p:cond delay="6500"/>
                            </p:stCondLst>
                            <p:childTnLst>
                              <p:par>
                                <p:cTn id="79" presetID="18" presetClass="entr" presetSubtype="12" fill="hold" nodeType="afterEffect">
                                  <p:stCondLst>
                                    <p:cond delay="0"/>
                                  </p:stCondLst>
                                  <p:childTnLst>
                                    <p:set>
                                      <p:cBhvr>
                                        <p:cTn id="80" dur="1" fill="hold">
                                          <p:stCondLst>
                                            <p:cond delay="0"/>
                                          </p:stCondLst>
                                        </p:cTn>
                                        <p:tgtEl>
                                          <p:spTgt spid="114"/>
                                        </p:tgtEl>
                                        <p:attrNameLst>
                                          <p:attrName>style.visibility</p:attrName>
                                        </p:attrNameLst>
                                      </p:cBhvr>
                                      <p:to>
                                        <p:strVal val="visible"/>
                                      </p:to>
                                    </p:set>
                                    <p:animEffect transition="in" filter="strips(downLeft)">
                                      <p:cBhvr>
                                        <p:cTn id="81" dur="500"/>
                                        <p:tgtEl>
                                          <p:spTgt spid="114"/>
                                        </p:tgtEl>
                                      </p:cBhvr>
                                    </p:animEffect>
                                  </p:childTnLst>
                                </p:cTn>
                              </p:par>
                              <p:par>
                                <p:cTn id="82" presetID="2" presetClass="entr" presetSubtype="8" accel="50000" decel="50000" fill="hold" nodeType="withEffect">
                                  <p:stCondLst>
                                    <p:cond delay="0"/>
                                  </p:stCondLst>
                                  <p:childTnLst>
                                    <p:set>
                                      <p:cBhvr>
                                        <p:cTn id="83" dur="1" fill="hold">
                                          <p:stCondLst>
                                            <p:cond delay="0"/>
                                          </p:stCondLst>
                                        </p:cTn>
                                        <p:tgtEl>
                                          <p:spTgt spid="144"/>
                                        </p:tgtEl>
                                        <p:attrNameLst>
                                          <p:attrName>style.visibility</p:attrName>
                                        </p:attrNameLst>
                                      </p:cBhvr>
                                      <p:to>
                                        <p:strVal val="visible"/>
                                      </p:to>
                                    </p:set>
                                    <p:anim calcmode="lin" valueType="num">
                                      <p:cBhvr additive="base">
                                        <p:cTn id="84" dur="500" fill="hold"/>
                                        <p:tgtEl>
                                          <p:spTgt spid="144"/>
                                        </p:tgtEl>
                                        <p:attrNameLst>
                                          <p:attrName>ppt_x</p:attrName>
                                        </p:attrNameLst>
                                      </p:cBhvr>
                                      <p:tavLst>
                                        <p:tav tm="0">
                                          <p:val>
                                            <p:strVal val="0-#ppt_w/2"/>
                                          </p:val>
                                        </p:tav>
                                        <p:tav tm="100000">
                                          <p:val>
                                            <p:strVal val="#ppt_x"/>
                                          </p:val>
                                        </p:tav>
                                      </p:tavLst>
                                    </p:anim>
                                    <p:anim calcmode="lin" valueType="num">
                                      <p:cBhvr additive="base">
                                        <p:cTn id="85" dur="500" fill="hold"/>
                                        <p:tgtEl>
                                          <p:spTgt spid="144"/>
                                        </p:tgtEl>
                                        <p:attrNameLst>
                                          <p:attrName>ppt_y</p:attrName>
                                        </p:attrNameLst>
                                      </p:cBhvr>
                                      <p:tavLst>
                                        <p:tav tm="0">
                                          <p:val>
                                            <p:strVal val="#ppt_y"/>
                                          </p:val>
                                        </p:tav>
                                        <p:tav tm="100000">
                                          <p:val>
                                            <p:strVal val="#ppt_y"/>
                                          </p:val>
                                        </p:tav>
                                      </p:tavLst>
                                    </p:anim>
                                  </p:childTnLst>
                                </p:cTn>
                              </p:par>
                            </p:childTnLst>
                          </p:cTn>
                        </p:par>
                        <p:par>
                          <p:cTn id="86" fill="hold">
                            <p:stCondLst>
                              <p:cond delay="7000"/>
                            </p:stCondLst>
                            <p:childTnLst>
                              <p:par>
                                <p:cTn id="87" presetID="18" presetClass="entr" presetSubtype="6" fill="hold" nodeType="afterEffect">
                                  <p:stCondLst>
                                    <p:cond delay="0"/>
                                  </p:stCondLst>
                                  <p:childTnLst>
                                    <p:set>
                                      <p:cBhvr>
                                        <p:cTn id="88" dur="1" fill="hold">
                                          <p:stCondLst>
                                            <p:cond delay="0"/>
                                          </p:stCondLst>
                                        </p:cTn>
                                        <p:tgtEl>
                                          <p:spTgt spid="117"/>
                                        </p:tgtEl>
                                        <p:attrNameLst>
                                          <p:attrName>style.visibility</p:attrName>
                                        </p:attrNameLst>
                                      </p:cBhvr>
                                      <p:to>
                                        <p:strVal val="visible"/>
                                      </p:to>
                                    </p:set>
                                    <p:animEffect transition="in" filter="strips(downRight)">
                                      <p:cBhvr>
                                        <p:cTn id="89" dur="500"/>
                                        <p:tgtEl>
                                          <p:spTgt spid="117"/>
                                        </p:tgtEl>
                                      </p:cBhvr>
                                    </p:animEffect>
                                  </p:childTnLst>
                                </p:cTn>
                              </p:par>
                              <p:par>
                                <p:cTn id="90" presetID="2" presetClass="entr" presetSubtype="2" accel="50000" decel="50000" fill="hold" nodeType="withEffect">
                                  <p:stCondLst>
                                    <p:cond delay="0"/>
                                  </p:stCondLst>
                                  <p:childTnLst>
                                    <p:set>
                                      <p:cBhvr>
                                        <p:cTn id="91" dur="1" fill="hold">
                                          <p:stCondLst>
                                            <p:cond delay="0"/>
                                          </p:stCondLst>
                                        </p:cTn>
                                        <p:tgtEl>
                                          <p:spTgt spid="141"/>
                                        </p:tgtEl>
                                        <p:attrNameLst>
                                          <p:attrName>style.visibility</p:attrName>
                                        </p:attrNameLst>
                                      </p:cBhvr>
                                      <p:to>
                                        <p:strVal val="visible"/>
                                      </p:to>
                                    </p:set>
                                    <p:anim calcmode="lin" valueType="num">
                                      <p:cBhvr additive="base">
                                        <p:cTn id="92" dur="500" fill="hold"/>
                                        <p:tgtEl>
                                          <p:spTgt spid="141"/>
                                        </p:tgtEl>
                                        <p:attrNameLst>
                                          <p:attrName>ppt_x</p:attrName>
                                        </p:attrNameLst>
                                      </p:cBhvr>
                                      <p:tavLst>
                                        <p:tav tm="0">
                                          <p:val>
                                            <p:strVal val="1+#ppt_w/2"/>
                                          </p:val>
                                        </p:tav>
                                        <p:tav tm="100000">
                                          <p:val>
                                            <p:strVal val="#ppt_x"/>
                                          </p:val>
                                        </p:tav>
                                      </p:tavLst>
                                    </p:anim>
                                    <p:anim calcmode="lin" valueType="num">
                                      <p:cBhvr additive="base">
                                        <p:cTn id="93" dur="500" fill="hold"/>
                                        <p:tgtEl>
                                          <p:spTgt spid="141"/>
                                        </p:tgtEl>
                                        <p:attrNameLst>
                                          <p:attrName>ppt_y</p:attrName>
                                        </p:attrNameLst>
                                      </p:cBhvr>
                                      <p:tavLst>
                                        <p:tav tm="0">
                                          <p:val>
                                            <p:strVal val="#ppt_y"/>
                                          </p:val>
                                        </p:tav>
                                        <p:tav tm="100000">
                                          <p:val>
                                            <p:strVal val="#ppt_y"/>
                                          </p:val>
                                        </p:tav>
                                      </p:tavLst>
                                    </p:anim>
                                  </p:childTnLst>
                                </p:cTn>
                              </p:par>
                            </p:childTnLst>
                          </p:cTn>
                        </p:par>
                        <p:par>
                          <p:cTn id="94" fill="hold">
                            <p:stCondLst>
                              <p:cond delay="7500"/>
                            </p:stCondLst>
                            <p:childTnLst>
                              <p:par>
                                <p:cTn id="95" presetID="18" presetClass="entr" presetSubtype="3" fill="hold" nodeType="afterEffect">
                                  <p:stCondLst>
                                    <p:cond delay="0"/>
                                  </p:stCondLst>
                                  <p:childTnLst>
                                    <p:set>
                                      <p:cBhvr>
                                        <p:cTn id="96" dur="1" fill="hold">
                                          <p:stCondLst>
                                            <p:cond delay="0"/>
                                          </p:stCondLst>
                                        </p:cTn>
                                        <p:tgtEl>
                                          <p:spTgt spid="123"/>
                                        </p:tgtEl>
                                        <p:attrNameLst>
                                          <p:attrName>style.visibility</p:attrName>
                                        </p:attrNameLst>
                                      </p:cBhvr>
                                      <p:to>
                                        <p:strVal val="visible"/>
                                      </p:to>
                                    </p:set>
                                    <p:animEffect transition="in" filter="strips(upRight)">
                                      <p:cBhvr>
                                        <p:cTn id="97" dur="500"/>
                                        <p:tgtEl>
                                          <p:spTgt spid="123"/>
                                        </p:tgtEl>
                                      </p:cBhvr>
                                    </p:animEffect>
                                  </p:childTnLst>
                                </p:cTn>
                              </p:par>
                              <p:par>
                                <p:cTn id="98" presetID="2" presetClass="entr" presetSubtype="2" accel="50000" decel="50000" fill="hold" nodeType="withEffect">
                                  <p:stCondLst>
                                    <p:cond delay="0"/>
                                  </p:stCondLst>
                                  <p:childTnLst>
                                    <p:set>
                                      <p:cBhvr>
                                        <p:cTn id="99" dur="1" fill="hold">
                                          <p:stCondLst>
                                            <p:cond delay="0"/>
                                          </p:stCondLst>
                                        </p:cTn>
                                        <p:tgtEl>
                                          <p:spTgt spid="138"/>
                                        </p:tgtEl>
                                        <p:attrNameLst>
                                          <p:attrName>style.visibility</p:attrName>
                                        </p:attrNameLst>
                                      </p:cBhvr>
                                      <p:to>
                                        <p:strVal val="visible"/>
                                      </p:to>
                                    </p:set>
                                    <p:anim calcmode="lin" valueType="num">
                                      <p:cBhvr additive="base">
                                        <p:cTn id="100" dur="500" fill="hold"/>
                                        <p:tgtEl>
                                          <p:spTgt spid="138"/>
                                        </p:tgtEl>
                                        <p:attrNameLst>
                                          <p:attrName>ppt_x</p:attrName>
                                        </p:attrNameLst>
                                      </p:cBhvr>
                                      <p:tavLst>
                                        <p:tav tm="0">
                                          <p:val>
                                            <p:strVal val="1+#ppt_w/2"/>
                                          </p:val>
                                        </p:tav>
                                        <p:tav tm="100000">
                                          <p:val>
                                            <p:strVal val="#ppt_x"/>
                                          </p:val>
                                        </p:tav>
                                      </p:tavLst>
                                    </p:anim>
                                    <p:anim calcmode="lin" valueType="num">
                                      <p:cBhvr additive="base">
                                        <p:cTn id="101" dur="500" fill="hold"/>
                                        <p:tgtEl>
                                          <p:spTgt spid="1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 grpId="0" animBg="1"/>
      <p:bldP spid="160" grpId="0" animBg="1"/>
      <p:bldP spid="165" grpId="0"/>
      <p:bldP spid="166" grpId="0"/>
      <p:bldP spid="167" grpId="0"/>
      <p:bldP spid="168" grpId="0"/>
    </p:bldLst>
  </p:timing>
</p:sld>
</file>

<file path=ppt/tags/tag1.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0.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1.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2.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3.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4.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5.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6.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7.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8.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19.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0.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1.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2.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3.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4.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5.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6.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7.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8.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29.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0.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1.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2.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3.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4.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5.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36.xml><?xml version="1.0" encoding="utf-8"?>
<p:tagLst xmlns:p="http://schemas.openxmlformats.org/presentationml/2006/main">
  <p:tag name="COMMONDATA" val="eyJoZGlkIjoiNzA4ZDhkZWIzYjhmZmZhNzk2ZWZiM2E4NThiZmZkNWIifQ=="/>
  <p:tag name="commondata" val="eyJoZGlkIjoiODM5ZjdkMWU4OTIwMDhhM2JiM2Q4YmMwYjc4MDZlMTgifQ=="/>
</p:tagLst>
</file>

<file path=ppt/tags/tag4.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5.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6.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7.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8.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ags/tag9.xml><?xml version="1.0" encoding="utf-8"?>
<p:tagLst xmlns:p="http://schemas.openxmlformats.org/presentationml/2006/main">
  <p:tag name="KSO_WM_DIAGRAM_VIRTUALLY_FRAME" val="{&quot;height&quot;:391.42299212598425,&quot;left&quot;:453.3277952755905,&quot;top&quot;:103.14527559055118,&quot;width&quot;:423.7768503937008}"/>
</p:tagLst>
</file>

<file path=ppt/theme/theme1.xml><?xml version="1.0" encoding="utf-8"?>
<a:theme xmlns:a="http://schemas.openxmlformats.org/drawingml/2006/main" name="默认设计模板">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3571</Words>
  <Application>WPS 演示</Application>
  <PresentationFormat>宽屏</PresentationFormat>
  <Paragraphs>142</Paragraphs>
  <Slides>10</Slides>
  <Notes>1</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10</vt:i4>
      </vt:variant>
    </vt:vector>
  </HeadingPairs>
  <TitlesOfParts>
    <vt:vector size="23" baseType="lpstr">
      <vt:lpstr>Arial</vt:lpstr>
      <vt:lpstr>宋体</vt:lpstr>
      <vt:lpstr>Wingdings</vt:lpstr>
      <vt:lpstr>STXingkai</vt:lpstr>
      <vt:lpstr>微软雅黑</vt:lpstr>
      <vt:lpstr>Arial</vt:lpstr>
      <vt:lpstr>Calibri</vt:lpstr>
      <vt:lpstr>Arial Unicode MS</vt:lpstr>
      <vt:lpstr>等线 Light</vt:lpstr>
      <vt:lpstr>Calibri Light</vt:lpstr>
      <vt:lpstr>等线</vt:lpstr>
      <vt:lpstr>默认设计模板</vt:lpstr>
      <vt:lpstr>1_默认设计模板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李凯</cp:lastModifiedBy>
  <cp:revision>279</cp:revision>
  <dcterms:created xsi:type="dcterms:W3CDTF">2022-07-04T08:51:00Z</dcterms:created>
  <dcterms:modified xsi:type="dcterms:W3CDTF">2026-06-05T07:26:06Z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ICV">
    <vt:lpwstr>A9CBDEA79BDC45D98B141E1A4F9ECF8B_12</vt:lpwstr>
  </property>
  <property fmtid="{D5CDD505-2E9C-101B-9397-08002B2CF9AE}" pid="4" name="KSOProductBuildVer">
    <vt:lpwstr>2052-12.1.0.26375</vt:lpwstr>
  </property>
</Properties>
</file>