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6" r:id="rId5"/>
    <p:sldId id="261" r:id="rId6"/>
    <p:sldId id="1986" r:id="rId7"/>
    <p:sldId id="1994" r:id="rId8"/>
    <p:sldId id="1988" r:id="rId9"/>
    <p:sldId id="1993" r:id="rId10"/>
    <p:sldId id="1990" r:id="rId11"/>
    <p:sldId id="1995" r:id="rId12"/>
    <p:sldId id="1985" r:id="rId13"/>
  </p:sldIdLst>
  <p:sldSz cx="12192000" cy="6858000"/>
  <p:notesSz cx="6797675" cy="9926638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3" pos="2933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255" userDrawn="1">
          <p15:clr>
            <a:srgbClr val="A4A3A4"/>
          </p15:clr>
        </p15:guide>
        <p15:guide id="8" orient="horz" pos="4269" userDrawn="1">
          <p15:clr>
            <a:srgbClr val="A4A3A4"/>
          </p15:clr>
        </p15:guide>
        <p15:guide id="10" orient="horz" pos="3748" userDrawn="1">
          <p15:clr>
            <a:srgbClr val="A4A3A4"/>
          </p15:clr>
        </p15:guide>
        <p15:guide id="11" pos="438" userDrawn="1">
          <p15:clr>
            <a:srgbClr val="A4A3A4"/>
          </p15:clr>
        </p15:guide>
        <p15:guide id="12" orient="horz" pos="86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E2D607-CBAD-4C11-4F98-E0EF76EB04AE}" name="jiahao hu" initials="jh" userId="ae48859e10349b28" providerId="Windows Live"/>
  <p188:author id="{89154320-7952-F5F0-B96C-AC998A4EEA9F}" name="wenjun li" initials="wl" userId="6a932378c4139e42" providerId="Windows Live"/>
  <p188:author id="{C1B2B67D-3FD8-BBC4-C94A-A6893A5717A0}" name="Sean YAO" initials="SY" userId="S::yaosheng@cstonepharma.com::cd323ba6-4b41-4eaa-b622-90a895aaf479" providerId="AD"/>
  <p188:author id="{BA7E24CF-ED81-1CCC-40C5-F23ADDC59314}" name="Xiaolin LU" initials="XL" userId="S::luxl@cstonepharma.com::4b1cbcb8-f633-4f8b-93d6-194dd70d9919" providerId="AD"/>
  <p188:author id="{4F5A08EA-4FE0-1C17-1E42-9C806C4766E8}" name="段景泽" initials="段景泽" userId="S::jingze.duan@allist.com.cn::3d7ab4da-f60f-4b7a-992e-5bde34ac968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ang CUI" initials="QC" lastIdx="16" clrIdx="0"/>
  <p:cmAuthor id="2" name="meng" initials="m" lastIdx="27" clrIdx="1"/>
  <p:cmAuthor id="8" name="Ewen Buckling" initials="EB" lastIdx="72" clrIdx="7"/>
  <p:cmAuthor id="9" name="iMed" initials="SC" lastIdx="9" clrIdx="8"/>
  <p:cmAuthor id="10" name="Zachary Crouch" initials="ZC" lastIdx="7" clrIdx="9"/>
  <p:cmAuthor id="11" name="作者" initials="A" lastIdx="0" clrIdx="10"/>
  <p:cmAuthor id="12" name="Kanika Banathia" initials="KB" lastIdx="337" clrIdx="11"/>
  <p:cmAuthor id="13" name="Lissa Gillmore" initials="LG" lastIdx="7" clrIdx="12"/>
  <p:cmAuthor id="14" name="未知用户1" initials="未知用户1" lastIdx="76" clrIdx="13"/>
  <p:cmAuthor id="15" name="Andrew Morrison" initials="AM" lastIdx="10" clrIdx="14"/>
  <p:cmAuthor id="16" name="Arven Saunders-MEI" initials="AS" lastIdx="1" clrIdx="15"/>
  <p:cmAuthor id="17" name="Zach Crouch" initials="ZC" lastIdx="3" clrIdx="16"/>
  <p:cmAuthor id="18" name="Leslie Turner" initials="LT" lastIdx="7" clrIdx="17"/>
  <p:cmAuthor id="19" name="ghy1007" initials="g" lastIdx="77" clrIdx="18"/>
  <p:cmAuthor id="20" name="Xiaodan LUO" initials="XL" lastIdx="4" clrIdx="19"/>
  <p:cmAuthor id="21" name="admin" initials="j" lastIdx="5" clrIdx="20"/>
  <p:cmAuthor id="22" name="Linmu YANG" initials="LY" lastIdx="5" clrIdx="21"/>
  <p:cmAuthor id="23" name="Anson WU" initials="AW" lastIdx="2" clrIdx="2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FBFD"/>
    <a:srgbClr val="19AA94"/>
    <a:srgbClr val="7C3663"/>
    <a:srgbClr val="F1DE6A"/>
    <a:srgbClr val="F3D554"/>
    <a:srgbClr val="E7E4EB"/>
    <a:srgbClr val="013B9E"/>
    <a:srgbClr val="E1F2F1"/>
    <a:srgbClr val="EEE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36" autoAdjust="0"/>
    <p:restoredTop sz="93548" autoAdjust="0"/>
  </p:normalViewPr>
  <p:slideViewPr>
    <p:cSldViewPr snapToGrid="0" showGuides="1">
      <p:cViewPr varScale="1">
        <p:scale>
          <a:sx n="68" d="100"/>
          <a:sy n="68" d="100"/>
        </p:scale>
        <p:origin x="92" y="160"/>
      </p:cViewPr>
      <p:guideLst>
        <p:guide orient="horz" pos="459"/>
        <p:guide pos="2933"/>
        <p:guide pos="7242"/>
        <p:guide orient="horz" pos="255"/>
        <p:guide orient="horz" pos="4269"/>
        <p:guide orient="horz" pos="3748"/>
        <p:guide pos="438"/>
        <p:guide orient="horz" pos="867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1DE6A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5A0-4B50-B0D6-A4A93108E9E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5A0-4B50-B0D6-A4A93108E9E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A0-4B50-B0D6-A4A93108E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6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1DE6A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971-48E1-9B41-23A7671A695D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971-48E1-9B41-23A7671A695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71-48E1-9B41-23A7671A6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6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29133657853714"/>
          <c:y val="0.12336935212103443"/>
          <c:w val="0.33179287385644174"/>
          <c:h val="0.5065225915158624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6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B6C23-8956-470D-A173-06FB2BCC03B9}" type="datetimeFigureOut">
              <a:rPr lang="zh-CN" altLang="en-US" smtClean="0"/>
              <a:t>2026/6/9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D100-5F8C-4041-ACE7-A3929293BB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D100-5F8C-4041-ACE7-A3929293BBA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91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D100-5F8C-4041-ACE7-A3929293BBA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49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D100-5F8C-4041-ACE7-A3929293BBA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42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D100-5F8C-4041-ACE7-A3929293BBA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335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45D100-5F8C-4041-ACE7-A3929293BB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28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45D100-5F8C-4041-ACE7-A3929293BB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D100-5F8C-4041-ACE7-A3929293BBA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279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E8D91-315E-8900-AE4D-C6A6CCF06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9B8F7EC-A9E1-A465-1D38-1C3649DB8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4723C2B-B846-80B2-14BE-1449E4909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52FA13-4CDA-EB19-B9FA-CBAFF1B98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D100-5F8C-4041-ACE7-A3929293BBA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051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5D100-5F8C-4041-ACE7-A3929293BBA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77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3454"/>
            <a:ext cx="1818968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5289755"/>
            <a:ext cx="12192000" cy="1568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769806" cy="84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ppt内容">
            <a:extLst>
              <a:ext uri="{FF2B5EF4-FFF2-40B4-BE49-F238E27FC236}">
                <a16:creationId xmlns:a16="http://schemas.microsoft.com/office/drawing/2014/main" id="{D2FB94EF-3A8E-70BC-B146-A47AD8B16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-1" b="23164"/>
          <a:stretch/>
        </p:blipFill>
        <p:spPr>
          <a:xfrm>
            <a:off x="0" y="-3453"/>
            <a:ext cx="12192000" cy="437343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C817E76-B983-D087-9F16-B9CE21D22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590" y="154290"/>
            <a:ext cx="1304782" cy="40535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07844AA2-C0A6-012B-9F10-F7EC8E014605}"/>
              </a:ext>
            </a:extLst>
          </p:cNvPr>
          <p:cNvGrpSpPr/>
          <p:nvPr userDrawn="1"/>
        </p:nvGrpSpPr>
        <p:grpSpPr>
          <a:xfrm>
            <a:off x="9618028" y="5709076"/>
            <a:ext cx="2432302" cy="1132148"/>
            <a:chOff x="7296489" y="4544947"/>
            <a:chExt cx="4967990" cy="231241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3248780-F853-5889-32CA-9DF61B733E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189" b="11203"/>
            <a:stretch>
              <a:fillRect/>
            </a:stretch>
          </p:blipFill>
          <p:spPr>
            <a:xfrm>
              <a:off x="7296489" y="4544947"/>
              <a:ext cx="1371600" cy="2312418"/>
            </a:xfrm>
            <a:prstGeom prst="rect">
              <a:avLst/>
            </a:prstGeom>
          </p:spPr>
        </p:pic>
        <p:pic>
          <p:nvPicPr>
            <p:cNvPr id="7" name="图片 6" descr="棒球">
              <a:extLst>
                <a:ext uri="{FF2B5EF4-FFF2-40B4-BE49-F238E27FC236}">
                  <a16:creationId xmlns:a16="http://schemas.microsoft.com/office/drawing/2014/main" id="{8A8A7526-6D7A-52E8-B791-E093502246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368968" y="4718367"/>
              <a:ext cx="4895511" cy="18205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F6603E-B8CC-15C3-F075-F4FB4764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0419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7C366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3" name="图片 2" descr="ppt内容">
            <a:extLst>
              <a:ext uri="{FF2B5EF4-FFF2-40B4-BE49-F238E27FC236}">
                <a16:creationId xmlns:a16="http://schemas.microsoft.com/office/drawing/2014/main" id="{077D6E93-D786-B7EC-D361-F64EF7CB8E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-1" b="23164"/>
          <a:stretch/>
        </p:blipFill>
        <p:spPr>
          <a:xfrm>
            <a:off x="0" y="-3453"/>
            <a:ext cx="12192000" cy="437343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51ECF59-349C-672C-9CC7-F9B5DD661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590" y="154290"/>
            <a:ext cx="1304782" cy="4053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D3794A-2F2B-D6CC-0BD9-A34B3820E4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7" y="154290"/>
            <a:ext cx="1440963" cy="40535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59EDDBDC-C6ED-56D5-5004-F9629CC32677}"/>
              </a:ext>
            </a:extLst>
          </p:cNvPr>
          <p:cNvGrpSpPr/>
          <p:nvPr userDrawn="1"/>
        </p:nvGrpSpPr>
        <p:grpSpPr>
          <a:xfrm>
            <a:off x="9618028" y="5709076"/>
            <a:ext cx="2432302" cy="1132148"/>
            <a:chOff x="7296489" y="4544947"/>
            <a:chExt cx="4967990" cy="231241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311ACB7-D16B-58CC-0BB2-DD5723C9EB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189" b="11203"/>
            <a:stretch>
              <a:fillRect/>
            </a:stretch>
          </p:blipFill>
          <p:spPr>
            <a:xfrm>
              <a:off x="7296489" y="4544947"/>
              <a:ext cx="1371600" cy="2312418"/>
            </a:xfrm>
            <a:prstGeom prst="rect">
              <a:avLst/>
            </a:prstGeom>
          </p:spPr>
        </p:pic>
        <p:pic>
          <p:nvPicPr>
            <p:cNvPr id="8" name="图片 7" descr="棒球">
              <a:extLst>
                <a:ext uri="{FF2B5EF4-FFF2-40B4-BE49-F238E27FC236}">
                  <a16:creationId xmlns:a16="http://schemas.microsoft.com/office/drawing/2014/main" id="{EE473001-762C-BC9D-75A8-ED04595A7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368968" y="4718367"/>
              <a:ext cx="4895511" cy="1820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041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内容">
            <a:extLst>
              <a:ext uri="{FF2B5EF4-FFF2-40B4-BE49-F238E27FC236}">
                <a16:creationId xmlns:a16="http://schemas.microsoft.com/office/drawing/2014/main" id="{077D6E93-D786-B7EC-D361-F64EF7CB8E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-1" b="23164"/>
          <a:stretch/>
        </p:blipFill>
        <p:spPr>
          <a:xfrm>
            <a:off x="0" y="-3453"/>
            <a:ext cx="12192000" cy="437343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DF6603E-B8CC-15C3-F075-F4FB4764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522"/>
            <a:ext cx="10515600" cy="52099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C366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1ECF59-349C-672C-9CC7-F9B5DD661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590" y="154290"/>
            <a:ext cx="1304782" cy="4053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D3794A-2F2B-D6CC-0BD9-A34B3820E4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7" y="154290"/>
            <a:ext cx="1440963" cy="40535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59EDDBDC-C6ED-56D5-5004-F9629CC32677}"/>
              </a:ext>
            </a:extLst>
          </p:cNvPr>
          <p:cNvGrpSpPr/>
          <p:nvPr userDrawn="1"/>
        </p:nvGrpSpPr>
        <p:grpSpPr>
          <a:xfrm>
            <a:off x="9618028" y="5709076"/>
            <a:ext cx="2432302" cy="1132148"/>
            <a:chOff x="7296489" y="4544947"/>
            <a:chExt cx="4967990" cy="231241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311ACB7-D16B-58CC-0BB2-DD5723C9EB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189" b="11203"/>
            <a:stretch>
              <a:fillRect/>
            </a:stretch>
          </p:blipFill>
          <p:spPr>
            <a:xfrm>
              <a:off x="7296489" y="4544947"/>
              <a:ext cx="1371600" cy="2312418"/>
            </a:xfrm>
            <a:prstGeom prst="rect">
              <a:avLst/>
            </a:prstGeom>
          </p:spPr>
        </p:pic>
        <p:pic>
          <p:nvPicPr>
            <p:cNvPr id="8" name="图片 7" descr="棒球">
              <a:extLst>
                <a:ext uri="{FF2B5EF4-FFF2-40B4-BE49-F238E27FC236}">
                  <a16:creationId xmlns:a16="http://schemas.microsoft.com/office/drawing/2014/main" id="{EE473001-762C-BC9D-75A8-ED04595A7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368968" y="4718367"/>
              <a:ext cx="4895511" cy="1820545"/>
            </a:xfrm>
            <a:prstGeom prst="rect">
              <a:avLst/>
            </a:prstGeom>
          </p:spPr>
        </p:pic>
      </p:grpSp>
      <p:graphicFrame>
        <p:nvGraphicFramePr>
          <p:cNvPr id="10" name="表格 12">
            <a:extLst>
              <a:ext uri="{FF2B5EF4-FFF2-40B4-BE49-F238E27FC236}">
                <a16:creationId xmlns:a16="http://schemas.microsoft.com/office/drawing/2014/main" id="{319F3010-235E-3878-C43F-968D798A6AD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09725955"/>
              </p:ext>
            </p:extLst>
          </p:nvPr>
        </p:nvGraphicFramePr>
        <p:xfrm>
          <a:off x="4263656" y="44135"/>
          <a:ext cx="6364935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72987">
                  <a:extLst>
                    <a:ext uri="{9D8B030D-6E8A-4147-A177-3AD203B41FA5}">
                      <a16:colId xmlns:a16="http://schemas.microsoft.com/office/drawing/2014/main" val="3619753933"/>
                    </a:ext>
                  </a:extLst>
                </a:gridCol>
                <a:gridCol w="1272987">
                  <a:extLst>
                    <a:ext uri="{9D8B030D-6E8A-4147-A177-3AD203B41FA5}">
                      <a16:colId xmlns:a16="http://schemas.microsoft.com/office/drawing/2014/main" val="1931234522"/>
                    </a:ext>
                  </a:extLst>
                </a:gridCol>
                <a:gridCol w="1272987">
                  <a:extLst>
                    <a:ext uri="{9D8B030D-6E8A-4147-A177-3AD203B41FA5}">
                      <a16:colId xmlns:a16="http://schemas.microsoft.com/office/drawing/2014/main" val="1453582860"/>
                    </a:ext>
                  </a:extLst>
                </a:gridCol>
                <a:gridCol w="1272987">
                  <a:extLst>
                    <a:ext uri="{9D8B030D-6E8A-4147-A177-3AD203B41FA5}">
                      <a16:colId xmlns:a16="http://schemas.microsoft.com/office/drawing/2014/main" val="230445642"/>
                    </a:ext>
                  </a:extLst>
                </a:gridCol>
                <a:gridCol w="1272987">
                  <a:extLst>
                    <a:ext uri="{9D8B030D-6E8A-4147-A177-3AD203B41FA5}">
                      <a16:colId xmlns:a16="http://schemas.microsoft.com/office/drawing/2014/main" val="3210872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848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894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308100" y="2671870"/>
            <a:ext cx="9575800" cy="757130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4800" b="1"/>
            </a:lvl1pPr>
          </a:lstStyle>
          <a:p>
            <a:r>
              <a:rPr lang="zh-CN" altLang="en-US" dirty="0"/>
              <a:t>单击此处编辑首页母版标题样式</a:t>
            </a: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54CFE-8CC1-4B88-AB41-DD1C6118A40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769806" cy="84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ppt内容">
            <a:extLst>
              <a:ext uri="{FF2B5EF4-FFF2-40B4-BE49-F238E27FC236}">
                <a16:creationId xmlns:a16="http://schemas.microsoft.com/office/drawing/2014/main" id="{CF5396AB-35DC-B654-A2CB-477D88AD5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8AB189-EFFB-018B-1D28-10C3B2EB2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89" b="11203"/>
          <a:stretch>
            <a:fillRect/>
          </a:stretch>
        </p:blipFill>
        <p:spPr>
          <a:xfrm>
            <a:off x="7296489" y="4544947"/>
            <a:ext cx="1371600" cy="23124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66FA405-1BF4-2318-A166-9330020642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590" y="154290"/>
            <a:ext cx="1304782" cy="4053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59D842-8269-F97C-54FD-848917A070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7" y="154290"/>
            <a:ext cx="1440963" cy="405352"/>
          </a:xfrm>
          <a:prstGeom prst="rect">
            <a:avLst/>
          </a:prstGeom>
        </p:spPr>
      </p:pic>
      <p:pic>
        <p:nvPicPr>
          <p:cNvPr id="9" name="图片 8" descr="棒球">
            <a:extLst>
              <a:ext uri="{FF2B5EF4-FFF2-40B4-BE49-F238E27FC236}">
                <a16:creationId xmlns:a16="http://schemas.microsoft.com/office/drawing/2014/main" id="{EF218DDC-0B03-4856-2240-AA46C6C4A5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68968" y="4718367"/>
            <a:ext cx="4895511" cy="182054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BCC4754-E58E-7306-D8FF-E948D683AF90}"/>
              </a:ext>
            </a:extLst>
          </p:cNvPr>
          <p:cNvSpPr/>
          <p:nvPr userDrawn="1"/>
        </p:nvSpPr>
        <p:spPr>
          <a:xfrm>
            <a:off x="-1254643" y="701749"/>
            <a:ext cx="786809" cy="446567"/>
          </a:xfrm>
          <a:prstGeom prst="rect">
            <a:avLst/>
          </a:prstGeom>
          <a:solidFill>
            <a:srgbClr val="19AA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AD8D725-EF36-B0BC-7315-FB877BFDEC1A}"/>
              </a:ext>
            </a:extLst>
          </p:cNvPr>
          <p:cNvSpPr/>
          <p:nvPr userDrawn="1"/>
        </p:nvSpPr>
        <p:spPr>
          <a:xfrm>
            <a:off x="-1254643" y="1300716"/>
            <a:ext cx="786809" cy="446567"/>
          </a:xfrm>
          <a:prstGeom prst="rect">
            <a:avLst/>
          </a:prstGeom>
          <a:solidFill>
            <a:srgbClr val="7C36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6AB3F01-129C-A402-E549-9F7397AE7643}"/>
              </a:ext>
            </a:extLst>
          </p:cNvPr>
          <p:cNvSpPr/>
          <p:nvPr userDrawn="1"/>
        </p:nvSpPr>
        <p:spPr>
          <a:xfrm>
            <a:off x="-1254643" y="1899683"/>
            <a:ext cx="786809" cy="446567"/>
          </a:xfrm>
          <a:prstGeom prst="rect">
            <a:avLst/>
          </a:prstGeom>
          <a:solidFill>
            <a:srgbClr val="2C04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2026/6/9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523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 hidden="1"/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8" imgW="8255" imgH="8255" progId="TCLayout.ActiveDocument.1">
                  <p:embed/>
                </p:oleObj>
              </mc:Choice>
              <mc:Fallback>
                <p:oleObj name="think-cell 幻灯片" r:id="rId8" imgW="8255" imgH="8255" progId="TCLayout.ActiveDocument.1">
                  <p:embed/>
                  <p:pic>
                    <p:nvPicPr>
                      <p:cNvPr id="8" name="对象 7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chart" Target="../charts/char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blueprintmedicines.com/medicines/" TargetMode="Externa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5715" imgH="5715" progId="TCLayout.ActiveDocument.1">
                  <p:embed/>
                </p:oleObj>
              </mc:Choice>
              <mc:Fallback>
                <p:oleObj name="think-cell 幻灯片" r:id="rId4" imgW="5715" imgH="5715" progId="TCLayout.ActiveDocument.1">
                  <p:embed/>
                  <p:pic>
                    <p:nvPicPr>
                      <p:cNvPr id="4" name="对象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902079" y="1655727"/>
            <a:ext cx="4387843" cy="51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50"/>
              </a:spcBef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适应症缩小 </a:t>
            </a:r>
            <a:r>
              <a:rPr kumimoji="0" lang="zh-CN" altLang="en-US" sz="240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调整支付范围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5325" y="2667187"/>
            <a:ext cx="10801350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7C366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普拉</a:t>
            </a:r>
            <a:r>
              <a:rPr lang="zh-CN" altLang="en-US" sz="4400" b="1" i="0" u="none" strike="noStrike" baseline="0" dirty="0">
                <a:solidFill>
                  <a:srgbClr val="7C366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替尼胶囊（</a:t>
            </a:r>
            <a:r>
              <a:rPr lang="zh-CN" altLang="en-US" sz="4400" b="1" dirty="0">
                <a:solidFill>
                  <a:srgbClr val="7C366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地产化</a:t>
            </a:r>
            <a:r>
              <a:rPr lang="zh-CN" altLang="en-US" sz="4400" b="1" i="0" u="none" strike="noStrike" baseline="0" dirty="0">
                <a:solidFill>
                  <a:srgbClr val="7C366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不</a:t>
            </a:r>
            <a:r>
              <a:rPr lang="zh-CN" altLang="en-US" sz="4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含价格费用信息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Straight Connector 55">
            <a:extLst>
              <a:ext uri="{FF2B5EF4-FFF2-40B4-BE49-F238E27FC236}">
                <a16:creationId xmlns:a16="http://schemas.microsoft.com/office/drawing/2014/main" id="{AFC4EF9C-28C0-A345-2E83-9E0F4C402629}"/>
              </a:ext>
            </a:extLst>
          </p:cNvPr>
          <p:cNvCxnSpPr>
            <a:cxnSpLocks/>
          </p:cNvCxnSpPr>
          <p:nvPr/>
        </p:nvCxnSpPr>
        <p:spPr>
          <a:xfrm>
            <a:off x="2974532" y="2383838"/>
            <a:ext cx="6242935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rgbClr val="7C366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ṩ1îḓê">
            <a:extLst>
              <a:ext uri="{FF2B5EF4-FFF2-40B4-BE49-F238E27FC236}">
                <a16:creationId xmlns:a16="http://schemas.microsoft.com/office/drawing/2014/main" id="{3F609047-2C83-AECA-B2C6-7867A61D28A4}"/>
              </a:ext>
            </a:extLst>
          </p:cNvPr>
          <p:cNvSpPr/>
          <p:nvPr/>
        </p:nvSpPr>
        <p:spPr>
          <a:xfrm>
            <a:off x="3233188" y="4233100"/>
            <a:ext cx="5725624" cy="5684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Straight Connector 55">
            <a:extLst>
              <a:ext uri="{FF2B5EF4-FFF2-40B4-BE49-F238E27FC236}">
                <a16:creationId xmlns:a16="http://schemas.microsoft.com/office/drawing/2014/main" id="{3C29E6FA-99A0-6B4D-63FC-E0466AD18A3F}"/>
              </a:ext>
            </a:extLst>
          </p:cNvPr>
          <p:cNvCxnSpPr>
            <a:cxnSpLocks/>
          </p:cNvCxnSpPr>
          <p:nvPr/>
        </p:nvCxnSpPr>
        <p:spPr>
          <a:xfrm>
            <a:off x="2974532" y="3799491"/>
            <a:ext cx="6242935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rgbClr val="7C366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3974776" y="4261575"/>
            <a:ext cx="4242447" cy="540000"/>
          </a:xfrm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lnSpc>
                <a:spcPct val="100000"/>
              </a:lnSpc>
              <a:spcBef>
                <a:spcPts val="50"/>
              </a:spcBef>
            </a:pPr>
            <a:r>
              <a:rPr lang="zh-CN" altLang="en-US" sz="1800" spc="67" dirty="0">
                <a:solidFill>
                  <a:srgbClr val="7C366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申报企业：基石药业（苏州）有限公司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58981" y="2074498"/>
            <a:ext cx="444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C36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普拉替尼胶囊核心信息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9EFF72B-4D71-D3A3-26FE-859775A99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1" y="1515223"/>
            <a:ext cx="1782820" cy="501519"/>
          </a:xfrm>
          <a:prstGeom prst="rect">
            <a:avLst/>
          </a:prstGeom>
        </p:spPr>
      </p:pic>
      <p:grpSp>
        <p:nvGrpSpPr>
          <p:cNvPr id="100" name="组合 99">
            <a:extLst>
              <a:ext uri="{FF2B5EF4-FFF2-40B4-BE49-F238E27FC236}">
                <a16:creationId xmlns:a16="http://schemas.microsoft.com/office/drawing/2014/main" id="{67EE96B9-E6A6-8A20-34E2-6A68CEDDF7AC}"/>
              </a:ext>
            </a:extLst>
          </p:cNvPr>
          <p:cNvGrpSpPr/>
          <p:nvPr/>
        </p:nvGrpSpPr>
        <p:grpSpPr>
          <a:xfrm>
            <a:off x="4054560" y="0"/>
            <a:ext cx="7773373" cy="6777038"/>
            <a:chOff x="4021902" y="0"/>
            <a:chExt cx="7773373" cy="6777038"/>
          </a:xfrm>
        </p:grpSpPr>
        <p:cxnSp>
          <p:nvCxnSpPr>
            <p:cNvPr id="37" name="直接连接符 36"/>
            <p:cNvCxnSpPr>
              <a:cxnSpLocks/>
            </p:cNvCxnSpPr>
            <p:nvPr/>
          </p:nvCxnSpPr>
          <p:spPr>
            <a:xfrm flipV="1">
              <a:off x="4021902" y="6078284"/>
              <a:ext cx="303503" cy="698754"/>
            </a:xfrm>
            <a:prstGeom prst="line">
              <a:avLst/>
            </a:prstGeom>
            <a:ln w="19050">
              <a:solidFill>
                <a:srgbClr val="7C3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cxnSpLocks/>
            </p:cNvCxnSpPr>
            <p:nvPr/>
          </p:nvCxnSpPr>
          <p:spPr>
            <a:xfrm flipV="1">
              <a:off x="5829921" y="0"/>
              <a:ext cx="277353" cy="1076247"/>
            </a:xfrm>
            <a:prstGeom prst="line">
              <a:avLst/>
            </a:prstGeom>
            <a:ln w="19050">
              <a:solidFill>
                <a:srgbClr val="7C3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BE7B7E4-BFCB-E89A-DCF2-DDC674C90768}"/>
                </a:ext>
              </a:extLst>
            </p:cNvPr>
            <p:cNvSpPr txBox="1"/>
            <p:nvPr/>
          </p:nvSpPr>
          <p:spPr>
            <a:xfrm>
              <a:off x="6107274" y="1548186"/>
              <a:ext cx="5529523" cy="656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2">
                <a:lnSpc>
                  <a:spcPct val="150000"/>
                </a:lnSpc>
                <a:buClr>
                  <a:srgbClr val="FFCC33"/>
                </a:buClr>
              </a:pPr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中国首个获批、唯一成功地产化，实现供应链自主的用于</a:t>
              </a:r>
              <a:r>
                <a:rPr lang="en-US" altLang="zh-CN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RET</a:t>
              </a:r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融合阳性非小细胞肺癌精准靶向药物，填补领域空白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31E8AAB-978E-9095-FF13-8AC5C0F1ABF9}"/>
                </a:ext>
              </a:extLst>
            </p:cNvPr>
            <p:cNvSpPr txBox="1"/>
            <p:nvPr/>
          </p:nvSpPr>
          <p:spPr>
            <a:xfrm>
              <a:off x="6087737" y="1112892"/>
              <a:ext cx="1472072" cy="4991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7C366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基本信息</a:t>
              </a:r>
              <a:endParaRPr lang="en-US" altLang="zh-CN" sz="2000" b="1" dirty="0">
                <a:solidFill>
                  <a:srgbClr val="7C366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804D8DA-DC24-524E-A650-F7124867E668}"/>
                </a:ext>
              </a:extLst>
            </p:cNvPr>
            <p:cNvSpPr/>
            <p:nvPr/>
          </p:nvSpPr>
          <p:spPr>
            <a:xfrm>
              <a:off x="5317907" y="1216312"/>
              <a:ext cx="576000" cy="576000"/>
            </a:xfrm>
            <a:prstGeom prst="ellipse">
              <a:avLst/>
            </a:prstGeom>
            <a:solidFill>
              <a:srgbClr val="19AA94"/>
            </a:solidFill>
            <a:ln w="47625">
              <a:gradFill>
                <a:gsLst>
                  <a:gs pos="74000">
                    <a:srgbClr val="F1DE6A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3D554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B9A2E33A-E7AC-8106-721C-82F0A7621CC7}"/>
                </a:ext>
              </a:extLst>
            </p:cNvPr>
            <p:cNvSpPr txBox="1"/>
            <p:nvPr/>
          </p:nvSpPr>
          <p:spPr>
            <a:xfrm>
              <a:off x="5712523" y="2625833"/>
              <a:ext cx="5634453" cy="516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2550" lvl="2">
                <a:lnSpc>
                  <a:spcPct val="110000"/>
                </a:lnSpc>
                <a:buClr>
                  <a:srgbClr val="FFCC33"/>
                </a:buClr>
              </a:pPr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首次上市获批为国家</a:t>
              </a:r>
              <a:r>
                <a:rPr lang="en-US" altLang="zh-CN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1.1</a:t>
              </a:r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类新药</a:t>
              </a:r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，同时获得</a:t>
              </a:r>
              <a:r>
                <a:rPr lang="en-US" altLang="zh-CN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FDA</a:t>
              </a:r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与</a:t>
              </a:r>
              <a:r>
                <a:rPr lang="en-US" altLang="zh-CN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NMPA</a:t>
              </a:r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优先审批资格，</a:t>
              </a:r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中国是美国获批后全球第一个患者可及药物的国家</a:t>
              </a:r>
              <a:endParaRPr lang="zh-CN" alt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67D27BE8-6263-46DB-16F0-77BE95B6F44D}"/>
                </a:ext>
              </a:extLst>
            </p:cNvPr>
            <p:cNvSpPr txBox="1"/>
            <p:nvPr/>
          </p:nvSpPr>
          <p:spPr>
            <a:xfrm>
              <a:off x="5712523" y="2198017"/>
              <a:ext cx="1151664" cy="4991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7C366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创新性</a:t>
              </a:r>
              <a:endParaRPr lang="en-US" altLang="zh-CN" sz="2000" b="1" dirty="0">
                <a:solidFill>
                  <a:srgbClr val="7C366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EAF27E4C-C5AC-30C6-3140-09A834FCF89B}"/>
                </a:ext>
              </a:extLst>
            </p:cNvPr>
            <p:cNvSpPr txBox="1"/>
            <p:nvPr/>
          </p:nvSpPr>
          <p:spPr>
            <a:xfrm>
              <a:off x="5432695" y="3861611"/>
              <a:ext cx="6067667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3pPr marL="539750" lvl="2" indent="-457200">
                <a:buClr>
                  <a:srgbClr val="FFCC33"/>
                </a:buClr>
                <a:buFont typeface="Wingdings" panose="05000000000000000000" pitchFamily="2" charset="2"/>
                <a:buChar char="u"/>
                <a:defRPr sz="1600"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</a:lstStyle>
            <a:p>
              <a:pPr marL="82550" lvl="2" indent="0">
                <a:buNone/>
              </a:pPr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Arial" panose="020B0604020202020204" pitchFamily="34" charset="0"/>
                </a:rPr>
                <a:t>对</a:t>
              </a:r>
              <a:r>
                <a:rPr lang="en-US" altLang="zh-CN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RET</a:t>
              </a:r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融合阳性非小细胞肺癌</a:t>
              </a:r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Arial" panose="020B0604020202020204" pitchFamily="34" charset="0"/>
                </a:rPr>
                <a:t>表现出迅速持久缓解，首个证明</a:t>
              </a:r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融合阳性非小细胞肺癌生存获益的靶向药物</a:t>
              </a:r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Arial" panose="020B0604020202020204" pitchFamily="34" charset="0"/>
                </a:rPr>
                <a:t>，获国内外权威指南一致推荐</a:t>
              </a:r>
              <a:r>
                <a:rPr lang="en-US" altLang="zh-CN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81DA0266-FEBE-A26C-0BAF-71709EEE1BD2}"/>
                </a:ext>
              </a:extLst>
            </p:cNvPr>
            <p:cNvSpPr txBox="1"/>
            <p:nvPr/>
          </p:nvSpPr>
          <p:spPr>
            <a:xfrm>
              <a:off x="5487510" y="3228491"/>
              <a:ext cx="1151664" cy="4991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7C366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有效性</a:t>
              </a: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CDE17062-D685-B09B-A0A1-E7B879BC44D0}"/>
                </a:ext>
              </a:extLst>
            </p:cNvPr>
            <p:cNvSpPr txBox="1"/>
            <p:nvPr/>
          </p:nvSpPr>
          <p:spPr>
            <a:xfrm>
              <a:off x="5165371" y="4965809"/>
              <a:ext cx="6629904" cy="356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2">
                <a:lnSpc>
                  <a:spcPct val="150000"/>
                </a:lnSpc>
                <a:buClr>
                  <a:srgbClr val="FFCC33"/>
                </a:buClr>
              </a:pPr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不良反应可控可管理，不良反应谱窄，具有良好的获益风险比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1B4B7EE6-D8C1-1189-DD4F-D62BAAA4FCB5}"/>
                </a:ext>
              </a:extLst>
            </p:cNvPr>
            <p:cNvSpPr txBox="1"/>
            <p:nvPr/>
          </p:nvSpPr>
          <p:spPr>
            <a:xfrm>
              <a:off x="5152411" y="4555233"/>
              <a:ext cx="1227550" cy="4991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7C366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安全性</a:t>
              </a: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D17F5420-47BA-F4F7-88C9-6F9638969288}"/>
                </a:ext>
              </a:extLst>
            </p:cNvPr>
            <p:cNvSpPr txBox="1"/>
            <p:nvPr/>
          </p:nvSpPr>
          <p:spPr>
            <a:xfrm>
              <a:off x="4859350" y="5741534"/>
              <a:ext cx="6269567" cy="356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3pPr marL="179705" lvl="2" indent="-457200">
                <a:lnSpc>
                  <a:spcPct val="150000"/>
                </a:lnSpc>
                <a:buClr>
                  <a:srgbClr val="FFCC33"/>
                </a:buClr>
                <a:buFont typeface="Wingdings" panose="05000000000000000000" pitchFamily="2" charset="2"/>
                <a:buChar char="u"/>
                <a:defRPr sz="1600"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</a:lstStyle>
            <a:p>
              <a:pPr marL="0" lvl="2" indent="0">
                <a:buNone/>
              </a:pPr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Arial" panose="020B0604020202020204" pitchFamily="34" charset="0"/>
                </a:rPr>
                <a:t>显著提升患者用药公平性</a:t>
              </a:r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117CADF5-4334-435A-843E-D49BB622A103}"/>
                </a:ext>
              </a:extLst>
            </p:cNvPr>
            <p:cNvSpPr txBox="1"/>
            <p:nvPr/>
          </p:nvSpPr>
          <p:spPr>
            <a:xfrm>
              <a:off x="4833950" y="5349155"/>
              <a:ext cx="1185391" cy="4991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7C366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公平性</a:t>
              </a: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23F37AEA-D5F1-DAA6-92C4-240CF647343B}"/>
                </a:ext>
              </a:extLst>
            </p:cNvPr>
            <p:cNvSpPr/>
            <p:nvPr/>
          </p:nvSpPr>
          <p:spPr>
            <a:xfrm>
              <a:off x="5018294" y="2268530"/>
              <a:ext cx="576000" cy="576000"/>
            </a:xfrm>
            <a:prstGeom prst="ellipse">
              <a:avLst/>
            </a:prstGeom>
            <a:solidFill>
              <a:srgbClr val="19AA94"/>
            </a:solidFill>
            <a:ln w="47625">
              <a:gradFill>
                <a:gsLst>
                  <a:gs pos="74000">
                    <a:srgbClr val="F1DE6A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3D554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BD4B4D62-C097-0FAA-0B8C-CF2B28B26DC7}"/>
                </a:ext>
              </a:extLst>
            </p:cNvPr>
            <p:cNvSpPr/>
            <p:nvPr/>
          </p:nvSpPr>
          <p:spPr>
            <a:xfrm>
              <a:off x="4718681" y="3296573"/>
              <a:ext cx="576000" cy="576000"/>
            </a:xfrm>
            <a:prstGeom prst="ellipse">
              <a:avLst/>
            </a:prstGeom>
            <a:solidFill>
              <a:srgbClr val="19AA94"/>
            </a:solidFill>
            <a:ln w="47625">
              <a:gradFill>
                <a:gsLst>
                  <a:gs pos="74000">
                    <a:srgbClr val="F1DE6A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3D554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66B9E04D-1DAB-87E9-F11C-470895B2186E}"/>
                </a:ext>
              </a:extLst>
            </p:cNvPr>
            <p:cNvSpPr/>
            <p:nvPr/>
          </p:nvSpPr>
          <p:spPr>
            <a:xfrm>
              <a:off x="4400596" y="4370797"/>
              <a:ext cx="576000" cy="576000"/>
            </a:xfrm>
            <a:prstGeom prst="ellipse">
              <a:avLst/>
            </a:prstGeom>
            <a:solidFill>
              <a:srgbClr val="19AA94"/>
            </a:solidFill>
            <a:ln w="47625">
              <a:gradFill>
                <a:gsLst>
                  <a:gs pos="74000">
                    <a:srgbClr val="F1DE6A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3D554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DA96F011-8874-47DA-5909-A41114EBB0D7}"/>
                </a:ext>
              </a:extLst>
            </p:cNvPr>
            <p:cNvSpPr/>
            <p:nvPr/>
          </p:nvSpPr>
          <p:spPr>
            <a:xfrm>
              <a:off x="4119455" y="5405003"/>
              <a:ext cx="576000" cy="576000"/>
            </a:xfrm>
            <a:prstGeom prst="ellipse">
              <a:avLst/>
            </a:prstGeom>
            <a:solidFill>
              <a:srgbClr val="19AA94"/>
            </a:solidFill>
            <a:ln w="47625">
              <a:gradFill>
                <a:gsLst>
                  <a:gs pos="74000">
                    <a:srgbClr val="F1DE6A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3D554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88A9492-68FE-ACCA-5001-BD48169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3" y="3003931"/>
            <a:ext cx="1740306" cy="29770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E15F7DC-2C14-DE51-EDCA-28185C4458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53" y="3366726"/>
            <a:ext cx="1068219" cy="248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表格 12">
            <a:extLst>
              <a:ext uri="{FF2B5EF4-FFF2-40B4-BE49-F238E27FC236}">
                <a16:creationId xmlns:a16="http://schemas.microsoft.com/office/drawing/2014/main" id="{10EBADDC-9054-0280-42FF-0DB9B2FC4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262175"/>
              </p:ext>
            </p:extLst>
          </p:nvPr>
        </p:nvGraphicFramePr>
        <p:xfrm>
          <a:off x="4263656" y="44135"/>
          <a:ext cx="6364935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72987">
                  <a:extLst>
                    <a:ext uri="{9D8B030D-6E8A-4147-A177-3AD203B41FA5}">
                      <a16:colId xmlns:a16="http://schemas.microsoft.com/office/drawing/2014/main" val="3619753933"/>
                    </a:ext>
                  </a:extLst>
                </a:gridCol>
                <a:gridCol w="1272987">
                  <a:extLst>
                    <a:ext uri="{9D8B030D-6E8A-4147-A177-3AD203B41FA5}">
                      <a16:colId xmlns:a16="http://schemas.microsoft.com/office/drawing/2014/main" val="1931234522"/>
                    </a:ext>
                  </a:extLst>
                </a:gridCol>
                <a:gridCol w="1272987">
                  <a:extLst>
                    <a:ext uri="{9D8B030D-6E8A-4147-A177-3AD203B41FA5}">
                      <a16:colId xmlns:a16="http://schemas.microsoft.com/office/drawing/2014/main" val="1453582860"/>
                    </a:ext>
                  </a:extLst>
                </a:gridCol>
                <a:gridCol w="1272987">
                  <a:extLst>
                    <a:ext uri="{9D8B030D-6E8A-4147-A177-3AD203B41FA5}">
                      <a16:colId xmlns:a16="http://schemas.microsoft.com/office/drawing/2014/main" val="230445642"/>
                    </a:ext>
                  </a:extLst>
                </a:gridCol>
                <a:gridCol w="1272987">
                  <a:extLst>
                    <a:ext uri="{9D8B030D-6E8A-4147-A177-3AD203B41FA5}">
                      <a16:colId xmlns:a16="http://schemas.microsoft.com/office/drawing/2014/main" val="3210872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848795"/>
                  </a:ext>
                </a:extLst>
              </a:tr>
            </a:tbl>
          </a:graphicData>
        </a:graphic>
      </p:graphicFrame>
      <p:sp>
        <p:nvSpPr>
          <p:cNvPr id="13" name="标题 12">
            <a:extLst>
              <a:ext uri="{FF2B5EF4-FFF2-40B4-BE49-F238E27FC236}">
                <a16:creationId xmlns:a16="http://schemas.microsoft.com/office/drawing/2014/main" id="{7DA91288-8AE7-E008-24E2-DF5CDD71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46" y="644419"/>
            <a:ext cx="10515600" cy="75965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zh-CN" altLang="en-US" sz="2400" dirty="0"/>
              <a:t>普拉替尼胶囊是中国首个获批、唯一成功地产化，实现供应链自主的用于</a:t>
            </a:r>
            <a:r>
              <a:rPr lang="en-US" altLang="zh-CN" sz="2400" dirty="0"/>
              <a:t>RET</a:t>
            </a:r>
            <a:r>
              <a:rPr lang="zh-CN" altLang="en-US" sz="2400" dirty="0"/>
              <a:t>融合阳性非小细胞肺癌的精准靶向药物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9C82582-E7DC-B2A8-1ACE-6DF3E741FA7A}"/>
              </a:ext>
            </a:extLst>
          </p:cNvPr>
          <p:cNvSpPr txBox="1"/>
          <p:nvPr/>
        </p:nvSpPr>
        <p:spPr>
          <a:xfrm>
            <a:off x="5682537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创新性</a:t>
            </a:r>
            <a:endParaRPr lang="en-US" altLang="zh-CN" sz="16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A6957FC-BCB3-DAB5-B5DA-0A35332B261F}"/>
              </a:ext>
            </a:extLst>
          </p:cNvPr>
          <p:cNvSpPr txBox="1"/>
          <p:nvPr/>
        </p:nvSpPr>
        <p:spPr>
          <a:xfrm>
            <a:off x="6918908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有效性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D9BD66C-48B0-FFE8-9F3F-433645F6EE5C}"/>
              </a:ext>
            </a:extLst>
          </p:cNvPr>
          <p:cNvSpPr txBox="1"/>
          <p:nvPr/>
        </p:nvSpPr>
        <p:spPr>
          <a:xfrm>
            <a:off x="8208444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CE03626-0F39-9448-BE74-49FA2A1572CE}"/>
              </a:ext>
            </a:extLst>
          </p:cNvPr>
          <p:cNvSpPr txBox="1"/>
          <p:nvPr/>
        </p:nvSpPr>
        <p:spPr>
          <a:xfrm>
            <a:off x="9434183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公平性</a:t>
            </a: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23F7F552-F900-22CD-5C2A-D9025CFBD264}"/>
              </a:ext>
            </a:extLst>
          </p:cNvPr>
          <p:cNvSpPr/>
          <p:nvPr/>
        </p:nvSpPr>
        <p:spPr>
          <a:xfrm>
            <a:off x="4124605" y="72640"/>
            <a:ext cx="1181093" cy="351658"/>
          </a:xfrm>
          <a:prstGeom prst="roundRect">
            <a:avLst>
              <a:gd name="adj" fmla="val 16667"/>
            </a:avLst>
          </a:prstGeom>
          <a:solidFill>
            <a:srgbClr val="EEE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1CC9D9D-7527-C381-446E-B6F51F80CDCF}"/>
              </a:ext>
            </a:extLst>
          </p:cNvPr>
          <p:cNvSpPr txBox="1"/>
          <p:nvPr/>
        </p:nvSpPr>
        <p:spPr>
          <a:xfrm>
            <a:off x="4241132" y="100458"/>
            <a:ext cx="1008000" cy="338554"/>
          </a:xfrm>
          <a:prstGeom prst="rect">
            <a:avLst/>
          </a:prstGeom>
          <a:solidFill>
            <a:srgbClr val="F1DE6A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基本信息</a:t>
            </a:r>
            <a:endParaRPr lang="en-US" altLang="zh-CN" sz="1600" b="1" dirty="0">
              <a:solidFill>
                <a:srgbClr val="013B9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3D7DACAA-2612-EF91-8C00-7221AC86EB9B}"/>
              </a:ext>
            </a:extLst>
          </p:cNvPr>
          <p:cNvSpPr/>
          <p:nvPr/>
        </p:nvSpPr>
        <p:spPr>
          <a:xfrm rot="5400000">
            <a:off x="5255252" y="205150"/>
            <a:ext cx="144000" cy="144000"/>
          </a:xfrm>
          <a:prstGeom prst="triangle">
            <a:avLst>
              <a:gd name="adj" fmla="val 52538"/>
            </a:avLst>
          </a:prstGeom>
          <a:gradFill>
            <a:gsLst>
              <a:gs pos="0">
                <a:srgbClr val="F3D554"/>
              </a:gs>
              <a:gs pos="100000">
                <a:srgbClr val="EEE07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013B9E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B94259E-9BEF-7255-B4E1-BBA5D179BD41}"/>
              </a:ext>
            </a:extLst>
          </p:cNvPr>
          <p:cNvSpPr txBox="1"/>
          <p:nvPr/>
        </p:nvSpPr>
        <p:spPr>
          <a:xfrm>
            <a:off x="6346100" y="2257481"/>
            <a:ext cx="4770879" cy="1044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22D8F"/>
              </a:buClr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                                                        无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22D8F"/>
              </a:buClr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                        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22D8F"/>
              </a:buClr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                   </a:t>
            </a:r>
            <a:r>
              <a:rPr lang="zh-CN" altLang="en-US" sz="1200" b="1" dirty="0">
                <a:solidFill>
                  <a:srgbClr val="19AA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无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AB1D0F06-0CE5-D168-79BC-486156E4864C}"/>
              </a:ext>
            </a:extLst>
          </p:cNvPr>
          <p:cNvGrpSpPr/>
          <p:nvPr/>
        </p:nvGrpSpPr>
        <p:grpSpPr>
          <a:xfrm>
            <a:off x="694644" y="1679283"/>
            <a:ext cx="10802031" cy="4359999"/>
            <a:chOff x="684011" y="2019539"/>
            <a:chExt cx="10862952" cy="4045583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92AB2851-B943-685B-27C9-2B035BF808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4011" y="2019539"/>
              <a:ext cx="4440882" cy="15238"/>
            </a:xfrm>
            <a:prstGeom prst="line">
              <a:avLst/>
            </a:prstGeom>
            <a:ln w="19050">
              <a:solidFill>
                <a:srgbClr val="E6C3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5EBC7BE9-5134-82EE-B74B-823858BBB4A0}"/>
                </a:ext>
              </a:extLst>
            </p:cNvPr>
            <p:cNvGrpSpPr/>
            <p:nvPr/>
          </p:nvGrpSpPr>
          <p:grpSpPr>
            <a:xfrm>
              <a:off x="684011" y="2019539"/>
              <a:ext cx="10862952" cy="4045583"/>
              <a:chOff x="571017" y="2207982"/>
              <a:chExt cx="11105046" cy="4045583"/>
            </a:xfrm>
          </p:grpSpPr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383315CE-C5F7-6E59-534C-8EC120479FC4}"/>
                  </a:ext>
                </a:extLst>
              </p:cNvPr>
              <p:cNvCxnSpPr/>
              <p:nvPr/>
            </p:nvCxnSpPr>
            <p:spPr>
              <a:xfrm rot="10800000">
                <a:off x="571017" y="6253565"/>
                <a:ext cx="11105046" cy="0"/>
              </a:xfrm>
              <a:prstGeom prst="line">
                <a:avLst/>
              </a:prstGeom>
              <a:ln w="19050">
                <a:solidFill>
                  <a:srgbClr val="E6C3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92F34FE1-D3A5-C91B-8734-EA671305DC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76059" y="2207983"/>
                <a:ext cx="0" cy="4045582"/>
              </a:xfrm>
              <a:prstGeom prst="line">
                <a:avLst/>
              </a:prstGeom>
              <a:ln w="19050">
                <a:solidFill>
                  <a:srgbClr val="E6C3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48AF3036-DBF1-3DF4-736D-07E8893EC5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017" y="2207983"/>
                <a:ext cx="0" cy="4045582"/>
              </a:xfrm>
              <a:prstGeom prst="line">
                <a:avLst/>
              </a:prstGeom>
              <a:ln w="19050">
                <a:solidFill>
                  <a:srgbClr val="E6C3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BCC6500A-7A9D-178D-3FCE-132ACE9C55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44866" y="2207982"/>
                <a:ext cx="4731197" cy="29173"/>
              </a:xfrm>
              <a:prstGeom prst="line">
                <a:avLst/>
              </a:prstGeom>
              <a:ln w="19050">
                <a:solidFill>
                  <a:srgbClr val="E6C3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FBA5E0B0-0FE2-3388-8B3C-A25C62B13F21}"/>
              </a:ext>
            </a:extLst>
          </p:cNvPr>
          <p:cNvSpPr txBox="1"/>
          <p:nvPr/>
        </p:nvSpPr>
        <p:spPr>
          <a:xfrm>
            <a:off x="1881215" y="2111516"/>
            <a:ext cx="4214242" cy="2737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22D8F"/>
              </a:buCl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普拉替尼胶囊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22D8F"/>
              </a:buClr>
            </a:pPr>
            <a:r>
              <a:rPr lang="en-US" altLang="zh-CN" sz="120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100mg</a:t>
            </a:r>
            <a:endParaRPr lang="zh-CN" altLang="zh-CN" sz="1200" kern="100" dirty="0"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22D8F"/>
              </a:buClr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本品用于转染重排（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RET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）基因融合阳性的局部晚期或转移性非小细胞肺癌（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NSCLC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）成人患者的治疗。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22D8F"/>
              </a:buClr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22D8F"/>
              </a:buClr>
            </a:pP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400 mg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，每日一次，口服（详见药品说明书）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22D8F"/>
              </a:buClr>
            </a:pPr>
            <a:r>
              <a:rPr lang="en-US" altLang="zh-CN" sz="1200" b="1" dirty="0">
                <a:solidFill>
                  <a:srgbClr val="19AA9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36</a:t>
            </a:r>
            <a:r>
              <a:rPr lang="zh-CN" altLang="en-US" sz="1200" b="1" dirty="0">
                <a:solidFill>
                  <a:srgbClr val="19AA9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个月</a:t>
            </a:r>
            <a:endParaRPr lang="en-US" altLang="zh-CN" sz="1200" b="1" dirty="0">
              <a:solidFill>
                <a:srgbClr val="19AA9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22D8F"/>
              </a:buClr>
            </a:pPr>
            <a:r>
              <a:rPr lang="en-US" altLang="zh-CN" sz="1200" b="1" dirty="0">
                <a:solidFill>
                  <a:srgbClr val="19AA9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2036</a:t>
            </a:r>
            <a:r>
              <a:rPr lang="zh-CN" altLang="en-US" sz="1200" b="1" dirty="0">
                <a:solidFill>
                  <a:srgbClr val="19AA9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200" b="1" dirty="0">
                <a:solidFill>
                  <a:srgbClr val="19AA9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11</a:t>
            </a:r>
            <a:r>
              <a:rPr lang="zh-CN" altLang="en-US" sz="1200" b="1" dirty="0">
                <a:solidFill>
                  <a:srgbClr val="19AA9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endParaRPr lang="en-US" altLang="zh-CN" sz="1200" b="1" dirty="0">
              <a:solidFill>
                <a:srgbClr val="19AA9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标题 3">
            <a:extLst>
              <a:ext uri="{FF2B5EF4-FFF2-40B4-BE49-F238E27FC236}">
                <a16:creationId xmlns:a16="http://schemas.microsoft.com/office/drawing/2014/main" id="{D78AD4D2-574F-7ECC-8B84-5B6A52F903D9}"/>
              </a:ext>
            </a:extLst>
          </p:cNvPr>
          <p:cNvSpPr txBox="1"/>
          <p:nvPr/>
        </p:nvSpPr>
        <p:spPr>
          <a:xfrm>
            <a:off x="911788" y="2183427"/>
            <a:ext cx="828000" cy="288000"/>
          </a:xfrm>
          <a:prstGeom prst="roundRect">
            <a:avLst>
              <a:gd name="adj" fmla="val 14508"/>
            </a:avLst>
          </a:prstGeom>
          <a:gradFill flip="none" rotWithShape="1">
            <a:gsLst>
              <a:gs pos="0">
                <a:srgbClr val="19AA94"/>
              </a:gs>
              <a:gs pos="74159">
                <a:srgbClr val="19AA94"/>
              </a:gs>
              <a:gs pos="35073">
                <a:srgbClr val="19AA94"/>
              </a:gs>
              <a:gs pos="100000">
                <a:srgbClr val="19AA94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通用名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标题 3">
            <a:extLst>
              <a:ext uri="{FF2B5EF4-FFF2-40B4-BE49-F238E27FC236}">
                <a16:creationId xmlns:a16="http://schemas.microsoft.com/office/drawing/2014/main" id="{4A121DB1-FD02-6330-FC3F-1FDD7FB00CB8}"/>
              </a:ext>
            </a:extLst>
          </p:cNvPr>
          <p:cNvSpPr txBox="1"/>
          <p:nvPr/>
        </p:nvSpPr>
        <p:spPr>
          <a:xfrm>
            <a:off x="911788" y="2565188"/>
            <a:ext cx="828000" cy="288000"/>
          </a:xfrm>
          <a:prstGeom prst="roundRect">
            <a:avLst>
              <a:gd name="adj" fmla="val 14508"/>
            </a:avLst>
          </a:prstGeom>
          <a:gradFill flip="none" rotWithShape="1">
            <a:gsLst>
              <a:gs pos="0">
                <a:srgbClr val="19AA94"/>
              </a:gs>
              <a:gs pos="74159">
                <a:srgbClr val="19AA94"/>
              </a:gs>
              <a:gs pos="35073">
                <a:srgbClr val="19AA94"/>
              </a:gs>
              <a:gs pos="100000">
                <a:srgbClr val="19AA94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注册规格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标题 3">
            <a:extLst>
              <a:ext uri="{FF2B5EF4-FFF2-40B4-BE49-F238E27FC236}">
                <a16:creationId xmlns:a16="http://schemas.microsoft.com/office/drawing/2014/main" id="{332FFB61-9F97-41CD-ED6C-9ED18D21C684}"/>
              </a:ext>
            </a:extLst>
          </p:cNvPr>
          <p:cNvSpPr txBox="1"/>
          <p:nvPr/>
        </p:nvSpPr>
        <p:spPr>
          <a:xfrm>
            <a:off x="924750" y="2946949"/>
            <a:ext cx="828000" cy="288000"/>
          </a:xfrm>
          <a:prstGeom prst="roundRect">
            <a:avLst>
              <a:gd name="adj" fmla="val 14508"/>
            </a:avLst>
          </a:prstGeom>
          <a:gradFill flip="none" rotWithShape="1">
            <a:gsLst>
              <a:gs pos="0">
                <a:srgbClr val="19AA94"/>
              </a:gs>
              <a:gs pos="74159">
                <a:srgbClr val="19AA94"/>
              </a:gs>
              <a:gs pos="35073">
                <a:srgbClr val="19AA94"/>
              </a:gs>
              <a:gs pos="100000">
                <a:srgbClr val="19AA94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适应症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标题 3">
            <a:extLst>
              <a:ext uri="{FF2B5EF4-FFF2-40B4-BE49-F238E27FC236}">
                <a16:creationId xmlns:a16="http://schemas.microsoft.com/office/drawing/2014/main" id="{CC5D7052-7DDF-EF29-6E1F-353E7A7009B1}"/>
              </a:ext>
            </a:extLst>
          </p:cNvPr>
          <p:cNvSpPr txBox="1"/>
          <p:nvPr/>
        </p:nvSpPr>
        <p:spPr>
          <a:xfrm>
            <a:off x="897848" y="3859283"/>
            <a:ext cx="828000" cy="288000"/>
          </a:xfrm>
          <a:prstGeom prst="roundRect">
            <a:avLst>
              <a:gd name="adj" fmla="val 14508"/>
            </a:avLst>
          </a:prstGeom>
          <a:gradFill flip="none" rotWithShape="1">
            <a:gsLst>
              <a:gs pos="0">
                <a:srgbClr val="19AA94"/>
              </a:gs>
              <a:gs pos="74159">
                <a:srgbClr val="19AA94"/>
              </a:gs>
              <a:gs pos="35073">
                <a:srgbClr val="19AA94"/>
              </a:gs>
              <a:gs pos="100000">
                <a:srgbClr val="19AA94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使用剂量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标题 3">
            <a:extLst>
              <a:ext uri="{FF2B5EF4-FFF2-40B4-BE49-F238E27FC236}">
                <a16:creationId xmlns:a16="http://schemas.microsoft.com/office/drawing/2014/main" id="{DC455044-4D12-644D-C954-998412CD5D83}"/>
              </a:ext>
            </a:extLst>
          </p:cNvPr>
          <p:cNvSpPr txBox="1"/>
          <p:nvPr/>
        </p:nvSpPr>
        <p:spPr>
          <a:xfrm>
            <a:off x="911788" y="4212038"/>
            <a:ext cx="828000" cy="288000"/>
          </a:xfrm>
          <a:prstGeom prst="roundRect">
            <a:avLst>
              <a:gd name="adj" fmla="val 14508"/>
            </a:avLst>
          </a:prstGeom>
          <a:gradFill flip="none" rotWithShape="1">
            <a:gsLst>
              <a:gs pos="0">
                <a:srgbClr val="19AA94"/>
              </a:gs>
              <a:gs pos="74159">
                <a:srgbClr val="19AA94"/>
              </a:gs>
              <a:gs pos="35073">
                <a:srgbClr val="19AA94"/>
              </a:gs>
              <a:gs pos="100000">
                <a:srgbClr val="19AA94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有效期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标题 3">
            <a:extLst>
              <a:ext uri="{FF2B5EF4-FFF2-40B4-BE49-F238E27FC236}">
                <a16:creationId xmlns:a16="http://schemas.microsoft.com/office/drawing/2014/main" id="{B466B661-B9E2-E5BF-4D9E-E3E61D1465EC}"/>
              </a:ext>
            </a:extLst>
          </p:cNvPr>
          <p:cNvSpPr txBox="1"/>
          <p:nvPr/>
        </p:nvSpPr>
        <p:spPr>
          <a:xfrm>
            <a:off x="911788" y="4574986"/>
            <a:ext cx="828000" cy="288000"/>
          </a:xfrm>
          <a:prstGeom prst="roundRect">
            <a:avLst>
              <a:gd name="adj" fmla="val 14508"/>
            </a:avLst>
          </a:prstGeom>
          <a:gradFill flip="none" rotWithShape="1">
            <a:gsLst>
              <a:gs pos="0">
                <a:srgbClr val="19AA94"/>
              </a:gs>
              <a:gs pos="74159">
                <a:srgbClr val="19AA94"/>
              </a:gs>
              <a:gs pos="35073">
                <a:srgbClr val="19AA94"/>
              </a:gs>
              <a:gs pos="100000">
                <a:srgbClr val="19AA94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专利期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标题 3">
            <a:extLst>
              <a:ext uri="{FF2B5EF4-FFF2-40B4-BE49-F238E27FC236}">
                <a16:creationId xmlns:a16="http://schemas.microsoft.com/office/drawing/2014/main" id="{29E19E4C-4774-2065-D769-D82ACCC823DE}"/>
              </a:ext>
            </a:extLst>
          </p:cNvPr>
          <p:cNvSpPr txBox="1"/>
          <p:nvPr/>
        </p:nvSpPr>
        <p:spPr>
          <a:xfrm>
            <a:off x="6378003" y="2255744"/>
            <a:ext cx="2808000" cy="288000"/>
          </a:xfrm>
          <a:prstGeom prst="roundRect">
            <a:avLst>
              <a:gd name="adj" fmla="val 14508"/>
            </a:avLst>
          </a:prstGeom>
          <a:gradFill flip="none" rotWithShape="1">
            <a:gsLst>
              <a:gs pos="0">
                <a:srgbClr val="19AA94"/>
              </a:gs>
              <a:gs pos="74159">
                <a:srgbClr val="19AA94"/>
              </a:gs>
              <a:gs pos="35073">
                <a:srgbClr val="19AA94"/>
              </a:gs>
              <a:gs pos="100000">
                <a:srgbClr val="19AA94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目前大陆地区同通用名药品的上市情况：</a:t>
            </a:r>
          </a:p>
        </p:txBody>
      </p:sp>
      <p:sp>
        <p:nvSpPr>
          <p:cNvPr id="73" name="标题 3">
            <a:extLst>
              <a:ext uri="{FF2B5EF4-FFF2-40B4-BE49-F238E27FC236}">
                <a16:creationId xmlns:a16="http://schemas.microsoft.com/office/drawing/2014/main" id="{1A142DCC-6E65-F017-3D67-78BBFCA5495B}"/>
              </a:ext>
            </a:extLst>
          </p:cNvPr>
          <p:cNvSpPr txBox="1"/>
          <p:nvPr/>
        </p:nvSpPr>
        <p:spPr>
          <a:xfrm>
            <a:off x="6378003" y="2621942"/>
            <a:ext cx="1368000" cy="288000"/>
          </a:xfrm>
          <a:prstGeom prst="roundRect">
            <a:avLst>
              <a:gd name="adj" fmla="val 14508"/>
            </a:avLst>
          </a:prstGeom>
          <a:gradFill flip="none" rotWithShape="1">
            <a:gsLst>
              <a:gs pos="0">
                <a:srgbClr val="19AA94"/>
              </a:gs>
              <a:gs pos="74159">
                <a:srgbClr val="19AA94"/>
              </a:gs>
              <a:gs pos="35073">
                <a:srgbClr val="19AA94"/>
              </a:gs>
              <a:gs pos="100000">
                <a:srgbClr val="19AA94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是否为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OTC </a:t>
            </a: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药品： </a:t>
            </a:r>
          </a:p>
        </p:txBody>
      </p:sp>
      <p:sp>
        <p:nvSpPr>
          <p:cNvPr id="74" name="标题 3">
            <a:extLst>
              <a:ext uri="{FF2B5EF4-FFF2-40B4-BE49-F238E27FC236}">
                <a16:creationId xmlns:a16="http://schemas.microsoft.com/office/drawing/2014/main" id="{5BF571AE-1F3B-D597-39E8-4879A5E75A47}"/>
              </a:ext>
            </a:extLst>
          </p:cNvPr>
          <p:cNvSpPr txBox="1"/>
          <p:nvPr/>
        </p:nvSpPr>
        <p:spPr>
          <a:xfrm>
            <a:off x="6378003" y="2979035"/>
            <a:ext cx="1152000" cy="288000"/>
          </a:xfrm>
          <a:prstGeom prst="roundRect">
            <a:avLst>
              <a:gd name="adj" fmla="val 14508"/>
            </a:avLst>
          </a:prstGeom>
          <a:gradFill flip="none" rotWithShape="1">
            <a:gsLst>
              <a:gs pos="0">
                <a:srgbClr val="19AA94"/>
              </a:gs>
              <a:gs pos="74159">
                <a:srgbClr val="19AA94"/>
              </a:gs>
              <a:gs pos="35073">
                <a:srgbClr val="19AA94"/>
              </a:gs>
              <a:gs pos="100000">
                <a:srgbClr val="19AA94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参照药品建议：</a:t>
            </a:r>
          </a:p>
        </p:txBody>
      </p:sp>
      <p:sp>
        <p:nvSpPr>
          <p:cNvPr id="75" name="标题 3">
            <a:extLst>
              <a:ext uri="{FF2B5EF4-FFF2-40B4-BE49-F238E27FC236}">
                <a16:creationId xmlns:a16="http://schemas.microsoft.com/office/drawing/2014/main" id="{B19CCEAB-FD60-2733-99FA-599ED4E485BB}"/>
              </a:ext>
            </a:extLst>
          </p:cNvPr>
          <p:cNvSpPr txBox="1"/>
          <p:nvPr/>
        </p:nvSpPr>
        <p:spPr>
          <a:xfrm>
            <a:off x="6378003" y="3451105"/>
            <a:ext cx="1368000" cy="288000"/>
          </a:xfrm>
          <a:prstGeom prst="roundRect">
            <a:avLst>
              <a:gd name="adj" fmla="val 14508"/>
            </a:avLst>
          </a:prstGeom>
          <a:gradFill flip="none" rotWithShape="1">
            <a:gsLst>
              <a:gs pos="0">
                <a:srgbClr val="19AA94"/>
              </a:gs>
              <a:gs pos="74159">
                <a:srgbClr val="19AA94"/>
              </a:gs>
              <a:gs pos="35073">
                <a:srgbClr val="19AA94"/>
              </a:gs>
              <a:gs pos="100000">
                <a:srgbClr val="19AA94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国内外上市日期：</a:t>
            </a:r>
          </a:p>
        </p:txBody>
      </p:sp>
      <p:sp>
        <p:nvSpPr>
          <p:cNvPr id="84" name="任意多边形 55">
            <a:extLst>
              <a:ext uri="{FF2B5EF4-FFF2-40B4-BE49-F238E27FC236}">
                <a16:creationId xmlns:a16="http://schemas.microsoft.com/office/drawing/2014/main" id="{524111D9-E4B5-EA2B-7B8D-D6E3A00A02E7}"/>
              </a:ext>
            </a:extLst>
          </p:cNvPr>
          <p:cNvSpPr/>
          <p:nvPr/>
        </p:nvSpPr>
        <p:spPr bwMode="auto">
          <a:xfrm>
            <a:off x="4064713" y="1679283"/>
            <a:ext cx="4083839" cy="449539"/>
          </a:xfrm>
          <a:custGeom>
            <a:avLst/>
            <a:gdLst>
              <a:gd name="T0" fmla="*/ 716 w 719"/>
              <a:gd name="T1" fmla="*/ 0 h 216"/>
              <a:gd name="T2" fmla="*/ 362 w 719"/>
              <a:gd name="T3" fmla="*/ 0 h 216"/>
              <a:gd name="T4" fmla="*/ 359 w 719"/>
              <a:gd name="T5" fmla="*/ 0 h 216"/>
              <a:gd name="T6" fmla="*/ 359 w 719"/>
              <a:gd name="T7" fmla="*/ 0 h 216"/>
              <a:gd name="T8" fmla="*/ 356 w 719"/>
              <a:gd name="T9" fmla="*/ 0 h 216"/>
              <a:gd name="T10" fmla="*/ 2 w 719"/>
              <a:gd name="T11" fmla="*/ 0 h 216"/>
              <a:gd name="T12" fmla="*/ 0 w 719"/>
              <a:gd name="T13" fmla="*/ 0 h 216"/>
              <a:gd name="T14" fmla="*/ 39 w 719"/>
              <a:gd name="T15" fmla="*/ 9 h 216"/>
              <a:gd name="T16" fmla="*/ 46 w 719"/>
              <a:gd name="T17" fmla="*/ 13 h 216"/>
              <a:gd name="T18" fmla="*/ 49 w 719"/>
              <a:gd name="T19" fmla="*/ 14 h 216"/>
              <a:gd name="T20" fmla="*/ 53 w 719"/>
              <a:gd name="T21" fmla="*/ 17 h 216"/>
              <a:gd name="T22" fmla="*/ 56 w 719"/>
              <a:gd name="T23" fmla="*/ 19 h 216"/>
              <a:gd name="T24" fmla="*/ 59 w 719"/>
              <a:gd name="T25" fmla="*/ 22 h 216"/>
              <a:gd name="T26" fmla="*/ 63 w 719"/>
              <a:gd name="T27" fmla="*/ 25 h 216"/>
              <a:gd name="T28" fmla="*/ 64 w 719"/>
              <a:gd name="T29" fmla="*/ 27 h 216"/>
              <a:gd name="T30" fmla="*/ 70 w 719"/>
              <a:gd name="T31" fmla="*/ 33 h 216"/>
              <a:gd name="T32" fmla="*/ 71 w 719"/>
              <a:gd name="T33" fmla="*/ 34 h 216"/>
              <a:gd name="T34" fmla="*/ 75 w 719"/>
              <a:gd name="T35" fmla="*/ 38 h 216"/>
              <a:gd name="T36" fmla="*/ 76 w 719"/>
              <a:gd name="T37" fmla="*/ 40 h 216"/>
              <a:gd name="T38" fmla="*/ 77 w 719"/>
              <a:gd name="T39" fmla="*/ 41 h 216"/>
              <a:gd name="T40" fmla="*/ 78 w 719"/>
              <a:gd name="T41" fmla="*/ 43 h 216"/>
              <a:gd name="T42" fmla="*/ 81 w 719"/>
              <a:gd name="T43" fmla="*/ 47 h 216"/>
              <a:gd name="T44" fmla="*/ 81 w 719"/>
              <a:gd name="T45" fmla="*/ 48 h 216"/>
              <a:gd name="T46" fmla="*/ 81 w 719"/>
              <a:gd name="T47" fmla="*/ 48 h 216"/>
              <a:gd name="T48" fmla="*/ 81 w 719"/>
              <a:gd name="T49" fmla="*/ 48 h 216"/>
              <a:gd name="T50" fmla="*/ 86 w 719"/>
              <a:gd name="T51" fmla="*/ 59 h 216"/>
              <a:gd name="T52" fmla="*/ 86 w 719"/>
              <a:gd name="T53" fmla="*/ 59 h 216"/>
              <a:gd name="T54" fmla="*/ 96 w 719"/>
              <a:gd name="T55" fmla="*/ 95 h 216"/>
              <a:gd name="T56" fmla="*/ 96 w 719"/>
              <a:gd name="T57" fmla="*/ 98 h 216"/>
              <a:gd name="T58" fmla="*/ 111 w 719"/>
              <a:gd name="T59" fmla="*/ 166 h 216"/>
              <a:gd name="T60" fmla="*/ 192 w 719"/>
              <a:gd name="T61" fmla="*/ 216 h 216"/>
              <a:gd name="T62" fmla="*/ 356 w 719"/>
              <a:gd name="T63" fmla="*/ 216 h 216"/>
              <a:gd name="T64" fmla="*/ 359 w 719"/>
              <a:gd name="T65" fmla="*/ 216 h 216"/>
              <a:gd name="T66" fmla="*/ 359 w 719"/>
              <a:gd name="T67" fmla="*/ 216 h 216"/>
              <a:gd name="T68" fmla="*/ 362 w 719"/>
              <a:gd name="T69" fmla="*/ 216 h 216"/>
              <a:gd name="T70" fmla="*/ 526 w 719"/>
              <a:gd name="T71" fmla="*/ 216 h 216"/>
              <a:gd name="T72" fmla="*/ 607 w 719"/>
              <a:gd name="T73" fmla="*/ 166 h 216"/>
              <a:gd name="T74" fmla="*/ 622 w 719"/>
              <a:gd name="T75" fmla="*/ 98 h 216"/>
              <a:gd name="T76" fmla="*/ 622 w 719"/>
              <a:gd name="T77" fmla="*/ 96 h 216"/>
              <a:gd name="T78" fmla="*/ 632 w 719"/>
              <a:gd name="T79" fmla="*/ 59 h 216"/>
              <a:gd name="T80" fmla="*/ 637 w 719"/>
              <a:gd name="T81" fmla="*/ 48 h 216"/>
              <a:gd name="T82" fmla="*/ 654 w 719"/>
              <a:gd name="T83" fmla="*/ 27 h 216"/>
              <a:gd name="T84" fmla="*/ 656 w 719"/>
              <a:gd name="T85" fmla="*/ 25 h 216"/>
              <a:gd name="T86" fmla="*/ 659 w 719"/>
              <a:gd name="T87" fmla="*/ 22 h 216"/>
              <a:gd name="T88" fmla="*/ 662 w 719"/>
              <a:gd name="T89" fmla="*/ 19 h 216"/>
              <a:gd name="T90" fmla="*/ 665 w 719"/>
              <a:gd name="T91" fmla="*/ 17 h 216"/>
              <a:gd name="T92" fmla="*/ 669 w 719"/>
              <a:gd name="T93" fmla="*/ 14 h 216"/>
              <a:gd name="T94" fmla="*/ 672 w 719"/>
              <a:gd name="T95" fmla="*/ 13 h 216"/>
              <a:gd name="T96" fmla="*/ 679 w 719"/>
              <a:gd name="T97" fmla="*/ 9 h 216"/>
              <a:gd name="T98" fmla="*/ 719 w 719"/>
              <a:gd name="T99" fmla="*/ 0 h 216"/>
              <a:gd name="T100" fmla="*/ 716 w 719"/>
              <a:gd name="T101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9" h="216">
                <a:moveTo>
                  <a:pt x="716" y="0"/>
                </a:moveTo>
                <a:cubicBezTo>
                  <a:pt x="362" y="0"/>
                  <a:pt x="362" y="0"/>
                  <a:pt x="362" y="0"/>
                </a:cubicBezTo>
                <a:cubicBezTo>
                  <a:pt x="359" y="0"/>
                  <a:pt x="359" y="0"/>
                  <a:pt x="359" y="0"/>
                </a:cubicBezTo>
                <a:cubicBezTo>
                  <a:pt x="359" y="0"/>
                  <a:pt x="359" y="0"/>
                  <a:pt x="35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13" y="0"/>
                  <a:pt x="27" y="4"/>
                  <a:pt x="39" y="9"/>
                </a:cubicBezTo>
                <a:cubicBezTo>
                  <a:pt x="42" y="10"/>
                  <a:pt x="44" y="12"/>
                  <a:pt x="46" y="13"/>
                </a:cubicBezTo>
                <a:cubicBezTo>
                  <a:pt x="47" y="13"/>
                  <a:pt x="48" y="14"/>
                  <a:pt x="49" y="14"/>
                </a:cubicBezTo>
                <a:cubicBezTo>
                  <a:pt x="50" y="15"/>
                  <a:pt x="52" y="16"/>
                  <a:pt x="53" y="17"/>
                </a:cubicBezTo>
                <a:cubicBezTo>
                  <a:pt x="54" y="18"/>
                  <a:pt x="55" y="19"/>
                  <a:pt x="56" y="19"/>
                </a:cubicBezTo>
                <a:cubicBezTo>
                  <a:pt x="57" y="20"/>
                  <a:pt x="58" y="21"/>
                  <a:pt x="59" y="22"/>
                </a:cubicBezTo>
                <a:cubicBezTo>
                  <a:pt x="60" y="23"/>
                  <a:pt x="61" y="24"/>
                  <a:pt x="63" y="25"/>
                </a:cubicBezTo>
                <a:cubicBezTo>
                  <a:pt x="63" y="25"/>
                  <a:pt x="64" y="26"/>
                  <a:pt x="64" y="27"/>
                </a:cubicBezTo>
                <a:cubicBezTo>
                  <a:pt x="67" y="29"/>
                  <a:pt x="69" y="31"/>
                  <a:pt x="70" y="33"/>
                </a:cubicBezTo>
                <a:cubicBezTo>
                  <a:pt x="71" y="33"/>
                  <a:pt x="71" y="34"/>
                  <a:pt x="71" y="34"/>
                </a:cubicBezTo>
                <a:cubicBezTo>
                  <a:pt x="72" y="35"/>
                  <a:pt x="73" y="37"/>
                  <a:pt x="75" y="38"/>
                </a:cubicBezTo>
                <a:cubicBezTo>
                  <a:pt x="75" y="39"/>
                  <a:pt x="75" y="39"/>
                  <a:pt x="76" y="40"/>
                </a:cubicBezTo>
                <a:cubicBezTo>
                  <a:pt x="76" y="40"/>
                  <a:pt x="76" y="40"/>
                  <a:pt x="77" y="41"/>
                </a:cubicBezTo>
                <a:cubicBezTo>
                  <a:pt x="77" y="41"/>
                  <a:pt x="77" y="42"/>
                  <a:pt x="78" y="43"/>
                </a:cubicBezTo>
                <a:cubicBezTo>
                  <a:pt x="79" y="44"/>
                  <a:pt x="80" y="46"/>
                  <a:pt x="81" y="47"/>
                </a:cubicBezTo>
                <a:cubicBezTo>
                  <a:pt x="81" y="47"/>
                  <a:pt x="81" y="48"/>
                  <a:pt x="81" y="48"/>
                </a:cubicBezTo>
                <a:cubicBezTo>
                  <a:pt x="81" y="48"/>
                  <a:pt x="81" y="48"/>
                  <a:pt x="81" y="48"/>
                </a:cubicBezTo>
                <a:cubicBezTo>
                  <a:pt x="81" y="48"/>
                  <a:pt x="81" y="48"/>
                  <a:pt x="81" y="48"/>
                </a:cubicBezTo>
                <a:cubicBezTo>
                  <a:pt x="83" y="52"/>
                  <a:pt x="85" y="55"/>
                  <a:pt x="86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91" y="70"/>
                  <a:pt x="94" y="83"/>
                  <a:pt x="96" y="95"/>
                </a:cubicBezTo>
                <a:cubicBezTo>
                  <a:pt x="96" y="96"/>
                  <a:pt x="96" y="97"/>
                  <a:pt x="96" y="98"/>
                </a:cubicBezTo>
                <a:cubicBezTo>
                  <a:pt x="99" y="121"/>
                  <a:pt x="101" y="145"/>
                  <a:pt x="111" y="166"/>
                </a:cubicBezTo>
                <a:cubicBezTo>
                  <a:pt x="127" y="199"/>
                  <a:pt x="155" y="216"/>
                  <a:pt x="192" y="216"/>
                </a:cubicBezTo>
                <a:cubicBezTo>
                  <a:pt x="192" y="216"/>
                  <a:pt x="356" y="216"/>
                  <a:pt x="356" y="216"/>
                </a:cubicBezTo>
                <a:cubicBezTo>
                  <a:pt x="356" y="216"/>
                  <a:pt x="357" y="216"/>
                  <a:pt x="359" y="216"/>
                </a:cubicBezTo>
                <a:cubicBezTo>
                  <a:pt x="359" y="216"/>
                  <a:pt x="359" y="216"/>
                  <a:pt x="359" y="216"/>
                </a:cubicBezTo>
                <a:cubicBezTo>
                  <a:pt x="361" y="216"/>
                  <a:pt x="362" y="216"/>
                  <a:pt x="362" y="216"/>
                </a:cubicBezTo>
                <a:cubicBezTo>
                  <a:pt x="362" y="216"/>
                  <a:pt x="526" y="216"/>
                  <a:pt x="526" y="216"/>
                </a:cubicBezTo>
                <a:cubicBezTo>
                  <a:pt x="563" y="216"/>
                  <a:pt x="591" y="199"/>
                  <a:pt x="607" y="166"/>
                </a:cubicBezTo>
                <a:cubicBezTo>
                  <a:pt x="618" y="145"/>
                  <a:pt x="619" y="121"/>
                  <a:pt x="622" y="98"/>
                </a:cubicBezTo>
                <a:cubicBezTo>
                  <a:pt x="622" y="98"/>
                  <a:pt x="622" y="97"/>
                  <a:pt x="622" y="96"/>
                </a:cubicBezTo>
                <a:cubicBezTo>
                  <a:pt x="624" y="83"/>
                  <a:pt x="627" y="71"/>
                  <a:pt x="632" y="59"/>
                </a:cubicBezTo>
                <a:cubicBezTo>
                  <a:pt x="633" y="55"/>
                  <a:pt x="635" y="51"/>
                  <a:pt x="637" y="48"/>
                </a:cubicBezTo>
                <a:cubicBezTo>
                  <a:pt x="642" y="40"/>
                  <a:pt x="647" y="33"/>
                  <a:pt x="654" y="27"/>
                </a:cubicBezTo>
                <a:cubicBezTo>
                  <a:pt x="654" y="26"/>
                  <a:pt x="655" y="25"/>
                  <a:pt x="656" y="25"/>
                </a:cubicBezTo>
                <a:cubicBezTo>
                  <a:pt x="657" y="24"/>
                  <a:pt x="658" y="23"/>
                  <a:pt x="659" y="22"/>
                </a:cubicBezTo>
                <a:cubicBezTo>
                  <a:pt x="660" y="21"/>
                  <a:pt x="661" y="20"/>
                  <a:pt x="662" y="19"/>
                </a:cubicBezTo>
                <a:cubicBezTo>
                  <a:pt x="663" y="19"/>
                  <a:pt x="664" y="18"/>
                  <a:pt x="665" y="17"/>
                </a:cubicBezTo>
                <a:cubicBezTo>
                  <a:pt x="667" y="16"/>
                  <a:pt x="668" y="15"/>
                  <a:pt x="669" y="14"/>
                </a:cubicBezTo>
                <a:cubicBezTo>
                  <a:pt x="670" y="14"/>
                  <a:pt x="671" y="13"/>
                  <a:pt x="672" y="13"/>
                </a:cubicBezTo>
                <a:cubicBezTo>
                  <a:pt x="674" y="12"/>
                  <a:pt x="676" y="10"/>
                  <a:pt x="679" y="9"/>
                </a:cubicBezTo>
                <a:cubicBezTo>
                  <a:pt x="691" y="4"/>
                  <a:pt x="705" y="0"/>
                  <a:pt x="719" y="0"/>
                </a:cubicBezTo>
                <a:cubicBezTo>
                  <a:pt x="718" y="0"/>
                  <a:pt x="717" y="0"/>
                  <a:pt x="716" y="0"/>
                </a:cubicBezTo>
                <a:close/>
              </a:path>
            </a:pathLst>
          </a:custGeom>
          <a:solidFill>
            <a:srgbClr val="7C36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标题 3">
            <a:extLst>
              <a:ext uri="{FF2B5EF4-FFF2-40B4-BE49-F238E27FC236}">
                <a16:creationId xmlns:a16="http://schemas.microsoft.com/office/drawing/2014/main" id="{9B8C36F4-9925-AF99-B52A-7C8742499C84}"/>
              </a:ext>
            </a:extLst>
          </p:cNvPr>
          <p:cNvSpPr txBox="1"/>
          <p:nvPr/>
        </p:nvSpPr>
        <p:spPr>
          <a:xfrm>
            <a:off x="5111152" y="1636949"/>
            <a:ext cx="2042812" cy="492471"/>
          </a:xfrm>
          <a:prstGeom prst="roundRect">
            <a:avLst>
              <a:gd name="adj" fmla="val 14508"/>
            </a:avLst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基本信息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2728BC1-C990-BD02-57BD-BBC46755F393}"/>
              </a:ext>
            </a:extLst>
          </p:cNvPr>
          <p:cNvGrpSpPr/>
          <p:nvPr/>
        </p:nvGrpSpPr>
        <p:grpSpPr>
          <a:xfrm>
            <a:off x="5004358" y="4034253"/>
            <a:ext cx="6528449" cy="1184474"/>
            <a:chOff x="5525058" y="4338060"/>
            <a:chExt cx="6528449" cy="1184474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141FD36-B93D-A9CF-A896-EA28F0180AE5}"/>
                </a:ext>
              </a:extLst>
            </p:cNvPr>
            <p:cNvGrpSpPr/>
            <p:nvPr/>
          </p:nvGrpSpPr>
          <p:grpSpPr>
            <a:xfrm>
              <a:off x="5525058" y="4379968"/>
              <a:ext cx="6300000" cy="1142566"/>
              <a:chOff x="6464508" y="4141974"/>
              <a:chExt cx="6300000" cy="1142566"/>
            </a:xfrm>
          </p:grpSpPr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9E35F568-3FD0-7B4E-4078-1AB723F26752}"/>
                  </a:ext>
                </a:extLst>
              </p:cNvPr>
              <p:cNvSpPr/>
              <p:nvPr/>
            </p:nvSpPr>
            <p:spPr>
              <a:xfrm>
                <a:off x="6464508" y="4772455"/>
                <a:ext cx="6300000" cy="36000"/>
              </a:xfrm>
              <a:prstGeom prst="roundRect">
                <a:avLst>
                  <a:gd name="adj" fmla="val 50000"/>
                </a:avLst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8AF7EFC4-65C2-49D9-552C-0867AB59D2A4}"/>
                  </a:ext>
                </a:extLst>
              </p:cNvPr>
              <p:cNvSpPr/>
              <p:nvPr/>
            </p:nvSpPr>
            <p:spPr>
              <a:xfrm>
                <a:off x="7152607" y="4736789"/>
                <a:ext cx="180000" cy="180000"/>
              </a:xfrm>
              <a:prstGeom prst="ellipse">
                <a:avLst/>
              </a:prstGeom>
              <a:solidFill>
                <a:srgbClr val="7C3663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sx="92000" sy="92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19AA94"/>
                  </a:solidFill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2C1B0B5-A30E-0471-6479-CCBBF4377463}"/>
                  </a:ext>
                </a:extLst>
              </p:cNvPr>
              <p:cNvSpPr txBox="1"/>
              <p:nvPr/>
            </p:nvSpPr>
            <p:spPr>
              <a:xfrm>
                <a:off x="6952923" y="4348496"/>
                <a:ext cx="56735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美国</a:t>
                </a:r>
                <a:endParaRPr lang="zh-CN" altLang="en-US" sz="1400" dirty="0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4A1212E-0C3C-4F2E-CFE8-24359F6EFA9E}"/>
                  </a:ext>
                </a:extLst>
              </p:cNvPr>
              <p:cNvSpPr txBox="1"/>
              <p:nvPr/>
            </p:nvSpPr>
            <p:spPr>
              <a:xfrm>
                <a:off x="6791580" y="4968672"/>
                <a:ext cx="1080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2020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年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9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月</a:t>
                </a:r>
                <a:endParaRPr lang="zh-CN" altLang="en-US" sz="1400" dirty="0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511E3605-09EA-8125-522B-B06E5CCB1D2D}"/>
                  </a:ext>
                </a:extLst>
              </p:cNvPr>
              <p:cNvSpPr/>
              <p:nvPr/>
            </p:nvSpPr>
            <p:spPr>
              <a:xfrm>
                <a:off x="8287559" y="4736789"/>
                <a:ext cx="180000" cy="180000"/>
              </a:xfrm>
              <a:prstGeom prst="ellipse">
                <a:avLst/>
              </a:prstGeom>
              <a:solidFill>
                <a:srgbClr val="7C3663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sx="92000" sy="92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19AA94"/>
                  </a:solidFill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8BA4381-ABC8-AA75-5747-04332822E9CF}"/>
                  </a:ext>
                </a:extLst>
              </p:cNvPr>
              <p:cNvSpPr txBox="1"/>
              <p:nvPr/>
            </p:nvSpPr>
            <p:spPr>
              <a:xfrm>
                <a:off x="7362048" y="4149618"/>
                <a:ext cx="200063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中国</a:t>
                </a:r>
                <a:endParaRPr lang="en-US" altLang="zh-CN" sz="1400" dirty="0">
                  <a:solidFill>
                    <a:srgbClr val="19AA9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ctr"/>
                <a:r>
                  <a:rPr lang="zh-CN" altLang="en-US" sz="1400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（</a:t>
                </a:r>
                <a:r>
                  <a:rPr lang="en-US" altLang="zh-CN" sz="1400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NSCLC</a:t>
                </a:r>
                <a:r>
                  <a:rPr lang="zh-CN" altLang="en-US" sz="1400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附条件批准）</a:t>
                </a:r>
                <a:endParaRPr lang="zh-CN" altLang="en-US" sz="1400" dirty="0">
                  <a:solidFill>
                    <a:srgbClr val="19AA94"/>
                  </a:solidFill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6ADE18D-B033-68FE-535F-2F970A8139A0}"/>
                  </a:ext>
                </a:extLst>
              </p:cNvPr>
              <p:cNvSpPr txBox="1"/>
              <p:nvPr/>
            </p:nvSpPr>
            <p:spPr>
              <a:xfrm>
                <a:off x="8919145" y="4968672"/>
                <a:ext cx="136842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2021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年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11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月</a:t>
                </a:r>
                <a:endParaRPr lang="zh-CN" altLang="en-US" sz="1400" dirty="0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9BDDFCB3-326F-558E-8685-1D0C2952982C}"/>
                  </a:ext>
                </a:extLst>
              </p:cNvPr>
              <p:cNvSpPr/>
              <p:nvPr/>
            </p:nvSpPr>
            <p:spPr>
              <a:xfrm>
                <a:off x="9301539" y="4736789"/>
                <a:ext cx="180000" cy="180000"/>
              </a:xfrm>
              <a:prstGeom prst="ellipse">
                <a:avLst/>
              </a:prstGeom>
              <a:solidFill>
                <a:srgbClr val="7C3663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sx="92000" sy="92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19AA94"/>
                  </a:solidFill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800078E-79D4-AF41-1FE3-963DCCEBE8AE}"/>
                  </a:ext>
                </a:extLst>
              </p:cNvPr>
              <p:cNvSpPr txBox="1"/>
              <p:nvPr/>
            </p:nvSpPr>
            <p:spPr>
              <a:xfrm>
                <a:off x="7927656" y="4976763"/>
                <a:ext cx="107999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2021</a:t>
                </a:r>
                <a:r>
                  <a:rPr lang="zh-CN" altLang="en-US" sz="1400" b="1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年</a:t>
                </a:r>
                <a:r>
                  <a:rPr lang="en-US" altLang="zh-CN" sz="1400" b="1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3</a:t>
                </a:r>
                <a:r>
                  <a:rPr lang="zh-CN" altLang="en-US" sz="1400" b="1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月</a:t>
                </a:r>
                <a:endParaRPr lang="zh-CN" altLang="en-US" sz="1400" b="1" dirty="0">
                  <a:solidFill>
                    <a:srgbClr val="19AA94"/>
                  </a:solidFill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A0C19DC-32C5-CF83-002C-FEB49BD2CFC2}"/>
                  </a:ext>
                </a:extLst>
              </p:cNvPr>
              <p:cNvSpPr txBox="1"/>
              <p:nvPr/>
            </p:nvSpPr>
            <p:spPr>
              <a:xfrm>
                <a:off x="9164812" y="4357417"/>
                <a:ext cx="8234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欧盟</a:t>
                </a:r>
                <a:endParaRPr lang="zh-CN" altLang="en-US" sz="1400" dirty="0"/>
              </a:p>
            </p:txBody>
          </p:sp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9C7CF1E9-6A65-D5E1-3CD8-1696B5B2F03D}"/>
                  </a:ext>
                </a:extLst>
              </p:cNvPr>
              <p:cNvSpPr/>
              <p:nvPr/>
            </p:nvSpPr>
            <p:spPr>
              <a:xfrm>
                <a:off x="10407303" y="4722935"/>
                <a:ext cx="180000" cy="180000"/>
              </a:xfrm>
              <a:prstGeom prst="ellipse">
                <a:avLst/>
              </a:prstGeom>
              <a:solidFill>
                <a:srgbClr val="7C3663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sx="92000" sy="92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19AA94"/>
                  </a:solidFill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B2197D6-86FA-3019-C027-97C87DDA7E47}"/>
                  </a:ext>
                </a:extLst>
              </p:cNvPr>
              <p:cNvSpPr txBox="1"/>
              <p:nvPr/>
            </p:nvSpPr>
            <p:spPr>
              <a:xfrm>
                <a:off x="9703564" y="4141974"/>
                <a:ext cx="16916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中国</a:t>
                </a:r>
                <a:endParaRPr lang="en-US" altLang="zh-CN" sz="1400" dirty="0">
                  <a:solidFill>
                    <a:srgbClr val="19AA9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ctr"/>
                <a:r>
                  <a:rPr lang="zh-CN" altLang="en-US" sz="1400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（</a:t>
                </a:r>
                <a:r>
                  <a:rPr lang="en-US" altLang="zh-CN" sz="1400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NSCLC</a:t>
                </a:r>
                <a:r>
                  <a:rPr lang="zh-CN" altLang="en-US" sz="1400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常规批准）</a:t>
                </a:r>
                <a:endParaRPr lang="zh-CN" altLang="en-US" sz="1400" dirty="0">
                  <a:solidFill>
                    <a:srgbClr val="19AA94"/>
                  </a:solidFill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007D2AC-1A17-A525-FC0B-DFEC091A4437}"/>
                  </a:ext>
                </a:extLst>
              </p:cNvPr>
              <p:cNvSpPr txBox="1"/>
              <p:nvPr/>
            </p:nvSpPr>
            <p:spPr>
              <a:xfrm>
                <a:off x="10047400" y="4962909"/>
                <a:ext cx="107999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2023</a:t>
                </a:r>
                <a:r>
                  <a:rPr lang="zh-CN" altLang="en-US" sz="1400" b="1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年</a:t>
                </a:r>
                <a:r>
                  <a:rPr lang="en-US" altLang="zh-CN" sz="1400" b="1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6</a:t>
                </a:r>
                <a:r>
                  <a:rPr lang="zh-CN" altLang="en-US" sz="1400" b="1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月</a:t>
                </a:r>
                <a:endParaRPr lang="zh-CN" altLang="en-US" sz="1400" b="1" dirty="0">
                  <a:solidFill>
                    <a:srgbClr val="19AA94"/>
                  </a:solidFill>
                </a:endParaRPr>
              </a:p>
            </p:txBody>
          </p:sp>
        </p:grp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8F4AB271-B7C8-6301-D466-CD42D041F11B}"/>
                </a:ext>
              </a:extLst>
            </p:cNvPr>
            <p:cNvSpPr/>
            <p:nvPr/>
          </p:nvSpPr>
          <p:spPr>
            <a:xfrm>
              <a:off x="11065593" y="4931547"/>
              <a:ext cx="180000" cy="180000"/>
            </a:xfrm>
            <a:prstGeom prst="ellipse">
              <a:avLst/>
            </a:prstGeom>
            <a:solidFill>
              <a:srgbClr val="7C3663"/>
            </a:solidFill>
            <a:ln w="25400">
              <a:solidFill>
                <a:schemeClr val="bg1"/>
              </a:solidFill>
            </a:ln>
            <a:effectLst>
              <a:outerShdw blurRad="50800" dist="38100" dir="2700000" sx="92000" sy="92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19AA94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13C218F-041C-EAB2-B50B-1BCBC15D7C5E}"/>
                </a:ext>
              </a:extLst>
            </p:cNvPr>
            <p:cNvSpPr txBox="1"/>
            <p:nvPr/>
          </p:nvSpPr>
          <p:spPr>
            <a:xfrm>
              <a:off x="10361854" y="4338060"/>
              <a:ext cx="16916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19AA9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中国</a:t>
              </a:r>
              <a:endParaRPr lang="en-US" altLang="zh-CN" sz="1400" dirty="0">
                <a:solidFill>
                  <a:srgbClr val="19AA9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400" dirty="0">
                  <a:solidFill>
                    <a:srgbClr val="19AA9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（地产产品批准）</a:t>
              </a:r>
              <a:endParaRPr lang="zh-CN" altLang="en-US" sz="1400" dirty="0">
                <a:solidFill>
                  <a:srgbClr val="19AA94"/>
                </a:solidFill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83BAB02-AA28-BA1C-1648-D901E520EA84}"/>
                </a:ext>
              </a:extLst>
            </p:cNvPr>
            <p:cNvSpPr txBox="1"/>
            <p:nvPr/>
          </p:nvSpPr>
          <p:spPr>
            <a:xfrm>
              <a:off x="10705690" y="5196573"/>
              <a:ext cx="10799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9AA9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2025</a:t>
              </a:r>
              <a:r>
                <a:rPr lang="zh-CN" altLang="en-US" sz="1400" b="1" dirty="0">
                  <a:solidFill>
                    <a:srgbClr val="19AA9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</a:t>
              </a:r>
              <a:r>
                <a:rPr lang="en-US" altLang="zh-CN" sz="1400" b="1" dirty="0">
                  <a:solidFill>
                    <a:srgbClr val="19AA9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</a:t>
              </a:r>
              <a:r>
                <a:rPr lang="zh-CN" altLang="en-US" sz="1400" b="1" dirty="0">
                  <a:solidFill>
                    <a:srgbClr val="19AA9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月</a:t>
              </a:r>
              <a:endParaRPr lang="zh-CN" altLang="en-US" sz="1400" b="1" dirty="0">
                <a:solidFill>
                  <a:srgbClr val="19AA9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81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31"/>
          <p:cNvSpPr/>
          <p:nvPr/>
        </p:nvSpPr>
        <p:spPr>
          <a:xfrm>
            <a:off x="4162155" y="2053040"/>
            <a:ext cx="7139940" cy="254643"/>
          </a:xfrm>
          <a:prstGeom prst="roundRect">
            <a:avLst>
              <a:gd name="adj" fmla="val 50000"/>
            </a:avLst>
          </a:prstGeom>
          <a:solidFill>
            <a:srgbClr val="19AA9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: 圆角 53"/>
          <p:cNvSpPr/>
          <p:nvPr/>
        </p:nvSpPr>
        <p:spPr>
          <a:xfrm rot="5400000">
            <a:off x="5933343" y="999320"/>
            <a:ext cx="463855" cy="9246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C3663">
                  <a:shade val="30000"/>
                  <a:satMod val="115000"/>
                </a:srgbClr>
              </a:gs>
              <a:gs pos="50000">
                <a:srgbClr val="7C3663">
                  <a:shade val="67500"/>
                  <a:satMod val="115000"/>
                </a:srgbClr>
              </a:gs>
              <a:gs pos="100000">
                <a:srgbClr val="7C366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C3663"/>
              </a:solidFill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FF9088F3-B1DC-A50B-2132-0FBE1A994CD9}"/>
              </a:ext>
            </a:extLst>
          </p:cNvPr>
          <p:cNvGrpSpPr/>
          <p:nvPr/>
        </p:nvGrpSpPr>
        <p:grpSpPr>
          <a:xfrm>
            <a:off x="4167137" y="72640"/>
            <a:ext cx="1285280" cy="351658"/>
            <a:chOff x="4113972" y="72640"/>
            <a:chExt cx="1285280" cy="351658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8F388ECF-3133-16BA-D613-F78380C8F17A}"/>
                </a:ext>
              </a:extLst>
            </p:cNvPr>
            <p:cNvSpPr/>
            <p:nvPr/>
          </p:nvSpPr>
          <p:spPr>
            <a:xfrm>
              <a:off x="4113972" y="72640"/>
              <a:ext cx="1181093" cy="351658"/>
            </a:xfrm>
            <a:prstGeom prst="roundRect">
              <a:avLst>
                <a:gd name="adj" fmla="val 16667"/>
              </a:avLst>
            </a:prstGeom>
            <a:solidFill>
              <a:srgbClr val="EEE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>
              <a:extLst>
                <a:ext uri="{FF2B5EF4-FFF2-40B4-BE49-F238E27FC236}">
                  <a16:creationId xmlns:a16="http://schemas.microsoft.com/office/drawing/2014/main" id="{B0903204-F302-6CA4-C338-DFBC141C4F4F}"/>
                </a:ext>
              </a:extLst>
            </p:cNvPr>
            <p:cNvSpPr/>
            <p:nvPr/>
          </p:nvSpPr>
          <p:spPr>
            <a:xfrm rot="5400000">
              <a:off x="5255252" y="205150"/>
              <a:ext cx="144000" cy="144000"/>
            </a:xfrm>
            <a:prstGeom prst="triangle">
              <a:avLst>
                <a:gd name="adj" fmla="val 52538"/>
              </a:avLst>
            </a:prstGeom>
            <a:gradFill>
              <a:gsLst>
                <a:gs pos="0">
                  <a:srgbClr val="F3D554"/>
                </a:gs>
                <a:gs pos="100000">
                  <a:srgbClr val="EEE07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013B9E"/>
                </a:solidFill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8821F84-5889-8747-6E5A-5279904AAB7C}"/>
              </a:ext>
            </a:extLst>
          </p:cNvPr>
          <p:cNvGrpSpPr/>
          <p:nvPr/>
        </p:nvGrpSpPr>
        <p:grpSpPr>
          <a:xfrm>
            <a:off x="704982" y="1744573"/>
            <a:ext cx="3304653" cy="3578330"/>
            <a:chOff x="684011" y="1978960"/>
            <a:chExt cx="10973945" cy="4614805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87B609DD-303E-2585-0D58-E149DB3B59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011" y="2019539"/>
              <a:ext cx="3171643" cy="0"/>
            </a:xfrm>
            <a:prstGeom prst="line">
              <a:avLst/>
            </a:prstGeom>
            <a:ln w="19050">
              <a:solidFill>
                <a:srgbClr val="E6C3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C72F3B1-44D9-E741-500C-2A54675A8B71}"/>
                </a:ext>
              </a:extLst>
            </p:cNvPr>
            <p:cNvGrpSpPr/>
            <p:nvPr/>
          </p:nvGrpSpPr>
          <p:grpSpPr>
            <a:xfrm>
              <a:off x="684011" y="1978960"/>
              <a:ext cx="10973945" cy="4614805"/>
              <a:chOff x="571017" y="2167403"/>
              <a:chExt cx="11218513" cy="4614805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B73384DE-CD7F-60B9-533C-3150DAF7F39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84484" y="6782208"/>
                <a:ext cx="11105046" cy="0"/>
              </a:xfrm>
              <a:prstGeom prst="line">
                <a:avLst/>
              </a:prstGeom>
              <a:ln w="19050">
                <a:solidFill>
                  <a:srgbClr val="E6C3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BE5A0190-2846-C0F7-9975-691BAC86F9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76060" y="2207983"/>
                <a:ext cx="0" cy="4574225"/>
              </a:xfrm>
              <a:prstGeom prst="line">
                <a:avLst/>
              </a:prstGeom>
              <a:ln w="19050">
                <a:solidFill>
                  <a:srgbClr val="E6C3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C8B75F34-CEED-5DBF-4E3B-72284CEBD5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017" y="2207983"/>
                <a:ext cx="0" cy="4574225"/>
              </a:xfrm>
              <a:prstGeom prst="line">
                <a:avLst/>
              </a:prstGeom>
              <a:ln w="19050">
                <a:solidFill>
                  <a:srgbClr val="E6C3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78E11A17-19F3-386F-258B-E006BC7B02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04661" y="2207982"/>
                <a:ext cx="3471402" cy="15238"/>
              </a:xfrm>
              <a:prstGeom prst="line">
                <a:avLst/>
              </a:prstGeom>
              <a:ln w="19050">
                <a:solidFill>
                  <a:srgbClr val="E6C3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D01D224D-77D6-CEBE-8DC1-9BA33321DBD5}"/>
                  </a:ext>
                </a:extLst>
              </p:cNvPr>
              <p:cNvSpPr/>
              <p:nvPr/>
            </p:nvSpPr>
            <p:spPr>
              <a:xfrm>
                <a:off x="8210436" y="2167403"/>
                <a:ext cx="108000" cy="108000"/>
              </a:xfrm>
              <a:prstGeom prst="ellipse">
                <a:avLst/>
              </a:prstGeom>
              <a:solidFill>
                <a:srgbClr val="F1DE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15A30BD8-3F01-60F7-C79F-2CE3122F5181}"/>
                  </a:ext>
                </a:extLst>
              </p:cNvPr>
              <p:cNvSpPr/>
              <p:nvPr/>
            </p:nvSpPr>
            <p:spPr>
              <a:xfrm>
                <a:off x="3712989" y="2169220"/>
                <a:ext cx="108000" cy="108000"/>
              </a:xfrm>
              <a:prstGeom prst="ellipse">
                <a:avLst/>
              </a:prstGeom>
              <a:solidFill>
                <a:srgbClr val="F1DE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aphicFrame>
        <p:nvGraphicFramePr>
          <p:cNvPr id="58" name="对象 5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5715" imgH="5715" progId="TCLayout.ActiveDocument.1">
                  <p:embed/>
                </p:oleObj>
              </mc:Choice>
              <mc:Fallback>
                <p:oleObj name="think-cell 幻灯片" r:id="rId4" imgW="5715" imgH="5715" progId="TCLayout.ActiveDocument.1">
                  <p:embed/>
                  <p:pic>
                    <p:nvPicPr>
                      <p:cNvPr id="58" name="对象 5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文本框 49"/>
          <p:cNvSpPr txBox="1"/>
          <p:nvPr/>
        </p:nvSpPr>
        <p:spPr>
          <a:xfrm>
            <a:off x="350221" y="5875405"/>
            <a:ext cx="11630097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890" indent="-179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普拉替尼凭借其独特的作用机制，对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RET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基因融合阳性非小细胞肺癌表现出强效缓解，显著延长生存，长期使用安全可管理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105330" y="5439872"/>
            <a:ext cx="8538335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普拉替尼填补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RET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基因融合阳性非小细胞肺癌治疗的空白</a:t>
            </a:r>
          </a:p>
        </p:txBody>
      </p:sp>
      <p:sp>
        <p:nvSpPr>
          <p:cNvPr id="59" name="任意多边形 55"/>
          <p:cNvSpPr/>
          <p:nvPr/>
        </p:nvSpPr>
        <p:spPr bwMode="auto">
          <a:xfrm>
            <a:off x="1002750" y="1718682"/>
            <a:ext cx="2626575" cy="444155"/>
          </a:xfrm>
          <a:custGeom>
            <a:avLst/>
            <a:gdLst>
              <a:gd name="T0" fmla="*/ 716 w 719"/>
              <a:gd name="T1" fmla="*/ 0 h 216"/>
              <a:gd name="T2" fmla="*/ 362 w 719"/>
              <a:gd name="T3" fmla="*/ 0 h 216"/>
              <a:gd name="T4" fmla="*/ 359 w 719"/>
              <a:gd name="T5" fmla="*/ 0 h 216"/>
              <a:gd name="T6" fmla="*/ 359 w 719"/>
              <a:gd name="T7" fmla="*/ 0 h 216"/>
              <a:gd name="T8" fmla="*/ 356 w 719"/>
              <a:gd name="T9" fmla="*/ 0 h 216"/>
              <a:gd name="T10" fmla="*/ 2 w 719"/>
              <a:gd name="T11" fmla="*/ 0 h 216"/>
              <a:gd name="T12" fmla="*/ 0 w 719"/>
              <a:gd name="T13" fmla="*/ 0 h 216"/>
              <a:gd name="T14" fmla="*/ 39 w 719"/>
              <a:gd name="T15" fmla="*/ 9 h 216"/>
              <a:gd name="T16" fmla="*/ 46 w 719"/>
              <a:gd name="T17" fmla="*/ 13 h 216"/>
              <a:gd name="T18" fmla="*/ 49 w 719"/>
              <a:gd name="T19" fmla="*/ 14 h 216"/>
              <a:gd name="T20" fmla="*/ 53 w 719"/>
              <a:gd name="T21" fmla="*/ 17 h 216"/>
              <a:gd name="T22" fmla="*/ 56 w 719"/>
              <a:gd name="T23" fmla="*/ 19 h 216"/>
              <a:gd name="T24" fmla="*/ 59 w 719"/>
              <a:gd name="T25" fmla="*/ 22 h 216"/>
              <a:gd name="T26" fmla="*/ 63 w 719"/>
              <a:gd name="T27" fmla="*/ 25 h 216"/>
              <a:gd name="T28" fmla="*/ 64 w 719"/>
              <a:gd name="T29" fmla="*/ 27 h 216"/>
              <a:gd name="T30" fmla="*/ 70 w 719"/>
              <a:gd name="T31" fmla="*/ 33 h 216"/>
              <a:gd name="T32" fmla="*/ 71 w 719"/>
              <a:gd name="T33" fmla="*/ 34 h 216"/>
              <a:gd name="T34" fmla="*/ 75 w 719"/>
              <a:gd name="T35" fmla="*/ 38 h 216"/>
              <a:gd name="T36" fmla="*/ 76 w 719"/>
              <a:gd name="T37" fmla="*/ 40 h 216"/>
              <a:gd name="T38" fmla="*/ 77 w 719"/>
              <a:gd name="T39" fmla="*/ 41 h 216"/>
              <a:gd name="T40" fmla="*/ 78 w 719"/>
              <a:gd name="T41" fmla="*/ 43 h 216"/>
              <a:gd name="T42" fmla="*/ 81 w 719"/>
              <a:gd name="T43" fmla="*/ 47 h 216"/>
              <a:gd name="T44" fmla="*/ 81 w 719"/>
              <a:gd name="T45" fmla="*/ 48 h 216"/>
              <a:gd name="T46" fmla="*/ 81 w 719"/>
              <a:gd name="T47" fmla="*/ 48 h 216"/>
              <a:gd name="T48" fmla="*/ 81 w 719"/>
              <a:gd name="T49" fmla="*/ 48 h 216"/>
              <a:gd name="T50" fmla="*/ 86 w 719"/>
              <a:gd name="T51" fmla="*/ 59 h 216"/>
              <a:gd name="T52" fmla="*/ 86 w 719"/>
              <a:gd name="T53" fmla="*/ 59 h 216"/>
              <a:gd name="T54" fmla="*/ 96 w 719"/>
              <a:gd name="T55" fmla="*/ 95 h 216"/>
              <a:gd name="T56" fmla="*/ 96 w 719"/>
              <a:gd name="T57" fmla="*/ 98 h 216"/>
              <a:gd name="T58" fmla="*/ 111 w 719"/>
              <a:gd name="T59" fmla="*/ 166 h 216"/>
              <a:gd name="T60" fmla="*/ 192 w 719"/>
              <a:gd name="T61" fmla="*/ 216 h 216"/>
              <a:gd name="T62" fmla="*/ 356 w 719"/>
              <a:gd name="T63" fmla="*/ 216 h 216"/>
              <a:gd name="T64" fmla="*/ 359 w 719"/>
              <a:gd name="T65" fmla="*/ 216 h 216"/>
              <a:gd name="T66" fmla="*/ 359 w 719"/>
              <a:gd name="T67" fmla="*/ 216 h 216"/>
              <a:gd name="T68" fmla="*/ 362 w 719"/>
              <a:gd name="T69" fmla="*/ 216 h 216"/>
              <a:gd name="T70" fmla="*/ 526 w 719"/>
              <a:gd name="T71" fmla="*/ 216 h 216"/>
              <a:gd name="T72" fmla="*/ 607 w 719"/>
              <a:gd name="T73" fmla="*/ 166 h 216"/>
              <a:gd name="T74" fmla="*/ 622 w 719"/>
              <a:gd name="T75" fmla="*/ 98 h 216"/>
              <a:gd name="T76" fmla="*/ 622 w 719"/>
              <a:gd name="T77" fmla="*/ 96 h 216"/>
              <a:gd name="T78" fmla="*/ 632 w 719"/>
              <a:gd name="T79" fmla="*/ 59 h 216"/>
              <a:gd name="T80" fmla="*/ 637 w 719"/>
              <a:gd name="T81" fmla="*/ 48 h 216"/>
              <a:gd name="T82" fmla="*/ 654 w 719"/>
              <a:gd name="T83" fmla="*/ 27 h 216"/>
              <a:gd name="T84" fmla="*/ 656 w 719"/>
              <a:gd name="T85" fmla="*/ 25 h 216"/>
              <a:gd name="T86" fmla="*/ 659 w 719"/>
              <a:gd name="T87" fmla="*/ 22 h 216"/>
              <a:gd name="T88" fmla="*/ 662 w 719"/>
              <a:gd name="T89" fmla="*/ 19 h 216"/>
              <a:gd name="T90" fmla="*/ 665 w 719"/>
              <a:gd name="T91" fmla="*/ 17 h 216"/>
              <a:gd name="T92" fmla="*/ 669 w 719"/>
              <a:gd name="T93" fmla="*/ 14 h 216"/>
              <a:gd name="T94" fmla="*/ 672 w 719"/>
              <a:gd name="T95" fmla="*/ 13 h 216"/>
              <a:gd name="T96" fmla="*/ 679 w 719"/>
              <a:gd name="T97" fmla="*/ 9 h 216"/>
              <a:gd name="T98" fmla="*/ 719 w 719"/>
              <a:gd name="T99" fmla="*/ 0 h 216"/>
              <a:gd name="T100" fmla="*/ 716 w 719"/>
              <a:gd name="T101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9" h="216">
                <a:moveTo>
                  <a:pt x="716" y="0"/>
                </a:moveTo>
                <a:cubicBezTo>
                  <a:pt x="362" y="0"/>
                  <a:pt x="362" y="0"/>
                  <a:pt x="362" y="0"/>
                </a:cubicBezTo>
                <a:cubicBezTo>
                  <a:pt x="359" y="0"/>
                  <a:pt x="359" y="0"/>
                  <a:pt x="359" y="0"/>
                </a:cubicBezTo>
                <a:cubicBezTo>
                  <a:pt x="359" y="0"/>
                  <a:pt x="359" y="0"/>
                  <a:pt x="35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13" y="0"/>
                  <a:pt x="27" y="4"/>
                  <a:pt x="39" y="9"/>
                </a:cubicBezTo>
                <a:cubicBezTo>
                  <a:pt x="42" y="10"/>
                  <a:pt x="44" y="12"/>
                  <a:pt x="46" y="13"/>
                </a:cubicBezTo>
                <a:cubicBezTo>
                  <a:pt x="47" y="13"/>
                  <a:pt x="48" y="14"/>
                  <a:pt x="49" y="14"/>
                </a:cubicBezTo>
                <a:cubicBezTo>
                  <a:pt x="50" y="15"/>
                  <a:pt x="52" y="16"/>
                  <a:pt x="53" y="17"/>
                </a:cubicBezTo>
                <a:cubicBezTo>
                  <a:pt x="54" y="18"/>
                  <a:pt x="55" y="19"/>
                  <a:pt x="56" y="19"/>
                </a:cubicBezTo>
                <a:cubicBezTo>
                  <a:pt x="57" y="20"/>
                  <a:pt x="58" y="21"/>
                  <a:pt x="59" y="22"/>
                </a:cubicBezTo>
                <a:cubicBezTo>
                  <a:pt x="60" y="23"/>
                  <a:pt x="61" y="24"/>
                  <a:pt x="63" y="25"/>
                </a:cubicBezTo>
                <a:cubicBezTo>
                  <a:pt x="63" y="25"/>
                  <a:pt x="64" y="26"/>
                  <a:pt x="64" y="27"/>
                </a:cubicBezTo>
                <a:cubicBezTo>
                  <a:pt x="67" y="29"/>
                  <a:pt x="69" y="31"/>
                  <a:pt x="70" y="33"/>
                </a:cubicBezTo>
                <a:cubicBezTo>
                  <a:pt x="71" y="33"/>
                  <a:pt x="71" y="34"/>
                  <a:pt x="71" y="34"/>
                </a:cubicBezTo>
                <a:cubicBezTo>
                  <a:pt x="72" y="35"/>
                  <a:pt x="73" y="37"/>
                  <a:pt x="75" y="38"/>
                </a:cubicBezTo>
                <a:cubicBezTo>
                  <a:pt x="75" y="39"/>
                  <a:pt x="75" y="39"/>
                  <a:pt x="76" y="40"/>
                </a:cubicBezTo>
                <a:cubicBezTo>
                  <a:pt x="76" y="40"/>
                  <a:pt x="76" y="40"/>
                  <a:pt x="77" y="41"/>
                </a:cubicBezTo>
                <a:cubicBezTo>
                  <a:pt x="77" y="41"/>
                  <a:pt x="77" y="42"/>
                  <a:pt x="78" y="43"/>
                </a:cubicBezTo>
                <a:cubicBezTo>
                  <a:pt x="79" y="44"/>
                  <a:pt x="80" y="46"/>
                  <a:pt x="81" y="47"/>
                </a:cubicBezTo>
                <a:cubicBezTo>
                  <a:pt x="81" y="47"/>
                  <a:pt x="81" y="48"/>
                  <a:pt x="81" y="48"/>
                </a:cubicBezTo>
                <a:cubicBezTo>
                  <a:pt x="81" y="48"/>
                  <a:pt x="81" y="48"/>
                  <a:pt x="81" y="48"/>
                </a:cubicBezTo>
                <a:cubicBezTo>
                  <a:pt x="81" y="48"/>
                  <a:pt x="81" y="48"/>
                  <a:pt x="81" y="48"/>
                </a:cubicBezTo>
                <a:cubicBezTo>
                  <a:pt x="83" y="52"/>
                  <a:pt x="85" y="55"/>
                  <a:pt x="86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91" y="70"/>
                  <a:pt x="94" y="83"/>
                  <a:pt x="96" y="95"/>
                </a:cubicBezTo>
                <a:cubicBezTo>
                  <a:pt x="96" y="96"/>
                  <a:pt x="96" y="97"/>
                  <a:pt x="96" y="98"/>
                </a:cubicBezTo>
                <a:cubicBezTo>
                  <a:pt x="99" y="121"/>
                  <a:pt x="101" y="145"/>
                  <a:pt x="111" y="166"/>
                </a:cubicBezTo>
                <a:cubicBezTo>
                  <a:pt x="127" y="199"/>
                  <a:pt x="155" y="216"/>
                  <a:pt x="192" y="216"/>
                </a:cubicBezTo>
                <a:cubicBezTo>
                  <a:pt x="192" y="216"/>
                  <a:pt x="356" y="216"/>
                  <a:pt x="356" y="216"/>
                </a:cubicBezTo>
                <a:cubicBezTo>
                  <a:pt x="356" y="216"/>
                  <a:pt x="357" y="216"/>
                  <a:pt x="359" y="216"/>
                </a:cubicBezTo>
                <a:cubicBezTo>
                  <a:pt x="359" y="216"/>
                  <a:pt x="359" y="216"/>
                  <a:pt x="359" y="216"/>
                </a:cubicBezTo>
                <a:cubicBezTo>
                  <a:pt x="361" y="216"/>
                  <a:pt x="362" y="216"/>
                  <a:pt x="362" y="216"/>
                </a:cubicBezTo>
                <a:cubicBezTo>
                  <a:pt x="362" y="216"/>
                  <a:pt x="526" y="216"/>
                  <a:pt x="526" y="216"/>
                </a:cubicBezTo>
                <a:cubicBezTo>
                  <a:pt x="563" y="216"/>
                  <a:pt x="591" y="199"/>
                  <a:pt x="607" y="166"/>
                </a:cubicBezTo>
                <a:cubicBezTo>
                  <a:pt x="618" y="145"/>
                  <a:pt x="619" y="121"/>
                  <a:pt x="622" y="98"/>
                </a:cubicBezTo>
                <a:cubicBezTo>
                  <a:pt x="622" y="98"/>
                  <a:pt x="622" y="97"/>
                  <a:pt x="622" y="96"/>
                </a:cubicBezTo>
                <a:cubicBezTo>
                  <a:pt x="624" y="83"/>
                  <a:pt x="627" y="71"/>
                  <a:pt x="632" y="59"/>
                </a:cubicBezTo>
                <a:cubicBezTo>
                  <a:pt x="633" y="55"/>
                  <a:pt x="635" y="51"/>
                  <a:pt x="637" y="48"/>
                </a:cubicBezTo>
                <a:cubicBezTo>
                  <a:pt x="642" y="40"/>
                  <a:pt x="647" y="33"/>
                  <a:pt x="654" y="27"/>
                </a:cubicBezTo>
                <a:cubicBezTo>
                  <a:pt x="654" y="26"/>
                  <a:pt x="655" y="25"/>
                  <a:pt x="656" y="25"/>
                </a:cubicBezTo>
                <a:cubicBezTo>
                  <a:pt x="657" y="24"/>
                  <a:pt x="658" y="23"/>
                  <a:pt x="659" y="22"/>
                </a:cubicBezTo>
                <a:cubicBezTo>
                  <a:pt x="660" y="21"/>
                  <a:pt x="661" y="20"/>
                  <a:pt x="662" y="19"/>
                </a:cubicBezTo>
                <a:cubicBezTo>
                  <a:pt x="663" y="19"/>
                  <a:pt x="664" y="18"/>
                  <a:pt x="665" y="17"/>
                </a:cubicBezTo>
                <a:cubicBezTo>
                  <a:pt x="667" y="16"/>
                  <a:pt x="668" y="15"/>
                  <a:pt x="669" y="14"/>
                </a:cubicBezTo>
                <a:cubicBezTo>
                  <a:pt x="670" y="14"/>
                  <a:pt x="671" y="13"/>
                  <a:pt x="672" y="13"/>
                </a:cubicBezTo>
                <a:cubicBezTo>
                  <a:pt x="674" y="12"/>
                  <a:pt x="676" y="10"/>
                  <a:pt x="679" y="9"/>
                </a:cubicBezTo>
                <a:cubicBezTo>
                  <a:pt x="691" y="4"/>
                  <a:pt x="705" y="0"/>
                  <a:pt x="719" y="0"/>
                </a:cubicBezTo>
                <a:cubicBezTo>
                  <a:pt x="718" y="0"/>
                  <a:pt x="717" y="0"/>
                  <a:pt x="716" y="0"/>
                </a:cubicBezTo>
                <a:close/>
              </a:path>
            </a:pathLst>
          </a:custGeom>
          <a:solidFill>
            <a:srgbClr val="7C36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84652" y="1778946"/>
            <a:ext cx="21115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疾病基本情况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40689" y="2298361"/>
            <a:ext cx="3104014" cy="1181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Clr>
                <a:srgbClr val="19AA94"/>
              </a:buClr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肺癌是中国目前发病率及死亡人数最高的癌肿，其中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RET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基因变异发生较为罕见，约为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1.4%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。年新发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RET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10000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例。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Clr>
                <a:srgbClr val="19AA94"/>
              </a:buClr>
              <a:buFont typeface="Wingdings" panose="05000000000000000000" pitchFamily="2" charset="2"/>
              <a:buChar char="l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针对以上突变既往没有有效的靶向药物，存在未被满足的治疗需求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任意多边形: 形状 74">
            <a:extLst>
              <a:ext uri="{FF2B5EF4-FFF2-40B4-BE49-F238E27FC236}">
                <a16:creationId xmlns:a16="http://schemas.microsoft.com/office/drawing/2014/main" id="{212B056E-E14C-D6DB-207A-94E5E8139A5E}"/>
              </a:ext>
            </a:extLst>
          </p:cNvPr>
          <p:cNvSpPr/>
          <p:nvPr/>
        </p:nvSpPr>
        <p:spPr>
          <a:xfrm>
            <a:off x="5425954" y="4031427"/>
            <a:ext cx="2158312" cy="607059"/>
          </a:xfrm>
          <a:custGeom>
            <a:avLst/>
            <a:gdLst>
              <a:gd name="connsiteX0" fmla="*/ 19833 w 2162995"/>
              <a:gd name="connsiteY0" fmla="*/ 0 h 519406"/>
              <a:gd name="connsiteX1" fmla="*/ 2120154 w 2162995"/>
              <a:gd name="connsiteY1" fmla="*/ 0 h 519406"/>
              <a:gd name="connsiteX2" fmla="*/ 2162995 w 2162995"/>
              <a:gd name="connsiteY2" fmla="*/ 42841 h 519406"/>
              <a:gd name="connsiteX3" fmla="*/ 2162995 w 2162995"/>
              <a:gd name="connsiteY3" fmla="*/ 476565 h 519406"/>
              <a:gd name="connsiteX4" fmla="*/ 2120154 w 2162995"/>
              <a:gd name="connsiteY4" fmla="*/ 519406 h 519406"/>
              <a:gd name="connsiteX5" fmla="*/ 19833 w 2162995"/>
              <a:gd name="connsiteY5" fmla="*/ 519406 h 519406"/>
              <a:gd name="connsiteX6" fmla="*/ 0 w 2162995"/>
              <a:gd name="connsiteY6" fmla="*/ 511191 h 519406"/>
              <a:gd name="connsiteX7" fmla="*/ 37700 w 2162995"/>
              <a:gd name="connsiteY7" fmla="*/ 465498 h 519406"/>
              <a:gd name="connsiteX8" fmla="*/ 102430 w 2162995"/>
              <a:gd name="connsiteY8" fmla="*/ 253586 h 519406"/>
              <a:gd name="connsiteX9" fmla="*/ 37700 w 2162995"/>
              <a:gd name="connsiteY9" fmla="*/ 41674 h 519406"/>
              <a:gd name="connsiteX10" fmla="*/ 7523 w 2162995"/>
              <a:gd name="connsiteY10" fmla="*/ 5099 h 51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2995" h="519406">
                <a:moveTo>
                  <a:pt x="19833" y="0"/>
                </a:moveTo>
                <a:lnTo>
                  <a:pt x="2120154" y="0"/>
                </a:lnTo>
                <a:cubicBezTo>
                  <a:pt x="2143814" y="0"/>
                  <a:pt x="2162995" y="19181"/>
                  <a:pt x="2162995" y="42841"/>
                </a:cubicBezTo>
                <a:lnTo>
                  <a:pt x="2162995" y="476565"/>
                </a:lnTo>
                <a:cubicBezTo>
                  <a:pt x="2162995" y="500225"/>
                  <a:pt x="2143814" y="519406"/>
                  <a:pt x="2120154" y="519406"/>
                </a:cubicBezTo>
                <a:lnTo>
                  <a:pt x="19833" y="519406"/>
                </a:lnTo>
                <a:lnTo>
                  <a:pt x="0" y="511191"/>
                </a:lnTo>
                <a:lnTo>
                  <a:pt x="37700" y="465498"/>
                </a:lnTo>
                <a:cubicBezTo>
                  <a:pt x="78567" y="405007"/>
                  <a:pt x="102430" y="332083"/>
                  <a:pt x="102430" y="253586"/>
                </a:cubicBezTo>
                <a:cubicBezTo>
                  <a:pt x="102430" y="175089"/>
                  <a:pt x="78567" y="102166"/>
                  <a:pt x="37700" y="41674"/>
                </a:cubicBezTo>
                <a:lnTo>
                  <a:pt x="7523" y="5099"/>
                </a:lnTo>
                <a:close/>
              </a:path>
            </a:pathLst>
          </a:custGeom>
          <a:gradFill>
            <a:gsLst>
              <a:gs pos="37000">
                <a:srgbClr val="F1DE6A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6" name="文本框 7"/>
          <p:cNvSpPr txBox="1"/>
          <p:nvPr/>
        </p:nvSpPr>
        <p:spPr>
          <a:xfrm>
            <a:off x="5570133" y="4066000"/>
            <a:ext cx="1924181" cy="4634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普拉替尼一线治疗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RET</a:t>
            </a:r>
            <a:r>
              <a:rPr lang="zh-CN" altLang="en-US" sz="105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基因融合阳性非小细胞肺癌的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ORR</a:t>
            </a:r>
          </a:p>
        </p:txBody>
      </p:sp>
      <p:graphicFrame>
        <p:nvGraphicFramePr>
          <p:cNvPr id="49" name="图表 48"/>
          <p:cNvGraphicFramePr/>
          <p:nvPr/>
        </p:nvGraphicFramePr>
        <p:xfrm>
          <a:off x="4410034" y="3889771"/>
          <a:ext cx="1085039" cy="77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8" name="文本框 117"/>
          <p:cNvSpPr txBox="1"/>
          <p:nvPr/>
        </p:nvSpPr>
        <p:spPr>
          <a:xfrm>
            <a:off x="4306969" y="4087151"/>
            <a:ext cx="133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50"/>
              </a:spcBef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rgbClr val="7C366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80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7C3663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%</a:t>
            </a:r>
            <a:endParaRPr kumimoji="0" lang="zh-CN" altLang="en-US" sz="500" b="1" i="0" u="none" strike="noStrike" kern="1200" cap="none" spc="0" normalizeH="0" baseline="0" noProof="0" dirty="0">
              <a:ln>
                <a:noFill/>
              </a:ln>
              <a:solidFill>
                <a:srgbClr val="7C3663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52" name="图表 51"/>
          <p:cNvGraphicFramePr/>
          <p:nvPr/>
        </p:nvGraphicFramePr>
        <p:xfrm>
          <a:off x="7666167" y="3855341"/>
          <a:ext cx="1452011" cy="82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3" name="文本框 52"/>
          <p:cNvSpPr txBox="1"/>
          <p:nvPr/>
        </p:nvSpPr>
        <p:spPr>
          <a:xfrm>
            <a:off x="7980073" y="4073297"/>
            <a:ext cx="86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50"/>
              </a:spcBef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rgbClr val="7C366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63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7C366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%</a:t>
            </a:r>
            <a:endParaRPr kumimoji="0" lang="zh-CN" altLang="en-US" sz="400" b="1" i="0" u="none" strike="noStrike" kern="1200" cap="none" spc="0" normalizeH="0" baseline="0" noProof="0" dirty="0">
              <a:ln>
                <a:noFill/>
              </a:ln>
              <a:solidFill>
                <a:srgbClr val="7C3663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tomach_160992"/>
          <p:cNvSpPr/>
          <p:nvPr/>
        </p:nvSpPr>
        <p:spPr>
          <a:xfrm>
            <a:off x="1002750" y="5402347"/>
            <a:ext cx="407061" cy="534309"/>
          </a:xfrm>
          <a:custGeom>
            <a:avLst/>
            <a:gdLst>
              <a:gd name="T0" fmla="*/ 7331 w 9142"/>
              <a:gd name="T1" fmla="*/ 3286 h 12000"/>
              <a:gd name="T2" fmla="*/ 4087 w 9142"/>
              <a:gd name="T3" fmla="*/ 7251 h 12000"/>
              <a:gd name="T4" fmla="*/ 3312 w 9142"/>
              <a:gd name="T5" fmla="*/ 5788 h 12000"/>
              <a:gd name="T6" fmla="*/ 1714 w 9142"/>
              <a:gd name="T7" fmla="*/ 6732 h 12000"/>
              <a:gd name="T8" fmla="*/ 4184 w 9142"/>
              <a:gd name="T9" fmla="*/ 8714 h 12000"/>
              <a:gd name="T10" fmla="*/ 7428 w 9142"/>
              <a:gd name="T11" fmla="*/ 5363 h 12000"/>
              <a:gd name="T12" fmla="*/ 7331 w 9142"/>
              <a:gd name="T13" fmla="*/ 3286 h 12000"/>
              <a:gd name="T14" fmla="*/ 7857 w 9142"/>
              <a:gd name="T15" fmla="*/ 1429 h 12000"/>
              <a:gd name="T16" fmla="*/ 6571 w 9142"/>
              <a:gd name="T17" fmla="*/ 1286 h 12000"/>
              <a:gd name="T18" fmla="*/ 4571 w 9142"/>
              <a:gd name="T19" fmla="*/ 0 h 12000"/>
              <a:gd name="T20" fmla="*/ 2571 w 9142"/>
              <a:gd name="T21" fmla="*/ 1286 h 12000"/>
              <a:gd name="T22" fmla="*/ 1285 w 9142"/>
              <a:gd name="T23" fmla="*/ 1429 h 12000"/>
              <a:gd name="T24" fmla="*/ 0 w 9142"/>
              <a:gd name="T25" fmla="*/ 1429 h 12000"/>
              <a:gd name="T26" fmla="*/ 0 w 9142"/>
              <a:gd name="T27" fmla="*/ 7571 h 12000"/>
              <a:gd name="T28" fmla="*/ 1285 w 9142"/>
              <a:gd name="T29" fmla="*/ 10143 h 12000"/>
              <a:gd name="T30" fmla="*/ 4571 w 9142"/>
              <a:gd name="T31" fmla="*/ 12000 h 12000"/>
              <a:gd name="T32" fmla="*/ 7857 w 9142"/>
              <a:gd name="T33" fmla="*/ 10143 h 12000"/>
              <a:gd name="T34" fmla="*/ 9142 w 9142"/>
              <a:gd name="T35" fmla="*/ 7571 h 12000"/>
              <a:gd name="T36" fmla="*/ 9142 w 9142"/>
              <a:gd name="T37" fmla="*/ 1429 h 12000"/>
              <a:gd name="T38" fmla="*/ 7857 w 9142"/>
              <a:gd name="T39" fmla="*/ 1429 h 12000"/>
              <a:gd name="T40" fmla="*/ 8428 w 9142"/>
              <a:gd name="T41" fmla="*/ 7571 h 12000"/>
              <a:gd name="T42" fmla="*/ 6857 w 9142"/>
              <a:gd name="T43" fmla="*/ 9857 h 12000"/>
              <a:gd name="T44" fmla="*/ 4571 w 9142"/>
              <a:gd name="T45" fmla="*/ 11286 h 12000"/>
              <a:gd name="T46" fmla="*/ 2285 w 9142"/>
              <a:gd name="T47" fmla="*/ 9857 h 12000"/>
              <a:gd name="T48" fmla="*/ 714 w 9142"/>
              <a:gd name="T49" fmla="*/ 7571 h 12000"/>
              <a:gd name="T50" fmla="*/ 714 w 9142"/>
              <a:gd name="T51" fmla="*/ 2143 h 12000"/>
              <a:gd name="T52" fmla="*/ 1285 w 9142"/>
              <a:gd name="T53" fmla="*/ 2143 h 12000"/>
              <a:gd name="T54" fmla="*/ 2571 w 9142"/>
              <a:gd name="T55" fmla="*/ 2000 h 12000"/>
              <a:gd name="T56" fmla="*/ 4571 w 9142"/>
              <a:gd name="T57" fmla="*/ 1000 h 12000"/>
              <a:gd name="T58" fmla="*/ 6571 w 9142"/>
              <a:gd name="T59" fmla="*/ 2000 h 12000"/>
              <a:gd name="T60" fmla="*/ 7857 w 9142"/>
              <a:gd name="T61" fmla="*/ 2143 h 12000"/>
              <a:gd name="T62" fmla="*/ 8428 w 9142"/>
              <a:gd name="T63" fmla="*/ 2143 h 12000"/>
              <a:gd name="T64" fmla="*/ 8428 w 9142"/>
              <a:gd name="T65" fmla="*/ 7571 h 1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42" h="12000">
                <a:moveTo>
                  <a:pt x="7331" y="3286"/>
                </a:moveTo>
                <a:cubicBezTo>
                  <a:pt x="5346" y="4277"/>
                  <a:pt x="4087" y="7251"/>
                  <a:pt x="4087" y="7251"/>
                </a:cubicBezTo>
                <a:lnTo>
                  <a:pt x="3312" y="5788"/>
                </a:lnTo>
                <a:lnTo>
                  <a:pt x="1714" y="6732"/>
                </a:lnTo>
                <a:cubicBezTo>
                  <a:pt x="2392" y="6968"/>
                  <a:pt x="3360" y="7723"/>
                  <a:pt x="4184" y="8714"/>
                </a:cubicBezTo>
                <a:cubicBezTo>
                  <a:pt x="4765" y="7676"/>
                  <a:pt x="6556" y="5551"/>
                  <a:pt x="7428" y="5363"/>
                </a:cubicBezTo>
                <a:cubicBezTo>
                  <a:pt x="7089" y="4607"/>
                  <a:pt x="7283" y="3994"/>
                  <a:pt x="7331" y="3286"/>
                </a:cubicBezTo>
                <a:close/>
                <a:moveTo>
                  <a:pt x="7857" y="1429"/>
                </a:moveTo>
                <a:cubicBezTo>
                  <a:pt x="7433" y="1429"/>
                  <a:pt x="7125" y="1406"/>
                  <a:pt x="6571" y="1286"/>
                </a:cubicBezTo>
                <a:cubicBezTo>
                  <a:pt x="5512" y="1056"/>
                  <a:pt x="4571" y="0"/>
                  <a:pt x="4571" y="0"/>
                </a:cubicBezTo>
                <a:cubicBezTo>
                  <a:pt x="4571" y="0"/>
                  <a:pt x="3630" y="1056"/>
                  <a:pt x="2571" y="1286"/>
                </a:cubicBezTo>
                <a:cubicBezTo>
                  <a:pt x="2017" y="1406"/>
                  <a:pt x="1709" y="1429"/>
                  <a:pt x="1285" y="1429"/>
                </a:cubicBezTo>
                <a:lnTo>
                  <a:pt x="0" y="1429"/>
                </a:lnTo>
                <a:lnTo>
                  <a:pt x="0" y="7571"/>
                </a:lnTo>
                <a:cubicBezTo>
                  <a:pt x="0" y="7571"/>
                  <a:pt x="188" y="9123"/>
                  <a:pt x="1285" y="10143"/>
                </a:cubicBezTo>
                <a:cubicBezTo>
                  <a:pt x="2284" y="11072"/>
                  <a:pt x="4571" y="12000"/>
                  <a:pt x="4571" y="12000"/>
                </a:cubicBezTo>
                <a:cubicBezTo>
                  <a:pt x="4571" y="12000"/>
                  <a:pt x="6858" y="11072"/>
                  <a:pt x="7857" y="10143"/>
                </a:cubicBezTo>
                <a:cubicBezTo>
                  <a:pt x="8954" y="9123"/>
                  <a:pt x="9142" y="7571"/>
                  <a:pt x="9142" y="7571"/>
                </a:cubicBezTo>
                <a:lnTo>
                  <a:pt x="9142" y="1429"/>
                </a:lnTo>
                <a:lnTo>
                  <a:pt x="7857" y="1429"/>
                </a:lnTo>
                <a:close/>
                <a:moveTo>
                  <a:pt x="8428" y="7571"/>
                </a:moveTo>
                <a:cubicBezTo>
                  <a:pt x="8428" y="7571"/>
                  <a:pt x="8099" y="8955"/>
                  <a:pt x="6857" y="9857"/>
                </a:cubicBezTo>
                <a:cubicBezTo>
                  <a:pt x="5717" y="10685"/>
                  <a:pt x="4571" y="11286"/>
                  <a:pt x="4571" y="11286"/>
                </a:cubicBezTo>
                <a:cubicBezTo>
                  <a:pt x="4571" y="11286"/>
                  <a:pt x="3425" y="10685"/>
                  <a:pt x="2285" y="9857"/>
                </a:cubicBezTo>
                <a:cubicBezTo>
                  <a:pt x="1043" y="8955"/>
                  <a:pt x="714" y="7571"/>
                  <a:pt x="714" y="7571"/>
                </a:cubicBezTo>
                <a:lnTo>
                  <a:pt x="714" y="2143"/>
                </a:lnTo>
                <a:lnTo>
                  <a:pt x="1285" y="2143"/>
                </a:lnTo>
                <a:cubicBezTo>
                  <a:pt x="1611" y="2143"/>
                  <a:pt x="2275" y="2068"/>
                  <a:pt x="2571" y="2000"/>
                </a:cubicBezTo>
                <a:cubicBezTo>
                  <a:pt x="3659" y="1749"/>
                  <a:pt x="4571" y="1000"/>
                  <a:pt x="4571" y="1000"/>
                </a:cubicBezTo>
                <a:cubicBezTo>
                  <a:pt x="4571" y="1000"/>
                  <a:pt x="5483" y="1749"/>
                  <a:pt x="6571" y="2000"/>
                </a:cubicBezTo>
                <a:cubicBezTo>
                  <a:pt x="6867" y="2068"/>
                  <a:pt x="7531" y="2143"/>
                  <a:pt x="7857" y="2143"/>
                </a:cubicBezTo>
                <a:lnTo>
                  <a:pt x="8428" y="2143"/>
                </a:lnTo>
                <a:lnTo>
                  <a:pt x="8428" y="7571"/>
                </a:lnTo>
                <a:close/>
              </a:path>
            </a:pathLst>
          </a:custGeom>
          <a:solidFill>
            <a:srgbClr val="7C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solidFill>
                <a:srgbClr val="7C3663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6171" y="6386369"/>
            <a:ext cx="11318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Chandrajit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P. Raut, et al. Gastrointestinal Stromal Tumors : Bench to Bedside, ISBN 978-7-5433-4149-4   2. Jones RL, et al.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Eur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J Cancer. 2021 Mar;145:132-142    3.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Cassier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PA, et al. Clin Cancer Res. 2012;18(16):4458-4464  </a:t>
            </a:r>
          </a:p>
          <a:p>
            <a:pPr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 Heinrich MC, et al. J Clin Oncol. 2008 Nov 20;26(33)5352-9.5. Heinrich MC, et al. ASCO 2019. Abs 11022.   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64DCFA4-7F23-8250-8F9C-50322A1B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281" y="542737"/>
            <a:ext cx="9950905" cy="684420"/>
          </a:xfrm>
        </p:spPr>
        <p:txBody>
          <a:bodyPr/>
          <a:lstStyle/>
          <a:p>
            <a:r>
              <a:rPr lang="zh-CN" altLang="en-US" sz="2400" dirty="0"/>
              <a:t>既往化疗与免疫药物对</a:t>
            </a:r>
            <a:r>
              <a:rPr lang="en-US" altLang="zh-CN" sz="2400" dirty="0"/>
              <a:t>RET</a:t>
            </a:r>
            <a:r>
              <a:rPr lang="zh-CN" altLang="en-US" sz="2400" dirty="0"/>
              <a:t>变异阳性非小细胞肺癌，疗效不佳，普拉替尼填补该治疗领域的空白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3F8A05-0999-8906-BFA0-0B4666D00379}"/>
              </a:ext>
            </a:extLst>
          </p:cNvPr>
          <p:cNvSpPr txBox="1"/>
          <p:nvPr/>
        </p:nvSpPr>
        <p:spPr>
          <a:xfrm>
            <a:off x="5661271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创新性</a:t>
            </a:r>
            <a:endParaRPr lang="en-US" altLang="zh-CN" sz="16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7CAEA1C-808E-C677-EFCC-688A960B6835}"/>
              </a:ext>
            </a:extLst>
          </p:cNvPr>
          <p:cNvSpPr txBox="1"/>
          <p:nvPr/>
        </p:nvSpPr>
        <p:spPr>
          <a:xfrm>
            <a:off x="6918908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有效性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5B69D1-3A1F-D582-939C-3986DAD2B62B}"/>
              </a:ext>
            </a:extLst>
          </p:cNvPr>
          <p:cNvSpPr txBox="1"/>
          <p:nvPr/>
        </p:nvSpPr>
        <p:spPr>
          <a:xfrm>
            <a:off x="8208444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安全性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2A46FF5-46C8-5167-1809-E69D2A914960}"/>
              </a:ext>
            </a:extLst>
          </p:cNvPr>
          <p:cNvSpPr txBox="1"/>
          <p:nvPr/>
        </p:nvSpPr>
        <p:spPr>
          <a:xfrm>
            <a:off x="9434183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公平性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DBC14CF-575B-56D9-BF71-F7D74A15CD90}"/>
              </a:ext>
            </a:extLst>
          </p:cNvPr>
          <p:cNvSpPr txBox="1"/>
          <p:nvPr/>
        </p:nvSpPr>
        <p:spPr>
          <a:xfrm>
            <a:off x="4241132" y="100458"/>
            <a:ext cx="1008000" cy="338554"/>
          </a:xfrm>
          <a:prstGeom prst="rect">
            <a:avLst/>
          </a:prstGeom>
          <a:solidFill>
            <a:srgbClr val="F1DE6A"/>
          </a:solidFill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基本信息</a:t>
            </a:r>
            <a:endParaRPr lang="en-US" altLang="zh-CN" sz="1600" b="1" dirty="0">
              <a:solidFill>
                <a:srgbClr val="013B9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AB55AF02-332A-E505-6051-07856EC534FF}"/>
              </a:ext>
            </a:extLst>
          </p:cNvPr>
          <p:cNvGrpSpPr/>
          <p:nvPr/>
        </p:nvGrpSpPr>
        <p:grpSpPr>
          <a:xfrm>
            <a:off x="4046421" y="1592349"/>
            <a:ext cx="7473217" cy="3716126"/>
            <a:chOff x="4060130" y="1518634"/>
            <a:chExt cx="7473217" cy="3716126"/>
          </a:xfrm>
        </p:grpSpPr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3CBEA071-AC6C-7387-E568-F3920DB351F7}"/>
                </a:ext>
              </a:extLst>
            </p:cNvPr>
            <p:cNvGrpSpPr/>
            <p:nvPr/>
          </p:nvGrpSpPr>
          <p:grpSpPr>
            <a:xfrm>
              <a:off x="4060130" y="1690841"/>
              <a:ext cx="7473217" cy="3543919"/>
              <a:chOff x="4060130" y="1690841"/>
              <a:chExt cx="7473217" cy="3543919"/>
            </a:xfrm>
          </p:grpSpPr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8F5F0B55-B801-C4AF-037D-1748C2EA6497}"/>
                  </a:ext>
                </a:extLst>
              </p:cNvPr>
              <p:cNvCxnSpPr>
                <a:cxnSpLocks/>
                <a:stCxn id="26" idx="3"/>
              </p:cNvCxnSpPr>
              <p:nvPr/>
            </p:nvCxnSpPr>
            <p:spPr>
              <a:xfrm flipH="1">
                <a:off x="4060130" y="1690841"/>
                <a:ext cx="374232" cy="0"/>
              </a:xfrm>
              <a:prstGeom prst="line">
                <a:avLst/>
              </a:prstGeom>
              <a:ln w="19050">
                <a:solidFill>
                  <a:srgbClr val="E6C3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4C07C953-A370-41DD-7C7F-2E7F6BE63E6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068458" y="5234760"/>
                <a:ext cx="7464889" cy="0"/>
              </a:xfrm>
              <a:prstGeom prst="line">
                <a:avLst/>
              </a:prstGeom>
              <a:ln w="19050">
                <a:solidFill>
                  <a:srgbClr val="E6C3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7BC8797D-01F2-DAE1-052C-DBE1D5F0AC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533345" y="1690976"/>
                <a:ext cx="0" cy="3502080"/>
              </a:xfrm>
              <a:prstGeom prst="line">
                <a:avLst/>
              </a:prstGeom>
              <a:ln w="19050">
                <a:solidFill>
                  <a:srgbClr val="E6C3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E0F22ED8-BE44-0932-ECC9-1D322B0AA3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8459" y="1690976"/>
                <a:ext cx="0" cy="3543784"/>
              </a:xfrm>
              <a:prstGeom prst="line">
                <a:avLst/>
              </a:prstGeom>
              <a:ln w="19050">
                <a:solidFill>
                  <a:srgbClr val="E6C3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42D9E316-461B-7886-33B0-BE6D63762603}"/>
                  </a:ext>
                </a:extLst>
              </p:cNvPr>
              <p:cNvCxnSpPr>
                <a:cxnSpLocks/>
                <a:endCxn id="25" idx="3"/>
              </p:cNvCxnSpPr>
              <p:nvPr/>
            </p:nvCxnSpPr>
            <p:spPr>
              <a:xfrm flipH="1" flipV="1">
                <a:off x="11110338" y="1713012"/>
                <a:ext cx="423007" cy="3"/>
              </a:xfrm>
              <a:prstGeom prst="line">
                <a:avLst/>
              </a:prstGeom>
              <a:ln w="19050">
                <a:solidFill>
                  <a:srgbClr val="E6C3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FB36EE9A-54D3-9716-5EF5-7A3380485DCB}"/>
                </a:ext>
              </a:extLst>
            </p:cNvPr>
            <p:cNvGrpSpPr/>
            <p:nvPr/>
          </p:nvGrpSpPr>
          <p:grpSpPr>
            <a:xfrm>
              <a:off x="4177661" y="1518634"/>
              <a:ext cx="7119572" cy="584775"/>
              <a:chOff x="4177661" y="1518634"/>
              <a:chExt cx="7119572" cy="584775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4177661" y="1518634"/>
                <a:ext cx="7119572" cy="58477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普拉替尼获批前，</a:t>
                </a:r>
                <a:r>
                  <a:rPr lang="en-US" altLang="zh-CN" sz="1600" b="1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RET</a:t>
                </a:r>
                <a:r>
                  <a:rPr lang="zh-CN" altLang="en-US" sz="1600" b="1" dirty="0">
                    <a:solidFill>
                      <a:srgbClr val="19AA94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基因融合阳性非小细胞肺癌无有效治疗药物</a:t>
                </a:r>
                <a:endParaRPr lang="en-US" altLang="zh-CN" sz="1600" b="1" dirty="0">
                  <a:solidFill>
                    <a:srgbClr val="19AA9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ctr"/>
                <a:endParaRPr lang="zh-CN" altLang="en-US" sz="1600" b="1" dirty="0">
                  <a:solidFill>
                    <a:srgbClr val="19AA9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箭头: 五边形 24"/>
              <p:cNvSpPr/>
              <p:nvPr/>
            </p:nvSpPr>
            <p:spPr>
              <a:xfrm>
                <a:off x="11005564" y="1575127"/>
                <a:ext cx="104774" cy="275770"/>
              </a:xfrm>
              <a:prstGeom prst="homePlate">
                <a:avLst/>
              </a:prstGeom>
              <a:solidFill>
                <a:srgbClr val="19AA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箭头: 五边形 25"/>
              <p:cNvSpPr/>
              <p:nvPr/>
            </p:nvSpPr>
            <p:spPr>
              <a:xfrm flipH="1">
                <a:off x="4434362" y="1552956"/>
                <a:ext cx="104774" cy="275769"/>
              </a:xfrm>
              <a:prstGeom prst="homePlate">
                <a:avLst/>
              </a:prstGeom>
              <a:solidFill>
                <a:srgbClr val="19AA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4" name="文本框 103"/>
          <p:cNvSpPr txBox="1"/>
          <p:nvPr/>
        </p:nvSpPr>
        <p:spPr>
          <a:xfrm>
            <a:off x="4487872" y="2025877"/>
            <a:ext cx="693768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19AA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RET</a:t>
            </a:r>
            <a:r>
              <a:rPr lang="zh-CN" altLang="en-US" sz="1400" b="1" dirty="0">
                <a:solidFill>
                  <a:srgbClr val="19AA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基因融合阳性非小细胞肺癌</a:t>
            </a:r>
            <a:r>
              <a:rPr lang="zh-CN" altLang="en-US" sz="1400" b="1" dirty="0">
                <a:solidFill>
                  <a:srgbClr val="19AA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患者从既往标准治疗方案中获益极为有限</a:t>
            </a:r>
          </a:p>
        </p:txBody>
      </p:sp>
      <p:sp>
        <p:nvSpPr>
          <p:cNvPr id="34" name="矩形: 圆角 33"/>
          <p:cNvSpPr/>
          <p:nvPr/>
        </p:nvSpPr>
        <p:spPr>
          <a:xfrm>
            <a:off x="6749313" y="2401589"/>
            <a:ext cx="2227383" cy="697746"/>
          </a:xfrm>
          <a:prstGeom prst="roundRect">
            <a:avLst>
              <a:gd name="adj" fmla="val 8248"/>
            </a:avLst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/>
          <p:cNvSpPr/>
          <p:nvPr/>
        </p:nvSpPr>
        <p:spPr>
          <a:xfrm>
            <a:off x="9040865" y="2419220"/>
            <a:ext cx="2326605" cy="664210"/>
          </a:xfrm>
          <a:prstGeom prst="roundRect">
            <a:avLst>
              <a:gd name="adj" fmla="val 8248"/>
            </a:avLst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文本框 7"/>
          <p:cNvSpPr txBox="1"/>
          <p:nvPr/>
        </p:nvSpPr>
        <p:spPr>
          <a:xfrm>
            <a:off x="9321368" y="2441738"/>
            <a:ext cx="1719122" cy="4227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25000"/>
              </a:lnSpc>
              <a:spcBef>
                <a:spcPts val="50"/>
              </a:spcBef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多靶点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TKI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治疗</a:t>
            </a: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RET</a:t>
            </a: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基因融合阳性非小细胞肺癌的</a:t>
            </a: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ORR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4232646" y="2419220"/>
            <a:ext cx="2416984" cy="694083"/>
          </a:xfrm>
          <a:prstGeom prst="roundRect">
            <a:avLst>
              <a:gd name="adj" fmla="val 8248"/>
            </a:avLst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文本框 105"/>
          <p:cNvSpPr txBox="1"/>
          <p:nvPr/>
        </p:nvSpPr>
        <p:spPr>
          <a:xfrm>
            <a:off x="7167301" y="2720603"/>
            <a:ext cx="14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50"/>
              </a:spcBef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6-54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%</a:t>
            </a:r>
            <a:endParaRPr kumimoji="0" lang="zh-CN" altLang="en-US" sz="5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4456169" y="2441738"/>
            <a:ext cx="1932903" cy="42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5000"/>
              </a:lnSpc>
              <a:spcBef>
                <a:spcPts val="50"/>
              </a:spcBef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化疗治疗</a:t>
            </a: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RET</a:t>
            </a: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基因融合阳性非小细胞肺癌的</a:t>
            </a: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ORR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9270788" y="2786882"/>
            <a:ext cx="186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ts val="50"/>
              </a:spcBef>
              <a:defRPr/>
            </a:pP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18-37</a:t>
            </a:r>
            <a:r>
              <a:rPr lang="en-US" altLang="zh-CN" sz="10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%</a:t>
            </a:r>
            <a:endParaRPr lang="zh-CN" altLang="en-US" sz="105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6947872" y="2441738"/>
            <a:ext cx="1730581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5000"/>
              </a:lnSpc>
              <a:spcBef>
                <a:spcPts val="50"/>
              </a:spcBef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（含）免疫治疗</a:t>
            </a: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RET</a:t>
            </a: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基因融合阳性非小细胞肺癌的</a:t>
            </a: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ORR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4535081" y="2750401"/>
            <a:ext cx="18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ts val="50"/>
              </a:spcBef>
              <a:defRPr/>
            </a:pPr>
            <a:r>
              <a:rPr lang="en-US" altLang="zh-CN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40-60</a:t>
            </a:r>
            <a:r>
              <a:rPr lang="en-US" altLang="zh-CN" sz="1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%</a:t>
            </a:r>
            <a:endParaRPr lang="zh-CN" altLang="en-US" sz="11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4169508" y="3703459"/>
            <a:ext cx="7139940" cy="254643"/>
          </a:xfrm>
          <a:prstGeom prst="roundRect">
            <a:avLst>
              <a:gd name="adj" fmla="val 50000"/>
            </a:avLst>
          </a:prstGeom>
          <a:gradFill>
            <a:gsLst>
              <a:gs pos="61000">
                <a:srgbClr val="19AA94"/>
              </a:gs>
              <a:gs pos="31000">
                <a:srgbClr val="19AA94"/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4206392" y="3687116"/>
            <a:ext cx="7229504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普拉替尼显著改善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RET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基因融合阳性非小细胞肺癌的治疗现状</a:t>
            </a:r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C955D3C-BCB2-5D3C-2DCC-1C1C3EECC3C6}"/>
              </a:ext>
            </a:extLst>
          </p:cNvPr>
          <p:cNvSpPr/>
          <p:nvPr/>
        </p:nvSpPr>
        <p:spPr>
          <a:xfrm>
            <a:off x="8889100" y="3991521"/>
            <a:ext cx="2158312" cy="607059"/>
          </a:xfrm>
          <a:custGeom>
            <a:avLst/>
            <a:gdLst>
              <a:gd name="connsiteX0" fmla="*/ 19833 w 2162995"/>
              <a:gd name="connsiteY0" fmla="*/ 0 h 519406"/>
              <a:gd name="connsiteX1" fmla="*/ 2120154 w 2162995"/>
              <a:gd name="connsiteY1" fmla="*/ 0 h 519406"/>
              <a:gd name="connsiteX2" fmla="*/ 2162995 w 2162995"/>
              <a:gd name="connsiteY2" fmla="*/ 42841 h 519406"/>
              <a:gd name="connsiteX3" fmla="*/ 2162995 w 2162995"/>
              <a:gd name="connsiteY3" fmla="*/ 476565 h 519406"/>
              <a:gd name="connsiteX4" fmla="*/ 2120154 w 2162995"/>
              <a:gd name="connsiteY4" fmla="*/ 519406 h 519406"/>
              <a:gd name="connsiteX5" fmla="*/ 19833 w 2162995"/>
              <a:gd name="connsiteY5" fmla="*/ 519406 h 519406"/>
              <a:gd name="connsiteX6" fmla="*/ 0 w 2162995"/>
              <a:gd name="connsiteY6" fmla="*/ 511191 h 519406"/>
              <a:gd name="connsiteX7" fmla="*/ 37700 w 2162995"/>
              <a:gd name="connsiteY7" fmla="*/ 465498 h 519406"/>
              <a:gd name="connsiteX8" fmla="*/ 102430 w 2162995"/>
              <a:gd name="connsiteY8" fmla="*/ 253586 h 519406"/>
              <a:gd name="connsiteX9" fmla="*/ 37700 w 2162995"/>
              <a:gd name="connsiteY9" fmla="*/ 41674 h 519406"/>
              <a:gd name="connsiteX10" fmla="*/ 7523 w 2162995"/>
              <a:gd name="connsiteY10" fmla="*/ 5099 h 51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2995" h="519406">
                <a:moveTo>
                  <a:pt x="19833" y="0"/>
                </a:moveTo>
                <a:lnTo>
                  <a:pt x="2120154" y="0"/>
                </a:lnTo>
                <a:cubicBezTo>
                  <a:pt x="2143814" y="0"/>
                  <a:pt x="2162995" y="19181"/>
                  <a:pt x="2162995" y="42841"/>
                </a:cubicBezTo>
                <a:lnTo>
                  <a:pt x="2162995" y="476565"/>
                </a:lnTo>
                <a:cubicBezTo>
                  <a:pt x="2162995" y="500225"/>
                  <a:pt x="2143814" y="519406"/>
                  <a:pt x="2120154" y="519406"/>
                </a:cubicBezTo>
                <a:lnTo>
                  <a:pt x="19833" y="519406"/>
                </a:lnTo>
                <a:lnTo>
                  <a:pt x="0" y="511191"/>
                </a:lnTo>
                <a:lnTo>
                  <a:pt x="37700" y="465498"/>
                </a:lnTo>
                <a:cubicBezTo>
                  <a:pt x="78567" y="405007"/>
                  <a:pt x="102430" y="332083"/>
                  <a:pt x="102430" y="253586"/>
                </a:cubicBezTo>
                <a:cubicBezTo>
                  <a:pt x="102430" y="175089"/>
                  <a:pt x="78567" y="102166"/>
                  <a:pt x="37700" y="41674"/>
                </a:cubicBezTo>
                <a:lnTo>
                  <a:pt x="7523" y="5099"/>
                </a:lnTo>
                <a:close/>
              </a:path>
            </a:pathLst>
          </a:custGeom>
          <a:gradFill>
            <a:gsLst>
              <a:gs pos="37000">
                <a:srgbClr val="F1DE6A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7"/>
          <p:cNvSpPr txBox="1"/>
          <p:nvPr/>
        </p:nvSpPr>
        <p:spPr>
          <a:xfrm>
            <a:off x="9020173" y="4092917"/>
            <a:ext cx="1952181" cy="4634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普拉替尼后线治疗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RET</a:t>
            </a:r>
            <a:r>
              <a:rPr lang="zh-CN" altLang="en-US" sz="105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基因融合阳性非小细胞肺癌的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ORR</a:t>
            </a:r>
          </a:p>
        </p:txBody>
      </p:sp>
      <p:graphicFrame>
        <p:nvGraphicFramePr>
          <p:cNvPr id="36" name="图表 35">
            <a:extLst>
              <a:ext uri="{FF2B5EF4-FFF2-40B4-BE49-F238E27FC236}">
                <a16:creationId xmlns:a16="http://schemas.microsoft.com/office/drawing/2014/main" id="{A678D40A-55DC-3AE3-F10A-9DF01A434E86}"/>
              </a:ext>
            </a:extLst>
          </p:cNvPr>
          <p:cNvGraphicFramePr/>
          <p:nvPr/>
        </p:nvGraphicFramePr>
        <p:xfrm>
          <a:off x="7666166" y="4510495"/>
          <a:ext cx="1728705" cy="1132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2">
            <a:extLst>
              <a:ext uri="{FF2B5EF4-FFF2-40B4-BE49-F238E27FC236}">
                <a16:creationId xmlns:a16="http://schemas.microsoft.com/office/drawing/2014/main" id="{564D72CA-4087-5B6F-3CDE-47F3867399BB}"/>
              </a:ext>
            </a:extLst>
          </p:cNvPr>
          <p:cNvSpPr/>
          <p:nvPr/>
        </p:nvSpPr>
        <p:spPr>
          <a:xfrm>
            <a:off x="6957343" y="1786028"/>
            <a:ext cx="4539332" cy="4108621"/>
          </a:xfrm>
          <a:custGeom>
            <a:avLst/>
            <a:gdLst>
              <a:gd name="connsiteX0" fmla="*/ 0 w 6309432"/>
              <a:gd name="connsiteY0" fmla="*/ 0 h 4673578"/>
              <a:gd name="connsiteX1" fmla="*/ 6309432 w 6309432"/>
              <a:gd name="connsiteY1" fmla="*/ 0 h 4673578"/>
              <a:gd name="connsiteX2" fmla="*/ 6309432 w 6309432"/>
              <a:gd name="connsiteY2" fmla="*/ 4673578 h 4673578"/>
              <a:gd name="connsiteX3" fmla="*/ 0 w 6309432"/>
              <a:gd name="connsiteY3" fmla="*/ 4673578 h 4673578"/>
              <a:gd name="connsiteX4" fmla="*/ 0 w 6309432"/>
              <a:gd name="connsiteY4" fmla="*/ 0 h 4673578"/>
              <a:gd name="connsiteX0" fmla="*/ 0 w 6309432"/>
              <a:gd name="connsiteY0" fmla="*/ 28089 h 4701667"/>
              <a:gd name="connsiteX1" fmla="*/ 2733379 w 6309432"/>
              <a:gd name="connsiteY1" fmla="*/ 0 h 4701667"/>
              <a:gd name="connsiteX2" fmla="*/ 6309432 w 6309432"/>
              <a:gd name="connsiteY2" fmla="*/ 28089 h 4701667"/>
              <a:gd name="connsiteX3" fmla="*/ 6309432 w 6309432"/>
              <a:gd name="connsiteY3" fmla="*/ 4701667 h 4701667"/>
              <a:gd name="connsiteX4" fmla="*/ 0 w 6309432"/>
              <a:gd name="connsiteY4" fmla="*/ 4701667 h 4701667"/>
              <a:gd name="connsiteX5" fmla="*/ 0 w 6309432"/>
              <a:gd name="connsiteY5" fmla="*/ 28089 h 4701667"/>
              <a:gd name="connsiteX0" fmla="*/ 2733379 w 6309432"/>
              <a:gd name="connsiteY0" fmla="*/ 0 h 4701667"/>
              <a:gd name="connsiteX1" fmla="*/ 6309432 w 6309432"/>
              <a:gd name="connsiteY1" fmla="*/ 28089 h 4701667"/>
              <a:gd name="connsiteX2" fmla="*/ 6309432 w 6309432"/>
              <a:gd name="connsiteY2" fmla="*/ 4701667 h 4701667"/>
              <a:gd name="connsiteX3" fmla="*/ 0 w 6309432"/>
              <a:gd name="connsiteY3" fmla="*/ 4701667 h 4701667"/>
              <a:gd name="connsiteX4" fmla="*/ 0 w 6309432"/>
              <a:gd name="connsiteY4" fmla="*/ 28089 h 4701667"/>
              <a:gd name="connsiteX5" fmla="*/ 2824819 w 6309432"/>
              <a:gd name="connsiteY5" fmla="*/ 91440 h 4701667"/>
              <a:gd name="connsiteX0" fmla="*/ 2733379 w 6309432"/>
              <a:gd name="connsiteY0" fmla="*/ 0 h 4701667"/>
              <a:gd name="connsiteX1" fmla="*/ 6309432 w 6309432"/>
              <a:gd name="connsiteY1" fmla="*/ 28089 h 4701667"/>
              <a:gd name="connsiteX2" fmla="*/ 6309432 w 6309432"/>
              <a:gd name="connsiteY2" fmla="*/ 4701667 h 4701667"/>
              <a:gd name="connsiteX3" fmla="*/ 0 w 6309432"/>
              <a:gd name="connsiteY3" fmla="*/ 4701667 h 4701667"/>
              <a:gd name="connsiteX4" fmla="*/ 0 w 6309432"/>
              <a:gd name="connsiteY4" fmla="*/ 28089 h 4701667"/>
              <a:gd name="connsiteX5" fmla="*/ 634512 w 6309432"/>
              <a:gd name="connsiteY5" fmla="*/ 38278 h 4701667"/>
              <a:gd name="connsiteX0" fmla="*/ 5465946 w 6309432"/>
              <a:gd name="connsiteY0" fmla="*/ 14441 h 4673578"/>
              <a:gd name="connsiteX1" fmla="*/ 6309432 w 6309432"/>
              <a:gd name="connsiteY1" fmla="*/ 0 h 4673578"/>
              <a:gd name="connsiteX2" fmla="*/ 6309432 w 6309432"/>
              <a:gd name="connsiteY2" fmla="*/ 4673578 h 4673578"/>
              <a:gd name="connsiteX3" fmla="*/ 0 w 6309432"/>
              <a:gd name="connsiteY3" fmla="*/ 4673578 h 4673578"/>
              <a:gd name="connsiteX4" fmla="*/ 0 w 6309432"/>
              <a:gd name="connsiteY4" fmla="*/ 0 h 4673578"/>
              <a:gd name="connsiteX5" fmla="*/ 634512 w 6309432"/>
              <a:gd name="connsiteY5" fmla="*/ 10189 h 4673578"/>
              <a:gd name="connsiteX0" fmla="*/ 5465946 w 6309432"/>
              <a:gd name="connsiteY0" fmla="*/ 36150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16820 w 6309432"/>
              <a:gd name="connsiteY0" fmla="*/ 46783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16820 w 6309432"/>
              <a:gd name="connsiteY0" fmla="*/ 46783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16820 w 6309432"/>
              <a:gd name="connsiteY0" fmla="*/ 36151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38085 w 6309432"/>
              <a:gd name="connsiteY0" fmla="*/ 0 h 4701666"/>
              <a:gd name="connsiteX1" fmla="*/ 6309432 w 6309432"/>
              <a:gd name="connsiteY1" fmla="*/ 28088 h 4701666"/>
              <a:gd name="connsiteX2" fmla="*/ 6309432 w 6309432"/>
              <a:gd name="connsiteY2" fmla="*/ 4701666 h 4701666"/>
              <a:gd name="connsiteX3" fmla="*/ 0 w 6309432"/>
              <a:gd name="connsiteY3" fmla="*/ 4701666 h 4701666"/>
              <a:gd name="connsiteX4" fmla="*/ 0 w 6309432"/>
              <a:gd name="connsiteY4" fmla="*/ 28088 h 4701666"/>
              <a:gd name="connsiteX5" fmla="*/ 485657 w 6309432"/>
              <a:gd name="connsiteY5" fmla="*/ 6379 h 4701666"/>
              <a:gd name="connsiteX0" fmla="*/ 5880615 w 6309432"/>
              <a:gd name="connsiteY0" fmla="*/ 25518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80615 w 6309432"/>
              <a:gd name="connsiteY0" fmla="*/ 46783 h 4716552"/>
              <a:gd name="connsiteX1" fmla="*/ 6309432 w 6309432"/>
              <a:gd name="connsiteY1" fmla="*/ 42974 h 4716552"/>
              <a:gd name="connsiteX2" fmla="*/ 6309432 w 6309432"/>
              <a:gd name="connsiteY2" fmla="*/ 4716552 h 4716552"/>
              <a:gd name="connsiteX3" fmla="*/ 0 w 6309432"/>
              <a:gd name="connsiteY3" fmla="*/ 4716552 h 4716552"/>
              <a:gd name="connsiteX4" fmla="*/ 0 w 6309432"/>
              <a:gd name="connsiteY4" fmla="*/ 42974 h 4716552"/>
              <a:gd name="connsiteX5" fmla="*/ 315536 w 6309432"/>
              <a:gd name="connsiteY5" fmla="*/ 0 h 4716552"/>
              <a:gd name="connsiteX0" fmla="*/ 5880615 w 6309432"/>
              <a:gd name="connsiteY0" fmla="*/ 4253 h 4674022"/>
              <a:gd name="connsiteX1" fmla="*/ 6309432 w 6309432"/>
              <a:gd name="connsiteY1" fmla="*/ 444 h 4674022"/>
              <a:gd name="connsiteX2" fmla="*/ 6309432 w 6309432"/>
              <a:gd name="connsiteY2" fmla="*/ 4674022 h 4674022"/>
              <a:gd name="connsiteX3" fmla="*/ 0 w 6309432"/>
              <a:gd name="connsiteY3" fmla="*/ 4674022 h 4674022"/>
              <a:gd name="connsiteX4" fmla="*/ 0 w 6309432"/>
              <a:gd name="connsiteY4" fmla="*/ 444 h 4674022"/>
              <a:gd name="connsiteX5" fmla="*/ 315536 w 6309432"/>
              <a:gd name="connsiteY5" fmla="*/ 0 h 4674022"/>
              <a:gd name="connsiteX0" fmla="*/ 6018838 w 6309432"/>
              <a:gd name="connsiteY0" fmla="*/ 4253 h 4674022"/>
              <a:gd name="connsiteX1" fmla="*/ 6309432 w 6309432"/>
              <a:gd name="connsiteY1" fmla="*/ 444 h 4674022"/>
              <a:gd name="connsiteX2" fmla="*/ 6309432 w 6309432"/>
              <a:gd name="connsiteY2" fmla="*/ 4674022 h 4674022"/>
              <a:gd name="connsiteX3" fmla="*/ 0 w 6309432"/>
              <a:gd name="connsiteY3" fmla="*/ 4674022 h 4674022"/>
              <a:gd name="connsiteX4" fmla="*/ 0 w 6309432"/>
              <a:gd name="connsiteY4" fmla="*/ 444 h 4674022"/>
              <a:gd name="connsiteX5" fmla="*/ 315536 w 6309432"/>
              <a:gd name="connsiteY5" fmla="*/ 0 h 467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9432" h="4674022">
                <a:moveTo>
                  <a:pt x="6018838" y="4253"/>
                </a:moveTo>
                <a:lnTo>
                  <a:pt x="6309432" y="444"/>
                </a:lnTo>
                <a:lnTo>
                  <a:pt x="6309432" y="4674022"/>
                </a:lnTo>
                <a:lnTo>
                  <a:pt x="0" y="4674022"/>
                </a:lnTo>
                <a:lnTo>
                  <a:pt x="0" y="444"/>
                </a:lnTo>
                <a:lnTo>
                  <a:pt x="315536" y="0"/>
                </a:lnTo>
              </a:path>
            </a:pathLst>
          </a:custGeom>
          <a:noFill/>
          <a:ln w="19050">
            <a:solidFill>
              <a:srgbClr val="F3D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559026" y="1885856"/>
            <a:ext cx="31242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7C366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普拉替尼多次获得监管机构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srgbClr val="7C366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7C366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优先审评资格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B1CFB8B0-463F-D0B7-70AC-B19055B0E6BB}"/>
              </a:ext>
            </a:extLst>
          </p:cNvPr>
          <p:cNvSpPr txBox="1"/>
          <p:nvPr/>
        </p:nvSpPr>
        <p:spPr>
          <a:xfrm>
            <a:off x="3978483" y="1614173"/>
            <a:ext cx="2537828" cy="35117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普拉替尼独特的作用机制</a:t>
            </a:r>
          </a:p>
        </p:txBody>
      </p:sp>
      <p:graphicFrame>
        <p:nvGraphicFramePr>
          <p:cNvPr id="39" name="对象 3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5715" imgH="5715" progId="TCLayout.ActiveDocument.1">
                  <p:embed/>
                </p:oleObj>
              </mc:Choice>
              <mc:Fallback>
                <p:oleObj name="think-cell 幻灯片" r:id="rId5" imgW="5715" imgH="5715" progId="TCLayout.ActiveDocument.1">
                  <p:embed/>
                  <p:pic>
                    <p:nvPicPr>
                      <p:cNvPr id="39" name="对象 3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688051" y="2073298"/>
            <a:ext cx="3034383" cy="221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19AA94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Rearranged during Transfection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）是一种高度保守的受体酪氨酸激酶，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突变可导致肺癌的发生，为明确的肿瘤驱动基因。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的致癌性激活主要可通过染色体重排（即基因融合）以及突变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种机制发生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AA94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普拉替尼为受体酪氨酸激酶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抑制剂，可选择性抑制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激酶活性，可剂量依赖性抑制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及其下游分子磷酸化，有效抑制表达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RET(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野生型和多种突变型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的细胞增殖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1087759" y="2727874"/>
            <a:ext cx="2155172" cy="7703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349A">
                  <a:alpha val="18000"/>
                </a:srgbClr>
              </a:gs>
              <a:gs pos="100000">
                <a:srgbClr val="0356B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319765" y="2745293"/>
            <a:ext cx="1980000" cy="316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美国食品药品监督管理局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srgbClr val="19AA9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49" name="Group 44"/>
          <p:cNvGrpSpPr>
            <a:grpSpLocks noChangeAspect="1"/>
          </p:cNvGrpSpPr>
          <p:nvPr/>
        </p:nvGrpSpPr>
        <p:grpSpPr>
          <a:xfrm>
            <a:off x="747778" y="2805261"/>
            <a:ext cx="538898" cy="540000"/>
            <a:chOff x="323885" y="1363098"/>
            <a:chExt cx="394296" cy="394296"/>
          </a:xfrm>
        </p:grpSpPr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323885" y="1363098"/>
              <a:ext cx="394296" cy="3942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19AA9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stomach_160992"/>
            <p:cNvSpPr/>
            <p:nvPr/>
          </p:nvSpPr>
          <p:spPr>
            <a:xfrm>
              <a:off x="402614" y="1430855"/>
              <a:ext cx="257251" cy="250600"/>
            </a:xfrm>
            <a:custGeom>
              <a:avLst/>
              <a:gdLst>
                <a:gd name="T0" fmla="*/ 5929 w 6981"/>
                <a:gd name="T1" fmla="*/ 2080 h 6588"/>
                <a:gd name="T2" fmla="*/ 2558 w 6981"/>
                <a:gd name="T3" fmla="*/ 247 h 6588"/>
                <a:gd name="T4" fmla="*/ 1356 w 6981"/>
                <a:gd name="T5" fmla="*/ 121 h 6588"/>
                <a:gd name="T6" fmla="*/ 413 w 6981"/>
                <a:gd name="T7" fmla="*/ 889 h 6588"/>
                <a:gd name="T8" fmla="*/ 1052 w 6981"/>
                <a:gd name="T9" fmla="*/ 3041 h 6588"/>
                <a:gd name="T10" fmla="*/ 1326 w 6981"/>
                <a:gd name="T11" fmla="*/ 3191 h 6588"/>
                <a:gd name="T12" fmla="*/ 1078 w 6981"/>
                <a:gd name="T13" fmla="*/ 3653 h 6588"/>
                <a:gd name="T14" fmla="*/ 2289 w 6981"/>
                <a:gd name="T15" fmla="*/ 6439 h 6588"/>
                <a:gd name="T16" fmla="*/ 3070 w 6981"/>
                <a:gd name="T17" fmla="*/ 6588 h 6588"/>
                <a:gd name="T18" fmla="*/ 5062 w 6981"/>
                <a:gd name="T19" fmla="*/ 5223 h 6588"/>
                <a:gd name="T20" fmla="*/ 5118 w 6981"/>
                <a:gd name="T21" fmla="*/ 5063 h 6588"/>
                <a:gd name="T22" fmla="*/ 5236 w 6981"/>
                <a:gd name="T23" fmla="*/ 5068 h 6588"/>
                <a:gd name="T24" fmla="*/ 6568 w 6981"/>
                <a:gd name="T25" fmla="*/ 4235 h 6588"/>
                <a:gd name="T26" fmla="*/ 5929 w 6981"/>
                <a:gd name="T27" fmla="*/ 2080 h 6588"/>
                <a:gd name="T28" fmla="*/ 1586 w 6981"/>
                <a:gd name="T29" fmla="*/ 3852 h 6588"/>
                <a:gd name="T30" fmla="*/ 3072 w 6981"/>
                <a:gd name="T31" fmla="*/ 2833 h 6588"/>
                <a:gd name="T32" fmla="*/ 3392 w 6981"/>
                <a:gd name="T33" fmla="*/ 2867 h 6588"/>
                <a:gd name="T34" fmla="*/ 2244 w 6981"/>
                <a:gd name="T35" fmla="*/ 5811 h 6588"/>
                <a:gd name="T36" fmla="*/ 1586 w 6981"/>
                <a:gd name="T37" fmla="*/ 3852 h 6588"/>
                <a:gd name="T38" fmla="*/ 4554 w 6981"/>
                <a:gd name="T39" fmla="*/ 5024 h 6588"/>
                <a:gd name="T40" fmla="*/ 3069 w 6981"/>
                <a:gd name="T41" fmla="*/ 6043 h 6588"/>
                <a:gd name="T42" fmla="*/ 2749 w 6981"/>
                <a:gd name="T43" fmla="*/ 6009 h 6588"/>
                <a:gd name="T44" fmla="*/ 3897 w 6981"/>
                <a:gd name="T45" fmla="*/ 3065 h 6588"/>
                <a:gd name="T46" fmla="*/ 4554 w 6981"/>
                <a:gd name="T47" fmla="*/ 5024 h 6588"/>
                <a:gd name="T48" fmla="*/ 6088 w 6981"/>
                <a:gd name="T49" fmla="*/ 3976 h 6588"/>
                <a:gd name="T50" fmla="*/ 5208 w 6981"/>
                <a:gd name="T51" fmla="*/ 4523 h 6588"/>
                <a:gd name="T52" fmla="*/ 3852 w 6981"/>
                <a:gd name="T53" fmla="*/ 2439 h 6588"/>
                <a:gd name="T54" fmla="*/ 3070 w 6981"/>
                <a:gd name="T55" fmla="*/ 2289 h 6588"/>
                <a:gd name="T56" fmla="*/ 1706 w 6981"/>
                <a:gd name="T57" fmla="*/ 2779 h 6588"/>
                <a:gd name="T58" fmla="*/ 1312 w 6981"/>
                <a:gd name="T59" fmla="*/ 2564 h 6588"/>
                <a:gd name="T60" fmla="*/ 893 w 6981"/>
                <a:gd name="T61" fmla="*/ 1147 h 6588"/>
                <a:gd name="T62" fmla="*/ 1510 w 6981"/>
                <a:gd name="T63" fmla="*/ 643 h 6588"/>
                <a:gd name="T64" fmla="*/ 2297 w 6981"/>
                <a:gd name="T65" fmla="*/ 725 h 6588"/>
                <a:gd name="T66" fmla="*/ 5666 w 6981"/>
                <a:gd name="T67" fmla="*/ 2559 h 6588"/>
                <a:gd name="T68" fmla="*/ 6088 w 6981"/>
                <a:gd name="T69" fmla="*/ 3976 h 6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81" h="6588">
                  <a:moveTo>
                    <a:pt x="5929" y="2080"/>
                  </a:moveTo>
                  <a:lnTo>
                    <a:pt x="2558" y="247"/>
                  </a:lnTo>
                  <a:cubicBezTo>
                    <a:pt x="2188" y="45"/>
                    <a:pt x="1760" y="0"/>
                    <a:pt x="1356" y="121"/>
                  </a:cubicBezTo>
                  <a:cubicBezTo>
                    <a:pt x="949" y="241"/>
                    <a:pt x="614" y="515"/>
                    <a:pt x="413" y="889"/>
                  </a:cubicBezTo>
                  <a:cubicBezTo>
                    <a:pt x="0" y="1659"/>
                    <a:pt x="285" y="2625"/>
                    <a:pt x="1052" y="3041"/>
                  </a:cubicBezTo>
                  <a:lnTo>
                    <a:pt x="1326" y="3191"/>
                  </a:lnTo>
                  <a:cubicBezTo>
                    <a:pt x="1228" y="3332"/>
                    <a:pt x="1144" y="3487"/>
                    <a:pt x="1078" y="3653"/>
                  </a:cubicBezTo>
                  <a:cubicBezTo>
                    <a:pt x="648" y="4756"/>
                    <a:pt x="1190" y="6005"/>
                    <a:pt x="2289" y="6439"/>
                  </a:cubicBezTo>
                  <a:cubicBezTo>
                    <a:pt x="2540" y="6537"/>
                    <a:pt x="2802" y="6588"/>
                    <a:pt x="3070" y="6588"/>
                  </a:cubicBezTo>
                  <a:cubicBezTo>
                    <a:pt x="3957" y="6588"/>
                    <a:pt x="4740" y="6052"/>
                    <a:pt x="5062" y="5223"/>
                  </a:cubicBezTo>
                  <a:cubicBezTo>
                    <a:pt x="5084" y="5169"/>
                    <a:pt x="5101" y="5116"/>
                    <a:pt x="5118" y="5063"/>
                  </a:cubicBezTo>
                  <a:cubicBezTo>
                    <a:pt x="5158" y="5065"/>
                    <a:pt x="5197" y="5068"/>
                    <a:pt x="5236" y="5068"/>
                  </a:cubicBezTo>
                  <a:cubicBezTo>
                    <a:pt x="5784" y="5068"/>
                    <a:pt x="6284" y="4764"/>
                    <a:pt x="6568" y="4235"/>
                  </a:cubicBezTo>
                  <a:cubicBezTo>
                    <a:pt x="6981" y="3463"/>
                    <a:pt x="6696" y="2497"/>
                    <a:pt x="5929" y="2080"/>
                  </a:cubicBezTo>
                  <a:close/>
                  <a:moveTo>
                    <a:pt x="1586" y="3852"/>
                  </a:moveTo>
                  <a:cubicBezTo>
                    <a:pt x="1828" y="3233"/>
                    <a:pt x="2410" y="2833"/>
                    <a:pt x="3072" y="2833"/>
                  </a:cubicBezTo>
                  <a:cubicBezTo>
                    <a:pt x="3180" y="2833"/>
                    <a:pt x="3286" y="2844"/>
                    <a:pt x="3392" y="2867"/>
                  </a:cubicBezTo>
                  <a:lnTo>
                    <a:pt x="2244" y="5811"/>
                  </a:lnTo>
                  <a:cubicBezTo>
                    <a:pt x="1592" y="5413"/>
                    <a:pt x="1298" y="4589"/>
                    <a:pt x="1586" y="3852"/>
                  </a:cubicBezTo>
                  <a:close/>
                  <a:moveTo>
                    <a:pt x="4554" y="5024"/>
                  </a:moveTo>
                  <a:cubicBezTo>
                    <a:pt x="4313" y="5643"/>
                    <a:pt x="3730" y="6043"/>
                    <a:pt x="3069" y="6043"/>
                  </a:cubicBezTo>
                  <a:cubicBezTo>
                    <a:pt x="2961" y="6043"/>
                    <a:pt x="2854" y="6032"/>
                    <a:pt x="2749" y="6009"/>
                  </a:cubicBezTo>
                  <a:lnTo>
                    <a:pt x="3897" y="3065"/>
                  </a:lnTo>
                  <a:cubicBezTo>
                    <a:pt x="4549" y="3463"/>
                    <a:pt x="4842" y="4288"/>
                    <a:pt x="4554" y="5024"/>
                  </a:cubicBezTo>
                  <a:close/>
                  <a:moveTo>
                    <a:pt x="6088" y="3976"/>
                  </a:moveTo>
                  <a:cubicBezTo>
                    <a:pt x="5894" y="4335"/>
                    <a:pt x="5569" y="4533"/>
                    <a:pt x="5208" y="4523"/>
                  </a:cubicBezTo>
                  <a:cubicBezTo>
                    <a:pt x="5241" y="3635"/>
                    <a:pt x="4720" y="2780"/>
                    <a:pt x="3852" y="2439"/>
                  </a:cubicBezTo>
                  <a:cubicBezTo>
                    <a:pt x="3601" y="2340"/>
                    <a:pt x="3338" y="2289"/>
                    <a:pt x="3070" y="2289"/>
                  </a:cubicBezTo>
                  <a:cubicBezTo>
                    <a:pt x="2558" y="2289"/>
                    <a:pt x="2081" y="2468"/>
                    <a:pt x="1706" y="2779"/>
                  </a:cubicBezTo>
                  <a:lnTo>
                    <a:pt x="1312" y="2564"/>
                  </a:lnTo>
                  <a:cubicBezTo>
                    <a:pt x="808" y="2289"/>
                    <a:pt x="620" y="1655"/>
                    <a:pt x="893" y="1147"/>
                  </a:cubicBezTo>
                  <a:cubicBezTo>
                    <a:pt x="1025" y="901"/>
                    <a:pt x="1245" y="721"/>
                    <a:pt x="1510" y="643"/>
                  </a:cubicBezTo>
                  <a:cubicBezTo>
                    <a:pt x="1776" y="564"/>
                    <a:pt x="2054" y="593"/>
                    <a:pt x="2297" y="725"/>
                  </a:cubicBezTo>
                  <a:lnTo>
                    <a:pt x="5666" y="2559"/>
                  </a:lnTo>
                  <a:cubicBezTo>
                    <a:pt x="6173" y="2833"/>
                    <a:pt x="6361" y="3468"/>
                    <a:pt x="6088" y="3976"/>
                  </a:cubicBezTo>
                  <a:close/>
                </a:path>
              </a:pathLst>
            </a:custGeom>
            <a:solidFill>
              <a:srgbClr val="19A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319765" y="3052763"/>
            <a:ext cx="198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7645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快速审批资格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突破性疗法认定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标题 17">
            <a:extLst>
              <a:ext uri="{FF2B5EF4-FFF2-40B4-BE49-F238E27FC236}">
                <a16:creationId xmlns:a16="http://schemas.microsoft.com/office/drawing/2014/main" id="{51FA4B41-350D-19B1-B7C2-B7D9BFE3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57" y="680807"/>
            <a:ext cx="10515600" cy="710748"/>
          </a:xfrm>
        </p:spPr>
        <p:txBody>
          <a:bodyPr/>
          <a:lstStyle/>
          <a:p>
            <a:r>
              <a:rPr lang="zh-CN" altLang="en-US" sz="2400" dirty="0"/>
              <a:t>普拉替尼是中国首个精准靶点</a:t>
            </a:r>
            <a:r>
              <a:rPr lang="en-US" altLang="zh-CN" sz="2400" dirty="0"/>
              <a:t>RET TKI</a:t>
            </a:r>
            <a:r>
              <a:rPr lang="zh-CN" altLang="en-US" sz="2400" dirty="0"/>
              <a:t>，超低</a:t>
            </a:r>
            <a:r>
              <a:rPr lang="en-US" altLang="zh-CN" sz="2400" dirty="0"/>
              <a:t>IC50</a:t>
            </a:r>
            <a:r>
              <a:rPr lang="zh-CN" altLang="en-US" sz="2400" dirty="0"/>
              <a:t>值，表现出精准靶向且对脑转移优秀的效果，多次获得监管机构优先审评资格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6A2BBD6-966C-AAA9-6176-B4D8F22C08DB}"/>
              </a:ext>
            </a:extLst>
          </p:cNvPr>
          <p:cNvGrpSpPr/>
          <p:nvPr/>
        </p:nvGrpSpPr>
        <p:grpSpPr>
          <a:xfrm>
            <a:off x="5559711" y="85956"/>
            <a:ext cx="1237845" cy="344736"/>
            <a:chOff x="4161407" y="104422"/>
            <a:chExt cx="1237845" cy="344736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23D9F917-BFDC-CD42-6437-B7B0C9282415}"/>
                </a:ext>
              </a:extLst>
            </p:cNvPr>
            <p:cNvSpPr/>
            <p:nvPr/>
          </p:nvSpPr>
          <p:spPr>
            <a:xfrm>
              <a:off x="4161407" y="104422"/>
              <a:ext cx="1137468" cy="344736"/>
            </a:xfrm>
            <a:prstGeom prst="roundRect">
              <a:avLst>
                <a:gd name="adj" fmla="val 16667"/>
              </a:avLst>
            </a:prstGeom>
            <a:solidFill>
              <a:srgbClr val="EEE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等腰三角形 39">
              <a:extLst>
                <a:ext uri="{FF2B5EF4-FFF2-40B4-BE49-F238E27FC236}">
                  <a16:creationId xmlns:a16="http://schemas.microsoft.com/office/drawing/2014/main" id="{C4E17967-5F8E-2D5E-2B0B-6E299381CB21}"/>
                </a:ext>
              </a:extLst>
            </p:cNvPr>
            <p:cNvSpPr/>
            <p:nvPr/>
          </p:nvSpPr>
          <p:spPr>
            <a:xfrm rot="5400000">
              <a:off x="5255252" y="205150"/>
              <a:ext cx="144000" cy="144000"/>
            </a:xfrm>
            <a:prstGeom prst="triangle">
              <a:avLst>
                <a:gd name="adj" fmla="val 52538"/>
              </a:avLst>
            </a:prstGeom>
            <a:gradFill>
              <a:gsLst>
                <a:gs pos="0">
                  <a:srgbClr val="F3D554"/>
                </a:gs>
                <a:gs pos="100000">
                  <a:srgbClr val="EEE07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13B9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C18ED8F9-20A0-99C1-E543-0098149A4BE7}"/>
              </a:ext>
            </a:extLst>
          </p:cNvPr>
          <p:cNvSpPr txBox="1"/>
          <p:nvPr/>
        </p:nvSpPr>
        <p:spPr>
          <a:xfrm>
            <a:off x="5640005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3B9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创新性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13B9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26A411F-C0E9-E1C5-06EE-13E06DEE040B}"/>
              </a:ext>
            </a:extLst>
          </p:cNvPr>
          <p:cNvSpPr txBox="1"/>
          <p:nvPr/>
        </p:nvSpPr>
        <p:spPr>
          <a:xfrm>
            <a:off x="6918908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有效性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D34E6FC4-199F-2D0C-3325-1C5ACC570CC1}"/>
              </a:ext>
            </a:extLst>
          </p:cNvPr>
          <p:cNvSpPr txBox="1"/>
          <p:nvPr/>
        </p:nvSpPr>
        <p:spPr>
          <a:xfrm>
            <a:off x="8208444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安全性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8E56DA7E-5A79-D39F-9FFD-0DE01D355C15}"/>
              </a:ext>
            </a:extLst>
          </p:cNvPr>
          <p:cNvSpPr txBox="1"/>
          <p:nvPr/>
        </p:nvSpPr>
        <p:spPr>
          <a:xfrm>
            <a:off x="9434183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公平性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C1F890A8-9C89-236B-BA4F-64B795E79797}"/>
              </a:ext>
            </a:extLst>
          </p:cNvPr>
          <p:cNvSpPr txBox="1"/>
          <p:nvPr/>
        </p:nvSpPr>
        <p:spPr>
          <a:xfrm>
            <a:off x="4241132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基本信息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4" name="矩形: 圆角 43"/>
          <p:cNvSpPr/>
          <p:nvPr/>
        </p:nvSpPr>
        <p:spPr>
          <a:xfrm flipH="1" flipV="1">
            <a:off x="2963548" y="2316244"/>
            <a:ext cx="432000" cy="3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C3663"/>
              </a:gs>
              <a:gs pos="48000">
                <a:srgbClr val="7C3663">
                  <a:alpha val="4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F81445-CB2D-75E5-FA63-B404FBE035D5}"/>
              </a:ext>
            </a:extLst>
          </p:cNvPr>
          <p:cNvSpPr/>
          <p:nvPr/>
        </p:nvSpPr>
        <p:spPr>
          <a:xfrm rot="10800000" flipH="1" flipV="1">
            <a:off x="836633" y="2313248"/>
            <a:ext cx="432000" cy="3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C3663"/>
              </a:gs>
              <a:gs pos="48000">
                <a:srgbClr val="7C3663">
                  <a:alpha val="4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BE1D781-F816-53FF-9550-04C823ED2597}"/>
              </a:ext>
            </a:extLst>
          </p:cNvPr>
          <p:cNvSpPr/>
          <p:nvPr/>
        </p:nvSpPr>
        <p:spPr>
          <a:xfrm>
            <a:off x="694391" y="1785675"/>
            <a:ext cx="2854011" cy="4138737"/>
          </a:xfrm>
          <a:prstGeom prst="rect">
            <a:avLst/>
          </a:prstGeom>
          <a:ln w="19050">
            <a:solidFill>
              <a:srgbClr val="F3D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F26EF985-24D3-9004-FA67-06B3572EB430}"/>
              </a:ext>
            </a:extLst>
          </p:cNvPr>
          <p:cNvSpPr/>
          <p:nvPr/>
        </p:nvSpPr>
        <p:spPr>
          <a:xfrm>
            <a:off x="1165871" y="3686391"/>
            <a:ext cx="2132363" cy="7703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349A">
                  <a:alpha val="18000"/>
                </a:srgbClr>
              </a:gs>
              <a:gs pos="100000">
                <a:srgbClr val="0356B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D485698-464F-F3CB-908B-A96089FD0BF1}"/>
              </a:ext>
            </a:extLst>
          </p:cNvPr>
          <p:cNvSpPr txBox="1"/>
          <p:nvPr/>
        </p:nvSpPr>
        <p:spPr>
          <a:xfrm>
            <a:off x="1318234" y="3775397"/>
            <a:ext cx="1980000" cy="316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国家药品监督管理局</a:t>
            </a: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B78CE9E1-7217-76E2-66CE-8BA5424FD5D1}"/>
              </a:ext>
            </a:extLst>
          </p:cNvPr>
          <p:cNvSpPr>
            <a:spLocks noChangeAspect="1"/>
          </p:cNvSpPr>
          <p:nvPr/>
        </p:nvSpPr>
        <p:spPr>
          <a:xfrm>
            <a:off x="763690" y="3720825"/>
            <a:ext cx="574824" cy="576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19AA9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2BD6470-1109-3038-776B-90DA1A8C28AA}"/>
              </a:ext>
            </a:extLst>
          </p:cNvPr>
          <p:cNvSpPr txBox="1"/>
          <p:nvPr/>
        </p:nvSpPr>
        <p:spPr>
          <a:xfrm>
            <a:off x="1318234" y="4088728"/>
            <a:ext cx="198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7645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优先审评审批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突破性疗法认定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stomach_160992"/>
          <p:cNvSpPr/>
          <p:nvPr/>
        </p:nvSpPr>
        <p:spPr>
          <a:xfrm>
            <a:off x="860087" y="3859999"/>
            <a:ext cx="398191" cy="397344"/>
          </a:xfrm>
          <a:custGeom>
            <a:avLst/>
            <a:gdLst>
              <a:gd name="T0" fmla="*/ 12436 w 12765"/>
              <a:gd name="T1" fmla="*/ 0 h 12739"/>
              <a:gd name="T2" fmla="*/ 4469 w 12765"/>
              <a:gd name="T3" fmla="*/ 7970 h 12739"/>
              <a:gd name="T4" fmla="*/ 1369 w 12765"/>
              <a:gd name="T5" fmla="*/ 5163 h 12739"/>
              <a:gd name="T6" fmla="*/ 0 w 12765"/>
              <a:gd name="T7" fmla="*/ 6438 h 12739"/>
              <a:gd name="T8" fmla="*/ 5357 w 12765"/>
              <a:gd name="T9" fmla="*/ 12739 h 12739"/>
              <a:gd name="T10" fmla="*/ 12765 w 12765"/>
              <a:gd name="T11" fmla="*/ 877 h 12739"/>
              <a:gd name="T12" fmla="*/ 12436 w 12765"/>
              <a:gd name="T13" fmla="*/ 0 h 12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65" h="12739">
                <a:moveTo>
                  <a:pt x="12436" y="0"/>
                </a:moveTo>
                <a:cubicBezTo>
                  <a:pt x="8552" y="2754"/>
                  <a:pt x="5734" y="6228"/>
                  <a:pt x="4469" y="7970"/>
                </a:cubicBezTo>
                <a:lnTo>
                  <a:pt x="1369" y="5163"/>
                </a:lnTo>
                <a:lnTo>
                  <a:pt x="0" y="6438"/>
                </a:lnTo>
                <a:lnTo>
                  <a:pt x="5357" y="12739"/>
                </a:lnTo>
                <a:cubicBezTo>
                  <a:pt x="6278" y="10010"/>
                  <a:pt x="9199" y="4669"/>
                  <a:pt x="12765" y="877"/>
                </a:cubicBezTo>
                <a:lnTo>
                  <a:pt x="12436" y="0"/>
                </a:lnTo>
                <a:close/>
              </a:path>
            </a:pathLst>
          </a:custGeom>
          <a:solidFill>
            <a:srgbClr val="19A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80" name="箭头: 五边形 79">
            <a:extLst>
              <a:ext uri="{FF2B5EF4-FFF2-40B4-BE49-F238E27FC236}">
                <a16:creationId xmlns:a16="http://schemas.microsoft.com/office/drawing/2014/main" id="{12C34263-4FAB-18F8-D60A-C1E2888A6058}"/>
              </a:ext>
            </a:extLst>
          </p:cNvPr>
          <p:cNvSpPr/>
          <p:nvPr/>
        </p:nvSpPr>
        <p:spPr>
          <a:xfrm>
            <a:off x="6561236" y="1649047"/>
            <a:ext cx="104774" cy="275770"/>
          </a:xfrm>
          <a:prstGeom prst="homePlate">
            <a:avLst/>
          </a:prstGeom>
          <a:solidFill>
            <a:srgbClr val="19A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3" name="箭头: 五边形 82">
            <a:extLst>
              <a:ext uri="{FF2B5EF4-FFF2-40B4-BE49-F238E27FC236}">
                <a16:creationId xmlns:a16="http://schemas.microsoft.com/office/drawing/2014/main" id="{48F36504-1208-1024-88B5-9E12103B0E83}"/>
              </a:ext>
            </a:extLst>
          </p:cNvPr>
          <p:cNvSpPr/>
          <p:nvPr/>
        </p:nvSpPr>
        <p:spPr>
          <a:xfrm flipH="1">
            <a:off x="3835445" y="1658828"/>
            <a:ext cx="104774" cy="275769"/>
          </a:xfrm>
          <a:prstGeom prst="homePlate">
            <a:avLst/>
          </a:prstGeom>
          <a:solidFill>
            <a:srgbClr val="19A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0D8BABC4-F534-82AB-8BBA-41E2AF85D30C}"/>
              </a:ext>
            </a:extLst>
          </p:cNvPr>
          <p:cNvSpPr txBox="1"/>
          <p:nvPr/>
        </p:nvSpPr>
        <p:spPr>
          <a:xfrm>
            <a:off x="679745" y="6171406"/>
            <a:ext cx="594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普拉替尼胶囊（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JXHS2101001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）申请上市技术审评报告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</a:t>
            </a:r>
            <a:r>
              <a:rPr kumimoji="0" lang="da-DK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7"/>
              </a:rPr>
              <a:t>https://www.blueprintmedicines.com/medicines/</a:t>
            </a:r>
            <a:endParaRPr kumimoji="0" lang="da-DK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Data previously presented in April 2018 at AACR Annual Meeting. Data cut-off: April 6, 2018.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 Subbiah V et al. Cancer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Discov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2018;8(7):836-849.</a:t>
            </a:r>
          </a:p>
        </p:txBody>
      </p:sp>
      <p:sp>
        <p:nvSpPr>
          <p:cNvPr id="101" name="矩形 100"/>
          <p:cNvSpPr/>
          <p:nvPr/>
        </p:nvSpPr>
        <p:spPr>
          <a:xfrm>
            <a:off x="4290824" y="4274818"/>
            <a:ext cx="1988791" cy="128686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AA3FA6A1-6D6C-E72F-F993-6767E5541713}"/>
              </a:ext>
            </a:extLst>
          </p:cNvPr>
          <p:cNvSpPr txBox="1"/>
          <p:nvPr/>
        </p:nvSpPr>
        <p:spPr>
          <a:xfrm>
            <a:off x="4871515" y="5586519"/>
            <a:ext cx="1988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Pralsetinib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结合的晶体结构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（图片来源：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Blueprint Medicines 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官网）</a:t>
            </a:r>
          </a:p>
        </p:txBody>
      </p:sp>
      <p:pic>
        <p:nvPicPr>
          <p:cNvPr id="142" name="图片 141">
            <a:extLst>
              <a:ext uri="{FF2B5EF4-FFF2-40B4-BE49-F238E27FC236}">
                <a16:creationId xmlns:a16="http://schemas.microsoft.com/office/drawing/2014/main" id="{E70D6E6A-5397-AA5E-088A-C52EFFDA5F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7949" y="4349069"/>
            <a:ext cx="1800682" cy="1138362"/>
          </a:xfrm>
          <a:prstGeom prst="rect">
            <a:avLst/>
          </a:prstGeom>
        </p:spPr>
      </p:pic>
      <p:grpSp>
        <p:nvGrpSpPr>
          <p:cNvPr id="79" name="组合 78">
            <a:extLst>
              <a:ext uri="{FF2B5EF4-FFF2-40B4-BE49-F238E27FC236}">
                <a16:creationId xmlns:a16="http://schemas.microsoft.com/office/drawing/2014/main" id="{18E33E72-A78D-1004-46E7-6E1287EEDF71}"/>
              </a:ext>
            </a:extLst>
          </p:cNvPr>
          <p:cNvGrpSpPr/>
          <p:nvPr/>
        </p:nvGrpSpPr>
        <p:grpSpPr>
          <a:xfrm>
            <a:off x="7088662" y="1585370"/>
            <a:ext cx="4367326" cy="338554"/>
            <a:chOff x="7126166" y="1658910"/>
            <a:chExt cx="4151350" cy="275770"/>
          </a:xfrm>
        </p:grpSpPr>
        <p:sp>
          <p:nvSpPr>
            <p:cNvPr id="74" name="箭头: 五边形 73">
              <a:extLst>
                <a:ext uri="{FF2B5EF4-FFF2-40B4-BE49-F238E27FC236}">
                  <a16:creationId xmlns:a16="http://schemas.microsoft.com/office/drawing/2014/main" id="{92A23E93-D30E-CC7F-326D-2F80F22E6E4D}"/>
                </a:ext>
              </a:extLst>
            </p:cNvPr>
            <p:cNvSpPr/>
            <p:nvPr/>
          </p:nvSpPr>
          <p:spPr>
            <a:xfrm>
              <a:off x="11172742" y="1658910"/>
              <a:ext cx="104774" cy="275770"/>
            </a:xfrm>
            <a:prstGeom prst="homePlate">
              <a:avLst/>
            </a:prstGeom>
            <a:solidFill>
              <a:srgbClr val="19A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箭头: 五边形 75">
              <a:extLst>
                <a:ext uri="{FF2B5EF4-FFF2-40B4-BE49-F238E27FC236}">
                  <a16:creationId xmlns:a16="http://schemas.microsoft.com/office/drawing/2014/main" id="{4F9B2C20-1877-B9A7-6E0A-AAE10B15CA47}"/>
                </a:ext>
              </a:extLst>
            </p:cNvPr>
            <p:cNvSpPr/>
            <p:nvPr/>
          </p:nvSpPr>
          <p:spPr>
            <a:xfrm flipH="1">
              <a:off x="7126166" y="1658910"/>
              <a:ext cx="104774" cy="275769"/>
            </a:xfrm>
            <a:prstGeom prst="homePlate">
              <a:avLst/>
            </a:prstGeom>
            <a:solidFill>
              <a:srgbClr val="19A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1" name="文本框 80">
            <a:extLst>
              <a:ext uri="{FF2B5EF4-FFF2-40B4-BE49-F238E27FC236}">
                <a16:creationId xmlns:a16="http://schemas.microsoft.com/office/drawing/2014/main" id="{D0211714-1283-2F8F-CB39-E108A21C6DDA}"/>
              </a:ext>
            </a:extLst>
          </p:cNvPr>
          <p:cNvSpPr txBox="1"/>
          <p:nvPr/>
        </p:nvSpPr>
        <p:spPr>
          <a:xfrm>
            <a:off x="7081984" y="1576321"/>
            <a:ext cx="4402659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普拉替尼：强效、高选择性抑制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融合变异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C9737712-8F27-4C01-DEFD-0D6411CED4F4}"/>
              </a:ext>
            </a:extLst>
          </p:cNvPr>
          <p:cNvSpPr txBox="1"/>
          <p:nvPr/>
        </p:nvSpPr>
        <p:spPr>
          <a:xfrm>
            <a:off x="7092163" y="5445069"/>
            <a:ext cx="1584972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IC50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，半数抑制浓度；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WT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，野生型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5AAD5C69-AE8A-4060-1E81-523EDACB6C50}"/>
              </a:ext>
            </a:extLst>
          </p:cNvPr>
          <p:cNvSpPr txBox="1"/>
          <p:nvPr/>
        </p:nvSpPr>
        <p:spPr>
          <a:xfrm>
            <a:off x="7053591" y="2028341"/>
            <a:ext cx="4250756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AA94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普拉替尼对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激酶具有高选择性，比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MKIs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具有更强抑制作用和更高选择性</a:t>
            </a:r>
          </a:p>
        </p:txBody>
      </p:sp>
      <p:pic>
        <p:nvPicPr>
          <p:cNvPr id="88" name="图片 87">
            <a:extLst>
              <a:ext uri="{FF2B5EF4-FFF2-40B4-BE49-F238E27FC236}">
                <a16:creationId xmlns:a16="http://schemas.microsoft.com/office/drawing/2014/main" id="{394B3805-20A5-0224-CBDB-8E6865AAA6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2923" y="2819202"/>
            <a:ext cx="2743635" cy="252872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E5209FE-2B4C-E38C-2457-C735EDAF435B}"/>
              </a:ext>
            </a:extLst>
          </p:cNvPr>
          <p:cNvGrpSpPr/>
          <p:nvPr/>
        </p:nvGrpSpPr>
        <p:grpSpPr>
          <a:xfrm>
            <a:off x="7073267" y="4109029"/>
            <a:ext cx="1399539" cy="1286865"/>
            <a:chOff x="7079975" y="2734660"/>
            <a:chExt cx="1399539" cy="1286865"/>
          </a:xfrm>
        </p:grpSpPr>
        <p:pic>
          <p:nvPicPr>
            <p:cNvPr id="86" name="图片 85">
              <a:extLst>
                <a:ext uri="{FF2B5EF4-FFF2-40B4-BE49-F238E27FC236}">
                  <a16:creationId xmlns:a16="http://schemas.microsoft.com/office/drawing/2014/main" id="{3A57E8E7-0F2E-47B1-2F77-3E6690ABA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/>
            <a:srcRect l="50318" t="10039" r="2384" b="9306"/>
            <a:stretch/>
          </p:blipFill>
          <p:spPr>
            <a:xfrm>
              <a:off x="7139892" y="2788956"/>
              <a:ext cx="1154633" cy="1181182"/>
            </a:xfrm>
            <a:prstGeom prst="rect">
              <a:avLst/>
            </a:prstGeom>
          </p:spPr>
        </p:pic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DAFF77F6-8DCF-FA32-766A-C461482C399E}"/>
                </a:ext>
              </a:extLst>
            </p:cNvPr>
            <p:cNvSpPr/>
            <p:nvPr/>
          </p:nvSpPr>
          <p:spPr>
            <a:xfrm>
              <a:off x="7079975" y="2734660"/>
              <a:ext cx="1399539" cy="1286865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CED1C85-BEC9-9017-452D-209DC12C36BC}"/>
              </a:ext>
            </a:extLst>
          </p:cNvPr>
          <p:cNvGrpSpPr/>
          <p:nvPr/>
        </p:nvGrpSpPr>
        <p:grpSpPr>
          <a:xfrm>
            <a:off x="7073267" y="2740095"/>
            <a:ext cx="1399539" cy="1286865"/>
            <a:chOff x="7094902" y="4100136"/>
            <a:chExt cx="1399539" cy="1286865"/>
          </a:xfrm>
        </p:grpSpPr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id="{BA8E5137-9447-8F7A-0E14-ED760E5A40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/>
            <a:srcRect t="10039" r="44738" b="9306"/>
            <a:stretch/>
          </p:blipFill>
          <p:spPr>
            <a:xfrm>
              <a:off x="7161031" y="4217732"/>
              <a:ext cx="1271848" cy="1113587"/>
            </a:xfrm>
            <a:prstGeom prst="rect">
              <a:avLst/>
            </a:prstGeom>
          </p:spPr>
        </p:pic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DCD82E45-51B2-73C6-C198-F413104E2814}"/>
                </a:ext>
              </a:extLst>
            </p:cNvPr>
            <p:cNvSpPr/>
            <p:nvPr/>
          </p:nvSpPr>
          <p:spPr>
            <a:xfrm>
              <a:off x="7094902" y="4100136"/>
              <a:ext cx="1399539" cy="1286865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92" name="矩形 2">
            <a:extLst>
              <a:ext uri="{FF2B5EF4-FFF2-40B4-BE49-F238E27FC236}">
                <a16:creationId xmlns:a16="http://schemas.microsoft.com/office/drawing/2014/main" id="{F831C62C-7251-FF6D-2C59-6B094D74E4DE}"/>
              </a:ext>
            </a:extLst>
          </p:cNvPr>
          <p:cNvSpPr/>
          <p:nvPr/>
        </p:nvSpPr>
        <p:spPr>
          <a:xfrm>
            <a:off x="3677418" y="1785675"/>
            <a:ext cx="3124201" cy="4108621"/>
          </a:xfrm>
          <a:custGeom>
            <a:avLst/>
            <a:gdLst>
              <a:gd name="connsiteX0" fmla="*/ 0 w 6309432"/>
              <a:gd name="connsiteY0" fmla="*/ 0 h 4673578"/>
              <a:gd name="connsiteX1" fmla="*/ 6309432 w 6309432"/>
              <a:gd name="connsiteY1" fmla="*/ 0 h 4673578"/>
              <a:gd name="connsiteX2" fmla="*/ 6309432 w 6309432"/>
              <a:gd name="connsiteY2" fmla="*/ 4673578 h 4673578"/>
              <a:gd name="connsiteX3" fmla="*/ 0 w 6309432"/>
              <a:gd name="connsiteY3" fmla="*/ 4673578 h 4673578"/>
              <a:gd name="connsiteX4" fmla="*/ 0 w 6309432"/>
              <a:gd name="connsiteY4" fmla="*/ 0 h 4673578"/>
              <a:gd name="connsiteX0" fmla="*/ 0 w 6309432"/>
              <a:gd name="connsiteY0" fmla="*/ 28089 h 4701667"/>
              <a:gd name="connsiteX1" fmla="*/ 2733379 w 6309432"/>
              <a:gd name="connsiteY1" fmla="*/ 0 h 4701667"/>
              <a:gd name="connsiteX2" fmla="*/ 6309432 w 6309432"/>
              <a:gd name="connsiteY2" fmla="*/ 28089 h 4701667"/>
              <a:gd name="connsiteX3" fmla="*/ 6309432 w 6309432"/>
              <a:gd name="connsiteY3" fmla="*/ 4701667 h 4701667"/>
              <a:gd name="connsiteX4" fmla="*/ 0 w 6309432"/>
              <a:gd name="connsiteY4" fmla="*/ 4701667 h 4701667"/>
              <a:gd name="connsiteX5" fmla="*/ 0 w 6309432"/>
              <a:gd name="connsiteY5" fmla="*/ 28089 h 4701667"/>
              <a:gd name="connsiteX0" fmla="*/ 2733379 w 6309432"/>
              <a:gd name="connsiteY0" fmla="*/ 0 h 4701667"/>
              <a:gd name="connsiteX1" fmla="*/ 6309432 w 6309432"/>
              <a:gd name="connsiteY1" fmla="*/ 28089 h 4701667"/>
              <a:gd name="connsiteX2" fmla="*/ 6309432 w 6309432"/>
              <a:gd name="connsiteY2" fmla="*/ 4701667 h 4701667"/>
              <a:gd name="connsiteX3" fmla="*/ 0 w 6309432"/>
              <a:gd name="connsiteY3" fmla="*/ 4701667 h 4701667"/>
              <a:gd name="connsiteX4" fmla="*/ 0 w 6309432"/>
              <a:gd name="connsiteY4" fmla="*/ 28089 h 4701667"/>
              <a:gd name="connsiteX5" fmla="*/ 2824819 w 6309432"/>
              <a:gd name="connsiteY5" fmla="*/ 91440 h 4701667"/>
              <a:gd name="connsiteX0" fmla="*/ 2733379 w 6309432"/>
              <a:gd name="connsiteY0" fmla="*/ 0 h 4701667"/>
              <a:gd name="connsiteX1" fmla="*/ 6309432 w 6309432"/>
              <a:gd name="connsiteY1" fmla="*/ 28089 h 4701667"/>
              <a:gd name="connsiteX2" fmla="*/ 6309432 w 6309432"/>
              <a:gd name="connsiteY2" fmla="*/ 4701667 h 4701667"/>
              <a:gd name="connsiteX3" fmla="*/ 0 w 6309432"/>
              <a:gd name="connsiteY3" fmla="*/ 4701667 h 4701667"/>
              <a:gd name="connsiteX4" fmla="*/ 0 w 6309432"/>
              <a:gd name="connsiteY4" fmla="*/ 28089 h 4701667"/>
              <a:gd name="connsiteX5" fmla="*/ 634512 w 6309432"/>
              <a:gd name="connsiteY5" fmla="*/ 38278 h 4701667"/>
              <a:gd name="connsiteX0" fmla="*/ 5465946 w 6309432"/>
              <a:gd name="connsiteY0" fmla="*/ 14441 h 4673578"/>
              <a:gd name="connsiteX1" fmla="*/ 6309432 w 6309432"/>
              <a:gd name="connsiteY1" fmla="*/ 0 h 4673578"/>
              <a:gd name="connsiteX2" fmla="*/ 6309432 w 6309432"/>
              <a:gd name="connsiteY2" fmla="*/ 4673578 h 4673578"/>
              <a:gd name="connsiteX3" fmla="*/ 0 w 6309432"/>
              <a:gd name="connsiteY3" fmla="*/ 4673578 h 4673578"/>
              <a:gd name="connsiteX4" fmla="*/ 0 w 6309432"/>
              <a:gd name="connsiteY4" fmla="*/ 0 h 4673578"/>
              <a:gd name="connsiteX5" fmla="*/ 634512 w 6309432"/>
              <a:gd name="connsiteY5" fmla="*/ 10189 h 4673578"/>
              <a:gd name="connsiteX0" fmla="*/ 5465946 w 6309432"/>
              <a:gd name="connsiteY0" fmla="*/ 36150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16820 w 6309432"/>
              <a:gd name="connsiteY0" fmla="*/ 46783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16820 w 6309432"/>
              <a:gd name="connsiteY0" fmla="*/ 46783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16820 w 6309432"/>
              <a:gd name="connsiteY0" fmla="*/ 36151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38085 w 6309432"/>
              <a:gd name="connsiteY0" fmla="*/ 0 h 4701666"/>
              <a:gd name="connsiteX1" fmla="*/ 6309432 w 6309432"/>
              <a:gd name="connsiteY1" fmla="*/ 28088 h 4701666"/>
              <a:gd name="connsiteX2" fmla="*/ 6309432 w 6309432"/>
              <a:gd name="connsiteY2" fmla="*/ 4701666 h 4701666"/>
              <a:gd name="connsiteX3" fmla="*/ 0 w 6309432"/>
              <a:gd name="connsiteY3" fmla="*/ 4701666 h 4701666"/>
              <a:gd name="connsiteX4" fmla="*/ 0 w 6309432"/>
              <a:gd name="connsiteY4" fmla="*/ 28088 h 4701666"/>
              <a:gd name="connsiteX5" fmla="*/ 485657 w 6309432"/>
              <a:gd name="connsiteY5" fmla="*/ 6379 h 4701666"/>
              <a:gd name="connsiteX0" fmla="*/ 5880615 w 6309432"/>
              <a:gd name="connsiteY0" fmla="*/ 25518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80615 w 6309432"/>
              <a:gd name="connsiteY0" fmla="*/ 46783 h 4716552"/>
              <a:gd name="connsiteX1" fmla="*/ 6309432 w 6309432"/>
              <a:gd name="connsiteY1" fmla="*/ 42974 h 4716552"/>
              <a:gd name="connsiteX2" fmla="*/ 6309432 w 6309432"/>
              <a:gd name="connsiteY2" fmla="*/ 4716552 h 4716552"/>
              <a:gd name="connsiteX3" fmla="*/ 0 w 6309432"/>
              <a:gd name="connsiteY3" fmla="*/ 4716552 h 4716552"/>
              <a:gd name="connsiteX4" fmla="*/ 0 w 6309432"/>
              <a:gd name="connsiteY4" fmla="*/ 42974 h 4716552"/>
              <a:gd name="connsiteX5" fmla="*/ 315536 w 6309432"/>
              <a:gd name="connsiteY5" fmla="*/ 0 h 4716552"/>
              <a:gd name="connsiteX0" fmla="*/ 5880615 w 6309432"/>
              <a:gd name="connsiteY0" fmla="*/ 4253 h 4674022"/>
              <a:gd name="connsiteX1" fmla="*/ 6309432 w 6309432"/>
              <a:gd name="connsiteY1" fmla="*/ 444 h 4674022"/>
              <a:gd name="connsiteX2" fmla="*/ 6309432 w 6309432"/>
              <a:gd name="connsiteY2" fmla="*/ 4674022 h 4674022"/>
              <a:gd name="connsiteX3" fmla="*/ 0 w 6309432"/>
              <a:gd name="connsiteY3" fmla="*/ 4674022 h 4674022"/>
              <a:gd name="connsiteX4" fmla="*/ 0 w 6309432"/>
              <a:gd name="connsiteY4" fmla="*/ 444 h 4674022"/>
              <a:gd name="connsiteX5" fmla="*/ 315536 w 6309432"/>
              <a:gd name="connsiteY5" fmla="*/ 0 h 4674022"/>
              <a:gd name="connsiteX0" fmla="*/ 6018838 w 6309432"/>
              <a:gd name="connsiteY0" fmla="*/ 4253 h 4674022"/>
              <a:gd name="connsiteX1" fmla="*/ 6309432 w 6309432"/>
              <a:gd name="connsiteY1" fmla="*/ 444 h 4674022"/>
              <a:gd name="connsiteX2" fmla="*/ 6309432 w 6309432"/>
              <a:gd name="connsiteY2" fmla="*/ 4674022 h 4674022"/>
              <a:gd name="connsiteX3" fmla="*/ 0 w 6309432"/>
              <a:gd name="connsiteY3" fmla="*/ 4674022 h 4674022"/>
              <a:gd name="connsiteX4" fmla="*/ 0 w 6309432"/>
              <a:gd name="connsiteY4" fmla="*/ 444 h 4674022"/>
              <a:gd name="connsiteX5" fmla="*/ 315536 w 6309432"/>
              <a:gd name="connsiteY5" fmla="*/ 0 h 467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9432" h="4674022">
                <a:moveTo>
                  <a:pt x="6018838" y="4253"/>
                </a:moveTo>
                <a:lnTo>
                  <a:pt x="6309432" y="444"/>
                </a:lnTo>
                <a:lnTo>
                  <a:pt x="6309432" y="4674022"/>
                </a:lnTo>
                <a:lnTo>
                  <a:pt x="0" y="4674022"/>
                </a:lnTo>
                <a:lnTo>
                  <a:pt x="0" y="444"/>
                </a:lnTo>
                <a:lnTo>
                  <a:pt x="315536" y="0"/>
                </a:lnTo>
              </a:path>
            </a:pathLst>
          </a:custGeom>
          <a:noFill/>
          <a:ln w="19050">
            <a:solidFill>
              <a:srgbClr val="F3D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61DA344-A808-985D-20A4-7574B8AA7709}"/>
              </a:ext>
            </a:extLst>
          </p:cNvPr>
          <p:cNvGrpSpPr/>
          <p:nvPr/>
        </p:nvGrpSpPr>
        <p:grpSpPr>
          <a:xfrm>
            <a:off x="792279" y="4693792"/>
            <a:ext cx="3124761" cy="1063182"/>
            <a:chOff x="197172" y="3795740"/>
            <a:chExt cx="3124761" cy="106318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6AB7971-D7ED-171D-3A98-610C6B770750}"/>
                </a:ext>
              </a:extLst>
            </p:cNvPr>
            <p:cNvSpPr/>
            <p:nvPr/>
          </p:nvSpPr>
          <p:spPr>
            <a:xfrm>
              <a:off x="474562" y="3837724"/>
              <a:ext cx="2325879" cy="7267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349A">
                    <a:alpha val="18000"/>
                  </a:srgbClr>
                </a:gs>
                <a:gs pos="100000">
                  <a:srgbClr val="0356B3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BA1548A-0519-58DB-307F-030485683D69}"/>
                </a:ext>
              </a:extLst>
            </p:cNvPr>
            <p:cNvSpPr txBox="1"/>
            <p:nvPr/>
          </p:nvSpPr>
          <p:spPr>
            <a:xfrm>
              <a:off x="799149" y="3795740"/>
              <a:ext cx="2522784" cy="316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6195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19AA9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注册分类</a:t>
              </a: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0FBA242-1BE2-5396-1270-4CED58806474}"/>
                </a:ext>
              </a:extLst>
            </p:cNvPr>
            <p:cNvSpPr/>
            <p:nvPr/>
          </p:nvSpPr>
          <p:spPr>
            <a:xfrm>
              <a:off x="197172" y="3830377"/>
              <a:ext cx="597753" cy="5977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19AA9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" name="stomach_160992">
              <a:extLst>
                <a:ext uri="{FF2B5EF4-FFF2-40B4-BE49-F238E27FC236}">
                  <a16:creationId xmlns:a16="http://schemas.microsoft.com/office/drawing/2014/main" id="{D50EBD91-B492-7EE0-E89E-225ACC25FC79}"/>
                </a:ext>
              </a:extLst>
            </p:cNvPr>
            <p:cNvSpPr/>
            <p:nvPr/>
          </p:nvSpPr>
          <p:spPr>
            <a:xfrm>
              <a:off x="365782" y="3983715"/>
              <a:ext cx="232851" cy="289273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383" h="606722">
                  <a:moveTo>
                    <a:pt x="244156" y="318674"/>
                  </a:moveTo>
                  <a:cubicBezTo>
                    <a:pt x="255991" y="318674"/>
                    <a:pt x="265512" y="328183"/>
                    <a:pt x="265512" y="340003"/>
                  </a:cubicBezTo>
                  <a:lnTo>
                    <a:pt x="265512" y="382129"/>
                  </a:lnTo>
                  <a:lnTo>
                    <a:pt x="307779" y="382129"/>
                  </a:lnTo>
                  <a:cubicBezTo>
                    <a:pt x="319525" y="382129"/>
                    <a:pt x="329046" y="391727"/>
                    <a:pt x="329046" y="403459"/>
                  </a:cubicBezTo>
                  <a:cubicBezTo>
                    <a:pt x="329046" y="415190"/>
                    <a:pt x="319525" y="424788"/>
                    <a:pt x="307779" y="424788"/>
                  </a:cubicBezTo>
                  <a:lnTo>
                    <a:pt x="265512" y="424788"/>
                  </a:lnTo>
                  <a:lnTo>
                    <a:pt x="265512" y="466914"/>
                  </a:lnTo>
                  <a:cubicBezTo>
                    <a:pt x="265512" y="478734"/>
                    <a:pt x="255991" y="488243"/>
                    <a:pt x="244156" y="488243"/>
                  </a:cubicBezTo>
                  <a:cubicBezTo>
                    <a:pt x="232410" y="488243"/>
                    <a:pt x="222889" y="478734"/>
                    <a:pt x="222889" y="466914"/>
                  </a:cubicBezTo>
                  <a:lnTo>
                    <a:pt x="222889" y="424788"/>
                  </a:lnTo>
                  <a:lnTo>
                    <a:pt x="180622" y="424788"/>
                  </a:lnTo>
                  <a:cubicBezTo>
                    <a:pt x="168876" y="424788"/>
                    <a:pt x="159266" y="415190"/>
                    <a:pt x="159266" y="403459"/>
                  </a:cubicBezTo>
                  <a:cubicBezTo>
                    <a:pt x="159266" y="391727"/>
                    <a:pt x="168876" y="382129"/>
                    <a:pt x="180622" y="382129"/>
                  </a:cubicBezTo>
                  <a:lnTo>
                    <a:pt x="222889" y="382129"/>
                  </a:lnTo>
                  <a:lnTo>
                    <a:pt x="222889" y="340003"/>
                  </a:lnTo>
                  <a:cubicBezTo>
                    <a:pt x="222889" y="328183"/>
                    <a:pt x="232410" y="318674"/>
                    <a:pt x="244156" y="318674"/>
                  </a:cubicBezTo>
                  <a:close/>
                  <a:moveTo>
                    <a:pt x="119792" y="279949"/>
                  </a:moveTo>
                  <a:cubicBezTo>
                    <a:pt x="106884" y="279949"/>
                    <a:pt x="96470" y="290436"/>
                    <a:pt x="96470" y="303322"/>
                  </a:cubicBezTo>
                  <a:lnTo>
                    <a:pt x="96470" y="503634"/>
                  </a:lnTo>
                  <a:cubicBezTo>
                    <a:pt x="96470" y="516520"/>
                    <a:pt x="106884" y="527006"/>
                    <a:pt x="119792" y="527006"/>
                  </a:cubicBezTo>
                  <a:lnTo>
                    <a:pt x="368502" y="527006"/>
                  </a:lnTo>
                  <a:cubicBezTo>
                    <a:pt x="381410" y="527006"/>
                    <a:pt x="391913" y="516520"/>
                    <a:pt x="391913" y="503634"/>
                  </a:cubicBezTo>
                  <a:lnTo>
                    <a:pt x="391913" y="303322"/>
                  </a:lnTo>
                  <a:cubicBezTo>
                    <a:pt x="391913" y="290436"/>
                    <a:pt x="381410" y="279949"/>
                    <a:pt x="368502" y="279949"/>
                  </a:cubicBezTo>
                  <a:close/>
                  <a:moveTo>
                    <a:pt x="29708" y="197301"/>
                  </a:moveTo>
                  <a:lnTo>
                    <a:pt x="458675" y="197301"/>
                  </a:lnTo>
                  <a:lnTo>
                    <a:pt x="458675" y="515809"/>
                  </a:lnTo>
                  <a:cubicBezTo>
                    <a:pt x="458675" y="565931"/>
                    <a:pt x="417817" y="606722"/>
                    <a:pt x="367612" y="606722"/>
                  </a:cubicBezTo>
                  <a:lnTo>
                    <a:pt x="120682" y="606722"/>
                  </a:lnTo>
                  <a:cubicBezTo>
                    <a:pt x="70477" y="606722"/>
                    <a:pt x="29708" y="565931"/>
                    <a:pt x="29708" y="515809"/>
                  </a:cubicBezTo>
                  <a:close/>
                  <a:moveTo>
                    <a:pt x="20916" y="0"/>
                  </a:moveTo>
                  <a:lnTo>
                    <a:pt x="467467" y="0"/>
                  </a:lnTo>
                  <a:cubicBezTo>
                    <a:pt x="478948" y="0"/>
                    <a:pt x="488383" y="9332"/>
                    <a:pt x="488383" y="20886"/>
                  </a:cubicBezTo>
                  <a:lnTo>
                    <a:pt x="488383" y="129136"/>
                  </a:lnTo>
                  <a:cubicBezTo>
                    <a:pt x="488383" y="140690"/>
                    <a:pt x="478948" y="150022"/>
                    <a:pt x="467467" y="150022"/>
                  </a:cubicBezTo>
                  <a:lnTo>
                    <a:pt x="20916" y="150022"/>
                  </a:lnTo>
                  <a:cubicBezTo>
                    <a:pt x="9346" y="150022"/>
                    <a:pt x="0" y="140690"/>
                    <a:pt x="0" y="129136"/>
                  </a:cubicBezTo>
                  <a:lnTo>
                    <a:pt x="0" y="20886"/>
                  </a:lnTo>
                  <a:cubicBezTo>
                    <a:pt x="0" y="9332"/>
                    <a:pt x="9346" y="0"/>
                    <a:pt x="20916" y="0"/>
                  </a:cubicBezTo>
                  <a:close/>
                </a:path>
              </a:pathLst>
            </a:custGeom>
            <a:solidFill>
              <a:srgbClr val="19A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497BCE5-590A-6201-E730-1DC97EF2B2A3}"/>
                </a:ext>
              </a:extLst>
            </p:cNvPr>
            <p:cNvSpPr txBox="1"/>
            <p:nvPr/>
          </p:nvSpPr>
          <p:spPr>
            <a:xfrm>
              <a:off x="782710" y="4034722"/>
              <a:ext cx="2076238" cy="824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45745" lvl="1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进口产品首次批准为国家</a:t>
              </a:r>
              <a:r>
                <a:rPr lang="en-US" altLang="zh-CN" sz="11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11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类新药</a:t>
              </a:r>
              <a:endParaRPr lang="en-US" altLang="zh-CN" sz="1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45745" lvl="1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地产产品获批化学药品</a:t>
              </a:r>
              <a:r>
                <a:rPr lang="en-US" altLang="zh-CN" sz="11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11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类</a:t>
              </a:r>
              <a:endParaRPr lang="en-US" altLang="zh-CN" sz="1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8E428923-B303-6EC9-0886-F04A8F0D9A3F}"/>
              </a:ext>
            </a:extLst>
          </p:cNvPr>
          <p:cNvSpPr txBox="1"/>
          <p:nvPr/>
        </p:nvSpPr>
        <p:spPr>
          <a:xfrm>
            <a:off x="8975559" y="2717649"/>
            <a:ext cx="1301798" cy="246221"/>
          </a:xfrm>
          <a:prstGeom prst="rect">
            <a:avLst/>
          </a:prstGeom>
          <a:solidFill>
            <a:srgbClr val="FAFBFD"/>
          </a:solidFill>
        </p:spPr>
        <p:txBody>
          <a:bodyPr wrap="square" rtlCol="0">
            <a:spAutoFit/>
          </a:bodyPr>
          <a:lstStyle/>
          <a:p>
            <a:r>
              <a:rPr lang="zh-CN" altLang="en-US" sz="1000" b="1" dirty="0"/>
              <a:t>比普拉替尼作用弱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0101589-6046-C192-FBFD-B9B3D01C1F7D}"/>
              </a:ext>
            </a:extLst>
          </p:cNvPr>
          <p:cNvSpPr txBox="1"/>
          <p:nvPr/>
        </p:nvSpPr>
        <p:spPr>
          <a:xfrm>
            <a:off x="10286273" y="2707594"/>
            <a:ext cx="1276531" cy="253916"/>
          </a:xfrm>
          <a:prstGeom prst="rect">
            <a:avLst/>
          </a:prstGeom>
          <a:solidFill>
            <a:srgbClr val="FAFBFD"/>
          </a:solidFill>
        </p:spPr>
        <p:txBody>
          <a:bodyPr wrap="square" rtlCol="0">
            <a:spAutoFit/>
          </a:bodyPr>
          <a:lstStyle/>
          <a:p>
            <a:r>
              <a:rPr lang="zh-CN" altLang="en-US" sz="1050" b="1" dirty="0"/>
              <a:t>比普拉替尼作用强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1E3BA0D-4AA1-74B9-B8AD-27CD04D808F8}"/>
              </a:ext>
            </a:extLst>
          </p:cNvPr>
          <p:cNvSpPr txBox="1"/>
          <p:nvPr/>
        </p:nvSpPr>
        <p:spPr>
          <a:xfrm>
            <a:off x="8854016" y="5124875"/>
            <a:ext cx="724855" cy="2140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Agerafenib</a:t>
            </a:r>
            <a:endParaRPr lang="zh-CN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36B3EC5-1322-E103-1F99-42597FF6A3F5}"/>
              </a:ext>
            </a:extLst>
          </p:cNvPr>
          <p:cNvSpPr txBox="1"/>
          <p:nvPr/>
        </p:nvSpPr>
        <p:spPr>
          <a:xfrm>
            <a:off x="9447786" y="5598789"/>
            <a:ext cx="19887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MKIs: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多靶点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TKI(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Multikinase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Inhibitor) 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30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: 圆角 76"/>
          <p:cNvSpPr/>
          <p:nvPr/>
        </p:nvSpPr>
        <p:spPr>
          <a:xfrm>
            <a:off x="819977" y="4423200"/>
            <a:ext cx="2703884" cy="1679491"/>
          </a:xfrm>
          <a:prstGeom prst="roundRect">
            <a:avLst>
              <a:gd name="adj" fmla="val 6604"/>
            </a:avLst>
          </a:prstGeom>
          <a:noFill/>
          <a:ln w="63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143" name="Table 1820">
            <a:extLst>
              <a:ext uri="{FF2B5EF4-FFF2-40B4-BE49-F238E27FC236}">
                <a16:creationId xmlns:a16="http://schemas.microsoft.com/office/drawing/2014/main" id="{053BB2E7-F0C2-7CCE-4AF9-1FF3A51A814D}"/>
              </a:ext>
            </a:extLst>
          </p:cNvPr>
          <p:cNvGraphicFramePr>
            <a:graphicFrameLocks noGrp="1"/>
          </p:cNvGraphicFramePr>
          <p:nvPr/>
        </p:nvGraphicFramePr>
        <p:xfrm>
          <a:off x="909968" y="4561317"/>
          <a:ext cx="2483358" cy="576017"/>
        </p:xfrm>
        <a:graphic>
          <a:graphicData uri="http://schemas.openxmlformats.org/drawingml/2006/table">
            <a:tbl>
              <a:tblPr firstRow="1" bandRow="1"/>
              <a:tblGrid>
                <a:gridCol w="919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kern="1200" baseline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" marR="18000" marT="36000" marB="360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500" kern="1200" baseline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中位</a:t>
                      </a:r>
                      <a:r>
                        <a:rPr lang="en-US" sz="500" kern="1200" baseline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OS, </a:t>
                      </a:r>
                      <a:r>
                        <a:rPr lang="zh-CN" altLang="en-US" sz="500" kern="1200" baseline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sz="500" kern="1200" baseline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(95% CI)</a:t>
                      </a:r>
                      <a:endParaRPr lang="en-US" sz="500" b="1" kern="1200" baseline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11">
                <a:tc>
                  <a:txBody>
                    <a:bodyPr/>
                    <a:lstStyle>
                      <a:lvl1pPr marL="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118110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23628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35439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47250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59061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708787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826897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945007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500" kern="1200" baseline="0" dirty="0">
                          <a:effectLst/>
                          <a:latin typeface="+mn-ea"/>
                          <a:ea typeface="+mn-ea"/>
                        </a:rPr>
                        <a:t>所有</a:t>
                      </a:r>
                      <a:endParaRPr lang="en-US" sz="500" b="1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u="none" strike="noStrike" dirty="0">
                          <a:effectLst/>
                          <a:latin typeface="+mn-ea"/>
                          <a:ea typeface="+mn-ea"/>
                        </a:rPr>
                        <a:t>44.3 (31.9–NR)</a:t>
                      </a:r>
                      <a:endParaRPr lang="en-US" sz="5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11">
                <a:tc>
                  <a:txBody>
                    <a:bodyPr/>
                    <a:lstStyle>
                      <a:lvl1pPr marL="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118110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23628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35439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47250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59061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708787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826897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945007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500" baseline="0" dirty="0">
                          <a:effectLst/>
                          <a:latin typeface="+mn-ea"/>
                          <a:ea typeface="+mn-ea"/>
                        </a:rPr>
                        <a:t>初治</a:t>
                      </a:r>
                      <a:endParaRPr lang="en-US" sz="500" b="1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u="none" strike="noStrike" dirty="0">
                          <a:effectLst/>
                          <a:latin typeface="+mn-ea"/>
                          <a:ea typeface="+mn-ea"/>
                        </a:rPr>
                        <a:t>NR (31.9–NR)</a:t>
                      </a:r>
                      <a:endParaRPr lang="en-US" sz="5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indent="-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500" kern="1200" baseline="0" dirty="0">
                          <a:effectLst/>
                          <a:latin typeface="+mn-ea"/>
                          <a:ea typeface="+mn-ea"/>
                        </a:rPr>
                        <a:t>经铂类治疗</a:t>
                      </a:r>
                      <a:endParaRPr lang="en-US" sz="500" b="1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kern="1200" baseline="0" dirty="0">
                          <a:effectLst/>
                          <a:latin typeface="+mn-ea"/>
                          <a:ea typeface="+mn-ea"/>
                        </a:rPr>
                        <a:t>44.3 (26.9–44.3)</a:t>
                      </a:r>
                      <a:endParaRPr lang="en-US" sz="500" b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5" name="文本框 94"/>
          <p:cNvSpPr txBox="1"/>
          <p:nvPr/>
        </p:nvSpPr>
        <p:spPr>
          <a:xfrm>
            <a:off x="7326751" y="1350959"/>
            <a:ext cx="3882377" cy="3231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中国亚组研究证实其与全球研究一致的疗效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DA59829-5C96-BF1B-F48A-32080C079278}"/>
              </a:ext>
            </a:extLst>
          </p:cNvPr>
          <p:cNvSpPr/>
          <p:nvPr/>
        </p:nvSpPr>
        <p:spPr>
          <a:xfrm>
            <a:off x="695768" y="1516665"/>
            <a:ext cx="6289522" cy="4674022"/>
          </a:xfrm>
          <a:custGeom>
            <a:avLst/>
            <a:gdLst>
              <a:gd name="connsiteX0" fmla="*/ 0 w 6309432"/>
              <a:gd name="connsiteY0" fmla="*/ 0 h 4673578"/>
              <a:gd name="connsiteX1" fmla="*/ 6309432 w 6309432"/>
              <a:gd name="connsiteY1" fmla="*/ 0 h 4673578"/>
              <a:gd name="connsiteX2" fmla="*/ 6309432 w 6309432"/>
              <a:gd name="connsiteY2" fmla="*/ 4673578 h 4673578"/>
              <a:gd name="connsiteX3" fmla="*/ 0 w 6309432"/>
              <a:gd name="connsiteY3" fmla="*/ 4673578 h 4673578"/>
              <a:gd name="connsiteX4" fmla="*/ 0 w 6309432"/>
              <a:gd name="connsiteY4" fmla="*/ 0 h 4673578"/>
              <a:gd name="connsiteX0" fmla="*/ 0 w 6309432"/>
              <a:gd name="connsiteY0" fmla="*/ 28089 h 4701667"/>
              <a:gd name="connsiteX1" fmla="*/ 2733379 w 6309432"/>
              <a:gd name="connsiteY1" fmla="*/ 0 h 4701667"/>
              <a:gd name="connsiteX2" fmla="*/ 6309432 w 6309432"/>
              <a:gd name="connsiteY2" fmla="*/ 28089 h 4701667"/>
              <a:gd name="connsiteX3" fmla="*/ 6309432 w 6309432"/>
              <a:gd name="connsiteY3" fmla="*/ 4701667 h 4701667"/>
              <a:gd name="connsiteX4" fmla="*/ 0 w 6309432"/>
              <a:gd name="connsiteY4" fmla="*/ 4701667 h 4701667"/>
              <a:gd name="connsiteX5" fmla="*/ 0 w 6309432"/>
              <a:gd name="connsiteY5" fmla="*/ 28089 h 4701667"/>
              <a:gd name="connsiteX0" fmla="*/ 2733379 w 6309432"/>
              <a:gd name="connsiteY0" fmla="*/ 0 h 4701667"/>
              <a:gd name="connsiteX1" fmla="*/ 6309432 w 6309432"/>
              <a:gd name="connsiteY1" fmla="*/ 28089 h 4701667"/>
              <a:gd name="connsiteX2" fmla="*/ 6309432 w 6309432"/>
              <a:gd name="connsiteY2" fmla="*/ 4701667 h 4701667"/>
              <a:gd name="connsiteX3" fmla="*/ 0 w 6309432"/>
              <a:gd name="connsiteY3" fmla="*/ 4701667 h 4701667"/>
              <a:gd name="connsiteX4" fmla="*/ 0 w 6309432"/>
              <a:gd name="connsiteY4" fmla="*/ 28089 h 4701667"/>
              <a:gd name="connsiteX5" fmla="*/ 2824819 w 6309432"/>
              <a:gd name="connsiteY5" fmla="*/ 91440 h 4701667"/>
              <a:gd name="connsiteX0" fmla="*/ 2733379 w 6309432"/>
              <a:gd name="connsiteY0" fmla="*/ 0 h 4701667"/>
              <a:gd name="connsiteX1" fmla="*/ 6309432 w 6309432"/>
              <a:gd name="connsiteY1" fmla="*/ 28089 h 4701667"/>
              <a:gd name="connsiteX2" fmla="*/ 6309432 w 6309432"/>
              <a:gd name="connsiteY2" fmla="*/ 4701667 h 4701667"/>
              <a:gd name="connsiteX3" fmla="*/ 0 w 6309432"/>
              <a:gd name="connsiteY3" fmla="*/ 4701667 h 4701667"/>
              <a:gd name="connsiteX4" fmla="*/ 0 w 6309432"/>
              <a:gd name="connsiteY4" fmla="*/ 28089 h 4701667"/>
              <a:gd name="connsiteX5" fmla="*/ 634512 w 6309432"/>
              <a:gd name="connsiteY5" fmla="*/ 38278 h 4701667"/>
              <a:gd name="connsiteX0" fmla="*/ 5465946 w 6309432"/>
              <a:gd name="connsiteY0" fmla="*/ 14441 h 4673578"/>
              <a:gd name="connsiteX1" fmla="*/ 6309432 w 6309432"/>
              <a:gd name="connsiteY1" fmla="*/ 0 h 4673578"/>
              <a:gd name="connsiteX2" fmla="*/ 6309432 w 6309432"/>
              <a:gd name="connsiteY2" fmla="*/ 4673578 h 4673578"/>
              <a:gd name="connsiteX3" fmla="*/ 0 w 6309432"/>
              <a:gd name="connsiteY3" fmla="*/ 4673578 h 4673578"/>
              <a:gd name="connsiteX4" fmla="*/ 0 w 6309432"/>
              <a:gd name="connsiteY4" fmla="*/ 0 h 4673578"/>
              <a:gd name="connsiteX5" fmla="*/ 634512 w 6309432"/>
              <a:gd name="connsiteY5" fmla="*/ 10189 h 4673578"/>
              <a:gd name="connsiteX0" fmla="*/ 5465946 w 6309432"/>
              <a:gd name="connsiteY0" fmla="*/ 36150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16820 w 6309432"/>
              <a:gd name="connsiteY0" fmla="*/ 46783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16820 w 6309432"/>
              <a:gd name="connsiteY0" fmla="*/ 46783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16820 w 6309432"/>
              <a:gd name="connsiteY0" fmla="*/ 36151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38085 w 6309432"/>
              <a:gd name="connsiteY0" fmla="*/ 0 h 4701666"/>
              <a:gd name="connsiteX1" fmla="*/ 6309432 w 6309432"/>
              <a:gd name="connsiteY1" fmla="*/ 28088 h 4701666"/>
              <a:gd name="connsiteX2" fmla="*/ 6309432 w 6309432"/>
              <a:gd name="connsiteY2" fmla="*/ 4701666 h 4701666"/>
              <a:gd name="connsiteX3" fmla="*/ 0 w 6309432"/>
              <a:gd name="connsiteY3" fmla="*/ 4701666 h 4701666"/>
              <a:gd name="connsiteX4" fmla="*/ 0 w 6309432"/>
              <a:gd name="connsiteY4" fmla="*/ 28088 h 4701666"/>
              <a:gd name="connsiteX5" fmla="*/ 485657 w 6309432"/>
              <a:gd name="connsiteY5" fmla="*/ 6379 h 4701666"/>
              <a:gd name="connsiteX0" fmla="*/ 5880615 w 6309432"/>
              <a:gd name="connsiteY0" fmla="*/ 25518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80615 w 6309432"/>
              <a:gd name="connsiteY0" fmla="*/ 46783 h 4716552"/>
              <a:gd name="connsiteX1" fmla="*/ 6309432 w 6309432"/>
              <a:gd name="connsiteY1" fmla="*/ 42974 h 4716552"/>
              <a:gd name="connsiteX2" fmla="*/ 6309432 w 6309432"/>
              <a:gd name="connsiteY2" fmla="*/ 4716552 h 4716552"/>
              <a:gd name="connsiteX3" fmla="*/ 0 w 6309432"/>
              <a:gd name="connsiteY3" fmla="*/ 4716552 h 4716552"/>
              <a:gd name="connsiteX4" fmla="*/ 0 w 6309432"/>
              <a:gd name="connsiteY4" fmla="*/ 42974 h 4716552"/>
              <a:gd name="connsiteX5" fmla="*/ 315536 w 6309432"/>
              <a:gd name="connsiteY5" fmla="*/ 0 h 4716552"/>
              <a:gd name="connsiteX0" fmla="*/ 5880615 w 6309432"/>
              <a:gd name="connsiteY0" fmla="*/ 4253 h 4674022"/>
              <a:gd name="connsiteX1" fmla="*/ 6309432 w 6309432"/>
              <a:gd name="connsiteY1" fmla="*/ 444 h 4674022"/>
              <a:gd name="connsiteX2" fmla="*/ 6309432 w 6309432"/>
              <a:gd name="connsiteY2" fmla="*/ 4674022 h 4674022"/>
              <a:gd name="connsiteX3" fmla="*/ 0 w 6309432"/>
              <a:gd name="connsiteY3" fmla="*/ 4674022 h 4674022"/>
              <a:gd name="connsiteX4" fmla="*/ 0 w 6309432"/>
              <a:gd name="connsiteY4" fmla="*/ 444 h 4674022"/>
              <a:gd name="connsiteX5" fmla="*/ 315536 w 6309432"/>
              <a:gd name="connsiteY5" fmla="*/ 0 h 4674022"/>
              <a:gd name="connsiteX0" fmla="*/ 6018838 w 6309432"/>
              <a:gd name="connsiteY0" fmla="*/ 4253 h 4674022"/>
              <a:gd name="connsiteX1" fmla="*/ 6309432 w 6309432"/>
              <a:gd name="connsiteY1" fmla="*/ 444 h 4674022"/>
              <a:gd name="connsiteX2" fmla="*/ 6309432 w 6309432"/>
              <a:gd name="connsiteY2" fmla="*/ 4674022 h 4674022"/>
              <a:gd name="connsiteX3" fmla="*/ 0 w 6309432"/>
              <a:gd name="connsiteY3" fmla="*/ 4674022 h 4674022"/>
              <a:gd name="connsiteX4" fmla="*/ 0 w 6309432"/>
              <a:gd name="connsiteY4" fmla="*/ 444 h 4674022"/>
              <a:gd name="connsiteX5" fmla="*/ 315536 w 6309432"/>
              <a:gd name="connsiteY5" fmla="*/ 0 h 467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9432" h="4674022">
                <a:moveTo>
                  <a:pt x="6018838" y="4253"/>
                </a:moveTo>
                <a:lnTo>
                  <a:pt x="6309432" y="444"/>
                </a:lnTo>
                <a:lnTo>
                  <a:pt x="6309432" y="4674022"/>
                </a:lnTo>
                <a:lnTo>
                  <a:pt x="0" y="4674022"/>
                </a:lnTo>
                <a:lnTo>
                  <a:pt x="0" y="444"/>
                </a:lnTo>
                <a:lnTo>
                  <a:pt x="315536" y="0"/>
                </a:lnTo>
              </a:path>
            </a:pathLst>
          </a:custGeom>
          <a:noFill/>
          <a:ln w="28575">
            <a:solidFill>
              <a:srgbClr val="F3D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621999" y="3791129"/>
            <a:ext cx="6318223" cy="467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与非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RET-TKI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相比，一线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二线普拉替尼治疗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融合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NSCLC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OS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更长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19AA9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经治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融合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NSCLC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OS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已达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44.3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个月，一线治疗有望超越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D0075B4-44BB-AD99-8274-BE8EF0A6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64" y="689461"/>
            <a:ext cx="10948872" cy="520996"/>
          </a:xfrm>
        </p:spPr>
        <p:txBody>
          <a:bodyPr/>
          <a:lstStyle/>
          <a:p>
            <a:r>
              <a:rPr lang="zh-CN" altLang="en-US" sz="2400" dirty="0">
                <a:sym typeface="Arial" panose="020B0604020202020204" pitchFamily="34" charset="0"/>
              </a:rPr>
              <a:t>普拉替尼对</a:t>
            </a:r>
            <a:r>
              <a:rPr lang="en-US" altLang="zh-CN" sz="2400" dirty="0">
                <a:sym typeface="Arial" panose="020B0604020202020204" pitchFamily="34" charset="0"/>
              </a:rPr>
              <a:t>RET+NSCLC</a:t>
            </a:r>
            <a:r>
              <a:rPr lang="zh-CN" altLang="en-US" sz="2400" dirty="0">
                <a:sym typeface="Arial" panose="020B0604020202020204" pitchFamily="34" charset="0"/>
              </a:rPr>
              <a:t>疗效卓越，表现出强效缓解，显著延长生存</a:t>
            </a:r>
            <a:b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endParaRPr lang="zh-CN" altLang="en-US" sz="2400" dirty="0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CD6254D-B4A7-D5A4-F8F1-62F557B12126}"/>
              </a:ext>
            </a:extLst>
          </p:cNvPr>
          <p:cNvGrpSpPr/>
          <p:nvPr/>
        </p:nvGrpSpPr>
        <p:grpSpPr>
          <a:xfrm>
            <a:off x="6833845" y="85956"/>
            <a:ext cx="1237845" cy="344736"/>
            <a:chOff x="4161407" y="104422"/>
            <a:chExt cx="1237845" cy="344736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DA021384-A945-1FF2-C8F9-91A2CC816AE9}"/>
                </a:ext>
              </a:extLst>
            </p:cNvPr>
            <p:cNvSpPr/>
            <p:nvPr/>
          </p:nvSpPr>
          <p:spPr>
            <a:xfrm>
              <a:off x="4161407" y="104422"/>
              <a:ext cx="1137468" cy="344736"/>
            </a:xfrm>
            <a:prstGeom prst="roundRect">
              <a:avLst>
                <a:gd name="adj" fmla="val 16667"/>
              </a:avLst>
            </a:prstGeom>
            <a:solidFill>
              <a:srgbClr val="EEE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3D09B486-8712-8485-5BCF-07EDC043F796}"/>
                </a:ext>
              </a:extLst>
            </p:cNvPr>
            <p:cNvSpPr/>
            <p:nvPr/>
          </p:nvSpPr>
          <p:spPr>
            <a:xfrm rot="5400000">
              <a:off x="5255252" y="205150"/>
              <a:ext cx="144000" cy="144000"/>
            </a:xfrm>
            <a:prstGeom prst="triangle">
              <a:avLst>
                <a:gd name="adj" fmla="val 52538"/>
              </a:avLst>
            </a:prstGeom>
            <a:gradFill>
              <a:gsLst>
                <a:gs pos="0">
                  <a:srgbClr val="F3D554"/>
                </a:gs>
                <a:gs pos="100000">
                  <a:srgbClr val="EEE07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13B9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23" name="矩形 122"/>
          <p:cNvSpPr/>
          <p:nvPr/>
        </p:nvSpPr>
        <p:spPr>
          <a:xfrm>
            <a:off x="4184329" y="2250636"/>
            <a:ext cx="2572657" cy="1220786"/>
          </a:xfrm>
          <a:prstGeom prst="rect">
            <a:avLst/>
          </a:prstGeom>
          <a:solidFill>
            <a:schemeClr val="bg1"/>
          </a:solidFill>
          <a:ln w="3175">
            <a:solidFill>
              <a:srgbClr val="19AA94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997542" y="2246414"/>
            <a:ext cx="2721081" cy="1220786"/>
          </a:xfrm>
          <a:prstGeom prst="rect">
            <a:avLst/>
          </a:prstGeom>
          <a:solidFill>
            <a:schemeClr val="bg1"/>
          </a:solidFill>
          <a:ln w="3175">
            <a:solidFill>
              <a:srgbClr val="19AA94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9AA94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54" name="对象 5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5715" imgH="5715" progId="TCLayout.ActiveDocument.1">
                  <p:embed/>
                </p:oleObj>
              </mc:Choice>
              <mc:Fallback>
                <p:oleObj name="think-cell 幻灯片" r:id="rId4" imgW="5715" imgH="5715" progId="TCLayout.ActiveDocument.1">
                  <p:embed/>
                  <p:pic>
                    <p:nvPicPr>
                      <p:cNvPr id="54" name="对象 5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049218" y="1795733"/>
            <a:ext cx="2946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初治人群中，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100%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的患者靶病灶缩小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(n = 67)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经铂类化疗人群中，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97%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的患者靶病灶缩小（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n=120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5847" y="1789923"/>
            <a:ext cx="2746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普拉替尼具有良好的颅内肿瘤抑制活性，可有效抑制脑转移发生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27250" y="1336510"/>
            <a:ext cx="557587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ARROW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研究奠定普拉替尼在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RET+NSCLC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人群的治疗地位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807033" y="1841328"/>
            <a:ext cx="212409" cy="212409"/>
            <a:chOff x="9652001" y="-791134"/>
            <a:chExt cx="635162" cy="635162"/>
          </a:xfrm>
        </p:grpSpPr>
        <p:sp>
          <p:nvSpPr>
            <p:cNvPr id="52" name="椭圆 51"/>
            <p:cNvSpPr/>
            <p:nvPr/>
          </p:nvSpPr>
          <p:spPr>
            <a:xfrm>
              <a:off x="9652001" y="-791134"/>
              <a:ext cx="635162" cy="635162"/>
            </a:xfrm>
            <a:prstGeom prst="ellipse">
              <a:avLst/>
            </a:prstGeom>
            <a:solidFill>
              <a:srgbClr val="19AA94"/>
            </a:soli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iconfont-1054-809963"/>
            <p:cNvSpPr/>
            <p:nvPr/>
          </p:nvSpPr>
          <p:spPr>
            <a:xfrm>
              <a:off x="9803082" y="-700154"/>
              <a:ext cx="346033" cy="357297"/>
            </a:xfrm>
            <a:custGeom>
              <a:avLst/>
              <a:gdLst>
                <a:gd name="T0" fmla="*/ 10069 w 10816"/>
                <a:gd name="T1" fmla="*/ 4473 h 11168"/>
                <a:gd name="T2" fmla="*/ 7095 w 10816"/>
                <a:gd name="T3" fmla="*/ 4473 h 11168"/>
                <a:gd name="T4" fmla="*/ 6301 w 10816"/>
                <a:gd name="T5" fmla="*/ 0 h 11168"/>
                <a:gd name="T6" fmla="*/ 5585 w 10816"/>
                <a:gd name="T7" fmla="*/ 761 h 11168"/>
                <a:gd name="T8" fmla="*/ 3374 w 10816"/>
                <a:gd name="T9" fmla="*/ 4473 h 11168"/>
                <a:gd name="T10" fmla="*/ 3374 w 10816"/>
                <a:gd name="T11" fmla="*/ 10375 h 11168"/>
                <a:gd name="T12" fmla="*/ 4480 w 10816"/>
                <a:gd name="T13" fmla="*/ 11168 h 11168"/>
                <a:gd name="T14" fmla="*/ 8948 w 10816"/>
                <a:gd name="T15" fmla="*/ 11168 h 11168"/>
                <a:gd name="T16" fmla="*/ 9711 w 10816"/>
                <a:gd name="T17" fmla="*/ 10065 h 11168"/>
                <a:gd name="T18" fmla="*/ 10816 w 10816"/>
                <a:gd name="T19" fmla="*/ 5188 h 11168"/>
                <a:gd name="T20" fmla="*/ 10069 w 10816"/>
                <a:gd name="T21" fmla="*/ 4473 h 11168"/>
                <a:gd name="T22" fmla="*/ 10069 w 10816"/>
                <a:gd name="T23" fmla="*/ 4473 h 11168"/>
                <a:gd name="T24" fmla="*/ 2154 w 10816"/>
                <a:gd name="T25" fmla="*/ 4475 h 11168"/>
                <a:gd name="T26" fmla="*/ 373 w 10816"/>
                <a:gd name="T27" fmla="*/ 4475 h 11168"/>
                <a:gd name="T28" fmla="*/ 0 w 10816"/>
                <a:gd name="T29" fmla="*/ 4836 h 11168"/>
                <a:gd name="T30" fmla="*/ 368 w 10816"/>
                <a:gd name="T31" fmla="*/ 10789 h 11168"/>
                <a:gd name="T32" fmla="*/ 747 w 10816"/>
                <a:gd name="T33" fmla="*/ 11168 h 11168"/>
                <a:gd name="T34" fmla="*/ 2288 w 10816"/>
                <a:gd name="T35" fmla="*/ 11168 h 11168"/>
                <a:gd name="T36" fmla="*/ 2606 w 10816"/>
                <a:gd name="T37" fmla="*/ 10917 h 11168"/>
                <a:gd name="T38" fmla="*/ 2606 w 10816"/>
                <a:gd name="T39" fmla="*/ 4927 h 11168"/>
                <a:gd name="T40" fmla="*/ 2154 w 10816"/>
                <a:gd name="T41" fmla="*/ 4475 h 11168"/>
                <a:gd name="T42" fmla="*/ 2154 w 10816"/>
                <a:gd name="T43" fmla="*/ 4475 h 1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16" h="11168">
                  <a:moveTo>
                    <a:pt x="10069" y="4473"/>
                  </a:moveTo>
                  <a:lnTo>
                    <a:pt x="7095" y="4473"/>
                  </a:lnTo>
                  <a:cubicBezTo>
                    <a:pt x="8247" y="217"/>
                    <a:pt x="6301" y="0"/>
                    <a:pt x="6301" y="0"/>
                  </a:cubicBezTo>
                  <a:cubicBezTo>
                    <a:pt x="5476" y="0"/>
                    <a:pt x="5647" y="652"/>
                    <a:pt x="5585" y="761"/>
                  </a:cubicBezTo>
                  <a:cubicBezTo>
                    <a:pt x="5585" y="2842"/>
                    <a:pt x="3374" y="4473"/>
                    <a:pt x="3374" y="4473"/>
                  </a:cubicBezTo>
                  <a:lnTo>
                    <a:pt x="3374" y="10375"/>
                  </a:lnTo>
                  <a:cubicBezTo>
                    <a:pt x="3374" y="10958"/>
                    <a:pt x="4168" y="11168"/>
                    <a:pt x="4480" y="11168"/>
                  </a:cubicBezTo>
                  <a:lnTo>
                    <a:pt x="8948" y="11168"/>
                  </a:lnTo>
                  <a:cubicBezTo>
                    <a:pt x="9368" y="11168"/>
                    <a:pt x="9711" y="10065"/>
                    <a:pt x="9711" y="10065"/>
                  </a:cubicBezTo>
                  <a:cubicBezTo>
                    <a:pt x="10816" y="6306"/>
                    <a:pt x="10816" y="5188"/>
                    <a:pt x="10816" y="5188"/>
                  </a:cubicBezTo>
                  <a:cubicBezTo>
                    <a:pt x="10816" y="4411"/>
                    <a:pt x="10069" y="4473"/>
                    <a:pt x="10069" y="4473"/>
                  </a:cubicBezTo>
                  <a:close/>
                  <a:moveTo>
                    <a:pt x="10069" y="4473"/>
                  </a:moveTo>
                  <a:close/>
                  <a:moveTo>
                    <a:pt x="2154" y="4475"/>
                  </a:moveTo>
                  <a:lnTo>
                    <a:pt x="373" y="4475"/>
                  </a:lnTo>
                  <a:cubicBezTo>
                    <a:pt x="5" y="4475"/>
                    <a:pt x="0" y="4836"/>
                    <a:pt x="0" y="4836"/>
                  </a:cubicBezTo>
                  <a:lnTo>
                    <a:pt x="368" y="10789"/>
                  </a:lnTo>
                  <a:cubicBezTo>
                    <a:pt x="368" y="11168"/>
                    <a:pt x="747" y="11168"/>
                    <a:pt x="747" y="11168"/>
                  </a:cubicBezTo>
                  <a:lnTo>
                    <a:pt x="2288" y="11168"/>
                  </a:lnTo>
                  <a:cubicBezTo>
                    <a:pt x="2609" y="11168"/>
                    <a:pt x="2606" y="10917"/>
                    <a:pt x="2606" y="10917"/>
                  </a:cubicBezTo>
                  <a:lnTo>
                    <a:pt x="2606" y="4927"/>
                  </a:lnTo>
                  <a:cubicBezTo>
                    <a:pt x="2606" y="4469"/>
                    <a:pt x="2154" y="4475"/>
                    <a:pt x="2154" y="4475"/>
                  </a:cubicBezTo>
                  <a:close/>
                  <a:moveTo>
                    <a:pt x="2154" y="4475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948951" y="1826037"/>
            <a:ext cx="212409" cy="212409"/>
            <a:chOff x="9652001" y="-791134"/>
            <a:chExt cx="635162" cy="635162"/>
          </a:xfrm>
        </p:grpSpPr>
        <p:sp>
          <p:nvSpPr>
            <p:cNvPr id="69" name="椭圆 68"/>
            <p:cNvSpPr/>
            <p:nvPr/>
          </p:nvSpPr>
          <p:spPr>
            <a:xfrm>
              <a:off x="9652001" y="-791134"/>
              <a:ext cx="635162" cy="635162"/>
            </a:xfrm>
            <a:prstGeom prst="ellipse">
              <a:avLst/>
            </a:prstGeom>
            <a:solidFill>
              <a:srgbClr val="19AA94"/>
            </a:soli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iconfont-1054-809963"/>
            <p:cNvSpPr/>
            <p:nvPr/>
          </p:nvSpPr>
          <p:spPr>
            <a:xfrm>
              <a:off x="9803082" y="-700154"/>
              <a:ext cx="346033" cy="357297"/>
            </a:xfrm>
            <a:custGeom>
              <a:avLst/>
              <a:gdLst>
                <a:gd name="T0" fmla="*/ 10069 w 10816"/>
                <a:gd name="T1" fmla="*/ 4473 h 11168"/>
                <a:gd name="T2" fmla="*/ 7095 w 10816"/>
                <a:gd name="T3" fmla="*/ 4473 h 11168"/>
                <a:gd name="T4" fmla="*/ 6301 w 10816"/>
                <a:gd name="T5" fmla="*/ 0 h 11168"/>
                <a:gd name="T6" fmla="*/ 5585 w 10816"/>
                <a:gd name="T7" fmla="*/ 761 h 11168"/>
                <a:gd name="T8" fmla="*/ 3374 w 10816"/>
                <a:gd name="T9" fmla="*/ 4473 h 11168"/>
                <a:gd name="T10" fmla="*/ 3374 w 10816"/>
                <a:gd name="T11" fmla="*/ 10375 h 11168"/>
                <a:gd name="T12" fmla="*/ 4480 w 10816"/>
                <a:gd name="T13" fmla="*/ 11168 h 11168"/>
                <a:gd name="T14" fmla="*/ 8948 w 10816"/>
                <a:gd name="T15" fmla="*/ 11168 h 11168"/>
                <a:gd name="T16" fmla="*/ 9711 w 10816"/>
                <a:gd name="T17" fmla="*/ 10065 h 11168"/>
                <a:gd name="T18" fmla="*/ 10816 w 10816"/>
                <a:gd name="T19" fmla="*/ 5188 h 11168"/>
                <a:gd name="T20" fmla="*/ 10069 w 10816"/>
                <a:gd name="T21" fmla="*/ 4473 h 11168"/>
                <a:gd name="T22" fmla="*/ 10069 w 10816"/>
                <a:gd name="T23" fmla="*/ 4473 h 11168"/>
                <a:gd name="T24" fmla="*/ 2154 w 10816"/>
                <a:gd name="T25" fmla="*/ 4475 h 11168"/>
                <a:gd name="T26" fmla="*/ 373 w 10816"/>
                <a:gd name="T27" fmla="*/ 4475 h 11168"/>
                <a:gd name="T28" fmla="*/ 0 w 10816"/>
                <a:gd name="T29" fmla="*/ 4836 h 11168"/>
                <a:gd name="T30" fmla="*/ 368 w 10816"/>
                <a:gd name="T31" fmla="*/ 10789 h 11168"/>
                <a:gd name="T32" fmla="*/ 747 w 10816"/>
                <a:gd name="T33" fmla="*/ 11168 h 11168"/>
                <a:gd name="T34" fmla="*/ 2288 w 10816"/>
                <a:gd name="T35" fmla="*/ 11168 h 11168"/>
                <a:gd name="T36" fmla="*/ 2606 w 10816"/>
                <a:gd name="T37" fmla="*/ 10917 h 11168"/>
                <a:gd name="T38" fmla="*/ 2606 w 10816"/>
                <a:gd name="T39" fmla="*/ 4927 h 11168"/>
                <a:gd name="T40" fmla="*/ 2154 w 10816"/>
                <a:gd name="T41" fmla="*/ 4475 h 11168"/>
                <a:gd name="T42" fmla="*/ 2154 w 10816"/>
                <a:gd name="T43" fmla="*/ 4475 h 1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16" h="11168">
                  <a:moveTo>
                    <a:pt x="10069" y="4473"/>
                  </a:moveTo>
                  <a:lnTo>
                    <a:pt x="7095" y="4473"/>
                  </a:lnTo>
                  <a:cubicBezTo>
                    <a:pt x="8247" y="217"/>
                    <a:pt x="6301" y="0"/>
                    <a:pt x="6301" y="0"/>
                  </a:cubicBezTo>
                  <a:cubicBezTo>
                    <a:pt x="5476" y="0"/>
                    <a:pt x="5647" y="652"/>
                    <a:pt x="5585" y="761"/>
                  </a:cubicBezTo>
                  <a:cubicBezTo>
                    <a:pt x="5585" y="2842"/>
                    <a:pt x="3374" y="4473"/>
                    <a:pt x="3374" y="4473"/>
                  </a:cubicBezTo>
                  <a:lnTo>
                    <a:pt x="3374" y="10375"/>
                  </a:lnTo>
                  <a:cubicBezTo>
                    <a:pt x="3374" y="10958"/>
                    <a:pt x="4168" y="11168"/>
                    <a:pt x="4480" y="11168"/>
                  </a:cubicBezTo>
                  <a:lnTo>
                    <a:pt x="8948" y="11168"/>
                  </a:lnTo>
                  <a:cubicBezTo>
                    <a:pt x="9368" y="11168"/>
                    <a:pt x="9711" y="10065"/>
                    <a:pt x="9711" y="10065"/>
                  </a:cubicBezTo>
                  <a:cubicBezTo>
                    <a:pt x="10816" y="6306"/>
                    <a:pt x="10816" y="5188"/>
                    <a:pt x="10816" y="5188"/>
                  </a:cubicBezTo>
                  <a:cubicBezTo>
                    <a:pt x="10816" y="4411"/>
                    <a:pt x="10069" y="4473"/>
                    <a:pt x="10069" y="4473"/>
                  </a:cubicBezTo>
                  <a:close/>
                  <a:moveTo>
                    <a:pt x="10069" y="4473"/>
                  </a:moveTo>
                  <a:close/>
                  <a:moveTo>
                    <a:pt x="2154" y="4475"/>
                  </a:moveTo>
                  <a:lnTo>
                    <a:pt x="373" y="4475"/>
                  </a:lnTo>
                  <a:cubicBezTo>
                    <a:pt x="5" y="4475"/>
                    <a:pt x="0" y="4836"/>
                    <a:pt x="0" y="4836"/>
                  </a:cubicBezTo>
                  <a:lnTo>
                    <a:pt x="368" y="10789"/>
                  </a:lnTo>
                  <a:cubicBezTo>
                    <a:pt x="368" y="11168"/>
                    <a:pt x="747" y="11168"/>
                    <a:pt x="747" y="11168"/>
                  </a:cubicBezTo>
                  <a:lnTo>
                    <a:pt x="2288" y="11168"/>
                  </a:lnTo>
                  <a:cubicBezTo>
                    <a:pt x="2609" y="11168"/>
                    <a:pt x="2606" y="10917"/>
                    <a:pt x="2606" y="10917"/>
                  </a:cubicBezTo>
                  <a:lnTo>
                    <a:pt x="2606" y="4927"/>
                  </a:lnTo>
                  <a:cubicBezTo>
                    <a:pt x="2606" y="4469"/>
                    <a:pt x="2154" y="4475"/>
                    <a:pt x="2154" y="4475"/>
                  </a:cubicBezTo>
                  <a:close/>
                  <a:moveTo>
                    <a:pt x="2154" y="4475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3655614" y="4708140"/>
            <a:ext cx="405829" cy="1109609"/>
            <a:chOff x="12632076" y="1957227"/>
            <a:chExt cx="1027416" cy="1109609"/>
          </a:xfrm>
        </p:grpSpPr>
        <p:sp>
          <p:nvSpPr>
            <p:cNvPr id="115" name="等腰三角形 114"/>
            <p:cNvSpPr/>
            <p:nvPr/>
          </p:nvSpPr>
          <p:spPr>
            <a:xfrm rot="5400000">
              <a:off x="12688584" y="2095928"/>
              <a:ext cx="1109609" cy="832207"/>
            </a:xfrm>
            <a:prstGeom prst="triangle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rgbClr val="7C366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等腰三角形 115"/>
            <p:cNvSpPr/>
            <p:nvPr/>
          </p:nvSpPr>
          <p:spPr>
            <a:xfrm rot="5400000">
              <a:off x="12493375" y="2095928"/>
              <a:ext cx="1109609" cy="832207"/>
            </a:xfrm>
            <a:prstGeom prst="triangle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rgbClr val="7C366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9" name="矩形: 圆角 78"/>
          <p:cNvSpPr/>
          <p:nvPr/>
        </p:nvSpPr>
        <p:spPr>
          <a:xfrm>
            <a:off x="4170449" y="4431102"/>
            <a:ext cx="2711157" cy="1666682"/>
          </a:xfrm>
          <a:prstGeom prst="roundRect">
            <a:avLst>
              <a:gd name="adj" fmla="val 6604"/>
            </a:avLst>
          </a:prstGeom>
          <a:noFill/>
          <a:ln w="63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7179774" y="2038446"/>
            <a:ext cx="1413569" cy="12105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3F0C3DE-7F98-4369-3E96-48434284F0E4}"/>
              </a:ext>
            </a:extLst>
          </p:cNvPr>
          <p:cNvSpPr txBox="1"/>
          <p:nvPr/>
        </p:nvSpPr>
        <p:spPr>
          <a:xfrm>
            <a:off x="5640005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创新性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ADE514D-CFDB-6063-6F45-F9A28047EA45}"/>
              </a:ext>
            </a:extLst>
          </p:cNvPr>
          <p:cNvSpPr txBox="1"/>
          <p:nvPr/>
        </p:nvSpPr>
        <p:spPr>
          <a:xfrm>
            <a:off x="6918908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13B9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有效性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46B5D79-D8CB-6CB2-C464-68811F2FEDA1}"/>
              </a:ext>
            </a:extLst>
          </p:cNvPr>
          <p:cNvSpPr txBox="1"/>
          <p:nvPr/>
        </p:nvSpPr>
        <p:spPr>
          <a:xfrm>
            <a:off x="8208444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安全性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1A4176F-0C5A-2319-D0AC-98591FF8443B}"/>
              </a:ext>
            </a:extLst>
          </p:cNvPr>
          <p:cNvSpPr txBox="1"/>
          <p:nvPr/>
        </p:nvSpPr>
        <p:spPr>
          <a:xfrm>
            <a:off x="9434183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公平性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F08F4BF-B3D2-B4AF-D998-FB952309FF5F}"/>
              </a:ext>
            </a:extLst>
          </p:cNvPr>
          <p:cNvSpPr txBox="1"/>
          <p:nvPr/>
        </p:nvSpPr>
        <p:spPr>
          <a:xfrm>
            <a:off x="4241132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基本信息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18" name="图片 117">
            <a:extLst>
              <a:ext uri="{FF2B5EF4-FFF2-40B4-BE49-F238E27FC236}">
                <a16:creationId xmlns:a16="http://schemas.microsoft.com/office/drawing/2014/main" id="{693444A0-B8EE-E10C-C9B4-8D6557EF5C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776" y="2311142"/>
            <a:ext cx="2668108" cy="1078923"/>
          </a:xfrm>
          <a:prstGeom prst="rect">
            <a:avLst/>
          </a:prstGeom>
        </p:spPr>
      </p:pic>
      <p:pic>
        <p:nvPicPr>
          <p:cNvPr id="119" name="图片 118">
            <a:extLst>
              <a:ext uri="{FF2B5EF4-FFF2-40B4-BE49-F238E27FC236}">
                <a16:creationId xmlns:a16="http://schemas.microsoft.com/office/drawing/2014/main" id="{270E35DD-EB9A-3079-4B68-62F8E60E9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2695" y="2315410"/>
            <a:ext cx="2550266" cy="842382"/>
          </a:xfrm>
          <a:prstGeom prst="rect">
            <a:avLst/>
          </a:prstGeom>
        </p:spPr>
      </p:pic>
      <p:sp>
        <p:nvSpPr>
          <p:cNvPr id="120" name="文本框 119">
            <a:extLst>
              <a:ext uri="{FF2B5EF4-FFF2-40B4-BE49-F238E27FC236}">
                <a16:creationId xmlns:a16="http://schemas.microsoft.com/office/drawing/2014/main" id="{99C1E79B-214D-935E-2211-0444EE50762B}"/>
              </a:ext>
            </a:extLst>
          </p:cNvPr>
          <p:cNvSpPr txBox="1"/>
          <p:nvPr/>
        </p:nvSpPr>
        <p:spPr>
          <a:xfrm>
            <a:off x="4493213" y="3157792"/>
            <a:ext cx="20840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颅内缓解率：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70%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19AA9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8D5DA308-9429-A289-9F7D-2C77E8A0789E}"/>
              </a:ext>
            </a:extLst>
          </p:cNvPr>
          <p:cNvCxnSpPr>
            <a:cxnSpLocks/>
          </p:cNvCxnSpPr>
          <p:nvPr/>
        </p:nvCxnSpPr>
        <p:spPr>
          <a:xfrm>
            <a:off x="913237" y="3651199"/>
            <a:ext cx="5977885" cy="0"/>
          </a:xfrm>
          <a:prstGeom prst="line">
            <a:avLst/>
          </a:prstGeom>
          <a:ln>
            <a:solidFill>
              <a:srgbClr val="7C3663"/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60447E94-55E7-738B-9591-1410997C3580}"/>
              </a:ext>
            </a:extLst>
          </p:cNvPr>
          <p:cNvGrpSpPr/>
          <p:nvPr/>
        </p:nvGrpSpPr>
        <p:grpSpPr>
          <a:xfrm>
            <a:off x="951314" y="5283185"/>
            <a:ext cx="2428582" cy="760901"/>
            <a:chOff x="1100290" y="5153876"/>
            <a:chExt cx="2552951" cy="783806"/>
          </a:xfrm>
        </p:grpSpPr>
        <p:pic>
          <p:nvPicPr>
            <p:cNvPr id="131" name="图片 130">
              <a:extLst>
                <a:ext uri="{FF2B5EF4-FFF2-40B4-BE49-F238E27FC236}">
                  <a16:creationId xmlns:a16="http://schemas.microsoft.com/office/drawing/2014/main" id="{B967D709-C0DE-85B7-4ADE-05736B5334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3970" b="32187"/>
            <a:stretch/>
          </p:blipFill>
          <p:spPr>
            <a:xfrm>
              <a:off x="1106170" y="5153876"/>
              <a:ext cx="2547071" cy="743131"/>
            </a:xfrm>
            <a:prstGeom prst="rect">
              <a:avLst/>
            </a:prstGeom>
          </p:spPr>
        </p:pic>
        <p:sp>
          <p:nvSpPr>
            <p:cNvPr id="132" name="矩形: 圆角 131">
              <a:extLst>
                <a:ext uri="{FF2B5EF4-FFF2-40B4-BE49-F238E27FC236}">
                  <a16:creationId xmlns:a16="http://schemas.microsoft.com/office/drawing/2014/main" id="{232B4CB7-7E45-2BFF-F1B3-743091EC60AE}"/>
                </a:ext>
              </a:extLst>
            </p:cNvPr>
            <p:cNvSpPr/>
            <p:nvPr/>
          </p:nvSpPr>
          <p:spPr>
            <a:xfrm>
              <a:off x="1100290" y="5807676"/>
              <a:ext cx="244293" cy="13000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34" name="图片 133">
            <a:extLst>
              <a:ext uri="{FF2B5EF4-FFF2-40B4-BE49-F238E27FC236}">
                <a16:creationId xmlns:a16="http://schemas.microsoft.com/office/drawing/2014/main" id="{F3F3789E-5C5E-AED9-533E-96E911C119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2642" y="4653830"/>
            <a:ext cx="2771511" cy="1092056"/>
          </a:xfrm>
          <a:prstGeom prst="rect">
            <a:avLst/>
          </a:prstGeom>
        </p:spPr>
      </p:pic>
      <p:sp>
        <p:nvSpPr>
          <p:cNvPr id="141" name="文本框 140">
            <a:extLst>
              <a:ext uri="{FF2B5EF4-FFF2-40B4-BE49-F238E27FC236}">
                <a16:creationId xmlns:a16="http://schemas.microsoft.com/office/drawing/2014/main" id="{F81677A4-7528-506E-5637-7394470BF02D}"/>
              </a:ext>
            </a:extLst>
          </p:cNvPr>
          <p:cNvSpPr txBox="1"/>
          <p:nvPr/>
        </p:nvSpPr>
        <p:spPr>
          <a:xfrm>
            <a:off x="8473416" y="1809943"/>
            <a:ext cx="2794036" cy="1332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在初治的中国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RET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融合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NSCLC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患者中，普拉替尼治疗的</a:t>
            </a: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srgbClr val="7C3663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ORR 83</a:t>
            </a:r>
            <a:r>
              <a:rPr lang="en-US" altLang="zh-CN" sz="1050" b="1" dirty="0">
                <a:solidFill>
                  <a:srgbClr val="7C3663"/>
                </a:solidFill>
                <a:latin typeface="微软雅黑"/>
                <a:ea typeface="微软雅黑"/>
              </a:rPr>
              <a:t>.</a:t>
            </a: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srgbClr val="7C3663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3%</a:t>
            </a: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C3663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，</a:t>
            </a: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srgbClr val="7C3663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DCR 86.7%</a:t>
            </a: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；</a:t>
            </a:r>
          </a:p>
          <a:p>
            <a:pPr marL="180000" marR="0" lvl="0" indent="-1800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随着随访时间延长，在经治的中国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RET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融合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NSCLC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患者中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ORR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上升至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highlight>
                  <a:srgbClr val="FFFFFF"/>
                </a:highlight>
                <a:uLnTx/>
                <a:uFillTx/>
                <a:latin typeface="微软雅黑"/>
                <a:ea typeface="微软雅黑"/>
                <a:cs typeface="+mn-cs"/>
              </a:rPr>
              <a:t>66.7%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（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2020WCLC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报道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56%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），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DCR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达到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93.9%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。</a:t>
            </a:r>
          </a:p>
        </p:txBody>
      </p:sp>
      <p:graphicFrame>
        <p:nvGraphicFramePr>
          <p:cNvPr id="142" name="表格 141">
            <a:extLst>
              <a:ext uri="{FF2B5EF4-FFF2-40B4-BE49-F238E27FC236}">
                <a16:creationId xmlns:a16="http://schemas.microsoft.com/office/drawing/2014/main" id="{31F82FEE-DE76-85E8-9AEE-7B9454C28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047317"/>
              </p:ext>
            </p:extLst>
          </p:nvPr>
        </p:nvGraphicFramePr>
        <p:xfrm>
          <a:off x="7232273" y="3492975"/>
          <a:ext cx="4130450" cy="2194560"/>
        </p:xfrm>
        <a:graphic>
          <a:graphicData uri="http://schemas.openxmlformats.org/drawingml/2006/table">
            <a:tbl>
              <a:tblPr firstRow="1" bandRow="1"/>
              <a:tblGrid>
                <a:gridCol w="118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疗效</a:t>
                      </a:r>
                      <a:endParaRPr lang="zh-CN" altLang="en-US"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lumMod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铂类化疗经治患者</a:t>
                      </a:r>
                      <a:endParaRPr lang="en-US" altLang="zh-CN"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n = 33)</a:t>
                      </a:r>
                      <a:endParaRPr lang="zh-CN" altLang="en-US"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lumMod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初治患者（</a:t>
                      </a: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n=30</a:t>
                      </a: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lumMod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ORR, %(95% CI)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lumMod val="10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66.7</a:t>
                      </a:r>
                      <a:r>
                        <a:rPr lang="zh-CN" altLang="en-US" sz="9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48.2-82.0</a:t>
                      </a:r>
                      <a:r>
                        <a:rPr lang="zh-CN" altLang="en-US" sz="9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lumMod val="10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9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83.3 (65.3-94.4)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lumMod val="100000"/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72000" lvl="2" algn="ctr"/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CR, %</a:t>
                      </a:r>
                      <a:endParaRPr lang="zh-CN" altLang="en-US"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3.0</a:t>
                      </a:r>
                      <a:endParaRPr lang="zh-CN" altLang="en-US"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6.7</a:t>
                      </a:r>
                      <a:endParaRPr lang="zh-CN" altLang="en-US"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72000" lvl="2" algn="ctr"/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PR, %</a:t>
                      </a:r>
                      <a:endParaRPr lang="zh-CN" altLang="en-US"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lumMod val="10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9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63.6</a:t>
                      </a:r>
                      <a:endParaRPr lang="zh-CN" altLang="en-US" sz="900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lumMod val="10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9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76.7</a:t>
                      </a:r>
                      <a:endParaRPr lang="zh-CN" altLang="en-US" sz="900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lumMod val="100000"/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72000" lvl="2" algn="ctr"/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SD, %</a:t>
                      </a:r>
                      <a:endParaRPr lang="zh-CN" altLang="en-US"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27.3</a:t>
                      </a:r>
                      <a:endParaRPr lang="zh-CN" altLang="en-US" sz="900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9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3.3</a:t>
                      </a:r>
                      <a:endParaRPr lang="zh-CN" altLang="en-US" sz="900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72000" lvl="2" algn="ctr"/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PD, %</a:t>
                      </a:r>
                      <a:endParaRPr lang="zh-CN" altLang="en-US"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lumMod val="10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3.0</a:t>
                      </a:r>
                      <a:endParaRPr lang="zh-CN" altLang="en-US"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lumMod val="10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6.7</a:t>
                      </a:r>
                      <a:endParaRPr lang="zh-CN" altLang="en-US"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lumMod val="100000"/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72000" lvl="2" algn="ctr"/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NE, %</a:t>
                      </a:r>
                      <a:endParaRPr lang="zh-CN" altLang="en-US"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3.0</a:t>
                      </a:r>
                      <a:endParaRPr lang="zh-CN" altLang="en-US"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6.7</a:t>
                      </a:r>
                      <a:endParaRPr lang="zh-CN" altLang="en-US"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CBR, %(95% CI)</a:t>
                      </a:r>
                      <a:endParaRPr lang="zh-CN" altLang="en-US"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lumMod val="10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84.8</a:t>
                      </a:r>
                      <a:r>
                        <a:rPr lang="zh-CN" altLang="en-US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68.1-94.9</a:t>
                      </a:r>
                      <a:r>
                        <a:rPr lang="zh-CN" altLang="en-US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lumMod val="10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86.7 (69.3-96.2)</a:t>
                      </a:r>
                      <a:endParaRPr lang="zh-CN" altLang="en-US"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lumMod val="100000"/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lvl="1" algn="ctr"/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DCR, %(95% CI)</a:t>
                      </a:r>
                      <a:endParaRPr lang="zh-CN" altLang="en-US"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93.9</a:t>
                      </a:r>
                      <a:r>
                        <a:rPr lang="zh-CN" altLang="en-US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79.8-99.3</a:t>
                      </a:r>
                      <a:r>
                        <a:rPr lang="zh-CN" altLang="en-US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86.7 (69.3-96.2)</a:t>
                      </a:r>
                      <a:endParaRPr lang="zh-CN" altLang="en-US"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C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4" name="文本框 143">
            <a:extLst>
              <a:ext uri="{FF2B5EF4-FFF2-40B4-BE49-F238E27FC236}">
                <a16:creationId xmlns:a16="http://schemas.microsoft.com/office/drawing/2014/main" id="{7E2F99A5-3C70-ED4F-2874-EC28D2FD4F77}"/>
              </a:ext>
            </a:extLst>
          </p:cNvPr>
          <p:cNvSpPr txBox="1"/>
          <p:nvPr/>
        </p:nvSpPr>
        <p:spPr>
          <a:xfrm>
            <a:off x="7285270" y="5772974"/>
            <a:ext cx="3965337" cy="20800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899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BICR：独立中心神经影像学盲态评估；CBR：临床获益率；CI：置信区间；DCR：疾病控制率；ORR：客观缓解率，CR：完全缓解；NE：不可评估；PD：疾病进展；PR：部分缓解；SD：疾病稳定</a:t>
            </a:r>
          </a:p>
        </p:txBody>
      </p:sp>
      <p:sp>
        <p:nvSpPr>
          <p:cNvPr id="152" name="箭头: 五边形 151">
            <a:extLst>
              <a:ext uri="{FF2B5EF4-FFF2-40B4-BE49-F238E27FC236}">
                <a16:creationId xmlns:a16="http://schemas.microsoft.com/office/drawing/2014/main" id="{7578B161-BB94-5E4B-419E-B6ADA7E47505}"/>
              </a:ext>
            </a:extLst>
          </p:cNvPr>
          <p:cNvSpPr/>
          <p:nvPr/>
        </p:nvSpPr>
        <p:spPr>
          <a:xfrm>
            <a:off x="6654969" y="1367903"/>
            <a:ext cx="104774" cy="275770"/>
          </a:xfrm>
          <a:prstGeom prst="homePlate">
            <a:avLst/>
          </a:prstGeom>
          <a:solidFill>
            <a:srgbClr val="19A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C27917BC-25BC-8B5C-AC83-BA02982E4299}"/>
              </a:ext>
            </a:extLst>
          </p:cNvPr>
          <p:cNvSpPr txBox="1"/>
          <p:nvPr/>
        </p:nvSpPr>
        <p:spPr>
          <a:xfrm>
            <a:off x="679745" y="6224473"/>
            <a:ext cx="594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Griesinger F,et al. Ann Oncol. 2022 Aug 13;S0923-7534(22)03866-2.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Griesinger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F,et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al. Ann Oncol. 2022 Aug 13;S0923-7534(22)03866-2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supplementary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B. Besse, et al. 2022 ESMO abstract 1170P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 Zhou Q, et al. 2022 ESMO ASIA. abstract 389P.</a:t>
            </a:r>
          </a:p>
        </p:txBody>
      </p:sp>
      <p:sp>
        <p:nvSpPr>
          <p:cNvPr id="64" name="箭头: 五边形 63">
            <a:extLst>
              <a:ext uri="{FF2B5EF4-FFF2-40B4-BE49-F238E27FC236}">
                <a16:creationId xmlns:a16="http://schemas.microsoft.com/office/drawing/2014/main" id="{B0619371-56D9-393E-6648-99CA32482F0C}"/>
              </a:ext>
            </a:extLst>
          </p:cNvPr>
          <p:cNvSpPr/>
          <p:nvPr/>
        </p:nvSpPr>
        <p:spPr>
          <a:xfrm flipH="1">
            <a:off x="962711" y="1367903"/>
            <a:ext cx="104774" cy="275769"/>
          </a:xfrm>
          <a:prstGeom prst="homePlate">
            <a:avLst/>
          </a:prstGeom>
          <a:solidFill>
            <a:srgbClr val="19A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D418BB6C-1374-BA7D-9001-E9926DC0DBA1}"/>
              </a:ext>
            </a:extLst>
          </p:cNvPr>
          <p:cNvSpPr/>
          <p:nvPr/>
        </p:nvSpPr>
        <p:spPr>
          <a:xfrm>
            <a:off x="7078969" y="1511081"/>
            <a:ext cx="4417706" cy="4674022"/>
          </a:xfrm>
          <a:custGeom>
            <a:avLst/>
            <a:gdLst>
              <a:gd name="connsiteX0" fmla="*/ 0 w 6309432"/>
              <a:gd name="connsiteY0" fmla="*/ 0 h 4673578"/>
              <a:gd name="connsiteX1" fmla="*/ 6309432 w 6309432"/>
              <a:gd name="connsiteY1" fmla="*/ 0 h 4673578"/>
              <a:gd name="connsiteX2" fmla="*/ 6309432 w 6309432"/>
              <a:gd name="connsiteY2" fmla="*/ 4673578 h 4673578"/>
              <a:gd name="connsiteX3" fmla="*/ 0 w 6309432"/>
              <a:gd name="connsiteY3" fmla="*/ 4673578 h 4673578"/>
              <a:gd name="connsiteX4" fmla="*/ 0 w 6309432"/>
              <a:gd name="connsiteY4" fmla="*/ 0 h 4673578"/>
              <a:gd name="connsiteX0" fmla="*/ 0 w 6309432"/>
              <a:gd name="connsiteY0" fmla="*/ 28089 h 4701667"/>
              <a:gd name="connsiteX1" fmla="*/ 2733379 w 6309432"/>
              <a:gd name="connsiteY1" fmla="*/ 0 h 4701667"/>
              <a:gd name="connsiteX2" fmla="*/ 6309432 w 6309432"/>
              <a:gd name="connsiteY2" fmla="*/ 28089 h 4701667"/>
              <a:gd name="connsiteX3" fmla="*/ 6309432 w 6309432"/>
              <a:gd name="connsiteY3" fmla="*/ 4701667 h 4701667"/>
              <a:gd name="connsiteX4" fmla="*/ 0 w 6309432"/>
              <a:gd name="connsiteY4" fmla="*/ 4701667 h 4701667"/>
              <a:gd name="connsiteX5" fmla="*/ 0 w 6309432"/>
              <a:gd name="connsiteY5" fmla="*/ 28089 h 4701667"/>
              <a:gd name="connsiteX0" fmla="*/ 2733379 w 6309432"/>
              <a:gd name="connsiteY0" fmla="*/ 0 h 4701667"/>
              <a:gd name="connsiteX1" fmla="*/ 6309432 w 6309432"/>
              <a:gd name="connsiteY1" fmla="*/ 28089 h 4701667"/>
              <a:gd name="connsiteX2" fmla="*/ 6309432 w 6309432"/>
              <a:gd name="connsiteY2" fmla="*/ 4701667 h 4701667"/>
              <a:gd name="connsiteX3" fmla="*/ 0 w 6309432"/>
              <a:gd name="connsiteY3" fmla="*/ 4701667 h 4701667"/>
              <a:gd name="connsiteX4" fmla="*/ 0 w 6309432"/>
              <a:gd name="connsiteY4" fmla="*/ 28089 h 4701667"/>
              <a:gd name="connsiteX5" fmla="*/ 2824819 w 6309432"/>
              <a:gd name="connsiteY5" fmla="*/ 91440 h 4701667"/>
              <a:gd name="connsiteX0" fmla="*/ 2733379 w 6309432"/>
              <a:gd name="connsiteY0" fmla="*/ 0 h 4701667"/>
              <a:gd name="connsiteX1" fmla="*/ 6309432 w 6309432"/>
              <a:gd name="connsiteY1" fmla="*/ 28089 h 4701667"/>
              <a:gd name="connsiteX2" fmla="*/ 6309432 w 6309432"/>
              <a:gd name="connsiteY2" fmla="*/ 4701667 h 4701667"/>
              <a:gd name="connsiteX3" fmla="*/ 0 w 6309432"/>
              <a:gd name="connsiteY3" fmla="*/ 4701667 h 4701667"/>
              <a:gd name="connsiteX4" fmla="*/ 0 w 6309432"/>
              <a:gd name="connsiteY4" fmla="*/ 28089 h 4701667"/>
              <a:gd name="connsiteX5" fmla="*/ 634512 w 6309432"/>
              <a:gd name="connsiteY5" fmla="*/ 38278 h 4701667"/>
              <a:gd name="connsiteX0" fmla="*/ 5465946 w 6309432"/>
              <a:gd name="connsiteY0" fmla="*/ 14441 h 4673578"/>
              <a:gd name="connsiteX1" fmla="*/ 6309432 w 6309432"/>
              <a:gd name="connsiteY1" fmla="*/ 0 h 4673578"/>
              <a:gd name="connsiteX2" fmla="*/ 6309432 w 6309432"/>
              <a:gd name="connsiteY2" fmla="*/ 4673578 h 4673578"/>
              <a:gd name="connsiteX3" fmla="*/ 0 w 6309432"/>
              <a:gd name="connsiteY3" fmla="*/ 4673578 h 4673578"/>
              <a:gd name="connsiteX4" fmla="*/ 0 w 6309432"/>
              <a:gd name="connsiteY4" fmla="*/ 0 h 4673578"/>
              <a:gd name="connsiteX5" fmla="*/ 634512 w 6309432"/>
              <a:gd name="connsiteY5" fmla="*/ 10189 h 4673578"/>
              <a:gd name="connsiteX0" fmla="*/ 5465946 w 6309432"/>
              <a:gd name="connsiteY0" fmla="*/ 36150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16820 w 6309432"/>
              <a:gd name="connsiteY0" fmla="*/ 46783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16820 w 6309432"/>
              <a:gd name="connsiteY0" fmla="*/ 46783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16820 w 6309432"/>
              <a:gd name="connsiteY0" fmla="*/ 36151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38085 w 6309432"/>
              <a:gd name="connsiteY0" fmla="*/ 0 h 4701666"/>
              <a:gd name="connsiteX1" fmla="*/ 6309432 w 6309432"/>
              <a:gd name="connsiteY1" fmla="*/ 28088 h 4701666"/>
              <a:gd name="connsiteX2" fmla="*/ 6309432 w 6309432"/>
              <a:gd name="connsiteY2" fmla="*/ 4701666 h 4701666"/>
              <a:gd name="connsiteX3" fmla="*/ 0 w 6309432"/>
              <a:gd name="connsiteY3" fmla="*/ 4701666 h 4701666"/>
              <a:gd name="connsiteX4" fmla="*/ 0 w 6309432"/>
              <a:gd name="connsiteY4" fmla="*/ 28088 h 4701666"/>
              <a:gd name="connsiteX5" fmla="*/ 485657 w 6309432"/>
              <a:gd name="connsiteY5" fmla="*/ 6379 h 4701666"/>
              <a:gd name="connsiteX0" fmla="*/ 5880615 w 6309432"/>
              <a:gd name="connsiteY0" fmla="*/ 25518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80615 w 6309432"/>
              <a:gd name="connsiteY0" fmla="*/ 46783 h 4716552"/>
              <a:gd name="connsiteX1" fmla="*/ 6309432 w 6309432"/>
              <a:gd name="connsiteY1" fmla="*/ 42974 h 4716552"/>
              <a:gd name="connsiteX2" fmla="*/ 6309432 w 6309432"/>
              <a:gd name="connsiteY2" fmla="*/ 4716552 h 4716552"/>
              <a:gd name="connsiteX3" fmla="*/ 0 w 6309432"/>
              <a:gd name="connsiteY3" fmla="*/ 4716552 h 4716552"/>
              <a:gd name="connsiteX4" fmla="*/ 0 w 6309432"/>
              <a:gd name="connsiteY4" fmla="*/ 42974 h 4716552"/>
              <a:gd name="connsiteX5" fmla="*/ 315536 w 6309432"/>
              <a:gd name="connsiteY5" fmla="*/ 0 h 4716552"/>
              <a:gd name="connsiteX0" fmla="*/ 5880615 w 6309432"/>
              <a:gd name="connsiteY0" fmla="*/ 4253 h 4674022"/>
              <a:gd name="connsiteX1" fmla="*/ 6309432 w 6309432"/>
              <a:gd name="connsiteY1" fmla="*/ 444 h 4674022"/>
              <a:gd name="connsiteX2" fmla="*/ 6309432 w 6309432"/>
              <a:gd name="connsiteY2" fmla="*/ 4674022 h 4674022"/>
              <a:gd name="connsiteX3" fmla="*/ 0 w 6309432"/>
              <a:gd name="connsiteY3" fmla="*/ 4674022 h 4674022"/>
              <a:gd name="connsiteX4" fmla="*/ 0 w 6309432"/>
              <a:gd name="connsiteY4" fmla="*/ 444 h 4674022"/>
              <a:gd name="connsiteX5" fmla="*/ 315536 w 6309432"/>
              <a:gd name="connsiteY5" fmla="*/ 0 h 4674022"/>
              <a:gd name="connsiteX0" fmla="*/ 6018838 w 6309432"/>
              <a:gd name="connsiteY0" fmla="*/ 4253 h 4674022"/>
              <a:gd name="connsiteX1" fmla="*/ 6309432 w 6309432"/>
              <a:gd name="connsiteY1" fmla="*/ 444 h 4674022"/>
              <a:gd name="connsiteX2" fmla="*/ 6309432 w 6309432"/>
              <a:gd name="connsiteY2" fmla="*/ 4674022 h 4674022"/>
              <a:gd name="connsiteX3" fmla="*/ 0 w 6309432"/>
              <a:gd name="connsiteY3" fmla="*/ 4674022 h 4674022"/>
              <a:gd name="connsiteX4" fmla="*/ 0 w 6309432"/>
              <a:gd name="connsiteY4" fmla="*/ 444 h 4674022"/>
              <a:gd name="connsiteX5" fmla="*/ 315536 w 6309432"/>
              <a:gd name="connsiteY5" fmla="*/ 0 h 467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9432" h="4674022">
                <a:moveTo>
                  <a:pt x="6018838" y="4253"/>
                </a:moveTo>
                <a:lnTo>
                  <a:pt x="6309432" y="444"/>
                </a:lnTo>
                <a:lnTo>
                  <a:pt x="6309432" y="4674022"/>
                </a:lnTo>
                <a:lnTo>
                  <a:pt x="0" y="4674022"/>
                </a:lnTo>
                <a:lnTo>
                  <a:pt x="0" y="444"/>
                </a:lnTo>
                <a:lnTo>
                  <a:pt x="315536" y="0"/>
                </a:lnTo>
              </a:path>
            </a:pathLst>
          </a:custGeom>
          <a:noFill/>
          <a:ln w="28575">
            <a:solidFill>
              <a:srgbClr val="F1DE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0" name="箭头: 五边形 99">
            <a:extLst>
              <a:ext uri="{FF2B5EF4-FFF2-40B4-BE49-F238E27FC236}">
                <a16:creationId xmlns:a16="http://schemas.microsoft.com/office/drawing/2014/main" id="{D0DA667B-47FF-5A1F-D34C-DE25A2469FB9}"/>
              </a:ext>
            </a:extLst>
          </p:cNvPr>
          <p:cNvSpPr/>
          <p:nvPr/>
        </p:nvSpPr>
        <p:spPr>
          <a:xfrm flipH="1">
            <a:off x="7231358" y="1378780"/>
            <a:ext cx="104774" cy="275769"/>
          </a:xfrm>
          <a:prstGeom prst="homePlate">
            <a:avLst/>
          </a:prstGeom>
          <a:solidFill>
            <a:srgbClr val="19A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2" name="箭头: 五边形 101">
            <a:extLst>
              <a:ext uri="{FF2B5EF4-FFF2-40B4-BE49-F238E27FC236}">
                <a16:creationId xmlns:a16="http://schemas.microsoft.com/office/drawing/2014/main" id="{08D9CA0D-4093-E70C-0DD9-60D00B44FF05}"/>
              </a:ext>
            </a:extLst>
          </p:cNvPr>
          <p:cNvSpPr/>
          <p:nvPr/>
        </p:nvSpPr>
        <p:spPr>
          <a:xfrm>
            <a:off x="11222198" y="1391255"/>
            <a:ext cx="104774" cy="275770"/>
          </a:xfrm>
          <a:prstGeom prst="homePlate">
            <a:avLst/>
          </a:prstGeom>
          <a:solidFill>
            <a:srgbClr val="19A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A9B484-61D4-389A-5A9E-D60E5556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76" y="654071"/>
            <a:ext cx="10515600" cy="823855"/>
          </a:xfrm>
        </p:spPr>
        <p:txBody>
          <a:bodyPr/>
          <a:lstStyle/>
          <a:p>
            <a:r>
              <a:rPr lang="zh-CN" altLang="en-US" sz="2400" dirty="0"/>
              <a:t>普拉替尼获国内外权威指南一致推荐</a:t>
            </a:r>
            <a:br>
              <a:rPr lang="en-US" altLang="zh-CN" sz="2400" dirty="0"/>
            </a:br>
            <a:r>
              <a:rPr lang="zh-CN" altLang="en-US" sz="2400" dirty="0"/>
              <a:t>为</a:t>
            </a:r>
            <a:r>
              <a:rPr lang="en-US" altLang="zh-CN" sz="2400" dirty="0"/>
              <a:t>RET</a:t>
            </a:r>
            <a:r>
              <a:rPr lang="zh-CN" altLang="en-US" sz="2400" dirty="0"/>
              <a:t>融合阳性非小细胞肺癌的首选治疗方案</a:t>
            </a:r>
            <a:br>
              <a:rPr lang="zh-CN" altLang="en-US" sz="2400" dirty="0"/>
            </a:br>
            <a:endParaRPr lang="zh-CN" altLang="en-US" sz="2400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346B604-4086-4930-F6D8-09710AA5F904}"/>
              </a:ext>
            </a:extLst>
          </p:cNvPr>
          <p:cNvGrpSpPr/>
          <p:nvPr/>
        </p:nvGrpSpPr>
        <p:grpSpPr>
          <a:xfrm>
            <a:off x="6833845" y="85956"/>
            <a:ext cx="1237845" cy="344736"/>
            <a:chOff x="4161407" y="104422"/>
            <a:chExt cx="1237845" cy="344736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0979C55B-D3F4-1A21-00A3-DCAF2359AC17}"/>
                </a:ext>
              </a:extLst>
            </p:cNvPr>
            <p:cNvSpPr/>
            <p:nvPr/>
          </p:nvSpPr>
          <p:spPr>
            <a:xfrm>
              <a:off x="4161407" y="104422"/>
              <a:ext cx="1137468" cy="344736"/>
            </a:xfrm>
            <a:prstGeom prst="roundRect">
              <a:avLst>
                <a:gd name="adj" fmla="val 16667"/>
              </a:avLst>
            </a:prstGeom>
            <a:solidFill>
              <a:srgbClr val="EEE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A05357CB-85DA-3573-D655-317E2B4CECC0}"/>
                </a:ext>
              </a:extLst>
            </p:cNvPr>
            <p:cNvSpPr/>
            <p:nvPr/>
          </p:nvSpPr>
          <p:spPr>
            <a:xfrm rot="5400000">
              <a:off x="5255252" y="205150"/>
              <a:ext cx="144000" cy="144000"/>
            </a:xfrm>
            <a:prstGeom prst="triangle">
              <a:avLst>
                <a:gd name="adj" fmla="val 52538"/>
              </a:avLst>
            </a:prstGeom>
            <a:gradFill>
              <a:gsLst>
                <a:gs pos="0">
                  <a:srgbClr val="F3D554"/>
                </a:gs>
                <a:gs pos="100000">
                  <a:srgbClr val="EEE07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013B9E"/>
                </a:solidFill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DE909ECB-BB26-F38F-179B-861C520E1BA3}"/>
              </a:ext>
            </a:extLst>
          </p:cNvPr>
          <p:cNvSpPr txBox="1"/>
          <p:nvPr/>
        </p:nvSpPr>
        <p:spPr>
          <a:xfrm>
            <a:off x="5640005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创新性</a:t>
            </a:r>
            <a:endParaRPr lang="en-US" altLang="zh-CN" sz="16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1F3D5B0-5F83-4060-2261-C0B6E229A0F8}"/>
              </a:ext>
            </a:extLst>
          </p:cNvPr>
          <p:cNvSpPr txBox="1"/>
          <p:nvPr/>
        </p:nvSpPr>
        <p:spPr>
          <a:xfrm>
            <a:off x="6918908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有效性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2FB0ABC-1237-4366-DE0D-A7937023D827}"/>
              </a:ext>
            </a:extLst>
          </p:cNvPr>
          <p:cNvSpPr txBox="1"/>
          <p:nvPr/>
        </p:nvSpPr>
        <p:spPr>
          <a:xfrm>
            <a:off x="8208444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安全性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AA27961-F93C-5121-38CA-6B9C71CF0ABD}"/>
              </a:ext>
            </a:extLst>
          </p:cNvPr>
          <p:cNvSpPr txBox="1"/>
          <p:nvPr/>
        </p:nvSpPr>
        <p:spPr>
          <a:xfrm>
            <a:off x="9434183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公平性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4C4B6B9-8607-AACF-429F-29B9F8B76AA0}"/>
              </a:ext>
            </a:extLst>
          </p:cNvPr>
          <p:cNvSpPr txBox="1"/>
          <p:nvPr/>
        </p:nvSpPr>
        <p:spPr>
          <a:xfrm>
            <a:off x="4241132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基本信息</a:t>
            </a:r>
            <a:endParaRPr lang="en-US" altLang="zh-CN" sz="16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4D407CA-07B2-1708-E6B0-71085787DF27}"/>
              </a:ext>
            </a:extLst>
          </p:cNvPr>
          <p:cNvGrpSpPr/>
          <p:nvPr/>
        </p:nvGrpSpPr>
        <p:grpSpPr>
          <a:xfrm>
            <a:off x="406400" y="1888002"/>
            <a:ext cx="11078910" cy="4246269"/>
            <a:chOff x="406400" y="1591120"/>
            <a:chExt cx="11078910" cy="424626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A12BECC1-6534-F5E1-86B5-62EF76D63DAD}"/>
                </a:ext>
              </a:extLst>
            </p:cNvPr>
            <p:cNvSpPr/>
            <p:nvPr/>
          </p:nvSpPr>
          <p:spPr>
            <a:xfrm>
              <a:off x="7926907" y="1912781"/>
              <a:ext cx="3558403" cy="3719031"/>
            </a:xfrm>
            <a:prstGeom prst="roundRect">
              <a:avLst>
                <a:gd name="adj" fmla="val 4325"/>
              </a:avLst>
            </a:prstGeom>
            <a:solidFill>
              <a:schemeClr val="bg1"/>
            </a:solidFill>
            <a:ln w="3175">
              <a:solidFill>
                <a:srgbClr val="F1DE6A"/>
              </a:solidFill>
              <a:prstDash val="solid"/>
            </a:ln>
            <a:effectLst>
              <a:outerShdw blurRad="50800" dist="38100" dir="2700000" algn="tl" rotWithShape="0">
                <a:schemeClr val="accent4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1419697" y="1799112"/>
              <a:ext cx="6164926" cy="111643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1DE6A"/>
                </a:gs>
                <a:gs pos="39000">
                  <a:schemeClr val="bg1"/>
                </a:gs>
                <a:gs pos="100000">
                  <a:srgbClr val="F1DE6A"/>
                </a:gs>
                <a:gs pos="76000">
                  <a:schemeClr val="bg1"/>
                </a:gs>
              </a:gsLst>
              <a:lin ang="5400000" scaled="0"/>
            </a:gradFill>
            <a:ln w="381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outerShdw blurRad="50800" dist="50800" dir="5400000" algn="ctr" rotWithShape="0">
                <a:schemeClr val="accent4">
                  <a:lumMod val="20000"/>
                  <a:lumOff val="8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箭头: 五边形 42"/>
            <p:cNvSpPr/>
            <p:nvPr/>
          </p:nvSpPr>
          <p:spPr>
            <a:xfrm rot="5400000">
              <a:off x="659646" y="3115089"/>
              <a:ext cx="3491976" cy="1952623"/>
            </a:xfrm>
            <a:prstGeom prst="homePlate">
              <a:avLst>
                <a:gd name="adj" fmla="val 125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lumMod val="20000"/>
                  <a:lumOff val="8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5822" y="2300964"/>
              <a:ext cx="1782152" cy="6953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52" name="组合 51"/>
            <p:cNvGrpSpPr/>
            <p:nvPr/>
          </p:nvGrpSpPr>
          <p:grpSpPr>
            <a:xfrm>
              <a:off x="2923456" y="1591120"/>
              <a:ext cx="3298428" cy="508001"/>
              <a:chOff x="1797447" y="1104900"/>
              <a:chExt cx="3298428" cy="508001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1803400" y="1104901"/>
                <a:ext cx="3292475" cy="508000"/>
              </a:xfrm>
              <a:prstGeom prst="roundRect">
                <a:avLst>
                  <a:gd name="adj" fmla="val 50000"/>
                </a:avLst>
              </a:prstGeom>
              <a:solidFill>
                <a:srgbClr val="7C3663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 dirty="0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1797447" y="1104900"/>
                <a:ext cx="504428" cy="504428"/>
                <a:chOff x="9652001" y="-791134"/>
                <a:chExt cx="635162" cy="635162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9652001" y="-791134"/>
                  <a:ext cx="635162" cy="635162"/>
                </a:xfrm>
                <a:prstGeom prst="ellipse">
                  <a:avLst/>
                </a:prstGeom>
                <a:solidFill>
                  <a:schemeClr val="bg1"/>
                </a:solidFill>
                <a:ln w="34925">
                  <a:solidFill>
                    <a:srgbClr val="7C3663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/>
                </a:p>
              </p:txBody>
            </p:sp>
            <p:sp>
              <p:nvSpPr>
                <p:cNvPr id="17" name="iconfont-1054-809963"/>
                <p:cNvSpPr/>
                <p:nvPr/>
              </p:nvSpPr>
              <p:spPr>
                <a:xfrm>
                  <a:off x="9803082" y="-700154"/>
                  <a:ext cx="346033" cy="357297"/>
                </a:xfrm>
                <a:custGeom>
                  <a:avLst/>
                  <a:gdLst>
                    <a:gd name="T0" fmla="*/ 10069 w 10816"/>
                    <a:gd name="T1" fmla="*/ 4473 h 11168"/>
                    <a:gd name="T2" fmla="*/ 7095 w 10816"/>
                    <a:gd name="T3" fmla="*/ 4473 h 11168"/>
                    <a:gd name="T4" fmla="*/ 6301 w 10816"/>
                    <a:gd name="T5" fmla="*/ 0 h 11168"/>
                    <a:gd name="T6" fmla="*/ 5585 w 10816"/>
                    <a:gd name="T7" fmla="*/ 761 h 11168"/>
                    <a:gd name="T8" fmla="*/ 3374 w 10816"/>
                    <a:gd name="T9" fmla="*/ 4473 h 11168"/>
                    <a:gd name="T10" fmla="*/ 3374 w 10816"/>
                    <a:gd name="T11" fmla="*/ 10375 h 11168"/>
                    <a:gd name="T12" fmla="*/ 4480 w 10816"/>
                    <a:gd name="T13" fmla="*/ 11168 h 11168"/>
                    <a:gd name="T14" fmla="*/ 8948 w 10816"/>
                    <a:gd name="T15" fmla="*/ 11168 h 11168"/>
                    <a:gd name="T16" fmla="*/ 9711 w 10816"/>
                    <a:gd name="T17" fmla="*/ 10065 h 11168"/>
                    <a:gd name="T18" fmla="*/ 10816 w 10816"/>
                    <a:gd name="T19" fmla="*/ 5188 h 11168"/>
                    <a:gd name="T20" fmla="*/ 10069 w 10816"/>
                    <a:gd name="T21" fmla="*/ 4473 h 11168"/>
                    <a:gd name="T22" fmla="*/ 10069 w 10816"/>
                    <a:gd name="T23" fmla="*/ 4473 h 11168"/>
                    <a:gd name="T24" fmla="*/ 2154 w 10816"/>
                    <a:gd name="T25" fmla="*/ 4475 h 11168"/>
                    <a:gd name="T26" fmla="*/ 373 w 10816"/>
                    <a:gd name="T27" fmla="*/ 4475 h 11168"/>
                    <a:gd name="T28" fmla="*/ 0 w 10816"/>
                    <a:gd name="T29" fmla="*/ 4836 h 11168"/>
                    <a:gd name="T30" fmla="*/ 368 w 10816"/>
                    <a:gd name="T31" fmla="*/ 10789 h 11168"/>
                    <a:gd name="T32" fmla="*/ 747 w 10816"/>
                    <a:gd name="T33" fmla="*/ 11168 h 11168"/>
                    <a:gd name="T34" fmla="*/ 2288 w 10816"/>
                    <a:gd name="T35" fmla="*/ 11168 h 11168"/>
                    <a:gd name="T36" fmla="*/ 2606 w 10816"/>
                    <a:gd name="T37" fmla="*/ 10917 h 11168"/>
                    <a:gd name="T38" fmla="*/ 2606 w 10816"/>
                    <a:gd name="T39" fmla="*/ 4927 h 11168"/>
                    <a:gd name="T40" fmla="*/ 2154 w 10816"/>
                    <a:gd name="T41" fmla="*/ 4475 h 11168"/>
                    <a:gd name="T42" fmla="*/ 2154 w 10816"/>
                    <a:gd name="T43" fmla="*/ 4475 h 1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16" h="11168">
                      <a:moveTo>
                        <a:pt x="10069" y="4473"/>
                      </a:moveTo>
                      <a:lnTo>
                        <a:pt x="7095" y="4473"/>
                      </a:lnTo>
                      <a:cubicBezTo>
                        <a:pt x="8247" y="217"/>
                        <a:pt x="6301" y="0"/>
                        <a:pt x="6301" y="0"/>
                      </a:cubicBezTo>
                      <a:cubicBezTo>
                        <a:pt x="5476" y="0"/>
                        <a:pt x="5647" y="652"/>
                        <a:pt x="5585" y="761"/>
                      </a:cubicBezTo>
                      <a:cubicBezTo>
                        <a:pt x="5585" y="2842"/>
                        <a:pt x="3374" y="4473"/>
                        <a:pt x="3374" y="4473"/>
                      </a:cubicBezTo>
                      <a:lnTo>
                        <a:pt x="3374" y="10375"/>
                      </a:lnTo>
                      <a:cubicBezTo>
                        <a:pt x="3374" y="10958"/>
                        <a:pt x="4168" y="11168"/>
                        <a:pt x="4480" y="11168"/>
                      </a:cubicBezTo>
                      <a:lnTo>
                        <a:pt x="8948" y="11168"/>
                      </a:lnTo>
                      <a:cubicBezTo>
                        <a:pt x="9368" y="11168"/>
                        <a:pt x="9711" y="10065"/>
                        <a:pt x="9711" y="10065"/>
                      </a:cubicBezTo>
                      <a:cubicBezTo>
                        <a:pt x="10816" y="6306"/>
                        <a:pt x="10816" y="5188"/>
                        <a:pt x="10816" y="5188"/>
                      </a:cubicBezTo>
                      <a:cubicBezTo>
                        <a:pt x="10816" y="4411"/>
                        <a:pt x="10069" y="4473"/>
                        <a:pt x="10069" y="4473"/>
                      </a:cubicBezTo>
                      <a:close/>
                      <a:moveTo>
                        <a:pt x="10069" y="4473"/>
                      </a:moveTo>
                      <a:close/>
                      <a:moveTo>
                        <a:pt x="2154" y="4475"/>
                      </a:moveTo>
                      <a:lnTo>
                        <a:pt x="373" y="4475"/>
                      </a:lnTo>
                      <a:cubicBezTo>
                        <a:pt x="5" y="4475"/>
                        <a:pt x="0" y="4836"/>
                        <a:pt x="0" y="4836"/>
                      </a:cubicBezTo>
                      <a:lnTo>
                        <a:pt x="368" y="10789"/>
                      </a:lnTo>
                      <a:cubicBezTo>
                        <a:pt x="368" y="11168"/>
                        <a:pt x="747" y="11168"/>
                        <a:pt x="747" y="11168"/>
                      </a:cubicBezTo>
                      <a:lnTo>
                        <a:pt x="2288" y="11168"/>
                      </a:lnTo>
                      <a:cubicBezTo>
                        <a:pt x="2609" y="11168"/>
                        <a:pt x="2606" y="10917"/>
                        <a:pt x="2606" y="10917"/>
                      </a:cubicBezTo>
                      <a:lnTo>
                        <a:pt x="2606" y="4927"/>
                      </a:lnTo>
                      <a:cubicBezTo>
                        <a:pt x="2606" y="4469"/>
                        <a:pt x="2154" y="4475"/>
                        <a:pt x="2154" y="4475"/>
                      </a:cubicBezTo>
                      <a:close/>
                      <a:moveTo>
                        <a:pt x="2154" y="4475"/>
                      </a:moveTo>
                      <a:close/>
                    </a:path>
                  </a:pathLst>
                </a:custGeom>
                <a:solidFill>
                  <a:srgbClr val="7C36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矩形: 圆角 6"/>
              <p:cNvSpPr/>
              <p:nvPr/>
            </p:nvSpPr>
            <p:spPr>
              <a:xfrm>
                <a:off x="2402974" y="1175493"/>
                <a:ext cx="2160000" cy="360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国内外指南权威推荐</a:t>
                </a:r>
              </a:p>
            </p:txBody>
          </p:sp>
        </p:grpSp>
        <p:sp>
          <p:nvSpPr>
            <p:cNvPr id="24" name="矩形: 圆角 23"/>
            <p:cNvSpPr/>
            <p:nvPr/>
          </p:nvSpPr>
          <p:spPr>
            <a:xfrm>
              <a:off x="1514947" y="3230212"/>
              <a:ext cx="1863726" cy="298450"/>
            </a:xfrm>
            <a:prstGeom prst="roundRect">
              <a:avLst>
                <a:gd name="adj" fmla="val 50000"/>
              </a:avLst>
            </a:prstGeom>
            <a:solidFill>
              <a:srgbClr val="19A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40" name="矩形: 圆角 39"/>
            <p:cNvSpPr/>
            <p:nvPr/>
          </p:nvSpPr>
          <p:spPr>
            <a:xfrm>
              <a:off x="1994096" y="3147179"/>
              <a:ext cx="1076510" cy="442839"/>
            </a:xfrm>
            <a:prstGeom prst="roundRect">
              <a:avLst>
                <a:gd name="adj" fmla="val 7848"/>
              </a:avLst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优选方案</a:t>
              </a:r>
              <a:endPara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593530" y="3460655"/>
              <a:ext cx="1769267" cy="613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RET</a:t>
              </a:r>
              <a:r>
                <a:rPr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融合阳性非小细胞肺癌：优选推荐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1581622" y="3182177"/>
              <a:ext cx="1695450" cy="0"/>
            </a:xfrm>
            <a:prstGeom prst="line">
              <a:avLst/>
            </a:prstGeom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9000">
                    <a:srgbClr val="F1DE6A"/>
                  </a:gs>
                  <a:gs pos="61000">
                    <a:srgbClr val="F1DE6A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箭头: 五边形 69"/>
            <p:cNvSpPr/>
            <p:nvPr/>
          </p:nvSpPr>
          <p:spPr>
            <a:xfrm rot="5400000">
              <a:off x="2797489" y="3115799"/>
              <a:ext cx="3491975" cy="1951200"/>
            </a:xfrm>
            <a:prstGeom prst="homePlate">
              <a:avLst>
                <a:gd name="adj" fmla="val 125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lumMod val="20000"/>
                  <a:lumOff val="8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: 圆角 72"/>
            <p:cNvSpPr/>
            <p:nvPr/>
          </p:nvSpPr>
          <p:spPr>
            <a:xfrm>
              <a:off x="3617401" y="3230212"/>
              <a:ext cx="1863726" cy="298450"/>
            </a:xfrm>
            <a:prstGeom prst="roundRect">
              <a:avLst>
                <a:gd name="adj" fmla="val 50000"/>
              </a:avLst>
            </a:prstGeom>
            <a:solidFill>
              <a:srgbClr val="19A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5" name="矩形: 圆角 74"/>
            <p:cNvSpPr/>
            <p:nvPr/>
          </p:nvSpPr>
          <p:spPr>
            <a:xfrm>
              <a:off x="3893477" y="3147179"/>
              <a:ext cx="1304925" cy="442839"/>
            </a:xfrm>
            <a:prstGeom prst="roundRect">
              <a:avLst>
                <a:gd name="adj" fmla="val 7848"/>
              </a:avLst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一线治疗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3689485" y="3460655"/>
              <a:ext cx="1753391" cy="613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RET</a:t>
              </a:r>
              <a:r>
                <a:rPr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融合阳性非小细胞肺癌：</a:t>
              </a:r>
              <a:r>
                <a: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级推荐</a:t>
              </a: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3652177" y="3182177"/>
              <a:ext cx="1695450" cy="0"/>
            </a:xfrm>
            <a:prstGeom prst="line">
              <a:avLst/>
            </a:prstGeom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9000">
                    <a:srgbClr val="F1DE6A"/>
                  </a:gs>
                  <a:gs pos="61000">
                    <a:srgbClr val="F1DE6A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箭头: 五边形 77"/>
            <p:cNvSpPr/>
            <p:nvPr/>
          </p:nvSpPr>
          <p:spPr>
            <a:xfrm rot="5400000">
              <a:off x="4823433" y="3095447"/>
              <a:ext cx="3602527" cy="1881352"/>
            </a:xfrm>
            <a:prstGeom prst="homePlate">
              <a:avLst>
                <a:gd name="adj" fmla="val 125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lumMod val="20000"/>
                  <a:lumOff val="8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1" name="矩形: 圆角 80"/>
            <p:cNvSpPr/>
            <p:nvPr/>
          </p:nvSpPr>
          <p:spPr>
            <a:xfrm>
              <a:off x="5720897" y="3230215"/>
              <a:ext cx="1863726" cy="298450"/>
            </a:xfrm>
            <a:prstGeom prst="roundRect">
              <a:avLst>
                <a:gd name="adj" fmla="val 50000"/>
              </a:avLst>
            </a:prstGeom>
            <a:solidFill>
              <a:srgbClr val="19A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3" name="矩形: 圆角 82"/>
            <p:cNvSpPr/>
            <p:nvPr/>
          </p:nvSpPr>
          <p:spPr>
            <a:xfrm>
              <a:off x="6155687" y="3147182"/>
              <a:ext cx="1076510" cy="442839"/>
            </a:xfrm>
            <a:prstGeom prst="roundRect">
              <a:avLst>
                <a:gd name="adj" fmla="val 7848"/>
              </a:avLst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标准方案</a:t>
              </a:r>
              <a:endPara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5799480" y="3460658"/>
              <a:ext cx="1629565" cy="1166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RET</a:t>
              </a:r>
              <a:r>
                <a:rPr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融合阳性非小细胞肺癌：</a:t>
              </a:r>
              <a:endPara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一线治疗</a:t>
              </a:r>
              <a:r>
                <a: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</a:t>
              </a:r>
              <a:r>
                <a:rPr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级推荐</a:t>
              </a:r>
              <a:endPara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二线治疗</a:t>
              </a:r>
              <a:r>
                <a: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</a:t>
              </a: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级推荐</a:t>
              </a:r>
              <a:endPara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5" name="直接连接符 84"/>
            <p:cNvCxnSpPr/>
            <p:nvPr/>
          </p:nvCxnSpPr>
          <p:spPr>
            <a:xfrm>
              <a:off x="5787572" y="3182180"/>
              <a:ext cx="1695450" cy="0"/>
            </a:xfrm>
            <a:prstGeom prst="line">
              <a:avLst/>
            </a:prstGeom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9000">
                    <a:srgbClr val="F1DE6A"/>
                  </a:gs>
                  <a:gs pos="61000">
                    <a:srgbClr val="F1DE6A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 descr="徽标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020" y="2261332"/>
              <a:ext cx="1552325" cy="60783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47281" y="2456540"/>
              <a:ext cx="1473776" cy="385988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" name="文本框 5"/>
            <p:cNvSpPr txBox="1"/>
            <p:nvPr/>
          </p:nvSpPr>
          <p:spPr>
            <a:xfrm>
              <a:off x="8161029" y="2645482"/>
              <a:ext cx="3304807" cy="2181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 sz="1600"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>
                <a:lnSpc>
                  <a:spcPct val="200000"/>
                </a:lnSpc>
                <a:buClr>
                  <a:srgbClr val="19AA94"/>
                </a:buClr>
                <a:buFont typeface="Wingdings" panose="05000000000000000000" pitchFamily="2" charset="2"/>
                <a:buChar char="l"/>
              </a:pP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CDE</a:t>
              </a:r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技术审评报告：研究结果显示，普拉替尼具有突出的客观缓解率和持久的缓解持续时间。在中国桥接研究显示，中国患者的获益特征与全球患者基本一致。</a:t>
              </a: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70A98CE6-363C-20E0-BD30-D5517C7443A6}"/>
                </a:ext>
              </a:extLst>
            </p:cNvPr>
            <p:cNvGrpSpPr/>
            <p:nvPr/>
          </p:nvGrpSpPr>
          <p:grpSpPr>
            <a:xfrm>
              <a:off x="8012428" y="1636049"/>
              <a:ext cx="3460551" cy="508000"/>
              <a:chOff x="7799994" y="1922371"/>
              <a:chExt cx="3460551" cy="508000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EBC7D050-E777-371C-489A-1BF2905C7DCC}"/>
                  </a:ext>
                </a:extLst>
              </p:cNvPr>
              <p:cNvSpPr/>
              <p:nvPr/>
            </p:nvSpPr>
            <p:spPr>
              <a:xfrm>
                <a:off x="7968070" y="1922371"/>
                <a:ext cx="3292475" cy="508000"/>
              </a:xfrm>
              <a:prstGeom prst="roundRect">
                <a:avLst>
                  <a:gd name="adj" fmla="val 50000"/>
                </a:avLst>
              </a:prstGeom>
              <a:solidFill>
                <a:srgbClr val="7C3663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 dirty="0"/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8043020" y="2005212"/>
                <a:ext cx="312420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600" b="1" dirty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CDE</a:t>
                </a:r>
                <a:r>
                  <a:rPr lang="zh-CN" altLang="en-US" sz="1600" b="1" dirty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积极评估获益</a:t>
                </a: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93201E63-5D4B-1000-D028-604A670F4925}"/>
                  </a:ext>
                </a:extLst>
              </p:cNvPr>
              <p:cNvSpPr/>
              <p:nvPr/>
            </p:nvSpPr>
            <p:spPr>
              <a:xfrm>
                <a:off x="7799994" y="1922371"/>
                <a:ext cx="504428" cy="504428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7C3663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12" name="dart-board_74147">
                <a:extLst>
                  <a:ext uri="{FF2B5EF4-FFF2-40B4-BE49-F238E27FC236}">
                    <a16:creationId xmlns:a16="http://schemas.microsoft.com/office/drawing/2014/main" id="{DC093038-A38E-4A88-FED3-C581C8E269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65286" y="1996371"/>
                <a:ext cx="355469" cy="356236"/>
              </a:xfrm>
              <a:custGeom>
                <a:avLst/>
                <a:gdLst>
                  <a:gd name="connsiteX0" fmla="*/ 488334 w 607780"/>
                  <a:gd name="connsiteY0" fmla="*/ 335343 h 608415"/>
                  <a:gd name="connsiteX1" fmla="*/ 334222 w 607780"/>
                  <a:gd name="connsiteY1" fmla="*/ 489140 h 608415"/>
                  <a:gd name="connsiteX2" fmla="*/ 334222 w 607780"/>
                  <a:gd name="connsiteY2" fmla="*/ 544074 h 608415"/>
                  <a:gd name="connsiteX3" fmla="*/ 543347 w 607780"/>
                  <a:gd name="connsiteY3" fmla="*/ 335343 h 608415"/>
                  <a:gd name="connsiteX4" fmla="*/ 303079 w 607780"/>
                  <a:gd name="connsiteY4" fmla="*/ 235618 h 608415"/>
                  <a:gd name="connsiteX5" fmla="*/ 371810 w 607780"/>
                  <a:gd name="connsiteY5" fmla="*/ 304243 h 608415"/>
                  <a:gd name="connsiteX6" fmla="*/ 303079 w 607780"/>
                  <a:gd name="connsiteY6" fmla="*/ 372868 h 608415"/>
                  <a:gd name="connsiteX7" fmla="*/ 234348 w 607780"/>
                  <a:gd name="connsiteY7" fmla="*/ 304243 h 608415"/>
                  <a:gd name="connsiteX8" fmla="*/ 303079 w 607780"/>
                  <a:gd name="connsiteY8" fmla="*/ 235618 h 608415"/>
                  <a:gd name="connsiteX9" fmla="*/ 303136 w 607780"/>
                  <a:gd name="connsiteY9" fmla="*/ 0 h 608415"/>
                  <a:gd name="connsiteX10" fmla="*/ 607780 w 607780"/>
                  <a:gd name="connsiteY10" fmla="*/ 304207 h 608415"/>
                  <a:gd name="connsiteX11" fmla="*/ 303136 w 607780"/>
                  <a:gd name="connsiteY11" fmla="*/ 608415 h 608415"/>
                  <a:gd name="connsiteX12" fmla="*/ 0 w 607780"/>
                  <a:gd name="connsiteY12" fmla="*/ 335249 h 608415"/>
                  <a:gd name="connsiteX13" fmla="*/ 62926 w 607780"/>
                  <a:gd name="connsiteY13" fmla="*/ 335249 h 608415"/>
                  <a:gd name="connsiteX14" fmla="*/ 272050 w 607780"/>
                  <a:gd name="connsiteY14" fmla="*/ 544074 h 608415"/>
                  <a:gd name="connsiteX15" fmla="*/ 272050 w 607780"/>
                  <a:gd name="connsiteY15" fmla="*/ 489140 h 608415"/>
                  <a:gd name="connsiteX16" fmla="*/ 115113 w 607780"/>
                  <a:gd name="connsiteY16" fmla="*/ 304207 h 608415"/>
                  <a:gd name="connsiteX17" fmla="*/ 303136 w 607780"/>
                  <a:gd name="connsiteY17" fmla="*/ 116547 h 608415"/>
                  <a:gd name="connsiteX18" fmla="*/ 413728 w 607780"/>
                  <a:gd name="connsiteY18" fmla="*/ 152668 h 608415"/>
                  <a:gd name="connsiteX19" fmla="*/ 368888 w 607780"/>
                  <a:gd name="connsiteY19" fmla="*/ 197443 h 608415"/>
                  <a:gd name="connsiteX20" fmla="*/ 303136 w 607780"/>
                  <a:gd name="connsiteY20" fmla="*/ 178630 h 608415"/>
                  <a:gd name="connsiteX21" fmla="*/ 177379 w 607780"/>
                  <a:gd name="connsiteY21" fmla="*/ 304207 h 608415"/>
                  <a:gd name="connsiteX22" fmla="*/ 303136 w 607780"/>
                  <a:gd name="connsiteY22" fmla="*/ 429785 h 608415"/>
                  <a:gd name="connsiteX23" fmla="*/ 428894 w 607780"/>
                  <a:gd name="connsiteY23" fmla="*/ 304207 h 608415"/>
                  <a:gd name="connsiteX24" fmla="*/ 412220 w 607780"/>
                  <a:gd name="connsiteY24" fmla="*/ 242030 h 608415"/>
                  <a:gd name="connsiteX25" fmla="*/ 457154 w 607780"/>
                  <a:gd name="connsiteY25" fmla="*/ 197161 h 608415"/>
                  <a:gd name="connsiteX26" fmla="*/ 488334 w 607780"/>
                  <a:gd name="connsiteY26" fmla="*/ 273166 h 608415"/>
                  <a:gd name="connsiteX27" fmla="*/ 543347 w 607780"/>
                  <a:gd name="connsiteY27" fmla="*/ 273166 h 608415"/>
                  <a:gd name="connsiteX28" fmla="*/ 303136 w 607780"/>
                  <a:gd name="connsiteY28" fmla="*/ 62177 h 608415"/>
                  <a:gd name="connsiteX29" fmla="*/ 62926 w 607780"/>
                  <a:gd name="connsiteY29" fmla="*/ 273166 h 608415"/>
                  <a:gd name="connsiteX30" fmla="*/ 0 w 607780"/>
                  <a:gd name="connsiteY30" fmla="*/ 273166 h 608415"/>
                  <a:gd name="connsiteX31" fmla="*/ 303136 w 607780"/>
                  <a:gd name="connsiteY31" fmla="*/ 0 h 60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7780" h="608415">
                    <a:moveTo>
                      <a:pt x="488334" y="335343"/>
                    </a:moveTo>
                    <a:cubicBezTo>
                      <a:pt x="475146" y="413888"/>
                      <a:pt x="412974" y="475971"/>
                      <a:pt x="334222" y="489140"/>
                    </a:cubicBezTo>
                    <a:lnTo>
                      <a:pt x="334222" y="544074"/>
                    </a:lnTo>
                    <a:cubicBezTo>
                      <a:pt x="443024" y="530059"/>
                      <a:pt x="529311" y="443895"/>
                      <a:pt x="543347" y="335343"/>
                    </a:cubicBezTo>
                    <a:close/>
                    <a:moveTo>
                      <a:pt x="303079" y="235618"/>
                    </a:moveTo>
                    <a:cubicBezTo>
                      <a:pt x="341038" y="235618"/>
                      <a:pt x="371810" y="266342"/>
                      <a:pt x="371810" y="304243"/>
                    </a:cubicBezTo>
                    <a:cubicBezTo>
                      <a:pt x="371810" y="342144"/>
                      <a:pt x="341038" y="372868"/>
                      <a:pt x="303079" y="372868"/>
                    </a:cubicBezTo>
                    <a:cubicBezTo>
                      <a:pt x="265120" y="372868"/>
                      <a:pt x="234348" y="342144"/>
                      <a:pt x="234348" y="304243"/>
                    </a:cubicBezTo>
                    <a:cubicBezTo>
                      <a:pt x="234348" y="266342"/>
                      <a:pt x="265120" y="235618"/>
                      <a:pt x="303079" y="235618"/>
                    </a:cubicBezTo>
                    <a:close/>
                    <a:moveTo>
                      <a:pt x="303136" y="0"/>
                    </a:moveTo>
                    <a:cubicBezTo>
                      <a:pt x="471095" y="0"/>
                      <a:pt x="607780" y="136489"/>
                      <a:pt x="607780" y="304207"/>
                    </a:cubicBezTo>
                    <a:cubicBezTo>
                      <a:pt x="607780" y="472020"/>
                      <a:pt x="471095" y="608415"/>
                      <a:pt x="303136" y="608415"/>
                    </a:cubicBezTo>
                    <a:cubicBezTo>
                      <a:pt x="145634" y="608415"/>
                      <a:pt x="15637" y="488482"/>
                      <a:pt x="0" y="335249"/>
                    </a:cubicBezTo>
                    <a:lnTo>
                      <a:pt x="62926" y="335249"/>
                    </a:lnTo>
                    <a:cubicBezTo>
                      <a:pt x="76962" y="443895"/>
                      <a:pt x="163249" y="530059"/>
                      <a:pt x="272050" y="544074"/>
                    </a:cubicBezTo>
                    <a:lnTo>
                      <a:pt x="272050" y="489140"/>
                    </a:lnTo>
                    <a:cubicBezTo>
                      <a:pt x="183125" y="474278"/>
                      <a:pt x="115113" y="397144"/>
                      <a:pt x="115113" y="304207"/>
                    </a:cubicBezTo>
                    <a:cubicBezTo>
                      <a:pt x="115113" y="200736"/>
                      <a:pt x="199422" y="116547"/>
                      <a:pt x="303136" y="116547"/>
                    </a:cubicBezTo>
                    <a:cubicBezTo>
                      <a:pt x="344490" y="116547"/>
                      <a:pt x="382641" y="129998"/>
                      <a:pt x="413728" y="152668"/>
                    </a:cubicBezTo>
                    <a:lnTo>
                      <a:pt x="368888" y="197443"/>
                    </a:lnTo>
                    <a:cubicBezTo>
                      <a:pt x="349766" y="185591"/>
                      <a:pt x="327252" y="178630"/>
                      <a:pt x="303136" y="178630"/>
                    </a:cubicBezTo>
                    <a:cubicBezTo>
                      <a:pt x="233805" y="178630"/>
                      <a:pt x="177379" y="234975"/>
                      <a:pt x="177379" y="304207"/>
                    </a:cubicBezTo>
                    <a:cubicBezTo>
                      <a:pt x="177379" y="373440"/>
                      <a:pt x="233805" y="429785"/>
                      <a:pt x="303136" y="429785"/>
                    </a:cubicBezTo>
                    <a:cubicBezTo>
                      <a:pt x="372468" y="429785"/>
                      <a:pt x="428894" y="373440"/>
                      <a:pt x="428894" y="304207"/>
                    </a:cubicBezTo>
                    <a:cubicBezTo>
                      <a:pt x="428894" y="281632"/>
                      <a:pt x="422771" y="260373"/>
                      <a:pt x="412220" y="242030"/>
                    </a:cubicBezTo>
                    <a:lnTo>
                      <a:pt x="457154" y="197161"/>
                    </a:lnTo>
                    <a:cubicBezTo>
                      <a:pt x="472791" y="219455"/>
                      <a:pt x="483624" y="245229"/>
                      <a:pt x="488334" y="273166"/>
                    </a:cubicBezTo>
                    <a:lnTo>
                      <a:pt x="543347" y="273166"/>
                    </a:lnTo>
                    <a:cubicBezTo>
                      <a:pt x="527992" y="154361"/>
                      <a:pt x="426256" y="62177"/>
                      <a:pt x="303136" y="62177"/>
                    </a:cubicBezTo>
                    <a:cubicBezTo>
                      <a:pt x="180017" y="62177"/>
                      <a:pt x="78280" y="154361"/>
                      <a:pt x="62926" y="273166"/>
                    </a:cubicBezTo>
                    <a:lnTo>
                      <a:pt x="0" y="273166"/>
                    </a:lnTo>
                    <a:cubicBezTo>
                      <a:pt x="15637" y="119933"/>
                      <a:pt x="145634" y="0"/>
                      <a:pt x="303136" y="0"/>
                    </a:cubicBezTo>
                    <a:close/>
                  </a:path>
                </a:pathLst>
              </a:custGeom>
              <a:solidFill>
                <a:srgbClr val="7C3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0BD2DCDD-5B4E-618D-EB69-E81A4FBBA134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" y="4626811"/>
              <a:ext cx="707662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9BC3112-1817-2E35-997C-ACD34820B90D}"/>
                </a:ext>
              </a:extLst>
            </p:cNvPr>
            <p:cNvSpPr txBox="1"/>
            <p:nvPr/>
          </p:nvSpPr>
          <p:spPr>
            <a:xfrm>
              <a:off x="513134" y="3488385"/>
              <a:ext cx="1060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非小细胞肺癌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67DCE246-9AA7-753B-4A53-9F5B0938FEDE}"/>
              </a:ext>
            </a:extLst>
          </p:cNvPr>
          <p:cNvSpPr txBox="1"/>
          <p:nvPr/>
        </p:nvSpPr>
        <p:spPr>
          <a:xfrm>
            <a:off x="603076" y="5805395"/>
            <a:ext cx="82835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National Comprehensive Cancer Network. Non-Small Cell Cancer Guideline Version 5. 2024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Oncogene-addicted metastatic non-small-cell lung cancer: ESMO Clinical Practice Guideline for diagnosis, treatment and follow-up2023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 CSCO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非小细胞肺癌诊疗指南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普拉替尼胶囊（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JXHS2000131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）申请上市技术审评报告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NCCN Clinical Practice Guidelines in Oncology: Thyroid Carcinoma( Version 2.2024)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Thyroid cancer: ESMO Clinical Practice Guidelines for diagnosis, treatment and follow-up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FCC04-BE79-0F7C-0E67-D08154682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F92CC83E-AC69-2E07-8464-5F6DDEB8DDBC}"/>
              </a:ext>
            </a:extLst>
          </p:cNvPr>
          <p:cNvSpPr/>
          <p:nvPr/>
        </p:nvSpPr>
        <p:spPr>
          <a:xfrm>
            <a:off x="725011" y="4357720"/>
            <a:ext cx="5237560" cy="1607617"/>
          </a:xfrm>
          <a:prstGeom prst="roundRect">
            <a:avLst>
              <a:gd name="adj" fmla="val 6692"/>
            </a:avLst>
          </a:prstGeom>
          <a:solidFill>
            <a:schemeClr val="bg1"/>
          </a:solidFill>
          <a:ln w="19050">
            <a:solidFill>
              <a:srgbClr val="F1DE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2">
            <a:extLst>
              <a:ext uri="{FF2B5EF4-FFF2-40B4-BE49-F238E27FC236}">
                <a16:creationId xmlns:a16="http://schemas.microsoft.com/office/drawing/2014/main" id="{8047ADF7-3E6B-C24C-8926-E008A0955A29}"/>
              </a:ext>
            </a:extLst>
          </p:cNvPr>
          <p:cNvSpPr/>
          <p:nvPr/>
        </p:nvSpPr>
        <p:spPr>
          <a:xfrm>
            <a:off x="761080" y="1804218"/>
            <a:ext cx="10606526" cy="1927456"/>
          </a:xfrm>
          <a:custGeom>
            <a:avLst/>
            <a:gdLst>
              <a:gd name="connsiteX0" fmla="*/ 0 w 6309432"/>
              <a:gd name="connsiteY0" fmla="*/ 0 h 4673578"/>
              <a:gd name="connsiteX1" fmla="*/ 6309432 w 6309432"/>
              <a:gd name="connsiteY1" fmla="*/ 0 h 4673578"/>
              <a:gd name="connsiteX2" fmla="*/ 6309432 w 6309432"/>
              <a:gd name="connsiteY2" fmla="*/ 4673578 h 4673578"/>
              <a:gd name="connsiteX3" fmla="*/ 0 w 6309432"/>
              <a:gd name="connsiteY3" fmla="*/ 4673578 h 4673578"/>
              <a:gd name="connsiteX4" fmla="*/ 0 w 6309432"/>
              <a:gd name="connsiteY4" fmla="*/ 0 h 4673578"/>
              <a:gd name="connsiteX0" fmla="*/ 0 w 6309432"/>
              <a:gd name="connsiteY0" fmla="*/ 28089 h 4701667"/>
              <a:gd name="connsiteX1" fmla="*/ 2733379 w 6309432"/>
              <a:gd name="connsiteY1" fmla="*/ 0 h 4701667"/>
              <a:gd name="connsiteX2" fmla="*/ 6309432 w 6309432"/>
              <a:gd name="connsiteY2" fmla="*/ 28089 h 4701667"/>
              <a:gd name="connsiteX3" fmla="*/ 6309432 w 6309432"/>
              <a:gd name="connsiteY3" fmla="*/ 4701667 h 4701667"/>
              <a:gd name="connsiteX4" fmla="*/ 0 w 6309432"/>
              <a:gd name="connsiteY4" fmla="*/ 4701667 h 4701667"/>
              <a:gd name="connsiteX5" fmla="*/ 0 w 6309432"/>
              <a:gd name="connsiteY5" fmla="*/ 28089 h 4701667"/>
              <a:gd name="connsiteX0" fmla="*/ 2733379 w 6309432"/>
              <a:gd name="connsiteY0" fmla="*/ 0 h 4701667"/>
              <a:gd name="connsiteX1" fmla="*/ 6309432 w 6309432"/>
              <a:gd name="connsiteY1" fmla="*/ 28089 h 4701667"/>
              <a:gd name="connsiteX2" fmla="*/ 6309432 w 6309432"/>
              <a:gd name="connsiteY2" fmla="*/ 4701667 h 4701667"/>
              <a:gd name="connsiteX3" fmla="*/ 0 w 6309432"/>
              <a:gd name="connsiteY3" fmla="*/ 4701667 h 4701667"/>
              <a:gd name="connsiteX4" fmla="*/ 0 w 6309432"/>
              <a:gd name="connsiteY4" fmla="*/ 28089 h 4701667"/>
              <a:gd name="connsiteX5" fmla="*/ 2824819 w 6309432"/>
              <a:gd name="connsiteY5" fmla="*/ 91440 h 4701667"/>
              <a:gd name="connsiteX0" fmla="*/ 2733379 w 6309432"/>
              <a:gd name="connsiteY0" fmla="*/ 0 h 4701667"/>
              <a:gd name="connsiteX1" fmla="*/ 6309432 w 6309432"/>
              <a:gd name="connsiteY1" fmla="*/ 28089 h 4701667"/>
              <a:gd name="connsiteX2" fmla="*/ 6309432 w 6309432"/>
              <a:gd name="connsiteY2" fmla="*/ 4701667 h 4701667"/>
              <a:gd name="connsiteX3" fmla="*/ 0 w 6309432"/>
              <a:gd name="connsiteY3" fmla="*/ 4701667 h 4701667"/>
              <a:gd name="connsiteX4" fmla="*/ 0 w 6309432"/>
              <a:gd name="connsiteY4" fmla="*/ 28089 h 4701667"/>
              <a:gd name="connsiteX5" fmla="*/ 634512 w 6309432"/>
              <a:gd name="connsiteY5" fmla="*/ 38278 h 4701667"/>
              <a:gd name="connsiteX0" fmla="*/ 5465946 w 6309432"/>
              <a:gd name="connsiteY0" fmla="*/ 14441 h 4673578"/>
              <a:gd name="connsiteX1" fmla="*/ 6309432 w 6309432"/>
              <a:gd name="connsiteY1" fmla="*/ 0 h 4673578"/>
              <a:gd name="connsiteX2" fmla="*/ 6309432 w 6309432"/>
              <a:gd name="connsiteY2" fmla="*/ 4673578 h 4673578"/>
              <a:gd name="connsiteX3" fmla="*/ 0 w 6309432"/>
              <a:gd name="connsiteY3" fmla="*/ 4673578 h 4673578"/>
              <a:gd name="connsiteX4" fmla="*/ 0 w 6309432"/>
              <a:gd name="connsiteY4" fmla="*/ 0 h 4673578"/>
              <a:gd name="connsiteX5" fmla="*/ 634512 w 6309432"/>
              <a:gd name="connsiteY5" fmla="*/ 10189 h 4673578"/>
              <a:gd name="connsiteX0" fmla="*/ 5465946 w 6309432"/>
              <a:gd name="connsiteY0" fmla="*/ 36150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16820 w 6309432"/>
              <a:gd name="connsiteY0" fmla="*/ 46783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16820 w 6309432"/>
              <a:gd name="connsiteY0" fmla="*/ 46783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16820 w 6309432"/>
              <a:gd name="connsiteY0" fmla="*/ 36151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38085 w 6309432"/>
              <a:gd name="connsiteY0" fmla="*/ 0 h 4701666"/>
              <a:gd name="connsiteX1" fmla="*/ 6309432 w 6309432"/>
              <a:gd name="connsiteY1" fmla="*/ 28088 h 4701666"/>
              <a:gd name="connsiteX2" fmla="*/ 6309432 w 6309432"/>
              <a:gd name="connsiteY2" fmla="*/ 4701666 h 4701666"/>
              <a:gd name="connsiteX3" fmla="*/ 0 w 6309432"/>
              <a:gd name="connsiteY3" fmla="*/ 4701666 h 4701666"/>
              <a:gd name="connsiteX4" fmla="*/ 0 w 6309432"/>
              <a:gd name="connsiteY4" fmla="*/ 28088 h 4701666"/>
              <a:gd name="connsiteX5" fmla="*/ 485657 w 6309432"/>
              <a:gd name="connsiteY5" fmla="*/ 6379 h 4701666"/>
              <a:gd name="connsiteX0" fmla="*/ 5880615 w 6309432"/>
              <a:gd name="connsiteY0" fmla="*/ 25518 h 4695287"/>
              <a:gd name="connsiteX1" fmla="*/ 6309432 w 6309432"/>
              <a:gd name="connsiteY1" fmla="*/ 21709 h 4695287"/>
              <a:gd name="connsiteX2" fmla="*/ 6309432 w 6309432"/>
              <a:gd name="connsiteY2" fmla="*/ 4695287 h 4695287"/>
              <a:gd name="connsiteX3" fmla="*/ 0 w 6309432"/>
              <a:gd name="connsiteY3" fmla="*/ 4695287 h 4695287"/>
              <a:gd name="connsiteX4" fmla="*/ 0 w 6309432"/>
              <a:gd name="connsiteY4" fmla="*/ 21709 h 4695287"/>
              <a:gd name="connsiteX5" fmla="*/ 485657 w 6309432"/>
              <a:gd name="connsiteY5" fmla="*/ 0 h 4695287"/>
              <a:gd name="connsiteX0" fmla="*/ 5880615 w 6309432"/>
              <a:gd name="connsiteY0" fmla="*/ 46783 h 4716552"/>
              <a:gd name="connsiteX1" fmla="*/ 6309432 w 6309432"/>
              <a:gd name="connsiteY1" fmla="*/ 42974 h 4716552"/>
              <a:gd name="connsiteX2" fmla="*/ 6309432 w 6309432"/>
              <a:gd name="connsiteY2" fmla="*/ 4716552 h 4716552"/>
              <a:gd name="connsiteX3" fmla="*/ 0 w 6309432"/>
              <a:gd name="connsiteY3" fmla="*/ 4716552 h 4716552"/>
              <a:gd name="connsiteX4" fmla="*/ 0 w 6309432"/>
              <a:gd name="connsiteY4" fmla="*/ 42974 h 4716552"/>
              <a:gd name="connsiteX5" fmla="*/ 315536 w 6309432"/>
              <a:gd name="connsiteY5" fmla="*/ 0 h 4716552"/>
              <a:gd name="connsiteX0" fmla="*/ 5880615 w 6309432"/>
              <a:gd name="connsiteY0" fmla="*/ 4253 h 4674022"/>
              <a:gd name="connsiteX1" fmla="*/ 6309432 w 6309432"/>
              <a:gd name="connsiteY1" fmla="*/ 444 h 4674022"/>
              <a:gd name="connsiteX2" fmla="*/ 6309432 w 6309432"/>
              <a:gd name="connsiteY2" fmla="*/ 4674022 h 4674022"/>
              <a:gd name="connsiteX3" fmla="*/ 0 w 6309432"/>
              <a:gd name="connsiteY3" fmla="*/ 4674022 h 4674022"/>
              <a:gd name="connsiteX4" fmla="*/ 0 w 6309432"/>
              <a:gd name="connsiteY4" fmla="*/ 444 h 4674022"/>
              <a:gd name="connsiteX5" fmla="*/ 315536 w 6309432"/>
              <a:gd name="connsiteY5" fmla="*/ 0 h 4674022"/>
              <a:gd name="connsiteX0" fmla="*/ 6018838 w 6309432"/>
              <a:gd name="connsiteY0" fmla="*/ 4253 h 4674022"/>
              <a:gd name="connsiteX1" fmla="*/ 6309432 w 6309432"/>
              <a:gd name="connsiteY1" fmla="*/ 444 h 4674022"/>
              <a:gd name="connsiteX2" fmla="*/ 6309432 w 6309432"/>
              <a:gd name="connsiteY2" fmla="*/ 4674022 h 4674022"/>
              <a:gd name="connsiteX3" fmla="*/ 0 w 6309432"/>
              <a:gd name="connsiteY3" fmla="*/ 4674022 h 4674022"/>
              <a:gd name="connsiteX4" fmla="*/ 0 w 6309432"/>
              <a:gd name="connsiteY4" fmla="*/ 444 h 4674022"/>
              <a:gd name="connsiteX5" fmla="*/ 315536 w 6309432"/>
              <a:gd name="connsiteY5" fmla="*/ 0 h 467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9432" h="4674022">
                <a:moveTo>
                  <a:pt x="6018838" y="4253"/>
                </a:moveTo>
                <a:lnTo>
                  <a:pt x="6309432" y="444"/>
                </a:lnTo>
                <a:lnTo>
                  <a:pt x="6309432" y="4674022"/>
                </a:lnTo>
                <a:lnTo>
                  <a:pt x="0" y="4674022"/>
                </a:lnTo>
                <a:lnTo>
                  <a:pt x="0" y="444"/>
                </a:lnTo>
                <a:lnTo>
                  <a:pt x="315536" y="0"/>
                </a:lnTo>
              </a:path>
            </a:pathLst>
          </a:custGeom>
          <a:noFill/>
          <a:ln w="19050">
            <a:solidFill>
              <a:srgbClr val="F3D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5B3905B-15ED-8FAD-90F2-1A833127C101}"/>
              </a:ext>
            </a:extLst>
          </p:cNvPr>
          <p:cNvSpPr/>
          <p:nvPr/>
        </p:nvSpPr>
        <p:spPr>
          <a:xfrm>
            <a:off x="6127899" y="2114393"/>
            <a:ext cx="5227852" cy="3888722"/>
          </a:xfrm>
          <a:prstGeom prst="roundRect">
            <a:avLst>
              <a:gd name="adj" fmla="val 1770"/>
            </a:avLst>
          </a:prstGeom>
          <a:solidFill>
            <a:schemeClr val="bg1"/>
          </a:solidFill>
          <a:ln w="19050">
            <a:solidFill>
              <a:srgbClr val="F1DE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3F0522F-DE54-ECE9-5FBD-D9D3FDDBF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06" y="699881"/>
            <a:ext cx="10515600" cy="747346"/>
          </a:xfrm>
        </p:spPr>
        <p:txBody>
          <a:bodyPr/>
          <a:lstStyle/>
          <a:p>
            <a:r>
              <a:rPr lang="zh-CN" altLang="en-US" sz="2400" dirty="0">
                <a:sym typeface="Arial" panose="020B0604020202020204" pitchFamily="34" charset="0"/>
              </a:rPr>
              <a:t>普拉替尼不良反应可控可管理，具有良好的获益风险比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E7E0914-9F2C-C3E3-8C68-BADCBF07BD4D}"/>
              </a:ext>
            </a:extLst>
          </p:cNvPr>
          <p:cNvGrpSpPr/>
          <p:nvPr/>
        </p:nvGrpSpPr>
        <p:grpSpPr>
          <a:xfrm>
            <a:off x="8144647" y="104840"/>
            <a:ext cx="1237845" cy="344736"/>
            <a:chOff x="4161407" y="104422"/>
            <a:chExt cx="1237845" cy="344736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429EF54-2106-C6E7-4116-17DEBCBBC97F}"/>
                </a:ext>
              </a:extLst>
            </p:cNvPr>
            <p:cNvSpPr/>
            <p:nvPr/>
          </p:nvSpPr>
          <p:spPr>
            <a:xfrm>
              <a:off x="4161407" y="104422"/>
              <a:ext cx="1137468" cy="344736"/>
            </a:xfrm>
            <a:prstGeom prst="roundRect">
              <a:avLst>
                <a:gd name="adj" fmla="val 16667"/>
              </a:avLst>
            </a:prstGeom>
            <a:solidFill>
              <a:srgbClr val="EEE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A87457F0-B0A8-63B4-3B9F-DEAE6BE542EF}"/>
                </a:ext>
              </a:extLst>
            </p:cNvPr>
            <p:cNvSpPr/>
            <p:nvPr/>
          </p:nvSpPr>
          <p:spPr>
            <a:xfrm rot="5400000">
              <a:off x="5255252" y="205150"/>
              <a:ext cx="144000" cy="144000"/>
            </a:xfrm>
            <a:prstGeom prst="triangle">
              <a:avLst>
                <a:gd name="adj" fmla="val 52538"/>
              </a:avLst>
            </a:prstGeom>
            <a:gradFill>
              <a:gsLst>
                <a:gs pos="0">
                  <a:srgbClr val="F3D554"/>
                </a:gs>
                <a:gs pos="100000">
                  <a:srgbClr val="EEE07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013B9E"/>
                </a:solidFill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DCC36F29-2C59-4F77-1846-4B4AD9C2971E}"/>
              </a:ext>
            </a:extLst>
          </p:cNvPr>
          <p:cNvSpPr txBox="1"/>
          <p:nvPr/>
        </p:nvSpPr>
        <p:spPr>
          <a:xfrm>
            <a:off x="5640005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创新性</a:t>
            </a:r>
            <a:endParaRPr lang="en-US" altLang="zh-CN" sz="16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FB5AD9B-EBDA-E450-ECBB-00B0987BC62E}"/>
              </a:ext>
            </a:extLst>
          </p:cNvPr>
          <p:cNvSpPr txBox="1"/>
          <p:nvPr/>
        </p:nvSpPr>
        <p:spPr>
          <a:xfrm>
            <a:off x="6918908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有效性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7A106AA-7887-47FA-818C-7E49D0327E47}"/>
              </a:ext>
            </a:extLst>
          </p:cNvPr>
          <p:cNvSpPr txBox="1"/>
          <p:nvPr/>
        </p:nvSpPr>
        <p:spPr>
          <a:xfrm>
            <a:off x="8208444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安全性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1C1C777-0CEE-AD1A-744E-7EFEFB8462C8}"/>
              </a:ext>
            </a:extLst>
          </p:cNvPr>
          <p:cNvSpPr txBox="1"/>
          <p:nvPr/>
        </p:nvSpPr>
        <p:spPr>
          <a:xfrm>
            <a:off x="9434183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公平性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38BB40E-117A-15E6-2854-9AC797CA4E4D}"/>
              </a:ext>
            </a:extLst>
          </p:cNvPr>
          <p:cNvSpPr txBox="1"/>
          <p:nvPr/>
        </p:nvSpPr>
        <p:spPr>
          <a:xfrm>
            <a:off x="4241132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基本信息</a:t>
            </a:r>
            <a:endParaRPr lang="en-US" altLang="zh-CN" sz="16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D41F78B-34B8-55C9-5B3E-77D092478A94}"/>
              </a:ext>
            </a:extLst>
          </p:cNvPr>
          <p:cNvGrpSpPr/>
          <p:nvPr/>
        </p:nvGrpSpPr>
        <p:grpSpPr>
          <a:xfrm>
            <a:off x="709878" y="1478618"/>
            <a:ext cx="10801350" cy="668500"/>
            <a:chOff x="1133473" y="1920249"/>
            <a:chExt cx="11141469" cy="668500"/>
          </a:xfrm>
        </p:grpSpPr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6B73C83E-CA25-4E1F-1A74-3A3E9124D8BD}"/>
                </a:ext>
              </a:extLst>
            </p:cNvPr>
            <p:cNvSpPr/>
            <p:nvPr/>
          </p:nvSpPr>
          <p:spPr>
            <a:xfrm rot="16200000">
              <a:off x="1062502" y="2325225"/>
              <a:ext cx="342900" cy="184148"/>
            </a:xfrm>
            <a:prstGeom prst="triangle">
              <a:avLst/>
            </a:prstGeom>
            <a:solidFill>
              <a:srgbClr val="19A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: 圆顶角 10">
              <a:extLst>
                <a:ext uri="{FF2B5EF4-FFF2-40B4-BE49-F238E27FC236}">
                  <a16:creationId xmlns:a16="http://schemas.microsoft.com/office/drawing/2014/main" id="{66A2FE16-EEFF-3CCA-5159-9DB03910DCEA}"/>
                </a:ext>
              </a:extLst>
            </p:cNvPr>
            <p:cNvSpPr/>
            <p:nvPr/>
          </p:nvSpPr>
          <p:spPr>
            <a:xfrm rot="5400000">
              <a:off x="6457098" y="-3403376"/>
              <a:ext cx="494220" cy="11141469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DAE3F3"/>
                </a:gs>
                <a:gs pos="44000">
                  <a:srgbClr val="19AA9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7A968797-CB1E-F9E7-5440-5586AF05FB75}"/>
              </a:ext>
            </a:extLst>
          </p:cNvPr>
          <p:cNvSpPr/>
          <p:nvPr/>
        </p:nvSpPr>
        <p:spPr>
          <a:xfrm>
            <a:off x="3249330" y="1500061"/>
            <a:ext cx="5615915" cy="4286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普拉替尼整体安全性可耐受，不良反应可控可管理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485258B-121A-4BE3-29A8-97EB42304903}"/>
              </a:ext>
            </a:extLst>
          </p:cNvPr>
          <p:cNvSpPr txBox="1"/>
          <p:nvPr/>
        </p:nvSpPr>
        <p:spPr>
          <a:xfrm>
            <a:off x="975405" y="2068276"/>
            <a:ext cx="5084416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19AA94"/>
              </a:buClr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最常见的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3-4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级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AE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是中性粒细胞计数减少、贫血和高血压，大部分的不良反应为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1-2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级，且可逆，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19AA94"/>
              </a:buClr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无手足综合征，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蛋白尿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等多激酶抑制剂的不良反应，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B53E3F8-C1CE-DA30-F6B9-704BD2A67A81}"/>
              </a:ext>
            </a:extLst>
          </p:cNvPr>
          <p:cNvSpPr txBox="1"/>
          <p:nvPr/>
        </p:nvSpPr>
        <p:spPr>
          <a:xfrm>
            <a:off x="985770" y="2975173"/>
            <a:ext cx="4933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19AA94"/>
              </a:buClr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ARROW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研究中，普拉替尼中位治疗持续时长为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15.0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月，其安全性满足长期治疗要求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2A1A89A-1B71-C704-5885-679903CFAF3E}"/>
              </a:ext>
            </a:extLst>
          </p:cNvPr>
          <p:cNvSpPr txBox="1"/>
          <p:nvPr/>
        </p:nvSpPr>
        <p:spPr>
          <a:xfrm>
            <a:off x="896553" y="4715252"/>
            <a:ext cx="49335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buClr>
                <a:srgbClr val="0356B3"/>
              </a:buClr>
              <a:buFont typeface="Wingdings" panose="05000000000000000000" pitchFamily="2" charset="2"/>
              <a:buChar char="u"/>
              <a:defRPr sz="14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spcAft>
                <a:spcPts val="1200"/>
              </a:spcAft>
              <a:buClr>
                <a:srgbClr val="19AA94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整体而言本品不良事件发生情况在临床可耐受范围内，</a:t>
            </a:r>
            <a:endParaRPr lang="en-US" altLang="zh-CN" dirty="0"/>
          </a:p>
          <a:p>
            <a:pPr>
              <a:spcAft>
                <a:spcPts val="1200"/>
              </a:spcAft>
              <a:buClr>
                <a:srgbClr val="19AA94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大部分 </a:t>
            </a:r>
            <a:r>
              <a:rPr lang="en-US" altLang="zh-CN" dirty="0"/>
              <a:t>AE</a:t>
            </a:r>
            <a:r>
              <a:rPr lang="zh-CN" altLang="en-US" dirty="0"/>
              <a:t>可通过剂量调整、安全性监测和必要的对症处理控制。</a:t>
            </a:r>
          </a:p>
        </p:txBody>
      </p:sp>
      <p:sp>
        <p:nvSpPr>
          <p:cNvPr id="59" name="标题 3">
            <a:extLst>
              <a:ext uri="{FF2B5EF4-FFF2-40B4-BE49-F238E27FC236}">
                <a16:creationId xmlns:a16="http://schemas.microsoft.com/office/drawing/2014/main" id="{E5B35296-B17B-9B4D-35B5-61E1E8B51868}"/>
              </a:ext>
            </a:extLst>
          </p:cNvPr>
          <p:cNvSpPr txBox="1"/>
          <p:nvPr/>
        </p:nvSpPr>
        <p:spPr>
          <a:xfrm>
            <a:off x="702251" y="3959444"/>
            <a:ext cx="5256000" cy="494220"/>
          </a:xfrm>
          <a:prstGeom prst="roundRect">
            <a:avLst>
              <a:gd name="adj" fmla="val 14508"/>
            </a:avLst>
          </a:prstGeom>
          <a:solidFill>
            <a:srgbClr val="19AA94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17EF163-0FDF-54C7-4A73-016F8FB7D352}"/>
              </a:ext>
            </a:extLst>
          </p:cNvPr>
          <p:cNvSpPr txBox="1"/>
          <p:nvPr/>
        </p:nvSpPr>
        <p:spPr>
          <a:xfrm>
            <a:off x="1365771" y="3965199"/>
            <a:ext cx="43503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CDE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技术审评和上市后不良反应监测</a:t>
            </a:r>
          </a:p>
        </p:txBody>
      </p:sp>
      <p:sp>
        <p:nvSpPr>
          <p:cNvPr id="63" name="iconfont-1054-809963">
            <a:extLst>
              <a:ext uri="{FF2B5EF4-FFF2-40B4-BE49-F238E27FC236}">
                <a16:creationId xmlns:a16="http://schemas.microsoft.com/office/drawing/2014/main" id="{741F593A-E505-ABAC-04C9-8FABD8D81BE3}"/>
              </a:ext>
            </a:extLst>
          </p:cNvPr>
          <p:cNvSpPr/>
          <p:nvPr/>
        </p:nvSpPr>
        <p:spPr>
          <a:xfrm>
            <a:off x="1723886" y="3976212"/>
            <a:ext cx="217697" cy="285750"/>
          </a:xfrm>
          <a:custGeom>
            <a:avLst/>
            <a:gdLst>
              <a:gd name="T0" fmla="*/ 7331 w 9142"/>
              <a:gd name="T1" fmla="*/ 3286 h 12000"/>
              <a:gd name="T2" fmla="*/ 4087 w 9142"/>
              <a:gd name="T3" fmla="*/ 7251 h 12000"/>
              <a:gd name="T4" fmla="*/ 3312 w 9142"/>
              <a:gd name="T5" fmla="*/ 5788 h 12000"/>
              <a:gd name="T6" fmla="*/ 1714 w 9142"/>
              <a:gd name="T7" fmla="*/ 6732 h 12000"/>
              <a:gd name="T8" fmla="*/ 4184 w 9142"/>
              <a:gd name="T9" fmla="*/ 8714 h 12000"/>
              <a:gd name="T10" fmla="*/ 7428 w 9142"/>
              <a:gd name="T11" fmla="*/ 5363 h 12000"/>
              <a:gd name="T12" fmla="*/ 7331 w 9142"/>
              <a:gd name="T13" fmla="*/ 3286 h 12000"/>
              <a:gd name="T14" fmla="*/ 7857 w 9142"/>
              <a:gd name="T15" fmla="*/ 1429 h 12000"/>
              <a:gd name="T16" fmla="*/ 6571 w 9142"/>
              <a:gd name="T17" fmla="*/ 1286 h 12000"/>
              <a:gd name="T18" fmla="*/ 4571 w 9142"/>
              <a:gd name="T19" fmla="*/ 0 h 12000"/>
              <a:gd name="T20" fmla="*/ 2571 w 9142"/>
              <a:gd name="T21" fmla="*/ 1286 h 12000"/>
              <a:gd name="T22" fmla="*/ 1285 w 9142"/>
              <a:gd name="T23" fmla="*/ 1429 h 12000"/>
              <a:gd name="T24" fmla="*/ 0 w 9142"/>
              <a:gd name="T25" fmla="*/ 1429 h 12000"/>
              <a:gd name="T26" fmla="*/ 0 w 9142"/>
              <a:gd name="T27" fmla="*/ 7571 h 12000"/>
              <a:gd name="T28" fmla="*/ 1285 w 9142"/>
              <a:gd name="T29" fmla="*/ 10143 h 12000"/>
              <a:gd name="T30" fmla="*/ 4571 w 9142"/>
              <a:gd name="T31" fmla="*/ 12000 h 12000"/>
              <a:gd name="T32" fmla="*/ 7857 w 9142"/>
              <a:gd name="T33" fmla="*/ 10143 h 12000"/>
              <a:gd name="T34" fmla="*/ 9142 w 9142"/>
              <a:gd name="T35" fmla="*/ 7571 h 12000"/>
              <a:gd name="T36" fmla="*/ 9142 w 9142"/>
              <a:gd name="T37" fmla="*/ 1429 h 12000"/>
              <a:gd name="T38" fmla="*/ 7857 w 9142"/>
              <a:gd name="T39" fmla="*/ 1429 h 12000"/>
              <a:gd name="T40" fmla="*/ 8428 w 9142"/>
              <a:gd name="T41" fmla="*/ 7571 h 12000"/>
              <a:gd name="T42" fmla="*/ 6857 w 9142"/>
              <a:gd name="T43" fmla="*/ 9857 h 12000"/>
              <a:gd name="T44" fmla="*/ 4571 w 9142"/>
              <a:gd name="T45" fmla="*/ 11286 h 12000"/>
              <a:gd name="T46" fmla="*/ 2285 w 9142"/>
              <a:gd name="T47" fmla="*/ 9857 h 12000"/>
              <a:gd name="T48" fmla="*/ 714 w 9142"/>
              <a:gd name="T49" fmla="*/ 7571 h 12000"/>
              <a:gd name="T50" fmla="*/ 714 w 9142"/>
              <a:gd name="T51" fmla="*/ 2143 h 12000"/>
              <a:gd name="T52" fmla="*/ 1285 w 9142"/>
              <a:gd name="T53" fmla="*/ 2143 h 12000"/>
              <a:gd name="T54" fmla="*/ 2571 w 9142"/>
              <a:gd name="T55" fmla="*/ 2000 h 12000"/>
              <a:gd name="T56" fmla="*/ 4571 w 9142"/>
              <a:gd name="T57" fmla="*/ 1000 h 12000"/>
              <a:gd name="T58" fmla="*/ 6571 w 9142"/>
              <a:gd name="T59" fmla="*/ 2000 h 12000"/>
              <a:gd name="T60" fmla="*/ 7857 w 9142"/>
              <a:gd name="T61" fmla="*/ 2143 h 12000"/>
              <a:gd name="T62" fmla="*/ 8428 w 9142"/>
              <a:gd name="T63" fmla="*/ 2143 h 12000"/>
              <a:gd name="T64" fmla="*/ 8428 w 9142"/>
              <a:gd name="T65" fmla="*/ 7571 h 1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42" h="12000">
                <a:moveTo>
                  <a:pt x="7331" y="3286"/>
                </a:moveTo>
                <a:cubicBezTo>
                  <a:pt x="5346" y="4277"/>
                  <a:pt x="4087" y="7251"/>
                  <a:pt x="4087" y="7251"/>
                </a:cubicBezTo>
                <a:lnTo>
                  <a:pt x="3312" y="5788"/>
                </a:lnTo>
                <a:lnTo>
                  <a:pt x="1714" y="6732"/>
                </a:lnTo>
                <a:cubicBezTo>
                  <a:pt x="2392" y="6968"/>
                  <a:pt x="3360" y="7723"/>
                  <a:pt x="4184" y="8714"/>
                </a:cubicBezTo>
                <a:cubicBezTo>
                  <a:pt x="4765" y="7676"/>
                  <a:pt x="6556" y="5551"/>
                  <a:pt x="7428" y="5363"/>
                </a:cubicBezTo>
                <a:cubicBezTo>
                  <a:pt x="7089" y="4607"/>
                  <a:pt x="7283" y="3994"/>
                  <a:pt x="7331" y="3286"/>
                </a:cubicBezTo>
                <a:close/>
                <a:moveTo>
                  <a:pt x="7857" y="1429"/>
                </a:moveTo>
                <a:cubicBezTo>
                  <a:pt x="7433" y="1429"/>
                  <a:pt x="7125" y="1406"/>
                  <a:pt x="6571" y="1286"/>
                </a:cubicBezTo>
                <a:cubicBezTo>
                  <a:pt x="5512" y="1056"/>
                  <a:pt x="4571" y="0"/>
                  <a:pt x="4571" y="0"/>
                </a:cubicBezTo>
                <a:cubicBezTo>
                  <a:pt x="4571" y="0"/>
                  <a:pt x="3630" y="1056"/>
                  <a:pt x="2571" y="1286"/>
                </a:cubicBezTo>
                <a:cubicBezTo>
                  <a:pt x="2017" y="1406"/>
                  <a:pt x="1709" y="1429"/>
                  <a:pt x="1285" y="1429"/>
                </a:cubicBezTo>
                <a:lnTo>
                  <a:pt x="0" y="1429"/>
                </a:lnTo>
                <a:lnTo>
                  <a:pt x="0" y="7571"/>
                </a:lnTo>
                <a:cubicBezTo>
                  <a:pt x="0" y="7571"/>
                  <a:pt x="188" y="9123"/>
                  <a:pt x="1285" y="10143"/>
                </a:cubicBezTo>
                <a:cubicBezTo>
                  <a:pt x="2284" y="11072"/>
                  <a:pt x="4571" y="12000"/>
                  <a:pt x="4571" y="12000"/>
                </a:cubicBezTo>
                <a:cubicBezTo>
                  <a:pt x="4571" y="12000"/>
                  <a:pt x="6858" y="11072"/>
                  <a:pt x="7857" y="10143"/>
                </a:cubicBezTo>
                <a:cubicBezTo>
                  <a:pt x="8954" y="9123"/>
                  <a:pt x="9142" y="7571"/>
                  <a:pt x="9142" y="7571"/>
                </a:cubicBezTo>
                <a:lnTo>
                  <a:pt x="9142" y="1429"/>
                </a:lnTo>
                <a:lnTo>
                  <a:pt x="7857" y="1429"/>
                </a:lnTo>
                <a:close/>
                <a:moveTo>
                  <a:pt x="8428" y="7571"/>
                </a:moveTo>
                <a:cubicBezTo>
                  <a:pt x="8428" y="7571"/>
                  <a:pt x="8099" y="8955"/>
                  <a:pt x="6857" y="9857"/>
                </a:cubicBezTo>
                <a:cubicBezTo>
                  <a:pt x="5717" y="10685"/>
                  <a:pt x="4571" y="11286"/>
                  <a:pt x="4571" y="11286"/>
                </a:cubicBezTo>
                <a:cubicBezTo>
                  <a:pt x="4571" y="11286"/>
                  <a:pt x="3425" y="10685"/>
                  <a:pt x="2285" y="9857"/>
                </a:cubicBezTo>
                <a:cubicBezTo>
                  <a:pt x="1043" y="8955"/>
                  <a:pt x="714" y="7571"/>
                  <a:pt x="714" y="7571"/>
                </a:cubicBezTo>
                <a:lnTo>
                  <a:pt x="714" y="2143"/>
                </a:lnTo>
                <a:lnTo>
                  <a:pt x="1285" y="2143"/>
                </a:lnTo>
                <a:cubicBezTo>
                  <a:pt x="1611" y="2143"/>
                  <a:pt x="2275" y="2068"/>
                  <a:pt x="2571" y="2000"/>
                </a:cubicBezTo>
                <a:cubicBezTo>
                  <a:pt x="3659" y="1749"/>
                  <a:pt x="4571" y="1000"/>
                  <a:pt x="4571" y="1000"/>
                </a:cubicBezTo>
                <a:cubicBezTo>
                  <a:pt x="4571" y="1000"/>
                  <a:pt x="5483" y="1749"/>
                  <a:pt x="6571" y="2000"/>
                </a:cubicBezTo>
                <a:cubicBezTo>
                  <a:pt x="6867" y="2068"/>
                  <a:pt x="7531" y="2143"/>
                  <a:pt x="7857" y="2143"/>
                </a:cubicBezTo>
                <a:lnTo>
                  <a:pt x="8428" y="2143"/>
                </a:lnTo>
                <a:lnTo>
                  <a:pt x="8428" y="75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0A037CDA-BF80-9BFB-81FA-4D17127C85F2}"/>
              </a:ext>
            </a:extLst>
          </p:cNvPr>
          <p:cNvSpPr txBox="1"/>
          <p:nvPr/>
        </p:nvSpPr>
        <p:spPr>
          <a:xfrm>
            <a:off x="702251" y="6265990"/>
            <a:ext cx="594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普拉替尼胶囊说明书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Drilon A et al. Nat Rev Clin Oncol. 2018;15(3):151-167. 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fr-FR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B. Besse, et al. 2022 ESMO abstract 1170P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普拉替尼胶囊（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JXHS2101001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）申请上市技术审评报告</a:t>
            </a: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B9E290E9-0954-E9F1-8258-2DFCCC184684}"/>
              </a:ext>
            </a:extLst>
          </p:cNvPr>
          <p:cNvGrpSpPr/>
          <p:nvPr/>
        </p:nvGrpSpPr>
        <p:grpSpPr>
          <a:xfrm>
            <a:off x="5919306" y="2036534"/>
            <a:ext cx="5650285" cy="468162"/>
            <a:chOff x="6009682" y="2276728"/>
            <a:chExt cx="5650285" cy="409475"/>
          </a:xfrm>
        </p:grpSpPr>
        <p:sp>
          <p:nvSpPr>
            <p:cNvPr id="66" name="标题 3">
              <a:extLst>
                <a:ext uri="{FF2B5EF4-FFF2-40B4-BE49-F238E27FC236}">
                  <a16:creationId xmlns:a16="http://schemas.microsoft.com/office/drawing/2014/main" id="{030CD2FB-9455-2D7B-9429-D58A88E26531}"/>
                </a:ext>
              </a:extLst>
            </p:cNvPr>
            <p:cNvSpPr txBox="1"/>
            <p:nvPr/>
          </p:nvSpPr>
          <p:spPr>
            <a:xfrm>
              <a:off x="6211560" y="2276728"/>
              <a:ext cx="5245200" cy="409475"/>
            </a:xfrm>
            <a:prstGeom prst="roundRect">
              <a:avLst>
                <a:gd name="adj" fmla="val 14508"/>
              </a:avLst>
            </a:prstGeom>
            <a:solidFill>
              <a:srgbClr val="19AA94"/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accent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8DB89ABA-2EF1-2C80-E5F4-E159C9D04305}"/>
                </a:ext>
              </a:extLst>
            </p:cNvPr>
            <p:cNvSpPr txBox="1"/>
            <p:nvPr/>
          </p:nvSpPr>
          <p:spPr>
            <a:xfrm>
              <a:off x="6009682" y="2343393"/>
              <a:ext cx="5650285" cy="2691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3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281</a:t>
              </a:r>
              <a:r>
                <a:rPr lang="zh-CN" altLang="en-US" sz="13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例</a:t>
              </a:r>
              <a:r>
                <a:rPr lang="en-US" altLang="zh-CN" sz="13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RET+NSCLC</a:t>
              </a:r>
              <a:r>
                <a:rPr lang="zh-CN" altLang="en-US" sz="13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患者的汇总数据，中位相关剂量强度*为</a:t>
              </a:r>
              <a:r>
                <a:rPr lang="en-US" altLang="zh-CN" sz="13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86.1%</a:t>
              </a:r>
            </a:p>
          </p:txBody>
        </p:sp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id="{C3ACFB26-1463-9066-FBB4-12EE9DB31FB6}"/>
              </a:ext>
            </a:extLst>
          </p:cNvPr>
          <p:cNvSpPr txBox="1"/>
          <p:nvPr/>
        </p:nvSpPr>
        <p:spPr>
          <a:xfrm>
            <a:off x="6127586" y="5779853"/>
            <a:ext cx="60461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*剂量强度：不论给药途径，用药方案如何，疗程中单位时间内所给药物的剂量</a:t>
            </a:r>
          </a:p>
        </p:txBody>
      </p:sp>
      <p:graphicFrame>
        <p:nvGraphicFramePr>
          <p:cNvPr id="65" name="Table 156">
            <a:extLst>
              <a:ext uri="{FF2B5EF4-FFF2-40B4-BE49-F238E27FC236}">
                <a16:creationId xmlns:a16="http://schemas.microsoft.com/office/drawing/2014/main" id="{1E482AD2-E402-5ACB-E6D1-2D8986E08CBF}"/>
              </a:ext>
            </a:extLst>
          </p:cNvPr>
          <p:cNvGraphicFramePr>
            <a:graphicFrameLocks noGrp="1"/>
          </p:cNvGraphicFramePr>
          <p:nvPr/>
        </p:nvGraphicFramePr>
        <p:xfrm>
          <a:off x="6171012" y="2577434"/>
          <a:ext cx="5111967" cy="3194993"/>
        </p:xfrm>
        <a:graphic>
          <a:graphicData uri="http://schemas.openxmlformats.org/drawingml/2006/table">
            <a:tbl>
              <a:tblPr firstRow="1" bandRow="1"/>
              <a:tblGrid>
                <a:gridCol w="1309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9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n=281, n (%)</a:t>
                      </a:r>
                      <a:endParaRPr lang="en-US" sz="800" b="1" kern="1200" baseline="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800" kern="12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任何</a:t>
                      </a:r>
                      <a:r>
                        <a:rPr lang="en-US" altLang="zh-CN" sz="800" kern="12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AE</a:t>
                      </a:r>
                      <a:endParaRPr lang="en-US" sz="800" b="1" kern="1200" baseline="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41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00" kern="12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治疗相关</a:t>
                      </a:r>
                      <a:endParaRPr lang="en-US" sz="800" b="1" kern="1200" baseline="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4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800" kern="12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任何级别</a:t>
                      </a:r>
                      <a:endParaRPr lang="en-US" sz="800" b="1" kern="1200" baseline="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kern="12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≥3</a:t>
                      </a:r>
                      <a:r>
                        <a:rPr lang="zh-CN" altLang="en-US" sz="800" kern="12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级</a:t>
                      </a:r>
                      <a:endParaRPr lang="en-US" sz="800" b="1" kern="1200" baseline="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800" kern="12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任何级别</a:t>
                      </a:r>
                      <a:endParaRPr lang="en-US" sz="800" b="1" kern="1200" baseline="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kern="12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≥3</a:t>
                      </a:r>
                      <a:r>
                        <a:rPr lang="zh-CN" altLang="en-US" sz="800" kern="1200" baseline="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级</a:t>
                      </a:r>
                      <a:endParaRPr lang="en-US" sz="800" b="1" kern="1200" baseline="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769">
                <a:tc>
                  <a:txBody>
                    <a:bodyPr/>
                    <a:lstStyle>
                      <a:lvl1pPr marL="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118110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23628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35439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47250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59061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708787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826897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945007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患者发生的任何</a:t>
                      </a: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AE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280 (99.6)</a:t>
                      </a:r>
                      <a:endParaRPr lang="en-US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u="none" strike="noStrike" dirty="0">
                          <a:solidFill>
                            <a:srgbClr val="19AA9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231 (82.2)</a:t>
                      </a:r>
                      <a:endParaRPr lang="en-GB" sz="800" b="1" i="0" u="none" strike="noStrike" dirty="0">
                        <a:solidFill>
                          <a:srgbClr val="19AA9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265 (94.3)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176 (62.6)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69">
                <a:tc>
                  <a:txBody>
                    <a:bodyPr/>
                    <a:lstStyle>
                      <a:lvl1pPr marL="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118110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23628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35439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47250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59061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708787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826897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945007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8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贫血</a:t>
                      </a:r>
                      <a:endParaRPr lang="en-US" sz="800" b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151 (53.7)</a:t>
                      </a:r>
                      <a:endParaRPr lang="en-US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5603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65 (23.1)</a:t>
                      </a:r>
                      <a:endParaRPr lang="en-US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5603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119 (42.3)</a:t>
                      </a:r>
                      <a:endParaRPr lang="en-US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5603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55 (19.6)</a:t>
                      </a:r>
                      <a:endParaRPr lang="en-US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69">
                <a:tc>
                  <a:txBody>
                    <a:bodyPr/>
                    <a:lstStyle>
                      <a:lvl1pPr marL="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118110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23628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35439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47250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5906135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708787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826897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9450070" algn="l" defTabSz="2362835" rtl="0" eaLnBrk="1" latinLnBrk="0" hangingPunct="1">
                        <a:defRPr sz="465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AST </a:t>
                      </a:r>
                      <a:r>
                        <a:rPr lang="zh-CN" alt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升高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137 (48.8)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56032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18 (6.4)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125 (44.5)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indent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11 (3.9)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便秘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125 (44.5)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 (&lt;1)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76 (27.0)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 (&lt;1)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高血压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103 (36.7)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kern="1200" baseline="0" noProof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50 (17.8)</a:t>
                      </a:r>
                      <a:endParaRPr lang="en-US" sz="800" b="0" kern="1200" baseline="0" noProof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kern="1200" baseline="0" noProof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75 (26.7)</a:t>
                      </a:r>
                      <a:endParaRPr lang="en-US" sz="800" b="0" kern="1200" baseline="0" noProof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kern="1200" baseline="0" noProof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39 (13.9)</a:t>
                      </a:r>
                      <a:endParaRPr lang="en-US" sz="800" b="0" kern="1200" baseline="0" noProof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ALT </a:t>
                      </a:r>
                      <a:r>
                        <a:rPr lang="zh-CN" alt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升高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101 (35.9)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13 (4.6)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92 (32.7)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9 (3.2)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中性粒细胞减少</a:t>
                      </a:r>
                      <a:endParaRPr lang="en-US" sz="800" b="1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88 (31.3)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kern="1200" baseline="0" noProof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40 (14.2)</a:t>
                      </a:r>
                      <a:endParaRPr lang="en-US" sz="800" b="0" kern="1200" baseline="0" noProof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kern="1200" baseline="0" noProof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87 (31.0)</a:t>
                      </a:r>
                      <a:endParaRPr lang="en-US" sz="800" b="0" kern="1200" baseline="0" noProof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kern="1200" baseline="0" noProof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37 (13.2)</a:t>
                      </a:r>
                      <a:endParaRPr lang="en-US" sz="800" b="0" kern="1200" baseline="0" noProof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腹泻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84 (29.9)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7 (2.5)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50 (17.8)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 (1.1)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咳嗽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kern="1200" dirty="0">
                          <a:solidFill>
                            <a:srgbClr val="19AA9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81 (28.8)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b="1" u="none" strike="noStrike" kern="1200" dirty="0">
                          <a:solidFill>
                            <a:srgbClr val="19AA9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1 (&lt;1)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b="1" u="none" strike="noStrike" kern="1200" dirty="0">
                          <a:solidFill>
                            <a:srgbClr val="19AA9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15 (5.3)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b="1" u="none" strike="noStrike" kern="1200" dirty="0">
                          <a:solidFill>
                            <a:srgbClr val="19AA9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1 (&lt;1)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发热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kern="1200" dirty="0">
                          <a:solidFill>
                            <a:srgbClr val="19AA9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81 (28.8)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b="1" u="none" strike="noStrike" kern="1200" dirty="0">
                          <a:solidFill>
                            <a:srgbClr val="19AA9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2 (&lt;1)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b="1" u="none" strike="noStrike" kern="1200" dirty="0">
                          <a:solidFill>
                            <a:srgbClr val="19AA9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22 (7.8)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b="1" u="none" strike="noStrike" kern="1200" dirty="0">
                          <a:solidFill>
                            <a:srgbClr val="19AA9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0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白细胞计数减少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77 (27.4)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16 (5.7)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74 (26.3)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15 (5.3)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疲劳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75 (26.7)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6 (2.1)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46 (16.4)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5 (1.8)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血肌酐升高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70 (24.9)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 (&lt;1)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48 (17.1)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 (&lt;1)</a:t>
                      </a:r>
                      <a:endParaRPr lang="en-GB" sz="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中性粒细胞减少症</a:t>
                      </a:r>
                      <a:endParaRPr lang="en-US" sz="800" b="1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64 (22.8)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kern="1200" baseline="0" noProof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30 (10.7)</a:t>
                      </a:r>
                      <a:endParaRPr lang="en-US" sz="800" b="0" kern="1200" baseline="0" noProof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kern="1200" baseline="0" noProof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60 (21.4)</a:t>
                      </a:r>
                      <a:endParaRPr lang="en-US" sz="800" b="0" kern="1200" baseline="0" noProof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2362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kern="1200" baseline="0" noProof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26 (9.3)</a:t>
                      </a:r>
                      <a:endParaRPr lang="en-US" sz="800" b="0" kern="1200" baseline="0" noProof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呼吸困难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kern="1200" dirty="0">
                          <a:solidFill>
                            <a:srgbClr val="19AA9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62 (22.1)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b="1" u="none" strike="noStrike" kern="1200" dirty="0">
                          <a:solidFill>
                            <a:srgbClr val="19AA9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8 (2.8)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b="1" u="none" strike="noStrike" kern="1200" dirty="0">
                          <a:solidFill>
                            <a:srgbClr val="19AA9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5 (1.8)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00" b="1" u="none" strike="noStrike" kern="1200" dirty="0">
                          <a:solidFill>
                            <a:srgbClr val="19AA9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1 (&lt;1)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182880" indent="-18288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   </a:t>
                      </a:r>
                      <a:r>
                        <a:rPr lang="zh-CN" altLang="en-US" sz="800" kern="12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肺炎</a:t>
                      </a:r>
                      <a:endParaRPr lang="en-US" sz="800" b="0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微软雅黑" panose="020B0503020204020204" pitchFamily="34" charset="-122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 kern="1200" dirty="0">
                          <a:solidFill>
                            <a:srgbClr val="19AA9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56 (19.9)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b="1" u="none" strike="noStrike" kern="1200" noProof="0" dirty="0">
                          <a:solidFill>
                            <a:srgbClr val="19AA9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36 (12.8)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b="1" u="none" strike="noStrike" kern="1200" noProof="0" dirty="0">
                          <a:solidFill>
                            <a:srgbClr val="19AA9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18 (6.4)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b="1" u="none" strike="noStrike" kern="1200" noProof="0" dirty="0">
                          <a:solidFill>
                            <a:srgbClr val="19AA9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微软雅黑" panose="020B0503020204020204" pitchFamily="34" charset="-122"/>
                        </a:rPr>
                        <a:t>12 (4.3)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366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78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000"/>
    </mc:Choice>
    <mc:Fallback xmlns="">
      <p:transition advTm="3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17"/>
          <p:cNvSpPr txBox="1"/>
          <p:nvPr/>
        </p:nvSpPr>
        <p:spPr>
          <a:xfrm>
            <a:off x="969784" y="3659973"/>
            <a:ext cx="103360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7645" marR="0" lvl="1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普拉替尼使⽤前需基因检测，适应症范围及使用人群精准，是临床精准治疗用药，⽆滥⽤或超说明书使⽤⻛险；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D15368E6-AE46-73D2-C441-D244ED7D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5" y="691463"/>
            <a:ext cx="10515600" cy="520996"/>
          </a:xfrm>
        </p:spPr>
        <p:txBody>
          <a:bodyPr/>
          <a:lstStyle/>
          <a:p>
            <a:r>
              <a:rPr lang="zh-CN" altLang="en-US" sz="2400" dirty="0"/>
              <a:t>填补目录内</a:t>
            </a:r>
            <a:r>
              <a:rPr lang="en-US" altLang="zh-CN" sz="2400" dirty="0"/>
              <a:t>RET</a:t>
            </a:r>
            <a:r>
              <a:rPr lang="zh-CN" altLang="en-US" sz="2400" dirty="0"/>
              <a:t>融合阳性非小细胞肺癌治疗的空白，</a:t>
            </a:r>
            <a:br>
              <a:rPr lang="en-US" altLang="zh-CN" sz="2400" dirty="0"/>
            </a:br>
            <a:r>
              <a:rPr lang="zh-CN" altLang="en-US" sz="2400" dirty="0"/>
              <a:t>显著提升患者用药公平性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3BB1DE2-EB0E-1779-B118-ADEE16D68C0C}"/>
              </a:ext>
            </a:extLst>
          </p:cNvPr>
          <p:cNvSpPr/>
          <p:nvPr/>
        </p:nvSpPr>
        <p:spPr>
          <a:xfrm>
            <a:off x="9388656" y="86437"/>
            <a:ext cx="1137468" cy="344736"/>
          </a:xfrm>
          <a:prstGeom prst="roundRect">
            <a:avLst>
              <a:gd name="adj" fmla="val 16667"/>
            </a:avLst>
          </a:prstGeom>
          <a:solidFill>
            <a:srgbClr val="EEE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7CFB2C5-50EE-2894-F0F3-533B87CED44C}"/>
              </a:ext>
            </a:extLst>
          </p:cNvPr>
          <p:cNvSpPr txBox="1"/>
          <p:nvPr/>
        </p:nvSpPr>
        <p:spPr>
          <a:xfrm>
            <a:off x="5640005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创新性</a:t>
            </a:r>
            <a:endParaRPr lang="en-US" altLang="zh-CN" sz="16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F44CCD5-3C26-D66F-7952-22E679AA0269}"/>
              </a:ext>
            </a:extLst>
          </p:cNvPr>
          <p:cNvSpPr txBox="1"/>
          <p:nvPr/>
        </p:nvSpPr>
        <p:spPr>
          <a:xfrm>
            <a:off x="6918908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有效性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AD73A74-C003-906D-A853-CC7188231468}"/>
              </a:ext>
            </a:extLst>
          </p:cNvPr>
          <p:cNvSpPr txBox="1"/>
          <p:nvPr/>
        </p:nvSpPr>
        <p:spPr>
          <a:xfrm>
            <a:off x="8208444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安全性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26B9BEE-3630-C5C6-8EE9-DAE7C6D530FF}"/>
              </a:ext>
            </a:extLst>
          </p:cNvPr>
          <p:cNvSpPr txBox="1"/>
          <p:nvPr/>
        </p:nvSpPr>
        <p:spPr>
          <a:xfrm>
            <a:off x="9455449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13B9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公平性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0178BA1-893E-9CFF-BD57-4E2038C3B35F}"/>
              </a:ext>
            </a:extLst>
          </p:cNvPr>
          <p:cNvSpPr txBox="1"/>
          <p:nvPr/>
        </p:nvSpPr>
        <p:spPr>
          <a:xfrm>
            <a:off x="4241132" y="100458"/>
            <a:ext cx="100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基本信息</a:t>
            </a:r>
            <a:endParaRPr lang="en-US" altLang="zh-CN" sz="16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2634B10B-2753-1784-2727-5E0C19D67498}"/>
              </a:ext>
            </a:extLst>
          </p:cNvPr>
          <p:cNvGrpSpPr/>
          <p:nvPr/>
        </p:nvGrpSpPr>
        <p:grpSpPr>
          <a:xfrm>
            <a:off x="706572" y="1729474"/>
            <a:ext cx="10717641" cy="1159601"/>
            <a:chOff x="748490" y="1876643"/>
            <a:chExt cx="10717641" cy="1159601"/>
          </a:xfrm>
        </p:grpSpPr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1E9CA19F-AECD-D43F-6AD8-5CDDB38901BC}"/>
                </a:ext>
              </a:extLst>
            </p:cNvPr>
            <p:cNvSpPr/>
            <p:nvPr/>
          </p:nvSpPr>
          <p:spPr>
            <a:xfrm>
              <a:off x="832199" y="2068597"/>
              <a:ext cx="10515599" cy="967647"/>
            </a:xfrm>
            <a:prstGeom prst="rect">
              <a:avLst/>
            </a:prstGeom>
            <a:noFill/>
            <a:ln w="28575">
              <a:solidFill>
                <a:srgbClr val="E6C3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: 圆角 87">
              <a:extLst>
                <a:ext uri="{FF2B5EF4-FFF2-40B4-BE49-F238E27FC236}">
                  <a16:creationId xmlns:a16="http://schemas.microsoft.com/office/drawing/2014/main" id="{FB13EBA6-70F7-F54F-3098-9321BFC59BD8}"/>
                </a:ext>
              </a:extLst>
            </p:cNvPr>
            <p:cNvSpPr/>
            <p:nvPr/>
          </p:nvSpPr>
          <p:spPr bwMode="auto">
            <a:xfrm>
              <a:off x="748490" y="1929808"/>
              <a:ext cx="2622032" cy="540000"/>
            </a:xfrm>
            <a:prstGeom prst="roundRect">
              <a:avLst>
                <a:gd name="adj" fmla="val 13478"/>
              </a:avLst>
            </a:prstGeom>
            <a:solidFill>
              <a:srgbClr val="19A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ED0F29A1-18CC-8548-8FF1-8513B117B3BC}"/>
                </a:ext>
              </a:extLst>
            </p:cNvPr>
            <p:cNvGrpSpPr/>
            <p:nvPr/>
          </p:nvGrpSpPr>
          <p:grpSpPr>
            <a:xfrm>
              <a:off x="950532" y="2014410"/>
              <a:ext cx="2054220" cy="380518"/>
              <a:chOff x="908361" y="2114090"/>
              <a:chExt cx="2054220" cy="380518"/>
            </a:xfrm>
          </p:grpSpPr>
          <p:sp>
            <p:nvSpPr>
              <p:cNvPr id="92" name="文本框 13">
                <a:extLst>
                  <a:ext uri="{FF2B5EF4-FFF2-40B4-BE49-F238E27FC236}">
                    <a16:creationId xmlns:a16="http://schemas.microsoft.com/office/drawing/2014/main" id="{8134B32D-06A3-9EF2-10A6-3D4D1882B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921" y="2124876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填补目录空白</a:t>
                </a:r>
              </a:p>
            </p:txBody>
          </p:sp>
          <p:sp>
            <p:nvSpPr>
              <p:cNvPr id="93" name="stomach_160992">
                <a:extLst>
                  <a:ext uri="{FF2B5EF4-FFF2-40B4-BE49-F238E27FC236}">
                    <a16:creationId xmlns:a16="http://schemas.microsoft.com/office/drawing/2014/main" id="{B40AF984-6898-065C-CCB9-28077031FAEA}"/>
                  </a:ext>
                </a:extLst>
              </p:cNvPr>
              <p:cNvSpPr/>
              <p:nvPr/>
            </p:nvSpPr>
            <p:spPr>
              <a:xfrm>
                <a:off x="908361" y="2114090"/>
                <a:ext cx="395178" cy="380518"/>
              </a:xfrm>
              <a:custGeom>
                <a:avLst/>
                <a:gdLst>
                  <a:gd name="connsiteX0" fmla="*/ 351185 w 606862"/>
                  <a:gd name="connsiteY0" fmla="*/ 410338 h 584352"/>
                  <a:gd name="connsiteX1" fmla="*/ 518180 w 606862"/>
                  <a:gd name="connsiteY1" fmla="*/ 410338 h 584352"/>
                  <a:gd name="connsiteX2" fmla="*/ 531216 w 606862"/>
                  <a:gd name="connsiteY2" fmla="*/ 423358 h 584352"/>
                  <a:gd name="connsiteX3" fmla="*/ 518180 w 606862"/>
                  <a:gd name="connsiteY3" fmla="*/ 436377 h 584352"/>
                  <a:gd name="connsiteX4" fmla="*/ 351185 w 606862"/>
                  <a:gd name="connsiteY4" fmla="*/ 436377 h 584352"/>
                  <a:gd name="connsiteX5" fmla="*/ 338149 w 606862"/>
                  <a:gd name="connsiteY5" fmla="*/ 423358 h 584352"/>
                  <a:gd name="connsiteX6" fmla="*/ 351185 w 606862"/>
                  <a:gd name="connsiteY6" fmla="*/ 410338 h 584352"/>
                  <a:gd name="connsiteX7" fmla="*/ 311358 w 606862"/>
                  <a:gd name="connsiteY7" fmla="*/ 363253 h 584352"/>
                  <a:gd name="connsiteX8" fmla="*/ 320698 w 606862"/>
                  <a:gd name="connsiteY8" fmla="*/ 366603 h 584352"/>
                  <a:gd name="connsiteX9" fmla="*/ 321610 w 606862"/>
                  <a:gd name="connsiteY9" fmla="*/ 384948 h 584352"/>
                  <a:gd name="connsiteX10" fmla="*/ 249890 w 606862"/>
                  <a:gd name="connsiteY10" fmla="*/ 463273 h 584352"/>
                  <a:gd name="connsiteX11" fmla="*/ 240371 w 606862"/>
                  <a:gd name="connsiteY11" fmla="*/ 467567 h 584352"/>
                  <a:gd name="connsiteX12" fmla="*/ 230852 w 606862"/>
                  <a:gd name="connsiteY12" fmla="*/ 463404 h 584352"/>
                  <a:gd name="connsiteX13" fmla="*/ 201903 w 606862"/>
                  <a:gd name="connsiteY13" fmla="*/ 432828 h 584352"/>
                  <a:gd name="connsiteX14" fmla="*/ 202425 w 606862"/>
                  <a:gd name="connsiteY14" fmla="*/ 414353 h 584352"/>
                  <a:gd name="connsiteX15" fmla="*/ 220811 w 606862"/>
                  <a:gd name="connsiteY15" fmla="*/ 414873 h 584352"/>
                  <a:gd name="connsiteX16" fmla="*/ 240110 w 606862"/>
                  <a:gd name="connsiteY16" fmla="*/ 435430 h 584352"/>
                  <a:gd name="connsiteX17" fmla="*/ 302311 w 606862"/>
                  <a:gd name="connsiteY17" fmla="*/ 367514 h 584352"/>
                  <a:gd name="connsiteX18" fmla="*/ 311358 w 606862"/>
                  <a:gd name="connsiteY18" fmla="*/ 363253 h 584352"/>
                  <a:gd name="connsiteX19" fmla="*/ 26073 w 606862"/>
                  <a:gd name="connsiteY19" fmla="*/ 297839 h 584352"/>
                  <a:gd name="connsiteX20" fmla="*/ 26073 w 606862"/>
                  <a:gd name="connsiteY20" fmla="*/ 505466 h 584352"/>
                  <a:gd name="connsiteX21" fmla="*/ 79003 w 606862"/>
                  <a:gd name="connsiteY21" fmla="*/ 558317 h 584352"/>
                  <a:gd name="connsiteX22" fmla="*/ 132062 w 606862"/>
                  <a:gd name="connsiteY22" fmla="*/ 505466 h 584352"/>
                  <a:gd name="connsiteX23" fmla="*/ 132062 w 606862"/>
                  <a:gd name="connsiteY23" fmla="*/ 297839 h 584352"/>
                  <a:gd name="connsiteX24" fmla="*/ 351185 w 606862"/>
                  <a:gd name="connsiteY24" fmla="*/ 267372 h 584352"/>
                  <a:gd name="connsiteX25" fmla="*/ 518180 w 606862"/>
                  <a:gd name="connsiteY25" fmla="*/ 267372 h 584352"/>
                  <a:gd name="connsiteX26" fmla="*/ 531216 w 606862"/>
                  <a:gd name="connsiteY26" fmla="*/ 280391 h 584352"/>
                  <a:gd name="connsiteX27" fmla="*/ 518180 w 606862"/>
                  <a:gd name="connsiteY27" fmla="*/ 293411 h 584352"/>
                  <a:gd name="connsiteX28" fmla="*/ 351185 w 606862"/>
                  <a:gd name="connsiteY28" fmla="*/ 293411 h 584352"/>
                  <a:gd name="connsiteX29" fmla="*/ 338149 w 606862"/>
                  <a:gd name="connsiteY29" fmla="*/ 280391 h 584352"/>
                  <a:gd name="connsiteX30" fmla="*/ 351185 w 606862"/>
                  <a:gd name="connsiteY30" fmla="*/ 267372 h 584352"/>
                  <a:gd name="connsiteX31" fmla="*/ 311358 w 606862"/>
                  <a:gd name="connsiteY31" fmla="*/ 213942 h 584352"/>
                  <a:gd name="connsiteX32" fmla="*/ 320698 w 606862"/>
                  <a:gd name="connsiteY32" fmla="*/ 217360 h 584352"/>
                  <a:gd name="connsiteX33" fmla="*/ 321610 w 606862"/>
                  <a:gd name="connsiteY33" fmla="*/ 235715 h 584352"/>
                  <a:gd name="connsiteX34" fmla="*/ 249890 w 606862"/>
                  <a:gd name="connsiteY34" fmla="*/ 314084 h 584352"/>
                  <a:gd name="connsiteX35" fmla="*/ 240371 w 606862"/>
                  <a:gd name="connsiteY35" fmla="*/ 318250 h 584352"/>
                  <a:gd name="connsiteX36" fmla="*/ 230852 w 606862"/>
                  <a:gd name="connsiteY36" fmla="*/ 314214 h 584352"/>
                  <a:gd name="connsiteX37" fmla="*/ 201903 w 606862"/>
                  <a:gd name="connsiteY37" fmla="*/ 283492 h 584352"/>
                  <a:gd name="connsiteX38" fmla="*/ 202425 w 606862"/>
                  <a:gd name="connsiteY38" fmla="*/ 265136 h 584352"/>
                  <a:gd name="connsiteX39" fmla="*/ 220811 w 606862"/>
                  <a:gd name="connsiteY39" fmla="*/ 265657 h 584352"/>
                  <a:gd name="connsiteX40" fmla="*/ 240110 w 606862"/>
                  <a:gd name="connsiteY40" fmla="*/ 286095 h 584352"/>
                  <a:gd name="connsiteX41" fmla="*/ 302311 w 606862"/>
                  <a:gd name="connsiteY41" fmla="*/ 218141 h 584352"/>
                  <a:gd name="connsiteX42" fmla="*/ 311358 w 606862"/>
                  <a:gd name="connsiteY42" fmla="*/ 213942 h 584352"/>
                  <a:gd name="connsiteX43" fmla="*/ 351185 w 606862"/>
                  <a:gd name="connsiteY43" fmla="*/ 124336 h 584352"/>
                  <a:gd name="connsiteX44" fmla="*/ 518180 w 606862"/>
                  <a:gd name="connsiteY44" fmla="*/ 124336 h 584352"/>
                  <a:gd name="connsiteX45" fmla="*/ 531216 w 606862"/>
                  <a:gd name="connsiteY45" fmla="*/ 137356 h 584352"/>
                  <a:gd name="connsiteX46" fmla="*/ 518180 w 606862"/>
                  <a:gd name="connsiteY46" fmla="*/ 150375 h 584352"/>
                  <a:gd name="connsiteX47" fmla="*/ 351185 w 606862"/>
                  <a:gd name="connsiteY47" fmla="*/ 150375 h 584352"/>
                  <a:gd name="connsiteX48" fmla="*/ 338149 w 606862"/>
                  <a:gd name="connsiteY48" fmla="*/ 137356 h 584352"/>
                  <a:gd name="connsiteX49" fmla="*/ 351185 w 606862"/>
                  <a:gd name="connsiteY49" fmla="*/ 124336 h 584352"/>
                  <a:gd name="connsiteX50" fmla="*/ 311358 w 606862"/>
                  <a:gd name="connsiteY50" fmla="*/ 64761 h 584352"/>
                  <a:gd name="connsiteX51" fmla="*/ 320698 w 606862"/>
                  <a:gd name="connsiteY51" fmla="*/ 68111 h 584352"/>
                  <a:gd name="connsiteX52" fmla="*/ 321610 w 606862"/>
                  <a:gd name="connsiteY52" fmla="*/ 86586 h 584352"/>
                  <a:gd name="connsiteX53" fmla="*/ 249890 w 606862"/>
                  <a:gd name="connsiteY53" fmla="*/ 164781 h 584352"/>
                  <a:gd name="connsiteX54" fmla="*/ 240371 w 606862"/>
                  <a:gd name="connsiteY54" fmla="*/ 169075 h 584352"/>
                  <a:gd name="connsiteX55" fmla="*/ 230852 w 606862"/>
                  <a:gd name="connsiteY55" fmla="*/ 165042 h 584352"/>
                  <a:gd name="connsiteX56" fmla="*/ 201903 w 606862"/>
                  <a:gd name="connsiteY56" fmla="*/ 134336 h 584352"/>
                  <a:gd name="connsiteX57" fmla="*/ 202425 w 606862"/>
                  <a:gd name="connsiteY57" fmla="*/ 115991 h 584352"/>
                  <a:gd name="connsiteX58" fmla="*/ 220811 w 606862"/>
                  <a:gd name="connsiteY58" fmla="*/ 116511 h 584352"/>
                  <a:gd name="connsiteX59" fmla="*/ 240110 w 606862"/>
                  <a:gd name="connsiteY59" fmla="*/ 136938 h 584352"/>
                  <a:gd name="connsiteX60" fmla="*/ 302311 w 606862"/>
                  <a:gd name="connsiteY60" fmla="*/ 69022 h 584352"/>
                  <a:gd name="connsiteX61" fmla="*/ 311358 w 606862"/>
                  <a:gd name="connsiteY61" fmla="*/ 64761 h 584352"/>
                  <a:gd name="connsiteX62" fmla="*/ 158136 w 606862"/>
                  <a:gd name="connsiteY62" fmla="*/ 26035 h 584352"/>
                  <a:gd name="connsiteX63" fmla="*/ 158136 w 606862"/>
                  <a:gd name="connsiteY63" fmla="*/ 505466 h 584352"/>
                  <a:gd name="connsiteX64" fmla="*/ 137668 w 606862"/>
                  <a:gd name="connsiteY64" fmla="*/ 558317 h 584352"/>
                  <a:gd name="connsiteX65" fmla="*/ 527859 w 606862"/>
                  <a:gd name="connsiteY65" fmla="*/ 558317 h 584352"/>
                  <a:gd name="connsiteX66" fmla="*/ 580789 w 606862"/>
                  <a:gd name="connsiteY66" fmla="*/ 505466 h 584352"/>
                  <a:gd name="connsiteX67" fmla="*/ 580789 w 606862"/>
                  <a:gd name="connsiteY67" fmla="*/ 26035 h 584352"/>
                  <a:gd name="connsiteX68" fmla="*/ 145099 w 606862"/>
                  <a:gd name="connsiteY68" fmla="*/ 0 h 584352"/>
                  <a:gd name="connsiteX69" fmla="*/ 593825 w 606862"/>
                  <a:gd name="connsiteY69" fmla="*/ 0 h 584352"/>
                  <a:gd name="connsiteX70" fmla="*/ 606862 w 606862"/>
                  <a:gd name="connsiteY70" fmla="*/ 13017 h 584352"/>
                  <a:gd name="connsiteX71" fmla="*/ 606862 w 606862"/>
                  <a:gd name="connsiteY71" fmla="*/ 505466 h 584352"/>
                  <a:gd name="connsiteX72" fmla="*/ 527859 w 606862"/>
                  <a:gd name="connsiteY72" fmla="*/ 584352 h 584352"/>
                  <a:gd name="connsiteX73" fmla="*/ 79003 w 606862"/>
                  <a:gd name="connsiteY73" fmla="*/ 584352 h 584352"/>
                  <a:gd name="connsiteX74" fmla="*/ 0 w 606862"/>
                  <a:gd name="connsiteY74" fmla="*/ 505466 h 584352"/>
                  <a:gd name="connsiteX75" fmla="*/ 0 w 606862"/>
                  <a:gd name="connsiteY75" fmla="*/ 284821 h 584352"/>
                  <a:gd name="connsiteX76" fmla="*/ 13037 w 606862"/>
                  <a:gd name="connsiteY76" fmla="*/ 271804 h 584352"/>
                  <a:gd name="connsiteX77" fmla="*/ 132062 w 606862"/>
                  <a:gd name="connsiteY77" fmla="*/ 271804 h 584352"/>
                  <a:gd name="connsiteX78" fmla="*/ 132062 w 606862"/>
                  <a:gd name="connsiteY78" fmla="*/ 13017 h 584352"/>
                  <a:gd name="connsiteX79" fmla="*/ 145099 w 606862"/>
                  <a:gd name="connsiteY79" fmla="*/ 0 h 584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606862" h="584352">
                    <a:moveTo>
                      <a:pt x="351185" y="410338"/>
                    </a:moveTo>
                    <a:lnTo>
                      <a:pt x="518180" y="410338"/>
                    </a:lnTo>
                    <a:cubicBezTo>
                      <a:pt x="525480" y="410338"/>
                      <a:pt x="531216" y="416197"/>
                      <a:pt x="531216" y="423358"/>
                    </a:cubicBezTo>
                    <a:cubicBezTo>
                      <a:pt x="531216" y="430518"/>
                      <a:pt x="525480" y="436377"/>
                      <a:pt x="518180" y="436377"/>
                    </a:cubicBezTo>
                    <a:lnTo>
                      <a:pt x="351185" y="436377"/>
                    </a:lnTo>
                    <a:cubicBezTo>
                      <a:pt x="343885" y="436377"/>
                      <a:pt x="338149" y="430518"/>
                      <a:pt x="338149" y="423358"/>
                    </a:cubicBezTo>
                    <a:cubicBezTo>
                      <a:pt x="338149" y="416197"/>
                      <a:pt x="343885" y="410338"/>
                      <a:pt x="351185" y="410338"/>
                    </a:cubicBezTo>
                    <a:close/>
                    <a:moveTo>
                      <a:pt x="311358" y="363253"/>
                    </a:moveTo>
                    <a:cubicBezTo>
                      <a:pt x="314699" y="363090"/>
                      <a:pt x="318090" y="364196"/>
                      <a:pt x="320698" y="366603"/>
                    </a:cubicBezTo>
                    <a:cubicBezTo>
                      <a:pt x="326044" y="371417"/>
                      <a:pt x="326435" y="379744"/>
                      <a:pt x="321610" y="384948"/>
                    </a:cubicBezTo>
                    <a:lnTo>
                      <a:pt x="249890" y="463273"/>
                    </a:lnTo>
                    <a:cubicBezTo>
                      <a:pt x="247543" y="466006"/>
                      <a:pt x="244022" y="467437"/>
                      <a:pt x="240371" y="467567"/>
                    </a:cubicBezTo>
                    <a:cubicBezTo>
                      <a:pt x="236720" y="467567"/>
                      <a:pt x="233330" y="466006"/>
                      <a:pt x="230852" y="463404"/>
                    </a:cubicBezTo>
                    <a:lnTo>
                      <a:pt x="201903" y="432828"/>
                    </a:lnTo>
                    <a:cubicBezTo>
                      <a:pt x="196948" y="427624"/>
                      <a:pt x="197079" y="419297"/>
                      <a:pt x="202425" y="414353"/>
                    </a:cubicBezTo>
                    <a:cubicBezTo>
                      <a:pt x="207641" y="409409"/>
                      <a:pt x="215856" y="409669"/>
                      <a:pt x="220811" y="414873"/>
                    </a:cubicBezTo>
                    <a:lnTo>
                      <a:pt x="240110" y="435430"/>
                    </a:lnTo>
                    <a:lnTo>
                      <a:pt x="302311" y="367514"/>
                    </a:lnTo>
                    <a:cubicBezTo>
                      <a:pt x="304724" y="364847"/>
                      <a:pt x="308016" y="363415"/>
                      <a:pt x="311358" y="363253"/>
                    </a:cubicBezTo>
                    <a:close/>
                    <a:moveTo>
                      <a:pt x="26073" y="297839"/>
                    </a:moveTo>
                    <a:lnTo>
                      <a:pt x="26073" y="505466"/>
                    </a:lnTo>
                    <a:cubicBezTo>
                      <a:pt x="26073" y="534625"/>
                      <a:pt x="49800" y="558317"/>
                      <a:pt x="79003" y="558317"/>
                    </a:cubicBezTo>
                    <a:cubicBezTo>
                      <a:pt x="108205" y="558317"/>
                      <a:pt x="132062" y="534625"/>
                      <a:pt x="132062" y="505466"/>
                    </a:cubicBezTo>
                    <a:lnTo>
                      <a:pt x="132062" y="297839"/>
                    </a:lnTo>
                    <a:close/>
                    <a:moveTo>
                      <a:pt x="351185" y="267372"/>
                    </a:moveTo>
                    <a:lnTo>
                      <a:pt x="518180" y="267372"/>
                    </a:lnTo>
                    <a:cubicBezTo>
                      <a:pt x="525480" y="267372"/>
                      <a:pt x="531216" y="273101"/>
                      <a:pt x="531216" y="280391"/>
                    </a:cubicBezTo>
                    <a:cubicBezTo>
                      <a:pt x="531216" y="287552"/>
                      <a:pt x="525480" y="293411"/>
                      <a:pt x="518180" y="293411"/>
                    </a:cubicBezTo>
                    <a:lnTo>
                      <a:pt x="351185" y="293411"/>
                    </a:lnTo>
                    <a:cubicBezTo>
                      <a:pt x="343885" y="293411"/>
                      <a:pt x="338149" y="287552"/>
                      <a:pt x="338149" y="280391"/>
                    </a:cubicBezTo>
                    <a:cubicBezTo>
                      <a:pt x="338149" y="273101"/>
                      <a:pt x="343885" y="267372"/>
                      <a:pt x="351185" y="267372"/>
                    </a:cubicBezTo>
                    <a:close/>
                    <a:moveTo>
                      <a:pt x="311358" y="213942"/>
                    </a:moveTo>
                    <a:cubicBezTo>
                      <a:pt x="314699" y="213812"/>
                      <a:pt x="318090" y="214951"/>
                      <a:pt x="320698" y="217360"/>
                    </a:cubicBezTo>
                    <a:cubicBezTo>
                      <a:pt x="326044" y="222176"/>
                      <a:pt x="326435" y="230378"/>
                      <a:pt x="321610" y="235715"/>
                    </a:cubicBezTo>
                    <a:lnTo>
                      <a:pt x="249890" y="314084"/>
                    </a:lnTo>
                    <a:cubicBezTo>
                      <a:pt x="247543" y="316688"/>
                      <a:pt x="244022" y="318250"/>
                      <a:pt x="240371" y="318250"/>
                    </a:cubicBezTo>
                    <a:cubicBezTo>
                      <a:pt x="236720" y="318250"/>
                      <a:pt x="233330" y="316818"/>
                      <a:pt x="230852" y="314214"/>
                    </a:cubicBezTo>
                    <a:lnTo>
                      <a:pt x="201903" y="283492"/>
                    </a:lnTo>
                    <a:cubicBezTo>
                      <a:pt x="196948" y="278284"/>
                      <a:pt x="197079" y="270083"/>
                      <a:pt x="202425" y="265136"/>
                    </a:cubicBezTo>
                    <a:cubicBezTo>
                      <a:pt x="207641" y="260189"/>
                      <a:pt x="215856" y="260450"/>
                      <a:pt x="220811" y="265657"/>
                    </a:cubicBezTo>
                    <a:lnTo>
                      <a:pt x="240110" y="286095"/>
                    </a:lnTo>
                    <a:lnTo>
                      <a:pt x="302311" y="218141"/>
                    </a:lnTo>
                    <a:cubicBezTo>
                      <a:pt x="304724" y="215472"/>
                      <a:pt x="308016" y="214073"/>
                      <a:pt x="311358" y="213942"/>
                    </a:cubicBezTo>
                    <a:close/>
                    <a:moveTo>
                      <a:pt x="351185" y="124336"/>
                    </a:moveTo>
                    <a:lnTo>
                      <a:pt x="518180" y="124336"/>
                    </a:lnTo>
                    <a:cubicBezTo>
                      <a:pt x="525480" y="124336"/>
                      <a:pt x="531216" y="130195"/>
                      <a:pt x="531216" y="137356"/>
                    </a:cubicBezTo>
                    <a:cubicBezTo>
                      <a:pt x="531216" y="144516"/>
                      <a:pt x="525480" y="150375"/>
                      <a:pt x="518180" y="150375"/>
                    </a:cubicBezTo>
                    <a:lnTo>
                      <a:pt x="351185" y="150375"/>
                    </a:lnTo>
                    <a:cubicBezTo>
                      <a:pt x="343885" y="150375"/>
                      <a:pt x="338149" y="144516"/>
                      <a:pt x="338149" y="137356"/>
                    </a:cubicBezTo>
                    <a:cubicBezTo>
                      <a:pt x="338149" y="130195"/>
                      <a:pt x="343885" y="124336"/>
                      <a:pt x="351185" y="124336"/>
                    </a:cubicBezTo>
                    <a:close/>
                    <a:moveTo>
                      <a:pt x="311358" y="64761"/>
                    </a:moveTo>
                    <a:cubicBezTo>
                      <a:pt x="314699" y="64598"/>
                      <a:pt x="318090" y="65704"/>
                      <a:pt x="320698" y="68111"/>
                    </a:cubicBezTo>
                    <a:cubicBezTo>
                      <a:pt x="326044" y="73055"/>
                      <a:pt x="326435" y="81252"/>
                      <a:pt x="321610" y="86586"/>
                    </a:cubicBezTo>
                    <a:lnTo>
                      <a:pt x="249890" y="164781"/>
                    </a:lnTo>
                    <a:cubicBezTo>
                      <a:pt x="247543" y="167514"/>
                      <a:pt x="244022" y="169075"/>
                      <a:pt x="240371" y="169075"/>
                    </a:cubicBezTo>
                    <a:cubicBezTo>
                      <a:pt x="236720" y="169075"/>
                      <a:pt x="233330" y="167644"/>
                      <a:pt x="230852" y="165042"/>
                    </a:cubicBezTo>
                    <a:lnTo>
                      <a:pt x="201903" y="134336"/>
                    </a:lnTo>
                    <a:cubicBezTo>
                      <a:pt x="196948" y="129132"/>
                      <a:pt x="197079" y="120935"/>
                      <a:pt x="202425" y="115991"/>
                    </a:cubicBezTo>
                    <a:cubicBezTo>
                      <a:pt x="207641" y="111047"/>
                      <a:pt x="215856" y="111307"/>
                      <a:pt x="220811" y="116511"/>
                    </a:cubicBezTo>
                    <a:lnTo>
                      <a:pt x="240110" y="136938"/>
                    </a:lnTo>
                    <a:lnTo>
                      <a:pt x="302311" y="69022"/>
                    </a:lnTo>
                    <a:cubicBezTo>
                      <a:pt x="304724" y="66355"/>
                      <a:pt x="308016" y="64923"/>
                      <a:pt x="311358" y="64761"/>
                    </a:cubicBezTo>
                    <a:close/>
                    <a:moveTo>
                      <a:pt x="158136" y="26035"/>
                    </a:moveTo>
                    <a:lnTo>
                      <a:pt x="158136" y="505466"/>
                    </a:lnTo>
                    <a:cubicBezTo>
                      <a:pt x="158136" y="525774"/>
                      <a:pt x="150314" y="544389"/>
                      <a:pt x="137668" y="558317"/>
                    </a:cubicBezTo>
                    <a:lnTo>
                      <a:pt x="527859" y="558317"/>
                    </a:lnTo>
                    <a:cubicBezTo>
                      <a:pt x="557062" y="558317"/>
                      <a:pt x="580789" y="534625"/>
                      <a:pt x="580789" y="505466"/>
                    </a:cubicBezTo>
                    <a:lnTo>
                      <a:pt x="580789" y="26035"/>
                    </a:lnTo>
                    <a:close/>
                    <a:moveTo>
                      <a:pt x="145099" y="0"/>
                    </a:moveTo>
                    <a:lnTo>
                      <a:pt x="593825" y="0"/>
                    </a:lnTo>
                    <a:cubicBezTo>
                      <a:pt x="601126" y="0"/>
                      <a:pt x="606862" y="5858"/>
                      <a:pt x="606862" y="13017"/>
                    </a:cubicBezTo>
                    <a:lnTo>
                      <a:pt x="606862" y="505466"/>
                    </a:lnTo>
                    <a:cubicBezTo>
                      <a:pt x="606862" y="548945"/>
                      <a:pt x="571402" y="584352"/>
                      <a:pt x="527859" y="584352"/>
                    </a:cubicBezTo>
                    <a:lnTo>
                      <a:pt x="79003" y="584352"/>
                    </a:lnTo>
                    <a:cubicBezTo>
                      <a:pt x="35460" y="584352"/>
                      <a:pt x="0" y="548945"/>
                      <a:pt x="0" y="505466"/>
                    </a:cubicBezTo>
                    <a:lnTo>
                      <a:pt x="0" y="284821"/>
                    </a:lnTo>
                    <a:cubicBezTo>
                      <a:pt x="0" y="277662"/>
                      <a:pt x="5866" y="271804"/>
                      <a:pt x="13037" y="271804"/>
                    </a:cubicBezTo>
                    <a:lnTo>
                      <a:pt x="132062" y="271804"/>
                    </a:lnTo>
                    <a:lnTo>
                      <a:pt x="132062" y="13017"/>
                    </a:lnTo>
                    <a:cubicBezTo>
                      <a:pt x="132062" y="5858"/>
                      <a:pt x="137799" y="0"/>
                      <a:pt x="1450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90" name="文本框 17">
              <a:extLst>
                <a:ext uri="{FF2B5EF4-FFF2-40B4-BE49-F238E27FC236}">
                  <a16:creationId xmlns:a16="http://schemas.microsoft.com/office/drawing/2014/main" id="{44679FE5-1130-4214-5B15-F801C07EADAC}"/>
                </a:ext>
              </a:extLst>
            </p:cNvPr>
            <p:cNvSpPr txBox="1"/>
            <p:nvPr/>
          </p:nvSpPr>
          <p:spPr>
            <a:xfrm>
              <a:off x="996761" y="2528609"/>
              <a:ext cx="1003697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7645" marR="0" lvl="1" indent="-17145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6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zh-CN" altLang="en-US" b="0" dirty="0"/>
                <a:t>中国首个获批、唯一成功地产化、实现供应链自主的用于治疗精准靶向药物，疗效卓越，极大提升生存时间。</a:t>
              </a:r>
            </a:p>
          </p:txBody>
        </p:sp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F9F5B706-76C0-A064-BC1C-81B18E856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52" t="-16387"/>
            <a:stretch>
              <a:fillRect/>
            </a:stretch>
          </p:blipFill>
          <p:spPr>
            <a:xfrm>
              <a:off x="11067636" y="1876643"/>
              <a:ext cx="398495" cy="378739"/>
            </a:xfrm>
            <a:prstGeom prst="rect">
              <a:avLst/>
            </a:prstGeom>
          </p:spPr>
        </p:pic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ACF63804-47FA-4507-FEB3-8E5DF957D5E6}"/>
              </a:ext>
            </a:extLst>
          </p:cNvPr>
          <p:cNvGrpSpPr/>
          <p:nvPr/>
        </p:nvGrpSpPr>
        <p:grpSpPr>
          <a:xfrm>
            <a:off x="737179" y="2999197"/>
            <a:ext cx="10717641" cy="1321733"/>
            <a:chOff x="748490" y="1876643"/>
            <a:chExt cx="10717641" cy="1092936"/>
          </a:xfrm>
        </p:grpSpPr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CC506828-8020-0D7C-01E2-776F958D29D9}"/>
                </a:ext>
              </a:extLst>
            </p:cNvPr>
            <p:cNvSpPr/>
            <p:nvPr/>
          </p:nvSpPr>
          <p:spPr>
            <a:xfrm>
              <a:off x="832199" y="2068597"/>
              <a:ext cx="10515599" cy="900982"/>
            </a:xfrm>
            <a:prstGeom prst="rect">
              <a:avLst/>
            </a:prstGeom>
            <a:noFill/>
            <a:ln w="28575">
              <a:solidFill>
                <a:srgbClr val="E6C3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: 圆角 103">
              <a:extLst>
                <a:ext uri="{FF2B5EF4-FFF2-40B4-BE49-F238E27FC236}">
                  <a16:creationId xmlns:a16="http://schemas.microsoft.com/office/drawing/2014/main" id="{0C32B445-49B3-2F57-D616-ADCCAAAC70E9}"/>
                </a:ext>
              </a:extLst>
            </p:cNvPr>
            <p:cNvSpPr/>
            <p:nvPr/>
          </p:nvSpPr>
          <p:spPr bwMode="auto">
            <a:xfrm>
              <a:off x="748490" y="1929808"/>
              <a:ext cx="2622032" cy="453380"/>
            </a:xfrm>
            <a:prstGeom prst="roundRect">
              <a:avLst>
                <a:gd name="adj" fmla="val 13478"/>
              </a:avLst>
            </a:prstGeom>
            <a:solidFill>
              <a:srgbClr val="19A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8" name="文本框 13">
              <a:extLst>
                <a:ext uri="{FF2B5EF4-FFF2-40B4-BE49-F238E27FC236}">
                  <a16:creationId xmlns:a16="http://schemas.microsoft.com/office/drawing/2014/main" id="{2F223092-8725-A3AA-2CFA-8B8FFA771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5092" y="2025196"/>
              <a:ext cx="1338828" cy="36669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管理难度低</a:t>
              </a:r>
            </a:p>
          </p:txBody>
        </p:sp>
        <p:pic>
          <p:nvPicPr>
            <p:cNvPr id="107" name="图片 106">
              <a:extLst>
                <a:ext uri="{FF2B5EF4-FFF2-40B4-BE49-F238E27FC236}">
                  <a16:creationId xmlns:a16="http://schemas.microsoft.com/office/drawing/2014/main" id="{F65BE127-8F66-F0E4-4B83-B9A2242DB4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52" t="-16387"/>
            <a:stretch>
              <a:fillRect/>
            </a:stretch>
          </p:blipFill>
          <p:spPr>
            <a:xfrm>
              <a:off x="11067636" y="1876643"/>
              <a:ext cx="398495" cy="378739"/>
            </a:xfrm>
            <a:prstGeom prst="rect">
              <a:avLst/>
            </a:prstGeom>
          </p:spPr>
        </p:pic>
      </p:grpSp>
      <p:sp>
        <p:nvSpPr>
          <p:cNvPr id="111" name="文本框 110">
            <a:extLst>
              <a:ext uri="{FF2B5EF4-FFF2-40B4-BE49-F238E27FC236}">
                <a16:creationId xmlns:a16="http://schemas.microsoft.com/office/drawing/2014/main" id="{D5E2872F-7296-22C2-D21A-92D305180828}"/>
              </a:ext>
            </a:extLst>
          </p:cNvPr>
          <p:cNvSpPr txBox="1"/>
          <p:nvPr/>
        </p:nvSpPr>
        <p:spPr>
          <a:xfrm>
            <a:off x="981816" y="3970384"/>
            <a:ext cx="3149674" cy="338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7645" marR="0" lvl="1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给药便利（口服，每日一次）</a:t>
            </a:r>
          </a:p>
        </p:txBody>
      </p:sp>
      <p:sp>
        <p:nvSpPr>
          <p:cNvPr id="66" name="stomach_160992"/>
          <p:cNvSpPr/>
          <p:nvPr/>
        </p:nvSpPr>
        <p:spPr>
          <a:xfrm>
            <a:off x="933577" y="3196977"/>
            <a:ext cx="375095" cy="353455"/>
          </a:xfrm>
          <a:custGeom>
            <a:avLst/>
            <a:gdLst>
              <a:gd name="T0" fmla="*/ 5929 w 6981"/>
              <a:gd name="T1" fmla="*/ 2080 h 6588"/>
              <a:gd name="T2" fmla="*/ 2558 w 6981"/>
              <a:gd name="T3" fmla="*/ 247 h 6588"/>
              <a:gd name="T4" fmla="*/ 1356 w 6981"/>
              <a:gd name="T5" fmla="*/ 121 h 6588"/>
              <a:gd name="T6" fmla="*/ 413 w 6981"/>
              <a:gd name="T7" fmla="*/ 889 h 6588"/>
              <a:gd name="T8" fmla="*/ 1052 w 6981"/>
              <a:gd name="T9" fmla="*/ 3041 h 6588"/>
              <a:gd name="T10" fmla="*/ 1326 w 6981"/>
              <a:gd name="T11" fmla="*/ 3191 h 6588"/>
              <a:gd name="T12" fmla="*/ 1078 w 6981"/>
              <a:gd name="T13" fmla="*/ 3653 h 6588"/>
              <a:gd name="T14" fmla="*/ 2289 w 6981"/>
              <a:gd name="T15" fmla="*/ 6439 h 6588"/>
              <a:gd name="T16" fmla="*/ 3070 w 6981"/>
              <a:gd name="T17" fmla="*/ 6588 h 6588"/>
              <a:gd name="T18" fmla="*/ 5062 w 6981"/>
              <a:gd name="T19" fmla="*/ 5223 h 6588"/>
              <a:gd name="T20" fmla="*/ 5118 w 6981"/>
              <a:gd name="T21" fmla="*/ 5063 h 6588"/>
              <a:gd name="T22" fmla="*/ 5236 w 6981"/>
              <a:gd name="T23" fmla="*/ 5068 h 6588"/>
              <a:gd name="T24" fmla="*/ 6568 w 6981"/>
              <a:gd name="T25" fmla="*/ 4235 h 6588"/>
              <a:gd name="T26" fmla="*/ 5929 w 6981"/>
              <a:gd name="T27" fmla="*/ 2080 h 6588"/>
              <a:gd name="T28" fmla="*/ 1586 w 6981"/>
              <a:gd name="T29" fmla="*/ 3852 h 6588"/>
              <a:gd name="T30" fmla="*/ 3072 w 6981"/>
              <a:gd name="T31" fmla="*/ 2833 h 6588"/>
              <a:gd name="T32" fmla="*/ 3392 w 6981"/>
              <a:gd name="T33" fmla="*/ 2867 h 6588"/>
              <a:gd name="T34" fmla="*/ 2244 w 6981"/>
              <a:gd name="T35" fmla="*/ 5811 h 6588"/>
              <a:gd name="T36" fmla="*/ 1586 w 6981"/>
              <a:gd name="T37" fmla="*/ 3852 h 6588"/>
              <a:gd name="T38" fmla="*/ 4554 w 6981"/>
              <a:gd name="T39" fmla="*/ 5024 h 6588"/>
              <a:gd name="T40" fmla="*/ 3069 w 6981"/>
              <a:gd name="T41" fmla="*/ 6043 h 6588"/>
              <a:gd name="T42" fmla="*/ 2749 w 6981"/>
              <a:gd name="T43" fmla="*/ 6009 h 6588"/>
              <a:gd name="T44" fmla="*/ 3897 w 6981"/>
              <a:gd name="T45" fmla="*/ 3065 h 6588"/>
              <a:gd name="T46" fmla="*/ 4554 w 6981"/>
              <a:gd name="T47" fmla="*/ 5024 h 6588"/>
              <a:gd name="T48" fmla="*/ 6088 w 6981"/>
              <a:gd name="T49" fmla="*/ 3976 h 6588"/>
              <a:gd name="T50" fmla="*/ 5208 w 6981"/>
              <a:gd name="T51" fmla="*/ 4523 h 6588"/>
              <a:gd name="T52" fmla="*/ 3852 w 6981"/>
              <a:gd name="T53" fmla="*/ 2439 h 6588"/>
              <a:gd name="T54" fmla="*/ 3070 w 6981"/>
              <a:gd name="T55" fmla="*/ 2289 h 6588"/>
              <a:gd name="T56" fmla="*/ 1706 w 6981"/>
              <a:gd name="T57" fmla="*/ 2779 h 6588"/>
              <a:gd name="T58" fmla="*/ 1312 w 6981"/>
              <a:gd name="T59" fmla="*/ 2564 h 6588"/>
              <a:gd name="T60" fmla="*/ 893 w 6981"/>
              <a:gd name="T61" fmla="*/ 1147 h 6588"/>
              <a:gd name="T62" fmla="*/ 1510 w 6981"/>
              <a:gd name="T63" fmla="*/ 643 h 6588"/>
              <a:gd name="T64" fmla="*/ 2297 w 6981"/>
              <a:gd name="T65" fmla="*/ 725 h 6588"/>
              <a:gd name="T66" fmla="*/ 5666 w 6981"/>
              <a:gd name="T67" fmla="*/ 2559 h 6588"/>
              <a:gd name="T68" fmla="*/ 6088 w 6981"/>
              <a:gd name="T69" fmla="*/ 3976 h 6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981" h="6588">
                <a:moveTo>
                  <a:pt x="5929" y="2080"/>
                </a:moveTo>
                <a:lnTo>
                  <a:pt x="2558" y="247"/>
                </a:lnTo>
                <a:cubicBezTo>
                  <a:pt x="2188" y="45"/>
                  <a:pt x="1760" y="0"/>
                  <a:pt x="1356" y="121"/>
                </a:cubicBezTo>
                <a:cubicBezTo>
                  <a:pt x="949" y="241"/>
                  <a:pt x="614" y="515"/>
                  <a:pt x="413" y="889"/>
                </a:cubicBezTo>
                <a:cubicBezTo>
                  <a:pt x="0" y="1659"/>
                  <a:pt x="285" y="2625"/>
                  <a:pt x="1052" y="3041"/>
                </a:cubicBezTo>
                <a:lnTo>
                  <a:pt x="1326" y="3191"/>
                </a:lnTo>
                <a:cubicBezTo>
                  <a:pt x="1228" y="3332"/>
                  <a:pt x="1144" y="3487"/>
                  <a:pt x="1078" y="3653"/>
                </a:cubicBezTo>
                <a:cubicBezTo>
                  <a:pt x="648" y="4756"/>
                  <a:pt x="1190" y="6005"/>
                  <a:pt x="2289" y="6439"/>
                </a:cubicBezTo>
                <a:cubicBezTo>
                  <a:pt x="2540" y="6537"/>
                  <a:pt x="2802" y="6588"/>
                  <a:pt x="3070" y="6588"/>
                </a:cubicBezTo>
                <a:cubicBezTo>
                  <a:pt x="3957" y="6588"/>
                  <a:pt x="4740" y="6052"/>
                  <a:pt x="5062" y="5223"/>
                </a:cubicBezTo>
                <a:cubicBezTo>
                  <a:pt x="5084" y="5169"/>
                  <a:pt x="5101" y="5116"/>
                  <a:pt x="5118" y="5063"/>
                </a:cubicBezTo>
                <a:cubicBezTo>
                  <a:pt x="5158" y="5065"/>
                  <a:pt x="5197" y="5068"/>
                  <a:pt x="5236" y="5068"/>
                </a:cubicBezTo>
                <a:cubicBezTo>
                  <a:pt x="5784" y="5068"/>
                  <a:pt x="6284" y="4764"/>
                  <a:pt x="6568" y="4235"/>
                </a:cubicBezTo>
                <a:cubicBezTo>
                  <a:pt x="6981" y="3463"/>
                  <a:pt x="6696" y="2497"/>
                  <a:pt x="5929" y="2080"/>
                </a:cubicBezTo>
                <a:close/>
                <a:moveTo>
                  <a:pt x="1586" y="3852"/>
                </a:moveTo>
                <a:cubicBezTo>
                  <a:pt x="1828" y="3233"/>
                  <a:pt x="2410" y="2833"/>
                  <a:pt x="3072" y="2833"/>
                </a:cubicBezTo>
                <a:cubicBezTo>
                  <a:pt x="3180" y="2833"/>
                  <a:pt x="3286" y="2844"/>
                  <a:pt x="3392" y="2867"/>
                </a:cubicBezTo>
                <a:lnTo>
                  <a:pt x="2244" y="5811"/>
                </a:lnTo>
                <a:cubicBezTo>
                  <a:pt x="1592" y="5413"/>
                  <a:pt x="1298" y="4589"/>
                  <a:pt x="1586" y="3852"/>
                </a:cubicBezTo>
                <a:close/>
                <a:moveTo>
                  <a:pt x="4554" y="5024"/>
                </a:moveTo>
                <a:cubicBezTo>
                  <a:pt x="4313" y="5643"/>
                  <a:pt x="3730" y="6043"/>
                  <a:pt x="3069" y="6043"/>
                </a:cubicBezTo>
                <a:cubicBezTo>
                  <a:pt x="2961" y="6043"/>
                  <a:pt x="2854" y="6032"/>
                  <a:pt x="2749" y="6009"/>
                </a:cubicBezTo>
                <a:lnTo>
                  <a:pt x="3897" y="3065"/>
                </a:lnTo>
                <a:cubicBezTo>
                  <a:pt x="4549" y="3463"/>
                  <a:pt x="4842" y="4288"/>
                  <a:pt x="4554" y="5024"/>
                </a:cubicBezTo>
                <a:close/>
                <a:moveTo>
                  <a:pt x="6088" y="3976"/>
                </a:moveTo>
                <a:cubicBezTo>
                  <a:pt x="5894" y="4335"/>
                  <a:pt x="5569" y="4533"/>
                  <a:pt x="5208" y="4523"/>
                </a:cubicBezTo>
                <a:cubicBezTo>
                  <a:pt x="5241" y="3635"/>
                  <a:pt x="4720" y="2780"/>
                  <a:pt x="3852" y="2439"/>
                </a:cubicBezTo>
                <a:cubicBezTo>
                  <a:pt x="3601" y="2340"/>
                  <a:pt x="3338" y="2289"/>
                  <a:pt x="3070" y="2289"/>
                </a:cubicBezTo>
                <a:cubicBezTo>
                  <a:pt x="2558" y="2289"/>
                  <a:pt x="2081" y="2468"/>
                  <a:pt x="1706" y="2779"/>
                </a:cubicBezTo>
                <a:lnTo>
                  <a:pt x="1312" y="2564"/>
                </a:lnTo>
                <a:cubicBezTo>
                  <a:pt x="808" y="2289"/>
                  <a:pt x="620" y="1655"/>
                  <a:pt x="893" y="1147"/>
                </a:cubicBezTo>
                <a:cubicBezTo>
                  <a:pt x="1025" y="901"/>
                  <a:pt x="1245" y="721"/>
                  <a:pt x="1510" y="643"/>
                </a:cubicBezTo>
                <a:cubicBezTo>
                  <a:pt x="1776" y="564"/>
                  <a:pt x="2054" y="593"/>
                  <a:pt x="2297" y="725"/>
                </a:cubicBezTo>
                <a:lnTo>
                  <a:pt x="5666" y="2559"/>
                </a:lnTo>
                <a:cubicBezTo>
                  <a:pt x="6173" y="2833"/>
                  <a:pt x="6361" y="3468"/>
                  <a:pt x="6088" y="397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098D9F61-75E4-9B6E-38E2-F8231B8FD777}"/>
              </a:ext>
            </a:extLst>
          </p:cNvPr>
          <p:cNvGrpSpPr/>
          <p:nvPr/>
        </p:nvGrpSpPr>
        <p:grpSpPr>
          <a:xfrm>
            <a:off x="706572" y="4369120"/>
            <a:ext cx="10717641" cy="2188698"/>
            <a:chOff x="748490" y="1876643"/>
            <a:chExt cx="10717641" cy="1692138"/>
          </a:xfrm>
        </p:grpSpPr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579F60AD-4885-8496-6D86-CB7772CB9570}"/>
                </a:ext>
              </a:extLst>
            </p:cNvPr>
            <p:cNvSpPr/>
            <p:nvPr/>
          </p:nvSpPr>
          <p:spPr>
            <a:xfrm>
              <a:off x="832199" y="2068597"/>
              <a:ext cx="10515599" cy="1500184"/>
            </a:xfrm>
            <a:prstGeom prst="rect">
              <a:avLst/>
            </a:prstGeom>
            <a:noFill/>
            <a:ln w="28575">
              <a:solidFill>
                <a:srgbClr val="E6C3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14" name="矩形: 圆角 113">
              <a:extLst>
                <a:ext uri="{FF2B5EF4-FFF2-40B4-BE49-F238E27FC236}">
                  <a16:creationId xmlns:a16="http://schemas.microsoft.com/office/drawing/2014/main" id="{1B3FAEDB-FDE0-780E-B342-480EFE0A816F}"/>
                </a:ext>
              </a:extLst>
            </p:cNvPr>
            <p:cNvSpPr/>
            <p:nvPr/>
          </p:nvSpPr>
          <p:spPr bwMode="auto">
            <a:xfrm>
              <a:off x="748490" y="1929808"/>
              <a:ext cx="3012494" cy="417488"/>
            </a:xfrm>
            <a:prstGeom prst="roundRect">
              <a:avLst>
                <a:gd name="adj" fmla="val 13478"/>
              </a:avLst>
            </a:prstGeom>
            <a:solidFill>
              <a:srgbClr val="19A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/>
            </a:p>
          </p:txBody>
        </p:sp>
        <p:sp>
          <p:nvSpPr>
            <p:cNvPr id="118" name="文本框 13">
              <a:extLst>
                <a:ext uri="{FF2B5EF4-FFF2-40B4-BE49-F238E27FC236}">
                  <a16:creationId xmlns:a16="http://schemas.microsoft.com/office/drawing/2014/main" id="{5C631F20-03B5-D137-BDAB-CDE95919B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5092" y="1926093"/>
              <a:ext cx="2031325" cy="45845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符合医保基本原则</a:t>
              </a:r>
            </a:p>
          </p:txBody>
        </p:sp>
        <p:sp>
          <p:nvSpPr>
            <p:cNvPr id="116" name="文本框 17">
              <a:extLst>
                <a:ext uri="{FF2B5EF4-FFF2-40B4-BE49-F238E27FC236}">
                  <a16:creationId xmlns:a16="http://schemas.microsoft.com/office/drawing/2014/main" id="{BCF419B5-8589-BDA5-4934-70961C71B199}"/>
                </a:ext>
              </a:extLst>
            </p:cNvPr>
            <p:cNvSpPr txBox="1"/>
            <p:nvPr/>
          </p:nvSpPr>
          <p:spPr>
            <a:xfrm>
              <a:off x="996761" y="2528609"/>
              <a:ext cx="10036972" cy="418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7645" marR="0" lvl="1" indent="-17145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6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ct val="150000"/>
                </a:lnSpc>
              </a:pPr>
              <a:endParaRPr lang="zh-CN" altLang="en-US" dirty="0"/>
            </a:p>
          </p:txBody>
        </p:sp>
        <p:pic>
          <p:nvPicPr>
            <p:cNvPr id="117" name="图片 116">
              <a:extLst>
                <a:ext uri="{FF2B5EF4-FFF2-40B4-BE49-F238E27FC236}">
                  <a16:creationId xmlns:a16="http://schemas.microsoft.com/office/drawing/2014/main" id="{A90B7E3B-5BCC-7E00-1925-AA8084A2D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52" t="-16387"/>
            <a:stretch>
              <a:fillRect/>
            </a:stretch>
          </p:blipFill>
          <p:spPr>
            <a:xfrm>
              <a:off x="11067636" y="1876643"/>
              <a:ext cx="398495" cy="378739"/>
            </a:xfrm>
            <a:prstGeom prst="rect">
              <a:avLst/>
            </a:prstGeom>
          </p:spPr>
        </p:pic>
      </p:grpSp>
      <p:sp>
        <p:nvSpPr>
          <p:cNvPr id="58" name="文本框 17"/>
          <p:cNvSpPr txBox="1"/>
          <p:nvPr/>
        </p:nvSpPr>
        <p:spPr>
          <a:xfrm>
            <a:off x="981816" y="5155473"/>
            <a:ext cx="10434746" cy="8336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7645" marR="0" lvl="1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融合阳性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NSCLC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每年新发患者不超过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lang="en-US" altLang="zh-CN" b="1" dirty="0">
                <a:solidFill>
                  <a:srgbClr val="19AA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,000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19AA9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），对医保基金影响小</a:t>
            </a:r>
          </a:p>
          <a:p>
            <a:pPr marL="207645" marR="0" lvl="1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/>
                </a:solidFill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普拉替尼胶囊</a:t>
            </a:r>
            <a:r>
              <a:rPr lang="en-US" altLang="zh-CN" sz="1600" dirty="0">
                <a:solidFill>
                  <a:prstClr val="black"/>
                </a:solidFill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1600" dirty="0">
                <a:solidFill>
                  <a:prstClr val="black"/>
                </a:solidFill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年国谈成功，价格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远低于国际价格，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2026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年纳入医保目录后显著提高患者的用药可及性。</a:t>
            </a:r>
          </a:p>
        </p:txBody>
      </p:sp>
      <p:sp>
        <p:nvSpPr>
          <p:cNvPr id="67" name="customer_269047"/>
          <p:cNvSpPr/>
          <p:nvPr/>
        </p:nvSpPr>
        <p:spPr>
          <a:xfrm>
            <a:off x="885242" y="4520076"/>
            <a:ext cx="396000" cy="360000"/>
          </a:xfrm>
          <a:custGeom>
            <a:avLst/>
            <a:gdLst>
              <a:gd name="connsiteX0" fmla="*/ 303781 w 607598"/>
              <a:gd name="connsiteY0" fmla="*/ 364485 h 542367"/>
              <a:gd name="connsiteX1" fmla="*/ 320777 w 607598"/>
              <a:gd name="connsiteY1" fmla="*/ 374981 h 542367"/>
              <a:gd name="connsiteX2" fmla="*/ 339196 w 607598"/>
              <a:gd name="connsiteY2" fmla="*/ 412211 h 542367"/>
              <a:gd name="connsiteX3" fmla="*/ 380305 w 607598"/>
              <a:gd name="connsiteY3" fmla="*/ 418164 h 542367"/>
              <a:gd name="connsiteX4" fmla="*/ 390716 w 607598"/>
              <a:gd name="connsiteY4" fmla="*/ 450418 h 542367"/>
              <a:gd name="connsiteX5" fmla="*/ 360996 w 607598"/>
              <a:gd name="connsiteY5" fmla="*/ 479385 h 542367"/>
              <a:gd name="connsiteX6" fmla="*/ 368026 w 607598"/>
              <a:gd name="connsiteY6" fmla="*/ 520258 h 542367"/>
              <a:gd name="connsiteX7" fmla="*/ 340531 w 607598"/>
              <a:gd name="connsiteY7" fmla="*/ 540161 h 542367"/>
              <a:gd name="connsiteX8" fmla="*/ 303781 w 607598"/>
              <a:gd name="connsiteY8" fmla="*/ 520880 h 542367"/>
              <a:gd name="connsiteX9" fmla="*/ 267031 w 607598"/>
              <a:gd name="connsiteY9" fmla="*/ 540161 h 542367"/>
              <a:gd name="connsiteX10" fmla="*/ 239536 w 607598"/>
              <a:gd name="connsiteY10" fmla="*/ 520258 h 542367"/>
              <a:gd name="connsiteX11" fmla="*/ 246566 w 607598"/>
              <a:gd name="connsiteY11" fmla="*/ 479385 h 542367"/>
              <a:gd name="connsiteX12" fmla="*/ 216846 w 607598"/>
              <a:gd name="connsiteY12" fmla="*/ 450418 h 542367"/>
              <a:gd name="connsiteX13" fmla="*/ 227346 w 607598"/>
              <a:gd name="connsiteY13" fmla="*/ 418164 h 542367"/>
              <a:gd name="connsiteX14" fmla="*/ 268455 w 607598"/>
              <a:gd name="connsiteY14" fmla="*/ 412211 h 542367"/>
              <a:gd name="connsiteX15" fmla="*/ 286785 w 607598"/>
              <a:gd name="connsiteY15" fmla="*/ 374981 h 542367"/>
              <a:gd name="connsiteX16" fmla="*/ 303781 w 607598"/>
              <a:gd name="connsiteY16" fmla="*/ 364485 h 542367"/>
              <a:gd name="connsiteX17" fmla="*/ 92694 w 607598"/>
              <a:gd name="connsiteY17" fmla="*/ 364485 h 542367"/>
              <a:gd name="connsiteX18" fmla="*/ 109645 w 607598"/>
              <a:gd name="connsiteY18" fmla="*/ 374981 h 542367"/>
              <a:gd name="connsiteX19" fmla="*/ 128064 w 607598"/>
              <a:gd name="connsiteY19" fmla="*/ 412211 h 542367"/>
              <a:gd name="connsiteX20" fmla="*/ 169173 w 607598"/>
              <a:gd name="connsiteY20" fmla="*/ 418164 h 542367"/>
              <a:gd name="connsiteX21" fmla="*/ 179673 w 607598"/>
              <a:gd name="connsiteY21" fmla="*/ 450418 h 542367"/>
              <a:gd name="connsiteX22" fmla="*/ 149953 w 607598"/>
              <a:gd name="connsiteY22" fmla="*/ 479385 h 542367"/>
              <a:gd name="connsiteX23" fmla="*/ 156894 w 607598"/>
              <a:gd name="connsiteY23" fmla="*/ 520258 h 542367"/>
              <a:gd name="connsiteX24" fmla="*/ 129488 w 607598"/>
              <a:gd name="connsiteY24" fmla="*/ 540161 h 542367"/>
              <a:gd name="connsiteX25" fmla="*/ 92649 w 607598"/>
              <a:gd name="connsiteY25" fmla="*/ 520880 h 542367"/>
              <a:gd name="connsiteX26" fmla="*/ 55899 w 607598"/>
              <a:gd name="connsiteY26" fmla="*/ 540161 h 542367"/>
              <a:gd name="connsiteX27" fmla="*/ 28493 w 607598"/>
              <a:gd name="connsiteY27" fmla="*/ 520258 h 542367"/>
              <a:gd name="connsiteX28" fmla="*/ 35434 w 607598"/>
              <a:gd name="connsiteY28" fmla="*/ 479385 h 542367"/>
              <a:gd name="connsiteX29" fmla="*/ 5714 w 607598"/>
              <a:gd name="connsiteY29" fmla="*/ 450418 h 542367"/>
              <a:gd name="connsiteX30" fmla="*/ 16214 w 607598"/>
              <a:gd name="connsiteY30" fmla="*/ 418164 h 542367"/>
              <a:gd name="connsiteX31" fmla="*/ 57323 w 607598"/>
              <a:gd name="connsiteY31" fmla="*/ 412211 h 542367"/>
              <a:gd name="connsiteX32" fmla="*/ 75742 w 607598"/>
              <a:gd name="connsiteY32" fmla="*/ 374981 h 542367"/>
              <a:gd name="connsiteX33" fmla="*/ 92694 w 607598"/>
              <a:gd name="connsiteY33" fmla="*/ 364485 h 542367"/>
              <a:gd name="connsiteX34" fmla="*/ 514886 w 607598"/>
              <a:gd name="connsiteY34" fmla="*/ 364461 h 542367"/>
              <a:gd name="connsiteX35" fmla="*/ 531890 w 607598"/>
              <a:gd name="connsiteY35" fmla="*/ 374948 h 542367"/>
              <a:gd name="connsiteX36" fmla="*/ 550317 w 607598"/>
              <a:gd name="connsiteY36" fmla="*/ 412185 h 542367"/>
              <a:gd name="connsiteX37" fmla="*/ 591357 w 607598"/>
              <a:gd name="connsiteY37" fmla="*/ 418139 h 542367"/>
              <a:gd name="connsiteX38" fmla="*/ 601861 w 607598"/>
              <a:gd name="connsiteY38" fmla="*/ 450400 h 542367"/>
              <a:gd name="connsiteX39" fmla="*/ 572128 w 607598"/>
              <a:gd name="connsiteY39" fmla="*/ 479372 h 542367"/>
              <a:gd name="connsiteX40" fmla="*/ 579161 w 607598"/>
              <a:gd name="connsiteY40" fmla="*/ 520253 h 542367"/>
              <a:gd name="connsiteX41" fmla="*/ 551653 w 607598"/>
              <a:gd name="connsiteY41" fmla="*/ 540160 h 542367"/>
              <a:gd name="connsiteX42" fmla="*/ 514886 w 607598"/>
              <a:gd name="connsiteY42" fmla="*/ 520875 h 542367"/>
              <a:gd name="connsiteX43" fmla="*/ 478120 w 607598"/>
              <a:gd name="connsiteY43" fmla="*/ 540160 h 542367"/>
              <a:gd name="connsiteX44" fmla="*/ 450612 w 607598"/>
              <a:gd name="connsiteY44" fmla="*/ 520253 h 542367"/>
              <a:gd name="connsiteX45" fmla="*/ 457645 w 607598"/>
              <a:gd name="connsiteY45" fmla="*/ 479372 h 542367"/>
              <a:gd name="connsiteX46" fmla="*/ 427912 w 607598"/>
              <a:gd name="connsiteY46" fmla="*/ 450400 h 542367"/>
              <a:gd name="connsiteX47" fmla="*/ 438416 w 607598"/>
              <a:gd name="connsiteY47" fmla="*/ 418139 h 542367"/>
              <a:gd name="connsiteX48" fmla="*/ 479545 w 607598"/>
              <a:gd name="connsiteY48" fmla="*/ 412185 h 542367"/>
              <a:gd name="connsiteX49" fmla="*/ 497883 w 607598"/>
              <a:gd name="connsiteY49" fmla="*/ 374948 h 542367"/>
              <a:gd name="connsiteX50" fmla="*/ 514886 w 607598"/>
              <a:gd name="connsiteY50" fmla="*/ 364461 h 542367"/>
              <a:gd name="connsiteX51" fmla="*/ 303790 w 607598"/>
              <a:gd name="connsiteY51" fmla="*/ 181283 h 542367"/>
              <a:gd name="connsiteX52" fmla="*/ 449296 w 607598"/>
              <a:gd name="connsiteY52" fmla="*/ 326624 h 542367"/>
              <a:gd name="connsiteX53" fmla="*/ 430429 w 607598"/>
              <a:gd name="connsiteY53" fmla="*/ 345559 h 542367"/>
              <a:gd name="connsiteX54" fmla="*/ 177240 w 607598"/>
              <a:gd name="connsiteY54" fmla="*/ 345559 h 542367"/>
              <a:gd name="connsiteX55" fmla="*/ 158284 w 607598"/>
              <a:gd name="connsiteY55" fmla="*/ 326624 h 542367"/>
              <a:gd name="connsiteX56" fmla="*/ 303790 w 607598"/>
              <a:gd name="connsiteY56" fmla="*/ 181283 h 542367"/>
              <a:gd name="connsiteX57" fmla="*/ 303755 w 607598"/>
              <a:gd name="connsiteY57" fmla="*/ 0 h 542367"/>
              <a:gd name="connsiteX58" fmla="*/ 382259 w 607598"/>
              <a:gd name="connsiteY58" fmla="*/ 78398 h 542367"/>
              <a:gd name="connsiteX59" fmla="*/ 303755 w 607598"/>
              <a:gd name="connsiteY59" fmla="*/ 156796 h 542367"/>
              <a:gd name="connsiteX60" fmla="*/ 225251 w 607598"/>
              <a:gd name="connsiteY60" fmla="*/ 78398 h 542367"/>
              <a:gd name="connsiteX61" fmla="*/ 303755 w 607598"/>
              <a:gd name="connsiteY61" fmla="*/ 0 h 54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07598" h="542367">
                <a:moveTo>
                  <a:pt x="303781" y="364485"/>
                </a:moveTo>
                <a:cubicBezTo>
                  <a:pt x="310544" y="364474"/>
                  <a:pt x="317306" y="367962"/>
                  <a:pt x="320777" y="374981"/>
                </a:cubicBezTo>
                <a:lnTo>
                  <a:pt x="339196" y="412211"/>
                </a:lnTo>
                <a:lnTo>
                  <a:pt x="380305" y="418164"/>
                </a:lnTo>
                <a:cubicBezTo>
                  <a:pt x="395788" y="420386"/>
                  <a:pt x="402017" y="439489"/>
                  <a:pt x="390716" y="450418"/>
                </a:cubicBezTo>
                <a:lnTo>
                  <a:pt x="360996" y="479385"/>
                </a:lnTo>
                <a:lnTo>
                  <a:pt x="368026" y="520258"/>
                </a:lnTo>
                <a:cubicBezTo>
                  <a:pt x="370695" y="535807"/>
                  <a:pt x="354323" y="547358"/>
                  <a:pt x="340531" y="540161"/>
                </a:cubicBezTo>
                <a:lnTo>
                  <a:pt x="303781" y="520880"/>
                </a:lnTo>
                <a:lnTo>
                  <a:pt x="267031" y="540161"/>
                </a:lnTo>
                <a:cubicBezTo>
                  <a:pt x="253150" y="547447"/>
                  <a:pt x="236956" y="535630"/>
                  <a:pt x="239536" y="520258"/>
                </a:cubicBezTo>
                <a:lnTo>
                  <a:pt x="246566" y="479385"/>
                </a:lnTo>
                <a:lnTo>
                  <a:pt x="216846" y="450418"/>
                </a:lnTo>
                <a:cubicBezTo>
                  <a:pt x="205634" y="439489"/>
                  <a:pt x="211863" y="420386"/>
                  <a:pt x="227346" y="418164"/>
                </a:cubicBezTo>
                <a:lnTo>
                  <a:pt x="268455" y="412211"/>
                </a:lnTo>
                <a:lnTo>
                  <a:pt x="286785" y="374981"/>
                </a:lnTo>
                <a:cubicBezTo>
                  <a:pt x="290256" y="368006"/>
                  <a:pt x="297018" y="364497"/>
                  <a:pt x="303781" y="364485"/>
                </a:cubicBezTo>
                <a:close/>
                <a:moveTo>
                  <a:pt x="92694" y="364485"/>
                </a:moveTo>
                <a:cubicBezTo>
                  <a:pt x="99434" y="364474"/>
                  <a:pt x="106175" y="367962"/>
                  <a:pt x="109645" y="374981"/>
                </a:cubicBezTo>
                <a:lnTo>
                  <a:pt x="128064" y="412211"/>
                </a:lnTo>
                <a:lnTo>
                  <a:pt x="169173" y="418164"/>
                </a:lnTo>
                <a:cubicBezTo>
                  <a:pt x="184656" y="420386"/>
                  <a:pt x="190885" y="439489"/>
                  <a:pt x="179673" y="450418"/>
                </a:cubicBezTo>
                <a:lnTo>
                  <a:pt x="149953" y="479385"/>
                </a:lnTo>
                <a:lnTo>
                  <a:pt x="156894" y="520258"/>
                </a:lnTo>
                <a:cubicBezTo>
                  <a:pt x="159563" y="535807"/>
                  <a:pt x="143191" y="547358"/>
                  <a:pt x="129488" y="540161"/>
                </a:cubicBezTo>
                <a:lnTo>
                  <a:pt x="92649" y="520880"/>
                </a:lnTo>
                <a:lnTo>
                  <a:pt x="55899" y="540161"/>
                </a:lnTo>
                <a:cubicBezTo>
                  <a:pt x="42107" y="547447"/>
                  <a:pt x="25824" y="535630"/>
                  <a:pt x="28493" y="520258"/>
                </a:cubicBezTo>
                <a:lnTo>
                  <a:pt x="35434" y="479385"/>
                </a:lnTo>
                <a:lnTo>
                  <a:pt x="5714" y="450418"/>
                </a:lnTo>
                <a:cubicBezTo>
                  <a:pt x="-5498" y="439489"/>
                  <a:pt x="731" y="420386"/>
                  <a:pt x="16214" y="418164"/>
                </a:cubicBezTo>
                <a:lnTo>
                  <a:pt x="57323" y="412211"/>
                </a:lnTo>
                <a:lnTo>
                  <a:pt x="75742" y="374981"/>
                </a:lnTo>
                <a:cubicBezTo>
                  <a:pt x="79213" y="368006"/>
                  <a:pt x="85953" y="364497"/>
                  <a:pt x="92694" y="364485"/>
                </a:cubicBezTo>
                <a:close/>
                <a:moveTo>
                  <a:pt x="514886" y="364461"/>
                </a:moveTo>
                <a:cubicBezTo>
                  <a:pt x="513640" y="364461"/>
                  <a:pt x="526192" y="363483"/>
                  <a:pt x="531890" y="374948"/>
                </a:cubicBezTo>
                <a:lnTo>
                  <a:pt x="550317" y="412185"/>
                </a:lnTo>
                <a:lnTo>
                  <a:pt x="591357" y="418139"/>
                </a:lnTo>
                <a:cubicBezTo>
                  <a:pt x="606935" y="420361"/>
                  <a:pt x="613078" y="439468"/>
                  <a:pt x="601861" y="450400"/>
                </a:cubicBezTo>
                <a:lnTo>
                  <a:pt x="572128" y="479372"/>
                </a:lnTo>
                <a:lnTo>
                  <a:pt x="579161" y="520253"/>
                </a:lnTo>
                <a:cubicBezTo>
                  <a:pt x="581831" y="535805"/>
                  <a:pt x="565451" y="547358"/>
                  <a:pt x="551653" y="540160"/>
                </a:cubicBezTo>
                <a:lnTo>
                  <a:pt x="514886" y="520875"/>
                </a:lnTo>
                <a:lnTo>
                  <a:pt x="478120" y="540160"/>
                </a:lnTo>
                <a:cubicBezTo>
                  <a:pt x="464233" y="547447"/>
                  <a:pt x="447942" y="535627"/>
                  <a:pt x="450612" y="520253"/>
                </a:cubicBezTo>
                <a:lnTo>
                  <a:pt x="457645" y="479372"/>
                </a:lnTo>
                <a:lnTo>
                  <a:pt x="427912" y="450400"/>
                </a:lnTo>
                <a:cubicBezTo>
                  <a:pt x="416695" y="439468"/>
                  <a:pt x="422927" y="420361"/>
                  <a:pt x="438416" y="418139"/>
                </a:cubicBezTo>
                <a:lnTo>
                  <a:pt x="479545" y="412185"/>
                </a:lnTo>
                <a:lnTo>
                  <a:pt x="497883" y="374948"/>
                </a:lnTo>
                <a:cubicBezTo>
                  <a:pt x="501088" y="368549"/>
                  <a:pt x="507676" y="364461"/>
                  <a:pt x="514886" y="364461"/>
                </a:cubicBezTo>
                <a:close/>
                <a:moveTo>
                  <a:pt x="303790" y="181283"/>
                </a:moveTo>
                <a:cubicBezTo>
                  <a:pt x="384063" y="181283"/>
                  <a:pt x="449296" y="246442"/>
                  <a:pt x="449296" y="326624"/>
                </a:cubicBezTo>
                <a:cubicBezTo>
                  <a:pt x="449296" y="337025"/>
                  <a:pt x="440842" y="345559"/>
                  <a:pt x="430429" y="345559"/>
                </a:cubicBezTo>
                <a:lnTo>
                  <a:pt x="177240" y="345559"/>
                </a:lnTo>
                <a:cubicBezTo>
                  <a:pt x="166738" y="345559"/>
                  <a:pt x="158284" y="337025"/>
                  <a:pt x="158284" y="326624"/>
                </a:cubicBezTo>
                <a:cubicBezTo>
                  <a:pt x="158284" y="246442"/>
                  <a:pt x="223606" y="181283"/>
                  <a:pt x="303790" y="181283"/>
                </a:cubicBezTo>
                <a:close/>
                <a:moveTo>
                  <a:pt x="303755" y="0"/>
                </a:moveTo>
                <a:cubicBezTo>
                  <a:pt x="347112" y="0"/>
                  <a:pt x="382259" y="35100"/>
                  <a:pt x="382259" y="78398"/>
                </a:cubicBezTo>
                <a:cubicBezTo>
                  <a:pt x="382259" y="121696"/>
                  <a:pt x="347112" y="156796"/>
                  <a:pt x="303755" y="156796"/>
                </a:cubicBezTo>
                <a:cubicBezTo>
                  <a:pt x="260398" y="156796"/>
                  <a:pt x="225251" y="121696"/>
                  <a:pt x="225251" y="78398"/>
                </a:cubicBezTo>
                <a:cubicBezTo>
                  <a:pt x="225251" y="35100"/>
                  <a:pt x="260398" y="0"/>
                  <a:pt x="3037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4B88FE9-2340-6719-2914-B7115F507ED9}"/>
              </a:ext>
            </a:extLst>
          </p:cNvPr>
          <p:cNvSpPr txBox="1"/>
          <p:nvPr/>
        </p:nvSpPr>
        <p:spPr>
          <a:xfrm>
            <a:off x="145733" y="6615482"/>
            <a:ext cx="609790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普拉替尼胶囊说明书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69c8370d-c251-4ec6-8a39-63fffc0bc247&quot;,&quot;Name&quot;:null,&quot;Kind&quot;:&quot;Custom&quot;,&quot;OldGuidesSetting&quot;:{&quot;HeaderHeight&quot;:0.0,&quot;FooterHeight&quot;:0.0,&quot;SideMargin&quot;:0.0,&quot;TopMargin&quot;:0.0,&quot;BottomMargin&quot;:0.0,&quot;IntervalMargin&quot;:0.0}}"/>
  <p:tag name="THINKCELLUNDODONOTDELETE" val="0"/>
  <p:tag name="KSO_WPP_MARK_KEY" val="59c67a9c-bf18-4708-919e-a1814db7ac88"/>
  <p:tag name="COMMONDATA" val="eyJoZGlkIjoiY2Y1NDQzOTlmMGMyYmE1MzNiNTU0MmU2Y2I1YjVhOG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8036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585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73425;#62617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3630;#384280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6171d3-f95a-4c9a-9875-ddd70f53868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7A0699D3704E9C646F6D3074A0ED" ma:contentTypeVersion="12" ma:contentTypeDescription="Create a new document." ma:contentTypeScope="" ma:versionID="61d894ef2b732834b0d2eee7ea07b565">
  <xsd:schema xmlns:xsd="http://www.w3.org/2001/XMLSchema" xmlns:xs="http://www.w3.org/2001/XMLSchema" xmlns:p="http://schemas.microsoft.com/office/2006/metadata/properties" xmlns:ns3="576171d3-f95a-4c9a-9875-ddd70f538687" xmlns:ns4="eb6ba193-2b61-449c-867e-3add90765917" targetNamespace="http://schemas.microsoft.com/office/2006/metadata/properties" ma:root="true" ma:fieldsID="5dbd43b8895bd3e531a97cbe89b56491" ns3:_="" ns4:_="">
    <xsd:import namespace="576171d3-f95a-4c9a-9875-ddd70f538687"/>
    <xsd:import namespace="eb6ba193-2b61-449c-867e-3add907659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171d3-f95a-4c9a-9875-ddd70f5386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ba193-2b61-449c-867e-3add9076591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F70A29-A021-47D5-8444-BA4623FAF48A}">
  <ds:schemaRefs>
    <ds:schemaRef ds:uri="http://purl.org/dc/dcmitype/"/>
    <ds:schemaRef ds:uri="http://schemas.microsoft.com/office/2006/metadata/properties"/>
    <ds:schemaRef ds:uri="http://purl.org/dc/elements/1.1/"/>
    <ds:schemaRef ds:uri="576171d3-f95a-4c9a-9875-ddd70f538687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b6ba193-2b61-449c-867e-3add9076591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D087FA8-DC4F-4DF9-A4F5-E16E24B3F35A}">
  <ds:schemaRefs/>
</ds:datastoreItem>
</file>

<file path=customXml/itemProps3.xml><?xml version="1.0" encoding="utf-8"?>
<ds:datastoreItem xmlns:ds="http://schemas.openxmlformats.org/officeDocument/2006/customXml" ds:itemID="{3ED78AC9-2D7C-4091-962C-36D055C6FC1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10357</TotalTime>
  <Words>2386</Words>
  <Application>Microsoft Office PowerPoint</Application>
  <PresentationFormat>宽屏</PresentationFormat>
  <Paragraphs>326</Paragraphs>
  <Slides>9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微软雅黑</vt:lpstr>
      <vt:lpstr>Arial</vt:lpstr>
      <vt:lpstr>Wingdings</vt:lpstr>
      <vt:lpstr>Office 主题​​</vt:lpstr>
      <vt:lpstr>think-cell 幻灯片</vt:lpstr>
      <vt:lpstr>申报企业：基石药业（苏州）有限公司</vt:lpstr>
      <vt:lpstr>PowerPoint 演示文稿</vt:lpstr>
      <vt:lpstr>普拉替尼胶囊是中国首个获批、唯一成功地产化，实现供应链自主的用于RET融合阳性非小细胞肺癌的精准靶向药物</vt:lpstr>
      <vt:lpstr>既往化疗与免疫药物对RET变异阳性非小细胞肺癌，疗效不佳，普拉替尼填补该治疗领域的空白</vt:lpstr>
      <vt:lpstr>普拉替尼是中国首个精准靶点RET TKI，超低IC50值，表现出精准靶向且对脑转移优秀的效果，多次获得监管机构优先审评资格</vt:lpstr>
      <vt:lpstr>普拉替尼对RET+NSCLC疗效卓越，表现出强效缓解，显著延长生存 </vt:lpstr>
      <vt:lpstr>普拉替尼获国内外权威指南一致推荐 为RET融合阳性非小细胞肺癌的首选治疗方案 </vt:lpstr>
      <vt:lpstr>普拉替尼不良反应可控可管理，具有良好的获益风险比</vt:lpstr>
      <vt:lpstr>填补目录内RET融合阳性非小细胞肺癌治疗的空白， 显著提升患者用药公平性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Minjie HAN</dc:creator>
  <cp:lastModifiedBy>Zhengyan Yan</cp:lastModifiedBy>
  <cp:revision>401</cp:revision>
  <cp:lastPrinted>2024-05-27T02:35:46Z</cp:lastPrinted>
  <dcterms:created xsi:type="dcterms:W3CDTF">2020-12-03T10:15:00Z</dcterms:created>
  <dcterms:modified xsi:type="dcterms:W3CDTF">2026-06-09T03:30:01Z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0x01010038FC7A0699D3704E9C646F6D3074A0ED</vt:lpwstr>
  </property>
  <property fmtid="{D5CDD505-2E9C-101B-9397-08002B2CF9AE}" pid="3" name="ICV">
    <vt:lpwstr>3FE403AA231E4590BB7EAE4BCD2C53FD_13</vt:lpwstr>
  </property>
  <property fmtid="{D5CDD505-2E9C-101B-9397-08002B2CF9AE}" pid="4" name="KSOProductBuildVer">
    <vt:lpwstr>2052-11.1.0.14036</vt:lpwstr>
  </property>
</Properties>
</file>