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4"/>
  </p:notesMasterIdLst>
  <p:sldIdLst>
    <p:sldId id="256" r:id="rId3"/>
    <p:sldId id="257" r:id="rId4"/>
    <p:sldId id="258" r:id="rId5"/>
    <p:sldId id="259" r:id="rId6"/>
    <p:sldId id="260" r:id="rId7"/>
    <p:sldId id="261" r:id="rId8"/>
    <p:sldId id="262" r:id="rId9"/>
    <p:sldId id="263" r:id="rId10"/>
    <p:sldId id="264" r:id="rId11"/>
    <p:sldId id="265" r:id="rId12"/>
    <p:sldId id="266" r:id="rId13"/>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10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notesMaster" Target="notesMasters/notesMaster1.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4" Type="http://schemas.openxmlformats.org/officeDocument/2006/relationships/slideLayout" Target="../slideLayouts/slideLayout1.xml"/><Relationship Id="rId3" Type="http://schemas.openxmlformats.org/officeDocument/2006/relationships/image" Target="../media/image2.png"/><Relationship Id="rId2" Type="http://schemas.openxmlformats.org/officeDocument/2006/relationships/tags" Target="../tags/tag1.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image" Target="../media/image2.png"/><Relationship Id="rId1"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p:cNvPicPr>
          <p:nvPr/>
        </p:nvPicPr>
        <p:blipFill>
          <a:blip r:embed="rId1"/>
          <a:stretch>
            <a:fillRect/>
          </a:stretch>
        </p:blipFill>
        <p:spPr>
          <a:xfrm rot="21600000">
            <a:off x="0" y="0"/>
            <a:ext cx="12192000" cy="6858000"/>
          </a:xfrm>
          <a:prstGeom prst="rect">
            <a:avLst/>
          </a:prstGeom>
        </p:spPr>
      </p:pic>
      <p:sp>
        <p:nvSpPr>
          <p:cNvPr id="4" name="textbox 4"/>
          <p:cNvSpPr/>
          <p:nvPr/>
        </p:nvSpPr>
        <p:spPr>
          <a:xfrm>
            <a:off x="3966268" y="1703730"/>
            <a:ext cx="4282440" cy="3112135"/>
          </a:xfrm>
          <a:prstGeom prst="rect">
            <a:avLst/>
          </a:prstGeom>
          <a:noFill/>
          <a:ln w="0" cap="flat">
            <a:noFill/>
            <a:prstDash val="solid"/>
            <a:miter lim="0"/>
          </a:ln>
        </p:spPr>
        <p:txBody>
          <a:bodyPr vert="horz" wrap="square" lIns="0" tIns="0" rIns="0" bIns="0"/>
          <a:lstStyle/>
          <a:p>
            <a:pPr algn="l" rtl="0" eaLnBrk="0">
              <a:lnSpc>
                <a:spcPct val="73000"/>
              </a:lnSpc>
            </a:pPr>
            <a:endParaRPr sz="100" dirty="0">
              <a:latin typeface="Arial" panose="020B0604020202020204"/>
              <a:ea typeface="Arial" panose="020B0604020202020204"/>
              <a:cs typeface="Arial" panose="020B0604020202020204"/>
            </a:endParaRPr>
          </a:p>
          <a:p>
            <a:pPr marL="81915" algn="l" rtl="0" eaLnBrk="0">
              <a:lnSpc>
                <a:spcPct val="86000"/>
              </a:lnSpc>
            </a:pPr>
            <a:r>
              <a:rPr sz="47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a:t>
            </a:r>
            <a:endParaRPr sz="4700" dirty="0">
              <a:latin typeface="微软雅黑" panose="020B0503020204020204" charset="-122"/>
              <a:ea typeface="微软雅黑" panose="020B0503020204020204" charset="-122"/>
              <a:cs typeface="微软雅黑" panose="020B0503020204020204" charset="-122"/>
            </a:endParaRPr>
          </a:p>
          <a:p>
            <a:pPr marL="796925" algn="l" rtl="0" eaLnBrk="0">
              <a:lnSpc>
                <a:spcPts val="5270"/>
              </a:lnSpc>
            </a:pPr>
            <a:r>
              <a:rPr sz="3800" b="1" kern="0" spc="-440" dirty="0">
                <a:solidFill>
                  <a:srgbClr val="000000">
                    <a:alpha val="100000"/>
                  </a:srgbClr>
                </a:solidFill>
                <a:latin typeface="微软雅黑" panose="020B0503020204020204" charset="-122"/>
                <a:ea typeface="微软雅黑" panose="020B0503020204020204" charset="-122"/>
                <a:cs typeface="微软雅黑" panose="020B0503020204020204" charset="-122"/>
              </a:rPr>
              <a:t>（文帝平</a:t>
            </a:r>
            <a:r>
              <a:rPr sz="3900" b="1" kern="0" spc="50" baseline="15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2500" b="1" kern="0" spc="-5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5900" b="1" kern="0" spc="50" baseline="10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5900" baseline="100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3000"/>
              </a:lnSpc>
            </a:pPr>
            <a:endParaRPr sz="600" dirty="0">
              <a:latin typeface="Arial" panose="020B0604020202020204"/>
              <a:ea typeface="Arial" panose="020B0604020202020204"/>
              <a:cs typeface="Arial" panose="020B0604020202020204"/>
            </a:endParaRPr>
          </a:p>
          <a:p>
            <a:pPr marL="12700" algn="l" rtl="0" eaLnBrk="0">
              <a:lnSpc>
                <a:spcPct val="87000"/>
              </a:lnSpc>
              <a:spcBef>
                <a:spcPts val="5"/>
              </a:spcBef>
            </a:pPr>
            <a:r>
              <a:rPr sz="2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西藏奥斯必秀医药有限公司</a:t>
            </a:r>
            <a:endParaRPr sz="2700" dirty="0">
              <a:latin typeface="微软雅黑" panose="020B0503020204020204" charset="-122"/>
              <a:ea typeface="微软雅黑" panose="020B0503020204020204" charset="-122"/>
              <a:cs typeface="微软雅黑" panose="020B0503020204020204" charset="-122"/>
            </a:endParaRPr>
          </a:p>
        </p:txBody>
      </p:sp>
      <p:pic>
        <p:nvPicPr>
          <p:cNvPr id="6" name="picture 6"/>
          <p:cNvPicPr>
            <a:picLocks noChangeAspect="1"/>
          </p:cNvPicPr>
          <p:nvPr/>
        </p:nvPicPr>
        <p:blipFill>
          <a:blip r:embed="rId2"/>
          <a:stretch>
            <a:fillRect/>
          </a:stretch>
        </p:blipFill>
        <p:spPr>
          <a:xfrm rot="21600000">
            <a:off x="10823447" y="0"/>
            <a:ext cx="1368552" cy="1138428"/>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4" name="picture 114"/>
          <p:cNvPicPr>
            <a:picLocks noChangeAspect="1"/>
          </p:cNvPicPr>
          <p:nvPr/>
        </p:nvPicPr>
        <p:blipFill>
          <a:blip r:embed="rId1"/>
          <a:stretch>
            <a:fillRect/>
          </a:stretch>
        </p:blipFill>
        <p:spPr>
          <a:xfrm rot="21600000">
            <a:off x="0" y="0"/>
            <a:ext cx="12192000" cy="6858000"/>
          </a:xfrm>
          <a:prstGeom prst="rect">
            <a:avLst/>
          </a:prstGeom>
        </p:spPr>
      </p:pic>
      <p:graphicFrame>
        <p:nvGraphicFramePr>
          <p:cNvPr id="116" name="table 116"/>
          <p:cNvGraphicFramePr>
            <a:graphicFrameLocks noGrp="1"/>
          </p:cNvGraphicFramePr>
          <p:nvPr/>
        </p:nvGraphicFramePr>
        <p:xfrm>
          <a:off x="5805487" y="2997517"/>
          <a:ext cx="5942964" cy="3290570"/>
        </p:xfrm>
        <a:graphic>
          <a:graphicData uri="http://schemas.openxmlformats.org/drawingml/2006/table">
            <a:tbl>
              <a:tblPr/>
              <a:tblGrid>
                <a:gridCol w="766444"/>
                <a:gridCol w="2075179"/>
                <a:gridCol w="3101339"/>
              </a:tblGrid>
              <a:tr h="314325">
                <a:tc>
                  <a:txBody>
                    <a:bodyPr/>
                    <a:lstStyle/>
                    <a:p>
                      <a:pPr algn="l" rtl="0" eaLnBrk="0">
                        <a:lnSpc>
                          <a:spcPct val="111000"/>
                        </a:lnSpc>
                      </a:pPr>
                      <a:endParaRPr sz="500" dirty="0">
                        <a:latin typeface="Arial" panose="020B0604020202020204"/>
                        <a:ea typeface="Arial" panose="020B0604020202020204"/>
                        <a:cs typeface="Arial" panose="020B0604020202020204"/>
                      </a:endParaRPr>
                    </a:p>
                    <a:p>
                      <a:pPr marL="222885" algn="l" rtl="0" eaLnBrk="0">
                        <a:lnSpc>
                          <a:spcPct val="87000"/>
                        </a:lnSpc>
                        <a:spcBef>
                          <a:spcPts val="0"/>
                        </a:spcBef>
                      </a:pP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组别</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6000"/>
                        </a:lnSpc>
                      </a:pPr>
                      <a:endParaRPr sz="500" dirty="0">
                        <a:latin typeface="Arial" panose="020B0604020202020204"/>
                        <a:ea typeface="Arial" panose="020B0604020202020204"/>
                        <a:cs typeface="Arial" panose="020B0604020202020204"/>
                      </a:endParaRPr>
                    </a:p>
                    <a:p>
                      <a:pPr marL="628650" algn="l" rtl="0" eaLnBrk="0">
                        <a:lnSpc>
                          <a:spcPct val="89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药代动力学</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6000"/>
                        </a:lnSpc>
                      </a:pPr>
                      <a:endParaRPr sz="300" dirty="0">
                        <a:latin typeface="Arial" panose="020B0604020202020204"/>
                        <a:ea typeface="Arial" panose="020B0604020202020204"/>
                        <a:cs typeface="Arial" panose="020B0604020202020204"/>
                      </a:endParaRPr>
                    </a:p>
                    <a:p>
                      <a:pPr marL="1276350" algn="l" rtl="0" eaLnBrk="0">
                        <a:lnSpc>
                          <a:spcPts val="1535"/>
                        </a:lnSpc>
                        <a:spcBef>
                          <a:spcPts val="0"/>
                        </a:spcBef>
                      </a:pPr>
                      <a:r>
                        <a:rPr sz="1900" kern="0" spc="2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配制</a:t>
                      </a:r>
                      <a:r>
                        <a:rPr sz="1200" kern="0" spc="20" baseline="41000" dirty="0">
                          <a:solidFill>
                            <a:srgbClr val="000000">
                              <a:alpha val="100000"/>
                            </a:srgbClr>
                          </a:solidFill>
                          <a:latin typeface="微软雅黑" panose="020B0503020204020204" charset="-122"/>
                          <a:ea typeface="微软雅黑" panose="020B0503020204020204" charset="-122"/>
                          <a:cs typeface="微软雅黑" panose="020B0503020204020204" charset="-122"/>
                        </a:rPr>
                        <a:t>[4,6]</a:t>
                      </a:r>
                      <a:endParaRPr sz="1200" baseline="410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990600">
                <a:tc>
                  <a:txBody>
                    <a:bodyPr/>
                    <a:lstStyle/>
                    <a:p>
                      <a:pPr algn="l" rtl="0" eaLnBrk="0">
                        <a:lnSpc>
                          <a:spcPct val="136000"/>
                        </a:lnSpc>
                      </a:pPr>
                      <a:endParaRPr sz="1000" dirty="0">
                        <a:latin typeface="Arial" panose="020B0604020202020204"/>
                        <a:ea typeface="Arial" panose="020B0604020202020204"/>
                        <a:cs typeface="Arial" panose="020B0604020202020204"/>
                      </a:endParaRPr>
                    </a:p>
                    <a:p>
                      <a:pPr algn="l" rtl="0" eaLnBrk="0">
                        <a:lnSpc>
                          <a:spcPct val="137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222250" algn="l" rtl="0" eaLnBrk="0">
                        <a:lnSpc>
                          <a:spcPct val="89000"/>
                        </a:lnSpc>
                      </a:pP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颗粒</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rowSpan="2">
                  <a:txBody>
                    <a:bodyPr/>
                    <a:lstStyle/>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130000"/>
                        </a:lnSpc>
                      </a:pPr>
                      <a:endParaRPr sz="1000" dirty="0">
                        <a:latin typeface="Arial" panose="020B0604020202020204"/>
                        <a:ea typeface="Arial" panose="020B0604020202020204"/>
                        <a:cs typeface="Arial" panose="020B0604020202020204"/>
                      </a:endParaRPr>
                    </a:p>
                    <a:p>
                      <a:pPr algn="l" rtl="0" eaLnBrk="0">
                        <a:lnSpc>
                          <a:spcPct val="7000"/>
                        </a:lnSpc>
                      </a:pPr>
                      <a:endParaRPr sz="100" dirty="0">
                        <a:latin typeface="Arial" panose="020B0604020202020204"/>
                        <a:ea typeface="Arial" panose="020B0604020202020204"/>
                        <a:cs typeface="Arial" panose="020B0604020202020204"/>
                      </a:endParaRPr>
                    </a:p>
                    <a:p>
                      <a:pPr marL="240665" indent="-163830" algn="l" rtl="0" eaLnBrk="0">
                        <a:lnSpc>
                          <a:spcPct val="125000"/>
                        </a:lnSpc>
                      </a:pPr>
                      <a:r>
                        <a:rPr sz="1200" kern="0" spc="80" dirty="0">
                          <a:solidFill>
                            <a:srgbClr val="000000">
                              <a:alpha val="100000"/>
                            </a:srgbClr>
                          </a:solidFill>
                          <a:latin typeface="Arial" panose="020B0604020202020204"/>
                          <a:ea typeface="Arial" panose="020B0604020202020204"/>
                          <a:cs typeface="Arial" panose="020B0604020202020204"/>
                        </a:rPr>
                        <a:t>•</a:t>
                      </a:r>
                      <a:r>
                        <a:rPr sz="1200" kern="0" spc="140" dirty="0">
                          <a:solidFill>
                            <a:srgbClr val="000000">
                              <a:alpha val="100000"/>
                            </a:srgbClr>
                          </a:solidFill>
                          <a:latin typeface="Arial" panose="020B0604020202020204"/>
                          <a:ea typeface="Arial" panose="020B0604020202020204"/>
                          <a:cs typeface="Arial" panose="020B0604020202020204"/>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颗粒的生物利用度比地</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拉罗司分散片</a:t>
                      </a:r>
                      <a:r>
                        <a:rPr sz="12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高52%。</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因此本品服用剂量相比</a:t>
                      </a:r>
                      <a:r>
                        <a:rPr sz="12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分散片减少30%即可</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达</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到同样生物等效。</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63000"/>
                        </a:lnSpc>
                      </a:pPr>
                      <a:endParaRPr sz="1000" dirty="0">
                        <a:latin typeface="Arial" panose="020B0604020202020204"/>
                        <a:ea typeface="Arial" panose="020B0604020202020204"/>
                        <a:cs typeface="Arial" panose="020B0604020202020204"/>
                      </a:endParaRPr>
                    </a:p>
                    <a:p>
                      <a:pPr marL="76835" algn="l" rtl="0" eaLnBrk="0">
                        <a:lnSpc>
                          <a:spcPct val="90000"/>
                        </a:lnSpc>
                        <a:spcBef>
                          <a:spcPts val="365"/>
                        </a:spcBef>
                      </a:pPr>
                      <a:r>
                        <a:rPr sz="1200" kern="0" spc="80" dirty="0">
                          <a:solidFill>
                            <a:srgbClr val="000000">
                              <a:alpha val="100000"/>
                            </a:srgbClr>
                          </a:solidFill>
                          <a:latin typeface="Arial" panose="020B0604020202020204"/>
                          <a:ea typeface="Arial" panose="020B0604020202020204"/>
                          <a:cs typeface="Arial" panose="020B0604020202020204"/>
                        </a:rPr>
                        <a:t>•</a:t>
                      </a:r>
                      <a:r>
                        <a:rPr sz="1200" kern="0" spc="130" dirty="0">
                          <a:solidFill>
                            <a:srgbClr val="000000">
                              <a:alpha val="100000"/>
                            </a:srgbClr>
                          </a:solidFill>
                          <a:latin typeface="Arial" panose="020B0604020202020204"/>
                          <a:ea typeface="Arial" panose="020B0604020202020204"/>
                          <a:cs typeface="Arial" panose="020B0604020202020204"/>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颗粒剂吸收速度更快</a:t>
                      </a:r>
                      <a:endParaRPr sz="1200" dirty="0">
                        <a:latin typeface="微软雅黑" panose="020B0503020204020204" charset="-122"/>
                        <a:ea typeface="微软雅黑" panose="020B0503020204020204" charset="-122"/>
                        <a:cs typeface="微软雅黑" panose="020B0503020204020204" charset="-122"/>
                      </a:endParaRPr>
                    </a:p>
                    <a:p>
                      <a:pPr algn="l" rtl="0" eaLnBrk="0">
                        <a:lnSpc>
                          <a:spcPct val="103000"/>
                        </a:lnSpc>
                      </a:pPr>
                      <a:endParaRPr sz="800" dirty="0">
                        <a:latin typeface="Arial" panose="020B0604020202020204"/>
                        <a:ea typeface="Arial" panose="020B0604020202020204"/>
                        <a:cs typeface="Arial" panose="020B0604020202020204"/>
                      </a:endParaRPr>
                    </a:p>
                    <a:p>
                      <a:pPr marL="1014095" algn="l" rtl="0" eaLnBrk="0">
                        <a:lnSpc>
                          <a:spcPts val="470"/>
                        </a:lnSpc>
                        <a:spcBef>
                          <a:spcPts val="0"/>
                        </a:spcBef>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6000"/>
                        </a:lnSpc>
                      </a:pPr>
                      <a:endParaRPr sz="100" dirty="0">
                        <a:latin typeface="Arial" panose="020B0604020202020204"/>
                        <a:ea typeface="Arial" panose="020B0604020202020204"/>
                        <a:cs typeface="Arial" panose="020B0604020202020204"/>
                      </a:endParaRPr>
                    </a:p>
                    <a:p>
                      <a:pPr marL="241935" indent="-165100" algn="l" rtl="0" eaLnBrk="0">
                        <a:lnSpc>
                          <a:spcPct val="112000"/>
                        </a:lnSpc>
                      </a:pPr>
                      <a:r>
                        <a:rPr sz="1200" kern="0" spc="90" dirty="0">
                          <a:solidFill>
                            <a:srgbClr val="000000">
                              <a:alpha val="100000"/>
                            </a:srgbClr>
                          </a:solidFill>
                          <a:latin typeface="Arial" panose="020B0604020202020204"/>
                          <a:ea typeface="Arial" panose="020B0604020202020204"/>
                          <a:cs typeface="Arial" panose="020B0604020202020204"/>
                        </a:rPr>
                        <a:t>•</a:t>
                      </a:r>
                      <a:r>
                        <a:rPr sz="1200" kern="0" spc="120" dirty="0">
                          <a:solidFill>
                            <a:srgbClr val="000000">
                              <a:alpha val="100000"/>
                            </a:srgbClr>
                          </a:solidFill>
                          <a:latin typeface="Arial" panose="020B0604020202020204"/>
                          <a:ea typeface="Arial" panose="020B0604020202020204"/>
                          <a:cs typeface="Arial" panose="020B0604020202020204"/>
                        </a:rPr>
                        <a:t>  </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空腹服用或便餐时服用均可</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（脂肪</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含</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量少于7%</a:t>
                      </a:r>
                      <a:r>
                        <a:rPr sz="12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，约250卡</a:t>
                      </a:r>
                      <a:r>
                        <a:rPr sz="12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路里）</a:t>
                      </a:r>
                      <a:r>
                        <a:rPr sz="12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p>
                      <a:pPr marL="241300" indent="-164465" algn="l" rtl="0" eaLnBrk="0">
                        <a:lnSpc>
                          <a:spcPct val="103000"/>
                        </a:lnSpc>
                        <a:spcBef>
                          <a:spcPts val="55"/>
                        </a:spcBef>
                      </a:pPr>
                      <a:r>
                        <a:rPr sz="1200" kern="0" spc="90" dirty="0">
                          <a:solidFill>
                            <a:srgbClr val="000000">
                              <a:alpha val="100000"/>
                            </a:srgbClr>
                          </a:solidFill>
                          <a:latin typeface="Arial" panose="020B0604020202020204"/>
                          <a:ea typeface="Arial" panose="020B0604020202020204"/>
                          <a:cs typeface="Arial" panose="020B0604020202020204"/>
                        </a:rPr>
                        <a:t>•</a:t>
                      </a:r>
                      <a:r>
                        <a:rPr sz="1200" kern="0" spc="120" dirty="0">
                          <a:solidFill>
                            <a:srgbClr val="000000">
                              <a:alpha val="100000"/>
                            </a:srgbClr>
                          </a:solidFill>
                          <a:latin typeface="Arial" panose="020B0604020202020204"/>
                          <a:ea typeface="Arial" panose="020B0604020202020204"/>
                          <a:cs typeface="Arial" panose="020B0604020202020204"/>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可将全剂量地拉罗司颗粒铺在</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软性</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食</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物</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（如</a:t>
                      </a:r>
                      <a:r>
                        <a:rPr sz="12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酸奶或苹果泥）</a:t>
                      </a:r>
                      <a:r>
                        <a:rPr sz="12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上后立即吃</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下。</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1985645">
                <a:tc>
                  <a:txBody>
                    <a:bodyPr/>
                    <a:lstStyle/>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19000"/>
                        </a:lnSpc>
                      </a:pPr>
                      <a:endParaRPr sz="1000" dirty="0">
                        <a:latin typeface="Arial" panose="020B0604020202020204"/>
                        <a:ea typeface="Arial" panose="020B0604020202020204"/>
                        <a:cs typeface="Arial" panose="020B0604020202020204"/>
                      </a:endParaRPr>
                    </a:p>
                    <a:p>
                      <a:pPr algn="l" rtl="0" eaLnBrk="0">
                        <a:lnSpc>
                          <a:spcPct val="120000"/>
                        </a:lnSpc>
                      </a:pPr>
                      <a:endParaRPr sz="1000" dirty="0">
                        <a:latin typeface="Arial" panose="020B0604020202020204"/>
                        <a:ea typeface="Arial" panose="020B0604020202020204"/>
                        <a:cs typeface="Arial" panose="020B0604020202020204"/>
                      </a:endParaRPr>
                    </a:p>
                    <a:p>
                      <a:pPr algn="l" rtl="0" eaLnBrk="0">
                        <a:lnSpc>
                          <a:spcPct val="120000"/>
                        </a:lnSpc>
                      </a:pPr>
                      <a:endParaRPr sz="1000" dirty="0">
                        <a:latin typeface="Arial" panose="020B0604020202020204"/>
                        <a:ea typeface="Arial" panose="020B0604020202020204"/>
                        <a:cs typeface="Arial" panose="020B0604020202020204"/>
                      </a:endParaRPr>
                    </a:p>
                    <a:p>
                      <a:pPr algn="l" rtl="0" eaLnBrk="0">
                        <a:lnSpc>
                          <a:spcPct val="120000"/>
                        </a:lnSpc>
                      </a:pPr>
                      <a:endParaRPr sz="1000" dirty="0">
                        <a:latin typeface="Arial" panose="020B0604020202020204"/>
                        <a:ea typeface="Arial" panose="020B0604020202020204"/>
                        <a:cs typeface="Arial" panose="020B0604020202020204"/>
                      </a:endParaRPr>
                    </a:p>
                    <a:p>
                      <a:pPr algn="l" rtl="0" eaLnBrk="0">
                        <a:lnSpc>
                          <a:spcPct val="10000"/>
                        </a:lnSpc>
                      </a:pPr>
                      <a:endParaRPr sz="100" dirty="0">
                        <a:latin typeface="Arial" panose="020B0604020202020204"/>
                        <a:ea typeface="Arial" panose="020B0604020202020204"/>
                        <a:cs typeface="Arial" panose="020B0604020202020204"/>
                      </a:endParaRPr>
                    </a:p>
                    <a:p>
                      <a:pPr marL="138430" algn="l" rtl="0" eaLnBrk="0">
                        <a:lnSpc>
                          <a:spcPct val="89000"/>
                        </a:lnSpc>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分散片</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vMerge="1">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22000"/>
                        </a:lnSpc>
                      </a:pPr>
                      <a:endParaRPr sz="100" dirty="0">
                        <a:latin typeface="Arial" panose="020B0604020202020204"/>
                        <a:ea typeface="Arial" panose="020B0604020202020204"/>
                        <a:cs typeface="Arial" panose="020B0604020202020204"/>
                      </a:endParaRPr>
                    </a:p>
                    <a:p>
                      <a:pPr marL="242570" indent="-165735" algn="l" rtl="0" eaLnBrk="0">
                        <a:lnSpc>
                          <a:spcPct val="108000"/>
                        </a:lnSpc>
                      </a:pPr>
                      <a:r>
                        <a:rPr sz="1200" kern="0" spc="90" dirty="0">
                          <a:solidFill>
                            <a:srgbClr val="000000">
                              <a:alpha val="100000"/>
                            </a:srgbClr>
                          </a:solidFill>
                          <a:latin typeface="Arial" panose="020B0604020202020204"/>
                          <a:ea typeface="Arial" panose="020B0604020202020204"/>
                          <a:cs typeface="Arial" panose="020B0604020202020204"/>
                        </a:rPr>
                        <a:t>•</a:t>
                      </a:r>
                      <a:r>
                        <a:rPr sz="1200" kern="0" spc="120" dirty="0">
                          <a:solidFill>
                            <a:srgbClr val="000000">
                              <a:alpha val="100000"/>
                            </a:srgbClr>
                          </a:solidFill>
                          <a:latin typeface="Arial" panose="020B0604020202020204"/>
                          <a:ea typeface="Arial" panose="020B0604020202020204"/>
                          <a:cs typeface="Arial" panose="020B0604020202020204"/>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本品应当在</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进餐前至</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少30分钟空腹</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服</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a:t>
                      </a:r>
                      <a:r>
                        <a:rPr sz="12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，每天一次。</a:t>
                      </a:r>
                      <a:r>
                        <a:rPr sz="12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不能将药片</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嚼碎或整</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片吞下。</a:t>
                      </a:r>
                      <a:endParaRPr sz="1200" dirty="0">
                        <a:latin typeface="微软雅黑" panose="020B0503020204020204" charset="-122"/>
                        <a:ea typeface="微软雅黑" panose="020B0503020204020204" charset="-122"/>
                        <a:cs typeface="微软雅黑" panose="020B0503020204020204" charset="-122"/>
                      </a:endParaRPr>
                    </a:p>
                    <a:p>
                      <a:pPr marL="240665" indent="-163830" algn="l" rtl="0" eaLnBrk="0">
                        <a:lnSpc>
                          <a:spcPct val="106000"/>
                        </a:lnSpc>
                        <a:spcBef>
                          <a:spcPts val="170"/>
                        </a:spcBef>
                      </a:pPr>
                      <a:r>
                        <a:rPr sz="1200" kern="0" spc="80" dirty="0">
                          <a:solidFill>
                            <a:srgbClr val="000000">
                              <a:alpha val="100000"/>
                            </a:srgbClr>
                          </a:solidFill>
                          <a:latin typeface="Arial" panose="020B0604020202020204"/>
                          <a:ea typeface="Arial" panose="020B0604020202020204"/>
                          <a:cs typeface="Arial" panose="020B0604020202020204"/>
                        </a:rPr>
                        <a:t>•</a:t>
                      </a:r>
                      <a:r>
                        <a:rPr sz="1200" kern="0" spc="130" dirty="0">
                          <a:solidFill>
                            <a:srgbClr val="000000">
                              <a:alpha val="100000"/>
                            </a:srgbClr>
                          </a:solidFill>
                          <a:latin typeface="Arial" panose="020B0604020202020204"/>
                          <a:ea typeface="Arial" panose="020B0604020202020204"/>
                          <a:cs typeface="Arial" panose="020B0604020202020204"/>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通过搅拌将药片完全溶解在水、</a:t>
                      </a:r>
                      <a:r>
                        <a:rPr sz="12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苹果</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汁或橙汁（100</a:t>
                      </a:r>
                      <a:r>
                        <a:rPr sz="12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~200</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ml</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中</a:t>
                      </a:r>
                      <a:r>
                        <a:rPr sz="12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，直到得</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到均匀的混悬液后饮</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服</a:t>
                      </a:r>
                      <a:r>
                        <a:rPr sz="12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残余药物必</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须再加入少量水</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苹果汁或橙汁混</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匀</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后服入。</a:t>
                      </a:r>
                      <a:endParaRPr sz="1200" dirty="0">
                        <a:latin typeface="微软雅黑" panose="020B0503020204020204" charset="-122"/>
                        <a:ea typeface="微软雅黑" panose="020B0503020204020204" charset="-122"/>
                        <a:cs typeface="微软雅黑" panose="020B0503020204020204" charset="-122"/>
                      </a:endParaRPr>
                    </a:p>
                    <a:p>
                      <a:pPr marL="240665" indent="-163830" algn="l" rtl="0" eaLnBrk="0">
                        <a:lnSpc>
                          <a:spcPct val="104000"/>
                        </a:lnSpc>
                        <a:spcBef>
                          <a:spcPts val="100"/>
                        </a:spcBef>
                      </a:pPr>
                      <a:r>
                        <a:rPr sz="1200" kern="0" spc="70" dirty="0">
                          <a:solidFill>
                            <a:srgbClr val="000000">
                              <a:alpha val="100000"/>
                            </a:srgbClr>
                          </a:solidFill>
                          <a:latin typeface="Arial" panose="020B0604020202020204"/>
                          <a:ea typeface="Arial" panose="020B0604020202020204"/>
                          <a:cs typeface="Arial" panose="020B0604020202020204"/>
                        </a:rPr>
                        <a:t>•</a:t>
                      </a:r>
                      <a:r>
                        <a:rPr sz="1200" kern="0" spc="120" dirty="0">
                          <a:solidFill>
                            <a:srgbClr val="000000">
                              <a:alpha val="100000"/>
                            </a:srgbClr>
                          </a:solidFill>
                          <a:latin typeface="Arial" panose="020B0604020202020204"/>
                          <a:ea typeface="Arial" panose="020B0604020202020204"/>
                          <a:cs typeface="Arial" panose="020B0604020202020204"/>
                        </a:rPr>
                        <a:t>  </a:t>
                      </a:r>
                      <a:r>
                        <a:rPr sz="12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不推荐溶于碳酸饮料或牛</a:t>
                      </a:r>
                      <a:r>
                        <a:rPr sz="12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奶</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中</a:t>
                      </a:r>
                      <a:r>
                        <a:rPr sz="12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因为</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会引起泡沫和延缓分散速度。</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bl>
          </a:graphicData>
        </a:graphic>
      </p:graphicFrame>
      <p:sp>
        <p:nvSpPr>
          <p:cNvPr id="118" name="textbox 118"/>
          <p:cNvSpPr/>
          <p:nvPr/>
        </p:nvSpPr>
        <p:spPr>
          <a:xfrm>
            <a:off x="651193" y="1195386"/>
            <a:ext cx="10699115" cy="132016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21590" algn="l" rtl="0" eaLnBrk="0">
              <a:lnSpc>
                <a:spcPts val="2105"/>
              </a:lnSpc>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相比目录内同类药</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品</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，地拉罗司是</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口服制剂</a:t>
            </a:r>
            <a:r>
              <a:rPr sz="1500" b="1"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，且每日仅需服用1次</a:t>
            </a:r>
            <a:r>
              <a:rPr sz="1500" b="1"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用药依从性大幅改善（表1</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344170" indent="-332105" algn="l" rtl="0" eaLnBrk="0">
              <a:lnSpc>
                <a:spcPct val="126000"/>
              </a:lnSpc>
              <a:spcBef>
                <a:spcPts val="620"/>
              </a:spcBef>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vs</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分散片头对头</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II</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期研究</a:t>
            </a:r>
            <a:r>
              <a:rPr sz="1500" kern="0" spc="-1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：颗粒组总体依从性高于分散片组（</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87.8%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vs</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85.7%</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儿童（2-18岁）</a:t>
            </a:r>
            <a:r>
              <a:rPr sz="1500" kern="0" spc="-3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患</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者对颗粒组依从性和满意度更好</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用药顾虑更</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少</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，适口性更好</a:t>
            </a:r>
            <a:r>
              <a:rPr sz="1600" kern="0" spc="60" baseline="23000" dirty="0">
                <a:solidFill>
                  <a:srgbClr val="000000">
                    <a:alpha val="100000"/>
                  </a:srgbClr>
                </a:solidFill>
                <a:latin typeface="微软雅黑" panose="020B0503020204020204" charset="-122"/>
                <a:ea typeface="微软雅黑" panose="020B0503020204020204" charset="-122"/>
                <a:cs typeface="微软雅黑" panose="020B0503020204020204" charset="-122"/>
              </a:rPr>
              <a:t>[5]</a:t>
            </a:r>
            <a:r>
              <a:rPr sz="1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因此</a:t>
            </a:r>
            <a:r>
              <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更适合于儿科用药</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04000"/>
              </a:lnSpc>
            </a:pPr>
            <a:endParaRPr sz="700" dirty="0">
              <a:latin typeface="Arial" panose="020B0604020202020204"/>
              <a:ea typeface="Arial" panose="020B0604020202020204"/>
              <a:cs typeface="Arial" panose="020B0604020202020204"/>
            </a:endParaRPr>
          </a:p>
          <a:p>
            <a:pPr marL="14605" algn="l" rtl="0" eaLnBrk="0">
              <a:lnSpc>
                <a:spcPts val="2060"/>
              </a:lnSpc>
              <a:spcBef>
                <a:spcPts val="0"/>
              </a:spcBef>
            </a:pP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与分散片相比</a:t>
            </a:r>
            <a:r>
              <a:rPr sz="15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，地拉罗司颗粒在</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药代动力</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学、</a:t>
            </a:r>
            <a:r>
              <a:rPr sz="1500" b="1" kern="0" spc="-3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配制</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方面具有更多优势（表2）</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p:txBody>
      </p:sp>
      <p:graphicFrame>
        <p:nvGraphicFramePr>
          <p:cNvPr id="120" name="table 120"/>
          <p:cNvGraphicFramePr>
            <a:graphicFrameLocks noGrp="1"/>
          </p:cNvGraphicFramePr>
          <p:nvPr/>
        </p:nvGraphicFramePr>
        <p:xfrm>
          <a:off x="664527" y="2999422"/>
          <a:ext cx="4660900" cy="2444750"/>
        </p:xfrm>
        <a:graphic>
          <a:graphicData uri="http://schemas.openxmlformats.org/drawingml/2006/table">
            <a:tbl>
              <a:tblPr/>
              <a:tblGrid>
                <a:gridCol w="908685"/>
                <a:gridCol w="998855"/>
                <a:gridCol w="2753360"/>
              </a:tblGrid>
              <a:tr h="389890">
                <a:tc>
                  <a:txBody>
                    <a:bodyPr/>
                    <a:lstStyle/>
                    <a:p>
                      <a:pPr algn="l" rtl="0" eaLnBrk="0">
                        <a:lnSpc>
                          <a:spcPct val="100000"/>
                        </a:lnSpc>
                      </a:pPr>
                      <a:endParaRPr sz="800" dirty="0">
                        <a:latin typeface="Arial" panose="020B0604020202020204"/>
                        <a:ea typeface="Arial" panose="020B0604020202020204"/>
                        <a:cs typeface="Arial" panose="020B0604020202020204"/>
                      </a:endParaRPr>
                    </a:p>
                    <a:p>
                      <a:pPr marL="294640" algn="l" rtl="0" eaLnBrk="0">
                        <a:lnSpc>
                          <a:spcPct val="87000"/>
                        </a:lnSpc>
                        <a:spcBef>
                          <a:spcPts val="0"/>
                        </a:spcBef>
                      </a:pP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组别</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0000"/>
                        </a:lnSpc>
                      </a:pPr>
                      <a:endParaRPr sz="700" dirty="0">
                        <a:latin typeface="Arial" panose="020B0604020202020204"/>
                        <a:ea typeface="Arial" panose="020B0604020202020204"/>
                        <a:cs typeface="Arial" panose="020B0604020202020204"/>
                      </a:endParaRPr>
                    </a:p>
                    <a:p>
                      <a:pPr marL="335280" algn="l" rtl="0" eaLnBrk="0">
                        <a:lnSpc>
                          <a:spcPct val="90000"/>
                        </a:lnSpc>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剂型</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2000"/>
                        </a:lnSpc>
                      </a:pPr>
                      <a:endParaRPr sz="500" dirty="0">
                        <a:latin typeface="Arial" panose="020B0604020202020204"/>
                        <a:ea typeface="Arial" panose="020B0604020202020204"/>
                        <a:cs typeface="Arial" panose="020B0604020202020204"/>
                      </a:endParaRPr>
                    </a:p>
                    <a:p>
                      <a:pPr marL="1091565" algn="l" rtl="0" eaLnBrk="0">
                        <a:lnSpc>
                          <a:spcPts val="1545"/>
                        </a:lnSpc>
                        <a:spcBef>
                          <a:spcPts val="5"/>
                        </a:spcBef>
                      </a:pPr>
                      <a:r>
                        <a:rPr sz="1900" kern="0" spc="1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用法</a:t>
                      </a:r>
                      <a:r>
                        <a:rPr sz="1200" kern="0" spc="10" baseline="41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 baseline="41000" dirty="0">
                          <a:solidFill>
                            <a:srgbClr val="000000">
                              <a:alpha val="100000"/>
                            </a:srgbClr>
                          </a:solidFill>
                          <a:latin typeface="微软雅黑" panose="020B0503020204020204" charset="-122"/>
                          <a:ea typeface="微软雅黑" panose="020B0503020204020204" charset="-122"/>
                          <a:cs typeface="微软雅黑" panose="020B0503020204020204" charset="-122"/>
                        </a:rPr>
                        <a:t>1-4]</a:t>
                      </a:r>
                      <a:endParaRPr sz="1200" baseline="410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683894">
                <a:tc>
                  <a:txBody>
                    <a:bodyPr/>
                    <a:lstStyle/>
                    <a:p>
                      <a:pPr algn="l" rtl="0" eaLnBrk="0">
                        <a:lnSpc>
                          <a:spcPct val="109000"/>
                        </a:lnSpc>
                      </a:pPr>
                      <a:endParaRPr sz="1000" dirty="0">
                        <a:latin typeface="Arial" panose="020B0604020202020204"/>
                        <a:ea typeface="Arial" panose="020B0604020202020204"/>
                        <a:cs typeface="Arial" panose="020B0604020202020204"/>
                      </a:endParaRPr>
                    </a:p>
                    <a:p>
                      <a:pPr marL="226060" indent="-97155" algn="l" rtl="0" eaLnBrk="0">
                        <a:lnSpc>
                          <a:spcPct val="111000"/>
                        </a:lnSpc>
                        <a:spcBef>
                          <a:spcPts val="5"/>
                        </a:spcBef>
                      </a:pP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a:t>
                      </a:r>
                      <a:r>
                        <a:rPr sz="11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（DFX）</a:t>
                      </a:r>
                      <a:endParaRPr sz="11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1000"/>
                        </a:lnSpc>
                      </a:pPr>
                      <a:endParaRPr sz="400" dirty="0">
                        <a:latin typeface="Arial" panose="020B0604020202020204"/>
                        <a:ea typeface="Arial" panose="020B0604020202020204"/>
                        <a:cs typeface="Arial" panose="020B0604020202020204"/>
                      </a:endParaRPr>
                    </a:p>
                    <a:p>
                      <a:pPr marL="253365" algn="l" rtl="0" eaLnBrk="0">
                        <a:lnSpc>
                          <a:spcPct val="88000"/>
                        </a:lnSpc>
                        <a:spcBef>
                          <a:spcPts val="0"/>
                        </a:spcBef>
                      </a:pP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分散片</a:t>
                      </a:r>
                      <a:endParaRPr sz="1200" dirty="0">
                        <a:latin typeface="微软雅黑" panose="020B0503020204020204" charset="-122"/>
                        <a:ea typeface="微软雅黑" panose="020B0503020204020204" charset="-122"/>
                        <a:cs typeface="微软雅黑" panose="020B0503020204020204" charset="-122"/>
                      </a:endParaRPr>
                    </a:p>
                    <a:p>
                      <a:pPr marL="335915" algn="l" rtl="0" eaLnBrk="0">
                        <a:lnSpc>
                          <a:spcPts val="1565"/>
                        </a:lnSpc>
                      </a:pP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片剂</a:t>
                      </a:r>
                      <a:endParaRPr sz="1200" dirty="0">
                        <a:latin typeface="微软雅黑" panose="020B0503020204020204" charset="-122"/>
                        <a:ea typeface="微软雅黑" panose="020B0503020204020204" charset="-122"/>
                        <a:cs typeface="微软雅黑" panose="020B0503020204020204" charset="-122"/>
                      </a:endParaRPr>
                    </a:p>
                    <a:p>
                      <a:pPr marL="336550" algn="l" rtl="0" eaLnBrk="0">
                        <a:lnSpc>
                          <a:spcPct val="89000"/>
                        </a:lnSpc>
                        <a:spcBef>
                          <a:spcPts val="270"/>
                        </a:spcBef>
                      </a:pP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颗粒</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73000"/>
                        </a:lnSpc>
                      </a:pPr>
                      <a:endParaRPr sz="1000" dirty="0">
                        <a:latin typeface="Arial" panose="020B0604020202020204"/>
                        <a:ea typeface="Arial" panose="020B0604020202020204"/>
                        <a:cs typeface="Arial" panose="020B0604020202020204"/>
                      </a:endParaRPr>
                    </a:p>
                    <a:p>
                      <a:pPr marL="77470" algn="l" rtl="0" eaLnBrk="0">
                        <a:lnSpc>
                          <a:spcPct val="89000"/>
                        </a:lnSpc>
                        <a:spcBef>
                          <a:spcPts val="0"/>
                        </a:spcBef>
                      </a:pPr>
                      <a:r>
                        <a:rPr sz="1200" kern="0" spc="50" dirty="0">
                          <a:solidFill>
                            <a:srgbClr val="000000">
                              <a:alpha val="100000"/>
                            </a:srgbClr>
                          </a:solidFill>
                          <a:latin typeface="Arial" panose="020B0604020202020204"/>
                          <a:ea typeface="Arial" panose="020B0604020202020204"/>
                          <a:cs typeface="Arial" panose="020B0604020202020204"/>
                        </a:rPr>
                        <a:t>•     </a:t>
                      </a:r>
                      <a:r>
                        <a:rPr sz="1200" b="1"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每日服用一次</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911225">
                <a:tc>
                  <a:txBody>
                    <a:bodyPr/>
                    <a:lstStyle/>
                    <a:p>
                      <a:pPr algn="l" rtl="0" eaLnBrk="0">
                        <a:lnSpc>
                          <a:spcPct val="182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224155" indent="-11430" algn="l" rtl="0" eaLnBrk="0">
                        <a:lnSpc>
                          <a:spcPct val="116000"/>
                        </a:lnSpc>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去铁胺</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0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（DFO）</a:t>
                      </a:r>
                      <a:endParaRPr sz="10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23000"/>
                        </a:lnSpc>
                      </a:pPr>
                      <a:endParaRPr sz="1000" dirty="0">
                        <a:latin typeface="Arial" panose="020B0604020202020204"/>
                        <a:ea typeface="Arial" panose="020B0604020202020204"/>
                        <a:cs typeface="Arial" panose="020B0604020202020204"/>
                      </a:endParaRPr>
                    </a:p>
                    <a:p>
                      <a:pPr algn="l" rtl="0" eaLnBrk="0">
                        <a:lnSpc>
                          <a:spcPct val="123000"/>
                        </a:lnSpc>
                      </a:pPr>
                      <a:endParaRPr sz="10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253365" algn="l" rtl="0" eaLnBrk="0">
                        <a:lnSpc>
                          <a:spcPct val="90000"/>
                        </a:lnSpc>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注射剂</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2000"/>
                        </a:lnSpc>
                      </a:pPr>
                      <a:endParaRPr sz="400" dirty="0">
                        <a:latin typeface="Arial" panose="020B0604020202020204"/>
                        <a:ea typeface="Arial" panose="020B0604020202020204"/>
                        <a:cs typeface="Arial" panose="020B0604020202020204"/>
                      </a:endParaRPr>
                    </a:p>
                    <a:p>
                      <a:pPr marL="358775" indent="-281305" algn="l" rtl="0" eaLnBrk="0">
                        <a:lnSpc>
                          <a:spcPct val="106000"/>
                        </a:lnSpc>
                        <a:spcBef>
                          <a:spcPts val="5"/>
                        </a:spcBef>
                      </a:pPr>
                      <a:r>
                        <a:rPr sz="1200" kern="0" spc="70" dirty="0">
                          <a:solidFill>
                            <a:srgbClr val="000000">
                              <a:alpha val="100000"/>
                            </a:srgbClr>
                          </a:solidFill>
                          <a:latin typeface="Arial" panose="020B0604020202020204"/>
                          <a:ea typeface="Arial" panose="020B0604020202020204"/>
                          <a:cs typeface="Arial" panose="020B0604020202020204"/>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需长时间缓慢静脉或皮下注射给</a:t>
                      </a:r>
                      <a:r>
                        <a:rPr sz="12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药</a:t>
                      </a:r>
                      <a:endParaRPr sz="1200" dirty="0">
                        <a:latin typeface="微软雅黑" panose="020B0503020204020204" charset="-122"/>
                        <a:ea typeface="微软雅黑" panose="020B0503020204020204" charset="-122"/>
                        <a:cs typeface="微软雅黑" panose="020B0503020204020204" charset="-122"/>
                      </a:endParaRPr>
                    </a:p>
                    <a:p>
                      <a:pPr marL="354965" indent="-277495" algn="l" rtl="0" eaLnBrk="0">
                        <a:lnSpc>
                          <a:spcPct val="105000"/>
                        </a:lnSpc>
                        <a:spcBef>
                          <a:spcPts val="100"/>
                        </a:spcBef>
                      </a:pPr>
                      <a:r>
                        <a:rPr sz="1200" kern="0" spc="60" dirty="0">
                          <a:solidFill>
                            <a:srgbClr val="000000">
                              <a:alpha val="100000"/>
                            </a:srgbClr>
                          </a:solidFill>
                          <a:latin typeface="Arial" panose="020B0604020202020204"/>
                          <a:ea typeface="Arial" panose="020B0604020202020204"/>
                          <a:cs typeface="Arial" panose="020B0604020202020204"/>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皮下注射部位首选腹部</a:t>
                      </a:r>
                      <a:r>
                        <a:rPr sz="12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，且每天</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应更换腹部注射部位</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459740">
                <a:tc>
                  <a:txBody>
                    <a:bodyPr/>
                    <a:lstStyle/>
                    <a:p>
                      <a:pPr algn="l" rtl="0" eaLnBrk="0">
                        <a:lnSpc>
                          <a:spcPct val="110000"/>
                        </a:lnSpc>
                      </a:pPr>
                      <a:endParaRPr sz="300" dirty="0">
                        <a:latin typeface="Arial" panose="020B0604020202020204"/>
                        <a:ea typeface="Arial" panose="020B0604020202020204"/>
                        <a:cs typeface="Arial" panose="020B0604020202020204"/>
                      </a:endParaRPr>
                    </a:p>
                    <a:p>
                      <a:pPr marL="240665" indent="-27940" algn="l" rtl="0" eaLnBrk="0">
                        <a:lnSpc>
                          <a:spcPct val="116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0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（DFP）</a:t>
                      </a:r>
                      <a:endParaRPr sz="10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6000"/>
                        </a:lnSpc>
                      </a:pPr>
                      <a:endParaRPr sz="300" dirty="0">
                        <a:latin typeface="Arial" panose="020B0604020202020204"/>
                        <a:ea typeface="Arial" panose="020B0604020202020204"/>
                        <a:cs typeface="Arial" panose="020B0604020202020204"/>
                      </a:endParaRPr>
                    </a:p>
                    <a:p>
                      <a:pPr marL="341630" algn="l" rtl="0" eaLnBrk="0">
                        <a:lnSpc>
                          <a:spcPct val="90000"/>
                        </a:lnSpc>
                        <a:spcBef>
                          <a:spcPts val="0"/>
                        </a:spcBef>
                      </a:pP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片剂</a:t>
                      </a:r>
                      <a:endParaRPr sz="1200" dirty="0">
                        <a:latin typeface="微软雅黑" panose="020B0503020204020204" charset="-122"/>
                        <a:ea typeface="微软雅黑" panose="020B0503020204020204" charset="-122"/>
                        <a:cs typeface="微软雅黑" panose="020B0503020204020204" charset="-122"/>
                      </a:endParaRPr>
                    </a:p>
                    <a:p>
                      <a:pPr marL="187325" algn="l" rtl="0" eaLnBrk="0">
                        <a:lnSpc>
                          <a:spcPct val="88000"/>
                        </a:lnSpc>
                        <a:spcBef>
                          <a:spcPts val="290"/>
                        </a:spcBef>
                      </a:pP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口服溶液</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2000"/>
                        </a:lnSpc>
                      </a:pPr>
                      <a:endParaRPr sz="700" dirty="0">
                        <a:latin typeface="Arial" panose="020B0604020202020204"/>
                        <a:ea typeface="Arial" panose="020B0604020202020204"/>
                        <a:cs typeface="Arial" panose="020B0604020202020204"/>
                      </a:endParaRPr>
                    </a:p>
                    <a:p>
                      <a:pPr marL="77470" algn="l" rtl="0" eaLnBrk="0">
                        <a:lnSpc>
                          <a:spcPts val="1670"/>
                        </a:lnSpc>
                      </a:pPr>
                      <a:r>
                        <a:rPr sz="1200" kern="0" spc="50" dirty="0">
                          <a:solidFill>
                            <a:srgbClr val="000000">
                              <a:alpha val="100000"/>
                            </a:srgbClr>
                          </a:solidFill>
                          <a:latin typeface="Arial" panose="020B0604020202020204"/>
                          <a:ea typeface="Arial" panose="020B0604020202020204"/>
                          <a:cs typeface="Arial" panose="020B0604020202020204"/>
                        </a:rPr>
                        <a:t>•     </a:t>
                      </a:r>
                      <a:r>
                        <a:rPr sz="12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每日分3次服用</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6350"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bl>
          </a:graphicData>
        </a:graphic>
      </p:graphicFrame>
      <p:sp>
        <p:nvSpPr>
          <p:cNvPr id="122" name="textbox 122"/>
          <p:cNvSpPr/>
          <p:nvPr/>
        </p:nvSpPr>
        <p:spPr>
          <a:xfrm>
            <a:off x="524763" y="238099"/>
            <a:ext cx="7455534" cy="760094"/>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创新性</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01000"/>
              </a:lnSpc>
            </a:pPr>
            <a:endParaRPr sz="13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algn="r" rtl="0" eaLnBrk="0">
              <a:lnSpc>
                <a:spcPct val="88000"/>
              </a:lnSpc>
            </a:pPr>
            <a:r>
              <a:rPr sz="1700" b="1" kern="0" spc="100" dirty="0">
                <a:solidFill>
                  <a:srgbClr val="4472C4">
                    <a:alpha val="100000"/>
                  </a:srgbClr>
                </a:solidFill>
                <a:latin typeface="微软雅黑" panose="020B0503020204020204" charset="-122"/>
                <a:ea typeface="微软雅黑" panose="020B0503020204020204" charset="-122"/>
                <a:cs typeface="微软雅黑" panose="020B0503020204020204" charset="-122"/>
              </a:rPr>
              <a:t>应用创新：</a:t>
            </a:r>
            <a:r>
              <a:rPr sz="1700" b="1" kern="0" spc="-39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100" dirty="0">
                <a:solidFill>
                  <a:srgbClr val="4472C4">
                    <a:alpha val="100000"/>
                  </a:srgbClr>
                </a:solidFill>
                <a:latin typeface="微软雅黑" panose="020B0503020204020204" charset="-122"/>
                <a:ea typeface="微软雅黑" panose="020B0503020204020204" charset="-122"/>
                <a:cs typeface="微软雅黑" panose="020B0503020204020204" charset="-122"/>
              </a:rPr>
              <a:t>地拉罗司颗粒是国内首</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个获批的治疗铁过载的颗粒剂型</a:t>
            </a:r>
            <a:r>
              <a:rPr lang="zh-CN"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药物</a:t>
            </a:r>
            <a:endParaRPr lang="zh-CN"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endParaRPr>
          </a:p>
        </p:txBody>
      </p:sp>
      <p:sp>
        <p:nvSpPr>
          <p:cNvPr id="124" name="textbox 124"/>
          <p:cNvSpPr/>
          <p:nvPr/>
        </p:nvSpPr>
        <p:spPr>
          <a:xfrm>
            <a:off x="641796" y="6319308"/>
            <a:ext cx="4126865" cy="49403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8415" algn="l" rtl="0" eaLnBrk="0">
              <a:lnSpc>
                <a:spcPct val="87000"/>
              </a:lnSpc>
            </a:pPr>
            <a:r>
              <a:rPr sz="800" kern="0" spc="0" dirty="0">
                <a:solidFill>
                  <a:srgbClr val="000000">
                    <a:alpha val="100000"/>
                  </a:srgbClr>
                </a:solidFill>
                <a:latin typeface="Calibri" panose="020F0502020204030204"/>
                <a:ea typeface="Calibri" panose="020F0502020204030204"/>
                <a:cs typeface="Calibri" panose="020F0502020204030204"/>
              </a:rPr>
              <a:t>1.</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中华医学会血液学分会红细胞疾病学组</a:t>
            </a:r>
            <a:r>
              <a:rPr sz="800" kern="0" spc="0" dirty="0">
                <a:solidFill>
                  <a:srgbClr val="000000">
                    <a:alpha val="100000"/>
                  </a:srgbClr>
                </a:solidFill>
                <a:latin typeface="Calibri" panose="020F0502020204030204"/>
                <a:ea typeface="Calibri" panose="020F0502020204030204"/>
                <a:cs typeface="Calibri" panose="020F0502020204030204"/>
              </a:rPr>
              <a:t>.</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中华血液学杂志</a:t>
            </a:r>
            <a:r>
              <a:rPr sz="800" kern="0" spc="0" dirty="0">
                <a:solidFill>
                  <a:srgbClr val="000000">
                    <a:alpha val="100000"/>
                  </a:srgbClr>
                </a:solidFill>
                <a:latin typeface="Calibri" panose="020F0502020204030204"/>
                <a:ea typeface="Calibri" panose="020F0502020204030204"/>
                <a:cs typeface="Calibri" panose="020F0502020204030204"/>
              </a:rPr>
              <a:t>,201</a:t>
            </a:r>
            <a:r>
              <a:rPr sz="800" kern="0" spc="-10" dirty="0">
                <a:solidFill>
                  <a:srgbClr val="000000">
                    <a:alpha val="100000"/>
                  </a:srgbClr>
                </a:solidFill>
                <a:latin typeface="Calibri" panose="020F0502020204030204"/>
                <a:ea typeface="Calibri" panose="020F0502020204030204"/>
                <a:cs typeface="Calibri" panose="020F0502020204030204"/>
              </a:rPr>
              <a:t>8,39(9):705-708</a:t>
            </a:r>
            <a:endParaRPr sz="800" dirty="0">
              <a:latin typeface="Calibri" panose="020F0502020204030204"/>
              <a:ea typeface="Calibri" panose="020F0502020204030204"/>
              <a:cs typeface="Calibri" panose="020F0502020204030204"/>
            </a:endParaRPr>
          </a:p>
          <a:p>
            <a:pPr marL="15875" algn="l" rtl="0" eaLnBrk="0">
              <a:lnSpc>
                <a:spcPct val="84000"/>
              </a:lnSpc>
              <a:spcBef>
                <a:spcPts val="130"/>
              </a:spcBef>
            </a:pPr>
            <a:r>
              <a:rPr sz="800" kern="0" spc="-10" dirty="0">
                <a:solidFill>
                  <a:srgbClr val="000000">
                    <a:alpha val="100000"/>
                  </a:srgbClr>
                </a:solidFill>
                <a:latin typeface="Calibri" panose="020F0502020204030204"/>
                <a:ea typeface="Calibri" panose="020F0502020204030204"/>
                <a:cs typeface="Calibri" panose="020F0502020204030204"/>
              </a:rPr>
              <a:t>2.</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去铁酮片说明书</a:t>
            </a:r>
            <a:endParaRPr sz="800" dirty="0">
              <a:latin typeface="微软雅黑" panose="020B0503020204020204" charset="-122"/>
              <a:ea typeface="微软雅黑" panose="020B0503020204020204" charset="-122"/>
              <a:cs typeface="微软雅黑" panose="020B0503020204020204" charset="-122"/>
            </a:endParaRPr>
          </a:p>
          <a:p>
            <a:pPr marL="12700" indent="2540" algn="l" rtl="0" eaLnBrk="0">
              <a:lnSpc>
                <a:spcPct val="99000"/>
              </a:lnSpc>
              <a:spcBef>
                <a:spcPts val="10"/>
              </a:spcBef>
            </a:pPr>
            <a:r>
              <a:rPr sz="800" kern="0" spc="0" dirty="0">
                <a:solidFill>
                  <a:srgbClr val="000000">
                    <a:alpha val="100000"/>
                  </a:srgbClr>
                </a:solidFill>
                <a:latin typeface="Calibri" panose="020F0502020204030204"/>
                <a:ea typeface="Calibri" panose="020F0502020204030204"/>
                <a:cs typeface="Calibri" panose="020F0502020204030204"/>
              </a:rPr>
              <a:t>3.</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中华医学会血液学分会红细胞疾病（贫血）学组.</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中华血液</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学杂志,2022,43(11):889-896.、</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Calibri" panose="020F0502020204030204"/>
                <a:ea typeface="Calibri" panose="020F0502020204030204"/>
                <a:cs typeface="Calibri" panose="020F0502020204030204"/>
              </a:rPr>
              <a:t>4.</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地拉罗司颗粒说明书</a:t>
            </a:r>
            <a:endParaRPr sz="800" dirty="0">
              <a:latin typeface="微软雅黑" panose="020B0503020204020204" charset="-122"/>
              <a:ea typeface="微软雅黑" panose="020B0503020204020204" charset="-122"/>
              <a:cs typeface="微软雅黑" panose="020B0503020204020204" charset="-122"/>
            </a:endParaRPr>
          </a:p>
        </p:txBody>
      </p:sp>
      <p:pic>
        <p:nvPicPr>
          <p:cNvPr id="126" name="picture 126"/>
          <p:cNvPicPr>
            <a:picLocks noChangeAspect="1"/>
          </p:cNvPicPr>
          <p:nvPr/>
        </p:nvPicPr>
        <p:blipFill>
          <a:blip r:embed="rId2"/>
          <a:stretch>
            <a:fillRect/>
          </a:stretch>
        </p:blipFill>
        <p:spPr>
          <a:xfrm rot="21600000">
            <a:off x="10823447" y="0"/>
            <a:ext cx="1368552" cy="1138428"/>
          </a:xfrm>
          <a:prstGeom prst="rect">
            <a:avLst/>
          </a:prstGeom>
        </p:spPr>
      </p:pic>
      <p:sp>
        <p:nvSpPr>
          <p:cNvPr id="128" name="textbox 128"/>
          <p:cNvSpPr/>
          <p:nvPr/>
        </p:nvSpPr>
        <p:spPr>
          <a:xfrm>
            <a:off x="1419917" y="2669985"/>
            <a:ext cx="3516629" cy="26098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855"/>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表1   地拉罗司 vs 去铁胺/去铁酮剂型</a:t>
            </a:r>
            <a:r>
              <a:rPr sz="14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和用法</a:t>
            </a:r>
            <a:endParaRPr sz="1400" dirty="0">
              <a:latin typeface="微软雅黑" panose="020B0503020204020204" charset="-122"/>
              <a:ea typeface="微软雅黑" panose="020B0503020204020204" charset="-122"/>
              <a:cs typeface="微软雅黑" panose="020B0503020204020204" charset="-122"/>
            </a:endParaRPr>
          </a:p>
        </p:txBody>
      </p:sp>
      <p:sp>
        <p:nvSpPr>
          <p:cNvPr id="130" name="textbox 130"/>
          <p:cNvSpPr/>
          <p:nvPr/>
        </p:nvSpPr>
        <p:spPr>
          <a:xfrm>
            <a:off x="7088562" y="2704275"/>
            <a:ext cx="2959100" cy="26098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855"/>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表2   地拉罗司颗粒于分散片剂</a:t>
            </a:r>
            <a:r>
              <a:rPr sz="1400" b="1"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型比较</a:t>
            </a:r>
            <a:endParaRPr sz="1400" dirty="0">
              <a:latin typeface="微软雅黑" panose="020B0503020204020204" charset="-122"/>
              <a:ea typeface="微软雅黑" panose="020B0503020204020204" charset="-122"/>
              <a:cs typeface="微软雅黑" panose="020B0503020204020204" charset="-122"/>
            </a:endParaRPr>
          </a:p>
        </p:txBody>
      </p:sp>
      <p:sp>
        <p:nvSpPr>
          <p:cNvPr id="132" name="textbox 132"/>
          <p:cNvSpPr/>
          <p:nvPr/>
        </p:nvSpPr>
        <p:spPr>
          <a:xfrm>
            <a:off x="5906064" y="6462913"/>
            <a:ext cx="2686050" cy="241300"/>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12700" algn="l" rtl="0" eaLnBrk="0">
              <a:lnSpc>
                <a:spcPct val="74000"/>
              </a:lnSpc>
            </a:pPr>
            <a:r>
              <a:rPr sz="800" kern="0" spc="0" dirty="0">
                <a:solidFill>
                  <a:srgbClr val="000000">
                    <a:alpha val="100000"/>
                  </a:srgbClr>
                </a:solidFill>
                <a:latin typeface="Calibri" panose="020F0502020204030204"/>
                <a:ea typeface="Calibri" panose="020F0502020204030204"/>
                <a:cs typeface="Calibri" panose="020F0502020204030204"/>
              </a:rPr>
              <a:t>5. Taher AT, et al.</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0" dirty="0">
                <a:solidFill>
                  <a:srgbClr val="000000">
                    <a:alpha val="100000"/>
                  </a:srgbClr>
                </a:solidFill>
                <a:latin typeface="Calibri" panose="020F0502020204030204"/>
                <a:ea typeface="Calibri" panose="020F0502020204030204"/>
                <a:cs typeface="Calibri" panose="020F0502020204030204"/>
              </a:rPr>
              <a:t>Haema</a:t>
            </a:r>
            <a:r>
              <a:rPr sz="800" kern="0" spc="-10" dirty="0">
                <a:solidFill>
                  <a:srgbClr val="000000">
                    <a:alpha val="100000"/>
                  </a:srgbClr>
                </a:solidFill>
                <a:latin typeface="Calibri" panose="020F0502020204030204"/>
                <a:ea typeface="Calibri" panose="020F0502020204030204"/>
                <a:cs typeface="Calibri" panose="020F0502020204030204"/>
              </a:rPr>
              <a:t>tologica.</a:t>
            </a:r>
            <a:r>
              <a:rPr sz="800" kern="0" spc="5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2024</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May</a:t>
            </a:r>
            <a:r>
              <a:rPr sz="800" kern="0" spc="7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1;109(5):1413-1425</a:t>
            </a:r>
            <a:endParaRPr sz="800" dirty="0">
              <a:latin typeface="Calibri" panose="020F0502020204030204"/>
              <a:ea typeface="Calibri" panose="020F0502020204030204"/>
              <a:cs typeface="Calibri" panose="020F0502020204030204"/>
            </a:endParaRPr>
          </a:p>
          <a:p>
            <a:pPr marL="12700" algn="l" rtl="0" eaLnBrk="0">
              <a:lnSpc>
                <a:spcPct val="87000"/>
              </a:lnSpc>
              <a:spcBef>
                <a:spcPts val="155"/>
              </a:spcBef>
            </a:pPr>
            <a:r>
              <a:rPr sz="800" kern="0" spc="-10" dirty="0">
                <a:solidFill>
                  <a:srgbClr val="000000">
                    <a:alpha val="100000"/>
                  </a:srgbClr>
                </a:solidFill>
                <a:latin typeface="Calibri" panose="020F0502020204030204"/>
                <a:ea typeface="Calibri" panose="020F0502020204030204"/>
                <a:cs typeface="Calibri" panose="020F0502020204030204"/>
              </a:rPr>
              <a:t>6.</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地拉罗司分散片说明书</a:t>
            </a:r>
            <a:endParaRPr sz="8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4" name="picture 134"/>
          <p:cNvPicPr>
            <a:picLocks noChangeAspect="1"/>
          </p:cNvPicPr>
          <p:nvPr/>
        </p:nvPicPr>
        <p:blipFill>
          <a:blip r:embed="rId1"/>
          <a:stretch>
            <a:fillRect/>
          </a:stretch>
        </p:blipFill>
        <p:spPr>
          <a:xfrm rot="21600000">
            <a:off x="0" y="0"/>
            <a:ext cx="12192000" cy="6858000"/>
          </a:xfrm>
          <a:prstGeom prst="rect">
            <a:avLst/>
          </a:prstGeom>
        </p:spPr>
      </p:pic>
      <p:sp>
        <p:nvSpPr>
          <p:cNvPr id="136" name="textbox 136"/>
          <p:cNvSpPr/>
          <p:nvPr/>
        </p:nvSpPr>
        <p:spPr>
          <a:xfrm>
            <a:off x="529640" y="2971063"/>
            <a:ext cx="10414634" cy="3518534"/>
          </a:xfrm>
          <a:prstGeom prst="rect">
            <a:avLst/>
          </a:prstGeom>
          <a:noFill/>
          <a:ln w="0" cap="flat">
            <a:noFill/>
            <a:prstDash val="solid"/>
            <a:miter lim="0"/>
          </a:ln>
        </p:spPr>
        <p:txBody>
          <a:bodyPr vert="horz" wrap="square" lIns="0" tIns="0" rIns="0" bIns="0"/>
          <a:lstStyle/>
          <a:p>
            <a:pPr algn="l" rtl="0" eaLnBrk="0">
              <a:lnSpc>
                <a:spcPct val="76000"/>
              </a:lnSpc>
            </a:pPr>
            <a:endParaRPr sz="100" dirty="0">
              <a:latin typeface="Arial" panose="020B0604020202020204"/>
              <a:ea typeface="Arial" panose="020B0604020202020204"/>
              <a:cs typeface="Arial" panose="020B0604020202020204"/>
            </a:endParaRPr>
          </a:p>
          <a:p>
            <a:pPr marL="12700" algn="l" rtl="0" eaLnBrk="0">
              <a:lnSpc>
                <a:spcPct val="89000"/>
              </a:lnSpc>
            </a:pPr>
            <a:r>
              <a:rPr sz="17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弥补药品目录短板</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a:p>
            <a:pPr marL="17780" algn="l" rtl="0" eaLnBrk="0">
              <a:lnSpc>
                <a:spcPct val="89000"/>
              </a:lnSpc>
              <a:spcBef>
                <a:spcPts val="1700"/>
              </a:spcBef>
            </a:pPr>
            <a:r>
              <a:rPr sz="1700" kern="0" spc="90" dirty="0">
                <a:solidFill>
                  <a:srgbClr val="000000">
                    <a:alpha val="100000"/>
                  </a:srgbClr>
                </a:solidFill>
                <a:latin typeface="Arial" panose="020B0604020202020204"/>
                <a:ea typeface="Arial" panose="020B0604020202020204"/>
                <a:cs typeface="Arial" panose="020B0604020202020204"/>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填补目前医保目录内地拉罗司颗粒剂型的空白</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，满足患</a:t>
            </a:r>
            <a:r>
              <a:rPr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者用药需求。</a:t>
            </a:r>
            <a:r>
              <a:rPr sz="1700" kern="0" spc="-4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应用颗粒剂型</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4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lang="zh-CN"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儿童</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依从性和适口性更好。</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本品空腹</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和便餐时皆可服用</a:t>
            </a:r>
            <a:r>
              <a:rPr sz="17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，冲服和流体食物同服皆可。</a:t>
            </a:r>
            <a:r>
              <a:rPr sz="1700" kern="0" spc="-3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本品与分散片必须空腹服用以及反复多次冲服相比大大提高幼儿患者服药的便利性。</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7000"/>
              </a:lnSpc>
            </a:pPr>
            <a:endParaRPr sz="1000" dirty="0">
              <a:latin typeface="Arial" panose="020B0604020202020204"/>
              <a:ea typeface="Arial" panose="020B0604020202020204"/>
              <a:cs typeface="Arial" panose="020B0604020202020204"/>
            </a:endParaRPr>
          </a:p>
          <a:p>
            <a:pPr algn="l" rtl="0" eaLnBrk="0">
              <a:lnSpc>
                <a:spcPct val="127000"/>
              </a:lnSpc>
            </a:pPr>
            <a:endParaRPr sz="1000" dirty="0">
              <a:latin typeface="Arial" panose="020B0604020202020204"/>
              <a:ea typeface="Arial" panose="020B0604020202020204"/>
              <a:cs typeface="Arial" panose="020B0604020202020204"/>
            </a:endParaRPr>
          </a:p>
          <a:p>
            <a:pPr marL="17780" algn="l" rtl="0" eaLnBrk="0">
              <a:lnSpc>
                <a:spcPct val="88000"/>
              </a:lnSpc>
              <a:spcBef>
                <a:spcPts val="510"/>
              </a:spcBef>
            </a:pPr>
            <a:r>
              <a:rPr sz="1700" b="1" kern="0" spc="70" dirty="0">
                <a:solidFill>
                  <a:srgbClr val="4472C4">
                    <a:alpha val="100000"/>
                  </a:srgbClr>
                </a:solidFill>
                <a:latin typeface="微软雅黑" panose="020B0503020204020204" charset="-122"/>
                <a:ea typeface="微软雅黑" panose="020B0503020204020204" charset="-122"/>
                <a:cs typeface="微软雅黑" panose="020B0503020204020204" charset="-122"/>
              </a:rPr>
              <a:t>临床管理难度</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a:p>
            <a:pPr marL="17780" algn="l" rtl="0" eaLnBrk="0">
              <a:lnSpc>
                <a:spcPct val="89000"/>
              </a:lnSpc>
              <a:spcBef>
                <a:spcPts val="1700"/>
              </a:spcBef>
            </a:pPr>
            <a:r>
              <a:rPr sz="1700" kern="0" spc="70" dirty="0">
                <a:solidFill>
                  <a:srgbClr val="000000">
                    <a:alpha val="100000"/>
                  </a:srgbClr>
                </a:solidFill>
                <a:latin typeface="Arial" panose="020B0604020202020204"/>
                <a:ea typeface="Arial" panose="020B0604020202020204"/>
                <a:cs typeface="Arial" panose="020B0604020202020204"/>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适应症明确</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7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国内诊疗</a:t>
            </a:r>
            <a:r>
              <a:rPr lang="zh-CN"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指征及实验室检查标准</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已明确</a:t>
            </a:r>
            <a:r>
              <a:rPr sz="17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，不存在临床滥用的情况；</a:t>
            </a:r>
            <a:r>
              <a:rPr sz="1700" kern="0" spc="-3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相比分散片或片剂</a:t>
            </a:r>
            <a:r>
              <a:rPr sz="17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，地拉罗司颗粒有效</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提高儿童患者服药的依从性与便利性。</a:t>
            </a:r>
            <a:endParaRPr sz="1700" dirty="0">
              <a:latin typeface="微软雅黑" panose="020B0503020204020204" charset="-122"/>
              <a:ea typeface="微软雅黑" panose="020B0503020204020204" charset="-122"/>
              <a:cs typeface="微软雅黑" panose="020B0503020204020204" charset="-122"/>
            </a:endParaRPr>
          </a:p>
        </p:txBody>
      </p:sp>
      <p:sp>
        <p:nvSpPr>
          <p:cNvPr id="138" name="textbox 138"/>
          <p:cNvSpPr/>
          <p:nvPr/>
        </p:nvSpPr>
        <p:spPr>
          <a:xfrm>
            <a:off x="527050" y="239395"/>
            <a:ext cx="10552430" cy="2578100"/>
          </a:xfrm>
          <a:prstGeom prst="rect">
            <a:avLst/>
          </a:prstGeom>
          <a:noFill/>
          <a:ln w="0" cap="flat">
            <a:noFill/>
            <a:prstDash val="solid"/>
            <a:miter lim="0"/>
          </a:ln>
        </p:spPr>
        <p:txBody>
          <a:bodyPr vert="horz" wrap="square" lIns="0" tIns="0" rIns="0" bIns="0"/>
          <a:lstStyle/>
          <a:p>
            <a:pPr algn="l" rtl="0" eaLnBrk="0">
              <a:lnSpc>
                <a:spcPct val="77000"/>
              </a:lnSpc>
            </a:pPr>
            <a:endParaRPr sz="100" dirty="0">
              <a:latin typeface="Arial" panose="020B0604020202020204"/>
              <a:ea typeface="Arial" panose="020B0604020202020204"/>
              <a:cs typeface="Arial" panose="020B0604020202020204"/>
            </a:endParaRPr>
          </a:p>
          <a:p>
            <a:pPr marL="14605" algn="l" rtl="0" eaLnBrk="0">
              <a:lnSpc>
                <a:spcPct val="87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公平性</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86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515"/>
              </a:spcBef>
            </a:pPr>
            <a:r>
              <a:rPr sz="1700" b="1" kern="0" spc="70" dirty="0">
                <a:solidFill>
                  <a:srgbClr val="4472C4">
                    <a:alpha val="100000"/>
                  </a:srgbClr>
                </a:solidFill>
                <a:latin typeface="微软雅黑" panose="020B0503020204020204" charset="-122"/>
                <a:ea typeface="微软雅黑" panose="020B0503020204020204" charset="-122"/>
                <a:cs typeface="微软雅黑" panose="020B0503020204020204" charset="-122"/>
              </a:rPr>
              <a:t>健康公平</a:t>
            </a:r>
            <a:r>
              <a:rPr sz="17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700" dirty="0">
              <a:latin typeface="Arial" panose="020B0604020202020204"/>
              <a:ea typeface="Arial" panose="020B0604020202020204"/>
              <a:cs typeface="Arial" panose="020B0604020202020204"/>
            </a:endParaRPr>
          </a:p>
          <a:p>
            <a:pPr marL="296545" indent="-275590" algn="l" rtl="0" eaLnBrk="0">
              <a:lnSpc>
                <a:spcPct val="140000"/>
              </a:lnSpc>
              <a:spcBef>
                <a:spcPts val="5"/>
              </a:spcBef>
            </a:pPr>
            <a:r>
              <a:rPr sz="1700" kern="0" spc="80" dirty="0">
                <a:solidFill>
                  <a:srgbClr val="000000">
                    <a:alpha val="100000"/>
                  </a:srgbClr>
                </a:solidFill>
                <a:latin typeface="Arial" panose="020B0604020202020204"/>
                <a:ea typeface="Arial" panose="020B0604020202020204"/>
                <a:cs typeface="Arial" panose="020B0604020202020204"/>
              </a:rPr>
              <a:t>•   </a:t>
            </a:r>
            <a:r>
              <a:rPr sz="17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输血依赖性铁过载常见于重型地中海贫血、镰状细胞病、骨髓增生异常综合征和再生障碍性贫血等长期依赖输血的血液病患者，游离的铁沉积于各靶器官，最终引起组织细胞坏死和器官功能衰竭。在SCD的患者中铁过载的患病率约为26%，1个月内死亡率可达20.2%。在输血依赖性MDS患者中约半数铁过载，老年MDS患者铁过载达66.9%。在（TD-NSAA）的中国多中心队列中铁过载高达52.5%</a:t>
            </a:r>
            <a:r>
              <a:rPr lang="zh-CN" altLang="en-US" sz="17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700" dirty="0">
              <a:latin typeface="微软雅黑" panose="020B0503020204020204" charset="-122"/>
              <a:ea typeface="微软雅黑" panose="020B0503020204020204" charset="-122"/>
              <a:cs typeface="微软雅黑" panose="020B0503020204020204" charset="-122"/>
            </a:endParaRPr>
          </a:p>
        </p:txBody>
      </p:sp>
      <p:pic>
        <p:nvPicPr>
          <p:cNvPr id="140" name="picture 140"/>
          <p:cNvPicPr>
            <a:picLocks noChangeAspect="1"/>
          </p:cNvPicPr>
          <p:nvPr/>
        </p:nvPicPr>
        <p:blipFill>
          <a:blip r:embed="rId2"/>
          <a:stretch>
            <a:fillRect/>
          </a:stretch>
        </p:blipFill>
        <p:spPr>
          <a:xfrm rot="21600000">
            <a:off x="10823447" y="0"/>
            <a:ext cx="1368552" cy="113842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8"/>
          <p:cNvPicPr>
            <a:picLocks noChangeAspect="1"/>
          </p:cNvPicPr>
          <p:nvPr/>
        </p:nvPicPr>
        <p:blipFill>
          <a:blip r:embed="rId1"/>
          <a:stretch>
            <a:fillRect/>
          </a:stretch>
        </p:blipFill>
        <p:spPr>
          <a:xfrm rot="21600000">
            <a:off x="0" y="-66040"/>
            <a:ext cx="12192000" cy="6858000"/>
          </a:xfrm>
          <a:prstGeom prst="rect">
            <a:avLst/>
          </a:prstGeom>
        </p:spPr>
      </p:pic>
      <p:sp>
        <p:nvSpPr>
          <p:cNvPr id="20" name="textbox 20"/>
          <p:cNvSpPr/>
          <p:nvPr/>
        </p:nvSpPr>
        <p:spPr>
          <a:xfrm>
            <a:off x="5866765" y="673735"/>
            <a:ext cx="3400425" cy="5986145"/>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ct val="113000"/>
              </a:lnSpc>
            </a:pPr>
            <a:r>
              <a:rPr sz="3200" kern="0" spc="10" dirty="0">
                <a:solidFill>
                  <a:srgbClr val="2E75B6">
                    <a:alpha val="100000"/>
                  </a:srgbClr>
                </a:solidFill>
                <a:latin typeface="Arial" panose="020B0604020202020204"/>
                <a:ea typeface="Arial" panose="020B0604020202020204"/>
                <a:cs typeface="Arial" panose="020B0604020202020204"/>
              </a:rPr>
              <a:t>01</a:t>
            </a:r>
            <a:r>
              <a:rPr sz="3200" kern="0" spc="20" dirty="0">
                <a:solidFill>
                  <a:srgbClr val="FFFFFF">
                    <a:alpha val="100000"/>
                  </a:srgbClr>
                </a:solidFill>
                <a:latin typeface="Arial" panose="020B0604020202020204"/>
                <a:ea typeface="Arial" panose="020B0604020202020204"/>
                <a:cs typeface="Arial" panose="020B0604020202020204"/>
              </a:rPr>
              <a:t>    </a:t>
            </a:r>
            <a:r>
              <a:rPr sz="32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基</a:t>
            </a:r>
            <a:r>
              <a:rPr sz="3200" kern="0" spc="47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本</a:t>
            </a:r>
            <a:r>
              <a:rPr sz="3200" kern="0" spc="4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信</a:t>
            </a:r>
            <a:r>
              <a:rPr sz="3200" kern="0" spc="4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20" dirty="0">
                <a:solidFill>
                  <a:srgbClr val="404040">
                    <a:alpha val="100000"/>
                  </a:srgbClr>
                </a:solidFill>
                <a:latin typeface="微软雅黑" panose="020B0503020204020204" charset="-122"/>
                <a:ea typeface="微软雅黑" panose="020B0503020204020204" charset="-122"/>
                <a:cs typeface="微软雅黑" panose="020B0503020204020204" charset="-122"/>
              </a:rPr>
              <a:t>息</a:t>
            </a:r>
            <a:endParaRPr sz="32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marL="12700" algn="l" rtl="0" eaLnBrk="0">
              <a:lnSpc>
                <a:spcPct val="113000"/>
              </a:lnSpc>
              <a:spcBef>
                <a:spcPts val="970"/>
              </a:spcBef>
            </a:pPr>
            <a:r>
              <a:rPr sz="3200" kern="0" spc="10" dirty="0">
                <a:solidFill>
                  <a:srgbClr val="2E75B6">
                    <a:alpha val="100000"/>
                  </a:srgbClr>
                </a:solidFill>
                <a:latin typeface="Arial" panose="020B0604020202020204"/>
                <a:ea typeface="Arial" panose="020B0604020202020204"/>
                <a:cs typeface="Arial" panose="020B0604020202020204"/>
              </a:rPr>
              <a:t>02</a:t>
            </a:r>
            <a:r>
              <a:rPr sz="3200" kern="0" spc="50" dirty="0">
                <a:solidFill>
                  <a:srgbClr val="2E75B6">
                    <a:alpha val="100000"/>
                  </a:srgbClr>
                </a:solidFill>
                <a:latin typeface="Arial" panose="020B0604020202020204"/>
                <a:ea typeface="Arial" panose="020B0604020202020204"/>
                <a:cs typeface="Arial" panose="020B0604020202020204"/>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安</a:t>
            </a:r>
            <a:r>
              <a:rPr sz="3200" kern="0" spc="4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全</a:t>
            </a:r>
            <a:r>
              <a:rPr sz="3200" kern="0" spc="4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性</a:t>
            </a:r>
            <a:endParaRPr sz="32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marL="12700" algn="l" rtl="0" eaLnBrk="0">
              <a:lnSpc>
                <a:spcPct val="113000"/>
              </a:lnSpc>
              <a:spcBef>
                <a:spcPts val="970"/>
              </a:spcBef>
            </a:pPr>
            <a:r>
              <a:rPr sz="3200" kern="0" spc="10" dirty="0">
                <a:solidFill>
                  <a:srgbClr val="2E75B6">
                    <a:alpha val="100000"/>
                  </a:srgbClr>
                </a:solidFill>
                <a:latin typeface="Arial" panose="020B0604020202020204"/>
                <a:ea typeface="Arial" panose="020B0604020202020204"/>
                <a:cs typeface="Arial" panose="020B0604020202020204"/>
              </a:rPr>
              <a:t>03</a:t>
            </a:r>
            <a:r>
              <a:rPr sz="3200" kern="0" spc="30" dirty="0">
                <a:solidFill>
                  <a:srgbClr val="FFFFFF">
                    <a:alpha val="100000"/>
                  </a:srgbClr>
                </a:solidFill>
                <a:latin typeface="Arial" panose="020B0604020202020204"/>
                <a:ea typeface="Arial" panose="020B0604020202020204"/>
                <a:cs typeface="Arial" panose="020B0604020202020204"/>
              </a:rPr>
              <a:t>    </a:t>
            </a:r>
            <a:r>
              <a:rPr sz="32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有</a:t>
            </a:r>
            <a:r>
              <a:rPr sz="3200" kern="0" spc="4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效</a:t>
            </a:r>
            <a:r>
              <a:rPr sz="3200" kern="0" spc="4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30" dirty="0">
                <a:solidFill>
                  <a:srgbClr val="404040">
                    <a:alpha val="100000"/>
                  </a:srgbClr>
                </a:solidFill>
                <a:latin typeface="微软雅黑" panose="020B0503020204020204" charset="-122"/>
                <a:ea typeface="微软雅黑" panose="020B0503020204020204" charset="-122"/>
                <a:cs typeface="微软雅黑" panose="020B0503020204020204" charset="-122"/>
              </a:rPr>
              <a:t>性</a:t>
            </a:r>
            <a:endParaRPr sz="32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marL="12700" algn="l" rtl="0" eaLnBrk="0">
              <a:lnSpc>
                <a:spcPct val="113000"/>
              </a:lnSpc>
              <a:spcBef>
                <a:spcPts val="970"/>
              </a:spcBef>
            </a:pPr>
            <a:r>
              <a:rPr sz="3200" kern="0" spc="10" dirty="0">
                <a:solidFill>
                  <a:srgbClr val="2E75B6">
                    <a:alpha val="100000"/>
                  </a:srgbClr>
                </a:solidFill>
                <a:latin typeface="Arial" panose="020B0604020202020204"/>
                <a:ea typeface="Arial" panose="020B0604020202020204"/>
                <a:cs typeface="Arial" panose="020B0604020202020204"/>
              </a:rPr>
              <a:t>04</a:t>
            </a:r>
            <a:r>
              <a:rPr sz="3200" kern="0" spc="50" dirty="0">
                <a:solidFill>
                  <a:srgbClr val="2E75B6">
                    <a:alpha val="100000"/>
                  </a:srgbClr>
                </a:solidFill>
                <a:latin typeface="Arial" panose="020B0604020202020204"/>
                <a:ea typeface="Arial" panose="020B0604020202020204"/>
                <a:cs typeface="Arial" panose="020B0604020202020204"/>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创</a:t>
            </a:r>
            <a:r>
              <a:rPr sz="3200" kern="0" spc="46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新</a:t>
            </a:r>
            <a:r>
              <a:rPr sz="3200" kern="0" spc="4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3200" kern="0" spc="10" dirty="0">
                <a:solidFill>
                  <a:srgbClr val="404040">
                    <a:alpha val="100000"/>
                  </a:srgbClr>
                </a:solidFill>
                <a:latin typeface="微软雅黑" panose="020B0503020204020204" charset="-122"/>
                <a:ea typeface="微软雅黑" panose="020B0503020204020204" charset="-122"/>
                <a:cs typeface="微软雅黑" panose="020B0503020204020204" charset="-122"/>
              </a:rPr>
              <a:t>性</a:t>
            </a:r>
            <a:endParaRPr sz="3200" dirty="0">
              <a:latin typeface="微软雅黑" panose="020B0503020204020204" charset="-122"/>
              <a:ea typeface="微软雅黑" panose="020B0503020204020204" charset="-122"/>
              <a:cs typeface="微软雅黑" panose="020B0503020204020204" charset="-122"/>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800" dirty="0">
              <a:latin typeface="Arial" panose="020B0604020202020204"/>
              <a:ea typeface="Arial" panose="020B0604020202020204"/>
              <a:cs typeface="Arial" panose="020B0604020202020204"/>
            </a:endParaRPr>
          </a:p>
          <a:p>
            <a:pPr marL="12700" algn="l" rtl="0" eaLnBrk="0">
              <a:lnSpc>
                <a:spcPct val="113000"/>
              </a:lnSpc>
              <a:spcBef>
                <a:spcPts val="0"/>
              </a:spcBef>
            </a:pPr>
            <a:r>
              <a:rPr sz="3200" kern="0" spc="10" dirty="0">
                <a:solidFill>
                  <a:srgbClr val="2E75B6">
                    <a:alpha val="100000"/>
                  </a:srgbClr>
                </a:solidFill>
                <a:latin typeface="Arial" panose="020B0604020202020204"/>
                <a:ea typeface="Arial" panose="020B0604020202020204"/>
                <a:cs typeface="Arial" panose="020B0604020202020204"/>
              </a:rPr>
              <a:t>05</a:t>
            </a:r>
            <a:r>
              <a:rPr sz="3200" kern="0" spc="50" dirty="0">
                <a:solidFill>
                  <a:srgbClr val="FFFFFF">
                    <a:alpha val="100000"/>
                  </a:srgbClr>
                </a:solidFill>
                <a:latin typeface="Arial" panose="020B0604020202020204"/>
                <a:ea typeface="Arial" panose="020B0604020202020204"/>
                <a:cs typeface="Arial" panose="020B0604020202020204"/>
              </a:rPr>
              <a:t>    </a:t>
            </a:r>
            <a:r>
              <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rPr>
              <a:t>公</a:t>
            </a:r>
            <a:r>
              <a:rPr sz="3200" kern="0" spc="510" dirty="0">
                <a:solidFill>
                  <a:srgbClr val="262626">
                    <a:alpha val="100000"/>
                  </a:srgbClr>
                </a:solidFill>
                <a:latin typeface="微软雅黑" panose="020B0503020204020204" charset="-122"/>
                <a:ea typeface="微软雅黑" panose="020B0503020204020204" charset="-122"/>
                <a:cs typeface="微软雅黑" panose="020B0503020204020204" charset="-122"/>
              </a:rPr>
              <a:t> </a:t>
            </a:r>
            <a:r>
              <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rPr>
              <a:t>平</a:t>
            </a:r>
            <a:r>
              <a:rPr sz="3200" kern="0" spc="450" dirty="0">
                <a:solidFill>
                  <a:srgbClr val="262626">
                    <a:alpha val="100000"/>
                  </a:srgbClr>
                </a:solidFill>
                <a:latin typeface="微软雅黑" panose="020B0503020204020204" charset="-122"/>
                <a:ea typeface="微软雅黑" panose="020B0503020204020204" charset="-122"/>
                <a:cs typeface="微软雅黑" panose="020B0503020204020204" charset="-122"/>
              </a:rPr>
              <a:t> </a:t>
            </a:r>
            <a:r>
              <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rPr>
              <a:t>性</a:t>
            </a:r>
            <a:endPar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ct val="113000"/>
              </a:lnSpc>
              <a:spcBef>
                <a:spcPts val="0"/>
              </a:spcBef>
            </a:pPr>
            <a:endPar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ts val="4370"/>
              </a:lnSpc>
              <a:spcBef>
                <a:spcPts val="0"/>
              </a:spcBef>
            </a:pPr>
            <a:endPar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ts val="4370"/>
              </a:lnSpc>
              <a:spcBef>
                <a:spcPts val="0"/>
              </a:spcBef>
            </a:pPr>
            <a:endPar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ts val="4370"/>
              </a:lnSpc>
              <a:spcBef>
                <a:spcPts val="0"/>
              </a:spcBef>
            </a:pPr>
            <a:endParaRPr sz="3200" kern="0" spc="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a:p>
            <a:pPr marL="1841500" lvl="4" indent="0" algn="l" rtl="0" eaLnBrk="0">
              <a:lnSpc>
                <a:spcPts val="4370"/>
              </a:lnSpc>
              <a:spcBef>
                <a:spcPts val="0"/>
              </a:spcBef>
              <a:buNone/>
            </a:pPr>
            <a:endParaRPr sz="3200" dirty="0">
              <a:solidFill>
                <a:srgbClr val="262626">
                  <a:alpha val="100000"/>
                </a:srgbClr>
              </a:solidFill>
              <a:latin typeface="微软雅黑" panose="020B0503020204020204" charset="-122"/>
              <a:ea typeface="微软雅黑" panose="020B0503020204020204" charset="-122"/>
              <a:cs typeface="微软雅黑" panose="020B0503020204020204" charset="-122"/>
            </a:endParaRPr>
          </a:p>
        </p:txBody>
      </p:sp>
      <p:grpSp>
        <p:nvGrpSpPr>
          <p:cNvPr id="2" name="group 2"/>
          <p:cNvGrpSpPr/>
          <p:nvPr/>
        </p:nvGrpSpPr>
        <p:grpSpPr>
          <a:xfrm rot="21600000">
            <a:off x="1306017" y="0"/>
            <a:ext cx="2748457" cy="1050925"/>
            <a:chOff x="0" y="0"/>
            <a:chExt cx="2748457" cy="1050925"/>
          </a:xfrm>
        </p:grpSpPr>
        <p:sp>
          <p:nvSpPr>
            <p:cNvPr id="22" name="path 22"/>
            <p:cNvSpPr/>
            <p:nvPr/>
          </p:nvSpPr>
          <p:spPr>
            <a:xfrm>
              <a:off x="1562595" y="0"/>
              <a:ext cx="1185862" cy="498475"/>
            </a:xfrm>
            <a:custGeom>
              <a:avLst/>
              <a:gdLst/>
              <a:ahLst/>
              <a:cxnLst/>
              <a:rect l="0" t="0" r="0" b="0"/>
              <a:pathLst>
                <a:path w="1867" h="785">
                  <a:moveTo>
                    <a:pt x="0" y="0"/>
                  </a:moveTo>
                  <a:lnTo>
                    <a:pt x="927" y="785"/>
                  </a:lnTo>
                  <a:lnTo>
                    <a:pt x="1867" y="0"/>
                  </a:lnTo>
                  <a:lnTo>
                    <a:pt x="0" y="0"/>
                  </a:lnTo>
                </a:path>
              </a:pathLst>
            </a:custGeom>
            <a:solidFill>
              <a:srgbClr val="5B9BD5">
                <a:alpha val="50196"/>
              </a:srgbClr>
            </a:solidFill>
            <a:ln w="0" cap="flat">
              <a:noFill/>
              <a:prstDash val="solid"/>
              <a:miter lim="0"/>
            </a:ln>
          </p:spPr>
          <p:txBody>
            <a:bodyPr rtlCol="0"/>
            <a:lstStyle/>
            <a:p>
              <a:pPr algn="ctr"/>
              <a:endParaRPr lang="zh-CN" altLang="en-US"/>
            </a:p>
          </p:txBody>
        </p:sp>
        <p:sp>
          <p:nvSpPr>
            <p:cNvPr id="24" name="path 24"/>
            <p:cNvSpPr/>
            <p:nvPr/>
          </p:nvSpPr>
          <p:spPr>
            <a:xfrm>
              <a:off x="0" y="0"/>
              <a:ext cx="2036762" cy="1050925"/>
            </a:xfrm>
            <a:custGeom>
              <a:avLst/>
              <a:gdLst/>
              <a:ahLst/>
              <a:cxnLst/>
              <a:rect l="0" t="0" r="0" b="0"/>
              <a:pathLst>
                <a:path w="3207" h="1655">
                  <a:moveTo>
                    <a:pt x="0" y="0"/>
                  </a:moveTo>
                  <a:lnTo>
                    <a:pt x="1957" y="1655"/>
                  </a:lnTo>
                  <a:lnTo>
                    <a:pt x="3207" y="620"/>
                  </a:lnTo>
                  <a:lnTo>
                    <a:pt x="2487" y="0"/>
                  </a:lnTo>
                  <a:lnTo>
                    <a:pt x="0" y="0"/>
                  </a:lnTo>
                </a:path>
              </a:pathLst>
            </a:custGeom>
            <a:solidFill>
              <a:srgbClr val="5B9BD5">
                <a:alpha val="100000"/>
              </a:srgbClr>
            </a:solidFill>
            <a:ln w="0" cap="flat">
              <a:noFill/>
              <a:prstDash val="solid"/>
              <a:miter lim="0"/>
            </a:ln>
          </p:spPr>
          <p:txBody>
            <a:bodyPr rtlCol="0"/>
            <a:lstStyle/>
            <a:p>
              <a:pPr algn="ctr"/>
              <a:endParaRPr lang="zh-CN" altLang="en-US"/>
            </a:p>
          </p:txBody>
        </p:sp>
      </p:grpSp>
      <p:sp>
        <p:nvSpPr>
          <p:cNvPr id="26" name="textbox 26"/>
          <p:cNvSpPr/>
          <p:nvPr/>
        </p:nvSpPr>
        <p:spPr>
          <a:xfrm>
            <a:off x="2046185" y="2868359"/>
            <a:ext cx="1404619" cy="1242060"/>
          </a:xfrm>
          <a:prstGeom prst="rect">
            <a:avLst/>
          </a:prstGeom>
          <a:noFill/>
          <a:ln w="0" cap="flat">
            <a:noFill/>
            <a:prstDash val="solid"/>
            <a:miter lim="0"/>
          </a:ln>
        </p:spPr>
        <p:txBody>
          <a:bodyPr vert="horz" wrap="square" lIns="0" tIns="0" rIns="0" bIns="0"/>
          <a:lstStyle/>
          <a:p>
            <a:pPr algn="l" rtl="0" eaLnBrk="0">
              <a:lnSpc>
                <a:spcPct val="109000"/>
              </a:lnSpc>
            </a:pPr>
            <a:endParaRPr sz="100" dirty="0">
              <a:latin typeface="Arial" panose="020B0604020202020204"/>
              <a:ea typeface="Arial" panose="020B0604020202020204"/>
              <a:cs typeface="Arial" panose="020B0604020202020204"/>
            </a:endParaRPr>
          </a:p>
          <a:p>
            <a:pPr marL="50800" algn="l" rtl="0" eaLnBrk="0">
              <a:lnSpc>
                <a:spcPct val="82000"/>
              </a:lnSpc>
            </a:pPr>
            <a:r>
              <a:rPr sz="5300" b="1" kern="0" spc="-30" dirty="0">
                <a:solidFill>
                  <a:srgbClr val="2E75B6">
                    <a:alpha val="100000"/>
                  </a:srgbClr>
                </a:solidFill>
                <a:latin typeface="微软雅黑" panose="020B0503020204020204" charset="-122"/>
                <a:ea typeface="微软雅黑" panose="020B0503020204020204" charset="-122"/>
                <a:cs typeface="微软雅黑" panose="020B0503020204020204" charset="-122"/>
              </a:rPr>
              <a:t>目录</a:t>
            </a:r>
            <a:endParaRPr sz="5300" dirty="0">
              <a:latin typeface="微软雅黑" panose="020B0503020204020204" charset="-122"/>
              <a:ea typeface="微软雅黑" panose="020B0503020204020204" charset="-122"/>
              <a:cs typeface="微软雅黑" panose="020B0503020204020204" charset="-122"/>
            </a:endParaRPr>
          </a:p>
          <a:p>
            <a:pPr algn="l" rtl="0" eaLnBrk="0">
              <a:lnSpc>
                <a:spcPct val="190000"/>
              </a:lnSpc>
            </a:pPr>
            <a:endParaRPr sz="1000" dirty="0">
              <a:latin typeface="Arial" panose="020B0604020202020204"/>
              <a:ea typeface="Arial" panose="020B0604020202020204"/>
              <a:cs typeface="Arial" panose="020B0604020202020204"/>
            </a:endParaRPr>
          </a:p>
          <a:p>
            <a:pPr algn="l" rtl="0" eaLnBrk="0">
              <a:lnSpc>
                <a:spcPct val="108000"/>
              </a:lnSpc>
            </a:pPr>
            <a:endParaRPr sz="400" dirty="0">
              <a:latin typeface="Arial" panose="020B0604020202020204"/>
              <a:ea typeface="Arial" panose="020B0604020202020204"/>
              <a:cs typeface="Arial" panose="020B0604020202020204"/>
            </a:endParaRPr>
          </a:p>
          <a:p>
            <a:pPr marL="12700" algn="l" rtl="0" eaLnBrk="0">
              <a:lnSpc>
                <a:spcPct val="75000"/>
              </a:lnSpc>
              <a:spcBef>
                <a:spcPts val="0"/>
              </a:spcBef>
            </a:pPr>
            <a:r>
              <a:rPr sz="1700" kern="0" spc="180" dirty="0">
                <a:solidFill>
                  <a:srgbClr val="404040">
                    <a:alpha val="70196"/>
                  </a:srgbClr>
                </a:solidFill>
                <a:latin typeface="Arial" panose="020B0604020202020204"/>
                <a:ea typeface="Arial" panose="020B0604020202020204"/>
                <a:cs typeface="Arial" panose="020B0604020202020204"/>
              </a:rPr>
              <a:t>CONTENTS</a:t>
            </a:r>
            <a:endParaRPr sz="1700" dirty="0">
              <a:latin typeface="Arial" panose="020B0604020202020204"/>
              <a:ea typeface="Arial" panose="020B0604020202020204"/>
              <a:cs typeface="Arial" panose="020B0604020202020204"/>
            </a:endParaRPr>
          </a:p>
        </p:txBody>
      </p:sp>
      <p:pic>
        <p:nvPicPr>
          <p:cNvPr id="28" name="picture 28"/>
          <p:cNvPicPr>
            <a:picLocks noChangeAspect="1"/>
          </p:cNvPicPr>
          <p:nvPr/>
        </p:nvPicPr>
        <p:blipFill>
          <a:blip r:embed="rId2"/>
          <a:stretch>
            <a:fillRect/>
          </a:stretch>
        </p:blipFill>
        <p:spPr>
          <a:xfrm rot="21600000">
            <a:off x="0" y="5832475"/>
            <a:ext cx="1601787" cy="1025525"/>
          </a:xfrm>
          <a:prstGeom prst="rect">
            <a:avLst/>
          </a:prstGeom>
        </p:spPr>
      </p:pic>
      <p:pic>
        <p:nvPicPr>
          <p:cNvPr id="30" name="picture 30"/>
          <p:cNvPicPr>
            <a:picLocks noChangeAspect="1"/>
          </p:cNvPicPr>
          <p:nvPr/>
        </p:nvPicPr>
        <p:blipFill>
          <a:blip r:embed="rId3"/>
          <a:stretch>
            <a:fillRect/>
          </a:stretch>
        </p:blipFill>
        <p:spPr>
          <a:xfrm rot="21600000">
            <a:off x="10823447" y="0"/>
            <a:ext cx="1368552" cy="113842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 name="picture 32"/>
          <p:cNvPicPr>
            <a:picLocks noChangeAspect="1"/>
          </p:cNvPicPr>
          <p:nvPr/>
        </p:nvPicPr>
        <p:blipFill>
          <a:blip r:embed="rId1"/>
          <a:stretch>
            <a:fillRect/>
          </a:stretch>
        </p:blipFill>
        <p:spPr>
          <a:xfrm rot="21600000">
            <a:off x="0" y="0"/>
            <a:ext cx="12192000" cy="6858000"/>
          </a:xfrm>
          <a:prstGeom prst="rect">
            <a:avLst/>
          </a:prstGeom>
        </p:spPr>
      </p:pic>
      <p:sp>
        <p:nvSpPr>
          <p:cNvPr id="34" name="textbox 34"/>
          <p:cNvSpPr/>
          <p:nvPr/>
        </p:nvSpPr>
        <p:spPr>
          <a:xfrm>
            <a:off x="441620" y="237794"/>
            <a:ext cx="11131550" cy="6179820"/>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97790" algn="l" rtl="0" eaLnBrk="0">
              <a:lnSpc>
                <a:spcPct val="87000"/>
              </a:lnSpc>
            </a:pPr>
            <a:r>
              <a:rPr sz="23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基本信息</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14000"/>
              </a:lnSpc>
            </a:pPr>
            <a:endParaRPr sz="1000" dirty="0">
              <a:latin typeface="Arial" panose="020B0604020202020204"/>
              <a:ea typeface="Arial" panose="020B0604020202020204"/>
              <a:cs typeface="Arial" panose="020B0604020202020204"/>
            </a:endParaRPr>
          </a:p>
          <a:p>
            <a:pPr marL="12700" algn="l" rtl="0" eaLnBrk="0">
              <a:lnSpc>
                <a:spcPct val="97000"/>
              </a:lnSpc>
              <a:spcBef>
                <a:spcPts val="450"/>
              </a:spcBef>
            </a:pPr>
            <a:r>
              <a:rPr sz="1500" b="1" kern="0" spc="60" dirty="0">
                <a:solidFill>
                  <a:srgbClr val="4472C4">
                    <a:alpha val="100000"/>
                  </a:srgbClr>
                </a:solidFill>
                <a:latin typeface="微软雅黑" panose="020B0503020204020204" charset="-122"/>
                <a:ea typeface="微软雅黑" panose="020B0503020204020204" charset="-122"/>
                <a:cs typeface="微软雅黑" panose="020B0503020204020204" charset="-122"/>
              </a:rPr>
              <a:t>药品通用名称：</a:t>
            </a:r>
            <a:r>
              <a:rPr sz="1500" b="1" kern="0" spc="-34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50" dirty="0">
                <a:solidFill>
                  <a:srgbClr val="4472C4">
                    <a:alpha val="100000"/>
                  </a:srgbClr>
                </a:solidFill>
                <a:latin typeface="微软雅黑" panose="020B0503020204020204" charset="-122"/>
                <a:ea typeface="微软雅黑" panose="020B0503020204020204" charset="-122"/>
                <a:cs typeface="微软雅黑" panose="020B0503020204020204" charset="-122"/>
              </a:rPr>
              <a:t>药品商品名：</a:t>
            </a:r>
            <a:r>
              <a:rPr sz="1500" b="1" kern="0" spc="-31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文帝平</a:t>
            </a:r>
            <a:r>
              <a:rPr sz="1600" b="1" kern="0" spc="50" baseline="23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600" baseline="23000" dirty="0">
              <a:latin typeface="微软雅黑" panose="020B0503020204020204" charset="-122"/>
              <a:ea typeface="微软雅黑" panose="020B0503020204020204" charset="-122"/>
              <a:cs typeface="微软雅黑" panose="020B0503020204020204" charset="-122"/>
            </a:endParaRPr>
          </a:p>
          <a:p>
            <a:pPr marL="12700" algn="l" rtl="0" eaLnBrk="0">
              <a:lnSpc>
                <a:spcPts val="2060"/>
              </a:lnSpc>
              <a:spcBef>
                <a:spcPts val="1015"/>
              </a:spcBef>
            </a:pPr>
            <a:r>
              <a:rPr sz="1500" b="1" kern="0" spc="40" dirty="0">
                <a:solidFill>
                  <a:srgbClr val="4472C4">
                    <a:alpha val="100000"/>
                  </a:srgbClr>
                </a:solidFill>
                <a:latin typeface="微软雅黑" panose="020B0503020204020204" charset="-122"/>
                <a:ea typeface="微软雅黑" panose="020B0503020204020204" charset="-122"/>
                <a:cs typeface="微软雅黑" panose="020B0503020204020204" charset="-122"/>
              </a:rPr>
              <a:t>注册规格：</a:t>
            </a:r>
            <a:r>
              <a:rPr sz="1500" b="1" kern="0" spc="-13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180</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360</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endParaRPr sz="1500" dirty="0">
              <a:latin typeface="微软雅黑" panose="020B0503020204020204" charset="-122"/>
              <a:ea typeface="微软雅黑" panose="020B0503020204020204" charset="-122"/>
              <a:cs typeface="微软雅黑" panose="020B0503020204020204" charset="-122"/>
            </a:endParaRPr>
          </a:p>
          <a:p>
            <a:pPr marL="14605" algn="l" rtl="0" eaLnBrk="0">
              <a:lnSpc>
                <a:spcPct val="88000"/>
              </a:lnSpc>
              <a:spcBef>
                <a:spcPts val="1130"/>
              </a:spcBef>
            </a:pPr>
            <a:r>
              <a:rPr sz="1500" b="1" kern="0" spc="60" dirty="0">
                <a:solidFill>
                  <a:srgbClr val="4472C4">
                    <a:alpha val="100000"/>
                  </a:srgbClr>
                </a:solidFill>
                <a:latin typeface="微软雅黑" panose="020B0503020204020204" charset="-122"/>
                <a:ea typeface="微软雅黑" panose="020B0503020204020204" charset="-122"/>
                <a:cs typeface="微软雅黑" panose="020B0503020204020204" charset="-122"/>
              </a:rPr>
              <a:t>适应症：</a:t>
            </a:r>
            <a:endParaRPr sz="1500" dirty="0">
              <a:latin typeface="微软雅黑" panose="020B0503020204020204" charset="-122"/>
              <a:ea typeface="微软雅黑" panose="020B0503020204020204" charset="-122"/>
              <a:cs typeface="微软雅黑" panose="020B0503020204020204" charset="-122"/>
            </a:endParaRPr>
          </a:p>
          <a:p>
            <a:pPr marL="304800" indent="-284480" algn="l" rtl="0" eaLnBrk="0">
              <a:lnSpc>
                <a:spcPct val="128000"/>
              </a:lnSpc>
              <a:spcBef>
                <a:spcPts val="74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30" dirty="0">
                <a:solidFill>
                  <a:srgbClr val="000000">
                    <a:alpha val="100000"/>
                  </a:srgbClr>
                </a:solidFill>
                <a:latin typeface="Arial" panose="020B0604020202020204"/>
                <a:ea typeface="Arial" panose="020B0604020202020204"/>
                <a:cs typeface="Arial" panose="020B0604020202020204"/>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用于治疗年龄大于2岁的</a:t>
            </a:r>
            <a:r>
              <a:rPr sz="12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β-地中海贫血患者因频繁输血（每月浓缩红细胞的给予量</a:t>
            </a:r>
            <a:r>
              <a:rPr sz="12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≥7</a:t>
            </a:r>
            <a:r>
              <a:rPr sz="12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mL</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2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所致慢性铁过载；</a:t>
            </a:r>
            <a:r>
              <a:rPr sz="12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endParaRPr sz="12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p>
            <a:pPr marL="304800" indent="-284480" algn="l" rtl="0" eaLnBrk="0">
              <a:lnSpc>
                <a:spcPct val="128000"/>
              </a:lnSpc>
              <a:spcBef>
                <a:spcPts val="745"/>
              </a:spcBef>
            </a:pPr>
            <a:r>
              <a:rPr sz="1200" kern="0" spc="90" dirty="0">
                <a:solidFill>
                  <a:srgbClr val="000000">
                    <a:alpha val="100000"/>
                  </a:srgbClr>
                </a:solidFill>
                <a:latin typeface="Arial" panose="020B0604020202020204"/>
                <a:ea typeface="Arial" panose="020B0604020202020204"/>
                <a:cs typeface="Arial" panose="020B0604020202020204"/>
              </a:rPr>
              <a:t>•</a:t>
            </a:r>
            <a:r>
              <a:rPr sz="1200" kern="0" spc="10" dirty="0">
                <a:solidFill>
                  <a:srgbClr val="000000">
                    <a:alpha val="100000"/>
                  </a:srgbClr>
                </a:solidFill>
                <a:latin typeface="Arial" panose="020B0604020202020204"/>
                <a:ea typeface="Arial" panose="020B0604020202020204"/>
                <a:cs typeface="Arial" panose="020B0604020202020204"/>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也用于治疗10岁及10岁以上非输血依赖性地中海贫血综合征患者</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的慢性铁过载。</a:t>
            </a:r>
            <a:endPar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p>
            <a:pPr marL="304800" indent="-284480" algn="l" rtl="0" eaLnBrk="0">
              <a:lnSpc>
                <a:spcPct val="128000"/>
              </a:lnSpc>
              <a:spcBef>
                <a:spcPts val="745"/>
              </a:spcBef>
            </a:pPr>
            <a:r>
              <a:rPr sz="1200" kern="0" spc="80" dirty="0">
                <a:solidFill>
                  <a:srgbClr val="000000">
                    <a:alpha val="100000"/>
                  </a:srgbClr>
                </a:solidFill>
                <a:latin typeface="Arial" panose="020B0604020202020204"/>
                <a:ea typeface="Arial" panose="020B0604020202020204"/>
                <a:cs typeface="Arial" panose="020B0604020202020204"/>
                <a:sym typeface="+mn-ea"/>
              </a:rPr>
              <a:t>•</a:t>
            </a:r>
            <a:r>
              <a:rPr sz="1200" kern="0" spc="10" dirty="0">
                <a:solidFill>
                  <a:srgbClr val="000000">
                    <a:alpha val="100000"/>
                  </a:srgbClr>
                </a:solidFill>
                <a:latin typeface="Arial" panose="020B0604020202020204"/>
                <a:ea typeface="Arial" panose="020B0604020202020204"/>
                <a:cs typeface="Arial" panose="020B0604020202020204"/>
                <a:sym typeface="+mn-ea"/>
              </a:rPr>
              <a:t>   </a:t>
            </a:r>
            <a:r>
              <a:rPr sz="1200" b="1" kern="0" spc="10" dirty="0">
                <a:solidFill>
                  <a:srgbClr val="000000">
                    <a:alpha val="100000"/>
                  </a:srgbClr>
                </a:solidFill>
                <a:latin typeface="Arial" panose="020B0604020202020204"/>
                <a:ea typeface="Arial" panose="020B0604020202020204"/>
                <a:cs typeface="Arial" panose="020B0604020202020204"/>
                <a:sym typeface="+mn-ea"/>
              </a:rPr>
              <a:t> </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输血依赖性铁过载</a:t>
            </a:r>
            <a:r>
              <a:rPr lang="zh-CN"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。（申请调整增加适应症）</a:t>
            </a:r>
            <a:endParaRPr sz="1200" dirty="0">
              <a:latin typeface="微软雅黑" panose="020B0503020204020204" charset="-122"/>
              <a:ea typeface="微软雅黑" panose="020B0503020204020204" charset="-122"/>
              <a:cs typeface="微软雅黑" panose="020B0503020204020204" charset="-122"/>
            </a:endParaRPr>
          </a:p>
          <a:p>
            <a:pPr marL="15240" algn="l" rtl="0" eaLnBrk="0">
              <a:lnSpc>
                <a:spcPct val="88000"/>
              </a:lnSpc>
              <a:spcBef>
                <a:spcPts val="1140"/>
              </a:spcBef>
            </a:pPr>
            <a:r>
              <a:rPr sz="1500" b="1" kern="0" spc="60" dirty="0">
                <a:solidFill>
                  <a:srgbClr val="4472C4">
                    <a:alpha val="100000"/>
                  </a:srgbClr>
                </a:solidFill>
                <a:latin typeface="微软雅黑" panose="020B0503020204020204" charset="-122"/>
                <a:ea typeface="微软雅黑" panose="020B0503020204020204" charset="-122"/>
                <a:cs typeface="微软雅黑" panose="020B0503020204020204" charset="-122"/>
              </a:rPr>
              <a:t>用法用量：</a:t>
            </a:r>
            <a:endParaRPr sz="1500" dirty="0">
              <a:latin typeface="微软雅黑" panose="020B0503020204020204" charset="-122"/>
              <a:ea typeface="微软雅黑" panose="020B0503020204020204" charset="-122"/>
              <a:cs typeface="微软雅黑" panose="020B0503020204020204" charset="-122"/>
            </a:endParaRPr>
          </a:p>
          <a:p>
            <a:pPr marL="296545" indent="-276225" algn="l" rtl="0" eaLnBrk="0">
              <a:lnSpc>
                <a:spcPct val="120000"/>
              </a:lnSpc>
              <a:spcBef>
                <a:spcPts val="103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b="1" kern="0" spc="10" dirty="0">
                <a:solidFill>
                  <a:srgbClr val="000000">
                    <a:alpha val="100000"/>
                  </a:srgbClr>
                </a:solidFill>
                <a:latin typeface="Arial" panose="020B0604020202020204"/>
                <a:ea typeface="Arial" panose="020B0604020202020204"/>
                <a:cs typeface="Arial" panose="020B0604020202020204"/>
              </a:rPr>
              <a:t> </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输血依赖性铁过载</a:t>
            </a:r>
            <a:r>
              <a:rPr sz="15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：推荐起始日剂量为</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14</a:t>
            </a:r>
            <a:r>
              <a:rPr sz="15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对于每月接受</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低于 7</a:t>
            </a:r>
            <a:r>
              <a:rPr sz="15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mL</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或超过</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14</a:t>
            </a:r>
            <a:r>
              <a:rPr sz="15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mL</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浓缩红细胞输注和需要</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维持体内铁平衡的患者可以考虑起始剂量分别为 7</a:t>
            </a:r>
            <a:r>
              <a:rPr sz="15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天和 21</a:t>
            </a:r>
            <a:r>
              <a:rPr sz="15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/天。</a:t>
            </a:r>
            <a:endParaRPr sz="1500" dirty="0">
              <a:latin typeface="微软雅黑" panose="020B0503020204020204" charset="-122"/>
              <a:ea typeface="微软雅黑" panose="020B0503020204020204" charset="-122"/>
              <a:cs typeface="微软雅黑" panose="020B0503020204020204" charset="-122"/>
            </a:endParaRPr>
          </a:p>
          <a:p>
            <a:pPr marL="20320" algn="l" rtl="0" eaLnBrk="0">
              <a:lnSpc>
                <a:spcPts val="2060"/>
              </a:lnSpc>
              <a:spcBef>
                <a:spcPts val="860"/>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2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非输血依赖性地中海贫血（</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NTDT</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综合征</a:t>
            </a:r>
            <a:r>
              <a:rPr sz="15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：推荐的起始日剂量为7</a:t>
            </a:r>
            <a:r>
              <a:rPr sz="15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20320" algn="l" rtl="0" eaLnBrk="0">
              <a:lnSpc>
                <a:spcPct val="89000"/>
              </a:lnSpc>
              <a:spcBef>
                <a:spcPts val="1120"/>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3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儿童患者的剂量推荐和成人患者一致。</a:t>
            </a:r>
            <a:endParaRPr sz="1500" dirty="0">
              <a:latin typeface="微软雅黑" panose="020B0503020204020204" charset="-122"/>
              <a:ea typeface="微软雅黑" panose="020B0503020204020204" charset="-122"/>
              <a:cs typeface="微软雅黑" panose="020B0503020204020204" charset="-122"/>
            </a:endParaRPr>
          </a:p>
          <a:p>
            <a:pPr marL="14605" algn="l" rtl="0" eaLnBrk="0">
              <a:lnSpc>
                <a:spcPct val="87000"/>
              </a:lnSpc>
              <a:spcBef>
                <a:spcPts val="1320"/>
              </a:spcBef>
            </a:pPr>
            <a:r>
              <a:rPr sz="1500" b="1" kern="0" spc="40" dirty="0">
                <a:solidFill>
                  <a:srgbClr val="4472C4">
                    <a:alpha val="100000"/>
                  </a:srgbClr>
                </a:solidFill>
                <a:latin typeface="微软雅黑" panose="020B0503020204020204" charset="-122"/>
                <a:ea typeface="微软雅黑" panose="020B0503020204020204" charset="-122"/>
                <a:cs typeface="微软雅黑" panose="020B0503020204020204" charset="-122"/>
              </a:rPr>
              <a:t>配制</a:t>
            </a:r>
            <a:r>
              <a:rPr sz="15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20320" algn="l" rtl="0" eaLnBrk="0">
              <a:lnSpc>
                <a:spcPts val="2060"/>
              </a:lnSpc>
              <a:spcBef>
                <a:spcPts val="103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地拉罗司颗粒可空腹服用或便餐时服用（脂肪含量少于7%</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，约25</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0卡路里）</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20320" algn="l" rtl="0" eaLnBrk="0">
              <a:lnSpc>
                <a:spcPts val="2060"/>
              </a:lnSpc>
              <a:spcBef>
                <a:spcPts val="840"/>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或将全剂量地拉罗司颗粒铺在软性食物（如</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酸奶或苹</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果泥）</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上后立即吃下。</a:t>
            </a:r>
            <a:endParaRPr sz="1500" dirty="0">
              <a:latin typeface="微软雅黑" panose="020B0503020204020204" charset="-122"/>
              <a:ea typeface="微软雅黑" panose="020B0503020204020204" charset="-122"/>
              <a:cs typeface="微软雅黑" panose="020B0503020204020204" charset="-122"/>
            </a:endParaRPr>
          </a:p>
          <a:p>
            <a:pPr marL="21590" algn="l" rtl="0" eaLnBrk="0">
              <a:lnSpc>
                <a:spcPts val="2060"/>
              </a:lnSpc>
              <a:spcBef>
                <a:spcPts val="840"/>
              </a:spcBef>
            </a:pPr>
            <a:r>
              <a:rPr sz="15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中国大陆首次上市时间：</a:t>
            </a:r>
            <a:r>
              <a:rPr sz="1500" b="1" kern="0" spc="-25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2024年6月</a:t>
            </a:r>
            <a:r>
              <a:rPr sz="15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目前大陆地区同通用</a:t>
            </a:r>
            <a:r>
              <a:rPr sz="1500" b="1" kern="0" spc="70" dirty="0">
                <a:solidFill>
                  <a:srgbClr val="4472C4">
                    <a:alpha val="100000"/>
                  </a:srgbClr>
                </a:solidFill>
                <a:latin typeface="微软雅黑" panose="020B0503020204020204" charset="-122"/>
                <a:ea typeface="微软雅黑" panose="020B0503020204020204" charset="-122"/>
                <a:cs typeface="微软雅黑" panose="020B0503020204020204" charset="-122"/>
              </a:rPr>
              <a:t>名药品的上市情况：</a:t>
            </a:r>
            <a:r>
              <a:rPr sz="1500" b="1" kern="0" spc="-31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无</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1000"/>
              </a:lnSpc>
            </a:pPr>
            <a:endParaRPr sz="600" dirty="0">
              <a:latin typeface="Arial" panose="020B0604020202020204"/>
              <a:ea typeface="Arial" panose="020B0604020202020204"/>
              <a:cs typeface="Arial" panose="020B0604020202020204"/>
            </a:endParaRPr>
          </a:p>
          <a:p>
            <a:pPr marL="12700" algn="l" rtl="0" eaLnBrk="0">
              <a:lnSpc>
                <a:spcPts val="2105"/>
              </a:lnSpc>
              <a:spcBef>
                <a:spcPts val="5"/>
              </a:spcBef>
            </a:pPr>
            <a:r>
              <a:rPr sz="1500" b="1" kern="0" spc="60" dirty="0">
                <a:solidFill>
                  <a:srgbClr val="4472C4">
                    <a:alpha val="100000"/>
                  </a:srgbClr>
                </a:solidFill>
                <a:latin typeface="微软雅黑" panose="020B0503020204020204" charset="-122"/>
                <a:ea typeface="微软雅黑" panose="020B0503020204020204" charset="-122"/>
                <a:cs typeface="微软雅黑" panose="020B0503020204020204" charset="-122"/>
              </a:rPr>
              <a:t>全球首个上市国家/地区及上市时间：</a:t>
            </a:r>
            <a:r>
              <a:rPr sz="1500" b="1" kern="0" spc="-33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美国</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2017年5月18日                </a:t>
            </a:r>
            <a:r>
              <a:rPr sz="1500" b="1" kern="0" spc="60" dirty="0">
                <a:solidFill>
                  <a:srgbClr val="4472C4">
                    <a:alpha val="100000"/>
                  </a:srgbClr>
                </a:solidFill>
                <a:latin typeface="微软雅黑" panose="020B0503020204020204" charset="-122"/>
                <a:ea typeface="微软雅黑" panose="020B0503020204020204" charset="-122"/>
                <a:cs typeface="微软雅黑" panose="020B0503020204020204" charset="-122"/>
              </a:rPr>
              <a:t>是</a:t>
            </a:r>
            <a:r>
              <a:rPr sz="1500" b="1" kern="0" spc="50" dirty="0">
                <a:solidFill>
                  <a:srgbClr val="4472C4">
                    <a:alpha val="100000"/>
                  </a:srgbClr>
                </a:solidFill>
                <a:latin typeface="微软雅黑" panose="020B0503020204020204" charset="-122"/>
                <a:ea typeface="微软雅黑" panose="020B0503020204020204" charset="-122"/>
                <a:cs typeface="微软雅黑" panose="020B0503020204020204" charset="-122"/>
              </a:rPr>
              <a:t>否为</a:t>
            </a:r>
            <a:r>
              <a:rPr sz="1500" b="1" kern="0" spc="0" dirty="0">
                <a:solidFill>
                  <a:srgbClr val="4472C4">
                    <a:alpha val="100000"/>
                  </a:srgbClr>
                </a:solidFill>
                <a:latin typeface="微软雅黑" panose="020B0503020204020204" charset="-122"/>
                <a:ea typeface="微软雅黑" panose="020B0503020204020204" charset="-122"/>
                <a:cs typeface="微软雅黑" panose="020B0503020204020204" charset="-122"/>
              </a:rPr>
              <a:t>OTC</a:t>
            </a:r>
            <a:r>
              <a:rPr sz="1500" b="1" kern="0" spc="50" dirty="0">
                <a:solidFill>
                  <a:srgbClr val="4472C4">
                    <a:alpha val="100000"/>
                  </a:srgbClr>
                </a:solidFill>
                <a:latin typeface="微软雅黑" panose="020B0503020204020204" charset="-122"/>
                <a:ea typeface="微软雅黑" panose="020B0503020204020204" charset="-122"/>
                <a:cs typeface="微软雅黑" panose="020B0503020204020204" charset="-122"/>
              </a:rPr>
              <a:t>药品：</a:t>
            </a:r>
            <a:r>
              <a:rPr sz="1500" b="1" kern="0" spc="-32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500" kern="0" spc="50" dirty="0">
                <a:solidFill>
                  <a:srgbClr val="000000">
                    <a:alpha val="100000"/>
                  </a:srgbClr>
                </a:solidFill>
                <a:latin typeface="微软雅黑" panose="020B0503020204020204" charset="-122"/>
                <a:ea typeface="微软雅黑" panose="020B0503020204020204" charset="-122"/>
                <a:cs typeface="微软雅黑" panose="020B0503020204020204" charset="-122"/>
              </a:rPr>
              <a:t>否</a:t>
            </a:r>
            <a:endParaRPr sz="1500" dirty="0">
              <a:latin typeface="微软雅黑" panose="020B0503020204020204" charset="-122"/>
              <a:ea typeface="微软雅黑" panose="020B0503020204020204" charset="-122"/>
              <a:cs typeface="微软雅黑" panose="020B0503020204020204" charset="-122"/>
            </a:endParaRPr>
          </a:p>
        </p:txBody>
      </p:sp>
      <p:pic>
        <p:nvPicPr>
          <p:cNvPr id="36" name="picture 36"/>
          <p:cNvPicPr>
            <a:picLocks noChangeAspect="1"/>
          </p:cNvPicPr>
          <p:nvPr/>
        </p:nvPicPr>
        <p:blipFill>
          <a:blip r:embed="rId2"/>
          <a:stretch>
            <a:fillRect/>
          </a:stretch>
        </p:blipFill>
        <p:spPr>
          <a:xfrm rot="21600000">
            <a:off x="10823447" y="0"/>
            <a:ext cx="1368552" cy="1138428"/>
          </a:xfrm>
          <a:prstGeom prst="rect">
            <a:avLst/>
          </a:prstGeo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8" name="picture 38"/>
          <p:cNvPicPr>
            <a:picLocks noChangeAspect="1"/>
          </p:cNvPicPr>
          <p:nvPr/>
        </p:nvPicPr>
        <p:blipFill>
          <a:blip r:embed="rId1"/>
          <a:stretch>
            <a:fillRect/>
          </a:stretch>
        </p:blipFill>
        <p:spPr>
          <a:xfrm rot="21600000">
            <a:off x="0" y="0"/>
            <a:ext cx="12192000" cy="6858000"/>
          </a:xfrm>
          <a:prstGeom prst="rect">
            <a:avLst/>
          </a:prstGeom>
        </p:spPr>
      </p:pic>
      <p:sp>
        <p:nvSpPr>
          <p:cNvPr id="40" name="textbox 40"/>
          <p:cNvSpPr/>
          <p:nvPr/>
        </p:nvSpPr>
        <p:spPr>
          <a:xfrm>
            <a:off x="556380" y="1584652"/>
            <a:ext cx="11094719" cy="4506595"/>
          </a:xfrm>
          <a:prstGeom prst="rect">
            <a:avLst/>
          </a:prstGeom>
          <a:noFill/>
          <a:ln w="0" cap="flat">
            <a:noFill/>
            <a:prstDash val="solid"/>
            <a:miter lim="0"/>
          </a:ln>
        </p:spPr>
        <p:txBody>
          <a:bodyPr vert="horz" wrap="square" lIns="0" tIns="0" rIns="0" bIns="0"/>
          <a:lstStyle/>
          <a:p>
            <a:pPr algn="l" rtl="0" eaLnBrk="0">
              <a:lnSpc>
                <a:spcPct val="83000"/>
              </a:lnSpc>
            </a:pPr>
            <a:r>
              <a:rPr sz="1500" kern="0" spc="60" dirty="0">
                <a:solidFill>
                  <a:srgbClr val="404040">
                    <a:alpha val="100000"/>
                  </a:srgbClr>
                </a:solidFill>
                <a:latin typeface="Arial" panose="020B0604020202020204"/>
                <a:ea typeface="Arial" panose="020B0604020202020204"/>
                <a:cs typeface="Arial" panose="020B0604020202020204"/>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中国首个获批治疗铁过载的颗粒剂</a:t>
            </a:r>
            <a:r>
              <a:rPr sz="1500" kern="0" spc="-2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，儿童患者治疗依从性（适口性、</a:t>
            </a:r>
            <a:r>
              <a:rPr sz="1500" kern="0" spc="-31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服用便利性）</a:t>
            </a:r>
            <a:r>
              <a:rPr sz="1500" kern="0" spc="-32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更优</a:t>
            </a:r>
            <a:r>
              <a:rPr lang="zh-CN"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，且日治疗费用更低</a:t>
            </a:r>
            <a:r>
              <a:rPr sz="15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26670" algn="l" rtl="0" eaLnBrk="0">
              <a:lnSpc>
                <a:spcPts val="2915"/>
              </a:lnSpc>
            </a:pPr>
            <a:r>
              <a:rPr sz="15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与参照药品相比不足     </a:t>
            </a:r>
            <a:r>
              <a:rPr sz="2400" kern="0" spc="80" baseline="-10000" dirty="0">
                <a:solidFill>
                  <a:srgbClr val="404040">
                    <a:alpha val="100000"/>
                  </a:srgbClr>
                </a:solidFill>
                <a:latin typeface="微软雅黑" panose="020B0503020204020204" charset="-122"/>
                <a:ea typeface="微软雅黑" panose="020B0503020204020204" charset="-122"/>
                <a:cs typeface="微软雅黑" panose="020B0503020204020204" charset="-122"/>
              </a:rPr>
              <a:t>无</a:t>
            </a:r>
            <a:endParaRPr sz="2400" baseline="-10000" dirty="0">
              <a:latin typeface="微软雅黑" panose="020B0503020204020204" charset="-122"/>
              <a:ea typeface="微软雅黑" panose="020B0503020204020204" charset="-122"/>
              <a:cs typeface="微软雅黑" panose="020B0503020204020204" charset="-122"/>
            </a:endParaRPr>
          </a:p>
          <a:p>
            <a:pPr algn="l" rtl="0" eaLnBrk="0">
              <a:lnSpc>
                <a:spcPct val="140000"/>
              </a:lnSpc>
            </a:pPr>
            <a:endParaRPr sz="1000" dirty="0">
              <a:latin typeface="Arial" panose="020B0604020202020204"/>
              <a:ea typeface="Arial" panose="020B0604020202020204"/>
              <a:cs typeface="Arial" panose="020B0604020202020204"/>
            </a:endParaRPr>
          </a:p>
          <a:p>
            <a:pPr algn="l" rtl="0" eaLnBrk="0">
              <a:lnSpc>
                <a:spcPct val="140000"/>
              </a:lnSpc>
            </a:pPr>
            <a:endParaRPr sz="1000" dirty="0">
              <a:latin typeface="Arial" panose="020B0604020202020204"/>
              <a:ea typeface="Arial" panose="020B0604020202020204"/>
              <a:cs typeface="Arial" panose="020B0604020202020204"/>
            </a:endParaRPr>
          </a:p>
          <a:p>
            <a:pPr marL="12700" algn="l" rtl="0" eaLnBrk="0">
              <a:lnSpc>
                <a:spcPct val="88000"/>
              </a:lnSpc>
              <a:spcBef>
                <a:spcPts val="460"/>
              </a:spcBef>
            </a:pPr>
            <a:r>
              <a:rPr sz="1500" b="1" kern="0" spc="100" dirty="0">
                <a:solidFill>
                  <a:srgbClr val="4472C4">
                    <a:alpha val="100000"/>
                  </a:srgbClr>
                </a:solidFill>
                <a:latin typeface="微软雅黑" panose="020B0503020204020204" charset="-122"/>
                <a:ea typeface="微软雅黑" panose="020B0503020204020204" charset="-122"/>
                <a:cs typeface="微软雅黑" panose="020B0503020204020204" charset="-122"/>
              </a:rPr>
              <a:t>疾病基本情况及未满足的</a:t>
            </a:r>
            <a:r>
              <a:rPr sz="15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治疗需求</a:t>
            </a:r>
            <a:endParaRPr sz="1500" dirty="0">
              <a:latin typeface="微软雅黑" panose="020B0503020204020204" charset="-122"/>
              <a:ea typeface="微软雅黑" panose="020B0503020204020204" charset="-122"/>
              <a:cs typeface="微软雅黑" panose="020B0503020204020204" charset="-122"/>
            </a:endParaRPr>
          </a:p>
          <a:p>
            <a:pPr marL="311785" indent="-276225" algn="l" rtl="0" eaLnBrk="0">
              <a:lnSpc>
                <a:spcPct val="126000"/>
              </a:lnSpc>
              <a:spcBef>
                <a:spcPts val="80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lang="zh-CN" altLang="en-US"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输血依赖性铁过载常见于重型地中海贫血、镰状细胞病、骨髓增生异常综合征和再生障碍性贫血等长期依赖输血的血液病患者</a:t>
            </a:r>
            <a:r>
              <a:rPr lang="zh-CN" altLang="en-US"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lang="zh-CN" altLang="en-US" sz="1500" dirty="0">
                <a:latin typeface="微软雅黑" panose="020B0503020204020204" charset="-122"/>
                <a:ea typeface="微软雅黑" panose="020B0503020204020204" charset="-122"/>
                <a:cs typeface="微软雅黑" panose="020B0503020204020204" charset="-122"/>
              </a:rPr>
              <a:t>过量的铁以游离的非转铁蛋白结合铁沉积于心、肝、胰腺、垂体等靶器官，最终引起组织细胞坏死和器官功能衰竭。铁过载的早期临床表现隐匿，常表现为疲乏、无力、体重下降等非特异性症状。随着铁负荷加重，可出现以下典型表现：心脏损伤，肝脏病变，内分泌功能障碍，关节病及皮肤色素沉着，感染风险</a:t>
            </a:r>
            <a:r>
              <a:rPr lang="zh-CN" altLang="en-US" sz="1500" dirty="0">
                <a:latin typeface="微软雅黑" panose="020B0503020204020204" charset="-122"/>
                <a:ea typeface="微软雅黑" panose="020B0503020204020204" charset="-122"/>
                <a:cs typeface="微软雅黑" panose="020B0503020204020204" charset="-122"/>
              </a:rPr>
              <a:t>等</a:t>
            </a:r>
            <a:endParaRPr lang="zh-CN" altLang="en-US" sz="1500" dirty="0">
              <a:latin typeface="微软雅黑" panose="020B0503020204020204" charset="-122"/>
              <a:ea typeface="微软雅黑" panose="020B0503020204020204" charset="-122"/>
              <a:cs typeface="微软雅黑" panose="020B0503020204020204" charset="-122"/>
            </a:endParaRPr>
          </a:p>
          <a:p>
            <a:pPr marL="311785" indent="-276225" algn="l" rtl="0" eaLnBrk="0">
              <a:lnSpc>
                <a:spcPct val="126000"/>
              </a:lnSpc>
              <a:spcBef>
                <a:spcPts val="805"/>
              </a:spcBef>
            </a:pPr>
            <a:endParaRPr lang="zh-CN" altLang="en-US" sz="1500" dirty="0">
              <a:latin typeface="微软雅黑" panose="020B0503020204020204" charset="-122"/>
              <a:ea typeface="微软雅黑" panose="020B0503020204020204" charset="-122"/>
              <a:cs typeface="微软雅黑" panose="020B0503020204020204" charset="-122"/>
            </a:endParaRPr>
          </a:p>
          <a:p>
            <a:pPr marL="312420" indent="-276860" algn="l" rtl="0" eaLnBrk="0">
              <a:lnSpc>
                <a:spcPct val="122000"/>
              </a:lnSpc>
              <a:spcBef>
                <a:spcPts val="84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现有去铁治疗药物包括去铁胺、</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去铁酮和地拉罗司</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，但仍有大量未满足的临床需求：</a:t>
            </a:r>
            <a:r>
              <a:rPr sz="1500"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①</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药物可及性有待提高</a:t>
            </a:r>
            <a:r>
              <a:rPr sz="1500" b="1"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药物费</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用</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高和可选药物太少是重要原因</a:t>
            </a:r>
            <a:r>
              <a:rPr sz="1600" kern="0" spc="80" baseline="2300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10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②</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用药依从性不足</a:t>
            </a:r>
            <a:r>
              <a:rPr sz="1500" b="1"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，我国广西省百色市的调研显示</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，大</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部分患儿每周去铁剂使用频率</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和维持时间都是不正常的</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，还有41.08%的患儿不正常使用去铁剂</a:t>
            </a:r>
            <a:r>
              <a:rPr sz="1600" kern="0" spc="70" baseline="2300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marL="35560" algn="l" rtl="0" eaLnBrk="0">
              <a:lnSpc>
                <a:spcPts val="2105"/>
              </a:lnSpc>
              <a:spcBef>
                <a:spcPts val="1140"/>
              </a:spcBef>
            </a:pPr>
            <a:endParaRPr sz="1500" dirty="0">
              <a:latin typeface="微软雅黑" panose="020B0503020204020204" charset="-122"/>
              <a:ea typeface="微软雅黑" panose="020B0503020204020204" charset="-122"/>
              <a:cs typeface="微软雅黑" panose="020B0503020204020204" charset="-122"/>
            </a:endParaRPr>
          </a:p>
        </p:txBody>
      </p:sp>
      <p:sp>
        <p:nvSpPr>
          <p:cNvPr id="42" name="textbox 42"/>
          <p:cNvSpPr/>
          <p:nvPr/>
        </p:nvSpPr>
        <p:spPr>
          <a:xfrm>
            <a:off x="526897" y="237794"/>
            <a:ext cx="4786629" cy="1139189"/>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基本信息</a:t>
            </a:r>
            <a:endParaRPr sz="2300" dirty="0">
              <a:latin typeface="微软雅黑" panose="020B0503020204020204" charset="-122"/>
              <a:ea typeface="微软雅黑" panose="020B0503020204020204" charset="-122"/>
              <a:cs typeface="微软雅黑" panose="020B0503020204020204" charset="-122"/>
            </a:endParaRPr>
          </a:p>
          <a:p>
            <a:pPr marL="31750" algn="l" rtl="0" eaLnBrk="0">
              <a:lnSpc>
                <a:spcPts val="2100"/>
              </a:lnSpc>
              <a:spcBef>
                <a:spcPts val="1600"/>
              </a:spcBef>
            </a:pPr>
            <a:r>
              <a:rPr sz="2400" b="1" kern="0" spc="30" baseline="14000" dirty="0">
                <a:solidFill>
                  <a:srgbClr val="4472C4">
                    <a:alpha val="100000"/>
                  </a:srgbClr>
                </a:solidFill>
                <a:latin typeface="微软雅黑" panose="020B0503020204020204" charset="-122"/>
                <a:ea typeface="微软雅黑" panose="020B0503020204020204" charset="-122"/>
                <a:cs typeface="微软雅黑" panose="020B0503020204020204" charset="-122"/>
              </a:rPr>
              <a:t>参照药品建议</a:t>
            </a:r>
            <a:r>
              <a:rPr sz="1500" b="1" kern="0" spc="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2400" kern="0" spc="3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地拉罗司分散片</a:t>
            </a:r>
            <a:r>
              <a:rPr sz="2400" kern="0" spc="2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（恩瑞格）</a:t>
            </a:r>
            <a:r>
              <a:rPr sz="15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400" kern="0" spc="2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125</a:t>
            </a:r>
            <a:r>
              <a:rPr sz="2400" kern="0" spc="0" baseline="100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endParaRPr sz="2400" baseline="1000" dirty="0">
              <a:latin typeface="微软雅黑" panose="020B0503020204020204" charset="-122"/>
              <a:ea typeface="微软雅黑" panose="020B0503020204020204" charset="-122"/>
              <a:cs typeface="微软雅黑" panose="020B0503020204020204" charset="-122"/>
            </a:endParaRPr>
          </a:p>
          <a:p>
            <a:pPr marL="35560" algn="l" rtl="0" eaLnBrk="0">
              <a:lnSpc>
                <a:spcPts val="2650"/>
              </a:lnSpc>
            </a:pPr>
            <a:r>
              <a:rPr sz="15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与参照药品相比优势</a:t>
            </a:r>
            <a:endParaRPr sz="1500" dirty="0">
              <a:latin typeface="微软雅黑" panose="020B0503020204020204" charset="-122"/>
              <a:ea typeface="微软雅黑" panose="020B0503020204020204" charset="-122"/>
              <a:cs typeface="微软雅黑" panose="020B0503020204020204" charset="-122"/>
            </a:endParaRPr>
          </a:p>
        </p:txBody>
      </p:sp>
      <p:sp>
        <p:nvSpPr>
          <p:cNvPr id="44" name="textbox 44"/>
          <p:cNvSpPr/>
          <p:nvPr/>
        </p:nvSpPr>
        <p:spPr>
          <a:xfrm>
            <a:off x="613469" y="6299329"/>
            <a:ext cx="6261100" cy="40132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indent="8890" algn="l" rtl="0" eaLnBrk="0">
              <a:lnSpc>
                <a:spcPct val="102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1. 北京天使妈妈慈善基金会, 北京师范大学中国公益研究院.</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中国地中海贫血蓝</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皮书 ——</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中国地中海贫血防治调查报告(2020)[M].北京:</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中国</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社会出版社, 2021</a:t>
            </a:r>
            <a:endParaRPr sz="800" dirty="0">
              <a:latin typeface="微软雅黑" panose="020B0503020204020204" charset="-122"/>
              <a:ea typeface="微软雅黑" panose="020B0503020204020204" charset="-122"/>
              <a:cs typeface="微软雅黑" panose="020B0503020204020204" charset="-122"/>
            </a:endParaRPr>
          </a:p>
          <a:p>
            <a:pPr marL="17145" algn="l" rtl="0" eaLnBrk="0">
              <a:lnSpc>
                <a:spcPts val="1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2.中华医学会血液学分会/中国医师协会血液科医师分会.</a:t>
            </a:r>
            <a:r>
              <a:rPr sz="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中华血液学杂</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志,2011,32(8):572-574.</a:t>
            </a:r>
            <a:endParaRPr sz="800" dirty="0">
              <a:latin typeface="微软雅黑" panose="020B0503020204020204" charset="-122"/>
              <a:ea typeface="微软雅黑" panose="020B0503020204020204" charset="-122"/>
              <a:cs typeface="微软雅黑" panose="020B0503020204020204" charset="-122"/>
            </a:endParaRPr>
          </a:p>
        </p:txBody>
      </p:sp>
      <p:pic>
        <p:nvPicPr>
          <p:cNvPr id="46" name="picture 46"/>
          <p:cNvPicPr>
            <a:picLocks noChangeAspect="1"/>
          </p:cNvPicPr>
          <p:nvPr/>
        </p:nvPicPr>
        <p:blipFill>
          <a:blip r:embed="rId2"/>
          <a:stretch>
            <a:fillRect/>
          </a:stretch>
        </p:blipFill>
        <p:spPr>
          <a:xfrm rot="21600000">
            <a:off x="10823447" y="0"/>
            <a:ext cx="1368552" cy="1138428"/>
          </a:xfrm>
          <a:prstGeom prst="rect">
            <a:avLst/>
          </a:prstGeom>
        </p:spPr>
      </p:pic>
      <p:sp>
        <p:nvSpPr>
          <p:cNvPr id="48" name="textbox 48"/>
          <p:cNvSpPr/>
          <p:nvPr/>
        </p:nvSpPr>
        <p:spPr>
          <a:xfrm>
            <a:off x="8239570" y="6360924"/>
            <a:ext cx="2648585" cy="39560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7145" algn="l" rtl="0" eaLnBrk="0">
              <a:lnSpc>
                <a:spcPts val="104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3.潘廷将,等. 右江民族医学院学报,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2024, 46 (02):</a:t>
            </a:r>
            <a:r>
              <a:rPr sz="8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215-220</a:t>
            </a:r>
            <a:endParaRPr sz="800" dirty="0">
              <a:latin typeface="微软雅黑" panose="020B0503020204020204" charset="-122"/>
              <a:ea typeface="微软雅黑" panose="020B0503020204020204" charset="-122"/>
              <a:cs typeface="微软雅黑" panose="020B0503020204020204" charset="-122"/>
            </a:endParaRPr>
          </a:p>
          <a:p>
            <a:pPr marL="12700" algn="l" rtl="0" eaLnBrk="0">
              <a:lnSpc>
                <a:spcPct val="73000"/>
              </a:lnSpc>
              <a:spcBef>
                <a:spcPts val="170"/>
              </a:spcBef>
            </a:pPr>
            <a:endParaRPr sz="800" dirty="0">
              <a:latin typeface="Calibri" panose="020F0502020204030204"/>
              <a:ea typeface="Calibri" panose="020F0502020204030204"/>
              <a:cs typeface="Calibri" panose="020F0502020204030204"/>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 name="picture 50"/>
          <p:cNvPicPr>
            <a:picLocks noChangeAspect="1"/>
          </p:cNvPicPr>
          <p:nvPr/>
        </p:nvPicPr>
        <p:blipFill>
          <a:blip r:embed="rId1"/>
          <a:stretch>
            <a:fillRect/>
          </a:stretch>
        </p:blipFill>
        <p:spPr>
          <a:xfrm rot="21600000">
            <a:off x="0" y="0"/>
            <a:ext cx="12192000" cy="6858000"/>
          </a:xfrm>
          <a:prstGeom prst="rect">
            <a:avLst/>
          </a:prstGeom>
        </p:spPr>
      </p:pic>
      <p:sp>
        <p:nvSpPr>
          <p:cNvPr id="52" name="textbox 52"/>
          <p:cNvSpPr/>
          <p:nvPr>
            <p:custDataLst>
              <p:tags r:id="rId2"/>
            </p:custDataLst>
          </p:nvPr>
        </p:nvSpPr>
        <p:spPr>
          <a:xfrm>
            <a:off x="1226820" y="2170430"/>
            <a:ext cx="9431020" cy="375285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2060"/>
              </a:lnSpc>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一项纳入20项研究的系统综述</a:t>
            </a:r>
            <a:r>
              <a:rPr sz="1600" kern="0" spc="80" baseline="2900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铁</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螯合剂总体治疗依从率</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20.93%-75.3%</a:t>
            </a:r>
            <a:r>
              <a:rPr sz="1500" b="1"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，且治疗依从性差与疗效差（铁蛋白水平</a:t>
            </a:r>
            <a:r>
              <a:rPr sz="15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高）</a:t>
            </a:r>
            <a:r>
              <a:rPr sz="1500" b="1" kern="0" spc="-2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存在显著相关关系。</a:t>
            </a:r>
            <a:endPar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ts val="2060"/>
              </a:lnSpc>
            </a:pPr>
            <a:endParaRPr sz="1500" dirty="0">
              <a:latin typeface="微软雅黑" panose="020B0503020204020204" charset="-122"/>
              <a:ea typeface="微软雅黑" panose="020B0503020204020204" charset="-122"/>
              <a:cs typeface="微软雅黑" panose="020B0503020204020204" charset="-122"/>
            </a:endParaRPr>
          </a:p>
          <a:p>
            <a:pPr marL="12700" algn="l" rtl="0" eaLnBrk="0">
              <a:lnSpc>
                <a:spcPts val="2060"/>
              </a:lnSpc>
              <a:spcBef>
                <a:spcPts val="1305"/>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一项针对输血依赖性地贫患儿（平均1</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2岁</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，其中2-6岁占12%）</a:t>
            </a:r>
            <a:r>
              <a:rPr sz="15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的铁螯合剂依从性研究</a:t>
            </a:r>
            <a:r>
              <a:rPr sz="1600" kern="0" spc="70" baseline="2300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去铁治疗（平均治</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疗时间</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5.97年）</a:t>
            </a:r>
            <a:r>
              <a:rPr sz="1500" kern="0" spc="-2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依从性差</a:t>
            </a:r>
            <a:r>
              <a:rPr sz="1500" b="1"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，导致</a:t>
            </a:r>
            <a:r>
              <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铁蛋白降幅不明显。</a:t>
            </a:r>
            <a:endPar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endParaRPr>
          </a:p>
          <a:p>
            <a:pPr marL="12700" algn="l" rtl="0" eaLnBrk="0">
              <a:lnSpc>
                <a:spcPts val="2060"/>
              </a:lnSpc>
              <a:spcBef>
                <a:spcPts val="1305"/>
              </a:spcBef>
            </a:pPr>
            <a:endParaRPr sz="1500" kern="0" spc="30" dirty="0">
              <a:solidFill>
                <a:srgbClr val="000000">
                  <a:alpha val="100000"/>
                </a:srgbClr>
              </a:solidFill>
              <a:latin typeface="Arial" panose="020B0604020202020204"/>
              <a:ea typeface="Arial" panose="020B0604020202020204"/>
              <a:cs typeface="Arial" panose="020B0604020202020204"/>
            </a:endParaRPr>
          </a:p>
          <a:p>
            <a:pPr marL="12700" algn="l" rtl="0" eaLnBrk="0">
              <a:lnSpc>
                <a:spcPts val="2060"/>
              </a:lnSpc>
              <a:spcBef>
                <a:spcPts val="1305"/>
              </a:spcBef>
            </a:pPr>
            <a:r>
              <a:rPr sz="1500" kern="0" spc="30" dirty="0">
                <a:solidFill>
                  <a:srgbClr val="000000">
                    <a:alpha val="100000"/>
                  </a:srgbClr>
                </a:solidFill>
                <a:latin typeface="Arial" panose="020B0604020202020204"/>
                <a:ea typeface="Arial" panose="020B0604020202020204"/>
                <a:cs typeface="Arial" panose="020B0604020202020204"/>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一项纳入18项研究的系统综述</a:t>
            </a:r>
            <a:r>
              <a:rPr sz="1600" kern="0" spc="30" baseline="2900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0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：与去铁治疗充分依从相比，</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依从性不足将</a:t>
            </a: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增加心脏病、</a:t>
            </a:r>
            <a:r>
              <a:rPr sz="1500" b="1"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糖尿病风</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险</a:t>
            </a:r>
            <a:r>
              <a:rPr sz="1500" b="1"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，预期无心脏病寿命</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和总寿命分别缩短至22.2岁和</a:t>
            </a:r>
            <a:r>
              <a:rPr sz="1500" b="1"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28岁。</a:t>
            </a:r>
            <a:endParaRPr sz="1500" dirty="0">
              <a:latin typeface="微软雅黑" panose="020B0503020204020204" charset="-122"/>
              <a:ea typeface="微软雅黑" panose="020B0503020204020204" charset="-122"/>
              <a:cs typeface="微软雅黑" panose="020B0503020204020204" charset="-122"/>
            </a:endParaRPr>
          </a:p>
        </p:txBody>
      </p:sp>
      <p:sp>
        <p:nvSpPr>
          <p:cNvPr id="56" name="textbox 56"/>
          <p:cNvSpPr/>
          <p:nvPr/>
        </p:nvSpPr>
        <p:spPr>
          <a:xfrm>
            <a:off x="526897" y="237794"/>
            <a:ext cx="10130790" cy="1003935"/>
          </a:xfrm>
          <a:prstGeom prst="rect">
            <a:avLst/>
          </a:prstGeom>
          <a:noFill/>
          <a:ln w="0" cap="flat">
            <a:noFill/>
            <a:prstDash val="solid"/>
            <a:miter lim="0"/>
          </a:ln>
        </p:spPr>
        <p:txBody>
          <a:bodyPr vert="horz" wrap="square" lIns="0" tIns="0" rIns="0" bIns="0"/>
          <a:lstStyle/>
          <a:p>
            <a:pPr algn="l" rtl="0" eaLnBrk="0">
              <a:lnSpc>
                <a:spcPct val="92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基本信息</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0000"/>
              </a:lnSpc>
            </a:pPr>
            <a:endParaRPr sz="500" dirty="0">
              <a:latin typeface="Arial" panose="020B0604020202020204"/>
              <a:ea typeface="Arial" panose="020B0604020202020204"/>
              <a:cs typeface="Arial" panose="020B0604020202020204"/>
            </a:endParaRPr>
          </a:p>
          <a:p>
            <a:pPr algn="r" rtl="0" eaLnBrk="0">
              <a:lnSpc>
                <a:spcPct val="88000"/>
              </a:lnSpc>
              <a:spcBef>
                <a:spcPts val="0"/>
              </a:spcBef>
            </a:pPr>
            <a:r>
              <a:rPr sz="2000" b="1" kern="0" spc="0" dirty="0">
                <a:solidFill>
                  <a:srgbClr val="4472C4">
                    <a:alpha val="100000"/>
                  </a:srgbClr>
                </a:solidFill>
                <a:latin typeface="微软雅黑" panose="020B0503020204020204" charset="-122"/>
                <a:ea typeface="微软雅黑" panose="020B0503020204020204" charset="-122"/>
                <a:cs typeface="微软雅黑" panose="020B0503020204020204" charset="-122"/>
              </a:rPr>
              <a:t>去铁治疗依从性差严重缩短患者预期寿命 临床亟需能改善患者依从性的去铁药</a:t>
            </a:r>
            <a:r>
              <a:rPr sz="2000" b="1" kern="0" spc="-10" dirty="0">
                <a:solidFill>
                  <a:srgbClr val="4472C4">
                    <a:alpha val="100000"/>
                  </a:srgbClr>
                </a:solidFill>
                <a:latin typeface="微软雅黑" panose="020B0503020204020204" charset="-122"/>
                <a:ea typeface="微软雅黑" panose="020B0503020204020204" charset="-122"/>
                <a:cs typeface="微软雅黑" panose="020B0503020204020204" charset="-122"/>
              </a:rPr>
              <a:t>物优化剂型</a:t>
            </a:r>
            <a:endParaRPr sz="2000" dirty="0">
              <a:latin typeface="微软雅黑" panose="020B0503020204020204" charset="-122"/>
              <a:ea typeface="微软雅黑" panose="020B0503020204020204" charset="-122"/>
              <a:cs typeface="微软雅黑" panose="020B0503020204020204" charset="-122"/>
            </a:endParaRPr>
          </a:p>
        </p:txBody>
      </p:sp>
      <p:sp>
        <p:nvSpPr>
          <p:cNvPr id="60" name="textbox 60"/>
          <p:cNvSpPr/>
          <p:nvPr/>
        </p:nvSpPr>
        <p:spPr>
          <a:xfrm>
            <a:off x="8008350" y="6215445"/>
            <a:ext cx="3303904" cy="594359"/>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20320" algn="l" rtl="0" eaLnBrk="0">
              <a:lnSpc>
                <a:spcPct val="80000"/>
              </a:lnSpc>
            </a:pPr>
            <a:r>
              <a:rPr sz="900" kern="0" spc="80" dirty="0">
                <a:solidFill>
                  <a:srgbClr val="000000">
                    <a:alpha val="100000"/>
                  </a:srgbClr>
                </a:solidFill>
                <a:latin typeface="Calibri" panose="020F0502020204030204"/>
                <a:ea typeface="Calibri" panose="020F0502020204030204"/>
                <a:cs typeface="Calibri" panose="020F0502020204030204"/>
              </a:rPr>
              <a:t>1.</a:t>
            </a:r>
            <a:r>
              <a:rPr sz="900" kern="0" spc="-13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Lee</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WJ</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et</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al</a:t>
            </a:r>
            <a:r>
              <a:rPr sz="900" kern="0" spc="80" dirty="0">
                <a:solidFill>
                  <a:srgbClr val="000000">
                    <a:alpha val="100000"/>
                  </a:srgbClr>
                </a:solidFill>
                <a:latin typeface="Calibri" panose="020F0502020204030204"/>
                <a:ea typeface="Calibri" panose="020F0502020204030204"/>
                <a:cs typeface="Calibri" panose="020F0502020204030204"/>
              </a:rPr>
              <a:t>.</a:t>
            </a:r>
            <a:r>
              <a:rPr sz="900" kern="0" spc="11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Health</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Qual</a:t>
            </a:r>
            <a:r>
              <a:rPr sz="900" kern="0" spc="10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Life</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Outcomes</a:t>
            </a:r>
            <a:r>
              <a:rPr sz="900" kern="0" spc="80" dirty="0">
                <a:solidFill>
                  <a:srgbClr val="000000">
                    <a:alpha val="100000"/>
                  </a:srgbClr>
                </a:solidFill>
                <a:latin typeface="Calibri" panose="020F0502020204030204"/>
                <a:ea typeface="Calibri" panose="020F0502020204030204"/>
                <a:cs typeface="Calibri" panose="020F0502020204030204"/>
              </a:rPr>
              <a:t>.</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80" dirty="0">
                <a:solidFill>
                  <a:srgbClr val="000000">
                    <a:alpha val="100000"/>
                  </a:srgbClr>
                </a:solidFill>
                <a:latin typeface="Calibri" panose="020F0502020204030204"/>
                <a:ea typeface="Calibri" panose="020F0502020204030204"/>
                <a:cs typeface="Calibri" panose="020F0502020204030204"/>
              </a:rPr>
              <a:t>2024</a:t>
            </a:r>
            <a:r>
              <a:rPr sz="900" kern="0" spc="11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Feb</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80" dirty="0">
                <a:solidFill>
                  <a:srgbClr val="000000">
                    <a:alpha val="100000"/>
                  </a:srgbClr>
                </a:solidFill>
                <a:latin typeface="Calibri" panose="020F0502020204030204"/>
                <a:ea typeface="Calibri" panose="020F0502020204030204"/>
                <a:cs typeface="Calibri" panose="020F0502020204030204"/>
              </a:rPr>
              <a:t>2;22(1)</a:t>
            </a:r>
            <a:r>
              <a:rPr sz="900" kern="0" spc="70" dirty="0">
                <a:solidFill>
                  <a:srgbClr val="000000">
                    <a:alpha val="100000"/>
                  </a:srgbClr>
                </a:solidFill>
                <a:latin typeface="Calibri" panose="020F0502020204030204"/>
                <a:ea typeface="Calibri" panose="020F0502020204030204"/>
                <a:cs typeface="Calibri" panose="020F0502020204030204"/>
              </a:rPr>
              <a:t>:14</a:t>
            </a:r>
            <a:endParaRPr sz="900" dirty="0">
              <a:latin typeface="Calibri" panose="020F0502020204030204"/>
              <a:ea typeface="Calibri" panose="020F0502020204030204"/>
              <a:cs typeface="Calibri" panose="020F0502020204030204"/>
            </a:endParaRPr>
          </a:p>
          <a:p>
            <a:pPr marL="16510" algn="l" rtl="0" eaLnBrk="0">
              <a:lnSpc>
                <a:spcPct val="81000"/>
              </a:lnSpc>
              <a:spcBef>
                <a:spcPts val="335"/>
              </a:spcBef>
            </a:pPr>
            <a:r>
              <a:rPr sz="900" kern="0" spc="80" dirty="0">
                <a:solidFill>
                  <a:srgbClr val="000000">
                    <a:alpha val="100000"/>
                  </a:srgbClr>
                </a:solidFill>
                <a:latin typeface="Calibri" panose="020F0502020204030204"/>
                <a:ea typeface="Calibri" panose="020F0502020204030204"/>
                <a:cs typeface="Calibri" panose="020F0502020204030204"/>
              </a:rPr>
              <a:t>2.</a:t>
            </a:r>
            <a:r>
              <a:rPr sz="900" kern="0" spc="0" dirty="0">
                <a:solidFill>
                  <a:srgbClr val="000000">
                    <a:alpha val="100000"/>
                  </a:srgbClr>
                </a:solidFill>
                <a:latin typeface="Calibri" panose="020F0502020204030204"/>
                <a:ea typeface="Calibri" panose="020F0502020204030204"/>
                <a:cs typeface="Calibri" panose="020F0502020204030204"/>
              </a:rPr>
              <a:t>Tanphaichitr</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A</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et</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al</a:t>
            </a:r>
            <a:r>
              <a:rPr sz="900" kern="0" spc="80" dirty="0">
                <a:solidFill>
                  <a:srgbClr val="000000">
                    <a:alpha val="100000"/>
                  </a:srgbClr>
                </a:solidFill>
                <a:latin typeface="Calibri" panose="020F0502020204030204"/>
                <a:ea typeface="Calibri" panose="020F0502020204030204"/>
                <a:cs typeface="Calibri" panose="020F0502020204030204"/>
              </a:rPr>
              <a:t>.</a:t>
            </a:r>
            <a:r>
              <a:rPr sz="900" kern="0" spc="10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Hemoglobin</a:t>
            </a:r>
            <a:r>
              <a:rPr sz="900" kern="0" spc="80" dirty="0">
                <a:solidFill>
                  <a:srgbClr val="000000">
                    <a:alpha val="100000"/>
                  </a:srgbClr>
                </a:solidFill>
                <a:latin typeface="Calibri" panose="020F0502020204030204"/>
                <a:ea typeface="Calibri" panose="020F0502020204030204"/>
                <a:cs typeface="Calibri" panose="020F0502020204030204"/>
              </a:rPr>
              <a:t>. 2014;38(5</a:t>
            </a:r>
            <a:r>
              <a:rPr sz="900" kern="0" spc="70" dirty="0">
                <a:solidFill>
                  <a:srgbClr val="000000">
                    <a:alpha val="100000"/>
                  </a:srgbClr>
                </a:solidFill>
                <a:latin typeface="Calibri" panose="020F0502020204030204"/>
                <a:ea typeface="Calibri" panose="020F0502020204030204"/>
                <a:cs typeface="Calibri" panose="020F0502020204030204"/>
              </a:rPr>
              <a:t>):345-50.</a:t>
            </a:r>
            <a:endParaRPr sz="900" dirty="0">
              <a:latin typeface="Calibri" panose="020F0502020204030204"/>
              <a:ea typeface="Calibri" panose="020F0502020204030204"/>
              <a:cs typeface="Calibri" panose="020F0502020204030204"/>
            </a:endParaRPr>
          </a:p>
          <a:p>
            <a:pPr marL="15875" algn="l" rtl="0" eaLnBrk="0">
              <a:lnSpc>
                <a:spcPct val="80000"/>
              </a:lnSpc>
              <a:spcBef>
                <a:spcPts val="325"/>
              </a:spcBef>
            </a:pPr>
            <a:r>
              <a:rPr sz="900" kern="0" spc="70" dirty="0">
                <a:solidFill>
                  <a:srgbClr val="000000">
                    <a:alpha val="100000"/>
                  </a:srgbClr>
                </a:solidFill>
                <a:latin typeface="Calibri" panose="020F0502020204030204"/>
                <a:ea typeface="Calibri" panose="020F0502020204030204"/>
                <a:cs typeface="Calibri" panose="020F0502020204030204"/>
              </a:rPr>
              <a:t>3.</a:t>
            </a:r>
            <a:r>
              <a:rPr sz="900" kern="0" spc="-12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Delea</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TE</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et</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al</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Transfusion</a:t>
            </a:r>
            <a:r>
              <a:rPr sz="900" kern="0" spc="70" dirty="0">
                <a:solidFill>
                  <a:srgbClr val="000000">
                    <a:alpha val="100000"/>
                  </a:srgbClr>
                </a:solidFill>
                <a:latin typeface="Calibri" panose="020F0502020204030204"/>
                <a:ea typeface="Calibri" panose="020F0502020204030204"/>
                <a:cs typeface="Calibri" panose="020F0502020204030204"/>
              </a:rPr>
              <a:t>. 2007</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Oct</a:t>
            </a:r>
            <a:r>
              <a:rPr sz="900" kern="0" spc="70" dirty="0">
                <a:solidFill>
                  <a:srgbClr val="000000">
                    <a:alpha val="100000"/>
                  </a:srgbClr>
                </a:solidFill>
                <a:latin typeface="Calibri" panose="020F0502020204030204"/>
                <a:ea typeface="Calibri" panose="020F0502020204030204"/>
                <a:cs typeface="Calibri" panose="020F0502020204030204"/>
              </a:rPr>
              <a:t>;47(10):1</a:t>
            </a:r>
            <a:r>
              <a:rPr sz="900" kern="0" spc="60" dirty="0">
                <a:solidFill>
                  <a:srgbClr val="000000">
                    <a:alpha val="100000"/>
                  </a:srgbClr>
                </a:solidFill>
                <a:latin typeface="Calibri" panose="020F0502020204030204"/>
                <a:ea typeface="Calibri" panose="020F0502020204030204"/>
                <a:cs typeface="Calibri" panose="020F0502020204030204"/>
              </a:rPr>
              <a:t>919-29</a:t>
            </a:r>
            <a:endParaRPr sz="900" dirty="0">
              <a:latin typeface="Calibri" panose="020F0502020204030204"/>
              <a:ea typeface="Calibri" panose="020F0502020204030204"/>
              <a:cs typeface="Calibri" panose="020F0502020204030204"/>
            </a:endParaRPr>
          </a:p>
          <a:p>
            <a:pPr algn="l" rtl="0" eaLnBrk="0">
              <a:lnSpc>
                <a:spcPct val="139000"/>
              </a:lnSpc>
            </a:pPr>
            <a:endParaRPr sz="200" dirty="0">
              <a:latin typeface="Arial" panose="020B0604020202020204"/>
              <a:ea typeface="Arial" panose="020B0604020202020204"/>
              <a:cs typeface="Arial" panose="020B0604020202020204"/>
            </a:endParaRPr>
          </a:p>
          <a:p>
            <a:pPr marL="12700" algn="l" rtl="0" eaLnBrk="0">
              <a:lnSpc>
                <a:spcPct val="81000"/>
              </a:lnSpc>
              <a:spcBef>
                <a:spcPts val="0"/>
              </a:spcBef>
            </a:pPr>
            <a:r>
              <a:rPr sz="900" kern="0" spc="70" dirty="0">
                <a:solidFill>
                  <a:srgbClr val="000000">
                    <a:alpha val="100000"/>
                  </a:srgbClr>
                </a:solidFill>
                <a:latin typeface="Calibri" panose="020F0502020204030204"/>
                <a:ea typeface="Calibri" panose="020F0502020204030204"/>
                <a:cs typeface="Calibri" panose="020F0502020204030204"/>
              </a:rPr>
              <a:t>4.</a:t>
            </a:r>
            <a:r>
              <a:rPr sz="900" kern="0" spc="-10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Farmakis</a:t>
            </a:r>
            <a:r>
              <a:rPr sz="900" kern="0" spc="10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D</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et</a:t>
            </a:r>
            <a:r>
              <a:rPr sz="900" kern="0" spc="7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al</a:t>
            </a:r>
            <a:r>
              <a:rPr sz="900" kern="0" spc="70" dirty="0">
                <a:solidFill>
                  <a:srgbClr val="000000">
                    <a:alpha val="100000"/>
                  </a:srgbClr>
                </a:solidFill>
                <a:latin typeface="Calibri" panose="020F0502020204030204"/>
                <a:ea typeface="Calibri" panose="020F0502020204030204"/>
                <a:cs typeface="Calibri" panose="020F0502020204030204"/>
              </a:rPr>
              <a:t>.</a:t>
            </a:r>
            <a:r>
              <a:rPr sz="900" kern="0" spc="110" dirty="0">
                <a:solidFill>
                  <a:srgbClr val="000000">
                    <a:alpha val="100000"/>
                  </a:srgbClr>
                </a:solidFill>
                <a:latin typeface="Calibri" panose="020F0502020204030204"/>
                <a:ea typeface="Calibri" panose="020F0502020204030204"/>
                <a:cs typeface="Calibri" panose="020F0502020204030204"/>
              </a:rPr>
              <a:t> </a:t>
            </a:r>
            <a:r>
              <a:rPr sz="900" kern="0" spc="0" dirty="0">
                <a:solidFill>
                  <a:srgbClr val="000000">
                    <a:alpha val="100000"/>
                  </a:srgbClr>
                </a:solidFill>
                <a:latin typeface="Calibri" panose="020F0502020204030204"/>
                <a:ea typeface="Calibri" panose="020F0502020204030204"/>
                <a:cs typeface="Calibri" panose="020F0502020204030204"/>
              </a:rPr>
              <a:t>Hemasphere</a:t>
            </a:r>
            <a:r>
              <a:rPr sz="900" kern="0" spc="70" dirty="0">
                <a:solidFill>
                  <a:srgbClr val="000000">
                    <a:alpha val="100000"/>
                  </a:srgbClr>
                </a:solidFill>
                <a:latin typeface="Calibri" panose="020F0502020204030204"/>
                <a:ea typeface="Calibri" panose="020F0502020204030204"/>
                <a:cs typeface="Calibri" panose="020F0502020204030204"/>
              </a:rPr>
              <a:t>. 2022 </a:t>
            </a:r>
            <a:r>
              <a:rPr sz="900" kern="0" spc="0" dirty="0">
                <a:solidFill>
                  <a:srgbClr val="000000">
                    <a:alpha val="100000"/>
                  </a:srgbClr>
                </a:solidFill>
                <a:latin typeface="Calibri" panose="020F0502020204030204"/>
                <a:ea typeface="Calibri" panose="020F0502020204030204"/>
                <a:cs typeface="Calibri" panose="020F0502020204030204"/>
              </a:rPr>
              <a:t>Jul</a:t>
            </a:r>
            <a:r>
              <a:rPr sz="900" kern="0" spc="80" dirty="0">
                <a:solidFill>
                  <a:srgbClr val="000000">
                    <a:alpha val="100000"/>
                  </a:srgbClr>
                </a:solidFill>
                <a:latin typeface="Calibri" panose="020F0502020204030204"/>
                <a:ea typeface="Calibri" panose="020F0502020204030204"/>
                <a:cs typeface="Calibri" panose="020F0502020204030204"/>
              </a:rPr>
              <a:t> </a:t>
            </a:r>
            <a:r>
              <a:rPr sz="900" kern="0" spc="70" dirty="0">
                <a:solidFill>
                  <a:srgbClr val="000000">
                    <a:alpha val="100000"/>
                  </a:srgbClr>
                </a:solidFill>
                <a:latin typeface="Calibri" panose="020F0502020204030204"/>
                <a:ea typeface="Calibri" panose="020F0502020204030204"/>
                <a:cs typeface="Calibri" panose="020F0502020204030204"/>
              </a:rPr>
              <a:t>29;6(8):e732</a:t>
            </a:r>
            <a:endParaRPr sz="900" dirty="0">
              <a:latin typeface="Calibri" panose="020F0502020204030204"/>
              <a:ea typeface="Calibri" panose="020F0502020204030204"/>
              <a:cs typeface="Calibri" panose="020F0502020204030204"/>
            </a:endParaRPr>
          </a:p>
        </p:txBody>
      </p:sp>
      <p:pic>
        <p:nvPicPr>
          <p:cNvPr id="62" name="picture 62"/>
          <p:cNvPicPr>
            <a:picLocks noChangeAspect="1"/>
          </p:cNvPicPr>
          <p:nvPr/>
        </p:nvPicPr>
        <p:blipFill>
          <a:blip r:embed="rId3"/>
          <a:stretch>
            <a:fillRect/>
          </a:stretch>
        </p:blipFill>
        <p:spPr>
          <a:xfrm rot="21600000">
            <a:off x="10823447" y="0"/>
            <a:ext cx="1368552" cy="113842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 name="picture 66"/>
          <p:cNvPicPr>
            <a:picLocks noChangeAspect="1"/>
          </p:cNvPicPr>
          <p:nvPr/>
        </p:nvPicPr>
        <p:blipFill>
          <a:blip r:embed="rId1"/>
          <a:stretch>
            <a:fillRect/>
          </a:stretch>
        </p:blipFill>
        <p:spPr>
          <a:xfrm rot="21600000">
            <a:off x="0" y="0"/>
            <a:ext cx="12192000" cy="6858000"/>
          </a:xfrm>
          <a:prstGeom prst="rect">
            <a:avLst/>
          </a:prstGeom>
        </p:spPr>
      </p:pic>
      <p:sp>
        <p:nvSpPr>
          <p:cNvPr id="68" name="textbox 68"/>
          <p:cNvSpPr/>
          <p:nvPr/>
        </p:nvSpPr>
        <p:spPr>
          <a:xfrm>
            <a:off x="528421" y="238404"/>
            <a:ext cx="10107294" cy="5490209"/>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安全性</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57000"/>
              </a:lnSpc>
            </a:pPr>
            <a:endParaRPr sz="1000" dirty="0">
              <a:latin typeface="Arial" panose="020B0604020202020204"/>
              <a:ea typeface="Arial" panose="020B0604020202020204"/>
              <a:cs typeface="Arial" panose="020B0604020202020204"/>
            </a:endParaRPr>
          </a:p>
          <a:p>
            <a:pPr marL="340995" algn="l" rtl="0" eaLnBrk="0">
              <a:lnSpc>
                <a:spcPct val="88000"/>
              </a:lnSpc>
              <a:spcBef>
                <a:spcPts val="510"/>
              </a:spcBef>
            </a:pP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国内外不良反应发生情况：</a:t>
            </a:r>
            <a:r>
              <a:rPr sz="1700" b="1" kern="0" spc="-28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尚</a:t>
            </a:r>
            <a:r>
              <a:rPr sz="17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无颗粒剂的不良反应报告</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05000"/>
              </a:lnSpc>
            </a:pPr>
            <a:endParaRPr sz="1000" dirty="0">
              <a:latin typeface="Arial" panose="020B0604020202020204"/>
              <a:ea typeface="Arial" panose="020B0604020202020204"/>
              <a:cs typeface="Arial" panose="020B0604020202020204"/>
            </a:endParaRPr>
          </a:p>
          <a:p>
            <a:pPr marL="339090" algn="l" rtl="0" eaLnBrk="0">
              <a:lnSpc>
                <a:spcPts val="2060"/>
              </a:lnSpc>
              <a:spcBef>
                <a:spcPts val="455"/>
              </a:spcBef>
            </a:pP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国内</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因地拉罗司颗粒于2024年6月获批</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，在国家不良反应监测系统中还没有相</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关数据。</a:t>
            </a:r>
            <a:endParaRPr sz="1500" dirty="0">
              <a:latin typeface="微软雅黑" panose="020B0503020204020204" charset="-122"/>
              <a:ea typeface="微软雅黑" panose="020B0503020204020204" charset="-122"/>
              <a:cs typeface="微软雅黑" panose="020B0503020204020204" charset="-122"/>
            </a:endParaRPr>
          </a:p>
          <a:p>
            <a:pPr marL="339090" algn="l" rtl="0" eaLnBrk="0">
              <a:lnSpc>
                <a:spcPct val="89000"/>
              </a:lnSpc>
              <a:spcBef>
                <a:spcPts val="1105"/>
              </a:spcBef>
            </a:pP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国外</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1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尚未查询到地拉罗司颗粒的不良反应监测报告。</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0000"/>
              </a:lnSpc>
            </a:pPr>
            <a:endParaRPr sz="1000" dirty="0">
              <a:latin typeface="Arial" panose="020B0604020202020204"/>
              <a:ea typeface="Arial" panose="020B0604020202020204"/>
              <a:cs typeface="Arial" panose="020B0604020202020204"/>
            </a:endParaRPr>
          </a:p>
          <a:p>
            <a:pPr algn="l" rtl="0" eaLnBrk="0">
              <a:lnSpc>
                <a:spcPct val="110000"/>
              </a:lnSpc>
            </a:pPr>
            <a:endParaRPr sz="1000" dirty="0">
              <a:latin typeface="Arial" panose="020B0604020202020204"/>
              <a:ea typeface="Arial" panose="020B0604020202020204"/>
              <a:cs typeface="Arial" panose="020B0604020202020204"/>
            </a:endParaRPr>
          </a:p>
          <a:p>
            <a:pPr marL="360680" algn="l" rtl="0" eaLnBrk="0">
              <a:lnSpc>
                <a:spcPct val="88000"/>
              </a:lnSpc>
              <a:spcBef>
                <a:spcPts val="520"/>
              </a:spcBef>
            </a:pPr>
            <a:r>
              <a:rPr sz="1700" b="1" kern="0" spc="100" dirty="0">
                <a:solidFill>
                  <a:srgbClr val="4472C4">
                    <a:alpha val="100000"/>
                  </a:srgbClr>
                </a:solidFill>
                <a:latin typeface="微软雅黑" panose="020B0503020204020204" charset="-122"/>
                <a:ea typeface="微软雅黑" panose="020B0503020204020204" charset="-122"/>
                <a:cs typeface="微软雅黑" panose="020B0503020204020204" charset="-122"/>
              </a:rPr>
              <a:t>药品说明书收载的安</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全性信息</a:t>
            </a:r>
            <a:endParaRPr sz="1700" dirty="0">
              <a:latin typeface="微软雅黑" panose="020B0503020204020204" charset="-122"/>
              <a:ea typeface="微软雅黑" panose="020B0503020204020204" charset="-122"/>
              <a:cs typeface="微软雅黑" panose="020B0503020204020204" charset="-122"/>
            </a:endParaRPr>
          </a:p>
          <a:p>
            <a:pPr marL="335280" algn="l" rtl="0" eaLnBrk="0">
              <a:lnSpc>
                <a:spcPts val="2105"/>
              </a:lnSpc>
              <a:spcBef>
                <a:spcPts val="1500"/>
              </a:spcBef>
            </a:pP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【安全性特性的总结】</a:t>
            </a:r>
            <a:r>
              <a:rPr sz="1500" b="1"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：大多为轻到中度</a:t>
            </a:r>
            <a:r>
              <a:rPr sz="1500" b="1"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b="1"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一</a:t>
            </a:r>
            <a:r>
              <a:rPr sz="15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般为一过性的</a:t>
            </a:r>
            <a:endParaRPr sz="1500" dirty="0">
              <a:latin typeface="微软雅黑" panose="020B0503020204020204" charset="-122"/>
              <a:ea typeface="微软雅黑" panose="020B0503020204020204" charset="-122"/>
              <a:cs typeface="微软雅黑" panose="020B0503020204020204" charset="-122"/>
            </a:endParaRPr>
          </a:p>
          <a:p>
            <a:pPr marL="229870" algn="l" rtl="0" eaLnBrk="0">
              <a:lnSpc>
                <a:spcPct val="89000"/>
              </a:lnSpc>
              <a:spcBef>
                <a:spcPts val="1095"/>
              </a:spcBef>
            </a:pPr>
            <a:r>
              <a:rPr sz="1500" kern="0" spc="10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在输血依赖性铁过载患者进行的临床研究中应用地拉</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罗司长期治疗的成人和儿童患者中</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最常见的副作用包</a:t>
            </a:r>
            <a:endParaRPr sz="1500" dirty="0">
              <a:latin typeface="微软雅黑" panose="020B0503020204020204" charset="-122"/>
              <a:ea typeface="微软雅黑" panose="020B0503020204020204" charset="-122"/>
              <a:cs typeface="微软雅黑" panose="020B0503020204020204" charset="-122"/>
            </a:endParaRPr>
          </a:p>
          <a:p>
            <a:pPr marL="506730" indent="1270" algn="l" rtl="0" eaLnBrk="0">
              <a:lnSpc>
                <a:spcPct val="163000"/>
              </a:lnSpc>
              <a:spcBef>
                <a:spcPts val="30"/>
              </a:spcBef>
            </a:pPr>
            <a:r>
              <a:rPr sz="15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括： </a:t>
            </a:r>
            <a:r>
              <a:rPr sz="1500" kern="0" spc="100" dirty="0">
                <a:solidFill>
                  <a:srgbClr val="000000">
                    <a:alpha val="100000"/>
                  </a:srgbClr>
                </a:solidFill>
                <a:latin typeface="Calibri" panose="020F0502020204030204"/>
                <a:ea typeface="Calibri" panose="020F0502020204030204"/>
                <a:cs typeface="Calibri" panose="020F0502020204030204"/>
              </a:rPr>
              <a:t>26%</a:t>
            </a:r>
            <a:r>
              <a:rPr sz="15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的患者出现胃肠道功能紊乱（主要为恶心、</a:t>
            </a:r>
            <a:r>
              <a:rPr sz="15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呕吐、</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腹泻和腹痛</a:t>
            </a:r>
            <a:r>
              <a:rPr sz="15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Calibri" panose="020F0502020204030204"/>
                <a:ea typeface="Calibri" panose="020F0502020204030204"/>
                <a:cs typeface="Calibri" panose="020F0502020204030204"/>
              </a:rPr>
              <a:t>7%</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的患者出现皮疹。</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这些反应</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是剂量依赖性的</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，大多为轻到中度</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，一般为一过</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性的</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而且大多数即使继续治疗也能缓解。</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34000"/>
              </a:lnSpc>
            </a:pPr>
            <a:endParaRPr sz="1000" dirty="0">
              <a:latin typeface="Arial" panose="020B0604020202020204"/>
              <a:ea typeface="Arial" panose="020B0604020202020204"/>
              <a:cs typeface="Arial" panose="020B0604020202020204"/>
            </a:endParaRPr>
          </a:p>
          <a:p>
            <a:pPr marL="372745" algn="l" rtl="0" eaLnBrk="0">
              <a:lnSpc>
                <a:spcPts val="2105"/>
              </a:lnSpc>
              <a:spcBef>
                <a:spcPts val="455"/>
              </a:spcBef>
            </a:pPr>
            <a:r>
              <a:rPr sz="15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【黑框警告】</a:t>
            </a: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b="1"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肾、肝功能衰竭和/或胃肠</a:t>
            </a: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道出血</a:t>
            </a:r>
            <a:endParaRPr sz="1500" dirty="0">
              <a:latin typeface="微软雅黑" panose="020B0503020204020204" charset="-122"/>
              <a:ea typeface="微软雅黑" panose="020B0503020204020204" charset="-122"/>
              <a:cs typeface="微软雅黑" panose="020B0503020204020204" charset="-122"/>
            </a:endParaRPr>
          </a:p>
          <a:p>
            <a:pPr marL="267335" algn="l" rtl="0" eaLnBrk="0">
              <a:lnSpc>
                <a:spcPct val="88000"/>
              </a:lnSpc>
              <a:spcBef>
                <a:spcPts val="1105"/>
              </a:spcBef>
            </a:pPr>
            <a:r>
              <a:rPr sz="1500" kern="0" spc="6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可能引起：</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肾损害</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，包括肾功能衰竭；</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肝损害</a:t>
            </a:r>
            <a:r>
              <a:rPr sz="15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，包括肝功能衰竭；</a:t>
            </a:r>
            <a:r>
              <a:rPr sz="1500" kern="0" spc="-1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胃肠道出血。</a:t>
            </a:r>
            <a:endParaRPr sz="1500" dirty="0">
              <a:latin typeface="微软雅黑" panose="020B0503020204020204" charset="-122"/>
              <a:ea typeface="微软雅黑" panose="020B0503020204020204" charset="-122"/>
              <a:cs typeface="微软雅黑" panose="020B0503020204020204" charset="-122"/>
            </a:endParaRPr>
          </a:p>
          <a:p>
            <a:pPr marL="267335" algn="l" rtl="0" eaLnBrk="0">
              <a:lnSpc>
                <a:spcPct val="88000"/>
              </a:lnSpc>
              <a:spcBef>
                <a:spcPts val="1290"/>
              </a:spcBef>
            </a:pPr>
            <a:r>
              <a:rPr sz="1500" kern="0" spc="80" dirty="0">
                <a:solidFill>
                  <a:srgbClr val="000000">
                    <a:alpha val="100000"/>
                  </a:srgbClr>
                </a:solidFill>
                <a:latin typeface="Arial" panose="020B0604020202020204"/>
                <a:ea typeface="Arial" panose="020B0604020202020204"/>
                <a:cs typeface="Arial" panose="020B0604020202020204"/>
              </a:rPr>
              <a:t>•</a:t>
            </a:r>
            <a:r>
              <a:rPr sz="1500" kern="0" spc="30" dirty="0">
                <a:solidFill>
                  <a:srgbClr val="000000">
                    <a:alpha val="100000"/>
                  </a:srgbClr>
                </a:solidFill>
                <a:latin typeface="Arial" panose="020B0604020202020204"/>
                <a:ea typeface="Arial" panose="020B0604020202020204"/>
                <a:cs typeface="Arial" panose="020B0604020202020204"/>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某些报告的病例中</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上述反应有可能是致命性的。</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上述反应较常见于高龄、</a:t>
            </a:r>
            <a:r>
              <a:rPr sz="1500" kern="0" spc="-3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高危骨髓增生异常综合征</a:t>
            </a:r>
            <a:endParaRPr sz="1500" dirty="0">
              <a:latin typeface="微软雅黑" panose="020B0503020204020204" charset="-122"/>
              <a:ea typeface="微软雅黑" panose="020B0503020204020204" charset="-122"/>
              <a:cs typeface="微软雅黑" panose="020B0503020204020204" charset="-122"/>
            </a:endParaRPr>
          </a:p>
          <a:p>
            <a:pPr marL="674370" algn="l" rtl="0" eaLnBrk="0">
              <a:lnSpc>
                <a:spcPts val="3065"/>
              </a:lnSpc>
            </a:pP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MDS</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、基础肾损害或肝损害或血小板计数低</a:t>
            </a:r>
            <a:r>
              <a:rPr sz="1500" kern="0" spc="-1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1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50</a:t>
            </a:r>
            <a:r>
              <a:rPr sz="1500" kern="0" spc="-2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10</a:t>
            </a:r>
            <a:r>
              <a:rPr sz="1600" kern="0" spc="30" baseline="17000" dirty="0">
                <a:solidFill>
                  <a:srgbClr val="000000">
                    <a:alpha val="100000"/>
                  </a:srgbClr>
                </a:solidFill>
                <a:latin typeface="微软雅黑" panose="020B0503020204020204" charset="-122"/>
                <a:ea typeface="微软雅黑" panose="020B0503020204020204" charset="-122"/>
                <a:cs typeface="微软雅黑" panose="020B0503020204020204" charset="-122"/>
              </a:rPr>
              <a:t>9</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/L）</a:t>
            </a:r>
            <a:r>
              <a:rPr sz="1500" kern="0" spc="-2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的患</a:t>
            </a: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者。</a:t>
            </a:r>
            <a:endParaRPr sz="1500" dirty="0">
              <a:latin typeface="微软雅黑" panose="020B0503020204020204" charset="-122"/>
              <a:ea typeface="微软雅黑" panose="020B0503020204020204" charset="-122"/>
              <a:cs typeface="微软雅黑" panose="020B0503020204020204" charset="-122"/>
            </a:endParaRPr>
          </a:p>
        </p:txBody>
      </p:sp>
      <p:pic>
        <p:nvPicPr>
          <p:cNvPr id="70" name="picture 70"/>
          <p:cNvPicPr>
            <a:picLocks noChangeAspect="1"/>
          </p:cNvPicPr>
          <p:nvPr/>
        </p:nvPicPr>
        <p:blipFill>
          <a:blip r:embed="rId2"/>
          <a:stretch>
            <a:fillRect/>
          </a:stretch>
        </p:blipFill>
        <p:spPr>
          <a:xfrm rot="21600000">
            <a:off x="10823447" y="0"/>
            <a:ext cx="1368552" cy="1138428"/>
          </a:xfrm>
          <a:prstGeom prst="rect">
            <a:avLst/>
          </a:prstGeom>
        </p:spPr>
      </p:pic>
      <p:sp>
        <p:nvSpPr>
          <p:cNvPr id="72" name="textbox 72"/>
          <p:cNvSpPr/>
          <p:nvPr/>
        </p:nvSpPr>
        <p:spPr>
          <a:xfrm>
            <a:off x="9804480" y="6493276"/>
            <a:ext cx="939800" cy="132079"/>
          </a:xfrm>
          <a:prstGeom prst="rect">
            <a:avLst/>
          </a:prstGeom>
          <a:noFill/>
          <a:ln w="0" cap="flat">
            <a:noFill/>
            <a:prstDash val="solid"/>
            <a:miter lim="0"/>
          </a:ln>
        </p:spPr>
        <p:txBody>
          <a:bodyPr vert="horz" wrap="square" lIns="0" tIns="0" rIns="0" bIns="0"/>
          <a:lstStyle/>
          <a:p>
            <a:pPr algn="l" rtl="0" eaLnBrk="0">
              <a:lnSpc>
                <a:spcPct val="84000"/>
              </a:lnSpc>
            </a:pPr>
            <a:endParaRPr sz="100" dirty="0">
              <a:latin typeface="Arial" panose="020B0604020202020204"/>
              <a:ea typeface="Arial" panose="020B0604020202020204"/>
              <a:cs typeface="Arial" panose="020B0604020202020204"/>
            </a:endParaRPr>
          </a:p>
          <a:p>
            <a:pPr marL="12700" algn="l" rtl="0" eaLnBrk="0">
              <a:lnSpc>
                <a:spcPct val="87000"/>
              </a:lnSpc>
            </a:pP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地拉罗司颗粒说明书</a:t>
            </a:r>
            <a:endParaRPr sz="8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4" name="picture 74"/>
          <p:cNvPicPr>
            <a:picLocks noChangeAspect="1"/>
          </p:cNvPicPr>
          <p:nvPr/>
        </p:nvPicPr>
        <p:blipFill>
          <a:blip r:embed="rId1"/>
          <a:stretch>
            <a:fillRect/>
          </a:stretch>
        </p:blipFill>
        <p:spPr>
          <a:xfrm rot="21600000">
            <a:off x="0" y="0"/>
            <a:ext cx="12192000" cy="6858000"/>
          </a:xfrm>
          <a:prstGeom prst="rect">
            <a:avLst/>
          </a:prstGeom>
        </p:spPr>
      </p:pic>
      <p:graphicFrame>
        <p:nvGraphicFramePr>
          <p:cNvPr id="76" name="table 76"/>
          <p:cNvGraphicFramePr>
            <a:graphicFrameLocks noGrp="1"/>
          </p:cNvGraphicFramePr>
          <p:nvPr/>
        </p:nvGraphicFramePr>
        <p:xfrm>
          <a:off x="914717" y="1458277"/>
          <a:ext cx="5201285" cy="3467100"/>
        </p:xfrm>
        <a:graphic>
          <a:graphicData uri="http://schemas.openxmlformats.org/drawingml/2006/table">
            <a:tbl>
              <a:tblPr/>
              <a:tblGrid>
                <a:gridCol w="1302385"/>
                <a:gridCol w="1297940"/>
                <a:gridCol w="1297939"/>
                <a:gridCol w="1303020"/>
              </a:tblGrid>
              <a:tr h="374650">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6000"/>
                        </a:lnSpc>
                      </a:pPr>
                      <a:endParaRPr sz="700" dirty="0">
                        <a:latin typeface="Arial" panose="020B0604020202020204"/>
                        <a:ea typeface="Arial" panose="020B0604020202020204"/>
                        <a:cs typeface="Arial" panose="020B0604020202020204"/>
                      </a:endParaRPr>
                    </a:p>
                    <a:p>
                      <a:pPr marL="320040" algn="l" rtl="0" eaLnBrk="0">
                        <a:lnSpc>
                          <a:spcPct val="89000"/>
                        </a:lnSpc>
                        <a:spcBef>
                          <a:spcPts val="0"/>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5000"/>
                        </a:lnSpc>
                      </a:pPr>
                      <a:endParaRPr sz="700" dirty="0">
                        <a:latin typeface="Arial" panose="020B0604020202020204"/>
                        <a:ea typeface="Arial" panose="020B0604020202020204"/>
                        <a:cs typeface="Arial" panose="020B0604020202020204"/>
                      </a:endParaRPr>
                    </a:p>
                    <a:p>
                      <a:pPr marL="405130" algn="l" rtl="0" eaLnBrk="0">
                        <a:lnSpc>
                          <a:spcPct val="88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去铁胺</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5000"/>
                        </a:lnSpc>
                      </a:pPr>
                      <a:endParaRPr sz="700" dirty="0">
                        <a:latin typeface="Arial" panose="020B0604020202020204"/>
                        <a:ea typeface="Arial" panose="020B0604020202020204"/>
                        <a:cs typeface="Arial" panose="020B0604020202020204"/>
                      </a:endParaRPr>
                    </a:p>
                    <a:p>
                      <a:pPr marL="405130" algn="l" rtl="0" eaLnBrk="0">
                        <a:lnSpc>
                          <a:spcPct val="88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467359">
                <a:tc>
                  <a:txBody>
                    <a:bodyPr/>
                    <a:lstStyle/>
                    <a:p>
                      <a:pPr algn="l" rtl="0" eaLnBrk="0">
                        <a:lnSpc>
                          <a:spcPct val="179000"/>
                        </a:lnSpc>
                      </a:pPr>
                      <a:endParaRPr sz="100" dirty="0">
                        <a:latin typeface="Arial" panose="020B0604020202020204"/>
                        <a:ea typeface="Arial" panose="020B0604020202020204"/>
                        <a:cs typeface="Arial" panose="020B0604020202020204"/>
                      </a:endParaRPr>
                    </a:p>
                    <a:p>
                      <a:pPr marL="249555" indent="-125095" algn="l" rtl="0" eaLnBrk="0">
                        <a:lnSpc>
                          <a:spcPct val="111000"/>
                        </a:lnSpc>
                        <a:spcBef>
                          <a:spcPts val="0"/>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生长发育迟缓/</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骨不良事件</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3000"/>
                        </a:lnSpc>
                      </a:pPr>
                      <a:endParaRPr sz="800" dirty="0">
                        <a:latin typeface="Arial" panose="020B0604020202020204"/>
                        <a:ea typeface="Arial" panose="020B0604020202020204"/>
                        <a:cs typeface="Arial" panose="020B0604020202020204"/>
                      </a:endParaRPr>
                    </a:p>
                    <a:p>
                      <a:pPr marL="601345" algn="l" rtl="0" eaLnBrk="0">
                        <a:lnSpc>
                          <a:spcPts val="1670"/>
                        </a:lnSpc>
                        <a:spcBef>
                          <a:spcPts val="0"/>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07975">
                <a:tc>
                  <a:txBody>
                    <a:bodyPr/>
                    <a:lstStyle/>
                    <a:p>
                      <a:pPr algn="l" rtl="0" eaLnBrk="0">
                        <a:lnSpc>
                          <a:spcPct val="124000"/>
                        </a:lnSpc>
                      </a:pPr>
                      <a:endParaRPr sz="400" dirty="0">
                        <a:latin typeface="Arial" panose="020B0604020202020204"/>
                        <a:ea typeface="Arial" panose="020B0604020202020204"/>
                        <a:cs typeface="Arial" panose="020B0604020202020204"/>
                      </a:endParaRPr>
                    </a:p>
                    <a:p>
                      <a:pPr marL="243205" algn="l" rtl="0" eaLnBrk="0">
                        <a:lnSpc>
                          <a:spcPct val="89000"/>
                        </a:lnSpc>
                        <a:spcBef>
                          <a:spcPts val="0"/>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粒细胞减少</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300" dirty="0">
                        <a:latin typeface="Arial" panose="020B0604020202020204"/>
                        <a:ea typeface="Arial" panose="020B0604020202020204"/>
                        <a:cs typeface="Arial" panose="020B0604020202020204"/>
                      </a:endParaRPr>
                    </a:p>
                    <a:p>
                      <a:pPr marL="601345" algn="l" rtl="0" eaLnBrk="0">
                        <a:lnSpc>
                          <a:spcPts val="1670"/>
                        </a:lnSpc>
                        <a:spcBef>
                          <a:spcPts val="0"/>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34644">
                <a:tc>
                  <a:txBody>
                    <a:bodyPr/>
                    <a:lstStyle/>
                    <a:p>
                      <a:pPr algn="l" rtl="0" eaLnBrk="0">
                        <a:lnSpc>
                          <a:spcPct val="117000"/>
                        </a:lnSpc>
                      </a:pPr>
                      <a:endParaRPr sz="500" dirty="0">
                        <a:latin typeface="Arial" panose="020B0604020202020204"/>
                        <a:ea typeface="Arial" panose="020B0604020202020204"/>
                        <a:cs typeface="Arial" panose="020B0604020202020204"/>
                      </a:endParaRPr>
                    </a:p>
                    <a:p>
                      <a:pPr marL="243205" algn="l" rtl="0" eaLnBrk="0">
                        <a:lnSpc>
                          <a:spcPct val="89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大关节疼痛</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29000"/>
                        </a:lnSpc>
                      </a:pPr>
                      <a:endParaRPr sz="300" dirty="0">
                        <a:latin typeface="Arial" panose="020B0604020202020204"/>
                        <a:ea typeface="Arial" panose="020B0604020202020204"/>
                        <a:cs typeface="Arial" panose="020B0604020202020204"/>
                      </a:endParaRPr>
                    </a:p>
                    <a:p>
                      <a:pPr marL="601345" algn="l" rtl="0" eaLnBrk="0">
                        <a:lnSpc>
                          <a:spcPts val="1670"/>
                        </a:lnSpc>
                        <a:spcBef>
                          <a:spcPts val="0"/>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73379">
                <a:tc>
                  <a:txBody>
                    <a:bodyPr/>
                    <a:lstStyle/>
                    <a:p>
                      <a:pPr algn="l" rtl="0" eaLnBrk="0">
                        <a:lnSpc>
                          <a:spcPct val="104000"/>
                        </a:lnSpc>
                      </a:pPr>
                      <a:endParaRPr sz="700" dirty="0">
                        <a:latin typeface="Arial" panose="020B0604020202020204"/>
                        <a:ea typeface="Arial" panose="020B0604020202020204"/>
                        <a:cs typeface="Arial" panose="020B0604020202020204"/>
                      </a:endParaRPr>
                    </a:p>
                    <a:p>
                      <a:pPr marL="325120" algn="l" rtl="0" eaLnBrk="0">
                        <a:lnSpc>
                          <a:spcPct val="88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视力减退</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3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3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69569">
                <a:tc>
                  <a:txBody>
                    <a:bodyPr/>
                    <a:lstStyle/>
                    <a:p>
                      <a:pPr algn="l" rtl="0" eaLnBrk="0">
                        <a:lnSpc>
                          <a:spcPct val="102000"/>
                        </a:lnSpc>
                      </a:pPr>
                      <a:endParaRPr sz="700" dirty="0">
                        <a:latin typeface="Arial" panose="020B0604020202020204"/>
                        <a:ea typeface="Arial" panose="020B0604020202020204"/>
                        <a:cs typeface="Arial" panose="020B0604020202020204"/>
                      </a:endParaRPr>
                    </a:p>
                    <a:p>
                      <a:pPr marL="335280" algn="l" rtl="0" eaLnBrk="0">
                        <a:lnSpc>
                          <a:spcPct val="87000"/>
                        </a:lnSpc>
                        <a:spcBef>
                          <a:spcPts val="0"/>
                        </a:spcBef>
                      </a:pP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听力减退</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467994">
                <a:tc>
                  <a:txBody>
                    <a:bodyPr/>
                    <a:lstStyle/>
                    <a:p>
                      <a:pPr algn="l" rtl="0" eaLnBrk="0">
                        <a:lnSpc>
                          <a:spcPct val="175000"/>
                        </a:lnSpc>
                      </a:pPr>
                      <a:endParaRPr sz="100" dirty="0">
                        <a:latin typeface="Arial" panose="020B0604020202020204"/>
                        <a:ea typeface="Arial" panose="020B0604020202020204"/>
                        <a:cs typeface="Arial" panose="020B0604020202020204"/>
                      </a:endParaRPr>
                    </a:p>
                    <a:p>
                      <a:pPr marL="290195" algn="l" rtl="0" eaLnBrk="0">
                        <a:lnSpc>
                          <a:spcPts val="1670"/>
                        </a:lnSpc>
                        <a:spcBef>
                          <a:spcPts val="0"/>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皮肤反应/</a:t>
                      </a:r>
                      <a:endParaRPr sz="1200" dirty="0">
                        <a:latin typeface="微软雅黑" panose="020B0503020204020204" charset="-122"/>
                        <a:ea typeface="微软雅黑" panose="020B0503020204020204" charset="-122"/>
                        <a:cs typeface="微软雅黑" panose="020B0503020204020204" charset="-122"/>
                      </a:endParaRPr>
                    </a:p>
                    <a:p>
                      <a:pPr marL="491490" algn="l" rtl="0" eaLnBrk="0">
                        <a:lnSpc>
                          <a:spcPct val="97000"/>
                        </a:lnSpc>
                        <a:spcBef>
                          <a:spcPts val="10"/>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过敏</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3000"/>
                        </a:lnSpc>
                      </a:pPr>
                      <a:endParaRPr sz="800" dirty="0">
                        <a:latin typeface="Arial" panose="020B0604020202020204"/>
                        <a:ea typeface="Arial" panose="020B0604020202020204"/>
                        <a:cs typeface="Arial" panose="020B0604020202020204"/>
                      </a:endParaRPr>
                    </a:p>
                    <a:p>
                      <a:pPr marL="601345" algn="l" rtl="0" eaLnBrk="0">
                        <a:lnSpc>
                          <a:spcPts val="1670"/>
                        </a:lnSpc>
                        <a:spcBef>
                          <a:spcPts val="0"/>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96239">
                <a:tc>
                  <a:txBody>
                    <a:bodyPr/>
                    <a:lstStyle/>
                    <a:p>
                      <a:pPr algn="l" rtl="0" eaLnBrk="0">
                        <a:lnSpc>
                          <a:spcPct val="15000"/>
                        </a:lnSpc>
                      </a:pPr>
                      <a:endParaRPr sz="100" dirty="0">
                        <a:latin typeface="Arial" panose="020B0604020202020204"/>
                        <a:ea typeface="Arial" panose="020B0604020202020204"/>
                        <a:cs typeface="Arial" panose="020B0604020202020204"/>
                      </a:endParaRPr>
                    </a:p>
                    <a:p>
                      <a:pPr marL="259715" indent="52705" algn="l" rtl="0" eaLnBrk="0">
                        <a:lnSpc>
                          <a:spcPct val="106000"/>
                        </a:lnSpc>
                      </a:pP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ALT</a:t>
                      </a:r>
                      <a:r>
                        <a:rPr sz="12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升高/</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胃肠道反应</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8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8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75284">
                <a:tc>
                  <a:txBody>
                    <a:bodyPr/>
                    <a:lstStyle/>
                    <a:p>
                      <a:pPr algn="l" rtl="0" eaLnBrk="0">
                        <a:lnSpc>
                          <a:spcPct val="116000"/>
                        </a:lnSpc>
                      </a:pPr>
                      <a:endParaRPr sz="600" dirty="0">
                        <a:latin typeface="Arial" panose="020B0604020202020204"/>
                        <a:ea typeface="Arial" panose="020B0604020202020204"/>
                        <a:cs typeface="Arial" panose="020B0604020202020204"/>
                      </a:endParaRPr>
                    </a:p>
                    <a:p>
                      <a:pPr marL="325120" algn="l" rtl="0" eaLnBrk="0">
                        <a:lnSpc>
                          <a:spcPct val="89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肌酐升高</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500" dirty="0">
                        <a:latin typeface="Arial" panose="020B0604020202020204"/>
                        <a:ea typeface="Arial" panose="020B0604020202020204"/>
                        <a:cs typeface="Arial" panose="020B0604020202020204"/>
                      </a:endParaRPr>
                    </a:p>
                    <a:p>
                      <a:pPr marL="601345"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bl>
          </a:graphicData>
        </a:graphic>
      </p:graphicFrame>
      <p:sp>
        <p:nvSpPr>
          <p:cNvPr id="78" name="textbox 78"/>
          <p:cNvSpPr/>
          <p:nvPr/>
        </p:nvSpPr>
        <p:spPr>
          <a:xfrm>
            <a:off x="724169" y="5010372"/>
            <a:ext cx="9481184" cy="986155"/>
          </a:xfrm>
          <a:prstGeom prst="rect">
            <a:avLst/>
          </a:prstGeom>
          <a:noFill/>
          <a:ln w="0" cap="flat">
            <a:noFill/>
            <a:prstDash val="solid"/>
            <a:miter lim="0"/>
          </a:ln>
        </p:spPr>
        <p:txBody>
          <a:bodyPr vert="horz" wrap="square" lIns="0" tIns="0" rIns="0" bIns="0"/>
          <a:lstStyle/>
          <a:p>
            <a:pPr algn="l" rtl="0" eaLnBrk="0">
              <a:lnSpc>
                <a:spcPct val="82000"/>
              </a:lnSpc>
            </a:pPr>
            <a:endParaRPr sz="100" dirty="0">
              <a:latin typeface="Arial" panose="020B0604020202020204"/>
              <a:ea typeface="Arial" panose="020B0604020202020204"/>
              <a:cs typeface="Arial" panose="020B0604020202020204"/>
            </a:endParaRPr>
          </a:p>
          <a:p>
            <a:pPr marL="12700" algn="l" rtl="0" eaLnBrk="0">
              <a:lnSpc>
                <a:spcPct val="88000"/>
              </a:lnSpc>
            </a:pPr>
            <a:r>
              <a:rPr sz="1500" b="1"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地拉罗司颗粒安全性与分散片和</a:t>
            </a: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片剂相当</a:t>
            </a:r>
            <a:endParaRPr sz="1500" dirty="0">
              <a:latin typeface="微软雅黑" panose="020B0503020204020204" charset="-122"/>
              <a:ea typeface="微软雅黑" panose="020B0503020204020204" charset="-122"/>
              <a:cs typeface="微软雅黑" panose="020B0503020204020204" charset="-122"/>
            </a:endParaRPr>
          </a:p>
          <a:p>
            <a:pPr marL="20320" algn="l" rtl="0" eaLnBrk="0">
              <a:lnSpc>
                <a:spcPct val="95000"/>
              </a:lnSpc>
              <a:spcBef>
                <a:spcPts val="1185"/>
              </a:spcBef>
            </a:pPr>
            <a:r>
              <a:rPr sz="1500" kern="0" spc="70" dirty="0">
                <a:solidFill>
                  <a:srgbClr val="404040">
                    <a:alpha val="100000"/>
                  </a:srgbClr>
                </a:solidFill>
                <a:latin typeface="Arial" panose="020B0604020202020204"/>
                <a:ea typeface="Arial" panose="020B0604020202020204"/>
                <a:cs typeface="Arial" panose="020B0604020202020204"/>
              </a:rPr>
              <a:t>•</a:t>
            </a:r>
            <a:r>
              <a:rPr sz="1500" kern="0" spc="10" dirty="0">
                <a:solidFill>
                  <a:srgbClr val="404040">
                    <a:alpha val="100000"/>
                  </a:srgbClr>
                </a:solidFill>
                <a:latin typeface="Arial" panose="020B0604020202020204"/>
                <a:ea typeface="Arial" panose="020B0604020202020204"/>
                <a:cs typeface="Arial" panose="020B0604020202020204"/>
              </a:rPr>
              <a:t>    </a:t>
            </a:r>
            <a:r>
              <a:rPr sz="15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黑框警告与安全性特征总结内容</a:t>
            </a:r>
            <a:r>
              <a:rPr sz="1500" kern="0" spc="-18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404040">
                    <a:alpha val="100000"/>
                  </a:srgbClr>
                </a:solidFill>
                <a:latin typeface="微软雅黑" panose="020B0503020204020204" charset="-122"/>
                <a:ea typeface="微软雅黑" panose="020B0503020204020204" charset="-122"/>
                <a:cs typeface="微软雅黑" panose="020B0503020204020204" charset="-122"/>
              </a:rPr>
              <a:t>，与分散片和片剂说明书一致</a:t>
            </a:r>
            <a:r>
              <a:rPr sz="1600" kern="0" spc="70" baseline="23000" dirty="0">
                <a:solidFill>
                  <a:srgbClr val="404040">
                    <a:alpha val="100000"/>
                  </a:srgbClr>
                </a:solidFill>
                <a:latin typeface="微软雅黑" panose="020B0503020204020204" charset="-122"/>
                <a:ea typeface="微软雅黑" panose="020B0503020204020204" charset="-122"/>
                <a:cs typeface="微软雅黑" panose="020B0503020204020204" charset="-122"/>
              </a:rPr>
              <a:t>[3</a:t>
            </a:r>
            <a:r>
              <a:rPr sz="1600" kern="0" spc="60" baseline="23000" dirty="0">
                <a:solidFill>
                  <a:srgbClr val="404040">
                    <a:alpha val="100000"/>
                  </a:srgbClr>
                </a:solidFill>
                <a:latin typeface="微软雅黑" panose="020B0503020204020204" charset="-122"/>
                <a:ea typeface="微软雅黑" panose="020B0503020204020204" charset="-122"/>
                <a:cs typeface="微软雅黑" panose="020B0503020204020204" charset="-122"/>
              </a:rPr>
              <a:t>-5]</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07000"/>
              </a:lnSpc>
            </a:pPr>
            <a:endParaRPr sz="800" dirty="0">
              <a:latin typeface="Arial" panose="020B0604020202020204"/>
              <a:ea typeface="Arial" panose="020B0604020202020204"/>
              <a:cs typeface="Arial" panose="020B0604020202020204"/>
            </a:endParaRPr>
          </a:p>
          <a:p>
            <a:pPr algn="r" rtl="0" eaLnBrk="0">
              <a:lnSpc>
                <a:spcPts val="2060"/>
              </a:lnSpc>
            </a:pPr>
            <a:r>
              <a:rPr sz="1500" kern="0" spc="60" dirty="0">
                <a:solidFill>
                  <a:srgbClr val="404040">
                    <a:alpha val="100000"/>
                  </a:srgbClr>
                </a:solidFill>
                <a:latin typeface="Arial" panose="020B0604020202020204"/>
                <a:ea typeface="Arial" panose="020B0604020202020204"/>
                <a:cs typeface="Arial" panose="020B0604020202020204"/>
              </a:rPr>
              <a:t>•</a:t>
            </a:r>
            <a:r>
              <a:rPr sz="1500" kern="0" spc="10" dirty="0">
                <a:solidFill>
                  <a:srgbClr val="404040">
                    <a:alpha val="100000"/>
                  </a:srgbClr>
                </a:solidFill>
                <a:latin typeface="Arial" panose="020B0604020202020204"/>
                <a:ea typeface="Arial" panose="020B0604020202020204"/>
                <a:cs typeface="Arial" panose="020B0604020202020204"/>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颗粒 </a:t>
            </a:r>
            <a:r>
              <a:rPr sz="15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vs</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 分散片头对头</a:t>
            </a:r>
            <a:r>
              <a:rPr sz="15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II</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期研究：</a:t>
            </a:r>
            <a:r>
              <a:rPr sz="1500" kern="0" spc="-33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两组总体不良事件发生率</a:t>
            </a:r>
            <a:r>
              <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相似</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（90.9</a:t>
            </a:r>
            <a:r>
              <a:rPr sz="15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vs</a:t>
            </a:r>
            <a:r>
              <a:rPr sz="15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 97.3%</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sz="1500" kern="0" spc="-10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sz="15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均无死亡病例</a:t>
            </a:r>
            <a:r>
              <a:rPr sz="1600" kern="0" spc="50" baseline="30000" dirty="0">
                <a:solidFill>
                  <a:srgbClr val="404040">
                    <a:alpha val="100000"/>
                  </a:srgbClr>
                </a:solidFill>
                <a:latin typeface="微软雅黑" panose="020B0503020204020204" charset="-122"/>
                <a:ea typeface="微软雅黑" panose="020B0503020204020204" charset="-122"/>
                <a:cs typeface="微软雅黑" panose="020B0503020204020204" charset="-122"/>
              </a:rPr>
              <a:t>[6]</a:t>
            </a:r>
            <a:r>
              <a:rPr sz="1500" kern="0" spc="5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p:txBody>
      </p:sp>
      <p:graphicFrame>
        <p:nvGraphicFramePr>
          <p:cNvPr id="80" name="table 80"/>
          <p:cNvGraphicFramePr>
            <a:graphicFrameLocks noGrp="1"/>
          </p:cNvGraphicFramePr>
          <p:nvPr/>
        </p:nvGraphicFramePr>
        <p:xfrm>
          <a:off x="6746557" y="1509077"/>
          <a:ext cx="4494530" cy="1565909"/>
        </p:xfrm>
        <a:graphic>
          <a:graphicData uri="http://schemas.openxmlformats.org/drawingml/2006/table">
            <a:tbl>
              <a:tblPr/>
              <a:tblGrid>
                <a:gridCol w="1125855"/>
                <a:gridCol w="1121410"/>
                <a:gridCol w="1121410"/>
                <a:gridCol w="1125855"/>
              </a:tblGrid>
              <a:tr h="393700">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800" dirty="0">
                        <a:latin typeface="Arial" panose="020B0604020202020204"/>
                        <a:ea typeface="Arial" panose="020B0604020202020204"/>
                        <a:cs typeface="Arial" panose="020B0604020202020204"/>
                      </a:endParaRPr>
                    </a:p>
                    <a:p>
                      <a:pPr marL="231775" algn="l" rtl="0" eaLnBrk="0">
                        <a:lnSpc>
                          <a:spcPct val="89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00000"/>
                        </a:lnSpc>
                      </a:pPr>
                      <a:endParaRPr sz="800" dirty="0">
                        <a:latin typeface="Arial" panose="020B0604020202020204"/>
                        <a:ea typeface="Arial" panose="020B0604020202020204"/>
                        <a:cs typeface="Arial" panose="020B0604020202020204"/>
                      </a:endParaRPr>
                    </a:p>
                    <a:p>
                      <a:pPr marL="316865" algn="l" rtl="0" eaLnBrk="0">
                        <a:lnSpc>
                          <a:spcPct val="88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去铁胺</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800" dirty="0">
                        <a:latin typeface="Arial" panose="020B0604020202020204"/>
                        <a:ea typeface="Arial" panose="020B0604020202020204"/>
                        <a:cs typeface="Arial" panose="020B0604020202020204"/>
                      </a:endParaRPr>
                    </a:p>
                    <a:p>
                      <a:pPr marL="316865" algn="l" rtl="0" eaLnBrk="0">
                        <a:lnSpc>
                          <a:spcPct val="8800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89254">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357505" algn="l" rtl="0" eaLnBrk="0">
                        <a:lnSpc>
                          <a:spcPts val="1670"/>
                        </a:lnSpc>
                        <a:spcBef>
                          <a:spcPts val="5"/>
                        </a:spcBef>
                      </a:pPr>
                      <a:r>
                        <a:rPr sz="1200" kern="0" spc="40" dirty="0">
                          <a:solidFill>
                            <a:srgbClr val="000000">
                              <a:alpha val="100000"/>
                            </a:srgbClr>
                          </a:solidFill>
                          <a:latin typeface="微软雅黑" panose="020B0503020204020204" charset="-122"/>
                          <a:ea typeface="微软雅黑" panose="020B0503020204020204" charset="-122"/>
                          <a:cs typeface="微软雅黑" panose="020B0503020204020204" charset="-122"/>
                        </a:rPr>
                        <a:t>0-2岁</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89254">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322580" algn="l" rtl="0" eaLnBrk="0">
                        <a:lnSpc>
                          <a:spcPts val="1670"/>
                        </a:lnSpc>
                        <a:spcBef>
                          <a:spcPts val="5"/>
                        </a:spcBef>
                      </a:pPr>
                      <a:r>
                        <a:rPr sz="1200" kern="0" spc="30" dirty="0">
                          <a:solidFill>
                            <a:srgbClr val="000000">
                              <a:alpha val="100000"/>
                            </a:srgbClr>
                          </a:solidFill>
                          <a:latin typeface="微软雅黑" panose="020B0503020204020204" charset="-122"/>
                          <a:ea typeface="微软雅黑" panose="020B0503020204020204" charset="-122"/>
                          <a:cs typeface="微软雅黑" panose="020B0503020204020204" charset="-122"/>
                        </a:rPr>
                        <a:t>2-6岁*</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393700">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396240" algn="l" rtl="0" eaLnBrk="0">
                        <a:lnSpc>
                          <a:spcPts val="1670"/>
                        </a:lnSpc>
                        <a:spcBef>
                          <a:spcPts val="5"/>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&gt;</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6岁</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solidFill>
                      <a:srgbClr val="BDD7EE"/>
                    </a:solidFill>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3000"/>
                        </a:lnSpc>
                      </a:pPr>
                      <a:endParaRPr sz="500" dirty="0">
                        <a:latin typeface="Arial" panose="020B0604020202020204"/>
                        <a:ea typeface="Arial" panose="020B0604020202020204"/>
                        <a:cs typeface="Arial" panose="020B0604020202020204"/>
                      </a:endParaRPr>
                    </a:p>
                    <a:p>
                      <a:pPr marL="513080" algn="l" rtl="0" eaLnBrk="0">
                        <a:lnSpc>
                          <a:spcPts val="1670"/>
                        </a:lnSpc>
                        <a:spcBef>
                          <a:spcPts val="5"/>
                        </a:spcBef>
                      </a:pP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6350"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bl>
          </a:graphicData>
        </a:graphic>
      </p:graphicFrame>
      <p:sp>
        <p:nvSpPr>
          <p:cNvPr id="82" name="textbox 82"/>
          <p:cNvSpPr/>
          <p:nvPr/>
        </p:nvSpPr>
        <p:spPr>
          <a:xfrm>
            <a:off x="528421" y="238404"/>
            <a:ext cx="6308725" cy="1132205"/>
          </a:xfrm>
          <a:prstGeom prst="rect">
            <a:avLst/>
          </a:prstGeom>
          <a:noFill/>
          <a:ln w="0" cap="flat">
            <a:noFill/>
            <a:prstDash val="solid"/>
            <a:miter lim="0"/>
          </a:ln>
        </p:spPr>
        <p:txBody>
          <a:bodyPr vert="horz" wrap="square" lIns="0" tIns="0" rIns="0" bIns="0"/>
          <a:lstStyle/>
          <a:p>
            <a:pPr algn="l" rtl="0" eaLnBrk="0">
              <a:lnSpc>
                <a:spcPct val="94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安全性</a:t>
            </a:r>
            <a:endParaRPr sz="2300" dirty="0">
              <a:latin typeface="微软雅黑" panose="020B0503020204020204" charset="-122"/>
              <a:ea typeface="微软雅黑" panose="020B0503020204020204" charset="-122"/>
              <a:cs typeface="微软雅黑" panose="020B0503020204020204" charset="-122"/>
            </a:endParaRPr>
          </a:p>
          <a:p>
            <a:pPr algn="r" rtl="0" eaLnBrk="0">
              <a:lnSpc>
                <a:spcPct val="88000"/>
              </a:lnSpc>
              <a:spcBef>
                <a:spcPts val="1460"/>
              </a:spcBef>
            </a:pP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与目录内同类药品相比</a:t>
            </a:r>
            <a:r>
              <a:rPr sz="1700" b="1" kern="0" spc="-28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，地拉罗司用于儿童治疗的安全</a:t>
            </a:r>
            <a:r>
              <a:rPr sz="17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性更好</a:t>
            </a:r>
            <a:endParaRPr sz="1700" dirty="0">
              <a:latin typeface="微软雅黑" panose="020B0503020204020204" charset="-122"/>
              <a:ea typeface="微软雅黑" panose="020B0503020204020204" charset="-122"/>
              <a:cs typeface="微软雅黑" panose="020B0503020204020204" charset="-122"/>
            </a:endParaRPr>
          </a:p>
          <a:p>
            <a:pPr algn="l" rtl="0" eaLnBrk="0">
              <a:lnSpc>
                <a:spcPct val="106000"/>
              </a:lnSpc>
            </a:pPr>
            <a:endParaRPr sz="1200" dirty="0">
              <a:latin typeface="Arial" panose="020B0604020202020204"/>
              <a:ea typeface="Arial" panose="020B0604020202020204"/>
              <a:cs typeface="Arial" panose="020B0604020202020204"/>
            </a:endParaRPr>
          </a:p>
          <a:p>
            <a:pPr marL="998855" algn="l" rtl="0" eaLnBrk="0">
              <a:lnSpc>
                <a:spcPct val="90000"/>
              </a:lnSpc>
              <a:spcBef>
                <a:spcPts val="0"/>
              </a:spcBef>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指南或说明书中记载的需要关注的不良反应事件</a:t>
            </a:r>
            <a:r>
              <a:rPr sz="1400" b="1" kern="0" spc="0" baseline="22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b="1" kern="0" spc="-10" baseline="22000" dirty="0">
                <a:solidFill>
                  <a:srgbClr val="000000">
                    <a:alpha val="100000"/>
                  </a:srgbClr>
                </a:solidFill>
                <a:latin typeface="微软雅黑" panose="020B0503020204020204" charset="-122"/>
                <a:ea typeface="微软雅黑" panose="020B0503020204020204" charset="-122"/>
                <a:cs typeface="微软雅黑" panose="020B0503020204020204" charset="-122"/>
              </a:rPr>
              <a:t>1-5]</a:t>
            </a:r>
            <a:endParaRPr sz="1400" baseline="22000" dirty="0">
              <a:latin typeface="微软雅黑" panose="020B0503020204020204" charset="-122"/>
              <a:ea typeface="微软雅黑" panose="020B0503020204020204" charset="-122"/>
              <a:cs typeface="微软雅黑" panose="020B0503020204020204" charset="-122"/>
            </a:endParaRPr>
          </a:p>
        </p:txBody>
      </p:sp>
      <p:sp>
        <p:nvSpPr>
          <p:cNvPr id="84" name="textbox 84"/>
          <p:cNvSpPr/>
          <p:nvPr/>
        </p:nvSpPr>
        <p:spPr>
          <a:xfrm>
            <a:off x="6834163" y="3232711"/>
            <a:ext cx="4577079" cy="893444"/>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5240" algn="l" rtl="0" eaLnBrk="0">
              <a:lnSpc>
                <a:spcPts val="1815"/>
              </a:lnSpc>
            </a:pPr>
            <a:r>
              <a:rPr sz="14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*铁过载诊断与治疗的中国</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专家共识（2011）：</a:t>
            </a:r>
            <a:endParaRPr sz="1400" dirty="0">
              <a:latin typeface="微软雅黑" panose="020B0503020204020204" charset="-122"/>
              <a:ea typeface="微软雅黑" panose="020B0503020204020204" charset="-122"/>
              <a:cs typeface="微软雅黑" panose="020B0503020204020204" charset="-122"/>
            </a:endParaRPr>
          </a:p>
          <a:p>
            <a:pPr marL="12700" algn="l" rtl="0" eaLnBrk="0">
              <a:lnSpc>
                <a:spcPct val="141000"/>
              </a:lnSpc>
              <a:spcBef>
                <a:spcPts val="285"/>
              </a:spcBef>
            </a:pP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铁螯合剂治疗方案</a:t>
            </a:r>
            <a:r>
              <a:rPr sz="14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2岁以上</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患儿如诊断铁过载</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，应开始去</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铁治疗</a:t>
            </a:r>
            <a:r>
              <a:rPr sz="14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4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，治疗目标为维持SF＜1000μg/</a:t>
            </a:r>
            <a:r>
              <a:rPr sz="14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L</a:t>
            </a:r>
            <a:r>
              <a:rPr sz="1400" kern="0" spc="-20" baseline="22000" dirty="0">
                <a:solidFill>
                  <a:srgbClr val="000000">
                    <a:alpha val="100000"/>
                  </a:srgbClr>
                </a:solidFill>
                <a:latin typeface="微软雅黑" panose="020B0503020204020204" charset="-122"/>
                <a:ea typeface="微软雅黑" panose="020B0503020204020204" charset="-122"/>
                <a:cs typeface="微软雅黑" panose="020B0503020204020204" charset="-122"/>
              </a:rPr>
              <a:t>[7]</a:t>
            </a:r>
            <a:endParaRPr sz="1400" baseline="22000" dirty="0">
              <a:latin typeface="微软雅黑" panose="020B0503020204020204" charset="-122"/>
              <a:ea typeface="微软雅黑" panose="020B0503020204020204" charset="-122"/>
              <a:cs typeface="微软雅黑" panose="020B0503020204020204" charset="-122"/>
            </a:endParaRPr>
          </a:p>
        </p:txBody>
      </p:sp>
      <p:sp>
        <p:nvSpPr>
          <p:cNvPr id="86" name="textbox 86"/>
          <p:cNvSpPr/>
          <p:nvPr/>
        </p:nvSpPr>
        <p:spPr>
          <a:xfrm>
            <a:off x="6418762" y="6204079"/>
            <a:ext cx="4241165" cy="52324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2700" algn="l" rtl="0" eaLnBrk="0">
              <a:lnSpc>
                <a:spcPts val="1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4. 地拉罗司分散片说</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明书</a:t>
            </a:r>
            <a:endParaRPr sz="800" dirty="0">
              <a:latin typeface="微软雅黑" panose="020B0503020204020204" charset="-122"/>
              <a:ea typeface="微软雅黑" panose="020B0503020204020204" charset="-122"/>
              <a:cs typeface="微软雅黑" panose="020B0503020204020204" charset="-122"/>
            </a:endParaRPr>
          </a:p>
          <a:p>
            <a:pPr marL="20320" algn="l" rtl="0" eaLnBrk="0">
              <a:lnSpc>
                <a:spcPct val="100000"/>
              </a:lnSpc>
            </a:pP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5. 地拉罗司片说明书</a:t>
            </a:r>
            <a:endParaRPr sz="800" dirty="0">
              <a:latin typeface="微软雅黑" panose="020B0503020204020204" charset="-122"/>
              <a:ea typeface="微软雅黑" panose="020B0503020204020204" charset="-122"/>
              <a:cs typeface="微软雅黑" panose="020B0503020204020204" charset="-122"/>
            </a:endParaRPr>
          </a:p>
          <a:p>
            <a:pPr marL="17780" algn="l" rtl="0" eaLnBrk="0">
              <a:lnSpc>
                <a:spcPct val="100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6.</a:t>
            </a:r>
            <a:r>
              <a:rPr sz="800" kern="0" spc="0" dirty="0">
                <a:solidFill>
                  <a:srgbClr val="000000">
                    <a:alpha val="100000"/>
                  </a:srgbClr>
                </a:solidFill>
                <a:latin typeface="Calibri" panose="020F0502020204030204"/>
                <a:ea typeface="Calibri" panose="020F0502020204030204"/>
                <a:cs typeface="Calibri" panose="020F0502020204030204"/>
              </a:rPr>
              <a:t>Taher AT, et al.</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0" dirty="0">
                <a:solidFill>
                  <a:srgbClr val="000000">
                    <a:alpha val="100000"/>
                  </a:srgbClr>
                </a:solidFill>
                <a:latin typeface="Calibri" panose="020F0502020204030204"/>
                <a:ea typeface="Calibri" panose="020F0502020204030204"/>
                <a:cs typeface="Calibri" panose="020F0502020204030204"/>
              </a:rPr>
              <a:t>Haem</a:t>
            </a:r>
            <a:r>
              <a:rPr sz="800" kern="0" spc="-10" dirty="0">
                <a:solidFill>
                  <a:srgbClr val="000000">
                    <a:alpha val="100000"/>
                  </a:srgbClr>
                </a:solidFill>
                <a:latin typeface="Calibri" panose="020F0502020204030204"/>
                <a:ea typeface="Calibri" panose="020F0502020204030204"/>
                <a:cs typeface="Calibri" panose="020F0502020204030204"/>
              </a:rPr>
              <a:t>atologica.</a:t>
            </a:r>
            <a:r>
              <a:rPr sz="800" kern="0" spc="4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2024</a:t>
            </a:r>
            <a:r>
              <a:rPr sz="800" kern="0" spc="7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May</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1;109(5):1413-1425</a:t>
            </a:r>
            <a:endParaRPr sz="800" dirty="0">
              <a:latin typeface="Calibri" panose="020F0502020204030204"/>
              <a:ea typeface="Calibri" panose="020F0502020204030204"/>
              <a:cs typeface="Calibri" panose="020F0502020204030204"/>
            </a:endParaRPr>
          </a:p>
          <a:p>
            <a:pPr marL="17145" algn="l" rtl="0" eaLnBrk="0">
              <a:lnSpc>
                <a:spcPts val="1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7.中华医学会血液学分会/中国医师协会血液科医师分会.</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中华血液学杂志</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,2011,32(8):572-574.</a:t>
            </a:r>
            <a:endParaRPr sz="800" dirty="0">
              <a:latin typeface="微软雅黑" panose="020B0503020204020204" charset="-122"/>
              <a:ea typeface="微软雅黑" panose="020B0503020204020204" charset="-122"/>
              <a:cs typeface="微软雅黑" panose="020B0503020204020204" charset="-122"/>
            </a:endParaRPr>
          </a:p>
        </p:txBody>
      </p:sp>
      <p:pic>
        <p:nvPicPr>
          <p:cNvPr id="88" name="picture 88"/>
          <p:cNvPicPr>
            <a:picLocks noChangeAspect="1"/>
          </p:cNvPicPr>
          <p:nvPr/>
        </p:nvPicPr>
        <p:blipFill>
          <a:blip r:embed="rId2"/>
          <a:stretch>
            <a:fillRect/>
          </a:stretch>
        </p:blipFill>
        <p:spPr>
          <a:xfrm rot="21600000">
            <a:off x="10823447" y="0"/>
            <a:ext cx="1368552" cy="1138428"/>
          </a:xfrm>
          <a:prstGeom prst="rect">
            <a:avLst/>
          </a:prstGeom>
        </p:spPr>
      </p:pic>
      <p:sp>
        <p:nvSpPr>
          <p:cNvPr id="90" name="textbox 90"/>
          <p:cNvSpPr/>
          <p:nvPr/>
        </p:nvSpPr>
        <p:spPr>
          <a:xfrm>
            <a:off x="645374" y="6325364"/>
            <a:ext cx="4109084" cy="401320"/>
          </a:xfrm>
          <a:prstGeom prst="rect">
            <a:avLst/>
          </a:prstGeom>
          <a:noFill/>
          <a:ln w="0" cap="flat">
            <a:noFill/>
            <a:prstDash val="solid"/>
            <a:miter lim="0"/>
          </a:ln>
        </p:spPr>
        <p:txBody>
          <a:bodyPr vert="horz" wrap="square" lIns="0" tIns="0" rIns="0" bIns="0"/>
          <a:lstStyle/>
          <a:p>
            <a:pPr algn="l" rtl="0" eaLnBrk="0">
              <a:lnSpc>
                <a:spcPct val="83000"/>
              </a:lnSpc>
            </a:pPr>
            <a:endParaRPr sz="100" dirty="0">
              <a:latin typeface="Arial" panose="020B0604020202020204"/>
              <a:ea typeface="Arial" panose="020B0604020202020204"/>
              <a:cs typeface="Arial" panose="020B0604020202020204"/>
            </a:endParaRPr>
          </a:p>
          <a:p>
            <a:pPr marL="17145" algn="l" rtl="0" eaLnBrk="0">
              <a:lnSpc>
                <a:spcPts val="1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中华医学会血液学分会红细胞疾病（贫血）学组.  中华血</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液学杂志,2022,43(11):889-896.</a:t>
            </a:r>
            <a:endParaRPr sz="800" dirty="0">
              <a:latin typeface="微软雅黑" panose="020B0503020204020204" charset="-122"/>
              <a:ea typeface="微软雅黑" panose="020B0503020204020204" charset="-122"/>
              <a:cs typeface="微软雅黑" panose="020B0503020204020204" charset="-122"/>
            </a:endParaRPr>
          </a:p>
          <a:p>
            <a:pPr marL="12700" algn="l" rtl="0" eaLnBrk="0">
              <a:lnSpc>
                <a:spcPct val="100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8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中华医学会血液学分会红细胞疾病学组</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中华血液学杂志,2018,39(9):705-708</a:t>
            </a:r>
            <a:endParaRPr sz="800" dirty="0">
              <a:latin typeface="微软雅黑" panose="020B0503020204020204" charset="-122"/>
              <a:ea typeface="微软雅黑" panose="020B0503020204020204" charset="-122"/>
              <a:cs typeface="微软雅黑" panose="020B0503020204020204" charset="-122"/>
            </a:endParaRPr>
          </a:p>
          <a:p>
            <a:pPr marL="13335" algn="l" rtl="0" eaLnBrk="0">
              <a:lnSpc>
                <a:spcPts val="1000"/>
              </a:lnSpc>
            </a:pP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3. 地拉罗司颗粒说明书</a:t>
            </a:r>
            <a:endParaRPr sz="800" dirty="0">
              <a:latin typeface="微软雅黑" panose="020B0503020204020204" charset="-122"/>
              <a:ea typeface="微软雅黑" panose="020B0503020204020204" charset="-122"/>
              <a:cs typeface="微软雅黑" panose="020B0503020204020204" charset="-122"/>
            </a:endParaRPr>
          </a:p>
        </p:txBody>
      </p:sp>
      <p:sp>
        <p:nvSpPr>
          <p:cNvPr id="92" name="textbox 92"/>
          <p:cNvSpPr/>
          <p:nvPr/>
        </p:nvSpPr>
        <p:spPr>
          <a:xfrm>
            <a:off x="7184348" y="1196621"/>
            <a:ext cx="3150235" cy="218440"/>
          </a:xfrm>
          <a:prstGeom prst="rect">
            <a:avLst/>
          </a:prstGeom>
          <a:noFill/>
          <a:ln w="0" cap="flat">
            <a:noFill/>
            <a:prstDash val="solid"/>
            <a:miter lim="0"/>
          </a:ln>
        </p:spPr>
        <p:txBody>
          <a:bodyPr vert="horz" wrap="square" lIns="0" tIns="0" rIns="0" bIns="0"/>
          <a:lstStyle/>
          <a:p>
            <a:pPr algn="l" rtl="0" eaLnBrk="0">
              <a:lnSpc>
                <a:spcPct val="87000"/>
              </a:lnSpc>
            </a:pPr>
            <a:endParaRPr sz="100" dirty="0">
              <a:latin typeface="Arial" panose="020B0604020202020204"/>
              <a:ea typeface="Arial" panose="020B0604020202020204"/>
              <a:cs typeface="Arial" panose="020B0604020202020204"/>
            </a:endParaRPr>
          </a:p>
          <a:p>
            <a:pPr marL="12700" algn="l" rtl="0" eaLnBrk="0">
              <a:lnSpc>
                <a:spcPct val="90000"/>
              </a:lnSpc>
            </a:pPr>
            <a:r>
              <a:rPr sz="14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指南或说明书中记载的用药年龄限制</a:t>
            </a:r>
            <a:r>
              <a:rPr sz="1400" b="1" kern="0" spc="0" baseline="19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400" b="1" kern="0" spc="-10" baseline="19000" dirty="0">
                <a:solidFill>
                  <a:srgbClr val="000000">
                    <a:alpha val="100000"/>
                  </a:srgbClr>
                </a:solidFill>
                <a:latin typeface="微软雅黑" panose="020B0503020204020204" charset="-122"/>
                <a:ea typeface="微软雅黑" panose="020B0503020204020204" charset="-122"/>
                <a:cs typeface="微软雅黑" panose="020B0503020204020204" charset="-122"/>
              </a:rPr>
              <a:t>1-5]</a:t>
            </a:r>
            <a:endParaRPr sz="1400" baseline="19000" dirty="0">
              <a:latin typeface="微软雅黑" panose="020B0503020204020204" charset="-122"/>
              <a:ea typeface="微软雅黑" panose="020B0503020204020204" charset="-122"/>
              <a:cs typeface="微软雅黑" panose="020B0503020204020204" charset="-122"/>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4" name="picture 94"/>
          <p:cNvPicPr>
            <a:picLocks noChangeAspect="1"/>
          </p:cNvPicPr>
          <p:nvPr/>
        </p:nvPicPr>
        <p:blipFill>
          <a:blip r:embed="rId1"/>
          <a:stretch>
            <a:fillRect/>
          </a:stretch>
        </p:blipFill>
        <p:spPr>
          <a:xfrm rot="21600000">
            <a:off x="0" y="0"/>
            <a:ext cx="12192000" cy="6858000"/>
          </a:xfrm>
          <a:prstGeom prst="rect">
            <a:avLst/>
          </a:prstGeom>
        </p:spPr>
      </p:pic>
      <p:sp>
        <p:nvSpPr>
          <p:cNvPr id="96" name="textbox 96"/>
          <p:cNvSpPr/>
          <p:nvPr/>
        </p:nvSpPr>
        <p:spPr>
          <a:xfrm>
            <a:off x="642483" y="1912322"/>
            <a:ext cx="10702925" cy="4666615"/>
          </a:xfrm>
          <a:prstGeom prst="rect">
            <a:avLst/>
          </a:prstGeom>
          <a:noFill/>
          <a:ln w="0" cap="flat">
            <a:noFill/>
            <a:prstDash val="solid"/>
            <a:miter lim="0"/>
          </a:ln>
        </p:spPr>
        <p:txBody>
          <a:bodyPr vert="horz" wrap="square" lIns="0" tIns="0" rIns="0" bIns="0"/>
          <a:lstStyle/>
          <a:p>
            <a:pPr algn="l" rtl="0" eaLnBrk="0">
              <a:lnSpc>
                <a:spcPct val="81000"/>
              </a:lnSpc>
            </a:pPr>
            <a:endParaRPr sz="100" dirty="0">
              <a:latin typeface="Arial" panose="020B0604020202020204"/>
              <a:ea typeface="Arial" panose="020B0604020202020204"/>
              <a:cs typeface="Arial" panose="020B0604020202020204"/>
            </a:endParaRPr>
          </a:p>
          <a:p>
            <a:pPr marL="12700" algn="l" rtl="0" eaLnBrk="0">
              <a:lnSpc>
                <a:spcPct val="88000"/>
              </a:lnSpc>
            </a:pP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地拉罗司疗效与去铁胺相当</a:t>
            </a:r>
            <a:endParaRPr sz="1500" dirty="0">
              <a:latin typeface="微软雅黑" panose="020B0503020204020204" charset="-122"/>
              <a:ea typeface="微软雅黑" panose="020B0503020204020204" charset="-122"/>
              <a:cs typeface="微软雅黑" panose="020B0503020204020204" charset="-122"/>
            </a:endParaRPr>
          </a:p>
          <a:p>
            <a:pPr marL="198120" indent="-177800" algn="l" rtl="0" eaLnBrk="0">
              <a:lnSpc>
                <a:spcPct val="149000"/>
              </a:lnSpc>
              <a:spcBef>
                <a:spcPts val="1305"/>
              </a:spcBef>
            </a:pPr>
            <a:r>
              <a:rPr sz="1500" kern="0" spc="70" dirty="0">
                <a:solidFill>
                  <a:srgbClr val="000000">
                    <a:alpha val="100000"/>
                  </a:srgbClr>
                </a:solidFill>
                <a:latin typeface="Arial" panose="020B0604020202020204"/>
                <a:ea typeface="Arial" panose="020B0604020202020204"/>
                <a:cs typeface="Arial" panose="020B0604020202020204"/>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β-地贫患者（6岁以下占10%）</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多中心、</a:t>
            </a:r>
            <a:r>
              <a:rPr sz="1500" kern="0" spc="-2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随机</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III</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期研究：</a:t>
            </a:r>
            <a:r>
              <a:rPr sz="1500" kern="0" spc="-2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当基线肝铁浓度≥7</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Fe</a:t>
            </a:r>
            <a:r>
              <a:rPr sz="15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/g</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时</a:t>
            </a:r>
            <a:r>
              <a:rPr sz="1500" kern="0" spc="-2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，地拉罗司（20 或</a:t>
            </a:r>
            <a:r>
              <a:rPr sz="15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30</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治疗成功率</a:t>
            </a:r>
            <a:r>
              <a:rPr sz="1500" b="1"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非劣于</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去铁胺  (≥</a:t>
            </a:r>
            <a:r>
              <a:rPr sz="1500" kern="0" spc="1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35</a:t>
            </a:r>
            <a:r>
              <a:rPr sz="1500" kern="0" spc="1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mg</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kg</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2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600" kern="0" spc="60" baseline="36000" dirty="0">
                <a:solidFill>
                  <a:srgbClr val="000000">
                    <a:alpha val="100000"/>
                  </a:srgbClr>
                </a:solidFill>
                <a:latin typeface="微软雅黑" panose="020B0503020204020204" charset="-122"/>
                <a:ea typeface="微软雅黑" panose="020B0503020204020204" charset="-122"/>
                <a:cs typeface="微软雅黑" panose="020B0503020204020204" charset="-122"/>
              </a:rPr>
              <a:t>[1]</a:t>
            </a:r>
            <a:r>
              <a:rPr sz="15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marL="94615" algn="l" rtl="0" eaLnBrk="0">
              <a:lnSpc>
                <a:spcPct val="88000"/>
              </a:lnSpc>
              <a:spcBef>
                <a:spcPts val="450"/>
              </a:spcBef>
            </a:pP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地拉罗司疗效与去铁酮相当</a:t>
            </a:r>
            <a:endParaRPr sz="1500" dirty="0">
              <a:latin typeface="微软雅黑" panose="020B0503020204020204" charset="-122"/>
              <a:ea typeface="微软雅黑" panose="020B0503020204020204" charset="-122"/>
              <a:cs typeface="微软雅黑" panose="020B0503020204020204" charset="-122"/>
            </a:endParaRPr>
          </a:p>
          <a:p>
            <a:pPr marL="309245" indent="-276860" algn="l" rtl="0" eaLnBrk="0">
              <a:lnSpc>
                <a:spcPct val="142000"/>
              </a:lnSpc>
              <a:spcBef>
                <a:spcPts val="1315"/>
              </a:spcBef>
            </a:pPr>
            <a:r>
              <a:rPr sz="1500" kern="0" spc="90" dirty="0">
                <a:solidFill>
                  <a:srgbClr val="000000">
                    <a:alpha val="100000"/>
                  </a:srgbClr>
                </a:solidFill>
                <a:latin typeface="Arial" panose="020B0604020202020204"/>
                <a:ea typeface="Arial" panose="020B0604020202020204"/>
                <a:cs typeface="Arial" panose="020B0604020202020204"/>
              </a:rPr>
              <a:t>•</a:t>
            </a:r>
            <a:r>
              <a:rPr sz="1500" kern="0" spc="10" dirty="0">
                <a:solidFill>
                  <a:srgbClr val="000000">
                    <a:alpha val="100000"/>
                  </a:srgbClr>
                </a:solidFill>
                <a:latin typeface="Arial" panose="020B0604020202020204"/>
                <a:ea typeface="Arial" panose="020B0604020202020204"/>
                <a:cs typeface="Arial" panose="020B0604020202020204"/>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输血依赖性血红蛋白病儿童患者的多中心、</a:t>
            </a:r>
            <a:r>
              <a:rPr sz="15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随机开放</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性、</a:t>
            </a:r>
            <a:r>
              <a:rPr sz="1500" kern="0" spc="-19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III</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期、</a:t>
            </a:r>
            <a:r>
              <a:rPr sz="1500" kern="0" spc="-3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非劣效性研究</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DEEP</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1500" kern="0" spc="-34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去铁酮的治疗成功率</a:t>
            </a:r>
            <a:r>
              <a:rPr sz="15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2400" b="1" kern="0" spc="20" baseline="-7000" dirty="0">
                <a:solidFill>
                  <a:srgbClr val="000000">
                    <a:alpha val="100000"/>
                  </a:srgbClr>
                </a:solidFill>
                <a:latin typeface="微软雅黑" panose="020B0503020204020204" charset="-122"/>
                <a:ea typeface="微软雅黑" panose="020B0503020204020204" charset="-122"/>
                <a:cs typeface="微软雅黑" panose="020B0503020204020204" charset="-122"/>
              </a:rPr>
              <a:t>非劣于</a:t>
            </a:r>
            <a:r>
              <a:rPr sz="2400" kern="0" spc="20" baseline="-700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a:t>
            </a:r>
            <a:r>
              <a:rPr sz="1600" kern="0" spc="20" baseline="2900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r>
              <a:rPr sz="2400" kern="0" spc="20" baseline="-700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2400" baseline="-7000" dirty="0">
              <a:latin typeface="微软雅黑" panose="020B0503020204020204" charset="-122"/>
              <a:ea typeface="微软雅黑" panose="020B0503020204020204" charset="-122"/>
              <a:cs typeface="微软雅黑" panose="020B0503020204020204" charset="-122"/>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marL="64135" algn="l" rtl="0" eaLnBrk="0">
              <a:lnSpc>
                <a:spcPct val="88000"/>
              </a:lnSpc>
              <a:spcBef>
                <a:spcPts val="455"/>
              </a:spcBef>
            </a:pPr>
            <a:r>
              <a:rPr sz="1500" b="1"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地拉罗司颗粒有效性与分散片和</a:t>
            </a:r>
            <a:r>
              <a:rPr sz="15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片剂相当</a:t>
            </a:r>
            <a:endParaRPr sz="1500" dirty="0">
              <a:latin typeface="微软雅黑" panose="020B0503020204020204" charset="-122"/>
              <a:ea typeface="微软雅黑" panose="020B0503020204020204" charset="-122"/>
              <a:cs typeface="微软雅黑" panose="020B0503020204020204" charset="-122"/>
            </a:endParaRPr>
          </a:p>
          <a:p>
            <a:pPr marL="71755" algn="l" rtl="0" eaLnBrk="0">
              <a:lnSpc>
                <a:spcPts val="2105"/>
              </a:lnSpc>
              <a:spcBef>
                <a:spcPts val="1270"/>
              </a:spcBef>
            </a:pPr>
            <a:r>
              <a:rPr sz="1500" kern="0" spc="90" dirty="0">
                <a:solidFill>
                  <a:srgbClr val="404040">
                    <a:alpha val="100000"/>
                  </a:srgbClr>
                </a:solidFill>
                <a:latin typeface="Arial" panose="020B0604020202020204"/>
                <a:ea typeface="Arial" panose="020B0604020202020204"/>
                <a:cs typeface="Arial" panose="020B0604020202020204"/>
              </a:rPr>
              <a:t>•</a:t>
            </a:r>
            <a:r>
              <a:rPr sz="1500" kern="0" spc="10" dirty="0">
                <a:solidFill>
                  <a:srgbClr val="404040">
                    <a:alpha val="100000"/>
                  </a:srgbClr>
                </a:solidFill>
                <a:latin typeface="Arial" panose="020B0604020202020204"/>
                <a:ea typeface="Arial" panose="020B0604020202020204"/>
                <a:cs typeface="Arial" panose="020B0604020202020204"/>
              </a:rPr>
              <a:t>    </a:t>
            </a:r>
            <a:r>
              <a:rPr sz="15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颗粒 </a:t>
            </a:r>
            <a:r>
              <a:rPr sz="15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vs</a:t>
            </a:r>
            <a:r>
              <a:rPr sz="15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 分散片头对头</a:t>
            </a:r>
            <a:r>
              <a:rPr sz="1500" kern="0" spc="0" dirty="0">
                <a:solidFill>
                  <a:srgbClr val="404040">
                    <a:alpha val="100000"/>
                  </a:srgbClr>
                </a:solidFill>
                <a:latin typeface="微软雅黑" panose="020B0503020204020204" charset="-122"/>
                <a:ea typeface="微软雅黑" panose="020B0503020204020204" charset="-122"/>
                <a:cs typeface="微软雅黑" panose="020B0503020204020204" charset="-122"/>
              </a:rPr>
              <a:t>II</a:t>
            </a:r>
            <a:r>
              <a:rPr sz="1500" kern="0" spc="90" dirty="0">
                <a:solidFill>
                  <a:srgbClr val="404040">
                    <a:alpha val="100000"/>
                  </a:srgbClr>
                </a:solidFill>
                <a:latin typeface="微软雅黑" panose="020B0503020204020204" charset="-122"/>
                <a:ea typeface="微软雅黑" panose="020B0503020204020204" charset="-122"/>
                <a:cs typeface="微软雅黑" panose="020B0503020204020204" charset="-122"/>
              </a:rPr>
              <a:t>期研究</a:t>
            </a:r>
            <a:r>
              <a:rPr sz="15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显示</a:t>
            </a:r>
            <a:r>
              <a:rPr sz="1500" kern="0" spc="-20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404040">
                    <a:alpha val="100000"/>
                  </a:srgbClr>
                </a:solidFill>
                <a:latin typeface="微软雅黑" panose="020B0503020204020204" charset="-122"/>
                <a:ea typeface="微软雅黑" panose="020B0503020204020204" charset="-122"/>
                <a:cs typeface="微软雅黑" panose="020B0503020204020204" charset="-122"/>
              </a:rPr>
              <a:t>，</a:t>
            </a:r>
            <a:r>
              <a:rPr sz="1500" kern="0" spc="-340" dirty="0">
                <a:solidFill>
                  <a:srgbClr val="40404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两组（初治患者中位年龄</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2岁</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kern="0" spc="-3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主要疗效终点（铁蛋白较基线变化</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r>
              <a:rPr sz="1500" b="1" kern="0" spc="-32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无显著</a:t>
            </a:r>
            <a:endParaRPr sz="1500" dirty="0">
              <a:latin typeface="微软雅黑" panose="020B0503020204020204" charset="-122"/>
              <a:ea typeface="微软雅黑" panose="020B0503020204020204" charset="-122"/>
              <a:cs typeface="微软雅黑" panose="020B0503020204020204" charset="-122"/>
            </a:endParaRPr>
          </a:p>
          <a:p>
            <a:pPr marL="349250" algn="l" rtl="0" eaLnBrk="0">
              <a:lnSpc>
                <a:spcPts val="2870"/>
              </a:lnSpc>
            </a:pPr>
            <a:r>
              <a:rPr sz="1500" b="1"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差异</a:t>
            </a: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（P</a:t>
            </a:r>
            <a:r>
              <a:rPr sz="15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=0.255）</a:t>
            </a:r>
            <a:r>
              <a:rPr sz="1500" kern="0" spc="-23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600" kern="0" spc="20" baseline="2000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15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500" dirty="0">
              <a:latin typeface="微软雅黑" panose="020B0503020204020204" charset="-122"/>
              <a:ea typeface="微软雅黑" panose="020B0503020204020204" charset="-122"/>
              <a:cs typeface="微软雅黑" panose="020B0503020204020204" charset="-122"/>
            </a:endParaRPr>
          </a:p>
          <a:p>
            <a:pPr algn="l" rtl="0" eaLnBrk="0">
              <a:lnSpc>
                <a:spcPct val="161000"/>
              </a:lnSpc>
            </a:pPr>
            <a:endParaRPr sz="1000" dirty="0">
              <a:latin typeface="Arial" panose="020B0604020202020204"/>
              <a:ea typeface="Arial" panose="020B0604020202020204"/>
              <a:cs typeface="Arial" panose="020B0604020202020204"/>
            </a:endParaRPr>
          </a:p>
          <a:p>
            <a:pPr marL="7755255" algn="l" rtl="0" eaLnBrk="0">
              <a:lnSpc>
                <a:spcPts val="1000"/>
              </a:lnSpc>
              <a:spcBef>
                <a:spcPts val="245"/>
              </a:spcBef>
            </a:pP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1. Cappellini</a:t>
            </a:r>
            <a:r>
              <a:rPr sz="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MD, et al.</a:t>
            </a:r>
            <a:r>
              <a:rPr sz="8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Blood. 2006</a:t>
            </a:r>
            <a:r>
              <a:rPr sz="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May</a:t>
            </a:r>
            <a:r>
              <a:rPr sz="8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1;107(9):3455-6</a:t>
            </a:r>
            <a:r>
              <a:rPr sz="8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2</a:t>
            </a:r>
            <a:endParaRPr sz="800" dirty="0">
              <a:latin typeface="微软雅黑" panose="020B0503020204020204" charset="-122"/>
              <a:ea typeface="微软雅黑" panose="020B0503020204020204" charset="-122"/>
              <a:cs typeface="微软雅黑" panose="020B0503020204020204" charset="-122"/>
            </a:endParaRPr>
          </a:p>
          <a:p>
            <a:pPr algn="r" rtl="0" eaLnBrk="0">
              <a:lnSpc>
                <a:spcPct val="100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2.Maggio A, et al.</a:t>
            </a:r>
            <a:r>
              <a:rPr sz="8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Lancet</a:t>
            </a:r>
            <a:r>
              <a:rPr sz="8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8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Haematol. 2020 Jun;7(6):e469-e478</a:t>
            </a:r>
            <a:endParaRPr sz="800" dirty="0">
              <a:latin typeface="微软雅黑" panose="020B0503020204020204" charset="-122"/>
              <a:ea typeface="微软雅黑" panose="020B0503020204020204" charset="-122"/>
              <a:cs typeface="微软雅黑" panose="020B0503020204020204" charset="-122"/>
            </a:endParaRPr>
          </a:p>
          <a:p>
            <a:pPr marL="7752080" algn="l" rtl="0" eaLnBrk="0">
              <a:lnSpc>
                <a:spcPts val="1000"/>
              </a:lnSpc>
            </a:pPr>
            <a:r>
              <a:rPr sz="8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3.</a:t>
            </a:r>
            <a:r>
              <a:rPr sz="800" kern="0" spc="0" dirty="0">
                <a:solidFill>
                  <a:srgbClr val="000000">
                    <a:alpha val="100000"/>
                  </a:srgbClr>
                </a:solidFill>
                <a:latin typeface="Calibri" panose="020F0502020204030204"/>
                <a:ea typeface="Calibri" panose="020F0502020204030204"/>
                <a:cs typeface="Calibri" panose="020F0502020204030204"/>
              </a:rPr>
              <a:t>Taher AT, et al.</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0" dirty="0">
                <a:solidFill>
                  <a:srgbClr val="000000">
                    <a:alpha val="100000"/>
                  </a:srgbClr>
                </a:solidFill>
                <a:latin typeface="Calibri" panose="020F0502020204030204"/>
                <a:ea typeface="Calibri" panose="020F0502020204030204"/>
                <a:cs typeface="Calibri" panose="020F0502020204030204"/>
              </a:rPr>
              <a:t>Hae</a:t>
            </a:r>
            <a:r>
              <a:rPr sz="800" kern="0" spc="-10" dirty="0">
                <a:solidFill>
                  <a:srgbClr val="000000">
                    <a:alpha val="100000"/>
                  </a:srgbClr>
                </a:solidFill>
                <a:latin typeface="Calibri" panose="020F0502020204030204"/>
                <a:ea typeface="Calibri" panose="020F0502020204030204"/>
                <a:cs typeface="Calibri" panose="020F0502020204030204"/>
              </a:rPr>
              <a:t>matologica.</a:t>
            </a:r>
            <a:r>
              <a:rPr sz="800" kern="0" spc="4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2024</a:t>
            </a:r>
            <a:r>
              <a:rPr sz="800" kern="0" spc="7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May</a:t>
            </a:r>
            <a:r>
              <a:rPr sz="800" kern="0" spc="60" dirty="0">
                <a:solidFill>
                  <a:srgbClr val="000000">
                    <a:alpha val="100000"/>
                  </a:srgbClr>
                </a:solidFill>
                <a:latin typeface="Calibri" panose="020F0502020204030204"/>
                <a:ea typeface="Calibri" panose="020F0502020204030204"/>
                <a:cs typeface="Calibri" panose="020F0502020204030204"/>
              </a:rPr>
              <a:t> </a:t>
            </a:r>
            <a:r>
              <a:rPr sz="800" kern="0" spc="-10" dirty="0">
                <a:solidFill>
                  <a:srgbClr val="000000">
                    <a:alpha val="100000"/>
                  </a:srgbClr>
                </a:solidFill>
                <a:latin typeface="Calibri" panose="020F0502020204030204"/>
                <a:ea typeface="Calibri" panose="020F0502020204030204"/>
                <a:cs typeface="Calibri" panose="020F0502020204030204"/>
              </a:rPr>
              <a:t>1;109(5):1413-1425</a:t>
            </a:r>
            <a:endParaRPr sz="800" dirty="0">
              <a:latin typeface="Calibri" panose="020F0502020204030204"/>
              <a:ea typeface="Calibri" panose="020F0502020204030204"/>
              <a:cs typeface="Calibri" panose="020F0502020204030204"/>
            </a:endParaRPr>
          </a:p>
        </p:txBody>
      </p:sp>
      <p:sp>
        <p:nvSpPr>
          <p:cNvPr id="98" name="textbox 98"/>
          <p:cNvSpPr/>
          <p:nvPr/>
        </p:nvSpPr>
        <p:spPr>
          <a:xfrm>
            <a:off x="527812" y="237490"/>
            <a:ext cx="9511665" cy="129921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有效性</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5000"/>
              </a:lnSpc>
            </a:pPr>
            <a:endParaRPr sz="1000" dirty="0">
              <a:latin typeface="Arial" panose="020B0604020202020204"/>
              <a:ea typeface="Arial" panose="020B0604020202020204"/>
              <a:cs typeface="Arial" panose="020B0604020202020204"/>
            </a:endParaRPr>
          </a:p>
          <a:p>
            <a:pPr algn="r" rtl="0" eaLnBrk="0">
              <a:lnSpc>
                <a:spcPts val="2375"/>
              </a:lnSpc>
              <a:spcBef>
                <a:spcPts val="515"/>
              </a:spcBef>
            </a:pP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国际高质量</a:t>
            </a:r>
            <a:r>
              <a:rPr sz="1700" b="1" kern="0" spc="0" dirty="0">
                <a:solidFill>
                  <a:srgbClr val="4472C4">
                    <a:alpha val="100000"/>
                  </a:srgbClr>
                </a:solidFill>
                <a:latin typeface="微软雅黑" panose="020B0503020204020204" charset="-122"/>
                <a:ea typeface="微软雅黑" panose="020B0503020204020204" charset="-122"/>
                <a:cs typeface="微软雅黑" panose="020B0503020204020204" charset="-122"/>
              </a:rPr>
              <a:t>III</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期临床研究证实：</a:t>
            </a:r>
            <a:r>
              <a:rPr sz="1700" b="1" kern="0" spc="-38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地拉罗司疗效与目录内同类药品相当</a:t>
            </a:r>
            <a:r>
              <a:rPr sz="1700" b="1" kern="0" spc="-28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，且地拉罗司的儿童用药</a:t>
            </a:r>
            <a:endParaRPr sz="1700" dirty="0">
              <a:latin typeface="微软雅黑" panose="020B0503020204020204" charset="-122"/>
              <a:ea typeface="微软雅黑" panose="020B0503020204020204" charset="-122"/>
              <a:cs typeface="微软雅黑" panose="020B0503020204020204" charset="-122"/>
            </a:endParaRPr>
          </a:p>
          <a:p>
            <a:pPr marL="127000" algn="l" rtl="0" eaLnBrk="0">
              <a:lnSpc>
                <a:spcPts val="3240"/>
              </a:lnSpc>
            </a:pP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起始年龄低至2岁</a:t>
            </a:r>
            <a:r>
              <a:rPr sz="1700" b="1" kern="0" spc="-29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，满足更多儿童</a:t>
            </a:r>
            <a:r>
              <a:rPr sz="17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患者用药需求</a:t>
            </a:r>
            <a:endParaRPr sz="1700" dirty="0">
              <a:latin typeface="微软雅黑" panose="020B0503020204020204" charset="-122"/>
              <a:ea typeface="微软雅黑" panose="020B0503020204020204" charset="-122"/>
              <a:cs typeface="微软雅黑" panose="020B0503020204020204" charset="-122"/>
            </a:endParaRPr>
          </a:p>
        </p:txBody>
      </p:sp>
      <p:pic>
        <p:nvPicPr>
          <p:cNvPr id="100" name="picture 100"/>
          <p:cNvPicPr>
            <a:picLocks noChangeAspect="1"/>
          </p:cNvPicPr>
          <p:nvPr/>
        </p:nvPicPr>
        <p:blipFill>
          <a:blip r:embed="rId2"/>
          <a:stretch>
            <a:fillRect/>
          </a:stretch>
        </p:blipFill>
        <p:spPr>
          <a:xfrm rot="21600000">
            <a:off x="10823447" y="0"/>
            <a:ext cx="1368552" cy="1138428"/>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 name="picture 102"/>
          <p:cNvPicPr>
            <a:picLocks noChangeAspect="1"/>
          </p:cNvPicPr>
          <p:nvPr/>
        </p:nvPicPr>
        <p:blipFill>
          <a:blip r:embed="rId1"/>
          <a:stretch>
            <a:fillRect/>
          </a:stretch>
        </p:blipFill>
        <p:spPr>
          <a:xfrm rot="21600000">
            <a:off x="0" y="0"/>
            <a:ext cx="12192000" cy="6858000"/>
          </a:xfrm>
          <a:prstGeom prst="rect">
            <a:avLst/>
          </a:prstGeom>
        </p:spPr>
      </p:pic>
      <p:graphicFrame>
        <p:nvGraphicFramePr>
          <p:cNvPr id="104" name="table 104"/>
          <p:cNvGraphicFramePr>
            <a:graphicFrameLocks noGrp="1"/>
          </p:cNvGraphicFramePr>
          <p:nvPr/>
        </p:nvGraphicFramePr>
        <p:xfrm>
          <a:off x="720407" y="1389697"/>
          <a:ext cx="10278744" cy="4481830"/>
        </p:xfrm>
        <a:graphic>
          <a:graphicData uri="http://schemas.openxmlformats.org/drawingml/2006/table">
            <a:tbl>
              <a:tblPr/>
              <a:tblGrid>
                <a:gridCol w="2059305"/>
                <a:gridCol w="1592580"/>
                <a:gridCol w="3093720"/>
                <a:gridCol w="962025"/>
                <a:gridCol w="2571114"/>
              </a:tblGrid>
              <a:tr h="382904">
                <a:tc>
                  <a:txBody>
                    <a:bodyPr/>
                    <a:lstStyle/>
                    <a:p>
                      <a:pPr algn="l" rtl="0" eaLnBrk="0">
                        <a:lnSpc>
                          <a:spcPct val="109000"/>
                        </a:lnSpc>
                      </a:pPr>
                      <a:endParaRPr sz="700" dirty="0">
                        <a:latin typeface="Arial" panose="020B0604020202020204"/>
                        <a:ea typeface="Arial" panose="020B0604020202020204"/>
                        <a:cs typeface="Arial" panose="020B0604020202020204"/>
                      </a:endParaRPr>
                    </a:p>
                    <a:p>
                      <a:pPr marL="868680" algn="l" rtl="0" eaLnBrk="0">
                        <a:lnSpc>
                          <a:spcPct val="88000"/>
                        </a:lnSpc>
                        <a:spcBef>
                          <a:spcPts val="0"/>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指南</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2000"/>
                        </a:lnSpc>
                      </a:pPr>
                      <a:endParaRPr sz="500" dirty="0">
                        <a:latin typeface="Arial" panose="020B0604020202020204"/>
                        <a:ea typeface="Arial" panose="020B0604020202020204"/>
                        <a:cs typeface="Arial" panose="020B0604020202020204"/>
                      </a:endParaRPr>
                    </a:p>
                    <a:p>
                      <a:pPr marL="433705" algn="l" rtl="0" eaLnBrk="0">
                        <a:lnSpc>
                          <a:spcPts val="1670"/>
                        </a:lnSpc>
                        <a:spcBef>
                          <a:spcPts val="5"/>
                        </a:spcBef>
                      </a:pP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学会/机构</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9000"/>
                        </a:lnSpc>
                      </a:pPr>
                      <a:endParaRPr sz="700" dirty="0">
                        <a:latin typeface="Arial" panose="020B0604020202020204"/>
                        <a:ea typeface="Arial" panose="020B0604020202020204"/>
                        <a:cs typeface="Arial" panose="020B0604020202020204"/>
                      </a:endParaRPr>
                    </a:p>
                    <a:p>
                      <a:pPr marL="1218565" algn="l" rtl="0" eaLnBrk="0">
                        <a:lnSpc>
                          <a:spcPct val="88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推荐内容</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9000"/>
                        </a:lnSpc>
                      </a:pPr>
                      <a:endParaRPr sz="700" dirty="0">
                        <a:latin typeface="Arial" panose="020B0604020202020204"/>
                        <a:ea typeface="Arial" panose="020B0604020202020204"/>
                        <a:cs typeface="Arial" panose="020B0604020202020204"/>
                      </a:endParaRPr>
                    </a:p>
                    <a:p>
                      <a:pPr marL="152400" algn="l" rtl="0" eaLnBrk="0">
                        <a:lnSpc>
                          <a:spcPct val="88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推荐级别</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9000"/>
                        </a:lnSpc>
                      </a:pPr>
                      <a:endParaRPr sz="700" dirty="0">
                        <a:latin typeface="Arial" panose="020B0604020202020204"/>
                        <a:ea typeface="Arial" panose="020B0604020202020204"/>
                        <a:cs typeface="Arial" panose="020B0604020202020204"/>
                      </a:endParaRPr>
                    </a:p>
                    <a:p>
                      <a:pPr marL="955040" algn="l" rtl="0" eaLnBrk="0">
                        <a:lnSpc>
                          <a:spcPct val="89000"/>
                        </a:lnSpc>
                        <a:spcBef>
                          <a:spcPts val="0"/>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儿童用药</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1327150">
                <a:tc>
                  <a:txBody>
                    <a:bodyPr/>
                    <a:lstStyle/>
                    <a:p>
                      <a:pPr algn="l" rtl="0" eaLnBrk="0">
                        <a:lnSpc>
                          <a:spcPct val="104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algn="l" rtl="0" eaLnBrk="0">
                        <a:lnSpc>
                          <a:spcPct val="105000"/>
                        </a:lnSpc>
                      </a:pPr>
                      <a:endParaRPr sz="1000" dirty="0">
                        <a:latin typeface="Arial" panose="020B0604020202020204"/>
                        <a:ea typeface="Arial" panose="020B0604020202020204"/>
                        <a:cs typeface="Arial" panose="020B0604020202020204"/>
                      </a:endParaRPr>
                    </a:p>
                    <a:p>
                      <a:pPr marL="76835" algn="l" rtl="0" eaLnBrk="0">
                        <a:lnSpc>
                          <a:spcPct val="118000"/>
                        </a:lnSpc>
                        <a:spcBef>
                          <a:spcPts val="5"/>
                        </a:spcBef>
                      </a:pP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铁过载诊断与治疗的中国</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60" dirty="0">
                          <a:solidFill>
                            <a:srgbClr val="000000">
                              <a:alpha val="100000"/>
                            </a:srgbClr>
                          </a:solidFill>
                          <a:latin typeface="微软雅黑" panose="020B0503020204020204" charset="-122"/>
                          <a:ea typeface="微软雅黑" panose="020B0503020204020204" charset="-122"/>
                          <a:cs typeface="微软雅黑" panose="020B0503020204020204" charset="-122"/>
                        </a:rPr>
                        <a:t>专家共识（2011）</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113000"/>
                        </a:lnSpc>
                      </a:pPr>
                      <a:endParaRPr sz="1000" dirty="0">
                        <a:latin typeface="Arial" panose="020B0604020202020204"/>
                        <a:ea typeface="Arial" panose="020B0604020202020204"/>
                        <a:cs typeface="Arial" panose="020B0604020202020204"/>
                      </a:endParaRPr>
                    </a:p>
                    <a:p>
                      <a:pPr algn="l" rtl="0" eaLnBrk="0">
                        <a:lnSpc>
                          <a:spcPct val="9000"/>
                        </a:lnSpc>
                      </a:pPr>
                      <a:endParaRPr sz="100" dirty="0">
                        <a:latin typeface="Arial" panose="020B0604020202020204"/>
                        <a:ea typeface="Arial" panose="020B0604020202020204"/>
                        <a:cs typeface="Arial" panose="020B0604020202020204"/>
                      </a:endParaRPr>
                    </a:p>
                    <a:p>
                      <a:pPr marL="69215" indent="12065" algn="l" rtl="0" eaLnBrk="0">
                        <a:lnSpc>
                          <a:spcPct val="122000"/>
                        </a:lnSpc>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分会／中国医师协</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会血液科医师分会</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2000"/>
                        </a:lnSpc>
                      </a:pPr>
                      <a:endParaRPr sz="1000" dirty="0">
                        <a:latin typeface="Arial" panose="020B0604020202020204"/>
                        <a:ea typeface="Arial" panose="020B0604020202020204"/>
                        <a:cs typeface="Arial" panose="020B0604020202020204"/>
                      </a:endParaRPr>
                    </a:p>
                    <a:p>
                      <a:pPr algn="l" rtl="0" eaLnBrk="0">
                        <a:lnSpc>
                          <a:spcPct val="103000"/>
                        </a:lnSpc>
                      </a:pPr>
                      <a:endParaRPr sz="1000" dirty="0">
                        <a:latin typeface="Arial" panose="020B0604020202020204"/>
                        <a:ea typeface="Arial" panose="020B0604020202020204"/>
                        <a:cs typeface="Arial" panose="020B0604020202020204"/>
                      </a:endParaRPr>
                    </a:p>
                    <a:p>
                      <a:pPr marL="353060" indent="-276225" algn="l" rtl="0" eaLnBrk="0">
                        <a:lnSpc>
                          <a:spcPct val="128000"/>
                        </a:lnSpc>
                        <a:spcBef>
                          <a:spcPts val="5"/>
                        </a:spcBef>
                      </a:pPr>
                      <a:r>
                        <a:rPr sz="1200" kern="0" spc="50" dirty="0">
                          <a:solidFill>
                            <a:srgbClr val="000000">
                              <a:alpha val="100000"/>
                            </a:srgbClr>
                          </a:solidFill>
                          <a:latin typeface="Arial" panose="020B0604020202020204"/>
                          <a:ea typeface="Arial" panose="020B0604020202020204"/>
                          <a:cs typeface="Arial" panose="020B0604020202020204"/>
                        </a:rPr>
                        <a:t>•     </a:t>
                      </a:r>
                      <a:r>
                        <a:rPr lang="zh-CN" altLang="en-US" sz="1200" dirty="0">
                          <a:latin typeface="微软雅黑" panose="020B0503020204020204" charset="-122"/>
                          <a:ea typeface="微软雅黑" panose="020B0503020204020204" charset="-122"/>
                          <a:cs typeface="微软雅黑" panose="020B0503020204020204" charset="-122"/>
                        </a:rPr>
                        <a:t>ＭＤＳ患者铁过载的药物治疗选择：目前临床上有三种铁螯合剂：去铁胺、去铁酮和</a:t>
                      </a:r>
                      <a:r>
                        <a:rPr lang="zh-CN" altLang="en-US" sz="1200" b="1" dirty="0">
                          <a:latin typeface="微软雅黑" panose="020B0503020204020204" charset="-122"/>
                          <a:ea typeface="微软雅黑" panose="020B0503020204020204" charset="-122"/>
                          <a:cs typeface="微软雅黑" panose="020B0503020204020204" charset="-122"/>
                        </a:rPr>
                        <a:t>地拉罗司</a:t>
                      </a:r>
                      <a:r>
                        <a:rPr lang="zh-CN" altLang="en-US" sz="1200" dirty="0">
                          <a:latin typeface="微软雅黑" panose="020B0503020204020204" charset="-122"/>
                          <a:ea typeface="微软雅黑" panose="020B0503020204020204" charset="-122"/>
                          <a:cs typeface="微软雅黑" panose="020B0503020204020204" charset="-122"/>
                        </a:rPr>
                        <a:t>。但目前在中国批准用于ＭＤＳ铁过载治疗的药物仅有去铁胺和地拉罗司</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algn="l" rtl="0" eaLnBrk="0">
                        <a:lnSpc>
                          <a:spcPct val="112000"/>
                        </a:lnSpc>
                      </a:pPr>
                      <a:endParaRPr sz="1000" dirty="0">
                        <a:latin typeface="Arial" panose="020B0604020202020204"/>
                        <a:ea typeface="Arial" panose="020B0604020202020204"/>
                        <a:cs typeface="Arial" panose="020B0604020202020204"/>
                      </a:endParaRPr>
                    </a:p>
                    <a:p>
                      <a:pPr marL="457200" algn="l" rtl="0" eaLnBrk="0">
                        <a:lnSpc>
                          <a:spcPts val="470"/>
                        </a:lnSpc>
                        <a:spcBef>
                          <a:spcPts val="5"/>
                        </a:spcBef>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49000"/>
                        </a:lnSpc>
                      </a:pPr>
                      <a:endParaRPr sz="200" dirty="0">
                        <a:latin typeface="Arial" panose="020B0604020202020204"/>
                        <a:ea typeface="Arial" panose="020B0604020202020204"/>
                        <a:cs typeface="Arial" panose="020B0604020202020204"/>
                      </a:endParaRPr>
                    </a:p>
                    <a:p>
                      <a:pPr marL="354965" indent="-278130" algn="l" rtl="0" eaLnBrk="0">
                        <a:lnSpc>
                          <a:spcPct val="132000"/>
                        </a:lnSpc>
                        <a:spcBef>
                          <a:spcPts val="0"/>
                        </a:spcBef>
                      </a:pPr>
                      <a:r>
                        <a:rPr sz="1200" kern="0" spc="120" dirty="0">
                          <a:solidFill>
                            <a:srgbClr val="000000">
                              <a:alpha val="100000"/>
                            </a:srgbClr>
                          </a:solidFill>
                          <a:latin typeface="Arial" panose="020B0604020202020204"/>
                          <a:ea typeface="Arial" panose="020B0604020202020204"/>
                          <a:cs typeface="Arial" panose="020B0604020202020204"/>
                        </a:rPr>
                        <a:t>•</a:t>
                      </a:r>
                      <a:r>
                        <a:rPr sz="1200" kern="0" spc="20" dirty="0">
                          <a:solidFill>
                            <a:srgbClr val="000000">
                              <a:alpha val="100000"/>
                            </a:srgbClr>
                          </a:solidFill>
                          <a:latin typeface="Arial" panose="020B0604020202020204"/>
                          <a:ea typeface="Arial" panose="020B0604020202020204"/>
                          <a:cs typeface="Arial" panose="020B0604020202020204"/>
                        </a:rPr>
                        <a:t>     </a:t>
                      </a:r>
                      <a:r>
                        <a:rPr sz="1200" kern="0" spc="120" dirty="0">
                          <a:solidFill>
                            <a:srgbClr val="000000">
                              <a:alpha val="100000"/>
                            </a:srgbClr>
                          </a:solidFill>
                          <a:latin typeface="微软雅黑" panose="020B0503020204020204" charset="-122"/>
                          <a:ea typeface="微软雅黑" panose="020B0503020204020204" charset="-122"/>
                          <a:cs typeface="微软雅黑" panose="020B0503020204020204" charset="-122"/>
                        </a:rPr>
                        <a:t>适用于</a:t>
                      </a:r>
                      <a:r>
                        <a:rPr sz="1200" b="1" kern="0" spc="120" dirty="0">
                          <a:solidFill>
                            <a:srgbClr val="000000">
                              <a:alpha val="100000"/>
                            </a:srgbClr>
                          </a:solidFill>
                          <a:latin typeface="微软雅黑" panose="020B0503020204020204" charset="-122"/>
                          <a:ea typeface="微软雅黑" panose="020B0503020204020204" charset="-122"/>
                          <a:cs typeface="微软雅黑" panose="020B0503020204020204" charset="-122"/>
                        </a:rPr>
                        <a:t>2岁以上</a:t>
                      </a:r>
                      <a:r>
                        <a:rPr sz="1200" kern="0" spc="120" dirty="0">
                          <a:solidFill>
                            <a:srgbClr val="000000">
                              <a:alpha val="100000"/>
                            </a:srgbClr>
                          </a:solidFill>
                          <a:latin typeface="微软雅黑" panose="020B0503020204020204" charset="-122"/>
                          <a:ea typeface="微软雅黑" panose="020B0503020204020204" charset="-122"/>
                          <a:cs typeface="微软雅黑" panose="020B0503020204020204" charset="-122"/>
                        </a:rPr>
                        <a:t>的β</a:t>
                      </a:r>
                      <a:r>
                        <a:rPr sz="1200" kern="0" spc="110" dirty="0">
                          <a:solidFill>
                            <a:srgbClr val="000000">
                              <a:alpha val="100000"/>
                            </a:srgbClr>
                          </a:solidFill>
                          <a:latin typeface="微软雅黑" panose="020B0503020204020204" charset="-122"/>
                          <a:ea typeface="微软雅黑" panose="020B0503020204020204" charset="-122"/>
                          <a:cs typeface="微软雅黑" panose="020B0503020204020204" charset="-122"/>
                        </a:rPr>
                        <a:t>地中海贫</a:t>
                      </a:r>
                      <a:r>
                        <a:rPr sz="12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血患儿的慢性铁过载</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以及其</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100" dirty="0">
                          <a:solidFill>
                            <a:srgbClr val="000000">
                              <a:alpha val="100000"/>
                            </a:srgbClr>
                          </a:solidFill>
                          <a:latin typeface="微软雅黑" panose="020B0503020204020204" charset="-122"/>
                          <a:ea typeface="微软雅黑" panose="020B0503020204020204" charset="-122"/>
                          <a:cs typeface="微软雅黑" panose="020B0503020204020204" charset="-122"/>
                        </a:rPr>
                        <a:t>他输血依赖性疾病所</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致铁过</a:t>
                      </a:r>
                      <a:r>
                        <a:rPr sz="1200" kern="0" spc="-1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载患者</a:t>
                      </a:r>
                      <a:r>
                        <a:rPr sz="1200" kern="0" spc="-15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，研究显示其</a:t>
                      </a:r>
                      <a:r>
                        <a:rPr sz="12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对儿童</a:t>
                      </a:r>
                      <a:r>
                        <a:rPr sz="1200" b="1"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b="1"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生长发育没有影响</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712469">
                <a:tc>
                  <a:txBody>
                    <a:bodyPr/>
                    <a:lstStyle/>
                    <a:p>
                      <a:pPr algn="l" rtl="0" eaLnBrk="0">
                        <a:lnSpc>
                          <a:spcPct val="169000"/>
                        </a:lnSpc>
                      </a:pPr>
                      <a:endParaRPr sz="100" dirty="0">
                        <a:latin typeface="Arial" panose="020B0604020202020204"/>
                        <a:ea typeface="Arial" panose="020B0604020202020204"/>
                        <a:cs typeface="Arial" panose="020B0604020202020204"/>
                      </a:endParaRPr>
                    </a:p>
                    <a:p>
                      <a:pPr marL="75565" algn="l" rtl="0" eaLnBrk="0">
                        <a:lnSpc>
                          <a:spcPct val="124000"/>
                        </a:lnSpc>
                        <a:spcBef>
                          <a:spcPts val="0"/>
                        </a:spcBef>
                      </a:pPr>
                      <a:r>
                        <a:rPr lang="zh-CN" altLang="en-US" sz="1200" dirty="0">
                          <a:latin typeface="微软雅黑" panose="020B0503020204020204" charset="-122"/>
                          <a:ea typeface="微软雅黑" panose="020B0503020204020204" charset="-122"/>
                          <a:cs typeface="微软雅黑" panose="020B0503020204020204" charset="-122"/>
                        </a:rPr>
                        <a:t>骨髓增生异常综合征中国诊断与治疗指南（2019年</a:t>
                      </a:r>
                      <a:r>
                        <a:rPr lang="zh-CN" altLang="en-US" sz="1200" dirty="0">
                          <a:latin typeface="微软雅黑" panose="020B0503020204020204" charset="-122"/>
                          <a:ea typeface="微软雅黑" panose="020B0503020204020204" charset="-122"/>
                          <a:cs typeface="微软雅黑" panose="020B0503020204020204" charset="-122"/>
                        </a:rPr>
                        <a:t>版）</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2000"/>
                        </a:lnSpc>
                      </a:pPr>
                      <a:endParaRPr sz="800" dirty="0">
                        <a:latin typeface="Arial" panose="020B0604020202020204"/>
                        <a:ea typeface="Arial" panose="020B0604020202020204"/>
                        <a:cs typeface="Arial" panose="020B0604020202020204"/>
                      </a:endParaRPr>
                    </a:p>
                    <a:p>
                      <a:pPr marL="78105" indent="-8255" algn="l" rtl="0" eaLnBrk="0">
                        <a:lnSpc>
                          <a:spcPct val="127000"/>
                        </a:lnSpc>
                        <a:spcBef>
                          <a:spcPts val="0"/>
                        </a:spcBef>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中华医学会血液学</a:t>
                      </a:r>
                      <a:r>
                        <a:rPr sz="1200" kern="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sym typeface="+mn-ea"/>
                        </a:rPr>
                        <a:t>分会</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47000"/>
                        </a:lnSpc>
                      </a:pPr>
                      <a:endParaRPr sz="100" dirty="0">
                        <a:latin typeface="Arial" panose="020B0604020202020204"/>
                        <a:ea typeface="Arial" panose="020B0604020202020204"/>
                        <a:cs typeface="Arial" panose="020B0604020202020204"/>
                      </a:endParaRPr>
                    </a:p>
                    <a:p>
                      <a:pPr marL="358140" indent="-281305" algn="l" rtl="0" eaLnBrk="0">
                        <a:lnSpc>
                          <a:spcPct val="127000"/>
                        </a:lnSpc>
                      </a:pPr>
                      <a:r>
                        <a:rPr sz="1200" kern="0" spc="100" dirty="0">
                          <a:solidFill>
                            <a:srgbClr val="000000">
                              <a:alpha val="100000"/>
                            </a:srgbClr>
                          </a:solidFill>
                          <a:latin typeface="Arial" panose="020B0604020202020204"/>
                          <a:ea typeface="Arial" panose="020B0604020202020204"/>
                          <a:cs typeface="Arial" panose="020B0604020202020204"/>
                        </a:rPr>
                        <a:t>•     </a:t>
                      </a:r>
                      <a:r>
                        <a:rPr lang="zh-CN" altLang="en-US" sz="1200" dirty="0">
                          <a:latin typeface="微软雅黑" panose="020B0503020204020204" charset="-122"/>
                          <a:ea typeface="微软雅黑" panose="020B0503020204020204" charset="-122"/>
                          <a:cs typeface="微软雅黑" panose="020B0503020204020204" charset="-122"/>
                        </a:rPr>
                        <a:t>对于预期寿命≥1年、总量超过80 </a:t>
                      </a:r>
                      <a:r>
                        <a:rPr lang="en-US" altLang="zh-CN" sz="1200" dirty="0">
                          <a:latin typeface="微软雅黑" panose="020B0503020204020204" charset="-122"/>
                          <a:ea typeface="微软雅黑" panose="020B0503020204020204" charset="-122"/>
                          <a:cs typeface="微软雅黑" panose="020B0503020204020204" charset="-122"/>
                        </a:rPr>
                        <a:t>U、SF≥1 000 μg/L</a:t>
                      </a:r>
                      <a:r>
                        <a:rPr lang="zh-CN" altLang="en-US" sz="1200" dirty="0">
                          <a:latin typeface="微软雅黑" panose="020B0503020204020204" charset="-122"/>
                          <a:ea typeface="微软雅黑" panose="020B0503020204020204" charset="-122"/>
                          <a:cs typeface="微软雅黑" panose="020B0503020204020204" charset="-122"/>
                        </a:rPr>
                        <a:t>至少2个月、输血依赖的患者，可实施去铁治疗，并以</a:t>
                      </a:r>
                      <a:r>
                        <a:rPr lang="en-US" altLang="zh-CN" sz="1200" dirty="0">
                          <a:latin typeface="微软雅黑" panose="020B0503020204020204" charset="-122"/>
                          <a:ea typeface="微软雅黑" panose="020B0503020204020204" charset="-122"/>
                          <a:cs typeface="微软雅黑" panose="020B0503020204020204" charset="-122"/>
                        </a:rPr>
                        <a:t>SF</a:t>
                      </a:r>
                      <a:r>
                        <a:rPr lang="zh-CN" altLang="en-US" sz="1200" dirty="0">
                          <a:latin typeface="微软雅黑" panose="020B0503020204020204" charset="-122"/>
                          <a:ea typeface="微软雅黑" panose="020B0503020204020204" charset="-122"/>
                          <a:cs typeface="微软雅黑" panose="020B0503020204020204" charset="-122"/>
                        </a:rPr>
                        <a:t>为主要监测及控制指标</a:t>
                      </a:r>
                      <a:r>
                        <a:rPr lang="en-US" altLang="zh-CN" sz="1200" dirty="0">
                          <a:latin typeface="微软雅黑" panose="020B0503020204020204" charset="-122"/>
                          <a:ea typeface="微软雅黑" panose="020B0503020204020204" charset="-122"/>
                          <a:cs typeface="微软雅黑" panose="020B0503020204020204" charset="-122"/>
                        </a:rPr>
                        <a:t>。</a:t>
                      </a:r>
                      <a:r>
                        <a:rPr lang="zh-CN" altLang="en-US" sz="1200" dirty="0">
                          <a:latin typeface="微软雅黑" panose="020B0503020204020204" charset="-122"/>
                          <a:ea typeface="微软雅黑" panose="020B0503020204020204" charset="-122"/>
                          <a:cs typeface="微软雅黑" panose="020B0503020204020204" charset="-122"/>
                        </a:rPr>
                        <a:t>常用的去铁药物有去铁胺和</a:t>
                      </a:r>
                      <a:r>
                        <a:rPr lang="zh-CN" altLang="en-US" sz="1200" b="1" dirty="0">
                          <a:latin typeface="微软雅黑" panose="020B0503020204020204" charset="-122"/>
                          <a:ea typeface="微软雅黑" panose="020B0503020204020204" charset="-122"/>
                          <a:cs typeface="微软雅黑" panose="020B0503020204020204" charset="-122"/>
                        </a:rPr>
                        <a:t>地拉罗司</a:t>
                      </a:r>
                      <a:r>
                        <a:rPr lang="zh-CN" altLang="en-US" sz="1200" dirty="0">
                          <a:latin typeface="微软雅黑" panose="020B0503020204020204" charset="-122"/>
                          <a:ea typeface="微软雅黑" panose="020B0503020204020204" charset="-122"/>
                          <a:cs typeface="微软雅黑" panose="020B0503020204020204" charset="-122"/>
                        </a:rPr>
                        <a:t>等。</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23000"/>
                        </a:lnSpc>
                      </a:pPr>
                      <a:endParaRPr sz="1000" dirty="0">
                        <a:latin typeface="Arial" panose="020B0604020202020204"/>
                        <a:ea typeface="Arial" panose="020B0604020202020204"/>
                        <a:cs typeface="Arial" panose="020B0604020202020204"/>
                      </a:endParaRPr>
                    </a:p>
                    <a:p>
                      <a:pPr algn="l" rtl="0" eaLnBrk="0">
                        <a:lnSpc>
                          <a:spcPct val="123000"/>
                        </a:lnSpc>
                      </a:pPr>
                      <a:endParaRPr sz="1000" dirty="0">
                        <a:latin typeface="Arial" panose="020B0604020202020204"/>
                        <a:ea typeface="Arial" panose="020B0604020202020204"/>
                        <a:cs typeface="Arial" panose="020B0604020202020204"/>
                      </a:endParaRPr>
                    </a:p>
                    <a:p>
                      <a:pPr algn="l" rtl="0" eaLnBrk="0">
                        <a:lnSpc>
                          <a:spcPct val="8000"/>
                        </a:lnSpc>
                      </a:pPr>
                      <a:endParaRPr sz="100" dirty="0">
                        <a:latin typeface="Arial" panose="020B0604020202020204"/>
                        <a:ea typeface="Arial" panose="020B0604020202020204"/>
                        <a:cs typeface="Arial" panose="020B0604020202020204"/>
                      </a:endParaRPr>
                    </a:p>
                    <a:p>
                      <a:pPr marL="457200" algn="l" rtl="0" eaLnBrk="0">
                        <a:lnSpc>
                          <a:spcPts val="470"/>
                        </a:lnSpc>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91000"/>
                        </a:lnSpc>
                      </a:pPr>
                      <a:endParaRPr sz="1000" dirty="0">
                        <a:latin typeface="Arial" panose="020B0604020202020204"/>
                        <a:ea typeface="Arial" panose="020B0604020202020204"/>
                        <a:cs typeface="Arial" panose="020B0604020202020204"/>
                      </a:endParaRPr>
                    </a:p>
                    <a:p>
                      <a:pPr marL="76835" algn="l" rtl="0" eaLnBrk="0">
                        <a:lnSpc>
                          <a:spcPct val="89000"/>
                        </a:lnSpc>
                        <a:spcBef>
                          <a:spcPts val="5"/>
                        </a:spcBef>
                      </a:pPr>
                      <a:r>
                        <a:rPr sz="1200" kern="0" spc="60" dirty="0">
                          <a:solidFill>
                            <a:srgbClr val="000000">
                              <a:alpha val="100000"/>
                            </a:srgbClr>
                          </a:solidFill>
                          <a:latin typeface="Arial" panose="020B0604020202020204"/>
                          <a:ea typeface="Arial" panose="020B0604020202020204"/>
                          <a:cs typeface="Arial" panose="020B0604020202020204"/>
                        </a:rPr>
                        <a:t>•   </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r h="1187450">
                <a:tc>
                  <a:txBody>
                    <a:bodyPr/>
                    <a:lstStyle/>
                    <a:p>
                      <a:pPr algn="l" rtl="0" eaLnBrk="0">
                        <a:lnSpc>
                          <a:spcPct val="172000"/>
                        </a:lnSpc>
                      </a:pPr>
                      <a:endParaRPr sz="1000" dirty="0">
                        <a:latin typeface="Arial" panose="020B0604020202020204"/>
                        <a:ea typeface="Arial" panose="020B0604020202020204"/>
                        <a:cs typeface="Arial" panose="020B0604020202020204"/>
                      </a:endParaRPr>
                    </a:p>
                    <a:p>
                      <a:pPr marL="76200" indent="10160" algn="l" rtl="0" eaLnBrk="0">
                        <a:lnSpc>
                          <a:spcPct val="127000"/>
                        </a:lnSpc>
                        <a:spcBef>
                          <a:spcPts val="5"/>
                        </a:spcBef>
                      </a:pPr>
                      <a:r>
                        <a:rPr lang="zh-CN" altLang="en-US" sz="1200" dirty="0">
                          <a:latin typeface="微软雅黑" panose="020B0503020204020204" charset="-122"/>
                          <a:ea typeface="微软雅黑" panose="020B0503020204020204" charset="-122"/>
                          <a:cs typeface="微软雅黑" panose="020B0503020204020204" charset="-122"/>
                        </a:rPr>
                        <a:t>再生障碍性贫血诊断与治疗中国指南（2022年版）</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62000"/>
                        </a:lnSpc>
                      </a:pPr>
                      <a:endParaRPr sz="1000" dirty="0">
                        <a:latin typeface="Arial" panose="020B0604020202020204"/>
                        <a:ea typeface="Arial" panose="020B0604020202020204"/>
                        <a:cs typeface="Arial" panose="020B0604020202020204"/>
                      </a:endParaRPr>
                    </a:p>
                    <a:p>
                      <a:pPr marL="69215" indent="12065" algn="l" rtl="0" eaLnBrk="0">
                        <a:lnSpc>
                          <a:spcPct val="126000"/>
                        </a:lnSpc>
                      </a:pPr>
                      <a:r>
                        <a:rPr sz="1200"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中华医学会血液学</a:t>
                      </a:r>
                      <a:r>
                        <a:rPr sz="1200" kern="0" spc="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90" dirty="0">
                          <a:solidFill>
                            <a:srgbClr val="000000">
                              <a:alpha val="100000"/>
                            </a:srgbClr>
                          </a:solidFill>
                          <a:latin typeface="微软雅黑" panose="020B0503020204020204" charset="-122"/>
                          <a:ea typeface="微软雅黑" panose="020B0503020204020204" charset="-122"/>
                          <a:cs typeface="微软雅黑" panose="020B0503020204020204" charset="-122"/>
                        </a:rPr>
                        <a:t>分会红细胞疾病</a:t>
                      </a:r>
                      <a:endParaRPr sz="1200" dirty="0">
                        <a:latin typeface="微软雅黑" panose="020B0503020204020204" charset="-122"/>
                        <a:ea typeface="微软雅黑" panose="020B0503020204020204" charset="-122"/>
                        <a:cs typeface="微软雅黑" panose="020B0503020204020204" charset="-122"/>
                      </a:endParaRPr>
                    </a:p>
                    <a:p>
                      <a:pPr marL="175260" algn="l" rtl="0" eaLnBrk="0">
                        <a:lnSpc>
                          <a:spcPts val="1670"/>
                        </a:lnSpc>
                        <a:spcBef>
                          <a:spcPts val="230"/>
                        </a:spcBef>
                      </a:pP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（贫血）</a:t>
                      </a:r>
                      <a:r>
                        <a:rPr sz="1200" kern="0" spc="-200" dirty="0">
                          <a:solidFill>
                            <a:srgbClr val="000000">
                              <a:alpha val="100000"/>
                            </a:srgbClr>
                          </a:solidFill>
                          <a:latin typeface="微软雅黑" panose="020B0503020204020204" charset="-122"/>
                          <a:ea typeface="微软雅黑" panose="020B0503020204020204" charset="-122"/>
                          <a:cs typeface="微软雅黑" panose="020B0503020204020204" charset="-122"/>
                        </a:rPr>
                        <a:t> </a:t>
                      </a:r>
                      <a:r>
                        <a:rPr sz="1200" kern="0" spc="-70" dirty="0">
                          <a:solidFill>
                            <a:srgbClr val="000000">
                              <a:alpha val="100000"/>
                            </a:srgbClr>
                          </a:solidFill>
                          <a:latin typeface="微软雅黑" panose="020B0503020204020204" charset="-122"/>
                          <a:ea typeface="微软雅黑" panose="020B0503020204020204" charset="-122"/>
                          <a:cs typeface="微软雅黑" panose="020B0503020204020204" charset="-122"/>
                        </a:rPr>
                        <a:t>学组</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54000"/>
                        </a:lnSpc>
                      </a:pPr>
                      <a:endParaRPr sz="100" dirty="0">
                        <a:latin typeface="Arial" panose="020B0604020202020204"/>
                        <a:ea typeface="Arial" panose="020B0604020202020204"/>
                        <a:cs typeface="Arial" panose="020B0604020202020204"/>
                      </a:endParaRPr>
                    </a:p>
                    <a:p>
                      <a:pPr marL="353695" indent="-276860" algn="l" rtl="0" eaLnBrk="0">
                        <a:lnSpc>
                          <a:spcPct val="125000"/>
                        </a:lnSpc>
                        <a:spcBef>
                          <a:spcPts val="0"/>
                        </a:spcBef>
                      </a:pPr>
                      <a:r>
                        <a:rPr sz="1200" kern="0" spc="120" dirty="0">
                          <a:solidFill>
                            <a:srgbClr val="000000">
                              <a:alpha val="100000"/>
                            </a:srgbClr>
                          </a:solidFill>
                          <a:latin typeface="Arial" panose="020B0604020202020204"/>
                          <a:ea typeface="Arial" panose="020B0604020202020204"/>
                          <a:cs typeface="Arial" panose="020B0604020202020204"/>
                        </a:rPr>
                        <a:t>•</a:t>
                      </a:r>
                      <a:r>
                        <a:rPr sz="1200" kern="0" spc="20" dirty="0">
                          <a:solidFill>
                            <a:srgbClr val="000000">
                              <a:alpha val="100000"/>
                            </a:srgbClr>
                          </a:solidFill>
                          <a:latin typeface="Arial" panose="020B0604020202020204"/>
                          <a:ea typeface="Arial" panose="020B0604020202020204"/>
                          <a:cs typeface="Arial" panose="020B0604020202020204"/>
                        </a:rPr>
                        <a:t>    </a:t>
                      </a:r>
                      <a:r>
                        <a:rPr lang="zh-CN" altLang="en-US" sz="1200" dirty="0">
                          <a:latin typeface="微软雅黑" panose="020B0503020204020204" charset="-122"/>
                          <a:ea typeface="微软雅黑" panose="020B0503020204020204" charset="-122"/>
                          <a:cs typeface="微软雅黑" panose="020B0503020204020204" charset="-122"/>
                        </a:rPr>
                        <a:t>长期反复输血超过20 </a:t>
                      </a:r>
                      <a:r>
                        <a:rPr lang="en-US" altLang="zh-CN" sz="1200" dirty="0">
                          <a:latin typeface="微软雅黑" panose="020B0503020204020204" charset="-122"/>
                          <a:ea typeface="微软雅黑" panose="020B0503020204020204" charset="-122"/>
                          <a:cs typeface="微软雅黑" panose="020B0503020204020204" charset="-122"/>
                        </a:rPr>
                        <a:t>U</a:t>
                      </a:r>
                      <a:r>
                        <a:rPr lang="zh-CN" altLang="en-US" sz="1200" dirty="0">
                          <a:latin typeface="微软雅黑" panose="020B0503020204020204" charset="-122"/>
                          <a:ea typeface="微软雅黑" panose="020B0503020204020204" charset="-122"/>
                          <a:cs typeface="微软雅黑" panose="020B0503020204020204" charset="-122"/>
                        </a:rPr>
                        <a:t>和（或）血清铁蛋白水平高于1 000 </a:t>
                      </a:r>
                      <a:r>
                        <a:rPr lang="en-US" altLang="zh-CN" sz="1200" dirty="0">
                          <a:latin typeface="微软雅黑" panose="020B0503020204020204" charset="-122"/>
                          <a:ea typeface="微软雅黑" panose="020B0503020204020204" charset="-122"/>
                          <a:cs typeface="微软雅黑" panose="020B0503020204020204" charset="-122"/>
                        </a:rPr>
                        <a:t>μg/L</a:t>
                      </a:r>
                      <a:r>
                        <a:rPr lang="zh-CN" altLang="en-US" sz="1200" dirty="0">
                          <a:latin typeface="微软雅黑" panose="020B0503020204020204" charset="-122"/>
                          <a:ea typeface="微软雅黑" panose="020B0503020204020204" charset="-122"/>
                          <a:cs typeface="微软雅黑" panose="020B0503020204020204" charset="-122"/>
                        </a:rPr>
                        <a:t>的患者，有条件可进行肝脏、心脏</a:t>
                      </a:r>
                      <a:r>
                        <a:rPr lang="en-US" altLang="zh-CN" sz="1200" dirty="0">
                          <a:latin typeface="微软雅黑" panose="020B0503020204020204" charset="-122"/>
                          <a:ea typeface="微软雅黑" panose="020B0503020204020204" charset="-122"/>
                          <a:cs typeface="微软雅黑" panose="020B0503020204020204" charset="-122"/>
                        </a:rPr>
                        <a:t>MRI</a:t>
                      </a:r>
                      <a:r>
                        <a:rPr lang="zh-CN" altLang="en-US" sz="1200" dirty="0">
                          <a:latin typeface="微软雅黑" panose="020B0503020204020204" charset="-122"/>
                          <a:ea typeface="微软雅黑" panose="020B0503020204020204" charset="-122"/>
                          <a:cs typeface="微软雅黑" panose="020B0503020204020204" charset="-122"/>
                        </a:rPr>
                        <a:t>检查，明确铁过载程度。根据血细胞数量和脏器功能情况酌情祛铁治疗，以铁螯合剂为主，推荐应用去铁胺、</a:t>
                      </a:r>
                      <a:r>
                        <a:rPr lang="zh-CN" altLang="en-US" sz="1200" b="1" dirty="0">
                          <a:latin typeface="微软雅黑" panose="020B0503020204020204" charset="-122"/>
                          <a:ea typeface="微软雅黑" panose="020B0503020204020204" charset="-122"/>
                          <a:cs typeface="微软雅黑" panose="020B0503020204020204" charset="-122"/>
                        </a:rPr>
                        <a:t>地拉罗司</a:t>
                      </a:r>
                      <a:r>
                        <a:rPr lang="zh-CN" altLang="en-US" sz="1200" dirty="0">
                          <a:latin typeface="微软雅黑" panose="020B0503020204020204" charset="-122"/>
                          <a:ea typeface="微软雅黑" panose="020B0503020204020204" charset="-122"/>
                          <a:cs typeface="微软雅黑" panose="020B0503020204020204" charset="-122"/>
                        </a:rPr>
                        <a:t>。</a:t>
                      </a:r>
                      <a:endParaRPr lang="zh-CN" altLang="en-US"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0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101000"/>
                        </a:lnSpc>
                      </a:pPr>
                      <a:endParaRPr sz="1000" dirty="0">
                        <a:latin typeface="Arial" panose="020B0604020202020204"/>
                        <a:ea typeface="Arial" panose="020B0604020202020204"/>
                        <a:cs typeface="Arial" panose="020B0604020202020204"/>
                      </a:endParaRPr>
                    </a:p>
                    <a:p>
                      <a:pPr algn="l" rtl="0" eaLnBrk="0">
                        <a:lnSpc>
                          <a:spcPct val="6000"/>
                        </a:lnSpc>
                      </a:pPr>
                      <a:endParaRPr sz="100" dirty="0">
                        <a:latin typeface="Arial" panose="020B0604020202020204"/>
                        <a:ea typeface="Arial" panose="020B0604020202020204"/>
                        <a:cs typeface="Arial" panose="020B0604020202020204"/>
                      </a:endParaRPr>
                    </a:p>
                    <a:p>
                      <a:pPr marL="457200" algn="l" rtl="0" eaLnBrk="0">
                        <a:lnSpc>
                          <a:spcPts val="470"/>
                        </a:lnSpc>
                      </a:pPr>
                      <a:r>
                        <a:rPr sz="1200" kern="0" spc="-20" dirty="0">
                          <a:solidFill>
                            <a:srgbClr val="000000">
                              <a:alpha val="100000"/>
                            </a:srgbClr>
                          </a:solidFill>
                          <a:latin typeface="微软雅黑" panose="020B0503020204020204" charset="-122"/>
                          <a:ea typeface="微软雅黑" panose="020B0503020204020204" charset="-122"/>
                          <a:cs typeface="微软雅黑" panose="020B0503020204020204" charset="-122"/>
                        </a:rPr>
                        <a:t>-</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c>
                  <a:txBody>
                    <a:bodyPr/>
                    <a:lstStyle/>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8000"/>
                        </a:lnSpc>
                      </a:pPr>
                      <a:endParaRPr sz="1000" dirty="0">
                        <a:latin typeface="Arial" panose="020B0604020202020204"/>
                        <a:ea typeface="Arial" panose="020B0604020202020204"/>
                        <a:cs typeface="Arial" panose="020B0604020202020204"/>
                      </a:endParaRPr>
                    </a:p>
                    <a:p>
                      <a:pPr algn="l" rtl="0" eaLnBrk="0">
                        <a:lnSpc>
                          <a:spcPct val="109000"/>
                        </a:lnSpc>
                      </a:pPr>
                      <a:endParaRPr sz="1000" dirty="0">
                        <a:latin typeface="Arial" panose="020B0604020202020204"/>
                        <a:ea typeface="Arial" panose="020B0604020202020204"/>
                        <a:cs typeface="Arial" panose="020B0604020202020204"/>
                      </a:endParaRPr>
                    </a:p>
                    <a:p>
                      <a:pPr marL="76835" algn="l" rtl="0" eaLnBrk="0">
                        <a:lnSpc>
                          <a:spcPts val="1710"/>
                        </a:lnSpc>
                        <a:spcBef>
                          <a:spcPts val="5"/>
                        </a:spcBef>
                      </a:pPr>
                      <a:r>
                        <a:rPr sz="1200" kern="0" spc="80" dirty="0">
                          <a:solidFill>
                            <a:srgbClr val="000000">
                              <a:alpha val="100000"/>
                            </a:srgbClr>
                          </a:solidFill>
                          <a:latin typeface="Arial" panose="020B0604020202020204"/>
                          <a:ea typeface="Arial" panose="020B0604020202020204"/>
                          <a:cs typeface="Arial" panose="020B0604020202020204"/>
                        </a:rPr>
                        <a:t>•</a:t>
                      </a:r>
                      <a:r>
                        <a:rPr sz="1200" kern="0" spc="20" dirty="0">
                          <a:solidFill>
                            <a:srgbClr val="000000">
                              <a:alpha val="100000"/>
                            </a:srgbClr>
                          </a:solidFill>
                          <a:latin typeface="Arial" panose="020B0604020202020204"/>
                          <a:ea typeface="Arial" panose="020B0604020202020204"/>
                          <a:cs typeface="Arial" panose="020B0604020202020204"/>
                        </a:rPr>
                        <a:t>   </a:t>
                      </a:r>
                      <a:endParaRPr sz="1200" dirty="0">
                        <a:latin typeface="微软雅黑" panose="020B0503020204020204" charset="-122"/>
                        <a:ea typeface="微软雅黑" panose="020B0503020204020204" charset="-122"/>
                        <a:cs typeface="微软雅黑" panose="020B0503020204020204" charset="-122"/>
                      </a:endParaRPr>
                    </a:p>
                  </a:txBody>
                  <a:tcPr marL="0" marR="0" marT="0" marB="0" vert="horz">
                    <a:lnL w="9525" cap="flat" cmpd="sng" algn="ctr">
                      <a:solidFill>
                        <a:srgbClr val="595959"/>
                      </a:solidFill>
                      <a:prstDash val="solid"/>
                      <a:round/>
                      <a:headEnd type="none" w="med" len="med"/>
                      <a:tailEnd type="none" w="med" len="med"/>
                    </a:lnL>
                    <a:lnR w="9525" cap="flat" cmpd="sng" algn="ctr">
                      <a:solidFill>
                        <a:srgbClr val="595959"/>
                      </a:solidFill>
                      <a:prstDash val="solid"/>
                      <a:round/>
                      <a:headEnd type="none" w="med" len="med"/>
                      <a:tailEnd type="none" w="med" len="med"/>
                    </a:lnR>
                    <a:lnT w="9525" cap="flat" cmpd="sng" algn="ctr">
                      <a:solidFill>
                        <a:srgbClr val="595959"/>
                      </a:solidFill>
                      <a:prstDash val="solid"/>
                      <a:round/>
                      <a:headEnd type="none" w="med" len="med"/>
                      <a:tailEnd type="none" w="med" len="med"/>
                    </a:lnT>
                    <a:lnB w="9525" cap="flat" cmpd="sng" algn="ctr">
                      <a:solidFill>
                        <a:srgbClr val="595959"/>
                      </a:solidFill>
                      <a:prstDash val="solid"/>
                      <a:round/>
                      <a:headEnd type="none" w="med" len="med"/>
                      <a:tailEnd type="none" w="med" len="med"/>
                    </a:lnB>
                  </a:tcPr>
                </a:tc>
              </a:tr>
            </a:tbl>
          </a:graphicData>
        </a:graphic>
      </p:graphicFrame>
      <p:sp>
        <p:nvSpPr>
          <p:cNvPr id="106" name="textbox 106"/>
          <p:cNvSpPr/>
          <p:nvPr/>
        </p:nvSpPr>
        <p:spPr>
          <a:xfrm>
            <a:off x="527685" y="237490"/>
            <a:ext cx="8862695" cy="819150"/>
          </a:xfrm>
          <a:prstGeom prst="rect">
            <a:avLst/>
          </a:prstGeom>
          <a:noFill/>
          <a:ln w="0" cap="flat">
            <a:noFill/>
            <a:prstDash val="solid"/>
            <a:miter lim="0"/>
          </a:ln>
        </p:spPr>
        <p:txBody>
          <a:bodyPr vert="horz" wrap="square" lIns="0" tIns="0" rIns="0" bIns="0"/>
          <a:lstStyle/>
          <a:p>
            <a:pPr algn="l" rtl="0" eaLnBrk="0">
              <a:lnSpc>
                <a:spcPct val="85000"/>
              </a:lnSpc>
            </a:pPr>
            <a:endParaRPr sz="100" dirty="0">
              <a:latin typeface="Arial" panose="020B0604020202020204"/>
              <a:ea typeface="Arial" panose="020B0604020202020204"/>
              <a:cs typeface="Arial" panose="020B0604020202020204"/>
            </a:endParaRPr>
          </a:p>
          <a:p>
            <a:pPr marL="12700" algn="l" rtl="0" eaLnBrk="0">
              <a:lnSpc>
                <a:spcPct val="87000"/>
              </a:lnSpc>
            </a:pPr>
            <a:r>
              <a:rPr sz="2300" b="1" kern="0" spc="80" dirty="0">
                <a:solidFill>
                  <a:srgbClr val="000000">
                    <a:alpha val="100000"/>
                  </a:srgbClr>
                </a:solidFill>
                <a:latin typeface="微软雅黑" panose="020B0503020204020204" charset="-122"/>
                <a:ea typeface="微软雅黑" panose="020B0503020204020204" charset="-122"/>
                <a:cs typeface="微软雅黑" panose="020B0503020204020204" charset="-122"/>
              </a:rPr>
              <a:t>有效性</a:t>
            </a:r>
            <a:endParaRPr sz="2300" dirty="0">
              <a:latin typeface="微软雅黑" panose="020B0503020204020204" charset="-122"/>
              <a:ea typeface="微软雅黑" panose="020B0503020204020204" charset="-122"/>
              <a:cs typeface="微软雅黑" panose="020B0503020204020204" charset="-122"/>
            </a:endParaRPr>
          </a:p>
          <a:p>
            <a:pPr algn="l" rtl="0" eaLnBrk="0">
              <a:lnSpc>
                <a:spcPct val="128000"/>
              </a:lnSpc>
            </a:pPr>
            <a:endParaRPr sz="1000" dirty="0">
              <a:latin typeface="Arial" panose="020B0604020202020204"/>
              <a:ea typeface="Arial" panose="020B0604020202020204"/>
              <a:cs typeface="Arial" panose="020B0604020202020204"/>
            </a:endParaRPr>
          </a:p>
          <a:p>
            <a:pPr algn="l" rtl="0" eaLnBrk="0">
              <a:lnSpc>
                <a:spcPct val="107000"/>
              </a:lnSpc>
            </a:pPr>
            <a:endParaRPr sz="400" dirty="0">
              <a:latin typeface="Arial" panose="020B0604020202020204"/>
              <a:ea typeface="Arial" panose="020B0604020202020204"/>
              <a:cs typeface="Arial" panose="020B0604020202020204"/>
            </a:endParaRPr>
          </a:p>
          <a:p>
            <a:pPr algn="r" rtl="0" eaLnBrk="0">
              <a:lnSpc>
                <a:spcPct val="88000"/>
              </a:lnSpc>
              <a:spcBef>
                <a:spcPts val="5"/>
              </a:spcBef>
            </a:pP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地拉罗司是国内外指南推荐的</a:t>
            </a:r>
            <a:r>
              <a:rPr lang="zh-CN"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输血性铁过载的首选</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治疗药物</a:t>
            </a:r>
            <a:r>
              <a:rPr sz="1700" b="1" kern="0" spc="-28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a:t>
            </a:r>
            <a:r>
              <a:rPr sz="1700" b="1" kern="0" spc="-400" dirty="0">
                <a:solidFill>
                  <a:srgbClr val="4472C4">
                    <a:alpha val="100000"/>
                  </a:srgbClr>
                </a:solidFill>
                <a:latin typeface="微软雅黑" panose="020B0503020204020204" charset="-122"/>
                <a:ea typeface="微软雅黑" panose="020B0503020204020204" charset="-122"/>
                <a:cs typeface="微软雅黑" panose="020B0503020204020204" charset="-122"/>
              </a:rPr>
              <a:t> </a:t>
            </a:r>
            <a:r>
              <a:rPr sz="1700" b="1" kern="0" spc="90" dirty="0">
                <a:solidFill>
                  <a:srgbClr val="4472C4">
                    <a:alpha val="100000"/>
                  </a:srgbClr>
                </a:solidFill>
                <a:latin typeface="微软雅黑" panose="020B0503020204020204" charset="-122"/>
                <a:ea typeface="微软雅黑" panose="020B0503020204020204" charset="-122"/>
                <a:cs typeface="微软雅黑" panose="020B0503020204020204" charset="-122"/>
              </a:rPr>
              <a:t>可用于儿童患者一线</a:t>
            </a:r>
            <a:r>
              <a:rPr sz="1700" b="1" kern="0" spc="80" dirty="0">
                <a:solidFill>
                  <a:srgbClr val="4472C4">
                    <a:alpha val="100000"/>
                  </a:srgbClr>
                </a:solidFill>
                <a:latin typeface="微软雅黑" panose="020B0503020204020204" charset="-122"/>
                <a:ea typeface="微软雅黑" panose="020B0503020204020204" charset="-122"/>
                <a:cs typeface="微软雅黑" panose="020B0503020204020204" charset="-122"/>
              </a:rPr>
              <a:t>治疗</a:t>
            </a:r>
            <a:endParaRPr sz="1700" dirty="0">
              <a:latin typeface="微软雅黑" panose="020B0503020204020204" charset="-122"/>
              <a:ea typeface="微软雅黑" panose="020B0503020204020204" charset="-122"/>
              <a:cs typeface="微软雅黑" panose="020B0503020204020204" charset="-122"/>
            </a:endParaRPr>
          </a:p>
        </p:txBody>
      </p:sp>
      <p:pic>
        <p:nvPicPr>
          <p:cNvPr id="108" name="picture 108"/>
          <p:cNvPicPr>
            <a:picLocks noChangeAspect="1"/>
          </p:cNvPicPr>
          <p:nvPr/>
        </p:nvPicPr>
        <p:blipFill>
          <a:blip r:embed="rId2"/>
          <a:stretch>
            <a:fillRect/>
          </a:stretch>
        </p:blipFill>
        <p:spPr>
          <a:xfrm rot="21600000">
            <a:off x="10823447" y="0"/>
            <a:ext cx="1368552" cy="1138428"/>
          </a:xfrm>
          <a:prstGeom prst="rect">
            <a:avLst/>
          </a:prstGeom>
        </p:spPr>
      </p:pic>
    </p:spTree>
  </p:cSld>
  <p:clrMapOvr>
    <a:masterClrMapping/>
  </p:clrMapOvr>
</p:sld>
</file>

<file path=ppt/tags/tag1.xml><?xml version="1.0" encoding="utf-8"?>
<p:tagLst xmlns:p="http://schemas.openxmlformats.org/presentationml/2006/main">
  <p:tag name="WM_BEAUTIFY_ZORDER_FLAG_TAG" val="2"/>
</p:tagLst>
</file>

<file path=ppt/theme/theme1.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
        <a:ea typeface=""/>
        <a:cs typeface=""/>
      </a:majorFont>
      <a:minorFont>
        <a:latin typeface=""/>
        <a:ea typeface=""/>
        <a:cs typeface=""/>
      </a:minorFont>
    </a:fontScheme>
    <a:fmtScheme name="Office">
      <a:fillStyleLst>
        <a:solidFill>
          <a:schemeClr val="phClr"/>
        </a:solidFill>
        <a:gradFill rotWithShape="1">
          <a:gsLst>
            <a:gs pos="0">
              <a:schemeClr val="phClr">
                <a:satMod val="110000"/>
                <a:lumMod val="105000"/>
                <a:tint val="67000"/>
              </a:schemeClr>
            </a:gs>
            <a:gs pos="50000">
              <a:schemeClr val="phClr">
                <a:lumMod val="105000"/>
                <a:satMod val="103000"/>
                <a:tint val="73000"/>
              </a:schemeClr>
            </a:gs>
            <a:gs pos="100000">
              <a:schemeClr val="phClr">
                <a:satMod val="105000"/>
                <a:lumMod val="109000"/>
                <a:tint val="81000"/>
              </a:schemeClr>
            </a:gs>
          </a:gsLst>
          <a:lin ang="5400000" scaled="0"/>
        </a:gradFill>
        <a:gradFill rotWithShape="1">
          <a:gsLst>
            <a:gs pos="0">
              <a:schemeClr val="phClr">
                <a:satMod val="103000"/>
                <a:lumMod val="102000"/>
                <a:shade val="94000"/>
              </a:schemeClr>
            </a:gs>
            <a:gs pos="50000">
              <a:schemeClr val="phClr">
                <a:lumMod val="110000"/>
                <a:satMod val="100000"/>
                <a:tint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5704</Words>
  <Application>WPS 演示</Application>
  <PresentationFormat/>
  <Paragraphs>402</Paragraphs>
  <Slides>11</Slides>
  <Notes>0</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11</vt:i4>
      </vt:variant>
    </vt:vector>
  </HeadingPairs>
  <TitlesOfParts>
    <vt:vector size="19" baseType="lpstr">
      <vt:lpstr>Arial</vt:lpstr>
      <vt:lpstr>宋体</vt:lpstr>
      <vt:lpstr>Wingdings</vt:lpstr>
      <vt:lpstr>Arial</vt:lpstr>
      <vt:lpstr>微软雅黑</vt:lpstr>
      <vt:lpstr>Calibri</vt:lpstr>
      <vt:lpstr>Arial Unicode MS</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刘彬</cp:lastModifiedBy>
  <cp:revision>11</cp:revision>
  <dcterms:created xsi:type="dcterms:W3CDTF">2026-06-07T08:15:00Z</dcterms:created>
  <dcterms:modified xsi:type="dcterms:W3CDTF">2026-06-09T07:13:34Z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O">
    <vt:lpwstr>wqlLaW5nc29mdCBQREYgdG8gV1BTIDEyMA</vt:lpwstr>
  </property>
  <property fmtid="{D5CDD505-2E9C-101B-9397-08002B2CF9AE}" pid="3" name="Created">
    <vt:filetime>2026-06-08T08:15:08Z</vt:filetime>
  </property>
  <property fmtid="{D5CDD505-2E9C-101B-9397-08002B2CF9AE}" pid="4" name="ICV">
    <vt:lpwstr>39D025734B0446429B7A192DBE74D0FF_13</vt:lpwstr>
  </property>
  <property fmtid="{D5CDD505-2E9C-101B-9397-08002B2CF9AE}" pid="5" name="KSOProductBuildVer">
    <vt:lpwstr>2052-12.1.0.26375</vt:lpwstr>
  </property>
</Properties>
</file>