
<file path=[Content_Types].xml><?xml version="1.0" encoding="utf-8"?>
<Types xmlns="http://schemas.openxmlformats.org/package/2006/content-types">
  <Default Extension="jpeg" ContentType="image/jpeg"/>
  <Default Extension="JPG" ContentType="image/.jpg"/>
  <Default Extension="xlsx" ContentType="application/vnd.openxmlformats-officedocument.spreadsheetml.sheet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authors.xml" ContentType="application/vnd.ms-powerpoint.authors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olors1.xml" ContentType="application/vnd.ms-office.chartcolorstyle+xml"/>
  <Override PartName="/ppt/charts/colors2.xml" ContentType="application/vnd.ms-office.chartcolorstyle+xml"/>
  <Override PartName="/ppt/charts/colors3.xml" ContentType="application/vnd.ms-office.chartcolorstyle+xml"/>
  <Override PartName="/ppt/charts/style1.xml" ContentType="application/vnd.ms-office.chartstyle+xml"/>
  <Override PartName="/ppt/charts/style2.xml" ContentType="application/vnd.ms-office.chartstyle+xml"/>
  <Override PartName="/ppt/charts/style3.xml" ContentType="application/vnd.ms-office.chartstyle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3" r:id="rId3"/>
  </p:sldMasterIdLst>
  <p:notesMasterIdLst>
    <p:notesMasterId r:id="rId7"/>
  </p:notesMasterIdLst>
  <p:sldIdLst>
    <p:sldId id="16767843" r:id="rId4"/>
    <p:sldId id="16767845" r:id="rId5"/>
    <p:sldId id="16767835" r:id="rId6"/>
    <p:sldId id="16139720" r:id="rId8"/>
    <p:sldId id="16767837" r:id="rId9"/>
    <p:sldId id="16767823" r:id="rId10"/>
    <p:sldId id="16139737" r:id="rId11"/>
    <p:sldId id="16767828" r:id="rId12"/>
    <p:sldId id="16139726" r:id="rId13"/>
    <p:sldId id="16139734" r:id="rId14"/>
  </p:sldIdLst>
  <p:sldSz cx="12192000" cy="6858000"/>
  <p:notesSz cx="6807200" cy="993902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710" userDrawn="1">
          <p15:clr>
            <a:srgbClr val="A4A3A4"/>
          </p15:clr>
        </p15:guide>
        <p15:guide id="2" orient="horz" pos="3067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5FD6000-0AEE-7271-DF66-51B1AA002303}" name="Fisher C" initials="FC" userId="4b5102cf449c6051" providerId="Windows Live"/>
  <p188:author id="{970405A0-EBF4-9ED8-B9AD-A17640DD3524}" name="Gang Fang" initials="GF" userId="099fdc21a5c27a92" providerId="Windows Liv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800D0"/>
    <a:srgbClr val="CC0000"/>
    <a:srgbClr val="F0E6F4"/>
    <a:srgbClr val="E6E4E6"/>
    <a:srgbClr val="E7DDED"/>
    <a:srgbClr val="6433AA"/>
    <a:srgbClr val="FBE5D5"/>
    <a:srgbClr val="D9D9D9"/>
    <a:srgbClr val="FDEADA"/>
    <a:srgbClr val="8064A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076" autoAdjust="0"/>
    <p:restoredTop sz="94826" autoAdjust="0"/>
  </p:normalViewPr>
  <p:slideViewPr>
    <p:cSldViewPr snapToGrid="0" showGuides="1">
      <p:cViewPr varScale="1">
        <p:scale>
          <a:sx n="152" d="100"/>
          <a:sy n="152" d="100"/>
        </p:scale>
        <p:origin x="952" y="108"/>
      </p:cViewPr>
      <p:guideLst>
        <p:guide pos="710"/>
        <p:guide orient="horz" pos="306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notesMaster" Target="notesMasters/notesMaster1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" Type="http://schemas.openxmlformats.org/officeDocument/2006/relationships/theme" Target="theme/theme1.xml"/><Relationship Id="rId18" Type="http://schemas.microsoft.com/office/2018/10/relationships/authors" Target="authors.xml"/><Relationship Id="rId17" Type="http://schemas.openxmlformats.org/officeDocument/2006/relationships/tableStyles" Target="tableStyles.xml"/><Relationship Id="rId16" Type="http://schemas.openxmlformats.org/officeDocument/2006/relationships/viewProps" Target="viewProps.xml"/><Relationship Id="rId15" Type="http://schemas.openxmlformats.org/officeDocument/2006/relationships/presProps" Target="presProps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ColorStyle" Target="colors1.xml"/><Relationship Id="rId2" Type="http://schemas.microsoft.com/office/2011/relationships/chartStyle" Target="style1.xml"/><Relationship Id="rId1" Type="http://schemas.openxmlformats.org/officeDocument/2006/relationships/package" Target="../embeddings/Workbook1.xlsx"/></Relationships>
</file>

<file path=ppt/charts/_rels/chart2.xml.rels><?xml version="1.0" encoding="UTF-8" standalone="yes"?>
<Relationships xmlns="http://schemas.openxmlformats.org/package/2006/relationships"><Relationship Id="rId3" Type="http://schemas.microsoft.com/office/2011/relationships/chartColorStyle" Target="colors2.xml"/><Relationship Id="rId2" Type="http://schemas.microsoft.com/office/2011/relationships/chartStyle" Target="style2.xml"/><Relationship Id="rId1" Type="http://schemas.openxmlformats.org/officeDocument/2006/relationships/package" Target="../embeddings/Workbook2.xlsx"/></Relationships>
</file>

<file path=ppt/charts/_rels/chart3.xml.rels><?xml version="1.0" encoding="UTF-8" standalone="yes"?>
<Relationships xmlns="http://schemas.openxmlformats.org/package/2006/relationships"><Relationship Id="rId3" Type="http://schemas.microsoft.com/office/2011/relationships/chartColorStyle" Target="colors3.xml"/><Relationship Id="rId2" Type="http://schemas.microsoft.com/office/2011/relationships/chartStyle" Target="style3.xml"/><Relationship Id="rId1" Type="http://schemas.openxmlformats.org/officeDocument/2006/relationships/package" Target="../embeddings/Workbook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25737605618382"/>
          <c:y val="0.16320744350546"/>
          <c:w val="0.651093932082656"/>
          <c:h val="0.59409096719309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本维莫德</c:v>
                </c:pt>
              </c:strCache>
            </c:strRef>
          </c:tx>
          <c:spPr>
            <a:solidFill>
              <a:srgbClr val="8800D0"/>
            </a:solidFill>
            <a:ln>
              <a:noFill/>
            </a:ln>
            <a:effectLst/>
          </c:spPr>
          <c:invertIfNegative val="0"/>
          <c:dLbls>
            <c:dLbl>
              <c:idx val="0"/>
              <c:layout/>
              <c:tx>
                <c:rich>
                  <a:bodyPr rot="0" spcFirstLastPara="1" vertOverflow="ellipsis" vert="horz" wrap="square" lIns="38100" tIns="19050" rIns="38100" bIns="19050" anchor="ctr" anchorCtr="1"/>
                  <a:lstStyle/>
                  <a:p>
                    <a:pPr defTabSz="914400">
                      <a:defRPr lang="zh-CN" sz="1050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a4469205-7214-4fa4-92d2-e9ab62aa95b8}" type="VALUE">
                      <a:t>[VALUE]</a:t>
                    </a:fld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/>
              <a:lstStyle/>
              <a:p>
                <a:pPr>
                  <a:defRPr lang="zh-CN" sz="105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</c:f>
              <c:numCache>
                <c:formatCode>General</c:formatCode>
                <c:ptCount val="1"/>
              </c:numCache>
            </c:numRef>
          </c:cat>
          <c:val>
            <c:numRef>
              <c:f>Sheet1!$B$2</c:f>
              <c:numCache>
                <c:formatCode>0%</c:formatCode>
                <c:ptCount val="1"/>
                <c:pt idx="0">
                  <c:v>0.3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克立硼罗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/>
              <a:lstStyle/>
              <a:p>
                <a:pPr>
                  <a:defRPr lang="zh-CN" sz="105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</c:f>
              <c:numCache>
                <c:formatCode>General</c:formatCode>
                <c:ptCount val="1"/>
              </c:numCache>
            </c:numRef>
          </c:cat>
          <c:val>
            <c:numRef>
              <c:f>Sheet1!$C$2</c:f>
              <c:numCache>
                <c:formatCode>0.0%</c:formatCode>
                <c:ptCount val="1"/>
                <c:pt idx="0">
                  <c:v>0.604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100"/>
        <c:axId val="1069693216"/>
        <c:axId val="1216976784"/>
      </c:barChart>
      <c:catAx>
        <c:axId val="1069693216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txPr>
          <a:bodyPr rot="-60000000" spcFirstLastPara="0" vertOverflow="ellipsis" vert="horz" wrap="square" anchor="ctr" anchorCtr="1"/>
          <a:lstStyle/>
          <a:p>
            <a:pPr>
              <a:defRPr lang="zh-CN" sz="105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1216976784"/>
        <c:crosses val="autoZero"/>
        <c:auto val="1"/>
        <c:lblAlgn val="ctr"/>
        <c:lblOffset val="100"/>
        <c:noMultiLvlLbl val="0"/>
      </c:catAx>
      <c:valAx>
        <c:axId val="1216976784"/>
        <c:scaling>
          <c:orientation val="minMax"/>
          <c:max val="0.7"/>
          <c:min val="0"/>
        </c:scaling>
        <c:delete val="1"/>
        <c:axPos val="l"/>
        <c:numFmt formatCode="0%" sourceLinked="1"/>
        <c:majorTickMark val="none"/>
        <c:minorTickMark val="none"/>
        <c:tickLblPos val="nextTo"/>
        <c:txPr>
          <a:bodyPr rot="-60000000" spcFirstLastPara="0" vertOverflow="ellipsis" vert="horz" wrap="square" anchor="ctr" anchorCtr="1"/>
          <a:lstStyle/>
          <a:p>
            <a:pPr>
              <a:defRPr lang="zh-CN" sz="105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106969321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9573280863174"/>
          <c:y val="0.806352074128401"/>
          <c:w val="0.702973974181342"/>
          <c:h val="0.13077933802679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zh-CN"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思源黑体 CN Regular" panose="020B0500000000000000" pitchFamily="34" charset="-122"/>
              <a:ea typeface="思源黑体 CN Regular" panose="020B0500000000000000" pitchFamily="34" charset="-122"/>
              <a:cs typeface="+mn-cs"/>
            </a:defRPr>
          </a:pPr>
        </a:p>
      </c:txPr>
    </c:legend>
    <c:plotVisOnly val="1"/>
    <c:dispBlanksAs val="gap"/>
    <c:showDLblsOverMax val="0"/>
    <c:extLst>
      <c:ext uri="{0b15fc19-7d7d-44ad-8c2d-2c3a37ce22c3}">
        <chartProps xmlns="https://web.wps.cn/et/2018/main" chartId="{2c10342a-f70e-4f0e-a18d-317fbc4adf28}"/>
      </c:ext>
    </c:extLst>
  </c:chart>
  <c:spPr>
    <a:noFill/>
    <a:ln>
      <a:noFill/>
    </a:ln>
    <a:effectLst/>
  </c:spPr>
  <c:txPr>
    <a:bodyPr/>
    <a:lstStyle/>
    <a:p>
      <a:pPr>
        <a:defRPr lang="zh-CN" sz="1050"/>
      </a:pPr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lang="zh-CN" sz="1400" b="1" i="0" u="none" strike="noStrike" kern="1200" spc="0" baseline="0">
                <a:solidFill>
                  <a:schemeClr val="tx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cs typeface="Times New Roman" panose="02020503050405090304" pitchFamily="18" charset="0"/>
              </a:defRPr>
            </a:pPr>
            <a:r>
              <a:rPr lang="zh-CN" altLang="en-US" sz="1400" b="1" i="0" dirty="0"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本维莫德与克立硼罗</a:t>
            </a:r>
            <a:r>
              <a:rPr lang="en-US" sz="1400" b="1" i="0" dirty="0"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IGA</a:t>
            </a:r>
            <a:r>
              <a:rPr lang="zh-CN" sz="1400" b="1" i="0" dirty="0"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应答率</a:t>
            </a:r>
            <a:r>
              <a:rPr lang="zh-CN" altLang="en-US" sz="1400" b="1" i="0" dirty="0"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对比</a:t>
            </a:r>
            <a:endParaRPr lang="zh-CN" sz="1400" b="1" i="0" dirty="0"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c:rich>
      </c:tx>
      <c:layout>
        <c:manualLayout>
          <c:xMode val="edge"/>
          <c:yMode val="edge"/>
          <c:x val="0.204519691863541"/>
          <c:y val="0.0221714935346528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0.0767602430555556"/>
          <c:y val="0.158159829059829"/>
          <c:w val="0.887961979166667"/>
          <c:h val="0.61498846153846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本维莫德</c:v>
                </c:pt>
              </c:strCache>
            </c:strRef>
          </c:tx>
          <c:spPr>
            <a:solidFill>
              <a:srgbClr val="8800D0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8800D0"/>
              </a:solidFill>
              <a:ln>
                <a:solidFill>
                  <a:srgbClr val="8800D0"/>
                </a:solidFill>
              </a:ln>
              <a:effectLst/>
            </c:spPr>
          </c:dPt>
          <c:dLbls>
            <c:dLbl>
              <c:idx val="0"/>
              <c:layout>
                <c:manualLayout>
                  <c:x val="-2.22723240286431e-17"/>
                  <c:y val="0.0266057922415834"/>
                </c:manualLayout>
              </c:layout>
              <c:numFmt formatCode="General" sourceLinked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/>
                <a:lstStyle/>
                <a:p>
                  <a:pPr>
                    <a:defRPr lang="zh-CN" altLang="en-US" sz="1600" b="1" i="0" u="none" strike="noStrike" kern="1200" baseline="0">
                      <a:solidFill>
                        <a:srgbClr val="C00000"/>
                      </a:solidFill>
                      <a:latin typeface="思源黑体 CN Regular" panose="020B0500000000000000" pitchFamily="34" charset="-122"/>
                      <a:ea typeface="思源黑体 CN Regular" panose="020B0500000000000000" pitchFamily="34" charset="-122"/>
                      <a:cs typeface="Times New Roman" panose="02020503050405090304" pitchFamily="18" charset="0"/>
                    </a:defRPr>
                  </a:pPr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0.00485947228809401"/>
                  <c:y val="0.0532115844831668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/>
                  <a:lstStyle/>
                  <a:p>
                    <a:pPr defTabSz="914400">
                      <a:defRPr lang="zh-CN" sz="1600" b="0" i="0" u="none" strike="noStrike" kern="1200" baseline="0">
                        <a:solidFill>
                          <a:schemeClr val="tx1"/>
                        </a:solidFill>
                        <a:latin typeface="思源黑体 CN Regular" panose="020B0500000000000000" pitchFamily="34" charset="-122"/>
                        <a:ea typeface="思源黑体 CN Regular" panose="020B0500000000000000" pitchFamily="34" charset="-122"/>
                        <a:cs typeface="Times New Roman" panose="02020503050405090304" pitchFamily="18" charset="0"/>
                      </a:defRPr>
                    </a:pPr>
                    <a:fld id="{455b939a-6b8d-4dd3-a0fa-aaf90179061c}" type="VALUE">
                      <a:t>[VALUE]</a:t>
                    </a:fld>
                  </a:p>
                </c:rich>
              </c:tx>
              <c:numFmt formatCode="General" sourceLinked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/>
                <a:lstStyle/>
                <a:p>
                  <a:pPr>
                    <a:defRPr lang="zh-CN" sz="1600" b="0" i="0" u="none" strike="noStrike" kern="1200" baseline="0">
                      <a:solidFill>
                        <a:schemeClr val="tx1"/>
                      </a:solidFill>
                      <a:latin typeface="思源黑体 CN Regular" panose="020B0500000000000000" pitchFamily="34" charset="-122"/>
                      <a:ea typeface="思源黑体 CN Regular" panose="020B0500000000000000" pitchFamily="34" charset="-122"/>
                      <a:cs typeface="Times New Roman" panose="02020503050405090304" pitchFamily="18" charset="0"/>
                    </a:defRPr>
                  </a:pPr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/>
              <c:numFmt formatCode="General" sourceLinked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/>
                <a:lstStyle/>
                <a:p>
                  <a:pPr>
                    <a:defRPr lang="zh-CN" sz="1600" b="1" i="0" u="none" strike="noStrike" kern="1200" baseline="0">
                      <a:solidFill>
                        <a:srgbClr val="C00000"/>
                      </a:solidFill>
                      <a:latin typeface="思源黑体 CN Regular" panose="020B0500000000000000" pitchFamily="34" charset="-122"/>
                      <a:ea typeface="思源黑体 CN Regular" panose="020B0500000000000000" pitchFamily="34" charset="-122"/>
                      <a:cs typeface="Times New Roman" panose="02020503050405090304" pitchFamily="18" charset="0"/>
                    </a:defRPr>
                  </a:pPr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/>
              <a:lstStyle/>
              <a:p>
                <a:pPr>
                  <a:defRPr lang="zh-CN" sz="1400" b="0" i="0" u="none" strike="noStrike" kern="1200" baseline="0">
                    <a:solidFill>
                      <a:schemeClr val="tx1"/>
                    </a:solidFill>
                    <a:latin typeface="思源黑体 CN Regular" panose="020B0500000000000000" pitchFamily="34" charset="-122"/>
                    <a:ea typeface="思源黑体 CN Regular" panose="020B0500000000000000" pitchFamily="34" charset="-122"/>
                    <a:cs typeface="Times New Roman" panose="02020503050405090304" pitchFamily="18" charset="0"/>
                  </a:defRPr>
                </a:pPr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2-6岁</c:v>
                </c:pt>
                <c:pt idx="1">
                  <c:v>7-11岁</c:v>
                </c:pt>
                <c:pt idx="2">
                  <c:v>12-17岁</c:v>
                </c:pt>
              </c:strCache>
            </c:strRef>
          </c:cat>
          <c:val>
            <c:numRef>
              <c:f>Sheet1!$B$2:$B$4</c:f>
              <c:numCache>
                <c:formatCode>0.0%</c:formatCode>
                <c:ptCount val="3"/>
                <c:pt idx="0">
                  <c:v>0.574</c:v>
                </c:pt>
                <c:pt idx="1">
                  <c:v>0.733</c:v>
                </c:pt>
                <c:pt idx="2">
                  <c:v>0.503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克立硼罗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/>
              <a:lstStyle/>
              <a:p>
                <a:pPr>
                  <a:defRPr lang="zh-CN" sz="1400" b="0" i="0" u="none" strike="noStrike" kern="1200" baseline="0">
                    <a:solidFill>
                      <a:schemeClr val="tx1"/>
                    </a:solidFill>
                    <a:latin typeface="思源黑体 CN Regular" panose="020B0500000000000000" pitchFamily="34" charset="-122"/>
                    <a:ea typeface="思源黑体 CN Regular" panose="020B0500000000000000" pitchFamily="34" charset="-122"/>
                    <a:cs typeface="Times New Roman" panose="02020503050405090304" pitchFamily="18" charset="0"/>
                  </a:defRPr>
                </a:pPr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2-6岁</c:v>
                </c:pt>
                <c:pt idx="1">
                  <c:v>7-11岁</c:v>
                </c:pt>
                <c:pt idx="2">
                  <c:v>12-17岁</c:v>
                </c:pt>
              </c:strCache>
            </c:strRef>
          </c:cat>
          <c:val>
            <c:numRef>
              <c:f>Sheet1!$C$2:$C$4</c:f>
              <c:numCache>
                <c:formatCode>0.0%</c:formatCode>
                <c:ptCount val="3"/>
                <c:pt idx="0">
                  <c:v>0.305</c:v>
                </c:pt>
                <c:pt idx="1">
                  <c:v>0.366</c:v>
                </c:pt>
                <c:pt idx="2">
                  <c:v>0.303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069693216"/>
        <c:axId val="1216976784"/>
      </c:barChart>
      <c:catAx>
        <c:axId val="10696932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zh-CN" sz="1050" b="0" i="0" u="none" strike="noStrike" kern="1200" baseline="0">
                <a:solidFill>
                  <a:schemeClr val="tx1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  <a:cs typeface="Times New Roman" panose="02020503050405090304" pitchFamily="18" charset="0"/>
              </a:defRPr>
            </a:pPr>
          </a:p>
        </c:txPr>
        <c:crossAx val="1216976784"/>
        <c:crosses val="autoZero"/>
        <c:auto val="1"/>
        <c:lblAlgn val="ctr"/>
        <c:lblOffset val="100"/>
        <c:noMultiLvlLbl val="0"/>
      </c:catAx>
      <c:valAx>
        <c:axId val="1216976784"/>
        <c:scaling>
          <c:orientation val="minMax"/>
        </c:scaling>
        <c:delete val="0"/>
        <c:axPos val="l"/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zh-CN" sz="1050" b="0" i="0" u="none" strike="noStrike" kern="1200" baseline="0">
                <a:solidFill>
                  <a:schemeClr val="tx1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  <a:cs typeface="Times New Roman" panose="02020503050405090304" pitchFamily="18" charset="0"/>
              </a:defRPr>
            </a:pPr>
          </a:p>
        </c:txPr>
        <c:crossAx val="106969321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85798192238045"/>
          <c:y val="0.892267840021676"/>
          <c:w val="0.423543951918009"/>
          <c:h val="0.10773215997832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zh-CN" sz="1400" b="1" i="0" u="none" strike="noStrike" kern="1200" baseline="0">
              <a:solidFill>
                <a:schemeClr val="tx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  <a:cs typeface="Times New Roman" panose="02020503050405090304" pitchFamily="18" charset="0"/>
            </a:defRPr>
          </a:pPr>
        </a:p>
      </c:txPr>
    </c:legend>
    <c:plotVisOnly val="1"/>
    <c:dispBlanksAs val="gap"/>
    <c:showDLblsOverMax val="0"/>
    <c:extLst>
      <c:ext uri="{0b15fc19-7d7d-44ad-8c2d-2c3a37ce22c3}">
        <chartProps xmlns="https://web.wps.cn/et/2018/main" chartId="{d1b153d6-f349-4202-8981-3ca8ff48c149}"/>
      </c:ext>
    </c:extLst>
  </c:chart>
  <c:spPr>
    <a:noFill/>
    <a:ln>
      <a:noFill/>
    </a:ln>
    <a:effectLst/>
  </c:spPr>
  <c:txPr>
    <a:bodyPr/>
    <a:lstStyle/>
    <a:p>
      <a:pPr>
        <a:defRPr lang="zh-CN" sz="1200">
          <a:solidFill>
            <a:schemeClr val="tx1"/>
          </a:solidFill>
          <a:latin typeface="Times New Roman" panose="02020503050405090304" pitchFamily="18" charset="0"/>
          <a:cs typeface="Times New Roman" panose="02020503050405090304" pitchFamily="18" charset="0"/>
        </a:defRPr>
      </a:pPr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37871718020921"/>
          <c:y val="0.158711849300849"/>
          <c:w val="0.739180611315805"/>
          <c:h val="0.69184416048389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本维莫德</c:v>
                </c:pt>
              </c:strCache>
            </c:strRef>
          </c:tx>
          <c:spPr>
            <a:solidFill>
              <a:srgbClr val="8800D0"/>
            </a:solidFill>
            <a:ln>
              <a:noFill/>
            </a:ln>
            <a:effectLst/>
          </c:spPr>
          <c:invertIfNegative val="0"/>
          <c:dLbls>
            <c:dLbl>
              <c:idx val="0"/>
              <c:layout/>
              <c:numFmt formatCode="General" sourceLinked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lang="zh-CN" sz="1195" b="0" i="0" u="none" strike="noStrike" kern="1200" baseline="0">
                      <a:solidFill>
                        <a:srgbClr val="C00000"/>
                      </a:solidFill>
                      <a:latin typeface="+mn-lt"/>
                      <a:ea typeface="+mn-ea"/>
                      <a:cs typeface="+mn-cs"/>
                    </a:defRPr>
                  </a:pPr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zh-CN" sz="1195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</c:f>
              <c:numCache>
                <c:formatCode>General</c:formatCode>
                <c:ptCount val="1"/>
              </c:numCache>
            </c:numRef>
          </c:cat>
          <c:val>
            <c:numRef>
              <c:f>Sheet1!$B$2</c:f>
              <c:numCache>
                <c:formatCode>0.00%</c:formatCode>
                <c:ptCount val="1"/>
                <c:pt idx="0">
                  <c:v>-0.5164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克立硼罗</c:v>
                </c:pt>
              </c:strCache>
            </c:strRef>
          </c:tx>
          <c:spPr>
            <a:solidFill>
              <a:srgbClr val="BFBFBF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zh-CN" sz="1195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</c:f>
              <c:numCache>
                <c:formatCode>General</c:formatCode>
                <c:ptCount val="1"/>
              </c:numCache>
            </c:numRef>
          </c:cat>
          <c:val>
            <c:numRef>
              <c:f>Sheet1!$C$2</c:f>
              <c:numCache>
                <c:formatCode>0.00%</c:formatCode>
                <c:ptCount val="1"/>
                <c:pt idx="0">
                  <c:v>-0.304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99"/>
        <c:overlap val="-100"/>
        <c:axId val="295995471"/>
        <c:axId val="757419535"/>
      </c:barChart>
      <c:catAx>
        <c:axId val="295995471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zh-CN" sz="1195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757419535"/>
        <c:crosses val="autoZero"/>
        <c:auto val="1"/>
        <c:lblAlgn val="ctr"/>
        <c:lblOffset val="100"/>
        <c:noMultiLvlLbl val="0"/>
      </c:catAx>
      <c:valAx>
        <c:axId val="757419535"/>
        <c:scaling>
          <c:orientation val="minMax"/>
        </c:scaling>
        <c:delete val="1"/>
        <c:axPos val="l"/>
        <c:numFmt formatCode="0.00%" sourceLinked="1"/>
        <c:majorTickMark val="none"/>
        <c:minorTickMark val="none"/>
        <c:tickLblPos val="nextTo"/>
        <c:txPr>
          <a:bodyPr rot="-60000000" spcFirstLastPara="0" vertOverflow="ellipsis" vert="horz" wrap="square" anchor="ctr" anchorCtr="1"/>
          <a:lstStyle/>
          <a:p>
            <a:pPr>
              <a:defRPr lang="zh-CN" sz="1195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295995471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98312901886597"/>
          <c:y val="0.0242187939055824"/>
          <c:w val="0.614503771777949"/>
          <c:h val="0.123469470651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zh-CN"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思源黑体 CN Regular" panose="020B0500000000000000" pitchFamily="34" charset="-122"/>
              <a:ea typeface="思源黑体 CN Regular" panose="020B0500000000000000" pitchFamily="34" charset="-122"/>
              <a:cs typeface="+mn-cs"/>
            </a:defRPr>
          </a:pPr>
        </a:p>
      </c:txPr>
    </c:legend>
    <c:plotVisOnly val="1"/>
    <c:dispBlanksAs val="gap"/>
    <c:showDLblsOverMax val="0"/>
    <c:extLst>
      <c:ext uri="{0b15fc19-7d7d-44ad-8c2d-2c3a37ce22c3}">
        <chartProps xmlns="https://web.wps.cn/et/2018/main" chartId="{c9fc3ac6-520d-4886-9873-d8e04d4149aa}"/>
      </c:ext>
    </c:extLst>
  </c:chart>
  <c:spPr>
    <a:noFill/>
    <a:ln>
      <a:noFill/>
    </a:ln>
    <a:effectLst/>
  </c:spPr>
  <c:txPr>
    <a:bodyPr/>
    <a:lstStyle/>
    <a:p>
      <a:pPr>
        <a:defRPr lang="zh-CN"/>
      </a:pPr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5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5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5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5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5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5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9786" cy="498693"/>
          </a:xfrm>
          <a:prstGeom prst="rect">
            <a:avLst/>
          </a:prstGeom>
        </p:spPr>
        <p:txBody>
          <a:bodyPr vert="horz" lIns="91559" tIns="45779" rIns="91559" bIns="45779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55839" y="0"/>
            <a:ext cx="2949786" cy="498693"/>
          </a:xfrm>
          <a:prstGeom prst="rect">
            <a:avLst/>
          </a:prstGeom>
        </p:spPr>
        <p:txBody>
          <a:bodyPr vert="horz" lIns="91559" tIns="45779" rIns="91559" bIns="45779" rtlCol="0"/>
          <a:lstStyle>
            <a:lvl1pPr algn="r">
              <a:defRPr sz="1200"/>
            </a:lvl1pPr>
          </a:lstStyle>
          <a:p>
            <a:fld id="{46E8885B-574D-4B7A-9308-910C1ED1E5F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3013"/>
            <a:ext cx="5962650" cy="3354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559" tIns="45779" rIns="91559" bIns="45779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0721" y="4783306"/>
            <a:ext cx="5445760" cy="3913615"/>
          </a:xfrm>
          <a:prstGeom prst="rect">
            <a:avLst/>
          </a:prstGeom>
        </p:spPr>
        <p:txBody>
          <a:bodyPr vert="horz" lIns="91559" tIns="45779" rIns="91559" bIns="45779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1" y="9440647"/>
            <a:ext cx="2949786" cy="498692"/>
          </a:xfrm>
          <a:prstGeom prst="rect">
            <a:avLst/>
          </a:prstGeom>
        </p:spPr>
        <p:txBody>
          <a:bodyPr vert="horz" lIns="91559" tIns="45779" rIns="91559" bIns="45779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55839" y="9440647"/>
            <a:ext cx="2949786" cy="498692"/>
          </a:xfrm>
          <a:prstGeom prst="rect">
            <a:avLst/>
          </a:prstGeom>
        </p:spPr>
        <p:txBody>
          <a:bodyPr vert="horz" lIns="91559" tIns="45779" rIns="91559" bIns="45779" rtlCol="0" anchor="b"/>
          <a:lstStyle>
            <a:lvl1pPr algn="r">
              <a:defRPr sz="1200"/>
            </a:lvl1pPr>
          </a:lstStyle>
          <a:p>
            <a:fld id="{01D23DF0-1485-4E4D-8B8C-9CBAE8D8075A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D23DF0-1485-4E4D-8B8C-9CBAE8D8075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D23DF0-1485-4E4D-8B8C-9CBAE8D8075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15670">
              <a:defRPr/>
            </a:pPr>
            <a:fld id="{5CCF640B-3ABC-4857-8BC2-F960D87E8E65}" type="slidenum">
              <a:rPr lang="zh-CN" altLang="en-US">
                <a:solidFill>
                  <a:prstClr val="black"/>
                </a:solidFill>
                <a:latin typeface="等线" panose="02010600030101010101" charset="-122"/>
                <a:ea typeface="等线" panose="02010600030101010101" charset="-122"/>
              </a:rPr>
            </a:fld>
            <a:endParaRPr lang="zh-CN" altLang="en-US">
              <a:solidFill>
                <a:prstClr val="black"/>
              </a:solidFill>
              <a:latin typeface="等线" panose="02010600030101010101" charset="-122"/>
              <a:ea typeface="等线" panose="02010600030101010101" charset="-122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D23DF0-1485-4E4D-8B8C-9CBAE8D8075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D23DF0-1485-4E4D-8B8C-9CBAE8D8075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D23DF0-1485-4E4D-8B8C-9CBAE8D8075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15670">
              <a:defRPr/>
            </a:pPr>
            <a:fld id="{5CCF640B-3ABC-4857-8BC2-F960D87E8E65}" type="slidenum">
              <a:rPr lang="zh-CN" altLang="en-US">
                <a:solidFill>
                  <a:prstClr val="black"/>
                </a:solidFill>
                <a:latin typeface="等线" panose="02010600030101010101" charset="-122"/>
                <a:ea typeface="等线" panose="02010600030101010101" charset="-122"/>
              </a:rPr>
            </a:fld>
            <a:endParaRPr lang="zh-CN" altLang="en-US">
              <a:solidFill>
                <a:prstClr val="black"/>
              </a:solidFill>
              <a:latin typeface="等线" panose="02010600030101010101" charset="-122"/>
              <a:ea typeface="等线" panose="02010600030101010101" charset="-122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4" Type="http://schemas.openxmlformats.org/officeDocument/2006/relationships/image" Target="../media/image1.png"/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幻灯片编号占位符 5"/>
          <p:cNvSpPr>
            <a:spLocks noGrp="1"/>
          </p:cNvSpPr>
          <p:nvPr>
            <p:ph type="sldNum" sz="quarter" idx="4"/>
          </p:nvPr>
        </p:nvSpPr>
        <p:spPr>
          <a:xfrm>
            <a:off x="9278257" y="64180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DBB170-2630-2F40-8381-C3E4C569DAF0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92964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000" baseline="0">
                <a:latin typeface="Times New Roman" panose="02020503050405090304" pitchFamily="18" charset="0"/>
              </a:defRPr>
            </a:lvl1pPr>
          </a:lstStyle>
          <a:p>
            <a:fld id="{48F63A3B-78C7-47BE-AE5E-E10140E04643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幻灯片编号占位符 5"/>
          <p:cNvSpPr>
            <a:spLocks noGrp="1"/>
          </p:cNvSpPr>
          <p:nvPr>
            <p:ph type="sldNum" sz="quarter" idx="4"/>
          </p:nvPr>
        </p:nvSpPr>
        <p:spPr>
          <a:xfrm>
            <a:off x="9278257" y="641808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DBB170-2630-2F40-8381-C3E4C569DAF0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1467" y="331201"/>
            <a:ext cx="1802899" cy="697379"/>
          </a:xfrm>
          <a:prstGeom prst="rect">
            <a:avLst/>
          </a:prstGeom>
        </p:spPr>
      </p:pic>
      <p:pic>
        <p:nvPicPr>
          <p:cNvPr id="5" name="图片 4" descr="/private/var/folders/z_/t4ndvtm90rn7x4jv3tt3smcc0000gn/T/com.kingsoft.wpsoffice.mac/photoeditapp/20250826135845/temp.pngtemp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0800000" flipH="1" flipV="1">
            <a:off x="0" y="6543675"/>
            <a:ext cx="10843260" cy="96520"/>
          </a:xfrm>
          <a:prstGeom prst="rect">
            <a:avLst/>
          </a:prstGeom>
          <a:noFill/>
        </p:spPr>
      </p:pic>
      <p:pic>
        <p:nvPicPr>
          <p:cNvPr id="7" name="图片 6" descr="资源 5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252075" y="6296660"/>
            <a:ext cx="1648460" cy="40449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图片 5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00" y="331201"/>
            <a:ext cx="1802899" cy="697379"/>
          </a:xfrm>
          <a:prstGeom prst="rect">
            <a:avLst/>
          </a:prstGeom>
        </p:spPr>
      </p:pic>
      <p:sp>
        <p:nvSpPr>
          <p:cNvPr id="18" name="文本框 17"/>
          <p:cNvSpPr txBox="1"/>
          <p:nvPr userDrawn="1"/>
        </p:nvSpPr>
        <p:spPr>
          <a:xfrm>
            <a:off x="8893952" y="6452131"/>
            <a:ext cx="3100493" cy="3590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735" b="0" spc="561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鸿雷板书" charset="-122"/>
                <a:sym typeface="可画风逸体-简" panose="00020600040101010101" charset="-122"/>
              </a:rPr>
              <a:t>德泽生命·曼享健康</a:t>
            </a:r>
            <a:endParaRPr lang="en-US" altLang="en-US" sz="1735" b="0" spc="561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鸿雷板书" charset="-122"/>
              <a:sym typeface="可画风逸体-简" panose="00020600040101010101" charset="-122"/>
            </a:endParaRPr>
          </a:p>
        </p:txBody>
      </p:sp>
      <p:sp>
        <p:nvSpPr>
          <p:cNvPr id="19" name="文本框 18"/>
          <p:cNvSpPr txBox="1"/>
          <p:nvPr userDrawn="1"/>
        </p:nvSpPr>
        <p:spPr>
          <a:xfrm>
            <a:off x="208844" y="6472979"/>
            <a:ext cx="4064000" cy="318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65" spc="475" dirty="0">
                <a:solidFill>
                  <a:srgbClr val="FFFFFF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  <a:cs typeface="字由点字典黑" panose="00020600040101010101" charset="-122"/>
                <a:sym typeface="字由点字典黑" panose="00020600040101010101" charset="-122"/>
              </a:rPr>
              <a:t>上海泽德曼医药科技有限公司</a:t>
            </a:r>
            <a:endParaRPr lang="zh-CN" altLang="en-US" sz="1465" dirty="0"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9"/>
          <p:cNvSpPr/>
          <p:nvPr/>
        </p:nvSpPr>
        <p:spPr>
          <a:xfrm>
            <a:off x="381280" y="363072"/>
            <a:ext cx="233109" cy="484124"/>
          </a:xfrm>
          <a:custGeom>
            <a:avLst/>
            <a:gdLst/>
            <a:ahLst/>
            <a:cxnLst/>
            <a:rect l="l" t="t" r="r" b="b"/>
            <a:pathLst>
              <a:path w="466217" h="968248">
                <a:moveTo>
                  <a:pt x="0" y="0"/>
                </a:moveTo>
                <a:lnTo>
                  <a:pt x="466217" y="0"/>
                </a:lnTo>
                <a:lnTo>
                  <a:pt x="466217" y="968248"/>
                </a:lnTo>
                <a:lnTo>
                  <a:pt x="0" y="968248"/>
                </a:lnTo>
                <a:close/>
              </a:path>
            </a:pathLst>
          </a:custGeom>
          <a:solidFill>
            <a:srgbClr val="8800D0"/>
          </a:solidFill>
        </p:spPr>
        <p:txBody>
          <a:bodyPr/>
          <a:lstStyle/>
          <a:p>
            <a:endParaRPr lang="zh-CN" altLang="en-US" dirty="0"/>
          </a:p>
        </p:txBody>
      </p:sp>
      <p:sp>
        <p:nvSpPr>
          <p:cNvPr id="10" name="Freeform 11"/>
          <p:cNvSpPr/>
          <p:nvPr/>
        </p:nvSpPr>
        <p:spPr>
          <a:xfrm>
            <a:off x="692104" y="363072"/>
            <a:ext cx="90234" cy="484124"/>
          </a:xfrm>
          <a:custGeom>
            <a:avLst/>
            <a:gdLst/>
            <a:ahLst/>
            <a:cxnLst/>
            <a:rect l="l" t="t" r="r" b="b"/>
            <a:pathLst>
              <a:path w="180467" h="968248">
                <a:moveTo>
                  <a:pt x="0" y="0"/>
                </a:moveTo>
                <a:lnTo>
                  <a:pt x="180467" y="0"/>
                </a:lnTo>
                <a:lnTo>
                  <a:pt x="180467" y="968248"/>
                </a:lnTo>
                <a:lnTo>
                  <a:pt x="0" y="968248"/>
                </a:lnTo>
                <a:close/>
              </a:path>
            </a:pathLst>
          </a:custGeom>
          <a:solidFill>
            <a:srgbClr val="8800D0"/>
          </a:solidFill>
        </p:spPr>
        <p:txBody>
          <a:bodyPr/>
          <a:lstStyle/>
          <a:p>
            <a:endParaRPr lang="zh-CN" altLang="en-US"/>
          </a:p>
        </p:txBody>
      </p:sp>
      <p:sp>
        <p:nvSpPr>
          <p:cNvPr id="20" name="TextBox 8"/>
          <p:cNvSpPr txBox="1"/>
          <p:nvPr userDrawn="1"/>
        </p:nvSpPr>
        <p:spPr>
          <a:xfrm>
            <a:off x="0" y="6285367"/>
            <a:ext cx="12192000" cy="572634"/>
          </a:xfrm>
          <a:prstGeom prst="rect">
            <a:avLst/>
          </a:prstGeom>
        </p:spPr>
        <p:txBody>
          <a:bodyPr lIns="33866" tIns="33866" rIns="33866" bIns="33866" rtlCol="0" anchor="ctr"/>
          <a:lstStyle/>
          <a:p>
            <a:pPr algn="ctr">
              <a:lnSpc>
                <a:spcPts val="2660"/>
              </a:lnSpc>
              <a:spcBef>
                <a:spcPct val="0"/>
              </a:spcBef>
            </a:pPr>
            <a:endParaRPr sz="1200"/>
          </a:p>
        </p:txBody>
      </p:sp>
      <p:sp>
        <p:nvSpPr>
          <p:cNvPr id="21" name="文本框 20"/>
          <p:cNvSpPr txBox="1"/>
          <p:nvPr userDrawn="1"/>
        </p:nvSpPr>
        <p:spPr>
          <a:xfrm>
            <a:off x="8893952" y="6452131"/>
            <a:ext cx="3100493" cy="3590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735" b="0" spc="561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鸿雷板书" charset="-122"/>
                <a:sym typeface="可画风逸体-简" panose="00020600040101010101" charset="-122"/>
              </a:rPr>
              <a:t>德泽生命·曼享健康</a:t>
            </a:r>
            <a:endParaRPr lang="en-US" altLang="en-US" sz="1735" b="0" spc="561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鸿雷板书" charset="-122"/>
              <a:sym typeface="可画风逸体-简" panose="00020600040101010101" charset="-122"/>
            </a:endParaRPr>
          </a:p>
        </p:txBody>
      </p:sp>
      <p:sp>
        <p:nvSpPr>
          <p:cNvPr id="22" name="文本框 21"/>
          <p:cNvSpPr txBox="1"/>
          <p:nvPr userDrawn="1"/>
        </p:nvSpPr>
        <p:spPr>
          <a:xfrm>
            <a:off x="208844" y="6472979"/>
            <a:ext cx="4064000" cy="318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65" spc="475" dirty="0">
                <a:solidFill>
                  <a:srgbClr val="FFFFFF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  <a:cs typeface="字由点字典黑" panose="00020600040101010101" charset="-122"/>
                <a:sym typeface="字由点字典黑" panose="00020600040101010101" charset="-122"/>
              </a:rPr>
              <a:t>上海泽德曼医药科技有限公司</a:t>
            </a:r>
            <a:endParaRPr lang="zh-CN" altLang="en-US" sz="1465" dirty="0"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2"/>
          <p:cNvGrpSpPr/>
          <p:nvPr userDrawn="1"/>
        </p:nvGrpSpPr>
        <p:grpSpPr>
          <a:xfrm>
            <a:off x="6384136" y="0"/>
            <a:ext cx="7455069" cy="6504583"/>
            <a:chOff x="0" y="0"/>
            <a:chExt cx="1369957" cy="1195294"/>
          </a:xfrm>
        </p:grpSpPr>
        <p:sp>
          <p:nvSpPr>
            <p:cNvPr id="9" name="Freeform 3"/>
            <p:cNvSpPr/>
            <p:nvPr/>
          </p:nvSpPr>
          <p:spPr>
            <a:xfrm>
              <a:off x="0" y="0"/>
              <a:ext cx="1369957" cy="1195294"/>
            </a:xfrm>
            <a:custGeom>
              <a:avLst/>
              <a:gdLst/>
              <a:ahLst/>
              <a:cxnLst/>
              <a:rect l="l" t="t" r="r" b="b"/>
              <a:pathLst>
                <a:path w="1369957" h="1195294">
                  <a:moveTo>
                    <a:pt x="203200" y="0"/>
                  </a:moveTo>
                  <a:lnTo>
                    <a:pt x="1369957" y="0"/>
                  </a:lnTo>
                  <a:lnTo>
                    <a:pt x="1166757" y="1195294"/>
                  </a:lnTo>
                  <a:lnTo>
                    <a:pt x="0" y="1195294"/>
                  </a:lnTo>
                  <a:lnTo>
                    <a:pt x="203200" y="0"/>
                  </a:lnTo>
                  <a:close/>
                </a:path>
              </a:pathLst>
            </a:custGeom>
            <a:blipFill>
              <a:blip r:embed="rId2"/>
              <a:stretch>
                <a:fillRect l="-21594" r="-34209"/>
              </a:stretch>
            </a:blipFill>
          </p:spPr>
        </p:sp>
      </p:grpSp>
      <p:grpSp>
        <p:nvGrpSpPr>
          <p:cNvPr id="10" name="Group 4"/>
          <p:cNvGrpSpPr/>
          <p:nvPr userDrawn="1"/>
        </p:nvGrpSpPr>
        <p:grpSpPr>
          <a:xfrm>
            <a:off x="6096001" y="0"/>
            <a:ext cx="6001919" cy="6858000"/>
            <a:chOff x="0" y="0"/>
            <a:chExt cx="1046086" cy="1195294"/>
          </a:xfrm>
        </p:grpSpPr>
        <p:sp>
          <p:nvSpPr>
            <p:cNvPr id="11" name="Freeform 5"/>
            <p:cNvSpPr/>
            <p:nvPr/>
          </p:nvSpPr>
          <p:spPr>
            <a:xfrm>
              <a:off x="0" y="0"/>
              <a:ext cx="1046086" cy="1195294"/>
            </a:xfrm>
            <a:custGeom>
              <a:avLst/>
              <a:gdLst/>
              <a:ahLst/>
              <a:cxnLst/>
              <a:rect l="l" t="t" r="r" b="b"/>
              <a:pathLst>
                <a:path w="1046086" h="1195294">
                  <a:moveTo>
                    <a:pt x="203200" y="0"/>
                  </a:moveTo>
                  <a:lnTo>
                    <a:pt x="1046086" y="0"/>
                  </a:lnTo>
                  <a:lnTo>
                    <a:pt x="842886" y="1195294"/>
                  </a:lnTo>
                  <a:lnTo>
                    <a:pt x="0" y="1195294"/>
                  </a:lnTo>
                  <a:lnTo>
                    <a:pt x="203200" y="0"/>
                  </a:lnTo>
                  <a:close/>
                </a:path>
              </a:pathLst>
            </a:custGeom>
            <a:gradFill rotWithShape="1">
              <a:gsLst>
                <a:gs pos="0">
                  <a:srgbClr val="A572F1">
                    <a:alpha val="100000"/>
                  </a:srgbClr>
                </a:gs>
                <a:gs pos="50000">
                  <a:srgbClr val="984EEB">
                    <a:alpha val="2500"/>
                  </a:srgbClr>
                </a:gs>
                <a:gs pos="100000">
                  <a:srgbClr val="B94EEB">
                    <a:alpha val="2500"/>
                  </a:srgbClr>
                </a:gs>
              </a:gsLst>
              <a:lin ang="0"/>
            </a:gradFill>
            <a:ln w="12700">
              <a:noFill/>
            </a:ln>
          </p:spPr>
        </p:sp>
      </p:grpSp>
      <p:sp>
        <p:nvSpPr>
          <p:cNvPr id="12" name="Freeform 12"/>
          <p:cNvSpPr/>
          <p:nvPr userDrawn="1"/>
        </p:nvSpPr>
        <p:spPr>
          <a:xfrm>
            <a:off x="4603132" y="4354825"/>
            <a:ext cx="929774" cy="929774"/>
          </a:xfrm>
          <a:custGeom>
            <a:avLst/>
            <a:gdLst/>
            <a:ahLst/>
            <a:cxnLst/>
            <a:rect l="l" t="t" r="r" b="b"/>
            <a:pathLst>
              <a:path w="1394661" h="1394661">
                <a:moveTo>
                  <a:pt x="0" y="0"/>
                </a:moveTo>
                <a:lnTo>
                  <a:pt x="1394661" y="0"/>
                </a:lnTo>
                <a:lnTo>
                  <a:pt x="1394661" y="1394661"/>
                </a:lnTo>
                <a:lnTo>
                  <a:pt x="0" y="139466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3" name="TextBox 13"/>
          <p:cNvSpPr txBox="1"/>
          <p:nvPr userDrawn="1"/>
        </p:nvSpPr>
        <p:spPr>
          <a:xfrm>
            <a:off x="685800" y="1372563"/>
            <a:ext cx="4382219" cy="14909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3025"/>
              </a:lnSpc>
            </a:pPr>
            <a:r>
              <a:rPr lang="en-US" sz="7200" spc="745" dirty="0">
                <a:solidFill>
                  <a:srgbClr val="6433AA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cs typeface="思源黑体 1 Bold" panose="020B0800000000000000" charset="-122"/>
                <a:sym typeface="思源黑体 1 Bold" panose="020B0800000000000000" charset="-122"/>
              </a:rPr>
              <a:t>谢谢</a:t>
            </a:r>
            <a:endParaRPr lang="en-US" sz="7200" spc="745" dirty="0">
              <a:solidFill>
                <a:srgbClr val="6433AA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  <a:cs typeface="思源黑体 1 Bold" panose="020B0800000000000000" charset="-122"/>
              <a:sym typeface="思源黑体 1 Bold" panose="020B0800000000000000" charset="-122"/>
            </a:endParaRPr>
          </a:p>
        </p:txBody>
      </p:sp>
      <p:sp>
        <p:nvSpPr>
          <p:cNvPr id="14" name="TextBox 14"/>
          <p:cNvSpPr txBox="1"/>
          <p:nvPr userDrawn="1"/>
        </p:nvSpPr>
        <p:spPr>
          <a:xfrm>
            <a:off x="685800" y="4082420"/>
            <a:ext cx="3643595" cy="13767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25"/>
              </a:lnSpc>
            </a:pPr>
            <a:r>
              <a:rPr lang="en-US" sz="1395" dirty="0">
                <a:solidFill>
                  <a:srgbClr val="545454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  <a:cs typeface="思源黑体 CN Regular" panose="020B0500000000000000" pitchFamily="34" charset="-122"/>
                <a:sym typeface="字由点字典黑" panose="00020600040101010101" charset="-122"/>
              </a:rPr>
              <a:t>网址：www.thederma.com</a:t>
            </a:r>
            <a:endParaRPr lang="en-US" sz="1395" dirty="0">
              <a:solidFill>
                <a:srgbClr val="545454"/>
              </a:solidFill>
              <a:latin typeface="思源黑体 CN Regular" panose="020B0500000000000000" pitchFamily="34" charset="-122"/>
              <a:ea typeface="思源黑体 CN Regular" panose="020B0500000000000000" pitchFamily="34" charset="-122"/>
              <a:cs typeface="思源黑体 CN Regular" panose="020B0500000000000000" pitchFamily="34" charset="-122"/>
              <a:sym typeface="字由点字典黑" panose="00020600040101010101" charset="-122"/>
            </a:endParaRPr>
          </a:p>
          <a:p>
            <a:pPr algn="l">
              <a:lnSpc>
                <a:spcPts val="2825"/>
              </a:lnSpc>
            </a:pPr>
            <a:r>
              <a:rPr lang="en-US" sz="1395" dirty="0">
                <a:solidFill>
                  <a:srgbClr val="545454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  <a:cs typeface="思源黑体 CN Regular" panose="020B0500000000000000" pitchFamily="34" charset="-122"/>
                <a:sym typeface="字由点字典黑" panose="00020600040101010101" charset="-122"/>
              </a:rPr>
              <a:t>邮箱：pr@thederma.com        </a:t>
            </a:r>
            <a:endParaRPr lang="en-US" sz="1395" dirty="0">
              <a:solidFill>
                <a:srgbClr val="545454"/>
              </a:solidFill>
              <a:latin typeface="思源黑体 CN Regular" panose="020B0500000000000000" pitchFamily="34" charset="-122"/>
              <a:ea typeface="思源黑体 CN Regular" panose="020B0500000000000000" pitchFamily="34" charset="-122"/>
              <a:cs typeface="思源黑体 CN Regular" panose="020B0500000000000000" pitchFamily="34" charset="-122"/>
              <a:sym typeface="字由点字典黑" panose="00020600040101010101" charset="-122"/>
            </a:endParaRPr>
          </a:p>
          <a:p>
            <a:pPr algn="l">
              <a:lnSpc>
                <a:spcPts val="2825"/>
              </a:lnSpc>
            </a:pPr>
            <a:r>
              <a:rPr lang="en-US" sz="1395" dirty="0">
                <a:solidFill>
                  <a:srgbClr val="545454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  <a:cs typeface="思源黑体 CN Regular" panose="020B0500000000000000" pitchFamily="34" charset="-122"/>
                <a:sym typeface="字由点字典黑" panose="00020600040101010101" charset="-122"/>
              </a:rPr>
              <a:t>电话：(021) 6019 1661</a:t>
            </a:r>
            <a:endParaRPr lang="en-US" sz="1395" dirty="0">
              <a:solidFill>
                <a:srgbClr val="545454"/>
              </a:solidFill>
              <a:latin typeface="思源黑体 CN Regular" panose="020B0500000000000000" pitchFamily="34" charset="-122"/>
              <a:ea typeface="思源黑体 CN Regular" panose="020B0500000000000000" pitchFamily="34" charset="-122"/>
              <a:cs typeface="思源黑体 CN Regular" panose="020B0500000000000000" pitchFamily="34" charset="-122"/>
              <a:sym typeface="字由点字典黑" panose="00020600040101010101" charset="-122"/>
            </a:endParaRPr>
          </a:p>
          <a:p>
            <a:pPr algn="l">
              <a:lnSpc>
                <a:spcPts val="2825"/>
              </a:lnSpc>
            </a:pPr>
            <a:r>
              <a:rPr lang="en-US" sz="1395" dirty="0">
                <a:solidFill>
                  <a:srgbClr val="545454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  <a:cs typeface="思源黑体 CN Regular" panose="020B0500000000000000" pitchFamily="34" charset="-122"/>
                <a:sym typeface="字由点字典黑" panose="00020600040101010101" charset="-122"/>
              </a:rPr>
              <a:t>地址：上海浦东新区祖冲之路865号</a:t>
            </a:r>
            <a:endParaRPr lang="en-US" sz="1395" dirty="0">
              <a:solidFill>
                <a:srgbClr val="545454"/>
              </a:solidFill>
              <a:latin typeface="思源黑体 CN Regular" panose="020B0500000000000000" pitchFamily="34" charset="-122"/>
              <a:ea typeface="思源黑体 CN Regular" panose="020B0500000000000000" pitchFamily="34" charset="-122"/>
              <a:cs typeface="思源黑体 CN Regular" panose="020B0500000000000000" pitchFamily="34" charset="-122"/>
              <a:sym typeface="字由点字典黑" panose="00020600040101010101" charset="-122"/>
            </a:endParaRPr>
          </a:p>
        </p:txBody>
      </p:sp>
      <p:sp>
        <p:nvSpPr>
          <p:cNvPr id="15" name="TextBox 15"/>
          <p:cNvSpPr txBox="1"/>
          <p:nvPr userDrawn="1"/>
        </p:nvSpPr>
        <p:spPr>
          <a:xfrm>
            <a:off x="3236870" y="5221099"/>
            <a:ext cx="3662299" cy="1933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55"/>
              </a:lnSpc>
            </a:pPr>
            <a:r>
              <a:rPr lang="en-US" sz="935" dirty="0">
                <a:solidFill>
                  <a:srgbClr val="545454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  <a:cs typeface="字由点字典黑" panose="00020600040101010101" charset="-122"/>
                <a:sym typeface="字由点字典黑" panose="00020600040101010101" charset="-122"/>
              </a:rPr>
              <a:t>扫描关注公众号：泽德曼</a:t>
            </a:r>
            <a:endParaRPr lang="en-US" sz="935" dirty="0">
              <a:solidFill>
                <a:srgbClr val="545454"/>
              </a:solidFill>
              <a:latin typeface="思源黑体 CN Regular" panose="020B0500000000000000" pitchFamily="34" charset="-122"/>
              <a:ea typeface="思源黑体 CN Regular" panose="020B0500000000000000" pitchFamily="34" charset="-122"/>
              <a:cs typeface="字由点字典黑" panose="00020600040101010101" charset="-122"/>
              <a:sym typeface="字由点字典黑" panose="00020600040101010101" charset="-122"/>
            </a:endParaRPr>
          </a:p>
        </p:txBody>
      </p:sp>
      <p:sp>
        <p:nvSpPr>
          <p:cNvPr id="16" name="TextBox 16"/>
          <p:cNvSpPr txBox="1"/>
          <p:nvPr userDrawn="1"/>
        </p:nvSpPr>
        <p:spPr>
          <a:xfrm>
            <a:off x="685800" y="3016673"/>
            <a:ext cx="4902200" cy="4257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1" indent="0" algn="l">
              <a:lnSpc>
                <a:spcPts val="3465"/>
              </a:lnSpc>
            </a:pPr>
            <a:r>
              <a:rPr lang="en-US" sz="2665" u="none" strike="noStrike" dirty="0">
                <a:solidFill>
                  <a:srgbClr val="6433AA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cs typeface="思源黑体 1 Bold" panose="020B0800000000000000" charset="-122"/>
                <a:sym typeface="思源黑体 1 Bold" panose="020B0800000000000000" charset="-122"/>
              </a:rPr>
              <a:t>上海泽德曼医药科技有限公司</a:t>
            </a:r>
            <a:endParaRPr lang="en-US" sz="2665" u="none" strike="noStrike" dirty="0">
              <a:solidFill>
                <a:srgbClr val="6433AA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  <a:cs typeface="思源黑体 1 Bold" panose="020B0800000000000000" charset="-122"/>
              <a:sym typeface="思源黑体 1 Bold" panose="020B0800000000000000" charset="-122"/>
            </a:endParaRPr>
          </a:p>
        </p:txBody>
      </p:sp>
      <p:sp>
        <p:nvSpPr>
          <p:cNvPr id="17" name="AutoShape 17"/>
          <p:cNvSpPr/>
          <p:nvPr userDrawn="1"/>
        </p:nvSpPr>
        <p:spPr>
          <a:xfrm flipV="1">
            <a:off x="685800" y="2889866"/>
            <a:ext cx="4382219" cy="2727"/>
          </a:xfrm>
          <a:prstGeom prst="line">
            <a:avLst/>
          </a:prstGeom>
          <a:ln w="28575" cap="flat">
            <a:gradFill>
              <a:gsLst>
                <a:gs pos="0">
                  <a:srgbClr val="A572F1">
                    <a:alpha val="100000"/>
                  </a:srgbClr>
                </a:gs>
                <a:gs pos="100000">
                  <a:srgbClr val="984EEB">
                    <a:alpha val="2500"/>
                  </a:srgbClr>
                </a:gs>
              </a:gsLst>
              <a:lin ang="0"/>
            </a:gradFill>
            <a:prstDash val="solid"/>
            <a:headEnd type="none" w="sm" len="sm"/>
            <a:tailEnd type="arrow" w="med" len="sm"/>
          </a:ln>
        </p:spPr>
      </p:sp>
      <p:pic>
        <p:nvPicPr>
          <p:cNvPr id="23" name="图片 2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1467" y="331201"/>
            <a:ext cx="1802899" cy="697379"/>
          </a:xfrm>
          <a:prstGeom prst="rect">
            <a:avLst/>
          </a:prstGeom>
        </p:spPr>
      </p:pic>
      <p:grpSp>
        <p:nvGrpSpPr>
          <p:cNvPr id="29" name="Group 6"/>
          <p:cNvGrpSpPr/>
          <p:nvPr userDrawn="1"/>
        </p:nvGrpSpPr>
        <p:grpSpPr>
          <a:xfrm>
            <a:off x="0" y="6332856"/>
            <a:ext cx="12192000" cy="525145"/>
            <a:chOff x="0" y="0"/>
            <a:chExt cx="4816593" cy="421325"/>
          </a:xfrm>
        </p:grpSpPr>
        <p:sp>
          <p:nvSpPr>
            <p:cNvPr id="30" name="Freeform 7"/>
            <p:cNvSpPr/>
            <p:nvPr/>
          </p:nvSpPr>
          <p:spPr>
            <a:xfrm>
              <a:off x="0" y="0"/>
              <a:ext cx="4816592" cy="421325"/>
            </a:xfrm>
            <a:custGeom>
              <a:avLst/>
              <a:gdLst/>
              <a:ahLst/>
              <a:cxnLst/>
              <a:rect l="l" t="t" r="r" b="b"/>
              <a:pathLst>
                <a:path w="4816592" h="421325">
                  <a:moveTo>
                    <a:pt x="0" y="0"/>
                  </a:moveTo>
                  <a:lnTo>
                    <a:pt x="4816592" y="0"/>
                  </a:lnTo>
                  <a:lnTo>
                    <a:pt x="4816592" y="421325"/>
                  </a:lnTo>
                  <a:lnTo>
                    <a:pt x="0" y="421325"/>
                  </a:lnTo>
                  <a:close/>
                </a:path>
              </a:pathLst>
            </a:custGeom>
            <a:solidFill>
              <a:srgbClr val="6433AA"/>
            </a:solidFill>
          </p:spPr>
        </p:sp>
        <p:sp>
          <p:nvSpPr>
            <p:cNvPr id="31" name="TextBox 8"/>
            <p:cNvSpPr txBox="1"/>
            <p:nvPr/>
          </p:nvSpPr>
          <p:spPr>
            <a:xfrm>
              <a:off x="0" y="-38100"/>
              <a:ext cx="4816593" cy="459425"/>
            </a:xfrm>
            <a:prstGeom prst="rect">
              <a:avLst/>
            </a:prstGeom>
          </p:spPr>
          <p:txBody>
            <a:bodyPr lIns="50799" tIns="50799" rIns="50799" bIns="50799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  <a:endParaRPr sz="1200"/>
            </a:p>
          </p:txBody>
        </p:sp>
      </p:grpSp>
      <p:sp>
        <p:nvSpPr>
          <p:cNvPr id="32" name="文本框 31"/>
          <p:cNvSpPr txBox="1"/>
          <p:nvPr userDrawn="1"/>
        </p:nvSpPr>
        <p:spPr>
          <a:xfrm>
            <a:off x="8893952" y="6452131"/>
            <a:ext cx="3100493" cy="3590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735" b="0" spc="561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鸿雷板书" charset="-122"/>
                <a:sym typeface="可画风逸体-简" panose="00020600040101010101" charset="-122"/>
              </a:rPr>
              <a:t>德泽生命·曼享健康</a:t>
            </a:r>
            <a:endParaRPr lang="en-US" altLang="en-US" sz="1735" b="0" spc="561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鸿雷板书" charset="-122"/>
              <a:sym typeface="可画风逸体-简" panose="00020600040101010101" charset="-122"/>
            </a:endParaRPr>
          </a:p>
        </p:txBody>
      </p:sp>
      <p:sp>
        <p:nvSpPr>
          <p:cNvPr id="33" name="文本框 32"/>
          <p:cNvSpPr txBox="1"/>
          <p:nvPr userDrawn="1"/>
        </p:nvSpPr>
        <p:spPr>
          <a:xfrm>
            <a:off x="208844" y="6472979"/>
            <a:ext cx="4064000" cy="318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65" spc="475" dirty="0">
                <a:solidFill>
                  <a:srgbClr val="FFFFFF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  <a:cs typeface="字由点字典黑" panose="00020600040101010101" charset="-122"/>
                <a:sym typeface="字由点字典黑" panose="00020600040101010101" charset="-122"/>
              </a:rPr>
              <a:t>上海泽德曼医药科技有限公司</a:t>
            </a:r>
            <a:endParaRPr lang="zh-CN" altLang="en-US" sz="1465" dirty="0"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345583" y="6412310"/>
            <a:ext cx="2743200" cy="365125"/>
          </a:xfrm>
          <a:prstGeom prst="rect">
            <a:avLst/>
          </a:prstGeom>
        </p:spPr>
        <p:txBody>
          <a:bodyPr/>
          <a:lstStyle/>
          <a:p>
            <a:fld id="{48F63A3B-78C7-47BE-AE5E-E10140E04643}" type="slidenum">
              <a:rPr lang="en-US" dirty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345583" y="6412310"/>
            <a:ext cx="2743200" cy="365125"/>
          </a:xfrm>
          <a:prstGeom prst="rect">
            <a:avLst/>
          </a:prstGeom>
        </p:spPr>
        <p:txBody>
          <a:bodyPr/>
          <a:lstStyle/>
          <a:p>
            <a:fld id="{48F63A3B-78C7-47BE-AE5E-E10140E04643}" type="slidenum">
              <a:rPr lang="en-US" dirty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345583" y="6412310"/>
            <a:ext cx="2743200" cy="365125"/>
          </a:xfrm>
          <a:prstGeom prst="rect">
            <a:avLst/>
          </a:prstGeom>
        </p:spPr>
        <p:txBody>
          <a:bodyPr/>
          <a:lstStyle/>
          <a:p>
            <a:fld id="{48F63A3B-78C7-47BE-AE5E-E10140E04643}" type="slidenum">
              <a:rPr lang="en-US" dirty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345583" y="6412310"/>
            <a:ext cx="2743200" cy="365125"/>
          </a:xfrm>
          <a:prstGeom prst="rect">
            <a:avLst/>
          </a:prstGeom>
        </p:spPr>
        <p:txBody>
          <a:bodyPr/>
          <a:lstStyle/>
          <a:p>
            <a:fld id="{48F63A3B-78C7-47BE-AE5E-E10140E04643}" type="slidenum">
              <a:rPr lang="en-US" dirty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6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6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>
              <a:defRPr/>
            </a:pPr>
            <a:endParaRPr kumimoji="1"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>
              <a:defRPr/>
            </a:pPr>
            <a:endParaRPr kumimoji="1"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92964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000" baseline="0">
                <a:latin typeface="Times New Roman" panose="02020503050405090304" pitchFamily="18" charset="0"/>
              </a:defRPr>
            </a:lvl1pPr>
          </a:lstStyle>
          <a:p>
            <a:pPr defTabSz="914400">
              <a:defRPr/>
            </a:pPr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A3445A-13E7-CC47-BB73-BF0F0375903C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5" Type="http://schemas.openxmlformats.org/officeDocument/2006/relationships/theme" Target="../theme/theme1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CN" altLang="en-US"/>
          </a:p>
        </p:txBody>
      </p:sp>
      <p:sp>
        <p:nvSpPr>
          <p:cNvPr id="8" name="灯片编号占位符 7"/>
          <p:cNvSpPr>
            <a:spLocks noGrp="1"/>
          </p:cNvSpPr>
          <p:nvPr>
            <p:ph type="sldNum" sz="quarter" idx="4"/>
          </p:nvPr>
        </p:nvSpPr>
        <p:spPr>
          <a:xfrm>
            <a:off x="9112402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A3445A-13E7-CC47-BB73-BF0F0375903C}" type="slidenum">
              <a:rPr kumimoji="1" lang="zh-CN" altLang="en-US" smtClean="0"/>
            </a:fld>
            <a:endParaRPr kumimoji="1"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9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</p:sldLayoutIdLst>
  <p:txStyles>
    <p:titleStyle>
      <a:lvl1pPr algn="ctr" defTabSz="609600" rtl="0" eaLnBrk="1" latinLnBrk="0" hangingPunct="1">
        <a:spcBef>
          <a:spcPct val="0"/>
        </a:spcBef>
        <a:buNone/>
        <a:defRPr sz="293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609600" rtl="0" eaLnBrk="1" latinLnBrk="0" hangingPunct="1">
        <a:spcBef>
          <a:spcPct val="20000"/>
        </a:spcBef>
        <a:buFont typeface="Arial" panose="020B0604020202090204" pitchFamily="34" charset="0"/>
        <a:buChar char="•"/>
        <a:defRPr sz="2135" kern="1200">
          <a:solidFill>
            <a:schemeClr val="tx1"/>
          </a:solidFill>
          <a:latin typeface="+mn-lt"/>
          <a:ea typeface="+mn-ea"/>
          <a:cs typeface="+mn-cs"/>
        </a:defRPr>
      </a:lvl1pPr>
      <a:lvl2pPr marL="495300" indent="-190500" algn="l" defTabSz="609600" rtl="0" eaLnBrk="1" latinLnBrk="0" hangingPunct="1">
        <a:spcBef>
          <a:spcPct val="20000"/>
        </a:spcBef>
        <a:buFont typeface="Arial" panose="020B0604020202090204" pitchFamily="34" charset="0"/>
        <a:buChar char="–"/>
        <a:defRPr sz="1865" kern="1200">
          <a:solidFill>
            <a:schemeClr val="tx1"/>
          </a:solidFill>
          <a:latin typeface="+mn-lt"/>
          <a:ea typeface="+mn-ea"/>
          <a:cs typeface="+mn-cs"/>
        </a:defRPr>
      </a:lvl2pPr>
      <a:lvl3pPr marL="762000" indent="-152400" algn="l" defTabSz="609600" rtl="0" eaLnBrk="1" latinLnBrk="0" hangingPunct="1">
        <a:spcBef>
          <a:spcPct val="20000"/>
        </a:spcBef>
        <a:buFont typeface="Arial" panose="020B060402020209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00" indent="-152400" algn="l" defTabSz="609600" rtl="0" eaLnBrk="1" latinLnBrk="0" hangingPunct="1">
        <a:spcBef>
          <a:spcPct val="20000"/>
        </a:spcBef>
        <a:buFont typeface="Arial" panose="020B0604020202090204" pitchFamily="34" charset="0"/>
        <a:buChar char="–"/>
        <a:defRPr sz="1335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152400" algn="l" defTabSz="609600" rtl="0" eaLnBrk="1" latinLnBrk="0" hangingPunct="1">
        <a:spcBef>
          <a:spcPct val="20000"/>
        </a:spcBef>
        <a:buFont typeface="Arial" panose="020B0604020202090204" pitchFamily="34" charset="0"/>
        <a:buChar char="»"/>
        <a:defRPr sz="1335" kern="1200">
          <a:solidFill>
            <a:schemeClr val="tx1"/>
          </a:solidFill>
          <a:latin typeface="+mn-lt"/>
          <a:ea typeface="+mn-ea"/>
          <a:cs typeface="+mn-cs"/>
        </a:defRPr>
      </a:lvl5pPr>
      <a:lvl6pPr marL="1676400" indent="-152400" algn="l" defTabSz="609600" rtl="0" eaLnBrk="1" latinLnBrk="0" hangingPunct="1">
        <a:spcBef>
          <a:spcPct val="20000"/>
        </a:spcBef>
        <a:buFont typeface="Arial" panose="020B0604020202090204" pitchFamily="34" charset="0"/>
        <a:buChar char="•"/>
        <a:defRPr sz="1335" kern="1200">
          <a:solidFill>
            <a:schemeClr val="tx1"/>
          </a:solidFill>
          <a:latin typeface="+mn-lt"/>
          <a:ea typeface="+mn-ea"/>
          <a:cs typeface="+mn-cs"/>
        </a:defRPr>
      </a:lvl6pPr>
      <a:lvl7pPr marL="1981200" indent="-152400" algn="l" defTabSz="609600" rtl="0" eaLnBrk="1" latinLnBrk="0" hangingPunct="1">
        <a:spcBef>
          <a:spcPct val="20000"/>
        </a:spcBef>
        <a:buFont typeface="Arial" panose="020B0604020202090204" pitchFamily="34" charset="0"/>
        <a:buChar char="•"/>
        <a:defRPr sz="1335" kern="120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52400" algn="l" defTabSz="609600" rtl="0" eaLnBrk="1" latinLnBrk="0" hangingPunct="1">
        <a:spcBef>
          <a:spcPct val="20000"/>
        </a:spcBef>
        <a:buFont typeface="Arial" panose="020B0604020202090204" pitchFamily="34" charset="0"/>
        <a:buChar char="•"/>
        <a:defRPr sz="1335" kern="1200">
          <a:solidFill>
            <a:schemeClr val="tx1"/>
          </a:solidFill>
          <a:latin typeface="+mn-lt"/>
          <a:ea typeface="+mn-ea"/>
          <a:cs typeface="+mn-cs"/>
        </a:defRPr>
      </a:lvl8pPr>
      <a:lvl9pPr marL="2590800" indent="-152400" algn="l" defTabSz="609600" rtl="0" eaLnBrk="1" latinLnBrk="0" hangingPunct="1">
        <a:spcBef>
          <a:spcPct val="20000"/>
        </a:spcBef>
        <a:buFont typeface="Arial" panose="020B0604020202090204" pitchFamily="34" charset="0"/>
        <a:buChar char="•"/>
        <a:defRPr sz="133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6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4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image" Target="../media/image6.png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image" Target="../media/image6.png"/><Relationship Id="rId8" Type="http://schemas.openxmlformats.org/officeDocument/2006/relationships/tags" Target="../tags/tag38.xml"/><Relationship Id="rId7" Type="http://schemas.openxmlformats.org/officeDocument/2006/relationships/tags" Target="../tags/tag37.xml"/><Relationship Id="rId6" Type="http://schemas.openxmlformats.org/officeDocument/2006/relationships/tags" Target="../tags/tag36.xml"/><Relationship Id="rId5" Type="http://schemas.openxmlformats.org/officeDocument/2006/relationships/tags" Target="../tags/tag35.xml"/><Relationship Id="rId4" Type="http://schemas.openxmlformats.org/officeDocument/2006/relationships/tags" Target="../tags/tag34.xml"/><Relationship Id="rId3" Type="http://schemas.openxmlformats.org/officeDocument/2006/relationships/tags" Target="../tags/tag33.xml"/><Relationship Id="rId2" Type="http://schemas.openxmlformats.org/officeDocument/2006/relationships/tags" Target="../tags/tag32.xml"/><Relationship Id="rId11" Type="http://schemas.openxmlformats.org/officeDocument/2006/relationships/notesSlide" Target="../notesSlides/notesSlide7.xml"/><Relationship Id="rId10" Type="http://schemas.openxmlformats.org/officeDocument/2006/relationships/slideLayout" Target="../slideLayouts/slideLayout17.xml"/><Relationship Id="rId1" Type="http://schemas.openxmlformats.org/officeDocument/2006/relationships/tags" Target="../tags/tag31.xml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10.xml"/><Relationship Id="rId8" Type="http://schemas.openxmlformats.org/officeDocument/2006/relationships/tags" Target="../tags/tag9.xml"/><Relationship Id="rId7" Type="http://schemas.openxmlformats.org/officeDocument/2006/relationships/tags" Target="../tags/tag8.xml"/><Relationship Id="rId6" Type="http://schemas.openxmlformats.org/officeDocument/2006/relationships/tags" Target="../tags/tag7.xml"/><Relationship Id="rId5" Type="http://schemas.openxmlformats.org/officeDocument/2006/relationships/tags" Target="../tags/tag6.xml"/><Relationship Id="rId4" Type="http://schemas.openxmlformats.org/officeDocument/2006/relationships/tags" Target="../tags/tag5.xml"/><Relationship Id="rId30" Type="http://schemas.openxmlformats.org/officeDocument/2006/relationships/slideLayout" Target="../slideLayouts/slideLayout16.xml"/><Relationship Id="rId3" Type="http://schemas.openxmlformats.org/officeDocument/2006/relationships/tags" Target="../tags/tag4.xml"/><Relationship Id="rId29" Type="http://schemas.openxmlformats.org/officeDocument/2006/relationships/image" Target="../media/image6.png"/><Relationship Id="rId28" Type="http://schemas.openxmlformats.org/officeDocument/2006/relationships/tags" Target="../tags/tag29.xml"/><Relationship Id="rId27" Type="http://schemas.openxmlformats.org/officeDocument/2006/relationships/tags" Target="../tags/tag28.xml"/><Relationship Id="rId26" Type="http://schemas.openxmlformats.org/officeDocument/2006/relationships/tags" Target="../tags/tag27.xml"/><Relationship Id="rId25" Type="http://schemas.openxmlformats.org/officeDocument/2006/relationships/tags" Target="../tags/tag26.xml"/><Relationship Id="rId24" Type="http://schemas.openxmlformats.org/officeDocument/2006/relationships/tags" Target="../tags/tag25.xml"/><Relationship Id="rId23" Type="http://schemas.openxmlformats.org/officeDocument/2006/relationships/tags" Target="../tags/tag24.xml"/><Relationship Id="rId22" Type="http://schemas.openxmlformats.org/officeDocument/2006/relationships/tags" Target="../tags/tag23.xml"/><Relationship Id="rId21" Type="http://schemas.openxmlformats.org/officeDocument/2006/relationships/tags" Target="../tags/tag22.xml"/><Relationship Id="rId20" Type="http://schemas.openxmlformats.org/officeDocument/2006/relationships/tags" Target="../tags/tag21.xml"/><Relationship Id="rId2" Type="http://schemas.openxmlformats.org/officeDocument/2006/relationships/tags" Target="../tags/tag3.xml"/><Relationship Id="rId19" Type="http://schemas.openxmlformats.org/officeDocument/2006/relationships/tags" Target="../tags/tag20.xml"/><Relationship Id="rId18" Type="http://schemas.openxmlformats.org/officeDocument/2006/relationships/tags" Target="../tags/tag19.xml"/><Relationship Id="rId17" Type="http://schemas.openxmlformats.org/officeDocument/2006/relationships/tags" Target="../tags/tag18.xml"/><Relationship Id="rId16" Type="http://schemas.openxmlformats.org/officeDocument/2006/relationships/tags" Target="../tags/tag17.xml"/><Relationship Id="rId15" Type="http://schemas.openxmlformats.org/officeDocument/2006/relationships/tags" Target="../tags/tag16.xml"/><Relationship Id="rId14" Type="http://schemas.openxmlformats.org/officeDocument/2006/relationships/tags" Target="../tags/tag15.xml"/><Relationship Id="rId13" Type="http://schemas.openxmlformats.org/officeDocument/2006/relationships/tags" Target="../tags/tag14.xml"/><Relationship Id="rId12" Type="http://schemas.openxmlformats.org/officeDocument/2006/relationships/tags" Target="../tags/tag13.xml"/><Relationship Id="rId11" Type="http://schemas.openxmlformats.org/officeDocument/2006/relationships/tags" Target="../tags/tag12.xml"/><Relationship Id="rId10" Type="http://schemas.openxmlformats.org/officeDocument/2006/relationships/tags" Target="../tags/tag11.xml"/><Relationship Id="rId1" Type="http://schemas.openxmlformats.org/officeDocument/2006/relationships/tags" Target="../tags/tag2.xml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17.xml"/><Relationship Id="rId2" Type="http://schemas.openxmlformats.org/officeDocument/2006/relationships/image" Target="../media/image6.png"/><Relationship Id="rId1" Type="http://schemas.openxmlformats.org/officeDocument/2006/relationships/tags" Target="../tags/tag3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7.xml"/><Relationship Id="rId1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17.xml"/><Relationship Id="rId2" Type="http://schemas.openxmlformats.org/officeDocument/2006/relationships/image" Target="../media/image6.png"/><Relationship Id="rId1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7.xml"/><Relationship Id="rId1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17.xml"/><Relationship Id="rId4" Type="http://schemas.openxmlformats.org/officeDocument/2006/relationships/image" Target="../media/image6.png"/><Relationship Id="rId3" Type="http://schemas.openxmlformats.org/officeDocument/2006/relationships/chart" Target="../charts/chart3.xml"/><Relationship Id="rId2" Type="http://schemas.openxmlformats.org/officeDocument/2006/relationships/chart" Target="../charts/chart2.xml"/><Relationship Id="rId1" Type="http://schemas.openxmlformats.org/officeDocument/2006/relationships/chart" Target="../charts/char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7.xml"/><Relationship Id="rId1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6.xml"/><Relationship Id="rId6" Type="http://schemas.openxmlformats.org/officeDocument/2006/relationships/slideLayout" Target="../slideLayouts/slideLayout17.xml"/><Relationship Id="rId5" Type="http://schemas.openxmlformats.org/officeDocument/2006/relationships/image" Target="../media/image6.png"/><Relationship Id="rId4" Type="http://schemas.openxmlformats.org/officeDocument/2006/relationships/image" Target="../media/image11.png"/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圆角矩形 19"/>
          <p:cNvSpPr/>
          <p:nvPr>
            <p:custDataLst>
              <p:tags r:id="rId1"/>
            </p:custDataLst>
          </p:nvPr>
        </p:nvSpPr>
        <p:spPr>
          <a:xfrm rot="5400000">
            <a:off x="5257415" y="-1171350"/>
            <a:ext cx="1507798" cy="10708498"/>
          </a:xfrm>
          <a:prstGeom prst="roundRect">
            <a:avLst>
              <a:gd name="adj" fmla="val 0"/>
            </a:avLst>
          </a:prstGeom>
          <a:gradFill>
            <a:gsLst>
              <a:gs pos="0">
                <a:srgbClr val="A30AFF">
                  <a:alpha val="80000"/>
                </a:srgbClr>
              </a:gs>
              <a:gs pos="100000">
                <a:srgbClr val="8F92F6">
                  <a:alpha val="90000"/>
                  <a:lumMod val="96000"/>
                </a:srgbClr>
              </a:gs>
            </a:gsLst>
            <a:path path="circle">
              <a:fillToRect r="100000" b="100000"/>
            </a:path>
            <a:tileRect l="-100000" t="-100000"/>
          </a:gradFill>
        </p:spPr>
        <p:txBody>
          <a:bodyPr vert="horz" wrap="none" lIns="0" tIns="0" rIns="0" bIns="0" numCol="1" spcCol="0" rtlCol="0" fromWordArt="0" anchor="ctr" anchorCtr="0" forceAA="0" compatLnSpc="0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sz="2000" b="1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  <a:cs typeface="Saturday Sans Regular" panose="02010600010101010101" charset="-122"/>
              <a:sym typeface="+mn-ea"/>
            </a:endParaRPr>
          </a:p>
        </p:txBody>
      </p:sp>
      <p:sp>
        <p:nvSpPr>
          <p:cNvPr id="50" name="矩形 49"/>
          <p:cNvSpPr/>
          <p:nvPr/>
        </p:nvSpPr>
        <p:spPr>
          <a:xfrm>
            <a:off x="640412" y="733648"/>
            <a:ext cx="10725150" cy="5263667"/>
          </a:xfrm>
          <a:prstGeom prst="rect">
            <a:avLst/>
          </a:prstGeom>
          <a:noFill/>
          <a:ln w="38100">
            <a:solidFill>
              <a:srgbClr val="8800D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itchFamily="2" charset="-122"/>
              <a:cs typeface="+mn-cs"/>
            </a:endParaRPr>
          </a:p>
        </p:txBody>
      </p:sp>
      <p:sp>
        <p:nvSpPr>
          <p:cNvPr id="53" name="TextBox 10"/>
          <p:cNvSpPr txBox="1"/>
          <p:nvPr/>
        </p:nvSpPr>
        <p:spPr>
          <a:xfrm>
            <a:off x="657065" y="1803400"/>
            <a:ext cx="10877868" cy="14770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8800D0"/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思源黑体 1 Bold" panose="020B0800000000000000" charset="-122"/>
                <a:sym typeface="思源黑体 1 Bold" panose="020B0800000000000000" charset="-122"/>
              </a:rPr>
              <a:t>本维莫德乳膏</a:t>
            </a:r>
            <a:endParaRPr kumimoji="0" lang="en-US" altLang="zh-CN" sz="6000" b="1" i="0" u="none" strike="noStrike" kern="1200" cap="none" spc="0" normalizeH="0" baseline="0" noProof="0" dirty="0">
              <a:ln>
                <a:noFill/>
              </a:ln>
              <a:solidFill>
                <a:srgbClr val="8800D0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思源黑体 1 Bold" panose="020B0800000000000000" charset="-122"/>
              <a:sym typeface="思源黑体 1 Bold" panose="020B0800000000000000" charset="-122"/>
            </a:endParaRPr>
          </a:p>
          <a:p>
            <a:pPr marL="0" marR="0" lvl="0" indent="0" algn="ctr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8800D0"/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思源黑体 1 Bold" panose="020B0800000000000000" charset="-122"/>
                <a:sym typeface="思源黑体 1 Bold" panose="020B0800000000000000" charset="-122"/>
              </a:rPr>
              <a:t>（泽立美</a:t>
            </a:r>
            <a:r>
              <a:rPr kumimoji="0" lang="en-US" altLang="zh-CN" sz="3600" b="1" i="0" u="none" strike="noStrike" kern="1200" cap="none" spc="0" normalizeH="0" baseline="30000" noProof="0" dirty="0">
                <a:ln>
                  <a:noFill/>
                </a:ln>
                <a:solidFill>
                  <a:srgbClr val="8800D0"/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思源黑体 1 Bold" panose="020B0800000000000000" charset="-122"/>
                <a:sym typeface="思源黑体 1 Bold" panose="020B0800000000000000" charset="-122"/>
              </a:rPr>
              <a:t>®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8800D0"/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思源黑体 1 Bold" panose="020B0800000000000000" charset="-122"/>
                <a:sym typeface="思源黑体 1 Bold" panose="020B0800000000000000" charset="-122"/>
              </a:rPr>
              <a:t>）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8800D0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思源黑体 1 Bold" panose="020B0800000000000000" charset="-122"/>
              <a:sym typeface="思源黑体 1 Bold" panose="020B0800000000000000" charset="-122"/>
            </a:endParaRPr>
          </a:p>
        </p:txBody>
      </p:sp>
      <p:sp>
        <p:nvSpPr>
          <p:cNvPr id="54" name="灯片编号占位符 1"/>
          <p:cNvSpPr txBox="1"/>
          <p:nvPr/>
        </p:nvSpPr>
        <p:spPr>
          <a:xfrm>
            <a:off x="9345583" y="6412310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8F63A3B-78C7-47BE-AE5E-E10140E046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503050405090304"/>
                <a:ea typeface="华文楷体" panose="02010600040101010101" pitchFamily="2" charset="-122"/>
                <a:cs typeface="+mn-cs"/>
              </a:rPr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503050405090304"/>
              <a:ea typeface="华文楷体" panose="02010600040101010101" pitchFamily="2" charset="-122"/>
              <a:cs typeface="+mn-cs"/>
            </a:endParaRPr>
          </a:p>
        </p:txBody>
      </p:sp>
      <p:pic>
        <p:nvPicPr>
          <p:cNvPr id="56" name="图片 55" descr="最新logo透明底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17183" y="159277"/>
            <a:ext cx="1264285" cy="419735"/>
          </a:xfrm>
          <a:prstGeom prst="rect">
            <a:avLst/>
          </a:prstGeom>
        </p:spPr>
      </p:pic>
      <p:sp>
        <p:nvSpPr>
          <p:cNvPr id="57" name="文本框 56"/>
          <p:cNvSpPr txBox="1"/>
          <p:nvPr/>
        </p:nvSpPr>
        <p:spPr>
          <a:xfrm>
            <a:off x="1464929" y="3716790"/>
            <a:ext cx="9566940" cy="9516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609600" rtl="0" eaLnBrk="1" fontAlgn="auto" latinLnBrk="0" hangingPunct="1">
              <a:lnSpc>
                <a:spcPct val="140000"/>
              </a:lnSpc>
              <a:spcBef>
                <a:spcPts val="265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全球首个</a:t>
            </a: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用于</a:t>
            </a: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儿童</a:t>
            </a: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32A32"/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特应性皮炎的</a:t>
            </a:r>
            <a:r>
              <a:rPr kumimoji="0" lang="en-US" altLang="zh-CN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232A32"/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Times New Roman" panose="02020503050405090304" pitchFamily="18" charset="0"/>
              </a:rPr>
              <a:t>AhR</a:t>
            </a: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32A32"/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调节剂，</a:t>
            </a: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Times New Roman" panose="02020503050405090304" pitchFamily="18" charset="0"/>
                <a:sym typeface="Arimo Bold" panose="020B0704020202020204"/>
              </a:rPr>
              <a:t>疗效显著、安全优势突出</a:t>
            </a:r>
            <a:endParaRPr kumimoji="0" lang="en-US" altLang="zh-CN" sz="2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Times New Roman" panose="02020503050405090304" pitchFamily="18" charset="0"/>
              <a:sym typeface="Arimo Bold" panose="020B0704020202020204"/>
            </a:endParaRPr>
          </a:p>
          <a:p>
            <a:pPr marL="0" marR="0" lvl="0" indent="0" algn="ctr" defTabSz="609600" rtl="0" eaLnBrk="1" fontAlgn="auto" latinLnBrk="0" hangingPunct="1">
              <a:lnSpc>
                <a:spcPct val="140000"/>
              </a:lnSpc>
              <a:spcBef>
                <a:spcPts val="265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32A32"/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sym typeface="Arimo Bold" panose="020B0704020202020204"/>
              </a:rPr>
              <a:t>以</a:t>
            </a: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Times New Roman" panose="02020503050405090304" pitchFamily="18" charset="0"/>
                <a:sym typeface="Arimo Bold" panose="020B0704020202020204"/>
              </a:rPr>
              <a:t>优先审评审批</a:t>
            </a: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32A32"/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sym typeface="Arimo Bold" panose="020B0704020202020204"/>
              </a:rPr>
              <a:t>程序获批上市</a:t>
            </a: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232A32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sym typeface="Arimo Bold" panose="020B0704020202020204"/>
            </a:endParaRPr>
          </a:p>
        </p:txBody>
      </p:sp>
      <p:sp>
        <p:nvSpPr>
          <p:cNvPr id="58" name="文本框 57"/>
          <p:cNvSpPr txBox="1"/>
          <p:nvPr/>
        </p:nvSpPr>
        <p:spPr>
          <a:xfrm>
            <a:off x="4315460" y="5194300"/>
            <a:ext cx="3865245" cy="51181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000" b="1" noProof="0" dirty="0">
                <a:ln>
                  <a:noFill/>
                </a:ln>
                <a:solidFill>
                  <a:srgbClr val="8800D0"/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思源黑体 1 Bold" panose="020B0800000000000000" charset="-122"/>
              </a:rPr>
              <a:t>上海泽德曼医药科技有限公司</a:t>
            </a:r>
            <a:endParaRPr lang="zh-CN" altLang="en-US" sz="2000" b="1" noProof="0" dirty="0">
              <a:ln>
                <a:noFill/>
              </a:ln>
              <a:solidFill>
                <a:srgbClr val="8800D0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思源黑体 1 Bold" panose="020B0800000000000000" charset="-122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7"/>
          <p:cNvSpPr txBox="1"/>
          <p:nvPr/>
        </p:nvSpPr>
        <p:spPr>
          <a:xfrm>
            <a:off x="2885813" y="174478"/>
            <a:ext cx="7218726" cy="8858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00">
              <a:lnSpc>
                <a:spcPct val="120000"/>
              </a:lnSpc>
            </a:pPr>
            <a:r>
              <a:rPr lang="zh-CN" altLang="en-US" sz="2400" b="1" dirty="0">
                <a:solidFill>
                  <a:srgbClr val="232A32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cs typeface="Arimo Bold" panose="020B0704020202020204"/>
                <a:sym typeface="Arimo Bold" panose="020B0704020202020204"/>
              </a:rPr>
              <a:t>本维莫德</a:t>
            </a:r>
            <a:r>
              <a:rPr lang="zh-CN" altLang="zh-CN" sz="2400" b="1" dirty="0"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乳膏（泽立美</a:t>
            </a:r>
            <a:r>
              <a:rPr lang="en-US" altLang="zh-CN" sz="2400" b="1" baseline="30000" dirty="0"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®</a:t>
            </a:r>
            <a:r>
              <a:rPr lang="zh-CN" altLang="zh-CN" sz="2400" b="1" dirty="0"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）</a:t>
            </a:r>
            <a:r>
              <a:rPr lang="zh-CN" altLang="en-US" sz="2400" b="1" dirty="0">
                <a:solidFill>
                  <a:prstClr val="black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cs typeface="Times New Roman" panose="02020503050405090304" pitchFamily="18" charset="0"/>
                <a:sym typeface="Arimo Bold" panose="020B0704020202020204"/>
              </a:rPr>
              <a:t>治疗方案安全有效，提升</a:t>
            </a:r>
            <a:endParaRPr lang="zh-CN" altLang="en-US" sz="2400" b="1" dirty="0">
              <a:solidFill>
                <a:prstClr val="black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  <a:cs typeface="Times New Roman" panose="02020503050405090304" pitchFamily="18" charset="0"/>
              <a:sym typeface="Arimo Bold" panose="020B0704020202020204"/>
            </a:endParaRPr>
          </a:p>
          <a:p>
            <a:pPr defTabSz="609600">
              <a:lnSpc>
                <a:spcPct val="120000"/>
              </a:lnSpc>
            </a:pPr>
            <a:r>
              <a:rPr lang="zh-CN" altLang="en-US" sz="2400" b="1" dirty="0">
                <a:solidFill>
                  <a:srgbClr val="C00000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cs typeface="Times New Roman" panose="02020503050405090304" pitchFamily="18" charset="0"/>
                <a:sym typeface="Arimo Bold" panose="020B0704020202020204"/>
              </a:rPr>
              <a:t>儿童用药保障水平</a:t>
            </a:r>
            <a:r>
              <a:rPr lang="zh-CN" altLang="en-US" sz="2400" b="1" dirty="0">
                <a:latin typeface="思源黑体 CN Bold" panose="020B0800000000000000" pitchFamily="34" charset="-122"/>
                <a:ea typeface="思源黑体 CN Bold" panose="020B0800000000000000" pitchFamily="34" charset="-122"/>
                <a:cs typeface="Times New Roman" panose="02020503050405090304" pitchFamily="18" charset="0"/>
                <a:sym typeface="Arimo Bold" panose="020B0704020202020204"/>
              </a:rPr>
              <a:t>，提高</a:t>
            </a:r>
            <a:r>
              <a:rPr lang="zh-CN" altLang="en-US" sz="2400" b="1" dirty="0">
                <a:solidFill>
                  <a:srgbClr val="C00000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cs typeface="Times New Roman" panose="02020503050405090304" pitchFamily="18" charset="0"/>
                <a:sym typeface="Arimo Bold" panose="020B0704020202020204"/>
              </a:rPr>
              <a:t>儿童参保率</a:t>
            </a:r>
            <a:endParaRPr lang="en-US" sz="2400" b="1" dirty="0">
              <a:solidFill>
                <a:srgbClr val="C00000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  <a:cs typeface="Times New Roman" panose="02020503050405090304" pitchFamily="18" charset="0"/>
              <a:sym typeface="Arimo Bold" panose="020B0704020202020204"/>
            </a:endParaRPr>
          </a:p>
        </p:txBody>
      </p:sp>
      <p:sp>
        <p:nvSpPr>
          <p:cNvPr id="31" name="文本框 30"/>
          <p:cNvSpPr txBox="1"/>
          <p:nvPr>
            <p:custDataLst>
              <p:tags r:id="rId1"/>
            </p:custDataLst>
          </p:nvPr>
        </p:nvSpPr>
        <p:spPr bwMode="gray">
          <a:xfrm>
            <a:off x="394283" y="1215171"/>
            <a:ext cx="5498517" cy="367408"/>
          </a:xfrm>
          <a:prstGeom prst="rect">
            <a:avLst/>
          </a:prstGeom>
          <a:solidFill>
            <a:srgbClr val="8800D0"/>
          </a:solidFill>
          <a:ln>
            <a:solidFill>
              <a:srgbClr val="6433AA"/>
            </a:solidFill>
          </a:ln>
        </p:spPr>
        <p:txBody>
          <a:bodyPr wrap="square" anchor="ctr">
            <a:spAutoFit/>
          </a:bodyPr>
          <a:lstStyle/>
          <a:p>
            <a:pPr algn="ctr" defTabSz="609600">
              <a:lnSpc>
                <a:spcPct val="120000"/>
              </a:lnSpc>
              <a:spcBef>
                <a:spcPts val="400"/>
              </a:spcBef>
              <a:defRPr/>
            </a:pPr>
            <a:r>
              <a:rPr lang="zh-CN" altLang="en-US" sz="1335" b="1" kern="0" dirty="0">
                <a:solidFill>
                  <a:srgbClr val="FFFFFF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cs typeface="Times New Roman" panose="02020503050405090304" pitchFamily="18" charset="0"/>
              </a:rPr>
              <a:t>  </a:t>
            </a:r>
            <a:r>
              <a:rPr lang="zh-CN" altLang="en-US" sz="1600" b="1" kern="0" dirty="0">
                <a:solidFill>
                  <a:srgbClr val="FFFFFF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cs typeface="Times New Roman" panose="02020503050405090304" pitchFamily="18" charset="0"/>
              </a:rPr>
              <a:t>对公共健康的影响</a:t>
            </a:r>
            <a:endParaRPr lang="en-US" altLang="zh-CN" sz="1600" b="1" kern="0" dirty="0">
              <a:solidFill>
                <a:srgbClr val="FFFFFF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  <a:cs typeface="Times New Roman" panose="02020503050405090304" pitchFamily="18" charset="0"/>
            </a:endParaRPr>
          </a:p>
        </p:txBody>
      </p:sp>
      <p:sp>
        <p:nvSpPr>
          <p:cNvPr id="35" name="文本框 34"/>
          <p:cNvSpPr txBox="1"/>
          <p:nvPr>
            <p:custDataLst>
              <p:tags r:id="rId2"/>
            </p:custDataLst>
          </p:nvPr>
        </p:nvSpPr>
        <p:spPr bwMode="gray">
          <a:xfrm>
            <a:off x="394283" y="1577496"/>
            <a:ext cx="5498517" cy="1749904"/>
          </a:xfrm>
          <a:prstGeom prst="rect">
            <a:avLst/>
          </a:prstGeom>
          <a:noFill/>
          <a:ln w="12700">
            <a:solidFill>
              <a:srgbClr val="FFFFFF">
                <a:lumMod val="50000"/>
              </a:srgbClr>
            </a:solidFill>
          </a:ln>
        </p:spPr>
        <p:txBody>
          <a:bodyPr wrap="square" anchor="ctr">
            <a:noAutofit/>
          </a:bodyPr>
          <a:lstStyle/>
          <a:p>
            <a:pPr marL="191770" indent="-144145" algn="just" defTabSz="609600">
              <a:lnSpc>
                <a:spcPct val="150000"/>
              </a:lnSpc>
              <a:spcBef>
                <a:spcPts val="400"/>
              </a:spcBef>
              <a:buClr>
                <a:srgbClr val="000000"/>
              </a:buClr>
              <a:buSzTx/>
              <a:buFont typeface="Arial" panose="020B0604020202090204" pitchFamily="34" charset="0"/>
              <a:buChar char="•"/>
            </a:pPr>
            <a:r>
              <a:rPr lang="zh-CN" altLang="en-US" sz="1335" kern="0" dirty="0">
                <a:solidFill>
                  <a:srgbClr val="000000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  <a:cs typeface="Times New Roman" panose="02020503050405090304" pitchFamily="18" charset="0"/>
                <a:sym typeface="Arial" panose="020B0604020202090204" pitchFamily="34" charset="0"/>
              </a:rPr>
              <a:t>特应性皮炎（湿疹）严重影响患者的生活质量和心理健康，甚至影响儿童生长发育</a:t>
            </a:r>
            <a:r>
              <a:rPr lang="en-US" altLang="zh-CN" sz="1335" b="1" kern="0" baseline="30000" dirty="0">
                <a:solidFill>
                  <a:prstClr val="black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  <a:cs typeface="Times New Roman" panose="02020503050405090304" pitchFamily="18" charset="0"/>
                <a:sym typeface="Arial" panose="020B0604020202090204" pitchFamily="34" charset="0"/>
              </a:rPr>
              <a:t>1</a:t>
            </a:r>
            <a:endParaRPr lang="en-US" altLang="zh-CN" sz="1335" b="1" kern="0" baseline="30000" dirty="0">
              <a:solidFill>
                <a:prstClr val="black"/>
              </a:solidFill>
              <a:latin typeface="思源黑体 CN Regular" panose="020B0500000000000000" pitchFamily="34" charset="-122"/>
              <a:ea typeface="思源黑体 CN Regular" panose="020B0500000000000000" pitchFamily="34" charset="-122"/>
              <a:cs typeface="Times New Roman" panose="02020503050405090304" pitchFamily="18" charset="0"/>
              <a:sym typeface="Arial" panose="020B0604020202090204" pitchFamily="34" charset="0"/>
            </a:endParaRPr>
          </a:p>
          <a:p>
            <a:pPr marL="191770" indent="-144145" algn="just" defTabSz="609600">
              <a:lnSpc>
                <a:spcPct val="150000"/>
              </a:lnSpc>
              <a:spcBef>
                <a:spcPts val="400"/>
              </a:spcBef>
              <a:buClr>
                <a:srgbClr val="000000"/>
              </a:buClr>
              <a:buSzTx/>
              <a:buFont typeface="Arial" panose="020B0604020202090204" pitchFamily="34" charset="0"/>
              <a:buChar char="•"/>
              <a:defRPr/>
            </a:pPr>
            <a:r>
              <a:rPr lang="zh-CN" altLang="en-US" sz="1335" kern="0" dirty="0">
                <a:solidFill>
                  <a:srgbClr val="000000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  <a:cs typeface="Times New Roman" panose="02020503050405090304" pitchFamily="18" charset="0"/>
                <a:sym typeface="Arial" panose="020B0604020202090204" pitchFamily="34" charset="0"/>
              </a:rPr>
              <a:t>尽早启动规范治疗，可延缓特应性皮炎疾病进程，</a:t>
            </a:r>
            <a:r>
              <a:rPr lang="zh-CN" altLang="en-US" sz="1335" b="1" kern="0" dirty="0">
                <a:solidFill>
                  <a:srgbClr val="000000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  <a:cs typeface="Times New Roman" panose="02020503050405090304" pitchFamily="18" charset="0"/>
                <a:sym typeface="Arial" panose="020B0604020202090204" pitchFamily="34" charset="0"/>
              </a:rPr>
              <a:t>减少其他并发症如哮喘、过敏性鼻炎等的发生</a:t>
            </a:r>
            <a:r>
              <a:rPr lang="zh-CN" altLang="en-US" sz="1335" b="1" kern="0" baseline="30000" dirty="0">
                <a:solidFill>
                  <a:srgbClr val="000000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  <a:cs typeface="Times New Roman" panose="02020503050405090304" pitchFamily="18" charset="0"/>
                <a:sym typeface="Arial" panose="020B0604020202090204" pitchFamily="34" charset="0"/>
              </a:rPr>
              <a:t>2</a:t>
            </a:r>
            <a:endParaRPr lang="zh-CN" altLang="en-US" sz="1335" b="1" kern="0" baseline="30000" dirty="0">
              <a:solidFill>
                <a:srgbClr val="000000"/>
              </a:solidFill>
              <a:latin typeface="思源黑体 CN Regular" panose="020B0500000000000000" pitchFamily="34" charset="-122"/>
              <a:ea typeface="思源黑体 CN Regular" panose="020B0500000000000000" pitchFamily="34" charset="-122"/>
              <a:cs typeface="Times New Roman" panose="02020503050405090304" pitchFamily="18" charset="0"/>
              <a:sym typeface="Arial" panose="020B0604020202090204" pitchFamily="34" charset="0"/>
            </a:endParaRPr>
          </a:p>
        </p:txBody>
      </p:sp>
      <p:sp>
        <p:nvSpPr>
          <p:cNvPr id="41" name="文本框 40"/>
          <p:cNvSpPr txBox="1"/>
          <p:nvPr>
            <p:custDataLst>
              <p:tags r:id="rId3"/>
            </p:custDataLst>
          </p:nvPr>
        </p:nvSpPr>
        <p:spPr bwMode="gray">
          <a:xfrm>
            <a:off x="388697" y="3490356"/>
            <a:ext cx="5504104" cy="367408"/>
          </a:xfrm>
          <a:prstGeom prst="rect">
            <a:avLst/>
          </a:prstGeom>
          <a:solidFill>
            <a:srgbClr val="8800D0"/>
          </a:solidFill>
          <a:ln>
            <a:solidFill>
              <a:srgbClr val="6433AA"/>
            </a:solidFill>
          </a:ln>
        </p:spPr>
        <p:txBody>
          <a:bodyPr wrap="square" anchor="ctr">
            <a:spAutoFit/>
          </a:bodyPr>
          <a:lstStyle/>
          <a:p>
            <a:pPr algn="ctr" defTabSz="609600">
              <a:lnSpc>
                <a:spcPct val="120000"/>
              </a:lnSpc>
              <a:spcBef>
                <a:spcPts val="400"/>
              </a:spcBef>
            </a:pPr>
            <a:r>
              <a:rPr lang="zh-CN" altLang="en-US" sz="1600" b="1" kern="0" dirty="0">
                <a:solidFill>
                  <a:srgbClr val="FFFFFF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cs typeface="Times New Roman" panose="02020503050405090304" pitchFamily="18" charset="0"/>
              </a:rPr>
              <a:t>弥补目录短板</a:t>
            </a:r>
            <a:endParaRPr lang="en-US" altLang="zh-CN" sz="1600" b="1" kern="0" dirty="0">
              <a:solidFill>
                <a:srgbClr val="FFFFFF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  <a:cs typeface="Times New Roman" panose="02020503050405090304" pitchFamily="18" charset="0"/>
            </a:endParaRPr>
          </a:p>
        </p:txBody>
      </p:sp>
      <p:sp>
        <p:nvSpPr>
          <p:cNvPr id="42" name="文本框 41"/>
          <p:cNvSpPr txBox="1"/>
          <p:nvPr>
            <p:custDataLst>
              <p:tags r:id="rId4"/>
            </p:custDataLst>
          </p:nvPr>
        </p:nvSpPr>
        <p:spPr bwMode="gray">
          <a:xfrm>
            <a:off x="388697" y="3855391"/>
            <a:ext cx="5504104" cy="2131933"/>
          </a:xfrm>
          <a:prstGeom prst="rect">
            <a:avLst/>
          </a:prstGeom>
          <a:noFill/>
          <a:ln w="12700">
            <a:solidFill>
              <a:srgbClr val="FFFFFF">
                <a:lumMod val="50000"/>
              </a:srgbClr>
            </a:solidFill>
          </a:ln>
        </p:spPr>
        <p:txBody>
          <a:bodyPr wrap="square" anchor="ctr">
            <a:noAutofit/>
          </a:bodyPr>
          <a:lstStyle/>
          <a:p>
            <a:pPr marL="191770" indent="-144145" algn="just" defTabSz="609600">
              <a:lnSpc>
                <a:spcPct val="150000"/>
              </a:lnSpc>
              <a:spcBef>
                <a:spcPts val="400"/>
              </a:spcBef>
              <a:buClr>
                <a:srgbClr val="000000"/>
              </a:buClr>
              <a:buFont typeface="Arial" panose="020B0604020202090204" pitchFamily="34" charset="0"/>
              <a:buChar char="•"/>
              <a:defRPr/>
            </a:pPr>
            <a:r>
              <a:rPr lang="zh-CN" altLang="en-US" sz="1335" kern="0" dirty="0">
                <a:solidFill>
                  <a:srgbClr val="000000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  <a:cs typeface="Times New Roman" panose="02020503050405090304" pitchFamily="18" charset="0"/>
              </a:rPr>
              <a:t>特应性皮炎</a:t>
            </a:r>
            <a:r>
              <a:rPr lang="zh-CN" altLang="en-US" sz="1335" b="1" kern="0" dirty="0">
                <a:solidFill>
                  <a:srgbClr val="C00000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  <a:cs typeface="Times New Roman" panose="02020503050405090304" pitchFamily="18" charset="0"/>
              </a:rPr>
              <a:t>儿童药品中首个疗效</a:t>
            </a:r>
            <a:r>
              <a:rPr lang="zh-CN" altLang="en-US" sz="1335" kern="0" dirty="0">
                <a:solidFill>
                  <a:srgbClr val="000000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  <a:cs typeface="Times New Roman" panose="02020503050405090304" pitchFamily="18" charset="0"/>
              </a:rPr>
              <a:t>和</a:t>
            </a:r>
            <a:r>
              <a:rPr lang="zh-CN" altLang="en-US" sz="1335" b="1" kern="0" dirty="0">
                <a:solidFill>
                  <a:srgbClr val="C00000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  <a:cs typeface="Times New Roman" panose="02020503050405090304" pitchFamily="18" charset="0"/>
              </a:rPr>
              <a:t>安全双优</a:t>
            </a:r>
            <a:r>
              <a:rPr lang="zh-CN" altLang="en-US" sz="1335" kern="0" dirty="0">
                <a:solidFill>
                  <a:srgbClr val="000000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  <a:cs typeface="Times New Roman" panose="02020503050405090304" pitchFamily="18" charset="0"/>
              </a:rPr>
              <a:t>的靶向外用药</a:t>
            </a:r>
            <a:endParaRPr lang="en-US" altLang="zh-CN" sz="1335" kern="0" dirty="0">
              <a:solidFill>
                <a:srgbClr val="000000"/>
              </a:solidFill>
              <a:latin typeface="思源黑体 CN Regular" panose="020B0500000000000000" pitchFamily="34" charset="-122"/>
              <a:ea typeface="思源黑体 CN Regular" panose="020B0500000000000000" pitchFamily="34" charset="-122"/>
              <a:cs typeface="Times New Roman" panose="02020503050405090304" pitchFamily="18" charset="0"/>
            </a:endParaRPr>
          </a:p>
          <a:p>
            <a:pPr marL="191770" indent="-144145" algn="just" defTabSz="609600">
              <a:lnSpc>
                <a:spcPct val="150000"/>
              </a:lnSpc>
              <a:spcBef>
                <a:spcPts val="400"/>
              </a:spcBef>
              <a:buClr>
                <a:srgbClr val="000000"/>
              </a:buClr>
              <a:buFont typeface="Arial" panose="020B0604020202090204" pitchFamily="34" charset="0"/>
              <a:buChar char="•"/>
              <a:defRPr/>
            </a:pPr>
            <a:r>
              <a:rPr lang="zh-CN" altLang="en-US" sz="1335" kern="0" dirty="0">
                <a:solidFill>
                  <a:srgbClr val="000000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  <a:cs typeface="Times New Roman" panose="02020503050405090304" pitchFamily="18" charset="0"/>
              </a:rPr>
              <a:t>实现超长缓解期和极低复发率，显著</a:t>
            </a:r>
            <a:r>
              <a:rPr lang="zh-CN" altLang="en-US" sz="1335" b="1" kern="0" dirty="0">
                <a:solidFill>
                  <a:srgbClr val="000000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  <a:cs typeface="Times New Roman" panose="02020503050405090304" pitchFamily="18" charset="0"/>
              </a:rPr>
              <a:t>降低用药频率</a:t>
            </a:r>
            <a:r>
              <a:rPr lang="zh-CN" altLang="en-US" sz="1335" kern="0" dirty="0">
                <a:solidFill>
                  <a:srgbClr val="000000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  <a:cs typeface="Times New Roman" panose="02020503050405090304" pitchFamily="18" charset="0"/>
              </a:rPr>
              <a:t>和</a:t>
            </a:r>
            <a:r>
              <a:rPr lang="zh-CN" altLang="en-US" sz="1335" b="1" kern="0" dirty="0">
                <a:solidFill>
                  <a:srgbClr val="000000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  <a:cs typeface="Times New Roman" panose="02020503050405090304" pitchFamily="18" charset="0"/>
              </a:rPr>
              <a:t>治疗成本</a:t>
            </a:r>
            <a:endParaRPr lang="en-US" altLang="zh-CN" sz="1335" b="1" kern="0" dirty="0">
              <a:solidFill>
                <a:srgbClr val="000000"/>
              </a:solidFill>
              <a:latin typeface="思源黑体 CN Regular" panose="020B0500000000000000" pitchFamily="34" charset="-122"/>
              <a:ea typeface="思源黑体 CN Regular" panose="020B0500000000000000" pitchFamily="34" charset="-122"/>
              <a:cs typeface="Times New Roman" panose="02020503050405090304" pitchFamily="18" charset="0"/>
            </a:endParaRPr>
          </a:p>
          <a:p>
            <a:pPr marL="191770" indent="-144145" algn="just" defTabSz="609600">
              <a:lnSpc>
                <a:spcPct val="150000"/>
              </a:lnSpc>
              <a:spcBef>
                <a:spcPts val="400"/>
              </a:spcBef>
              <a:buClr>
                <a:srgbClr val="000000"/>
              </a:buClr>
              <a:buFont typeface="Arial" panose="020B0604020202090204" pitchFamily="34" charset="0"/>
              <a:buChar char="•"/>
              <a:defRPr/>
            </a:pPr>
            <a:r>
              <a:rPr lang="zh-CN" altLang="en-US" sz="1335" b="1" kern="0" dirty="0">
                <a:solidFill>
                  <a:prstClr val="black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  <a:cs typeface="Times New Roman" panose="02020503050405090304" pitchFamily="18" charset="0"/>
              </a:rPr>
              <a:t>弥补</a:t>
            </a:r>
            <a:r>
              <a:rPr lang="zh-CN" altLang="en-US" sz="1335" b="1" kern="0" dirty="0">
                <a:solidFill>
                  <a:prstClr val="black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  <a:cs typeface="Times New Roman" panose="02020503050405090304" pitchFamily="18" charset="0"/>
              </a:rPr>
              <a:t>目录内其他药物的疗效有限</a:t>
            </a:r>
            <a:r>
              <a:rPr lang="zh-CN" altLang="en-US" sz="1335" kern="0" dirty="0">
                <a:solidFill>
                  <a:prstClr val="black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  <a:cs typeface="Times New Roman" panose="02020503050405090304" pitchFamily="18" charset="0"/>
              </a:rPr>
              <a:t>和传统药物（如外用糖皮质激素</a:t>
            </a:r>
            <a:r>
              <a:rPr lang="en-US" altLang="zh-CN" sz="1335" kern="0" dirty="0">
                <a:latin typeface="思源黑体 CN Regular" panose="020B0500000000000000" pitchFamily="34" charset="-122"/>
                <a:ea typeface="思源黑体 CN Regular" panose="020B0500000000000000" pitchFamily="34" charset="-122"/>
                <a:cs typeface="Times New Roman" panose="02020503050405090304" pitchFamily="18" charset="0"/>
              </a:rPr>
              <a:t>TCS</a:t>
            </a:r>
            <a:r>
              <a:rPr lang="zh-CN" altLang="en-US" sz="1335" kern="0" dirty="0">
                <a:latin typeface="思源黑体 CN Regular" panose="020B0500000000000000" pitchFamily="34" charset="-122"/>
                <a:ea typeface="思源黑体 CN Regular" panose="020B0500000000000000" pitchFamily="34" charset="-122"/>
                <a:cs typeface="Times New Roman" panose="02020503050405090304" pitchFamily="18" charset="0"/>
              </a:rPr>
              <a:t>、外用钙调磷酸酶抑制剂</a:t>
            </a:r>
            <a:r>
              <a:rPr lang="en-US" altLang="zh-CN" sz="1335" kern="0" dirty="0">
                <a:latin typeface="思源黑体 CN Regular" panose="020B0500000000000000" pitchFamily="34" charset="-122"/>
                <a:ea typeface="思源黑体 CN Regular" panose="020B0500000000000000" pitchFamily="34" charset="-122"/>
                <a:cs typeface="Times New Roman" panose="02020503050405090304" pitchFamily="18" charset="0"/>
              </a:rPr>
              <a:t>TCI</a:t>
            </a:r>
            <a:r>
              <a:rPr lang="zh-CN" altLang="en-US" sz="1335" kern="0" dirty="0">
                <a:solidFill>
                  <a:prstClr val="black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  <a:cs typeface="Times New Roman" panose="02020503050405090304" pitchFamily="18" charset="0"/>
              </a:rPr>
              <a:t>）严重</a:t>
            </a:r>
            <a:r>
              <a:rPr lang="zh-CN" altLang="en-US" sz="1335" kern="0" dirty="0">
                <a:solidFill>
                  <a:prstClr val="black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  <a:cs typeface="Times New Roman" panose="02020503050405090304" pitchFamily="18" charset="0"/>
              </a:rPr>
              <a:t>安全性不足（如超敏反应、黑框警告致癌风险等）</a:t>
            </a:r>
            <a:endParaRPr lang="en-US" altLang="zh-CN" sz="1335" kern="0" dirty="0">
              <a:solidFill>
                <a:prstClr val="black"/>
              </a:solidFill>
              <a:latin typeface="思源黑体 CN Regular" panose="020B0500000000000000" pitchFamily="34" charset="-122"/>
              <a:ea typeface="思源黑体 CN Regular" panose="020B0500000000000000" pitchFamily="34" charset="-122"/>
              <a:cs typeface="Times New Roman" panose="02020503050405090304" pitchFamily="18" charset="0"/>
            </a:endParaRPr>
          </a:p>
        </p:txBody>
      </p:sp>
      <p:sp>
        <p:nvSpPr>
          <p:cNvPr id="43" name="文本框 42"/>
          <p:cNvSpPr txBox="1"/>
          <p:nvPr>
            <p:custDataLst>
              <p:tags r:id="rId5"/>
            </p:custDataLst>
          </p:nvPr>
        </p:nvSpPr>
        <p:spPr bwMode="gray">
          <a:xfrm>
            <a:off x="6095999" y="3494487"/>
            <a:ext cx="5586331" cy="367408"/>
          </a:xfrm>
          <a:prstGeom prst="rect">
            <a:avLst/>
          </a:prstGeom>
          <a:solidFill>
            <a:srgbClr val="8800D0"/>
          </a:solidFill>
          <a:ln>
            <a:solidFill>
              <a:srgbClr val="6433AA"/>
            </a:solidFill>
          </a:ln>
        </p:spPr>
        <p:txBody>
          <a:bodyPr wrap="square" anchor="ctr">
            <a:spAutoFit/>
          </a:bodyPr>
          <a:lstStyle/>
          <a:p>
            <a:pPr algn="ctr" defTabSz="609600">
              <a:lnSpc>
                <a:spcPct val="120000"/>
              </a:lnSpc>
              <a:spcBef>
                <a:spcPts val="400"/>
              </a:spcBef>
            </a:pPr>
            <a:r>
              <a:rPr lang="zh-CN" altLang="en-US" sz="1600" b="1" kern="0" dirty="0">
                <a:solidFill>
                  <a:srgbClr val="FFFFFF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cs typeface="Times New Roman" panose="02020503050405090304" pitchFamily="18" charset="0"/>
              </a:rPr>
              <a:t>符合“保基本”原则</a:t>
            </a:r>
            <a:endParaRPr lang="en-US" altLang="zh-CN" sz="1600" b="1" kern="0" dirty="0">
              <a:solidFill>
                <a:srgbClr val="FFFFFF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  <a:cs typeface="Times New Roman" panose="02020503050405090304" pitchFamily="18" charset="0"/>
            </a:endParaRPr>
          </a:p>
        </p:txBody>
      </p:sp>
      <p:sp>
        <p:nvSpPr>
          <p:cNvPr id="44" name="文本框 43"/>
          <p:cNvSpPr txBox="1"/>
          <p:nvPr>
            <p:custDataLst>
              <p:tags r:id="rId6"/>
            </p:custDataLst>
          </p:nvPr>
        </p:nvSpPr>
        <p:spPr bwMode="gray">
          <a:xfrm>
            <a:off x="6099832" y="3855391"/>
            <a:ext cx="5581838" cy="2127801"/>
          </a:xfrm>
          <a:prstGeom prst="rect">
            <a:avLst/>
          </a:prstGeom>
          <a:noFill/>
          <a:ln w="12700">
            <a:solidFill>
              <a:srgbClr val="FFFFFF">
                <a:lumMod val="50000"/>
              </a:srgbClr>
            </a:solidFill>
          </a:ln>
        </p:spPr>
        <p:txBody>
          <a:bodyPr wrap="square" anchor="ctr">
            <a:noAutofit/>
          </a:bodyPr>
          <a:lstStyle/>
          <a:p>
            <a:pPr marL="191770" indent="-144145" algn="just" defTabSz="609600">
              <a:lnSpc>
                <a:spcPct val="150000"/>
              </a:lnSpc>
              <a:spcBef>
                <a:spcPts val="400"/>
              </a:spcBef>
              <a:buClr>
                <a:prstClr val="black"/>
              </a:buClr>
              <a:buFont typeface="Arial" panose="020B0604020202090204" pitchFamily="34" charset="0"/>
              <a:buChar char="•"/>
            </a:pPr>
            <a:r>
              <a:rPr lang="zh-CN" altLang="en-US" sz="1335" dirty="0">
                <a:solidFill>
                  <a:prstClr val="black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  <a:cs typeface="Times New Roman" panose="02020503050405090304" pitchFamily="18" charset="0"/>
              </a:rPr>
              <a:t>契合国家儿童用药保障、落实</a:t>
            </a:r>
            <a:r>
              <a:rPr lang="en-US" altLang="zh-CN" sz="1335" dirty="0">
                <a:solidFill>
                  <a:prstClr val="black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  <a:cs typeface="Times New Roman" panose="02020503050405090304" pitchFamily="18" charset="0"/>
              </a:rPr>
              <a:t>《</a:t>
            </a:r>
            <a:r>
              <a:rPr lang="zh-CN" altLang="en-US" sz="1335" dirty="0">
                <a:solidFill>
                  <a:prstClr val="black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  <a:cs typeface="Times New Roman" panose="02020503050405090304" pitchFamily="18" charset="0"/>
              </a:rPr>
              <a:t>中国儿童发展纲要</a:t>
            </a:r>
            <a:r>
              <a:rPr lang="en-US" altLang="zh-CN" sz="1335" dirty="0">
                <a:solidFill>
                  <a:prstClr val="black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  <a:cs typeface="Times New Roman" panose="02020503050405090304" pitchFamily="18" charset="0"/>
              </a:rPr>
              <a:t>》</a:t>
            </a:r>
            <a:r>
              <a:rPr lang="zh-CN" altLang="en-US" sz="1335" dirty="0">
                <a:solidFill>
                  <a:prstClr val="black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  <a:cs typeface="Times New Roman" panose="02020503050405090304" pitchFamily="18" charset="0"/>
              </a:rPr>
              <a:t>、</a:t>
            </a:r>
            <a:r>
              <a:rPr lang="zh-CN" altLang="en-US" sz="1335" b="1" dirty="0">
                <a:solidFill>
                  <a:srgbClr val="C00000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  <a:cs typeface="Times New Roman" panose="02020503050405090304" pitchFamily="18" charset="0"/>
              </a:rPr>
              <a:t>提升儿童用药保障水平</a:t>
            </a:r>
            <a:r>
              <a:rPr lang="en-US" altLang="zh-CN" sz="1335" b="1" baseline="30000" dirty="0">
                <a:latin typeface="思源黑体 CN Regular" panose="020B0500000000000000" pitchFamily="34" charset="-122"/>
                <a:ea typeface="思源黑体 CN Regular" panose="020B0500000000000000" pitchFamily="34" charset="-122"/>
                <a:cs typeface="Times New Roman" panose="02020503050405090304" pitchFamily="18" charset="0"/>
              </a:rPr>
              <a:t>5</a:t>
            </a:r>
            <a:r>
              <a:rPr lang="zh-CN" altLang="en-US" sz="1335" b="1" dirty="0">
                <a:solidFill>
                  <a:srgbClr val="C00000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  <a:cs typeface="Times New Roman" panose="02020503050405090304" pitchFamily="18" charset="0"/>
              </a:rPr>
              <a:t>，</a:t>
            </a:r>
            <a:r>
              <a:rPr lang="zh-CN" altLang="en-US" sz="1335" dirty="0">
                <a:latin typeface="思源黑体 CN Regular" panose="020B0500000000000000" pitchFamily="34" charset="-122"/>
                <a:ea typeface="思源黑体 CN Regular" panose="020B0500000000000000" pitchFamily="34" charset="-122"/>
                <a:cs typeface="Times New Roman" panose="02020503050405090304" pitchFamily="18" charset="0"/>
              </a:rPr>
              <a:t>有利于</a:t>
            </a:r>
            <a:r>
              <a:rPr lang="zh-CN" altLang="en-US" sz="1335" b="1" dirty="0">
                <a:solidFill>
                  <a:srgbClr val="C00000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  <a:cs typeface="Times New Roman" panose="02020503050405090304" pitchFamily="18" charset="0"/>
              </a:rPr>
              <a:t>提高儿童群体参保率</a:t>
            </a:r>
            <a:endParaRPr lang="en-US" altLang="zh-CN" sz="1335" dirty="0">
              <a:solidFill>
                <a:srgbClr val="C00000"/>
              </a:solidFill>
              <a:latin typeface="思源黑体 CN Regular" panose="020B0500000000000000" pitchFamily="34" charset="-122"/>
              <a:ea typeface="思源黑体 CN Regular" panose="020B0500000000000000" pitchFamily="34" charset="-122"/>
              <a:cs typeface="Times New Roman" panose="02020503050405090304" pitchFamily="18" charset="0"/>
            </a:endParaRPr>
          </a:p>
          <a:p>
            <a:pPr marL="191770" indent="-144145" algn="just" defTabSz="609600">
              <a:lnSpc>
                <a:spcPct val="150000"/>
              </a:lnSpc>
              <a:spcBef>
                <a:spcPts val="400"/>
              </a:spcBef>
              <a:buClr>
                <a:srgbClr val="000000"/>
              </a:buClr>
              <a:buFont typeface="Arial" panose="020B0604020202090204" pitchFamily="34" charset="0"/>
              <a:buChar char="•"/>
              <a:defRPr/>
            </a:pPr>
            <a:r>
              <a:rPr lang="zh-CN" altLang="en-US" sz="1335" b="1" kern="0" dirty="0">
                <a:solidFill>
                  <a:prstClr val="black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  <a:cs typeface="Times New Roman" panose="02020503050405090304" pitchFamily="18" charset="0"/>
              </a:rPr>
              <a:t>不含激素，更安全耐受，</a:t>
            </a:r>
            <a:r>
              <a:rPr lang="zh-CN" altLang="en-US" sz="1335" kern="0" dirty="0">
                <a:solidFill>
                  <a:prstClr val="black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  <a:cs typeface="Times New Roman" panose="02020503050405090304" pitchFamily="18" charset="0"/>
              </a:rPr>
              <a:t>符合国家谨慎选择儿童糖皮质激素用药相关原则</a:t>
            </a:r>
            <a:r>
              <a:rPr lang="en-US" altLang="zh-CN" sz="1335" kern="0" baseline="30000" dirty="0">
                <a:solidFill>
                  <a:prstClr val="black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  <a:cs typeface="Times New Roman" panose="02020503050405090304" pitchFamily="18" charset="0"/>
              </a:rPr>
              <a:t>6</a:t>
            </a:r>
            <a:endParaRPr lang="en-US" altLang="zh-CN" sz="1335" kern="0" baseline="30000" dirty="0">
              <a:solidFill>
                <a:prstClr val="black"/>
              </a:solidFill>
              <a:latin typeface="思源黑体 CN Regular" panose="020B0500000000000000" pitchFamily="34" charset="-122"/>
              <a:ea typeface="思源黑体 CN Regular" panose="020B0500000000000000" pitchFamily="34" charset="-122"/>
              <a:cs typeface="Times New Roman" panose="02020503050405090304" pitchFamily="18" charset="0"/>
            </a:endParaRPr>
          </a:p>
        </p:txBody>
      </p:sp>
      <p:sp>
        <p:nvSpPr>
          <p:cNvPr id="45" name="文本框 44"/>
          <p:cNvSpPr txBox="1"/>
          <p:nvPr>
            <p:custDataLst>
              <p:tags r:id="rId7"/>
            </p:custDataLst>
          </p:nvPr>
        </p:nvSpPr>
        <p:spPr bwMode="gray">
          <a:xfrm>
            <a:off x="6089200" y="1212461"/>
            <a:ext cx="5592470" cy="367408"/>
          </a:xfrm>
          <a:prstGeom prst="rect">
            <a:avLst/>
          </a:prstGeom>
          <a:solidFill>
            <a:srgbClr val="8800D0"/>
          </a:solidFill>
          <a:ln>
            <a:solidFill>
              <a:srgbClr val="6433AA"/>
            </a:solidFill>
          </a:ln>
        </p:spPr>
        <p:txBody>
          <a:bodyPr wrap="square" anchor="ctr">
            <a:spAutoFit/>
          </a:bodyPr>
          <a:lstStyle/>
          <a:p>
            <a:pPr algn="ctr" defTabSz="609600">
              <a:lnSpc>
                <a:spcPct val="120000"/>
              </a:lnSpc>
              <a:spcBef>
                <a:spcPts val="400"/>
              </a:spcBef>
            </a:pPr>
            <a:r>
              <a:rPr lang="zh-CN" altLang="en-US" sz="1600" b="1" kern="0" dirty="0">
                <a:solidFill>
                  <a:srgbClr val="FFFFFF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cs typeface="Times New Roman" panose="02020503050405090304" pitchFamily="18" charset="0"/>
              </a:rPr>
              <a:t>便于临床管理</a:t>
            </a:r>
            <a:endParaRPr lang="en-US" altLang="zh-CN" sz="1600" b="1" kern="0" dirty="0">
              <a:solidFill>
                <a:srgbClr val="FFFFFF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  <a:cs typeface="Times New Roman" panose="02020503050405090304" pitchFamily="18" charset="0"/>
            </a:endParaRPr>
          </a:p>
        </p:txBody>
      </p:sp>
      <p:sp>
        <p:nvSpPr>
          <p:cNvPr id="46" name="文本框 45"/>
          <p:cNvSpPr txBox="1"/>
          <p:nvPr>
            <p:custDataLst>
              <p:tags r:id="rId8"/>
            </p:custDataLst>
          </p:nvPr>
        </p:nvSpPr>
        <p:spPr bwMode="gray">
          <a:xfrm>
            <a:off x="6089200" y="1577496"/>
            <a:ext cx="5592470" cy="1745772"/>
          </a:xfrm>
          <a:prstGeom prst="rect">
            <a:avLst/>
          </a:prstGeom>
          <a:noFill/>
          <a:ln w="12700">
            <a:solidFill>
              <a:srgbClr val="FFFFFF">
                <a:lumMod val="50000"/>
              </a:srgbClr>
            </a:solidFill>
          </a:ln>
        </p:spPr>
        <p:txBody>
          <a:bodyPr wrap="square" anchor="ctr">
            <a:noAutofit/>
          </a:bodyPr>
          <a:lstStyle/>
          <a:p>
            <a:pPr marL="191770" indent="-144145" algn="just" defTabSz="609600">
              <a:lnSpc>
                <a:spcPct val="150000"/>
              </a:lnSpc>
              <a:spcBef>
                <a:spcPts val="400"/>
              </a:spcBef>
              <a:buFont typeface="Arial" panose="020B0604020202090204" pitchFamily="34" charset="0"/>
              <a:buChar char="•"/>
              <a:defRPr/>
            </a:pPr>
            <a:r>
              <a:rPr lang="zh-CN" altLang="en-US" sz="1335" kern="0" dirty="0">
                <a:solidFill>
                  <a:srgbClr val="000000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  <a:cs typeface="Times New Roman" panose="02020503050405090304" pitchFamily="18" charset="0"/>
              </a:rPr>
              <a:t>轻中度特应性皮炎有明确的诊断标准、清晰的评分方法、规范的治疗路径，不易滥用</a:t>
            </a:r>
            <a:r>
              <a:rPr lang="en-US" altLang="zh-CN" sz="1335" kern="0" baseline="30000" dirty="0">
                <a:solidFill>
                  <a:srgbClr val="000000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  <a:cs typeface="Times New Roman" panose="02020503050405090304" pitchFamily="18" charset="0"/>
              </a:rPr>
              <a:t>3</a:t>
            </a:r>
            <a:endParaRPr lang="en-US" altLang="zh-CN" sz="1335" kern="0" baseline="30000" dirty="0">
              <a:solidFill>
                <a:srgbClr val="000000"/>
              </a:solidFill>
              <a:latin typeface="思源黑体 CN Regular" panose="020B0500000000000000" pitchFamily="34" charset="-122"/>
              <a:ea typeface="思源黑体 CN Regular" panose="020B0500000000000000" pitchFamily="34" charset="-122"/>
              <a:cs typeface="Times New Roman" panose="02020503050405090304" pitchFamily="18" charset="0"/>
            </a:endParaRPr>
          </a:p>
          <a:p>
            <a:pPr marL="191770" indent="-144145" algn="just" defTabSz="609600">
              <a:lnSpc>
                <a:spcPct val="150000"/>
              </a:lnSpc>
              <a:spcBef>
                <a:spcPts val="400"/>
              </a:spcBef>
              <a:buFont typeface="Arial" panose="020B0604020202090204" pitchFamily="34" charset="0"/>
              <a:buChar char="•"/>
              <a:defRPr/>
            </a:pPr>
            <a:r>
              <a:rPr lang="zh-CN" altLang="en-US" sz="1335" b="1" kern="0" dirty="0">
                <a:solidFill>
                  <a:srgbClr val="000000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  <a:cs typeface="Times New Roman" panose="02020503050405090304" pitchFamily="18" charset="0"/>
              </a:rPr>
              <a:t>常温储存，无需冷藏</a:t>
            </a:r>
            <a:r>
              <a:rPr lang="en-US" altLang="zh-CN" sz="1335" b="1" kern="0" baseline="30000" dirty="0">
                <a:solidFill>
                  <a:srgbClr val="000000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  <a:cs typeface="Times New Roman" panose="02020503050405090304" pitchFamily="18" charset="0"/>
              </a:rPr>
              <a:t>4</a:t>
            </a:r>
            <a:r>
              <a:rPr lang="zh-CN" altLang="en-US" sz="1335" kern="0" dirty="0">
                <a:solidFill>
                  <a:srgbClr val="000000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  <a:cs typeface="Times New Roman" panose="02020503050405090304" pitchFamily="18" charset="0"/>
              </a:rPr>
              <a:t>，运输方便，降低管理难度</a:t>
            </a:r>
            <a:endParaRPr lang="en-US" altLang="zh-CN" sz="1335" kern="0" dirty="0">
              <a:solidFill>
                <a:srgbClr val="000000"/>
              </a:solidFill>
              <a:latin typeface="思源黑体 CN Regular" panose="020B0500000000000000" pitchFamily="34" charset="-122"/>
              <a:ea typeface="思源黑体 CN Regular" panose="020B0500000000000000" pitchFamily="34" charset="-122"/>
              <a:cs typeface="Times New Roman" panose="02020503050405090304" pitchFamily="18" charset="0"/>
            </a:endParaRPr>
          </a:p>
          <a:p>
            <a:pPr marL="191770" indent="-144145" algn="just" defTabSz="609600">
              <a:lnSpc>
                <a:spcPct val="150000"/>
              </a:lnSpc>
              <a:spcBef>
                <a:spcPts val="400"/>
              </a:spcBef>
              <a:buFont typeface="Arial" panose="020B0604020202090204" pitchFamily="34" charset="0"/>
              <a:buChar char="•"/>
              <a:defRPr/>
            </a:pPr>
            <a:r>
              <a:rPr lang="zh-CN" altLang="en-US" sz="1335" kern="0" dirty="0">
                <a:solidFill>
                  <a:srgbClr val="000000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  <a:cs typeface="Times New Roman" panose="02020503050405090304" pitchFamily="18" charset="0"/>
              </a:rPr>
              <a:t>儿童成人同一剂量，</a:t>
            </a:r>
            <a:r>
              <a:rPr lang="zh-CN" altLang="en-US" sz="1335" b="1" kern="0" dirty="0">
                <a:solidFill>
                  <a:srgbClr val="000000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  <a:cs typeface="Times New Roman" panose="02020503050405090304" pitchFamily="18" charset="0"/>
              </a:rPr>
              <a:t>简化临床用药流程</a:t>
            </a:r>
            <a:r>
              <a:rPr lang="zh-CN" altLang="en-US" sz="1335" kern="0" dirty="0">
                <a:solidFill>
                  <a:srgbClr val="000000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  <a:cs typeface="Times New Roman" panose="02020503050405090304" pitchFamily="18" charset="0"/>
              </a:rPr>
              <a:t>，降低管理成本</a:t>
            </a:r>
            <a:endParaRPr lang="en-US" altLang="zh-CN" sz="1335" kern="0" dirty="0">
              <a:solidFill>
                <a:srgbClr val="000000"/>
              </a:solidFill>
              <a:latin typeface="思源黑体 CN Regular" panose="020B0500000000000000" pitchFamily="34" charset="-122"/>
              <a:ea typeface="思源黑体 CN Regular" panose="020B0500000000000000" pitchFamily="34" charset="-122"/>
              <a:cs typeface="Times New Roman" panose="02020503050405090304" pitchFamily="18" charset="0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388697" y="6184187"/>
            <a:ext cx="10915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800" i="1"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</a:defRPr>
            </a:lvl1pPr>
          </a:lstStyle>
          <a:p>
            <a:pPr defTabSz="609600"/>
            <a:r>
              <a:rPr lang="en-US" altLang="zh-CN" sz="700" i="0" dirty="0">
                <a:solidFill>
                  <a:prstClr val="black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  <a:cs typeface="Times New Roman" panose="02020503050405090304" pitchFamily="18" charset="0"/>
                <a:sym typeface="+mn-ea"/>
              </a:rPr>
              <a:t>1.Nicholas, Mathew N et al. JAMA dermatology vol. 158,1 (2022): 26-32. 2. Silverberg JI. Comorbidities and the impact of atopic dermatitis. Ann Allergy Asthma Immunol. 2019;123(2):144-151. 3. </a:t>
            </a:r>
            <a:r>
              <a:rPr lang="zh-CN" altLang="en-US" sz="700" i="0" dirty="0">
                <a:solidFill>
                  <a:prstClr val="black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  <a:cs typeface="Times New Roman" panose="02020503050405090304" pitchFamily="18" charset="0"/>
                <a:sym typeface="+mn-ea"/>
              </a:rPr>
              <a:t>中华医学会皮肤性病学分会免疫学组</a:t>
            </a:r>
            <a:r>
              <a:rPr lang="en-US" altLang="zh-CN" sz="700" i="0" dirty="0">
                <a:solidFill>
                  <a:prstClr val="black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  <a:cs typeface="Times New Roman" panose="02020503050405090304" pitchFamily="18" charset="0"/>
                <a:sym typeface="+mn-ea"/>
              </a:rPr>
              <a:t>,</a:t>
            </a:r>
            <a:r>
              <a:rPr lang="zh-CN" altLang="en-US" sz="700" i="0" dirty="0">
                <a:solidFill>
                  <a:prstClr val="black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  <a:cs typeface="Times New Roman" panose="02020503050405090304" pitchFamily="18" charset="0"/>
                <a:sym typeface="+mn-ea"/>
              </a:rPr>
              <a:t>特应性皮炎协作研究中心</a:t>
            </a:r>
            <a:r>
              <a:rPr lang="en-US" altLang="zh-CN" sz="700" i="0" dirty="0">
                <a:solidFill>
                  <a:prstClr val="black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  <a:cs typeface="Times New Roman" panose="02020503050405090304" pitchFamily="18" charset="0"/>
                <a:sym typeface="+mn-ea"/>
              </a:rPr>
              <a:t>. </a:t>
            </a:r>
            <a:r>
              <a:rPr lang="zh-CN" altLang="en-US" sz="700" i="0" dirty="0">
                <a:solidFill>
                  <a:prstClr val="black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  <a:cs typeface="Times New Roman" panose="02020503050405090304" pitchFamily="18" charset="0"/>
                <a:sym typeface="+mn-ea"/>
              </a:rPr>
              <a:t>中国特应性皮炎诊疗指南（</a:t>
            </a:r>
            <a:r>
              <a:rPr lang="en-US" altLang="zh-CN" sz="700" i="0" dirty="0">
                <a:solidFill>
                  <a:prstClr val="black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  <a:cs typeface="Times New Roman" panose="02020503050405090304" pitchFamily="18" charset="0"/>
                <a:sym typeface="+mn-ea"/>
              </a:rPr>
              <a:t>2020</a:t>
            </a:r>
            <a:r>
              <a:rPr lang="zh-CN" altLang="en-US" sz="700" i="0" dirty="0">
                <a:solidFill>
                  <a:prstClr val="black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  <a:cs typeface="Times New Roman" panose="02020503050405090304" pitchFamily="18" charset="0"/>
                <a:sym typeface="+mn-ea"/>
              </a:rPr>
              <a:t>版）</a:t>
            </a:r>
            <a:r>
              <a:rPr lang="en-US" altLang="zh-CN" sz="700" i="0" dirty="0">
                <a:solidFill>
                  <a:prstClr val="black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  <a:cs typeface="Times New Roman" panose="02020503050405090304" pitchFamily="18" charset="0"/>
                <a:sym typeface="+mn-ea"/>
              </a:rPr>
              <a:t>[J]. </a:t>
            </a:r>
            <a:r>
              <a:rPr lang="zh-CN" altLang="en-US" sz="700" i="0" dirty="0">
                <a:solidFill>
                  <a:prstClr val="black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  <a:cs typeface="Times New Roman" panose="02020503050405090304" pitchFamily="18" charset="0"/>
                <a:sym typeface="+mn-ea"/>
              </a:rPr>
              <a:t>中华皮肤科杂志</a:t>
            </a:r>
            <a:r>
              <a:rPr lang="en-US" altLang="zh-CN" sz="700" i="0" dirty="0">
                <a:solidFill>
                  <a:prstClr val="black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  <a:cs typeface="Times New Roman" panose="02020503050405090304" pitchFamily="18" charset="0"/>
                <a:sym typeface="+mn-ea"/>
              </a:rPr>
              <a:t>,2020,53(02)</a:t>
            </a:r>
            <a:r>
              <a:rPr lang="zh-CN" altLang="en-US" sz="700" i="0" dirty="0">
                <a:solidFill>
                  <a:prstClr val="black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  <a:cs typeface="Times New Roman" panose="02020503050405090304" pitchFamily="18" charset="0"/>
                <a:sym typeface="+mn-ea"/>
              </a:rPr>
              <a:t>：</a:t>
            </a:r>
            <a:r>
              <a:rPr lang="en-US" altLang="zh-CN" sz="700" i="0" dirty="0">
                <a:solidFill>
                  <a:prstClr val="black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  <a:cs typeface="Times New Roman" panose="02020503050405090304" pitchFamily="18" charset="0"/>
                <a:sym typeface="+mn-ea"/>
              </a:rPr>
              <a:t>81-88. 4.</a:t>
            </a:r>
            <a:r>
              <a:rPr lang="zh-CN" altLang="en-US" sz="700" i="0" dirty="0">
                <a:solidFill>
                  <a:prstClr val="black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  <a:cs typeface="Times New Roman" panose="02020503050405090304" pitchFamily="18" charset="0"/>
                <a:sym typeface="+mn-ea"/>
              </a:rPr>
              <a:t>本维莫德说明书 </a:t>
            </a:r>
            <a:r>
              <a:rPr lang="en-US" altLang="zh-CN" sz="700" i="0" dirty="0">
                <a:solidFill>
                  <a:prstClr val="black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  <a:cs typeface="Times New Roman" panose="02020503050405090304" pitchFamily="18" charset="0"/>
                <a:sym typeface="+mn-ea"/>
              </a:rPr>
              <a:t>5.</a:t>
            </a:r>
            <a:r>
              <a:rPr lang="zh-CN" altLang="en-US" sz="700" i="0" dirty="0">
                <a:solidFill>
                  <a:prstClr val="black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  <a:cs typeface="Times New Roman" panose="02020503050405090304" pitchFamily="18" charset="0"/>
                <a:sym typeface="+mn-ea"/>
              </a:rPr>
              <a:t>国务院关于引发</a:t>
            </a:r>
            <a:r>
              <a:rPr lang="en-US" altLang="zh-CN" sz="700" i="0" dirty="0">
                <a:solidFill>
                  <a:prstClr val="black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  <a:cs typeface="Times New Roman" panose="02020503050405090304" pitchFamily="18" charset="0"/>
                <a:sym typeface="+mn-ea"/>
              </a:rPr>
              <a:t>《</a:t>
            </a:r>
            <a:r>
              <a:rPr lang="zh-CN" altLang="en-US" sz="700" i="0" dirty="0">
                <a:solidFill>
                  <a:prstClr val="black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  <a:cs typeface="Times New Roman" panose="02020503050405090304" pitchFamily="18" charset="0"/>
                <a:sym typeface="+mn-ea"/>
              </a:rPr>
              <a:t>中国儿童发展纲要（</a:t>
            </a:r>
            <a:r>
              <a:rPr lang="en-US" altLang="zh-CN" sz="700" i="0" dirty="0">
                <a:solidFill>
                  <a:prstClr val="black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  <a:cs typeface="Times New Roman" panose="02020503050405090304" pitchFamily="18" charset="0"/>
                <a:sym typeface="+mn-ea"/>
              </a:rPr>
              <a:t>2021-2030</a:t>
            </a:r>
            <a:r>
              <a:rPr lang="zh-CN" altLang="en-US" sz="700" i="0" dirty="0">
                <a:solidFill>
                  <a:prstClr val="black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  <a:cs typeface="Times New Roman" panose="02020503050405090304" pitchFamily="18" charset="0"/>
                <a:sym typeface="+mn-ea"/>
              </a:rPr>
              <a:t>年）</a:t>
            </a:r>
            <a:r>
              <a:rPr lang="en-US" altLang="zh-CN" sz="700" i="0" dirty="0">
                <a:solidFill>
                  <a:prstClr val="black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  <a:cs typeface="Times New Roman" panose="02020503050405090304" pitchFamily="18" charset="0"/>
                <a:sym typeface="+mn-ea"/>
              </a:rPr>
              <a:t>》</a:t>
            </a:r>
            <a:r>
              <a:rPr lang="zh-CN" altLang="en-US" sz="700" i="0" dirty="0">
                <a:solidFill>
                  <a:prstClr val="black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  <a:cs typeface="Times New Roman" panose="02020503050405090304" pitchFamily="18" charset="0"/>
                <a:sym typeface="+mn-ea"/>
              </a:rPr>
              <a:t>的通知 </a:t>
            </a:r>
            <a:r>
              <a:rPr lang="en-US" altLang="zh-CN" sz="700" i="0" dirty="0">
                <a:solidFill>
                  <a:prstClr val="black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  <a:cs typeface="Times New Roman" panose="02020503050405090304" pitchFamily="18" charset="0"/>
                <a:sym typeface="+mn-ea"/>
              </a:rPr>
              <a:t>6.</a:t>
            </a:r>
            <a:r>
              <a:rPr lang="zh-CN" altLang="en-US" sz="700" i="0" dirty="0">
                <a:solidFill>
                  <a:prstClr val="black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  <a:cs typeface="Times New Roman" panose="02020503050405090304" pitchFamily="18" charset="0"/>
                <a:sym typeface="+mn-ea"/>
              </a:rPr>
              <a:t>中华人民共和国中央人民政府</a:t>
            </a:r>
            <a:r>
              <a:rPr lang="en-US" altLang="zh-CN" sz="700" i="0" dirty="0">
                <a:solidFill>
                  <a:prstClr val="black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  <a:cs typeface="Times New Roman" panose="02020503050405090304" pitchFamily="18" charset="0"/>
                <a:sym typeface="+mn-ea"/>
              </a:rPr>
              <a:t>. </a:t>
            </a:r>
            <a:r>
              <a:rPr lang="zh-CN" altLang="en-US" sz="700" i="0" dirty="0">
                <a:solidFill>
                  <a:prstClr val="black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  <a:cs typeface="Times New Roman" panose="02020503050405090304" pitchFamily="18" charset="0"/>
                <a:sym typeface="+mn-ea"/>
              </a:rPr>
              <a:t>卫生部印发糖皮质激素类药物临床应用指导</a:t>
            </a:r>
            <a:endParaRPr lang="zh-CN" altLang="en-US" sz="700" i="0" dirty="0">
              <a:solidFill>
                <a:prstClr val="black"/>
              </a:solidFill>
              <a:latin typeface="思源黑体 CN Regular" panose="020B0500000000000000" pitchFamily="34" charset="-122"/>
              <a:ea typeface="思源黑体 CN Regular" panose="020B0500000000000000" pitchFamily="34" charset="-122"/>
              <a:cs typeface="Times New Roman" panose="02020503050405090304" pitchFamily="18" charset="0"/>
              <a:sym typeface="+mn-ea"/>
            </a:endParaRPr>
          </a:p>
        </p:txBody>
      </p:sp>
      <p:sp>
        <p:nvSpPr>
          <p:cNvPr id="3" name="灯片编号占位符 1"/>
          <p:cNvSpPr txBox="1"/>
          <p:nvPr/>
        </p:nvSpPr>
        <p:spPr>
          <a:xfrm>
            <a:off x="9345583" y="6412310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914400">
              <a:defRPr/>
            </a:pPr>
            <a:fld id="{48F63A3B-78C7-47BE-AE5E-E10140E04643}" type="slidenum">
              <a:rPr lang="en-US" sz="1200" smtClean="0">
                <a:solidFill>
                  <a:prstClr val="black">
                    <a:tint val="75000"/>
                  </a:prstClr>
                </a:solidFill>
                <a:latin typeface="Times New Roman" panose="02020503050405090304"/>
                <a:ea typeface="华文楷体" panose="02010600040101010101" pitchFamily="2" charset="-122"/>
              </a:rPr>
            </a:fld>
            <a:endParaRPr lang="en-US" sz="1200" dirty="0">
              <a:solidFill>
                <a:prstClr val="black">
                  <a:tint val="75000"/>
                </a:prstClr>
              </a:solidFill>
              <a:latin typeface="Times New Roman" panose="02020503050405090304"/>
              <a:ea typeface="华文楷体" panose="02010600040101010101" pitchFamily="2" charset="-122"/>
            </a:endParaRPr>
          </a:p>
        </p:txBody>
      </p:sp>
      <p:sp>
        <p:nvSpPr>
          <p:cNvPr id="16" name="TextBox 17"/>
          <p:cNvSpPr txBox="1"/>
          <p:nvPr/>
        </p:nvSpPr>
        <p:spPr>
          <a:xfrm>
            <a:off x="830317" y="363259"/>
            <a:ext cx="2055496" cy="43531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00">
              <a:lnSpc>
                <a:spcPts val="3600"/>
              </a:lnSpc>
            </a:pPr>
            <a:r>
              <a:rPr lang="zh-CN" altLang="en-US" sz="2665" b="1" dirty="0">
                <a:solidFill>
                  <a:srgbClr val="8800D0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cs typeface="Times New Roman" panose="02020503050405090304" pitchFamily="18" charset="0"/>
                <a:sym typeface="Arimo Bold" panose="020B0704020202020204"/>
              </a:rPr>
              <a:t>公平性</a:t>
            </a:r>
            <a:r>
              <a:rPr lang="en-US" altLang="zh-CN" sz="2665" b="1" dirty="0">
                <a:solidFill>
                  <a:srgbClr val="8800D0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cs typeface="Times New Roman" panose="02020503050405090304" pitchFamily="18" charset="0"/>
                <a:sym typeface="Arimo Bold" panose="020B0704020202020204"/>
              </a:rPr>
              <a:t>(1/1)</a:t>
            </a:r>
            <a:endParaRPr lang="en-US" sz="2665" b="1" dirty="0">
              <a:solidFill>
                <a:srgbClr val="8800D0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  <a:cs typeface="Times New Roman" panose="02020503050405090304" pitchFamily="18" charset="0"/>
              <a:sym typeface="Arimo Bold" panose="020B0704020202020204"/>
            </a:endParaRPr>
          </a:p>
        </p:txBody>
      </p:sp>
      <p:pic>
        <p:nvPicPr>
          <p:cNvPr id="4" name="图片 3" descr="最新logo透明底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717183" y="159277"/>
            <a:ext cx="1264285" cy="419735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文本框 42"/>
          <p:cNvSpPr txBox="1"/>
          <p:nvPr/>
        </p:nvSpPr>
        <p:spPr>
          <a:xfrm>
            <a:off x="444235" y="1152627"/>
            <a:ext cx="800219" cy="391795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defTabSz="609600"/>
            <a:r>
              <a:rPr lang="zh-CN" altLang="en-US" sz="4000" b="1" dirty="0">
                <a:solidFill>
                  <a:srgbClr val="8800D0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cs typeface="Times New Roman" panose="02020503050405090304" pitchFamily="18" charset="0"/>
              </a:rPr>
              <a:t>目   录</a:t>
            </a:r>
            <a:endParaRPr lang="zh-CN" altLang="en-US" sz="4000" b="1" dirty="0">
              <a:solidFill>
                <a:srgbClr val="8800D0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  <a:cs typeface="Times New Roman" panose="02020503050405090304" pitchFamily="18" charset="0"/>
            </a:endParaRPr>
          </a:p>
        </p:txBody>
      </p:sp>
      <p:cxnSp>
        <p:nvCxnSpPr>
          <p:cNvPr id="44" name="直接连接符 43"/>
          <p:cNvCxnSpPr/>
          <p:nvPr/>
        </p:nvCxnSpPr>
        <p:spPr>
          <a:xfrm>
            <a:off x="1552350" y="605118"/>
            <a:ext cx="0" cy="5713912"/>
          </a:xfrm>
          <a:prstGeom prst="line">
            <a:avLst/>
          </a:prstGeom>
          <a:ln w="38100">
            <a:solidFill>
              <a:srgbClr val="8800D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oup 9"/>
          <p:cNvGrpSpPr/>
          <p:nvPr>
            <p:custDataLst>
              <p:tags r:id="rId1"/>
            </p:custDataLst>
          </p:nvPr>
        </p:nvGrpSpPr>
        <p:grpSpPr>
          <a:xfrm>
            <a:off x="1778000" y="1292401"/>
            <a:ext cx="507843" cy="507844"/>
            <a:chOff x="0" y="0"/>
            <a:chExt cx="812800" cy="812800"/>
          </a:xfrm>
        </p:grpSpPr>
        <p:sp>
          <p:nvSpPr>
            <p:cNvPr id="6" name="Freeform 10"/>
            <p:cNvSpPr/>
            <p:nvPr>
              <p:custDataLst>
                <p:tags r:id="rId2"/>
              </p:custDataLst>
            </p:nvPr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8800D0"/>
            </a:solidFill>
          </p:spPr>
          <p:txBody>
            <a:bodyPr/>
            <a:lstStyle/>
            <a:p>
              <a:pPr defTabSz="609600"/>
              <a:endParaRPr lang="zh-CN" altLang="en-US" sz="120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503050405090304" pitchFamily="18" charset="0"/>
              </a:endParaRPr>
            </a:p>
          </p:txBody>
        </p:sp>
        <p:sp>
          <p:nvSpPr>
            <p:cNvPr id="7" name="TextBox 11"/>
            <p:cNvSpPr txBox="1"/>
            <p:nvPr/>
          </p:nvSpPr>
          <p:spPr>
            <a:xfrm>
              <a:off x="76200" y="-28575"/>
              <a:ext cx="660400" cy="765175"/>
            </a:xfrm>
            <a:prstGeom prst="rect">
              <a:avLst/>
            </a:prstGeom>
          </p:spPr>
          <p:txBody>
            <a:bodyPr lIns="33866" tIns="33866" rIns="33866" bIns="33866" rtlCol="0" anchor="ctr"/>
            <a:lstStyle/>
            <a:p>
              <a:pPr algn="ctr" defTabSz="609600">
                <a:lnSpc>
                  <a:spcPts val="3240"/>
                </a:lnSpc>
              </a:pPr>
              <a:endParaRPr sz="120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503050405090304" pitchFamily="18" charset="0"/>
              </a:endParaRPr>
            </a:p>
          </p:txBody>
        </p:sp>
      </p:grpSp>
      <p:grpSp>
        <p:nvGrpSpPr>
          <p:cNvPr id="14" name="Group 18"/>
          <p:cNvGrpSpPr/>
          <p:nvPr>
            <p:custDataLst>
              <p:tags r:id="rId3"/>
            </p:custDataLst>
          </p:nvPr>
        </p:nvGrpSpPr>
        <p:grpSpPr>
          <a:xfrm>
            <a:off x="2031921" y="2659023"/>
            <a:ext cx="3307258" cy="1192546"/>
            <a:chOff x="0" y="-104775"/>
            <a:chExt cx="1323864" cy="477365"/>
          </a:xfrm>
        </p:grpSpPr>
        <p:sp>
          <p:nvSpPr>
            <p:cNvPr id="15" name="Freeform 19"/>
            <p:cNvSpPr/>
            <p:nvPr>
              <p:custDataLst>
                <p:tags r:id="rId4"/>
              </p:custDataLst>
            </p:nvPr>
          </p:nvSpPr>
          <p:spPr>
            <a:xfrm>
              <a:off x="0" y="119170"/>
              <a:ext cx="784590" cy="253420"/>
            </a:xfrm>
            <a:custGeom>
              <a:avLst/>
              <a:gdLst/>
              <a:ahLst/>
              <a:cxnLst/>
              <a:rect l="l" t="t" r="r" b="b"/>
              <a:pathLst>
                <a:path w="1323864" h="253420">
                  <a:moveTo>
                    <a:pt x="79590" y="0"/>
                  </a:moveTo>
                  <a:lnTo>
                    <a:pt x="1244274" y="0"/>
                  </a:lnTo>
                  <a:cubicBezTo>
                    <a:pt x="1288230" y="0"/>
                    <a:pt x="1323864" y="35634"/>
                    <a:pt x="1323864" y="79590"/>
                  </a:cubicBezTo>
                  <a:lnTo>
                    <a:pt x="1323864" y="173829"/>
                  </a:lnTo>
                  <a:cubicBezTo>
                    <a:pt x="1323864" y="217786"/>
                    <a:pt x="1288230" y="253420"/>
                    <a:pt x="1244274" y="253420"/>
                  </a:cubicBezTo>
                  <a:lnTo>
                    <a:pt x="79590" y="253420"/>
                  </a:lnTo>
                  <a:cubicBezTo>
                    <a:pt x="35634" y="253420"/>
                    <a:pt x="0" y="217786"/>
                    <a:pt x="0" y="173829"/>
                  </a:cubicBezTo>
                  <a:lnTo>
                    <a:pt x="0" y="79590"/>
                  </a:lnTo>
                  <a:cubicBezTo>
                    <a:pt x="0" y="35634"/>
                    <a:pt x="35634" y="0"/>
                    <a:pt x="7959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A57BE5">
                    <a:alpha val="32000"/>
                  </a:srgbClr>
                </a:gs>
                <a:gs pos="100000">
                  <a:srgbClr val="B94EEB">
                    <a:alpha val="800"/>
                  </a:srgbClr>
                </a:gs>
              </a:gsLst>
              <a:lin ang="0"/>
            </a:gradFill>
            <a:ln cap="rnd">
              <a:noFill/>
              <a:prstDash val="solid"/>
              <a:round/>
            </a:ln>
          </p:spPr>
          <p:txBody>
            <a:bodyPr/>
            <a:lstStyle/>
            <a:p>
              <a:pPr defTabSz="609600"/>
              <a:endParaRPr lang="zh-CN" altLang="en-US" sz="120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503050405090304" pitchFamily="18" charset="0"/>
              </a:endParaRPr>
            </a:p>
          </p:txBody>
        </p:sp>
        <p:sp>
          <p:nvSpPr>
            <p:cNvPr id="16" name="TextBox 20"/>
            <p:cNvSpPr txBox="1"/>
            <p:nvPr/>
          </p:nvSpPr>
          <p:spPr>
            <a:xfrm>
              <a:off x="0" y="-104775"/>
              <a:ext cx="1323864" cy="358195"/>
            </a:xfrm>
            <a:prstGeom prst="rect">
              <a:avLst/>
            </a:prstGeom>
          </p:spPr>
          <p:txBody>
            <a:bodyPr lIns="46240" tIns="46240" rIns="46240" bIns="46240" rtlCol="0" anchor="ctr"/>
            <a:lstStyle/>
            <a:p>
              <a:pPr algn="ctr" defTabSz="609600">
                <a:lnSpc>
                  <a:spcPts val="3240"/>
                </a:lnSpc>
              </a:pPr>
              <a:endParaRPr sz="120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503050405090304" pitchFamily="18" charset="0"/>
              </a:endParaRPr>
            </a:p>
          </p:txBody>
        </p:sp>
      </p:grpSp>
      <p:grpSp>
        <p:nvGrpSpPr>
          <p:cNvPr id="17" name="Group 21"/>
          <p:cNvGrpSpPr/>
          <p:nvPr>
            <p:custDataLst>
              <p:tags r:id="rId5"/>
            </p:custDataLst>
          </p:nvPr>
        </p:nvGrpSpPr>
        <p:grpSpPr>
          <a:xfrm>
            <a:off x="1778000" y="2975290"/>
            <a:ext cx="507843" cy="823408"/>
            <a:chOff x="0" y="-28575"/>
            <a:chExt cx="812800" cy="1317862"/>
          </a:xfrm>
        </p:grpSpPr>
        <p:sp>
          <p:nvSpPr>
            <p:cNvPr id="18" name="Freeform 22"/>
            <p:cNvSpPr/>
            <p:nvPr>
              <p:custDataLst>
                <p:tags r:id="rId6"/>
              </p:custDataLst>
            </p:nvPr>
          </p:nvSpPr>
          <p:spPr>
            <a:xfrm>
              <a:off x="0" y="476486"/>
              <a:ext cx="812800" cy="812801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8800D0"/>
            </a:solidFill>
          </p:spPr>
          <p:txBody>
            <a:bodyPr/>
            <a:lstStyle/>
            <a:p>
              <a:pPr defTabSz="609600"/>
              <a:endParaRPr lang="zh-CN" altLang="en-US" sz="120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503050405090304" pitchFamily="18" charset="0"/>
              </a:endParaRPr>
            </a:p>
          </p:txBody>
        </p:sp>
        <p:sp>
          <p:nvSpPr>
            <p:cNvPr id="19" name="TextBox 23"/>
            <p:cNvSpPr txBox="1"/>
            <p:nvPr/>
          </p:nvSpPr>
          <p:spPr>
            <a:xfrm>
              <a:off x="76200" y="-28575"/>
              <a:ext cx="660400" cy="765175"/>
            </a:xfrm>
            <a:prstGeom prst="rect">
              <a:avLst/>
            </a:prstGeom>
          </p:spPr>
          <p:txBody>
            <a:bodyPr lIns="33866" tIns="33866" rIns="33866" bIns="33866" rtlCol="0" anchor="ctr"/>
            <a:lstStyle/>
            <a:p>
              <a:pPr algn="ctr" defTabSz="609600">
                <a:lnSpc>
                  <a:spcPts val="3240"/>
                </a:lnSpc>
              </a:pPr>
              <a:endParaRPr sz="120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503050405090304" pitchFamily="18" charset="0"/>
              </a:endParaRPr>
            </a:p>
          </p:txBody>
        </p:sp>
      </p:grpSp>
      <p:grpSp>
        <p:nvGrpSpPr>
          <p:cNvPr id="29" name="Group 39"/>
          <p:cNvGrpSpPr/>
          <p:nvPr>
            <p:custDataLst>
              <p:tags r:id="rId7"/>
            </p:custDataLst>
          </p:nvPr>
        </p:nvGrpSpPr>
        <p:grpSpPr>
          <a:xfrm>
            <a:off x="1778000" y="3975147"/>
            <a:ext cx="507843" cy="823409"/>
            <a:chOff x="0" y="-28575"/>
            <a:chExt cx="812800" cy="1317863"/>
          </a:xfrm>
        </p:grpSpPr>
        <p:sp>
          <p:nvSpPr>
            <p:cNvPr id="30" name="Freeform 40"/>
            <p:cNvSpPr/>
            <p:nvPr>
              <p:custDataLst>
                <p:tags r:id="rId8"/>
              </p:custDataLst>
            </p:nvPr>
          </p:nvSpPr>
          <p:spPr>
            <a:xfrm>
              <a:off x="0" y="476489"/>
              <a:ext cx="812800" cy="812799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8800D0"/>
            </a:solidFill>
          </p:spPr>
          <p:txBody>
            <a:bodyPr/>
            <a:lstStyle/>
            <a:p>
              <a:pPr defTabSz="609600"/>
              <a:endParaRPr lang="zh-CN" altLang="en-US" sz="120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503050405090304" pitchFamily="18" charset="0"/>
              </a:endParaRPr>
            </a:p>
          </p:txBody>
        </p:sp>
        <p:sp>
          <p:nvSpPr>
            <p:cNvPr id="31" name="TextBox 41"/>
            <p:cNvSpPr txBox="1"/>
            <p:nvPr/>
          </p:nvSpPr>
          <p:spPr>
            <a:xfrm>
              <a:off x="76200" y="-28575"/>
              <a:ext cx="660400" cy="765175"/>
            </a:xfrm>
            <a:prstGeom prst="rect">
              <a:avLst/>
            </a:prstGeom>
          </p:spPr>
          <p:txBody>
            <a:bodyPr lIns="33866" tIns="33866" rIns="33866" bIns="33866" rtlCol="0" anchor="ctr"/>
            <a:lstStyle/>
            <a:p>
              <a:pPr algn="ctr" defTabSz="609600">
                <a:lnSpc>
                  <a:spcPts val="3240"/>
                </a:lnSpc>
              </a:pPr>
              <a:endParaRPr sz="120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503050405090304" pitchFamily="18" charset="0"/>
              </a:endParaRPr>
            </a:p>
          </p:txBody>
        </p:sp>
      </p:grpSp>
      <p:grpSp>
        <p:nvGrpSpPr>
          <p:cNvPr id="53" name="组合 52"/>
          <p:cNvGrpSpPr/>
          <p:nvPr/>
        </p:nvGrpSpPr>
        <p:grpSpPr>
          <a:xfrm>
            <a:off x="1870710" y="958215"/>
            <a:ext cx="9881870" cy="894080"/>
            <a:chOff x="2946" y="1317"/>
            <a:chExt cx="15562" cy="1408"/>
          </a:xfrm>
        </p:grpSpPr>
        <p:sp>
          <p:nvSpPr>
            <p:cNvPr id="55" name="文本框 54"/>
            <p:cNvSpPr txBox="1"/>
            <p:nvPr/>
          </p:nvSpPr>
          <p:spPr bwMode="gray">
            <a:xfrm>
              <a:off x="6248" y="1985"/>
              <a:ext cx="12260" cy="53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609600">
                <a:defRPr/>
              </a:pPr>
              <a:r>
                <a:rPr lang="zh-CN" altLang="en-US" sz="1600" b="1" dirty="0">
                  <a:solidFill>
                    <a:srgbClr val="C00000"/>
                  </a:solidFill>
                  <a:latin typeface="思源黑体 CN Bold" panose="020B0800000000000000" pitchFamily="34" charset="-122"/>
                  <a:ea typeface="思源黑体 CN Bold" panose="020B0800000000000000" pitchFamily="34" charset="-122"/>
                  <a:cs typeface="Times New Roman" panose="02020503050405090304" pitchFamily="18" charset="0"/>
                </a:rPr>
                <a:t>全球首个、中国唯一</a:t>
              </a:r>
              <a:r>
                <a:rPr lang="zh-CN" altLang="en-US" sz="1600" b="1" dirty="0">
                  <a:latin typeface="思源黑体 CN Bold" panose="020B0800000000000000" pitchFamily="34" charset="-122"/>
                  <a:ea typeface="思源黑体 CN Bold" panose="020B0800000000000000" pitchFamily="34" charset="-122"/>
                  <a:cs typeface="Times New Roman" panose="02020503050405090304" pitchFamily="18" charset="0"/>
                </a:rPr>
                <a:t>用于</a:t>
              </a:r>
              <a:r>
                <a:rPr lang="zh-CN" altLang="en-US" sz="1600" b="1" dirty="0">
                  <a:solidFill>
                    <a:srgbClr val="C00000"/>
                  </a:solidFill>
                  <a:latin typeface="思源黑体 CN Bold" panose="020B0800000000000000" pitchFamily="34" charset="-122"/>
                  <a:ea typeface="思源黑体 CN Bold" panose="020B0800000000000000" pitchFamily="34" charset="-122"/>
                  <a:cs typeface="Times New Roman" panose="02020503050405090304" pitchFamily="18" charset="0"/>
                </a:rPr>
                <a:t>儿童</a:t>
              </a:r>
              <a:r>
                <a:rPr lang="zh-CN" altLang="en-US" sz="1600" b="1" dirty="0">
                  <a:latin typeface="思源黑体 CN Bold" panose="020B0800000000000000" pitchFamily="34" charset="-122"/>
                  <a:ea typeface="思源黑体 CN Bold" panose="020B0800000000000000" pitchFamily="34" charset="-122"/>
                  <a:cs typeface="Times New Roman" panose="02020503050405090304" pitchFamily="18" charset="0"/>
                </a:rPr>
                <a:t>特应性皮炎的</a:t>
              </a:r>
              <a:r>
                <a:rPr lang="en-US" altLang="zh-CN" sz="1600" b="1" dirty="0" err="1">
                  <a:latin typeface="思源黑体 CN Bold" panose="020B0800000000000000" pitchFamily="34" charset="-122"/>
                  <a:ea typeface="思源黑体 CN Bold" panose="020B0800000000000000" pitchFamily="34" charset="-122"/>
                  <a:cs typeface="Times New Roman" panose="02020503050405090304" pitchFamily="18" charset="0"/>
                </a:rPr>
                <a:t>AhR</a:t>
              </a:r>
              <a:r>
                <a:rPr lang="zh-CN" altLang="en-US" sz="1600" b="1" dirty="0">
                  <a:latin typeface="思源黑体 CN Bold" panose="020B0800000000000000" pitchFamily="34" charset="-122"/>
                  <a:ea typeface="思源黑体 CN Bold" panose="020B0800000000000000" pitchFamily="34" charset="-122"/>
                  <a:cs typeface="Times New Roman" panose="02020503050405090304" pitchFamily="18" charset="0"/>
                </a:rPr>
                <a:t>调节剂，</a:t>
              </a:r>
              <a:r>
                <a:rPr lang="zh-CN" altLang="zh-CN" sz="1600" b="1" kern="0" spc="-10" noProof="1">
                  <a:latin typeface="思源黑体 CN Bold" panose="020B0800000000000000" pitchFamily="34" charset="-122"/>
                  <a:ea typeface="思源黑体 CN Bold" panose="020B0800000000000000" pitchFamily="34" charset="-122"/>
                  <a:cs typeface="微软雅黑" panose="020B0503020204020204" pitchFamily="34" charset="-122"/>
                  <a:sym typeface="+mn-ea"/>
                </a:rPr>
                <a:t>参照药</a:t>
              </a:r>
              <a:r>
                <a:rPr lang="zh-CN" altLang="en-US" sz="1600" b="1" kern="0" spc="-10" noProof="1">
                  <a:latin typeface="思源黑体 CN Bold" panose="020B0800000000000000" pitchFamily="34" charset="-122"/>
                  <a:ea typeface="思源黑体 CN Bold" panose="020B0800000000000000" pitchFamily="34" charset="-122"/>
                  <a:cs typeface="微软雅黑" panose="020B0503020204020204" pitchFamily="34" charset="-122"/>
                  <a:sym typeface="+mn-ea"/>
                </a:rPr>
                <a:t>选择克立硼罗软膏</a:t>
              </a:r>
              <a:endParaRPr lang="en-US" altLang="zh-CN" sz="1600" b="1" dirty="0">
                <a:latin typeface="思源黑体 CN Bold" panose="020B0800000000000000" pitchFamily="34" charset="-122"/>
                <a:ea typeface="思源黑体 CN Bold" panose="020B0800000000000000" pitchFamily="34" charset="-122"/>
                <a:cs typeface="Times New Roman" panose="02020503050405090304" pitchFamily="18" charset="0"/>
              </a:endParaRPr>
            </a:p>
          </p:txBody>
        </p:sp>
        <p:grpSp>
          <p:nvGrpSpPr>
            <p:cNvPr id="2" name="Group 6"/>
            <p:cNvGrpSpPr/>
            <p:nvPr>
              <p:custDataLst>
                <p:tags r:id="rId9"/>
              </p:custDataLst>
            </p:nvPr>
          </p:nvGrpSpPr>
          <p:grpSpPr>
            <a:xfrm>
              <a:off x="3200" y="1317"/>
              <a:ext cx="5208" cy="1409"/>
              <a:chOff x="0" y="-104775"/>
              <a:chExt cx="1323864" cy="358195"/>
            </a:xfrm>
          </p:grpSpPr>
          <p:sp>
            <p:nvSpPr>
              <p:cNvPr id="3" name="Freeform 7"/>
              <p:cNvSpPr/>
              <p:nvPr>
                <p:custDataLst>
                  <p:tags r:id="rId10"/>
                </p:custDataLst>
              </p:nvPr>
            </p:nvSpPr>
            <p:spPr>
              <a:xfrm>
                <a:off x="0" y="0"/>
                <a:ext cx="784590" cy="253420"/>
              </a:xfrm>
              <a:custGeom>
                <a:avLst/>
                <a:gdLst/>
                <a:ahLst/>
                <a:cxnLst/>
                <a:rect l="l" t="t" r="r" b="b"/>
                <a:pathLst>
                  <a:path w="1323864" h="253420">
                    <a:moveTo>
                      <a:pt x="79590" y="0"/>
                    </a:moveTo>
                    <a:lnTo>
                      <a:pt x="1244274" y="0"/>
                    </a:lnTo>
                    <a:cubicBezTo>
                      <a:pt x="1288230" y="0"/>
                      <a:pt x="1323864" y="35634"/>
                      <a:pt x="1323864" y="79590"/>
                    </a:cubicBezTo>
                    <a:lnTo>
                      <a:pt x="1323864" y="173829"/>
                    </a:lnTo>
                    <a:cubicBezTo>
                      <a:pt x="1323864" y="217786"/>
                      <a:pt x="1288230" y="253420"/>
                      <a:pt x="1244274" y="253420"/>
                    </a:cubicBezTo>
                    <a:lnTo>
                      <a:pt x="79590" y="253420"/>
                    </a:lnTo>
                    <a:cubicBezTo>
                      <a:pt x="35634" y="253420"/>
                      <a:pt x="0" y="217786"/>
                      <a:pt x="0" y="173829"/>
                    </a:cubicBezTo>
                    <a:lnTo>
                      <a:pt x="0" y="79590"/>
                    </a:lnTo>
                    <a:cubicBezTo>
                      <a:pt x="0" y="35634"/>
                      <a:pt x="35634" y="0"/>
                      <a:pt x="79590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A57BE5">
                      <a:alpha val="32000"/>
                    </a:srgbClr>
                  </a:gs>
                  <a:gs pos="100000">
                    <a:srgbClr val="B94EEB">
                      <a:alpha val="800"/>
                    </a:srgbClr>
                  </a:gs>
                </a:gsLst>
                <a:lin ang="0"/>
              </a:gra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pPr defTabSz="609600"/>
                <a:endParaRPr lang="zh-CN" altLang="en-US" sz="120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503050405090304" pitchFamily="18" charset="0"/>
                </a:endParaRPr>
              </a:p>
            </p:txBody>
          </p:sp>
          <p:sp>
            <p:nvSpPr>
              <p:cNvPr id="4" name="TextBox 8"/>
              <p:cNvSpPr txBox="1"/>
              <p:nvPr/>
            </p:nvSpPr>
            <p:spPr>
              <a:xfrm>
                <a:off x="0" y="-104775"/>
                <a:ext cx="1323864" cy="358195"/>
              </a:xfrm>
              <a:prstGeom prst="rect">
                <a:avLst/>
              </a:prstGeom>
            </p:spPr>
            <p:txBody>
              <a:bodyPr lIns="46240" tIns="46240" rIns="46240" bIns="46240" rtlCol="0" anchor="ctr"/>
              <a:lstStyle/>
              <a:p>
                <a:pPr algn="ctr" defTabSz="609600">
                  <a:lnSpc>
                    <a:spcPts val="3240"/>
                  </a:lnSpc>
                </a:pPr>
                <a:endParaRPr sz="120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503050405090304" pitchFamily="18" charset="0"/>
                </a:endParaRPr>
              </a:p>
            </p:txBody>
          </p:sp>
        </p:grpSp>
        <p:sp>
          <p:nvSpPr>
            <p:cNvPr id="32" name="TextBox 43"/>
            <p:cNvSpPr txBox="1"/>
            <p:nvPr>
              <p:custDataLst>
                <p:tags r:id="rId11"/>
              </p:custDataLst>
            </p:nvPr>
          </p:nvSpPr>
          <p:spPr>
            <a:xfrm>
              <a:off x="2946" y="1798"/>
              <a:ext cx="541" cy="64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1" algn="ctr" defTabSz="609600">
                <a:lnSpc>
                  <a:spcPts val="3705"/>
                </a:lnSpc>
                <a:spcBef>
                  <a:spcPct val="0"/>
                </a:spcBef>
              </a:pPr>
              <a:r>
                <a:rPr lang="en-US" sz="1865" b="1" spc="212" dirty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503050405090304" pitchFamily="18" charset="0"/>
                  <a:sym typeface="思源黑体 1 Heavy" panose="020B0A00000000000000" charset="-122"/>
                </a:rPr>
                <a:t>1</a:t>
              </a:r>
              <a:endParaRPr lang="en-US" sz="1865" b="1" spc="212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503050405090304" pitchFamily="18" charset="0"/>
                <a:sym typeface="思源黑体 1 Heavy" panose="020B0A00000000000000" charset="-122"/>
              </a:endParaRPr>
            </a:p>
          </p:txBody>
        </p:sp>
        <p:sp>
          <p:nvSpPr>
            <p:cNvPr id="37" name="TextBox 48"/>
            <p:cNvSpPr txBox="1"/>
            <p:nvPr>
              <p:custDataLst>
                <p:tags r:id="rId12"/>
              </p:custDataLst>
            </p:nvPr>
          </p:nvSpPr>
          <p:spPr>
            <a:xfrm>
              <a:off x="3966" y="1412"/>
              <a:ext cx="3154" cy="110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defTabSz="609600">
                <a:lnSpc>
                  <a:spcPts val="6480"/>
                </a:lnSpc>
              </a:pPr>
              <a:r>
                <a:rPr lang="zh-CN" altLang="en-US" sz="2400" dirty="0">
                  <a:solidFill>
                    <a:srgbClr val="8800D0"/>
                  </a:solidFill>
                  <a:latin typeface="思源黑体 CN Bold" panose="020B0800000000000000" pitchFamily="34" charset="-122"/>
                  <a:ea typeface="思源黑体 CN Bold" panose="020B0800000000000000" pitchFamily="34" charset="-122"/>
                  <a:cs typeface="Times New Roman" panose="02020503050405090304" pitchFamily="18" charset="0"/>
                  <a:sym typeface="字由点字典黑 Bold" panose="00020600040101010101" charset="-122"/>
                </a:rPr>
                <a:t>基本信息</a:t>
              </a:r>
              <a:endParaRPr lang="en-US" sz="2400" dirty="0">
                <a:solidFill>
                  <a:srgbClr val="8800D0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cs typeface="Times New Roman" panose="02020503050405090304" pitchFamily="18" charset="0"/>
                <a:sym typeface="字由点字典黑 Bold" panose="00020600040101010101" charset="-122"/>
              </a:endParaRPr>
            </a:p>
          </p:txBody>
        </p:sp>
      </p:grpSp>
      <p:grpSp>
        <p:nvGrpSpPr>
          <p:cNvPr id="49" name="组合 48"/>
          <p:cNvGrpSpPr/>
          <p:nvPr/>
        </p:nvGrpSpPr>
        <p:grpSpPr>
          <a:xfrm>
            <a:off x="1870710" y="3009265"/>
            <a:ext cx="9881870" cy="941070"/>
            <a:chOff x="2946" y="4547"/>
            <a:chExt cx="15562" cy="1482"/>
          </a:xfrm>
        </p:grpSpPr>
        <p:sp>
          <p:nvSpPr>
            <p:cNvPr id="63" name="文本框 62"/>
            <p:cNvSpPr txBox="1"/>
            <p:nvPr/>
          </p:nvSpPr>
          <p:spPr bwMode="gray">
            <a:xfrm>
              <a:off x="6248" y="4789"/>
              <a:ext cx="12260" cy="124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609600">
                <a:lnSpc>
                  <a:spcPct val="150000"/>
                </a:lnSpc>
                <a:defRPr/>
              </a:pPr>
              <a:r>
                <a:rPr lang="zh-CN" altLang="en-US" sz="1600" b="1" dirty="0">
                  <a:solidFill>
                    <a:srgbClr val="C00000"/>
                  </a:solidFill>
                  <a:latin typeface="思源黑体 CN Bold" panose="020B0800000000000000" pitchFamily="34" charset="-122"/>
                  <a:ea typeface="思源黑体 CN Bold" panose="020B0800000000000000" pitchFamily="34" charset="-122"/>
                  <a:cs typeface="Times New Roman" panose="02020503050405090304" pitchFamily="18" charset="0"/>
                  <a:sym typeface="Arimo Bold" panose="020B0704020202020204"/>
                </a:rPr>
                <a:t>强效</a:t>
              </a:r>
              <a:r>
                <a:rPr lang="zh-CN" altLang="en-US" sz="1600" b="1" dirty="0">
                  <a:latin typeface="思源黑体 CN Bold" panose="020B0800000000000000" pitchFamily="34" charset="-122"/>
                  <a:ea typeface="思源黑体 CN Bold" panose="020B0800000000000000" pitchFamily="34" charset="-122"/>
                  <a:cs typeface="Times New Roman" panose="02020503050405090304" pitchFamily="18" charset="0"/>
                  <a:sym typeface="Arimo Bold" panose="020B0704020202020204"/>
                </a:rPr>
                <a:t>清除皮损，患者</a:t>
              </a:r>
              <a:r>
                <a:rPr lang="en-US" altLang="zh-CN" sz="1600" b="1" dirty="0">
                  <a:latin typeface="思源黑体 CN Bold" panose="020B0800000000000000" pitchFamily="34" charset="-122"/>
                  <a:ea typeface="思源黑体 CN Bold" panose="020B0800000000000000" pitchFamily="34" charset="-122"/>
                  <a:cs typeface="Times New Roman" panose="02020503050405090304" pitchFamily="18" charset="0"/>
                  <a:sym typeface="Arimo Bold" panose="020B0704020202020204"/>
                </a:rPr>
                <a:t>EASI75</a:t>
              </a:r>
              <a:r>
                <a:rPr lang="zh-CN" altLang="en-US" sz="1600" b="1" dirty="0">
                  <a:latin typeface="思源黑体 CN Bold" panose="020B0800000000000000" pitchFamily="34" charset="-122"/>
                  <a:ea typeface="思源黑体 CN Bold" panose="020B0800000000000000" pitchFamily="34" charset="-122"/>
                  <a:cs typeface="Times New Roman" panose="02020503050405090304" pitchFamily="18" charset="0"/>
                  <a:sym typeface="Arimo Bold" panose="020B0704020202020204"/>
                </a:rPr>
                <a:t>应答率为</a:t>
              </a:r>
              <a:r>
                <a:rPr lang="en-US" altLang="zh-CN" sz="1600" b="1" dirty="0">
                  <a:latin typeface="思源黑体 CN Bold" panose="020B0800000000000000" pitchFamily="34" charset="-122"/>
                  <a:ea typeface="思源黑体 CN Bold" panose="020B0800000000000000" pitchFamily="34" charset="-122"/>
                  <a:cs typeface="Times New Roman" panose="02020503050405090304" pitchFamily="18" charset="0"/>
                  <a:sym typeface="Arimo Bold" panose="020B0704020202020204"/>
                </a:rPr>
                <a:t>54.4%</a:t>
              </a:r>
              <a:r>
                <a:rPr lang="zh-CN" altLang="en-US" sz="1600" b="1" dirty="0">
                  <a:latin typeface="思源黑体 CN Bold" panose="020B0800000000000000" pitchFamily="34" charset="-122"/>
                  <a:ea typeface="思源黑体 CN Bold" panose="020B0800000000000000" pitchFamily="34" charset="-122"/>
                  <a:cs typeface="Times New Roman" panose="02020503050405090304" pitchFamily="18" charset="0"/>
                  <a:sym typeface="Arimo Bold" panose="020B0704020202020204"/>
                </a:rPr>
                <a:t>，</a:t>
              </a:r>
              <a:r>
                <a:rPr lang="zh-CN" altLang="en-US" sz="1600" b="1" dirty="0">
                  <a:solidFill>
                    <a:srgbClr val="C00000"/>
                  </a:solidFill>
                  <a:latin typeface="思源黑体 CN Bold" panose="020B0800000000000000" pitchFamily="34" charset="-122"/>
                  <a:ea typeface="思源黑体 CN Bold" panose="020B0800000000000000" pitchFamily="34" charset="-122"/>
                  <a:cs typeface="Times New Roman" panose="02020503050405090304" pitchFamily="18" charset="0"/>
                  <a:sym typeface="Arimo Bold" panose="020B0704020202020204"/>
                </a:rPr>
                <a:t>儿童群体</a:t>
              </a:r>
              <a:r>
                <a:rPr lang="en-US" altLang="zh-CN" sz="1600" b="1" dirty="0">
                  <a:latin typeface="思源黑体 CN Bold" panose="020B0800000000000000" pitchFamily="34" charset="-122"/>
                  <a:ea typeface="思源黑体 CN Bold" panose="020B0800000000000000" pitchFamily="34" charset="-122"/>
                  <a:cs typeface="Times New Roman" panose="02020503050405090304" pitchFamily="18" charset="0"/>
                  <a:sym typeface="Arimo Bold" panose="020B0704020202020204"/>
                </a:rPr>
                <a:t>EASI75</a:t>
              </a:r>
              <a:r>
                <a:rPr lang="zh-CN" altLang="en-US" sz="1600" b="1" dirty="0">
                  <a:latin typeface="思源黑体 CN Bold" panose="020B0800000000000000" pitchFamily="34" charset="-122"/>
                  <a:ea typeface="思源黑体 CN Bold" panose="020B0800000000000000" pitchFamily="34" charset="-122"/>
                  <a:cs typeface="Times New Roman" panose="02020503050405090304" pitchFamily="18" charset="0"/>
                  <a:sym typeface="Arimo Bold" panose="020B0704020202020204"/>
                </a:rPr>
                <a:t>应答率高达</a:t>
              </a:r>
              <a:r>
                <a:rPr lang="en-US" altLang="zh-CN" sz="1600" b="1" dirty="0">
                  <a:solidFill>
                    <a:srgbClr val="C00000"/>
                  </a:solidFill>
                  <a:latin typeface="思源黑体 CN Bold" panose="020B0800000000000000" pitchFamily="34" charset="-122"/>
                  <a:ea typeface="思源黑体 CN Bold" panose="020B0800000000000000" pitchFamily="34" charset="-122"/>
                  <a:cs typeface="Times New Roman" panose="02020503050405090304" pitchFamily="18" charset="0"/>
                  <a:sym typeface="Arimo Bold" panose="020B0704020202020204"/>
                </a:rPr>
                <a:t>69.2%</a:t>
              </a:r>
              <a:r>
                <a:rPr lang="zh-CN" altLang="en-US" sz="1600" b="1" dirty="0">
                  <a:solidFill>
                    <a:srgbClr val="C00000"/>
                  </a:solidFill>
                  <a:latin typeface="思源黑体 CN Bold" panose="020B0800000000000000" pitchFamily="34" charset="-122"/>
                  <a:ea typeface="思源黑体 CN Bold" panose="020B0800000000000000" pitchFamily="34" charset="-122"/>
                  <a:cs typeface="Times New Roman" panose="02020503050405090304" pitchFamily="18" charset="0"/>
                  <a:sym typeface="Arimo Bold" panose="020B0704020202020204"/>
                </a:rPr>
                <a:t> </a:t>
              </a:r>
              <a:r>
                <a:rPr lang="zh-CN" altLang="en-US" sz="1600" b="1" dirty="0">
                  <a:latin typeface="思源黑体 CN Bold" panose="020B0800000000000000" pitchFamily="34" charset="-122"/>
                  <a:ea typeface="思源黑体 CN Bold" panose="020B0800000000000000" pitchFamily="34" charset="-122"/>
                  <a:cs typeface="Times New Roman" panose="02020503050405090304" pitchFamily="18" charset="0"/>
                  <a:sym typeface="Arimo Bold" panose="020B0704020202020204"/>
                </a:rPr>
                <a:t>，</a:t>
              </a:r>
              <a:r>
                <a:rPr lang="en-US" altLang="zh-CN" sz="1600" b="1" dirty="0">
                  <a:latin typeface="思源黑体 CN Bold" panose="020B0800000000000000" pitchFamily="34" charset="-122"/>
                  <a:ea typeface="思源黑体 CN Bold" panose="020B0800000000000000" pitchFamily="34" charset="-122"/>
                  <a:cs typeface="Times New Roman" panose="02020503050405090304" pitchFamily="18" charset="0"/>
                  <a:sym typeface="Arimo Bold" panose="020B0704020202020204"/>
                </a:rPr>
                <a:t>IGA</a:t>
              </a:r>
              <a:r>
                <a:rPr lang="zh-CN" altLang="en-US" sz="1600" b="1" dirty="0">
                  <a:latin typeface="思源黑体 CN Bold" panose="020B0800000000000000" pitchFamily="34" charset="-122"/>
                  <a:ea typeface="思源黑体 CN Bold" panose="020B0800000000000000" pitchFamily="34" charset="-122"/>
                  <a:cs typeface="Times New Roman" panose="02020503050405090304" pitchFamily="18" charset="0"/>
                  <a:sym typeface="Arimo Bold" panose="020B0704020202020204"/>
                </a:rPr>
                <a:t>应答率高达</a:t>
              </a:r>
              <a:r>
                <a:rPr lang="en-US" altLang="zh-CN" sz="1600" b="1" dirty="0">
                  <a:solidFill>
                    <a:srgbClr val="C00000"/>
                  </a:solidFill>
                  <a:latin typeface="思源黑体 CN Bold" panose="020B0800000000000000" pitchFamily="34" charset="-122"/>
                  <a:ea typeface="思源黑体 CN Bold" panose="020B0800000000000000" pitchFamily="34" charset="-122"/>
                  <a:cs typeface="Times New Roman" panose="02020503050405090304" pitchFamily="18" charset="0"/>
                  <a:sym typeface="Arimo Bold" panose="020B0704020202020204"/>
                </a:rPr>
                <a:t>61.5%</a:t>
              </a:r>
              <a:r>
                <a:rPr lang="zh-CN" altLang="en-US" sz="1600" b="1" dirty="0">
                  <a:latin typeface="思源黑体 CN Bold" panose="020B0800000000000000" pitchFamily="34" charset="-122"/>
                  <a:ea typeface="思源黑体 CN Bold" panose="020B0800000000000000" pitchFamily="34" charset="-122"/>
                  <a:cs typeface="Times New Roman" panose="02020503050405090304" pitchFamily="18" charset="0"/>
                  <a:sym typeface="Arimo Bold" panose="020B0704020202020204"/>
                </a:rPr>
                <a:t>；</a:t>
              </a:r>
              <a:r>
                <a:rPr lang="zh-CN" altLang="en-US" sz="1600" b="1" dirty="0">
                  <a:solidFill>
                    <a:srgbClr val="C00000"/>
                  </a:solidFill>
                  <a:latin typeface="思源黑体 CN Bold" panose="020B0800000000000000" pitchFamily="34" charset="-122"/>
                  <a:ea typeface="思源黑体 CN Bold" panose="020B0800000000000000" pitchFamily="34" charset="-122"/>
                  <a:cs typeface="Times New Roman" panose="02020503050405090304" pitchFamily="18" charset="0"/>
                  <a:sym typeface="Arimo Bold" panose="020B0704020202020204"/>
                </a:rPr>
                <a:t>持久</a:t>
              </a:r>
              <a:r>
                <a:rPr lang="zh-CN" altLang="en-US" sz="1600" b="1" dirty="0">
                  <a:latin typeface="思源黑体 CN Bold" panose="020B0800000000000000" pitchFamily="34" charset="-122"/>
                  <a:ea typeface="思源黑体 CN Bold" panose="020B0800000000000000" pitchFamily="34" charset="-122"/>
                  <a:cs typeface="Times New Roman" panose="02020503050405090304" pitchFamily="18" charset="0"/>
                  <a:sym typeface="Arimo Bold" panose="020B0704020202020204"/>
                </a:rPr>
                <a:t>疾病控制，一年内停药</a:t>
              </a:r>
              <a:r>
                <a:rPr lang="zh-CN" altLang="en-US" sz="1600" b="1" dirty="0">
                  <a:solidFill>
                    <a:srgbClr val="C00000"/>
                  </a:solidFill>
                  <a:latin typeface="思源黑体 CN Bold" panose="020B0800000000000000" pitchFamily="34" charset="-122"/>
                  <a:ea typeface="思源黑体 CN Bold" panose="020B0800000000000000" pitchFamily="34" charset="-122"/>
                  <a:cs typeface="Times New Roman" panose="02020503050405090304" pitchFamily="18" charset="0"/>
                </a:rPr>
                <a:t>无复发率高达</a:t>
              </a:r>
              <a:r>
                <a:rPr lang="en-US" altLang="zh-CN" sz="1600" b="1" dirty="0">
                  <a:solidFill>
                    <a:srgbClr val="C00000"/>
                  </a:solidFill>
                  <a:latin typeface="思源黑体 CN Bold" panose="020B0800000000000000" pitchFamily="34" charset="-122"/>
                  <a:ea typeface="思源黑体 CN Bold" panose="020B0800000000000000" pitchFamily="34" charset="-122"/>
                  <a:cs typeface="Times New Roman" panose="02020503050405090304" pitchFamily="18" charset="0"/>
                </a:rPr>
                <a:t>70%</a:t>
              </a:r>
              <a:endParaRPr lang="en-US" altLang="zh-CN" sz="1600" b="1" dirty="0">
                <a:solidFill>
                  <a:srgbClr val="232A32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cs typeface="Times New Roman" panose="02020503050405090304" pitchFamily="18" charset="0"/>
                <a:sym typeface="Arimo Bold" panose="020B0704020202020204"/>
              </a:endParaRPr>
            </a:p>
          </p:txBody>
        </p:sp>
        <p:sp>
          <p:nvSpPr>
            <p:cNvPr id="34" name="TextBox 45"/>
            <p:cNvSpPr txBox="1"/>
            <p:nvPr>
              <p:custDataLst>
                <p:tags r:id="rId13"/>
              </p:custDataLst>
            </p:nvPr>
          </p:nvSpPr>
          <p:spPr>
            <a:xfrm>
              <a:off x="2946" y="4954"/>
              <a:ext cx="541" cy="64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1" algn="ctr" defTabSz="609600">
                <a:lnSpc>
                  <a:spcPts val="3705"/>
                </a:lnSpc>
                <a:spcBef>
                  <a:spcPct val="0"/>
                </a:spcBef>
              </a:pPr>
              <a:r>
                <a:rPr lang="en-US" sz="1865" b="1" spc="212" dirty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503050405090304" pitchFamily="18" charset="0"/>
                  <a:sym typeface="思源黑体 1 Heavy" panose="020B0A00000000000000" charset="-122"/>
                </a:rPr>
                <a:t>3</a:t>
              </a:r>
              <a:endParaRPr lang="en-US" sz="1865" b="1" spc="212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503050405090304" pitchFamily="18" charset="0"/>
                <a:sym typeface="思源黑体 1 Heavy" panose="020B0A00000000000000" charset="-122"/>
              </a:endParaRPr>
            </a:p>
          </p:txBody>
        </p:sp>
        <p:sp>
          <p:nvSpPr>
            <p:cNvPr id="38" name="TextBox 49"/>
            <p:cNvSpPr txBox="1"/>
            <p:nvPr>
              <p:custDataLst>
                <p:tags r:id="rId14"/>
              </p:custDataLst>
            </p:nvPr>
          </p:nvSpPr>
          <p:spPr>
            <a:xfrm>
              <a:off x="4126" y="4547"/>
              <a:ext cx="3154" cy="110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defTabSz="609600">
                <a:lnSpc>
                  <a:spcPts val="6480"/>
                </a:lnSpc>
              </a:pPr>
              <a:r>
                <a:rPr lang="zh-CN" altLang="en-US" sz="2400" dirty="0">
                  <a:solidFill>
                    <a:srgbClr val="8800D0"/>
                  </a:solidFill>
                  <a:latin typeface="思源黑体 CN Bold" panose="020B0800000000000000" pitchFamily="34" charset="-122"/>
                  <a:ea typeface="思源黑体 CN Bold" panose="020B0800000000000000" pitchFamily="34" charset="-122"/>
                  <a:cs typeface="Times New Roman" panose="02020503050405090304" pitchFamily="18" charset="0"/>
                  <a:sym typeface="字由点字典黑 Bold" panose="00020600040101010101" charset="-122"/>
                </a:rPr>
                <a:t>有效性</a:t>
              </a:r>
              <a:endParaRPr lang="en-US" sz="2400" dirty="0">
                <a:solidFill>
                  <a:srgbClr val="8800D0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cs typeface="Times New Roman" panose="02020503050405090304" pitchFamily="18" charset="0"/>
                <a:sym typeface="字由点字典黑 Bold" panose="00020600040101010101" charset="-122"/>
              </a:endParaRPr>
            </a:p>
          </p:txBody>
        </p:sp>
      </p:grpSp>
      <p:grpSp>
        <p:nvGrpSpPr>
          <p:cNvPr id="50" name="组合 49"/>
          <p:cNvGrpSpPr/>
          <p:nvPr/>
        </p:nvGrpSpPr>
        <p:grpSpPr>
          <a:xfrm>
            <a:off x="1778000" y="1808480"/>
            <a:ext cx="9667875" cy="1075690"/>
            <a:chOff x="2800" y="2656"/>
            <a:chExt cx="15225" cy="1694"/>
          </a:xfrm>
        </p:grpSpPr>
        <p:sp>
          <p:nvSpPr>
            <p:cNvPr id="62" name="文本框 61"/>
            <p:cNvSpPr txBox="1"/>
            <p:nvPr/>
          </p:nvSpPr>
          <p:spPr bwMode="gray">
            <a:xfrm>
              <a:off x="6231" y="3513"/>
              <a:ext cx="11794" cy="5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609600">
                <a:defRPr/>
              </a:pPr>
              <a:r>
                <a:rPr lang="zh-CN" altLang="en-US" sz="1600" b="1" dirty="0">
                  <a:solidFill>
                    <a:srgbClr val="C00000"/>
                  </a:solidFill>
                  <a:latin typeface="思源黑体 CN Bold" panose="020B0800000000000000" pitchFamily="34" charset="-122"/>
                  <a:ea typeface="思源黑体 CN Bold" panose="020B0800000000000000" pitchFamily="34" charset="-122"/>
                  <a:cs typeface="Times New Roman" panose="02020503050405090304" pitchFamily="18" charset="0"/>
                  <a:sym typeface="Arimo Bold" panose="020B0704020202020204"/>
                </a:rPr>
                <a:t>非激素局部</a:t>
              </a:r>
              <a:r>
                <a:rPr lang="zh-CN" altLang="en-US" sz="1600" b="1" dirty="0">
                  <a:latin typeface="思源黑体 CN Bold" panose="020B0800000000000000" pitchFamily="34" charset="-122"/>
                  <a:ea typeface="思源黑体 CN Bold" panose="020B0800000000000000" pitchFamily="34" charset="-122"/>
                  <a:cs typeface="Times New Roman" panose="02020503050405090304" pitchFamily="18" charset="0"/>
                  <a:sym typeface="Arimo Bold" panose="020B0704020202020204"/>
                </a:rPr>
                <a:t>外用药，系统暴露极微，使用风险低，</a:t>
              </a:r>
              <a:r>
                <a:rPr lang="zh-CN" altLang="en-US" sz="1600" b="1" dirty="0">
                  <a:solidFill>
                    <a:srgbClr val="C00000"/>
                  </a:solidFill>
                  <a:latin typeface="思源黑体 CN Bold" panose="020B0800000000000000" pitchFamily="34" charset="-122"/>
                  <a:ea typeface="思源黑体 CN Bold" panose="020B0800000000000000" pitchFamily="34" charset="-122"/>
                  <a:cs typeface="Times New Roman" panose="02020503050405090304" pitchFamily="18" charset="0"/>
                  <a:sym typeface="Arimo Bold" panose="020B0704020202020204"/>
                </a:rPr>
                <a:t>安全性优势突出</a:t>
              </a:r>
              <a:endParaRPr lang="zh-CN" altLang="en-US" sz="1600" b="1" dirty="0">
                <a:solidFill>
                  <a:srgbClr val="C00000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cs typeface="Times New Roman" panose="02020503050405090304" pitchFamily="18" charset="0"/>
                <a:sym typeface="Arimo Bold" panose="020B0704020202020204"/>
              </a:endParaRPr>
            </a:p>
          </p:txBody>
        </p:sp>
        <p:grpSp>
          <p:nvGrpSpPr>
            <p:cNvPr id="8" name="Group 12"/>
            <p:cNvGrpSpPr/>
            <p:nvPr>
              <p:custDataLst>
                <p:tags r:id="rId15"/>
              </p:custDataLst>
            </p:nvPr>
          </p:nvGrpSpPr>
          <p:grpSpPr>
            <a:xfrm>
              <a:off x="3167" y="2656"/>
              <a:ext cx="5241" cy="1694"/>
              <a:chOff x="-8322" y="-104775"/>
              <a:chExt cx="1332186" cy="430547"/>
            </a:xfrm>
          </p:grpSpPr>
          <p:sp>
            <p:nvSpPr>
              <p:cNvPr id="9" name="Freeform 13"/>
              <p:cNvSpPr/>
              <p:nvPr>
                <p:custDataLst>
                  <p:tags r:id="rId16"/>
                </p:custDataLst>
              </p:nvPr>
            </p:nvSpPr>
            <p:spPr>
              <a:xfrm>
                <a:off x="-8322" y="72352"/>
                <a:ext cx="792912" cy="253420"/>
              </a:xfrm>
              <a:custGeom>
                <a:avLst/>
                <a:gdLst/>
                <a:ahLst/>
                <a:cxnLst/>
                <a:rect l="l" t="t" r="r" b="b"/>
                <a:pathLst>
                  <a:path w="1323864" h="253420">
                    <a:moveTo>
                      <a:pt x="79590" y="0"/>
                    </a:moveTo>
                    <a:lnTo>
                      <a:pt x="1244274" y="0"/>
                    </a:lnTo>
                    <a:cubicBezTo>
                      <a:pt x="1288230" y="0"/>
                      <a:pt x="1323864" y="35634"/>
                      <a:pt x="1323864" y="79590"/>
                    </a:cubicBezTo>
                    <a:lnTo>
                      <a:pt x="1323864" y="173829"/>
                    </a:lnTo>
                    <a:cubicBezTo>
                      <a:pt x="1323864" y="217786"/>
                      <a:pt x="1288230" y="253420"/>
                      <a:pt x="1244274" y="253420"/>
                    </a:cubicBezTo>
                    <a:lnTo>
                      <a:pt x="79590" y="253420"/>
                    </a:lnTo>
                    <a:cubicBezTo>
                      <a:pt x="35634" y="253420"/>
                      <a:pt x="0" y="217786"/>
                      <a:pt x="0" y="173829"/>
                    </a:cubicBezTo>
                    <a:lnTo>
                      <a:pt x="0" y="79590"/>
                    </a:lnTo>
                    <a:cubicBezTo>
                      <a:pt x="0" y="35634"/>
                      <a:pt x="35634" y="0"/>
                      <a:pt x="79590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A57BE5">
                      <a:alpha val="32000"/>
                    </a:srgbClr>
                  </a:gs>
                  <a:gs pos="100000">
                    <a:srgbClr val="B94EEB">
                      <a:alpha val="800"/>
                    </a:srgbClr>
                  </a:gs>
                </a:gsLst>
                <a:lin ang="0"/>
              </a:gra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pPr defTabSz="609600"/>
                <a:endParaRPr lang="zh-CN" altLang="en-US" sz="1200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503050405090304" pitchFamily="18" charset="0"/>
                </a:endParaRPr>
              </a:p>
            </p:txBody>
          </p:sp>
          <p:sp>
            <p:nvSpPr>
              <p:cNvPr id="10" name="TextBox 14"/>
              <p:cNvSpPr txBox="1"/>
              <p:nvPr/>
            </p:nvSpPr>
            <p:spPr>
              <a:xfrm>
                <a:off x="0" y="-104775"/>
                <a:ext cx="1323864" cy="358195"/>
              </a:xfrm>
              <a:prstGeom prst="rect">
                <a:avLst/>
              </a:prstGeom>
            </p:spPr>
            <p:txBody>
              <a:bodyPr lIns="46240" tIns="46240" rIns="46240" bIns="46240" rtlCol="0" anchor="ctr"/>
              <a:lstStyle/>
              <a:p>
                <a:pPr algn="ctr" defTabSz="609600">
                  <a:lnSpc>
                    <a:spcPts val="3240"/>
                  </a:lnSpc>
                </a:pPr>
                <a:endParaRPr sz="120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503050405090304" pitchFamily="18" charset="0"/>
                </a:endParaRPr>
              </a:p>
            </p:txBody>
          </p:sp>
        </p:grpSp>
        <p:grpSp>
          <p:nvGrpSpPr>
            <p:cNvPr id="11" name="Group 15"/>
            <p:cNvGrpSpPr/>
            <p:nvPr>
              <p:custDataLst>
                <p:tags r:id="rId17"/>
              </p:custDataLst>
            </p:nvPr>
          </p:nvGrpSpPr>
          <p:grpSpPr>
            <a:xfrm>
              <a:off x="2800" y="3154"/>
              <a:ext cx="800" cy="1113"/>
              <a:chOff x="0" y="-28575"/>
              <a:chExt cx="812800" cy="1130665"/>
            </a:xfrm>
          </p:grpSpPr>
          <p:sp>
            <p:nvSpPr>
              <p:cNvPr id="12" name="Freeform 16"/>
              <p:cNvSpPr/>
              <p:nvPr>
                <p:custDataLst>
                  <p:tags r:id="rId18"/>
                </p:custDataLst>
              </p:nvPr>
            </p:nvSpPr>
            <p:spPr>
              <a:xfrm>
                <a:off x="0" y="289287"/>
                <a:ext cx="812800" cy="812803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8800D0"/>
              </a:solidFill>
            </p:spPr>
            <p:txBody>
              <a:bodyPr/>
              <a:lstStyle/>
              <a:p>
                <a:pPr defTabSz="609600"/>
                <a:endParaRPr lang="zh-CN" altLang="en-US" sz="120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503050405090304" pitchFamily="18" charset="0"/>
                </a:endParaRPr>
              </a:p>
            </p:txBody>
          </p:sp>
          <p:sp>
            <p:nvSpPr>
              <p:cNvPr id="13" name="TextBox 17"/>
              <p:cNvSpPr txBox="1"/>
              <p:nvPr/>
            </p:nvSpPr>
            <p:spPr>
              <a:xfrm>
                <a:off x="76200" y="-28575"/>
                <a:ext cx="660400" cy="765175"/>
              </a:xfrm>
              <a:prstGeom prst="rect">
                <a:avLst/>
              </a:prstGeom>
            </p:spPr>
            <p:txBody>
              <a:bodyPr lIns="33866" tIns="33866" rIns="33866" bIns="33866" rtlCol="0" anchor="ctr"/>
              <a:lstStyle/>
              <a:p>
                <a:pPr algn="ctr" defTabSz="609600">
                  <a:lnSpc>
                    <a:spcPts val="3240"/>
                  </a:lnSpc>
                </a:pPr>
                <a:endParaRPr sz="120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503050405090304" pitchFamily="18" charset="0"/>
                </a:endParaRPr>
              </a:p>
            </p:txBody>
          </p:sp>
        </p:grpSp>
        <p:sp>
          <p:nvSpPr>
            <p:cNvPr id="33" name="TextBox 44"/>
            <p:cNvSpPr txBox="1"/>
            <p:nvPr>
              <p:custDataLst>
                <p:tags r:id="rId19"/>
              </p:custDataLst>
            </p:nvPr>
          </p:nvSpPr>
          <p:spPr>
            <a:xfrm>
              <a:off x="2930" y="3458"/>
              <a:ext cx="541" cy="64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1" algn="ctr" defTabSz="609600">
                <a:lnSpc>
                  <a:spcPts val="3705"/>
                </a:lnSpc>
                <a:spcBef>
                  <a:spcPct val="0"/>
                </a:spcBef>
              </a:pPr>
              <a:r>
                <a:rPr lang="en-US" sz="1865" b="1" spc="212" dirty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503050405090304" pitchFamily="18" charset="0"/>
                  <a:sym typeface="思源黑体 1 Heavy" panose="020B0A00000000000000" charset="-122"/>
                </a:rPr>
                <a:t>2</a:t>
              </a:r>
              <a:endParaRPr lang="en-US" sz="1865" b="1" spc="212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503050405090304" pitchFamily="18" charset="0"/>
                <a:sym typeface="思源黑体 1 Heavy" panose="020B0A00000000000000" charset="-122"/>
              </a:endParaRPr>
            </a:p>
          </p:txBody>
        </p:sp>
        <p:sp>
          <p:nvSpPr>
            <p:cNvPr id="39" name="TextBox 50"/>
            <p:cNvSpPr txBox="1"/>
            <p:nvPr>
              <p:custDataLst>
                <p:tags r:id="rId20"/>
              </p:custDataLst>
            </p:nvPr>
          </p:nvSpPr>
          <p:spPr>
            <a:xfrm>
              <a:off x="4126" y="3042"/>
              <a:ext cx="3154" cy="110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defTabSz="609600">
                <a:lnSpc>
                  <a:spcPts val="6480"/>
                </a:lnSpc>
              </a:pPr>
              <a:r>
                <a:rPr lang="zh-CN" altLang="en-US" sz="2400" dirty="0">
                  <a:solidFill>
                    <a:srgbClr val="8800D0"/>
                  </a:solidFill>
                  <a:latin typeface="思源黑体 CN Bold" panose="020B0800000000000000" pitchFamily="34" charset="-122"/>
                  <a:ea typeface="思源黑体 CN Bold" panose="020B0800000000000000" pitchFamily="34" charset="-122"/>
                  <a:cs typeface="Times New Roman" panose="02020503050405090304" pitchFamily="18" charset="0"/>
                  <a:sym typeface="字由点字典黑 Bold" panose="00020600040101010101" charset="-122"/>
                </a:rPr>
                <a:t>安全性</a:t>
              </a:r>
              <a:endParaRPr lang="en-US" sz="2400" dirty="0">
                <a:solidFill>
                  <a:srgbClr val="8800D0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cs typeface="Times New Roman" panose="02020503050405090304" pitchFamily="18" charset="0"/>
                <a:sym typeface="字由点字典黑 Bold" panose="00020600040101010101" charset="-122"/>
              </a:endParaRPr>
            </a:p>
          </p:txBody>
        </p:sp>
      </p:grpSp>
      <p:grpSp>
        <p:nvGrpSpPr>
          <p:cNvPr id="54" name="组合 53"/>
          <p:cNvGrpSpPr/>
          <p:nvPr/>
        </p:nvGrpSpPr>
        <p:grpSpPr>
          <a:xfrm>
            <a:off x="1860550" y="3658870"/>
            <a:ext cx="9761855" cy="1192530"/>
            <a:chOff x="2930" y="6674"/>
            <a:chExt cx="15373" cy="1878"/>
          </a:xfrm>
        </p:grpSpPr>
        <p:sp>
          <p:nvSpPr>
            <p:cNvPr id="64" name="文本框 63"/>
            <p:cNvSpPr txBox="1"/>
            <p:nvPr/>
          </p:nvSpPr>
          <p:spPr bwMode="gray">
            <a:xfrm>
              <a:off x="6231" y="7536"/>
              <a:ext cx="12073" cy="76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609600">
                <a:lnSpc>
                  <a:spcPts val="3600"/>
                </a:lnSpc>
              </a:pPr>
              <a:r>
                <a:rPr lang="zh-CN" altLang="en-US" sz="1600" b="1" dirty="0">
                  <a:latin typeface="思源黑体 CN Bold" panose="020B0800000000000000" pitchFamily="34" charset="-122"/>
                  <a:ea typeface="思源黑体 CN Bold" panose="020B0800000000000000" pitchFamily="34" charset="-122"/>
                  <a:cs typeface="Times New Roman" panose="02020503050405090304" pitchFamily="18" charset="0"/>
                  <a:sym typeface="Arimo Bold" panose="020B0704020202020204"/>
                </a:rPr>
                <a:t>经优先审评获批，被中美权威指南力荐，</a:t>
              </a:r>
              <a:r>
                <a:rPr lang="zh-CN" altLang="en-US" sz="1600" b="1" dirty="0">
                  <a:solidFill>
                    <a:srgbClr val="C00000"/>
                  </a:solidFill>
                  <a:latin typeface="思源黑体 CN Bold" panose="020B0800000000000000" pitchFamily="34" charset="-122"/>
                  <a:ea typeface="思源黑体 CN Bold" panose="020B0800000000000000" pitchFamily="34" charset="-122"/>
                  <a:cs typeface="Times New Roman" panose="02020503050405090304" pitchFamily="18" charset="0"/>
                  <a:sym typeface="Arimo Bold" panose="020B0704020202020204"/>
                </a:rPr>
                <a:t>中美双批出海</a:t>
              </a:r>
              <a:endParaRPr lang="zh-CN" altLang="en-US" sz="1600" b="1" dirty="0">
                <a:solidFill>
                  <a:srgbClr val="C00000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cs typeface="Times New Roman" panose="02020503050405090304" pitchFamily="18" charset="0"/>
                <a:sym typeface="Arimo Bold" panose="020B0704020202020204"/>
              </a:endParaRPr>
            </a:p>
          </p:txBody>
        </p:sp>
        <p:grpSp>
          <p:nvGrpSpPr>
            <p:cNvPr id="26" name="Group 36"/>
            <p:cNvGrpSpPr/>
            <p:nvPr>
              <p:custDataLst>
                <p:tags r:id="rId21"/>
              </p:custDataLst>
            </p:nvPr>
          </p:nvGrpSpPr>
          <p:grpSpPr>
            <a:xfrm>
              <a:off x="3200" y="6674"/>
              <a:ext cx="5208" cy="1878"/>
              <a:chOff x="0" y="-104775"/>
              <a:chExt cx="1323864" cy="477365"/>
            </a:xfrm>
          </p:grpSpPr>
          <p:sp>
            <p:nvSpPr>
              <p:cNvPr id="27" name="Freeform 37"/>
              <p:cNvSpPr/>
              <p:nvPr>
                <p:custDataLst>
                  <p:tags r:id="rId22"/>
                </p:custDataLst>
              </p:nvPr>
            </p:nvSpPr>
            <p:spPr>
              <a:xfrm>
                <a:off x="0" y="119170"/>
                <a:ext cx="784590" cy="253420"/>
              </a:xfrm>
              <a:custGeom>
                <a:avLst/>
                <a:gdLst/>
                <a:ahLst/>
                <a:cxnLst/>
                <a:rect l="l" t="t" r="r" b="b"/>
                <a:pathLst>
                  <a:path w="1323864" h="253420">
                    <a:moveTo>
                      <a:pt x="79590" y="0"/>
                    </a:moveTo>
                    <a:lnTo>
                      <a:pt x="1244274" y="0"/>
                    </a:lnTo>
                    <a:cubicBezTo>
                      <a:pt x="1288230" y="0"/>
                      <a:pt x="1323864" y="35634"/>
                      <a:pt x="1323864" y="79590"/>
                    </a:cubicBezTo>
                    <a:lnTo>
                      <a:pt x="1323864" y="173829"/>
                    </a:lnTo>
                    <a:cubicBezTo>
                      <a:pt x="1323864" y="217786"/>
                      <a:pt x="1288230" y="253420"/>
                      <a:pt x="1244274" y="253420"/>
                    </a:cubicBezTo>
                    <a:lnTo>
                      <a:pt x="79590" y="253420"/>
                    </a:lnTo>
                    <a:cubicBezTo>
                      <a:pt x="35634" y="253420"/>
                      <a:pt x="0" y="217786"/>
                      <a:pt x="0" y="173829"/>
                    </a:cubicBezTo>
                    <a:lnTo>
                      <a:pt x="0" y="79590"/>
                    </a:lnTo>
                    <a:cubicBezTo>
                      <a:pt x="0" y="35634"/>
                      <a:pt x="35634" y="0"/>
                      <a:pt x="79590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A57BE5">
                      <a:alpha val="32000"/>
                    </a:srgbClr>
                  </a:gs>
                  <a:gs pos="100000">
                    <a:srgbClr val="B94EEB">
                      <a:alpha val="800"/>
                    </a:srgbClr>
                  </a:gs>
                </a:gsLst>
                <a:lin ang="0"/>
              </a:gra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pPr defTabSz="609600"/>
                <a:endParaRPr lang="zh-CN" altLang="en-US" sz="120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503050405090304" pitchFamily="18" charset="0"/>
                </a:endParaRPr>
              </a:p>
            </p:txBody>
          </p:sp>
          <p:sp>
            <p:nvSpPr>
              <p:cNvPr id="28" name="TextBox 38"/>
              <p:cNvSpPr txBox="1"/>
              <p:nvPr/>
            </p:nvSpPr>
            <p:spPr>
              <a:xfrm>
                <a:off x="0" y="-104775"/>
                <a:ext cx="1323864" cy="358195"/>
              </a:xfrm>
              <a:prstGeom prst="rect">
                <a:avLst/>
              </a:prstGeom>
            </p:spPr>
            <p:txBody>
              <a:bodyPr lIns="46240" tIns="46240" rIns="46240" bIns="46240" rtlCol="0" anchor="ctr"/>
              <a:lstStyle/>
              <a:p>
                <a:pPr algn="ctr" defTabSz="609600">
                  <a:lnSpc>
                    <a:spcPts val="3240"/>
                  </a:lnSpc>
                </a:pPr>
                <a:endParaRPr sz="120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503050405090304" pitchFamily="18" charset="0"/>
                </a:endParaRPr>
              </a:p>
            </p:txBody>
          </p:sp>
        </p:grpSp>
        <p:sp>
          <p:nvSpPr>
            <p:cNvPr id="41" name="TextBox 52"/>
            <p:cNvSpPr txBox="1"/>
            <p:nvPr>
              <p:custDataLst>
                <p:tags r:id="rId23"/>
              </p:custDataLst>
            </p:nvPr>
          </p:nvSpPr>
          <p:spPr>
            <a:xfrm>
              <a:off x="2930" y="7621"/>
              <a:ext cx="541" cy="74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1" algn="ctr" defTabSz="609600">
                <a:lnSpc>
                  <a:spcPts val="3705"/>
                </a:lnSpc>
                <a:spcBef>
                  <a:spcPct val="0"/>
                </a:spcBef>
              </a:pPr>
              <a:r>
                <a:rPr lang="en-US" sz="1865" b="1" spc="212" dirty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503050405090304" pitchFamily="18" charset="0"/>
                  <a:sym typeface="思源黑体 1 Heavy" panose="020B0A00000000000000" charset="-122"/>
                </a:rPr>
                <a:t>4</a:t>
              </a:r>
              <a:endParaRPr lang="en-US" sz="1865" b="1" spc="212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503050405090304" pitchFamily="18" charset="0"/>
                <a:sym typeface="思源黑体 1 Heavy" panose="020B0A00000000000000" charset="-122"/>
              </a:endParaRPr>
            </a:p>
          </p:txBody>
        </p:sp>
        <p:sp>
          <p:nvSpPr>
            <p:cNvPr id="42" name="TextBox 53"/>
            <p:cNvSpPr txBox="1"/>
            <p:nvPr>
              <p:custDataLst>
                <p:tags r:id="rId24"/>
              </p:custDataLst>
            </p:nvPr>
          </p:nvSpPr>
          <p:spPr>
            <a:xfrm>
              <a:off x="4131" y="7227"/>
              <a:ext cx="2589" cy="111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defTabSz="609600">
                <a:lnSpc>
                  <a:spcPts val="6480"/>
                </a:lnSpc>
              </a:pPr>
              <a:r>
                <a:rPr lang="zh-CN" altLang="en-US" sz="2400" dirty="0">
                  <a:solidFill>
                    <a:srgbClr val="8800D0"/>
                  </a:solidFill>
                  <a:latin typeface="思源黑体 CN Bold" panose="020B0800000000000000" pitchFamily="34" charset="-122"/>
                  <a:ea typeface="思源黑体 CN Bold" panose="020B0800000000000000" pitchFamily="34" charset="-122"/>
                  <a:cs typeface="Times New Roman" panose="02020503050405090304" pitchFamily="18" charset="0"/>
                  <a:sym typeface="字由点字典黑 Bold" panose="00020600040101010101" charset="-122"/>
                </a:rPr>
                <a:t>创新性</a:t>
              </a:r>
              <a:endParaRPr lang="en-US" sz="2400" dirty="0">
                <a:solidFill>
                  <a:srgbClr val="8800D0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cs typeface="Times New Roman" panose="02020503050405090304" pitchFamily="18" charset="0"/>
                <a:sym typeface="字由点字典黑 Bold" panose="00020600040101010101" charset="-122"/>
              </a:endParaRPr>
            </a:p>
          </p:txBody>
        </p:sp>
      </p:grpSp>
      <p:sp>
        <p:nvSpPr>
          <p:cNvPr id="45" name="Freeform 40"/>
          <p:cNvSpPr/>
          <p:nvPr>
            <p:custDataLst>
              <p:tags r:id="rId25"/>
            </p:custDataLst>
          </p:nvPr>
        </p:nvSpPr>
        <p:spPr>
          <a:xfrm>
            <a:off x="1778000" y="5250883"/>
            <a:ext cx="507843" cy="507843"/>
          </a:xfrm>
          <a:custGeom>
            <a:avLst/>
            <a:gdLst/>
            <a:ahLst/>
            <a:cxnLst/>
            <a:rect l="l" t="t" r="r" b="b"/>
            <a:pathLst>
              <a:path w="812800" h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8800D0"/>
          </a:solidFill>
        </p:spPr>
        <p:txBody>
          <a:bodyPr/>
          <a:lstStyle/>
          <a:p>
            <a:pPr defTabSz="609600"/>
            <a:endParaRPr lang="zh-CN" altLang="en-US" sz="120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503050405090304" pitchFamily="18" charset="0"/>
            </a:endParaRPr>
          </a:p>
        </p:txBody>
      </p:sp>
      <p:grpSp>
        <p:nvGrpSpPr>
          <p:cNvPr id="56" name="组合 55"/>
          <p:cNvGrpSpPr/>
          <p:nvPr/>
        </p:nvGrpSpPr>
        <p:grpSpPr>
          <a:xfrm>
            <a:off x="1864995" y="4970145"/>
            <a:ext cx="9515475" cy="840740"/>
            <a:chOff x="2937" y="8547"/>
            <a:chExt cx="14985" cy="1324"/>
          </a:xfrm>
        </p:grpSpPr>
        <p:sp>
          <p:nvSpPr>
            <p:cNvPr id="36" name="Freeform 37"/>
            <p:cNvSpPr/>
            <p:nvPr>
              <p:custDataLst>
                <p:tags r:id="rId26"/>
              </p:custDataLst>
            </p:nvPr>
          </p:nvSpPr>
          <p:spPr>
            <a:xfrm>
              <a:off x="3200" y="8875"/>
              <a:ext cx="3087" cy="997"/>
            </a:xfrm>
            <a:custGeom>
              <a:avLst/>
              <a:gdLst/>
              <a:ahLst/>
              <a:cxnLst/>
              <a:rect l="l" t="t" r="r" b="b"/>
              <a:pathLst>
                <a:path w="1323864" h="253420">
                  <a:moveTo>
                    <a:pt x="79590" y="0"/>
                  </a:moveTo>
                  <a:lnTo>
                    <a:pt x="1244274" y="0"/>
                  </a:lnTo>
                  <a:cubicBezTo>
                    <a:pt x="1288230" y="0"/>
                    <a:pt x="1323864" y="35634"/>
                    <a:pt x="1323864" y="79590"/>
                  </a:cubicBezTo>
                  <a:lnTo>
                    <a:pt x="1323864" y="173829"/>
                  </a:lnTo>
                  <a:cubicBezTo>
                    <a:pt x="1323864" y="217786"/>
                    <a:pt x="1288230" y="253420"/>
                    <a:pt x="1244274" y="253420"/>
                  </a:cubicBezTo>
                  <a:lnTo>
                    <a:pt x="79590" y="253420"/>
                  </a:lnTo>
                  <a:cubicBezTo>
                    <a:pt x="35634" y="253420"/>
                    <a:pt x="0" y="217786"/>
                    <a:pt x="0" y="173829"/>
                  </a:cubicBezTo>
                  <a:lnTo>
                    <a:pt x="0" y="79590"/>
                  </a:lnTo>
                  <a:cubicBezTo>
                    <a:pt x="0" y="35634"/>
                    <a:pt x="35634" y="0"/>
                    <a:pt x="7959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A57BE5">
                    <a:alpha val="32000"/>
                  </a:srgbClr>
                </a:gs>
                <a:gs pos="100000">
                  <a:srgbClr val="B94EEB">
                    <a:alpha val="800"/>
                  </a:srgbClr>
                </a:gs>
              </a:gsLst>
              <a:lin ang="0"/>
            </a:gradFill>
            <a:ln cap="rnd">
              <a:noFill/>
              <a:prstDash val="solid"/>
              <a:round/>
            </a:ln>
          </p:spPr>
          <p:txBody>
            <a:bodyPr/>
            <a:lstStyle/>
            <a:p>
              <a:pPr defTabSz="609600"/>
              <a:endParaRPr lang="zh-CN" altLang="en-US" sz="120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503050405090304" pitchFamily="18" charset="0"/>
              </a:endParaRPr>
            </a:p>
          </p:txBody>
        </p:sp>
        <p:sp>
          <p:nvSpPr>
            <p:cNvPr id="46" name="TextBox 53"/>
            <p:cNvSpPr txBox="1"/>
            <p:nvPr>
              <p:custDataLst>
                <p:tags r:id="rId27"/>
              </p:custDataLst>
            </p:nvPr>
          </p:nvSpPr>
          <p:spPr>
            <a:xfrm>
              <a:off x="4131" y="8547"/>
              <a:ext cx="2589" cy="110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defTabSz="609600">
                <a:lnSpc>
                  <a:spcPts val="6480"/>
                </a:lnSpc>
              </a:pPr>
              <a:r>
                <a:rPr lang="zh-CN" altLang="en-US" sz="2400" dirty="0">
                  <a:solidFill>
                    <a:srgbClr val="8800D0"/>
                  </a:solidFill>
                  <a:latin typeface="思源黑体 CN Bold" panose="020B0800000000000000" pitchFamily="34" charset="-122"/>
                  <a:ea typeface="思源黑体 CN Bold" panose="020B0800000000000000" pitchFamily="34" charset="-122"/>
                  <a:cs typeface="Times New Roman" panose="02020503050405090304" pitchFamily="18" charset="0"/>
                  <a:sym typeface="字由点字典黑 Bold" panose="00020600040101010101" charset="-122"/>
                </a:rPr>
                <a:t>公平性</a:t>
              </a:r>
              <a:endParaRPr lang="en-US" sz="2400" dirty="0">
                <a:solidFill>
                  <a:srgbClr val="8800D0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cs typeface="Times New Roman" panose="02020503050405090304" pitchFamily="18" charset="0"/>
                <a:sym typeface="字由点字典黑 Bold" panose="00020600040101010101" charset="-122"/>
              </a:endParaRPr>
            </a:p>
          </p:txBody>
        </p:sp>
        <p:sp>
          <p:nvSpPr>
            <p:cNvPr id="47" name="TextBox 52"/>
            <p:cNvSpPr txBox="1"/>
            <p:nvPr>
              <p:custDataLst>
                <p:tags r:id="rId28"/>
              </p:custDataLst>
            </p:nvPr>
          </p:nvSpPr>
          <p:spPr>
            <a:xfrm>
              <a:off x="2937" y="8961"/>
              <a:ext cx="541" cy="74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1" algn="ctr" defTabSz="609600">
                <a:lnSpc>
                  <a:spcPts val="3705"/>
                </a:lnSpc>
                <a:spcBef>
                  <a:spcPct val="0"/>
                </a:spcBef>
              </a:pPr>
              <a:r>
                <a:rPr lang="en-US" sz="1865" b="1" spc="212" dirty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503050405090304" pitchFamily="18" charset="0"/>
                  <a:sym typeface="思源黑体 1 Heavy" panose="020B0A00000000000000" charset="-122"/>
                </a:rPr>
                <a:t>5</a:t>
              </a:r>
              <a:endParaRPr lang="en-US" sz="1865" b="1" spc="212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503050405090304" pitchFamily="18" charset="0"/>
                <a:sym typeface="思源黑体 1 Heavy" panose="020B0A00000000000000" charset="-122"/>
              </a:endParaRPr>
            </a:p>
          </p:txBody>
        </p:sp>
        <p:sp>
          <p:nvSpPr>
            <p:cNvPr id="48" name="文本框 47"/>
            <p:cNvSpPr txBox="1"/>
            <p:nvPr/>
          </p:nvSpPr>
          <p:spPr bwMode="gray">
            <a:xfrm>
              <a:off x="6248" y="8890"/>
              <a:ext cx="11675" cy="76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609600">
                <a:lnSpc>
                  <a:spcPts val="3600"/>
                </a:lnSpc>
              </a:pPr>
              <a:r>
                <a:rPr lang="zh-CN" altLang="en-US" sz="1600" b="1" dirty="0">
                  <a:latin typeface="思源黑体 CN Bold" panose="020B0800000000000000" pitchFamily="34" charset="-122"/>
                  <a:ea typeface="思源黑体 CN Bold" panose="020B0800000000000000" pitchFamily="34" charset="-122"/>
                  <a:cs typeface="Times New Roman" panose="02020503050405090304" pitchFamily="18" charset="0"/>
                  <a:sym typeface="Arimo Bold" panose="020B0704020202020204"/>
                </a:rPr>
                <a:t>治疗方案安全有效，</a:t>
              </a:r>
              <a:r>
                <a:rPr lang="zh-CN" altLang="en-US" sz="1600" b="1" dirty="0">
                  <a:solidFill>
                    <a:prstClr val="black"/>
                  </a:solidFill>
                  <a:latin typeface="思源黑体 CN Bold" panose="020B0800000000000000" pitchFamily="34" charset="-122"/>
                  <a:ea typeface="思源黑体 CN Bold" panose="020B0800000000000000" pitchFamily="34" charset="-122"/>
                  <a:cs typeface="Times New Roman" panose="02020503050405090304" pitchFamily="18" charset="0"/>
                  <a:sym typeface="Arimo Bold" panose="020B0704020202020204"/>
                </a:rPr>
                <a:t>提升</a:t>
              </a:r>
              <a:r>
                <a:rPr lang="zh-CN" altLang="en-US" sz="1600" b="1" dirty="0">
                  <a:solidFill>
                    <a:srgbClr val="C00000"/>
                  </a:solidFill>
                  <a:latin typeface="思源黑体 CN Bold" panose="020B0800000000000000" pitchFamily="34" charset="-122"/>
                  <a:ea typeface="思源黑体 CN Bold" panose="020B0800000000000000" pitchFamily="34" charset="-122"/>
                  <a:cs typeface="Times New Roman" panose="02020503050405090304" pitchFamily="18" charset="0"/>
                  <a:sym typeface="Arimo Bold" panose="020B0704020202020204"/>
                </a:rPr>
                <a:t>儿童用药保障水平</a:t>
              </a:r>
              <a:r>
                <a:rPr lang="zh-CN" altLang="en-US" sz="1600" b="1" dirty="0">
                  <a:latin typeface="思源黑体 CN Bold" panose="020B0800000000000000" pitchFamily="34" charset="-122"/>
                  <a:ea typeface="思源黑体 CN Bold" panose="020B0800000000000000" pitchFamily="34" charset="-122"/>
                  <a:cs typeface="Times New Roman" panose="02020503050405090304" pitchFamily="18" charset="0"/>
                  <a:sym typeface="Arimo Bold" panose="020B0704020202020204"/>
                </a:rPr>
                <a:t>，提高</a:t>
              </a:r>
              <a:r>
                <a:rPr lang="zh-CN" altLang="en-US" sz="1600" b="1" dirty="0">
                  <a:solidFill>
                    <a:srgbClr val="C00000"/>
                  </a:solidFill>
                  <a:latin typeface="思源黑体 CN Bold" panose="020B0800000000000000" pitchFamily="34" charset="-122"/>
                  <a:ea typeface="思源黑体 CN Bold" panose="020B0800000000000000" pitchFamily="34" charset="-122"/>
                  <a:cs typeface="Times New Roman" panose="02020503050405090304" pitchFamily="18" charset="0"/>
                  <a:sym typeface="Arimo Bold" panose="020B0704020202020204"/>
                </a:rPr>
                <a:t>儿童参保率</a:t>
              </a:r>
              <a:r>
                <a:rPr lang="zh-CN" altLang="en-US" sz="1600" b="1" dirty="0">
                  <a:solidFill>
                    <a:srgbClr val="C00000"/>
                  </a:solidFill>
                  <a:latin typeface="思源黑体 CN Bold" panose="020B0800000000000000" pitchFamily="34" charset="-122"/>
                  <a:ea typeface="思源黑体 CN Bold" panose="020B0800000000000000" pitchFamily="34" charset="-122"/>
                  <a:cs typeface="Times New Roman" panose="02020503050405090304" pitchFamily="18" charset="0"/>
                </a:rPr>
                <a:t> </a:t>
              </a:r>
              <a:endParaRPr lang="zh-CN" altLang="en-US" sz="1600" b="1" dirty="0">
                <a:solidFill>
                  <a:srgbClr val="C00000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cs typeface="Times New Roman" panose="02020503050405090304" pitchFamily="18" charset="0"/>
              </a:endParaRPr>
            </a:p>
          </p:txBody>
        </p:sp>
      </p:grpSp>
      <p:sp>
        <p:nvSpPr>
          <p:cNvPr id="52" name="灯片编号占位符 1"/>
          <p:cNvSpPr txBox="1"/>
          <p:nvPr/>
        </p:nvSpPr>
        <p:spPr>
          <a:xfrm>
            <a:off x="9345583" y="6412310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914400">
              <a:defRPr/>
            </a:pPr>
            <a:fld id="{48F63A3B-78C7-47BE-AE5E-E10140E04643}" type="slidenum">
              <a:rPr lang="en-US" sz="1200" smtClean="0">
                <a:solidFill>
                  <a:prstClr val="black">
                    <a:tint val="75000"/>
                  </a:prstClr>
                </a:solidFill>
                <a:latin typeface="Times New Roman" panose="02020503050405090304"/>
                <a:ea typeface="华文楷体" panose="02010600040101010101" pitchFamily="2" charset="-122"/>
              </a:rPr>
            </a:fld>
            <a:endParaRPr lang="en-US" sz="1200" dirty="0">
              <a:solidFill>
                <a:prstClr val="black">
                  <a:tint val="75000"/>
                </a:prstClr>
              </a:solidFill>
              <a:latin typeface="Times New Roman" panose="02020503050405090304"/>
              <a:ea typeface="华文楷体" panose="02010600040101010101" pitchFamily="2" charset="-122"/>
            </a:endParaRPr>
          </a:p>
        </p:txBody>
      </p:sp>
      <p:pic>
        <p:nvPicPr>
          <p:cNvPr id="51" name="图片 50" descr="最新logo透明底"/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10717183" y="159277"/>
            <a:ext cx="1264285" cy="419735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17"/>
          <p:cNvSpPr txBox="1"/>
          <p:nvPr/>
        </p:nvSpPr>
        <p:spPr>
          <a:xfrm>
            <a:off x="846429" y="382620"/>
            <a:ext cx="2386861" cy="43531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00">
              <a:lnSpc>
                <a:spcPts val="3600"/>
              </a:lnSpc>
            </a:pPr>
            <a:r>
              <a:rPr lang="zh-CN" altLang="en-US" sz="2665" b="1" dirty="0">
                <a:solidFill>
                  <a:srgbClr val="8800D0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cs typeface="Times New Roman" panose="02020503050405090304" pitchFamily="18" charset="0"/>
                <a:sym typeface="Arimo Bold" panose="020B0704020202020204"/>
              </a:rPr>
              <a:t>基本信息</a:t>
            </a:r>
            <a:r>
              <a:rPr lang="en-US" altLang="zh-CN" sz="2665" b="1" dirty="0">
                <a:solidFill>
                  <a:srgbClr val="8800D0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cs typeface="Times New Roman" panose="02020503050405090304" pitchFamily="18" charset="0"/>
                <a:sym typeface="Arimo Bold" panose="020B0704020202020204"/>
              </a:rPr>
              <a:t>(1/3)</a:t>
            </a:r>
            <a:endParaRPr lang="en-US" sz="2665" b="1" dirty="0">
              <a:solidFill>
                <a:srgbClr val="8800D0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  <a:cs typeface="Times New Roman" panose="02020503050405090304" pitchFamily="18" charset="0"/>
              <a:sym typeface="Arimo Bold" panose="020B0704020202020204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0" y="6638191"/>
            <a:ext cx="1125657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800" i="1"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</a:defRPr>
            </a:lvl1pPr>
          </a:lstStyle>
          <a:p>
            <a:pPr defTabSz="609600"/>
            <a:r>
              <a:rPr lang="en-US" altLang="zh-CN" sz="700" i="0" dirty="0">
                <a:solidFill>
                  <a:prstClr val="black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  <a:cs typeface="Times New Roman" panose="02020503050405090304" pitchFamily="18" charset="0"/>
                <a:sym typeface="+mn-ea"/>
              </a:rPr>
              <a:t>1.</a:t>
            </a:r>
            <a:r>
              <a:rPr lang="zh-CN" altLang="en-US" sz="700" i="0" dirty="0">
                <a:solidFill>
                  <a:prstClr val="black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  <a:cs typeface="Times New Roman" panose="02020503050405090304" pitchFamily="18" charset="0"/>
                <a:sym typeface="+mn-ea"/>
              </a:rPr>
              <a:t>本维莫德说明书</a:t>
            </a:r>
            <a:r>
              <a:rPr lang="en-US" altLang="zh-CN" sz="700" i="0" dirty="0">
                <a:solidFill>
                  <a:prstClr val="black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  <a:cs typeface="Times New Roman" panose="02020503050405090304" pitchFamily="18" charset="0"/>
                <a:sym typeface="+mn-ea"/>
              </a:rPr>
              <a:t>.</a:t>
            </a:r>
            <a:r>
              <a:rPr lang="zh-CN" altLang="en-US" sz="700" i="0" dirty="0">
                <a:solidFill>
                  <a:prstClr val="black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  <a:cs typeface="Times New Roman" panose="02020503050405090304" pitchFamily="18" charset="0"/>
                <a:sym typeface="+mn-ea"/>
              </a:rPr>
              <a:t> </a:t>
            </a:r>
            <a:r>
              <a:rPr lang="en-US" altLang="zh-CN" sz="700" i="0" dirty="0">
                <a:solidFill>
                  <a:prstClr val="black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  <a:cs typeface="Times New Roman" panose="02020503050405090304" pitchFamily="18" charset="0"/>
                <a:sym typeface="+mn-ea"/>
              </a:rPr>
              <a:t>2.</a:t>
            </a:r>
            <a:r>
              <a:rPr lang="zh-CN" altLang="en-US" sz="700" i="0" dirty="0">
                <a:solidFill>
                  <a:prstClr val="black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  <a:cs typeface="Times New Roman" panose="02020503050405090304" pitchFamily="18" charset="0"/>
                <a:sym typeface="+mn-ea"/>
              </a:rPr>
              <a:t>冠昊生物财报</a:t>
            </a:r>
            <a:r>
              <a:rPr lang="en-US" altLang="zh-CN" sz="700" i="0" dirty="0">
                <a:solidFill>
                  <a:prstClr val="black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  <a:cs typeface="Times New Roman" panose="02020503050405090304" pitchFamily="18" charset="0"/>
                <a:sym typeface="+mn-ea"/>
              </a:rPr>
              <a:t>.</a:t>
            </a:r>
            <a:endParaRPr lang="en-US" altLang="zh-CN" sz="700" i="0" dirty="0">
              <a:solidFill>
                <a:prstClr val="black"/>
              </a:solidFill>
              <a:latin typeface="思源黑体 CN Regular" panose="020B0500000000000000" pitchFamily="34" charset="-122"/>
              <a:ea typeface="思源黑体 CN Regular" panose="020B0500000000000000" pitchFamily="34" charset="-122"/>
              <a:cs typeface="Times New Roman" panose="02020503050405090304" pitchFamily="18" charset="0"/>
              <a:sym typeface="+mn-ea"/>
            </a:endParaRPr>
          </a:p>
        </p:txBody>
      </p:sp>
      <p:sp>
        <p:nvSpPr>
          <p:cNvPr id="3" name="灯片编号占位符 1"/>
          <p:cNvSpPr txBox="1"/>
          <p:nvPr/>
        </p:nvSpPr>
        <p:spPr>
          <a:xfrm>
            <a:off x="9345583" y="6412310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914400">
              <a:defRPr/>
            </a:pPr>
            <a:fld id="{48F63A3B-78C7-47BE-AE5E-E10140E04643}" type="slidenum">
              <a:rPr lang="en-US" sz="1200" smtClean="0">
                <a:solidFill>
                  <a:prstClr val="black">
                    <a:tint val="75000"/>
                  </a:prstClr>
                </a:solidFill>
                <a:latin typeface="Times New Roman" panose="02020503050405090304"/>
                <a:ea typeface="华文楷体" panose="02010600040101010101" pitchFamily="2" charset="-122"/>
              </a:rPr>
            </a:fld>
            <a:endParaRPr lang="en-US" sz="1200" dirty="0">
              <a:solidFill>
                <a:prstClr val="black">
                  <a:tint val="75000"/>
                </a:prstClr>
              </a:solidFill>
              <a:latin typeface="Times New Roman" panose="02020503050405090304"/>
              <a:ea typeface="华文楷体" panose="02010600040101010101" pitchFamily="2" charset="-122"/>
            </a:endParaRPr>
          </a:p>
        </p:txBody>
      </p:sp>
      <p:graphicFrame>
        <p:nvGraphicFramePr>
          <p:cNvPr id="4" name="表格 3"/>
          <p:cNvGraphicFramePr/>
          <p:nvPr>
            <p:custDataLst>
              <p:tags r:id="rId1"/>
            </p:custDataLst>
          </p:nvPr>
        </p:nvGraphicFramePr>
        <p:xfrm>
          <a:off x="345749" y="1118776"/>
          <a:ext cx="6012000" cy="2930685"/>
        </p:xfrm>
        <a:graphic>
          <a:graphicData uri="http://schemas.openxmlformats.org/drawingml/2006/table">
            <a:tbl>
              <a:tblPr/>
              <a:tblGrid>
                <a:gridCol w="1800000"/>
                <a:gridCol w="4212000"/>
              </a:tblGrid>
              <a:tr h="302822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1" i="0" dirty="0">
                          <a:solidFill>
                            <a:schemeClr val="bg1"/>
                          </a:solidFill>
                          <a:latin typeface="思源黑体 CN Bold" panose="020B0800000000000000" pitchFamily="34" charset="-122"/>
                          <a:ea typeface="思源黑体 CN Bold" panose="020B0800000000000000" pitchFamily="34" charset="-122"/>
                        </a:rPr>
                        <a:t>  本品基本信息：</a:t>
                      </a:r>
                      <a:endParaRPr lang="zh-CN" altLang="en-US" sz="1600" b="1" i="0" dirty="0">
                        <a:solidFill>
                          <a:schemeClr val="bg1"/>
                        </a:solidFill>
                        <a:latin typeface="思源黑体 CN Bold" panose="020B0800000000000000" pitchFamily="34" charset="-122"/>
                        <a:ea typeface="思源黑体 CN Bold" panose="020B0800000000000000" pitchFamily="34" charset="-122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800D0"/>
                    </a:solidFill>
                  </a:tcPr>
                </a:tc>
                <a:tc hMerge="1">
                  <a:tcPr marL="7937" marR="7937" marT="793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275292">
                <a:tc>
                  <a:txBody>
                    <a:bodyPr/>
                    <a:lstStyle/>
                    <a:p>
                      <a:pPr algn="r" fontAlgn="ctr"/>
                      <a:r>
                        <a:rPr lang="zh-CN" altLang="en-US" sz="1400" b="1" i="0" dirty="0">
                          <a:solidFill>
                            <a:srgbClr val="000000"/>
                          </a:solidFill>
                          <a:latin typeface="思源黑体 CN Bold" panose="020B0800000000000000" pitchFamily="34" charset="-122"/>
                          <a:ea typeface="思源黑体 CN Bold" panose="020B0800000000000000" pitchFamily="34" charset="-122"/>
                        </a:rPr>
                        <a:t>通用名称</a:t>
                      </a:r>
                      <a:endParaRPr lang="zh-CN" altLang="en-US" sz="1400" b="1" i="0" dirty="0">
                        <a:solidFill>
                          <a:srgbClr val="000000"/>
                        </a:solidFill>
                        <a:latin typeface="思源黑体 CN Bold" panose="020B0800000000000000" pitchFamily="34" charset="-122"/>
                        <a:ea typeface="思源黑体 CN Bold" panose="020B0800000000000000" pitchFamily="34" charset="-122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8290" algn="l" fontAlgn="ctr"/>
                      <a:r>
                        <a:rPr lang="zh-CN" altLang="en-US" sz="1400" b="0" i="0" dirty="0">
                          <a:solidFill>
                            <a:srgbClr val="000000"/>
                          </a:solidFill>
                          <a:latin typeface="思源黑体 CN Bold" panose="020B0800000000000000" pitchFamily="34" charset="-122"/>
                          <a:ea typeface="思源黑体 CN Bold" panose="020B0800000000000000" pitchFamily="34" charset="-122"/>
                        </a:rPr>
                        <a:t>本维莫德乳膏</a:t>
                      </a:r>
                      <a:endParaRPr lang="zh-CN" altLang="en-US" sz="1400" b="1" i="0" dirty="0">
                        <a:solidFill>
                          <a:srgbClr val="000000"/>
                        </a:solidFill>
                        <a:latin typeface="思源黑体 CN Bold" panose="020B0800000000000000" pitchFamily="34" charset="-122"/>
                        <a:ea typeface="思源黑体 CN Bold" panose="020B0800000000000000" pitchFamily="34" charset="-122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</a:tr>
              <a:tr h="275517">
                <a:tc>
                  <a:txBody>
                    <a:bodyPr/>
                    <a:lstStyle/>
                    <a:p>
                      <a:pPr algn="r" fontAlgn="ctr"/>
                      <a:r>
                        <a:rPr lang="zh-CN" altLang="en-US" sz="1400" b="1" i="0" dirty="0">
                          <a:solidFill>
                            <a:srgbClr val="000000"/>
                          </a:solidFill>
                          <a:latin typeface="思源黑体 CN Bold" panose="020B0800000000000000" pitchFamily="34" charset="-122"/>
                          <a:ea typeface="思源黑体 CN Bold" panose="020B0800000000000000" pitchFamily="34" charset="-122"/>
                        </a:rPr>
                        <a:t>规格</a:t>
                      </a:r>
                      <a:endParaRPr lang="zh-CN" altLang="en-US" sz="1400" b="1" i="0" dirty="0">
                        <a:solidFill>
                          <a:srgbClr val="000000"/>
                        </a:solidFill>
                        <a:latin typeface="思源黑体 CN Bold" panose="020B0800000000000000" pitchFamily="34" charset="-122"/>
                        <a:ea typeface="思源黑体 CN Bold" panose="020B0800000000000000" pitchFamily="34" charset="-122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8290" algn="l" fontAlgn="ctr"/>
                      <a:r>
                        <a:rPr lang="en-US" altLang="zh-CN" sz="1400" b="0" i="0" dirty="0">
                          <a:solidFill>
                            <a:srgbClr val="000000"/>
                          </a:solidFill>
                          <a:latin typeface="思源黑体 CN Bold" panose="020B0800000000000000" pitchFamily="34" charset="-122"/>
                          <a:ea typeface="思源黑体 CN Bold" panose="020B0800000000000000" pitchFamily="34" charset="-122"/>
                          <a:cs typeface="微软雅黑" panose="020B0503020204020204" pitchFamily="34" charset="-122"/>
                        </a:rPr>
                        <a:t>15g/</a:t>
                      </a:r>
                      <a:r>
                        <a:rPr lang="zh-CN" altLang="en-US" sz="1400" b="0" i="0" dirty="0">
                          <a:solidFill>
                            <a:srgbClr val="000000"/>
                          </a:solidFill>
                          <a:latin typeface="思源黑体 CN Bold" panose="020B0800000000000000" pitchFamily="34" charset="-122"/>
                          <a:ea typeface="思源黑体 CN Bold" panose="020B0800000000000000" pitchFamily="34" charset="-122"/>
                          <a:cs typeface="微软雅黑" panose="020B0503020204020204" pitchFamily="34" charset="-122"/>
                        </a:rPr>
                        <a:t>支</a:t>
                      </a:r>
                      <a:endParaRPr lang="en-US" altLang="zh-CN" sz="1400" b="0" i="0" dirty="0">
                        <a:solidFill>
                          <a:srgbClr val="000000"/>
                        </a:solidFill>
                        <a:latin typeface="思源黑体 CN Bold" panose="020B0800000000000000" pitchFamily="34" charset="-122"/>
                        <a:ea typeface="思源黑体 CN Bold" panose="020B0800000000000000" pitchFamily="34" charset="-122"/>
                        <a:cs typeface="微软雅黑" panose="020B0503020204020204" pitchFamily="34" charset="-122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</a:tr>
              <a:tr h="275517">
                <a:tc>
                  <a:txBody>
                    <a:bodyPr/>
                    <a:lstStyle/>
                    <a:p>
                      <a:pPr algn="r" fontAlgn="ctr"/>
                      <a:r>
                        <a:rPr lang="zh-CN" altLang="en-US" sz="1400" b="1" i="0" dirty="0">
                          <a:solidFill>
                            <a:srgbClr val="000000"/>
                          </a:solidFill>
                          <a:latin typeface="思源黑体 CN Bold" panose="020B0800000000000000" pitchFamily="34" charset="-122"/>
                          <a:ea typeface="思源黑体 CN Bold" panose="020B0800000000000000" pitchFamily="34" charset="-122"/>
                        </a:rPr>
                        <a:t>新增适应症</a:t>
                      </a:r>
                      <a:endParaRPr lang="zh-CN" altLang="en-US" sz="1400" b="1" i="0" dirty="0">
                        <a:solidFill>
                          <a:srgbClr val="000000"/>
                        </a:solidFill>
                        <a:latin typeface="思源黑体 CN Bold" panose="020B0800000000000000" pitchFamily="34" charset="-122"/>
                        <a:ea typeface="思源黑体 CN Bold" panose="020B0800000000000000" pitchFamily="34" charset="-122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8290" algn="l" fontAlgn="ctr"/>
                      <a:r>
                        <a:rPr lang="en-US" altLang="zh-CN" sz="1400" b="1" i="0" dirty="0">
                          <a:solidFill>
                            <a:srgbClr val="C00000"/>
                          </a:solidFill>
                          <a:latin typeface="思源黑体 CN Bold" panose="020B0800000000000000" pitchFamily="34" charset="-122"/>
                          <a:ea typeface="思源黑体 CN Bold" panose="020B0800000000000000" pitchFamily="34" charset="-122"/>
                          <a:cs typeface="微软雅黑" panose="020B0503020204020204" pitchFamily="34" charset="-122"/>
                        </a:rPr>
                        <a:t>2</a:t>
                      </a:r>
                      <a:r>
                        <a:rPr lang="zh-CN" altLang="en-US" sz="1400" b="1" i="0" dirty="0">
                          <a:solidFill>
                            <a:srgbClr val="C00000"/>
                          </a:solidFill>
                          <a:latin typeface="思源黑体 CN Bold" panose="020B0800000000000000" pitchFamily="34" charset="-122"/>
                          <a:ea typeface="思源黑体 CN Bold" panose="020B0800000000000000" pitchFamily="34" charset="-122"/>
                          <a:cs typeface="微软雅黑" panose="020B0503020204020204" pitchFamily="34" charset="-122"/>
                        </a:rPr>
                        <a:t>岁及以上轻中度特应性皮炎</a:t>
                      </a:r>
                      <a:r>
                        <a:rPr lang="zh-CN" altLang="en-US" sz="1400" b="0" i="0" dirty="0">
                          <a:solidFill>
                            <a:srgbClr val="000000"/>
                          </a:solidFill>
                          <a:latin typeface="思源黑体 CN Bold" panose="020B0800000000000000" pitchFamily="34" charset="-122"/>
                          <a:ea typeface="思源黑体 CN Bold" panose="020B0800000000000000" pitchFamily="34" charset="-122"/>
                          <a:cs typeface="微软雅黑" panose="020B0503020204020204" pitchFamily="34" charset="-122"/>
                        </a:rPr>
                        <a:t>的局部外用治疗</a:t>
                      </a:r>
                      <a:r>
                        <a:rPr lang="en-US" altLang="zh-CN" sz="1400" b="0" i="0" baseline="30000" dirty="0">
                          <a:solidFill>
                            <a:srgbClr val="000000"/>
                          </a:solidFill>
                          <a:latin typeface="思源黑体 CN Bold" panose="020B0800000000000000" pitchFamily="34" charset="-122"/>
                          <a:ea typeface="思源黑体 CN Bold" panose="020B0800000000000000" pitchFamily="34" charset="-122"/>
                          <a:cs typeface="微软雅黑" panose="020B0503020204020204" pitchFamily="34" charset="-122"/>
                        </a:rPr>
                        <a:t>1</a:t>
                      </a:r>
                      <a:endParaRPr lang="en-US" altLang="zh-CN" sz="1400" b="0" i="0" baseline="30000" dirty="0">
                        <a:solidFill>
                          <a:srgbClr val="000000"/>
                        </a:solidFill>
                        <a:latin typeface="思源黑体 CN Bold" panose="020B0800000000000000" pitchFamily="34" charset="-122"/>
                        <a:ea typeface="思源黑体 CN Bold" panose="020B0800000000000000" pitchFamily="34" charset="-122"/>
                        <a:cs typeface="微软雅黑" panose="020B0503020204020204" pitchFamily="34" charset="-122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</a:tr>
              <a:tr h="618069">
                <a:tc>
                  <a:txBody>
                    <a:bodyPr/>
                    <a:lstStyle/>
                    <a:p>
                      <a:pPr algn="r" fontAlgn="ctr"/>
                      <a:r>
                        <a:rPr lang="zh-CN" altLang="en-US" sz="1400" b="1" i="0" dirty="0">
                          <a:solidFill>
                            <a:srgbClr val="000000"/>
                          </a:solidFill>
                          <a:latin typeface="思源黑体 CN Bold" panose="020B0800000000000000" pitchFamily="34" charset="-122"/>
                          <a:ea typeface="思源黑体 CN Bold" panose="020B0800000000000000" pitchFamily="34" charset="-122"/>
                        </a:rPr>
                        <a:t>用法用量</a:t>
                      </a:r>
                      <a:endParaRPr lang="zh-CN" altLang="en-US" sz="1400" b="1" i="0" dirty="0">
                        <a:solidFill>
                          <a:srgbClr val="000000"/>
                        </a:solidFill>
                        <a:latin typeface="思源黑体 CN Bold" panose="020B0800000000000000" pitchFamily="34" charset="-122"/>
                        <a:ea typeface="思源黑体 CN Bold" panose="020B0800000000000000" pitchFamily="34" charset="-122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1049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90204" pitchFamily="34" charset="0"/>
                        <a:buNone/>
                        <a:defRPr/>
                      </a:pPr>
                      <a:r>
                        <a:rPr kumimoji="0" lang="zh-CN" alt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思源黑体 CN Bold" panose="020B0800000000000000" pitchFamily="34" charset="-122"/>
                          <a:ea typeface="思源黑体 CN Bold" panose="020B0800000000000000" pitchFamily="34" charset="-122"/>
                          <a:cs typeface="Times New Roman" panose="02020503050405090304" pitchFamily="18" charset="0"/>
                          <a:sym typeface="Calibri" panose="020F0502020204030204" pitchFamily="34" charset="0"/>
                        </a:rPr>
                        <a:t>皮肤局部外用，每日两次，均匀涂抹于患处，形成一层薄膜即可</a:t>
                      </a:r>
                      <a:endParaRPr kumimoji="0" lang="en-US" altLang="zh-CN" sz="1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思源黑体 CN Bold" panose="020B0800000000000000" pitchFamily="34" charset="-122"/>
                        <a:ea typeface="思源黑体 CN Bold" panose="020B0800000000000000" pitchFamily="34" charset="-122"/>
                        <a:cs typeface="Times New Roman" panose="02020503050405090304" pitchFamily="18" charset="0"/>
                        <a:sym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</a:tr>
              <a:tr h="275517">
                <a:tc>
                  <a:txBody>
                    <a:bodyPr/>
                    <a:lstStyle/>
                    <a:p>
                      <a:pPr algn="r" fontAlgn="ctr"/>
                      <a:r>
                        <a:rPr lang="zh-CN" altLang="en-US" sz="1200" b="1" i="0" dirty="0">
                          <a:solidFill>
                            <a:srgbClr val="000000"/>
                          </a:solidFill>
                          <a:latin typeface="思源黑体 CN Bold" panose="020B0800000000000000" pitchFamily="34" charset="-122"/>
                          <a:ea typeface="思源黑体 CN Bold" panose="020B0800000000000000" pitchFamily="34" charset="-122"/>
                        </a:rPr>
                        <a:t>中国大陆首次上市时间</a:t>
                      </a:r>
                      <a:endParaRPr lang="zh-CN" altLang="en-US" sz="1200" b="1" i="0" dirty="0">
                        <a:solidFill>
                          <a:srgbClr val="000000"/>
                        </a:solidFill>
                        <a:latin typeface="思源黑体 CN Bold" panose="020B0800000000000000" pitchFamily="34" charset="-122"/>
                        <a:ea typeface="思源黑体 CN Bold" panose="020B0800000000000000" pitchFamily="34" charset="-122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7655" marR="0" lvl="0" indent="-198755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90204" pitchFamily="34" charset="0"/>
                        <a:buNone/>
                        <a:defRPr/>
                      </a:pPr>
                      <a:r>
                        <a:rPr kumimoji="0" lang="en-US" altLang="zh-CN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思源黑体 CN Bold" panose="020B0800000000000000" pitchFamily="34" charset="-122"/>
                          <a:ea typeface="思源黑体 CN Bold" panose="020B0800000000000000" pitchFamily="34" charset="-122"/>
                          <a:cs typeface="Times New Roman" panose="02020503050405090304" pitchFamily="18" charset="0"/>
                          <a:sym typeface="Calibri" panose="020F0502020204030204" pitchFamily="34" charset="0"/>
                        </a:rPr>
                        <a:t> </a:t>
                      </a:r>
                      <a:r>
                        <a:rPr lang="en-US" altLang="zh-CN" sz="1400" b="0" i="0" kern="1200" noProof="0" dirty="0">
                          <a:solidFill>
                            <a:srgbClr val="000000"/>
                          </a:solidFill>
                          <a:latin typeface="思源黑体 CN Bold" panose="020B0800000000000000" pitchFamily="34" charset="-122"/>
                          <a:ea typeface="思源黑体 CN Bold" panose="020B0800000000000000" pitchFamily="34" charset="-122"/>
                          <a:cs typeface="Times New Roman" panose="02020503050405090304" pitchFamily="18" charset="0"/>
                          <a:sym typeface="Calibri" panose="020F0502020204030204" pitchFamily="34" charset="0"/>
                        </a:rPr>
                        <a:t>2024</a:t>
                      </a:r>
                      <a:r>
                        <a:rPr lang="zh-CN" altLang="en-US" sz="1400" b="0" i="0" kern="1200" noProof="0" dirty="0">
                          <a:solidFill>
                            <a:srgbClr val="000000"/>
                          </a:solidFill>
                          <a:latin typeface="思源黑体 CN Bold" panose="020B0800000000000000" pitchFamily="34" charset="-122"/>
                          <a:ea typeface="思源黑体 CN Bold" panose="020B0800000000000000" pitchFamily="34" charset="-122"/>
                          <a:cs typeface="Times New Roman" panose="02020503050405090304" pitchFamily="18" charset="0"/>
                          <a:sym typeface="Calibri" panose="020F0502020204030204" pitchFamily="34" charset="0"/>
                        </a:rPr>
                        <a:t>年</a:t>
                      </a:r>
                      <a:r>
                        <a:rPr lang="en-US" altLang="zh-CN" sz="1400" b="0" i="0" kern="1200" noProof="0" dirty="0">
                          <a:solidFill>
                            <a:srgbClr val="000000"/>
                          </a:solidFill>
                          <a:latin typeface="思源黑体 CN Bold" panose="020B0800000000000000" pitchFamily="34" charset="-122"/>
                          <a:ea typeface="思源黑体 CN Bold" panose="020B0800000000000000" pitchFamily="34" charset="-122"/>
                          <a:cs typeface="Times New Roman" panose="02020503050405090304" pitchFamily="18" charset="0"/>
                          <a:sym typeface="Calibri" panose="020F0502020204030204" pitchFamily="34" charset="0"/>
                        </a:rPr>
                        <a:t>11</a:t>
                      </a:r>
                      <a:r>
                        <a:rPr lang="zh-CN" altLang="en-US" sz="1400" b="0" i="0" kern="1200" noProof="0" dirty="0">
                          <a:solidFill>
                            <a:srgbClr val="000000"/>
                          </a:solidFill>
                          <a:latin typeface="思源黑体 CN Bold" panose="020B0800000000000000" pitchFamily="34" charset="-122"/>
                          <a:ea typeface="思源黑体 CN Bold" panose="020B0800000000000000" pitchFamily="34" charset="-122"/>
                          <a:cs typeface="Times New Roman" panose="02020503050405090304" pitchFamily="18" charset="0"/>
                          <a:sym typeface="Calibri" panose="020F0502020204030204" pitchFamily="34" charset="0"/>
                        </a:rPr>
                        <a:t>月</a:t>
                      </a:r>
                      <a:r>
                        <a:rPr lang="en-US" altLang="zh-CN" sz="1400" b="0" i="0" kern="1200" noProof="0" dirty="0">
                          <a:solidFill>
                            <a:srgbClr val="000000"/>
                          </a:solidFill>
                          <a:latin typeface="思源黑体 CN Bold" panose="020B0800000000000000" pitchFamily="34" charset="-122"/>
                          <a:ea typeface="思源黑体 CN Bold" panose="020B0800000000000000" pitchFamily="34" charset="-122"/>
                          <a:cs typeface="Times New Roman" panose="02020503050405090304" pitchFamily="18" charset="0"/>
                          <a:sym typeface="Calibri" panose="020F0502020204030204" pitchFamily="34" charset="0"/>
                        </a:rPr>
                        <a:t>22</a:t>
                      </a:r>
                      <a:r>
                        <a:rPr lang="zh-CN" altLang="en-US" sz="1400" b="0" i="0" kern="1200" noProof="0" dirty="0">
                          <a:solidFill>
                            <a:srgbClr val="000000"/>
                          </a:solidFill>
                          <a:latin typeface="思源黑体 CN Bold" panose="020B0800000000000000" pitchFamily="34" charset="-122"/>
                          <a:ea typeface="思源黑体 CN Bold" panose="020B0800000000000000" pitchFamily="34" charset="-122"/>
                          <a:cs typeface="Times New Roman" panose="02020503050405090304" pitchFamily="18" charset="0"/>
                          <a:sym typeface="Calibri" panose="020F0502020204030204" pitchFamily="34" charset="0"/>
                        </a:rPr>
                        <a:t>日</a:t>
                      </a:r>
                      <a:endParaRPr lang="en-US" altLang="zh-CN" sz="1400" b="0" i="0" kern="1200" noProof="0" dirty="0">
                        <a:solidFill>
                          <a:srgbClr val="000000"/>
                        </a:solidFill>
                        <a:latin typeface="思源黑体 CN Bold" panose="020B0800000000000000" pitchFamily="34" charset="-122"/>
                        <a:ea typeface="思源黑体 CN Bold" panose="020B0800000000000000" pitchFamily="34" charset="-122"/>
                        <a:cs typeface="Times New Roman" panose="02020503050405090304" pitchFamily="18" charset="0"/>
                        <a:sym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</a:tr>
              <a:tr h="758136">
                <a:tc>
                  <a:txBody>
                    <a:bodyPr/>
                    <a:lstStyle/>
                    <a:p>
                      <a:pPr algn="r" fontAlgn="ctr"/>
                      <a:r>
                        <a:rPr lang="zh-CN" altLang="en-US" sz="1200" b="1" i="0" dirty="0">
                          <a:solidFill>
                            <a:srgbClr val="000000"/>
                          </a:solidFill>
                          <a:latin typeface="思源黑体 CN Bold" panose="020B0800000000000000" pitchFamily="34" charset="-122"/>
                          <a:ea typeface="思源黑体 CN Bold" panose="020B0800000000000000" pitchFamily="34" charset="-122"/>
                        </a:rPr>
                        <a:t>同通用名药品上市情况</a:t>
                      </a:r>
                      <a:endParaRPr lang="zh-CN" altLang="en-US" sz="1200" b="1" i="0" dirty="0">
                        <a:solidFill>
                          <a:srgbClr val="000000"/>
                        </a:solidFill>
                        <a:latin typeface="思源黑体 CN Bold" panose="020B0800000000000000" pitchFamily="34" charset="-122"/>
                        <a:ea typeface="思源黑体 CN Bold" panose="020B0800000000000000" pitchFamily="34" charset="-122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88900" indent="0" algn="l" fontAlgn="ctr">
                        <a:lnSpc>
                          <a:spcPct val="130000"/>
                        </a:lnSpc>
                        <a:spcBef>
                          <a:spcPts val="0"/>
                        </a:spcBef>
                      </a:pPr>
                      <a:r>
                        <a:rPr lang="zh-CN" altLang="en-US" sz="1400" dirty="0">
                          <a:solidFill>
                            <a:schemeClr val="tx1"/>
                          </a:solidFill>
                          <a:latin typeface="思源黑体 CN Bold" panose="020B0800000000000000" pitchFamily="34" charset="-122"/>
                          <a:ea typeface="思源黑体 CN Bold" panose="020B0800000000000000" pitchFamily="34" charset="-122"/>
                          <a:cs typeface="Times New Roman" panose="02020503050405090304" pitchFamily="18" charset="0"/>
                        </a:rPr>
                        <a:t>泽立美</a:t>
                      </a:r>
                      <a:r>
                        <a:rPr lang="en-US" altLang="zh-CN" sz="1400" baseline="30000" dirty="0">
                          <a:solidFill>
                            <a:schemeClr val="tx1"/>
                          </a:solidFill>
                          <a:latin typeface="思源黑体 CN Bold" panose="020B0800000000000000" pitchFamily="34" charset="-122"/>
                          <a:ea typeface="思源黑体 CN Bold" panose="020B0800000000000000" pitchFamily="34" charset="-122"/>
                          <a:cs typeface="Times New Roman" panose="02020503050405090304" pitchFamily="18" charset="0"/>
                        </a:rPr>
                        <a:t>®</a:t>
                      </a:r>
                      <a:r>
                        <a:rPr lang="zh-CN" altLang="en-US" sz="1400" dirty="0">
                          <a:solidFill>
                            <a:schemeClr val="tx1"/>
                          </a:solidFill>
                          <a:latin typeface="思源黑体 CN Bold" panose="020B0800000000000000" pitchFamily="34" charset="-122"/>
                          <a:ea typeface="思源黑体 CN Bold" panose="020B0800000000000000" pitchFamily="34" charset="-122"/>
                          <a:cs typeface="Times New Roman" panose="02020503050405090304" pitchFamily="18" charset="0"/>
                        </a:rPr>
                        <a:t>同通用名药物</a:t>
                      </a:r>
                      <a:r>
                        <a:rPr lang="en-US" altLang="zh-CN" sz="1400" dirty="0">
                          <a:solidFill>
                            <a:schemeClr val="tx1"/>
                          </a:solidFill>
                          <a:latin typeface="思源黑体 CN Bold" panose="020B0800000000000000" pitchFamily="34" charset="-122"/>
                          <a:ea typeface="思源黑体 CN Bold" panose="020B0800000000000000" pitchFamily="34" charset="-122"/>
                          <a:cs typeface="Times New Roman" panose="02020503050405090304" pitchFamily="18" charset="0"/>
                        </a:rPr>
                        <a:t>—</a:t>
                      </a:r>
                      <a:r>
                        <a:rPr lang="zh-CN" altLang="en-US" sz="1400" dirty="0">
                          <a:solidFill>
                            <a:schemeClr val="tx1"/>
                          </a:solidFill>
                          <a:latin typeface="思源黑体 CN Bold" panose="020B0800000000000000" pitchFamily="34" charset="-122"/>
                          <a:ea typeface="思源黑体 CN Bold" panose="020B0800000000000000" pitchFamily="34" charset="-122"/>
                          <a:cs typeface="Times New Roman" panose="02020503050405090304" pitchFamily="18" charset="0"/>
                        </a:rPr>
                        <a:t>欣比克</a:t>
                      </a:r>
                      <a:r>
                        <a:rPr lang="en-US" altLang="zh-CN" sz="1400" baseline="30000" dirty="0">
                          <a:solidFill>
                            <a:schemeClr val="tx1"/>
                          </a:solidFill>
                          <a:latin typeface="思源黑体 CN Bold" panose="020B0800000000000000" pitchFamily="34" charset="-122"/>
                          <a:ea typeface="思源黑体 CN Bold" panose="020B0800000000000000" pitchFamily="34" charset="-122"/>
                          <a:cs typeface="Times New Roman" panose="02020503050405090304" pitchFamily="18" charset="0"/>
                        </a:rPr>
                        <a:t>® </a:t>
                      </a:r>
                      <a:r>
                        <a:rPr lang="zh-CN" altLang="en-US" sz="1400" dirty="0">
                          <a:solidFill>
                            <a:schemeClr val="tx1"/>
                          </a:solidFill>
                          <a:latin typeface="思源黑体 CN Bold" panose="020B0800000000000000" pitchFamily="34" charset="-122"/>
                          <a:ea typeface="思源黑体 CN Bold" panose="020B0800000000000000" pitchFamily="34" charset="-122"/>
                          <a:cs typeface="Times New Roman" panose="02020503050405090304" pitchFamily="18" charset="0"/>
                        </a:rPr>
                        <a:t>是</a:t>
                      </a:r>
                      <a:r>
                        <a:rPr lang="zh-CN" altLang="en-US" sz="1400" b="1" dirty="0">
                          <a:solidFill>
                            <a:srgbClr val="C00000"/>
                          </a:solidFill>
                          <a:latin typeface="思源黑体 CN Bold" panose="020B0800000000000000" pitchFamily="34" charset="-122"/>
                          <a:ea typeface="思源黑体 CN Bold" panose="020B0800000000000000" pitchFamily="34" charset="-122"/>
                          <a:cs typeface="Times New Roman" panose="02020503050405090304" pitchFamily="18" charset="0"/>
                        </a:rPr>
                        <a:t>不同适应症</a:t>
                      </a:r>
                      <a:r>
                        <a:rPr lang="zh-CN" altLang="en-US" sz="1400" dirty="0">
                          <a:solidFill>
                            <a:schemeClr val="tx1"/>
                          </a:solidFill>
                          <a:latin typeface="思源黑体 CN Bold" panose="020B0800000000000000" pitchFamily="34" charset="-122"/>
                          <a:ea typeface="思源黑体 CN Bold" panose="020B0800000000000000" pitchFamily="34" charset="-122"/>
                          <a:cs typeface="Times New Roman" panose="02020503050405090304" pitchFamily="18" charset="0"/>
                        </a:rPr>
                        <a:t>、不同患者人群、不同厂家的成人银屑病治疗药物</a:t>
                      </a:r>
                      <a:r>
                        <a:rPr lang="zh-CN" altLang="en-US" sz="1400" baseline="0" dirty="0">
                          <a:solidFill>
                            <a:schemeClr val="tx1"/>
                          </a:solidFill>
                          <a:latin typeface="思源黑体 CN Bold" panose="020B0800000000000000" pitchFamily="34" charset="-122"/>
                          <a:ea typeface="思源黑体 CN Bold" panose="020B0800000000000000" pitchFamily="34" charset="-122"/>
                          <a:cs typeface="Times New Roman" panose="02020503050405090304" pitchFamily="18" charset="0"/>
                        </a:rPr>
                        <a:t>，已准入医保目录</a:t>
                      </a:r>
                      <a:endParaRPr lang="zh-CN" altLang="en-US" sz="1400" b="0" i="0" baseline="0" dirty="0">
                        <a:solidFill>
                          <a:schemeClr val="tx1"/>
                        </a:solidFill>
                        <a:latin typeface="思源黑体 CN Bold" panose="020B0800000000000000" pitchFamily="34" charset="-122"/>
                        <a:ea typeface="思源黑体 CN Bold" panose="020B0800000000000000" pitchFamily="34" charset="-122"/>
                        <a:cs typeface="Times New Roman" panose="02020503050405090304" pitchFamily="18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</a:tr>
            </a:tbl>
          </a:graphicData>
        </a:graphic>
      </p:graphicFrame>
      <p:graphicFrame>
        <p:nvGraphicFramePr>
          <p:cNvPr id="2" name="表格 1"/>
          <p:cNvGraphicFramePr>
            <a:graphicFrameLocks noGrp="1"/>
          </p:cNvGraphicFramePr>
          <p:nvPr/>
        </p:nvGraphicFramePr>
        <p:xfrm>
          <a:off x="6537583" y="1118776"/>
          <a:ext cx="5026888" cy="2855634"/>
        </p:xfrm>
        <a:graphic>
          <a:graphicData uri="http://schemas.openxmlformats.org/drawingml/2006/table">
            <a:tbl>
              <a:tblPr/>
              <a:tblGrid>
                <a:gridCol w="1611182"/>
                <a:gridCol w="3415706"/>
              </a:tblGrid>
              <a:tr h="321342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1" i="0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  </a:t>
                      </a:r>
                      <a:r>
                        <a:rPr lang="zh-CN" altLang="en-US" sz="1600" b="1" i="0" dirty="0">
                          <a:solidFill>
                            <a:schemeClr val="bg1"/>
                          </a:solidFill>
                          <a:latin typeface="思源黑体 CN Bold" panose="020B0800000000000000" pitchFamily="34" charset="-122"/>
                          <a:ea typeface="思源黑体 CN Bold" panose="020B0800000000000000" pitchFamily="34" charset="-122"/>
                          <a:cs typeface="微软雅黑" panose="020B0503020204020204" pitchFamily="34" charset="-122"/>
                        </a:rPr>
                        <a:t>同通用名产品信息</a:t>
                      </a:r>
                      <a:r>
                        <a:rPr lang="en-US" altLang="zh-CN" sz="1600" b="1" i="0" dirty="0">
                          <a:solidFill>
                            <a:schemeClr val="bg1"/>
                          </a:solidFill>
                          <a:latin typeface="思源黑体 CN Bold" panose="020B0800000000000000" pitchFamily="34" charset="-122"/>
                          <a:ea typeface="思源黑体 CN Bold" panose="020B0800000000000000" pitchFamily="34" charset="-122"/>
                          <a:cs typeface="微软雅黑" panose="020B0503020204020204" pitchFamily="34" charset="-122"/>
                        </a:rPr>
                        <a:t>:</a:t>
                      </a:r>
                      <a:endParaRPr lang="en-US" altLang="zh-CN" sz="1600" b="1" i="0" dirty="0">
                        <a:solidFill>
                          <a:schemeClr val="bg1"/>
                        </a:solidFill>
                        <a:latin typeface="思源黑体 CN Bold" panose="020B0800000000000000" pitchFamily="34" charset="-122"/>
                        <a:ea typeface="思源黑体 CN Bold" panose="020B0800000000000000" pitchFamily="34" charset="-122"/>
                        <a:cs typeface="微软雅黑" panose="020B0503020204020204" pitchFamily="34" charset="-122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800D0"/>
                    </a:solidFill>
                  </a:tcPr>
                </a:tc>
                <a:tc hMerge="1">
                  <a:tcPr marL="7937" marR="7937" marT="793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352438">
                <a:tc>
                  <a:txBody>
                    <a:bodyPr/>
                    <a:lstStyle/>
                    <a:p>
                      <a:pPr algn="r" fontAlgn="ctr"/>
                      <a:r>
                        <a:rPr lang="zh-CN" altLang="en-US" sz="1400" b="1" i="0" dirty="0">
                          <a:solidFill>
                            <a:srgbClr val="000000"/>
                          </a:solidFill>
                          <a:latin typeface="思源黑体 CN Bold" panose="020B0800000000000000" pitchFamily="34" charset="-122"/>
                          <a:ea typeface="思源黑体 CN Bold" panose="020B0800000000000000" pitchFamily="34" charset="-122"/>
                        </a:rPr>
                        <a:t>厂家信息</a:t>
                      </a:r>
                      <a:endParaRPr lang="zh-CN" altLang="en-US" sz="1400" b="1" i="0" dirty="0">
                        <a:solidFill>
                          <a:srgbClr val="000000"/>
                        </a:solidFill>
                        <a:latin typeface="思源黑体 CN Bold" panose="020B0800000000000000" pitchFamily="34" charset="-122"/>
                        <a:ea typeface="思源黑体 CN Bold" panose="020B0800000000000000" pitchFamily="34" charset="-122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8290" marR="0" lvl="0" indent="0" algn="l" defTabSz="6096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400" b="0" i="0" dirty="0">
                          <a:solidFill>
                            <a:srgbClr val="000000"/>
                          </a:solidFill>
                          <a:latin typeface="思源黑体 CN Bold" panose="020B0800000000000000" pitchFamily="34" charset="-122"/>
                          <a:ea typeface="思源黑体 CN Bold" panose="020B0800000000000000" pitchFamily="34" charset="-122"/>
                          <a:cs typeface="微软雅黑" panose="020B0503020204020204" pitchFamily="34" charset="-122"/>
                        </a:rPr>
                        <a:t>广东中昊（欣比克</a:t>
                      </a:r>
                      <a:r>
                        <a:rPr lang="en-US" altLang="zh-CN" sz="1400" baseline="30000" dirty="0">
                          <a:solidFill>
                            <a:schemeClr val="tx1"/>
                          </a:solidFill>
                          <a:latin typeface="思源黑体 CN Bold" panose="020B0800000000000000" pitchFamily="34" charset="-122"/>
                          <a:ea typeface="思源黑体 CN Bold" panose="020B0800000000000000" pitchFamily="34" charset="-122"/>
                          <a:cs typeface="Times New Roman" panose="02020503050405090304" pitchFamily="18" charset="0"/>
                        </a:rPr>
                        <a:t>®</a:t>
                      </a:r>
                      <a:r>
                        <a:rPr lang="zh-CN" altLang="en-US" sz="1400" b="0" i="0" dirty="0">
                          <a:solidFill>
                            <a:srgbClr val="000000"/>
                          </a:solidFill>
                          <a:latin typeface="思源黑体 CN Bold" panose="020B0800000000000000" pitchFamily="34" charset="-122"/>
                          <a:ea typeface="思源黑体 CN Bold" panose="020B0800000000000000" pitchFamily="34" charset="-122"/>
                          <a:cs typeface="微软雅黑" panose="020B0503020204020204" pitchFamily="34" charset="-122"/>
                        </a:rPr>
                        <a:t>）</a:t>
                      </a:r>
                      <a:endParaRPr lang="zh-CN" altLang="en-US" sz="1400" b="0" i="0" dirty="0">
                        <a:solidFill>
                          <a:srgbClr val="000000"/>
                        </a:solidFill>
                        <a:latin typeface="思源黑体 CN Bold" panose="020B0800000000000000" pitchFamily="34" charset="-122"/>
                        <a:ea typeface="思源黑体 CN Bold" panose="020B0800000000000000" pitchFamily="34" charset="-122"/>
                        <a:cs typeface="微软雅黑" panose="020B0503020204020204" pitchFamily="34" charset="-122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</a:tr>
              <a:tr h="352438">
                <a:tc>
                  <a:txBody>
                    <a:bodyPr/>
                    <a:lstStyle/>
                    <a:p>
                      <a:pPr algn="r" fontAlgn="ctr"/>
                      <a:r>
                        <a:rPr lang="zh-CN" altLang="en-US" sz="1400" b="1" i="0" dirty="0">
                          <a:solidFill>
                            <a:srgbClr val="000000"/>
                          </a:solidFill>
                          <a:latin typeface="思源黑体 CN Bold" panose="020B0800000000000000" pitchFamily="34" charset="-122"/>
                          <a:ea typeface="思源黑体 CN Bold" panose="020B0800000000000000" pitchFamily="34" charset="-122"/>
                        </a:rPr>
                        <a:t>规格</a:t>
                      </a:r>
                      <a:endParaRPr lang="zh-CN" altLang="en-US" sz="1400" b="1" i="0" dirty="0">
                        <a:solidFill>
                          <a:srgbClr val="000000"/>
                        </a:solidFill>
                        <a:latin typeface="思源黑体 CN Bold" panose="020B0800000000000000" pitchFamily="34" charset="-122"/>
                        <a:ea typeface="思源黑体 CN Bold" panose="020B0800000000000000" pitchFamily="34" charset="-122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8290" algn="l" fontAlgn="ctr"/>
                      <a:r>
                        <a:rPr lang="en-US" altLang="zh-CN" sz="1400" b="0" i="0" dirty="0">
                          <a:solidFill>
                            <a:srgbClr val="000000"/>
                          </a:solidFill>
                          <a:latin typeface="思源黑体 CN Bold" panose="020B0800000000000000" pitchFamily="34" charset="-122"/>
                          <a:ea typeface="思源黑体 CN Bold" panose="020B0800000000000000" pitchFamily="34" charset="-122"/>
                          <a:cs typeface="微软雅黑" panose="020B0503020204020204" pitchFamily="34" charset="-122"/>
                        </a:rPr>
                        <a:t> 10g/</a:t>
                      </a:r>
                      <a:r>
                        <a:rPr lang="zh-CN" altLang="en-US" sz="1400" b="0" i="0" dirty="0">
                          <a:solidFill>
                            <a:srgbClr val="000000"/>
                          </a:solidFill>
                          <a:latin typeface="思源黑体 CN Bold" panose="020B0800000000000000" pitchFamily="34" charset="-122"/>
                          <a:ea typeface="思源黑体 CN Bold" panose="020B0800000000000000" pitchFamily="34" charset="-122"/>
                          <a:cs typeface="微软雅黑" panose="020B0503020204020204" pitchFamily="34" charset="-122"/>
                        </a:rPr>
                        <a:t>支</a:t>
                      </a:r>
                      <a:endParaRPr lang="en-US" altLang="zh-CN" sz="1400" b="0" i="0" dirty="0">
                        <a:solidFill>
                          <a:srgbClr val="000000"/>
                        </a:solidFill>
                        <a:latin typeface="思源黑体 CN Bold" panose="020B0800000000000000" pitchFamily="34" charset="-122"/>
                        <a:ea typeface="思源黑体 CN Bold" panose="020B0800000000000000" pitchFamily="34" charset="-122"/>
                        <a:cs typeface="微软雅黑" panose="020B0503020204020204" pitchFamily="34" charset="-122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</a:tr>
              <a:tr h="352438">
                <a:tc>
                  <a:txBody>
                    <a:bodyPr/>
                    <a:lstStyle/>
                    <a:p>
                      <a:pPr algn="r" fontAlgn="ctr"/>
                      <a:r>
                        <a:rPr lang="zh-CN" altLang="en-US" sz="1400" b="1" i="0" dirty="0">
                          <a:solidFill>
                            <a:srgbClr val="000000"/>
                          </a:solidFill>
                          <a:latin typeface="思源黑体 CN Bold" panose="020B0800000000000000" pitchFamily="34" charset="-122"/>
                          <a:ea typeface="思源黑体 CN Bold" panose="020B0800000000000000" pitchFamily="34" charset="-122"/>
                        </a:rPr>
                        <a:t>适应症</a:t>
                      </a:r>
                      <a:endParaRPr lang="zh-CN" altLang="en-US" sz="1400" b="1" i="0" dirty="0">
                        <a:solidFill>
                          <a:srgbClr val="000000"/>
                        </a:solidFill>
                        <a:latin typeface="思源黑体 CN Bold" panose="020B0800000000000000" pitchFamily="34" charset="-122"/>
                        <a:ea typeface="思源黑体 CN Bold" panose="020B0800000000000000" pitchFamily="34" charset="-122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8290" algn="l" fontAlgn="ctr"/>
                      <a:r>
                        <a:rPr lang="zh-CN" altLang="en-US" sz="1400" b="1" i="0" dirty="0">
                          <a:solidFill>
                            <a:srgbClr val="C00000"/>
                          </a:solidFill>
                          <a:latin typeface="思源黑体 CN Bold" panose="020B0800000000000000" pitchFamily="34" charset="-122"/>
                          <a:ea typeface="思源黑体 CN Bold" panose="020B0800000000000000" pitchFamily="34" charset="-122"/>
                          <a:cs typeface="微软雅黑" panose="020B0503020204020204" pitchFamily="34" charset="-122"/>
                        </a:rPr>
                        <a:t>成人</a:t>
                      </a:r>
                      <a:r>
                        <a:rPr lang="zh-CN" altLang="en-US" sz="1400" b="0" i="0" dirty="0">
                          <a:solidFill>
                            <a:srgbClr val="000000"/>
                          </a:solidFill>
                          <a:latin typeface="思源黑体 CN Bold" panose="020B0800000000000000" pitchFamily="34" charset="-122"/>
                          <a:ea typeface="思源黑体 CN Bold" panose="020B0800000000000000" pitchFamily="34" charset="-122"/>
                          <a:cs typeface="微软雅黑" panose="020B0503020204020204" pitchFamily="34" charset="-122"/>
                        </a:rPr>
                        <a:t>轻中度稳定性寻常型</a:t>
                      </a:r>
                      <a:r>
                        <a:rPr lang="zh-CN" altLang="en-US" sz="1400" b="1" i="0" dirty="0">
                          <a:solidFill>
                            <a:srgbClr val="C00000"/>
                          </a:solidFill>
                          <a:latin typeface="思源黑体 CN Bold" panose="020B0800000000000000" pitchFamily="34" charset="-122"/>
                          <a:ea typeface="思源黑体 CN Bold" panose="020B0800000000000000" pitchFamily="34" charset="-122"/>
                          <a:cs typeface="微软雅黑" panose="020B0503020204020204" pitchFamily="34" charset="-122"/>
                        </a:rPr>
                        <a:t>银屑病</a:t>
                      </a:r>
                      <a:endParaRPr lang="zh-CN" altLang="en-US" sz="1400" b="1" i="0" dirty="0">
                        <a:solidFill>
                          <a:srgbClr val="C00000"/>
                        </a:solidFill>
                        <a:latin typeface="思源黑体 CN Bold" panose="020B0800000000000000" pitchFamily="34" charset="-122"/>
                        <a:ea typeface="思源黑体 CN Bold" panose="020B0800000000000000" pitchFamily="34" charset="-122"/>
                        <a:cs typeface="微软雅黑" panose="020B0503020204020204" pitchFamily="34" charset="-122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</a:tr>
              <a:tr h="701109">
                <a:tc>
                  <a:txBody>
                    <a:bodyPr/>
                    <a:lstStyle/>
                    <a:p>
                      <a:pPr algn="r" fontAlgn="ctr"/>
                      <a:r>
                        <a:rPr lang="zh-CN" altLang="en-US" sz="1400" b="1" i="0" dirty="0">
                          <a:solidFill>
                            <a:srgbClr val="000000"/>
                          </a:solidFill>
                          <a:latin typeface="思源黑体 CN Bold" panose="020B0800000000000000" pitchFamily="34" charset="-122"/>
                          <a:ea typeface="思源黑体 CN Bold" panose="020B0800000000000000" pitchFamily="34" charset="-122"/>
                        </a:rPr>
                        <a:t>用法用量</a:t>
                      </a:r>
                      <a:endParaRPr lang="zh-CN" altLang="en-US" sz="1400" b="1" i="0" dirty="0">
                        <a:solidFill>
                          <a:srgbClr val="000000"/>
                        </a:solidFill>
                        <a:latin typeface="思源黑体 CN Bold" panose="020B0800000000000000" pitchFamily="34" charset="-122"/>
                        <a:ea typeface="思源黑体 CN Bold" panose="020B0800000000000000" pitchFamily="34" charset="-122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8290" algn="l" fontAlgn="ctr"/>
                      <a:r>
                        <a:rPr lang="zh-CN" altLang="en-US" sz="1400" b="0" i="0" dirty="0">
                          <a:solidFill>
                            <a:srgbClr val="000000"/>
                          </a:solidFill>
                          <a:latin typeface="思源黑体 CN Bold" panose="020B0800000000000000" pitchFamily="34" charset="-122"/>
                          <a:ea typeface="思源黑体 CN Bold" panose="020B0800000000000000" pitchFamily="34" charset="-122"/>
                          <a:cs typeface="微软雅黑" panose="020B0503020204020204" pitchFamily="34" charset="-122"/>
                        </a:rPr>
                        <a:t>每日两次，早晚各一次，涂抹于患处形成一层薄膜即可，每日最大使用剂量不超过</a:t>
                      </a:r>
                      <a:r>
                        <a:rPr lang="en-US" altLang="zh-CN" sz="1400" b="0" i="0" dirty="0">
                          <a:solidFill>
                            <a:srgbClr val="000000"/>
                          </a:solidFill>
                          <a:latin typeface="思源黑体 CN Bold" panose="020B0800000000000000" pitchFamily="34" charset="-122"/>
                          <a:ea typeface="思源黑体 CN Bold" panose="020B0800000000000000" pitchFamily="34" charset="-122"/>
                          <a:cs typeface="微软雅黑" panose="020B0503020204020204" pitchFamily="34" charset="-122"/>
                        </a:rPr>
                        <a:t>6g</a:t>
                      </a:r>
                      <a:endParaRPr lang="zh-CN" altLang="en-US" sz="1400" b="0" i="0" dirty="0">
                        <a:solidFill>
                          <a:srgbClr val="000000"/>
                        </a:solidFill>
                        <a:latin typeface="思源黑体 CN Bold" panose="020B0800000000000000" pitchFamily="34" charset="-122"/>
                        <a:ea typeface="思源黑体 CN Bold" panose="020B0800000000000000" pitchFamily="34" charset="-122"/>
                        <a:cs typeface="微软雅黑" panose="020B0503020204020204" pitchFamily="34" charset="-122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</a:tr>
              <a:tr h="701109">
                <a:tc>
                  <a:txBody>
                    <a:bodyPr/>
                    <a:lstStyle/>
                    <a:p>
                      <a:pPr algn="r" fontAlgn="ctr"/>
                      <a:r>
                        <a:rPr lang="zh-CN" altLang="en-US" sz="1400" b="1" i="0" dirty="0">
                          <a:solidFill>
                            <a:srgbClr val="000000"/>
                          </a:solidFill>
                          <a:latin typeface="思源黑体 CN Bold" panose="020B0800000000000000" pitchFamily="34" charset="-122"/>
                          <a:ea typeface="思源黑体 CN Bold" panose="020B0800000000000000" pitchFamily="34" charset="-122"/>
                        </a:rPr>
                        <a:t>准入与销售情况</a:t>
                      </a:r>
                      <a:endParaRPr lang="zh-CN" altLang="en-US" sz="1400" b="1" i="0" dirty="0">
                        <a:solidFill>
                          <a:srgbClr val="000000"/>
                        </a:solidFill>
                        <a:latin typeface="思源黑体 CN Bold" panose="020B0800000000000000" pitchFamily="34" charset="-122"/>
                        <a:ea typeface="思源黑体 CN Bold" panose="020B0800000000000000" pitchFamily="34" charset="-122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8290" algn="just" font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1400" b="0" i="0" dirty="0">
                          <a:solidFill>
                            <a:srgbClr val="000000"/>
                          </a:solidFill>
                          <a:latin typeface="思源黑体 CN Bold" panose="020B0800000000000000" pitchFamily="34" charset="-122"/>
                          <a:ea typeface="思源黑体 CN Bold" panose="020B0800000000000000" pitchFamily="34" charset="-122"/>
                          <a:cs typeface="微软雅黑" panose="020B0503020204020204" pitchFamily="34" charset="-122"/>
                        </a:rPr>
                        <a:t>2020</a:t>
                      </a:r>
                      <a:r>
                        <a:rPr lang="zh-CN" altLang="en-US" sz="1400" b="0" i="0" dirty="0">
                          <a:solidFill>
                            <a:srgbClr val="000000"/>
                          </a:solidFill>
                          <a:latin typeface="思源黑体 CN Bold" panose="020B0800000000000000" pitchFamily="34" charset="-122"/>
                          <a:ea typeface="思源黑体 CN Bold" panose="020B0800000000000000" pitchFamily="34" charset="-122"/>
                          <a:cs typeface="微软雅黑" panose="020B0503020204020204" pitchFamily="34" charset="-122"/>
                        </a:rPr>
                        <a:t>年谈判准入医保目录，连续四年原价续约，</a:t>
                      </a:r>
                      <a:r>
                        <a:rPr lang="en-US" altLang="zh-CN" sz="1400" b="0" i="0" dirty="0">
                          <a:solidFill>
                            <a:srgbClr val="000000"/>
                          </a:solidFill>
                          <a:latin typeface="思源黑体 CN Bold" panose="020B0800000000000000" pitchFamily="34" charset="-122"/>
                          <a:ea typeface="思源黑体 CN Bold" panose="020B0800000000000000" pitchFamily="34" charset="-122"/>
                          <a:cs typeface="微软雅黑" panose="020B0503020204020204" pitchFamily="34" charset="-122"/>
                        </a:rPr>
                        <a:t>2026</a:t>
                      </a:r>
                      <a:r>
                        <a:rPr lang="zh-CN" altLang="en-US" sz="1400" b="0" i="0" dirty="0">
                          <a:solidFill>
                            <a:srgbClr val="000000"/>
                          </a:solidFill>
                          <a:latin typeface="思源黑体 CN Bold" panose="020B0800000000000000" pitchFamily="34" charset="-122"/>
                          <a:ea typeface="思源黑体 CN Bold" panose="020B0800000000000000" pitchFamily="34" charset="-122"/>
                          <a:cs typeface="微软雅黑" panose="020B0503020204020204" pitchFamily="34" charset="-122"/>
                        </a:rPr>
                        <a:t>年</a:t>
                      </a:r>
                      <a:r>
                        <a:rPr lang="en-US" altLang="zh-CN" sz="1400" b="0" i="0" dirty="0">
                          <a:solidFill>
                            <a:srgbClr val="000000"/>
                          </a:solidFill>
                          <a:latin typeface="思源黑体 CN Bold" panose="020B0800000000000000" pitchFamily="34" charset="-122"/>
                          <a:ea typeface="思源黑体 CN Bold" panose="020B0800000000000000" pitchFamily="34" charset="-122"/>
                          <a:cs typeface="微软雅黑" panose="020B0503020204020204" pitchFamily="34" charset="-122"/>
                        </a:rPr>
                        <a:t>1</a:t>
                      </a:r>
                      <a:r>
                        <a:rPr lang="zh-CN" altLang="en-US" sz="1400" b="0" i="0" dirty="0">
                          <a:solidFill>
                            <a:srgbClr val="000000"/>
                          </a:solidFill>
                          <a:latin typeface="思源黑体 CN Bold" panose="020B0800000000000000" pitchFamily="34" charset="-122"/>
                          <a:ea typeface="思源黑体 CN Bold" panose="020B0800000000000000" pitchFamily="34" charset="-122"/>
                          <a:cs typeface="微软雅黑" panose="020B0503020204020204" pitchFamily="34" charset="-122"/>
                        </a:rPr>
                        <a:t>月已被纳入常规目录；</a:t>
                      </a:r>
                      <a:r>
                        <a:rPr lang="en-US" altLang="zh-CN" sz="1400" b="0" i="0" dirty="0">
                          <a:solidFill>
                            <a:srgbClr val="000000"/>
                          </a:solidFill>
                          <a:latin typeface="思源黑体 CN Bold" panose="020B0800000000000000" pitchFamily="34" charset="-122"/>
                          <a:ea typeface="思源黑体 CN Bold" panose="020B0800000000000000" pitchFamily="34" charset="-122"/>
                          <a:cs typeface="微软雅黑" panose="020B0503020204020204" pitchFamily="34" charset="-122"/>
                        </a:rPr>
                        <a:t>2025</a:t>
                      </a:r>
                      <a:r>
                        <a:rPr lang="zh-CN" altLang="en-US" sz="1400" b="0" i="0" dirty="0">
                          <a:solidFill>
                            <a:srgbClr val="000000"/>
                          </a:solidFill>
                          <a:latin typeface="思源黑体 CN Bold" panose="020B0800000000000000" pitchFamily="34" charset="-122"/>
                          <a:ea typeface="思源黑体 CN Bold" panose="020B0800000000000000" pitchFamily="34" charset="-122"/>
                          <a:cs typeface="微软雅黑" panose="020B0503020204020204" pitchFamily="34" charset="-122"/>
                        </a:rPr>
                        <a:t>年销售额</a:t>
                      </a:r>
                      <a:r>
                        <a:rPr lang="en-US" altLang="zh-CN" sz="1400" b="0" i="0" dirty="0">
                          <a:solidFill>
                            <a:srgbClr val="000000"/>
                          </a:solidFill>
                          <a:latin typeface="思源黑体 CN Bold" panose="020B0800000000000000" pitchFamily="34" charset="-122"/>
                          <a:ea typeface="思源黑体 CN Bold" panose="020B0800000000000000" pitchFamily="34" charset="-122"/>
                          <a:cs typeface="微软雅黑" panose="020B0503020204020204" pitchFamily="34" charset="-122"/>
                        </a:rPr>
                        <a:t>5787.52</a:t>
                      </a:r>
                      <a:r>
                        <a:rPr lang="zh-CN" altLang="en-US" sz="1400" b="0" i="0" dirty="0">
                          <a:solidFill>
                            <a:srgbClr val="000000"/>
                          </a:solidFill>
                          <a:latin typeface="思源黑体 CN Bold" panose="020B0800000000000000" pitchFamily="34" charset="-122"/>
                          <a:ea typeface="思源黑体 CN Bold" panose="020B0800000000000000" pitchFamily="34" charset="-122"/>
                          <a:cs typeface="微软雅黑" panose="020B0503020204020204" pitchFamily="34" charset="-122"/>
                        </a:rPr>
                        <a:t>万元</a:t>
                      </a:r>
                      <a:r>
                        <a:rPr lang="en-US" altLang="zh-CN" sz="1400" b="0" i="0" baseline="30000" dirty="0">
                          <a:solidFill>
                            <a:srgbClr val="000000"/>
                          </a:solidFill>
                          <a:latin typeface="思源黑体 CN Bold" panose="020B0800000000000000" pitchFamily="34" charset="-122"/>
                          <a:ea typeface="思源黑体 CN Bold" panose="020B0800000000000000" pitchFamily="34" charset="-122"/>
                          <a:cs typeface="微软雅黑" panose="020B0503020204020204" pitchFamily="34" charset="-122"/>
                        </a:rPr>
                        <a:t>2</a:t>
                      </a:r>
                      <a:endParaRPr lang="en-US" altLang="zh-CN" sz="1400" b="0" i="0" baseline="30000" dirty="0">
                        <a:solidFill>
                          <a:srgbClr val="000000"/>
                        </a:solidFill>
                        <a:latin typeface="思源黑体 CN Bold" panose="020B0800000000000000" pitchFamily="34" charset="-122"/>
                        <a:ea typeface="思源黑体 CN Bold" panose="020B0800000000000000" pitchFamily="34" charset="-122"/>
                        <a:cs typeface="微软雅黑" panose="020B0503020204020204" pitchFamily="34" charset="-122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</a:tr>
            </a:tbl>
          </a:graphicData>
        </a:graphic>
      </p:graphicFrame>
      <p:graphicFrame>
        <p:nvGraphicFramePr>
          <p:cNvPr id="5" name="表格 4"/>
          <p:cNvGraphicFramePr>
            <a:graphicFrameLocks noGrp="1"/>
          </p:cNvGraphicFramePr>
          <p:nvPr/>
        </p:nvGraphicFramePr>
        <p:xfrm>
          <a:off x="345749" y="4423199"/>
          <a:ext cx="11344228" cy="1989111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1375894"/>
                <a:gridCol w="2300754"/>
                <a:gridCol w="3055277"/>
                <a:gridCol w="4612303"/>
              </a:tblGrid>
              <a:tr h="32514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kumimoji="0" lang="zh-CN" sz="14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思源黑体 CN Bold" panose="020B0800000000000000" pitchFamily="34" charset="-122"/>
                          <a:ea typeface="思源黑体 CN Bold" panose="020B0800000000000000" pitchFamily="34" charset="-122"/>
                          <a:cs typeface="Times New Roman" panose="02020503050405090304" pitchFamily="18" charset="0"/>
                        </a:rPr>
                        <a:t>药学</a:t>
                      </a:r>
                      <a:r>
                        <a:rPr kumimoji="0" lang="zh-CN" altLang="en-US" sz="14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思源黑体 CN Bold" panose="020B0800000000000000" pitchFamily="34" charset="-122"/>
                          <a:ea typeface="思源黑体 CN Bold" panose="020B0800000000000000" pitchFamily="34" charset="-122"/>
                          <a:cs typeface="Times New Roman" panose="02020503050405090304" pitchFamily="18" charset="0"/>
                        </a:rPr>
                        <a:t>特征</a:t>
                      </a:r>
                      <a:r>
                        <a:rPr kumimoji="0" lang="zh-CN" sz="14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思源黑体 CN Bold" panose="020B0800000000000000" pitchFamily="34" charset="-122"/>
                          <a:ea typeface="思源黑体 CN Bold" panose="020B0800000000000000" pitchFamily="34" charset="-122"/>
                          <a:cs typeface="Times New Roman" panose="02020503050405090304" pitchFamily="18" charset="0"/>
                        </a:rPr>
                        <a:t>对比</a:t>
                      </a:r>
                      <a:endParaRPr kumimoji="0" lang="zh-CN" sz="14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思源黑体 CN Bold" panose="020B0800000000000000" pitchFamily="34" charset="-122"/>
                        <a:ea typeface="思源黑体 CN Bold" panose="020B0800000000000000" pitchFamily="34" charset="-122"/>
                        <a:cs typeface="Times New Roman" panose="02020503050405090304" pitchFamily="18" charset="0"/>
                      </a:endParaRPr>
                    </a:p>
                  </a:txBody>
                  <a:tcPr marL="76200" marR="76200" marT="38100" marB="1905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800D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kumimoji="0" lang="zh-CN" altLang="en-US" sz="14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思源黑体 CN Bold" panose="020B0800000000000000" pitchFamily="34" charset="-122"/>
                          <a:ea typeface="思源黑体 CN Bold" panose="020B0800000000000000" pitchFamily="34" charset="-122"/>
                          <a:cs typeface="Times New Roman" panose="02020503050405090304" pitchFamily="18" charset="0"/>
                        </a:rPr>
                        <a:t>本维莫德（银屑病适应症）</a:t>
                      </a:r>
                      <a:endParaRPr kumimoji="0" lang="zh-CN" sz="14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思源黑体 CN Bold" panose="020B0800000000000000" pitchFamily="34" charset="-122"/>
                        <a:ea typeface="思源黑体 CN Bold" panose="020B0800000000000000" pitchFamily="34" charset="-122"/>
                        <a:cs typeface="Times New Roman" panose="02020503050405090304" pitchFamily="18" charset="0"/>
                      </a:endParaRPr>
                    </a:p>
                  </a:txBody>
                  <a:tcPr marL="76200" marR="76200" marT="38100" marB="1905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800D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kumimoji="0" lang="zh-CN" sz="14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思源黑体 CN Bold" panose="020B0800000000000000" pitchFamily="34" charset="-122"/>
                          <a:ea typeface="思源黑体 CN Bold" panose="020B0800000000000000" pitchFamily="34" charset="-122"/>
                          <a:cs typeface="Times New Roman" panose="02020503050405090304" pitchFamily="18" charset="0"/>
                        </a:rPr>
                        <a:t>泽立美</a:t>
                      </a:r>
                      <a:r>
                        <a:rPr kumimoji="0" lang="en-US" sz="1400" b="1" i="0" u="none" strike="noStrike" kern="1200" cap="none" spc="0" normalizeH="0" baseline="3000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思源黑体 CN Bold" panose="020B0800000000000000" pitchFamily="34" charset="-122"/>
                          <a:ea typeface="思源黑体 CN Bold" panose="020B0800000000000000" pitchFamily="34" charset="-122"/>
                          <a:cs typeface="Times New Roman" panose="02020503050405090304" pitchFamily="18" charset="0"/>
                        </a:rPr>
                        <a:t>®</a:t>
                      </a:r>
                      <a:endParaRPr kumimoji="0" lang="zh-CN" sz="1400" b="1" i="0" u="none" strike="noStrike" kern="1200" cap="none" spc="0" normalizeH="0" baseline="3000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思源黑体 CN Bold" panose="020B0800000000000000" pitchFamily="34" charset="-122"/>
                        <a:ea typeface="思源黑体 CN Bold" panose="020B0800000000000000" pitchFamily="34" charset="-122"/>
                        <a:cs typeface="Times New Roman" panose="02020503050405090304" pitchFamily="18" charset="0"/>
                      </a:endParaRPr>
                    </a:p>
                  </a:txBody>
                  <a:tcPr marL="76200" marR="76200" marT="38100" marB="1905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800D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kumimoji="0" lang="zh-CN" altLang="en-US" sz="14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思源黑体 CN Bold" panose="020B0800000000000000" pitchFamily="34" charset="-122"/>
                          <a:ea typeface="思源黑体 CN Bold" panose="020B0800000000000000" pitchFamily="34" charset="-122"/>
                          <a:cs typeface="Times New Roman" panose="02020503050405090304" pitchFamily="18" charset="0"/>
                        </a:rPr>
                        <a:t>价值优势</a:t>
                      </a:r>
                      <a:endParaRPr kumimoji="0" lang="zh-CN" sz="14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思源黑体 CN Bold" panose="020B0800000000000000" pitchFamily="34" charset="-122"/>
                        <a:ea typeface="思源黑体 CN Bold" panose="020B0800000000000000" pitchFamily="34" charset="-122"/>
                        <a:cs typeface="Times New Roman" panose="02020503050405090304" pitchFamily="18" charset="0"/>
                      </a:endParaRPr>
                    </a:p>
                  </a:txBody>
                  <a:tcPr marL="76200" marR="76200" marT="38100" marB="1905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800D0"/>
                    </a:solidFill>
                  </a:tcPr>
                </a:tc>
              </a:tr>
              <a:tr h="554656"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kumimoji="0" lang="zh-CN" sz="14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思源黑体 CN Bold" panose="020B0800000000000000" pitchFamily="34" charset="-122"/>
                          <a:ea typeface="思源黑体 CN Bold" panose="020B0800000000000000" pitchFamily="34" charset="-122"/>
                          <a:cs typeface="Times New Roman" panose="02020503050405090304" pitchFamily="18" charset="0"/>
                        </a:rPr>
                        <a:t>基质体系</a:t>
                      </a:r>
                      <a:endParaRPr kumimoji="0" lang="zh-CN" sz="14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思源黑体 CN Bold" panose="020B0800000000000000" pitchFamily="34" charset="-122"/>
                        <a:ea typeface="思源黑体 CN Bold" panose="020B0800000000000000" pitchFamily="34" charset="-122"/>
                        <a:cs typeface="Times New Roman" panose="02020503050405090304" pitchFamily="18" charset="0"/>
                      </a:endParaRPr>
                    </a:p>
                  </a:txBody>
                  <a:tcPr marL="76200" marR="76200" marT="38100" marB="1905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kumimoji="0" lang="zh-CN" sz="14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思源黑体 CN Bold" panose="020B0800000000000000" pitchFamily="34" charset="-122"/>
                          <a:ea typeface="思源黑体 CN Bold" panose="020B0800000000000000" pitchFamily="34" charset="-122"/>
                          <a:cs typeface="Times New Roman" panose="02020503050405090304" pitchFamily="18" charset="0"/>
                        </a:rPr>
                        <a:t>轻质液状石蜡、白凡士林</a:t>
                      </a:r>
                      <a:endParaRPr kumimoji="0" lang="zh-CN" sz="14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思源黑体 CN Bold" panose="020B0800000000000000" pitchFamily="34" charset="-122"/>
                        <a:ea typeface="思源黑体 CN Bold" panose="020B0800000000000000" pitchFamily="34" charset="-122"/>
                        <a:cs typeface="Times New Roman" panose="02020503050405090304" pitchFamily="18" charset="0"/>
                      </a:endParaRPr>
                    </a:p>
                  </a:txBody>
                  <a:tcPr marL="76200" marR="76200" marT="38100" marB="1905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kumimoji="0" lang="zh-CN" sz="14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思源黑体 CN Bold" panose="020B0800000000000000" pitchFamily="34" charset="-122"/>
                          <a:ea typeface="思源黑体 CN Bold" panose="020B0800000000000000" pitchFamily="34" charset="-122"/>
                          <a:cs typeface="Times New Roman" panose="02020503050405090304" pitchFamily="18" charset="0"/>
                        </a:rPr>
                        <a:t>中链甘油三酸酯</a:t>
                      </a:r>
                      <a:endParaRPr kumimoji="0" lang="zh-CN" sz="14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思源黑体 CN Bold" panose="020B0800000000000000" pitchFamily="34" charset="-122"/>
                        <a:ea typeface="思源黑体 CN Bold" panose="020B0800000000000000" pitchFamily="34" charset="-122"/>
                        <a:cs typeface="Times New Roman" panose="02020503050405090304" pitchFamily="18" charset="0"/>
                      </a:endParaRPr>
                    </a:p>
                  </a:txBody>
                  <a:tcPr marL="76200" marR="76200" marT="38100" marB="1905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kumimoji="0" lang="zh-CN" sz="14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思源黑体 CN Bold" panose="020B0800000000000000" pitchFamily="34" charset="-122"/>
                          <a:ea typeface="思源黑体 CN Bold" panose="020B0800000000000000" pitchFamily="34" charset="-122"/>
                          <a:cs typeface="Times New Roman" panose="02020503050405090304" pitchFamily="18" charset="0"/>
                        </a:rPr>
                        <a:t>质地轻薄，亲肤性强、易涂布吸收，避免闷肤、刺激，降低局部不良反应风险</a:t>
                      </a:r>
                      <a:endParaRPr kumimoji="0" lang="zh-CN" sz="14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思源黑体 CN Bold" panose="020B0800000000000000" pitchFamily="34" charset="-122"/>
                        <a:ea typeface="思源黑体 CN Bold" panose="020B0800000000000000" pitchFamily="34" charset="-122"/>
                        <a:cs typeface="Times New Roman" panose="02020503050405090304" pitchFamily="18" charset="0"/>
                      </a:endParaRPr>
                    </a:p>
                  </a:txBody>
                  <a:tcPr marL="76200" marR="76200" marT="38100" marB="1905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54656"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kumimoji="0" lang="zh-CN" sz="14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思源黑体 CN Bold" panose="020B0800000000000000" pitchFamily="34" charset="-122"/>
                          <a:ea typeface="思源黑体 CN Bold" panose="020B0800000000000000" pitchFamily="34" charset="-122"/>
                          <a:cs typeface="Times New Roman" panose="02020503050405090304" pitchFamily="18" charset="0"/>
                        </a:rPr>
                        <a:t>制剂稳定体系</a:t>
                      </a:r>
                      <a:endParaRPr kumimoji="0" lang="zh-CN" sz="14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思源黑体 CN Bold" panose="020B0800000000000000" pitchFamily="34" charset="-122"/>
                        <a:ea typeface="思源黑体 CN Bold" panose="020B0800000000000000" pitchFamily="34" charset="-122"/>
                        <a:cs typeface="Times New Roman" panose="02020503050405090304" pitchFamily="18" charset="0"/>
                      </a:endParaRPr>
                    </a:p>
                  </a:txBody>
                  <a:tcPr marL="76200" marR="76200" marT="38100" marB="1905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kumimoji="0" lang="zh-CN" sz="14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思源黑体 CN Bold" panose="020B0800000000000000" pitchFamily="34" charset="-122"/>
                          <a:ea typeface="思源黑体 CN Bold" panose="020B0800000000000000" pitchFamily="34" charset="-122"/>
                          <a:cs typeface="Times New Roman" panose="02020503050405090304" pitchFamily="18" charset="0"/>
                        </a:rPr>
                        <a:t>无</a:t>
                      </a:r>
                      <a:r>
                        <a:rPr kumimoji="0" lang="en-US" sz="14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思源黑体 CN Bold" panose="020B0800000000000000" pitchFamily="34" charset="-122"/>
                          <a:ea typeface="思源黑体 CN Bold" panose="020B0800000000000000" pitchFamily="34" charset="-122"/>
                          <a:cs typeface="Times New Roman" panose="02020503050405090304" pitchFamily="18" charset="0"/>
                        </a:rPr>
                        <a:t>pH</a:t>
                      </a:r>
                      <a:r>
                        <a:rPr kumimoji="0" lang="zh-CN" sz="14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思源黑体 CN Bold" panose="020B0800000000000000" pitchFamily="34" charset="-122"/>
                          <a:ea typeface="思源黑体 CN Bold" panose="020B0800000000000000" pitchFamily="34" charset="-122"/>
                          <a:cs typeface="Times New Roman" panose="02020503050405090304" pitchFamily="18" charset="0"/>
                        </a:rPr>
                        <a:t>缓冲，易受酸碱、金属离子影响</a:t>
                      </a:r>
                      <a:endParaRPr kumimoji="0" lang="zh-CN" sz="14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思源黑体 CN Bold" panose="020B0800000000000000" pitchFamily="34" charset="-122"/>
                        <a:ea typeface="思源黑体 CN Bold" panose="020B0800000000000000" pitchFamily="34" charset="-122"/>
                        <a:cs typeface="Times New Roman" panose="02020503050405090304" pitchFamily="18" charset="0"/>
                      </a:endParaRPr>
                    </a:p>
                  </a:txBody>
                  <a:tcPr marL="76200" marR="76200" marT="38100" marB="1905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kumimoji="0" lang="en-US" sz="14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思源黑体 CN Bold" panose="020B0800000000000000" pitchFamily="34" charset="-122"/>
                          <a:ea typeface="思源黑体 CN Bold" panose="020B0800000000000000" pitchFamily="34" charset="-122"/>
                          <a:cs typeface="Times New Roman" panose="02020503050405090304" pitchFamily="18" charset="0"/>
                        </a:rPr>
                        <a:t>pH</a:t>
                      </a:r>
                      <a:r>
                        <a:rPr kumimoji="0" lang="zh-CN" sz="14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思源黑体 CN Bold" panose="020B0800000000000000" pitchFamily="34" charset="-122"/>
                          <a:ea typeface="思源黑体 CN Bold" panose="020B0800000000000000" pitchFamily="34" charset="-122"/>
                          <a:cs typeface="Times New Roman" panose="02020503050405090304" pitchFamily="18" charset="0"/>
                        </a:rPr>
                        <a:t>缓冲</a:t>
                      </a:r>
                      <a:r>
                        <a:rPr kumimoji="0" lang="en-US" sz="14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思源黑体 CN Bold" panose="020B0800000000000000" pitchFamily="34" charset="-122"/>
                          <a:ea typeface="思源黑体 CN Bold" panose="020B0800000000000000" pitchFamily="34" charset="-122"/>
                          <a:cs typeface="Times New Roman" panose="02020503050405090304" pitchFamily="18" charset="0"/>
                        </a:rPr>
                        <a:t> + BHT</a:t>
                      </a:r>
                      <a:r>
                        <a:rPr kumimoji="0" lang="zh-CN" sz="14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思源黑体 CN Bold" panose="020B0800000000000000" pitchFamily="34" charset="-122"/>
                          <a:ea typeface="思源黑体 CN Bold" panose="020B0800000000000000" pitchFamily="34" charset="-122"/>
                          <a:cs typeface="Times New Roman" panose="02020503050405090304" pitchFamily="18" charset="0"/>
                        </a:rPr>
                        <a:t>抗氧化</a:t>
                      </a:r>
                      <a:r>
                        <a:rPr kumimoji="0" lang="en-US" sz="14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思源黑体 CN Bold" panose="020B0800000000000000" pitchFamily="34" charset="-122"/>
                          <a:ea typeface="思源黑体 CN Bold" panose="020B0800000000000000" pitchFamily="34" charset="-122"/>
                          <a:cs typeface="Times New Roman" panose="02020503050405090304" pitchFamily="18" charset="0"/>
                        </a:rPr>
                        <a:t> + EDTA-2Na</a:t>
                      </a:r>
                      <a:r>
                        <a:rPr kumimoji="0" lang="zh-CN" sz="14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思源黑体 CN Bold" panose="020B0800000000000000" pitchFamily="34" charset="-122"/>
                          <a:ea typeface="思源黑体 CN Bold" panose="020B0800000000000000" pitchFamily="34" charset="-122"/>
                          <a:cs typeface="Times New Roman" panose="02020503050405090304" pitchFamily="18" charset="0"/>
                        </a:rPr>
                        <a:t>螯合金属离子</a:t>
                      </a:r>
                      <a:endParaRPr kumimoji="0" lang="zh-CN" sz="14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思源黑体 CN Bold" panose="020B0800000000000000" pitchFamily="34" charset="-122"/>
                        <a:ea typeface="思源黑体 CN Bold" panose="020B0800000000000000" pitchFamily="34" charset="-122"/>
                        <a:cs typeface="Times New Roman" panose="02020503050405090304" pitchFamily="18" charset="0"/>
                      </a:endParaRPr>
                    </a:p>
                  </a:txBody>
                  <a:tcPr marL="76200" marR="76200" marT="38100" marB="1905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kumimoji="0" lang="zh-CN" sz="14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思源黑体 CN Bold" panose="020B0800000000000000" pitchFamily="34" charset="-122"/>
                          <a:ea typeface="思源黑体 CN Bold" panose="020B0800000000000000" pitchFamily="34" charset="-122"/>
                          <a:cs typeface="Times New Roman" panose="02020503050405090304" pitchFamily="18" charset="0"/>
                        </a:rPr>
                        <a:t>维持弱酸性，减少酸碱刺激；络合金属离子，降低致敏风险，提升储存稳定性</a:t>
                      </a:r>
                      <a:endParaRPr kumimoji="0" lang="zh-CN" sz="14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思源黑体 CN Bold" panose="020B0800000000000000" pitchFamily="34" charset="-122"/>
                        <a:ea typeface="思源黑体 CN Bold" panose="020B0800000000000000" pitchFamily="34" charset="-122"/>
                        <a:cs typeface="Times New Roman" panose="02020503050405090304" pitchFamily="18" charset="0"/>
                      </a:endParaRPr>
                    </a:p>
                  </a:txBody>
                  <a:tcPr marL="76200" marR="76200" marT="38100" marB="1905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54656"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kumimoji="0" lang="zh-CN" sz="14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思源黑体 CN Bold" panose="020B0800000000000000" pitchFamily="34" charset="-122"/>
                          <a:ea typeface="思源黑体 CN Bold" panose="020B0800000000000000" pitchFamily="34" charset="-122"/>
                          <a:cs typeface="Times New Roman" panose="02020503050405090304" pitchFamily="18" charset="0"/>
                        </a:rPr>
                        <a:t>透皮系统</a:t>
                      </a:r>
                      <a:endParaRPr kumimoji="0" lang="zh-CN" sz="14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思源黑体 CN Bold" panose="020B0800000000000000" pitchFamily="34" charset="-122"/>
                        <a:ea typeface="思源黑体 CN Bold" panose="020B0800000000000000" pitchFamily="34" charset="-122"/>
                        <a:cs typeface="Times New Roman" panose="02020503050405090304" pitchFamily="18" charset="0"/>
                      </a:endParaRPr>
                    </a:p>
                  </a:txBody>
                  <a:tcPr marL="76200" marR="76200" marT="38100" marB="1905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kumimoji="0" lang="zh-CN" sz="14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思源黑体 CN Bold" panose="020B0800000000000000" pitchFamily="34" charset="-122"/>
                          <a:ea typeface="思源黑体 CN Bold" panose="020B0800000000000000" pitchFamily="34" charset="-122"/>
                          <a:cs typeface="Times New Roman" panose="02020503050405090304" pitchFamily="18" charset="0"/>
                        </a:rPr>
                        <a:t>无专用促透剂 </a:t>
                      </a:r>
                      <a:endParaRPr kumimoji="0" lang="zh-CN" sz="14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思源黑体 CN Bold" panose="020B0800000000000000" pitchFamily="34" charset="-122"/>
                        <a:ea typeface="思源黑体 CN Bold" panose="020B0800000000000000" pitchFamily="34" charset="-122"/>
                        <a:cs typeface="Times New Roman" panose="02020503050405090304" pitchFamily="18" charset="0"/>
                      </a:endParaRPr>
                    </a:p>
                  </a:txBody>
                  <a:tcPr marL="76200" marR="76200" marT="38100" marB="1905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kumimoji="0" lang="zh-CN" sz="14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思源黑体 CN Bold" panose="020B0800000000000000" pitchFamily="34" charset="-122"/>
                          <a:ea typeface="思源黑体 CN Bold" panose="020B0800000000000000" pitchFamily="34" charset="-122"/>
                          <a:cs typeface="Times New Roman" panose="02020503050405090304" pitchFamily="18" charset="0"/>
                        </a:rPr>
                        <a:t>含高效促透剂</a:t>
                      </a:r>
                      <a:r>
                        <a:rPr kumimoji="0" lang="en-US" sz="1400" b="0" i="0" u="none" strike="noStrike" kern="1200" cap="none" spc="0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思源黑体 CN Bold" panose="020B0800000000000000" pitchFamily="34" charset="-122"/>
                          <a:ea typeface="思源黑体 CN Bold" panose="020B0800000000000000" pitchFamily="34" charset="-122"/>
                          <a:cs typeface="Times New Roman" panose="02020503050405090304" pitchFamily="18" charset="0"/>
                        </a:rPr>
                        <a:t>Transcutol</a:t>
                      </a:r>
                      <a:r>
                        <a:rPr kumimoji="0" lang="en-US" sz="14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思源黑体 CN Bold" panose="020B0800000000000000" pitchFamily="34" charset="-122"/>
                          <a:ea typeface="思源黑体 CN Bold" panose="020B0800000000000000" pitchFamily="34" charset="-122"/>
                          <a:cs typeface="Times New Roman" panose="02020503050405090304" pitchFamily="18" charset="0"/>
                        </a:rPr>
                        <a:t> P</a:t>
                      </a:r>
                      <a:endParaRPr kumimoji="0" lang="zh-CN" sz="14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思源黑体 CN Bold" panose="020B0800000000000000" pitchFamily="34" charset="-122"/>
                        <a:ea typeface="思源黑体 CN Bold" panose="020B0800000000000000" pitchFamily="34" charset="-122"/>
                        <a:cs typeface="Times New Roman" panose="02020503050405090304" pitchFamily="18" charset="0"/>
                      </a:endParaRPr>
                    </a:p>
                  </a:txBody>
                  <a:tcPr marL="76200" marR="76200" marT="38100" marB="1905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kumimoji="0" lang="zh-CN" sz="14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思源黑体 CN Bold" panose="020B0800000000000000" pitchFamily="34" charset="-122"/>
                          <a:ea typeface="思源黑体 CN Bold" panose="020B0800000000000000" pitchFamily="34" charset="-122"/>
                          <a:cs typeface="Times New Roman" panose="02020503050405090304" pitchFamily="18" charset="0"/>
                        </a:rPr>
                        <a:t>高效透皮促渗技术穿透皮肤屏障，避免药物在表皮滞留，确保药物被精准递送至目标病灶</a:t>
                      </a:r>
                      <a:endParaRPr kumimoji="0" lang="zh-CN" sz="14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思源黑体 CN Bold" panose="020B0800000000000000" pitchFamily="34" charset="-122"/>
                        <a:ea typeface="思源黑体 CN Bold" panose="020B0800000000000000" pitchFamily="34" charset="-122"/>
                        <a:cs typeface="Times New Roman" panose="02020503050405090304" pitchFamily="18" charset="0"/>
                      </a:endParaRPr>
                    </a:p>
                  </a:txBody>
                  <a:tcPr marL="76200" marR="76200" marT="38100" marB="1905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8" name="TextBox 17"/>
          <p:cNvSpPr txBox="1"/>
          <p:nvPr/>
        </p:nvSpPr>
        <p:spPr>
          <a:xfrm>
            <a:off x="3105850" y="247860"/>
            <a:ext cx="7455889" cy="64184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00">
              <a:lnSpc>
                <a:spcPct val="120000"/>
              </a:lnSpc>
            </a:pPr>
            <a:r>
              <a:rPr lang="zh-CN" altLang="zh-CN" b="1" dirty="0"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本维莫德乳膏（泽立美</a:t>
            </a:r>
            <a:r>
              <a:rPr lang="en-US" altLang="zh-CN" b="1" baseline="30000" dirty="0"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®</a:t>
            </a:r>
            <a:r>
              <a:rPr lang="zh-CN" altLang="zh-CN" b="1" dirty="0"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）</a:t>
            </a:r>
            <a:r>
              <a:rPr lang="zh-CN" altLang="en-US" b="1" dirty="0"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新增“</a:t>
            </a:r>
            <a:r>
              <a:rPr lang="en-US" altLang="zh-CN" b="1" dirty="0">
                <a:latin typeface="思源黑体 CN Bold" panose="020B0800000000000000" pitchFamily="34" charset="-122"/>
                <a:ea typeface="思源黑体 CN Bold" panose="020B0800000000000000" pitchFamily="34" charset="-122"/>
                <a:cs typeface="微软雅黑" panose="020B0503020204020204" pitchFamily="34" charset="-122"/>
              </a:rPr>
              <a:t>2</a:t>
            </a:r>
            <a:r>
              <a:rPr lang="zh-CN" altLang="en-US" b="1" dirty="0">
                <a:latin typeface="思源黑体 CN Bold" panose="020B0800000000000000" pitchFamily="34" charset="-122"/>
                <a:ea typeface="思源黑体 CN Bold" panose="020B0800000000000000" pitchFamily="34" charset="-122"/>
                <a:cs typeface="微软雅黑" panose="020B0503020204020204" pitchFamily="34" charset="-122"/>
              </a:rPr>
              <a:t>岁及以上轻中度特应性皮炎</a:t>
            </a:r>
            <a:r>
              <a:rPr lang="zh-CN" altLang="en-US" b="1" dirty="0"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”适应症，与</a:t>
            </a:r>
            <a:r>
              <a:rPr lang="zh-CN" altLang="zh-CN" b="1" dirty="0"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本维莫德乳膏</a:t>
            </a:r>
            <a:r>
              <a:rPr lang="en-US" altLang="zh-CN" b="1" dirty="0"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(</a:t>
            </a:r>
            <a:r>
              <a:rPr lang="zh-CN" altLang="en-US" b="1" dirty="0"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银屑病适应症制剂</a:t>
            </a:r>
            <a:r>
              <a:rPr lang="en-US" altLang="zh-CN" b="1" dirty="0"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)</a:t>
            </a:r>
            <a:r>
              <a:rPr lang="zh-CN" altLang="en-US" b="1" dirty="0"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相比，</a:t>
            </a:r>
            <a:r>
              <a:rPr lang="zh-CN" altLang="en-US" b="1" dirty="0">
                <a:solidFill>
                  <a:srgbClr val="C00000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更适宜儿童特应性皮炎患者</a:t>
            </a:r>
            <a:endParaRPr lang="zh-CN" altLang="en-US" b="1" dirty="0">
              <a:solidFill>
                <a:srgbClr val="C00000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  <a:cs typeface="Arimo Bold" panose="020B0704020202020204"/>
              <a:sym typeface="Arimo Bold" panose="020B0704020202020204"/>
            </a:endParaRPr>
          </a:p>
        </p:txBody>
      </p:sp>
      <p:pic>
        <p:nvPicPr>
          <p:cNvPr id="10" name="图片 9" descr="最新logo透明底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17183" y="159277"/>
            <a:ext cx="1264285" cy="419735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: 圆角 3"/>
          <p:cNvSpPr/>
          <p:nvPr/>
        </p:nvSpPr>
        <p:spPr>
          <a:xfrm>
            <a:off x="6589644" y="1066067"/>
            <a:ext cx="5150626" cy="5026913"/>
          </a:xfrm>
          <a:prstGeom prst="roundRect">
            <a:avLst>
              <a:gd name="adj" fmla="val 2300"/>
            </a:avLst>
          </a:prstGeom>
          <a:solidFill>
            <a:srgbClr val="F0E6F4">
              <a:alpha val="20000"/>
            </a:srgbClr>
          </a:solidFill>
          <a:ln w="12700">
            <a:solidFill>
              <a:srgbClr val="8800D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 13"/>
          <p:cNvSpPr/>
          <p:nvPr/>
        </p:nvSpPr>
        <p:spPr>
          <a:xfrm>
            <a:off x="3133288" y="180140"/>
            <a:ext cx="6841030" cy="829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09600">
              <a:lnSpc>
                <a:spcPct val="120000"/>
              </a:lnSpc>
              <a:spcBef>
                <a:spcPts val="265"/>
              </a:spcBef>
            </a:pPr>
            <a:r>
              <a:rPr lang="zh-CN" altLang="en-US" sz="2000" b="1" dirty="0"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本维莫德乳膏（泽立美</a:t>
            </a:r>
            <a:r>
              <a:rPr lang="en-US" altLang="zh-CN" sz="2000" b="1" baseline="30000" dirty="0"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®</a:t>
            </a:r>
            <a:r>
              <a:rPr lang="zh-CN" altLang="en-US" sz="2000" b="1" dirty="0"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）为非激素外用创新药，参照药物选择为</a:t>
            </a:r>
            <a:r>
              <a:rPr lang="zh-CN" altLang="en-US" sz="2000" b="1" dirty="0">
                <a:solidFill>
                  <a:srgbClr val="C00000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克立硼罗软膏</a:t>
            </a:r>
            <a:endParaRPr lang="en-US" altLang="zh-CN" sz="2000" b="1" dirty="0">
              <a:solidFill>
                <a:srgbClr val="C00000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708030" y="1066067"/>
            <a:ext cx="5594778" cy="816310"/>
          </a:xfrm>
          <a:prstGeom prst="rect">
            <a:avLst/>
          </a:prstGeom>
          <a:solidFill>
            <a:srgbClr val="8800D0"/>
          </a:solidFill>
          <a:ln w="12700" cap="flat" cmpd="sng" algn="ctr">
            <a:solidFill>
              <a:srgbClr val="8800D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609600">
              <a:defRPr/>
            </a:pPr>
            <a:r>
              <a:rPr lang="zh-CN" altLang="en-US" sz="2000" b="1" kern="0" dirty="0">
                <a:solidFill>
                  <a:srgbClr val="FFFFFF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建议参照药物：克立硼罗软膏</a:t>
            </a:r>
            <a:endParaRPr lang="zh-CN" altLang="en-US" sz="2000" b="1" kern="0" dirty="0">
              <a:solidFill>
                <a:srgbClr val="FFFFFF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graphicFrame>
        <p:nvGraphicFramePr>
          <p:cNvPr id="11" name="表格 10"/>
          <p:cNvGraphicFramePr>
            <a:graphicFrameLocks noGrp="1"/>
          </p:cNvGraphicFramePr>
          <p:nvPr/>
        </p:nvGraphicFramePr>
        <p:xfrm>
          <a:off x="708029" y="1882378"/>
          <a:ext cx="5594779" cy="4210602"/>
        </p:xfrm>
        <a:graphic>
          <a:graphicData uri="http://schemas.openxmlformats.org/drawingml/2006/table">
            <a:tbl>
              <a:tblPr firstRow="1" bandRow="1"/>
              <a:tblGrid>
                <a:gridCol w="681904"/>
                <a:gridCol w="4912875"/>
              </a:tblGrid>
              <a:tr h="2268518">
                <a:tc rowSpan="3">
                  <a:txBody>
                    <a:bodyPr/>
                    <a:lstStyle>
                      <a:defPPr>
                        <a:defRPr lang="zh-CN" b="1">
                          <a:solidFill>
                            <a:schemeClr val="lt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zh-CN" altLang="en-US" sz="1600" b="1" dirty="0">
                          <a:solidFill>
                            <a:schemeClr val="tx1"/>
                          </a:solidFill>
                          <a:effectLst/>
                          <a:latin typeface="思源黑体 CN Bold" panose="020B0800000000000000" pitchFamily="34" charset="-122"/>
                          <a:ea typeface="思源黑体 CN Bold" panose="020B0800000000000000" pitchFamily="34" charset="-122"/>
                        </a:rPr>
                        <a:t>相似性高</a:t>
                      </a:r>
                      <a:endParaRPr lang="zh-CN" altLang="en-US" sz="1600" b="1" dirty="0">
                        <a:solidFill>
                          <a:schemeClr val="tx1"/>
                        </a:solidFill>
                        <a:effectLst/>
                        <a:latin typeface="思源黑体 CN Bold" panose="020B0800000000000000" pitchFamily="34" charset="-122"/>
                        <a:ea typeface="思源黑体 CN Bold" panose="020B0800000000000000" pitchFamily="34" charset="-122"/>
                      </a:endParaRPr>
                    </a:p>
                  </a:txBody>
                  <a:tcPr marL="60960" marR="60960" marT="30480" marB="30480" anchor="ctr">
                    <a:lnL w="12700" cap="flat" cmpd="sng" algn="ctr">
                      <a:solidFill>
                        <a:srgbClr val="6433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433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433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433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zh-CN" b="1">
                          <a:solidFill>
                            <a:schemeClr val="lt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marL="285750" indent="-285750" algn="just">
                        <a:lnSpc>
                          <a:spcPct val="150000"/>
                        </a:lnSpc>
                        <a:buFont typeface="Arial" panose="020B0604020202090204" pitchFamily="34" charset="0"/>
                        <a:buChar char="•"/>
                      </a:pPr>
                      <a:r>
                        <a:rPr lang="zh-CN" altLang="en-US" sz="1600" b="1" kern="1200" dirty="0">
                          <a:solidFill>
                            <a:srgbClr val="C00000"/>
                          </a:solidFill>
                          <a:latin typeface="思源黑体 CN Bold" panose="020B0800000000000000" pitchFamily="34" charset="-122"/>
                          <a:ea typeface="思源黑体 CN Bold" panose="020B0800000000000000" pitchFamily="34" charset="-122"/>
                          <a:cs typeface="Times New Roman" panose="02020503050405090304" pitchFamily="18" charset="0"/>
                        </a:rPr>
                        <a:t>适应症相似：</a:t>
                      </a:r>
                      <a:r>
                        <a:rPr lang="zh-CN" altLang="en-US" sz="1600" b="0" dirty="0">
                          <a:solidFill>
                            <a:schemeClr val="tx1"/>
                          </a:solidFill>
                          <a:latin typeface="思源黑体 CN Bold" panose="020B0800000000000000" pitchFamily="34" charset="-122"/>
                          <a:ea typeface="思源黑体 CN Bold" panose="020B0800000000000000" pitchFamily="34" charset="-122"/>
                          <a:cs typeface="Times New Roman" panose="02020503050405090304" pitchFamily="18" charset="0"/>
                        </a:rPr>
                        <a:t>均可用于</a:t>
                      </a:r>
                      <a:r>
                        <a:rPr lang="en-US" altLang="zh-CN" sz="1600" b="1" dirty="0">
                          <a:solidFill>
                            <a:schemeClr val="tx1"/>
                          </a:solidFill>
                          <a:latin typeface="思源黑体 CN Bold" panose="020B0800000000000000" pitchFamily="34" charset="-122"/>
                          <a:ea typeface="思源黑体 CN Bold" panose="020B0800000000000000" pitchFamily="34" charset="-122"/>
                          <a:cs typeface="Times New Roman" panose="02020503050405090304" pitchFamily="18" charset="0"/>
                        </a:rPr>
                        <a:t>2</a:t>
                      </a:r>
                      <a:r>
                        <a:rPr lang="zh-CN" altLang="en-US" sz="1600" b="1" dirty="0">
                          <a:solidFill>
                            <a:schemeClr val="tx1"/>
                          </a:solidFill>
                          <a:latin typeface="思源黑体 CN Bold" panose="020B0800000000000000" pitchFamily="34" charset="-122"/>
                          <a:ea typeface="思源黑体 CN Bold" panose="020B0800000000000000" pitchFamily="34" charset="-122"/>
                          <a:cs typeface="Times New Roman" panose="02020503050405090304" pitchFamily="18" charset="0"/>
                        </a:rPr>
                        <a:t>岁及以上轻中度</a:t>
                      </a:r>
                      <a:r>
                        <a:rPr lang="zh-CN" altLang="en-US" sz="1600" b="0" dirty="0">
                          <a:solidFill>
                            <a:schemeClr val="tx1"/>
                          </a:solidFill>
                          <a:latin typeface="思源黑体 CN Bold" panose="020B0800000000000000" pitchFamily="34" charset="-122"/>
                          <a:ea typeface="思源黑体 CN Bold" panose="020B0800000000000000" pitchFamily="34" charset="-122"/>
                          <a:cs typeface="Times New Roman" panose="02020503050405090304" pitchFamily="18" charset="0"/>
                        </a:rPr>
                        <a:t>特应性皮炎患者；</a:t>
                      </a:r>
                      <a:endParaRPr lang="en-US" altLang="zh-CN" sz="1600" b="0" dirty="0">
                        <a:solidFill>
                          <a:schemeClr val="tx1"/>
                        </a:solidFill>
                        <a:latin typeface="思源黑体 CN Bold" panose="020B0800000000000000" pitchFamily="34" charset="-122"/>
                        <a:ea typeface="思源黑体 CN Bold" panose="020B0800000000000000" pitchFamily="34" charset="-122"/>
                        <a:cs typeface="Times New Roman" panose="02020503050405090304" pitchFamily="18" charset="0"/>
                      </a:endParaRPr>
                    </a:p>
                    <a:p>
                      <a:pPr marL="285750" marR="0" indent="-285750" algn="just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90204" pitchFamily="34" charset="0"/>
                        <a:buChar char="•"/>
                        <a:defRPr/>
                      </a:pPr>
                      <a:r>
                        <a:rPr lang="zh-CN" altLang="en-US" sz="1600" b="0" kern="1200" dirty="0">
                          <a:solidFill>
                            <a:schemeClr val="tx1"/>
                          </a:solidFill>
                          <a:latin typeface="思源黑体 CN Bold" panose="020B0800000000000000" pitchFamily="34" charset="-122"/>
                          <a:ea typeface="思源黑体 CN Bold" panose="020B0800000000000000" pitchFamily="34" charset="-122"/>
                          <a:cs typeface="Times New Roman" panose="02020503050405090304" pitchFamily="18" charset="0"/>
                        </a:rPr>
                        <a:t>指南推荐适应症一致：</a:t>
                      </a:r>
                      <a:r>
                        <a:rPr lang="en-US" altLang="zh-CN" sz="1600" b="0" kern="1200" dirty="0">
                          <a:solidFill>
                            <a:schemeClr val="tx1"/>
                          </a:solidFill>
                          <a:latin typeface="思源黑体 CN Bold" panose="020B0800000000000000" pitchFamily="34" charset="-122"/>
                          <a:ea typeface="思源黑体 CN Bold" panose="020B0800000000000000" pitchFamily="34" charset="-122"/>
                          <a:cs typeface="Times New Roman" panose="02020503050405090304" pitchFamily="18" charset="0"/>
                        </a:rPr>
                        <a:t>《</a:t>
                      </a:r>
                      <a:r>
                        <a:rPr lang="zh-CN" altLang="en-US" sz="1600" b="0" kern="1200" dirty="0">
                          <a:solidFill>
                            <a:schemeClr val="tx1"/>
                          </a:solidFill>
                          <a:latin typeface="思源黑体 CN Bold" panose="020B0800000000000000" pitchFamily="34" charset="-122"/>
                          <a:ea typeface="思源黑体 CN Bold" panose="020B0800000000000000" pitchFamily="34" charset="-122"/>
                          <a:cs typeface="Times New Roman" panose="02020503050405090304" pitchFamily="18" charset="0"/>
                        </a:rPr>
                        <a:t>中国皮炎湿疹类疾病诊疗指南（</a:t>
                      </a:r>
                      <a:r>
                        <a:rPr lang="en-US" altLang="zh-CN" sz="1600" b="0" kern="1200" dirty="0">
                          <a:solidFill>
                            <a:schemeClr val="tx1"/>
                          </a:solidFill>
                          <a:latin typeface="思源黑体 CN Bold" panose="020B0800000000000000" pitchFamily="34" charset="-122"/>
                          <a:ea typeface="思源黑体 CN Bold" panose="020B0800000000000000" pitchFamily="34" charset="-122"/>
                          <a:cs typeface="Times New Roman" panose="02020503050405090304" pitchFamily="18" charset="0"/>
                        </a:rPr>
                        <a:t>2026</a:t>
                      </a:r>
                      <a:r>
                        <a:rPr lang="zh-CN" altLang="en-US" sz="1600" b="0" kern="1200" dirty="0">
                          <a:solidFill>
                            <a:schemeClr val="tx1"/>
                          </a:solidFill>
                          <a:latin typeface="思源黑体 CN Bold" panose="020B0800000000000000" pitchFamily="34" charset="-122"/>
                          <a:ea typeface="思源黑体 CN Bold" panose="020B0800000000000000" pitchFamily="34" charset="-122"/>
                          <a:cs typeface="Times New Roman" panose="02020503050405090304" pitchFamily="18" charset="0"/>
                        </a:rPr>
                        <a:t>版）</a:t>
                      </a:r>
                      <a:r>
                        <a:rPr lang="en-US" altLang="zh-CN" sz="1600" b="0" kern="1200" dirty="0">
                          <a:solidFill>
                            <a:schemeClr val="tx1"/>
                          </a:solidFill>
                          <a:latin typeface="思源黑体 CN Bold" panose="020B0800000000000000" pitchFamily="34" charset="-122"/>
                          <a:ea typeface="思源黑体 CN Bold" panose="020B0800000000000000" pitchFamily="34" charset="-122"/>
                          <a:cs typeface="Times New Roman" panose="02020503050405090304" pitchFamily="18" charset="0"/>
                        </a:rPr>
                        <a:t>》</a:t>
                      </a:r>
                      <a:r>
                        <a:rPr lang="zh-CN" altLang="en-US" sz="1600" b="0" kern="1200" dirty="0">
                          <a:solidFill>
                            <a:schemeClr val="tx1"/>
                          </a:solidFill>
                          <a:latin typeface="思源黑体 CN Bold" panose="020B0800000000000000" pitchFamily="34" charset="-122"/>
                          <a:ea typeface="思源黑体 CN Bold" panose="020B0800000000000000" pitchFamily="34" charset="-122"/>
                          <a:cs typeface="Times New Roman" panose="02020503050405090304" pitchFamily="18" charset="0"/>
                        </a:rPr>
                        <a:t>推荐</a:t>
                      </a:r>
                      <a:r>
                        <a:rPr lang="zh-CN" altLang="en-US" sz="1600" b="1" kern="1200" dirty="0">
                          <a:solidFill>
                            <a:srgbClr val="C00000"/>
                          </a:solidFill>
                          <a:latin typeface="思源黑体 CN Bold" panose="020B0800000000000000" pitchFamily="34" charset="-122"/>
                          <a:ea typeface="思源黑体 CN Bold" panose="020B0800000000000000" pitchFamily="34" charset="-122"/>
                          <a:cs typeface="Times New Roman" panose="02020503050405090304" pitchFamily="18" charset="0"/>
                        </a:rPr>
                        <a:t>克立硼罗、本维莫德</a:t>
                      </a:r>
                      <a:r>
                        <a:rPr lang="zh-CN" altLang="en-US" sz="1600" b="0" kern="1200" dirty="0">
                          <a:solidFill>
                            <a:schemeClr val="tx1"/>
                          </a:solidFill>
                          <a:latin typeface="思源黑体 CN Bold" panose="020B0800000000000000" pitchFamily="34" charset="-122"/>
                          <a:ea typeface="思源黑体 CN Bold" panose="020B0800000000000000" pitchFamily="34" charset="-122"/>
                          <a:cs typeface="Times New Roman" panose="02020503050405090304" pitchFamily="18" charset="0"/>
                        </a:rPr>
                        <a:t>用于</a:t>
                      </a:r>
                      <a:r>
                        <a:rPr lang="zh-CN" altLang="en-US" sz="1600" b="1" kern="1200" dirty="0">
                          <a:solidFill>
                            <a:schemeClr val="tx1"/>
                          </a:solidFill>
                          <a:latin typeface="思源黑体 CN Bold" panose="020B0800000000000000" pitchFamily="34" charset="-122"/>
                          <a:ea typeface="思源黑体 CN Bold" panose="020B0800000000000000" pitchFamily="34" charset="-122"/>
                          <a:cs typeface="Times New Roman" panose="02020503050405090304" pitchFamily="18" charset="0"/>
                        </a:rPr>
                        <a:t>儿童及成人</a:t>
                      </a:r>
                      <a:r>
                        <a:rPr lang="zh-CN" altLang="en-US" sz="1600" b="0" kern="1200" dirty="0">
                          <a:solidFill>
                            <a:schemeClr val="tx1"/>
                          </a:solidFill>
                          <a:latin typeface="思源黑体 CN Bold" panose="020B0800000000000000" pitchFamily="34" charset="-122"/>
                          <a:ea typeface="思源黑体 CN Bold" panose="020B0800000000000000" pitchFamily="34" charset="-122"/>
                          <a:cs typeface="Times New Roman" panose="02020503050405090304" pitchFamily="18" charset="0"/>
                        </a:rPr>
                        <a:t>特应性皮炎患者外用治疗</a:t>
                      </a:r>
                      <a:r>
                        <a:rPr lang="en-US" altLang="zh-CN" sz="1600" baseline="30000" dirty="0">
                          <a:solidFill>
                            <a:schemeClr val="tx1"/>
                          </a:solidFill>
                          <a:latin typeface="思源黑体 CN Bold" panose="020B0800000000000000" pitchFamily="34" charset="-122"/>
                          <a:ea typeface="思源黑体 CN Bold" panose="020B0800000000000000" pitchFamily="34" charset="-122"/>
                          <a:cs typeface="Times New Roman" panose="02020503050405090304" pitchFamily="18" charset="0"/>
                        </a:rPr>
                        <a:t>1</a:t>
                      </a:r>
                      <a:endParaRPr lang="zh-CN" altLang="en-US" sz="1600" b="1" kern="1200" dirty="0">
                        <a:solidFill>
                          <a:schemeClr val="tx1"/>
                        </a:solidFill>
                        <a:latin typeface="思源黑体 CN Bold" panose="020B0800000000000000" pitchFamily="34" charset="-122"/>
                        <a:ea typeface="思源黑体 CN Bold" panose="020B0800000000000000" pitchFamily="34" charset="-122"/>
                        <a:cs typeface="Times New Roman" panose="02020503050405090304" pitchFamily="18" charset="0"/>
                      </a:endParaRPr>
                    </a:p>
                  </a:txBody>
                  <a:tcPr marL="60960" marR="60960" marT="30480" marB="30480" anchor="ctr">
                    <a:lnL w="12700" cap="flat" cmpd="sng" algn="ctr">
                      <a:solidFill>
                        <a:srgbClr val="6433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433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433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433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898692">
                <a:tc vMerge="1">
                  <a:tcPr/>
                </a:tc>
                <a:tc>
                  <a:txBody>
                    <a:bodyPr/>
                    <a:lstStyle/>
                    <a:p>
                      <a:pPr marL="285750" marR="0" lvl="0" indent="-285750" algn="just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90204" pitchFamily="34" charset="0"/>
                        <a:buChar char="•"/>
                        <a:defRPr/>
                      </a:pPr>
                      <a:r>
                        <a:rPr lang="zh-CN" altLang="en-US" sz="1600" b="1" baseline="0" dirty="0">
                          <a:solidFill>
                            <a:srgbClr val="C00000"/>
                          </a:solidFill>
                          <a:latin typeface="思源黑体 CN Bold" panose="020B0800000000000000" pitchFamily="34" charset="-122"/>
                          <a:ea typeface="思源黑体 CN Bold" panose="020B0800000000000000" pitchFamily="34" charset="-122"/>
                          <a:cs typeface="Times New Roman" panose="02020503050405090304" pitchFamily="18" charset="0"/>
                        </a:rPr>
                        <a:t>给药途径相同：</a:t>
                      </a:r>
                      <a:r>
                        <a:rPr lang="zh-CN" altLang="en-US" sz="1600" dirty="0">
                          <a:latin typeface="思源黑体 CN Bold" panose="020B0800000000000000" pitchFamily="34" charset="-122"/>
                          <a:ea typeface="思源黑体 CN Bold" panose="020B0800000000000000" pitchFamily="34" charset="-122"/>
                          <a:cs typeface="Times New Roman" panose="02020503050405090304" pitchFamily="18" charset="0"/>
                        </a:rPr>
                        <a:t>均为</a:t>
                      </a:r>
                      <a:r>
                        <a:rPr lang="zh-CN" altLang="en-US" sz="1600" b="1" dirty="0">
                          <a:latin typeface="思源黑体 CN Bold" panose="020B0800000000000000" pitchFamily="34" charset="-122"/>
                          <a:ea typeface="思源黑体 CN Bold" panose="020B0800000000000000" pitchFamily="34" charset="-122"/>
                          <a:cs typeface="Times New Roman" panose="02020503050405090304" pitchFamily="18" charset="0"/>
                        </a:rPr>
                        <a:t>局部外用</a:t>
                      </a:r>
                      <a:r>
                        <a:rPr lang="zh-CN" altLang="en-US" sz="1600" dirty="0">
                          <a:latin typeface="思源黑体 CN Bold" panose="020B0800000000000000" pitchFamily="34" charset="-122"/>
                          <a:ea typeface="思源黑体 CN Bold" panose="020B0800000000000000" pitchFamily="34" charset="-122"/>
                          <a:cs typeface="Times New Roman" panose="02020503050405090304" pitchFamily="18" charset="0"/>
                        </a:rPr>
                        <a:t>治疗药物，</a:t>
                      </a:r>
                      <a:r>
                        <a:rPr lang="zh-CN" altLang="en-US" sz="1600" b="1" dirty="0">
                          <a:latin typeface="思源黑体 CN Bold" panose="020B0800000000000000" pitchFamily="34" charset="-122"/>
                          <a:ea typeface="思源黑体 CN Bold" panose="020B0800000000000000" pitchFamily="34" charset="-122"/>
                          <a:cs typeface="Times New Roman" panose="02020503050405090304" pitchFamily="18" charset="0"/>
                        </a:rPr>
                        <a:t>用法用量</a:t>
                      </a:r>
                      <a:r>
                        <a:rPr lang="zh-CN" altLang="en-US" sz="1600" dirty="0">
                          <a:latin typeface="思源黑体 CN Bold" panose="020B0800000000000000" pitchFamily="34" charset="-122"/>
                          <a:ea typeface="思源黑体 CN Bold" panose="020B0800000000000000" pitchFamily="34" charset="-122"/>
                          <a:cs typeface="Times New Roman" panose="02020503050405090304" pitchFamily="18" charset="0"/>
                        </a:rPr>
                        <a:t>相近</a:t>
                      </a:r>
                      <a:endParaRPr lang="en-US" altLang="zh-CN" sz="1600" dirty="0">
                        <a:latin typeface="思源黑体 CN Bold" panose="020B0800000000000000" pitchFamily="34" charset="-122"/>
                        <a:ea typeface="思源黑体 CN Bold" panose="020B0800000000000000" pitchFamily="34" charset="-122"/>
                        <a:cs typeface="Times New Roman" panose="02020503050405090304" pitchFamily="18" charset="0"/>
                      </a:endParaRPr>
                    </a:p>
                  </a:txBody>
                  <a:tcPr marL="60960" marR="60960" marT="30480" marB="30480" anchor="ctr">
                    <a:lnL w="12700" cap="flat" cmpd="sng" algn="ctr">
                      <a:solidFill>
                        <a:srgbClr val="6433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433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433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433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043392">
                <a:tc vMerge="1">
                  <a:tcPr/>
                </a:tc>
                <a:tc>
                  <a:txBody>
                    <a:bodyPr/>
                    <a:lstStyle/>
                    <a:p>
                      <a:pPr marL="285750" marR="0" lvl="0" indent="-285750" algn="just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90204" pitchFamily="34" charset="0"/>
                        <a:buChar char="•"/>
                        <a:defRPr/>
                      </a:pPr>
                      <a:r>
                        <a:rPr lang="zh-CN" altLang="en-US" sz="1600" b="1" baseline="0" dirty="0">
                          <a:solidFill>
                            <a:srgbClr val="C00000"/>
                          </a:solidFill>
                          <a:latin typeface="思源黑体 CN Bold" panose="020B0800000000000000" pitchFamily="34" charset="-122"/>
                          <a:ea typeface="思源黑体 CN Bold" panose="020B0800000000000000" pitchFamily="34" charset="-122"/>
                          <a:cs typeface="Times New Roman" panose="02020503050405090304" pitchFamily="18" charset="0"/>
                        </a:rPr>
                        <a:t>创新程度相似：</a:t>
                      </a:r>
                      <a:r>
                        <a:rPr lang="zh-CN" altLang="en-US" sz="1600" dirty="0">
                          <a:latin typeface="思源黑体 CN Bold" panose="020B0800000000000000" pitchFamily="34" charset="-122"/>
                          <a:ea typeface="思源黑体 CN Bold" panose="020B0800000000000000" pitchFamily="34" charset="-122"/>
                          <a:cs typeface="Times New Roman" panose="02020503050405090304" pitchFamily="18" charset="0"/>
                        </a:rPr>
                        <a:t>均为非激素类创新机制治疗药物</a:t>
                      </a:r>
                      <a:endParaRPr lang="en-US" altLang="zh-CN" sz="1600" dirty="0">
                        <a:latin typeface="思源黑体 CN Bold" panose="020B0800000000000000" pitchFamily="34" charset="-122"/>
                        <a:ea typeface="思源黑体 CN Bold" panose="020B0800000000000000" pitchFamily="34" charset="-122"/>
                        <a:cs typeface="Times New Roman" panose="02020503050405090304" pitchFamily="18" charset="0"/>
                      </a:endParaRPr>
                    </a:p>
                  </a:txBody>
                  <a:tcPr marL="60960" marR="60960" marT="30480" marB="30480" anchor="ctr">
                    <a:lnL w="12700" cap="flat" cmpd="sng" algn="ctr">
                      <a:solidFill>
                        <a:srgbClr val="6433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433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433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433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" name="文本框 1"/>
          <p:cNvSpPr txBox="1"/>
          <p:nvPr/>
        </p:nvSpPr>
        <p:spPr>
          <a:xfrm>
            <a:off x="466725" y="6252746"/>
            <a:ext cx="1125657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800" i="1"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</a:defRPr>
            </a:lvl1pPr>
          </a:lstStyle>
          <a:p>
            <a:r>
              <a:rPr lang="en-US" altLang="zh-CN" sz="700" i="0" dirty="0">
                <a:solidFill>
                  <a:prstClr val="black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  <a:cs typeface="Times New Roman" panose="02020503050405090304" pitchFamily="18" charset="0"/>
                <a:sym typeface="+mn-ea"/>
              </a:rPr>
              <a:t>1.</a:t>
            </a:r>
            <a:r>
              <a:rPr lang="zh-CN" altLang="en-US" sz="700" i="0" dirty="0">
                <a:latin typeface="思源黑体 CN Regular" panose="020B0500000000000000" pitchFamily="34" charset="-122"/>
                <a:ea typeface="思源黑体 CN Regular" panose="020B0500000000000000" pitchFamily="34" charset="-122"/>
              </a:rPr>
              <a:t>中华医学会皮肤性病学分会</a:t>
            </a:r>
            <a:r>
              <a:rPr lang="en-US" altLang="zh-CN" sz="700" i="0" dirty="0">
                <a:latin typeface="思源黑体 CN Regular" panose="020B0500000000000000" pitchFamily="34" charset="-122"/>
                <a:ea typeface="思源黑体 CN Regular" panose="020B0500000000000000" pitchFamily="34" charset="-122"/>
              </a:rPr>
              <a:t>,</a:t>
            </a:r>
            <a:r>
              <a:rPr lang="zh-CN" altLang="en-US" sz="700" i="0" dirty="0">
                <a:latin typeface="思源黑体 CN Regular" panose="020B0500000000000000" pitchFamily="34" charset="-122"/>
                <a:ea typeface="思源黑体 CN Regular" panose="020B0500000000000000" pitchFamily="34" charset="-122"/>
              </a:rPr>
              <a:t>中国医师协会皮肤科医师分会</a:t>
            </a:r>
            <a:r>
              <a:rPr lang="en-US" altLang="zh-CN" sz="700" i="0" dirty="0">
                <a:latin typeface="思源黑体 CN Regular" panose="020B0500000000000000" pitchFamily="34" charset="-122"/>
                <a:ea typeface="思源黑体 CN Regular" panose="020B0500000000000000" pitchFamily="34" charset="-122"/>
              </a:rPr>
              <a:t>. </a:t>
            </a:r>
            <a:r>
              <a:rPr lang="zh-CN" altLang="en-US" sz="700" i="0" dirty="0">
                <a:latin typeface="思源黑体 CN Regular" panose="020B0500000000000000" pitchFamily="34" charset="-122"/>
                <a:ea typeface="思源黑体 CN Regular" panose="020B0500000000000000" pitchFamily="34" charset="-122"/>
              </a:rPr>
              <a:t>中国皮炎湿疹类疾病诊疗指南（</a:t>
            </a:r>
            <a:r>
              <a:rPr lang="en-US" altLang="zh-CN" sz="700" i="0" dirty="0">
                <a:latin typeface="思源黑体 CN Regular" panose="020B0500000000000000" pitchFamily="34" charset="-122"/>
                <a:ea typeface="思源黑体 CN Regular" panose="020B0500000000000000" pitchFamily="34" charset="-122"/>
              </a:rPr>
              <a:t>2026</a:t>
            </a:r>
            <a:r>
              <a:rPr lang="zh-CN" altLang="en-US" sz="700" i="0" dirty="0">
                <a:latin typeface="思源黑体 CN Regular" panose="020B0500000000000000" pitchFamily="34" charset="-122"/>
                <a:ea typeface="思源黑体 CN Regular" panose="020B0500000000000000" pitchFamily="34" charset="-122"/>
              </a:rPr>
              <a:t>版）</a:t>
            </a:r>
            <a:r>
              <a:rPr lang="en-US" altLang="zh-CN" sz="700" i="0" dirty="0">
                <a:latin typeface="思源黑体 CN Regular" panose="020B0500000000000000" pitchFamily="34" charset="-122"/>
                <a:ea typeface="思源黑体 CN Regular" panose="020B0500000000000000" pitchFamily="34" charset="-122"/>
              </a:rPr>
              <a:t>[J]. </a:t>
            </a:r>
            <a:r>
              <a:rPr lang="zh-CN" altLang="en-US" sz="700" i="0" dirty="0">
                <a:latin typeface="思源黑体 CN Regular" panose="020B0500000000000000" pitchFamily="34" charset="-122"/>
                <a:ea typeface="思源黑体 CN Regular" panose="020B0500000000000000" pitchFamily="34" charset="-122"/>
              </a:rPr>
              <a:t>中华皮肤科杂志</a:t>
            </a:r>
            <a:r>
              <a:rPr lang="en-US" altLang="zh-CN" sz="700" i="0" dirty="0">
                <a:latin typeface="思源黑体 CN Regular" panose="020B0500000000000000" pitchFamily="34" charset="-122"/>
                <a:ea typeface="思源黑体 CN Regular" panose="020B0500000000000000" pitchFamily="34" charset="-122"/>
              </a:rPr>
              <a:t>,2026,59(2):97-106. </a:t>
            </a:r>
            <a:endParaRPr lang="en-US" altLang="zh-CN" sz="700" i="0" dirty="0"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sp>
        <p:nvSpPr>
          <p:cNvPr id="3" name="灯片编号占位符 1"/>
          <p:cNvSpPr txBox="1"/>
          <p:nvPr/>
        </p:nvSpPr>
        <p:spPr>
          <a:xfrm>
            <a:off x="9345583" y="6412310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914400">
              <a:defRPr/>
            </a:pPr>
            <a:fld id="{48F63A3B-78C7-47BE-AE5E-E10140E04643}" type="slidenum">
              <a:rPr lang="en-US" sz="1200" smtClean="0">
                <a:solidFill>
                  <a:prstClr val="black">
                    <a:tint val="75000"/>
                  </a:prstClr>
                </a:solidFill>
                <a:latin typeface="Times New Roman" panose="02020503050405090304"/>
                <a:ea typeface="华文楷体" panose="02010600040101010101" pitchFamily="2" charset="-122"/>
              </a:rPr>
            </a:fld>
            <a:endParaRPr lang="en-US" sz="1200" dirty="0">
              <a:solidFill>
                <a:prstClr val="black">
                  <a:tint val="75000"/>
                </a:prstClr>
              </a:solidFill>
              <a:latin typeface="Times New Roman" panose="02020503050405090304"/>
              <a:ea typeface="华文楷体" panose="02010600040101010101" pitchFamily="2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6904575" y="1103471"/>
            <a:ext cx="4805878" cy="49390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b="1" dirty="0"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与建议参照药品相比：</a:t>
            </a:r>
            <a:endParaRPr lang="en-US" altLang="zh-CN" b="1" dirty="0"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  <a:p>
            <a:pPr>
              <a:lnSpc>
                <a:spcPct val="150000"/>
              </a:lnSpc>
            </a:pPr>
            <a:endParaRPr lang="en-US" altLang="zh-CN" sz="800" b="1" dirty="0"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zh-CN" altLang="en-US" b="1" dirty="0">
                <a:solidFill>
                  <a:srgbClr val="8800D0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更优效</a:t>
            </a:r>
            <a:endParaRPr lang="en-US" altLang="zh-CN" b="1" dirty="0">
              <a:solidFill>
                <a:srgbClr val="8800D0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600" dirty="0"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①疗效更优：</a:t>
            </a:r>
            <a:r>
              <a:rPr lang="zh-CN" altLang="en-US" sz="1600" b="1" dirty="0"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皮损清除</a:t>
            </a:r>
            <a:r>
              <a:rPr lang="zh-CN" altLang="en-US" sz="1600" dirty="0"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大幅优于克立硼罗；</a:t>
            </a:r>
            <a:endParaRPr lang="zh-CN" altLang="en-US" sz="1600" dirty="0"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600" dirty="0"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②止痒更好：</a:t>
            </a:r>
            <a:r>
              <a:rPr lang="zh-CN" altLang="en-US" sz="1600" b="1" dirty="0"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瘙痒缓解</a:t>
            </a:r>
            <a:r>
              <a:rPr lang="zh-CN" altLang="en-US" sz="1600" dirty="0"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显著强于克立硼罗</a:t>
            </a:r>
            <a:endParaRPr lang="en-US" altLang="zh-CN" sz="1600" dirty="0"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zh-CN" altLang="en-US" b="1" dirty="0">
                <a:solidFill>
                  <a:srgbClr val="8800D0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更低复发</a:t>
            </a:r>
            <a:endParaRPr lang="en-US" altLang="zh-CN" b="1" dirty="0">
              <a:solidFill>
                <a:srgbClr val="8800D0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600" dirty="0"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一年内停药</a:t>
            </a:r>
            <a:r>
              <a:rPr lang="zh-CN" altLang="en-US" sz="1600" b="1" dirty="0"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无复发率高达</a:t>
            </a:r>
            <a:r>
              <a:rPr lang="en-US" altLang="zh-CN" sz="1600" b="1" dirty="0"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70%</a:t>
            </a:r>
            <a:r>
              <a:rPr lang="zh-CN" altLang="en-US" sz="1600" dirty="0"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，远超克立硼罗</a:t>
            </a:r>
            <a:endParaRPr lang="en-US" altLang="zh-CN" sz="1600" dirty="0"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zh-CN" altLang="en-US" b="1" dirty="0">
                <a:solidFill>
                  <a:srgbClr val="8800D0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更安全</a:t>
            </a:r>
            <a:endParaRPr lang="en-US" altLang="zh-CN" b="1" dirty="0">
              <a:solidFill>
                <a:srgbClr val="8800D0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600" dirty="0"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系统暴露极低，无重复给药蓄积</a:t>
            </a:r>
            <a:r>
              <a:rPr lang="en-US" altLang="zh-CN" sz="1600" dirty="0"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/</a:t>
            </a:r>
            <a:r>
              <a:rPr lang="zh-CN" altLang="en-US" sz="1600" dirty="0"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用药部位疼痛发生率更低</a:t>
            </a:r>
            <a:endParaRPr lang="en-US" altLang="zh-CN" sz="1600" dirty="0"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zh-CN" altLang="en-US" b="1" dirty="0">
                <a:solidFill>
                  <a:srgbClr val="8800D0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更适合儿童</a:t>
            </a:r>
            <a:endParaRPr lang="en-US" altLang="zh-CN" b="1" dirty="0">
              <a:solidFill>
                <a:srgbClr val="8800D0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600" dirty="0"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①用药部位疼痛少；② 儿童</a:t>
            </a:r>
            <a:r>
              <a:rPr lang="zh-CN" altLang="en-US" sz="1600" b="1" dirty="0"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敏感部位、渗出皮损</a:t>
            </a:r>
            <a:r>
              <a:rPr lang="zh-CN" altLang="en-US" sz="1600" dirty="0"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均可使用；③乳膏剂型，</a:t>
            </a:r>
            <a:r>
              <a:rPr lang="zh-CN" altLang="en-US" sz="1600" b="1" dirty="0"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更易吸收</a:t>
            </a:r>
            <a:endParaRPr lang="zh-CN" altLang="en-US" sz="1600" dirty="0"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15" name="TextBox 17"/>
          <p:cNvSpPr txBox="1"/>
          <p:nvPr/>
        </p:nvSpPr>
        <p:spPr>
          <a:xfrm>
            <a:off x="830317" y="377456"/>
            <a:ext cx="2227470" cy="43531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00">
              <a:lnSpc>
                <a:spcPts val="3600"/>
              </a:lnSpc>
            </a:pPr>
            <a:r>
              <a:rPr lang="zh-CN" altLang="en-US" sz="2665" b="1" dirty="0">
                <a:solidFill>
                  <a:srgbClr val="8800D0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cs typeface="Times New Roman" panose="02020503050405090304" pitchFamily="18" charset="0"/>
                <a:sym typeface="Arimo Bold" panose="020B0704020202020204"/>
              </a:rPr>
              <a:t>基本信息</a:t>
            </a:r>
            <a:r>
              <a:rPr lang="en-US" altLang="zh-CN" sz="2665" b="1" dirty="0">
                <a:solidFill>
                  <a:srgbClr val="8800D0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cs typeface="Times New Roman" panose="02020503050405090304" pitchFamily="18" charset="0"/>
                <a:sym typeface="Arimo Bold" panose="020B0704020202020204"/>
              </a:rPr>
              <a:t>(2/3)</a:t>
            </a:r>
            <a:endParaRPr lang="en-US" sz="2665" b="1" dirty="0">
              <a:solidFill>
                <a:srgbClr val="8800D0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  <a:cs typeface="Times New Roman" panose="02020503050405090304" pitchFamily="18" charset="0"/>
              <a:sym typeface="Arimo Bold" panose="020B0704020202020204"/>
            </a:endParaRPr>
          </a:p>
        </p:txBody>
      </p:sp>
      <p:pic>
        <p:nvPicPr>
          <p:cNvPr id="5" name="图片 4" descr="最新logo透明底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717183" y="159277"/>
            <a:ext cx="1264285" cy="419735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矩形 25"/>
          <p:cNvSpPr/>
          <p:nvPr/>
        </p:nvSpPr>
        <p:spPr>
          <a:xfrm>
            <a:off x="758655" y="3723756"/>
            <a:ext cx="5774591" cy="2484000"/>
          </a:xfrm>
          <a:prstGeom prst="rect">
            <a:avLst/>
          </a:prstGeom>
          <a:solidFill>
            <a:srgbClr val="F0E6F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TextBox 17"/>
          <p:cNvSpPr txBox="1"/>
          <p:nvPr/>
        </p:nvSpPr>
        <p:spPr>
          <a:xfrm>
            <a:off x="3149978" y="365029"/>
            <a:ext cx="7789312" cy="4130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defTabSz="609600">
              <a:lnSpc>
                <a:spcPts val="3600"/>
              </a:lnSpc>
              <a:defRPr/>
            </a:pPr>
            <a:r>
              <a:rPr lang="zh-CN" altLang="en-US" sz="2000" b="1" dirty="0"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特应性皮炎</a:t>
            </a: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Arimo Bold" panose="020B0704020202020204"/>
                <a:sym typeface="Arimo Bold" panose="020B0704020202020204"/>
              </a:rPr>
              <a:t>儿童疾病负担重</a:t>
            </a: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232A32"/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Arimo Bold" panose="020B0704020202020204"/>
                <a:sym typeface="Arimo Bold" panose="020B0704020202020204"/>
              </a:rPr>
              <a:t>，缺乏</a:t>
            </a: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Arimo Bold" panose="020B0704020202020204"/>
                <a:sym typeface="Arimo Bold" panose="020B0704020202020204"/>
              </a:rPr>
              <a:t>疗效强</a:t>
            </a: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Arimo Bold" panose="020B0704020202020204"/>
                <a:sym typeface="Arimo Bold" panose="020B0704020202020204"/>
              </a:rPr>
              <a:t>且</a:t>
            </a: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Arimo Bold" panose="020B0704020202020204"/>
                <a:sym typeface="Arimo Bold" panose="020B0704020202020204"/>
              </a:rPr>
              <a:t>安全性高</a:t>
            </a: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Arimo Bold" panose="020B0704020202020204"/>
                <a:sym typeface="Arimo Bold" panose="020B0704020202020204"/>
              </a:rPr>
              <a:t>的外用药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Arimo Bold" panose="020B0704020202020204"/>
              <a:sym typeface="Arimo Bold" panose="020B0704020202020204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654327" y="1236203"/>
            <a:ext cx="11192036" cy="1794252"/>
          </a:xfrm>
          <a:prstGeom prst="rect">
            <a:avLst/>
          </a:prstGeom>
          <a:noFill/>
          <a:ln>
            <a:solidFill>
              <a:srgbClr val="8800D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6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503050405090304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366067" y="1053954"/>
            <a:ext cx="6814117" cy="379656"/>
          </a:xfrm>
          <a:prstGeom prst="rect">
            <a:avLst/>
          </a:prstGeom>
          <a:solidFill>
            <a:srgbClr val="8800D0"/>
          </a:solidFill>
        </p:spPr>
        <p:txBody>
          <a:bodyPr wrap="square" rtlCol="0">
            <a:spAutoFit/>
          </a:bodyPr>
          <a:lstStyle/>
          <a:p>
            <a:pPr marL="0" marR="0" lvl="0" indent="0" algn="ctr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65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特应性皮炎（湿疹）为儿童第一大皮肤病 患者疾病负担严重</a:t>
            </a:r>
            <a:endParaRPr kumimoji="0" lang="zh-CN" altLang="en-US" sz="1865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640514" y="3380969"/>
            <a:ext cx="11171693" cy="2938370"/>
          </a:xfrm>
          <a:prstGeom prst="rect">
            <a:avLst/>
          </a:prstGeom>
          <a:noFill/>
          <a:ln>
            <a:solidFill>
              <a:srgbClr val="8800D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65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503050405090304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366067" y="3222006"/>
            <a:ext cx="6705852" cy="379656"/>
          </a:xfrm>
          <a:prstGeom prst="rect">
            <a:avLst/>
          </a:prstGeom>
          <a:solidFill>
            <a:srgbClr val="8800D0"/>
          </a:solidFill>
        </p:spPr>
        <p:txBody>
          <a:bodyPr wrap="square" rtlCol="0">
            <a:spAutoFit/>
          </a:bodyPr>
          <a:lstStyle/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65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未满足的儿童患者需求：</a:t>
            </a:r>
            <a:r>
              <a:rPr kumimoji="0" lang="zh-CN" altLang="en-US" sz="1865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疗效强</a:t>
            </a:r>
            <a:r>
              <a:rPr kumimoji="0" lang="zh-CN" altLang="en-US" sz="1865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和</a:t>
            </a:r>
            <a:r>
              <a:rPr kumimoji="0" lang="zh-CN" altLang="en-US" sz="1865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安全性高</a:t>
            </a:r>
            <a:r>
              <a:rPr kumimoji="0" lang="zh-CN" altLang="en-US" sz="1865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的非激素外用新药</a:t>
            </a:r>
            <a:endParaRPr kumimoji="0" lang="zh-CN" altLang="en-US" sz="1865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613302" y="1459758"/>
            <a:ext cx="11302009" cy="15570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90500" marR="0" lvl="0" indent="-190500" algn="l" defTabSz="609600" rtl="0" eaLnBrk="1" fontAlgn="auto" latinLnBrk="0" hangingPunct="1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defRPr/>
            </a:pPr>
            <a:r>
              <a:rPr kumimoji="0" lang="zh-CN" alt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Times New Roman" panose="02020503050405090304" pitchFamily="18" charset="0"/>
                <a:sym typeface="Arial" panose="020B0604020202090204" pitchFamily="34" charset="0"/>
              </a:rPr>
              <a:t>机制复杂：</a:t>
            </a: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Times New Roman" panose="02020503050405090304" pitchFamily="18" charset="0"/>
              </a:rPr>
              <a:t>发病涉及</a:t>
            </a:r>
            <a:r>
              <a:rPr kumimoji="0" lang="zh-CN" alt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Times New Roman" panose="02020503050405090304" pitchFamily="18" charset="0"/>
              </a:rPr>
              <a:t>免疫功能紊乱、皮肤屏障受损、皮肤菌群失调以及氧化应激反应</a:t>
            </a: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Times New Roman" panose="02020503050405090304" pitchFamily="18" charset="0"/>
              </a:rPr>
              <a:t>等多个环节</a:t>
            </a:r>
            <a:r>
              <a:rPr kumimoji="0" lang="en-US" altLang="zh-CN" sz="12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Times New Roman" panose="02020503050405090304" pitchFamily="18" charset="0"/>
              </a:rPr>
              <a:t>1</a:t>
            </a:r>
            <a:r>
              <a:rPr kumimoji="0" lang="zh-CN" altLang="en-US" sz="12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Times New Roman" panose="02020503050405090304" pitchFamily="18" charset="0"/>
              </a:rPr>
              <a:t>，</a:t>
            </a:r>
            <a:r>
              <a:rPr kumimoji="0" lang="en-US" altLang="zh-CN" sz="12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Times New Roman" panose="02020503050405090304" pitchFamily="18" charset="0"/>
              </a:rPr>
              <a:t>2</a:t>
            </a:r>
            <a:endParaRPr kumimoji="0" lang="en-US" altLang="zh-CN" sz="1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Times New Roman" panose="02020503050405090304" pitchFamily="18" charset="0"/>
              <a:sym typeface="Arial" panose="020B0604020202090204" pitchFamily="34" charset="0"/>
            </a:endParaRPr>
          </a:p>
          <a:p>
            <a:pPr marL="190500" marR="0" lvl="0" indent="-190500" algn="l" defTabSz="609600" rtl="0" eaLnBrk="1" fontAlgn="auto" latinLnBrk="0" hangingPunct="1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defRPr/>
            </a:pPr>
            <a:r>
              <a:rPr kumimoji="0" lang="zh-CN" alt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Times New Roman" panose="02020503050405090304" pitchFamily="18" charset="0"/>
                <a:sym typeface="Arial" panose="020B0604020202090204" pitchFamily="34" charset="0"/>
              </a:rPr>
              <a:t>疾病影响大：</a:t>
            </a:r>
            <a:r>
              <a:rPr kumimoji="0" lang="zh-CN" alt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Times New Roman" panose="02020503050405090304" pitchFamily="18" charset="0"/>
                <a:sym typeface="Arial" panose="020B0604020202090204" pitchFamily="34" charset="0"/>
              </a:rPr>
              <a:t>给</a:t>
            </a:r>
            <a:r>
              <a:rPr kumimoji="0" lang="zh-CN" alt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Times New Roman" panose="02020503050405090304" pitchFamily="18" charset="0"/>
                <a:sym typeface="Arial" panose="020B0604020202090204" pitchFamily="34" charset="0"/>
              </a:rPr>
              <a:t>患者带来</a:t>
            </a:r>
            <a:r>
              <a:rPr kumimoji="0" lang="zh-CN" altLang="en-US" sz="1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Times New Roman" panose="02020503050405090304" pitchFamily="18" charset="0"/>
                <a:sym typeface="Arial" panose="020B0604020202090204" pitchFamily="34" charset="0"/>
              </a:rPr>
              <a:t>剧烈瘙痒和严重皮损</a:t>
            </a:r>
            <a:r>
              <a:rPr kumimoji="0" lang="zh-CN" alt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Times New Roman" panose="02020503050405090304" pitchFamily="18" charset="0"/>
                <a:sym typeface="Arial" panose="020B0604020202090204" pitchFamily="34" charset="0"/>
              </a:rPr>
              <a:t>，</a:t>
            </a:r>
            <a:r>
              <a:rPr kumimoji="0" lang="zh-CN" alt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Times New Roman" panose="02020503050405090304" pitchFamily="18" charset="0"/>
                <a:sym typeface="Arial" panose="020B0604020202090204" pitchFamily="34" charset="0"/>
              </a:rPr>
              <a:t>严重影响生活质量和心理健康</a:t>
            </a:r>
            <a:r>
              <a:rPr kumimoji="0" lang="zh-CN" alt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Times New Roman" panose="02020503050405090304" pitchFamily="18" charset="0"/>
                <a:sym typeface="Arial" panose="020B0604020202090204" pitchFamily="34" charset="0"/>
              </a:rPr>
              <a:t>，甚至</a:t>
            </a:r>
            <a:r>
              <a:rPr kumimoji="0" lang="zh-CN" alt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Times New Roman" panose="02020503050405090304" pitchFamily="18" charset="0"/>
                <a:sym typeface="Arial" panose="020B0604020202090204" pitchFamily="34" charset="0"/>
              </a:rPr>
              <a:t>影响儿童的生长发育</a:t>
            </a:r>
            <a:r>
              <a:rPr kumimoji="0" lang="en-US" altLang="zh-CN" sz="1200" b="0" i="0" u="none" strike="noStrike" kern="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Times New Roman" panose="02020503050405090304" pitchFamily="18" charset="0"/>
                <a:sym typeface="Arial" panose="020B0604020202090204" pitchFamily="34" charset="0"/>
              </a:rPr>
              <a:t>3</a:t>
            </a: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Times New Roman" panose="02020503050405090304" pitchFamily="18" charset="0"/>
              </a:rPr>
              <a:t>；</a:t>
            </a:r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Times New Roman" panose="02020503050405090304" pitchFamily="18" charset="0"/>
            </a:endParaRPr>
          </a:p>
          <a:p>
            <a:pPr marL="0" marR="0" lvl="0" indent="0" algn="l" defTabSz="609600" rtl="0" eaLnBrk="1" fontAlgn="auto" latinLnBrk="0" hangingPunct="1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2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Times New Roman" panose="02020503050405090304" pitchFamily="18" charset="0"/>
                <a:sym typeface="+mn-lt"/>
              </a:rPr>
              <a:t>                         </a:t>
            </a:r>
            <a:r>
              <a:rPr kumimoji="0" lang="zh-CN" alt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Times New Roman" panose="02020503050405090304" pitchFamily="18" charset="0"/>
                <a:sym typeface="+mn-lt"/>
              </a:rPr>
              <a:t>湿疹导致的瘙痒使患者</a:t>
            </a:r>
            <a:r>
              <a:rPr kumimoji="0" lang="zh-CN" altLang="en-US" sz="1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Times New Roman" panose="02020503050405090304" pitchFamily="18" charset="0"/>
                <a:sym typeface="+mn-lt"/>
              </a:rPr>
              <a:t>每年平均睡眠损失</a:t>
            </a:r>
            <a:r>
              <a:rPr kumimoji="0" lang="en-US" altLang="zh-CN" sz="1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Times New Roman" panose="02020503050405090304" pitchFamily="18" charset="0"/>
                <a:sym typeface="+mn-lt"/>
              </a:rPr>
              <a:t>500</a:t>
            </a:r>
            <a:r>
              <a:rPr kumimoji="0" lang="zh-CN" altLang="en-US" sz="1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Times New Roman" panose="02020503050405090304" pitchFamily="18" charset="0"/>
                <a:sym typeface="+mn-lt"/>
              </a:rPr>
              <a:t>小时</a:t>
            </a:r>
            <a:r>
              <a:rPr kumimoji="0" lang="en-US" altLang="zh-CN" sz="1200" b="0" i="0" u="none" strike="noStrike" kern="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Times New Roman" panose="02020503050405090304" pitchFamily="18" charset="0"/>
              </a:rPr>
              <a:t>4 </a:t>
            </a:r>
            <a:r>
              <a:rPr kumimoji="0" lang="zh-CN" altLang="en-US" sz="1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Times New Roman" panose="02020503050405090304" pitchFamily="18" charset="0"/>
                <a:sym typeface="+mn-lt"/>
              </a:rPr>
              <a:t>，</a:t>
            </a:r>
            <a:r>
              <a:rPr kumimoji="0" lang="zh-CN" alt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Times New Roman" panose="02020503050405090304" pitchFamily="18" charset="0"/>
                <a:sym typeface="+mn-lt"/>
              </a:rPr>
              <a:t>睡眠障碍进一步导致</a:t>
            </a:r>
            <a:r>
              <a:rPr kumimoji="0" lang="zh-CN" altLang="zh-CN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Times New Roman" panose="02020503050405090304" pitchFamily="18" charset="0"/>
              </a:rPr>
              <a:t>如</a:t>
            </a:r>
            <a:r>
              <a:rPr kumimoji="0" lang="zh-CN" altLang="zh-CN" sz="1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Times New Roman" panose="02020503050405090304" pitchFamily="18" charset="0"/>
              </a:rPr>
              <a:t>焦虑、抑郁症状，工作、学习效率下降</a:t>
            </a:r>
            <a:r>
              <a:rPr kumimoji="0" lang="zh-CN" altLang="zh-CN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Times New Roman" panose="02020503050405090304" pitchFamily="18" charset="0"/>
              </a:rPr>
              <a:t>等</a:t>
            </a:r>
            <a:r>
              <a:rPr kumimoji="0" lang="zh-CN" alt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Times New Roman" panose="02020503050405090304" pitchFamily="18" charset="0"/>
              </a:rPr>
              <a:t>；</a:t>
            </a:r>
            <a:endParaRPr kumimoji="0" lang="en-US" altLang="zh-CN" sz="1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Times New Roman" panose="02020503050405090304" pitchFamily="18" charset="0"/>
            </a:endParaRPr>
          </a:p>
          <a:p>
            <a:pPr marL="0" marR="0" lvl="0" indent="0" algn="l" defTabSz="609600" rtl="0" eaLnBrk="1" fontAlgn="auto" latinLnBrk="0" hangingPunct="1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Times New Roman" panose="02020503050405090304" pitchFamily="18" charset="0"/>
              </a:rPr>
              <a:t>                         湿疹如果不及时规范治疗，可能</a:t>
            </a:r>
            <a:r>
              <a:rPr kumimoji="0" lang="zh-CN" altLang="en-US" sz="1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Times New Roman" panose="02020503050405090304" pitchFamily="18" charset="0"/>
              </a:rPr>
              <a:t>增加其他共病发生的风险</a:t>
            </a:r>
            <a:r>
              <a:rPr kumimoji="0" lang="zh-CN" alt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Times New Roman" panose="02020503050405090304" pitchFamily="18" charset="0"/>
              </a:rPr>
              <a:t>，如</a:t>
            </a:r>
            <a:r>
              <a:rPr kumimoji="0" lang="zh-CN" alt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Times New Roman" panose="02020503050405090304" pitchFamily="18" charset="0"/>
              </a:rPr>
              <a:t>过敏性鼻炎、过敏性结膜炎、哮喘</a:t>
            </a:r>
            <a:r>
              <a:rPr kumimoji="0" lang="zh-CN" alt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Times New Roman" panose="02020503050405090304" pitchFamily="18" charset="0"/>
              </a:rPr>
              <a:t>等</a:t>
            </a:r>
            <a:r>
              <a:rPr kumimoji="0" lang="en-US" altLang="zh-CN" sz="1200" b="0" i="0" u="none" strike="noStrike" kern="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Times New Roman" panose="02020503050405090304" pitchFamily="18" charset="0"/>
              </a:rPr>
              <a:t>5</a:t>
            </a:r>
            <a:r>
              <a:rPr kumimoji="0" lang="zh-CN" alt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Times New Roman" panose="02020503050405090304" pitchFamily="18" charset="0"/>
              </a:rPr>
              <a:t>。</a:t>
            </a:r>
            <a:endParaRPr kumimoji="0" lang="en-US" altLang="zh-CN" sz="1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Times New Roman" panose="02020503050405090304" pitchFamily="18" charset="0"/>
            </a:endParaRPr>
          </a:p>
          <a:p>
            <a:pPr marL="190500" marR="0" lvl="0" indent="-190500" algn="l" defTabSz="609600" rtl="0" eaLnBrk="1" fontAlgn="auto" latinLnBrk="0" hangingPunct="1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defRPr/>
            </a:pPr>
            <a:r>
              <a:rPr kumimoji="0" lang="zh-CN" alt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Times New Roman" panose="02020503050405090304" pitchFamily="18" charset="0"/>
                <a:sym typeface="Arial" panose="020B0604020202090204" pitchFamily="34" charset="0"/>
              </a:rPr>
              <a:t>结构性负担突出：</a:t>
            </a:r>
            <a:r>
              <a:rPr kumimoji="0" lang="zh-CN" alt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Times New Roman" panose="02020503050405090304" pitchFamily="18" charset="0"/>
                <a:sym typeface="Arial" panose="020B0604020202090204" pitchFamily="34" charset="0"/>
              </a:rPr>
              <a:t>我国</a:t>
            </a:r>
            <a:r>
              <a:rPr kumimoji="0" lang="en-US" altLang="zh-CN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Times New Roman" panose="02020503050405090304" pitchFamily="18" charset="0"/>
                <a:sym typeface="Arial" panose="020B0604020202090204" pitchFamily="34" charset="0"/>
              </a:rPr>
              <a:t>1-7</a:t>
            </a:r>
            <a:r>
              <a:rPr kumimoji="0" lang="zh-CN" alt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Times New Roman" panose="02020503050405090304" pitchFamily="18" charset="0"/>
                <a:sym typeface="Arial" panose="020B0604020202090204" pitchFamily="34" charset="0"/>
              </a:rPr>
              <a:t>岁儿童患病率约</a:t>
            </a:r>
            <a:r>
              <a:rPr kumimoji="0" lang="en-US" altLang="zh-CN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Times New Roman" panose="02020503050405090304" pitchFamily="18" charset="0"/>
                <a:sym typeface="Arial" panose="020B0604020202090204" pitchFamily="34" charset="0"/>
              </a:rPr>
              <a:t>12.9%</a:t>
            </a:r>
            <a:r>
              <a:rPr kumimoji="0" lang="zh-CN" alt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Times New Roman" panose="02020503050405090304" pitchFamily="18" charset="0"/>
                <a:sym typeface="Arial" panose="020B0604020202090204" pitchFamily="34" charset="0"/>
              </a:rPr>
              <a:t>，</a:t>
            </a:r>
            <a:r>
              <a:rPr kumimoji="0" lang="en-US" altLang="zh-CN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Times New Roman" panose="02020503050405090304" pitchFamily="18" charset="0"/>
              </a:rPr>
              <a:t>6-17</a:t>
            </a:r>
            <a:r>
              <a:rPr kumimoji="0" lang="zh-CN" altLang="zh-CN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Times New Roman" panose="02020503050405090304" pitchFamily="18" charset="0"/>
              </a:rPr>
              <a:t>岁约</a:t>
            </a:r>
            <a:r>
              <a:rPr kumimoji="0" lang="en-US" altLang="zh-CN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Times New Roman" panose="02020503050405090304" pitchFamily="18" charset="0"/>
              </a:rPr>
              <a:t>5.1%</a:t>
            </a:r>
            <a:r>
              <a:rPr kumimoji="0" lang="zh-CN" alt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Times New Roman" panose="02020503050405090304" pitchFamily="18" charset="0"/>
              </a:rPr>
              <a:t>，</a:t>
            </a:r>
            <a:r>
              <a:rPr kumimoji="0" lang="zh-CN" alt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Times New Roman" panose="02020503050405090304" pitchFamily="18" charset="0"/>
                <a:sym typeface="Arial" panose="020B0604020202090204" pitchFamily="34" charset="0"/>
              </a:rPr>
              <a:t>远超成人的</a:t>
            </a:r>
            <a:r>
              <a:rPr kumimoji="0" lang="en-US" altLang="zh-CN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Times New Roman" panose="02020503050405090304" pitchFamily="18" charset="0"/>
                <a:sym typeface="Arial" panose="020B0604020202090204" pitchFamily="34" charset="0"/>
              </a:rPr>
              <a:t>2.4%</a:t>
            </a:r>
            <a:r>
              <a:rPr kumimoji="0" lang="en-US" altLang="zh-CN" sz="1200" b="0" i="0" u="none" strike="noStrike" kern="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Times New Roman" panose="02020503050405090304" pitchFamily="18" charset="0"/>
                <a:sym typeface="Arial" panose="020B0604020202090204" pitchFamily="34" charset="0"/>
              </a:rPr>
              <a:t>1</a:t>
            </a:r>
            <a:r>
              <a:rPr kumimoji="0" lang="zh-CN" alt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Times New Roman" panose="02020503050405090304" pitchFamily="18" charset="0"/>
                <a:sym typeface="Arial" panose="020B0604020202090204" pitchFamily="34" charset="0"/>
              </a:rPr>
              <a:t>。</a:t>
            </a:r>
            <a:r>
              <a:rPr kumimoji="0" lang="en-US" altLang="zh-CN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Times New Roman" panose="02020503050405090304" pitchFamily="18" charset="0"/>
                <a:sym typeface="Arial" panose="020B0604020202090204" pitchFamily="34" charset="0"/>
              </a:rPr>
              <a:t> 74.6% </a:t>
            </a:r>
            <a:r>
              <a:rPr kumimoji="0" lang="zh-CN" alt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Times New Roman" panose="02020503050405090304" pitchFamily="18" charset="0"/>
                <a:sym typeface="Arial" panose="020B0604020202090204" pitchFamily="34" charset="0"/>
              </a:rPr>
              <a:t>的湿疹患者为轻度，中度患者仅占约</a:t>
            </a:r>
            <a:r>
              <a:rPr kumimoji="0" lang="en-US" altLang="zh-CN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Times New Roman" panose="02020503050405090304" pitchFamily="18" charset="0"/>
                <a:sym typeface="Arial" panose="020B0604020202090204" pitchFamily="34" charset="0"/>
              </a:rPr>
              <a:t>24%</a:t>
            </a:r>
            <a:r>
              <a:rPr kumimoji="0" lang="zh-CN" alt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Times New Roman" panose="02020503050405090304" pitchFamily="18" charset="0"/>
                <a:sym typeface="Arial" panose="020B0604020202090204" pitchFamily="34" charset="0"/>
              </a:rPr>
              <a:t>。我国就诊且有用药需求的儿童中度患者约</a:t>
            </a:r>
            <a:r>
              <a:rPr kumimoji="0" lang="en-US" altLang="zh-CN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Times New Roman" panose="02020503050405090304" pitchFamily="18" charset="0"/>
                <a:sym typeface="Arial" panose="020B0604020202090204" pitchFamily="34" charset="0"/>
              </a:rPr>
              <a:t>39.2</a:t>
            </a:r>
            <a:r>
              <a:rPr kumimoji="0" lang="zh-CN" alt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Times New Roman" panose="02020503050405090304" pitchFamily="18" charset="0"/>
                <a:sym typeface="Arial" panose="020B0604020202090204" pitchFamily="34" charset="0"/>
              </a:rPr>
              <a:t>万，其中约</a:t>
            </a:r>
            <a:r>
              <a:rPr kumimoji="0" lang="en-US" altLang="zh-CN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Times New Roman" panose="02020503050405090304" pitchFamily="18" charset="0"/>
                <a:sym typeface="Arial" panose="020B0604020202090204" pitchFamily="34" charset="0"/>
              </a:rPr>
              <a:t>6.3</a:t>
            </a:r>
            <a:r>
              <a:rPr kumimoji="0" lang="zh-CN" alt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Times New Roman" panose="02020503050405090304" pitchFamily="18" charset="0"/>
                <a:sym typeface="Arial" panose="020B0604020202090204" pitchFamily="34" charset="0"/>
              </a:rPr>
              <a:t>万优先选择使用非激素药物</a:t>
            </a:r>
            <a:r>
              <a:rPr kumimoji="0" lang="en-US" altLang="zh-CN" sz="1200" b="0" i="0" u="none" strike="noStrike" kern="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Times New Roman" panose="02020503050405090304" pitchFamily="18" charset="0"/>
                <a:sym typeface="Arial" panose="020B0604020202090204" pitchFamily="34" charset="0"/>
              </a:rPr>
              <a:t>6</a:t>
            </a:r>
            <a:r>
              <a:rPr kumimoji="0" lang="zh-CN" alt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Times New Roman" panose="02020503050405090304" pitchFamily="18" charset="0"/>
                <a:sym typeface="Arial" panose="020B0604020202090204" pitchFamily="34" charset="0"/>
              </a:rPr>
              <a:t>。部分</a:t>
            </a:r>
            <a:r>
              <a:rPr kumimoji="0" lang="zh-CN" alt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Times New Roman" panose="02020503050405090304" pitchFamily="18" charset="0"/>
                <a:sym typeface="Arial" panose="020B0604020202090204" pitchFamily="34" charset="0"/>
              </a:rPr>
              <a:t>儿童患者面临两难：</a:t>
            </a:r>
            <a:r>
              <a:rPr kumimoji="0" lang="zh-CN" alt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Times New Roman" panose="02020503050405090304" pitchFamily="18" charset="0"/>
                <a:sym typeface="Arial" panose="020B0604020202090204" pitchFamily="34" charset="0"/>
              </a:rPr>
              <a:t>既</a:t>
            </a:r>
            <a:r>
              <a:rPr kumimoji="0" lang="zh-CN" alt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Times New Roman" panose="02020503050405090304" pitchFamily="18" charset="0"/>
                <a:sym typeface="Arial" panose="020B0604020202090204" pitchFamily="34" charset="0"/>
              </a:rPr>
              <a:t>不耐受传统激素药物</a:t>
            </a:r>
            <a:r>
              <a:rPr kumimoji="0" lang="zh-CN" alt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Times New Roman" panose="02020503050405090304" pitchFamily="18" charset="0"/>
                <a:sym typeface="Arial" panose="020B0604020202090204" pitchFamily="34" charset="0"/>
              </a:rPr>
              <a:t>，</a:t>
            </a:r>
            <a:r>
              <a:rPr kumimoji="0" lang="zh-CN" alt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Times New Roman" panose="02020503050405090304" pitchFamily="18" charset="0"/>
                <a:sym typeface="Arial" panose="020B0604020202090204" pitchFamily="34" charset="0"/>
              </a:rPr>
              <a:t>又对</a:t>
            </a:r>
            <a:r>
              <a:rPr kumimoji="0" lang="zh-CN" alt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Times New Roman" panose="02020503050405090304" pitchFamily="18" charset="0"/>
                <a:sym typeface="Arial" panose="020B0604020202090204" pitchFamily="34" charset="0"/>
              </a:rPr>
              <a:t>非激素药物的疗效不满意</a:t>
            </a:r>
            <a:r>
              <a:rPr kumimoji="0" lang="zh-CN" alt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Times New Roman" panose="02020503050405090304" pitchFamily="18" charset="0"/>
                <a:sym typeface="Arial" panose="020B0604020202090204" pitchFamily="34" charset="0"/>
              </a:rPr>
              <a:t>。</a:t>
            </a:r>
            <a:endParaRPr kumimoji="0" lang="en-US" altLang="zh-CN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Times New Roman" panose="02020503050405090304" pitchFamily="18" charset="0"/>
              <a:sym typeface="Arial" panose="020B0604020202090204" pitchFamily="34" charset="0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-13814" y="6348245"/>
            <a:ext cx="120887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800" i="1"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</a:defRPr>
            </a:lvl1pPr>
          </a:lstStyle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Regular" panose="020B0500000000000000" pitchFamily="34" charset="-122"/>
                <a:ea typeface="思源黑体 CN Regular" panose="020B0500000000000000" pitchFamily="34" charset="-122"/>
                <a:cs typeface="Times New Roman" panose="02020503050405090304" pitchFamily="18" charset="0"/>
                <a:sym typeface="+mn-ea"/>
              </a:rPr>
              <a:t>1.</a:t>
            </a:r>
            <a:r>
              <a:rPr kumimoji="0" lang="zh-CN" altLang="en-US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Regular" panose="020B0500000000000000" pitchFamily="34" charset="-122"/>
                <a:ea typeface="思源黑体 CN Regular" panose="020B0500000000000000" pitchFamily="34" charset="-122"/>
                <a:cs typeface="Times New Roman" panose="02020503050405090304" pitchFamily="18" charset="0"/>
                <a:sym typeface="+mn-ea"/>
              </a:rPr>
              <a:t>中华医学会皮肤性病学分会免疫学组</a:t>
            </a:r>
            <a:r>
              <a:rPr kumimoji="0" lang="en-US" altLang="zh-CN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Regular" panose="020B0500000000000000" pitchFamily="34" charset="-122"/>
                <a:ea typeface="思源黑体 CN Regular" panose="020B0500000000000000" pitchFamily="34" charset="-122"/>
                <a:cs typeface="Times New Roman" panose="02020503050405090304" pitchFamily="18" charset="0"/>
                <a:sym typeface="+mn-ea"/>
              </a:rPr>
              <a:t>,</a:t>
            </a:r>
            <a:r>
              <a:rPr kumimoji="0" lang="zh-CN" altLang="en-US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Regular" panose="020B0500000000000000" pitchFamily="34" charset="-122"/>
                <a:ea typeface="思源黑体 CN Regular" panose="020B0500000000000000" pitchFamily="34" charset="-122"/>
                <a:cs typeface="Times New Roman" panose="02020503050405090304" pitchFamily="18" charset="0"/>
                <a:sym typeface="+mn-ea"/>
              </a:rPr>
              <a:t>特应性皮炎协作研究中心</a:t>
            </a:r>
            <a:r>
              <a:rPr kumimoji="0" lang="en-US" altLang="zh-CN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Regular" panose="020B0500000000000000" pitchFamily="34" charset="-122"/>
                <a:ea typeface="思源黑体 CN Regular" panose="020B0500000000000000" pitchFamily="34" charset="-122"/>
                <a:cs typeface="Times New Roman" panose="02020503050405090304" pitchFamily="18" charset="0"/>
                <a:sym typeface="+mn-ea"/>
              </a:rPr>
              <a:t>. </a:t>
            </a:r>
            <a:r>
              <a:rPr kumimoji="0" lang="zh-CN" altLang="en-US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Regular" panose="020B0500000000000000" pitchFamily="34" charset="-122"/>
                <a:ea typeface="思源黑体 CN Regular" panose="020B0500000000000000" pitchFamily="34" charset="-122"/>
                <a:cs typeface="Times New Roman" panose="02020503050405090304" pitchFamily="18" charset="0"/>
                <a:sym typeface="+mn-ea"/>
              </a:rPr>
              <a:t>中国特应性皮炎诊疗指南（</a:t>
            </a:r>
            <a:r>
              <a:rPr kumimoji="0" lang="en-US" altLang="zh-CN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Regular" panose="020B0500000000000000" pitchFamily="34" charset="-122"/>
                <a:ea typeface="思源黑体 CN Regular" panose="020B0500000000000000" pitchFamily="34" charset="-122"/>
                <a:cs typeface="Times New Roman" panose="02020503050405090304" pitchFamily="18" charset="0"/>
                <a:sym typeface="+mn-ea"/>
              </a:rPr>
              <a:t>2020</a:t>
            </a:r>
            <a:r>
              <a:rPr kumimoji="0" lang="zh-CN" altLang="en-US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Regular" panose="020B0500000000000000" pitchFamily="34" charset="-122"/>
                <a:ea typeface="思源黑体 CN Regular" panose="020B0500000000000000" pitchFamily="34" charset="-122"/>
                <a:cs typeface="Times New Roman" panose="02020503050405090304" pitchFamily="18" charset="0"/>
                <a:sym typeface="+mn-ea"/>
              </a:rPr>
              <a:t>版）</a:t>
            </a:r>
            <a:r>
              <a:rPr kumimoji="0" lang="en-US" altLang="zh-CN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Regular" panose="020B0500000000000000" pitchFamily="34" charset="-122"/>
                <a:ea typeface="思源黑体 CN Regular" panose="020B0500000000000000" pitchFamily="34" charset="-122"/>
                <a:cs typeface="Times New Roman" panose="02020503050405090304" pitchFamily="18" charset="0"/>
                <a:sym typeface="+mn-ea"/>
              </a:rPr>
              <a:t>[J]. </a:t>
            </a:r>
            <a:r>
              <a:rPr kumimoji="0" lang="zh-CN" altLang="en-US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Regular" panose="020B0500000000000000" pitchFamily="34" charset="-122"/>
                <a:ea typeface="思源黑体 CN Regular" panose="020B0500000000000000" pitchFamily="34" charset="-122"/>
                <a:cs typeface="Times New Roman" panose="02020503050405090304" pitchFamily="18" charset="0"/>
                <a:sym typeface="+mn-ea"/>
              </a:rPr>
              <a:t>中华皮肤科杂志</a:t>
            </a:r>
            <a:r>
              <a:rPr kumimoji="0" lang="en-US" altLang="zh-CN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Regular" panose="020B0500000000000000" pitchFamily="34" charset="-122"/>
                <a:ea typeface="思源黑体 CN Regular" panose="020B0500000000000000" pitchFamily="34" charset="-122"/>
                <a:cs typeface="Times New Roman" panose="02020503050405090304" pitchFamily="18" charset="0"/>
                <a:sym typeface="+mn-ea"/>
              </a:rPr>
              <a:t>,2020,53(02)</a:t>
            </a:r>
            <a:r>
              <a:rPr kumimoji="0" lang="zh-CN" altLang="en-US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Regular" panose="020B0500000000000000" pitchFamily="34" charset="-122"/>
                <a:ea typeface="思源黑体 CN Regular" panose="020B0500000000000000" pitchFamily="34" charset="-122"/>
                <a:cs typeface="Times New Roman" panose="02020503050405090304" pitchFamily="18" charset="0"/>
                <a:sym typeface="+mn-ea"/>
              </a:rPr>
              <a:t>：</a:t>
            </a:r>
            <a:r>
              <a:rPr kumimoji="0" lang="en-US" altLang="zh-CN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Regular" panose="020B0500000000000000" pitchFamily="34" charset="-122"/>
                <a:ea typeface="思源黑体 CN Regular" panose="020B0500000000000000" pitchFamily="34" charset="-122"/>
                <a:cs typeface="Times New Roman" panose="02020503050405090304" pitchFamily="18" charset="0"/>
                <a:sym typeface="+mn-ea"/>
              </a:rPr>
              <a:t>81-88. 2. Li H, Zhang Z, Zhang H, Guo Y, Yao Z. Clin Rev Allergy Immunol. 2021;61(3):324-338. 3.Nicholas, Mathew N et al. JAMA dermatology vol. 158,1 (2022): 26-32. 4.Che Silverberg, J. I., et al. (2022). Sleep disturbance in atopic dermatitis: A global cross-sectional study. British Journal of Dermatology, 186(3), 456-465. 5. Silverberg JI. Comorbidities and the impact of atopic dermatitis. Ann Allergy Asthma Immunol. 2019;123(2):144-151.  6.</a:t>
            </a:r>
            <a:r>
              <a:rPr kumimoji="0" lang="zh-CN" altLang="en-US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Regular" panose="020B0500000000000000" pitchFamily="34" charset="-122"/>
                <a:ea typeface="思源黑体 CN Regular" panose="020B0500000000000000" pitchFamily="34" charset="-122"/>
                <a:cs typeface="Times New Roman" panose="02020503050405090304" pitchFamily="18" charset="0"/>
                <a:sym typeface="+mn-ea"/>
              </a:rPr>
              <a:t>米内网重点城市公立医院化学药终端竞争格局 </a:t>
            </a:r>
            <a:r>
              <a:rPr kumimoji="0" lang="en-US" altLang="zh-CN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Regular" panose="020B0500000000000000" pitchFamily="34" charset="-122"/>
                <a:ea typeface="思源黑体 CN Regular" panose="020B0500000000000000" pitchFamily="34" charset="-122"/>
                <a:cs typeface="Times New Roman" panose="02020503050405090304" pitchFamily="18" charset="0"/>
                <a:sym typeface="+mn-ea"/>
              </a:rPr>
              <a:t>7.Paller, Amy S et al. Journal of the American Academy of Dermatology vol. 75,3 (2016): 494-503.e6. 8. </a:t>
            </a:r>
            <a:r>
              <a:rPr kumimoji="0" lang="en-US" altLang="zh-CN" sz="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Regular" panose="020B0500000000000000" pitchFamily="34" charset="-122"/>
                <a:ea typeface="思源黑体 CN Regular" panose="020B0500000000000000" pitchFamily="34" charset="-122"/>
                <a:cs typeface="Times New Roman" panose="02020503050405090304" pitchFamily="18" charset="0"/>
                <a:sym typeface="+mn-ea"/>
              </a:rPr>
              <a:t>Paller</a:t>
            </a:r>
            <a:r>
              <a:rPr kumimoji="0" lang="en-US" altLang="zh-CN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Regular" panose="020B0500000000000000" pitchFamily="34" charset="-122"/>
                <a:ea typeface="思源黑体 CN Regular" panose="020B0500000000000000" pitchFamily="34" charset="-122"/>
                <a:cs typeface="Times New Roman" panose="02020503050405090304" pitchFamily="18" charset="0"/>
                <a:sym typeface="+mn-ea"/>
              </a:rPr>
              <a:t>, Amy S et al. Journal of the American Academy of Dermatology vol. 52,5 (2005): 810-22.9. Mueller SM, et al. J </a:t>
            </a:r>
            <a:r>
              <a:rPr kumimoji="0" lang="en-US" altLang="zh-CN" sz="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Regular" panose="020B0500000000000000" pitchFamily="34" charset="-122"/>
                <a:ea typeface="思源黑体 CN Regular" panose="020B0500000000000000" pitchFamily="34" charset="-122"/>
                <a:cs typeface="Times New Roman" panose="02020503050405090304" pitchFamily="18" charset="0"/>
                <a:sym typeface="+mn-ea"/>
              </a:rPr>
              <a:t>Dermatolog</a:t>
            </a:r>
            <a:r>
              <a:rPr kumimoji="0" lang="en-US" altLang="zh-CN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Regular" panose="020B0500000000000000" pitchFamily="34" charset="-122"/>
                <a:ea typeface="思源黑体 CN Regular" panose="020B0500000000000000" pitchFamily="34" charset="-122"/>
                <a:cs typeface="Times New Roman" panose="02020503050405090304" pitchFamily="18" charset="0"/>
                <a:sym typeface="+mn-ea"/>
              </a:rPr>
              <a:t> Treat. 2017;28(5):464-468. 10. </a:t>
            </a:r>
            <a:r>
              <a:rPr kumimoji="0" lang="en-US" altLang="zh-CN" sz="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Regular" panose="020B0500000000000000" pitchFamily="34" charset="-122"/>
                <a:ea typeface="思源黑体 CN Regular" panose="020B0500000000000000" pitchFamily="34" charset="-122"/>
                <a:cs typeface="Times New Roman" panose="02020503050405090304" pitchFamily="18" charset="0"/>
                <a:sym typeface="+mn-ea"/>
              </a:rPr>
              <a:t>Eichenfield</a:t>
            </a:r>
            <a:r>
              <a:rPr kumimoji="0" lang="en-US" altLang="zh-CN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Regular" panose="020B0500000000000000" pitchFamily="34" charset="-122"/>
                <a:ea typeface="思源黑体 CN Regular" panose="020B0500000000000000" pitchFamily="34" charset="-122"/>
                <a:cs typeface="Times New Roman" panose="02020503050405090304" pitchFamily="18" charset="0"/>
                <a:sym typeface="+mn-ea"/>
              </a:rPr>
              <a:t> LF, Gower RG, Xu J, et al. Am J Clin Dermatol. 2023;24(4):623-635. 11.</a:t>
            </a:r>
            <a:r>
              <a:rPr kumimoji="0" lang="zh-CN" altLang="en-US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Regular" panose="020B0500000000000000" pitchFamily="34" charset="-122"/>
                <a:ea typeface="思源黑体 CN Regular" panose="020B0500000000000000" pitchFamily="34" charset="-122"/>
                <a:cs typeface="Times New Roman" panose="02020503050405090304" pitchFamily="18" charset="0"/>
                <a:sym typeface="+mn-ea"/>
              </a:rPr>
              <a:t>克立硼罗说明书</a:t>
            </a:r>
            <a:r>
              <a:rPr kumimoji="0" lang="en-US" altLang="zh-CN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Regular" panose="020B0500000000000000" pitchFamily="34" charset="-122"/>
                <a:ea typeface="思源黑体 CN Regular" panose="020B0500000000000000" pitchFamily="34" charset="-122"/>
                <a:cs typeface="Times New Roman" panose="02020503050405090304" pitchFamily="18" charset="0"/>
                <a:sym typeface="+mn-ea"/>
              </a:rPr>
              <a:t> 12.FDA. https://www.fda.gov/science-research/pediatrics/aap-news-fda-updates</a:t>
            </a:r>
            <a:endParaRPr kumimoji="0" lang="en-US" altLang="zh-CN" sz="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Regular" panose="020B0500000000000000" pitchFamily="34" charset="-122"/>
              <a:ea typeface="思源黑体 CN Regular" panose="020B0500000000000000" pitchFamily="34" charset="-122"/>
              <a:cs typeface="Times New Roman" panose="02020503050405090304" pitchFamily="18" charset="0"/>
              <a:sym typeface="+mn-ea"/>
            </a:endParaRPr>
          </a:p>
        </p:txBody>
      </p:sp>
      <p:sp>
        <p:nvSpPr>
          <p:cNvPr id="3" name="灯片编号占位符 1"/>
          <p:cNvSpPr txBox="1"/>
          <p:nvPr/>
        </p:nvSpPr>
        <p:spPr>
          <a:xfrm>
            <a:off x="9331769" y="6388346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8F63A3B-78C7-47BE-AE5E-E10140E046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503050405090304"/>
                <a:ea typeface="华文楷体" panose="02010600040101010101" pitchFamily="2" charset="-122"/>
                <a:cs typeface="+mn-cs"/>
              </a:rPr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503050405090304"/>
              <a:ea typeface="华文楷体" panose="02010600040101010101" pitchFamily="2" charset="-122"/>
              <a:cs typeface="+mn-cs"/>
            </a:endParaRPr>
          </a:p>
        </p:txBody>
      </p:sp>
      <p:sp>
        <p:nvSpPr>
          <p:cNvPr id="5" name="文本框 4"/>
          <p:cNvSpPr txBox="1"/>
          <p:nvPr/>
        </p:nvSpPr>
        <p:spPr bwMode="gray">
          <a:xfrm>
            <a:off x="508877" y="3745644"/>
            <a:ext cx="1452505" cy="248230"/>
          </a:xfrm>
          <a:prstGeom prst="rect">
            <a:avLst/>
          </a:prstGeom>
          <a:noFill/>
        </p:spPr>
        <p:txBody>
          <a:bodyPr wrap="square" lIns="30480" tIns="30480" rIns="30480" bIns="30480" rtlCol="0">
            <a:noAutofit/>
          </a:bodyPr>
          <a:lstStyle/>
          <a:p>
            <a:pPr marL="285750" marR="0" lvl="0" indent="-285750" algn="ctr" defTabSz="609600" rtl="0" eaLnBrk="1" fontAlgn="auto" latinLnBrk="0" hangingPunct="1">
              <a:lnSpc>
                <a:spcPct val="90000"/>
              </a:lnSpc>
              <a:spcBef>
                <a:spcPts val="665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u"/>
              <a:defRPr/>
            </a:pPr>
            <a:r>
              <a:rPr kumimoji="0" lang="zh-CN" altLang="en-US" sz="1335" b="1" i="0" u="none" strike="noStrike" kern="1200" cap="none" spc="0" normalizeH="0" baseline="0" noProof="0" dirty="0">
                <a:ln>
                  <a:noFill/>
                </a:ln>
                <a:solidFill>
                  <a:srgbClr val="8800D0"/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疗效不足</a:t>
            </a:r>
            <a:endParaRPr kumimoji="0" lang="zh-CN" altLang="en-US" sz="1335" b="1" i="0" u="none" strike="noStrike" kern="1200" cap="none" spc="0" normalizeH="0" baseline="0" noProof="0" dirty="0">
              <a:ln>
                <a:noFill/>
              </a:ln>
              <a:solidFill>
                <a:srgbClr val="8800D0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700879" y="3962623"/>
            <a:ext cx="576491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90204" pitchFamily="34" charset="0"/>
              <a:buChar char="•"/>
              <a:defRPr/>
            </a:pPr>
            <a:r>
              <a:rPr kumimoji="0" lang="zh-CN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Times New Roman" panose="02020503050405090304" pitchFamily="18" charset="0"/>
                <a:sym typeface="Arimo Bold" panose="020B0704020202020204"/>
              </a:rPr>
              <a:t>克立硼罗</a:t>
            </a: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Times New Roman" panose="02020503050405090304" pitchFamily="18" charset="0"/>
                <a:sym typeface="Arimo Bold" panose="020B0704020202020204"/>
              </a:rPr>
              <a:t>和</a:t>
            </a:r>
            <a:r>
              <a:rPr kumimoji="0" lang="zh-CN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Times New Roman" panose="02020503050405090304" pitchFamily="18" charset="0"/>
                <a:sym typeface="Arimo Bold" panose="020B0704020202020204"/>
              </a:rPr>
              <a:t>钙调磷酸酶抑制剂（</a:t>
            </a:r>
            <a:r>
              <a:rPr kumimoji="0" lang="en-US" altLang="zh-CN" sz="1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Times New Roman" panose="02020503050405090304" pitchFamily="18" charset="0"/>
                <a:sym typeface="Arimo Bold" panose="020B0704020202020204"/>
              </a:rPr>
              <a:t>TCI</a:t>
            </a:r>
            <a:r>
              <a:rPr kumimoji="0" lang="zh-CN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Times New Roman" panose="02020503050405090304" pitchFamily="18" charset="0"/>
                <a:sym typeface="Arimo Bold" panose="020B0704020202020204"/>
              </a:rPr>
              <a:t>）</a:t>
            </a:r>
            <a:r>
              <a:rPr kumimoji="0" lang="zh-CN" alt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Times New Roman" panose="02020503050405090304" pitchFamily="18" charset="0"/>
              </a:rPr>
              <a:t>疗效不足</a:t>
            </a: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232A32"/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Times New Roman" panose="02020503050405090304" pitchFamily="18" charset="0"/>
                <a:sym typeface="Arimo Bold" panose="020B0704020202020204"/>
              </a:rPr>
              <a:t>，在</a:t>
            </a:r>
            <a:r>
              <a:rPr kumimoji="0" lang="zh-CN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232A32"/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Times New Roman" panose="02020503050405090304" pitchFamily="18" charset="0"/>
                <a:sym typeface="Arimo Bold" panose="020B0704020202020204"/>
              </a:rPr>
              <a:t>儿童群体中的</a:t>
            </a:r>
            <a:r>
              <a:rPr kumimoji="0" lang="en-US" altLang="zh-CN" sz="1200" b="1" i="0" u="none" strike="noStrike" kern="1200" cap="none" spc="0" normalizeH="0" baseline="0" noProof="0" dirty="0">
                <a:ln>
                  <a:noFill/>
                </a:ln>
                <a:solidFill>
                  <a:srgbClr val="232A32"/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Times New Roman" panose="02020503050405090304" pitchFamily="18" charset="0"/>
                <a:sym typeface="Arimo Bold" panose="020B0704020202020204"/>
              </a:rPr>
              <a:t>IGA</a:t>
            </a:r>
            <a:r>
              <a:rPr kumimoji="0" lang="zh-CN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232A32"/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Times New Roman" panose="02020503050405090304" pitchFamily="18" charset="0"/>
                <a:sym typeface="Arimo Bold" panose="020B0704020202020204"/>
              </a:rPr>
              <a:t>应答率低</a:t>
            </a: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232A32"/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Times New Roman" panose="02020503050405090304" pitchFamily="18" charset="0"/>
                <a:sym typeface="Arimo Bold" panose="020B0704020202020204"/>
              </a:rPr>
              <a:t>：克立硼罗为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232A32"/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Times New Roman" panose="02020503050405090304" pitchFamily="18" charset="0"/>
                <a:sym typeface="Arimo Bold" panose="020B0704020202020204"/>
              </a:rPr>
              <a:t>32.5%</a:t>
            </a:r>
            <a:r>
              <a:rPr kumimoji="0" lang="en-US" altLang="zh-CN" sz="1200" b="0" i="0" u="none" strike="noStrike" kern="1200" cap="none" spc="0" normalizeH="0" baseline="30000" noProof="0" dirty="0">
                <a:ln>
                  <a:noFill/>
                </a:ln>
                <a:solidFill>
                  <a:srgbClr val="232A32"/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Times New Roman" panose="02020503050405090304" pitchFamily="18" charset="0"/>
                <a:sym typeface="Arimo Bold" panose="020B0704020202020204"/>
              </a:rPr>
              <a:t>7</a:t>
            </a: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232A32"/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Times New Roman" panose="02020503050405090304" pitchFamily="18" charset="0"/>
                <a:sym typeface="Arimo Bold" panose="020B0704020202020204"/>
              </a:rPr>
              <a:t>，而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232A32"/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Times New Roman" panose="02020503050405090304" pitchFamily="18" charset="0"/>
                <a:sym typeface="Arimo Bold" panose="020B0704020202020204"/>
              </a:rPr>
              <a:t>TCI</a:t>
            </a: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232A32"/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Times New Roman" panose="02020503050405090304" pitchFamily="18" charset="0"/>
                <a:sym typeface="Arimo Bold" panose="020B0704020202020204"/>
              </a:rPr>
              <a:t>类的他克莫司和吡美莫司则分别为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232A32"/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Times New Roman" panose="02020503050405090304" pitchFamily="18" charset="0"/>
                <a:sym typeface="Arimo Bold" panose="020B0704020202020204"/>
              </a:rPr>
              <a:t>32.4%</a:t>
            </a: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232A32"/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Times New Roman" panose="02020503050405090304" pitchFamily="18" charset="0"/>
                <a:sym typeface="Arimo Bold" panose="020B0704020202020204"/>
              </a:rPr>
              <a:t>和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232A32"/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Times New Roman" panose="02020503050405090304" pitchFamily="18" charset="0"/>
                <a:sym typeface="Arimo Bold" panose="020B0704020202020204"/>
              </a:rPr>
              <a:t>17.7%</a:t>
            </a:r>
            <a:r>
              <a:rPr kumimoji="0" lang="en-US" altLang="zh-CN" sz="1200" b="0" i="0" u="none" strike="noStrike" kern="1200" cap="none" spc="0" normalizeH="0" baseline="30000" noProof="0" dirty="0">
                <a:ln>
                  <a:noFill/>
                </a:ln>
                <a:solidFill>
                  <a:srgbClr val="232A32"/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Times New Roman" panose="02020503050405090304" pitchFamily="18" charset="0"/>
                <a:sym typeface="Arimo Bold" panose="020B0704020202020204"/>
              </a:rPr>
              <a:t>8</a:t>
            </a: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232A32"/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Times New Roman" panose="02020503050405090304" pitchFamily="18" charset="0"/>
                <a:sym typeface="Arimo Bold" panose="020B0704020202020204"/>
              </a:rPr>
              <a:t>。</a:t>
            </a:r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rgbClr val="232A32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Times New Roman" panose="02020503050405090304" pitchFamily="18" charset="0"/>
              <a:sym typeface="Arimo Bold" panose="020B0704020202020204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90204" pitchFamily="34" charset="0"/>
              <a:buChar char="•"/>
              <a:defRPr/>
            </a:pPr>
            <a:r>
              <a:rPr kumimoji="0" lang="zh-CN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Times New Roman" panose="02020503050405090304" pitchFamily="18" charset="0"/>
              </a:rPr>
              <a:t>激素类外用药</a:t>
            </a: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Times New Roman" panose="02020503050405090304" pitchFamily="18" charset="0"/>
              </a:rPr>
              <a:t>依从性较差，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Times New Roman" panose="02020503050405090304" pitchFamily="18" charset="0"/>
              </a:rPr>
              <a:t>28%</a:t>
            </a: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Times New Roman" panose="02020503050405090304" pitchFamily="18" charset="0"/>
              </a:rPr>
              <a:t>的患者因“激素恐惧” 而</a:t>
            </a:r>
            <a:r>
              <a:rPr kumimoji="0" lang="zh-CN" alt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Times New Roman" panose="02020503050405090304" pitchFamily="18" charset="0"/>
              </a:rPr>
              <a:t>未坚持使用</a:t>
            </a: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Times New Roman" panose="02020503050405090304" pitchFamily="18" charset="0"/>
              </a:rPr>
              <a:t>，导致实际疗效不及预期</a:t>
            </a:r>
            <a:r>
              <a:rPr kumimoji="0" lang="en-US" altLang="zh-CN" sz="12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Times New Roman" panose="02020503050405090304" pitchFamily="18" charset="0"/>
              </a:rPr>
              <a:t>9</a:t>
            </a:r>
            <a:endParaRPr kumimoji="0" lang="en-US" altLang="zh-CN" sz="1200" b="0" i="0" u="none" strike="noStrike" kern="1200" cap="none" spc="0" normalizeH="0" baseline="30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Times New Roman" panose="02020503050405090304" pitchFamily="18" charset="0"/>
            </a:endParaRPr>
          </a:p>
        </p:txBody>
      </p:sp>
      <p:sp>
        <p:nvSpPr>
          <p:cNvPr id="24" name="文本框 23"/>
          <p:cNvSpPr txBox="1"/>
          <p:nvPr/>
        </p:nvSpPr>
        <p:spPr bwMode="gray">
          <a:xfrm>
            <a:off x="754685" y="5370322"/>
            <a:ext cx="1045708" cy="215444"/>
          </a:xfrm>
          <a:prstGeom prst="rect">
            <a:avLst/>
          </a:prstGeom>
        </p:spPr>
        <p:txBody>
          <a:bodyPr wrap="square" lIns="30480" tIns="30480" rIns="30480" bIns="30480" rtlCol="0">
            <a:noAutofit/>
          </a:bodyPr>
          <a:lstStyle/>
          <a:p>
            <a:pPr marL="285750" marR="0" lvl="0" indent="-285750" algn="ctr" defTabSz="609600" rtl="0" eaLnBrk="1" fontAlgn="auto" latinLnBrk="0" hangingPunct="1">
              <a:lnSpc>
                <a:spcPct val="90000"/>
              </a:lnSpc>
              <a:spcBef>
                <a:spcPts val="665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u"/>
              <a:defRPr/>
            </a:pPr>
            <a:r>
              <a:rPr kumimoji="0" lang="zh-CN" altLang="en-US" sz="1335" b="1" i="0" u="none" strike="noStrike" kern="1200" cap="none" spc="0" normalizeH="0" baseline="0" noProof="0" dirty="0">
                <a:ln>
                  <a:noFill/>
                </a:ln>
                <a:solidFill>
                  <a:srgbClr val="8800D0"/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复发率高</a:t>
            </a:r>
            <a:endParaRPr kumimoji="0" lang="zh-CN" altLang="en-US" sz="1335" b="1" i="0" u="none" strike="noStrike" kern="1200" cap="none" spc="0" normalizeH="0" baseline="0" noProof="0" dirty="0">
              <a:ln>
                <a:noFill/>
              </a:ln>
              <a:solidFill>
                <a:srgbClr val="8800D0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718977" y="5561109"/>
            <a:ext cx="5746816" cy="617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90204" pitchFamily="34" charset="0"/>
              <a:buChar char="•"/>
              <a:defRPr/>
            </a:pP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Times New Roman" panose="02020503050405090304" pitchFamily="18" charset="0"/>
              </a:rPr>
              <a:t>现有药物均为免疫抑制剂，</a:t>
            </a: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Times New Roman" panose="02020503050405090304" pitchFamily="18" charset="0"/>
              </a:rPr>
              <a:t>作用机制单一，难以实现全面、持久效果，</a:t>
            </a:r>
            <a:r>
              <a:rPr kumimoji="0" lang="zh-CN" alt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Times New Roman" panose="02020503050405090304" pitchFamily="18" charset="0"/>
              </a:rPr>
              <a:t>激素类药物停药后极易复发</a:t>
            </a: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Times New Roman" panose="02020503050405090304" pitchFamily="18" charset="0"/>
              </a:rPr>
              <a:t>，</a:t>
            </a:r>
            <a:r>
              <a:rPr kumimoji="0" lang="zh-CN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Times New Roman" panose="02020503050405090304" pitchFamily="18" charset="0"/>
              </a:rPr>
              <a:t>克立硼罗</a:t>
            </a: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Times New Roman" panose="02020503050405090304" pitchFamily="18" charset="0"/>
              </a:rPr>
              <a:t>连续用药后</a:t>
            </a:r>
            <a:r>
              <a:rPr kumimoji="0" lang="zh-CN" alt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Times New Roman" panose="02020503050405090304" pitchFamily="18" charset="0"/>
              </a:rPr>
              <a:t>复发率仍高达</a:t>
            </a:r>
            <a:r>
              <a:rPr kumimoji="0" lang="en-US" altLang="zh-CN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Times New Roman" panose="02020503050405090304" pitchFamily="18" charset="0"/>
              </a:rPr>
              <a:t>60.4%</a:t>
            </a:r>
            <a:r>
              <a:rPr kumimoji="0" lang="en-US" altLang="zh-CN" sz="1200" b="1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Times New Roman" panose="02020503050405090304" pitchFamily="18" charset="0"/>
              </a:rPr>
              <a:t>10</a:t>
            </a:r>
            <a:endParaRPr kumimoji="0" lang="en-US" altLang="zh-CN" sz="1200" b="1" i="0" u="none" strike="noStrike" kern="1200" cap="none" spc="0" normalizeH="0" baseline="30000" noProof="0" dirty="0">
              <a:ln>
                <a:noFill/>
              </a:ln>
              <a:solidFill>
                <a:srgbClr val="232A32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Times New Roman" panose="02020503050405090304" pitchFamily="18" charset="0"/>
              <a:sym typeface="Arimo Bold" panose="020B0704020202020204"/>
            </a:endParaRPr>
          </a:p>
        </p:txBody>
      </p:sp>
      <p:sp>
        <p:nvSpPr>
          <p:cNvPr id="32" name="矩形 31"/>
          <p:cNvSpPr/>
          <p:nvPr/>
        </p:nvSpPr>
        <p:spPr>
          <a:xfrm>
            <a:off x="6635722" y="3723755"/>
            <a:ext cx="4797623" cy="2465121"/>
          </a:xfrm>
          <a:prstGeom prst="rect">
            <a:avLst/>
          </a:prstGeom>
          <a:solidFill>
            <a:srgbClr val="F0E6F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8" name="文本框 27"/>
          <p:cNvSpPr txBox="1"/>
          <p:nvPr/>
        </p:nvSpPr>
        <p:spPr bwMode="gray">
          <a:xfrm>
            <a:off x="6567863" y="3777640"/>
            <a:ext cx="1452505" cy="248230"/>
          </a:xfrm>
          <a:prstGeom prst="rect">
            <a:avLst/>
          </a:prstGeom>
        </p:spPr>
        <p:txBody>
          <a:bodyPr wrap="square" lIns="30480" tIns="30480" rIns="30480" bIns="30480" rtlCol="0">
            <a:noAutofit/>
          </a:bodyPr>
          <a:lstStyle/>
          <a:p>
            <a:pPr marL="285750" marR="0" lvl="0" indent="-285750" algn="ctr" defTabSz="609600" rtl="0" eaLnBrk="1" fontAlgn="auto" latinLnBrk="0" hangingPunct="1">
              <a:lnSpc>
                <a:spcPct val="90000"/>
              </a:lnSpc>
              <a:spcBef>
                <a:spcPts val="665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u"/>
              <a:defRPr/>
            </a:pPr>
            <a:r>
              <a:rPr kumimoji="0" lang="zh-CN" altLang="en-US" sz="1335" b="1" i="0" u="none" strike="noStrike" kern="1200" cap="none" spc="0" normalizeH="0" baseline="0" noProof="0" dirty="0">
                <a:ln>
                  <a:noFill/>
                </a:ln>
                <a:solidFill>
                  <a:srgbClr val="8800D0"/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安全性不足</a:t>
            </a:r>
            <a:endParaRPr kumimoji="0" lang="zh-CN" altLang="en-US" sz="1335" b="1" i="0" u="none" strike="noStrike" kern="1200" cap="none" spc="0" normalizeH="0" baseline="0" noProof="0" dirty="0">
              <a:ln>
                <a:noFill/>
              </a:ln>
              <a:solidFill>
                <a:srgbClr val="8800D0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6640620" y="3985213"/>
            <a:ext cx="426532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90204" pitchFamily="34" charset="0"/>
              <a:buChar char="•"/>
              <a:defRPr/>
            </a:pPr>
            <a:r>
              <a:rPr kumimoji="0" lang="zh-CN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Times New Roman" panose="02020503050405090304" pitchFamily="18" charset="0"/>
              </a:rPr>
              <a:t>克立硼罗</a:t>
            </a: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Times New Roman" panose="02020503050405090304" pitchFamily="18" charset="0"/>
              </a:rPr>
              <a:t>存在诱发</a:t>
            </a:r>
            <a:r>
              <a:rPr kumimoji="0" lang="zh-CN" alt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Times New Roman" panose="02020503050405090304" pitchFamily="18" charset="0"/>
              </a:rPr>
              <a:t>超敏反应</a:t>
            </a: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Times New Roman" panose="02020503050405090304" pitchFamily="18" charset="0"/>
              </a:rPr>
              <a:t>的风险</a:t>
            </a:r>
            <a:r>
              <a:rPr kumimoji="0" lang="en-US" altLang="zh-CN" sz="1200" b="0" i="0" u="none" strike="noStrike" kern="1200" cap="none" spc="0" normalizeH="0" baseline="30000" noProof="0" dirty="0">
                <a:ln>
                  <a:noFill/>
                </a:ln>
                <a:solidFill>
                  <a:srgbClr val="232A32"/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Times New Roman" panose="02020503050405090304" pitchFamily="18" charset="0"/>
                <a:sym typeface="Arimo Bold" panose="020B0704020202020204"/>
              </a:rPr>
              <a:t>11</a:t>
            </a:r>
            <a:endParaRPr kumimoji="0" lang="en-US" altLang="zh-CN" sz="1200" b="0" i="0" u="none" strike="noStrike" kern="1200" cap="none" spc="0" normalizeH="0" baseline="30000" noProof="0" dirty="0">
              <a:ln>
                <a:noFill/>
              </a:ln>
              <a:solidFill>
                <a:srgbClr val="232A32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Times New Roman" panose="02020503050405090304" pitchFamily="18" charset="0"/>
              <a:sym typeface="Arimo Bold" panose="020B0704020202020204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90204" pitchFamily="34" charset="0"/>
              <a:buChar char="•"/>
              <a:defRPr/>
            </a:pPr>
            <a:r>
              <a:rPr kumimoji="0" lang="en-US" altLang="zh-CN" sz="1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Times New Roman" panose="02020503050405090304" pitchFamily="18" charset="0"/>
              </a:rPr>
              <a:t>TCI</a:t>
            </a:r>
            <a:r>
              <a:rPr kumimoji="0" lang="zh-CN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Times New Roman" panose="02020503050405090304" pitchFamily="18" charset="0"/>
              </a:rPr>
              <a:t>类药物</a:t>
            </a: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Times New Roman" panose="02020503050405090304" pitchFamily="18" charset="0"/>
              </a:rPr>
              <a:t>具有</a:t>
            </a:r>
            <a:r>
              <a:rPr kumimoji="0" lang="zh-CN" alt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Times New Roman" panose="02020503050405090304" pitchFamily="18" charset="0"/>
              </a:rPr>
              <a:t>黑框警告</a:t>
            </a: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Times New Roman" panose="02020503050405090304" pitchFamily="18" charset="0"/>
              </a:rPr>
              <a:t>，提示</a:t>
            </a:r>
            <a:r>
              <a:rPr kumimoji="0" lang="zh-CN" alt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Times New Roman" panose="02020503050405090304" pitchFamily="18" charset="0"/>
              </a:rPr>
              <a:t>恶性肿瘤风险</a:t>
            </a: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Times New Roman" panose="02020503050405090304" pitchFamily="18" charset="0"/>
              </a:rPr>
              <a:t>增加</a:t>
            </a:r>
            <a:r>
              <a:rPr kumimoji="0" lang="en-US" altLang="zh-CN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Times New Roman" panose="02020503050405090304" pitchFamily="18" charset="0"/>
              </a:rPr>
              <a:t>35%</a:t>
            </a:r>
            <a:r>
              <a:rPr kumimoji="0" lang="en-US" altLang="zh-CN" sz="1200" b="1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Times New Roman" panose="02020503050405090304" pitchFamily="18" charset="0"/>
              </a:rPr>
              <a:t>12</a:t>
            </a:r>
            <a:endParaRPr kumimoji="0" lang="en-US" altLang="zh-CN" sz="1200" b="1" i="0" u="none" strike="noStrike" kern="1200" cap="none" spc="0" normalizeH="0" baseline="30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Times New Roman" panose="02020503050405090304" pitchFamily="18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90204" pitchFamily="34" charset="0"/>
              <a:buChar char="•"/>
              <a:defRPr/>
            </a:pPr>
            <a:r>
              <a:rPr kumimoji="0" lang="zh-CN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Times New Roman" panose="02020503050405090304" pitchFamily="18" charset="0"/>
              </a:rPr>
              <a:t>激素类外用药</a:t>
            </a:r>
            <a:r>
              <a:rPr kumimoji="0" lang="en-US" altLang="zh-CN" sz="1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Times New Roman" panose="02020503050405090304" pitchFamily="18" charset="0"/>
              </a:rPr>
              <a:t>:</a:t>
            </a: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Times New Roman" panose="02020503050405090304" pitchFamily="18" charset="0"/>
              </a:rPr>
              <a:t>长期使用可导致患者局部</a:t>
            </a:r>
            <a:r>
              <a:rPr kumimoji="0" lang="zh-CN" alt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Times New Roman" panose="02020503050405090304" pitchFamily="18" charset="0"/>
              </a:rPr>
              <a:t>皮肤萎缩、毛细血管扩张、皮肤感染等</a:t>
            </a:r>
            <a:endParaRPr kumimoji="0" lang="en-US" altLang="zh-CN" sz="1200" b="0" i="0" u="none" strike="noStrike" kern="1200" cap="none" spc="0" normalizeH="0" baseline="30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Times New Roman" panose="02020503050405090304" pitchFamily="18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6735615" y="5538118"/>
            <a:ext cx="4307013" cy="340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90204" pitchFamily="34" charset="0"/>
              <a:buChar char="•"/>
              <a:defRPr/>
            </a:pPr>
            <a:r>
              <a:rPr kumimoji="0" lang="zh-CN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Times New Roman" panose="02020503050405090304" pitchFamily="18" charset="0"/>
              </a:rPr>
              <a:t>激素类外用药</a:t>
            </a:r>
            <a:r>
              <a:rPr kumimoji="0" lang="zh-CN" alt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Times New Roman" panose="02020503050405090304" pitchFamily="18" charset="0"/>
              </a:rPr>
              <a:t>不适用于头面部等敏感</a:t>
            </a:r>
            <a:r>
              <a:rPr kumimoji="0" lang="en-US" altLang="zh-CN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Times New Roman" panose="02020503050405090304" pitchFamily="18" charset="0"/>
              </a:rPr>
              <a:t>/</a:t>
            </a:r>
            <a:r>
              <a:rPr kumimoji="0" lang="zh-CN" alt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Times New Roman" panose="02020503050405090304" pitchFamily="18" charset="0"/>
              </a:rPr>
              <a:t>薄嫩部位</a:t>
            </a:r>
            <a:r>
              <a:rPr kumimoji="0" lang="en-US" altLang="zh-CN" sz="1200" b="1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Times New Roman" panose="02020503050405090304" pitchFamily="18" charset="0"/>
              </a:rPr>
              <a:t>1</a:t>
            </a:r>
            <a:endParaRPr kumimoji="0" lang="en-US" altLang="zh-CN" sz="1200" b="0" i="0" u="none" strike="noStrike" kern="1200" cap="none" spc="0" normalizeH="0" baseline="30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Times New Roman" panose="02020503050405090304" pitchFamily="18" charset="0"/>
            </a:endParaRPr>
          </a:p>
        </p:txBody>
      </p:sp>
      <p:sp>
        <p:nvSpPr>
          <p:cNvPr id="31" name="文本框 30"/>
          <p:cNvSpPr txBox="1"/>
          <p:nvPr/>
        </p:nvSpPr>
        <p:spPr bwMode="gray">
          <a:xfrm>
            <a:off x="6735615" y="5313068"/>
            <a:ext cx="1452505" cy="248230"/>
          </a:xfrm>
          <a:prstGeom prst="rect">
            <a:avLst/>
          </a:prstGeom>
        </p:spPr>
        <p:txBody>
          <a:bodyPr wrap="square" lIns="30480" tIns="30480" rIns="30480" bIns="30480" rtlCol="0">
            <a:noAutofit/>
          </a:bodyPr>
          <a:lstStyle/>
          <a:p>
            <a:pPr marL="285750" marR="0" lvl="0" indent="-285750" algn="ctr" defTabSz="609600" rtl="0" eaLnBrk="1" fontAlgn="auto" latinLnBrk="0" hangingPunct="1">
              <a:lnSpc>
                <a:spcPct val="90000"/>
              </a:lnSpc>
              <a:spcBef>
                <a:spcPts val="665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u"/>
              <a:defRPr/>
            </a:pPr>
            <a:r>
              <a:rPr kumimoji="0" lang="zh-CN" altLang="en-US" sz="1335" b="1" i="0" u="none" strike="noStrike" kern="1200" cap="none" spc="0" normalizeH="0" baseline="0" noProof="0" dirty="0">
                <a:ln>
                  <a:noFill/>
                </a:ln>
                <a:solidFill>
                  <a:srgbClr val="8800D0"/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使用部位限制</a:t>
            </a:r>
            <a:endParaRPr kumimoji="0" lang="zh-CN" altLang="en-US" sz="1335" b="1" i="0" u="none" strike="noStrike" kern="1200" cap="none" spc="0" normalizeH="0" baseline="0" noProof="0" dirty="0">
              <a:ln>
                <a:noFill/>
              </a:ln>
              <a:solidFill>
                <a:srgbClr val="8800D0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pic>
        <p:nvPicPr>
          <p:cNvPr id="33" name="Picture 8" descr="Dermatitis - Atopic : Overview, Causes, Symptoms, Treatment - illness.com"/>
          <p:cNvPicPr>
            <a:picLocks noChangeAspect="1" noChangeArrowheads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52"/>
          <a:stretch>
            <a:fillRect/>
          </a:stretch>
        </p:blipFill>
        <p:spPr bwMode="auto">
          <a:xfrm>
            <a:off x="10499271" y="4830382"/>
            <a:ext cx="1398805" cy="1372948"/>
          </a:xfrm>
          <a:prstGeom prst="ellipse">
            <a:avLst/>
          </a:prstGeom>
          <a:noFill/>
          <a:ln>
            <a:solidFill>
              <a:srgbClr val="6433AA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17"/>
          <p:cNvSpPr txBox="1"/>
          <p:nvPr/>
        </p:nvSpPr>
        <p:spPr>
          <a:xfrm>
            <a:off x="834512" y="384157"/>
            <a:ext cx="2596586" cy="43531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00">
              <a:lnSpc>
                <a:spcPts val="3600"/>
              </a:lnSpc>
            </a:pPr>
            <a:r>
              <a:rPr lang="zh-CN" altLang="en-US" sz="2665" b="1" dirty="0">
                <a:solidFill>
                  <a:srgbClr val="8800D0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cs typeface="Times New Roman" panose="02020503050405090304" pitchFamily="18" charset="0"/>
                <a:sym typeface="Arimo Bold" panose="020B0704020202020204"/>
              </a:rPr>
              <a:t>基本信息</a:t>
            </a:r>
            <a:r>
              <a:rPr lang="en-US" altLang="zh-CN" sz="2665" b="1" dirty="0">
                <a:solidFill>
                  <a:srgbClr val="8800D0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cs typeface="Times New Roman" panose="02020503050405090304" pitchFamily="18" charset="0"/>
                <a:sym typeface="Arimo Bold" panose="020B0704020202020204"/>
              </a:rPr>
              <a:t>(3/3)</a:t>
            </a:r>
            <a:endParaRPr lang="en-US" sz="2665" b="1" dirty="0">
              <a:solidFill>
                <a:srgbClr val="8800D0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  <a:cs typeface="Times New Roman" panose="02020503050405090304" pitchFamily="18" charset="0"/>
              <a:sym typeface="Arimo Bold" panose="020B0704020202020204"/>
            </a:endParaRPr>
          </a:p>
        </p:txBody>
      </p:sp>
      <p:pic>
        <p:nvPicPr>
          <p:cNvPr id="2" name="图片 1" descr="最新logo透明底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17183" y="159277"/>
            <a:ext cx="1264285" cy="419735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4"/>
          <p:cNvSpPr/>
          <p:nvPr/>
        </p:nvSpPr>
        <p:spPr bwMode="gray">
          <a:xfrm>
            <a:off x="696477" y="1542978"/>
            <a:ext cx="1977149" cy="671512"/>
          </a:xfrm>
          <a:prstGeom prst="rect">
            <a:avLst/>
          </a:prstGeom>
          <a:solidFill>
            <a:srgbClr val="8800D0"/>
          </a:solidFill>
          <a:ln w="2857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60953" tIns="30477" rIns="60953" bIns="30477" numCol="1" rtlCol="0" anchor="ctr" anchorCtr="0" compatLnSpc="1">
            <a:noAutofit/>
          </a:bodyPr>
          <a:lstStyle/>
          <a:p>
            <a:pPr algn="ctr" defTabSz="609600" fontAlgn="base">
              <a:lnSpc>
                <a:spcPct val="120000"/>
              </a:lnSpc>
              <a:spcBef>
                <a:spcPts val="400"/>
              </a:spcBef>
              <a:spcAft>
                <a:spcPct val="0"/>
              </a:spcAft>
              <a:buClr>
                <a:srgbClr val="0095FF"/>
              </a:buClr>
              <a:buSzPct val="90000"/>
              <a:defRPr/>
            </a:pPr>
            <a:r>
              <a:rPr lang="zh-CN" altLang="en-US" sz="1600" b="1" kern="0" dirty="0">
                <a:solidFill>
                  <a:srgbClr val="FFFFFF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本品基本安全性信息</a:t>
            </a:r>
            <a:endParaRPr lang="en-US" altLang="zh-CN" sz="1600" kern="0" dirty="0">
              <a:solidFill>
                <a:srgbClr val="FFFFFF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16" name="矩形 15"/>
          <p:cNvSpPr/>
          <p:nvPr/>
        </p:nvSpPr>
        <p:spPr bwMode="gray">
          <a:xfrm>
            <a:off x="676577" y="2385390"/>
            <a:ext cx="1997049" cy="3717375"/>
          </a:xfrm>
          <a:prstGeom prst="rect">
            <a:avLst/>
          </a:prstGeom>
          <a:noFill/>
          <a:ln w="12700" cap="flat" cmpd="sng" algn="ctr">
            <a:solidFill>
              <a:srgbClr val="8800D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60953" tIns="30477" rIns="60953" bIns="30477" numCol="1" rtlCol="0" anchor="ctr" anchorCtr="0" compatLnSpc="1">
            <a:noAutofit/>
          </a:bodyPr>
          <a:lstStyle/>
          <a:p>
            <a:pPr marL="191770" indent="-144145" defTabSz="609600">
              <a:lnSpc>
                <a:spcPts val="2800"/>
              </a:lnSpc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Font typeface="Arial" panose="020B0604020202090204" pitchFamily="34" charset="0"/>
              <a:buChar char="•"/>
              <a:defRPr/>
            </a:pPr>
            <a:r>
              <a:rPr lang="zh-CN" altLang="en-US" sz="1600" kern="100" dirty="0">
                <a:solidFill>
                  <a:srgbClr val="000000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cs typeface="Times New Roman" panose="02020503050405090304" pitchFamily="18" charset="0"/>
              </a:rPr>
              <a:t>本品为</a:t>
            </a:r>
            <a:r>
              <a:rPr lang="zh-CN" altLang="en-US" sz="1600" b="1" kern="100" dirty="0">
                <a:solidFill>
                  <a:srgbClr val="000000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cs typeface="Times New Roman" panose="02020503050405090304" pitchFamily="18" charset="0"/>
              </a:rPr>
              <a:t>非激素外用药</a:t>
            </a:r>
            <a:r>
              <a:rPr lang="zh-CN" altLang="en-US" sz="1600" kern="100" dirty="0">
                <a:solidFill>
                  <a:srgbClr val="000000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cs typeface="Times New Roman" panose="02020503050405090304" pitchFamily="18" charset="0"/>
              </a:rPr>
              <a:t>，仅在皮肤</a:t>
            </a:r>
            <a:r>
              <a:rPr lang="zh-CN" altLang="en-US" sz="1600" b="1" kern="100" dirty="0">
                <a:solidFill>
                  <a:srgbClr val="000000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cs typeface="Times New Roman" panose="02020503050405090304" pitchFamily="18" charset="0"/>
              </a:rPr>
              <a:t>局部起效</a:t>
            </a:r>
            <a:r>
              <a:rPr lang="zh-CN" altLang="en-US" sz="1600" kern="100" dirty="0">
                <a:solidFill>
                  <a:srgbClr val="000000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cs typeface="Times New Roman" panose="02020503050405090304" pitchFamily="18" charset="0"/>
              </a:rPr>
              <a:t>，系统暴露极微，安全性好，</a:t>
            </a:r>
            <a:r>
              <a:rPr lang="zh-CN" altLang="en-US" sz="1600" b="1" kern="100" dirty="0">
                <a:solidFill>
                  <a:prstClr val="black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cs typeface="Times New Roman" panose="02020503050405090304" pitchFamily="18" charset="0"/>
              </a:rPr>
              <a:t>使用风险低</a:t>
            </a:r>
            <a:endParaRPr lang="en-US" altLang="zh-CN" sz="1600" kern="100" dirty="0">
              <a:solidFill>
                <a:srgbClr val="000000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  <a:cs typeface="Times New Roman" panose="02020503050405090304" pitchFamily="18" charset="0"/>
            </a:endParaRPr>
          </a:p>
          <a:p>
            <a:pPr marL="191770" indent="-144145" defTabSz="609600">
              <a:lnSpc>
                <a:spcPts val="2800"/>
              </a:lnSpc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Font typeface="Arial" panose="020B0604020202090204" pitchFamily="34" charset="0"/>
              <a:buChar char="•"/>
              <a:defRPr/>
            </a:pPr>
            <a:r>
              <a:rPr lang="zh-CN" altLang="en-US" sz="1600" kern="100" dirty="0">
                <a:solidFill>
                  <a:srgbClr val="000000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cs typeface="Times New Roman" panose="02020503050405090304" pitchFamily="18" charset="0"/>
              </a:rPr>
              <a:t>常见的不良反应为毛囊炎、接触性皮炎、用药部位瘙痒等，多为</a:t>
            </a:r>
            <a:r>
              <a:rPr lang="zh-CN" altLang="en-US" sz="1600" b="1" kern="100" dirty="0">
                <a:solidFill>
                  <a:srgbClr val="000000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cs typeface="Times New Roman" panose="02020503050405090304" pitchFamily="18" charset="0"/>
              </a:rPr>
              <a:t>一过性并呈轻中度</a:t>
            </a:r>
            <a:endParaRPr lang="en-US" altLang="zh-CN" sz="1600" b="1" kern="100" dirty="0">
              <a:solidFill>
                <a:srgbClr val="000000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  <a:cs typeface="Times New Roman" panose="02020503050405090304" pitchFamily="18" charset="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3364865" y="2498725"/>
            <a:ext cx="8085455" cy="4108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91770" indent="-144145" defTabSz="609600">
              <a:lnSpc>
                <a:spcPct val="130000"/>
              </a:lnSpc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Font typeface="Arial" panose="020B0604020202090204" pitchFamily="34" charset="0"/>
              <a:buChar char="•"/>
              <a:defRPr/>
            </a:pPr>
            <a:r>
              <a:rPr lang="zh-CN" altLang="en-US" sz="1600" kern="100" dirty="0">
                <a:solidFill>
                  <a:srgbClr val="000000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cs typeface="Times New Roman" panose="02020503050405090304" pitchFamily="18" charset="0"/>
              </a:rPr>
              <a:t>本维莫德乳膏（</a:t>
            </a:r>
            <a:r>
              <a:rPr lang="zh-CN" altLang="zh-CN" sz="1600" b="1" dirty="0">
                <a:latin typeface="思源黑体 CN Bold" panose="020B0800000000000000" pitchFamily="34" charset="-122"/>
                <a:ea typeface="思源黑体 CN Bold" panose="020B0800000000000000" pitchFamily="34" charset="-122"/>
                <a:sym typeface="+mn-ea"/>
              </a:rPr>
              <a:t>泽立美</a:t>
            </a:r>
            <a:r>
              <a:rPr lang="en-US" altLang="zh-CN" sz="1600" b="1" baseline="30000" dirty="0">
                <a:latin typeface="思源黑体 CN Bold" panose="020B0800000000000000" pitchFamily="34" charset="-122"/>
                <a:ea typeface="思源黑体 CN Bold" panose="020B0800000000000000" pitchFamily="34" charset="-122"/>
                <a:sym typeface="+mn-ea"/>
              </a:rPr>
              <a:t>®</a:t>
            </a:r>
            <a:r>
              <a:rPr lang="zh-CN" altLang="en-US" sz="1600" kern="100" dirty="0">
                <a:solidFill>
                  <a:srgbClr val="000000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cs typeface="Times New Roman" panose="02020503050405090304" pitchFamily="18" charset="0"/>
              </a:rPr>
              <a:t>）主要</a:t>
            </a:r>
            <a:r>
              <a:rPr lang="zh-CN" altLang="en-US" sz="1600" b="1" kern="100" dirty="0">
                <a:solidFill>
                  <a:srgbClr val="000000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cs typeface="Times New Roman" panose="02020503050405090304" pitchFamily="18" charset="0"/>
              </a:rPr>
              <a:t>不良反应发生率显著低</a:t>
            </a:r>
            <a:r>
              <a:rPr lang="zh-CN" altLang="en-US" sz="1600" kern="100" dirty="0">
                <a:solidFill>
                  <a:srgbClr val="000000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cs typeface="Times New Roman" panose="02020503050405090304" pitchFamily="18" charset="0"/>
              </a:rPr>
              <a:t>于克立硼罗，</a:t>
            </a:r>
            <a:r>
              <a:rPr lang="zh-CN" altLang="en-US" sz="1600" b="1" kern="100" dirty="0">
                <a:solidFill>
                  <a:srgbClr val="C00000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cs typeface="Times New Roman" panose="02020503050405090304" pitchFamily="18" charset="0"/>
              </a:rPr>
              <a:t>安全性更优</a:t>
            </a:r>
            <a:endParaRPr lang="en-US" altLang="zh-CN" sz="1600" kern="100" baseline="30000" dirty="0">
              <a:solidFill>
                <a:srgbClr val="000000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  <a:cs typeface="Times New Roman" panose="02020503050405090304" pitchFamily="18" charset="0"/>
            </a:endParaRPr>
          </a:p>
        </p:txBody>
      </p:sp>
      <p:sp>
        <p:nvSpPr>
          <p:cNvPr id="24" name="矩形 23"/>
          <p:cNvSpPr/>
          <p:nvPr/>
        </p:nvSpPr>
        <p:spPr bwMode="gray">
          <a:xfrm>
            <a:off x="3230217" y="1542978"/>
            <a:ext cx="4069944" cy="671512"/>
          </a:xfrm>
          <a:prstGeom prst="rect">
            <a:avLst/>
          </a:prstGeom>
          <a:solidFill>
            <a:srgbClr val="8800D0"/>
          </a:solidFill>
          <a:ln w="2857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60953" tIns="30477" rIns="60953" bIns="30477" numCol="1" rtlCol="0" anchor="ctr" anchorCtr="0" compatLnSpc="1">
            <a:noAutofit/>
          </a:bodyPr>
          <a:lstStyle/>
          <a:p>
            <a:pPr algn="ctr" defTabSz="609600" fontAlgn="base">
              <a:lnSpc>
                <a:spcPct val="120000"/>
              </a:lnSpc>
              <a:spcBef>
                <a:spcPts val="400"/>
              </a:spcBef>
              <a:spcAft>
                <a:spcPct val="0"/>
              </a:spcAft>
              <a:buClr>
                <a:srgbClr val="0095FF"/>
              </a:buClr>
              <a:buSzPct val="90000"/>
              <a:defRPr/>
            </a:pPr>
            <a:r>
              <a:rPr lang="zh-CN" altLang="en-US" sz="1600" b="1" kern="0" dirty="0">
                <a:solidFill>
                  <a:srgbClr val="FFFFFF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与克立硼罗及同类药品相比安全性高</a:t>
            </a:r>
            <a:endParaRPr lang="en-US" altLang="zh-CN" sz="1600" b="1" kern="0" dirty="0">
              <a:solidFill>
                <a:srgbClr val="FFFFFF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  <a:sym typeface="Calibri" panose="020F0502020204030204" pitchFamily="34" charset="0"/>
            </a:endParaRPr>
          </a:p>
        </p:txBody>
      </p:sp>
      <p:sp>
        <p:nvSpPr>
          <p:cNvPr id="25" name="矩形 24"/>
          <p:cNvSpPr/>
          <p:nvPr/>
        </p:nvSpPr>
        <p:spPr bwMode="gray">
          <a:xfrm>
            <a:off x="3230216" y="2385390"/>
            <a:ext cx="8567531" cy="3717375"/>
          </a:xfrm>
          <a:prstGeom prst="rect">
            <a:avLst/>
          </a:prstGeom>
          <a:noFill/>
          <a:ln w="12700" cap="flat" cmpd="sng" algn="ctr">
            <a:solidFill>
              <a:srgbClr val="8800D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60953" tIns="30477" rIns="60953" bIns="30477" numCol="1" rtlCol="0" anchor="ctr" anchorCtr="0" compatLnSpc="1">
            <a:noAutofit/>
          </a:bodyPr>
          <a:lstStyle/>
          <a:p>
            <a:pPr marL="48260" defTabSz="609600">
              <a:lnSpc>
                <a:spcPct val="130000"/>
              </a:lnSpc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defRPr/>
            </a:pPr>
            <a:endParaRPr lang="zh-CN" altLang="en-US" sz="1100" kern="100" dirty="0">
              <a:solidFill>
                <a:srgbClr val="000000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  <a:cs typeface="Times New Roman" panose="02020503050405090304" pitchFamily="18" charset="0"/>
            </a:endParaRPr>
          </a:p>
        </p:txBody>
      </p:sp>
      <p:sp>
        <p:nvSpPr>
          <p:cNvPr id="11" name="TextBox 17"/>
          <p:cNvSpPr txBox="1"/>
          <p:nvPr/>
        </p:nvSpPr>
        <p:spPr>
          <a:xfrm>
            <a:off x="2856703" y="300359"/>
            <a:ext cx="6847408" cy="7385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00">
              <a:lnSpc>
                <a:spcPct val="120000"/>
              </a:lnSpc>
            </a:pPr>
            <a:r>
              <a:rPr lang="zh-CN" altLang="en-US" sz="2000" b="1" dirty="0">
                <a:solidFill>
                  <a:srgbClr val="232A32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sym typeface="Arimo Bold" panose="020B0704020202020204"/>
              </a:rPr>
              <a:t>本维莫德</a:t>
            </a:r>
            <a:r>
              <a:rPr lang="zh-CN" altLang="zh-CN" sz="2000" b="1" dirty="0"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乳膏（泽立美</a:t>
            </a:r>
            <a:r>
              <a:rPr lang="en-US" altLang="zh-CN" sz="2000" b="1" baseline="30000" dirty="0"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®</a:t>
            </a:r>
            <a:r>
              <a:rPr lang="zh-CN" altLang="zh-CN" sz="2000" b="1" dirty="0"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）</a:t>
            </a:r>
            <a:r>
              <a:rPr lang="zh-CN" altLang="en-US" sz="2000" b="1" dirty="0">
                <a:solidFill>
                  <a:srgbClr val="232A32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sym typeface="Arimo Bold" panose="020B0704020202020204"/>
              </a:rPr>
              <a:t>为</a:t>
            </a:r>
            <a:r>
              <a:rPr lang="zh-CN" altLang="en-US" sz="2000" b="1" dirty="0">
                <a:solidFill>
                  <a:srgbClr val="C00000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cs typeface="Arimo Bold" panose="020B0704020202020204"/>
                <a:sym typeface="Arimo Bold" panose="020B0704020202020204"/>
              </a:rPr>
              <a:t>非激素局部</a:t>
            </a:r>
            <a:r>
              <a:rPr lang="zh-CN" altLang="en-US" sz="2000" b="1" dirty="0">
                <a:solidFill>
                  <a:srgbClr val="232A32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cs typeface="Arimo Bold" panose="020B0704020202020204"/>
                <a:sym typeface="Arimo Bold" panose="020B0704020202020204"/>
              </a:rPr>
              <a:t>外用药，系统暴露极微，使用风险低，</a:t>
            </a:r>
            <a:r>
              <a:rPr lang="zh-CN" altLang="en-US" sz="2000" b="1" dirty="0">
                <a:solidFill>
                  <a:srgbClr val="C00000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cs typeface="Arimo Bold" panose="020B0704020202020204"/>
                <a:sym typeface="Arimo Bold" panose="020B0704020202020204"/>
              </a:rPr>
              <a:t>安全性优势突出</a:t>
            </a:r>
            <a:endParaRPr lang="en-US" altLang="zh-CN" sz="2000" b="1" dirty="0">
              <a:solidFill>
                <a:srgbClr val="C00000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  <a:cs typeface="Arimo Bold" panose="020B0704020202020204"/>
              <a:sym typeface="Arimo Bold" panose="020B0704020202020204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638175" y="6271863"/>
            <a:ext cx="1091520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800" i="1"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</a:defRPr>
            </a:lvl1pPr>
          </a:lstStyle>
          <a:p>
            <a:pPr defTabSz="609600"/>
            <a:r>
              <a:rPr lang="zh-CN" altLang="en-US" sz="700" i="0" dirty="0">
                <a:solidFill>
                  <a:prstClr val="black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  <a:cs typeface="Times New Roman" panose="02020503050405090304" pitchFamily="18" charset="0"/>
                <a:sym typeface="+mn-ea"/>
              </a:rPr>
              <a:t>本维莫德乳膏、克立硼罗软膏、他克莫司乳膏、糠酸莫米松乳膏说明书</a:t>
            </a:r>
            <a:endParaRPr lang="en-US" altLang="zh-CN" sz="700" i="0" dirty="0">
              <a:solidFill>
                <a:prstClr val="black"/>
              </a:solidFill>
              <a:latin typeface="思源黑体 CN Regular" panose="020B0500000000000000" pitchFamily="34" charset="-122"/>
              <a:ea typeface="思源黑体 CN Regular" panose="020B0500000000000000" pitchFamily="34" charset="-122"/>
              <a:cs typeface="Times New Roman" panose="02020503050405090304" pitchFamily="18" charset="0"/>
              <a:sym typeface="+mn-ea"/>
            </a:endParaRPr>
          </a:p>
        </p:txBody>
      </p:sp>
      <p:sp>
        <p:nvSpPr>
          <p:cNvPr id="5" name="灯片编号占位符 1"/>
          <p:cNvSpPr txBox="1"/>
          <p:nvPr/>
        </p:nvSpPr>
        <p:spPr>
          <a:xfrm>
            <a:off x="9345583" y="6412310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914400">
              <a:defRPr/>
            </a:pPr>
            <a:fld id="{48F63A3B-78C7-47BE-AE5E-E10140E04643}" type="slidenum">
              <a:rPr lang="en-US" sz="1200" smtClean="0">
                <a:solidFill>
                  <a:prstClr val="black">
                    <a:tint val="75000"/>
                  </a:prstClr>
                </a:solidFill>
                <a:latin typeface="Times New Roman" panose="02020503050405090304"/>
                <a:ea typeface="华文楷体" panose="02010600040101010101" pitchFamily="2" charset="-122"/>
              </a:rPr>
            </a:fld>
            <a:endParaRPr lang="en-US" sz="1200" dirty="0">
              <a:solidFill>
                <a:prstClr val="black">
                  <a:tint val="75000"/>
                </a:prstClr>
              </a:solidFill>
              <a:latin typeface="Times New Roman" panose="02020503050405090304"/>
              <a:ea typeface="华文楷体" panose="02010600040101010101" pitchFamily="2" charset="-122"/>
            </a:endParaRPr>
          </a:p>
        </p:txBody>
      </p:sp>
      <p:sp>
        <p:nvSpPr>
          <p:cNvPr id="14" name="矩形 13"/>
          <p:cNvSpPr/>
          <p:nvPr/>
        </p:nvSpPr>
        <p:spPr bwMode="gray">
          <a:xfrm>
            <a:off x="7610475" y="1542768"/>
            <a:ext cx="4187273" cy="671722"/>
          </a:xfrm>
          <a:prstGeom prst="rect">
            <a:avLst/>
          </a:prstGeom>
          <a:solidFill>
            <a:srgbClr val="8800D0"/>
          </a:solidFill>
          <a:ln w="2857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60953" tIns="30477" rIns="60953" bIns="30477" numCol="1" rtlCol="0" anchor="ctr" anchorCtr="0" compatLnSpc="1">
            <a:noAutofit/>
          </a:bodyPr>
          <a:lstStyle/>
          <a:p>
            <a:pPr algn="ctr" defTabSz="609600" fontAlgn="base">
              <a:lnSpc>
                <a:spcPct val="120000"/>
              </a:lnSpc>
              <a:spcBef>
                <a:spcPts val="400"/>
              </a:spcBef>
              <a:spcAft>
                <a:spcPct val="0"/>
              </a:spcAft>
              <a:buClr>
                <a:srgbClr val="0095FF"/>
              </a:buClr>
              <a:buSzPct val="90000"/>
              <a:defRPr/>
            </a:pPr>
            <a:r>
              <a:rPr lang="zh-CN" altLang="en-US" sz="1600" b="1" kern="0" dirty="0">
                <a:solidFill>
                  <a:srgbClr val="FFFFFF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弥补医保目录内特应性皮炎外用药</a:t>
            </a:r>
            <a:endParaRPr lang="zh-CN" altLang="en-US" sz="1600" b="1" kern="0" dirty="0">
              <a:solidFill>
                <a:srgbClr val="FFFFFF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  <a:p>
            <a:pPr algn="ctr" defTabSz="609600" fontAlgn="base">
              <a:lnSpc>
                <a:spcPct val="120000"/>
              </a:lnSpc>
              <a:spcBef>
                <a:spcPts val="400"/>
              </a:spcBef>
              <a:spcAft>
                <a:spcPct val="0"/>
              </a:spcAft>
              <a:buClr>
                <a:srgbClr val="0095FF"/>
              </a:buClr>
              <a:buSzPct val="90000"/>
              <a:defRPr/>
            </a:pPr>
            <a:r>
              <a:rPr lang="zh-CN" altLang="en-US" sz="1600" b="1" kern="0" dirty="0">
                <a:solidFill>
                  <a:srgbClr val="FFFFFF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安全性不足的短板</a:t>
            </a:r>
            <a:endParaRPr lang="zh-CN" altLang="en-US" sz="1600" b="1" kern="0" dirty="0">
              <a:solidFill>
                <a:srgbClr val="FFFFFF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3364672" y="2819649"/>
            <a:ext cx="8210746" cy="730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91770" indent="-144145" defTabSz="609600">
              <a:lnSpc>
                <a:spcPct val="130000"/>
              </a:lnSpc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Font typeface="Arial" panose="020B0604020202090204" pitchFamily="34" charset="0"/>
              <a:buChar char="•"/>
              <a:defRPr/>
            </a:pPr>
            <a:r>
              <a:rPr lang="zh-CN" altLang="en-US" sz="1600" kern="100" dirty="0">
                <a:solidFill>
                  <a:srgbClr val="000000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cs typeface="Times New Roman" panose="02020503050405090304" pitchFamily="18" charset="0"/>
              </a:rPr>
              <a:t>与目录内其他药物相比，本维莫德乳膏（</a:t>
            </a:r>
            <a:r>
              <a:rPr lang="zh-CN" altLang="zh-CN" sz="1600" b="1" dirty="0">
                <a:latin typeface="思源黑体 CN Bold" panose="020B0800000000000000" pitchFamily="34" charset="-122"/>
                <a:ea typeface="思源黑体 CN Bold" panose="020B0800000000000000" pitchFamily="34" charset="-122"/>
                <a:sym typeface="+mn-ea"/>
              </a:rPr>
              <a:t>泽立美</a:t>
            </a:r>
            <a:r>
              <a:rPr lang="en-US" altLang="zh-CN" sz="1600" b="1" baseline="30000" dirty="0">
                <a:latin typeface="思源黑体 CN Bold" panose="020B0800000000000000" pitchFamily="34" charset="-122"/>
                <a:ea typeface="思源黑体 CN Bold" panose="020B0800000000000000" pitchFamily="34" charset="-122"/>
                <a:sym typeface="+mn-ea"/>
              </a:rPr>
              <a:t>®</a:t>
            </a:r>
            <a:r>
              <a:rPr lang="zh-CN" altLang="en-US" sz="1600" kern="100" dirty="0">
                <a:solidFill>
                  <a:srgbClr val="000000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cs typeface="Times New Roman" panose="02020503050405090304" pitchFamily="18" charset="0"/>
              </a:rPr>
              <a:t>）</a:t>
            </a:r>
            <a:r>
              <a:rPr lang="zh-CN" altLang="en-US" sz="1600" b="1" kern="100" dirty="0">
                <a:solidFill>
                  <a:srgbClr val="C00000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cs typeface="Times New Roman" panose="02020503050405090304" pitchFamily="18" charset="0"/>
              </a:rPr>
              <a:t>无</a:t>
            </a:r>
            <a:r>
              <a:rPr lang="zh-CN" altLang="en-US" sz="1600" kern="100" dirty="0">
                <a:solidFill>
                  <a:srgbClr val="C00000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cs typeface="Times New Roman" panose="02020503050405090304" pitchFamily="18" charset="0"/>
              </a:rPr>
              <a:t>超敏反应发生风险，用药部位疼痛</a:t>
            </a:r>
            <a:r>
              <a:rPr lang="zh-CN" altLang="en-US" sz="1600" b="1" kern="100" dirty="0">
                <a:solidFill>
                  <a:srgbClr val="C00000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cs typeface="Times New Roman" panose="02020503050405090304" pitchFamily="18" charset="0"/>
              </a:rPr>
              <a:t>少见</a:t>
            </a:r>
            <a:r>
              <a:rPr lang="zh-CN" altLang="en-US" sz="1600" kern="100" dirty="0">
                <a:solidFill>
                  <a:srgbClr val="C00000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cs typeface="Times New Roman" panose="02020503050405090304" pitchFamily="18" charset="0"/>
              </a:rPr>
              <a:t>，</a:t>
            </a:r>
            <a:r>
              <a:rPr lang="zh-CN" altLang="en-US" sz="1600" b="1" kern="100" dirty="0">
                <a:solidFill>
                  <a:srgbClr val="C00000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cs typeface="Times New Roman" panose="02020503050405090304" pitchFamily="18" charset="0"/>
              </a:rPr>
              <a:t>无</a:t>
            </a:r>
            <a:r>
              <a:rPr lang="zh-CN" altLang="en-US" sz="1600" kern="100" dirty="0">
                <a:solidFill>
                  <a:srgbClr val="C00000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cs typeface="Times New Roman" panose="02020503050405090304" pitchFamily="18" charset="0"/>
              </a:rPr>
              <a:t>全身不良反应，</a:t>
            </a:r>
            <a:r>
              <a:rPr lang="zh-CN" altLang="en-US" sz="1600" b="1" kern="100" dirty="0">
                <a:solidFill>
                  <a:srgbClr val="C00000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cs typeface="Times New Roman" panose="02020503050405090304" pitchFamily="18" charset="0"/>
              </a:rPr>
              <a:t>无</a:t>
            </a:r>
            <a:r>
              <a:rPr lang="zh-CN" altLang="en-US" sz="1600" kern="100" dirty="0">
                <a:solidFill>
                  <a:srgbClr val="C00000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cs typeface="Times New Roman" panose="02020503050405090304" pitchFamily="18" charset="0"/>
              </a:rPr>
              <a:t>黑框警告</a:t>
            </a:r>
            <a:r>
              <a:rPr lang="zh-CN" altLang="en-US" sz="1600" kern="100" dirty="0">
                <a:solidFill>
                  <a:srgbClr val="000000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cs typeface="Times New Roman" panose="02020503050405090304" pitchFamily="18" charset="0"/>
              </a:rPr>
              <a:t>。</a:t>
            </a:r>
            <a:endParaRPr lang="en-US" altLang="zh-CN" sz="1600" kern="100" baseline="30000" dirty="0">
              <a:solidFill>
                <a:srgbClr val="000000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  <a:cs typeface="Times New Roman" panose="02020503050405090304" pitchFamily="18" charset="0"/>
            </a:endParaRPr>
          </a:p>
        </p:txBody>
      </p:sp>
      <p:graphicFrame>
        <p:nvGraphicFramePr>
          <p:cNvPr id="6" name="表格 5"/>
          <p:cNvGraphicFramePr>
            <a:graphicFrameLocks noGrp="1"/>
          </p:cNvGraphicFramePr>
          <p:nvPr/>
        </p:nvGraphicFramePr>
        <p:xfrm>
          <a:off x="3449981" y="3635121"/>
          <a:ext cx="8128000" cy="228790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16050"/>
                <a:gridCol w="1447800"/>
                <a:gridCol w="1309482"/>
                <a:gridCol w="1123122"/>
                <a:gridCol w="2831546"/>
              </a:tblGrid>
              <a:tr h="361418">
                <a:tc>
                  <a:txBody>
                    <a:bodyPr/>
                    <a:lstStyle/>
                    <a:p>
                      <a:r>
                        <a:rPr lang="zh-CN" altLang="en-US" sz="1600" dirty="0">
                          <a:latin typeface="思源黑体 CN Bold" panose="020B0800000000000000" pitchFamily="34" charset="-122"/>
                          <a:ea typeface="思源黑体 CN Bold" panose="020B0800000000000000" pitchFamily="34" charset="-122"/>
                        </a:rPr>
                        <a:t>安全性指标</a:t>
                      </a:r>
                      <a:endParaRPr lang="zh-CN" altLang="en-US" sz="1600" dirty="0">
                        <a:latin typeface="思源黑体 CN Bold" panose="020B0800000000000000" pitchFamily="34" charset="-122"/>
                        <a:ea typeface="思源黑体 CN Bold" panose="020B0800000000000000" pitchFamily="34" charset="-122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rgbClr val="8800D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CN" altLang="en-US" sz="1600" dirty="0">
                          <a:latin typeface="思源黑体 CN Bold" panose="020B0800000000000000" pitchFamily="34" charset="-122"/>
                          <a:ea typeface="思源黑体 CN Bold" panose="020B0800000000000000" pitchFamily="34" charset="-122"/>
                        </a:rPr>
                        <a:t>本维莫德乳膏（</a:t>
                      </a:r>
                      <a:r>
                        <a:rPr lang="zh-CN" altLang="zh-CN" sz="1600" dirty="0">
                          <a:latin typeface="思源黑体 CN Bold" panose="020B0800000000000000" pitchFamily="34" charset="-122"/>
                          <a:ea typeface="思源黑体 CN Bold" panose="020B0800000000000000" pitchFamily="34" charset="-122"/>
                          <a:sym typeface="+mn-ea"/>
                        </a:rPr>
                        <a:t>泽立美</a:t>
                      </a:r>
                      <a:r>
                        <a:rPr lang="en-US" altLang="zh-CN" sz="1600" baseline="30000" dirty="0">
                          <a:latin typeface="思源黑体 CN Bold" panose="020B0800000000000000" pitchFamily="34" charset="-122"/>
                          <a:ea typeface="思源黑体 CN Bold" panose="020B0800000000000000" pitchFamily="34" charset="-122"/>
                          <a:sym typeface="+mn-ea"/>
                        </a:rPr>
                        <a:t>®</a:t>
                      </a:r>
                      <a:r>
                        <a:rPr lang="zh-CN" altLang="en-US" sz="1600" dirty="0">
                          <a:latin typeface="思源黑体 CN Bold" panose="020B0800000000000000" pitchFamily="34" charset="-122"/>
                          <a:ea typeface="思源黑体 CN Bold" panose="020B0800000000000000" pitchFamily="34" charset="-122"/>
                        </a:rPr>
                        <a:t>）</a:t>
                      </a:r>
                      <a:endParaRPr lang="zh-CN" altLang="en-US" sz="1600" dirty="0">
                        <a:latin typeface="思源黑体 CN Bold" panose="020B0800000000000000" pitchFamily="34" charset="-122"/>
                        <a:ea typeface="思源黑体 CN Bold" panose="020B0800000000000000" pitchFamily="34" charset="-122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rgbClr val="8800D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CN" altLang="en-US" sz="1600" dirty="0">
                          <a:latin typeface="思源黑体 CN Bold" panose="020B0800000000000000" pitchFamily="34" charset="-122"/>
                          <a:ea typeface="思源黑体 CN Bold" panose="020B0800000000000000" pitchFamily="34" charset="-122"/>
                        </a:rPr>
                        <a:t>克立硼罗</a:t>
                      </a:r>
                      <a:endParaRPr lang="zh-CN" altLang="en-US" sz="1600" dirty="0">
                        <a:latin typeface="思源黑体 CN Bold" panose="020B0800000000000000" pitchFamily="34" charset="-122"/>
                        <a:ea typeface="思源黑体 CN Bold" panose="020B0800000000000000" pitchFamily="34" charset="-122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rgbClr val="8800D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CN" altLang="en-US" sz="1600" dirty="0">
                          <a:latin typeface="思源黑体 CN Bold" panose="020B0800000000000000" pitchFamily="34" charset="-122"/>
                          <a:ea typeface="思源黑体 CN Bold" panose="020B0800000000000000" pitchFamily="34" charset="-122"/>
                        </a:rPr>
                        <a:t>他克莫司</a:t>
                      </a:r>
                      <a:endParaRPr lang="zh-CN" altLang="en-US" sz="1600" dirty="0">
                        <a:latin typeface="思源黑体 CN Bold" panose="020B0800000000000000" pitchFamily="34" charset="-122"/>
                        <a:ea typeface="思源黑体 CN Bold" panose="020B0800000000000000" pitchFamily="34" charset="-122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rgbClr val="8800D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CN" altLang="en-US" sz="1600" dirty="0">
                          <a:latin typeface="思源黑体 CN Bold" panose="020B0800000000000000" pitchFamily="34" charset="-122"/>
                          <a:ea typeface="思源黑体 CN Bold" panose="020B0800000000000000" pitchFamily="34" charset="-122"/>
                        </a:rPr>
                        <a:t>激素类</a:t>
                      </a:r>
                      <a:r>
                        <a:rPr lang="zh-CN" altLang="en-US" sz="1200" dirty="0">
                          <a:latin typeface="思源黑体 CN Bold" panose="020B0800000000000000" pitchFamily="34" charset="-122"/>
                          <a:ea typeface="思源黑体 CN Bold" panose="020B0800000000000000" pitchFamily="34" charset="-122"/>
                        </a:rPr>
                        <a:t>（以糠酸莫米松为例）</a:t>
                      </a:r>
                      <a:endParaRPr lang="zh-CN" altLang="en-US" sz="1200" dirty="0">
                        <a:latin typeface="思源黑体 CN Bold" panose="020B0800000000000000" pitchFamily="34" charset="-122"/>
                        <a:ea typeface="思源黑体 CN Bold" panose="020B0800000000000000" pitchFamily="34" charset="-122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rgbClr val="8800D0"/>
                    </a:solidFill>
                  </a:tcPr>
                </a:tc>
              </a:tr>
              <a:tr h="361418">
                <a:tc>
                  <a:txBody>
                    <a:bodyPr/>
                    <a:lstStyle/>
                    <a:p>
                      <a:r>
                        <a:rPr lang="zh-CN" altLang="en-US" sz="1600" dirty="0">
                          <a:latin typeface="思源黑体 CN Bold" panose="020B0800000000000000" pitchFamily="34" charset="-122"/>
                          <a:ea typeface="思源黑体 CN Bold" panose="020B0800000000000000" pitchFamily="34" charset="-122"/>
                        </a:rPr>
                        <a:t>用药部位疼痛</a:t>
                      </a:r>
                      <a:endParaRPr lang="zh-CN" altLang="en-US" sz="1600" dirty="0">
                        <a:latin typeface="思源黑体 CN Bold" panose="020B0800000000000000" pitchFamily="34" charset="-122"/>
                        <a:ea typeface="思源黑体 CN Bold" panose="020B0800000000000000" pitchFamily="34" charset="-122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600" dirty="0">
                          <a:latin typeface="思源黑体 CN Bold" panose="020B0800000000000000" pitchFamily="34" charset="-122"/>
                          <a:ea typeface="思源黑体 CN Bold" panose="020B0800000000000000" pitchFamily="34" charset="-122"/>
                        </a:rPr>
                        <a:t>3.3%</a:t>
                      </a:r>
                      <a:endParaRPr lang="zh-CN" altLang="en-US" sz="1600" dirty="0">
                        <a:latin typeface="思源黑体 CN Bold" panose="020B0800000000000000" pitchFamily="34" charset="-122"/>
                        <a:ea typeface="思源黑体 CN Bold" panose="020B0800000000000000" pitchFamily="34" charset="-122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600" dirty="0">
                          <a:latin typeface="思源黑体 CN Bold" panose="020B0800000000000000" pitchFamily="34" charset="-122"/>
                          <a:ea typeface="思源黑体 CN Bold" panose="020B0800000000000000" pitchFamily="34" charset="-122"/>
                        </a:rPr>
                        <a:t>17.8%</a:t>
                      </a:r>
                      <a:endParaRPr lang="zh-CN" altLang="en-US" sz="1600" dirty="0">
                        <a:latin typeface="思源黑体 CN Bold" panose="020B0800000000000000" pitchFamily="34" charset="-122"/>
                        <a:ea typeface="思源黑体 CN Bold" panose="020B0800000000000000" pitchFamily="34" charset="-122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600" dirty="0">
                          <a:latin typeface="思源黑体 CN Bold" panose="020B0800000000000000" pitchFamily="34" charset="-122"/>
                          <a:ea typeface="思源黑体 CN Bold" panose="020B0800000000000000" pitchFamily="34" charset="-122"/>
                        </a:rPr>
                        <a:t>45.3%</a:t>
                      </a:r>
                      <a:endParaRPr lang="zh-CN" altLang="en-US" sz="1600" dirty="0">
                        <a:latin typeface="思源黑体 CN Bold" panose="020B0800000000000000" pitchFamily="34" charset="-122"/>
                        <a:ea typeface="思源黑体 CN Bold" panose="020B0800000000000000" pitchFamily="34" charset="-122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zh-CN" altLang="en-US" sz="1600" dirty="0">
                          <a:latin typeface="思源黑体 CN Bold" panose="020B0800000000000000" pitchFamily="34" charset="-122"/>
                          <a:ea typeface="思源黑体 CN Bold" panose="020B0800000000000000" pitchFamily="34" charset="-122"/>
                        </a:rPr>
                        <a:t>＜</a:t>
                      </a:r>
                      <a:r>
                        <a:rPr lang="en-US" altLang="zh-CN" sz="1600" dirty="0">
                          <a:latin typeface="思源黑体 CN Bold" panose="020B0800000000000000" pitchFamily="34" charset="-122"/>
                          <a:ea typeface="思源黑体 CN Bold" panose="020B0800000000000000" pitchFamily="34" charset="-122"/>
                        </a:rPr>
                        <a:t>5%</a:t>
                      </a:r>
                      <a:endParaRPr lang="zh-CN" altLang="en-US" sz="1600" dirty="0">
                        <a:latin typeface="思源黑体 CN Bold" panose="020B0800000000000000" pitchFamily="34" charset="-122"/>
                        <a:ea typeface="思源黑体 CN Bold" panose="020B0800000000000000" pitchFamily="34" charset="-122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</a:tr>
              <a:tr h="361418">
                <a:tc>
                  <a:txBody>
                    <a:bodyPr/>
                    <a:lstStyle/>
                    <a:p>
                      <a:r>
                        <a:rPr lang="zh-CN" altLang="en-US" sz="1600" dirty="0">
                          <a:latin typeface="思源黑体 CN Bold" panose="020B0800000000000000" pitchFamily="34" charset="-122"/>
                          <a:ea typeface="思源黑体 CN Bold" panose="020B0800000000000000" pitchFamily="34" charset="-122"/>
                        </a:rPr>
                        <a:t>用药部位红斑</a:t>
                      </a:r>
                      <a:endParaRPr lang="zh-CN" altLang="en-US" sz="1600" dirty="0">
                        <a:latin typeface="思源黑体 CN Bold" panose="020B0800000000000000" pitchFamily="34" charset="-122"/>
                        <a:ea typeface="思源黑体 CN Bold" panose="020B0800000000000000" pitchFamily="34" charset="-122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600" dirty="0">
                          <a:latin typeface="思源黑体 CN Bold" panose="020B0800000000000000" pitchFamily="34" charset="-122"/>
                          <a:ea typeface="思源黑体 CN Bold" panose="020B0800000000000000" pitchFamily="34" charset="-122"/>
                        </a:rPr>
                        <a:t>0%</a:t>
                      </a:r>
                      <a:endParaRPr lang="zh-CN" altLang="en-US" sz="1600" dirty="0">
                        <a:latin typeface="思源黑体 CN Bold" panose="020B0800000000000000" pitchFamily="34" charset="-122"/>
                        <a:ea typeface="思源黑体 CN Bold" panose="020B0800000000000000" pitchFamily="34" charset="-122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600" dirty="0">
                          <a:latin typeface="思源黑体 CN Bold" panose="020B0800000000000000" pitchFamily="34" charset="-122"/>
                          <a:ea typeface="思源黑体 CN Bold" panose="020B0800000000000000" pitchFamily="34" charset="-122"/>
                        </a:rPr>
                        <a:t>5.1%</a:t>
                      </a:r>
                      <a:endParaRPr lang="zh-CN" altLang="en-US" sz="1600" dirty="0">
                        <a:latin typeface="思源黑体 CN Bold" panose="020B0800000000000000" pitchFamily="34" charset="-122"/>
                        <a:ea typeface="思源黑体 CN Bold" panose="020B0800000000000000" pitchFamily="34" charset="-122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600" dirty="0">
                          <a:latin typeface="思源黑体 CN Bold" panose="020B0800000000000000" pitchFamily="34" charset="-122"/>
                          <a:ea typeface="思源黑体 CN Bold" panose="020B0800000000000000" pitchFamily="34" charset="-122"/>
                        </a:rPr>
                        <a:t>8.9%</a:t>
                      </a:r>
                      <a:endParaRPr lang="zh-CN" altLang="en-US" sz="1600" dirty="0">
                        <a:latin typeface="思源黑体 CN Bold" panose="020B0800000000000000" pitchFamily="34" charset="-122"/>
                        <a:ea typeface="思源黑体 CN Bold" panose="020B0800000000000000" pitchFamily="34" charset="-122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609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600" dirty="0">
                          <a:latin typeface="思源黑体 CN Bold" panose="020B0800000000000000" pitchFamily="34" charset="-122"/>
                          <a:ea typeface="思源黑体 CN Bold" panose="020B0800000000000000" pitchFamily="34" charset="-122"/>
                        </a:rPr>
                        <a:t>＜</a:t>
                      </a:r>
                      <a:r>
                        <a:rPr lang="en-US" altLang="zh-CN" sz="1600" dirty="0">
                          <a:latin typeface="思源黑体 CN Bold" panose="020B0800000000000000" pitchFamily="34" charset="-122"/>
                          <a:ea typeface="思源黑体 CN Bold" panose="020B0800000000000000" pitchFamily="34" charset="-122"/>
                        </a:rPr>
                        <a:t>5%</a:t>
                      </a:r>
                      <a:endParaRPr lang="zh-CN" altLang="en-US" sz="1600" dirty="0">
                        <a:latin typeface="思源黑体 CN Bold" panose="020B0800000000000000" pitchFamily="34" charset="-122"/>
                        <a:ea typeface="思源黑体 CN Bold" panose="020B0800000000000000" pitchFamily="34" charset="-122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</a:tr>
              <a:tr h="361418">
                <a:tc>
                  <a:txBody>
                    <a:bodyPr/>
                    <a:lstStyle/>
                    <a:p>
                      <a:pPr marL="0" marR="0" indent="0" algn="l" defTabSz="609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600" dirty="0">
                          <a:effectLst/>
                          <a:latin typeface="思源黑体 CN Bold" panose="020B0800000000000000" pitchFamily="34" charset="-122"/>
                          <a:ea typeface="思源黑体 CN Bold" panose="020B0800000000000000" pitchFamily="34" charset="-122"/>
                        </a:rPr>
                        <a:t>严重不良事件</a:t>
                      </a:r>
                      <a:endParaRPr lang="zh-CN" altLang="en-US" sz="1600" b="0" dirty="0">
                        <a:effectLst/>
                        <a:latin typeface="思源黑体 CN Bold" panose="020B0800000000000000" pitchFamily="34" charset="-122"/>
                        <a:ea typeface="思源黑体 CN Bold" panose="020B0800000000000000" pitchFamily="34" charset="-122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600" dirty="0">
                          <a:latin typeface="思源黑体 CN Bold" panose="020B0800000000000000" pitchFamily="34" charset="-122"/>
                          <a:ea typeface="思源黑体 CN Bold" panose="020B0800000000000000" pitchFamily="34" charset="-122"/>
                        </a:rPr>
                        <a:t>0.5%</a:t>
                      </a:r>
                      <a:endParaRPr lang="zh-CN" altLang="en-US" sz="1600" dirty="0">
                        <a:latin typeface="思源黑体 CN Bold" panose="020B0800000000000000" pitchFamily="34" charset="-122"/>
                        <a:ea typeface="思源黑体 CN Bold" panose="020B0800000000000000" pitchFamily="34" charset="-122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600" dirty="0">
                          <a:latin typeface="思源黑体 CN Bold" panose="020B0800000000000000" pitchFamily="34" charset="-122"/>
                          <a:ea typeface="思源黑体 CN Bold" panose="020B0800000000000000" pitchFamily="34" charset="-122"/>
                        </a:rPr>
                        <a:t>0.6%</a:t>
                      </a:r>
                      <a:endParaRPr lang="zh-CN" altLang="en-US" sz="1600" dirty="0">
                        <a:latin typeface="思源黑体 CN Bold" panose="020B0800000000000000" pitchFamily="34" charset="-122"/>
                        <a:ea typeface="思源黑体 CN Bold" panose="020B0800000000000000" pitchFamily="34" charset="-122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600" dirty="0">
                          <a:latin typeface="思源黑体 CN Bold" panose="020B0800000000000000" pitchFamily="34" charset="-122"/>
                          <a:ea typeface="思源黑体 CN Bold" panose="020B0800000000000000" pitchFamily="34" charset="-122"/>
                        </a:rPr>
                        <a:t>6.1%</a:t>
                      </a:r>
                      <a:endParaRPr lang="zh-CN" altLang="en-US" sz="1600" dirty="0">
                        <a:latin typeface="思源黑体 CN Bold" panose="020B0800000000000000" pitchFamily="34" charset="-122"/>
                        <a:ea typeface="思源黑体 CN Bold" panose="020B0800000000000000" pitchFamily="34" charset="-122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zh-CN" altLang="en-US" sz="1600" dirty="0">
                          <a:effectLst/>
                          <a:latin typeface="思源黑体 CN Bold" panose="020B0800000000000000" pitchFamily="34" charset="-122"/>
                          <a:ea typeface="思源黑体 CN Bold" panose="020B0800000000000000" pitchFamily="34" charset="-122"/>
                        </a:rPr>
                        <a:t>乳膏</a:t>
                      </a:r>
                      <a:r>
                        <a:rPr lang="en-US" altLang="zh-CN" sz="1600" dirty="0">
                          <a:effectLst/>
                          <a:latin typeface="思源黑体 CN Bold" panose="020B0800000000000000" pitchFamily="34" charset="-122"/>
                          <a:ea typeface="思源黑体 CN Bold" panose="020B0800000000000000" pitchFamily="34" charset="-122"/>
                        </a:rPr>
                        <a:t>0.4%</a:t>
                      </a:r>
                      <a:r>
                        <a:rPr lang="zh-CN" altLang="en-US" sz="1600" dirty="0">
                          <a:effectLst/>
                          <a:latin typeface="思源黑体 CN Bold" panose="020B0800000000000000" pitchFamily="34" charset="-122"/>
                          <a:ea typeface="思源黑体 CN Bold" panose="020B0800000000000000" pitchFamily="34" charset="-122"/>
                        </a:rPr>
                        <a:t>，软膏</a:t>
                      </a:r>
                      <a:r>
                        <a:rPr lang="en-US" altLang="zh-CN" sz="1600" dirty="0">
                          <a:effectLst/>
                          <a:latin typeface="思源黑体 CN Bold" panose="020B0800000000000000" pitchFamily="34" charset="-122"/>
                          <a:ea typeface="思源黑体 CN Bold" panose="020B0800000000000000" pitchFamily="34" charset="-122"/>
                        </a:rPr>
                        <a:t>0.7%</a:t>
                      </a:r>
                      <a:endParaRPr lang="zh-CN" altLang="en-US" sz="1600" dirty="0">
                        <a:latin typeface="思源黑体 CN Bold" panose="020B0800000000000000" pitchFamily="34" charset="-122"/>
                        <a:ea typeface="思源黑体 CN Bold" panose="020B0800000000000000" pitchFamily="34" charset="-122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</a:tr>
              <a:tr h="624267">
                <a:tc>
                  <a:txBody>
                    <a:bodyPr/>
                    <a:lstStyle/>
                    <a:p>
                      <a:r>
                        <a:rPr lang="zh-CN" altLang="en-US" sz="1600" dirty="0">
                          <a:latin typeface="思源黑体 CN Bold" panose="020B0800000000000000" pitchFamily="34" charset="-122"/>
                          <a:ea typeface="思源黑体 CN Bold" panose="020B0800000000000000" pitchFamily="34" charset="-122"/>
                        </a:rPr>
                        <a:t>特殊安全问题</a:t>
                      </a:r>
                      <a:endParaRPr lang="zh-CN" altLang="en-US" sz="1600" dirty="0">
                        <a:latin typeface="思源黑体 CN Bold" panose="020B0800000000000000" pitchFamily="34" charset="-122"/>
                        <a:ea typeface="思源黑体 CN Bold" panose="020B0800000000000000" pitchFamily="34" charset="-122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zh-CN" altLang="en-US" sz="1600" dirty="0">
                          <a:latin typeface="思源黑体 CN Bold" panose="020B0800000000000000" pitchFamily="34" charset="-122"/>
                          <a:ea typeface="思源黑体 CN Bold" panose="020B0800000000000000" pitchFamily="34" charset="-122"/>
                        </a:rPr>
                        <a:t>无</a:t>
                      </a:r>
                      <a:endParaRPr lang="zh-CN" altLang="en-US" sz="1600" dirty="0">
                        <a:latin typeface="思源黑体 CN Bold" panose="020B0800000000000000" pitchFamily="34" charset="-122"/>
                        <a:ea typeface="思源黑体 CN Bold" panose="020B0800000000000000" pitchFamily="34" charset="-122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zh-CN" altLang="en-US" sz="1400" dirty="0">
                          <a:latin typeface="思源黑体 CN Bold" panose="020B0800000000000000" pitchFamily="34" charset="-122"/>
                          <a:ea typeface="思源黑体 CN Bold" panose="020B0800000000000000" pitchFamily="34" charset="-122"/>
                        </a:rPr>
                        <a:t>有超敏反应风险</a:t>
                      </a:r>
                      <a:endParaRPr lang="zh-CN" altLang="en-US" sz="1400" dirty="0">
                        <a:latin typeface="思源黑体 CN Bold" panose="020B0800000000000000" pitchFamily="34" charset="-122"/>
                        <a:ea typeface="思源黑体 CN Bold" panose="020B0800000000000000" pitchFamily="34" charset="-122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400" dirty="0">
                          <a:latin typeface="思源黑体 CN Bold" panose="020B0800000000000000" pitchFamily="34" charset="-122"/>
                          <a:ea typeface="思源黑体 CN Bold" panose="020B0800000000000000" pitchFamily="34" charset="-122"/>
                        </a:rPr>
                        <a:t>FDA</a:t>
                      </a:r>
                      <a:r>
                        <a:rPr lang="zh-CN" altLang="en-US" sz="1400" dirty="0">
                          <a:latin typeface="思源黑体 CN Bold" panose="020B0800000000000000" pitchFamily="34" charset="-122"/>
                          <a:ea typeface="思源黑体 CN Bold" panose="020B0800000000000000" pitchFamily="34" charset="-122"/>
                        </a:rPr>
                        <a:t>黑框警告</a:t>
                      </a:r>
                      <a:endParaRPr lang="zh-CN" altLang="en-US" sz="1400" dirty="0">
                        <a:latin typeface="思源黑体 CN Bold" panose="020B0800000000000000" pitchFamily="34" charset="-122"/>
                        <a:ea typeface="思源黑体 CN Bold" panose="020B0800000000000000" pitchFamily="34" charset="-122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zh-CN" altLang="en-US" sz="1400" dirty="0">
                          <a:effectLst/>
                          <a:latin typeface="思源黑体 CN Bold" panose="020B0800000000000000" pitchFamily="34" charset="-122"/>
                          <a:ea typeface="思源黑体 CN Bold" panose="020B0800000000000000" pitchFamily="34" charset="-122"/>
                        </a:rPr>
                        <a:t>长期使用易出现皮肤萎缩、毛细血管扩张、膨胀纹等不良反应</a:t>
                      </a:r>
                      <a:endParaRPr lang="zh-CN" altLang="en-US" sz="1400" dirty="0">
                        <a:latin typeface="思源黑体 CN Bold" panose="020B0800000000000000" pitchFamily="34" charset="-122"/>
                        <a:ea typeface="思源黑体 CN Bold" panose="020B0800000000000000" pitchFamily="34" charset="-122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17" name="TextBox 17"/>
          <p:cNvSpPr txBox="1"/>
          <p:nvPr/>
        </p:nvSpPr>
        <p:spPr>
          <a:xfrm>
            <a:off x="830317" y="369144"/>
            <a:ext cx="2273610" cy="43531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00">
              <a:lnSpc>
                <a:spcPts val="3600"/>
              </a:lnSpc>
            </a:pPr>
            <a:r>
              <a:rPr lang="zh-CN" altLang="en-US" sz="2665" b="1" dirty="0">
                <a:solidFill>
                  <a:srgbClr val="8800D0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cs typeface="Times New Roman" panose="02020503050405090304" pitchFamily="18" charset="0"/>
                <a:sym typeface="Arimo Bold" panose="020B0704020202020204"/>
              </a:rPr>
              <a:t>安全性</a:t>
            </a:r>
            <a:r>
              <a:rPr lang="en-US" altLang="zh-CN" sz="2665" b="1" dirty="0">
                <a:solidFill>
                  <a:srgbClr val="8800D0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cs typeface="Times New Roman" panose="02020503050405090304" pitchFamily="18" charset="0"/>
                <a:sym typeface="Arimo Bold" panose="020B0704020202020204"/>
              </a:rPr>
              <a:t>(1/1)</a:t>
            </a:r>
            <a:endParaRPr lang="en-US" sz="2665" b="1" dirty="0">
              <a:solidFill>
                <a:srgbClr val="8800D0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  <a:cs typeface="Times New Roman" panose="02020503050405090304" pitchFamily="18" charset="0"/>
              <a:sym typeface="Arimo Bold" panose="020B0704020202020204"/>
            </a:endParaRPr>
          </a:p>
        </p:txBody>
      </p:sp>
      <p:pic>
        <p:nvPicPr>
          <p:cNvPr id="4" name="图片 3" descr="最新logo透明底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717183" y="159277"/>
            <a:ext cx="1264285" cy="419735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矩形 34"/>
          <p:cNvSpPr/>
          <p:nvPr/>
        </p:nvSpPr>
        <p:spPr>
          <a:xfrm>
            <a:off x="8799311" y="1611114"/>
            <a:ext cx="2686050" cy="1874765"/>
          </a:xfrm>
          <a:prstGeom prst="rect">
            <a:avLst/>
          </a:prstGeom>
          <a:solidFill>
            <a:srgbClr val="F2F2F2">
              <a:alpha val="69804"/>
            </a:srgbClr>
          </a:solidFill>
          <a:ln w="31750" cap="flat" cmpd="sng" algn="ctr">
            <a:noFill/>
            <a:prstDash val="solid"/>
            <a:miter lim="800000"/>
          </a:ln>
          <a:effectLst/>
        </p:spPr>
        <p:txBody>
          <a:bodyPr spcFirstLastPara="0" vert="horz" wrap="square" lIns="94827" tIns="54187" rIns="94827" bIns="54187" numCol="1" spcCol="1270" anchor="ctr" anchorCtr="0">
            <a:noAutofit/>
          </a:bodyPr>
          <a:lstStyle/>
          <a:p>
            <a:pPr algn="ctr" defTabSz="609600">
              <a:lnSpc>
                <a:spcPct val="120000"/>
              </a:lnSpc>
              <a:spcBef>
                <a:spcPts val="200"/>
              </a:spcBef>
              <a:defRPr/>
            </a:pPr>
            <a:endParaRPr lang="zh-CN" altLang="en-US" sz="1200">
              <a:solidFill>
                <a:srgbClr val="0000C9"/>
              </a:solidFill>
              <a:latin typeface="Times New Roman" panose="02020503050405090304" pitchFamily="18" charset="0"/>
              <a:ea typeface="微软雅黑" panose="020B0503020204020204" pitchFamily="34" charset="-122"/>
              <a:cs typeface="Times New Roman" panose="02020503050405090304" pitchFamily="18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9009780" y="4388665"/>
            <a:ext cx="2539094" cy="1799524"/>
          </a:xfrm>
          <a:prstGeom prst="rect">
            <a:avLst/>
          </a:prstGeom>
          <a:solidFill>
            <a:srgbClr val="F2F2F2">
              <a:alpha val="69804"/>
            </a:srgbClr>
          </a:solidFill>
          <a:ln w="31750" cap="flat" cmpd="sng" algn="ctr">
            <a:noFill/>
            <a:prstDash val="solid"/>
            <a:miter lim="800000"/>
          </a:ln>
          <a:effectLst/>
        </p:spPr>
        <p:txBody>
          <a:bodyPr spcFirstLastPara="0" vert="horz" wrap="square" lIns="94827" tIns="54187" rIns="94827" bIns="54187" numCol="1" spcCol="1270" anchor="ctr" anchorCtr="0">
            <a:noAutofit/>
          </a:bodyPr>
          <a:lstStyle/>
          <a:p>
            <a:pPr algn="ctr" defTabSz="609600">
              <a:lnSpc>
                <a:spcPct val="120000"/>
              </a:lnSpc>
              <a:spcBef>
                <a:spcPts val="200"/>
              </a:spcBef>
              <a:defRPr/>
            </a:pPr>
            <a:endParaRPr lang="zh-CN" altLang="en-US" sz="1200">
              <a:solidFill>
                <a:srgbClr val="0000C9"/>
              </a:solidFill>
              <a:latin typeface="Times New Roman" panose="02020503050405090304" pitchFamily="18" charset="0"/>
              <a:ea typeface="微软雅黑" panose="020B0503020204020204" pitchFamily="34" charset="-122"/>
              <a:cs typeface="Times New Roman" panose="02020503050405090304" pitchFamily="18" charset="0"/>
            </a:endParaRPr>
          </a:p>
        </p:txBody>
      </p:sp>
      <p:graphicFrame>
        <p:nvGraphicFramePr>
          <p:cNvPr id="5" name="图表 4"/>
          <p:cNvGraphicFramePr/>
          <p:nvPr/>
        </p:nvGraphicFramePr>
        <p:xfrm>
          <a:off x="9009780" y="4411203"/>
          <a:ext cx="2539094" cy="16371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  <p:sp>
        <p:nvSpPr>
          <p:cNvPr id="2" name="TextBox 17"/>
          <p:cNvSpPr txBox="1"/>
          <p:nvPr/>
        </p:nvSpPr>
        <p:spPr>
          <a:xfrm>
            <a:off x="2880607" y="269148"/>
            <a:ext cx="6982982" cy="7385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00">
              <a:lnSpc>
                <a:spcPct val="120000"/>
              </a:lnSpc>
            </a:pPr>
            <a:r>
              <a:rPr lang="zh-CN" altLang="en-US" sz="2000" b="1" dirty="0">
                <a:solidFill>
                  <a:srgbClr val="232A32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cs typeface="Arimo Bold" panose="020B0704020202020204"/>
                <a:sym typeface="Arimo Bold" panose="020B0704020202020204"/>
              </a:rPr>
              <a:t>本维莫德</a:t>
            </a:r>
            <a:r>
              <a:rPr lang="zh-CN" altLang="zh-CN" sz="2000" b="1" dirty="0"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乳膏（泽立美</a:t>
            </a:r>
            <a:r>
              <a:rPr lang="en-US" altLang="zh-CN" sz="2000" b="1" baseline="30000" dirty="0"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®</a:t>
            </a:r>
            <a:r>
              <a:rPr lang="zh-CN" altLang="zh-CN" sz="2000" b="1" dirty="0"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）</a:t>
            </a:r>
            <a:r>
              <a:rPr lang="zh-CN" altLang="en-US" sz="2000" b="1" dirty="0">
                <a:solidFill>
                  <a:srgbClr val="232A32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cs typeface="Arimo Bold" panose="020B0704020202020204"/>
                <a:sym typeface="Arimo Bold" panose="020B0704020202020204"/>
              </a:rPr>
              <a:t>临床疗效突出，可快速缓解瘙痒，持久控制疾病，且</a:t>
            </a:r>
            <a:r>
              <a:rPr lang="zh-CN" altLang="en-US" sz="2000" b="1" dirty="0">
                <a:solidFill>
                  <a:srgbClr val="C00000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cs typeface="Arimo Bold" panose="020B0704020202020204"/>
                <a:sym typeface="Arimo Bold" panose="020B0704020202020204"/>
              </a:rPr>
              <a:t>复发率低</a:t>
            </a:r>
            <a:endParaRPr lang="en-US" sz="2000" b="1" dirty="0">
              <a:solidFill>
                <a:srgbClr val="C00000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  <a:cs typeface="Arimo Bold" panose="020B0704020202020204"/>
              <a:sym typeface="Arimo Bold" panose="020B0704020202020204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435789" y="1063867"/>
            <a:ext cx="5524396" cy="3051923"/>
          </a:xfrm>
          <a:prstGeom prst="rect">
            <a:avLst/>
          </a:prstGeom>
          <a:noFill/>
          <a:ln w="31750" cap="flat" cmpd="sng" algn="ctr">
            <a:noFill/>
            <a:prstDash val="solid"/>
            <a:miter lim="800000"/>
          </a:ln>
          <a:effectLst/>
        </p:spPr>
        <p:txBody>
          <a:bodyPr spcFirstLastPara="0" vert="horz" wrap="square" lIns="94827" tIns="54187" rIns="94827" bIns="54187" numCol="1" spcCol="1270" anchor="ctr" anchorCtr="0">
            <a:noAutofit/>
          </a:bodyPr>
          <a:lstStyle/>
          <a:p>
            <a:pPr marL="304800" indent="-304800" defTabSz="609600">
              <a:lnSpc>
                <a:spcPct val="130000"/>
              </a:lnSpc>
              <a:buFont typeface="Wingdings" panose="05000000000000000000" pitchFamily="2" charset="2"/>
              <a:buChar char="Ø"/>
              <a:defRPr/>
            </a:pPr>
            <a:r>
              <a:rPr lang="zh-CN" altLang="en-US" sz="1600" b="1" dirty="0">
                <a:solidFill>
                  <a:prstClr val="black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sym typeface="Arimo Bold" panose="020B0704020202020204"/>
              </a:rPr>
              <a:t>本维莫德乳膏</a:t>
            </a:r>
            <a:r>
              <a:rPr lang="zh-CN" altLang="en-US" sz="1600" b="1" dirty="0">
                <a:solidFill>
                  <a:prstClr val="black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sym typeface="+mn-ea"/>
              </a:rPr>
              <a:t>（泽立美</a:t>
            </a:r>
            <a:r>
              <a:rPr lang="zh-CN" altLang="en-US" sz="1600" b="1" baseline="30000" dirty="0">
                <a:solidFill>
                  <a:prstClr val="black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sym typeface="+mn-ea"/>
              </a:rPr>
              <a:t>®</a:t>
            </a:r>
            <a:r>
              <a:rPr lang="zh-CN" altLang="en-US" sz="1600" b="1" dirty="0">
                <a:solidFill>
                  <a:prstClr val="black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sym typeface="+mn-ea"/>
              </a:rPr>
              <a:t>）</a:t>
            </a:r>
            <a:r>
              <a:rPr lang="zh-CN" altLang="en-US" sz="1600" b="1" dirty="0">
                <a:solidFill>
                  <a:prstClr val="black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sym typeface="Arimo Bold" panose="020B0704020202020204"/>
              </a:rPr>
              <a:t>治疗效果突出，</a:t>
            </a:r>
            <a:r>
              <a:rPr lang="zh-CN" altLang="en-US" sz="1600" b="1" dirty="0">
                <a:solidFill>
                  <a:srgbClr val="C00000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强效清除皮损</a:t>
            </a:r>
            <a:r>
              <a:rPr lang="zh-CN" altLang="en-US" sz="1600" b="1" dirty="0">
                <a:solidFill>
                  <a:prstClr val="black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，</a:t>
            </a:r>
            <a:r>
              <a:rPr lang="en-US" altLang="zh-CN" sz="1600" b="1" dirty="0">
                <a:solidFill>
                  <a:prstClr val="black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sym typeface="Arimo Bold" panose="020B0704020202020204"/>
              </a:rPr>
              <a:t>IGA</a:t>
            </a:r>
            <a:r>
              <a:rPr lang="zh-CN" altLang="en-US" sz="1600" b="1" dirty="0">
                <a:solidFill>
                  <a:prstClr val="black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sym typeface="Arimo Bold" panose="020B0704020202020204"/>
              </a:rPr>
              <a:t>应答率为</a:t>
            </a:r>
            <a:r>
              <a:rPr lang="en-US" altLang="zh-CN" sz="1600" b="1" dirty="0">
                <a:solidFill>
                  <a:prstClr val="black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sym typeface="Arimo Bold" panose="020B0704020202020204"/>
              </a:rPr>
              <a:t>46.2%</a:t>
            </a:r>
            <a:r>
              <a:rPr lang="zh-CN" altLang="en-US" sz="1600" b="1" dirty="0">
                <a:solidFill>
                  <a:prstClr val="black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sym typeface="Arimo Bold" panose="020B0704020202020204"/>
              </a:rPr>
              <a:t>，儿童中高达</a:t>
            </a:r>
            <a:r>
              <a:rPr lang="en-US" altLang="zh-CN" sz="1600" b="1" dirty="0">
                <a:solidFill>
                  <a:srgbClr val="C00000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cs typeface="Arimo Bold" panose="020B0704020202020204"/>
                <a:sym typeface="Arimo Bold" panose="020B0704020202020204"/>
              </a:rPr>
              <a:t>61.5%</a:t>
            </a:r>
            <a:r>
              <a:rPr lang="zh-CN" altLang="en-US" sz="1600" b="1" dirty="0">
                <a:solidFill>
                  <a:srgbClr val="232A32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cs typeface="Arimo Bold" panose="020B0704020202020204"/>
                <a:sym typeface="Arimo Bold" panose="020B0704020202020204"/>
              </a:rPr>
              <a:t>，</a:t>
            </a:r>
            <a:r>
              <a:rPr lang="zh-CN" altLang="en-US" sz="1600" b="1" dirty="0">
                <a:solidFill>
                  <a:prstClr val="black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大幅优于克立硼</a:t>
            </a:r>
            <a:r>
              <a:rPr lang="zh-CN" altLang="en-US" sz="1600" b="1" dirty="0"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罗</a:t>
            </a:r>
            <a:r>
              <a:rPr lang="en-US" altLang="zh-CN" sz="1600" b="1" baseline="30000" dirty="0">
                <a:solidFill>
                  <a:prstClr val="black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1</a:t>
            </a:r>
            <a:r>
              <a:rPr lang="zh-CN" altLang="en-US" sz="1600" b="1" baseline="30000" dirty="0">
                <a:solidFill>
                  <a:prstClr val="black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，</a:t>
            </a:r>
            <a:r>
              <a:rPr lang="en-US" altLang="zh-CN" sz="1600" b="1" baseline="30000" dirty="0">
                <a:solidFill>
                  <a:prstClr val="black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2</a:t>
            </a:r>
            <a:endParaRPr lang="en-US" altLang="zh-CN" sz="1600" b="1" baseline="30000" dirty="0">
              <a:solidFill>
                <a:prstClr val="black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  <a:p>
            <a:pPr defTabSz="609600">
              <a:lnSpc>
                <a:spcPct val="130000"/>
              </a:lnSpc>
              <a:defRPr/>
            </a:pPr>
            <a:endParaRPr lang="en-US" altLang="zh-CN" sz="1600" b="1" dirty="0">
              <a:solidFill>
                <a:srgbClr val="232A32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  <a:cs typeface="Arimo Bold" panose="020B0704020202020204"/>
              <a:sym typeface="Arimo Bold" panose="020B0704020202020204"/>
            </a:endParaRPr>
          </a:p>
          <a:p>
            <a:pPr marL="304800" indent="-304800" defTabSz="609600">
              <a:lnSpc>
                <a:spcPct val="130000"/>
              </a:lnSpc>
              <a:buFont typeface="Wingdings" panose="05000000000000000000" pitchFamily="2" charset="2"/>
              <a:buChar char="Ø"/>
              <a:defRPr/>
            </a:pPr>
            <a:r>
              <a:rPr lang="zh-CN" altLang="en-US" sz="1600" b="1" dirty="0">
                <a:solidFill>
                  <a:prstClr val="black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在多个年龄层次</a:t>
            </a:r>
            <a:r>
              <a:rPr lang="zh-CN" altLang="en-US" sz="1600" b="1" dirty="0">
                <a:solidFill>
                  <a:srgbClr val="C00000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儿童群体中疗效均显著</a:t>
            </a:r>
            <a:r>
              <a:rPr lang="zh-CN" altLang="en-US" sz="1600" b="1" dirty="0">
                <a:solidFill>
                  <a:prstClr val="black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，≥</a:t>
            </a:r>
            <a:r>
              <a:rPr lang="en-US" altLang="zh-CN" sz="1600" b="1" dirty="0">
                <a:solidFill>
                  <a:prstClr val="black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2</a:t>
            </a:r>
            <a:r>
              <a:rPr lang="zh-CN" altLang="en-US" sz="1600" b="1" dirty="0">
                <a:solidFill>
                  <a:prstClr val="black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岁患者</a:t>
            </a:r>
            <a:r>
              <a:rPr lang="en-US" altLang="zh-CN" sz="1600" b="1" dirty="0">
                <a:solidFill>
                  <a:prstClr val="black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EASI75</a:t>
            </a:r>
            <a:r>
              <a:rPr lang="zh-CN" altLang="en-US" sz="1600" b="1" dirty="0">
                <a:solidFill>
                  <a:prstClr val="black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应答率为</a:t>
            </a:r>
            <a:r>
              <a:rPr lang="en-US" altLang="zh-CN" sz="1600" b="1" dirty="0">
                <a:solidFill>
                  <a:prstClr val="black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54.4%</a:t>
            </a:r>
            <a:r>
              <a:rPr lang="zh-CN" altLang="en-US" sz="1600" b="1" dirty="0">
                <a:solidFill>
                  <a:prstClr val="black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， </a:t>
            </a:r>
            <a:r>
              <a:rPr lang="en-US" altLang="zh-CN" sz="1600" b="1" dirty="0">
                <a:solidFill>
                  <a:prstClr val="black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2-17</a:t>
            </a:r>
            <a:r>
              <a:rPr lang="zh-CN" altLang="en-US" sz="1600" b="1" dirty="0">
                <a:solidFill>
                  <a:prstClr val="black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岁儿童患者</a:t>
            </a:r>
            <a:r>
              <a:rPr lang="en-US" altLang="zh-CN" sz="1600" b="1" dirty="0">
                <a:solidFill>
                  <a:prstClr val="black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EASI75</a:t>
            </a:r>
            <a:r>
              <a:rPr lang="zh-CN" altLang="en-US" sz="1600" b="1" dirty="0">
                <a:solidFill>
                  <a:prstClr val="black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为</a:t>
            </a:r>
            <a:r>
              <a:rPr lang="en-US" altLang="zh-CN" sz="1600" b="1" dirty="0">
                <a:solidFill>
                  <a:srgbClr val="C00000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69.2%</a:t>
            </a:r>
            <a:r>
              <a:rPr lang="zh-CN" altLang="en-US" sz="1600" b="1" dirty="0"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，</a:t>
            </a:r>
            <a:r>
              <a:rPr lang="en-US" altLang="zh-CN" sz="1600" b="1" dirty="0"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7-11</a:t>
            </a:r>
            <a:r>
              <a:rPr lang="zh-CN" altLang="en-US" sz="1600" b="1" dirty="0"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岁儿童患者</a:t>
            </a:r>
            <a:r>
              <a:rPr lang="en-US" altLang="zh-CN" sz="1600" b="1" dirty="0"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EASI75</a:t>
            </a:r>
            <a:r>
              <a:rPr lang="zh-CN" altLang="en-US" sz="1600" b="1" dirty="0"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为 </a:t>
            </a:r>
            <a:r>
              <a:rPr lang="en-US" altLang="zh-CN" sz="1600" b="1" dirty="0">
                <a:solidFill>
                  <a:srgbClr val="C00000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83.9%</a:t>
            </a:r>
            <a:endParaRPr lang="zh-CN" altLang="en-US" sz="1600" b="1" dirty="0">
              <a:solidFill>
                <a:srgbClr val="C00000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  <a:p>
            <a:pPr marL="304800" indent="-304800" defTabSz="609600">
              <a:lnSpc>
                <a:spcPct val="130000"/>
              </a:lnSpc>
              <a:buFont typeface="Wingdings" panose="05000000000000000000" pitchFamily="2" charset="2"/>
              <a:buChar char="Ø"/>
              <a:defRPr/>
            </a:pPr>
            <a:endParaRPr kumimoji="0" lang="en-US" altLang="zh-CN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  <a:p>
            <a:pPr marL="304800" marR="0" lvl="0" indent="-304800" algn="l" defTabSz="609600" rtl="0" eaLnBrk="1" fontAlgn="auto" latinLnBrk="0" hangingPunct="1">
              <a:lnSpc>
                <a:spcPct val="15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defRPr/>
            </a:pPr>
            <a:endParaRPr kumimoji="0" lang="zh-CN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6274040" y="3933741"/>
            <a:ext cx="4911978" cy="419809"/>
          </a:xfrm>
          <a:prstGeom prst="rect">
            <a:avLst/>
          </a:prstGeom>
          <a:noFill/>
          <a:ln w="31750" cap="flat" cmpd="sng" algn="ctr">
            <a:noFill/>
            <a:prstDash val="solid"/>
            <a:miter lim="800000"/>
          </a:ln>
          <a:effectLst/>
        </p:spPr>
        <p:txBody>
          <a:bodyPr spcFirstLastPara="0" vert="horz" wrap="square" lIns="94827" tIns="54187" rIns="94827" bIns="54187" numCol="1" spcCol="1270" anchor="ctr" anchorCtr="0">
            <a:noAutofit/>
          </a:bodyPr>
          <a:lstStyle/>
          <a:p>
            <a:pPr marL="304800" indent="-304800" defTabSz="609600">
              <a:lnSpc>
                <a:spcPct val="150000"/>
              </a:lnSpc>
              <a:spcBef>
                <a:spcPts val="200"/>
              </a:spcBef>
              <a:buFont typeface="Wingdings" panose="05000000000000000000" pitchFamily="2" charset="2"/>
              <a:buChar char="Ø"/>
              <a:defRPr/>
            </a:pPr>
            <a:r>
              <a:rPr lang="zh-CN" altLang="en-US" sz="1600" b="1" dirty="0">
                <a:solidFill>
                  <a:prstClr val="black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本维莫德乳膏</a:t>
            </a:r>
            <a:r>
              <a:rPr lang="zh-CN" altLang="en-US" sz="1600" b="1" dirty="0">
                <a:solidFill>
                  <a:prstClr val="black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sym typeface="+mn-ea"/>
              </a:rPr>
              <a:t>（泽立美</a:t>
            </a:r>
            <a:r>
              <a:rPr lang="zh-CN" altLang="en-US" sz="1600" b="1" baseline="30000" dirty="0">
                <a:solidFill>
                  <a:prstClr val="black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sym typeface="+mn-ea"/>
              </a:rPr>
              <a:t>®</a:t>
            </a:r>
            <a:r>
              <a:rPr lang="zh-CN" altLang="en-US" sz="1600" b="1" dirty="0">
                <a:solidFill>
                  <a:prstClr val="black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sym typeface="+mn-ea"/>
              </a:rPr>
              <a:t>）</a:t>
            </a:r>
            <a:r>
              <a:rPr lang="zh-CN" altLang="en-US" sz="1600" b="1" dirty="0">
                <a:solidFill>
                  <a:prstClr val="black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治疗患者</a:t>
            </a:r>
            <a:r>
              <a:rPr lang="zh-CN" altLang="en-US" sz="1600" b="1" dirty="0">
                <a:solidFill>
                  <a:srgbClr val="C00000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缓解期长、复发率低</a:t>
            </a:r>
            <a:endParaRPr lang="zh-CN" altLang="en-US" sz="1600" b="1" dirty="0">
              <a:solidFill>
                <a:srgbClr val="C00000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18" name="矩形: 圆角 17"/>
          <p:cNvSpPr/>
          <p:nvPr/>
        </p:nvSpPr>
        <p:spPr>
          <a:xfrm>
            <a:off x="6164642" y="3764491"/>
            <a:ext cx="5500612" cy="2423698"/>
          </a:xfrm>
          <a:prstGeom prst="roundRect">
            <a:avLst>
              <a:gd name="adj" fmla="val 4185"/>
            </a:avLst>
          </a:prstGeom>
          <a:noFill/>
          <a:ln w="12700">
            <a:solidFill>
              <a:srgbClr val="8800D0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灯片编号占位符 1"/>
          <p:cNvSpPr txBox="1"/>
          <p:nvPr/>
        </p:nvSpPr>
        <p:spPr>
          <a:xfrm>
            <a:off x="9345582" y="6407536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914400">
              <a:defRPr/>
            </a:pPr>
            <a:fld id="{48F63A3B-78C7-47BE-AE5E-E10140E04643}" type="slidenum">
              <a:rPr lang="en-US" sz="1200" smtClean="0">
                <a:solidFill>
                  <a:prstClr val="black">
                    <a:tint val="75000"/>
                  </a:prstClr>
                </a:solidFill>
                <a:latin typeface="Times New Roman" panose="02020503050405090304"/>
                <a:ea typeface="华文楷体" panose="02010600040101010101" pitchFamily="2" charset="-122"/>
              </a:rPr>
            </a:fld>
            <a:endParaRPr lang="en-US" sz="1200" dirty="0">
              <a:solidFill>
                <a:prstClr val="black">
                  <a:tint val="75000"/>
                </a:prstClr>
              </a:solidFill>
              <a:latin typeface="Times New Roman" panose="02020503050405090304"/>
              <a:ea typeface="华文楷体" panose="02010600040101010101" pitchFamily="2" charset="-122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6140450" y="4518025"/>
            <a:ext cx="3000375" cy="1706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90500" indent="-190500" defTabSz="609600">
              <a:lnSpc>
                <a:spcPct val="150000"/>
              </a:lnSpc>
              <a:buFont typeface="Arial" panose="020B0604020202090204" pitchFamily="34" charset="0"/>
              <a:buChar char="•"/>
            </a:pPr>
            <a:r>
              <a:rPr lang="zh-CN" altLang="en-US" sz="1400" b="1" kern="100" dirty="0">
                <a:solidFill>
                  <a:prstClr val="black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cs typeface="Times New Roman" panose="02020503050405090304" pitchFamily="18" charset="0"/>
              </a:rPr>
              <a:t>一年的长期研究中，本维莫德乳膏（</a:t>
            </a:r>
            <a:r>
              <a:rPr lang="zh-CN" altLang="en-US" sz="1400" b="1" dirty="0">
                <a:solidFill>
                  <a:prstClr val="black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sym typeface="+mn-ea"/>
              </a:rPr>
              <a:t>泽立美</a:t>
            </a:r>
            <a:r>
              <a:rPr lang="zh-CN" altLang="en-US" sz="1400" b="1" baseline="30000" dirty="0">
                <a:solidFill>
                  <a:prstClr val="black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sym typeface="+mn-ea"/>
              </a:rPr>
              <a:t>®</a:t>
            </a:r>
            <a:r>
              <a:rPr lang="zh-CN" altLang="en-US" sz="1400" b="1" kern="100" dirty="0">
                <a:solidFill>
                  <a:prstClr val="black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cs typeface="Times New Roman" panose="02020503050405090304" pitchFamily="18" charset="0"/>
              </a:rPr>
              <a:t>）</a:t>
            </a:r>
            <a:r>
              <a:rPr lang="zh-CN" altLang="en-US" sz="1400" b="1" kern="100" dirty="0">
                <a:solidFill>
                  <a:srgbClr val="C00000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cs typeface="Times New Roman" panose="02020503050405090304" pitchFamily="18" charset="0"/>
              </a:rPr>
              <a:t>无复发率</a:t>
            </a:r>
            <a:r>
              <a:rPr lang="zh-CN" altLang="en-US" sz="1400" b="1" kern="100" dirty="0">
                <a:solidFill>
                  <a:prstClr val="black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cs typeface="Times New Roman" panose="02020503050405090304" pitchFamily="18" charset="0"/>
              </a:rPr>
              <a:t>达 </a:t>
            </a:r>
            <a:r>
              <a:rPr lang="en-US" altLang="zh-CN" sz="1400" b="1" kern="100" dirty="0">
                <a:solidFill>
                  <a:srgbClr val="8800D0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cs typeface="Times New Roman" panose="02020503050405090304" pitchFamily="18" charset="0"/>
              </a:rPr>
              <a:t>70%</a:t>
            </a:r>
            <a:endParaRPr lang="en-US" altLang="zh-CN" sz="1400" kern="100" dirty="0">
              <a:solidFill>
                <a:srgbClr val="8800D0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  <a:cs typeface="Times New Roman" panose="02020503050405090304" pitchFamily="18" charset="0"/>
            </a:endParaRPr>
          </a:p>
          <a:p>
            <a:pPr marL="190500" indent="-190500" defTabSz="609600">
              <a:lnSpc>
                <a:spcPct val="150000"/>
              </a:lnSpc>
              <a:buFont typeface="Arial" panose="020B0604020202090204" pitchFamily="34" charset="0"/>
              <a:buChar char="•"/>
            </a:pPr>
            <a:r>
              <a:rPr lang="zh-CN" altLang="en-US" sz="1400" b="1" kern="100" dirty="0">
                <a:latin typeface="思源黑体 CN Bold" panose="020B0800000000000000" pitchFamily="34" charset="-122"/>
                <a:ea typeface="思源黑体 CN Bold" panose="020B0800000000000000" pitchFamily="34" charset="-122"/>
                <a:cs typeface="Times New Roman" panose="02020503050405090304" pitchFamily="18" charset="0"/>
              </a:rPr>
              <a:t>本维莫德乳膏</a:t>
            </a:r>
            <a:r>
              <a:rPr lang="zh-CN" altLang="en-US" sz="1400" b="1" dirty="0">
                <a:solidFill>
                  <a:prstClr val="black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sym typeface="+mn-ea"/>
              </a:rPr>
              <a:t>（泽立美</a:t>
            </a:r>
            <a:r>
              <a:rPr lang="zh-CN" altLang="en-US" sz="1400" b="1" baseline="30000" dirty="0">
                <a:solidFill>
                  <a:prstClr val="black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sym typeface="+mn-ea"/>
              </a:rPr>
              <a:t>®</a:t>
            </a:r>
            <a:r>
              <a:rPr lang="zh-CN" altLang="en-US" sz="1400" b="1" dirty="0">
                <a:solidFill>
                  <a:prstClr val="black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sym typeface="+mn-ea"/>
              </a:rPr>
              <a:t>）</a:t>
            </a:r>
            <a:r>
              <a:rPr lang="zh-CN" altLang="en-US" sz="1400" b="1" kern="100" dirty="0">
                <a:solidFill>
                  <a:srgbClr val="C00000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cs typeface="Times New Roman" panose="02020503050405090304" pitchFamily="18" charset="0"/>
              </a:rPr>
              <a:t>治愈后停药</a:t>
            </a:r>
            <a:r>
              <a:rPr lang="zh-CN" altLang="en-US" sz="1400" b="1" kern="100" dirty="0">
                <a:solidFill>
                  <a:prstClr val="black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cs typeface="Times New Roman" panose="02020503050405090304" pitchFamily="18" charset="0"/>
              </a:rPr>
              <a:t>复发率仅</a:t>
            </a:r>
            <a:r>
              <a:rPr lang="zh-CN" altLang="en-US" sz="1400" b="1" kern="100" dirty="0">
                <a:latin typeface="思源黑体 CN Bold" panose="020B0800000000000000" pitchFamily="34" charset="-122"/>
                <a:ea typeface="思源黑体 CN Bold" panose="020B0800000000000000" pitchFamily="34" charset="-122"/>
                <a:cs typeface="Times New Roman" panose="02020503050405090304" pitchFamily="18" charset="0"/>
              </a:rPr>
              <a:t>克立硼罗</a:t>
            </a:r>
            <a:r>
              <a:rPr lang="zh-CN" altLang="en-US" sz="1400" b="1" kern="100" dirty="0">
                <a:solidFill>
                  <a:srgbClr val="C00000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cs typeface="Times New Roman" panose="02020503050405090304" pitchFamily="18" charset="0"/>
              </a:rPr>
              <a:t>持续用药</a:t>
            </a:r>
            <a:r>
              <a:rPr lang="zh-CN" altLang="en-US" sz="1400" b="1" kern="100" dirty="0">
                <a:solidFill>
                  <a:prstClr val="black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cs typeface="Times New Roman" panose="02020503050405090304" pitchFamily="18" charset="0"/>
              </a:rPr>
              <a:t>复发率的</a:t>
            </a:r>
            <a:r>
              <a:rPr lang="zh-CN" altLang="en-US" sz="1400" b="1" kern="100" dirty="0">
                <a:solidFill>
                  <a:srgbClr val="C00000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cs typeface="Times New Roman" panose="02020503050405090304" pitchFamily="18" charset="0"/>
              </a:rPr>
              <a:t>一半</a:t>
            </a:r>
            <a:r>
              <a:rPr lang="en-US" altLang="zh-CN" sz="1400" b="1" kern="100" baseline="30000" dirty="0">
                <a:solidFill>
                  <a:prstClr val="black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cs typeface="Times New Roman" panose="02020503050405090304" pitchFamily="18" charset="0"/>
              </a:rPr>
              <a:t>4</a:t>
            </a:r>
            <a:endParaRPr lang="en-US" altLang="zh-CN" sz="1400" b="1" kern="100" baseline="30000" dirty="0">
              <a:solidFill>
                <a:prstClr val="black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  <a:cs typeface="Times New Roman" panose="02020503050405090304" pitchFamily="18" charset="0"/>
            </a:endParaRPr>
          </a:p>
        </p:txBody>
      </p:sp>
      <p:graphicFrame>
        <p:nvGraphicFramePr>
          <p:cNvPr id="11" name="图表 10"/>
          <p:cNvGraphicFramePr/>
          <p:nvPr/>
        </p:nvGraphicFramePr>
        <p:xfrm>
          <a:off x="705824" y="3324151"/>
          <a:ext cx="5226905" cy="28640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5" name="矩形 14"/>
          <p:cNvSpPr/>
          <p:nvPr/>
        </p:nvSpPr>
        <p:spPr>
          <a:xfrm>
            <a:off x="0" y="6273225"/>
            <a:ext cx="1170396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09600"/>
            <a:r>
              <a:rPr lang="en-US" altLang="zh-CN" sz="700" dirty="0">
                <a:solidFill>
                  <a:prstClr val="black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  <a:cs typeface="Times New Roman" panose="02020503050405090304" pitchFamily="18" charset="0"/>
              </a:rPr>
              <a:t>*IGA</a:t>
            </a:r>
            <a:r>
              <a:rPr lang="zh-CN" altLang="en-US" sz="700" dirty="0">
                <a:solidFill>
                  <a:prstClr val="black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  <a:cs typeface="Times New Roman" panose="02020503050405090304" pitchFamily="18" charset="0"/>
              </a:rPr>
              <a:t>应答率是基于研究者总体评估（</a:t>
            </a:r>
            <a:r>
              <a:rPr lang="en-US" altLang="zh-CN" sz="700" dirty="0">
                <a:solidFill>
                  <a:prstClr val="black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  <a:cs typeface="Times New Roman" panose="02020503050405090304" pitchFamily="18" charset="0"/>
              </a:rPr>
              <a:t>IGA</a:t>
            </a:r>
            <a:r>
              <a:rPr lang="zh-CN" altLang="en-US" sz="700" dirty="0">
                <a:solidFill>
                  <a:prstClr val="black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  <a:cs typeface="Times New Roman" panose="02020503050405090304" pitchFamily="18" charset="0"/>
              </a:rPr>
              <a:t>）的评估方法，表示治疗后患者的皮损达到完全清除或几乎完全清除，且相对于治疗前评分至少改善</a:t>
            </a:r>
            <a:r>
              <a:rPr lang="en-US" altLang="zh-CN" sz="700" dirty="0">
                <a:solidFill>
                  <a:prstClr val="black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  <a:cs typeface="Times New Roman" panose="02020503050405090304" pitchFamily="18" charset="0"/>
              </a:rPr>
              <a:t>2</a:t>
            </a:r>
            <a:r>
              <a:rPr lang="zh-CN" altLang="en-US" sz="700" dirty="0">
                <a:solidFill>
                  <a:prstClr val="black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  <a:cs typeface="Times New Roman" panose="02020503050405090304" pitchFamily="18" charset="0"/>
              </a:rPr>
              <a:t>级的患者比例；</a:t>
            </a:r>
            <a:endParaRPr lang="zh-CN" altLang="en-US" sz="700" dirty="0">
              <a:solidFill>
                <a:prstClr val="black"/>
              </a:solidFill>
              <a:latin typeface="思源黑体 CN Regular" panose="020B0500000000000000" pitchFamily="34" charset="-122"/>
              <a:ea typeface="思源黑体 CN Regular" panose="020B0500000000000000" pitchFamily="34" charset="-122"/>
              <a:cs typeface="Times New Roman" panose="02020503050405090304" pitchFamily="18" charset="0"/>
            </a:endParaRPr>
          </a:p>
          <a:p>
            <a:pPr defTabSz="609600"/>
            <a:r>
              <a:rPr lang="en-US" altLang="zh-CN" sz="700" dirty="0">
                <a:solidFill>
                  <a:prstClr val="black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  <a:cs typeface="Times New Roman" panose="02020503050405090304" pitchFamily="18" charset="0"/>
              </a:rPr>
              <a:t>*EASI 75</a:t>
            </a:r>
            <a:r>
              <a:rPr lang="zh-CN" altLang="en-US" sz="700" dirty="0">
                <a:solidFill>
                  <a:prstClr val="black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  <a:cs typeface="Times New Roman" panose="02020503050405090304" pitchFamily="18" charset="0"/>
              </a:rPr>
              <a:t>应答率是基于湿疹面积和严重程度指数（</a:t>
            </a:r>
            <a:r>
              <a:rPr lang="en-US" altLang="zh-CN" sz="700" dirty="0">
                <a:solidFill>
                  <a:prstClr val="black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  <a:cs typeface="Times New Roman" panose="02020503050405090304" pitchFamily="18" charset="0"/>
              </a:rPr>
              <a:t>EASI</a:t>
            </a:r>
            <a:r>
              <a:rPr lang="zh-CN" altLang="en-US" sz="700" dirty="0">
                <a:solidFill>
                  <a:prstClr val="black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  <a:cs typeface="Times New Roman" panose="02020503050405090304" pitchFamily="18" charset="0"/>
              </a:rPr>
              <a:t>）的评估指标，表示治疗后患者的湿疹湿疹面积和严重程度相比治疗前至少减轻了</a:t>
            </a:r>
            <a:r>
              <a:rPr lang="en-US" altLang="zh-CN" sz="700" dirty="0">
                <a:solidFill>
                  <a:prstClr val="black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  <a:cs typeface="Times New Roman" panose="02020503050405090304" pitchFamily="18" charset="0"/>
              </a:rPr>
              <a:t>75%</a:t>
            </a:r>
            <a:r>
              <a:rPr lang="zh-CN" altLang="en-US" sz="700" dirty="0">
                <a:solidFill>
                  <a:prstClr val="black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  <a:cs typeface="Times New Roman" panose="02020503050405090304" pitchFamily="18" charset="0"/>
              </a:rPr>
              <a:t>的患者比例； </a:t>
            </a:r>
            <a:endParaRPr lang="en-US" altLang="zh-CN" sz="700" dirty="0">
              <a:solidFill>
                <a:prstClr val="black"/>
              </a:solidFill>
              <a:latin typeface="思源黑体 CN Regular" panose="020B0500000000000000" pitchFamily="34" charset="-122"/>
              <a:ea typeface="思源黑体 CN Regular" panose="020B0500000000000000" pitchFamily="34" charset="-122"/>
              <a:cs typeface="Times New Roman" panose="02020503050405090304" pitchFamily="18" charset="0"/>
            </a:endParaRPr>
          </a:p>
          <a:p>
            <a:pPr defTabSz="609600"/>
            <a:r>
              <a:rPr lang="en-US" altLang="zh-CN" sz="700" dirty="0">
                <a:solidFill>
                  <a:prstClr val="black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  <a:cs typeface="Times New Roman" panose="02020503050405090304" pitchFamily="18" charset="0"/>
              </a:rPr>
              <a:t>1. Luger TA, Hebert AA, Zaenglein AL, et al. Subgroup Analysis of </a:t>
            </a:r>
            <a:r>
              <a:rPr lang="en-US" altLang="zh-CN" sz="700" dirty="0" err="1">
                <a:solidFill>
                  <a:prstClr val="black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  <a:cs typeface="Times New Roman" panose="02020503050405090304" pitchFamily="18" charset="0"/>
              </a:rPr>
              <a:t>Crisaborole</a:t>
            </a:r>
            <a:r>
              <a:rPr lang="en-US" altLang="zh-CN" sz="700" dirty="0">
                <a:solidFill>
                  <a:prstClr val="black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  <a:cs typeface="Times New Roman" panose="02020503050405090304" pitchFamily="18" charset="0"/>
              </a:rPr>
              <a:t> for Mild-to-Moderate Atopic Dermatitis in Children Aged 2 to &lt; 18 Years. </a:t>
            </a:r>
            <a:r>
              <a:rPr lang="en-US" altLang="zh-CN" sz="700" dirty="0" err="1">
                <a:solidFill>
                  <a:prstClr val="black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  <a:cs typeface="Times New Roman" panose="02020503050405090304" pitchFamily="18" charset="0"/>
              </a:rPr>
              <a:t>Paediatr</a:t>
            </a:r>
            <a:r>
              <a:rPr lang="en-US" altLang="zh-CN" sz="700" dirty="0">
                <a:solidFill>
                  <a:prstClr val="black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  <a:cs typeface="Times New Roman" panose="02020503050405090304" pitchFamily="18" charset="0"/>
              </a:rPr>
              <a:t> Drugs. 2022;24(2):175-183. 2. </a:t>
            </a:r>
            <a:r>
              <a:rPr lang="en-US" altLang="zh-CN" sz="700" dirty="0">
                <a:solidFill>
                  <a:prstClr val="black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  <a:cs typeface="Times New Roman" panose="02020503050405090304" pitchFamily="18" charset="0"/>
                <a:sym typeface="+mn-ea"/>
              </a:rPr>
              <a:t>Zhang JZ, et al. Efficacy and safety of </a:t>
            </a:r>
            <a:r>
              <a:rPr lang="en-US" altLang="zh-CN" sz="700" dirty="0" err="1">
                <a:solidFill>
                  <a:prstClr val="black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  <a:cs typeface="Times New Roman" panose="02020503050405090304" pitchFamily="18" charset="0"/>
                <a:sym typeface="+mn-ea"/>
              </a:rPr>
              <a:t>benvitimod</a:t>
            </a:r>
            <a:r>
              <a:rPr lang="en-US" altLang="zh-CN" sz="700" dirty="0">
                <a:solidFill>
                  <a:prstClr val="black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  <a:cs typeface="Times New Roman" panose="02020503050405090304" pitchFamily="18" charset="0"/>
                <a:sym typeface="+mn-ea"/>
              </a:rPr>
              <a:t> 1% cream for atopic dermatitis in patients age 2 years and older: a phase III </a:t>
            </a:r>
            <a:r>
              <a:rPr lang="en-US" altLang="zh-CN" sz="700" dirty="0" err="1">
                <a:solidFill>
                  <a:prstClr val="black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  <a:cs typeface="Times New Roman" panose="02020503050405090304" pitchFamily="18" charset="0"/>
                <a:sym typeface="+mn-ea"/>
              </a:rPr>
              <a:t>randomised</a:t>
            </a:r>
            <a:r>
              <a:rPr lang="en-US" altLang="zh-CN" sz="700" dirty="0">
                <a:solidFill>
                  <a:prstClr val="black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  <a:cs typeface="Times New Roman" panose="02020503050405090304" pitchFamily="18" charset="0"/>
                <a:sym typeface="+mn-ea"/>
              </a:rPr>
              <a:t> clinical trial. Chin Med J. In press. 3. Ma, Lin et al. The Journal of dermatology vol. 50,7 (2023): 847-855. 4. </a:t>
            </a:r>
            <a:r>
              <a:rPr lang="en-US" altLang="zh-CN" sz="700" dirty="0" err="1">
                <a:solidFill>
                  <a:prstClr val="black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  <a:cs typeface="Times New Roman" panose="02020503050405090304" pitchFamily="18" charset="0"/>
                <a:sym typeface="+mn-ea"/>
              </a:rPr>
              <a:t>Eichenfield</a:t>
            </a:r>
            <a:r>
              <a:rPr lang="en-US" altLang="zh-CN" sz="700" dirty="0">
                <a:solidFill>
                  <a:prstClr val="black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  <a:cs typeface="Times New Roman" panose="02020503050405090304" pitchFamily="18" charset="0"/>
                <a:sym typeface="+mn-ea"/>
              </a:rPr>
              <a:t> LF, Gower RG, Xu J, et al. Am J Clin Dermatol. 2023;24(4):623-635</a:t>
            </a:r>
            <a:endParaRPr lang="en-US" altLang="zh-CN" sz="700" dirty="0">
              <a:solidFill>
                <a:prstClr val="black"/>
              </a:solidFill>
              <a:latin typeface="思源黑体 CN Regular" panose="020B0500000000000000" pitchFamily="34" charset="-122"/>
              <a:ea typeface="思源黑体 CN Regular" panose="020B0500000000000000" pitchFamily="34" charset="-122"/>
              <a:cs typeface="Times New Roman" panose="02020503050405090304" pitchFamily="18" charset="0"/>
              <a:sym typeface="+mn-ea"/>
            </a:endParaRPr>
          </a:p>
        </p:txBody>
      </p:sp>
      <p:sp>
        <p:nvSpPr>
          <p:cNvPr id="14" name="矩形: 圆角 13"/>
          <p:cNvSpPr/>
          <p:nvPr/>
        </p:nvSpPr>
        <p:spPr>
          <a:xfrm>
            <a:off x="435789" y="1144248"/>
            <a:ext cx="5478219" cy="5043941"/>
          </a:xfrm>
          <a:prstGeom prst="roundRect">
            <a:avLst>
              <a:gd name="adj" fmla="val 4185"/>
            </a:avLst>
          </a:prstGeom>
          <a:noFill/>
          <a:ln w="12700">
            <a:solidFill>
              <a:srgbClr val="8800D0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文本框 15"/>
          <p:cNvSpPr txBox="1"/>
          <p:nvPr/>
        </p:nvSpPr>
        <p:spPr>
          <a:xfrm>
            <a:off x="9145527" y="4653299"/>
            <a:ext cx="400110" cy="990015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CN" altLang="en-US" sz="1400" dirty="0">
                <a:latin typeface="思源黑体 CN Regular" panose="020B0500000000000000" pitchFamily="34" charset="-122"/>
                <a:ea typeface="思源黑体 CN Regular" panose="020B0500000000000000" pitchFamily="34" charset="-122"/>
              </a:rPr>
              <a:t>患者复发率</a:t>
            </a:r>
            <a:endParaRPr lang="zh-CN" altLang="en-US" sz="1400" dirty="0"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sp>
        <p:nvSpPr>
          <p:cNvPr id="19" name="矩形: 圆角 18"/>
          <p:cNvSpPr/>
          <p:nvPr/>
        </p:nvSpPr>
        <p:spPr>
          <a:xfrm>
            <a:off x="6140363" y="1145294"/>
            <a:ext cx="5500612" cy="2423698"/>
          </a:xfrm>
          <a:prstGeom prst="roundRect">
            <a:avLst>
              <a:gd name="adj" fmla="val 4185"/>
            </a:avLst>
          </a:prstGeom>
          <a:noFill/>
          <a:ln w="12700">
            <a:solidFill>
              <a:srgbClr val="8800D0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矩形 19"/>
          <p:cNvSpPr/>
          <p:nvPr/>
        </p:nvSpPr>
        <p:spPr>
          <a:xfrm>
            <a:off x="6220687" y="1191305"/>
            <a:ext cx="4911978" cy="419809"/>
          </a:xfrm>
          <a:prstGeom prst="rect">
            <a:avLst/>
          </a:prstGeom>
          <a:noFill/>
          <a:ln w="31750" cap="flat" cmpd="sng" algn="ctr">
            <a:noFill/>
            <a:prstDash val="solid"/>
            <a:miter lim="800000"/>
          </a:ln>
          <a:effectLst/>
        </p:spPr>
        <p:txBody>
          <a:bodyPr spcFirstLastPara="0" vert="horz" wrap="square" lIns="94827" tIns="54187" rIns="94827" bIns="54187" numCol="1" spcCol="1270" anchor="ctr" anchorCtr="0">
            <a:noAutofit/>
          </a:bodyPr>
          <a:lstStyle/>
          <a:p>
            <a:pPr marL="304800" indent="-304800" defTabSz="609600">
              <a:lnSpc>
                <a:spcPct val="150000"/>
              </a:lnSpc>
              <a:spcBef>
                <a:spcPts val="200"/>
              </a:spcBef>
              <a:buFont typeface="Wingdings" panose="05000000000000000000" pitchFamily="2" charset="2"/>
              <a:buChar char="Ø"/>
              <a:defRPr/>
            </a:pPr>
            <a:r>
              <a:rPr lang="zh-CN" altLang="en-US" sz="1600" b="1" dirty="0">
                <a:solidFill>
                  <a:prstClr val="black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本维莫德乳膏</a:t>
            </a:r>
            <a:r>
              <a:rPr lang="zh-CN" altLang="en-US" sz="1600" b="1" dirty="0">
                <a:solidFill>
                  <a:prstClr val="black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sym typeface="+mn-ea"/>
              </a:rPr>
              <a:t>（泽立美</a:t>
            </a:r>
            <a:r>
              <a:rPr lang="zh-CN" altLang="en-US" sz="1600" b="1" baseline="30000" dirty="0">
                <a:solidFill>
                  <a:prstClr val="black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sym typeface="+mn-ea"/>
              </a:rPr>
              <a:t>®</a:t>
            </a:r>
            <a:r>
              <a:rPr lang="zh-CN" altLang="en-US" sz="1600" b="1" dirty="0">
                <a:solidFill>
                  <a:prstClr val="black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sym typeface="+mn-ea"/>
              </a:rPr>
              <a:t>）</a:t>
            </a:r>
            <a:r>
              <a:rPr lang="zh-CN" altLang="en-US" sz="1600" b="1" dirty="0">
                <a:solidFill>
                  <a:srgbClr val="C00000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快速持久缓解瘙痒</a:t>
            </a:r>
            <a:endParaRPr lang="zh-CN" altLang="en-US" sz="1600" b="1" dirty="0">
              <a:solidFill>
                <a:srgbClr val="C00000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30" name="文本框 29"/>
          <p:cNvSpPr txBox="1"/>
          <p:nvPr/>
        </p:nvSpPr>
        <p:spPr bwMode="gray">
          <a:xfrm>
            <a:off x="6211072" y="1744034"/>
            <a:ext cx="2484316" cy="14619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lvl="0" indent="-171450">
              <a:lnSpc>
                <a:spcPct val="15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Font typeface="Arial" panose="020B0604020202090204" pitchFamily="34" charset="0"/>
              <a:buChar char="•"/>
              <a:defRPr/>
            </a:pPr>
            <a:r>
              <a:rPr lang="zh-CN" altLang="en-US" sz="1400" b="1" kern="100" dirty="0">
                <a:solidFill>
                  <a:prstClr val="black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cs typeface="Times New Roman" panose="02020503050405090304" pitchFamily="18" charset="0"/>
              </a:rPr>
              <a:t>治疗</a:t>
            </a:r>
            <a:r>
              <a:rPr lang="zh-CN" altLang="en-US" sz="1400" b="1" kern="100" dirty="0">
                <a:solidFill>
                  <a:srgbClr val="C00000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cs typeface="Times New Roman" panose="02020503050405090304" pitchFamily="18" charset="0"/>
              </a:rPr>
              <a:t>第</a:t>
            </a:r>
            <a:r>
              <a:rPr lang="en-US" altLang="zh-CN" sz="1400" b="1" kern="100" dirty="0">
                <a:solidFill>
                  <a:srgbClr val="C00000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cs typeface="Times New Roman" panose="02020503050405090304" pitchFamily="18" charset="0"/>
              </a:rPr>
              <a:t>2</a:t>
            </a:r>
            <a:r>
              <a:rPr lang="zh-CN" altLang="en-US" sz="1400" b="1" kern="100" dirty="0">
                <a:solidFill>
                  <a:srgbClr val="C00000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cs typeface="Times New Roman" panose="02020503050405090304" pitchFamily="18" charset="0"/>
              </a:rPr>
              <a:t>天</a:t>
            </a:r>
            <a:r>
              <a:rPr lang="zh-CN" altLang="en-US" sz="1400" b="1" kern="100" dirty="0">
                <a:solidFill>
                  <a:prstClr val="black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cs typeface="Times New Roman" panose="02020503050405090304" pitchFamily="18" charset="0"/>
              </a:rPr>
              <a:t>即显著改善瘙痒</a:t>
            </a:r>
            <a:endParaRPr lang="en-US" altLang="zh-CN" sz="1400" b="1" kern="100" dirty="0">
              <a:solidFill>
                <a:prstClr val="black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  <a:cs typeface="Times New Roman" panose="02020503050405090304" pitchFamily="18" charset="0"/>
            </a:endParaRPr>
          </a:p>
          <a:p>
            <a:pPr marL="171450" indent="-171450">
              <a:lnSpc>
                <a:spcPct val="15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Font typeface="Arial" panose="020B0604020202090204" pitchFamily="34" charset="0"/>
              <a:buChar char="•"/>
              <a:defRPr/>
            </a:pPr>
            <a:r>
              <a:rPr lang="zh-CN" altLang="en-US" sz="1400" b="1" kern="100" dirty="0">
                <a:solidFill>
                  <a:prstClr val="black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cs typeface="Times New Roman" panose="02020503050405090304" pitchFamily="18" charset="0"/>
              </a:rPr>
              <a:t>疗效持续</a:t>
            </a:r>
            <a:r>
              <a:rPr lang="en-US" altLang="zh-CN" sz="1400" b="1" kern="100" dirty="0">
                <a:solidFill>
                  <a:prstClr val="black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cs typeface="Times New Roman" panose="02020503050405090304" pitchFamily="18" charset="0"/>
              </a:rPr>
              <a:t>8</a:t>
            </a:r>
            <a:r>
              <a:rPr lang="zh-CN" altLang="en-US" sz="1400" b="1" kern="100" dirty="0">
                <a:solidFill>
                  <a:prstClr val="black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cs typeface="Times New Roman" panose="02020503050405090304" pitchFamily="18" charset="0"/>
              </a:rPr>
              <a:t>周</a:t>
            </a:r>
            <a:r>
              <a:rPr lang="en-US" altLang="zh-CN" sz="1400" b="1" kern="100" dirty="0">
                <a:solidFill>
                  <a:prstClr val="black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cs typeface="Times New Roman" panose="02020503050405090304" pitchFamily="18" charset="0"/>
              </a:rPr>
              <a:t> PP-NRS</a:t>
            </a:r>
            <a:r>
              <a:rPr lang="zh-CN" altLang="en-US" sz="1400" b="1" kern="100" dirty="0">
                <a:solidFill>
                  <a:prstClr val="black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cs typeface="Times New Roman" panose="02020503050405090304" pitchFamily="18" charset="0"/>
              </a:rPr>
              <a:t>瘙痒评分较基线下降</a:t>
            </a:r>
            <a:r>
              <a:rPr lang="en-US" altLang="zh-CN" sz="1400" b="1" kern="100" dirty="0">
                <a:solidFill>
                  <a:srgbClr val="C00000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cs typeface="Times New Roman" panose="02020503050405090304" pitchFamily="18" charset="0"/>
              </a:rPr>
              <a:t>51.64%</a:t>
            </a:r>
            <a:r>
              <a:rPr lang="zh-CN" altLang="en-US" sz="1400" b="1" kern="100" dirty="0">
                <a:solidFill>
                  <a:prstClr val="black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cs typeface="Times New Roman" panose="02020503050405090304" pitchFamily="18" charset="0"/>
              </a:rPr>
              <a:t>，显著优于克立硼罗</a:t>
            </a:r>
            <a:r>
              <a:rPr lang="en-US" altLang="zh-CN" sz="1400" b="1" kern="100" baseline="30000" dirty="0">
                <a:solidFill>
                  <a:prstClr val="black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cs typeface="Times New Roman" panose="02020503050405090304" pitchFamily="18" charset="0"/>
              </a:rPr>
              <a:t>3</a:t>
            </a:r>
            <a:endParaRPr lang="en-US" altLang="zh-CN" sz="1400" b="1" kern="100" baseline="30000" dirty="0">
              <a:solidFill>
                <a:prstClr val="black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  <a:cs typeface="Times New Roman" panose="02020503050405090304" pitchFamily="18" charset="0"/>
            </a:endParaRPr>
          </a:p>
        </p:txBody>
      </p:sp>
      <p:graphicFrame>
        <p:nvGraphicFramePr>
          <p:cNvPr id="33" name="图表 32"/>
          <p:cNvGraphicFramePr/>
          <p:nvPr/>
        </p:nvGraphicFramePr>
        <p:xfrm>
          <a:off x="8521233" y="1679849"/>
          <a:ext cx="3391504" cy="197511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4" name="文本框 33"/>
          <p:cNvSpPr txBox="1"/>
          <p:nvPr/>
        </p:nvSpPr>
        <p:spPr>
          <a:xfrm>
            <a:off x="8790832" y="1701552"/>
            <a:ext cx="523220" cy="1361911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en-US" altLang="zh-CN" sz="1100" dirty="0">
                <a:latin typeface="思源黑体 CN Regular" panose="020B0500000000000000" pitchFamily="34" charset="-122"/>
                <a:ea typeface="思源黑体 CN Regular" panose="020B0500000000000000" pitchFamily="34" charset="-122"/>
              </a:rPr>
              <a:t>PP-NRS</a:t>
            </a:r>
            <a:r>
              <a:rPr lang="zh-CN" altLang="en-US" sz="1100" dirty="0">
                <a:latin typeface="思源黑体 CN Regular" panose="020B0500000000000000" pitchFamily="34" charset="-122"/>
                <a:ea typeface="思源黑体 CN Regular" panose="020B0500000000000000" pitchFamily="34" charset="-122"/>
              </a:rPr>
              <a:t>瘙痒评分</a:t>
            </a:r>
            <a:endParaRPr lang="en-US" altLang="zh-CN" sz="1100" dirty="0"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  <a:p>
            <a:r>
              <a:rPr lang="zh-CN" altLang="en-US" sz="1100" dirty="0">
                <a:latin typeface="思源黑体 CN Regular" panose="020B0500000000000000" pitchFamily="34" charset="-122"/>
                <a:ea typeface="思源黑体 CN Regular" panose="020B0500000000000000" pitchFamily="34" charset="-122"/>
              </a:rPr>
              <a:t>较基线的变化百分比</a:t>
            </a:r>
            <a:endParaRPr lang="zh-CN" altLang="en-US" sz="1100" dirty="0"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9600237" y="5906202"/>
            <a:ext cx="85792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50" dirty="0">
                <a:latin typeface="思源黑体 CN Regular" panose="020B0500000000000000" pitchFamily="34" charset="-122"/>
                <a:ea typeface="思源黑体 CN Regular" panose="020B0500000000000000" pitchFamily="34" charset="-122"/>
              </a:rPr>
              <a:t>治愈后停药</a:t>
            </a:r>
            <a:endParaRPr lang="zh-CN" altLang="en-US" sz="1050" dirty="0"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10555421" y="5906202"/>
            <a:ext cx="72327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50" dirty="0">
                <a:latin typeface="思源黑体 CN Regular" panose="020B0500000000000000" pitchFamily="34" charset="-122"/>
                <a:ea typeface="思源黑体 CN Regular" panose="020B0500000000000000" pitchFamily="34" charset="-122"/>
              </a:rPr>
              <a:t>持续用药</a:t>
            </a:r>
            <a:endParaRPr lang="zh-CN" altLang="en-US" sz="1050" dirty="0"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sp>
        <p:nvSpPr>
          <p:cNvPr id="24" name="TextBox 17"/>
          <p:cNvSpPr txBox="1"/>
          <p:nvPr/>
        </p:nvSpPr>
        <p:spPr>
          <a:xfrm>
            <a:off x="830316" y="377033"/>
            <a:ext cx="1912883" cy="43531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00">
              <a:lnSpc>
                <a:spcPts val="3600"/>
              </a:lnSpc>
            </a:pPr>
            <a:r>
              <a:rPr lang="zh-CN" altLang="en-US" sz="2665" b="1" dirty="0">
                <a:solidFill>
                  <a:srgbClr val="8800D0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cs typeface="Times New Roman" panose="02020503050405090304" pitchFamily="18" charset="0"/>
                <a:sym typeface="Arimo Bold" panose="020B0704020202020204"/>
              </a:rPr>
              <a:t>有效性</a:t>
            </a:r>
            <a:r>
              <a:rPr lang="en-US" altLang="zh-CN" sz="2665" b="1" dirty="0">
                <a:solidFill>
                  <a:srgbClr val="8800D0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cs typeface="Times New Roman" panose="02020503050405090304" pitchFamily="18" charset="0"/>
                <a:sym typeface="Arimo Bold" panose="020B0704020202020204"/>
              </a:rPr>
              <a:t>(1/2)</a:t>
            </a:r>
            <a:endParaRPr lang="en-US" sz="2665" b="1" dirty="0">
              <a:solidFill>
                <a:srgbClr val="8800D0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  <a:cs typeface="Times New Roman" panose="02020503050405090304" pitchFamily="18" charset="0"/>
              <a:sym typeface="Arimo Bold" panose="020B0704020202020204"/>
            </a:endParaRPr>
          </a:p>
        </p:txBody>
      </p:sp>
      <p:pic>
        <p:nvPicPr>
          <p:cNvPr id="8" name="图片 7" descr="最新logo透明底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17183" y="159277"/>
            <a:ext cx="1264285" cy="419735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表格 4"/>
          <p:cNvGraphicFramePr>
            <a:graphicFrameLocks noGrp="1"/>
          </p:cNvGraphicFramePr>
          <p:nvPr/>
        </p:nvGraphicFramePr>
        <p:xfrm>
          <a:off x="394283" y="1121378"/>
          <a:ext cx="11400638" cy="466319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076702"/>
                <a:gridCol w="818318"/>
                <a:gridCol w="1681267"/>
                <a:gridCol w="4824351"/>
              </a:tblGrid>
              <a:tr h="428031">
                <a:tc>
                  <a:txBody>
                    <a:bodyPr/>
                    <a:lstStyle/>
                    <a:p>
                      <a:pPr marL="0" algn="ctr" defTabSz="609600" rtl="0" eaLnBrk="1" fontAlgn="ctr" latinLnBrk="0" hangingPunct="1">
                        <a:lnSpc>
                          <a:spcPts val="2300"/>
                        </a:lnSpc>
                      </a:pPr>
                      <a:r>
                        <a:rPr lang="zh-CN" altLang="en-US" sz="1400" b="1" u="none" kern="1200" dirty="0">
                          <a:solidFill>
                            <a:schemeClr val="lt1"/>
                          </a:solidFill>
                          <a:latin typeface="思源黑体 CN Bold" panose="020B0800000000000000" pitchFamily="34" charset="-122"/>
                          <a:ea typeface="思源黑体 CN Bold" panose="020B0800000000000000" pitchFamily="34" charset="-122"/>
                          <a:cs typeface="Times New Roman" panose="02020503050405090304" pitchFamily="18" charset="0"/>
                        </a:rPr>
                        <a:t>指南共识</a:t>
                      </a:r>
                      <a:endParaRPr lang="zh-CN" altLang="en-US" sz="1400" b="1" u="none" kern="1200" dirty="0">
                        <a:solidFill>
                          <a:schemeClr val="lt1"/>
                        </a:solidFill>
                        <a:latin typeface="思源黑体 CN Bold" panose="020B0800000000000000" pitchFamily="34" charset="-122"/>
                        <a:ea typeface="思源黑体 CN Bold" panose="020B0800000000000000" pitchFamily="34" charset="-122"/>
                        <a:cs typeface="Times New Roman" panose="02020503050405090304" pitchFamily="18" charset="0"/>
                      </a:endParaRPr>
                    </a:p>
                  </a:txBody>
                  <a:tcPr marL="6244" marR="6244" marT="6244" marB="0" anchor="ctr">
                    <a:solidFill>
                      <a:srgbClr val="8800D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09600" rtl="0" eaLnBrk="1" fontAlgn="ctr" latinLnBrk="0" hangingPunct="1">
                        <a:lnSpc>
                          <a:spcPts val="2300"/>
                        </a:lnSpc>
                      </a:pPr>
                      <a:r>
                        <a:rPr lang="zh-CN" altLang="en-US" sz="1400" b="1" u="none" kern="1200" dirty="0">
                          <a:solidFill>
                            <a:schemeClr val="lt1"/>
                          </a:solidFill>
                          <a:latin typeface="思源黑体 CN Bold" panose="020B0800000000000000" pitchFamily="34" charset="-122"/>
                          <a:ea typeface="思源黑体 CN Bold" panose="020B0800000000000000" pitchFamily="34" charset="-122"/>
                          <a:cs typeface="Times New Roman" panose="02020503050405090304" pitchFamily="18" charset="0"/>
                        </a:rPr>
                        <a:t>推荐级别</a:t>
                      </a:r>
                      <a:endParaRPr lang="zh-CN" altLang="en-US" sz="1400" b="1" u="none" kern="1200" dirty="0">
                        <a:solidFill>
                          <a:schemeClr val="lt1"/>
                        </a:solidFill>
                        <a:latin typeface="思源黑体 CN Bold" panose="020B0800000000000000" pitchFamily="34" charset="-122"/>
                        <a:ea typeface="思源黑体 CN Bold" panose="020B0800000000000000" pitchFamily="34" charset="-122"/>
                        <a:cs typeface="Times New Roman" panose="02020503050405090304" pitchFamily="18" charset="0"/>
                      </a:endParaRPr>
                    </a:p>
                  </a:txBody>
                  <a:tcPr marL="6244" marR="6244" marT="6244" marB="0" anchor="ctr">
                    <a:solidFill>
                      <a:srgbClr val="8800D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09600" rtl="0" eaLnBrk="1" fontAlgn="ctr" latinLnBrk="0" hangingPunct="1">
                        <a:lnSpc>
                          <a:spcPts val="2300"/>
                        </a:lnSpc>
                      </a:pPr>
                      <a:r>
                        <a:rPr lang="zh-CN" altLang="en-US" sz="1400" b="1" u="none" kern="1200" dirty="0">
                          <a:solidFill>
                            <a:schemeClr val="lt1"/>
                          </a:solidFill>
                          <a:latin typeface="思源黑体 CN Bold" panose="020B0800000000000000" pitchFamily="34" charset="-122"/>
                          <a:ea typeface="思源黑体 CN Bold" panose="020B0800000000000000" pitchFamily="34" charset="-122"/>
                          <a:cs typeface="Times New Roman" panose="02020503050405090304" pitchFamily="18" charset="0"/>
                        </a:rPr>
                        <a:t>发布单位</a:t>
                      </a:r>
                      <a:endParaRPr lang="zh-CN" altLang="en-US" sz="1400" b="1" u="none" kern="1200" dirty="0">
                        <a:solidFill>
                          <a:schemeClr val="lt1"/>
                        </a:solidFill>
                        <a:latin typeface="思源黑体 CN Bold" panose="020B0800000000000000" pitchFamily="34" charset="-122"/>
                        <a:ea typeface="思源黑体 CN Bold" panose="020B0800000000000000" pitchFamily="34" charset="-122"/>
                        <a:cs typeface="Times New Roman" panose="02020503050405090304" pitchFamily="18" charset="0"/>
                      </a:endParaRPr>
                    </a:p>
                  </a:txBody>
                  <a:tcPr marL="6244" marR="6244" marT="6244" marB="0" anchor="ctr">
                    <a:solidFill>
                      <a:srgbClr val="8800D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09600" rtl="0" eaLnBrk="1" fontAlgn="ctr" latinLnBrk="0" hangingPunct="1">
                        <a:lnSpc>
                          <a:spcPts val="2300"/>
                        </a:lnSpc>
                      </a:pPr>
                      <a:r>
                        <a:rPr lang="zh-CN" altLang="en-US" sz="1400" b="1" u="none" kern="1200" dirty="0">
                          <a:solidFill>
                            <a:schemeClr val="lt1"/>
                          </a:solidFill>
                          <a:latin typeface="思源黑体 CN Bold" panose="020B0800000000000000" pitchFamily="34" charset="-122"/>
                          <a:ea typeface="思源黑体 CN Bold" panose="020B0800000000000000" pitchFamily="34" charset="-122"/>
                          <a:cs typeface="Times New Roman" panose="02020503050405090304" pitchFamily="18" charset="0"/>
                        </a:rPr>
                        <a:t>推荐描述</a:t>
                      </a:r>
                      <a:endParaRPr lang="zh-CN" altLang="en-US" sz="1400" b="1" u="none" kern="1200" dirty="0">
                        <a:solidFill>
                          <a:schemeClr val="lt1"/>
                        </a:solidFill>
                        <a:latin typeface="思源黑体 CN Bold" panose="020B0800000000000000" pitchFamily="34" charset="-122"/>
                        <a:ea typeface="思源黑体 CN Bold" panose="020B0800000000000000" pitchFamily="34" charset="-122"/>
                        <a:cs typeface="Times New Roman" panose="02020503050405090304" pitchFamily="18" charset="0"/>
                      </a:endParaRPr>
                    </a:p>
                  </a:txBody>
                  <a:tcPr marL="6244" marR="6244" marT="6244" marB="0" anchor="ctr">
                    <a:solidFill>
                      <a:srgbClr val="8800D0"/>
                    </a:solidFill>
                  </a:tcPr>
                </a:tc>
              </a:tr>
              <a:tr h="1141453">
                <a:tc>
                  <a:txBody>
                    <a:bodyPr/>
                    <a:lstStyle/>
                    <a:p>
                      <a:pPr algn="l" fontAlgn="ctr">
                        <a:lnSpc>
                          <a:spcPts val="2300"/>
                        </a:lnSpc>
                      </a:pPr>
                      <a:r>
                        <a:rPr lang="zh-CN" altLang="en-US" sz="1400" u="none" strike="noStrike" dirty="0">
                          <a:effectLst/>
                          <a:latin typeface="思源黑体 CN Regular" panose="020B0500000000000000" pitchFamily="34" charset="-122"/>
                          <a:ea typeface="思源黑体 CN Regular" panose="020B0500000000000000" pitchFamily="34" charset="-122"/>
                        </a:rPr>
                        <a:t>美国成人特</a:t>
                      </a:r>
                      <a:r>
                        <a:rPr lang="zh-CN" altLang="en-US" sz="1400" u="none" strike="noStrike" dirty="0">
                          <a:effectLst/>
                          <a:latin typeface="思源黑体 CN Regular" panose="020B0500000000000000" pitchFamily="34" charset="-122"/>
                          <a:ea typeface="思源黑体 CN Regular" panose="020B0500000000000000" pitchFamily="34" charset="-122"/>
                        </a:rPr>
                        <a:t>应性皮炎指南（</a:t>
                      </a:r>
                      <a:r>
                        <a:rPr lang="en-US" altLang="zh-CN" sz="1400" u="none" strike="noStrike" dirty="0">
                          <a:effectLst/>
                          <a:latin typeface="思源黑体 CN Regular" panose="020B0500000000000000" pitchFamily="34" charset="-122"/>
                          <a:ea typeface="思源黑体 CN Regular" panose="020B0500000000000000" pitchFamily="34" charset="-122"/>
                        </a:rPr>
                        <a:t>2025</a:t>
                      </a:r>
                      <a:r>
                        <a:rPr lang="zh-CN" altLang="en-US" sz="1400" u="none" strike="noStrike" dirty="0">
                          <a:effectLst/>
                          <a:latin typeface="思源黑体 CN Regular" panose="020B0500000000000000" pitchFamily="34" charset="-122"/>
                          <a:ea typeface="思源黑体 CN Regular" panose="020B0500000000000000" pitchFamily="34" charset="-122"/>
                        </a:rPr>
                        <a:t>）</a:t>
                      </a:r>
                      <a:br>
                        <a:rPr lang="zh-CN" altLang="en-US" sz="1400" u="none" strike="noStrike" dirty="0">
                          <a:effectLst/>
                          <a:latin typeface="思源黑体 CN Regular" panose="020B0500000000000000" pitchFamily="34" charset="-122"/>
                          <a:ea typeface="思源黑体 CN Regular" panose="020B0500000000000000" pitchFamily="34" charset="-122"/>
                        </a:rPr>
                      </a:br>
                      <a:r>
                        <a:rPr lang="en-US" sz="1400" u="none" strike="noStrike" dirty="0">
                          <a:effectLst/>
                          <a:latin typeface="思源黑体 CN Regular" panose="020B0500000000000000" pitchFamily="34" charset="-122"/>
                          <a:ea typeface="思源黑体 CN Regular" panose="020B0500000000000000" pitchFamily="34" charset="-122"/>
                        </a:rPr>
                        <a:t>Focused update: Guidelines of care for the management of atopic dermatitis in adults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思源黑体 CN Regular" panose="020B0500000000000000" pitchFamily="34" charset="-122"/>
                        <a:ea typeface="思源黑体 CN Regular" panose="020B0500000000000000" pitchFamily="34" charset="-122"/>
                      </a:endParaRPr>
                    </a:p>
                  </a:txBody>
                  <a:tcPr marL="6244" marR="6244" marT="6244" marB="0" anchor="ctr">
                    <a:solidFill>
                      <a:srgbClr val="F0E6F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lnSpc>
                          <a:spcPts val="2300"/>
                        </a:lnSpc>
                      </a:pPr>
                      <a:r>
                        <a:rPr lang="zh-CN" altLang="en-US" sz="1400" b="1" u="none" strike="noStrike" dirty="0">
                          <a:solidFill>
                            <a:srgbClr val="C00000"/>
                          </a:solidFill>
                          <a:effectLst/>
                          <a:latin typeface="思源黑体 CN Regular" panose="020B0500000000000000" pitchFamily="34" charset="-122"/>
                          <a:ea typeface="思源黑体 CN Regular" panose="020B0500000000000000" pitchFamily="34" charset="-122"/>
                        </a:rPr>
                        <a:t>强推荐</a:t>
                      </a:r>
                      <a:endParaRPr lang="zh-CN" altLang="en-US" sz="1400" b="1" i="0" u="none" strike="noStrike" dirty="0">
                        <a:solidFill>
                          <a:srgbClr val="C00000"/>
                        </a:solidFill>
                        <a:effectLst/>
                        <a:latin typeface="思源黑体 CN Regular" panose="020B0500000000000000" pitchFamily="34" charset="-122"/>
                        <a:ea typeface="思源黑体 CN Regular" panose="020B0500000000000000" pitchFamily="34" charset="-122"/>
                      </a:endParaRPr>
                    </a:p>
                  </a:txBody>
                  <a:tcPr marL="6244" marR="6244" marT="6244" marB="0" anchor="ctr">
                    <a:solidFill>
                      <a:srgbClr val="F0E6F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lnSpc>
                          <a:spcPts val="2300"/>
                        </a:lnSpc>
                      </a:pPr>
                      <a:r>
                        <a:rPr lang="zh-CN" altLang="en-US" sz="1400" u="none" strike="noStrike" dirty="0">
                          <a:effectLst/>
                          <a:latin typeface="思源黑体 CN Regular" panose="020B0500000000000000" pitchFamily="34" charset="-122"/>
                          <a:ea typeface="思源黑体 CN Regular" panose="020B0500000000000000" pitchFamily="34" charset="-122"/>
                        </a:rPr>
                        <a:t>美国皮肤病学会</a:t>
                      </a:r>
                      <a:endParaRPr lang="zh-CN" alt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思源黑体 CN Regular" panose="020B0500000000000000" pitchFamily="34" charset="-122"/>
                        <a:ea typeface="思源黑体 CN Regular" panose="020B0500000000000000" pitchFamily="34" charset="-122"/>
                      </a:endParaRPr>
                    </a:p>
                  </a:txBody>
                  <a:tcPr marL="6244" marR="6244" marT="6244" marB="0" anchor="ctr">
                    <a:solidFill>
                      <a:srgbClr val="F0E6F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lnSpc>
                          <a:spcPts val="2300"/>
                        </a:lnSpc>
                      </a:pPr>
                      <a:r>
                        <a:rPr lang="zh-CN" altLang="en-US" sz="1400" u="none" strike="noStrike" dirty="0">
                          <a:effectLst/>
                          <a:latin typeface="思源黑体 CN Regular" panose="020B0500000000000000" pitchFamily="34" charset="-122"/>
                          <a:ea typeface="思源黑体 CN Regular" panose="020B0500000000000000" pitchFamily="34" charset="-122"/>
                        </a:rPr>
                        <a:t>对于患有中度至重度</a:t>
                      </a:r>
                      <a:r>
                        <a:rPr lang="en-US" altLang="zh-CN" sz="1400" u="none" strike="noStrike" dirty="0">
                          <a:effectLst/>
                          <a:latin typeface="思源黑体 CN Regular" panose="020B0500000000000000" pitchFamily="34" charset="-122"/>
                          <a:ea typeface="思源黑体 CN Regular" panose="020B0500000000000000" pitchFamily="34" charset="-122"/>
                        </a:rPr>
                        <a:t>AD</a:t>
                      </a:r>
                      <a:r>
                        <a:rPr lang="zh-CN" altLang="en-US" sz="1400" u="none" strike="noStrike" dirty="0">
                          <a:effectLst/>
                          <a:latin typeface="思源黑体 CN Regular" panose="020B0500000000000000" pitchFamily="34" charset="-122"/>
                          <a:ea typeface="思源黑体 CN Regular" panose="020B0500000000000000" pitchFamily="34" charset="-122"/>
                        </a:rPr>
                        <a:t>的成年人，建议使用本维莫德（</a:t>
                      </a:r>
                      <a:r>
                        <a:rPr lang="en-US" altLang="zh-CN" sz="1400" u="none" strike="noStrike" dirty="0" err="1">
                          <a:effectLst/>
                          <a:latin typeface="思源黑体 CN Regular" panose="020B0500000000000000" pitchFamily="34" charset="-122"/>
                          <a:ea typeface="思源黑体 CN Regular" panose="020B0500000000000000" pitchFamily="34" charset="-122"/>
                        </a:rPr>
                        <a:t>Tapinarof</a:t>
                      </a:r>
                      <a:r>
                        <a:rPr lang="zh-CN" altLang="en-US" sz="1400" u="none" strike="noStrike" dirty="0">
                          <a:effectLst/>
                          <a:latin typeface="思源黑体 CN Regular" panose="020B0500000000000000" pitchFamily="34" charset="-122"/>
                          <a:ea typeface="思源黑体 CN Regular" panose="020B0500000000000000" pitchFamily="34" charset="-122"/>
                        </a:rPr>
                        <a:t>）乳膏（推荐程度：</a:t>
                      </a:r>
                      <a:r>
                        <a:rPr lang="zh-CN" altLang="en-US" sz="1400" b="1" u="none" strike="noStrike" dirty="0">
                          <a:solidFill>
                            <a:srgbClr val="C00000"/>
                          </a:solidFill>
                          <a:effectLst/>
                          <a:latin typeface="思源黑体 CN Regular" panose="020B0500000000000000" pitchFamily="34" charset="-122"/>
                          <a:ea typeface="思源黑体 CN Regular" panose="020B0500000000000000" pitchFamily="34" charset="-122"/>
                        </a:rPr>
                        <a:t>强推荐</a:t>
                      </a:r>
                      <a:r>
                        <a:rPr lang="zh-CN" altLang="en-US" sz="1400" u="none" strike="noStrike" dirty="0">
                          <a:effectLst/>
                          <a:latin typeface="思源黑体 CN Regular" panose="020B0500000000000000" pitchFamily="34" charset="-122"/>
                          <a:ea typeface="思源黑体 CN Regular" panose="020B0500000000000000" pitchFamily="34" charset="-122"/>
                        </a:rPr>
                        <a:t>；证据等级：高）。</a:t>
                      </a:r>
                      <a:endParaRPr lang="zh-CN" alt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思源黑体 CN Regular" panose="020B0500000000000000" pitchFamily="34" charset="-122"/>
                        <a:ea typeface="思源黑体 CN Regular" panose="020B0500000000000000" pitchFamily="34" charset="-122"/>
                      </a:endParaRPr>
                    </a:p>
                  </a:txBody>
                  <a:tcPr marL="6244" marR="6244" marT="6244" marB="0" anchor="ctr">
                    <a:solidFill>
                      <a:srgbClr val="F0E6F4"/>
                    </a:solidFill>
                  </a:tcPr>
                </a:tc>
              </a:tr>
              <a:tr h="1188598">
                <a:tc>
                  <a:txBody>
                    <a:bodyPr/>
                    <a:lstStyle/>
                    <a:p>
                      <a:pPr algn="l" fontAlgn="ctr">
                        <a:lnSpc>
                          <a:spcPts val="2300"/>
                        </a:lnSpc>
                      </a:pPr>
                      <a:r>
                        <a:rPr lang="zh-CN" altLang="en-US" sz="1400" u="none" strike="noStrike" dirty="0">
                          <a:effectLst/>
                          <a:latin typeface="思源黑体 CN Regular" panose="020B0500000000000000" pitchFamily="34" charset="-122"/>
                          <a:ea typeface="思源黑体 CN Regular" panose="020B0500000000000000" pitchFamily="34" charset="-122"/>
                        </a:rPr>
                        <a:t>特应性皮炎外用治疗与管理专家共识（</a:t>
                      </a:r>
                      <a:r>
                        <a:rPr lang="en-US" altLang="zh-CN" sz="1400" u="none" strike="noStrike" dirty="0">
                          <a:effectLst/>
                          <a:latin typeface="思源黑体 CN Regular" panose="020B0500000000000000" pitchFamily="34" charset="-122"/>
                          <a:ea typeface="思源黑体 CN Regular" panose="020B0500000000000000" pitchFamily="34" charset="-122"/>
                        </a:rPr>
                        <a:t>2025</a:t>
                      </a:r>
                      <a:r>
                        <a:rPr lang="zh-CN" altLang="en-US" sz="1400" u="none" strike="noStrike" dirty="0">
                          <a:effectLst/>
                          <a:latin typeface="思源黑体 CN Regular" panose="020B0500000000000000" pitchFamily="34" charset="-122"/>
                          <a:ea typeface="思源黑体 CN Regular" panose="020B0500000000000000" pitchFamily="34" charset="-122"/>
                        </a:rPr>
                        <a:t>）</a:t>
                      </a:r>
                      <a:endParaRPr lang="zh-CN" alt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思源黑体 CN Regular" panose="020B0500000000000000" pitchFamily="34" charset="-122"/>
                        <a:ea typeface="思源黑体 CN Regular" panose="020B0500000000000000" pitchFamily="34" charset="-122"/>
                      </a:endParaRPr>
                    </a:p>
                  </a:txBody>
                  <a:tcPr marL="6244" marR="6244" marT="6244" marB="0" anchor="ctr">
                    <a:solidFill>
                      <a:srgbClr val="F0E6F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lnSpc>
                          <a:spcPts val="2300"/>
                        </a:lnSpc>
                      </a:pPr>
                      <a:r>
                        <a:rPr lang="en-US" altLang="zh-CN" sz="1400" u="none" strike="noStrike" dirty="0">
                          <a:effectLst/>
                          <a:latin typeface="思源黑体 CN Regular" panose="020B0500000000000000" pitchFamily="34" charset="-122"/>
                          <a:ea typeface="思源黑体 CN Regular" panose="020B0500000000000000" pitchFamily="34" charset="-122"/>
                        </a:rPr>
                        <a:t>/</a:t>
                      </a:r>
                      <a:endParaRPr lang="en-US" altLang="zh-CN" sz="1400" b="0" i="0" u="none" strike="noStrike" dirty="0">
                        <a:solidFill>
                          <a:srgbClr val="000000"/>
                        </a:solidFill>
                        <a:effectLst/>
                        <a:latin typeface="思源黑体 CN Regular" panose="020B0500000000000000" pitchFamily="34" charset="-122"/>
                        <a:ea typeface="思源黑体 CN Regular" panose="020B0500000000000000" pitchFamily="34" charset="-122"/>
                      </a:endParaRPr>
                    </a:p>
                  </a:txBody>
                  <a:tcPr marL="6244" marR="6244" marT="6244" marB="0" anchor="ctr">
                    <a:solidFill>
                      <a:srgbClr val="F0E6F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lnSpc>
                          <a:spcPts val="2300"/>
                        </a:lnSpc>
                      </a:pPr>
                      <a:r>
                        <a:rPr lang="zh-CN" altLang="en-US" sz="1400" u="none" strike="noStrike" dirty="0">
                          <a:effectLst/>
                          <a:latin typeface="思源黑体 CN Regular" panose="020B0500000000000000" pitchFamily="34" charset="-122"/>
                          <a:ea typeface="思源黑体 CN Regular" panose="020B0500000000000000" pitchFamily="34" charset="-122"/>
                        </a:rPr>
                        <a:t>中国皮肤科杂志</a:t>
                      </a:r>
                      <a:endParaRPr lang="zh-CN" alt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思源黑体 CN Regular" panose="020B0500000000000000" pitchFamily="34" charset="-122"/>
                        <a:ea typeface="思源黑体 CN Regular" panose="020B0500000000000000" pitchFamily="34" charset="-122"/>
                      </a:endParaRPr>
                    </a:p>
                  </a:txBody>
                  <a:tcPr marL="6244" marR="6244" marT="6244" marB="0" anchor="ctr">
                    <a:solidFill>
                      <a:srgbClr val="F0E6F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lnSpc>
                          <a:spcPts val="2300"/>
                        </a:lnSpc>
                      </a:pPr>
                      <a:r>
                        <a:rPr lang="zh-CN" altLang="en-US" sz="1400" u="none" strike="noStrike" dirty="0">
                          <a:effectLst/>
                          <a:latin typeface="思源黑体 CN Regular" panose="020B0500000000000000" pitchFamily="34" charset="-122"/>
                          <a:ea typeface="思源黑体 CN Regular" panose="020B0500000000000000" pitchFamily="34" charset="-122"/>
                        </a:rPr>
                        <a:t>治疗特异性皮炎常用的外用药包括芳香烃受体调节剂，在芳香烃受体调节剂中，本维莫德（</a:t>
                      </a:r>
                      <a:r>
                        <a:rPr lang="en-US" altLang="zh-CN" sz="1400" u="none" strike="noStrike" dirty="0" err="1">
                          <a:effectLst/>
                          <a:latin typeface="思源黑体 CN Regular" panose="020B0500000000000000" pitchFamily="34" charset="-122"/>
                          <a:ea typeface="思源黑体 CN Regular" panose="020B0500000000000000" pitchFamily="34" charset="-122"/>
                        </a:rPr>
                        <a:t>benvitimod</a:t>
                      </a:r>
                      <a:r>
                        <a:rPr lang="en-US" altLang="zh-CN" sz="1400" u="none" strike="noStrike" dirty="0">
                          <a:effectLst/>
                          <a:latin typeface="思源黑体 CN Regular" panose="020B0500000000000000" pitchFamily="34" charset="-122"/>
                          <a:ea typeface="思源黑体 CN Regular" panose="020B0500000000000000" pitchFamily="34" charset="-122"/>
                        </a:rPr>
                        <a:t>/</a:t>
                      </a:r>
                      <a:r>
                        <a:rPr lang="en-US" altLang="zh-CN" sz="1400" u="none" strike="noStrike" dirty="0" err="1">
                          <a:effectLst/>
                          <a:latin typeface="思源黑体 CN Regular" panose="020B0500000000000000" pitchFamily="34" charset="-122"/>
                          <a:ea typeface="思源黑体 CN Regular" panose="020B0500000000000000" pitchFamily="34" charset="-122"/>
                        </a:rPr>
                        <a:t>tapinarof</a:t>
                      </a:r>
                      <a:r>
                        <a:rPr lang="zh-CN" altLang="en-US" sz="1400" u="none" strike="noStrike" dirty="0">
                          <a:effectLst/>
                          <a:latin typeface="思源黑体 CN Regular" panose="020B0500000000000000" pitchFamily="34" charset="-122"/>
                          <a:ea typeface="思源黑体 CN Regular" panose="020B0500000000000000" pitchFamily="34" charset="-122"/>
                        </a:rPr>
                        <a:t>）在我国已获批用于治疗</a:t>
                      </a:r>
                      <a:r>
                        <a:rPr lang="en-US" altLang="zh-CN" sz="1400" u="none" strike="noStrike" dirty="0">
                          <a:effectLst/>
                          <a:latin typeface="思源黑体 CN Regular" panose="020B0500000000000000" pitchFamily="34" charset="-122"/>
                          <a:ea typeface="思源黑体 CN Regular" panose="020B0500000000000000" pitchFamily="34" charset="-122"/>
                        </a:rPr>
                        <a:t>2</a:t>
                      </a:r>
                      <a:r>
                        <a:rPr lang="zh-CN" altLang="en-US" sz="1400" u="none" strike="noStrike" dirty="0">
                          <a:effectLst/>
                          <a:latin typeface="思源黑体 CN Regular" panose="020B0500000000000000" pitchFamily="34" charset="-122"/>
                          <a:ea typeface="思源黑体 CN Regular" panose="020B0500000000000000" pitchFamily="34" charset="-122"/>
                        </a:rPr>
                        <a:t>岁及以上儿童和成人轻中度</a:t>
                      </a:r>
                      <a:r>
                        <a:rPr lang="en-US" altLang="zh-CN" sz="1400" u="none" strike="noStrike" dirty="0">
                          <a:effectLst/>
                          <a:latin typeface="思源黑体 CN Regular" panose="020B0500000000000000" pitchFamily="34" charset="-122"/>
                          <a:ea typeface="思源黑体 CN Regular" panose="020B0500000000000000" pitchFamily="34" charset="-122"/>
                        </a:rPr>
                        <a:t>AD</a:t>
                      </a:r>
                      <a:r>
                        <a:rPr lang="zh-CN" altLang="en-US" sz="1400" u="none" strike="noStrike" dirty="0">
                          <a:effectLst/>
                          <a:latin typeface="思源黑体 CN Regular" panose="020B0500000000000000" pitchFamily="34" charset="-122"/>
                          <a:ea typeface="思源黑体 CN Regular" panose="020B0500000000000000" pitchFamily="34" charset="-122"/>
                        </a:rPr>
                        <a:t>。</a:t>
                      </a:r>
                      <a:endParaRPr lang="zh-CN" alt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思源黑体 CN Regular" panose="020B0500000000000000" pitchFamily="34" charset="-122"/>
                        <a:ea typeface="思源黑体 CN Regular" panose="020B0500000000000000" pitchFamily="34" charset="-122"/>
                      </a:endParaRPr>
                    </a:p>
                  </a:txBody>
                  <a:tcPr marL="6244" marR="6244" marT="6244" marB="0" anchor="ctr">
                    <a:solidFill>
                      <a:srgbClr val="F0E6F4"/>
                    </a:solidFill>
                  </a:tcPr>
                </a:tc>
              </a:tr>
              <a:tr h="763660">
                <a:tc>
                  <a:txBody>
                    <a:bodyPr/>
                    <a:lstStyle/>
                    <a:p>
                      <a:pPr algn="l" fontAlgn="ctr">
                        <a:lnSpc>
                          <a:spcPts val="2300"/>
                        </a:lnSpc>
                      </a:pPr>
                      <a:r>
                        <a:rPr lang="zh-CN" altLang="en-US" sz="1400" u="none" strike="noStrike" dirty="0">
                          <a:effectLst/>
                          <a:latin typeface="思源黑体 CN Regular" panose="020B0500000000000000" pitchFamily="34" charset="-122"/>
                          <a:ea typeface="思源黑体 CN Regular" panose="020B0500000000000000" pitchFamily="34" charset="-122"/>
                        </a:rPr>
                        <a:t>中国皮炎湿疹类疾病诊疗指南（</a:t>
                      </a:r>
                      <a:r>
                        <a:rPr lang="en-US" altLang="zh-CN" sz="1400" u="none" strike="noStrike" dirty="0">
                          <a:effectLst/>
                          <a:latin typeface="思源黑体 CN Regular" panose="020B0500000000000000" pitchFamily="34" charset="-122"/>
                          <a:ea typeface="思源黑体 CN Regular" panose="020B0500000000000000" pitchFamily="34" charset="-122"/>
                        </a:rPr>
                        <a:t>2026</a:t>
                      </a:r>
                      <a:r>
                        <a:rPr lang="zh-CN" altLang="en-US" sz="1400" u="none" strike="noStrike" dirty="0">
                          <a:effectLst/>
                          <a:latin typeface="思源黑体 CN Regular" panose="020B0500000000000000" pitchFamily="34" charset="-122"/>
                          <a:ea typeface="思源黑体 CN Regular" panose="020B0500000000000000" pitchFamily="34" charset="-122"/>
                        </a:rPr>
                        <a:t>）</a:t>
                      </a:r>
                      <a:endParaRPr lang="zh-CN" alt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思源黑体 CN Regular" panose="020B0500000000000000" pitchFamily="34" charset="-122"/>
                        <a:ea typeface="思源黑体 CN Regular" panose="020B0500000000000000" pitchFamily="34" charset="-122"/>
                      </a:endParaRPr>
                    </a:p>
                  </a:txBody>
                  <a:tcPr marL="6244" marR="6244" marT="6244" marB="0" anchor="ctr">
                    <a:solidFill>
                      <a:srgbClr val="F0E6F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lnSpc>
                          <a:spcPts val="2300"/>
                        </a:lnSpc>
                      </a:pPr>
                      <a:r>
                        <a:rPr lang="en-US" sz="1400" u="none" strike="noStrike" dirty="0">
                          <a:effectLst/>
                          <a:latin typeface="思源黑体 CN Regular" panose="020B0500000000000000" pitchFamily="34" charset="-122"/>
                          <a:ea typeface="思源黑体 CN Regular" panose="020B0500000000000000" pitchFamily="34" charset="-122"/>
                        </a:rPr>
                        <a:t>B，</a:t>
                      </a:r>
                      <a:endParaRPr lang="en-US" sz="1400" u="none" strike="noStrike" dirty="0">
                        <a:effectLst/>
                        <a:latin typeface="思源黑体 CN Regular" panose="020B0500000000000000" pitchFamily="34" charset="-122"/>
                        <a:ea typeface="思源黑体 CN Regular" panose="020B0500000000000000" pitchFamily="34" charset="-122"/>
                      </a:endParaRPr>
                    </a:p>
                    <a:p>
                      <a:pPr algn="l" fontAlgn="ctr">
                        <a:lnSpc>
                          <a:spcPts val="2300"/>
                        </a:lnSpc>
                      </a:pPr>
                      <a:r>
                        <a:rPr lang="zh-CN" altLang="en-US" sz="1400" b="1" u="none" strike="noStrike" dirty="0">
                          <a:solidFill>
                            <a:srgbClr val="C00000"/>
                          </a:solidFill>
                          <a:effectLst/>
                          <a:latin typeface="思源黑体 CN Regular" panose="020B0500000000000000" pitchFamily="34" charset="-122"/>
                          <a:ea typeface="思源黑体 CN Regular" panose="020B0500000000000000" pitchFamily="34" charset="-122"/>
                        </a:rPr>
                        <a:t>强推荐</a:t>
                      </a:r>
                      <a:endParaRPr lang="zh-CN" altLang="en-US" sz="1400" b="1" i="0" u="none" strike="noStrike" dirty="0">
                        <a:solidFill>
                          <a:srgbClr val="C00000"/>
                        </a:solidFill>
                        <a:effectLst/>
                        <a:latin typeface="思源黑体 CN Regular" panose="020B0500000000000000" pitchFamily="34" charset="-122"/>
                        <a:ea typeface="思源黑体 CN Regular" panose="020B0500000000000000" pitchFamily="34" charset="-122"/>
                      </a:endParaRPr>
                    </a:p>
                  </a:txBody>
                  <a:tcPr marL="6244" marR="6244" marT="6244" marB="0" anchor="ctr">
                    <a:solidFill>
                      <a:srgbClr val="F0E6F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lnSpc>
                          <a:spcPts val="2300"/>
                        </a:lnSpc>
                      </a:pPr>
                      <a:r>
                        <a:rPr lang="zh-CN" altLang="en-US" sz="1400" u="none" strike="noStrike" dirty="0">
                          <a:effectLst/>
                          <a:latin typeface="思源黑体 CN Regular" panose="020B0500000000000000" pitchFamily="34" charset="-122"/>
                          <a:ea typeface="思源黑体 CN Regular" panose="020B0500000000000000" pitchFamily="34" charset="-122"/>
                        </a:rPr>
                        <a:t>中华医学会皮肤性病学分会</a:t>
                      </a:r>
                      <a:endParaRPr lang="zh-CN" alt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思源黑体 CN Regular" panose="020B0500000000000000" pitchFamily="34" charset="-122"/>
                        <a:ea typeface="思源黑体 CN Regular" panose="020B0500000000000000" pitchFamily="34" charset="-122"/>
                      </a:endParaRPr>
                    </a:p>
                  </a:txBody>
                  <a:tcPr marL="6244" marR="6244" marT="6244" marB="0" anchor="ctr">
                    <a:solidFill>
                      <a:srgbClr val="F0E6F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lnSpc>
                          <a:spcPts val="2300"/>
                        </a:lnSpc>
                      </a:pPr>
                      <a:r>
                        <a:rPr lang="zh-CN" altLang="en-US" sz="1400" u="none" strike="noStrike" dirty="0">
                          <a:effectLst/>
                          <a:latin typeface="思源黑体 CN Regular" panose="020B0500000000000000" pitchFamily="34" charset="-122"/>
                          <a:ea typeface="思源黑体 CN Regular" panose="020B0500000000000000" pitchFamily="34" charset="-122"/>
                        </a:rPr>
                        <a:t>本维莫德乳膏可根据临床需求选择用于局部治疗。</a:t>
                      </a:r>
                      <a:endParaRPr lang="zh-CN" alt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思源黑体 CN Regular" panose="020B0500000000000000" pitchFamily="34" charset="-122"/>
                        <a:ea typeface="思源黑体 CN Regular" panose="020B0500000000000000" pitchFamily="34" charset="-122"/>
                      </a:endParaRPr>
                    </a:p>
                  </a:txBody>
                  <a:tcPr marL="6244" marR="6244" marT="6244" marB="0" anchor="ctr">
                    <a:solidFill>
                      <a:srgbClr val="F0E6F4"/>
                    </a:solidFill>
                  </a:tcPr>
                </a:tc>
              </a:tr>
              <a:tr h="1141453">
                <a:tc>
                  <a:txBody>
                    <a:bodyPr/>
                    <a:lstStyle/>
                    <a:p>
                      <a:pPr algn="l" fontAlgn="ctr">
                        <a:lnSpc>
                          <a:spcPts val="2300"/>
                        </a:lnSpc>
                      </a:pPr>
                      <a:r>
                        <a:rPr lang="zh-CN" altLang="en-US" sz="1400" u="none" strike="noStrike" dirty="0">
                          <a:effectLst/>
                          <a:latin typeface="思源黑体 CN Regular" panose="020B0500000000000000" pitchFamily="34" charset="-122"/>
                          <a:ea typeface="思源黑体 CN Regular" panose="020B0500000000000000" pitchFamily="34" charset="-122"/>
                        </a:rPr>
                        <a:t>美国儿童特应性皮炎管理指南（</a:t>
                      </a:r>
                      <a:r>
                        <a:rPr lang="en-US" altLang="zh-CN" sz="1400" u="none" strike="noStrike" dirty="0">
                          <a:effectLst/>
                          <a:latin typeface="思源黑体 CN Regular" panose="020B0500000000000000" pitchFamily="34" charset="-122"/>
                          <a:ea typeface="思源黑体 CN Regular" panose="020B0500000000000000" pitchFamily="34" charset="-122"/>
                        </a:rPr>
                        <a:t>2026</a:t>
                      </a:r>
                      <a:r>
                        <a:rPr lang="zh-CN" altLang="en-US" sz="1400" u="none" strike="noStrike" dirty="0">
                          <a:effectLst/>
                          <a:latin typeface="思源黑体 CN Regular" panose="020B0500000000000000" pitchFamily="34" charset="-122"/>
                          <a:ea typeface="思源黑体 CN Regular" panose="020B0500000000000000" pitchFamily="34" charset="-122"/>
                        </a:rPr>
                        <a:t>）</a:t>
                      </a:r>
                      <a:br>
                        <a:rPr lang="zh-CN" altLang="en-US" sz="1400" u="none" strike="noStrike" dirty="0">
                          <a:effectLst/>
                          <a:latin typeface="思源黑体 CN Regular" panose="020B0500000000000000" pitchFamily="34" charset="-122"/>
                          <a:ea typeface="思源黑体 CN Regular" panose="020B0500000000000000" pitchFamily="34" charset="-122"/>
                        </a:rPr>
                      </a:br>
                      <a:r>
                        <a:rPr lang="en-US" sz="1400" u="none" strike="noStrike" dirty="0">
                          <a:effectLst/>
                          <a:latin typeface="思源黑体 CN Regular" panose="020B0500000000000000" pitchFamily="34" charset="-122"/>
                          <a:ea typeface="思源黑体 CN Regular" panose="020B0500000000000000" pitchFamily="34" charset="-122"/>
                        </a:rPr>
                        <a:t>Guidelines of care for the management of atopic dermatitis in pediatric patients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思源黑体 CN Regular" panose="020B0500000000000000" pitchFamily="34" charset="-122"/>
                        <a:ea typeface="思源黑体 CN Regular" panose="020B0500000000000000" pitchFamily="34" charset="-122"/>
                      </a:endParaRPr>
                    </a:p>
                  </a:txBody>
                  <a:tcPr marL="6244" marR="6244" marT="6244" marB="0" anchor="ctr">
                    <a:solidFill>
                      <a:srgbClr val="F0E6F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lnSpc>
                          <a:spcPts val="2300"/>
                        </a:lnSpc>
                      </a:pPr>
                      <a:r>
                        <a:rPr lang="zh-CN" altLang="en-US" sz="1400" b="1" u="none" strike="noStrike" dirty="0">
                          <a:solidFill>
                            <a:srgbClr val="C00000"/>
                          </a:solidFill>
                          <a:effectLst/>
                          <a:latin typeface="思源黑体 CN Regular" panose="020B0500000000000000" pitchFamily="34" charset="-122"/>
                          <a:ea typeface="思源黑体 CN Regular" panose="020B0500000000000000" pitchFamily="34" charset="-122"/>
                        </a:rPr>
                        <a:t>强推荐</a:t>
                      </a:r>
                      <a:endParaRPr lang="zh-CN" altLang="en-US" sz="1400" b="1" i="0" u="none" strike="noStrike" dirty="0">
                        <a:solidFill>
                          <a:srgbClr val="C00000"/>
                        </a:solidFill>
                        <a:effectLst/>
                        <a:latin typeface="思源黑体 CN Regular" panose="020B0500000000000000" pitchFamily="34" charset="-122"/>
                        <a:ea typeface="思源黑体 CN Regular" panose="020B0500000000000000" pitchFamily="34" charset="-122"/>
                      </a:endParaRPr>
                    </a:p>
                  </a:txBody>
                  <a:tcPr marL="6244" marR="6244" marT="6244" marB="0" anchor="ctr">
                    <a:solidFill>
                      <a:srgbClr val="F0E6F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lnSpc>
                          <a:spcPts val="2300"/>
                        </a:lnSpc>
                      </a:pPr>
                      <a:r>
                        <a:rPr lang="zh-CN" altLang="en-US" sz="1400" u="none" strike="noStrike" dirty="0">
                          <a:effectLst/>
                          <a:latin typeface="思源黑体 CN Regular" panose="020B0500000000000000" pitchFamily="34" charset="-122"/>
                          <a:ea typeface="思源黑体 CN Regular" panose="020B0500000000000000" pitchFamily="34" charset="-122"/>
                        </a:rPr>
                        <a:t>美国皮肤病学会</a:t>
                      </a:r>
                      <a:endParaRPr lang="zh-CN" alt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思源黑体 CN Regular" panose="020B0500000000000000" pitchFamily="34" charset="-122"/>
                        <a:ea typeface="思源黑体 CN Regular" panose="020B0500000000000000" pitchFamily="34" charset="-122"/>
                      </a:endParaRPr>
                    </a:p>
                  </a:txBody>
                  <a:tcPr marL="6244" marR="6244" marT="6244" marB="0" anchor="ctr">
                    <a:solidFill>
                      <a:srgbClr val="F0E6F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lnSpc>
                          <a:spcPts val="2300"/>
                        </a:lnSpc>
                      </a:pPr>
                      <a:r>
                        <a:rPr lang="zh-CN" altLang="en-US" sz="1400" u="none" strike="noStrike" dirty="0">
                          <a:effectLst/>
                          <a:latin typeface="思源黑体 CN Regular" panose="020B0500000000000000" pitchFamily="34" charset="-122"/>
                          <a:ea typeface="思源黑体 CN Regular" panose="020B0500000000000000" pitchFamily="34" charset="-122"/>
                        </a:rPr>
                        <a:t>对于</a:t>
                      </a:r>
                      <a:r>
                        <a:rPr lang="en-US" altLang="zh-CN" sz="1400" u="none" strike="noStrike" dirty="0">
                          <a:effectLst/>
                          <a:latin typeface="思源黑体 CN Regular" panose="020B0500000000000000" pitchFamily="34" charset="-122"/>
                          <a:ea typeface="思源黑体 CN Regular" panose="020B0500000000000000" pitchFamily="34" charset="-122"/>
                        </a:rPr>
                        <a:t>2</a:t>
                      </a:r>
                      <a:r>
                        <a:rPr lang="zh-CN" altLang="en-US" sz="1400" u="none" strike="noStrike" dirty="0">
                          <a:effectLst/>
                          <a:latin typeface="思源黑体 CN Regular" panose="020B0500000000000000" pitchFamily="34" charset="-122"/>
                          <a:ea typeface="思源黑体 CN Regular" panose="020B0500000000000000" pitchFamily="34" charset="-122"/>
                        </a:rPr>
                        <a:t>岁及以上患有特应性皮炎的儿童患者，我们推荐使用本维莫德（</a:t>
                      </a:r>
                      <a:r>
                        <a:rPr lang="en-US" altLang="zh-CN" sz="1400" u="none" strike="noStrike" dirty="0" err="1">
                          <a:effectLst/>
                          <a:latin typeface="思源黑体 CN Regular" panose="020B0500000000000000" pitchFamily="34" charset="-122"/>
                          <a:ea typeface="思源黑体 CN Regular" panose="020B0500000000000000" pitchFamily="34" charset="-122"/>
                        </a:rPr>
                        <a:t>Tapinarof</a:t>
                      </a:r>
                      <a:r>
                        <a:rPr lang="zh-CN" altLang="en-US" sz="1400" u="none" strike="noStrike" dirty="0">
                          <a:effectLst/>
                          <a:latin typeface="思源黑体 CN Regular" panose="020B0500000000000000" pitchFamily="34" charset="-122"/>
                          <a:ea typeface="思源黑体 CN Regular" panose="020B0500000000000000" pitchFamily="34" charset="-122"/>
                        </a:rPr>
                        <a:t>）乳膏（推荐程度：</a:t>
                      </a:r>
                      <a:r>
                        <a:rPr lang="zh-CN" altLang="en-US" sz="1400" b="1" u="none" strike="noStrike" dirty="0">
                          <a:solidFill>
                            <a:srgbClr val="C00000"/>
                          </a:solidFill>
                          <a:effectLst/>
                          <a:latin typeface="思源黑体 CN Regular" panose="020B0500000000000000" pitchFamily="34" charset="-122"/>
                          <a:ea typeface="思源黑体 CN Regular" panose="020B0500000000000000" pitchFamily="34" charset="-122"/>
                        </a:rPr>
                        <a:t>强推荐</a:t>
                      </a:r>
                      <a:r>
                        <a:rPr lang="zh-CN" altLang="en-US" sz="1400" u="none" strike="noStrike" dirty="0">
                          <a:effectLst/>
                          <a:latin typeface="思源黑体 CN Regular" panose="020B0500000000000000" pitchFamily="34" charset="-122"/>
                          <a:ea typeface="思源黑体 CN Regular" panose="020B0500000000000000" pitchFamily="34" charset="-122"/>
                        </a:rPr>
                        <a:t>；证据等级：高级别）。</a:t>
                      </a:r>
                      <a:endParaRPr lang="zh-CN" alt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思源黑体 CN Regular" panose="020B0500000000000000" pitchFamily="34" charset="-122"/>
                        <a:ea typeface="思源黑体 CN Regular" panose="020B0500000000000000" pitchFamily="34" charset="-122"/>
                      </a:endParaRPr>
                    </a:p>
                  </a:txBody>
                  <a:tcPr marL="6244" marR="6244" marT="6244" marB="0" anchor="ctr">
                    <a:solidFill>
                      <a:srgbClr val="F0E6F4"/>
                    </a:solidFill>
                  </a:tcPr>
                </a:tc>
              </a:tr>
            </a:tbl>
          </a:graphicData>
        </a:graphic>
      </p:graphicFrame>
      <p:sp>
        <p:nvSpPr>
          <p:cNvPr id="6" name="TextBox 17"/>
          <p:cNvSpPr txBox="1"/>
          <p:nvPr/>
        </p:nvSpPr>
        <p:spPr>
          <a:xfrm>
            <a:off x="2931795" y="259715"/>
            <a:ext cx="6974205" cy="7385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00">
              <a:lnSpc>
                <a:spcPct val="120000"/>
              </a:lnSpc>
            </a:pPr>
            <a:r>
              <a:rPr lang="zh-CN" altLang="en-US" sz="2000" b="1" dirty="0">
                <a:solidFill>
                  <a:srgbClr val="232A32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cs typeface="Arimo Bold" panose="020B0704020202020204"/>
                <a:sym typeface="Arimo Bold" panose="020B0704020202020204"/>
              </a:rPr>
              <a:t>本维莫德</a:t>
            </a:r>
            <a:r>
              <a:rPr lang="zh-CN" altLang="zh-CN" sz="2000" b="1" dirty="0"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乳膏</a:t>
            </a:r>
            <a:r>
              <a:rPr lang="zh-CN" altLang="en-US" sz="2000" b="1" dirty="0">
                <a:solidFill>
                  <a:srgbClr val="232A32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cs typeface="Arimo Bold" panose="020B0704020202020204"/>
                <a:sym typeface="Arimo Bold" panose="020B0704020202020204"/>
              </a:rPr>
              <a:t>被中美多个指南高证据强推荐，且</a:t>
            </a:r>
            <a:r>
              <a:rPr lang="zh-CN" altLang="en-US" sz="2000" b="1" dirty="0">
                <a:solidFill>
                  <a:srgbClr val="C00000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cs typeface="Arimo Bold" panose="020B0704020202020204"/>
                <a:sym typeface="Arimo Bold" panose="020B0704020202020204"/>
              </a:rPr>
              <a:t>推荐级别高于同类产品</a:t>
            </a:r>
            <a:endParaRPr lang="en-US" sz="2000" b="1" dirty="0">
              <a:solidFill>
                <a:srgbClr val="C00000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  <a:cs typeface="Arimo Bold" panose="020B0704020202020204"/>
              <a:sym typeface="Arimo Bold" panose="020B0704020202020204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394283" y="5957069"/>
            <a:ext cx="1114742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700" dirty="0">
                <a:latin typeface="思源黑体 CN Regular" panose="020B0500000000000000" pitchFamily="34" charset="-122"/>
                <a:ea typeface="思源黑体 CN Regular" panose="020B0500000000000000" pitchFamily="34" charset="-122"/>
              </a:rPr>
              <a:t>1.Davis DMR, Frazer-Green L, </a:t>
            </a:r>
            <a:r>
              <a:rPr lang="en-US" altLang="zh-CN" sz="700" dirty="0" err="1">
                <a:latin typeface="思源黑体 CN Regular" panose="020B0500000000000000" pitchFamily="34" charset="-122"/>
                <a:ea typeface="思源黑体 CN Regular" panose="020B0500000000000000" pitchFamily="34" charset="-122"/>
              </a:rPr>
              <a:t>Alikhan</a:t>
            </a:r>
            <a:r>
              <a:rPr lang="en-US" altLang="zh-CN" sz="700" dirty="0">
                <a:latin typeface="思源黑体 CN Regular" panose="020B0500000000000000" pitchFamily="34" charset="-122"/>
                <a:ea typeface="思源黑体 CN Regular" panose="020B0500000000000000" pitchFamily="34" charset="-122"/>
              </a:rPr>
              <a:t> A, et al. Focused update: Guidelines of care for the management of atopic dermatitis in adults. J Am </a:t>
            </a:r>
            <a:r>
              <a:rPr lang="en-US" altLang="zh-CN" sz="700" dirty="0" err="1">
                <a:latin typeface="思源黑体 CN Regular" panose="020B0500000000000000" pitchFamily="34" charset="-122"/>
                <a:ea typeface="思源黑体 CN Regular" panose="020B0500000000000000" pitchFamily="34" charset="-122"/>
              </a:rPr>
              <a:t>Acad</a:t>
            </a:r>
            <a:r>
              <a:rPr lang="en-US" altLang="zh-CN" sz="700" dirty="0">
                <a:latin typeface="思源黑体 CN Regular" panose="020B0500000000000000" pitchFamily="34" charset="-122"/>
                <a:ea typeface="思源黑体 CN Regular" panose="020B0500000000000000" pitchFamily="34" charset="-122"/>
              </a:rPr>
              <a:t> </a:t>
            </a:r>
            <a:r>
              <a:rPr lang="en-US" altLang="zh-CN" sz="700" dirty="0" err="1">
                <a:latin typeface="思源黑体 CN Regular" panose="020B0500000000000000" pitchFamily="34" charset="-122"/>
                <a:ea typeface="思源黑体 CN Regular" panose="020B0500000000000000" pitchFamily="34" charset="-122"/>
              </a:rPr>
              <a:t>Dermatol</a:t>
            </a:r>
            <a:r>
              <a:rPr lang="en-US" altLang="zh-CN" sz="700" dirty="0">
                <a:latin typeface="思源黑体 CN Regular" panose="020B0500000000000000" pitchFamily="34" charset="-122"/>
                <a:ea typeface="思源黑体 CN Regular" panose="020B0500000000000000" pitchFamily="34" charset="-122"/>
              </a:rPr>
              <a:t>. 2025;93(3):745.e1-745.e7.</a:t>
            </a:r>
            <a:endParaRPr lang="en-US" altLang="zh-CN" sz="700" dirty="0"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  <a:p>
            <a:r>
              <a:rPr lang="en-US" altLang="zh-CN" sz="700" dirty="0">
                <a:latin typeface="思源黑体 CN Regular" panose="020B0500000000000000" pitchFamily="34" charset="-122"/>
                <a:ea typeface="思源黑体 CN Regular" panose="020B0500000000000000" pitchFamily="34" charset="-122"/>
              </a:rPr>
              <a:t>2.《</a:t>
            </a:r>
            <a:r>
              <a:rPr lang="zh-CN" altLang="en-US" sz="700" dirty="0">
                <a:latin typeface="思源黑体 CN Regular" panose="020B0500000000000000" pitchFamily="34" charset="-122"/>
                <a:ea typeface="思源黑体 CN Regular" panose="020B0500000000000000" pitchFamily="34" charset="-122"/>
              </a:rPr>
              <a:t>特应性皮炎外用治疗与管理专家共识（</a:t>
            </a:r>
            <a:r>
              <a:rPr lang="en-US" altLang="zh-CN" sz="700" dirty="0">
                <a:latin typeface="思源黑体 CN Regular" panose="020B0500000000000000" pitchFamily="34" charset="-122"/>
                <a:ea typeface="思源黑体 CN Regular" panose="020B0500000000000000" pitchFamily="34" charset="-122"/>
              </a:rPr>
              <a:t>2025</a:t>
            </a:r>
            <a:r>
              <a:rPr lang="zh-CN" altLang="en-US" sz="700" dirty="0">
                <a:latin typeface="思源黑体 CN Regular" panose="020B0500000000000000" pitchFamily="34" charset="-122"/>
                <a:ea typeface="思源黑体 CN Regular" panose="020B0500000000000000" pitchFamily="34" charset="-122"/>
              </a:rPr>
              <a:t>版）</a:t>
            </a:r>
            <a:r>
              <a:rPr lang="en-US" altLang="zh-CN" sz="700" dirty="0">
                <a:latin typeface="思源黑体 CN Regular" panose="020B0500000000000000" pitchFamily="34" charset="-122"/>
                <a:ea typeface="思源黑体 CN Regular" panose="020B0500000000000000" pitchFamily="34" charset="-122"/>
              </a:rPr>
              <a:t>》</a:t>
            </a:r>
            <a:r>
              <a:rPr lang="zh-CN" altLang="en-US" sz="700" dirty="0">
                <a:latin typeface="思源黑体 CN Regular" panose="020B0500000000000000" pitchFamily="34" charset="-122"/>
                <a:ea typeface="思源黑体 CN Regular" panose="020B0500000000000000" pitchFamily="34" charset="-122"/>
              </a:rPr>
              <a:t>编写专家组</a:t>
            </a:r>
            <a:r>
              <a:rPr lang="en-US" altLang="zh-CN" sz="700" dirty="0">
                <a:latin typeface="思源黑体 CN Regular" panose="020B0500000000000000" pitchFamily="34" charset="-122"/>
                <a:ea typeface="思源黑体 CN Regular" panose="020B0500000000000000" pitchFamily="34" charset="-122"/>
              </a:rPr>
              <a:t>. </a:t>
            </a:r>
            <a:r>
              <a:rPr lang="zh-CN" altLang="en-US" sz="700" dirty="0">
                <a:latin typeface="思源黑体 CN Regular" panose="020B0500000000000000" pitchFamily="34" charset="-122"/>
                <a:ea typeface="思源黑体 CN Regular" panose="020B0500000000000000" pitchFamily="34" charset="-122"/>
              </a:rPr>
              <a:t>特应性皮炎外用治疗与管理专家共识（</a:t>
            </a:r>
            <a:r>
              <a:rPr lang="en-US" altLang="zh-CN" sz="700" dirty="0">
                <a:latin typeface="思源黑体 CN Regular" panose="020B0500000000000000" pitchFamily="34" charset="-122"/>
                <a:ea typeface="思源黑体 CN Regular" panose="020B0500000000000000" pitchFamily="34" charset="-122"/>
              </a:rPr>
              <a:t>2025</a:t>
            </a:r>
            <a:r>
              <a:rPr lang="zh-CN" altLang="en-US" sz="700" dirty="0">
                <a:latin typeface="思源黑体 CN Regular" panose="020B0500000000000000" pitchFamily="34" charset="-122"/>
                <a:ea typeface="思源黑体 CN Regular" panose="020B0500000000000000" pitchFamily="34" charset="-122"/>
              </a:rPr>
              <a:t>版）</a:t>
            </a:r>
            <a:r>
              <a:rPr lang="en-US" altLang="zh-CN" sz="700" dirty="0">
                <a:latin typeface="思源黑体 CN Regular" panose="020B0500000000000000" pitchFamily="34" charset="-122"/>
                <a:ea typeface="思源黑体 CN Regular" panose="020B0500000000000000" pitchFamily="34" charset="-122"/>
              </a:rPr>
              <a:t>[J]. </a:t>
            </a:r>
            <a:r>
              <a:rPr lang="zh-CN" altLang="en-US" sz="700" dirty="0">
                <a:latin typeface="思源黑体 CN Regular" panose="020B0500000000000000" pitchFamily="34" charset="-122"/>
                <a:ea typeface="思源黑体 CN Regular" panose="020B0500000000000000" pitchFamily="34" charset="-122"/>
              </a:rPr>
              <a:t>中华皮肤科杂志</a:t>
            </a:r>
            <a:r>
              <a:rPr lang="en-US" altLang="zh-CN" sz="700" dirty="0">
                <a:latin typeface="思源黑体 CN Regular" panose="020B0500000000000000" pitchFamily="34" charset="-122"/>
                <a:ea typeface="思源黑体 CN Regular" panose="020B0500000000000000" pitchFamily="34" charset="-122"/>
              </a:rPr>
              <a:t>,2025,58(10):903-909. </a:t>
            </a:r>
            <a:endParaRPr lang="en-US" altLang="zh-CN" sz="700" dirty="0"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  <a:p>
            <a:r>
              <a:rPr lang="en-US" altLang="zh-CN" sz="700" dirty="0">
                <a:latin typeface="思源黑体 CN Regular" panose="020B0500000000000000" pitchFamily="34" charset="-122"/>
                <a:ea typeface="思源黑体 CN Regular" panose="020B0500000000000000" pitchFamily="34" charset="-122"/>
              </a:rPr>
              <a:t>3.</a:t>
            </a:r>
            <a:r>
              <a:rPr lang="zh-CN" altLang="en-US" sz="700" dirty="0">
                <a:latin typeface="思源黑体 CN Regular" panose="020B0500000000000000" pitchFamily="34" charset="-122"/>
                <a:ea typeface="思源黑体 CN Regular" panose="020B0500000000000000" pitchFamily="34" charset="-122"/>
              </a:rPr>
              <a:t>中华医学会皮肤性病学分会</a:t>
            </a:r>
            <a:r>
              <a:rPr lang="en-US" altLang="zh-CN" sz="700" dirty="0">
                <a:latin typeface="思源黑体 CN Regular" panose="020B0500000000000000" pitchFamily="34" charset="-122"/>
                <a:ea typeface="思源黑体 CN Regular" panose="020B0500000000000000" pitchFamily="34" charset="-122"/>
              </a:rPr>
              <a:t>,</a:t>
            </a:r>
            <a:r>
              <a:rPr lang="zh-CN" altLang="en-US" sz="700" dirty="0">
                <a:latin typeface="思源黑体 CN Regular" panose="020B0500000000000000" pitchFamily="34" charset="-122"/>
                <a:ea typeface="思源黑体 CN Regular" panose="020B0500000000000000" pitchFamily="34" charset="-122"/>
              </a:rPr>
              <a:t>中国医师协会皮肤科医师分会</a:t>
            </a:r>
            <a:r>
              <a:rPr lang="en-US" altLang="zh-CN" sz="700" dirty="0">
                <a:latin typeface="思源黑体 CN Regular" panose="020B0500000000000000" pitchFamily="34" charset="-122"/>
                <a:ea typeface="思源黑体 CN Regular" panose="020B0500000000000000" pitchFamily="34" charset="-122"/>
              </a:rPr>
              <a:t>. </a:t>
            </a:r>
            <a:r>
              <a:rPr lang="zh-CN" altLang="en-US" sz="700" dirty="0">
                <a:latin typeface="思源黑体 CN Regular" panose="020B0500000000000000" pitchFamily="34" charset="-122"/>
                <a:ea typeface="思源黑体 CN Regular" panose="020B0500000000000000" pitchFamily="34" charset="-122"/>
              </a:rPr>
              <a:t>中国皮炎湿疹类疾病诊疗指南（</a:t>
            </a:r>
            <a:r>
              <a:rPr lang="en-US" altLang="zh-CN" sz="700" dirty="0">
                <a:latin typeface="思源黑体 CN Regular" panose="020B0500000000000000" pitchFamily="34" charset="-122"/>
                <a:ea typeface="思源黑体 CN Regular" panose="020B0500000000000000" pitchFamily="34" charset="-122"/>
              </a:rPr>
              <a:t>2026</a:t>
            </a:r>
            <a:r>
              <a:rPr lang="zh-CN" altLang="en-US" sz="700" dirty="0">
                <a:latin typeface="思源黑体 CN Regular" panose="020B0500000000000000" pitchFamily="34" charset="-122"/>
                <a:ea typeface="思源黑体 CN Regular" panose="020B0500000000000000" pitchFamily="34" charset="-122"/>
              </a:rPr>
              <a:t>版）</a:t>
            </a:r>
            <a:r>
              <a:rPr lang="en-US" altLang="zh-CN" sz="700" dirty="0">
                <a:latin typeface="思源黑体 CN Regular" panose="020B0500000000000000" pitchFamily="34" charset="-122"/>
                <a:ea typeface="思源黑体 CN Regular" panose="020B0500000000000000" pitchFamily="34" charset="-122"/>
              </a:rPr>
              <a:t>[J]. </a:t>
            </a:r>
            <a:r>
              <a:rPr lang="zh-CN" altLang="en-US" sz="700" dirty="0">
                <a:latin typeface="思源黑体 CN Regular" panose="020B0500000000000000" pitchFamily="34" charset="-122"/>
                <a:ea typeface="思源黑体 CN Regular" panose="020B0500000000000000" pitchFamily="34" charset="-122"/>
              </a:rPr>
              <a:t>中华皮肤科杂志</a:t>
            </a:r>
            <a:r>
              <a:rPr lang="en-US" altLang="zh-CN" sz="700" dirty="0">
                <a:latin typeface="思源黑体 CN Regular" panose="020B0500000000000000" pitchFamily="34" charset="-122"/>
                <a:ea typeface="思源黑体 CN Regular" panose="020B0500000000000000" pitchFamily="34" charset="-122"/>
              </a:rPr>
              <a:t>,2026,59(2):97-106. </a:t>
            </a:r>
            <a:endParaRPr lang="en-US" altLang="zh-CN" sz="700" dirty="0"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  <a:p>
            <a:r>
              <a:rPr lang="en-US" altLang="zh-CN" sz="700" dirty="0">
                <a:latin typeface="思源黑体 CN Regular" panose="020B0500000000000000" pitchFamily="34" charset="-122"/>
                <a:ea typeface="思源黑体 CN Regular" panose="020B0500000000000000" pitchFamily="34" charset="-122"/>
              </a:rPr>
              <a:t>4.Davis DMR, </a:t>
            </a:r>
            <a:r>
              <a:rPr lang="en-US" altLang="zh-CN" sz="700" dirty="0" err="1">
                <a:latin typeface="思源黑体 CN Regular" panose="020B0500000000000000" pitchFamily="34" charset="-122"/>
                <a:ea typeface="思源黑体 CN Regular" panose="020B0500000000000000" pitchFamily="34" charset="-122"/>
              </a:rPr>
              <a:t>Alikhan</a:t>
            </a:r>
            <a:r>
              <a:rPr lang="en-US" altLang="zh-CN" sz="700" dirty="0">
                <a:latin typeface="思源黑体 CN Regular" panose="020B0500000000000000" pitchFamily="34" charset="-122"/>
                <a:ea typeface="思源黑体 CN Regular" panose="020B0500000000000000" pitchFamily="34" charset="-122"/>
              </a:rPr>
              <a:t> A, </a:t>
            </a:r>
            <a:r>
              <a:rPr lang="en-US" altLang="zh-CN" sz="700" dirty="0" err="1">
                <a:latin typeface="思源黑体 CN Regular" panose="020B0500000000000000" pitchFamily="34" charset="-122"/>
                <a:ea typeface="思源黑体 CN Regular" panose="020B0500000000000000" pitchFamily="34" charset="-122"/>
              </a:rPr>
              <a:t>Bercovitch</a:t>
            </a:r>
            <a:r>
              <a:rPr lang="en-US" altLang="zh-CN" sz="700" dirty="0">
                <a:latin typeface="思源黑体 CN Regular" panose="020B0500000000000000" pitchFamily="34" charset="-122"/>
                <a:ea typeface="思源黑体 CN Regular" panose="020B0500000000000000" pitchFamily="34" charset="-122"/>
              </a:rPr>
              <a:t> L, et al. Guidelines of care for the management of atopic dermatitis in pediatric patients. J Am </a:t>
            </a:r>
            <a:r>
              <a:rPr lang="en-US" altLang="zh-CN" sz="700" dirty="0" err="1">
                <a:latin typeface="思源黑体 CN Regular" panose="020B0500000000000000" pitchFamily="34" charset="-122"/>
                <a:ea typeface="思源黑体 CN Regular" panose="020B0500000000000000" pitchFamily="34" charset="-122"/>
              </a:rPr>
              <a:t>Acad</a:t>
            </a:r>
            <a:r>
              <a:rPr lang="en-US" altLang="zh-CN" sz="700" dirty="0">
                <a:latin typeface="思源黑体 CN Regular" panose="020B0500000000000000" pitchFamily="34" charset="-122"/>
                <a:ea typeface="思源黑体 CN Regular" panose="020B0500000000000000" pitchFamily="34" charset="-122"/>
              </a:rPr>
              <a:t> </a:t>
            </a:r>
            <a:r>
              <a:rPr lang="en-US" altLang="zh-CN" sz="700" dirty="0" err="1">
                <a:latin typeface="思源黑体 CN Regular" panose="020B0500000000000000" pitchFamily="34" charset="-122"/>
                <a:ea typeface="思源黑体 CN Regular" panose="020B0500000000000000" pitchFamily="34" charset="-122"/>
              </a:rPr>
              <a:t>Dermatol</a:t>
            </a:r>
            <a:r>
              <a:rPr lang="en-US" altLang="zh-CN" sz="700" dirty="0">
                <a:latin typeface="思源黑体 CN Regular" panose="020B0500000000000000" pitchFamily="34" charset="-122"/>
                <a:ea typeface="思源黑体 CN Regular" panose="020B0500000000000000" pitchFamily="34" charset="-122"/>
              </a:rPr>
              <a:t>. Published online April 7, 2026.</a:t>
            </a:r>
            <a:endParaRPr lang="zh-CN" altLang="en-US" sz="700" dirty="0"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sp>
        <p:nvSpPr>
          <p:cNvPr id="7" name="TextBox 17"/>
          <p:cNvSpPr txBox="1"/>
          <p:nvPr/>
        </p:nvSpPr>
        <p:spPr>
          <a:xfrm>
            <a:off x="830316" y="386357"/>
            <a:ext cx="1950633" cy="43531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00">
              <a:lnSpc>
                <a:spcPts val="3600"/>
              </a:lnSpc>
            </a:pPr>
            <a:r>
              <a:rPr lang="zh-CN" altLang="en-US" sz="2665" b="1" dirty="0">
                <a:solidFill>
                  <a:srgbClr val="8800D0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cs typeface="Times New Roman" panose="02020503050405090304" pitchFamily="18" charset="0"/>
                <a:sym typeface="Arimo Bold" panose="020B0704020202020204"/>
              </a:rPr>
              <a:t>有效性</a:t>
            </a:r>
            <a:r>
              <a:rPr lang="en-US" altLang="zh-CN" sz="2665" b="1" dirty="0">
                <a:solidFill>
                  <a:srgbClr val="8800D0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cs typeface="Times New Roman" panose="02020503050405090304" pitchFamily="18" charset="0"/>
                <a:sym typeface="Arimo Bold" panose="020B0704020202020204"/>
              </a:rPr>
              <a:t>(2/2)</a:t>
            </a:r>
            <a:endParaRPr lang="en-US" sz="2665" b="1" dirty="0">
              <a:solidFill>
                <a:srgbClr val="8800D0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  <a:cs typeface="Times New Roman" panose="02020503050405090304" pitchFamily="18" charset="0"/>
              <a:sym typeface="Arimo Bold" panose="020B0704020202020204"/>
            </a:endParaRPr>
          </a:p>
        </p:txBody>
      </p:sp>
      <p:pic>
        <p:nvPicPr>
          <p:cNvPr id="3" name="图片 2" descr="最新logo透明底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717183" y="159277"/>
            <a:ext cx="1264285" cy="419735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矩形 25"/>
          <p:cNvSpPr/>
          <p:nvPr/>
        </p:nvSpPr>
        <p:spPr>
          <a:xfrm>
            <a:off x="6188109" y="1419957"/>
            <a:ext cx="5751728" cy="4703966"/>
          </a:xfrm>
          <a:prstGeom prst="rect">
            <a:avLst/>
          </a:prstGeom>
          <a:solidFill>
            <a:srgbClr val="F0E6F4"/>
          </a:solidFill>
          <a:ln>
            <a:solidFill>
              <a:srgbClr val="8800D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00">
              <a:spcBef>
                <a:spcPts val="265"/>
              </a:spcBef>
            </a:pPr>
            <a:endParaRPr lang="en-US" altLang="zh-CN" sz="2000" b="1" dirty="0">
              <a:solidFill>
                <a:srgbClr val="232A3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183680" y="1418317"/>
            <a:ext cx="5849475" cy="4703966"/>
          </a:xfrm>
          <a:prstGeom prst="rect">
            <a:avLst/>
          </a:prstGeom>
          <a:solidFill>
            <a:srgbClr val="F0E6F4"/>
          </a:solidFill>
          <a:ln>
            <a:solidFill>
              <a:srgbClr val="8800D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00">
              <a:spcBef>
                <a:spcPts val="265"/>
              </a:spcBef>
            </a:pPr>
            <a:endParaRPr lang="en-US" altLang="zh-CN" sz="2000" b="1" dirty="0">
              <a:solidFill>
                <a:srgbClr val="232A3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TextBox 17"/>
          <p:cNvSpPr txBox="1"/>
          <p:nvPr/>
        </p:nvSpPr>
        <p:spPr>
          <a:xfrm>
            <a:off x="2890007" y="241678"/>
            <a:ext cx="7149944" cy="8858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00">
              <a:lnSpc>
                <a:spcPct val="120000"/>
              </a:lnSpc>
            </a:pPr>
            <a:r>
              <a:rPr lang="zh-CN" altLang="en-US" sz="2400" b="1" dirty="0">
                <a:solidFill>
                  <a:srgbClr val="232A32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cs typeface="Arimo Bold" panose="020B0704020202020204"/>
                <a:sym typeface="Arimo Bold" panose="020B0704020202020204"/>
              </a:rPr>
              <a:t>本维莫德</a:t>
            </a:r>
            <a:r>
              <a:rPr lang="zh-CN" altLang="zh-CN" sz="2400" b="1" dirty="0"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乳膏（泽立美</a:t>
            </a:r>
            <a:r>
              <a:rPr lang="en-US" altLang="zh-CN" sz="2400" b="1" baseline="30000" dirty="0"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®</a:t>
            </a:r>
            <a:r>
              <a:rPr lang="zh-CN" altLang="zh-CN" sz="2400" b="1" dirty="0"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）</a:t>
            </a:r>
            <a:r>
              <a:rPr lang="zh-CN" altLang="en-US" sz="2400" b="1" dirty="0"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经</a:t>
            </a:r>
            <a:r>
              <a:rPr lang="zh-CN" altLang="en-US" sz="2400" b="1" dirty="0">
                <a:solidFill>
                  <a:srgbClr val="C00000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cs typeface="Times New Roman" panose="02020503050405090304" pitchFamily="18" charset="0"/>
                <a:sym typeface="Arimo Bold" panose="020B0704020202020204"/>
              </a:rPr>
              <a:t>优先审评获批，被中美权威指南力荐</a:t>
            </a:r>
            <a:r>
              <a:rPr lang="zh-CN" altLang="en-US" sz="2400" b="1" dirty="0">
                <a:solidFill>
                  <a:prstClr val="black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cs typeface="Times New Roman" panose="02020503050405090304" pitchFamily="18" charset="0"/>
                <a:sym typeface="Arimo Bold" panose="020B0704020202020204"/>
              </a:rPr>
              <a:t>，中美双批出海</a:t>
            </a:r>
            <a:endParaRPr lang="en-US" altLang="zh-CN" sz="2400" b="1" dirty="0">
              <a:solidFill>
                <a:prstClr val="black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  <a:cs typeface="Times New Roman" panose="02020503050405090304" pitchFamily="18" charset="0"/>
              <a:sym typeface="Arimo Bold" panose="020B0704020202020204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5024696" y="2775633"/>
            <a:ext cx="4138365" cy="387422"/>
          </a:xfrm>
          <a:prstGeom prst="rect">
            <a:avLst/>
          </a:prstGeom>
          <a:noFill/>
          <a:ln w="31750" cap="flat" cmpd="sng" algn="ctr">
            <a:noFill/>
            <a:prstDash val="solid"/>
            <a:miter lim="800000"/>
          </a:ln>
          <a:effectLst/>
        </p:spPr>
        <p:txBody>
          <a:bodyPr spcFirstLastPara="0" vert="horz" wrap="square" lIns="94827" tIns="54187" rIns="94827" bIns="54187" numCol="1" spcCol="1270" anchor="ctr" anchorCtr="0">
            <a:noAutofit/>
          </a:bodyPr>
          <a:lstStyle/>
          <a:p>
            <a:pPr defTabSz="609600">
              <a:lnSpc>
                <a:spcPct val="150000"/>
              </a:lnSpc>
              <a:spcBef>
                <a:spcPts val="200"/>
              </a:spcBef>
              <a:defRPr/>
            </a:pPr>
            <a:endParaRPr lang="zh-CN" altLang="en-US" sz="1600" b="1" baseline="30000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102870" y="6282737"/>
            <a:ext cx="10915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800" i="1"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</a:defRPr>
            </a:lvl1pPr>
          </a:lstStyle>
          <a:p>
            <a:pPr marL="228600" indent="-228600" defTabSz="609600">
              <a:buAutoNum type="arabicPeriod"/>
            </a:pPr>
            <a:r>
              <a:rPr lang="en-US" altLang="zh-CN" i="0" dirty="0">
                <a:solidFill>
                  <a:prstClr val="black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  <a:cs typeface="Times New Roman" panose="02020503050405090304" pitchFamily="18" charset="0"/>
                <a:sym typeface="+mn-ea"/>
              </a:rPr>
              <a:t>Davis, Dawn M R et al. “Focused update: Guidelines of care for the management of atopic dermatitis in adults.” Journal of the American Academy of Dermatology, S0190-9622(25)02125-5. 17 Jun. 2025,</a:t>
            </a:r>
            <a:endParaRPr lang="en-US" altLang="zh-CN" i="0" dirty="0">
              <a:solidFill>
                <a:prstClr val="black"/>
              </a:solidFill>
              <a:latin typeface="思源黑体 CN Regular" panose="020B0500000000000000" pitchFamily="34" charset="-122"/>
              <a:ea typeface="思源黑体 CN Regular" panose="020B0500000000000000" pitchFamily="34" charset="-122"/>
              <a:cs typeface="Times New Roman" panose="02020503050405090304" pitchFamily="18" charset="0"/>
              <a:sym typeface="+mn-ea"/>
            </a:endParaRPr>
          </a:p>
          <a:p>
            <a:pPr marL="228600" indent="-228600" defTabSz="609600">
              <a:buAutoNum type="arabicPeriod"/>
            </a:pPr>
            <a:r>
              <a:rPr lang="zh-CN" altLang="en-US" i="0" dirty="0">
                <a:solidFill>
                  <a:prstClr val="black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  <a:cs typeface="Times New Roman" panose="02020503050405090304" pitchFamily="18" charset="0"/>
                <a:sym typeface="+mn-ea"/>
              </a:rPr>
              <a:t>中国中西医结合学会皮肤性病专业委员会环境与职业性皮肤病学组 中华医学会皮肤性病学分会儿童学组 中国老年保健医学研究会皮肤科分会</a:t>
            </a:r>
            <a:r>
              <a:rPr lang="en-US" altLang="zh-CN" i="0" dirty="0">
                <a:solidFill>
                  <a:prstClr val="black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  <a:cs typeface="Times New Roman" panose="02020503050405090304" pitchFamily="18" charset="0"/>
                <a:sym typeface="+mn-ea"/>
              </a:rPr>
              <a:t>. </a:t>
            </a:r>
            <a:r>
              <a:rPr lang="zh-CN" altLang="en-US" i="0" dirty="0">
                <a:solidFill>
                  <a:prstClr val="black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  <a:cs typeface="Times New Roman" panose="02020503050405090304" pitchFamily="18" charset="0"/>
                <a:sym typeface="+mn-ea"/>
              </a:rPr>
              <a:t>特应性皮炎外用制剂合理应用及患者指导专家共识</a:t>
            </a:r>
            <a:r>
              <a:rPr lang="en-US" altLang="zh-CN" i="0" dirty="0">
                <a:solidFill>
                  <a:prstClr val="black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  <a:cs typeface="Times New Roman" panose="02020503050405090304" pitchFamily="18" charset="0"/>
                <a:sym typeface="+mn-ea"/>
              </a:rPr>
              <a:t>[J]. </a:t>
            </a:r>
            <a:r>
              <a:rPr lang="zh-CN" altLang="en-US" i="0" dirty="0">
                <a:solidFill>
                  <a:prstClr val="black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  <a:cs typeface="Times New Roman" panose="02020503050405090304" pitchFamily="18" charset="0"/>
                <a:sym typeface="+mn-ea"/>
              </a:rPr>
              <a:t>中华皮肤科杂志</a:t>
            </a:r>
            <a:r>
              <a:rPr lang="en-US" altLang="zh-CN" i="0" dirty="0">
                <a:solidFill>
                  <a:prstClr val="black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  <a:cs typeface="Times New Roman" panose="02020503050405090304" pitchFamily="18" charset="0"/>
                <a:sym typeface="+mn-ea"/>
              </a:rPr>
              <a:t>, 2022,55(4):281-288. </a:t>
            </a:r>
            <a:endParaRPr lang="en-US" altLang="zh-CN" i="0" dirty="0">
              <a:solidFill>
                <a:prstClr val="black"/>
              </a:solidFill>
              <a:latin typeface="思源黑体 CN Regular" panose="020B0500000000000000" pitchFamily="34" charset="-122"/>
              <a:ea typeface="思源黑体 CN Regular" panose="020B0500000000000000" pitchFamily="34" charset="-122"/>
              <a:cs typeface="Times New Roman" panose="02020503050405090304" pitchFamily="18" charset="0"/>
              <a:sym typeface="+mn-ea"/>
            </a:endParaRPr>
          </a:p>
        </p:txBody>
      </p:sp>
      <p:sp>
        <p:nvSpPr>
          <p:cNvPr id="19" name="文本框 29"/>
          <p:cNvSpPr txBox="1"/>
          <p:nvPr/>
        </p:nvSpPr>
        <p:spPr>
          <a:xfrm>
            <a:off x="5958861" y="5762972"/>
            <a:ext cx="3464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09600">
              <a:defRPr/>
            </a:pPr>
            <a:r>
              <a:rPr lang="zh-CN" altLang="en-US" b="1" dirty="0">
                <a:solidFill>
                  <a:prstClr val="black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</a:rPr>
              <a:t>图 </a:t>
            </a:r>
            <a:r>
              <a:rPr lang="en-US" altLang="zh-CN" b="1" dirty="0">
                <a:solidFill>
                  <a:prstClr val="black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</a:rPr>
              <a:t>CDE</a:t>
            </a:r>
            <a:r>
              <a:rPr lang="zh-CN" altLang="en-US" b="1" dirty="0">
                <a:solidFill>
                  <a:prstClr val="black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</a:rPr>
              <a:t>批准本维莫德上市</a:t>
            </a:r>
            <a:endParaRPr lang="zh-CN" altLang="en-US" b="1" dirty="0">
              <a:solidFill>
                <a:prstClr val="black"/>
              </a:solidFill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sp>
        <p:nvSpPr>
          <p:cNvPr id="20" name="文本框 29"/>
          <p:cNvSpPr txBox="1"/>
          <p:nvPr/>
        </p:nvSpPr>
        <p:spPr>
          <a:xfrm>
            <a:off x="8885072" y="5762972"/>
            <a:ext cx="35399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09600">
              <a:defRPr/>
            </a:pPr>
            <a:r>
              <a:rPr lang="zh-CN" altLang="en-US" b="1" dirty="0">
                <a:solidFill>
                  <a:prstClr val="black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</a:rPr>
              <a:t>图 </a:t>
            </a:r>
            <a:r>
              <a:rPr lang="en-US" altLang="zh-CN" b="1" dirty="0">
                <a:solidFill>
                  <a:prstClr val="black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</a:rPr>
              <a:t>FDA</a:t>
            </a:r>
            <a:r>
              <a:rPr lang="zh-CN" altLang="en-US" b="1" dirty="0">
                <a:solidFill>
                  <a:prstClr val="black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</a:rPr>
              <a:t>批准本维莫德注册</a:t>
            </a:r>
            <a:endParaRPr lang="zh-CN" altLang="en-US" b="1" dirty="0">
              <a:solidFill>
                <a:prstClr val="black"/>
              </a:solidFill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1"/>
          <a:srcRect t="26997"/>
          <a:stretch>
            <a:fillRect/>
          </a:stretch>
        </p:blipFill>
        <p:spPr>
          <a:xfrm>
            <a:off x="6245260" y="4764874"/>
            <a:ext cx="2997617" cy="91808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3" name="灯片编号占位符 1"/>
          <p:cNvSpPr txBox="1"/>
          <p:nvPr/>
        </p:nvSpPr>
        <p:spPr>
          <a:xfrm>
            <a:off x="9345583" y="6412310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914400">
              <a:defRPr/>
            </a:pPr>
            <a:fld id="{48F63A3B-78C7-47BE-AE5E-E10140E04643}" type="slidenum">
              <a:rPr lang="en-US" sz="1200" smtClean="0">
                <a:solidFill>
                  <a:prstClr val="black">
                    <a:tint val="75000"/>
                  </a:prstClr>
                </a:solidFill>
                <a:latin typeface="Times New Roman" panose="02020503050405090304"/>
                <a:ea typeface="华文楷体" panose="02010600040101010101" pitchFamily="2" charset="-122"/>
              </a:rPr>
            </a:fld>
            <a:endParaRPr lang="en-US" sz="1200" dirty="0">
              <a:solidFill>
                <a:prstClr val="black">
                  <a:tint val="75000"/>
                </a:prstClr>
              </a:solidFill>
              <a:latin typeface="Times New Roman" panose="02020503050405090304"/>
              <a:ea typeface="华文楷体" panose="02010600040101010101" pitchFamily="2" charset="-122"/>
            </a:endParaRPr>
          </a:p>
        </p:txBody>
      </p:sp>
      <p:grpSp>
        <p:nvGrpSpPr>
          <p:cNvPr id="14" name="组合 13"/>
          <p:cNvGrpSpPr/>
          <p:nvPr/>
        </p:nvGrpSpPr>
        <p:grpSpPr>
          <a:xfrm>
            <a:off x="9345583" y="4741287"/>
            <a:ext cx="2568975" cy="944289"/>
            <a:chOff x="6202680" y="3855711"/>
            <a:chExt cx="3306206" cy="1267151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202680" y="4057001"/>
              <a:ext cx="3306206" cy="1065861"/>
            </a:xfrm>
            <a:prstGeom prst="rect">
              <a:avLst/>
            </a:prstGeom>
            <a:ln>
              <a:solidFill>
                <a:schemeClr val="bg2">
                  <a:lumMod val="90000"/>
                </a:schemeClr>
              </a:solidFill>
            </a:ln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202680" y="3855711"/>
              <a:ext cx="3306206" cy="193912"/>
            </a:xfrm>
            <a:prstGeom prst="rect">
              <a:avLst/>
            </a:prstGeom>
            <a:ln>
              <a:solidFill>
                <a:schemeClr val="bg2">
                  <a:lumMod val="90000"/>
                </a:schemeClr>
              </a:solidFill>
            </a:ln>
          </p:spPr>
        </p:pic>
      </p:grpSp>
      <p:sp>
        <p:nvSpPr>
          <p:cNvPr id="16" name="矩形 15"/>
          <p:cNvSpPr/>
          <p:nvPr/>
        </p:nvSpPr>
        <p:spPr>
          <a:xfrm>
            <a:off x="183679" y="1421230"/>
            <a:ext cx="5859413" cy="432000"/>
          </a:xfrm>
          <a:prstGeom prst="rect">
            <a:avLst/>
          </a:prstGeom>
          <a:solidFill>
            <a:srgbClr val="8800D0"/>
          </a:solidFill>
          <a:ln w="31750" cap="flat" cmpd="sng" algn="ctr">
            <a:noFill/>
            <a:prstDash val="solid"/>
            <a:miter lim="800000"/>
          </a:ln>
          <a:effectLst/>
        </p:spPr>
        <p:txBody>
          <a:bodyPr spcFirstLastPara="0" vert="horz" wrap="square" lIns="94827" tIns="54187" rIns="94827" bIns="54187" numCol="1" spcCol="1270" anchor="ctr" anchorCtr="0">
            <a:noAutofit/>
          </a:bodyPr>
          <a:lstStyle/>
          <a:p>
            <a:pPr algn="ctr" defTabSz="609600">
              <a:spcBef>
                <a:spcPts val="200"/>
              </a:spcBef>
              <a:defRPr/>
            </a:pPr>
            <a:r>
              <a:rPr lang="zh-CN" altLang="en-US" sz="1600" b="1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以优先审评审批程序批准上市</a:t>
            </a:r>
            <a:endParaRPr lang="zh-CN" altLang="en-US" sz="1600" b="1" baseline="30000" dirty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186756" y="1911852"/>
            <a:ext cx="5742704" cy="15684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600" kern="0" dirty="0">
                <a:latin typeface="思源黑体 CN Regular" panose="020B0500000000000000" pitchFamily="34" charset="-122"/>
                <a:ea typeface="思源黑体 CN Regular" panose="020B0500000000000000" pitchFamily="34" charset="-122"/>
                <a:cs typeface="Times New Roman" panose="02020503050405090304" pitchFamily="18" charset="0"/>
              </a:rPr>
              <a:t>2024</a:t>
            </a:r>
            <a:r>
              <a:rPr lang="zh-CN" altLang="en-US" sz="1600" kern="0" dirty="0">
                <a:latin typeface="思源黑体 CN Regular" panose="020B0500000000000000" pitchFamily="34" charset="-122"/>
                <a:ea typeface="思源黑体 CN Regular" panose="020B0500000000000000" pitchFamily="34" charset="-122"/>
                <a:cs typeface="Times New Roman" panose="02020503050405090304" pitchFamily="18" charset="0"/>
              </a:rPr>
              <a:t>年</a:t>
            </a:r>
            <a:r>
              <a:rPr lang="en-US" altLang="zh-CN" sz="1600" kern="0" dirty="0">
                <a:latin typeface="思源黑体 CN Regular" panose="020B0500000000000000" pitchFamily="34" charset="-122"/>
                <a:ea typeface="思源黑体 CN Regular" panose="020B0500000000000000" pitchFamily="34" charset="-122"/>
                <a:cs typeface="Times New Roman" panose="02020503050405090304" pitchFamily="18" charset="0"/>
              </a:rPr>
              <a:t>11</a:t>
            </a:r>
            <a:r>
              <a:rPr lang="zh-CN" altLang="en-US" sz="1600" kern="0" dirty="0">
                <a:latin typeface="思源黑体 CN Regular" panose="020B0500000000000000" pitchFamily="34" charset="-122"/>
                <a:ea typeface="思源黑体 CN Regular" panose="020B0500000000000000" pitchFamily="34" charset="-122"/>
                <a:cs typeface="Times New Roman" panose="02020503050405090304" pitchFamily="18" charset="0"/>
              </a:rPr>
              <a:t>月，本维莫德乳膏（泽立美</a:t>
            </a:r>
            <a:r>
              <a:rPr lang="zh-CN" altLang="en-US" sz="1600" kern="0" baseline="30000" dirty="0">
                <a:latin typeface="思源黑体 CN Regular" panose="020B0500000000000000" pitchFamily="34" charset="-122"/>
                <a:ea typeface="思源黑体 CN Regular" panose="020B0500000000000000" pitchFamily="34" charset="-122"/>
                <a:cs typeface="Times New Roman" panose="02020503050405090304" pitchFamily="18" charset="0"/>
              </a:rPr>
              <a:t>®</a:t>
            </a:r>
            <a:r>
              <a:rPr lang="zh-CN" altLang="en-US" sz="1600" kern="0" dirty="0">
                <a:latin typeface="思源黑体 CN Regular" panose="020B0500000000000000" pitchFamily="34" charset="-122"/>
                <a:ea typeface="思源黑体 CN Regular" panose="020B0500000000000000" pitchFamily="34" charset="-122"/>
                <a:cs typeface="Times New Roman" panose="02020503050405090304" pitchFamily="18" charset="0"/>
              </a:rPr>
              <a:t>）通过国家药监局</a:t>
            </a:r>
            <a:r>
              <a:rPr lang="zh-CN" altLang="en-US" sz="1600" b="1" kern="0" dirty="0">
                <a:solidFill>
                  <a:srgbClr val="C00000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  <a:cs typeface="Times New Roman" panose="02020503050405090304" pitchFamily="18" charset="0"/>
              </a:rPr>
              <a:t>优先审评审批</a:t>
            </a:r>
            <a:r>
              <a:rPr lang="zh-CN" altLang="en-US" sz="1600" kern="0" dirty="0">
                <a:latin typeface="思源黑体 CN Regular" panose="020B0500000000000000" pitchFamily="34" charset="-122"/>
                <a:ea typeface="思源黑体 CN Regular" panose="020B0500000000000000" pitchFamily="34" charset="-122"/>
                <a:cs typeface="Times New Roman" panose="02020503050405090304" pitchFamily="18" charset="0"/>
              </a:rPr>
              <a:t>程序获准上市。该药因“</a:t>
            </a:r>
            <a:r>
              <a:rPr lang="zh-CN" altLang="en-US" sz="1600" b="1" kern="0" dirty="0">
                <a:solidFill>
                  <a:srgbClr val="C00000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  <a:cs typeface="Times New Roman" panose="02020503050405090304" pitchFamily="18" charset="0"/>
              </a:rPr>
              <a:t>符合儿童用药新品种</a:t>
            </a:r>
            <a:r>
              <a:rPr lang="zh-CN" altLang="en-US" sz="1600" kern="0" dirty="0">
                <a:latin typeface="思源黑体 CN Regular" panose="020B0500000000000000" pitchFamily="34" charset="-122"/>
                <a:ea typeface="思源黑体 CN Regular" panose="020B0500000000000000" pitchFamily="34" charset="-122"/>
                <a:cs typeface="Times New Roman" panose="02020503050405090304" pitchFamily="18" charset="0"/>
              </a:rPr>
              <a:t>”被纳入优先审评，其上市旨在直面儿科湿疹的治疗挑战，缓解儿童用药困境并填补临床需求。</a:t>
            </a:r>
            <a:endParaRPr lang="en-US" altLang="zh-CN" sz="1600" kern="0" dirty="0">
              <a:latin typeface="思源黑体 CN Regular" panose="020B0500000000000000" pitchFamily="34" charset="-122"/>
              <a:ea typeface="思源黑体 CN Regular" panose="020B0500000000000000" pitchFamily="34" charset="-122"/>
              <a:cs typeface="Times New Roman" panose="02020503050405090304" pitchFamily="18" charset="0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021" y="3510612"/>
            <a:ext cx="4960222" cy="2142770"/>
          </a:xfrm>
          <a:prstGeom prst="rect">
            <a:avLst/>
          </a:prstGeom>
        </p:spPr>
      </p:pic>
      <p:sp>
        <p:nvSpPr>
          <p:cNvPr id="27" name="文本框 29"/>
          <p:cNvSpPr txBox="1"/>
          <p:nvPr/>
        </p:nvSpPr>
        <p:spPr>
          <a:xfrm>
            <a:off x="423316" y="5687777"/>
            <a:ext cx="52695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09600">
              <a:defRPr/>
            </a:pPr>
            <a:r>
              <a:rPr lang="zh-CN" altLang="en-US" sz="2000" b="1" dirty="0">
                <a:solidFill>
                  <a:prstClr val="black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  <a:cs typeface="Times New Roman" panose="02020503050405090304" pitchFamily="18" charset="0"/>
              </a:rPr>
              <a:t>图 本维莫德通过优先审评审批程序获准上市</a:t>
            </a:r>
            <a:endParaRPr lang="zh-CN" altLang="en-US" sz="2000" b="1" dirty="0">
              <a:solidFill>
                <a:prstClr val="black"/>
              </a:solidFill>
              <a:latin typeface="思源黑体 CN Regular" panose="020B0500000000000000" pitchFamily="34" charset="-122"/>
              <a:ea typeface="思源黑体 CN Regular" panose="020B0500000000000000" pitchFamily="34" charset="-122"/>
              <a:cs typeface="Times New Roman" panose="02020503050405090304" pitchFamily="18" charset="0"/>
            </a:endParaRPr>
          </a:p>
        </p:txBody>
      </p:sp>
      <p:sp>
        <p:nvSpPr>
          <p:cNvPr id="29" name="矩形 28"/>
          <p:cNvSpPr/>
          <p:nvPr/>
        </p:nvSpPr>
        <p:spPr>
          <a:xfrm>
            <a:off x="6178172" y="1417441"/>
            <a:ext cx="5751727" cy="432000"/>
          </a:xfrm>
          <a:prstGeom prst="rect">
            <a:avLst/>
          </a:prstGeom>
          <a:solidFill>
            <a:srgbClr val="8800D0"/>
          </a:solidFill>
          <a:ln w="31750" cap="flat" cmpd="sng" algn="ctr">
            <a:noFill/>
            <a:prstDash val="solid"/>
            <a:miter lim="800000"/>
          </a:ln>
          <a:effectLst/>
        </p:spPr>
        <p:txBody>
          <a:bodyPr spcFirstLastPara="0" vert="horz" wrap="square" lIns="94827" tIns="54187" rIns="94827" bIns="54187" numCol="1" spcCol="1270" anchor="ctr" anchorCtr="0">
            <a:noAutofit/>
          </a:bodyPr>
          <a:lstStyle/>
          <a:p>
            <a:pPr algn="ctr" defTabSz="609600">
              <a:spcBef>
                <a:spcPts val="200"/>
              </a:spcBef>
              <a:defRPr/>
            </a:pPr>
            <a:r>
              <a:rPr lang="zh-CN" altLang="en-US" sz="1600" b="1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中国原研，中美双报药品，实现创新药出海</a:t>
            </a:r>
            <a:endParaRPr lang="zh-CN" altLang="en-US" sz="1600" b="1" dirty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30" name="矩形 29"/>
          <p:cNvSpPr/>
          <p:nvPr/>
        </p:nvSpPr>
        <p:spPr>
          <a:xfrm>
            <a:off x="6306532" y="1786122"/>
            <a:ext cx="5562094" cy="30460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1600" kern="0" dirty="0">
                <a:latin typeface="思源黑体 CN Regular" panose="020B0500000000000000" pitchFamily="34" charset="-122"/>
                <a:ea typeface="思源黑体 CN Regular" panose="020B0500000000000000" pitchFamily="34" charset="-122"/>
                <a:cs typeface="Times New Roman" panose="02020503050405090304" pitchFamily="18" charset="0"/>
              </a:rPr>
              <a:t>在中国获批后一个月，</a:t>
            </a:r>
            <a:r>
              <a:rPr lang="en-US" altLang="zh-CN" sz="1600" kern="0" dirty="0">
                <a:latin typeface="思源黑体 CN Regular" panose="020B0500000000000000" pitchFamily="34" charset="-122"/>
                <a:ea typeface="思源黑体 CN Regular" panose="020B0500000000000000" pitchFamily="34" charset="-122"/>
                <a:cs typeface="Times New Roman" panose="02020503050405090304" pitchFamily="18" charset="0"/>
              </a:rPr>
              <a:t>FDA</a:t>
            </a:r>
            <a:r>
              <a:rPr lang="zh-CN" altLang="en-US" sz="1600" kern="0" dirty="0">
                <a:latin typeface="思源黑体 CN Regular" panose="020B0500000000000000" pitchFamily="34" charset="-122"/>
                <a:ea typeface="思源黑体 CN Regular" panose="020B0500000000000000" pitchFamily="34" charset="-122"/>
                <a:cs typeface="Times New Roman" panose="02020503050405090304" pitchFamily="18" charset="0"/>
              </a:rPr>
              <a:t>大幅提前批准了本维莫德，作为</a:t>
            </a:r>
            <a:r>
              <a:rPr lang="zh-CN" altLang="en-US" sz="1600" b="1" kern="0" dirty="0">
                <a:latin typeface="思源黑体 CN Regular" panose="020B0500000000000000" pitchFamily="34" charset="-122"/>
                <a:ea typeface="思源黑体 CN Regular" panose="020B0500000000000000" pitchFamily="34" charset="-122"/>
                <a:cs typeface="Times New Roman" panose="02020503050405090304" pitchFamily="18" charset="0"/>
              </a:rPr>
              <a:t>中国本土原研</a:t>
            </a:r>
            <a:r>
              <a:rPr lang="zh-CN" altLang="en-US" sz="1600" kern="0" dirty="0">
                <a:latin typeface="思源黑体 CN Regular" panose="020B0500000000000000" pitchFamily="34" charset="-122"/>
                <a:ea typeface="思源黑体 CN Regular" panose="020B0500000000000000" pitchFamily="34" charset="-122"/>
                <a:cs typeface="Times New Roman" panose="02020503050405090304" pitchFamily="18" charset="0"/>
              </a:rPr>
              <a:t>药物（原</a:t>
            </a:r>
            <a:r>
              <a:rPr lang="en-US" altLang="zh-CN" sz="1600" kern="0" dirty="0">
                <a:latin typeface="思源黑体 CN Regular" panose="020B0500000000000000" pitchFamily="34" charset="-122"/>
                <a:ea typeface="思源黑体 CN Regular" panose="020B0500000000000000" pitchFamily="34" charset="-122"/>
                <a:cs typeface="Times New Roman" panose="02020503050405090304" pitchFamily="18" charset="0"/>
              </a:rPr>
              <a:t>PDUFA</a:t>
            </a:r>
            <a:r>
              <a:rPr lang="zh-CN" altLang="en-US" sz="1600" kern="0" dirty="0">
                <a:latin typeface="思源黑体 CN Regular" panose="020B0500000000000000" pitchFamily="34" charset="-122"/>
                <a:ea typeface="思源黑体 CN Regular" panose="020B0500000000000000" pitchFamily="34" charset="-122"/>
                <a:cs typeface="Times New Roman" panose="02020503050405090304" pitchFamily="18" charset="0"/>
              </a:rPr>
              <a:t>目标日期</a:t>
            </a:r>
            <a:r>
              <a:rPr lang="en-US" altLang="zh-CN" sz="1600" kern="0" dirty="0">
                <a:latin typeface="思源黑体 CN Regular" panose="020B0500000000000000" pitchFamily="34" charset="-122"/>
                <a:ea typeface="思源黑体 CN Regular" panose="020B0500000000000000" pitchFamily="34" charset="-122"/>
                <a:cs typeface="Times New Roman" panose="02020503050405090304" pitchFamily="18" charset="0"/>
              </a:rPr>
              <a:t>2025</a:t>
            </a:r>
            <a:r>
              <a:rPr lang="zh-CN" altLang="en-US" sz="1600" kern="0" dirty="0">
                <a:latin typeface="思源黑体 CN Regular" panose="020B0500000000000000" pitchFamily="34" charset="-122"/>
                <a:ea typeface="思源黑体 CN Regular" panose="020B0500000000000000" pitchFamily="34" charset="-122"/>
                <a:cs typeface="Times New Roman" panose="02020503050405090304" pitchFamily="18" charset="0"/>
              </a:rPr>
              <a:t>年</a:t>
            </a:r>
            <a:r>
              <a:rPr lang="en-US" altLang="zh-CN" sz="1600" kern="0" dirty="0">
                <a:latin typeface="思源黑体 CN Regular" panose="020B0500000000000000" pitchFamily="34" charset="-122"/>
                <a:ea typeface="思源黑体 CN Regular" panose="020B0500000000000000" pitchFamily="34" charset="-122"/>
                <a:cs typeface="Times New Roman" panose="02020503050405090304" pitchFamily="18" charset="0"/>
              </a:rPr>
              <a:t>3</a:t>
            </a:r>
            <a:r>
              <a:rPr lang="zh-CN" altLang="en-US" sz="1600" kern="0" dirty="0">
                <a:latin typeface="思源黑体 CN Regular" panose="020B0500000000000000" pitchFamily="34" charset="-122"/>
                <a:ea typeface="思源黑体 CN Regular" panose="020B0500000000000000" pitchFamily="34" charset="-122"/>
                <a:cs typeface="Times New Roman" panose="02020503050405090304" pitchFamily="18" charset="0"/>
              </a:rPr>
              <a:t>月） ，实现</a:t>
            </a:r>
            <a:r>
              <a:rPr lang="zh-CN" altLang="en-US" sz="1600" b="1" kern="0" dirty="0">
                <a:latin typeface="思源黑体 CN Regular" panose="020B0500000000000000" pitchFamily="34" charset="-122"/>
                <a:ea typeface="思源黑体 CN Regular" panose="020B0500000000000000" pitchFamily="34" charset="-122"/>
                <a:cs typeface="Times New Roman" panose="02020503050405090304" pitchFamily="18" charset="0"/>
              </a:rPr>
              <a:t>创新药出海</a:t>
            </a:r>
            <a:r>
              <a:rPr lang="zh-CN" altLang="en-US" sz="1600" kern="0" dirty="0">
                <a:latin typeface="思源黑体 CN Regular" panose="020B0500000000000000" pitchFamily="34" charset="-122"/>
                <a:ea typeface="思源黑体 CN Regular" panose="020B0500000000000000" pitchFamily="34" charset="-122"/>
                <a:cs typeface="Times New Roman" panose="02020503050405090304" pitchFamily="18" charset="0"/>
              </a:rPr>
              <a:t>。</a:t>
            </a:r>
            <a:endParaRPr lang="en-US" altLang="zh-CN" sz="1600" kern="0" dirty="0">
              <a:latin typeface="思源黑体 CN Regular" panose="020B0500000000000000" pitchFamily="34" charset="-122"/>
              <a:ea typeface="思源黑体 CN Regular" panose="020B0500000000000000" pitchFamily="34" charset="-122"/>
              <a:cs typeface="Times New Roman" panose="0202050305040509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zh-CN" altLang="en-US" sz="1600" kern="0" dirty="0">
                <a:latin typeface="思源黑体 CN Regular" panose="020B0500000000000000" pitchFamily="34" charset="-122"/>
                <a:ea typeface="思源黑体 CN Regular" panose="020B0500000000000000" pitchFamily="34" charset="-122"/>
                <a:cs typeface="Times New Roman" panose="02020503050405090304" pitchFamily="18" charset="0"/>
              </a:rPr>
              <a:t>本维莫德在美国一经获批，直接推动美国皮肤病学会（</a:t>
            </a:r>
            <a:r>
              <a:rPr lang="en-US" altLang="zh-CN" sz="1600" kern="0" dirty="0">
                <a:latin typeface="思源黑体 CN Regular" panose="020B0500000000000000" pitchFamily="34" charset="-122"/>
                <a:ea typeface="思源黑体 CN Regular" panose="020B0500000000000000" pitchFamily="34" charset="-122"/>
                <a:cs typeface="Times New Roman" panose="02020503050405090304" pitchFamily="18" charset="0"/>
              </a:rPr>
              <a:t>AAD）2026 </a:t>
            </a:r>
            <a:r>
              <a:rPr lang="zh-CN" altLang="en-US" sz="1600" kern="0" dirty="0">
                <a:latin typeface="思源黑体 CN Regular" panose="020B0500000000000000" pitchFamily="34" charset="-122"/>
                <a:ea typeface="思源黑体 CN Regular" panose="020B0500000000000000" pitchFamily="34" charset="-122"/>
                <a:cs typeface="Times New Roman" panose="02020503050405090304" pitchFamily="18" charset="0"/>
              </a:rPr>
              <a:t>版成人与儿童特应性皮炎指南更新，使之成为</a:t>
            </a:r>
            <a:r>
              <a:rPr lang="zh-CN" altLang="en-US" sz="1600" kern="0" dirty="0">
                <a:solidFill>
                  <a:srgbClr val="FF0000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  <a:cs typeface="Times New Roman" panose="02020503050405090304" pitchFamily="18" charset="0"/>
              </a:rPr>
              <a:t>唯一由中国创新药驱动更新的国际顶级皮肤科指南</a:t>
            </a:r>
            <a:r>
              <a:rPr lang="zh-CN" altLang="en-US" sz="1600" kern="0" dirty="0">
                <a:latin typeface="思源黑体 CN Regular" panose="020B0500000000000000" pitchFamily="34" charset="-122"/>
                <a:ea typeface="思源黑体 CN Regular" panose="020B0500000000000000" pitchFamily="34" charset="-122"/>
                <a:cs typeface="Times New Roman" panose="02020503050405090304" pitchFamily="18" charset="0"/>
              </a:rPr>
              <a:t>。本维莫德乳膏被推荐作为2岁以上儿童、成人</a:t>
            </a:r>
            <a:r>
              <a:rPr lang="en-US" altLang="zh-CN" sz="1600" kern="0" dirty="0">
                <a:latin typeface="思源黑体 CN Regular" panose="020B0500000000000000" pitchFamily="34" charset="-122"/>
                <a:ea typeface="思源黑体 CN Regular" panose="020B0500000000000000" pitchFamily="34" charset="-122"/>
                <a:cs typeface="Times New Roman" panose="02020503050405090304" pitchFamily="18" charset="0"/>
              </a:rPr>
              <a:t>AD</a:t>
            </a:r>
            <a:r>
              <a:rPr lang="zh-CN" altLang="en-US" sz="1600" kern="0" dirty="0">
                <a:latin typeface="思源黑体 CN Regular" panose="020B0500000000000000" pitchFamily="34" charset="-122"/>
                <a:ea typeface="思源黑体 CN Regular" panose="020B0500000000000000" pitchFamily="34" charset="-122"/>
                <a:cs typeface="Times New Roman" panose="02020503050405090304" pitchFamily="18" charset="0"/>
              </a:rPr>
              <a:t>治疗的“</a:t>
            </a:r>
            <a:r>
              <a:rPr lang="zh-CN" altLang="en-US" sz="1600" b="1" kern="0" dirty="0">
                <a:latin typeface="思源黑体 CN Regular" panose="020B0500000000000000" pitchFamily="34" charset="-122"/>
                <a:ea typeface="思源黑体 CN Regular" panose="020B0500000000000000" pitchFamily="34" charset="-122"/>
                <a:cs typeface="Times New Roman" panose="02020503050405090304" pitchFamily="18" charset="0"/>
              </a:rPr>
              <a:t>高证据-强推荐</a:t>
            </a:r>
            <a:r>
              <a:rPr lang="zh-CN" altLang="en-US" sz="1600" kern="0" dirty="0">
                <a:latin typeface="思源黑体 CN Regular" panose="020B0500000000000000" pitchFamily="34" charset="-122"/>
                <a:ea typeface="思源黑体 CN Regular" panose="020B0500000000000000" pitchFamily="34" charset="-122"/>
                <a:cs typeface="Times New Roman" panose="02020503050405090304" pitchFamily="18" charset="0"/>
              </a:rPr>
              <a:t>”外用药。</a:t>
            </a:r>
            <a:endParaRPr lang="zh-CN" altLang="en-US" sz="1600" kern="0" dirty="0">
              <a:latin typeface="思源黑体 CN Regular" panose="020B0500000000000000" pitchFamily="34" charset="-122"/>
              <a:ea typeface="思源黑体 CN Regular" panose="020B0500000000000000" pitchFamily="34" charset="-122"/>
              <a:cs typeface="Times New Roman" panose="02020503050405090304" pitchFamily="18" charset="0"/>
            </a:endParaRPr>
          </a:p>
        </p:txBody>
      </p:sp>
      <p:sp>
        <p:nvSpPr>
          <p:cNvPr id="21" name="TextBox 17"/>
          <p:cNvSpPr txBox="1"/>
          <p:nvPr/>
        </p:nvSpPr>
        <p:spPr>
          <a:xfrm>
            <a:off x="830316" y="402255"/>
            <a:ext cx="1917077" cy="43531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00">
              <a:lnSpc>
                <a:spcPts val="3600"/>
              </a:lnSpc>
            </a:pPr>
            <a:r>
              <a:rPr lang="zh-CN" altLang="en-US" sz="2665" b="1" dirty="0">
                <a:solidFill>
                  <a:srgbClr val="8800D0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cs typeface="Times New Roman" panose="02020503050405090304" pitchFamily="18" charset="0"/>
                <a:sym typeface="Arimo Bold" panose="020B0704020202020204"/>
              </a:rPr>
              <a:t>创新性</a:t>
            </a:r>
            <a:r>
              <a:rPr lang="en-US" altLang="zh-CN" sz="2665" b="1" dirty="0">
                <a:solidFill>
                  <a:srgbClr val="8800D0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cs typeface="Times New Roman" panose="02020503050405090304" pitchFamily="18" charset="0"/>
                <a:sym typeface="Arimo Bold" panose="020B0704020202020204"/>
              </a:rPr>
              <a:t>(1/1)</a:t>
            </a:r>
            <a:endParaRPr lang="en-US" sz="2665" b="1" dirty="0">
              <a:solidFill>
                <a:srgbClr val="8800D0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  <a:cs typeface="Times New Roman" panose="02020503050405090304" pitchFamily="18" charset="0"/>
              <a:sym typeface="Arimo Bold" panose="020B0704020202020204"/>
            </a:endParaRPr>
          </a:p>
        </p:txBody>
      </p:sp>
      <p:pic>
        <p:nvPicPr>
          <p:cNvPr id="2" name="图片 1" descr="最新logo透明底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17183" y="159277"/>
            <a:ext cx="1264285" cy="419735"/>
          </a:xfrm>
          <a:prstGeom prst="rect">
            <a:avLst/>
          </a:prstGeom>
        </p:spPr>
      </p:pic>
    </p:spTree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976_1*l_h_i*1_2_2"/>
  <p:tag name="KSO_WM_TEMPLATE_CATEGORY" val="diagram"/>
  <p:tag name="KSO_WM_TEMPLATE_INDEX" val="20231976"/>
  <p:tag name="KSO_WM_UNIT_LAYERLEVEL" val="1_1_1"/>
  <p:tag name="KSO_WM_TAG_VERSION" val="3.0"/>
  <p:tag name="KSO_WM_DIAGRAM_GROUP_CODE" val="l1-1"/>
  <p:tag name="KSO_WM_UNIT_TYPE" val="l_h_i"/>
  <p:tag name="KSO_WM_UNIT_INDEX" val="1_2_2"/>
  <p:tag name="KSO_WM_DIAGRAM_MAX_ITEMCNT" val="6"/>
  <p:tag name="KSO_WM_DIAGRAM_MIN_ITEMCNT" val="3"/>
  <p:tag name="KSO_WM_DIAGRAM_VIRTUALLY_FRAME" val="{&quot;height&quot;:403.65000000000003,&quot;left&quot;:48.92503937007878,&quot;top&quot;:63.07503937007873,&quot;width&quot;:1102.85}"/>
  <p:tag name="KSO_WM_DIAGRAM_COLOR_MATCH_VALUE" val="{&quot;shape&quot;:{&quot;fill&quot;:{&quot;gradient&quot;:[{&quot;brightness&quot;:0,&quot;colorType&quot;:1,&quot;foreColorIndex&quot;:5,&quot;pos&quot;:1,&quot;transparency&quot;:0},{&quot;brightness&quot;:0.30000001192092896,&quot;colorType&quot;:1,&quot;foreColorIndex&quot;:5,&quot;pos&quot;:0,&quot;transparency&quot;:0}],&quot;type&quot;:3},&quot;glow&quot;:{&quot;colorType&quot;:0},&quot;line&quot;:{&quot;type&quot;:0},&quot;shadow&quot;:{&quot;brightness&quot;:-0.25,&quot;colorType&quot;:1,&quot;foreColorIndex&quot;:5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1"/>
  <p:tag name="KSO_WM_DIAGRAM_COLOR_TEXT_CAN_REMOVE" val="n"/>
  <p:tag name="KSO_WM_BEAUTIFY_FLAG" val="#wm#"/>
  <p:tag name="KSO_WM_UNIT_FILL_TYPE" val="3"/>
  <p:tag name="KSO_WM_DIAGRAM_USE_COLOR_VALUE" val="{&quot;color_scheme&quot;:1,&quot;color_type&quot;:1,&quot;theme_color_indexes&quot;:[]}"/>
</p:tagLst>
</file>

<file path=ppt/tags/tag10.xml><?xml version="1.0" encoding="utf-8"?>
<p:tagLst xmlns:p="http://schemas.openxmlformats.org/presentationml/2006/main">
  <p:tag name="KSO_WM_DIAGRAM_VIRTUALLY_FRAME" val="{&quot;height&quot;:569.7040419947507,&quot;left&quot;:503.9386351706036,&quot;top&quot;:138.67918635170602,&quot;width&quot;:672.5810498687664}"/>
</p:tagLst>
</file>

<file path=ppt/tags/tag11.xml><?xml version="1.0" encoding="utf-8"?>
<p:tagLst xmlns:p="http://schemas.openxmlformats.org/presentationml/2006/main">
  <p:tag name="KSO_WM_DIAGRAM_VIRTUALLY_FRAME" val="{&quot;height&quot;:569.7040419947507,&quot;left&quot;:503.9386351706036,&quot;top&quot;:138.67918635170602,&quot;width&quot;:672.5810498687664}"/>
</p:tagLst>
</file>

<file path=ppt/tags/tag12.xml><?xml version="1.0" encoding="utf-8"?>
<p:tagLst xmlns:p="http://schemas.openxmlformats.org/presentationml/2006/main">
  <p:tag name="KSO_WM_DIAGRAM_VIRTUALLY_FRAME" val="{&quot;height&quot;:569.7040419947507,&quot;left&quot;:503.9386351706036,&quot;top&quot;:138.67918635170602,&quot;width&quot;:672.5810498687664}"/>
</p:tagLst>
</file>

<file path=ppt/tags/tag13.xml><?xml version="1.0" encoding="utf-8"?>
<p:tagLst xmlns:p="http://schemas.openxmlformats.org/presentationml/2006/main">
  <p:tag name="KSO_WM_DIAGRAM_VIRTUALLY_FRAME" val="{&quot;height&quot;:569.7040419947507,&quot;left&quot;:503.9386351706036,&quot;top&quot;:138.67918635170602,&quot;width&quot;:672.5810498687664}"/>
</p:tagLst>
</file>

<file path=ppt/tags/tag14.xml><?xml version="1.0" encoding="utf-8"?>
<p:tagLst xmlns:p="http://schemas.openxmlformats.org/presentationml/2006/main">
  <p:tag name="KSO_WM_DIAGRAM_VIRTUALLY_FRAME" val="{&quot;height&quot;:569.7040419947507,&quot;left&quot;:503.9386351706036,&quot;top&quot;:138.67918635170602,&quot;width&quot;:672.5810498687664}"/>
</p:tagLst>
</file>

<file path=ppt/tags/tag15.xml><?xml version="1.0" encoding="utf-8"?>
<p:tagLst xmlns:p="http://schemas.openxmlformats.org/presentationml/2006/main">
  <p:tag name="KSO_WM_DIAGRAM_VIRTUALLY_FRAME" val="{&quot;height&quot;:569.7040419947507,&quot;left&quot;:503.9386351706036,&quot;top&quot;:138.67918635170602,&quot;width&quot;:672.5810498687664}"/>
</p:tagLst>
</file>

<file path=ppt/tags/tag16.xml><?xml version="1.0" encoding="utf-8"?>
<p:tagLst xmlns:p="http://schemas.openxmlformats.org/presentationml/2006/main">
  <p:tag name="KSO_WM_DIAGRAM_VIRTUALLY_FRAME" val="{&quot;height&quot;:569.7040419947507,&quot;left&quot;:503.9386351706036,&quot;top&quot;:138.67918635170602,&quot;width&quot;:672.5810498687664}"/>
</p:tagLst>
</file>

<file path=ppt/tags/tag17.xml><?xml version="1.0" encoding="utf-8"?>
<p:tagLst xmlns:p="http://schemas.openxmlformats.org/presentationml/2006/main">
  <p:tag name="KSO_WM_DIAGRAM_VIRTUALLY_FRAME" val="{&quot;height&quot;:569.7040419947507,&quot;left&quot;:503.9386351706036,&quot;top&quot;:138.67918635170602,&quot;width&quot;:672.5810498687664}"/>
</p:tagLst>
</file>

<file path=ppt/tags/tag18.xml><?xml version="1.0" encoding="utf-8"?>
<p:tagLst xmlns:p="http://schemas.openxmlformats.org/presentationml/2006/main">
  <p:tag name="KSO_WM_DIAGRAM_VIRTUALLY_FRAME" val="{&quot;height&quot;:569.7040419947507,&quot;left&quot;:503.9386351706036,&quot;top&quot;:138.67918635170602,&quot;width&quot;:672.5810498687664}"/>
</p:tagLst>
</file>

<file path=ppt/tags/tag19.xml><?xml version="1.0" encoding="utf-8"?>
<p:tagLst xmlns:p="http://schemas.openxmlformats.org/presentationml/2006/main">
  <p:tag name="KSO_WM_DIAGRAM_VIRTUALLY_FRAME" val="{&quot;height&quot;:569.7040419947507,&quot;left&quot;:503.9386351706036,&quot;top&quot;:138.67918635170602,&quot;width&quot;:672.5810498687664}"/>
</p:tagLst>
</file>

<file path=ppt/tags/tag2.xml><?xml version="1.0" encoding="utf-8"?>
<p:tagLst xmlns:p="http://schemas.openxmlformats.org/presentationml/2006/main">
  <p:tag name="KSO_WM_DIAGRAM_VIRTUALLY_FRAME" val="{&quot;height&quot;:569.7040419947507,&quot;left&quot;:503.9386351706036,&quot;top&quot;:138.67918635170602,&quot;width&quot;:672.5810498687664}"/>
</p:tagLst>
</file>

<file path=ppt/tags/tag20.xml><?xml version="1.0" encoding="utf-8"?>
<p:tagLst xmlns:p="http://schemas.openxmlformats.org/presentationml/2006/main">
  <p:tag name="KSO_WM_DIAGRAM_VIRTUALLY_FRAME" val="{&quot;height&quot;:569.7040419947507,&quot;left&quot;:503.9386351706036,&quot;top&quot;:138.67918635170602,&quot;width&quot;:672.5810498687664}"/>
</p:tagLst>
</file>

<file path=ppt/tags/tag21.xml><?xml version="1.0" encoding="utf-8"?>
<p:tagLst xmlns:p="http://schemas.openxmlformats.org/presentationml/2006/main">
  <p:tag name="KSO_WM_DIAGRAM_VIRTUALLY_FRAME" val="{&quot;height&quot;:569.7040419947507,&quot;left&quot;:503.9386351706036,&quot;top&quot;:138.67918635170602,&quot;width&quot;:672.5810498687664}"/>
</p:tagLst>
</file>

<file path=ppt/tags/tag22.xml><?xml version="1.0" encoding="utf-8"?>
<p:tagLst xmlns:p="http://schemas.openxmlformats.org/presentationml/2006/main">
  <p:tag name="KSO_WM_DIAGRAM_VIRTUALLY_FRAME" val="{&quot;height&quot;:569.7040419947507,&quot;left&quot;:503.9386351706036,&quot;top&quot;:138.67918635170602,&quot;width&quot;:672.5810498687664}"/>
</p:tagLst>
</file>

<file path=ppt/tags/tag23.xml><?xml version="1.0" encoding="utf-8"?>
<p:tagLst xmlns:p="http://schemas.openxmlformats.org/presentationml/2006/main">
  <p:tag name="KSO_WM_DIAGRAM_VIRTUALLY_FRAME" val="{&quot;height&quot;:569.7040419947507,&quot;left&quot;:503.9386351706036,&quot;top&quot;:138.67918635170602,&quot;width&quot;:672.5810498687664}"/>
</p:tagLst>
</file>

<file path=ppt/tags/tag24.xml><?xml version="1.0" encoding="utf-8"?>
<p:tagLst xmlns:p="http://schemas.openxmlformats.org/presentationml/2006/main">
  <p:tag name="KSO_WM_DIAGRAM_VIRTUALLY_FRAME" val="{&quot;height&quot;:569.7040419947507,&quot;left&quot;:503.9386351706036,&quot;top&quot;:138.67918635170602,&quot;width&quot;:672.5810498687664}"/>
</p:tagLst>
</file>

<file path=ppt/tags/tag25.xml><?xml version="1.0" encoding="utf-8"?>
<p:tagLst xmlns:p="http://schemas.openxmlformats.org/presentationml/2006/main">
  <p:tag name="KSO_WM_DIAGRAM_VIRTUALLY_FRAME" val="{&quot;height&quot;:569.7040419947507,&quot;left&quot;:503.9386351706036,&quot;top&quot;:138.67918635170602,&quot;width&quot;:672.5810498687664}"/>
</p:tagLst>
</file>

<file path=ppt/tags/tag26.xml><?xml version="1.0" encoding="utf-8"?>
<p:tagLst xmlns:p="http://schemas.openxmlformats.org/presentationml/2006/main">
  <p:tag name="KSO_WM_DIAGRAM_VIRTUALLY_FRAME" val="{&quot;height&quot;:569.7040419947507,&quot;left&quot;:503.9386351706036,&quot;top&quot;:138.67918635170602,&quot;width&quot;:672.5810498687664}"/>
</p:tagLst>
</file>

<file path=ppt/tags/tag27.xml><?xml version="1.0" encoding="utf-8"?>
<p:tagLst xmlns:p="http://schemas.openxmlformats.org/presentationml/2006/main">
  <p:tag name="KSO_WM_DIAGRAM_VIRTUALLY_FRAME" val="{&quot;height&quot;:569.7040419947507,&quot;left&quot;:503.9386351706036,&quot;top&quot;:138.67918635170602,&quot;width&quot;:672.5810498687664}"/>
</p:tagLst>
</file>

<file path=ppt/tags/tag28.xml><?xml version="1.0" encoding="utf-8"?>
<p:tagLst xmlns:p="http://schemas.openxmlformats.org/presentationml/2006/main">
  <p:tag name="KSO_WM_DIAGRAM_VIRTUALLY_FRAME" val="{&quot;height&quot;:569.7040419947507,&quot;left&quot;:503.9386351706036,&quot;top&quot;:138.67918635170602,&quot;width&quot;:672.5810498687664}"/>
</p:tagLst>
</file>

<file path=ppt/tags/tag29.xml><?xml version="1.0" encoding="utf-8"?>
<p:tagLst xmlns:p="http://schemas.openxmlformats.org/presentationml/2006/main">
  <p:tag name="KSO_WM_DIAGRAM_VIRTUALLY_FRAME" val="{&quot;height&quot;:569.7040419947507,&quot;left&quot;:503.9386351706036,&quot;top&quot;:138.67918635170602,&quot;width&quot;:672.5810498687664}"/>
</p:tagLst>
</file>

<file path=ppt/tags/tag3.xml><?xml version="1.0" encoding="utf-8"?>
<p:tagLst xmlns:p="http://schemas.openxmlformats.org/presentationml/2006/main">
  <p:tag name="KSO_WM_DIAGRAM_VIRTUALLY_FRAME" val="{&quot;height&quot;:569.7040419947507,&quot;left&quot;:503.9386351706036,&quot;top&quot;:138.67918635170602,&quot;width&quot;:672.5810498687664}"/>
</p:tagLst>
</file>

<file path=ppt/tags/tag30.xml><?xml version="1.0" encoding="utf-8"?>
<p:tagLst xmlns:p="http://schemas.openxmlformats.org/presentationml/2006/main">
  <p:tag name="TABLE_ENDDRAG_ORIGIN_RECT" val="845*393"/>
  <p:tag name="TABLE_ENDDRAG_RECT" val="48*112*845*393"/>
</p:tagLst>
</file>

<file path=ppt/tags/tag31.xml><?xml version="1.0" encoding="utf-8"?>
<p:tagLst xmlns:p="http://schemas.openxmlformats.org/presentationml/2006/main">
  <p:tag name="KSO_WM_DIAGRAM_VIRTUALLY_FRAME" val="{&quot;height&quot;:375.97346456692907,&quot;left&quot;:30.60606299212598,&quot;top&quot;:95.46937007874016,&quot;width&quot;:889.262440944882}"/>
</p:tagLst>
</file>

<file path=ppt/tags/tag32.xml><?xml version="1.0" encoding="utf-8"?>
<p:tagLst xmlns:p="http://schemas.openxmlformats.org/presentationml/2006/main">
  <p:tag name="KSO_WM_DIAGRAM_VIRTUALLY_FRAME" val="{&quot;height&quot;:375.97346456692907,&quot;left&quot;:30.60606299212598,&quot;top&quot;:95.46937007874016,&quot;width&quot;:889.262440944882}"/>
</p:tagLst>
</file>

<file path=ppt/tags/tag33.xml><?xml version="1.0" encoding="utf-8"?>
<p:tagLst xmlns:p="http://schemas.openxmlformats.org/presentationml/2006/main">
  <p:tag name="KSO_WM_DIAGRAM_VIRTUALLY_FRAME" val="{&quot;height&quot;:375.97346456692907,&quot;left&quot;:30.60606299212598,&quot;top&quot;:95.46937007874016,&quot;width&quot;:889.262440944882}"/>
</p:tagLst>
</file>

<file path=ppt/tags/tag34.xml><?xml version="1.0" encoding="utf-8"?>
<p:tagLst xmlns:p="http://schemas.openxmlformats.org/presentationml/2006/main">
  <p:tag name="KSO_WM_DIAGRAM_VIRTUALLY_FRAME" val="{&quot;height&quot;:375.97346456692907,&quot;left&quot;:30.60606299212598,&quot;top&quot;:95.46937007874016,&quot;width&quot;:889.262440944882}"/>
</p:tagLst>
</file>

<file path=ppt/tags/tag35.xml><?xml version="1.0" encoding="utf-8"?>
<p:tagLst xmlns:p="http://schemas.openxmlformats.org/presentationml/2006/main">
  <p:tag name="KSO_WM_DIAGRAM_VIRTUALLY_FRAME" val="{&quot;height&quot;:375.97346456692907,&quot;left&quot;:30.60606299212598,&quot;top&quot;:95.46937007874016,&quot;width&quot;:889.262440944882}"/>
</p:tagLst>
</file>

<file path=ppt/tags/tag36.xml><?xml version="1.0" encoding="utf-8"?>
<p:tagLst xmlns:p="http://schemas.openxmlformats.org/presentationml/2006/main">
  <p:tag name="KSO_WM_DIAGRAM_VIRTUALLY_FRAME" val="{&quot;height&quot;:375.97346456692907,&quot;left&quot;:30.60606299212598,&quot;top&quot;:95.46937007874016,&quot;width&quot;:889.262440944882}"/>
</p:tagLst>
</file>

<file path=ppt/tags/tag37.xml><?xml version="1.0" encoding="utf-8"?>
<p:tagLst xmlns:p="http://schemas.openxmlformats.org/presentationml/2006/main">
  <p:tag name="KSO_WM_DIAGRAM_VIRTUALLY_FRAME" val="{&quot;height&quot;:375.97346456692907,&quot;left&quot;:30.60606299212598,&quot;top&quot;:95.46937007874016,&quot;width&quot;:889.262440944882}"/>
</p:tagLst>
</file>

<file path=ppt/tags/tag38.xml><?xml version="1.0" encoding="utf-8"?>
<p:tagLst xmlns:p="http://schemas.openxmlformats.org/presentationml/2006/main">
  <p:tag name="KSO_WM_DIAGRAM_VIRTUALLY_FRAME" val="{&quot;height&quot;:375.97346456692907,&quot;left&quot;:30.60606299212598,&quot;top&quot;:95.46937007874016,&quot;width&quot;:889.262440944882}"/>
</p:tagLst>
</file>

<file path=ppt/tags/tag4.xml><?xml version="1.0" encoding="utf-8"?>
<p:tagLst xmlns:p="http://schemas.openxmlformats.org/presentationml/2006/main">
  <p:tag name="KSO_WM_DIAGRAM_VIRTUALLY_FRAME" val="{&quot;height&quot;:569.7040419947507,&quot;left&quot;:503.9386351706036,&quot;top&quot;:138.67918635170602,&quot;width&quot;:672.5810498687664}"/>
</p:tagLst>
</file>

<file path=ppt/tags/tag5.xml><?xml version="1.0" encoding="utf-8"?>
<p:tagLst xmlns:p="http://schemas.openxmlformats.org/presentationml/2006/main">
  <p:tag name="KSO_WM_DIAGRAM_VIRTUALLY_FRAME" val="{&quot;height&quot;:569.7040419947507,&quot;left&quot;:503.9386351706036,&quot;top&quot;:138.67918635170602,&quot;width&quot;:672.5810498687664}"/>
</p:tagLst>
</file>

<file path=ppt/tags/tag6.xml><?xml version="1.0" encoding="utf-8"?>
<p:tagLst xmlns:p="http://schemas.openxmlformats.org/presentationml/2006/main">
  <p:tag name="KSO_WM_DIAGRAM_VIRTUALLY_FRAME" val="{&quot;height&quot;:569.7040419947507,&quot;left&quot;:503.9386351706036,&quot;top&quot;:138.67918635170602,&quot;width&quot;:672.5810498687664}"/>
</p:tagLst>
</file>

<file path=ppt/tags/tag7.xml><?xml version="1.0" encoding="utf-8"?>
<p:tagLst xmlns:p="http://schemas.openxmlformats.org/presentationml/2006/main">
  <p:tag name="KSO_WM_DIAGRAM_VIRTUALLY_FRAME" val="{&quot;height&quot;:569.7040419947507,&quot;left&quot;:503.9386351706036,&quot;top&quot;:138.67918635170602,&quot;width&quot;:672.5810498687664}"/>
</p:tagLst>
</file>

<file path=ppt/tags/tag8.xml><?xml version="1.0" encoding="utf-8"?>
<p:tagLst xmlns:p="http://schemas.openxmlformats.org/presentationml/2006/main">
  <p:tag name="KSO_WM_DIAGRAM_VIRTUALLY_FRAME" val="{&quot;height&quot;:569.7040419947507,&quot;left&quot;:503.9386351706036,&quot;top&quot;:138.67918635170602,&quot;width&quot;:672.5810498687664}"/>
</p:tagLst>
</file>

<file path=ppt/tags/tag9.xml><?xml version="1.0" encoding="utf-8"?>
<p:tagLst xmlns:p="http://schemas.openxmlformats.org/presentationml/2006/main">
  <p:tag name="KSO_WM_DIAGRAM_VIRTUALLY_FRAME" val="{&quot;height&quot;:569.7040419947507,&quot;left&quot;:503.9386351706036,&quot;top&quot;:138.67918635170602,&quot;width&quot;:672.5810498687664}"/>
</p:tagLst>
</file>

<file path=ppt/theme/theme1.xml><?xml version="1.0" encoding="utf-8"?>
<a:theme xmlns:a="http://schemas.openxmlformats.org/drawingml/2006/main" name="2_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Ding">
      <a:majorFont>
        <a:latin typeface="Times New Roman"/>
        <a:ea typeface="华文楷体"/>
        <a:cs typeface=""/>
      </a:majorFont>
      <a:minorFont>
        <a:latin typeface="Times New Roman"/>
        <a:ea typeface="华文楷体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>
        <a:ln>
          <a:solidFill>
            <a:schemeClr val="tx1"/>
          </a:solidFill>
          <a:tailEnd type="triangl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7297</Words>
  <Application>WPS 文字</Application>
  <PresentationFormat>宽屏</PresentationFormat>
  <Paragraphs>420</Paragraphs>
  <Slides>10</Slides>
  <Notes>7</Notes>
  <HiddenSlides>0</HiddenSlides>
  <MMClips>0</MMClips>
  <ScaleCrop>false</ScaleCrop>
  <HeadingPairs>
    <vt:vector size="6" baseType="variant">
      <vt:variant>
        <vt:lpstr>已用的字体</vt:lpstr>
      </vt:variant>
      <vt:variant>
        <vt:i4>41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10</vt:i4>
      </vt:variant>
    </vt:vector>
  </HeadingPairs>
  <TitlesOfParts>
    <vt:vector size="53" baseType="lpstr">
      <vt:lpstr>Arial</vt:lpstr>
      <vt:lpstr>宋体</vt:lpstr>
      <vt:lpstr>Wingdings</vt:lpstr>
      <vt:lpstr>Times New Roman</vt:lpstr>
      <vt:lpstr>思源黑体 CN Medium</vt:lpstr>
      <vt:lpstr>汉仪中黑KW</vt:lpstr>
      <vt:lpstr>鸿雷板书</vt:lpstr>
      <vt:lpstr>可画风逸体-简</vt:lpstr>
      <vt:lpstr>思源黑体 CN Regular</vt:lpstr>
      <vt:lpstr>字由点字典黑</vt:lpstr>
      <vt:lpstr>思源黑体 CN Bold</vt:lpstr>
      <vt:lpstr>思源黑体 1 Bold</vt:lpstr>
      <vt:lpstr>Saturday Sans Regular</vt:lpstr>
      <vt:lpstr>Calibri</vt:lpstr>
      <vt:lpstr>Times New Roman</vt:lpstr>
      <vt:lpstr>华文楷体</vt:lpstr>
      <vt:lpstr>Arimo Bold</vt:lpstr>
      <vt:lpstr>微软雅黑</vt:lpstr>
      <vt:lpstr>思源黑体 1 Heavy</vt:lpstr>
      <vt:lpstr>字由点字典黑 Bold</vt:lpstr>
      <vt:lpstr>微软雅黑 Light</vt:lpstr>
      <vt:lpstr>Calibri</vt:lpstr>
      <vt:lpstr>等线</vt:lpstr>
      <vt:lpstr>Helvetica Neue</vt:lpstr>
      <vt:lpstr>汉仪旗黑</vt:lpstr>
      <vt:lpstr>苹方-简</vt:lpstr>
      <vt:lpstr>汉仪书宋二KW</vt:lpstr>
      <vt:lpstr>汉仪中等线KW</vt:lpstr>
      <vt:lpstr>华文宋体</vt:lpstr>
      <vt:lpstr>宋体</vt:lpstr>
      <vt:lpstr>Arial Unicode MS</vt:lpstr>
      <vt:lpstr>Arimo Bold</vt:lpstr>
      <vt:lpstr>Saturday Sans Regular</vt:lpstr>
      <vt:lpstr>Wingdings</vt:lpstr>
      <vt:lpstr>字由点字典黑 Bold</vt:lpstr>
      <vt:lpstr>微软雅黑</vt:lpstr>
      <vt:lpstr>思源黑体 1 Bold</vt:lpstr>
      <vt:lpstr>思源黑体 1 Heavy</vt:lpstr>
      <vt:lpstr>思源黑体 CN Bold</vt:lpstr>
      <vt:lpstr>思源黑体 CN Regular</vt:lpstr>
      <vt:lpstr>等线</vt:lpstr>
      <vt:lpstr>2_Office 主题​​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Gang Fang</dc:creator>
  <cp:lastModifiedBy>流星会涂鸦</cp:lastModifiedBy>
  <cp:revision>496</cp:revision>
  <cp:lastPrinted>2026-06-09T11:11:01Z</cp:lastPrinted>
  <dcterms:created xsi:type="dcterms:W3CDTF">2026-06-09T11:11:01Z</dcterms:created>
  <dcterms:modified xsi:type="dcterms:W3CDTF">2026-06-09T11:11:01Z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4E9008D30AC64A0DB1FCC90C3B85868C_13</vt:lpwstr>
  </property>
  <property fmtid="{D5CDD505-2E9C-101B-9397-08002B2CF9AE}" pid="3" name="KSOProductBuildVer">
    <vt:lpwstr>2052-12.1.26016.26016</vt:lpwstr>
  </property>
</Properties>
</file>