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uthors.xml" ContentType="application/vnd.ms-powerpoint.author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charts/colors10.xml" ContentType="application/vnd.ms-office.chartcolorstyle+xml"/>
  <Override PartName="/ppt/charts/colors1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colors7.xml" ContentType="application/vnd.ms-office.chartcolorstyle+xml"/>
  <Override PartName="/ppt/charts/colors8.xml" ContentType="application/vnd.ms-office.chartcolorstyle+xml"/>
  <Override PartName="/ppt/charts/colors9.xml" ContentType="application/vnd.ms-office.chartcolorstyle+xml"/>
  <Override PartName="/ppt/charts/style1.xml" ContentType="application/vnd.ms-office.chartstyle+xml"/>
  <Override PartName="/ppt/charts/style10.xml" ContentType="application/vnd.ms-office.chartstyle+xml"/>
  <Override PartName="/ppt/charts/style1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charts/style7.xml" ContentType="application/vnd.ms-office.chartstyle+xml"/>
  <Override PartName="/ppt/charts/style8.xml" ContentType="application/vnd.ms-office.chartstyle+xml"/>
  <Override PartName="/ppt/charts/style9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16767721" r:id="rId5"/>
    <p:sldId id="16767724" r:id="rId6"/>
    <p:sldId id="307" r:id="rId7"/>
    <p:sldId id="306" r:id="rId8"/>
    <p:sldId id="16767716" r:id="rId9"/>
    <p:sldId id="16767725" r:id="rId10"/>
    <p:sldId id="269" r:id="rId11"/>
    <p:sldId id="16767727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5" userDrawn="1">
          <p15:clr>
            <a:srgbClr val="A4A3A4"/>
          </p15:clr>
        </p15:guide>
        <p15:guide id="2" pos="385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D42D404-596E-6782-99C4-A0AE8E7FEDCD}" name="chenye" initials="CY" userId="chenye" providerId="None"/>
  <p188:author id="{D47F6B89-F03F-E490-DA30-4586B2DF3D5B}" name="HUAWEI" initials="H" userId="HUAWEI" providerId="None"/>
  <p188:author id="{26A78BAB-97D6-9CD1-CA32-44BA53BF955A}" name="Mingzi Cen" initials="MC" userId="e6354c1b47ad32c6" providerId="Windows Live"/>
  <p188:author id="{F67976E1-EE49-B0D7-CE51-F0BE4ADC0D70}" name="Ying Su" initials="YS" userId="9d19d7484008e12b" providerId="Windows Live"/>
  <p188:author id="{572856F0-2A6C-7075-069F-1D4E03F3143E}" name="Rui" initials="R" userId="Rui" providerId="None"/>
  <p188:author id="{A2A8BFF5-A6AB-6212-51EF-C1A5FB3E119E}" name="Ziye Zhu" initials="ZZ" userId="aa75300bdf212b2a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9A9A"/>
    <a:srgbClr val="6CAED8"/>
    <a:srgbClr val="F2F2F2"/>
    <a:srgbClr val="C00000"/>
    <a:srgbClr val="000000"/>
    <a:srgbClr val="002060"/>
    <a:srgbClr val="2E75B5"/>
    <a:srgbClr val="009900"/>
    <a:srgbClr val="D9E2F3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13" autoAdjust="0"/>
    <p:restoredTop sz="95807"/>
  </p:normalViewPr>
  <p:slideViewPr>
    <p:cSldViewPr snapToGrid="0" showGuides="1">
      <p:cViewPr varScale="1">
        <p:scale>
          <a:sx n="105" d="100"/>
          <a:sy n="105" d="100"/>
        </p:scale>
        <p:origin x="208" y="296"/>
      </p:cViewPr>
      <p:guideLst>
        <p:guide orient="horz" pos="2105"/>
        <p:guide pos="3850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microsoft.com/office/2018/10/relationships/authors" Target="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microsoft.com/office/2011/relationships/chartStyle" Target="style10.xml"/><Relationship Id="rId1" Type="http://schemas.openxmlformats.org/officeDocument/2006/relationships/package" Target="../embeddings/Workbook9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microsoft.com/office/2011/relationships/chartStyle" Target="style11.xml"/><Relationship Id="rId1" Type="http://schemas.openxmlformats.org/officeDocument/2006/relationships/package" Target="../embeddings/Workbook10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4" Type="http://schemas.microsoft.com/office/2011/relationships/chartColorStyle" Target="colors5.xml"/><Relationship Id="rId3" Type="http://schemas.microsoft.com/office/2011/relationships/chartStyle" Target="style5.xml"/><Relationship Id="rId2" Type="http://schemas.openxmlformats.org/officeDocument/2006/relationships/themeOverride" Target="../theme/themeOverride1.xml"/><Relationship Id="rId1" Type="http://schemas.openxmlformats.org/officeDocument/2006/relationships/oleObject" Target="file:///C:\Users\zhangkailun\Desktop\&#26032;&#24314;%20XLSX%20&#24037;&#20316;&#34920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package" Target="../embeddings/Workbook5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package" Target="../embeddings/Workbook6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package" Target="../embeddings/Workbook7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package" Target="../embeddings/Workbook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EF935B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explosion val="0"/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6CAED8"/>
              </a:solidFill>
              <a:ln w="19050">
                <a:solidFill>
                  <a:schemeClr val="lt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EF935B"/>
              </a:solidFill>
              <a:ln w="19050">
                <a:solidFill>
                  <a:schemeClr val="lt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EF935B"/>
              </a:solidFill>
              <a:ln w="19050">
                <a:solidFill>
                  <a:schemeClr val="lt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0.629</c:v>
                </c:pt>
                <c:pt idx="1">
                  <c:v>0.371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0513b5ed-4142-4625-b4e5-cf3bc8895a81}"/>
      </c:ext>
    </c:extLst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pPr>
            <a:r>
              <a:rPr lang="zh-CN" altLang="en-US" sz="1200" dirty="0"/>
              <a:t>≥</a:t>
            </a:r>
            <a:r>
              <a:rPr lang="en-US" altLang="zh-CN" sz="1200" dirty="0"/>
              <a:t>3</a:t>
            </a:r>
            <a:r>
              <a:rPr lang="zh-CN" altLang="en-US" sz="1200" dirty="0"/>
              <a:t>级 腹泻</a:t>
            </a:r>
            <a:endParaRPr lang="zh-CN" altLang="en-US" sz="1200" dirty="0"/>
          </a:p>
        </c:rich>
      </c:tx>
      <c:layout>
        <c:manualLayout>
          <c:xMode val="edge"/>
          <c:yMode val="edge"/>
          <c:x val="0.217009007369075"/>
          <c:y val="0.034917289098657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908213251331927"/>
          <c:y val="0.325952893735967"/>
          <c:w val="0.909178674866807"/>
          <c:h val="0.580934335334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腹泻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6CAED8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1794BB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BBE0E3"/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200" b="0" i="0" u="none" strike="noStrike" kern="1200" baseline="0">
                      <a:solidFill>
                        <a:srgbClr val="C00000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微软雅黑" panose="020B0503020204020204" charset="-122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伏维西利</c:v>
                </c:pt>
                <c:pt idx="1">
                  <c:v>阿贝西利</c:v>
                </c:pt>
                <c:pt idx="2">
                  <c:v>瑞波西利</c:v>
                </c:pt>
                <c:pt idx="3">
                  <c:v>哌柏西利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9.5</c:v>
                </c:pt>
                <c:pt idx="2">
                  <c:v>1.2</c:v>
                </c:pt>
                <c:pt idx="3">
                  <c:v>1.4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332846515"/>
        <c:axId val="914792274"/>
      </c:barChart>
      <c:catAx>
        <c:axId val="332846515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14792274"/>
        <c:crossesAt val="0"/>
        <c:auto val="1"/>
        <c:lblAlgn val="ctr"/>
        <c:lblOffset val="100"/>
        <c:noMultiLvlLbl val="0"/>
      </c:catAx>
      <c:valAx>
        <c:axId val="914792274"/>
        <c:scaling>
          <c:orientation val="minMax"/>
          <c:max val="1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32846515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8668f6f4-1694-45b6-8323-f38b91ad1f10}"/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pPr>
            <a:r>
              <a:rPr lang="zh-CN" altLang="en-US" sz="1200" dirty="0"/>
              <a:t>≥</a:t>
            </a:r>
            <a:r>
              <a:rPr lang="en-US" altLang="zh-CN" sz="1200" dirty="0"/>
              <a:t>3</a:t>
            </a:r>
            <a:r>
              <a:rPr lang="zh-CN" altLang="en-US" sz="1200" dirty="0"/>
              <a:t>级 呕吐</a:t>
            </a:r>
            <a:endParaRPr lang="zh-CN" altLang="en-US" sz="1200" dirty="0"/>
          </a:p>
        </c:rich>
      </c:tx>
      <c:layout>
        <c:manualLayout>
          <c:xMode val="edge"/>
          <c:yMode val="edge"/>
          <c:x val="0.274804396090197"/>
          <c:y val="0.034917289098657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908213251331927"/>
          <c:y val="0.325952893735967"/>
          <c:w val="0.909178674866807"/>
          <c:h val="0.580934335334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呕吐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6CAED8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1794BB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BBE0E3"/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200" b="0" i="0" u="none" strike="noStrike" kern="1200" baseline="0">
                      <a:solidFill>
                        <a:srgbClr val="C00000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微软雅黑" panose="020B0503020204020204" charset="-122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伏维西利</c:v>
                </c:pt>
                <c:pt idx="1">
                  <c:v>阿贝西利</c:v>
                </c:pt>
                <c:pt idx="2">
                  <c:v>瑞波西利</c:v>
                </c:pt>
                <c:pt idx="3">
                  <c:v>哌柏西利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1.5</c:v>
                </c:pt>
                <c:pt idx="2">
                  <c:v>3.6</c:v>
                </c:pt>
                <c:pt idx="3">
                  <c:v>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332846515"/>
        <c:axId val="914792274"/>
      </c:barChart>
      <c:catAx>
        <c:axId val="332846515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14792274"/>
        <c:crossesAt val="0"/>
        <c:auto val="1"/>
        <c:lblAlgn val="ctr"/>
        <c:lblOffset val="100"/>
        <c:noMultiLvlLbl val="0"/>
      </c:catAx>
      <c:valAx>
        <c:axId val="914792274"/>
        <c:scaling>
          <c:orientation val="minMax"/>
          <c:max val="1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32846515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8668f6f4-1694-45b6-8323-f38b91ad1f10}"/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6CAED8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2024年新发</c:v>
                </c:pt>
                <c:pt idx="1">
                  <c:v>确诊时即晚期</c:v>
                </c:pt>
                <c:pt idx="2">
                  <c:v>发展为晚期</c:v>
                </c:pt>
              </c:strCache>
            </c:strRef>
          </c:cat>
          <c:val>
            <c:numRef>
              <c:f>Sheet1!$B$2:$B$4</c:f>
              <c:numCache>
                <c:formatCode>0.0_);[Red]\(0.0\)</c:formatCode>
                <c:ptCount val="3"/>
                <c:pt idx="0">
                  <c:v>37.58</c:v>
                </c:pt>
                <c:pt idx="1">
                  <c:v>3.758</c:v>
                </c:pt>
                <c:pt idx="2" c:formatCode="0.0_ ">
                  <c:v>10.1466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995264082"/>
        <c:axId val="864784759"/>
      </c:barChart>
      <c:catAx>
        <c:axId val="99526408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864784759"/>
        <c:crosses val="autoZero"/>
        <c:auto val="1"/>
        <c:lblAlgn val="ctr"/>
        <c:lblOffset val="100"/>
        <c:noMultiLvlLbl val="0"/>
      </c:catAx>
      <c:valAx>
        <c:axId val="864784759"/>
        <c:scaling>
          <c:orientation val="minMax"/>
        </c:scaling>
        <c:delete val="1"/>
        <c:axPos val="l"/>
        <c:numFmt formatCode="0.0_);[Red]\(0.0\)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9526408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08dbd682-e78d-4c40-8bd0-255461a70d5a}"/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06183743328549"/>
          <c:y val="0.10351966873706"/>
          <c:w val="0.879349823882672"/>
          <c:h val="0.7455258310102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6CAED8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哌柏西利</c:v>
                </c:pt>
                <c:pt idx="1">
                  <c:v>瑞波西利</c:v>
                </c:pt>
                <c:pt idx="2">
                  <c:v>阿贝西利</c:v>
                </c:pt>
              </c:strCache>
            </c:strRef>
          </c:cat>
          <c:val>
            <c:numRef>
              <c:f>Sheet1!$B$2:$B$4</c:f>
              <c:numCache>
                <c:formatCode>0.0_);[Red]\(0.0\)</c:formatCode>
                <c:ptCount val="3"/>
                <c:pt idx="0">
                  <c:v>19.6</c:v>
                </c:pt>
                <c:pt idx="1">
                  <c:v>16.9</c:v>
                </c:pt>
                <c:pt idx="2" c:formatCode="0.0_ ">
                  <c:v>16.5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995264082"/>
        <c:axId val="864784759"/>
      </c:barChart>
      <c:catAx>
        <c:axId val="99526408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864784759"/>
        <c:crosses val="autoZero"/>
        <c:auto val="1"/>
        <c:lblAlgn val="ctr"/>
        <c:lblOffset val="100"/>
        <c:noMultiLvlLbl val="0"/>
      </c:catAx>
      <c:valAx>
        <c:axId val="864784759"/>
        <c:scaling>
          <c:orientation val="minMax"/>
        </c:scaling>
        <c:delete val="1"/>
        <c:axPos val="l"/>
        <c:numFmt formatCode="0.0_);[Red]\(0.0\)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9526408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08dbd682-e78d-4c40-8bd0-255461a70d5a}"/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97810737485344"/>
          <c:y val="0.195732412503383"/>
          <c:w val="0.880437852502931"/>
          <c:h val="0.6310395777993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6CAED8"/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000" b="1" i="0" u="none" strike="noStrike" kern="1200" baseline="0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微软雅黑" panose="020B0503020204020204" charset="-122"/>
                      </a:defRPr>
                    </a:pPr>
                    <a:r>
                      <a:rPr sz="1000" b="1">
                        <a:solidFill>
                          <a:srgbClr val="C00000"/>
                        </a:solidFill>
                      </a:rPr>
                      <a:t>9.5</a:t>
                    </a:r>
                    <a:endParaRPr sz="1000" b="1">
                      <a:solidFill>
                        <a:srgbClr val="C00000"/>
                      </a:solidFill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000" b="1" i="0" u="none" strike="noStrike" kern="1200" baseline="0">
                      <a:solidFill>
                        <a:srgbClr val="C00000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微软雅黑" panose="020B0503020204020204" charset="-122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00404654785797236"/>
                  <c:y val="0.00313487561859527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000" b="1" i="0" u="none" strike="noStrike" kern="1200" baseline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微软雅黑" panose="020B0503020204020204" charset="-122"/>
                      </a:defRPr>
                    </a:pPr>
                    <a:r>
                      <a:rPr sz="1000" b="1">
                        <a:solidFill>
                          <a:schemeClr val="tx1"/>
                        </a:solidFill>
                      </a:rPr>
                      <a:t>1.2</a:t>
                    </a:r>
                    <a:endParaRPr sz="1000" b="1">
                      <a:solidFill>
                        <a:schemeClr val="tx1"/>
                      </a:solidFill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000" b="1" i="0" u="none" strike="noStrike" kern="1200" baseline="0">
                      <a:solidFill>
                        <a:srgbClr val="FF0000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微软雅黑" panose="020B0503020204020204" charset="-122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腹泻</c:v>
                </c:pt>
                <c:pt idx="1">
                  <c:v>呕吐</c:v>
                </c:pt>
                <c:pt idx="2">
                  <c:v>恶心</c:v>
                </c:pt>
                <c:pt idx="3">
                  <c:v>ALT</c:v>
                </c:pt>
                <c:pt idx="4">
                  <c:v>AST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9.5</c:v>
                </c:pt>
                <c:pt idx="1">
                  <c:v>1.5</c:v>
                </c:pt>
                <c:pt idx="2">
                  <c:v>1.2</c:v>
                </c:pt>
                <c:pt idx="3">
                  <c:v>6.4</c:v>
                </c:pt>
                <c:pt idx="4">
                  <c:v>3.7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332846515"/>
        <c:axId val="914792274"/>
      </c:barChart>
      <c:catAx>
        <c:axId val="332846515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914792274"/>
        <c:crossesAt val="0"/>
        <c:auto val="1"/>
        <c:lblAlgn val="ctr"/>
        <c:lblOffset val="100"/>
        <c:noMultiLvlLbl val="0"/>
      </c:catAx>
      <c:valAx>
        <c:axId val="914792274"/>
        <c:scaling>
          <c:orientation val="minMax"/>
          <c:max val="12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32846515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2fb81886-697c-4c3f-90e5-2049546c854b}"/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'[新建 XLSX 工作表.xlsx]Sheet1'!$C$3</c:f>
              <c:strCache>
                <c:ptCount val="1"/>
                <c:pt idx="0">
                  <c:v>CR</c:v>
                </c:pt>
              </c:strCache>
            </c:strRef>
          </c:tx>
          <c:spPr>
            <a:solidFill>
              <a:srgbClr val="1594D2">
                <a:shade val="58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0495662949194548"/>
                  <c:y val="-0.042712208418761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021356104209380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08704909420014e-17"/>
                  <c:y val="-0.021356104209380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042712208418761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ysClr val="window" lastClr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'[新建 XLSX 工作表.xlsx]Sheet1'!$D$2:$G$2</c:f>
              <c:numCache>
                <c:formatCode>General</c:formatCode>
                <c:ptCount val="4"/>
              </c:numCache>
            </c:numRef>
          </c:cat>
          <c:val>
            <c:numRef>
              <c:f>'[新建 XLSX 工作表.xlsx]Sheet1'!$D$3:$G$3</c:f>
              <c:numCache>
                <c:formatCode>0.0%</c:formatCode>
                <c:ptCount val="4"/>
                <c:pt idx="0">
                  <c:v>0.005</c:v>
                </c:pt>
                <c:pt idx="1">
                  <c:v>0.005</c:v>
                </c:pt>
                <c:pt idx="2">
                  <c:v>0.005</c:v>
                </c:pt>
                <c:pt idx="3">
                  <c:v>0.005</c:v>
                </c:pt>
              </c:numCache>
            </c:numRef>
          </c:val>
        </c:ser>
        <c:ser>
          <c:idx val="1"/>
          <c:order val="1"/>
          <c:tx>
            <c:strRef>
              <c:f>'[新建 XLSX 工作表.xlsx]Sheet1'!$C$4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rgbClr val="05458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ysClr val="window" lastClr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'[新建 XLSX 工作表.xlsx]Sheet1'!$D$2:$G$2</c:f>
              <c:numCache>
                <c:formatCode>General</c:formatCode>
                <c:ptCount val="4"/>
              </c:numCache>
            </c:numRef>
          </c:cat>
          <c:val>
            <c:numRef>
              <c:f>'[新建 XLSX 工作表.xlsx]Sheet1'!$D$4:$G$4</c:f>
              <c:numCache>
                <c:formatCode>0.0%</c:formatCode>
                <c:ptCount val="4"/>
                <c:pt idx="0">
                  <c:v>0.659</c:v>
                </c:pt>
                <c:pt idx="1">
                  <c:v>0.388</c:v>
                </c:pt>
                <c:pt idx="2">
                  <c:v>0.553</c:v>
                </c:pt>
                <c:pt idx="3">
                  <c:v>0.407</c:v>
                </c:pt>
              </c:numCache>
            </c:numRef>
          </c:val>
        </c:ser>
        <c:ser>
          <c:idx val="2"/>
          <c:order val="2"/>
          <c:tx>
            <c:strRef>
              <c:f>'[新建 XLSX 工作表.xlsx]Sheet1'!$C$5</c:f>
              <c:strCache>
                <c:ptCount val="1"/>
                <c:pt idx="0">
                  <c:v>SD</c:v>
                </c:pt>
              </c:strCache>
            </c:strRef>
          </c:tx>
          <c:spPr>
            <a:solidFill>
              <a:srgbClr val="1594D2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ysClr val="windowText" lastClr="000000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'[新建 XLSX 工作表.xlsx]Sheet1'!$D$2:$G$2</c:f>
              <c:numCache>
                <c:formatCode>General</c:formatCode>
                <c:ptCount val="4"/>
              </c:numCache>
            </c:numRef>
          </c:cat>
          <c:val>
            <c:numRef>
              <c:f>'[新建 XLSX 工作表.xlsx]Sheet1'!$D$5:$G$5</c:f>
              <c:numCache>
                <c:formatCode>0.0%</c:formatCode>
                <c:ptCount val="4"/>
                <c:pt idx="0">
                  <c:v>0.284</c:v>
                </c:pt>
                <c:pt idx="1">
                  <c:v>0.526</c:v>
                </c:pt>
                <c:pt idx="2">
                  <c:v>0.38</c:v>
                </c:pt>
                <c:pt idx="3">
                  <c:v>0.483</c:v>
                </c:pt>
              </c:numCache>
            </c:numRef>
          </c:val>
        </c:ser>
        <c:ser>
          <c:idx val="3"/>
          <c:order val="3"/>
          <c:tx>
            <c:strRef>
              <c:f>'[新建 XLSX 工作表.xlsx]Sheet1'!$C$6</c:f>
              <c:strCache>
                <c:ptCount val="1"/>
                <c:pt idx="0">
                  <c:v>PD</c:v>
                </c:pt>
              </c:strCache>
            </c:strRef>
          </c:tx>
          <c:spPr>
            <a:solidFill>
              <a:srgbClr val="1594D2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ysClr val="windowText" lastClr="000000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'[新建 XLSX 工作表.xlsx]Sheet1'!$D$2:$G$2</c:f>
              <c:numCache>
                <c:formatCode>General</c:formatCode>
                <c:ptCount val="4"/>
              </c:numCache>
            </c:numRef>
          </c:cat>
          <c:val>
            <c:numRef>
              <c:f>'[新建 XLSX 工作表.xlsx]Sheet1'!$D$6:$G$6</c:f>
              <c:numCache>
                <c:formatCode>0.0%</c:formatCode>
                <c:ptCount val="4"/>
                <c:pt idx="0">
                  <c:v>0.024</c:v>
                </c:pt>
                <c:pt idx="1">
                  <c:v>0.038</c:v>
                </c:pt>
                <c:pt idx="2">
                  <c:v>0.034</c:v>
                </c:pt>
                <c:pt idx="3">
                  <c:v>0.067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831516730"/>
        <c:axId val="278067940"/>
      </c:barChart>
      <c:catAx>
        <c:axId val="83151673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pPr>
          </a:p>
        </c:txPr>
        <c:crossAx val="278067940"/>
        <c:crosses val="autoZero"/>
        <c:auto val="1"/>
        <c:lblAlgn val="ctr"/>
        <c:lblOffset val="100"/>
        <c:noMultiLvlLbl val="0"/>
      </c:catAx>
      <c:valAx>
        <c:axId val="278067940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pPr>
          </a:p>
        </c:txPr>
        <c:crossAx val="83151673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pPr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pPr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pPr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pPr>
          </a:p>
        </c:txPr>
      </c:legendEntry>
      <c:layout>
        <c:manualLayout>
          <c:xMode val="edge"/>
          <c:yMode val="edge"/>
          <c:x val="0.380429314365444"/>
          <c:y val="0.0533902605234516"/>
          <c:w val="0.239141371269112"/>
          <c:h val="0.08785052072319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800" b="0" i="0" u="none" strike="noStrike" kern="1200" baseline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cs typeface="+mn-ea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55e5c707-f1a0-40f7-bdce-086c6404e481}"/>
      </c:ext>
    </c:extLst>
  </c:chart>
  <c:spPr>
    <a:noFill/>
    <a:ln w="12700" cap="flat" cmpd="sng" algn="ctr">
      <a:noFill/>
      <a:prstDash val="solid"/>
      <a:miter lim="800000"/>
    </a:ln>
    <a:effectLst/>
  </c:spPr>
  <c:txPr>
    <a:bodyPr/>
    <a:lstStyle/>
    <a:p>
      <a:pPr>
        <a:defRPr lang="zh-CN" sz="800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EC9A9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CAED8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EC9A9A"/>
              </a:solidFill>
              <a:ln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阿贝西利</c:v>
                </c:pt>
                <c:pt idx="1">
                  <c:v>伏维西利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0.535</c:v>
                </c:pt>
                <c:pt idx="1">
                  <c:v>0.491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-40"/>
        <c:axId val="103798278"/>
        <c:axId val="31652644"/>
      </c:barChart>
      <c:catAx>
        <c:axId val="103798278"/>
        <c:scaling>
          <c:orientation val="minMax"/>
        </c:scaling>
        <c:delete val="0"/>
        <c:axPos val="l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31652644"/>
        <c:crosses val="autoZero"/>
        <c:auto val="1"/>
        <c:lblAlgn val="ctr"/>
        <c:lblOffset val="100"/>
        <c:noMultiLvlLbl val="0"/>
      </c:catAx>
      <c:valAx>
        <c:axId val="31652644"/>
        <c:scaling>
          <c:orientation val="minMax"/>
          <c:min val="0.2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0379827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2d562447-d910-4b1e-97b6-5c26596bc140}"/>
      </c:ext>
    </c:extLst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200" dirty="0"/>
              <a:t>≥</a:t>
            </a:r>
            <a:r>
              <a:rPr lang="en-US" altLang="zh-CN" sz="1200" dirty="0"/>
              <a:t>3</a:t>
            </a:r>
            <a:r>
              <a:rPr lang="zh-CN" altLang="en-US" sz="1200" dirty="0"/>
              <a:t>级 </a:t>
            </a:r>
            <a:r>
              <a:rPr lang="en-US" altLang="zh-CN" sz="1200" dirty="0"/>
              <a:t>AST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zh-CN" altLang="en-US" sz="1200" b="1" i="0" u="none" strike="noStrike" baseline="0" dirty="0">
                <a:latin typeface="微软雅黑" panose="020B0503020204020204" charset="-122"/>
                <a:ea typeface="微软雅黑" panose="020B0503020204020204" charset="-122"/>
              </a:rPr>
              <a:t>天冬氨酸转氨酶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）升高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c:rich>
      </c:tx>
      <c:layout>
        <c:manualLayout>
          <c:xMode val="edge"/>
          <c:yMode val="edge"/>
          <c:x val="0.10403588858906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945783011901172"/>
          <c:y val="0.308214389831781"/>
          <c:w val="0.385089917971525"/>
          <c:h val="0.6229272435300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6CAED8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1794BB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BBE0E3"/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200" b="0" i="0" u="none" strike="noStrike" kern="1200" baseline="0">
                      <a:solidFill>
                        <a:srgbClr val="C00000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微软雅黑" panose="020B0503020204020204" charset="-122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伏维西利</c:v>
                </c:pt>
                <c:pt idx="1">
                  <c:v>阿贝西利</c:v>
                </c:pt>
                <c:pt idx="2">
                  <c:v>瑞波西利</c:v>
                </c:pt>
                <c:pt idx="3">
                  <c:v>哌柏西利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1.4</c:v>
                </c:pt>
                <c:pt idx="1">
                  <c:v>3.7</c:v>
                </c:pt>
                <c:pt idx="2">
                  <c:v>5.7</c:v>
                </c:pt>
                <c:pt idx="3">
                  <c:v>2.9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332846515"/>
        <c:axId val="914792274"/>
      </c:barChart>
      <c:catAx>
        <c:axId val="332846515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14792274"/>
        <c:crossesAt val="0"/>
        <c:auto val="1"/>
        <c:lblAlgn val="ctr"/>
        <c:lblOffset val="100"/>
        <c:noMultiLvlLbl val="0"/>
      </c:catAx>
      <c:valAx>
        <c:axId val="914792274"/>
        <c:scaling>
          <c:orientation val="minMax"/>
          <c:max val="8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32846515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7745680201997"/>
          <c:y val="0.325082608004664"/>
          <c:w val="0.372254319798003"/>
          <c:h val="0.6396154984654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8668f6f4-1694-45b6-8323-f38b91ad1f10}"/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6CAED8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1794BB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BBE0E3"/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200" b="0" i="0" u="none" strike="noStrike" kern="1200" baseline="0">
                      <a:solidFill>
                        <a:srgbClr val="C00000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微软雅黑" panose="020B0503020204020204" charset="-122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伏维西利</c:v>
                </c:pt>
                <c:pt idx="1">
                  <c:v>阿贝西利</c:v>
                </c:pt>
                <c:pt idx="2">
                  <c:v>瑞波西利</c:v>
                </c:pt>
                <c:pt idx="3">
                  <c:v>哌柏西利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1.9</c:v>
                </c:pt>
                <c:pt idx="1">
                  <c:v>6.4</c:v>
                </c:pt>
                <c:pt idx="2">
                  <c:v>9.3</c:v>
                </c:pt>
                <c:pt idx="3">
                  <c:v>2.7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332846515"/>
        <c:axId val="914792274"/>
      </c:barChart>
      <c:catAx>
        <c:axId val="332846515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14792274"/>
        <c:crossesAt val="0"/>
        <c:auto val="1"/>
        <c:lblAlgn val="ctr"/>
        <c:lblOffset val="100"/>
        <c:noMultiLvlLbl val="0"/>
      </c:catAx>
      <c:valAx>
        <c:axId val="914792274"/>
        <c:scaling>
          <c:orientation val="minMax"/>
          <c:max val="1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32846515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8668f6f4-1694-45b6-8323-f38b91ad1f10}"/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pPr>
            <a:r>
              <a:rPr lang="zh-CN" altLang="en-US" sz="1200" dirty="0"/>
              <a:t>≥</a:t>
            </a:r>
            <a:r>
              <a:rPr lang="en-US" altLang="zh-CN" sz="1200" dirty="0"/>
              <a:t>3</a:t>
            </a:r>
            <a:r>
              <a:rPr lang="zh-CN" altLang="en-US" sz="1200" dirty="0"/>
              <a:t>级 恶心</a:t>
            </a:r>
            <a:endParaRPr lang="zh-CN" altLang="en-US" sz="1200" dirty="0"/>
          </a:p>
        </c:rich>
      </c:tx>
      <c:layout>
        <c:manualLayout>
          <c:xMode val="edge"/>
          <c:yMode val="edge"/>
          <c:x val="0.208752523266057"/>
          <c:y val="0.0407368372817669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908213251331927"/>
          <c:y val="0.325952893735967"/>
          <c:w val="0.909178674866807"/>
          <c:h val="0.580934335334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恶心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6CAED8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1794BB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BBE0E3"/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200" b="0" i="0" u="none" strike="noStrike" kern="1200" baseline="0">
                      <a:solidFill>
                        <a:srgbClr val="C00000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微软雅黑" panose="020B0503020204020204" charset="-122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伏维西利</c:v>
                </c:pt>
                <c:pt idx="1">
                  <c:v>阿贝西利</c:v>
                </c:pt>
                <c:pt idx="2">
                  <c:v>瑞波西利</c:v>
                </c:pt>
                <c:pt idx="3">
                  <c:v>哌柏西利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0.5</c:v>
                </c:pt>
                <c:pt idx="1">
                  <c:v>1.2</c:v>
                </c:pt>
                <c:pt idx="2">
                  <c:v>2.4</c:v>
                </c:pt>
                <c:pt idx="3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332846515"/>
        <c:axId val="914792274"/>
      </c:barChart>
      <c:catAx>
        <c:axId val="332846515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14792274"/>
        <c:crossesAt val="0"/>
        <c:auto val="1"/>
        <c:lblAlgn val="ctr"/>
        <c:lblOffset val="100"/>
        <c:noMultiLvlLbl val="0"/>
      </c:catAx>
      <c:valAx>
        <c:axId val="914792274"/>
        <c:scaling>
          <c:orientation val="minMax"/>
          <c:max val="1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32846515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8668f6f4-1694-45b6-8323-f38b91ad1f10}"/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ysClr val="windowText" lastClr="000000"/>
    </cs:fontRef>
    <cs:defRPr sz="1000" b="1" kern="1200"/>
  </cs:axisTitle>
  <cs:categoryAxis>
    <cs:lnRef idx="1">
      <a:sysClr val="windowText" lastClr="000000">
        <a:tint val="75000"/>
      </a:sysClr>
    </cs:lnRef>
    <cs:fillRef idx="0"/>
    <cs:effectRef idx="0"/>
    <cs:fontRef idx="minor">
      <a:sysClr val="windowText" lastClr="000000"/>
    </cs:fontRef>
    <cs:spPr>
      <a:ln>
        <a:round/>
      </a:ln>
    </cs:spPr>
    <cs:defRPr sz="1000" kern="1200"/>
  </cs:categoryAxis>
  <cs:chartArea mods="allowNoFillOverride allowNoLineOverride">
    <cs:lnRef idx="1">
      <a:sysClr val="windowText" lastClr="000000">
        <a:tint val="75000"/>
      </a:sysClr>
    </cs:lnRef>
    <cs:fillRef idx="1">
      <a:sysClr val="window" lastClr="FFFFFF"/>
    </cs:fillRef>
    <cs:effectRef idx="0"/>
    <cs:fontRef idx="minor">
      <a:sysClr val="windowText" lastClr="000000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ysClr val="windowText" lastClr="000000"/>
    </cs:fontRef>
    <cs:defRPr sz="1000" kern="1200"/>
  </cs:dataLabel>
  <cs:dataLabelCallout>
    <cs:lnRef idx="0"/>
    <cs:fillRef idx="0"/>
    <cs:effectRef idx="0"/>
    <cs:fontRef idx="minor">
      <a:sysClr val="windowText" lastClr="000000"/>
    </cs:fontRef>
    <cs:spPr>
      <a:solidFill>
        <a:sysClr val="window" lastClr="FFFFFF"/>
      </a:solidFill>
      <a:ln>
        <a:solidFill>
          <a:sysClr val="windowText" lastClr="000000">
            <a:lumMod val="65000"/>
            <a:lumOff val="35000"/>
          </a:sys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ysClr val="windowText" lastClr="000000"/>
    </cs:fontRef>
  </cs:dataPoint>
  <cs:dataPoint3D>
    <cs:lnRef idx="0"/>
    <cs:fillRef idx="1">
      <cs:styleClr val="auto"/>
    </cs:fillRef>
    <cs:effectRef idx="0"/>
    <cs:fontRef idx="minor">
      <a:sysClr val="windowText" lastClr="000000"/>
    </cs:fontRef>
  </cs:dataPoint3D>
  <cs:dataPointLine>
    <cs:lnRef idx="1">
      <cs:styleClr val="auto"/>
    </cs:lnRef>
    <cs:lineWidthScale>3</cs:lineWidthScale>
    <cs:fillRef idx="0"/>
    <cs:effectRef idx="0"/>
    <cs:fontRef idx="minor">
      <a:sysClr val="windowText" lastClr="000000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ysClr val="windowText" lastClr="000000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ysClr val="windowText" lastClr="000000"/>
    </cs:fontRef>
    <cs:spPr>
      <a:ln>
        <a:round/>
      </a:ln>
    </cs:spPr>
  </cs:dataPointWireframe>
  <cs:dataTable>
    <cs:lnRef idx="1">
      <a:sysClr val="windowText" lastClr="000000">
        <a:tint val="75000"/>
      </a:sysClr>
    </cs:lnRef>
    <cs:fillRef idx="0"/>
    <cs:effectRef idx="0"/>
    <cs:fontRef idx="minor">
      <a:sysClr val="windowText" lastClr="000000"/>
    </cs:fontRef>
    <cs:spPr>
      <a:ln>
        <a:round/>
      </a:ln>
    </cs:spPr>
    <cs:defRPr sz="1000" kern="1200"/>
  </cs:dataTable>
  <cs:downBar>
    <cs:lnRef idx="1">
      <a:sysClr val="windowText" lastClr="000000"/>
    </cs:lnRef>
    <cs:fillRef idx="1" mods="ignoreCSTransforms">
      <cs:styleClr val="0">
        <a:shade val="25000"/>
      </cs:styleClr>
    </cs:fillRef>
    <cs:effectRef idx="0"/>
    <cs:fontRef idx="minor">
      <a:sysClr val="windowText" lastClr="000000"/>
    </cs:fontRef>
    <cs:spPr>
      <a:ln>
        <a:round/>
      </a:ln>
    </cs:spPr>
  </cs:downBar>
  <cs:dropLine>
    <cs:lnRef idx="1">
      <a:sysClr val="windowText" lastClr="000000"/>
    </cs:lnRef>
    <cs:fillRef idx="0"/>
    <cs:effectRef idx="0"/>
    <cs:fontRef idx="minor">
      <a:sysClr val="windowText" lastClr="000000"/>
    </cs:fontRef>
    <cs:spPr>
      <a:ln>
        <a:round/>
      </a:ln>
    </cs:spPr>
  </cs:dropLine>
  <cs:errorBar>
    <cs:lnRef idx="1">
      <a:sysClr val="windowText" lastClr="000000"/>
    </cs:lnRef>
    <cs:fillRef idx="1">
      <a:sysClr val="windowText" lastClr="000000"/>
    </cs:fillRef>
    <cs:effectRef idx="0"/>
    <cs:fontRef idx="minor">
      <a:sysClr val="windowText" lastClr="000000"/>
    </cs:fontRef>
    <cs:spPr>
      <a:ln>
        <a:round/>
      </a:ln>
    </cs:spPr>
  </cs:errorBar>
  <cs:floor>
    <cs:lnRef idx="1">
      <a:sysClr val="windowText" lastClr="000000">
        <a:tint val="75000"/>
      </a:sysClr>
    </cs:lnRef>
    <cs:fillRef idx="0"/>
    <cs:effectRef idx="0"/>
    <cs:fontRef idx="minor">
      <a:sysClr val="windowText" lastClr="000000"/>
    </cs:fontRef>
    <cs:spPr>
      <a:ln>
        <a:round/>
      </a:ln>
    </cs:spPr>
  </cs:floor>
  <cs:gridlineMajor>
    <cs:lnRef idx="1">
      <a:sysClr val="windowText" lastClr="000000">
        <a:tint val="75000"/>
      </a:sysClr>
    </cs:lnRef>
    <cs:fillRef idx="0"/>
    <cs:effectRef idx="0"/>
    <cs:fontRef idx="minor">
      <a:sysClr val="windowText" lastClr="000000"/>
    </cs:fontRef>
    <cs:spPr>
      <a:ln>
        <a:round/>
      </a:ln>
    </cs:spPr>
  </cs:gridlineMajor>
  <cs:gridlineMinor>
    <cs:lnRef idx="1">
      <a:sysClr val="windowText" lastClr="000000">
        <a:tint val="50000"/>
      </a:sysClr>
    </cs:lnRef>
    <cs:fillRef idx="0"/>
    <cs:effectRef idx="0"/>
    <cs:fontRef idx="minor">
      <a:sysClr val="windowText" lastClr="000000"/>
    </cs:fontRef>
    <cs:spPr>
      <a:ln>
        <a:round/>
      </a:ln>
    </cs:spPr>
  </cs:gridlineMinor>
  <cs:hiLoLine>
    <cs:lnRef idx="1">
      <a:sysClr val="windowText" lastClr="000000"/>
    </cs:lnRef>
    <cs:fillRef idx="0"/>
    <cs:effectRef idx="0"/>
    <cs:fontRef idx="minor">
      <a:sysClr val="windowText" lastClr="000000"/>
    </cs:fontRef>
    <cs:spPr>
      <a:ln>
        <a:round/>
      </a:ln>
    </cs:spPr>
  </cs:hiLoLine>
  <cs:leaderLine>
    <cs:lnRef idx="1">
      <a:sysClr val="windowText" lastClr="000000"/>
    </cs:lnRef>
    <cs:fillRef idx="0"/>
    <cs:effectRef idx="0"/>
    <cs:fontRef idx="minor">
      <a:sysClr val="windowText" lastClr="000000"/>
    </cs:fontRef>
    <cs:spPr>
      <a:ln>
        <a:round/>
      </a:ln>
    </cs:spPr>
  </cs:leaderLine>
  <cs:legend>
    <cs:lnRef idx="0"/>
    <cs:fillRef idx="0"/>
    <cs:effectRef idx="0"/>
    <cs:fontRef idx="minor">
      <a:sysClr val="windowText" lastClr="000000"/>
    </cs:fontRef>
    <cs:defRPr sz="1000" kern="1200"/>
  </cs:legend>
  <cs:plotArea mods="allowNoFillOverride allowNoLineOverride">
    <cs:lnRef idx="0"/>
    <cs:fillRef idx="1">
      <a:sysClr val="window" lastClr="FFFFFF"/>
    </cs:fillRef>
    <cs:effectRef idx="0"/>
    <cs:fontRef idx="minor">
      <a:sysClr val="windowText" lastClr="000000"/>
    </cs:fontRef>
  </cs:plotArea>
  <cs:plotArea3D>
    <cs:lnRef idx="0"/>
    <cs:fillRef idx="0"/>
    <cs:effectRef idx="0"/>
    <cs:fontRef idx="minor">
      <a:sysClr val="windowText" lastClr="000000"/>
    </cs:fontRef>
  </cs:plotArea3D>
  <cs:seriesAxis>
    <cs:lnRef idx="1">
      <a:sysClr val="windowText" lastClr="000000">
        <a:tint val="75000"/>
      </a:sysClr>
    </cs:lnRef>
    <cs:fillRef idx="0"/>
    <cs:effectRef idx="0"/>
    <cs:fontRef idx="minor">
      <a:sysClr val="windowText" lastClr="000000"/>
    </cs:fontRef>
    <cs:spPr>
      <a:ln>
        <a:round/>
      </a:ln>
    </cs:spPr>
    <cs:defRPr sz="1000" kern="1200"/>
  </cs:seriesAxis>
  <cs:seriesLine>
    <cs:lnRef idx="1">
      <a:sysClr val="windowText" lastClr="000000"/>
    </cs:lnRef>
    <cs:fillRef idx="0"/>
    <cs:effectRef idx="0"/>
    <cs:fontRef idx="minor">
      <a:sysClr val="windowText" lastClr="000000"/>
    </cs:fontRef>
    <cs:spPr>
      <a:ln>
        <a:round/>
      </a:ln>
    </cs:spPr>
  </cs:seriesLine>
  <cs:title>
    <cs:lnRef idx="0"/>
    <cs:fillRef idx="0"/>
    <cs:effectRef idx="0"/>
    <cs:fontRef idx="minor">
      <a:sysClr val="windowText" lastClr="000000"/>
    </cs:fontRef>
    <cs:defRPr sz="1800" b="1" kern="1200"/>
  </cs:title>
  <cs:trendline>
    <cs:lnRef idx="1">
      <a:sysClr val="windowText" lastClr="000000"/>
    </cs:lnRef>
    <cs:fillRef idx="0"/>
    <cs:effectRef idx="0"/>
    <cs:fontRef idx="minor">
      <a:sysClr val="windowText" lastClr="000000"/>
    </cs:fontRef>
    <cs:spPr>
      <a:ln cap="rnd">
        <a:round/>
      </a:ln>
    </cs:spPr>
  </cs:trendline>
  <cs:trendlineLabel>
    <cs:lnRef idx="0"/>
    <cs:fillRef idx="0"/>
    <cs:effectRef idx="0"/>
    <cs:fontRef idx="minor">
      <a:sysClr val="windowText" lastClr="000000"/>
    </cs:fontRef>
    <cs:defRPr sz="1000" kern="1200"/>
  </cs:trendlineLabel>
  <cs:upBar>
    <cs:lnRef idx="1">
      <a:sysClr val="windowText" lastClr="000000"/>
    </cs:lnRef>
    <cs:fillRef idx="1" mods="ignoreCSTransforms">
      <cs:styleClr val="0">
        <a:tint val="25000"/>
      </cs:styleClr>
    </cs:fillRef>
    <cs:effectRef idx="0"/>
    <cs:fontRef idx="minor">
      <a:sysClr val="windowText" lastClr="000000"/>
    </cs:fontRef>
    <cs:spPr>
      <a:ln>
        <a:round/>
      </a:ln>
    </cs:spPr>
  </cs:upBar>
  <cs:valueAxis>
    <cs:lnRef idx="1">
      <a:sysClr val="windowText" lastClr="000000">
        <a:tint val="75000"/>
      </a:sysClr>
    </cs:lnRef>
    <cs:fillRef idx="0"/>
    <cs:effectRef idx="0"/>
    <cs:fontRef idx="minor">
      <a:sysClr val="windowText" lastClr="000000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ysClr val="windowText" lastClr="000000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11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B29A6-F295-4EEA-945C-3AE60EA2E7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251F7-0FC2-4A9F-8C14-19CE5515589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51F7-0FC2-4A9F-8C14-19CE551558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51F7-0FC2-4A9F-8C14-19CE551558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654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4865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4865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4865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63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4863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4864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4864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64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4864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4864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4864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659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04866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4866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4866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664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48665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4866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4866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4866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670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048671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48672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048673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48674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48675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48676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63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4863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4863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4859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4859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678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48679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04868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4868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4868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648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1048649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04865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4865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4865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4857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4858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9383296" y="6571330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GIF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22.xml"/><Relationship Id="rId2" Type="http://schemas.openxmlformats.org/officeDocument/2006/relationships/tags" Target="../tags/tag5.xml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image" Target="../media/image3.jpeg"/><Relationship Id="rId16" Type="http://schemas.openxmlformats.org/officeDocument/2006/relationships/tags" Target="../tags/tag19.xml"/><Relationship Id="rId15" Type="http://schemas.openxmlformats.org/officeDocument/2006/relationships/tags" Target="../tags/tag18.xml"/><Relationship Id="rId14" Type="http://schemas.openxmlformats.org/officeDocument/2006/relationships/tags" Target="../tags/tag17.xml"/><Relationship Id="rId13" Type="http://schemas.openxmlformats.org/officeDocument/2006/relationships/tags" Target="../tags/tag16.xml"/><Relationship Id="rId12" Type="http://schemas.openxmlformats.org/officeDocument/2006/relationships/tags" Target="../tags/tag15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6.xml"/><Relationship Id="rId4" Type="http://schemas.openxmlformats.org/officeDocument/2006/relationships/image" Target="../media/image3.jpeg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0" Type="http://schemas.openxmlformats.org/officeDocument/2006/relationships/notesSlide" Target="../notesSlides/notesSlide3.xml"/><Relationship Id="rId2" Type="http://schemas.openxmlformats.org/officeDocument/2006/relationships/chart" Target="../charts/chart2.xml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41.xml"/><Relationship Id="rId17" Type="http://schemas.openxmlformats.org/officeDocument/2006/relationships/tags" Target="../tags/tag40.xml"/><Relationship Id="rId16" Type="http://schemas.openxmlformats.org/officeDocument/2006/relationships/tags" Target="../tags/tag39.xml"/><Relationship Id="rId15" Type="http://schemas.openxmlformats.org/officeDocument/2006/relationships/tags" Target="../tags/tag38.xml"/><Relationship Id="rId14" Type="http://schemas.openxmlformats.org/officeDocument/2006/relationships/image" Target="../media/image3.jpeg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image" Target="../media/image3.jpeg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chart" Target="../charts/chart6.xml"/><Relationship Id="rId16" Type="http://schemas.openxmlformats.org/officeDocument/2006/relationships/notesSlide" Target="../notesSlides/notesSlide4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52.xml"/><Relationship Id="rId13" Type="http://schemas.openxmlformats.org/officeDocument/2006/relationships/tags" Target="../tags/tag51.xml"/><Relationship Id="rId12" Type="http://schemas.openxmlformats.org/officeDocument/2006/relationships/tags" Target="../tags/tag50.xml"/><Relationship Id="rId11" Type="http://schemas.openxmlformats.org/officeDocument/2006/relationships/tags" Target="../tags/tag49.xml"/><Relationship Id="rId10" Type="http://schemas.openxmlformats.org/officeDocument/2006/relationships/tags" Target="../tags/tag48.xml"/><Relationship Id="rId1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jpeg"/><Relationship Id="rId8" Type="http://schemas.openxmlformats.org/officeDocument/2006/relationships/tags" Target="../tags/tag55.xml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Relationship Id="rId3" Type="http://schemas.openxmlformats.org/officeDocument/2006/relationships/chart" Target="../charts/chart9.xml"/><Relationship Id="rId21" Type="http://schemas.openxmlformats.org/officeDocument/2006/relationships/notesSlide" Target="../notesSlides/notesSlide5.xml"/><Relationship Id="rId20" Type="http://schemas.openxmlformats.org/officeDocument/2006/relationships/slideLayout" Target="../slideLayouts/slideLayout2.xml"/><Relationship Id="rId2" Type="http://schemas.openxmlformats.org/officeDocument/2006/relationships/chart" Target="../charts/chart8.xml"/><Relationship Id="rId19" Type="http://schemas.openxmlformats.org/officeDocument/2006/relationships/tags" Target="../tags/tag65.xml"/><Relationship Id="rId18" Type="http://schemas.openxmlformats.org/officeDocument/2006/relationships/tags" Target="../tags/tag64.xml"/><Relationship Id="rId17" Type="http://schemas.openxmlformats.org/officeDocument/2006/relationships/tags" Target="../tags/tag63.xml"/><Relationship Id="rId16" Type="http://schemas.openxmlformats.org/officeDocument/2006/relationships/tags" Target="../tags/tag62.xml"/><Relationship Id="rId15" Type="http://schemas.openxmlformats.org/officeDocument/2006/relationships/tags" Target="../tags/tag61.xml"/><Relationship Id="rId14" Type="http://schemas.openxmlformats.org/officeDocument/2006/relationships/tags" Target="../tags/tag60.xml"/><Relationship Id="rId13" Type="http://schemas.openxmlformats.org/officeDocument/2006/relationships/tags" Target="../tags/tag59.xml"/><Relationship Id="rId12" Type="http://schemas.openxmlformats.org/officeDocument/2006/relationships/tags" Target="../tags/tag58.xml"/><Relationship Id="rId11" Type="http://schemas.openxmlformats.org/officeDocument/2006/relationships/tags" Target="../tags/tag57.xml"/><Relationship Id="rId10" Type="http://schemas.openxmlformats.org/officeDocument/2006/relationships/tags" Target="../tags/tag56.xml"/><Relationship Id="rId1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0" Type="http://schemas.openxmlformats.org/officeDocument/2006/relationships/notesSlide" Target="../notesSlides/notesSlide6.xml"/><Relationship Id="rId2" Type="http://schemas.openxmlformats.org/officeDocument/2006/relationships/tags" Target="../tags/tag67.xml"/><Relationship Id="rId19" Type="http://schemas.openxmlformats.org/officeDocument/2006/relationships/slideLayout" Target="../slideLayouts/slideLayout2.xml"/><Relationship Id="rId18" Type="http://schemas.openxmlformats.org/officeDocument/2006/relationships/image" Target="../media/image3.jpeg"/><Relationship Id="rId17" Type="http://schemas.openxmlformats.org/officeDocument/2006/relationships/tags" Target="../tags/tag82.xml"/><Relationship Id="rId16" Type="http://schemas.openxmlformats.org/officeDocument/2006/relationships/tags" Target="../tags/tag81.xml"/><Relationship Id="rId15" Type="http://schemas.openxmlformats.org/officeDocument/2006/relationships/tags" Target="../tags/tag80.xml"/><Relationship Id="rId14" Type="http://schemas.openxmlformats.org/officeDocument/2006/relationships/tags" Target="../tags/tag79.xml"/><Relationship Id="rId13" Type="http://schemas.openxmlformats.org/officeDocument/2006/relationships/tags" Target="../tags/tag78.xml"/><Relationship Id="rId12" Type="http://schemas.openxmlformats.org/officeDocument/2006/relationships/tags" Target="../tags/tag77.xml"/><Relationship Id="rId11" Type="http://schemas.openxmlformats.org/officeDocument/2006/relationships/tags" Target="../tags/tag76.xml"/><Relationship Id="rId10" Type="http://schemas.openxmlformats.org/officeDocument/2006/relationships/tags" Target="../tags/tag75.xml"/><Relationship Id="rId1" Type="http://schemas.openxmlformats.org/officeDocument/2006/relationships/tags" Target="../tags/tag66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5.xml"/><Relationship Id="rId3" Type="http://schemas.openxmlformats.org/officeDocument/2006/relationships/image" Target="../media/image3.jpeg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副标题 2"/>
          <p:cNvSpPr>
            <a:spLocks noGrp="1"/>
          </p:cNvSpPr>
          <p:nvPr>
            <p:ph type="subTitle" idx="1"/>
          </p:nvPr>
        </p:nvSpPr>
        <p:spPr>
          <a:xfrm>
            <a:off x="1524000" y="3306763"/>
            <a:ext cx="9144000" cy="1655762"/>
          </a:xfrm>
        </p:spPr>
        <p:txBody>
          <a:bodyPr anchor="t" anchorCtr="0"/>
          <a:lstStyle/>
          <a:p>
            <a:pPr defTabSz="914400">
              <a:buClrTx/>
              <a:buSzTx/>
              <a:buFontTx/>
            </a:pPr>
            <a:endParaRPr lang="zh-CN" altLang="en-US" kern="1200" baseline="0">
              <a:latin typeface="+mn-lt"/>
              <a:ea typeface="+mn-ea"/>
              <a:cs typeface="+mn-cs"/>
            </a:endParaRPr>
          </a:p>
        </p:txBody>
      </p:sp>
      <p:pic>
        <p:nvPicPr>
          <p:cNvPr id="2097152" name="图片 3" descr="办公会主视觉基础"/>
          <p:cNvPicPr>
            <a:picLocks noChangeAspect="1"/>
          </p:cNvPicPr>
          <p:nvPr/>
        </p:nvPicPr>
        <p:blipFill>
          <a:blip r:embed="rId1"/>
          <a:srcRect t="18333"/>
          <a:stretch>
            <a:fillRect/>
          </a:stretch>
        </p:blipFill>
        <p:spPr>
          <a:xfrm>
            <a:off x="0" y="889000"/>
            <a:ext cx="12192000" cy="5600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587" name="文本框 4"/>
          <p:cNvSpPr txBox="1"/>
          <p:nvPr/>
        </p:nvSpPr>
        <p:spPr>
          <a:xfrm>
            <a:off x="5722007" y="2067964"/>
            <a:ext cx="5435600" cy="950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3200" b="1" i="0" u="none" strike="noStrike" kern="1200" cap="none" spc="30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枸橼酸伏维西利胶囊</a:t>
            </a:r>
            <a:endParaRPr kumimoji="0" sz="3200" b="1" i="0" u="none" strike="noStrike" kern="1200" cap="none" spc="30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1" name="组合 10"/>
          <p:cNvGrpSpPr/>
          <p:nvPr/>
        </p:nvGrpSpPr>
        <p:grpSpPr>
          <a:xfrm>
            <a:off x="12385675" y="1196975"/>
            <a:ext cx="504825" cy="1562100"/>
            <a:chOff x="-946" y="2565"/>
            <a:chExt cx="794" cy="2461"/>
          </a:xfrm>
        </p:grpSpPr>
        <p:sp>
          <p:nvSpPr>
            <p:cNvPr id="1048589" name="矩形 11"/>
            <p:cNvSpPr/>
            <p:nvPr>
              <p:custDataLst>
                <p:tags r:id="rId2"/>
              </p:custDataLst>
            </p:nvPr>
          </p:nvSpPr>
          <p:spPr>
            <a:xfrm>
              <a:off x="-946" y="2565"/>
              <a:ext cx="794" cy="680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8590" name="矩形 12"/>
            <p:cNvSpPr/>
            <p:nvPr>
              <p:custDataLst>
                <p:tags r:id="rId3"/>
              </p:custDataLst>
            </p:nvPr>
          </p:nvSpPr>
          <p:spPr>
            <a:xfrm>
              <a:off x="-946" y="3473"/>
              <a:ext cx="794" cy="6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8591" name="矩形 13"/>
            <p:cNvSpPr/>
            <p:nvPr>
              <p:custDataLst>
                <p:tags r:id="rId4"/>
              </p:custDataLst>
            </p:nvPr>
          </p:nvSpPr>
          <p:spPr>
            <a:xfrm>
              <a:off x="-946" y="4346"/>
              <a:ext cx="794" cy="680"/>
            </a:xfrm>
            <a:prstGeom prst="rect">
              <a:avLst/>
            </a:prstGeom>
            <a:solidFill>
              <a:srgbClr val="6CAED8"/>
            </a:solidFill>
            <a:ln>
              <a:solidFill>
                <a:srgbClr val="6CAED8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499981" y="5173662"/>
            <a:ext cx="4383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申报企业：锦州奥鸿药业有限责任公司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721372" y="2704869"/>
            <a:ext cx="5402580" cy="889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687614" y="3930212"/>
            <a:ext cx="7504386" cy="122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17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自主创新</a:t>
            </a:r>
            <a:r>
              <a:rPr lang="en-US" altLang="zh-CN" sz="17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CDK4/6</a:t>
            </a:r>
            <a:r>
              <a:rPr lang="zh-CN" altLang="en-US" sz="17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抑制剂，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获我国“重大新药创制”科技重大专项支持</a:t>
            </a:r>
            <a:endParaRPr kumimoji="0" lang="zh-CN" altLang="en-US" sz="1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rgbClr val="1794B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显著延长晚期乳腺癌患者无进展生存期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1794BB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1794B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肝功能异常风险和无法耐受消化道不良反应</a:t>
            </a:r>
            <a:r>
              <a:rPr lang="zh-CN" sz="1600" b="1" noProof="0" dirty="0">
                <a:ln>
                  <a:noFill/>
                </a:ln>
                <a:solidFill>
                  <a:srgbClr val="1794B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人群</a:t>
            </a:r>
            <a:r>
              <a:rPr kumimoji="0" 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1794B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的更优选择</a:t>
            </a:r>
            <a:endParaRPr kumimoji="0" lang="zh-CN" sz="1600" b="1" i="0" u="none" strike="noStrike" kern="1200" cap="none" spc="0" normalizeH="0" baseline="0" noProof="0" dirty="0">
              <a:ln>
                <a:noFill/>
              </a:ln>
              <a:solidFill>
                <a:srgbClr val="1794BB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7" name="图片 6" descr="附件3、说明书CXHS2300103-S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2251" y="1056005"/>
            <a:ext cx="2163749" cy="2083753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16780" y="6462950"/>
            <a:ext cx="2844800" cy="47625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75958" y="2820439"/>
            <a:ext cx="5788024" cy="961225"/>
          </a:xfrm>
          <a:prstGeom prst="rect">
            <a:avLst/>
          </a:prstGeom>
          <a:solidFill>
            <a:srgbClr val="6CAED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ln>
                  <a:noFill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协议期内申请新增：</a:t>
            </a:r>
            <a:r>
              <a:rPr lang="zh-CN" altLang="en-US" sz="2000" b="1" dirty="0">
                <a:ln>
                  <a:noFill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HR+/HER2-</a:t>
            </a:r>
            <a:r>
              <a:rPr lang="zh-CN" altLang="en-US" sz="2000" b="1" dirty="0">
                <a:ln>
                  <a:noFill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晚期乳腺癌1L</a:t>
            </a:r>
            <a:endParaRPr lang="zh-CN" altLang="en-US" sz="2000" b="1" dirty="0">
              <a:ln>
                <a:noFill/>
              </a:ln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符合简易新增规则</a:t>
            </a:r>
            <a:endParaRPr lang="en-US" altLang="zh-CN" sz="2000" b="1" dirty="0">
              <a:ln>
                <a:noFill/>
              </a:ln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图片 10" descr="LOGO1_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195" y="192405"/>
            <a:ext cx="1490980" cy="6965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50215" y="20066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目录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1191826" y="1502816"/>
            <a:ext cx="9883775" cy="402590"/>
            <a:chOff x="2570" y="2466"/>
            <a:chExt cx="15565" cy="634"/>
          </a:xfrm>
        </p:grpSpPr>
        <p:sp>
          <p:nvSpPr>
            <p:cNvPr id="6" name="剪去同侧角的矩形 5"/>
            <p:cNvSpPr/>
            <p:nvPr>
              <p:custDataLst>
                <p:tags r:id="rId2"/>
              </p:custDataLst>
            </p:nvPr>
          </p:nvSpPr>
          <p:spPr>
            <a:xfrm rot="10800000" flipV="1">
              <a:off x="2570" y="2466"/>
              <a:ext cx="2608" cy="634"/>
            </a:xfrm>
            <a:prstGeom prst="snip2Same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药品基本信息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cxnSp>
          <p:nvCxnSpPr>
            <p:cNvPr id="4" name="直接连接符 3"/>
            <p:cNvCxnSpPr/>
            <p:nvPr>
              <p:custDataLst>
                <p:tags r:id="rId3"/>
              </p:custDataLst>
            </p:nvPr>
          </p:nvCxnSpPr>
          <p:spPr>
            <a:xfrm>
              <a:off x="5178" y="3100"/>
              <a:ext cx="12957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>
              <p:custDataLst>
                <p:tags r:id="rId4"/>
              </p:custDataLst>
            </p:nvPr>
          </p:nvSpPr>
          <p:spPr>
            <a:xfrm>
              <a:off x="5323" y="2542"/>
              <a:ext cx="9965" cy="48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Font typeface="Wingdings" panose="05000000000000000000" charset="0"/>
                <a:buChar char="l"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自主创新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CDK4/6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抑制剂，</a:t>
              </a:r>
              <a:r>
                <a:rPr lang="zh-CN" altLang="en-US" sz="1400" b="1" dirty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新增</a:t>
              </a:r>
              <a:r>
                <a:rPr lang="en-US" altLang="zh-CN" sz="1400" b="1" dirty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HR+/HER2-</a:t>
              </a:r>
              <a:r>
                <a:rPr lang="zh-CN" altLang="en-US" sz="1400" b="1" dirty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乳腺癌</a:t>
              </a:r>
              <a:r>
                <a:rPr lang="en-US" altLang="zh-CN" sz="1400" b="1" dirty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1L</a:t>
              </a:r>
              <a:r>
                <a:rPr lang="zh-CN" altLang="en-US" sz="1400" b="1" dirty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适应症</a:t>
              </a:r>
              <a:endParaRPr lang="zh-CN" altLang="en-US" sz="1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9" name="组合 8"/>
          <p:cNvGrpSpPr/>
          <p:nvPr>
            <p:custDataLst>
              <p:tags r:id="rId5"/>
            </p:custDataLst>
          </p:nvPr>
        </p:nvGrpSpPr>
        <p:grpSpPr>
          <a:xfrm>
            <a:off x="1191826" y="3380230"/>
            <a:ext cx="10464165" cy="402590"/>
            <a:chOff x="2570" y="2466"/>
            <a:chExt cx="16479" cy="634"/>
          </a:xfrm>
        </p:grpSpPr>
        <p:sp>
          <p:nvSpPr>
            <p:cNvPr id="26" name="剪去同侧角的矩形 25"/>
            <p:cNvSpPr/>
            <p:nvPr>
              <p:custDataLst>
                <p:tags r:id="rId6"/>
              </p:custDataLst>
            </p:nvPr>
          </p:nvSpPr>
          <p:spPr>
            <a:xfrm rot="10800000" flipV="1">
              <a:off x="2570" y="2466"/>
              <a:ext cx="2608" cy="634"/>
            </a:xfrm>
            <a:prstGeom prst="snip2Same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安全性信息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cxnSp>
          <p:nvCxnSpPr>
            <p:cNvPr id="27" name="直接连接符 26"/>
            <p:cNvCxnSpPr/>
            <p:nvPr>
              <p:custDataLst>
                <p:tags r:id="rId7"/>
              </p:custDataLst>
            </p:nvPr>
          </p:nvCxnSpPr>
          <p:spPr>
            <a:xfrm>
              <a:off x="5178" y="3100"/>
              <a:ext cx="12957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/>
            <p:cNvSpPr txBox="1"/>
            <p:nvPr>
              <p:custDataLst>
                <p:tags r:id="rId8"/>
              </p:custDataLst>
            </p:nvPr>
          </p:nvSpPr>
          <p:spPr>
            <a:xfrm>
              <a:off x="5366" y="2514"/>
              <a:ext cx="13683" cy="48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charset="0"/>
                <a:buChar char="l"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显著降低胃肠道不良反应，腹泻发生率远低于阿贝西利（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0% </a:t>
              </a:r>
              <a:r>
                <a:rPr kumimoji="0" lang="en-GB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vs. </a:t>
              </a:r>
              <a:r>
                <a:rPr kumimoji="0" lang="en-US" alt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9.5</a:t>
              </a:r>
              <a:r>
                <a:rPr kumimoji="0" lang="en-GB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%</a:t>
              </a:r>
              <a:r>
                <a:rPr kumimoji="0" lang="zh-CN" alt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）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，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耐受性、依从性更优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30" name="组合 29"/>
          <p:cNvGrpSpPr/>
          <p:nvPr>
            <p:custDataLst>
              <p:tags r:id="rId9"/>
            </p:custDataLst>
          </p:nvPr>
        </p:nvGrpSpPr>
        <p:grpSpPr>
          <a:xfrm>
            <a:off x="1191826" y="2441523"/>
            <a:ext cx="10015855" cy="402590"/>
            <a:chOff x="2570" y="2466"/>
            <a:chExt cx="15773" cy="634"/>
          </a:xfrm>
        </p:grpSpPr>
        <p:sp>
          <p:nvSpPr>
            <p:cNvPr id="31" name="剪去同侧角的矩形 30"/>
            <p:cNvSpPr/>
            <p:nvPr>
              <p:custDataLst>
                <p:tags r:id="rId10"/>
              </p:custDataLst>
            </p:nvPr>
          </p:nvSpPr>
          <p:spPr>
            <a:xfrm rot="10800000" flipV="1">
              <a:off x="2570" y="2466"/>
              <a:ext cx="2608" cy="634"/>
            </a:xfrm>
            <a:prstGeom prst="snip2Same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有效性信息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cxnSp>
          <p:nvCxnSpPr>
            <p:cNvPr id="32" name="直接连接符 31"/>
            <p:cNvCxnSpPr/>
            <p:nvPr>
              <p:custDataLst>
                <p:tags r:id="rId11"/>
              </p:custDataLst>
            </p:nvPr>
          </p:nvCxnSpPr>
          <p:spPr>
            <a:xfrm flipV="1">
              <a:off x="5178" y="3079"/>
              <a:ext cx="12957" cy="21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>
              <p:custDataLst>
                <p:tags r:id="rId12"/>
              </p:custDataLst>
            </p:nvPr>
          </p:nvSpPr>
          <p:spPr>
            <a:xfrm>
              <a:off x="5386" y="2508"/>
              <a:ext cx="12957" cy="48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Font typeface="Wingdings" panose="05000000000000000000" charset="0"/>
                <a:buChar char="l"/>
                <a:defRPr/>
              </a:pPr>
              <a:r>
                <a:rPr lang="en-US" altLang="zh-CN" sz="1400" b="1" dirty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显著延长患者中位无进展生存期（</a:t>
              </a:r>
              <a:r>
                <a:rPr lang="en-US" altLang="zh-CN" sz="1400" b="1" dirty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PFS HR：0.491</a:t>
              </a:r>
              <a:r>
                <a:rPr lang="en-US" altLang="zh-CN" sz="1400" b="1" dirty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），</a:t>
              </a:r>
              <a:r>
                <a:rPr lang="zh-CN" altLang="en-US" sz="14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临床获益显著</a:t>
              </a:r>
              <a:endParaRPr kumimoji="0" lang="zh-CN" altLang="en-US" sz="1400" b="1" i="0" u="none" strike="noStrike" kern="1200" cap="none" spc="0" normalizeH="0" baseline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38" name="组合 37"/>
          <p:cNvGrpSpPr/>
          <p:nvPr>
            <p:custDataLst>
              <p:tags r:id="rId13"/>
            </p:custDataLst>
          </p:nvPr>
        </p:nvGrpSpPr>
        <p:grpSpPr>
          <a:xfrm>
            <a:off x="1191826" y="4318937"/>
            <a:ext cx="9865360" cy="402590"/>
            <a:chOff x="2570" y="2466"/>
            <a:chExt cx="15536" cy="634"/>
          </a:xfrm>
        </p:grpSpPr>
        <p:sp>
          <p:nvSpPr>
            <p:cNvPr id="39" name="剪去同侧角的矩形 38"/>
            <p:cNvSpPr/>
            <p:nvPr>
              <p:custDataLst>
                <p:tags r:id="rId14"/>
              </p:custDataLst>
            </p:nvPr>
          </p:nvSpPr>
          <p:spPr>
            <a:xfrm rot="10800000" flipV="1">
              <a:off x="2570" y="2466"/>
              <a:ext cx="2608" cy="634"/>
            </a:xfrm>
            <a:prstGeom prst="snip2Same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经济性信息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cxnSp>
          <p:nvCxnSpPr>
            <p:cNvPr id="40" name="直接连接符 39"/>
            <p:cNvCxnSpPr/>
            <p:nvPr>
              <p:custDataLst>
                <p:tags r:id="rId15"/>
              </p:custDataLst>
            </p:nvPr>
          </p:nvCxnSpPr>
          <p:spPr>
            <a:xfrm flipV="1">
              <a:off x="5178" y="3100"/>
              <a:ext cx="12928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>
              <p:custDataLst>
                <p:tags r:id="rId16"/>
              </p:custDataLst>
            </p:nvPr>
          </p:nvSpPr>
          <p:spPr>
            <a:xfrm>
              <a:off x="5380" y="2542"/>
              <a:ext cx="12194" cy="48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charset="0"/>
                <a:buChar char="l"/>
                <a:defRPr/>
              </a:pPr>
              <a:r>
                <a:rPr lang="zh-CN" altLang="en-US" sz="1400" b="1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此版本不包含经济性信息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12" name="图片 11" descr="LOGO1_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53320" y="120650"/>
            <a:ext cx="1418590" cy="662940"/>
          </a:xfrm>
          <a:prstGeom prst="rect">
            <a:avLst/>
          </a:prstGeom>
        </p:spPr>
      </p:pic>
      <p:grpSp>
        <p:nvGrpSpPr>
          <p:cNvPr id="10" name="组合 9"/>
          <p:cNvGrpSpPr/>
          <p:nvPr>
            <p:custDataLst>
              <p:tags r:id="rId18"/>
            </p:custDataLst>
          </p:nvPr>
        </p:nvGrpSpPr>
        <p:grpSpPr>
          <a:xfrm>
            <a:off x="1191826" y="5257642"/>
            <a:ext cx="9842500" cy="402590"/>
            <a:chOff x="2570" y="2466"/>
            <a:chExt cx="15500" cy="634"/>
          </a:xfrm>
        </p:grpSpPr>
        <p:sp>
          <p:nvSpPr>
            <p:cNvPr id="11" name="剪去同侧角的矩形 10"/>
            <p:cNvSpPr/>
            <p:nvPr>
              <p:custDataLst>
                <p:tags r:id="rId19"/>
              </p:custDataLst>
            </p:nvPr>
          </p:nvSpPr>
          <p:spPr>
            <a:xfrm rot="10800000" flipV="1">
              <a:off x="2570" y="2466"/>
              <a:ext cx="2608" cy="634"/>
            </a:xfrm>
            <a:prstGeom prst="snip2Same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公平性信息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5178" y="3100"/>
              <a:ext cx="12892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>
              <p:custDataLst>
                <p:tags r:id="rId20"/>
              </p:custDataLst>
            </p:nvPr>
          </p:nvSpPr>
          <p:spPr>
            <a:xfrm>
              <a:off x="5380" y="2542"/>
              <a:ext cx="12194" cy="48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charset="0"/>
                <a:buChar char="l"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弥补临床未满足需求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，进一步补充国产靶向治疗药物，提升可及性和可负担性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文本框 4"/>
          <p:cNvSpPr txBox="1"/>
          <p:nvPr>
            <p:custDataLst>
              <p:tags r:id="rId1"/>
            </p:custDataLst>
          </p:nvPr>
        </p:nvSpPr>
        <p:spPr>
          <a:xfrm>
            <a:off x="335280" y="215265"/>
            <a:ext cx="8756015" cy="6762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30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</a:t>
            </a: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基本信息（</a:t>
            </a:r>
            <a:r>
              <a:rPr kumimoji="0" lang="en-US" altLang="zh-CN" sz="28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1/3</a:t>
            </a: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）：药品信息</a:t>
            </a:r>
            <a:endParaRPr kumimoji="0" lang="zh-CN" altLang="en-US" sz="2800" b="1" i="0" u="none" strike="noStrike" kern="1200" cap="none" spc="300" normalizeH="0" baseline="0" noProof="1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41" name="直接连接符 40"/>
          <p:cNvCxnSpPr/>
          <p:nvPr>
            <p:custDataLst>
              <p:tags r:id="rId2"/>
            </p:custDataLst>
          </p:nvPr>
        </p:nvCxnSpPr>
        <p:spPr>
          <a:xfrm>
            <a:off x="334963" y="845820"/>
            <a:ext cx="113411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>
            <p:custDataLst>
              <p:tags r:id="rId3"/>
            </p:custDataLst>
          </p:nvPr>
        </p:nvSpPr>
        <p:spPr>
          <a:xfrm>
            <a:off x="705138" y="1586349"/>
            <a:ext cx="10762962" cy="3632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伏维西利基本信息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3427" y="921884"/>
            <a:ext cx="106851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申请协议期内新增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HR+/HER2-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乳腺癌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1L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适应症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图片 3" descr="LOGO1_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3320" y="120650"/>
            <a:ext cx="1418590" cy="662940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705138" y="1942086"/>
          <a:ext cx="10753725" cy="459333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00042"/>
                <a:gridCol w="8053683"/>
              </a:tblGrid>
              <a:tr h="4002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0" lang="zh-CN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药品通用名称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枸橼酸伏维西利胶囊</a:t>
                      </a:r>
                      <a:endParaRPr kumimoji="0" lang="zh-CN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749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0" lang="zh-CN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注册规格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25mg、100mg</a:t>
                      </a:r>
                      <a:endParaRPr kumimoji="0" lang="zh-CN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8387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0" lang="zh-CN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说明书适应症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12090" fontAlgn="base">
                        <a:lnSpc>
                          <a:spcPct val="100000"/>
                        </a:lnSpc>
                        <a:buClr>
                          <a:srgbClr val="002060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本品适用于激素受体(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HR)</a:t>
                      </a: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阳性、人表皮生长因子受体2(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HER2)</a:t>
                      </a: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阴性局部晚期或转移性乳腺癌成人患者：</a:t>
                      </a:r>
                      <a:endParaRPr lang="en-US" altLang="zh-CN" sz="160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marL="285750" lvl="0" indent="-212090" fontAlgn="base">
                        <a:lnSpc>
                          <a:spcPct val="100000"/>
                        </a:lnSpc>
                        <a:buClr>
                          <a:srgbClr val="002060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zh-CN" sz="1600" b="1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1L</a:t>
                      </a:r>
                      <a:r>
                        <a:rPr lang="zh-CN" altLang="en-US" sz="1600" b="1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，未准入：</a:t>
                      </a: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与芳香化酶抑制剂联合使用作为</a:t>
                      </a:r>
                      <a:r>
                        <a:rPr lang="zh-CN" altLang="en-US" sz="1600" b="1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初始内分泌治疗</a:t>
                      </a: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；</a:t>
                      </a:r>
                      <a:endParaRPr lang="en-US" altLang="zh-CN" sz="160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marL="285750" lvl="0" indent="-212090" fontAlgn="base">
                        <a:lnSpc>
                          <a:spcPct val="100000"/>
                        </a:lnSpc>
                        <a:buClr>
                          <a:srgbClr val="002060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2L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，已准入：</a:t>
                      </a: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与氟维司群联合用于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既往曾接受内分泌治疗后出现疾病进展</a:t>
                      </a: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的患者</a:t>
                      </a:r>
                      <a:r>
                        <a:rPr lang="zh-CN" altLang="en-US" sz="1600" b="1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</a:t>
                      </a: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。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368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0" lang="zh-CN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用法用量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橼酸伏维西利胶囊推荐剂量为</a:t>
                      </a:r>
                      <a:r>
                        <a:rPr kumimoji="0" lang="en-US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200mg</a:t>
                      </a:r>
                      <a:r>
                        <a:rPr kumimoji="0" lang="zh-CN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，口服给药，每日一次，可空腹或餐后服用。每天大约同一时间服药，连续服用</a:t>
                      </a:r>
                      <a:r>
                        <a:rPr kumimoji="0" lang="en-US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21</a:t>
                      </a:r>
                      <a:r>
                        <a:rPr kumimoji="0" lang="zh-CN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天，之后停药</a:t>
                      </a:r>
                      <a:r>
                        <a:rPr kumimoji="0" lang="en-US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7</a:t>
                      </a:r>
                      <a:r>
                        <a:rPr kumimoji="0" lang="zh-CN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天，</a:t>
                      </a:r>
                      <a:r>
                        <a:rPr kumimoji="0" lang="en-US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28</a:t>
                      </a:r>
                      <a:r>
                        <a:rPr kumimoji="0" lang="zh-CN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天为一个治疗周期。</a:t>
                      </a:r>
                      <a:endParaRPr kumimoji="0" lang="en-US" altLang="zh-CN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75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0" lang="zh-CN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全球首个上市国家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0" lang="zh-CN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中国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7518">
                <a:tc>
                  <a:txBody>
                    <a:bodyPr/>
                    <a:lstStyle/>
                    <a:p>
                      <a:pPr marL="0" marR="0" lvl="0" indent="0" algn="l" defTabSz="41084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中国大陆首次上市时间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0" lang="zh-CN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晚期乳腺癌</a:t>
                      </a:r>
                      <a:r>
                        <a:rPr kumimoji="0" lang="en-US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2L</a:t>
                      </a:r>
                      <a:r>
                        <a:rPr kumimoji="0" lang="zh-CN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：2025.05；</a:t>
                      </a:r>
                      <a:r>
                        <a:rPr lang="zh-CN" altLang="en-US" sz="16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晚期乳腺癌</a:t>
                      </a:r>
                      <a:r>
                        <a:rPr lang="en-US" altLang="zh-CN" sz="16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1L</a:t>
                      </a:r>
                      <a:r>
                        <a:rPr lang="zh-CN" altLang="en-US" sz="16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：2025.0</a:t>
                      </a:r>
                      <a:r>
                        <a:rPr lang="en-US" altLang="zh-CN" sz="16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9</a:t>
                      </a:r>
                      <a:endParaRPr lang="zh-CN" alt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7518">
                <a:tc>
                  <a:txBody>
                    <a:bodyPr/>
                    <a:lstStyle/>
                    <a:p>
                      <a:pPr marL="0" marR="0" lvl="0" indent="0" algn="l" defTabSz="41084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是否为独家产品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0" lang="zh-CN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是</a:t>
                      </a:r>
                      <a:endParaRPr lang="zh-CN" alt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0222">
                <a:tc>
                  <a:txBody>
                    <a:bodyPr/>
                    <a:lstStyle/>
                    <a:p>
                      <a:pPr marL="0" marR="0" lvl="0" indent="0" algn="l" defTabSz="41084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是否为 OTC 药品</a:t>
                      </a:r>
                      <a:endParaRPr lang="zh-CN" altLang="en-US" sz="16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  <a:sym typeface="Helvetica Neue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1084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否</a:t>
                      </a:r>
                      <a:endParaRPr lang="zh-CN" altLang="en-US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  <a:sym typeface="Helvetica Neue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文本框 4"/>
          <p:cNvSpPr txBox="1"/>
          <p:nvPr>
            <p:custDataLst>
              <p:tags r:id="rId1"/>
            </p:custDataLst>
          </p:nvPr>
        </p:nvSpPr>
        <p:spPr>
          <a:xfrm>
            <a:off x="335280" y="215265"/>
            <a:ext cx="8756015" cy="6762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30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</a:t>
            </a: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基本信息（</a:t>
            </a:r>
            <a:r>
              <a:rPr kumimoji="0" lang="en-US" altLang="zh-CN" sz="28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2/3</a:t>
            </a: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）：参照药物</a:t>
            </a:r>
            <a:endParaRPr kumimoji="0" lang="zh-CN" altLang="en-US" sz="2800" b="1" i="0" u="none" strike="noStrike" kern="1200" cap="none" spc="300" normalizeH="0" baseline="0" noProof="1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41" name="直接连接符 40"/>
          <p:cNvCxnSpPr/>
          <p:nvPr>
            <p:custDataLst>
              <p:tags r:id="rId2"/>
            </p:custDataLst>
          </p:nvPr>
        </p:nvCxnSpPr>
        <p:spPr>
          <a:xfrm>
            <a:off x="334963" y="845820"/>
            <a:ext cx="113411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53427" y="1106573"/>
            <a:ext cx="106851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建议选择阿贝西利作为参照药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28861" y="1805493"/>
            <a:ext cx="10134277" cy="4603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建议参照药物：阿贝西利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028700" y="2265680"/>
          <a:ext cx="10133965" cy="3746499"/>
        </p:xfrm>
        <a:graphic>
          <a:graphicData uri="http://schemas.openxmlformats.org/drawingml/2006/table">
            <a:tbl>
              <a:tblPr firstRow="1" bandRow="1"/>
              <a:tblGrid>
                <a:gridCol w="1565910"/>
                <a:gridCol w="8568055"/>
              </a:tblGrid>
              <a:tr h="1025739">
                <a:tc rowSpan="2">
                  <a:txBody>
                    <a:bodyPr/>
                    <a:lstStyle>
                      <a:defPPr>
                        <a:defRPr lang="zh-CN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solidFill>
                            <a:srgbClr val="00206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相似性高</a:t>
                      </a:r>
                      <a:endParaRPr lang="zh-CN" altLang="en-US" sz="1800" b="1" dirty="0">
                        <a:solidFill>
                          <a:srgbClr val="00206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285750" indent="-285750" algn="just">
                        <a:lnSpc>
                          <a:spcPct val="150000"/>
                        </a:lnSpc>
                        <a:buClr>
                          <a:srgbClr val="00206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1" kern="1200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适应症一致：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均可用于</a:t>
                      </a:r>
                      <a:r>
                        <a:rPr lang="zh-CN" altLang="en-US" sz="1600" b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激素受体(</a:t>
                      </a:r>
                      <a:r>
                        <a:rPr lang="en-US" altLang="zh-CN" sz="1600" b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HR)</a:t>
                      </a:r>
                      <a:r>
                        <a:rPr lang="zh-CN" altLang="en-US" sz="1600" b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阳性、人表皮生长因子受体2(</a:t>
                      </a:r>
                      <a:r>
                        <a:rPr lang="en-US" altLang="zh-CN" sz="1600" b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HER2)</a:t>
                      </a:r>
                      <a:r>
                        <a:rPr lang="zh-CN" altLang="en-US" sz="1600" b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阴性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局部晚期或转移性乳腺癌成人患者，与芳香化酶抑制剂联合使用作为初始内分泌治疗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1088">
                <a:tc vMerge="1"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600" b="1" kern="1200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作用机制及</a:t>
                      </a:r>
                      <a:r>
                        <a:rPr lang="zh-CN" altLang="en-US" sz="1600" b="1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给药方式相同：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均为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CDK4/6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抑制剂，</a:t>
                      </a: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口服给药</a:t>
                      </a:r>
                      <a:endParaRPr lang="en-US" altLang="zh-CN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545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baseline="0" dirty="0">
                          <a:solidFill>
                            <a:srgbClr val="00206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治疗金标准</a:t>
                      </a:r>
                      <a:endParaRPr lang="zh-CN" altLang="en-US" sz="1800" b="0" baseline="0" dirty="0">
                        <a:solidFill>
                          <a:srgbClr val="00206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阿贝西利为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《</a:t>
                      </a: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NCCN临床实践指南：乳腺癌（</a:t>
                      </a:r>
                      <a:r>
                        <a:rPr lang="en-US" altLang="zh-CN" sz="16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2026.V3</a:t>
                      </a: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）</a:t>
                      </a:r>
                      <a:r>
                        <a:rPr lang="en-US" altLang="zh-CN" sz="16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》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《CSCO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乳腺癌诊疗指南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2026》《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中国抗癌协会乳腺癌诊治指南与规范（2026年版精要本）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》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等</a:t>
                      </a:r>
                      <a:r>
                        <a:rPr lang="zh-CN" altLang="en-US" sz="1600" b="1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国内外</a:t>
                      </a:r>
                      <a:r>
                        <a:rPr lang="zh-CN" altLang="en-US" sz="1600" b="1" kern="1200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权威指南</a:t>
                      </a:r>
                      <a:r>
                        <a:rPr lang="zh-CN" altLang="en-US" sz="1600" b="1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推荐用药</a:t>
                      </a:r>
                      <a:endParaRPr lang="zh-CN" altLang="en-US" sz="1600" b="1" dirty="0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05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baseline="0" dirty="0">
                          <a:solidFill>
                            <a:srgbClr val="00206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应用最广泛</a:t>
                      </a:r>
                      <a:endParaRPr lang="zh-CN" altLang="en-US" sz="1800" b="1" baseline="0" dirty="0">
                        <a:solidFill>
                          <a:srgbClr val="00206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zh-CN" sz="16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2025</a:t>
                      </a: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年，所有</a:t>
                      </a:r>
                      <a:r>
                        <a:rPr lang="en-US" altLang="zh-CN" sz="16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CDK4/6</a:t>
                      </a: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抑制剂中阿贝西利</a:t>
                      </a:r>
                      <a:r>
                        <a:rPr lang="zh-CN" altLang="en-US" sz="1600" b="1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市场份额达</a:t>
                      </a:r>
                      <a:r>
                        <a:rPr lang="en-US" altLang="zh-CN" sz="1600" b="1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49%</a:t>
                      </a:r>
                      <a:r>
                        <a:rPr lang="en-US" altLang="zh-CN" sz="1600" baseline="300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[1</a:t>
                      </a:r>
                      <a:r>
                        <a:rPr lang="en-US" altLang="zh-CN" sz="1600" b="0" baseline="300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]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，</a:t>
                      </a:r>
                      <a:r>
                        <a:rPr lang="zh-CN" altLang="en-US" sz="1600" b="0" i="0" u="none" kern="1200" baseline="0" dirty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临床应用最广泛</a:t>
                      </a:r>
                      <a:endParaRPr lang="zh-CN" altLang="en-US" sz="1600" b="0" i="0" u="none" kern="1200" baseline="0" dirty="0">
                        <a:solidFill>
                          <a:schemeClr val="dk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10" name="图片 9" descr="LOGO1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3320" y="120650"/>
            <a:ext cx="1418590" cy="66294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741295" y="7047865"/>
            <a:ext cx="5154930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0598" y="6401605"/>
            <a:ext cx="107054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[1] </a:t>
            </a:r>
            <a:r>
              <a:rPr lang="en-US" altLang="zh-CN" sz="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IMS</a:t>
            </a:r>
            <a:r>
              <a:rPr lang="zh-CN" altLang="en-US" sz="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数据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5"/>
            </p:custDataLst>
          </p:nvPr>
        </p:nvSpPr>
        <p:spPr>
          <a:xfrm>
            <a:off x="6019562" y="3782009"/>
            <a:ext cx="5521101" cy="2107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文本框 32"/>
          <p:cNvSpPr txBox="1"/>
          <p:nvPr>
            <p:custDataLst>
              <p:tags r:id="rId6"/>
            </p:custDataLst>
          </p:nvPr>
        </p:nvSpPr>
        <p:spPr>
          <a:xfrm>
            <a:off x="6022207" y="1515111"/>
            <a:ext cx="5521102" cy="437451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no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589629" y="3837757"/>
            <a:ext cx="5115561" cy="20575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87" name="文本框 4"/>
          <p:cNvSpPr txBox="1"/>
          <p:nvPr>
            <p:custDataLst>
              <p:tags r:id="rId8"/>
            </p:custDataLst>
          </p:nvPr>
        </p:nvSpPr>
        <p:spPr>
          <a:xfrm>
            <a:off x="335280" y="215265"/>
            <a:ext cx="8756015" cy="6762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30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</a:t>
            </a:r>
            <a:r>
              <a:rPr kumimoji="0" lang="zh-CN" altLang="en-US" sz="2800" b="1" i="0" u="none" strike="noStrike" kern="1200" cap="none" spc="30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基本信息（</a:t>
            </a:r>
            <a:r>
              <a:rPr kumimoji="0" lang="en-US" altLang="zh-CN" sz="2800" b="1" i="0" u="none" strike="noStrike" kern="1200" cap="none" spc="30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3/3</a:t>
            </a:r>
            <a:r>
              <a:rPr kumimoji="0" lang="zh-CN" altLang="en-US" sz="2800" b="1" i="0" u="none" strike="noStrike" kern="1200" cap="none" spc="30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）：疾病情况</a:t>
            </a:r>
            <a:endParaRPr kumimoji="0" lang="zh-CN" altLang="en-US" sz="2800" b="1" i="0" u="none" strike="noStrike" kern="1200" cap="none" spc="300" normalizeH="0" baseline="0" noProof="1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41" name="直接连接符 40"/>
          <p:cNvCxnSpPr/>
          <p:nvPr>
            <p:custDataLst>
              <p:tags r:id="rId9"/>
            </p:custDataLst>
          </p:nvPr>
        </p:nvCxnSpPr>
        <p:spPr>
          <a:xfrm>
            <a:off x="334963" y="845820"/>
            <a:ext cx="113411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486740" y="6270018"/>
            <a:ext cx="1094707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latin typeface="微软雅黑" panose="020B0503020204020204" charset="-122"/>
                <a:ea typeface="微软雅黑" panose="020B0503020204020204" charset="-122"/>
              </a:rPr>
              <a:t>[1]</a:t>
            </a:r>
            <a:r>
              <a:rPr lang="zh-CN" altLang="zh-CN" sz="800" dirty="0">
                <a:latin typeface="微软雅黑" panose="020B0503020204020204" charset="-122"/>
                <a:ea typeface="微软雅黑" panose="020B0503020204020204" charset="-122"/>
              </a:rPr>
              <a:t>中国晚期乳腺癌规范诊疗指南（</a:t>
            </a:r>
            <a:r>
              <a:rPr lang="en-US" altLang="zh-CN" sz="800" dirty="0">
                <a:latin typeface="微软雅黑" panose="020B0503020204020204" charset="-122"/>
                <a:ea typeface="微软雅黑" panose="020B0503020204020204" charset="-122"/>
              </a:rPr>
              <a:t>2024</a:t>
            </a:r>
            <a:r>
              <a:rPr lang="zh-CN" altLang="zh-CN" sz="800" dirty="0">
                <a:latin typeface="微软雅黑" panose="020B0503020204020204" charset="-122"/>
                <a:ea typeface="微软雅黑" panose="020B0503020204020204" charset="-122"/>
              </a:rPr>
              <a:t>版）</a:t>
            </a:r>
            <a:r>
              <a:rPr lang="en-US" altLang="zh-CN" sz="800" dirty="0">
                <a:latin typeface="微软雅黑" panose="020B0503020204020204" charset="-122"/>
                <a:ea typeface="微软雅黑" panose="020B0503020204020204" charset="-122"/>
              </a:rPr>
              <a:t>[J].</a:t>
            </a:r>
            <a:r>
              <a:rPr lang="zh-CN" altLang="zh-CN" sz="800" dirty="0">
                <a:latin typeface="微软雅黑" panose="020B0503020204020204" charset="-122"/>
                <a:ea typeface="微软雅黑" panose="020B0503020204020204" charset="-122"/>
              </a:rPr>
              <a:t>中华肿瘤杂志</a:t>
            </a:r>
            <a:r>
              <a:rPr lang="en-US" altLang="zh-CN" sz="800" dirty="0">
                <a:latin typeface="微软雅黑" panose="020B0503020204020204" charset="-122"/>
                <a:ea typeface="微软雅黑" panose="020B0503020204020204" charset="-122"/>
              </a:rPr>
              <a:t>,2024,45(12):1-28. [2] 2024</a:t>
            </a:r>
            <a:r>
              <a:rPr lang="zh-CN" altLang="zh-CN" sz="800" dirty="0">
                <a:latin typeface="微软雅黑" panose="020B0503020204020204" charset="-122"/>
                <a:ea typeface="微软雅黑" panose="020B0503020204020204" charset="-122"/>
              </a:rPr>
              <a:t>年中国分地区恶性肿瘤流行情况分析</a:t>
            </a:r>
            <a:r>
              <a:rPr lang="en-US" altLang="zh-CN" sz="800" dirty="0">
                <a:latin typeface="微软雅黑" panose="020B0503020204020204" charset="-122"/>
                <a:ea typeface="微软雅黑" panose="020B0503020204020204" charset="-122"/>
              </a:rPr>
              <a:t>[J].</a:t>
            </a:r>
            <a:r>
              <a:rPr lang="zh-CN" altLang="zh-CN" sz="800" dirty="0">
                <a:latin typeface="微软雅黑" panose="020B0503020204020204" charset="-122"/>
                <a:ea typeface="微软雅黑" panose="020B0503020204020204" charset="-122"/>
              </a:rPr>
              <a:t>中华肿瘤杂志</a:t>
            </a:r>
            <a:r>
              <a:rPr lang="en-US" altLang="zh-CN" sz="800" dirty="0">
                <a:latin typeface="微软雅黑" panose="020B0503020204020204" charset="-122"/>
                <a:ea typeface="微软雅黑" panose="020B0503020204020204" charset="-122"/>
              </a:rPr>
              <a:t>,2026,48(3):400-412. [3] </a:t>
            </a:r>
            <a:r>
              <a:rPr lang="en-US" altLang="zh-CN" sz="800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Johnston S, et al. NPJ Breast Cancer. 2019 Jan 17;5:5.</a:t>
            </a:r>
            <a:r>
              <a:rPr lang="zh-CN" altLang="en-US" sz="8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zh-CN" sz="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>
            <p:custDataLst>
              <p:tags r:id="rId10"/>
            </p:custDataLst>
          </p:nvPr>
        </p:nvSpPr>
        <p:spPr>
          <a:xfrm>
            <a:off x="592274" y="1515110"/>
            <a:ext cx="5115560" cy="4374303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>
            <p:custDataLst>
              <p:tags r:id="rId11"/>
            </p:custDataLst>
          </p:nvPr>
        </p:nvSpPr>
        <p:spPr>
          <a:xfrm>
            <a:off x="592274" y="1515110"/>
            <a:ext cx="5115560" cy="34671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疾病负担严重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12"/>
            </p:custDataLst>
          </p:nvPr>
        </p:nvSpPr>
        <p:spPr>
          <a:xfrm>
            <a:off x="592274" y="1925325"/>
            <a:ext cx="5067018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乳腺癌是严重威胁女性健康的恶性肿瘤：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8665" y="931526"/>
            <a:ext cx="1068514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乳腺癌是严重威胁女性健康的恶性肿瘤，存在未满足治疗需求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矩形 29"/>
          <p:cNvSpPr/>
          <p:nvPr>
            <p:custDataLst>
              <p:tags r:id="rId13"/>
            </p:custDataLst>
          </p:nvPr>
        </p:nvSpPr>
        <p:spPr>
          <a:xfrm>
            <a:off x="6022206" y="1515110"/>
            <a:ext cx="5521102" cy="35623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临床未满足治疗需求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967061" y="4041988"/>
            <a:ext cx="2692169" cy="1634490"/>
            <a:chOff x="3041048" y="3966683"/>
            <a:chExt cx="2692169" cy="1634490"/>
          </a:xfrm>
        </p:grpSpPr>
        <p:graphicFrame>
          <p:nvGraphicFramePr>
            <p:cNvPr id="34" name="图表 33"/>
            <p:cNvGraphicFramePr/>
            <p:nvPr/>
          </p:nvGraphicFramePr>
          <p:xfrm>
            <a:off x="3041048" y="3966683"/>
            <a:ext cx="2692169" cy="16344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35" name="文本框 34"/>
            <p:cNvSpPr txBox="1"/>
            <p:nvPr/>
          </p:nvSpPr>
          <p:spPr>
            <a:xfrm>
              <a:off x="3732784" y="4555339"/>
              <a:ext cx="1343231" cy="5232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7.3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万例死亡（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19.43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％）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graphicFrame>
        <p:nvGraphicFramePr>
          <p:cNvPr id="36" name="图表 35"/>
          <p:cNvGraphicFramePr/>
          <p:nvPr/>
        </p:nvGraphicFramePr>
        <p:xfrm>
          <a:off x="976618" y="4238238"/>
          <a:ext cx="2115919" cy="1750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文本框 36"/>
          <p:cNvSpPr txBox="1"/>
          <p:nvPr/>
        </p:nvSpPr>
        <p:spPr>
          <a:xfrm>
            <a:off x="1621973" y="3950140"/>
            <a:ext cx="825208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单位：万人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10" name="图片 9" descr="LOGO1_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53320" y="120650"/>
            <a:ext cx="1418590" cy="6629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250267" y="3877713"/>
            <a:ext cx="1885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患者因</a:t>
            </a: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AE</a:t>
            </a:r>
            <a:r>
              <a:rPr lang="zh-CN" altLang="en-US" sz="1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导致的停药比例</a:t>
            </a: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：</a:t>
            </a:r>
            <a:endParaRPr kumimoji="0" lang="en-US" altLang="zh-CN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" name="文本框 4"/>
          <p:cNvSpPr txBox="1"/>
          <p:nvPr>
            <p:custDataLst>
              <p:tags r:id="rId15"/>
            </p:custDataLst>
          </p:nvPr>
        </p:nvSpPr>
        <p:spPr>
          <a:xfrm>
            <a:off x="648691" y="2334367"/>
            <a:ext cx="4933702" cy="1407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lnSpc>
                <a:spcPct val="170000"/>
              </a:lnSpc>
              <a:buFont typeface="Arial" panose="020B0604020202020204" pitchFamily="34" charset="0"/>
              <a:buChar char="•"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乳腺癌是中国女性</a:t>
            </a:r>
            <a:r>
              <a: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最常见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的恶性肿瘤，</a:t>
            </a:r>
            <a:r>
              <a:rPr lang="en-US" altLang="zh-CN"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2024 </a:t>
            </a:r>
            <a:r>
              <a:rPr lang="zh-CN" altLang="en-US"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年中国乳腺癌新发病例数约为</a:t>
            </a:r>
            <a:r>
              <a:rPr lang="en-US" altLang="zh-CN"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37.58</a:t>
            </a:r>
            <a:r>
              <a:rPr lang="zh-CN" altLang="en-US"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万例，</a:t>
            </a:r>
            <a:r>
              <a:rPr lang="zh-CN" altLang="en-US" sz="13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是发病前</a:t>
            </a:r>
            <a:r>
              <a:rPr lang="en-US" altLang="zh-CN" sz="13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13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位的恶性肿瘤</a:t>
            </a:r>
            <a:r>
              <a:rPr lang="zh-CN" altLang="en-US"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en-US" altLang="zh-CN"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lvl="0" indent="-285750" fontAlgn="base">
              <a:lnSpc>
                <a:spcPct val="17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其中</a:t>
            </a:r>
            <a:r>
              <a:rPr lang="zh-CN" altLang="en-US" sz="1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约 5%～1</a:t>
            </a:r>
            <a:r>
              <a:rPr lang="zh-CN" altLang="en-US"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0% 在确诊时即有远处转移、约</a:t>
            </a:r>
            <a:r>
              <a:rPr lang="en-US" altLang="zh-CN"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20%～30%</a:t>
            </a:r>
            <a:r>
              <a:rPr lang="en-US" altLang="zh-CN"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的早期患者最终发展为晚期乳腺癌</a:t>
            </a:r>
            <a:r>
              <a:rPr lang="en-US" altLang="zh-CN" sz="1300" baseline="30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[1]</a:t>
            </a:r>
            <a:r>
              <a:rPr lang="zh-CN" altLang="en-US"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13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死亡率高达</a:t>
            </a:r>
            <a:r>
              <a:rPr lang="en-US" altLang="zh-CN" sz="13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19.43%</a:t>
            </a:r>
            <a:r>
              <a:rPr lang="en-US" altLang="zh-CN" sz="1300" baseline="30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[2]</a:t>
            </a:r>
            <a:r>
              <a:rPr lang="zh-CN" altLang="en-US"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en-US" altLang="zh-CN" sz="13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16"/>
            </p:custDataLst>
          </p:nvPr>
        </p:nvSpPr>
        <p:spPr>
          <a:xfrm>
            <a:off x="6075627" y="2293069"/>
            <a:ext cx="5302117" cy="1450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7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目录中</a:t>
            </a:r>
            <a:r>
              <a:rPr lang="en-US" altLang="zh-CN" sz="1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CDK4/6</a:t>
            </a:r>
            <a:r>
              <a:rPr lang="zh-CN" altLang="en-US" sz="1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抑制剂胃肠系统不良反应较严重，如阿贝西利</a:t>
            </a:r>
            <a:r>
              <a:rPr lang="en-US" altLang="zh-CN" sz="1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3</a:t>
            </a:r>
            <a:r>
              <a:rPr lang="zh-CN" altLang="en-US" sz="1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级及以上腹泻发生率高达</a:t>
            </a:r>
            <a:r>
              <a:rPr lang="en-US" altLang="zh-CN" sz="1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9.5%</a:t>
            </a:r>
            <a:r>
              <a:rPr lang="en-US" altLang="zh-CN" sz="1300" baseline="30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[3]</a:t>
            </a:r>
            <a:endParaRPr lang="en-US" altLang="zh-CN" sz="13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285750" indent="-285750" fontAlgn="base">
              <a:lnSpc>
                <a:spcPct val="17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目前晚期一线治疗药物耐受性差，患者因</a:t>
            </a:r>
            <a:r>
              <a:rPr lang="en-US" altLang="zh-CN" sz="1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AE</a:t>
            </a:r>
            <a:r>
              <a:rPr lang="zh-CN" altLang="en-US" sz="1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导致的停药比例高：</a:t>
            </a:r>
            <a:r>
              <a:rPr lang="zh-CN" altLang="en-US" sz="13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其中哌柏西利高达</a:t>
            </a:r>
            <a:r>
              <a:rPr lang="en-US" altLang="zh-CN" sz="13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19.6%</a:t>
            </a:r>
            <a:r>
              <a:rPr lang="zh-CN" altLang="en-US" sz="13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，瑞波西利</a:t>
            </a:r>
            <a:r>
              <a:rPr lang="en-US" altLang="zh-CN" sz="13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16.9%</a:t>
            </a:r>
            <a:r>
              <a:rPr lang="zh-CN" altLang="en-US" sz="13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，阿贝西利</a:t>
            </a:r>
            <a:r>
              <a:rPr lang="en-US" altLang="zh-CN" sz="13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16.5%</a:t>
            </a:r>
            <a:endParaRPr lang="en-US" altLang="zh-CN" sz="13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825269" y="5893336"/>
            <a:ext cx="6125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临床亟需安全性、耐受性、依从性更优的同类药品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sp>
        <p:nvSpPr>
          <p:cNvPr id="18" name="文本框 17"/>
          <p:cNvSpPr txBox="1"/>
          <p:nvPr>
            <p:custDataLst>
              <p:tags r:id="rId17"/>
            </p:custDataLst>
          </p:nvPr>
        </p:nvSpPr>
        <p:spPr>
          <a:xfrm>
            <a:off x="6075627" y="1957213"/>
            <a:ext cx="5067018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安全性欠佳：</a:t>
            </a:r>
            <a:endParaRPr lang="zh-CN" altLang="en-US" sz="16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16" name="图表 15"/>
          <p:cNvGraphicFramePr/>
          <p:nvPr/>
        </p:nvGraphicFramePr>
        <p:xfrm>
          <a:off x="8885202" y="4301968"/>
          <a:ext cx="2492542" cy="1536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6582561" y="3875880"/>
            <a:ext cx="1885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阿贝西利严重不良反应发生率</a:t>
            </a: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：</a:t>
            </a:r>
            <a:endParaRPr kumimoji="0" lang="en-US" altLang="zh-CN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aphicFrame>
        <p:nvGraphicFramePr>
          <p:cNvPr id="7" name="图表 6"/>
          <p:cNvGraphicFramePr/>
          <p:nvPr>
            <p:custDataLst>
              <p:tags r:id="rId18"/>
            </p:custDataLst>
          </p:nvPr>
        </p:nvGraphicFramePr>
        <p:xfrm>
          <a:off x="6191446" y="4072695"/>
          <a:ext cx="2667706" cy="1848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>
            <p:custDataLst>
              <p:tags r:id="rId3"/>
            </p:custDataLst>
          </p:nvPr>
        </p:nvSpPr>
        <p:spPr>
          <a:xfrm>
            <a:off x="594775" y="1849188"/>
            <a:ext cx="10884542" cy="24740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矩形 36"/>
          <p:cNvSpPr/>
          <p:nvPr>
            <p:custDataLst>
              <p:tags r:id="rId4"/>
            </p:custDataLst>
          </p:nvPr>
        </p:nvSpPr>
        <p:spPr>
          <a:xfrm>
            <a:off x="602165" y="1772356"/>
            <a:ext cx="10852307" cy="464524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矩形 13"/>
          <p:cNvSpPr/>
          <p:nvPr>
            <p:custDataLst>
              <p:tags r:id="rId5"/>
            </p:custDataLst>
          </p:nvPr>
        </p:nvSpPr>
        <p:spPr>
          <a:xfrm>
            <a:off x="593446" y="1479106"/>
            <a:ext cx="5309643" cy="3875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延长患者</a:t>
            </a:r>
            <a:r>
              <a:rPr lang="en-US" altLang="zh-CN" sz="1600" b="1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</a:t>
            </a:r>
            <a:r>
              <a:rPr lang="en-US" altLang="zh-CN" sz="1600" b="1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PFS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highlight>
                <a:srgbClr val="FFFF00"/>
              </a:highligh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41" name="直接连接符 40"/>
          <p:cNvCxnSpPr/>
          <p:nvPr>
            <p:custDataLst>
              <p:tags r:id="rId6"/>
            </p:custDataLst>
          </p:nvPr>
        </p:nvCxnSpPr>
        <p:spPr>
          <a:xfrm>
            <a:off x="334963" y="845820"/>
            <a:ext cx="113411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527367" y="6371881"/>
            <a:ext cx="113411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7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[1] Peng Yuan, et al. JAMA Oncology. Published online June 1, 2026.</a:t>
            </a:r>
            <a:r>
              <a:rPr lang="en-US" altLang="zh-CN" sz="700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</a:t>
            </a:r>
            <a:r>
              <a:rPr lang="en-US" altLang="zh-CN" sz="7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[2] M. P. Goetz</a:t>
            </a:r>
            <a:r>
              <a:rPr lang="en-US" altLang="zh-CN" sz="700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, et al. Annals of Oncology. 2024 May 35;718-727. </a:t>
            </a:r>
            <a:r>
              <a:rPr lang="en-US" altLang="zh-CN" sz="7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[3</a:t>
            </a:r>
            <a:r>
              <a:rPr lang="en-US" altLang="zh-CN" sz="700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]</a:t>
            </a:r>
            <a:r>
              <a:rPr lang="zh-CN" altLang="en-US" sz="700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该指南推荐层级分为“推荐”“考虑”“可选”，推荐为最高级别</a:t>
            </a:r>
            <a:endParaRPr kumimoji="0" lang="zh-CN" alt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9328" y="966151"/>
            <a:ext cx="1068514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显著延长患者中位无进展生存期，临床获益显著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340215" y="6546414"/>
            <a:ext cx="2844800" cy="47625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9" name="图片 8" descr="LOGO1_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3320" y="120650"/>
            <a:ext cx="1418590" cy="662940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8"/>
            </p:custDataLst>
          </p:nvPr>
        </p:nvSpPr>
        <p:spPr>
          <a:xfrm>
            <a:off x="609573" y="4325519"/>
            <a:ext cx="10869744" cy="3673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权威指南推荐用于HR＋/HER2</a:t>
            </a:r>
            <a:r>
              <a:rPr lang="en-US" altLang="zh-CN"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-</a:t>
            </a: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晚期乳腺癌一线治疗</a:t>
            </a:r>
            <a:endParaRPr lang="zh-CN" altLang="en-US"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9"/>
            </p:custDataLst>
          </p:nvPr>
        </p:nvSpPr>
        <p:spPr>
          <a:xfrm>
            <a:off x="335280" y="215265"/>
            <a:ext cx="10553700" cy="6762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二、有效性</a:t>
            </a:r>
            <a:endParaRPr kumimoji="0" lang="zh-CN" altLang="en-US" sz="2800" b="1" i="0" u="none" strike="noStrike" kern="1200" cap="none" spc="300" normalizeH="0" baseline="0" noProof="1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0"/>
            </p:custDataLst>
          </p:nvPr>
        </p:nvSpPr>
        <p:spPr>
          <a:xfrm>
            <a:off x="737528" y="1958506"/>
            <a:ext cx="5067018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与阿贝西利相比</a:t>
            </a:r>
            <a:r>
              <a:rPr lang="en-US" altLang="zh-CN" sz="1400" baseline="30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[1-2] 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fontAlgn="base">
              <a:lnSpc>
                <a:spcPct val="150000"/>
              </a:lnSpc>
              <a:defRPr/>
            </a:pP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伏维西利</a:t>
            </a:r>
            <a:r>
              <a:rPr lang="zh-CN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显著降低患者的疾病进展风险</a:t>
            </a:r>
            <a:endParaRPr lang="zh-CN" altLang="en-US" sz="1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lvl="0" indent="-285750" fontAlgn="base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en-US" altLang="zh-CN" sz="14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缺角矩形 6"/>
          <p:cNvSpPr/>
          <p:nvPr/>
        </p:nvSpPr>
        <p:spPr>
          <a:xfrm>
            <a:off x="1182326" y="5065583"/>
            <a:ext cx="4622220" cy="1044240"/>
          </a:xfrm>
          <a:prstGeom prst="plaque">
            <a:avLst/>
          </a:prstGeom>
          <a:solidFill>
            <a:srgbClr val="DEEBF6"/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《2026 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中国抗癌协会乳腺癌诊治指南与规范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en-US" altLang="zh-CN" sz="1400" baseline="30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[3]</a:t>
            </a:r>
            <a:endParaRPr lang="en-US" altLang="zh-CN" sz="1400" baseline="30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aseline="30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针对一线患者，</a:t>
            </a:r>
            <a:r>
              <a:rPr lang="zh-CN" altLang="en-US" sz="2000" b="1" baseline="30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“推荐”使用本品进行治疗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缺角矩形 7"/>
          <p:cNvSpPr/>
          <p:nvPr/>
        </p:nvSpPr>
        <p:spPr>
          <a:xfrm>
            <a:off x="6111900" y="5059824"/>
            <a:ext cx="4892564" cy="1044240"/>
          </a:xfrm>
          <a:prstGeom prst="plaque">
            <a:avLst/>
          </a:prstGeom>
          <a:solidFill>
            <a:srgbClr val="DEEBF6"/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《2026 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中国临床肿瘤学会乳腺癌诊疗指南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endParaRPr lang="en-US" altLang="zh-CN" sz="1400" baseline="30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aseline="30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针对未经内分泌治疗患者，</a:t>
            </a:r>
            <a:r>
              <a:rPr lang="zh-CN" altLang="en-US" sz="2000" b="1" baseline="30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en-US" altLang="zh-CN" sz="2000" b="1" baseline="30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Ⅰ</a:t>
            </a:r>
            <a:r>
              <a:rPr lang="zh-CN" altLang="en-US" sz="2000" b="1" baseline="30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级推荐”使用本品进行治疗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>
            <p:custDataLst>
              <p:tags r:id="rId11"/>
            </p:custDataLst>
          </p:nvPr>
        </p:nvSpPr>
        <p:spPr>
          <a:xfrm>
            <a:off x="6096001" y="1481410"/>
            <a:ext cx="5375910" cy="3875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提高患者</a:t>
            </a:r>
            <a:r>
              <a:rPr lang="en-US" altLang="zh-CN" sz="1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ORR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5903088" y="1849189"/>
            <a:ext cx="208812" cy="247402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>
            <p:custDataLst>
              <p:tags r:id="rId12"/>
            </p:custDataLst>
          </p:nvPr>
        </p:nvSpPr>
        <p:spPr>
          <a:xfrm>
            <a:off x="3521710" y="3551555"/>
            <a:ext cx="23704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200" b="1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研究者评估</a:t>
            </a:r>
            <a:r>
              <a:rPr lang="en-US" altLang="zh-CN" sz="1200" b="1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PFS HR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0.535</a:t>
            </a:r>
            <a:endParaRPr kumimoji="0" lang="en-US" altLang="zh-CN" sz="1200" b="1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3521710" y="2971800"/>
            <a:ext cx="2266950" cy="2768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200" b="1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研究者评估</a:t>
            </a:r>
            <a:r>
              <a:rPr lang="en-US" altLang="zh-CN" sz="1200" b="1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PFS HR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0.491</a:t>
            </a:r>
            <a:endParaRPr lang="en-US" altLang="zh-CN" sz="1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26" name="Table 6"/>
          <p:cNvGraphicFramePr>
            <a:graphicFrameLocks noGrp="1"/>
          </p:cNvGraphicFramePr>
          <p:nvPr>
            <p:custDataLst>
              <p:tags r:id="rId14"/>
            </p:custDataLst>
          </p:nvPr>
        </p:nvGraphicFramePr>
        <p:xfrm>
          <a:off x="6388735" y="3251200"/>
          <a:ext cx="4688205" cy="939165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772160"/>
                <a:gridCol w="1016000"/>
                <a:gridCol w="1016000"/>
                <a:gridCol w="1016635"/>
                <a:gridCol w="867410"/>
              </a:tblGrid>
              <a:tr h="19494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100"/>
                        </a:spcAft>
                        <a:buNone/>
                      </a:pPr>
                      <a:endParaRPr lang="en-US" altLang="en-US" sz="800" b="1" kern="1200" dirty="0">
                        <a:solidFill>
                          <a:sysClr val="window" lastClr="FFFFFF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ea"/>
                      </a:endParaRPr>
                    </a:p>
                  </a:txBody>
                  <a:tcPr marL="50800" marR="50800" marT="0" marB="0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4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900" b="1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charset="-122"/>
                        </a:rPr>
                        <a:t>IRC</a:t>
                      </a:r>
                      <a:r>
                        <a:rPr lang="zh-CN" altLang="en-US" sz="900" b="1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评估</a:t>
                      </a:r>
                      <a:endParaRPr lang="zh-CN" altLang="en-US" sz="900" b="1" dirty="0">
                        <a:solidFill>
                          <a:sysClr val="windowText" lastClr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4384" marR="243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4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 marL="24384" marR="24384" marT="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28F">
                        <a:lumMod val="20000"/>
                        <a:lumOff val="8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900" b="1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研究者评估</a:t>
                      </a:r>
                      <a:endParaRPr lang="zh-CN" altLang="en-US" sz="900" b="1" dirty="0">
                        <a:solidFill>
                          <a:sysClr val="windowText" lastClr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4384" marR="2438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4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 marL="24384" marR="24384" marT="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28F">
                        <a:lumMod val="20000"/>
                        <a:lumOff val="80000"/>
                      </a:srgb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100"/>
                        </a:spcAft>
                      </a:pPr>
                      <a:endParaRPr lang="en-US" sz="800" b="1" kern="1200" dirty="0">
                        <a:solidFill>
                          <a:sysClr val="window" lastClr="FFFFFF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ea"/>
                      </a:endParaRPr>
                    </a:p>
                  </a:txBody>
                  <a:tcPr marL="50800" marR="50800" marT="0" marB="0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rgbClr val="1594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4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4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b="0" dirty="0">
                          <a:solidFill>
                            <a:sysClr val="window" lastClr="FFFF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伏维西利组</a:t>
                      </a:r>
                      <a:r>
                        <a:rPr lang="en-US" sz="900" b="0" dirty="0">
                          <a:solidFill>
                            <a:sysClr val="window" lastClr="FFFFFF"/>
                          </a:solidFill>
                          <a:effectLst/>
                          <a:latin typeface="微软雅黑" panose="020B0503020204020204" charset="-122"/>
                        </a:rPr>
                        <a:t> </a:t>
                      </a:r>
                      <a:endParaRPr lang="en-US" sz="900" b="0" dirty="0">
                        <a:solidFill>
                          <a:sysClr val="window" lastClr="FFFFFF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ysClr val="window" lastClr="FFFFFF"/>
                          </a:solidFill>
                          <a:effectLst/>
                          <a:latin typeface="微软雅黑" panose="020B0503020204020204" charset="-122"/>
                        </a:rPr>
                        <a:t>(n=208)</a:t>
                      </a:r>
                      <a:endParaRPr lang="en-US" sz="900" b="0" dirty="0">
                        <a:solidFill>
                          <a:sysClr val="window" lastClr="FFFFFF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4384" marR="243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94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4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4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b="0" dirty="0">
                          <a:solidFill>
                            <a:sysClr val="window" lastClr="FFFF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对照组</a:t>
                      </a:r>
                      <a:endParaRPr lang="zh-CN" altLang="en-US" sz="900" b="0" dirty="0">
                        <a:solidFill>
                          <a:sysClr val="window" lastClr="FFFFFF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ysClr val="window" lastClr="FFFFFF"/>
                          </a:solidFill>
                          <a:effectLst/>
                          <a:latin typeface="微软雅黑" panose="020B0503020204020204" charset="-122"/>
                        </a:rPr>
                        <a:t>(n=209)</a:t>
                      </a:r>
                      <a:endParaRPr lang="en-US" sz="900" b="0" dirty="0">
                        <a:solidFill>
                          <a:sysClr val="window" lastClr="FFFFFF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4384" marR="243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94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4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4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b="0" dirty="0">
                          <a:solidFill>
                            <a:sysClr val="window" lastClr="FFFF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伏维西利组</a:t>
                      </a:r>
                      <a:r>
                        <a:rPr lang="en-US" sz="900" b="0" dirty="0">
                          <a:solidFill>
                            <a:sysClr val="window" lastClr="FFFFFF"/>
                          </a:solidFill>
                          <a:effectLst/>
                          <a:latin typeface="微软雅黑" panose="020B0503020204020204" charset="-122"/>
                        </a:rPr>
                        <a:t> </a:t>
                      </a:r>
                      <a:endParaRPr lang="en-US" sz="900" b="0" dirty="0">
                        <a:solidFill>
                          <a:sysClr val="window" lastClr="FFFFFF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ysClr val="window" lastClr="FFFFFF"/>
                          </a:solidFill>
                          <a:effectLst/>
                          <a:latin typeface="微软雅黑" panose="020B0503020204020204" charset="-122"/>
                        </a:rPr>
                        <a:t>(n=208)</a:t>
                      </a:r>
                      <a:endParaRPr lang="en-US" sz="900" b="0" dirty="0">
                        <a:solidFill>
                          <a:sysClr val="window" lastClr="FFFFFF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4384" marR="243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94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4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4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b="0" dirty="0">
                          <a:solidFill>
                            <a:sysClr val="window" lastClr="FFFF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对照组</a:t>
                      </a:r>
                      <a:endParaRPr lang="zh-CN" altLang="en-US" sz="900" b="0" dirty="0">
                        <a:solidFill>
                          <a:sysClr val="window" lastClr="FFFFFF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ysClr val="window" lastClr="FFFFFF"/>
                          </a:solidFill>
                          <a:effectLst/>
                          <a:latin typeface="微软雅黑" panose="020B0503020204020204" charset="-122"/>
                        </a:rPr>
                        <a:t>(n=209)</a:t>
                      </a:r>
                      <a:endParaRPr lang="en-US" sz="900" b="0" dirty="0">
                        <a:solidFill>
                          <a:sysClr val="window" lastClr="FFFFFF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4384" marR="2438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rgbClr val="1594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4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4D2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b="1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charset="-122"/>
                        </a:rPr>
                        <a:t>ORR, n</a:t>
                      </a:r>
                      <a:r>
                        <a:rPr lang="zh-CN" altLang="en-US" sz="800" b="1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（</a:t>
                      </a:r>
                      <a:r>
                        <a:rPr lang="en-US" sz="800" b="1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charset="-122"/>
                        </a:rPr>
                        <a:t>%</a:t>
                      </a:r>
                      <a:r>
                        <a:rPr lang="zh-CN" altLang="en-US" sz="800" b="1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）</a:t>
                      </a:r>
                      <a:endParaRPr lang="zh-CN" altLang="en-US" sz="800" b="1" dirty="0">
                        <a:solidFill>
                          <a:sysClr val="windowText" lastClr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0800" marR="508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94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4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CN" sz="900" b="1" dirty="0">
                          <a:solidFill>
                            <a:srgbClr val="1594D2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138</a:t>
                      </a:r>
                      <a:r>
                        <a:rPr lang="zh-CN" altLang="en-US" sz="900" b="1" dirty="0">
                          <a:solidFill>
                            <a:srgbClr val="1594D2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（</a:t>
                      </a:r>
                      <a:r>
                        <a:rPr lang="en-US" altLang="zh-CN" sz="900" b="1" dirty="0">
                          <a:solidFill>
                            <a:srgbClr val="1594D2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66.3%</a:t>
                      </a:r>
                      <a:r>
                        <a:rPr lang="zh-CN" altLang="en-US" sz="900" b="1" dirty="0">
                          <a:solidFill>
                            <a:srgbClr val="1594D2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）</a:t>
                      </a:r>
                      <a:endParaRPr lang="zh-CN" altLang="en-US" sz="900" b="1" dirty="0">
                        <a:solidFill>
                          <a:srgbClr val="1594D2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0800" marR="508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594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4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CN" sz="900" b="0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82</a:t>
                      </a:r>
                      <a:r>
                        <a:rPr lang="zh-CN" altLang="en-US" sz="900" b="0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（</a:t>
                      </a:r>
                      <a:r>
                        <a:rPr lang="en-US" altLang="zh-CN" sz="900" b="0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39.2%</a:t>
                      </a:r>
                      <a:r>
                        <a:rPr lang="zh-CN" altLang="en-US" sz="900" b="0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）</a:t>
                      </a:r>
                      <a:endParaRPr lang="zh-CN" altLang="en-US" sz="900" b="0" dirty="0">
                        <a:solidFill>
                          <a:sysClr val="windowText" lastClr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0800" marR="508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94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4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CN" sz="900" b="1" dirty="0">
                          <a:solidFill>
                            <a:srgbClr val="1594D2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116</a:t>
                      </a:r>
                      <a:r>
                        <a:rPr lang="zh-CN" altLang="en-US" sz="900" b="1" dirty="0">
                          <a:solidFill>
                            <a:srgbClr val="1594D2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（</a:t>
                      </a:r>
                      <a:r>
                        <a:rPr lang="en-US" altLang="zh-CN" sz="900" b="1" dirty="0">
                          <a:solidFill>
                            <a:srgbClr val="1594D2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55.8%</a:t>
                      </a:r>
                      <a:r>
                        <a:rPr lang="zh-CN" altLang="en-US" sz="900" b="1" dirty="0">
                          <a:solidFill>
                            <a:srgbClr val="1594D2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）</a:t>
                      </a:r>
                      <a:endParaRPr lang="zh-CN" altLang="en-US" sz="900" b="1" dirty="0">
                        <a:solidFill>
                          <a:srgbClr val="1594D2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0800" marR="508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94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4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CN" sz="900" b="0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86</a:t>
                      </a:r>
                      <a:r>
                        <a:rPr lang="zh-CN" altLang="en-US" sz="900" b="0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（</a:t>
                      </a:r>
                      <a:r>
                        <a:rPr lang="en-US" altLang="zh-CN" sz="900" b="0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41.1%</a:t>
                      </a:r>
                      <a:r>
                        <a:rPr lang="zh-CN" altLang="en-US" sz="900" b="0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）</a:t>
                      </a:r>
                      <a:endParaRPr lang="zh-CN" altLang="en-US" sz="900" b="0" dirty="0">
                        <a:solidFill>
                          <a:sysClr val="windowText" lastClr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0800" marR="5080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rgbClr val="1594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4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b="1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charset="-122"/>
                        </a:rPr>
                        <a:t>   95% CI, %</a:t>
                      </a:r>
                      <a:endParaRPr lang="en-US" sz="800" b="1" dirty="0">
                        <a:solidFill>
                          <a:sysClr val="windowText" lastClr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0800" marR="508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94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4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CN" sz="900" b="0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(59.5, 72.7)</a:t>
                      </a:r>
                      <a:endParaRPr lang="en-US" altLang="zh-CN" sz="900" b="0" dirty="0">
                        <a:solidFill>
                          <a:sysClr val="windowText" lastClr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0800" marR="508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594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4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CN" sz="900" b="0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(32.6, 46.2)</a:t>
                      </a:r>
                      <a:endParaRPr lang="en-US" altLang="zh-CN" sz="900" b="0" dirty="0">
                        <a:solidFill>
                          <a:sysClr val="windowText" lastClr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0800" marR="508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94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4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CN" sz="900" b="0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(48.7, 62.6)</a:t>
                      </a:r>
                      <a:endParaRPr lang="en-US" altLang="zh-CN" sz="900" b="0" dirty="0">
                        <a:solidFill>
                          <a:sysClr val="windowText" lastClr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0800" marR="508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94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4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CN" sz="900" b="0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(34.4, 48.1)</a:t>
                      </a:r>
                      <a:endParaRPr lang="en-US" altLang="zh-CN" sz="900" b="0" dirty="0">
                        <a:solidFill>
                          <a:sysClr val="windowText" lastClr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0800" marR="5080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rgbClr val="1594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4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图表 27"/>
          <p:cNvGraphicFramePr/>
          <p:nvPr/>
        </p:nvGraphicFramePr>
        <p:xfrm>
          <a:off x="6668135" y="1998980"/>
          <a:ext cx="4634865" cy="1343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6" name="图表 5"/>
          <p:cNvGraphicFramePr/>
          <p:nvPr/>
        </p:nvGraphicFramePr>
        <p:xfrm>
          <a:off x="828675" y="2690495"/>
          <a:ext cx="2927985" cy="140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>
            <p:custDataLst>
              <p:tags r:id="rId6"/>
            </p:custDataLst>
          </p:nvPr>
        </p:nvSpPr>
        <p:spPr>
          <a:xfrm>
            <a:off x="7584516" y="1446540"/>
            <a:ext cx="4273650" cy="504508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87" name="文本框 4"/>
          <p:cNvSpPr txBox="1"/>
          <p:nvPr>
            <p:custDataLst>
              <p:tags r:id="rId7"/>
            </p:custDataLst>
          </p:nvPr>
        </p:nvSpPr>
        <p:spPr>
          <a:xfrm>
            <a:off x="335280" y="215265"/>
            <a:ext cx="10553700" cy="6762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三、安全性</a:t>
            </a:r>
            <a:endParaRPr kumimoji="0" lang="zh-CN" altLang="en-US" sz="2800" b="1" i="0" u="none" strike="noStrike" kern="1200" cap="none" spc="300" normalizeH="0" baseline="0" noProof="1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41" name="直接连接符 40"/>
          <p:cNvCxnSpPr/>
          <p:nvPr>
            <p:custDataLst>
              <p:tags r:id="rId8"/>
            </p:custDataLst>
          </p:nvPr>
        </p:nvCxnSpPr>
        <p:spPr>
          <a:xfrm>
            <a:off x="334963" y="845820"/>
            <a:ext cx="113411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文本框 119"/>
          <p:cNvSpPr txBox="1"/>
          <p:nvPr/>
        </p:nvSpPr>
        <p:spPr>
          <a:xfrm>
            <a:off x="578751" y="900145"/>
            <a:ext cx="10685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胃肠道不良反应低，肝脏安全性好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7638" y="6400456"/>
            <a:ext cx="10947373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7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[1] Peng Yuan, et al. JAMA Oncology. Published online June 1, 2026.  </a:t>
            </a:r>
            <a:r>
              <a:rPr lang="en-US" altLang="zh-CN" sz="7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[2] </a:t>
            </a:r>
            <a:r>
              <a:rPr lang="en-US" altLang="zh-CN" sz="700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Johnston S, et al. NPJ Breast Cancer. 2019 Jan 17;5:5.</a:t>
            </a:r>
            <a:r>
              <a:rPr lang="en-US" altLang="zh-CN" sz="7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700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lang="en-US" altLang="zh-CN" sz="7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[3] </a:t>
            </a:r>
            <a:r>
              <a:rPr lang="zh-CN" altLang="zh-CN" sz="7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Catalano, M</a:t>
            </a:r>
            <a:r>
              <a:rPr lang="zh-CN" altLang="zh-CN" dirty="0"/>
              <a:t>.</a:t>
            </a:r>
            <a:r>
              <a:rPr lang="en-US" altLang="zh-CN" sz="700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et al </a:t>
            </a:r>
            <a:r>
              <a:rPr lang="en-US" altLang="zh-CN" sz="7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Cancer Chemotherapy and Pharmacology 2025.12</a:t>
            </a:r>
            <a:r>
              <a:rPr lang="en-US" altLang="zh-CN" sz="700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.</a:t>
            </a:r>
            <a:r>
              <a:rPr lang="en-US" altLang="zh-CN" sz="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[4] </a:t>
            </a:r>
            <a:r>
              <a:rPr lang="en-US" altLang="zh-CN" sz="700" kern="0" dirty="0" err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Hortobagyi</a:t>
            </a:r>
            <a:r>
              <a:rPr lang="en-US" altLang="zh-CN" sz="7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GN, et al. N Engl J Med 2016; 375(18):1738-1748. </a:t>
            </a:r>
            <a:r>
              <a:rPr lang="en-US" altLang="zh-CN" sz="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[5] </a:t>
            </a:r>
            <a:r>
              <a:rPr lang="en-US" altLang="zh-CN" sz="7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Rugo HS, et al. Breast Cancer Res Treat. 2019 Apr;174(3):719-729. &amp; Supplementary</a:t>
            </a:r>
            <a:r>
              <a:rPr lang="en-US" altLang="zh-CN" sz="700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</a:t>
            </a:r>
            <a:endParaRPr kumimoji="0" lang="en-US" altLang="zh-CN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36" name="图片 35" descr="LOGO1_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53320" y="120650"/>
            <a:ext cx="1418590" cy="662940"/>
          </a:xfrm>
          <a:prstGeom prst="rect">
            <a:avLst/>
          </a:prstGeom>
        </p:spPr>
      </p:pic>
      <p:sp>
        <p:nvSpPr>
          <p:cNvPr id="44" name="矩形 43"/>
          <p:cNvSpPr/>
          <p:nvPr>
            <p:custDataLst>
              <p:tags r:id="rId10"/>
            </p:custDataLst>
          </p:nvPr>
        </p:nvSpPr>
        <p:spPr>
          <a:xfrm>
            <a:off x="7571848" y="1408440"/>
            <a:ext cx="4286318" cy="35623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伏维西利因不良反应停药比例更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</a:t>
            </a:r>
            <a:r>
              <a:rPr lang="en-US" altLang="zh-CN" sz="1600" baseline="30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[1-3]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980828" y="2303800"/>
            <a:ext cx="1402080" cy="2647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停药（因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AEs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）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9873896" y="2848718"/>
            <a:ext cx="1127669" cy="1296122"/>
            <a:chOff x="4092274" y="5175960"/>
            <a:chExt cx="1127669" cy="1296122"/>
          </a:xfrm>
        </p:grpSpPr>
        <p:grpSp>
          <p:nvGrpSpPr>
            <p:cNvPr id="27" name="组合 26"/>
            <p:cNvGrpSpPr/>
            <p:nvPr/>
          </p:nvGrpSpPr>
          <p:grpSpPr>
            <a:xfrm>
              <a:off x="4112332" y="5175960"/>
              <a:ext cx="1035685" cy="983615"/>
              <a:chOff x="13955" y="3748"/>
              <a:chExt cx="1243" cy="1138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13955" y="3748"/>
                <a:ext cx="1243" cy="1138"/>
              </a:xfrm>
              <a:prstGeom prst="ellipse">
                <a:avLst/>
              </a:prstGeom>
              <a:solidFill>
                <a:srgbClr val="6CAED8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14076" y="4135"/>
                <a:ext cx="1065" cy="364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16.5%</a:t>
                </a:r>
                <a:endPara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4092274" y="6195083"/>
              <a:ext cx="112766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阿贝</a:t>
              </a: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西利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422453" y="3126763"/>
            <a:ext cx="1127669" cy="957291"/>
            <a:chOff x="2541737" y="5503529"/>
            <a:chExt cx="1127669" cy="957291"/>
          </a:xfrm>
        </p:grpSpPr>
        <p:sp>
          <p:nvSpPr>
            <p:cNvPr id="17" name="文本框 16"/>
            <p:cNvSpPr txBox="1"/>
            <p:nvPr/>
          </p:nvSpPr>
          <p:spPr>
            <a:xfrm>
              <a:off x="2541737" y="6183821"/>
              <a:ext cx="112766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伏维西利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2745346" y="5503529"/>
              <a:ext cx="746760" cy="480060"/>
              <a:chOff x="2732191" y="5510605"/>
              <a:chExt cx="746760" cy="480060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2841697" y="5510605"/>
                <a:ext cx="480695" cy="48006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2732191" y="5616575"/>
                <a:ext cx="746760" cy="30650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1.4%</a:t>
                </a:r>
                <a:endPara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p:grpSp>
      </p:grpSp>
      <p:grpSp>
        <p:nvGrpSpPr>
          <p:cNvPr id="62" name="组合 61"/>
          <p:cNvGrpSpPr/>
          <p:nvPr/>
        </p:nvGrpSpPr>
        <p:grpSpPr>
          <a:xfrm>
            <a:off x="8421049" y="4384148"/>
            <a:ext cx="1146347" cy="1295688"/>
            <a:chOff x="4112332" y="5175960"/>
            <a:chExt cx="1146347" cy="1295688"/>
          </a:xfrm>
        </p:grpSpPr>
        <p:grpSp>
          <p:nvGrpSpPr>
            <p:cNvPr id="63" name="组合 62"/>
            <p:cNvGrpSpPr/>
            <p:nvPr/>
          </p:nvGrpSpPr>
          <p:grpSpPr>
            <a:xfrm>
              <a:off x="4112332" y="5175960"/>
              <a:ext cx="1035685" cy="983615"/>
              <a:chOff x="13955" y="3748"/>
              <a:chExt cx="1243" cy="1138"/>
            </a:xfrm>
          </p:grpSpPr>
          <p:sp>
            <p:nvSpPr>
              <p:cNvPr id="68" name="椭圆 67"/>
              <p:cNvSpPr/>
              <p:nvPr/>
            </p:nvSpPr>
            <p:spPr>
              <a:xfrm>
                <a:off x="13955" y="3748"/>
                <a:ext cx="1243" cy="1138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14076" y="4135"/>
                <a:ext cx="1065" cy="364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b="1" dirty="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19.6</a:t>
                </a: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%</a:t>
                </a:r>
                <a:endPara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p:grpSp>
        <p:sp>
          <p:nvSpPr>
            <p:cNvPr id="65" name="文本框 64"/>
            <p:cNvSpPr txBox="1"/>
            <p:nvPr/>
          </p:nvSpPr>
          <p:spPr>
            <a:xfrm>
              <a:off x="4131010" y="6194649"/>
              <a:ext cx="112766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哌柏西利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9912631" y="4371458"/>
            <a:ext cx="1127669" cy="1297077"/>
            <a:chOff x="4105074" y="5175960"/>
            <a:chExt cx="1127669" cy="1297077"/>
          </a:xfrm>
        </p:grpSpPr>
        <p:grpSp>
          <p:nvGrpSpPr>
            <p:cNvPr id="71" name="组合 70"/>
            <p:cNvGrpSpPr/>
            <p:nvPr/>
          </p:nvGrpSpPr>
          <p:grpSpPr>
            <a:xfrm>
              <a:off x="4112332" y="5175960"/>
              <a:ext cx="1035685" cy="983615"/>
              <a:chOff x="13955" y="3748"/>
              <a:chExt cx="1243" cy="1138"/>
            </a:xfrm>
          </p:grpSpPr>
          <p:sp>
            <p:nvSpPr>
              <p:cNvPr id="73" name="椭圆 72"/>
              <p:cNvSpPr/>
              <p:nvPr/>
            </p:nvSpPr>
            <p:spPr>
              <a:xfrm>
                <a:off x="13955" y="3748"/>
                <a:ext cx="1243" cy="1138"/>
              </a:xfrm>
              <a:prstGeom prst="ellipse">
                <a:avLst/>
              </a:prstGeom>
              <a:solidFill>
                <a:schemeClr val="accent5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74" name="文本框 73"/>
              <p:cNvSpPr txBox="1"/>
              <p:nvPr/>
            </p:nvSpPr>
            <p:spPr>
              <a:xfrm>
                <a:off x="14076" y="4135"/>
                <a:ext cx="1065" cy="364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16.9%</a:t>
                </a:r>
                <a:endPara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p:grpSp>
        <p:sp>
          <p:nvSpPr>
            <p:cNvPr id="72" name="文本框 71"/>
            <p:cNvSpPr txBox="1"/>
            <p:nvPr/>
          </p:nvSpPr>
          <p:spPr>
            <a:xfrm>
              <a:off x="4105074" y="6196038"/>
              <a:ext cx="112766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瑞波西利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16853" y="1408440"/>
            <a:ext cx="7130892" cy="5083183"/>
            <a:chOff x="316853" y="1408440"/>
            <a:chExt cx="7130892" cy="5083183"/>
          </a:xfrm>
        </p:grpSpPr>
        <p:grpSp>
          <p:nvGrpSpPr>
            <p:cNvPr id="10" name="组合 9"/>
            <p:cNvGrpSpPr/>
            <p:nvPr>
              <p:custDataLst>
                <p:tags r:id="rId11"/>
              </p:custDataLst>
            </p:nvPr>
          </p:nvGrpSpPr>
          <p:grpSpPr>
            <a:xfrm>
              <a:off x="316853" y="1408440"/>
              <a:ext cx="7130892" cy="5083183"/>
              <a:chOff x="385" y="2266"/>
              <a:chExt cx="9043" cy="8040"/>
            </a:xfrm>
          </p:grpSpPr>
          <p:sp>
            <p:nvSpPr>
              <p:cNvPr id="11" name="矩形 10"/>
              <p:cNvSpPr/>
              <p:nvPr>
                <p:custDataLst>
                  <p:tags r:id="rId12"/>
                </p:custDataLst>
              </p:nvPr>
            </p:nvSpPr>
            <p:spPr>
              <a:xfrm>
                <a:off x="386" y="2326"/>
                <a:ext cx="9042" cy="798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>
                <p:custDataLst>
                  <p:tags r:id="rId13"/>
                </p:custDataLst>
              </p:nvPr>
            </p:nvSpPr>
            <p:spPr>
              <a:xfrm>
                <a:off x="385" y="2266"/>
                <a:ext cx="9042" cy="53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marR="0" lvl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伏维西利整体安全性和耐受性良好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grpSp>
          <p:nvGrpSpPr>
            <p:cNvPr id="95" name="组合 94"/>
            <p:cNvGrpSpPr/>
            <p:nvPr/>
          </p:nvGrpSpPr>
          <p:grpSpPr>
            <a:xfrm>
              <a:off x="3289144" y="4366408"/>
              <a:ext cx="3759133" cy="2042328"/>
              <a:chOff x="7985229" y="4423343"/>
              <a:chExt cx="3759133" cy="2051254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8448384" y="4423343"/>
                <a:ext cx="3295978" cy="2051254"/>
                <a:chOff x="8287838" y="4443583"/>
                <a:chExt cx="3295978" cy="2051254"/>
              </a:xfrm>
            </p:grpSpPr>
            <p:graphicFrame>
              <p:nvGraphicFramePr>
                <p:cNvPr id="29" name="图表 28"/>
                <p:cNvGraphicFramePr/>
                <p:nvPr>
                  <p:custDataLst>
                    <p:tags r:id="rId14"/>
                  </p:custDataLst>
                </p:nvPr>
              </p:nvGraphicFramePr>
              <p:xfrm>
                <a:off x="8287838" y="4443583"/>
                <a:ext cx="3295978" cy="2051254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"/>
                </a:graphicData>
              </a:graphic>
            </p:graphicFrame>
            <p:cxnSp>
              <p:nvCxnSpPr>
                <p:cNvPr id="51" name="直线箭头连接符 50"/>
                <p:cNvCxnSpPr/>
                <p:nvPr/>
              </p:nvCxnSpPr>
              <p:spPr>
                <a:xfrm>
                  <a:off x="8531020" y="6345489"/>
                  <a:ext cx="1429933" cy="0"/>
                </a:xfrm>
                <a:prstGeom prst="straightConnector1">
                  <a:avLst/>
                </a:prstGeom>
                <a:ln>
                  <a:solidFill>
                    <a:schemeClr val="bg2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线箭头连接符 51"/>
                <p:cNvCxnSpPr/>
                <p:nvPr/>
              </p:nvCxnSpPr>
              <p:spPr>
                <a:xfrm flipV="1">
                  <a:off x="8535233" y="4792262"/>
                  <a:ext cx="0" cy="1555315"/>
                </a:xfrm>
                <a:prstGeom prst="straightConnector1">
                  <a:avLst/>
                </a:prstGeom>
                <a:ln>
                  <a:solidFill>
                    <a:schemeClr val="bg2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文本框 52"/>
              <p:cNvSpPr txBox="1"/>
              <p:nvPr/>
            </p:nvSpPr>
            <p:spPr>
              <a:xfrm>
                <a:off x="7985229" y="4774899"/>
                <a:ext cx="5816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900" b="1" dirty="0">
                    <a:solidFill>
                      <a:schemeClr val="bg2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发生率</a:t>
                </a:r>
                <a:r>
                  <a:rPr lang="en-US" altLang="zh-CN" sz="900" b="1" dirty="0">
                    <a:solidFill>
                      <a:schemeClr val="bg2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/</a:t>
                </a:r>
                <a:r>
                  <a:rPr kumimoji="0" lang="en-US" altLang="zh-CN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%</a:t>
                </a:r>
                <a:endParaRPr kumimoji="0" lang="zh-CN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94" name="组合 93"/>
            <p:cNvGrpSpPr/>
            <p:nvPr/>
          </p:nvGrpSpPr>
          <p:grpSpPr>
            <a:xfrm>
              <a:off x="721255" y="4364951"/>
              <a:ext cx="2778984" cy="2039044"/>
              <a:chOff x="6011668" y="4423692"/>
              <a:chExt cx="2778984" cy="2047956"/>
            </a:xfrm>
          </p:grpSpPr>
          <p:graphicFrame>
            <p:nvGraphicFramePr>
              <p:cNvPr id="24" name="图表 23"/>
              <p:cNvGraphicFramePr/>
              <p:nvPr>
                <p:custDataLst>
                  <p:tags r:id="rId15"/>
                </p:custDataLst>
              </p:nvPr>
            </p:nvGraphicFramePr>
            <p:xfrm>
              <a:off x="6589997" y="4916333"/>
              <a:ext cx="1538185" cy="155531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48" name="直线箭头连接符 47"/>
              <p:cNvCxnSpPr/>
              <p:nvPr/>
            </p:nvCxnSpPr>
            <p:spPr>
              <a:xfrm>
                <a:off x="6557459" y="6338239"/>
                <a:ext cx="1429933" cy="0"/>
              </a:xfrm>
              <a:prstGeom prst="straightConnector1">
                <a:avLst/>
              </a:prstGeom>
              <a:ln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直线箭头连接符 48"/>
              <p:cNvCxnSpPr/>
              <p:nvPr/>
            </p:nvCxnSpPr>
            <p:spPr>
              <a:xfrm flipV="1">
                <a:off x="6561672" y="4785012"/>
                <a:ext cx="0" cy="1555315"/>
              </a:xfrm>
              <a:prstGeom prst="straightConnector1">
                <a:avLst/>
              </a:prstGeom>
              <a:ln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文本框 49"/>
              <p:cNvSpPr txBox="1"/>
              <p:nvPr/>
            </p:nvSpPr>
            <p:spPr>
              <a:xfrm>
                <a:off x="6011668" y="4737505"/>
                <a:ext cx="5816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900" b="1" dirty="0">
                    <a:solidFill>
                      <a:schemeClr val="bg2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发生率</a:t>
                </a:r>
                <a:r>
                  <a:rPr lang="en-US" altLang="zh-CN" sz="900" b="1" dirty="0">
                    <a:solidFill>
                      <a:schemeClr val="bg2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/</a:t>
                </a:r>
                <a:r>
                  <a:rPr kumimoji="0" lang="en-US" altLang="zh-CN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%</a:t>
                </a:r>
                <a:endParaRPr kumimoji="0" lang="zh-CN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6091210" y="4423692"/>
                <a:ext cx="26994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200" b="1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≥</a:t>
                </a:r>
                <a:r>
                  <a:rPr lang="en-US" altLang="zh-CN" sz="1200" b="1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  <a:r>
                  <a:rPr lang="zh-CN" altLang="en-US" sz="1200" b="1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级  </a:t>
                </a:r>
                <a:r>
                  <a:rPr lang="en-US" altLang="zh-CN" sz="1200" b="1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ALT</a:t>
                </a:r>
                <a:r>
                  <a:rPr lang="zh-CN" altLang="en-US" sz="1200" b="1" dirty="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（丙氨酸转氨酶）升高</a:t>
                </a:r>
                <a:endPara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88" name="组合 87"/>
            <p:cNvGrpSpPr/>
            <p:nvPr/>
          </p:nvGrpSpPr>
          <p:grpSpPr>
            <a:xfrm>
              <a:off x="4804698" y="1912201"/>
              <a:ext cx="2085091" cy="2172803"/>
              <a:chOff x="9779027" y="2146905"/>
              <a:chExt cx="2085091" cy="2182300"/>
            </a:xfrm>
          </p:grpSpPr>
          <p:sp>
            <p:nvSpPr>
              <p:cNvPr id="47" name="文本框 46"/>
              <p:cNvSpPr txBox="1"/>
              <p:nvPr/>
            </p:nvSpPr>
            <p:spPr>
              <a:xfrm>
                <a:off x="9779027" y="2534536"/>
                <a:ext cx="5816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900" b="1" dirty="0">
                    <a:solidFill>
                      <a:schemeClr val="bg2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发生率</a:t>
                </a:r>
                <a:r>
                  <a:rPr lang="en-US" altLang="zh-CN" sz="900" b="1" dirty="0">
                    <a:solidFill>
                      <a:schemeClr val="bg2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/</a:t>
                </a:r>
                <a:r>
                  <a:rPr kumimoji="0" lang="en-US" altLang="zh-CN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%</a:t>
                </a:r>
                <a:endParaRPr kumimoji="0" lang="zh-CN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graphicFrame>
            <p:nvGraphicFramePr>
              <p:cNvPr id="23" name="图表 22"/>
              <p:cNvGraphicFramePr/>
              <p:nvPr>
                <p:custDataLst>
                  <p:tags r:id="rId16"/>
                </p:custDataLst>
              </p:nvPr>
            </p:nvGraphicFramePr>
            <p:xfrm>
              <a:off x="10325933" y="2146905"/>
              <a:ext cx="1538185" cy="21823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grpSp>
          <p:nvGrpSpPr>
            <p:cNvPr id="76" name="组合 75"/>
            <p:cNvGrpSpPr/>
            <p:nvPr/>
          </p:nvGrpSpPr>
          <p:grpSpPr>
            <a:xfrm>
              <a:off x="686835" y="1906112"/>
              <a:ext cx="2028480" cy="2172803"/>
              <a:chOff x="6011668" y="2146905"/>
              <a:chExt cx="2028480" cy="2182300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6011668" y="2520329"/>
                <a:ext cx="5816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900" b="1" dirty="0">
                    <a:solidFill>
                      <a:schemeClr val="bg2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发生率</a:t>
                </a:r>
                <a:r>
                  <a:rPr lang="en-US" altLang="zh-CN" sz="900" b="1" dirty="0">
                    <a:solidFill>
                      <a:schemeClr val="bg2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/</a:t>
                </a:r>
                <a:r>
                  <a:rPr kumimoji="0" lang="en-US" altLang="zh-CN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%</a:t>
                </a:r>
                <a:endParaRPr kumimoji="0" lang="zh-CN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graphicFrame>
            <p:nvGraphicFramePr>
              <p:cNvPr id="7" name="图表 6"/>
              <p:cNvGraphicFramePr/>
              <p:nvPr>
                <p:custDataLst>
                  <p:tags r:id="rId17"/>
                </p:custDataLst>
              </p:nvPr>
            </p:nvGraphicFramePr>
            <p:xfrm>
              <a:off x="6501963" y="2146905"/>
              <a:ext cx="1538185" cy="21823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grpSp>
          <p:nvGrpSpPr>
            <p:cNvPr id="93" name="组合 92"/>
            <p:cNvGrpSpPr/>
            <p:nvPr/>
          </p:nvGrpSpPr>
          <p:grpSpPr>
            <a:xfrm>
              <a:off x="2707502" y="1924585"/>
              <a:ext cx="1990015" cy="2172803"/>
              <a:chOff x="7374706" y="2050341"/>
              <a:chExt cx="1990015" cy="2182300"/>
            </a:xfrm>
          </p:grpSpPr>
          <p:grpSp>
            <p:nvGrpSpPr>
              <p:cNvPr id="78" name="组合 77"/>
              <p:cNvGrpSpPr/>
              <p:nvPr/>
            </p:nvGrpSpPr>
            <p:grpSpPr>
              <a:xfrm>
                <a:off x="7374706" y="2050341"/>
                <a:ext cx="1965709" cy="2182300"/>
                <a:chOff x="7934989" y="2146905"/>
                <a:chExt cx="1965709" cy="2182300"/>
              </a:xfrm>
            </p:grpSpPr>
            <p:sp>
              <p:nvSpPr>
                <p:cNvPr id="40" name="文本框 39"/>
                <p:cNvSpPr txBox="1"/>
                <p:nvPr/>
              </p:nvSpPr>
              <p:spPr>
                <a:xfrm>
                  <a:off x="7934989" y="2525126"/>
                  <a:ext cx="5816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900" b="1" dirty="0">
                      <a:solidFill>
                        <a:schemeClr val="bg2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发生率</a:t>
                  </a:r>
                  <a:r>
                    <a:rPr lang="en-US" altLang="zh-CN" sz="900" b="1" dirty="0">
                      <a:solidFill>
                        <a:schemeClr val="bg2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/</a:t>
                  </a:r>
                  <a:r>
                    <a:rPr kumimoji="0" lang="en-US" altLang="zh-CN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%</a:t>
                  </a:r>
                  <a:endParaRPr kumimoji="0" lang="zh-CN" alt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  <p:graphicFrame>
              <p:nvGraphicFramePr>
                <p:cNvPr id="14" name="图表 13"/>
                <p:cNvGraphicFramePr/>
                <p:nvPr>
                  <p:custDataLst>
                    <p:tags r:id="rId18"/>
                  </p:custDataLst>
                </p:nvPr>
              </p:nvGraphicFramePr>
              <p:xfrm>
                <a:off x="8362513" y="2146905"/>
                <a:ext cx="1538185" cy="21823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</p:grpSp>
          <p:grpSp>
            <p:nvGrpSpPr>
              <p:cNvPr id="84" name="组合 83"/>
              <p:cNvGrpSpPr/>
              <p:nvPr/>
            </p:nvGrpSpPr>
            <p:grpSpPr>
              <a:xfrm>
                <a:off x="7934788" y="2470379"/>
                <a:ext cx="1429933" cy="1555315"/>
                <a:chOff x="8480780" y="2572633"/>
                <a:chExt cx="1429933" cy="1555315"/>
              </a:xfrm>
            </p:grpSpPr>
            <p:cxnSp>
              <p:nvCxnSpPr>
                <p:cNvPr id="85" name="直线箭头连接符 37"/>
                <p:cNvCxnSpPr/>
                <p:nvPr/>
              </p:nvCxnSpPr>
              <p:spPr>
                <a:xfrm>
                  <a:off x="8480780" y="4125860"/>
                  <a:ext cx="1429933" cy="0"/>
                </a:xfrm>
                <a:prstGeom prst="straightConnector1">
                  <a:avLst/>
                </a:prstGeom>
                <a:ln>
                  <a:solidFill>
                    <a:schemeClr val="bg2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线箭头连接符 38"/>
                <p:cNvCxnSpPr/>
                <p:nvPr/>
              </p:nvCxnSpPr>
              <p:spPr>
                <a:xfrm flipV="1">
                  <a:off x="8484993" y="2572633"/>
                  <a:ext cx="0" cy="1555315"/>
                </a:xfrm>
                <a:prstGeom prst="straightConnector1">
                  <a:avLst/>
                </a:prstGeom>
                <a:ln>
                  <a:solidFill>
                    <a:schemeClr val="bg2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线连接符 33"/>
                <p:cNvCxnSpPr/>
                <p:nvPr/>
              </p:nvCxnSpPr>
              <p:spPr>
                <a:xfrm>
                  <a:off x="8528988" y="4121370"/>
                  <a:ext cx="210707" cy="0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" name="文本框 27"/>
            <p:cNvSpPr txBox="1"/>
            <p:nvPr/>
          </p:nvSpPr>
          <p:spPr>
            <a:xfrm>
              <a:off x="6846269" y="5181716"/>
              <a:ext cx="327025" cy="19725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700" baseline="3000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[1]</a:t>
              </a:r>
              <a:endParaRPr lang="en-US" altLang="zh-CN" sz="700" baseline="300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6846269" y="5464958"/>
              <a:ext cx="327025" cy="19725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700" baseline="3000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[2]</a:t>
              </a:r>
              <a:endParaRPr lang="en-US" altLang="zh-CN" sz="700" baseline="300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6846269" y="5817433"/>
              <a:ext cx="327025" cy="1602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700" baseline="30000" dirty="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[4]</a:t>
              </a:r>
              <a:endParaRPr lang="en-US" altLang="zh-CN" sz="700" baseline="300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6846269" y="6084550"/>
              <a:ext cx="327025" cy="19725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700" baseline="30000" dirty="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[5]</a:t>
              </a:r>
              <a:endParaRPr lang="en-US" altLang="zh-CN" sz="700" baseline="300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89" name="组合 88"/>
            <p:cNvGrpSpPr/>
            <p:nvPr/>
          </p:nvGrpSpPr>
          <p:grpSpPr>
            <a:xfrm>
              <a:off x="5406841" y="2345436"/>
              <a:ext cx="1429933" cy="1548547"/>
              <a:chOff x="8480780" y="2572633"/>
              <a:chExt cx="1429933" cy="1555315"/>
            </a:xfrm>
          </p:grpSpPr>
          <p:cxnSp>
            <p:nvCxnSpPr>
              <p:cNvPr id="90" name="直线箭头连接符 37"/>
              <p:cNvCxnSpPr/>
              <p:nvPr/>
            </p:nvCxnSpPr>
            <p:spPr>
              <a:xfrm>
                <a:off x="8480780" y="4125860"/>
                <a:ext cx="1429933" cy="0"/>
              </a:xfrm>
              <a:prstGeom prst="straightConnector1">
                <a:avLst/>
              </a:prstGeom>
              <a:ln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直线箭头连接符 38"/>
              <p:cNvCxnSpPr/>
              <p:nvPr/>
            </p:nvCxnSpPr>
            <p:spPr>
              <a:xfrm flipV="1">
                <a:off x="8484993" y="2572633"/>
                <a:ext cx="0" cy="1555315"/>
              </a:xfrm>
              <a:prstGeom prst="straightConnector1">
                <a:avLst/>
              </a:prstGeom>
              <a:ln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24"/>
            <p:cNvGrpSpPr/>
            <p:nvPr/>
          </p:nvGrpSpPr>
          <p:grpSpPr>
            <a:xfrm>
              <a:off x="1227350" y="2323132"/>
              <a:ext cx="1429933" cy="1548547"/>
              <a:chOff x="8480780" y="2572633"/>
              <a:chExt cx="1429933" cy="1555315"/>
            </a:xfrm>
          </p:grpSpPr>
          <p:cxnSp>
            <p:nvCxnSpPr>
              <p:cNvPr id="26" name="直线箭头连接符 37"/>
              <p:cNvCxnSpPr/>
              <p:nvPr/>
            </p:nvCxnSpPr>
            <p:spPr>
              <a:xfrm>
                <a:off x="8480780" y="4125860"/>
                <a:ext cx="1429933" cy="0"/>
              </a:xfrm>
              <a:prstGeom prst="straightConnector1">
                <a:avLst/>
              </a:prstGeom>
              <a:ln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直线箭头连接符 38"/>
              <p:cNvCxnSpPr/>
              <p:nvPr/>
            </p:nvCxnSpPr>
            <p:spPr>
              <a:xfrm flipV="1">
                <a:off x="8484993" y="2572633"/>
                <a:ext cx="0" cy="1555315"/>
              </a:xfrm>
              <a:prstGeom prst="straightConnector1">
                <a:avLst/>
              </a:prstGeom>
              <a:ln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文本框 1"/>
          <p:cNvSpPr txBox="1"/>
          <p:nvPr>
            <p:custDataLst>
              <p:tags r:id="rId19"/>
            </p:custDataLst>
          </p:nvPr>
        </p:nvSpPr>
        <p:spPr>
          <a:xfrm>
            <a:off x="7639499" y="5891005"/>
            <a:ext cx="4827641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30000"/>
              </a:lnSpc>
              <a:defRPr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本品因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AE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停药率低于同类药，安全性好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文本框 4"/>
          <p:cNvSpPr txBox="1"/>
          <p:nvPr>
            <p:custDataLst>
              <p:tags r:id="rId1"/>
            </p:custDataLst>
          </p:nvPr>
        </p:nvSpPr>
        <p:spPr>
          <a:xfrm>
            <a:off x="335280" y="215265"/>
            <a:ext cx="8756015" cy="6762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30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五、公平性</a:t>
            </a:r>
            <a:endParaRPr kumimoji="0" lang="zh-CN" altLang="en-US" sz="2800" b="1" i="0" u="none" strike="noStrike" kern="1200" cap="none" spc="300" normalizeH="0" baseline="0" noProof="1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41" name="直接连接符 40"/>
          <p:cNvCxnSpPr/>
          <p:nvPr>
            <p:custDataLst>
              <p:tags r:id="rId2"/>
            </p:custDataLst>
          </p:nvPr>
        </p:nvCxnSpPr>
        <p:spPr>
          <a:xfrm>
            <a:off x="334963" y="845820"/>
            <a:ext cx="113411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>
            <p:custDataLst>
              <p:tags r:id="rId3"/>
            </p:custDataLst>
          </p:nvPr>
        </p:nvGrpSpPr>
        <p:grpSpPr>
          <a:xfrm>
            <a:off x="551815" y="1505585"/>
            <a:ext cx="5219700" cy="2382520"/>
            <a:chOff x="869" y="1874"/>
            <a:chExt cx="8220" cy="3752"/>
          </a:xfrm>
        </p:grpSpPr>
        <p:sp>
          <p:nvSpPr>
            <p:cNvPr id="3" name="矩形 2"/>
            <p:cNvSpPr/>
            <p:nvPr>
              <p:custDataLst>
                <p:tags r:id="rId4"/>
              </p:custDataLst>
            </p:nvPr>
          </p:nvSpPr>
          <p:spPr>
            <a:xfrm>
              <a:off x="869" y="1874"/>
              <a:ext cx="8220" cy="37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5"/>
              </p:custDataLst>
            </p:nvPr>
          </p:nvSpPr>
          <p:spPr>
            <a:xfrm>
              <a:off x="869" y="1885"/>
              <a:ext cx="8220" cy="56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marR="0" lvl="0" indent="-28575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患者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临床获益显著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6"/>
            </p:custDataLst>
          </p:nvPr>
        </p:nvGrpSpPr>
        <p:grpSpPr>
          <a:xfrm>
            <a:off x="6167755" y="1505585"/>
            <a:ext cx="5219700" cy="2382520"/>
            <a:chOff x="869" y="1874"/>
            <a:chExt cx="8220" cy="3752"/>
          </a:xfrm>
        </p:grpSpPr>
        <p:sp>
          <p:nvSpPr>
            <p:cNvPr id="7" name="矩形 6"/>
            <p:cNvSpPr/>
            <p:nvPr>
              <p:custDataLst>
                <p:tags r:id="rId7"/>
              </p:custDataLst>
            </p:nvPr>
          </p:nvSpPr>
          <p:spPr>
            <a:xfrm>
              <a:off x="869" y="1874"/>
              <a:ext cx="8220" cy="37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8"/>
              </p:custDataLst>
            </p:nvPr>
          </p:nvSpPr>
          <p:spPr>
            <a:xfrm>
              <a:off x="869" y="1885"/>
              <a:ext cx="8220" cy="56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marR="0" lvl="0" indent="-28575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减轻</a:t>
              </a:r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医疗基金资源消耗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9"/>
            </p:custDataLst>
          </p:nvPr>
        </p:nvGrpSpPr>
        <p:grpSpPr>
          <a:xfrm>
            <a:off x="6167755" y="4062095"/>
            <a:ext cx="5219700" cy="2382520"/>
            <a:chOff x="869" y="1874"/>
            <a:chExt cx="8220" cy="3752"/>
          </a:xfrm>
        </p:grpSpPr>
        <p:sp>
          <p:nvSpPr>
            <p:cNvPr id="20" name="矩形 19"/>
            <p:cNvSpPr/>
            <p:nvPr>
              <p:custDataLst>
                <p:tags r:id="rId10"/>
              </p:custDataLst>
            </p:nvPr>
          </p:nvSpPr>
          <p:spPr>
            <a:xfrm>
              <a:off x="869" y="1874"/>
              <a:ext cx="8220" cy="37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11"/>
              </p:custDataLst>
            </p:nvPr>
          </p:nvSpPr>
          <p:spPr>
            <a:xfrm>
              <a:off x="869" y="1885"/>
              <a:ext cx="8220" cy="56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marR="0" lvl="0" indent="-28575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降低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临床管理难度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2" name="文本框 21"/>
          <p:cNvSpPr txBox="1"/>
          <p:nvPr>
            <p:custDataLst>
              <p:tags r:id="rId12"/>
            </p:custDataLst>
          </p:nvPr>
        </p:nvSpPr>
        <p:spPr>
          <a:xfrm>
            <a:off x="551815" y="2065020"/>
            <a:ext cx="5031105" cy="167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2024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乳腺癌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新发患者约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37.58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万例，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20%～30%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的早期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HR+/HER2-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患者最终发展为晚期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，疾病死亡率高达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19.43%</a:t>
            </a: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[1]</a:t>
            </a:r>
            <a:endParaRPr kumimoji="0" lang="en-US" altLang="zh-CN" sz="14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lvl="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伏维西利</a:t>
            </a:r>
            <a:r>
              <a:rPr lang="zh-CN" altLang="zh-CN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新增一线适应症落地医保后，每年可惠及数十万一线初治乳腺癌患者，显著延长生存期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13"/>
            </p:custDataLst>
          </p:nvPr>
        </p:nvSpPr>
        <p:spPr>
          <a:xfrm>
            <a:off x="6167755" y="2065020"/>
            <a:ext cx="5031105" cy="1346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目前晚期一线治疗药物耐受性差，患者因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AE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导致的停药比例高：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其中哌柏西利高达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19.6%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，阿贝西利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16.5%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伏维西利创新分子结构，显著降低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不良反应发生率低，可显著提升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一线患者治疗可持续性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降低不良反应处理成本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矩形 9"/>
          <p:cNvSpPr/>
          <p:nvPr>
            <p:custDataLst>
              <p:tags r:id="rId14"/>
            </p:custDataLst>
          </p:nvPr>
        </p:nvSpPr>
        <p:spPr>
          <a:xfrm>
            <a:off x="551815" y="4062095"/>
            <a:ext cx="5219700" cy="23831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15"/>
            </p:custDataLst>
          </p:nvPr>
        </p:nvSpPr>
        <p:spPr>
          <a:xfrm>
            <a:off x="551815" y="4069080"/>
            <a:ext cx="5219700" cy="35623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弥补目录短板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16"/>
            </p:custDataLst>
          </p:nvPr>
        </p:nvSpPr>
        <p:spPr>
          <a:xfrm>
            <a:off x="551815" y="4634230"/>
            <a:ext cx="5031105" cy="167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我国乳腺癌发病呈现年轻化趋势，中位发病年龄较欧美国家年轻约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岁</a:t>
            </a:r>
            <a:r>
              <a:rPr lang="en-US" altLang="zh-CN" sz="1400" baseline="30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[2]</a:t>
            </a:r>
            <a:endParaRPr lang="en-US" altLang="zh-CN" sz="1400" baseline="30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大量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绝经前年轻晚期患者是新增一线适应症核心受益人群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，伏维西利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可用于绝经前（围绝经期）、绝经后患者的治疗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阿贝西利仅用于绝经后患者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7" name="文本框 26"/>
          <p:cNvSpPr txBox="1"/>
          <p:nvPr>
            <p:custDataLst>
              <p:tags r:id="rId17"/>
            </p:custDataLst>
          </p:nvPr>
        </p:nvSpPr>
        <p:spPr>
          <a:xfrm>
            <a:off x="6113965" y="4634230"/>
            <a:ext cx="5219700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14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CDK4/6</a:t>
            </a:r>
            <a:r>
              <a:rPr lang="zh-CN" altLang="en-US" sz="14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抑制剂临床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具有一定的管理经验，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便于使用与保存。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伏维西利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适应症范围明确，具有明确的用法用量表述、病理和临床诊断标准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4983" y="929640"/>
            <a:ext cx="110210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弥补临床未满足需求，进一步补充国产靶向治疗药物——提升可及性和可负担性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13" name="图片 12" descr="LOGO1_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53320" y="120650"/>
            <a:ext cx="1418590" cy="6629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94983" y="6511183"/>
            <a:ext cx="109470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latin typeface="微软雅黑" panose="020B0503020204020204" charset="-122"/>
                <a:ea typeface="微软雅黑" panose="020B0503020204020204" charset="-122"/>
              </a:rPr>
              <a:t>[1] 2024</a:t>
            </a:r>
            <a:r>
              <a:rPr lang="zh-CN" altLang="zh-CN" sz="800" dirty="0">
                <a:latin typeface="微软雅黑" panose="020B0503020204020204" charset="-122"/>
                <a:ea typeface="微软雅黑" panose="020B0503020204020204" charset="-122"/>
              </a:rPr>
              <a:t>年中国分地区恶性肿瘤流行情况分析</a:t>
            </a:r>
            <a:r>
              <a:rPr lang="en-US" altLang="zh-CN" sz="800" dirty="0">
                <a:latin typeface="微软雅黑" panose="020B0503020204020204" charset="-122"/>
                <a:ea typeface="微软雅黑" panose="020B0503020204020204" charset="-122"/>
              </a:rPr>
              <a:t>[J].</a:t>
            </a:r>
            <a:r>
              <a:rPr lang="zh-CN" altLang="zh-CN" sz="800" dirty="0">
                <a:latin typeface="微软雅黑" panose="020B0503020204020204" charset="-122"/>
                <a:ea typeface="微软雅黑" panose="020B0503020204020204" charset="-122"/>
              </a:rPr>
              <a:t>中华肿瘤杂志</a:t>
            </a:r>
            <a:r>
              <a:rPr lang="en-US" altLang="zh-CN" sz="800" dirty="0">
                <a:latin typeface="微软雅黑" panose="020B0503020204020204" charset="-122"/>
                <a:ea typeface="微软雅黑" panose="020B0503020204020204" charset="-122"/>
              </a:rPr>
              <a:t>,2026,48(3):400-412.</a:t>
            </a:r>
            <a:r>
              <a:rPr lang="zh-CN" altLang="zh-CN" sz="800" dirty="0">
                <a:latin typeface="微软雅黑" panose="020B0503020204020204" charset="-122"/>
                <a:ea typeface="微软雅黑" panose="020B0503020204020204" charset="-122"/>
              </a:rPr>
              <a:t>；</a:t>
            </a:r>
            <a:r>
              <a:rPr lang="en-US" altLang="zh-CN" sz="800" dirty="0">
                <a:latin typeface="微软雅黑" panose="020B0503020204020204" charset="-122"/>
                <a:ea typeface="微软雅黑" panose="020B0503020204020204" charset="-122"/>
              </a:rPr>
              <a:t>[2]</a:t>
            </a:r>
            <a:r>
              <a:rPr lang="zh-CN" altLang="en-US" sz="8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800" dirty="0"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800" dirty="0">
                <a:latin typeface="微软雅黑" panose="020B0503020204020204" charset="-122"/>
                <a:ea typeface="微软雅黑" panose="020B0503020204020204" charset="-122"/>
              </a:rPr>
              <a:t>中国年轻乳腺癌诊疗专家共识（</a:t>
            </a:r>
            <a:r>
              <a:rPr lang="en-US" altLang="zh-CN" sz="800" dirty="0">
                <a:latin typeface="微软雅黑" panose="020B0503020204020204" charset="-122"/>
                <a:ea typeface="微软雅黑" panose="020B0503020204020204" charset="-122"/>
              </a:rPr>
              <a:t>2025</a:t>
            </a:r>
            <a:r>
              <a:rPr lang="zh-CN" altLang="en-US" sz="800" dirty="0"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en-US" altLang="zh-CN" sz="800" dirty="0">
                <a:latin typeface="微软雅黑" panose="020B0503020204020204" charset="-122"/>
                <a:ea typeface="微软雅黑" panose="020B0503020204020204" charset="-122"/>
              </a:rPr>
              <a:t>》</a:t>
            </a:r>
            <a:endParaRPr lang="zh-CN" altLang="zh-CN" sz="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 bwMode="gray">
          <a:xfrm>
            <a:off x="6316259" y="1451785"/>
            <a:ext cx="5645845" cy="4425601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 bwMode="gray">
          <a:xfrm>
            <a:off x="162768" y="1398445"/>
            <a:ext cx="5935269" cy="447894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8" name="文本框 27"/>
          <p:cNvSpPr txBox="1"/>
          <p:nvPr/>
        </p:nvSpPr>
        <p:spPr bwMode="gray">
          <a:xfrm>
            <a:off x="5293568" y="1451784"/>
            <a:ext cx="6678930" cy="5073649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marL="285750" indent="-28575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p"/>
              <a:defRPr/>
            </a:pPr>
            <a:endParaRPr kumimoji="0" lang="en-US" altLang="zh-CN" sz="140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49433" y="980614"/>
            <a:ext cx="5946568" cy="463403"/>
          </a:xfrm>
          <a:prstGeom prst="roundRect">
            <a:avLst/>
          </a:prstGeom>
          <a:solidFill>
            <a:srgbClr val="002060"/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algn="ctr">
              <a:defRPr sz="12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25450" algn="l"/>
                <a:tab pos="631825" algn="l"/>
                <a:tab pos="4872355" algn="l"/>
                <a:tab pos="5280025" algn="l"/>
              </a:tabLst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价格水平低，临床获益显著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316260" y="980614"/>
            <a:ext cx="5645844" cy="463403"/>
          </a:xfrm>
          <a:prstGeom prst="roundRect">
            <a:avLst/>
          </a:prstGeom>
          <a:solidFill>
            <a:srgbClr val="002060"/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algn="ctr">
              <a:defRPr sz="12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25450" algn="l"/>
                <a:tab pos="631825" algn="l"/>
                <a:tab pos="4872355" algn="l"/>
                <a:tab pos="5280025" algn="l"/>
              </a:tabLst>
              <a:defRPr/>
            </a:pPr>
            <a:r>
              <a:rPr lang="zh-CN" altLang="en-US" sz="2000" dirty="0">
                <a:solidFill>
                  <a:prstClr val="white"/>
                </a:solidFill>
              </a:rPr>
              <a:t>符合简易新增规则，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B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值可控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文本框 4"/>
          <p:cNvSpPr txBox="1"/>
          <p:nvPr>
            <p:custDataLst>
              <p:tags r:id="rId1"/>
            </p:custDataLst>
          </p:nvPr>
        </p:nvSpPr>
        <p:spPr>
          <a:xfrm>
            <a:off x="335280" y="215265"/>
            <a:ext cx="8756015" cy="6762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spc="30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总结</a:t>
            </a:r>
            <a:endParaRPr kumimoji="0" lang="zh-CN" altLang="en-US" sz="2000" b="1" i="0" u="none" strike="noStrike" kern="1200" cap="none" spc="300" normalizeH="0" baseline="0" noProof="1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334963" y="845820"/>
            <a:ext cx="113411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LOGO1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3320" y="120650"/>
            <a:ext cx="1418590" cy="6629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9896" y="1867392"/>
            <a:ext cx="5512143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1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本品价格水平相较低</a:t>
            </a:r>
            <a:endParaRPr lang="en-US" altLang="zh-CN" sz="16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15900" lvl="0" indent="-215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伏维西利目前价格水平较低，治疗1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L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适应症年费用，较阿贝西利的治疗费用</a:t>
            </a:r>
            <a:r>
              <a:rPr lang="en-US" altLang="zh-CN" sz="1600" b="1" dirty="0" err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降低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显著。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95439" y="3420451"/>
            <a:ext cx="544660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1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患者临床获益显著</a:t>
            </a:r>
            <a:endParaRPr lang="en-US" altLang="zh-CN" sz="16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15900" lvl="0" indent="-215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有效性：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显著延长患者中位无进展生存期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，降低患者的疾病进展风险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sz="16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15900" indent="-215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安全性：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伏维西利整体安全性和耐受性良好，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严重不良反应发生率和因不良反应停药率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显著低于阿贝西利。</a:t>
            </a:r>
            <a:endParaRPr lang="zh-CN" altLang="en-US" sz="16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526052" y="1701645"/>
            <a:ext cx="5314355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1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符合简易新增规则</a:t>
            </a:r>
            <a:endParaRPr lang="en-US" altLang="zh-CN" sz="16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8" name="表格 7"/>
          <p:cNvGraphicFramePr/>
          <p:nvPr/>
        </p:nvGraphicFramePr>
        <p:xfrm>
          <a:off x="6664790" y="2425479"/>
          <a:ext cx="4948781" cy="2657414"/>
        </p:xfrm>
        <a:graphic>
          <a:graphicData uri="http://schemas.openxmlformats.org/drawingml/2006/table">
            <a:tbl>
              <a:tblPr/>
              <a:tblGrid>
                <a:gridCol w="1683144"/>
                <a:gridCol w="3265637"/>
              </a:tblGrid>
              <a:tr h="730707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简易新增规则</a:t>
                      </a:r>
                      <a:endParaRPr lang="zh-CN" sz="1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伏维西利药品情况</a:t>
                      </a:r>
                      <a:endParaRPr lang="en-US" altLang="zh-CN" sz="1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08510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</a:t>
                      </a: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值是否符合要求</a:t>
                      </a:r>
                      <a:endParaRPr lang="zh-CN"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A</a:t>
                      </a:r>
                      <a:r>
                        <a:rPr lang="zh-CN" altLang="en-US" sz="1600" b="1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值≤</a:t>
                      </a:r>
                      <a:r>
                        <a:rPr lang="en-US" altLang="zh-CN" sz="1600" b="1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200%</a:t>
                      </a:r>
                      <a:endParaRPr lang="en-US" altLang="zh-CN" sz="1400" b="1" dirty="0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1602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</a:t>
                      </a: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值是否符合要求</a:t>
                      </a:r>
                      <a:endParaRPr lang="zh-CN"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B</a:t>
                      </a:r>
                      <a:r>
                        <a:rPr lang="zh-CN" altLang="en-US" sz="1600" b="1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值≤</a:t>
                      </a:r>
                      <a:r>
                        <a:rPr lang="en-US" altLang="zh-CN" sz="1600" b="1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100%</a:t>
                      </a:r>
                      <a:endParaRPr lang="en-US" altLang="zh-CN" sz="1400" b="1" dirty="0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6664790" y="5225779"/>
            <a:ext cx="5131830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130000"/>
              </a:lnSpc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伏维西利符合简易新增规则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361.35,&quot;left&quot;:93.84456692913386,&quot;top&quot;:100.7,&quot;width&quot;:912.3054330708661}"/>
</p:tagLst>
</file>

<file path=ppt/tags/tag11.xml><?xml version="1.0" encoding="utf-8"?>
<p:tagLst xmlns:p="http://schemas.openxmlformats.org/presentationml/2006/main">
  <p:tag name="KSO_WM_DIAGRAM_VIRTUALLY_FRAME" val="{&quot;height&quot;:361.35,&quot;left&quot;:93.84456692913386,&quot;top&quot;:100.7,&quot;width&quot;:912.3054330708661}"/>
</p:tagLst>
</file>

<file path=ppt/tags/tag12.xml><?xml version="1.0" encoding="utf-8"?>
<p:tagLst xmlns:p="http://schemas.openxmlformats.org/presentationml/2006/main">
  <p:tag name="KSO_WM_DIAGRAM_VIRTUALLY_FRAME" val="{&quot;height&quot;:361.35,&quot;left&quot;:93.84456692913386,&quot;top&quot;:100.7,&quot;width&quot;:912.3054330708661}"/>
</p:tagLst>
</file>

<file path=ppt/tags/tag13.xml><?xml version="1.0" encoding="utf-8"?>
<p:tagLst xmlns:p="http://schemas.openxmlformats.org/presentationml/2006/main">
  <p:tag name="KSO_WM_DIAGRAM_VIRTUALLY_FRAME" val="{&quot;height&quot;:361.35,&quot;left&quot;:93.84456692913386,&quot;top&quot;:100.7,&quot;width&quot;:912.3054330708661}"/>
</p:tagLst>
</file>

<file path=ppt/tags/tag14.xml><?xml version="1.0" encoding="utf-8"?>
<p:tagLst xmlns:p="http://schemas.openxmlformats.org/presentationml/2006/main">
  <p:tag name="KSO_WM_DIAGRAM_VIRTUALLY_FRAME" val="{&quot;height&quot;:361.35,&quot;left&quot;:93.84456692913386,&quot;top&quot;:100.7,&quot;width&quot;:912.3054330708661}"/>
</p:tagLst>
</file>

<file path=ppt/tags/tag15.xml><?xml version="1.0" encoding="utf-8"?>
<p:tagLst xmlns:p="http://schemas.openxmlformats.org/presentationml/2006/main">
  <p:tag name="KSO_WM_DIAGRAM_VIRTUALLY_FRAME" val="{&quot;height&quot;:361.35,&quot;left&quot;:93.84456692913386,&quot;top&quot;:100.7,&quot;width&quot;:912.3054330708661}"/>
</p:tagLst>
</file>

<file path=ppt/tags/tag16.xml><?xml version="1.0" encoding="utf-8"?>
<p:tagLst xmlns:p="http://schemas.openxmlformats.org/presentationml/2006/main">
  <p:tag name="KSO_WM_DIAGRAM_VIRTUALLY_FRAME" val="{&quot;height&quot;:361.35,&quot;left&quot;:93.84456692913386,&quot;top&quot;:100.7,&quot;width&quot;:912.3054330708661}"/>
</p:tagLst>
</file>

<file path=ppt/tags/tag17.xml><?xml version="1.0" encoding="utf-8"?>
<p:tagLst xmlns:p="http://schemas.openxmlformats.org/presentationml/2006/main">
  <p:tag name="KSO_WM_DIAGRAM_VIRTUALLY_FRAME" val="{&quot;height&quot;:361.35,&quot;left&quot;:93.84456692913386,&quot;top&quot;:100.7,&quot;width&quot;:912.3054330708661}"/>
</p:tagLst>
</file>

<file path=ppt/tags/tag18.xml><?xml version="1.0" encoding="utf-8"?>
<p:tagLst xmlns:p="http://schemas.openxmlformats.org/presentationml/2006/main">
  <p:tag name="KSO_WM_DIAGRAM_VIRTUALLY_FRAME" val="{&quot;height&quot;:361.35,&quot;left&quot;:93.84456692913386,&quot;top&quot;:100.7,&quot;width&quot;:912.3054330708661}"/>
</p:tagLst>
</file>

<file path=ppt/tags/tag19.xml><?xml version="1.0" encoding="utf-8"?>
<p:tagLst xmlns:p="http://schemas.openxmlformats.org/presentationml/2006/main">
  <p:tag name="KSO_WM_DIAGRAM_VIRTUALLY_FRAME" val="{&quot;height&quot;:361.35,&quot;left&quot;:93.84456692913386,&quot;top&quot;:100.7,&quot;width&quot;:912.3054330708661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61.35,&quot;left&quot;:93.84456692913386,&quot;top&quot;:100.7,&quot;width&quot;:912.3054330708661}"/>
</p:tagLst>
</file>

<file path=ppt/tags/tag21.xml><?xml version="1.0" encoding="utf-8"?>
<p:tagLst xmlns:p="http://schemas.openxmlformats.org/presentationml/2006/main">
  <p:tag name="KSO_WM_DIAGRAM_VIRTUALLY_FRAME" val="{&quot;height&quot;:361.35,&quot;left&quot;:93.84456692913386,&quot;top&quot;:100.7,&quot;width&quot;:912.3054330708661}"/>
</p:tagLst>
</file>

<file path=ppt/tags/tag22.xml><?xml version="1.0" encoding="utf-8"?>
<p:tagLst xmlns:p="http://schemas.openxmlformats.org/presentationml/2006/main">
  <p:tag name="KSO_WM_DIAGRAM_VIRTUALLY_FRAME" val="{&quot;height&quot;:361.35,&quot;left&quot;:93.84456692913386,&quot;top&quot;:100.7,&quot;width&quot;:912.3054330708661}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DIAGRAM_VIRTUALLY_FRAME" val="{&quot;height&quot;:394.7,&quot;left&quot;:43.45,&quot;top&quot;:93.7,&quot;width&quot;:853.2}"/>
</p:tagLst>
</file>

<file path=ppt/tags/tag26.xml><?xml version="1.0" encoding="utf-8"?>
<p:tagLst xmlns:p="http://schemas.openxmlformats.org/presentationml/2006/main">
  <p:tag name="TABLE_ENDDRAG_ORIGIN_RECT" val="896*116"/>
  <p:tag name="TABLE_ENDDRAG_RECT" val="34*375*896*116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DIAGRAM_VIRTUALLY_FRAME" val="{&quot;height&quot;:394.7,&quot;left&quot;:43.45,&quot;top&quot;:93.7,&quot;width&quot;:853.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394.7,&quot;left&quot;:43.45,&quot;top&quot;:93.7,&quot;width&quot;:853.2}"/>
</p:tagLst>
</file>

<file path=ppt/tags/tag31.xml><?xml version="1.0" encoding="utf-8"?>
<p:tagLst xmlns:p="http://schemas.openxmlformats.org/presentationml/2006/main">
  <p:tag name="KSO_WM_DIAGRAM_VIRTUALLY_FRAME" val="{&quot;height&quot;:394.7,&quot;left&quot;:43.45,&quot;top&quot;:93.7,&quot;width&quot;:853.2}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DIAGRAM_VIRTUALLY_FRAME" val="{&quot;height&quot;:394.7,&quot;left&quot;:43.45,&quot;top&quot;:93.7,&quot;width&quot;:853.2}"/>
</p:tagLst>
</file>

<file path=ppt/tags/tag35.xml><?xml version="1.0" encoding="utf-8"?>
<p:tagLst xmlns:p="http://schemas.openxmlformats.org/presentationml/2006/main">
  <p:tag name="KSO_WM_DIAGRAM_VIRTUALLY_FRAME" val="{&quot;height&quot;:394.7,&quot;left&quot;:43.45,&quot;top&quot;:93.7,&quot;width&quot;:853.2}"/>
</p:tagLst>
</file>

<file path=ppt/tags/tag36.xml><?xml version="1.0" encoding="utf-8"?>
<p:tagLst xmlns:p="http://schemas.openxmlformats.org/presentationml/2006/main">
  <p:tag name="KSO_WM_DIAGRAM_VIRTUALLY_FRAME" val="{&quot;height&quot;:394.7,&quot;left&quot;:43.45,&quot;top&quot;:93.7,&quot;width&quot;:853.2}"/>
</p:tagLst>
</file>

<file path=ppt/tags/tag37.xml><?xml version="1.0" encoding="utf-8"?>
<p:tagLst xmlns:p="http://schemas.openxmlformats.org/presentationml/2006/main">
  <p:tag name="KSO_WM_DIAGRAM_VIRTUALLY_FRAME" val="{&quot;height&quot;:394.7,&quot;left&quot;:43.45,&quot;top&quot;:93.7,&quot;width&quot;:853.2}"/>
</p:tagLst>
</file>

<file path=ppt/tags/tag38.xml><?xml version="1.0" encoding="utf-8"?>
<p:tagLst xmlns:p="http://schemas.openxmlformats.org/presentationml/2006/main">
  <p:tag name="KSO_WM_DIAGRAM_VIRTUALLY_FRAME" val="{&quot;height&quot;:394.7,&quot;left&quot;:43.45,&quot;top&quot;:93.7,&quot;width&quot;:853.2}"/>
</p:tagLst>
</file>

<file path=ppt/tags/tag39.xml><?xml version="1.0" encoding="utf-8"?>
<p:tagLst xmlns:p="http://schemas.openxmlformats.org/presentationml/2006/main">
  <p:tag name="KSO_WM_DIAGRAM_VIRTUALLY_FRAME" val="{&quot;height&quot;:394.7,&quot;left&quot;:43.45,&quot;top&quot;:93.7,&quot;width&quot;:853.2}"/>
</p:tagLst>
</file>

<file path=ppt/tags/tag4.xml><?xml version="1.0" encoding="utf-8"?>
<p:tagLst xmlns:p="http://schemas.openxmlformats.org/presentationml/2006/main">
  <p:tag name="KSO_WM_DIAGRAM_VIRTUALLY_FRAME" val="{&quot;height&quot;:361.35,&quot;left&quot;:93.84456692913386,&quot;top&quot;:100.7,&quot;width&quot;:912.3054330708661}"/>
</p:tagLst>
</file>

<file path=ppt/tags/tag40.xml><?xml version="1.0" encoding="utf-8"?>
<p:tagLst xmlns:p="http://schemas.openxmlformats.org/presentationml/2006/main">
  <p:tag name="KSO_WM_DIAGRAM_VIRTUALLY_FRAME" val="{&quot;height&quot;:394.7,&quot;left&quot;:43.45,&quot;top&quot;:93.7,&quot;width&quot;:853.2}"/>
</p:tagLst>
</file>

<file path=ppt/tags/tag41.xml><?xml version="1.0" encoding="utf-8"?>
<p:tagLst xmlns:p="http://schemas.openxmlformats.org/presentationml/2006/main">
  <p:tag name="KSO_WM_DIAGRAM_VIRTUALLY_FRAME" val="{&quot;height&quot;:256.25,&quot;left&quot;:66.15,&quot;top&quot;:199.35,&quot;width&quot;:504.85}"/>
</p:tagLst>
</file>

<file path=ppt/tags/tag42.xml><?xml version="1.0" encoding="utf-8"?>
<p:tagLst xmlns:p="http://schemas.openxmlformats.org/presentationml/2006/main">
  <p:tag name="KSO_WM_DIAGRAM_VIRTUALLY_FRAME" val="{&quot;height&quot;:413.8,&quot;left&quot;:43.45,&quot;top&quot;:93.7,&quot;width&quot;:853.2}"/>
</p:tagLst>
</file>

<file path=ppt/tags/tag43.xml><?xml version="1.0" encoding="utf-8"?>
<p:tagLst xmlns:p="http://schemas.openxmlformats.org/presentationml/2006/main">
  <p:tag name="KSO_WM_DIAGRAM_VIRTUALLY_FRAME" val="{&quot;height&quot;:317.45,&quot;left&quot;:66.15,&quot;top&quot;:150.95,&quot;width&quot;:831.1}"/>
</p:tagLst>
</file>

<file path=ppt/tags/tag44.xml><?xml version="1.0" encoding="utf-8"?>
<p:tagLst xmlns:p="http://schemas.openxmlformats.org/presentationml/2006/main">
  <p:tag name="KSO_WM_DIAGRAM_VIRTUALLY_FRAME" val="{&quot;height&quot;:430.2,&quot;left&quot;:60.4,&quot;top&quot;:116.3,&quot;width&quot;:1071.15}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DIAGRAM_VIRTUALLY_FRAME" val="{&quot;height&quot;:430.2,&quot;left&quot;:60.4,&quot;top&quot;:116.3,&quot;width&quot;:1071.15}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DIAGRAM_VIRTUALLY_FRAME" val="{&quot;height&quot;:394.7,&quot;left&quot;:43.45,&quot;top&quot;:93.7,&quot;width&quot;:853.2}"/>
</p:tagLst>
</file>

<file path=ppt/tags/tag49.xml><?xml version="1.0" encoding="utf-8"?>
<p:tagLst xmlns:p="http://schemas.openxmlformats.org/presentationml/2006/main">
  <p:tag name="KSO_WM_DIAGRAM_VIRTUALLY_FRAME" val="{&quot;height&quot;:430.2,&quot;left&quot;:60.4,&quot;top&quot;:116.3,&quot;width&quot;:1071.15}"/>
</p:tagLst>
</file>

<file path=ppt/tags/tag5.xml><?xml version="1.0" encoding="utf-8"?>
<p:tagLst xmlns:p="http://schemas.openxmlformats.org/presentationml/2006/main">
  <p:tag name="KSO_WM_DIAGRAM_VIRTUALLY_FRAME" val="{&quot;height&quot;:361.35,&quot;left&quot;:93.84456692913386,&quot;top&quot;:100.7,&quot;width&quot;:912.3054330708661}"/>
</p:tagLst>
</file>

<file path=ppt/tags/tag50.xml><?xml version="1.0" encoding="utf-8"?>
<p:tagLst xmlns:p="http://schemas.openxmlformats.org/presentationml/2006/main">
  <p:tag name="KSO_WM_DIAGRAM_VIRTUALLY_FRAME" val="{&quot;height&quot;:317.45,&quot;left&quot;:66.15,&quot;top&quot;:150.95,&quot;width&quot;:831.1}"/>
</p:tagLst>
</file>

<file path=ppt/tags/tag51.xml><?xml version="1.0" encoding="utf-8"?>
<p:tagLst xmlns:p="http://schemas.openxmlformats.org/presentationml/2006/main">
  <p:tag name="KSO_WM_DIAGRAM_VIRTUALLY_FRAME" val="{&quot;height&quot;:317.45,&quot;left&quot;:66.15,&quot;top&quot;:150.95,&quot;width&quot;:831.1}"/>
</p:tagLst>
</file>

<file path=ppt/tags/tag52.xml><?xml version="1.0" encoding="utf-8"?>
<p:tagLst xmlns:p="http://schemas.openxmlformats.org/presentationml/2006/main">
  <p:tag name="TABLE_ENDDRAG_ORIGIN_RECT" val="343*113"/>
  <p:tag name="TABLE_ENDDRAG_RECT" val="35*278*343*113"/>
</p:tagLst>
</file>

<file path=ppt/tags/tag53.xml><?xml version="1.0" encoding="utf-8"?>
<p:tagLst xmlns:p="http://schemas.openxmlformats.org/presentationml/2006/main">
  <p:tag name="KSO_WM_DIAGRAM_VIRTUALLY_FRAME" val="{&quot;height&quot;:430.2,&quot;left&quot;:60.4,&quot;top&quot;:116.3,&quot;width&quot;:1071.15}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DIAGRAM_VIRTUALLY_FRAME" val="{&quot;height&quot;:430.2,&quot;left&quot;:60.4,&quot;top&quot;:116.3,&quot;width&quot;:1071.15}"/>
</p:tagLst>
</file>

<file path=ppt/tags/tag57.xml><?xml version="1.0" encoding="utf-8"?>
<p:tagLst xmlns:p="http://schemas.openxmlformats.org/presentationml/2006/main">
  <p:tag name="KSO_WM_DIAGRAM_VIRTUALLY_FRAME" val="{&quot;height&quot;:384.25,&quot;left&quot;:49.2,&quot;top&quot;:116.3,&quot;width&quot;:853.1}"/>
</p:tagLst>
</file>

<file path=ppt/tags/tag58.xml><?xml version="1.0" encoding="utf-8"?>
<p:tagLst xmlns:p="http://schemas.openxmlformats.org/presentationml/2006/main">
  <p:tag name="KSO_WM_DIAGRAM_VIRTUALLY_FRAME" val="{&quot;height&quot;:384.25,&quot;left&quot;:49.2,&quot;top&quot;:116.3,&quot;width&quot;:853.1}"/>
</p:tagLst>
</file>

<file path=ppt/tags/tag59.xml><?xml version="1.0" encoding="utf-8"?>
<p:tagLst xmlns:p="http://schemas.openxmlformats.org/presentationml/2006/main">
  <p:tag name="KSO_WM_DIAGRAM_VIRTUALLY_FRAME" val="{&quot;height&quot;:384.25,&quot;left&quot;:49.2,&quot;top&quot;:116.3,&quot;width&quot;:853.1}"/>
</p:tagLst>
</file>

<file path=ppt/tags/tag6.xml><?xml version="1.0" encoding="utf-8"?>
<p:tagLst xmlns:p="http://schemas.openxmlformats.org/presentationml/2006/main">
  <p:tag name="KSO_WM_DIAGRAM_VIRTUALLY_FRAME" val="{&quot;height&quot;:361.35,&quot;left&quot;:93.84456692913386,&quot;top&quot;:100.7,&quot;width&quot;:912.3054330708661}"/>
</p:tagLst>
</file>

<file path=ppt/tags/tag60.xml><?xml version="1.0" encoding="utf-8"?>
<p:tagLst xmlns:p="http://schemas.openxmlformats.org/presentationml/2006/main">
  <p:tag name="KSO_WM_DIAGRAM_VIRTUALLY_FRAME" val="{&quot;height&quot;:256.25,&quot;left&quot;:66.15,&quot;top&quot;:199.35,&quot;width&quot;:504.85}"/>
</p:tagLst>
</file>

<file path=ppt/tags/tag61.xml><?xml version="1.0" encoding="utf-8"?>
<p:tagLst xmlns:p="http://schemas.openxmlformats.org/presentationml/2006/main">
  <p:tag name="KSO_WM_DIAGRAM_VIRTUALLY_FRAME" val="{&quot;height&quot;:256.25,&quot;left&quot;:66.15,&quot;top&quot;:199.35,&quot;width&quot;:504.85}"/>
</p:tagLst>
</file>

<file path=ppt/tags/tag62.xml><?xml version="1.0" encoding="utf-8"?>
<p:tagLst xmlns:p="http://schemas.openxmlformats.org/presentationml/2006/main">
  <p:tag name="KSO_WM_DIAGRAM_VIRTUALLY_FRAME" val="{&quot;height&quot;:256.25,&quot;left&quot;:66.15,&quot;top&quot;:199.35,&quot;width&quot;:504.85}"/>
</p:tagLst>
</file>

<file path=ppt/tags/tag63.xml><?xml version="1.0" encoding="utf-8"?>
<p:tagLst xmlns:p="http://schemas.openxmlformats.org/presentationml/2006/main">
  <p:tag name="KSO_WM_DIAGRAM_VIRTUALLY_FRAME" val="{&quot;height&quot;:256.25,&quot;left&quot;:66.15,&quot;top&quot;:199.35,&quot;width&quot;:504.85}"/>
</p:tagLst>
</file>

<file path=ppt/tags/tag64.xml><?xml version="1.0" encoding="utf-8"?>
<p:tagLst xmlns:p="http://schemas.openxmlformats.org/presentationml/2006/main">
  <p:tag name="KSO_WM_DIAGRAM_VIRTUALLY_FRAME" val="{&quot;height&quot;:256.25,&quot;left&quot;:66.15,&quot;top&quot;:199.35,&quot;width&quot;:504.85}"/>
</p:tagLst>
</file>

<file path=ppt/tags/tag65.xml><?xml version="1.0" encoding="utf-8"?>
<p:tagLst xmlns:p="http://schemas.openxmlformats.org/presentationml/2006/main">
  <p:tag name="KSO_WM_DIAGRAM_VIRTUALLY_FRAME" val="{&quot;height&quot;:413.8,&quot;left&quot;:43.45,&quot;top&quot;:93.7,&quot;width&quot;:853.2}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DIAGRAM_VIRTUALLY_FRAME" val="{&quot;height&quot;:413.8,&quot;left&quot;:43.45,&quot;top&quot;:93.7,&quot;width&quot;:853.2}"/>
</p:tagLst>
</file>

<file path=ppt/tags/tag69.xml><?xml version="1.0" encoding="utf-8"?>
<p:tagLst xmlns:p="http://schemas.openxmlformats.org/presentationml/2006/main">
  <p:tag name="KSO_WM_DIAGRAM_VIRTUALLY_FRAME" val="{&quot;height&quot;:413.8,&quot;left&quot;:43.45,&quot;top&quot;:93.7,&quot;width&quot;:853.2}"/>
</p:tagLst>
</file>

<file path=ppt/tags/tag7.xml><?xml version="1.0" encoding="utf-8"?>
<p:tagLst xmlns:p="http://schemas.openxmlformats.org/presentationml/2006/main">
  <p:tag name="KSO_WM_DIAGRAM_VIRTUALLY_FRAME" val="{&quot;height&quot;:361.35,&quot;left&quot;:93.84456692913386,&quot;top&quot;:100.7,&quot;width&quot;:912.3054330708661}"/>
</p:tagLst>
</file>

<file path=ppt/tags/tag70.xml><?xml version="1.0" encoding="utf-8"?>
<p:tagLst xmlns:p="http://schemas.openxmlformats.org/presentationml/2006/main">
  <p:tag name="KSO_WM_DIAGRAM_VIRTUALLY_FRAME" val="{&quot;height&quot;:413.8,&quot;left&quot;:43.45,&quot;top&quot;:93.7,&quot;width&quot;:853.2}"/>
</p:tagLst>
</file>

<file path=ppt/tags/tag71.xml><?xml version="1.0" encoding="utf-8"?>
<p:tagLst xmlns:p="http://schemas.openxmlformats.org/presentationml/2006/main">
  <p:tag name="KSO_WM_DIAGRAM_VIRTUALLY_FRAME" val="{&quot;height&quot;:413.8,&quot;left&quot;:43.45,&quot;top&quot;:93.7,&quot;width&quot;:853.2}"/>
</p:tagLst>
</file>

<file path=ppt/tags/tag72.xml><?xml version="1.0" encoding="utf-8"?>
<p:tagLst xmlns:p="http://schemas.openxmlformats.org/presentationml/2006/main">
  <p:tag name="KSO_WM_DIAGRAM_VIRTUALLY_FRAME" val="{&quot;height&quot;:413.8,&quot;left&quot;:43.45,&quot;top&quot;:93.7,&quot;width&quot;:853.2}"/>
</p:tagLst>
</file>

<file path=ppt/tags/tag73.xml><?xml version="1.0" encoding="utf-8"?>
<p:tagLst xmlns:p="http://schemas.openxmlformats.org/presentationml/2006/main">
  <p:tag name="KSO_WM_DIAGRAM_VIRTUALLY_FRAME" val="{&quot;height&quot;:413.8,&quot;left&quot;:43.45,&quot;top&quot;:93.7,&quot;width&quot;:853.2}"/>
</p:tagLst>
</file>

<file path=ppt/tags/tag74.xml><?xml version="1.0" encoding="utf-8"?>
<p:tagLst xmlns:p="http://schemas.openxmlformats.org/presentationml/2006/main">
  <p:tag name="KSO_WM_DIAGRAM_VIRTUALLY_FRAME" val="{&quot;height&quot;:413.8,&quot;left&quot;:43.45,&quot;top&quot;:93.7,&quot;width&quot;:853.2}"/>
</p:tagLst>
</file>

<file path=ppt/tags/tag75.xml><?xml version="1.0" encoding="utf-8"?>
<p:tagLst xmlns:p="http://schemas.openxmlformats.org/presentationml/2006/main">
  <p:tag name="KSO_WM_DIAGRAM_VIRTUALLY_FRAME" val="{&quot;height&quot;:413.8,&quot;left&quot;:43.45,&quot;top&quot;:93.7,&quot;width&quot;:853.2}"/>
</p:tagLst>
</file>

<file path=ppt/tags/tag76.xml><?xml version="1.0" encoding="utf-8"?>
<p:tagLst xmlns:p="http://schemas.openxmlformats.org/presentationml/2006/main">
  <p:tag name="KSO_WM_DIAGRAM_VIRTUALLY_FRAME" val="{&quot;height&quot;:413.8,&quot;left&quot;:43.45,&quot;top&quot;:93.7,&quot;width&quot;:853.2}"/>
</p:tagLst>
</file>

<file path=ppt/tags/tag77.xml><?xml version="1.0" encoding="utf-8"?>
<p:tagLst xmlns:p="http://schemas.openxmlformats.org/presentationml/2006/main">
  <p:tag name="KSO_WM_DIAGRAM_VIRTUALLY_FRAME" val="{&quot;height&quot;:413.8,&quot;left&quot;:43.45,&quot;top&quot;:93.7,&quot;width&quot;:853.2}"/>
</p:tagLst>
</file>

<file path=ppt/tags/tag78.xml><?xml version="1.0" encoding="utf-8"?>
<p:tagLst xmlns:p="http://schemas.openxmlformats.org/presentationml/2006/main">
  <p:tag name="KSO_WM_DIAGRAM_VIRTUALLY_FRAME" val="{&quot;height&quot;:413.8,&quot;left&quot;:43.45,&quot;top&quot;:93.7,&quot;width&quot;:853.2}"/>
</p:tagLst>
</file>

<file path=ppt/tags/tag79.xml><?xml version="1.0" encoding="utf-8"?>
<p:tagLst xmlns:p="http://schemas.openxmlformats.org/presentationml/2006/main">
  <p:tag name="KSO_WM_DIAGRAM_VIRTUALLY_FRAME" val="{&quot;height&quot;:413.8,&quot;left&quot;:43.45,&quot;top&quot;:93.7,&quot;width&quot;:853.2}"/>
</p:tagLst>
</file>

<file path=ppt/tags/tag8.xml><?xml version="1.0" encoding="utf-8"?>
<p:tagLst xmlns:p="http://schemas.openxmlformats.org/presentationml/2006/main">
  <p:tag name="KSO_WM_DIAGRAM_VIRTUALLY_FRAME" val="{&quot;height&quot;:361.35,&quot;left&quot;:93.84456692913386,&quot;top&quot;:100.7,&quot;width&quot;:912.3054330708661}"/>
</p:tagLst>
</file>

<file path=ppt/tags/tag80.xml><?xml version="1.0" encoding="utf-8"?>
<p:tagLst xmlns:p="http://schemas.openxmlformats.org/presentationml/2006/main">
  <p:tag name="KSO_WM_DIAGRAM_VIRTUALLY_FRAME" val="{&quot;height&quot;:413.8,&quot;left&quot;:43.45,&quot;top&quot;:93.7,&quot;width&quot;:853.2}"/>
</p:tagLst>
</file>

<file path=ppt/tags/tag81.xml><?xml version="1.0" encoding="utf-8"?>
<p:tagLst xmlns:p="http://schemas.openxmlformats.org/presentationml/2006/main">
  <p:tag name="KSO_WM_DIAGRAM_VIRTUALLY_FRAME" val="{&quot;height&quot;:413.8,&quot;left&quot;:43.45,&quot;top&quot;:93.7,&quot;width&quot;:853.2}"/>
</p:tagLst>
</file>

<file path=ppt/tags/tag82.xml><?xml version="1.0" encoding="utf-8"?>
<p:tagLst xmlns:p="http://schemas.openxmlformats.org/presentationml/2006/main">
  <p:tag name="KSO_WM_DIAGRAM_VIRTUALLY_FRAME" val="{&quot;height&quot;:413.8,&quot;left&quot;:43.45,&quot;top&quot;:93.7,&quot;width&quot;:853.2}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DIAGRAM_VIRTUALLY_FRAME" val="{&quot;height&quot;:413.8,&quot;left&quot;:43.45,&quot;top&quot;:93.7,&quot;width&quot;:853.2}"/>
</p:tagLst>
</file>

<file path=ppt/tags/tag9.xml><?xml version="1.0" encoding="utf-8"?>
<p:tagLst xmlns:p="http://schemas.openxmlformats.org/presentationml/2006/main">
  <p:tag name="KSO_WM_DIAGRAM_VIRTUALLY_FRAME" val="{&quot;height&quot;:361.35,&quot;left&quot;:93.84456692913386,&quot;top&quot;:100.7,&quot;width&quot;:912.3054330708661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lang="zh-CN" altLang="en-US" sz="2400" b="1">
            <a:solidFill>
              <a:srgbClr val="C00000"/>
            </a:solidFill>
            <a:latin typeface="微软雅黑" panose="020B0503020204020204" charset="-122"/>
            <a:ea typeface="微软雅黑" panose="020B0503020204020204" charset="-122"/>
            <a:cs typeface="微软雅黑" panose="020B0503020204020204" charset="-122"/>
          </a:defRPr>
        </a:defPPr>
      </a:lstStyle>
    </a:txDef>
  </a:objectDefaul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48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94D2"/>
    </a:accent1>
    <a:accent2>
      <a:srgbClr val="054585"/>
    </a:accent2>
    <a:accent3>
      <a:srgbClr val="08F5FE"/>
    </a:accent3>
    <a:accent4>
      <a:srgbClr val="B7A211"/>
    </a:accent4>
    <a:accent5>
      <a:srgbClr val="F2E28F"/>
    </a:accent5>
    <a:accent6>
      <a:srgbClr val="4EA72E"/>
    </a:accent6>
    <a:hlink>
      <a:srgbClr val="467886"/>
    </a:hlink>
    <a:folHlink>
      <a:srgbClr val="96607D"/>
    </a:folHlink>
  </a:clrScheme>
  <a:fontScheme name="全微软雅黑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3375</Words>
  <Application>WPS 演示</Application>
  <PresentationFormat>宽屏</PresentationFormat>
  <Paragraphs>316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</vt:lpstr>
      <vt:lpstr>Wingdings</vt:lpstr>
      <vt:lpstr>Times New Roman</vt:lpstr>
      <vt:lpstr>Helvetica Neue Light</vt:lpstr>
      <vt:lpstr>Calibri</vt:lpstr>
      <vt:lpstr>Arial Unicode MS</vt:lpstr>
      <vt:lpstr>等线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HUAWEI</dc:creator>
  <cp:lastModifiedBy>朱朱</cp:lastModifiedBy>
  <cp:revision>948</cp:revision>
  <dcterms:created xsi:type="dcterms:W3CDTF">2025-06-22T10:20:00Z</dcterms:created>
  <dcterms:modified xsi:type="dcterms:W3CDTF">2026-06-09T10:33:14Z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11329B4C5A164C798B3E4960CDD3C93B_13</vt:lpwstr>
  </property>
</Properties>
</file>