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5" r:id="rId4"/>
  </p:sldMasterIdLst>
  <p:notesMasterIdLst>
    <p:notesMasterId r:id="rId6"/>
  </p:notesMasterIdLst>
  <p:handoutMasterIdLst>
    <p:handoutMasterId r:id="rId16"/>
  </p:handoutMasterIdLst>
  <p:sldIdLst>
    <p:sldId id="16765757" r:id="rId5"/>
    <p:sldId id="16765733" r:id="rId7"/>
    <p:sldId id="16765723" r:id="rId8"/>
    <p:sldId id="16765722" r:id="rId9"/>
    <p:sldId id="16765724" r:id="rId10"/>
    <p:sldId id="16765714" r:id="rId11"/>
    <p:sldId id="16765713" r:id="rId12"/>
    <p:sldId id="16765715" r:id="rId13"/>
    <p:sldId id="16765725" r:id="rId14"/>
    <p:sldId id="1676572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 yw" initials="" lastIdx="6" clrIdx="0"/>
  <p:cmAuthor id="1" name="莫 舒" initials="莫" lastIdx="20" clrIdx="0"/>
  <p:cmAuthor id="2" name="DELL" initials="D" lastIdx="25" clrIdx="1"/>
  <p:cmAuthor id="304547631" name="孙开莉" initials="孙" lastIdx="1" clrIdx="30"/>
  <p:cmAuthor id="3" name="Zhao Tianna" initials="ZT" lastIdx="8" clrIdx="2"/>
  <p:cmAuthor id="4" name="PENG" initials="SD" lastIdx="1" clrIdx="3"/>
  <p:cmAuthor id="1103951216" name="李娜" initials="李" lastIdx="1" clrIdx="32"/>
  <p:cmAuthor id="5" name="changlong.zheng" initials="long" lastIdx="1" clrIdx="3"/>
  <p:cmAuthor id="371900942" name="陈怿" initials="陈" lastIdx="16" clrIdx="0"/>
  <p:cmAuthor id="6" name="Linlic" initials="L" lastIdx="1" clrIdx="4"/>
  <p:cmAuthor id="371900943" name="Cody Huang" initials="CH" lastIdx="46" clrIdx="1"/>
  <p:cmAuthor id="7" name="张海琴" initials="张海琴" lastIdx="5" clrIdx="5"/>
  <p:cmAuthor id="8" name="Patel, Raj" initials="PR" lastIdx="2" clrIdx="7"/>
  <p:cmAuthor id="9" name="John Graziano" initials="JG" lastIdx="25" clrIdx="8"/>
  <p:cmAuthor id="10" name="Lauren Williams" initials="LRW" lastIdx="28" clrIdx="9"/>
  <p:cmAuthor id="11" name="Minghui Chen" initials="MC" lastIdx="10" clrIdx="10"/>
  <p:cmAuthor id="12" name="dell" initials="d" lastIdx="6" clrIdx="11"/>
  <p:cmAuthor id="13" name="Jin.Yang" initials="J" lastIdx="14" clrIdx="12"/>
  <p:cmAuthor id="14" name="Michael Schoen" initials="MS" lastIdx="25" clrIdx="13"/>
  <p:cmAuthor id="15" name="huiyan.li" initials="h" lastIdx="8" clrIdx="14"/>
  <p:cmAuthor id="16" name="21433" initials="2" lastIdx="11" clrIdx="15"/>
  <p:cmAuthor id="17" name="Olivia Wu1" initials="OW" lastIdx="12" clrIdx="16"/>
  <p:cmAuthor id="18" name="Yong (Ben) Ben" initials="Y(B" lastIdx="13" clrIdx="17"/>
  <p:cmAuthor id="19" name="manhuan.li" initials="m" lastIdx="1" clrIdx="18"/>
  <p:cmAuthor id="20" name="张敏" initials="张敏" lastIdx="4" clrIdx="19"/>
  <p:cmAuthor id="21" name="Daniel Portilla" initials="DP" lastIdx="2" clrIdx="20"/>
  <p:cmAuthor id="22" name="珂 Mademoiselle" initials="珂" lastIdx="23" clrIdx="21"/>
  <p:cmAuthor id="23" name="nx7902" initials="n" lastIdx="15" clrIdx="22"/>
  <p:cmAuthor id="24" name="rune" initials="r" lastIdx="5" clrIdx="23"/>
  <p:cmAuthor id="25" name="bf" initials="b" lastIdx="4" clrIdx="24"/>
  <p:cmAuthor id="26" name="Han, Xiaoyan {MACZ~Shanghai}" initials="H" lastIdx="3" clrIdx="0"/>
  <p:cmAuthor id="27" name="Josh Neiman" initials="JN" lastIdx="2" clrIdx="26"/>
  <p:cmAuthor id="28" name="zhang xin" initials="zx" lastIdx="10" clrIdx="27"/>
  <p:cmAuthor id="29" name="Chenxi Zhang" initials="CZ" lastIdx="13" clrIdx="28"/>
  <p:cmAuthor id="30" name="xupeiyu96" initials="x" lastIdx="1" clrIdx="29"/>
  <p:cmAuthor id="75" name="作者" initials="A" lastIdx="0" clrIdx="24"/>
  <p:cmAuthor id="321520366" name="luobo" initials="l" lastIdx="1" clrIdx="31"/>
  <p:cmAuthor id="38" name="SYH" initials="b" lastIdx="4" clrIdx="37"/>
  <p:cmAuthor id="1103951217" name="YE LIU" initials="YL" lastIdx="2" clrIdx="3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C58"/>
    <a:srgbClr val="DD5533"/>
    <a:srgbClr val="000000"/>
    <a:srgbClr val="4472C4"/>
    <a:srgbClr val="2371C7"/>
    <a:srgbClr val="70AD47"/>
    <a:srgbClr val="EB5404"/>
    <a:srgbClr val="FF0000"/>
    <a:srgbClr val="F3CF1F"/>
    <a:srgbClr val="F45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018" autoAdjust="0"/>
  </p:normalViewPr>
  <p:slideViewPr>
    <p:cSldViewPr snapToGrid="0" showGuides="1">
      <p:cViewPr varScale="1">
        <p:scale>
          <a:sx n="66" d="100"/>
          <a:sy n="66" d="100"/>
        </p:scale>
        <p:origin x="592" y="52"/>
      </p:cViewPr>
      <p:guideLst>
        <p:guide orient="horz" pos="2106"/>
        <p:guide pos="37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5C94F25-CCDC-45A8-93B5-ACB75DBC9E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64144858-0D67-4F04-BE40-8D60DA24EE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路径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 userDrawn="1"/>
        </p:nvSpPr>
        <p:spPr>
          <a:xfrm>
            <a:off x="10391775" y="5630863"/>
            <a:ext cx="1787525" cy="100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5" y="221615"/>
            <a:ext cx="9776460" cy="86741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D553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6" name="图片 5" descr="泰爱产品logo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660" y="133985"/>
            <a:ext cx="1437640" cy="521335"/>
          </a:xfrm>
          <a:prstGeom prst="rect">
            <a:avLst/>
          </a:prstGeom>
        </p:spPr>
      </p:pic>
      <p:grpSp>
        <p:nvGrpSpPr>
          <p:cNvPr id="5" name="组合 4"/>
          <p:cNvGrpSpPr/>
          <p:nvPr userDrawn="1"/>
        </p:nvGrpSpPr>
        <p:grpSpPr>
          <a:xfrm>
            <a:off x="-5588" y="6663182"/>
            <a:ext cx="12184888" cy="198376"/>
            <a:chOff x="-5588" y="6663182"/>
            <a:chExt cx="12184888" cy="198376"/>
          </a:xfrm>
        </p:grpSpPr>
        <p:sp>
          <p:nvSpPr>
            <p:cNvPr id="3" name="矩形 2"/>
            <p:cNvSpPr/>
            <p:nvPr userDrawn="1"/>
          </p:nvSpPr>
          <p:spPr>
            <a:xfrm>
              <a:off x="-5588" y="6663183"/>
              <a:ext cx="6172200" cy="198375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6118860" y="6663182"/>
              <a:ext cx="6060440" cy="1948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95325" y="6191250"/>
            <a:ext cx="10801350" cy="444500"/>
          </a:xfrm>
          <a:prstGeom prst="rect">
            <a:avLst/>
          </a:prstGeom>
        </p:spPr>
        <p:txBody>
          <a:bodyPr/>
          <a:lstStyle>
            <a:lvl1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1pPr>
            <a:lvl2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2pPr>
            <a:lvl3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3pPr>
            <a:lvl4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4pPr>
            <a:lvl5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88951" y="460113"/>
            <a:ext cx="1122362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488949" y="6512842"/>
            <a:ext cx="11223625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144145" indent="-14414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53" name="组合 52"/>
          <p:cNvGrpSpPr/>
          <p:nvPr userDrawn="1"/>
        </p:nvGrpSpPr>
        <p:grpSpPr>
          <a:xfrm>
            <a:off x="-815" y="454279"/>
            <a:ext cx="364332" cy="381000"/>
            <a:chOff x="-815" y="502132"/>
            <a:chExt cx="364332" cy="38100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-815" y="502132"/>
              <a:ext cx="364332" cy="381000"/>
              <a:chOff x="-1" y="266302"/>
              <a:chExt cx="364332" cy="381000"/>
            </a:xfrm>
          </p:grpSpPr>
          <p:sp>
            <p:nvSpPr>
              <p:cNvPr id="9" name="矩形: 圆顶角 8"/>
              <p:cNvSpPr/>
              <p:nvPr userDrawn="1"/>
            </p:nvSpPr>
            <p:spPr>
              <a:xfrm rot="5400000">
                <a:off x="10716" y="293686"/>
                <a:ext cx="381000" cy="326231"/>
              </a:xfrm>
              <a:prstGeom prst="round2SameRect">
                <a:avLst>
                  <a:gd name="adj1" fmla="val 13017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: 圆顶角 9"/>
              <p:cNvSpPr/>
              <p:nvPr userDrawn="1"/>
            </p:nvSpPr>
            <p:spPr>
              <a:xfrm rot="5400000">
                <a:off x="-27385" y="293686"/>
                <a:ext cx="381000" cy="326231"/>
              </a:xfrm>
              <a:prstGeom prst="round2SameRect">
                <a:avLst>
                  <a:gd name="adj1" fmla="val 13017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2" name="图片 51" descr="卡通人物&#10;&#10;低可信度描述已自动生成"/>
            <p:cNvPicPr>
              <a:picLocks noChangeAspect="1"/>
            </p:cNvPicPr>
            <p:nvPr userDrawn="1"/>
          </p:nvPicPr>
          <p:blipFill>
            <a:blip r:embed="rId2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13930" t="16580" r="13445" b="16747"/>
            <a:stretch>
              <a:fillRect/>
            </a:stretch>
          </p:blipFill>
          <p:spPr>
            <a:xfrm rot="20563086">
              <a:off x="42388" y="569431"/>
              <a:ext cx="268402" cy="24640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 userDrawn="1"/>
        </p:nvGrpSpPr>
        <p:grpSpPr>
          <a:xfrm rot="16200000">
            <a:off x="6027991" y="693991"/>
            <a:ext cx="135986" cy="12192032"/>
            <a:chOff x="-2" y="266302"/>
            <a:chExt cx="402436" cy="381000"/>
          </a:xfrm>
        </p:grpSpPr>
        <p:sp>
          <p:nvSpPr>
            <p:cNvPr id="14" name="矩形: 圆顶角 13"/>
            <p:cNvSpPr/>
            <p:nvPr userDrawn="1"/>
          </p:nvSpPr>
          <p:spPr>
            <a:xfrm rot="5400000">
              <a:off x="29768" y="274635"/>
              <a:ext cx="381000" cy="364333"/>
            </a:xfrm>
            <a:prstGeom prst="round2SameRect">
              <a:avLst>
                <a:gd name="adj1" fmla="val 13017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顶角 14"/>
            <p:cNvSpPr/>
            <p:nvPr userDrawn="1"/>
          </p:nvSpPr>
          <p:spPr>
            <a:xfrm rot="5400000">
              <a:off x="-27386" y="293686"/>
              <a:ext cx="381000" cy="326231"/>
            </a:xfrm>
            <a:prstGeom prst="round2SameRect">
              <a:avLst>
                <a:gd name="adj1" fmla="val 1301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88951" y="460113"/>
            <a:ext cx="1122362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488949" y="6512842"/>
            <a:ext cx="11223625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144145" indent="-14414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53" name="组合 52"/>
          <p:cNvGrpSpPr/>
          <p:nvPr userDrawn="1"/>
        </p:nvGrpSpPr>
        <p:grpSpPr>
          <a:xfrm>
            <a:off x="-815" y="454279"/>
            <a:ext cx="364332" cy="381000"/>
            <a:chOff x="-815" y="502132"/>
            <a:chExt cx="364332" cy="38100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-815" y="502132"/>
              <a:ext cx="364332" cy="381000"/>
              <a:chOff x="-1" y="266302"/>
              <a:chExt cx="364332" cy="381000"/>
            </a:xfrm>
          </p:grpSpPr>
          <p:sp>
            <p:nvSpPr>
              <p:cNvPr id="9" name="矩形: 圆顶角 8"/>
              <p:cNvSpPr/>
              <p:nvPr userDrawn="1"/>
            </p:nvSpPr>
            <p:spPr>
              <a:xfrm rot="5400000">
                <a:off x="10716" y="293686"/>
                <a:ext cx="381000" cy="326231"/>
              </a:xfrm>
              <a:prstGeom prst="round2SameRect">
                <a:avLst>
                  <a:gd name="adj1" fmla="val 13017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: 圆顶角 9"/>
              <p:cNvSpPr/>
              <p:nvPr userDrawn="1"/>
            </p:nvSpPr>
            <p:spPr>
              <a:xfrm rot="5400000">
                <a:off x="-27385" y="293686"/>
                <a:ext cx="381000" cy="326231"/>
              </a:xfrm>
              <a:prstGeom prst="round2SameRect">
                <a:avLst>
                  <a:gd name="adj1" fmla="val 13017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2" name="图片 51" descr="卡通人物&#10;&#10;低可信度描述已自动生成"/>
            <p:cNvPicPr>
              <a:picLocks noChangeAspect="1"/>
            </p:cNvPicPr>
            <p:nvPr userDrawn="1"/>
          </p:nvPicPr>
          <p:blipFill>
            <a:blip r:embed="rId2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13930" t="16580" r="13445" b="16747"/>
            <a:stretch>
              <a:fillRect/>
            </a:stretch>
          </p:blipFill>
          <p:spPr>
            <a:xfrm rot="20563086">
              <a:off x="42388" y="569431"/>
              <a:ext cx="268402" cy="24640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 userDrawn="1"/>
        </p:nvGrpSpPr>
        <p:grpSpPr>
          <a:xfrm rot="16200000">
            <a:off x="6027991" y="693991"/>
            <a:ext cx="135986" cy="12192032"/>
            <a:chOff x="-2" y="266302"/>
            <a:chExt cx="402436" cy="381000"/>
          </a:xfrm>
        </p:grpSpPr>
        <p:sp>
          <p:nvSpPr>
            <p:cNvPr id="14" name="矩形: 圆顶角 13"/>
            <p:cNvSpPr/>
            <p:nvPr userDrawn="1"/>
          </p:nvSpPr>
          <p:spPr>
            <a:xfrm rot="5400000">
              <a:off x="29768" y="274635"/>
              <a:ext cx="381000" cy="364333"/>
            </a:xfrm>
            <a:prstGeom prst="round2SameRect">
              <a:avLst>
                <a:gd name="adj1" fmla="val 13017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顶角 14"/>
            <p:cNvSpPr/>
            <p:nvPr userDrawn="1"/>
          </p:nvSpPr>
          <p:spPr>
            <a:xfrm rot="5400000">
              <a:off x="-27386" y="293686"/>
              <a:ext cx="381000" cy="326231"/>
            </a:xfrm>
            <a:prstGeom prst="round2SameRect">
              <a:avLst>
                <a:gd name="adj1" fmla="val 1301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泰爱产品logo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6560" y="133985"/>
            <a:ext cx="1437640" cy="5213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 userDrawn="1"/>
        </p:nvSpPr>
        <p:spPr>
          <a:xfrm>
            <a:off x="10391775" y="5630863"/>
            <a:ext cx="1787525" cy="100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5" y="221615"/>
            <a:ext cx="9776460" cy="867410"/>
          </a:xfrm>
        </p:spPr>
        <p:txBody>
          <a:bodyPr>
            <a:normAutofit/>
          </a:bodyPr>
          <a:lstStyle>
            <a:lvl1pPr>
              <a:defRPr sz="2795" b="1">
                <a:solidFill>
                  <a:srgbClr val="DD553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6" name="图片 5" descr="泰爱产品logo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660" y="133985"/>
            <a:ext cx="1437640" cy="521335"/>
          </a:xfrm>
          <a:prstGeom prst="rect">
            <a:avLst/>
          </a:prstGeom>
        </p:spPr>
      </p:pic>
      <p:grpSp>
        <p:nvGrpSpPr>
          <p:cNvPr id="5" name="组合 4"/>
          <p:cNvGrpSpPr/>
          <p:nvPr userDrawn="1"/>
        </p:nvGrpSpPr>
        <p:grpSpPr>
          <a:xfrm>
            <a:off x="-5588" y="6663182"/>
            <a:ext cx="12184888" cy="198376"/>
            <a:chOff x="-5588" y="6663182"/>
            <a:chExt cx="12184888" cy="198376"/>
          </a:xfrm>
        </p:grpSpPr>
        <p:sp>
          <p:nvSpPr>
            <p:cNvPr id="3" name="矩形 2"/>
            <p:cNvSpPr/>
            <p:nvPr userDrawn="1"/>
          </p:nvSpPr>
          <p:spPr>
            <a:xfrm>
              <a:off x="-5588" y="6663183"/>
              <a:ext cx="6172200" cy="198375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6118860" y="6663182"/>
              <a:ext cx="6060440" cy="1948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95325" y="6191250"/>
            <a:ext cx="10801350" cy="444500"/>
          </a:xfrm>
          <a:prstGeom prst="rect">
            <a:avLst/>
          </a:prstGeom>
        </p:spPr>
        <p:txBody>
          <a:bodyPr/>
          <a:lstStyle>
            <a:lvl1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1pPr>
            <a:lvl2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2pPr>
            <a:lvl3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3pPr>
            <a:lvl4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4pPr>
            <a:lvl5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7" Type="http://schemas.openxmlformats.org/officeDocument/2006/relationships/theme" Target="../theme/theme3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415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1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415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9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200000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6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tags" Target="../tags/tag8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84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-17620" y="3257550"/>
            <a:ext cx="121856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320020" y="6458585"/>
            <a:ext cx="1847850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AutoNum type="arabicPeriod"/>
            </a:pP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页脚占位符 39"/>
          <p:cNvSpPr>
            <a:spLocks noGrp="1"/>
          </p:cNvSpPr>
          <p:nvPr>
            <p:ph type="ftr" sz="quarter" idx="11"/>
          </p:nvPr>
        </p:nvSpPr>
        <p:spPr>
          <a:xfrm>
            <a:off x="3721735" y="6053455"/>
            <a:ext cx="4561840" cy="312420"/>
          </a:xfrm>
        </p:spPr>
        <p:txBody>
          <a:bodyPr>
            <a:noAutofit/>
          </a:bodyPr>
          <a:p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申报企业：荣昌生物制药（烟台）股份有限公司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" y="0"/>
            <a:ext cx="3506367" cy="561975"/>
            <a:chOff x="152040" y="571689"/>
            <a:chExt cx="3498083" cy="561975"/>
          </a:xfrm>
        </p:grpSpPr>
        <p:sp>
          <p:nvSpPr>
            <p:cNvPr id="7" name="矩形 6"/>
            <p:cNvSpPr/>
            <p:nvPr/>
          </p:nvSpPr>
          <p:spPr>
            <a:xfrm>
              <a:off x="152040" y="571689"/>
              <a:ext cx="2831111" cy="5619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07788" y="682814"/>
              <a:ext cx="3442335" cy="339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申请</a:t>
              </a:r>
              <a:r>
                <a:rPr lang="zh-CN" altLang="en-US" sz="1800" b="1" kern="12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协议期内新增适应症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0" name="图片 9" descr="泰爱产品logo透明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0730230" y="79375"/>
            <a:ext cx="1437640" cy="521335"/>
          </a:xfrm>
          <a:prstGeom prst="rect">
            <a:avLst/>
          </a:prstGeom>
        </p:spPr>
      </p:pic>
      <p:sp>
        <p:nvSpPr>
          <p:cNvPr id="14" name="标题 1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62236" y="2000535"/>
            <a:ext cx="9490823" cy="1535063"/>
          </a:xfrm>
        </p:spPr>
        <p:txBody>
          <a:bodyPr>
            <a:noAutofit/>
          </a:bodyPr>
          <a:p>
            <a:pPr marL="0" indent="0">
              <a:lnSpc>
                <a:spcPct val="150000"/>
              </a:lnSpc>
            </a:pPr>
            <a:r>
              <a:rPr lang="zh-CN" altLang="en-US" sz="54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注射用泰它西普</a:t>
            </a:r>
            <a:r>
              <a:rPr lang="en-US" altLang="zh-CN" sz="1745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1745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泰爱</a:t>
            </a:r>
            <a:r>
              <a:rPr lang="zh-CN" altLang="en-US" sz="1745" b="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®</a:t>
            </a:r>
            <a:r>
              <a:rPr lang="en-US" altLang="zh-CN" sz="1745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br>
              <a:rPr lang="zh-CN" altLang="en-US" sz="1355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zh-CN" altLang="en-US" sz="1935" b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7865" y="3307715"/>
            <a:ext cx="11155680" cy="1838325"/>
          </a:xfrm>
          <a:prstGeom prst="rect">
            <a:avLst/>
          </a:prstGeom>
        </p:spPr>
        <p:txBody>
          <a:bodyPr vert="horz" lIns="90000" tIns="46800" rIns="90000" bIns="46800" rtlCol="0" anchor="b" anchorCtr="0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+mj-cs"/>
              </a:defRPr>
            </a:lvl1pPr>
          </a:lstStyle>
          <a:p>
            <a:pPr indent="0" algn="ctr">
              <a:lnSpc>
                <a:spcPct val="150000"/>
              </a:lnSpc>
            </a:pP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000" dirty="0">
                <a:sym typeface="+mn-ea"/>
              </a:rPr>
              <a:t>全球</a:t>
            </a:r>
            <a:r>
              <a:rPr lang="zh-CN" altLang="en-US" sz="20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首个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且</a:t>
            </a:r>
            <a:r>
              <a:rPr lang="zh-CN" altLang="en-US" sz="20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唯一</a:t>
            </a:r>
            <a:r>
              <a:rPr lang="zh-CN" altLang="en-US" sz="2000" dirty="0">
                <a:sym typeface="+mn-ea"/>
              </a:rPr>
              <a:t>获批治疗干燥综合征的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双靶点生物制剂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填补空白</a:t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0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患者人群小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，符合</a:t>
            </a:r>
            <a:r>
              <a:rPr lang="zh-CN" altLang="en-US" sz="20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简易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新增条件</a:t>
            </a:r>
            <a:endParaRPr lang="zh-CN" altLang="en-US" sz="2000" b="1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ctr">
              <a:lnSpc>
                <a:spcPct val="150000"/>
              </a:lnSpc>
            </a:pPr>
            <a:endParaRPr lang="zh-CN" altLang="en-US" sz="2000" b="1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726440" y="-6350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600" dirty="0">
                <a:sym typeface="+mn-ea"/>
              </a:rPr>
              <a:t>注射用泰它西普</a:t>
            </a:r>
            <a:r>
              <a:rPr lang="zh-CN" altLang="en-US" sz="2600" dirty="0">
                <a:solidFill>
                  <a:schemeClr val="tx1"/>
                </a:solidFill>
              </a:rPr>
              <a:t>填补干燥综合征</a:t>
            </a:r>
            <a:r>
              <a:rPr lang="zh-CN" sz="2600" dirty="0">
                <a:solidFill>
                  <a:schemeClr val="tx1"/>
                </a:solidFill>
              </a:rPr>
              <a:t>对因</a:t>
            </a:r>
            <a:r>
              <a:rPr lang="zh-CN" altLang="en-US" sz="2600" dirty="0">
                <a:solidFill>
                  <a:schemeClr val="tx1"/>
                </a:solidFill>
              </a:rPr>
              <a:t>治疗空白，弥补目录短板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2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1/1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7" name="Google Shape;1157;p11"/>
          <p:cNvSpPr/>
          <p:nvPr/>
        </p:nvSpPr>
        <p:spPr>
          <a:xfrm>
            <a:off x="807720" y="5700395"/>
            <a:ext cx="10687685" cy="935990"/>
          </a:xfrm>
          <a:prstGeom prst="roundRect">
            <a:avLst>
              <a:gd name="adj" fmla="val 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0" name="Google Shape;1160;p11"/>
          <p:cNvSpPr/>
          <p:nvPr/>
        </p:nvSpPr>
        <p:spPr>
          <a:xfrm>
            <a:off x="1972945" y="6595110"/>
            <a:ext cx="6368415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180975" marR="0" lvl="0" indent="-104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endParaRPr sz="1200" b="1" i="0" u="none" strike="noStrike" cap="none">
              <a:solidFill>
                <a:srgbClr val="20AD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80975" marR="0" lvl="0" indent="-104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endParaRPr sz="1200" b="1" i="0" u="none" strike="noStrike" cap="none">
              <a:solidFill>
                <a:srgbClr val="20AD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1" name="Google Shape;1161;p11"/>
          <p:cNvSpPr txBox="1"/>
          <p:nvPr/>
        </p:nvSpPr>
        <p:spPr>
          <a:xfrm>
            <a:off x="1010285" y="5873115"/>
            <a:ext cx="10055225" cy="59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适应症明确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，无临床滥用或超说明书使用风险。诊断流程和标准明确，目标患者人数有限，医保经办管理难度小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皮下注射，</a:t>
            </a:r>
            <a:r>
              <a:rPr lang="zh-CN" altLang="zh-CN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门诊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即可</a:t>
            </a:r>
            <a:r>
              <a:rPr lang="zh-CN" altLang="zh-CN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用药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。固定剂量用药，无需计算公斤体重，方便医护人员使用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8355" y="3921298"/>
            <a:ext cx="10687025" cy="1342852"/>
            <a:chOff x="1053" y="2144"/>
            <a:chExt cx="17525" cy="2115"/>
          </a:xfrm>
        </p:grpSpPr>
        <p:grpSp>
          <p:nvGrpSpPr>
            <p:cNvPr id="3" name="组合 2"/>
            <p:cNvGrpSpPr/>
            <p:nvPr/>
          </p:nvGrpSpPr>
          <p:grpSpPr>
            <a:xfrm>
              <a:off x="1053" y="2784"/>
              <a:ext cx="17525" cy="1475"/>
              <a:chOff x="1053" y="2784"/>
              <a:chExt cx="17525" cy="1475"/>
            </a:xfrm>
          </p:grpSpPr>
          <p:sp>
            <p:nvSpPr>
              <p:cNvPr id="1154" name="Google Shape;1154;p11"/>
              <p:cNvSpPr/>
              <p:nvPr/>
            </p:nvSpPr>
            <p:spPr>
              <a:xfrm>
                <a:off x="1053" y="2784"/>
                <a:ext cx="17525" cy="1475"/>
              </a:xfrm>
              <a:prstGeom prst="roundRect">
                <a:avLst>
                  <a:gd name="adj" fmla="val 6667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8" name="Google Shape;1158;p11"/>
              <p:cNvSpPr txBox="1"/>
              <p:nvPr/>
            </p:nvSpPr>
            <p:spPr>
              <a:xfrm>
                <a:off x="1523" y="3240"/>
                <a:ext cx="16599" cy="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干燥综合征是一种慢性、系统性自身免疫病，发病年龄多在 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40~50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岁</a:t>
                </a:r>
                <a:r>
                  <a:rPr lang="en-US" altLang="zh-CN" sz="14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1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。泰它西普</a:t>
                </a:r>
                <a:r>
                  <a:rPr lang="zh-CN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可帮助患者回归正常生活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，</a:t>
                </a:r>
                <a:r>
                  <a:rPr lang="zh-CN" altLang="en-US" sz="1400" b="1" dirty="0">
                    <a:solidFill>
                      <a:srgbClr val="EE7C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减轻</a:t>
                </a:r>
                <a:r>
                  <a:rPr lang="zh-CN" altLang="zh-CN" sz="1400" b="1" dirty="0">
                    <a:solidFill>
                      <a:srgbClr val="EE7C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家庭治疗负担</a:t>
                </a:r>
                <a:r>
                  <a:rPr lang="zh-CN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、</a:t>
                </a:r>
                <a:r>
                  <a:rPr lang="zh-CN" altLang="zh-CN" sz="1400" b="1" dirty="0">
                    <a:solidFill>
                      <a:srgbClr val="EE7C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提高生活质量</a:t>
                </a:r>
                <a:endParaRPr lang="zh-CN" altLang="zh-CN" sz="1400" b="1" i="0" u="none" strike="noStrike" cap="none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163" name="Google Shape;1163;p11"/>
            <p:cNvGrpSpPr/>
            <p:nvPr/>
          </p:nvGrpSpPr>
          <p:grpSpPr>
            <a:xfrm>
              <a:off x="1945" y="2144"/>
              <a:ext cx="3903" cy="1111"/>
              <a:chOff x="1079906" y="985667"/>
              <a:chExt cx="2478268" cy="705485"/>
            </a:xfrm>
          </p:grpSpPr>
          <p:sp>
            <p:nvSpPr>
              <p:cNvPr id="1164" name="Google Shape;1164;p11"/>
              <p:cNvSpPr/>
              <p:nvPr/>
            </p:nvSpPr>
            <p:spPr>
              <a:xfrm>
                <a:off x="1409857" y="985667"/>
                <a:ext cx="2065664" cy="70548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5" name="Google Shape;1165;p11"/>
              <p:cNvSpPr txBox="1"/>
              <p:nvPr/>
            </p:nvSpPr>
            <p:spPr>
              <a:xfrm>
                <a:off x="1079906" y="1145345"/>
                <a:ext cx="2478268" cy="3848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r>
                  <a:rPr lang="zh-CN" sz="1600" b="1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提升公共健康水平</a:t>
                </a:r>
                <a:endParaRPr lang="zh-CN" sz="16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17880" y="1165121"/>
            <a:ext cx="10680700" cy="1328035"/>
            <a:chOff x="1329" y="5243"/>
            <a:chExt cx="16820" cy="3432"/>
          </a:xfrm>
        </p:grpSpPr>
        <p:sp>
          <p:nvSpPr>
            <p:cNvPr id="1156" name="Google Shape;1156;p11"/>
            <p:cNvSpPr/>
            <p:nvPr/>
          </p:nvSpPr>
          <p:spPr>
            <a:xfrm>
              <a:off x="1329" y="5658"/>
              <a:ext cx="16820" cy="2823"/>
            </a:xfrm>
            <a:prstGeom prst="roundRect">
              <a:avLst>
                <a:gd name="adj" fmla="val 6667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2" name="Google Shape;1162;p11"/>
            <p:cNvSpPr txBox="1"/>
            <p:nvPr/>
          </p:nvSpPr>
          <p:spPr>
            <a:xfrm>
              <a:off x="1781" y="5907"/>
              <a:ext cx="15999" cy="2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p>
              <a:pPr marL="171450" marR="0" lvl="0" indent="-17145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3995"/>
                </a:buClr>
                <a:buSzPts val="1600"/>
                <a:buFont typeface="Arial" panose="020B0604020202020204"/>
                <a:buChar char="•"/>
              </a:pPr>
              <a:endParaRPr lang="zh-CN" sz="1600" b="1" i="0" u="none" strike="noStrike" cap="none" dirty="0">
                <a:solidFill>
                  <a:srgbClr val="0E399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全球范围内针对干燥综合征的治疗手段均为对症状的控制，尚无有效治疗手段，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需求迫切</a:t>
              </a:r>
              <a:endPara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泰它西普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获批的是中重度干燥综合征患者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适用人群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，基金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影响有限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3995"/>
                </a:buClr>
                <a:buSzPts val="1600"/>
                <a:buFont typeface="Arial" panose="020B0604020202020204"/>
                <a:buChar char="•"/>
              </a:pPr>
              <a:endParaRPr lang="zh-CN" altLang="en-US" sz="1600" b="0" i="0" u="none" strike="noStrike" cap="none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67" name="Google Shape;1167;p11"/>
            <p:cNvGrpSpPr/>
            <p:nvPr/>
          </p:nvGrpSpPr>
          <p:grpSpPr>
            <a:xfrm>
              <a:off x="2072" y="5243"/>
              <a:ext cx="3849" cy="994"/>
              <a:chOff x="521297" y="919081"/>
              <a:chExt cx="3131376" cy="873435"/>
            </a:xfrm>
          </p:grpSpPr>
          <p:sp>
            <p:nvSpPr>
              <p:cNvPr id="1168" name="Google Shape;1168;p11"/>
              <p:cNvSpPr/>
              <p:nvPr/>
            </p:nvSpPr>
            <p:spPr>
              <a:xfrm>
                <a:off x="521297" y="1003450"/>
                <a:ext cx="3037003" cy="70469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9" name="Google Shape;1169;p11"/>
              <p:cNvSpPr txBox="1"/>
              <p:nvPr/>
            </p:nvSpPr>
            <p:spPr>
              <a:xfrm>
                <a:off x="601839" y="919081"/>
                <a:ext cx="3050834" cy="87343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r>
                  <a:rPr lang="zh-CN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符合“保基本”原则</a:t>
                </a:r>
                <a:endParaRPr 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72" name="Google Shape;1172;p11"/>
          <p:cNvGrpSpPr/>
          <p:nvPr/>
        </p:nvGrpSpPr>
        <p:grpSpPr>
          <a:xfrm rot="0">
            <a:off x="1235710" y="5435008"/>
            <a:ext cx="2541270" cy="403542"/>
            <a:chOff x="-4907407" y="3143726"/>
            <a:chExt cx="1164521" cy="727464"/>
          </a:xfrm>
        </p:grpSpPr>
        <p:sp>
          <p:nvSpPr>
            <p:cNvPr id="1173" name="Google Shape;1173;p11"/>
            <p:cNvSpPr/>
            <p:nvPr/>
          </p:nvSpPr>
          <p:spPr>
            <a:xfrm>
              <a:off x="-4907407" y="3166048"/>
              <a:ext cx="1164521" cy="70514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4" name="Google Shape;1174;p11"/>
            <p:cNvSpPr txBox="1"/>
            <p:nvPr/>
          </p:nvSpPr>
          <p:spPr>
            <a:xfrm>
              <a:off x="-4853866" y="3143726"/>
              <a:ext cx="1110689" cy="6936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r>
                <a:rPr lang="zh-CN" sz="16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降低临床管理难度</a:t>
              </a:r>
              <a:endParaRPr lang="zh-CN" sz="16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7880" y="2566035"/>
            <a:ext cx="10685780" cy="1365250"/>
            <a:chOff x="1320" y="2296"/>
            <a:chExt cx="16828" cy="2150"/>
          </a:xfrm>
        </p:grpSpPr>
        <p:sp>
          <p:nvSpPr>
            <p:cNvPr id="1155" name="Google Shape;1155;p11"/>
            <p:cNvSpPr/>
            <p:nvPr/>
          </p:nvSpPr>
          <p:spPr>
            <a:xfrm>
              <a:off x="1320" y="2592"/>
              <a:ext cx="16828" cy="1854"/>
            </a:xfrm>
            <a:prstGeom prst="roundRect">
              <a:avLst>
                <a:gd name="adj" fmla="val 6667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9" name="Google Shape;1159;p11"/>
            <p:cNvSpPr txBox="1"/>
            <p:nvPr/>
          </p:nvSpPr>
          <p:spPr>
            <a:xfrm>
              <a:off x="1650" y="2760"/>
              <a:ext cx="15965" cy="1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p>
              <a:pPr marL="180975" lvl="0" indent="-180975" algn="just">
                <a:lnSpc>
                  <a:spcPct val="120000"/>
                </a:lnSpc>
                <a:buSzPts val="1600"/>
                <a:buFont typeface="Arial" panose="020B0604020202020204"/>
                <a:buChar char="•"/>
              </a:pPr>
              <a:endParaRPr lang="zh-CN" sz="1600" b="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 algn="just"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泰它西普</a:t>
              </a:r>
              <a:r>
                <a:rPr lang="zh-CN" altLang="zh-CN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填补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目录内干燥综合征对因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治疗空白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，解决迫切需求：双靶点针对</a:t>
              </a:r>
              <a:r>
                <a:rPr lang="zh-CN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关键致病通路，显著临床改善；</a:t>
              </a:r>
              <a:r>
                <a:rPr 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全人源融合蛋白结构，免疫原性弱，不易产生耐药，适宜</a:t>
              </a:r>
              <a:r>
                <a:rPr lang="zh-CN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长期用药</a:t>
              </a:r>
              <a:endParaRPr lang="zh-CN" sz="1400" b="1" dirty="0" smtClean="0">
                <a:solidFill>
                  <a:srgbClr val="EE7C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177" name="Google Shape;1177;p11"/>
            <p:cNvGrpSpPr/>
            <p:nvPr/>
          </p:nvGrpSpPr>
          <p:grpSpPr>
            <a:xfrm rot="0">
              <a:off x="1962" y="2296"/>
              <a:ext cx="3949" cy="931"/>
              <a:chOff x="1409700" y="1099940"/>
              <a:chExt cx="3413645" cy="591043"/>
            </a:xfrm>
          </p:grpSpPr>
          <p:sp>
            <p:nvSpPr>
              <p:cNvPr id="1178" name="Google Shape;1178;p11"/>
              <p:cNvSpPr/>
              <p:nvPr/>
            </p:nvSpPr>
            <p:spPr>
              <a:xfrm>
                <a:off x="1409700" y="1099940"/>
                <a:ext cx="2994395" cy="59104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9" name="Google Shape;1179;p11"/>
              <p:cNvSpPr txBox="1"/>
              <p:nvPr/>
            </p:nvSpPr>
            <p:spPr>
              <a:xfrm>
                <a:off x="1582587" y="1119303"/>
                <a:ext cx="3240758" cy="38471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r>
                  <a:rPr lang="zh-CN" sz="1600" b="1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弥补目录短板</a:t>
                </a:r>
                <a:endParaRPr lang="zh-CN" sz="16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9" name="内容占位符 45"/>
          <p:cNvSpPr txBox="1"/>
          <p:nvPr/>
        </p:nvSpPr>
        <p:spPr>
          <a:xfrm>
            <a:off x="9789795" y="6636385"/>
            <a:ext cx="2493010" cy="273050"/>
          </a:xfrm>
          <a:prstGeom prst="rect">
            <a:avLst/>
          </a:prstGeom>
        </p:spPr>
        <p:txBody>
          <a:bodyPr>
            <a:noAutofit/>
          </a:bodyPr>
          <a:lstStyle>
            <a:lvl1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程昉,等.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500" dirty="0" err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内科理论与实践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,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2024, 19(06): 357-362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  <a:p>
            <a:pPr marL="0" indent="0" algn="just">
              <a:buNone/>
            </a:pPr>
            <a:endParaRPr lang="en-US" altLang="zh-CN" sz="5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600" dirty="0">
                <a:sym typeface="+mn-ea"/>
              </a:rPr>
              <a:t>目  录</a:t>
            </a:r>
            <a:endParaRPr lang="zh-CN" altLang="en-US" sz="2600" dirty="0"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34720" y="1354455"/>
            <a:ext cx="9697085" cy="671195"/>
            <a:chOff x="1472" y="2065"/>
            <a:chExt cx="15271" cy="1057"/>
          </a:xfrm>
        </p:grpSpPr>
        <p:grpSp>
          <p:nvGrpSpPr>
            <p:cNvPr id="43" name="组合 42"/>
            <p:cNvGrpSpPr/>
            <p:nvPr/>
          </p:nvGrpSpPr>
          <p:grpSpPr>
            <a:xfrm rot="0">
              <a:off x="1472" y="2065"/>
              <a:ext cx="3572" cy="1057"/>
              <a:chOff x="860931" y="1311648"/>
              <a:chExt cx="2830875" cy="720000"/>
            </a:xfrm>
          </p:grpSpPr>
          <p:sp>
            <p:nvSpPr>
              <p:cNvPr id="7" name="îṥḷîďé"/>
              <p:cNvSpPr/>
              <p:nvPr/>
            </p:nvSpPr>
            <p:spPr>
              <a:xfrm>
                <a:off x="1294008" y="1311648"/>
                <a:ext cx="2397798" cy="720000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54000" dist="127000" algn="ctr" rotWithShape="0">
                  <a:sysClr val="windowText" lastClr="000000">
                    <a:lumMod val="85000"/>
                    <a:lumOff val="15000"/>
                    <a:alpha val="10000"/>
                  </a:sys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基本信息 </a:t>
                </a: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8" name="ïśḻïḋè"/>
              <p:cNvSpPr/>
              <p:nvPr/>
            </p:nvSpPr>
            <p:spPr>
              <a:xfrm>
                <a:off x="860931" y="1311648"/>
                <a:ext cx="432847" cy="720000"/>
              </a:xfrm>
              <a:prstGeom prst="rect">
                <a:avLst/>
              </a:prstGeom>
              <a:solidFill>
                <a:srgbClr val="4472C4"/>
              </a:solidFill>
              <a:ln w="12700" cap="rnd" cmpd="sng" algn="ctr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1</a:t>
                </a:r>
                <a:endPara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5280" y="2260"/>
              <a:ext cx="11463" cy="6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l" fontAlgn="auto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注射用泰它西普申请新增</a:t>
              </a:r>
              <a:r>
                <a:rPr lang="zh-CN" altLang="en-US" b="1" dirty="0">
                  <a:sym typeface="+mn-ea"/>
                </a:rPr>
                <a:t>干燥综合征，参照药建议：</a:t>
              </a:r>
              <a:r>
                <a:rPr lang="zh-CN" altLang="en-US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空白</a:t>
              </a:r>
              <a:endPara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35355" y="4351655"/>
            <a:ext cx="11557000" cy="671195"/>
            <a:chOff x="1473" y="7431"/>
            <a:chExt cx="18200" cy="1057"/>
          </a:xfrm>
        </p:grpSpPr>
        <p:grpSp>
          <p:nvGrpSpPr>
            <p:cNvPr id="17" name="组合 16"/>
            <p:cNvGrpSpPr/>
            <p:nvPr/>
          </p:nvGrpSpPr>
          <p:grpSpPr>
            <a:xfrm rot="0">
              <a:off x="1473" y="7431"/>
              <a:ext cx="3572" cy="1057"/>
              <a:chOff x="860931" y="1311648"/>
              <a:chExt cx="2830875" cy="720000"/>
            </a:xfrm>
          </p:grpSpPr>
          <p:sp>
            <p:nvSpPr>
              <p:cNvPr id="23" name="îṥḷîďé"/>
              <p:cNvSpPr/>
              <p:nvPr/>
            </p:nvSpPr>
            <p:spPr>
              <a:xfrm>
                <a:off x="1294008" y="1311648"/>
                <a:ext cx="2397798" cy="720000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54000" dist="127000" algn="ctr" rotWithShape="0">
                  <a:sysClr val="windowText" lastClr="000000">
                    <a:lumMod val="85000"/>
                    <a:lumOff val="15000"/>
                    <a:alpha val="10000"/>
                  </a:sys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安全性 </a:t>
                </a: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27" name="ïśḻïḋè"/>
              <p:cNvSpPr/>
              <p:nvPr/>
            </p:nvSpPr>
            <p:spPr>
              <a:xfrm>
                <a:off x="860931" y="1311648"/>
                <a:ext cx="432847" cy="720000"/>
              </a:xfrm>
              <a:prstGeom prst="rect">
                <a:avLst/>
              </a:prstGeom>
              <a:solidFill>
                <a:srgbClr val="4472C4"/>
              </a:solidFill>
              <a:ln w="12700" cap="rnd" cmpd="sng" algn="ctr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4</a:t>
                </a:r>
                <a:endPara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5238" y="7626"/>
              <a:ext cx="14435" cy="6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20000"/>
                </a:lnSpc>
                <a:spcAft>
                  <a:spcPts val="0"/>
                </a:spcAft>
                <a:buClrTx/>
                <a:buSzTx/>
                <a:buFont typeface="Arial" panose="020B0604020202020204" pitchFamily="3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总体</a:t>
              </a:r>
              <a:r>
                <a:rPr lang="zh-CN" altLang="en-US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安全性</a:t>
              </a:r>
              <a:r>
                <a:rPr lang="zh-CN" altLang="en-US" b="1" dirty="0">
                  <a:solidFill>
                    <a:srgbClr val="EE7C58"/>
                  </a:solidFill>
                  <a:sym typeface="+mn-ea"/>
                </a:rPr>
                <a:t>良好</a:t>
              </a:r>
              <a:r>
                <a:rPr lang="zh-CN" altLang="en-US" b="1" dirty="0">
                  <a:sym typeface="+mn-ea"/>
                </a:rPr>
                <a:t>，整体耐受可控</a:t>
              </a:r>
              <a:endPara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35355" y="3380740"/>
            <a:ext cx="10586085" cy="671195"/>
            <a:chOff x="1473" y="6055"/>
            <a:chExt cx="16671" cy="1057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1473" y="6055"/>
              <a:ext cx="3570" cy="1057"/>
              <a:chOff x="860931" y="1311648"/>
              <a:chExt cx="2830875" cy="720000"/>
            </a:xfrm>
          </p:grpSpPr>
          <p:sp>
            <p:nvSpPr>
              <p:cNvPr id="11" name="îṥḷîďé"/>
              <p:cNvSpPr/>
              <p:nvPr/>
            </p:nvSpPr>
            <p:spPr>
              <a:xfrm>
                <a:off x="1294008" y="1311648"/>
                <a:ext cx="2397798" cy="720000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54000" dist="127000" algn="ctr" rotWithShape="0">
                  <a:sysClr val="windowText" lastClr="000000">
                    <a:lumMod val="85000"/>
                    <a:lumOff val="15000"/>
                    <a:alpha val="10000"/>
                  </a:sys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有效性 </a:t>
                </a: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4" name="ïśḻïḋè"/>
              <p:cNvSpPr/>
              <p:nvPr/>
            </p:nvSpPr>
            <p:spPr>
              <a:xfrm>
                <a:off x="860931" y="1311648"/>
                <a:ext cx="432847" cy="720000"/>
              </a:xfrm>
              <a:prstGeom prst="rect">
                <a:avLst/>
              </a:prstGeom>
              <a:solidFill>
                <a:srgbClr val="4472C4"/>
              </a:solidFill>
              <a:ln w="12700" cap="rnd" cmpd="sng" algn="ctr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3</a:t>
                </a:r>
                <a:endPara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94" name="矩形 193"/>
            <p:cNvSpPr/>
            <p:nvPr>
              <p:custDataLst>
                <p:tags r:id="rId1"/>
              </p:custDataLst>
            </p:nvPr>
          </p:nvSpPr>
          <p:spPr>
            <a:xfrm>
              <a:off x="5397" y="6168"/>
              <a:ext cx="12747" cy="9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p>
              <a:pPr indent="0" algn="l" fontAlgn="auto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altLang="zh-CN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周</a:t>
              </a:r>
              <a:r>
                <a:rPr lang="zh-CN" altLang="en-US" sz="18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快速</a:t>
              </a:r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起效，</a:t>
              </a:r>
              <a:r>
                <a:rPr lang="en-US" altLang="zh-CN" b="1" dirty="0">
                  <a:sym typeface="+mn-ea"/>
                </a:rPr>
                <a:t>ESSDAI</a:t>
              </a:r>
              <a:r>
                <a:rPr lang="zh-CN" altLang="en-US" b="1" dirty="0">
                  <a:sym typeface="+mn-ea"/>
                </a:rPr>
                <a:t>评分改善是对照组的</a:t>
              </a:r>
              <a:r>
                <a:rPr lang="en-US" altLang="zh-CN" b="1" dirty="0">
                  <a:solidFill>
                    <a:srgbClr val="EE7C58"/>
                  </a:solidFill>
                  <a:sym typeface="+mn-ea"/>
                </a:rPr>
                <a:t>7.3</a:t>
              </a:r>
              <a:r>
                <a:rPr lang="zh-CN" altLang="en-US" b="1" dirty="0">
                  <a:solidFill>
                    <a:srgbClr val="EE7C58"/>
                  </a:solidFill>
                  <a:sym typeface="+mn-ea"/>
                </a:rPr>
                <a:t>倍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b="1" dirty="0">
                  <a:sym typeface="+mn-ea"/>
                </a:rPr>
                <a:t>近</a:t>
              </a:r>
              <a:r>
                <a:rPr lang="en-US" altLang="zh-CN" b="1" dirty="0">
                  <a:solidFill>
                    <a:srgbClr val="EE7C58"/>
                  </a:solidFill>
                  <a:sym typeface="+mn-ea"/>
                </a:rPr>
                <a:t>90%</a:t>
              </a:r>
              <a:r>
                <a:rPr lang="zh-CN" altLang="en-US" b="1" dirty="0">
                  <a:sym typeface="+mn-ea"/>
                </a:rPr>
                <a:t>患者症状获得具有</a:t>
              </a:r>
              <a:r>
                <a:rPr lang="zh-CN" altLang="en-US" b="1" dirty="0">
                  <a:solidFill>
                    <a:srgbClr val="EE7C58"/>
                  </a:solidFill>
                  <a:sym typeface="+mn-ea"/>
                </a:rPr>
                <a:t>临床意义的改善</a:t>
              </a:r>
              <a:r>
                <a:rPr lang="zh-CN" altLang="en-US" b="1" dirty="0">
                  <a:sym typeface="+mn-ea"/>
                </a:rPr>
                <a:t>，</a:t>
              </a:r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指南</a:t>
              </a:r>
              <a:r>
                <a:rPr lang="en-US" altLang="zh-CN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共识一致</a:t>
              </a:r>
              <a:r>
                <a:rPr lang="zh-CN" altLang="en-US" sz="18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推荐</a:t>
              </a:r>
              <a:endParaRPr lang="zh-CN" altLang="en-US" sz="18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34720" y="5281295"/>
            <a:ext cx="7049135" cy="671195"/>
            <a:chOff x="1472" y="8759"/>
            <a:chExt cx="11101" cy="1057"/>
          </a:xfrm>
        </p:grpSpPr>
        <p:grpSp>
          <p:nvGrpSpPr>
            <p:cNvPr id="29" name="组合 28"/>
            <p:cNvGrpSpPr/>
            <p:nvPr/>
          </p:nvGrpSpPr>
          <p:grpSpPr>
            <a:xfrm rot="0">
              <a:off x="1472" y="8759"/>
              <a:ext cx="3571" cy="1057"/>
              <a:chOff x="860003" y="1311648"/>
              <a:chExt cx="3313775" cy="720000"/>
            </a:xfrm>
          </p:grpSpPr>
          <p:sp>
            <p:nvSpPr>
              <p:cNvPr id="30" name="îṥḷîďé"/>
              <p:cNvSpPr/>
              <p:nvPr/>
            </p:nvSpPr>
            <p:spPr>
              <a:xfrm>
                <a:off x="1293778" y="1311648"/>
                <a:ext cx="2880000" cy="720000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54000" dist="127000" algn="ctr" rotWithShape="0">
                  <a:sysClr val="windowText" lastClr="000000">
                    <a:lumMod val="85000"/>
                    <a:lumOff val="15000"/>
                    <a:alpha val="10000"/>
                  </a:sys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公平性</a:t>
                </a: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31" name="ïśḻïḋè"/>
              <p:cNvSpPr/>
              <p:nvPr/>
            </p:nvSpPr>
            <p:spPr>
              <a:xfrm>
                <a:off x="860003" y="1311648"/>
                <a:ext cx="508527" cy="720000"/>
              </a:xfrm>
              <a:prstGeom prst="rect">
                <a:avLst/>
              </a:prstGeom>
              <a:solidFill>
                <a:srgbClr val="4472C4"/>
              </a:solidFill>
              <a:ln w="12700" cap="rnd" cmpd="sng" algn="ctr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5</a:t>
                </a:r>
                <a:endPara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5223" y="8998"/>
              <a:ext cx="735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zh-CN" altLang="en-US" b="1" dirty="0">
                  <a:solidFill>
                    <a:srgbClr val="EE7C58"/>
                  </a:solidFill>
                  <a:sym typeface="+mn-ea"/>
                </a:rPr>
                <a:t>国产</a:t>
              </a:r>
              <a:r>
                <a:rPr lang="en-US" altLang="zh-CN" b="1" dirty="0">
                  <a:solidFill>
                    <a:srgbClr val="EE7C58"/>
                  </a:solidFill>
                  <a:sym typeface="+mn-ea"/>
                </a:rPr>
                <a:t>1</a:t>
              </a:r>
              <a:r>
                <a:rPr lang="zh-CN" altLang="en-US" b="1" dirty="0">
                  <a:solidFill>
                    <a:srgbClr val="EE7C58"/>
                  </a:solidFill>
                  <a:sym typeface="+mn-ea"/>
                </a:rPr>
                <a:t>类</a:t>
              </a:r>
              <a:r>
                <a:rPr lang="zh-CN" altLang="en-US" b="1" dirty="0">
                  <a:sym typeface="+mn-ea"/>
                </a:rPr>
                <a:t>新药，</a:t>
              </a:r>
              <a:r>
                <a:rPr lang="zh-CN" altLang="en-US" b="1" dirty="0">
                  <a:solidFill>
                    <a:srgbClr val="EE7C58"/>
                  </a:solidFill>
                  <a:sym typeface="+mn-ea"/>
                </a:rPr>
                <a:t>弥补</a:t>
              </a:r>
              <a:r>
                <a:rPr lang="zh-CN" altLang="en-US" b="1" dirty="0">
                  <a:sym typeface="+mn-ea"/>
                </a:rPr>
                <a:t>目录</a:t>
              </a:r>
              <a:r>
                <a:rPr lang="zh-CN" altLang="en-US" b="1" dirty="0">
                  <a:solidFill>
                    <a:srgbClr val="EE7C58"/>
                  </a:solidFill>
                  <a:sym typeface="+mn-ea"/>
                </a:rPr>
                <a:t>短板，解决迫切需求</a:t>
              </a:r>
              <a:endPara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4720" y="2382520"/>
            <a:ext cx="11260455" cy="670560"/>
            <a:chOff x="1472" y="4738"/>
            <a:chExt cx="17733" cy="1056"/>
          </a:xfrm>
        </p:grpSpPr>
        <p:grpSp>
          <p:nvGrpSpPr>
            <p:cNvPr id="5" name="组合 4"/>
            <p:cNvGrpSpPr/>
            <p:nvPr/>
          </p:nvGrpSpPr>
          <p:grpSpPr>
            <a:xfrm rot="0">
              <a:off x="1472" y="4738"/>
              <a:ext cx="3570" cy="1057"/>
              <a:chOff x="860931" y="1311648"/>
              <a:chExt cx="2830875" cy="720000"/>
            </a:xfrm>
          </p:grpSpPr>
          <p:sp>
            <p:nvSpPr>
              <p:cNvPr id="6" name="îṥḷîďé"/>
              <p:cNvSpPr/>
              <p:nvPr/>
            </p:nvSpPr>
            <p:spPr>
              <a:xfrm>
                <a:off x="1294008" y="1311648"/>
                <a:ext cx="2397798" cy="720000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54000" dist="127000" algn="ctr" rotWithShape="0">
                  <a:sysClr val="windowText" lastClr="000000">
                    <a:lumMod val="85000"/>
                    <a:lumOff val="15000"/>
                    <a:alpha val="10000"/>
                  </a:sys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创新性 </a:t>
                </a: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9" name="ïśḻïḋè"/>
              <p:cNvSpPr/>
              <p:nvPr/>
            </p:nvSpPr>
            <p:spPr>
              <a:xfrm>
                <a:off x="860931" y="1311648"/>
                <a:ext cx="432847" cy="720000"/>
              </a:xfrm>
              <a:prstGeom prst="rect">
                <a:avLst/>
              </a:prstGeom>
              <a:solidFill>
                <a:srgbClr val="4472C4"/>
              </a:solidFill>
              <a:ln w="12700" cap="rnd" cmpd="sng" algn="ctr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2</a:t>
                </a:r>
                <a:endPara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279" y="4933"/>
              <a:ext cx="13927" cy="6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l" fontAlgn="auto">
                <a:lnSpc>
                  <a:spcPct val="120000"/>
                </a:lnSpc>
                <a:spcAft>
                  <a:spcPts val="0"/>
                </a:spcAft>
                <a:buNone/>
              </a:pPr>
              <a:r>
                <a:rPr lang="zh-CN" altLang="en-US" b="1" dirty="0">
                  <a:sym typeface="+mn-ea"/>
                </a:rPr>
                <a:t>全球</a:t>
              </a:r>
              <a:r>
                <a:rPr lang="zh-CN" altLang="en-US" b="1" dirty="0">
                  <a:solidFill>
                    <a:srgbClr val="EE7C58"/>
                  </a:solidFill>
                  <a:sym typeface="+mn-ea"/>
                </a:rPr>
                <a:t>首个</a:t>
              </a:r>
              <a:r>
                <a:rPr lang="zh-CN" altLang="en-US" b="1" dirty="0">
                  <a:sym typeface="+mn-ea"/>
                </a:rPr>
                <a:t>且</a:t>
              </a:r>
              <a:r>
                <a:rPr lang="zh-CN" altLang="en-US" b="1" dirty="0">
                  <a:solidFill>
                    <a:srgbClr val="EE7C58"/>
                  </a:solidFill>
                  <a:sym typeface="+mn-ea"/>
                </a:rPr>
                <a:t>唯一</a:t>
              </a:r>
              <a:r>
                <a:rPr lang="zh-CN" altLang="en-US" b="1" dirty="0">
                  <a:sym typeface="+mn-ea"/>
                </a:rPr>
                <a:t>获批治疗干燥综合征的双靶点生物制剂，</a:t>
              </a:r>
              <a:r>
                <a:rPr lang="zh-CN" altLang="en-US" b="1" dirty="0">
                  <a:solidFill>
                    <a:srgbClr val="EE7C58"/>
                  </a:solidFill>
                  <a:sym typeface="+mn-ea"/>
                </a:rPr>
                <a:t>填补空白</a:t>
              </a:r>
              <a:endPara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49935" y="145415"/>
            <a:ext cx="10983595" cy="1325880"/>
          </a:xfrm>
        </p:spPr>
        <p:txBody>
          <a:bodyPr/>
          <a:lstStyle/>
          <a:p>
            <a:r>
              <a:rPr lang="zh-CN" sz="2600" dirty="0">
                <a:solidFill>
                  <a:schemeClr val="tx1"/>
                </a:solidFill>
              </a:rPr>
              <a:t>干燥综合征</a:t>
            </a:r>
            <a:r>
              <a:rPr lang="zh-CN" altLang="en-US" sz="2600" dirty="0">
                <a:solidFill>
                  <a:schemeClr val="tx1"/>
                </a:solidFill>
              </a:rPr>
              <a:t>无有效治疗手段，亟需对因治疗药物，注射用泰它西普可解决无药可用困境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11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8135" y="1637031"/>
            <a:ext cx="3769360" cy="4160519"/>
            <a:chOff x="7967872" y="1850733"/>
            <a:chExt cx="4005580" cy="4160274"/>
          </a:xfrm>
        </p:grpSpPr>
        <p:sp>
          <p:nvSpPr>
            <p:cNvPr id="6" name="矩形: 圆角 36"/>
            <p:cNvSpPr/>
            <p:nvPr/>
          </p:nvSpPr>
          <p:spPr>
            <a:xfrm>
              <a:off x="7967872" y="1866362"/>
              <a:ext cx="4005580" cy="4144645"/>
            </a:xfrm>
            <a:prstGeom prst="roundRect">
              <a:avLst>
                <a:gd name="adj" fmla="val 1902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prstDash val="solid"/>
            </a:ln>
            <a:effectLst>
              <a:outerShdw blurRad="50800" dist="50800" dir="5400000" algn="ctr" rotWithShape="0">
                <a:schemeClr val="accent4">
                  <a:lumMod val="60000"/>
                  <a:lumOff val="40000"/>
                  <a:alpha val="28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dirty="0"/>
                <a:t>经国家药监部门批准上市的新通用名药品</a:t>
              </a:r>
              <a:endParaRPr lang="zh-CN" altLang="zh-CN" dirty="0"/>
            </a:p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>
              <p:custDataLst>
                <p:tags r:id="rId1"/>
              </p:custDataLst>
            </p:nvPr>
          </p:nvGrpSpPr>
          <p:grpSpPr>
            <a:xfrm>
              <a:off x="8619319" y="1850733"/>
              <a:ext cx="2926443" cy="379699"/>
              <a:chOff x="1750430" y="1013375"/>
              <a:chExt cx="5033256" cy="464909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750430" y="1032510"/>
                <a:ext cx="5033256" cy="445774"/>
                <a:chOff x="1431720" y="1478739"/>
                <a:chExt cx="5033256" cy="445774"/>
              </a:xfrm>
            </p:grpSpPr>
            <p:sp>
              <p:nvSpPr>
                <p:cNvPr id="13" name="任意多边形: 形状 19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flipH="1">
                  <a:off x="1488990" y="1478739"/>
                  <a:ext cx="4912223" cy="428209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solidFill>
                  <a:srgbClr val="4472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" name="任意多边形: 形状 20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flipH="1">
                  <a:off x="1431720" y="1485753"/>
                  <a:ext cx="5033256" cy="438760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noFill/>
                <a:ln w="6350" cap="flat">
                  <a:gradFill>
                    <a:gsLst>
                      <a:gs pos="0">
                        <a:srgbClr val="D0E9F6">
                          <a:alpha val="0"/>
                        </a:srgbClr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solidFill>
                      <a:schemeClr val="accent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" name="文本框 1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271183" y="1013375"/>
                <a:ext cx="3992348" cy="45092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zh-CN" altLang="en-US" b="1">
                    <a:solidFill>
                      <a:schemeClr val="bg1"/>
                    </a:solidFill>
                    <a:sym typeface="+mn-ea"/>
                  </a:rPr>
                  <a:t>疾病负担重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8010525" y="1856105"/>
            <a:ext cx="1767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未满足需求高</a:t>
            </a:r>
            <a:endParaRPr lang="zh-CN" altLang="en-US" b="1">
              <a:solidFill>
                <a:schemeClr val="bg1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73710" y="3599180"/>
            <a:ext cx="3677285" cy="521970"/>
            <a:chOff x="2644" y="4379"/>
            <a:chExt cx="6153" cy="822"/>
          </a:xfrm>
        </p:grpSpPr>
        <p:sp>
          <p:nvSpPr>
            <p:cNvPr id="107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157" y="4379"/>
              <a:ext cx="56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sz="1400"/>
                <a:t>发病年龄多在</a:t>
              </a:r>
              <a:r>
                <a:rPr sz="1400" b="1">
                  <a:solidFill>
                    <a:srgbClr val="EE7C58"/>
                  </a:solidFill>
                </a:rPr>
                <a:t> 40~50岁</a:t>
              </a:r>
              <a:r>
                <a:rPr sz="1400"/>
                <a:t>，亦可见于儿童，严重危害</a:t>
              </a:r>
              <a:r>
                <a:rPr lang="zh-CN" sz="1400"/>
                <a:t>患者</a:t>
              </a:r>
              <a:r>
                <a:rPr sz="1400"/>
                <a:t>生命质量</a:t>
              </a:r>
              <a:r>
                <a:rPr lang="zh-CN" sz="1400"/>
                <a:t>与</a:t>
              </a:r>
              <a:r>
                <a:rPr sz="1400"/>
                <a:t>社会生产力</a:t>
              </a:r>
              <a:r>
                <a:rPr lang="en-US" sz="1400" baseline="30000"/>
                <a:t>1</a:t>
              </a:r>
              <a:endParaRPr lang="en-US" sz="1400" baseline="3000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74345" y="4617085"/>
            <a:ext cx="3481070" cy="521970"/>
            <a:chOff x="2644" y="4379"/>
            <a:chExt cx="5825" cy="822"/>
          </a:xfrm>
        </p:grpSpPr>
        <p:sp>
          <p:nvSpPr>
            <p:cNvPr id="77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157" y="4379"/>
              <a:ext cx="531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若疾病未得到有效控制，可继发其他自免疾病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，危害重</a:t>
              </a:r>
              <a:endPara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368800" y="1652906"/>
            <a:ext cx="3717290" cy="4149725"/>
            <a:chOff x="7967872" y="1850733"/>
            <a:chExt cx="4005580" cy="4149480"/>
          </a:xfrm>
        </p:grpSpPr>
        <p:sp>
          <p:nvSpPr>
            <p:cNvPr id="89" name="矩形: 圆角 36"/>
            <p:cNvSpPr/>
            <p:nvPr/>
          </p:nvSpPr>
          <p:spPr>
            <a:xfrm>
              <a:off x="7967872" y="1866607"/>
              <a:ext cx="4005580" cy="4133606"/>
            </a:xfrm>
            <a:prstGeom prst="roundRect">
              <a:avLst>
                <a:gd name="adj" fmla="val 1902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prstDash val="solid"/>
            </a:ln>
            <a:effectLst>
              <a:outerShdw blurRad="50800" dist="50800" dir="5400000" algn="ctr" rotWithShape="0">
                <a:schemeClr val="accent4">
                  <a:lumMod val="60000"/>
                  <a:lumOff val="40000"/>
                  <a:alpha val="28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dirty="0"/>
                <a:t>经国家药监部门批准上市的新通用名药品</a:t>
              </a:r>
              <a:endParaRPr lang="zh-CN" altLang="zh-CN" dirty="0"/>
            </a:p>
            <a:p>
              <a:pPr algn="ctr"/>
              <a:endParaRPr lang="zh-CN" altLang="en-US" dirty="0"/>
            </a:p>
          </p:txBody>
        </p:sp>
        <p:grpSp>
          <p:nvGrpSpPr>
            <p:cNvPr id="90" name="组合 89"/>
            <p:cNvGrpSpPr/>
            <p:nvPr>
              <p:custDataLst>
                <p:tags r:id="rId5"/>
              </p:custDataLst>
            </p:nvPr>
          </p:nvGrpSpPr>
          <p:grpSpPr>
            <a:xfrm>
              <a:off x="8619319" y="1850733"/>
              <a:ext cx="2926443" cy="379699"/>
              <a:chOff x="1750430" y="1013375"/>
              <a:chExt cx="5033256" cy="464909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1750430" y="1032510"/>
                <a:ext cx="5033256" cy="445774"/>
                <a:chOff x="1431720" y="1478739"/>
                <a:chExt cx="5033256" cy="445774"/>
              </a:xfrm>
            </p:grpSpPr>
            <p:sp>
              <p:nvSpPr>
                <p:cNvPr id="92" name="任意多边形: 形状 19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 flipH="1">
                  <a:off x="1488990" y="1478739"/>
                  <a:ext cx="4912223" cy="428209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solidFill>
                  <a:srgbClr val="4472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93" name="任意多边形: 形状 20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 flipH="1">
                  <a:off x="1431720" y="1485753"/>
                  <a:ext cx="5033256" cy="438760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noFill/>
                <a:ln w="6350" cap="flat">
                  <a:gradFill>
                    <a:gsLst>
                      <a:gs pos="0">
                        <a:srgbClr val="D0E9F6">
                          <a:alpha val="0"/>
                        </a:srgbClr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solidFill>
                      <a:schemeClr val="accent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4" name="文本框 9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271183" y="1013375"/>
                <a:ext cx="3992348" cy="45092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无对因治疗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473710" y="2367280"/>
            <a:ext cx="3559175" cy="737235"/>
            <a:chOff x="2644" y="4379"/>
            <a:chExt cx="5955" cy="1161"/>
          </a:xfrm>
        </p:grpSpPr>
        <p:sp>
          <p:nvSpPr>
            <p:cNvPr id="104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3157" y="4379"/>
              <a:ext cx="5442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sz="1400"/>
                <a:t>干燥综合征是慢性、系统性自身免疫病，</a:t>
              </a:r>
              <a:r>
                <a:rPr lang="zh-CN" sz="1400"/>
                <a:t>部分</a:t>
              </a:r>
              <a:r>
                <a:rPr sz="1400"/>
                <a:t>患者出现脏器/</a:t>
              </a:r>
              <a:r>
                <a:rPr sz="1400" b="1">
                  <a:solidFill>
                    <a:srgbClr val="EE7C58"/>
                  </a:solidFill>
                </a:rPr>
                <a:t>系统受累</a:t>
              </a:r>
              <a:r>
                <a:rPr sz="1400"/>
                <a:t>。</a:t>
              </a:r>
              <a:r>
                <a:rPr lang="zh-CN" sz="1400"/>
                <a:t>存在系统受累的患者</a:t>
              </a:r>
              <a:r>
                <a:rPr lang="zh-CN" sz="1400" b="1">
                  <a:solidFill>
                    <a:srgbClr val="EE7C58"/>
                  </a:solidFill>
                </a:rPr>
                <a:t>死亡</a:t>
              </a:r>
              <a:r>
                <a:rPr lang="zh-CN" sz="1400"/>
                <a:t>风险</a:t>
              </a:r>
              <a:r>
                <a:rPr lang="zh-CN" sz="1400" b="1">
                  <a:solidFill>
                    <a:srgbClr val="EE7C58"/>
                  </a:solidFill>
                </a:rPr>
                <a:t>增加</a:t>
              </a:r>
              <a:r>
                <a:rPr lang="zh-CN" sz="1400"/>
                <a:t>近</a:t>
              </a:r>
              <a:r>
                <a:rPr lang="en-US" altLang="zh-CN" sz="1400" b="1">
                  <a:solidFill>
                    <a:srgbClr val="EE7C58"/>
                  </a:solidFill>
                </a:rPr>
                <a:t>80%</a:t>
              </a:r>
              <a:r>
                <a:rPr lang="en-US" altLang="zh-CN" sz="1400" baseline="30000">
                  <a:solidFill>
                    <a:schemeClr val="tx1"/>
                  </a:solidFill>
                </a:rPr>
                <a:t>1</a:t>
              </a:r>
              <a:endParaRPr lang="en-US" altLang="zh-CN" sz="1400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490720" y="3608705"/>
            <a:ext cx="3626485" cy="521970"/>
            <a:chOff x="2644" y="4379"/>
            <a:chExt cx="6153" cy="822"/>
          </a:xfrm>
        </p:grpSpPr>
        <p:sp>
          <p:nvSpPr>
            <p:cNvPr id="109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3157" y="4379"/>
              <a:ext cx="56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治疗目标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以</a:t>
              </a:r>
              <a:r>
                <a:rPr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延缓进展，预防并发症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为主，</a:t>
              </a:r>
              <a:r>
                <a:rPr lang="zh-CN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亟需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高效对因治疗</a:t>
              </a:r>
              <a:endPara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491355" y="4626610"/>
            <a:ext cx="3433445" cy="953135"/>
            <a:chOff x="2644" y="4379"/>
            <a:chExt cx="5825" cy="1501"/>
          </a:xfrm>
        </p:grpSpPr>
        <p:sp>
          <p:nvSpPr>
            <p:cNvPr id="112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3157" y="4379"/>
              <a:ext cx="5312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just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过往临床以对症治疗为主，激素、羟氯喹等常用药均无干燥综合征适应症，无法延缓疾病进展，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疗效有限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且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副作用大</a:t>
              </a:r>
              <a:endPara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492625" y="2376805"/>
            <a:ext cx="3488055" cy="521970"/>
            <a:chOff x="2644" y="4379"/>
            <a:chExt cx="5918" cy="822"/>
          </a:xfrm>
        </p:grpSpPr>
        <p:sp>
          <p:nvSpPr>
            <p:cNvPr id="115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157" y="4379"/>
              <a:ext cx="54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全球范围内尚无对因治疗手段，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存在巨大未满足的临床需求</a:t>
              </a:r>
              <a:endPara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cxnSp>
        <p:nvCxnSpPr>
          <p:cNvPr id="118" name="直接连接符 117"/>
          <p:cNvCxnSpPr/>
          <p:nvPr/>
        </p:nvCxnSpPr>
        <p:spPr>
          <a:xfrm>
            <a:off x="378460" y="3239135"/>
            <a:ext cx="3648075" cy="889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378460" y="4256405"/>
            <a:ext cx="3648075" cy="889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4432935" y="3238500"/>
            <a:ext cx="3597910" cy="889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4424680" y="4276090"/>
            <a:ext cx="3597910" cy="889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373110" y="1680009"/>
            <a:ext cx="3406775" cy="4118176"/>
            <a:chOff x="7967872" y="1848753"/>
            <a:chExt cx="4005580" cy="4162254"/>
          </a:xfrm>
        </p:grpSpPr>
        <p:sp>
          <p:nvSpPr>
            <p:cNvPr id="3" name="矩形: 圆角 36"/>
            <p:cNvSpPr/>
            <p:nvPr/>
          </p:nvSpPr>
          <p:spPr>
            <a:xfrm>
              <a:off x="7967872" y="1866362"/>
              <a:ext cx="4005580" cy="4144645"/>
            </a:xfrm>
            <a:prstGeom prst="roundRect">
              <a:avLst>
                <a:gd name="adj" fmla="val 190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prstDash val="solid"/>
            </a:ln>
            <a:effectLst>
              <a:outerShdw blurRad="50800" dist="50800" dir="5400000" algn="ctr" rotWithShape="0">
                <a:schemeClr val="accent4">
                  <a:lumMod val="60000"/>
                  <a:lumOff val="40000"/>
                  <a:alpha val="28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grpSp>
          <p:nvGrpSpPr>
            <p:cNvPr id="4" name="组合 3"/>
            <p:cNvGrpSpPr/>
            <p:nvPr>
              <p:custDataLst>
                <p:tags r:id="rId9"/>
              </p:custDataLst>
            </p:nvPr>
          </p:nvGrpSpPr>
          <p:grpSpPr>
            <a:xfrm>
              <a:off x="8619319" y="1848753"/>
              <a:ext cx="2926443" cy="381679"/>
              <a:chOff x="1750430" y="1010949"/>
              <a:chExt cx="5033256" cy="467335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750430" y="1032510"/>
                <a:ext cx="5033256" cy="445774"/>
                <a:chOff x="1431720" y="1478739"/>
                <a:chExt cx="5033256" cy="445774"/>
              </a:xfrm>
            </p:grpSpPr>
            <p:sp>
              <p:nvSpPr>
                <p:cNvPr id="12" name="任意多边形: 形状 19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 flipH="1">
                  <a:off x="1488990" y="1478739"/>
                  <a:ext cx="4912223" cy="428209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solidFill>
                  <a:srgbClr val="4472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6" name="任意多边形: 形状 20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 flipH="1">
                  <a:off x="1431720" y="1485753"/>
                  <a:ext cx="5033256" cy="438760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noFill/>
                <a:ln w="6350" cap="flat">
                  <a:gradFill>
                    <a:gsLst>
                      <a:gs pos="0">
                        <a:srgbClr val="D0E9F6">
                          <a:alpha val="0"/>
                        </a:srgbClr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solidFill>
                      <a:schemeClr val="accent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文本框 1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271183" y="1010949"/>
                <a:ext cx="3992348" cy="45578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填补空白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495030" y="3568065"/>
            <a:ext cx="3197592" cy="737235"/>
            <a:chOff x="2644" y="4269"/>
            <a:chExt cx="5922" cy="1161"/>
          </a:xfrm>
        </p:grpSpPr>
        <p:sp>
          <p:nvSpPr>
            <p:cNvPr id="19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120" y="4269"/>
              <a:ext cx="5446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en-US" altLang="zh-CN" sz="1400" kern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苹方-简" charset="0"/>
                </a:rPr>
                <a:t>Ⅲ</a:t>
              </a:r>
              <a:r>
                <a:rPr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期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结果表明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2,3</a:t>
              </a:r>
              <a:r>
                <a:rPr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，泰它西普</a:t>
              </a:r>
              <a:r>
                <a:rPr 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周快速起效，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主客观指标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双优，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显著延缓疾病进展</a:t>
              </a:r>
              <a:endParaRPr lang="zh-CN" altLang="en-US" sz="1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95665" y="4655820"/>
            <a:ext cx="3145155" cy="307340"/>
            <a:chOff x="2644" y="4379"/>
            <a:chExt cx="5825" cy="484"/>
          </a:xfrm>
        </p:grpSpPr>
        <p:sp>
          <p:nvSpPr>
            <p:cNvPr id="22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157" y="4379"/>
              <a:ext cx="531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四大</a:t>
              </a:r>
              <a:r>
                <a:rPr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权威指南</a:t>
              </a:r>
              <a:r>
                <a:rPr 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/</a:t>
              </a:r>
              <a:r>
                <a:rPr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共识</a:t>
              </a:r>
              <a:r>
                <a:rPr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一致</a:t>
              </a:r>
              <a:r>
                <a:rPr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推荐</a:t>
              </a:r>
              <a:endPara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496935" y="2406015"/>
            <a:ext cx="3282901" cy="953135"/>
            <a:chOff x="2644" y="4379"/>
            <a:chExt cx="6079" cy="1501"/>
          </a:xfrm>
        </p:grpSpPr>
        <p:sp>
          <p:nvSpPr>
            <p:cNvPr id="25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157" y="4379"/>
              <a:ext cx="5566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泰它西普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是全球首个且唯一</a:t>
              </a:r>
              <a:r>
                <a:rPr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获批干燥综合征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的双靶点生物制剂</a:t>
              </a:r>
              <a:r>
                <a:rPr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填补空白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just"/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8437880" y="3230245"/>
            <a:ext cx="3295650" cy="889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373110" y="4284980"/>
            <a:ext cx="3295650" cy="889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内容占位符 45"/>
          <p:cNvSpPr txBox="1"/>
          <p:nvPr/>
        </p:nvSpPr>
        <p:spPr>
          <a:xfrm>
            <a:off x="9473565" y="6235065"/>
            <a:ext cx="2493010" cy="402590"/>
          </a:xfrm>
          <a:prstGeom prst="rect">
            <a:avLst/>
          </a:prstGeom>
        </p:spPr>
        <p:txBody>
          <a:bodyPr>
            <a:noAutofit/>
          </a:bodyPr>
          <a:lstStyle>
            <a:lvl1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程昉,等.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500" dirty="0" err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内科理论与实践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,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2024, 19(06): 357-362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  <a:p>
            <a:pPr algn="just"/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Xu D, et al. ACR 2025. Abstract  LB11</a:t>
            </a:r>
            <a:endParaRPr lang="en-US" altLang="zh-CN" sz="50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algn="just"/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Seror R, et</a:t>
            </a:r>
            <a:r>
              <a:rPr lang="zh-CN" altLang="en-US" sz="5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al. Ann Rheum Dis. 2016 Feb;75(2):382-9.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矩形: 圆角 19"/>
          <p:cNvSpPr/>
          <p:nvPr/>
        </p:nvSpPr>
        <p:spPr>
          <a:xfrm>
            <a:off x="8054340" y="1855470"/>
            <a:ext cx="3634740" cy="449135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6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37296" y="-27858"/>
            <a:ext cx="11446715" cy="1325388"/>
          </a:xfrm>
        </p:spPr>
        <p:txBody>
          <a:bodyPr/>
          <a:p>
            <a:r>
              <a:rPr lang="zh-CN" altLang="en-US" sz="268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注射用泰它西普申请新增</a:t>
            </a:r>
            <a:r>
              <a:rPr lang="zh-CN" altLang="en-US" sz="2685" dirty="0">
                <a:sym typeface="+mn-ea"/>
              </a:rPr>
              <a:t>干燥综合征，建议空白参照</a:t>
            </a:r>
            <a:endParaRPr lang="zh-CN" altLang="en-US" sz="268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75590" y="1777365"/>
          <a:ext cx="7334250" cy="45694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0835"/>
                <a:gridCol w="1946910"/>
                <a:gridCol w="1892935"/>
                <a:gridCol w="1893570"/>
              </a:tblGrid>
              <a:tr h="358775">
                <a:tc>
                  <a:txBody>
                    <a:bodyPr/>
                    <a:p>
                      <a:pPr algn="l"/>
                      <a:r>
                        <a:rPr lang="zh-CN" altLang="en-US" sz="1240" b="1">
                          <a:solidFill>
                            <a:schemeClr val="bg1"/>
                          </a:solidFill>
                          <a:ea typeface="+mn-lt"/>
                        </a:rPr>
                        <a:t>药品通用名称</a:t>
                      </a:r>
                      <a:endParaRPr lang="zh-CN" altLang="en-US" sz="1240" b="1">
                        <a:solidFill>
                          <a:schemeClr val="bg1"/>
                        </a:solidFill>
                        <a:ea typeface="+mn-lt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solidFill>
                            <a:srgbClr val="EE7C58"/>
                          </a:solidFill>
                          <a:sym typeface="微软雅黑" panose="020B0503020204020204" pitchFamily="34" charset="-122"/>
                        </a:rPr>
                        <a:t>注射用泰它西普</a:t>
                      </a:r>
                      <a:endParaRPr lang="zh-CN" altLang="en-US" sz="1400" b="1" kern="1200" baseline="30000" dirty="0">
                        <a:solidFill>
                          <a:srgbClr val="EE7C58"/>
                        </a:solidFill>
                        <a:ea typeface="+mn-lt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F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F"/>
                    </a:solidFill>
                  </a:tcPr>
                </a:tc>
              </a:tr>
              <a:tr h="3581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40" b="1">
                          <a:solidFill>
                            <a:schemeClr val="bg1"/>
                          </a:solidFill>
                          <a:ea typeface="+mn-lt"/>
                        </a:rPr>
                        <a:t>注册规格</a:t>
                      </a:r>
                      <a:endParaRPr lang="zh-CN" altLang="en-US" sz="1240" b="1">
                        <a:solidFill>
                          <a:schemeClr val="bg1"/>
                        </a:solidFill>
                        <a:ea typeface="+mn-lt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marL="285750" indent="-285750" algn="l"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35" dirty="0">
                          <a:solidFill>
                            <a:schemeClr val="tx1"/>
                          </a:solidFill>
                          <a:sym typeface="+mn-ea"/>
                        </a:rPr>
                        <a:t>80 mg/支</a:t>
                      </a:r>
                      <a:endParaRPr lang="en-US" altLang="zh-CN" sz="124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F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F"/>
                    </a:solidFill>
                  </a:tcPr>
                </a:tc>
              </a:tr>
              <a:tr h="98361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40" b="1">
                          <a:solidFill>
                            <a:schemeClr val="bg1"/>
                          </a:solidFill>
                          <a:ea typeface="+mn-lt"/>
                        </a:rPr>
                        <a:t>现行医保目录的限定支付范围</a:t>
                      </a:r>
                      <a:endParaRPr lang="zh-CN" altLang="en-US" sz="1240" b="1">
                        <a:solidFill>
                          <a:schemeClr val="bg1"/>
                        </a:solidFill>
                        <a:ea typeface="+mn-lt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marL="28575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35" dirty="0">
                          <a:solidFill>
                            <a:schemeClr val="tx1"/>
                          </a:solidFill>
                          <a:sym typeface="Arial" panose="020B0604020202020204" pitchFamily="34" charset="0"/>
                        </a:rPr>
                        <a:t>在常规治疗基础上仍具有高疾病活动(例如：抗ds-DNA抗体阳性及低补体、SELENA-SLEDAI评分≥8)的活动性、自身抗体阳性的系统性红斑狼疮(SLE)成年患者</a:t>
                      </a:r>
                      <a:endParaRPr lang="zh-CN" altLang="en-US" sz="1235" dirty="0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  <a:p>
                      <a:pPr marL="28575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35" dirty="0">
                          <a:solidFill>
                            <a:schemeClr val="tx1"/>
                          </a:solidFill>
                          <a:sym typeface="Arial" panose="020B0604020202020204" pitchFamily="34" charset="0"/>
                        </a:rPr>
                        <a:t>抗乙酰胆碱受体(AChR)抗体阳性的成人全身型重症肌无力(gMG)患者</a:t>
                      </a:r>
                      <a:endParaRPr lang="zh-CN" altLang="en-US" sz="1235" dirty="0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F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F"/>
                    </a:solidFill>
                  </a:tcPr>
                </a:tc>
              </a:tr>
              <a:tr h="83629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40" b="1">
                          <a:solidFill>
                            <a:schemeClr val="bg1"/>
                          </a:solidFill>
                          <a:ea typeface="+mn-lt"/>
                        </a:rPr>
                        <a:t>拟新增适应症</a:t>
                      </a:r>
                      <a:endParaRPr lang="zh-CN" altLang="en-US" sz="1240" b="1">
                        <a:solidFill>
                          <a:schemeClr val="bg1"/>
                        </a:solidFill>
                        <a:ea typeface="+mn-lt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marL="171450" indent="-17145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="1" dirty="0">
                          <a:solidFill>
                            <a:srgbClr val="EE7C58"/>
                          </a:solidFill>
                          <a:sym typeface="+mn-ea"/>
                        </a:rPr>
                        <a:t>  </a:t>
                      </a:r>
                      <a:r>
                        <a:rPr lang="zh-CN" sz="1400" b="1" dirty="0">
                          <a:solidFill>
                            <a:srgbClr val="EE7C58"/>
                          </a:solidFill>
                          <a:sym typeface="+mn-ea"/>
                        </a:rPr>
                        <a:t>适用于接受常规治疗基础上，活动性（</a:t>
                      </a:r>
                      <a:r>
                        <a:rPr lang="en-US" altLang="zh-CN" sz="1400" b="1" dirty="0">
                          <a:solidFill>
                            <a:srgbClr val="EE7C58"/>
                          </a:solidFill>
                          <a:sym typeface="+mn-ea"/>
                        </a:rPr>
                        <a:t>ESSDAI≥5</a:t>
                      </a:r>
                      <a:r>
                        <a:rPr lang="zh-CN" altLang="en-US" sz="1400" b="1" dirty="0">
                          <a:solidFill>
                            <a:srgbClr val="EE7C58"/>
                          </a:solidFill>
                          <a:sym typeface="+mn-ea"/>
                        </a:rPr>
                        <a:t>分）的干燥综合征（干燥病）成人患者</a:t>
                      </a:r>
                      <a:endParaRPr lang="zh-CN" altLang="en-US" sz="1400" b="1" dirty="0">
                        <a:solidFill>
                          <a:srgbClr val="EE7C58"/>
                        </a:solidFill>
                        <a:sym typeface="+mn-ea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F"/>
                    </a:solidFill>
                  </a:tcPr>
                </a:tc>
                <a:tc hMerge="1"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F"/>
                    </a:solidFill>
                  </a:tcPr>
                </a:tc>
              </a:tr>
              <a:tr h="836930">
                <a:tc>
                  <a:txBody>
                    <a:bodyPr/>
                    <a:p>
                      <a:pPr algn="l"/>
                      <a:r>
                        <a:rPr lang="zh-CN" altLang="en-US" sz="1240" b="1">
                          <a:solidFill>
                            <a:schemeClr val="bg1"/>
                          </a:solidFill>
                          <a:ea typeface="+mn-lt"/>
                        </a:rPr>
                        <a:t>用法用量</a:t>
                      </a:r>
                      <a:endParaRPr lang="zh-CN" altLang="en-US" sz="1240" b="1">
                        <a:solidFill>
                          <a:schemeClr val="bg1"/>
                        </a:solidFill>
                        <a:ea typeface="+mn-lt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35" dirty="0">
                          <a:solidFill>
                            <a:schemeClr val="tx1"/>
                          </a:solidFill>
                          <a:sym typeface="+mn-ea"/>
                        </a:rPr>
                        <a:t>本品采用皮下注射给药。注射部位为大腿、腹部和上臂</a:t>
                      </a:r>
                      <a:endParaRPr lang="en-US" altLang="zh-CN" sz="1235" b="0" kern="1200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35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对于患有</a:t>
                      </a:r>
                      <a:r>
                        <a:rPr lang="zh-CN" altLang="en-US" sz="1235" b="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干燥综合征</a:t>
                      </a:r>
                      <a:r>
                        <a:rPr lang="zh-CN" altLang="en-US" sz="1235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的成人患者，本品推荐剂量为</a:t>
                      </a:r>
                      <a:r>
                        <a:rPr lang="en-US" altLang="zh-CN" sz="1235" b="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160 mg/</a:t>
                      </a:r>
                      <a:r>
                        <a:rPr lang="zh-CN" altLang="en-US" sz="1235" b="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次，每周一次</a:t>
                      </a:r>
                      <a:endParaRPr lang="zh-CN" altLang="en-US" sz="1235" b="0" i="1" dirty="0">
                        <a:solidFill>
                          <a:schemeClr val="tx1"/>
                        </a:solidFill>
                        <a:latin typeface="+mn-ea"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F"/>
                    </a:solidFill>
                  </a:tcPr>
                </a:tc>
                <a:tc hMerge="1"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FF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l"/>
                      <a:r>
                        <a:rPr lang="zh-CN" altLang="en-US" sz="1240" b="1">
                          <a:solidFill>
                            <a:schemeClr val="bg1"/>
                          </a:solidFill>
                          <a:ea typeface="+mn-lt"/>
                        </a:rPr>
                        <a:t>全球首个上市国家/地区及上市时间</a:t>
                      </a:r>
                      <a:endParaRPr lang="zh-CN" altLang="en-US" sz="1240" b="1">
                        <a:solidFill>
                          <a:schemeClr val="bg1"/>
                        </a:solidFill>
                        <a:ea typeface="+mn-lt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24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中国，</a:t>
                      </a:r>
                      <a:r>
                        <a:rPr lang="en-US" altLang="zh-CN" sz="124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2021</a:t>
                      </a:r>
                      <a:r>
                        <a:rPr lang="zh-CN" altLang="en-US" sz="124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24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124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endParaRPr lang="zh-CN" altLang="en-US" sz="124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240" b="1">
                          <a:solidFill>
                            <a:schemeClr val="bg1"/>
                          </a:solidFill>
                          <a:ea typeface="+mn-lt"/>
                          <a:sym typeface="+mn-ea"/>
                        </a:rPr>
                        <a:t>中国大陆首次上市时间</a:t>
                      </a:r>
                      <a:endParaRPr lang="zh-CN" altLang="en-US" sz="124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24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2021</a:t>
                      </a:r>
                      <a:r>
                        <a:rPr lang="zh-CN" altLang="en-US" sz="124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24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124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endParaRPr lang="zh-CN" altLang="en-US" sz="124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240" b="1">
                          <a:solidFill>
                            <a:schemeClr val="bg1"/>
                          </a:solidFill>
                          <a:ea typeface="+mn-lt"/>
                          <a:sym typeface="+mn-ea"/>
                        </a:rPr>
                        <a:t>大陆地区同通用名药品上市情况</a:t>
                      </a:r>
                      <a:endParaRPr lang="zh-CN" altLang="en-US" sz="1240" b="1">
                        <a:solidFill>
                          <a:schemeClr val="bg1"/>
                        </a:solidFill>
                        <a:ea typeface="+mn-lt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240">
                          <a:sym typeface="+mn-ea"/>
                        </a:rPr>
                        <a:t>无（独家产品）</a:t>
                      </a:r>
                      <a:endParaRPr lang="zh-CN" altLang="en-US" sz="1240" kern="1200">
                        <a:solidFill>
                          <a:schemeClr val="dk1"/>
                        </a:solidFill>
                        <a:ea typeface="+mn-lt"/>
                        <a:cs typeface="+mn-lt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240" b="1">
                          <a:solidFill>
                            <a:schemeClr val="bg1"/>
                          </a:solidFill>
                          <a:ea typeface="+mn-lt"/>
                        </a:rPr>
                        <a:t>是否 OTC 药品</a:t>
                      </a:r>
                      <a:endParaRPr lang="zh-CN" altLang="en-US" sz="1240" b="1">
                        <a:solidFill>
                          <a:schemeClr val="bg1"/>
                        </a:solidFill>
                        <a:ea typeface="+mn-lt"/>
                      </a:endParaRPr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445" dirty="0"/>
                        <a:t>否</a:t>
                      </a:r>
                      <a:endParaRPr lang="zh-CN" altLang="en-US" sz="1445" dirty="0"/>
                    </a:p>
                  </a:txBody>
                  <a:tcPr marL="94389" marR="94389" marT="47194" marB="471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8450273" y="2486659"/>
            <a:ext cx="3582219" cy="1178028"/>
            <a:chOff x="13593" y="3916"/>
            <a:chExt cx="5641" cy="1855"/>
          </a:xfrm>
        </p:grpSpPr>
        <p:grpSp>
          <p:nvGrpSpPr>
            <p:cNvPr id="13" name="组合 12"/>
            <p:cNvGrpSpPr/>
            <p:nvPr/>
          </p:nvGrpSpPr>
          <p:grpSpPr>
            <a:xfrm rot="0">
              <a:off x="13996" y="3916"/>
              <a:ext cx="3906" cy="621"/>
              <a:chOff x="847688" y="7281766"/>
              <a:chExt cx="2677019" cy="382097"/>
            </a:xfrm>
          </p:grpSpPr>
          <p:sp>
            <p:nvSpPr>
              <p:cNvPr id="14" name="Google Shape;281;p5"/>
              <p:cNvSpPr txBox="1"/>
              <p:nvPr/>
            </p:nvSpPr>
            <p:spPr>
              <a:xfrm>
                <a:off x="907392" y="7281766"/>
                <a:ext cx="2617315" cy="336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4374" tIns="47174" rIns="94374" bIns="47174" anchor="t" anchorCtr="0">
                <a:spAutoFit/>
              </a:bodyPr>
              <a:p>
                <a:pPr lvl="0" algn="ctr" defTabSz="914400">
                  <a:buClr>
                    <a:srgbClr val="000000"/>
                  </a:buClr>
                  <a:buSzPts val="1050"/>
                </a:pPr>
                <a:r>
                  <a:rPr lang="zh-CN" sz="1650" b="1" kern="0" dirty="0" smtClean="0">
                    <a:solidFill>
                      <a:srgbClr val="EE7C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/>
                    <a:sym typeface="Arial" panose="020B0604020202020204"/>
                  </a:rPr>
                  <a:t>目录内无药可用</a:t>
                </a:r>
                <a:endParaRPr lang="zh-CN" sz="1650" b="1" kern="0" dirty="0" smtClean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Shape1"/>
              <p:cNvSpPr/>
              <p:nvPr/>
            </p:nvSpPr>
            <p:spPr>
              <a:xfrm>
                <a:off x="847688" y="7618144"/>
                <a:ext cx="2568763" cy="45719"/>
              </a:xfrm>
              <a:prstGeom prst="rect">
                <a:avLst/>
              </a:prstGeom>
              <a:solidFill>
                <a:srgbClr val="EE7C58"/>
              </a:solidFill>
              <a:ln w="5715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="horz" wrap="square" lIns="94389" tIns="47194" rIns="94389" bIns="47194" numCol="1" spcCol="0" rtlCol="0" fromWordArt="0" anchor="ctr" anchorCtr="0" forceAA="0" compatLnSpc="1">
                <a:normAutofit fontScale="25000" lnSpcReduction="20000"/>
              </a:bodyPr>
              <a:p>
                <a:pPr algn="ctr" defTabSz="913765"/>
                <a:endParaRPr lang="zh-CN" altLang="en-US" sz="124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3593" y="5028"/>
              <a:ext cx="5641" cy="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171450" indent="-171450" algn="just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235" dirty="0">
                  <a:solidFill>
                    <a:schemeClr val="tx1"/>
                  </a:solidFill>
                  <a:sym typeface="+mn-ea"/>
                </a:rPr>
                <a:t>目录内无</a:t>
              </a:r>
              <a:r>
                <a:rPr lang="zh-CN" altLang="en-US" sz="1235" dirty="0">
                  <a:sym typeface="+mn-ea"/>
                </a:rPr>
                <a:t>干燥综合征对因治疗的药物</a:t>
              </a:r>
              <a:endParaRPr lang="zh-CN" altLang="en-US" sz="1235" b="0" dirty="0">
                <a:solidFill>
                  <a:schemeClr val="tx1"/>
                </a:solidFill>
              </a:endParaRPr>
            </a:p>
            <a:p>
              <a:pPr marL="171450" indent="-171450" algn="just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endParaRPr lang="en-US" altLang="zh-CN" sz="12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50888" y="4031393"/>
            <a:ext cx="3115723" cy="1471877"/>
            <a:chOff x="10318" y="6891"/>
            <a:chExt cx="4753" cy="2245"/>
          </a:xfrm>
        </p:grpSpPr>
        <p:grpSp>
          <p:nvGrpSpPr>
            <p:cNvPr id="19" name="组合 18"/>
            <p:cNvGrpSpPr/>
            <p:nvPr/>
          </p:nvGrpSpPr>
          <p:grpSpPr>
            <a:xfrm>
              <a:off x="10318" y="6891"/>
              <a:ext cx="4649" cy="602"/>
              <a:chOff x="656026" y="7281767"/>
              <a:chExt cx="2951972" cy="382096"/>
            </a:xfrm>
          </p:grpSpPr>
          <p:sp>
            <p:nvSpPr>
              <p:cNvPr id="20" name="Google Shape;281;p5"/>
              <p:cNvSpPr txBox="1"/>
              <p:nvPr/>
            </p:nvSpPr>
            <p:spPr>
              <a:xfrm>
                <a:off x="656026" y="7281767"/>
                <a:ext cx="2951972" cy="336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4374" tIns="47174" rIns="94374" bIns="47174" anchor="t" anchorCtr="0">
                <a:spAutoFit/>
              </a:bodyPr>
              <a:p>
                <a:pPr lvl="0" algn="ctr" defTabSz="914400">
                  <a:buClr>
                    <a:srgbClr val="000000"/>
                  </a:buClr>
                  <a:buSzPts val="1050"/>
                </a:pPr>
                <a:r>
                  <a:rPr lang="zh-CN" sz="1650" b="1" kern="0" dirty="0" smtClean="0">
                    <a:solidFill>
                      <a:srgbClr val="EE7C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/>
                    <a:sym typeface="Arial" panose="020B0604020202020204"/>
                  </a:rPr>
                  <a:t>创新靶点</a:t>
                </a:r>
                <a:endParaRPr lang="zh-CN" sz="1650" b="1" kern="0" dirty="0" smtClean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" name="Shape1"/>
              <p:cNvSpPr/>
              <p:nvPr/>
            </p:nvSpPr>
            <p:spPr>
              <a:xfrm>
                <a:off x="847688" y="7618144"/>
                <a:ext cx="2568763" cy="45719"/>
              </a:xfrm>
              <a:prstGeom prst="rect">
                <a:avLst/>
              </a:prstGeom>
              <a:solidFill>
                <a:srgbClr val="EE7C58"/>
              </a:solidFill>
              <a:ln w="5715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="horz" wrap="square" lIns="94389" tIns="47194" rIns="94389" bIns="47194" numCol="1" spcCol="0" rtlCol="0" fromWordArt="0" anchor="ctr" anchorCtr="0" forceAA="0" compatLnSpc="1">
                <a:normAutofit fontScale="25000" lnSpcReduction="20000"/>
              </a:bodyPr>
              <a:p>
                <a:pPr algn="ctr" defTabSz="913765"/>
                <a:endParaRPr lang="zh-CN" altLang="en-US" sz="124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318" y="7835"/>
              <a:ext cx="4753" cy="1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zh-CN" altLang="en-US" sz="1235" dirty="0"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全球首个且唯一</a:t>
              </a:r>
              <a:r>
                <a:rPr lang="en-US" altLang="zh-CN" sz="1235" dirty="0"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APRIL/</a:t>
              </a:r>
              <a:r>
                <a:rPr lang="en-US" altLang="zh-CN" sz="1235" dirty="0" err="1"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BLyS</a:t>
              </a:r>
              <a:r>
                <a:rPr lang="zh-CN" altLang="en-US" sz="1235" dirty="0"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拮抗剂，作用于</a:t>
              </a:r>
              <a:r>
                <a:rPr lang="zh-CN" altLang="en-US" sz="123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发病机制中发挥核心作用的</a:t>
              </a:r>
              <a:r>
                <a:rPr lang="en-US" altLang="zh-CN" sz="123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B</a:t>
              </a:r>
              <a:r>
                <a:rPr lang="zh-CN" altLang="en-US" sz="123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细胞</a:t>
              </a:r>
              <a:endParaRPr lang="zh-CN" altLang="en-US" sz="12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zh-CN" altLang="en-US" sz="1235" dirty="0">
                <a:latin typeface="微软雅黑" panose="020B0503020204020204" pitchFamily="34" charset="-122"/>
                <a:ea typeface="微软雅黑" panose="020B0503020204020204" pitchFamily="34" charset="-122"/>
                <a:sym typeface="苹方-简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235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FDA</a:t>
              </a:r>
              <a:r>
                <a:rPr lang="zh-CN" altLang="en-US" sz="1235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快速通道资格</a:t>
              </a:r>
              <a:endParaRPr lang="zh-CN" altLang="en-US" sz="1235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苹方-简" charset="0"/>
              </a:endParaRPr>
            </a:p>
          </p:txBody>
        </p:sp>
      </p:grpSp>
      <p:sp>
        <p:nvSpPr>
          <p:cNvPr id="32" name="Google Shape;98;p3"/>
          <p:cNvSpPr/>
          <p:nvPr/>
        </p:nvSpPr>
        <p:spPr>
          <a:xfrm>
            <a:off x="1376363" y="1383848"/>
            <a:ext cx="4970353" cy="383638"/>
          </a:xfrm>
          <a:prstGeom prst="rect">
            <a:avLst/>
          </a:prstGeom>
          <a:gradFill>
            <a:gsLst>
              <a:gs pos="0">
                <a:srgbClr val="0E3995">
                  <a:alpha val="0"/>
                </a:srgbClr>
              </a:gs>
              <a:gs pos="50000">
                <a:srgbClr val="0E3995">
                  <a:alpha val="10000"/>
                </a:srgbClr>
              </a:gs>
              <a:gs pos="100000">
                <a:srgbClr val="0E3995">
                  <a:alpha val="0"/>
                </a:srgbClr>
              </a:gs>
            </a:gsLst>
            <a:lin ang="0" scaled="0"/>
          </a:gradFill>
          <a:ln w="12700" cap="flat" cmpd="sng" algn="ctr">
            <a:gradFill>
              <a:gsLst>
                <a:gs pos="0">
                  <a:srgbClr val="0E3995">
                    <a:alpha val="0"/>
                  </a:srgbClr>
                </a:gs>
                <a:gs pos="50000">
                  <a:srgbClr val="0E3995"/>
                </a:gs>
                <a:gs pos="100000">
                  <a:srgbClr val="0E3995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zh-CN" sz="186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基本信息</a:t>
            </a:r>
            <a:endParaRPr kumimoji="0" lang="zh-CN" sz="186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33" name="Google Shape;98;p3"/>
          <p:cNvSpPr/>
          <p:nvPr/>
        </p:nvSpPr>
        <p:spPr>
          <a:xfrm>
            <a:off x="7867773" y="1383890"/>
            <a:ext cx="3985342" cy="383458"/>
          </a:xfrm>
          <a:prstGeom prst="rect">
            <a:avLst/>
          </a:prstGeom>
          <a:gradFill>
            <a:gsLst>
              <a:gs pos="0">
                <a:srgbClr val="0E3995">
                  <a:alpha val="0"/>
                </a:srgbClr>
              </a:gs>
              <a:gs pos="50000">
                <a:srgbClr val="0E3995">
                  <a:alpha val="10000"/>
                </a:srgbClr>
              </a:gs>
              <a:gs pos="100000">
                <a:srgbClr val="0E3995">
                  <a:alpha val="0"/>
                </a:srgbClr>
              </a:gs>
            </a:gsLst>
            <a:lin ang="0" scaled="0"/>
          </a:gradFill>
          <a:ln w="12700" cap="flat" cmpd="sng" algn="ctr">
            <a:gradFill>
              <a:gsLst>
                <a:gs pos="0">
                  <a:srgbClr val="0E3995">
                    <a:alpha val="0"/>
                  </a:srgbClr>
                </a:gs>
                <a:gs pos="50000">
                  <a:srgbClr val="0E3995"/>
                </a:gs>
                <a:gs pos="100000">
                  <a:srgbClr val="0E3995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zh-CN" sz="186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参照药建议：</a:t>
            </a:r>
            <a:r>
              <a:rPr kumimoji="0" lang="zh-CN" sz="186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rPr>
              <a:t>空白</a:t>
            </a:r>
            <a:endParaRPr kumimoji="0" lang="zh-CN" sz="186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1" name="矩形: 圆顶角 10"/>
          <p:cNvSpPr/>
          <p:nvPr/>
        </p:nvSpPr>
        <p:spPr>
          <a:xfrm rot="5400000">
            <a:off x="-367071" y="339276"/>
            <a:ext cx="1284748" cy="550606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7161" tIns="111483" rIns="37161" bIns="111483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144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2/2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97865" y="-91440"/>
            <a:ext cx="11258550" cy="1325880"/>
          </a:xfrm>
        </p:spPr>
        <p:txBody>
          <a:bodyPr/>
          <a:lstStyle/>
          <a:p>
            <a:r>
              <a:rPr lang="zh-CN" altLang="en-US" sz="2600" dirty="0">
                <a:sym typeface="+mn-ea"/>
              </a:rPr>
              <a:t>全球首个且唯一获批治疗干燥综合征的生物制剂</a:t>
            </a:r>
            <a:r>
              <a:rPr lang="zh-CN" altLang="en-US" sz="2600" dirty="0">
                <a:solidFill>
                  <a:schemeClr val="tx1"/>
                </a:solidFill>
              </a:rPr>
              <a:t>，</a:t>
            </a:r>
            <a:r>
              <a:rPr lang="en-US" altLang="zh-CN" sz="2600" dirty="0">
                <a:solidFill>
                  <a:schemeClr val="tx1"/>
                </a:solidFill>
              </a:rPr>
              <a:t>1</a:t>
            </a:r>
            <a:r>
              <a:rPr lang="zh-CN" altLang="en-US" sz="2600" dirty="0">
                <a:solidFill>
                  <a:schemeClr val="tx1"/>
                </a:solidFill>
              </a:rPr>
              <a:t>类新药，填补空白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11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1/1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omponentBackground1"/>
          <p:cNvSpPr/>
          <p:nvPr/>
        </p:nvSpPr>
        <p:spPr>
          <a:xfrm>
            <a:off x="533400" y="1468120"/>
            <a:ext cx="4832350" cy="4729480"/>
          </a:xfrm>
          <a:prstGeom prst="roundRect">
            <a:avLst>
              <a:gd name="adj" fmla="val 45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dist="76200" dir="19200000" algn="ctr" rotWithShape="0">
              <a:srgbClr val="89C4F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8360" y="1829435"/>
            <a:ext cx="437197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全球首创，直击关键致病通路，强效安全</a:t>
            </a:r>
            <a:endParaRPr kumimoji="0" lang="zh-CN" altLang="en-US" b="1" i="0" u="none" strike="noStrike" kern="1200" cap="none" spc="0" normalizeH="0" baseline="0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43560" y="2236470"/>
            <a:ext cx="4833620" cy="31750"/>
          </a:xfrm>
          <a:prstGeom prst="line">
            <a:avLst/>
          </a:prstGeom>
          <a:ln w="19050">
            <a:gradFill>
              <a:gsLst>
                <a:gs pos="2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37728" y="4359179"/>
            <a:ext cx="4521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43890" y="2345055"/>
            <a:ext cx="4474845" cy="1949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全球首个且唯一获批的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APRIL/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BLyS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拮抗剂，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直击关键致病通路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细胞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阻断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BLyS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，抑制自身反应性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细胞发育成熟，有助疾病控制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阻断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APRIL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，抑制成熟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细胞分化为浆细胞，并减少自身抗体分泌，更好地控制疾病活动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7540" y="5448935"/>
            <a:ext cx="447421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全人源TACI-Fc融合蛋白，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免疫原性弱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，不容易产生耐药的抗药物抗体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4045" y="4587875"/>
            <a:ext cx="4521200" cy="349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just">
              <a:lnSpc>
                <a:spcPct val="12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作用于发病机制中发挥核心作用的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细胞，</a:t>
            </a:r>
            <a:r>
              <a: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填补</a:t>
            </a:r>
            <a:r>
              <a:rPr lang="zh-CN" altLang="en-US" sz="1400" b="1" dirty="0">
                <a:solidFill>
                  <a:srgbClr val="EE7C58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空白</a:t>
            </a:r>
            <a:endParaRPr lang="zh-CN" altLang="en-US" sz="1400" b="1" dirty="0">
              <a:solidFill>
                <a:srgbClr val="EE7C58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4078" y="5240559"/>
            <a:ext cx="4521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l="4165" t="31984" r="3928" b="31845"/>
          <a:stretch>
            <a:fillRect/>
          </a:stretch>
        </p:blipFill>
        <p:spPr>
          <a:xfrm>
            <a:off x="5481898" y="4035824"/>
            <a:ext cx="1744836" cy="1521739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48" y="2451306"/>
            <a:ext cx="1738886" cy="1479243"/>
          </a:xfrm>
          <a:prstGeom prst="rect">
            <a:avLst/>
          </a:prstGeom>
          <a:effectLst/>
        </p:spPr>
      </p:pic>
      <p:sp>
        <p:nvSpPr>
          <p:cNvPr id="14" name="ComponentBackground2"/>
          <p:cNvSpPr/>
          <p:nvPr/>
        </p:nvSpPr>
        <p:spPr>
          <a:xfrm>
            <a:off x="7226935" y="1483995"/>
            <a:ext cx="4576445" cy="4707255"/>
          </a:xfrm>
          <a:prstGeom prst="roundRect">
            <a:avLst>
              <a:gd name="adj" fmla="val 4500"/>
            </a:avLst>
          </a:prstGeom>
          <a:solidFill>
            <a:schemeClr val="bg1"/>
          </a:solidFill>
          <a:ln w="19050">
            <a:solidFill>
              <a:srgbClr val="4472C4"/>
            </a:solidFill>
          </a:ln>
          <a:effectLst>
            <a:outerShdw dist="76200" dir="19200000" algn="ctr" rotWithShape="0">
              <a:srgbClr val="00206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360973" y="2236302"/>
            <a:ext cx="4307840" cy="0"/>
          </a:xfrm>
          <a:prstGeom prst="line">
            <a:avLst/>
          </a:prstGeom>
          <a:ln w="19050">
            <a:gradFill>
              <a:gsLst>
                <a:gs pos="2000">
                  <a:schemeClr val="bg2">
                    <a:lumMod val="9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361555" y="1829435"/>
            <a:ext cx="437197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中国自主创新，国内外认可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EE7C5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0" name="文本框 160"/>
          <p:cNvSpPr txBox="1"/>
          <p:nvPr>
            <p:custDataLst>
              <p:tags r:id="rId3"/>
            </p:custDataLst>
          </p:nvPr>
        </p:nvSpPr>
        <p:spPr>
          <a:xfrm>
            <a:off x="7329170" y="2265680"/>
            <a:ext cx="4372610" cy="2768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lvl="0" indent="-285750" algn="just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十一五、十二五、十三五“</a:t>
            </a: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国家重大新药创制科技重大专项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”支持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 algn="just">
              <a:lnSpc>
                <a:spcPct val="2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FDA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授予</a:t>
            </a: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快速通道资格</a:t>
            </a:r>
            <a:endParaRPr lang="zh-CN" altLang="en-US" sz="1600" b="1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 algn="just">
              <a:lnSpc>
                <a:spcPct val="2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拥有完全</a:t>
            </a: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自主知识产权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1类新药</a:t>
            </a:r>
            <a:endParaRPr lang="zh-CN" altLang="en-US" sz="1600" b="1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 algn="just">
              <a:lnSpc>
                <a:spcPct val="2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疗效卓越，</a:t>
            </a: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海外BD成功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，服务全球患者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​​ 41"/>
          <p:cNvSpPr/>
          <p:nvPr/>
        </p:nvSpPr>
        <p:spPr>
          <a:xfrm>
            <a:off x="768985" y="1378585"/>
            <a:ext cx="10434955" cy="1341755"/>
          </a:xfrm>
          <a:prstGeom prst="rect">
            <a:avLst/>
          </a:prstGeom>
          <a:gradFill flip="none" rotWithShape="1">
            <a:gsLst>
              <a:gs pos="4000">
                <a:schemeClr val="accent4">
                  <a:lumMod val="20000"/>
                  <a:lumOff val="80000"/>
                  <a:alpha val="46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快速起效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与安慰剂相比，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泰它西普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ESSDAI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评估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已见显著差异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真实强效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第24周，泰它西普组ESSDAI评分较基线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降低4.4分，显著改善患者多系统受累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持久获益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泰它西普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ESSDAI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评分</a:t>
            </a:r>
            <a:r>
              <a:rPr lang="zh-CN" sz="14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进一步降低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-4.4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-4.6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Google Shape;694;p8"/>
          <p:cNvSpPr/>
          <p:nvPr/>
        </p:nvSpPr>
        <p:spPr>
          <a:xfrm>
            <a:off x="768350" y="2821940"/>
            <a:ext cx="10471150" cy="3064510"/>
          </a:xfrm>
          <a:prstGeom prst="roundRect">
            <a:avLst>
              <a:gd name="adj" fmla="val 3589"/>
            </a:avLst>
          </a:prstGeom>
          <a:solidFill>
            <a:srgbClr val="FFFFFF"/>
          </a:solidFill>
          <a:ln w="12700" cap="rnd" cmpd="sng">
            <a:gradFill>
              <a:gsLst>
                <a:gs pos="0">
                  <a:srgbClr val="0E3995">
                    <a:lumMod val="5000"/>
                    <a:lumOff val="95000"/>
                  </a:srgbClr>
                </a:gs>
                <a:gs pos="83000">
                  <a:srgbClr val="0E3995">
                    <a:lumMod val="45000"/>
                    <a:lumOff val="55000"/>
                  </a:srgbClr>
                </a:gs>
                <a:gs pos="100000">
                  <a:srgbClr val="0E3995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  <a:effectLst>
            <a:outerShdw blurRad="254000" dist="127000" algn="ctr" rotWithShape="0">
              <a:srgbClr val="0E3995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36600" y="142875"/>
            <a:ext cx="11344910" cy="94805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注射用泰它西普</a:t>
            </a:r>
            <a:r>
              <a:rPr lang="en-US" altLang="zh-CN" dirty="0"/>
              <a:t>4</a:t>
            </a:r>
            <a:r>
              <a:rPr lang="zh-CN" altLang="en-US" dirty="0"/>
              <a:t>周快速起效，</a:t>
            </a:r>
            <a:r>
              <a:rPr lang="en-US" altLang="zh-CN" dirty="0"/>
              <a:t>ESSDAI</a:t>
            </a:r>
            <a:r>
              <a:rPr lang="zh-CN" altLang="en-US" dirty="0"/>
              <a:t>评分改善是对照组的</a:t>
            </a:r>
            <a:r>
              <a:rPr lang="en-US" altLang="zh-CN" dirty="0"/>
              <a:t>7.3</a:t>
            </a:r>
            <a:r>
              <a:rPr lang="zh-CN" altLang="en-US" dirty="0"/>
              <a:t>倍</a:t>
            </a:r>
            <a:endParaRPr lang="zh-CN" altLang="en-US" dirty="0"/>
          </a:p>
        </p:txBody>
      </p:sp>
      <p:sp>
        <p:nvSpPr>
          <p:cNvPr id="6" name="内容占位符 45"/>
          <p:cNvSpPr txBox="1"/>
          <p:nvPr/>
        </p:nvSpPr>
        <p:spPr>
          <a:xfrm>
            <a:off x="9473565" y="6235065"/>
            <a:ext cx="2493010" cy="402590"/>
          </a:xfrm>
          <a:prstGeom prst="rect">
            <a:avLst/>
          </a:prstGeom>
        </p:spPr>
        <p:txBody>
          <a:bodyPr>
            <a:normAutofit/>
          </a:bodyPr>
          <a:lstStyle>
            <a:lvl1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500">
                <a:solidFill>
                  <a:schemeClr val="bg1">
                    <a:lumMod val="50000"/>
                  </a:schemeClr>
                </a:solidFill>
                <a:latin typeface="+mn-ea"/>
              </a:rPr>
              <a:t>Xu D, et al. ACR 2025. Abstract  LB11</a:t>
            </a:r>
            <a:endParaRPr lang="en-US" altLang="zh-CN" sz="50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just"/>
            <a:r>
              <a:rPr lang="en-US" altLang="zh-CN" sz="500">
                <a:solidFill>
                  <a:schemeClr val="bg1">
                    <a:lumMod val="50000"/>
                  </a:schemeClr>
                </a:solidFill>
                <a:latin typeface="+mn-ea"/>
              </a:rPr>
              <a:t>Seror R, et</a:t>
            </a:r>
            <a:r>
              <a:rPr lang="zh-CN" altLang="en-US" sz="50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latin typeface="+mn-ea"/>
              </a:rPr>
              <a:t>al. Ann Rheum Dis. 2016 Feb;75(2):382-9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箭头: 下 13"/>
          <p:cNvSpPr/>
          <p:nvPr/>
        </p:nvSpPr>
        <p:spPr>
          <a:xfrm>
            <a:off x="8622341" y="3594189"/>
            <a:ext cx="1803262" cy="1331112"/>
          </a:xfrm>
          <a:prstGeom prst="downArrow">
            <a:avLst>
              <a:gd name="adj1" fmla="val 78043"/>
              <a:gd name="adj2" fmla="val 37367"/>
            </a:avLst>
          </a:prstGeom>
          <a:solidFill>
            <a:srgbClr val="2371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8646564" y="3549609"/>
            <a:ext cx="1779039" cy="1087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-4.4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分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ESSDAI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评分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较基线降低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  <a:latin typeface="+mn-ea"/>
                <a:cs typeface="+mn-cs"/>
              </a:rPr>
              <a:t>≥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  <a:latin typeface="+mn-ea"/>
                <a:cs typeface="+mn-cs"/>
              </a:rPr>
              <a:t>分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  <a:latin typeface="+mn-ea"/>
                <a:cs typeface="+mn-cs"/>
              </a:rPr>
              <a:t>*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，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达到临床意义的改善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200" y="5944235"/>
            <a:ext cx="7704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b="1" dirty="0">
                <a:latin typeface="+mn-ea"/>
              </a:rPr>
              <a:t>*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ESSDAI评分：是临床常用的干燥综合征疾病活动度判断标准，包括对全身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个与干燥综合征相关的系统损害的评估</a:t>
            </a:r>
            <a:endParaRPr lang="en-US" altLang="zh-CN" sz="1000" dirty="0"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000" dirty="0">
                <a:latin typeface="+mn-ea"/>
              </a:rPr>
              <a:t>2016</a:t>
            </a:r>
            <a:r>
              <a:rPr lang="zh-CN" altLang="en-US" sz="1000" dirty="0">
                <a:latin typeface="+mn-ea"/>
              </a:rPr>
              <a:t>年</a:t>
            </a:r>
            <a:r>
              <a:rPr lang="en-US" altLang="zh-CN" sz="1000" dirty="0">
                <a:latin typeface="+mn-ea"/>
              </a:rPr>
              <a:t>EULAR SS</a:t>
            </a:r>
            <a:r>
              <a:rPr lang="zh-CN" altLang="en-US" sz="1000" dirty="0">
                <a:latin typeface="+mn-ea"/>
              </a:rPr>
              <a:t>工作组发表于</a:t>
            </a:r>
            <a:r>
              <a:rPr lang="en-US" altLang="zh-CN" sz="1000" dirty="0">
                <a:latin typeface="+mn-ea"/>
              </a:rPr>
              <a:t>Ann Rheum Dis</a:t>
            </a:r>
            <a:r>
              <a:rPr lang="zh-CN" altLang="en-US" sz="1000" dirty="0">
                <a:latin typeface="+mn-ea"/>
              </a:rPr>
              <a:t>（影响因子：</a:t>
            </a:r>
            <a:r>
              <a:rPr lang="en-US" altLang="zh-CN" sz="1000" dirty="0">
                <a:latin typeface="+mn-ea"/>
              </a:rPr>
              <a:t>20.6</a:t>
            </a:r>
            <a:r>
              <a:rPr lang="zh-CN" altLang="en-US" sz="1000" dirty="0">
                <a:latin typeface="+mn-ea"/>
              </a:rPr>
              <a:t>）的队列研究：对于基线</a:t>
            </a:r>
            <a:r>
              <a:rPr lang="en-US" altLang="zh-CN" sz="1000" dirty="0">
                <a:latin typeface="+mn-ea"/>
              </a:rPr>
              <a:t>ESSDAI</a:t>
            </a:r>
            <a:r>
              <a:rPr lang="zh-CN" altLang="en-US" sz="1000" dirty="0">
                <a:latin typeface="+mn-ea"/>
              </a:rPr>
              <a:t>≥</a:t>
            </a:r>
            <a:r>
              <a:rPr lang="en-US" altLang="zh-CN" sz="1000" dirty="0">
                <a:latin typeface="+mn-ea"/>
              </a:rPr>
              <a:t>5</a:t>
            </a:r>
            <a:r>
              <a:rPr lang="zh-CN" altLang="en-US" sz="1000" dirty="0">
                <a:latin typeface="+mn-ea"/>
              </a:rPr>
              <a:t>分</a:t>
            </a:r>
            <a:r>
              <a:rPr lang="en-US" altLang="zh-CN" sz="1000" dirty="0" err="1">
                <a:latin typeface="+mn-ea"/>
              </a:rPr>
              <a:t>pSS</a:t>
            </a:r>
            <a:r>
              <a:rPr lang="zh-CN" altLang="en-US" sz="1000" dirty="0">
                <a:latin typeface="+mn-ea"/>
              </a:rPr>
              <a:t>患者，</a:t>
            </a:r>
            <a:r>
              <a:rPr lang="en-US" altLang="zh-CN" sz="1000" b="1" dirty="0">
                <a:solidFill>
                  <a:srgbClr val="EE7C58"/>
                </a:solidFill>
                <a:latin typeface="+mn-ea"/>
              </a:rPr>
              <a:t>ESSDAI</a:t>
            </a:r>
            <a:r>
              <a:rPr lang="zh-CN" altLang="en-US" sz="1000" b="1" dirty="0">
                <a:solidFill>
                  <a:srgbClr val="EE7C58"/>
                </a:solidFill>
                <a:latin typeface="+mn-ea"/>
              </a:rPr>
              <a:t>降低≥</a:t>
            </a:r>
            <a:r>
              <a:rPr lang="en-US" altLang="zh-CN" sz="1000" b="1" dirty="0">
                <a:solidFill>
                  <a:srgbClr val="EE7C58"/>
                </a:solidFill>
                <a:latin typeface="+mn-ea"/>
              </a:rPr>
              <a:t>3</a:t>
            </a:r>
            <a:r>
              <a:rPr lang="zh-CN" altLang="en-US" sz="1000" b="1" dirty="0">
                <a:solidFill>
                  <a:srgbClr val="EE7C58"/>
                </a:solidFill>
                <a:latin typeface="+mn-ea"/>
              </a:rPr>
              <a:t>分达到</a:t>
            </a:r>
            <a:r>
              <a:rPr lang="zh-CN" altLang="en-US" sz="1000" b="1" dirty="0">
                <a:solidFill>
                  <a:srgbClr val="EE7C58"/>
                </a:solidFill>
              </a:rPr>
              <a:t>最小可检测变化（</a:t>
            </a:r>
            <a:r>
              <a:rPr lang="en-US" altLang="zh-CN" sz="1000" b="1" dirty="0">
                <a:solidFill>
                  <a:srgbClr val="EE7C58"/>
                </a:solidFill>
                <a:latin typeface="+mn-ea"/>
              </a:rPr>
              <a:t>MDC</a:t>
            </a:r>
            <a:r>
              <a:rPr lang="zh-CN" altLang="en-US" sz="1000" b="1" dirty="0">
                <a:solidFill>
                  <a:srgbClr val="EE7C58"/>
                </a:solidFill>
                <a:latin typeface="+mn-ea"/>
              </a:rPr>
              <a:t>）</a:t>
            </a:r>
            <a:r>
              <a:rPr lang="zh-CN" altLang="en-US" sz="1000" b="1" dirty="0">
                <a:solidFill>
                  <a:srgbClr val="226E4B"/>
                </a:solidFill>
                <a:latin typeface="+mn-ea"/>
              </a:rPr>
              <a:t>，</a:t>
            </a:r>
            <a:r>
              <a:rPr lang="zh-CN" altLang="en-US" sz="1000" dirty="0">
                <a:latin typeface="+mn-ea"/>
              </a:rPr>
              <a:t>故其被确定为</a:t>
            </a:r>
            <a:r>
              <a:rPr lang="en-US" altLang="zh-CN" sz="1000" dirty="0">
                <a:latin typeface="+mn-ea"/>
              </a:rPr>
              <a:t>ESSDAI</a:t>
            </a:r>
            <a:r>
              <a:rPr lang="zh-CN" altLang="en-US" sz="1000" dirty="0">
                <a:latin typeface="+mn-ea"/>
              </a:rPr>
              <a:t>最小临床重要改善 </a:t>
            </a:r>
            <a:endParaRPr lang="en-US" altLang="zh-CN" sz="1000" dirty="0">
              <a:latin typeface="+mn-ea"/>
            </a:endParaRPr>
          </a:p>
        </p:txBody>
      </p:sp>
      <p:sp>
        <p:nvSpPr>
          <p:cNvPr id="4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1"/>
            </p:custDataLst>
          </p:nvPr>
        </p:nvCxnSpPr>
        <p:spPr>
          <a:xfrm>
            <a:off x="768754" y="1378417"/>
            <a:ext cx="0" cy="1341288"/>
          </a:xfrm>
          <a:prstGeom prst="line">
            <a:avLst/>
          </a:prstGeom>
          <a:noFill/>
          <a:ln w="34925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933065"/>
            <a:ext cx="5283835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4;p8"/>
          <p:cNvSpPr/>
          <p:nvPr/>
        </p:nvSpPr>
        <p:spPr>
          <a:xfrm>
            <a:off x="768985" y="2822575"/>
            <a:ext cx="10286365" cy="3077845"/>
          </a:xfrm>
          <a:prstGeom prst="roundRect">
            <a:avLst>
              <a:gd name="adj" fmla="val 3589"/>
            </a:avLst>
          </a:prstGeom>
          <a:solidFill>
            <a:srgbClr val="FFFFFF"/>
          </a:solidFill>
          <a:ln w="12700" cap="rnd" cmpd="sng">
            <a:gradFill>
              <a:gsLst>
                <a:gs pos="0">
                  <a:srgbClr val="0E3995">
                    <a:lumMod val="5000"/>
                    <a:lumOff val="95000"/>
                  </a:srgbClr>
                </a:gs>
                <a:gs pos="83000">
                  <a:srgbClr val="0E3995">
                    <a:lumMod val="45000"/>
                    <a:lumOff val="55000"/>
                  </a:srgbClr>
                </a:gs>
                <a:gs pos="100000">
                  <a:srgbClr val="0E3995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 type="none" w="sm" len="sm"/>
            <a:tailEnd type="none" w="sm" len="sm"/>
          </a:ln>
          <a:effectLst>
            <a:outerShdw blurRad="254000" dist="127000" algn="ctr" rotWithShape="0">
              <a:srgbClr val="0E3995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26440" y="-43815"/>
            <a:ext cx="11329035" cy="1325880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注射用泰它西普</a:t>
            </a:r>
            <a:r>
              <a:rPr lang="en-US" altLang="zh-CN" dirty="0"/>
              <a:t>4</a:t>
            </a:r>
            <a:r>
              <a:rPr lang="zh-CN" altLang="en-US" dirty="0"/>
              <a:t>周快速起效</a:t>
            </a:r>
            <a:r>
              <a:rPr lang="en-US" altLang="zh-CN" dirty="0"/>
              <a:t>,</a:t>
            </a:r>
            <a:r>
              <a:rPr lang="zh-CN" altLang="en-US" dirty="0"/>
              <a:t>近</a:t>
            </a:r>
            <a:r>
              <a:rPr lang="en-US" altLang="zh-CN" dirty="0">
                <a:sym typeface="+mn-ea"/>
              </a:rPr>
              <a:t>90%</a:t>
            </a:r>
            <a:r>
              <a:rPr lang="zh-CN" altLang="en-US" dirty="0">
                <a:sym typeface="+mn-ea"/>
              </a:rPr>
              <a:t>患者症状获得具有临床意义的改善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838276" y="5957752"/>
            <a:ext cx="5519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b="1" dirty="0">
                <a:latin typeface="+mn-ea"/>
              </a:rPr>
              <a:t>*ESSPRI</a:t>
            </a:r>
            <a:r>
              <a:rPr lang="zh-CN" altLang="en-US" sz="1000" b="1" dirty="0">
                <a:latin typeface="+mn-ea"/>
              </a:rPr>
              <a:t>评分包括</a:t>
            </a:r>
            <a:r>
              <a:rPr lang="en-US" altLang="zh-CN" sz="1000" b="1" dirty="0">
                <a:latin typeface="+mn-ea"/>
              </a:rPr>
              <a:t>3</a:t>
            </a:r>
            <a:r>
              <a:rPr lang="zh-CN" altLang="en-US" sz="1000" b="1" dirty="0">
                <a:latin typeface="+mn-ea"/>
              </a:rPr>
              <a:t>大类：干燥、疲劳和疼痛（包括关节和</a:t>
            </a:r>
            <a:r>
              <a:rPr lang="en-US" altLang="zh-CN" sz="1000" b="1" dirty="0">
                <a:latin typeface="+mn-ea"/>
              </a:rPr>
              <a:t>/</a:t>
            </a:r>
            <a:r>
              <a:rPr lang="zh-CN" altLang="en-US" sz="1000" b="1" dirty="0">
                <a:latin typeface="+mn-ea"/>
              </a:rPr>
              <a:t>或肌肉疼痛）</a:t>
            </a:r>
            <a:endParaRPr lang="en-US" altLang="zh-CN" sz="1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000" dirty="0">
                <a:latin typeface="+mn-ea"/>
              </a:rPr>
              <a:t>2016</a:t>
            </a:r>
            <a:r>
              <a:rPr lang="zh-CN" altLang="en-US" sz="1000" dirty="0">
                <a:latin typeface="+mn-ea"/>
              </a:rPr>
              <a:t>年</a:t>
            </a:r>
            <a:r>
              <a:rPr lang="en-US" altLang="zh-CN" sz="1000" dirty="0">
                <a:latin typeface="+mn-ea"/>
              </a:rPr>
              <a:t>EULAR SS</a:t>
            </a:r>
            <a:r>
              <a:rPr lang="zh-CN" altLang="en-US" sz="1000" dirty="0">
                <a:latin typeface="+mn-ea"/>
              </a:rPr>
              <a:t>工作组发表于</a:t>
            </a:r>
            <a:r>
              <a:rPr lang="en-US" altLang="zh-CN" sz="1000" dirty="0">
                <a:latin typeface="+mn-ea"/>
              </a:rPr>
              <a:t>Ann Rheum Dis</a:t>
            </a:r>
            <a:r>
              <a:rPr lang="zh-CN" altLang="en-US" sz="1000" dirty="0">
                <a:latin typeface="+mn-ea"/>
              </a:rPr>
              <a:t>（影响因子：</a:t>
            </a:r>
            <a:r>
              <a:rPr lang="en-US" altLang="zh-CN" sz="1000" dirty="0">
                <a:latin typeface="+mn-ea"/>
              </a:rPr>
              <a:t>20.6</a:t>
            </a:r>
            <a:r>
              <a:rPr lang="zh-CN" altLang="en-US" sz="1000" dirty="0">
                <a:latin typeface="+mn-ea"/>
              </a:rPr>
              <a:t>）的队列研究：对于基线</a:t>
            </a:r>
            <a:r>
              <a:rPr lang="en-US" altLang="zh-CN" sz="1000" dirty="0">
                <a:latin typeface="+mn-ea"/>
              </a:rPr>
              <a:t>ESSPRI</a:t>
            </a:r>
            <a:r>
              <a:rPr lang="zh-CN" altLang="en-US" sz="1000" dirty="0">
                <a:latin typeface="+mn-ea"/>
              </a:rPr>
              <a:t>≥</a:t>
            </a:r>
            <a:r>
              <a:rPr lang="en-US" altLang="zh-CN" sz="1000" dirty="0">
                <a:latin typeface="+mn-ea"/>
              </a:rPr>
              <a:t>5</a:t>
            </a:r>
            <a:r>
              <a:rPr lang="zh-CN" altLang="en-US" sz="1000" dirty="0">
                <a:latin typeface="+mn-ea"/>
              </a:rPr>
              <a:t>分</a:t>
            </a:r>
            <a:r>
              <a:rPr lang="en-US" altLang="zh-CN" sz="1000" dirty="0" err="1">
                <a:latin typeface="+mn-ea"/>
              </a:rPr>
              <a:t>pSS</a:t>
            </a:r>
            <a:r>
              <a:rPr lang="zh-CN" altLang="en-US" sz="1000" dirty="0">
                <a:latin typeface="+mn-ea"/>
              </a:rPr>
              <a:t>患者，</a:t>
            </a:r>
            <a:r>
              <a:rPr lang="en-US" altLang="zh-CN" sz="1000" b="1" dirty="0">
                <a:solidFill>
                  <a:srgbClr val="EE7C58"/>
                </a:solidFill>
                <a:latin typeface="+mn-ea"/>
              </a:rPr>
              <a:t>ESSPRI</a:t>
            </a:r>
            <a:r>
              <a:rPr lang="zh-CN" altLang="en-US" sz="1000" b="1" dirty="0">
                <a:solidFill>
                  <a:srgbClr val="EE7C58"/>
                </a:solidFill>
                <a:latin typeface="+mn-ea"/>
              </a:rPr>
              <a:t>降低≥</a:t>
            </a:r>
            <a:r>
              <a:rPr lang="en-US" altLang="zh-CN" sz="1000" b="1" dirty="0">
                <a:solidFill>
                  <a:srgbClr val="EE7C58"/>
                </a:solidFill>
                <a:latin typeface="+mn-ea"/>
              </a:rPr>
              <a:t>1</a:t>
            </a:r>
            <a:r>
              <a:rPr lang="zh-CN" altLang="en-US" sz="1000" b="1" dirty="0">
                <a:solidFill>
                  <a:srgbClr val="EE7C58"/>
                </a:solidFill>
                <a:latin typeface="+mn-ea"/>
              </a:rPr>
              <a:t>分或降低≥</a:t>
            </a:r>
            <a:r>
              <a:rPr lang="en-US" altLang="zh-CN" sz="1000" b="1" dirty="0">
                <a:solidFill>
                  <a:srgbClr val="EE7C58"/>
                </a:solidFill>
                <a:latin typeface="+mn-ea"/>
              </a:rPr>
              <a:t>15%</a:t>
            </a:r>
            <a:r>
              <a:rPr lang="zh-CN" altLang="en-US" sz="1000" b="1" dirty="0">
                <a:solidFill>
                  <a:srgbClr val="226E4B"/>
                </a:solidFill>
                <a:latin typeface="+mn-ea"/>
              </a:rPr>
              <a:t>，</a:t>
            </a:r>
            <a:r>
              <a:rPr lang="zh-CN" altLang="en-US" sz="1000" dirty="0">
                <a:latin typeface="+mn-ea"/>
              </a:rPr>
              <a:t>被确定为</a:t>
            </a:r>
            <a:r>
              <a:rPr lang="en-US" altLang="zh-CN" sz="1000" dirty="0">
                <a:latin typeface="+mn-ea"/>
              </a:rPr>
              <a:t>ESSPRI</a:t>
            </a:r>
            <a:r>
              <a:rPr lang="zh-CN" altLang="en-US" sz="1000" dirty="0">
                <a:latin typeface="+mn-ea"/>
              </a:rPr>
              <a:t>最小临床重要改善 </a:t>
            </a:r>
            <a:endParaRPr lang="en-US" altLang="zh-CN" sz="1000" dirty="0">
              <a:latin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996467" y="3063401"/>
            <a:ext cx="2256528" cy="730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u="sng" dirty="0">
                <a:solidFill>
                  <a:srgbClr val="EE7C58"/>
                </a:solidFill>
                <a:latin typeface="+mn-ea"/>
              </a:rPr>
              <a:t>近九成患者症状获得具有临床意义的改善</a:t>
            </a:r>
            <a:r>
              <a:rPr lang="en-US" altLang="zh-CN" sz="1600" b="1" u="sng" dirty="0">
                <a:solidFill>
                  <a:srgbClr val="EE7C58"/>
                </a:solidFill>
                <a:latin typeface="+mn-ea"/>
              </a:rPr>
              <a:t>*</a:t>
            </a:r>
            <a:endParaRPr lang="en-US" altLang="zh-CN" sz="1600" b="1" u="sng" dirty="0">
              <a:solidFill>
                <a:srgbClr val="EE7C58"/>
              </a:solidFill>
              <a:latin typeface="+mn-ea"/>
            </a:endParaRPr>
          </a:p>
        </p:txBody>
      </p:sp>
      <p:graphicFrame>
        <p:nvGraphicFramePr>
          <p:cNvPr id="42" name="图表 41"/>
          <p:cNvGraphicFramePr/>
          <p:nvPr/>
        </p:nvGraphicFramePr>
        <p:xfrm>
          <a:off x="7637983" y="3826025"/>
          <a:ext cx="2816164" cy="170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3" name="文本框 42"/>
          <p:cNvSpPr txBox="1"/>
          <p:nvPr/>
        </p:nvSpPr>
        <p:spPr>
          <a:xfrm>
            <a:off x="8546500" y="4470984"/>
            <a:ext cx="999129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rgbClr val="EE7C58"/>
                </a:solidFill>
                <a:latin typeface="+mn-ea"/>
              </a:rPr>
              <a:t>~90%</a:t>
            </a:r>
            <a:endParaRPr lang="en-US" altLang="zh-CN" b="1" dirty="0">
              <a:solidFill>
                <a:srgbClr val="EE7C58"/>
              </a:solidFill>
              <a:latin typeface="+mn-ea"/>
            </a:endParaRPr>
          </a:p>
        </p:txBody>
      </p:sp>
      <p:sp>
        <p:nvSpPr>
          <p:cNvPr id="4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​​ 41"/>
          <p:cNvSpPr/>
          <p:nvPr/>
        </p:nvSpPr>
        <p:spPr>
          <a:xfrm>
            <a:off x="768985" y="1350010"/>
            <a:ext cx="10434955" cy="1341755"/>
          </a:xfrm>
          <a:prstGeom prst="rect">
            <a:avLst/>
          </a:prstGeom>
          <a:gradFill flip="none" rotWithShape="1">
            <a:gsLst>
              <a:gs pos="4000">
                <a:schemeClr val="accent4">
                  <a:lumMod val="20000"/>
                  <a:lumOff val="80000"/>
                  <a:alpha val="46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快速起效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与安慰剂相比，泰它西普组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快速起效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真实强效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与安慰剂相比，第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泰它西普组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ESSPRI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降低≥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降低≥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15%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比例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显著增加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54.0%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55.7%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均＜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0.0001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持久获益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：</a:t>
            </a:r>
            <a:r>
              <a:rPr lang="zh-CN" altLang="en-US" sz="14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周泰它西普</a:t>
            </a:r>
            <a:r>
              <a:rPr lang="zh-CN" altLang="en-US" sz="14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</a:t>
            </a:r>
            <a:r>
              <a:rPr lang="en-US" altLang="zh-CN" sz="14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ESSPRI</a:t>
            </a:r>
            <a:r>
              <a:rPr lang="zh-CN" altLang="en-US" sz="14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降低≥</a:t>
            </a:r>
            <a:r>
              <a:rPr lang="en-US" altLang="zh-CN" sz="14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4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分或降低≥</a:t>
            </a:r>
            <a:r>
              <a:rPr lang="en-US" altLang="zh-CN" sz="14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15%</a:t>
            </a:r>
            <a:r>
              <a:rPr lang="zh-CN" altLang="en-US" sz="14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患者比例达</a:t>
            </a:r>
            <a:r>
              <a:rPr lang="en-US" altLang="zh-CN" sz="14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86.2%</a:t>
            </a:r>
            <a:r>
              <a:rPr lang="zh-CN" altLang="en-US" sz="14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，第</a:t>
            </a:r>
            <a:r>
              <a:rPr lang="en-US" altLang="zh-CN" sz="14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48</a:t>
            </a:r>
            <a:r>
              <a:rPr lang="zh-CN" altLang="en-US" sz="14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周进一步提高至</a:t>
            </a:r>
            <a:r>
              <a:rPr lang="en-US" altLang="zh-CN" sz="14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89.1</a:t>
            </a: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2"/>
            </p:custDataLst>
          </p:nvPr>
        </p:nvCxnSpPr>
        <p:spPr>
          <a:xfrm>
            <a:off x="768754" y="1349842"/>
            <a:ext cx="0" cy="1341288"/>
          </a:xfrm>
          <a:prstGeom prst="line">
            <a:avLst/>
          </a:prstGeom>
          <a:noFill/>
          <a:ln w="34925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0" y="3025140"/>
            <a:ext cx="4347845" cy="2672715"/>
          </a:xfrm>
          <a:prstGeom prst="rect">
            <a:avLst/>
          </a:prstGeom>
        </p:spPr>
      </p:pic>
      <p:sp>
        <p:nvSpPr>
          <p:cNvPr id="6" name="内容占位符 45"/>
          <p:cNvSpPr txBox="1"/>
          <p:nvPr/>
        </p:nvSpPr>
        <p:spPr>
          <a:xfrm>
            <a:off x="9473565" y="6235065"/>
            <a:ext cx="2493010" cy="402590"/>
          </a:xfrm>
          <a:prstGeom prst="rect">
            <a:avLst/>
          </a:prstGeom>
        </p:spPr>
        <p:txBody>
          <a:bodyPr>
            <a:normAutofit/>
          </a:bodyPr>
          <a:lstStyle>
            <a:lvl1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500">
                <a:solidFill>
                  <a:schemeClr val="bg1">
                    <a:lumMod val="50000"/>
                  </a:schemeClr>
                </a:solidFill>
                <a:latin typeface="+mn-ea"/>
              </a:rPr>
              <a:t>Xu D, et al. ACR 2025. Abstract  LB11</a:t>
            </a:r>
            <a:endParaRPr lang="en-US" altLang="zh-CN" sz="50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just"/>
            <a:r>
              <a:rPr lang="en-US" altLang="zh-CN" sz="500">
                <a:solidFill>
                  <a:schemeClr val="bg1">
                    <a:lumMod val="50000"/>
                  </a:schemeClr>
                </a:solidFill>
                <a:latin typeface="+mn-ea"/>
              </a:rPr>
              <a:t>Seror R, et</a:t>
            </a:r>
            <a:r>
              <a:rPr lang="zh-CN" altLang="en-US" sz="50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latin typeface="+mn-ea"/>
              </a:rPr>
              <a:t>al. Ann Rheum Dis. 2016 Feb;75(2):382-9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990" y="3578860"/>
            <a:ext cx="251460" cy="892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855" y="3668395"/>
            <a:ext cx="227330" cy="8064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24450" y="3918585"/>
            <a:ext cx="8026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/>
              <a:t>54.0%</a:t>
            </a:r>
            <a:endParaRPr lang="en-US" altLang="zh-CN" sz="1400" b="1"/>
          </a:p>
        </p:txBody>
      </p:sp>
      <p:sp>
        <p:nvSpPr>
          <p:cNvPr id="11" name="文本框 10"/>
          <p:cNvSpPr txBox="1"/>
          <p:nvPr/>
        </p:nvSpPr>
        <p:spPr>
          <a:xfrm>
            <a:off x="6994525" y="3917950"/>
            <a:ext cx="8026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/>
              <a:t>55.7%</a:t>
            </a:r>
            <a:endParaRPr lang="en-US" altLang="zh-CN" sz="1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807720" y="-33655"/>
            <a:ext cx="10515601" cy="1325563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注射用泰它西普获权威指南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共识一致推荐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211820" y="6323330"/>
            <a:ext cx="36068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1000" dirty="0"/>
          </a:p>
          <a:p>
            <a:endParaRPr lang="en-US" altLang="zh-CN" sz="10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471410" y="1017320"/>
            <a:ext cx="11249180" cy="5306217"/>
            <a:chOff x="412956" y="824814"/>
            <a:chExt cx="11249180" cy="5306217"/>
          </a:xfrm>
        </p:grpSpPr>
        <p:sp>
          <p:nvSpPr>
            <p:cNvPr id="20" name="矩形: 圆角 20"/>
            <p:cNvSpPr/>
            <p:nvPr/>
          </p:nvSpPr>
          <p:spPr>
            <a:xfrm>
              <a:off x="470921" y="5123031"/>
              <a:ext cx="11191215" cy="1008000"/>
            </a:xfrm>
            <a:prstGeom prst="roundRect">
              <a:avLst>
                <a:gd name="adj" fmla="val 146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chemeClr val="accent3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452379" y="3775973"/>
              <a:ext cx="11191215" cy="1008000"/>
            </a:xfrm>
            <a:prstGeom prst="roundRect">
              <a:avLst>
                <a:gd name="adj" fmla="val 146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chemeClr val="accent3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: 圆角 20"/>
            <p:cNvSpPr/>
            <p:nvPr/>
          </p:nvSpPr>
          <p:spPr>
            <a:xfrm>
              <a:off x="458527" y="2382170"/>
              <a:ext cx="11145644" cy="1008000"/>
            </a:xfrm>
            <a:prstGeom prst="roundRect">
              <a:avLst>
                <a:gd name="adj" fmla="val 146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chemeClr val="accent3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: 圆角 20"/>
            <p:cNvSpPr/>
            <p:nvPr/>
          </p:nvSpPr>
          <p:spPr>
            <a:xfrm>
              <a:off x="412956" y="1020207"/>
              <a:ext cx="11191215" cy="1008000"/>
            </a:xfrm>
            <a:prstGeom prst="roundRect">
              <a:avLst>
                <a:gd name="adj" fmla="val 146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chemeClr val="accent3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圆角矩形 14"/>
            <p:cNvSpPr/>
            <p:nvPr/>
          </p:nvSpPr>
          <p:spPr>
            <a:xfrm>
              <a:off x="2336913" y="824814"/>
              <a:ext cx="7491166" cy="378000"/>
            </a:xfrm>
            <a:prstGeom prst="roundRect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5" name="圆角矩形 17"/>
            <p:cNvSpPr/>
            <p:nvPr/>
          </p:nvSpPr>
          <p:spPr>
            <a:xfrm>
              <a:off x="2320946" y="3591656"/>
              <a:ext cx="7491166" cy="378000"/>
            </a:xfrm>
            <a:prstGeom prst="roundRect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811151" y="3620701"/>
              <a:ext cx="4976495" cy="337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原发性干燥综合征多学科诊疗专家共识（2024版）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61350" y="4124928"/>
              <a:ext cx="9675534" cy="41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存在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肾脏、神经、血液、关节等任一系统受累或高球蛋白血症（冷球蛋白血症）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的</a:t>
              </a:r>
              <a:r>
                <a:rPr lang="en-US" altLang="zh-CN" sz="14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pSS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患者，推荐使用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泰它西普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治疗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" name="圆角矩形 19"/>
            <p:cNvSpPr/>
            <p:nvPr/>
          </p:nvSpPr>
          <p:spPr>
            <a:xfrm>
              <a:off x="2320946" y="2234235"/>
              <a:ext cx="7491166" cy="378000"/>
            </a:xfrm>
            <a:prstGeom prst="roundRect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20905" y="2255665"/>
              <a:ext cx="5706745" cy="337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B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细胞靶向药物治疗风湿免疫病中国专家共识（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2024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版）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446027" y="832371"/>
              <a:ext cx="5706745" cy="3371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干燥综合征超药品说明书用药中国临床实践指南（2023版）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452451" y="1315669"/>
              <a:ext cx="9812655" cy="4140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靶向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B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淋巴细胞的生物制剂（如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泰它西普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…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等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，对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合并脏器受累的难治性、重度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病情活动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干燥综合征患者可能有效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06788" y="1133125"/>
              <a:ext cx="249337" cy="383657"/>
            </a:xfrm>
            <a:prstGeom prst="rect">
              <a:avLst/>
            </a:prstGeom>
          </p:spPr>
        </p:pic>
        <p:pic>
          <p:nvPicPr>
            <p:cNvPr id="47" name="Picture 2" descr="图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058" y="2418717"/>
              <a:ext cx="1614167" cy="35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88069" y="3818639"/>
              <a:ext cx="391955" cy="410880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1463092" y="2788676"/>
              <a:ext cx="9228646" cy="41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泰它西普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是本共识中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唯一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一个在适应证或应用指征中，被推荐用于干燥综合征的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B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细胞靶向药物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50" name="图片 49"/>
            <p:cNvPicPr preferRelativeResize="0"/>
            <p:nvPr/>
          </p:nvPicPr>
          <p:blipFill>
            <a:blip r:embed="rId4"/>
            <a:srcRect l="2993" r="1330" b="1301"/>
            <a:stretch>
              <a:fillRect/>
            </a:stretch>
          </p:blipFill>
          <p:spPr>
            <a:xfrm>
              <a:off x="735238" y="1219366"/>
              <a:ext cx="504000" cy="684000"/>
            </a:xfrm>
            <a:prstGeom prst="rect">
              <a:avLst/>
            </a:prstGeom>
          </p:spPr>
        </p:pic>
        <p:pic>
          <p:nvPicPr>
            <p:cNvPr id="51" name="图片 50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56933" y="2621922"/>
              <a:ext cx="504000" cy="684000"/>
            </a:xfrm>
            <a:prstGeom prst="rect">
              <a:avLst/>
            </a:prstGeom>
          </p:spPr>
        </p:pic>
        <p:pic>
          <p:nvPicPr>
            <p:cNvPr id="52" name="图片 51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782239" y="3990863"/>
              <a:ext cx="504000" cy="684000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1472917" y="5491645"/>
              <a:ext cx="9125390" cy="41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干燥综合征出现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高球蛋白血症伴有系统损害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，或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疲劳伴有系统损害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强推荐应用泰它西普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治疗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圆角矩形 17"/>
            <p:cNvSpPr/>
            <p:nvPr/>
          </p:nvSpPr>
          <p:spPr>
            <a:xfrm>
              <a:off x="2320946" y="4964467"/>
              <a:ext cx="7491600" cy="377411"/>
            </a:xfrm>
            <a:prstGeom prst="roundRect">
              <a:avLst/>
            </a:prstGeom>
            <a:solidFill>
              <a:srgbClr val="4472C4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607542" y="5006062"/>
              <a:ext cx="3892991" cy="3780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干燥综合征中西医结合诊疗指南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56" name="图片 55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>
              <a:off x="802277" y="5338350"/>
              <a:ext cx="504000" cy="684000"/>
            </a:xfrm>
            <a:prstGeom prst="rect">
              <a:avLst/>
            </a:prstGeom>
            <a:effectLst/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27784" y="5152587"/>
              <a:ext cx="1227550" cy="302619"/>
            </a:xfrm>
            <a:prstGeom prst="rect">
              <a:avLst/>
            </a:prstGeom>
          </p:spPr>
        </p:pic>
      </p:grpSp>
      <p:sp>
        <p:nvSpPr>
          <p:cNvPr id="4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3/3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45"/>
          <p:cNvSpPr txBox="1"/>
          <p:nvPr/>
        </p:nvSpPr>
        <p:spPr>
          <a:xfrm>
            <a:off x="8978900" y="6400800"/>
            <a:ext cx="3058160" cy="402590"/>
          </a:xfrm>
          <a:prstGeom prst="rect">
            <a:avLst/>
          </a:prstGeom>
        </p:spPr>
        <p:txBody>
          <a:bodyPr/>
          <a:lstStyle>
            <a:lvl1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" indent="-107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中国初级卫生保健基金会风湿免疫学专业委员会. 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中华医学杂志, 2023, 103(43): 3445-3461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  <a:p>
            <a:pPr algn="just"/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国家皮肤与免疫疾病临床医学研究中心, 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等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. 中华风湿病学杂志,2024,28(10)：706-722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  <a:p>
            <a:pPr algn="just"/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程昉,等.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500" dirty="0" err="1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内科理论与实践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,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2024, 19(06): 357-362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  <a:p>
            <a:pPr algn="just"/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刘维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,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等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.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中草药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,2025,56(15):5333-5346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67080" y="-74295"/>
            <a:ext cx="10515600" cy="1325563"/>
          </a:xfrm>
        </p:spPr>
        <p:txBody>
          <a:bodyPr/>
          <a:lstStyle/>
          <a:p>
            <a:r>
              <a:rPr lang="zh-CN" altLang="en-US" sz="2600" dirty="0">
                <a:solidFill>
                  <a:schemeClr val="tx1"/>
                </a:solidFill>
              </a:rPr>
              <a:t>注射用泰它西普安全性良好，整体耐受可控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2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1/1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58190" y="1421765"/>
            <a:ext cx="5492115" cy="2421890"/>
            <a:chOff x="1036" y="3618"/>
            <a:chExt cx="6753" cy="3801"/>
          </a:xfrm>
        </p:grpSpPr>
        <p:sp>
          <p:nvSpPr>
            <p:cNvPr id="3" name="Google Shape;694;p8"/>
            <p:cNvSpPr/>
            <p:nvPr/>
          </p:nvSpPr>
          <p:spPr>
            <a:xfrm>
              <a:off x="1163" y="4249"/>
              <a:ext cx="6626" cy="3170"/>
            </a:xfrm>
            <a:prstGeom prst="roundRect">
              <a:avLst>
                <a:gd name="adj" fmla="val 3589"/>
              </a:avLst>
            </a:prstGeom>
            <a:solidFill>
              <a:srgbClr val="FFFFFF"/>
            </a:solidFill>
            <a:ln w="12700" cap="rnd" cmpd="sng">
              <a:gradFill>
                <a:gsLst>
                  <a:gs pos="0">
                    <a:srgbClr val="0E3995">
                      <a:lumMod val="5000"/>
                      <a:lumOff val="95000"/>
                    </a:srgbClr>
                  </a:gs>
                  <a:gs pos="83000">
                    <a:srgbClr val="0E3995">
                      <a:lumMod val="45000"/>
                      <a:lumOff val="55000"/>
                    </a:srgbClr>
                  </a:gs>
                  <a:gs pos="100000">
                    <a:srgbClr val="0E3995">
                      <a:lumMod val="30000"/>
                      <a:lumOff val="70000"/>
                    </a:srgb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  <a:effectLst>
              <a:outerShdw blurRad="254000" dist="127000" algn="ctr" rotWithShape="0">
                <a:srgbClr val="0E3995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/>
                <a:buNone/>
              </a:pPr>
              <a:endParaRPr sz="2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Google Shape;1128;p10"/>
            <p:cNvSpPr/>
            <p:nvPr/>
          </p:nvSpPr>
          <p:spPr>
            <a:xfrm>
              <a:off x="1036" y="3618"/>
              <a:ext cx="6753" cy="631"/>
            </a:xfrm>
            <a:prstGeom prst="rect">
              <a:avLst/>
            </a:prstGeom>
            <a:gradFill>
              <a:gsLst>
                <a:gs pos="0">
                  <a:srgbClr val="0E3995">
                    <a:alpha val="0"/>
                  </a:srgbClr>
                </a:gs>
                <a:gs pos="50000">
                  <a:srgbClr val="0E3995">
                    <a:alpha val="10000"/>
                  </a:srgbClr>
                </a:gs>
                <a:gs pos="100000">
                  <a:srgbClr val="0E3995">
                    <a:alpha val="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E3995">
                      <a:alpha val="0"/>
                    </a:srgbClr>
                  </a:gs>
                  <a:gs pos="50000">
                    <a:srgbClr val="0E3995"/>
                  </a:gs>
                  <a:gs pos="100000">
                    <a:srgbClr val="0E3995">
                      <a:alpha val="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药品说明书收载的安全性信息</a:t>
              </a:r>
              <a:endParaRPr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1320" y="4742"/>
              <a:ext cx="6291" cy="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120000"/>
                </a:lnSpc>
                <a:buFont typeface="Wingdings" panose="05000000000000000000" charset="0"/>
                <a:buChar char="Ø"/>
              </a:pPr>
              <a:r>
                <a:rPr lang="zh-CN" altLang="en-US" sz="1400" b="1" dirty="0">
                  <a:latin typeface="+mn-ea"/>
                  <a:sym typeface="+mn-ea"/>
                </a:rPr>
                <a:t>大多数不良反应的严重程度为</a:t>
              </a:r>
              <a:r>
                <a:rPr lang="zh-CN" altLang="en-US" sz="1400" b="1" dirty="0">
                  <a:solidFill>
                    <a:srgbClr val="EE7C58"/>
                  </a:solidFill>
                  <a:latin typeface="+mn-ea"/>
                  <a:sym typeface="+mn-ea"/>
                </a:rPr>
                <a:t>轻度</a:t>
              </a:r>
              <a:r>
                <a:rPr lang="zh-CN" altLang="en-US" sz="1400" b="1" dirty="0">
                  <a:solidFill>
                    <a:schemeClr val="tx1"/>
                  </a:solidFill>
                  <a:latin typeface="+mn-ea"/>
                  <a:sym typeface="+mn-ea"/>
                </a:rPr>
                <a:t>，耐受性好</a:t>
              </a:r>
              <a:endParaRPr lang="zh-CN" altLang="en-US" sz="1400" b="1" dirty="0">
                <a:solidFill>
                  <a:schemeClr val="tx1"/>
                </a:solidFill>
                <a:latin typeface="+mn-ea"/>
                <a:sym typeface="+mn-ea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charset="0"/>
                <a:buChar char="Ø"/>
              </a:pPr>
              <a:endParaRPr lang="zh-CN" altLang="en-US" sz="1400" dirty="0">
                <a:solidFill>
                  <a:schemeClr val="tx1"/>
                </a:solidFill>
                <a:latin typeface="+mn-ea"/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solidFill>
                    <a:schemeClr val="dk1"/>
                  </a:solidFill>
                  <a:latin typeface="+mn-ea"/>
                  <a:sym typeface="+mn-ea"/>
                </a:rPr>
                <a:t>最常报告（接受本品联合常规治疗的患者发生率≥</a:t>
              </a:r>
              <a:r>
                <a:rPr lang="en-US" altLang="zh-CN" sz="1400" dirty="0">
                  <a:solidFill>
                    <a:schemeClr val="dk1"/>
                  </a:solidFill>
                  <a:latin typeface="+mn-ea"/>
                  <a:sym typeface="+mn-ea"/>
                </a:rPr>
                <a:t>5%</a:t>
              </a:r>
              <a:r>
                <a:rPr lang="zh-CN" altLang="en-US" sz="1400" dirty="0">
                  <a:solidFill>
                    <a:schemeClr val="dk1"/>
                  </a:solidFill>
                  <a:latin typeface="+mn-ea"/>
                  <a:sym typeface="+mn-ea"/>
                </a:rPr>
                <a:t>，且高于安慰剂组的≥</a:t>
              </a:r>
              <a:r>
                <a:rPr lang="en-US" altLang="zh-CN" sz="1400" dirty="0">
                  <a:solidFill>
                    <a:schemeClr val="dk1"/>
                  </a:solidFill>
                  <a:latin typeface="+mn-ea"/>
                  <a:sym typeface="+mn-ea"/>
                </a:rPr>
                <a:t>1%</a:t>
              </a:r>
              <a:r>
                <a:rPr lang="zh-CN" altLang="en-US" sz="1400" dirty="0">
                  <a:solidFill>
                    <a:schemeClr val="dk1"/>
                  </a:solidFill>
                  <a:latin typeface="+mn-ea"/>
                  <a:sym typeface="+mn-ea"/>
                </a:rPr>
                <a:t>）的不良反应为上呼吸道感染、注射部位反应、尿路感染、血免疫球蛋白</a:t>
              </a:r>
              <a:r>
                <a:rPr lang="en-US" altLang="zh-CN" sz="1400" dirty="0">
                  <a:solidFill>
                    <a:schemeClr val="dk1"/>
                  </a:solidFill>
                  <a:latin typeface="+mn-ea"/>
                  <a:sym typeface="+mn-ea"/>
                </a:rPr>
                <a:t>M</a:t>
              </a:r>
              <a:r>
                <a:rPr lang="zh-CN" altLang="en-US" sz="1400" dirty="0">
                  <a:solidFill>
                    <a:schemeClr val="dk1"/>
                  </a:solidFill>
                  <a:latin typeface="+mn-ea"/>
                  <a:sym typeface="+mn-ea"/>
                </a:rPr>
                <a:t>降低、血免疫球蛋白</a:t>
              </a:r>
              <a:r>
                <a:rPr lang="en-US" altLang="zh-CN" sz="1400" dirty="0">
                  <a:solidFill>
                    <a:schemeClr val="dk1"/>
                  </a:solidFill>
                  <a:latin typeface="+mn-ea"/>
                  <a:sym typeface="+mn-ea"/>
                </a:rPr>
                <a:t>G</a:t>
              </a:r>
              <a:r>
                <a:rPr lang="zh-CN" altLang="en-US" sz="1400" dirty="0">
                  <a:solidFill>
                    <a:schemeClr val="dk1"/>
                  </a:solidFill>
                  <a:latin typeface="+mn-ea"/>
                  <a:sym typeface="+mn-ea"/>
                </a:rPr>
                <a:t>降低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9915" y="4267835"/>
            <a:ext cx="10984112" cy="1858010"/>
            <a:chOff x="1036" y="3618"/>
            <a:chExt cx="6937" cy="3446"/>
          </a:xfrm>
        </p:grpSpPr>
        <p:sp>
          <p:nvSpPr>
            <p:cNvPr id="5" name="Google Shape;694;p8"/>
            <p:cNvSpPr/>
            <p:nvPr/>
          </p:nvSpPr>
          <p:spPr>
            <a:xfrm>
              <a:off x="1163" y="4249"/>
              <a:ext cx="6810" cy="2815"/>
            </a:xfrm>
            <a:prstGeom prst="roundRect">
              <a:avLst>
                <a:gd name="adj" fmla="val 3589"/>
              </a:avLst>
            </a:prstGeom>
            <a:solidFill>
              <a:srgbClr val="FFFFFF"/>
            </a:solidFill>
            <a:ln w="12700" cap="rnd" cmpd="sng">
              <a:gradFill>
                <a:gsLst>
                  <a:gs pos="0">
                    <a:srgbClr val="0E3995">
                      <a:lumMod val="5000"/>
                      <a:lumOff val="95000"/>
                    </a:srgbClr>
                  </a:gs>
                  <a:gs pos="83000">
                    <a:srgbClr val="0E3995">
                      <a:lumMod val="45000"/>
                      <a:lumOff val="55000"/>
                    </a:srgbClr>
                  </a:gs>
                  <a:gs pos="100000">
                    <a:srgbClr val="0E3995">
                      <a:lumMod val="30000"/>
                      <a:lumOff val="70000"/>
                    </a:srgb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  <a:effectLst>
              <a:outerShdw blurRad="254000" dist="127000" algn="ctr" rotWithShape="0">
                <a:srgbClr val="0E3995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rmAutofit/>
            </a:bodyPr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/>
                <a:buNone/>
              </a:pPr>
              <a:endParaRPr sz="2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Google Shape;1128;p10"/>
            <p:cNvSpPr/>
            <p:nvPr/>
          </p:nvSpPr>
          <p:spPr>
            <a:xfrm>
              <a:off x="1036" y="3618"/>
              <a:ext cx="6753" cy="631"/>
            </a:xfrm>
            <a:prstGeom prst="rect">
              <a:avLst/>
            </a:prstGeom>
            <a:gradFill>
              <a:gsLst>
                <a:gs pos="0">
                  <a:srgbClr val="0E3995">
                    <a:alpha val="0"/>
                  </a:srgbClr>
                </a:gs>
                <a:gs pos="50000">
                  <a:srgbClr val="0E3995">
                    <a:alpha val="10000"/>
                  </a:srgbClr>
                </a:gs>
                <a:gs pos="100000">
                  <a:srgbClr val="0E3995">
                    <a:alpha val="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E3995">
                      <a:alpha val="0"/>
                    </a:srgbClr>
                  </a:gs>
                  <a:gs pos="50000">
                    <a:srgbClr val="0E3995"/>
                  </a:gs>
                  <a:gs pos="100000">
                    <a:srgbClr val="0E3995">
                      <a:alpha val="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r>
                <a:rPr lang="en-US" altLang="zh-CN" sz="16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           </a:t>
              </a:r>
              <a:r>
                <a:rPr lang="zh-CN" alt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泰它西普安全性经多项临床试验验证</a:t>
              </a:r>
              <a:endPara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2"/>
              </p:custDataLst>
            </p:nvPr>
          </p:nvSpPr>
          <p:spPr>
            <a:xfrm>
              <a:off x="1320" y="4742"/>
              <a:ext cx="6469" cy="1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 algn="just">
                <a:lnSpc>
                  <a:spcPct val="12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+mn-ea"/>
                  <a:sym typeface="+mn-ea"/>
                </a:rPr>
                <a:t>安全性特征总结来自于在系统性红斑狼疮（</a:t>
              </a:r>
              <a:r>
                <a:rPr lang="en-US" altLang="zh-CN" sz="1400" dirty="0">
                  <a:latin typeface="+mn-ea"/>
                  <a:sym typeface="+mn-ea"/>
                </a:rPr>
                <a:t>SLE</a:t>
              </a:r>
              <a:r>
                <a:rPr lang="zh-CN" altLang="en-US" sz="1400" dirty="0">
                  <a:latin typeface="+mn-ea"/>
                  <a:sym typeface="+mn-ea"/>
                </a:rPr>
                <a:t>）患者，类风湿关节炎（</a:t>
              </a:r>
              <a:r>
                <a:rPr lang="en-US" altLang="zh-CN" sz="1400" dirty="0">
                  <a:latin typeface="+mn-ea"/>
                  <a:sym typeface="+mn-ea"/>
                </a:rPr>
                <a:t>RA</a:t>
              </a:r>
              <a:r>
                <a:rPr lang="zh-CN" altLang="en-US" sz="1400" dirty="0">
                  <a:latin typeface="+mn-ea"/>
                  <a:sym typeface="+mn-ea"/>
                </a:rPr>
                <a:t>），重症肌无力（</a:t>
              </a:r>
              <a:r>
                <a:rPr lang="en-US" altLang="zh-CN" sz="1400" dirty="0">
                  <a:latin typeface="+mn-ea"/>
                  <a:sym typeface="+mn-ea"/>
                </a:rPr>
                <a:t>MG</a:t>
              </a:r>
              <a:r>
                <a:rPr lang="zh-CN" altLang="en-US" sz="1400" dirty="0">
                  <a:latin typeface="+mn-ea"/>
                  <a:sym typeface="+mn-ea"/>
                </a:rPr>
                <a:t>），干燥综合征和其他适应症患者中开展的</a:t>
              </a:r>
              <a:r>
                <a:rPr lang="en-US" altLang="zh-CN" sz="1400" b="1" dirty="0">
                  <a:latin typeface="+mn-ea"/>
                  <a:sym typeface="+mn-ea"/>
                </a:rPr>
                <a:t>10</a:t>
              </a:r>
              <a:r>
                <a:rPr lang="zh-CN" altLang="en-US" sz="1400" b="1" dirty="0">
                  <a:latin typeface="+mn-ea"/>
                  <a:sym typeface="+mn-ea"/>
                </a:rPr>
                <a:t>项临床试验，共</a:t>
              </a:r>
              <a:r>
                <a:rPr lang="en-US" altLang="zh-CN" sz="1400" b="1" dirty="0">
                  <a:latin typeface="+mn-ea"/>
                  <a:sym typeface="+mn-ea"/>
                </a:rPr>
                <a:t>1286</a:t>
              </a:r>
              <a:r>
                <a:rPr lang="zh-CN" altLang="en-US" sz="1400" b="1" dirty="0">
                  <a:latin typeface="+mn-ea"/>
                  <a:sym typeface="+mn-ea"/>
                </a:rPr>
                <a:t>例</a:t>
              </a:r>
              <a:r>
                <a:rPr lang="zh-CN" altLang="en-US" sz="1400" dirty="0">
                  <a:latin typeface="+mn-ea"/>
                  <a:sym typeface="+mn-ea"/>
                </a:rPr>
                <a:t>接受泰它西普</a:t>
              </a:r>
              <a:r>
                <a:rPr lang="en-US" altLang="zh-CN" sz="1400" dirty="0">
                  <a:latin typeface="+mn-ea"/>
                  <a:sym typeface="+mn-ea"/>
                </a:rPr>
                <a:t>160mg</a:t>
              </a:r>
              <a:r>
                <a:rPr lang="zh-CN" altLang="en-US" sz="1400" dirty="0">
                  <a:latin typeface="+mn-ea"/>
                  <a:sym typeface="+mn-ea"/>
                </a:rPr>
                <a:t>（</a:t>
              </a:r>
              <a:r>
                <a:rPr lang="en-US" altLang="zh-CN" sz="1400" dirty="0">
                  <a:latin typeface="+mn-ea"/>
                  <a:sym typeface="+mn-ea"/>
                </a:rPr>
                <a:t>N=1011</a:t>
              </a:r>
              <a:r>
                <a:rPr lang="zh-CN" altLang="en-US" sz="1400" dirty="0">
                  <a:latin typeface="+mn-ea"/>
                  <a:sym typeface="+mn-ea"/>
                </a:rPr>
                <a:t>）和</a:t>
              </a:r>
              <a:r>
                <a:rPr lang="en-US" altLang="zh-CN" sz="1400" dirty="0">
                  <a:latin typeface="+mn-ea"/>
                  <a:sym typeface="+mn-ea"/>
                </a:rPr>
                <a:t>240mg</a:t>
              </a:r>
              <a:r>
                <a:rPr lang="zh-CN" altLang="en-US" sz="1400" dirty="0">
                  <a:latin typeface="+mn-ea"/>
                  <a:sym typeface="+mn-ea"/>
                </a:rPr>
                <a:t>（</a:t>
              </a:r>
              <a:r>
                <a:rPr lang="en-US" altLang="zh-CN" sz="1400" dirty="0">
                  <a:latin typeface="+mn-ea"/>
                  <a:sym typeface="+mn-ea"/>
                </a:rPr>
                <a:t>N=275</a:t>
              </a:r>
              <a:r>
                <a:rPr lang="zh-CN" altLang="en-US" sz="1400" dirty="0">
                  <a:latin typeface="+mn-ea"/>
                  <a:sym typeface="+mn-ea"/>
                </a:rPr>
                <a:t>）皮下注射治疗的患者的安全性数据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38925" y="1421765"/>
            <a:ext cx="4935220" cy="2418773"/>
            <a:chOff x="1036" y="3618"/>
            <a:chExt cx="6753" cy="4660"/>
          </a:xfrm>
        </p:grpSpPr>
        <p:sp>
          <p:nvSpPr>
            <p:cNvPr id="17" name="Google Shape;694;p8"/>
            <p:cNvSpPr/>
            <p:nvPr/>
          </p:nvSpPr>
          <p:spPr>
            <a:xfrm>
              <a:off x="1163" y="4391"/>
              <a:ext cx="6626" cy="3887"/>
            </a:xfrm>
            <a:prstGeom prst="roundRect">
              <a:avLst>
                <a:gd name="adj" fmla="val 3589"/>
              </a:avLst>
            </a:prstGeom>
            <a:solidFill>
              <a:srgbClr val="FFFFFF"/>
            </a:solidFill>
            <a:ln w="12700" cap="rnd" cmpd="sng">
              <a:gradFill>
                <a:gsLst>
                  <a:gs pos="0">
                    <a:srgbClr val="0E3995">
                      <a:lumMod val="5000"/>
                      <a:lumOff val="95000"/>
                    </a:srgbClr>
                  </a:gs>
                  <a:gs pos="83000">
                    <a:srgbClr val="0E3995">
                      <a:lumMod val="45000"/>
                      <a:lumOff val="55000"/>
                    </a:srgbClr>
                  </a:gs>
                  <a:gs pos="100000">
                    <a:srgbClr val="0E3995">
                      <a:lumMod val="30000"/>
                      <a:lumOff val="70000"/>
                    </a:srgb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  <a:effectLst>
              <a:outerShdw blurRad="254000" dist="127000" algn="ctr" rotWithShape="0">
                <a:srgbClr val="0E3995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rmAutofit/>
            </a:bodyPr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/>
                <a:buNone/>
              </a:pPr>
              <a:endParaRPr sz="2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Google Shape;1128;p10"/>
            <p:cNvSpPr/>
            <p:nvPr/>
          </p:nvSpPr>
          <p:spPr>
            <a:xfrm>
              <a:off x="1036" y="3618"/>
              <a:ext cx="6753" cy="631"/>
            </a:xfrm>
            <a:prstGeom prst="rect">
              <a:avLst/>
            </a:prstGeom>
            <a:gradFill>
              <a:gsLst>
                <a:gs pos="0">
                  <a:srgbClr val="0E3995">
                    <a:alpha val="0"/>
                  </a:srgbClr>
                </a:gs>
                <a:gs pos="50000">
                  <a:srgbClr val="0E3995">
                    <a:alpha val="10000"/>
                  </a:srgbClr>
                </a:gs>
                <a:gs pos="100000">
                  <a:srgbClr val="0E3995">
                    <a:alpha val="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E3995">
                      <a:alpha val="0"/>
                    </a:srgbClr>
                  </a:gs>
                  <a:gs pos="50000">
                    <a:srgbClr val="0E3995"/>
                  </a:gs>
                  <a:gs pos="100000">
                    <a:srgbClr val="0E3995">
                      <a:alpha val="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dirty="0">
                  <a:latin typeface="+mn-ea"/>
                  <a:sym typeface="Arial" panose="020B0604020202020204" pitchFamily="34" charset="0"/>
                </a:rPr>
                <a:t>药品在国内外不良反应发生情况</a:t>
              </a:r>
              <a:endParaRPr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3"/>
              </p:custDataLst>
            </p:nvPr>
          </p:nvSpPr>
          <p:spPr>
            <a:xfrm>
              <a:off x="1163" y="4526"/>
              <a:ext cx="6440" cy="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>
                <a:lnSpc>
                  <a:spcPct val="120000"/>
                </a:lnSpc>
                <a:buFont typeface="Wingdings" panose="05000000000000000000" charset="0"/>
                <a:buNone/>
              </a:pPr>
              <a:endParaRPr lang="zh-CN" altLang="en-US" sz="1400" dirty="0">
                <a:sym typeface="+mn-ea"/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sym typeface="+mn-ea"/>
                </a:rPr>
                <a:t>自2021年3月9日在中国获批上市以来，注射用泰它西普（冻干粉针）</a:t>
              </a:r>
              <a:r>
                <a:rPr lang="zh-CN" altLang="en-US" sz="1400" b="1" dirty="0">
                  <a:solidFill>
                    <a:srgbClr val="EE7C58"/>
                  </a:solidFill>
                  <a:sym typeface="+mn-ea"/>
                </a:rPr>
                <a:t>未收到国家药品监管部门发出的安全性警告，黑框警告或撤市等监管通知</a:t>
              </a:r>
              <a:endParaRPr lang="zh-CN" altLang="en-US" sz="1400" b="1" dirty="0">
                <a:solidFill>
                  <a:srgbClr val="EE7C58"/>
                </a:solidFill>
                <a:latin typeface="+mn-ea"/>
                <a:sym typeface="+mn-ea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072890" y="4146550"/>
            <a:ext cx="735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32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2750" y="1309370"/>
            <a:ext cx="546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altLang="zh-CN" sz="32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69455" y="1309370"/>
            <a:ext cx="546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zh-CN" sz="32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96655" y="6520815"/>
            <a:ext cx="34563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ClrTx/>
              <a:buSzTx/>
              <a:buFontTx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注射用泰它西普药品说明书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buClrTx/>
              <a:buSzTx/>
              <a:buFontTx/>
              <a:buNone/>
            </a:pP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Tx/>
              <a:buAutoNum type="arabicPeriod"/>
            </a:pP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686_4*l_h_f*1_3_1"/>
  <p:tag name="KSO_WM_TEMPLATE_CATEGORY" val="diagram"/>
  <p:tag name="KSO_WM_TEMPLATE_INDEX" val="2023168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3"/>
  <p:tag name="KSO_WM_DIAGRAM_VIRTUALLY_FRAME" val="{&quot;height&quot;:366.8248477148822,&quot;left&quot;:33.20007874015748,&quot;top&quot;:81.42503937007874,&quot;width&quot;:848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1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2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3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4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5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6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7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8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9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1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2.xml><?xml version="1.0" encoding="utf-8"?>
<p:tagLst xmlns:p="http://schemas.openxmlformats.org/presentationml/2006/main">
  <p:tag name="KSO_WM_DIAGRAM_VIRTUALLY_FRAME" val="{&quot;height&quot;:399.25,&quot;left&quot;:45.15,&quot;top&quot;:93.4,&quot;width&quot;:867.9}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DIAGRAM_VIRTUALLY_FRAME" val="{&quot;height&quot;:485.5084251968504,&quot;left&quot;:30.835905511811024,&quot;top&quot;:20.27566929133858,&quot;width&quot;:874.4632283464567}"/>
</p:tagLst>
</file>

<file path=ppt/tags/tag86.xml><?xml version="1.0" encoding="utf-8"?>
<p:tagLst xmlns:p="http://schemas.openxmlformats.org/presentationml/2006/main">
  <p:tag name="KSO_WM_DIAGRAM_VIRTUALLY_FRAME" val="{&quot;height&quot;:485.5084251968504,&quot;left&quot;:30.835905511811024,&quot;top&quot;:20.27566929133858,&quot;width&quot;:874.4632283464567}"/>
</p:tagLst>
</file>

<file path=ppt/tags/tag87.xml><?xml version="1.0" encoding="utf-8"?>
<p:tagLst xmlns:p="http://schemas.openxmlformats.org/presentationml/2006/main">
  <p:tag name="KSO_WM_DIAGRAM_VIRTUALLY_FRAME" val="{&quot;height&quot;:485.5084251968504,&quot;left&quot;:30.835905511811024,&quot;top&quot;:20.27566929133858,&quot;width&quot;:874.4632283464567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DD5533"/>
      </a:accent2>
      <a:accent3>
        <a:srgbClr val="A5A5A5"/>
      </a:accent3>
      <a:accent4>
        <a:srgbClr val="2A80DE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DD5533"/>
      </a:accent2>
      <a:accent3>
        <a:srgbClr val="A5A5A5"/>
      </a:accent3>
      <a:accent4>
        <a:srgbClr val="2A80DE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4202</Words>
  <Application>WPS 演示</Application>
  <PresentationFormat>宽屏</PresentationFormat>
  <Paragraphs>316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Arial</vt:lpstr>
      <vt:lpstr>苹方-简</vt:lpstr>
      <vt:lpstr>BatangChe</vt:lpstr>
      <vt:lpstr>Malgun Gothic</vt:lpstr>
      <vt:lpstr>冬青黑体简体中文 W3</vt:lpstr>
      <vt:lpstr>Times New Roman</vt:lpstr>
      <vt:lpstr>Arial Unicode MS</vt:lpstr>
      <vt:lpstr>Office 主题</vt:lpstr>
      <vt:lpstr>1_Office 主题</vt:lpstr>
      <vt:lpstr>WPS</vt:lpstr>
      <vt:lpstr>注射用泰它西普（泰爱®） </vt:lpstr>
      <vt:lpstr>目  录</vt:lpstr>
      <vt:lpstr>干燥综合征无有效治疗手段，亟需对因治疗药物，注射用泰它西普可解决无药可用困境</vt:lpstr>
      <vt:lpstr>注射用泰它西普申请新增干燥综合征，建议空白参照</vt:lpstr>
      <vt:lpstr>全球首个且唯一获批治疗干燥综合征的生物制剂，1类新药，填补空白</vt:lpstr>
      <vt:lpstr>注射用泰它西普4周快速起效，ESSDAI评分改善是对照组的7.3倍</vt:lpstr>
      <vt:lpstr>注射用泰它西普4周快速起效,近90%患者症状获得具有临床意义的改善</vt:lpstr>
      <vt:lpstr>注射用泰它西普获权威指南/共识一致推荐</vt:lpstr>
      <vt:lpstr>注射用泰它西普安全性良好，整体耐受可控</vt:lpstr>
      <vt:lpstr>注射用泰它西普填补干燥综合征对因治疗空白，弥补目录短板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Cody Huang</dc:creator>
  <cp:lastModifiedBy>SYH</cp:lastModifiedBy>
  <cp:revision>476</cp:revision>
  <dcterms:created xsi:type="dcterms:W3CDTF">2024-10-08T07:55:00Z</dcterms:created>
  <dcterms:modified xsi:type="dcterms:W3CDTF">2026-06-09T08:19:34Z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EBC7B4D5AFE347A08583026D740A708A_13</vt:lpwstr>
  </property>
  <property fmtid="{D5CDD505-2E9C-101B-9397-08002B2CF9AE}" pid="3" name="KSOProductBuildVer">
    <vt:lpwstr>2052-11.8.2.8875</vt:lpwstr>
  </property>
</Properties>
</file>