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  <p:sldMasterId id="2147483674" r:id="rId4"/>
  </p:sldMasterIdLst>
  <p:notesMasterIdLst>
    <p:notesMasterId r:id="rId6"/>
  </p:notesMasterIdLst>
  <p:handoutMasterIdLst>
    <p:handoutMasterId r:id="rId16"/>
  </p:handoutMasterIdLst>
  <p:sldIdLst>
    <p:sldId id="359" r:id="rId5"/>
    <p:sldId id="322" r:id="rId7"/>
    <p:sldId id="283" r:id="rId8"/>
    <p:sldId id="284" r:id="rId9"/>
    <p:sldId id="308" r:id="rId10"/>
    <p:sldId id="364" r:id="rId11"/>
    <p:sldId id="310" r:id="rId12"/>
    <p:sldId id="380" r:id="rId13"/>
    <p:sldId id="381" r:id="rId14"/>
    <p:sldId id="313" r:id="rId15"/>
  </p:sldIdLst>
  <p:sldSz cx="11811000" cy="6642100"/>
  <p:notesSz cx="5905500" cy="3321050"/>
  <p:embeddedFontLst>
    <p:embeddedFont>
      <p:font typeface="微软雅黑" panose="020B0503020204020204" pitchFamily="34" charset="-122"/>
      <p:regular r:id="rId21"/>
    </p:embeddedFont>
    <p:embeddedFont>
      <p:font typeface="Malgun Gothic" panose="020B0503020000020004" charset="-127"/>
      <p:regular r:id="rId22"/>
    </p:embeddedFont>
    <p:embeddedFont>
      <p:font typeface="等线" panose="02010600030101010101" charset="-122"/>
      <p:regular r:id="rId23"/>
    </p:embeddedFont>
  </p:embeddedFontLst>
  <p:defaultTextStyle>
    <a:defPPr>
      <a:defRPr kern="0"/>
    </a:def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 yw" initials="" lastIdx="6" clrIdx="0"/>
  <p:cmAuthor id="1" name="SYH" initials="b" lastIdx="13" clrIdx="0"/>
  <p:cmAuthor id="2" name="DELL" initials="D" lastIdx="25" clrIdx="1"/>
  <p:cmAuthor id="304547631" name="孙开莉" initials="孙" lastIdx="1" clrIdx="30"/>
  <p:cmAuthor id="3" name="Zhao Tianna" initials="ZT" lastIdx="8" clrIdx="2"/>
  <p:cmAuthor id="4" name="PENG" initials="SD" lastIdx="1" clrIdx="3"/>
  <p:cmAuthor id="1103951216" name="李娜" initials="李" lastIdx="1" clrIdx="32"/>
  <p:cmAuthor id="5" name="changlong.zheng" initials="long" lastIdx="1" clrIdx="3"/>
  <p:cmAuthor id="371900942" name="陈怿" initials="陈" lastIdx="16" clrIdx="0"/>
  <p:cmAuthor id="1103951217" name="YE LIU" initials="YL" lastIdx="2" clrIdx="33"/>
  <p:cmAuthor id="6" name="Linlic" initials="L" lastIdx="1" clrIdx="4"/>
  <p:cmAuthor id="371900943" name="Cody Huang" initials="CH" lastIdx="46" clrIdx="1"/>
  <p:cmAuthor id="7" name="张海琴" initials="张海琴" lastIdx="5" clrIdx="5"/>
  <p:cmAuthor id="8" name="Patel, Raj" initials="PR" lastIdx="2" clrIdx="7"/>
  <p:cmAuthor id="9" name="John Graziano" initials="JG" lastIdx="25" clrIdx="8"/>
  <p:cmAuthor id="10" name="Lauren Williams" initials="LRW" lastIdx="28" clrIdx="9"/>
  <p:cmAuthor id="11" name="Minghui Chen" initials="MC" lastIdx="10" clrIdx="10"/>
  <p:cmAuthor id="12" name="dell" initials="d" lastIdx="6" clrIdx="11"/>
  <p:cmAuthor id="13" name="Jin.Yang" initials="J" lastIdx="14" clrIdx="12"/>
  <p:cmAuthor id="14" name="Michael Schoen" initials="MS" lastIdx="25" clrIdx="13"/>
  <p:cmAuthor id="15" name="huiyan.li" initials="h" lastIdx="8" clrIdx="14"/>
  <p:cmAuthor id="16" name="21433" initials="2" lastIdx="11" clrIdx="15"/>
  <p:cmAuthor id="17" name="Olivia Wu1" initials="OW" lastIdx="12" clrIdx="16"/>
  <p:cmAuthor id="18" name="Yong (Ben) Ben" initials="Y(B" lastIdx="13" clrIdx="17"/>
  <p:cmAuthor id="19" name="manhuan.li" initials="m" lastIdx="1" clrIdx="18"/>
  <p:cmAuthor id="20" name="张敏" initials="张敏" lastIdx="4" clrIdx="19"/>
  <p:cmAuthor id="21" name="Daniel Portilla" initials="DP" lastIdx="2" clrIdx="20"/>
  <p:cmAuthor id="22" name="珂 Mademoiselle" initials="珂" lastIdx="23" clrIdx="21"/>
  <p:cmAuthor id="23" name="nx7902" initials="n" lastIdx="15" clrIdx="22"/>
  <p:cmAuthor id="24" name="rune" initials="r" lastIdx="5" clrIdx="23"/>
  <p:cmAuthor id="25" name="bf" initials="b" lastIdx="4" clrIdx="24"/>
  <p:cmAuthor id="26" name="Han, Xiaoyan {MACZ~Shanghai}" initials="H" lastIdx="3" clrIdx="0"/>
  <p:cmAuthor id="27" name="Josh Neiman" initials="JN" lastIdx="2" clrIdx="26"/>
  <p:cmAuthor id="28" name="zhang xin" initials="zx" lastIdx="10" clrIdx="27"/>
  <p:cmAuthor id="29" name="Chenxi Zhang" initials="CZ" lastIdx="13" clrIdx="28"/>
  <p:cmAuthor id="30" name="xupeiyu96" initials="x" lastIdx="1" clrIdx="29"/>
  <p:cmAuthor id="75" name="作者" initials="A" lastIdx="0" clrIdx="24"/>
  <p:cmAuthor id="321520366" name="luobo" initials="l" lastIdx="1" clrIdx="31"/>
  <p:cmAuthor id="1103951218" name="Damon Z." initials="DZ" lastIdx="2" clrIdx="3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C58"/>
    <a:srgbClr val="000000"/>
    <a:srgbClr val="4472C4"/>
    <a:srgbClr val="C81D31"/>
    <a:srgbClr val="FF5800"/>
    <a:srgbClr val="FDD0D8"/>
    <a:srgbClr val="002060"/>
    <a:srgbClr val="0F2F6E"/>
    <a:srgbClr val="FEFAF7"/>
    <a:srgbClr val="FF7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89283" autoAdjust="0"/>
  </p:normalViewPr>
  <p:slideViewPr>
    <p:cSldViewPr showGuides="1">
      <p:cViewPr varScale="1">
        <p:scale>
          <a:sx n="68" d="100"/>
          <a:sy n="68" d="100"/>
        </p:scale>
        <p:origin x="600" y="63"/>
      </p:cViewPr>
      <p:guideLst>
        <p:guide orient="horz" pos="5728"/>
        <p:guide pos="3695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000"/>
    </p:cViewPr>
  </p:sorterViewPr>
  <p:notesViewPr>
    <p:cSldViewPr>
      <p:cViewPr varScale="1">
        <p:scale>
          <a:sx n="122" d="100"/>
          <a:sy n="122" d="100"/>
        </p:scale>
        <p:origin x="1232" y="68"/>
      </p:cViewPr>
      <p:guideLst/>
    </p:cSldViewPr>
  </p:notesViewPr>
  <p:gridSpacing cx="76320" cy="7632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59050" cy="1666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3" name="日期占位符 2"/>
          <p:cNvSpPr>
            <a:spLocks noGrp="1"/>
          </p:cNvSpPr>
          <p:nvPr>
            <p:ph type="dt" sz="quarter" idx="1"/>
          </p:nvPr>
        </p:nvSpPr>
        <p:spPr>
          <a:xfrm>
            <a:off x="3344863" y="0"/>
            <a:ext cx="2559050" cy="1666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9FD96-184F-47F2-B115-263F299B9C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5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3154363"/>
            <a:ext cx="2559050" cy="166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344863" y="3154363"/>
            <a:ext cx="2559050" cy="166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04627-E58F-42D9-B262-F870AF764B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6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59050" cy="1666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47" name="日期占位符 2"/>
          <p:cNvSpPr>
            <a:spLocks noGrp="1"/>
          </p:cNvSpPr>
          <p:nvPr>
            <p:ph type="dt" idx="1"/>
          </p:nvPr>
        </p:nvSpPr>
        <p:spPr>
          <a:xfrm>
            <a:off x="3344863" y="0"/>
            <a:ext cx="2559050" cy="1666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2D445-C389-4E84-8563-44FA41EEE5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8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955800" y="415925"/>
            <a:ext cx="1993900" cy="1120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949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90550" y="1598613"/>
            <a:ext cx="4724400" cy="1308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50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3154363"/>
            <a:ext cx="2559050" cy="166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1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344863" y="3154363"/>
            <a:ext cx="2559050" cy="166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6853A-3F52-494C-8604-1983114C9D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标题 1"/>
          <p:cNvSpPr>
            <a:spLocks noGrp="1"/>
          </p:cNvSpPr>
          <p:nvPr>
            <p:ph type="ctrTitle"/>
          </p:nvPr>
        </p:nvSpPr>
        <p:spPr>
          <a:xfrm>
            <a:off x="1476377" y="1087031"/>
            <a:ext cx="8858250" cy="2312434"/>
          </a:xfrm>
        </p:spPr>
        <p:txBody>
          <a:bodyPr anchor="b"/>
          <a:lstStyle>
            <a:lvl1pPr algn="ctr">
              <a:defRPr sz="581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9" name="副标题 2"/>
          <p:cNvSpPr>
            <a:spLocks noGrp="1"/>
          </p:cNvSpPr>
          <p:nvPr>
            <p:ph type="subTitle" idx="1"/>
          </p:nvPr>
        </p:nvSpPr>
        <p:spPr>
          <a:xfrm>
            <a:off x="1476377" y="3488640"/>
            <a:ext cx="8858250" cy="1603636"/>
          </a:xfrm>
        </p:spPr>
        <p:txBody>
          <a:bodyPr/>
          <a:lstStyle>
            <a:lvl1pPr marL="0" indent="0" algn="ctr">
              <a:buNone/>
              <a:defRPr sz="2320"/>
            </a:lvl1pPr>
            <a:lvl2pPr marL="443230" indent="0" algn="ctr">
              <a:buNone/>
              <a:defRPr sz="1940"/>
            </a:lvl2pPr>
            <a:lvl3pPr marL="885190" indent="0" algn="ctr">
              <a:buNone/>
              <a:defRPr sz="1740"/>
            </a:lvl3pPr>
            <a:lvl4pPr marL="1328420" indent="0" algn="ctr">
              <a:buNone/>
              <a:defRPr sz="1550"/>
            </a:lvl4pPr>
            <a:lvl5pPr marL="1771650" indent="0" algn="ctr">
              <a:buNone/>
              <a:defRPr sz="1550"/>
            </a:lvl5pPr>
            <a:lvl6pPr marL="2213610" indent="0" algn="ctr">
              <a:buNone/>
              <a:defRPr sz="1550"/>
            </a:lvl6pPr>
            <a:lvl7pPr marL="2656840" indent="0" algn="ctr">
              <a:buNone/>
              <a:defRPr sz="1550"/>
            </a:lvl7pPr>
            <a:lvl8pPr marL="3100070" indent="0" algn="ctr">
              <a:buNone/>
              <a:defRPr sz="1550"/>
            </a:lvl8pPr>
            <a:lvl9pPr marL="3542030" indent="0" algn="ctr">
              <a:buNone/>
              <a:defRPr sz="155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580" name="日期占位符 3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6AF24640-0489-46B6-A45F-EE57F6A350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30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31" name="日期占位符 3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0466056-A8F0-42E6-818A-C86E3EB0C67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3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3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竖排标题 1"/>
          <p:cNvSpPr>
            <a:spLocks noGrp="1"/>
          </p:cNvSpPr>
          <p:nvPr>
            <p:ph type="title" orient="vert"/>
          </p:nvPr>
        </p:nvSpPr>
        <p:spPr>
          <a:xfrm>
            <a:off x="8452249" y="353631"/>
            <a:ext cx="2546746" cy="562887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00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006" y="353631"/>
            <a:ext cx="7492604" cy="562887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01" name="日期占位符 3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00F44701-AE40-4AD3-9C9C-776CA5901FE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6" name="标题 1"/>
          <p:cNvSpPr>
            <a:spLocks noGrp="1"/>
          </p:cNvSpPr>
          <p:nvPr>
            <p:ph type="title"/>
          </p:nvPr>
        </p:nvSpPr>
        <p:spPr>
          <a:xfrm>
            <a:off x="419100" y="425450"/>
            <a:ext cx="10972800" cy="609600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927" name="内容占位符 2"/>
          <p:cNvSpPr>
            <a:spLocks noGrp="1"/>
          </p:cNvSpPr>
          <p:nvPr>
            <p:ph idx="1"/>
          </p:nvPr>
        </p:nvSpPr>
        <p:spPr>
          <a:xfrm>
            <a:off x="571500" y="1339850"/>
            <a:ext cx="10186988" cy="42143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28" name="内容占位符 7"/>
          <p:cNvSpPr>
            <a:spLocks noGrp="1"/>
          </p:cNvSpPr>
          <p:nvPr>
            <p:ph sz="quarter" idx="10"/>
          </p:nvPr>
        </p:nvSpPr>
        <p:spPr>
          <a:xfrm>
            <a:off x="419100" y="6216651"/>
            <a:ext cx="10972800" cy="425450"/>
          </a:xfrm>
        </p:spPr>
        <p:txBody>
          <a:bodyPr>
            <a:normAutofit/>
          </a:bodyPr>
          <a:lstStyle>
            <a:lvl1pPr marL="685800" indent="-685800">
              <a:buFont typeface="+mj-lt"/>
              <a:buAutoNum type="arabicPeriod"/>
              <a:defRPr sz="1400"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7" name="标题 1"/>
          <p:cNvSpPr>
            <a:spLocks noGrp="1"/>
          </p:cNvSpPr>
          <p:nvPr>
            <p:ph type="title"/>
          </p:nvPr>
        </p:nvSpPr>
        <p:spPr>
          <a:xfrm>
            <a:off x="430615" y="241163"/>
            <a:ext cx="10880574" cy="449995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defRPr kumimoji="0" lang="zh-CN" altLang="en-US" sz="2325" b="1" i="0" u="none" strike="noStrike" kern="1200" cap="none" spc="-96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8858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898" name="内容占位符 2"/>
          <p:cNvSpPr>
            <a:spLocks noGrp="1"/>
          </p:cNvSpPr>
          <p:nvPr>
            <p:ph sz="half" idx="1"/>
          </p:nvPr>
        </p:nvSpPr>
        <p:spPr>
          <a:xfrm>
            <a:off x="430615" y="6000727"/>
            <a:ext cx="10880574" cy="211468"/>
          </a:xfrm>
          <a:prstGeom prst="rect">
            <a:avLst/>
          </a:prstGeom>
        </p:spPr>
        <p:txBody>
          <a:bodyPr>
            <a:spAutoFit/>
          </a:bodyPr>
          <a:lstStyle>
            <a:lvl1pPr marL="139700" indent="-139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kumimoji="0" lang="zh-CN" altLang="en-US" sz="775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kumimoji="0" lang="zh-CN" altLang="en-US" sz="775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kumimoji="0" lang="zh-CN" altLang="en-US" sz="775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kumimoji="0" lang="zh-CN" altLang="en-US" sz="775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kumimoji="0" lang="zh-CN" altLang="en-US" sz="775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61338" y="885613"/>
            <a:ext cx="9492975" cy="248948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81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61338" y="3448313"/>
            <a:ext cx="9492975" cy="1426047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325" spc="200"/>
            </a:lvl1pPr>
            <a:lvl2pPr marL="442595" indent="0" algn="ctr">
              <a:buNone/>
              <a:defRPr sz="1935"/>
            </a:lvl2pPr>
            <a:lvl3pPr marL="885825" indent="0" algn="ctr">
              <a:buNone/>
              <a:defRPr sz="1745"/>
            </a:lvl3pPr>
            <a:lvl4pPr marL="1328420" indent="0" algn="ctr">
              <a:buNone/>
              <a:defRPr sz="1550"/>
            </a:lvl4pPr>
            <a:lvl5pPr marL="1771015" indent="0" algn="ctr">
              <a:buNone/>
              <a:defRPr sz="1550"/>
            </a:lvl5pPr>
            <a:lvl6pPr marL="2214245" indent="0" algn="ctr">
              <a:buNone/>
              <a:defRPr sz="1550"/>
            </a:lvl6pPr>
            <a:lvl7pPr marL="2656840" indent="0" algn="ctr">
              <a:buNone/>
              <a:defRPr sz="1550"/>
            </a:lvl7pPr>
            <a:lvl8pPr marL="3099435" indent="0" algn="ctr">
              <a:buNone/>
              <a:defRPr sz="1550"/>
            </a:lvl8pPr>
            <a:lvl9pPr marL="3542665" indent="0" algn="ctr">
              <a:buNone/>
              <a:defRPr sz="155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89388" y="589247"/>
            <a:ext cx="10626413" cy="6833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89388" y="1443480"/>
            <a:ext cx="10626413" cy="460937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28588" y="3727247"/>
            <a:ext cx="7526025" cy="74266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26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28588" y="4469907"/>
            <a:ext cx="7526025" cy="84028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4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259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2pPr>
            <a:lvl3pPr marL="88582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3pPr>
            <a:lvl4pPr marL="132842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4pPr>
            <a:lvl5pPr marL="177101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5pPr>
            <a:lvl6pPr marL="221424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6pPr>
            <a:lvl7pPr marL="265684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7pPr>
            <a:lvl8pPr marL="309943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8pPr>
            <a:lvl9pPr marL="3542665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89388" y="589247"/>
            <a:ext cx="10626413" cy="6833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89388" y="1453940"/>
            <a:ext cx="5015025" cy="459891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11238" y="1453940"/>
            <a:ext cx="5015025" cy="459891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89388" y="589247"/>
            <a:ext cx="10626413" cy="6833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89388" y="1359800"/>
            <a:ext cx="5175450" cy="40096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3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2595" indent="0">
              <a:buNone/>
              <a:defRPr sz="1935" b="1"/>
            </a:lvl2pPr>
            <a:lvl3pPr marL="885825" indent="0">
              <a:buNone/>
              <a:defRPr sz="1745" b="1"/>
            </a:lvl3pPr>
            <a:lvl4pPr marL="1328420" indent="0">
              <a:buNone/>
              <a:defRPr sz="1550" b="1"/>
            </a:lvl4pPr>
            <a:lvl5pPr marL="1771015" indent="0">
              <a:buNone/>
              <a:defRPr sz="1550" b="1"/>
            </a:lvl5pPr>
            <a:lvl6pPr marL="2214245" indent="0">
              <a:buNone/>
              <a:defRPr sz="1550" b="1"/>
            </a:lvl6pPr>
            <a:lvl7pPr marL="2656840" indent="0">
              <a:buNone/>
              <a:defRPr sz="1550" b="1"/>
            </a:lvl7pPr>
            <a:lvl8pPr marL="3099435" indent="0">
              <a:buNone/>
              <a:defRPr sz="1550" b="1"/>
            </a:lvl8pPr>
            <a:lvl9pPr marL="3542665" indent="0">
              <a:buNone/>
              <a:defRPr sz="155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89388" y="1795633"/>
            <a:ext cx="5175450" cy="425722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040883" y="1359800"/>
            <a:ext cx="5175450" cy="40096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93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42595" indent="0">
              <a:buNone/>
              <a:defRPr sz="1935" b="1"/>
            </a:lvl2pPr>
            <a:lvl3pPr marL="885825" indent="0">
              <a:buNone/>
              <a:defRPr sz="1745" b="1"/>
            </a:lvl3pPr>
            <a:lvl4pPr marL="1328420" indent="0">
              <a:buNone/>
              <a:defRPr sz="1550" b="1"/>
            </a:lvl4pPr>
            <a:lvl5pPr marL="1771015" indent="0">
              <a:buNone/>
              <a:defRPr sz="1550" b="1"/>
            </a:lvl5pPr>
            <a:lvl6pPr marL="2214245" indent="0">
              <a:buNone/>
              <a:defRPr sz="1550" b="1"/>
            </a:lvl6pPr>
            <a:lvl7pPr marL="2656840" indent="0">
              <a:buNone/>
              <a:defRPr sz="1550" b="1"/>
            </a:lvl7pPr>
            <a:lvl8pPr marL="3099435" indent="0">
              <a:buNone/>
              <a:defRPr sz="1550" b="1"/>
            </a:lvl8pPr>
            <a:lvl9pPr marL="3542665" indent="0">
              <a:buNone/>
              <a:defRPr sz="155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040883" y="1795633"/>
            <a:ext cx="5175450" cy="425722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89388" y="589247"/>
            <a:ext cx="10626413" cy="6833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标题 1"/>
          <p:cNvSpPr>
            <a:spLocks noGrp="1"/>
          </p:cNvSpPr>
          <p:nvPr>
            <p:ph type="title"/>
          </p:nvPr>
        </p:nvSpPr>
        <p:spPr>
          <a:xfrm>
            <a:off x="419100" y="425450"/>
            <a:ext cx="10972800" cy="6096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EB540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15" name="内容占位符 2"/>
          <p:cNvSpPr>
            <a:spLocks noGrp="1"/>
          </p:cNvSpPr>
          <p:nvPr>
            <p:ph idx="1"/>
          </p:nvPr>
        </p:nvSpPr>
        <p:spPr>
          <a:xfrm>
            <a:off x="571500" y="1339850"/>
            <a:ext cx="10186988" cy="421435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048616" name="内容占位符 7"/>
          <p:cNvSpPr>
            <a:spLocks noGrp="1"/>
          </p:cNvSpPr>
          <p:nvPr>
            <p:ph sz="quarter" idx="10"/>
          </p:nvPr>
        </p:nvSpPr>
        <p:spPr>
          <a:xfrm>
            <a:off x="419100" y="6216651"/>
            <a:ext cx="10972800" cy="425450"/>
          </a:xfrm>
        </p:spPr>
        <p:txBody>
          <a:bodyPr anchor="b">
            <a:noAutofit/>
          </a:bodyPr>
          <a:lstStyle>
            <a:lvl1pPr marL="252095" indent="-25209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89388" y="1506240"/>
            <a:ext cx="5069543" cy="446293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5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151950" y="1506240"/>
            <a:ext cx="5063850" cy="446293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5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9914963" y="885613"/>
            <a:ext cx="1011375" cy="4870873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71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85825" y="885613"/>
            <a:ext cx="8882663" cy="4870873"/>
          </a:xfrm>
        </p:spPr>
        <p:txBody>
          <a:bodyPr vert="eaVert" lIns="46800" tIns="46800" rIns="46800" bIns="46800"/>
          <a:lstStyle>
            <a:lvl1pPr marL="221615" indent="-221615">
              <a:spcAft>
                <a:spcPts val="1000"/>
              </a:spcAft>
              <a:defRPr spc="300"/>
            </a:lvl1pPr>
            <a:lvl2pPr marL="664210" indent="-221615">
              <a:defRPr spc="300"/>
            </a:lvl2pPr>
            <a:lvl3pPr marL="1106805" indent="-221615">
              <a:defRPr spc="300"/>
            </a:lvl3pPr>
            <a:lvl4pPr marL="1550035" indent="-221615">
              <a:defRPr spc="300"/>
            </a:lvl4pPr>
            <a:lvl5pPr marL="1992630" indent="-22161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89388" y="749633"/>
            <a:ext cx="10629900" cy="531019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61338" y="2322120"/>
            <a:ext cx="9492975" cy="1070407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81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61338" y="3448313"/>
            <a:ext cx="9492975" cy="488133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32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811000" cy="664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 userDrawn="1"/>
        </p:nvSpPr>
        <p:spPr>
          <a:xfrm>
            <a:off x="10067032" y="5453595"/>
            <a:ext cx="1731665" cy="973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4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3596" y="214638"/>
            <a:ext cx="9470946" cy="840103"/>
          </a:xfrm>
        </p:spPr>
        <p:txBody>
          <a:bodyPr>
            <a:normAutofit/>
          </a:bodyPr>
          <a:lstStyle>
            <a:lvl1pPr>
              <a:defRPr sz="2710" b="1">
                <a:solidFill>
                  <a:srgbClr val="DD5533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6" name="图片 5" descr="泰爱产品logo透明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952" y="129767"/>
            <a:ext cx="1392714" cy="504923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-5413" y="6453415"/>
            <a:ext cx="11804110" cy="192131"/>
            <a:chOff x="-5588" y="6663182"/>
            <a:chExt cx="12184888" cy="198376"/>
          </a:xfrm>
        </p:grpSpPr>
        <p:sp>
          <p:nvSpPr>
            <p:cNvPr id="3" name="矩形 2"/>
            <p:cNvSpPr/>
            <p:nvPr userDrawn="1"/>
          </p:nvSpPr>
          <p:spPr>
            <a:xfrm>
              <a:off x="-5588" y="6663183"/>
              <a:ext cx="6172200" cy="198375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5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6118860" y="6663182"/>
              <a:ext cx="6060440" cy="19481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5"/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673596" y="5996340"/>
            <a:ext cx="10463808" cy="430506"/>
          </a:xfrm>
          <a:prstGeom prst="rect">
            <a:avLst/>
          </a:prstGeom>
        </p:spPr>
        <p:txBody>
          <a:bodyPr/>
          <a:lstStyle>
            <a:lvl1pPr marL="104775" indent="-1047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775"/>
            </a:lvl1pPr>
            <a:lvl2pPr marL="104775" indent="-1047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775"/>
            </a:lvl2pPr>
            <a:lvl3pPr marL="104775" indent="-1047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775"/>
            </a:lvl3pPr>
            <a:lvl4pPr marL="104775" indent="-1047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775"/>
            </a:lvl4pPr>
            <a:lvl5pPr marL="104775" indent="-1047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775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73671" y="445628"/>
            <a:ext cx="10872886" cy="35770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25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473669" y="6307808"/>
            <a:ext cx="10872887" cy="119235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139700" indent="-1397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775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53" name="组合 52"/>
          <p:cNvGrpSpPr/>
          <p:nvPr userDrawn="1"/>
        </p:nvGrpSpPr>
        <p:grpSpPr>
          <a:xfrm>
            <a:off x="-790" y="439978"/>
            <a:ext cx="352947" cy="369006"/>
            <a:chOff x="-815" y="502132"/>
            <a:chExt cx="364332" cy="381000"/>
          </a:xfrm>
        </p:grpSpPr>
        <p:grpSp>
          <p:nvGrpSpPr>
            <p:cNvPr id="11" name="组合 10"/>
            <p:cNvGrpSpPr/>
            <p:nvPr userDrawn="1"/>
          </p:nvGrpSpPr>
          <p:grpSpPr>
            <a:xfrm>
              <a:off x="-815" y="502132"/>
              <a:ext cx="364332" cy="381000"/>
              <a:chOff x="-1" y="266302"/>
              <a:chExt cx="364332" cy="381000"/>
            </a:xfrm>
          </p:grpSpPr>
          <p:sp>
            <p:nvSpPr>
              <p:cNvPr id="9" name="矩形: 圆顶角 8"/>
              <p:cNvSpPr/>
              <p:nvPr userDrawn="1"/>
            </p:nvSpPr>
            <p:spPr>
              <a:xfrm rot="5400000">
                <a:off x="10716" y="293686"/>
                <a:ext cx="381000" cy="326231"/>
              </a:xfrm>
              <a:prstGeom prst="round2SameRect">
                <a:avLst>
                  <a:gd name="adj1" fmla="val 13017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45"/>
              </a:p>
            </p:txBody>
          </p:sp>
          <p:sp>
            <p:nvSpPr>
              <p:cNvPr id="10" name="矩形: 圆顶角 9"/>
              <p:cNvSpPr/>
              <p:nvPr userDrawn="1"/>
            </p:nvSpPr>
            <p:spPr>
              <a:xfrm rot="5400000">
                <a:off x="-27385" y="293686"/>
                <a:ext cx="381000" cy="326231"/>
              </a:xfrm>
              <a:prstGeom prst="round2SameRect">
                <a:avLst>
                  <a:gd name="adj1" fmla="val 13017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45"/>
              </a:p>
            </p:txBody>
          </p:sp>
        </p:grpSp>
        <p:pic>
          <p:nvPicPr>
            <p:cNvPr id="52" name="图片 51" descr="卡通人物&#10;&#10;低可信度描述已自动生成"/>
            <p:cNvPicPr>
              <a:picLocks noChangeAspect="1"/>
            </p:cNvPicPr>
            <p:nvPr userDrawn="1"/>
          </p:nvPicPr>
          <p:blipFill>
            <a:blip r:embed="rId2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13930" t="16580" r="13445" b="16747"/>
            <a:stretch>
              <a:fillRect/>
            </a:stretch>
          </p:blipFill>
          <p:spPr>
            <a:xfrm rot="20563086">
              <a:off x="42388" y="569431"/>
              <a:ext cx="268402" cy="246402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 userDrawn="1"/>
        </p:nvGrpSpPr>
        <p:grpSpPr>
          <a:xfrm rot="16200000">
            <a:off x="5839616" y="672143"/>
            <a:ext cx="131736" cy="11808209"/>
            <a:chOff x="-2" y="266302"/>
            <a:chExt cx="402436" cy="381000"/>
          </a:xfrm>
        </p:grpSpPr>
        <p:sp>
          <p:nvSpPr>
            <p:cNvPr id="14" name="矩形: 圆顶角 13"/>
            <p:cNvSpPr/>
            <p:nvPr userDrawn="1"/>
          </p:nvSpPr>
          <p:spPr>
            <a:xfrm rot="5400000">
              <a:off x="29768" y="274635"/>
              <a:ext cx="381000" cy="364333"/>
            </a:xfrm>
            <a:prstGeom prst="round2SameRect">
              <a:avLst>
                <a:gd name="adj1" fmla="val 1301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5"/>
            </a:p>
          </p:txBody>
        </p:sp>
        <p:sp>
          <p:nvSpPr>
            <p:cNvPr id="15" name="矩形: 圆顶角 14"/>
            <p:cNvSpPr/>
            <p:nvPr userDrawn="1"/>
          </p:nvSpPr>
          <p:spPr>
            <a:xfrm rot="5400000">
              <a:off x="-27386" y="293686"/>
              <a:ext cx="381000" cy="326231"/>
            </a:xfrm>
            <a:prstGeom prst="round2SameRect">
              <a:avLst>
                <a:gd name="adj1" fmla="val 1301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5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标题 1"/>
          <p:cNvSpPr>
            <a:spLocks noGrp="1"/>
          </p:cNvSpPr>
          <p:nvPr>
            <p:ph type="title"/>
          </p:nvPr>
        </p:nvSpPr>
        <p:spPr>
          <a:xfrm>
            <a:off x="805856" y="1655914"/>
            <a:ext cx="10186988" cy="2762928"/>
          </a:xfrm>
        </p:spPr>
        <p:txBody>
          <a:bodyPr anchor="b"/>
          <a:lstStyle>
            <a:lvl1pPr>
              <a:defRPr sz="581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11" name="文本占位符 2"/>
          <p:cNvSpPr>
            <a:spLocks noGrp="1"/>
          </p:cNvSpPr>
          <p:nvPr>
            <p:ph type="body" idx="1"/>
          </p:nvPr>
        </p:nvSpPr>
        <p:spPr>
          <a:xfrm>
            <a:off x="805856" y="4444983"/>
            <a:ext cx="10186988" cy="1452958"/>
          </a:xfrm>
        </p:spPr>
        <p:txBody>
          <a:bodyPr/>
          <a:lstStyle>
            <a:lvl1pPr marL="0" indent="0">
              <a:buNone/>
              <a:defRPr sz="2320">
                <a:solidFill>
                  <a:schemeClr val="tx1">
                    <a:tint val="75000"/>
                  </a:schemeClr>
                </a:solidFill>
              </a:defRPr>
            </a:lvl1pPr>
            <a:lvl2pPr marL="443230" indent="0">
              <a:buNone/>
              <a:defRPr sz="1940">
                <a:solidFill>
                  <a:schemeClr val="tx1">
                    <a:tint val="75000"/>
                  </a:schemeClr>
                </a:solidFill>
              </a:defRPr>
            </a:lvl2pPr>
            <a:lvl3pPr marL="88519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3pPr>
            <a:lvl4pPr marL="132842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4pPr>
            <a:lvl5pPr marL="177165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5pPr>
            <a:lvl6pPr marL="221361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6pPr>
            <a:lvl7pPr marL="265684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7pPr>
            <a:lvl8pPr marL="310007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8pPr>
            <a:lvl9pPr marL="354203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12" name="日期占位符 3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6F4AC9AE-C5BB-4FB1-898F-AB925470452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1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1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 matchingNam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35" name="内容占位符 2"/>
          <p:cNvSpPr>
            <a:spLocks noGrp="1"/>
          </p:cNvSpPr>
          <p:nvPr>
            <p:ph sz="half" idx="1"/>
          </p:nvPr>
        </p:nvSpPr>
        <p:spPr>
          <a:xfrm>
            <a:off x="812006" y="1768152"/>
            <a:ext cx="5019676" cy="42143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36" name="内容占位符 3"/>
          <p:cNvSpPr>
            <a:spLocks noGrp="1"/>
          </p:cNvSpPr>
          <p:nvPr>
            <p:ph sz="half" idx="2"/>
          </p:nvPr>
        </p:nvSpPr>
        <p:spPr>
          <a:xfrm>
            <a:off x="5979318" y="1768152"/>
            <a:ext cx="5019676" cy="42143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37" name="日期占位符 4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8F824B9E-8E09-42DF-B010-922D0EF1E0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3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39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5" name="标题 1"/>
          <p:cNvSpPr>
            <a:spLocks noGrp="1"/>
          </p:cNvSpPr>
          <p:nvPr>
            <p:ph type="title"/>
          </p:nvPr>
        </p:nvSpPr>
        <p:spPr>
          <a:xfrm>
            <a:off x="813544" y="353630"/>
            <a:ext cx="10186988" cy="128383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16" name="文本占位符 2"/>
          <p:cNvSpPr>
            <a:spLocks noGrp="1"/>
          </p:cNvSpPr>
          <p:nvPr>
            <p:ph type="body" idx="1"/>
          </p:nvPr>
        </p:nvSpPr>
        <p:spPr>
          <a:xfrm>
            <a:off x="813547" y="1628239"/>
            <a:ext cx="4996606" cy="797974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3230" indent="0">
              <a:buNone/>
              <a:defRPr sz="1940" b="1"/>
            </a:lvl2pPr>
            <a:lvl3pPr marL="885190" indent="0">
              <a:buNone/>
              <a:defRPr sz="1740" b="1"/>
            </a:lvl3pPr>
            <a:lvl4pPr marL="1328420" indent="0">
              <a:buNone/>
              <a:defRPr sz="1550" b="1"/>
            </a:lvl4pPr>
            <a:lvl5pPr marL="1771650" indent="0">
              <a:buNone/>
              <a:defRPr sz="1550" b="1"/>
            </a:lvl5pPr>
            <a:lvl6pPr marL="2213610" indent="0">
              <a:buNone/>
              <a:defRPr sz="1550" b="1"/>
            </a:lvl6pPr>
            <a:lvl7pPr marL="2656840" indent="0">
              <a:buNone/>
              <a:defRPr sz="1550" b="1"/>
            </a:lvl7pPr>
            <a:lvl8pPr marL="3100070" indent="0">
              <a:buNone/>
              <a:defRPr sz="1550" b="1"/>
            </a:lvl8pPr>
            <a:lvl9pPr marL="3542030" indent="0">
              <a:buNone/>
              <a:defRPr sz="155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17" name="内容占位符 3"/>
          <p:cNvSpPr>
            <a:spLocks noGrp="1"/>
          </p:cNvSpPr>
          <p:nvPr>
            <p:ph sz="half" idx="2"/>
          </p:nvPr>
        </p:nvSpPr>
        <p:spPr>
          <a:xfrm>
            <a:off x="813547" y="2426212"/>
            <a:ext cx="4996606" cy="35685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1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979321" y="1628239"/>
            <a:ext cx="5021214" cy="797974"/>
          </a:xfrm>
        </p:spPr>
        <p:txBody>
          <a:bodyPr anchor="b"/>
          <a:lstStyle>
            <a:lvl1pPr marL="0" indent="0">
              <a:buNone/>
              <a:defRPr sz="2320" b="1"/>
            </a:lvl1pPr>
            <a:lvl2pPr marL="443230" indent="0">
              <a:buNone/>
              <a:defRPr sz="1940" b="1"/>
            </a:lvl2pPr>
            <a:lvl3pPr marL="885190" indent="0">
              <a:buNone/>
              <a:defRPr sz="1740" b="1"/>
            </a:lvl3pPr>
            <a:lvl4pPr marL="1328420" indent="0">
              <a:buNone/>
              <a:defRPr sz="1550" b="1"/>
            </a:lvl4pPr>
            <a:lvl5pPr marL="1771650" indent="0">
              <a:buNone/>
              <a:defRPr sz="1550" b="1"/>
            </a:lvl5pPr>
            <a:lvl6pPr marL="2213610" indent="0">
              <a:buNone/>
              <a:defRPr sz="1550" b="1"/>
            </a:lvl6pPr>
            <a:lvl7pPr marL="2656840" indent="0">
              <a:buNone/>
              <a:defRPr sz="1550" b="1"/>
            </a:lvl7pPr>
            <a:lvl8pPr marL="3100070" indent="0">
              <a:buNone/>
              <a:defRPr sz="1550" b="1"/>
            </a:lvl8pPr>
            <a:lvl9pPr marL="3542030" indent="0">
              <a:buNone/>
              <a:defRPr sz="155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19" name="内容占位符 5"/>
          <p:cNvSpPr>
            <a:spLocks noGrp="1"/>
          </p:cNvSpPr>
          <p:nvPr>
            <p:ph sz="quarter" idx="4"/>
          </p:nvPr>
        </p:nvSpPr>
        <p:spPr>
          <a:xfrm>
            <a:off x="5979321" y="2426212"/>
            <a:ext cx="5021214" cy="35685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20" name="日期占位符 6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20E0E64F-35E5-4AE8-A510-69C4B835CB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1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2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6" name="标题 1"/>
          <p:cNvSpPr>
            <a:spLocks noGrp="1"/>
          </p:cNvSpPr>
          <p:nvPr>
            <p:ph type="title"/>
          </p:nvPr>
        </p:nvSpPr>
        <p:spPr>
          <a:xfrm>
            <a:off x="236677" y="118693"/>
            <a:ext cx="9342354" cy="629974"/>
          </a:xfrm>
        </p:spPr>
        <p:txBody>
          <a:bodyPr>
            <a:normAutofit/>
          </a:bodyPr>
          <a:lstStyle>
            <a:lvl1pPr algn="l">
              <a:defRPr sz="271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3" name="日期占位符 1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A75FABA4-ED31-457B-A14D-46596BB902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2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0" name="标题 1"/>
          <p:cNvSpPr>
            <a:spLocks noGrp="1"/>
          </p:cNvSpPr>
          <p:nvPr>
            <p:ph type="title"/>
          </p:nvPr>
        </p:nvSpPr>
        <p:spPr>
          <a:xfrm>
            <a:off x="813547" y="442806"/>
            <a:ext cx="3809354" cy="1549824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41" name="内容占位符 2"/>
          <p:cNvSpPr>
            <a:spLocks noGrp="1"/>
          </p:cNvSpPr>
          <p:nvPr>
            <p:ph idx="1"/>
          </p:nvPr>
        </p:nvSpPr>
        <p:spPr>
          <a:xfrm>
            <a:off x="5021215" y="956340"/>
            <a:ext cx="5979318" cy="4720196"/>
          </a:xfrm>
        </p:spPr>
        <p:txBody>
          <a:bodyPr/>
          <a:lstStyle>
            <a:lvl1pPr>
              <a:defRPr sz="3100"/>
            </a:lvl1pPr>
            <a:lvl2pPr>
              <a:defRPr sz="2710"/>
            </a:lvl2pPr>
            <a:lvl3pPr>
              <a:defRPr sz="2320"/>
            </a:lvl3pPr>
            <a:lvl4pPr>
              <a:defRPr sz="1940"/>
            </a:lvl4pPr>
            <a:lvl5pPr>
              <a:defRPr sz="1940"/>
            </a:lvl5pPr>
            <a:lvl6pPr>
              <a:defRPr sz="1940"/>
            </a:lvl6pPr>
            <a:lvl7pPr>
              <a:defRPr sz="1940"/>
            </a:lvl7pPr>
            <a:lvl8pPr>
              <a:defRPr sz="1940"/>
            </a:lvl8pPr>
            <a:lvl9pPr>
              <a:defRPr sz="19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942" name="文本占位符 3"/>
          <p:cNvSpPr>
            <a:spLocks noGrp="1"/>
          </p:cNvSpPr>
          <p:nvPr>
            <p:ph type="body" sz="half" idx="2"/>
          </p:nvPr>
        </p:nvSpPr>
        <p:spPr>
          <a:xfrm>
            <a:off x="813547" y="1992631"/>
            <a:ext cx="3809354" cy="3691594"/>
          </a:xfrm>
        </p:spPr>
        <p:txBody>
          <a:bodyPr/>
          <a:lstStyle>
            <a:lvl1pPr marL="0" indent="0">
              <a:buNone/>
              <a:defRPr sz="1550"/>
            </a:lvl1pPr>
            <a:lvl2pPr marL="443230" indent="0">
              <a:buNone/>
              <a:defRPr sz="1360"/>
            </a:lvl2pPr>
            <a:lvl3pPr marL="885190" indent="0">
              <a:buNone/>
              <a:defRPr sz="1160"/>
            </a:lvl3pPr>
            <a:lvl4pPr marL="1328420" indent="0">
              <a:buNone/>
              <a:defRPr sz="970"/>
            </a:lvl4pPr>
            <a:lvl5pPr marL="1771650" indent="0">
              <a:buNone/>
              <a:defRPr sz="970"/>
            </a:lvl5pPr>
            <a:lvl6pPr marL="2213610" indent="0">
              <a:buNone/>
              <a:defRPr sz="970"/>
            </a:lvl6pPr>
            <a:lvl7pPr marL="2656840" indent="0">
              <a:buNone/>
              <a:defRPr sz="970"/>
            </a:lvl7pPr>
            <a:lvl8pPr marL="3100070" indent="0">
              <a:buNone/>
              <a:defRPr sz="970"/>
            </a:lvl8pPr>
            <a:lvl9pPr marL="3542030" indent="0">
              <a:buNone/>
              <a:defRPr sz="9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43" name="日期占位符 4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871EFF5B-AEE5-4007-A6CF-CE55262686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44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45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标题 1"/>
          <p:cNvSpPr>
            <a:spLocks noGrp="1"/>
          </p:cNvSpPr>
          <p:nvPr>
            <p:ph type="title"/>
          </p:nvPr>
        </p:nvSpPr>
        <p:spPr>
          <a:xfrm>
            <a:off x="813547" y="442806"/>
            <a:ext cx="3809354" cy="1549824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05" name="图片占位符 2"/>
          <p:cNvSpPr>
            <a:spLocks noGrp="1"/>
          </p:cNvSpPr>
          <p:nvPr>
            <p:ph type="pic" idx="1"/>
          </p:nvPr>
        </p:nvSpPr>
        <p:spPr>
          <a:xfrm>
            <a:off x="5021215" y="956340"/>
            <a:ext cx="5979318" cy="4720196"/>
          </a:xfrm>
        </p:spPr>
        <p:txBody>
          <a:bodyPr/>
          <a:lstStyle>
            <a:lvl1pPr marL="0" indent="0">
              <a:buNone/>
              <a:defRPr sz="3100"/>
            </a:lvl1pPr>
            <a:lvl2pPr marL="443230" indent="0">
              <a:buNone/>
              <a:defRPr sz="2710"/>
            </a:lvl2pPr>
            <a:lvl3pPr marL="885190" indent="0">
              <a:buNone/>
              <a:defRPr sz="2320"/>
            </a:lvl3pPr>
            <a:lvl4pPr marL="1328420" indent="0">
              <a:buNone/>
              <a:defRPr sz="1940"/>
            </a:lvl4pPr>
            <a:lvl5pPr marL="1771650" indent="0">
              <a:buNone/>
              <a:defRPr sz="1940"/>
            </a:lvl5pPr>
            <a:lvl6pPr marL="2213610" indent="0">
              <a:buNone/>
              <a:defRPr sz="1940"/>
            </a:lvl6pPr>
            <a:lvl7pPr marL="2656840" indent="0">
              <a:buNone/>
              <a:defRPr sz="1940"/>
            </a:lvl7pPr>
            <a:lvl8pPr marL="3100070" indent="0">
              <a:buNone/>
              <a:defRPr sz="1940"/>
            </a:lvl8pPr>
            <a:lvl9pPr marL="3542030" indent="0">
              <a:buNone/>
              <a:defRPr sz="1940"/>
            </a:lvl9pPr>
          </a:lstStyle>
          <a:p>
            <a:endParaRPr lang="zh-CN" altLang="en-US"/>
          </a:p>
        </p:txBody>
      </p:sp>
      <p:sp>
        <p:nvSpPr>
          <p:cNvPr id="1048906" name="文本占位符 3"/>
          <p:cNvSpPr>
            <a:spLocks noGrp="1"/>
          </p:cNvSpPr>
          <p:nvPr>
            <p:ph type="body" sz="half" idx="2"/>
          </p:nvPr>
        </p:nvSpPr>
        <p:spPr>
          <a:xfrm>
            <a:off x="813547" y="1992631"/>
            <a:ext cx="3809354" cy="3691594"/>
          </a:xfrm>
        </p:spPr>
        <p:txBody>
          <a:bodyPr/>
          <a:lstStyle>
            <a:lvl1pPr marL="0" indent="0">
              <a:buNone/>
              <a:defRPr sz="1550"/>
            </a:lvl1pPr>
            <a:lvl2pPr marL="443230" indent="0">
              <a:buNone/>
              <a:defRPr sz="1360"/>
            </a:lvl2pPr>
            <a:lvl3pPr marL="885190" indent="0">
              <a:buNone/>
              <a:defRPr sz="1160"/>
            </a:lvl3pPr>
            <a:lvl4pPr marL="1328420" indent="0">
              <a:buNone/>
              <a:defRPr sz="970"/>
            </a:lvl4pPr>
            <a:lvl5pPr marL="1771650" indent="0">
              <a:buNone/>
              <a:defRPr sz="970"/>
            </a:lvl5pPr>
            <a:lvl6pPr marL="2213610" indent="0">
              <a:buNone/>
              <a:defRPr sz="970"/>
            </a:lvl6pPr>
            <a:lvl7pPr marL="2656840" indent="0">
              <a:buNone/>
              <a:defRPr sz="970"/>
            </a:lvl7pPr>
            <a:lvl8pPr marL="3100070" indent="0">
              <a:buNone/>
              <a:defRPr sz="970"/>
            </a:lvl8pPr>
            <a:lvl9pPr marL="3542030" indent="0">
              <a:buNone/>
              <a:defRPr sz="9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07" name="日期占位符 4"/>
          <p:cNvSpPr>
            <a:spLocks noGrp="1"/>
          </p:cNvSpPr>
          <p:nvPr>
            <p:ph type="dt" sz="half" idx="10"/>
          </p:nvPr>
        </p:nvSpPr>
        <p:spPr>
          <a:xfrm>
            <a:off x="812006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9CAC3EC0-ADAB-47EB-9D8D-251BDE1D6EA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12394" y="6156245"/>
            <a:ext cx="3986212" cy="35363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909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341518" y="6156245"/>
            <a:ext cx="2657476" cy="353630"/>
          </a:xfrm>
          <a:prstGeom prst="rect">
            <a:avLst/>
          </a:prstGeom>
        </p:spPr>
        <p:txBody>
          <a:bodyPr/>
          <a:lstStyle/>
          <a:p>
            <a:fld id="{BF6CCB17-9C96-4D4D-9F95-1F4033B299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419100" y="425450"/>
            <a:ext cx="1097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12006" y="1768152"/>
            <a:ext cx="10186988" cy="4214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88519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0980" indent="-220980" algn="l" defTabSz="885190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1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6421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2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0744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4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54940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99263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43586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87782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32105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764280" indent="-220980" algn="l" defTabSz="885190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1pPr>
      <a:lvl2pPr marL="44323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2pPr>
      <a:lvl3pPr marL="88519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3pPr>
      <a:lvl4pPr marL="132842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4pPr>
      <a:lvl5pPr marL="177165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5pPr>
      <a:lvl6pPr marL="221361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6pPr>
      <a:lvl7pPr marL="265684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7pPr>
      <a:lvl8pPr marL="310007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8pPr>
      <a:lvl9pPr marL="3542030" algn="l" defTabSz="885190" rtl="0" eaLnBrk="1" latinLnBrk="0" hangingPunct="1">
        <a:defRPr sz="1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89388" y="589247"/>
            <a:ext cx="10626413" cy="68338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89388" y="1443480"/>
            <a:ext cx="10626413" cy="4609373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92875" y="6115613"/>
            <a:ext cx="2615625" cy="306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987375" y="6115613"/>
            <a:ext cx="3836250" cy="306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00175" y="6115613"/>
            <a:ext cx="2615625" cy="306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7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885825" rtl="0" eaLnBrk="1" fontAlgn="auto" latinLnBrk="0" hangingPunct="1">
        <a:lnSpc>
          <a:spcPct val="100000"/>
        </a:lnSpc>
        <a:spcBef>
          <a:spcPct val="0"/>
        </a:spcBef>
        <a:buNone/>
        <a:defRPr sz="3485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1615" indent="-221615" algn="l" defTabSz="88582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74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64210" indent="-221615" algn="l" defTabSz="88582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558925" algn="l"/>
          <a:tab pos="1558925" algn="l"/>
          <a:tab pos="1558925" algn="l"/>
          <a:tab pos="1558925" algn="l"/>
        </a:tabLst>
        <a:defRPr sz="15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06805" indent="-221615" algn="l" defTabSz="88582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5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550035" indent="-221615" algn="l" defTabSz="88582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3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992630" indent="-221615" algn="l" defTabSz="88582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43522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6pPr>
      <a:lvl7pPr marL="287845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7pPr>
      <a:lvl8pPr marL="332105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8pPr>
      <a:lvl9pPr marL="376364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1pPr>
      <a:lvl2pPr marL="44259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3pPr>
      <a:lvl4pPr marL="1328420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4pPr>
      <a:lvl5pPr marL="177101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5pPr>
      <a:lvl6pPr marL="221424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6pPr>
      <a:lvl7pPr marL="2656840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7pPr>
      <a:lvl8pPr marL="309943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8pPr>
      <a:lvl9pPr marL="354266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12006" y="-3075"/>
            <a:ext cx="10186988" cy="128383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2006" y="6156243"/>
            <a:ext cx="8152359" cy="3536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sldNum="0" hdr="0" ftr="0" dt="0"/>
  <p:txStyles>
    <p:titleStyle>
      <a:lvl1pPr algn="l" defTabSz="885825" rtl="0" eaLnBrk="1" latinLnBrk="0" hangingPunct="1">
        <a:lnSpc>
          <a:spcPct val="90000"/>
        </a:lnSpc>
        <a:spcBef>
          <a:spcPct val="0"/>
        </a:spcBef>
        <a:buNone/>
        <a:defRPr sz="271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615" indent="-221615" algn="l" defTabSz="885825" rtl="0" eaLnBrk="1" latinLnBrk="0" hangingPunct="1">
        <a:lnSpc>
          <a:spcPct val="90000"/>
        </a:lnSpc>
        <a:spcBef>
          <a:spcPct val="194000"/>
        </a:spcBef>
        <a:buFont typeface="Arial" panose="020B0604020202020204" pitchFamily="34" charset="0"/>
        <a:buChar char="•"/>
        <a:defRPr sz="2710" kern="1200">
          <a:solidFill>
            <a:schemeClr val="tx1"/>
          </a:solidFill>
          <a:latin typeface="+mn-lt"/>
          <a:ea typeface="+mn-ea"/>
          <a:cs typeface="+mn-cs"/>
        </a:defRPr>
      </a:lvl1pPr>
      <a:lvl2pPr marL="66421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10680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55003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4pPr>
      <a:lvl5pPr marL="199263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5pPr>
      <a:lvl6pPr marL="243522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6pPr>
      <a:lvl7pPr marL="287845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7pPr>
      <a:lvl8pPr marL="332105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8pPr>
      <a:lvl9pPr marL="376364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1pPr>
      <a:lvl2pPr marL="44259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3pPr>
      <a:lvl4pPr marL="1328420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4pPr>
      <a:lvl5pPr marL="177101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5pPr>
      <a:lvl6pPr marL="221424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6pPr>
      <a:lvl7pPr marL="2656840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7pPr>
      <a:lvl8pPr marL="309943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8pPr>
      <a:lvl9pPr marL="3542665" algn="l" defTabSz="885825" rtl="0" eaLnBrk="1" latinLnBrk="0" hangingPunct="1">
        <a:defRPr sz="17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7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3" Type="http://schemas.openxmlformats.org/officeDocument/2006/relationships/notesSlide" Target="../notesSlides/notesSlide3.xml"/><Relationship Id="rId22" Type="http://schemas.openxmlformats.org/officeDocument/2006/relationships/slideLayout" Target="../slideLayouts/slideLayout27.xml"/><Relationship Id="rId21" Type="http://schemas.openxmlformats.org/officeDocument/2006/relationships/image" Target="../media/image11.png"/><Relationship Id="rId20" Type="http://schemas.openxmlformats.org/officeDocument/2006/relationships/image" Target="../media/image10.png"/><Relationship Id="rId2" Type="http://schemas.openxmlformats.org/officeDocument/2006/relationships/tags" Target="../tags/tag66.xml"/><Relationship Id="rId19" Type="http://schemas.openxmlformats.org/officeDocument/2006/relationships/image" Target="../media/image9.png"/><Relationship Id="rId18" Type="http://schemas.openxmlformats.org/officeDocument/2006/relationships/image" Target="../media/image8.png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7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-15654" y="3154998"/>
            <a:ext cx="1180202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9996542" y="6255259"/>
            <a:ext cx="1789677" cy="166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AutoNum type="arabicPeriod"/>
            </a:pPr>
            <a:endParaRPr lang="en-US" altLang="zh-CN" sz="48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0" name="页脚占位符 39"/>
          <p:cNvSpPr>
            <a:spLocks noGrp="1"/>
          </p:cNvSpPr>
          <p:nvPr>
            <p:ph type="ftr" sz="quarter" idx="11"/>
          </p:nvPr>
        </p:nvSpPr>
        <p:spPr>
          <a:xfrm>
            <a:off x="3605980" y="5862883"/>
            <a:ext cx="4418227" cy="302585"/>
          </a:xfrm>
        </p:spPr>
        <p:txBody>
          <a:bodyPr>
            <a:noAutofit/>
          </a:bodyPr>
          <a:p>
            <a:r>
              <a:rPr lang="zh-CN" altLang="en-US" sz="15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申报企业：荣昌生物制药（烟台）股份有限公司</a:t>
            </a:r>
            <a:endParaRPr lang="zh-CN" altLang="en-US" sz="15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12" y="0"/>
            <a:ext cx="3395981" cy="544283"/>
            <a:chOff x="152040" y="571689"/>
            <a:chExt cx="3498083" cy="561975"/>
          </a:xfrm>
        </p:grpSpPr>
        <p:sp>
          <p:nvSpPr>
            <p:cNvPr id="7" name="矩形 6"/>
            <p:cNvSpPr/>
            <p:nvPr/>
          </p:nvSpPr>
          <p:spPr>
            <a:xfrm>
              <a:off x="152040" y="571689"/>
              <a:ext cx="2831111" cy="56197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74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7788" y="682814"/>
              <a:ext cx="3442335" cy="344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74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申请</a:t>
              </a:r>
              <a:r>
                <a:rPr lang="zh-CN" altLang="en-US" sz="1745" b="1" kern="12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协议期内新增适应症</a:t>
              </a:r>
              <a:endParaRPr kumimoji="0" lang="en-US" altLang="zh-CN" sz="174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4" name="标题 1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14466" y="1937555"/>
            <a:ext cx="9192038" cy="1486737"/>
          </a:xfrm>
        </p:spPr>
        <p:txBody>
          <a:bodyPr>
            <a:noAutofit/>
          </a:bodyPr>
          <a:p>
            <a:pPr marL="0" indent="0">
              <a:lnSpc>
                <a:spcPct val="150000"/>
              </a:lnSpc>
            </a:pPr>
            <a:r>
              <a:rPr lang="zh-CN" altLang="en-US" sz="5400" b="1">
                <a:solidFill>
                  <a:srgbClr val="4472C4"/>
                </a:solidFill>
                <a:cs typeface="微软雅黑" panose="020B0503020204020204" pitchFamily="34" charset="-122"/>
                <a:sym typeface="+mn-ea"/>
              </a:rPr>
              <a:t>注射用维迪西妥单抗</a:t>
            </a:r>
            <a:r>
              <a:rPr lang="en-US" altLang="zh-CN" sz="1745">
                <a:cs typeface="微软雅黑" panose="020B0503020204020204" pitchFamily="34" charset="-122"/>
                <a:sym typeface="+mn-ea"/>
              </a:rPr>
              <a:t>（</a:t>
            </a:r>
            <a:r>
              <a:rPr lang="zh-CN" altLang="en-US" sz="1745">
                <a:cs typeface="微软雅黑" panose="020B0503020204020204" pitchFamily="34" charset="-122"/>
                <a:sym typeface="+mn-ea"/>
              </a:rPr>
              <a:t>爱地希</a:t>
            </a:r>
            <a:r>
              <a:rPr lang="zh-CN" altLang="en-US" sz="1745" baseline="30000">
                <a:cs typeface="微软雅黑" panose="020B0503020204020204" pitchFamily="34" charset="-122"/>
                <a:sym typeface="+mn-ea"/>
              </a:rPr>
              <a:t>®</a:t>
            </a:r>
            <a:r>
              <a:rPr lang="en-US" altLang="zh-CN" sz="1745">
                <a:cs typeface="微软雅黑" panose="020B0503020204020204" pitchFamily="34" charset="-122"/>
                <a:sym typeface="+mn-ea"/>
              </a:rPr>
              <a:t>）</a:t>
            </a:r>
            <a:br>
              <a:rPr lang="zh-CN" altLang="en-US" sz="1355">
                <a:cs typeface="微软雅黑" panose="020B0503020204020204" pitchFamily="34" charset="-122"/>
                <a:sym typeface="+mn-ea"/>
              </a:rPr>
            </a:br>
            <a:endParaRPr lang="zh-CN" altLang="en-US" sz="1875" b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77306" y="3203583"/>
            <a:ext cx="10804483" cy="1780452"/>
          </a:xfrm>
          <a:prstGeom prst="rect">
            <a:avLst/>
          </a:prstGeom>
        </p:spPr>
        <p:txBody>
          <a:bodyPr vert="horz" lIns="87166" tIns="45326" rIns="87166" bIns="45326" rtlCol="0" anchor="b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+mj-cs"/>
              </a:defRPr>
            </a:lvl1pPr>
          </a:lstStyle>
          <a:p>
            <a:pPr indent="0" algn="ctr">
              <a:lnSpc>
                <a:spcPct val="150000"/>
              </a:lnSpc>
            </a:pPr>
            <a:br>
              <a:rPr lang="zh-CN" altLang="en-US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1935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全球</a:t>
            </a:r>
            <a:r>
              <a:rPr lang="zh-CN" altLang="en-US" sz="1935" b="1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首个且唯一</a:t>
            </a:r>
            <a:r>
              <a:rPr lang="zh-CN" altLang="en-US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获批</a:t>
            </a:r>
            <a:r>
              <a:rPr lang="zh-CN" altLang="en-US" sz="19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晚期</a:t>
            </a:r>
            <a:r>
              <a:rPr lang="en-US" altLang="zh-CN" sz="19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HER2</a:t>
            </a:r>
            <a:r>
              <a:rPr lang="zh-CN" altLang="en-US" sz="19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表达尿路上皮癌</a:t>
            </a:r>
            <a:r>
              <a:rPr lang="zh-CN" altLang="en-US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en-US" altLang="zh-CN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ADC</a:t>
            </a:r>
            <a:br>
              <a:rPr lang="en-US" altLang="zh-CN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临床</a:t>
            </a:r>
            <a:r>
              <a:rPr lang="zh-CN" altLang="en-US" sz="1935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需求急切</a:t>
            </a:r>
            <a:r>
              <a:rPr lang="zh-CN" altLang="en-US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935" b="1" dirty="0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填补</a:t>
            </a:r>
            <a:r>
              <a:rPr lang="zh-CN" altLang="en-US" sz="1935" b="1" dirty="0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空白</a:t>
            </a:r>
            <a:r>
              <a:rPr lang="zh-CN" altLang="en-US" sz="193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935" b="1" dirty="0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中美双突破</a:t>
            </a:r>
            <a:r>
              <a:rPr lang="zh-CN" altLang="en-US" sz="193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疗法认定</a:t>
            </a:r>
            <a:endParaRPr lang="zh-CN" altLang="en-US" sz="1935" strike="sngStrike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>
              <a:lnSpc>
                <a:spcPct val="150000"/>
              </a:lnSpc>
            </a:pPr>
            <a:r>
              <a:rPr lang="zh-CN" altLang="en-US" sz="1935" b="1" dirty="0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患者群小众精准</a:t>
            </a:r>
            <a:r>
              <a:rPr lang="zh-CN" altLang="en-US" sz="193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，符合</a:t>
            </a:r>
            <a:r>
              <a:rPr lang="zh-CN" altLang="en-US" sz="1935" b="1" dirty="0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简易</a:t>
            </a:r>
            <a:r>
              <a:rPr lang="zh-CN" altLang="en-US" sz="193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新增条件</a:t>
            </a:r>
            <a:endParaRPr lang="zh-CN" altLang="en-US" sz="1935" b="1" dirty="0">
              <a:solidFill>
                <a:srgbClr val="EE7C5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097153" name="图片 3" descr="微信图片_20250717181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0" y="111125"/>
            <a:ext cx="1337945" cy="5067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639233" y="115424"/>
            <a:ext cx="10184553" cy="1283832"/>
          </a:xfrm>
        </p:spPr>
        <p:txBody>
          <a:bodyPr>
            <a:normAutofit/>
          </a:bodyPr>
          <a:lstStyle/>
          <a:p>
            <a:r>
              <a:rPr lang="en-US" altLang="zh-CN" sz="2520" dirty="0">
                <a:cs typeface="微软雅黑" panose="020B0503020204020204" pitchFamily="34" charset="-122"/>
                <a:sym typeface="Arial" panose="020B0604020202020204" pitchFamily="34" charset="0"/>
              </a:rPr>
              <a:t>维迪西妥单抗</a:t>
            </a:r>
            <a:r>
              <a:rPr lang="zh-CN" altLang="en-US" sz="2520" dirty="0">
                <a:sym typeface="+mn-ea"/>
              </a:rPr>
              <a:t>填补目录内一线</a:t>
            </a:r>
            <a:r>
              <a:rPr lang="zh-CN" altLang="en-US" sz="2520" dirty="0">
                <a:cs typeface="微软雅黑" panose="020B0503020204020204" pitchFamily="34" charset="-122"/>
                <a:sym typeface="+mn-ea"/>
              </a:rPr>
              <a:t>晚期HER2表达尿路上皮癌</a:t>
            </a:r>
            <a:r>
              <a:rPr lang="zh-CN" altLang="en-US" sz="2520" dirty="0">
                <a:sym typeface="+mn-ea"/>
              </a:rPr>
              <a:t>空白，延长总生存，助力健康中国</a:t>
            </a:r>
            <a:r>
              <a:rPr lang="en-US" altLang="zh-CN" sz="2520" dirty="0">
                <a:sym typeface="+mn-ea"/>
              </a:rPr>
              <a:t>2030</a:t>
            </a:r>
            <a:r>
              <a:rPr lang="zh-CN" altLang="en-US" sz="2520" dirty="0">
                <a:sym typeface="+mn-ea"/>
              </a:rPr>
              <a:t>愿景，基金</a:t>
            </a:r>
            <a:r>
              <a:rPr lang="zh-CN" sz="2520" dirty="0">
                <a:sym typeface="+mn-ea"/>
              </a:rPr>
              <a:t>影响有限</a:t>
            </a:r>
            <a:endParaRPr lang="zh-CN" altLang="en-US" sz="2520" dirty="0">
              <a:solidFill>
                <a:schemeClr val="tx1"/>
              </a:solidFill>
            </a:endParaRPr>
          </a:p>
        </p:txBody>
      </p:sp>
      <p:sp>
        <p:nvSpPr>
          <p:cNvPr id="2" name="矩形: 圆顶角 10"/>
          <p:cNvSpPr/>
          <p:nvPr/>
        </p:nvSpPr>
        <p:spPr>
          <a:xfrm rot="5400000">
            <a:off x="-342994" y="317558"/>
            <a:ext cx="1205418" cy="516608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4866" tIns="104599" rIns="34866" bIns="104599"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公平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1/1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7" name="Google Shape;1157;p11"/>
          <p:cNvSpPr/>
          <p:nvPr/>
        </p:nvSpPr>
        <p:spPr>
          <a:xfrm>
            <a:off x="821055" y="5152390"/>
            <a:ext cx="10346690" cy="1179830"/>
          </a:xfrm>
          <a:prstGeom prst="roundRect">
            <a:avLst>
              <a:gd name="adj" fmla="val 6667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8546" tIns="44261" rIns="88546" bIns="4426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65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0" name="Google Shape;1160;p11"/>
          <p:cNvSpPr/>
          <p:nvPr/>
        </p:nvSpPr>
        <p:spPr>
          <a:xfrm>
            <a:off x="1877320" y="5942986"/>
            <a:ext cx="6167928" cy="51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46" tIns="44261" rIns="88546" bIns="44261" anchor="t" anchorCtr="0">
            <a:spAutoFit/>
          </a:bodyPr>
          <a:lstStyle/>
          <a:p>
            <a:pPr marL="180975" marR="0" lvl="0" indent="-104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endParaRPr sz="1160" b="1" i="0" u="none" strike="noStrike" cap="none">
              <a:solidFill>
                <a:srgbClr val="20ADA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80975" marR="0" lvl="0" indent="-104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  <a:endParaRPr sz="1160" b="1" i="0" u="none" strike="noStrike" cap="none">
              <a:solidFill>
                <a:srgbClr val="20ADA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1" name="Google Shape;1161;p11"/>
          <p:cNvSpPr txBox="1"/>
          <p:nvPr/>
        </p:nvSpPr>
        <p:spPr>
          <a:xfrm>
            <a:off x="901065" y="5308600"/>
            <a:ext cx="10147935" cy="100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546" tIns="44261" rIns="88546" bIns="44261" anchor="t" anchorCtr="0">
            <a:spAutoFit/>
          </a:bodyPr>
          <a:lstStyle/>
          <a:p>
            <a:pPr marL="285750" indent="-285750" eaLnBrk="1" fontAlgn="auto" latinLnBrk="0" hangingPunct="1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zh-CN" altLang="en-US" sz="1400" b="0" i="0" u="none" strike="noStrike" kern="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病理诊断及治疗范围表述清晰，限制要求明确，医保经办审核方便；临床使用有明确适用人群、用法用量等说明，</a:t>
            </a:r>
            <a:r>
              <a:rPr kumimoji="0" lang="zh-CN" altLang="en-US" sz="1400" b="1" i="0" u="none" strike="noStrike" kern="0" cap="none" spc="0" normalizeH="0" baseline="0" noProof="1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不存在滥用或超说明书用药风险</a:t>
            </a:r>
            <a:endParaRPr kumimoji="0" lang="zh-CN" altLang="en-US" sz="1400" b="1" i="0" u="none" strike="noStrike" kern="0" cap="none" spc="0" normalizeH="0" baseline="0" noProof="1">
              <a:solidFill>
                <a:srgbClr val="EE7C5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eaLnBrk="1" fontAlgn="auto" latinLnBrk="0" hangingPunct="1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zh-CN" altLang="en-US" sz="1400" b="0" i="0" u="none" strike="noStrike" kern="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靶点明确，HER2免疫组化技术成熟；精准靶向治疗方案</a:t>
            </a:r>
            <a:r>
              <a:rPr kumimoji="0" lang="zh-CN" altLang="en-US" sz="1400" b="1" i="0" u="none" strike="noStrike" kern="0" cap="none" spc="0" normalizeH="0" baseline="0" noProof="1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提升医保基金使用效率</a:t>
            </a:r>
            <a:r>
              <a:rPr kumimoji="0" lang="zh-CN" altLang="en-US" sz="1400" b="0" i="0" u="none" strike="noStrike" kern="0" cap="none" spc="0" normalizeH="0" baseline="0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，对医保基金支出影响极小</a:t>
            </a: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09226" y="1181276"/>
            <a:ext cx="10345857" cy="1065674"/>
            <a:chOff x="1107" y="2512"/>
            <a:chExt cx="17517" cy="1733"/>
          </a:xfrm>
        </p:grpSpPr>
        <p:grpSp>
          <p:nvGrpSpPr>
            <p:cNvPr id="3" name="组合 2"/>
            <p:cNvGrpSpPr/>
            <p:nvPr/>
          </p:nvGrpSpPr>
          <p:grpSpPr>
            <a:xfrm>
              <a:off x="1107" y="2770"/>
              <a:ext cx="17517" cy="1475"/>
              <a:chOff x="1107" y="2770"/>
              <a:chExt cx="17517" cy="1475"/>
            </a:xfrm>
          </p:grpSpPr>
          <p:sp>
            <p:nvSpPr>
              <p:cNvPr id="1154" name="Google Shape;1154;p11"/>
              <p:cNvSpPr/>
              <p:nvPr/>
            </p:nvSpPr>
            <p:spPr>
              <a:xfrm>
                <a:off x="1107" y="2770"/>
                <a:ext cx="17517" cy="1475"/>
              </a:xfrm>
              <a:prstGeom prst="roundRect">
                <a:avLst>
                  <a:gd name="adj" fmla="val 6667"/>
                </a:avLst>
              </a:prstGeom>
              <a:noFill/>
              <a:ln w="2857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8546" tIns="44261" rIns="88546" bIns="44261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 panose="020B0604020202020204"/>
                  <a:buNone/>
                </a:pPr>
                <a:endParaRPr sz="1355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58" name="Google Shape;1158;p11"/>
              <p:cNvSpPr txBox="1"/>
              <p:nvPr/>
            </p:nvSpPr>
            <p:spPr>
              <a:xfrm>
                <a:off x="1467" y="3346"/>
                <a:ext cx="16482" cy="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0" lang="zh-CN" altLang="en-US" sz="1400" b="0" i="0" u="none" strike="noStrike" kern="0" cap="none" spc="0" normalizeH="0" baseline="0" noProof="1" dirty="0">
                    <a:solidFill>
                      <a:schemeClr val="tx1"/>
                    </a:solidFill>
                    <a:latin typeface="+mn-ea"/>
                    <a:ea typeface="+mn-ea"/>
                    <a:cs typeface="+mn-ea"/>
                  </a:rPr>
                  <a:t>晚期HER2表达尿路上皮癌患者疾病进展快、生存期短、生活质量差、疾病负担重</a:t>
                </a:r>
                <a:r>
                  <a:rPr kumimoji="0" lang="zh-CN" altLang="en-US" sz="1400" b="0" i="0" u="none" strike="noStrike" kern="0" cap="none" spc="0" normalizeH="0" baseline="0" noProof="1" dirty="0">
                    <a:solidFill>
                      <a:schemeClr val="tx1"/>
                    </a:solidFill>
                    <a:latin typeface="+mn-ea"/>
                    <a:ea typeface="+mn-ea"/>
                    <a:cs typeface="+mn-ea"/>
                    <a:sym typeface="+mn-ea"/>
                  </a:rPr>
                  <a:t>，</a:t>
                </a:r>
                <a:r>
                  <a:rPr kumimoji="0" lang="zh-CN" altLang="en-US" sz="1400" b="0" i="0" u="none" strike="noStrike" kern="0" cap="none" spc="0" normalizeH="0" baseline="0" noProof="1">
                    <a:solidFill>
                      <a:schemeClr val="tx1"/>
                    </a:solidFill>
                    <a:latin typeface="+mn-ea"/>
                    <a:ea typeface="+mn-ea"/>
                    <a:cs typeface="+mn-ea"/>
                    <a:sym typeface="Arial" panose="020B0604020202020204" pitchFamily="34" charset="0"/>
                  </a:rPr>
                  <a:t>维迪西妥单抗作为国产</a:t>
                </a:r>
                <a:r>
                  <a:rPr lang="zh-CN" altLang="en-US" sz="1400" b="1" dirty="0">
                    <a:solidFill>
                      <a:srgbClr val="EE7C58"/>
                    </a:solidFill>
                    <a:latin typeface="+mn-ea"/>
                    <a:ea typeface="+mn-ea"/>
                    <a:cs typeface="+mn-ea"/>
                    <a:sym typeface="Arial" panose="020B0604020202020204" pitchFamily="34" charset="0"/>
                  </a:rPr>
                  <a:t>自主知识产权</a:t>
                </a:r>
                <a:r>
                  <a:rPr lang="en-US" altLang="zh-CN" sz="1400" b="1" dirty="0">
                    <a:solidFill>
                      <a:srgbClr val="EE7C58"/>
                    </a:solidFill>
                    <a:latin typeface="+mn-ea"/>
                    <a:ea typeface="+mn-ea"/>
                    <a:cs typeface="+mn-ea"/>
                    <a:sym typeface="Arial" panose="020B0604020202020204" pitchFamily="34" charset="0"/>
                  </a:rPr>
                  <a:t>1</a:t>
                </a:r>
                <a:r>
                  <a:rPr lang="zh-CN" altLang="en-US" sz="1400" b="1" dirty="0">
                    <a:solidFill>
                      <a:srgbClr val="EE7C58"/>
                    </a:solidFill>
                    <a:latin typeface="+mn-ea"/>
                    <a:ea typeface="+mn-ea"/>
                    <a:cs typeface="+mn-ea"/>
                    <a:sym typeface="Arial" panose="020B0604020202020204" pitchFamily="34" charset="0"/>
                  </a:rPr>
                  <a:t>类</a:t>
                </a:r>
                <a:r>
                  <a:rPr lang="zh-CN" altLang="en-US" sz="1400" b="0" dirty="0">
                    <a:solidFill>
                      <a:schemeClr val="tx1"/>
                    </a:solidFill>
                    <a:latin typeface="+mn-ea"/>
                    <a:ea typeface="+mn-ea"/>
                    <a:cs typeface="+mn-ea"/>
                    <a:sym typeface="Arial" panose="020B0604020202020204" pitchFamily="34" charset="0"/>
                  </a:rPr>
                  <a:t>创新药</a:t>
                </a:r>
                <a:r>
                  <a:rPr lang="zh-CN" altLang="en-US" sz="1400" b="1" dirty="0">
                    <a:solidFill>
                      <a:srgbClr val="EE7C58"/>
                    </a:solidFill>
                    <a:latin typeface="+mn-ea"/>
                    <a:ea typeface="+mn-ea"/>
                    <a:cs typeface="+mn-ea"/>
                    <a:sym typeface="Arial" panose="020B0604020202020204" pitchFamily="34" charset="0"/>
                  </a:rPr>
                  <a:t>显著</a:t>
                </a:r>
                <a:r>
                  <a:rPr kumimoji="0" lang="zh-CN" altLang="en-US" sz="1400" b="1" i="0" u="none" strike="noStrike" kern="0" cap="none" spc="0" normalizeH="0" baseline="0" noProof="1">
                    <a:solidFill>
                      <a:srgbClr val="EE7C58"/>
                    </a:solidFill>
                    <a:latin typeface="+mn-ea"/>
                    <a:ea typeface="+mn-ea"/>
                    <a:cs typeface="+mn-ea"/>
                    <a:sym typeface="+mn-ea"/>
                  </a:rPr>
                  <a:t>延长总</a:t>
                </a:r>
                <a:r>
                  <a:rPr lang="zh-CN" sz="1400" b="1" dirty="0">
                    <a:solidFill>
                      <a:srgbClr val="EE7C5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生存</a:t>
                </a:r>
                <a:r>
                  <a:rPr 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，</a:t>
                </a:r>
                <a:r>
                  <a:rPr lang="zh-CN" sz="14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助力“健康中国2030”</a:t>
                </a:r>
                <a:endParaRPr lang="zh-CN" sz="14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1165" name="Google Shape;1165;p11"/>
            <p:cNvSpPr txBox="1"/>
            <p:nvPr/>
          </p:nvSpPr>
          <p:spPr>
            <a:xfrm>
              <a:off x="1945" y="2512"/>
              <a:ext cx="3903" cy="6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88546" tIns="44261" rIns="88546" bIns="44261" anchor="ctr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提升公共健康水平</a:t>
              </a:r>
              <a:endParaRPr lang="zh-CN" sz="16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72" name="Google Shape;1172;p11"/>
          <p:cNvGrpSpPr/>
          <p:nvPr/>
        </p:nvGrpSpPr>
        <p:grpSpPr>
          <a:xfrm>
            <a:off x="1205204" y="4890344"/>
            <a:ext cx="2461267" cy="395626"/>
            <a:chOff x="-4907407" y="3134815"/>
            <a:chExt cx="1164521" cy="736375"/>
          </a:xfrm>
        </p:grpSpPr>
        <p:sp>
          <p:nvSpPr>
            <p:cNvPr id="1173" name="Google Shape;1173;p11"/>
            <p:cNvSpPr/>
            <p:nvPr/>
          </p:nvSpPr>
          <p:spPr>
            <a:xfrm>
              <a:off x="-4907407" y="3166048"/>
              <a:ext cx="1164521" cy="7051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88546" tIns="44261" rIns="88546" bIns="44261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355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4" name="Google Shape;1174;p11"/>
            <p:cNvSpPr txBox="1"/>
            <p:nvPr/>
          </p:nvSpPr>
          <p:spPr>
            <a:xfrm>
              <a:off x="-4853866" y="3134815"/>
              <a:ext cx="1110689" cy="7115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88546" tIns="44261" rIns="88546" bIns="44261" anchor="ctr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降低临床管理难度</a:t>
              </a:r>
              <a:endParaRPr lang="zh-CN" sz="16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110980" y="6297295"/>
            <a:ext cx="25749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Ding W, et al. World J Urol. 2015 Dec;33(12):1951-7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Cormio L, et al. Oncotarget. 2017 Apr 11;8(15):25433-25441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Kim D, et al. J Clin Med. 2020;9(1265)</a:t>
            </a:r>
            <a:endParaRPr kumimoji="0" lang="zh-CN" altLang="en-US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Sheng X, et al. N Engl J Med. 2025 Oct 19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2273" y="2323331"/>
            <a:ext cx="10344456" cy="1189071"/>
            <a:chOff x="1329" y="5231"/>
            <a:chExt cx="16820" cy="3172"/>
          </a:xfrm>
        </p:grpSpPr>
        <p:sp>
          <p:nvSpPr>
            <p:cNvPr id="9" name="Google Shape;1156;p11"/>
            <p:cNvSpPr/>
            <p:nvPr/>
          </p:nvSpPr>
          <p:spPr>
            <a:xfrm>
              <a:off x="1329" y="5657"/>
              <a:ext cx="16820" cy="2746"/>
            </a:xfrm>
            <a:prstGeom prst="roundRect">
              <a:avLst>
                <a:gd name="adj" fmla="val 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8546" tIns="44261" rIns="88546" bIns="44261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 panose="020B0604020202020204"/>
                <a:buNone/>
              </a:pPr>
              <a:endParaRPr sz="1065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Google Shape;1162;p11"/>
            <p:cNvSpPr txBox="1"/>
            <p:nvPr/>
          </p:nvSpPr>
          <p:spPr>
            <a:xfrm>
              <a:off x="1650" y="5861"/>
              <a:ext cx="16335" cy="21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p>
              <a:pPr marL="171450" marR="0" lvl="0" indent="-17145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3995"/>
                </a:buClr>
                <a:buSzPts val="1600"/>
                <a:buFont typeface="Arial" panose="020B0604020202020204"/>
                <a:buChar char="•"/>
              </a:pPr>
              <a:endParaRPr lang="zh-CN" sz="1550" b="1" i="0" u="none" strike="noStrike" cap="none" dirty="0">
                <a:solidFill>
                  <a:srgbClr val="0E3995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285750" marR="0" lvl="0" indent="-28575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0D0D"/>
                </a:buClr>
                <a:buSzPts val="1600"/>
                <a:buFont typeface="Arial" panose="020B0604020202020204" pitchFamily="34" charset="0"/>
                <a:buChar char="•"/>
              </a:pPr>
              <a:r>
                <a:rPr lang="en-US" altLang="zh-CN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尿路上皮癌90%为膀胱癌，中位发病年龄为63岁，约10%～15%患者确诊时已出现远处转移，</a:t>
              </a:r>
              <a:r>
                <a:rPr lang="en-US" altLang="zh-CN" sz="1400" b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晚期患者5年生存率不足5%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，</a:t>
              </a:r>
              <a:r>
                <a:rPr lang="en-US" altLang="zh-CN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HER2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是尿路上皮癌独立的不良预后生物标志物</a:t>
              </a:r>
              <a:r>
                <a:rPr lang="en-US" altLang="zh-CN" sz="1400" b="0" baseline="3000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1-3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，目录内尚无针对</a:t>
              </a:r>
              <a:r>
                <a:rPr lang="en-US" altLang="zh-CN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HER2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表达尿路上皮癌一线的</a:t>
              </a:r>
              <a:r>
                <a:rPr lang="en-US" altLang="zh-CN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ADC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类药物，</a:t>
              </a:r>
              <a:r>
                <a:rPr lang="zh-CN" altLang="en-US" sz="1400" b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未满足需求高</a:t>
              </a:r>
              <a:endParaRPr kumimoji="0" lang="zh-CN" altLang="en-US" sz="1400" b="1" i="0" u="none" strike="noStrike" kern="0" cap="none" spc="0" normalizeH="0" baseline="0" noProof="1" dirty="0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1" name="Google Shape;1167;p11"/>
            <p:cNvGrpSpPr/>
            <p:nvPr/>
          </p:nvGrpSpPr>
          <p:grpSpPr>
            <a:xfrm>
              <a:off x="2072" y="5231"/>
              <a:ext cx="3849" cy="1020"/>
              <a:chOff x="521297" y="907863"/>
              <a:chExt cx="3131376" cy="895873"/>
            </a:xfrm>
          </p:grpSpPr>
          <p:sp>
            <p:nvSpPr>
              <p:cNvPr id="12" name="Google Shape;1168;p11"/>
              <p:cNvSpPr/>
              <p:nvPr/>
            </p:nvSpPr>
            <p:spPr>
              <a:xfrm>
                <a:off x="521297" y="1003450"/>
                <a:ext cx="3037003" cy="70469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8546" tIns="44261" rIns="88546" bIns="44261" anchor="ctr" anchorCtr="0">
                <a:noAutofit/>
              </a:bodyPr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355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Google Shape;1169;p11"/>
              <p:cNvSpPr txBox="1"/>
              <p:nvPr/>
            </p:nvSpPr>
            <p:spPr>
              <a:xfrm>
                <a:off x="601839" y="907863"/>
                <a:ext cx="3050834" cy="89587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88546" tIns="44261" rIns="88546" bIns="44261" anchor="ctr" anchorCtr="0">
                <a:spAutoFit/>
              </a:bodyPr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CN" sz="1600" b="1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符合“保基本”原则</a:t>
                </a:r>
                <a:endParaRPr lang="zh-CN" sz="1600" b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818543" y="3590572"/>
            <a:ext cx="10349376" cy="1201113"/>
            <a:chOff x="1340" y="2296"/>
            <a:chExt cx="16828" cy="1953"/>
          </a:xfrm>
        </p:grpSpPr>
        <p:sp>
          <p:nvSpPr>
            <p:cNvPr id="15" name="Google Shape;1155;p11"/>
            <p:cNvSpPr/>
            <p:nvPr/>
          </p:nvSpPr>
          <p:spPr>
            <a:xfrm>
              <a:off x="1340" y="2561"/>
              <a:ext cx="16828" cy="1688"/>
            </a:xfrm>
            <a:prstGeom prst="roundRect">
              <a:avLst>
                <a:gd name="adj" fmla="val 6667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8546" tIns="44261" rIns="88546" bIns="44261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 panose="020B0604020202020204"/>
                <a:buNone/>
              </a:pPr>
              <a:endParaRPr sz="1065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Google Shape;1159;p11"/>
            <p:cNvSpPr txBox="1"/>
            <p:nvPr/>
          </p:nvSpPr>
          <p:spPr>
            <a:xfrm>
              <a:off x="1650" y="2884"/>
              <a:ext cx="16428" cy="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p>
              <a:pPr marL="180975" lvl="0" indent="-180975" algn="just">
                <a:lnSpc>
                  <a:spcPct val="120000"/>
                </a:lnSpc>
                <a:buSzPts val="1600"/>
                <a:buFont typeface="Arial" panose="020B0604020202020204"/>
                <a:buChar char="•"/>
              </a:pPr>
              <a:endParaRPr lang="zh-CN" sz="155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285750" indent="-285750" algn="just"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400" b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填补</a:t>
              </a:r>
              <a:r>
                <a:rPr lang="en-US" altLang="zh-CN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HER2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表达尿路上皮癌一线治疗</a:t>
              </a:r>
              <a:r>
                <a:rPr lang="zh-CN" altLang="en-US" sz="1400" b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空白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，较标准化疗带来</a:t>
              </a:r>
              <a:r>
                <a:rPr lang="zh-CN" altLang="en-US" sz="1400" b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显著临床治疗优势</a:t>
              </a:r>
              <a:r>
                <a:rPr lang="zh-CN" altLang="en-US" sz="1400" b="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，生存翻倍，有效率高，大幅提升患者耐受性</a:t>
              </a:r>
              <a:r>
                <a:rPr lang="en-US" altLang="zh-CN" sz="1400" b="0" baseline="30000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4</a:t>
              </a:r>
              <a:endParaRPr lang="en-US" altLang="zh-CN" sz="1400" b="0" baseline="30000" dirty="0">
                <a:solidFill>
                  <a:schemeClr val="tx1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8" name="Google Shape;1177;p11"/>
            <p:cNvGrpSpPr/>
            <p:nvPr/>
          </p:nvGrpSpPr>
          <p:grpSpPr>
            <a:xfrm>
              <a:off x="1962" y="2296"/>
              <a:ext cx="3949" cy="931"/>
              <a:chOff x="1409700" y="1099940"/>
              <a:chExt cx="3413645" cy="591043"/>
            </a:xfrm>
          </p:grpSpPr>
          <p:sp>
            <p:nvSpPr>
              <p:cNvPr id="19" name="Google Shape;1178;p11"/>
              <p:cNvSpPr/>
              <p:nvPr/>
            </p:nvSpPr>
            <p:spPr>
              <a:xfrm>
                <a:off x="1409700" y="1099940"/>
                <a:ext cx="2994395" cy="59104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88546" tIns="44261" rIns="88546" bIns="44261" anchor="ctr" anchorCtr="0">
                <a:noAutofit/>
              </a:bodyPr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355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Google Shape;1179;p11"/>
              <p:cNvSpPr txBox="1"/>
              <p:nvPr/>
            </p:nvSpPr>
            <p:spPr>
              <a:xfrm>
                <a:off x="1582587" y="1114362"/>
                <a:ext cx="3240758" cy="39460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88546" tIns="44261" rIns="88546" bIns="44261" anchor="ctr" anchorCtr="0">
                <a:spAutoFit/>
              </a:bodyPr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</a:pPr>
                <a:r>
                  <a:rPr lang="zh-CN" sz="1600" b="1" i="0" u="none" strike="noStrike" cap="none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弥补目录短板</a:t>
                </a:r>
                <a:endParaRPr lang="zh-CN" sz="16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520" dirty="0">
                <a:sym typeface="+mn-ea"/>
              </a:rPr>
              <a:t>目  录</a:t>
            </a:r>
            <a:endParaRPr lang="zh-CN" altLang="en-US" sz="2520" dirty="0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15670" y="1254760"/>
            <a:ext cx="10624820" cy="650240"/>
            <a:chOff x="1442" y="1976"/>
            <a:chExt cx="16732" cy="1024"/>
          </a:xfrm>
        </p:grpSpPr>
        <p:grpSp>
          <p:nvGrpSpPr>
            <p:cNvPr id="43" name="组合 42"/>
            <p:cNvGrpSpPr/>
            <p:nvPr/>
          </p:nvGrpSpPr>
          <p:grpSpPr>
            <a:xfrm>
              <a:off x="1442" y="1976"/>
              <a:ext cx="3460" cy="1024"/>
              <a:chOff x="860931" y="1311648"/>
              <a:chExt cx="2830875" cy="720000"/>
            </a:xfrm>
          </p:grpSpPr>
          <p:sp>
            <p:nvSpPr>
              <p:cNvPr id="7" name="îṥḷîďé"/>
              <p:cNvSpPr/>
              <p:nvPr/>
            </p:nvSpPr>
            <p:spPr>
              <a:xfrm>
                <a:off x="1294008" y="1311648"/>
                <a:ext cx="2397798" cy="720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ysClr val="windowText" lastClr="000000">
                    <a:lumMod val="85000"/>
                    <a:lumOff val="15000"/>
                    <a:alpha val="10000"/>
                  </a:sysClr>
                </a:outerShdw>
              </a:effectLst>
            </p:spPr>
            <p:txBody>
              <a:bodyPr rot="0" spcFirstLastPara="0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3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+mn-ea"/>
                    <a:ea typeface="+mn-ea"/>
                    <a:cs typeface="+mn-ea"/>
                  </a:rPr>
                  <a:t>基本信息 </a:t>
                </a:r>
                <a:endParaRPr kumimoji="0" lang="zh-CN" altLang="en-US" sz="193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8" name="ïśḻïḋè"/>
              <p:cNvSpPr/>
              <p:nvPr/>
            </p:nvSpPr>
            <p:spPr>
              <a:xfrm>
                <a:off x="860931" y="1311648"/>
                <a:ext cx="432847" cy="720000"/>
              </a:xfrm>
              <a:prstGeom prst="rect">
                <a:avLst/>
              </a:prstGeom>
              <a:solidFill>
                <a:srgbClr val="4472C4"/>
              </a:solidFill>
              <a:ln w="12700" cap="rnd" cmpd="sng" algn="ctr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325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  <a:sym typeface="+mn-lt"/>
                  </a:rPr>
                  <a:t>1</a:t>
                </a:r>
                <a:endParaRPr kumimoji="0" lang="en-US" altLang="zh-CN" sz="2325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5130" y="2165"/>
              <a:ext cx="13045" cy="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l" fontAlgn="auto">
                <a:lnSpc>
                  <a:spcPct val="120000"/>
                </a:lnSpc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kumimoji="0" lang="zh-CN" altLang="en-US" sz="1745" b="1" i="0" u="none" strike="noStrike" kern="0" cap="none" spc="0" normalizeH="0" baseline="0" noProof="1">
                  <a:latin typeface="+mn-ea"/>
                  <a:ea typeface="+mn-ea"/>
                  <a:cs typeface="+mn-ea"/>
                  <a:sym typeface="+mn-ea"/>
                </a:rPr>
                <a:t>维迪西妥单抗为</a:t>
              </a:r>
              <a:r>
                <a:rPr kumimoji="0" lang="zh-CN" altLang="en-US" sz="1745" b="1" i="0" u="none" strike="noStrike" kern="0" cap="none" spc="0" normalizeH="0" baseline="0" noProof="1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+mn-ea"/>
                </a:rPr>
                <a:t>一线晚期尿路上皮癌</a:t>
              </a:r>
              <a:r>
                <a:rPr kumimoji="0" lang="zh-CN" altLang="en-US" sz="1745" b="1" i="0" u="none" strike="noStrike" kern="0" cap="none" spc="0" normalizeH="0" baseline="0" noProof="1">
                  <a:latin typeface="+mn-ea"/>
                  <a:ea typeface="+mn-ea"/>
                  <a:cs typeface="+mn-ea"/>
                  <a:sym typeface="+mn-ea"/>
                </a:rPr>
                <a:t>患者带来全新治疗方案，建议</a:t>
              </a:r>
              <a:r>
                <a:rPr kumimoji="0" lang="zh-CN" altLang="en-US" sz="1745" b="1" i="0" u="none" strike="noStrike" kern="0" cap="none" spc="0" normalizeH="0" baseline="0" noProof="1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+mn-ea"/>
                </a:rPr>
                <a:t>空白</a:t>
              </a:r>
              <a:r>
                <a:rPr kumimoji="0" lang="zh-CN" altLang="en-US" sz="1745" b="1" i="0" u="none" strike="noStrike" kern="0" cap="none" spc="0" normalizeH="0" baseline="0" noProof="1">
                  <a:latin typeface="+mn-ea"/>
                  <a:ea typeface="+mn-ea"/>
                  <a:cs typeface="+mn-ea"/>
                  <a:sym typeface="+mn-ea"/>
                </a:rPr>
                <a:t>参照</a:t>
              </a:r>
              <a:endParaRPr kumimoji="0" lang="zh-CN" altLang="en-US" sz="1745" b="1" i="0" u="none" strike="noStrike" kern="0" cap="none" spc="0" normalizeH="0" baseline="0" noProof="1"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16305" y="2956560"/>
            <a:ext cx="10010140" cy="650240"/>
            <a:chOff x="1443" y="5973"/>
            <a:chExt cx="15764" cy="1024"/>
          </a:xfrm>
        </p:grpSpPr>
        <p:grpSp>
          <p:nvGrpSpPr>
            <p:cNvPr id="17" name="组合 16"/>
            <p:cNvGrpSpPr/>
            <p:nvPr/>
          </p:nvGrpSpPr>
          <p:grpSpPr>
            <a:xfrm>
              <a:off x="1443" y="5973"/>
              <a:ext cx="3460" cy="1024"/>
              <a:chOff x="860931" y="1311648"/>
              <a:chExt cx="2830875" cy="720000"/>
            </a:xfrm>
          </p:grpSpPr>
          <p:sp>
            <p:nvSpPr>
              <p:cNvPr id="23" name="îṥḷîďé"/>
              <p:cNvSpPr/>
              <p:nvPr/>
            </p:nvSpPr>
            <p:spPr>
              <a:xfrm>
                <a:off x="1294008" y="1311648"/>
                <a:ext cx="2397798" cy="720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ysClr val="windowText" lastClr="000000">
                    <a:lumMod val="85000"/>
                    <a:lumOff val="15000"/>
                    <a:alpha val="10000"/>
                  </a:sysClr>
                </a:outerShdw>
              </a:effectLst>
            </p:spPr>
            <p:txBody>
              <a:bodyPr rot="0" spcFirstLastPara="0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3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+mn-ea"/>
                    <a:ea typeface="+mn-ea"/>
                    <a:cs typeface="+mn-ea"/>
                  </a:rPr>
                  <a:t>安全性 </a:t>
                </a:r>
                <a:endParaRPr kumimoji="0" lang="zh-CN" altLang="en-US" sz="193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" name="ïśḻïḋè"/>
              <p:cNvSpPr/>
              <p:nvPr/>
            </p:nvSpPr>
            <p:spPr>
              <a:xfrm>
                <a:off x="860931" y="1311648"/>
                <a:ext cx="432847" cy="720000"/>
              </a:xfrm>
              <a:prstGeom prst="rect">
                <a:avLst/>
              </a:prstGeom>
              <a:solidFill>
                <a:srgbClr val="4472C4"/>
              </a:solidFill>
              <a:ln w="12700" cap="rnd" cmpd="sng" algn="ctr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325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  <a:sym typeface="+mn-lt"/>
                  </a:rPr>
                  <a:t>3</a:t>
                </a:r>
                <a:endParaRPr kumimoji="0" lang="en-US" altLang="zh-CN" sz="2325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5075" y="6159"/>
              <a:ext cx="12132" cy="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2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</a:pPr>
              <a:r>
                <a:rPr lang="zh-CN" altLang="en-US" sz="1745" b="1" dirty="0">
                  <a:latin typeface="+mn-ea"/>
                  <a:ea typeface="+mn-ea"/>
                  <a:sym typeface="+mn-ea"/>
                </a:rPr>
                <a:t>总体</a:t>
              </a:r>
              <a:r>
                <a:rPr lang="en-US" altLang="zh-CN" sz="1745" b="1" dirty="0">
                  <a:latin typeface="+mn-ea"/>
                  <a:ea typeface="+mn-ea"/>
                  <a:cs typeface="微软雅黑" panose="020B0503020204020204" pitchFamily="34" charset="-122"/>
                  <a:sym typeface="Arial" panose="020B0604020202020204" pitchFamily="34" charset="0"/>
                </a:rPr>
                <a:t>安全耐受，无黑框警告</a:t>
              </a:r>
              <a:r>
                <a:rPr lang="zh-CN" altLang="en-US" sz="1745" b="1" dirty="0">
                  <a:latin typeface="+mn-ea"/>
                  <a:ea typeface="+mn-ea"/>
                  <a:cs typeface="微软雅黑" panose="020B0503020204020204" pitchFamily="34" charset="-122"/>
                  <a:sym typeface="Arial" panose="020B0604020202020204" pitchFamily="34" charset="0"/>
                </a:rPr>
                <a:t>，</a:t>
              </a:r>
              <a:r>
                <a:rPr kumimoji="0" lang="zh-CN" altLang="en-US" sz="1745" b="1" i="0" u="none" strike="noStrike" kern="0" cap="none" spc="0" normalizeH="0" baseline="0" noProof="1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较标准化疗</a:t>
              </a:r>
              <a:r>
                <a:rPr kumimoji="0" lang="en-US" altLang="zh-CN" sz="1745" b="1" i="0" u="none" strike="noStrike" kern="0" cap="none" spc="0" normalizeH="0" baseline="0" noProof="1" dirty="0">
                  <a:solidFill>
                    <a:schemeClr val="tx1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降</a:t>
              </a:r>
              <a:r>
                <a:rPr lang="zh-CN" altLang="en-US" sz="1745" b="1" dirty="0">
                  <a:solidFill>
                    <a:schemeClr val="tx1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低</a:t>
              </a:r>
              <a:r>
                <a:rPr lang="en-US" altLang="zh-CN" sz="1745" b="1" dirty="0">
                  <a:solidFill>
                    <a:schemeClr val="tx1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3</a:t>
              </a:r>
              <a:r>
                <a:rPr lang="zh-CN" altLang="en-US" sz="1745" b="1" dirty="0">
                  <a:solidFill>
                    <a:schemeClr val="tx1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级以上毒性绝对值达</a:t>
              </a:r>
              <a:r>
                <a:rPr lang="en-US" altLang="zh-CN" sz="1745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3</a:t>
              </a:r>
              <a:r>
                <a:rPr lang="en-US" altLang="en-US" sz="1745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1.8%</a:t>
              </a:r>
              <a:endParaRPr lang="en-US" altLang="en-US" sz="1745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16305" y="2101850"/>
            <a:ext cx="10518140" cy="650240"/>
            <a:chOff x="1443" y="4640"/>
            <a:chExt cx="16564" cy="1024"/>
          </a:xfrm>
        </p:grpSpPr>
        <p:grpSp>
          <p:nvGrpSpPr>
            <p:cNvPr id="10" name="组合 9"/>
            <p:cNvGrpSpPr/>
            <p:nvPr/>
          </p:nvGrpSpPr>
          <p:grpSpPr>
            <a:xfrm>
              <a:off x="1443" y="4640"/>
              <a:ext cx="3458" cy="1024"/>
              <a:chOff x="860931" y="1311648"/>
              <a:chExt cx="2830875" cy="720000"/>
            </a:xfrm>
          </p:grpSpPr>
          <p:sp>
            <p:nvSpPr>
              <p:cNvPr id="11" name="îṥḷîďé"/>
              <p:cNvSpPr/>
              <p:nvPr/>
            </p:nvSpPr>
            <p:spPr>
              <a:xfrm>
                <a:off x="1294008" y="1311648"/>
                <a:ext cx="2397798" cy="720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ysClr val="windowText" lastClr="000000">
                    <a:lumMod val="85000"/>
                    <a:lumOff val="15000"/>
                    <a:alpha val="10000"/>
                  </a:sysClr>
                </a:outerShdw>
              </a:effectLst>
            </p:spPr>
            <p:txBody>
              <a:bodyPr rot="0" spcFirstLastPara="0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3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+mn-ea"/>
                    <a:ea typeface="+mn-ea"/>
                    <a:cs typeface="+mn-ea"/>
                  </a:rPr>
                  <a:t>有效性 </a:t>
                </a:r>
                <a:endParaRPr kumimoji="0" lang="zh-CN" altLang="en-US" sz="193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ïśḻïḋè"/>
              <p:cNvSpPr/>
              <p:nvPr/>
            </p:nvSpPr>
            <p:spPr>
              <a:xfrm>
                <a:off x="860931" y="1311648"/>
                <a:ext cx="432847" cy="720000"/>
              </a:xfrm>
              <a:prstGeom prst="rect">
                <a:avLst/>
              </a:prstGeom>
              <a:solidFill>
                <a:srgbClr val="4472C4"/>
              </a:solidFill>
              <a:ln w="12700" cap="rnd" cmpd="sng" algn="ctr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325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  <a:sym typeface="+mn-lt"/>
                  </a:rPr>
                  <a:t>2</a:t>
                </a:r>
                <a:endParaRPr kumimoji="0" lang="en-US" altLang="zh-CN" sz="2325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94" name="矩形 193"/>
            <p:cNvSpPr/>
            <p:nvPr>
              <p:custDataLst>
                <p:tags r:id="rId1"/>
              </p:custDataLst>
            </p:nvPr>
          </p:nvSpPr>
          <p:spPr>
            <a:xfrm>
              <a:off x="5220" y="4695"/>
              <a:ext cx="12787" cy="91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indent="0" algn="l" fontAlgn="auto">
                <a:lnSpc>
                  <a:spcPct val="120000"/>
                </a:lnSpc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zh-CN" altLang="en-US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维迪西妥单抗将HER2表达晚期尿路上皮癌患者</a:t>
              </a:r>
              <a:r>
                <a:rPr lang="en-US" altLang="zh-CN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m</a:t>
              </a:r>
              <a:r>
                <a:rPr lang="zh-CN" altLang="en-US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PFS</a:t>
              </a:r>
              <a:r>
                <a:rPr lang="zh-CN" altLang="en-US" sz="1745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延长至</a:t>
              </a:r>
              <a:r>
                <a:rPr lang="zh-CN" altLang="en-US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13.1个月</a:t>
              </a:r>
              <a:r>
                <a:rPr lang="zh-CN" altLang="en-US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lang="en-US" altLang="zh-CN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mOS</a:t>
              </a:r>
              <a:r>
                <a:rPr lang="zh-CN" altLang="en-US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至</a:t>
              </a:r>
              <a:r>
                <a:rPr lang="en-US" altLang="zh-CN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31.5</a:t>
              </a:r>
              <a:r>
                <a:rPr lang="zh-CN" altLang="en-US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个月</a:t>
              </a:r>
              <a:r>
                <a:rPr lang="zh-CN" altLang="en-US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翻倍获益</a:t>
              </a:r>
              <a:r>
                <a:rPr lang="zh-CN" altLang="en-US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kumimoji="0" lang="zh-CN" altLang="en-US" sz="1745" b="1" i="0" u="none" strike="noStrike" kern="0" cap="none" spc="0" normalizeH="0" baseline="0" noProof="1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权威指南</a:t>
              </a:r>
              <a:r>
                <a:rPr kumimoji="0" lang="zh-CN" altLang="en-US" sz="1745" b="1" i="0" u="none" strike="noStrike" kern="0" cap="none" spc="0" normalizeH="0" baseline="0" noProof="1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I级优先</a:t>
              </a:r>
              <a:r>
                <a:rPr kumimoji="0" lang="zh-CN" altLang="en-US" sz="1745" b="1" i="0" u="none" strike="noStrike" kern="0" cap="none" spc="0" normalizeH="0" baseline="0" noProof="1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推荐</a:t>
              </a:r>
              <a:endParaRPr kumimoji="0" lang="zh-CN" altLang="en-US" sz="1745" b="1" i="0" u="none" strike="noStrike" kern="0" cap="none" spc="0" normalizeH="0" baseline="0" noProof="1"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16305" y="4692650"/>
            <a:ext cx="10528935" cy="650240"/>
            <a:chOff x="1443" y="8459"/>
            <a:chExt cx="16581" cy="1024"/>
          </a:xfrm>
        </p:grpSpPr>
        <p:grpSp>
          <p:nvGrpSpPr>
            <p:cNvPr id="29" name="组合 28"/>
            <p:cNvGrpSpPr/>
            <p:nvPr/>
          </p:nvGrpSpPr>
          <p:grpSpPr>
            <a:xfrm>
              <a:off x="1443" y="8459"/>
              <a:ext cx="3458" cy="1024"/>
              <a:chOff x="860931" y="1311648"/>
              <a:chExt cx="3312847" cy="720000"/>
            </a:xfrm>
          </p:grpSpPr>
          <p:sp>
            <p:nvSpPr>
              <p:cNvPr id="30" name="îṥḷîďé"/>
              <p:cNvSpPr/>
              <p:nvPr/>
            </p:nvSpPr>
            <p:spPr>
              <a:xfrm>
                <a:off x="1293778" y="1311648"/>
                <a:ext cx="2880000" cy="720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ysClr val="windowText" lastClr="000000">
                    <a:lumMod val="85000"/>
                    <a:lumOff val="15000"/>
                    <a:alpha val="10000"/>
                  </a:sysClr>
                </a:outerShdw>
              </a:effectLst>
            </p:spPr>
            <p:txBody>
              <a:bodyPr rot="0" spcFirstLastPara="0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3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+mn-ea"/>
                    <a:ea typeface="+mn-ea"/>
                    <a:cs typeface="Arial" panose="020B0604020202020204" pitchFamily="34" charset="0"/>
                  </a:rPr>
                  <a:t>公平性</a:t>
                </a:r>
                <a:endParaRPr kumimoji="0" lang="zh-CN" altLang="en-US" sz="193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31" name="ïśḻïḋè"/>
              <p:cNvSpPr/>
              <p:nvPr/>
            </p:nvSpPr>
            <p:spPr>
              <a:xfrm>
                <a:off x="860931" y="1311648"/>
                <a:ext cx="507668" cy="720000"/>
              </a:xfrm>
              <a:prstGeom prst="rect">
                <a:avLst/>
              </a:prstGeom>
              <a:solidFill>
                <a:srgbClr val="4472C4"/>
              </a:solidFill>
              <a:ln w="12700" cap="rnd" cmpd="sng" algn="ctr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325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  <a:sym typeface="+mn-lt"/>
                  </a:rPr>
                  <a:t>5</a:t>
                </a:r>
                <a:endParaRPr kumimoji="0" lang="en-US" altLang="zh-CN" sz="2325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5075" y="8691"/>
              <a:ext cx="12949" cy="56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kumimoji="0" lang="en-US" altLang="zh-CN" sz="1745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微软雅黑" panose="020B0503020204020204" pitchFamily="34" charset="-122"/>
                  <a:sym typeface="+mn-ea"/>
                </a:rPr>
                <a:t>填补</a:t>
              </a:r>
              <a:r>
                <a:rPr kumimoji="0" lang="en-US" altLang="zh-CN" sz="1745" b="1" i="0" u="none" strike="noStrike" kern="0" cap="none" spc="0" normalizeH="0" baseline="0" noProof="1" dirty="0">
                  <a:latin typeface="+mn-ea"/>
                  <a:ea typeface="+mn-ea"/>
                  <a:cs typeface="微软雅黑" panose="020B0503020204020204" pitchFamily="34" charset="-122"/>
                  <a:sym typeface="+mn-ea"/>
                </a:rPr>
                <a:t>一线晚期HER2表达尿路上皮癌</a:t>
              </a:r>
              <a:r>
                <a:rPr kumimoji="0" lang="zh-CN" altLang="en-US" sz="1745" b="1" i="0" u="none" strike="noStrike" kern="0" cap="none" spc="0" normalizeH="0" baseline="0" noProof="1" dirty="0">
                  <a:latin typeface="+mn-ea"/>
                  <a:ea typeface="+mn-ea"/>
                  <a:cs typeface="微软雅黑" panose="020B0503020204020204" pitchFamily="34" charset="-122"/>
                  <a:sym typeface="+mn-ea"/>
                </a:rPr>
                <a:t>目录</a:t>
              </a:r>
              <a:r>
                <a:rPr kumimoji="0" lang="en-US" altLang="zh-CN" sz="1745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微软雅黑" panose="020B0503020204020204" pitchFamily="34" charset="-122"/>
                  <a:sym typeface="+mn-ea"/>
                </a:rPr>
                <a:t>空白</a:t>
              </a:r>
              <a:r>
                <a:rPr kumimoji="0" lang="en-US" altLang="zh-CN" sz="1745" b="1" i="0" u="none" strike="noStrike" kern="0" cap="none" spc="0" normalizeH="0" baseline="0" noProof="1" dirty="0">
                  <a:latin typeface="+mn-ea"/>
                  <a:ea typeface="+mn-ea"/>
                  <a:cs typeface="微软雅黑" panose="020B0503020204020204" pitchFamily="34" charset="-122"/>
                  <a:sym typeface="+mn-ea"/>
                </a:rPr>
                <a:t>，助力健康中国2030，</a:t>
              </a:r>
              <a:r>
                <a:rPr kumimoji="0" lang="en-US" altLang="zh-CN" sz="1745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微软雅黑" panose="020B0503020204020204" pitchFamily="34" charset="-122"/>
                  <a:sym typeface="+mn-ea"/>
                </a:rPr>
                <a:t>基金影响有限</a:t>
              </a:r>
              <a:endParaRPr kumimoji="0" lang="en-US" altLang="zh-CN" sz="1745" b="1" i="0" u="none" strike="noStrike" kern="0" cap="none" spc="0" normalizeH="0" baseline="0" noProof="1" dirty="0">
                <a:solidFill>
                  <a:srgbClr val="EE7C58"/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16305" y="3780155"/>
            <a:ext cx="10871835" cy="737235"/>
            <a:chOff x="1443" y="7153"/>
            <a:chExt cx="17121" cy="1161"/>
          </a:xfrm>
        </p:grpSpPr>
        <p:grpSp>
          <p:nvGrpSpPr>
            <p:cNvPr id="26" name="组合 25"/>
            <p:cNvGrpSpPr/>
            <p:nvPr/>
          </p:nvGrpSpPr>
          <p:grpSpPr>
            <a:xfrm>
              <a:off x="1443" y="7201"/>
              <a:ext cx="3458" cy="1024"/>
              <a:chOff x="860931" y="1311648"/>
              <a:chExt cx="2830875" cy="720000"/>
            </a:xfrm>
          </p:grpSpPr>
          <p:sp>
            <p:nvSpPr>
              <p:cNvPr id="28" name="îṥḷîďé"/>
              <p:cNvSpPr/>
              <p:nvPr/>
            </p:nvSpPr>
            <p:spPr>
              <a:xfrm>
                <a:off x="1294008" y="1311648"/>
                <a:ext cx="2397798" cy="720000"/>
              </a:xfrm>
              <a:prstGeom prst="roundRect">
                <a:avLst>
                  <a:gd name="adj" fmla="val 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ysClr val="windowText" lastClr="000000">
                    <a:lumMod val="85000"/>
                    <a:lumOff val="15000"/>
                    <a:alpha val="10000"/>
                  </a:sysClr>
                </a:outerShdw>
              </a:effectLst>
            </p:spPr>
            <p:txBody>
              <a:bodyPr rot="0" spcFirstLastPara="0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93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+mn-ea"/>
                    <a:ea typeface="+mn-ea"/>
                    <a:cs typeface="+mn-ea"/>
                  </a:rPr>
                  <a:t>创新性 </a:t>
                </a:r>
                <a:endParaRPr kumimoji="0" lang="zh-CN" altLang="en-US" sz="193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+mn-ea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2" name="ïśḻïḋè"/>
              <p:cNvSpPr/>
              <p:nvPr/>
            </p:nvSpPr>
            <p:spPr>
              <a:xfrm>
                <a:off x="860931" y="1311648"/>
                <a:ext cx="432847" cy="720000"/>
              </a:xfrm>
              <a:prstGeom prst="rect">
                <a:avLst/>
              </a:prstGeom>
              <a:solidFill>
                <a:srgbClr val="4472C4"/>
              </a:solidFill>
              <a:ln w="12700" cap="rnd" cmpd="sng" algn="ctr">
                <a:solidFill>
                  <a:srgbClr val="4472C4"/>
                </a:solidFill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88561" tIns="44280" rIns="88561" bIns="4428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325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  <a:sym typeface="+mn-lt"/>
                  </a:rPr>
                  <a:t>4</a:t>
                </a:r>
                <a:endParaRPr kumimoji="0" lang="en-US" altLang="zh-CN" sz="2325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5075" y="7153"/>
              <a:ext cx="13489" cy="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indent="0" algn="l" fontAlgn="auto">
                <a:lnSpc>
                  <a:spcPct val="120000"/>
                </a:lnSpc>
                <a:spcAft>
                  <a:spcPts val="0"/>
                </a:spcAft>
                <a:buNone/>
              </a:pPr>
              <a:r>
                <a:rPr lang="zh-CN" altLang="en-US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中美双突破疗法认定</a:t>
              </a:r>
              <a:r>
                <a:rPr lang="zh-CN" altLang="en-US" sz="1745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：</a:t>
              </a:r>
              <a:endParaRPr lang="en-US" altLang="zh-CN" sz="174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l" fontAlgn="auto">
                <a:lnSpc>
                  <a:spcPct val="120000"/>
                </a:lnSpc>
                <a:spcAft>
                  <a:spcPts val="0"/>
                </a:spcAft>
                <a:buNone/>
              </a:pPr>
              <a:r>
                <a:rPr lang="zh-CN" altLang="en-US" sz="1745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全球</a:t>
              </a:r>
              <a:r>
                <a:rPr lang="zh-CN" altLang="en-US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首个</a:t>
              </a:r>
              <a:r>
                <a:rPr lang="zh-CN" altLang="en-US" sz="1745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且</a:t>
              </a:r>
              <a:r>
                <a:rPr lang="zh-CN" altLang="en-US" sz="1745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唯一</a:t>
              </a:r>
              <a:r>
                <a:rPr lang="zh-CN" altLang="en-US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获批晚期</a:t>
              </a:r>
              <a:r>
                <a:rPr lang="en-US" altLang="zh-CN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HER2</a:t>
              </a:r>
              <a:r>
                <a:rPr lang="zh-CN" altLang="en-US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表达尿路上皮癌的</a:t>
              </a:r>
              <a:r>
                <a:rPr lang="en-US" altLang="zh-CN" sz="174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ADC</a:t>
              </a:r>
              <a:r>
                <a:rPr lang="zh-CN" altLang="en-US" sz="1745" b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，</a:t>
              </a:r>
              <a:r>
                <a:rPr lang="zh-CN" altLang="en-US" sz="1745" b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提供创新</a:t>
              </a:r>
              <a:r>
                <a:rPr lang="zh-CN" altLang="en-US" sz="1745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的高效低毒方案</a:t>
              </a:r>
              <a:endParaRPr lang="zh-CN" altLang="en-US" sz="1745" b="1" dirty="0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圆角 19"/>
          <p:cNvSpPr/>
          <p:nvPr/>
        </p:nvSpPr>
        <p:spPr>
          <a:xfrm>
            <a:off x="7279640" y="1565910"/>
            <a:ext cx="4293235" cy="496633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9600" y="-20320"/>
            <a:ext cx="11089005" cy="1283970"/>
          </a:xfrm>
        </p:spPr>
        <p:txBody>
          <a:bodyPr/>
          <a:lstStyle/>
          <a:p>
            <a:r>
              <a:rPr lang="zh-CN" altLang="en-US" sz="2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维迪西妥单抗为一线晚期尿路上皮癌患者带来全新治疗方案，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建议空白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参照</a:t>
            </a:r>
            <a:endParaRPr lang="zh-CN" altLang="en-US" sz="2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621270" y="1718309"/>
            <a:ext cx="3593465" cy="1211581"/>
            <a:chOff x="12226" y="2768"/>
            <a:chExt cx="5659" cy="1908"/>
          </a:xfrm>
        </p:grpSpPr>
        <p:grpSp>
          <p:nvGrpSpPr>
            <p:cNvPr id="13" name="组合 12"/>
            <p:cNvGrpSpPr/>
            <p:nvPr/>
          </p:nvGrpSpPr>
          <p:grpSpPr>
            <a:xfrm>
              <a:off x="13267" y="2768"/>
              <a:ext cx="3701" cy="601"/>
              <a:chOff x="798422" y="7282382"/>
              <a:chExt cx="2618029" cy="381481"/>
            </a:xfrm>
          </p:grpSpPr>
          <p:sp>
            <p:nvSpPr>
              <p:cNvPr id="14" name="Google Shape;281;p5"/>
              <p:cNvSpPr txBox="1"/>
              <p:nvPr/>
            </p:nvSpPr>
            <p:spPr>
              <a:xfrm>
                <a:off x="798422" y="7282382"/>
                <a:ext cx="2617315" cy="3357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 defTabSz="914400">
                  <a:buClr>
                    <a:srgbClr val="000000"/>
                  </a:buClr>
                  <a:buSzPts val="1050"/>
                </a:pPr>
                <a:r>
                  <a:rPr lang="zh-CN" sz="1600" b="1" kern="0" dirty="0">
                    <a:solidFill>
                      <a:srgbClr val="EE7C5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/>
                    <a:sym typeface="Arial" panose="020B0604020202020204"/>
                  </a:rPr>
                  <a:t>目录内无精准靶向药</a:t>
                </a:r>
                <a:endParaRPr lang="zh-CN" sz="1600" b="1" kern="0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Shape1"/>
              <p:cNvSpPr/>
              <p:nvPr/>
            </p:nvSpPr>
            <p:spPr>
              <a:xfrm>
                <a:off x="847688" y="7618144"/>
                <a:ext cx="2568763" cy="45719"/>
              </a:xfrm>
              <a:prstGeom prst="rect">
                <a:avLst/>
              </a:prstGeom>
              <a:solidFill>
                <a:srgbClr val="EE7C58"/>
              </a:solidFill>
              <a:ln w="5715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/>
              <a:p>
                <a:pPr algn="ctr" defTabSz="913765"/>
                <a:endParaRPr lang="zh-CN" altLang="en-US" sz="12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2226" y="3369"/>
              <a:ext cx="565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Char char="•"/>
              </a:pP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精准</a:t>
              </a: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HER2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，填补空白：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HER2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是尿路上皮癌独立的预后不良因素</a:t>
              </a:r>
              <a:r>
                <a:rPr lang="en-US" altLang="zh-CN" sz="1200" b="0" baseline="30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，目录内无针对HER2表达晚期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UC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一线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ADC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药物</a:t>
              </a:r>
              <a:endParaRPr lang="zh-CN" altLang="en-US" sz="1200" b="0" u="none" strike="dblStrike" kern="0" cap="none" spc="0" normalizeH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585075" y="4610100"/>
            <a:ext cx="3742690" cy="1537970"/>
            <a:chOff x="12264" y="7153"/>
            <a:chExt cx="5894" cy="2422"/>
          </a:xfrm>
        </p:grpSpPr>
        <p:grpSp>
          <p:nvGrpSpPr>
            <p:cNvPr id="19" name="组合 18"/>
            <p:cNvGrpSpPr/>
            <p:nvPr/>
          </p:nvGrpSpPr>
          <p:grpSpPr>
            <a:xfrm rot="0">
              <a:off x="12985" y="7153"/>
              <a:ext cx="4649" cy="601"/>
              <a:chOff x="642909" y="7282382"/>
              <a:chExt cx="2951972" cy="381481"/>
            </a:xfrm>
          </p:grpSpPr>
          <p:sp>
            <p:nvSpPr>
              <p:cNvPr id="20" name="Google Shape;281;p5"/>
              <p:cNvSpPr txBox="1"/>
              <p:nvPr/>
            </p:nvSpPr>
            <p:spPr>
              <a:xfrm>
                <a:off x="642909" y="7282382"/>
                <a:ext cx="2951972" cy="3357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 defTabSz="914400">
                  <a:buClr>
                    <a:srgbClr val="000000"/>
                  </a:buClr>
                  <a:buSzPts val="1050"/>
                </a:pPr>
                <a:r>
                  <a:rPr lang="zh-CN" sz="1600" b="1" kern="0" dirty="0">
                    <a:solidFill>
                      <a:srgbClr val="EE7C5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/>
                    <a:sym typeface="Arial" panose="020B0604020202020204"/>
                  </a:rPr>
                  <a:t>弥补患者需求</a:t>
                </a:r>
                <a:endParaRPr lang="zh-CN" sz="1600" b="1" kern="0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Shape1"/>
              <p:cNvSpPr/>
              <p:nvPr/>
            </p:nvSpPr>
            <p:spPr>
              <a:xfrm>
                <a:off x="847688" y="7618144"/>
                <a:ext cx="2568763" cy="45719"/>
              </a:xfrm>
              <a:prstGeom prst="rect">
                <a:avLst/>
              </a:prstGeom>
              <a:solidFill>
                <a:srgbClr val="EE7C58"/>
              </a:solidFill>
              <a:ln w="5715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/>
              <a:p>
                <a:pPr algn="ctr" defTabSz="913765"/>
                <a:endParaRPr lang="zh-CN" altLang="en-US" sz="12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2264" y="7977"/>
              <a:ext cx="589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精准</a:t>
              </a:r>
              <a:r>
                <a:rPr lang="en-US" altLang="zh-CN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HER2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，全面超越：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相较标准化疗为患者带</a:t>
              </a:r>
              <a:r>
                <a:rPr lang="zh-CN" altLang="en-US" sz="12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来</a:t>
              </a:r>
              <a:r>
                <a:rPr lang="zh-CN" altLang="en-US" sz="1200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翻倍疗效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，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中位8.5个月治疗转化中位无疾病进展13.1个月和中位总生存31.5个月，临床研究结果登顶</a:t>
              </a:r>
              <a:r>
                <a:rPr lang="zh-CN" altLang="en-US" sz="1200" b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《新英格兰医学杂志》</a:t>
              </a:r>
              <a:r>
                <a:rPr lang="en-US" altLang="zh-CN" sz="1200" b="0" baseline="30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3</a:t>
              </a:r>
              <a:endParaRPr lang="zh-CN" altLang="en-US" sz="1200" b="1" dirty="0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zh-CN" altLang="en-US" sz="1200" u="none" strike="sngStrike" kern="0" cap="none" spc="0" normalizeH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21346" y="3088005"/>
            <a:ext cx="3769128" cy="1371600"/>
            <a:chOff x="9252" y="6541"/>
            <a:chExt cx="6514" cy="2160"/>
          </a:xfrm>
        </p:grpSpPr>
        <p:grpSp>
          <p:nvGrpSpPr>
            <p:cNvPr id="25" name="组合 24"/>
            <p:cNvGrpSpPr/>
            <p:nvPr/>
          </p:nvGrpSpPr>
          <p:grpSpPr>
            <a:xfrm>
              <a:off x="10186" y="6541"/>
              <a:ext cx="4689" cy="601"/>
              <a:chOff x="572428" y="7059805"/>
              <a:chExt cx="2977371" cy="381482"/>
            </a:xfrm>
          </p:grpSpPr>
          <p:sp>
            <p:nvSpPr>
              <p:cNvPr id="26" name="Google Shape;281;p5"/>
              <p:cNvSpPr txBox="1"/>
              <p:nvPr/>
            </p:nvSpPr>
            <p:spPr>
              <a:xfrm>
                <a:off x="572428" y="7059805"/>
                <a:ext cx="2977371" cy="3357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ctr" defTabSz="914400">
                  <a:buClr>
                    <a:srgbClr val="000000"/>
                  </a:buClr>
                  <a:buSzPts val="1050"/>
                </a:pPr>
                <a:r>
                  <a:rPr lang="zh-CN" sz="1600" b="1" kern="0" dirty="0">
                    <a:solidFill>
                      <a:srgbClr val="EE7C5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/>
                    <a:sym typeface="Arial" panose="020B0604020202020204"/>
                  </a:rPr>
                  <a:t>作用机制创新</a:t>
                </a:r>
                <a:endParaRPr lang="zh-CN" sz="1600" b="1" kern="0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Shape1"/>
              <p:cNvSpPr/>
              <p:nvPr/>
            </p:nvSpPr>
            <p:spPr>
              <a:xfrm>
                <a:off x="757601" y="7395568"/>
                <a:ext cx="2568763" cy="45719"/>
              </a:xfrm>
              <a:prstGeom prst="rect">
                <a:avLst/>
              </a:prstGeom>
              <a:solidFill>
                <a:srgbClr val="EE7C58"/>
              </a:solidFill>
              <a:ln w="5715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/>
              <a:p>
                <a:pPr algn="ctr" defTabSz="913765"/>
                <a:endParaRPr lang="zh-CN" altLang="en-US" sz="12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9252" y="7394"/>
              <a:ext cx="651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原研创新，国际认定：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首个国产原研1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类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可裂解链接子ADC药物，原研裸抗迪西妥单抗比经典曲妥珠与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HER2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受体</a:t>
              </a:r>
              <a:r>
                <a:rPr lang="en-US" altLang="zh-CN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4</a:t>
              </a:r>
              <a:r>
                <a:rPr lang="zh-CN" altLang="en-US" sz="12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号位点具有更强亲和力与内吞转运</a:t>
              </a:r>
              <a:r>
                <a:rPr lang="en-US" altLang="zh-CN" sz="1200" b="0" baseline="30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r>
                <a:rPr lang="zh-CN" altLang="en-US" sz="1200" b="0" baseline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，起效迅速、安全性更佳，</a:t>
              </a: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中美双突破疗法认定</a:t>
              </a:r>
              <a:endParaRPr kumimoji="0" lang="zh-CN" altLang="en-US" sz="1200" b="1" i="0" u="none" strike="noStrike" kern="0" cap="none" spc="0" normalizeH="0" baseline="0" noProof="1" dirty="0">
                <a:solidFill>
                  <a:srgbClr val="EE7C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Google Shape;98;p3"/>
          <p:cNvSpPr/>
          <p:nvPr/>
        </p:nvSpPr>
        <p:spPr>
          <a:xfrm>
            <a:off x="7621270" y="1031240"/>
            <a:ext cx="3860800" cy="371475"/>
          </a:xfrm>
          <a:prstGeom prst="rect">
            <a:avLst/>
          </a:prstGeom>
          <a:gradFill>
            <a:gsLst>
              <a:gs pos="0">
                <a:srgbClr val="0E3995">
                  <a:alpha val="0"/>
                </a:srgbClr>
              </a:gs>
              <a:gs pos="50000">
                <a:srgbClr val="0E3995">
                  <a:alpha val="10000"/>
                </a:srgbClr>
              </a:gs>
              <a:gs pos="100000">
                <a:srgbClr val="0E3995"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0E3995">
                    <a:alpha val="0"/>
                  </a:srgbClr>
                </a:gs>
                <a:gs pos="50000">
                  <a:srgbClr val="0E3995"/>
                </a:gs>
                <a:gs pos="100000">
                  <a:srgbClr val="0E3995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参照药建议：</a:t>
            </a:r>
            <a:r>
              <a:rPr kumimoji="0" 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空白</a:t>
            </a:r>
            <a:endParaRPr kumimoji="0" lang="zh-CN" sz="1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1" name="矩形: 圆顶角 10"/>
          <p:cNvSpPr/>
          <p:nvPr/>
        </p:nvSpPr>
        <p:spPr>
          <a:xfrm rot="5400000">
            <a:off x="-355600" y="327880"/>
            <a:ext cx="1244600" cy="533400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108000" rIns="36000" bIns="108000"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0980" y="6148070"/>
            <a:ext cx="23583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zh-CN" altLang="en-US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Yao, X.,  et al.. Breast Cancer Res Treat 153, 123–133 (2015)</a:t>
            </a:r>
            <a:endParaRPr kumimoji="0" lang="zh-CN" altLang="en-US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zh-CN" altLang="en-US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中国临床肿瘤学会（CSCO）尿路上皮癌诊疗指南, 202</a:t>
            </a: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</a:t>
            </a:r>
            <a:endParaRPr kumimoji="0" lang="zh-CN" altLang="en-US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Sheng X, et al. N Engl J Med. 2025 Oct 19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66700" y="1416050"/>
          <a:ext cx="6833870" cy="5115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91615"/>
                <a:gridCol w="1814195"/>
                <a:gridCol w="1764030"/>
                <a:gridCol w="1764030"/>
              </a:tblGrid>
              <a:tr h="274320"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</a:rPr>
                        <a:t>药品通用名称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ea typeface="+mn-lt"/>
                          <a:cs typeface="微软雅黑" panose="020B0503020204020204" pitchFamily="34" charset="-122"/>
                          <a:sym typeface="+mn-ea"/>
                        </a:rPr>
                        <a:t>注射用维迪西妥单抗</a:t>
                      </a:r>
                      <a:endParaRPr lang="zh-CN" altLang="en-US" sz="1200" b="1" kern="1200" baseline="30000">
                        <a:solidFill>
                          <a:schemeClr val="tx1"/>
                        </a:solidFill>
                        <a:ea typeface="+mn-lt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</a:tr>
              <a:tr h="2743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</a:rPr>
                        <a:t>注册规格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60mg/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支；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Arial" panose="020B0604020202020204" pitchFamily="34" charset="0"/>
                        </a:rPr>
                        <a:t>40mg/支</a:t>
                      </a:r>
                      <a:endParaRPr lang="en-US" altLang="zh-CN" sz="12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</a:tr>
              <a:tr h="8991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</a:rPr>
                        <a:t>现行医保目录的限定支付范围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p>
                      <a:pPr marL="171450" indent="-171450" algn="just" rtl="0">
                        <a:lnSpc>
                          <a:spcPct val="12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Arial" panose="020B0604020202020204" pitchFamily="34" charset="0"/>
                        </a:rPr>
                        <a:t>至少接受过 2 个系统化疗的 HER2 过表达局部晚期或转移性胃癌 (包括胃食管结合部腺癌) 的患者， HER2 过表达定义为 HER2 免疫组织化学检查结果为 2+或 3+</a:t>
                      </a:r>
                      <a:endParaRPr lang="zh-CN" altLang="en-US" sz="1000" u="none" strike="noStrike" kern="1200" cap="none" normalizeH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  <a:p>
                      <a:pPr marL="171450" indent="-171450" algn="just" rtl="0">
                        <a:lnSpc>
                          <a:spcPct val="12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Arial" panose="020B0604020202020204" pitchFamily="34" charset="0"/>
                        </a:rPr>
                        <a:t>既往接受过含铂化疗且 HER2 过表达局部晚期或转移性尿路上皮癌的患者， HER2 过表达定义为 HER2 免疫组织化学检查结果为 2+或 3+</a:t>
                      </a:r>
                      <a:endParaRPr lang="zh-CN" altLang="en-US" sz="10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</a:tr>
              <a:tr h="15963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  <a:sym typeface="+mn-ea"/>
                        </a:rPr>
                        <a:t>新获批适应症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  <a:sym typeface="+mn-ea"/>
                      </a:endParaRPr>
                    </a:p>
                    <a:p>
                      <a:pPr algn="l">
                        <a:buNone/>
                      </a:pP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p>
                      <a:pPr marL="171450" indent="-17145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b="1">
                          <a:solidFill>
                            <a:srgbClr val="EE7C58"/>
                          </a:solidFill>
                          <a:ea typeface="+mn-lt"/>
                          <a:cs typeface="+mn-lt"/>
                          <a:sym typeface="+mn-ea"/>
                        </a:rPr>
                        <a:t>联合特瑞普利单抗适用于HER2表达的局部晚期或转移性尿路上皮癌患者，HER2表达定义为HER2免疫组织化学检查结果为1+、2+或3+</a:t>
                      </a:r>
                      <a:endParaRPr lang="zh-CN" altLang="en-US" sz="1200" b="1">
                        <a:solidFill>
                          <a:srgbClr val="EE7C58"/>
                        </a:solidFill>
                        <a:ea typeface="+mn-lt"/>
                        <a:cs typeface="+mn-lt"/>
                        <a:sym typeface="+mn-ea"/>
                      </a:endParaRPr>
                    </a:p>
                    <a:p>
                      <a:pPr marL="171450" indent="-17145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既往接受过曲妥珠单抗(或其生物类似药)和紫杉类药物治疗的HER2阳性且存在肝转移的晚期乳腺癌患者 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171450" indent="-17145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既往在转移性疾病阶段接受过至少一种系统治疗的，或在辅助化疗期间或完成辅助化疗之后12个月内复发的，不可切除或转移性HER2低表达（IHC 1+或IHC 2+/ISH-）且存在肝转移的成人乳腺癌患者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56970"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</a:rPr>
                        <a:t>用法用量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3">
                  <a:txBody>
                    <a:bodyPr/>
                    <a:p>
                      <a:pPr marL="171450" indent="-171450" algn="l" rtl="0">
                        <a:lnSpc>
                          <a:spcPct val="12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Arial" panose="020B0604020202020204" pitchFamily="34" charset="0"/>
                        </a:rPr>
                        <a:t>尿路上皮癌：本品单药或联合特瑞普利单抗，2.0 mg/kg，每两周一次，直至疾病进展或出现不可耐受的毒性</a:t>
                      </a:r>
                      <a:endParaRPr lang="zh-CN" altLang="en-US" sz="1200">
                        <a:solidFill>
                          <a:schemeClr val="tx1"/>
                        </a:solidFill>
                        <a:latin typeface="+mn-ea"/>
                        <a:cs typeface="+mn-ea"/>
                        <a:sym typeface="Arial" panose="020B0604020202020204" pitchFamily="34" charset="0"/>
                      </a:endParaRPr>
                    </a:p>
                    <a:p>
                      <a:pPr marL="171450" indent="-171450" algn="l" rtl="0">
                        <a:lnSpc>
                          <a:spcPct val="12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Arial" panose="020B0604020202020204" pitchFamily="34" charset="0"/>
                        </a:rPr>
                        <a:t>乳腺癌：2.0 mg/kg，每两周一次，直至疾病进展或出现不可耐受的毒性</a:t>
                      </a:r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indent="0"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a typeface="+mn-lt"/>
                          <a:cs typeface="+mn-lt"/>
                          <a:sym typeface="+mn-ea"/>
                        </a:rPr>
                        <a:t>(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  <a:sym typeface="Arial" panose="020B0604020202020204" pitchFamily="34" charset="0"/>
                        </a:rPr>
                        <a:t>III期一线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  <a:sym typeface="Arial" panose="020B0604020202020204" pitchFamily="34" charset="0"/>
                        </a:rPr>
                        <a:t>UC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  <a:sym typeface="Arial" panose="020B0604020202020204" pitchFamily="34" charset="0"/>
                        </a:rPr>
                        <a:t>临床研究证明</a:t>
                      </a:r>
                      <a:r>
                        <a:rPr lang="en-US" altLang="zh-CN" sz="1200" b="0" baseline="30000" dirty="0">
                          <a:solidFill>
                            <a:schemeClr val="tx1"/>
                          </a:solidFill>
                          <a:ea typeface="+mn-lt"/>
                          <a:cs typeface="+mn-lt"/>
                          <a:sym typeface="Arial" panose="020B0604020202020204" pitchFamily="34" charset="0"/>
                        </a:rPr>
                        <a:t>1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  <a:sym typeface="Arial" panose="020B0604020202020204" pitchFamily="34" charset="0"/>
                        </a:rPr>
                        <a:t>：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ea typeface="+mn-lt"/>
                          <a:cs typeface="微软雅黑" panose="020B0503020204020204" pitchFamily="34" charset="-122"/>
                          <a:sym typeface="+mn-ea"/>
                        </a:rPr>
                        <a:t>维迪西妥单抗</a:t>
                      </a:r>
                      <a:r>
                        <a:rPr lang="zh-CN" altLang="en-US" sz="1200" b="1">
                          <a:solidFill>
                            <a:srgbClr val="EE7C58"/>
                          </a:solidFill>
                          <a:ea typeface="+mn-lt"/>
                          <a:cs typeface="微软雅黑" panose="020B0503020204020204" pitchFamily="34" charset="-122"/>
                          <a:sym typeface="+mn-ea"/>
                        </a:rPr>
                        <a:t>中位治疗约</a:t>
                      </a:r>
                      <a:r>
                        <a:rPr lang="en-US" altLang="zh-CN" sz="1400" b="1">
                          <a:solidFill>
                            <a:srgbClr val="EE7C58"/>
                          </a:solidFill>
                          <a:ea typeface="+mn-lt"/>
                          <a:cs typeface="微软雅黑" panose="020B0503020204020204" pitchFamily="34" charset="-122"/>
                          <a:sym typeface="+mn-ea"/>
                        </a:rPr>
                        <a:t>14</a:t>
                      </a:r>
                      <a:r>
                        <a:rPr lang="zh-CN" altLang="en-US" sz="1400" b="1">
                          <a:solidFill>
                            <a:srgbClr val="EE7C58"/>
                          </a:solidFill>
                          <a:ea typeface="+mn-lt"/>
                          <a:cs typeface="微软雅黑" panose="020B0503020204020204" pitchFamily="34" charset="-122"/>
                          <a:sym typeface="+mn-ea"/>
                        </a:rPr>
                        <a:t>个周期</a:t>
                      </a:r>
                      <a:r>
                        <a:rPr lang="en-US" altLang="zh-CN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ea typeface="+mn-lt"/>
                          <a:cs typeface="+mn-lt"/>
                          <a:sym typeface="+mn-ea"/>
                        </a:rPr>
                        <a:t>)</a:t>
                      </a:r>
                      <a:endParaRPr lang="en-US" altLang="zh-CN" sz="1200" b="0" dirty="0">
                        <a:solidFill>
                          <a:schemeClr val="bg1">
                            <a:lumMod val="50000"/>
                          </a:schemeClr>
                        </a:solidFill>
                        <a:ea typeface="+mn-lt"/>
                        <a:cs typeface="+mn-lt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  <a:tc hMerge="1"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2FF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</a:rPr>
                        <a:t>全球首个上市国家/地区及上市时间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中国，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2021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年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月</a:t>
                      </a:r>
                      <a:endParaRPr lang="zh-CN" altLang="en-US" sz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ea typeface="+mn-lt"/>
                        <a:cs typeface="+mn-lt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  <a:sym typeface="+mn-ea"/>
                        </a:rPr>
                        <a:t>中国大陆首次上市时间</a:t>
                      </a:r>
                      <a:endParaRPr lang="zh-CN" altLang="en-US" sz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ea typeface="+mn-lt"/>
                        <a:cs typeface="+mn-lt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2021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年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月</a:t>
                      </a:r>
                      <a:endParaRPr lang="zh-CN" altLang="en-US" sz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ea typeface="+mn-lt"/>
                        <a:cs typeface="+mn-lt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  <a:sym typeface="+mn-ea"/>
                        </a:rPr>
                        <a:t>大陆地区同通用名药品上市情况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200">
                          <a:sym typeface="+mn-ea"/>
                        </a:rPr>
                        <a:t>无（独家产品）</a:t>
                      </a:r>
                      <a:endParaRPr lang="zh-CN" altLang="en-US" sz="1200" kern="1200">
                        <a:solidFill>
                          <a:schemeClr val="dk1"/>
                        </a:solidFill>
                        <a:ea typeface="+mn-lt"/>
                        <a:cs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solidFill>
                            <a:schemeClr val="bg1"/>
                          </a:solidFill>
                          <a:ea typeface="+mn-lt"/>
                        </a:rPr>
                        <a:t>是否 OTC 药品</a:t>
                      </a:r>
                      <a:endParaRPr lang="zh-CN" altLang="en-US" sz="1200" b="1">
                        <a:solidFill>
                          <a:schemeClr val="bg1"/>
                        </a:solidFill>
                        <a:ea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dirty="0"/>
                        <a:t>否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Google Shape;98;p3"/>
          <p:cNvSpPr/>
          <p:nvPr/>
        </p:nvSpPr>
        <p:spPr>
          <a:xfrm>
            <a:off x="1276202" y="1044534"/>
            <a:ext cx="4815029" cy="371649"/>
          </a:xfrm>
          <a:prstGeom prst="rect">
            <a:avLst/>
          </a:prstGeom>
          <a:gradFill>
            <a:gsLst>
              <a:gs pos="0">
                <a:srgbClr val="0E3995">
                  <a:alpha val="0"/>
                </a:srgbClr>
              </a:gs>
              <a:gs pos="50000">
                <a:srgbClr val="0E3995">
                  <a:alpha val="10000"/>
                </a:srgbClr>
              </a:gs>
              <a:gs pos="100000">
                <a:srgbClr val="0E3995"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0E3995">
                    <a:alpha val="0"/>
                  </a:srgbClr>
                </a:gs>
                <a:gs pos="50000">
                  <a:srgbClr val="0E3995"/>
                </a:gs>
                <a:gs pos="100000">
                  <a:srgbClr val="0E3995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基本信息</a:t>
            </a:r>
            <a:endParaRPr kumimoji="0" 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47700" y="196850"/>
            <a:ext cx="10775950" cy="1283970"/>
          </a:xfrm>
        </p:spPr>
        <p:txBody>
          <a:bodyPr/>
          <a:lstStyle/>
          <a:p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晚期尿路上皮癌疾病负担重，患者生存率低，亟需创新药，维迪西妥单抗提供创新的高效低毒方案，</a:t>
            </a:r>
            <a:r>
              <a:rPr lang="zh-CN" altLang="en-US" sz="2600"/>
              <a:t>弥补未满足需求</a:t>
            </a:r>
            <a:endParaRPr lang="zh-CN" altLang="en-US" sz="2600"/>
          </a:p>
        </p:txBody>
      </p:sp>
      <p:sp>
        <p:nvSpPr>
          <p:cNvPr id="32" name="Google Shape;98;p3"/>
          <p:cNvSpPr/>
          <p:nvPr/>
        </p:nvSpPr>
        <p:spPr>
          <a:xfrm>
            <a:off x="853440" y="1654175"/>
            <a:ext cx="4412615" cy="371475"/>
          </a:xfrm>
          <a:prstGeom prst="rect">
            <a:avLst/>
          </a:prstGeom>
          <a:gradFill>
            <a:gsLst>
              <a:gs pos="0">
                <a:srgbClr val="0E3995">
                  <a:alpha val="0"/>
                </a:srgbClr>
              </a:gs>
              <a:gs pos="50000">
                <a:srgbClr val="0E3995">
                  <a:alpha val="10000"/>
                </a:srgbClr>
              </a:gs>
              <a:gs pos="100000">
                <a:srgbClr val="0E3995"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0E3995">
                    <a:alpha val="0"/>
                  </a:srgbClr>
                </a:gs>
                <a:gs pos="50000">
                  <a:srgbClr val="0E3995"/>
                </a:gs>
                <a:gs pos="100000">
                  <a:srgbClr val="0E3995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疾病基本情况</a:t>
            </a:r>
            <a:endParaRPr kumimoji="0" lang="zh-CN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4" name="Google Shape;109;p3"/>
          <p:cNvSpPr/>
          <p:nvPr/>
        </p:nvSpPr>
        <p:spPr>
          <a:xfrm>
            <a:off x="853440" y="2252980"/>
            <a:ext cx="4363720" cy="3488690"/>
          </a:xfrm>
          <a:prstGeom prst="roundRect">
            <a:avLst>
              <a:gd name="adj" fmla="val 3799"/>
            </a:avLst>
          </a:prstGeom>
          <a:solidFill>
            <a:srgbClr val="FFFFFF"/>
          </a:solidFill>
          <a:ln w="127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54000" dist="127000" algn="ctr" rotWithShape="0">
              <a:srgbClr val="0E3995">
                <a:alpha val="14901"/>
              </a:srgbClr>
            </a:outerShdw>
          </a:effectLst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9" name="Google Shape;98;p3"/>
          <p:cNvSpPr/>
          <p:nvPr/>
        </p:nvSpPr>
        <p:spPr>
          <a:xfrm>
            <a:off x="6286500" y="1654175"/>
            <a:ext cx="4524375" cy="371475"/>
          </a:xfrm>
          <a:prstGeom prst="rect">
            <a:avLst/>
          </a:prstGeom>
          <a:gradFill>
            <a:gsLst>
              <a:gs pos="0">
                <a:srgbClr val="0E3995">
                  <a:alpha val="0"/>
                </a:srgbClr>
              </a:gs>
              <a:gs pos="50000">
                <a:srgbClr val="0E3995">
                  <a:alpha val="10000"/>
                </a:srgbClr>
              </a:gs>
              <a:gs pos="100000">
                <a:srgbClr val="0E3995"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0E3995">
                    <a:alpha val="0"/>
                  </a:srgbClr>
                </a:gs>
                <a:gs pos="50000">
                  <a:srgbClr val="0E3995"/>
                </a:gs>
                <a:gs pos="100000">
                  <a:srgbClr val="0E3995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0" cap="none" spc="0" normalizeH="0" baseline="0" noProof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弥补未满足需求</a:t>
            </a:r>
            <a:endParaRPr kumimoji="0" lang="zh-CN" altLang="en-US" sz="1600" b="1" i="0" u="none" strike="noStrike" kern="0" cap="none" spc="0" normalizeH="0" baseline="0" noProof="1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48666" name="文本框 54"/>
          <p:cNvSpPr txBox="1"/>
          <p:nvPr/>
        </p:nvSpPr>
        <p:spPr>
          <a:xfrm>
            <a:off x="944880" y="2519680"/>
            <a:ext cx="4124325" cy="30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r>
              <a:rPr lang="en-US" altLang="zh-CN" sz="1200" dirty="0">
                <a:latin typeface="+mn-lt"/>
                <a:ea typeface="+mn-lt"/>
                <a:cs typeface="+mn-lt"/>
              </a:rPr>
              <a:t>2022</a:t>
            </a:r>
            <a:r>
              <a:rPr lang="zh-CN" altLang="zh-CN" sz="1200" dirty="0">
                <a:latin typeface="+mn-lt"/>
                <a:ea typeface="+mn-lt"/>
                <a:cs typeface="+mn-lt"/>
              </a:rPr>
              <a:t>年中国新发膀胱癌病例约</a:t>
            </a:r>
            <a:r>
              <a:rPr lang="en-US" altLang="zh-CN" sz="1200" dirty="0">
                <a:latin typeface="+mn-lt"/>
                <a:ea typeface="+mn-lt"/>
                <a:cs typeface="+mn-lt"/>
              </a:rPr>
              <a:t>9.29</a:t>
            </a:r>
            <a:r>
              <a:rPr lang="zh-CN" altLang="zh-CN" sz="1200" dirty="0">
                <a:latin typeface="+mn-lt"/>
                <a:ea typeface="+mn-lt"/>
                <a:cs typeface="+mn-lt"/>
              </a:rPr>
              <a:t>万例，晚期患者占</a:t>
            </a:r>
            <a:r>
              <a:rPr lang="en-US" altLang="zh-CN" sz="1200" dirty="0">
                <a:latin typeface="+mn-lt"/>
                <a:ea typeface="+mn-lt"/>
                <a:cs typeface="+mn-lt"/>
              </a:rPr>
              <a:t>10% </a:t>
            </a:r>
            <a:r>
              <a:rPr lang="en-US" altLang="zh-CN" sz="1200" baseline="300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</a:t>
            </a:r>
            <a:r>
              <a:rPr lang="zh-CN" altLang="zh-CN" sz="1200" dirty="0">
                <a:latin typeface="+mn-lt"/>
                <a:ea typeface="+mn-lt"/>
                <a:cs typeface="+mn-lt"/>
              </a:rPr>
              <a:t>。其中</a:t>
            </a:r>
            <a:r>
              <a:rPr lang="en-US" altLang="zh-CN" sz="1200" dirty="0">
                <a:latin typeface="+mn-lt"/>
                <a:ea typeface="+mn-lt"/>
                <a:cs typeface="+mn-lt"/>
              </a:rPr>
              <a:t>HER2</a:t>
            </a:r>
            <a:r>
              <a:rPr lang="zh-CN" altLang="zh-CN" sz="1200" dirty="0">
                <a:latin typeface="+mn-lt"/>
                <a:ea typeface="+mn-lt"/>
                <a:cs typeface="+mn-lt"/>
              </a:rPr>
              <a:t>表达（</a:t>
            </a:r>
            <a:r>
              <a:rPr lang="en-US" altLang="zh-CN" sz="1200" dirty="0">
                <a:latin typeface="+mn-lt"/>
                <a:ea typeface="+mn-lt"/>
                <a:cs typeface="+mn-lt"/>
              </a:rPr>
              <a:t>IHC 1+/2+/3+</a:t>
            </a:r>
            <a:r>
              <a:rPr lang="zh-CN" altLang="zh-CN" sz="1200" dirty="0">
                <a:latin typeface="+mn-lt"/>
                <a:ea typeface="+mn-lt"/>
                <a:cs typeface="+mn-lt"/>
              </a:rPr>
              <a:t>）率约</a:t>
            </a:r>
            <a:r>
              <a:rPr lang="en-US" altLang="zh-CN" sz="1200" dirty="0">
                <a:latin typeface="+mn-lt"/>
                <a:ea typeface="+mn-lt"/>
                <a:cs typeface="+mn-lt"/>
              </a:rPr>
              <a:t>80%</a:t>
            </a:r>
            <a:r>
              <a:rPr lang="en-US" altLang="zh-CN" sz="1200" baseline="300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 2</a:t>
            </a:r>
            <a:r>
              <a:rPr lang="zh-CN" altLang="zh-CN" sz="1200" dirty="0">
                <a:latin typeface="+mn-lt"/>
                <a:ea typeface="+mn-lt"/>
                <a:cs typeface="+mn-lt"/>
              </a:rPr>
              <a:t>，为重要不良预后因素</a:t>
            </a:r>
            <a:r>
              <a:rPr lang="en-US" altLang="zh-CN" sz="1200" baseline="300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3-5</a:t>
            </a:r>
            <a:r>
              <a:rPr lang="zh-CN" altLang="en-US" sz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，</a:t>
            </a:r>
            <a:r>
              <a:rPr lang="en-US" altLang="zh-CN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5</a:t>
            </a:r>
            <a:r>
              <a:rPr lang="zh-CN" altLang="en-US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年生存率仅</a:t>
            </a:r>
            <a:r>
              <a:rPr lang="en-US" altLang="zh-CN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5%</a:t>
            </a:r>
            <a:endParaRPr lang="en-US" altLang="zh-CN" sz="1200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endParaRPr lang="en-US" altLang="zh-CN" sz="1200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HER2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表达晚期尿路上皮癌一线患者每年人数约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6624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人，原医保内二线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HER2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过表达患者约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4248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人。未来</a:t>
            </a:r>
            <a:r>
              <a:rPr lang="zh-CN" altLang="en-US" sz="1200" b="0" dirty="0">
                <a:solidFill>
                  <a:schemeClr val="tx1"/>
                </a:solidFill>
                <a:ea typeface="+mn-lt"/>
                <a:cs typeface="+mn-lt"/>
                <a:sym typeface="Arial" panose="020B0604020202020204" pitchFamily="34" charset="0"/>
              </a:rPr>
              <a:t>维迪西妥单抗在一线医保使用后，</a:t>
            </a:r>
            <a:r>
              <a:rPr lang="zh-CN" altLang="en-US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将大幅减少二线的医保支出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，</a:t>
            </a:r>
            <a:r>
              <a:rPr lang="zh-CN" altLang="en-US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总体对医保基金影响冲击少</a:t>
            </a:r>
            <a:endParaRPr lang="zh-CN" altLang="en-US" sz="1200" b="0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1" name="矩形: 圆顶角 10"/>
          <p:cNvSpPr/>
          <p:nvPr/>
        </p:nvSpPr>
        <p:spPr>
          <a:xfrm rot="5400000">
            <a:off x="-355600" y="327880"/>
            <a:ext cx="1244600" cy="533400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108000" rIns="36000" bIns="108000" rtlCol="0" anchor="ctr"/>
          <a:lstStyle/>
          <a:p>
            <a:pPr marL="0" algn="ctr" defTabSz="885825" rtl="0" eaLnBrk="1" latinLnBrk="0" hangingPunct="1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200" b="1" kern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/2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Google Shape;109;p3"/>
          <p:cNvSpPr/>
          <p:nvPr/>
        </p:nvSpPr>
        <p:spPr>
          <a:xfrm>
            <a:off x="6453505" y="2329180"/>
            <a:ext cx="4363720" cy="3411855"/>
          </a:xfrm>
          <a:prstGeom prst="roundRect">
            <a:avLst>
              <a:gd name="adj" fmla="val 3799"/>
            </a:avLst>
          </a:prstGeom>
          <a:solidFill>
            <a:srgbClr val="FFFFFF"/>
          </a:solidFill>
          <a:ln w="127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54000" dist="127000" algn="ctr" rotWithShape="0">
              <a:srgbClr val="0E3995">
                <a:alpha val="14901"/>
              </a:srgbClr>
            </a:outerShdw>
          </a:effectLst>
        </p:spPr>
        <p:txBody>
          <a:bodyPr spcFirstLastPara="1" wrap="square" lIns="0" tIns="0" rIns="0" bIns="0" anchor="ctr" anchorCtr="0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2" name="文本框 54"/>
          <p:cNvSpPr txBox="1"/>
          <p:nvPr/>
        </p:nvSpPr>
        <p:spPr>
          <a:xfrm>
            <a:off x="6436360" y="2503805"/>
            <a:ext cx="4224655" cy="295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r>
              <a:rPr sz="1200" dirty="0">
                <a:latin typeface="+mn-lt"/>
                <a:ea typeface="+mn-lt"/>
                <a:cs typeface="+mn-lt"/>
              </a:rPr>
              <a:t>目录内尚</a:t>
            </a:r>
            <a:r>
              <a:rPr sz="1200" b="1" dirty="0">
                <a:solidFill>
                  <a:srgbClr val="EE7C58"/>
                </a:solidFill>
                <a:latin typeface="+mn-lt"/>
                <a:ea typeface="+mn-lt"/>
                <a:cs typeface="+mn-lt"/>
              </a:rPr>
              <a:t>无专门</a:t>
            </a:r>
            <a:r>
              <a:rPr sz="1200" dirty="0">
                <a:latin typeface="+mn-lt"/>
                <a:ea typeface="+mn-lt"/>
                <a:cs typeface="+mn-lt"/>
              </a:rPr>
              <a:t>针对HER2表达晚期尿路上皮癌一线的ADC类肿瘤治疗药物</a:t>
            </a:r>
            <a:r>
              <a:rPr lang="zh-CN" altLang="en-US" sz="1200" dirty="0">
                <a:latin typeface="+mn-lt"/>
                <a:ea typeface="+mn-lt"/>
                <a:cs typeface="+mn-lt"/>
              </a:rPr>
              <a:t>。</a:t>
            </a:r>
            <a:r>
              <a:rPr kumimoji="0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目录外同</a:t>
            </a:r>
            <a:r>
              <a:rPr kumimoji="0" lang="zh-CN" altLang="en-US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适应症</a:t>
            </a:r>
            <a:r>
              <a:rPr kumimoji="0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仅维恩妥尤单抗</a:t>
            </a:r>
            <a:r>
              <a:rPr kumimoji="0" lang="zh-CN" altLang="en-US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联合方案</a:t>
            </a:r>
            <a:r>
              <a:rPr kumimoji="0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，</a:t>
            </a:r>
            <a:r>
              <a:rPr kumimoji="0" lang="zh-CN" altLang="en-US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慈善赠药后</a:t>
            </a:r>
            <a:r>
              <a:rPr kumimoji="0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年费用</a:t>
            </a:r>
            <a:r>
              <a:rPr kumimoji="0" lang="zh-CN" altLang="en-US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仍</a:t>
            </a:r>
            <a:r>
              <a:rPr kumimoji="0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高达</a:t>
            </a:r>
            <a:r>
              <a:rPr kumimoji="0" lang="zh-CN" altLang="en-US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约</a:t>
            </a:r>
            <a:r>
              <a:rPr kumimoji="0" lang="en-US" altLang="en-US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852,992</a:t>
            </a:r>
            <a:r>
              <a:rPr kumimoji="0" lang="zh-CN" altLang="en-US" sz="1200" b="0" i="0" u="none" strike="noStrike" kern="0" cap="none" spc="0" normalizeH="0" baseline="0" noProof="1" dirty="0">
                <a:latin typeface="+mn-lt"/>
                <a:ea typeface="+mn-lt"/>
                <a:cs typeface="+mn-lt"/>
              </a:rPr>
              <a:t>元</a:t>
            </a:r>
            <a:endParaRPr kumimoji="0" lang="zh-CN" altLang="en-US" sz="1200" b="0" i="0" u="none" strike="noStrike" kern="0" cap="none" spc="0" normalizeH="0" baseline="0" noProof="1" dirty="0">
              <a:latin typeface="+mn-lt"/>
              <a:ea typeface="+mn-lt"/>
              <a:cs typeface="+mn-lt"/>
            </a:endParaRPr>
          </a:p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endParaRPr kumimoji="0" lang="zh-CN" altLang="en-US" sz="1200" b="0" i="0" u="none" strike="noStrike" kern="0" cap="none" spc="0" normalizeH="0" baseline="0" noProof="1" dirty="0">
              <a:latin typeface="+mn-lt"/>
              <a:ea typeface="+mn-lt"/>
              <a:cs typeface="+mn-lt"/>
            </a:endParaRPr>
          </a:p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r>
              <a:rPr sz="1200" b="1" dirty="0">
                <a:solidFill>
                  <a:srgbClr val="EE7C58"/>
                </a:solidFill>
                <a:latin typeface="+mn-lt"/>
                <a:ea typeface="+mn-lt"/>
                <a:cs typeface="+mn-lt"/>
              </a:rPr>
              <a:t>维迪西妥单抗联合方案为患者带来显著疗效</a:t>
            </a:r>
            <a:r>
              <a:rPr lang="zh-CN" altLang="en-US" sz="1200" dirty="0">
                <a:latin typeface="+mn-lt"/>
                <a:ea typeface="+mn-lt"/>
                <a:cs typeface="+mn-lt"/>
              </a:rPr>
              <a:t>：</a:t>
            </a:r>
            <a:r>
              <a:rPr sz="1200" dirty="0">
                <a:latin typeface="+mn-lt"/>
                <a:ea typeface="+mn-lt"/>
                <a:cs typeface="+mn-lt"/>
              </a:rPr>
              <a:t>中位无进展生存和总生存均较标准治疗</a:t>
            </a:r>
            <a:r>
              <a:rPr sz="1200" b="1" dirty="0">
                <a:solidFill>
                  <a:srgbClr val="EE7C58"/>
                </a:solidFill>
                <a:latin typeface="+mn-lt"/>
                <a:ea typeface="+mn-lt"/>
                <a:cs typeface="+mn-lt"/>
              </a:rPr>
              <a:t>翻倍</a:t>
            </a:r>
            <a:r>
              <a:rPr sz="1200" dirty="0">
                <a:latin typeface="+mn-lt"/>
                <a:ea typeface="+mn-lt"/>
                <a:cs typeface="+mn-lt"/>
              </a:rPr>
              <a:t>，持续缓解时间是标准治疗的</a:t>
            </a:r>
            <a:r>
              <a:rPr sz="1200" b="1" dirty="0">
                <a:solidFill>
                  <a:srgbClr val="EE7C58"/>
                </a:solidFill>
                <a:latin typeface="+mn-lt"/>
                <a:ea typeface="+mn-lt"/>
                <a:cs typeface="+mn-lt"/>
              </a:rPr>
              <a:t>3倍</a:t>
            </a:r>
            <a:r>
              <a:rPr lang="en-US" altLang="en-US" sz="1200" baseline="30000" dirty="0">
                <a:latin typeface="+mn-lt"/>
                <a:ea typeface="+mn-lt"/>
                <a:cs typeface="+mn-lt"/>
              </a:rPr>
              <a:t>6</a:t>
            </a:r>
            <a:endParaRPr lang="en-US" altLang="zh-CN" sz="1200" dirty="0">
              <a:latin typeface="+mn-lt"/>
              <a:ea typeface="+mn-lt"/>
              <a:cs typeface="+mn-lt"/>
            </a:endParaRPr>
          </a:p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endParaRPr lang="en-US" altLang="zh-CN" sz="1200" dirty="0">
              <a:latin typeface="+mn-lt"/>
              <a:ea typeface="+mn-lt"/>
              <a:cs typeface="+mn-lt"/>
            </a:endParaRPr>
          </a:p>
          <a:p>
            <a:pPr marL="228600" indent="-228600" algn="just" rtl="0">
              <a:lnSpc>
                <a:spcPct val="150000"/>
              </a:lnSpc>
              <a:buClr>
                <a:srgbClr val="FF7A3A"/>
              </a:buClr>
              <a:buFont typeface="Wingdings" panose="05000000000000000000" charset="0"/>
              <a:buChar char="Ø"/>
            </a:pPr>
            <a:r>
              <a:rPr lang="zh-CN" altLang="en-US" sz="1200" b="1" dirty="0">
                <a:solidFill>
                  <a:srgbClr val="EE7C58"/>
                </a:solidFill>
                <a:ea typeface="+mn-lt"/>
                <a:cs typeface="+mn-lt"/>
              </a:rPr>
              <a:t>维迪西妥单抗联合方案大幅改善安全性</a:t>
            </a:r>
            <a:r>
              <a:rPr lang="zh-CN" altLang="en-US" sz="1200" b="0" dirty="0">
                <a:solidFill>
                  <a:schemeClr val="tx1"/>
                </a:solidFill>
                <a:ea typeface="+mn-lt"/>
                <a:cs typeface="+mn-lt"/>
              </a:rPr>
              <a:t>： 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≥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3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级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AE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较标准化疗绝对值降低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31.8%</a:t>
            </a:r>
            <a:r>
              <a:rPr lang="en-US" altLang="zh-CN" sz="1200" b="0" baseline="300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6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，大幅改善患者安全性和耐受性，减少住院支持治疗成本</a:t>
            </a:r>
            <a:endParaRPr lang="zh-CN" altLang="en-US" sz="1200" b="0" dirty="0">
              <a:solidFill>
                <a:schemeClr val="tx1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10980" y="6144895"/>
            <a:ext cx="25749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中国尿路上皮癌疾病负担与临床为满足需求分析2020-04-15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王珊珊, 叶定伟 等. 中国癌症杂志. 2024; 34(11):1011-9.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Ding W, et al. World J Urol. 2015 Dec;33(12):1951-7.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Cormio L, et al. Oncotarget. 2017 Apr 11;8(15):25433-25441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Kim D, et al. J Clin Med. 2020;9(1265)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342900" marR="0" lvl="0" indent="-342900" algn="l" rtl="0" eaLnBrk="1" fontAlgn="auto" latinLnBrk="0" hangingPunct="1">
              <a:buClrTx/>
              <a:buSzTx/>
              <a:buFontTx/>
              <a:buAutoNum type="arabicPeriod"/>
            </a:pPr>
            <a:r>
              <a:rPr kumimoji="0" lang="en-US" altLang="zh-CN" sz="500" b="0" i="0" u="none" strike="noStrike" kern="0" cap="none" spc="0" normalizeH="0" baseline="0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Sheng X, et al. N Engl J Med. 2025 Oct 19</a:t>
            </a:r>
            <a:endParaRPr kumimoji="0" lang="en-US" altLang="zh-CN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0" marR="0" lvl="0" indent="0" algn="l" rtl="0" eaLnBrk="1" fontAlgn="auto" latinLnBrk="0" hangingPunct="1">
              <a:buClrTx/>
              <a:buSzTx/>
              <a:buFontTx/>
              <a:buNone/>
            </a:pPr>
            <a:endParaRPr kumimoji="0" lang="zh-CN" altLang="en-US" sz="500" b="0" i="0" u="none" strike="noStrike" kern="0" cap="none" spc="0" normalizeH="0" baseline="0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34010" y="5363845"/>
            <a:ext cx="11085830" cy="741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indent="0" algn="l">
              <a:lnSpc>
                <a:spcPct val="100000"/>
              </a:lnSpc>
              <a:buClr>
                <a:srgbClr val="FF5800"/>
              </a:buClr>
              <a:buSzTx/>
              <a:buFont typeface="Malgun Gothic" panose="020B0503020000020004" charset="-127"/>
              <a:buNone/>
            </a:pP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06425" y="497205"/>
            <a:ext cx="10924540" cy="595630"/>
          </a:xfrm>
        </p:spPr>
        <p:txBody>
          <a:bodyPr/>
          <a:lstStyle/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维迪西妥单抗将HER2表达晚期尿路上皮癌患者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m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PFS延长至13.1个月，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mOS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至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31.5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个月，翻倍获益，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权威指南</a:t>
            </a:r>
            <a:r>
              <a:rPr lang="zh-CN" altLang="en-US" sz="2600" kern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I级优先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推荐</a:t>
            </a:r>
            <a:endParaRPr lang="zh-CN" altLang="en-US" sz="2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: 圆顶角 10"/>
          <p:cNvSpPr/>
          <p:nvPr/>
        </p:nvSpPr>
        <p:spPr>
          <a:xfrm rot="5400000">
            <a:off x="-342994" y="317558"/>
            <a:ext cx="1205418" cy="516608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4866" tIns="104599" rIns="34866" bIns="104599"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13690" y="2056130"/>
            <a:ext cx="2806065" cy="3106420"/>
            <a:chOff x="899" y="4611"/>
            <a:chExt cx="7855" cy="6127"/>
          </a:xfrm>
        </p:grpSpPr>
        <p:sp>
          <p:nvSpPr>
            <p:cNvPr id="17" name="矩形: 圆角 1"/>
            <p:cNvSpPr/>
            <p:nvPr/>
          </p:nvSpPr>
          <p:spPr>
            <a:xfrm>
              <a:off x="899" y="4611"/>
              <a:ext cx="7629" cy="6127"/>
            </a:xfrm>
            <a:prstGeom prst="roundRect">
              <a:avLst>
                <a:gd name="adj" fmla="val 3108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prstDash val="solid"/>
            </a:ln>
            <a:effectLst>
              <a:outerShdw blurRad="50800" dist="50800" dir="5400000" algn="ctr" rotWithShape="0">
                <a:schemeClr val="accent4">
                  <a:lumMod val="60000"/>
                  <a:lumOff val="40000"/>
                  <a:alpha val="2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745" dirty="0"/>
                <a:t>经国家药监部门批准上市的新通用名药品</a:t>
              </a:r>
              <a:endParaRPr lang="zh-CN" altLang="zh-CN" sz="1745" dirty="0"/>
            </a:p>
            <a:p>
              <a:pPr algn="ctr"/>
              <a:endParaRPr lang="zh-CN" altLang="zh-CN" sz="1745" dirty="0"/>
            </a:p>
          </p:txBody>
        </p:sp>
        <p:grpSp>
          <p:nvGrpSpPr>
            <p:cNvPr id="18" name="组合 17"/>
            <p:cNvGrpSpPr/>
            <p:nvPr>
              <p:custDataLst>
                <p:tags r:id="rId1"/>
              </p:custDataLst>
            </p:nvPr>
          </p:nvGrpSpPr>
          <p:grpSpPr>
            <a:xfrm>
              <a:off x="1020" y="4630"/>
              <a:ext cx="7734" cy="908"/>
              <a:chOff x="1111532" y="1032510"/>
              <a:chExt cx="5033256" cy="470655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1111532" y="1032510"/>
                <a:ext cx="5033256" cy="470655"/>
                <a:chOff x="792822" y="1478739"/>
                <a:chExt cx="5033256" cy="470655"/>
              </a:xfrm>
            </p:grpSpPr>
            <p:sp>
              <p:nvSpPr>
                <p:cNvPr id="22" name="任意多边形: 形状 19"/>
                <p:cNvSpPr/>
                <p:nvPr>
                  <p:custDataLst>
                    <p:tags r:id="rId2"/>
                  </p:custDataLst>
                </p:nvPr>
              </p:nvSpPr>
              <p:spPr bwMode="auto">
                <a:xfrm flipH="1">
                  <a:off x="850092" y="1478739"/>
                  <a:ext cx="4912223" cy="428209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solidFill>
                  <a:srgbClr val="4472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3" name="任意多边形: 形状 20"/>
                <p:cNvSpPr/>
                <p:nvPr>
                  <p:custDataLst>
                    <p:tags r:id="rId3"/>
                  </p:custDataLst>
                </p:nvPr>
              </p:nvSpPr>
              <p:spPr bwMode="auto">
                <a:xfrm flipH="1">
                  <a:off x="792822" y="1510634"/>
                  <a:ext cx="5033256" cy="438760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noFill/>
                <a:ln w="6350" cap="flat">
                  <a:gradFill>
                    <a:gsLst>
                      <a:gs pos="0">
                        <a:srgbClr val="D0E9F6">
                          <a:alpha val="0"/>
                        </a:srgbClr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4" name="文本框 2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502972" y="1064727"/>
                <a:ext cx="4251005" cy="34472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altLang="zh-CN" sz="1600" b="1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lt"/>
                    <a:cs typeface="+mn-lt"/>
                    <a:sym typeface="+mn-ea"/>
                  </a:rPr>
                  <a:t>PFS</a:t>
                </a:r>
                <a:r>
                  <a:rPr lang="zh-CN" altLang="zh-CN" sz="1600" b="1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lt"/>
                    <a:cs typeface="+mn-lt"/>
                    <a:sym typeface="+mn-ea"/>
                  </a:rPr>
                  <a:t>翻倍</a:t>
                </a:r>
                <a:endParaRPr lang="zh-CN" altLang="zh-CN" sz="1600" b="1" kern="12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cs typeface="+mn-lt"/>
                  <a:sym typeface="+mn-ea"/>
                </a:endParaRPr>
              </a:p>
            </p:txBody>
          </p:sp>
        </p:grpSp>
      </p:grpSp>
      <p:pic>
        <p:nvPicPr>
          <p:cNvPr id="26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90" y="3619500"/>
            <a:ext cx="2607310" cy="139890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36855" y="2634119"/>
            <a:ext cx="276034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 </a:t>
            </a: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mPFS</a:t>
            </a:r>
            <a:r>
              <a:rPr kumimoji="0" lang="zh-C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达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13.1</a:t>
            </a:r>
            <a:r>
              <a:rPr kumimoji="0" lang="zh-CN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个月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＞2倍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化疗组（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6.5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个月）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;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疾病进展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/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死亡风险降低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64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%（HR=0.36）</a:t>
            </a:r>
            <a:endParaRPr kumimoji="0" lang="zh-CN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lt"/>
              <a:cs typeface="+mn-lt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3117850" y="2065020"/>
            <a:ext cx="2806065" cy="3097530"/>
            <a:chOff x="899" y="4611"/>
            <a:chExt cx="7855" cy="4825"/>
          </a:xfrm>
        </p:grpSpPr>
        <p:sp>
          <p:nvSpPr>
            <p:cNvPr id="54" name="矩形: 圆角 1"/>
            <p:cNvSpPr/>
            <p:nvPr/>
          </p:nvSpPr>
          <p:spPr>
            <a:xfrm>
              <a:off x="899" y="4611"/>
              <a:ext cx="7630" cy="4825"/>
            </a:xfrm>
            <a:prstGeom prst="roundRect">
              <a:avLst>
                <a:gd name="adj" fmla="val 3108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prstDash val="solid"/>
            </a:ln>
            <a:effectLst>
              <a:outerShdw blurRad="50800" dist="50800" dir="5400000" algn="ctr" rotWithShape="0">
                <a:schemeClr val="accent4">
                  <a:lumMod val="60000"/>
                  <a:lumOff val="40000"/>
                  <a:alpha val="2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745" dirty="0"/>
                <a:t>经国家药监部门批准上市的新通用名药品</a:t>
              </a:r>
              <a:endParaRPr lang="zh-CN" altLang="zh-CN" sz="1745" dirty="0"/>
            </a:p>
            <a:p>
              <a:pPr algn="ctr"/>
              <a:endParaRPr lang="zh-CN" altLang="zh-CN" sz="1745" dirty="0"/>
            </a:p>
          </p:txBody>
        </p:sp>
        <p:grpSp>
          <p:nvGrpSpPr>
            <p:cNvPr id="55" name="组合 54"/>
            <p:cNvGrpSpPr/>
            <p:nvPr>
              <p:custDataLst>
                <p:tags r:id="rId6"/>
              </p:custDataLst>
            </p:nvPr>
          </p:nvGrpSpPr>
          <p:grpSpPr>
            <a:xfrm>
              <a:off x="1020" y="4630"/>
              <a:ext cx="7734" cy="707"/>
              <a:chOff x="1111532" y="1032510"/>
              <a:chExt cx="5033338" cy="366529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1111532" y="1032510"/>
                <a:ext cx="5033338" cy="366529"/>
                <a:chOff x="792822" y="1478739"/>
                <a:chExt cx="5033338" cy="366529"/>
              </a:xfrm>
            </p:grpSpPr>
            <p:sp>
              <p:nvSpPr>
                <p:cNvPr id="57" name="任意多边形: 形状 19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 flipH="1">
                  <a:off x="850663" y="1478739"/>
                  <a:ext cx="4911872" cy="327624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solidFill>
                  <a:srgbClr val="4472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8" name="任意多边形: 形状 20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 flipH="1">
                  <a:off x="792822" y="1510682"/>
                  <a:ext cx="5033338" cy="334586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noFill/>
                <a:ln w="6350" cap="flat">
                  <a:gradFill>
                    <a:gsLst>
                      <a:gs pos="0">
                        <a:srgbClr val="D0E9F6">
                          <a:alpha val="0"/>
                        </a:srgbClr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9" name="文本框 5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502972" y="1073095"/>
                <a:ext cx="4251005" cy="2722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algn="ctr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r>
                  <a:rPr kumimoji="0" lang="zh-CN" altLang="zh-CN" sz="1600" b="1" i="0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lt"/>
                    <a:cs typeface="+mn-lt"/>
                    <a:sym typeface="+mn-ea"/>
                  </a:rPr>
                  <a:t>OS翻倍</a:t>
                </a:r>
                <a:endParaRPr lang="zh-CN" altLang="zh-CN" sz="1600" b="1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cs typeface="+mn-lt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2" name="文本框 61"/>
          <p:cNvSpPr txBox="1"/>
          <p:nvPr/>
        </p:nvSpPr>
        <p:spPr>
          <a:xfrm>
            <a:off x="3088640" y="2615704"/>
            <a:ext cx="258889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 mOS</a:t>
            </a:r>
            <a:r>
              <a:rPr kumimoji="0" lang="zh-C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达31.5</a:t>
            </a:r>
            <a:r>
              <a:rPr kumimoji="0" lang="zh-CN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个月</a:t>
            </a:r>
            <a:r>
              <a:rPr kumimoji="0" lang="zh-CN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约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2倍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化疗组（16.9个月）;死亡风险降低46%（校正后HR=0.39）</a:t>
            </a:r>
            <a:endParaRPr kumimoji="0" lang="zh-CN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lt"/>
              <a:cs typeface="+mn-lt"/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5918835" y="2077085"/>
            <a:ext cx="2806065" cy="3085465"/>
            <a:chOff x="899" y="4611"/>
            <a:chExt cx="7855" cy="6083"/>
          </a:xfrm>
        </p:grpSpPr>
        <p:sp>
          <p:nvSpPr>
            <p:cNvPr id="65" name="矩形: 圆角 1"/>
            <p:cNvSpPr/>
            <p:nvPr/>
          </p:nvSpPr>
          <p:spPr>
            <a:xfrm>
              <a:off x="899" y="4611"/>
              <a:ext cx="7629" cy="6083"/>
            </a:xfrm>
            <a:prstGeom prst="roundRect">
              <a:avLst>
                <a:gd name="adj" fmla="val 3108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prstDash val="solid"/>
            </a:ln>
            <a:effectLst>
              <a:outerShdw blurRad="50800" dist="50800" dir="5400000" algn="ctr" rotWithShape="0">
                <a:schemeClr val="accent4">
                  <a:lumMod val="60000"/>
                  <a:lumOff val="40000"/>
                  <a:alpha val="2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745" dirty="0"/>
                <a:t>经国家药监部门批准上市的新通用名药品</a:t>
              </a:r>
              <a:endParaRPr lang="zh-CN" altLang="zh-CN" sz="1745" dirty="0"/>
            </a:p>
            <a:p>
              <a:pPr algn="ctr"/>
              <a:endParaRPr lang="zh-CN" altLang="zh-CN" sz="1745" dirty="0"/>
            </a:p>
          </p:txBody>
        </p:sp>
        <p:grpSp>
          <p:nvGrpSpPr>
            <p:cNvPr id="66" name="组合 65"/>
            <p:cNvGrpSpPr/>
            <p:nvPr>
              <p:custDataLst>
                <p:tags r:id="rId10"/>
              </p:custDataLst>
            </p:nvPr>
          </p:nvGrpSpPr>
          <p:grpSpPr>
            <a:xfrm>
              <a:off x="1020" y="4630"/>
              <a:ext cx="7734" cy="908"/>
              <a:chOff x="1111532" y="1032510"/>
              <a:chExt cx="5033256" cy="470655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1111532" y="1032510"/>
                <a:ext cx="5033256" cy="470655"/>
                <a:chOff x="792822" y="1478739"/>
                <a:chExt cx="5033256" cy="470655"/>
              </a:xfrm>
            </p:grpSpPr>
            <p:sp>
              <p:nvSpPr>
                <p:cNvPr id="68" name="任意多边形: 形状 19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 flipH="1">
                  <a:off x="850092" y="1478739"/>
                  <a:ext cx="4912223" cy="428209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solidFill>
                  <a:srgbClr val="4472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69" name="任意多边形: 形状 20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 flipH="1">
                  <a:off x="792822" y="1510634"/>
                  <a:ext cx="5033256" cy="438760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noFill/>
                <a:ln w="6350" cap="flat">
                  <a:gradFill>
                    <a:gsLst>
                      <a:gs pos="0">
                        <a:srgbClr val="D0E9F6">
                          <a:alpha val="0"/>
                        </a:srgbClr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0" name="文本框 6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502972" y="1064803"/>
                <a:ext cx="4251005" cy="34457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zh-CN" altLang="zh-CN" sz="1600" b="1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lt"/>
                    <a:cs typeface="+mn-lt"/>
                    <a:sym typeface="+mn-ea"/>
                  </a:rPr>
                  <a:t>ORR显著提升</a:t>
                </a:r>
                <a:endParaRPr lang="zh-CN" altLang="zh-CN" sz="1600" b="1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cs typeface="+mn-lt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3" name="文本框 72"/>
          <p:cNvSpPr txBox="1"/>
          <p:nvPr/>
        </p:nvSpPr>
        <p:spPr>
          <a:xfrm>
            <a:off x="5918835" y="2615565"/>
            <a:ext cx="25914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​​ </a:t>
            </a:r>
            <a:r>
              <a:rPr kumimoji="0" lang="zh-CN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ORR</a:t>
            </a:r>
            <a:r>
              <a:rPr kumimoji="0" lang="zh-C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达76.1%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 vs. 化疗组50.2%</a:t>
            </a:r>
            <a:endParaRPr kumimoji="0" lang="zh-CN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lt"/>
              <a:cs typeface="+mn-lt"/>
              <a:sym typeface="+mn-ea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8724900" y="2086610"/>
            <a:ext cx="2806065" cy="3075305"/>
            <a:chOff x="899" y="4611"/>
            <a:chExt cx="7855" cy="6082"/>
          </a:xfrm>
        </p:grpSpPr>
        <p:sp>
          <p:nvSpPr>
            <p:cNvPr id="76" name="矩形: 圆角 1"/>
            <p:cNvSpPr/>
            <p:nvPr/>
          </p:nvSpPr>
          <p:spPr>
            <a:xfrm>
              <a:off x="899" y="4611"/>
              <a:ext cx="7629" cy="6082"/>
            </a:xfrm>
            <a:prstGeom prst="roundRect">
              <a:avLst>
                <a:gd name="adj" fmla="val 3108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prstDash val="solid"/>
            </a:ln>
            <a:effectLst>
              <a:outerShdw blurRad="50800" dist="50800" dir="5400000" algn="ctr" rotWithShape="0">
                <a:schemeClr val="accent4">
                  <a:lumMod val="60000"/>
                  <a:lumOff val="40000"/>
                  <a:alpha val="2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1745" dirty="0"/>
                <a:t>经国家药监部门批准上市的新通用名药品</a:t>
              </a:r>
              <a:endParaRPr lang="zh-CN" altLang="zh-CN" sz="1745" dirty="0"/>
            </a:p>
            <a:p>
              <a:pPr algn="ctr"/>
              <a:endParaRPr lang="zh-CN" altLang="zh-CN" sz="1745" dirty="0"/>
            </a:p>
          </p:txBody>
        </p:sp>
        <p:grpSp>
          <p:nvGrpSpPr>
            <p:cNvPr id="77" name="组合 76"/>
            <p:cNvGrpSpPr/>
            <p:nvPr>
              <p:custDataLst>
                <p:tags r:id="rId14"/>
              </p:custDataLst>
            </p:nvPr>
          </p:nvGrpSpPr>
          <p:grpSpPr>
            <a:xfrm>
              <a:off x="1020" y="4630"/>
              <a:ext cx="7734" cy="908"/>
              <a:chOff x="1111532" y="1032510"/>
              <a:chExt cx="5033256" cy="470655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1111532" y="1032510"/>
                <a:ext cx="5033256" cy="470655"/>
                <a:chOff x="792822" y="1478739"/>
                <a:chExt cx="5033256" cy="470655"/>
              </a:xfrm>
            </p:grpSpPr>
            <p:sp>
              <p:nvSpPr>
                <p:cNvPr id="79" name="任意多边形: 形状 19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 flipH="1">
                  <a:off x="850092" y="1478739"/>
                  <a:ext cx="4912223" cy="428209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solidFill>
                  <a:srgbClr val="4472C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80" name="任意多边形: 形状 20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 flipH="1">
                  <a:off x="792822" y="1510634"/>
                  <a:ext cx="5033256" cy="438760"/>
                </a:xfrm>
                <a:custGeom>
                  <a:avLst/>
                  <a:gdLst>
                    <a:gd name="connsiteX0" fmla="*/ 5010959 w 5010959"/>
                    <a:gd name="connsiteY0" fmla="*/ 0 h 448431"/>
                    <a:gd name="connsiteX1" fmla="*/ 3806999 w 5010959"/>
                    <a:gd name="connsiteY1" fmla="*/ 0 h 448431"/>
                    <a:gd name="connsiteX2" fmla="*/ 3552184 w 5010959"/>
                    <a:gd name="connsiteY2" fmla="*/ 0 h 448431"/>
                    <a:gd name="connsiteX3" fmla="*/ 2662735 w 5010959"/>
                    <a:gd name="connsiteY3" fmla="*/ 0 h 448431"/>
                    <a:gd name="connsiteX4" fmla="*/ 2348224 w 5010959"/>
                    <a:gd name="connsiteY4" fmla="*/ 0 h 448431"/>
                    <a:gd name="connsiteX5" fmla="*/ 1458775 w 5010959"/>
                    <a:gd name="connsiteY5" fmla="*/ 0 h 448431"/>
                    <a:gd name="connsiteX6" fmla="*/ 1203960 w 5010959"/>
                    <a:gd name="connsiteY6" fmla="*/ 0 h 448431"/>
                    <a:gd name="connsiteX7" fmla="*/ 0 w 5010959"/>
                    <a:gd name="connsiteY7" fmla="*/ 0 h 448431"/>
                    <a:gd name="connsiteX8" fmla="*/ 325074 w 5010959"/>
                    <a:gd name="connsiteY8" fmla="*/ 156512 h 448431"/>
                    <a:gd name="connsiteX9" fmla="*/ 461215 w 5010959"/>
                    <a:gd name="connsiteY9" fmla="*/ 332367 h 448431"/>
                    <a:gd name="connsiteX10" fmla="*/ 777953 w 5010959"/>
                    <a:gd name="connsiteY10" fmla="*/ 448431 h 448431"/>
                    <a:gd name="connsiteX11" fmla="*/ 1448466 w 5010959"/>
                    <a:gd name="connsiteY11" fmla="*/ 448431 h 448431"/>
                    <a:gd name="connsiteX12" fmla="*/ 1458775 w 5010959"/>
                    <a:gd name="connsiteY12" fmla="*/ 448431 h 448431"/>
                    <a:gd name="connsiteX13" fmla="*/ 1771718 w 5010959"/>
                    <a:gd name="connsiteY13" fmla="*/ 448431 h 448431"/>
                    <a:gd name="connsiteX14" fmla="*/ 1981913 w 5010959"/>
                    <a:gd name="connsiteY14" fmla="*/ 448431 h 448431"/>
                    <a:gd name="connsiteX15" fmla="*/ 2035282 w 5010959"/>
                    <a:gd name="connsiteY15" fmla="*/ 448431 h 448431"/>
                    <a:gd name="connsiteX16" fmla="*/ 2348224 w 5010959"/>
                    <a:gd name="connsiteY16" fmla="*/ 448431 h 448431"/>
                    <a:gd name="connsiteX17" fmla="*/ 2358533 w 5010959"/>
                    <a:gd name="connsiteY17" fmla="*/ 448431 h 448431"/>
                    <a:gd name="connsiteX18" fmla="*/ 2652426 w 5010959"/>
                    <a:gd name="connsiteY18" fmla="*/ 448431 h 448431"/>
                    <a:gd name="connsiteX19" fmla="*/ 2662735 w 5010959"/>
                    <a:gd name="connsiteY19" fmla="*/ 448431 h 448431"/>
                    <a:gd name="connsiteX20" fmla="*/ 2975678 w 5010959"/>
                    <a:gd name="connsiteY20" fmla="*/ 448431 h 448431"/>
                    <a:gd name="connsiteX21" fmla="*/ 3029046 w 5010959"/>
                    <a:gd name="connsiteY21" fmla="*/ 448431 h 448431"/>
                    <a:gd name="connsiteX22" fmla="*/ 3239242 w 5010959"/>
                    <a:gd name="connsiteY22" fmla="*/ 448431 h 448431"/>
                    <a:gd name="connsiteX23" fmla="*/ 3552184 w 5010959"/>
                    <a:gd name="connsiteY23" fmla="*/ 448431 h 448431"/>
                    <a:gd name="connsiteX24" fmla="*/ 3562493 w 5010959"/>
                    <a:gd name="connsiteY24" fmla="*/ 448431 h 448431"/>
                    <a:gd name="connsiteX25" fmla="*/ 4233006 w 5010959"/>
                    <a:gd name="connsiteY25" fmla="*/ 448431 h 448431"/>
                    <a:gd name="connsiteX26" fmla="*/ 4549744 w 5010959"/>
                    <a:gd name="connsiteY26" fmla="*/ 332367 h 448431"/>
                    <a:gd name="connsiteX27" fmla="*/ 4685885 w 5010959"/>
                    <a:gd name="connsiteY27" fmla="*/ 156512 h 448431"/>
                    <a:gd name="connsiteX28" fmla="*/ 5010959 w 5010959"/>
                    <a:gd name="connsiteY28" fmla="*/ 0 h 44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010959" h="448431">
                      <a:moveTo>
                        <a:pt x="5010959" y="0"/>
                      </a:moveTo>
                      <a:lnTo>
                        <a:pt x="3806999" y="0"/>
                      </a:lnTo>
                      <a:lnTo>
                        <a:pt x="3552184" y="0"/>
                      </a:lnTo>
                      <a:lnTo>
                        <a:pt x="2662735" y="0"/>
                      </a:lnTo>
                      <a:lnTo>
                        <a:pt x="2348224" y="0"/>
                      </a:lnTo>
                      <a:lnTo>
                        <a:pt x="1458775" y="0"/>
                      </a:lnTo>
                      <a:lnTo>
                        <a:pt x="1203960" y="0"/>
                      </a:lnTo>
                      <a:lnTo>
                        <a:pt x="0" y="0"/>
                      </a:lnTo>
                      <a:cubicBezTo>
                        <a:pt x="127807" y="0"/>
                        <a:pt x="230608" y="43964"/>
                        <a:pt x="325074" y="156512"/>
                      </a:cubicBezTo>
                      <a:cubicBezTo>
                        <a:pt x="461215" y="332367"/>
                        <a:pt x="461215" y="332367"/>
                        <a:pt x="461215" y="332367"/>
                      </a:cubicBezTo>
                      <a:cubicBezTo>
                        <a:pt x="527897" y="418536"/>
                        <a:pt x="622361" y="443155"/>
                        <a:pt x="777953" y="448431"/>
                      </a:cubicBezTo>
                      <a:cubicBezTo>
                        <a:pt x="1016026" y="448431"/>
                        <a:pt x="1239220" y="448431"/>
                        <a:pt x="1448466" y="448431"/>
                      </a:cubicBezTo>
                      <a:lnTo>
                        <a:pt x="1458775" y="448431"/>
                      </a:lnTo>
                      <a:lnTo>
                        <a:pt x="1771718" y="448431"/>
                      </a:lnTo>
                      <a:lnTo>
                        <a:pt x="1981913" y="448431"/>
                      </a:lnTo>
                      <a:lnTo>
                        <a:pt x="2035282" y="448431"/>
                      </a:lnTo>
                      <a:lnTo>
                        <a:pt x="2348224" y="448431"/>
                      </a:lnTo>
                      <a:lnTo>
                        <a:pt x="2358533" y="448431"/>
                      </a:lnTo>
                      <a:lnTo>
                        <a:pt x="2652426" y="448431"/>
                      </a:lnTo>
                      <a:lnTo>
                        <a:pt x="2662735" y="448431"/>
                      </a:lnTo>
                      <a:lnTo>
                        <a:pt x="2975678" y="448431"/>
                      </a:lnTo>
                      <a:lnTo>
                        <a:pt x="3029046" y="448431"/>
                      </a:lnTo>
                      <a:lnTo>
                        <a:pt x="3239242" y="448431"/>
                      </a:lnTo>
                      <a:lnTo>
                        <a:pt x="3552184" y="448431"/>
                      </a:lnTo>
                      <a:lnTo>
                        <a:pt x="3562493" y="448431"/>
                      </a:lnTo>
                      <a:cubicBezTo>
                        <a:pt x="3771739" y="448431"/>
                        <a:pt x="3994933" y="448431"/>
                        <a:pt x="4233006" y="448431"/>
                      </a:cubicBezTo>
                      <a:cubicBezTo>
                        <a:pt x="4388598" y="443155"/>
                        <a:pt x="4483063" y="418536"/>
                        <a:pt x="4549744" y="332367"/>
                      </a:cubicBezTo>
                      <a:cubicBezTo>
                        <a:pt x="4549744" y="332367"/>
                        <a:pt x="4549744" y="332367"/>
                        <a:pt x="4685885" y="156512"/>
                      </a:cubicBezTo>
                      <a:cubicBezTo>
                        <a:pt x="4780352" y="43964"/>
                        <a:pt x="4883152" y="0"/>
                        <a:pt x="5010959" y="0"/>
                      </a:cubicBezTo>
                      <a:close/>
                    </a:path>
                  </a:pathLst>
                </a:custGeom>
                <a:noFill/>
                <a:ln w="6350" cap="flat">
                  <a:gradFill>
                    <a:gsLst>
                      <a:gs pos="0">
                        <a:srgbClr val="D0E9F6">
                          <a:alpha val="0"/>
                        </a:srgbClr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5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1" name="文本框 80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502972" y="1064263"/>
                <a:ext cx="4251005" cy="34565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algn="ctr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zh-CN" sz="1600" b="1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lt"/>
                    <a:cs typeface="+mn-lt"/>
                    <a:sym typeface="+mn-ea"/>
                  </a:rPr>
                  <a:t>持续缓解时间长</a:t>
                </a:r>
                <a:endParaRPr lang="zh-CN" altLang="zh-CN" sz="1600" b="1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lt"/>
                  <a:cs typeface="+mn-lt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4" name="文本框 83"/>
          <p:cNvSpPr txBox="1"/>
          <p:nvPr/>
        </p:nvSpPr>
        <p:spPr>
          <a:xfrm>
            <a:off x="8724900" y="2615704"/>
            <a:ext cx="268732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 </a:t>
            </a: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DoR</a:t>
            </a:r>
            <a:r>
              <a:rPr kumimoji="0" lang="zh-CN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达14.6</a:t>
            </a:r>
            <a:r>
              <a:rPr kumimoji="0" lang="en-US" altLang="zh-CN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个月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EE7C58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约3倍</a:t>
            </a:r>
            <a:r>
              <a:rPr kumimoji="0" lang="zh-CN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lt"/>
                <a:cs typeface="+mn-lt"/>
                <a:sym typeface="+mn-ea"/>
              </a:rPr>
              <a:t>化疗组（5.6个月）;中位治疗周期仅14个周期</a:t>
            </a:r>
            <a:endParaRPr kumimoji="0" lang="zh-CN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lt"/>
              <a:cs typeface="+mn-lt"/>
              <a:sym typeface="+mn-ea"/>
            </a:endParaRPr>
          </a:p>
        </p:txBody>
      </p:sp>
      <p:pic>
        <p:nvPicPr>
          <p:cNvPr id="2097157" name="图片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56890" y="3619500"/>
            <a:ext cx="2652395" cy="1398905"/>
          </a:xfrm>
          <a:prstGeom prst="rect">
            <a:avLst/>
          </a:prstGeom>
        </p:spPr>
      </p:pic>
      <p:pic>
        <p:nvPicPr>
          <p:cNvPr id="2097158" name="图片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64910" y="3432175"/>
            <a:ext cx="1898650" cy="1586230"/>
          </a:xfrm>
          <a:prstGeom prst="rect">
            <a:avLst/>
          </a:prstGeom>
        </p:spPr>
      </p:pic>
      <p:pic>
        <p:nvPicPr>
          <p:cNvPr id="2097159" name="图片 4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99830" y="3702685"/>
            <a:ext cx="2490470" cy="1245870"/>
          </a:xfrm>
          <a:prstGeom prst="rect">
            <a:avLst/>
          </a:prstGeom>
        </p:spPr>
      </p:pic>
      <p:sp>
        <p:nvSpPr>
          <p:cNvPr id="1048753" name="内容占位符 6"/>
          <p:cNvSpPr>
            <a:spLocks noGrp="1"/>
          </p:cNvSpPr>
          <p:nvPr/>
        </p:nvSpPr>
        <p:spPr>
          <a:xfrm>
            <a:off x="9416415" y="6075045"/>
            <a:ext cx="2426970" cy="425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52095" indent="-252095" algn="l" defTabSz="88519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6421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32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0744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9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54940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99263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43586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782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105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6428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Tx/>
              <a:buSzTx/>
              <a:buFontTx/>
            </a:pPr>
            <a:r>
              <a:rPr lang="en-US" altLang="zh-CN" sz="500" kern="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+mn-ea"/>
              </a:rPr>
              <a:t>Sheng X, et al. N Engl J Med. 2025 Oct 19</a:t>
            </a:r>
            <a:endParaRPr lang="en-US" altLang="zh-CN" sz="500" kern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  <a:cs typeface="+mn-ea"/>
            </a:endParaRPr>
          </a:p>
          <a:p>
            <a:pPr marL="342900" indent="-342900" algn="l">
              <a:buClrTx/>
              <a:buSzTx/>
              <a:buFontTx/>
            </a:pPr>
            <a:r>
              <a:rPr lang="zh-CN" altLang="en-US" sz="500" kern="0">
                <a:solidFill>
                  <a:schemeClr val="bg1">
                    <a:lumMod val="50000"/>
                  </a:schemeClr>
                </a:solidFill>
                <a:cs typeface="+mn-ea"/>
                <a:sym typeface="+mn-ea"/>
              </a:rPr>
              <a:t>中国临床肿瘤学会（CSCO）尿路上皮癌诊疗指南, 202</a:t>
            </a:r>
            <a:r>
              <a:rPr lang="en-US" altLang="zh-CN" sz="500" kern="0">
                <a:solidFill>
                  <a:schemeClr val="bg1">
                    <a:lumMod val="50000"/>
                  </a:schemeClr>
                </a:solidFill>
                <a:cs typeface="+mn-ea"/>
                <a:sym typeface="+mn-ea"/>
              </a:rPr>
              <a:t>6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445" y="5380990"/>
            <a:ext cx="1325880" cy="694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83740" y="5534660"/>
            <a:ext cx="951230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defTabSz="885825" rtl="0">
              <a:lnSpc>
                <a:spcPct val="100000"/>
              </a:lnSpc>
              <a:buFont typeface="Wingdings" panose="05000000000000000000" charset="0"/>
              <a:buChar char="Ø"/>
            </a:pPr>
            <a:r>
              <a:rPr kumimoji="0" lang="zh-CN" altLang="en-US" sz="16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2026《CSCO尿路上皮癌诊疗指南》</a:t>
            </a:r>
            <a:r>
              <a:rPr kumimoji="0" lang="en-US" altLang="zh-CN" sz="1600" b="0" i="0" u="none" strike="noStrike" kern="0" cap="none" spc="0" normalizeH="0" baseline="30000" noProof="1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2</a:t>
            </a:r>
            <a:r>
              <a:rPr kumimoji="0" lang="zh-CN" altLang="en-US" sz="1600" b="0" i="0" u="none" strike="noStrike" kern="0" cap="none" spc="0" normalizeH="0" baseline="30000" noProof="1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：</a:t>
            </a:r>
            <a:r>
              <a:rPr kumimoji="0" lang="zh-CN" altLang="en-US" sz="16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晚期一线尿路上皮癌</a:t>
            </a:r>
            <a:r>
              <a:rPr kumimoji="0" lang="en-US" altLang="zh-CN" sz="16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1A</a:t>
            </a:r>
            <a:r>
              <a:rPr kumimoji="0" lang="zh-CN" altLang="en-US" sz="1600" b="1" i="0" u="none" strike="noStrike" kern="0" cap="none" spc="0" normalizeH="0" baseline="0" noProof="1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证据I级优先推荐</a:t>
            </a:r>
            <a:endParaRPr kumimoji="0" lang="en-US" altLang="zh-CN" sz="1600" b="0" i="0" u="none" strike="noStrike" kern="0" cap="none" spc="0" normalizeH="0" baseline="30000" noProof="1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14" name="Google Shape;109;p3"/>
          <p:cNvSpPr/>
          <p:nvPr/>
        </p:nvSpPr>
        <p:spPr>
          <a:xfrm>
            <a:off x="313055" y="1274445"/>
            <a:ext cx="11106150" cy="688975"/>
          </a:xfrm>
          <a:prstGeom prst="roundRect">
            <a:avLst>
              <a:gd name="adj" fmla="val 3799"/>
            </a:avLst>
          </a:prstGeom>
          <a:solidFill>
            <a:srgbClr val="FFFFFF"/>
          </a:solidFill>
          <a:ln w="127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54000" dist="127000" algn="ctr" rotWithShape="0">
              <a:srgbClr val="0E3995">
                <a:alpha val="14901"/>
              </a:srgbClr>
            </a:outerShdw>
          </a:effectLst>
        </p:spPr>
        <p:txBody>
          <a:bodyPr spcFirstLastPara="1" wrap="square" lIns="0" tIns="0" rIns="0" bIns="0" anchor="ctr" anchorCtr="0"/>
          <a:p>
            <a:pPr marL="342900" indent="-342900" algn="l" defTabSz="885825" rtl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维迪西妥单抗联合方案是目前</a:t>
            </a:r>
            <a:r>
              <a:rPr lang="zh-CN" altLang="en-US" sz="14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唯一经III期RCT</a:t>
            </a:r>
            <a:r>
              <a:rPr lang="zh-CN" alt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研究充分</a:t>
            </a:r>
            <a:r>
              <a:rPr lang="zh-CN" altLang="en-US" sz="14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验证</a:t>
            </a:r>
            <a:r>
              <a:rPr lang="zh-CN" alt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对HER2表达晚期尿路上皮癌</a:t>
            </a:r>
            <a:r>
              <a:rPr lang="zh-CN" altLang="en-US" sz="14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一线有效的</a:t>
            </a:r>
            <a:r>
              <a:rPr lang="zh-CN" alt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ADC类方案</a:t>
            </a:r>
            <a:endParaRPr lang="zh-CN" altLang="en-US" sz="1400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  <a:p>
            <a:pPr marL="342900" indent="-342900" algn="l" defTabSz="885825" rtl="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全文发表于国际顶刊《</a:t>
            </a:r>
            <a:r>
              <a:rPr lang="zh-CN" altLang="en-US" sz="14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新英格兰医学杂志</a:t>
            </a:r>
            <a:r>
              <a:rPr lang="zh-CN" alt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》</a:t>
            </a:r>
            <a:r>
              <a:rPr lang="en-US" altLang="zh-CN" sz="1400" baseline="300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：</a:t>
            </a:r>
            <a:r>
              <a:rPr lang="zh-CN" altLang="en-US" sz="140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相比对照组（标准化疗）</a:t>
            </a:r>
            <a:r>
              <a:rPr lang="zh-CN" altLang="en-US" sz="1400" b="1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mPFS</a:t>
            </a:r>
            <a:r>
              <a:rPr lang="zh-CN" altLang="en-US" sz="140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和</a:t>
            </a:r>
            <a:r>
              <a:rPr lang="zh-CN" altLang="en-US" sz="1400" b="1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mOS翻倍</a:t>
            </a:r>
            <a:r>
              <a:rPr lang="zh-CN" altLang="en-US" sz="140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，安全性显著优于标准化疗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lt"/>
              <a:cs typeface="+mn-lt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66750" y="358140"/>
            <a:ext cx="10222865" cy="1283970"/>
          </a:xfrm>
        </p:spPr>
        <p:txBody>
          <a:bodyPr/>
          <a:lstStyle/>
          <a:p>
            <a:pPr algn="l"/>
            <a: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国际数据确证中国循证：维迪西妥单抗国内外数据具有高度一致性，</a:t>
            </a:r>
            <a:r>
              <a:rPr lang="en-US" altLang="zh-CN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ORR</a:t>
            </a:r>
            <a: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达</a:t>
            </a:r>
            <a:r>
              <a:rPr lang="en-US" altLang="zh-CN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75%</a:t>
            </a:r>
            <a: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CR</a:t>
            </a:r>
            <a: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达</a:t>
            </a:r>
            <a:r>
              <a:rPr lang="en-US" altLang="zh-CN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35%</a:t>
            </a:r>
            <a:b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</a:br>
            <a:endParaRPr lang="zh-CN" altLang="en-US" sz="2600" b="1" strike="dblStrike" dirty="0">
              <a:solidFill>
                <a:srgbClr val="FF0000"/>
              </a:solidFill>
              <a:highlight>
                <a:srgbClr val="00FF00"/>
              </a:highlight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: 圆顶角 10"/>
          <p:cNvSpPr/>
          <p:nvPr/>
        </p:nvSpPr>
        <p:spPr>
          <a:xfrm rot="5400000">
            <a:off x="-342994" y="317558"/>
            <a:ext cx="1205418" cy="516608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4866" tIns="104599" rIns="34866" bIns="104599" rtlCol="0" anchor="ctr"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2/2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1825" y="1512570"/>
            <a:ext cx="4570095" cy="4342765"/>
            <a:chOff x="1236" y="2743"/>
            <a:chExt cx="7197" cy="6839"/>
          </a:xfrm>
        </p:grpSpPr>
        <p:sp>
          <p:nvSpPr>
            <p:cNvPr id="7" name="Google Shape;109;p3"/>
            <p:cNvSpPr/>
            <p:nvPr/>
          </p:nvSpPr>
          <p:spPr>
            <a:xfrm>
              <a:off x="1236" y="2743"/>
              <a:ext cx="7197" cy="6839"/>
            </a:xfrm>
            <a:prstGeom prst="roundRect">
              <a:avLst>
                <a:gd name="adj" fmla="val 3799"/>
              </a:avLst>
            </a:pr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54000" dist="127000" algn="ctr" rotWithShape="0">
                <a:srgbClr val="0E3995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rm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pic>
          <p:nvPicPr>
            <p:cNvPr id="8" name="Picture 10" descr="A comparison of a graph and a diagram&#10;&#10;Description automatically generated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4" r="48479" b="12847"/>
            <a:stretch>
              <a:fillRect/>
            </a:stretch>
          </p:blipFill>
          <p:spPr>
            <a:xfrm>
              <a:off x="1236" y="6552"/>
              <a:ext cx="3493" cy="24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291" y="2972"/>
              <a:ext cx="7004" cy="1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171450" indent="-171450" algn="just" defTabSz="1238885">
                <a:lnSpc>
                  <a:spcPct val="120000"/>
                </a:lnSpc>
                <a:spcBef>
                  <a:spcPts val="815"/>
                </a:spcBef>
                <a:buClr>
                  <a:srgbClr val="0D0D0D"/>
                </a:buClr>
                <a:buFont typeface="Wingdings" panose="05000000000000000000" charset="0"/>
                <a:buChar char="Ø"/>
              </a:pP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全球多中心</a:t>
              </a:r>
              <a:r>
                <a:rPr lang="en-US" altLang="zh-CN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II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期 </a:t>
              </a:r>
              <a:r>
                <a:rPr lang="en-US" altLang="zh-CN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RC48-G001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研究</a:t>
              </a:r>
              <a:r>
                <a:rPr lang="en-US" altLang="zh-CN" sz="1200" baseline="300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1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（</a:t>
              </a:r>
              <a:r>
                <a:rPr lang="en-US" altLang="zh-CN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NCT04879329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）队列</a:t>
              </a:r>
              <a:r>
                <a:rPr lang="en-US" altLang="zh-CN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C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 </a:t>
              </a:r>
              <a:r>
                <a:rPr lang="zh-CN" altLang="en-US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维迪西妥单抗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联合帕博利珠单抗：</a:t>
              </a:r>
              <a:r>
                <a:rPr lang="en-US" altLang="zh-CN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ORR</a:t>
              </a:r>
              <a:r>
                <a:rPr lang="zh-CN" altLang="en-US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（总有效率）达</a:t>
              </a:r>
              <a:r>
                <a:rPr lang="en-US" altLang="zh-CN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75%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，</a:t>
              </a:r>
              <a:r>
                <a:rPr lang="en-US" altLang="zh-CN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CR</a:t>
              </a:r>
              <a:r>
                <a:rPr lang="zh-CN" altLang="en-US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（完全缓解率）达</a:t>
              </a:r>
              <a:r>
                <a:rPr lang="en-US" altLang="zh-CN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35%</a:t>
              </a:r>
              <a:r>
                <a:rPr lang="zh-CN" altLang="en-US" sz="1200" dirty="0">
                  <a:solidFill>
                    <a:prstClr val="black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，</a:t>
              </a:r>
              <a:r>
                <a:rPr lang="zh-CN" altLang="en-US" sz="1200" b="1" dirty="0">
                  <a:solidFill>
                    <a:srgbClr val="EE7C58"/>
                  </a:solidFill>
                  <a:latin typeface="+mn-lt"/>
                  <a:ea typeface="+mn-lt"/>
                  <a:cs typeface="+mn-lt"/>
                  <a:sym typeface="Arial" panose="020B0604020202020204" pitchFamily="34" charset="0"/>
                </a:rPr>
                <a:t>肿瘤控制稳定持久</a:t>
              </a:r>
              <a:endParaRPr lang="zh-CN" altLang="en-US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endParaRPr>
            </a:p>
          </p:txBody>
        </p:sp>
        <p:pic>
          <p:nvPicPr>
            <p:cNvPr id="15" name="Picture 10" descr="A comparison of a graph and a diagram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25" t="10078" r="1119" b="10078"/>
            <a:stretch>
              <a:fillRect/>
            </a:stretch>
          </p:blipFill>
          <p:spPr>
            <a:xfrm>
              <a:off x="4854" y="6672"/>
              <a:ext cx="3309" cy="2384"/>
            </a:xfrm>
            <a:prstGeom prst="rect">
              <a:avLst/>
            </a:prstGeom>
          </p:spPr>
        </p:pic>
        <p:cxnSp>
          <p:nvCxnSpPr>
            <p:cNvPr id="36" name="直接连接符 35"/>
            <p:cNvCxnSpPr/>
            <p:nvPr/>
          </p:nvCxnSpPr>
          <p:spPr>
            <a:xfrm>
              <a:off x="1291" y="4509"/>
              <a:ext cx="6785" cy="0"/>
            </a:xfrm>
            <a:prstGeom prst="line">
              <a:avLst/>
            </a:prstGeom>
            <a:ln w="19050">
              <a:gradFill>
                <a:gsLst>
                  <a:gs pos="2000">
                    <a:schemeClr val="bg2">
                      <a:lumMod val="90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214110" y="1497965"/>
            <a:ext cx="4570095" cy="4342130"/>
            <a:chOff x="1236" y="2959"/>
            <a:chExt cx="7197" cy="6838"/>
          </a:xfrm>
        </p:grpSpPr>
        <p:sp>
          <p:nvSpPr>
            <p:cNvPr id="17" name="Google Shape;109;p3"/>
            <p:cNvSpPr/>
            <p:nvPr/>
          </p:nvSpPr>
          <p:spPr>
            <a:xfrm>
              <a:off x="1236" y="2959"/>
              <a:ext cx="7197" cy="6838"/>
            </a:xfrm>
            <a:prstGeom prst="roundRect">
              <a:avLst>
                <a:gd name="adj" fmla="val 3799"/>
              </a:avLst>
            </a:pr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54000" dist="127000" algn="ctr" rotWithShape="0">
                <a:srgbClr val="0E3995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rm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48" y="3186"/>
              <a:ext cx="7185" cy="1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171450" indent="-171450" defTabSz="1238885">
                <a:lnSpc>
                  <a:spcPct val="120000"/>
                </a:lnSpc>
                <a:spcBef>
                  <a:spcPts val="815"/>
                </a:spcBef>
                <a:buClr>
                  <a:srgbClr val="0D0D0D"/>
                </a:buClr>
                <a:buFont typeface="Wingdings" panose="05000000000000000000" charset="0"/>
                <a:buChar char="Ø"/>
              </a:pPr>
              <a:r>
                <a:rPr lang="zh-CN" altLang="en-US" sz="1200" b="1" dirty="0">
                  <a:solidFill>
                    <a:srgbClr val="EE7C5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国际多中心</a:t>
              </a:r>
              <a:r>
                <a:rPr lang="en-US" altLang="zh-CN" sz="1200" b="1" dirty="0">
                  <a:solidFill>
                    <a:srgbClr val="EE7C5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III</a:t>
              </a:r>
              <a:r>
                <a:rPr lang="zh-CN" altLang="en-US" sz="1200" b="1" dirty="0">
                  <a:solidFill>
                    <a:srgbClr val="EE7C5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期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DV-001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研究</a:t>
              </a:r>
              <a:r>
                <a:rPr lang="en-US" altLang="zh-CN" sz="1200" baseline="300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 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维迪西妥单抗联合帕博利珠单抗治疗尿路上皮癌一线研究</a:t>
              </a:r>
              <a:r>
                <a:rPr lang="zh-CN" altLang="en-US" sz="1200" b="1" dirty="0">
                  <a:solidFill>
                    <a:srgbClr val="EE7C5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正在进行中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，预计</a:t>
              </a: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2026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年读出主要终点数据（整体2029年完成）。</a:t>
              </a:r>
              <a:r>
                <a:rPr lang="zh-CN" altLang="en-US" sz="1200" b="1" dirty="0">
                  <a:solidFill>
                    <a:srgbClr val="EE7C5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维迪西妥单抗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联合免疫</a:t>
              </a:r>
              <a:r>
                <a:rPr lang="zh-CN" altLang="en-US" sz="1200" b="1" dirty="0">
                  <a:solidFill>
                    <a:srgbClr val="EE7C5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代表中国</a:t>
              </a:r>
              <a:r>
                <a: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在尿路上皮癌领域的</a:t>
              </a:r>
              <a:r>
                <a:rPr lang="zh-CN" altLang="en-US" sz="1200" b="1" dirty="0">
                  <a:solidFill>
                    <a:srgbClr val="EE7C5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全球领先</a:t>
              </a:r>
              <a:endParaRPr lang="zh-CN" altLang="en-US" sz="1200" b="1" dirty="0">
                <a:solidFill>
                  <a:srgbClr val="EE7C5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lt"/>
                <a:sym typeface="Arial" panose="020B060402020202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291" y="4749"/>
              <a:ext cx="6785" cy="0"/>
            </a:xfrm>
            <a:prstGeom prst="line">
              <a:avLst/>
            </a:prstGeom>
            <a:ln w="19050">
              <a:gradFill>
                <a:gsLst>
                  <a:gs pos="2000">
                    <a:schemeClr val="bg2">
                      <a:lumMod val="90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内容占位符 6"/>
          <p:cNvSpPr>
            <a:spLocks noGrp="1"/>
          </p:cNvSpPr>
          <p:nvPr/>
        </p:nvSpPr>
        <p:spPr>
          <a:xfrm>
            <a:off x="9285605" y="6297295"/>
            <a:ext cx="2596515" cy="4254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52095" indent="-252095" algn="l" defTabSz="88519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6421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32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0744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9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54940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99263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43586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782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105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6428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Tx/>
              <a:buSzTx/>
              <a:buFontTx/>
            </a:pPr>
            <a:r>
              <a:rPr lang="en-US" altLang="zh-CN" sz="500" kern="0" dirty="0">
                <a:solidFill>
                  <a:schemeClr val="bg1">
                    <a:lumMod val="50000"/>
                  </a:schemeClr>
                </a:solidFill>
                <a:cs typeface="+mn-ea"/>
                <a:sym typeface="Arial" panose="020B0604020202020204" pitchFamily="34" charset="0"/>
              </a:rPr>
              <a:t>Matthew D. Galsky， et al. ESMO 2024; Abstract  1967MO</a:t>
            </a:r>
            <a:endParaRPr lang="en-US" altLang="zh-CN" sz="500" kern="0" dirty="0">
              <a:solidFill>
                <a:schemeClr val="bg1">
                  <a:lumMod val="50000"/>
                </a:schemeClr>
              </a:solidFill>
              <a:cs typeface="+mn-ea"/>
              <a:sym typeface="Arial" panose="020B0604020202020204" pitchFamily="34" charset="0"/>
            </a:endParaRPr>
          </a:p>
          <a:p>
            <a:pPr marL="342900" indent="-342900" algn="l">
              <a:buClrTx/>
              <a:buSzTx/>
              <a:buFontTx/>
            </a:pPr>
            <a:r>
              <a:rPr lang="en-US" altLang="zh-CN" sz="500" kern="0" dirty="0">
                <a:solidFill>
                  <a:schemeClr val="bg1">
                    <a:lumMod val="50000"/>
                  </a:schemeClr>
                </a:solidFill>
                <a:cs typeface="+mn-ea"/>
              </a:rPr>
              <a:t>EAU.2024. A0746</a:t>
            </a:r>
            <a:endParaRPr lang="en-US" altLang="zh-CN" dirty="0">
              <a:sym typeface="Arial" panose="020B0604020202020204" pitchFamily="34" charset="0"/>
            </a:endParaRPr>
          </a:p>
          <a:p>
            <a:endParaRPr lang="zh-CN" altLang="en-US" dirty="0"/>
          </a:p>
        </p:txBody>
      </p:sp>
      <p:pic>
        <p:nvPicPr>
          <p:cNvPr id="11" name="图片 10" descr="76db55f398ef4841c957cec851d2ac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495" y="3855085"/>
            <a:ext cx="3127375" cy="15951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32855" y="2939415"/>
            <a:ext cx="4224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000">
                <a:latin typeface="+mn-ea"/>
                <a:ea typeface="+mn-ea"/>
                <a:cs typeface="+mn-ea"/>
              </a:rPr>
              <a:t>2024 年美国临床肿瘤学会（ASCO）年会口头报告</a:t>
            </a:r>
            <a:endParaRPr sz="1000">
              <a:latin typeface="+mn-ea"/>
              <a:ea typeface="+mn-ea"/>
              <a:cs typeface="+mn-ea"/>
            </a:endParaRPr>
          </a:p>
          <a:p>
            <a:pPr algn="ctr"/>
            <a:r>
              <a:rPr kumimoji="0" lang="zh-CN" altLang="en-US" sz="1000" b="0" i="0" u="none" strike="noStrike" kern="0" cap="none" spc="0" normalizeH="0" baseline="0" noProof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（</a:t>
            </a:r>
            <a:r>
              <a:rPr kumimoji="0" lang="en-US" altLang="zh-CN" sz="1000" b="0" i="0" u="none" strike="noStrike" kern="0" cap="none" spc="0" normalizeH="0" baseline="0" noProof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国际多中心III期 DV-001研究</a:t>
            </a:r>
            <a:r>
              <a:rPr kumimoji="0" lang="zh-CN" altLang="en-US" sz="1000" b="0" i="0" u="none" strike="noStrike" kern="0" cap="none" spc="0" normalizeH="0" baseline="0" noProof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进行中）</a:t>
            </a:r>
            <a:endParaRPr kumimoji="0" lang="zh-CN" altLang="en-US" sz="1000" b="0" i="0" u="none" strike="noStrike" kern="0" cap="none" spc="0" normalizeH="0" baseline="0" noProof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7875" y="2939415"/>
            <a:ext cx="4224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000">
                <a:latin typeface="+mn-ea"/>
                <a:ea typeface="+mn-ea"/>
                <a:cs typeface="+mn-ea"/>
              </a:rPr>
              <a:t>维迪西妥单抗（RC48）联合帕博利珠单抗一线治疗尿路上皮癌的全球多中心 II 期 RC48-G001 研究（队列 C）的疗效数据</a:t>
            </a:r>
            <a:endParaRPr sz="1000">
              <a:latin typeface="+mn-ea"/>
              <a:ea typeface="+mn-ea"/>
              <a:cs typeface="+mn-ea"/>
            </a:endParaRPr>
          </a:p>
        </p:txBody>
      </p:sp>
      <p:sp>
        <p:nvSpPr>
          <p:cNvPr id="5" name="任意多边形: 形状 20"/>
          <p:cNvSpPr/>
          <p:nvPr>
            <p:custDataLst>
              <p:tags r:id="rId4"/>
            </p:custDataLst>
          </p:nvPr>
        </p:nvSpPr>
        <p:spPr bwMode="auto">
          <a:xfrm flipH="1">
            <a:off x="480695" y="2908935"/>
            <a:ext cx="4747260" cy="429260"/>
          </a:xfrm>
          <a:custGeom>
            <a:avLst/>
            <a:gdLst>
              <a:gd name="connsiteX0" fmla="*/ 5010959 w 5010959"/>
              <a:gd name="connsiteY0" fmla="*/ 0 h 448431"/>
              <a:gd name="connsiteX1" fmla="*/ 3806999 w 5010959"/>
              <a:gd name="connsiteY1" fmla="*/ 0 h 448431"/>
              <a:gd name="connsiteX2" fmla="*/ 3552184 w 5010959"/>
              <a:gd name="connsiteY2" fmla="*/ 0 h 448431"/>
              <a:gd name="connsiteX3" fmla="*/ 2662735 w 5010959"/>
              <a:gd name="connsiteY3" fmla="*/ 0 h 448431"/>
              <a:gd name="connsiteX4" fmla="*/ 2348224 w 5010959"/>
              <a:gd name="connsiteY4" fmla="*/ 0 h 448431"/>
              <a:gd name="connsiteX5" fmla="*/ 1458775 w 5010959"/>
              <a:gd name="connsiteY5" fmla="*/ 0 h 448431"/>
              <a:gd name="connsiteX6" fmla="*/ 1203960 w 5010959"/>
              <a:gd name="connsiteY6" fmla="*/ 0 h 448431"/>
              <a:gd name="connsiteX7" fmla="*/ 0 w 5010959"/>
              <a:gd name="connsiteY7" fmla="*/ 0 h 448431"/>
              <a:gd name="connsiteX8" fmla="*/ 325074 w 5010959"/>
              <a:gd name="connsiteY8" fmla="*/ 156512 h 448431"/>
              <a:gd name="connsiteX9" fmla="*/ 461215 w 5010959"/>
              <a:gd name="connsiteY9" fmla="*/ 332367 h 448431"/>
              <a:gd name="connsiteX10" fmla="*/ 777953 w 5010959"/>
              <a:gd name="connsiteY10" fmla="*/ 448431 h 448431"/>
              <a:gd name="connsiteX11" fmla="*/ 1448466 w 5010959"/>
              <a:gd name="connsiteY11" fmla="*/ 448431 h 448431"/>
              <a:gd name="connsiteX12" fmla="*/ 1458775 w 5010959"/>
              <a:gd name="connsiteY12" fmla="*/ 448431 h 448431"/>
              <a:gd name="connsiteX13" fmla="*/ 1771718 w 5010959"/>
              <a:gd name="connsiteY13" fmla="*/ 448431 h 448431"/>
              <a:gd name="connsiteX14" fmla="*/ 1981913 w 5010959"/>
              <a:gd name="connsiteY14" fmla="*/ 448431 h 448431"/>
              <a:gd name="connsiteX15" fmla="*/ 2035282 w 5010959"/>
              <a:gd name="connsiteY15" fmla="*/ 448431 h 448431"/>
              <a:gd name="connsiteX16" fmla="*/ 2348224 w 5010959"/>
              <a:gd name="connsiteY16" fmla="*/ 448431 h 448431"/>
              <a:gd name="connsiteX17" fmla="*/ 2358533 w 5010959"/>
              <a:gd name="connsiteY17" fmla="*/ 448431 h 448431"/>
              <a:gd name="connsiteX18" fmla="*/ 2652426 w 5010959"/>
              <a:gd name="connsiteY18" fmla="*/ 448431 h 448431"/>
              <a:gd name="connsiteX19" fmla="*/ 2662735 w 5010959"/>
              <a:gd name="connsiteY19" fmla="*/ 448431 h 448431"/>
              <a:gd name="connsiteX20" fmla="*/ 2975678 w 5010959"/>
              <a:gd name="connsiteY20" fmla="*/ 448431 h 448431"/>
              <a:gd name="connsiteX21" fmla="*/ 3029046 w 5010959"/>
              <a:gd name="connsiteY21" fmla="*/ 448431 h 448431"/>
              <a:gd name="connsiteX22" fmla="*/ 3239242 w 5010959"/>
              <a:gd name="connsiteY22" fmla="*/ 448431 h 448431"/>
              <a:gd name="connsiteX23" fmla="*/ 3552184 w 5010959"/>
              <a:gd name="connsiteY23" fmla="*/ 448431 h 448431"/>
              <a:gd name="connsiteX24" fmla="*/ 3562493 w 5010959"/>
              <a:gd name="connsiteY24" fmla="*/ 448431 h 448431"/>
              <a:gd name="connsiteX25" fmla="*/ 4233006 w 5010959"/>
              <a:gd name="connsiteY25" fmla="*/ 448431 h 448431"/>
              <a:gd name="connsiteX26" fmla="*/ 4549744 w 5010959"/>
              <a:gd name="connsiteY26" fmla="*/ 332367 h 448431"/>
              <a:gd name="connsiteX27" fmla="*/ 4685885 w 5010959"/>
              <a:gd name="connsiteY27" fmla="*/ 156512 h 448431"/>
              <a:gd name="connsiteX28" fmla="*/ 5010959 w 5010959"/>
              <a:gd name="connsiteY28" fmla="*/ 0 h 44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10959" h="448431">
                <a:moveTo>
                  <a:pt x="5010959" y="0"/>
                </a:moveTo>
                <a:lnTo>
                  <a:pt x="3806999" y="0"/>
                </a:lnTo>
                <a:lnTo>
                  <a:pt x="3552184" y="0"/>
                </a:lnTo>
                <a:lnTo>
                  <a:pt x="2662735" y="0"/>
                </a:lnTo>
                <a:lnTo>
                  <a:pt x="2348224" y="0"/>
                </a:lnTo>
                <a:lnTo>
                  <a:pt x="1458775" y="0"/>
                </a:lnTo>
                <a:lnTo>
                  <a:pt x="1203960" y="0"/>
                </a:lnTo>
                <a:lnTo>
                  <a:pt x="0" y="0"/>
                </a:lnTo>
                <a:cubicBezTo>
                  <a:pt x="127807" y="0"/>
                  <a:pt x="230608" y="43964"/>
                  <a:pt x="325074" y="156512"/>
                </a:cubicBezTo>
                <a:cubicBezTo>
                  <a:pt x="461215" y="332367"/>
                  <a:pt x="461215" y="332367"/>
                  <a:pt x="461215" y="332367"/>
                </a:cubicBezTo>
                <a:cubicBezTo>
                  <a:pt x="527897" y="418536"/>
                  <a:pt x="622361" y="443155"/>
                  <a:pt x="777953" y="448431"/>
                </a:cubicBezTo>
                <a:cubicBezTo>
                  <a:pt x="1016026" y="448431"/>
                  <a:pt x="1239220" y="448431"/>
                  <a:pt x="1448466" y="448431"/>
                </a:cubicBezTo>
                <a:lnTo>
                  <a:pt x="1458775" y="448431"/>
                </a:lnTo>
                <a:lnTo>
                  <a:pt x="1771718" y="448431"/>
                </a:lnTo>
                <a:lnTo>
                  <a:pt x="1981913" y="448431"/>
                </a:lnTo>
                <a:lnTo>
                  <a:pt x="2035282" y="448431"/>
                </a:lnTo>
                <a:lnTo>
                  <a:pt x="2348224" y="448431"/>
                </a:lnTo>
                <a:lnTo>
                  <a:pt x="2358533" y="448431"/>
                </a:lnTo>
                <a:lnTo>
                  <a:pt x="2652426" y="448431"/>
                </a:lnTo>
                <a:lnTo>
                  <a:pt x="2662735" y="448431"/>
                </a:lnTo>
                <a:lnTo>
                  <a:pt x="2975678" y="448431"/>
                </a:lnTo>
                <a:lnTo>
                  <a:pt x="3029046" y="448431"/>
                </a:lnTo>
                <a:lnTo>
                  <a:pt x="3239242" y="448431"/>
                </a:lnTo>
                <a:lnTo>
                  <a:pt x="3552184" y="448431"/>
                </a:lnTo>
                <a:lnTo>
                  <a:pt x="3562493" y="448431"/>
                </a:lnTo>
                <a:cubicBezTo>
                  <a:pt x="3771739" y="448431"/>
                  <a:pt x="3994933" y="448431"/>
                  <a:pt x="4233006" y="448431"/>
                </a:cubicBezTo>
                <a:cubicBezTo>
                  <a:pt x="4388598" y="443155"/>
                  <a:pt x="4483063" y="418536"/>
                  <a:pt x="4549744" y="332367"/>
                </a:cubicBezTo>
                <a:cubicBezTo>
                  <a:pt x="4549744" y="332367"/>
                  <a:pt x="4549744" y="332367"/>
                  <a:pt x="4685885" y="156512"/>
                </a:cubicBezTo>
                <a:cubicBezTo>
                  <a:pt x="4780352" y="43964"/>
                  <a:pt x="4883152" y="0"/>
                  <a:pt x="5010959" y="0"/>
                </a:cubicBezTo>
                <a:close/>
              </a:path>
            </a:pathLst>
          </a:custGeom>
          <a:noFill/>
          <a:ln w="6350" cap="flat">
            <a:gradFill>
              <a:gsLst>
                <a:gs pos="0">
                  <a:srgbClr val="D0E9F6">
                    <a:alpha val="0"/>
                  </a:srgbClr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<a:noAutofit/>
          </a:bodyPr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55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任意多边形: 形状 20"/>
          <p:cNvSpPr/>
          <p:nvPr>
            <p:custDataLst>
              <p:tags r:id="rId5"/>
            </p:custDataLst>
          </p:nvPr>
        </p:nvSpPr>
        <p:spPr bwMode="auto">
          <a:xfrm flipH="1">
            <a:off x="6129020" y="2924175"/>
            <a:ext cx="4747260" cy="429260"/>
          </a:xfrm>
          <a:custGeom>
            <a:avLst/>
            <a:gdLst>
              <a:gd name="connsiteX0" fmla="*/ 5010959 w 5010959"/>
              <a:gd name="connsiteY0" fmla="*/ 0 h 448431"/>
              <a:gd name="connsiteX1" fmla="*/ 3806999 w 5010959"/>
              <a:gd name="connsiteY1" fmla="*/ 0 h 448431"/>
              <a:gd name="connsiteX2" fmla="*/ 3552184 w 5010959"/>
              <a:gd name="connsiteY2" fmla="*/ 0 h 448431"/>
              <a:gd name="connsiteX3" fmla="*/ 2662735 w 5010959"/>
              <a:gd name="connsiteY3" fmla="*/ 0 h 448431"/>
              <a:gd name="connsiteX4" fmla="*/ 2348224 w 5010959"/>
              <a:gd name="connsiteY4" fmla="*/ 0 h 448431"/>
              <a:gd name="connsiteX5" fmla="*/ 1458775 w 5010959"/>
              <a:gd name="connsiteY5" fmla="*/ 0 h 448431"/>
              <a:gd name="connsiteX6" fmla="*/ 1203960 w 5010959"/>
              <a:gd name="connsiteY6" fmla="*/ 0 h 448431"/>
              <a:gd name="connsiteX7" fmla="*/ 0 w 5010959"/>
              <a:gd name="connsiteY7" fmla="*/ 0 h 448431"/>
              <a:gd name="connsiteX8" fmla="*/ 325074 w 5010959"/>
              <a:gd name="connsiteY8" fmla="*/ 156512 h 448431"/>
              <a:gd name="connsiteX9" fmla="*/ 461215 w 5010959"/>
              <a:gd name="connsiteY9" fmla="*/ 332367 h 448431"/>
              <a:gd name="connsiteX10" fmla="*/ 777953 w 5010959"/>
              <a:gd name="connsiteY10" fmla="*/ 448431 h 448431"/>
              <a:gd name="connsiteX11" fmla="*/ 1448466 w 5010959"/>
              <a:gd name="connsiteY11" fmla="*/ 448431 h 448431"/>
              <a:gd name="connsiteX12" fmla="*/ 1458775 w 5010959"/>
              <a:gd name="connsiteY12" fmla="*/ 448431 h 448431"/>
              <a:gd name="connsiteX13" fmla="*/ 1771718 w 5010959"/>
              <a:gd name="connsiteY13" fmla="*/ 448431 h 448431"/>
              <a:gd name="connsiteX14" fmla="*/ 1981913 w 5010959"/>
              <a:gd name="connsiteY14" fmla="*/ 448431 h 448431"/>
              <a:gd name="connsiteX15" fmla="*/ 2035282 w 5010959"/>
              <a:gd name="connsiteY15" fmla="*/ 448431 h 448431"/>
              <a:gd name="connsiteX16" fmla="*/ 2348224 w 5010959"/>
              <a:gd name="connsiteY16" fmla="*/ 448431 h 448431"/>
              <a:gd name="connsiteX17" fmla="*/ 2358533 w 5010959"/>
              <a:gd name="connsiteY17" fmla="*/ 448431 h 448431"/>
              <a:gd name="connsiteX18" fmla="*/ 2652426 w 5010959"/>
              <a:gd name="connsiteY18" fmla="*/ 448431 h 448431"/>
              <a:gd name="connsiteX19" fmla="*/ 2662735 w 5010959"/>
              <a:gd name="connsiteY19" fmla="*/ 448431 h 448431"/>
              <a:gd name="connsiteX20" fmla="*/ 2975678 w 5010959"/>
              <a:gd name="connsiteY20" fmla="*/ 448431 h 448431"/>
              <a:gd name="connsiteX21" fmla="*/ 3029046 w 5010959"/>
              <a:gd name="connsiteY21" fmla="*/ 448431 h 448431"/>
              <a:gd name="connsiteX22" fmla="*/ 3239242 w 5010959"/>
              <a:gd name="connsiteY22" fmla="*/ 448431 h 448431"/>
              <a:gd name="connsiteX23" fmla="*/ 3552184 w 5010959"/>
              <a:gd name="connsiteY23" fmla="*/ 448431 h 448431"/>
              <a:gd name="connsiteX24" fmla="*/ 3562493 w 5010959"/>
              <a:gd name="connsiteY24" fmla="*/ 448431 h 448431"/>
              <a:gd name="connsiteX25" fmla="*/ 4233006 w 5010959"/>
              <a:gd name="connsiteY25" fmla="*/ 448431 h 448431"/>
              <a:gd name="connsiteX26" fmla="*/ 4549744 w 5010959"/>
              <a:gd name="connsiteY26" fmla="*/ 332367 h 448431"/>
              <a:gd name="connsiteX27" fmla="*/ 4685885 w 5010959"/>
              <a:gd name="connsiteY27" fmla="*/ 156512 h 448431"/>
              <a:gd name="connsiteX28" fmla="*/ 5010959 w 5010959"/>
              <a:gd name="connsiteY28" fmla="*/ 0 h 448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10959" h="448431">
                <a:moveTo>
                  <a:pt x="5010959" y="0"/>
                </a:moveTo>
                <a:lnTo>
                  <a:pt x="3806999" y="0"/>
                </a:lnTo>
                <a:lnTo>
                  <a:pt x="3552184" y="0"/>
                </a:lnTo>
                <a:lnTo>
                  <a:pt x="2662735" y="0"/>
                </a:lnTo>
                <a:lnTo>
                  <a:pt x="2348224" y="0"/>
                </a:lnTo>
                <a:lnTo>
                  <a:pt x="1458775" y="0"/>
                </a:lnTo>
                <a:lnTo>
                  <a:pt x="1203960" y="0"/>
                </a:lnTo>
                <a:lnTo>
                  <a:pt x="0" y="0"/>
                </a:lnTo>
                <a:cubicBezTo>
                  <a:pt x="127807" y="0"/>
                  <a:pt x="230608" y="43964"/>
                  <a:pt x="325074" y="156512"/>
                </a:cubicBezTo>
                <a:cubicBezTo>
                  <a:pt x="461215" y="332367"/>
                  <a:pt x="461215" y="332367"/>
                  <a:pt x="461215" y="332367"/>
                </a:cubicBezTo>
                <a:cubicBezTo>
                  <a:pt x="527897" y="418536"/>
                  <a:pt x="622361" y="443155"/>
                  <a:pt x="777953" y="448431"/>
                </a:cubicBezTo>
                <a:cubicBezTo>
                  <a:pt x="1016026" y="448431"/>
                  <a:pt x="1239220" y="448431"/>
                  <a:pt x="1448466" y="448431"/>
                </a:cubicBezTo>
                <a:lnTo>
                  <a:pt x="1458775" y="448431"/>
                </a:lnTo>
                <a:lnTo>
                  <a:pt x="1771718" y="448431"/>
                </a:lnTo>
                <a:lnTo>
                  <a:pt x="1981913" y="448431"/>
                </a:lnTo>
                <a:lnTo>
                  <a:pt x="2035282" y="448431"/>
                </a:lnTo>
                <a:lnTo>
                  <a:pt x="2348224" y="448431"/>
                </a:lnTo>
                <a:lnTo>
                  <a:pt x="2358533" y="448431"/>
                </a:lnTo>
                <a:lnTo>
                  <a:pt x="2652426" y="448431"/>
                </a:lnTo>
                <a:lnTo>
                  <a:pt x="2662735" y="448431"/>
                </a:lnTo>
                <a:lnTo>
                  <a:pt x="2975678" y="448431"/>
                </a:lnTo>
                <a:lnTo>
                  <a:pt x="3029046" y="448431"/>
                </a:lnTo>
                <a:lnTo>
                  <a:pt x="3239242" y="448431"/>
                </a:lnTo>
                <a:lnTo>
                  <a:pt x="3552184" y="448431"/>
                </a:lnTo>
                <a:lnTo>
                  <a:pt x="3562493" y="448431"/>
                </a:lnTo>
                <a:cubicBezTo>
                  <a:pt x="3771739" y="448431"/>
                  <a:pt x="3994933" y="448431"/>
                  <a:pt x="4233006" y="448431"/>
                </a:cubicBezTo>
                <a:cubicBezTo>
                  <a:pt x="4388598" y="443155"/>
                  <a:pt x="4483063" y="418536"/>
                  <a:pt x="4549744" y="332367"/>
                </a:cubicBezTo>
                <a:cubicBezTo>
                  <a:pt x="4549744" y="332367"/>
                  <a:pt x="4549744" y="332367"/>
                  <a:pt x="4685885" y="156512"/>
                </a:cubicBezTo>
                <a:cubicBezTo>
                  <a:pt x="4780352" y="43964"/>
                  <a:pt x="4883152" y="0"/>
                  <a:pt x="5010959" y="0"/>
                </a:cubicBezTo>
                <a:close/>
              </a:path>
            </a:pathLst>
          </a:custGeom>
          <a:noFill/>
          <a:ln w="6350" cap="flat">
            <a:gradFill>
              <a:gsLst>
                <a:gs pos="0">
                  <a:srgbClr val="D0E9F6">
                    <a:alpha val="0"/>
                  </a:srgbClr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118081" tIns="59040" rIns="118081" bIns="59040" numCol="1" spcCol="0" rtlCol="0" fromWordArt="0" anchor="ctr" anchorCtr="0" forceAA="0" compatLnSpc="1">
            <a:noAutofit/>
          </a:bodyPr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55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92480" y="3702050"/>
            <a:ext cx="2089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ORR</a:t>
            </a:r>
            <a:r>
              <a:rPr lang="zh-CN" altLang="en-US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</a:t>
            </a:r>
            <a:r>
              <a:rPr lang="en-US" altLang="zh-CN" sz="1200" b="1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75%</a:t>
            </a:r>
            <a:r>
              <a:rPr lang="zh-CN" altLang="en-US" sz="1200"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CR</a:t>
            </a:r>
            <a:r>
              <a:rPr lang="zh-CN" altLang="en-US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</a:t>
            </a:r>
            <a:r>
              <a:rPr lang="en-US" altLang="zh-CN" sz="1200" b="1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35%</a:t>
            </a:r>
            <a:endParaRPr lang="en-US" altLang="zh-CN" sz="1200" b="1" u="sng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10890" y="3702050"/>
            <a:ext cx="15487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肿瘤控制稳定持久</a:t>
            </a:r>
            <a:endParaRPr lang="zh-CN" altLang="en-US" sz="1200" b="1" u="sng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27380" y="344805"/>
            <a:ext cx="10432415" cy="1283970"/>
          </a:xfrm>
        </p:spPr>
        <p:txBody>
          <a:bodyPr/>
          <a:lstStyle/>
          <a:p>
            <a:r>
              <a:rPr lang="en-US" altLang="zh-CN" sz="2600" dirty="0">
                <a:cs typeface="微软雅黑" panose="020B0503020204020204" pitchFamily="34" charset="-122"/>
                <a:sym typeface="Arial" panose="020B0604020202020204" pitchFamily="34" charset="0"/>
              </a:rPr>
              <a:t>维迪西妥单抗安全耐受，无黑框警告</a:t>
            </a:r>
            <a:r>
              <a:rPr lang="zh-CN" altLang="en-US" sz="2600" dirty="0">
                <a:cs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2600" kern="0">
                <a:latin typeface="+mn-ea"/>
                <a:ea typeface="+mn-ea"/>
                <a:cs typeface="+mn-ea"/>
                <a:sym typeface="Arial" panose="020B0604020202020204" pitchFamily="34" charset="0"/>
              </a:rPr>
              <a:t>较标准化疗</a:t>
            </a:r>
            <a:r>
              <a:rPr lang="en-US" altLang="zh-CN" sz="2600" kern="0" dirty="0">
                <a:latin typeface="+mn-lt"/>
                <a:ea typeface="+mn-lt"/>
                <a:cs typeface="+mn-lt"/>
                <a:sym typeface="Arial" panose="020B0604020202020204" pitchFamily="34" charset="0"/>
              </a:rPr>
              <a:t>降</a:t>
            </a:r>
            <a:r>
              <a:rPr lang="zh-CN" altLang="en-US" sz="2600" dirty="0">
                <a:latin typeface="+mn-lt"/>
                <a:ea typeface="+mn-lt"/>
                <a:cs typeface="+mn-lt"/>
                <a:sym typeface="Arial" panose="020B0604020202020204" pitchFamily="34" charset="0"/>
              </a:rPr>
              <a:t>低</a:t>
            </a:r>
            <a:r>
              <a:rPr lang="en-US" altLang="zh-CN" sz="2600" dirty="0">
                <a:latin typeface="+mn-lt"/>
                <a:ea typeface="+mn-lt"/>
                <a:cs typeface="+mn-lt"/>
                <a:sym typeface="Arial" panose="020B0604020202020204" pitchFamily="34" charset="0"/>
              </a:rPr>
              <a:t>3</a:t>
            </a:r>
            <a:r>
              <a:rPr lang="zh-CN" altLang="en-US" sz="2600" dirty="0">
                <a:latin typeface="+mn-lt"/>
                <a:ea typeface="+mn-lt"/>
                <a:cs typeface="+mn-lt"/>
                <a:sym typeface="Arial" panose="020B0604020202020204" pitchFamily="34" charset="0"/>
              </a:rPr>
              <a:t>级以上毒性，绝对值达</a:t>
            </a:r>
            <a:r>
              <a:rPr lang="en-US" altLang="zh-CN" sz="2600" dirty="0">
                <a:solidFill>
                  <a:srgbClr val="000000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3</a:t>
            </a:r>
            <a:r>
              <a:rPr lang="en-US" altLang="en-US" sz="2600" dirty="0">
                <a:solidFill>
                  <a:srgbClr val="000000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1.8%</a:t>
            </a:r>
            <a:br>
              <a:rPr lang="en-US" altLang="en-US" sz="2600" b="1" dirty="0">
                <a:solidFill>
                  <a:srgbClr val="000000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</a:br>
            <a:endParaRPr lang="en-US" altLang="en-US" sz="2600" b="1" dirty="0">
              <a:solidFill>
                <a:srgbClr val="000000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4" name="矩形: 圆顶角 10"/>
          <p:cNvSpPr/>
          <p:nvPr/>
        </p:nvSpPr>
        <p:spPr>
          <a:xfrm rot="5400000">
            <a:off x="-342994" y="317558"/>
            <a:ext cx="1205418" cy="516608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4866" tIns="104599" rIns="34866" bIns="104599"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Google Shape;98;p3"/>
          <p:cNvSpPr/>
          <p:nvPr/>
        </p:nvSpPr>
        <p:spPr>
          <a:xfrm>
            <a:off x="1023620" y="1726565"/>
            <a:ext cx="4615815" cy="371475"/>
          </a:xfrm>
          <a:prstGeom prst="rect">
            <a:avLst/>
          </a:prstGeom>
          <a:gradFill>
            <a:gsLst>
              <a:gs pos="0">
                <a:srgbClr val="0E3995">
                  <a:alpha val="0"/>
                </a:srgbClr>
              </a:gs>
              <a:gs pos="50000">
                <a:srgbClr val="0E3995">
                  <a:alpha val="10000"/>
                </a:srgbClr>
              </a:gs>
              <a:gs pos="100000">
                <a:srgbClr val="0E3995"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0E3995">
                    <a:alpha val="0"/>
                  </a:srgbClr>
                </a:gs>
                <a:gs pos="50000">
                  <a:srgbClr val="0E3995"/>
                </a:gs>
                <a:gs pos="100000">
                  <a:srgbClr val="0E3995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说明书收载均为常见易处理不良反应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Google Shape;109;p3"/>
          <p:cNvSpPr/>
          <p:nvPr/>
        </p:nvSpPr>
        <p:spPr>
          <a:xfrm>
            <a:off x="599440" y="2183765"/>
            <a:ext cx="5105400" cy="1485900"/>
          </a:xfrm>
          <a:prstGeom prst="roundRect">
            <a:avLst>
              <a:gd name="adj" fmla="val 3799"/>
            </a:avLst>
          </a:prstGeom>
          <a:solidFill>
            <a:srgbClr val="FFFFFF"/>
          </a:solidFill>
          <a:ln w="127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54000" dist="127000" algn="ctr" rotWithShape="0">
              <a:srgbClr val="0E3995">
                <a:alpha val="14901"/>
              </a:srgbClr>
            </a:outerShdw>
          </a:effectLst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5" name="文本框 33"/>
          <p:cNvSpPr txBox="1"/>
          <p:nvPr/>
        </p:nvSpPr>
        <p:spPr>
          <a:xfrm>
            <a:off x="795655" y="2416810"/>
            <a:ext cx="4814570" cy="101092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88562" tIns="44280" rIns="88562" bIns="44280" rtlCol="0" anchor="ctr">
            <a:noAutofit/>
          </a:bodyPr>
          <a:lstStyle>
            <a:defPPr>
              <a:defRPr kern="0"/>
            </a:defPPr>
            <a:lvl1pPr marL="284480" indent="-284480" algn="l" defTabSz="118110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895350" indent="-285750" defTabSz="1219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5240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21336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7432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33528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6pPr>
            <a:lvl7pPr marL="39624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7pPr>
            <a:lvl8pPr marL="45720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8pPr>
            <a:lvl9pPr marL="51816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9pPr>
          </a:lstStyle>
          <a:p>
            <a:pPr marL="144145" indent="-144145" eaLnBrk="1" fontAlgn="auto" latinLnBrk="0" hangingPunct="1"/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最常见的不良反应 </a:t>
            </a:r>
            <a:r>
              <a:rPr lang="en-US" altLang="zh-CN" sz="1200" dirty="0">
                <a:latin typeface="+mn-ea"/>
                <a:ea typeface="+mn-ea"/>
                <a:sym typeface="Arial" panose="020B0604020202020204" pitchFamily="34" charset="0"/>
              </a:rPr>
              <a:t>(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发生率≥</a:t>
            </a:r>
            <a:r>
              <a:rPr lang="en-US" altLang="zh-CN" sz="1200" dirty="0">
                <a:latin typeface="+mn-ea"/>
                <a:ea typeface="+mn-ea"/>
                <a:sym typeface="Arial" panose="020B0604020202020204" pitchFamily="34" charset="0"/>
              </a:rPr>
              <a:t>30%)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 为：转氨酶升高、白细胞计数降低、中性粒细胞计数降低、感觉减退、虚弱、脱发、恶心</a:t>
            </a:r>
            <a:endParaRPr lang="zh-CN" altLang="en-US" sz="1200" dirty="0">
              <a:latin typeface="+mn-ea"/>
              <a:ea typeface="+mn-ea"/>
              <a:sym typeface="Arial" panose="020B0604020202020204" pitchFamily="34" charset="0"/>
            </a:endParaRPr>
          </a:p>
          <a:p>
            <a:pPr marL="144145" indent="-144145" eaLnBrk="1" fontAlgn="auto" latinLnBrk="0" hangingPunct="1"/>
            <a:endParaRPr lang="en-US" altLang="zh-CN" sz="1200" dirty="0">
              <a:latin typeface="+mn-ea"/>
              <a:ea typeface="+mn-ea"/>
              <a:sym typeface="Arial" panose="020B0604020202020204" pitchFamily="34" charset="0"/>
            </a:endParaRPr>
          </a:p>
          <a:p>
            <a:pPr marL="144145" indent="-144145" eaLnBrk="1" fontAlgn="auto" latinLnBrk="0" hangingPunct="1"/>
            <a:endParaRPr lang="zh-CN" altLang="en-US" sz="1200" strike="sngStrike" baseline="30000" dirty="0">
              <a:solidFill>
                <a:prstClr val="black"/>
              </a:solidFill>
              <a:uFillTx/>
              <a:latin typeface="Segoe Print" panose="02000600000000000000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6" name="Google Shape;98;p3"/>
          <p:cNvSpPr/>
          <p:nvPr/>
        </p:nvSpPr>
        <p:spPr>
          <a:xfrm>
            <a:off x="6329680" y="1720850"/>
            <a:ext cx="4615815" cy="371475"/>
          </a:xfrm>
          <a:prstGeom prst="rect">
            <a:avLst/>
          </a:prstGeom>
          <a:gradFill>
            <a:gsLst>
              <a:gs pos="0">
                <a:srgbClr val="0E3995">
                  <a:alpha val="0"/>
                </a:srgbClr>
              </a:gs>
              <a:gs pos="50000">
                <a:srgbClr val="0E3995">
                  <a:alpha val="10000"/>
                </a:srgbClr>
              </a:gs>
              <a:gs pos="100000">
                <a:srgbClr val="0E3995"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0E3995">
                    <a:alpha val="0"/>
                  </a:srgbClr>
                </a:gs>
                <a:gs pos="50000">
                  <a:srgbClr val="0E3995"/>
                </a:gs>
                <a:gs pos="100000">
                  <a:srgbClr val="0E3995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上市以来未提示超出现行版说明书的新安全信号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Google Shape;109;p3"/>
          <p:cNvSpPr/>
          <p:nvPr/>
        </p:nvSpPr>
        <p:spPr>
          <a:xfrm>
            <a:off x="5905500" y="2178050"/>
            <a:ext cx="5105400" cy="1485900"/>
          </a:xfrm>
          <a:prstGeom prst="roundRect">
            <a:avLst>
              <a:gd name="adj" fmla="val 3799"/>
            </a:avLst>
          </a:prstGeom>
          <a:solidFill>
            <a:srgbClr val="FFFFFF"/>
          </a:solidFill>
          <a:ln w="127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54000" dist="127000" algn="ctr" rotWithShape="0">
              <a:srgbClr val="0E3995">
                <a:alpha val="14901"/>
              </a:srgbClr>
            </a:outerShdw>
          </a:effectLst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19" name="文本框 52"/>
          <p:cNvSpPr txBox="1"/>
          <p:nvPr/>
        </p:nvSpPr>
        <p:spPr>
          <a:xfrm>
            <a:off x="5987415" y="2416810"/>
            <a:ext cx="4958715" cy="110045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88562" tIns="44280" rIns="88562" bIns="44280" rtlCol="0" anchor="ctr">
            <a:noAutofit/>
          </a:bodyPr>
          <a:lstStyle>
            <a:defPPr>
              <a:defRPr kern="0"/>
            </a:defPPr>
            <a:lvl1pPr marL="284480" indent="-284480" algn="l" defTabSz="118110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5" kern="12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895350" indent="-285750" defTabSz="1219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5240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21336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7432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33528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6pPr>
            <a:lvl7pPr marL="39624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7pPr>
            <a:lvl8pPr marL="45720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8pPr>
            <a:lvl9pPr marL="51816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9pPr>
          </a:lstStyle>
          <a:p>
            <a:pPr marL="144145" indent="-144145" algn="just" eaLnBrk="1" fontAlgn="auto" latinLnBrk="0" hangingPunct="1">
              <a:buClrTx/>
              <a:buSzTx/>
            </a:pP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上市</a:t>
            </a:r>
            <a:r>
              <a:rPr lang="en-US" altLang="zh-CN" sz="1200" dirty="0">
                <a:latin typeface="+mn-ea"/>
                <a:ea typeface="+mn-ea"/>
                <a:sym typeface="Arial" panose="020B0604020202020204" pitchFamily="34" charset="0"/>
              </a:rPr>
              <a:t>5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年来</a:t>
            </a:r>
            <a:r>
              <a:rPr lang="zh-CN" altLang="en-US" sz="1200" b="1" dirty="0">
                <a:solidFill>
                  <a:srgbClr val="EE7C58"/>
                </a:solidFill>
                <a:latin typeface="+mn-ea"/>
                <a:ea typeface="+mn-ea"/>
                <a:sym typeface="Arial" panose="020B0604020202020204" pitchFamily="34" charset="0"/>
              </a:rPr>
              <a:t>未收到国家药品监管部门发出的黑框警告或撤市等监管通知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。在持续进行的常规药物安全监测中，</a:t>
            </a:r>
            <a:r>
              <a:rPr lang="zh-CN" altLang="en-US" sz="1200" b="1" dirty="0">
                <a:solidFill>
                  <a:srgbClr val="EE7C58"/>
                </a:solidFill>
                <a:latin typeface="+mn-ea"/>
                <a:ea typeface="+mn-ea"/>
                <a:sym typeface="Arial" panose="020B0604020202020204" pitchFamily="34" charset="0"/>
              </a:rPr>
              <a:t>亦未提示超出其现行版说明书范围的新的药物安全性信号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。持有人将持续监测与维迪西妥单抗相关的安全性信息</a:t>
            </a:r>
            <a:endParaRPr lang="zh-CN" altLang="en-US" sz="1200" dirty="0">
              <a:latin typeface="+mn-ea"/>
              <a:ea typeface="+mn-ea"/>
              <a:sym typeface="Arial" panose="020B0604020202020204" pitchFamily="34" charset="0"/>
            </a:endParaRPr>
          </a:p>
          <a:p>
            <a:pPr marL="144145" indent="-144145" algn="l" eaLnBrk="1" fontAlgn="auto" latinLnBrk="0" hangingPunct="1">
              <a:buClrTx/>
              <a:buSzTx/>
            </a:pP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有明确的注射用维迪西妥单抗风险管理计划，目前已更新到第6版</a:t>
            </a:r>
            <a:endParaRPr lang="zh-CN" altLang="en-US" sz="1200" dirty="0">
              <a:latin typeface="+mn-ea"/>
              <a:ea typeface="+mn-ea"/>
              <a:sym typeface="Arial" panose="020B0604020202020204" pitchFamily="34" charset="0"/>
            </a:endParaRPr>
          </a:p>
        </p:txBody>
      </p:sp>
      <p:sp>
        <p:nvSpPr>
          <p:cNvPr id="20" name="Google Shape;98;p3"/>
          <p:cNvSpPr/>
          <p:nvPr/>
        </p:nvSpPr>
        <p:spPr>
          <a:xfrm>
            <a:off x="3564890" y="3931920"/>
            <a:ext cx="4615815" cy="371475"/>
          </a:xfrm>
          <a:prstGeom prst="rect">
            <a:avLst/>
          </a:prstGeom>
          <a:gradFill>
            <a:gsLst>
              <a:gs pos="0">
                <a:srgbClr val="0E3995">
                  <a:alpha val="0"/>
                </a:srgbClr>
              </a:gs>
              <a:gs pos="50000">
                <a:srgbClr val="0E3995">
                  <a:alpha val="10000"/>
                </a:srgbClr>
              </a:gs>
              <a:gs pos="100000">
                <a:srgbClr val="0E3995">
                  <a:alpha val="0"/>
                </a:srgbClr>
              </a:gs>
            </a:gsLst>
            <a:lin ang="0" scaled="0"/>
          </a:gradFill>
          <a:ln w="12700" cap="flat" cmpd="sng" algn="ctr">
            <a:gradFill>
              <a:gsLst>
                <a:gs pos="0">
                  <a:srgbClr val="0E3995">
                    <a:alpha val="0"/>
                  </a:srgbClr>
                </a:gs>
                <a:gs pos="50000">
                  <a:srgbClr val="0E3995"/>
                </a:gs>
                <a:gs pos="100000">
                  <a:srgbClr val="0E3995">
                    <a:alpha val="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  <a:sym typeface="+mn-ea"/>
              </a:rPr>
              <a:t>维迪西妥单抗安全性优于标准含铂化疗方案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Google Shape;109;p3"/>
          <p:cNvSpPr/>
          <p:nvPr/>
        </p:nvSpPr>
        <p:spPr>
          <a:xfrm>
            <a:off x="670560" y="4387850"/>
            <a:ext cx="10339705" cy="1485900"/>
          </a:xfrm>
          <a:prstGeom prst="roundRect">
            <a:avLst>
              <a:gd name="adj" fmla="val 3799"/>
            </a:avLst>
          </a:prstGeom>
          <a:solidFill>
            <a:srgbClr val="FFFFFF"/>
          </a:solidFill>
          <a:ln w="1270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54000" dist="127000" algn="ctr" rotWithShape="0">
              <a:srgbClr val="0E3995">
                <a:alpha val="14901"/>
              </a:srgbClr>
            </a:outerShdw>
          </a:effectLst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/>
              <a:sym typeface="Arial" panose="020B0604020202020204" pitchFamily="34" charset="0"/>
            </a:endParaRPr>
          </a:p>
        </p:txBody>
      </p:sp>
      <p:sp>
        <p:nvSpPr>
          <p:cNvPr id="22" name="文本框 52"/>
          <p:cNvSpPr txBox="1"/>
          <p:nvPr/>
        </p:nvSpPr>
        <p:spPr>
          <a:xfrm>
            <a:off x="752475" y="4626610"/>
            <a:ext cx="10182225" cy="110045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88562" tIns="44280" rIns="88562" bIns="44280" rtlCol="0" anchor="ctr">
            <a:noAutofit/>
          </a:bodyPr>
          <a:lstStyle>
            <a:defPPr>
              <a:defRPr kern="0"/>
            </a:defPPr>
            <a:lvl1pPr marL="284480" indent="-284480" algn="l" defTabSz="118110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5" kern="120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895350" indent="-285750" defTabSz="1219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5240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21336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743200" indent="-304800" defTabSz="1219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»"/>
              <a:defRPr sz="1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33528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6pPr>
            <a:lvl7pPr marL="39624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7pPr>
            <a:lvl8pPr marL="45720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8pPr>
            <a:lvl9pPr marL="51816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9pPr>
          </a:lstStyle>
          <a:p>
            <a:pPr marL="144145" indent="-144145" eaLnBrk="1" fontAlgn="auto" latinLnBrk="0" hangingPunct="1">
              <a:spcBef>
                <a:spcPts val="100"/>
              </a:spcBef>
            </a:pP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维迪西妥单抗联合方案 ≥</a:t>
            </a:r>
            <a:r>
              <a:rPr lang="en-US" altLang="zh-CN" sz="1200" dirty="0">
                <a:latin typeface="+mn-ea"/>
                <a:ea typeface="+mn-ea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级不良反应发生率仅</a:t>
            </a:r>
            <a:r>
              <a:rPr lang="en-US" altLang="zh-CN" sz="1200" dirty="0">
                <a:latin typeface="+mn-ea"/>
                <a:ea typeface="+mn-ea"/>
                <a:sym typeface="Arial" panose="020B0604020202020204" pitchFamily="34" charset="0"/>
              </a:rPr>
              <a:t>55.1%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，大幅低于标准方案（吉西他滨联合铂类）</a:t>
            </a:r>
            <a:r>
              <a:rPr lang="en-US" altLang="zh-CN" sz="1200" dirty="0">
                <a:latin typeface="+mn-ea"/>
                <a:ea typeface="+mn-ea"/>
                <a:sym typeface="Arial" panose="020B0604020202020204" pitchFamily="34" charset="0"/>
              </a:rPr>
              <a:t>86.9%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，</a:t>
            </a:r>
            <a:r>
              <a:rPr lang="zh-CN" altLang="en-US" sz="1200" b="1" dirty="0">
                <a:solidFill>
                  <a:srgbClr val="EE7C58"/>
                </a:solidFill>
                <a:latin typeface="+mn-ea"/>
                <a:ea typeface="+mn-ea"/>
                <a:sym typeface="Arial" panose="020B0604020202020204" pitchFamily="34" charset="0"/>
              </a:rPr>
              <a:t>≥</a:t>
            </a:r>
            <a:r>
              <a:rPr lang="en-US" altLang="zh-CN" sz="1200" b="1" dirty="0">
                <a:solidFill>
                  <a:srgbClr val="EE7C58"/>
                </a:solidFill>
                <a:latin typeface="+mn-ea"/>
                <a:ea typeface="+mn-ea"/>
                <a:sym typeface="Arial" panose="020B0604020202020204" pitchFamily="34" charset="0"/>
              </a:rPr>
              <a:t>3</a:t>
            </a:r>
            <a:r>
              <a:rPr lang="zh-CN" altLang="en-US" sz="1200" b="1" dirty="0">
                <a:solidFill>
                  <a:srgbClr val="EE7C58"/>
                </a:solidFill>
                <a:latin typeface="+mn-ea"/>
                <a:ea typeface="+mn-ea"/>
                <a:sym typeface="Arial" panose="020B0604020202020204" pitchFamily="34" charset="0"/>
              </a:rPr>
              <a:t>级以上毒性降低数据值达</a:t>
            </a:r>
            <a:r>
              <a:rPr lang="en-US" altLang="zh-CN" sz="1200" b="1" dirty="0">
                <a:solidFill>
                  <a:srgbClr val="EE7C58"/>
                </a:solidFill>
                <a:latin typeface="+mn-ea"/>
                <a:ea typeface="+mn-ea"/>
                <a:sym typeface="Arial" panose="020B0604020202020204" pitchFamily="34" charset="0"/>
              </a:rPr>
              <a:t>31.8%</a:t>
            </a:r>
            <a:r>
              <a:rPr lang="zh-CN" altLang="en-US" sz="1200" dirty="0">
                <a:latin typeface="+mn-ea"/>
                <a:ea typeface="+mn-ea"/>
                <a:sym typeface="Arial" panose="020B0604020202020204" pitchFamily="34" charset="0"/>
              </a:rPr>
              <a:t>。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特别在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≥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级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血小板减少（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0.8% vs 45.9%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）、中性粒细胞减少（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5.8% vs 61.7%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）、白细胞减少（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3.7% vs 47.7%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）、贫血（</a:t>
            </a:r>
            <a:r>
              <a:rPr lang="en-US" altLang="zh-CN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5.3% vs 45.5%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）等方面，改善显著，大幅提升患者安全性、潜在降低患者支持治疗费用等医保支出</a:t>
            </a:r>
            <a:r>
              <a:rPr lang="en-US" altLang="zh-CN" sz="1200" baseline="30000" dirty="0">
                <a:solidFill>
                  <a:schemeClr val="tx1"/>
                </a:solidFill>
                <a:latin typeface="+mn-ea"/>
                <a:ea typeface="+mn-ea"/>
                <a:sym typeface="Arial" panose="020B0604020202020204" pitchFamily="34" charset="0"/>
              </a:rPr>
              <a:t>1</a:t>
            </a:r>
            <a:endParaRPr lang="en-US" altLang="zh-CN" sz="1200" baseline="30000" dirty="0">
              <a:solidFill>
                <a:schemeClr val="tx1"/>
              </a:solidFill>
              <a:latin typeface="+mn-ea"/>
              <a:ea typeface="+mn-ea"/>
              <a:sym typeface="Arial" panose="020B0604020202020204" pitchFamily="34" charset="0"/>
            </a:endParaRPr>
          </a:p>
        </p:txBody>
      </p:sp>
      <p:sp>
        <p:nvSpPr>
          <p:cNvPr id="1048816" name="内容占位符 67"/>
          <p:cNvSpPr txBox="1"/>
          <p:nvPr/>
        </p:nvSpPr>
        <p:spPr>
          <a:xfrm>
            <a:off x="9187180" y="5840095"/>
            <a:ext cx="1785620" cy="612140"/>
          </a:xfrm>
          <a:prstGeom prst="rect">
            <a:avLst/>
          </a:prstGeom>
        </p:spPr>
        <p:txBody>
          <a:bodyPr vert="horz" lIns="91440" tIns="45720" rIns="91440" bIns="45720" numCol="2" rtlCol="0" anchor="b">
            <a:noAutofit/>
          </a:bodyPr>
          <a:lstStyle>
            <a:lvl1pPr marL="252095" indent="-252095" algn="l" defTabSz="88519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9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6421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32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0744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9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54940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99263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43586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782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105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64280" indent="-220980" algn="l" defTabSz="885190" rtl="0" eaLnBrk="1" latinLnBrk="0" hangingPunct="1">
              <a:lnSpc>
                <a:spcPct val="9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AutoNum type="arabicPeriod"/>
            </a:pPr>
            <a:r>
              <a:rPr lang="en-US" altLang="zh-CN" sz="5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lt"/>
              </a:rPr>
              <a:t>Sheng X, et al. N Engl J Med. 2025 Oct 19</a:t>
            </a:r>
            <a:endParaRPr lang="en-US" altLang="zh-CN" sz="500" dirty="0" err="1">
              <a:solidFill>
                <a:schemeClr val="bg1">
                  <a:lumMod val="50000"/>
                </a:schemeClr>
              </a:solidFill>
              <a:latin typeface="+mn-lt"/>
              <a:ea typeface="+mn-lt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7280" y="1642110"/>
            <a:ext cx="546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7415" y="1642110"/>
            <a:ext cx="546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81655" y="3855720"/>
            <a:ext cx="546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3200" b="1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39445" y="116205"/>
            <a:ext cx="10652125" cy="1283970"/>
          </a:xfrm>
        </p:spPr>
        <p:txBody>
          <a:bodyPr/>
          <a:lstStyle/>
          <a:p>
            <a:r>
              <a:rPr lang="en-US" altLang="zh-CN" sz="2600" dirty="0" err="1">
                <a:cs typeface="微软雅黑" panose="020B0503020204020204" pitchFamily="34" charset="-122"/>
                <a:sym typeface="Arial" panose="020B0604020202020204" pitchFamily="34" charset="0"/>
              </a:rPr>
              <a:t>维迪西妥单抗</a:t>
            </a:r>
            <a:r>
              <a:rPr lang="zh-CN" altLang="en-US" sz="2600" dirty="0" err="1">
                <a:cs typeface="微软雅黑" panose="020B0503020204020204" pitchFamily="34" charset="-122"/>
                <a:sym typeface="Arial" panose="020B0604020202020204" pitchFamily="34" charset="0"/>
              </a:rPr>
              <a:t>是</a:t>
            </a:r>
            <a:r>
              <a:rPr lang="zh-CN" altLang="en-US" sz="2600" dirty="0">
                <a:cs typeface="微软雅黑" panose="020B0503020204020204" pitchFamily="34" charset="-122"/>
                <a:sym typeface="+mn-ea"/>
              </a:rPr>
              <a:t>全球首个且唯一获批晚期HER2表达尿路上皮癌的ADC</a:t>
            </a:r>
            <a:r>
              <a:rPr lang="zh-CN" altLang="en-US" sz="26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，</a:t>
            </a:r>
            <a:r>
              <a:rPr lang="zh-CN" altLang="en-US" sz="2600" dirty="0">
                <a:cs typeface="微软雅黑" panose="020B0503020204020204" pitchFamily="34" charset="-122"/>
                <a:sym typeface="Arial" panose="020B0604020202020204" pitchFamily="34" charset="0"/>
              </a:rPr>
              <a:t>多重协同增效作用，实现较标准化疗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翻倍生存获益</a:t>
            </a:r>
            <a:r>
              <a:rPr lang="zh-CN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和更优安全性</a:t>
            </a:r>
            <a:endParaRPr lang="zh-CN" sz="2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: 圆顶角 10"/>
          <p:cNvSpPr/>
          <p:nvPr/>
        </p:nvSpPr>
        <p:spPr>
          <a:xfrm rot="5400000">
            <a:off x="-342994" y="317558"/>
            <a:ext cx="1205418" cy="516608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4866" tIns="104599" rIns="34866" bIns="104599"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ComponentBackground1"/>
          <p:cNvSpPr/>
          <p:nvPr/>
        </p:nvSpPr>
        <p:spPr>
          <a:xfrm>
            <a:off x="706755" y="1553210"/>
            <a:ext cx="4557395" cy="4305300"/>
          </a:xfrm>
          <a:prstGeom prst="roundRect">
            <a:avLst>
              <a:gd name="adj" fmla="val 4500"/>
            </a:avLst>
          </a:prstGeom>
          <a:solidFill>
            <a:schemeClr val="bg1"/>
          </a:solidFill>
          <a:ln w="19050">
            <a:solidFill>
              <a:srgbClr val="4472C4"/>
            </a:solidFill>
          </a:ln>
          <a:effectLst>
            <a:outerShdw dist="76200" dir="19200000" algn="ctr" rotWithShape="0">
              <a:srgbClr val="89C4F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842" name="矩形: 圆角 31"/>
          <p:cNvSpPr/>
          <p:nvPr/>
        </p:nvSpPr>
        <p:spPr>
          <a:xfrm>
            <a:off x="1096010" y="1673860"/>
            <a:ext cx="4335145" cy="280670"/>
          </a:xfrm>
          <a:prstGeom prst="roundRect">
            <a:avLst>
              <a:gd name="adj" fmla="val 0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defTabSz="9144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dirty="0">
                <a:solidFill>
                  <a:prstClr val="white"/>
                </a:solidFill>
                <a:latin typeface="+mn-ea"/>
                <a:cs typeface="+mn-ea"/>
                <a:sym typeface="Arial" panose="020B0604020202020204" pitchFamily="34" charset="0"/>
              </a:rPr>
              <a:t>主</a:t>
            </a:r>
            <a:endParaRPr lang="zh-CN" altLang="en-US" sz="1600" b="1" dirty="0">
              <a:solidFill>
                <a:prstClr val="white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33108" y="2085975"/>
            <a:ext cx="4308475" cy="0"/>
          </a:xfrm>
          <a:prstGeom prst="line">
            <a:avLst/>
          </a:prstGeom>
          <a:ln w="19050">
            <a:gradFill>
              <a:gsLst>
                <a:gs pos="2000">
                  <a:srgbClr val="E5F2FF"/>
                </a:gs>
                <a:gs pos="50000">
                  <a:srgbClr val="0079F2"/>
                </a:gs>
                <a:gs pos="100000">
                  <a:srgbClr val="E5F2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349818" y="1705293"/>
            <a:ext cx="127000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主要创新点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3590" y="2176145"/>
            <a:ext cx="4406900" cy="1062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1. </a:t>
            </a:r>
            <a:r>
              <a:rPr lang="zh-CN" altLang="en-US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尿路上皮癌领域精准治疗开拓者</a:t>
            </a:r>
            <a:r>
              <a:rPr kumimoji="0" lang="zh-CN" altLang="en-US" sz="1200" b="1" i="0" u="none" strike="noStrike" kern="0" cap="none" spc="0" normalizeH="0" baseline="0" noProof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： 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HER2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表达是尿路上皮癌全分期独立不良预后因素，</a:t>
            </a:r>
            <a:r>
              <a:rPr lang="zh-CN" altLang="en-US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维迪西妥单抗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联合方案</a:t>
            </a:r>
            <a:r>
              <a:rPr lang="zh-CN" altLang="en-US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精准筛选</a:t>
            </a:r>
            <a:r>
              <a:rPr lang="en-US" altLang="zh-CN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HER2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表达晚期尿路上皮癌患者</a:t>
            </a:r>
            <a:endParaRPr lang="zh-CN" altLang="en-US" sz="1000" b="1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1000" b="0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28" name="ComponentBackground1"/>
          <p:cNvSpPr/>
          <p:nvPr/>
        </p:nvSpPr>
        <p:spPr>
          <a:xfrm>
            <a:off x="6036945" y="1553210"/>
            <a:ext cx="4832350" cy="4305300"/>
          </a:xfrm>
          <a:prstGeom prst="roundRect">
            <a:avLst>
              <a:gd name="adj" fmla="val 4500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dist="76200" dir="19200000" algn="ctr" rotWithShape="0">
              <a:srgbClr val="89C4FF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3335" y="1705610"/>
            <a:ext cx="4371975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zh-CN" altLang="en-US" sz="2000" b="1" kern="12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明确作用机制转化</a:t>
            </a:r>
            <a:r>
              <a:rPr lang="zh-CN" altLang="en-US" sz="2000" b="1" kern="12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疗效获益</a:t>
            </a:r>
            <a:endParaRPr kumimoji="0" lang="zh-CN" sz="2000" b="1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278245" y="2099945"/>
            <a:ext cx="4350385" cy="0"/>
          </a:xfrm>
          <a:prstGeom prst="line">
            <a:avLst/>
          </a:prstGeom>
          <a:ln w="19050">
            <a:gradFill>
              <a:gsLst>
                <a:gs pos="2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15833" y="4084224"/>
            <a:ext cx="452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17_1"/>
          <p:cNvGrpSpPr/>
          <p:nvPr/>
        </p:nvGrpSpPr>
        <p:grpSpPr>
          <a:xfrm rot="10800000" flipH="1">
            <a:off x="5525135" y="2863532"/>
            <a:ext cx="350520" cy="1594485"/>
            <a:chOff x="4067252" y="2118330"/>
            <a:chExt cx="1639801" cy="2938108"/>
          </a:xfrm>
        </p:grpSpPr>
        <p:sp>
          <p:nvSpPr>
            <p:cNvPr id="1048848" name="等腰三角形 19"/>
            <p:cNvSpPr/>
            <p:nvPr/>
          </p:nvSpPr>
          <p:spPr>
            <a:xfrm rot="5400000">
              <a:off x="4125506" y="3135863"/>
              <a:ext cx="2260053" cy="903040"/>
            </a:xfrm>
            <a:prstGeom prst="triangle">
              <a:avLst/>
            </a:prstGeom>
            <a:gradFill>
              <a:gsLst>
                <a:gs pos="0">
                  <a:srgbClr val="FF8346"/>
                </a:gs>
                <a:gs pos="100000">
                  <a:srgbClr val="FF8346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048849" name="等腰三角形 21"/>
            <p:cNvSpPr/>
            <p:nvPr/>
          </p:nvSpPr>
          <p:spPr>
            <a:xfrm rot="5400000">
              <a:off x="3184395" y="3001186"/>
              <a:ext cx="2938108" cy="1172395"/>
            </a:xfrm>
            <a:prstGeom prst="triangle">
              <a:avLst/>
            </a:prstGeom>
            <a:gradFill>
              <a:gsLst>
                <a:gs pos="0">
                  <a:srgbClr val="FF8346"/>
                </a:gs>
                <a:gs pos="100000">
                  <a:srgbClr val="FF8346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>
              <a:glow rad="152400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733425" y="4189730"/>
            <a:ext cx="4496435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kumimoji="0" lang="en-US" altLang="zh-CN" sz="1200" b="1" i="0" u="none" strike="noStrike" kern="0" cap="none" spc="0" normalizeH="0" baseline="0" noProof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2. 瘤种差异化创新：</a:t>
            </a:r>
            <a:r>
              <a:rPr kumimoji="0" lang="en-US" alt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全球唯一获批尿路上皮癌抗HER2 ADC，填补空白，一线临床治疗</a:t>
            </a:r>
            <a:r>
              <a:rPr kumimoji="0" lang="en-US" altLang="zh-CN" sz="1200" b="1" i="0" u="none" strike="noStrike" kern="0" cap="none" spc="0" normalizeH="0" baseline="0" noProof="1" dirty="0">
                <a:solidFill>
                  <a:srgbClr val="000000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首选</a:t>
            </a:r>
            <a:r>
              <a:rPr kumimoji="0" lang="en-US" alt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，实现</a:t>
            </a:r>
            <a:r>
              <a:rPr kumimoji="0" lang="en-US" altLang="zh-CN" sz="1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治疗突破</a:t>
            </a:r>
            <a:endParaRPr kumimoji="0" lang="en-US" altLang="zh-CN" sz="1200" b="1" i="0" u="none" strike="noStrike" kern="0" cap="none" spc="0" normalizeH="0" baseline="0" noProof="1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33425" y="4999990"/>
            <a:ext cx="4495800" cy="755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algn="just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en-US" altLang="zh-CN" sz="1200" b="1" i="0" u="none" strike="noStrike" kern="0" cap="none" spc="0" normalizeH="0" baseline="0" noProof="1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3. </a:t>
            </a:r>
            <a:r>
              <a:rPr kumimoji="0" lang="zh-CN" altLang="en-US" sz="1200" b="1" i="0" u="none" strike="noStrike" kern="0" cap="none" spc="0" normalizeH="0" baseline="0" noProof="1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结构创新：</a:t>
            </a:r>
            <a:r>
              <a:rPr lang="zh-CN" altLang="en-US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由亲和力更高的新型人源化抗</a:t>
            </a:r>
            <a:r>
              <a:rPr lang="en-US" altLang="zh-CN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HER2</a:t>
            </a:r>
            <a:r>
              <a:rPr lang="zh-CN" altLang="en-US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抗体 </a:t>
            </a:r>
            <a:r>
              <a:rPr lang="en-US" altLang="zh-CN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(</a:t>
            </a:r>
            <a:r>
              <a:rPr lang="zh-CN" altLang="en-US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迪西妥单抗</a:t>
            </a:r>
            <a:r>
              <a:rPr lang="en-US" altLang="zh-CN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) </a:t>
            </a:r>
            <a:r>
              <a:rPr lang="zh-CN" altLang="en-US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、可裂解连接子和微管抑制剂</a:t>
            </a:r>
            <a:r>
              <a:rPr lang="en-US" altLang="zh-CN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MMAE</a:t>
            </a:r>
            <a:r>
              <a:rPr lang="zh-CN" altLang="en-US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组成。机制包括抑制</a:t>
            </a:r>
            <a:r>
              <a:rPr lang="en-US" altLang="zh-CN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HER2</a:t>
            </a:r>
            <a:r>
              <a:rPr lang="zh-CN" altLang="en-US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信号通路和</a:t>
            </a:r>
            <a:r>
              <a:rPr lang="en-US" altLang="zh-CN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MMAE</a:t>
            </a:r>
            <a:r>
              <a:rPr lang="zh-CN" altLang="en-US" sz="1200" dirty="0">
                <a:latin typeface="+mn-ea"/>
                <a:ea typeface="+mn-ea"/>
                <a:cs typeface="+mn-ea"/>
                <a:sym typeface="Arial" panose="020B0604020202020204" pitchFamily="34" charset="0"/>
              </a:rPr>
              <a:t>的细胞毒性及</a:t>
            </a:r>
            <a:r>
              <a:rPr lang="zh-CN" altLang="en-US" sz="1200" b="0" dirty="0">
                <a:solidFill>
                  <a:schemeClr val="tx1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旁观者效应</a:t>
            </a:r>
            <a:endParaRPr lang="zh-CN" altLang="en-US" sz="1200" b="0"/>
          </a:p>
        </p:txBody>
      </p:sp>
      <p:cxnSp>
        <p:nvCxnSpPr>
          <p:cNvPr id="54" name="直接连接符 53"/>
          <p:cNvCxnSpPr/>
          <p:nvPr/>
        </p:nvCxnSpPr>
        <p:spPr>
          <a:xfrm>
            <a:off x="733613" y="4868449"/>
            <a:ext cx="4521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6134100" y="2176780"/>
            <a:ext cx="4701540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1200" b="1" dirty="0">
                <a:solidFill>
                  <a:srgbClr val="EE7C58"/>
                </a:solidFill>
                <a:latin typeface="+mj-lt"/>
                <a:ea typeface="+mj-lt"/>
                <a:cs typeface="+mj-lt"/>
                <a:sym typeface="+mn-ea"/>
              </a:rPr>
              <a:t>1. </a:t>
            </a:r>
            <a:r>
              <a:rPr lang="zh-CN" altLang="en-US" sz="1200" b="1" dirty="0">
                <a:solidFill>
                  <a:srgbClr val="EE7C58"/>
                </a:solidFill>
                <a:latin typeface="+mj-lt"/>
                <a:ea typeface="+mj-lt"/>
                <a:cs typeface="+mj-lt"/>
                <a:sym typeface="+mn-ea"/>
              </a:rPr>
              <a:t>精</a:t>
            </a:r>
            <a:r>
              <a:rPr kumimoji="0" lang="zh-CN" altLang="en-US" sz="1200" b="1" i="0" u="none" strike="noStrike" kern="0" cap="none" spc="0" normalizeH="0" baseline="0" noProof="1" dirty="0">
                <a:solidFill>
                  <a:srgbClr val="EE7C58"/>
                </a:solidFill>
                <a:latin typeface="+mj-lt"/>
                <a:ea typeface="+mj-lt"/>
                <a:cs typeface="+mj-lt"/>
                <a:sym typeface="+mn-ea"/>
              </a:rPr>
              <a:t>准：</a:t>
            </a:r>
            <a:r>
              <a:rPr lang="zh-CN" altLang="en-US" sz="1200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精准</a:t>
            </a:r>
            <a:r>
              <a:rPr lang="en-US" altLang="zh-CN" sz="1200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HER2</a:t>
            </a:r>
            <a:r>
              <a:rPr lang="zh-CN" altLang="en-US" sz="1200" b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，</a:t>
            </a:r>
            <a:r>
              <a:rPr lang="zh-CN" altLang="en-US" sz="1200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全人群获益。维迪西妥单抗与</a:t>
            </a:r>
            <a:r>
              <a:rPr lang="en-US" altLang="zh-CN" sz="1200" b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HER2</a:t>
            </a:r>
            <a:r>
              <a:rPr lang="zh-CN" altLang="en-US" sz="1200" b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受体的亲和力更强，定点杀伤</a:t>
            </a:r>
            <a:r>
              <a:rPr lang="en-US" altLang="zh-CN" sz="1200" b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HER2</a:t>
            </a:r>
            <a:r>
              <a:rPr lang="zh-CN" altLang="en-US" sz="1200" b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表达肿瘤细胞，同时具备旁杀效应</a:t>
            </a:r>
            <a:endParaRPr lang="zh-CN" altLang="en-US" sz="1200"/>
          </a:p>
        </p:txBody>
      </p:sp>
      <p:sp>
        <p:nvSpPr>
          <p:cNvPr id="58" name="文本框 57"/>
          <p:cNvSpPr txBox="1"/>
          <p:nvPr/>
        </p:nvSpPr>
        <p:spPr>
          <a:xfrm>
            <a:off x="6134100" y="2863215"/>
            <a:ext cx="4735195" cy="755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just" defTabSz="885825" rtl="0" eaLnBrk="1" latinLnBrk="0" hangingPunct="1">
              <a:lnSpc>
                <a:spcPct val="120000"/>
              </a:lnSpc>
            </a:pPr>
            <a:r>
              <a:rPr kumimoji="0" lang="en-US" altLang="zh-CN" sz="1200" b="1" i="0" u="none" strike="noStrike" kern="0" cap="none" spc="0" normalizeH="0" baseline="0" noProof="1" dirty="0">
                <a:solidFill>
                  <a:srgbClr val="EE7C58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2. 快速：</a:t>
            </a:r>
            <a:r>
              <a:rPr lang="zh-CN" altLang="en-US" sz="1200" b="1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快速缩瘤，中位起效时间仅</a:t>
            </a:r>
            <a:r>
              <a:rPr lang="en-US" altLang="zh-CN" sz="1200" b="1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1.8</a:t>
            </a:r>
            <a:r>
              <a:rPr lang="zh-CN" altLang="en-US" sz="1200" b="1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个月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。 维迪西妥单抗与</a:t>
            </a:r>
            <a:r>
              <a:rPr lang="en-US" altLang="zh-CN" sz="1200" b="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HER2</a:t>
            </a:r>
            <a:r>
              <a:rPr lang="zh-CN" altLang="en-US" sz="1200" b="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受体</a:t>
            </a:r>
            <a:r>
              <a:rPr lang="en-US" altLang="zh-CN" sz="1200" b="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4</a:t>
            </a:r>
            <a:r>
              <a:rPr lang="zh-CN" altLang="en-US" sz="1200" b="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号位点内侧结合，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药物更易内吞，裂解链接子在肿瘤内精准、</a:t>
            </a:r>
            <a:r>
              <a:rPr lang="zh-CN" altLang="en-US" sz="1200" b="1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快速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释放载药，</a:t>
            </a:r>
            <a:r>
              <a:rPr lang="zh-CN" altLang="en-US" sz="1200" b="1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肿瘤细胞内载药浓度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是正常组织</a:t>
            </a:r>
            <a:r>
              <a:rPr lang="en-US" altLang="zh-CN" sz="1200" b="1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1000</a:t>
            </a:r>
            <a:r>
              <a:rPr lang="zh-CN" altLang="en-US" sz="1200" b="1" kern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倍</a:t>
            </a:r>
            <a:endParaRPr lang="zh-CN" altLang="en-US" sz="1200" b="1" kern="1200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134735" y="3778885"/>
            <a:ext cx="4660265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algn="just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en-US" altLang="zh-CN" sz="1200" b="1" i="0" u="none" strike="noStrike" kern="0" cap="none" spc="0" normalizeH="0" baseline="0" noProof="1" dirty="0">
                <a:solidFill>
                  <a:srgbClr val="EE7C58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3. 强效：</a:t>
            </a:r>
            <a:r>
              <a:rPr kumimoji="0" lang="en-US" altLang="zh-CN" sz="1200" b="1" i="0" u="none" strike="noStrike" kern="0" cap="none" spc="0" normalizeH="0" baseline="0" noProof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生存翻倍，持续缓解</a:t>
            </a:r>
            <a:r>
              <a:rPr kumimoji="0" lang="zh-CN" altLang="en-US" sz="1200" b="1" i="0" u="none" strike="noStrike" kern="0" cap="none" spc="0" normalizeH="0" baseline="0" noProof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（</a:t>
            </a: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m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PFS13.1个月，</a:t>
            </a: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mOS 31.5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个月）</a:t>
            </a:r>
            <a:r>
              <a:rPr kumimoji="0" lang="en-US" alt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。</a:t>
            </a:r>
            <a:r>
              <a:rPr kumimoji="0" lang="en-US" altLang="zh-CN" sz="1200" b="1" i="0" u="none" strike="noStrike" kern="0" cap="none" spc="0" normalizeH="0" baseline="0" noProof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载药MMAE</a:t>
            </a:r>
            <a:r>
              <a:rPr kumimoji="0" lang="en-US" alt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是传统紫杉类毒性</a:t>
            </a:r>
            <a:r>
              <a:rPr kumimoji="0" lang="en-US" altLang="zh-CN" sz="1200" b="1" i="0" u="none" strike="noStrike" kern="0" cap="none" spc="0" normalizeH="0" baseline="0" noProof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1000倍</a:t>
            </a:r>
            <a:r>
              <a:rPr kumimoji="0" lang="en-US" alt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+mj-lt"/>
                <a:ea typeface="+mj-lt"/>
                <a:cs typeface="+mj-lt"/>
                <a:sym typeface="Arial" panose="020B0604020202020204" pitchFamily="34" charset="0"/>
              </a:rPr>
              <a:t>，强效杀伤肿瘤细胞</a:t>
            </a:r>
            <a:endParaRPr lang="zh-CN" altLang="en-US" sz="1200"/>
          </a:p>
        </p:txBody>
      </p:sp>
      <p:sp>
        <p:nvSpPr>
          <p:cNvPr id="60" name="文本框 59"/>
          <p:cNvSpPr txBox="1"/>
          <p:nvPr/>
        </p:nvSpPr>
        <p:spPr>
          <a:xfrm>
            <a:off x="6134735" y="4491355"/>
            <a:ext cx="4659630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4. </a:t>
            </a:r>
            <a:r>
              <a:rPr lang="zh-CN" altLang="en-US" sz="1200" b="1" dirty="0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安全：</a:t>
            </a:r>
            <a:r>
              <a:rPr kumimoji="0" lang="en-US" altLang="zh-CN" sz="1200" b="1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较标准化疗降</a:t>
            </a:r>
            <a:r>
              <a:rPr lang="zh-CN" altLang="en-US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低</a:t>
            </a:r>
            <a:r>
              <a:rPr lang="en-US" altLang="zh-CN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3</a:t>
            </a:r>
            <a:r>
              <a:rPr lang="zh-CN" altLang="en-US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级以上毒性绝对值达</a:t>
            </a:r>
            <a:r>
              <a:rPr lang="en-US" altLang="zh-CN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3</a:t>
            </a:r>
            <a:r>
              <a:rPr lang="en-US" altLang="en-US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1.8%</a:t>
            </a:r>
            <a:r>
              <a:rPr lang="zh-CN" altLang="en-US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，</a:t>
            </a:r>
            <a:r>
              <a:rPr lang="zh-CN" altLang="en-US" sz="1200" dirty="0">
                <a:solidFill>
                  <a:schemeClr val="tx1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rPr>
              <a:t>专利链接子具有良好的体内稳定性，定点在肿瘤内通过溶酶体裂解载药</a:t>
            </a:r>
            <a:endParaRPr lang="zh-CN" altLang="en-US" sz="1200"/>
          </a:p>
        </p:txBody>
      </p:sp>
      <p:sp>
        <p:nvSpPr>
          <p:cNvPr id="61" name="文本框 60"/>
          <p:cNvSpPr txBox="1"/>
          <p:nvPr/>
        </p:nvSpPr>
        <p:spPr>
          <a:xfrm>
            <a:off x="6134100" y="5153025"/>
            <a:ext cx="4770120" cy="496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>
              <a:lnSpc>
                <a:spcPct val="110000"/>
              </a:lnSpc>
              <a:spcAft>
                <a:spcPts val="600"/>
              </a:spcAft>
              <a:buClr>
                <a:srgbClr val="FF5800"/>
              </a:buClr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5. </a:t>
            </a:r>
            <a:r>
              <a:rPr lang="zh-CN" altLang="en-US" sz="1200" b="1" dirty="0">
                <a:solidFill>
                  <a:srgbClr val="EE7C58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协同增效：</a:t>
            </a:r>
            <a:r>
              <a:rPr lang="en-US" altLang="zh-CN" sz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ADC</a:t>
            </a:r>
            <a:r>
              <a:rPr lang="zh-CN" altLang="en-US" sz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联合免疫</a:t>
            </a:r>
            <a:r>
              <a:rPr lang="en-US" altLang="zh-CN" sz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,1+1&gt;2</a:t>
            </a:r>
            <a:r>
              <a:rPr lang="zh-CN" altLang="en-US" sz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。旁观者效应直接杀伤肿瘤细胞和免疫抑制细胞，释放抗原，</a:t>
            </a:r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与免疫治疗药物存</a:t>
            </a:r>
            <a:r>
              <a:rPr lang="zh-CN" altLang="en-US" sz="120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在明确</a:t>
            </a:r>
            <a:r>
              <a:rPr lang="zh-CN" altLang="en-US" sz="12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协同增效作用</a:t>
            </a:r>
            <a:endParaRPr lang="zh-CN" altLang="en-US" sz="1200"/>
          </a:p>
        </p:txBody>
      </p:sp>
      <p:cxnSp>
        <p:nvCxnSpPr>
          <p:cNvPr id="62" name="直接连接符 61"/>
          <p:cNvCxnSpPr/>
          <p:nvPr/>
        </p:nvCxnSpPr>
        <p:spPr>
          <a:xfrm>
            <a:off x="6105525" y="2787015"/>
            <a:ext cx="475869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6105525" y="3705860"/>
            <a:ext cx="475869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6085840" y="4389755"/>
            <a:ext cx="475869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6085840" y="5076825"/>
            <a:ext cx="475869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06755" y="6297295"/>
            <a:ext cx="444246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latin typeface="+mn-ea"/>
                <a:ea typeface="+mn-ea"/>
                <a:cs typeface="+mn-ea"/>
              </a:rPr>
              <a:t>*MMAE</a:t>
            </a:r>
            <a:r>
              <a:rPr lang="zh-CN" altLang="en-US" sz="800">
                <a:latin typeface="+mn-ea"/>
                <a:ea typeface="+mn-ea"/>
                <a:cs typeface="+mn-ea"/>
              </a:rPr>
              <a:t>：单甲基澳瑞他汀 E</a:t>
            </a:r>
            <a:endParaRPr lang="zh-CN" altLang="en-US" sz="800">
              <a:latin typeface="+mn-ea"/>
              <a:ea typeface="+mn-ea"/>
              <a:cs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4855" y="2939415"/>
            <a:ext cx="44462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全球首次</a:t>
            </a:r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在</a:t>
            </a:r>
            <a:r>
              <a:rPr lang="en-US" altLang="zh-CN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HER2</a:t>
            </a:r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表达尿路上皮癌一线超越标准化疗方案，达</a:t>
            </a:r>
            <a:r>
              <a:rPr lang="en-US" altLang="zh-CN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PFS</a:t>
            </a:r>
            <a:r>
              <a:rPr lang="zh-CN" altLang="en-US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和</a:t>
            </a:r>
            <a:r>
              <a:rPr lang="en-US" altLang="zh-CN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OS</a:t>
            </a:r>
            <a:r>
              <a:rPr lang="zh-CN" altLang="en-US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双主要终点</a:t>
            </a:r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，安全性更佳，提供</a:t>
            </a:r>
            <a:r>
              <a:rPr lang="zh-CN" altLang="en-US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高效低毒</a:t>
            </a:r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创新方案</a:t>
            </a:r>
            <a:endParaRPr lang="zh-CN" altLang="en-US" sz="1000" b="0" dirty="0">
              <a:solidFill>
                <a:schemeClr val="tx1"/>
              </a:solidFill>
              <a:latin typeface="+mn-lt"/>
              <a:ea typeface="+mn-lt"/>
              <a:cs typeface="+mn-lt"/>
              <a:sym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III</a:t>
            </a:r>
            <a:r>
              <a:rPr lang="zh-CN" altLang="en-US" sz="1000" b="1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期注册临床研究确证</a:t>
            </a:r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维迪西妥单抗联合方案对</a:t>
            </a:r>
            <a:r>
              <a:rPr lang="en-US" altLang="zh-CN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HER2</a:t>
            </a:r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lt"/>
                <a:cs typeface="+mn-lt"/>
                <a:sym typeface="Arial" panose="020B0604020202020204" pitchFamily="34" charset="0"/>
              </a:rPr>
              <a:t>表达这一精准患者群体具有卓越疗效与安全性</a:t>
            </a:r>
            <a:endParaRPr lang="zh-CN" altLang="en-US"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02403" y="-26764"/>
            <a:ext cx="10466228" cy="1284139"/>
          </a:xfrm>
        </p:spPr>
        <p:txBody>
          <a:bodyPr/>
          <a:lstStyle/>
          <a:p>
            <a:r>
              <a:rPr lang="en-US" altLang="zh-CN" sz="2600" dirty="0">
                <a:cs typeface="微软雅黑" panose="020B0503020204020204" pitchFamily="34" charset="-122"/>
                <a:sym typeface="Arial" panose="020B0604020202020204" pitchFamily="34" charset="0"/>
              </a:rPr>
              <a:t>维迪西妥单抗</a:t>
            </a:r>
            <a:r>
              <a:rPr lang="zh-CN" altLang="en-US" sz="2600" dirty="0">
                <a:cs typeface="微软雅黑" panose="020B0503020204020204" pitchFamily="34" charset="-122"/>
                <a:sym typeface="Arial" panose="020B0604020202020204" pitchFamily="34" charset="0"/>
              </a:rPr>
              <a:t>是首个国产原研</a:t>
            </a:r>
            <a:r>
              <a:rPr lang="en-US" altLang="zh-CN" sz="2600" dirty="0">
                <a:cs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600" dirty="0">
                <a:cs typeface="微软雅黑" panose="020B0503020204020204" pitchFamily="34" charset="-122"/>
                <a:sym typeface="Arial" panose="020B0604020202020204" pitchFamily="34" charset="0"/>
              </a:rPr>
              <a:t>类</a:t>
            </a:r>
            <a:r>
              <a:rPr lang="en-US" altLang="zh-CN" sz="2600" dirty="0">
                <a:cs typeface="微软雅黑" panose="020B0503020204020204" pitchFamily="34" charset="-122"/>
                <a:sym typeface="Arial" panose="020B0604020202020204" pitchFamily="34" charset="0"/>
              </a:rPr>
              <a:t>ADC</a:t>
            </a:r>
            <a:r>
              <a:rPr lang="zh-CN" altLang="en-US" sz="2600" dirty="0">
                <a:cs typeface="微软雅黑" panose="020B0503020204020204" pitchFamily="34" charset="-122"/>
                <a:sym typeface="Arial" panose="020B0604020202020204" pitchFamily="34" charset="0"/>
              </a:rPr>
              <a:t>，获中美双突破认定</a:t>
            </a:r>
            <a:endParaRPr lang="zh-CN" altLang="en-US" sz="2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: 圆顶角 10"/>
          <p:cNvSpPr/>
          <p:nvPr/>
        </p:nvSpPr>
        <p:spPr>
          <a:xfrm rot="5400000">
            <a:off x="-342994" y="317558"/>
            <a:ext cx="1205418" cy="516608"/>
          </a:xfrm>
          <a:prstGeom prst="round2SameRect">
            <a:avLst/>
          </a:prstGeom>
          <a:solidFill>
            <a:srgbClr val="4472C4"/>
          </a:solidFill>
          <a:ln>
            <a:solidFill>
              <a:srgbClr val="4472C4"/>
            </a:solidFill>
          </a:ln>
          <a:effectLst>
            <a:outerShdw blurRad="50800" dist="50800" dir="5400000" algn="ctr" rotWithShape="0">
              <a:schemeClr val="accent4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4866" tIns="104599" rIns="34866" bIns="104599" rtlCol="0" anchor="ctr"/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2/2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97280" y="1718945"/>
            <a:ext cx="9886315" cy="3901440"/>
            <a:chOff x="1728" y="2707"/>
            <a:chExt cx="15569" cy="6144"/>
          </a:xfrm>
        </p:grpSpPr>
        <p:sp>
          <p:nvSpPr>
            <p:cNvPr id="2" name="ComponentBackground1"/>
            <p:cNvSpPr/>
            <p:nvPr/>
          </p:nvSpPr>
          <p:spPr>
            <a:xfrm>
              <a:off x="1728" y="2707"/>
              <a:ext cx="6981" cy="2784"/>
            </a:xfrm>
            <a:prstGeom prst="roundRect">
              <a:avLst>
                <a:gd name="adj" fmla="val 4500"/>
              </a:avLst>
            </a:prstGeom>
            <a:solidFill>
              <a:schemeClr val="bg1"/>
            </a:solidFill>
            <a:ln w="19050">
              <a:solidFill>
                <a:srgbClr val="4472C4"/>
              </a:solidFill>
            </a:ln>
            <a:effectLst>
              <a:outerShdw dist="76200" dir="19200000" algn="ctr" rotWithShape="0">
                <a:srgbClr val="89C4FF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" name="矩形: 圆角 31"/>
            <p:cNvSpPr/>
            <p:nvPr/>
          </p:nvSpPr>
          <p:spPr>
            <a:xfrm>
              <a:off x="2396" y="2892"/>
              <a:ext cx="6827" cy="442"/>
            </a:xfrm>
            <a:prstGeom prst="roundRect">
              <a:avLst>
                <a:gd name="adj" fmla="val 0"/>
              </a:avLst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主</a:t>
              </a:r>
              <a:endParaRPr lang="zh-CN" altLang="en-US" sz="1600" b="1" dirty="0">
                <a:solidFill>
                  <a:prstClr val="white"/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 flipV="1">
              <a:off x="2656" y="3407"/>
              <a:ext cx="5214" cy="27"/>
            </a:xfrm>
            <a:prstGeom prst="line">
              <a:avLst/>
            </a:prstGeom>
            <a:ln w="19050">
              <a:gradFill>
                <a:gsLst>
                  <a:gs pos="2000">
                    <a:srgbClr val="E5F2FF"/>
                  </a:gs>
                  <a:gs pos="50000">
                    <a:srgbClr val="0079F2"/>
                  </a:gs>
                  <a:gs pos="100000">
                    <a:srgbClr val="E5F2F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1829" y="2807"/>
              <a:ext cx="6002" cy="4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家</a:t>
              </a:r>
              <a:r>
                <a:rPr lang="en-US" altLang="zh-CN" sz="20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“</a:t>
              </a:r>
              <a:r>
                <a:rPr lang="zh-CN" altLang="en-US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重大新药创制</a:t>
              </a:r>
              <a:r>
                <a:rPr lang="en-US" altLang="zh-CN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CN" altLang="en-US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科技重大专项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99" y="3794"/>
              <a:ext cx="6680" cy="9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171450" indent="-28067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ED7D31"/>
                </a:buClr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十二、十三五</a:t>
              </a:r>
              <a:r>
                <a:rPr lang="zh-CN" altLang="en-US" sz="1200" b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国家重大新药创制科技重大专项</a:t>
              </a:r>
              <a:r>
                <a:rPr lang="zh-CN" altLang="en-US" sz="1200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支持</a:t>
              </a:r>
              <a:endParaRPr lang="en-US" altLang="zh-CN" sz="1200" dirty="0"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  <a:p>
              <a:pPr marL="144145" indent="-144145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FF5800"/>
                </a:buClr>
                <a:buFont typeface="Arial" panose="020B0604020202020204" pitchFamily="34" charset="0"/>
                <a:buChar char="•"/>
              </a:pPr>
              <a:endParaRPr lang="zh-CN" altLang="en-US" sz="1000" b="1" dirty="0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ComponentBackground1"/>
            <p:cNvSpPr/>
            <p:nvPr/>
          </p:nvSpPr>
          <p:spPr>
            <a:xfrm>
              <a:off x="9781" y="2707"/>
              <a:ext cx="6981" cy="2809"/>
            </a:xfrm>
            <a:prstGeom prst="roundRect">
              <a:avLst>
                <a:gd name="adj" fmla="val 4500"/>
              </a:avLst>
            </a:prstGeom>
            <a:solidFill>
              <a:schemeClr val="bg1"/>
            </a:solidFill>
            <a:ln w="19050">
              <a:solidFill>
                <a:srgbClr val="4472C4"/>
              </a:solidFill>
            </a:ln>
            <a:effectLst>
              <a:outerShdw dist="76200" dir="19200000" algn="ctr" rotWithShape="0">
                <a:srgbClr val="89C4FF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: 圆角 31"/>
            <p:cNvSpPr/>
            <p:nvPr/>
          </p:nvSpPr>
          <p:spPr>
            <a:xfrm>
              <a:off x="10449" y="2892"/>
              <a:ext cx="6827" cy="533"/>
            </a:xfrm>
            <a:prstGeom prst="roundRect">
              <a:avLst>
                <a:gd name="adj" fmla="val 0"/>
              </a:avLst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主</a:t>
              </a:r>
              <a:endParaRPr lang="zh-CN" altLang="en-US" sz="1600" b="1" dirty="0">
                <a:solidFill>
                  <a:prstClr val="white"/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0709" y="3407"/>
              <a:ext cx="5212" cy="30"/>
            </a:xfrm>
            <a:prstGeom prst="line">
              <a:avLst/>
            </a:prstGeom>
            <a:ln w="19050">
              <a:gradFill>
                <a:gsLst>
                  <a:gs pos="2000">
                    <a:srgbClr val="E5F2FF"/>
                  </a:gs>
                  <a:gs pos="50000">
                    <a:srgbClr val="0079F2"/>
                  </a:gs>
                  <a:gs pos="100000">
                    <a:srgbClr val="E5F2F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10358" y="2807"/>
              <a:ext cx="5049" cy="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家</a:t>
              </a:r>
              <a:r>
                <a:rPr lang="en-US" altLang="zh-CN" sz="20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“</a:t>
              </a:r>
              <a:r>
                <a:rPr lang="zh-CN" altLang="en-US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自主知识产权</a:t>
              </a:r>
              <a:r>
                <a:rPr lang="en-US" altLang="zh-CN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1</a:t>
              </a:r>
              <a:r>
                <a:rPr lang="zh-CN" altLang="en-US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类创新药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952" y="3794"/>
              <a:ext cx="6680" cy="10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171450" marR="0" indent="-280670" algn="l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ED7D31"/>
                </a:buClr>
                <a:buSzTx/>
                <a:buFont typeface="Arial" panose="020B0604020202020204" pitchFamily="34" charset="0"/>
                <a:buChar char="•"/>
              </a:pP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首个国产</a:t>
              </a:r>
              <a:r>
                <a:rPr kumimoji="0" lang="zh-CN" altLang="en-US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原研1类ADC药物</a:t>
              </a:r>
              <a:endParaRPr kumimoji="0" lang="zh-CN" altLang="en-US" sz="1200" b="0" i="0" u="none" strike="noStrike" kern="0" cap="none" spc="0" normalizeH="0" baseline="0" noProof="1" dirty="0"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  <a:p>
              <a:pPr marL="171450" marR="0" indent="-280670" algn="l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ED7D31"/>
                </a:buClr>
                <a:buSzTx/>
                <a:buFont typeface="Arial" panose="020B0604020202020204" pitchFamily="34" charset="0"/>
                <a:buChar char="•"/>
              </a:pPr>
              <a:r>
                <a:rPr kumimoji="0" lang="zh-CN" altLang="en-US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治疗用生物制品</a:t>
              </a: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1类</a:t>
              </a:r>
              <a:endParaRPr kumimoji="0" lang="zh-CN" altLang="en-US" sz="1200" b="1" i="0" u="none" strike="noStrike" kern="0" cap="none" spc="0" normalizeH="0" baseline="0" noProof="1" dirty="0">
                <a:solidFill>
                  <a:srgbClr val="EE7C58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ComponentBackground1"/>
            <p:cNvSpPr/>
            <p:nvPr/>
          </p:nvSpPr>
          <p:spPr>
            <a:xfrm>
              <a:off x="9781" y="6072"/>
              <a:ext cx="6981" cy="2779"/>
            </a:xfrm>
            <a:prstGeom prst="roundRect">
              <a:avLst>
                <a:gd name="adj" fmla="val 4500"/>
              </a:avLst>
            </a:prstGeom>
            <a:solidFill>
              <a:schemeClr val="bg1"/>
            </a:solidFill>
            <a:ln w="19050">
              <a:solidFill>
                <a:srgbClr val="4472C4"/>
              </a:solidFill>
            </a:ln>
            <a:effectLst>
              <a:outerShdw dist="76200" dir="19200000" algn="ctr" rotWithShape="0">
                <a:srgbClr val="89C4FF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矩形: 圆角 31"/>
            <p:cNvSpPr/>
            <p:nvPr/>
          </p:nvSpPr>
          <p:spPr>
            <a:xfrm>
              <a:off x="10470" y="6257"/>
              <a:ext cx="6827" cy="442"/>
            </a:xfrm>
            <a:prstGeom prst="roundRect">
              <a:avLst>
                <a:gd name="adj" fmla="val 0"/>
              </a:avLst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主</a:t>
              </a:r>
              <a:endParaRPr lang="zh-CN" altLang="en-US" sz="1600" b="1" dirty="0">
                <a:solidFill>
                  <a:prstClr val="white"/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10730" y="6772"/>
              <a:ext cx="5214" cy="27"/>
            </a:xfrm>
            <a:prstGeom prst="line">
              <a:avLst/>
            </a:prstGeom>
            <a:ln w="19050">
              <a:gradFill>
                <a:gsLst>
                  <a:gs pos="2000">
                    <a:srgbClr val="E5F2FF"/>
                  </a:gs>
                  <a:gs pos="50000">
                    <a:srgbClr val="0079F2"/>
                  </a:gs>
                  <a:gs pos="100000">
                    <a:srgbClr val="E5F2F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11903" y="6172"/>
              <a:ext cx="2002" cy="96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家</a:t>
              </a:r>
              <a:r>
                <a:rPr lang="zh-CN" altLang="en-US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海外授权</a:t>
              </a:r>
              <a:endParaRPr lang="zh-CN" altLang="en-US" sz="2000" b="1" dirty="0">
                <a:solidFill>
                  <a:schemeClr val="tx1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932" y="7153"/>
              <a:ext cx="6305" cy="12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171450" marR="0" indent="-280670" algn="just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ED7D31"/>
                </a:buClr>
                <a:buSzTx/>
                <a:buFont typeface="Arial" panose="020B0604020202020204" pitchFamily="34" charset="0"/>
                <a:buChar char="•"/>
              </a:pPr>
              <a:r>
                <a:rPr kumimoji="0" lang="zh-CN" altLang="en-US" sz="1200" b="0" i="0" u="none" strike="noStrike" kern="0" cap="none" spc="0" normalizeH="0" baseline="0" noProof="1" dirty="0">
                  <a:solidFill>
                    <a:srgbClr val="000000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2021年8月，荣昌生物与美国西雅图基因（辉瑞制药）达成一项</a:t>
              </a: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全球独家许可协议</a:t>
              </a:r>
              <a:r>
                <a:rPr kumimoji="0" lang="zh-CN" altLang="en-US" sz="1200" b="0" i="0" u="none" strike="noStrike" kern="0" cap="none" spc="0" normalizeH="0" baseline="0" noProof="1" dirty="0">
                  <a:solidFill>
                    <a:srgbClr val="000000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，共同进行全球开发和商业化ADC新药维迪西妥单抗</a:t>
              </a:r>
              <a:endParaRPr kumimoji="0" lang="zh-CN" altLang="en-US" sz="1200" b="0" i="0" u="none" strike="noStrike" kern="0" cap="none" spc="0" normalizeH="0" baseline="0" noProof="1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ComponentBackground1"/>
            <p:cNvSpPr/>
            <p:nvPr/>
          </p:nvSpPr>
          <p:spPr>
            <a:xfrm>
              <a:off x="1728" y="6066"/>
              <a:ext cx="6981" cy="2784"/>
            </a:xfrm>
            <a:prstGeom prst="roundRect">
              <a:avLst>
                <a:gd name="adj" fmla="val 4500"/>
              </a:avLst>
            </a:prstGeom>
            <a:solidFill>
              <a:schemeClr val="bg1"/>
            </a:solidFill>
            <a:ln w="19050">
              <a:solidFill>
                <a:srgbClr val="4472C4"/>
              </a:solidFill>
            </a:ln>
            <a:effectLst>
              <a:outerShdw dist="76200" dir="19200000" algn="ctr" rotWithShape="0">
                <a:srgbClr val="89C4FF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: 圆角 31"/>
            <p:cNvSpPr/>
            <p:nvPr/>
          </p:nvSpPr>
          <p:spPr>
            <a:xfrm>
              <a:off x="2396" y="6251"/>
              <a:ext cx="6827" cy="442"/>
            </a:xfrm>
            <a:prstGeom prst="roundRect">
              <a:avLst>
                <a:gd name="adj" fmla="val 0"/>
              </a:avLst>
            </a:prstGeom>
            <a:no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主</a:t>
              </a:r>
              <a:endParaRPr lang="zh-CN" altLang="en-US" sz="1600" b="1" dirty="0">
                <a:solidFill>
                  <a:prstClr val="white"/>
                </a:solidFill>
                <a:latin typeface="+mn-ea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 flipV="1">
              <a:off x="2656" y="6766"/>
              <a:ext cx="5214" cy="27"/>
            </a:xfrm>
            <a:prstGeom prst="line">
              <a:avLst/>
            </a:prstGeom>
            <a:ln w="19050">
              <a:gradFill>
                <a:gsLst>
                  <a:gs pos="2000">
                    <a:srgbClr val="E5F2FF"/>
                  </a:gs>
                  <a:gs pos="50000">
                    <a:srgbClr val="0079F2"/>
                  </a:gs>
                  <a:gs pos="100000">
                    <a:srgbClr val="E5F2F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3029" y="6166"/>
              <a:ext cx="3602" cy="4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家</a:t>
              </a:r>
              <a:r>
                <a:rPr lang="en-US" altLang="zh-CN" sz="2000" b="1" dirty="0">
                  <a:solidFill>
                    <a:prstClr val="white"/>
                  </a:solidFill>
                  <a:latin typeface="+mn-ea"/>
                  <a:cs typeface="+mn-ea"/>
                  <a:sym typeface="Arial" panose="020B0604020202020204" pitchFamily="34" charset="0"/>
                </a:rPr>
                <a:t>“</a:t>
              </a:r>
              <a:r>
                <a:rPr lang="zh-CN" altLang="en-US" sz="2000" b="1" dirty="0">
                  <a:solidFill>
                    <a:schemeClr val="tx1"/>
                  </a:solidFill>
                  <a:latin typeface="+mn-ea"/>
                  <a:ea typeface="+mn-ea"/>
                  <a:cs typeface="+mn-ea"/>
                  <a:sym typeface="+mn-ea"/>
                </a:rPr>
                <a:t>中美双突破认定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ea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899" y="7153"/>
              <a:ext cx="6680" cy="10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171450" marR="0" indent="-280670" algn="l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ED7D31"/>
                </a:buClr>
                <a:buSzTx/>
                <a:buFont typeface="Arial" panose="020B0604020202020204" pitchFamily="34" charset="0"/>
                <a:buChar char="•"/>
              </a:pP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唯一</a:t>
              </a:r>
              <a:r>
                <a:rPr kumimoji="0" lang="zh-CN" altLang="en-US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获</a:t>
              </a: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中美双突破性疗法认定</a:t>
              </a:r>
              <a:r>
                <a:rPr kumimoji="0" lang="zh-CN" altLang="en-US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国产抗HER2 ADC药物</a:t>
              </a:r>
              <a:endParaRPr kumimoji="0" lang="zh-CN" altLang="en-US" sz="1200" b="0" i="0" u="none" strike="noStrike" kern="0" cap="none" spc="0" normalizeH="0" baseline="0" noProof="1" dirty="0"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  <a:p>
              <a:pPr marL="171450" marR="0" indent="-280670" algn="l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ED7D31"/>
                </a:buClr>
                <a:buSzTx/>
                <a:buFont typeface="Arial" panose="020B0604020202020204" pitchFamily="34" charset="0"/>
                <a:buChar char="•"/>
              </a:pPr>
              <a:r>
                <a:rPr kumimoji="0" lang="zh-CN" altLang="en-US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尿路上皮癌授予</a:t>
              </a:r>
              <a:r>
                <a:rPr kumimoji="0" lang="en-US" altLang="zh-CN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FDA</a:t>
              </a: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快速通道</a:t>
              </a:r>
              <a:r>
                <a:rPr kumimoji="0" lang="zh-CN" altLang="en-US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、</a:t>
              </a:r>
              <a:r>
                <a:rPr kumimoji="0" lang="zh-CN" altLang="en-US" sz="1200" b="1" i="0" u="none" strike="noStrike" kern="0" cap="none" spc="0" normalizeH="0" baseline="0" noProof="1" dirty="0">
                  <a:solidFill>
                    <a:srgbClr val="EE7C58"/>
                  </a:solidFill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优先审批</a:t>
              </a:r>
              <a:r>
                <a:rPr kumimoji="0" lang="zh-CN" altLang="en-US" sz="1200" b="0" i="0" u="none" strike="noStrike" kern="0" cap="none" spc="0" normalizeH="0" baseline="0" noProof="1" dirty="0">
                  <a:latin typeface="+mn-ea"/>
                  <a:ea typeface="+mn-ea"/>
                  <a:cs typeface="+mn-ea"/>
                  <a:sym typeface="Arial" panose="020B0604020202020204" pitchFamily="34" charset="0"/>
                </a:rPr>
                <a:t>资格</a:t>
              </a:r>
              <a:endParaRPr kumimoji="0" lang="zh-CN" altLang="en-US" sz="1200" b="0" i="0" u="none" strike="noStrike" kern="0" cap="none" spc="0" normalizeH="0" baseline="0" noProof="1" dirty="0">
                <a:latin typeface="+mn-ea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86_4*l_h_f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366.8248477148822,&quot;left&quot;:33.20007874015748,&quot;top&quot;:81.42503937007874,&quot;width&quot;:848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66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67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68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69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1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2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3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4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5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6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7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8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79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81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82.xml><?xml version="1.0" encoding="utf-8"?>
<p:tagLst xmlns:p="http://schemas.openxmlformats.org/presentationml/2006/main">
  <p:tag name="KSO_WM_DIAGRAM_VIRTUALLY_FRAME" val="{&quot;height&quot;:418,&quot;left&quot;:32.2,&quot;top&quot;:84.5,&quot;width&quot;:888.95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7D31"/>
      </a:accent1>
      <a:accent2>
        <a:srgbClr val="DD5533"/>
      </a:accent2>
      <a:accent3>
        <a:srgbClr val="A5A5A5"/>
      </a:accent3>
      <a:accent4>
        <a:srgbClr val="2A80DE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6307</Words>
  <Application>WPS 演示</Application>
  <PresentationFormat>自定义</PresentationFormat>
  <Paragraphs>350</Paragraphs>
  <Slides>10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Wingdings</vt:lpstr>
      <vt:lpstr>Arial</vt:lpstr>
      <vt:lpstr>Malgun Gothic</vt:lpstr>
      <vt:lpstr>黑体</vt:lpstr>
      <vt:lpstr>Segoe Print</vt:lpstr>
      <vt:lpstr>Arial Unicode MS</vt:lpstr>
      <vt:lpstr>等线</vt:lpstr>
      <vt:lpstr>苹方-简</vt:lpstr>
      <vt:lpstr>等线 Light</vt:lpstr>
      <vt:lpstr>10_Office 主题​​</vt:lpstr>
      <vt:lpstr>WPS</vt:lpstr>
      <vt:lpstr>Office 主题</vt:lpstr>
      <vt:lpstr>注射用维迪西妥单抗（爱地希®） </vt:lpstr>
      <vt:lpstr>目  录</vt:lpstr>
      <vt:lpstr>维迪西妥单抗为一线晚期尿路上皮癌患者带来全新治疗方案，建议空白参照</vt:lpstr>
      <vt:lpstr>晚期尿路上皮癌疾病负担重，患者生存率低，亟需创新药，维迪西妥单抗提供创新的高效低毒方案，弥补未满足需求</vt:lpstr>
      <vt:lpstr>维迪西妥单抗将HER2表达晚期尿路上皮癌患者mPFS延长至13.1个月，mOS至31.5个月，翻倍获益，权威指南I级优先推荐</vt:lpstr>
      <vt:lpstr>国际数据确证中国循证：维迪西妥单抗国内外数据具有高度一致性，ORR达75%，CR达35% </vt:lpstr>
      <vt:lpstr>维迪西妥单抗安全耐受，无黑框警告，较标准化疗降低3级以上毒性，绝对值达31.8% </vt:lpstr>
      <vt:lpstr>维迪西妥单抗是全球首个且唯一获批晚期HER2表达尿路上皮癌的ADC，多重协同增效作用，实现较标准化疗翻倍生存获益和更优安全性</vt:lpstr>
      <vt:lpstr>维迪西妥单抗是首个国产原研1类ADC，获中美双突破认定</vt:lpstr>
      <vt:lpstr>维迪西妥单抗填补目录内一线晚期HER2表达尿路上皮癌空白，延长总生存，助力健康中国2030愿景，基金影响有限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XF</dc:creator>
  <cp:lastModifiedBy>SYH</cp:lastModifiedBy>
  <cp:revision>141</cp:revision>
  <dcterms:created xsi:type="dcterms:W3CDTF">2022-07-11T14:20:00Z</dcterms:created>
  <dcterms:modified xsi:type="dcterms:W3CDTF">2026-06-09T09:53:56Z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2022-06-30T16:00:00Z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2022-07-13T16:00:00Z</vt:filetime>
  </property>
  <property fmtid="{D5CDD505-2E9C-101B-9397-08002B2CF9AE}" pid="5" name="KSOProductBuildVer">
    <vt:lpwstr>2052-11.8.2.8875</vt:lpwstr>
  </property>
  <property fmtid="{D5CDD505-2E9C-101B-9397-08002B2CF9AE}" pid="6" name="ICV">
    <vt:lpwstr>92f3ea5259144af0b02798073b3b630d_23</vt:lpwstr>
  </property>
</Properties>
</file>