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83" r:id="rId6"/>
    <p:sldId id="272" r:id="rId7"/>
    <p:sldId id="280" r:id="rId8"/>
    <p:sldId id="262" r:id="rId9"/>
    <p:sldId id="263" r:id="rId10"/>
    <p:sldId id="264" r:id="rId11"/>
  </p:sldIdLst>
  <p:sldSz cx="9144000" cy="5143500" type="screen16x9"/>
  <p:notesSz cx="6742113" cy="9875838"/>
  <p:embeddedFontLst>
    <p:embeddedFont>
      <p:font typeface="Microsoft YaHei" panose="020B0503020204020204" pitchFamily="34" charset="-122"/>
      <p:regular r:id="rId13"/>
      <p:bold r:id="rId14"/>
    </p:embeddedFont>
    <p:embeddedFont>
      <p:font typeface="Poppins ExtraBold" panose="020B0604020202020204" charset="0"/>
      <p:regular r:id="rId15"/>
    </p:embeddedFont>
    <p:embeddedFont>
      <p:font typeface="Noto Sans SC" panose="020B0200000000000000" pitchFamily="34" charset="-122"/>
      <p:regular r:id="rId16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DejaVu Math TeX Gyre" panose="02000503000000000000" charset="0"/>
      <p:regular r:id="rId22"/>
    </p:embeddedFont>
    <p:embeddedFont>
      <p:font typeface="FangSong" panose="02010609060101010101" pitchFamily="49" charset="-122"/>
      <p:regular r:id="rId23"/>
    </p:embeddedFont>
    <p:embeddedFont>
      <p:font typeface="楷体" panose="02010609060101010101" pitchFamily="49" charset="-122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747775"/>
          </p15:clr>
        </p15:guide>
        <p15:guide id="2" pos="2880" userDrawn="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5B6"/>
    <a:srgbClr val="F9A03D"/>
    <a:srgbClr val="F89C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7"/>
    <p:restoredTop sz="94721"/>
  </p:normalViewPr>
  <p:slideViewPr>
    <p:cSldViewPr snapToGrid="0" showGuides="1">
      <p:cViewPr varScale="1">
        <p:scale>
          <a:sx n="145" d="100"/>
          <a:sy n="145" d="100"/>
        </p:scale>
        <p:origin x="546" y="120"/>
      </p:cViewPr>
      <p:guideLst>
        <p:guide orient="horz" pos="164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41363"/>
            <a:ext cx="6580187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4212" y="4691023"/>
            <a:ext cx="5393690" cy="4444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91990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e7252b03f8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5075"/>
            <a:ext cx="5922963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2" name="Google Shape;82;g3e7252b03f8_2_75:notes"/>
          <p:cNvSpPr txBox="1">
            <a:spLocks noGrp="1"/>
          </p:cNvSpPr>
          <p:nvPr>
            <p:ph type="body" idx="1"/>
          </p:nvPr>
        </p:nvSpPr>
        <p:spPr>
          <a:xfrm>
            <a:off x="674213" y="4752754"/>
            <a:ext cx="5393690" cy="388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3" name="Google Shape;83;g3e7252b03f8_2_75:notes"/>
          <p:cNvSpPr txBox="1">
            <a:spLocks noGrp="1"/>
          </p:cNvSpPr>
          <p:nvPr>
            <p:ph type="sldNum" idx="12"/>
          </p:nvPr>
        </p:nvSpPr>
        <p:spPr>
          <a:xfrm>
            <a:off x="3818979" y="9380345"/>
            <a:ext cx="2921582" cy="495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90204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1</a:t>
            </a:fld>
            <a:endParaRPr sz="14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</p:spTree>
    <p:extLst>
      <p:ext uri="{BB962C8B-B14F-4D97-AF65-F5344CB8AC3E}">
        <p14:creationId xmlns:p14="http://schemas.microsoft.com/office/powerpoint/2010/main" val="2550937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e7252b03f8_2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5075"/>
            <a:ext cx="5922963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40" name="Google Shape;340;g3e7252b03f8_2_326:notes"/>
          <p:cNvSpPr txBox="1">
            <a:spLocks noGrp="1"/>
          </p:cNvSpPr>
          <p:nvPr>
            <p:ph type="body" idx="1"/>
          </p:nvPr>
        </p:nvSpPr>
        <p:spPr>
          <a:xfrm>
            <a:off x="674213" y="4752754"/>
            <a:ext cx="5393690" cy="388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/>
          </a:p>
        </p:txBody>
      </p:sp>
      <p:sp>
        <p:nvSpPr>
          <p:cNvPr id="341" name="Google Shape;341;g3e7252b03f8_2_326:notes"/>
          <p:cNvSpPr txBox="1">
            <a:spLocks noGrp="1"/>
          </p:cNvSpPr>
          <p:nvPr>
            <p:ph type="sldNum" idx="12"/>
          </p:nvPr>
        </p:nvSpPr>
        <p:spPr>
          <a:xfrm>
            <a:off x="3818979" y="9380345"/>
            <a:ext cx="2921582" cy="495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90204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10</a:t>
            </a:fld>
            <a:endParaRPr sz="14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</p:spTree>
    <p:extLst>
      <p:ext uri="{BB962C8B-B14F-4D97-AF65-F5344CB8AC3E}">
        <p14:creationId xmlns:p14="http://schemas.microsoft.com/office/powerpoint/2010/main" val="396049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e7252b03f8_2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5075"/>
            <a:ext cx="5922963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7" name="Google Shape;97;g3e7252b03f8_2_90:notes"/>
          <p:cNvSpPr txBox="1">
            <a:spLocks noGrp="1"/>
          </p:cNvSpPr>
          <p:nvPr>
            <p:ph type="body" idx="1"/>
          </p:nvPr>
        </p:nvSpPr>
        <p:spPr>
          <a:xfrm>
            <a:off x="674213" y="4752754"/>
            <a:ext cx="5393690" cy="388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g3e7252b03f8_2_90:notes"/>
          <p:cNvSpPr txBox="1">
            <a:spLocks noGrp="1"/>
          </p:cNvSpPr>
          <p:nvPr>
            <p:ph type="sldNum" idx="12"/>
          </p:nvPr>
        </p:nvSpPr>
        <p:spPr>
          <a:xfrm>
            <a:off x="3818979" y="9380345"/>
            <a:ext cx="2921582" cy="495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90204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</p:spTree>
    <p:extLst>
      <p:ext uri="{BB962C8B-B14F-4D97-AF65-F5344CB8AC3E}">
        <p14:creationId xmlns:p14="http://schemas.microsoft.com/office/powerpoint/2010/main" val="3472396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e7252b03f8_2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5075"/>
            <a:ext cx="5922963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g3e7252b03f8_2_131:notes"/>
          <p:cNvSpPr txBox="1">
            <a:spLocks noGrp="1"/>
          </p:cNvSpPr>
          <p:nvPr>
            <p:ph type="body" idx="1"/>
          </p:nvPr>
        </p:nvSpPr>
        <p:spPr>
          <a:xfrm>
            <a:off x="674213" y="4752754"/>
            <a:ext cx="5393690" cy="388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3e7252b03f8_2_131:notes"/>
          <p:cNvSpPr txBox="1">
            <a:spLocks noGrp="1"/>
          </p:cNvSpPr>
          <p:nvPr>
            <p:ph type="sldNum" idx="12"/>
          </p:nvPr>
        </p:nvSpPr>
        <p:spPr>
          <a:xfrm>
            <a:off x="3818979" y="9380345"/>
            <a:ext cx="2921582" cy="495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90204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3</a:t>
            </a:fld>
            <a:endParaRPr sz="14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</p:spTree>
    <p:extLst>
      <p:ext uri="{BB962C8B-B14F-4D97-AF65-F5344CB8AC3E}">
        <p14:creationId xmlns:p14="http://schemas.microsoft.com/office/powerpoint/2010/main" val="2858256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e7252b03f8_2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5075"/>
            <a:ext cx="5922963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3" name="Google Shape;223;g3e7252b03f8_2_214:notes"/>
          <p:cNvSpPr txBox="1">
            <a:spLocks noGrp="1"/>
          </p:cNvSpPr>
          <p:nvPr>
            <p:ph type="body" idx="1"/>
          </p:nvPr>
        </p:nvSpPr>
        <p:spPr>
          <a:xfrm>
            <a:off x="674213" y="4752754"/>
            <a:ext cx="5393690" cy="388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None/>
            </a:pPr>
            <a:r>
              <a:rPr lang="en-GB" dirty="0"/>
              <a:t> </a:t>
            </a:r>
          </a:p>
        </p:txBody>
      </p:sp>
      <p:sp>
        <p:nvSpPr>
          <p:cNvPr id="224" name="Google Shape;224;g3e7252b03f8_2_214:notes"/>
          <p:cNvSpPr txBox="1">
            <a:spLocks noGrp="1"/>
          </p:cNvSpPr>
          <p:nvPr>
            <p:ph type="sldNum" idx="12"/>
          </p:nvPr>
        </p:nvSpPr>
        <p:spPr>
          <a:xfrm>
            <a:off x="3818979" y="9380345"/>
            <a:ext cx="2921582" cy="495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90204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</p:spTree>
    <p:extLst>
      <p:ext uri="{BB962C8B-B14F-4D97-AF65-F5344CB8AC3E}">
        <p14:creationId xmlns:p14="http://schemas.microsoft.com/office/powerpoint/2010/main" val="2898838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e7252b03f8_2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5075"/>
            <a:ext cx="5922963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0" name="Google Shape;300;g3e7252b03f8_2_288:notes"/>
          <p:cNvSpPr txBox="1">
            <a:spLocks noGrp="1"/>
          </p:cNvSpPr>
          <p:nvPr>
            <p:ph type="body" idx="1"/>
          </p:nvPr>
        </p:nvSpPr>
        <p:spPr>
          <a:xfrm>
            <a:off x="674213" y="4752754"/>
            <a:ext cx="5393700" cy="3888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2534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e7252b03f8_2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5075"/>
            <a:ext cx="5922963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6" name="Google Shape;246;g3e7252b03f8_2_236:notes"/>
          <p:cNvSpPr txBox="1">
            <a:spLocks noGrp="1"/>
          </p:cNvSpPr>
          <p:nvPr>
            <p:ph type="body" idx="1"/>
          </p:nvPr>
        </p:nvSpPr>
        <p:spPr>
          <a:xfrm>
            <a:off x="674213" y="4752754"/>
            <a:ext cx="5393690" cy="388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47" name="Google Shape;247;g3e7252b03f8_2_236:notes"/>
          <p:cNvSpPr txBox="1">
            <a:spLocks noGrp="1"/>
          </p:cNvSpPr>
          <p:nvPr>
            <p:ph type="sldNum" idx="12"/>
          </p:nvPr>
        </p:nvSpPr>
        <p:spPr>
          <a:xfrm>
            <a:off x="3818979" y="9380345"/>
            <a:ext cx="2921582" cy="495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90204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</p:spTree>
    <p:extLst>
      <p:ext uri="{BB962C8B-B14F-4D97-AF65-F5344CB8AC3E}">
        <p14:creationId xmlns:p14="http://schemas.microsoft.com/office/powerpoint/2010/main" val="402912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e7252b03f8_2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5075"/>
            <a:ext cx="5922963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71" name="Google Shape;271;g3e7252b03f8_2_260:notes"/>
          <p:cNvSpPr txBox="1">
            <a:spLocks noGrp="1"/>
          </p:cNvSpPr>
          <p:nvPr>
            <p:ph type="body" idx="1"/>
          </p:nvPr>
        </p:nvSpPr>
        <p:spPr>
          <a:xfrm>
            <a:off x="674213" y="4752754"/>
            <a:ext cx="5393690" cy="388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720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e7252b03f8_2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5075"/>
            <a:ext cx="5922963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0" name="Google Shape;300;g3e7252b03f8_2_288:notes"/>
          <p:cNvSpPr txBox="1">
            <a:spLocks noGrp="1"/>
          </p:cNvSpPr>
          <p:nvPr>
            <p:ph type="body" idx="1"/>
          </p:nvPr>
        </p:nvSpPr>
        <p:spPr>
          <a:xfrm>
            <a:off x="674213" y="4752754"/>
            <a:ext cx="5393700" cy="3888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3359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e7252b03f8_2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5075"/>
            <a:ext cx="5922963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7" name="Google Shape;307;g3e7252b03f8_2_294:notes"/>
          <p:cNvSpPr txBox="1">
            <a:spLocks noGrp="1"/>
          </p:cNvSpPr>
          <p:nvPr>
            <p:ph type="body" idx="1"/>
          </p:nvPr>
        </p:nvSpPr>
        <p:spPr>
          <a:xfrm>
            <a:off x="674213" y="4752754"/>
            <a:ext cx="5393690" cy="388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8" name="Google Shape;308;g3e7252b03f8_2_294:notes"/>
          <p:cNvSpPr txBox="1">
            <a:spLocks noGrp="1"/>
          </p:cNvSpPr>
          <p:nvPr>
            <p:ph type="sldNum" idx="12"/>
          </p:nvPr>
        </p:nvSpPr>
        <p:spPr>
          <a:xfrm>
            <a:off x="3818979" y="9380345"/>
            <a:ext cx="2921582" cy="495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90204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</p:spTree>
    <p:extLst>
      <p:ext uri="{BB962C8B-B14F-4D97-AF65-F5344CB8AC3E}">
        <p14:creationId xmlns:p14="http://schemas.microsoft.com/office/powerpoint/2010/main" val="101026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 panose="020F0502020204030204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5350050" y="1467543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7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 panose="020F0502020204030204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 panose="020F0502020204030204"/>
              <a:buNone/>
              <a:defRPr sz="33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90204"/>
              <a:buChar char="•"/>
              <a:defRPr sz="21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9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90204"/>
              <a:buChar char="•"/>
              <a:defRPr sz="15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90204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90204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90204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90204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90204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90204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None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None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None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None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None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None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None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None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None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None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None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None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None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None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None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None/>
              <a:def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90204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image" Target="../media/image2.png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image" Target="../media/image1.pn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notesSlide" Target="../notesSlides/notesSlide2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slideLayout" Target="../slideLayouts/slideLayout2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tags" Target="../tags/tag47.xml"/><Relationship Id="rId2" Type="http://schemas.openxmlformats.org/officeDocument/2006/relationships/tags" Target="../tags/tag37.xml"/><Relationship Id="rId16" Type="http://schemas.openxmlformats.org/officeDocument/2006/relationships/image" Target="../media/image2.png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image" Target="../media/image1.png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90204"/>
              <a:buNone/>
            </a:pPr>
            <a:endParaRPr sz="1400" b="0" i="0" u="none" strike="noStrike" cap="none">
              <a:solidFill>
                <a:srgbClr val="000000"/>
              </a:solidFill>
              <a:latin typeface="Microsoft YaHei" charset="0"/>
              <a:ea typeface="Microsoft YaHei" charset="0"/>
              <a:cs typeface="Arial" panose="020B0604020202090204"/>
              <a:sym typeface="Arial" panose="020B0604020202090204"/>
            </a:endParaRPr>
          </a:p>
        </p:txBody>
      </p:sp>
      <p:sp>
        <p:nvSpPr>
          <p:cNvPr id="88" name="Google Shape;88;p13"/>
          <p:cNvSpPr txBox="1"/>
          <p:nvPr/>
        </p:nvSpPr>
        <p:spPr>
          <a:xfrm>
            <a:off x="762000" y="1047750"/>
            <a:ext cx="76200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15"/>
              <a:buFont typeface="Arial" panose="020B0604020202090204"/>
              <a:buNone/>
            </a:pPr>
            <a:r>
              <a:rPr lang="en-GB" sz="3515" b="1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rPr>
              <a:t>注射用重组人尿激酶原</a:t>
            </a:r>
            <a:endParaRPr lang="en-GB" sz="3515" b="1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Microsoft YaHei" charset="0"/>
              <a:ea typeface="Microsoft YaHei" charset="0"/>
              <a:cs typeface="Arial" panose="020B0604020202090204"/>
              <a:sym typeface="Arial" panose="020B0604020202090204"/>
            </a:endParaRPr>
          </a:p>
        </p:txBody>
      </p:sp>
      <p:grpSp>
        <p:nvGrpSpPr>
          <p:cNvPr id="89" name="Google Shape;89;p13"/>
          <p:cNvGrpSpPr/>
          <p:nvPr/>
        </p:nvGrpSpPr>
        <p:grpSpPr>
          <a:xfrm>
            <a:off x="571500" y="2286000"/>
            <a:ext cx="8001000" cy="1714500"/>
            <a:chOff x="571500" y="2000250"/>
            <a:chExt cx="8001000" cy="1714500"/>
          </a:xfrm>
        </p:grpSpPr>
        <p:sp>
          <p:nvSpPr>
            <p:cNvPr id="90" name="Google Shape;90;p13"/>
            <p:cNvSpPr/>
            <p:nvPr/>
          </p:nvSpPr>
          <p:spPr>
            <a:xfrm>
              <a:off x="571500" y="2000250"/>
              <a:ext cx="8001000" cy="1714500"/>
            </a:xfrm>
            <a:prstGeom prst="roundRect">
              <a:avLst>
                <a:gd name="adj" fmla="val 8333"/>
              </a:avLst>
            </a:prstGeom>
            <a:solidFill>
              <a:srgbClr val="F2F2F2">
                <a:alpha val="50196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91" name="Google Shape;91;p13"/>
            <p:cNvSpPr txBox="1"/>
            <p:nvPr/>
          </p:nvSpPr>
          <p:spPr>
            <a:xfrm>
              <a:off x="762000" y="2143125"/>
              <a:ext cx="7620000" cy="142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 panose="020B0604020202090204"/>
                <a:buNone/>
              </a:pPr>
              <a:r>
                <a:rPr lang="zh-CN" altLang="en-GB" sz="2000" b="1" i="0" u="none" strike="noStrike" cap="none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重大新药创制专项</a:t>
              </a:r>
              <a:r>
                <a:rPr lang="en-GB" sz="2000" b="1" i="0" u="none" strike="noStrike" cap="none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 </a:t>
              </a:r>
              <a:r>
                <a:rPr lang="en-GB" sz="2000" b="1" i="0" u="none" strike="noStrike" cap="none" dirty="0">
                  <a:solidFill>
                    <a:srgbClr val="444444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| </a:t>
              </a:r>
              <a:r>
                <a:rPr lang="zh-CN" altLang="en-US" sz="20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中国原研</a:t>
              </a:r>
              <a:r>
                <a:rPr lang="en-GB" sz="2000" b="1" i="0" u="none" strike="noStrike" cap="none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全球首创</a:t>
              </a:r>
              <a:r>
                <a:rPr lang="en-GB" sz="2000" b="1" i="0" u="none" strike="noStrike" cap="none" dirty="0" err="1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uPA通路靶向</a:t>
              </a:r>
              <a:r>
                <a:rPr lang="en-GB" sz="2000" b="1" i="0" u="none" strike="noStrike" cap="none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溶栓技术</a:t>
              </a:r>
              <a:endParaRPr sz="20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1125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 panose="020B0604020202090204"/>
                <a:buNone/>
              </a:pPr>
              <a:r>
                <a:rPr lang="en-GB" sz="2000" b="1" i="0" u="none" strike="noStrike" cap="none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唯一获AHA</a:t>
              </a:r>
              <a:r>
                <a:rPr lang="en-GB" sz="20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/ASA国际指南推荐的中国原研1类溶栓药物</a:t>
              </a:r>
              <a:endParaRPr sz="20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1125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90204"/>
                <a:buNone/>
              </a:pPr>
              <a:r>
                <a:rPr lang="en-GB" sz="1800" b="1" i="0" u="none" strike="noStrike" cap="none" dirty="0" err="1">
                  <a:solidFill>
                    <a:srgbClr val="0070C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靶向精准溶栓</a:t>
              </a:r>
              <a:r>
                <a:rPr lang="en-GB" sz="1800" b="1" i="0" u="none" strike="noStrike" cap="none" dirty="0">
                  <a:solidFill>
                    <a:srgbClr val="0070C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 · </a:t>
              </a:r>
              <a:r>
                <a:rPr lang="en-GB" sz="1800" b="1" i="0" u="none" strike="noStrike" cap="none" dirty="0" err="1">
                  <a:solidFill>
                    <a:srgbClr val="0070C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极低出血风险</a:t>
              </a:r>
              <a:r>
                <a:rPr lang="en-GB" sz="1800" b="1" i="0" u="none" strike="noStrike" cap="none" dirty="0">
                  <a:solidFill>
                    <a:srgbClr val="0070C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 · </a:t>
              </a:r>
              <a:r>
                <a:rPr lang="en-GB" sz="1800" b="1" i="0" u="none" strike="noStrike" cap="none" dirty="0" err="1">
                  <a:solidFill>
                    <a:srgbClr val="0070C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高经济性保障基本用药</a:t>
              </a:r>
              <a:endParaRPr sz="1800" b="1" i="0" u="none" strike="noStrike" cap="none" dirty="0">
                <a:solidFill>
                  <a:srgbClr val="0070C0"/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endParaRPr>
            </a:p>
          </p:txBody>
        </p:sp>
      </p:grpSp>
      <p:grpSp>
        <p:nvGrpSpPr>
          <p:cNvPr id="92" name="Google Shape;92;p13"/>
          <p:cNvGrpSpPr/>
          <p:nvPr/>
        </p:nvGrpSpPr>
        <p:grpSpPr>
          <a:xfrm>
            <a:off x="0" y="4381500"/>
            <a:ext cx="9144000" cy="762000"/>
            <a:chOff x="0" y="4381500"/>
            <a:chExt cx="9144000" cy="762000"/>
          </a:xfrm>
          <a:solidFill>
            <a:schemeClr val="accent1">
              <a:lumMod val="75000"/>
            </a:schemeClr>
          </a:solidFill>
        </p:grpSpPr>
        <p:sp>
          <p:nvSpPr>
            <p:cNvPr id="93" name="Google Shape;93;p13"/>
            <p:cNvSpPr/>
            <p:nvPr/>
          </p:nvSpPr>
          <p:spPr>
            <a:xfrm>
              <a:off x="0" y="4381500"/>
              <a:ext cx="9144000" cy="7620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94" name="Google Shape;94;p13"/>
            <p:cNvSpPr txBox="1"/>
            <p:nvPr/>
          </p:nvSpPr>
          <p:spPr>
            <a:xfrm>
              <a:off x="0" y="4381500"/>
              <a:ext cx="9144000" cy="7620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90204"/>
                <a:buNone/>
              </a:pPr>
              <a:r>
                <a:rPr lang="en-GB" sz="1800" b="1" i="0" u="none" strike="noStrike" cap="none">
                  <a:solidFill>
                    <a:srgbClr val="FFFFFF"/>
                  </a:solidFill>
                  <a:latin typeface="Microsoft YaHei" charset="0"/>
                  <a:ea typeface="Microsoft YaHei" charset="0"/>
                  <a:cs typeface="Arial" panose="020B0604020202090204"/>
                  <a:sym typeface="Arial" panose="020B0604020202090204"/>
                </a:rPr>
                <a:t>申报企业：天士力生物医药股份有限公司</a:t>
              </a: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300" y="0"/>
            <a:ext cx="1917700" cy="5461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50" y="1595120"/>
            <a:ext cx="1714500" cy="619125"/>
          </a:xfrm>
          <a:prstGeom prst="rect">
            <a:avLst/>
          </a:prstGeom>
        </p:spPr>
      </p:pic>
      <p:sp>
        <p:nvSpPr>
          <p:cNvPr id="6" name="剪去单角的矩形 5"/>
          <p:cNvSpPr/>
          <p:nvPr/>
        </p:nvSpPr>
        <p:spPr>
          <a:xfrm rot="10800000" flipH="1">
            <a:off x="0" y="-6667"/>
            <a:ext cx="2049780" cy="441960"/>
          </a:xfrm>
          <a:prstGeom prst="snip1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Google Shape;87;p13"/>
          <p:cNvSpPr txBox="1"/>
          <p:nvPr/>
        </p:nvSpPr>
        <p:spPr>
          <a:xfrm>
            <a:off x="119085" y="23814"/>
            <a:ext cx="17145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0"/>
              <a:buFont typeface="Arial" panose="020B0604020202090204"/>
              <a:buNone/>
            </a:pPr>
            <a:r>
              <a:rPr lang="en-GB" sz="1200" b="1" i="0" u="none" strike="noStrike" cap="none" dirty="0" err="1">
                <a:solidFill>
                  <a:srgbClr val="FFFFFF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rPr>
              <a:t>目录内药品：新增适应症</a:t>
            </a:r>
            <a:endParaRPr lang="en-GB" sz="1200" b="1" i="0" u="none" strike="noStrike" cap="none" dirty="0">
              <a:solidFill>
                <a:srgbClr val="FFFFFF"/>
              </a:solidFill>
              <a:latin typeface="Microsoft YaHei" charset="0"/>
              <a:ea typeface="Microsoft YaHei" charset="0"/>
              <a:cs typeface="Arial" panose="020B0604020202090204"/>
              <a:sym typeface="Arial" panose="020B060402020209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1"/>
          <p:cNvSpPr txBox="1"/>
          <p:nvPr/>
        </p:nvSpPr>
        <p:spPr>
          <a:xfrm>
            <a:off x="1143150" y="122555"/>
            <a:ext cx="6667500" cy="30734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90204"/>
              <a:buNone/>
            </a:pPr>
            <a:r>
              <a:rPr lang="en-GB" sz="2000" b="1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rPr>
              <a:t>填补目录短板，降低管理难度，保障基层用药</a:t>
            </a:r>
            <a:endParaRPr lang="en-GB" sz="2000" b="1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Microsoft YaHei" charset="0"/>
              <a:ea typeface="Microsoft YaHei" charset="0"/>
              <a:cs typeface="Arial" panose="020B0604020202090204"/>
              <a:sym typeface="Arial" panose="020B0604020202090204"/>
            </a:endParaRPr>
          </a:p>
        </p:txBody>
      </p:sp>
      <p:grpSp>
        <p:nvGrpSpPr>
          <p:cNvPr id="345" name="Google Shape;345;p21"/>
          <p:cNvGrpSpPr/>
          <p:nvPr/>
        </p:nvGrpSpPr>
        <p:grpSpPr>
          <a:xfrm>
            <a:off x="381000" y="666750"/>
            <a:ext cx="8382150" cy="4143225"/>
            <a:chOff x="381000" y="666750"/>
            <a:chExt cx="8382150" cy="4143225"/>
          </a:xfrm>
        </p:grpSpPr>
        <p:sp>
          <p:nvSpPr>
            <p:cNvPr id="346" name="Google Shape;346;p21"/>
            <p:cNvSpPr/>
            <p:nvPr/>
          </p:nvSpPr>
          <p:spPr>
            <a:xfrm>
              <a:off x="381000" y="666750"/>
              <a:ext cx="4095900" cy="2000100"/>
            </a:xfrm>
            <a:prstGeom prst="roundRect">
              <a:avLst>
                <a:gd name="adj" fmla="val 5714"/>
              </a:avLst>
            </a:prstGeom>
            <a:solidFill>
              <a:srgbClr val="FFFFFF"/>
            </a:solidFill>
            <a:ln w="127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47" name="Google Shape;347;p21"/>
            <p:cNvSpPr/>
            <p:nvPr/>
          </p:nvSpPr>
          <p:spPr>
            <a:xfrm>
              <a:off x="381000" y="666750"/>
              <a:ext cx="4095900" cy="381000"/>
            </a:xfrm>
            <a:prstGeom prst="roundRect">
              <a:avLst>
                <a:gd name="adj" fmla="val 3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48" name="Google Shape;348;p21"/>
            <p:cNvSpPr/>
            <p:nvPr/>
          </p:nvSpPr>
          <p:spPr>
            <a:xfrm>
              <a:off x="381000" y="857250"/>
              <a:ext cx="4095900" cy="1905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49" name="Google Shape;349;p21"/>
            <p:cNvSpPr txBox="1"/>
            <p:nvPr/>
          </p:nvSpPr>
          <p:spPr>
            <a:xfrm>
              <a:off x="523875" y="666750"/>
              <a:ext cx="3810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r>
                <a:rPr lang="en-GB" sz="1600" b="1" i="0" u="none" strike="noStrike" cap="none" dirty="0">
                  <a:solidFill>
                    <a:srgbClr val="FFFFFF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01 </a:t>
              </a:r>
              <a:r>
                <a:rPr lang="zh-CN" altLang="en-US" sz="1600" b="1" dirty="0" smtClean="0">
                  <a:solidFill>
                    <a:srgbClr val="FFFFFF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对公共卫生有积极影响</a:t>
              </a:r>
              <a:endParaRPr lang="en-GB" sz="1600" b="1" i="0" u="none" strike="noStrike" cap="none" dirty="0">
                <a:solidFill>
                  <a:srgbClr val="FFFFFF"/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endParaRPr>
            </a:p>
          </p:txBody>
        </p:sp>
        <p:sp>
          <p:nvSpPr>
            <p:cNvPr id="350" name="Google Shape;350;p21"/>
            <p:cNvSpPr txBox="1"/>
            <p:nvPr/>
          </p:nvSpPr>
          <p:spPr>
            <a:xfrm>
              <a:off x="523875" y="1143000"/>
              <a:ext cx="3810000" cy="142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171450" lvl="0" indent="-171450">
                <a:lnSpc>
                  <a:spcPct val="130000"/>
                </a:lnSpc>
                <a:spcBef>
                  <a:spcPts val="600"/>
                </a:spcBef>
                <a:buSzPts val="1200"/>
                <a:buFont typeface="Arial" panose="020B0604020202090204" pitchFamily="34" charset="0"/>
                <a:buChar char="•"/>
              </a:pPr>
              <a:r>
                <a:rPr lang="zh-CN" altLang="en-US" sz="10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本品能有效挽救缺血脑组织，使</a:t>
              </a:r>
              <a:r>
                <a:rPr lang="zh-CN" altLang="en-US" sz="1000" b="1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高达</a:t>
              </a:r>
              <a:r>
                <a:rPr lang="en-US" altLang="zh-CN" sz="1000" b="1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72.0%</a:t>
              </a:r>
              <a:r>
                <a:rPr lang="zh-CN" altLang="en-US" sz="1000" b="1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的患者在</a:t>
              </a:r>
              <a:r>
                <a:rPr lang="en-US" altLang="zh-CN" sz="1000" b="1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90</a:t>
              </a:r>
              <a:r>
                <a:rPr lang="zh-CN" altLang="en-US" sz="1000" b="1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天时恢复无残疾状态</a:t>
              </a:r>
              <a:r>
                <a:rPr lang="zh-CN" altLang="en-US" sz="10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，显著提升人群整体健康水平</a:t>
              </a:r>
              <a:endParaRPr lang="en-US" altLang="zh-CN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charset="0"/>
                <a:ea typeface="Microsoft YaHei" charset="0"/>
                <a:cs typeface="Microsoft YaHei" charset="0"/>
              </a:endParaRPr>
            </a:p>
            <a:p>
              <a:pPr marL="171450" lvl="0" indent="-171450">
                <a:lnSpc>
                  <a:spcPct val="130000"/>
                </a:lnSpc>
                <a:spcBef>
                  <a:spcPts val="600"/>
                </a:spcBef>
                <a:buSzPts val="1200"/>
                <a:buFont typeface="Arial" panose="020B0604020202090204" pitchFamily="34" charset="0"/>
                <a:buChar char="•"/>
              </a:pPr>
              <a:r>
                <a:rPr lang="zh-CN" altLang="en-US" sz="10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本品可使致命性的</a:t>
              </a:r>
              <a:r>
                <a:rPr lang="zh-CN" altLang="en-US" sz="1000" b="1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症状性颅内出血风险降至极低的</a:t>
              </a:r>
              <a:r>
                <a:rPr lang="en-US" altLang="zh-CN" sz="1000" b="1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0.3%</a:t>
              </a:r>
              <a:r>
                <a:rPr lang="zh-CN" altLang="en-US" sz="10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，且单次治疗费用低于为阿替普酶，大幅降低了致残率及后续高昂的并发症照护经济负担</a:t>
              </a:r>
              <a:endParaRPr lang="en-US" altLang="en-GB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351" name="Google Shape;351;p21"/>
            <p:cNvSpPr/>
            <p:nvPr/>
          </p:nvSpPr>
          <p:spPr>
            <a:xfrm>
              <a:off x="4667250" y="666750"/>
              <a:ext cx="4095900" cy="2000100"/>
            </a:xfrm>
            <a:prstGeom prst="roundRect">
              <a:avLst>
                <a:gd name="adj" fmla="val 5714"/>
              </a:avLst>
            </a:prstGeom>
            <a:solidFill>
              <a:srgbClr val="FFFFFF"/>
            </a:solidFill>
            <a:ln w="127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52" name="Google Shape;352;p21"/>
            <p:cNvSpPr/>
            <p:nvPr/>
          </p:nvSpPr>
          <p:spPr>
            <a:xfrm>
              <a:off x="4667250" y="666750"/>
              <a:ext cx="4095900" cy="381000"/>
            </a:xfrm>
            <a:prstGeom prst="roundRect">
              <a:avLst>
                <a:gd name="adj" fmla="val 3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53" name="Google Shape;353;p21"/>
            <p:cNvSpPr/>
            <p:nvPr/>
          </p:nvSpPr>
          <p:spPr>
            <a:xfrm>
              <a:off x="4667250" y="857250"/>
              <a:ext cx="4095900" cy="1905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54" name="Google Shape;354;p21"/>
            <p:cNvSpPr txBox="1"/>
            <p:nvPr/>
          </p:nvSpPr>
          <p:spPr>
            <a:xfrm>
              <a:off x="4810125" y="666750"/>
              <a:ext cx="3810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r>
                <a:rPr lang="en-GB" sz="1600" b="1" i="0" u="none" strike="noStrike" cap="none" dirty="0">
                  <a:solidFill>
                    <a:srgbClr val="FFFFFF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02 </a:t>
              </a:r>
              <a:r>
                <a:rPr lang="zh-CN" altLang="en-US" sz="1600" b="1" i="0" u="none" strike="noStrike" cap="none" dirty="0" smtClean="0">
                  <a:solidFill>
                    <a:srgbClr val="FFFFFF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符合“保基本”原则</a:t>
              </a:r>
              <a:endParaRPr lang="en-GB" sz="1600" b="1" i="0" u="none" strike="noStrike" cap="none" dirty="0">
                <a:solidFill>
                  <a:srgbClr val="FFFFFF"/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endParaRPr>
            </a:p>
          </p:txBody>
        </p:sp>
        <p:sp>
          <p:nvSpPr>
            <p:cNvPr id="355" name="Google Shape;355;p21"/>
            <p:cNvSpPr txBox="1"/>
            <p:nvPr/>
          </p:nvSpPr>
          <p:spPr>
            <a:xfrm>
              <a:off x="4810125" y="1214120"/>
              <a:ext cx="3810000" cy="142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171450" lvl="0" indent="-171450">
                <a:lnSpc>
                  <a:spcPct val="130000"/>
                </a:lnSpc>
                <a:spcBef>
                  <a:spcPts val="600"/>
                </a:spcBef>
                <a:buSzPts val="1200"/>
                <a:buFont typeface="Arial" panose="020B0604020202090204" pitchFamily="34" charset="0"/>
                <a:buChar char="•"/>
              </a:pPr>
              <a:r>
                <a:rPr lang="zh-CN" altLang="en-US" sz="1000" b="1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次均治疗费用仅为 </a:t>
              </a:r>
              <a:r>
                <a:rPr lang="en-US" altLang="zh-CN" sz="1000" b="1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3556 </a:t>
              </a:r>
              <a:r>
                <a:rPr lang="zh-CN" altLang="en-US" sz="1000" b="1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元</a:t>
              </a: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，低于同类主流溶栓药品，能显著</a:t>
              </a:r>
              <a:r>
                <a:rPr lang="zh-CN" altLang="en-US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减少医</a:t>
              </a: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保基金支出，大幅提升临床</a:t>
              </a:r>
              <a:r>
                <a:rPr lang="zh-CN" altLang="en-US" sz="1000" b="1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一线溶栓药物的可及性</a:t>
              </a:r>
            </a:p>
            <a:p>
              <a:pPr marL="171450" lvl="0" indent="-171450">
                <a:lnSpc>
                  <a:spcPct val="130000"/>
                </a:lnSpc>
                <a:spcBef>
                  <a:spcPts val="600"/>
                </a:spcBef>
                <a:buSzPts val="1200"/>
                <a:buFont typeface="Arial" panose="020B0604020202090204" pitchFamily="34" charset="0"/>
                <a:buChar char="•"/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供应链体系成熟稳定、产能保障充分，能够全面确保广大参患者最基础、最核心的</a:t>
              </a:r>
              <a:r>
                <a:rPr lang="zh-CN" altLang="en-US" sz="1000" b="1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急救用药需求</a:t>
              </a: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，保基本属性极强</a:t>
              </a: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90204" pitchFamily="34" charset="0"/>
                <a:buNone/>
              </a:pPr>
              <a:endParaRPr lang="en-US" altLang="zh-HK" sz="1000" b="0" i="0" u="none" strike="noStrike" cap="none" dirty="0">
                <a:solidFill>
                  <a:srgbClr val="333333"/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endParaRPr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381000" y="2809875"/>
              <a:ext cx="4095900" cy="2000100"/>
            </a:xfrm>
            <a:prstGeom prst="roundRect">
              <a:avLst>
                <a:gd name="adj" fmla="val 5714"/>
              </a:avLst>
            </a:prstGeom>
            <a:solidFill>
              <a:srgbClr val="FFFFFF"/>
            </a:solidFill>
            <a:ln w="127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57" name="Google Shape;357;p21"/>
            <p:cNvSpPr/>
            <p:nvPr/>
          </p:nvSpPr>
          <p:spPr>
            <a:xfrm>
              <a:off x="381000" y="2809875"/>
              <a:ext cx="4095900" cy="381000"/>
            </a:xfrm>
            <a:prstGeom prst="roundRect">
              <a:avLst>
                <a:gd name="adj" fmla="val 3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58" name="Google Shape;358;p21"/>
            <p:cNvSpPr/>
            <p:nvPr/>
          </p:nvSpPr>
          <p:spPr>
            <a:xfrm>
              <a:off x="381000" y="3000375"/>
              <a:ext cx="4095900" cy="1905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59" name="Google Shape;359;p21"/>
            <p:cNvSpPr txBox="1"/>
            <p:nvPr/>
          </p:nvSpPr>
          <p:spPr>
            <a:xfrm>
              <a:off x="523875" y="2809875"/>
              <a:ext cx="3810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r>
                <a:rPr lang="en-GB" sz="1600" b="1" i="0" u="none" strike="noStrike" cap="none" dirty="0">
                  <a:solidFill>
                    <a:srgbClr val="FFFFFF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03 </a:t>
              </a:r>
              <a:r>
                <a:rPr lang="zh-CN" altLang="en-US" sz="1600" b="1" dirty="0" smtClean="0">
                  <a:solidFill>
                    <a:srgbClr val="FFFFFF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弥补目录短板</a:t>
              </a:r>
              <a:endParaRPr lang="en-GB" sz="1600" b="1" i="0" u="none" strike="noStrike" cap="none" dirty="0">
                <a:solidFill>
                  <a:srgbClr val="FFFFFF"/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endParaRPr>
            </a:p>
          </p:txBody>
        </p:sp>
        <p:sp>
          <p:nvSpPr>
            <p:cNvPr id="360" name="Google Shape;360;p21"/>
            <p:cNvSpPr txBox="1"/>
            <p:nvPr/>
          </p:nvSpPr>
          <p:spPr>
            <a:xfrm>
              <a:off x="523875" y="3286125"/>
              <a:ext cx="3867785" cy="14287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171450" lvl="0" indent="-171450">
                <a:lnSpc>
                  <a:spcPct val="130000"/>
                </a:lnSpc>
                <a:spcBef>
                  <a:spcPts val="600"/>
                </a:spcBef>
                <a:buSzPts val="1200"/>
                <a:buFont typeface="Arial" panose="020B0604020202090204" pitchFamily="34" charset="0"/>
                <a:buChar char="•"/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本品是</a:t>
              </a:r>
              <a:r>
                <a:rPr lang="zh-CN" altLang="en-US" sz="1000" b="1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全球唯一</a:t>
              </a: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在关键</a:t>
              </a:r>
              <a:r>
                <a:rPr lang="en-US" altLang="zh-CN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III</a:t>
              </a: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期试验中，较阿替普酶显著降低出血风险的药物，弥补现有目录内针对</a:t>
              </a:r>
              <a:r>
                <a:rPr lang="zh-CN" altLang="en-US" sz="1000" b="1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兼顾溶栓疗效与极低严重出血风险药品</a:t>
              </a: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的临床选择空白</a:t>
              </a:r>
            </a:p>
            <a:p>
              <a:pPr marL="171450" lvl="0" indent="-171450">
                <a:lnSpc>
                  <a:spcPct val="130000"/>
                </a:lnSpc>
                <a:spcBef>
                  <a:spcPts val="600"/>
                </a:spcBef>
                <a:buSzPts val="1200"/>
                <a:buFont typeface="Arial" panose="020B0604020202090204" pitchFamily="34" charset="0"/>
                <a:buChar char="•"/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临床研究证实，在发病</a:t>
              </a:r>
              <a:r>
                <a:rPr lang="en-US" altLang="zh-CN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4.5</a:t>
              </a: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小时内的</a:t>
              </a:r>
              <a:r>
                <a:rPr lang="en-US" altLang="zh-CN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AIS</a:t>
              </a: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患者中，本品相较阿替普酶，</a:t>
              </a:r>
              <a:r>
                <a:rPr lang="en-US" altLang="zh-CN" sz="1000" b="1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36h</a:t>
              </a:r>
              <a:r>
                <a:rPr lang="zh-CN" altLang="en-US" sz="1000" b="1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症状性颅内出血风险下降</a:t>
              </a:r>
              <a:r>
                <a:rPr lang="en-US" altLang="zh-CN" sz="1000" b="1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77%</a:t>
              </a: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（</a:t>
              </a:r>
              <a:r>
                <a:rPr lang="en-US" altLang="zh-CN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0.3% vs 1.3%</a:t>
              </a: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），</a:t>
              </a:r>
              <a:r>
                <a:rPr lang="en-US" altLang="zh-CN" sz="1000" b="1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7</a:t>
              </a:r>
              <a:r>
                <a:rPr lang="zh-CN" altLang="en-US" sz="1000" b="1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天内严重出血风险下降</a:t>
              </a:r>
              <a:r>
                <a:rPr lang="en-US" altLang="zh-CN" sz="1000" b="1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76%</a:t>
              </a: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（</a:t>
              </a:r>
              <a:r>
                <a:rPr lang="en-US" altLang="zh-CN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0.5% vs 2.1%</a:t>
              </a: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）</a:t>
              </a:r>
            </a:p>
          </p:txBody>
        </p:sp>
        <p:sp>
          <p:nvSpPr>
            <p:cNvPr id="361" name="Google Shape;361;p21"/>
            <p:cNvSpPr/>
            <p:nvPr/>
          </p:nvSpPr>
          <p:spPr>
            <a:xfrm>
              <a:off x="4667250" y="2809875"/>
              <a:ext cx="4095900" cy="2000100"/>
            </a:xfrm>
            <a:prstGeom prst="roundRect">
              <a:avLst>
                <a:gd name="adj" fmla="val 5714"/>
              </a:avLst>
            </a:prstGeom>
            <a:solidFill>
              <a:srgbClr val="FFFFFF"/>
            </a:solidFill>
            <a:ln w="127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62" name="Google Shape;362;p21"/>
            <p:cNvSpPr/>
            <p:nvPr/>
          </p:nvSpPr>
          <p:spPr>
            <a:xfrm>
              <a:off x="4667250" y="2809875"/>
              <a:ext cx="4095900" cy="381000"/>
            </a:xfrm>
            <a:prstGeom prst="roundRect">
              <a:avLst>
                <a:gd name="adj" fmla="val 3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63" name="Google Shape;363;p21"/>
            <p:cNvSpPr/>
            <p:nvPr/>
          </p:nvSpPr>
          <p:spPr>
            <a:xfrm>
              <a:off x="4667250" y="3000375"/>
              <a:ext cx="4095900" cy="1905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64" name="Google Shape;364;p21"/>
            <p:cNvSpPr txBox="1"/>
            <p:nvPr/>
          </p:nvSpPr>
          <p:spPr>
            <a:xfrm>
              <a:off x="4810125" y="2809875"/>
              <a:ext cx="3810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r>
                <a:rPr lang="en-GB" sz="1600" b="1" i="0" u="none" strike="noStrike" cap="none" dirty="0">
                  <a:solidFill>
                    <a:srgbClr val="FFFFFF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04 </a:t>
              </a:r>
              <a:r>
                <a:rPr lang="zh-CN" altLang="en-US" sz="1600" b="1" dirty="0" smtClean="0">
                  <a:solidFill>
                    <a:srgbClr val="FFFFFF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临床管理便利</a:t>
              </a:r>
              <a:endParaRPr lang="en-GB" sz="1600" b="1" i="0" u="none" strike="noStrike" cap="none" dirty="0">
                <a:solidFill>
                  <a:srgbClr val="FFFFFF"/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300" y="-22225"/>
            <a:ext cx="1917700" cy="546100"/>
          </a:xfrm>
          <a:prstGeom prst="rect">
            <a:avLst/>
          </a:prstGeom>
        </p:spPr>
      </p:pic>
      <p:sp>
        <p:nvSpPr>
          <p:cNvPr id="26" name="Google Shape;228;p16"/>
          <p:cNvSpPr/>
          <p:nvPr/>
        </p:nvSpPr>
        <p:spPr>
          <a:xfrm>
            <a:off x="0" y="-1"/>
            <a:ext cx="1047900" cy="43239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</a:pPr>
            <a:r>
              <a:rPr lang="zh-CN" altLang="en-US" sz="1200" b="1" dirty="0">
                <a:solidFill>
                  <a:srgbClr val="FFFFFF"/>
                </a:solidFill>
                <a:latin typeface="Microsoft YaHei" charset="0"/>
                <a:ea typeface="Microsoft YaHei" charset="0"/>
                <a:cs typeface="Microsoft YaHei" charset="0"/>
              </a:rPr>
              <a:t>公平</a:t>
            </a:r>
            <a:r>
              <a:rPr lang="zh-CN" altLang="en-US" sz="1200" b="1" dirty="0" smtClean="0">
                <a:solidFill>
                  <a:srgbClr val="FFFFFF"/>
                </a:solidFill>
                <a:latin typeface="Microsoft YaHei" charset="0"/>
                <a:ea typeface="Microsoft YaHei" charset="0"/>
                <a:cs typeface="Microsoft YaHei" charset="0"/>
              </a:rPr>
              <a:t>性</a:t>
            </a:r>
            <a:endParaRPr lang="en-GB" sz="1200" b="1" i="0" u="none" strike="noStrike" cap="none" dirty="0">
              <a:solidFill>
                <a:srgbClr val="FFFFFF"/>
              </a:solidFill>
              <a:latin typeface="Microsoft YaHei" charset="0"/>
              <a:ea typeface="Microsoft YaHei" charset="0"/>
              <a:cs typeface="Microsoft YaHei" charset="0"/>
              <a:sym typeface="Arial" panose="020B0604020202090204"/>
            </a:endParaRPr>
          </a:p>
        </p:txBody>
      </p:sp>
      <p:sp>
        <p:nvSpPr>
          <p:cNvPr id="27" name="Google Shape;350;p21"/>
          <p:cNvSpPr txBox="1"/>
          <p:nvPr/>
        </p:nvSpPr>
        <p:spPr>
          <a:xfrm>
            <a:off x="928688" y="4429050"/>
            <a:ext cx="3810000" cy="14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1450" lvl="0" indent="-171450">
              <a:lnSpc>
                <a:spcPct val="130000"/>
              </a:lnSpc>
              <a:spcBef>
                <a:spcPts val="600"/>
              </a:spcBef>
              <a:buSzPts val="1200"/>
              <a:buFont typeface="Arial" panose="020B0604020202090204" pitchFamily="34" charset="0"/>
              <a:buChar char="•"/>
            </a:pPr>
            <a:endParaRPr lang="zh-CN" altLang="en-US" sz="100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Microsoft YaHei" charset="0"/>
              <a:ea typeface="Microsoft YaHei" charset="0"/>
              <a:cs typeface="Microsoft YaHei" charset="0"/>
              <a:sym typeface="Arial" panose="020B0604020202090204"/>
            </a:endParaRPr>
          </a:p>
        </p:txBody>
      </p:sp>
      <p:sp>
        <p:nvSpPr>
          <p:cNvPr id="28" name="Google Shape;360;p21"/>
          <p:cNvSpPr txBox="1"/>
          <p:nvPr/>
        </p:nvSpPr>
        <p:spPr>
          <a:xfrm>
            <a:off x="4781232" y="3285938"/>
            <a:ext cx="3867785" cy="14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1450" indent="-171450">
              <a:lnSpc>
                <a:spcPct val="120000"/>
              </a:lnSpc>
              <a:spcBef>
                <a:spcPts val="600"/>
              </a:spcBef>
              <a:buSzPts val="1200"/>
              <a:buFont typeface="Arial" panose="020B0604020202090204" pitchFamily="34" charset="0"/>
              <a:buChar char="•"/>
            </a:pPr>
            <a:r>
              <a:rPr lang="zh-CN" altLang="en-US" sz="1000" dirty="0" smtClean="0">
                <a:solidFill>
                  <a:srgbClr val="333333"/>
                </a:solidFill>
                <a:latin typeface="Microsoft YaHei" charset="0"/>
                <a:ea typeface="Microsoft YaHei" charset="0"/>
                <a:cs typeface="Microsoft YaHei" charset="0"/>
              </a:rPr>
              <a:t>适应症</a:t>
            </a:r>
            <a:r>
              <a:rPr lang="zh-CN" altLang="en-US" sz="1000" dirty="0">
                <a:solidFill>
                  <a:srgbClr val="333333"/>
                </a:solidFill>
                <a:latin typeface="Microsoft YaHei" charset="0"/>
                <a:ea typeface="Microsoft YaHei" charset="0"/>
                <a:cs typeface="Microsoft YaHei" charset="0"/>
              </a:rPr>
              <a:t>明确用于</a:t>
            </a:r>
            <a:r>
              <a:rPr lang="en-US" altLang="zh-CN" sz="1000" dirty="0">
                <a:solidFill>
                  <a:srgbClr val="333333"/>
                </a:solidFill>
                <a:latin typeface="Microsoft YaHei" charset="0"/>
                <a:ea typeface="Microsoft YaHei" charset="0"/>
                <a:cs typeface="Microsoft YaHei" charset="0"/>
              </a:rPr>
              <a:t>4.5</a:t>
            </a:r>
            <a:r>
              <a:rPr lang="zh-CN" altLang="en-US" sz="1000" dirty="0">
                <a:solidFill>
                  <a:srgbClr val="333333"/>
                </a:solidFill>
                <a:latin typeface="Microsoft YaHei" charset="0"/>
                <a:ea typeface="Microsoft YaHei" charset="0"/>
                <a:cs typeface="Microsoft YaHei" charset="0"/>
              </a:rPr>
              <a:t>小时内的急性缺血性卒中，</a:t>
            </a:r>
            <a:r>
              <a:rPr lang="zh-CN" altLang="en-US" sz="1000" b="1" dirty="0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</a:rPr>
              <a:t>无超适应症使用</a:t>
            </a:r>
            <a:r>
              <a:rPr lang="zh-CN" altLang="en-US" sz="1000" b="1" dirty="0" smtClean="0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</a:rPr>
              <a:t>风险，</a:t>
            </a:r>
            <a:r>
              <a:rPr lang="zh-CN" altLang="zh-HK" sz="1000" b="1" dirty="0" smtClean="0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</a:rPr>
              <a:t>无</a:t>
            </a:r>
            <a:r>
              <a:rPr lang="zh-CN" altLang="zh-HK" sz="1000" b="1" dirty="0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</a:rPr>
              <a:t>药品滥用</a:t>
            </a:r>
            <a:r>
              <a:rPr lang="zh-CN" altLang="zh-HK" sz="1000" b="1" dirty="0" smtClean="0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</a:rPr>
              <a:t>风险</a:t>
            </a:r>
            <a:endParaRPr lang="en-US" altLang="zh-CN" sz="1000" b="1" dirty="0" smtClean="0">
              <a:solidFill>
                <a:srgbClr val="C00000"/>
              </a:solidFill>
              <a:latin typeface="Microsoft YaHei" charset="0"/>
              <a:ea typeface="Microsoft YaHei" charset="0"/>
              <a:cs typeface="Microsoft YaHei" charset="0"/>
            </a:endParaRPr>
          </a:p>
          <a:p>
            <a:pPr marL="171450" lvl="0" indent="-171450">
              <a:lnSpc>
                <a:spcPct val="120000"/>
              </a:lnSpc>
              <a:spcBef>
                <a:spcPts val="600"/>
              </a:spcBef>
              <a:buSzPts val="1200"/>
              <a:buFont typeface="Arial" panose="020B0604020202090204" pitchFamily="34" charset="0"/>
              <a:buChar char="•"/>
            </a:pPr>
            <a:r>
              <a:rPr lang="zh-CN" altLang="en-US" sz="1000" b="1" dirty="0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</a:rPr>
              <a:t>采用</a:t>
            </a:r>
            <a:r>
              <a:rPr lang="en-US" altLang="zh-CN" sz="1000" b="1" dirty="0" smtClean="0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</a:rPr>
              <a:t>35mg</a:t>
            </a:r>
            <a:r>
              <a:rPr lang="zh-CN" altLang="en-US" sz="1000" b="1" dirty="0" smtClean="0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</a:rPr>
              <a:t>固定剂量</a:t>
            </a:r>
            <a:r>
              <a:rPr lang="zh-CN" altLang="en-US" sz="1000" b="1" dirty="0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</a:rPr>
              <a:t>方案</a:t>
            </a:r>
            <a:r>
              <a:rPr lang="zh-CN" altLang="en-US" sz="1000" dirty="0">
                <a:solidFill>
                  <a:srgbClr val="333333"/>
                </a:solidFill>
                <a:latin typeface="Microsoft YaHei" charset="0"/>
                <a:ea typeface="Microsoft YaHei" charset="0"/>
                <a:cs typeface="Microsoft YaHei" charset="0"/>
              </a:rPr>
              <a:t>，无需根据患者体重进行剂量计算，显著</a:t>
            </a:r>
            <a:r>
              <a:rPr lang="zh-CN" altLang="en-US" sz="1000" dirty="0" smtClean="0">
                <a:solidFill>
                  <a:srgbClr val="333333"/>
                </a:solidFill>
                <a:latin typeface="Microsoft YaHei" charset="0"/>
                <a:ea typeface="Microsoft YaHei" charset="0"/>
                <a:cs typeface="Microsoft YaHei" charset="0"/>
              </a:rPr>
              <a:t>降低急诊</a:t>
            </a:r>
            <a:r>
              <a:rPr lang="zh-CN" altLang="en-US" sz="1000" dirty="0">
                <a:solidFill>
                  <a:srgbClr val="333333"/>
                </a:solidFill>
                <a:latin typeface="Microsoft YaHei" charset="0"/>
                <a:ea typeface="Microsoft YaHei" charset="0"/>
                <a:cs typeface="Microsoft YaHei" charset="0"/>
              </a:rPr>
              <a:t>环境</a:t>
            </a:r>
            <a:r>
              <a:rPr lang="zh-CN" altLang="en-US" sz="1000" dirty="0" smtClean="0">
                <a:solidFill>
                  <a:srgbClr val="333333"/>
                </a:solidFill>
                <a:latin typeface="Microsoft YaHei" charset="0"/>
                <a:ea typeface="Microsoft YaHei" charset="0"/>
                <a:cs typeface="Microsoft YaHei" charset="0"/>
              </a:rPr>
              <a:t>下的剂量错误风险</a:t>
            </a:r>
            <a:endParaRPr lang="en-US" altLang="zh-CN" sz="1000" dirty="0" smtClean="0">
              <a:solidFill>
                <a:srgbClr val="333333"/>
              </a:solidFill>
              <a:latin typeface="Microsoft YaHei" charset="0"/>
              <a:ea typeface="Microsoft YaHei" charset="0"/>
              <a:cs typeface="Microsoft YaHei" charset="0"/>
            </a:endParaRPr>
          </a:p>
          <a:p>
            <a:pPr marL="171450" lvl="0" indent="-171450">
              <a:lnSpc>
                <a:spcPct val="120000"/>
              </a:lnSpc>
              <a:spcBef>
                <a:spcPts val="600"/>
              </a:spcBef>
              <a:buSzPts val="1200"/>
              <a:buFont typeface="Arial" panose="020B0604020202090204" pitchFamily="34" charset="0"/>
              <a:buChar char="•"/>
            </a:pPr>
            <a:r>
              <a:rPr lang="zh-CN" altLang="en-US" sz="1000" b="1" dirty="0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</a:rPr>
              <a:t>维持滴注时间仅为</a:t>
            </a:r>
            <a:r>
              <a:rPr lang="en-US" altLang="zh-CN" sz="1000" b="1" dirty="0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</a:rPr>
              <a:t>30</a:t>
            </a:r>
            <a:r>
              <a:rPr lang="zh-CN" altLang="en-US" sz="1000" b="1" dirty="0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</a:rPr>
              <a:t>分钟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（传统药物需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1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小时</a:t>
            </a:r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），使用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更加便捷</a:t>
            </a:r>
            <a:endParaRPr lang="en-US" altLang="zh-CN" sz="100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Microsoft YaHei" charset="0"/>
              <a:ea typeface="Microsoft YaHei" charset="0"/>
              <a:cs typeface="Microsoft YaHei" charset="0"/>
              <a:sym typeface="Arial" panose="020B060402020209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8"/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90204"/>
              <a:buNone/>
            </a:pPr>
            <a:endParaRPr sz="1400" b="0" i="0" u="none" strike="noStrike" cap="none">
              <a:solidFill>
                <a:srgbClr val="000000"/>
              </a:solidFill>
              <a:latin typeface="Microsoft YaHei" charset="0"/>
              <a:ea typeface="Microsoft YaHei" charset="0"/>
              <a:cs typeface="Arial" panose="020B0604020202090204"/>
              <a:sym typeface="Arial" panose="020B0604020202090204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381000" y="142875"/>
            <a:ext cx="19050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90204"/>
              <a:buNone/>
            </a:pPr>
            <a:r>
              <a:rPr lang="en-GB" sz="2400" b="1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rPr>
              <a:t>目录</a:t>
            </a:r>
            <a:endParaRPr lang="en-GB" sz="2400" b="1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Microsoft YaHei" charset="0"/>
              <a:ea typeface="Microsoft YaHei" charset="0"/>
              <a:cs typeface="Arial" panose="020B0604020202090204"/>
              <a:sym typeface="Arial" panose="020B0604020202090204"/>
            </a:endParaRPr>
          </a:p>
        </p:txBody>
      </p:sp>
      <p:grpSp>
        <p:nvGrpSpPr>
          <p:cNvPr id="102" name="Google Shape;102;p14"/>
          <p:cNvGrpSpPr/>
          <p:nvPr>
            <p:custDataLst>
              <p:tags r:id="rId1"/>
            </p:custDataLst>
          </p:nvPr>
        </p:nvGrpSpPr>
        <p:grpSpPr>
          <a:xfrm>
            <a:off x="381000" y="952500"/>
            <a:ext cx="8382000" cy="714300"/>
            <a:chOff x="381000" y="952500"/>
            <a:chExt cx="8382000" cy="714300"/>
          </a:xfrm>
        </p:grpSpPr>
        <p:sp>
          <p:nvSpPr>
            <p:cNvPr id="103" name="Google Shape;103;p14"/>
            <p:cNvSpPr/>
            <p:nvPr>
              <p:custDataLst>
                <p:tags r:id="rId30"/>
              </p:custDataLst>
            </p:nvPr>
          </p:nvSpPr>
          <p:spPr>
            <a:xfrm>
              <a:off x="381000" y="952500"/>
              <a:ext cx="8382000" cy="714300"/>
            </a:xfrm>
            <a:prstGeom prst="roundRect">
              <a:avLst>
                <a:gd name="adj" fmla="val 13333"/>
              </a:avLst>
            </a:prstGeom>
            <a:solidFill>
              <a:srgbClr val="F89C32">
                <a:alpha val="5098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104" name="Google Shape;104;p14"/>
            <p:cNvSpPr/>
            <p:nvPr>
              <p:custDataLst>
                <p:tags r:id="rId31"/>
              </p:custDataLst>
            </p:nvPr>
          </p:nvSpPr>
          <p:spPr>
            <a:xfrm>
              <a:off x="523875" y="1119188"/>
              <a:ext cx="381000" cy="381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105" name="Google Shape;105;p14"/>
            <p:cNvSpPr txBox="1"/>
            <p:nvPr>
              <p:custDataLst>
                <p:tags r:id="rId32"/>
              </p:custDataLst>
            </p:nvPr>
          </p:nvSpPr>
          <p:spPr>
            <a:xfrm>
              <a:off x="516344" y="1124540"/>
              <a:ext cx="381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r>
                <a:rPr lang="en-GB" sz="1400" b="1" i="0" u="none" strike="noStrike" cap="none" dirty="0">
                  <a:solidFill>
                    <a:srgbClr val="FFFFFF"/>
                  </a:solidFill>
                  <a:latin typeface="Microsoft YaHei" charset="0"/>
                  <a:ea typeface="Microsoft YaHei" charset="0"/>
                  <a:cs typeface="Arial" panose="020B0604020202090204"/>
                  <a:sym typeface="Arial" panose="020B0604020202090204"/>
                </a:rPr>
                <a:t>1</a:t>
              </a:r>
            </a:p>
          </p:txBody>
        </p:sp>
        <p:sp>
          <p:nvSpPr>
            <p:cNvPr id="106" name="Google Shape;106;p14"/>
            <p:cNvSpPr/>
            <p:nvPr>
              <p:custDataLst>
                <p:tags r:id="rId33"/>
              </p:custDataLst>
            </p:nvPr>
          </p:nvSpPr>
          <p:spPr>
            <a:xfrm>
              <a:off x="1047750" y="1119188"/>
              <a:ext cx="1333500" cy="3810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107" name="Google Shape;107;p14"/>
            <p:cNvSpPr txBox="1"/>
            <p:nvPr>
              <p:custDataLst>
                <p:tags r:id="rId34"/>
              </p:custDataLst>
            </p:nvPr>
          </p:nvSpPr>
          <p:spPr>
            <a:xfrm>
              <a:off x="1047750" y="1119150"/>
              <a:ext cx="13335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90204"/>
                <a:buNone/>
              </a:pPr>
              <a:r>
                <a:rPr lang="en-GB" b="1" i="0" u="none" strike="noStrike" cap="none" dirty="0" err="1">
                  <a:solidFill>
                    <a:srgbClr val="FFFFFF"/>
                  </a:solidFill>
                  <a:latin typeface="Microsoft YaHei" charset="0"/>
                  <a:ea typeface="Microsoft YaHei" charset="0"/>
                  <a:cs typeface="Arial" panose="020B0604020202090204"/>
                  <a:sym typeface="Arial" panose="020B0604020202090204"/>
                </a:rPr>
                <a:t>药品基本信息</a:t>
              </a:r>
              <a:endParaRPr lang="en-GB" b="1" i="0" u="none" strike="noStrike" cap="none" dirty="0">
                <a:solidFill>
                  <a:srgbClr val="FFFFFF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108" name="Google Shape;108;p14"/>
            <p:cNvSpPr txBox="1"/>
            <p:nvPr>
              <p:custDataLst>
                <p:tags r:id="rId35"/>
              </p:custDataLst>
            </p:nvPr>
          </p:nvSpPr>
          <p:spPr>
            <a:xfrm>
              <a:off x="2571750" y="1000125"/>
              <a:ext cx="6000900" cy="61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90204"/>
                <a:buNone/>
              </a:pPr>
              <a:r>
                <a:rPr lang="zh-CN" altLang="en-GB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中国原研</a:t>
              </a:r>
              <a:r>
                <a:rPr lang="en-US" altLang="zh-CN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，</a:t>
              </a:r>
              <a:r>
                <a:rPr lang="en-GB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全球首创uPA通路靶向溶栓1类</a:t>
              </a:r>
              <a:r>
                <a:rPr lang="zh-CN" altLang="en-GB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生物</a:t>
              </a:r>
              <a:r>
                <a:rPr lang="en-GB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新药</a:t>
              </a:r>
              <a:r>
                <a:rPr lang="zh-CN" altLang="en-GB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。</a:t>
              </a:r>
            </a:p>
          </p:txBody>
        </p:sp>
      </p:grpSp>
      <p:grpSp>
        <p:nvGrpSpPr>
          <p:cNvPr id="109" name="Google Shape;109;p14"/>
          <p:cNvGrpSpPr/>
          <p:nvPr>
            <p:custDataLst>
              <p:tags r:id="rId2"/>
            </p:custDataLst>
          </p:nvPr>
        </p:nvGrpSpPr>
        <p:grpSpPr>
          <a:xfrm>
            <a:off x="381000" y="1762125"/>
            <a:ext cx="8382000" cy="714300"/>
            <a:chOff x="381000" y="1762125"/>
            <a:chExt cx="8382000" cy="714300"/>
          </a:xfrm>
        </p:grpSpPr>
        <p:sp>
          <p:nvSpPr>
            <p:cNvPr id="110" name="Google Shape;110;p14"/>
            <p:cNvSpPr/>
            <p:nvPr>
              <p:custDataLst>
                <p:tags r:id="rId24"/>
              </p:custDataLst>
            </p:nvPr>
          </p:nvSpPr>
          <p:spPr>
            <a:xfrm>
              <a:off x="381000" y="1762125"/>
              <a:ext cx="8382000" cy="714300"/>
            </a:xfrm>
            <a:prstGeom prst="roundRect">
              <a:avLst>
                <a:gd name="adj" fmla="val 13333"/>
              </a:avLst>
            </a:prstGeom>
            <a:solidFill>
              <a:srgbClr val="F89C32">
                <a:alpha val="5098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111" name="Google Shape;111;p14"/>
            <p:cNvSpPr/>
            <p:nvPr>
              <p:custDataLst>
                <p:tags r:id="rId25"/>
              </p:custDataLst>
            </p:nvPr>
          </p:nvSpPr>
          <p:spPr>
            <a:xfrm>
              <a:off x="523875" y="1928813"/>
              <a:ext cx="381000" cy="381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112" name="Google Shape;112;p14"/>
            <p:cNvSpPr txBox="1"/>
            <p:nvPr>
              <p:custDataLst>
                <p:tags r:id="rId26"/>
              </p:custDataLst>
            </p:nvPr>
          </p:nvSpPr>
          <p:spPr>
            <a:xfrm>
              <a:off x="529967" y="1924901"/>
              <a:ext cx="381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r>
                <a:rPr lang="en-GB" sz="1400" b="1" i="0" u="none" strike="noStrike" cap="none" dirty="0">
                  <a:solidFill>
                    <a:srgbClr val="FFFFFF"/>
                  </a:solidFill>
                  <a:latin typeface="Microsoft YaHei" charset="0"/>
                  <a:ea typeface="Microsoft YaHei" charset="0"/>
                  <a:cs typeface="Arial" panose="020B0604020202090204"/>
                  <a:sym typeface="Arial" panose="020B0604020202090204"/>
                </a:rPr>
                <a:t>2</a:t>
              </a:r>
            </a:p>
          </p:txBody>
        </p:sp>
        <p:sp>
          <p:nvSpPr>
            <p:cNvPr id="113" name="Google Shape;113;p14"/>
            <p:cNvSpPr/>
            <p:nvPr>
              <p:custDataLst>
                <p:tags r:id="rId27"/>
              </p:custDataLst>
            </p:nvPr>
          </p:nvSpPr>
          <p:spPr>
            <a:xfrm>
              <a:off x="1047750" y="1928813"/>
              <a:ext cx="1333500" cy="3810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114" name="Google Shape;114;p14"/>
            <p:cNvSpPr txBox="1"/>
            <p:nvPr>
              <p:custDataLst>
                <p:tags r:id="rId28"/>
              </p:custDataLst>
            </p:nvPr>
          </p:nvSpPr>
          <p:spPr>
            <a:xfrm>
              <a:off x="1047750" y="1924901"/>
              <a:ext cx="13335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90204"/>
                <a:buNone/>
              </a:pPr>
              <a:r>
                <a:rPr lang="en-GB" b="1" i="0" u="none" strike="noStrike" cap="none" dirty="0" err="1">
                  <a:solidFill>
                    <a:srgbClr val="FFFFFF"/>
                  </a:solidFill>
                  <a:latin typeface="Microsoft YaHei" charset="0"/>
                  <a:ea typeface="Microsoft YaHei" charset="0"/>
                  <a:cs typeface="Arial" panose="020B0604020202090204"/>
                  <a:sym typeface="Arial" panose="020B0604020202090204"/>
                </a:rPr>
                <a:t>安全性</a:t>
              </a:r>
              <a:endParaRPr lang="en-GB" b="1" i="0" u="none" strike="noStrike" cap="none" dirty="0">
                <a:solidFill>
                  <a:srgbClr val="FFFFFF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115" name="Google Shape;115;p14"/>
            <p:cNvSpPr txBox="1"/>
            <p:nvPr>
              <p:custDataLst>
                <p:tags r:id="rId29"/>
              </p:custDataLst>
            </p:nvPr>
          </p:nvSpPr>
          <p:spPr>
            <a:xfrm>
              <a:off x="2571750" y="1809750"/>
              <a:ext cx="6000900" cy="61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90204"/>
                <a:buNone/>
              </a:pPr>
              <a:r>
                <a:rPr lang="en-GB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症状性颅内出血（sICH）发生率</a:t>
              </a:r>
              <a:r>
                <a:rPr lang="en-GB" sz="1200" b="1" i="0" u="none" strike="noStrike" cap="none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低至0.3%，</a:t>
              </a:r>
              <a:r>
                <a:rPr lang="en-GB" sz="1200" b="1" i="0" u="none" strike="noStrike" cap="none" dirty="0" err="1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显著低于阿替普酶</a:t>
              </a:r>
              <a:r>
                <a:rPr lang="en-US" altLang="en-GB" sz="1200" b="1" i="0" u="none" strike="noStrike" cap="none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1.3</a:t>
              </a:r>
              <a:r>
                <a:rPr lang="en-US" altLang="en-GB" sz="1200" b="1" i="0" u="none" strike="noStrike" cap="none" dirty="0" smtClean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%</a:t>
              </a:r>
              <a:r>
                <a:rPr lang="zh-CN" altLang="en-US" sz="1200" b="1" i="0" u="none" strike="noStrike" cap="none" dirty="0" smtClean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，</a:t>
              </a:r>
              <a:r>
                <a:rPr lang="en-US" altLang="zh-HK" sz="1200" b="1" i="0" u="none" strike="noStrike" cap="none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P=0.0210</a:t>
              </a:r>
              <a:r>
                <a:rPr lang="zh-CN" altLang="en-US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。</a:t>
              </a:r>
            </a:p>
            <a:p>
              <a:pPr marL="0" marR="0" lvl="0" indent="0" algn="l" rtl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90204"/>
                <a:buNone/>
              </a:pPr>
              <a:r>
                <a:rPr lang="en-US" altLang="zh-HK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7</a:t>
              </a:r>
              <a:r>
                <a:rPr lang="zh-HK" altLang="en-US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天大出血事件</a:t>
              </a:r>
              <a:r>
                <a:rPr lang="zh-CN" altLang="zh-HK" sz="1200" b="1" i="0" u="none" strike="noStrike" cap="none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发生率</a:t>
              </a:r>
              <a:r>
                <a:rPr lang="zh-CN" altLang="en-US" sz="1200" b="1" i="0" u="none" strike="noStrike" cap="none" dirty="0" smtClean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低至</a:t>
              </a:r>
              <a:r>
                <a:rPr lang="en-US" altLang="zh-CN" sz="1200" b="1" i="0" u="none" strike="noStrike" cap="none" dirty="0" smtClean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0.5</a:t>
              </a:r>
              <a:r>
                <a:rPr lang="en-US" altLang="zh-CN" sz="1200" b="1" i="0" u="none" strike="noStrike" cap="none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%，</a:t>
              </a:r>
              <a:r>
                <a:rPr lang="zh-CN" altLang="en-US" sz="1200" b="1" i="0" u="none" strike="noStrike" cap="none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显著低于阿替普酶</a:t>
              </a:r>
              <a:r>
                <a:rPr lang="en-US" altLang="zh-CN" sz="1200" b="1" i="0" u="none" strike="noStrike" cap="none" dirty="0" smtClean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2.1%</a:t>
              </a:r>
              <a:r>
                <a:rPr lang="zh-CN" altLang="en-US" sz="1200" b="1" i="0" u="none" strike="noStrike" cap="none" dirty="0" smtClean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，</a:t>
              </a:r>
              <a:r>
                <a:rPr lang="en-US" altLang="zh-HK" sz="1200" b="1" i="0" u="none" strike="noStrike" cap="none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P=0.0072</a:t>
              </a:r>
              <a:r>
                <a:rPr lang="en-US" altLang="zh-HK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。</a:t>
              </a:r>
              <a:endParaRPr lang="zh-HK" altLang="en-US" sz="12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endParaRPr>
            </a:p>
          </p:txBody>
        </p:sp>
      </p:grpSp>
      <p:grpSp>
        <p:nvGrpSpPr>
          <p:cNvPr id="116" name="Google Shape;116;p14"/>
          <p:cNvGrpSpPr/>
          <p:nvPr>
            <p:custDataLst>
              <p:tags r:id="rId3"/>
            </p:custDataLst>
          </p:nvPr>
        </p:nvGrpSpPr>
        <p:grpSpPr>
          <a:xfrm>
            <a:off x="381000" y="2571750"/>
            <a:ext cx="8382000" cy="714300"/>
            <a:chOff x="381000" y="2571750"/>
            <a:chExt cx="8382000" cy="714300"/>
          </a:xfrm>
        </p:grpSpPr>
        <p:sp>
          <p:nvSpPr>
            <p:cNvPr id="117" name="Google Shape;117;p14"/>
            <p:cNvSpPr/>
            <p:nvPr>
              <p:custDataLst>
                <p:tags r:id="rId18"/>
              </p:custDataLst>
            </p:nvPr>
          </p:nvSpPr>
          <p:spPr>
            <a:xfrm>
              <a:off x="381000" y="2571750"/>
              <a:ext cx="8382000" cy="714300"/>
            </a:xfrm>
            <a:prstGeom prst="roundRect">
              <a:avLst>
                <a:gd name="adj" fmla="val 13333"/>
              </a:avLst>
            </a:prstGeom>
            <a:solidFill>
              <a:srgbClr val="F89C32">
                <a:alpha val="5098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118" name="Google Shape;118;p14"/>
            <p:cNvSpPr/>
            <p:nvPr>
              <p:custDataLst>
                <p:tags r:id="rId19"/>
              </p:custDataLst>
            </p:nvPr>
          </p:nvSpPr>
          <p:spPr>
            <a:xfrm>
              <a:off x="523875" y="2738438"/>
              <a:ext cx="381000" cy="381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119" name="Google Shape;119;p14"/>
            <p:cNvSpPr txBox="1"/>
            <p:nvPr>
              <p:custDataLst>
                <p:tags r:id="rId20"/>
              </p:custDataLst>
            </p:nvPr>
          </p:nvSpPr>
          <p:spPr>
            <a:xfrm>
              <a:off x="516344" y="2738438"/>
              <a:ext cx="381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r>
                <a:rPr lang="en-GB" sz="1400" b="1" i="0" u="none" strike="noStrike" cap="none" dirty="0">
                  <a:solidFill>
                    <a:srgbClr val="FFFFFF"/>
                  </a:solidFill>
                  <a:latin typeface="Microsoft YaHei" charset="0"/>
                  <a:ea typeface="Microsoft YaHei" charset="0"/>
                  <a:cs typeface="Arial" panose="020B0604020202090204"/>
                  <a:sym typeface="Arial" panose="020B0604020202090204"/>
                </a:rPr>
                <a:t>3</a:t>
              </a:r>
            </a:p>
          </p:txBody>
        </p:sp>
        <p:sp>
          <p:nvSpPr>
            <p:cNvPr id="120" name="Google Shape;120;p14"/>
            <p:cNvSpPr/>
            <p:nvPr>
              <p:custDataLst>
                <p:tags r:id="rId21"/>
              </p:custDataLst>
            </p:nvPr>
          </p:nvSpPr>
          <p:spPr>
            <a:xfrm>
              <a:off x="1047750" y="2738438"/>
              <a:ext cx="1333500" cy="3810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121" name="Google Shape;121;p14"/>
            <p:cNvSpPr txBox="1"/>
            <p:nvPr>
              <p:custDataLst>
                <p:tags r:id="rId22"/>
              </p:custDataLst>
            </p:nvPr>
          </p:nvSpPr>
          <p:spPr>
            <a:xfrm>
              <a:off x="1047750" y="2726531"/>
              <a:ext cx="13335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90204"/>
                <a:buNone/>
              </a:pPr>
              <a:r>
                <a:rPr lang="en-GB" b="1" i="0" u="none" strike="noStrike" cap="none">
                  <a:solidFill>
                    <a:srgbClr val="FFFFFF"/>
                  </a:solidFill>
                  <a:latin typeface="Microsoft YaHei" charset="0"/>
                  <a:ea typeface="Microsoft YaHei" charset="0"/>
                  <a:cs typeface="Arial" panose="020B0604020202090204"/>
                  <a:sym typeface="Arial" panose="020B0604020202090204"/>
                </a:rPr>
                <a:t>有效性</a:t>
              </a:r>
            </a:p>
          </p:txBody>
        </p:sp>
        <p:sp>
          <p:nvSpPr>
            <p:cNvPr id="122" name="Google Shape;122;p14"/>
            <p:cNvSpPr txBox="1"/>
            <p:nvPr>
              <p:custDataLst>
                <p:tags r:id="rId23"/>
              </p:custDataLst>
            </p:nvPr>
          </p:nvSpPr>
          <p:spPr>
            <a:xfrm>
              <a:off x="2571750" y="2619375"/>
              <a:ext cx="6000900" cy="61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90204"/>
                <a:buNone/>
              </a:pPr>
              <a:r>
                <a:rPr lang="zh-CN" altLang="en-US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临床试验证实</a:t>
              </a:r>
              <a:r>
                <a:rPr lang="en-US" altLang="zh-CN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：90</a:t>
              </a:r>
              <a:r>
                <a:rPr lang="zh-CN" altLang="en-US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天</a:t>
              </a:r>
              <a:r>
                <a:rPr lang="en-GB" sz="1200" b="1" i="0" u="none" strike="noStrike" cap="none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良好功能结局</a:t>
              </a:r>
              <a:r>
                <a:rPr lang="en-GB" sz="1200" b="1" i="0" u="none" strike="noStrike" cap="none" dirty="0" err="1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（mRS</a:t>
              </a:r>
              <a:r>
                <a:rPr lang="en-GB" sz="1200" b="1" i="0" u="none" strike="noStrike" cap="none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 0</a:t>
              </a:r>
              <a:r>
                <a:rPr lang="en-US" altLang="en-GB" sz="1200" b="1" i="0" u="none" strike="noStrike" cap="none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 </a:t>
              </a:r>
              <a:r>
                <a:rPr lang="en-GB" sz="1200" b="1" i="0" u="none" strike="noStrike" cap="none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-</a:t>
              </a:r>
              <a:r>
                <a:rPr lang="en-US" altLang="en-GB" sz="1200" b="1" i="0" u="none" strike="noStrike" cap="none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 </a:t>
              </a:r>
              <a:r>
                <a:rPr lang="en-GB" sz="1200" b="1" i="0" u="none" strike="noStrike" cap="none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1</a:t>
              </a:r>
              <a:r>
                <a:rPr lang="zh-CN" altLang="en-US" sz="1200" b="1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）</a:t>
              </a:r>
              <a:r>
                <a:rPr lang="en-US" altLang="zh-CN" sz="1200" b="1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72%</a:t>
              </a:r>
              <a:r>
                <a:rPr lang="zh-CN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，高于阿替普酶 </a:t>
              </a:r>
              <a:r>
                <a:rPr lang="en-US" altLang="zh-C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68.7</a:t>
              </a:r>
              <a:r>
                <a:rPr lang="en-US" altLang="zh-CN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%</a:t>
              </a:r>
              <a:r>
                <a:rPr lang="zh-CN" alt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。</a:t>
              </a:r>
              <a:endParaRPr lang="en-GB" sz="12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endParaRPr>
            </a:p>
          </p:txBody>
        </p:sp>
      </p:grpSp>
      <p:grpSp>
        <p:nvGrpSpPr>
          <p:cNvPr id="123" name="Google Shape;123;p14"/>
          <p:cNvGrpSpPr/>
          <p:nvPr>
            <p:custDataLst>
              <p:tags r:id="rId4"/>
            </p:custDataLst>
          </p:nvPr>
        </p:nvGrpSpPr>
        <p:grpSpPr>
          <a:xfrm>
            <a:off x="381000" y="3381375"/>
            <a:ext cx="8382000" cy="714300"/>
            <a:chOff x="381000" y="3381375"/>
            <a:chExt cx="8382000" cy="714300"/>
          </a:xfrm>
        </p:grpSpPr>
        <p:sp>
          <p:nvSpPr>
            <p:cNvPr id="124" name="Google Shape;124;p14"/>
            <p:cNvSpPr/>
            <p:nvPr>
              <p:custDataLst>
                <p:tags r:id="rId12"/>
              </p:custDataLst>
            </p:nvPr>
          </p:nvSpPr>
          <p:spPr>
            <a:xfrm>
              <a:off x="381000" y="3381375"/>
              <a:ext cx="8382000" cy="714300"/>
            </a:xfrm>
            <a:prstGeom prst="roundRect">
              <a:avLst>
                <a:gd name="adj" fmla="val 13333"/>
              </a:avLst>
            </a:prstGeom>
            <a:solidFill>
              <a:srgbClr val="F89C32">
                <a:alpha val="5098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125" name="Google Shape;125;p14"/>
            <p:cNvSpPr/>
            <p:nvPr>
              <p:custDataLst>
                <p:tags r:id="rId13"/>
              </p:custDataLst>
            </p:nvPr>
          </p:nvSpPr>
          <p:spPr>
            <a:xfrm>
              <a:off x="523875" y="3548063"/>
              <a:ext cx="381000" cy="381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126" name="Google Shape;126;p14"/>
            <p:cNvSpPr txBox="1"/>
            <p:nvPr>
              <p:custDataLst>
                <p:tags r:id="rId14"/>
              </p:custDataLst>
            </p:nvPr>
          </p:nvSpPr>
          <p:spPr>
            <a:xfrm>
              <a:off x="523875" y="3551016"/>
              <a:ext cx="381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r>
                <a:rPr lang="en-GB" sz="1400" b="1" i="0" u="none" strike="noStrike" cap="none" dirty="0">
                  <a:solidFill>
                    <a:srgbClr val="FFFFFF"/>
                  </a:solidFill>
                  <a:latin typeface="Microsoft YaHei" charset="0"/>
                  <a:ea typeface="Microsoft YaHei" charset="0"/>
                  <a:cs typeface="Arial" panose="020B0604020202090204"/>
                  <a:sym typeface="Arial" panose="020B0604020202090204"/>
                </a:rPr>
                <a:t>4</a:t>
              </a:r>
            </a:p>
          </p:txBody>
        </p:sp>
        <p:sp>
          <p:nvSpPr>
            <p:cNvPr id="127" name="Google Shape;127;p14"/>
            <p:cNvSpPr/>
            <p:nvPr>
              <p:custDataLst>
                <p:tags r:id="rId15"/>
              </p:custDataLst>
            </p:nvPr>
          </p:nvSpPr>
          <p:spPr>
            <a:xfrm>
              <a:off x="1047750" y="3548063"/>
              <a:ext cx="1333500" cy="3810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128" name="Google Shape;128;p14"/>
            <p:cNvSpPr txBox="1"/>
            <p:nvPr>
              <p:custDataLst>
                <p:tags r:id="rId16"/>
              </p:custDataLst>
            </p:nvPr>
          </p:nvSpPr>
          <p:spPr>
            <a:xfrm>
              <a:off x="1095375" y="3535787"/>
              <a:ext cx="13335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90204"/>
                <a:buNone/>
              </a:pPr>
              <a:r>
                <a:rPr lang="en-GB" b="1" i="0" u="none" strike="noStrike" cap="none" dirty="0" err="1">
                  <a:solidFill>
                    <a:srgbClr val="FFFFFF"/>
                  </a:solidFill>
                  <a:latin typeface="Microsoft YaHei" charset="0"/>
                  <a:ea typeface="Microsoft YaHei" charset="0"/>
                  <a:cs typeface="Arial" panose="020B0604020202090204"/>
                  <a:sym typeface="Arial" panose="020B0604020202090204"/>
                </a:rPr>
                <a:t>创新性</a:t>
              </a:r>
              <a:endParaRPr lang="en-GB" b="1" i="0" u="none" strike="noStrike" cap="none" dirty="0">
                <a:solidFill>
                  <a:srgbClr val="FFFFFF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129" name="Google Shape;129;p14"/>
            <p:cNvSpPr txBox="1"/>
            <p:nvPr>
              <p:custDataLst>
                <p:tags r:id="rId17"/>
              </p:custDataLst>
            </p:nvPr>
          </p:nvSpPr>
          <p:spPr>
            <a:xfrm>
              <a:off x="2571750" y="3416815"/>
              <a:ext cx="6000900" cy="61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135000"/>
                </a:lnSpc>
                <a:buSzPts val="1100"/>
              </a:pPr>
              <a:r>
                <a:rPr lang="zh-CN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机制创新</a:t>
              </a:r>
              <a:r>
                <a:rPr lang="zh-CN" alt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：选择性溶解病理性血栓，不影响生理性止血；不与</a:t>
              </a:r>
              <a:r>
                <a:rPr lang="en-US" altLang="zh-C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PAI-1</a:t>
              </a:r>
              <a:r>
                <a:rPr lang="zh-CN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结合，减少对凝血</a:t>
              </a:r>
              <a:r>
                <a:rPr lang="en-US" altLang="zh-C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-</a:t>
              </a:r>
              <a:r>
                <a:rPr lang="zh-CN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纤溶平衡的影响</a:t>
              </a:r>
              <a:r>
                <a:rPr lang="zh-CN" alt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。</a:t>
              </a:r>
              <a:r>
                <a:rPr lang="en-GB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固定剂量</a:t>
              </a:r>
              <a:r>
                <a:rPr lang="en-GB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  <a:sym typeface="+mn-ea"/>
                </a:rPr>
                <a:t>给药</a:t>
              </a:r>
              <a:r>
                <a:rPr lang="zh-CN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</a:rPr>
                <a:t>，临床使用方便快捷。</a:t>
              </a:r>
              <a:endParaRPr lang="en-GB" sz="12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endParaRPr>
            </a:p>
          </p:txBody>
        </p:sp>
      </p:grpSp>
      <p:grpSp>
        <p:nvGrpSpPr>
          <p:cNvPr id="130" name="Google Shape;130;p14"/>
          <p:cNvGrpSpPr/>
          <p:nvPr>
            <p:custDataLst>
              <p:tags r:id="rId5"/>
            </p:custDataLst>
          </p:nvPr>
        </p:nvGrpSpPr>
        <p:grpSpPr>
          <a:xfrm>
            <a:off x="381000" y="4191000"/>
            <a:ext cx="8382000" cy="714300"/>
            <a:chOff x="381000" y="4191000"/>
            <a:chExt cx="8382000" cy="714300"/>
          </a:xfrm>
        </p:grpSpPr>
        <p:sp>
          <p:nvSpPr>
            <p:cNvPr id="131" name="Google Shape;131;p14"/>
            <p:cNvSpPr/>
            <p:nvPr>
              <p:custDataLst>
                <p:tags r:id="rId6"/>
              </p:custDataLst>
            </p:nvPr>
          </p:nvSpPr>
          <p:spPr>
            <a:xfrm>
              <a:off x="381000" y="4191000"/>
              <a:ext cx="8382000" cy="714300"/>
            </a:xfrm>
            <a:prstGeom prst="roundRect">
              <a:avLst>
                <a:gd name="adj" fmla="val 13333"/>
              </a:avLst>
            </a:prstGeom>
            <a:solidFill>
              <a:srgbClr val="F89C32">
                <a:alpha val="5098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132" name="Google Shape;132;p14"/>
            <p:cNvSpPr/>
            <p:nvPr>
              <p:custDataLst>
                <p:tags r:id="rId7"/>
              </p:custDataLst>
            </p:nvPr>
          </p:nvSpPr>
          <p:spPr>
            <a:xfrm>
              <a:off x="523875" y="4357688"/>
              <a:ext cx="381000" cy="381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133" name="Google Shape;133;p14"/>
            <p:cNvSpPr txBox="1"/>
            <p:nvPr>
              <p:custDataLst>
                <p:tags r:id="rId8"/>
              </p:custDataLst>
            </p:nvPr>
          </p:nvSpPr>
          <p:spPr>
            <a:xfrm>
              <a:off x="535782" y="4357688"/>
              <a:ext cx="381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r>
                <a:rPr lang="en-GB" sz="1400" b="1" i="0" u="none" strike="noStrike" cap="none" dirty="0">
                  <a:solidFill>
                    <a:srgbClr val="FFFFFF"/>
                  </a:solidFill>
                  <a:latin typeface="Microsoft YaHei" charset="0"/>
                  <a:ea typeface="Microsoft YaHei" charset="0"/>
                  <a:cs typeface="Arial" panose="020B0604020202090204"/>
                  <a:sym typeface="Arial" panose="020B0604020202090204"/>
                </a:rPr>
                <a:t>5</a:t>
              </a:r>
            </a:p>
          </p:txBody>
        </p:sp>
        <p:sp>
          <p:nvSpPr>
            <p:cNvPr id="134" name="Google Shape;134;p14"/>
            <p:cNvSpPr/>
            <p:nvPr>
              <p:custDataLst>
                <p:tags r:id="rId9"/>
              </p:custDataLst>
            </p:nvPr>
          </p:nvSpPr>
          <p:spPr>
            <a:xfrm>
              <a:off x="1047750" y="4357688"/>
              <a:ext cx="1333500" cy="3810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135" name="Google Shape;135;p14"/>
            <p:cNvSpPr txBox="1"/>
            <p:nvPr>
              <p:custDataLst>
                <p:tags r:id="rId10"/>
              </p:custDataLst>
            </p:nvPr>
          </p:nvSpPr>
          <p:spPr>
            <a:xfrm>
              <a:off x="1071563" y="4357688"/>
              <a:ext cx="13335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90204"/>
                <a:buNone/>
              </a:pPr>
              <a:r>
                <a:rPr lang="en-GB" b="1" i="0" u="none" strike="noStrike" cap="none" dirty="0" err="1">
                  <a:solidFill>
                    <a:srgbClr val="FFFFFF"/>
                  </a:solidFill>
                  <a:latin typeface="Microsoft YaHei" charset="0"/>
                  <a:ea typeface="Microsoft YaHei" charset="0"/>
                  <a:cs typeface="Arial" panose="020B0604020202090204"/>
                  <a:sym typeface="Arial" panose="020B0604020202090204"/>
                </a:rPr>
                <a:t>公平性</a:t>
              </a:r>
              <a:endParaRPr lang="en-GB" b="1" i="0" u="none" strike="noStrike" cap="none" dirty="0">
                <a:solidFill>
                  <a:srgbClr val="FFFFFF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136" name="Google Shape;136;p14"/>
            <p:cNvSpPr txBox="1"/>
            <p:nvPr>
              <p:custDataLst>
                <p:tags r:id="rId11"/>
              </p:custDataLst>
            </p:nvPr>
          </p:nvSpPr>
          <p:spPr>
            <a:xfrm>
              <a:off x="2571750" y="4238625"/>
              <a:ext cx="6000900" cy="61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90204"/>
                <a:buNone/>
              </a:pPr>
              <a:r>
                <a:rPr lang="zh-CN" altLang="en-GB" sz="1200" b="1" i="0" u="none" strike="noStrike" cap="none" dirty="0" err="1">
                  <a:solidFill>
                    <a:srgbClr val="C00000"/>
                  </a:solidFill>
                  <a:latin typeface="Microsoft YaHei" charset="0"/>
                  <a:ea typeface="Microsoft YaHei" charset="0"/>
                  <a:sym typeface="Arial" panose="020B0604020202090204"/>
                </a:rPr>
                <a:t>弥</a:t>
              </a:r>
              <a:r>
                <a:rPr lang="en-GB" sz="1200" b="1" i="0" u="none" strike="noStrike" cap="none" dirty="0" err="1">
                  <a:solidFill>
                    <a:srgbClr val="C00000"/>
                  </a:solidFill>
                  <a:latin typeface="Microsoft YaHei" charset="0"/>
                  <a:ea typeface="Microsoft YaHei" charset="0"/>
                  <a:sym typeface="Arial" panose="020B0604020202090204"/>
                </a:rPr>
                <a:t>补</a:t>
              </a:r>
              <a:r>
                <a:rPr lang="en-GB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sym typeface="Arial" panose="020B0604020202090204"/>
                </a:rPr>
                <a:t>溶栓药</a:t>
              </a:r>
              <a:r>
                <a:rPr lang="zh-CN" altLang="en-US" sz="1200" b="1" dirty="0">
                  <a:solidFill>
                    <a:srgbClr val="C00000"/>
                  </a:solidFill>
                  <a:latin typeface="Microsoft YaHei" charset="0"/>
                  <a:ea typeface="Microsoft YaHei" charset="0"/>
                </a:rPr>
                <a:t>高</a:t>
              </a:r>
              <a:r>
                <a:rPr lang="en-GB" sz="1200" b="1" i="0" u="none" strike="noStrike" cap="none" dirty="0" err="1">
                  <a:solidFill>
                    <a:srgbClr val="C00000"/>
                  </a:solidFill>
                  <a:latin typeface="Microsoft YaHei" charset="0"/>
                  <a:ea typeface="Microsoft YaHei" charset="0"/>
                  <a:sym typeface="Arial" panose="020B0604020202090204"/>
                </a:rPr>
                <a:t>出血风险</a:t>
              </a:r>
              <a:r>
                <a:rPr lang="en-GB" sz="1200" b="1" i="0" u="none" strike="noStrike" cap="none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sym typeface="Arial" panose="020B0604020202090204"/>
                </a:rPr>
                <a:t>短板；</a:t>
              </a:r>
              <a:r>
                <a:rPr lang="en-GB" sz="1200" b="1" i="0" u="none" strike="noStrike" cap="none" dirty="0" err="1">
                  <a:solidFill>
                    <a:srgbClr val="C00000"/>
                  </a:solidFill>
                  <a:latin typeface="Microsoft YaHei" charset="0"/>
                  <a:ea typeface="Microsoft YaHei" charset="0"/>
                  <a:sym typeface="Arial" panose="020B0604020202090204"/>
                </a:rPr>
                <a:t>单次疗程费用低</a:t>
              </a:r>
              <a:r>
                <a:rPr lang="en-GB" sz="1200" b="1" i="0" u="none" strike="noStrike" cap="none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sym typeface="Arial" panose="020B0604020202090204"/>
                </a:rPr>
                <a:t>，显著节约医保基金</a:t>
              </a:r>
              <a:r>
                <a:rPr lang="zh-CN" altLang="en-US" sz="1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sym typeface="Arial" panose="020B0604020202090204"/>
                </a:rPr>
                <a:t>。</a:t>
              </a:r>
              <a:endParaRPr lang="en-GB" sz="12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sym typeface="Arial" panose="020B0604020202090204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226300" y="0"/>
            <a:ext cx="1917700" cy="54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>
            <a:off x="0" y="0"/>
            <a:ext cx="902400" cy="418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 panose="020B0604020202090204"/>
              <a:buNone/>
            </a:pPr>
            <a:endParaRPr sz="300" b="0" i="0" u="none" strike="noStrike" cap="none">
              <a:solidFill>
                <a:schemeClr val="dk1"/>
              </a:solidFill>
              <a:latin typeface="Microsoft YaHei" charset="0"/>
              <a:ea typeface="Microsoft YaHei" charset="0"/>
              <a:cs typeface="Microsoft YaHei" charset="0"/>
              <a:sym typeface="Arial" panose="020B0604020202090204"/>
            </a:endParaRPr>
          </a:p>
          <a:p>
            <a:pPr marL="292100" marR="0" lvl="0" indent="-19050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90204"/>
              <a:buNone/>
            </a:pPr>
            <a:r>
              <a:rPr lang="en-GB" sz="1200" b="1" i="0" u="none" strike="noStrike" cap="none">
                <a:solidFill>
                  <a:srgbClr val="FFFFFF"/>
                </a:solidFill>
                <a:latin typeface="Microsoft YaHei" charset="0"/>
                <a:ea typeface="Microsoft YaHei" charset="0"/>
                <a:cs typeface="Microsoft YaHei" charset="0"/>
                <a:sym typeface="Microsoft YaHei"/>
              </a:rPr>
              <a:t>基本信息   1/2</a:t>
            </a:r>
            <a:endParaRPr sz="1200" b="0" i="0" u="none" strike="noStrike" cap="none">
              <a:solidFill>
                <a:schemeClr val="dk1"/>
              </a:solidFill>
              <a:latin typeface="Microsoft YaHei" charset="0"/>
              <a:ea typeface="Microsoft YaHei" charset="0"/>
              <a:cs typeface="Microsoft YaHei" charset="0"/>
              <a:sym typeface="Microsoft YaHei"/>
            </a:endParaRPr>
          </a:p>
        </p:txBody>
      </p:sp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902400" y="53198"/>
            <a:ext cx="6576002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03D"/>
              </a:buClr>
              <a:buSzPts val="1800"/>
              <a:buFont typeface="Microsoft YaHei"/>
              <a:buNone/>
            </a:pPr>
            <a:r>
              <a:rPr lang="en-GB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Microsoft YaHei"/>
              </a:rPr>
              <a:t>注射用重组人尿激酶原申请</a:t>
            </a:r>
            <a:r>
              <a:rPr lang="en-GB" sz="2000" b="1" dirty="0" err="1" smtClean="0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  <a:sym typeface="Microsoft YaHei"/>
              </a:rPr>
              <a:t>新增</a:t>
            </a:r>
            <a:r>
              <a:rPr lang="zh-CN" altLang="en-US" sz="2000" b="1" dirty="0" smtClean="0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  <a:sym typeface="Microsoft YaHei"/>
              </a:rPr>
              <a:t>急性缺血性脑卒中</a:t>
            </a:r>
            <a:r>
              <a:rPr lang="en-GB" sz="2000" b="1" dirty="0" err="1" smtClean="0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  <a:sym typeface="Microsoft YaHei"/>
              </a:rPr>
              <a:t>适应症</a:t>
            </a:r>
            <a:endParaRPr lang="en-GB" sz="2000" b="1" dirty="0">
              <a:solidFill>
                <a:srgbClr val="C00000"/>
              </a:solidFill>
              <a:latin typeface="Microsoft YaHei" charset="0"/>
              <a:ea typeface="Microsoft YaHei" charset="0"/>
              <a:cs typeface="Microsoft YaHei" charset="0"/>
              <a:sym typeface="Microsoft YaHei"/>
            </a:endParaRPr>
          </a:p>
        </p:txBody>
      </p:sp>
      <p:grpSp>
        <p:nvGrpSpPr>
          <p:cNvPr id="144" name="Google Shape;144;p15"/>
          <p:cNvGrpSpPr/>
          <p:nvPr/>
        </p:nvGrpSpPr>
        <p:grpSpPr>
          <a:xfrm>
            <a:off x="816538" y="1112332"/>
            <a:ext cx="3420752" cy="269919"/>
            <a:chOff x="925124" y="1420009"/>
            <a:chExt cx="4561002" cy="656100"/>
          </a:xfrm>
        </p:grpSpPr>
        <p:grpSp>
          <p:nvGrpSpPr>
            <p:cNvPr id="145" name="Google Shape;145;p15"/>
            <p:cNvGrpSpPr/>
            <p:nvPr/>
          </p:nvGrpSpPr>
          <p:grpSpPr>
            <a:xfrm>
              <a:off x="925124" y="1420009"/>
              <a:ext cx="4561002" cy="656100"/>
              <a:chOff x="925158" y="1420009"/>
              <a:chExt cx="3791357" cy="656100"/>
            </a:xfrm>
          </p:grpSpPr>
          <p:sp>
            <p:nvSpPr>
              <p:cNvPr id="146" name="Google Shape;146;p15"/>
              <p:cNvSpPr/>
              <p:nvPr/>
            </p:nvSpPr>
            <p:spPr>
              <a:xfrm>
                <a:off x="935915" y="1420009"/>
                <a:ext cx="3780600" cy="656100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 panose="020B0604020202090204"/>
                  <a:buNone/>
                </a:pPr>
                <a:endParaRPr sz="1200" b="0" i="0" u="none" strike="noStrike" cap="none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47" name="Google Shape;147;p15"/>
              <p:cNvSpPr/>
              <p:nvPr/>
            </p:nvSpPr>
            <p:spPr>
              <a:xfrm>
                <a:off x="925158" y="1420009"/>
                <a:ext cx="1635300" cy="645600"/>
              </a:xfrm>
              <a:prstGeom prst="homePlate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 panose="020B0604020202090204"/>
                  <a:buNone/>
                </a:pPr>
                <a:r>
                  <a:rPr lang="en-GB" sz="1200" b="1" i="0" u="none" strike="noStrike" cap="none">
                    <a:solidFill>
                      <a:schemeClr val="lt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/>
                    <a:sym typeface="Microsoft YaHei"/>
                  </a:rPr>
                  <a:t>通用名</a:t>
                </a:r>
              </a:p>
            </p:txBody>
          </p:sp>
        </p:grpSp>
        <p:sp>
          <p:nvSpPr>
            <p:cNvPr id="148" name="Google Shape;148;p15"/>
            <p:cNvSpPr/>
            <p:nvPr/>
          </p:nvSpPr>
          <p:spPr>
            <a:xfrm>
              <a:off x="3071424" y="1495140"/>
              <a:ext cx="2363893" cy="53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 panose="020B0604020202090204"/>
                <a:buNone/>
              </a:pPr>
              <a:r>
                <a:rPr lang="en-GB" sz="1200" i="0" u="none" strike="noStrike" cap="none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rPr>
                <a:t>注射用重组人尿激酶原</a:t>
              </a:r>
              <a:endParaRPr lang="en-GB" sz="120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/>
                <a:sym typeface="Microsoft YaHei"/>
              </a:endParaRPr>
            </a:p>
          </p:txBody>
        </p:sp>
      </p:grpSp>
      <p:grpSp>
        <p:nvGrpSpPr>
          <p:cNvPr id="149" name="Google Shape;149;p15"/>
          <p:cNvGrpSpPr/>
          <p:nvPr/>
        </p:nvGrpSpPr>
        <p:grpSpPr>
          <a:xfrm>
            <a:off x="811685" y="1581773"/>
            <a:ext cx="3420753" cy="323917"/>
            <a:chOff x="925123" y="1420009"/>
            <a:chExt cx="4561004" cy="656100"/>
          </a:xfrm>
        </p:grpSpPr>
        <p:grpSp>
          <p:nvGrpSpPr>
            <p:cNvPr id="150" name="Google Shape;150;p15"/>
            <p:cNvGrpSpPr/>
            <p:nvPr/>
          </p:nvGrpSpPr>
          <p:grpSpPr>
            <a:xfrm>
              <a:off x="925123" y="1420009"/>
              <a:ext cx="4561004" cy="656100"/>
              <a:chOff x="925158" y="1420009"/>
              <a:chExt cx="3791358" cy="656100"/>
            </a:xfrm>
          </p:grpSpPr>
          <p:sp>
            <p:nvSpPr>
              <p:cNvPr id="151" name="Google Shape;151;p15"/>
              <p:cNvSpPr/>
              <p:nvPr/>
            </p:nvSpPr>
            <p:spPr>
              <a:xfrm>
                <a:off x="935916" y="1420009"/>
                <a:ext cx="3780600" cy="656100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 panose="020B0604020202090204"/>
                  <a:buNone/>
                </a:pPr>
                <a:endParaRPr sz="1100" b="1" i="0" u="none" strike="noStrike" cap="none">
                  <a:solidFill>
                    <a:schemeClr val="dk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endParaRPr>
              </a:p>
            </p:txBody>
          </p:sp>
          <p:sp>
            <p:nvSpPr>
              <p:cNvPr id="152" name="Google Shape;152;p15"/>
              <p:cNvSpPr/>
              <p:nvPr/>
            </p:nvSpPr>
            <p:spPr>
              <a:xfrm>
                <a:off x="925158" y="1420009"/>
                <a:ext cx="1635300" cy="622200"/>
              </a:xfrm>
              <a:prstGeom prst="homePlate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 panose="020B0604020202090204"/>
                  <a:buNone/>
                </a:pPr>
                <a:r>
                  <a:rPr lang="en-GB" sz="1200" b="1" i="0" u="none" strike="noStrike" cap="none">
                    <a:solidFill>
                      <a:schemeClr val="lt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charset="0"/>
                    <a:sym typeface="Microsoft YaHei"/>
                  </a:rPr>
                  <a:t>注册规格  </a:t>
                </a:r>
              </a:p>
            </p:txBody>
          </p:sp>
        </p:grpSp>
        <p:sp>
          <p:nvSpPr>
            <p:cNvPr id="153" name="Google Shape;153;p15"/>
            <p:cNvSpPr/>
            <p:nvPr/>
          </p:nvSpPr>
          <p:spPr>
            <a:xfrm>
              <a:off x="4031237" y="1487218"/>
              <a:ext cx="184800" cy="51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90204"/>
                <a:buNone/>
              </a:pPr>
              <a:endParaRPr sz="1200" b="1" i="0" u="none" strike="noStrike" cap="none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/>
                <a:sym typeface="Microsoft YaHei"/>
              </a:endParaRPr>
            </a:p>
          </p:txBody>
        </p:sp>
      </p:grpSp>
      <p:grpSp>
        <p:nvGrpSpPr>
          <p:cNvPr id="154" name="Google Shape;154;p15"/>
          <p:cNvGrpSpPr/>
          <p:nvPr/>
        </p:nvGrpSpPr>
        <p:grpSpPr>
          <a:xfrm>
            <a:off x="817025" y="2546763"/>
            <a:ext cx="3410802" cy="269944"/>
            <a:chOff x="836089" y="1409251"/>
            <a:chExt cx="4650037" cy="666858"/>
          </a:xfrm>
        </p:grpSpPr>
        <p:grpSp>
          <p:nvGrpSpPr>
            <p:cNvPr id="155" name="Google Shape;155;p15"/>
            <p:cNvGrpSpPr/>
            <p:nvPr/>
          </p:nvGrpSpPr>
          <p:grpSpPr>
            <a:xfrm>
              <a:off x="836089" y="1409251"/>
              <a:ext cx="4650037" cy="666858"/>
              <a:chOff x="851149" y="1409251"/>
              <a:chExt cx="3865367" cy="666858"/>
            </a:xfrm>
          </p:grpSpPr>
          <p:sp>
            <p:nvSpPr>
              <p:cNvPr id="156" name="Google Shape;156;p15"/>
              <p:cNvSpPr/>
              <p:nvPr/>
            </p:nvSpPr>
            <p:spPr>
              <a:xfrm>
                <a:off x="935916" y="1420009"/>
                <a:ext cx="3780600" cy="656100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 panose="020B0604020202090204"/>
                  <a:buNone/>
                </a:pPr>
                <a:endParaRPr sz="1200" b="0" i="0" u="none" strike="noStrike" cap="none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7" name="Google Shape;157;p15"/>
              <p:cNvSpPr/>
              <p:nvPr/>
            </p:nvSpPr>
            <p:spPr>
              <a:xfrm>
                <a:off x="851149" y="1409251"/>
                <a:ext cx="1635300" cy="645600"/>
              </a:xfrm>
              <a:prstGeom prst="homePlate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 panose="020B0604020202090204"/>
                  <a:buNone/>
                </a:pPr>
                <a:r>
                  <a:rPr lang="en-GB" sz="1200" b="1" i="0" u="none" strike="noStrike" cap="none" dirty="0" err="1">
                    <a:solidFill>
                      <a:schemeClr val="lt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/>
                    <a:sym typeface="Microsoft YaHei"/>
                  </a:rPr>
                  <a:t>目录分类</a:t>
                </a:r>
                <a:endParaRPr lang="en-GB" sz="1200" b="1" i="0" u="none" strike="noStrike" cap="none" dirty="0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158" name="Google Shape;158;p15"/>
            <p:cNvSpPr/>
            <p:nvPr/>
          </p:nvSpPr>
          <p:spPr>
            <a:xfrm>
              <a:off x="3030130" y="1503268"/>
              <a:ext cx="1620900" cy="47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 panose="020B0604020202090204"/>
                <a:buNone/>
              </a:pPr>
              <a:r>
                <a:rPr lang="en-GB" sz="1200" i="0" u="none" strike="noStrike" cap="none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rPr>
                <a:t>常规药品</a:t>
              </a:r>
              <a:r>
                <a:rPr lang="zh-CN" altLang="en-GB" sz="1200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rPr>
                <a:t>目录</a:t>
              </a:r>
            </a:p>
          </p:txBody>
        </p:sp>
      </p:grpSp>
      <p:grpSp>
        <p:nvGrpSpPr>
          <p:cNvPr id="159" name="Google Shape;159;p15"/>
          <p:cNvGrpSpPr/>
          <p:nvPr/>
        </p:nvGrpSpPr>
        <p:grpSpPr>
          <a:xfrm>
            <a:off x="816542" y="2980265"/>
            <a:ext cx="7316227" cy="434076"/>
            <a:chOff x="925123" y="1420009"/>
            <a:chExt cx="4574357" cy="656100"/>
          </a:xfrm>
        </p:grpSpPr>
        <p:grpSp>
          <p:nvGrpSpPr>
            <p:cNvPr id="160" name="Google Shape;160;p15"/>
            <p:cNvGrpSpPr/>
            <p:nvPr/>
          </p:nvGrpSpPr>
          <p:grpSpPr>
            <a:xfrm>
              <a:off x="925123" y="1420009"/>
              <a:ext cx="4574357" cy="656100"/>
              <a:chOff x="925158" y="1420009"/>
              <a:chExt cx="3802458" cy="656100"/>
            </a:xfrm>
          </p:grpSpPr>
          <p:sp>
            <p:nvSpPr>
              <p:cNvPr id="161" name="Google Shape;161;p15"/>
              <p:cNvSpPr/>
              <p:nvPr/>
            </p:nvSpPr>
            <p:spPr>
              <a:xfrm>
                <a:off x="935916" y="1420009"/>
                <a:ext cx="3791700" cy="656100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 panose="020B0604020202090204"/>
                  <a:buNone/>
                </a:pPr>
                <a:endParaRPr sz="1200" b="0" i="0" u="none" strike="noStrike" cap="none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62" name="Google Shape;162;p15"/>
              <p:cNvSpPr/>
              <p:nvPr/>
            </p:nvSpPr>
            <p:spPr>
              <a:xfrm>
                <a:off x="925158" y="1420009"/>
                <a:ext cx="766800" cy="645600"/>
              </a:xfrm>
              <a:prstGeom prst="homePlate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 panose="020B0604020202090204"/>
                  <a:buNone/>
                </a:pPr>
                <a:r>
                  <a:rPr lang="en-GB" sz="1100" b="1" i="0" u="none" strike="noStrike" cap="none" dirty="0" err="1" smtClean="0">
                    <a:solidFill>
                      <a:schemeClr val="lt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/>
                    <a:sym typeface="Microsoft YaHei"/>
                  </a:rPr>
                  <a:t>说明书适应症</a:t>
                </a:r>
                <a:endParaRPr lang="en-GB" sz="1100" b="1" i="0" u="none" strike="noStrike" cap="none" dirty="0" smtClean="0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 panose="020B0604020202090204"/>
                  <a:buNone/>
                </a:pPr>
                <a:r>
                  <a:rPr lang="en-GB" sz="1100" b="1" i="0" u="none" strike="noStrike" cap="none" dirty="0" err="1" smtClean="0">
                    <a:solidFill>
                      <a:schemeClr val="lt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/>
                    <a:sym typeface="Microsoft YaHei"/>
                  </a:rPr>
                  <a:t>功能主治</a:t>
                </a:r>
                <a:endParaRPr lang="en-GB" sz="1100" b="1" i="0" u="none" strike="noStrike" cap="none" dirty="0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163" name="Google Shape;163;p15"/>
            <p:cNvSpPr/>
            <p:nvPr/>
          </p:nvSpPr>
          <p:spPr>
            <a:xfrm>
              <a:off x="2050696" y="1572308"/>
              <a:ext cx="14106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90204"/>
                <a:buNone/>
              </a:pPr>
              <a:endParaRPr sz="1100" b="1" i="0" u="none" strike="noStrike" cap="none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/>
                <a:sym typeface="Microsoft YaHei"/>
              </a:endParaRPr>
            </a:p>
          </p:txBody>
        </p:sp>
      </p:grpSp>
      <p:grpSp>
        <p:nvGrpSpPr>
          <p:cNvPr id="164" name="Google Shape;164;p15"/>
          <p:cNvGrpSpPr/>
          <p:nvPr/>
        </p:nvGrpSpPr>
        <p:grpSpPr>
          <a:xfrm>
            <a:off x="4680988" y="667863"/>
            <a:ext cx="3420167" cy="296951"/>
            <a:chOff x="924974" y="1415943"/>
            <a:chExt cx="4560223" cy="656100"/>
          </a:xfrm>
        </p:grpSpPr>
        <p:grpSp>
          <p:nvGrpSpPr>
            <p:cNvPr id="165" name="Google Shape;165;p15"/>
            <p:cNvGrpSpPr/>
            <p:nvPr/>
          </p:nvGrpSpPr>
          <p:grpSpPr>
            <a:xfrm>
              <a:off x="924974" y="1415943"/>
              <a:ext cx="4560223" cy="656100"/>
              <a:chOff x="925034" y="1415943"/>
              <a:chExt cx="3790709" cy="656100"/>
            </a:xfrm>
          </p:grpSpPr>
          <p:sp>
            <p:nvSpPr>
              <p:cNvPr id="166" name="Google Shape;166;p15"/>
              <p:cNvSpPr/>
              <p:nvPr/>
            </p:nvSpPr>
            <p:spPr>
              <a:xfrm>
                <a:off x="935143" y="1415943"/>
                <a:ext cx="3780600" cy="656100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 panose="020B0604020202090204"/>
                  <a:buNone/>
                </a:pPr>
                <a:endParaRPr sz="1200" b="0" i="0" u="none" strike="noStrike" cap="none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67" name="Google Shape;167;p15"/>
              <p:cNvSpPr/>
              <p:nvPr/>
            </p:nvSpPr>
            <p:spPr>
              <a:xfrm>
                <a:off x="925034" y="1425453"/>
                <a:ext cx="1635300" cy="645600"/>
              </a:xfrm>
              <a:prstGeom prst="homePlate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 panose="020B0604020202090204"/>
                  <a:buNone/>
                </a:pPr>
                <a:r>
                  <a:rPr lang="en-GB" sz="1100" b="1" i="0" u="none" strike="noStrike" cap="none" dirty="0" err="1">
                    <a:solidFill>
                      <a:schemeClr val="lt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/>
                    <a:sym typeface="Microsoft YaHei"/>
                  </a:rPr>
                  <a:t>上市许可持有人</a:t>
                </a:r>
                <a:endParaRPr lang="en-GB" sz="1100" b="1" i="0" u="none" strike="noStrike" cap="none" dirty="0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168" name="Google Shape;168;p15"/>
            <p:cNvSpPr/>
            <p:nvPr/>
          </p:nvSpPr>
          <p:spPr>
            <a:xfrm>
              <a:off x="2911897" y="1495662"/>
              <a:ext cx="2518500" cy="51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 panose="020B0604020202090204"/>
                <a:buNone/>
              </a:pPr>
              <a:r>
                <a:rPr lang="en-GB" sz="1000" i="0" u="none" strike="noStrike" cap="none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rPr>
                <a:t>天士力生物医药股份有限公司</a:t>
              </a:r>
              <a:endParaRPr lang="en-GB" sz="100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/>
                <a:sym typeface="Microsoft YaHei"/>
              </a:endParaRPr>
            </a:p>
          </p:txBody>
        </p:sp>
      </p:grpSp>
      <p:grpSp>
        <p:nvGrpSpPr>
          <p:cNvPr id="169" name="Google Shape;169;p15"/>
          <p:cNvGrpSpPr/>
          <p:nvPr/>
        </p:nvGrpSpPr>
        <p:grpSpPr>
          <a:xfrm>
            <a:off x="4670921" y="1349993"/>
            <a:ext cx="3456626" cy="296982"/>
            <a:chOff x="925123" y="1420007"/>
            <a:chExt cx="4588035" cy="687300"/>
          </a:xfrm>
        </p:grpSpPr>
        <p:grpSp>
          <p:nvGrpSpPr>
            <p:cNvPr id="170" name="Google Shape;170;p15"/>
            <p:cNvGrpSpPr/>
            <p:nvPr/>
          </p:nvGrpSpPr>
          <p:grpSpPr>
            <a:xfrm>
              <a:off x="925123" y="1420007"/>
              <a:ext cx="4588035" cy="687300"/>
              <a:chOff x="925158" y="1420007"/>
              <a:chExt cx="3813828" cy="687300"/>
            </a:xfrm>
          </p:grpSpPr>
          <p:sp>
            <p:nvSpPr>
              <p:cNvPr id="171" name="Google Shape;171;p15"/>
              <p:cNvSpPr/>
              <p:nvPr/>
            </p:nvSpPr>
            <p:spPr>
              <a:xfrm>
                <a:off x="958386" y="1426708"/>
                <a:ext cx="3780600" cy="672300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90204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72" name="Google Shape;172;p15"/>
              <p:cNvSpPr/>
              <p:nvPr/>
            </p:nvSpPr>
            <p:spPr>
              <a:xfrm>
                <a:off x="925158" y="1420007"/>
                <a:ext cx="1635300" cy="687300"/>
              </a:xfrm>
              <a:prstGeom prst="homePlate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 panose="020B0604020202090204"/>
                  <a:buNone/>
                </a:pPr>
                <a:r>
                  <a:rPr lang="en-GB" sz="800" b="1" i="0" u="none" strike="noStrike" cap="none" dirty="0" err="1">
                    <a:solidFill>
                      <a:schemeClr val="lt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charset="0"/>
                    <a:sym typeface="Microsoft YaHei"/>
                  </a:rPr>
                  <a:t>全球首个上市国家</a:t>
                </a:r>
                <a:r>
                  <a:rPr lang="en-GB" sz="800" b="1" i="0" u="none" strike="noStrike" cap="none" dirty="0">
                    <a:solidFill>
                      <a:schemeClr val="lt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charset="0"/>
                    <a:sym typeface="Microsoft YaHei"/>
                  </a:rPr>
                  <a:t>/</a:t>
                </a:r>
                <a:r>
                  <a:rPr lang="en-GB" sz="800" b="1" i="0" u="none" strike="noStrike" cap="none" dirty="0" err="1" smtClean="0">
                    <a:solidFill>
                      <a:schemeClr val="lt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charset="0"/>
                    <a:sym typeface="Microsoft YaHei"/>
                  </a:rPr>
                  <a:t>地区</a:t>
                </a:r>
                <a:endParaRPr lang="en-GB" sz="800" b="1" i="0" u="none" strike="noStrike" cap="none" dirty="0" smtClean="0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charset="0"/>
                  <a:sym typeface="Microsoft YaHei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 panose="020B0604020202090204"/>
                  <a:buNone/>
                </a:pPr>
                <a:r>
                  <a:rPr lang="en-GB" sz="800" b="1" i="0" u="none" strike="noStrike" cap="none" dirty="0" err="1" smtClean="0">
                    <a:solidFill>
                      <a:schemeClr val="lt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charset="0"/>
                    <a:sym typeface="Microsoft YaHei"/>
                  </a:rPr>
                  <a:t>及上市时间</a:t>
                </a:r>
                <a:endParaRPr lang="en-GB" sz="800" b="1" i="0" u="none" strike="noStrike" cap="none" dirty="0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charset="0"/>
                  <a:sym typeface="Microsoft YaHei"/>
                </a:endParaRPr>
              </a:p>
            </p:txBody>
          </p:sp>
        </p:grpSp>
        <p:sp>
          <p:nvSpPr>
            <p:cNvPr id="173" name="Google Shape;173;p15"/>
            <p:cNvSpPr/>
            <p:nvPr/>
          </p:nvSpPr>
          <p:spPr>
            <a:xfrm>
              <a:off x="2936357" y="1488084"/>
              <a:ext cx="1407129" cy="4673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90204"/>
                <a:buNone/>
              </a:pPr>
              <a:r>
                <a:rPr lang="en-GB" sz="1200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rPr>
                <a:t>无</a:t>
              </a:r>
            </a:p>
          </p:txBody>
        </p:sp>
      </p:grpSp>
      <p:grpSp>
        <p:nvGrpSpPr>
          <p:cNvPr id="174" name="Google Shape;174;p15"/>
          <p:cNvGrpSpPr/>
          <p:nvPr/>
        </p:nvGrpSpPr>
        <p:grpSpPr>
          <a:xfrm>
            <a:off x="4676186" y="1729998"/>
            <a:ext cx="3456527" cy="297065"/>
            <a:chOff x="911643" y="1438819"/>
            <a:chExt cx="4548062" cy="607620"/>
          </a:xfrm>
        </p:grpSpPr>
        <p:grpSp>
          <p:nvGrpSpPr>
            <p:cNvPr id="175" name="Google Shape;175;p15"/>
            <p:cNvGrpSpPr/>
            <p:nvPr/>
          </p:nvGrpSpPr>
          <p:grpSpPr>
            <a:xfrm>
              <a:off x="911643" y="1438819"/>
              <a:ext cx="4548062" cy="607620"/>
              <a:chOff x="913953" y="1438819"/>
              <a:chExt cx="3780600" cy="607620"/>
            </a:xfrm>
          </p:grpSpPr>
          <p:sp>
            <p:nvSpPr>
              <p:cNvPr id="176" name="Google Shape;176;p15"/>
              <p:cNvSpPr/>
              <p:nvPr/>
            </p:nvSpPr>
            <p:spPr>
              <a:xfrm>
                <a:off x="913953" y="1438819"/>
                <a:ext cx="3780600" cy="607500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 panose="020B0604020202090204"/>
                  <a:buNone/>
                </a:pPr>
                <a:endParaRPr sz="1100" b="0" i="0" u="none" strike="noStrike" cap="none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77" name="Google Shape;177;p15"/>
              <p:cNvSpPr/>
              <p:nvPr/>
            </p:nvSpPr>
            <p:spPr>
              <a:xfrm>
                <a:off x="913953" y="1443739"/>
                <a:ext cx="1635300" cy="602700"/>
              </a:xfrm>
              <a:prstGeom prst="homePlate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 panose="020B0604020202090204"/>
                  <a:buNone/>
                </a:pPr>
                <a:r>
                  <a:rPr lang="en-GB" sz="800" b="1" i="0" u="none" strike="noStrike" cap="none" dirty="0" err="1" smtClean="0">
                    <a:solidFill>
                      <a:schemeClr val="lt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/>
                    <a:sym typeface="Microsoft YaHei"/>
                  </a:rPr>
                  <a:t>大陆地区</a:t>
                </a:r>
                <a:endParaRPr lang="en-GB" sz="800" b="1" i="0" u="none" strike="noStrike" cap="none" dirty="0" smtClean="0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 panose="020B0604020202090204"/>
                  <a:buNone/>
                </a:pPr>
                <a:r>
                  <a:rPr lang="en-GB" sz="800" b="1" i="0" u="none" strike="noStrike" cap="none" dirty="0" err="1" smtClean="0">
                    <a:solidFill>
                      <a:schemeClr val="lt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/>
                    <a:sym typeface="Microsoft YaHei"/>
                  </a:rPr>
                  <a:t>同通用名药品上市情况</a:t>
                </a:r>
                <a:endParaRPr lang="en-GB" sz="800" b="1" i="0" u="none" strike="noStrike" cap="none" dirty="0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178" name="Google Shape;178;p15"/>
            <p:cNvSpPr/>
            <p:nvPr/>
          </p:nvSpPr>
          <p:spPr>
            <a:xfrm>
              <a:off x="2836935" y="1445884"/>
              <a:ext cx="741487" cy="5699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90204"/>
                <a:buNone/>
              </a:pPr>
              <a:r>
                <a:rPr lang="en-GB" sz="1200" i="0" u="none" strike="noStrike" cap="none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rPr>
                <a:t>独家</a:t>
              </a:r>
            </a:p>
          </p:txBody>
        </p:sp>
      </p:grpSp>
      <p:grpSp>
        <p:nvGrpSpPr>
          <p:cNvPr id="179" name="Google Shape;179;p15"/>
          <p:cNvGrpSpPr/>
          <p:nvPr/>
        </p:nvGrpSpPr>
        <p:grpSpPr>
          <a:xfrm>
            <a:off x="821391" y="699355"/>
            <a:ext cx="3420753" cy="288925"/>
            <a:chOff x="925123" y="1420009"/>
            <a:chExt cx="4561004" cy="704866"/>
          </a:xfrm>
        </p:grpSpPr>
        <p:grpSp>
          <p:nvGrpSpPr>
            <p:cNvPr id="180" name="Google Shape;180;p15"/>
            <p:cNvGrpSpPr/>
            <p:nvPr/>
          </p:nvGrpSpPr>
          <p:grpSpPr>
            <a:xfrm>
              <a:off x="925123" y="1420009"/>
              <a:ext cx="4561004" cy="656100"/>
              <a:chOff x="925158" y="1420009"/>
              <a:chExt cx="3791358" cy="656100"/>
            </a:xfrm>
          </p:grpSpPr>
          <p:sp>
            <p:nvSpPr>
              <p:cNvPr id="181" name="Google Shape;181;p15"/>
              <p:cNvSpPr/>
              <p:nvPr/>
            </p:nvSpPr>
            <p:spPr>
              <a:xfrm>
                <a:off x="935916" y="1420009"/>
                <a:ext cx="3780600" cy="656100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 panose="020B0604020202090204"/>
                  <a:buNone/>
                </a:pPr>
                <a:endParaRPr sz="1200" b="0" i="0" u="none" strike="noStrike" cap="none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82" name="Google Shape;182;p15"/>
              <p:cNvSpPr/>
              <p:nvPr/>
            </p:nvSpPr>
            <p:spPr>
              <a:xfrm>
                <a:off x="925158" y="1420009"/>
                <a:ext cx="1635300" cy="645600"/>
              </a:xfrm>
              <a:prstGeom prst="homePlate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 panose="020B0604020202090204"/>
                  <a:buNone/>
                </a:pPr>
                <a:r>
                  <a:rPr lang="en-GB" sz="1200" b="1" i="0" u="none" strike="noStrike" cap="none">
                    <a:solidFill>
                      <a:schemeClr val="lt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/>
                    <a:sym typeface="Microsoft YaHei"/>
                  </a:rPr>
                  <a:t>申报目录类别</a:t>
                </a:r>
              </a:p>
            </p:txBody>
          </p:sp>
        </p:grpSp>
        <p:sp>
          <p:nvSpPr>
            <p:cNvPr id="183" name="Google Shape;183;p15"/>
            <p:cNvSpPr/>
            <p:nvPr/>
          </p:nvSpPr>
          <p:spPr>
            <a:xfrm>
              <a:off x="3060416" y="1466484"/>
              <a:ext cx="1924473" cy="6583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90204"/>
                <a:buNone/>
              </a:pPr>
              <a:r>
                <a:rPr lang="zh-CN" altLang="en-GB" sz="1200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rPr>
                <a:t>基本医保目录</a:t>
              </a:r>
            </a:p>
          </p:txBody>
        </p:sp>
      </p:grpSp>
      <p:grpSp>
        <p:nvGrpSpPr>
          <p:cNvPr id="184" name="Google Shape;184;p15"/>
          <p:cNvGrpSpPr/>
          <p:nvPr/>
        </p:nvGrpSpPr>
        <p:grpSpPr>
          <a:xfrm>
            <a:off x="821391" y="2077200"/>
            <a:ext cx="3420753" cy="269920"/>
            <a:chOff x="925123" y="1420009"/>
            <a:chExt cx="4561004" cy="656100"/>
          </a:xfrm>
        </p:grpSpPr>
        <p:grpSp>
          <p:nvGrpSpPr>
            <p:cNvPr id="185" name="Google Shape;185;p15"/>
            <p:cNvGrpSpPr/>
            <p:nvPr/>
          </p:nvGrpSpPr>
          <p:grpSpPr>
            <a:xfrm>
              <a:off x="925123" y="1420009"/>
              <a:ext cx="4561004" cy="656100"/>
              <a:chOff x="925158" y="1420009"/>
              <a:chExt cx="3791358" cy="656100"/>
            </a:xfrm>
          </p:grpSpPr>
          <p:sp>
            <p:nvSpPr>
              <p:cNvPr id="186" name="Google Shape;186;p15"/>
              <p:cNvSpPr/>
              <p:nvPr/>
            </p:nvSpPr>
            <p:spPr>
              <a:xfrm>
                <a:off x="935916" y="1420009"/>
                <a:ext cx="3780600" cy="656100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90204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87" name="Google Shape;187;p15"/>
              <p:cNvSpPr/>
              <p:nvPr/>
            </p:nvSpPr>
            <p:spPr>
              <a:xfrm>
                <a:off x="925158" y="1420009"/>
                <a:ext cx="1635300" cy="645600"/>
              </a:xfrm>
              <a:prstGeom prst="homePlate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 panose="020B0604020202090204"/>
                  <a:buNone/>
                </a:pPr>
                <a:r>
                  <a:rPr lang="en-GB" sz="1200" b="1" i="0" u="none" strike="noStrike" cap="none">
                    <a:solidFill>
                      <a:schemeClr val="lt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/>
                    <a:sym typeface="Microsoft YaHei"/>
                  </a:rPr>
                  <a:t>注册类别</a:t>
                </a:r>
              </a:p>
            </p:txBody>
          </p:sp>
        </p:grpSp>
        <p:sp>
          <p:nvSpPr>
            <p:cNvPr id="188" name="Google Shape;188;p15"/>
            <p:cNvSpPr/>
            <p:nvPr/>
          </p:nvSpPr>
          <p:spPr>
            <a:xfrm>
              <a:off x="4031237" y="1487218"/>
              <a:ext cx="184800" cy="51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90204"/>
                <a:buNone/>
              </a:pPr>
              <a:endParaRPr sz="1200" b="1" i="0" u="none" strike="noStrike" cap="none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/>
                <a:sym typeface="Microsoft YaHei"/>
              </a:endParaRPr>
            </a:p>
          </p:txBody>
        </p:sp>
      </p:grpSp>
      <p:grpSp>
        <p:nvGrpSpPr>
          <p:cNvPr id="189" name="Google Shape;189;p15"/>
          <p:cNvGrpSpPr/>
          <p:nvPr/>
        </p:nvGrpSpPr>
        <p:grpSpPr>
          <a:xfrm>
            <a:off x="811670" y="3007851"/>
            <a:ext cx="7321161" cy="1084125"/>
            <a:chOff x="933150" y="523644"/>
            <a:chExt cx="4553527" cy="1638641"/>
          </a:xfrm>
        </p:grpSpPr>
        <p:grpSp>
          <p:nvGrpSpPr>
            <p:cNvPr id="190" name="Google Shape;190;p15"/>
            <p:cNvGrpSpPr/>
            <p:nvPr/>
          </p:nvGrpSpPr>
          <p:grpSpPr>
            <a:xfrm>
              <a:off x="933150" y="1268576"/>
              <a:ext cx="4553527" cy="893709"/>
              <a:chOff x="931830" y="1268576"/>
              <a:chExt cx="3785143" cy="893709"/>
            </a:xfrm>
          </p:grpSpPr>
          <p:sp>
            <p:nvSpPr>
              <p:cNvPr id="191" name="Google Shape;191;p15"/>
              <p:cNvSpPr/>
              <p:nvPr/>
            </p:nvSpPr>
            <p:spPr>
              <a:xfrm>
                <a:off x="941473" y="1268576"/>
                <a:ext cx="3775500" cy="860100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 panose="020B0604020202090204"/>
                  <a:buNone/>
                </a:pPr>
                <a:endParaRPr sz="1200" b="0" i="0" u="none" strike="noStrike" cap="none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92" name="Google Shape;192;p15"/>
              <p:cNvSpPr/>
              <p:nvPr/>
            </p:nvSpPr>
            <p:spPr>
              <a:xfrm>
                <a:off x="931830" y="1302185"/>
                <a:ext cx="766800" cy="860100"/>
              </a:xfrm>
              <a:prstGeom prst="homePlate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 panose="020B0604020202090204"/>
                  <a:buNone/>
                </a:pPr>
                <a:r>
                  <a:rPr lang="en-GB" sz="1100" b="1" i="0" u="none" strike="noStrike" cap="none" dirty="0" err="1" smtClean="0">
                    <a:solidFill>
                      <a:schemeClr val="lt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charset="0"/>
                    <a:sym typeface="Microsoft YaHei"/>
                  </a:rPr>
                  <a:t>用法用量</a:t>
                </a:r>
                <a:endParaRPr lang="en-GB" sz="1100" b="1" i="0" u="none" strike="noStrike" cap="none" dirty="0" smtClean="0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charset="0"/>
                  <a:sym typeface="Microsoft YaHei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 panose="020B0604020202090204"/>
                  <a:buNone/>
                </a:pPr>
                <a:r>
                  <a:rPr lang="en-GB" sz="1100" b="1" i="0" u="none" strike="noStrike" cap="none" dirty="0" smtClean="0">
                    <a:solidFill>
                      <a:schemeClr val="lt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charset="0"/>
                    <a:sym typeface="Microsoft YaHei"/>
                  </a:rPr>
                  <a:t>（</a:t>
                </a:r>
                <a:r>
                  <a:rPr lang="en-GB" sz="1100" b="1" i="0" u="none" strike="noStrike" cap="none" dirty="0" err="1">
                    <a:solidFill>
                      <a:schemeClr val="lt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charset="0"/>
                    <a:sym typeface="Microsoft YaHei"/>
                  </a:rPr>
                  <a:t>AIS适应症</a:t>
                </a:r>
                <a:r>
                  <a:rPr lang="en-GB" sz="1100" b="1" i="0" u="none" strike="noStrike" cap="none" dirty="0">
                    <a:solidFill>
                      <a:schemeClr val="lt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charset="0"/>
                    <a:sym typeface="Microsoft YaHei"/>
                  </a:rPr>
                  <a:t>）</a:t>
                </a:r>
              </a:p>
            </p:txBody>
          </p:sp>
        </p:grpSp>
        <p:sp>
          <p:nvSpPr>
            <p:cNvPr id="193" name="Google Shape;193;p15"/>
            <p:cNvSpPr/>
            <p:nvPr/>
          </p:nvSpPr>
          <p:spPr>
            <a:xfrm>
              <a:off x="1951201" y="523644"/>
              <a:ext cx="3426600" cy="83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228600" marR="0" lvl="0" indent="-228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+mj-lt"/>
                <a:buAutoNum type="arabicPeriod"/>
              </a:pPr>
              <a:r>
                <a:rPr lang="en-GB" sz="1100" i="0" u="none" strike="noStrike" cap="none" dirty="0" err="1" smtClean="0">
                  <a:solidFill>
                    <a:schemeClr val="dk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charset="0"/>
                  <a:sym typeface="Microsoft YaHei"/>
                </a:rPr>
                <a:t>急性</a:t>
              </a:r>
              <a:r>
                <a:rPr lang="en-GB" sz="1100" i="0" u="none" strike="noStrike" cap="none" dirty="0" err="1">
                  <a:solidFill>
                    <a:schemeClr val="dk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charset="0"/>
                  <a:sym typeface="Microsoft YaHei"/>
                </a:rPr>
                <a:t>ST段抬高性心肌梗死的溶栓治疗</a:t>
              </a:r>
              <a:r>
                <a:rPr lang="en-GB" sz="1100" i="0" u="none" strike="noStrike" cap="none" dirty="0">
                  <a:solidFill>
                    <a:schemeClr val="dk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charset="0"/>
                  <a:sym typeface="Microsoft YaHei"/>
                </a:rPr>
                <a:t> </a:t>
              </a:r>
              <a:endParaRPr sz="1100" i="0" u="none" strike="noStrike" cap="none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charset="0"/>
                <a:sym typeface="Microsoft YaHei"/>
              </a:endParaRPr>
            </a:p>
            <a:p>
              <a:pPr marL="228600" marR="0" lvl="0" indent="-228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100"/>
                <a:buFont typeface="+mj-lt"/>
                <a:buAutoNum type="arabicPeriod"/>
              </a:pPr>
              <a:r>
                <a:rPr lang="en-GB" sz="1100" b="1" i="0" u="none" strike="noStrike" cap="none" dirty="0" err="1" smtClean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charset="0"/>
                  <a:sym typeface="Microsoft YaHei"/>
                </a:rPr>
                <a:t>急性缺血性</a:t>
              </a:r>
              <a:r>
                <a:rPr lang="zh-CN" altLang="en-GB" sz="1100" b="1" i="0" u="none" strike="noStrike" cap="none" dirty="0" err="1" smtClean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charset="0"/>
                  <a:sym typeface="Microsoft YaHei"/>
                </a:rPr>
                <a:t>脑</a:t>
              </a:r>
              <a:r>
                <a:rPr lang="en-GB" sz="1100" b="1" i="0" u="none" strike="noStrike" cap="none" dirty="0" err="1" smtClean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charset="0"/>
                  <a:sym typeface="Microsoft YaHei"/>
                </a:rPr>
                <a:t>卒中的溶栓治疗</a:t>
              </a:r>
              <a:endParaRPr sz="1100" b="1" i="0" u="none" strike="noStrike" cap="none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charset="0"/>
                <a:sym typeface="Microsoft YaHe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90204"/>
                <a:buNone/>
              </a:pPr>
              <a:endParaRPr sz="1200" b="1" i="0" u="none" strike="noStrike" cap="none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charset="0"/>
                <a:sym typeface="Microsoft YaHei"/>
              </a:endParaRPr>
            </a:p>
          </p:txBody>
        </p:sp>
      </p:grpSp>
      <p:grpSp>
        <p:nvGrpSpPr>
          <p:cNvPr id="194" name="Google Shape;194;p15"/>
          <p:cNvGrpSpPr/>
          <p:nvPr/>
        </p:nvGrpSpPr>
        <p:grpSpPr>
          <a:xfrm>
            <a:off x="4665211" y="2114564"/>
            <a:ext cx="3451311" cy="296951"/>
            <a:chOff x="925123" y="1420009"/>
            <a:chExt cx="4561004" cy="656100"/>
          </a:xfrm>
        </p:grpSpPr>
        <p:grpSp>
          <p:nvGrpSpPr>
            <p:cNvPr id="195" name="Google Shape;195;p15"/>
            <p:cNvGrpSpPr/>
            <p:nvPr/>
          </p:nvGrpSpPr>
          <p:grpSpPr>
            <a:xfrm>
              <a:off x="925123" y="1420009"/>
              <a:ext cx="4561004" cy="656100"/>
              <a:chOff x="925158" y="1420009"/>
              <a:chExt cx="3791358" cy="656100"/>
            </a:xfrm>
          </p:grpSpPr>
          <p:sp>
            <p:nvSpPr>
              <p:cNvPr id="196" name="Google Shape;196;p15"/>
              <p:cNvSpPr/>
              <p:nvPr/>
            </p:nvSpPr>
            <p:spPr>
              <a:xfrm>
                <a:off x="935916" y="1420009"/>
                <a:ext cx="3780600" cy="656100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 panose="020B0604020202090204"/>
                  <a:buNone/>
                </a:pPr>
                <a:endParaRPr sz="1100" b="0" i="0" u="none" strike="noStrike" cap="none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97" name="Google Shape;197;p15"/>
              <p:cNvSpPr/>
              <p:nvPr/>
            </p:nvSpPr>
            <p:spPr>
              <a:xfrm>
                <a:off x="925158" y="1420009"/>
                <a:ext cx="1635300" cy="645600"/>
              </a:xfrm>
              <a:prstGeom prst="homePlate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 panose="020B0604020202090204"/>
                  <a:buNone/>
                </a:pPr>
                <a:r>
                  <a:rPr lang="en-GB" sz="1100" b="1" i="0" u="none" strike="noStrike" cap="none">
                    <a:solidFill>
                      <a:schemeClr val="lt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charset="0"/>
                    <a:sym typeface="Microsoft YaHei"/>
                  </a:rPr>
                  <a:t>是否为OTC</a:t>
                </a:r>
              </a:p>
            </p:txBody>
          </p:sp>
        </p:grpSp>
        <p:sp>
          <p:nvSpPr>
            <p:cNvPr id="198" name="Google Shape;198;p15"/>
            <p:cNvSpPr/>
            <p:nvPr/>
          </p:nvSpPr>
          <p:spPr>
            <a:xfrm>
              <a:off x="2928828" y="1485639"/>
              <a:ext cx="364200" cy="467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90204"/>
                <a:buNone/>
              </a:pPr>
              <a:r>
                <a:rPr lang="en-GB" sz="1100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rPr>
                <a:t>否</a:t>
              </a:r>
            </a:p>
          </p:txBody>
        </p:sp>
      </p:grpSp>
      <p:sp>
        <p:nvSpPr>
          <p:cNvPr id="199" name="Google Shape;199;p15"/>
          <p:cNvSpPr/>
          <p:nvPr/>
        </p:nvSpPr>
        <p:spPr>
          <a:xfrm>
            <a:off x="2412396" y="1632743"/>
            <a:ext cx="1524321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None/>
            </a:pPr>
            <a:r>
              <a:rPr lang="en-GB" sz="120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charset="0"/>
                <a:sym typeface="Microsoft YaHei"/>
              </a:rPr>
              <a:t>5mg（50万IU）/支</a:t>
            </a:r>
          </a:p>
        </p:txBody>
      </p:sp>
      <p:sp>
        <p:nvSpPr>
          <p:cNvPr id="200" name="Google Shape;200;p15"/>
          <p:cNvSpPr/>
          <p:nvPr/>
        </p:nvSpPr>
        <p:spPr>
          <a:xfrm>
            <a:off x="2416175" y="2096564"/>
            <a:ext cx="1495425" cy="20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 panose="020B0604020202090204"/>
              <a:buNone/>
            </a:pPr>
            <a:r>
              <a:rPr lang="en-GB" sz="120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charset="0"/>
                <a:sym typeface="Microsoft YaHei"/>
              </a:rPr>
              <a:t>治疗用生物制品1类</a:t>
            </a: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4676162" y="1010890"/>
            <a:ext cx="3420753" cy="295237"/>
            <a:chOff x="6237847" y="1435750"/>
            <a:chExt cx="4561004" cy="476881"/>
          </a:xfrm>
        </p:grpSpPr>
        <p:grpSp>
          <p:nvGrpSpPr>
            <p:cNvPr id="202" name="Google Shape;202;p15"/>
            <p:cNvGrpSpPr/>
            <p:nvPr/>
          </p:nvGrpSpPr>
          <p:grpSpPr>
            <a:xfrm>
              <a:off x="6237847" y="1439292"/>
              <a:ext cx="4561004" cy="473339"/>
              <a:chOff x="925123" y="1420008"/>
              <a:chExt cx="4561004" cy="580499"/>
            </a:xfrm>
          </p:grpSpPr>
          <p:grpSp>
            <p:nvGrpSpPr>
              <p:cNvPr id="203" name="Google Shape;203;p15"/>
              <p:cNvGrpSpPr/>
              <p:nvPr/>
            </p:nvGrpSpPr>
            <p:grpSpPr>
              <a:xfrm>
                <a:off x="925123" y="1420008"/>
                <a:ext cx="4561004" cy="488101"/>
                <a:chOff x="925158" y="1420008"/>
                <a:chExt cx="3791358" cy="488101"/>
              </a:xfrm>
            </p:grpSpPr>
            <p:sp>
              <p:nvSpPr>
                <p:cNvPr id="204" name="Google Shape;204;p15"/>
                <p:cNvSpPr/>
                <p:nvPr/>
              </p:nvSpPr>
              <p:spPr>
                <a:xfrm>
                  <a:off x="935916" y="1420008"/>
                  <a:ext cx="3780600" cy="48810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 panose="020B0604020202090204"/>
                    <a:buNone/>
                  </a:pPr>
                  <a:endParaRPr sz="900" b="0" i="0" u="none" strike="noStrike" cap="none">
                    <a:solidFill>
                      <a:schemeClr val="lt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05" name="Google Shape;205;p15"/>
                <p:cNvSpPr/>
                <p:nvPr/>
              </p:nvSpPr>
              <p:spPr>
                <a:xfrm>
                  <a:off x="925158" y="1420009"/>
                  <a:ext cx="1635300" cy="488100"/>
                </a:xfrm>
                <a:prstGeom prst="homePlate">
                  <a:avLst>
                    <a:gd name="adj" fmla="val 50000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 panose="020B0604020202090204"/>
                    <a:buNone/>
                  </a:pPr>
                  <a:r>
                    <a:rPr lang="en-GB" sz="900" b="1" i="0" u="none" strike="noStrike" cap="none">
                      <a:solidFill>
                        <a:schemeClr val="lt1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Microsoft YaHei"/>
                      <a:sym typeface="Microsoft YaHei"/>
                    </a:rPr>
                    <a:t>中国大陆首次上市时间</a:t>
                  </a:r>
                </a:p>
              </p:txBody>
            </p:sp>
          </p:grpSp>
          <p:sp>
            <p:nvSpPr>
              <p:cNvPr id="206" name="Google Shape;206;p15"/>
              <p:cNvSpPr/>
              <p:nvPr/>
            </p:nvSpPr>
            <p:spPr>
              <a:xfrm>
                <a:off x="4052475" y="1533107"/>
                <a:ext cx="184800" cy="46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 panose="020B0604020202090204"/>
                  <a:buNone/>
                </a:pPr>
                <a:endParaRPr sz="1100" b="1" i="0" u="none" strike="noStrike" cap="none">
                  <a:solidFill>
                    <a:schemeClr val="dk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207" name="Google Shape;207;p15"/>
            <p:cNvSpPr/>
            <p:nvPr/>
          </p:nvSpPr>
          <p:spPr>
            <a:xfrm>
              <a:off x="8231204" y="1435750"/>
              <a:ext cx="1742963" cy="3555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90204"/>
                <a:buNone/>
              </a:pPr>
              <a:r>
                <a:rPr lang="en-GB" sz="1200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charset="0"/>
                  <a:sym typeface="Microsoft YaHei"/>
                </a:rPr>
                <a:t>2011年4月2</a:t>
              </a:r>
              <a:r>
                <a:rPr lang="en-GB" sz="1200" i="0" u="none" strike="noStrike" cap="none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charset="0"/>
                  <a:sym typeface="Microsoft YaHei"/>
                </a:rPr>
                <a:t>日</a:t>
              </a:r>
              <a:endParaRPr lang="en-GB" sz="120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charset="0"/>
                <a:sym typeface="Microsoft YaHei"/>
              </a:endParaRPr>
            </a:p>
          </p:txBody>
        </p:sp>
      </p:grpSp>
      <p:grpSp>
        <p:nvGrpSpPr>
          <p:cNvPr id="208" name="Google Shape;208;p15"/>
          <p:cNvGrpSpPr/>
          <p:nvPr/>
        </p:nvGrpSpPr>
        <p:grpSpPr>
          <a:xfrm>
            <a:off x="811690" y="4196522"/>
            <a:ext cx="7320758" cy="887335"/>
            <a:chOff x="1082252" y="5595199"/>
            <a:chExt cx="9761009" cy="893410"/>
          </a:xfrm>
        </p:grpSpPr>
        <p:grpSp>
          <p:nvGrpSpPr>
            <p:cNvPr id="209" name="Google Shape;209;p15"/>
            <p:cNvGrpSpPr/>
            <p:nvPr/>
          </p:nvGrpSpPr>
          <p:grpSpPr>
            <a:xfrm>
              <a:off x="1082252" y="5595199"/>
              <a:ext cx="9761009" cy="893410"/>
              <a:chOff x="944208" y="1425985"/>
              <a:chExt cx="4586078" cy="573580"/>
            </a:xfrm>
          </p:grpSpPr>
          <p:grpSp>
            <p:nvGrpSpPr>
              <p:cNvPr id="210" name="Google Shape;210;p15"/>
              <p:cNvGrpSpPr/>
              <p:nvPr/>
            </p:nvGrpSpPr>
            <p:grpSpPr>
              <a:xfrm>
                <a:off x="944208" y="1425985"/>
                <a:ext cx="4586078" cy="565200"/>
                <a:chOff x="941023" y="1425985"/>
                <a:chExt cx="3812201" cy="565200"/>
              </a:xfrm>
            </p:grpSpPr>
            <p:sp>
              <p:nvSpPr>
                <p:cNvPr id="211" name="Google Shape;211;p15"/>
                <p:cNvSpPr/>
                <p:nvPr/>
              </p:nvSpPr>
              <p:spPr>
                <a:xfrm>
                  <a:off x="945324" y="1429470"/>
                  <a:ext cx="3807900" cy="561300"/>
                </a:xfrm>
                <a:prstGeom prst="rect">
                  <a:avLst/>
                </a:prstGeom>
                <a:solidFill>
                  <a:srgbClr val="F89C32">
                    <a:alpha val="7843"/>
                  </a:srgbClr>
                </a:solidFill>
                <a:ln w="19050" cap="flat" cmpd="sng">
                  <a:solidFill>
                    <a:srgbClr val="0070C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9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sym typeface="Arial" panose="020B0604020202090204"/>
                  </a:endParaRPr>
                </a:p>
              </p:txBody>
            </p:sp>
            <p:sp>
              <p:nvSpPr>
                <p:cNvPr id="212" name="Google Shape;212;p15"/>
                <p:cNvSpPr/>
                <p:nvPr/>
              </p:nvSpPr>
              <p:spPr>
                <a:xfrm>
                  <a:off x="941023" y="1425985"/>
                  <a:ext cx="767400" cy="565200"/>
                </a:xfrm>
                <a:prstGeom prst="homePlate">
                  <a:avLst>
                    <a:gd name="adj" fmla="val 50000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 panose="020B0604020202090204"/>
                    <a:buNone/>
                  </a:pPr>
                  <a:r>
                    <a:rPr lang="en-GB" sz="1200" b="1" i="0" u="none" strike="noStrike" cap="none">
                      <a:solidFill>
                        <a:srgbClr val="FFFFFF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  <a:sym typeface="Arial" panose="020B0604020202090204"/>
                    </a:rPr>
                    <a:t>参照药品建议</a:t>
                  </a:r>
                </a:p>
              </p:txBody>
            </p:sp>
          </p:grpSp>
          <p:sp>
            <p:nvSpPr>
              <p:cNvPr id="213" name="Google Shape;213;p15"/>
              <p:cNvSpPr/>
              <p:nvPr/>
            </p:nvSpPr>
            <p:spPr>
              <a:xfrm>
                <a:off x="2702582" y="1469649"/>
                <a:ext cx="2787626" cy="529916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403225" lvl="0" indent="-228600">
                  <a:lnSpc>
                    <a:spcPct val="90000"/>
                  </a:lnSpc>
                  <a:spcBef>
                    <a:spcPts val="300"/>
                  </a:spcBef>
                  <a:buClr>
                    <a:srgbClr val="333333"/>
                  </a:buClr>
                  <a:buSzPts val="850"/>
                  <a:buFont typeface="+mj-lt"/>
                  <a:buAutoNum type="arabicPeriod"/>
                </a:pPr>
                <a:r>
                  <a:rPr lang="zh-CN" altLang="en-US" sz="1000" dirty="0" smtClean="0">
                    <a:solidFill>
                      <a:srgbClr val="333333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charset="0"/>
                  </a:rPr>
                  <a:t>同</a:t>
                </a:r>
                <a:r>
                  <a:rPr lang="zh-CN" altLang="en-US" sz="1000" dirty="0">
                    <a:solidFill>
                      <a:srgbClr val="333333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charset="0"/>
                  </a:rPr>
                  <a:t>属特异性溶栓药，适应症一致：适用于急性缺血性卒中的溶栓治疗；</a:t>
                </a:r>
              </a:p>
              <a:p>
                <a:pPr marL="403225" lvl="0" indent="-228600">
                  <a:lnSpc>
                    <a:spcPct val="90000"/>
                  </a:lnSpc>
                  <a:spcBef>
                    <a:spcPts val="300"/>
                  </a:spcBef>
                  <a:buClr>
                    <a:srgbClr val="333333"/>
                  </a:buClr>
                  <a:buSzPts val="850"/>
                  <a:buFont typeface="+mj-lt"/>
                  <a:buAutoNum type="arabicPeriod"/>
                </a:pPr>
                <a:r>
                  <a:rPr lang="zh-CN" altLang="en-US" sz="1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charset="0"/>
                  </a:rPr>
                  <a:t>医保目录</a:t>
                </a:r>
                <a:r>
                  <a:rPr lang="zh-CN" alt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charset="0"/>
                  </a:rPr>
                  <a:t>内药品</a:t>
                </a:r>
                <a:r>
                  <a:rPr lang="zh-CN" altLang="en-US" sz="1000" dirty="0">
                    <a:solidFill>
                      <a:srgbClr val="333333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charset="0"/>
                  </a:rPr>
                  <a:t>，是国内外指南一级推荐且国内外临床使用最广泛，市场份额最大；</a:t>
                </a:r>
                <a:endParaRPr lang="en-GB" altLang="zh-CN" sz="1000" dirty="0">
                  <a:solidFill>
                    <a:srgbClr val="333333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charset="0"/>
                </a:endParaRPr>
              </a:p>
              <a:p>
                <a:pPr marL="403225" lvl="0" indent="-228600">
                  <a:lnSpc>
                    <a:spcPct val="90000"/>
                  </a:lnSpc>
                  <a:spcBef>
                    <a:spcPts val="300"/>
                  </a:spcBef>
                  <a:buClr>
                    <a:srgbClr val="333333"/>
                  </a:buClr>
                  <a:buSzPts val="850"/>
                  <a:buFont typeface="+mj-lt"/>
                  <a:buAutoNum type="arabicPeriod"/>
                </a:pPr>
                <a:r>
                  <a:rPr lang="zh-CN" altLang="en-US" sz="1000" dirty="0" smtClean="0">
                    <a:solidFill>
                      <a:srgbClr val="333333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charset="0"/>
                  </a:rPr>
                  <a:t>其</a:t>
                </a:r>
                <a:r>
                  <a:rPr lang="zh-CN" altLang="en-US" sz="1000" dirty="0">
                    <a:solidFill>
                      <a:srgbClr val="333333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charset="0"/>
                  </a:rPr>
                  <a:t>为本品</a:t>
                </a:r>
                <a:r>
                  <a:rPr lang="en-US" altLang="zh-CN" sz="1000" dirty="0">
                    <a:solidFill>
                      <a:srgbClr val="333333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charset="0"/>
                  </a:rPr>
                  <a:t>Ⅲ</a:t>
                </a:r>
                <a:r>
                  <a:rPr lang="zh-CN" altLang="en-US" sz="1000" dirty="0">
                    <a:solidFill>
                      <a:srgbClr val="333333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charset="0"/>
                  </a:rPr>
                  <a:t>期临床直接阳性对照，疗效与药经测算最具可比性。</a:t>
                </a:r>
                <a:endParaRPr lang="en-GB" sz="1000" b="0" i="0" u="none" strike="noStrike" cap="none" dirty="0">
                  <a:solidFill>
                    <a:srgbClr val="333333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charset="0"/>
                  <a:sym typeface="Arial" panose="020B0604020202090204"/>
                </a:endParaRPr>
              </a:p>
            </p:txBody>
          </p:sp>
        </p:grpSp>
        <p:sp>
          <p:nvSpPr>
            <p:cNvPr id="214" name="Google Shape;214;p15"/>
            <p:cNvSpPr/>
            <p:nvPr/>
          </p:nvSpPr>
          <p:spPr>
            <a:xfrm>
              <a:off x="3238712" y="5891215"/>
              <a:ext cx="1923627" cy="278755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95"/>
                <a:buFont typeface="Arial" panose="020B0604020202090204"/>
                <a:buNone/>
              </a:pPr>
              <a:r>
                <a:rPr lang="en-GB" b="1" i="0" u="none" strike="noStrike" cap="none" dirty="0" err="1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Arial" panose="020B0604020202090204"/>
                </a:rPr>
                <a:t>注射用阿替普酶</a:t>
              </a:r>
              <a:endParaRPr lang="en-GB" b="1" i="0" u="none" strike="noStrike" cap="none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90204"/>
              </a:endParaRPr>
            </a:p>
          </p:txBody>
        </p:sp>
      </p:grpSp>
      <p:grpSp>
        <p:nvGrpSpPr>
          <p:cNvPr id="215" name="Google Shape;215;p15"/>
          <p:cNvGrpSpPr/>
          <p:nvPr/>
        </p:nvGrpSpPr>
        <p:grpSpPr>
          <a:xfrm>
            <a:off x="4655621" y="2514822"/>
            <a:ext cx="3441518" cy="306948"/>
            <a:chOff x="918860" y="1420009"/>
            <a:chExt cx="4548062" cy="678189"/>
          </a:xfrm>
        </p:grpSpPr>
        <p:grpSp>
          <p:nvGrpSpPr>
            <p:cNvPr id="216" name="Google Shape;216;p15"/>
            <p:cNvGrpSpPr/>
            <p:nvPr/>
          </p:nvGrpSpPr>
          <p:grpSpPr>
            <a:xfrm>
              <a:off x="918860" y="1420009"/>
              <a:ext cx="4548062" cy="678189"/>
              <a:chOff x="919952" y="1420009"/>
              <a:chExt cx="3780600" cy="678189"/>
            </a:xfrm>
          </p:grpSpPr>
          <p:sp>
            <p:nvSpPr>
              <p:cNvPr id="217" name="Google Shape;217;p15"/>
              <p:cNvSpPr/>
              <p:nvPr/>
            </p:nvSpPr>
            <p:spPr>
              <a:xfrm>
                <a:off x="919952" y="1442098"/>
                <a:ext cx="3780600" cy="656100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 panose="020B0604020202090204"/>
                  <a:buNone/>
                </a:pPr>
                <a:endParaRPr sz="1100" b="0" i="0" u="none" strike="noStrike" cap="none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18" name="Google Shape;218;p15"/>
              <p:cNvSpPr/>
              <p:nvPr/>
            </p:nvSpPr>
            <p:spPr>
              <a:xfrm>
                <a:off x="925158" y="1420009"/>
                <a:ext cx="1635300" cy="645600"/>
              </a:xfrm>
              <a:prstGeom prst="homePlate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 panose="020B0604020202090204"/>
                  <a:buNone/>
                </a:pPr>
                <a:r>
                  <a:rPr lang="en-GB" sz="1100" b="1" i="0" u="none" strike="noStrike" cap="none" dirty="0" err="1">
                    <a:solidFill>
                      <a:schemeClr val="lt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/>
                    <a:sym typeface="Microsoft YaHei"/>
                  </a:rPr>
                  <a:t>现行医保支付范围</a:t>
                </a:r>
                <a:endParaRPr lang="en-GB" sz="1100" b="1" i="0" u="none" strike="noStrike" cap="none" dirty="0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219" name="Google Shape;219;p15"/>
            <p:cNvSpPr/>
            <p:nvPr/>
          </p:nvSpPr>
          <p:spPr>
            <a:xfrm>
              <a:off x="2884437" y="1528601"/>
              <a:ext cx="2544600" cy="45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 panose="020B0604020202090204"/>
                <a:buNone/>
              </a:pPr>
              <a:r>
                <a:rPr lang="en-GB" sz="900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charset="0"/>
                  <a:sym typeface="Microsoft YaHei"/>
                </a:rPr>
                <a:t>限急性心肌梗死发病12小时内使用 </a:t>
              </a:r>
              <a:endParaRPr sz="90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charset="0"/>
                <a:sym typeface="Microsoft YaHei"/>
              </a:endParaRPr>
            </a:p>
          </p:txBody>
        </p:sp>
      </p:grpSp>
      <p:sp>
        <p:nvSpPr>
          <p:cNvPr id="220" name="Google Shape;220;p15"/>
          <p:cNvSpPr/>
          <p:nvPr/>
        </p:nvSpPr>
        <p:spPr>
          <a:xfrm>
            <a:off x="2426335" y="3545205"/>
            <a:ext cx="5633720" cy="554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90204"/>
              <a:buNone/>
            </a:pPr>
            <a:r>
              <a:rPr lang="en-GB" sz="1000" i="0" u="none" strike="noStrike" cap="none" dirty="0" err="1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charset="0"/>
                <a:sym typeface="Microsoft YaHei"/>
              </a:rPr>
              <a:t>一次用量</a:t>
            </a:r>
            <a:r>
              <a:rPr lang="en-GB" sz="1000" i="0" u="none" strike="noStrike" cap="none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charset="0"/>
                <a:sym typeface="Microsoft YaHei"/>
              </a:rPr>
              <a:t> 35mg。先将 15mg（3 </a:t>
            </a:r>
            <a:r>
              <a:rPr lang="en-GB" sz="1000" i="0" u="none" strike="noStrike" cap="none" dirty="0" err="1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charset="0"/>
                <a:sym typeface="Microsoft YaHei"/>
              </a:rPr>
              <a:t>支）重组人尿激酶原溶于</a:t>
            </a:r>
            <a:r>
              <a:rPr lang="en-GB" sz="1000" i="0" u="none" strike="noStrike" cap="none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charset="0"/>
                <a:sym typeface="Microsoft YaHei"/>
              </a:rPr>
              <a:t> 10ml 生理盐水，3 </a:t>
            </a:r>
            <a:r>
              <a:rPr lang="en-GB" sz="1000" i="0" u="none" strike="noStrike" cap="none" dirty="0" err="1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charset="0"/>
                <a:sym typeface="Microsoft YaHei"/>
              </a:rPr>
              <a:t>分钟内静脉缓推完毕；其余</a:t>
            </a:r>
            <a:r>
              <a:rPr lang="en-GB" sz="1000" i="0" u="none" strike="noStrike" cap="none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charset="0"/>
                <a:sym typeface="Microsoft YaHei"/>
              </a:rPr>
              <a:t> 20mg（4 </a:t>
            </a:r>
            <a:r>
              <a:rPr lang="en-GB" sz="1000" i="0" u="none" strike="noStrike" cap="none" dirty="0" err="1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charset="0"/>
                <a:sym typeface="Microsoft YaHei"/>
              </a:rPr>
              <a:t>支）重组人尿激酶原溶于</a:t>
            </a:r>
            <a:r>
              <a:rPr lang="en-GB" sz="1000" i="0" u="none" strike="noStrike" cap="none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charset="0"/>
                <a:sym typeface="Microsoft YaHei"/>
              </a:rPr>
              <a:t> 90ml </a:t>
            </a:r>
            <a:r>
              <a:rPr lang="en-GB" sz="1000" i="0" u="none" strike="noStrike" cap="none" dirty="0" err="1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charset="0"/>
                <a:sym typeface="Microsoft YaHei"/>
              </a:rPr>
              <a:t>生理盐水，在随后的</a:t>
            </a:r>
            <a:r>
              <a:rPr lang="en-GB" sz="1000" i="0" u="none" strike="noStrike" cap="none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charset="0"/>
                <a:sym typeface="Microsoft YaHei"/>
              </a:rPr>
              <a:t> 30 </a:t>
            </a:r>
            <a:r>
              <a:rPr lang="en-GB" sz="1000" i="0" u="none" strike="noStrike" cap="none" dirty="0" err="1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charset="0"/>
                <a:sym typeface="Microsoft YaHei"/>
              </a:rPr>
              <a:t>分钟通过输液管持续静脉滴注或采用输液泵持续泵入完毕</a:t>
            </a:r>
            <a:r>
              <a:rPr lang="en-GB" sz="1000" i="0" u="none" strike="noStrike" cap="none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charset="0"/>
                <a:sym typeface="Microsoft YaHei"/>
              </a:rPr>
              <a:t>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300" y="-19050"/>
            <a:ext cx="1917700" cy="54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/>
          <a:stretch>
            <a:fillRect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6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90204"/>
              <a:buNone/>
            </a:pPr>
            <a:endParaRPr sz="1400" b="0" i="0" u="none" strike="noStrike" cap="none">
              <a:solidFill>
                <a:srgbClr val="000000"/>
              </a:solidFill>
              <a:latin typeface="Microsoft YaHei" charset="0"/>
              <a:ea typeface="Microsoft YaHei" charset="0"/>
              <a:cs typeface="Arial" panose="020B0604020202090204"/>
              <a:sym typeface="Arial" panose="020B0604020202090204"/>
            </a:endParaRPr>
          </a:p>
        </p:txBody>
      </p:sp>
      <p:sp>
        <p:nvSpPr>
          <p:cNvPr id="227" name="Google Shape;227;p16"/>
          <p:cNvSpPr txBox="1">
            <a:spLocks noGrp="1"/>
          </p:cNvSpPr>
          <p:nvPr>
            <p:ph type="title"/>
          </p:nvPr>
        </p:nvSpPr>
        <p:spPr>
          <a:xfrm>
            <a:off x="1143000" y="131527"/>
            <a:ext cx="7620000" cy="4383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rPr>
              <a:t>AIS疾病负担沉重，临床亟需更安全、经济的溶栓方案</a:t>
            </a:r>
            <a:endParaRPr lang="en-GB" sz="2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charset="0"/>
              <a:ea typeface="Microsoft YaHei" charset="0"/>
              <a:cs typeface="Microsoft YaHei" charset="0"/>
              <a:sym typeface="Arial" panose="020B0604020202090204"/>
            </a:endParaRPr>
          </a:p>
        </p:txBody>
      </p:sp>
      <p:sp>
        <p:nvSpPr>
          <p:cNvPr id="228" name="Google Shape;228;p16"/>
          <p:cNvSpPr/>
          <p:nvPr/>
        </p:nvSpPr>
        <p:spPr>
          <a:xfrm>
            <a:off x="0" y="-1"/>
            <a:ext cx="1047900" cy="43239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</a:pPr>
            <a:r>
              <a:rPr lang="en-GB" sz="1200" b="1" i="0" u="none" strike="noStrike" cap="none" dirty="0" err="1" smtClean="0">
                <a:solidFill>
                  <a:srgbClr val="FFFFFF"/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rPr>
              <a:t>基本信息</a:t>
            </a:r>
            <a:endParaRPr lang="en-GB" sz="1200" b="1" i="0" u="none" strike="noStrike" cap="none" dirty="0" smtClean="0">
              <a:solidFill>
                <a:srgbClr val="FFFFFF"/>
              </a:solidFill>
              <a:latin typeface="Microsoft YaHei" charset="0"/>
              <a:ea typeface="Microsoft YaHei" charset="0"/>
              <a:cs typeface="Microsoft YaHei" charset="0"/>
              <a:sym typeface="Arial" panose="020B060402020209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</a:pPr>
            <a:r>
              <a:rPr lang="en-GB" sz="1200" b="1" i="0" u="none" strike="noStrike" cap="none" dirty="0" smtClean="0">
                <a:solidFill>
                  <a:srgbClr val="FFFFFF"/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rPr>
              <a:t> </a:t>
            </a:r>
            <a:r>
              <a:rPr lang="en-GB" sz="1200" b="1" i="0" u="none" strike="noStrike" cap="none" dirty="0">
                <a:solidFill>
                  <a:srgbClr val="FFFFFF"/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rPr>
              <a:t>2/2</a:t>
            </a:r>
          </a:p>
        </p:txBody>
      </p:sp>
      <p:grpSp>
        <p:nvGrpSpPr>
          <p:cNvPr id="229" name="Google Shape;229;p16"/>
          <p:cNvGrpSpPr/>
          <p:nvPr>
            <p:custDataLst>
              <p:tags r:id="rId1"/>
            </p:custDataLst>
          </p:nvPr>
        </p:nvGrpSpPr>
        <p:grpSpPr>
          <a:xfrm>
            <a:off x="381000" y="867410"/>
            <a:ext cx="4095750" cy="3751044"/>
            <a:chOff x="381000" y="1143000"/>
            <a:chExt cx="4095900" cy="3298332"/>
          </a:xfrm>
        </p:grpSpPr>
        <p:sp>
          <p:nvSpPr>
            <p:cNvPr id="230" name="Google Shape;230;p16"/>
            <p:cNvSpPr/>
            <p:nvPr>
              <p:custDataLst>
                <p:tags r:id="rId8"/>
              </p:custDataLst>
            </p:nvPr>
          </p:nvSpPr>
          <p:spPr>
            <a:xfrm>
              <a:off x="381000" y="1143000"/>
              <a:ext cx="4095900" cy="3238500"/>
            </a:xfrm>
            <a:prstGeom prst="roundRect">
              <a:avLst>
                <a:gd name="adj" fmla="val 2941"/>
              </a:avLst>
            </a:prstGeom>
            <a:solidFill>
              <a:srgbClr val="F9A03D">
                <a:alpha val="5000"/>
              </a:srgbClr>
            </a:solidFill>
            <a:ln w="127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31" name="Google Shape;231;p16"/>
            <p:cNvSpPr/>
            <p:nvPr>
              <p:custDataLst>
                <p:tags r:id="rId9"/>
              </p:custDataLst>
            </p:nvPr>
          </p:nvSpPr>
          <p:spPr>
            <a:xfrm>
              <a:off x="381000" y="1143000"/>
              <a:ext cx="4095900" cy="381000"/>
            </a:xfrm>
            <a:prstGeom prst="roundRect">
              <a:avLst>
                <a:gd name="adj" fmla="val 25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32" name="Google Shape;232;p16"/>
            <p:cNvSpPr/>
            <p:nvPr>
              <p:custDataLst>
                <p:tags r:id="rId10"/>
              </p:custDataLst>
            </p:nvPr>
          </p:nvSpPr>
          <p:spPr>
            <a:xfrm>
              <a:off x="381000" y="1333500"/>
              <a:ext cx="4095900" cy="1905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33" name="Google Shape;233;p16"/>
            <p:cNvSpPr txBox="1"/>
            <p:nvPr>
              <p:custDataLst>
                <p:tags r:id="rId11"/>
              </p:custDataLst>
            </p:nvPr>
          </p:nvSpPr>
          <p:spPr>
            <a:xfrm>
              <a:off x="381000" y="1143000"/>
              <a:ext cx="40959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 panose="020B0604020202090204"/>
                <a:buNone/>
              </a:pPr>
              <a:r>
                <a:rPr lang="en-GB" sz="1300" b="1" i="0" u="none" strike="noStrike" cap="none" dirty="0" err="1">
                  <a:solidFill>
                    <a:srgbClr val="FFFFFF"/>
                  </a:solidFill>
                  <a:latin typeface="Microsoft YaHei" charset="0"/>
                  <a:ea typeface="Microsoft YaHei" charset="0"/>
                  <a:cs typeface="Arial" panose="020B0604020202090204"/>
                  <a:sym typeface="Arial" panose="020B0604020202090204"/>
                </a:rPr>
                <a:t>疾病基本情况</a:t>
              </a:r>
              <a:endParaRPr lang="en-GB" sz="1300" b="1" i="0" u="none" strike="noStrike" cap="none" dirty="0">
                <a:solidFill>
                  <a:srgbClr val="FFFFFF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34" name="Google Shape;234;p16"/>
            <p:cNvSpPr txBox="1"/>
            <p:nvPr>
              <p:custDataLst>
                <p:tags r:id="rId12"/>
              </p:custDataLst>
            </p:nvPr>
          </p:nvSpPr>
          <p:spPr>
            <a:xfrm>
              <a:off x="523875" y="1783857"/>
              <a:ext cx="3886835" cy="2657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171450" indent="-171450">
                <a:lnSpc>
                  <a:spcPct val="200000"/>
                </a:lnSpc>
                <a:buSzPts val="1050"/>
                <a:buFont typeface="Wingdings" panose="05000000000000000000" pitchFamily="2" charset="2"/>
                <a:buChar char="Ø"/>
              </a:pPr>
              <a:r>
                <a:rPr lang="zh-CN" altLang="en-GB" sz="1200" b="1" i="0" u="none" strike="noStrike" cap="none" dirty="0" smtClean="0">
                  <a:solidFill>
                    <a:srgbClr val="0070C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急性</a:t>
              </a:r>
              <a:r>
                <a:rPr lang="zh-CN" altLang="en-GB" sz="1200" b="1" i="0" u="none" strike="noStrike" cap="none" dirty="0">
                  <a:solidFill>
                    <a:srgbClr val="0070C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起病</a:t>
              </a:r>
              <a:r>
                <a:rPr lang="en-GB" sz="1200" b="1" i="0" u="none" strike="noStrike" cap="none" dirty="0" err="1">
                  <a:solidFill>
                    <a:srgbClr val="0070C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、危害大</a:t>
              </a:r>
              <a:r>
                <a:rPr lang="zh-CN" altLang="en-US" sz="1200" b="1" i="0" u="none" strike="noStrike" cap="none" dirty="0">
                  <a:solidFill>
                    <a:srgbClr val="0070C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：</a:t>
              </a:r>
              <a:r>
                <a:rPr lang="en-GB" sz="1200" b="0" i="0" u="none" strike="noStrike" cap="none" dirty="0" err="1">
                  <a:solidFill>
                    <a:srgbClr val="333333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AIS由脑局部血供障碍引起脑组织坏死，致残、致死率极高</a:t>
              </a:r>
              <a:r>
                <a:rPr lang="en-US" altLang="en-GB" sz="1200" b="0" i="0" u="none" strike="noStrike" cap="none" dirty="0" err="1">
                  <a:solidFill>
                    <a:srgbClr val="333333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。</a:t>
              </a:r>
            </a:p>
            <a:p>
              <a:pPr marL="171450" indent="-171450">
                <a:lnSpc>
                  <a:spcPct val="200000"/>
                </a:lnSpc>
                <a:buSzPts val="1050"/>
                <a:buFont typeface="Wingdings" panose="05000000000000000000" pitchFamily="2" charset="2"/>
                <a:buChar char="Ø"/>
              </a:pPr>
              <a:r>
                <a:rPr lang="en-GB" sz="1200" b="1" i="0" u="none" strike="noStrike" cap="none" dirty="0" err="1">
                  <a:solidFill>
                    <a:srgbClr val="0070C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我国成人致死首因</a:t>
              </a:r>
              <a:r>
                <a:rPr lang="en-US" altLang="en-GB" sz="1200" b="1" i="0" u="none" strike="noStrike" cap="none" dirty="0" err="1">
                  <a:solidFill>
                    <a:srgbClr val="0070C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：</a:t>
              </a:r>
              <a:r>
                <a:rPr lang="zh-CN" altLang="en-US" sz="1200" dirty="0">
                  <a:solidFill>
                    <a:srgbClr val="333333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我国卒中每年新发患者</a:t>
              </a:r>
              <a:r>
                <a:rPr lang="en-US" altLang="zh-CN" sz="1200" dirty="0">
                  <a:solidFill>
                    <a:srgbClr val="333333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420</a:t>
              </a:r>
              <a:r>
                <a:rPr lang="zh-CN" altLang="en-US" sz="1200" dirty="0">
                  <a:solidFill>
                    <a:srgbClr val="333333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万，缺血性脑卒中</a:t>
              </a:r>
              <a:r>
                <a:rPr lang="en-GB" sz="1200" dirty="0" err="1">
                  <a:solidFill>
                    <a:srgbClr val="333333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年龄标化发病率</a:t>
              </a:r>
              <a:r>
                <a:rPr lang="zh-CN" altLang="en-US" sz="1200" dirty="0">
                  <a:solidFill>
                    <a:srgbClr val="333333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为</a:t>
              </a:r>
              <a:r>
                <a:rPr lang="en-US" altLang="zh-CN" sz="1200" dirty="0">
                  <a:solidFill>
                    <a:srgbClr val="333333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118.4/ 10</a:t>
              </a:r>
              <a:r>
                <a:rPr lang="zh-CN" altLang="en-US" sz="1200" dirty="0">
                  <a:solidFill>
                    <a:srgbClr val="333333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万</a:t>
              </a:r>
              <a:r>
                <a:rPr lang="en-US" altLang="zh-CN" sz="1200" baseline="30000" dirty="0">
                  <a:solidFill>
                    <a:srgbClr val="333333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1</a:t>
              </a:r>
              <a:r>
                <a:rPr lang="zh-CN" altLang="en-US" sz="1200" dirty="0">
                  <a:solidFill>
                    <a:srgbClr val="333333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。</a:t>
              </a:r>
            </a:p>
            <a:p>
              <a:pPr marL="171450" indent="-171450">
                <a:lnSpc>
                  <a:spcPct val="200000"/>
                </a:lnSpc>
                <a:buSzPts val="1050"/>
                <a:buFont typeface="Wingdings" panose="05000000000000000000" pitchFamily="2" charset="2"/>
                <a:buChar char="Ø"/>
              </a:pPr>
              <a:r>
                <a:rPr lang="en-GB" sz="1200" b="1" dirty="0" err="1">
                  <a:solidFill>
                    <a:srgbClr val="0070C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卒中疾病负担持续加重</a:t>
              </a:r>
              <a:r>
                <a:rPr lang="en-GB" sz="1200" dirty="0">
                  <a:solidFill>
                    <a:srgbClr val="0070C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： </a:t>
              </a:r>
              <a:r>
                <a:rPr lang="en-GB" sz="1200" dirty="0" err="1">
                  <a:solidFill>
                    <a:srgbClr val="333333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我国卒中疾病负担沉重</a:t>
              </a:r>
              <a:r>
                <a:rPr lang="zh-CN" altLang="en-US" sz="1200" dirty="0">
                  <a:solidFill>
                    <a:srgbClr val="333333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，</a:t>
              </a:r>
              <a:r>
                <a:rPr lang="en-GB" sz="1200" dirty="0">
                  <a:solidFill>
                    <a:srgbClr val="333333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 </a:t>
              </a:r>
              <a:r>
                <a:rPr lang="en-GB" sz="1200" dirty="0" err="1">
                  <a:solidFill>
                    <a:srgbClr val="333333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受人口老龄化影响，卒中总体疾病负担仍将持续增加</a:t>
              </a:r>
              <a:r>
                <a:rPr lang="en-US" altLang="zh-CN" sz="1200" baseline="30000" dirty="0">
                  <a:solidFill>
                    <a:srgbClr val="333333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1</a:t>
              </a:r>
              <a:r>
                <a:rPr lang="zh-CN" altLang="en-US" sz="1200" dirty="0">
                  <a:solidFill>
                    <a:srgbClr val="333333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。</a:t>
              </a:r>
              <a:endParaRPr lang="en-GB" sz="1200" dirty="0">
                <a:solidFill>
                  <a:srgbClr val="333333"/>
                </a:solidFill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</p:grpSp>
      <p:grpSp>
        <p:nvGrpSpPr>
          <p:cNvPr id="235" name="Google Shape;235;p16"/>
          <p:cNvGrpSpPr/>
          <p:nvPr>
            <p:custDataLst>
              <p:tags r:id="rId2"/>
            </p:custDataLst>
          </p:nvPr>
        </p:nvGrpSpPr>
        <p:grpSpPr>
          <a:xfrm>
            <a:off x="4806315" y="867410"/>
            <a:ext cx="4095750" cy="3682365"/>
            <a:chOff x="4667250" y="1143000"/>
            <a:chExt cx="4095900" cy="3343910"/>
          </a:xfrm>
        </p:grpSpPr>
        <p:sp>
          <p:nvSpPr>
            <p:cNvPr id="236" name="Google Shape;236;p16"/>
            <p:cNvSpPr/>
            <p:nvPr>
              <p:custDataLst>
                <p:tags r:id="rId3"/>
              </p:custDataLst>
            </p:nvPr>
          </p:nvSpPr>
          <p:spPr>
            <a:xfrm>
              <a:off x="4667250" y="1248410"/>
              <a:ext cx="4095900" cy="3238500"/>
            </a:xfrm>
            <a:prstGeom prst="roundRect">
              <a:avLst>
                <a:gd name="adj" fmla="val 2941"/>
              </a:avLst>
            </a:prstGeom>
            <a:solidFill>
              <a:srgbClr val="F89C32">
                <a:alpha val="5098"/>
              </a:srgbClr>
            </a:solidFill>
            <a:ln w="127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37" name="Google Shape;237;p16"/>
            <p:cNvSpPr/>
            <p:nvPr>
              <p:custDataLst>
                <p:tags r:id="rId4"/>
              </p:custDataLst>
            </p:nvPr>
          </p:nvSpPr>
          <p:spPr>
            <a:xfrm>
              <a:off x="4667250" y="1143000"/>
              <a:ext cx="4095900" cy="381000"/>
            </a:xfrm>
            <a:prstGeom prst="roundRect">
              <a:avLst>
                <a:gd name="adj" fmla="val 25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38" name="Google Shape;238;p16"/>
            <p:cNvSpPr/>
            <p:nvPr>
              <p:custDataLst>
                <p:tags r:id="rId5"/>
              </p:custDataLst>
            </p:nvPr>
          </p:nvSpPr>
          <p:spPr>
            <a:xfrm>
              <a:off x="4667250" y="1333500"/>
              <a:ext cx="4095900" cy="1905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39" name="Google Shape;239;p16"/>
            <p:cNvSpPr txBox="1"/>
            <p:nvPr>
              <p:custDataLst>
                <p:tags r:id="rId6"/>
              </p:custDataLst>
            </p:nvPr>
          </p:nvSpPr>
          <p:spPr>
            <a:xfrm>
              <a:off x="4667250" y="1143000"/>
              <a:ext cx="40959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 panose="020B0604020202090204"/>
                <a:buNone/>
              </a:pPr>
              <a:r>
                <a:rPr lang="en-GB" sz="1300" b="1" i="0" u="none" strike="noStrike" cap="none" dirty="0" err="1">
                  <a:solidFill>
                    <a:srgbClr val="FFFFFF"/>
                  </a:solidFill>
                  <a:latin typeface="Microsoft YaHei" charset="0"/>
                  <a:ea typeface="Microsoft YaHei" charset="0"/>
                  <a:cs typeface="Arial" panose="020B0604020202090204"/>
                  <a:sym typeface="Arial" panose="020B0604020202090204"/>
                </a:rPr>
                <a:t>临床未满足需求</a:t>
              </a:r>
            </a:p>
          </p:txBody>
        </p:sp>
        <p:sp>
          <p:nvSpPr>
            <p:cNvPr id="240" name="Google Shape;240;p16"/>
            <p:cNvSpPr txBox="1"/>
            <p:nvPr>
              <p:custDataLst>
                <p:tags r:id="rId7"/>
              </p:custDataLst>
            </p:nvPr>
          </p:nvSpPr>
          <p:spPr>
            <a:xfrm>
              <a:off x="4745993" y="1522426"/>
              <a:ext cx="3938414" cy="25037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171450" marR="0" lvl="0" indent="-17145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50"/>
                <a:buFont typeface="Wingdings" panose="05000000000000000000" pitchFamily="2" charset="2"/>
                <a:buChar char="Ø"/>
              </a:pPr>
              <a:r>
                <a:rPr lang="en-GB" sz="1200" b="1" i="0" u="none" strike="noStrike" cap="none" dirty="0" err="1">
                  <a:solidFill>
                    <a:srgbClr val="0070C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安全性改善</a:t>
              </a:r>
              <a:r>
                <a:rPr lang="zh-CN" altLang="en-US" sz="1200" b="1" dirty="0">
                  <a:solidFill>
                    <a:srgbClr val="0070C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：</a:t>
              </a:r>
              <a:r>
                <a:rPr lang="zh-CN" altLang="en-US" sz="1200" b="0" i="0" u="none" strike="noStrike" cap="none" dirty="0">
                  <a:solidFill>
                    <a:srgbClr val="333333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现有药物溶栓</a:t>
              </a:r>
              <a:r>
                <a:rPr lang="zh-CN" altLang="en-US" sz="1200" b="0" i="0" u="none" strike="noStrike" cap="none" dirty="0" smtClean="0">
                  <a:solidFill>
                    <a:srgbClr val="333333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后</a:t>
              </a:r>
              <a:r>
                <a:rPr lang="zh-CN" altLang="en-US" sz="1200" b="1" dirty="0" smtClean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症状性颅内出血</a:t>
              </a:r>
              <a:r>
                <a:rPr lang="zh-CN" altLang="en-US" sz="1200" b="1" i="0" u="none" strike="noStrike" cap="none" dirty="0" smtClean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发生率</a:t>
              </a:r>
              <a:r>
                <a:rPr lang="zh-CN" altLang="en-US" sz="1200" b="1" i="0" u="none" strike="noStrike" cap="none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高（平均达 </a:t>
              </a:r>
              <a:r>
                <a:rPr lang="en-US" altLang="zh-CN" sz="1200" b="1" i="0" u="none" strike="noStrike" cap="none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5.6%</a:t>
              </a:r>
              <a:r>
                <a:rPr lang="zh-CN" altLang="en-US" sz="1200" b="1" i="0" u="none" strike="noStrike" cap="none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）</a:t>
              </a:r>
              <a:r>
                <a:rPr lang="zh-CN" altLang="en-US" sz="1200" b="0" i="0" u="none" strike="noStrike" cap="none" dirty="0">
                  <a:solidFill>
                    <a:srgbClr val="333333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，临床亟需特</a:t>
              </a:r>
              <a:r>
                <a:rPr lang="zh-CN" altLang="en-US" sz="1200" b="1" i="0" u="none" strike="noStrike" cap="none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“低出血风险”</a:t>
              </a:r>
              <a:r>
                <a:rPr lang="en-US" altLang="zh-CN" sz="1200" b="0" i="0" u="none" strike="noStrike" cap="none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 </a:t>
              </a:r>
              <a:r>
                <a:rPr lang="zh-CN" altLang="en-US" sz="1200" b="0" i="0" u="none" strike="noStrike" cap="none" dirty="0">
                  <a:solidFill>
                    <a:srgbClr val="333333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的药物</a:t>
              </a:r>
              <a:r>
                <a:rPr lang="en-US" altLang="zh-CN" sz="1200" b="0" i="0" u="none" strike="noStrike" cap="none" baseline="30000" dirty="0">
                  <a:solidFill>
                    <a:srgbClr val="333333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2</a:t>
              </a:r>
              <a:r>
                <a:rPr lang="zh-CN" altLang="en-US" sz="1200" b="0" i="0" u="none" strike="noStrike" cap="none" dirty="0">
                  <a:solidFill>
                    <a:srgbClr val="333333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。 </a:t>
              </a:r>
              <a:endParaRPr lang="en-GB" altLang="zh-CN" sz="1200" b="0" i="0" u="none" strike="noStrike" cap="none" dirty="0">
                <a:solidFill>
                  <a:srgbClr val="333333"/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endParaRPr>
            </a:p>
            <a:p>
              <a:pPr marL="171450" marR="0" lvl="0" indent="-171450" algn="l" rtl="0">
                <a:lnSpc>
                  <a:spcPct val="200000"/>
                </a:lnSpc>
                <a:spcBef>
                  <a:spcPts val="375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Wingdings" panose="05000000000000000000" pitchFamily="2" charset="2"/>
                <a:buChar char="Ø"/>
              </a:pPr>
              <a:r>
                <a:rPr lang="en-GB" sz="1200" b="1" i="0" u="none" strike="noStrike" cap="none" dirty="0" err="1">
                  <a:solidFill>
                    <a:srgbClr val="0070C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救治效率提升</a:t>
              </a:r>
              <a:r>
                <a:rPr lang="zh-CN" altLang="en-US" sz="1200" b="1" dirty="0">
                  <a:solidFill>
                    <a:srgbClr val="0070C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：</a:t>
              </a:r>
              <a:r>
                <a:rPr lang="zh-CN" altLang="en-US" sz="1200" b="0" i="0" u="none" strike="noStrike" cap="none" dirty="0">
                  <a:solidFill>
                    <a:srgbClr val="333333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现有方案急救流程繁琐且人群受限，</a:t>
              </a:r>
              <a:r>
                <a:rPr lang="zh-CN" altLang="en-US" sz="1200" b="1" i="0" u="none" strike="noStrike" cap="none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亟需给药便捷、广泛覆盖各类卒中患者的原研方案</a:t>
              </a:r>
              <a:r>
                <a:rPr lang="en-US" altLang="zh-CN" sz="1200" b="1" i="0" u="none" strike="noStrike" cap="none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。</a:t>
              </a:r>
              <a:r>
                <a:rPr lang="zh-CN" altLang="en-US" sz="1200" b="0" i="0" u="none" strike="noStrike" cap="none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 </a:t>
              </a:r>
              <a:endParaRPr lang="en-GB" sz="1200" b="1" i="0" u="none" strike="noStrike" cap="none" dirty="0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endParaRPr>
            </a:p>
            <a:p>
              <a:pPr marL="171450" marR="0" lvl="0" indent="-171450" algn="l" rtl="0">
                <a:lnSpc>
                  <a:spcPct val="200000"/>
                </a:lnSpc>
                <a:spcBef>
                  <a:spcPts val="375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Wingdings" panose="05000000000000000000" pitchFamily="2" charset="2"/>
                <a:buChar char="Ø"/>
              </a:pPr>
              <a:r>
                <a:rPr lang="en-GB" sz="1200" b="1" i="0" u="none" strike="noStrike" cap="none" dirty="0" err="1">
                  <a:solidFill>
                    <a:srgbClr val="0070C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经济</a:t>
              </a:r>
              <a:r>
                <a:rPr lang="zh-CN" altLang="en-GB" sz="1200" b="1" i="0" u="none" strike="noStrike" cap="none" dirty="0">
                  <a:solidFill>
                    <a:srgbClr val="0070C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性</a:t>
              </a:r>
              <a:r>
                <a:rPr lang="en-GB" sz="1200" b="1" i="0" u="none" strike="noStrike" cap="none" dirty="0" err="1">
                  <a:solidFill>
                    <a:srgbClr val="0070C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与可及</a:t>
              </a:r>
              <a:r>
                <a:rPr lang="zh-CN" altLang="en-GB" sz="1200" b="1" i="0" u="none" strike="noStrike" cap="none" dirty="0">
                  <a:solidFill>
                    <a:srgbClr val="0070C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性</a:t>
              </a:r>
              <a:r>
                <a:rPr lang="zh-CN" altLang="en-US" sz="1200" b="1" dirty="0">
                  <a:solidFill>
                    <a:srgbClr val="0070C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：</a:t>
              </a:r>
              <a:r>
                <a:rPr lang="zh-CN" altLang="en-US" sz="1200" dirty="0">
                  <a:solidFill>
                    <a:srgbClr val="333333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进口特异性溶栓药治疗成本高，临床急需自主可控、稳定供应的国内溶栓药物。 </a:t>
              </a:r>
            </a:p>
          </p:txBody>
        </p:sp>
      </p:grpSp>
      <p:sp>
        <p:nvSpPr>
          <p:cNvPr id="2" name="文字方塊 0"/>
          <p:cNvSpPr txBox="1"/>
          <p:nvPr/>
        </p:nvSpPr>
        <p:spPr>
          <a:xfrm>
            <a:off x="381000" y="4665854"/>
            <a:ext cx="8667751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28600" indent="-228600">
              <a:buClr>
                <a:schemeClr val="tx1">
                  <a:lumMod val="50000"/>
                  <a:lumOff val="50000"/>
                </a:schemeClr>
              </a:buClr>
              <a:buAutoNum type="arabicPeriod"/>
            </a:pPr>
            <a:r>
              <a:rPr lang="en-GB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charset="0"/>
                <a:ea typeface="Microsoft YaHei" charset="0"/>
              </a:rPr>
              <a:t>Wu S, Wang Y, Liu J, et al. </a:t>
            </a: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charset="0"/>
                <a:ea typeface="Microsoft YaHei" charset="0"/>
              </a:rPr>
              <a:t>Stroke in China: advances in prevention and management on the path to a healthy China</a:t>
            </a:r>
            <a:r>
              <a:rPr lang="en-GB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charset="0"/>
                <a:ea typeface="Microsoft YaHei" charset="0"/>
              </a:rPr>
              <a:t>. Lancet Neurology. 2026;25(4):379-395. </a:t>
            </a:r>
          </a:p>
          <a:p>
            <a:pPr marL="228600" indent="-228600">
              <a:buClr>
                <a:schemeClr val="tx1">
                  <a:lumMod val="50000"/>
                  <a:lumOff val="50000"/>
                </a:schemeClr>
              </a:buClr>
              <a:buAutoNum type="arabicPeriod"/>
            </a:pPr>
            <a:r>
              <a:rPr lang="en-GB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charset="0"/>
                <a:ea typeface="Microsoft YaHei" charset="0"/>
              </a:rPr>
              <a:t>Raymond, S., Amaro, S., Delgado, P., &amp; Chamorro, A. (2012). Symptomatic intracranial </a:t>
            </a:r>
            <a:r>
              <a:rPr lang="en-GB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charset="0"/>
                <a:ea typeface="Microsoft YaHei" charset="0"/>
              </a:rPr>
              <a:t>hemorrhage</a:t>
            </a:r>
            <a:r>
              <a:rPr lang="en-GB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charset="0"/>
                <a:ea typeface="Microsoft YaHei" charset="0"/>
              </a:rPr>
              <a:t> following intravenous thrombolysis for acute ischemic stroke: a critical review of case definitions. </a:t>
            </a: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charset="0"/>
                <a:ea typeface="Microsoft YaHei" charset="0"/>
              </a:rPr>
              <a:t>Cerebrovascular Diseases</a:t>
            </a:r>
            <a:r>
              <a:rPr lang="en-GB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charset="0"/>
                <a:ea typeface="Microsoft YaHei" charset="0"/>
              </a:rPr>
              <a:t>, 34(2), 106-114.</a:t>
            </a:r>
          </a:p>
          <a:p>
            <a:endParaRPr lang="en-US" altLang="zh-HK" sz="900" dirty="0">
              <a:solidFill>
                <a:schemeClr val="tx1">
                  <a:lumMod val="50000"/>
                  <a:lumOff val="50000"/>
                </a:schemeClr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  <p:pic>
        <p:nvPicPr>
          <p:cNvPr id="18" name="圖片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26300" y="0"/>
            <a:ext cx="1917700" cy="54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9"/>
          <p:cNvSpPr txBox="1">
            <a:spLocks noGrp="1"/>
          </p:cNvSpPr>
          <p:nvPr>
            <p:ph type="title"/>
          </p:nvPr>
        </p:nvSpPr>
        <p:spPr>
          <a:xfrm>
            <a:off x="1047900" y="305390"/>
            <a:ext cx="7845425" cy="30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03D"/>
              </a:buClr>
              <a:buSzPts val="1800"/>
              <a:buFont typeface="Microsoft YaHei"/>
              <a:buNone/>
            </a:pPr>
            <a:r>
              <a:rPr lang="zh-HK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/>
                <a:sym typeface="Microsoft YaHei"/>
              </a:rPr>
              <a:t>突破传统溶栓局限</a:t>
            </a:r>
            <a:r>
              <a:rPr lang="zh-HK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/>
                <a:sym typeface="Microsoft YaHei"/>
              </a:rPr>
              <a:t>：</a:t>
            </a:r>
            <a:r>
              <a:rPr lang="en-US" altLang="zh-HK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/>
                <a:sym typeface="Microsoft YaHei"/>
              </a:rPr>
              <a:t/>
            </a:r>
            <a:br>
              <a:rPr lang="en-US" altLang="zh-HK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/>
                <a:sym typeface="Microsoft YaHei"/>
              </a:rPr>
            </a:br>
            <a:r>
              <a:rPr lang="en-GB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/>
                <a:sym typeface="Microsoft YaHei"/>
              </a:rPr>
              <a:t>重组人尿激酶原</a:t>
            </a:r>
            <a:r>
              <a:rPr lang="zh-CN" alt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/>
                <a:sym typeface="Microsoft YaHei"/>
              </a:rPr>
              <a:t>独特作用机制</a:t>
            </a:r>
            <a:r>
              <a:rPr lang="en-US" altLang="zh-HK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/>
                <a:sym typeface="Microsoft YaHei"/>
              </a:rPr>
              <a:t>，</a:t>
            </a:r>
            <a:r>
              <a:rPr lang="zh-HK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/>
                <a:sym typeface="Microsoft YaHei"/>
              </a:rPr>
              <a:t>引领安全性跃升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20550" y="3585800"/>
            <a:ext cx="8630133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b="1" dirty="0" err="1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</a:rPr>
              <a:t>全球首创</a:t>
            </a:r>
            <a:r>
              <a:rPr lang="zh-CN" altLang="en-GB" b="1" dirty="0" err="1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</a:rPr>
              <a:t>中国原研的</a:t>
            </a:r>
            <a:r>
              <a:rPr lang="en-GB" b="1" dirty="0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</a:rPr>
              <a:t> </a:t>
            </a:r>
            <a:r>
              <a:rPr lang="en-GB" b="1" dirty="0" err="1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</a:rPr>
              <a:t>uPA</a:t>
            </a:r>
            <a:r>
              <a:rPr lang="en-GB" b="1" dirty="0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</a:rPr>
              <a:t> </a:t>
            </a:r>
            <a:r>
              <a:rPr lang="en-GB" b="1" dirty="0" err="1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</a:rPr>
              <a:t>通路靶向溶栓药</a:t>
            </a:r>
            <a:r>
              <a:rPr lang="en-GB" b="1" dirty="0" smtClean="0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</a:rPr>
              <a:t>。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dirty="0" err="1" smtClean="0">
                <a:latin typeface="Microsoft YaHei" charset="0"/>
                <a:ea typeface="Microsoft YaHei" charset="0"/>
                <a:cs typeface="Microsoft YaHei" charset="0"/>
              </a:rPr>
              <a:t>本品</a:t>
            </a:r>
            <a:r>
              <a:rPr lang="zh-CN" altLang="en-GB" dirty="0" err="1">
                <a:latin typeface="Microsoft YaHei" charset="0"/>
                <a:ea typeface="Microsoft YaHei" charset="0"/>
                <a:cs typeface="Microsoft YaHei" charset="0"/>
              </a:rPr>
              <a:t>在循环中</a:t>
            </a:r>
            <a:r>
              <a:rPr lang="en-GB" dirty="0" err="1">
                <a:latin typeface="Microsoft YaHei" charset="0"/>
                <a:ea typeface="Microsoft YaHei" charset="0"/>
                <a:cs typeface="Microsoft YaHei" charset="0"/>
              </a:rPr>
              <a:t>呈无活性状态，仅</a:t>
            </a:r>
            <a:r>
              <a:rPr lang="zh-CN" altLang="en-GB" dirty="0" err="1">
                <a:latin typeface="Microsoft YaHei" charset="0"/>
                <a:ea typeface="Microsoft YaHei" charset="0"/>
                <a:cs typeface="Microsoft YaHei" charset="0"/>
              </a:rPr>
              <a:t>选择</a:t>
            </a:r>
            <a:r>
              <a:rPr lang="en-GB" dirty="0" err="1">
                <a:latin typeface="Microsoft YaHei" charset="0"/>
                <a:ea typeface="Microsoft YaHei" charset="0"/>
                <a:cs typeface="Microsoft YaHei" charset="0"/>
              </a:rPr>
              <a:t>性</a:t>
            </a:r>
            <a:r>
              <a:rPr lang="zh-CN" altLang="en-GB" dirty="0" err="1">
                <a:latin typeface="Microsoft YaHei" charset="0"/>
                <a:ea typeface="Microsoft YaHei" charset="0"/>
                <a:cs typeface="Microsoft YaHei" charset="0"/>
              </a:rPr>
              <a:t>识别病理性</a:t>
            </a:r>
            <a:r>
              <a:rPr lang="en-GB" dirty="0" err="1">
                <a:latin typeface="Microsoft YaHei" charset="0"/>
                <a:ea typeface="Microsoft YaHei" charset="0"/>
                <a:cs typeface="Microsoft YaHei" charset="0"/>
              </a:rPr>
              <a:t>血栓表面的纤维蛋白</a:t>
            </a:r>
            <a:r>
              <a:rPr lang="en-GB" dirty="0">
                <a:latin typeface="Microsoft YaHei" charset="0"/>
                <a:ea typeface="Microsoft YaHei" charset="0"/>
                <a:cs typeface="Microsoft YaHei" charset="0"/>
              </a:rPr>
              <a:t> Y/E </a:t>
            </a:r>
            <a:r>
              <a:rPr lang="en-GB" dirty="0" err="1">
                <a:latin typeface="Microsoft YaHei" charset="0"/>
                <a:ea typeface="Microsoft YaHei" charset="0"/>
                <a:cs typeface="Microsoft YaHei" charset="0"/>
              </a:rPr>
              <a:t>片段后</a:t>
            </a:r>
            <a:r>
              <a:rPr lang="zh-CN" altLang="en-GB" dirty="0" err="1">
                <a:latin typeface="Microsoft YaHei" charset="0"/>
                <a:ea typeface="Microsoft YaHei" charset="0"/>
                <a:cs typeface="Microsoft YaHei" charset="0"/>
              </a:rPr>
              <a:t>，</a:t>
            </a:r>
            <a:r>
              <a:rPr lang="en-GB" dirty="0" err="1">
                <a:latin typeface="Microsoft YaHei" charset="0"/>
                <a:ea typeface="Microsoft YaHei" charset="0"/>
                <a:cs typeface="Microsoft YaHei" charset="0"/>
              </a:rPr>
              <a:t>才被局部激活</a:t>
            </a:r>
            <a:r>
              <a:rPr lang="zh-CN" altLang="en-GB" dirty="0" err="1">
                <a:latin typeface="Microsoft YaHei" charset="0"/>
                <a:ea typeface="Microsoft YaHei" charset="0"/>
                <a:cs typeface="Microsoft YaHei" charset="0"/>
              </a:rPr>
              <a:t>，</a:t>
            </a:r>
            <a:r>
              <a:rPr lang="zh-CN" altLang="en-US" dirty="0" err="1">
                <a:latin typeface="Microsoft YaHei" charset="0"/>
                <a:ea typeface="Microsoft YaHei" charset="0"/>
                <a:cs typeface="Microsoft YaHei" charset="0"/>
              </a:rPr>
              <a:t>减少对生理性止血的影响</a:t>
            </a:r>
            <a:r>
              <a:rPr lang="zh-CN" altLang="en-GB" dirty="0" err="1">
                <a:latin typeface="Microsoft YaHei" charset="0"/>
                <a:ea typeface="Microsoft YaHei" charset="0"/>
                <a:cs typeface="Microsoft YaHei" charset="0"/>
              </a:rPr>
              <a:t>，同时减少对凝血</a:t>
            </a:r>
            <a:r>
              <a:rPr lang="en-US" altLang="zh-CN" dirty="0" err="1">
                <a:latin typeface="Microsoft YaHei" charset="0"/>
                <a:ea typeface="Microsoft YaHei" charset="0"/>
                <a:cs typeface="Microsoft YaHei" charset="0"/>
              </a:rPr>
              <a:t>-</a:t>
            </a:r>
            <a:r>
              <a:rPr lang="zh-CN" altLang="en-US" dirty="0">
                <a:latin typeface="Microsoft YaHei" charset="0"/>
                <a:ea typeface="Microsoft YaHei" charset="0"/>
                <a:cs typeface="Microsoft YaHei" charset="0"/>
              </a:rPr>
              <a:t>纤溶系统的影响</a:t>
            </a:r>
            <a:r>
              <a:rPr lang="zh-CN" altLang="en-US" dirty="0" smtClean="0">
                <a:latin typeface="Microsoft YaHei" charset="0"/>
                <a:ea typeface="Microsoft YaHei" charset="0"/>
                <a:cs typeface="Microsoft YaHei" charset="0"/>
              </a:rPr>
              <a:t>。</a:t>
            </a:r>
            <a:endParaRPr lang="en-US" altLang="zh-CN" dirty="0" smtClean="0">
              <a:latin typeface="Microsoft YaHei" charset="0"/>
              <a:ea typeface="Microsoft YaHei" charset="0"/>
              <a:cs typeface="Microsoft YaHei" charset="0"/>
            </a:endParaRP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dirty="0" err="1" smtClean="0">
                <a:latin typeface="Microsoft YaHei" charset="0"/>
                <a:ea typeface="Microsoft YaHei" charset="0"/>
                <a:cs typeface="Microsoft YaHei" charset="0"/>
              </a:rPr>
              <a:t>该创新机制实现了</a:t>
            </a:r>
            <a:r>
              <a:rPr lang="en-GB" b="1" dirty="0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</a:rPr>
              <a:t>“</a:t>
            </a:r>
            <a:r>
              <a:rPr lang="zh-CN" altLang="en-GB" b="1" dirty="0" err="1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</a:rPr>
              <a:t>精准</a:t>
            </a:r>
            <a:r>
              <a:rPr lang="en-GB" b="1" dirty="0" err="1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</a:rPr>
              <a:t>靶向溶栓</a:t>
            </a:r>
            <a:r>
              <a:rPr lang="en-GB" b="1" dirty="0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</a:rPr>
              <a:t>”，</a:t>
            </a:r>
            <a:r>
              <a:rPr lang="zh-CN" altLang="en-GB" b="1" dirty="0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</a:rPr>
              <a:t>降低</a:t>
            </a:r>
            <a:r>
              <a:rPr lang="en-GB" dirty="0" err="1">
                <a:latin typeface="Microsoft YaHei" charset="0"/>
                <a:ea typeface="Microsoft YaHei" charset="0"/>
                <a:cs typeface="Microsoft YaHei" charset="0"/>
              </a:rPr>
              <a:t>了传统</a:t>
            </a:r>
            <a:r>
              <a:rPr lang="en-GB" dirty="0">
                <a:latin typeface="Microsoft YaHei" charset="0"/>
                <a:ea typeface="Microsoft YaHei" charset="0"/>
                <a:cs typeface="Microsoft YaHei" charset="0"/>
              </a:rPr>
              <a:t> t</a:t>
            </a:r>
            <a:r>
              <a:rPr lang="en-US" altLang="en-GB" dirty="0">
                <a:latin typeface="Microsoft YaHei" charset="0"/>
                <a:ea typeface="Microsoft YaHei" charset="0"/>
                <a:cs typeface="Microsoft YaHei" charset="0"/>
              </a:rPr>
              <a:t>-</a:t>
            </a:r>
            <a:r>
              <a:rPr lang="en-GB" dirty="0">
                <a:latin typeface="Microsoft YaHei" charset="0"/>
                <a:ea typeface="Microsoft YaHei" charset="0"/>
                <a:cs typeface="Microsoft YaHei" charset="0"/>
              </a:rPr>
              <a:t>PA </a:t>
            </a:r>
            <a:r>
              <a:rPr lang="en-GB" dirty="0" err="1">
                <a:latin typeface="Microsoft YaHei" charset="0"/>
                <a:ea typeface="Microsoft YaHei" charset="0"/>
                <a:cs typeface="Microsoft YaHei" charset="0"/>
              </a:rPr>
              <a:t>类药物</a:t>
            </a:r>
            <a:r>
              <a:rPr lang="zh-CN" altLang="en-GB" dirty="0" err="1">
                <a:latin typeface="Microsoft YaHei" charset="0"/>
                <a:ea typeface="Microsoft YaHei" charset="0"/>
                <a:cs typeface="Microsoft YaHei" charset="0"/>
              </a:rPr>
              <a:t>颅内和系统性</a:t>
            </a:r>
            <a:r>
              <a:rPr lang="en-GB" b="1" dirty="0" err="1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</a:rPr>
              <a:t>出血风险</a:t>
            </a:r>
            <a:r>
              <a:rPr lang="en-GB" dirty="0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</a:rPr>
              <a:t>。</a:t>
            </a:r>
            <a:r>
              <a:rPr lang="en-GB" dirty="0">
                <a:latin typeface="Microsoft YaHei" charset="0"/>
                <a:ea typeface="Microsoft YaHei" charset="0"/>
                <a:cs typeface="Microsoft YaHei" charset="0"/>
              </a:rPr>
              <a:t> </a:t>
            </a:r>
          </a:p>
        </p:txBody>
      </p:sp>
      <p:sp>
        <p:nvSpPr>
          <p:cNvPr id="6" name="Google Shape;228;p16"/>
          <p:cNvSpPr/>
          <p:nvPr/>
        </p:nvSpPr>
        <p:spPr>
          <a:xfrm>
            <a:off x="0" y="-1"/>
            <a:ext cx="1047900" cy="43239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</a:pPr>
            <a:r>
              <a:rPr lang="zh-CN" altLang="en-US" sz="1200" b="1" i="0" u="none" strike="noStrike" cap="none" dirty="0" smtClean="0">
                <a:solidFill>
                  <a:srgbClr val="FFFFFF"/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rPr>
              <a:t>安全性</a:t>
            </a:r>
            <a:endParaRPr lang="en-US" altLang="zh-CN" sz="1200" b="1" i="0" u="none" strike="noStrike" cap="none" dirty="0" smtClean="0">
              <a:solidFill>
                <a:srgbClr val="FFFFFF"/>
              </a:solidFill>
              <a:latin typeface="Microsoft YaHei" charset="0"/>
              <a:ea typeface="Microsoft YaHei" charset="0"/>
              <a:cs typeface="Microsoft YaHei" charset="0"/>
              <a:sym typeface="Arial" panose="020B060402020209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</a:pPr>
            <a:r>
              <a:rPr lang="en-GB" sz="1200" b="1" i="0" u="none" strike="noStrike" cap="none" dirty="0" smtClean="0">
                <a:solidFill>
                  <a:srgbClr val="FFFFFF"/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rPr>
              <a:t>1/2</a:t>
            </a:r>
            <a:endParaRPr lang="en-GB" sz="1200" b="1" i="0" u="none" strike="noStrike" cap="none" dirty="0">
              <a:solidFill>
                <a:srgbClr val="FFFFFF"/>
              </a:solidFill>
              <a:latin typeface="Microsoft YaHei" charset="0"/>
              <a:ea typeface="Microsoft YaHei" charset="0"/>
              <a:cs typeface="Microsoft YaHei" charset="0"/>
              <a:sym typeface="Arial" panose="020B0604020202090204"/>
            </a:endParaRPr>
          </a:p>
        </p:txBody>
      </p:sp>
      <p:pic>
        <p:nvPicPr>
          <p:cNvPr id="7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300" y="0"/>
            <a:ext cx="1917700" cy="5461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959" y="994744"/>
            <a:ext cx="8144081" cy="2427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7"/>
          <p:cNvSpPr/>
          <p:nvPr/>
        </p:nvSpPr>
        <p:spPr>
          <a:xfrm>
            <a:off x="0" y="111850"/>
            <a:ext cx="9144000" cy="762000"/>
          </a:xfrm>
          <a:prstGeom prst="rect">
            <a:avLst/>
          </a:prstGeom>
          <a:solidFill>
            <a:schemeClr val="bg1">
              <a:alpha val="5098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90204"/>
              <a:buNone/>
            </a:pPr>
            <a:endParaRPr sz="1400" b="0" i="0" u="none" strike="noStrike" cap="none">
              <a:solidFill>
                <a:srgbClr val="000000"/>
              </a:solidFill>
              <a:latin typeface="Microsoft YaHei" charset="0"/>
              <a:ea typeface="Microsoft YaHei" charset="0"/>
              <a:cs typeface="Arial" panose="020B0604020202090204"/>
              <a:sym typeface="Arial" panose="020B0604020202090204"/>
            </a:endParaRPr>
          </a:p>
        </p:txBody>
      </p:sp>
      <p:sp>
        <p:nvSpPr>
          <p:cNvPr id="253" name="Google Shape;253;p17"/>
          <p:cNvSpPr txBox="1"/>
          <p:nvPr/>
        </p:nvSpPr>
        <p:spPr>
          <a:xfrm>
            <a:off x="1122916" y="262844"/>
            <a:ext cx="7753350" cy="418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SzPts val="1800"/>
            </a:pPr>
            <a:r>
              <a:rPr lang="en-GB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Ⅲ</a:t>
            </a:r>
            <a:r>
              <a:rPr lang="zh-CN" altLang="en-GB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期</a:t>
            </a:r>
            <a:r>
              <a:rPr lang="en-GB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临床试验</a:t>
            </a:r>
            <a:r>
              <a:rPr lang="zh-CN" altLang="en-GB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证实</a:t>
            </a:r>
            <a:r>
              <a:rPr lang="en-GB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，注射用重组人尿激酶原安全性</a:t>
            </a:r>
            <a:r>
              <a:rPr lang="zh-CN" alt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更</a:t>
            </a:r>
            <a:r>
              <a:rPr lang="zh-CN" altLang="en-GB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优</a:t>
            </a:r>
            <a:endParaRPr lang="en-US" altLang="zh-CN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icrosoft YaHei" charset="0"/>
              <a:ea typeface="Microsoft YaHei" charset="0"/>
              <a:cs typeface="Microsoft YaHei" charset="0"/>
            </a:endParaRPr>
          </a:p>
          <a:p>
            <a:pPr>
              <a:buSzPts val="1800"/>
            </a:pPr>
            <a:r>
              <a:rPr lang="en-GB" sz="2000" b="1" dirty="0" err="1" smtClean="0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</a:rPr>
              <a:t>出血风险显著低于阿替普酶</a:t>
            </a:r>
            <a:endParaRPr lang="en-GB" sz="2800" b="1" i="0" u="none" strike="noStrike" cap="none" dirty="0">
              <a:solidFill>
                <a:srgbClr val="C00000"/>
              </a:solidFill>
              <a:latin typeface="Microsoft YaHei" charset="0"/>
              <a:ea typeface="Microsoft YaHei" charset="0"/>
              <a:cs typeface="Microsoft YaHei" charset="0"/>
              <a:sym typeface="Arial" panose="020B0604020202090204"/>
            </a:endParaRPr>
          </a:p>
        </p:txBody>
      </p:sp>
      <p:grpSp>
        <p:nvGrpSpPr>
          <p:cNvPr id="254" name="Google Shape;254;p17"/>
          <p:cNvGrpSpPr/>
          <p:nvPr/>
        </p:nvGrpSpPr>
        <p:grpSpPr>
          <a:xfrm>
            <a:off x="381000" y="867120"/>
            <a:ext cx="5524500" cy="3932322"/>
            <a:chOff x="381000" y="1143000"/>
            <a:chExt cx="5524500" cy="3238500"/>
          </a:xfrm>
        </p:grpSpPr>
        <p:sp>
          <p:nvSpPr>
            <p:cNvPr id="255" name="Google Shape;255;p17"/>
            <p:cNvSpPr/>
            <p:nvPr/>
          </p:nvSpPr>
          <p:spPr>
            <a:xfrm>
              <a:off x="381000" y="1143000"/>
              <a:ext cx="5524500" cy="3238500"/>
            </a:xfrm>
            <a:prstGeom prst="roundRect">
              <a:avLst>
                <a:gd name="adj" fmla="val 2941"/>
              </a:avLst>
            </a:prstGeom>
            <a:solidFill>
              <a:srgbClr val="F89C32">
                <a:alpha val="5098"/>
              </a:srgbClr>
            </a:solidFill>
            <a:ln w="127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56" name="Google Shape;256;p17"/>
            <p:cNvSpPr/>
            <p:nvPr/>
          </p:nvSpPr>
          <p:spPr>
            <a:xfrm>
              <a:off x="381000" y="1143000"/>
              <a:ext cx="5524500" cy="381000"/>
            </a:xfrm>
            <a:prstGeom prst="roundRect">
              <a:avLst>
                <a:gd name="adj" fmla="val 25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57" name="Google Shape;257;p17"/>
            <p:cNvSpPr/>
            <p:nvPr/>
          </p:nvSpPr>
          <p:spPr>
            <a:xfrm>
              <a:off x="381000" y="1333500"/>
              <a:ext cx="5524500" cy="1905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58" name="Google Shape;258;p17"/>
            <p:cNvSpPr txBox="1"/>
            <p:nvPr/>
          </p:nvSpPr>
          <p:spPr>
            <a:xfrm>
              <a:off x="381000" y="1143000"/>
              <a:ext cx="55245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 panose="020B0604020202090204"/>
                <a:buNone/>
              </a:pPr>
              <a:r>
                <a:rPr lang="en-GB" sz="1600" b="1" i="0" u="none" strike="noStrike" cap="none" dirty="0">
                  <a:solidFill>
                    <a:srgbClr val="FFFFFF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PROST-2 </a:t>
              </a:r>
              <a:r>
                <a:rPr lang="en-GB" sz="1600" b="1" dirty="0" err="1">
                  <a:solidFill>
                    <a:srgbClr val="FFFFFF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Ⅲ</a:t>
              </a:r>
              <a:r>
                <a:rPr lang="en-GB" sz="1600" b="1" i="0" u="none" strike="noStrike" cap="none" dirty="0" err="1">
                  <a:solidFill>
                    <a:srgbClr val="FFFFFF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期临床头对头研究结果</a:t>
              </a:r>
              <a:endParaRPr lang="en-GB" sz="1600" b="1" i="0" u="none" strike="noStrike" cap="none" dirty="0">
                <a:solidFill>
                  <a:srgbClr val="FFFFFF"/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endParaRPr>
            </a:p>
          </p:txBody>
        </p:sp>
        <p:sp>
          <p:nvSpPr>
            <p:cNvPr id="259" name="Google Shape;259;p17"/>
            <p:cNvSpPr txBox="1"/>
            <p:nvPr/>
          </p:nvSpPr>
          <p:spPr>
            <a:xfrm>
              <a:off x="553052" y="1596430"/>
              <a:ext cx="5242533" cy="9161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171450" lvl="0" indent="-171450">
                <a:spcBef>
                  <a:spcPts val="300"/>
                </a:spcBef>
                <a:buSzPts val="1200"/>
                <a:buFont typeface="Wingdings" panose="05000000000000000000" pitchFamily="2" charset="2"/>
                <a:buChar char="p"/>
              </a:pPr>
              <a:r>
                <a:rPr lang="zh-CN" altLang="en-US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charset="0"/>
                </a:rPr>
                <a:t>一</a:t>
              </a:r>
              <a:r>
                <a:rPr lang="zh-CN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charset="0"/>
                </a:rPr>
                <a:t>项针对中国人群、大样本、多中心的 </a:t>
              </a:r>
              <a:r>
                <a:rPr lang="en-US" altLang="zh-CN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charset="0"/>
                </a:rPr>
                <a:t>III </a:t>
              </a:r>
              <a:r>
                <a:rPr lang="zh-CN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charset="0"/>
                </a:rPr>
                <a:t>期临床（</a:t>
              </a:r>
              <a:r>
                <a:rPr lang="en-US" altLang="zh-CN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charset="0"/>
                </a:rPr>
                <a:t>PROST-2 </a:t>
              </a:r>
              <a:r>
                <a:rPr lang="zh-CN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charset="0"/>
                </a:rPr>
                <a:t>研究，共纳入 </a:t>
              </a:r>
              <a:r>
                <a:rPr lang="en-US" altLang="zh-CN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charset="0"/>
                </a:rPr>
                <a:t>1552 </a:t>
              </a:r>
              <a:r>
                <a:rPr lang="zh-CN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charset="0"/>
                </a:rPr>
                <a:t>例患者）结果显示： </a:t>
              </a:r>
              <a:endParaRPr lang="en-GB" sz="1000" b="1" i="0" u="none" strike="noStrike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charset="0"/>
                <a:sym typeface="Arial" panose="020B0604020202090204"/>
              </a:endParaRPr>
            </a:p>
            <a:p>
              <a:pPr marL="171450" marR="0" lvl="0" indent="-171450" algn="l" rtl="0"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90204" pitchFamily="34" charset="0"/>
                <a:buChar char="•"/>
              </a:pPr>
              <a:r>
                <a:rPr lang="en-GB" sz="1000" b="1" i="0" u="none" strike="noStrike" cap="none" dirty="0" smtClean="0">
                  <a:solidFill>
                    <a:srgbClr val="0070C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36h内</a:t>
              </a:r>
              <a:r>
                <a:rPr lang="zh-CN" altLang="en-US" sz="1000" b="1" i="0" u="none" strike="noStrike" cap="none" dirty="0" smtClean="0">
                  <a:solidFill>
                    <a:srgbClr val="0070C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症状性颅内出血</a:t>
              </a:r>
              <a:r>
                <a:rPr lang="en-GB" sz="1000" b="1" i="0" u="none" strike="noStrike" cap="none" dirty="0" err="1" smtClean="0">
                  <a:solidFill>
                    <a:srgbClr val="0070C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发生率</a:t>
              </a:r>
              <a:r>
                <a:rPr lang="en-GB" sz="1000" b="1" i="0" u="none" strike="noStrike" cap="none" dirty="0" err="1">
                  <a:solidFill>
                    <a:srgbClr val="0070C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：</a:t>
              </a:r>
              <a:r>
                <a:rPr lang="en-GB" sz="1000" b="0" i="0" u="none" strike="noStrike" cap="none" dirty="0" err="1">
                  <a:solidFill>
                    <a:srgbClr val="333333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仅为</a:t>
              </a:r>
              <a:r>
                <a:rPr lang="en-GB" sz="1000" b="0" i="0" u="none" strike="noStrike" cap="none" dirty="0">
                  <a:solidFill>
                    <a:srgbClr val="333333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 </a:t>
              </a:r>
              <a:r>
                <a:rPr lang="en-GB" sz="1000" b="1" i="0" u="none" strike="noStrike" cap="none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0.3%</a:t>
              </a:r>
              <a:r>
                <a:rPr lang="en-GB" sz="1000" b="0" i="0" u="none" strike="noStrike" cap="none" dirty="0">
                  <a:solidFill>
                    <a:srgbClr val="333333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，显著低于阿替普酶的1.3% </a:t>
              </a:r>
              <a:r>
                <a:rPr lang="en-GB" sz="1000" b="1" i="0" u="none" strike="noStrike" cap="none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(下降77%)</a:t>
              </a:r>
              <a:endParaRPr sz="1000" b="1" i="0" u="none" strike="noStrike" cap="none" dirty="0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endParaRPr>
            </a:p>
            <a:p>
              <a:pPr marL="171450" marR="0" lvl="0" indent="-171450" algn="l" rtl="0"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90204" pitchFamily="34" charset="0"/>
                <a:buChar char="•"/>
              </a:pPr>
              <a:r>
                <a:rPr lang="en-GB" sz="1000" b="1" i="0" u="none" strike="noStrike" cap="none" dirty="0" smtClean="0">
                  <a:solidFill>
                    <a:srgbClr val="0070C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7天内</a:t>
              </a:r>
              <a:r>
                <a:rPr lang="zh-CN" altLang="en-US" sz="1000" b="1" i="0" u="none" strike="noStrike" cap="none" dirty="0" smtClean="0">
                  <a:solidFill>
                    <a:srgbClr val="0070C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大出血发生率</a:t>
              </a:r>
              <a:r>
                <a:rPr lang="en-GB" sz="1000" b="1" i="0" u="none" strike="noStrike" cap="none" dirty="0" smtClean="0">
                  <a:solidFill>
                    <a:srgbClr val="0070C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：</a:t>
              </a:r>
              <a:r>
                <a:rPr lang="en-GB" sz="1000" b="0" i="0" u="none" strike="noStrike" cap="none" dirty="0" smtClean="0">
                  <a:solidFill>
                    <a:srgbClr val="333333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仅</a:t>
              </a:r>
              <a:r>
                <a:rPr lang="zh-CN" altLang="en-US" sz="1000" b="0" i="0" u="none" strike="noStrike" cap="none" dirty="0" smtClean="0">
                  <a:solidFill>
                    <a:srgbClr val="333333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为</a:t>
              </a:r>
              <a:r>
                <a:rPr lang="en-GB" sz="1000" b="0" i="0" u="none" strike="noStrike" cap="none" dirty="0" smtClean="0">
                  <a:solidFill>
                    <a:srgbClr val="333333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 </a:t>
              </a:r>
              <a:r>
                <a:rPr lang="en-GB" sz="1000" b="1" i="0" u="none" strike="noStrike" cap="none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0.5%</a:t>
              </a:r>
              <a:r>
                <a:rPr lang="en-GB" sz="1000" b="0" i="0" u="none" strike="noStrike" cap="none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，</a:t>
              </a:r>
              <a:r>
                <a:rPr lang="en-GB" sz="1000" b="0" i="0" u="none" strike="noStrike" cap="none" dirty="0">
                  <a:solidFill>
                    <a:srgbClr val="333333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显著低于阿替普酶的2.1% </a:t>
              </a:r>
              <a:r>
                <a:rPr lang="en-GB" sz="1000" b="1" i="0" u="none" strike="noStrike" cap="none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(下降76%）</a:t>
              </a:r>
            </a:p>
            <a:p>
              <a:pPr marL="171450" indent="-171450">
                <a:spcBef>
                  <a:spcPts val="600"/>
                </a:spcBef>
                <a:buSzPts val="1200"/>
                <a:buFont typeface="Arial" panose="020B0604020202090204" pitchFamily="34" charset="0"/>
                <a:buChar char="•"/>
              </a:pPr>
              <a:r>
                <a:rPr lang="en-GB" sz="1000" b="1" dirty="0" smtClean="0">
                  <a:solidFill>
                    <a:srgbClr val="0070C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7</a:t>
              </a:r>
              <a:r>
                <a:rPr lang="en-GB" sz="1000" b="1" dirty="0">
                  <a:solidFill>
                    <a:srgbClr val="0070C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天内</a:t>
              </a:r>
              <a:r>
                <a:rPr lang="zh-CN" altLang="en-US" sz="1000" b="1" dirty="0">
                  <a:solidFill>
                    <a:srgbClr val="0070C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临床相关的非大出血</a:t>
              </a:r>
              <a:r>
                <a:rPr lang="en-US" altLang="zh-CN" sz="1000" b="1" dirty="0">
                  <a:solidFill>
                    <a:srgbClr val="0070C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:</a:t>
              </a:r>
              <a:r>
                <a:rPr lang="zh-CN" altLang="en-US" sz="1000" b="1" dirty="0">
                  <a:solidFill>
                    <a:srgbClr val="0070C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  </a:t>
              </a:r>
              <a:r>
                <a:rPr lang="zh-CN" altLang="en-US" sz="1000" dirty="0">
                  <a:solidFill>
                    <a:schemeClr val="tx1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重组人尿激酶原组发生率为 </a:t>
              </a:r>
              <a:r>
                <a:rPr lang="en-US" altLang="zh-CN" sz="1000" b="1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26.1%</a:t>
              </a:r>
              <a:r>
                <a:rPr lang="zh-CN" altLang="en-US" sz="1000" dirty="0">
                  <a:solidFill>
                    <a:schemeClr val="tx1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，显著低于阿替普酶组 </a:t>
              </a:r>
              <a:r>
                <a:rPr lang="en-US" altLang="zh-CN" sz="1000" dirty="0">
                  <a:solidFill>
                    <a:schemeClr val="tx1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30.7% </a:t>
              </a:r>
              <a:r>
                <a:rPr lang="en-US" altLang="zh-CN" sz="1000" b="1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(P=0.00051)</a:t>
              </a:r>
              <a:r>
                <a:rPr lang="zh-CN" altLang="en-US" sz="1000" dirty="0">
                  <a:solidFill>
                    <a:schemeClr val="tx1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。</a:t>
              </a:r>
              <a:endParaRPr sz="1000" dirty="0">
                <a:solidFill>
                  <a:schemeClr val="tx1"/>
                </a:solidFill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</p:grpSp>
      <p:grpSp>
        <p:nvGrpSpPr>
          <p:cNvPr id="260" name="Google Shape;260;p17"/>
          <p:cNvGrpSpPr/>
          <p:nvPr/>
        </p:nvGrpSpPr>
        <p:grpSpPr>
          <a:xfrm>
            <a:off x="6096000" y="867120"/>
            <a:ext cx="2667000" cy="3932322"/>
            <a:chOff x="6096000" y="1143000"/>
            <a:chExt cx="2667000" cy="3238500"/>
          </a:xfrm>
        </p:grpSpPr>
        <p:sp>
          <p:nvSpPr>
            <p:cNvPr id="261" name="Google Shape;261;p17"/>
            <p:cNvSpPr/>
            <p:nvPr/>
          </p:nvSpPr>
          <p:spPr>
            <a:xfrm>
              <a:off x="6096000" y="1143000"/>
              <a:ext cx="2667000" cy="3238500"/>
            </a:xfrm>
            <a:prstGeom prst="roundRect">
              <a:avLst>
                <a:gd name="adj" fmla="val 3571"/>
              </a:avLst>
            </a:prstGeom>
            <a:solidFill>
              <a:srgbClr val="F89C32">
                <a:alpha val="5098"/>
              </a:srgbClr>
            </a:solidFill>
            <a:ln w="127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62" name="Google Shape;262;p17"/>
            <p:cNvSpPr/>
            <p:nvPr/>
          </p:nvSpPr>
          <p:spPr>
            <a:xfrm>
              <a:off x="6096000" y="1143000"/>
              <a:ext cx="2667000" cy="381000"/>
            </a:xfrm>
            <a:prstGeom prst="roundRect">
              <a:avLst>
                <a:gd name="adj" fmla="val 25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63" name="Google Shape;263;p17"/>
            <p:cNvSpPr/>
            <p:nvPr/>
          </p:nvSpPr>
          <p:spPr>
            <a:xfrm>
              <a:off x="6096000" y="1333500"/>
              <a:ext cx="2667000" cy="1905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64" name="Google Shape;264;p17"/>
            <p:cNvSpPr txBox="1"/>
            <p:nvPr/>
          </p:nvSpPr>
          <p:spPr>
            <a:xfrm>
              <a:off x="6096000" y="1143000"/>
              <a:ext cx="2667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90204"/>
                <a:buNone/>
              </a:pPr>
              <a:r>
                <a:rPr lang="en-GB" sz="1600" b="1" i="0" u="none" strike="noStrike" cap="none" dirty="0" err="1">
                  <a:solidFill>
                    <a:srgbClr val="FFFFFF"/>
                  </a:solidFill>
                  <a:latin typeface="Microsoft YaHei" charset="0"/>
                  <a:ea typeface="Microsoft YaHei" charset="0"/>
                  <a:cs typeface="Arial" panose="020B0604020202090204"/>
                  <a:sym typeface="Arial" panose="020B0604020202090204"/>
                </a:rPr>
                <a:t>说明书差异化对比</a:t>
              </a:r>
              <a:endParaRPr lang="en-GB" sz="1600" b="1" i="0" u="none" strike="noStrike" cap="none" dirty="0">
                <a:solidFill>
                  <a:srgbClr val="FFFFFF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</p:grpSp>
      <p:sp>
        <p:nvSpPr>
          <p:cNvPr id="265" name="Google Shape;265;p17"/>
          <p:cNvSpPr txBox="1"/>
          <p:nvPr/>
        </p:nvSpPr>
        <p:spPr>
          <a:xfrm>
            <a:off x="381000" y="4869999"/>
            <a:ext cx="8382000" cy="20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 panose="020B0604020202090204"/>
              <a:buNone/>
            </a:pPr>
            <a:r>
              <a:rPr lang="en-GB" sz="600" b="0" i="0" u="none" strike="noStrike" cap="none" dirty="0">
                <a:solidFill>
                  <a:srgbClr val="999999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rPr>
              <a:t>1. Li S, </a:t>
            </a:r>
            <a:r>
              <a:rPr lang="en-GB" sz="600" b="0" i="0" u="none" strike="noStrike" cap="none" dirty="0" err="1">
                <a:solidFill>
                  <a:srgbClr val="999999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rPr>
              <a:t>Gu</a:t>
            </a:r>
            <a:r>
              <a:rPr lang="en-GB" sz="600" b="0" i="0" u="none" strike="noStrike" cap="none" dirty="0">
                <a:solidFill>
                  <a:srgbClr val="999999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rPr>
              <a:t> HQ, Feng B, et al. Safety and efficacy of intravenous recombinant human </a:t>
            </a:r>
            <a:r>
              <a:rPr lang="en-GB" sz="600" b="0" i="0" u="none" strike="noStrike" cap="none" dirty="0" err="1">
                <a:solidFill>
                  <a:srgbClr val="999999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rPr>
              <a:t>prourokinase</a:t>
            </a:r>
            <a:r>
              <a:rPr lang="en-GB" sz="600" b="0" i="0" u="none" strike="noStrike" cap="none" dirty="0">
                <a:solidFill>
                  <a:srgbClr val="999999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rPr>
              <a:t> for acute ischaemic stroke within 4·5 h after stroke onset (PROST-2): a phase 3, randomised controlled trial. Lancet Neurol. 2025 Jan;24(1):33-41.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6095365" y="1499869"/>
            <a:ext cx="2667635" cy="332909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endParaRPr lang="en-US" altLang="zh-CN" sz="900" b="1">
              <a:solidFill>
                <a:srgbClr val="303030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131625" y="1336955"/>
                <a:ext cx="2595113" cy="3259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charset="0"/>
                    <a:ea typeface="Microsoft YaHei" charset="0"/>
                    <a:cs typeface="Microsoft YaHei" charset="0"/>
                  </a:rPr>
                  <a:t>             </a:t>
                </a:r>
                <a:r>
                  <a:rPr lang="en-GB" sz="11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charset="0"/>
                    <a:ea typeface="Microsoft YaHei" charset="0"/>
                    <a:cs typeface="Microsoft YaHei" charset="0"/>
                  </a:rPr>
                  <a:t>无“十分常见”出血项</a:t>
                </a:r>
                <a:endParaRPr lang="en-GB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charset="0"/>
                  <a:ea typeface="Microsoft YaHei" charset="0"/>
                  <a:cs typeface="Microsoft YaHei" charset="0"/>
                </a:endParaRPr>
              </a:p>
              <a:p>
                <a:endParaRPr lang="en-GB" sz="1000" dirty="0">
                  <a:solidFill>
                    <a:schemeClr val="tx1"/>
                  </a:solidFill>
                  <a:latin typeface="Microsoft YaHei" charset="0"/>
                  <a:ea typeface="Microsoft YaHei" charset="0"/>
                  <a:cs typeface="Microsoft YaHei" charset="0"/>
                </a:endParaRPr>
              </a:p>
              <a:p>
                <a:pPr marL="171450" indent="-171450">
                  <a:lnSpc>
                    <a:spcPct val="120000"/>
                  </a:lnSpc>
                  <a:buFont typeface="Arial" panose="020B0604020202090204" pitchFamily="34" charset="0"/>
                  <a:buChar char="•"/>
                </a:pPr>
                <a:r>
                  <a:rPr lang="en-GB" sz="1000" dirty="0" err="1">
                    <a:latin typeface="Microsoft YaHei" charset="0"/>
                    <a:ea typeface="Microsoft YaHei" charset="0"/>
                    <a:cs typeface="Microsoft YaHei" charset="0"/>
                  </a:rPr>
                  <a:t>阿替普酶</a:t>
                </a:r>
                <a:r>
                  <a:rPr lang="zh-CN" altLang="en-GB" sz="1000" dirty="0" err="1">
                    <a:latin typeface="Microsoft YaHei" charset="0"/>
                    <a:ea typeface="Microsoft YaHei" charset="0"/>
                    <a:cs typeface="Microsoft YaHei" charset="0"/>
                  </a:rPr>
                  <a:t>和</a:t>
                </a:r>
                <a:r>
                  <a:rPr lang="en-GB" sz="1000" dirty="0" err="1">
                    <a:latin typeface="Microsoft YaHei" charset="0"/>
                    <a:ea typeface="Microsoft YaHei" charset="0"/>
                    <a:cs typeface="Microsoft YaHei" charset="0"/>
                  </a:rPr>
                  <a:t>替奈普</a:t>
                </a:r>
                <a:r>
                  <a:rPr lang="zh-CN" altLang="en-GB" sz="1000" dirty="0" err="1">
                    <a:latin typeface="Microsoft YaHei" charset="0"/>
                    <a:ea typeface="Microsoft YaHei" charset="0"/>
                    <a:cs typeface="Microsoft YaHei" charset="0"/>
                  </a:rPr>
                  <a:t>酶</a:t>
                </a:r>
                <a:r>
                  <a:rPr lang="zh-CN" altLang="en-GB" sz="1000" dirty="0" err="1">
                    <a:latin typeface="Microsoft YaHei" charset="0"/>
                    <a:ea typeface="Microsoft YaHei" charset="0"/>
                    <a:cs typeface="Microsoft YaHei" charset="0"/>
                    <a:sym typeface="+mn-ea"/>
                  </a:rPr>
                  <a:t>颅内出血</a:t>
                </a:r>
                <a:r>
                  <a:rPr lang="en-GB" sz="1000" dirty="0" err="1">
                    <a:latin typeface="Microsoft YaHei" charset="0"/>
                    <a:ea typeface="Microsoft YaHei" charset="0"/>
                    <a:cs typeface="Microsoft YaHei" charset="0"/>
                  </a:rPr>
                  <a:t>为</a:t>
                </a:r>
                <a:r>
                  <a:rPr lang="en-US" altLang="en-GB" sz="1000" dirty="0" err="1">
                    <a:latin typeface="Microsoft YaHei" charset="0"/>
                    <a:ea typeface="Microsoft YaHei" charset="0"/>
                    <a:cs typeface="Microsoft YaHei" charset="0"/>
                  </a:rPr>
                  <a:t> </a:t>
                </a:r>
                <a:r>
                  <a:rPr lang="en-GB" sz="1000" dirty="0" err="1">
                    <a:latin typeface="Microsoft YaHei" charset="0"/>
                    <a:ea typeface="Microsoft YaHei" charset="0"/>
                    <a:cs typeface="Microsoft YaHei" charset="0"/>
                  </a:rPr>
                  <a:t>“十分常见</a:t>
                </a:r>
                <a:r>
                  <a:rPr lang="zh-CN" altLang="en-US" sz="1000" dirty="0">
                    <a:latin typeface="Microsoft YaHei" charset="0"/>
                    <a:ea typeface="Microsoft YaHei" charset="0"/>
                    <a:cs typeface="Microsoft YaHei" charset="0"/>
                  </a:rPr>
                  <a:t>”（</a:t>
                </a:r>
                <a14:m>
                  <m:oMath xmlns:m="http://schemas.openxmlformats.org/officeDocument/2006/math">
                    <m:r>
                      <a:rPr lang="zh-CN" altLang="en-US" sz="1000" i="1" smtClean="0">
                        <a:latin typeface="DejaVu Math TeX Gyre" panose="02000503000000000000" charset="0"/>
                        <a:ea typeface="SimSun" charset="0"/>
                        <a:cs typeface="DejaVu Math TeX Gyre" panose="02000503000000000000" charset="0"/>
                      </a:rPr>
                      <m:t>≥</m:t>
                    </m:r>
                    <m:r>
                      <a:rPr lang="en-US" altLang="zh-CN" sz="1000" b="0" i="1" smtClean="0">
                        <a:latin typeface="DejaVu Math TeX Gyre" panose="02000503000000000000" charset="0"/>
                        <a:ea typeface="SimSun" charset="0"/>
                        <a:cs typeface="DejaVu Math TeX Gyre" panose="02000503000000000000" charset="0"/>
                      </a:rPr>
                      <m:t>1/10</m:t>
                    </m:r>
                    <m:r>
                      <a:rPr lang="zh-CN" altLang="en-US" sz="1000" b="0" i="1" smtClean="0">
                        <a:latin typeface="DejaVu Math TeX Gyre" panose="02000503000000000000" charset="0"/>
                        <a:ea typeface="SimSun" charset="0"/>
                        <a:cs typeface="DejaVu Math TeX Gyre" panose="02000503000000000000" charset="0"/>
                      </a:rPr>
                      <m:t>）</m:t>
                    </m:r>
                  </m:oMath>
                </a14:m>
                <a:r>
                  <a:rPr lang="en-GB" dirty="0">
                    <a:latin typeface="Microsoft YaHei" charset="0"/>
                    <a:ea typeface="Microsoft YaHei" charset="0"/>
                    <a:cs typeface="Microsoft YaHei" charset="0"/>
                  </a:rPr>
                  <a:t>，</a:t>
                </a:r>
                <a:r>
                  <a:rPr lang="en-GB" sz="1000" b="1" dirty="0" smtClean="0">
                    <a:solidFill>
                      <a:srgbClr val="C00000"/>
                    </a:solidFill>
                    <a:latin typeface="Microsoft YaHei" charset="0"/>
                    <a:ea typeface="Microsoft YaHei" charset="0"/>
                    <a:cs typeface="Microsoft YaHei" charset="0"/>
                  </a:rPr>
                  <a:t>本品仅为“常见</a:t>
                </a:r>
                <a:r>
                  <a:rPr lang="zh-CN" altLang="en-US" sz="1000" b="1" dirty="0">
                    <a:solidFill>
                      <a:srgbClr val="C00000"/>
                    </a:solidFill>
                    <a:latin typeface="Microsoft YaHei" charset="0"/>
                    <a:ea typeface="Microsoft YaHei" charset="0"/>
                    <a:cs typeface="Microsoft YaHei" charset="0"/>
                  </a:rPr>
                  <a:t> （</a:t>
                </a:r>
                <a14:m>
                  <m:oMath xmlns:m="http://schemas.openxmlformats.org/officeDocument/2006/math">
                    <m:r>
                      <a:rPr lang="en-US" altLang="zh-CN" sz="1000" b="1">
                        <a:solidFill>
                          <a:srgbClr val="C00000"/>
                        </a:solidFill>
                        <a:latin typeface="DejaVu Math TeX Gyre" panose="02000503000000000000" charset="0"/>
                        <a:ea typeface="SimSun" charset="0"/>
                        <a:cs typeface="DejaVu Math TeX Gyre" panose="02000503000000000000" charset="0"/>
                      </a:rPr>
                      <m:t>&lt;</m:t>
                    </m:r>
                    <m:r>
                      <a:rPr lang="en-US" altLang="zh-CN" sz="1000" b="1" i="1">
                        <a:solidFill>
                          <a:srgbClr val="C00000"/>
                        </a:solidFill>
                        <a:latin typeface="DejaVu Math TeX Gyre" panose="02000503000000000000" charset="0"/>
                        <a:ea typeface="SimSun" charset="0"/>
                        <a:cs typeface="DejaVu Math TeX Gyre" panose="02000503000000000000" charset="0"/>
                      </a:rPr>
                      <m:t>𝟏</m:t>
                    </m:r>
                    <m:r>
                      <a:rPr lang="en-US" altLang="zh-CN" sz="1000" b="1">
                        <a:solidFill>
                          <a:srgbClr val="C00000"/>
                        </a:solidFill>
                        <a:latin typeface="DejaVu Math TeX Gyre" panose="02000503000000000000" charset="0"/>
                        <a:ea typeface="SimSun" charset="0"/>
                        <a:cs typeface="DejaVu Math TeX Gyre" panose="02000503000000000000" charset="0"/>
                      </a:rPr>
                      <m:t>/</m:t>
                    </m:r>
                    <m:r>
                      <a:rPr lang="en-US" altLang="zh-CN" sz="1000" b="1" i="1">
                        <a:solidFill>
                          <a:srgbClr val="C00000"/>
                        </a:solidFill>
                        <a:latin typeface="DejaVu Math TeX Gyre" panose="02000503000000000000" charset="0"/>
                        <a:ea typeface="SimSun" charset="0"/>
                        <a:cs typeface="DejaVu Math TeX Gyre" panose="02000503000000000000" charset="0"/>
                      </a:rPr>
                      <m:t>𝟏𝟎</m:t>
                    </m:r>
                  </m:oMath>
                </a14:m>
                <a:r>
                  <a:rPr lang="zh-CN" altLang="en-US" sz="1000" b="1" dirty="0">
                    <a:solidFill>
                      <a:srgbClr val="C00000"/>
                    </a:solidFill>
                    <a:latin typeface="Microsoft YaHei" charset="0"/>
                    <a:ea typeface="Microsoft YaHei" charset="0"/>
                    <a:cs typeface="Microsoft YaHei" charset="0"/>
                  </a:rPr>
                  <a:t>）</a:t>
                </a:r>
                <a:r>
                  <a:rPr lang="zh-CN" altLang="en-US" sz="1000" b="1" dirty="0" smtClean="0">
                    <a:solidFill>
                      <a:srgbClr val="C00000"/>
                    </a:solidFill>
                    <a:latin typeface="Microsoft YaHei" charset="0"/>
                    <a:ea typeface="Microsoft YaHei" charset="0"/>
                    <a:cs typeface="Microsoft YaHei" charset="0"/>
                  </a:rPr>
                  <a:t>。</a:t>
                </a:r>
                <a:endParaRPr lang="en-US" altLang="zh-CN" sz="1000" b="1" dirty="0" smtClean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</a:endParaRPr>
              </a:p>
              <a:p>
                <a:pPr marL="171450" indent="-171450">
                  <a:lnSpc>
                    <a:spcPct val="120000"/>
                  </a:lnSpc>
                  <a:buFont typeface="Arial" panose="020B0604020202090204" pitchFamily="34" charset="0"/>
                  <a:buChar char="•"/>
                </a:pPr>
                <a:r>
                  <a:rPr lang="en-GB" sz="1000" b="1" dirty="0" smtClean="0">
                    <a:solidFill>
                      <a:srgbClr val="C00000"/>
                    </a:solidFill>
                    <a:latin typeface="Microsoft YaHei" charset="0"/>
                    <a:ea typeface="Microsoft YaHei" charset="0"/>
                    <a:cs typeface="Microsoft YaHei" charset="0"/>
                  </a:rPr>
                  <a:t> </a:t>
                </a:r>
                <a:r>
                  <a:rPr lang="en-GB" sz="1000" b="1" dirty="0" err="1">
                    <a:solidFill>
                      <a:srgbClr val="C00000"/>
                    </a:solidFill>
                    <a:latin typeface="Microsoft YaHei" charset="0"/>
                    <a:ea typeface="Microsoft YaHei" charset="0"/>
                    <a:cs typeface="Microsoft YaHei" charset="0"/>
                  </a:rPr>
                  <a:t>本品说明书未提示多器官严重出血</a:t>
                </a:r>
                <a:r>
                  <a:rPr lang="zh-CN" altLang="en-US" sz="1000" b="1" dirty="0">
                    <a:solidFill>
                      <a:srgbClr val="C00000"/>
                    </a:solidFill>
                    <a:latin typeface="Microsoft YaHei" charset="0"/>
                    <a:ea typeface="Microsoft YaHei" charset="0"/>
                    <a:cs typeface="Microsoft YaHei" charset="0"/>
                  </a:rPr>
                  <a:t>。</a:t>
                </a:r>
                <a:endParaRPr lang="en-GB" sz="1000" b="1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</a:endParaRPr>
              </a:p>
              <a:p>
                <a:endParaRPr lang="zh-CN" altLang="en-US" sz="1000" dirty="0">
                  <a:latin typeface="Microsoft YaHei" charset="0"/>
                  <a:ea typeface="Microsoft YaHei" charset="0"/>
                  <a:cs typeface="Microsoft YaHei" charset="0"/>
                </a:endParaRPr>
              </a:p>
              <a:p>
                <a:endParaRPr lang="en-GB" sz="1100" b="1" dirty="0">
                  <a:latin typeface="Microsoft YaHei" charset="0"/>
                  <a:ea typeface="Microsoft YaHei" charset="0"/>
                  <a:cs typeface="Microsoft YaHei" charset="0"/>
                </a:endParaRPr>
              </a:p>
              <a:p>
                <a:r>
                  <a:rPr lang="en-GB" sz="11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charset="0"/>
                    <a:ea typeface="Microsoft YaHei" charset="0"/>
                    <a:cs typeface="Microsoft YaHei" charset="0"/>
                  </a:rPr>
                  <a:t>多系统损伤及过敏相关风险尚未见报告</a:t>
                </a:r>
                <a:r>
                  <a:rPr lang="en-GB" sz="1100" dirty="0">
                    <a:latin typeface="Microsoft YaHei" charset="0"/>
                    <a:ea typeface="Microsoft YaHei" charset="0"/>
                    <a:cs typeface="Microsoft YaHei" charset="0"/>
                  </a:rPr>
                  <a:t> </a:t>
                </a:r>
                <a:endParaRPr lang="en-GB" sz="800" dirty="0">
                  <a:solidFill>
                    <a:schemeClr val="tx1"/>
                  </a:solidFill>
                  <a:latin typeface="Microsoft YaHei" charset="0"/>
                  <a:ea typeface="Microsoft YaHei" charset="0"/>
                  <a:cs typeface="Microsoft YaHei" charset="0"/>
                </a:endParaRPr>
              </a:p>
              <a:p>
                <a:endParaRPr lang="en-GB" altLang="zh-CN" sz="1000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90204" pitchFamily="34" charset="0"/>
                  <a:buChar char="•"/>
                </a:pPr>
                <a:r>
                  <a:rPr lang="zh-CN" altLang="en-US" sz="1000" b="1" dirty="0">
                    <a:solidFill>
                      <a:srgbClr val="C00000"/>
                    </a:solidFill>
                    <a:latin typeface="Microsoft YaHei" charset="0"/>
                    <a:ea typeface="Microsoft YaHei" charset="0"/>
                    <a:cs typeface="Microsoft YaHei" charset="0"/>
                  </a:rPr>
                  <a:t>本品说明书未报告替奈普酶涉及的肝功异常、骨质疏松、眼及内分泌等多系统偶见不良反应。</a:t>
                </a:r>
                <a:r>
                  <a:rPr lang="zh-CN" altLang="en-US" sz="1000" b="1" dirty="0">
                    <a:solidFill>
                      <a:schemeClr val="tx1"/>
                    </a:solidFill>
                    <a:latin typeface="Microsoft YaHei" charset="0"/>
                    <a:ea typeface="Microsoft YaHei" charset="0"/>
                    <a:cs typeface="Microsoft YaHei" charset="0"/>
                  </a:rPr>
                  <a:t> </a:t>
                </a:r>
                <a:endParaRPr lang="en-US" sz="1000" b="1" dirty="0">
                  <a:solidFill>
                    <a:schemeClr val="tx1"/>
                  </a:solidFill>
                  <a:latin typeface="Microsoft YaHei" charset="0"/>
                  <a:ea typeface="Microsoft YaHei" charset="0"/>
                  <a:cs typeface="Microsoft YaHei" charset="0"/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90204" pitchFamily="34" charset="0"/>
                  <a:buChar char="•"/>
                </a:pPr>
                <a:r>
                  <a:rPr lang="en-GB" sz="1000" dirty="0" err="1">
                    <a:latin typeface="Microsoft YaHei" charset="0"/>
                    <a:ea typeface="Microsoft YaHei" charset="0"/>
                    <a:cs typeface="Microsoft YaHei" charset="0"/>
                  </a:rPr>
                  <a:t>相比阿替普酶与替奈普酶需警惕的过敏反应及输血风险，</a:t>
                </a:r>
                <a:r>
                  <a:rPr lang="en-GB" sz="1000" b="1" dirty="0" err="1">
                    <a:solidFill>
                      <a:srgbClr val="C00000"/>
                    </a:solidFill>
                    <a:latin typeface="Microsoft YaHei" charset="0"/>
                    <a:ea typeface="Microsoft YaHei" charset="0"/>
                    <a:cs typeface="Microsoft YaHei" charset="0"/>
                  </a:rPr>
                  <a:t>本品说明书均未报告此类风险</a:t>
                </a:r>
                <a:r>
                  <a:rPr lang="zh-CN" altLang="en-US" sz="1000" b="1" dirty="0">
                    <a:solidFill>
                      <a:srgbClr val="C00000"/>
                    </a:solidFill>
                    <a:latin typeface="Microsoft YaHei" charset="0"/>
                    <a:ea typeface="Microsoft YaHei" charset="0"/>
                    <a:cs typeface="Microsoft YaHei" charset="0"/>
                  </a:rPr>
                  <a:t>。</a:t>
                </a:r>
                <a:endParaRPr lang="en-US" sz="1000" b="1" dirty="0">
                  <a:latin typeface="Microsoft YaHei" charset="0"/>
                  <a:ea typeface="Microsoft YaHei" charset="0"/>
                  <a:cs typeface="Microsoft YaHei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1625" y="1336955"/>
                <a:ext cx="2595113" cy="3259354"/>
              </a:xfrm>
              <a:prstGeom prst="rect">
                <a:avLst/>
              </a:prstGeom>
              <a:blipFill rotWithShape="1">
                <a:blip r:embed="rId4"/>
                <a:stretch>
                  <a:fillRect l="-3" t="-9" r="22" b="5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Google Shape;228;p16"/>
          <p:cNvSpPr/>
          <p:nvPr/>
        </p:nvSpPr>
        <p:spPr>
          <a:xfrm>
            <a:off x="0" y="-1"/>
            <a:ext cx="1047900" cy="43239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</a:pPr>
            <a:r>
              <a:rPr lang="zh-CN" altLang="en-US" sz="1200" b="1" i="0" u="none" strike="noStrike" cap="none" dirty="0" smtClean="0">
                <a:solidFill>
                  <a:srgbClr val="FFFFFF"/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rPr>
              <a:t>安全性</a:t>
            </a:r>
            <a:endParaRPr lang="en-US" altLang="zh-CN" sz="1200" b="1" i="0" u="none" strike="noStrike" cap="none" dirty="0" smtClean="0">
              <a:solidFill>
                <a:srgbClr val="FFFFFF"/>
              </a:solidFill>
              <a:latin typeface="Microsoft YaHei" charset="0"/>
              <a:ea typeface="Microsoft YaHei" charset="0"/>
              <a:cs typeface="Microsoft YaHei" charset="0"/>
              <a:sym typeface="Arial" panose="020B060402020209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</a:pPr>
            <a:r>
              <a:rPr lang="en-GB" sz="1200" b="1" i="0" u="none" strike="noStrike" cap="none" dirty="0" smtClean="0">
                <a:solidFill>
                  <a:srgbClr val="FFFFFF"/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rPr>
              <a:t>2/2</a:t>
            </a:r>
            <a:endParaRPr lang="en-GB" sz="1200" b="1" i="0" u="none" strike="noStrike" cap="none" dirty="0">
              <a:solidFill>
                <a:srgbClr val="FFFFFF"/>
              </a:solidFill>
              <a:latin typeface="Microsoft YaHei" charset="0"/>
              <a:ea typeface="Microsoft YaHei" charset="0"/>
              <a:cs typeface="Microsoft YaHei" charset="0"/>
              <a:sym typeface="Arial" panose="020B060402020209020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44" y="2715961"/>
            <a:ext cx="2188946" cy="199814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4992" y="2715654"/>
            <a:ext cx="2178003" cy="1998700"/>
          </a:xfrm>
          <a:prstGeom prst="rect">
            <a:avLst/>
          </a:prstGeom>
        </p:spPr>
      </p:pic>
      <p:pic>
        <p:nvPicPr>
          <p:cNvPr id="23" name="圖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6300" y="0"/>
            <a:ext cx="1917700" cy="54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8"/>
          <p:cNvSpPr/>
          <p:nvPr/>
        </p:nvSpPr>
        <p:spPr>
          <a:xfrm>
            <a:off x="0" y="0"/>
            <a:ext cx="9144000" cy="4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90204"/>
              <a:buNone/>
            </a:pPr>
            <a:endParaRPr sz="1400" b="0" i="0" u="none" strike="noStrike" cap="none">
              <a:solidFill>
                <a:srgbClr val="000000"/>
              </a:solidFill>
              <a:latin typeface="Microsoft YaHei" charset="0"/>
              <a:ea typeface="Microsoft YaHei" charset="0"/>
              <a:cs typeface="Arial" panose="020B0604020202090204"/>
              <a:sym typeface="Arial" panose="020B0604020202090204"/>
            </a:endParaRPr>
          </a:p>
        </p:txBody>
      </p:sp>
      <p:sp>
        <p:nvSpPr>
          <p:cNvPr id="276" name="Google Shape;276;p18"/>
          <p:cNvSpPr txBox="1"/>
          <p:nvPr/>
        </p:nvSpPr>
        <p:spPr>
          <a:xfrm>
            <a:off x="321449" y="4776221"/>
            <a:ext cx="8572500" cy="2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 panose="020B0604020202090204"/>
              <a:buNone/>
            </a:pPr>
            <a:r>
              <a:rPr lang="en-GB" sz="750" b="1" i="0" u="none" strike="noStrike" cap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rPr>
              <a:t>发表于国际权威医学期刊《柳叶刀-神经病学</a:t>
            </a:r>
            <a:r>
              <a:rPr lang="en-GB" sz="75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rPr>
              <a:t>》（The Lancet Neurology）</a:t>
            </a:r>
            <a:endParaRPr sz="750" b="1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Microsoft YaHei" charset="0"/>
              <a:ea typeface="Microsoft YaHei" charset="0"/>
              <a:cs typeface="Microsoft YaHei" charset="0"/>
              <a:sym typeface="Arial" panose="020B060402020209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150"/>
              </a:spcAft>
              <a:buClr>
                <a:srgbClr val="000000"/>
              </a:buClr>
              <a:buSzPts val="750"/>
              <a:buFont typeface="Arial" panose="020B0604020202090204"/>
              <a:buNone/>
            </a:pPr>
            <a:r>
              <a:rPr lang="en-GB" sz="75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rPr>
              <a:t>1. Li S, et al. Safety and efficacy of intravenous recombinant human </a:t>
            </a:r>
            <a:r>
              <a:rPr lang="en-GB" sz="750" b="0" i="0" u="none" strike="noStrike" cap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rPr>
              <a:t>prourokinase</a:t>
            </a:r>
            <a:r>
              <a:rPr lang="en-GB" sz="75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rPr>
              <a:t> for acute ischaemic stroke (PROST-2): a phase 3 RCT. Lancet Neurol. 2025 Jan;24(1):33-41.</a:t>
            </a:r>
            <a:endParaRPr sz="75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Microsoft YaHei" charset="0"/>
              <a:ea typeface="Microsoft YaHei" charset="0"/>
              <a:cs typeface="Microsoft YaHei" charset="0"/>
              <a:sym typeface="Arial" panose="020B0604020202090204"/>
            </a:endParaRPr>
          </a:p>
        </p:txBody>
      </p:sp>
      <p:grpSp>
        <p:nvGrpSpPr>
          <p:cNvPr id="277" name="Google Shape;277;p18"/>
          <p:cNvGrpSpPr/>
          <p:nvPr/>
        </p:nvGrpSpPr>
        <p:grpSpPr>
          <a:xfrm>
            <a:off x="278670" y="2431360"/>
            <a:ext cx="2674080" cy="2140639"/>
            <a:chOff x="278670" y="1881789"/>
            <a:chExt cx="2674080" cy="2690211"/>
          </a:xfrm>
        </p:grpSpPr>
        <p:sp>
          <p:nvSpPr>
            <p:cNvPr id="278" name="Google Shape;278;p18"/>
            <p:cNvSpPr/>
            <p:nvPr/>
          </p:nvSpPr>
          <p:spPr>
            <a:xfrm>
              <a:off x="285750" y="1905000"/>
              <a:ext cx="2667000" cy="2667000"/>
            </a:xfrm>
            <a:prstGeom prst="roundRect">
              <a:avLst>
                <a:gd name="adj" fmla="val 4285"/>
              </a:avLst>
            </a:prstGeom>
            <a:solidFill>
              <a:srgbClr val="FFFFFF"/>
            </a:solidFill>
            <a:ln w="127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79" name="Google Shape;279;p18"/>
            <p:cNvSpPr/>
            <p:nvPr/>
          </p:nvSpPr>
          <p:spPr>
            <a:xfrm>
              <a:off x="285750" y="1912944"/>
              <a:ext cx="2667000" cy="571500"/>
            </a:xfrm>
            <a:prstGeom prst="roundRect">
              <a:avLst>
                <a:gd name="adj" fmla="val 20000"/>
              </a:avLst>
            </a:prstGeom>
            <a:solidFill>
              <a:srgbClr val="2E75B6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80" name="Google Shape;280;p18"/>
            <p:cNvSpPr txBox="1"/>
            <p:nvPr/>
          </p:nvSpPr>
          <p:spPr>
            <a:xfrm>
              <a:off x="278670" y="1881789"/>
              <a:ext cx="26670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 panose="020B0604020202090204"/>
                <a:buNone/>
              </a:pPr>
              <a:r>
                <a:rPr lang="zh-CN" altLang="en-GB" sz="1600" b="1" i="0" u="none" strike="noStrike" cap="none" dirty="0">
                  <a:solidFill>
                    <a:schemeClr val="bg1"/>
                  </a:solidFill>
                  <a:latin typeface="Microsoft YaHei" charset="0"/>
                  <a:ea typeface="Microsoft YaHei" charset="0"/>
                  <a:cs typeface="Noto Sans SC" panose="020B0200000000000000" charset="-122"/>
                  <a:sym typeface="Noto Sans SC" panose="020B0200000000000000" charset="-122"/>
                </a:rPr>
                <a:t>神经</a:t>
              </a:r>
              <a:r>
                <a:rPr lang="en-GB" sz="1600" b="1" i="0" u="none" strike="noStrike" cap="none" dirty="0" err="1">
                  <a:solidFill>
                    <a:schemeClr val="bg1"/>
                  </a:solidFill>
                  <a:latin typeface="Microsoft YaHei" charset="0"/>
                  <a:ea typeface="Microsoft YaHei" charset="0"/>
                  <a:cs typeface="Noto Sans SC" panose="020B0200000000000000" charset="-122"/>
                  <a:sym typeface="Noto Sans SC" panose="020B0200000000000000" charset="-122"/>
                </a:rPr>
                <a:t>恢复更显著</a:t>
              </a:r>
              <a:endParaRPr lang="en-GB" sz="1600" b="1" i="0" u="none" strike="noStrike" cap="none" dirty="0">
                <a:solidFill>
                  <a:schemeClr val="bg1"/>
                </a:solidFill>
                <a:latin typeface="Microsoft YaHei" charset="0"/>
                <a:ea typeface="Microsoft YaHei" charset="0"/>
                <a:cs typeface="Noto Sans SC" panose="020B0200000000000000" charset="-122"/>
                <a:sym typeface="Noto Sans SC" panose="020B0200000000000000" charset="-122"/>
              </a:endParaRPr>
            </a:p>
          </p:txBody>
        </p:sp>
        <p:sp>
          <p:nvSpPr>
            <p:cNvPr id="281" name="Google Shape;281;p18"/>
            <p:cNvSpPr txBox="1"/>
            <p:nvPr/>
          </p:nvSpPr>
          <p:spPr>
            <a:xfrm>
              <a:off x="381000" y="2586697"/>
              <a:ext cx="24765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 panose="020B0604020202090204"/>
                <a:buNone/>
              </a:pPr>
              <a:r>
                <a:rPr lang="en-GB" sz="1600" b="1" i="0" u="none" strike="noStrike" cap="none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Poppins ExtraBold"/>
                </a:rPr>
                <a:t>-</a:t>
              </a:r>
              <a:r>
                <a:rPr lang="en-US" altLang="en-GB" sz="1600" b="1" i="0" u="none" strike="noStrike" cap="none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Poppins ExtraBold"/>
                </a:rPr>
                <a:t> </a:t>
              </a:r>
              <a:r>
                <a:rPr lang="en-GB" sz="1600" b="1" i="0" u="none" strike="noStrike" cap="none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Poppins ExtraBold"/>
                </a:rPr>
                <a:t>4.5分</a:t>
              </a:r>
            </a:p>
          </p:txBody>
        </p:sp>
      </p:grpSp>
      <p:grpSp>
        <p:nvGrpSpPr>
          <p:cNvPr id="283" name="Google Shape;283;p18"/>
          <p:cNvGrpSpPr/>
          <p:nvPr/>
        </p:nvGrpSpPr>
        <p:grpSpPr>
          <a:xfrm>
            <a:off x="3238500" y="2449195"/>
            <a:ext cx="2762250" cy="2122805"/>
            <a:chOff x="3238500" y="1905000"/>
            <a:chExt cx="2762250" cy="2667000"/>
          </a:xfrm>
        </p:grpSpPr>
        <p:sp>
          <p:nvSpPr>
            <p:cNvPr id="284" name="Google Shape;284;p18"/>
            <p:cNvSpPr/>
            <p:nvPr/>
          </p:nvSpPr>
          <p:spPr>
            <a:xfrm>
              <a:off x="3238500" y="1905000"/>
              <a:ext cx="2667000" cy="2667000"/>
            </a:xfrm>
            <a:prstGeom prst="roundRect">
              <a:avLst>
                <a:gd name="adj" fmla="val 4285"/>
              </a:avLst>
            </a:prstGeom>
            <a:solidFill>
              <a:srgbClr val="FFFFFF"/>
            </a:solidFill>
            <a:ln w="127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85" name="Google Shape;285;p18"/>
            <p:cNvSpPr/>
            <p:nvPr/>
          </p:nvSpPr>
          <p:spPr>
            <a:xfrm>
              <a:off x="3238500" y="1905000"/>
              <a:ext cx="2667000" cy="571500"/>
            </a:xfrm>
            <a:prstGeom prst="roundRect">
              <a:avLst>
                <a:gd name="adj" fmla="val 20000"/>
              </a:avLst>
            </a:prstGeom>
            <a:solidFill>
              <a:srgbClr val="2E75B6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86" name="Google Shape;286;p18"/>
            <p:cNvSpPr txBox="1"/>
            <p:nvPr/>
          </p:nvSpPr>
          <p:spPr>
            <a:xfrm>
              <a:off x="3333750" y="1913567"/>
              <a:ext cx="26670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 panose="020B0604020202090204"/>
                <a:buNone/>
              </a:pPr>
              <a:r>
                <a:rPr lang="en-GB" sz="1600" b="1" i="0" u="none" strike="noStrike" cap="none" dirty="0" err="1">
                  <a:solidFill>
                    <a:schemeClr val="bg1"/>
                  </a:solidFill>
                  <a:latin typeface="Microsoft YaHei" charset="0"/>
                  <a:ea typeface="Microsoft YaHei" charset="0"/>
                  <a:cs typeface="Noto Sans SC" panose="020B0200000000000000" charset="-122"/>
                  <a:sym typeface="Noto Sans SC" panose="020B0200000000000000" charset="-122"/>
                </a:rPr>
                <a:t>获益面更广</a:t>
              </a:r>
              <a:endParaRPr lang="en-GB" sz="1600" b="1" i="0" u="none" strike="noStrike" cap="none" dirty="0">
                <a:solidFill>
                  <a:schemeClr val="bg1"/>
                </a:solidFill>
                <a:latin typeface="Microsoft YaHei" charset="0"/>
                <a:ea typeface="Microsoft YaHei" charset="0"/>
                <a:cs typeface="Noto Sans SC" panose="020B0200000000000000" charset="-122"/>
                <a:sym typeface="Noto Sans SC" panose="020B0200000000000000" charset="-122"/>
              </a:endParaRPr>
            </a:p>
          </p:txBody>
        </p:sp>
        <p:sp>
          <p:nvSpPr>
            <p:cNvPr id="287" name="Google Shape;287;p18"/>
            <p:cNvSpPr txBox="1"/>
            <p:nvPr/>
          </p:nvSpPr>
          <p:spPr>
            <a:xfrm>
              <a:off x="3333750" y="2524125"/>
              <a:ext cx="24765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 panose="020B0604020202090204"/>
                <a:buNone/>
              </a:pPr>
              <a:r>
                <a:rPr lang="en-GB" sz="1600" b="1" i="0" u="none" strike="noStrike" cap="none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Poppins ExtraBold"/>
                  <a:sym typeface="Poppins ExtraBold"/>
                </a:rPr>
                <a:t>79.3%</a:t>
              </a:r>
            </a:p>
          </p:txBody>
        </p:sp>
        <p:sp>
          <p:nvSpPr>
            <p:cNvPr id="288" name="Google Shape;288;p18"/>
            <p:cNvSpPr txBox="1"/>
            <p:nvPr/>
          </p:nvSpPr>
          <p:spPr>
            <a:xfrm>
              <a:off x="3392805" y="3025976"/>
              <a:ext cx="2381400" cy="133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171450" indent="-171450">
                <a:lnSpc>
                  <a:spcPct val="120000"/>
                </a:lnSpc>
                <a:spcBef>
                  <a:spcPts val="600"/>
                </a:spcBef>
                <a:buClr>
                  <a:schemeClr val="dk1"/>
                </a:buClr>
                <a:buSzPts val="1125"/>
                <a:buFont typeface="Arial" panose="020B0604020202090204" pitchFamily="34" charset="0"/>
                <a:buChar char="•"/>
              </a:pPr>
              <a:r>
                <a:rPr lang="en-GB" sz="1200" dirty="0">
                  <a:latin typeface="楷体" pitchFamily="49" charset="-122"/>
                  <a:ea typeface="楷体" pitchFamily="49" charset="-122"/>
                  <a:cs typeface="Microsoft YaHei" charset="0"/>
                </a:rPr>
                <a:t>90天功能独立率（mRS 0-2分）达 79.3%（</a:t>
              </a:r>
              <a:r>
                <a:rPr lang="en-GB" sz="1200" dirty="0" smtClean="0">
                  <a:latin typeface="楷体" pitchFamily="49" charset="-122"/>
                  <a:ea typeface="楷体" pitchFamily="49" charset="-122"/>
                  <a:cs typeface="Microsoft YaHei" charset="0"/>
                </a:rPr>
                <a:t>在72%完全恢复基础上）</a:t>
              </a:r>
            </a:p>
            <a:p>
              <a:pPr marL="171450" indent="-171450">
                <a:lnSpc>
                  <a:spcPct val="120000"/>
                </a:lnSpc>
                <a:spcBef>
                  <a:spcPts val="600"/>
                </a:spcBef>
                <a:buClr>
                  <a:schemeClr val="dk1"/>
                </a:buClr>
                <a:buSzPts val="1125"/>
                <a:buFont typeface="Arial" panose="020B0604020202090204" pitchFamily="34" charset="0"/>
                <a:buChar char="•"/>
              </a:pPr>
              <a:r>
                <a:rPr lang="en-GB" sz="1200" dirty="0" err="1" smtClean="0">
                  <a:latin typeface="楷体" pitchFamily="49" charset="-122"/>
                  <a:ea typeface="楷体" pitchFamily="49" charset="-122"/>
                  <a:cs typeface="Microsoft YaHei" charset="0"/>
                </a:rPr>
                <a:t>近八成患者免于瘫痪</a:t>
              </a:r>
              <a:r>
                <a:rPr lang="en-GB" sz="1200" dirty="0" err="1">
                  <a:latin typeface="楷体" pitchFamily="49" charset="-122"/>
                  <a:ea typeface="楷体" pitchFamily="49" charset="-122"/>
                  <a:cs typeface="Microsoft YaHei" charset="0"/>
                </a:rPr>
                <a:t>，</a:t>
              </a:r>
              <a:r>
                <a:rPr lang="en-GB" sz="1200" dirty="0" err="1" smtClean="0">
                  <a:latin typeface="楷体" pitchFamily="49" charset="-122"/>
                  <a:ea typeface="楷体" pitchFamily="49" charset="-122"/>
                  <a:cs typeface="Microsoft YaHei" charset="0"/>
                </a:rPr>
                <a:t>显著减轻长期护理负担</a:t>
              </a:r>
              <a:endParaRPr lang="en-GB" sz="1200" dirty="0">
                <a:latin typeface="楷体" pitchFamily="49" charset="-122"/>
                <a:ea typeface="楷体" pitchFamily="49" charset="-122"/>
                <a:cs typeface="Microsoft YaHei" charset="0"/>
              </a:endParaRPr>
            </a:p>
            <a:p>
              <a:pPr marL="0" marR="0" lvl="0" indent="0" algn="l" rtl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25"/>
                <a:buFont typeface="Arial" panose="020B0604020202090204"/>
                <a:buNone/>
              </a:pPr>
              <a:endParaRPr sz="1200" b="1" i="0" u="none" strike="noStrike" cap="none" dirty="0">
                <a:solidFill>
                  <a:srgbClr val="475569"/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endParaRPr>
            </a:p>
          </p:txBody>
        </p:sp>
      </p:grpSp>
      <p:grpSp>
        <p:nvGrpSpPr>
          <p:cNvPr id="289" name="Google Shape;289;p18"/>
          <p:cNvGrpSpPr/>
          <p:nvPr/>
        </p:nvGrpSpPr>
        <p:grpSpPr>
          <a:xfrm>
            <a:off x="6190289" y="2448560"/>
            <a:ext cx="2667961" cy="2123440"/>
            <a:chOff x="6190289" y="1905000"/>
            <a:chExt cx="2667961" cy="2667000"/>
          </a:xfrm>
        </p:grpSpPr>
        <p:sp>
          <p:nvSpPr>
            <p:cNvPr id="290" name="Google Shape;290;p18"/>
            <p:cNvSpPr/>
            <p:nvPr/>
          </p:nvSpPr>
          <p:spPr>
            <a:xfrm>
              <a:off x="6191250" y="1905000"/>
              <a:ext cx="2667000" cy="2667000"/>
            </a:xfrm>
            <a:prstGeom prst="roundRect">
              <a:avLst>
                <a:gd name="adj" fmla="val 4285"/>
              </a:avLst>
            </a:prstGeom>
            <a:solidFill>
              <a:srgbClr val="FFFFFF"/>
            </a:solidFill>
            <a:ln w="127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buSzPts val="1400"/>
              </a:pPr>
              <a:endParaRPr lang="en-GB" dirty="0">
                <a:latin typeface="Microsoft YaHei" charset="0"/>
                <a:ea typeface="Microsoft YaHei" charset="0"/>
              </a:endParaRPr>
            </a:p>
            <a:p>
              <a:pPr>
                <a:buSzPts val="1400"/>
              </a:pPr>
              <a:endParaRPr lang="en-GB" dirty="0">
                <a:latin typeface="Microsoft YaHei" charset="0"/>
                <a:ea typeface="Microsoft YaHei" charset="0"/>
              </a:endParaRPr>
            </a:p>
            <a:p>
              <a:pPr>
                <a:buSzPts val="1400"/>
              </a:pPr>
              <a:endParaRPr lang="en-GB" dirty="0">
                <a:latin typeface="Microsoft YaHei" charset="0"/>
                <a:ea typeface="Microsoft YaHei" charset="0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91" name="Google Shape;291;p18"/>
            <p:cNvSpPr/>
            <p:nvPr/>
          </p:nvSpPr>
          <p:spPr>
            <a:xfrm>
              <a:off x="6191250" y="1905000"/>
              <a:ext cx="2667000" cy="571500"/>
            </a:xfrm>
            <a:prstGeom prst="roundRect">
              <a:avLst>
                <a:gd name="adj" fmla="val 20000"/>
              </a:avLst>
            </a:prstGeom>
            <a:solidFill>
              <a:srgbClr val="2E75B6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292" name="Google Shape;292;p18"/>
            <p:cNvSpPr txBox="1"/>
            <p:nvPr/>
          </p:nvSpPr>
          <p:spPr>
            <a:xfrm>
              <a:off x="6190289" y="1914823"/>
              <a:ext cx="26670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 panose="020B0604020202090204"/>
                <a:buNone/>
              </a:pPr>
              <a:r>
                <a:rPr lang="en-GB" sz="1500" b="1" i="0" u="none" strike="noStrike" cap="none" dirty="0">
                  <a:solidFill>
                    <a:schemeClr val="bg1"/>
                  </a:solidFill>
                  <a:latin typeface="Microsoft YaHei" charset="0"/>
                  <a:ea typeface="Microsoft YaHei" charset="0"/>
                  <a:cs typeface="Microsoft YaHei" charset="0"/>
                  <a:sym typeface="Noto Sans SC" panose="020B0200000000000000" charset="-122"/>
                </a:rPr>
                <a:t> </a:t>
              </a:r>
              <a:r>
                <a:rPr lang="en-GB" sz="1600" b="1" i="0" u="none" strike="noStrike" cap="none" dirty="0" err="1">
                  <a:solidFill>
                    <a:schemeClr val="bg1"/>
                  </a:solidFill>
                  <a:latin typeface="Microsoft YaHei" charset="0"/>
                  <a:ea typeface="Microsoft YaHei" charset="0"/>
                  <a:cs typeface="Microsoft YaHei" charset="0"/>
                  <a:sym typeface="Noto Sans SC" panose="020B0200000000000000" charset="-122"/>
                </a:rPr>
                <a:t>致残全面降低</a:t>
              </a:r>
              <a:endParaRPr lang="en-GB" sz="1600" b="1" i="0" u="none" strike="noStrike" cap="none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  <a:sym typeface="Noto Sans SC" panose="020B0200000000000000" charset="-122"/>
              </a:endParaRPr>
            </a:p>
          </p:txBody>
        </p:sp>
        <p:sp>
          <p:nvSpPr>
            <p:cNvPr id="293" name="Google Shape;293;p18"/>
            <p:cNvSpPr txBox="1"/>
            <p:nvPr/>
          </p:nvSpPr>
          <p:spPr>
            <a:xfrm>
              <a:off x="6264275" y="2549285"/>
              <a:ext cx="24765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 panose="020B0604020202090204"/>
                <a:buNone/>
              </a:pPr>
              <a:r>
                <a:rPr lang="en-GB" sz="1600" b="1" i="0" u="none" strike="noStrike" cap="none" dirty="0" err="1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Noto Sans SC" panose="020B0200000000000000" charset="-122"/>
                </a:rPr>
                <a:t>mRS中位</a:t>
              </a:r>
              <a:r>
                <a:rPr lang="en-GB" sz="1600" b="1" i="0" u="none" strike="noStrike" cap="none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Noto Sans SC" panose="020B0200000000000000" charset="-122"/>
                </a:rPr>
                <a:t> 0分</a:t>
              </a:r>
            </a:p>
          </p:txBody>
        </p:sp>
      </p:grpSp>
      <p:sp>
        <p:nvSpPr>
          <p:cNvPr id="295" name="Google Shape;295;p18"/>
          <p:cNvSpPr txBox="1"/>
          <p:nvPr/>
        </p:nvSpPr>
        <p:spPr>
          <a:xfrm>
            <a:off x="1129709" y="214479"/>
            <a:ext cx="8079105" cy="49022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SzPts val="2000"/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Noto Sans SC" panose="020B0200000000000000" charset="-122"/>
              </a:rPr>
              <a:t>注射用重组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Noto Sans SC" panose="020B0200000000000000" charset="-122"/>
              </a:rPr>
              <a:t>人尿激酶原治疗</a:t>
            </a: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Noto Sans SC" panose="020B0200000000000000" charset="-122"/>
              </a:rPr>
              <a:t>AIS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Noto Sans SC" panose="020B0200000000000000" charset="-122"/>
              </a:rPr>
              <a:t>疗效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Noto Sans SC" panose="020B0200000000000000" charset="-122"/>
              </a:rPr>
              <a:t>确切</a:t>
            </a:r>
            <a:endParaRPr lang="en-US" altLang="zh-CN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icrosoft YaHei" charset="0"/>
              <a:ea typeface="Microsoft YaHei" charset="0"/>
              <a:cs typeface="Microsoft YaHei" charset="0"/>
              <a:sym typeface="Noto Sans SC" panose="020B0200000000000000" charset="-122"/>
            </a:endParaRPr>
          </a:p>
          <a:p>
            <a:pPr>
              <a:buSzPts val="2000"/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Noto Sans SC" panose="020B0200000000000000" charset="-122"/>
              </a:rPr>
              <a:t>多项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Noto Sans SC" panose="020B0200000000000000" charset="-122"/>
              </a:rPr>
              <a:t>亚组分析指标更显疗效优势</a:t>
            </a:r>
          </a:p>
        </p:txBody>
      </p:sp>
      <p:sp>
        <p:nvSpPr>
          <p:cNvPr id="296" name="Google Shape;296;p18"/>
          <p:cNvSpPr txBox="1"/>
          <p:nvPr/>
        </p:nvSpPr>
        <p:spPr>
          <a:xfrm>
            <a:off x="198476" y="827405"/>
            <a:ext cx="8796670" cy="1395095"/>
          </a:xfrm>
          <a:prstGeom prst="rect">
            <a:avLst/>
          </a:prstGeom>
          <a:solidFill>
            <a:srgbClr val="F89C32">
              <a:alpha val="5098"/>
            </a:srgbClr>
          </a:solidFill>
          <a:ln>
            <a:noFill/>
          </a:ln>
        </p:spPr>
        <p:txBody>
          <a:bodyPr spcFirstLastPara="1" wrap="square" lIns="142875" tIns="142875" rIns="142875" bIns="142875" anchor="ctr" anchorCtr="0">
            <a:noAutofit/>
          </a:bodyPr>
          <a:lstStyle/>
          <a:p>
            <a:pPr marL="285750" indent="-285750">
              <a:lnSpc>
                <a:spcPct val="150000"/>
              </a:lnSpc>
              <a:buSzPts val="1200"/>
              <a:buFont typeface="Wingdings" panose="05000000000000000000" pitchFamily="2" charset="2"/>
              <a:buChar char="p"/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一项针对中国人群、大样本、多中心的 III 期临床（PROST-2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研究，共纳入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 1552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例患者）结果显示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：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急性缺血性卒中（</a:t>
            </a:r>
            <a:r>
              <a:rPr lang="en-GB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AIS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）</a:t>
            </a:r>
            <a:r>
              <a:rPr lang="en-GB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患者接受重组人尿激酶原溶栓治疗后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，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90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天改良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Rankin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量表</a:t>
            </a:r>
            <a:r>
              <a:rPr lang="en-GB" b="1" dirty="0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</a:rPr>
              <a:t>（mRS 0-1分比例）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达到</a:t>
            </a:r>
            <a:r>
              <a:rPr lang="en-GB" b="1" dirty="0">
                <a:latin typeface="Microsoft YaHei" charset="0"/>
                <a:ea typeface="Microsoft YaHei" charset="0"/>
                <a:cs typeface="Microsoft YaHei" charset="0"/>
              </a:rPr>
              <a:t> </a:t>
            </a:r>
            <a:r>
              <a:rPr lang="en-GB" b="1" dirty="0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</a:rPr>
              <a:t>72.0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%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，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阿替普酶组为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68.7%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。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临床结果证实，</a:t>
            </a:r>
            <a:r>
              <a:rPr lang="en-GB" b="1" dirty="0" err="1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</a:rPr>
              <a:t>重组人尿激酶原</a:t>
            </a:r>
            <a:r>
              <a:rPr lang="zh-CN" altLang="en-US" b="1" dirty="0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</a:rPr>
              <a:t>疗效确切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rPr>
              <a:t>，相比阿替普酶展现出更优的临床获益与神经功能恢复趋势。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9350" y="3333432"/>
            <a:ext cx="2405641" cy="1055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20000"/>
              </a:lnSpc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US" sz="1200" dirty="0">
                <a:latin typeface="楷体" pitchFamily="49" charset="-122"/>
                <a:ea typeface="楷体" pitchFamily="49" charset="-122"/>
                <a:cs typeface="Microsoft YaHei" charset="0"/>
              </a:rPr>
              <a:t>7</a:t>
            </a:r>
            <a:r>
              <a:rPr lang="en-US" sz="1200" dirty="0" smtClean="0">
                <a:latin typeface="楷体" pitchFamily="49" charset="-122"/>
                <a:ea typeface="楷体" pitchFamily="49" charset="-122"/>
                <a:cs typeface="Microsoft YaHei" charset="0"/>
              </a:rPr>
              <a:t>天NIHSS评分改善幅度</a:t>
            </a:r>
            <a:endParaRPr lang="en-US" sz="1200" dirty="0">
              <a:latin typeface="楷体" pitchFamily="49" charset="-122"/>
              <a:ea typeface="楷体" pitchFamily="49" charset="-122"/>
              <a:cs typeface="Microsoft YaHei" charset="0"/>
            </a:endParaRPr>
          </a:p>
          <a:p>
            <a:pPr marL="171450" indent="-171450">
              <a:lnSpc>
                <a:spcPct val="120000"/>
              </a:lnSpc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US" sz="1200" dirty="0" err="1">
                <a:latin typeface="楷体" pitchFamily="49" charset="-122"/>
                <a:ea typeface="楷体" pitchFamily="49" charset="-122"/>
                <a:cs typeface="Microsoft YaHei" charset="0"/>
              </a:rPr>
              <a:t>重组人尿激酶原组显著优于阿替普酶（较基线</a:t>
            </a:r>
            <a:r>
              <a:rPr lang="en-US" sz="1200" dirty="0" smtClean="0">
                <a:latin typeface="楷体" pitchFamily="49" charset="-122"/>
                <a:ea typeface="楷体" pitchFamily="49" charset="-122"/>
                <a:cs typeface="Microsoft YaHei" charset="0"/>
              </a:rPr>
              <a:t>：-4.5</a:t>
            </a:r>
            <a:r>
              <a:rPr lang="en-US" sz="1200" dirty="0">
                <a:latin typeface="楷体" pitchFamily="49" charset="-122"/>
                <a:ea typeface="楷体" pitchFamily="49" charset="-122"/>
                <a:cs typeface="Microsoft YaHei" charset="0"/>
              </a:rPr>
              <a:t>分 </a:t>
            </a:r>
            <a:r>
              <a:rPr lang="en-US" sz="1200" dirty="0" smtClean="0">
                <a:latin typeface="楷体" pitchFamily="49" charset="-122"/>
                <a:ea typeface="楷体" pitchFamily="49" charset="-122"/>
                <a:cs typeface="Microsoft YaHei" charset="0"/>
              </a:rPr>
              <a:t>vs -3.7</a:t>
            </a:r>
            <a:r>
              <a:rPr lang="en-US" sz="1200" dirty="0">
                <a:latin typeface="楷体" pitchFamily="49" charset="-122"/>
                <a:ea typeface="楷体" pitchFamily="49" charset="-122"/>
                <a:cs typeface="Microsoft YaHei" charset="0"/>
              </a:rPr>
              <a:t>分，P=0.007</a:t>
            </a:r>
            <a:r>
              <a:rPr lang="en-US" altLang="zh-CN" sz="1200" dirty="0">
                <a:latin typeface="楷体" pitchFamily="49" charset="-122"/>
                <a:ea typeface="楷体" pitchFamily="49" charset="-122"/>
                <a:cs typeface="Microsoft YaHei" charset="0"/>
              </a:rPr>
              <a:t>8</a:t>
            </a:r>
            <a:r>
              <a:rPr lang="zh-CN" altLang="en-US" sz="1200" dirty="0">
                <a:latin typeface="楷体" pitchFamily="49" charset="-122"/>
                <a:ea typeface="楷体" pitchFamily="49" charset="-122"/>
                <a:cs typeface="Microsoft YaHei" charset="0"/>
              </a:rPr>
              <a:t>）</a:t>
            </a:r>
            <a:endParaRPr lang="en-US" sz="1200" dirty="0">
              <a:latin typeface="楷体" pitchFamily="49" charset="-122"/>
              <a:ea typeface="楷体" pitchFamily="49" charset="-122"/>
              <a:cs typeface="Microsoft YaHe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84978" y="3426496"/>
            <a:ext cx="2473272" cy="834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20000"/>
              </a:lnSpc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GB" sz="1200" dirty="0" err="1">
                <a:effectLst/>
                <a:latin typeface="楷体" pitchFamily="49" charset="-122"/>
                <a:ea typeface="楷体" pitchFamily="49" charset="-122"/>
                <a:cs typeface="Microsoft YaHei" charset="0"/>
              </a:rPr>
              <a:t>整体残疾向好转移（</a:t>
            </a:r>
            <a:r>
              <a:rPr lang="en-GB" sz="1200" dirty="0" err="1" smtClean="0">
                <a:effectLst/>
                <a:latin typeface="楷体" pitchFamily="49" charset="-122"/>
                <a:ea typeface="楷体" pitchFamily="49" charset="-122"/>
                <a:cs typeface="Microsoft YaHei" charset="0"/>
              </a:rPr>
              <a:t>OR</a:t>
            </a:r>
            <a:r>
              <a:rPr lang="en-GB" sz="1200" dirty="0" smtClean="0">
                <a:effectLst/>
                <a:latin typeface="楷体" pitchFamily="49" charset="-122"/>
                <a:ea typeface="楷体" pitchFamily="49" charset="-122"/>
                <a:cs typeface="Microsoft YaHei" charset="0"/>
              </a:rPr>
              <a:t>=0.84）</a:t>
            </a:r>
          </a:p>
          <a:p>
            <a:pPr marL="171450" indent="-171450">
              <a:lnSpc>
                <a:spcPct val="120000"/>
              </a:lnSpc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GB" sz="1200" dirty="0" smtClean="0">
                <a:effectLst/>
                <a:latin typeface="楷体" pitchFamily="49" charset="-122"/>
                <a:ea typeface="楷体" pitchFamily="49" charset="-122"/>
                <a:cs typeface="Microsoft YaHei" charset="0"/>
              </a:rPr>
              <a:t>90</a:t>
            </a:r>
            <a:r>
              <a:rPr lang="en-GB" sz="1200" dirty="0">
                <a:effectLst/>
                <a:latin typeface="楷体" pitchFamily="49" charset="-122"/>
                <a:ea typeface="楷体" pitchFamily="49" charset="-122"/>
                <a:cs typeface="Microsoft YaHei" charset="0"/>
              </a:rPr>
              <a:t>天中位mRS评分仅0分（对照组1分</a:t>
            </a:r>
            <a:r>
              <a:rPr lang="en-GB" sz="1200" dirty="0" smtClean="0">
                <a:effectLst/>
                <a:latin typeface="楷体" pitchFamily="49" charset="-122"/>
                <a:ea typeface="楷体" pitchFamily="49" charset="-122"/>
                <a:cs typeface="Microsoft YaHei" charset="0"/>
              </a:rPr>
              <a:t>）,显著降低恶性致残</a:t>
            </a:r>
            <a:endParaRPr lang="en-GB" sz="1200" dirty="0">
              <a:effectLst/>
              <a:latin typeface="楷体" pitchFamily="49" charset="-122"/>
              <a:ea typeface="楷体" pitchFamily="49" charset="-122"/>
              <a:cs typeface="Microsoft YaHei" charset="0"/>
            </a:endParaRPr>
          </a:p>
        </p:txBody>
      </p:sp>
      <p:sp>
        <p:nvSpPr>
          <p:cNvPr id="26" name="Google Shape;228;p16"/>
          <p:cNvSpPr/>
          <p:nvPr/>
        </p:nvSpPr>
        <p:spPr>
          <a:xfrm>
            <a:off x="0" y="-1"/>
            <a:ext cx="1047900" cy="43239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</a:pPr>
            <a:r>
              <a:rPr lang="zh-CN" altLang="en-US" sz="1200" b="1" dirty="0" smtClean="0">
                <a:solidFill>
                  <a:srgbClr val="FFFFFF"/>
                </a:solidFill>
                <a:latin typeface="Microsoft YaHei" charset="0"/>
                <a:ea typeface="Microsoft YaHei" charset="0"/>
                <a:cs typeface="Microsoft YaHei" charset="0"/>
              </a:rPr>
              <a:t>有效</a:t>
            </a:r>
            <a:r>
              <a:rPr lang="zh-CN" altLang="en-US" sz="1200" b="1" i="0" u="none" strike="noStrike" cap="none" dirty="0" smtClean="0">
                <a:solidFill>
                  <a:srgbClr val="FFFFFF"/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rPr>
              <a:t>性</a:t>
            </a:r>
            <a:endParaRPr lang="en-US" altLang="zh-CN" sz="1200" b="1" i="0" u="none" strike="noStrike" cap="none" dirty="0" smtClean="0">
              <a:solidFill>
                <a:srgbClr val="FFFFFF"/>
              </a:solidFill>
              <a:latin typeface="Microsoft YaHei" charset="0"/>
              <a:ea typeface="Microsoft YaHei" charset="0"/>
              <a:cs typeface="Microsoft YaHei" charset="0"/>
              <a:sym typeface="Arial" panose="020B060402020209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</a:pPr>
            <a:r>
              <a:rPr lang="en-GB" sz="1200" b="1" i="0" u="none" strike="noStrike" cap="none" dirty="0" smtClean="0">
                <a:solidFill>
                  <a:srgbClr val="FFFFFF"/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rPr>
              <a:t>1/2</a:t>
            </a:r>
            <a:endParaRPr lang="en-GB" sz="1200" b="1" i="0" u="none" strike="noStrike" cap="none" dirty="0">
              <a:solidFill>
                <a:srgbClr val="FFFFFF"/>
              </a:solidFill>
              <a:latin typeface="Microsoft YaHei" charset="0"/>
              <a:ea typeface="Microsoft YaHei" charset="0"/>
              <a:cs typeface="Microsoft YaHei" charset="0"/>
              <a:sym typeface="Arial" panose="020B0604020202090204"/>
            </a:endParaRPr>
          </a:p>
        </p:txBody>
      </p:sp>
      <p:pic>
        <p:nvPicPr>
          <p:cNvPr id="27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300" y="0"/>
            <a:ext cx="1917700" cy="54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9"/>
          <p:cNvSpPr txBox="1">
            <a:spLocks noGrp="1"/>
          </p:cNvSpPr>
          <p:nvPr>
            <p:ph type="title"/>
          </p:nvPr>
        </p:nvSpPr>
        <p:spPr>
          <a:xfrm>
            <a:off x="1110592" y="183311"/>
            <a:ext cx="6814185" cy="249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03D"/>
              </a:buClr>
              <a:buSzPts val="1800"/>
              <a:buFont typeface="Microsoft YaHei"/>
              <a:buNone/>
            </a:pPr>
            <a:r>
              <a:rPr lang="zh-HK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Microsoft YaHei"/>
              </a:rPr>
              <a:t>中国原研</a:t>
            </a:r>
            <a:r>
              <a:rPr lang="en-US" altLang="zh-HK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Microsoft YaHei"/>
              </a:rPr>
              <a:t> </a:t>
            </a:r>
            <a:r>
              <a:rPr lang="zh-HK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Microsoft YaHei"/>
              </a:rPr>
              <a:t>世界首创：国内外权威指南一致推荐</a:t>
            </a:r>
          </a:p>
        </p:txBody>
      </p:sp>
      <p:graphicFrame>
        <p:nvGraphicFramePr>
          <p:cNvPr id="304" name="Google Shape;304;p19"/>
          <p:cNvGraphicFramePr/>
          <p:nvPr/>
        </p:nvGraphicFramePr>
        <p:xfrm>
          <a:off x="352425" y="660263"/>
          <a:ext cx="8388577" cy="334451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37845"/>
                <a:gridCol w="2425252"/>
                <a:gridCol w="1248450"/>
                <a:gridCol w="4177030"/>
              </a:tblGrid>
              <a:tr h="32448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Microsoft YaHei"/>
                        <a:buNone/>
                      </a:pPr>
                      <a:r>
                        <a:rPr lang="en-GB" sz="1200" u="none" strike="noStrike" cap="none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sym typeface="Microsoft YaHei"/>
                        </a:rPr>
                        <a:t>序号</a:t>
                      </a:r>
                      <a:endParaRPr lang="en-GB" sz="1200" b="1" u="none" strike="noStrike" cap="none" dirty="0">
                        <a:solidFill>
                          <a:srgbClr val="FFFFFF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/>
                        <a:sym typeface="Microsoft YaHei"/>
                      </a:endParaRPr>
                    </a:p>
                  </a:txBody>
                  <a:tcPr marL="68600" marR="68600" marT="34300" marB="3430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90204"/>
                        <a:buNone/>
                      </a:pPr>
                      <a:r>
                        <a:rPr lang="en-GB" sz="1200" u="none" strike="noStrike" cap="none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sym typeface="Microsoft YaHei"/>
                        </a:rPr>
                        <a:t>指南</a:t>
                      </a:r>
                      <a:endParaRPr lang="en-GB" sz="1200" b="1" u="none" strike="noStrike" cap="none" dirty="0">
                        <a:solidFill>
                          <a:srgbClr val="FFFFFF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charset="0"/>
                        <a:sym typeface="Microsoft YaHei"/>
                      </a:endParaRPr>
                    </a:p>
                  </a:txBody>
                  <a:tcPr marL="68600" marR="68600" marT="34300" marB="3430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Microsoft YaHei"/>
                        <a:buNone/>
                      </a:pPr>
                      <a:r>
                        <a:rPr lang="en-GB" sz="1200" u="none" strike="noStrike" cap="none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sym typeface="Microsoft YaHei"/>
                        </a:rPr>
                        <a:t>发表单位</a:t>
                      </a:r>
                      <a:endParaRPr lang="en-GB" sz="1200" b="1" u="none" strike="noStrike" cap="none" dirty="0">
                        <a:solidFill>
                          <a:srgbClr val="FFFFFF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/>
                        <a:sym typeface="Microsoft YaHei"/>
                      </a:endParaRPr>
                    </a:p>
                  </a:txBody>
                  <a:tcPr marL="68600" marR="68600" marT="34300" marB="3430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90204"/>
                        <a:buNone/>
                      </a:pPr>
                      <a:r>
                        <a:rPr lang="en-GB" sz="1200" u="none" strike="noStrike" cap="none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sym typeface="Microsoft YaHei"/>
                        </a:rPr>
                        <a:t>推荐意见</a:t>
                      </a:r>
                      <a:endParaRPr lang="en-GB" sz="1200" b="1" u="none" strike="noStrike" cap="none" dirty="0">
                        <a:solidFill>
                          <a:srgbClr val="FFFFFF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/>
                        <a:sym typeface="Microsoft YaHei"/>
                      </a:endParaRPr>
                    </a:p>
                  </a:txBody>
                  <a:tcPr marL="68600" marR="68600" marT="34300" marB="3430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7179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Microsoft YaHei"/>
                        <a:buNone/>
                      </a:pPr>
                      <a:r>
                        <a:rPr lang="en-GB" sz="1400" u="none" strike="noStrike" cap="none">
                          <a:sym typeface="Microsoft YaHei"/>
                        </a:rPr>
                        <a:t>1</a:t>
                      </a:r>
                      <a:endParaRPr lang="en-GB" sz="1400" u="none" strike="noStrike" cap="none">
                        <a:solidFill>
                          <a:srgbClr val="000000"/>
                        </a:solidFill>
                        <a:latin typeface="Microsoft YaHei" charset="0"/>
                        <a:ea typeface="Microsoft YaHei" charset="0"/>
                        <a:cs typeface="Microsoft YaHei"/>
                        <a:sym typeface="Microsoft YaHei"/>
                      </a:endParaRPr>
                    </a:p>
                  </a:txBody>
                  <a:tcPr marL="68600" marR="6860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</a:pPr>
                      <a:r>
                        <a:rPr lang="en-GB" sz="1100" u="none" strike="noStrike" cap="none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sym typeface="FangSong"/>
                        </a:rPr>
                        <a:t>《中国卒中学会急性缺血性卒中再灌注治疗指南2024》</a:t>
                      </a:r>
                      <a:endParaRPr lang="en-GB" sz="1100" u="none" strike="noStrike" cap="none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charset="0"/>
                        <a:sym typeface="FangSong"/>
                      </a:endParaRPr>
                    </a:p>
                  </a:txBody>
                  <a:tcPr marL="68600" marR="6860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/>
                        <a:buNone/>
                      </a:pPr>
                      <a:r>
                        <a:rPr lang="en-GB" sz="1100" u="none" strike="noStrike" cap="none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sym typeface="FangSong"/>
                        </a:rPr>
                        <a:t>中国卒中学会</a:t>
                      </a:r>
                      <a:endParaRPr lang="en-GB" sz="1100" u="none" strike="noStrike" cap="none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FangSong"/>
                        <a:sym typeface="FangSong"/>
                      </a:endParaRPr>
                    </a:p>
                  </a:txBody>
                  <a:tcPr marL="68600" marR="6860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90204" pitchFamily="34" charset="0"/>
                        <a:buNone/>
                      </a:pPr>
                      <a:r>
                        <a:rPr lang="en-GB" sz="1100" u="none" strike="noStrike" cap="none" dirty="0">
                          <a:latin typeface="楷体" pitchFamily="49" charset="-122"/>
                          <a:ea typeface="楷体" pitchFamily="49" charset="-122"/>
                          <a:sym typeface="FangSong"/>
                        </a:rPr>
                        <a:t>急性缺血性卒中患者如NIHSS评分≥4分</a:t>
                      </a:r>
                      <a:r>
                        <a:rPr lang="en-GB" sz="1100" u="none" strike="noStrike" cap="none" dirty="0" smtClean="0">
                          <a:latin typeface="楷体" pitchFamily="49" charset="-122"/>
                          <a:ea typeface="楷体" pitchFamily="49" charset="-122"/>
                          <a:sym typeface="FangSong"/>
                        </a:rPr>
                        <a:t>，在已知发病后</a:t>
                      </a:r>
                      <a:r>
                        <a:rPr lang="en-GB" sz="1100" u="none" strike="noStrike" cap="none" dirty="0">
                          <a:latin typeface="楷体" pitchFamily="49" charset="-122"/>
                          <a:ea typeface="楷体" pitchFamily="49" charset="-122"/>
                          <a:sym typeface="FangSong"/>
                        </a:rPr>
                        <a:t>4.5h内可开始治疗，可以考虑使用</a:t>
                      </a:r>
                      <a:r>
                        <a:rPr lang="en-GB" sz="1100" b="1" u="sng" strike="noStrike" cap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  <a:sym typeface="FangSong"/>
                        </a:rPr>
                        <a:t>rhPro-UK</a:t>
                      </a:r>
                      <a:r>
                        <a:rPr lang="en-GB" sz="1100" u="none" strike="noStrike" cap="none" dirty="0" smtClean="0">
                          <a:latin typeface="楷体" pitchFamily="49" charset="-122"/>
                          <a:ea typeface="楷体" pitchFamily="49" charset="-122"/>
                          <a:sym typeface="FangSong"/>
                        </a:rPr>
                        <a:t>进行静脉溶栓治疗</a:t>
                      </a:r>
                      <a:r>
                        <a:rPr lang="zh-CN" altLang="en-US" sz="1100" u="none" strike="noStrike" cap="none" dirty="0" smtClean="0">
                          <a:latin typeface="楷体" pitchFamily="49" charset="-122"/>
                          <a:ea typeface="楷体" pitchFamily="49" charset="-122"/>
                          <a:sym typeface="FangSong"/>
                        </a:rPr>
                        <a:t>。</a:t>
                      </a:r>
                      <a:r>
                        <a:rPr lang="en-GB" sz="1100" u="none" strike="noStrike" cap="none" dirty="0" smtClean="0">
                          <a:latin typeface="楷体" pitchFamily="49" charset="-122"/>
                          <a:ea typeface="楷体" pitchFamily="49" charset="-122"/>
                          <a:sym typeface="FangSong"/>
                        </a:rPr>
                        <a:t>（</a:t>
                      </a:r>
                      <a:r>
                        <a:rPr lang="en-GB" sz="1100" u="none" strike="noStrike" cap="none" dirty="0">
                          <a:latin typeface="楷体" pitchFamily="49" charset="-122"/>
                          <a:ea typeface="楷体" pitchFamily="49" charset="-122"/>
                          <a:sym typeface="FangSong"/>
                        </a:rPr>
                        <a:t>Ⅱa类推荐，B级证据）</a:t>
                      </a:r>
                      <a:endParaRPr lang="en-GB" sz="1100" u="none" strike="noStrike" cap="none" dirty="0">
                        <a:latin typeface="楷体" pitchFamily="49" charset="-122"/>
                        <a:ea typeface="楷体" pitchFamily="49" charset="-122"/>
                        <a:cs typeface="Microsoft YaHei" charset="0"/>
                        <a:sym typeface="FangSong"/>
                      </a:endParaRPr>
                    </a:p>
                  </a:txBody>
                  <a:tcPr marL="68600" marR="68600" marT="34300" marB="34300" anchor="ctr"/>
                </a:tc>
              </a:tr>
              <a:tr h="105918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Microsoft YaHei"/>
                        <a:buNone/>
                      </a:pPr>
                      <a:r>
                        <a:rPr lang="en-GB" sz="1400" u="none" strike="noStrike" cap="none">
                          <a:sym typeface="Microsoft YaHei"/>
                        </a:rPr>
                        <a:t>2</a:t>
                      </a:r>
                      <a:endParaRPr lang="en-GB" sz="1400" u="none" strike="noStrike" cap="none">
                        <a:solidFill>
                          <a:srgbClr val="000000"/>
                        </a:solidFill>
                        <a:latin typeface="Microsoft YaHei" charset="0"/>
                        <a:ea typeface="Microsoft YaHei" charset="0"/>
                        <a:cs typeface="Microsoft YaHei"/>
                        <a:sym typeface="Microsoft YaHei"/>
                      </a:endParaRPr>
                    </a:p>
                  </a:txBody>
                  <a:tcPr marL="68600" marR="6860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FangSong"/>
                        <a:buNone/>
                      </a:pPr>
                      <a:r>
                        <a:rPr lang="en-GB" sz="1100" u="none" strike="noStrike" cap="none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sym typeface="FangSong"/>
                        </a:rPr>
                        <a:t>《2026年急性缺血性脑卒中早期管理指南》</a:t>
                      </a:r>
                      <a:endParaRPr lang="en-GB" sz="1100" u="none" strike="noStrike" cap="none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charset="0"/>
                        <a:sym typeface="FangSong"/>
                      </a:endParaRPr>
                    </a:p>
                  </a:txBody>
                  <a:tcPr marL="68600" marR="6860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FangSong"/>
                        <a:buNone/>
                      </a:pPr>
                      <a:r>
                        <a:rPr lang="en-GB" sz="1100" u="none" strike="noStrike" cap="none" dirty="0" err="1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sym typeface="FangSong"/>
                        </a:rPr>
                        <a:t>美国心脏协会</a:t>
                      </a:r>
                      <a:endParaRPr lang="en-GB" sz="1100" u="none" strike="noStrike" cap="none" dirty="0" smtClean="0">
                        <a:latin typeface="Microsoft YaHei" panose="020B0503020204020204" pitchFamily="34" charset="-122"/>
                        <a:ea typeface="Microsoft YaHei" panose="020B0503020204020204" pitchFamily="34" charset="-122"/>
                        <a:sym typeface="FangSong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FangSong"/>
                        <a:buNone/>
                      </a:pPr>
                      <a:r>
                        <a:rPr lang="en-GB" sz="1100" u="none" strike="noStrike" cap="none" dirty="0" err="1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sym typeface="FangSong"/>
                        </a:rPr>
                        <a:t>美国卒中协会</a:t>
                      </a:r>
                      <a:endParaRPr lang="en-GB" sz="1100" u="none" strike="noStrike" cap="none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charset="0"/>
                        <a:sym typeface="FangSong"/>
                      </a:endParaRPr>
                    </a:p>
                  </a:txBody>
                  <a:tcPr marL="68600" marR="6860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 panose="020B0604020202090204" pitchFamily="34" charset="0"/>
                        <a:buNone/>
                      </a:pPr>
                      <a:r>
                        <a:rPr lang="en-GB" sz="1100" u="none" strike="noStrike" cap="none" dirty="0">
                          <a:latin typeface="楷体" pitchFamily="49" charset="-122"/>
                          <a:ea typeface="楷体" pitchFamily="49" charset="-122"/>
                          <a:sym typeface="FangSong"/>
                        </a:rPr>
                        <a:t>对于符合条件的、发病4.5小时内且不进行血管内取栓治疗（EVT）的急性缺血性卒中（AIS）患者，考虑到较低的出血几率以及 90 </a:t>
                      </a:r>
                      <a:r>
                        <a:rPr lang="en-GB" sz="1100" u="none" strike="noStrike" cap="none" dirty="0" err="1">
                          <a:latin typeface="楷体" pitchFamily="49" charset="-122"/>
                          <a:ea typeface="楷体" pitchFamily="49" charset="-122"/>
                          <a:sym typeface="FangSong"/>
                        </a:rPr>
                        <a:t>天良好功能结局几率的非劣效性，可以考虑使用静脉</a:t>
                      </a:r>
                      <a:r>
                        <a:rPr lang="en-GB" sz="1100" b="1" u="sng" strike="noStrike" cap="none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  <a:sym typeface="FangSong"/>
                        </a:rPr>
                        <a:t>注射重组人尿激酶原来替代阿替普酶</a:t>
                      </a:r>
                      <a:r>
                        <a:rPr lang="en-GB" sz="1100" u="none" strike="noStrike" cap="none" dirty="0">
                          <a:latin typeface="楷体" pitchFamily="49" charset="-122"/>
                          <a:ea typeface="楷体" pitchFamily="49" charset="-122"/>
                          <a:sym typeface="FangSong"/>
                        </a:rPr>
                        <a:t>。（推荐类别2b，B-R级证据）</a:t>
                      </a:r>
                      <a:endParaRPr lang="en-GB" sz="1200" u="none" strike="noStrike" cap="none" dirty="0">
                        <a:solidFill>
                          <a:schemeClr val="dk1"/>
                        </a:solidFill>
                        <a:latin typeface="楷体" pitchFamily="49" charset="-122"/>
                        <a:ea typeface="楷体" pitchFamily="49" charset="-122"/>
                        <a:cs typeface="Microsoft YaHei" charset="0"/>
                        <a:sym typeface="FangSong"/>
                      </a:endParaRPr>
                    </a:p>
                  </a:txBody>
                  <a:tcPr marL="68600" marR="68600" marT="34300" marB="34300" anchor="ctr"/>
                </a:tc>
              </a:tr>
              <a:tr h="12429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Microsoft YaHei"/>
                        <a:buNone/>
                      </a:pPr>
                      <a:r>
                        <a:rPr lang="en-US" altLang="en-GB" sz="1400" u="none" strike="noStrike" cap="none">
                          <a:solidFill>
                            <a:srgbClr val="000000"/>
                          </a:solidFill>
                          <a:latin typeface="Microsoft YaHei" charset="0"/>
                          <a:ea typeface="Microsoft YaHei" charset="0"/>
                          <a:cs typeface="Microsoft YaHei"/>
                          <a:sym typeface="Microsoft YaHei"/>
                        </a:rPr>
                        <a:t>3</a:t>
                      </a:r>
                    </a:p>
                  </a:txBody>
                  <a:tcPr marL="68600" marR="6860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FangSong"/>
                        <a:buNone/>
                      </a:pPr>
                      <a:r>
                        <a:rPr lang="en-US" altLang="zh-HK" sz="1100" u="none" strike="noStrike" cap="none" dirty="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charset="0"/>
                          <a:sym typeface="FangSong"/>
                        </a:rPr>
                        <a:t>《</a:t>
                      </a:r>
                      <a:r>
                        <a:rPr lang="zh-HK" altLang="en-US" sz="1100" u="none" strike="noStrike" cap="none" dirty="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charset="0"/>
                          <a:sym typeface="FangSong"/>
                        </a:rPr>
                        <a:t>脑血管病防治指南</a:t>
                      </a:r>
                      <a:r>
                        <a:rPr lang="en-US" altLang="zh-HK" sz="1100" u="none" strike="noStrike" cap="none" dirty="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charset="0"/>
                          <a:sym typeface="FangSong"/>
                        </a:rPr>
                        <a:t>(2024 </a:t>
                      </a:r>
                      <a:r>
                        <a:rPr lang="zh-HK" altLang="en-US" sz="1100" u="none" strike="noStrike" cap="none" dirty="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charset="0"/>
                          <a:sym typeface="FangSong"/>
                        </a:rPr>
                        <a:t>年版</a:t>
                      </a:r>
                      <a:r>
                        <a:rPr lang="en-US" altLang="zh-HK" sz="1100" u="none" strike="noStrike" cap="none" dirty="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charset="0"/>
                          <a:sym typeface="FangSong"/>
                        </a:rPr>
                        <a:t>)》</a:t>
                      </a:r>
                      <a:endParaRPr lang="en-US" altLang="zh-HK" sz="1100" u="none" strike="noStrike" cap="none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charset="0"/>
                        <a:sym typeface="FangSong"/>
                      </a:endParaRPr>
                    </a:p>
                  </a:txBody>
                  <a:tcPr marL="68600" marR="6860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FangSong"/>
                        <a:buNone/>
                      </a:pPr>
                      <a:r>
                        <a:rPr lang="zh-CN" altLang="en-GB" sz="1100" u="none" strike="noStrike" cap="none" dirty="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charset="0"/>
                          <a:sym typeface="FangSong"/>
                        </a:rPr>
                        <a:t>国家卫生健</a:t>
                      </a:r>
                      <a:r>
                        <a:rPr lang="zh-CN" altLang="en-US" sz="1100" u="none" strike="noStrike" cap="none" dirty="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charset="0"/>
                          <a:sym typeface="FangSong"/>
                        </a:rPr>
                        <a:t>康委</a:t>
                      </a:r>
                      <a:endParaRPr lang="en-US" altLang="zh-CN" sz="1100" u="none" strike="noStrike" cap="none" dirty="0" smtClean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charset="0"/>
                        <a:sym typeface="FangSong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FangSong"/>
                        <a:buNone/>
                      </a:pPr>
                      <a:r>
                        <a:rPr lang="zh-CN" altLang="en-US" sz="1100" u="none" strike="noStrike" cap="none" dirty="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charset="0"/>
                          <a:sym typeface="FangSong"/>
                        </a:rPr>
                        <a:t>办公厅</a:t>
                      </a:r>
                      <a:endParaRPr lang="zh-CN" altLang="en-GB" sz="1100" u="none" strike="noStrike" cap="none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charset="0"/>
                        <a:sym typeface="FangSong"/>
                      </a:endParaRPr>
                    </a:p>
                  </a:txBody>
                  <a:tcPr marL="68600" marR="6860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 panose="020B0604020202090204" pitchFamily="34" charset="0"/>
                        <a:buNone/>
                      </a:pPr>
                      <a:r>
                        <a:rPr lang="zh-CN" altLang="zh-HK" sz="1100" u="none" strike="noStrike" cap="none" dirty="0">
                          <a:solidFill>
                            <a:schemeClr val="dk1"/>
                          </a:solidFill>
                          <a:latin typeface="楷体" pitchFamily="49" charset="-122"/>
                          <a:ea typeface="楷体" pitchFamily="49" charset="-122"/>
                          <a:cs typeface="Microsoft YaHei" charset="0"/>
                          <a:sym typeface="FangSong"/>
                        </a:rPr>
                        <a:t>发</a:t>
                      </a:r>
                      <a:r>
                        <a:rPr lang="zh-HK" altLang="en-US" sz="1100" u="none" strike="noStrike" cap="none" dirty="0">
                          <a:solidFill>
                            <a:schemeClr val="dk1"/>
                          </a:solidFill>
                          <a:latin typeface="楷体" pitchFamily="49" charset="-122"/>
                          <a:ea typeface="楷体" pitchFamily="49" charset="-122"/>
                          <a:cs typeface="Microsoft YaHei" charset="0"/>
                          <a:sym typeface="FangSong"/>
                        </a:rPr>
                        <a:t>病</a:t>
                      </a:r>
                      <a:r>
                        <a:rPr lang="en-US" altLang="zh-HK" sz="1100" u="none" strike="noStrike" cap="none" dirty="0">
                          <a:solidFill>
                            <a:schemeClr val="dk1"/>
                          </a:solidFill>
                          <a:latin typeface="楷体" pitchFamily="49" charset="-122"/>
                          <a:ea typeface="楷体" pitchFamily="49" charset="-122"/>
                          <a:cs typeface="Microsoft YaHei" charset="0"/>
                          <a:sym typeface="FangSong"/>
                        </a:rPr>
                        <a:t>4.5</a:t>
                      </a:r>
                      <a:r>
                        <a:rPr lang="zh-HK" altLang="en-US" sz="1100" u="none" strike="noStrike" cap="none" dirty="0">
                          <a:solidFill>
                            <a:schemeClr val="dk1"/>
                          </a:solidFill>
                          <a:latin typeface="楷体" pitchFamily="49" charset="-122"/>
                          <a:ea typeface="楷体" pitchFamily="49" charset="-122"/>
                          <a:cs typeface="Microsoft YaHei" charset="0"/>
                          <a:sym typeface="FangSong"/>
                        </a:rPr>
                        <a:t>小时内无溶栓禁忌症的缺血性卒中患者，必须尽快行静脉溶栓治疗，发病时间未明或</a:t>
                      </a:r>
                      <a:r>
                        <a:rPr lang="en-US" altLang="zh-HK" sz="1100" u="none" strike="noStrike" cap="none" dirty="0">
                          <a:solidFill>
                            <a:schemeClr val="dk1"/>
                          </a:solidFill>
                          <a:latin typeface="楷体" pitchFamily="49" charset="-122"/>
                          <a:ea typeface="楷体" pitchFamily="49" charset="-122"/>
                          <a:cs typeface="Microsoft YaHei" charset="0"/>
                          <a:sym typeface="FangSong"/>
                        </a:rPr>
                        <a:t>4.5-24</a:t>
                      </a:r>
                      <a:r>
                        <a:rPr lang="zh-HK" altLang="en-US" sz="1100" u="none" strike="noStrike" cap="none" dirty="0">
                          <a:solidFill>
                            <a:schemeClr val="dk1"/>
                          </a:solidFill>
                          <a:latin typeface="楷体" pitchFamily="49" charset="-122"/>
                          <a:ea typeface="楷体" pitchFamily="49" charset="-122"/>
                          <a:cs typeface="Microsoft YaHei" charset="0"/>
                          <a:sym typeface="FangSong"/>
                        </a:rPr>
                        <a:t>小时，可结合医院条件和多模影像学检查评估是否可给予静脉溶栓治疗。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 panose="020B0604020202090204" pitchFamily="34" charset="0"/>
                        <a:buNone/>
                      </a:pPr>
                      <a:r>
                        <a:rPr lang="zh-HK" altLang="en-US" sz="1100" u="none" strike="noStrike" cap="none" dirty="0">
                          <a:solidFill>
                            <a:schemeClr val="dk1"/>
                          </a:solidFill>
                          <a:latin typeface="楷体" pitchFamily="49" charset="-122"/>
                          <a:ea typeface="楷体" pitchFamily="49" charset="-122"/>
                          <a:cs typeface="Microsoft YaHei" charset="0"/>
                          <a:sym typeface="FangSong"/>
                        </a:rPr>
                        <a:t>纤溶酶原激活物包括替奈普酶、阿替普酶、瑞替普酶以及</a:t>
                      </a:r>
                      <a:r>
                        <a:rPr lang="zh-HK" altLang="en-US" sz="1100" b="1" u="sng" strike="noStrike" cap="none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  <a:cs typeface="Microsoft YaHei" charset="0"/>
                          <a:sym typeface="FangSong"/>
                        </a:rPr>
                        <a:t>尿激酶原</a:t>
                      </a:r>
                      <a:r>
                        <a:rPr lang="zh-HK" altLang="en-US" sz="1100" u="none" strike="noStrike" cap="none" dirty="0">
                          <a:solidFill>
                            <a:schemeClr val="dk1"/>
                          </a:solidFill>
                          <a:latin typeface="楷体" pitchFamily="49" charset="-122"/>
                          <a:ea typeface="楷体" pitchFamily="49" charset="-122"/>
                          <a:cs typeface="Microsoft YaHei" charset="0"/>
                          <a:sym typeface="FangSong"/>
                        </a:rPr>
                        <a:t>，是目前主要的溶栓药物，应根据医疗机构条件和患者具体情况综合评估后选择溶栓药物。</a:t>
                      </a:r>
                    </a:p>
                  </a:txBody>
                  <a:tcPr marL="68600" marR="68600" marT="34300" marB="34300" anchor="ctr"/>
                </a:tc>
              </a:tr>
            </a:tbl>
          </a:graphicData>
        </a:graphic>
      </p:graphicFrame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300" y="-20320"/>
            <a:ext cx="1917700" cy="5461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2425" y="4188097"/>
            <a:ext cx="8439150" cy="738664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全球首个且唯一获得</a:t>
            </a:r>
            <a:r>
              <a:rPr lang="en-US" altLang="zh-CN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2026</a:t>
            </a:r>
            <a:r>
              <a:rPr lang="zh-CN" altLang="en-US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年</a:t>
            </a:r>
            <a:r>
              <a:rPr lang="en-US" altLang="zh-CN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AHA/ASA</a:t>
            </a:r>
            <a:r>
              <a:rPr lang="zh-CN" altLang="en-US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《急性缺血性脑卒中早期管理指南》推荐的</a:t>
            </a:r>
          </a:p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中国</a:t>
            </a:r>
            <a:r>
              <a:rPr lang="zh-CN" altLang="en-US" b="1" dirty="0" smtClean="0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原研</a:t>
            </a:r>
            <a:r>
              <a:rPr lang="en-US" altLang="zh-CN" b="1" dirty="0" smtClean="0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1</a:t>
            </a:r>
            <a:r>
              <a:rPr lang="zh-CN" altLang="en-US" b="1" dirty="0" smtClean="0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类</a:t>
            </a:r>
            <a:r>
              <a:rPr lang="zh-CN" altLang="en-US" b="1" dirty="0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溶栓药物</a:t>
            </a:r>
          </a:p>
        </p:txBody>
      </p:sp>
      <p:sp>
        <p:nvSpPr>
          <p:cNvPr id="7" name="Google Shape;228;p16"/>
          <p:cNvSpPr/>
          <p:nvPr/>
        </p:nvSpPr>
        <p:spPr>
          <a:xfrm>
            <a:off x="0" y="-1"/>
            <a:ext cx="1047900" cy="43239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</a:pPr>
            <a:r>
              <a:rPr lang="zh-CN" altLang="en-US" sz="1200" b="1" dirty="0" smtClean="0">
                <a:solidFill>
                  <a:srgbClr val="FFFFFF"/>
                </a:solidFill>
                <a:latin typeface="Microsoft YaHei" charset="0"/>
                <a:ea typeface="Microsoft YaHei" charset="0"/>
                <a:cs typeface="Microsoft YaHei" charset="0"/>
              </a:rPr>
              <a:t>有效</a:t>
            </a:r>
            <a:r>
              <a:rPr lang="zh-CN" altLang="en-US" sz="1200" b="1" i="0" u="none" strike="noStrike" cap="none" dirty="0" smtClean="0">
                <a:solidFill>
                  <a:srgbClr val="FFFFFF"/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rPr>
              <a:t>性</a:t>
            </a:r>
            <a:endParaRPr lang="en-US" altLang="zh-CN" sz="1200" b="1" i="0" u="none" strike="noStrike" cap="none" dirty="0" smtClean="0">
              <a:solidFill>
                <a:srgbClr val="FFFFFF"/>
              </a:solidFill>
              <a:latin typeface="Microsoft YaHei" charset="0"/>
              <a:ea typeface="Microsoft YaHei" charset="0"/>
              <a:cs typeface="Microsoft YaHei" charset="0"/>
              <a:sym typeface="Arial" panose="020B060402020209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</a:pPr>
            <a:r>
              <a:rPr lang="en-GB" sz="1200" b="1" dirty="0">
                <a:solidFill>
                  <a:srgbClr val="FFFFFF"/>
                </a:solidFill>
                <a:latin typeface="Microsoft YaHei" charset="0"/>
                <a:ea typeface="Microsoft YaHei" charset="0"/>
                <a:cs typeface="Microsoft YaHei" charset="0"/>
              </a:rPr>
              <a:t>2</a:t>
            </a:r>
            <a:r>
              <a:rPr lang="en-GB" sz="1200" b="1" i="0" u="none" strike="noStrike" cap="none" dirty="0" smtClean="0">
                <a:solidFill>
                  <a:srgbClr val="FFFFFF"/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rPr>
              <a:t>/2</a:t>
            </a:r>
            <a:endParaRPr lang="en-GB" sz="1200" b="1" i="0" u="none" strike="noStrike" cap="none" dirty="0">
              <a:solidFill>
                <a:srgbClr val="FFFFFF"/>
              </a:solidFill>
              <a:latin typeface="Microsoft YaHei" charset="0"/>
              <a:ea typeface="Microsoft YaHei" charset="0"/>
              <a:cs typeface="Microsoft YaHei" charset="0"/>
              <a:sym typeface="Arial" panose="020B060402020209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oogle Shape;314;p20"/>
          <p:cNvGrpSpPr/>
          <p:nvPr/>
        </p:nvGrpSpPr>
        <p:grpSpPr>
          <a:xfrm>
            <a:off x="381000" y="714375"/>
            <a:ext cx="4095115" cy="1905000"/>
            <a:chOff x="381000" y="714375"/>
            <a:chExt cx="4095900" cy="1905000"/>
          </a:xfrm>
        </p:grpSpPr>
        <p:sp>
          <p:nvSpPr>
            <p:cNvPr id="315" name="Google Shape;315;p20"/>
            <p:cNvSpPr/>
            <p:nvPr/>
          </p:nvSpPr>
          <p:spPr>
            <a:xfrm>
              <a:off x="381000" y="714375"/>
              <a:ext cx="4095900" cy="1905000"/>
            </a:xfrm>
            <a:prstGeom prst="roundRect">
              <a:avLst>
                <a:gd name="adj" fmla="val 6000"/>
              </a:avLst>
            </a:prstGeom>
            <a:solidFill>
              <a:srgbClr val="FFFFFF"/>
            </a:solidFill>
            <a:ln w="127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16" name="Google Shape;316;p20"/>
            <p:cNvSpPr/>
            <p:nvPr/>
          </p:nvSpPr>
          <p:spPr>
            <a:xfrm>
              <a:off x="381000" y="714375"/>
              <a:ext cx="4095900" cy="428700"/>
            </a:xfrm>
            <a:prstGeom prst="roundRect">
              <a:avLst>
                <a:gd name="adj" fmla="val 26666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>
              <a:off x="381000" y="1000125"/>
              <a:ext cx="4095900" cy="142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18" name="Google Shape;318;p20"/>
            <p:cNvSpPr txBox="1"/>
            <p:nvPr/>
          </p:nvSpPr>
          <p:spPr>
            <a:xfrm>
              <a:off x="523875" y="714375"/>
              <a:ext cx="3810000" cy="42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r>
                <a:rPr lang="en-GB" sz="1400" b="1" i="0" u="none" strike="noStrike" cap="none">
                  <a:solidFill>
                    <a:srgbClr val="FFFFFF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机制创新：全球唯一uPA通路靶向溶栓</a:t>
              </a:r>
            </a:p>
          </p:txBody>
        </p:sp>
        <p:sp>
          <p:nvSpPr>
            <p:cNvPr id="319" name="Google Shape;319;p20"/>
            <p:cNvSpPr txBox="1"/>
            <p:nvPr/>
          </p:nvSpPr>
          <p:spPr>
            <a:xfrm>
              <a:off x="522632" y="1202055"/>
              <a:ext cx="3907119" cy="133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171450" marR="0" lvl="0" indent="-17145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90204" pitchFamily="34" charset="0"/>
                <a:buChar char="•"/>
              </a:pPr>
              <a:r>
                <a:rPr lang="en-GB" sz="1200" b="0" i="0" u="none" strike="noStrike" cap="none" dirty="0">
                  <a:solidFill>
                    <a:srgbClr val="1E293B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在血液中无活性，</a:t>
              </a:r>
              <a:r>
                <a:rPr lang="en-GB" sz="1200" i="0" u="none" strike="noStrike" cap="none" dirty="0">
                  <a:solidFill>
                    <a:srgbClr val="1E293B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仅</a:t>
              </a:r>
              <a:r>
                <a:rPr lang="en-GB" sz="1200" b="1" i="0" u="none" strike="noStrike" cap="none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特异性识别并活化</a:t>
              </a:r>
              <a:r>
                <a:rPr lang="zh-CN" altLang="en-GB" sz="1200" b="1" i="0" u="none" strike="noStrike" cap="none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病理</a:t>
              </a:r>
              <a:r>
                <a:rPr lang="en-GB" sz="1200" b="1" i="0" u="none" strike="noStrike" cap="none" dirty="0" err="1" smtClean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性血栓部位</a:t>
              </a:r>
              <a:r>
                <a:rPr lang="en-GB" sz="1200" b="0" i="0" u="none" strike="noStrike" cap="none" dirty="0" err="1" smtClean="0">
                  <a:solidFill>
                    <a:srgbClr val="1E293B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的纤溶酶原</a:t>
              </a:r>
              <a:endParaRPr sz="1200" b="0" i="0" u="none" strike="noStrike" cap="none" dirty="0">
                <a:solidFill>
                  <a:srgbClr val="1E293B"/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endParaRPr>
            </a:p>
            <a:p>
              <a:pPr marL="171450" marR="0" lvl="0" indent="-171450" algn="l" rtl="0">
                <a:lnSpc>
                  <a:spcPct val="15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90204" pitchFamily="34" charset="0"/>
                <a:buChar char="•"/>
              </a:pPr>
              <a:r>
                <a:rPr lang="en-GB" sz="1200" b="0" i="0" u="none" strike="noStrike" cap="none" dirty="0" err="1">
                  <a:solidFill>
                    <a:srgbClr val="1E293B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从机制上避免</a:t>
              </a:r>
              <a:r>
                <a:rPr lang="zh-CN" altLang="en-GB" sz="1200" b="0" i="0" u="none" strike="noStrike" cap="none" dirty="0" err="1">
                  <a:solidFill>
                    <a:srgbClr val="1E293B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对生理性</a:t>
              </a:r>
              <a:r>
                <a:rPr lang="en-GB" sz="1200" b="0" i="0" u="none" strike="noStrike" cap="none" dirty="0" err="1">
                  <a:solidFill>
                    <a:srgbClr val="1E293B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止血</a:t>
              </a:r>
              <a:r>
                <a:rPr lang="zh-CN" altLang="en-GB" sz="1200" b="0" i="0" u="none" strike="noStrike" cap="none" dirty="0" err="1">
                  <a:solidFill>
                    <a:srgbClr val="1E293B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的影响</a:t>
              </a:r>
              <a:r>
                <a:rPr lang="en-GB" sz="1200" b="0" i="0" u="none" strike="noStrike" cap="none" dirty="0" err="1">
                  <a:solidFill>
                    <a:srgbClr val="1E293B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，</a:t>
              </a:r>
              <a:r>
                <a:rPr lang="zh-CN" altLang="en-GB" sz="1200" b="0" i="0" u="none" strike="noStrike" cap="none" dirty="0">
                  <a:solidFill>
                    <a:srgbClr val="1E293B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显著降低出血</a:t>
              </a:r>
              <a:r>
                <a:rPr lang="zh-CN" altLang="en-GB" sz="1200" b="0" i="0" u="none" strike="noStrike" cap="none" dirty="0" smtClean="0">
                  <a:solidFill>
                    <a:srgbClr val="1E293B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风险</a:t>
              </a:r>
              <a:endParaRPr lang="en-US" altLang="zh-CN" sz="1200" b="0" i="0" u="none" strike="noStrike" cap="none" dirty="0" err="1">
                <a:solidFill>
                  <a:srgbClr val="1E293B"/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endParaRPr>
            </a:p>
          </p:txBody>
        </p:sp>
      </p:grpSp>
      <p:grpSp>
        <p:nvGrpSpPr>
          <p:cNvPr id="320" name="Google Shape;320;p20"/>
          <p:cNvGrpSpPr/>
          <p:nvPr/>
        </p:nvGrpSpPr>
        <p:grpSpPr>
          <a:xfrm>
            <a:off x="4667250" y="714375"/>
            <a:ext cx="4095900" cy="1905000"/>
            <a:chOff x="4667250" y="714375"/>
            <a:chExt cx="4095900" cy="1905000"/>
          </a:xfrm>
        </p:grpSpPr>
        <p:sp>
          <p:nvSpPr>
            <p:cNvPr id="321" name="Google Shape;321;p20"/>
            <p:cNvSpPr/>
            <p:nvPr/>
          </p:nvSpPr>
          <p:spPr>
            <a:xfrm>
              <a:off x="4667250" y="714375"/>
              <a:ext cx="4095900" cy="1905000"/>
            </a:xfrm>
            <a:prstGeom prst="roundRect">
              <a:avLst>
                <a:gd name="adj" fmla="val 6000"/>
              </a:avLst>
            </a:prstGeom>
            <a:solidFill>
              <a:srgbClr val="FFFFFF"/>
            </a:solidFill>
            <a:ln w="127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>
              <a:off x="4667250" y="714375"/>
              <a:ext cx="4095900" cy="428700"/>
            </a:xfrm>
            <a:prstGeom prst="roundRect">
              <a:avLst>
                <a:gd name="adj" fmla="val 26666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>
              <a:off x="4667250" y="1000125"/>
              <a:ext cx="4095900" cy="142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24" name="Google Shape;324;p20"/>
            <p:cNvSpPr txBox="1"/>
            <p:nvPr/>
          </p:nvSpPr>
          <p:spPr>
            <a:xfrm>
              <a:off x="4810125" y="714375"/>
              <a:ext cx="3810000" cy="42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r>
                <a:rPr lang="en-GB" sz="1400" b="1" i="0" u="none" strike="noStrike" cap="none" dirty="0" err="1">
                  <a:solidFill>
                    <a:srgbClr val="FFFFFF"/>
                  </a:solidFill>
                  <a:latin typeface="Microsoft YaHei" charset="0"/>
                  <a:ea typeface="Microsoft YaHei" charset="0"/>
                  <a:cs typeface="Arial" panose="020B0604020202090204"/>
                  <a:sym typeface="Arial" panose="020B0604020202090204"/>
                </a:rPr>
                <a:t>工艺创新：突破大规模细胞培养技术瓶颈</a:t>
              </a:r>
            </a:p>
          </p:txBody>
        </p:sp>
        <p:sp>
          <p:nvSpPr>
            <p:cNvPr id="325" name="Google Shape;325;p20"/>
            <p:cNvSpPr txBox="1"/>
            <p:nvPr/>
          </p:nvSpPr>
          <p:spPr>
            <a:xfrm>
              <a:off x="4810126" y="1190625"/>
              <a:ext cx="3873130" cy="133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171450" marR="0" lvl="0" indent="-17145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90204" pitchFamily="34" charset="0"/>
                <a:buChar char="•"/>
              </a:pPr>
              <a:r>
                <a:rPr lang="en-GB" sz="1200" b="0" i="0" u="none" strike="noStrike" cap="none" dirty="0" err="1">
                  <a:solidFill>
                    <a:srgbClr val="1E293B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突破CHO细胞大规模灌流培养瓶颈，攻克易降解、</a:t>
              </a:r>
              <a:r>
                <a:rPr lang="en-GB" sz="1200" b="0" i="0" u="none" strike="noStrike" cap="none" dirty="0" err="1" smtClean="0">
                  <a:solidFill>
                    <a:srgbClr val="1E293B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产率低难题</a:t>
              </a:r>
              <a:endParaRPr sz="1200" b="0" i="0" u="none" strike="noStrike" cap="none" dirty="0">
                <a:solidFill>
                  <a:srgbClr val="1E293B"/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endParaRPr>
            </a:p>
            <a:p>
              <a:pPr marL="171450" marR="0" lvl="0" indent="-171450" algn="l" rtl="0">
                <a:lnSpc>
                  <a:spcPct val="15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90204" pitchFamily="34" charset="0"/>
                <a:buChar char="•"/>
              </a:pPr>
              <a:r>
                <a:rPr lang="en-GB" sz="1200" b="0" i="0" u="none" strike="noStrike" cap="none" dirty="0">
                  <a:solidFill>
                    <a:srgbClr val="1E293B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关键成分单链比例</a:t>
              </a:r>
              <a:r>
                <a:rPr lang="en-GB" sz="1200" b="1" i="0" u="none" strike="noStrike" cap="none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稳定控制在99.9%以上</a:t>
              </a:r>
              <a:r>
                <a:rPr lang="en-GB" sz="1200" b="0" i="0" u="none" strike="noStrike" cap="none" dirty="0">
                  <a:solidFill>
                    <a:srgbClr val="1E293B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，</a:t>
              </a:r>
              <a:r>
                <a:rPr lang="en-GB" sz="1200" b="0" i="0" u="none" strike="noStrike" cap="none" dirty="0" smtClean="0">
                  <a:solidFill>
                    <a:srgbClr val="1E293B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确保产品极高质量与临床稳定性</a:t>
              </a:r>
              <a:endParaRPr sz="1200" b="0" i="0" u="none" strike="noStrike" cap="none" dirty="0">
                <a:solidFill>
                  <a:srgbClr val="1E293B"/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endParaRPr>
            </a:p>
          </p:txBody>
        </p:sp>
      </p:grpSp>
      <p:grpSp>
        <p:nvGrpSpPr>
          <p:cNvPr id="326" name="Google Shape;326;p20"/>
          <p:cNvGrpSpPr/>
          <p:nvPr/>
        </p:nvGrpSpPr>
        <p:grpSpPr>
          <a:xfrm>
            <a:off x="381000" y="2809875"/>
            <a:ext cx="4095900" cy="1905000"/>
            <a:chOff x="381000" y="2809875"/>
            <a:chExt cx="4095900" cy="1905000"/>
          </a:xfrm>
        </p:grpSpPr>
        <p:sp>
          <p:nvSpPr>
            <p:cNvPr id="327" name="Google Shape;327;p20"/>
            <p:cNvSpPr/>
            <p:nvPr/>
          </p:nvSpPr>
          <p:spPr>
            <a:xfrm>
              <a:off x="381000" y="2809875"/>
              <a:ext cx="4095900" cy="1905000"/>
            </a:xfrm>
            <a:prstGeom prst="roundRect">
              <a:avLst>
                <a:gd name="adj" fmla="val 6000"/>
              </a:avLst>
            </a:prstGeom>
            <a:solidFill>
              <a:srgbClr val="FFFFFF"/>
            </a:solidFill>
            <a:ln w="127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>
              <a:off x="381000" y="2809875"/>
              <a:ext cx="4095900" cy="428700"/>
            </a:xfrm>
            <a:prstGeom prst="roundRect">
              <a:avLst>
                <a:gd name="adj" fmla="val 26666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>
              <a:off x="381000" y="3095625"/>
              <a:ext cx="4095900" cy="142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30" name="Google Shape;330;p20"/>
            <p:cNvSpPr txBox="1"/>
            <p:nvPr/>
          </p:nvSpPr>
          <p:spPr>
            <a:xfrm>
              <a:off x="523875" y="2809875"/>
              <a:ext cx="3810000" cy="42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 panose="020B0604020202090204"/>
                <a:buNone/>
              </a:pPr>
              <a:r>
                <a:rPr lang="en-GB" b="1" i="0" u="none" strike="noStrike" cap="none" dirty="0" err="1">
                  <a:solidFill>
                    <a:srgbClr val="FFFFFF"/>
                  </a:solidFill>
                  <a:latin typeface="Microsoft YaHei" charset="0"/>
                  <a:ea typeface="Microsoft YaHei" charset="0"/>
                  <a:cs typeface="Arial" panose="020B0604020202090204"/>
                  <a:sym typeface="Arial" panose="020B0604020202090204"/>
                </a:rPr>
                <a:t>荣获国际最高权威指南重磅推荐</a:t>
              </a:r>
              <a:endParaRPr lang="en-GB" b="1" i="0" u="none" strike="noStrike" cap="none" dirty="0">
                <a:solidFill>
                  <a:srgbClr val="FFFFFF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31" name="Google Shape;331;p20"/>
            <p:cNvSpPr txBox="1"/>
            <p:nvPr/>
          </p:nvSpPr>
          <p:spPr>
            <a:xfrm>
              <a:off x="522605" y="3286125"/>
              <a:ext cx="3907155" cy="133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171450" marR="0" lvl="0" indent="-17145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90204" pitchFamily="34" charset="0"/>
                <a:buChar char="•"/>
              </a:pPr>
              <a:r>
                <a:rPr lang="en-GB" sz="1200" b="0" i="0" u="none" strike="noStrike" cap="none" dirty="0">
                  <a:solidFill>
                    <a:srgbClr val="1E293B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全球首个且唯一获得</a:t>
              </a:r>
              <a:r>
                <a:rPr lang="en-GB" sz="1200" i="0" u="none" strike="noStrike" cap="none" dirty="0">
                  <a:solidFill>
                    <a:srgbClr val="1E293B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2026年</a:t>
              </a:r>
              <a:r>
                <a:rPr lang="en-GB" sz="1200" b="1" i="0" u="none" strike="noStrike" cap="none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AHA/ASA《急性缺血性脑卒中早期管理指南》推荐</a:t>
              </a:r>
              <a:r>
                <a:rPr lang="en-GB" sz="1200" b="0" i="0" u="none" strike="noStrike" cap="none" dirty="0">
                  <a:solidFill>
                    <a:srgbClr val="1E293B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的中国原研生物</a:t>
              </a:r>
              <a:r>
                <a:rPr lang="en-US" altLang="en-GB" sz="1200" b="0" i="0" u="none" strike="noStrike" cap="none" dirty="0">
                  <a:solidFill>
                    <a:srgbClr val="1E293B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1</a:t>
              </a:r>
              <a:r>
                <a:rPr lang="en-GB" sz="1200" b="0" i="0" u="none" strike="noStrike" cap="none" dirty="0" err="1" smtClean="0">
                  <a:solidFill>
                    <a:srgbClr val="1E293B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类溶栓药物</a:t>
              </a:r>
              <a:endParaRPr lang="en-US" altLang="en-GB" sz="1200" b="0" i="0" u="none" strike="noStrike" cap="none" dirty="0">
                <a:solidFill>
                  <a:srgbClr val="1E293B"/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4667250" y="2809875"/>
            <a:ext cx="4095900" cy="1905000"/>
            <a:chOff x="4667250" y="2809875"/>
            <a:chExt cx="4095900" cy="1905000"/>
          </a:xfrm>
        </p:grpSpPr>
        <p:sp>
          <p:nvSpPr>
            <p:cNvPr id="333" name="Google Shape;333;p20"/>
            <p:cNvSpPr/>
            <p:nvPr/>
          </p:nvSpPr>
          <p:spPr>
            <a:xfrm>
              <a:off x="4667250" y="2809875"/>
              <a:ext cx="4095900" cy="1905000"/>
            </a:xfrm>
            <a:prstGeom prst="roundRect">
              <a:avLst>
                <a:gd name="adj" fmla="val 6000"/>
              </a:avLst>
            </a:prstGeom>
            <a:solidFill>
              <a:srgbClr val="FFFFFF"/>
            </a:solidFill>
            <a:ln w="127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>
              <a:off x="4667250" y="2809875"/>
              <a:ext cx="4095900" cy="428700"/>
            </a:xfrm>
            <a:prstGeom prst="roundRect">
              <a:avLst>
                <a:gd name="adj" fmla="val 26666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>
              <a:off x="4667250" y="3095625"/>
              <a:ext cx="4095900" cy="142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36" name="Google Shape;336;p20"/>
            <p:cNvSpPr txBox="1"/>
            <p:nvPr/>
          </p:nvSpPr>
          <p:spPr>
            <a:xfrm>
              <a:off x="4810125" y="2809875"/>
              <a:ext cx="3810000" cy="42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90204"/>
                <a:buNone/>
              </a:pPr>
              <a:r>
                <a:rPr lang="zh-CN" sz="1400" b="1" i="0" u="none" strike="noStrike" cap="none" dirty="0">
                  <a:solidFill>
                    <a:srgbClr val="FFFFFF"/>
                  </a:solidFill>
                  <a:latin typeface="Microsoft YaHei" charset="0"/>
                  <a:ea typeface="Microsoft YaHei" charset="0"/>
                  <a:cs typeface="Arial" panose="020B0604020202090204"/>
                  <a:sym typeface="Arial" panose="020B0604020202090204"/>
                </a:rPr>
                <a:t>重大新药</a:t>
              </a:r>
              <a:r>
                <a:rPr lang="zh-CN" sz="1400" b="1" i="0" u="none" strike="noStrike" cap="none" dirty="0" smtClean="0">
                  <a:solidFill>
                    <a:srgbClr val="FFFFFF"/>
                  </a:solidFill>
                  <a:latin typeface="Microsoft YaHei" charset="0"/>
                  <a:ea typeface="Microsoft YaHei" charset="0"/>
                  <a:cs typeface="Arial" panose="020B0604020202090204"/>
                  <a:sym typeface="Arial" panose="020B0604020202090204"/>
                </a:rPr>
                <a:t>创制</a:t>
              </a:r>
              <a:r>
                <a:rPr lang="zh-CN" altLang="en-US" sz="1400" b="1" i="0" u="none" strike="noStrike" cap="none" dirty="0" smtClean="0">
                  <a:solidFill>
                    <a:srgbClr val="FFFFFF"/>
                  </a:solidFill>
                  <a:latin typeface="Microsoft YaHei" charset="0"/>
                  <a:ea typeface="Microsoft YaHei" charset="0"/>
                  <a:cs typeface="Arial" panose="020B0604020202090204"/>
                  <a:sym typeface="Arial" panose="020B0604020202090204"/>
                </a:rPr>
                <a:t>科技</a:t>
              </a:r>
              <a:r>
                <a:rPr lang="zh-CN" sz="1400" b="1" i="0" u="none" strike="noStrike" cap="none" dirty="0" smtClean="0">
                  <a:solidFill>
                    <a:srgbClr val="FFFFFF"/>
                  </a:solidFill>
                  <a:latin typeface="Microsoft YaHei" charset="0"/>
                  <a:ea typeface="Microsoft YaHei" charset="0"/>
                  <a:cs typeface="Arial" panose="020B0604020202090204"/>
                  <a:sym typeface="Arial" panose="020B0604020202090204"/>
                </a:rPr>
                <a:t>专项</a:t>
              </a:r>
              <a:endParaRPr lang="zh-CN" sz="1400" b="1" i="0" u="none" strike="noStrike" cap="none" dirty="0">
                <a:solidFill>
                  <a:srgbClr val="FFFFFF"/>
                </a:solidFill>
                <a:latin typeface="Microsoft YaHei" charset="0"/>
                <a:ea typeface="Microsoft YaHei" charset="0"/>
                <a:cs typeface="Arial" panose="020B0604020202090204"/>
                <a:sym typeface="Arial" panose="020B0604020202090204"/>
              </a:endParaRPr>
            </a:p>
          </p:txBody>
        </p:sp>
        <p:sp>
          <p:nvSpPr>
            <p:cNvPr id="337" name="Google Shape;337;p20"/>
            <p:cNvSpPr txBox="1"/>
            <p:nvPr/>
          </p:nvSpPr>
          <p:spPr>
            <a:xfrm>
              <a:off x="4810124" y="3286125"/>
              <a:ext cx="3873131" cy="133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171450" marR="0" lvl="0" indent="-17145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90204" pitchFamily="34" charset="0"/>
                <a:buChar char="•"/>
              </a:pPr>
              <a:r>
                <a:rPr lang="zh-CN" altLang="en-GB" sz="1200" b="0" i="0" u="none" strike="noStrike" cap="none" dirty="0">
                  <a:solidFill>
                    <a:srgbClr val="1E293B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十一五</a:t>
              </a:r>
              <a:r>
                <a:rPr lang="zh-CN" altLang="en-US" sz="1200" b="0" i="0" u="none" strike="noStrike" cap="none" dirty="0">
                  <a:solidFill>
                    <a:srgbClr val="1E293B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，十三五</a:t>
              </a:r>
              <a:r>
                <a:rPr lang="zh-CN" altLang="en-GB" sz="1200" b="1" i="0" u="none" strike="noStrike" cap="none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重大新药创制</a:t>
              </a:r>
              <a:r>
                <a:rPr lang="zh-CN" altLang="en-GB" sz="1200" b="0" i="0" u="none" strike="noStrike" cap="none" dirty="0">
                  <a:solidFill>
                    <a:srgbClr val="1E293B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科技专项</a:t>
              </a:r>
              <a:endParaRPr lang="en-GB" sz="1200" b="0" i="0" u="none" strike="noStrike" cap="none" dirty="0">
                <a:solidFill>
                  <a:srgbClr val="1E293B"/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endParaRPr>
            </a:p>
            <a:p>
              <a:pPr marL="171450" indent="-171450">
                <a:lnSpc>
                  <a:spcPct val="200000"/>
                </a:lnSpc>
                <a:buSzPts val="1200"/>
                <a:buFont typeface="Arial" panose="020B0604020202090204" pitchFamily="34" charset="0"/>
                <a:buChar char="•"/>
              </a:pPr>
              <a:r>
                <a:rPr lang="en-GB" sz="1200" b="0" i="0" u="none" strike="noStrike" cap="none" dirty="0" err="1">
                  <a:solidFill>
                    <a:srgbClr val="1E293B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入选</a:t>
              </a:r>
              <a:r>
                <a:rPr lang="zh-CN" altLang="en-US" sz="1200" b="1" dirty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“国务院国资委</a:t>
              </a:r>
              <a:r>
                <a:rPr lang="en-GB" sz="1200" b="1" i="0" u="none" strike="noStrike" cap="none" dirty="0" err="1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  <a:sym typeface="Arial" panose="020B0604020202090204"/>
                </a:rPr>
                <a:t>中央企业原创技术策源地十大标志性成果</a:t>
              </a:r>
              <a:r>
                <a:rPr lang="zh-CN" altLang="en-US" sz="1200" b="1" dirty="0" smtClean="0">
                  <a:solidFill>
                    <a:srgbClr val="C00000"/>
                  </a:solidFill>
                  <a:latin typeface="Microsoft YaHei" charset="0"/>
                  <a:ea typeface="Microsoft YaHei" charset="0"/>
                  <a:cs typeface="Microsoft YaHei" charset="0"/>
                </a:rPr>
                <a:t>”</a:t>
              </a:r>
              <a:endParaRPr sz="1200" b="0" i="0" u="none" strike="noStrike" cap="none" dirty="0">
                <a:solidFill>
                  <a:srgbClr val="1E293B"/>
                </a:solidFill>
                <a:latin typeface="Microsoft YaHei" charset="0"/>
                <a:ea typeface="Microsoft YaHei" charset="0"/>
                <a:cs typeface="Microsoft YaHei" charset="0"/>
                <a:sym typeface="Arial" panose="020B0604020202090204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300" y="1905"/>
            <a:ext cx="1917700" cy="546100"/>
          </a:xfrm>
          <a:prstGeom prst="rect">
            <a:avLst/>
          </a:prstGeom>
        </p:spPr>
      </p:pic>
      <p:sp>
        <p:nvSpPr>
          <p:cNvPr id="31" name="Google Shape;228;p16"/>
          <p:cNvSpPr/>
          <p:nvPr/>
        </p:nvSpPr>
        <p:spPr>
          <a:xfrm>
            <a:off x="0" y="-1"/>
            <a:ext cx="1047900" cy="43239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90204"/>
              <a:buNone/>
            </a:pPr>
            <a:r>
              <a:rPr lang="zh-CN" altLang="en-US" sz="1200" b="1" dirty="0" smtClean="0">
                <a:solidFill>
                  <a:srgbClr val="FFFFFF"/>
                </a:solidFill>
                <a:latin typeface="Microsoft YaHei" charset="0"/>
                <a:ea typeface="Microsoft YaHei" charset="0"/>
                <a:cs typeface="Microsoft YaHei" charset="0"/>
              </a:rPr>
              <a:t>创新性</a:t>
            </a:r>
            <a:endParaRPr lang="en-GB" sz="1200" b="1" i="0" u="none" strike="noStrike" cap="none" dirty="0">
              <a:solidFill>
                <a:srgbClr val="FFFFFF"/>
              </a:solidFill>
              <a:latin typeface="Microsoft YaHei" charset="0"/>
              <a:ea typeface="Microsoft YaHei" charset="0"/>
              <a:cs typeface="Microsoft YaHei" charset="0"/>
              <a:sym typeface="Arial" panose="020B060402020209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5.35779527559055,&quot;left&quot;:30,&quot;top&quot;:68.3,&quot;width&quot;:670.95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5.35779527559055,&quot;left&quot;:30,&quot;top&quot;:68.3,&quot;width&quot;:670.95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5.35779527559055,&quot;left&quot;:30,&quot;top&quot;:68.3,&quot;width&quot;:670.95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5.35779527559055,&quot;left&quot;:30,&quot;top&quot;:68.3,&quot;width&quot;:670.9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5.35779527559055,&quot;left&quot;:30,&quot;top&quot;:68.3,&quot;width&quot;:670.95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5.35779527559055,&quot;left&quot;:30,&quot;top&quot;:68.3,&quot;width&quot;:670.95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5.35779527559055,&quot;left&quot;:30,&quot;top&quot;:68.3,&quot;width&quot;:670.95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5.35779527559055,&quot;left&quot;:30,&quot;top&quot;:68.3,&quot;width&quot;:670.95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5.35779527559055,&quot;left&quot;:30,&quot;top&quot;:68.3,&quot;width&quot;:670.95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5.35779527559055,&quot;left&quot;:30,&quot;top&quot;:68.3,&quot;width&quot;:670.95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5.35779527559055,&quot;left&quot;:30,&quot;top&quot;:68.3,&quot;width&quot;:670.95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5.35779527559055,&quot;left&quot;:30,&quot;top&quot;:68.3,&quot;width&quot;:670.9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1.244094488189,&quot;left&quot;:30,&quot;top&quot;:75,&quot;width&quot;:660}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1587</Words>
  <Application>Microsoft Office PowerPoint</Application>
  <PresentationFormat>全屏显示(16:9)</PresentationFormat>
  <Paragraphs>182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2" baseType="lpstr">
      <vt:lpstr>Microsoft YaHei</vt:lpstr>
      <vt:lpstr>SimSun</vt:lpstr>
      <vt:lpstr>Poppins ExtraBold</vt:lpstr>
      <vt:lpstr>Noto Sans SC</vt:lpstr>
      <vt:lpstr>Calibri</vt:lpstr>
      <vt:lpstr>DejaVu Math TeX Gyre</vt:lpstr>
      <vt:lpstr>Arial</vt:lpstr>
      <vt:lpstr>FangSong</vt:lpstr>
      <vt:lpstr>SimSun</vt:lpstr>
      <vt:lpstr>楷体</vt:lpstr>
      <vt:lpstr>Wingdings</vt:lpstr>
      <vt:lpstr>Office 主题</vt:lpstr>
      <vt:lpstr>PowerPoint 演示文稿</vt:lpstr>
      <vt:lpstr>PowerPoint 演示文稿</vt:lpstr>
      <vt:lpstr>注射用重组人尿激酶原申请新增急性缺血性脑卒中适应症</vt:lpstr>
      <vt:lpstr>AIS疾病负担沉重，临床亟需更安全、经济的溶栓方案</vt:lpstr>
      <vt:lpstr>突破传统溶栓局限： 重组人尿激酶原独特作用机制，引领安全性跃升</vt:lpstr>
      <vt:lpstr>PowerPoint 演示文稿</vt:lpstr>
      <vt:lpstr>PowerPoint 演示文稿</vt:lpstr>
      <vt:lpstr>中国原研 世界首创：国内外权威指南一致推荐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王冬</dc:creator>
  <cp:lastModifiedBy>王微微</cp:lastModifiedBy>
  <cp:revision>76</cp:revision>
  <cp:lastPrinted>2026-06-09T12:20:00Z</cp:lastPrinted>
  <dcterms:created xsi:type="dcterms:W3CDTF">2026-06-09T12:20:00Z</dcterms:created>
  <dcterms:modified xsi:type="dcterms:W3CDTF">2026-06-10T02:58:03Z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E80A0A0B186AD4C9D0BB236A00B57414_43</vt:lpwstr>
  </property>
  <property fmtid="{D5CDD505-2E9C-101B-9397-08002B2CF9AE}" pid="3" name="KSOProductBuildVer">
    <vt:lpwstr>3076-12.8.2.21199</vt:lpwstr>
  </property>
</Properties>
</file>