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9" r:id="rId2"/>
    <p:sldId id="2145704644" r:id="rId3"/>
    <p:sldId id="258" r:id="rId4"/>
    <p:sldId id="2145704647" r:id="rId5"/>
    <p:sldId id="2145704639" r:id="rId6"/>
    <p:sldId id="2145704625" r:id="rId7"/>
    <p:sldId id="2145704624" r:id="rId8"/>
    <p:sldId id="2145704631" r:id="rId9"/>
    <p:sldId id="2145704626" r:id="rId10"/>
    <p:sldId id="214570464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89"/>
    <a:srgbClr val="F3C6CC"/>
    <a:srgbClr val="688CD4"/>
    <a:srgbClr val="F6C421"/>
    <a:srgbClr val="FFFFFF"/>
    <a:srgbClr val="011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5" autoAdjust="0"/>
    <p:restoredTop sz="82916" autoAdjust="0"/>
  </p:normalViewPr>
  <p:slideViewPr>
    <p:cSldViewPr snapToGrid="0">
      <p:cViewPr varScale="1">
        <p:scale>
          <a:sx n="73" d="100"/>
          <a:sy n="73" d="100"/>
        </p:scale>
        <p:origin x="411" y="43"/>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CB75-440D-AABE-F2AA3289FE6F}"/>
              </c:ext>
            </c:extLst>
          </c:dPt>
          <c:dPt>
            <c:idx val="1"/>
            <c:invertIfNegative val="0"/>
            <c:bubble3D val="0"/>
            <c:spPr>
              <a:solidFill>
                <a:srgbClr val="001689"/>
              </a:solidFill>
              <a:ln>
                <a:noFill/>
              </a:ln>
              <a:effectLst/>
            </c:spPr>
            <c:extLst>
              <c:ext xmlns:c16="http://schemas.microsoft.com/office/drawing/2014/chart" uri="{C3380CC4-5D6E-409C-BE32-E72D297353CC}">
                <c16:uniqueId val="{00000003-CB75-440D-AABE-F2AA3289FE6F}"/>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CB75-440D-AABE-F2AA3289FE6F}"/>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CB75-440D-AABE-F2AA3289FE6F}"/>
              </c:ext>
            </c:extLst>
          </c:dPt>
          <c:dLbls>
            <c:numFmt formatCode="#,##0.0_);[Red]\(#,##0.0\)" sourceLinked="0"/>
            <c:spPr>
              <a:noFill/>
              <a:ln>
                <a:noFill/>
              </a:ln>
              <a:effectLst/>
            </c:spPr>
            <c:txPr>
              <a:bodyPr rot="0" spcFirstLastPara="1" vertOverflow="ellipsis" vert="horz" wrap="square" anchor="ctr" anchorCtr="1"/>
              <a:lstStyle/>
              <a:p>
                <a:pPr>
                  <a:defRPr lang="zh-CN" sz="1200" b="0" i="0" u="none" strike="noStrike" kern="1200" baseline="0">
                    <a:solidFill>
                      <a:schemeClr val="tx1">
                        <a:lumMod val="75000"/>
                        <a:lumOff val="25000"/>
                      </a:schemeClr>
                    </a:solidFill>
                    <a:latin typeface="+mj-ea"/>
                    <a:ea typeface="+mj-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安慰剂</c:v>
                </c:pt>
                <c:pt idx="1">
                  <c:v>阿伐曲泊帕</c:v>
                </c:pt>
                <c:pt idx="2">
                  <c:v>罗普司亭</c:v>
                </c:pt>
                <c:pt idx="3">
                  <c:v>艾曲泊帕</c:v>
                </c:pt>
              </c:strCache>
            </c:strRef>
          </c:cat>
          <c:val>
            <c:numRef>
              <c:f>Sheet1!$B$2:$B$5</c:f>
              <c:numCache>
                <c:formatCode>General</c:formatCode>
                <c:ptCount val="4"/>
                <c:pt idx="0">
                  <c:v>26.9</c:v>
                </c:pt>
                <c:pt idx="1">
                  <c:v>37</c:v>
                </c:pt>
                <c:pt idx="2">
                  <c:v>55.9</c:v>
                </c:pt>
                <c:pt idx="3">
                  <c:v>80.2</c:v>
                </c:pt>
              </c:numCache>
            </c:numRef>
          </c:val>
          <c:extLst>
            <c:ext xmlns:c16="http://schemas.microsoft.com/office/drawing/2014/chart" uri="{C3380CC4-5D6E-409C-BE32-E72D297353CC}">
              <c16:uniqueId val="{00000008-CB75-440D-AABE-F2AA3289FE6F}"/>
            </c:ext>
          </c:extLst>
        </c:ser>
        <c:dLbls>
          <c:showLegendKey val="0"/>
          <c:showVal val="0"/>
          <c:showCatName val="0"/>
          <c:showSerName val="0"/>
          <c:showPercent val="0"/>
          <c:showBubbleSize val="0"/>
        </c:dLbls>
        <c:gapWidth val="219"/>
        <c:overlap val="-27"/>
        <c:axId val="1463388239"/>
        <c:axId val="1894756079"/>
      </c:barChart>
      <c:catAx>
        <c:axId val="14633882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j-ea"/>
                <a:ea typeface="+mj-ea"/>
                <a:cs typeface="+mn-ea"/>
                <a:sym typeface="+mn-lt"/>
              </a:defRPr>
            </a:pPr>
            <a:endParaRPr lang="zh-CN"/>
          </a:p>
        </c:txPr>
        <c:crossAx val="1894756079"/>
        <c:crosses val="autoZero"/>
        <c:auto val="1"/>
        <c:lblAlgn val="ctr"/>
        <c:lblOffset val="100"/>
        <c:noMultiLvlLbl val="0"/>
      </c:catAx>
      <c:valAx>
        <c:axId val="1894756079"/>
        <c:scaling>
          <c:orientation val="minMax"/>
          <c:max val="100"/>
        </c:scaling>
        <c:delete val="0"/>
        <c:axPos val="l"/>
        <c:majorGridlines>
          <c:spPr>
            <a:ln w="9525" cap="flat" cmpd="sng" algn="ctr">
              <a:solidFill>
                <a:schemeClr val="tx1">
                  <a:lumMod val="15000"/>
                  <a:lumOff val="85000"/>
                </a:schemeClr>
              </a:solidFill>
              <a:prstDash val="lgDash"/>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j-ea"/>
                <a:ea typeface="+mj-ea"/>
                <a:cs typeface="+mn-ea"/>
                <a:sym typeface="+mn-lt"/>
              </a:defRPr>
            </a:pPr>
            <a:endParaRPr lang="zh-CN"/>
          </a:p>
        </c:txPr>
        <c:crossAx val="1463388239"/>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d72f3c94-a4ec-4e46-abf3-41ce598aaad2}"/>
      </c:ext>
    </c:extLst>
  </c:chart>
  <c:spPr>
    <a:noFill/>
    <a:ln>
      <a:noFill/>
    </a:ln>
    <a:effectLst/>
  </c:spPr>
  <c:txPr>
    <a:bodyPr/>
    <a:lstStyle/>
    <a:p>
      <a:pPr>
        <a:defRPr lang="zh-CN" sz="1200">
          <a:latin typeface="+mj-ea"/>
          <a:ea typeface="+mj-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r>
              <a:rPr lang="en-US" altLang="zh-CN" sz="1100" b="1" dirty="0">
                <a:solidFill>
                  <a:schemeClr val="tx1"/>
                </a:solidFill>
              </a:rPr>
              <a:t>6</a:t>
            </a:r>
            <a:r>
              <a:rPr lang="zh-CN" altLang="en-US" sz="1100" b="1" dirty="0">
                <a:solidFill>
                  <a:schemeClr val="tx1"/>
                </a:solidFill>
              </a:rPr>
              <a:t>周时血小板反应率</a:t>
            </a:r>
          </a:p>
        </c:rich>
      </c:tx>
      <c:layout>
        <c:manualLayout>
          <c:xMode val="edge"/>
          <c:yMode val="edge"/>
          <c:x val="0.24481240163062956"/>
          <c:y val="2.581029769908986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endParaRPr lang="zh-CN"/>
        </a:p>
      </c:txPr>
    </c:title>
    <c:autoTitleDeleted val="0"/>
    <c:plotArea>
      <c:layout>
        <c:manualLayout>
          <c:layoutTarget val="inner"/>
          <c:xMode val="edge"/>
          <c:yMode val="edge"/>
          <c:x val="0.15543285307270413"/>
          <c:y val="0.31481043657339502"/>
          <c:w val="0.78075398916758587"/>
          <c:h val="0.55746415518695536"/>
        </c:manualLayout>
      </c:layout>
      <c:barChart>
        <c:barDir val="col"/>
        <c:grouping val="clustered"/>
        <c:varyColors val="0"/>
        <c:ser>
          <c:idx val="0"/>
          <c:order val="0"/>
          <c:tx>
            <c:strRef>
              <c:f>Sheet1!$B$1</c:f>
              <c:strCache>
                <c:ptCount val="1"/>
                <c:pt idx="0">
                  <c:v>6周时血小板反应率</c:v>
                </c:pt>
              </c:strCache>
            </c:strRef>
          </c:tx>
          <c:spPr>
            <a:solidFill>
              <a:schemeClr val="accent1"/>
            </a:solidFill>
            <a:ln>
              <a:noFill/>
            </a:ln>
            <a:effectLst/>
          </c:spPr>
          <c:invertIfNegative val="0"/>
          <c:dPt>
            <c:idx val="0"/>
            <c:invertIfNegative val="0"/>
            <c:bubble3D val="0"/>
            <c:spPr>
              <a:solidFill>
                <a:srgbClr val="001689"/>
              </a:solidFill>
              <a:ln>
                <a:noFill/>
              </a:ln>
              <a:effectLst/>
            </c:spPr>
            <c:extLst>
              <c:ext xmlns:c16="http://schemas.microsoft.com/office/drawing/2014/chart" uri="{C3380CC4-5D6E-409C-BE32-E72D297353CC}">
                <c16:uniqueId val="{00000003-5D19-4EEE-84A3-519C854F275D}"/>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4-5D19-4EEE-84A3-519C854F275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ea"/>
                    <a:ea typeface="+mj-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阿伐曲泊帕</c:v>
                </c:pt>
                <c:pt idx="1">
                  <c:v>安慰剂</c:v>
                </c:pt>
              </c:strCache>
            </c:strRef>
          </c:cat>
          <c:val>
            <c:numRef>
              <c:f>Sheet1!$B$2:$B$3</c:f>
              <c:numCache>
                <c:formatCode>0.00%</c:formatCode>
                <c:ptCount val="2"/>
                <c:pt idx="0">
                  <c:v>0.77080000000000004</c:v>
                </c:pt>
                <c:pt idx="1">
                  <c:v>7.6899999999999996E-2</c:v>
                </c:pt>
              </c:numCache>
            </c:numRef>
          </c:val>
          <c:extLst>
            <c:ext xmlns:c16="http://schemas.microsoft.com/office/drawing/2014/chart" uri="{C3380CC4-5D6E-409C-BE32-E72D297353CC}">
              <c16:uniqueId val="{00000000-5D19-4EEE-84A3-519C854F275D}"/>
            </c:ext>
          </c:extLst>
        </c:ser>
        <c:dLbls>
          <c:dLblPos val="outEnd"/>
          <c:showLegendKey val="0"/>
          <c:showVal val="1"/>
          <c:showCatName val="0"/>
          <c:showSerName val="0"/>
          <c:showPercent val="0"/>
          <c:showBubbleSize val="0"/>
        </c:dLbls>
        <c:gapWidth val="100"/>
        <c:overlap val="-27"/>
        <c:axId val="129727791"/>
        <c:axId val="129726831"/>
      </c:barChart>
      <c:catAx>
        <c:axId val="12972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j-ea"/>
                <a:ea typeface="+mj-ea"/>
                <a:cs typeface="+mn-cs"/>
              </a:defRPr>
            </a:pPr>
            <a:endParaRPr lang="zh-CN"/>
          </a:p>
        </c:txPr>
        <c:crossAx val="129726831"/>
        <c:crosses val="autoZero"/>
        <c:auto val="1"/>
        <c:lblAlgn val="ctr"/>
        <c:lblOffset val="100"/>
        <c:noMultiLvlLbl val="0"/>
      </c:catAx>
      <c:valAx>
        <c:axId val="129726831"/>
        <c:scaling>
          <c:orientation val="minMax"/>
          <c:max val="1"/>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j-ea"/>
                <a:ea typeface="+mj-ea"/>
                <a:cs typeface="+mn-cs"/>
              </a:defRPr>
            </a:pPr>
            <a:endParaRPr lang="zh-CN"/>
          </a:p>
        </c:txPr>
        <c:crossAx val="12972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2060"/>
          </a:solidFill>
          <a:latin typeface="+mj-ea"/>
          <a:ea typeface="+mj-ea"/>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r>
              <a:rPr lang="zh-CN" altLang="en-US" sz="1100" b="1" dirty="0">
                <a:solidFill>
                  <a:schemeClr val="tx1"/>
                </a:solidFill>
              </a:rPr>
              <a:t>第</a:t>
            </a:r>
            <a:r>
              <a:rPr lang="en-US" altLang="zh-CN" sz="1100" b="1" dirty="0">
                <a:solidFill>
                  <a:schemeClr val="tx1"/>
                </a:solidFill>
              </a:rPr>
              <a:t>8</a:t>
            </a:r>
            <a:r>
              <a:rPr lang="zh-CN" altLang="en-US" sz="1100" b="1" dirty="0">
                <a:solidFill>
                  <a:schemeClr val="tx1"/>
                </a:solidFill>
              </a:rPr>
              <a:t>天血小板反应率</a:t>
            </a:r>
          </a:p>
        </c:rich>
      </c:tx>
      <c:layout>
        <c:manualLayout>
          <c:xMode val="edge"/>
          <c:yMode val="edge"/>
          <c:x val="0.24481240163062956"/>
          <c:y val="2.581029769908986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endParaRPr lang="zh-CN"/>
        </a:p>
      </c:txPr>
    </c:title>
    <c:autoTitleDeleted val="0"/>
    <c:plotArea>
      <c:layout>
        <c:manualLayout>
          <c:layoutTarget val="inner"/>
          <c:xMode val="edge"/>
          <c:yMode val="edge"/>
          <c:x val="0.17058725494914528"/>
          <c:y val="0.31481043657339502"/>
          <c:w val="0.76559958729114475"/>
          <c:h val="0.55746415518695536"/>
        </c:manualLayout>
      </c:layout>
      <c:barChart>
        <c:barDir val="col"/>
        <c:grouping val="clustered"/>
        <c:varyColors val="0"/>
        <c:ser>
          <c:idx val="0"/>
          <c:order val="0"/>
          <c:tx>
            <c:strRef>
              <c:f>Sheet1!$B$1</c:f>
              <c:strCache>
                <c:ptCount val="1"/>
                <c:pt idx="0">
                  <c:v>第8天血小板反应率</c:v>
                </c:pt>
              </c:strCache>
            </c:strRef>
          </c:tx>
          <c:spPr>
            <a:solidFill>
              <a:schemeClr val="accent1"/>
            </a:solidFill>
            <a:ln>
              <a:noFill/>
            </a:ln>
            <a:effectLst/>
          </c:spPr>
          <c:invertIfNegative val="0"/>
          <c:dPt>
            <c:idx val="0"/>
            <c:invertIfNegative val="0"/>
            <c:bubble3D val="0"/>
            <c:spPr>
              <a:solidFill>
                <a:srgbClr val="001689"/>
              </a:solidFill>
              <a:ln>
                <a:noFill/>
              </a:ln>
              <a:effectLst/>
            </c:spPr>
            <c:extLst>
              <c:ext xmlns:c16="http://schemas.microsoft.com/office/drawing/2014/chart" uri="{C3380CC4-5D6E-409C-BE32-E72D297353CC}">
                <c16:uniqueId val="{00000001-FF30-4A65-8376-FFD5D199E24D}"/>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2-FF30-4A65-8376-FFD5D199E24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ea"/>
                    <a:ea typeface="+mj-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阿伐曲泊帕</c:v>
                </c:pt>
                <c:pt idx="1">
                  <c:v>安慰剂</c:v>
                </c:pt>
              </c:strCache>
            </c:strRef>
          </c:cat>
          <c:val>
            <c:numRef>
              <c:f>Sheet1!$B$2:$B$3</c:f>
              <c:numCache>
                <c:formatCode>0.00%</c:formatCode>
                <c:ptCount val="2"/>
                <c:pt idx="0">
                  <c:v>0.72919999999999996</c:v>
                </c:pt>
                <c:pt idx="1">
                  <c:v>3.85E-2</c:v>
                </c:pt>
              </c:numCache>
            </c:numRef>
          </c:val>
          <c:extLst>
            <c:ext xmlns:c16="http://schemas.microsoft.com/office/drawing/2014/chart" uri="{C3380CC4-5D6E-409C-BE32-E72D297353CC}">
              <c16:uniqueId val="{00000000-FF30-4A65-8376-FFD5D199E24D}"/>
            </c:ext>
          </c:extLst>
        </c:ser>
        <c:dLbls>
          <c:dLblPos val="outEnd"/>
          <c:showLegendKey val="0"/>
          <c:showVal val="1"/>
          <c:showCatName val="0"/>
          <c:showSerName val="0"/>
          <c:showPercent val="0"/>
          <c:showBubbleSize val="0"/>
        </c:dLbls>
        <c:gapWidth val="100"/>
        <c:overlap val="-27"/>
        <c:axId val="129727791"/>
        <c:axId val="129726831"/>
      </c:barChart>
      <c:catAx>
        <c:axId val="12972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j-ea"/>
                <a:ea typeface="+mj-ea"/>
                <a:cs typeface="+mn-cs"/>
              </a:defRPr>
            </a:pPr>
            <a:endParaRPr lang="zh-CN"/>
          </a:p>
        </c:txPr>
        <c:crossAx val="129726831"/>
        <c:crosses val="autoZero"/>
        <c:auto val="1"/>
        <c:lblAlgn val="ctr"/>
        <c:lblOffset val="100"/>
        <c:noMultiLvlLbl val="0"/>
      </c:catAx>
      <c:valAx>
        <c:axId val="129726831"/>
        <c:scaling>
          <c:orientation val="minMax"/>
          <c:max val="1"/>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j-ea"/>
                <a:ea typeface="+mj-ea"/>
                <a:cs typeface="+mn-cs"/>
              </a:defRPr>
            </a:pPr>
            <a:endParaRPr lang="zh-CN"/>
          </a:p>
        </c:txPr>
        <c:crossAx val="12972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2060"/>
          </a:solidFill>
          <a:latin typeface="+mj-ea"/>
          <a:ea typeface="+mj-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j-ea"/>
                <a:ea typeface="+mj-ea"/>
                <a:cs typeface="+mn-cs"/>
              </a:defRPr>
            </a:pPr>
            <a:r>
              <a:rPr lang="zh-CN" altLang="en-US" sz="1100" b="1" dirty="0">
                <a:solidFill>
                  <a:schemeClr val="tx1"/>
                </a:solidFill>
              </a:rPr>
              <a:t>血小板应答中位累计周数</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j-ea"/>
              <a:ea typeface="+mj-ea"/>
              <a:cs typeface="+mn-cs"/>
            </a:defRPr>
          </a:pPr>
          <a:endParaRPr lang="zh-CN"/>
        </a:p>
      </c:txPr>
    </c:title>
    <c:autoTitleDeleted val="0"/>
    <c:plotArea>
      <c:layout>
        <c:manualLayout>
          <c:layoutTarget val="inner"/>
          <c:xMode val="edge"/>
          <c:yMode val="edge"/>
          <c:x val="0.15543285307270413"/>
          <c:y val="0.31481043657339502"/>
          <c:w val="0.78075398916758587"/>
          <c:h val="0.55746415518695536"/>
        </c:manualLayout>
      </c:layout>
      <c:barChart>
        <c:barDir val="col"/>
        <c:grouping val="clustered"/>
        <c:varyColors val="0"/>
        <c:ser>
          <c:idx val="0"/>
          <c:order val="0"/>
          <c:tx>
            <c:strRef>
              <c:f>Sheet1!$B$1</c:f>
              <c:strCache>
                <c:ptCount val="1"/>
                <c:pt idx="0">
                  <c:v>血小板应答中位累计周数（周）</c:v>
                </c:pt>
              </c:strCache>
            </c:strRef>
          </c:tx>
          <c:spPr>
            <a:solidFill>
              <a:schemeClr val="accent1"/>
            </a:solidFill>
            <a:ln>
              <a:noFill/>
            </a:ln>
            <a:effectLst/>
          </c:spPr>
          <c:invertIfNegative val="0"/>
          <c:dPt>
            <c:idx val="0"/>
            <c:invertIfNegative val="0"/>
            <c:bubble3D val="0"/>
            <c:spPr>
              <a:solidFill>
                <a:srgbClr val="001689"/>
              </a:solidFill>
              <a:ln>
                <a:noFill/>
              </a:ln>
              <a:effectLst/>
            </c:spPr>
            <c:extLst>
              <c:ext xmlns:c16="http://schemas.microsoft.com/office/drawing/2014/chart" uri="{C3380CC4-5D6E-409C-BE32-E72D297353CC}">
                <c16:uniqueId val="{00000001-9B1B-4D76-8266-5A0C9F0FB0B6}"/>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9B1B-4D76-8266-5A0C9F0FB0B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ea"/>
                    <a:ea typeface="+mj-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阿伐曲泊帕</c:v>
                </c:pt>
                <c:pt idx="1">
                  <c:v>安慰剂</c:v>
                </c:pt>
              </c:strCache>
            </c:strRef>
          </c:cat>
          <c:val>
            <c:numRef>
              <c:f>Sheet1!$B$2:$B$3</c:f>
              <c:numCache>
                <c:formatCode>0.0_);[Red]\(0.0\)</c:formatCode>
                <c:ptCount val="2"/>
                <c:pt idx="0">
                  <c:v>12.4</c:v>
                </c:pt>
                <c:pt idx="1">
                  <c:v>0</c:v>
                </c:pt>
              </c:numCache>
            </c:numRef>
          </c:val>
          <c:extLst>
            <c:ext xmlns:c16="http://schemas.microsoft.com/office/drawing/2014/chart" uri="{C3380CC4-5D6E-409C-BE32-E72D297353CC}">
              <c16:uniqueId val="{00000004-9B1B-4D76-8266-5A0C9F0FB0B6}"/>
            </c:ext>
          </c:extLst>
        </c:ser>
        <c:dLbls>
          <c:dLblPos val="outEnd"/>
          <c:showLegendKey val="0"/>
          <c:showVal val="1"/>
          <c:showCatName val="0"/>
          <c:showSerName val="0"/>
          <c:showPercent val="0"/>
          <c:showBubbleSize val="0"/>
        </c:dLbls>
        <c:gapWidth val="100"/>
        <c:overlap val="-27"/>
        <c:axId val="129727791"/>
        <c:axId val="129726831"/>
      </c:barChart>
      <c:catAx>
        <c:axId val="12972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j-ea"/>
                <a:ea typeface="+mj-ea"/>
                <a:cs typeface="+mn-cs"/>
              </a:defRPr>
            </a:pPr>
            <a:endParaRPr lang="zh-CN"/>
          </a:p>
        </c:txPr>
        <c:crossAx val="129726831"/>
        <c:crosses val="autoZero"/>
        <c:auto val="1"/>
        <c:lblAlgn val="ctr"/>
        <c:lblOffset val="100"/>
        <c:noMultiLvlLbl val="0"/>
      </c:catAx>
      <c:valAx>
        <c:axId val="129726831"/>
        <c:scaling>
          <c:orientation val="minMax"/>
          <c:max val="16"/>
          <c:min val="0"/>
        </c:scaling>
        <c:delete val="0"/>
        <c:axPos val="l"/>
        <c:majorGridlines>
          <c:spPr>
            <a:ln w="9525" cap="flat" cmpd="sng" algn="ctr">
              <a:solidFill>
                <a:schemeClr val="tx1">
                  <a:lumMod val="15000"/>
                  <a:lumOff val="85000"/>
                </a:schemeClr>
              </a:solidFill>
              <a:prstDash val="sysDash"/>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j-ea"/>
                <a:ea typeface="+mj-ea"/>
                <a:cs typeface="+mn-cs"/>
              </a:defRPr>
            </a:pPr>
            <a:endParaRPr lang="zh-CN"/>
          </a:p>
        </c:txPr>
        <c:crossAx val="12972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2060"/>
          </a:solidFill>
          <a:latin typeface="+mj-ea"/>
          <a:ea typeface="+mj-ea"/>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r>
              <a:rPr lang="zh-CN" altLang="en-US" sz="1100" b="1" dirty="0">
                <a:solidFill>
                  <a:schemeClr val="tx1"/>
                </a:solidFill>
              </a:rPr>
              <a:t>第</a:t>
            </a:r>
            <a:r>
              <a:rPr lang="en-US" altLang="zh-CN" sz="1100" b="1" dirty="0">
                <a:solidFill>
                  <a:schemeClr val="tx1"/>
                </a:solidFill>
              </a:rPr>
              <a:t>8</a:t>
            </a:r>
            <a:r>
              <a:rPr lang="zh-CN" altLang="en-US" sz="1100" b="1" dirty="0">
                <a:solidFill>
                  <a:schemeClr val="tx1"/>
                </a:solidFill>
              </a:rPr>
              <a:t>天血小板反应率</a:t>
            </a:r>
          </a:p>
        </c:rich>
      </c:tx>
      <c:layout>
        <c:manualLayout>
          <c:xMode val="edge"/>
          <c:yMode val="edge"/>
          <c:x val="0.24481240163062956"/>
          <c:y val="2.581029769908986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j-ea"/>
              <a:ea typeface="+mj-ea"/>
              <a:cs typeface="+mn-cs"/>
            </a:defRPr>
          </a:pPr>
          <a:endParaRPr lang="zh-CN"/>
        </a:p>
      </c:txPr>
    </c:title>
    <c:autoTitleDeleted val="0"/>
    <c:plotArea>
      <c:layout>
        <c:manualLayout>
          <c:layoutTarget val="inner"/>
          <c:xMode val="edge"/>
          <c:yMode val="edge"/>
          <c:x val="0.17058725494914528"/>
          <c:y val="0.31481043657339502"/>
          <c:w val="0.76559958729114475"/>
          <c:h val="0.55746415518695536"/>
        </c:manualLayout>
      </c:layout>
      <c:barChart>
        <c:barDir val="col"/>
        <c:grouping val="clustered"/>
        <c:varyColors val="0"/>
        <c:ser>
          <c:idx val="0"/>
          <c:order val="0"/>
          <c:tx>
            <c:strRef>
              <c:f>Sheet1!$B$1</c:f>
              <c:strCache>
                <c:ptCount val="1"/>
                <c:pt idx="0">
                  <c:v>第8天血小板应答率</c:v>
                </c:pt>
              </c:strCache>
            </c:strRef>
          </c:tx>
          <c:spPr>
            <a:solidFill>
              <a:schemeClr val="accent1"/>
            </a:solidFill>
            <a:ln>
              <a:noFill/>
            </a:ln>
            <a:effectLst/>
          </c:spPr>
          <c:invertIfNegative val="0"/>
          <c:dPt>
            <c:idx val="0"/>
            <c:invertIfNegative val="0"/>
            <c:bubble3D val="0"/>
            <c:spPr>
              <a:solidFill>
                <a:srgbClr val="001689"/>
              </a:solidFill>
              <a:ln>
                <a:noFill/>
              </a:ln>
              <a:effectLst/>
            </c:spPr>
            <c:extLst>
              <c:ext xmlns:c16="http://schemas.microsoft.com/office/drawing/2014/chart" uri="{C3380CC4-5D6E-409C-BE32-E72D297353CC}">
                <c16:uniqueId val="{00000001-535C-4DC8-A1B3-1873761AABF0}"/>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535C-4DC8-A1B3-1873761AABF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ea"/>
                    <a:ea typeface="+mj-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阿伐曲泊帕</c:v>
                </c:pt>
                <c:pt idx="1">
                  <c:v>安慰剂</c:v>
                </c:pt>
              </c:strCache>
            </c:strRef>
          </c:cat>
          <c:val>
            <c:numRef>
              <c:f>Sheet1!$B$2:$B$3</c:f>
              <c:numCache>
                <c:formatCode>0.0%</c:formatCode>
                <c:ptCount val="2"/>
                <c:pt idx="0">
                  <c:v>0.65600000000000003</c:v>
                </c:pt>
                <c:pt idx="1">
                  <c:v>0</c:v>
                </c:pt>
              </c:numCache>
            </c:numRef>
          </c:val>
          <c:extLst>
            <c:ext xmlns:c16="http://schemas.microsoft.com/office/drawing/2014/chart" uri="{C3380CC4-5D6E-409C-BE32-E72D297353CC}">
              <c16:uniqueId val="{00000004-535C-4DC8-A1B3-1873761AABF0}"/>
            </c:ext>
          </c:extLst>
        </c:ser>
        <c:dLbls>
          <c:dLblPos val="outEnd"/>
          <c:showLegendKey val="0"/>
          <c:showVal val="1"/>
          <c:showCatName val="0"/>
          <c:showSerName val="0"/>
          <c:showPercent val="0"/>
          <c:showBubbleSize val="0"/>
        </c:dLbls>
        <c:gapWidth val="100"/>
        <c:overlap val="-27"/>
        <c:axId val="129727791"/>
        <c:axId val="129726831"/>
      </c:barChart>
      <c:catAx>
        <c:axId val="12972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j-ea"/>
                <a:ea typeface="+mj-ea"/>
                <a:cs typeface="+mn-cs"/>
              </a:defRPr>
            </a:pPr>
            <a:endParaRPr lang="zh-CN"/>
          </a:p>
        </c:txPr>
        <c:crossAx val="129726831"/>
        <c:crosses val="autoZero"/>
        <c:auto val="1"/>
        <c:lblAlgn val="ctr"/>
        <c:lblOffset val="100"/>
        <c:noMultiLvlLbl val="0"/>
      </c:catAx>
      <c:valAx>
        <c:axId val="129726831"/>
        <c:scaling>
          <c:orientation val="minMax"/>
          <c:max val="1"/>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j-ea"/>
                <a:ea typeface="+mj-ea"/>
                <a:cs typeface="+mn-cs"/>
              </a:defRPr>
            </a:pPr>
            <a:endParaRPr lang="zh-CN"/>
          </a:p>
        </c:txPr>
        <c:crossAx val="12972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rgbClr val="002060"/>
          </a:solidFill>
          <a:latin typeface="+mj-ea"/>
          <a:ea typeface="+mj-ea"/>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C924-4237-9E5F-249692C8077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C924-4237-9E5F-249692C8077A}"/>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5-C924-4237-9E5F-249692C8077A}"/>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7-C924-4237-9E5F-249692C8077A}"/>
              </c:ext>
            </c:extLst>
          </c:dPt>
          <c:dPt>
            <c:idx val="5"/>
            <c:invertIfNegative val="0"/>
            <c:bubble3D val="0"/>
            <c:spPr>
              <a:solidFill>
                <a:srgbClr val="001689"/>
              </a:solidFill>
              <a:ln>
                <a:noFill/>
              </a:ln>
              <a:effectLst/>
            </c:spPr>
            <c:extLst>
              <c:ext xmlns:c16="http://schemas.microsoft.com/office/drawing/2014/chart" uri="{C3380CC4-5D6E-409C-BE32-E72D297353CC}">
                <c16:uniqueId val="{00000009-C924-4237-9E5F-249692C8077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安慰剂</c:v>
                </c:pt>
                <c:pt idx="1">
                  <c:v>艾曲泊帕</c:v>
                </c:pt>
                <c:pt idx="2">
                  <c:v>海曲泊帕</c:v>
                </c:pt>
                <c:pt idx="3">
                  <c:v>rhTPO</c:v>
                </c:pt>
                <c:pt idx="4">
                  <c:v>罗普司亭</c:v>
                </c:pt>
                <c:pt idx="5">
                  <c:v>阿伐曲泊帕</c:v>
                </c:pt>
              </c:strCache>
            </c:strRef>
          </c:cat>
          <c:val>
            <c:numRef>
              <c:f>Sheet1!$B$2:$B$7</c:f>
              <c:numCache>
                <c:formatCode>General</c:formatCode>
                <c:ptCount val="6"/>
                <c:pt idx="0">
                  <c:v>0</c:v>
                </c:pt>
                <c:pt idx="1">
                  <c:v>21.9</c:v>
                </c:pt>
                <c:pt idx="2">
                  <c:v>50.7</c:v>
                </c:pt>
                <c:pt idx="3">
                  <c:v>68.8</c:v>
                </c:pt>
                <c:pt idx="4">
                  <c:v>71.099999999999994</c:v>
                </c:pt>
                <c:pt idx="5">
                  <c:v>87.5</c:v>
                </c:pt>
              </c:numCache>
            </c:numRef>
          </c:val>
          <c:extLst>
            <c:ext xmlns:c16="http://schemas.microsoft.com/office/drawing/2014/chart" uri="{C3380CC4-5D6E-409C-BE32-E72D297353CC}">
              <c16:uniqueId val="{0000000A-C924-4237-9E5F-249692C8077A}"/>
            </c:ext>
          </c:extLst>
        </c:ser>
        <c:dLbls>
          <c:showLegendKey val="0"/>
          <c:showVal val="0"/>
          <c:showCatName val="0"/>
          <c:showSerName val="0"/>
          <c:showPercent val="0"/>
          <c:showBubbleSize val="0"/>
        </c:dLbls>
        <c:gapWidth val="219"/>
        <c:overlap val="-27"/>
        <c:axId val="189490511"/>
        <c:axId val="323188783"/>
      </c:barChart>
      <c:catAx>
        <c:axId val="1894905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23188783"/>
        <c:crosses val="autoZero"/>
        <c:auto val="1"/>
        <c:lblAlgn val="ctr"/>
        <c:lblOffset val="100"/>
        <c:noMultiLvlLbl val="0"/>
      </c:catAx>
      <c:valAx>
        <c:axId val="323188783"/>
        <c:scaling>
          <c:orientation val="minMax"/>
        </c:scaling>
        <c:delete val="0"/>
        <c:axPos val="l"/>
        <c:majorGridlines>
          <c:spPr>
            <a:ln w="9525" cap="flat" cmpd="sng" algn="ctr">
              <a:solidFill>
                <a:schemeClr val="tx1">
                  <a:lumMod val="15000"/>
                  <a:lumOff val="85000"/>
                </a:schemeClr>
              </a:solidFill>
              <a:prstDash val="lgDash"/>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8949051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6F8EB-18A3-4DFF-9947-1BA308CBAACB}"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BE9DE-0D41-4765-BF7F-721CCA882B96}" type="slidenum">
              <a:rPr lang="zh-CN" altLang="en-US" smtClean="0"/>
              <a:t>‹#›</a:t>
            </a:fld>
            <a:endParaRPr lang="zh-CN" altLang="en-US"/>
          </a:p>
        </p:txBody>
      </p:sp>
    </p:spTree>
    <p:extLst>
      <p:ext uri="{BB962C8B-B14F-4D97-AF65-F5344CB8AC3E}">
        <p14:creationId xmlns:p14="http://schemas.microsoft.com/office/powerpoint/2010/main" val="169060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基本信息:药品概况、上市、竞品</a:t>
            </a:r>
            <a:r>
              <a:rPr lang="en-US" altLang="zh-CN" sz="1200" kern="1200" dirty="0">
                <a:solidFill>
                  <a:schemeClr val="tx1"/>
                </a:solidFill>
                <a:latin typeface="+mj-ea"/>
                <a:ea typeface="+mn-ea"/>
                <a:cs typeface="+mn-cs"/>
              </a:rPr>
              <a:t>22</a:t>
            </a:r>
            <a:r>
              <a:rPr lang="zh-CN" altLang="en-US" sz="1200" kern="1200" dirty="0">
                <a:solidFill>
                  <a:schemeClr val="tx1"/>
                </a:solidFill>
                <a:latin typeface="+mj-ea"/>
                <a:ea typeface="+mn-ea"/>
                <a:cs typeface="+mn-cs"/>
              </a:rPr>
              <a:t>个（</a:t>
            </a:r>
            <a:r>
              <a:rPr lang="en-US" altLang="zh-CN" sz="1200" kern="1200" dirty="0">
                <a:solidFill>
                  <a:schemeClr val="tx1"/>
                </a:solidFill>
                <a:latin typeface="+mj-ea"/>
                <a:ea typeface="+mn-ea"/>
                <a:cs typeface="+mn-cs"/>
              </a:rPr>
              <a:t>1</a:t>
            </a:r>
            <a:r>
              <a:rPr lang="zh-CN" altLang="en-US" sz="1200" kern="1200" dirty="0">
                <a:solidFill>
                  <a:schemeClr val="tx1"/>
                </a:solidFill>
                <a:latin typeface="+mj-ea"/>
                <a:ea typeface="+mn-ea"/>
                <a:cs typeface="+mn-cs"/>
              </a:rPr>
              <a:t>原研</a:t>
            </a:r>
            <a:r>
              <a:rPr lang="en-US" altLang="zh-CN" sz="1200" kern="1200" dirty="0">
                <a:solidFill>
                  <a:schemeClr val="tx1"/>
                </a:solidFill>
                <a:latin typeface="+mj-ea"/>
                <a:ea typeface="+mn-ea"/>
                <a:cs typeface="+mn-cs"/>
              </a:rPr>
              <a:t>+21</a:t>
            </a:r>
            <a:r>
              <a:rPr lang="zh-CN" altLang="en-US" sz="1200" kern="1200" dirty="0">
                <a:solidFill>
                  <a:schemeClr val="tx1"/>
                </a:solidFill>
                <a:latin typeface="+mj-ea"/>
                <a:ea typeface="+mn-ea"/>
                <a:cs typeface="+mn-cs"/>
              </a:rPr>
              <a:t>国产）、疾病负担</a:t>
            </a:r>
            <a:endParaRPr lang="en-US" altLang="zh-CN" sz="1200" kern="1200" dirty="0">
              <a:solidFill>
                <a:schemeClr val="tx1"/>
              </a:solidFill>
              <a:latin typeface="+mj-ea"/>
              <a:ea typeface="+mn-ea"/>
              <a:cs typeface="+mn-cs"/>
            </a:endParaRPr>
          </a:p>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安全性:说明书、不良反应、同类对比</a:t>
            </a:r>
            <a:endParaRPr lang="en-US" altLang="zh-CN" sz="1200" kern="1200" dirty="0">
              <a:solidFill>
                <a:schemeClr val="tx1"/>
              </a:solidFill>
              <a:latin typeface="+mj-ea"/>
              <a:ea typeface="+mn-ea"/>
              <a:cs typeface="+mn-cs"/>
            </a:endParaRPr>
          </a:p>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有效性:临床数据、指南、审评结论</a:t>
            </a:r>
            <a:endParaRPr lang="en-US" altLang="zh-CN" sz="1200" kern="1200" dirty="0">
              <a:solidFill>
                <a:schemeClr val="tx1"/>
              </a:solidFill>
              <a:latin typeface="+mj-ea"/>
              <a:ea typeface="+mn-ea"/>
              <a:cs typeface="+mn-cs"/>
            </a:endParaRPr>
          </a:p>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经济性(目录内必填):销售、价格、基金影响</a:t>
            </a:r>
            <a:endParaRPr lang="en-US" altLang="zh-CN" sz="1200" kern="1200" dirty="0">
              <a:solidFill>
                <a:schemeClr val="tx1"/>
              </a:solidFill>
              <a:latin typeface="+mj-ea"/>
              <a:ea typeface="+mn-ea"/>
              <a:cs typeface="+mn-cs"/>
            </a:endParaRPr>
          </a:p>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创新性:创新点、知识产权、注册分类</a:t>
            </a:r>
            <a:endParaRPr lang="en-US" altLang="zh-CN" sz="1200" kern="1200" dirty="0">
              <a:solidFill>
                <a:schemeClr val="tx1"/>
              </a:solidFill>
              <a:latin typeface="+mj-ea"/>
              <a:ea typeface="+mn-ea"/>
              <a:cs typeface="+mn-cs"/>
            </a:endParaRPr>
          </a:p>
          <a:p>
            <a:pPr marL="285750" indent="-285750">
              <a:lnSpc>
                <a:spcPct val="150000"/>
              </a:lnSpc>
              <a:buFont typeface="Wingdings" panose="05000000000000000000" pitchFamily="2" charset="2"/>
              <a:buChar char="l"/>
            </a:pPr>
            <a:r>
              <a:rPr lang="zh-CN" altLang="en-US" sz="1200" kern="1200" dirty="0">
                <a:solidFill>
                  <a:schemeClr val="tx1"/>
                </a:solidFill>
                <a:latin typeface="+mj-ea"/>
                <a:ea typeface="+mn-ea"/>
                <a:cs typeface="+mn-cs"/>
              </a:rPr>
              <a:t>公平性:补短板、临床可及、价格对比</a:t>
            </a:r>
          </a:p>
          <a:p>
            <a:endParaRPr lang="zh-CN" altLang="en-US" dirty="0"/>
          </a:p>
        </p:txBody>
      </p:sp>
      <p:sp>
        <p:nvSpPr>
          <p:cNvPr id="4" name="灯片编号占位符 3"/>
          <p:cNvSpPr>
            <a:spLocks noGrp="1"/>
          </p:cNvSpPr>
          <p:nvPr>
            <p:ph type="sldNum" sz="quarter" idx="5"/>
          </p:nvPr>
        </p:nvSpPr>
        <p:spPr/>
        <p:txBody>
          <a:bodyPr/>
          <a:lstStyle/>
          <a:p>
            <a:fld id="{F81BE9DE-0D41-4765-BF7F-721CCA882B96}" type="slidenum">
              <a:rPr lang="zh-CN" altLang="en-US" smtClean="0"/>
              <a:t>1</a:t>
            </a:fld>
            <a:endParaRPr lang="zh-CN" altLang="en-US"/>
          </a:p>
        </p:txBody>
      </p:sp>
    </p:spTree>
    <p:extLst>
      <p:ext uri="{BB962C8B-B14F-4D97-AF65-F5344CB8AC3E}">
        <p14:creationId xmlns:p14="http://schemas.microsoft.com/office/powerpoint/2010/main" val="55635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724D-F588-470F-D6FA-DC085F1FA78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930975-A38C-4500-C2CB-407FE14196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3C81E69-9B8F-4E6E-E0EA-888A19F5C8B7}"/>
              </a:ext>
            </a:extLst>
          </p:cNvPr>
          <p:cNvSpPr>
            <a:spLocks noGrp="1"/>
          </p:cNvSpPr>
          <p:nvPr>
            <p:ph type="body" idx="1"/>
          </p:nvPr>
        </p:nvSpPr>
        <p:spPr/>
        <p:txBody>
          <a:bodyPr/>
          <a:lstStyle/>
          <a:p>
            <a:r>
              <a:rPr lang="zh-CN" altLang="en-US" dirty="0"/>
              <a:t>支持资料：</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荟萃分析</a:t>
            </a:r>
            <a:r>
              <a:rPr lang="en-US" altLang="zh-CN" dirty="0"/>
              <a:t>-</a:t>
            </a:r>
            <a:r>
              <a:rPr kumimoji="1" lang="zh-CN" altLang="en-US" sz="1200" b="0" i="0" u="none" strike="noStrike" kern="1200" cap="none" spc="0" normalizeH="0" baseline="0" noProof="0" dirty="0">
                <a:ln>
                  <a:noFill/>
                </a:ln>
                <a:solidFill>
                  <a:prstClr val="black"/>
                </a:solidFill>
                <a:effectLst/>
                <a:uLnTx/>
                <a:uFillTx/>
                <a:cs typeface="+mn-ea"/>
                <a:sym typeface="+mn-lt"/>
              </a:rPr>
              <a:t>一项荟萃分析，经严格筛选最终入选</a:t>
            </a:r>
            <a:r>
              <a:rPr kumimoji="1" lang="en-US" altLang="zh-CN" sz="1200" b="0" i="0" u="none" strike="noStrike" kern="1200" cap="none" spc="0" normalizeH="0" baseline="0" noProof="0" dirty="0">
                <a:ln>
                  <a:noFill/>
                </a:ln>
                <a:solidFill>
                  <a:prstClr val="black"/>
                </a:solidFill>
                <a:effectLst/>
                <a:uLnTx/>
                <a:uFillTx/>
                <a:cs typeface="+mn-ea"/>
                <a:sym typeface="+mn-lt"/>
              </a:rPr>
              <a:t>14</a:t>
            </a:r>
            <a:r>
              <a:rPr kumimoji="1" lang="zh-CN" altLang="en-US" sz="1200" b="0" i="0" u="none" strike="noStrike" kern="1200" cap="none" spc="0" normalizeH="0" baseline="0" noProof="0" dirty="0">
                <a:ln>
                  <a:noFill/>
                </a:ln>
                <a:solidFill>
                  <a:prstClr val="black"/>
                </a:solidFill>
                <a:effectLst/>
                <a:uLnTx/>
                <a:uFillTx/>
                <a:cs typeface="+mn-ea"/>
                <a:sym typeface="+mn-lt"/>
              </a:rPr>
              <a:t>项</a:t>
            </a:r>
            <a:r>
              <a:rPr kumimoji="1" lang="en-US" altLang="zh-CN" sz="1200" b="0" i="0" u="none" strike="noStrike" kern="1200" cap="none" spc="0" normalizeH="0" baseline="0" noProof="0" dirty="0">
                <a:ln>
                  <a:noFill/>
                </a:ln>
                <a:solidFill>
                  <a:prstClr val="black"/>
                </a:solidFill>
                <a:effectLst/>
                <a:uLnTx/>
                <a:uFillTx/>
                <a:cs typeface="+mn-ea"/>
                <a:sym typeface="+mn-lt"/>
              </a:rPr>
              <a:t>RCT</a:t>
            </a:r>
            <a:r>
              <a:rPr kumimoji="1" lang="zh-CN" altLang="en-US" sz="1200" b="0" i="0" u="none" strike="noStrike" kern="1200" cap="none" spc="0" normalizeH="0" baseline="0" noProof="0" dirty="0">
                <a:ln>
                  <a:noFill/>
                </a:ln>
                <a:solidFill>
                  <a:prstClr val="black"/>
                </a:solidFill>
                <a:effectLst/>
                <a:uLnTx/>
                <a:uFillTx/>
                <a:cs typeface="+mn-ea"/>
                <a:sym typeface="+mn-lt"/>
              </a:rPr>
              <a:t>，共计</a:t>
            </a:r>
            <a:r>
              <a:rPr kumimoji="1" lang="en-US" altLang="zh-CN" sz="1200" b="0" i="0" u="none" strike="noStrike" kern="1200" cap="none" spc="0" normalizeH="0" baseline="0" noProof="0" dirty="0">
                <a:ln>
                  <a:noFill/>
                </a:ln>
                <a:solidFill>
                  <a:prstClr val="black"/>
                </a:solidFill>
                <a:effectLst/>
                <a:uLnTx/>
                <a:uFillTx/>
                <a:cs typeface="+mn-ea"/>
                <a:sym typeface="+mn-lt"/>
              </a:rPr>
              <a:t>1,360</a:t>
            </a:r>
            <a:r>
              <a:rPr kumimoji="1" lang="zh-CN" altLang="en-US" sz="1200" b="0" i="0" u="none" strike="noStrike" kern="1200" cap="none" spc="0" normalizeH="0" baseline="0" noProof="0" dirty="0">
                <a:ln>
                  <a:noFill/>
                </a:ln>
                <a:solidFill>
                  <a:prstClr val="black"/>
                </a:solidFill>
                <a:effectLst/>
                <a:uLnTx/>
                <a:uFillTx/>
                <a:cs typeface="+mn-ea"/>
                <a:sym typeface="+mn-lt"/>
              </a:rPr>
              <a:t>例成人</a:t>
            </a:r>
            <a:r>
              <a:rPr kumimoji="1" lang="en-US" altLang="zh-CN" sz="1200" b="0" i="0" u="none" strike="noStrike" kern="1200" cap="none" spc="0" normalizeH="0" baseline="0" noProof="0" dirty="0">
                <a:ln>
                  <a:noFill/>
                </a:ln>
                <a:solidFill>
                  <a:prstClr val="black"/>
                </a:solidFill>
                <a:effectLst/>
                <a:uLnTx/>
                <a:uFillTx/>
                <a:cs typeface="+mn-ea"/>
                <a:sym typeface="+mn-lt"/>
              </a:rPr>
              <a:t>ITP</a:t>
            </a:r>
            <a:r>
              <a:rPr kumimoji="1" lang="zh-CN" altLang="en-US" sz="1200" b="0" i="0" u="none" strike="noStrike" kern="1200" cap="none" spc="0" normalizeH="0" baseline="0" noProof="0" dirty="0">
                <a:ln>
                  <a:noFill/>
                </a:ln>
                <a:solidFill>
                  <a:prstClr val="black"/>
                </a:solidFill>
                <a:effectLst/>
                <a:uLnTx/>
                <a:uFillTx/>
                <a:cs typeface="+mn-ea"/>
                <a:sym typeface="+mn-lt"/>
              </a:rPr>
              <a:t>患者，旨在评估艾曲泊帕、罗普司亭、阿伐曲泊帕、重组人血小板生成素（</a:t>
            </a:r>
            <a:r>
              <a:rPr kumimoji="1" lang="en-US" altLang="zh-CN" sz="1200" b="0" i="0" u="none" strike="noStrike" kern="1200" cap="none" spc="0" normalizeH="0" baseline="0" noProof="0" dirty="0" err="1">
                <a:ln>
                  <a:noFill/>
                </a:ln>
                <a:solidFill>
                  <a:prstClr val="black"/>
                </a:solidFill>
                <a:effectLst/>
                <a:uLnTx/>
                <a:uFillTx/>
                <a:cs typeface="+mn-ea"/>
                <a:sym typeface="+mn-lt"/>
              </a:rPr>
              <a:t>rhTPO</a:t>
            </a:r>
            <a:r>
              <a:rPr kumimoji="1" lang="zh-CN" altLang="en-US" sz="1200" b="0" i="0" u="none" strike="noStrike" kern="1200" cap="none" spc="0" normalizeH="0" baseline="0" noProof="0" dirty="0">
                <a:ln>
                  <a:noFill/>
                </a:ln>
                <a:solidFill>
                  <a:prstClr val="black"/>
                </a:solidFill>
                <a:effectLst/>
                <a:uLnTx/>
                <a:uFillTx/>
                <a:cs typeface="+mn-ea"/>
                <a:sym typeface="+mn-lt"/>
              </a:rPr>
              <a:t>）和海曲泊帕在成人</a:t>
            </a:r>
            <a:r>
              <a:rPr kumimoji="1" lang="en-US" altLang="zh-CN" sz="1200" b="0" i="0" u="none" strike="noStrike" kern="1200" cap="none" spc="0" normalizeH="0" baseline="0" noProof="0" dirty="0">
                <a:ln>
                  <a:noFill/>
                </a:ln>
                <a:solidFill>
                  <a:prstClr val="black"/>
                </a:solidFill>
                <a:effectLst/>
                <a:uLnTx/>
                <a:uFillTx/>
                <a:cs typeface="+mn-ea"/>
                <a:sym typeface="+mn-lt"/>
              </a:rPr>
              <a:t>ITP</a:t>
            </a:r>
            <a:r>
              <a:rPr kumimoji="1" lang="zh-CN" altLang="en-US" sz="1200" b="0" i="0" u="none" strike="noStrike" kern="1200" cap="none" spc="0" normalizeH="0" baseline="0" noProof="0" dirty="0">
                <a:ln>
                  <a:noFill/>
                </a:ln>
                <a:solidFill>
                  <a:prstClr val="black"/>
                </a:solidFill>
                <a:effectLst/>
                <a:uLnTx/>
                <a:uFillTx/>
                <a:cs typeface="+mn-ea"/>
                <a:sym typeface="+mn-lt"/>
              </a:rPr>
              <a:t>患者中的有效性和治疗相关不良事件的发生率。</a:t>
            </a:r>
            <a:endParaRPr kumimoji="1"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11D3B4B9-DBC8-B660-6B4A-759432A75E63}"/>
              </a:ext>
            </a:extLst>
          </p:cNvPr>
          <p:cNvSpPr>
            <a:spLocks noGrp="1"/>
          </p:cNvSpPr>
          <p:nvPr>
            <p:ph type="sldNum" sz="quarter" idx="5"/>
          </p:nvPr>
        </p:nvSpPr>
        <p:spPr/>
        <p:txBody>
          <a:bodyPr/>
          <a:lstStyle/>
          <a:p>
            <a:fld id="{F81BE9DE-0D41-4765-BF7F-721CCA882B96}" type="slidenum">
              <a:rPr lang="zh-CN" altLang="en-US" smtClean="0"/>
              <a:t>4</a:t>
            </a:fld>
            <a:endParaRPr lang="zh-CN" altLang="en-US"/>
          </a:p>
        </p:txBody>
      </p:sp>
    </p:spTree>
    <p:extLst>
      <p:ext uri="{BB962C8B-B14F-4D97-AF65-F5344CB8AC3E}">
        <p14:creationId xmlns:p14="http://schemas.microsoft.com/office/powerpoint/2010/main" val="14157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C036-5B8C-2183-1CA4-B86B368091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C69742-F46C-E288-9C4D-B5A5FC6A4BF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9F595B-5A4C-D6EB-4C41-8B4465A91704}"/>
              </a:ext>
            </a:extLst>
          </p:cNvPr>
          <p:cNvSpPr>
            <a:spLocks noGrp="1"/>
          </p:cNvSpPr>
          <p:nvPr>
            <p:ph type="body" idx="1"/>
          </p:nvPr>
        </p:nvSpPr>
        <p:spPr/>
        <p:txBody>
          <a:bodyPr/>
          <a:lstStyle/>
          <a:p>
            <a:r>
              <a:rPr lang="zh-CN" altLang="en-US" dirty="0"/>
              <a:t>支持资料：</a:t>
            </a:r>
            <a:endParaRPr lang="en-US" altLang="zh-CN" dirty="0"/>
          </a:p>
          <a:p>
            <a:r>
              <a:rPr lang="en-US" altLang="zh-CN" dirty="0"/>
              <a:t>1-</a:t>
            </a:r>
            <a:r>
              <a:rPr lang="zh-CN" altLang="en-US" dirty="0"/>
              <a:t>国内</a:t>
            </a:r>
            <a:r>
              <a:rPr lang="en-US" altLang="zh-CN" dirty="0"/>
              <a:t>III</a:t>
            </a:r>
            <a:r>
              <a:rPr lang="zh-CN" altLang="en-US" dirty="0"/>
              <a:t>期</a:t>
            </a:r>
            <a:endParaRPr lang="en-US" altLang="zh-CN" dirty="0"/>
          </a:p>
          <a:p>
            <a:r>
              <a:rPr lang="en-US" altLang="zh-CN" dirty="0"/>
              <a:t>2-</a:t>
            </a:r>
            <a:r>
              <a:rPr lang="zh-CN" altLang="en-US" dirty="0"/>
              <a:t>国外</a:t>
            </a:r>
            <a:r>
              <a:rPr lang="en-US" altLang="zh-CN" dirty="0"/>
              <a:t>III</a:t>
            </a:r>
            <a:r>
              <a:rPr lang="zh-CN" altLang="en-US" dirty="0"/>
              <a:t>期</a:t>
            </a:r>
            <a:endParaRPr lang="en-US" altLang="zh-CN" dirty="0"/>
          </a:p>
        </p:txBody>
      </p:sp>
      <p:sp>
        <p:nvSpPr>
          <p:cNvPr id="4" name="灯片编号占位符 3">
            <a:extLst>
              <a:ext uri="{FF2B5EF4-FFF2-40B4-BE49-F238E27FC236}">
                <a16:creationId xmlns:a16="http://schemas.microsoft.com/office/drawing/2014/main" id="{B36E84E0-0AD8-C911-B488-3DDCA7449511}"/>
              </a:ext>
            </a:extLst>
          </p:cNvPr>
          <p:cNvSpPr>
            <a:spLocks noGrp="1"/>
          </p:cNvSpPr>
          <p:nvPr>
            <p:ph type="sldNum" sz="quarter" idx="5"/>
          </p:nvPr>
        </p:nvSpPr>
        <p:spPr/>
        <p:txBody>
          <a:bodyPr/>
          <a:lstStyle/>
          <a:p>
            <a:fld id="{F81BE9DE-0D41-4765-BF7F-721CCA882B96}" type="slidenum">
              <a:rPr lang="zh-CN" altLang="en-US" smtClean="0"/>
              <a:t>6</a:t>
            </a:fld>
            <a:endParaRPr lang="zh-CN" altLang="en-US"/>
          </a:p>
        </p:txBody>
      </p:sp>
    </p:spTree>
    <p:extLst>
      <p:ext uri="{BB962C8B-B14F-4D97-AF65-F5344CB8AC3E}">
        <p14:creationId xmlns:p14="http://schemas.microsoft.com/office/powerpoint/2010/main" val="12617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支持资料：</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a:t>
            </a:r>
            <a:r>
              <a:rPr lang="zh-CN" altLang="en-US" dirty="0"/>
              <a:t>荟萃分析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4-</a:t>
            </a:r>
            <a:r>
              <a:rPr lang="zh-CN" altLang="en-US" dirty="0"/>
              <a:t>美国多中心回顾性研究</a:t>
            </a:r>
          </a:p>
          <a:p>
            <a:endParaRPr lang="zh-CN" altLang="en-US" dirty="0"/>
          </a:p>
        </p:txBody>
      </p:sp>
      <p:sp>
        <p:nvSpPr>
          <p:cNvPr id="4" name="灯片编号占位符 3"/>
          <p:cNvSpPr>
            <a:spLocks noGrp="1"/>
          </p:cNvSpPr>
          <p:nvPr>
            <p:ph type="sldNum" sz="quarter" idx="5"/>
          </p:nvPr>
        </p:nvSpPr>
        <p:spPr/>
        <p:txBody>
          <a:bodyPr/>
          <a:lstStyle/>
          <a:p>
            <a:fld id="{F81BE9DE-0D41-4765-BF7F-721CCA882B96}" type="slidenum">
              <a:rPr lang="zh-CN" altLang="en-US" smtClean="0"/>
              <a:t>7</a:t>
            </a:fld>
            <a:endParaRPr lang="zh-CN" altLang="en-US"/>
          </a:p>
        </p:txBody>
      </p:sp>
    </p:spTree>
    <p:extLst>
      <p:ext uri="{BB962C8B-B14F-4D97-AF65-F5344CB8AC3E}">
        <p14:creationId xmlns:p14="http://schemas.microsoft.com/office/powerpoint/2010/main" val="380990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latin typeface="微软雅黑" panose="020B0503020204020204" pitchFamily="34" charset="-122"/>
                <a:ea typeface="微软雅黑" panose="020B0503020204020204" pitchFamily="34" charset="-122"/>
              </a:rPr>
              <a:t>支持资料：</a:t>
            </a:r>
            <a:endParaRPr lang="en-US" altLang="zh-CN" b="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微软雅黑" panose="020B0503020204020204" pitchFamily="34" charset="-122"/>
                <a:ea typeface="微软雅黑" panose="020B0503020204020204" pitchFamily="34" charset="-122"/>
              </a:rPr>
              <a:t>5-2019 ICR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微软雅黑" panose="020B0503020204020204" pitchFamily="34" charset="-122"/>
                <a:ea typeface="微软雅黑" panose="020B0503020204020204" pitchFamily="34" charset="-122"/>
              </a:rPr>
              <a:t>6-</a:t>
            </a:r>
            <a:r>
              <a:rPr lang="en-US" altLang="zh-CN" sz="1200" b="0" dirty="0">
                <a:solidFill>
                  <a:schemeClr val="tx1"/>
                </a:solidFill>
                <a:latin typeface="微软雅黑" panose="020B0503020204020204" pitchFamily="34" charset="-122"/>
                <a:ea typeface="微软雅黑" panose="020B0503020204020204" pitchFamily="34" charset="-122"/>
                <a:cs typeface="+mn-ea"/>
                <a:sym typeface="+mn-lt"/>
              </a:rPr>
              <a:t>2022 NICE</a:t>
            </a:r>
            <a:endParaRPr lang="en-US" altLang="zh-CN" b="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微软雅黑" panose="020B0503020204020204" pitchFamily="34" charset="-122"/>
                <a:ea typeface="微软雅黑" panose="020B0503020204020204" pitchFamily="34" charset="-122"/>
              </a:rPr>
              <a:t>7-</a:t>
            </a:r>
            <a:r>
              <a:rPr lang="en-US" altLang="zh-CN" sz="1200" b="0" dirty="0">
                <a:solidFill>
                  <a:schemeClr val="tx1"/>
                </a:solidFill>
                <a:latin typeface="微软雅黑" panose="020B0503020204020204" pitchFamily="34" charset="-122"/>
                <a:ea typeface="微软雅黑" panose="020B0503020204020204" pitchFamily="34" charset="-122"/>
                <a:cs typeface="+mn-ea"/>
                <a:sym typeface="+mn-lt"/>
              </a:rPr>
              <a:t>2023 </a:t>
            </a:r>
            <a:r>
              <a:rPr lang="zh-CN" altLang="en-US" sz="1200" b="0" dirty="0">
                <a:solidFill>
                  <a:schemeClr val="tx1"/>
                </a:solidFill>
                <a:latin typeface="微软雅黑" panose="020B0503020204020204" pitchFamily="34" charset="-122"/>
                <a:ea typeface="微软雅黑" panose="020B0503020204020204" pitchFamily="34" charset="-122"/>
                <a:cs typeface="+mn-ea"/>
                <a:sym typeface="+mn-lt"/>
              </a:rPr>
              <a:t>中欧</a:t>
            </a:r>
            <a:r>
              <a:rPr lang="en-US" altLang="zh-CN" sz="1200" b="0" dirty="0">
                <a:solidFill>
                  <a:schemeClr val="tx1"/>
                </a:solidFill>
                <a:latin typeface="微软雅黑" panose="020B0503020204020204" pitchFamily="34" charset="-122"/>
                <a:ea typeface="微软雅黑" panose="020B0503020204020204" pitchFamily="34" charset="-122"/>
                <a:cs typeface="+mn-ea"/>
                <a:sym typeface="+mn-lt"/>
              </a:rPr>
              <a:t>ITP</a:t>
            </a:r>
            <a:r>
              <a:rPr lang="zh-CN" altLang="en-US" sz="1200" b="0" dirty="0">
                <a:solidFill>
                  <a:schemeClr val="tx1"/>
                </a:solidFill>
                <a:latin typeface="微软雅黑" panose="020B0503020204020204" pitchFamily="34" charset="-122"/>
                <a:ea typeface="微软雅黑" panose="020B0503020204020204" pitchFamily="34" charset="-122"/>
                <a:cs typeface="+mn-ea"/>
                <a:sym typeface="+mn-lt"/>
              </a:rPr>
              <a:t>专家共识</a:t>
            </a:r>
            <a:r>
              <a:rPr lang="en-US" altLang="zh-CN" sz="1200" b="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b="0" dirty="0">
                <a:latin typeface="微软雅黑" panose="020B0503020204020204" pitchFamily="34" charset="-122"/>
                <a:ea typeface="微软雅黑" panose="020B0503020204020204" pitchFamily="34" charset="-122"/>
              </a:rPr>
              <a:t>专家共识声明1：我们推荐使用已获批的 TPO 受体拮抗剂（艾曲波帕、罗米普洛司汀或阿伐曲波帕）作为对既往治疗（如皮质类固醇或免疫球蛋白）无效的慢性 ITP 患者的首选二线治疗方案（证据等级I，A）。</a:t>
            </a:r>
            <a:endParaRPr lang="en-US" altLang="zh-CN" b="0" dirty="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专家共识声明</a:t>
            </a:r>
            <a:r>
              <a:rPr lang="en-US" altLang="zh-CN" b="0" dirty="0">
                <a:latin typeface="微软雅黑" panose="020B0503020204020204" pitchFamily="34" charset="-122"/>
                <a:ea typeface="微软雅黑" panose="020B0503020204020204" pitchFamily="34" charset="-122"/>
              </a:rPr>
              <a:t>5</a:t>
            </a:r>
            <a:r>
              <a:rPr lang="zh-CN" altLang="en-US" b="0" dirty="0">
                <a:latin typeface="微软雅黑" panose="020B0503020204020204" pitchFamily="34" charset="-122"/>
                <a:ea typeface="微软雅黑" panose="020B0503020204020204" pitchFamily="34" charset="-122"/>
              </a:rPr>
              <a:t>：对于具有特定饮食需求的 </a:t>
            </a:r>
            <a:r>
              <a:rPr lang="en-US" altLang="zh-CN" b="0" dirty="0">
                <a:latin typeface="微软雅黑" panose="020B0503020204020204" pitchFamily="34" charset="-122"/>
                <a:ea typeface="微软雅黑" panose="020B0503020204020204" pitchFamily="34" charset="-122"/>
              </a:rPr>
              <a:t>ITP </a:t>
            </a:r>
            <a:r>
              <a:rPr lang="zh-CN" altLang="en-US" b="0" dirty="0">
                <a:latin typeface="微软雅黑" panose="020B0503020204020204" pitchFamily="34" charset="-122"/>
                <a:ea typeface="微软雅黑" panose="020B0503020204020204" pitchFamily="34" charset="-122"/>
              </a:rPr>
              <a:t>患者，二线治疗方案中罗米司亭或阿伐曲波帕可能优于艾曲波帕（证据等级</a:t>
            </a:r>
            <a:r>
              <a:rPr lang="en-US" altLang="zh-CN" b="0" dirty="0">
                <a:latin typeface="微软雅黑" panose="020B0503020204020204" pitchFamily="34" charset="-122"/>
                <a:ea typeface="微软雅黑" panose="020B0503020204020204" pitchFamily="34" charset="-122"/>
              </a:rPr>
              <a:t>II</a:t>
            </a:r>
            <a:r>
              <a:rPr lang="zh-CN" altLang="en-US" b="0" dirty="0">
                <a:latin typeface="微软雅黑" panose="020B0503020204020204" pitchFamily="34" charset="-122"/>
                <a:ea typeface="微软雅黑" panose="020B0503020204020204" pitchFamily="34" charset="-122"/>
              </a:rPr>
              <a:t>级，</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专家共识意见</a:t>
            </a:r>
            <a:r>
              <a:rPr lang="en-US" altLang="zh-CN" b="0" dirty="0">
                <a:latin typeface="微软雅黑" panose="020B0503020204020204" pitchFamily="34" charset="-122"/>
                <a:ea typeface="微软雅黑" panose="020B0503020204020204" pitchFamily="34" charset="-122"/>
              </a:rPr>
              <a:t>6</a:t>
            </a:r>
            <a:r>
              <a:rPr lang="zh-CN" altLang="en-US" b="0" dirty="0">
                <a:latin typeface="微软雅黑" panose="020B0503020204020204" pitchFamily="34" charset="-122"/>
                <a:ea typeface="微软雅黑" panose="020B0503020204020204" pitchFamily="34" charset="-122"/>
              </a:rPr>
              <a:t>：对于患有慢性 </a:t>
            </a:r>
            <a:r>
              <a:rPr lang="en-US" altLang="zh-CN" b="0" dirty="0">
                <a:latin typeface="微软雅黑" panose="020B0503020204020204" pitchFamily="34" charset="-122"/>
                <a:ea typeface="微软雅黑" panose="020B0503020204020204" pitchFamily="34" charset="-122"/>
              </a:rPr>
              <a:t>ITP </a:t>
            </a:r>
            <a:r>
              <a:rPr lang="zh-CN" altLang="en-US" b="0" dirty="0">
                <a:latin typeface="微软雅黑" panose="020B0503020204020204" pitchFamily="34" charset="-122"/>
                <a:ea typeface="微软雅黑" panose="020B0503020204020204" pitchFamily="34" charset="-122"/>
              </a:rPr>
              <a:t>且伴有肝功能不全的患者，可优先选用肝副作用风险极低的二线 </a:t>
            </a:r>
            <a:r>
              <a:rPr lang="en-US" altLang="zh-CN" b="0" dirty="0">
                <a:latin typeface="微软雅黑" panose="020B0503020204020204" pitchFamily="34" charset="-122"/>
                <a:ea typeface="微软雅黑" panose="020B0503020204020204" pitchFamily="34" charset="-122"/>
              </a:rPr>
              <a:t>TPO </a:t>
            </a:r>
            <a:r>
              <a:rPr lang="zh-CN" altLang="en-US" b="0" dirty="0">
                <a:latin typeface="微软雅黑" panose="020B0503020204020204" pitchFamily="34" charset="-122"/>
                <a:ea typeface="微软雅黑" panose="020B0503020204020204" pitchFamily="34" charset="-122"/>
              </a:rPr>
              <a:t>受体拮抗剂（如阿伐曲波帕）（证据等级</a:t>
            </a:r>
            <a:r>
              <a:rPr lang="en-US" altLang="zh-CN" b="0" dirty="0">
                <a:latin typeface="微软雅黑" panose="020B0503020204020204" pitchFamily="34" charset="-122"/>
                <a:ea typeface="微软雅黑" panose="020B0503020204020204" pitchFamily="34" charset="-122"/>
              </a:rPr>
              <a:t>II</a:t>
            </a:r>
            <a:r>
              <a:rPr lang="zh-CN" altLang="en-US" b="0" dirty="0">
                <a:latin typeface="微软雅黑" panose="020B0503020204020204" pitchFamily="34" charset="-122"/>
                <a:ea typeface="微软雅黑" panose="020B0503020204020204" pitchFamily="34" charset="-122"/>
              </a:rPr>
              <a:t>级，</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微软雅黑" panose="020B0503020204020204" pitchFamily="34" charset="-122"/>
                <a:ea typeface="微软雅黑" panose="020B0503020204020204" pitchFamily="34" charset="-122"/>
              </a:rPr>
              <a:t>8-</a:t>
            </a:r>
            <a:r>
              <a:rPr lang="en-US" altLang="zh-CN" sz="1200" b="0" kern="1200" dirty="0">
                <a:solidFill>
                  <a:schemeClr val="tx1"/>
                </a:solidFill>
                <a:latin typeface="微软雅黑" panose="020B0503020204020204" pitchFamily="34" charset="-122"/>
                <a:ea typeface="微软雅黑" panose="020B0503020204020204" pitchFamily="34" charset="-122"/>
                <a:cs typeface="+mn-ea"/>
                <a:sym typeface="+mn-lt"/>
              </a:rPr>
              <a:t>2025 </a:t>
            </a:r>
            <a:r>
              <a:rPr lang="zh-CN" altLang="en-US" sz="1200" b="0" kern="1200" dirty="0">
                <a:solidFill>
                  <a:schemeClr val="tx1"/>
                </a:solidFill>
                <a:latin typeface="微软雅黑" panose="020B0503020204020204" pitchFamily="34" charset="-122"/>
                <a:ea typeface="微软雅黑" panose="020B0503020204020204" pitchFamily="34" charset="-122"/>
                <a:cs typeface="+mn-ea"/>
                <a:sym typeface="+mn-lt"/>
              </a:rPr>
              <a:t>成人原发免疫性血小板减少症诊断与治疗中国指南</a:t>
            </a:r>
            <a:endParaRPr lang="zh-CN" altLang="en-US" b="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F81BE9DE-0D41-4765-BF7F-721CCA882B96}" type="slidenum">
              <a:rPr lang="zh-CN" altLang="en-US" smtClean="0"/>
              <a:t>8</a:t>
            </a:fld>
            <a:endParaRPr lang="zh-CN" altLang="en-US"/>
          </a:p>
        </p:txBody>
      </p:sp>
    </p:spTree>
    <p:extLst>
      <p:ext uri="{BB962C8B-B14F-4D97-AF65-F5344CB8AC3E}">
        <p14:creationId xmlns:p14="http://schemas.microsoft.com/office/powerpoint/2010/main" val="111426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j-ea"/>
                <a:ea typeface="+mn-ea"/>
                <a:cs typeface="+mn-cs"/>
              </a:rPr>
              <a:t>创新性:创新点、知识产权、注册分类</a:t>
            </a:r>
            <a:endParaRPr lang="en-US" altLang="zh-CN" sz="12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latin typeface="+mj-ea"/>
                <a:ea typeface="+mn-ea"/>
                <a:cs typeface="+mn-cs"/>
              </a:rPr>
              <a:t>康曲欣®（马来酸阿伐曲泊帕）为新一代口服TPO-RA，无肝毒性、无饮食限制、每日一次随餐口服，是国内首个CLDT+ITP双适应症口服升板药，填补目录内同类药物安全性短板，为慢性ITP二线治疗提供更具依从性与安全性的创新选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j-ea"/>
              <a:ea typeface="+mn-ea"/>
              <a:cs typeface="+mn-cs"/>
            </a:endParaRPr>
          </a:p>
        </p:txBody>
      </p:sp>
      <p:sp>
        <p:nvSpPr>
          <p:cNvPr id="4" name="灯片编号占位符 3"/>
          <p:cNvSpPr>
            <a:spLocks noGrp="1"/>
          </p:cNvSpPr>
          <p:nvPr>
            <p:ph type="sldNum" sz="quarter" idx="5"/>
          </p:nvPr>
        </p:nvSpPr>
        <p:spPr/>
        <p:txBody>
          <a:bodyPr/>
          <a:lstStyle/>
          <a:p>
            <a:fld id="{F81BE9DE-0D41-4765-BF7F-721CCA882B96}" type="slidenum">
              <a:rPr lang="zh-CN" altLang="en-US" smtClean="0"/>
              <a:t>9</a:t>
            </a:fld>
            <a:endParaRPr lang="zh-CN" altLang="en-US"/>
          </a:p>
        </p:txBody>
      </p:sp>
    </p:spTree>
    <p:extLst>
      <p:ext uri="{BB962C8B-B14F-4D97-AF65-F5344CB8AC3E}">
        <p14:creationId xmlns:p14="http://schemas.microsoft.com/office/powerpoint/2010/main" val="227468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EFB77B9-7441-A63D-E9D8-9B317242CA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062" y="181114"/>
            <a:ext cx="1268761" cy="36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FF4C84-A39F-9AD2-BAAA-9EDADF0C4812}"/>
              </a:ext>
            </a:extLst>
          </p:cNvPr>
          <p:cNvPicPr>
            <a:picLocks noChangeAspect="1"/>
          </p:cNvPicPr>
          <p:nvPr userDrawn="1"/>
        </p:nvPicPr>
        <p:blipFill>
          <a:blip r:embed="rId2"/>
          <a:srcRect l="1282" t="4972" r="1282" b="85828"/>
          <a:stretch>
            <a:fillRect/>
          </a:stretch>
        </p:blipFill>
        <p:spPr>
          <a:xfrm>
            <a:off x="0" y="0"/>
            <a:ext cx="12192000" cy="712381"/>
          </a:xfrm>
          <a:prstGeom prst="rect">
            <a:avLst/>
          </a:prstGeom>
        </p:spPr>
      </p:pic>
      <p:pic>
        <p:nvPicPr>
          <p:cNvPr id="8" name="图片 7">
            <a:extLst>
              <a:ext uri="{FF2B5EF4-FFF2-40B4-BE49-F238E27FC236}">
                <a16:creationId xmlns:a16="http://schemas.microsoft.com/office/drawing/2014/main" id="{202E1E63-AE31-9F80-251D-9BABFD8B82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610" y="181088"/>
            <a:ext cx="1278733" cy="36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66A5619-AD5E-1769-DB3A-995FA29631C0}"/>
              </a:ext>
            </a:extLst>
          </p:cNvPr>
          <p:cNvPicPr>
            <a:picLocks noChangeAspect="1"/>
          </p:cNvPicPr>
          <p:nvPr userDrawn="1"/>
        </p:nvPicPr>
        <p:blipFill>
          <a:blip r:embed="rId2"/>
          <a:srcRect l="1282" t="4970" r="29946" b="15208"/>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16AE083-2B74-8B96-960B-5CA530D3B9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610" y="181088"/>
            <a:ext cx="1278733" cy="36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DDBCA72-527F-3BEF-C0B7-89BB8F851535}"/>
              </a:ext>
            </a:extLst>
          </p:cNvPr>
          <p:cNvSpPr/>
          <p:nvPr/>
        </p:nvSpPr>
        <p:spPr>
          <a:xfrm>
            <a:off x="0" y="1920949"/>
            <a:ext cx="12192000" cy="2991293"/>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800" b="1" dirty="0">
                <a:solidFill>
                  <a:schemeClr val="bg1"/>
                </a:solidFill>
                <a:effectLst>
                  <a:outerShdw blurRad="38100" dist="38100" dir="2700000" algn="tl">
                    <a:srgbClr val="000000">
                      <a:alpha val="43137"/>
                    </a:srgbClr>
                  </a:outerShdw>
                </a:effectLst>
                <a:latin typeface="+mj-ea"/>
                <a:ea typeface="+mj-ea"/>
                <a:cs typeface="+mn-ea"/>
                <a:sym typeface="+mn-lt"/>
              </a:rPr>
              <a:t>康曲欣</a:t>
            </a:r>
            <a:r>
              <a:rPr lang="en-US" altLang="zh-CN" sz="3800" b="1" baseline="30000" dirty="0">
                <a:solidFill>
                  <a:schemeClr val="bg1"/>
                </a:solidFill>
                <a:effectLst>
                  <a:outerShdw blurRad="38100" dist="38100" dir="2700000" algn="tl">
                    <a:srgbClr val="000000">
                      <a:alpha val="43137"/>
                    </a:srgbClr>
                  </a:outerShdw>
                </a:effectLst>
                <a:latin typeface="+mj-ea"/>
                <a:ea typeface="+mj-ea"/>
                <a:cs typeface="+mn-ea"/>
                <a:sym typeface="+mn-lt"/>
              </a:rPr>
              <a:t>®</a:t>
            </a:r>
            <a:r>
              <a:rPr lang="zh-CN" altLang="en-US" sz="3800" b="1" dirty="0">
                <a:solidFill>
                  <a:schemeClr val="bg1"/>
                </a:solidFill>
                <a:effectLst>
                  <a:outerShdw blurRad="38100" dist="38100" dir="2700000" algn="tl">
                    <a:srgbClr val="000000">
                      <a:alpha val="43137"/>
                    </a:srgbClr>
                  </a:outerShdw>
                </a:effectLst>
                <a:latin typeface="+mj-ea"/>
                <a:ea typeface="+mj-ea"/>
                <a:cs typeface="+mn-ea"/>
                <a:sym typeface="+mn-lt"/>
              </a:rPr>
              <a:t>马来酸阿伐曲泊帕片</a:t>
            </a:r>
            <a:endParaRPr lang="en-US" altLang="zh-CN" sz="3800" b="1" dirty="0">
              <a:solidFill>
                <a:schemeClr val="bg1"/>
              </a:solidFill>
              <a:effectLst>
                <a:outerShdw blurRad="38100" dist="38100" dir="2700000" algn="tl">
                  <a:srgbClr val="000000">
                    <a:alpha val="43137"/>
                  </a:srgbClr>
                </a:outerShdw>
              </a:effectLst>
              <a:latin typeface="+mj-ea"/>
              <a:ea typeface="+mj-ea"/>
              <a:cs typeface="+mn-ea"/>
              <a:sym typeface="+mn-lt"/>
            </a:endParaRPr>
          </a:p>
          <a:p>
            <a:pPr algn="ctr">
              <a:lnSpc>
                <a:spcPct val="200000"/>
              </a:lnSpc>
            </a:pPr>
            <a:r>
              <a:rPr lang="zh-CN" altLang="zh-CN" sz="2600" b="1" dirty="0">
                <a:latin typeface="+mj-ea"/>
                <a:ea typeface="+mj-ea"/>
              </a:rPr>
              <a:t>北京康蒂尼药业股份有限公司</a:t>
            </a:r>
            <a:endParaRPr lang="en-US" altLang="zh-CN" sz="2600" b="1" dirty="0">
              <a:latin typeface="+mj-ea"/>
              <a:ea typeface="+mj-ea"/>
            </a:endParaRPr>
          </a:p>
          <a:p>
            <a:pPr algn="ctr">
              <a:lnSpc>
                <a:spcPct val="200000"/>
              </a:lnSpc>
            </a:pPr>
            <a:r>
              <a:rPr lang="en-US" altLang="zh-CN" sz="2000" b="1" dirty="0">
                <a:solidFill>
                  <a:schemeClr val="bg1"/>
                </a:solidFill>
                <a:effectLst>
                  <a:outerShdw blurRad="38100" dist="38100" dir="2700000" algn="tl">
                    <a:srgbClr val="000000">
                      <a:alpha val="43137"/>
                    </a:srgbClr>
                  </a:outerShdw>
                </a:effectLst>
                <a:latin typeface="+mj-ea"/>
                <a:ea typeface="+mj-ea"/>
              </a:rPr>
              <a:t>2026</a:t>
            </a:r>
            <a:r>
              <a:rPr lang="zh-CN" altLang="en-US" sz="2000" b="1" dirty="0">
                <a:solidFill>
                  <a:schemeClr val="bg1"/>
                </a:solidFill>
                <a:effectLst>
                  <a:outerShdw blurRad="38100" dist="38100" dir="2700000" algn="tl">
                    <a:srgbClr val="000000">
                      <a:alpha val="43137"/>
                    </a:srgbClr>
                  </a:outerShdw>
                </a:effectLst>
                <a:latin typeface="+mj-ea"/>
                <a:ea typeface="+mj-ea"/>
              </a:rPr>
              <a:t>年</a:t>
            </a:r>
            <a:r>
              <a:rPr lang="en-US" altLang="zh-CN" sz="2000" b="1" dirty="0">
                <a:solidFill>
                  <a:schemeClr val="bg1"/>
                </a:solidFill>
                <a:effectLst>
                  <a:outerShdw blurRad="38100" dist="38100" dir="2700000" algn="tl">
                    <a:srgbClr val="000000">
                      <a:alpha val="43137"/>
                    </a:srgbClr>
                  </a:outerShdw>
                </a:effectLst>
                <a:latin typeface="+mj-ea"/>
                <a:ea typeface="+mj-ea"/>
              </a:rPr>
              <a:t>6</a:t>
            </a:r>
            <a:r>
              <a:rPr lang="zh-CN" altLang="en-US" sz="2000" b="1" dirty="0">
                <a:solidFill>
                  <a:schemeClr val="bg1"/>
                </a:solidFill>
                <a:effectLst>
                  <a:outerShdw blurRad="38100" dist="38100" dir="2700000" algn="tl">
                    <a:srgbClr val="000000">
                      <a:alpha val="43137"/>
                    </a:srgbClr>
                  </a:outerShdw>
                </a:effectLst>
                <a:latin typeface="+mj-ea"/>
                <a:ea typeface="+mj-ea"/>
              </a:rPr>
              <a:t>月</a:t>
            </a:r>
          </a:p>
        </p:txBody>
      </p:sp>
    </p:spTree>
    <p:extLst>
      <p:ext uri="{BB962C8B-B14F-4D97-AF65-F5344CB8AC3E}">
        <p14:creationId xmlns:p14="http://schemas.microsoft.com/office/powerpoint/2010/main" val="311351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E367810-143D-64D9-84A7-198D3FA816BD}"/>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公平性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grpSp>
        <p:nvGrpSpPr>
          <p:cNvPr id="44" name="组合 43">
            <a:extLst>
              <a:ext uri="{FF2B5EF4-FFF2-40B4-BE49-F238E27FC236}">
                <a16:creationId xmlns:a16="http://schemas.microsoft.com/office/drawing/2014/main" id="{9F1C1BC4-4548-FAC9-8220-670636D06C75}"/>
              </a:ext>
            </a:extLst>
          </p:cNvPr>
          <p:cNvGrpSpPr/>
          <p:nvPr/>
        </p:nvGrpSpPr>
        <p:grpSpPr>
          <a:xfrm>
            <a:off x="705080" y="1008000"/>
            <a:ext cx="5310130" cy="2588964"/>
            <a:chOff x="705080" y="1008000"/>
            <a:chExt cx="5310130" cy="2588964"/>
          </a:xfrm>
        </p:grpSpPr>
        <p:sp>
          <p:nvSpPr>
            <p:cNvPr id="3" name="矩形 2">
              <a:extLst>
                <a:ext uri="{FF2B5EF4-FFF2-40B4-BE49-F238E27FC236}">
                  <a16:creationId xmlns:a16="http://schemas.microsoft.com/office/drawing/2014/main" id="{168A87C2-1FE1-2026-F960-4BA84D5245E6}"/>
                </a:ext>
              </a:extLst>
            </p:cNvPr>
            <p:cNvSpPr/>
            <p:nvPr/>
          </p:nvSpPr>
          <p:spPr>
            <a:xfrm>
              <a:off x="705080" y="1008000"/>
              <a:ext cx="5310130" cy="2588964"/>
            </a:xfrm>
            <a:prstGeom prst="rect">
              <a:avLst/>
            </a:prstGeom>
            <a:solidFill>
              <a:schemeClr val="bg1"/>
            </a:solidFill>
            <a:ln>
              <a:solidFill>
                <a:srgbClr val="001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5C1661B3-AF95-D55C-4C4F-61761FE958CF}"/>
                </a:ext>
              </a:extLst>
            </p:cNvPr>
            <p:cNvGrpSpPr/>
            <p:nvPr/>
          </p:nvGrpSpPr>
          <p:grpSpPr>
            <a:xfrm>
              <a:off x="705734" y="1013759"/>
              <a:ext cx="3580881" cy="402116"/>
              <a:chOff x="705734" y="1013759"/>
              <a:chExt cx="3580881" cy="402116"/>
            </a:xfrm>
          </p:grpSpPr>
          <p:sp>
            <p:nvSpPr>
              <p:cNvPr id="7" name="矩形: 单圆角 6">
                <a:extLst>
                  <a:ext uri="{FF2B5EF4-FFF2-40B4-BE49-F238E27FC236}">
                    <a16:creationId xmlns:a16="http://schemas.microsoft.com/office/drawing/2014/main" id="{EDA73ACF-2DAF-EA9F-5DF0-0A5137A4DE18}"/>
                  </a:ext>
                </a:extLst>
              </p:cNvPr>
              <p:cNvSpPr/>
              <p:nvPr/>
            </p:nvSpPr>
            <p:spPr>
              <a:xfrm flipV="1">
                <a:off x="705734" y="1013759"/>
                <a:ext cx="3580881" cy="402116"/>
              </a:xfrm>
              <a:prstGeom prst="round1Rect">
                <a:avLst>
                  <a:gd name="adj" fmla="val 50000"/>
                </a:avLst>
              </a:prstGeom>
              <a:gradFill flip="none" rotWithShape="1">
                <a:gsLst>
                  <a:gs pos="50000">
                    <a:srgbClr val="001689"/>
                  </a:gs>
                  <a:gs pos="0">
                    <a:srgbClr val="001689"/>
                  </a:gs>
                  <a:gs pos="100000">
                    <a:srgbClr val="001689">
                      <a:alpha val="7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31A035B-8DB6-6C6F-BEAA-B968D059FA04}"/>
                  </a:ext>
                </a:extLst>
              </p:cNvPr>
              <p:cNvSpPr txBox="1"/>
              <p:nvPr/>
            </p:nvSpPr>
            <p:spPr>
              <a:xfrm>
                <a:off x="708836" y="1048710"/>
                <a:ext cx="3565451" cy="338554"/>
              </a:xfrm>
              <a:prstGeom prst="rect">
                <a:avLst/>
              </a:prstGeom>
              <a:noFill/>
            </p:spPr>
            <p:txBody>
              <a:bodyPr wrap="square">
                <a:spAutoFit/>
              </a:bodyPr>
              <a:lstStyle/>
              <a:p>
                <a:pPr algn="ctr"/>
                <a:r>
                  <a:rPr lang="zh-CN" altLang="zh-CN" sz="1600" b="1" dirty="0">
                    <a:solidFill>
                      <a:schemeClr val="bg1"/>
                    </a:solidFill>
                    <a:effectLst>
                      <a:outerShdw blurRad="38100" dist="38100" dir="2700000" algn="tl">
                        <a:srgbClr val="000000">
                          <a:alpha val="43137"/>
                        </a:srgbClr>
                      </a:outerShdw>
                    </a:effectLst>
                  </a:rPr>
                  <a:t>所治疗疾病对公共健康的影响</a:t>
                </a:r>
                <a:endParaRPr lang="zh-CN" altLang="en-US" sz="1600" dirty="0">
                  <a:solidFill>
                    <a:schemeClr val="bg1"/>
                  </a:solidFill>
                  <a:effectLst>
                    <a:outerShdw blurRad="38100" dist="38100" dir="2700000" algn="tl">
                      <a:srgbClr val="000000">
                        <a:alpha val="43137"/>
                      </a:srgbClr>
                    </a:outerShdw>
                  </a:effectLst>
                </a:endParaRPr>
              </a:p>
            </p:txBody>
          </p:sp>
        </p:grpSp>
      </p:grpSp>
      <p:grpSp>
        <p:nvGrpSpPr>
          <p:cNvPr id="29" name="组合 28">
            <a:extLst>
              <a:ext uri="{FF2B5EF4-FFF2-40B4-BE49-F238E27FC236}">
                <a16:creationId xmlns:a16="http://schemas.microsoft.com/office/drawing/2014/main" id="{454937F4-6916-34E0-D684-3FD8F77B33A9}"/>
              </a:ext>
            </a:extLst>
          </p:cNvPr>
          <p:cNvGrpSpPr/>
          <p:nvPr/>
        </p:nvGrpSpPr>
        <p:grpSpPr>
          <a:xfrm>
            <a:off x="6205657" y="1011544"/>
            <a:ext cx="5310130" cy="2588964"/>
            <a:chOff x="6205657" y="1011544"/>
            <a:chExt cx="5310130" cy="2588964"/>
          </a:xfrm>
        </p:grpSpPr>
        <p:sp>
          <p:nvSpPr>
            <p:cNvPr id="30" name="矩形 29">
              <a:extLst>
                <a:ext uri="{FF2B5EF4-FFF2-40B4-BE49-F238E27FC236}">
                  <a16:creationId xmlns:a16="http://schemas.microsoft.com/office/drawing/2014/main" id="{9A109116-B34D-D090-CCF7-4541E6AF5C5F}"/>
                </a:ext>
              </a:extLst>
            </p:cNvPr>
            <p:cNvSpPr/>
            <p:nvPr/>
          </p:nvSpPr>
          <p:spPr>
            <a:xfrm>
              <a:off x="6205657" y="1011544"/>
              <a:ext cx="5310130" cy="2588964"/>
            </a:xfrm>
            <a:prstGeom prst="rect">
              <a:avLst/>
            </a:prstGeom>
            <a:solidFill>
              <a:schemeClr val="bg1"/>
            </a:solidFill>
            <a:ln>
              <a:solidFill>
                <a:srgbClr val="001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4AF35423-E74B-AB19-3059-A1E399BF59D1}"/>
                </a:ext>
              </a:extLst>
            </p:cNvPr>
            <p:cNvGrpSpPr/>
            <p:nvPr/>
          </p:nvGrpSpPr>
          <p:grpSpPr>
            <a:xfrm>
              <a:off x="6206311" y="1017303"/>
              <a:ext cx="3580881" cy="402116"/>
              <a:chOff x="705734" y="1013759"/>
              <a:chExt cx="3580881" cy="402116"/>
            </a:xfrm>
          </p:grpSpPr>
          <p:sp>
            <p:nvSpPr>
              <p:cNvPr id="32" name="矩形: 单圆角 31">
                <a:extLst>
                  <a:ext uri="{FF2B5EF4-FFF2-40B4-BE49-F238E27FC236}">
                    <a16:creationId xmlns:a16="http://schemas.microsoft.com/office/drawing/2014/main" id="{A929A336-F051-B37B-AF3C-283FA97BB3EB}"/>
                  </a:ext>
                </a:extLst>
              </p:cNvPr>
              <p:cNvSpPr/>
              <p:nvPr/>
            </p:nvSpPr>
            <p:spPr>
              <a:xfrm flipV="1">
                <a:off x="705734" y="1013759"/>
                <a:ext cx="3580881" cy="402116"/>
              </a:xfrm>
              <a:prstGeom prst="round1Rect">
                <a:avLst>
                  <a:gd name="adj" fmla="val 50000"/>
                </a:avLst>
              </a:prstGeom>
              <a:gradFill flip="none" rotWithShape="1">
                <a:gsLst>
                  <a:gs pos="50000">
                    <a:srgbClr val="001689"/>
                  </a:gs>
                  <a:gs pos="0">
                    <a:srgbClr val="001689"/>
                  </a:gs>
                  <a:gs pos="100000">
                    <a:srgbClr val="001689">
                      <a:alpha val="7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CBAB1991-E668-094E-BE5F-B98AAE96AA0A}"/>
                  </a:ext>
                </a:extLst>
              </p:cNvPr>
              <p:cNvSpPr txBox="1"/>
              <p:nvPr/>
            </p:nvSpPr>
            <p:spPr>
              <a:xfrm>
                <a:off x="708836" y="1048710"/>
                <a:ext cx="3565451" cy="338554"/>
              </a:xfrm>
              <a:prstGeom prst="rect">
                <a:avLst/>
              </a:prstGeom>
              <a:noFill/>
            </p:spPr>
            <p:txBody>
              <a:bodyPr wrap="square">
                <a:spAutoFit/>
              </a:bodyPr>
              <a:lstStyle/>
              <a:p>
                <a:pPr algn="ctr"/>
                <a:r>
                  <a:rPr lang="zh-CN" altLang="en-US" sz="1600" b="1" dirty="0">
                    <a:solidFill>
                      <a:schemeClr val="bg1"/>
                    </a:solidFill>
                    <a:effectLst>
                      <a:outerShdw blurRad="38100" dist="38100" dir="2700000" algn="tl">
                        <a:srgbClr val="000000">
                          <a:alpha val="43137"/>
                        </a:srgbClr>
                      </a:outerShdw>
                    </a:effectLst>
                  </a:rPr>
                  <a:t>符合“保基本”原则</a:t>
                </a:r>
                <a:endParaRPr lang="zh-CN" altLang="en-US" sz="1600" dirty="0">
                  <a:solidFill>
                    <a:schemeClr val="bg1"/>
                  </a:solidFill>
                  <a:effectLst>
                    <a:outerShdw blurRad="38100" dist="38100" dir="2700000" algn="tl">
                      <a:srgbClr val="000000">
                        <a:alpha val="43137"/>
                      </a:srgbClr>
                    </a:outerShdw>
                  </a:effectLst>
                </a:endParaRPr>
              </a:p>
            </p:txBody>
          </p:sp>
        </p:grpSp>
      </p:grpSp>
      <p:grpSp>
        <p:nvGrpSpPr>
          <p:cNvPr id="34" name="组合 33">
            <a:extLst>
              <a:ext uri="{FF2B5EF4-FFF2-40B4-BE49-F238E27FC236}">
                <a16:creationId xmlns:a16="http://schemas.microsoft.com/office/drawing/2014/main" id="{003D3269-3C94-51F7-7940-115DCDE2A4C2}"/>
              </a:ext>
            </a:extLst>
          </p:cNvPr>
          <p:cNvGrpSpPr/>
          <p:nvPr/>
        </p:nvGrpSpPr>
        <p:grpSpPr>
          <a:xfrm>
            <a:off x="6210974" y="3781326"/>
            <a:ext cx="5310130" cy="2588964"/>
            <a:chOff x="6216290" y="3781326"/>
            <a:chExt cx="5310130" cy="2588964"/>
          </a:xfrm>
        </p:grpSpPr>
        <p:sp>
          <p:nvSpPr>
            <p:cNvPr id="35" name="矩形 34">
              <a:extLst>
                <a:ext uri="{FF2B5EF4-FFF2-40B4-BE49-F238E27FC236}">
                  <a16:creationId xmlns:a16="http://schemas.microsoft.com/office/drawing/2014/main" id="{EFBF3A0C-AEFA-5676-66D7-A6706E05E2BC}"/>
                </a:ext>
              </a:extLst>
            </p:cNvPr>
            <p:cNvSpPr/>
            <p:nvPr/>
          </p:nvSpPr>
          <p:spPr>
            <a:xfrm>
              <a:off x="6216290" y="3781326"/>
              <a:ext cx="5310130" cy="2588964"/>
            </a:xfrm>
            <a:prstGeom prst="rect">
              <a:avLst/>
            </a:prstGeom>
            <a:solidFill>
              <a:schemeClr val="bg1"/>
            </a:solidFill>
            <a:ln>
              <a:solidFill>
                <a:srgbClr val="001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a:extLst>
                <a:ext uri="{FF2B5EF4-FFF2-40B4-BE49-F238E27FC236}">
                  <a16:creationId xmlns:a16="http://schemas.microsoft.com/office/drawing/2014/main" id="{8D6005B1-A5B7-FEF6-0C2C-81A6F44CD9EF}"/>
                </a:ext>
              </a:extLst>
            </p:cNvPr>
            <p:cNvGrpSpPr/>
            <p:nvPr/>
          </p:nvGrpSpPr>
          <p:grpSpPr>
            <a:xfrm>
              <a:off x="6216944" y="3787085"/>
              <a:ext cx="3580881" cy="402116"/>
              <a:chOff x="705734" y="1013759"/>
              <a:chExt cx="3580881" cy="402116"/>
            </a:xfrm>
          </p:grpSpPr>
          <p:sp>
            <p:nvSpPr>
              <p:cNvPr id="37" name="矩形: 单圆角 36">
                <a:extLst>
                  <a:ext uri="{FF2B5EF4-FFF2-40B4-BE49-F238E27FC236}">
                    <a16:creationId xmlns:a16="http://schemas.microsoft.com/office/drawing/2014/main" id="{490EE637-AFE1-E9B6-48F6-C12FBFAD31BB}"/>
                  </a:ext>
                </a:extLst>
              </p:cNvPr>
              <p:cNvSpPr/>
              <p:nvPr/>
            </p:nvSpPr>
            <p:spPr>
              <a:xfrm flipV="1">
                <a:off x="705734" y="1013759"/>
                <a:ext cx="3580881" cy="402116"/>
              </a:xfrm>
              <a:prstGeom prst="round1Rect">
                <a:avLst>
                  <a:gd name="adj" fmla="val 50000"/>
                </a:avLst>
              </a:prstGeom>
              <a:gradFill flip="none" rotWithShape="1">
                <a:gsLst>
                  <a:gs pos="50000">
                    <a:srgbClr val="001689"/>
                  </a:gs>
                  <a:gs pos="0">
                    <a:srgbClr val="001689"/>
                  </a:gs>
                  <a:gs pos="100000">
                    <a:srgbClr val="001689">
                      <a:alpha val="7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84AACFC2-D067-2B9D-F159-EA5A8B124224}"/>
                  </a:ext>
                </a:extLst>
              </p:cNvPr>
              <p:cNvSpPr txBox="1"/>
              <p:nvPr/>
            </p:nvSpPr>
            <p:spPr>
              <a:xfrm>
                <a:off x="708836" y="1048710"/>
                <a:ext cx="3565451" cy="338554"/>
              </a:xfrm>
              <a:prstGeom prst="rect">
                <a:avLst/>
              </a:prstGeom>
              <a:noFill/>
            </p:spPr>
            <p:txBody>
              <a:bodyPr wrap="square">
                <a:spAutoFit/>
              </a:bodyPr>
              <a:lstStyle/>
              <a:p>
                <a:pPr algn="ctr"/>
                <a:r>
                  <a:rPr lang="zh-CN" altLang="en-US" sz="1600" b="1" dirty="0">
                    <a:solidFill>
                      <a:schemeClr val="bg1"/>
                    </a:solidFill>
                    <a:effectLst>
                      <a:outerShdw blurRad="38100" dist="38100" dir="2700000" algn="tl">
                        <a:srgbClr val="000000">
                          <a:alpha val="43137"/>
                        </a:srgbClr>
                      </a:outerShdw>
                    </a:effectLst>
                  </a:rPr>
                  <a:t>临床管理难度</a:t>
                </a:r>
                <a:endParaRPr lang="zh-CN" altLang="en-US" sz="1600" dirty="0">
                  <a:solidFill>
                    <a:schemeClr val="bg1"/>
                  </a:solidFill>
                  <a:effectLst>
                    <a:outerShdw blurRad="38100" dist="38100" dir="2700000" algn="tl">
                      <a:srgbClr val="000000">
                        <a:alpha val="43137"/>
                      </a:srgbClr>
                    </a:outerShdw>
                  </a:effectLst>
                </a:endParaRPr>
              </a:p>
            </p:txBody>
          </p:sp>
        </p:grpSp>
      </p:grpSp>
      <p:grpSp>
        <p:nvGrpSpPr>
          <p:cNvPr id="39" name="组合 38">
            <a:extLst>
              <a:ext uri="{FF2B5EF4-FFF2-40B4-BE49-F238E27FC236}">
                <a16:creationId xmlns:a16="http://schemas.microsoft.com/office/drawing/2014/main" id="{D64C2F28-89AF-51B8-2648-8B926E65455C}"/>
              </a:ext>
            </a:extLst>
          </p:cNvPr>
          <p:cNvGrpSpPr/>
          <p:nvPr/>
        </p:nvGrpSpPr>
        <p:grpSpPr>
          <a:xfrm>
            <a:off x="706854" y="3779554"/>
            <a:ext cx="5310130" cy="2588964"/>
            <a:chOff x="6216290" y="3781326"/>
            <a:chExt cx="5310130" cy="2588964"/>
          </a:xfrm>
        </p:grpSpPr>
        <p:sp>
          <p:nvSpPr>
            <p:cNvPr id="40" name="矩形 39">
              <a:extLst>
                <a:ext uri="{FF2B5EF4-FFF2-40B4-BE49-F238E27FC236}">
                  <a16:creationId xmlns:a16="http://schemas.microsoft.com/office/drawing/2014/main" id="{28B44CFC-DE78-7846-317D-D71189E765BB}"/>
                </a:ext>
              </a:extLst>
            </p:cNvPr>
            <p:cNvSpPr/>
            <p:nvPr/>
          </p:nvSpPr>
          <p:spPr>
            <a:xfrm>
              <a:off x="6216290" y="3781326"/>
              <a:ext cx="5310130" cy="2588964"/>
            </a:xfrm>
            <a:prstGeom prst="rect">
              <a:avLst/>
            </a:prstGeom>
            <a:solidFill>
              <a:schemeClr val="bg1"/>
            </a:solidFill>
            <a:ln>
              <a:solidFill>
                <a:srgbClr val="001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E8338AD1-FEA7-7294-6408-87F3C4206792}"/>
                </a:ext>
              </a:extLst>
            </p:cNvPr>
            <p:cNvGrpSpPr/>
            <p:nvPr/>
          </p:nvGrpSpPr>
          <p:grpSpPr>
            <a:xfrm>
              <a:off x="6216944" y="3787085"/>
              <a:ext cx="3580881" cy="402116"/>
              <a:chOff x="705734" y="1013759"/>
              <a:chExt cx="3580881" cy="402116"/>
            </a:xfrm>
          </p:grpSpPr>
          <p:sp>
            <p:nvSpPr>
              <p:cNvPr id="42" name="矩形: 单圆角 41">
                <a:extLst>
                  <a:ext uri="{FF2B5EF4-FFF2-40B4-BE49-F238E27FC236}">
                    <a16:creationId xmlns:a16="http://schemas.microsoft.com/office/drawing/2014/main" id="{4C593551-51A2-A657-9CC1-F8266ADD899E}"/>
                  </a:ext>
                </a:extLst>
              </p:cNvPr>
              <p:cNvSpPr/>
              <p:nvPr/>
            </p:nvSpPr>
            <p:spPr>
              <a:xfrm flipV="1">
                <a:off x="705734" y="1013759"/>
                <a:ext cx="3580881" cy="402116"/>
              </a:xfrm>
              <a:prstGeom prst="round1Rect">
                <a:avLst>
                  <a:gd name="adj" fmla="val 50000"/>
                </a:avLst>
              </a:prstGeom>
              <a:gradFill flip="none" rotWithShape="1">
                <a:gsLst>
                  <a:gs pos="50000">
                    <a:srgbClr val="001689"/>
                  </a:gs>
                  <a:gs pos="0">
                    <a:srgbClr val="001689"/>
                  </a:gs>
                  <a:gs pos="100000">
                    <a:srgbClr val="001689">
                      <a:alpha val="7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1F843ADB-D392-5C68-2166-3EC64E590E6A}"/>
                  </a:ext>
                </a:extLst>
              </p:cNvPr>
              <p:cNvSpPr txBox="1"/>
              <p:nvPr/>
            </p:nvSpPr>
            <p:spPr>
              <a:xfrm>
                <a:off x="708836" y="1048710"/>
                <a:ext cx="3565451" cy="338554"/>
              </a:xfrm>
              <a:prstGeom prst="rect">
                <a:avLst/>
              </a:prstGeom>
              <a:noFill/>
            </p:spPr>
            <p:txBody>
              <a:bodyPr wrap="square">
                <a:spAutoFit/>
              </a:bodyPr>
              <a:lstStyle/>
              <a:p>
                <a:pPr algn="ctr"/>
                <a:r>
                  <a:rPr lang="zh-CN" altLang="en-US" sz="1600" b="1" dirty="0">
                    <a:solidFill>
                      <a:schemeClr val="bg1"/>
                    </a:solidFill>
                    <a:effectLst>
                      <a:outerShdw blurRad="38100" dist="38100" dir="2700000" algn="tl">
                        <a:srgbClr val="000000">
                          <a:alpha val="43137"/>
                        </a:srgbClr>
                      </a:outerShdw>
                    </a:effectLst>
                  </a:rPr>
                  <a:t>弥补目录短板</a:t>
                </a:r>
                <a:endParaRPr lang="zh-CN" altLang="en-US" sz="1600" dirty="0">
                  <a:solidFill>
                    <a:schemeClr val="bg1"/>
                  </a:solidFill>
                  <a:effectLst>
                    <a:outerShdw blurRad="38100" dist="38100" dir="2700000" algn="tl">
                      <a:srgbClr val="000000">
                        <a:alpha val="43137"/>
                      </a:srgbClr>
                    </a:outerShdw>
                  </a:effectLst>
                </a:endParaRPr>
              </a:p>
            </p:txBody>
          </p:sp>
        </p:grpSp>
      </p:grpSp>
      <p:sp>
        <p:nvSpPr>
          <p:cNvPr id="46" name="文本框 45">
            <a:extLst>
              <a:ext uri="{FF2B5EF4-FFF2-40B4-BE49-F238E27FC236}">
                <a16:creationId xmlns:a16="http://schemas.microsoft.com/office/drawing/2014/main" id="{C76A6A61-5020-2AB9-5E5D-C28D413FA40C}"/>
              </a:ext>
            </a:extLst>
          </p:cNvPr>
          <p:cNvSpPr txBox="1"/>
          <p:nvPr/>
        </p:nvSpPr>
        <p:spPr>
          <a:xfrm>
            <a:off x="909081" y="1535600"/>
            <a:ext cx="4912242" cy="1752531"/>
          </a:xfrm>
          <a:prstGeom prst="rect">
            <a:avLst/>
          </a:prstGeom>
          <a:noFill/>
        </p:spPr>
        <p:txBody>
          <a:bodyPr wrap="square">
            <a:spAutoFit/>
          </a:bodyPr>
          <a:lstStyle/>
          <a:p>
            <a:pPr>
              <a:lnSpc>
                <a:spcPct val="130000"/>
              </a:lnSpc>
            </a:pPr>
            <a:r>
              <a:rPr lang="zh-CN" altLang="zh-CN" sz="1200" dirty="0">
                <a:latin typeface="+mj-ea"/>
                <a:ea typeface="+mj-ea"/>
              </a:rPr>
              <a:t>原发免疫性血小板减少症（ITP）是一种获得性自身免疫性出血性疾病，属需长期管理的慢性自身免疫病。约30%</a:t>
            </a:r>
            <a:r>
              <a:rPr lang="en-US" altLang="zh-CN" sz="1200" dirty="0">
                <a:latin typeface="+mj-ea"/>
                <a:ea typeface="+mj-ea"/>
              </a:rPr>
              <a:t>~</a:t>
            </a:r>
            <a:r>
              <a:rPr lang="zh-CN" altLang="zh-CN" sz="1200" dirty="0">
                <a:latin typeface="+mj-ea"/>
                <a:ea typeface="+mj-ea"/>
              </a:rPr>
              <a:t>40%慢性ITP患者对糖皮质激素、丙种球蛋白等一线治疗无效或复发，长期面临皮肤黏膜出血、严重者内脏/颅内出血风险，致残致死率高。患者需反复门诊随访、急诊止血甚至住院输注血小板，占用相当比例的血液制品资源及医保住院基金。将ITP二线治疗有效药物纳入医保，可降低严重出血事件发生率，减少急诊与住院，对保障血液系统疾病患者公共健康具有重要意义</a:t>
            </a:r>
            <a:r>
              <a:rPr lang="zh-CN" altLang="en-US" sz="1200" dirty="0">
                <a:latin typeface="+mj-ea"/>
                <a:ea typeface="+mj-ea"/>
              </a:rPr>
              <a:t>。</a:t>
            </a:r>
            <a:endParaRPr lang="en-US" altLang="zh-CN" sz="1200" dirty="0">
              <a:latin typeface="+mj-ea"/>
              <a:ea typeface="+mj-ea"/>
            </a:endParaRPr>
          </a:p>
        </p:txBody>
      </p:sp>
      <p:sp>
        <p:nvSpPr>
          <p:cNvPr id="47" name="文本框 46">
            <a:extLst>
              <a:ext uri="{FF2B5EF4-FFF2-40B4-BE49-F238E27FC236}">
                <a16:creationId xmlns:a16="http://schemas.microsoft.com/office/drawing/2014/main" id="{4B134894-A7E4-4219-192E-B0CD21E2249A}"/>
              </a:ext>
            </a:extLst>
          </p:cNvPr>
          <p:cNvSpPr txBox="1"/>
          <p:nvPr/>
        </p:nvSpPr>
        <p:spPr>
          <a:xfrm>
            <a:off x="6414993" y="1533829"/>
            <a:ext cx="4912242" cy="1749390"/>
          </a:xfrm>
          <a:prstGeom prst="rect">
            <a:avLst/>
          </a:prstGeom>
          <a:noFill/>
        </p:spPr>
        <p:txBody>
          <a:bodyPr wrap="square">
            <a:spAutoFit/>
          </a:bodyPr>
          <a:lstStyle/>
          <a:p>
            <a:pPr>
              <a:lnSpc>
                <a:spcPct val="130000"/>
              </a:lnSpc>
            </a:pPr>
            <a:r>
              <a:rPr lang="zh-CN" altLang="en-US" sz="1200" dirty="0">
                <a:latin typeface="+mj-ea"/>
                <a:ea typeface="+mj-ea"/>
              </a:rPr>
              <a:t>康曲欣</a:t>
            </a:r>
            <a:r>
              <a:rPr lang="en-US" altLang="zh-CN" sz="1200" baseline="30000" dirty="0">
                <a:latin typeface="+mj-ea"/>
                <a:ea typeface="+mj-ea"/>
              </a:rPr>
              <a:t>®</a:t>
            </a:r>
            <a:r>
              <a:rPr lang="zh-CN" altLang="en-US" sz="1200" dirty="0">
                <a:latin typeface="+mj-ea"/>
                <a:ea typeface="+mj-ea"/>
              </a:rPr>
              <a:t>（马来酸阿伐曲泊帕片）为国产生物等效品种，</a:t>
            </a:r>
            <a:r>
              <a:rPr lang="zh-CN" altLang="en-US" sz="1200" b="1" dirty="0">
                <a:latin typeface="+mj-ea"/>
                <a:ea typeface="+mj-ea"/>
              </a:rPr>
              <a:t>已通过仿制药质量和疗效一致性评价</a:t>
            </a:r>
            <a:r>
              <a:rPr lang="zh-CN" altLang="en-US" sz="1200" dirty="0">
                <a:latin typeface="+mj-ea"/>
                <a:ea typeface="+mj-ea"/>
              </a:rPr>
              <a:t>，较原研品价格更具优势，且该药品</a:t>
            </a:r>
            <a:r>
              <a:rPr lang="zh-CN" altLang="en-US" sz="1200" b="1" dirty="0">
                <a:latin typeface="+mj-ea"/>
                <a:ea typeface="+mj-ea"/>
              </a:rPr>
              <a:t>已纳入第</a:t>
            </a:r>
            <a:r>
              <a:rPr lang="en-US" altLang="zh-CN" sz="1200" b="1" dirty="0">
                <a:latin typeface="+mj-ea"/>
                <a:ea typeface="+mj-ea"/>
              </a:rPr>
              <a:t>11</a:t>
            </a:r>
            <a:r>
              <a:rPr lang="zh-CN" altLang="en-US" sz="1200" b="1" dirty="0">
                <a:latin typeface="+mj-ea"/>
                <a:ea typeface="+mj-ea"/>
              </a:rPr>
              <a:t>批国采目录</a:t>
            </a:r>
            <a:r>
              <a:rPr lang="zh-CN" altLang="en-US" sz="1200" dirty="0">
                <a:latin typeface="+mj-ea"/>
                <a:ea typeface="+mj-ea"/>
              </a:rPr>
              <a:t>可进一步</a:t>
            </a:r>
            <a:r>
              <a:rPr lang="zh-CN" altLang="en-US" sz="1200" b="1" dirty="0">
                <a:latin typeface="+mj-ea"/>
                <a:ea typeface="+mj-ea"/>
              </a:rPr>
              <a:t>降低医保基金支出</a:t>
            </a:r>
            <a:r>
              <a:rPr lang="zh-CN" altLang="en-US" sz="1200" dirty="0">
                <a:latin typeface="+mj-ea"/>
                <a:ea typeface="+mj-ea"/>
              </a:rPr>
              <a:t>。按说明书慢性</a:t>
            </a:r>
            <a:r>
              <a:rPr lang="en-US" altLang="zh-CN" sz="1200" dirty="0">
                <a:latin typeface="+mj-ea"/>
                <a:ea typeface="+mj-ea"/>
              </a:rPr>
              <a:t>ITP</a:t>
            </a:r>
            <a:r>
              <a:rPr lang="zh-CN" altLang="en-US" sz="1200" dirty="0">
                <a:latin typeface="+mj-ea"/>
                <a:ea typeface="+mj-ea"/>
              </a:rPr>
              <a:t>维持剂量（</a:t>
            </a:r>
            <a:r>
              <a:rPr lang="en-US" altLang="zh-CN" sz="1200" dirty="0">
                <a:latin typeface="+mj-ea"/>
                <a:ea typeface="+mj-ea"/>
              </a:rPr>
              <a:t>20mg </a:t>
            </a:r>
            <a:r>
              <a:rPr lang="en-US" altLang="zh-CN" sz="1200" dirty="0" err="1">
                <a:latin typeface="+mj-ea"/>
                <a:ea typeface="+mj-ea"/>
              </a:rPr>
              <a:t>qd</a:t>
            </a:r>
            <a:r>
              <a:rPr lang="zh-CN" altLang="en-US" sz="1200" dirty="0">
                <a:latin typeface="+mj-ea"/>
                <a:ea typeface="+mj-ea"/>
              </a:rPr>
              <a:t>起始，根据血小板计数调整），患者自付负担可控。纳入医保后主要替代目录内同类</a:t>
            </a:r>
            <a:r>
              <a:rPr lang="en-US" altLang="zh-CN" sz="1200" dirty="0">
                <a:latin typeface="+mj-ea"/>
                <a:ea typeface="+mj-ea"/>
              </a:rPr>
              <a:t>TPO-RA</a:t>
            </a:r>
            <a:r>
              <a:rPr lang="zh-CN" altLang="en-US" sz="1200" dirty="0">
                <a:latin typeface="+mj-ea"/>
                <a:ea typeface="+mj-ea"/>
              </a:rPr>
              <a:t>或作为二线有效补充，不新增基金不合理支出，符合基本医保</a:t>
            </a:r>
            <a:r>
              <a:rPr lang="en-US" altLang="zh-CN" sz="1200" dirty="0">
                <a:latin typeface="+mj-ea"/>
                <a:ea typeface="+mj-ea"/>
              </a:rPr>
              <a:t>“</a:t>
            </a:r>
            <a:r>
              <a:rPr lang="zh-CN" altLang="en-US" sz="1200" dirty="0">
                <a:latin typeface="+mj-ea"/>
                <a:ea typeface="+mj-ea"/>
              </a:rPr>
              <a:t>保基本、可持续、广覆盖</a:t>
            </a:r>
            <a:r>
              <a:rPr lang="en-US" altLang="zh-CN" sz="1200" dirty="0">
                <a:latin typeface="+mj-ea"/>
                <a:ea typeface="+mj-ea"/>
              </a:rPr>
              <a:t>”</a:t>
            </a:r>
            <a:r>
              <a:rPr lang="zh-CN" altLang="en-US" sz="1200" dirty="0">
                <a:latin typeface="+mj-ea"/>
                <a:ea typeface="+mj-ea"/>
              </a:rPr>
              <a:t>原则，可切实提高慢性</a:t>
            </a:r>
            <a:r>
              <a:rPr lang="en-US" altLang="zh-CN" sz="1200" dirty="0">
                <a:latin typeface="+mj-ea"/>
                <a:ea typeface="+mj-ea"/>
              </a:rPr>
              <a:t>ITP</a:t>
            </a:r>
            <a:r>
              <a:rPr lang="zh-CN" altLang="en-US" sz="1200" dirty="0">
                <a:latin typeface="+mj-ea"/>
                <a:ea typeface="+mj-ea"/>
              </a:rPr>
              <a:t>患者用药可及性。</a:t>
            </a:r>
          </a:p>
        </p:txBody>
      </p:sp>
      <p:sp>
        <p:nvSpPr>
          <p:cNvPr id="48" name="文本框 47">
            <a:extLst>
              <a:ext uri="{FF2B5EF4-FFF2-40B4-BE49-F238E27FC236}">
                <a16:creationId xmlns:a16="http://schemas.microsoft.com/office/drawing/2014/main" id="{F58CA652-8B5F-FBBA-187B-FAF6FD3E7CEC}"/>
              </a:ext>
            </a:extLst>
          </p:cNvPr>
          <p:cNvSpPr txBox="1"/>
          <p:nvPr/>
        </p:nvSpPr>
        <p:spPr>
          <a:xfrm>
            <a:off x="907308" y="4287668"/>
            <a:ext cx="4912242" cy="1989455"/>
          </a:xfrm>
          <a:prstGeom prst="rect">
            <a:avLst/>
          </a:prstGeom>
          <a:noFill/>
        </p:spPr>
        <p:txBody>
          <a:bodyPr wrap="square">
            <a:spAutoFit/>
          </a:bodyPr>
          <a:lstStyle/>
          <a:p>
            <a:pPr>
              <a:lnSpc>
                <a:spcPct val="130000"/>
              </a:lnSpc>
            </a:pPr>
            <a:r>
              <a:rPr lang="zh-CN" altLang="en-US" sz="1200" dirty="0">
                <a:latin typeface="+mj-ea"/>
                <a:ea typeface="+mj-ea"/>
              </a:rPr>
              <a:t>目前医保目录内口服</a:t>
            </a:r>
            <a:r>
              <a:rPr lang="en-US" altLang="zh-CN" sz="1200" dirty="0">
                <a:latin typeface="+mj-ea"/>
                <a:ea typeface="+mj-ea"/>
              </a:rPr>
              <a:t>TPO-RA</a:t>
            </a:r>
            <a:r>
              <a:rPr lang="zh-CN" altLang="en-US" sz="1200" dirty="0">
                <a:latin typeface="+mj-ea"/>
                <a:ea typeface="+mj-ea"/>
              </a:rPr>
              <a:t>（艾曲泊帕、海曲泊帕等）均存在以下局限：①需空腹服用且禁食乳制品</a:t>
            </a:r>
            <a:r>
              <a:rPr lang="en-US" altLang="zh-CN" sz="1200" dirty="0">
                <a:latin typeface="+mj-ea"/>
                <a:ea typeface="+mj-ea"/>
              </a:rPr>
              <a:t>/</a:t>
            </a:r>
            <a:r>
              <a:rPr lang="zh-CN" altLang="en-US" sz="1200" dirty="0">
                <a:latin typeface="+mj-ea"/>
                <a:ea typeface="+mj-ea"/>
              </a:rPr>
              <a:t>含钙镁矿物补充剂；②具潜在肝毒性需定期监测肝功能；③部分患者因饮食限制或肝损无法耐受。</a:t>
            </a:r>
          </a:p>
          <a:p>
            <a:pPr>
              <a:lnSpc>
                <a:spcPct val="130000"/>
              </a:lnSpc>
            </a:pPr>
            <a:r>
              <a:rPr lang="zh-CN" altLang="en-US" sz="1200" dirty="0">
                <a:latin typeface="+mj-ea"/>
                <a:ea typeface="+mj-ea"/>
              </a:rPr>
              <a:t>康曲欣</a:t>
            </a:r>
            <a:r>
              <a:rPr lang="en-US" altLang="zh-CN" sz="1200" dirty="0">
                <a:latin typeface="+mj-ea"/>
                <a:ea typeface="+mj-ea"/>
              </a:rPr>
              <a:t>®</a:t>
            </a:r>
            <a:r>
              <a:rPr lang="zh-CN" altLang="en-US" sz="1200" dirty="0">
                <a:latin typeface="+mj-ea"/>
                <a:ea typeface="+mj-ea"/>
              </a:rPr>
              <a:t>（马来酸阿伐曲泊帕）不含金属螯合基团，</a:t>
            </a:r>
            <a:r>
              <a:rPr lang="zh-CN" altLang="en-US" sz="1200" b="1" dirty="0">
                <a:latin typeface="+mj-ea"/>
                <a:ea typeface="+mj-ea"/>
              </a:rPr>
              <a:t>无临床相关肝毒性，可与食物同服且无饮食禁忌，是目前目录内唯一可随餐服用、无需肝功监测的口服</a:t>
            </a:r>
            <a:r>
              <a:rPr lang="en-US" altLang="zh-CN" sz="1200" b="1" dirty="0">
                <a:latin typeface="+mj-ea"/>
                <a:ea typeface="+mj-ea"/>
              </a:rPr>
              <a:t>TPO-RA</a:t>
            </a:r>
            <a:r>
              <a:rPr lang="zh-CN" altLang="en-US" sz="1200" b="1" dirty="0">
                <a:latin typeface="+mj-ea"/>
                <a:ea typeface="+mj-ea"/>
              </a:rPr>
              <a:t>。</a:t>
            </a:r>
            <a:r>
              <a:rPr lang="zh-CN" altLang="en-US" sz="1200" dirty="0">
                <a:latin typeface="+mj-ea"/>
                <a:ea typeface="+mj-ea"/>
              </a:rPr>
              <a:t>将</a:t>
            </a:r>
            <a:r>
              <a:rPr lang="en-US" altLang="zh-CN" sz="1200" dirty="0">
                <a:latin typeface="+mj-ea"/>
                <a:ea typeface="+mj-ea"/>
              </a:rPr>
              <a:t>ITP</a:t>
            </a:r>
            <a:r>
              <a:rPr lang="zh-CN" altLang="en-US" sz="1200" dirty="0">
                <a:latin typeface="+mj-ea"/>
                <a:ea typeface="+mj-ea"/>
              </a:rPr>
              <a:t>适应症纳入支付范围，填补目录内</a:t>
            </a:r>
            <a:r>
              <a:rPr lang="en-US" altLang="zh-CN" sz="1200" dirty="0">
                <a:latin typeface="+mj-ea"/>
                <a:ea typeface="+mj-ea"/>
              </a:rPr>
              <a:t>“</a:t>
            </a:r>
            <a:r>
              <a:rPr lang="zh-CN" altLang="en-US" sz="1200" dirty="0">
                <a:latin typeface="+mj-ea"/>
                <a:ea typeface="+mj-ea"/>
              </a:rPr>
              <a:t>无饮食限制</a:t>
            </a:r>
            <a:r>
              <a:rPr lang="en-US" altLang="zh-CN" sz="1200" dirty="0">
                <a:latin typeface="+mj-ea"/>
                <a:ea typeface="+mj-ea"/>
              </a:rPr>
              <a:t>+</a:t>
            </a:r>
            <a:r>
              <a:rPr lang="zh-CN" altLang="en-US" sz="1200" dirty="0">
                <a:latin typeface="+mj-ea"/>
                <a:ea typeface="+mj-ea"/>
              </a:rPr>
              <a:t>无肝毒性口服</a:t>
            </a:r>
            <a:r>
              <a:rPr lang="en-US" altLang="zh-CN" sz="1200" dirty="0">
                <a:latin typeface="+mj-ea"/>
                <a:ea typeface="+mj-ea"/>
              </a:rPr>
              <a:t>TPO-RA”</a:t>
            </a:r>
            <a:r>
              <a:rPr lang="zh-CN" altLang="en-US" sz="1200" dirty="0">
                <a:latin typeface="+mj-ea"/>
                <a:ea typeface="+mj-ea"/>
              </a:rPr>
              <a:t>的治疗空白，为合并基础肝病或不能耐受现有</a:t>
            </a:r>
            <a:r>
              <a:rPr lang="en-US" altLang="zh-CN" sz="1200" dirty="0">
                <a:latin typeface="+mj-ea"/>
                <a:ea typeface="+mj-ea"/>
              </a:rPr>
              <a:t>TPO-RA</a:t>
            </a:r>
            <a:r>
              <a:rPr lang="zh-CN" altLang="en-US" sz="1200" dirty="0">
                <a:latin typeface="+mj-ea"/>
                <a:ea typeface="+mj-ea"/>
              </a:rPr>
              <a:t>副作用的</a:t>
            </a:r>
            <a:r>
              <a:rPr lang="en-US" altLang="zh-CN" sz="1200" dirty="0">
                <a:latin typeface="+mj-ea"/>
                <a:ea typeface="+mj-ea"/>
              </a:rPr>
              <a:t>ITP</a:t>
            </a:r>
            <a:r>
              <a:rPr lang="zh-CN" altLang="en-US" sz="1200" dirty="0">
                <a:latin typeface="+mj-ea"/>
                <a:ea typeface="+mj-ea"/>
              </a:rPr>
              <a:t>患者提供必需替代方案。</a:t>
            </a:r>
          </a:p>
        </p:txBody>
      </p:sp>
      <p:sp>
        <p:nvSpPr>
          <p:cNvPr id="49" name="文本框 48">
            <a:extLst>
              <a:ext uri="{FF2B5EF4-FFF2-40B4-BE49-F238E27FC236}">
                <a16:creationId xmlns:a16="http://schemas.microsoft.com/office/drawing/2014/main" id="{C48860D8-C1F7-5761-9286-B1967F8C87BA}"/>
              </a:ext>
            </a:extLst>
          </p:cNvPr>
          <p:cNvSpPr txBox="1"/>
          <p:nvPr/>
        </p:nvSpPr>
        <p:spPr>
          <a:xfrm>
            <a:off x="6413220" y="4285897"/>
            <a:ext cx="4912242" cy="1509324"/>
          </a:xfrm>
          <a:prstGeom prst="rect">
            <a:avLst/>
          </a:prstGeom>
          <a:noFill/>
        </p:spPr>
        <p:txBody>
          <a:bodyPr wrap="square">
            <a:spAutoFit/>
          </a:bodyPr>
          <a:lstStyle/>
          <a:p>
            <a:pPr>
              <a:lnSpc>
                <a:spcPct val="130000"/>
              </a:lnSpc>
            </a:pPr>
            <a:r>
              <a:rPr lang="zh-CN" altLang="en-US" sz="1200" dirty="0">
                <a:latin typeface="+mj-ea"/>
                <a:ea typeface="+mj-ea"/>
              </a:rPr>
              <a:t>本品为</a:t>
            </a:r>
            <a:r>
              <a:rPr lang="zh-CN" altLang="en-US" sz="1200" b="1" dirty="0">
                <a:latin typeface="+mj-ea"/>
                <a:ea typeface="+mj-ea"/>
              </a:rPr>
              <a:t>口服片剂</a:t>
            </a:r>
            <a:r>
              <a:rPr lang="zh-CN" altLang="en-US" sz="1200" dirty="0">
                <a:latin typeface="+mj-ea"/>
                <a:ea typeface="+mj-ea"/>
              </a:rPr>
              <a:t>，每日一次，</a:t>
            </a:r>
            <a:r>
              <a:rPr lang="zh-CN" altLang="en-US" sz="1200" b="1" dirty="0">
                <a:latin typeface="+mj-ea"/>
                <a:ea typeface="+mj-ea"/>
              </a:rPr>
              <a:t>可与餐同服，无需空腹或避食</a:t>
            </a:r>
            <a:r>
              <a:rPr lang="zh-CN" altLang="en-US" sz="1200" dirty="0">
                <a:latin typeface="+mj-ea"/>
                <a:ea typeface="+mj-ea"/>
              </a:rPr>
              <a:t>，患者门诊即</a:t>
            </a:r>
            <a:r>
              <a:rPr lang="zh-CN" altLang="en-US" sz="1200" b="1" dirty="0">
                <a:latin typeface="+mj-ea"/>
                <a:ea typeface="+mj-ea"/>
              </a:rPr>
              <a:t>可长期维持治疗</a:t>
            </a:r>
            <a:r>
              <a:rPr lang="zh-CN" altLang="en-US" sz="1200" dirty="0">
                <a:latin typeface="+mj-ea"/>
                <a:ea typeface="+mj-ea"/>
              </a:rPr>
              <a:t>，用药</a:t>
            </a:r>
            <a:r>
              <a:rPr lang="zh-CN" altLang="en-US" sz="1200" b="1" dirty="0">
                <a:latin typeface="+mj-ea"/>
                <a:ea typeface="+mj-ea"/>
              </a:rPr>
              <a:t>依从性高</a:t>
            </a:r>
            <a:r>
              <a:rPr lang="zh-CN" altLang="en-US" sz="1200" dirty="0">
                <a:latin typeface="+mj-ea"/>
                <a:ea typeface="+mj-ea"/>
              </a:rPr>
              <a:t>。说明书用法用量明确，临床操作简便。</a:t>
            </a:r>
            <a:r>
              <a:rPr lang="zh-CN" altLang="en-US" sz="1200" b="1" dirty="0">
                <a:latin typeface="+mj-ea"/>
                <a:ea typeface="+mj-ea"/>
              </a:rPr>
              <a:t>无需常规肝功能监测，无静脉输注要求，不占用护理及输液资源。</a:t>
            </a:r>
            <a:r>
              <a:rPr lang="zh-CN" altLang="en-US" sz="1200" dirty="0">
                <a:latin typeface="+mj-ea"/>
                <a:ea typeface="+mj-ea"/>
              </a:rPr>
              <a:t>限定支付范围为</a:t>
            </a:r>
            <a:r>
              <a:rPr lang="en-US" altLang="zh-CN" sz="1200" dirty="0">
                <a:latin typeface="+mj-ea"/>
                <a:ea typeface="+mj-ea"/>
              </a:rPr>
              <a:t>“</a:t>
            </a:r>
            <a:r>
              <a:rPr lang="zh-CN" altLang="en-US" sz="1200" dirty="0">
                <a:latin typeface="+mj-ea"/>
                <a:ea typeface="+mj-ea"/>
              </a:rPr>
              <a:t>对糖皮质激素等反应不佳的慢性</a:t>
            </a:r>
            <a:r>
              <a:rPr lang="en-US" altLang="zh-CN" sz="1200" dirty="0">
                <a:latin typeface="+mj-ea"/>
                <a:ea typeface="+mj-ea"/>
              </a:rPr>
              <a:t>ITP</a:t>
            </a:r>
            <a:r>
              <a:rPr lang="zh-CN" altLang="en-US" sz="1200" dirty="0">
                <a:latin typeface="+mj-ea"/>
                <a:ea typeface="+mj-ea"/>
              </a:rPr>
              <a:t>成人患者</a:t>
            </a:r>
            <a:r>
              <a:rPr lang="en-US" altLang="zh-CN" sz="1200" dirty="0">
                <a:latin typeface="+mj-ea"/>
                <a:ea typeface="+mj-ea"/>
              </a:rPr>
              <a:t>”</a:t>
            </a:r>
            <a:r>
              <a:rPr lang="zh-CN" altLang="en-US" sz="1200" dirty="0">
                <a:latin typeface="+mj-ea"/>
                <a:ea typeface="+mj-ea"/>
              </a:rPr>
              <a:t>，诊断标准明确（中华医学会指南），临床易于识别和审核，滥用风险低，医保支付管理难度小。</a:t>
            </a:r>
          </a:p>
        </p:txBody>
      </p:sp>
    </p:spTree>
    <p:extLst>
      <p:ext uri="{BB962C8B-B14F-4D97-AF65-F5344CB8AC3E}">
        <p14:creationId xmlns:p14="http://schemas.microsoft.com/office/powerpoint/2010/main" val="83764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E7771B-3B65-7CF3-EAF9-DA3511E28880}"/>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内容摘要</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sp>
        <p:nvSpPr>
          <p:cNvPr id="3" name="矩形: 圆角 2">
            <a:extLst>
              <a:ext uri="{FF2B5EF4-FFF2-40B4-BE49-F238E27FC236}">
                <a16:creationId xmlns:a16="http://schemas.microsoft.com/office/drawing/2014/main" id="{B354666F-CD5F-DA52-3FC6-6281F1FEF210}"/>
              </a:ext>
            </a:extLst>
          </p:cNvPr>
          <p:cNvSpPr>
            <a:spLocks noChangeAspect="1"/>
          </p:cNvSpPr>
          <p:nvPr/>
        </p:nvSpPr>
        <p:spPr>
          <a:xfrm>
            <a:off x="352184" y="2356973"/>
            <a:ext cx="2160000" cy="2160000"/>
          </a:xfrm>
          <a:prstGeom prst="roundRect">
            <a:avLst/>
          </a:prstGeom>
          <a:gradFill>
            <a:gsLst>
              <a:gs pos="100000">
                <a:schemeClr val="accent1">
                  <a:lumMod val="20000"/>
                  <a:lumOff val="80000"/>
                </a:schemeClr>
              </a:gs>
              <a:gs pos="0">
                <a:srgbClr val="001689"/>
              </a:gs>
              <a:gs pos="55000">
                <a:srgbClr val="6A77B9"/>
              </a:gs>
            </a:gsLst>
            <a:lin ang="72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矩形: 圆角 3">
            <a:extLst>
              <a:ext uri="{FF2B5EF4-FFF2-40B4-BE49-F238E27FC236}">
                <a16:creationId xmlns:a16="http://schemas.microsoft.com/office/drawing/2014/main" id="{E80E5A1D-2199-2DF0-4952-7ABFE45D6D76}"/>
              </a:ext>
            </a:extLst>
          </p:cNvPr>
          <p:cNvSpPr>
            <a:spLocks noChangeAspect="1"/>
          </p:cNvSpPr>
          <p:nvPr/>
        </p:nvSpPr>
        <p:spPr>
          <a:xfrm>
            <a:off x="2643439" y="2356973"/>
            <a:ext cx="2160000" cy="2160000"/>
          </a:xfrm>
          <a:prstGeom prst="roundRect">
            <a:avLst/>
          </a:prstGeom>
          <a:gradFill>
            <a:gsLst>
              <a:gs pos="100000">
                <a:schemeClr val="accent1">
                  <a:lumMod val="20000"/>
                  <a:lumOff val="80000"/>
                </a:schemeClr>
              </a:gs>
              <a:gs pos="0">
                <a:srgbClr val="001689"/>
              </a:gs>
              <a:gs pos="55000">
                <a:srgbClr val="6A77B9"/>
              </a:gs>
            </a:gsLst>
            <a:lin ang="72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600" b="1" kern="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 name="矩形: 圆角 4">
            <a:extLst>
              <a:ext uri="{FF2B5EF4-FFF2-40B4-BE49-F238E27FC236}">
                <a16:creationId xmlns:a16="http://schemas.microsoft.com/office/drawing/2014/main" id="{7485D907-A146-2E89-8306-FC004E66ADCC}"/>
              </a:ext>
            </a:extLst>
          </p:cNvPr>
          <p:cNvSpPr>
            <a:spLocks noChangeAspect="1"/>
          </p:cNvSpPr>
          <p:nvPr/>
        </p:nvSpPr>
        <p:spPr>
          <a:xfrm>
            <a:off x="5013522" y="2356973"/>
            <a:ext cx="2160000" cy="2160000"/>
          </a:xfrm>
          <a:prstGeom prst="roundRect">
            <a:avLst/>
          </a:prstGeom>
          <a:gradFill>
            <a:gsLst>
              <a:gs pos="100000">
                <a:schemeClr val="accent1">
                  <a:lumMod val="20000"/>
                  <a:lumOff val="80000"/>
                </a:schemeClr>
              </a:gs>
              <a:gs pos="0">
                <a:srgbClr val="001689"/>
              </a:gs>
              <a:gs pos="55000">
                <a:srgbClr val="6A77B9"/>
              </a:gs>
            </a:gsLst>
            <a:lin ang="72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矩形: 圆角 5">
            <a:extLst>
              <a:ext uri="{FF2B5EF4-FFF2-40B4-BE49-F238E27FC236}">
                <a16:creationId xmlns:a16="http://schemas.microsoft.com/office/drawing/2014/main" id="{6E327C44-E060-A667-6D87-01BC5E618BE0}"/>
              </a:ext>
            </a:extLst>
          </p:cNvPr>
          <p:cNvSpPr>
            <a:spLocks noChangeAspect="1"/>
          </p:cNvSpPr>
          <p:nvPr/>
        </p:nvSpPr>
        <p:spPr>
          <a:xfrm>
            <a:off x="7346818" y="2356973"/>
            <a:ext cx="2160000" cy="2160000"/>
          </a:xfrm>
          <a:prstGeom prst="roundRect">
            <a:avLst/>
          </a:prstGeom>
          <a:gradFill>
            <a:gsLst>
              <a:gs pos="100000">
                <a:schemeClr val="accent1">
                  <a:lumMod val="20000"/>
                  <a:lumOff val="80000"/>
                </a:schemeClr>
              </a:gs>
              <a:gs pos="0">
                <a:srgbClr val="001689"/>
              </a:gs>
              <a:gs pos="55000">
                <a:srgbClr val="6A77B9"/>
              </a:gs>
            </a:gsLst>
            <a:lin ang="72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 name="矩形: 圆角 6">
            <a:extLst>
              <a:ext uri="{FF2B5EF4-FFF2-40B4-BE49-F238E27FC236}">
                <a16:creationId xmlns:a16="http://schemas.microsoft.com/office/drawing/2014/main" id="{77C39583-AAFD-5956-3F44-17A5D875EB79}"/>
              </a:ext>
            </a:extLst>
          </p:cNvPr>
          <p:cNvSpPr>
            <a:spLocks noChangeAspect="1"/>
          </p:cNvSpPr>
          <p:nvPr/>
        </p:nvSpPr>
        <p:spPr>
          <a:xfrm>
            <a:off x="9716901" y="2356973"/>
            <a:ext cx="2160000" cy="2160000"/>
          </a:xfrm>
          <a:prstGeom prst="roundRect">
            <a:avLst/>
          </a:prstGeom>
          <a:gradFill>
            <a:gsLst>
              <a:gs pos="100000">
                <a:schemeClr val="accent1">
                  <a:lumMod val="20000"/>
                  <a:lumOff val="80000"/>
                </a:schemeClr>
              </a:gs>
              <a:gs pos="0">
                <a:srgbClr val="001689"/>
              </a:gs>
              <a:gs pos="55000">
                <a:srgbClr val="6A77B9"/>
              </a:gs>
            </a:gsLst>
            <a:lin ang="72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2600" b="1" ker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椭圆 7">
            <a:extLst>
              <a:ext uri="{FF2B5EF4-FFF2-40B4-BE49-F238E27FC236}">
                <a16:creationId xmlns:a16="http://schemas.microsoft.com/office/drawing/2014/main" id="{A3450EF5-76A5-9980-53F0-11A6932700FC}"/>
              </a:ext>
            </a:extLst>
          </p:cNvPr>
          <p:cNvSpPr>
            <a:spLocks noChangeAspect="1"/>
          </p:cNvSpPr>
          <p:nvPr/>
        </p:nvSpPr>
        <p:spPr>
          <a:xfrm>
            <a:off x="353784" y="2345034"/>
            <a:ext cx="2160000" cy="2160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600" b="1" dirty="0">
                <a:solidFill>
                  <a:srgbClr val="001689"/>
                </a:solidFill>
                <a:effectLst>
                  <a:outerShdw blurRad="38100" dist="38100" dir="2700000" algn="tl">
                    <a:srgbClr val="000000">
                      <a:alpha val="43137"/>
                    </a:srgbClr>
                  </a:outerShdw>
                </a:effectLst>
                <a:latin typeface="微软雅黑" panose="020B0503020204020204" charset="-122"/>
                <a:ea typeface="微软雅黑" panose="020B0503020204020204" charset="-122"/>
              </a:rPr>
              <a:t>基本信息</a:t>
            </a:r>
            <a:endParaRPr kumimoji="0" lang="zh-CN" altLang="en-US"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endParaRPr>
          </a:p>
        </p:txBody>
      </p:sp>
      <p:sp>
        <p:nvSpPr>
          <p:cNvPr id="9" name="椭圆 8">
            <a:extLst>
              <a:ext uri="{FF2B5EF4-FFF2-40B4-BE49-F238E27FC236}">
                <a16:creationId xmlns:a16="http://schemas.microsoft.com/office/drawing/2014/main" id="{49F9521A-D1A3-9D2A-DDC6-2DAD8D8D2FF3}"/>
              </a:ext>
            </a:extLst>
          </p:cNvPr>
          <p:cNvSpPr>
            <a:spLocks noChangeAspect="1"/>
          </p:cNvSpPr>
          <p:nvPr/>
        </p:nvSpPr>
        <p:spPr>
          <a:xfrm>
            <a:off x="2642331" y="2341027"/>
            <a:ext cx="2160000" cy="2160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安全性</a:t>
            </a:r>
          </a:p>
        </p:txBody>
      </p:sp>
      <p:sp>
        <p:nvSpPr>
          <p:cNvPr id="10" name="椭圆 9">
            <a:extLst>
              <a:ext uri="{FF2B5EF4-FFF2-40B4-BE49-F238E27FC236}">
                <a16:creationId xmlns:a16="http://schemas.microsoft.com/office/drawing/2014/main" id="{622F144D-D783-D503-3A77-D474A9ACFFFB}"/>
              </a:ext>
            </a:extLst>
          </p:cNvPr>
          <p:cNvSpPr>
            <a:spLocks noChangeAspect="1"/>
          </p:cNvSpPr>
          <p:nvPr/>
        </p:nvSpPr>
        <p:spPr>
          <a:xfrm>
            <a:off x="5006625" y="2351334"/>
            <a:ext cx="2160000" cy="2160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有效性</a:t>
            </a:r>
          </a:p>
        </p:txBody>
      </p:sp>
      <p:sp>
        <p:nvSpPr>
          <p:cNvPr id="11" name="椭圆 10">
            <a:extLst>
              <a:ext uri="{FF2B5EF4-FFF2-40B4-BE49-F238E27FC236}">
                <a16:creationId xmlns:a16="http://schemas.microsoft.com/office/drawing/2014/main" id="{B1EBCB78-BE3D-0109-D557-7CF349CB96E7}"/>
              </a:ext>
            </a:extLst>
          </p:cNvPr>
          <p:cNvSpPr>
            <a:spLocks noChangeAspect="1"/>
          </p:cNvSpPr>
          <p:nvPr/>
        </p:nvSpPr>
        <p:spPr>
          <a:xfrm>
            <a:off x="7346708" y="2352176"/>
            <a:ext cx="2160000" cy="2160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创新性</a:t>
            </a:r>
          </a:p>
        </p:txBody>
      </p:sp>
      <p:sp>
        <p:nvSpPr>
          <p:cNvPr id="12" name="椭圆 11">
            <a:extLst>
              <a:ext uri="{FF2B5EF4-FFF2-40B4-BE49-F238E27FC236}">
                <a16:creationId xmlns:a16="http://schemas.microsoft.com/office/drawing/2014/main" id="{CCEFD551-7725-EEFF-0EF0-F08F128FA621}"/>
              </a:ext>
            </a:extLst>
          </p:cNvPr>
          <p:cNvSpPr>
            <a:spLocks noChangeAspect="1"/>
          </p:cNvSpPr>
          <p:nvPr/>
        </p:nvSpPr>
        <p:spPr>
          <a:xfrm>
            <a:off x="9717921" y="2342507"/>
            <a:ext cx="2160000" cy="2160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公平性</a:t>
            </a:r>
            <a:endParaRPr kumimoji="0" lang="en-US" altLang="zh-CN" sz="2600" b="1" i="0" u="none" strike="noStrike" kern="1200" cap="none" spc="0" normalizeH="0" baseline="0" noProof="0" dirty="0">
              <a:ln>
                <a:noFill/>
              </a:ln>
              <a:solidFill>
                <a:srgbClr val="001689"/>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0429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B90B1D5-E149-CDC9-89A9-BFC3244F1853}"/>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基本信息</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graphicFrame>
        <p:nvGraphicFramePr>
          <p:cNvPr id="4" name="表格 3">
            <a:extLst>
              <a:ext uri="{FF2B5EF4-FFF2-40B4-BE49-F238E27FC236}">
                <a16:creationId xmlns:a16="http://schemas.microsoft.com/office/drawing/2014/main" id="{B0FDCFF9-0043-8868-0D21-508F39312348}"/>
              </a:ext>
            </a:extLst>
          </p:cNvPr>
          <p:cNvGraphicFramePr>
            <a:graphicFrameLocks noGrp="1"/>
          </p:cNvGraphicFramePr>
          <p:nvPr>
            <p:extLst>
              <p:ext uri="{D42A27DB-BD31-4B8C-83A1-F6EECF244321}">
                <p14:modId xmlns:p14="http://schemas.microsoft.com/office/powerpoint/2010/main" val="2133710692"/>
              </p:ext>
            </p:extLst>
          </p:nvPr>
        </p:nvGraphicFramePr>
        <p:xfrm>
          <a:off x="5000621" y="1109661"/>
          <a:ext cx="6762750" cy="4819650"/>
        </p:xfrm>
        <a:graphic>
          <a:graphicData uri="http://schemas.openxmlformats.org/drawingml/2006/table">
            <a:tbl>
              <a:tblPr/>
              <a:tblGrid>
                <a:gridCol w="1369125">
                  <a:extLst>
                    <a:ext uri="{9D8B030D-6E8A-4147-A177-3AD203B41FA5}">
                      <a16:colId xmlns:a16="http://schemas.microsoft.com/office/drawing/2014/main" val="1575732937"/>
                    </a:ext>
                  </a:extLst>
                </a:gridCol>
                <a:gridCol w="1778544">
                  <a:extLst>
                    <a:ext uri="{9D8B030D-6E8A-4147-A177-3AD203B41FA5}">
                      <a16:colId xmlns:a16="http://schemas.microsoft.com/office/drawing/2014/main" val="34408008"/>
                    </a:ext>
                  </a:extLst>
                </a:gridCol>
                <a:gridCol w="918269">
                  <a:extLst>
                    <a:ext uri="{9D8B030D-6E8A-4147-A177-3AD203B41FA5}">
                      <a16:colId xmlns:a16="http://schemas.microsoft.com/office/drawing/2014/main" val="1444151801"/>
                    </a:ext>
                  </a:extLst>
                </a:gridCol>
                <a:gridCol w="1279133">
                  <a:extLst>
                    <a:ext uri="{9D8B030D-6E8A-4147-A177-3AD203B41FA5}">
                      <a16:colId xmlns:a16="http://schemas.microsoft.com/office/drawing/2014/main" val="3593280816"/>
                    </a:ext>
                  </a:extLst>
                </a:gridCol>
                <a:gridCol w="1417679">
                  <a:extLst>
                    <a:ext uri="{9D8B030D-6E8A-4147-A177-3AD203B41FA5}">
                      <a16:colId xmlns:a16="http://schemas.microsoft.com/office/drawing/2014/main" val="2151864622"/>
                    </a:ext>
                  </a:extLst>
                </a:gridCol>
              </a:tblGrid>
              <a:tr h="431985">
                <a:tc>
                  <a:txBody>
                    <a:bodyPr/>
                    <a:lstStyle/>
                    <a:p>
                      <a:pPr algn="ctr" rtl="0" eaLnBrk="0">
                        <a:lnSpc>
                          <a:spcPct val="107000"/>
                        </a:lnSpc>
                        <a:buNone/>
                      </a:pPr>
                      <a:r>
                        <a:rPr lang="zh-CN" altLang="en-US" sz="1100" b="1" dirty="0">
                          <a:solidFill>
                            <a:schemeClr val="bg1"/>
                          </a:solidFill>
                          <a:effectLst/>
                          <a:latin typeface="+mj-ea"/>
                          <a:ea typeface="+mj-ea"/>
                          <a:cs typeface="微软雅黑" panose="020B0503020204020204" pitchFamily="34" charset="-122"/>
                        </a:rPr>
                        <a:t>通用名</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68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2">
                  <a:txBody>
                    <a:bodyPr/>
                    <a:lstStyle/>
                    <a:p>
                      <a:pPr algn="ctr" rtl="0" eaLnBrk="0">
                        <a:lnSpc>
                          <a:spcPct val="115000"/>
                        </a:lnSpc>
                        <a:buNone/>
                      </a:pPr>
                      <a:r>
                        <a:rPr lang="zh-CN" altLang="en-US" sz="1100" dirty="0">
                          <a:latin typeface="+mj-ea"/>
                          <a:ea typeface="+mj-ea"/>
                          <a:cs typeface="黑体" panose="02010609060101010101" pitchFamily="49" charset="-122"/>
                          <a:sym typeface="+mn-ea"/>
                        </a:rPr>
                        <a:t>马来酸阿伐曲泊帕片</a:t>
                      </a:r>
                      <a:endParaRPr lang="zh-CN" altLang="en-US" sz="1100" b="0" kern="0" spc="-10" dirty="0">
                        <a:solidFill>
                          <a:srgbClr val="000000">
                            <a:alpha val="100000"/>
                          </a:srgbClr>
                        </a:solidFill>
                        <a:latin typeface="+mj-ea"/>
                        <a:ea typeface="+mj-ea"/>
                        <a:cs typeface="黑体" panose="02010609060101010101" pitchFamily="49" charset="-122"/>
                        <a:sym typeface="+mn-ea"/>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1689"/>
                      </a:solidFill>
                      <a:prstDash val="solid"/>
                      <a:round/>
                      <a:headEnd type="none" w="med" len="med"/>
                      <a:tailEnd type="none" w="med" len="med"/>
                    </a:lnR>
                    <a:lnT w="1270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rowSpan="2" gridSpan="2">
                  <a:txBody>
                    <a:bodyPr/>
                    <a:lstStyle/>
                    <a:p>
                      <a:pPr algn="ctr" rtl="0" eaLnBrk="0">
                        <a:lnSpc>
                          <a:spcPct val="115000"/>
                        </a:lnSpc>
                        <a:buNone/>
                      </a:pPr>
                      <a:endParaRPr lang="zh-CN" altLang="en-US" sz="1100" b="0" kern="0" spc="-10" dirty="0">
                        <a:solidFill>
                          <a:srgbClr val="000000">
                            <a:alpha val="100000"/>
                          </a:srgbClr>
                        </a:solidFill>
                        <a:latin typeface="+mj-ea"/>
                        <a:ea typeface="+mj-ea"/>
                        <a:cs typeface="黑体" panose="02010609060101010101" pitchFamily="49" charset="-122"/>
                        <a:sym typeface="+mn-ea"/>
                      </a:endParaRPr>
                    </a:p>
                  </a:txBody>
                  <a:tcPr marL="0" marR="0" marT="0" marB="0" anchor="ctr">
                    <a:lnL w="6350" cap="flat" cmpd="sng" algn="ctr">
                      <a:solidFill>
                        <a:srgbClr val="001689"/>
                      </a:solidFill>
                      <a:prstDash val="solid"/>
                      <a:round/>
                      <a:headEnd type="none" w="med" len="med"/>
                      <a:tailEnd type="none" w="med" len="med"/>
                    </a:lnL>
                    <a:lnR w="12700" cap="flat" cmpd="sng" algn="ctr">
                      <a:solidFill>
                        <a:srgbClr val="001689"/>
                      </a:solidFill>
                      <a:prstDash val="solid"/>
                      <a:round/>
                      <a:headEnd type="none" w="med" len="med"/>
                      <a:tailEnd type="none" w="med" len="med"/>
                    </a:lnR>
                    <a:lnT w="1270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extLst>
                  <a:ext uri="{0D108BD9-81ED-4DB2-BD59-A6C34878D82A}">
                    <a16:rowId xmlns:a16="http://schemas.microsoft.com/office/drawing/2014/main" val="4194563380"/>
                  </a:ext>
                </a:extLst>
              </a:tr>
              <a:tr h="431985">
                <a:tc>
                  <a:txBody>
                    <a:bodyPr/>
                    <a:lstStyle/>
                    <a:p>
                      <a:pPr algn="ctr" rtl="0" eaLnBrk="0">
                        <a:lnSpc>
                          <a:spcPct val="107000"/>
                        </a:lnSpc>
                      </a:pPr>
                      <a:r>
                        <a:rPr sz="1100" b="1" kern="0" spc="-10" dirty="0">
                          <a:solidFill>
                            <a:schemeClr val="bg1"/>
                          </a:solidFill>
                          <a:effectLst/>
                          <a:latin typeface="+mj-ea"/>
                          <a:ea typeface="+mj-ea"/>
                          <a:cs typeface="微软雅黑" panose="020B0503020204020204" pitchFamily="34" charset="-122"/>
                        </a:rPr>
                        <a:t>注册规格</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2">
                  <a:txBody>
                    <a:bodyPr/>
                    <a:lstStyle/>
                    <a:p>
                      <a:pPr algn="ctr" rtl="0" eaLnBrk="0">
                        <a:lnSpc>
                          <a:spcPct val="115000"/>
                        </a:lnSpc>
                      </a:pPr>
                      <a:r>
                        <a:rPr lang="en-US" sz="1100" b="0" kern="0" spc="-10" dirty="0">
                          <a:solidFill>
                            <a:srgbClr val="000000">
                              <a:alpha val="100000"/>
                            </a:srgbClr>
                          </a:solidFill>
                          <a:latin typeface="+mj-ea"/>
                          <a:ea typeface="+mj-ea"/>
                          <a:cs typeface="黑体" panose="02010609060101010101" pitchFamily="49" charset="-122"/>
                        </a:rPr>
                        <a:t>20mg</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gridSpan="2" vMerge="1">
                  <a:txBody>
                    <a:bodyPr/>
                    <a:lstStyle/>
                    <a:p>
                      <a:pPr algn="ctr" rtl="0" eaLnBrk="0">
                        <a:lnSpc>
                          <a:spcPct val="115000"/>
                        </a:lnSpc>
                      </a:pPr>
                      <a:endParaRPr lang="en-US" sz="1100" b="0" kern="0" spc="-10" dirty="0">
                        <a:solidFill>
                          <a:srgbClr val="000000">
                            <a:alpha val="100000"/>
                          </a:srgbClr>
                        </a:solidFill>
                        <a:latin typeface="+mj-ea"/>
                        <a:ea typeface="+mj-ea"/>
                        <a:cs typeface="黑体" panose="02010609060101010101" pitchFamily="49" charset="-122"/>
                      </a:endParaRPr>
                    </a:p>
                  </a:txBody>
                  <a:tcPr marL="0" marR="0" marT="0" marB="0" anchor="ctr">
                    <a:lnL w="12700" cap="flat" cmpd="sng" algn="ctr">
                      <a:solidFill>
                        <a:srgbClr val="001689"/>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extLst>
                  <a:ext uri="{0D108BD9-81ED-4DB2-BD59-A6C34878D82A}">
                    <a16:rowId xmlns:a16="http://schemas.microsoft.com/office/drawing/2014/main" val="2027213390"/>
                  </a:ext>
                </a:extLst>
              </a:tr>
              <a:tr h="1128578">
                <a:tc>
                  <a:txBody>
                    <a:bodyPr/>
                    <a:lstStyle/>
                    <a:p>
                      <a:pPr algn="ctr" rtl="0" eaLnBrk="0">
                        <a:lnSpc>
                          <a:spcPct val="110000"/>
                        </a:lnSpc>
                      </a:pPr>
                      <a:r>
                        <a:rPr sz="1100" b="1" kern="0" spc="-10" dirty="0">
                          <a:solidFill>
                            <a:schemeClr val="bg1"/>
                          </a:solidFill>
                          <a:effectLst/>
                          <a:latin typeface="+mj-ea"/>
                          <a:ea typeface="+mj-ea"/>
                          <a:cs typeface="微软雅黑" panose="020B0503020204020204" pitchFamily="34" charset="-122"/>
                        </a:rPr>
                        <a:t>适应症</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4">
                  <a:txBody>
                    <a:bodyPr/>
                    <a:lstStyle/>
                    <a:p>
                      <a:pPr>
                        <a:lnSpc>
                          <a:spcPct val="120000"/>
                        </a:lnSpc>
                      </a:pPr>
                      <a:r>
                        <a:rPr lang="zh-CN" altLang="zh-CN" sz="1100" kern="1200" dirty="0">
                          <a:solidFill>
                            <a:schemeClr val="tx1"/>
                          </a:solidFill>
                          <a:effectLst/>
                          <a:latin typeface="+mj-ea"/>
                          <a:ea typeface="+mj-ea"/>
                          <a:cs typeface="+mn-cs"/>
                        </a:rPr>
                        <a:t>1.本品适用于择期行诊断性操作或者手术的慢性肝病相关血小板减少症的成年患者。 </a:t>
                      </a:r>
                      <a:endParaRPr lang="en-US" altLang="zh-CN" sz="1100" kern="1200" dirty="0">
                        <a:solidFill>
                          <a:schemeClr val="tx1"/>
                        </a:solidFill>
                        <a:effectLst/>
                        <a:latin typeface="+mj-ea"/>
                        <a:ea typeface="+mj-ea"/>
                        <a:cs typeface="+mn-cs"/>
                      </a:endParaRPr>
                    </a:p>
                    <a:p>
                      <a:pPr>
                        <a:lnSpc>
                          <a:spcPct val="120000"/>
                        </a:lnSpc>
                      </a:pPr>
                      <a:r>
                        <a:rPr lang="zh-CN" altLang="zh-CN" sz="1100" kern="1200" dirty="0">
                          <a:solidFill>
                            <a:schemeClr val="tx1"/>
                          </a:solidFill>
                          <a:effectLst/>
                          <a:latin typeface="+mj-ea"/>
                          <a:ea typeface="+mj-ea"/>
                          <a:cs typeface="+mn-cs"/>
                        </a:rPr>
                        <a:t>慢性肝病患者不得通过服用本品来恢复正常的血小板计数。 </a:t>
                      </a:r>
                      <a:endParaRPr lang="zh-CN" altLang="zh-CN" sz="1100" dirty="0">
                        <a:latin typeface="+mj-ea"/>
                        <a:ea typeface="+mj-ea"/>
                      </a:endParaRPr>
                    </a:p>
                    <a:p>
                      <a:pPr>
                        <a:lnSpc>
                          <a:spcPct val="120000"/>
                        </a:lnSpc>
                      </a:pPr>
                      <a:r>
                        <a:rPr lang="zh-CN" altLang="zh-CN" sz="1100" kern="1200" dirty="0">
                          <a:solidFill>
                            <a:schemeClr val="tx1"/>
                          </a:solidFill>
                          <a:effectLst/>
                          <a:latin typeface="+mj-ea"/>
                          <a:ea typeface="+mj-ea"/>
                          <a:cs typeface="+mn-cs"/>
                        </a:rPr>
                        <a:t>2.本品适用于既往对糖皮质激素、免疫球蛋白等治疗反应不佳的慢性原发免疫性血小板减少症（ITP）成人患者，使血小板计数升高并减少或防止出血。</a:t>
                      </a:r>
                      <a:endParaRPr lang="en-US" altLang="zh-CN" sz="1100" kern="1200" dirty="0">
                        <a:solidFill>
                          <a:schemeClr val="tx1"/>
                        </a:solidFill>
                        <a:effectLst/>
                        <a:latin typeface="+mj-ea"/>
                        <a:ea typeface="+mj-ea"/>
                        <a:cs typeface="+mn-cs"/>
                      </a:endParaRPr>
                    </a:p>
                    <a:p>
                      <a:pPr>
                        <a:lnSpc>
                          <a:spcPct val="120000"/>
                        </a:lnSpc>
                      </a:pPr>
                      <a:r>
                        <a:rPr lang="zh-CN" altLang="zh-CN" sz="1100" kern="1200" dirty="0">
                          <a:solidFill>
                            <a:schemeClr val="tx1"/>
                          </a:solidFill>
                          <a:effectLst/>
                          <a:latin typeface="+mj-ea"/>
                          <a:ea typeface="+mj-ea"/>
                          <a:cs typeface="+mn-cs"/>
                        </a:rPr>
                        <a:t>本品仅用于因血小板减少和临床条件导致出血风险增加的ITP患者。</a:t>
                      </a:r>
                      <a:endParaRPr sz="1100" b="0" kern="0" dirty="0">
                        <a:solidFill>
                          <a:schemeClr val="tx1">
                            <a:alpha val="100000"/>
                          </a:schemeClr>
                        </a:solidFill>
                        <a:latin typeface="+mj-ea"/>
                        <a:ea typeface="+mj-ea"/>
                        <a:cs typeface="黑体" panose="02010609060101010101" pitchFamily="49" charset="-122"/>
                        <a:sym typeface="+mn-ea"/>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xBody>
                    <a:bodyPr/>
                    <a:lstStyle/>
                    <a:p>
                      <a:endParaRPr lang="zh-CN" altLang="en-US"/>
                    </a:p>
                  </a:txBody>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extLst>
                  <a:ext uri="{0D108BD9-81ED-4DB2-BD59-A6C34878D82A}">
                    <a16:rowId xmlns:a16="http://schemas.microsoft.com/office/drawing/2014/main" val="780338236"/>
                  </a:ext>
                </a:extLst>
              </a:tr>
              <a:tr h="681577">
                <a:tc>
                  <a:txBody>
                    <a:bodyPr/>
                    <a:lstStyle/>
                    <a:p>
                      <a:pPr algn="ctr" rtl="0" eaLnBrk="0">
                        <a:lnSpc>
                          <a:spcPct val="8000"/>
                        </a:lnSpc>
                      </a:pPr>
                      <a:r>
                        <a:rPr lang="zh-CN" sz="1100" b="1" dirty="0">
                          <a:solidFill>
                            <a:schemeClr val="bg1"/>
                          </a:solidFill>
                          <a:effectLst/>
                          <a:latin typeface="+mj-ea"/>
                          <a:ea typeface="+mj-ea"/>
                          <a:cs typeface="微软雅黑" panose="020B0503020204020204" pitchFamily="34" charset="-122"/>
                        </a:rPr>
                        <a:t>参照药品</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4">
                  <a:txBody>
                    <a:bodyPr/>
                    <a:lstStyle/>
                    <a:p>
                      <a:pPr indent="0" algn="l" rtl="0" eaLnBrk="0" fontAlgn="auto">
                        <a:lnSpc>
                          <a:spcPct val="120000"/>
                        </a:lnSpc>
                      </a:pPr>
                      <a:r>
                        <a:rPr lang="zh-CN" altLang="en-US" sz="1100" b="0" kern="0" dirty="0">
                          <a:solidFill>
                            <a:schemeClr val="tx1"/>
                          </a:solidFill>
                          <a:latin typeface="+mj-ea"/>
                          <a:ea typeface="+mj-ea"/>
                          <a:cs typeface="黑体" panose="02010609060101010101" pitchFamily="49" charset="-122"/>
                        </a:rPr>
                        <a:t>参照药品：艾曲泊帕乙醇胺片、海曲泊帕乙醇胺片、注射用罗普司亭</a:t>
                      </a:r>
                    </a:p>
                    <a:p>
                      <a:pPr indent="0" algn="l" rtl="0" eaLnBrk="0" fontAlgn="auto">
                        <a:lnSpc>
                          <a:spcPct val="120000"/>
                        </a:lnSpc>
                      </a:pPr>
                      <a:r>
                        <a:rPr lang="zh-CN" altLang="en-US" sz="1100" b="0" kern="0" dirty="0">
                          <a:solidFill>
                            <a:schemeClr val="tx1"/>
                          </a:solidFill>
                          <a:latin typeface="+mj-ea"/>
                          <a:ea typeface="+mj-ea"/>
                          <a:cs typeface="黑体" panose="02010609060101010101" pitchFamily="49" charset="-122"/>
                        </a:rPr>
                        <a:t>根据说明书及指南推荐，</a:t>
                      </a:r>
                      <a:r>
                        <a:rPr lang="en-US" sz="1100" b="0" kern="0" dirty="0">
                          <a:solidFill>
                            <a:schemeClr val="tx1"/>
                          </a:solidFill>
                          <a:latin typeface="+mj-ea"/>
                          <a:ea typeface="+mj-ea"/>
                          <a:cs typeface="黑体" panose="02010609060101010101" pitchFamily="49" charset="-122"/>
                        </a:rPr>
                        <a:t>ITP</a:t>
                      </a:r>
                      <a:r>
                        <a:rPr lang="zh-CN" altLang="en-US" sz="1100" b="0" kern="0" dirty="0">
                          <a:solidFill>
                            <a:schemeClr val="tx1"/>
                          </a:solidFill>
                          <a:latin typeface="+mj-ea"/>
                          <a:ea typeface="+mj-ea"/>
                          <a:cs typeface="黑体" panose="02010609060101010101" pitchFamily="49" charset="-122"/>
                        </a:rPr>
                        <a:t>患者每日口服艾曲波帕</a:t>
                      </a:r>
                      <a:r>
                        <a:rPr lang="en-US" altLang="zh-CN" sz="1100" b="0" kern="0" dirty="0">
                          <a:solidFill>
                            <a:schemeClr val="tx1"/>
                          </a:solidFill>
                          <a:latin typeface="+mj-ea"/>
                          <a:ea typeface="+mj-ea"/>
                          <a:cs typeface="黑体" panose="02010609060101010101" pitchFamily="49" charset="-122"/>
                        </a:rPr>
                        <a:t>/</a:t>
                      </a:r>
                      <a:r>
                        <a:rPr lang="zh-CN" altLang="en-US" sz="1100" b="0" kern="0" dirty="0">
                          <a:solidFill>
                            <a:schemeClr val="tx1"/>
                          </a:solidFill>
                          <a:latin typeface="+mj-ea"/>
                          <a:ea typeface="+mj-ea"/>
                          <a:cs typeface="黑体" panose="02010609060101010101" pitchFamily="49" charset="-122"/>
                        </a:rPr>
                        <a:t>海曲泊帕治疗或罗普司亭每周注射，本品可替代该用药，方便患者用药。</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zh-CN" altLang="en-US"/>
                    </a:p>
                  </a:txBody>
                  <a:tcPr/>
                </a:tc>
                <a:tc hMerge="1">
                  <a:txBody>
                    <a:bodyPr/>
                    <a:lstStyle/>
                    <a:p>
                      <a:endParaRPr lang="zh-CN"/>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7129199"/>
                  </a:ext>
                </a:extLst>
              </a:tr>
              <a:tr h="490989">
                <a:tc>
                  <a:txBody>
                    <a:bodyPr/>
                    <a:lstStyle/>
                    <a:p>
                      <a:pPr algn="ctr" rtl="0" eaLnBrk="0">
                        <a:lnSpc>
                          <a:spcPct val="188000"/>
                        </a:lnSpc>
                      </a:pPr>
                      <a:r>
                        <a:rPr sz="1100" b="1" kern="0" spc="-20" dirty="0" err="1">
                          <a:solidFill>
                            <a:schemeClr val="bg1"/>
                          </a:solidFill>
                          <a:effectLst/>
                          <a:latin typeface="+mj-ea"/>
                          <a:ea typeface="+mj-ea"/>
                          <a:cs typeface="微软雅黑" panose="020B0503020204020204" pitchFamily="34" charset="-122"/>
                        </a:rPr>
                        <a:t>中国获批时间</a:t>
                      </a:r>
                      <a:endParaRPr sz="1100" b="1" kern="0" spc="-20" dirty="0">
                        <a:solidFill>
                          <a:schemeClr val="bg1"/>
                        </a:solidFill>
                        <a:effectLst/>
                        <a:latin typeface="+mj-ea"/>
                        <a:ea typeface="+mj-ea"/>
                        <a:cs typeface="微软雅黑" panose="020B0503020204020204" pitchFamily="34" charset="-122"/>
                      </a:endParaRP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a:txBody>
                    <a:bodyPr/>
                    <a:lstStyle/>
                    <a:p>
                      <a:pPr algn="ctr" rtl="0" eaLnBrk="0">
                        <a:lnSpc>
                          <a:spcPct val="197000"/>
                        </a:lnSpc>
                      </a:pPr>
                      <a:r>
                        <a:rPr lang="en-US" altLang="zh-CN" sz="1100" dirty="0">
                          <a:latin typeface="+mj-ea"/>
                          <a:ea typeface="+mj-ea"/>
                          <a:cs typeface="黑体" panose="02010609060101010101" pitchFamily="49" charset="-122"/>
                          <a:sym typeface="+mn-ea"/>
                        </a:rPr>
                        <a:t>2020</a:t>
                      </a:r>
                      <a:r>
                        <a:rPr lang="zh-CN" altLang="en-US" sz="1100" dirty="0">
                          <a:latin typeface="+mj-ea"/>
                          <a:ea typeface="+mj-ea"/>
                          <a:cs typeface="黑体" panose="02010609060101010101" pitchFamily="49" charset="-122"/>
                          <a:sym typeface="+mn-ea"/>
                        </a:rPr>
                        <a:t>年</a:t>
                      </a:r>
                      <a:r>
                        <a:rPr lang="en-US" altLang="zh-CN" sz="1100" dirty="0">
                          <a:latin typeface="+mj-ea"/>
                          <a:ea typeface="+mj-ea"/>
                          <a:cs typeface="黑体" panose="02010609060101010101" pitchFamily="49" charset="-122"/>
                          <a:sym typeface="+mn-ea"/>
                        </a:rPr>
                        <a:t>4</a:t>
                      </a:r>
                      <a:r>
                        <a:rPr lang="zh-CN" altLang="en-US" sz="1100" dirty="0">
                          <a:latin typeface="+mj-ea"/>
                          <a:ea typeface="+mj-ea"/>
                          <a:cs typeface="黑体" panose="02010609060101010101" pitchFamily="49" charset="-122"/>
                          <a:sym typeface="+mn-ea"/>
                        </a:rPr>
                        <a:t>月</a:t>
                      </a:r>
                      <a:r>
                        <a:rPr lang="en-US" altLang="zh-CN" sz="1100" dirty="0">
                          <a:latin typeface="+mj-ea"/>
                          <a:ea typeface="+mj-ea"/>
                          <a:cs typeface="黑体" panose="02010609060101010101" pitchFamily="49" charset="-122"/>
                          <a:sym typeface="+mn-ea"/>
                        </a:rPr>
                        <a:t>14</a:t>
                      </a:r>
                      <a:r>
                        <a:rPr lang="zh-CN" altLang="en-US" sz="1100" dirty="0">
                          <a:latin typeface="+mj-ea"/>
                          <a:ea typeface="+mj-ea"/>
                          <a:cs typeface="黑体" panose="02010609060101010101" pitchFamily="49" charset="-122"/>
                          <a:sym typeface="+mn-ea"/>
                        </a:rPr>
                        <a:t>日</a:t>
                      </a:r>
                      <a:endParaRPr sz="1100" b="0" dirty="0">
                        <a:latin typeface="+mj-ea"/>
                        <a:ea typeface="+mj-ea"/>
                        <a:cs typeface="黑体" panose="02010609060101010101" pitchFamily="49" charset="-122"/>
                        <a:sym typeface="+mn-ea"/>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eaLnBrk="0">
                        <a:lnSpc>
                          <a:spcPct val="110000"/>
                        </a:lnSpc>
                      </a:pPr>
                      <a:r>
                        <a:rPr sz="1100" b="1" kern="0" spc="-30" dirty="0" err="1">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rPr>
                        <a:t>目前大陆地区</a:t>
                      </a:r>
                      <a:r>
                        <a:rPr sz="1100" b="1" kern="0" spc="-20" dirty="0" err="1">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rPr>
                        <a:t>同通用名药品</a:t>
                      </a:r>
                      <a:endParaRPr lang="en-US" sz="1100" b="1" kern="0" spc="-20"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endParaRPr>
                    </a:p>
                    <a:p>
                      <a:pPr algn="ctr" rtl="0" eaLnBrk="0">
                        <a:lnSpc>
                          <a:spcPct val="110000"/>
                        </a:lnSpc>
                      </a:pPr>
                      <a:r>
                        <a:rPr sz="1100" b="1" kern="0" spc="-20" dirty="0" err="1">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rPr>
                        <a:t>的上市情况</a:t>
                      </a:r>
                      <a:endParaRPr sz="1100" b="1" dirty="0">
                        <a:solidFill>
                          <a:schemeClr val="bg1"/>
                        </a:solidFill>
                        <a:effectLst>
                          <a:outerShdw blurRad="38100" dist="38100" dir="2700000" algn="tl">
                            <a:srgbClr val="000000">
                              <a:alpha val="43137"/>
                            </a:srgbClr>
                          </a:outerShdw>
                        </a:effectLst>
                        <a:latin typeface="+mj-ea"/>
                        <a:ea typeface="+mj-ea"/>
                        <a:cs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hMerge="1">
                  <a:txBody>
                    <a:bodyPr/>
                    <a:lstStyle/>
                    <a:p>
                      <a:endParaRPr lang="zh-CN" altLang="en-US"/>
                    </a:p>
                  </a:txBody>
                  <a:tcPr/>
                </a:tc>
                <a:tc>
                  <a:txBody>
                    <a:bodyPr/>
                    <a:lstStyle/>
                    <a:p>
                      <a:pPr algn="ctr" rtl="0" eaLnBrk="0">
                        <a:lnSpc>
                          <a:spcPct val="117000"/>
                        </a:lnSpc>
                      </a:pPr>
                      <a:r>
                        <a:rPr lang="en-US" altLang="zh-CN" sz="1000" b="0" kern="0" spc="-10" dirty="0">
                          <a:solidFill>
                            <a:srgbClr val="000000">
                              <a:alpha val="100000"/>
                            </a:srgbClr>
                          </a:solidFill>
                          <a:latin typeface="+mj-ea"/>
                          <a:ea typeface="+mj-ea"/>
                          <a:cs typeface="黑体" panose="02010609060101010101" pitchFamily="49" charset="-122"/>
                        </a:rPr>
                        <a:t>22</a:t>
                      </a:r>
                      <a:r>
                        <a:rPr lang="zh-CN" altLang="en-US" sz="1000" b="0" kern="0" spc="-10" dirty="0">
                          <a:solidFill>
                            <a:srgbClr val="000000">
                              <a:alpha val="100000"/>
                            </a:srgbClr>
                          </a:solidFill>
                          <a:latin typeface="+mj-ea"/>
                          <a:ea typeface="+mj-ea"/>
                          <a:cs typeface="黑体" panose="02010609060101010101" pitchFamily="49" charset="-122"/>
                        </a:rPr>
                        <a:t>家</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446469"/>
                  </a:ext>
                </a:extLst>
              </a:tr>
              <a:tr h="462834">
                <a:tc>
                  <a:txBody>
                    <a:bodyPr/>
                    <a:lstStyle/>
                    <a:p>
                      <a:pPr algn="ctr" rtl="0" eaLnBrk="0">
                        <a:lnSpc>
                          <a:spcPct val="100000"/>
                        </a:lnSpc>
                      </a:pPr>
                      <a:r>
                        <a:rPr sz="1100" b="1" kern="0" spc="-10" dirty="0" err="1">
                          <a:solidFill>
                            <a:schemeClr val="bg1"/>
                          </a:solidFill>
                          <a:effectLst/>
                          <a:latin typeface="+mj-ea"/>
                          <a:ea typeface="+mj-ea"/>
                          <a:cs typeface="黑体" panose="02010609060101010101" pitchFamily="49" charset="-122"/>
                        </a:rPr>
                        <a:t>全球首次上市时间</a:t>
                      </a:r>
                      <a:endParaRPr lang="en-US" sz="1100" b="1" kern="0" spc="-10" dirty="0">
                        <a:solidFill>
                          <a:schemeClr val="bg1"/>
                        </a:solidFill>
                        <a:effectLst/>
                        <a:latin typeface="+mj-ea"/>
                        <a:ea typeface="+mj-ea"/>
                        <a:cs typeface="黑体" panose="02010609060101010101" pitchFamily="49" charset="-122"/>
                      </a:endParaRPr>
                    </a:p>
                    <a:p>
                      <a:pPr algn="ctr" rtl="0" eaLnBrk="0">
                        <a:lnSpc>
                          <a:spcPct val="100000"/>
                        </a:lnSpc>
                      </a:pPr>
                      <a:r>
                        <a:rPr sz="1100" b="1" kern="0" spc="-10" dirty="0" err="1">
                          <a:solidFill>
                            <a:schemeClr val="bg1"/>
                          </a:solidFill>
                          <a:effectLst/>
                          <a:latin typeface="+mj-ea"/>
                          <a:ea typeface="+mj-ea"/>
                          <a:cs typeface="黑体" panose="02010609060101010101" pitchFamily="49" charset="-122"/>
                        </a:rPr>
                        <a:t>及国家</a:t>
                      </a:r>
                      <a:r>
                        <a:rPr sz="1100" b="1" kern="0" spc="-10" dirty="0">
                          <a:solidFill>
                            <a:schemeClr val="bg1"/>
                          </a:solidFill>
                          <a:effectLst/>
                          <a:latin typeface="+mj-ea"/>
                          <a:ea typeface="+mj-ea"/>
                          <a:cs typeface="黑体" panose="02010609060101010101" pitchFamily="49" charset="-122"/>
                        </a:rPr>
                        <a:t>/地区</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a:txBody>
                    <a:bodyPr/>
                    <a:lstStyle/>
                    <a:p>
                      <a:pPr algn="ctr" rtl="0" eaLnBrk="0">
                        <a:lnSpc>
                          <a:spcPct val="114000"/>
                        </a:lnSpc>
                      </a:pPr>
                      <a:r>
                        <a:rPr lang="en-US" altLang="zh-CN" sz="1100" b="0" dirty="0">
                          <a:latin typeface="+mj-ea"/>
                          <a:ea typeface="+mj-ea"/>
                          <a:cs typeface="黑体" panose="02010609060101010101" pitchFamily="49" charset="-122"/>
                        </a:rPr>
                        <a:t>2018</a:t>
                      </a:r>
                      <a:r>
                        <a:rPr lang="zh-CN" altLang="en-US" sz="1100" b="0" dirty="0">
                          <a:latin typeface="+mj-ea"/>
                          <a:ea typeface="+mj-ea"/>
                          <a:cs typeface="黑体" panose="02010609060101010101" pitchFamily="49" charset="-122"/>
                        </a:rPr>
                        <a:t>年，美国</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eaLnBrk="0">
                        <a:lnSpc>
                          <a:spcPct val="100000"/>
                        </a:lnSpc>
                      </a:pPr>
                      <a:r>
                        <a:rPr sz="1100" b="1" kern="0" spc="-20" dirty="0">
                          <a:solidFill>
                            <a:schemeClr val="bg1"/>
                          </a:solidFill>
                          <a:effectLst>
                            <a:outerShdw blurRad="38100" dist="38100" dir="2700000" algn="tl">
                              <a:srgbClr val="000000">
                                <a:alpha val="43137"/>
                              </a:srgbClr>
                            </a:outerShdw>
                          </a:effectLst>
                          <a:latin typeface="+mj-ea"/>
                          <a:ea typeface="+mj-ea"/>
                          <a:cs typeface="黑体" panose="02010609060101010101" pitchFamily="49" charset="-122"/>
                        </a:rPr>
                        <a:t>是否为OTC</a:t>
                      </a:r>
                      <a:r>
                        <a:rPr sz="1100" b="1" kern="0" spc="-10" dirty="0">
                          <a:solidFill>
                            <a:schemeClr val="bg1"/>
                          </a:solidFill>
                          <a:effectLst>
                            <a:outerShdw blurRad="38100" dist="38100" dir="2700000" algn="tl">
                              <a:srgbClr val="000000">
                                <a:alpha val="43137"/>
                              </a:srgbClr>
                            </a:outerShdw>
                          </a:effectLst>
                          <a:latin typeface="+mj-ea"/>
                          <a:ea typeface="+mj-ea"/>
                          <a:cs typeface="黑体" panose="02010609060101010101" pitchFamily="49" charset="-122"/>
                        </a:rPr>
                        <a:t>药品</a:t>
                      </a:r>
                      <a:endParaRPr sz="1100" b="1" kern="0" dirty="0">
                        <a:solidFill>
                          <a:schemeClr val="bg1"/>
                        </a:solidFill>
                        <a:effectLst>
                          <a:outerShdw blurRad="38100" dist="38100" dir="2700000" algn="tl">
                            <a:srgbClr val="000000">
                              <a:alpha val="43137"/>
                            </a:srgbClr>
                          </a:outerShdw>
                        </a:effectLst>
                        <a:latin typeface="+mj-ea"/>
                        <a:ea typeface="+mj-ea"/>
                        <a:cs typeface="黑体" panose="02010609060101010101" pitchFamily="49"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hMerge="1">
                  <a:txBody>
                    <a:bodyPr/>
                    <a:lstStyle/>
                    <a:p>
                      <a:endParaRPr lang="zh-CN" altLang="en-US"/>
                    </a:p>
                  </a:txBody>
                  <a:tcPr/>
                </a:tc>
                <a:tc>
                  <a:txBody>
                    <a:bodyPr/>
                    <a:lstStyle/>
                    <a:p>
                      <a:pPr algn="ctr" rtl="0" eaLnBrk="0">
                        <a:lnSpc>
                          <a:spcPct val="114000"/>
                        </a:lnSpc>
                      </a:pPr>
                      <a:r>
                        <a:rPr sz="1000" b="0" kern="0" spc="-10" dirty="0">
                          <a:solidFill>
                            <a:srgbClr val="000000">
                              <a:alpha val="100000"/>
                            </a:srgbClr>
                          </a:solidFill>
                          <a:latin typeface="+mj-ea"/>
                          <a:ea typeface="+mj-ea"/>
                          <a:cs typeface="微软雅黑" panose="020B0503020204020204" pitchFamily="34" charset="-122"/>
                        </a:rPr>
                        <a:t>否</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4611993"/>
                  </a:ext>
                </a:extLst>
              </a:tr>
              <a:tr h="306243">
                <a:tc>
                  <a:txBody>
                    <a:bodyPr/>
                    <a:lstStyle/>
                    <a:p>
                      <a:pPr marL="0" marR="0" lvl="0" indent="0" algn="ctr" defTabSz="914400" rtl="0" eaLnBrk="0" fontAlgn="auto" latinLnBrk="0" hangingPunct="1">
                        <a:lnSpc>
                          <a:spcPct val="150000"/>
                        </a:lnSpc>
                        <a:spcBef>
                          <a:spcPts val="0"/>
                        </a:spcBef>
                        <a:spcAft>
                          <a:spcPts val="0"/>
                        </a:spcAft>
                        <a:buClrTx/>
                        <a:buSzTx/>
                        <a:buFontTx/>
                        <a:buNone/>
                        <a:tabLst/>
                        <a:defRPr/>
                      </a:pPr>
                      <a:r>
                        <a:rPr lang="zh-CN" altLang="en-US" sz="1100" b="1" dirty="0">
                          <a:solidFill>
                            <a:schemeClr val="bg1"/>
                          </a:solidFill>
                          <a:effectLst/>
                          <a:latin typeface="+mj-ea"/>
                          <a:ea typeface="+mj-ea"/>
                          <a:cs typeface="黑体" panose="02010609060101010101" pitchFamily="49" charset="-122"/>
                        </a:rPr>
                        <a:t>本次申报</a:t>
                      </a: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4">
                  <a:txBody>
                    <a:bodyPr/>
                    <a:lstStyle/>
                    <a:p>
                      <a:pPr algn="ctr" rtl="0" eaLnBrk="0">
                        <a:lnSpc>
                          <a:spcPct val="114000"/>
                        </a:lnSpc>
                      </a:pPr>
                      <a:r>
                        <a:rPr lang="zh-CN" altLang="en-US" sz="1100" b="0" dirty="0">
                          <a:latin typeface="+mj-ea"/>
                          <a:ea typeface="+mj-ea"/>
                          <a:cs typeface="黑体" panose="02010609060101010101" pitchFamily="49" charset="-122"/>
                        </a:rPr>
                        <a:t>此次申请原发免疫性血小板减少症（</a:t>
                      </a:r>
                      <a:r>
                        <a:rPr lang="en-US" altLang="zh-CN" sz="1100" b="0" dirty="0">
                          <a:latin typeface="+mj-ea"/>
                          <a:ea typeface="+mj-ea"/>
                          <a:cs typeface="黑体" panose="02010609060101010101" pitchFamily="49" charset="-122"/>
                        </a:rPr>
                        <a:t>ITP</a:t>
                      </a:r>
                      <a:r>
                        <a:rPr lang="zh-CN" altLang="en-US" sz="1100" b="0" dirty="0">
                          <a:latin typeface="+mj-ea"/>
                          <a:ea typeface="+mj-ea"/>
                          <a:cs typeface="黑体" panose="02010609060101010101" pitchFamily="49" charset="-122"/>
                        </a:rPr>
                        <a:t>）适应症纳入医保支付范围</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635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eaLnBrk="0">
                        <a:lnSpc>
                          <a:spcPct val="169000"/>
                        </a:lnSpc>
                      </a:pPr>
                      <a:endParaRPr sz="1000" b="0" kern="0" dirty="0">
                        <a:solidFill>
                          <a:srgbClr val="000000">
                            <a:alpha val="100000"/>
                          </a:srgbClr>
                        </a:solidFill>
                        <a:latin typeface="+mj-ea"/>
                        <a:ea typeface="+mj-ea"/>
                        <a:cs typeface="黑体" panose="02010609060101010101" pitchFamily="49"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ltLang="en-US"/>
                    </a:p>
                  </a:txBody>
                  <a:tcPr/>
                </a:tc>
                <a:tc hMerge="1">
                  <a:txBody>
                    <a:bodyPr/>
                    <a:lstStyle/>
                    <a:p>
                      <a:pPr algn="ctr" rtl="0" eaLnBrk="0">
                        <a:lnSpc>
                          <a:spcPct val="114000"/>
                        </a:lnSpc>
                      </a:pPr>
                      <a:endParaRPr sz="1000" b="0" kern="0" spc="-10" dirty="0">
                        <a:solidFill>
                          <a:srgbClr val="000000">
                            <a:alpha val="100000"/>
                          </a:srgbClr>
                        </a:solidFill>
                        <a:latin typeface="+mj-ea"/>
                        <a:ea typeface="+mj-ea"/>
                        <a:cs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8972317"/>
                  </a:ext>
                </a:extLst>
              </a:tr>
              <a:tr h="885459">
                <a:tc>
                  <a:txBody>
                    <a:bodyPr/>
                    <a:lstStyle/>
                    <a:p>
                      <a:pPr algn="ctr" rtl="0" eaLnBrk="0">
                        <a:lnSpc>
                          <a:spcPct val="150000"/>
                        </a:lnSpc>
                      </a:pPr>
                      <a:r>
                        <a:rPr lang="en-US" sz="1100" b="1" kern="0" spc="-10" dirty="0">
                          <a:solidFill>
                            <a:schemeClr val="bg1"/>
                          </a:solidFill>
                          <a:effectLst/>
                          <a:latin typeface="+mj-ea"/>
                          <a:ea typeface="+mj-ea"/>
                          <a:cs typeface="黑体" panose="02010609060101010101" pitchFamily="49" charset="-122"/>
                        </a:rPr>
                        <a:t>ITP</a:t>
                      </a:r>
                      <a:r>
                        <a:rPr lang="zh-CN" altLang="en-US" sz="1100" b="1" kern="0" spc="-10" dirty="0">
                          <a:solidFill>
                            <a:schemeClr val="bg1"/>
                          </a:solidFill>
                          <a:effectLst/>
                          <a:latin typeface="+mj-ea"/>
                          <a:ea typeface="+mj-ea"/>
                          <a:cs typeface="黑体" panose="02010609060101010101" pitchFamily="49" charset="-122"/>
                        </a:rPr>
                        <a:t>用法用量</a:t>
                      </a:r>
                      <a:endParaRPr sz="1100" b="1" kern="0" spc="-10" dirty="0">
                        <a:solidFill>
                          <a:schemeClr val="bg1"/>
                        </a:solidFill>
                        <a:effectLst/>
                        <a:latin typeface="+mj-ea"/>
                        <a:ea typeface="+mj-ea"/>
                        <a:cs typeface="黑体" panose="02010609060101010101" pitchFamily="49" charset="-122"/>
                      </a:endParaRPr>
                    </a:p>
                  </a:txBody>
                  <a:tcPr marL="0" marR="0" marT="0" marB="0" anchor="ctr">
                    <a:lnL w="12700" cap="flat" cmpd="sng" algn="ctr">
                      <a:solidFill>
                        <a:srgbClr val="0016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solidFill>
                      <a:srgbClr val="001689"/>
                    </a:solidFill>
                  </a:tcPr>
                </a:tc>
                <a:tc gridSpan="4">
                  <a:txBody>
                    <a:bodyPr/>
                    <a:lstStyle/>
                    <a:p>
                      <a:pPr>
                        <a:lnSpc>
                          <a:spcPct val="120000"/>
                        </a:lnSpc>
                      </a:pPr>
                      <a:r>
                        <a:rPr lang="zh-CN" altLang="zh-CN" sz="1100" kern="1200" dirty="0">
                          <a:solidFill>
                            <a:schemeClr val="tx1"/>
                          </a:solidFill>
                          <a:effectLst/>
                          <a:latin typeface="+mj-ea"/>
                          <a:ea typeface="+mj-ea"/>
                          <a:cs typeface="+mn-cs"/>
                        </a:rPr>
                        <a:t>本品在ITP患者中建议的起始剂量为20mg（1 片），每天一次，应与食物同服。 </a:t>
                      </a:r>
                      <a:endParaRPr lang="en-US" altLang="zh-CN" sz="1100" kern="1200" dirty="0">
                        <a:solidFill>
                          <a:schemeClr val="tx1"/>
                        </a:solidFill>
                        <a:effectLst/>
                        <a:latin typeface="+mj-ea"/>
                        <a:ea typeface="+mj-ea"/>
                        <a:cs typeface="+mn-cs"/>
                      </a:endParaRPr>
                    </a:p>
                    <a:p>
                      <a:pPr>
                        <a:lnSpc>
                          <a:spcPct val="120000"/>
                        </a:lnSpc>
                      </a:pPr>
                      <a:r>
                        <a:rPr lang="zh-CN" altLang="zh-CN" sz="1100" kern="1200" dirty="0">
                          <a:solidFill>
                            <a:schemeClr val="tx1"/>
                          </a:solidFill>
                          <a:effectLst/>
                          <a:latin typeface="+mj-ea"/>
                          <a:ea typeface="+mj-ea"/>
                          <a:cs typeface="+mn-cs"/>
                        </a:rPr>
                        <a:t>服用最低有效剂量使血小板计数达到并维持≥50×109 /L,以降低出血风险。不得通过服用本品来恢复正常的血小板计数。根据患者的血小板计数选择推荐剂量。 </a:t>
                      </a:r>
                      <a:endParaRPr lang="zh-CN" altLang="zh-CN" sz="1100" dirty="0">
                        <a:latin typeface="+mj-ea"/>
                        <a:ea typeface="+mj-ea"/>
                      </a:endParaRPr>
                    </a:p>
                    <a:p>
                      <a:pPr>
                        <a:lnSpc>
                          <a:spcPct val="120000"/>
                        </a:lnSpc>
                      </a:pPr>
                      <a:r>
                        <a:rPr lang="zh-CN" altLang="zh-CN" sz="1100" kern="1200" dirty="0">
                          <a:solidFill>
                            <a:schemeClr val="tx1"/>
                          </a:solidFill>
                          <a:effectLst/>
                          <a:latin typeface="+mj-ea"/>
                          <a:ea typeface="+mj-ea"/>
                          <a:cs typeface="+mn-cs"/>
                        </a:rPr>
                        <a:t>每日剂量不得超过 40mg（2 片）。</a:t>
                      </a:r>
                      <a:endParaRPr lang="zh-CN" altLang="en-US" sz="1100" b="0" dirty="0">
                        <a:latin typeface="+mj-ea"/>
                        <a:ea typeface="+mj-ea"/>
                        <a:cs typeface="黑体" panose="02010609060101010101" pitchFamily="49"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001689"/>
                      </a:solidFill>
                      <a:prstDash val="solid"/>
                      <a:round/>
                      <a:headEnd type="none" w="med" len="med"/>
                      <a:tailEnd type="none" w="med" len="med"/>
                    </a:lnR>
                    <a:lnT w="6350" cap="flat" cmpd="sng" algn="ctr">
                      <a:solidFill>
                        <a:srgbClr val="001689"/>
                      </a:solidFill>
                      <a:prstDash val="solid"/>
                      <a:round/>
                      <a:headEnd type="none" w="med" len="med"/>
                      <a:tailEnd type="none" w="med" len="med"/>
                    </a:lnT>
                    <a:lnB w="12700" cap="flat" cmpd="sng" algn="ctr">
                      <a:solidFill>
                        <a:srgbClr val="00168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eaLnBrk="0">
                        <a:lnSpc>
                          <a:spcPct val="169000"/>
                        </a:lnSpc>
                      </a:pPr>
                      <a:endParaRPr sz="1000" b="0" kern="0" dirty="0">
                        <a:solidFill>
                          <a:srgbClr val="000000">
                            <a:alpha val="100000"/>
                          </a:srgbClr>
                        </a:solidFill>
                        <a:latin typeface="+mj-ea"/>
                        <a:ea typeface="+mj-ea"/>
                        <a:cs typeface="黑体" panose="02010609060101010101" pitchFamily="49"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ltLang="en-US"/>
                    </a:p>
                  </a:txBody>
                  <a:tcPr/>
                </a:tc>
                <a:tc hMerge="1">
                  <a:txBody>
                    <a:bodyPr/>
                    <a:lstStyle/>
                    <a:p>
                      <a:pPr algn="ctr" rtl="0" eaLnBrk="0">
                        <a:lnSpc>
                          <a:spcPct val="114000"/>
                        </a:lnSpc>
                      </a:pPr>
                      <a:endParaRPr sz="1000" b="0" kern="0" spc="-10" dirty="0">
                        <a:solidFill>
                          <a:srgbClr val="000000">
                            <a:alpha val="100000"/>
                          </a:srgbClr>
                        </a:solidFill>
                        <a:latin typeface="+mj-ea"/>
                        <a:ea typeface="+mj-ea"/>
                        <a:cs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2493600"/>
                  </a:ext>
                </a:extLst>
              </a:tr>
            </a:tbl>
          </a:graphicData>
        </a:graphic>
      </p:graphicFrame>
      <p:sp>
        <p:nvSpPr>
          <p:cNvPr id="57" name="文本框 56">
            <a:extLst>
              <a:ext uri="{FF2B5EF4-FFF2-40B4-BE49-F238E27FC236}">
                <a16:creationId xmlns:a16="http://schemas.microsoft.com/office/drawing/2014/main" id="{41D0CB04-D04E-0A4C-341F-041EED2AAD2D}"/>
              </a:ext>
            </a:extLst>
          </p:cNvPr>
          <p:cNvSpPr txBox="1"/>
          <p:nvPr/>
        </p:nvSpPr>
        <p:spPr>
          <a:xfrm>
            <a:off x="418049" y="6097703"/>
            <a:ext cx="9100097" cy="338554"/>
          </a:xfrm>
          <a:prstGeom prst="rect">
            <a:avLst/>
          </a:prstGeom>
          <a:noFill/>
        </p:spPr>
        <p:txBody>
          <a:bodyPr wrap="square">
            <a:spAutoFit/>
          </a:bodyPr>
          <a:lstStyle/>
          <a:p>
            <a:pPr>
              <a:buNone/>
            </a:pPr>
            <a:r>
              <a:rPr lang="en-US" altLang="zh-CN" sz="800" dirty="0">
                <a:solidFill>
                  <a:schemeClr val="bg1">
                    <a:lumMod val="50000"/>
                  </a:schemeClr>
                </a:solidFill>
                <a:effectLst/>
                <a:latin typeface="+mj-ea"/>
                <a:ea typeface="+mj-ea"/>
              </a:rPr>
              <a:t>[1].</a:t>
            </a:r>
            <a:r>
              <a:rPr lang="zh-CN" altLang="zh-CN" sz="800" dirty="0">
                <a:solidFill>
                  <a:schemeClr val="bg1">
                    <a:lumMod val="50000"/>
                  </a:schemeClr>
                </a:solidFill>
                <a:effectLst/>
                <a:latin typeface="+mj-ea"/>
                <a:ea typeface="+mj-ea"/>
              </a:rPr>
              <a:t>成人原发免疫性血小板减少症诊断与治疗中国指南（2025年版）</a:t>
            </a:r>
            <a:r>
              <a:rPr lang="en-US" altLang="zh-CN" sz="800" dirty="0">
                <a:solidFill>
                  <a:schemeClr val="bg1">
                    <a:lumMod val="50000"/>
                  </a:schemeClr>
                </a:solidFill>
                <a:effectLst/>
                <a:latin typeface="+mj-ea"/>
                <a:ea typeface="+mj-ea"/>
              </a:rPr>
              <a:t>,</a:t>
            </a:r>
            <a:r>
              <a:rPr lang="zh-CN" altLang="zh-CN" sz="800" dirty="0">
                <a:solidFill>
                  <a:schemeClr val="bg1">
                    <a:lumMod val="50000"/>
                  </a:schemeClr>
                </a:solidFill>
                <a:latin typeface="+mj-ea"/>
                <a:ea typeface="+mj-ea"/>
              </a:rPr>
              <a:t>中华血液学杂志2025年12月第46卷第12期 Chin J Hematol，December 2025，Vol. 46，No. 12</a:t>
            </a:r>
            <a:endParaRPr lang="en-US" altLang="zh-CN" sz="800" dirty="0">
              <a:solidFill>
                <a:schemeClr val="bg1">
                  <a:lumMod val="50000"/>
                </a:schemeClr>
              </a:solidFill>
              <a:latin typeface="+mj-ea"/>
              <a:ea typeface="+mj-ea"/>
            </a:endParaRPr>
          </a:p>
          <a:p>
            <a:r>
              <a:rPr lang="en-US" altLang="zh-CN" sz="800" dirty="0">
                <a:solidFill>
                  <a:schemeClr val="bg1">
                    <a:lumMod val="50000"/>
                  </a:schemeClr>
                </a:solidFill>
                <a:latin typeface="+mj-ea"/>
                <a:ea typeface="+mj-ea"/>
              </a:rPr>
              <a:t>[2].</a:t>
            </a:r>
            <a:r>
              <a:rPr lang="zh-CN" altLang="en-US" sz="800" dirty="0">
                <a:solidFill>
                  <a:schemeClr val="bg1">
                    <a:lumMod val="50000"/>
                  </a:schemeClr>
                </a:solidFill>
                <a:latin typeface="+mj-ea"/>
                <a:ea typeface="+mj-ea"/>
              </a:rPr>
              <a:t>国务院第七次全国人口普查领导小组办公室</a:t>
            </a:r>
            <a:r>
              <a:rPr lang="en-US" altLang="zh-CN" sz="800" dirty="0">
                <a:solidFill>
                  <a:schemeClr val="bg1">
                    <a:lumMod val="50000"/>
                  </a:schemeClr>
                </a:solidFill>
                <a:latin typeface="+mj-ea"/>
                <a:ea typeface="+mj-ea"/>
              </a:rPr>
              <a:t>.2020</a:t>
            </a:r>
            <a:r>
              <a:rPr lang="zh-CN" altLang="en-US" sz="800" dirty="0">
                <a:solidFill>
                  <a:schemeClr val="bg1">
                    <a:lumMod val="50000"/>
                  </a:schemeClr>
                </a:solidFill>
                <a:latin typeface="+mj-ea"/>
                <a:ea typeface="+mj-ea"/>
              </a:rPr>
              <a:t>年第七次全国人口普查主要数据</a:t>
            </a:r>
            <a:r>
              <a:rPr lang="en-US" altLang="zh-CN" sz="800" dirty="0">
                <a:solidFill>
                  <a:schemeClr val="bg1">
                    <a:lumMod val="50000"/>
                  </a:schemeClr>
                </a:solidFill>
                <a:latin typeface="+mj-ea"/>
                <a:ea typeface="+mj-ea"/>
              </a:rPr>
              <a:t>.</a:t>
            </a:r>
          </a:p>
        </p:txBody>
      </p:sp>
      <p:grpSp>
        <p:nvGrpSpPr>
          <p:cNvPr id="6" name="组合 5">
            <a:extLst>
              <a:ext uri="{FF2B5EF4-FFF2-40B4-BE49-F238E27FC236}">
                <a16:creationId xmlns:a16="http://schemas.microsoft.com/office/drawing/2014/main" id="{6AD1556F-EF58-D6E3-88FE-08ABB94B9806}"/>
              </a:ext>
            </a:extLst>
          </p:cNvPr>
          <p:cNvGrpSpPr/>
          <p:nvPr/>
        </p:nvGrpSpPr>
        <p:grpSpPr>
          <a:xfrm>
            <a:off x="342499" y="1104901"/>
            <a:ext cx="4553352" cy="4821032"/>
            <a:chOff x="352027" y="1346945"/>
            <a:chExt cx="4553352" cy="4502787"/>
          </a:xfrm>
        </p:grpSpPr>
        <p:grpSp>
          <p:nvGrpSpPr>
            <p:cNvPr id="63" name="组合 62">
              <a:extLst>
                <a:ext uri="{FF2B5EF4-FFF2-40B4-BE49-F238E27FC236}">
                  <a16:creationId xmlns:a16="http://schemas.microsoft.com/office/drawing/2014/main" id="{CDEED7DF-CF5F-D54E-A0E2-86420C5DE5C1}"/>
                </a:ext>
              </a:extLst>
            </p:cNvPr>
            <p:cNvGrpSpPr/>
            <p:nvPr/>
          </p:nvGrpSpPr>
          <p:grpSpPr>
            <a:xfrm>
              <a:off x="361953" y="2724149"/>
              <a:ext cx="4533901" cy="3125583"/>
              <a:chOff x="262857" y="3158878"/>
              <a:chExt cx="4999485" cy="2793804"/>
            </a:xfrm>
          </p:grpSpPr>
          <p:sp>
            <p:nvSpPr>
              <p:cNvPr id="62" name="矩形 61">
                <a:extLst>
                  <a:ext uri="{FF2B5EF4-FFF2-40B4-BE49-F238E27FC236}">
                    <a16:creationId xmlns:a16="http://schemas.microsoft.com/office/drawing/2014/main" id="{D72B6FDF-5622-9218-F8FD-C8F4EEF32EE3}"/>
                  </a:ext>
                </a:extLst>
              </p:cNvPr>
              <p:cNvSpPr/>
              <p:nvPr/>
            </p:nvSpPr>
            <p:spPr>
              <a:xfrm>
                <a:off x="262857" y="3158878"/>
                <a:ext cx="4999485" cy="2793804"/>
              </a:xfrm>
              <a:prstGeom prst="rect">
                <a:avLst/>
              </a:prstGeom>
              <a:solidFill>
                <a:schemeClr val="bg1"/>
              </a:solidFill>
              <a:ln>
                <a:solidFill>
                  <a:srgbClr val="0016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文本框 57">
                <a:extLst>
                  <a:ext uri="{FF2B5EF4-FFF2-40B4-BE49-F238E27FC236}">
                    <a16:creationId xmlns:a16="http://schemas.microsoft.com/office/drawing/2014/main" id="{5F156093-B2FA-AC53-293C-7087920FA795}"/>
                  </a:ext>
                </a:extLst>
              </p:cNvPr>
              <p:cNvSpPr txBox="1"/>
              <p:nvPr/>
            </p:nvSpPr>
            <p:spPr>
              <a:xfrm>
                <a:off x="425655" y="3469600"/>
                <a:ext cx="4679138" cy="2131099"/>
              </a:xfrm>
              <a:prstGeom prst="rect">
                <a:avLst/>
              </a:prstGeom>
              <a:noFill/>
            </p:spPr>
            <p:txBody>
              <a:bodyPr wrap="square">
                <a:spAutoFit/>
              </a:bodyPr>
              <a:lstStyle/>
              <a:p>
                <a:pPr marL="171450" indent="-171450">
                  <a:lnSpc>
                    <a:spcPct val="150000"/>
                  </a:lnSpc>
                  <a:buFont typeface="Wingdings" panose="05000000000000000000" pitchFamily="2" charset="2"/>
                  <a:buChar char="n"/>
                </a:pPr>
                <a:r>
                  <a:rPr lang="zh-CN" altLang="zh-CN" sz="1200" dirty="0">
                    <a:solidFill>
                      <a:srgbClr val="231F20"/>
                    </a:solidFill>
                    <a:effectLst/>
                    <a:latin typeface="+mj-ea"/>
                    <a:ea typeface="+mj-ea"/>
                  </a:rPr>
                  <a:t>原发免疫性血小板减少症（ITP）是一种获得性自身免疫性出血性疾病，以无明确诱因的孤立性外周血血小板计数减少为主要特点。</a:t>
                </a:r>
                <a:endParaRPr lang="en-US" altLang="zh-CN" sz="1200" dirty="0">
                  <a:solidFill>
                    <a:srgbClr val="231F20"/>
                  </a:solidFill>
                  <a:effectLst/>
                  <a:latin typeface="+mj-ea"/>
                  <a:ea typeface="+mj-ea"/>
                </a:endParaRPr>
              </a:p>
              <a:p>
                <a:pPr marL="171450" indent="-171450">
                  <a:lnSpc>
                    <a:spcPct val="150000"/>
                  </a:lnSpc>
                  <a:buFont typeface="Wingdings" panose="05000000000000000000" pitchFamily="2" charset="2"/>
                  <a:buChar char="n"/>
                </a:pPr>
                <a:r>
                  <a:rPr lang="zh-CN" altLang="zh-CN" sz="1200" dirty="0">
                    <a:solidFill>
                      <a:srgbClr val="231F20"/>
                    </a:solidFill>
                    <a:latin typeface="+mj-ea"/>
                    <a:ea typeface="+mj-ea"/>
                  </a:rPr>
                  <a:t>60 岁以上老年人是高发群体，育龄期女性的发病率略高于同年龄组男性。</a:t>
                </a:r>
                <a:endParaRPr lang="en-US" altLang="zh-CN" sz="1200" dirty="0">
                  <a:solidFill>
                    <a:srgbClr val="231F20"/>
                  </a:solidFill>
                  <a:latin typeface="+mj-ea"/>
                  <a:ea typeface="+mj-ea"/>
                </a:endParaRPr>
              </a:p>
              <a:p>
                <a:pPr marL="171450" indent="-171450">
                  <a:lnSpc>
                    <a:spcPct val="150000"/>
                  </a:lnSpc>
                  <a:buFont typeface="Wingdings" panose="05000000000000000000" pitchFamily="2" charset="2"/>
                  <a:buChar char="n"/>
                </a:pPr>
                <a:r>
                  <a:rPr lang="zh-CN" altLang="zh-CN" sz="1200" dirty="0">
                    <a:solidFill>
                      <a:srgbClr val="231F20"/>
                    </a:solidFill>
                    <a:latin typeface="+mj-ea"/>
                    <a:ea typeface="+mj-ea"/>
                  </a:rPr>
                  <a:t>该病临床表现差异较大，轻者可为无症状的血小板减少或皮肤黏膜出血，重者可出现严重内脏出血甚至致命的颅内出血。老年患者发生致命性出血的风险明显高于年轻患者。部分患者有乏力和（或）焦虑表现。</a:t>
                </a:r>
                <a:r>
                  <a:rPr lang="en-US" altLang="zh-CN" sz="1200" baseline="30000" dirty="0">
                    <a:solidFill>
                      <a:srgbClr val="231F20"/>
                    </a:solidFill>
                    <a:latin typeface="+mj-ea"/>
                    <a:ea typeface="+mj-ea"/>
                  </a:rPr>
                  <a:t>[1]</a:t>
                </a:r>
                <a:endParaRPr lang="zh-CN" altLang="en-US" sz="1200" baseline="30000" dirty="0">
                  <a:latin typeface="+mj-ea"/>
                  <a:ea typeface="+mj-ea"/>
                </a:endParaRPr>
              </a:p>
            </p:txBody>
          </p:sp>
        </p:grpSp>
        <p:grpSp>
          <p:nvGrpSpPr>
            <p:cNvPr id="61" name="组合 60">
              <a:extLst>
                <a:ext uri="{FF2B5EF4-FFF2-40B4-BE49-F238E27FC236}">
                  <a16:creationId xmlns:a16="http://schemas.microsoft.com/office/drawing/2014/main" id="{E76D46E2-3098-9AD0-6E82-5C6B3727FDD1}"/>
                </a:ext>
              </a:extLst>
            </p:cNvPr>
            <p:cNvGrpSpPr/>
            <p:nvPr/>
          </p:nvGrpSpPr>
          <p:grpSpPr>
            <a:xfrm>
              <a:off x="352027" y="1346945"/>
              <a:ext cx="4553352" cy="1353863"/>
              <a:chOff x="192878" y="935164"/>
              <a:chExt cx="4781742" cy="1353863"/>
            </a:xfrm>
          </p:grpSpPr>
          <p:sp>
            <p:nvSpPr>
              <p:cNvPr id="59" name="矩形: 圆角 58">
                <a:extLst>
                  <a:ext uri="{FF2B5EF4-FFF2-40B4-BE49-F238E27FC236}">
                    <a16:creationId xmlns:a16="http://schemas.microsoft.com/office/drawing/2014/main" id="{68474D8A-87FB-A039-5658-743A78C81DAC}"/>
                  </a:ext>
                </a:extLst>
              </p:cNvPr>
              <p:cNvSpPr/>
              <p:nvPr/>
            </p:nvSpPr>
            <p:spPr>
              <a:xfrm>
                <a:off x="192878" y="935164"/>
                <a:ext cx="4781742" cy="1353863"/>
              </a:xfrm>
              <a:prstGeom prst="roundRect">
                <a:avLst>
                  <a:gd name="adj" fmla="val 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mj-ea"/>
                  <a:ea typeface="+mj-ea"/>
                </a:endParaRPr>
              </a:p>
            </p:txBody>
          </p:sp>
          <p:sp>
            <p:nvSpPr>
              <p:cNvPr id="60" name="文本框 59">
                <a:extLst>
                  <a:ext uri="{FF2B5EF4-FFF2-40B4-BE49-F238E27FC236}">
                    <a16:creationId xmlns:a16="http://schemas.microsoft.com/office/drawing/2014/main" id="{67A6EA71-192F-F6E8-35BF-41BE75201203}"/>
                  </a:ext>
                </a:extLst>
              </p:cNvPr>
              <p:cNvSpPr txBox="1"/>
              <p:nvPr/>
            </p:nvSpPr>
            <p:spPr>
              <a:xfrm>
                <a:off x="348418" y="1173836"/>
                <a:ext cx="4476307" cy="890693"/>
              </a:xfrm>
              <a:prstGeom prst="rect">
                <a:avLst/>
              </a:prstGeom>
              <a:noFill/>
            </p:spPr>
            <p:txBody>
              <a:bodyPr wrap="square">
                <a:spAutoFit/>
              </a:bodyPr>
              <a:lstStyle/>
              <a:p>
                <a:pPr marL="171450" indent="-171450">
                  <a:lnSpc>
                    <a:spcPct val="150000"/>
                  </a:lnSpc>
                  <a:buFont typeface="Wingdings" panose="05000000000000000000" pitchFamily="2" charset="2"/>
                  <a:buChar char="p"/>
                </a:pPr>
                <a:r>
                  <a:rPr lang="zh-CN" altLang="zh-CN" sz="1200" b="1" dirty="0">
                    <a:solidFill>
                      <a:schemeClr val="bg1"/>
                    </a:solidFill>
                    <a:effectLst>
                      <a:outerShdw blurRad="38100" dist="38100" dir="2700000" algn="tl">
                        <a:srgbClr val="000000">
                          <a:alpha val="43137"/>
                        </a:srgbClr>
                      </a:outerShdw>
                    </a:effectLst>
                    <a:latin typeface="+mn-ea"/>
                  </a:rPr>
                  <a:t>我国 ITP 年发病率为（3～7）/10万</a:t>
                </a:r>
                <a:r>
                  <a:rPr lang="en-US" altLang="zh-CN" sz="1200" b="1" baseline="30000" dirty="0">
                    <a:solidFill>
                      <a:schemeClr val="bg1"/>
                    </a:solidFill>
                    <a:effectLst>
                      <a:outerShdw blurRad="38100" dist="38100" dir="2700000" algn="tl">
                        <a:srgbClr val="000000">
                          <a:alpha val="43137"/>
                        </a:srgbClr>
                      </a:outerShdw>
                    </a:effectLst>
                    <a:latin typeface="+mn-ea"/>
                  </a:rPr>
                  <a:t>[1]</a:t>
                </a:r>
              </a:p>
              <a:p>
                <a:pPr marL="171450" indent="-171450">
                  <a:lnSpc>
                    <a:spcPct val="150000"/>
                  </a:lnSpc>
                  <a:buFont typeface="Wingdings" panose="05000000000000000000" pitchFamily="2" charset="2"/>
                  <a:buChar char="p"/>
                </a:pPr>
                <a:r>
                  <a:rPr lang="zh-CN" altLang="en-US" sz="1200" b="1" dirty="0">
                    <a:solidFill>
                      <a:schemeClr val="bg1"/>
                    </a:solidFill>
                    <a:effectLst>
                      <a:outerShdw blurRad="38100" dist="38100" dir="2700000" algn="tl">
                        <a:srgbClr val="000000">
                          <a:alpha val="43137"/>
                        </a:srgbClr>
                      </a:outerShdw>
                    </a:effectLst>
                    <a:latin typeface="+mn-ea"/>
                  </a:rPr>
                  <a:t>基于最新人口普查数据计算：成人数量1,158,394,786</a:t>
                </a:r>
                <a:r>
                  <a:rPr lang="en-US" altLang="zh-CN" sz="1200" b="1" baseline="30000" dirty="0">
                    <a:solidFill>
                      <a:schemeClr val="bg1"/>
                    </a:solidFill>
                    <a:effectLst>
                      <a:outerShdw blurRad="38100" dist="38100" dir="2700000" algn="tl">
                        <a:srgbClr val="000000">
                          <a:alpha val="43137"/>
                        </a:srgbClr>
                      </a:outerShdw>
                    </a:effectLst>
                    <a:latin typeface="+mn-ea"/>
                  </a:rPr>
                  <a:t>[2]</a:t>
                </a:r>
              </a:p>
              <a:p>
                <a:pPr marL="171450" indent="-171450">
                  <a:lnSpc>
                    <a:spcPct val="150000"/>
                  </a:lnSpc>
                  <a:buFont typeface="Wingdings" panose="05000000000000000000" pitchFamily="2" charset="2"/>
                  <a:buChar char="p"/>
                </a:pPr>
                <a:r>
                  <a:rPr lang="zh-CN" altLang="en-US" sz="1200" b="1" dirty="0">
                    <a:solidFill>
                      <a:schemeClr val="bg1"/>
                    </a:solidFill>
                    <a:effectLst>
                      <a:outerShdw blurRad="38100" dist="38100" dir="2700000" algn="tl">
                        <a:srgbClr val="000000">
                          <a:alpha val="43137"/>
                        </a:srgbClr>
                      </a:outerShdw>
                    </a:effectLst>
                    <a:latin typeface="+mn-ea"/>
                  </a:rPr>
                  <a:t>预计中国成人</a:t>
                </a:r>
                <a:r>
                  <a:rPr lang="en-US" altLang="zh-CN" sz="1200" b="1" dirty="0">
                    <a:solidFill>
                      <a:schemeClr val="bg1"/>
                    </a:solidFill>
                    <a:effectLst>
                      <a:outerShdw blurRad="38100" dist="38100" dir="2700000" algn="tl">
                        <a:srgbClr val="000000">
                          <a:alpha val="43137"/>
                        </a:srgbClr>
                      </a:outerShdw>
                    </a:effectLst>
                    <a:latin typeface="+mn-ea"/>
                  </a:rPr>
                  <a:t>ITP</a:t>
                </a:r>
                <a:r>
                  <a:rPr lang="zh-CN" altLang="en-US" sz="1200" b="1" dirty="0">
                    <a:solidFill>
                      <a:schemeClr val="bg1"/>
                    </a:solidFill>
                    <a:effectLst>
                      <a:outerShdw blurRad="38100" dist="38100" dir="2700000" algn="tl">
                        <a:srgbClr val="000000">
                          <a:alpha val="43137"/>
                        </a:srgbClr>
                      </a:outerShdw>
                    </a:effectLst>
                    <a:latin typeface="+mn-ea"/>
                  </a:rPr>
                  <a:t>年新发患者数：</a:t>
                </a:r>
                <a:r>
                  <a:rPr lang="zh-CN" altLang="zh-CN" sz="1200" b="1" dirty="0">
                    <a:solidFill>
                      <a:schemeClr val="bg1"/>
                    </a:solidFill>
                    <a:effectLst>
                      <a:outerShdw blurRad="38100" dist="38100" dir="2700000" algn="tl">
                        <a:srgbClr val="000000">
                          <a:alpha val="43137"/>
                        </a:srgbClr>
                      </a:outerShdw>
                    </a:effectLst>
                    <a:latin typeface="+mn-ea"/>
                  </a:rPr>
                  <a:t> 34</a:t>
                </a:r>
                <a:r>
                  <a:rPr lang="en-US" altLang="zh-CN" sz="1200" b="1" dirty="0">
                    <a:solidFill>
                      <a:schemeClr val="bg1"/>
                    </a:solidFill>
                    <a:effectLst>
                      <a:outerShdw blurRad="38100" dist="38100" dir="2700000" algn="tl">
                        <a:srgbClr val="000000">
                          <a:alpha val="43137"/>
                        </a:srgbClr>
                      </a:outerShdw>
                    </a:effectLst>
                    <a:latin typeface="+mn-ea"/>
                  </a:rPr>
                  <a:t>,</a:t>
                </a:r>
                <a:r>
                  <a:rPr lang="zh-CN" altLang="zh-CN" sz="1200" b="1" dirty="0">
                    <a:solidFill>
                      <a:schemeClr val="bg1"/>
                    </a:solidFill>
                    <a:effectLst>
                      <a:outerShdw blurRad="38100" dist="38100" dir="2700000" algn="tl">
                        <a:srgbClr val="000000">
                          <a:alpha val="43137"/>
                        </a:srgbClr>
                      </a:outerShdw>
                    </a:effectLst>
                    <a:latin typeface="+mn-ea"/>
                  </a:rPr>
                  <a:t>752 </a:t>
                </a:r>
                <a:r>
                  <a:rPr lang="en-US" altLang="zh-CN" sz="1200" b="1" dirty="0">
                    <a:solidFill>
                      <a:schemeClr val="bg1"/>
                    </a:solidFill>
                    <a:effectLst>
                      <a:outerShdw blurRad="38100" dist="38100" dir="2700000" algn="tl">
                        <a:srgbClr val="000000">
                          <a:alpha val="43137"/>
                        </a:srgbClr>
                      </a:outerShdw>
                    </a:effectLst>
                    <a:latin typeface="+mn-ea"/>
                  </a:rPr>
                  <a:t>~81,088</a:t>
                </a:r>
                <a:endParaRPr lang="zh-CN" altLang="zh-CN" sz="1200" b="1" dirty="0">
                  <a:solidFill>
                    <a:schemeClr val="bg1"/>
                  </a:solidFill>
                  <a:effectLst>
                    <a:outerShdw blurRad="38100" dist="38100" dir="2700000" algn="tl">
                      <a:srgbClr val="000000">
                        <a:alpha val="43137"/>
                      </a:srgbClr>
                    </a:outerShdw>
                  </a:effectLst>
                  <a:latin typeface="+mn-ea"/>
                </a:endParaRPr>
              </a:p>
            </p:txBody>
          </p:sp>
        </p:grpSp>
      </p:grpSp>
      <p:pic>
        <p:nvPicPr>
          <p:cNvPr id="5" name="图片 4" descr="文本&#10;&#10;描述已自动生成">
            <a:extLst>
              <a:ext uri="{FF2B5EF4-FFF2-40B4-BE49-F238E27FC236}">
                <a16:creationId xmlns:a16="http://schemas.microsoft.com/office/drawing/2014/main" id="{4B753464-080C-2818-9341-5D60BE361478}"/>
              </a:ext>
            </a:extLst>
          </p:cNvPr>
          <p:cNvPicPr>
            <a:picLocks noChangeAspect="1"/>
          </p:cNvPicPr>
          <p:nvPr/>
        </p:nvPicPr>
        <p:blipFill>
          <a:blip r:embed="rId2"/>
          <a:srcRect l="1255" t="18591" r="17487" b="19264"/>
          <a:stretch>
            <a:fillRect/>
          </a:stretch>
        </p:blipFill>
        <p:spPr>
          <a:xfrm>
            <a:off x="9205912" y="1130388"/>
            <a:ext cx="2043113" cy="879388"/>
          </a:xfrm>
          <a:prstGeom prst="rect">
            <a:avLst/>
          </a:prstGeom>
        </p:spPr>
      </p:pic>
    </p:spTree>
    <p:extLst>
      <p:ext uri="{BB962C8B-B14F-4D97-AF65-F5344CB8AC3E}">
        <p14:creationId xmlns:p14="http://schemas.microsoft.com/office/powerpoint/2010/main" val="385395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652EA-9991-2F7A-6D34-9C7E900D76BE}"/>
            </a:ext>
          </a:extLst>
        </p:cNvPr>
        <p:cNvGrpSpPr/>
        <p:nvPr/>
      </p:nvGrpSpPr>
      <p:grpSpPr>
        <a:xfrm>
          <a:off x="0" y="0"/>
          <a:ext cx="0" cy="0"/>
          <a:chOff x="0" y="0"/>
          <a:chExt cx="0" cy="0"/>
        </a:xfrm>
      </p:grpSpPr>
      <p:sp>
        <p:nvSpPr>
          <p:cNvPr id="3" name="矩形: 圆角 2">
            <a:extLst>
              <a:ext uri="{FF2B5EF4-FFF2-40B4-BE49-F238E27FC236}">
                <a16:creationId xmlns:a16="http://schemas.microsoft.com/office/drawing/2014/main" id="{F18AE874-38C7-E0A6-A6B6-FCF220F8C917}"/>
              </a:ext>
            </a:extLst>
          </p:cNvPr>
          <p:cNvSpPr/>
          <p:nvPr/>
        </p:nvSpPr>
        <p:spPr>
          <a:xfrm>
            <a:off x="192877" y="935165"/>
            <a:ext cx="11764925" cy="482900"/>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mj-ea"/>
                <a:ea typeface="+mj-ea"/>
              </a:rPr>
              <a:t>阿伐曲泊帕安全耐受良好，相较罗普司亭、艾曲泊帕</a:t>
            </a:r>
            <a:r>
              <a:rPr kumimoji="1" lang="zh-CN" altLang="en-US" b="1" dirty="0">
                <a:solidFill>
                  <a:schemeClr val="bg1"/>
                </a:solidFill>
                <a:effectLst>
                  <a:outerShdw blurRad="38100" dist="38100" dir="2700000" algn="tl">
                    <a:srgbClr val="000000">
                      <a:alpha val="43137"/>
                    </a:srgbClr>
                  </a:outerShdw>
                </a:effectLst>
                <a:latin typeface="+mj-ea"/>
                <a:ea typeface="+mj-ea"/>
                <a:cs typeface="+mn-ea"/>
                <a:sym typeface="+mn-lt"/>
              </a:rPr>
              <a:t>治疗安全性更佳</a:t>
            </a:r>
            <a:endParaRPr lang="zh-CN" altLang="en-US" b="1" dirty="0">
              <a:solidFill>
                <a:schemeClr val="bg1"/>
              </a:solidFill>
              <a:effectLst>
                <a:outerShdw blurRad="38100" dist="38100" dir="2700000" algn="tl">
                  <a:srgbClr val="000000">
                    <a:alpha val="43137"/>
                  </a:srgbClr>
                </a:outerShdw>
              </a:effectLst>
              <a:latin typeface="+mj-ea"/>
              <a:ea typeface="+mj-ea"/>
            </a:endParaRPr>
          </a:p>
        </p:txBody>
      </p:sp>
      <p:graphicFrame>
        <p:nvGraphicFramePr>
          <p:cNvPr id="6" name="图表 5">
            <a:extLst>
              <a:ext uri="{FF2B5EF4-FFF2-40B4-BE49-F238E27FC236}">
                <a16:creationId xmlns:a16="http://schemas.microsoft.com/office/drawing/2014/main" id="{42F57891-9739-A4B7-CAA9-EAE7D1640A04}"/>
              </a:ext>
            </a:extLst>
          </p:cNvPr>
          <p:cNvGraphicFramePr/>
          <p:nvPr/>
        </p:nvGraphicFramePr>
        <p:xfrm>
          <a:off x="7896447" y="2721926"/>
          <a:ext cx="3687168" cy="3069270"/>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本框 15">
            <a:extLst>
              <a:ext uri="{FF2B5EF4-FFF2-40B4-BE49-F238E27FC236}">
                <a16:creationId xmlns:a16="http://schemas.microsoft.com/office/drawing/2014/main" id="{BD8A4E15-8727-6881-3213-4B6AFE99A899}"/>
              </a:ext>
            </a:extLst>
          </p:cNvPr>
          <p:cNvSpPr txBox="1"/>
          <p:nvPr/>
        </p:nvSpPr>
        <p:spPr>
          <a:xfrm>
            <a:off x="528984" y="6381444"/>
            <a:ext cx="11029697" cy="338554"/>
          </a:xfrm>
          <a:prstGeom prst="rect">
            <a:avLst/>
          </a:prstGeom>
          <a:noFill/>
        </p:spPr>
        <p:txBody>
          <a:bodyPr wrap="square">
            <a:spAutoFit/>
          </a:bodyPr>
          <a:lstStyle/>
          <a:p>
            <a:r>
              <a:rPr lang="en-US" altLang="zh-CN" sz="800" dirty="0">
                <a:solidFill>
                  <a:schemeClr val="bg1">
                    <a:lumMod val="50000"/>
                  </a:schemeClr>
                </a:solidFill>
                <a:latin typeface="+mj-ea"/>
                <a:ea typeface="+mj-ea"/>
              </a:rPr>
              <a:t>[1]</a:t>
            </a:r>
            <a:r>
              <a:rPr lang="zh-CN" altLang="en-US" sz="800" dirty="0">
                <a:solidFill>
                  <a:schemeClr val="bg1">
                    <a:lumMod val="50000"/>
                  </a:schemeClr>
                </a:solidFill>
                <a:latin typeface="Microsoft YaHei" panose="020B0503020204020204" pitchFamily="34" charset="-122"/>
                <a:ea typeface="Microsoft YaHei" panose="020B0503020204020204" pitchFamily="34" charset="-122"/>
              </a:rPr>
              <a:t>马来酸阿伐曲泊帕片说明书</a:t>
            </a:r>
            <a:r>
              <a:rPr lang="zh-CN" altLang="zh-CN" sz="800" dirty="0">
                <a:solidFill>
                  <a:schemeClr val="bg1">
                    <a:lumMod val="50000"/>
                  </a:schemeClr>
                </a:solidFill>
                <a:latin typeface="+mj-ea"/>
                <a:ea typeface="+mj-ea"/>
              </a:rPr>
              <a:t>.</a:t>
            </a:r>
            <a:endParaRPr lang="en-US" altLang="zh-CN" sz="800" dirty="0">
              <a:solidFill>
                <a:schemeClr val="bg1">
                  <a:lumMod val="50000"/>
                </a:schemeClr>
              </a:solidFill>
              <a:latin typeface="+mj-ea"/>
              <a:ea typeface="+mj-ea"/>
            </a:endParaRPr>
          </a:p>
          <a:p>
            <a:r>
              <a:rPr lang="en-US" altLang="zh-CN" sz="800" dirty="0">
                <a:solidFill>
                  <a:schemeClr val="bg1">
                    <a:lumMod val="50000"/>
                  </a:schemeClr>
                </a:solidFill>
                <a:latin typeface="+mj-ea"/>
              </a:rPr>
              <a:t>[2]</a:t>
            </a:r>
            <a:r>
              <a:rPr lang="zh-CN" altLang="zh-CN" sz="800" dirty="0">
                <a:solidFill>
                  <a:schemeClr val="bg1">
                    <a:lumMod val="50000"/>
                  </a:schemeClr>
                </a:solidFill>
                <a:latin typeface="+mj-ea"/>
              </a:rPr>
              <a:t>Liu Y,</a:t>
            </a:r>
            <a:r>
              <a:rPr lang="en-US" altLang="zh-CN" sz="800" dirty="0">
                <a:solidFill>
                  <a:schemeClr val="bg1">
                    <a:lumMod val="50000"/>
                  </a:schemeClr>
                </a:solidFill>
                <a:latin typeface="+mj-ea"/>
              </a:rPr>
              <a:t>et al.</a:t>
            </a:r>
            <a:r>
              <a:rPr lang="zh-CN" altLang="zh-CN" sz="800" dirty="0">
                <a:solidFill>
                  <a:schemeClr val="bg1">
                    <a:lumMod val="50000"/>
                  </a:schemeClr>
                </a:solidFill>
                <a:latin typeface="+mj-ea"/>
              </a:rPr>
              <a:t> Acta Haematol. 2023;146(3):173-184</a:t>
            </a:r>
            <a:r>
              <a:rPr lang="en-US" altLang="zh-CN" sz="800" dirty="0">
                <a:solidFill>
                  <a:schemeClr val="bg1">
                    <a:lumMod val="50000"/>
                  </a:schemeClr>
                </a:solidFill>
                <a:latin typeface="+mj-ea"/>
              </a:rPr>
              <a:t>.</a:t>
            </a:r>
            <a:r>
              <a:rPr lang="zh-CN" altLang="zh-CN" sz="800" dirty="0">
                <a:solidFill>
                  <a:schemeClr val="bg1">
                    <a:lumMod val="50000"/>
                  </a:schemeClr>
                </a:solidFill>
                <a:latin typeface="+mj-ea"/>
                <a:ea typeface="+mj-ea"/>
              </a:rPr>
              <a:t> </a:t>
            </a:r>
            <a:endParaRPr lang="zh-CN" altLang="en-US" sz="800" dirty="0">
              <a:solidFill>
                <a:schemeClr val="bg1">
                  <a:lumMod val="50000"/>
                </a:schemeClr>
              </a:solidFill>
              <a:latin typeface="+mj-ea"/>
              <a:ea typeface="+mj-ea"/>
            </a:endParaRPr>
          </a:p>
        </p:txBody>
      </p:sp>
      <p:sp>
        <p:nvSpPr>
          <p:cNvPr id="8" name="文本框 7">
            <a:extLst>
              <a:ext uri="{FF2B5EF4-FFF2-40B4-BE49-F238E27FC236}">
                <a16:creationId xmlns:a16="http://schemas.microsoft.com/office/drawing/2014/main" id="{03835763-C7AE-8A85-D075-84F075D0DE22}"/>
              </a:ext>
            </a:extLst>
          </p:cNvPr>
          <p:cNvSpPr txBox="1"/>
          <p:nvPr/>
        </p:nvSpPr>
        <p:spPr>
          <a:xfrm>
            <a:off x="8754305" y="5806633"/>
            <a:ext cx="2185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effectLst/>
                <a:uLnTx/>
                <a:uFillTx/>
                <a:cs typeface="+mn-ea"/>
                <a:sym typeface="+mn-lt"/>
              </a:rPr>
              <a:t>评估维度：治疗相关不良事件</a:t>
            </a:r>
          </a:p>
        </p:txBody>
      </p:sp>
      <p:sp>
        <p:nvSpPr>
          <p:cNvPr id="9" name="文本框 8">
            <a:extLst>
              <a:ext uri="{FF2B5EF4-FFF2-40B4-BE49-F238E27FC236}">
                <a16:creationId xmlns:a16="http://schemas.microsoft.com/office/drawing/2014/main" id="{43466D78-CCB9-8921-6AE3-AA6B0FF7A8EF}"/>
              </a:ext>
            </a:extLst>
          </p:cNvPr>
          <p:cNvSpPr txBox="1"/>
          <p:nvPr/>
        </p:nvSpPr>
        <p:spPr>
          <a:xfrm>
            <a:off x="7712149" y="1630594"/>
            <a:ext cx="3841899" cy="827086"/>
          </a:xfrm>
          <a:prstGeom prst="rect">
            <a:avLst/>
          </a:prstGeom>
          <a:noFill/>
        </p:spPr>
        <p:txBody>
          <a:bodyPr wrap="square" rtlCol="0">
            <a:spAutoFit/>
          </a:bodyPr>
          <a:lstStyle/>
          <a:p>
            <a:pPr marL="171450" lvl="0" indent="-171450">
              <a:lnSpc>
                <a:spcPct val="150000"/>
              </a:lnSpc>
              <a:buFont typeface="Wingdings" panose="05000000000000000000" pitchFamily="2" charset="2"/>
              <a:buChar char="n"/>
              <a:defRPr/>
            </a:pPr>
            <a:r>
              <a:rPr kumimoji="1" lang="zh-CN" altLang="en-US" sz="1100" dirty="0">
                <a:solidFill>
                  <a:prstClr val="black"/>
                </a:solidFill>
                <a:latin typeface="+mj-ea"/>
                <a:ea typeface="+mj-ea"/>
                <a:cs typeface="+mn-ea"/>
                <a:sym typeface="+mn-lt"/>
              </a:rPr>
              <a:t>一项荟萃分析，经严格筛选最终入选</a:t>
            </a:r>
            <a:r>
              <a:rPr kumimoji="1" lang="en-US" altLang="zh-CN" sz="1100" dirty="0">
                <a:solidFill>
                  <a:prstClr val="black"/>
                </a:solidFill>
                <a:latin typeface="+mj-ea"/>
                <a:ea typeface="+mj-ea"/>
                <a:cs typeface="+mn-ea"/>
                <a:sym typeface="+mn-lt"/>
              </a:rPr>
              <a:t>14</a:t>
            </a:r>
            <a:r>
              <a:rPr kumimoji="1" lang="zh-CN" altLang="en-US" sz="1100" dirty="0">
                <a:solidFill>
                  <a:prstClr val="black"/>
                </a:solidFill>
                <a:latin typeface="+mj-ea"/>
                <a:ea typeface="+mj-ea"/>
                <a:cs typeface="+mn-ea"/>
                <a:sym typeface="+mn-lt"/>
              </a:rPr>
              <a:t>项</a:t>
            </a:r>
            <a:r>
              <a:rPr kumimoji="1" lang="en-US" altLang="zh-CN" sz="1100" dirty="0">
                <a:solidFill>
                  <a:prstClr val="black"/>
                </a:solidFill>
                <a:latin typeface="+mj-ea"/>
                <a:ea typeface="+mj-ea"/>
                <a:cs typeface="+mn-ea"/>
                <a:sym typeface="+mn-lt"/>
              </a:rPr>
              <a:t>RCT</a:t>
            </a:r>
            <a:r>
              <a:rPr kumimoji="1" lang="zh-CN" altLang="en-US" sz="1100" dirty="0">
                <a:solidFill>
                  <a:prstClr val="black"/>
                </a:solidFill>
                <a:latin typeface="+mj-ea"/>
                <a:ea typeface="+mj-ea"/>
                <a:cs typeface="+mn-ea"/>
                <a:sym typeface="+mn-lt"/>
              </a:rPr>
              <a:t>，共计</a:t>
            </a:r>
            <a:r>
              <a:rPr kumimoji="1" lang="en-US" altLang="zh-CN" sz="1100" dirty="0">
                <a:solidFill>
                  <a:prstClr val="black"/>
                </a:solidFill>
                <a:latin typeface="+mj-ea"/>
                <a:ea typeface="+mj-ea"/>
                <a:cs typeface="+mn-ea"/>
                <a:sym typeface="+mn-lt"/>
              </a:rPr>
              <a:t>1,360</a:t>
            </a:r>
            <a:r>
              <a:rPr kumimoji="1" lang="zh-CN" altLang="en-US" sz="1100" dirty="0">
                <a:solidFill>
                  <a:prstClr val="black"/>
                </a:solidFill>
                <a:latin typeface="+mj-ea"/>
                <a:ea typeface="+mj-ea"/>
                <a:cs typeface="+mn-ea"/>
                <a:sym typeface="+mn-lt"/>
              </a:rPr>
              <a:t>例成人</a:t>
            </a:r>
            <a:r>
              <a:rPr kumimoji="1" lang="en-US" altLang="zh-CN" sz="1100" dirty="0">
                <a:solidFill>
                  <a:prstClr val="black"/>
                </a:solidFill>
                <a:latin typeface="+mj-ea"/>
                <a:ea typeface="+mj-ea"/>
                <a:cs typeface="+mn-ea"/>
                <a:sym typeface="+mn-lt"/>
              </a:rPr>
              <a:t>ITP</a:t>
            </a:r>
            <a:r>
              <a:rPr kumimoji="1" lang="zh-CN" altLang="en-US" sz="1100" dirty="0">
                <a:solidFill>
                  <a:prstClr val="black"/>
                </a:solidFill>
                <a:latin typeface="+mj-ea"/>
                <a:ea typeface="+mj-ea"/>
                <a:cs typeface="+mn-ea"/>
                <a:sym typeface="+mn-lt"/>
              </a:rPr>
              <a:t>患者。</a:t>
            </a:r>
            <a:r>
              <a:rPr kumimoji="1" lang="zh-CN" altLang="en-US" sz="1100" b="1" i="0" u="none" strike="noStrike" kern="1200" cap="none" spc="0" normalizeH="0" baseline="0" noProof="0" dirty="0">
                <a:ln>
                  <a:noFill/>
                </a:ln>
                <a:solidFill>
                  <a:prstClr val="black"/>
                </a:solidFill>
                <a:effectLst/>
                <a:uLnTx/>
                <a:uFillTx/>
                <a:latin typeface="+mj-ea"/>
                <a:ea typeface="+mj-ea"/>
                <a:cs typeface="+mn-ea"/>
                <a:sym typeface="+mn-lt"/>
              </a:rPr>
              <a:t>研究显示，阿伐曲泊帕的治疗相关不良事件发生率排名最低</a:t>
            </a:r>
            <a:r>
              <a:rPr kumimoji="1" lang="zh-CN" altLang="en-US" sz="1100" b="1" dirty="0">
                <a:solidFill>
                  <a:prstClr val="black"/>
                </a:solidFill>
                <a:latin typeface="+mj-ea"/>
                <a:ea typeface="+mj-ea"/>
                <a:cs typeface="+mn-ea"/>
                <a:sym typeface="+mn-lt"/>
              </a:rPr>
              <a:t>。</a:t>
            </a:r>
            <a:r>
              <a:rPr kumimoji="1" lang="en-US" altLang="zh-CN" sz="1100" baseline="30000" dirty="0">
                <a:solidFill>
                  <a:prstClr val="black"/>
                </a:solidFill>
                <a:latin typeface="+mj-ea"/>
                <a:ea typeface="+mj-ea"/>
                <a:cs typeface="+mn-ea"/>
                <a:sym typeface="+mn-lt"/>
              </a:rPr>
              <a:t>[2]</a:t>
            </a:r>
            <a:endParaRPr kumimoji="1" lang="zh-CN" altLang="en-US" sz="1100" i="0" u="none" strike="noStrike" kern="1200" cap="none" spc="0" normalizeH="0" baseline="30000" noProof="0" dirty="0">
              <a:ln>
                <a:noFill/>
              </a:ln>
              <a:solidFill>
                <a:prstClr val="black"/>
              </a:solidFill>
              <a:effectLst/>
              <a:uLnTx/>
              <a:uFillTx/>
              <a:latin typeface="+mj-ea"/>
              <a:ea typeface="+mj-ea"/>
              <a:cs typeface="+mn-ea"/>
              <a:sym typeface="+mn-lt"/>
            </a:endParaRPr>
          </a:p>
        </p:txBody>
      </p:sp>
      <p:sp>
        <p:nvSpPr>
          <p:cNvPr id="12" name="矩形 11">
            <a:extLst>
              <a:ext uri="{FF2B5EF4-FFF2-40B4-BE49-F238E27FC236}">
                <a16:creationId xmlns:a16="http://schemas.microsoft.com/office/drawing/2014/main" id="{5CAA8730-F132-D0EE-6EC1-25C3954D6AE8}"/>
              </a:ext>
            </a:extLst>
          </p:cNvPr>
          <p:cNvSpPr/>
          <p:nvPr/>
        </p:nvSpPr>
        <p:spPr>
          <a:xfrm rot="16200000">
            <a:off x="7407038" y="3834879"/>
            <a:ext cx="100860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00" b="1" i="0" u="none" strike="noStrike" kern="1200" cap="none" spc="0" normalizeH="0" baseline="0" noProof="0" dirty="0">
                <a:ln>
                  <a:noFill/>
                </a:ln>
                <a:solidFill>
                  <a:prstClr val="black"/>
                </a:solidFill>
                <a:effectLst/>
                <a:uLnTx/>
                <a:uFillTx/>
                <a:latin typeface="+mj-ea"/>
                <a:ea typeface="+mj-ea"/>
                <a:cs typeface="+mn-ea"/>
                <a:sym typeface="+mn-lt"/>
              </a:rPr>
              <a:t>SUCRA</a:t>
            </a:r>
            <a:r>
              <a:rPr kumimoji="1" lang="zh-CN" altLang="en-US" sz="1000" b="1" i="0" u="none" strike="noStrike" kern="1200" cap="none" spc="0" normalizeH="0" baseline="0" noProof="0" dirty="0">
                <a:ln>
                  <a:noFill/>
                </a:ln>
                <a:solidFill>
                  <a:prstClr val="black"/>
                </a:solidFill>
                <a:effectLst/>
                <a:uLnTx/>
                <a:uFillTx/>
                <a:latin typeface="+mj-ea"/>
                <a:ea typeface="+mj-ea"/>
                <a:cs typeface="+mn-ea"/>
                <a:sym typeface="+mn-lt"/>
              </a:rPr>
              <a:t>（</a:t>
            </a:r>
            <a:r>
              <a:rPr kumimoji="1" lang="en-US" altLang="zh-CN" sz="1000" b="1" i="0" u="none" strike="noStrike" kern="1200" cap="none" spc="0" normalizeH="0" baseline="0" noProof="0" dirty="0">
                <a:ln>
                  <a:noFill/>
                </a:ln>
                <a:solidFill>
                  <a:prstClr val="black"/>
                </a:solidFill>
                <a:effectLst/>
                <a:uLnTx/>
                <a:uFillTx/>
                <a:latin typeface="+mj-ea"/>
                <a:ea typeface="+mj-ea"/>
                <a:cs typeface="+mn-ea"/>
                <a:sym typeface="+mn-lt"/>
              </a:rPr>
              <a:t>%</a:t>
            </a:r>
            <a:r>
              <a:rPr kumimoji="1" lang="zh-CN" altLang="en-US" sz="1000" b="1" i="0" u="none" strike="noStrike" kern="1200" cap="none" spc="0" normalizeH="0" baseline="0" noProof="0" dirty="0">
                <a:ln>
                  <a:noFill/>
                </a:ln>
                <a:solidFill>
                  <a:prstClr val="black"/>
                </a:solidFill>
                <a:effectLst/>
                <a:uLnTx/>
                <a:uFillTx/>
                <a:latin typeface="+mj-ea"/>
                <a:ea typeface="+mj-ea"/>
                <a:cs typeface="+mn-ea"/>
                <a:sym typeface="+mn-lt"/>
              </a:rPr>
              <a:t>）</a:t>
            </a:r>
            <a:endParaRPr kumimoji="0" lang="zh-CN" altLang="en-US" sz="1000" b="1" i="0" u="none" strike="noStrike" kern="1200" cap="none" spc="0" normalizeH="0" baseline="0" noProof="0" dirty="0">
              <a:ln>
                <a:noFill/>
              </a:ln>
              <a:solidFill>
                <a:prstClr val="black"/>
              </a:solidFill>
              <a:effectLst/>
              <a:uLnTx/>
              <a:uFillTx/>
              <a:latin typeface="+mj-ea"/>
              <a:ea typeface="+mj-ea"/>
              <a:cs typeface="+mn-ea"/>
              <a:sym typeface="+mn-lt"/>
            </a:endParaRPr>
          </a:p>
        </p:txBody>
      </p:sp>
      <p:sp>
        <p:nvSpPr>
          <p:cNvPr id="13" name="文本框 12">
            <a:extLst>
              <a:ext uri="{FF2B5EF4-FFF2-40B4-BE49-F238E27FC236}">
                <a16:creationId xmlns:a16="http://schemas.microsoft.com/office/drawing/2014/main" id="{913432D4-FA57-B1CD-2875-F9A310738CDF}"/>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安全性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cxnSp>
        <p:nvCxnSpPr>
          <p:cNvPr id="5" name="直接连接符 4">
            <a:extLst>
              <a:ext uri="{FF2B5EF4-FFF2-40B4-BE49-F238E27FC236}">
                <a16:creationId xmlns:a16="http://schemas.microsoft.com/office/drawing/2014/main" id="{32005CFC-34DF-4245-E62E-2BD13A1372CA}"/>
              </a:ext>
            </a:extLst>
          </p:cNvPr>
          <p:cNvCxnSpPr>
            <a:cxnSpLocks/>
          </p:cNvCxnSpPr>
          <p:nvPr/>
        </p:nvCxnSpPr>
        <p:spPr>
          <a:xfrm>
            <a:off x="7679758" y="1576055"/>
            <a:ext cx="0" cy="4782213"/>
          </a:xfrm>
          <a:prstGeom prst="line">
            <a:avLst/>
          </a:prstGeom>
          <a:ln>
            <a:solidFill>
              <a:srgbClr val="00168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表格 9">
            <a:extLst>
              <a:ext uri="{FF2B5EF4-FFF2-40B4-BE49-F238E27FC236}">
                <a16:creationId xmlns:a16="http://schemas.microsoft.com/office/drawing/2014/main" id="{40AC3E45-B84D-F5F8-0BB5-5BFF5B2BAC16}"/>
              </a:ext>
            </a:extLst>
          </p:cNvPr>
          <p:cNvGraphicFramePr>
            <a:graphicFrameLocks noGrp="1"/>
          </p:cNvGraphicFramePr>
          <p:nvPr>
            <p:extLst>
              <p:ext uri="{D42A27DB-BD31-4B8C-83A1-F6EECF244321}">
                <p14:modId xmlns:p14="http://schemas.microsoft.com/office/powerpoint/2010/main" val="4002817262"/>
              </p:ext>
            </p:extLst>
          </p:nvPr>
        </p:nvGraphicFramePr>
        <p:xfrm>
          <a:off x="4187888" y="3498113"/>
          <a:ext cx="2674936" cy="1092198"/>
        </p:xfrm>
        <a:graphic>
          <a:graphicData uri="http://schemas.openxmlformats.org/drawingml/2006/table">
            <a:tbl>
              <a:tblPr/>
              <a:tblGrid>
                <a:gridCol w="1324504">
                  <a:extLst>
                    <a:ext uri="{9D8B030D-6E8A-4147-A177-3AD203B41FA5}">
                      <a16:colId xmlns:a16="http://schemas.microsoft.com/office/drawing/2014/main" val="1544042514"/>
                    </a:ext>
                  </a:extLst>
                </a:gridCol>
                <a:gridCol w="703791">
                  <a:extLst>
                    <a:ext uri="{9D8B030D-6E8A-4147-A177-3AD203B41FA5}">
                      <a16:colId xmlns:a16="http://schemas.microsoft.com/office/drawing/2014/main" val="3581555046"/>
                    </a:ext>
                  </a:extLst>
                </a:gridCol>
                <a:gridCol w="646641">
                  <a:extLst>
                    <a:ext uri="{9D8B030D-6E8A-4147-A177-3AD203B41FA5}">
                      <a16:colId xmlns:a16="http://schemas.microsoft.com/office/drawing/2014/main" val="1399265683"/>
                    </a:ext>
                  </a:extLst>
                </a:gridCol>
              </a:tblGrid>
              <a:tr h="279400">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系统器官分类（SOC）</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/首选术语（PT）</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阿伐曲泊帕</a:t>
                      </a:r>
                      <a:br>
                        <a:rPr lang="zh-CN" sz="1000" b="0" i="0" u="none" strike="noStrike">
                          <a:solidFill>
                            <a:srgbClr val="000000"/>
                          </a:solidFill>
                          <a:effectLst/>
                          <a:latin typeface="微软雅黑" panose="020B0503020204020204" pitchFamily="34" charset="-122"/>
                          <a:ea typeface="微软雅黑" panose="020B0503020204020204" pitchFamily="34" charset="-122"/>
                        </a:rPr>
                      </a:br>
                      <a:r>
                        <a:rPr lang="zh-CN" sz="1000" b="0" i="0" u="none" strike="noStrike">
                          <a:solidFill>
                            <a:srgbClr val="000000"/>
                          </a:solidFill>
                          <a:effectLst/>
                          <a:latin typeface="微软雅黑" panose="020B0503020204020204" pitchFamily="34" charset="-122"/>
                          <a:ea typeface="微软雅黑" panose="020B0503020204020204" pitchFamily="34" charset="-122"/>
                        </a:rPr>
                        <a:t>（N=48）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安慰剂</a:t>
                      </a:r>
                      <a:br>
                        <a:rPr lang="zh-CN" sz="1000" b="0" i="0" u="none" strike="noStrike">
                          <a:solidFill>
                            <a:srgbClr val="000000"/>
                          </a:solidFill>
                          <a:effectLst/>
                          <a:latin typeface="微软雅黑" panose="020B0503020204020204" pitchFamily="34" charset="-122"/>
                          <a:ea typeface="微软雅黑" panose="020B0503020204020204" pitchFamily="34" charset="-122"/>
                        </a:rPr>
                      </a:br>
                      <a:r>
                        <a:rPr lang="zh-CN" sz="1000" b="0" i="0" u="none" strike="noStrike">
                          <a:solidFill>
                            <a:srgbClr val="000000"/>
                          </a:solidFill>
                          <a:effectLst/>
                          <a:latin typeface="微软雅黑" panose="020B0503020204020204" pitchFamily="34" charset="-122"/>
                          <a:ea typeface="微软雅黑" panose="020B0503020204020204" pitchFamily="34" charset="-122"/>
                        </a:rPr>
                        <a:t>（N=26）</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27539"/>
                  </a:ext>
                </a:extLst>
              </a:tr>
              <a:tr h="139700">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各类检查</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13（27.1）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787137"/>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血小板计数升高</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13（27.1）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571167"/>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各类神经系统疾病</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7（14.6）</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599734"/>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头痛</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6（12.5）</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538794"/>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困倦</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3（6.3）</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949793"/>
                  </a:ext>
                </a:extLst>
              </a:tr>
            </a:tbl>
          </a:graphicData>
        </a:graphic>
      </p:graphicFrame>
      <p:sp>
        <p:nvSpPr>
          <p:cNvPr id="14" name="文本框 13">
            <a:extLst>
              <a:ext uri="{FF2B5EF4-FFF2-40B4-BE49-F238E27FC236}">
                <a16:creationId xmlns:a16="http://schemas.microsoft.com/office/drawing/2014/main" id="{299657F9-429A-2AA0-8B28-B6FDB0485EEC}"/>
              </a:ext>
            </a:extLst>
          </p:cNvPr>
          <p:cNvSpPr txBox="1"/>
          <p:nvPr/>
        </p:nvSpPr>
        <p:spPr>
          <a:xfrm>
            <a:off x="452579" y="1578452"/>
            <a:ext cx="7167755" cy="549061"/>
          </a:xfrm>
          <a:prstGeom prst="rect">
            <a:avLst/>
          </a:prstGeom>
          <a:noFill/>
        </p:spPr>
        <p:txBody>
          <a:bodyPr wrap="square" rtlCol="0" anchor="t">
            <a:spAutoFit/>
          </a:bodyPr>
          <a:lstStyle/>
          <a:p>
            <a:pPr>
              <a:lnSpc>
                <a:spcPct val="130000"/>
              </a:lnSpc>
              <a:defRPr/>
            </a:pPr>
            <a:r>
              <a:rPr kumimoji="1" lang="en-US" altLang="zh-CN" sz="1200" b="1" dirty="0">
                <a:latin typeface="+mj-ea"/>
                <a:ea typeface="+mj-ea"/>
                <a:cs typeface="+mn-ea"/>
                <a:sym typeface="+mn-lt"/>
              </a:rPr>
              <a:t>【</a:t>
            </a:r>
            <a:r>
              <a:rPr kumimoji="1" lang="zh-CN" altLang="en-US" sz="1200" b="1" dirty="0">
                <a:latin typeface="+mj-ea"/>
                <a:ea typeface="+mj-ea"/>
                <a:cs typeface="+mn-ea"/>
                <a:sym typeface="+mn-lt"/>
              </a:rPr>
              <a:t>国内</a:t>
            </a:r>
            <a:r>
              <a:rPr kumimoji="1" lang="en-US" altLang="zh-CN" sz="1200" b="1" dirty="0">
                <a:latin typeface="+mj-ea"/>
                <a:ea typeface="+mj-ea"/>
                <a:cs typeface="+mn-ea"/>
                <a:sym typeface="+mn-lt"/>
              </a:rPr>
              <a:t>ITP</a:t>
            </a:r>
            <a:r>
              <a:rPr kumimoji="1" lang="zh-CN" altLang="en-US" sz="1200" b="1" dirty="0">
                <a:latin typeface="+mj-ea"/>
                <a:ea typeface="+mj-ea"/>
                <a:cs typeface="+mn-ea"/>
                <a:sym typeface="+mn-lt"/>
              </a:rPr>
              <a:t>说明书</a:t>
            </a:r>
            <a:r>
              <a:rPr kumimoji="1" lang="en-US" altLang="zh-CN" sz="1200" b="1" dirty="0">
                <a:latin typeface="+mj-ea"/>
                <a:ea typeface="+mj-ea"/>
                <a:cs typeface="+mn-ea"/>
                <a:sym typeface="+mn-lt"/>
              </a:rPr>
              <a:t>】</a:t>
            </a:r>
          </a:p>
          <a:p>
            <a:pPr>
              <a:lnSpc>
                <a:spcPct val="130000"/>
              </a:lnSpc>
              <a:defRPr/>
            </a:pPr>
            <a:r>
              <a:rPr kumimoji="1" lang="zh-CN" altLang="en-US" sz="1200" dirty="0">
                <a:latin typeface="+mj-ea"/>
                <a:ea typeface="+mj-ea"/>
                <a:cs typeface="+mn-ea"/>
                <a:sym typeface="+mn-lt"/>
              </a:rPr>
              <a:t>阿伐曲泊帕用于</a:t>
            </a:r>
            <a:r>
              <a:rPr kumimoji="1" lang="en-US" altLang="zh-CN" sz="1200" dirty="0">
                <a:latin typeface="+mj-ea"/>
                <a:ea typeface="+mj-ea"/>
                <a:cs typeface="+mn-ea"/>
                <a:sym typeface="+mn-lt"/>
              </a:rPr>
              <a:t>ITP</a:t>
            </a:r>
            <a:r>
              <a:rPr kumimoji="1" lang="zh-CN" altLang="en-US" sz="1200" dirty="0">
                <a:latin typeface="+mj-ea"/>
                <a:ea typeface="+mj-ea"/>
                <a:cs typeface="+mn-ea"/>
                <a:sym typeface="+mn-lt"/>
              </a:rPr>
              <a:t>患者的安全性特征总结数据来自四项在境外开展的和一项在中国境内开展的临床试验</a:t>
            </a:r>
            <a:endParaRPr kumimoji="1" lang="en-US" altLang="zh-CN" sz="1200" dirty="0">
              <a:latin typeface="+mj-ea"/>
              <a:ea typeface="+mj-ea"/>
              <a:cs typeface="+mn-ea"/>
              <a:sym typeface="+mn-lt"/>
            </a:endParaRPr>
          </a:p>
        </p:txBody>
      </p:sp>
      <p:sp>
        <p:nvSpPr>
          <p:cNvPr id="15" name="文本框 14">
            <a:extLst>
              <a:ext uri="{FF2B5EF4-FFF2-40B4-BE49-F238E27FC236}">
                <a16:creationId xmlns:a16="http://schemas.microsoft.com/office/drawing/2014/main" id="{5AC030AC-5C6C-C741-C989-D8D34027300C}"/>
              </a:ext>
            </a:extLst>
          </p:cNvPr>
          <p:cNvSpPr txBox="1"/>
          <p:nvPr/>
        </p:nvSpPr>
        <p:spPr>
          <a:xfrm>
            <a:off x="565004" y="2240516"/>
            <a:ext cx="3272811" cy="4032001"/>
          </a:xfrm>
          <a:prstGeom prst="rect">
            <a:avLst/>
          </a:prstGeom>
          <a:noFill/>
        </p:spPr>
        <p:txBody>
          <a:bodyPr wrap="square" rtlCol="0" anchor="t">
            <a:spAutoFit/>
          </a:bodyPr>
          <a:lstStyle/>
          <a:p>
            <a:pPr marL="171450" indent="-171450">
              <a:lnSpc>
                <a:spcPct val="130000"/>
              </a:lnSpc>
              <a:buFont typeface="Wingdings" panose="05000000000000000000" pitchFamily="2" charset="2"/>
              <a:buChar char="n"/>
              <a:defRPr/>
            </a:pPr>
            <a:r>
              <a:rPr kumimoji="1" lang="zh-CN" altLang="en-US" sz="1100" dirty="0">
                <a:latin typeface="+mj-ea"/>
                <a:ea typeface="+mj-ea"/>
                <a:cs typeface="+mn-ea"/>
                <a:sym typeface="+mn-lt"/>
              </a:rPr>
              <a:t>四项境外开展的临床试验中，共</a:t>
            </a:r>
            <a:r>
              <a:rPr kumimoji="1" lang="en-US" altLang="zh-CN" sz="1100" dirty="0">
                <a:latin typeface="+mj-ea"/>
                <a:ea typeface="+mj-ea"/>
                <a:cs typeface="+mn-ea"/>
                <a:sym typeface="+mn-lt"/>
              </a:rPr>
              <a:t>128</a:t>
            </a:r>
            <a:r>
              <a:rPr kumimoji="1" lang="zh-CN" altLang="en-US" sz="1100" dirty="0">
                <a:latin typeface="+mj-ea"/>
                <a:ea typeface="+mj-ea"/>
                <a:cs typeface="+mn-ea"/>
                <a:sym typeface="+mn-lt"/>
              </a:rPr>
              <a:t>例患者接受过阿伐曲泊帕</a:t>
            </a:r>
            <a:r>
              <a:rPr kumimoji="1" lang="en-US" altLang="zh-CN" sz="1100" dirty="0">
                <a:latin typeface="+mj-ea"/>
                <a:ea typeface="+mj-ea"/>
                <a:cs typeface="+mn-ea"/>
                <a:sym typeface="+mn-lt"/>
              </a:rPr>
              <a:t>2.5mg</a:t>
            </a:r>
            <a:r>
              <a:rPr kumimoji="1" lang="zh-CN" altLang="en-US" sz="1100" dirty="0">
                <a:latin typeface="+mj-ea"/>
                <a:ea typeface="+mj-ea"/>
                <a:cs typeface="+mn-ea"/>
                <a:sym typeface="+mn-lt"/>
              </a:rPr>
              <a:t>至</a:t>
            </a:r>
            <a:r>
              <a:rPr kumimoji="1" lang="en-US" altLang="zh-CN" sz="1100" dirty="0">
                <a:latin typeface="+mj-ea"/>
                <a:ea typeface="+mj-ea"/>
                <a:cs typeface="+mn-ea"/>
                <a:sym typeface="+mn-lt"/>
              </a:rPr>
              <a:t>40mg</a:t>
            </a:r>
            <a:r>
              <a:rPr kumimoji="1" lang="zh-CN" altLang="en-US" sz="1100" dirty="0">
                <a:latin typeface="+mj-ea"/>
                <a:ea typeface="+mj-ea"/>
                <a:cs typeface="+mn-ea"/>
                <a:sym typeface="+mn-lt"/>
              </a:rPr>
              <a:t>，每天一次治疗，中位暴露时间为</a:t>
            </a:r>
            <a:r>
              <a:rPr kumimoji="1" lang="en-US" altLang="zh-CN" sz="1100" dirty="0">
                <a:latin typeface="+mj-ea"/>
                <a:ea typeface="+mj-ea"/>
                <a:cs typeface="+mn-ea"/>
                <a:sym typeface="+mn-lt"/>
              </a:rPr>
              <a:t>29.1</a:t>
            </a:r>
            <a:r>
              <a:rPr kumimoji="1" lang="zh-CN" altLang="en-US" sz="1100" dirty="0">
                <a:latin typeface="+mj-ea"/>
                <a:ea typeface="+mj-ea"/>
                <a:cs typeface="+mn-ea"/>
                <a:sym typeface="+mn-lt"/>
              </a:rPr>
              <a:t>周，至少有</a:t>
            </a:r>
            <a:r>
              <a:rPr kumimoji="1" lang="en-US" altLang="zh-CN" sz="1100" dirty="0">
                <a:latin typeface="+mj-ea"/>
                <a:ea typeface="+mj-ea"/>
                <a:cs typeface="+mn-ea"/>
                <a:sym typeface="+mn-lt"/>
              </a:rPr>
              <a:t>1</a:t>
            </a:r>
            <a:r>
              <a:rPr kumimoji="1" lang="zh-CN" altLang="en-US" sz="1100" dirty="0">
                <a:latin typeface="+mj-ea"/>
                <a:ea typeface="+mj-ea"/>
                <a:cs typeface="+mn-ea"/>
                <a:sym typeface="+mn-lt"/>
              </a:rPr>
              <a:t>次给药后安全性评估。</a:t>
            </a: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a:lnSpc>
                <a:spcPct val="130000"/>
              </a:lnSpc>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r>
              <a:rPr kumimoji="1" lang="zh-CN" altLang="en-US" sz="1100" dirty="0">
                <a:latin typeface="+mj-ea"/>
                <a:ea typeface="+mj-ea"/>
                <a:cs typeface="+mn-ea"/>
                <a:sym typeface="+mn-lt"/>
              </a:rPr>
              <a:t>在阿伐曲泊帕组中，严重不良反应的发生率为 </a:t>
            </a:r>
            <a:r>
              <a:rPr kumimoji="1" lang="en-US" altLang="zh-CN" sz="1100" dirty="0">
                <a:latin typeface="+mj-ea"/>
                <a:ea typeface="+mj-ea"/>
                <a:cs typeface="+mn-ea"/>
                <a:sym typeface="+mn-lt"/>
              </a:rPr>
              <a:t>9%</a:t>
            </a:r>
            <a:r>
              <a:rPr kumimoji="1" lang="zh-CN" altLang="en-US" sz="1100" dirty="0">
                <a:latin typeface="+mj-ea"/>
                <a:ea typeface="+mj-ea"/>
                <a:cs typeface="+mn-ea"/>
                <a:sym typeface="+mn-lt"/>
              </a:rPr>
              <a:t>（</a:t>
            </a:r>
            <a:r>
              <a:rPr kumimoji="1" lang="en-US" altLang="zh-CN" sz="1100" dirty="0">
                <a:latin typeface="+mj-ea"/>
                <a:ea typeface="+mj-ea"/>
                <a:cs typeface="+mn-ea"/>
                <a:sym typeface="+mn-lt"/>
              </a:rPr>
              <a:t>12/128</a:t>
            </a:r>
            <a:r>
              <a:rPr kumimoji="1" lang="zh-CN" altLang="en-US" sz="1100" dirty="0">
                <a:latin typeface="+mj-ea"/>
                <a:ea typeface="+mj-ea"/>
                <a:cs typeface="+mn-ea"/>
                <a:sym typeface="+mn-lt"/>
              </a:rPr>
              <a:t>）。超过</a:t>
            </a:r>
            <a:r>
              <a:rPr kumimoji="1" lang="en-US" altLang="zh-CN" sz="1100" dirty="0">
                <a:latin typeface="+mj-ea"/>
                <a:ea typeface="+mj-ea"/>
                <a:cs typeface="+mn-ea"/>
                <a:sym typeface="+mn-lt"/>
              </a:rPr>
              <a:t>1</a:t>
            </a:r>
            <a:r>
              <a:rPr kumimoji="1" lang="zh-CN" altLang="en-US" sz="1100" dirty="0">
                <a:latin typeface="+mj-ea"/>
                <a:ea typeface="+mj-ea"/>
                <a:cs typeface="+mn-ea"/>
                <a:sym typeface="+mn-lt"/>
              </a:rPr>
              <a:t>例患者报告的严重不良反应为头痛，发生率为</a:t>
            </a:r>
            <a:r>
              <a:rPr kumimoji="1" lang="en-US" altLang="zh-CN" sz="1100" dirty="0">
                <a:latin typeface="+mj-ea"/>
                <a:ea typeface="+mj-ea"/>
                <a:cs typeface="+mn-ea"/>
                <a:sym typeface="+mn-lt"/>
              </a:rPr>
              <a:t>1.6%</a:t>
            </a:r>
            <a:r>
              <a:rPr kumimoji="1" lang="zh-CN" altLang="en-US" sz="1100" dirty="0">
                <a:latin typeface="+mj-ea"/>
                <a:ea typeface="+mj-ea"/>
                <a:cs typeface="+mn-ea"/>
                <a:sym typeface="+mn-lt"/>
              </a:rPr>
              <a:t>（</a:t>
            </a:r>
            <a:r>
              <a:rPr kumimoji="1" lang="en-US" altLang="zh-CN" sz="1100" dirty="0">
                <a:latin typeface="+mj-ea"/>
                <a:ea typeface="+mj-ea"/>
                <a:cs typeface="+mn-ea"/>
                <a:sym typeface="+mn-lt"/>
              </a:rPr>
              <a:t>2/128</a:t>
            </a:r>
            <a:r>
              <a:rPr kumimoji="1" lang="zh-CN" altLang="en-US" sz="1100" dirty="0">
                <a:latin typeface="+mj-ea"/>
                <a:ea typeface="+mj-ea"/>
                <a:cs typeface="+mn-ea"/>
                <a:sym typeface="+mn-lt"/>
              </a:rPr>
              <a:t>）。</a:t>
            </a:r>
          </a:p>
        </p:txBody>
      </p:sp>
      <p:graphicFrame>
        <p:nvGraphicFramePr>
          <p:cNvPr id="17" name="表格 16">
            <a:extLst>
              <a:ext uri="{FF2B5EF4-FFF2-40B4-BE49-F238E27FC236}">
                <a16:creationId xmlns:a16="http://schemas.microsoft.com/office/drawing/2014/main" id="{BAD14F82-C3F7-6465-0FC2-B83F41D24E08}"/>
              </a:ext>
            </a:extLst>
          </p:cNvPr>
          <p:cNvGraphicFramePr>
            <a:graphicFrameLocks noGrp="1"/>
          </p:cNvGraphicFramePr>
          <p:nvPr>
            <p:extLst>
              <p:ext uri="{D42A27DB-BD31-4B8C-83A1-F6EECF244321}">
                <p14:modId xmlns:p14="http://schemas.microsoft.com/office/powerpoint/2010/main" val="512598304"/>
              </p:ext>
            </p:extLst>
          </p:nvPr>
        </p:nvGraphicFramePr>
        <p:xfrm>
          <a:off x="956910" y="3493533"/>
          <a:ext cx="2401886" cy="1718730"/>
        </p:xfrm>
        <a:graphic>
          <a:graphicData uri="http://schemas.openxmlformats.org/drawingml/2006/table">
            <a:tbl>
              <a:tblPr/>
              <a:tblGrid>
                <a:gridCol w="808566">
                  <a:extLst>
                    <a:ext uri="{9D8B030D-6E8A-4147-A177-3AD203B41FA5}">
                      <a16:colId xmlns:a16="http://schemas.microsoft.com/office/drawing/2014/main" val="4290661646"/>
                    </a:ext>
                  </a:extLst>
                </a:gridCol>
                <a:gridCol w="833966">
                  <a:extLst>
                    <a:ext uri="{9D8B030D-6E8A-4147-A177-3AD203B41FA5}">
                      <a16:colId xmlns:a16="http://schemas.microsoft.com/office/drawing/2014/main" val="596572883"/>
                    </a:ext>
                  </a:extLst>
                </a:gridCol>
                <a:gridCol w="759354">
                  <a:extLst>
                    <a:ext uri="{9D8B030D-6E8A-4147-A177-3AD203B41FA5}">
                      <a16:colId xmlns:a16="http://schemas.microsoft.com/office/drawing/2014/main" val="2650835855"/>
                    </a:ext>
                  </a:extLst>
                </a:gridCol>
              </a:tblGrid>
              <a:tr h="279400">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不良反应</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阿伐曲泊帕</a:t>
                      </a:r>
                      <a:br>
                        <a:rPr lang="zh-CN" sz="1000" b="0" i="0" u="none" strike="noStrike">
                          <a:solidFill>
                            <a:srgbClr val="000000"/>
                          </a:solidFill>
                          <a:effectLst/>
                          <a:latin typeface="微软雅黑" panose="020B0503020204020204" pitchFamily="34" charset="-122"/>
                          <a:ea typeface="微软雅黑" panose="020B0503020204020204" pitchFamily="34" charset="-122"/>
                        </a:rPr>
                      </a:br>
                      <a:r>
                        <a:rPr lang="zh-CN" sz="1000" b="0" i="0" u="none" strike="noStrike">
                          <a:solidFill>
                            <a:srgbClr val="000000"/>
                          </a:solidFill>
                          <a:effectLst/>
                          <a:latin typeface="微软雅黑" panose="020B0503020204020204" pitchFamily="34" charset="-122"/>
                          <a:ea typeface="微软雅黑" panose="020B0503020204020204" pitchFamily="34" charset="-122"/>
                        </a:rPr>
                        <a:t>（N=128）%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安慰剂</a:t>
                      </a:r>
                      <a:br>
                        <a:rPr lang="zh-CN" sz="1000" b="0" i="0" u="none" strike="noStrike">
                          <a:solidFill>
                            <a:srgbClr val="000000"/>
                          </a:solidFill>
                          <a:effectLst/>
                          <a:latin typeface="微软雅黑" panose="020B0503020204020204" pitchFamily="34" charset="-122"/>
                          <a:ea typeface="微软雅黑" panose="020B0503020204020204" pitchFamily="34" charset="-122"/>
                        </a:rPr>
                      </a:br>
                      <a:r>
                        <a:rPr lang="zh-CN" sz="1000" b="0" i="0" u="none" strike="noStrike">
                          <a:solidFill>
                            <a:srgbClr val="000000"/>
                          </a:solidFill>
                          <a:effectLst/>
                          <a:latin typeface="微软雅黑" panose="020B0503020204020204" pitchFamily="34" charset="-122"/>
                          <a:ea typeface="微软雅黑" panose="020B0503020204020204" pitchFamily="34" charset="-122"/>
                        </a:rPr>
                        <a:t>（N=22）%</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417268"/>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头痛</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31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14</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346466"/>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疲劳</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28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9</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195994"/>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挫伤</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26</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797820"/>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鼻衄</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19</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235151"/>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上呼吸道感染</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15</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5</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227881"/>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关节痛</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683458"/>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牙龈出血</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13</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966036"/>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出血点</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9</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303719"/>
                  </a:ext>
                </a:extLst>
              </a:tr>
              <a:tr h="139700">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鼻咽炎</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a:solidFill>
                            <a:srgbClr val="000000"/>
                          </a:solidFill>
                          <a:effectLst/>
                          <a:latin typeface="微软雅黑" panose="020B0503020204020204" pitchFamily="34" charset="-122"/>
                          <a:ea typeface="微软雅黑" panose="020B0503020204020204" pitchFamily="34" charset="-122"/>
                        </a:rPr>
                        <a:t>10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zh-CN" sz="1000" b="0" i="0" u="none" strike="noStrike" dirty="0">
                          <a:solidFill>
                            <a:srgbClr val="000000"/>
                          </a:solidFill>
                          <a:effectLst/>
                          <a:latin typeface="微软雅黑" panose="020B0503020204020204" pitchFamily="34" charset="-122"/>
                          <a:ea typeface="微软雅黑" panose="020B0503020204020204" pitchFamily="34" charset="-122"/>
                        </a:rPr>
                        <a:t>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67242"/>
                  </a:ext>
                </a:extLst>
              </a:tr>
            </a:tbl>
          </a:graphicData>
        </a:graphic>
      </p:graphicFrame>
      <p:sp>
        <p:nvSpPr>
          <p:cNvPr id="18" name="文本框 17">
            <a:extLst>
              <a:ext uri="{FF2B5EF4-FFF2-40B4-BE49-F238E27FC236}">
                <a16:creationId xmlns:a16="http://schemas.microsoft.com/office/drawing/2014/main" id="{705A41A8-7960-E009-E700-BC30CF90281C}"/>
              </a:ext>
            </a:extLst>
          </p:cNvPr>
          <p:cNvSpPr txBox="1"/>
          <p:nvPr/>
        </p:nvSpPr>
        <p:spPr>
          <a:xfrm>
            <a:off x="3895307" y="2238018"/>
            <a:ext cx="3365262" cy="4252061"/>
          </a:xfrm>
          <a:prstGeom prst="rect">
            <a:avLst/>
          </a:prstGeom>
          <a:noFill/>
        </p:spPr>
        <p:txBody>
          <a:bodyPr wrap="square" rtlCol="0" anchor="t">
            <a:spAutoFit/>
          </a:bodyPr>
          <a:lstStyle/>
          <a:p>
            <a:pPr marL="171450" indent="-171450">
              <a:lnSpc>
                <a:spcPct val="130000"/>
              </a:lnSpc>
              <a:buFont typeface="Wingdings" panose="05000000000000000000" pitchFamily="2" charset="2"/>
              <a:buChar char="n"/>
              <a:defRPr/>
            </a:pPr>
            <a:r>
              <a:rPr kumimoji="1" lang="zh-CN" altLang="en-US" sz="1100" dirty="0">
                <a:latin typeface="+mj-ea"/>
                <a:ea typeface="+mj-ea"/>
                <a:cs typeface="+mn-ea"/>
                <a:sym typeface="+mn-lt"/>
              </a:rPr>
              <a:t>中国进行的随机、安慰剂对照</a:t>
            </a:r>
            <a:r>
              <a:rPr kumimoji="1" lang="en-US" altLang="zh-CN" sz="1100" dirty="0">
                <a:latin typeface="+mj-ea"/>
                <a:ea typeface="+mj-ea"/>
                <a:cs typeface="+mn-ea"/>
                <a:sym typeface="+mn-lt"/>
              </a:rPr>
              <a:t>Ⅲ</a:t>
            </a:r>
            <a:r>
              <a:rPr kumimoji="1" lang="zh-CN" altLang="en-US" sz="1100" dirty="0">
                <a:latin typeface="+mj-ea"/>
                <a:ea typeface="+mj-ea"/>
                <a:cs typeface="+mn-ea"/>
                <a:sym typeface="+mn-lt"/>
              </a:rPr>
              <a:t>期研究中，共有</a:t>
            </a:r>
            <a:r>
              <a:rPr kumimoji="1" lang="en-US" altLang="zh-CN" sz="1100" dirty="0">
                <a:latin typeface="+mj-ea"/>
                <a:ea typeface="+mj-ea"/>
                <a:cs typeface="+mn-ea"/>
                <a:sym typeface="+mn-lt"/>
              </a:rPr>
              <a:t>72</a:t>
            </a:r>
            <a:r>
              <a:rPr kumimoji="1" lang="zh-CN" altLang="en-US" sz="1100" dirty="0">
                <a:latin typeface="+mj-ea"/>
                <a:ea typeface="+mj-ea"/>
                <a:cs typeface="+mn-ea"/>
                <a:sym typeface="+mn-lt"/>
              </a:rPr>
              <a:t>例受试者接受阿伐曲泊帕治疗，整体暴露时间的均值（</a:t>
            </a:r>
            <a:r>
              <a:rPr kumimoji="1" lang="en-US" altLang="zh-CN" sz="1100" dirty="0">
                <a:latin typeface="+mj-ea"/>
                <a:ea typeface="+mj-ea"/>
                <a:cs typeface="+mn-ea"/>
                <a:sym typeface="+mn-lt"/>
              </a:rPr>
              <a:t>SD</a:t>
            </a:r>
            <a:r>
              <a:rPr kumimoji="1" lang="zh-CN" altLang="en-US" sz="1100" dirty="0">
                <a:latin typeface="+mj-ea"/>
                <a:ea typeface="+mj-ea"/>
                <a:cs typeface="+mn-ea"/>
                <a:sym typeface="+mn-lt"/>
              </a:rPr>
              <a:t>）为</a:t>
            </a:r>
            <a:r>
              <a:rPr kumimoji="1" lang="en-US" altLang="zh-CN" sz="1100" dirty="0">
                <a:latin typeface="+mj-ea"/>
                <a:ea typeface="+mj-ea"/>
                <a:cs typeface="+mn-ea"/>
                <a:sym typeface="+mn-lt"/>
              </a:rPr>
              <a:t>170.5</a:t>
            </a:r>
            <a:r>
              <a:rPr kumimoji="1" lang="zh-CN" altLang="en-US" sz="1100" dirty="0">
                <a:latin typeface="+mj-ea"/>
                <a:ea typeface="+mj-ea"/>
                <a:cs typeface="+mn-ea"/>
                <a:sym typeface="+mn-lt"/>
              </a:rPr>
              <a:t>（</a:t>
            </a:r>
            <a:r>
              <a:rPr kumimoji="1" lang="en-US" altLang="zh-CN" sz="1100" dirty="0">
                <a:latin typeface="+mj-ea"/>
                <a:ea typeface="+mj-ea"/>
                <a:cs typeface="+mn-ea"/>
                <a:sym typeface="+mn-lt"/>
              </a:rPr>
              <a:t>33.61</a:t>
            </a:r>
            <a:r>
              <a:rPr kumimoji="1" lang="zh-CN" altLang="en-US" sz="1100" dirty="0">
                <a:latin typeface="+mj-ea"/>
                <a:ea typeface="+mj-ea"/>
                <a:cs typeface="+mn-ea"/>
                <a:sym typeface="+mn-lt"/>
              </a:rPr>
              <a:t>）天，阿伐曲泊帕的平均日剂量均值（</a:t>
            </a:r>
            <a:r>
              <a:rPr kumimoji="1" lang="en-US" altLang="zh-CN" sz="1100" dirty="0">
                <a:latin typeface="+mj-ea"/>
                <a:ea typeface="+mj-ea"/>
                <a:cs typeface="+mn-ea"/>
                <a:sym typeface="+mn-lt"/>
              </a:rPr>
              <a:t>SD</a:t>
            </a:r>
            <a:r>
              <a:rPr kumimoji="1" lang="zh-CN" altLang="en-US" sz="1100" dirty="0">
                <a:latin typeface="+mj-ea"/>
                <a:ea typeface="+mj-ea"/>
                <a:cs typeface="+mn-ea"/>
                <a:sym typeface="+mn-lt"/>
              </a:rPr>
              <a:t>）为</a:t>
            </a:r>
            <a:r>
              <a:rPr kumimoji="1" lang="en-US" altLang="zh-CN" sz="1100" dirty="0">
                <a:latin typeface="+mj-ea"/>
                <a:ea typeface="+mj-ea"/>
                <a:cs typeface="+mn-ea"/>
                <a:sym typeface="+mn-lt"/>
              </a:rPr>
              <a:t>17.2</a:t>
            </a:r>
            <a:r>
              <a:rPr kumimoji="1" lang="zh-CN" altLang="en-US" sz="1100" dirty="0">
                <a:latin typeface="+mj-ea"/>
                <a:ea typeface="+mj-ea"/>
                <a:cs typeface="+mn-ea"/>
                <a:sym typeface="+mn-lt"/>
              </a:rPr>
              <a:t>（</a:t>
            </a:r>
            <a:r>
              <a:rPr kumimoji="1" lang="en-US" altLang="zh-CN" sz="1100" dirty="0">
                <a:latin typeface="+mj-ea"/>
                <a:ea typeface="+mj-ea"/>
                <a:cs typeface="+mn-ea"/>
                <a:sym typeface="+mn-lt"/>
              </a:rPr>
              <a:t>9.38</a:t>
            </a:r>
            <a:r>
              <a:rPr kumimoji="1" lang="zh-CN" altLang="en-US" sz="1100" dirty="0">
                <a:latin typeface="+mj-ea"/>
                <a:ea typeface="+mj-ea"/>
                <a:cs typeface="+mn-ea"/>
                <a:sym typeface="+mn-lt"/>
              </a:rPr>
              <a:t>）</a:t>
            </a:r>
            <a:r>
              <a:rPr kumimoji="1" lang="en-US" altLang="zh-CN" sz="1100" dirty="0">
                <a:latin typeface="+mj-ea"/>
                <a:ea typeface="+mj-ea"/>
                <a:cs typeface="+mn-ea"/>
                <a:sym typeface="+mn-lt"/>
              </a:rPr>
              <a:t>mg</a:t>
            </a:r>
            <a:r>
              <a:rPr kumimoji="1" lang="zh-CN" altLang="en-US" sz="1100" dirty="0">
                <a:latin typeface="+mj-ea"/>
                <a:ea typeface="+mj-ea"/>
                <a:cs typeface="+mn-ea"/>
                <a:sym typeface="+mn-lt"/>
              </a:rPr>
              <a:t>。</a:t>
            </a: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endParaRPr kumimoji="1" lang="en-US" altLang="zh-CN" sz="1100" dirty="0">
              <a:latin typeface="+mj-ea"/>
              <a:ea typeface="+mj-ea"/>
              <a:cs typeface="+mn-ea"/>
              <a:sym typeface="+mn-lt"/>
            </a:endParaRPr>
          </a:p>
          <a:p>
            <a:pPr>
              <a:lnSpc>
                <a:spcPct val="130000"/>
              </a:lnSpc>
              <a:defRPr/>
            </a:pPr>
            <a:endParaRPr kumimoji="1" lang="en-US" altLang="zh-CN" sz="1100" dirty="0">
              <a:latin typeface="+mj-ea"/>
              <a:ea typeface="+mj-ea"/>
              <a:cs typeface="+mn-ea"/>
              <a:sym typeface="+mn-lt"/>
            </a:endParaRPr>
          </a:p>
          <a:p>
            <a:pPr marL="171450" indent="-171450">
              <a:lnSpc>
                <a:spcPct val="130000"/>
              </a:lnSpc>
              <a:buFont typeface="Wingdings" panose="05000000000000000000" pitchFamily="2" charset="2"/>
              <a:buChar char="n"/>
              <a:defRPr/>
            </a:pPr>
            <a:r>
              <a:rPr kumimoji="1" lang="zh-CN" altLang="en-US" sz="1100" dirty="0">
                <a:latin typeface="+mj-ea"/>
                <a:cs typeface="+mn-ea"/>
                <a:sym typeface="+mn-lt"/>
              </a:rPr>
              <a:t>阿伐曲泊帕组中最常报告的与治疗相关的 </a:t>
            </a:r>
            <a:r>
              <a:rPr kumimoji="1" lang="en-US" altLang="zh-CN" sz="1100" dirty="0">
                <a:latin typeface="+mj-ea"/>
                <a:cs typeface="+mn-ea"/>
                <a:sym typeface="+mn-lt"/>
              </a:rPr>
              <a:t>AE </a:t>
            </a:r>
            <a:r>
              <a:rPr kumimoji="1" lang="zh-CN" altLang="en-US" sz="1100" dirty="0">
                <a:latin typeface="+mj-ea"/>
                <a:cs typeface="+mn-ea"/>
                <a:sym typeface="+mn-lt"/>
              </a:rPr>
              <a:t>是血小板计数升高，这与阿伐曲泊帕治疗作用相关。</a:t>
            </a:r>
          </a:p>
          <a:p>
            <a:pPr marL="171450" indent="-171450">
              <a:lnSpc>
                <a:spcPct val="130000"/>
              </a:lnSpc>
              <a:buFont typeface="Wingdings" panose="05000000000000000000" pitchFamily="2" charset="2"/>
              <a:buChar char="n"/>
              <a:defRPr/>
            </a:pPr>
            <a:r>
              <a:rPr kumimoji="1" lang="zh-CN" altLang="en-US" sz="1100" dirty="0">
                <a:latin typeface="+mj-ea"/>
                <a:ea typeface="+mj-ea"/>
                <a:cs typeface="+mn-ea"/>
                <a:sym typeface="+mn-lt"/>
              </a:rPr>
              <a:t>在阿整个研究接受阿伐曲泊帕治疗期间，发生率≥</a:t>
            </a:r>
            <a:r>
              <a:rPr kumimoji="1" lang="en-US" altLang="zh-CN" sz="1100" dirty="0">
                <a:latin typeface="+mj-ea"/>
                <a:ea typeface="+mj-ea"/>
                <a:cs typeface="+mn-ea"/>
                <a:sym typeface="+mn-lt"/>
              </a:rPr>
              <a:t>5</a:t>
            </a:r>
            <a:r>
              <a:rPr kumimoji="1" lang="zh-CN" altLang="en-US" sz="1100" dirty="0">
                <a:latin typeface="+mj-ea"/>
                <a:ea typeface="+mj-ea"/>
                <a:cs typeface="+mn-ea"/>
                <a:sym typeface="+mn-lt"/>
              </a:rPr>
              <a:t>％的不良反应包括：血小板计数升高，共 </a:t>
            </a:r>
            <a:r>
              <a:rPr kumimoji="1" lang="en-US" altLang="zh-CN" sz="1100" dirty="0">
                <a:latin typeface="+mj-ea"/>
                <a:ea typeface="+mj-ea"/>
                <a:cs typeface="+mn-ea"/>
                <a:sym typeface="+mn-lt"/>
              </a:rPr>
              <a:t>22 </a:t>
            </a:r>
            <a:r>
              <a:rPr kumimoji="1" lang="zh-CN" altLang="en-US" sz="1100" dirty="0">
                <a:latin typeface="+mj-ea"/>
                <a:ea typeface="+mj-ea"/>
                <a:cs typeface="+mn-ea"/>
                <a:sym typeface="+mn-lt"/>
              </a:rPr>
              <a:t>例（</a:t>
            </a:r>
            <a:r>
              <a:rPr kumimoji="1" lang="en-US" altLang="zh-CN" sz="1100" dirty="0">
                <a:latin typeface="+mj-ea"/>
                <a:ea typeface="+mj-ea"/>
                <a:cs typeface="+mn-ea"/>
                <a:sym typeface="+mn-lt"/>
              </a:rPr>
              <a:t>30.6%</a:t>
            </a:r>
            <a:r>
              <a:rPr kumimoji="1" lang="zh-CN" altLang="en-US" sz="1100" dirty="0">
                <a:latin typeface="+mj-ea"/>
                <a:ea typeface="+mj-ea"/>
                <a:cs typeface="+mn-ea"/>
                <a:sym typeface="+mn-lt"/>
              </a:rPr>
              <a:t>）受试者发生；头痛，共 </a:t>
            </a:r>
            <a:r>
              <a:rPr kumimoji="1" lang="en-US" altLang="zh-CN" sz="1100" dirty="0">
                <a:latin typeface="+mj-ea"/>
                <a:ea typeface="+mj-ea"/>
                <a:cs typeface="+mn-ea"/>
                <a:sym typeface="+mn-lt"/>
              </a:rPr>
              <a:t>12 </a:t>
            </a:r>
            <a:r>
              <a:rPr kumimoji="1" lang="zh-CN" altLang="en-US" sz="1100" dirty="0">
                <a:latin typeface="+mj-ea"/>
                <a:ea typeface="+mj-ea"/>
                <a:cs typeface="+mn-ea"/>
                <a:sym typeface="+mn-lt"/>
              </a:rPr>
              <a:t>例（</a:t>
            </a:r>
            <a:r>
              <a:rPr kumimoji="1" lang="en-US" altLang="zh-CN" sz="1100" dirty="0">
                <a:latin typeface="+mj-ea"/>
                <a:ea typeface="+mj-ea"/>
                <a:cs typeface="+mn-ea"/>
                <a:sym typeface="+mn-lt"/>
              </a:rPr>
              <a:t>16.7%</a:t>
            </a:r>
            <a:r>
              <a:rPr kumimoji="1" lang="zh-CN" altLang="en-US" sz="1100" dirty="0">
                <a:latin typeface="+mj-ea"/>
                <a:ea typeface="+mj-ea"/>
                <a:cs typeface="+mn-ea"/>
                <a:sym typeface="+mn-lt"/>
              </a:rPr>
              <a:t>）受试者发生。</a:t>
            </a:r>
          </a:p>
          <a:p>
            <a:pPr marL="171450" indent="-171450">
              <a:lnSpc>
                <a:spcPct val="130000"/>
              </a:lnSpc>
              <a:buFont typeface="Wingdings" panose="05000000000000000000" pitchFamily="2" charset="2"/>
              <a:buChar char="n"/>
              <a:defRPr/>
            </a:pPr>
            <a:endParaRPr kumimoji="1" lang="zh-CN" altLang="en-US" sz="1100" dirty="0">
              <a:latin typeface="+mj-ea"/>
              <a:ea typeface="+mj-ea"/>
              <a:cs typeface="+mn-ea"/>
              <a:sym typeface="+mn-lt"/>
            </a:endParaRPr>
          </a:p>
        </p:txBody>
      </p:sp>
    </p:spTree>
    <p:extLst>
      <p:ext uri="{BB962C8B-B14F-4D97-AF65-F5344CB8AC3E}">
        <p14:creationId xmlns:p14="http://schemas.microsoft.com/office/powerpoint/2010/main" val="302061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FAFB615B-8E60-A3DE-F386-B1146AAD1FB1}"/>
              </a:ext>
            </a:extLst>
          </p:cNvPr>
          <p:cNvSpPr/>
          <p:nvPr>
            <p:custDataLst>
              <p:tags r:id="rId1"/>
            </p:custDataLst>
          </p:nvPr>
        </p:nvSpPr>
        <p:spPr>
          <a:xfrm>
            <a:off x="395288" y="1473827"/>
            <a:ext cx="11263312" cy="4535899"/>
          </a:xfrm>
          <a:prstGeom prst="roundRect">
            <a:avLst>
              <a:gd name="adj" fmla="val 2637"/>
            </a:avLst>
          </a:prstGeom>
          <a:solidFill>
            <a:sysClr val="window" lastClr="FFFFFF"/>
          </a:solidFill>
          <a:ln w="12700" cap="flat" cmpd="sng" algn="ctr">
            <a:solidFill>
              <a:schemeClr val="bg1">
                <a:lumMod val="85000"/>
              </a:schemeClr>
            </a:solidFill>
            <a:prstDash val="solid"/>
            <a:miter lim="800000"/>
          </a:ln>
          <a:effectLst>
            <a:outerShdw blurRad="101600" algn="ctr" rotWithShape="0">
              <a:srgbClr val="104D97">
                <a:alpha val="15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600" b="1" dirty="0">
              <a:solidFill>
                <a:prstClr val="black"/>
              </a:solidFill>
              <a:cs typeface="+mn-ea"/>
              <a:sym typeface="+mn-lt"/>
            </a:endParaRPr>
          </a:p>
        </p:txBody>
      </p:sp>
      <p:cxnSp>
        <p:nvCxnSpPr>
          <p:cNvPr id="6" name="直线连接符 92">
            <a:extLst>
              <a:ext uri="{FF2B5EF4-FFF2-40B4-BE49-F238E27FC236}">
                <a16:creationId xmlns:a16="http://schemas.microsoft.com/office/drawing/2014/main" id="{5FCF4D19-FEFE-27E8-D82E-94DB560B11E7}"/>
              </a:ext>
            </a:extLst>
          </p:cNvPr>
          <p:cNvCxnSpPr>
            <a:cxnSpLocks/>
          </p:cNvCxnSpPr>
          <p:nvPr/>
        </p:nvCxnSpPr>
        <p:spPr>
          <a:xfrm>
            <a:off x="547631" y="1938285"/>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28A96279-04D2-FC5C-0867-8364B82D50C6}"/>
              </a:ext>
            </a:extLst>
          </p:cNvPr>
          <p:cNvGrpSpPr/>
          <p:nvPr/>
        </p:nvGrpSpPr>
        <p:grpSpPr>
          <a:xfrm>
            <a:off x="2011555" y="5596569"/>
            <a:ext cx="6756429" cy="358092"/>
            <a:chOff x="2514599" y="1111509"/>
            <a:chExt cx="5903521" cy="425403"/>
          </a:xfrm>
        </p:grpSpPr>
        <p:cxnSp>
          <p:nvCxnSpPr>
            <p:cNvPr id="8" name="直线连接符 94">
              <a:extLst>
                <a:ext uri="{FF2B5EF4-FFF2-40B4-BE49-F238E27FC236}">
                  <a16:creationId xmlns:a16="http://schemas.microsoft.com/office/drawing/2014/main" id="{99AF9888-EFE8-989E-0146-6743C2243413}"/>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线连接符 95">
              <a:extLst>
                <a:ext uri="{FF2B5EF4-FFF2-40B4-BE49-F238E27FC236}">
                  <a16:creationId xmlns:a16="http://schemas.microsoft.com/office/drawing/2014/main" id="{816C621B-4861-3A40-4CC4-F3F714C1F4FE}"/>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线连接符 96">
              <a:extLst>
                <a:ext uri="{FF2B5EF4-FFF2-40B4-BE49-F238E27FC236}">
                  <a16:creationId xmlns:a16="http://schemas.microsoft.com/office/drawing/2014/main" id="{6936E603-2C8A-CBBC-0286-178F61ADF38A}"/>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3C352DA0-549F-7F2D-A476-85D87C70937E}"/>
              </a:ext>
            </a:extLst>
          </p:cNvPr>
          <p:cNvSpPr txBox="1"/>
          <p:nvPr/>
        </p:nvSpPr>
        <p:spPr>
          <a:xfrm>
            <a:off x="2660469" y="1623325"/>
            <a:ext cx="23575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300" normalizeH="0" baseline="0" noProof="0" dirty="0">
                <a:ln>
                  <a:noFill/>
                </a:ln>
                <a:solidFill>
                  <a:prstClr val="black"/>
                </a:solidFill>
                <a:effectLst/>
                <a:uLnTx/>
                <a:uFillTx/>
                <a:cs typeface="+mn-ea"/>
                <a:sym typeface="+mn-lt"/>
              </a:rPr>
              <a:t>艾曲泊帕</a:t>
            </a:r>
            <a:r>
              <a:rPr kumimoji="1" lang="en-US" altLang="zh-CN" sz="1200" b="1" i="0" u="none" strike="noStrike" kern="1200" cap="none" spc="300" normalizeH="0" baseline="30000" noProof="0" dirty="0">
                <a:ln>
                  <a:noFill/>
                </a:ln>
                <a:solidFill>
                  <a:prstClr val="black"/>
                </a:solidFill>
                <a:effectLst/>
                <a:uLnTx/>
                <a:uFillTx/>
                <a:cs typeface="+mn-ea"/>
                <a:sym typeface="+mn-lt"/>
              </a:rPr>
              <a:t>1</a:t>
            </a:r>
            <a:endParaRPr kumimoji="1" lang="zh-CN" altLang="en-US" sz="1200" b="1" i="0" u="none" strike="noStrike" kern="1200" cap="none" spc="300" normalizeH="0" baseline="0" noProof="0" dirty="0">
              <a:ln>
                <a:noFill/>
              </a:ln>
              <a:solidFill>
                <a:prstClr val="black"/>
              </a:solidFill>
              <a:effectLst/>
              <a:uLnTx/>
              <a:uFillTx/>
              <a:cs typeface="+mn-ea"/>
              <a:sym typeface="+mn-lt"/>
            </a:endParaRPr>
          </a:p>
        </p:txBody>
      </p:sp>
      <p:sp>
        <p:nvSpPr>
          <p:cNvPr id="12" name="文本框 11">
            <a:extLst>
              <a:ext uri="{FF2B5EF4-FFF2-40B4-BE49-F238E27FC236}">
                <a16:creationId xmlns:a16="http://schemas.microsoft.com/office/drawing/2014/main" id="{48DF106E-EC98-7A82-1219-6407AC1EC1FB}"/>
              </a:ext>
            </a:extLst>
          </p:cNvPr>
          <p:cNvSpPr txBox="1"/>
          <p:nvPr/>
        </p:nvSpPr>
        <p:spPr>
          <a:xfrm>
            <a:off x="6131245" y="1620785"/>
            <a:ext cx="2312035"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300" normalizeH="0" baseline="0" noProof="0" dirty="0">
                <a:ln>
                  <a:noFill/>
                </a:ln>
                <a:solidFill>
                  <a:prstClr val="black"/>
                </a:solidFill>
                <a:effectLst/>
                <a:uLnTx/>
                <a:uFillTx/>
                <a:cs typeface="+mn-ea"/>
                <a:sym typeface="+mn-lt"/>
              </a:rPr>
              <a:t>海曲泊帕</a:t>
            </a:r>
            <a:r>
              <a:rPr kumimoji="1" lang="en-US" altLang="zh-CN" sz="1200" b="1" i="0" u="none" strike="noStrike" kern="1200" cap="none" spc="300" normalizeH="0" baseline="30000" noProof="0" dirty="0">
                <a:ln>
                  <a:noFill/>
                </a:ln>
                <a:solidFill>
                  <a:prstClr val="black"/>
                </a:solidFill>
                <a:effectLst/>
                <a:uLnTx/>
                <a:uFillTx/>
                <a:cs typeface="+mn-ea"/>
                <a:sym typeface="+mn-lt"/>
              </a:rPr>
              <a:t>2</a:t>
            </a:r>
            <a:endParaRPr kumimoji="1" lang="zh-CN" altLang="en-US" sz="1200" b="1" i="0" u="none" strike="noStrike" kern="1200" cap="none" spc="300" normalizeH="0" baseline="0" noProof="0" dirty="0">
              <a:ln>
                <a:noFill/>
              </a:ln>
              <a:solidFill>
                <a:prstClr val="black"/>
              </a:solidFill>
              <a:effectLst/>
              <a:uLnTx/>
              <a:uFillTx/>
              <a:cs typeface="+mn-ea"/>
              <a:sym typeface="+mn-lt"/>
            </a:endParaRPr>
          </a:p>
        </p:txBody>
      </p:sp>
      <p:sp>
        <p:nvSpPr>
          <p:cNvPr id="13" name="文本框 12">
            <a:extLst>
              <a:ext uri="{FF2B5EF4-FFF2-40B4-BE49-F238E27FC236}">
                <a16:creationId xmlns:a16="http://schemas.microsoft.com/office/drawing/2014/main" id="{6248639D-A3BC-6D32-9B67-539142767F90}"/>
              </a:ext>
            </a:extLst>
          </p:cNvPr>
          <p:cNvSpPr txBox="1"/>
          <p:nvPr/>
        </p:nvSpPr>
        <p:spPr>
          <a:xfrm>
            <a:off x="9127212" y="1616975"/>
            <a:ext cx="2173686" cy="275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300" normalizeH="0" baseline="0" noProof="0" dirty="0">
                <a:ln>
                  <a:noFill/>
                </a:ln>
                <a:solidFill>
                  <a:srgbClr val="B81226"/>
                </a:solidFill>
                <a:effectLst/>
                <a:uLnTx/>
                <a:uFillTx/>
                <a:cs typeface="+mn-ea"/>
                <a:sym typeface="+mn-lt"/>
              </a:rPr>
              <a:t>阿伐曲泊帕</a:t>
            </a:r>
            <a:r>
              <a:rPr kumimoji="1" lang="en-US" altLang="zh-CN" sz="1200" b="1" i="0" u="none" strike="noStrike" kern="1200" cap="none" spc="300" normalizeH="0" baseline="30000" noProof="0" dirty="0">
                <a:ln>
                  <a:noFill/>
                </a:ln>
                <a:solidFill>
                  <a:srgbClr val="B81226"/>
                </a:solidFill>
                <a:effectLst/>
                <a:uLnTx/>
                <a:uFillTx/>
                <a:cs typeface="+mn-ea"/>
                <a:sym typeface="+mn-lt"/>
              </a:rPr>
              <a:t>3</a:t>
            </a:r>
            <a:endParaRPr kumimoji="1" lang="zh-CN" altLang="en-US" sz="1200" b="1" i="0" u="none" strike="noStrike" kern="1200" cap="none" spc="300" normalizeH="0" baseline="0" noProof="0" dirty="0">
              <a:ln>
                <a:noFill/>
              </a:ln>
              <a:solidFill>
                <a:srgbClr val="B81226"/>
              </a:solidFill>
              <a:effectLst/>
              <a:uLnTx/>
              <a:uFillTx/>
              <a:cs typeface="+mn-ea"/>
              <a:sym typeface="+mn-lt"/>
            </a:endParaRPr>
          </a:p>
        </p:txBody>
      </p:sp>
      <p:cxnSp>
        <p:nvCxnSpPr>
          <p:cNvPr id="14" name="直线连接符 104">
            <a:extLst>
              <a:ext uri="{FF2B5EF4-FFF2-40B4-BE49-F238E27FC236}">
                <a16:creationId xmlns:a16="http://schemas.microsoft.com/office/drawing/2014/main" id="{6FC94AD8-7F5D-7090-0D35-2633255C6FF1}"/>
              </a:ext>
            </a:extLst>
          </p:cNvPr>
          <p:cNvCxnSpPr>
            <a:cxnSpLocks/>
          </p:cNvCxnSpPr>
          <p:nvPr/>
        </p:nvCxnSpPr>
        <p:spPr>
          <a:xfrm>
            <a:off x="547631" y="2738786"/>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90702273-FFD1-754E-8D68-FFA7BA8D4A33}"/>
              </a:ext>
            </a:extLst>
          </p:cNvPr>
          <p:cNvSpPr txBox="1"/>
          <p:nvPr/>
        </p:nvSpPr>
        <p:spPr>
          <a:xfrm>
            <a:off x="533400" y="2008638"/>
            <a:ext cx="1517591" cy="646331"/>
          </a:xfrm>
          <a:prstGeom prst="rect">
            <a:avLst/>
          </a:prstGeom>
          <a:noFill/>
        </p:spPr>
        <p:txBody>
          <a:bodyPr wrap="square" rtlCol="0">
            <a:spAutoFit/>
          </a:bodyPr>
          <a:lstStyle/>
          <a:p>
            <a:pPr marR="0" lvl="0" indent="0" algn="ctr" defTabSz="914400" rtl="0" fontAlgn="auto">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cs typeface="+mn-ea"/>
                <a:sym typeface="+mn-lt"/>
              </a:rPr>
              <a:t>肝毒性基团</a:t>
            </a:r>
            <a:r>
              <a:rPr kumimoji="1" lang="en-US" altLang="zh-CN" sz="1200" b="1" i="0" u="none" strike="noStrike" kern="1200" cap="none" spc="0" normalizeH="0" baseline="0" noProof="0" dirty="0">
                <a:ln>
                  <a:noFill/>
                </a:ln>
                <a:solidFill>
                  <a:prstClr val="black"/>
                </a:solidFill>
                <a:effectLst/>
                <a:uLnTx/>
                <a:uFillTx/>
                <a:cs typeface="+mn-ea"/>
                <a:sym typeface="+mn-lt"/>
              </a:rPr>
              <a:t>(</a:t>
            </a:r>
            <a:r>
              <a:rPr kumimoji="1" lang="zh-CN" altLang="en-US" sz="1200" b="1" i="0" u="none" strike="noStrike" kern="1200" cap="none" spc="0" normalizeH="0" baseline="0" noProof="0" dirty="0">
                <a:ln>
                  <a:noFill/>
                </a:ln>
                <a:solidFill>
                  <a:prstClr val="black"/>
                </a:solidFill>
                <a:effectLst/>
                <a:uLnTx/>
                <a:uFillTx/>
                <a:cs typeface="+mn-ea"/>
                <a:sym typeface="+mn-lt"/>
              </a:rPr>
              <a:t>联苯或呋喃</a:t>
            </a:r>
            <a:r>
              <a:rPr kumimoji="1" lang="en-US" altLang="zh-CN" sz="1200" b="1" i="0" u="none" strike="noStrike" kern="1200" cap="none" spc="0" normalizeH="0" baseline="0" noProof="0" dirty="0">
                <a:ln>
                  <a:noFill/>
                </a:ln>
                <a:solidFill>
                  <a:prstClr val="black"/>
                </a:solidFill>
                <a:effectLst/>
                <a:uLnTx/>
                <a:uFillTx/>
                <a:cs typeface="+mn-ea"/>
                <a:sym typeface="+mn-lt"/>
              </a:rPr>
              <a:t>)/</a:t>
            </a:r>
            <a:r>
              <a:rPr kumimoji="1" lang="zh-CN" altLang="en-US" sz="1200" b="1" i="0" u="none" strike="noStrike" kern="1200" cap="none" spc="0" normalizeH="0" baseline="0" noProof="0" dirty="0">
                <a:ln>
                  <a:noFill/>
                </a:ln>
                <a:solidFill>
                  <a:prstClr val="black"/>
                </a:solidFill>
                <a:effectLst/>
                <a:uLnTx/>
                <a:uFillTx/>
                <a:cs typeface="+mn-ea"/>
                <a:sym typeface="+mn-lt"/>
              </a:rPr>
              <a:t>金属螯合基团</a:t>
            </a:r>
            <a:r>
              <a:rPr kumimoji="1" lang="en-US" altLang="zh-CN" sz="1200" b="1" i="0" u="none" strike="noStrike" kern="1200" cap="none" spc="0" normalizeH="0" baseline="0" noProof="0" dirty="0">
                <a:ln>
                  <a:noFill/>
                </a:ln>
                <a:solidFill>
                  <a:prstClr val="black"/>
                </a:solidFill>
                <a:effectLst/>
                <a:uLnTx/>
                <a:uFillTx/>
                <a:cs typeface="+mn-ea"/>
                <a:sym typeface="+mn-lt"/>
              </a:rPr>
              <a:t>(</a:t>
            </a:r>
            <a:r>
              <a:rPr kumimoji="1" lang="zh-CN" altLang="en-US" sz="1200" b="1" i="0" u="none" strike="noStrike" kern="1200" cap="none" spc="0" normalizeH="0" baseline="0" noProof="0" dirty="0">
                <a:ln>
                  <a:noFill/>
                </a:ln>
                <a:solidFill>
                  <a:prstClr val="black"/>
                </a:solidFill>
                <a:effectLst/>
                <a:uLnTx/>
                <a:uFillTx/>
                <a:cs typeface="+mn-ea"/>
                <a:sym typeface="+mn-lt"/>
              </a:rPr>
              <a:t>酰肼</a:t>
            </a:r>
            <a:r>
              <a:rPr kumimoji="1" lang="en-US" altLang="zh-CN" sz="1200" b="1" i="0" u="none" strike="noStrike" kern="1200" cap="none" spc="0" normalizeH="0" baseline="0" noProof="0" dirty="0">
                <a:ln>
                  <a:noFill/>
                </a:ln>
                <a:solidFill>
                  <a:prstClr val="black"/>
                </a:solidFill>
                <a:effectLst/>
                <a:uLnTx/>
                <a:uFillTx/>
                <a:cs typeface="+mn-ea"/>
                <a:sym typeface="+mn-lt"/>
              </a:rPr>
              <a:t>)</a:t>
            </a:r>
          </a:p>
        </p:txBody>
      </p:sp>
      <p:cxnSp>
        <p:nvCxnSpPr>
          <p:cNvPr id="16" name="直线连接符 122">
            <a:extLst>
              <a:ext uri="{FF2B5EF4-FFF2-40B4-BE49-F238E27FC236}">
                <a16:creationId xmlns:a16="http://schemas.microsoft.com/office/drawing/2014/main" id="{674838FE-C907-2E63-C75C-D3E2203D8840}"/>
              </a:ext>
            </a:extLst>
          </p:cNvPr>
          <p:cNvCxnSpPr>
            <a:cxnSpLocks/>
          </p:cNvCxnSpPr>
          <p:nvPr/>
        </p:nvCxnSpPr>
        <p:spPr>
          <a:xfrm>
            <a:off x="547631" y="3150282"/>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116689A8-ACF8-10DD-EAF2-E55F13195125}"/>
              </a:ext>
            </a:extLst>
          </p:cNvPr>
          <p:cNvSpPr txBox="1"/>
          <p:nvPr/>
        </p:nvSpPr>
        <p:spPr>
          <a:xfrm>
            <a:off x="533400" y="2826234"/>
            <a:ext cx="1517591" cy="276999"/>
          </a:xfrm>
          <a:prstGeom prst="rect">
            <a:avLst/>
          </a:prstGeom>
          <a:noFill/>
        </p:spPr>
        <p:txBody>
          <a:bodyPr wrap="square" rtlCol="0">
            <a:spAutoFit/>
          </a:bodyPr>
          <a:lstStyle>
            <a:defPPr>
              <a:defRPr lang="zh-CN"/>
            </a:defPPr>
            <a:lvl1pPr>
              <a:defRPr kumimoji="1"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肝毒性黑框警告</a:t>
            </a:r>
          </a:p>
        </p:txBody>
      </p:sp>
      <p:sp>
        <p:nvSpPr>
          <p:cNvPr id="18" name="iconfont-1014-790367">
            <a:extLst>
              <a:ext uri="{FF2B5EF4-FFF2-40B4-BE49-F238E27FC236}">
                <a16:creationId xmlns:a16="http://schemas.microsoft.com/office/drawing/2014/main" id="{57F90FF2-5B61-B1C9-FDD8-E101A31CDA04}"/>
              </a:ext>
            </a:extLst>
          </p:cNvPr>
          <p:cNvSpPr>
            <a:spLocks noChangeAspect="1"/>
          </p:cNvSpPr>
          <p:nvPr/>
        </p:nvSpPr>
        <p:spPr>
          <a:xfrm>
            <a:off x="3713243" y="2826234"/>
            <a:ext cx="252000" cy="235298"/>
          </a:xfrm>
          <a:custGeom>
            <a:avLst/>
            <a:gdLst>
              <a:gd name="T0" fmla="*/ 6400 w 12800"/>
              <a:gd name="T1" fmla="*/ 0 h 12800"/>
              <a:gd name="T2" fmla="*/ 0 w 12800"/>
              <a:gd name="T3" fmla="*/ 6400 h 12800"/>
              <a:gd name="T4" fmla="*/ 6400 w 12800"/>
              <a:gd name="T5" fmla="*/ 12800 h 12800"/>
              <a:gd name="T6" fmla="*/ 12800 w 12800"/>
              <a:gd name="T7" fmla="*/ 6400 h 12800"/>
              <a:gd name="T8" fmla="*/ 6400 w 12800"/>
              <a:gd name="T9" fmla="*/ 0 h 12800"/>
              <a:gd name="T10" fmla="*/ 10053 w 12800"/>
              <a:gd name="T11" fmla="*/ 4698 h 12800"/>
              <a:gd name="T12" fmla="*/ 5896 w 12800"/>
              <a:gd name="T13" fmla="*/ 8855 h 12800"/>
              <a:gd name="T14" fmla="*/ 5519 w 12800"/>
              <a:gd name="T15" fmla="*/ 9012 h 12800"/>
              <a:gd name="T16" fmla="*/ 5142 w 12800"/>
              <a:gd name="T17" fmla="*/ 8855 h 12800"/>
              <a:gd name="T18" fmla="*/ 2747 w 12800"/>
              <a:gd name="T19" fmla="*/ 6460 h 12800"/>
              <a:gd name="T20" fmla="*/ 2747 w 12800"/>
              <a:gd name="T21" fmla="*/ 5707 h 12800"/>
              <a:gd name="T22" fmla="*/ 3500 w 12800"/>
              <a:gd name="T23" fmla="*/ 5707 h 12800"/>
              <a:gd name="T24" fmla="*/ 5519 w 12800"/>
              <a:gd name="T25" fmla="*/ 7725 h 12800"/>
              <a:gd name="T26" fmla="*/ 9300 w 12800"/>
              <a:gd name="T27" fmla="*/ 3945 h 12800"/>
              <a:gd name="T28" fmla="*/ 10054 w 12800"/>
              <a:gd name="T29" fmla="*/ 3945 h 12800"/>
              <a:gd name="T30" fmla="*/ 10053 w 12800"/>
              <a:gd name="T31" fmla="*/ 4698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00" h="12800">
                <a:moveTo>
                  <a:pt x="6400" y="0"/>
                </a:moveTo>
                <a:cubicBezTo>
                  <a:pt x="2865" y="0"/>
                  <a:pt x="0" y="2865"/>
                  <a:pt x="0" y="6400"/>
                </a:cubicBezTo>
                <a:cubicBezTo>
                  <a:pt x="0" y="9935"/>
                  <a:pt x="2865" y="12800"/>
                  <a:pt x="6400" y="12800"/>
                </a:cubicBezTo>
                <a:cubicBezTo>
                  <a:pt x="9935" y="12800"/>
                  <a:pt x="12800" y="9935"/>
                  <a:pt x="12800" y="6400"/>
                </a:cubicBezTo>
                <a:cubicBezTo>
                  <a:pt x="12800" y="2865"/>
                  <a:pt x="9935" y="0"/>
                  <a:pt x="6400" y="0"/>
                </a:cubicBezTo>
                <a:close/>
                <a:moveTo>
                  <a:pt x="10053" y="4698"/>
                </a:moveTo>
                <a:lnTo>
                  <a:pt x="5896" y="8855"/>
                </a:lnTo>
                <a:cubicBezTo>
                  <a:pt x="5796" y="8955"/>
                  <a:pt x="5660" y="9012"/>
                  <a:pt x="5519" y="9012"/>
                </a:cubicBezTo>
                <a:cubicBezTo>
                  <a:pt x="5378" y="9012"/>
                  <a:pt x="5242" y="8955"/>
                  <a:pt x="5142" y="8855"/>
                </a:cubicBezTo>
                <a:lnTo>
                  <a:pt x="2747" y="6460"/>
                </a:lnTo>
                <a:cubicBezTo>
                  <a:pt x="2539" y="6252"/>
                  <a:pt x="2539" y="5915"/>
                  <a:pt x="2747" y="5707"/>
                </a:cubicBezTo>
                <a:cubicBezTo>
                  <a:pt x="2955" y="5499"/>
                  <a:pt x="3292" y="5499"/>
                  <a:pt x="3500" y="5707"/>
                </a:cubicBezTo>
                <a:lnTo>
                  <a:pt x="5519" y="7725"/>
                </a:lnTo>
                <a:lnTo>
                  <a:pt x="9300" y="3945"/>
                </a:lnTo>
                <a:cubicBezTo>
                  <a:pt x="9509" y="3736"/>
                  <a:pt x="9846" y="3736"/>
                  <a:pt x="10054" y="3945"/>
                </a:cubicBezTo>
                <a:cubicBezTo>
                  <a:pt x="10262" y="4152"/>
                  <a:pt x="10262" y="4490"/>
                  <a:pt x="10053" y="469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cs typeface="+mn-ea"/>
              <a:sym typeface="+mn-lt"/>
            </a:endParaRPr>
          </a:p>
        </p:txBody>
      </p:sp>
      <p:sp>
        <p:nvSpPr>
          <p:cNvPr id="19" name="cancel-button_2389">
            <a:extLst>
              <a:ext uri="{FF2B5EF4-FFF2-40B4-BE49-F238E27FC236}">
                <a16:creationId xmlns:a16="http://schemas.microsoft.com/office/drawing/2014/main" id="{8CF776AC-474E-8398-6B80-759C10A94101}"/>
              </a:ext>
            </a:extLst>
          </p:cNvPr>
          <p:cNvSpPr>
            <a:spLocks/>
          </p:cNvSpPr>
          <p:nvPr/>
        </p:nvSpPr>
        <p:spPr>
          <a:xfrm>
            <a:off x="7161262" y="2826234"/>
            <a:ext cx="252000" cy="252000"/>
          </a:xfrm>
          <a:custGeom>
            <a:avLst/>
            <a:gdLst>
              <a:gd name="connsiteX0" fmla="*/ 219697 w 602430"/>
              <a:gd name="connsiteY0" fmla="*/ 171013 h 601394"/>
              <a:gd name="connsiteX1" fmla="*/ 300407 w 602430"/>
              <a:gd name="connsiteY1" fmla="*/ 253255 h 601394"/>
              <a:gd name="connsiteX2" fmla="*/ 382732 w 602430"/>
              <a:gd name="connsiteY2" fmla="*/ 171013 h 601394"/>
              <a:gd name="connsiteX3" fmla="*/ 431158 w 602430"/>
              <a:gd name="connsiteY3" fmla="*/ 219391 h 601394"/>
              <a:gd name="connsiteX4" fmla="*/ 348834 w 602430"/>
              <a:gd name="connsiteY4" fmla="*/ 300021 h 601394"/>
              <a:gd name="connsiteX5" fmla="*/ 431158 w 602430"/>
              <a:gd name="connsiteY5" fmla="*/ 382263 h 601394"/>
              <a:gd name="connsiteX6" fmla="*/ 382732 w 602430"/>
              <a:gd name="connsiteY6" fmla="*/ 430641 h 601394"/>
              <a:gd name="connsiteX7" fmla="*/ 300407 w 602430"/>
              <a:gd name="connsiteY7" fmla="*/ 348399 h 601394"/>
              <a:gd name="connsiteX8" fmla="*/ 219697 w 602430"/>
              <a:gd name="connsiteY8" fmla="*/ 430641 h 601394"/>
              <a:gd name="connsiteX9" fmla="*/ 171271 w 602430"/>
              <a:gd name="connsiteY9" fmla="*/ 382263 h 601394"/>
              <a:gd name="connsiteX10" fmla="*/ 253595 w 602430"/>
              <a:gd name="connsiteY10" fmla="*/ 300021 h 601394"/>
              <a:gd name="connsiteX11" fmla="*/ 171271 w 602430"/>
              <a:gd name="connsiteY11" fmla="*/ 219391 h 601394"/>
              <a:gd name="connsiteX12" fmla="*/ 300407 w 602430"/>
              <a:gd name="connsiteY12" fmla="*/ 30634 h 601394"/>
              <a:gd name="connsiteX13" fmla="*/ 30687 w 602430"/>
              <a:gd name="connsiteY13" fmla="*/ 299891 h 601394"/>
              <a:gd name="connsiteX14" fmla="*/ 300407 w 602430"/>
              <a:gd name="connsiteY14" fmla="*/ 570760 h 601394"/>
              <a:gd name="connsiteX15" fmla="*/ 571743 w 602430"/>
              <a:gd name="connsiteY15" fmla="*/ 299891 h 601394"/>
              <a:gd name="connsiteX16" fmla="*/ 300407 w 602430"/>
              <a:gd name="connsiteY16" fmla="*/ 30634 h 601394"/>
              <a:gd name="connsiteX17" fmla="*/ 300407 w 602430"/>
              <a:gd name="connsiteY17" fmla="*/ 0 h 601394"/>
              <a:gd name="connsiteX18" fmla="*/ 602430 w 602430"/>
              <a:gd name="connsiteY18" fmla="*/ 299891 h 601394"/>
              <a:gd name="connsiteX19" fmla="*/ 300407 w 602430"/>
              <a:gd name="connsiteY19" fmla="*/ 601394 h 601394"/>
              <a:gd name="connsiteX20" fmla="*/ 0 w 602430"/>
              <a:gd name="connsiteY20" fmla="*/ 299891 h 601394"/>
              <a:gd name="connsiteX21" fmla="*/ 300407 w 602430"/>
              <a:gd name="connsiteY21" fmla="*/ 0 h 60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30" h="601394">
                <a:moveTo>
                  <a:pt x="219697" y="171013"/>
                </a:moveTo>
                <a:cubicBezTo>
                  <a:pt x="219697" y="171013"/>
                  <a:pt x="295565" y="253255"/>
                  <a:pt x="300407" y="253255"/>
                </a:cubicBezTo>
                <a:cubicBezTo>
                  <a:pt x="306864" y="253255"/>
                  <a:pt x="382732" y="171013"/>
                  <a:pt x="382732" y="171013"/>
                </a:cubicBezTo>
                <a:lnTo>
                  <a:pt x="431158" y="219391"/>
                </a:lnTo>
                <a:cubicBezTo>
                  <a:pt x="431158" y="219391"/>
                  <a:pt x="348834" y="295183"/>
                  <a:pt x="348834" y="300021"/>
                </a:cubicBezTo>
                <a:cubicBezTo>
                  <a:pt x="348834" y="306471"/>
                  <a:pt x="431158" y="382263"/>
                  <a:pt x="431158" y="382263"/>
                </a:cubicBezTo>
                <a:lnTo>
                  <a:pt x="382732" y="430641"/>
                </a:lnTo>
                <a:cubicBezTo>
                  <a:pt x="382732" y="430641"/>
                  <a:pt x="306864" y="348399"/>
                  <a:pt x="300407" y="348399"/>
                </a:cubicBezTo>
                <a:cubicBezTo>
                  <a:pt x="295565" y="348399"/>
                  <a:pt x="219697" y="430641"/>
                  <a:pt x="219697" y="430641"/>
                </a:cubicBezTo>
                <a:lnTo>
                  <a:pt x="171271" y="382263"/>
                </a:lnTo>
                <a:cubicBezTo>
                  <a:pt x="171271" y="382263"/>
                  <a:pt x="253595" y="308084"/>
                  <a:pt x="253595" y="300021"/>
                </a:cubicBezTo>
                <a:cubicBezTo>
                  <a:pt x="253595" y="293570"/>
                  <a:pt x="171271" y="219391"/>
                  <a:pt x="171271" y="219391"/>
                </a:cubicBezTo>
                <a:close/>
                <a:moveTo>
                  <a:pt x="300407" y="30634"/>
                </a:moveTo>
                <a:cubicBezTo>
                  <a:pt x="151819" y="30634"/>
                  <a:pt x="30687" y="151558"/>
                  <a:pt x="30687" y="299891"/>
                </a:cubicBezTo>
                <a:cubicBezTo>
                  <a:pt x="30687" y="449836"/>
                  <a:pt x="151819" y="570760"/>
                  <a:pt x="300407" y="570760"/>
                </a:cubicBezTo>
                <a:cubicBezTo>
                  <a:pt x="450611" y="570760"/>
                  <a:pt x="571743" y="449836"/>
                  <a:pt x="571743" y="299891"/>
                </a:cubicBezTo>
                <a:cubicBezTo>
                  <a:pt x="571743" y="151558"/>
                  <a:pt x="450611" y="30634"/>
                  <a:pt x="300407" y="30634"/>
                </a:cubicBezTo>
                <a:close/>
                <a:moveTo>
                  <a:pt x="300407" y="0"/>
                </a:moveTo>
                <a:cubicBezTo>
                  <a:pt x="466762" y="0"/>
                  <a:pt x="602430" y="133822"/>
                  <a:pt x="602430" y="299891"/>
                </a:cubicBezTo>
                <a:cubicBezTo>
                  <a:pt x="602430" y="465959"/>
                  <a:pt x="466762" y="601394"/>
                  <a:pt x="300407" y="601394"/>
                </a:cubicBezTo>
                <a:cubicBezTo>
                  <a:pt x="134053" y="601394"/>
                  <a:pt x="0" y="465959"/>
                  <a:pt x="0" y="299891"/>
                </a:cubicBezTo>
                <a:cubicBezTo>
                  <a:pt x="0" y="133822"/>
                  <a:pt x="134053" y="0"/>
                  <a:pt x="3004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cs typeface="+mn-ea"/>
              <a:sym typeface="+mn-lt"/>
            </a:endParaRPr>
          </a:p>
        </p:txBody>
      </p:sp>
      <p:sp>
        <p:nvSpPr>
          <p:cNvPr id="20" name="cancel-button_2389">
            <a:extLst>
              <a:ext uri="{FF2B5EF4-FFF2-40B4-BE49-F238E27FC236}">
                <a16:creationId xmlns:a16="http://schemas.microsoft.com/office/drawing/2014/main" id="{CF8A8B26-7311-92F0-6C7A-1685E04FD81E}"/>
              </a:ext>
            </a:extLst>
          </p:cNvPr>
          <p:cNvSpPr>
            <a:spLocks/>
          </p:cNvSpPr>
          <p:nvPr/>
        </p:nvSpPr>
        <p:spPr>
          <a:xfrm>
            <a:off x="10088055" y="2826234"/>
            <a:ext cx="252000" cy="252000"/>
          </a:xfrm>
          <a:custGeom>
            <a:avLst/>
            <a:gdLst>
              <a:gd name="connsiteX0" fmla="*/ 219697 w 602430"/>
              <a:gd name="connsiteY0" fmla="*/ 171013 h 601394"/>
              <a:gd name="connsiteX1" fmla="*/ 300407 w 602430"/>
              <a:gd name="connsiteY1" fmla="*/ 253255 h 601394"/>
              <a:gd name="connsiteX2" fmla="*/ 382732 w 602430"/>
              <a:gd name="connsiteY2" fmla="*/ 171013 h 601394"/>
              <a:gd name="connsiteX3" fmla="*/ 431158 w 602430"/>
              <a:gd name="connsiteY3" fmla="*/ 219391 h 601394"/>
              <a:gd name="connsiteX4" fmla="*/ 348834 w 602430"/>
              <a:gd name="connsiteY4" fmla="*/ 300021 h 601394"/>
              <a:gd name="connsiteX5" fmla="*/ 431158 w 602430"/>
              <a:gd name="connsiteY5" fmla="*/ 382263 h 601394"/>
              <a:gd name="connsiteX6" fmla="*/ 382732 w 602430"/>
              <a:gd name="connsiteY6" fmla="*/ 430641 h 601394"/>
              <a:gd name="connsiteX7" fmla="*/ 300407 w 602430"/>
              <a:gd name="connsiteY7" fmla="*/ 348399 h 601394"/>
              <a:gd name="connsiteX8" fmla="*/ 219697 w 602430"/>
              <a:gd name="connsiteY8" fmla="*/ 430641 h 601394"/>
              <a:gd name="connsiteX9" fmla="*/ 171271 w 602430"/>
              <a:gd name="connsiteY9" fmla="*/ 382263 h 601394"/>
              <a:gd name="connsiteX10" fmla="*/ 253595 w 602430"/>
              <a:gd name="connsiteY10" fmla="*/ 300021 h 601394"/>
              <a:gd name="connsiteX11" fmla="*/ 171271 w 602430"/>
              <a:gd name="connsiteY11" fmla="*/ 219391 h 601394"/>
              <a:gd name="connsiteX12" fmla="*/ 300407 w 602430"/>
              <a:gd name="connsiteY12" fmla="*/ 30634 h 601394"/>
              <a:gd name="connsiteX13" fmla="*/ 30687 w 602430"/>
              <a:gd name="connsiteY13" fmla="*/ 299891 h 601394"/>
              <a:gd name="connsiteX14" fmla="*/ 300407 w 602430"/>
              <a:gd name="connsiteY14" fmla="*/ 570760 h 601394"/>
              <a:gd name="connsiteX15" fmla="*/ 571743 w 602430"/>
              <a:gd name="connsiteY15" fmla="*/ 299891 h 601394"/>
              <a:gd name="connsiteX16" fmla="*/ 300407 w 602430"/>
              <a:gd name="connsiteY16" fmla="*/ 30634 h 601394"/>
              <a:gd name="connsiteX17" fmla="*/ 300407 w 602430"/>
              <a:gd name="connsiteY17" fmla="*/ 0 h 601394"/>
              <a:gd name="connsiteX18" fmla="*/ 602430 w 602430"/>
              <a:gd name="connsiteY18" fmla="*/ 299891 h 601394"/>
              <a:gd name="connsiteX19" fmla="*/ 300407 w 602430"/>
              <a:gd name="connsiteY19" fmla="*/ 601394 h 601394"/>
              <a:gd name="connsiteX20" fmla="*/ 0 w 602430"/>
              <a:gd name="connsiteY20" fmla="*/ 299891 h 601394"/>
              <a:gd name="connsiteX21" fmla="*/ 300407 w 602430"/>
              <a:gd name="connsiteY21" fmla="*/ 0 h 60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30" h="601394">
                <a:moveTo>
                  <a:pt x="219697" y="171013"/>
                </a:moveTo>
                <a:cubicBezTo>
                  <a:pt x="219697" y="171013"/>
                  <a:pt x="295565" y="253255"/>
                  <a:pt x="300407" y="253255"/>
                </a:cubicBezTo>
                <a:cubicBezTo>
                  <a:pt x="306864" y="253255"/>
                  <a:pt x="382732" y="171013"/>
                  <a:pt x="382732" y="171013"/>
                </a:cubicBezTo>
                <a:lnTo>
                  <a:pt x="431158" y="219391"/>
                </a:lnTo>
                <a:cubicBezTo>
                  <a:pt x="431158" y="219391"/>
                  <a:pt x="348834" y="295183"/>
                  <a:pt x="348834" y="300021"/>
                </a:cubicBezTo>
                <a:cubicBezTo>
                  <a:pt x="348834" y="306471"/>
                  <a:pt x="431158" y="382263"/>
                  <a:pt x="431158" y="382263"/>
                </a:cubicBezTo>
                <a:lnTo>
                  <a:pt x="382732" y="430641"/>
                </a:lnTo>
                <a:cubicBezTo>
                  <a:pt x="382732" y="430641"/>
                  <a:pt x="306864" y="348399"/>
                  <a:pt x="300407" y="348399"/>
                </a:cubicBezTo>
                <a:cubicBezTo>
                  <a:pt x="295565" y="348399"/>
                  <a:pt x="219697" y="430641"/>
                  <a:pt x="219697" y="430641"/>
                </a:cubicBezTo>
                <a:lnTo>
                  <a:pt x="171271" y="382263"/>
                </a:lnTo>
                <a:cubicBezTo>
                  <a:pt x="171271" y="382263"/>
                  <a:pt x="253595" y="308084"/>
                  <a:pt x="253595" y="300021"/>
                </a:cubicBezTo>
                <a:cubicBezTo>
                  <a:pt x="253595" y="293570"/>
                  <a:pt x="171271" y="219391"/>
                  <a:pt x="171271" y="219391"/>
                </a:cubicBezTo>
                <a:close/>
                <a:moveTo>
                  <a:pt x="300407" y="30634"/>
                </a:moveTo>
                <a:cubicBezTo>
                  <a:pt x="151819" y="30634"/>
                  <a:pt x="30687" y="151558"/>
                  <a:pt x="30687" y="299891"/>
                </a:cubicBezTo>
                <a:cubicBezTo>
                  <a:pt x="30687" y="449836"/>
                  <a:pt x="151819" y="570760"/>
                  <a:pt x="300407" y="570760"/>
                </a:cubicBezTo>
                <a:cubicBezTo>
                  <a:pt x="450611" y="570760"/>
                  <a:pt x="571743" y="449836"/>
                  <a:pt x="571743" y="299891"/>
                </a:cubicBezTo>
                <a:cubicBezTo>
                  <a:pt x="571743" y="151558"/>
                  <a:pt x="450611" y="30634"/>
                  <a:pt x="300407" y="30634"/>
                </a:cubicBezTo>
                <a:close/>
                <a:moveTo>
                  <a:pt x="300407" y="0"/>
                </a:moveTo>
                <a:cubicBezTo>
                  <a:pt x="466762" y="0"/>
                  <a:pt x="602430" y="133822"/>
                  <a:pt x="602430" y="299891"/>
                </a:cubicBezTo>
                <a:cubicBezTo>
                  <a:pt x="602430" y="465959"/>
                  <a:pt x="466762" y="601394"/>
                  <a:pt x="300407" y="601394"/>
                </a:cubicBezTo>
                <a:cubicBezTo>
                  <a:pt x="134053" y="601394"/>
                  <a:pt x="0" y="465959"/>
                  <a:pt x="0" y="299891"/>
                </a:cubicBezTo>
                <a:cubicBezTo>
                  <a:pt x="0" y="133822"/>
                  <a:pt x="134053" y="0"/>
                  <a:pt x="3004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cs typeface="+mn-ea"/>
              <a:sym typeface="+mn-lt"/>
            </a:endParaRPr>
          </a:p>
        </p:txBody>
      </p:sp>
      <p:sp>
        <p:nvSpPr>
          <p:cNvPr id="21" name="文本框 20">
            <a:extLst>
              <a:ext uri="{FF2B5EF4-FFF2-40B4-BE49-F238E27FC236}">
                <a16:creationId xmlns:a16="http://schemas.microsoft.com/office/drawing/2014/main" id="{D3855C18-EC51-A2F9-DBCA-B50D071D089F}"/>
              </a:ext>
            </a:extLst>
          </p:cNvPr>
          <p:cNvSpPr txBox="1"/>
          <p:nvPr/>
        </p:nvSpPr>
        <p:spPr>
          <a:xfrm>
            <a:off x="533400" y="3263057"/>
            <a:ext cx="1517591" cy="461665"/>
          </a:xfrm>
          <a:prstGeom prst="rect">
            <a:avLst/>
          </a:prstGeom>
          <a:noFill/>
        </p:spPr>
        <p:txBody>
          <a:bodyPr wrap="square" rtlCol="0">
            <a:spAutoFit/>
          </a:bodyPr>
          <a:lstStyle>
            <a:defPPr>
              <a:defRPr lang="zh-CN"/>
            </a:defPPr>
            <a:lvl1pPr>
              <a:defRPr kumimoji="1"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肝脏相关</a:t>
            </a:r>
            <a:endParaRPr kumimoji="1" lang="en-US" altLang="zh-CN" sz="1200" b="1"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ctr" defTabSz="914400" rtl="0" eaLnBrk="1" fontAlgn="auto" latinLnBrk="0" hangingPunct="1">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不良事件</a:t>
            </a:r>
          </a:p>
        </p:txBody>
      </p:sp>
      <p:sp>
        <p:nvSpPr>
          <p:cNvPr id="22" name="文本框 21">
            <a:extLst>
              <a:ext uri="{FF2B5EF4-FFF2-40B4-BE49-F238E27FC236}">
                <a16:creationId xmlns:a16="http://schemas.microsoft.com/office/drawing/2014/main" id="{B2DAABAB-3239-93DE-C8AE-632C8E8437BC}"/>
              </a:ext>
            </a:extLst>
          </p:cNvPr>
          <p:cNvSpPr txBox="1"/>
          <p:nvPr/>
        </p:nvSpPr>
        <p:spPr>
          <a:xfrm>
            <a:off x="2734795" y="3207810"/>
            <a:ext cx="2208896" cy="600164"/>
          </a:xfrm>
          <a:prstGeom prst="rect">
            <a:avLst/>
          </a:prstGeom>
          <a:noFill/>
        </p:spPr>
        <p:txBody>
          <a:bodyPr wrap="square" rtlCol="0">
            <a:spAutoFit/>
          </a:bodyPr>
          <a:lstStyle/>
          <a:p>
            <a:pPr marR="0" lvl="0" algn="ctr" defTabSz="914400" rtl="0" eaLnBrk="1" fontAlgn="auto" latinLnBrk="0" hangingPunct="1">
              <a:spcBef>
                <a:spcPts val="0"/>
              </a:spcBef>
              <a:spcAft>
                <a:spcPts val="0"/>
              </a:spcAft>
              <a:buClrTx/>
              <a:buSzTx/>
              <a:defRPr/>
            </a:pPr>
            <a:r>
              <a:rPr kumimoji="1" lang="en-US" altLang="zh-CN" sz="1100" b="0" i="0" u="none" strike="noStrike" kern="1200" cap="none" spc="0" normalizeH="0" baseline="0" noProof="0" dirty="0">
                <a:ln>
                  <a:noFill/>
                </a:ln>
                <a:solidFill>
                  <a:prstClr val="black"/>
                </a:solidFill>
                <a:effectLst/>
                <a:uLnTx/>
                <a:uFillTx/>
                <a:cs typeface="+mn-ea"/>
                <a:sym typeface="+mn-lt"/>
              </a:rPr>
              <a:t>ALT</a:t>
            </a:r>
            <a:r>
              <a:rPr kumimoji="1" lang="zh-CN" altLang="en-US" sz="1100" b="0" i="0" u="none" strike="noStrike" kern="1200" cap="none" spc="0" normalizeH="0" baseline="0" noProof="0" dirty="0">
                <a:ln>
                  <a:noFill/>
                </a:ln>
                <a:solidFill>
                  <a:prstClr val="black"/>
                </a:solidFill>
                <a:effectLst/>
                <a:uLnTx/>
                <a:uFillTx/>
                <a:cs typeface="+mn-ea"/>
                <a:sym typeface="+mn-lt"/>
              </a:rPr>
              <a:t>升高：</a:t>
            </a:r>
            <a:r>
              <a:rPr kumimoji="1" lang="en-US" altLang="zh-CN" sz="1100" b="0" i="0" u="none" strike="noStrike" kern="1200" cap="none" spc="0" normalizeH="0" baseline="0" noProof="0" dirty="0">
                <a:ln>
                  <a:noFill/>
                </a:ln>
                <a:solidFill>
                  <a:prstClr val="black"/>
                </a:solidFill>
                <a:effectLst/>
                <a:uLnTx/>
                <a:uFillTx/>
                <a:cs typeface="+mn-ea"/>
                <a:sym typeface="+mn-lt"/>
              </a:rPr>
              <a:t>16.5%</a:t>
            </a:r>
          </a:p>
          <a:p>
            <a:pPr marR="0" lvl="0" algn="ctr" defTabSz="914400" rtl="0" eaLnBrk="1" fontAlgn="auto" latinLnBrk="0" hangingPunct="1">
              <a:spcBef>
                <a:spcPts val="0"/>
              </a:spcBef>
              <a:spcAft>
                <a:spcPts val="0"/>
              </a:spcAft>
              <a:buClrTx/>
              <a:buSzTx/>
              <a:defRPr/>
            </a:pPr>
            <a:r>
              <a:rPr kumimoji="1" lang="en-US" altLang="zh-CN" sz="1100" b="0" i="0" u="none" strike="noStrike" kern="1200" cap="none" spc="0" normalizeH="0" baseline="0" noProof="0" dirty="0">
                <a:ln>
                  <a:noFill/>
                </a:ln>
                <a:solidFill>
                  <a:prstClr val="black"/>
                </a:solidFill>
                <a:effectLst/>
                <a:uLnTx/>
                <a:uFillTx/>
                <a:cs typeface="+mn-ea"/>
                <a:sym typeface="+mn-lt"/>
              </a:rPr>
              <a:t>AST</a:t>
            </a:r>
            <a:r>
              <a:rPr kumimoji="1" lang="zh-CN" altLang="en-US" sz="1100" b="0" i="0" u="none" strike="noStrike" kern="1200" cap="none" spc="0" normalizeH="0" baseline="0" noProof="0" dirty="0">
                <a:ln>
                  <a:noFill/>
                </a:ln>
                <a:solidFill>
                  <a:prstClr val="black"/>
                </a:solidFill>
                <a:effectLst/>
                <a:uLnTx/>
                <a:uFillTx/>
                <a:cs typeface="+mn-ea"/>
                <a:sym typeface="+mn-lt"/>
              </a:rPr>
              <a:t>升高：</a:t>
            </a:r>
            <a:r>
              <a:rPr kumimoji="1" lang="en-US" altLang="zh-CN" sz="1100" b="0" i="0" u="none" strike="noStrike" kern="1200" cap="none" spc="0" normalizeH="0" baseline="0" noProof="0" dirty="0">
                <a:ln>
                  <a:noFill/>
                </a:ln>
                <a:solidFill>
                  <a:prstClr val="black"/>
                </a:solidFill>
                <a:effectLst/>
                <a:uLnTx/>
                <a:uFillTx/>
                <a:cs typeface="+mn-ea"/>
                <a:sym typeface="+mn-lt"/>
              </a:rPr>
              <a:t>10.6%</a:t>
            </a:r>
          </a:p>
          <a:p>
            <a:pPr marR="0" lvl="0" algn="ctr" defTabSz="914400" rtl="0" eaLnBrk="1" fontAlgn="auto" latinLnBrk="0" hangingPunct="1">
              <a:spcBef>
                <a:spcPts val="0"/>
              </a:spcBef>
              <a:spcAft>
                <a:spcPts val="0"/>
              </a:spcAft>
              <a:buClrTx/>
              <a:buSzTx/>
              <a:defRPr/>
            </a:pPr>
            <a:r>
              <a:rPr kumimoji="1" lang="zh-CN" altLang="en-US" sz="1100" b="0" i="0" u="none" strike="noStrike" kern="1200" cap="none" spc="0" normalizeH="0" baseline="0" noProof="0" dirty="0">
                <a:ln>
                  <a:noFill/>
                </a:ln>
                <a:solidFill>
                  <a:prstClr val="black"/>
                </a:solidFill>
                <a:effectLst/>
                <a:uLnTx/>
                <a:uFillTx/>
                <a:cs typeface="+mn-ea"/>
                <a:sym typeface="+mn-lt"/>
              </a:rPr>
              <a:t>肝功能异常：</a:t>
            </a:r>
            <a:r>
              <a:rPr kumimoji="1" lang="en-US" altLang="zh-CN" sz="1100" b="0" i="0" u="none" strike="noStrike" kern="1200" cap="none" spc="0" normalizeH="0" baseline="0" noProof="0" dirty="0">
                <a:ln>
                  <a:noFill/>
                </a:ln>
                <a:solidFill>
                  <a:prstClr val="black"/>
                </a:solidFill>
                <a:effectLst/>
                <a:uLnTx/>
                <a:uFillTx/>
                <a:cs typeface="+mn-ea"/>
                <a:sym typeface="+mn-lt"/>
              </a:rPr>
              <a:t>4.7%</a:t>
            </a:r>
            <a:endParaRPr kumimoji="1" lang="zh-CN" altLang="en-US" sz="1100" b="0" i="0" u="none" strike="noStrike" kern="1200" cap="none" spc="0" normalizeH="0" baseline="0" noProof="0" dirty="0">
              <a:ln>
                <a:noFill/>
              </a:ln>
              <a:solidFill>
                <a:prstClr val="black"/>
              </a:solidFill>
              <a:effectLst/>
              <a:uLnTx/>
              <a:uFillTx/>
              <a:cs typeface="+mn-ea"/>
              <a:sym typeface="+mn-lt"/>
            </a:endParaRPr>
          </a:p>
        </p:txBody>
      </p:sp>
      <p:sp>
        <p:nvSpPr>
          <p:cNvPr id="23" name="文本框 22">
            <a:extLst>
              <a:ext uri="{FF2B5EF4-FFF2-40B4-BE49-F238E27FC236}">
                <a16:creationId xmlns:a16="http://schemas.microsoft.com/office/drawing/2014/main" id="{F4BD4EE0-AF79-13B6-2D11-3AB5577CA220}"/>
              </a:ext>
            </a:extLst>
          </p:cNvPr>
          <p:cNvSpPr txBox="1"/>
          <p:nvPr/>
        </p:nvSpPr>
        <p:spPr>
          <a:xfrm>
            <a:off x="6131245" y="3196382"/>
            <a:ext cx="2312035" cy="600164"/>
          </a:xfrm>
          <a:prstGeom prst="rect">
            <a:avLst/>
          </a:prstGeom>
          <a:noFill/>
        </p:spPr>
        <p:txBody>
          <a:bodyPr wrap="square" rtlCol="0">
            <a:spAutoFit/>
          </a:bodyPr>
          <a:lstStyle/>
          <a:p>
            <a:pPr marR="0" lvl="0" algn="ctr" defTabSz="914400" rtl="0" eaLnBrk="1" fontAlgn="auto" latinLnBrk="0" hangingPunct="1">
              <a:spcBef>
                <a:spcPts val="0"/>
              </a:spcBef>
              <a:spcAft>
                <a:spcPts val="0"/>
              </a:spcAft>
              <a:buClrTx/>
              <a:buSzTx/>
              <a:defRPr/>
            </a:pPr>
            <a:r>
              <a:rPr kumimoji="1" lang="en-US" altLang="zh-CN" sz="1100" b="0" i="0" u="none" strike="noStrike" kern="1200" cap="none" spc="0" normalizeH="0" baseline="0" noProof="0" dirty="0">
                <a:ln>
                  <a:noFill/>
                </a:ln>
                <a:solidFill>
                  <a:prstClr val="black"/>
                </a:solidFill>
                <a:effectLst/>
                <a:uLnTx/>
                <a:uFillTx/>
                <a:cs typeface="+mn-ea"/>
                <a:sym typeface="+mn-lt"/>
              </a:rPr>
              <a:t>ALT</a:t>
            </a:r>
            <a:r>
              <a:rPr kumimoji="1" lang="zh-CN" altLang="en-US" sz="1100" b="0" i="0" u="none" strike="noStrike" kern="1200" cap="none" spc="0" normalizeH="0" baseline="0" noProof="0" dirty="0">
                <a:ln>
                  <a:noFill/>
                </a:ln>
                <a:solidFill>
                  <a:prstClr val="black"/>
                </a:solidFill>
                <a:effectLst/>
                <a:uLnTx/>
                <a:uFillTx/>
                <a:cs typeface="+mn-ea"/>
                <a:sym typeface="+mn-lt"/>
              </a:rPr>
              <a:t>升高：</a:t>
            </a:r>
            <a:r>
              <a:rPr kumimoji="1" lang="en-US" altLang="zh-CN" sz="1100" b="0" i="0" u="none" strike="noStrike" kern="1200" cap="none" spc="0" normalizeH="0" baseline="0" noProof="0" dirty="0">
                <a:ln>
                  <a:noFill/>
                </a:ln>
                <a:solidFill>
                  <a:prstClr val="black"/>
                </a:solidFill>
                <a:effectLst/>
                <a:uLnTx/>
                <a:uFillTx/>
                <a:cs typeface="+mn-ea"/>
                <a:sym typeface="+mn-lt"/>
              </a:rPr>
              <a:t>10.0%</a:t>
            </a:r>
          </a:p>
          <a:p>
            <a:pPr marR="0" lvl="0" algn="ctr" defTabSz="914400" rtl="0" eaLnBrk="1" fontAlgn="auto" latinLnBrk="0" hangingPunct="1">
              <a:spcBef>
                <a:spcPts val="0"/>
              </a:spcBef>
              <a:spcAft>
                <a:spcPts val="0"/>
              </a:spcAft>
              <a:buClrTx/>
              <a:buSzTx/>
              <a:defRPr/>
            </a:pPr>
            <a:r>
              <a:rPr kumimoji="1" lang="en-US" altLang="zh-CN" sz="1100" b="0" i="0" u="none" strike="noStrike" kern="1200" cap="none" spc="0" normalizeH="0" baseline="0" noProof="0" dirty="0">
                <a:ln>
                  <a:noFill/>
                </a:ln>
                <a:solidFill>
                  <a:prstClr val="black"/>
                </a:solidFill>
                <a:effectLst/>
                <a:uLnTx/>
                <a:uFillTx/>
                <a:cs typeface="+mn-ea"/>
                <a:sym typeface="+mn-lt"/>
              </a:rPr>
              <a:t>AST</a:t>
            </a:r>
            <a:r>
              <a:rPr kumimoji="1" lang="zh-CN" altLang="en-US" sz="1100" b="0" i="0" u="none" strike="noStrike" kern="1200" cap="none" spc="0" normalizeH="0" baseline="0" noProof="0" dirty="0">
                <a:ln>
                  <a:noFill/>
                </a:ln>
                <a:solidFill>
                  <a:prstClr val="black"/>
                </a:solidFill>
                <a:effectLst/>
                <a:uLnTx/>
                <a:uFillTx/>
                <a:cs typeface="+mn-ea"/>
                <a:sym typeface="+mn-lt"/>
              </a:rPr>
              <a:t>升高：</a:t>
            </a:r>
            <a:r>
              <a:rPr kumimoji="1" lang="en-US" altLang="zh-CN" sz="1100" b="0" i="0" u="none" strike="noStrike" kern="1200" cap="none" spc="0" normalizeH="0" baseline="0" noProof="0" dirty="0">
                <a:ln>
                  <a:noFill/>
                </a:ln>
                <a:solidFill>
                  <a:prstClr val="black"/>
                </a:solidFill>
                <a:effectLst/>
                <a:uLnTx/>
                <a:uFillTx/>
                <a:cs typeface="+mn-ea"/>
                <a:sym typeface="+mn-lt"/>
              </a:rPr>
              <a:t>8.6%</a:t>
            </a:r>
          </a:p>
          <a:p>
            <a:pPr marR="0" lvl="0" algn="ctr" defTabSz="914400" rtl="0" eaLnBrk="1" fontAlgn="auto" latinLnBrk="0" hangingPunct="1">
              <a:spcBef>
                <a:spcPts val="0"/>
              </a:spcBef>
              <a:spcAft>
                <a:spcPts val="0"/>
              </a:spcAft>
              <a:buClrTx/>
              <a:buSzTx/>
              <a:defRPr/>
            </a:pPr>
            <a:r>
              <a:rPr kumimoji="1" lang="zh-CN" altLang="en-US" sz="1100" b="0" i="0" u="none" strike="noStrike" kern="1200" cap="none" spc="0" normalizeH="0" baseline="0" noProof="0" dirty="0">
                <a:ln>
                  <a:noFill/>
                </a:ln>
                <a:solidFill>
                  <a:prstClr val="black"/>
                </a:solidFill>
                <a:effectLst/>
                <a:uLnTx/>
                <a:uFillTx/>
                <a:cs typeface="+mn-ea"/>
                <a:sym typeface="+mn-lt"/>
              </a:rPr>
              <a:t>肝功能异常：</a:t>
            </a:r>
            <a:r>
              <a:rPr kumimoji="1" lang="en-US" altLang="zh-CN" sz="1100" b="0" i="0" u="none" strike="noStrike" kern="1200" cap="none" spc="0" normalizeH="0" baseline="0" noProof="0" dirty="0">
                <a:ln>
                  <a:noFill/>
                </a:ln>
                <a:solidFill>
                  <a:prstClr val="black"/>
                </a:solidFill>
                <a:effectLst/>
                <a:uLnTx/>
                <a:uFillTx/>
                <a:cs typeface="+mn-ea"/>
                <a:sym typeface="+mn-lt"/>
              </a:rPr>
              <a:t>5.3%</a:t>
            </a:r>
            <a:endParaRPr kumimoji="1" lang="zh-CN" altLang="en-US" sz="1100" b="0" i="0" u="none" strike="noStrike" kern="1200" cap="none" spc="0" normalizeH="0" baseline="0" noProof="0" dirty="0">
              <a:ln>
                <a:noFill/>
              </a:ln>
              <a:solidFill>
                <a:prstClr val="black"/>
              </a:solidFill>
              <a:effectLst/>
              <a:uLnTx/>
              <a:uFillTx/>
              <a:cs typeface="+mn-ea"/>
              <a:sym typeface="+mn-lt"/>
            </a:endParaRPr>
          </a:p>
        </p:txBody>
      </p:sp>
      <p:sp>
        <p:nvSpPr>
          <p:cNvPr id="24" name="文本框 23">
            <a:extLst>
              <a:ext uri="{FF2B5EF4-FFF2-40B4-BE49-F238E27FC236}">
                <a16:creationId xmlns:a16="http://schemas.microsoft.com/office/drawing/2014/main" id="{C71BC8B5-F185-8766-F966-28392BCB0D3F}"/>
              </a:ext>
            </a:extLst>
          </p:cNvPr>
          <p:cNvSpPr txBox="1"/>
          <p:nvPr/>
        </p:nvSpPr>
        <p:spPr>
          <a:xfrm>
            <a:off x="9127212" y="3196382"/>
            <a:ext cx="2173686" cy="600164"/>
          </a:xfrm>
          <a:prstGeom prst="rect">
            <a:avLst/>
          </a:prstGeom>
          <a:noFill/>
        </p:spPr>
        <p:txBody>
          <a:bodyPr wrap="square" rtlCol="0">
            <a:spAutoFit/>
          </a:bodyPr>
          <a:lstStyle/>
          <a:p>
            <a:pPr marR="0" lvl="0" algn="ctr" defTabSz="914400" rtl="0" eaLnBrk="1" fontAlgn="auto" latinLnBrk="0" hangingPunct="1">
              <a:spcBef>
                <a:spcPts val="0"/>
              </a:spcBef>
              <a:spcAft>
                <a:spcPts val="0"/>
              </a:spcAft>
              <a:buClrTx/>
              <a:buSzTx/>
              <a:defRPr/>
            </a:pPr>
            <a:r>
              <a:rPr kumimoji="1" lang="en-US" altLang="zh-CN" sz="1100" b="1" i="0" u="none" strike="noStrike" kern="1200" cap="none" spc="0" normalizeH="0" baseline="0" noProof="0" dirty="0">
                <a:ln>
                  <a:noFill/>
                </a:ln>
                <a:solidFill>
                  <a:srgbClr val="B81226"/>
                </a:solidFill>
                <a:effectLst/>
                <a:uLnTx/>
                <a:uFillTx/>
                <a:cs typeface="+mn-ea"/>
                <a:sym typeface="+mn-lt"/>
              </a:rPr>
              <a:t>ALT</a:t>
            </a:r>
            <a:r>
              <a:rPr kumimoji="1" lang="zh-CN" altLang="en-US" sz="1100" b="1" i="0" u="none" strike="noStrike" kern="1200" cap="none" spc="0" normalizeH="0" baseline="0" noProof="0" dirty="0">
                <a:ln>
                  <a:noFill/>
                </a:ln>
                <a:solidFill>
                  <a:srgbClr val="B81226"/>
                </a:solidFill>
                <a:effectLst/>
                <a:uLnTx/>
                <a:uFillTx/>
                <a:cs typeface="+mn-ea"/>
                <a:sym typeface="+mn-lt"/>
              </a:rPr>
              <a:t>升高：</a:t>
            </a:r>
            <a:r>
              <a:rPr kumimoji="1" lang="en-US" altLang="zh-CN" sz="1100" b="1" i="0" u="none" strike="noStrike" kern="1200" cap="none" spc="0" normalizeH="0" baseline="0" noProof="0" dirty="0">
                <a:ln>
                  <a:noFill/>
                </a:ln>
                <a:solidFill>
                  <a:srgbClr val="B81226"/>
                </a:solidFill>
                <a:effectLst/>
                <a:uLnTx/>
                <a:uFillTx/>
                <a:cs typeface="+mn-ea"/>
                <a:sym typeface="+mn-lt"/>
              </a:rPr>
              <a:t>0.0%</a:t>
            </a:r>
          </a:p>
          <a:p>
            <a:pPr marR="0" lvl="0" algn="ctr" defTabSz="914400" rtl="0" eaLnBrk="1" fontAlgn="auto" latinLnBrk="0" hangingPunct="1">
              <a:spcBef>
                <a:spcPts val="0"/>
              </a:spcBef>
              <a:spcAft>
                <a:spcPts val="0"/>
              </a:spcAft>
              <a:buClrTx/>
              <a:buSzTx/>
              <a:defRPr/>
            </a:pPr>
            <a:r>
              <a:rPr kumimoji="1" lang="en-US" altLang="zh-CN" sz="1100" b="1" i="0" u="none" strike="noStrike" kern="1200" cap="none" spc="0" normalizeH="0" baseline="0" noProof="0" dirty="0">
                <a:ln>
                  <a:noFill/>
                </a:ln>
                <a:solidFill>
                  <a:srgbClr val="B81226"/>
                </a:solidFill>
                <a:effectLst/>
                <a:uLnTx/>
                <a:uFillTx/>
                <a:cs typeface="+mn-ea"/>
                <a:sym typeface="+mn-lt"/>
              </a:rPr>
              <a:t>AST</a:t>
            </a:r>
            <a:r>
              <a:rPr kumimoji="1" lang="zh-CN" altLang="en-US" sz="1100" b="1" i="0" u="none" strike="noStrike" kern="1200" cap="none" spc="0" normalizeH="0" baseline="0" noProof="0" dirty="0">
                <a:ln>
                  <a:noFill/>
                </a:ln>
                <a:solidFill>
                  <a:srgbClr val="B81226"/>
                </a:solidFill>
                <a:effectLst/>
                <a:uLnTx/>
                <a:uFillTx/>
                <a:cs typeface="+mn-ea"/>
                <a:sym typeface="+mn-lt"/>
              </a:rPr>
              <a:t>升高：</a:t>
            </a:r>
            <a:r>
              <a:rPr kumimoji="1" lang="en-US" altLang="zh-CN" sz="1100" b="1" i="0" u="none" strike="noStrike" kern="1200" cap="none" spc="0" normalizeH="0" baseline="0" noProof="0" dirty="0">
                <a:ln>
                  <a:noFill/>
                </a:ln>
                <a:solidFill>
                  <a:srgbClr val="B81226"/>
                </a:solidFill>
                <a:effectLst/>
                <a:uLnTx/>
                <a:uFillTx/>
                <a:cs typeface="+mn-ea"/>
                <a:sym typeface="+mn-lt"/>
              </a:rPr>
              <a:t>0.0%</a:t>
            </a:r>
          </a:p>
          <a:p>
            <a:pPr marR="0" lvl="0" algn="ctr" defTabSz="914400" rtl="0" eaLnBrk="1" fontAlgn="auto" latinLnBrk="0" hangingPunct="1">
              <a:spcBef>
                <a:spcPts val="0"/>
              </a:spcBef>
              <a:spcAft>
                <a:spcPts val="0"/>
              </a:spcAft>
              <a:buClrTx/>
              <a:buSzTx/>
              <a:defRPr/>
            </a:pPr>
            <a:r>
              <a:rPr kumimoji="1" lang="zh-CN" altLang="en-US" sz="1100" b="1" i="0" u="none" strike="noStrike" kern="1200" cap="none" spc="0" normalizeH="0" baseline="0" noProof="0" dirty="0">
                <a:ln>
                  <a:noFill/>
                </a:ln>
                <a:solidFill>
                  <a:srgbClr val="B81226"/>
                </a:solidFill>
                <a:effectLst/>
                <a:uLnTx/>
                <a:uFillTx/>
                <a:cs typeface="+mn-ea"/>
                <a:sym typeface="+mn-lt"/>
              </a:rPr>
              <a:t>肝功能异常：</a:t>
            </a:r>
            <a:r>
              <a:rPr kumimoji="1" lang="en-US" altLang="zh-CN" sz="1100" b="1" i="0" u="none" strike="noStrike" kern="1200" cap="none" spc="0" normalizeH="0" baseline="0" noProof="0" dirty="0">
                <a:ln>
                  <a:noFill/>
                </a:ln>
                <a:solidFill>
                  <a:srgbClr val="B81226"/>
                </a:solidFill>
                <a:effectLst/>
                <a:uLnTx/>
                <a:uFillTx/>
                <a:cs typeface="+mn-ea"/>
                <a:sym typeface="+mn-lt"/>
              </a:rPr>
              <a:t>0.0%</a:t>
            </a:r>
            <a:endParaRPr kumimoji="1" lang="zh-CN" altLang="en-US" sz="1100" b="1" i="0" u="none" strike="noStrike" kern="1200" cap="none" spc="0" normalizeH="0" baseline="0" noProof="0" dirty="0">
              <a:ln>
                <a:noFill/>
              </a:ln>
              <a:solidFill>
                <a:srgbClr val="B81226"/>
              </a:solidFill>
              <a:effectLst/>
              <a:uLnTx/>
              <a:uFillTx/>
              <a:cs typeface="+mn-ea"/>
              <a:sym typeface="+mn-lt"/>
            </a:endParaRPr>
          </a:p>
        </p:txBody>
      </p:sp>
      <p:cxnSp>
        <p:nvCxnSpPr>
          <p:cNvPr id="25" name="直线连接符 140">
            <a:extLst>
              <a:ext uri="{FF2B5EF4-FFF2-40B4-BE49-F238E27FC236}">
                <a16:creationId xmlns:a16="http://schemas.microsoft.com/office/drawing/2014/main" id="{8EBF5C5B-5D42-5B2D-DA1E-2D6F74B1A043}"/>
              </a:ext>
            </a:extLst>
          </p:cNvPr>
          <p:cNvCxnSpPr>
            <a:cxnSpLocks/>
          </p:cNvCxnSpPr>
          <p:nvPr/>
        </p:nvCxnSpPr>
        <p:spPr>
          <a:xfrm>
            <a:off x="547631" y="3780324"/>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E165470A-29AF-939E-EFA8-0532C735CC67}"/>
              </a:ext>
            </a:extLst>
          </p:cNvPr>
          <p:cNvSpPr txBox="1"/>
          <p:nvPr/>
        </p:nvSpPr>
        <p:spPr>
          <a:xfrm>
            <a:off x="533400" y="4139447"/>
            <a:ext cx="1517591" cy="276999"/>
          </a:xfrm>
          <a:prstGeom prst="rect">
            <a:avLst/>
          </a:prstGeom>
          <a:noFill/>
        </p:spPr>
        <p:txBody>
          <a:bodyPr wrap="square" rtlCol="0">
            <a:spAutoFit/>
          </a:bodyPr>
          <a:lstStyle>
            <a:defPPr>
              <a:defRPr lang="zh-CN"/>
            </a:defPPr>
            <a:lvl1pPr>
              <a:defRPr kumimoji="1" sz="1600"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肝功能损害人群</a:t>
            </a:r>
          </a:p>
        </p:txBody>
      </p:sp>
      <p:pic>
        <p:nvPicPr>
          <p:cNvPr id="27" name="Picture 4" descr="Avatrombopag maleate | CAS#677007-74-8 | thrombopoietin receptor agonist |  MedKoo">
            <a:extLst>
              <a:ext uri="{FF2B5EF4-FFF2-40B4-BE49-F238E27FC236}">
                <a16:creationId xmlns:a16="http://schemas.microsoft.com/office/drawing/2014/main" id="{470FE527-5969-00CB-7947-11809663E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178" y="1994842"/>
            <a:ext cx="1561756" cy="69587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a:extLst>
              <a:ext uri="{FF2B5EF4-FFF2-40B4-BE49-F238E27FC236}">
                <a16:creationId xmlns:a16="http://schemas.microsoft.com/office/drawing/2014/main" id="{4A5E2089-E455-87A2-5087-A64B00FA10DF}"/>
              </a:ext>
            </a:extLst>
          </p:cNvPr>
          <p:cNvGrpSpPr/>
          <p:nvPr/>
        </p:nvGrpSpPr>
        <p:grpSpPr>
          <a:xfrm>
            <a:off x="3227599" y="2019064"/>
            <a:ext cx="1223288" cy="649090"/>
            <a:chOff x="3341117" y="1655445"/>
            <a:chExt cx="1420587" cy="698500"/>
          </a:xfrm>
        </p:grpSpPr>
        <p:grpSp>
          <p:nvGrpSpPr>
            <p:cNvPr id="29" name="组合 28">
              <a:extLst>
                <a:ext uri="{FF2B5EF4-FFF2-40B4-BE49-F238E27FC236}">
                  <a16:creationId xmlns:a16="http://schemas.microsoft.com/office/drawing/2014/main" id="{530D802D-5C55-DC22-FCD9-13E4A6E414E1}"/>
                </a:ext>
              </a:extLst>
            </p:cNvPr>
            <p:cNvGrpSpPr/>
            <p:nvPr/>
          </p:nvGrpSpPr>
          <p:grpSpPr>
            <a:xfrm>
              <a:off x="3341117" y="1655445"/>
              <a:ext cx="1420587" cy="698500"/>
              <a:chOff x="2938344" y="1845215"/>
              <a:chExt cx="1811596" cy="954107"/>
            </a:xfrm>
          </p:grpSpPr>
          <p:pic>
            <p:nvPicPr>
              <p:cNvPr id="32" name="图片 31">
                <a:extLst>
                  <a:ext uri="{FF2B5EF4-FFF2-40B4-BE49-F238E27FC236}">
                    <a16:creationId xmlns:a16="http://schemas.microsoft.com/office/drawing/2014/main" id="{9B9CD043-0DDB-51CD-7688-4BC81FA994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344" y="1845215"/>
                <a:ext cx="1811596" cy="954107"/>
              </a:xfrm>
              <a:prstGeom prst="rect">
                <a:avLst/>
              </a:prstGeom>
            </p:spPr>
          </p:pic>
          <p:sp>
            <p:nvSpPr>
              <p:cNvPr id="33" name="圆角矩形 11">
                <a:extLst>
                  <a:ext uri="{FF2B5EF4-FFF2-40B4-BE49-F238E27FC236}">
                    <a16:creationId xmlns:a16="http://schemas.microsoft.com/office/drawing/2014/main" id="{190FCCF5-4887-2A0D-4A84-5905109FC5DE}"/>
                  </a:ext>
                </a:extLst>
              </p:cNvPr>
              <p:cNvSpPr/>
              <p:nvPr/>
            </p:nvSpPr>
            <p:spPr>
              <a:xfrm>
                <a:off x="3754093" y="1862566"/>
                <a:ext cx="658171" cy="521467"/>
              </a:xfrm>
              <a:prstGeom prst="roundRect">
                <a:avLst>
                  <a:gd name="adj" fmla="val 10427"/>
                </a:avLst>
              </a:prstGeom>
              <a:solidFill>
                <a:srgbClr val="F4D9DA">
                  <a:alpha val="24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cs typeface="+mn-ea"/>
                  <a:sym typeface="+mn-lt"/>
                </a:endParaRPr>
              </a:p>
            </p:txBody>
          </p:sp>
        </p:grpSp>
        <p:sp>
          <p:nvSpPr>
            <p:cNvPr id="30" name="圆角矩形 98">
              <a:extLst>
                <a:ext uri="{FF2B5EF4-FFF2-40B4-BE49-F238E27FC236}">
                  <a16:creationId xmlns:a16="http://schemas.microsoft.com/office/drawing/2014/main" id="{C273BEA9-CA82-5B94-6B60-DDD46209F3EC}"/>
                </a:ext>
              </a:extLst>
            </p:cNvPr>
            <p:cNvSpPr/>
            <p:nvPr/>
          </p:nvSpPr>
          <p:spPr>
            <a:xfrm>
              <a:off x="3982042" y="1705610"/>
              <a:ext cx="515866" cy="383540"/>
            </a:xfrm>
            <a:prstGeom prst="roundRect">
              <a:avLst>
                <a:gd name="adj" fmla="val 10427"/>
              </a:avLst>
            </a:prstGeom>
            <a:solidFill>
              <a:srgbClr val="092E66">
                <a:alpha val="24255"/>
              </a:srgbClr>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cs typeface="+mn-ea"/>
                <a:sym typeface="+mn-lt"/>
              </a:endParaRPr>
            </a:p>
          </p:txBody>
        </p:sp>
        <p:sp>
          <p:nvSpPr>
            <p:cNvPr id="31" name="圆角矩形 51">
              <a:extLst>
                <a:ext uri="{FF2B5EF4-FFF2-40B4-BE49-F238E27FC236}">
                  <a16:creationId xmlns:a16="http://schemas.microsoft.com/office/drawing/2014/main" id="{F5034346-382C-E3FE-F541-09D7D1ED5D43}"/>
                </a:ext>
              </a:extLst>
            </p:cNvPr>
            <p:cNvSpPr/>
            <p:nvPr/>
          </p:nvSpPr>
          <p:spPr>
            <a:xfrm>
              <a:off x="3343071" y="1803400"/>
              <a:ext cx="593051" cy="326390"/>
            </a:xfrm>
            <a:prstGeom prst="roundRect">
              <a:avLst>
                <a:gd name="adj" fmla="val 10427"/>
              </a:avLst>
            </a:prstGeom>
            <a:solidFill>
              <a:srgbClr val="CF152D">
                <a:alpha val="24255"/>
              </a:srgbClr>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cs typeface="+mn-ea"/>
                <a:sym typeface="+mn-lt"/>
              </a:endParaRPr>
            </a:p>
          </p:txBody>
        </p:sp>
      </p:grpSp>
      <p:grpSp>
        <p:nvGrpSpPr>
          <p:cNvPr id="34" name="组合 33">
            <a:extLst>
              <a:ext uri="{FF2B5EF4-FFF2-40B4-BE49-F238E27FC236}">
                <a16:creationId xmlns:a16="http://schemas.microsoft.com/office/drawing/2014/main" id="{BB344BAF-3E80-1196-9557-205D1B6D5050}"/>
              </a:ext>
            </a:extLst>
          </p:cNvPr>
          <p:cNvGrpSpPr/>
          <p:nvPr/>
        </p:nvGrpSpPr>
        <p:grpSpPr>
          <a:xfrm>
            <a:off x="6453925" y="1940341"/>
            <a:ext cx="1666674" cy="795822"/>
            <a:chOff x="5534527" y="1627505"/>
            <a:chExt cx="1764498" cy="751840"/>
          </a:xfrm>
        </p:grpSpPr>
        <p:grpSp>
          <p:nvGrpSpPr>
            <p:cNvPr id="35" name="组合 34">
              <a:extLst>
                <a:ext uri="{FF2B5EF4-FFF2-40B4-BE49-F238E27FC236}">
                  <a16:creationId xmlns:a16="http://schemas.microsoft.com/office/drawing/2014/main" id="{3CF80BF7-2AD3-8005-BE19-EFD44866EA54}"/>
                </a:ext>
              </a:extLst>
            </p:cNvPr>
            <p:cNvGrpSpPr/>
            <p:nvPr/>
          </p:nvGrpSpPr>
          <p:grpSpPr>
            <a:xfrm>
              <a:off x="5534527" y="1627505"/>
              <a:ext cx="1764498" cy="751840"/>
              <a:chOff x="5436620" y="1734241"/>
              <a:chExt cx="2249849" cy="1026902"/>
            </a:xfrm>
          </p:grpSpPr>
          <p:sp>
            <p:nvSpPr>
              <p:cNvPr id="37" name="圆角矩形 8">
                <a:extLst>
                  <a:ext uri="{FF2B5EF4-FFF2-40B4-BE49-F238E27FC236}">
                    <a16:creationId xmlns:a16="http://schemas.microsoft.com/office/drawing/2014/main" id="{5ED569D9-D5BA-D8E6-D935-C57F099A2305}"/>
                  </a:ext>
                </a:extLst>
              </p:cNvPr>
              <p:cNvSpPr/>
              <p:nvPr/>
            </p:nvSpPr>
            <p:spPr>
              <a:xfrm>
                <a:off x="6763928" y="2291283"/>
                <a:ext cx="329086" cy="357487"/>
              </a:xfrm>
              <a:prstGeom prst="roundRect">
                <a:avLst>
                  <a:gd name="adj" fmla="val 10427"/>
                </a:avLst>
              </a:prstGeom>
              <a:solidFill>
                <a:srgbClr val="E4F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cs typeface="+mn-ea"/>
                  <a:sym typeface="+mn-lt"/>
                </a:endParaRPr>
              </a:p>
            </p:txBody>
          </p:sp>
          <p:pic>
            <p:nvPicPr>
              <p:cNvPr id="38" name="图片 37">
                <a:extLst>
                  <a:ext uri="{FF2B5EF4-FFF2-40B4-BE49-F238E27FC236}">
                    <a16:creationId xmlns:a16="http://schemas.microsoft.com/office/drawing/2014/main" id="{AC401A33-4D45-6E70-ED20-8F76755D45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36620" y="1734241"/>
                <a:ext cx="2249849" cy="1026902"/>
              </a:xfrm>
              <a:prstGeom prst="rect">
                <a:avLst/>
              </a:prstGeom>
            </p:spPr>
          </p:pic>
        </p:grpSp>
        <p:sp>
          <p:nvSpPr>
            <p:cNvPr id="36" name="圆角矩形 51">
              <a:extLst>
                <a:ext uri="{FF2B5EF4-FFF2-40B4-BE49-F238E27FC236}">
                  <a16:creationId xmlns:a16="http://schemas.microsoft.com/office/drawing/2014/main" id="{1E5F01BB-497D-49FE-C0C3-8612CA6461F8}"/>
                </a:ext>
              </a:extLst>
            </p:cNvPr>
            <p:cNvSpPr/>
            <p:nvPr/>
          </p:nvSpPr>
          <p:spPr>
            <a:xfrm>
              <a:off x="5938036" y="1732915"/>
              <a:ext cx="371268" cy="262255"/>
            </a:xfrm>
            <a:prstGeom prst="roundRect">
              <a:avLst>
                <a:gd name="adj" fmla="val 10427"/>
              </a:avLst>
            </a:prstGeom>
            <a:solidFill>
              <a:srgbClr val="CF152D">
                <a:alpha val="24255"/>
              </a:srgbClr>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a:ln>
                  <a:noFill/>
                </a:ln>
                <a:solidFill>
                  <a:prstClr val="white"/>
                </a:solidFill>
                <a:effectLst/>
                <a:uLnTx/>
                <a:uFillTx/>
                <a:cs typeface="+mn-ea"/>
                <a:sym typeface="+mn-lt"/>
              </a:endParaRPr>
            </a:p>
          </p:txBody>
        </p:sp>
      </p:grpSp>
      <p:sp>
        <p:nvSpPr>
          <p:cNvPr id="39" name="文本框 38">
            <a:extLst>
              <a:ext uri="{FF2B5EF4-FFF2-40B4-BE49-F238E27FC236}">
                <a16:creationId xmlns:a16="http://schemas.microsoft.com/office/drawing/2014/main" id="{E8712255-8758-07BC-CA24-38A0DA6BE063}"/>
              </a:ext>
            </a:extLst>
          </p:cNvPr>
          <p:cNvSpPr txBox="1"/>
          <p:nvPr/>
        </p:nvSpPr>
        <p:spPr>
          <a:xfrm>
            <a:off x="2660469" y="5635711"/>
            <a:ext cx="2357549" cy="261610"/>
          </a:xfrm>
          <a:prstGeom prst="rect">
            <a:avLst/>
          </a:prstGeom>
          <a:noFill/>
        </p:spPr>
        <p:txBody>
          <a:bodyPr wrap="square" rtlCol="0" anchor="t">
            <a:spAutoFit/>
          </a:bodyPr>
          <a:lstStyle/>
          <a:p>
            <a:pPr algn="ctr"/>
            <a:r>
              <a:rPr lang="zh-CN" altLang="en-US" sz="1100" dirty="0">
                <a:cs typeface="+mn-ea"/>
                <a:sym typeface="+mn-lt"/>
              </a:rPr>
              <a:t>餐前间隔</a:t>
            </a:r>
            <a:r>
              <a:rPr lang="en-US" altLang="zh-CN" sz="1100" dirty="0">
                <a:cs typeface="+mn-ea"/>
                <a:sym typeface="+mn-lt"/>
              </a:rPr>
              <a:t> 1 </a:t>
            </a:r>
            <a:r>
              <a:rPr lang="zh-CN" altLang="en-US" sz="1100" dirty="0">
                <a:cs typeface="+mn-ea"/>
                <a:sym typeface="+mn-lt"/>
              </a:rPr>
              <a:t>小时或餐后间隔</a:t>
            </a:r>
            <a:r>
              <a:rPr lang="en-US" altLang="zh-CN" sz="1100" dirty="0">
                <a:cs typeface="+mn-ea"/>
                <a:sym typeface="+mn-lt"/>
              </a:rPr>
              <a:t> 2 </a:t>
            </a:r>
            <a:r>
              <a:rPr lang="zh-CN" altLang="en-US" sz="1100" dirty="0">
                <a:cs typeface="+mn-ea"/>
                <a:sym typeface="+mn-lt"/>
              </a:rPr>
              <a:t>小时</a:t>
            </a:r>
          </a:p>
        </p:txBody>
      </p:sp>
      <p:cxnSp>
        <p:nvCxnSpPr>
          <p:cNvPr id="40" name="直线连接符 140">
            <a:extLst>
              <a:ext uri="{FF2B5EF4-FFF2-40B4-BE49-F238E27FC236}">
                <a16:creationId xmlns:a16="http://schemas.microsoft.com/office/drawing/2014/main" id="{E86C8C0D-FC64-B65C-1BC5-F801607040AF}"/>
              </a:ext>
            </a:extLst>
          </p:cNvPr>
          <p:cNvCxnSpPr>
            <a:cxnSpLocks/>
          </p:cNvCxnSpPr>
          <p:nvPr/>
        </p:nvCxnSpPr>
        <p:spPr>
          <a:xfrm>
            <a:off x="547631" y="5195381"/>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7C3B3198-D9B1-ABB3-B8CC-505E2DE76535}"/>
              </a:ext>
            </a:extLst>
          </p:cNvPr>
          <p:cNvSpPr txBox="1"/>
          <p:nvPr/>
        </p:nvSpPr>
        <p:spPr>
          <a:xfrm>
            <a:off x="6505646" y="5635711"/>
            <a:ext cx="1563232" cy="261610"/>
          </a:xfrm>
          <a:prstGeom prst="rect">
            <a:avLst/>
          </a:prstGeom>
          <a:noFill/>
        </p:spPr>
        <p:txBody>
          <a:bodyPr wrap="square" rtlCol="0" anchor="t">
            <a:spAutoFit/>
          </a:bodyPr>
          <a:lstStyle/>
          <a:p>
            <a:pPr algn="ctr"/>
            <a:r>
              <a:rPr lang="zh-CN" altLang="en-US" sz="1100" dirty="0">
                <a:cs typeface="+mn-ea"/>
                <a:sym typeface="+mn-lt"/>
              </a:rPr>
              <a:t>餐前 </a:t>
            </a:r>
            <a:r>
              <a:rPr lang="en-US" altLang="zh-CN" sz="1100" dirty="0">
                <a:cs typeface="+mn-ea"/>
                <a:sym typeface="+mn-lt"/>
              </a:rPr>
              <a:t>2 </a:t>
            </a:r>
            <a:r>
              <a:rPr lang="zh-CN" altLang="en-US" sz="1100" dirty="0">
                <a:cs typeface="+mn-ea"/>
                <a:sym typeface="+mn-lt"/>
              </a:rPr>
              <a:t>小时</a:t>
            </a:r>
          </a:p>
        </p:txBody>
      </p:sp>
      <p:sp>
        <p:nvSpPr>
          <p:cNvPr id="42" name="文本框 41">
            <a:extLst>
              <a:ext uri="{FF2B5EF4-FFF2-40B4-BE49-F238E27FC236}">
                <a16:creationId xmlns:a16="http://schemas.microsoft.com/office/drawing/2014/main" id="{104ECB63-4EEF-779B-6067-BB467ABE4A49}"/>
              </a:ext>
            </a:extLst>
          </p:cNvPr>
          <p:cNvSpPr txBox="1"/>
          <p:nvPr/>
        </p:nvSpPr>
        <p:spPr>
          <a:xfrm>
            <a:off x="9127212" y="5635711"/>
            <a:ext cx="2173686" cy="261610"/>
          </a:xfrm>
          <a:prstGeom prst="rect">
            <a:avLst/>
          </a:prstGeom>
          <a:noFill/>
        </p:spPr>
        <p:txBody>
          <a:bodyPr wrap="square" rtlCol="0" anchor="t">
            <a:spAutoFit/>
          </a:bodyPr>
          <a:lstStyle/>
          <a:p>
            <a:pPr algn="ctr"/>
            <a:r>
              <a:rPr lang="zh-CN" sz="1100" dirty="0">
                <a:cs typeface="+mn-ea"/>
                <a:sym typeface="+mn-lt"/>
              </a:rPr>
              <a:t>与食物同服</a:t>
            </a:r>
          </a:p>
        </p:txBody>
      </p:sp>
      <p:sp>
        <p:nvSpPr>
          <p:cNvPr id="43" name="文本框 42">
            <a:extLst>
              <a:ext uri="{FF2B5EF4-FFF2-40B4-BE49-F238E27FC236}">
                <a16:creationId xmlns:a16="http://schemas.microsoft.com/office/drawing/2014/main" id="{34D485E6-CAC6-7AFC-428B-7AAD3D12EC55}"/>
              </a:ext>
            </a:extLst>
          </p:cNvPr>
          <p:cNvSpPr txBox="1"/>
          <p:nvPr/>
        </p:nvSpPr>
        <p:spPr>
          <a:xfrm>
            <a:off x="533399" y="5628721"/>
            <a:ext cx="1507603" cy="275590"/>
          </a:xfrm>
          <a:prstGeom prst="rect">
            <a:avLst/>
          </a:prstGeom>
          <a:noFill/>
        </p:spPr>
        <p:txBody>
          <a:bodyPr wrap="square" rtlCol="0">
            <a:spAutoFit/>
          </a:bodyPr>
          <a:lstStyle>
            <a:defPPr>
              <a:defRPr lang="zh-CN"/>
            </a:defPPr>
            <a:lvl1pPr>
              <a:defRPr kumimoji="1" sz="1600"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服药时间</a:t>
            </a:r>
          </a:p>
        </p:txBody>
      </p:sp>
      <p:sp>
        <p:nvSpPr>
          <p:cNvPr id="44" name="文本框 43">
            <a:extLst>
              <a:ext uri="{FF2B5EF4-FFF2-40B4-BE49-F238E27FC236}">
                <a16:creationId xmlns:a16="http://schemas.microsoft.com/office/drawing/2014/main" id="{882E42C1-2BCD-E2A6-543C-E25DCD781ACB}"/>
              </a:ext>
            </a:extLst>
          </p:cNvPr>
          <p:cNvSpPr txBox="1"/>
          <p:nvPr/>
        </p:nvSpPr>
        <p:spPr>
          <a:xfrm>
            <a:off x="533401" y="5236596"/>
            <a:ext cx="1517591" cy="276999"/>
          </a:xfrm>
          <a:prstGeom prst="rect">
            <a:avLst/>
          </a:prstGeom>
          <a:noFill/>
        </p:spPr>
        <p:txBody>
          <a:bodyPr wrap="square" rtlCol="0">
            <a:spAutoFit/>
          </a:bodyPr>
          <a:lstStyle>
            <a:defPPr>
              <a:defRPr lang="zh-CN"/>
            </a:defPPr>
            <a:lvl1pPr>
              <a:defRPr kumimoji="1" sz="1600"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prstClr val="black"/>
                </a:solidFill>
                <a:latin typeface="+mn-lt"/>
                <a:ea typeface="+mn-ea"/>
                <a:cs typeface="+mn-ea"/>
                <a:sym typeface="+mn-lt"/>
              </a:rPr>
              <a:t>排泄途径</a:t>
            </a:r>
            <a:endPar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endParaRPr>
          </a:p>
        </p:txBody>
      </p:sp>
      <p:cxnSp>
        <p:nvCxnSpPr>
          <p:cNvPr id="45" name="直线连接符 140">
            <a:extLst>
              <a:ext uri="{FF2B5EF4-FFF2-40B4-BE49-F238E27FC236}">
                <a16:creationId xmlns:a16="http://schemas.microsoft.com/office/drawing/2014/main" id="{16E923FE-CF29-02BC-07C7-ADC8C77189FA}"/>
              </a:ext>
            </a:extLst>
          </p:cNvPr>
          <p:cNvCxnSpPr>
            <a:cxnSpLocks/>
          </p:cNvCxnSpPr>
          <p:nvPr/>
        </p:nvCxnSpPr>
        <p:spPr>
          <a:xfrm>
            <a:off x="547631" y="5569490"/>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DE8A1273-D721-250A-48B4-E8D579C68B93}"/>
              </a:ext>
            </a:extLst>
          </p:cNvPr>
          <p:cNvSpPr txBox="1"/>
          <p:nvPr/>
        </p:nvSpPr>
        <p:spPr>
          <a:xfrm>
            <a:off x="2660469" y="5236115"/>
            <a:ext cx="2357549" cy="277961"/>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defRPr/>
            </a:pPr>
            <a:r>
              <a:rPr kumimoji="1" lang="zh-CN" altLang="en-US" sz="1100" b="0" i="0" u="none" strike="noStrike" kern="1200" cap="none" spc="0" normalizeH="0" baseline="0" noProof="0" dirty="0">
                <a:ln>
                  <a:noFill/>
                </a:ln>
                <a:solidFill>
                  <a:prstClr val="black"/>
                </a:solidFill>
                <a:effectLst/>
                <a:uLnTx/>
                <a:uFillTx/>
                <a:cs typeface="+mn-ea"/>
                <a:sym typeface="+mn-lt"/>
              </a:rPr>
              <a:t>尿液</a:t>
            </a:r>
            <a:r>
              <a:rPr kumimoji="1" lang="en-US" altLang="zh-CN" sz="1100" b="0" i="0" u="none" strike="noStrike" kern="1200" cap="none" spc="0" normalizeH="0" baseline="0" noProof="0" dirty="0">
                <a:ln>
                  <a:noFill/>
                </a:ln>
                <a:solidFill>
                  <a:prstClr val="black"/>
                </a:solidFill>
                <a:effectLst/>
                <a:uLnTx/>
                <a:uFillTx/>
                <a:cs typeface="+mn-ea"/>
                <a:sym typeface="+mn-lt"/>
              </a:rPr>
              <a:t>31%</a:t>
            </a:r>
            <a:r>
              <a:rPr kumimoji="1" lang="zh-CN" altLang="en-US" sz="1100" b="0" i="0" u="none" strike="noStrike" kern="1200" cap="none" spc="0" normalizeH="0" baseline="0" noProof="0" dirty="0">
                <a:ln>
                  <a:noFill/>
                </a:ln>
                <a:solidFill>
                  <a:prstClr val="black"/>
                </a:solidFill>
                <a:effectLst/>
                <a:uLnTx/>
                <a:uFillTx/>
                <a:cs typeface="+mn-ea"/>
                <a:sym typeface="+mn-lt"/>
              </a:rPr>
              <a:t>；粪便</a:t>
            </a:r>
            <a:r>
              <a:rPr kumimoji="1" lang="en-US" altLang="zh-CN" sz="1100" b="0" i="0" u="none" strike="noStrike" kern="1200" cap="none" spc="0" normalizeH="0" baseline="0" noProof="0" dirty="0">
                <a:ln>
                  <a:noFill/>
                </a:ln>
                <a:solidFill>
                  <a:prstClr val="black"/>
                </a:solidFill>
                <a:effectLst/>
                <a:uLnTx/>
                <a:uFillTx/>
                <a:cs typeface="+mn-ea"/>
                <a:sym typeface="+mn-lt"/>
              </a:rPr>
              <a:t>59%</a:t>
            </a:r>
            <a:endParaRPr kumimoji="1" lang="zh-CN" altLang="en-US" sz="1100" b="0" i="0" u="none" strike="noStrike" kern="1200" cap="none" spc="0" normalizeH="0" baseline="0" noProof="0" dirty="0">
              <a:ln>
                <a:noFill/>
              </a:ln>
              <a:solidFill>
                <a:prstClr val="black"/>
              </a:solidFill>
              <a:effectLst/>
              <a:uLnTx/>
              <a:uFillTx/>
              <a:cs typeface="+mn-ea"/>
              <a:sym typeface="+mn-lt"/>
            </a:endParaRPr>
          </a:p>
        </p:txBody>
      </p:sp>
      <p:sp>
        <p:nvSpPr>
          <p:cNvPr id="47" name="文本框 46">
            <a:extLst>
              <a:ext uri="{FF2B5EF4-FFF2-40B4-BE49-F238E27FC236}">
                <a16:creationId xmlns:a16="http://schemas.microsoft.com/office/drawing/2014/main" id="{0EA9B3DF-6B65-BC5F-77E3-62C5CF500654}"/>
              </a:ext>
            </a:extLst>
          </p:cNvPr>
          <p:cNvSpPr txBox="1"/>
          <p:nvPr/>
        </p:nvSpPr>
        <p:spPr>
          <a:xfrm>
            <a:off x="6131245" y="5236115"/>
            <a:ext cx="2312035" cy="277961"/>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defRPr/>
            </a:pPr>
            <a:r>
              <a:rPr kumimoji="1" lang="zh-CN" altLang="en-US" sz="1100" b="0" i="0" u="none" strike="noStrike" kern="1200" cap="none" spc="0" normalizeH="0" baseline="0" noProof="0" dirty="0">
                <a:ln>
                  <a:noFill/>
                </a:ln>
                <a:solidFill>
                  <a:prstClr val="black"/>
                </a:solidFill>
                <a:effectLst/>
                <a:uLnTx/>
                <a:uFillTx/>
                <a:cs typeface="+mn-ea"/>
                <a:sym typeface="+mn-lt"/>
              </a:rPr>
              <a:t>尿液</a:t>
            </a:r>
            <a:r>
              <a:rPr kumimoji="1" lang="en-US" altLang="zh-CN" sz="1100" b="0" i="0" u="none" strike="noStrike" kern="1200" cap="none" spc="0" normalizeH="0" baseline="0" noProof="0" dirty="0">
                <a:ln>
                  <a:noFill/>
                </a:ln>
                <a:solidFill>
                  <a:prstClr val="black"/>
                </a:solidFill>
                <a:effectLst/>
                <a:uLnTx/>
                <a:uFillTx/>
                <a:cs typeface="+mn-ea"/>
                <a:sym typeface="+mn-lt"/>
              </a:rPr>
              <a:t>8.62%</a:t>
            </a:r>
            <a:r>
              <a:rPr kumimoji="1" lang="zh-CN" altLang="en-US" sz="1100" b="0" i="0" u="none" strike="noStrike" kern="1200" cap="none" spc="0" normalizeH="0" baseline="0" noProof="0" dirty="0">
                <a:ln>
                  <a:noFill/>
                </a:ln>
                <a:solidFill>
                  <a:prstClr val="black"/>
                </a:solidFill>
                <a:effectLst/>
                <a:uLnTx/>
                <a:uFillTx/>
                <a:cs typeface="+mn-ea"/>
                <a:sym typeface="+mn-lt"/>
              </a:rPr>
              <a:t>；粪便</a:t>
            </a:r>
            <a:r>
              <a:rPr kumimoji="1" lang="en-US" altLang="zh-CN" sz="1100" b="0" i="0" u="none" strike="noStrike" kern="1200" cap="none" spc="0" normalizeH="0" baseline="0" noProof="0" dirty="0">
                <a:ln>
                  <a:noFill/>
                </a:ln>
                <a:solidFill>
                  <a:prstClr val="black"/>
                </a:solidFill>
                <a:effectLst/>
                <a:uLnTx/>
                <a:uFillTx/>
                <a:cs typeface="+mn-ea"/>
                <a:sym typeface="+mn-lt"/>
              </a:rPr>
              <a:t>89.05%</a:t>
            </a:r>
            <a:endParaRPr kumimoji="1" lang="zh-CN" altLang="en-US" sz="1100" b="0" i="0" u="none" strike="noStrike" kern="1200" cap="none" spc="0" normalizeH="0" baseline="0" noProof="0" dirty="0">
              <a:ln>
                <a:noFill/>
              </a:ln>
              <a:solidFill>
                <a:prstClr val="black"/>
              </a:solidFill>
              <a:effectLst/>
              <a:uLnTx/>
              <a:uFillTx/>
              <a:cs typeface="+mn-ea"/>
              <a:sym typeface="+mn-lt"/>
            </a:endParaRPr>
          </a:p>
        </p:txBody>
      </p:sp>
      <p:sp>
        <p:nvSpPr>
          <p:cNvPr id="48" name="文本框 47">
            <a:extLst>
              <a:ext uri="{FF2B5EF4-FFF2-40B4-BE49-F238E27FC236}">
                <a16:creationId xmlns:a16="http://schemas.microsoft.com/office/drawing/2014/main" id="{B257A5EF-F99F-7F41-5B44-4DD8665D175B}"/>
              </a:ext>
            </a:extLst>
          </p:cNvPr>
          <p:cNvSpPr txBox="1"/>
          <p:nvPr/>
        </p:nvSpPr>
        <p:spPr>
          <a:xfrm>
            <a:off x="9127212" y="5236115"/>
            <a:ext cx="2173686" cy="277961"/>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defRPr/>
            </a:pPr>
            <a:r>
              <a:rPr kumimoji="1" lang="zh-CN" altLang="en-US" sz="1100" b="0" i="0" u="none" strike="noStrike" kern="1200" cap="none" spc="0" normalizeH="0" baseline="0" noProof="0" dirty="0">
                <a:ln>
                  <a:noFill/>
                </a:ln>
                <a:solidFill>
                  <a:prstClr val="black"/>
                </a:solidFill>
                <a:effectLst/>
                <a:uLnTx/>
                <a:uFillTx/>
                <a:cs typeface="+mn-ea"/>
                <a:sym typeface="+mn-lt"/>
              </a:rPr>
              <a:t>尿液</a:t>
            </a:r>
            <a:r>
              <a:rPr kumimoji="1" lang="en-US" altLang="zh-CN" sz="1100" b="0" i="0" u="none" strike="noStrike" kern="1200" cap="none" spc="0" normalizeH="0" baseline="0" noProof="0" dirty="0">
                <a:ln>
                  <a:noFill/>
                </a:ln>
                <a:solidFill>
                  <a:prstClr val="black"/>
                </a:solidFill>
                <a:effectLst/>
                <a:uLnTx/>
                <a:uFillTx/>
                <a:cs typeface="+mn-ea"/>
                <a:sym typeface="+mn-lt"/>
              </a:rPr>
              <a:t>6%</a:t>
            </a:r>
            <a:r>
              <a:rPr kumimoji="1" lang="zh-CN" altLang="en-US" sz="1100" b="0" i="0" u="none" strike="noStrike" kern="1200" cap="none" spc="0" normalizeH="0" baseline="0" noProof="0" dirty="0">
                <a:ln>
                  <a:noFill/>
                </a:ln>
                <a:solidFill>
                  <a:prstClr val="black"/>
                </a:solidFill>
                <a:effectLst/>
                <a:uLnTx/>
                <a:uFillTx/>
                <a:cs typeface="+mn-ea"/>
                <a:sym typeface="+mn-lt"/>
              </a:rPr>
              <a:t>；粪便</a:t>
            </a:r>
            <a:r>
              <a:rPr kumimoji="1" lang="en-US" altLang="zh-CN" sz="1100" b="0" i="0" u="none" strike="noStrike" kern="1200" cap="none" spc="0" normalizeH="0" baseline="0" noProof="0" dirty="0">
                <a:ln>
                  <a:noFill/>
                </a:ln>
                <a:solidFill>
                  <a:prstClr val="black"/>
                </a:solidFill>
                <a:effectLst/>
                <a:uLnTx/>
                <a:uFillTx/>
                <a:cs typeface="+mn-ea"/>
                <a:sym typeface="+mn-lt"/>
              </a:rPr>
              <a:t>88%</a:t>
            </a:r>
            <a:endParaRPr kumimoji="1" lang="zh-CN" altLang="en-US" sz="1100" b="0" i="0" u="none" strike="noStrike" kern="1200" cap="none" spc="0" normalizeH="0" baseline="0" noProof="0" dirty="0">
              <a:ln>
                <a:noFill/>
              </a:ln>
              <a:solidFill>
                <a:prstClr val="black"/>
              </a:solidFill>
              <a:effectLst/>
              <a:uLnTx/>
              <a:uFillTx/>
              <a:cs typeface="+mn-ea"/>
              <a:sym typeface="+mn-lt"/>
            </a:endParaRPr>
          </a:p>
        </p:txBody>
      </p:sp>
      <p:sp>
        <p:nvSpPr>
          <p:cNvPr id="49" name="文本框 48">
            <a:extLst>
              <a:ext uri="{FF2B5EF4-FFF2-40B4-BE49-F238E27FC236}">
                <a16:creationId xmlns:a16="http://schemas.microsoft.com/office/drawing/2014/main" id="{7BC2C316-B554-A79C-13AB-16EE83A3A74E}"/>
              </a:ext>
            </a:extLst>
          </p:cNvPr>
          <p:cNvSpPr txBox="1"/>
          <p:nvPr/>
        </p:nvSpPr>
        <p:spPr>
          <a:xfrm>
            <a:off x="2782281" y="4814076"/>
            <a:ext cx="2113924" cy="277961"/>
          </a:xfrm>
          <a:prstGeom prst="rect">
            <a:avLst/>
          </a:prstGeom>
          <a:noFill/>
        </p:spPr>
        <p:txBody>
          <a:bodyPr wrap="square" rtlCol="0" anchor="t">
            <a:noAutofit/>
          </a:bodyPr>
          <a:lstStyle/>
          <a:p>
            <a:pPr algn="ctr">
              <a:lnSpc>
                <a:spcPct val="120000"/>
              </a:lnSpc>
            </a:pPr>
            <a:r>
              <a:rPr lang="zh-CN" altLang="en-US" sz="1100" b="1" dirty="0">
                <a:solidFill>
                  <a:srgbClr val="C00000"/>
                </a:solidFill>
                <a:cs typeface="+mn-ea"/>
                <a:sym typeface="+mn-lt"/>
              </a:rPr>
              <a:t>肾功能</a:t>
            </a:r>
            <a:r>
              <a:rPr lang="zh-CN" sz="1100" b="1" dirty="0">
                <a:solidFill>
                  <a:srgbClr val="C00000"/>
                </a:solidFill>
                <a:effectLst/>
                <a:cs typeface="+mn-ea"/>
                <a:sym typeface="+mn-lt"/>
              </a:rPr>
              <a:t>损害患者慎用</a:t>
            </a:r>
            <a:endParaRPr lang="zh-CN" altLang="en-US" sz="1100" dirty="0">
              <a:solidFill>
                <a:srgbClr val="C00000"/>
              </a:solidFill>
              <a:cs typeface="+mn-ea"/>
              <a:sym typeface="+mn-lt"/>
            </a:endParaRPr>
          </a:p>
        </p:txBody>
      </p:sp>
      <p:sp>
        <p:nvSpPr>
          <p:cNvPr id="50" name="文本框 49">
            <a:extLst>
              <a:ext uri="{FF2B5EF4-FFF2-40B4-BE49-F238E27FC236}">
                <a16:creationId xmlns:a16="http://schemas.microsoft.com/office/drawing/2014/main" id="{A8D67C5B-555A-F352-0BCD-4525021F41F8}"/>
              </a:ext>
            </a:extLst>
          </p:cNvPr>
          <p:cNvSpPr txBox="1"/>
          <p:nvPr/>
        </p:nvSpPr>
        <p:spPr>
          <a:xfrm>
            <a:off x="6131245" y="4814076"/>
            <a:ext cx="2312035" cy="277961"/>
          </a:xfrm>
          <a:prstGeom prst="rect">
            <a:avLst/>
          </a:prstGeom>
          <a:noFill/>
        </p:spPr>
        <p:txBody>
          <a:bodyPr wrap="square" rtlCol="0" anchor="t">
            <a:spAutoFit/>
          </a:bodyPr>
          <a:lstStyle/>
          <a:p>
            <a:pPr algn="ctr">
              <a:lnSpc>
                <a:spcPct val="120000"/>
              </a:lnSpc>
            </a:pPr>
            <a:r>
              <a:rPr lang="zh-CN" altLang="en-US" sz="1100" b="1" dirty="0">
                <a:solidFill>
                  <a:srgbClr val="C00000"/>
                </a:solidFill>
                <a:cs typeface="+mn-ea"/>
                <a:sym typeface="+mn-lt"/>
              </a:rPr>
              <a:t>肾功能受损的患者应慎用</a:t>
            </a:r>
          </a:p>
        </p:txBody>
      </p:sp>
      <p:sp>
        <p:nvSpPr>
          <p:cNvPr id="51" name="文本框 50">
            <a:extLst>
              <a:ext uri="{FF2B5EF4-FFF2-40B4-BE49-F238E27FC236}">
                <a16:creationId xmlns:a16="http://schemas.microsoft.com/office/drawing/2014/main" id="{8CA99684-7F70-AD74-82D4-329C63820CF7}"/>
              </a:ext>
            </a:extLst>
          </p:cNvPr>
          <p:cNvSpPr txBox="1"/>
          <p:nvPr/>
        </p:nvSpPr>
        <p:spPr>
          <a:xfrm>
            <a:off x="9127212" y="4737613"/>
            <a:ext cx="2173686" cy="430887"/>
          </a:xfrm>
          <a:prstGeom prst="rect">
            <a:avLst/>
          </a:prstGeom>
          <a:noFill/>
        </p:spPr>
        <p:txBody>
          <a:bodyPr wrap="square" rtlCol="0" anchor="t">
            <a:spAutoFit/>
          </a:bodyPr>
          <a:lstStyle/>
          <a:p>
            <a:pPr algn="ctr"/>
            <a:r>
              <a:rPr lang="zh-CN" altLang="en-US" sz="1100" b="1" dirty="0">
                <a:solidFill>
                  <a:srgbClr val="C00000"/>
                </a:solidFill>
                <a:cs typeface="+mn-ea"/>
                <a:sym typeface="+mn-lt"/>
              </a:rPr>
              <a:t>对轻中度肾功能损害患者</a:t>
            </a:r>
          </a:p>
          <a:p>
            <a:pPr algn="ctr"/>
            <a:r>
              <a:rPr lang="zh-CN" altLang="en-US" sz="1100" b="1" dirty="0">
                <a:solidFill>
                  <a:srgbClr val="C00000"/>
                </a:solidFill>
                <a:cs typeface="+mn-ea"/>
                <a:sym typeface="+mn-lt"/>
              </a:rPr>
              <a:t>无临床意义的影响</a:t>
            </a:r>
          </a:p>
        </p:txBody>
      </p:sp>
      <p:cxnSp>
        <p:nvCxnSpPr>
          <p:cNvPr id="52" name="直线连接符 140">
            <a:extLst>
              <a:ext uri="{FF2B5EF4-FFF2-40B4-BE49-F238E27FC236}">
                <a16:creationId xmlns:a16="http://schemas.microsoft.com/office/drawing/2014/main" id="{2B21D288-C66A-585C-9668-E0C3D1A1C630}"/>
              </a:ext>
            </a:extLst>
          </p:cNvPr>
          <p:cNvCxnSpPr>
            <a:cxnSpLocks/>
          </p:cNvCxnSpPr>
          <p:nvPr/>
        </p:nvCxnSpPr>
        <p:spPr>
          <a:xfrm>
            <a:off x="547631" y="4738181"/>
            <a:ext cx="10944000" cy="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EA277BFE-55BF-A0BA-004B-09676FAD1554}"/>
              </a:ext>
            </a:extLst>
          </p:cNvPr>
          <p:cNvSpPr txBox="1"/>
          <p:nvPr/>
        </p:nvSpPr>
        <p:spPr>
          <a:xfrm>
            <a:off x="533400" y="4814557"/>
            <a:ext cx="1517591" cy="276999"/>
          </a:xfrm>
          <a:prstGeom prst="rect">
            <a:avLst/>
          </a:prstGeom>
          <a:noFill/>
        </p:spPr>
        <p:txBody>
          <a:bodyPr wrap="square" rtlCol="0">
            <a:spAutoFit/>
          </a:bodyPr>
          <a:lstStyle>
            <a:defPPr>
              <a:defRPr lang="zh-CN"/>
            </a:defPPr>
            <a:lvl1pPr>
              <a:defRPr kumimoji="1" sz="1600" b="1">
                <a:latin typeface="微软雅黑" panose="020B0503020204020204" pitchFamily="34" charset="-122"/>
                <a:ea typeface="微软雅黑" panose="020B0503020204020204" pitchFamily="34" charset="-122"/>
                <a:cs typeface="Raanana"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肾功能损</a:t>
            </a:r>
            <a:r>
              <a:rPr lang="zh-CN" altLang="en-US" sz="1200" dirty="0">
                <a:solidFill>
                  <a:prstClr val="black"/>
                </a:solidFill>
                <a:latin typeface="+mn-lt"/>
                <a:ea typeface="+mn-ea"/>
                <a:cs typeface="+mn-ea"/>
                <a:sym typeface="+mn-lt"/>
              </a:rPr>
              <a:t>害</a:t>
            </a:r>
            <a:r>
              <a:rPr kumimoji="1" lang="zh-CN" altLang="en-US" sz="1200" b="1" i="0" u="none" strike="noStrike" kern="1200" cap="none" spc="0" normalizeH="0" baseline="0" noProof="0" dirty="0">
                <a:ln>
                  <a:noFill/>
                </a:ln>
                <a:solidFill>
                  <a:prstClr val="black"/>
                </a:solidFill>
                <a:effectLst/>
                <a:uLnTx/>
                <a:uFillTx/>
                <a:latin typeface="+mn-lt"/>
                <a:ea typeface="+mn-ea"/>
                <a:cs typeface="+mn-ea"/>
                <a:sym typeface="+mn-lt"/>
              </a:rPr>
              <a:t>人群</a:t>
            </a:r>
          </a:p>
        </p:txBody>
      </p:sp>
      <p:sp>
        <p:nvSpPr>
          <p:cNvPr id="56" name="文本框 55">
            <a:extLst>
              <a:ext uri="{FF2B5EF4-FFF2-40B4-BE49-F238E27FC236}">
                <a16:creationId xmlns:a16="http://schemas.microsoft.com/office/drawing/2014/main" id="{BE5DBBD8-900B-4412-711F-C3E4928F16A7}"/>
              </a:ext>
            </a:extLst>
          </p:cNvPr>
          <p:cNvSpPr txBox="1"/>
          <p:nvPr/>
        </p:nvSpPr>
        <p:spPr>
          <a:xfrm>
            <a:off x="2068884" y="3793615"/>
            <a:ext cx="3540718" cy="968663"/>
          </a:xfrm>
          <a:prstGeom prst="rect">
            <a:avLst/>
          </a:prstGeom>
          <a:noFill/>
        </p:spPr>
        <p:txBody>
          <a:bodyPr wrap="square">
            <a:spAutoFit/>
          </a:bodyPr>
          <a:lstStyle/>
          <a:p>
            <a:pPr>
              <a:lnSpc>
                <a:spcPct val="110000"/>
              </a:lnSpc>
            </a:pPr>
            <a:r>
              <a:rPr lang="zh-CN" altLang="en-US" sz="1050" b="1" dirty="0">
                <a:cs typeface="+mn-ea"/>
                <a:sym typeface="+mn-lt"/>
              </a:rPr>
              <a:t>单次给药：</a:t>
            </a:r>
            <a:r>
              <a:rPr lang="zh-CN" altLang="en-US" sz="1050" dirty="0">
                <a:cs typeface="+mn-ea"/>
                <a:sym typeface="+mn-lt"/>
              </a:rPr>
              <a:t>轻度肝功能损害患者ELT AUC0-∞升高41%， 中重度肝功能损害受试者AUC0-∞升高80-93%</a:t>
            </a:r>
            <a:endParaRPr lang="en-US" altLang="zh-CN" sz="1050" dirty="0">
              <a:cs typeface="+mn-ea"/>
              <a:sym typeface="+mn-lt"/>
            </a:endParaRPr>
          </a:p>
          <a:p>
            <a:pPr>
              <a:lnSpc>
                <a:spcPct val="110000"/>
              </a:lnSpc>
            </a:pPr>
            <a:r>
              <a:rPr lang="zh-CN" altLang="en-US" sz="1050" b="1" dirty="0">
                <a:cs typeface="+mn-ea"/>
                <a:sym typeface="+mn-lt"/>
              </a:rPr>
              <a:t>重复给药：</a:t>
            </a:r>
            <a:r>
              <a:rPr lang="zh-CN" altLang="en-US" sz="1050" dirty="0">
                <a:cs typeface="+mn-ea"/>
                <a:sym typeface="+mn-lt"/>
              </a:rPr>
              <a:t>轻度肝功能损害患者ELT AUC0-τ升高111%，中度肝功 能损害受试者AUC0-τ升高183%ELT不应用于肝功能损害（Child-Pugh评分≥5）的ITP患者</a:t>
            </a:r>
          </a:p>
        </p:txBody>
      </p:sp>
      <p:sp>
        <p:nvSpPr>
          <p:cNvPr id="57" name="文本框 56">
            <a:extLst>
              <a:ext uri="{FF2B5EF4-FFF2-40B4-BE49-F238E27FC236}">
                <a16:creationId xmlns:a16="http://schemas.microsoft.com/office/drawing/2014/main" id="{0CC3AF34-BF54-E635-DCB3-A477CD4486A8}"/>
              </a:ext>
            </a:extLst>
          </p:cNvPr>
          <p:cNvSpPr txBox="1"/>
          <p:nvPr/>
        </p:nvSpPr>
        <p:spPr>
          <a:xfrm>
            <a:off x="5822317" y="3971356"/>
            <a:ext cx="2929890" cy="613181"/>
          </a:xfrm>
          <a:prstGeom prst="rect">
            <a:avLst/>
          </a:prstGeom>
          <a:noFill/>
        </p:spPr>
        <p:txBody>
          <a:bodyPr wrap="square">
            <a:spAutoFit/>
          </a:bodyPr>
          <a:lstStyle>
            <a:defPPr>
              <a:defRPr lang="zh-CN"/>
            </a:defPPr>
            <a:lvl1pPr>
              <a:lnSpc>
                <a:spcPct val="110000"/>
              </a:lnSpc>
              <a:defRPr sz="1050" b="1">
                <a:latin typeface="微软雅黑" panose="020B0503020204020204" pitchFamily="34" charset="-122"/>
                <a:ea typeface="微软雅黑" panose="020B0503020204020204" pitchFamily="34" charset="-122"/>
              </a:defRPr>
            </a:lvl1pPr>
          </a:lstStyle>
          <a:p>
            <a:r>
              <a:rPr lang="zh-CN" altLang="en-US" b="0" dirty="0">
                <a:latin typeface="+mn-lt"/>
                <a:ea typeface="+mn-ea"/>
                <a:cs typeface="+mn-ea"/>
                <a:sym typeface="+mn-lt"/>
              </a:rPr>
              <a:t>尚无肝功能不全患者的药代动力学研究及临床试验数据建议肝功能损害患者慎用，治疗期间，应监测肝功能指标 </a:t>
            </a:r>
          </a:p>
        </p:txBody>
      </p:sp>
      <p:sp>
        <p:nvSpPr>
          <p:cNvPr id="58" name="文本框 57">
            <a:extLst>
              <a:ext uri="{FF2B5EF4-FFF2-40B4-BE49-F238E27FC236}">
                <a16:creationId xmlns:a16="http://schemas.microsoft.com/office/drawing/2014/main" id="{8E330C0C-026C-1353-EFFB-18133C95690C}"/>
              </a:ext>
            </a:extLst>
          </p:cNvPr>
          <p:cNvSpPr txBox="1"/>
          <p:nvPr/>
        </p:nvSpPr>
        <p:spPr>
          <a:xfrm>
            <a:off x="9004380" y="4060226"/>
            <a:ext cx="2419350" cy="435440"/>
          </a:xfrm>
          <a:prstGeom prst="rect">
            <a:avLst/>
          </a:prstGeom>
          <a:noFill/>
        </p:spPr>
        <p:txBody>
          <a:bodyPr wrap="square">
            <a:spAutoFit/>
          </a:bodyPr>
          <a:lstStyle>
            <a:defPPr>
              <a:defRPr lang="zh-CN"/>
            </a:defPPr>
            <a:lvl1pPr>
              <a:lnSpc>
                <a:spcPct val="110000"/>
              </a:lnSpc>
              <a:defRPr sz="1050" b="1">
                <a:latin typeface="微软雅黑" panose="020B0503020204020204" pitchFamily="34" charset="-122"/>
                <a:ea typeface="微软雅黑" panose="020B0503020204020204" pitchFamily="34" charset="-122"/>
              </a:defRPr>
            </a:lvl1pPr>
          </a:lstStyle>
          <a:p>
            <a:r>
              <a:rPr lang="zh-CN" altLang="en-US" b="0" dirty="0">
                <a:latin typeface="+mn-lt"/>
                <a:ea typeface="+mn-ea"/>
                <a:cs typeface="+mn-ea"/>
                <a:sym typeface="+mn-lt"/>
              </a:rPr>
              <a:t>任何肝功能损害对</a:t>
            </a:r>
            <a:r>
              <a:rPr lang="en-US" altLang="zh-CN" b="0" dirty="0">
                <a:latin typeface="+mn-lt"/>
                <a:ea typeface="+mn-ea"/>
                <a:cs typeface="+mn-ea"/>
                <a:sym typeface="+mn-lt"/>
              </a:rPr>
              <a:t>AVA</a:t>
            </a:r>
            <a:r>
              <a:rPr lang="zh-CN" altLang="en-US" b="0" dirty="0">
                <a:latin typeface="+mn-lt"/>
                <a:ea typeface="+mn-ea"/>
                <a:cs typeface="+mn-ea"/>
                <a:sym typeface="+mn-lt"/>
              </a:rPr>
              <a:t>的药代动力学均无临床意义的影响，无需调整剂量</a:t>
            </a:r>
          </a:p>
        </p:txBody>
      </p:sp>
      <p:sp>
        <p:nvSpPr>
          <p:cNvPr id="63" name="圆角矩形 51">
            <a:extLst>
              <a:ext uri="{FF2B5EF4-FFF2-40B4-BE49-F238E27FC236}">
                <a16:creationId xmlns:a16="http://schemas.microsoft.com/office/drawing/2014/main" id="{51B56B57-A664-06D9-F339-8F760EE449E2}"/>
              </a:ext>
            </a:extLst>
          </p:cNvPr>
          <p:cNvSpPr/>
          <p:nvPr/>
        </p:nvSpPr>
        <p:spPr>
          <a:xfrm>
            <a:off x="7925717" y="2410241"/>
            <a:ext cx="792000" cy="248285"/>
          </a:xfrm>
          <a:prstGeom prst="roundRect">
            <a:avLst>
              <a:gd name="adj" fmla="val 10427"/>
            </a:avLst>
          </a:prstGeom>
          <a:solidFill>
            <a:srgbClr val="DCEBD2"/>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r>
              <a:rPr kumimoji="1" lang="zh-CN" altLang="en-US" sz="1000" b="1" i="0" u="none" strike="noStrike" kern="0" cap="none" spc="0" normalizeH="0" baseline="0" noProof="0" dirty="0">
                <a:ln>
                  <a:noFill/>
                </a:ln>
                <a:effectLst/>
                <a:uLnTx/>
                <a:uFillTx/>
                <a:cs typeface="+mn-ea"/>
                <a:sym typeface="+mn-lt"/>
              </a:rPr>
              <a:t>呋喃结构</a:t>
            </a:r>
          </a:p>
        </p:txBody>
      </p:sp>
      <p:sp>
        <p:nvSpPr>
          <p:cNvPr id="64" name="文本框 63">
            <a:extLst>
              <a:ext uri="{FF2B5EF4-FFF2-40B4-BE49-F238E27FC236}">
                <a16:creationId xmlns:a16="http://schemas.microsoft.com/office/drawing/2014/main" id="{FC414C1F-38F4-6D97-DE3E-7065D8664D35}"/>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安全性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sp>
        <p:nvSpPr>
          <p:cNvPr id="65" name="矩形: 圆角 64">
            <a:extLst>
              <a:ext uri="{FF2B5EF4-FFF2-40B4-BE49-F238E27FC236}">
                <a16:creationId xmlns:a16="http://schemas.microsoft.com/office/drawing/2014/main" id="{F887BE04-A4E8-92A3-A56E-FA1836D554B1}"/>
              </a:ext>
            </a:extLst>
          </p:cNvPr>
          <p:cNvSpPr/>
          <p:nvPr/>
        </p:nvSpPr>
        <p:spPr>
          <a:xfrm>
            <a:off x="192877" y="935165"/>
            <a:ext cx="11764925" cy="482900"/>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latin typeface="+mj-ea"/>
                <a:ea typeface="+mj-ea"/>
              </a:rPr>
              <a:t>相较艾曲泊帕、海曲泊帕，阿伐曲泊帕没有金属螯合基团和潜在肝毒性基团，不受饮食限制，肾毒性小</a:t>
            </a:r>
          </a:p>
        </p:txBody>
      </p:sp>
      <p:sp>
        <p:nvSpPr>
          <p:cNvPr id="68" name="文本框 67">
            <a:extLst>
              <a:ext uri="{FF2B5EF4-FFF2-40B4-BE49-F238E27FC236}">
                <a16:creationId xmlns:a16="http://schemas.microsoft.com/office/drawing/2014/main" id="{0C1047CF-8020-3F71-1673-5A75A7C36A63}"/>
              </a:ext>
            </a:extLst>
          </p:cNvPr>
          <p:cNvSpPr txBox="1"/>
          <p:nvPr/>
        </p:nvSpPr>
        <p:spPr>
          <a:xfrm>
            <a:off x="396805" y="6084000"/>
            <a:ext cx="3104851" cy="584775"/>
          </a:xfrm>
          <a:prstGeom prst="rect">
            <a:avLst/>
          </a:prstGeom>
          <a:noFill/>
        </p:spPr>
        <p:txBody>
          <a:bodyPr wrap="square">
            <a:spAutoFit/>
          </a:bodyPr>
          <a:lstStyle/>
          <a:p>
            <a:pPr>
              <a:lnSpc>
                <a:spcPct val="100000"/>
              </a:lnSpc>
            </a:pPr>
            <a:r>
              <a:rPr lang="en-US" altLang="zh-CN" sz="800" i="0" dirty="0">
                <a:solidFill>
                  <a:schemeClr val="bg1">
                    <a:lumMod val="50000"/>
                  </a:schemeClr>
                </a:solidFill>
                <a:effectLst/>
                <a:latin typeface="+mj-ea"/>
                <a:ea typeface="+mj-ea"/>
              </a:rPr>
              <a:t>[1]</a:t>
            </a:r>
            <a:r>
              <a:rPr lang="zh-CN" altLang="en-US" sz="800" dirty="0">
                <a:solidFill>
                  <a:schemeClr val="bg1">
                    <a:lumMod val="50000"/>
                  </a:schemeClr>
                </a:solidFill>
                <a:latin typeface="Microsoft YaHei" panose="020B0503020204020204" pitchFamily="34" charset="-122"/>
                <a:ea typeface="Microsoft YaHei" panose="020B0503020204020204" pitchFamily="34" charset="-122"/>
              </a:rPr>
              <a:t>艾曲泊帕乙醇胺片说明书</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a:t>
            </a:r>
          </a:p>
          <a:p>
            <a:r>
              <a:rPr lang="en-US" altLang="zh-CN" sz="800" dirty="0">
                <a:solidFill>
                  <a:schemeClr val="bg1">
                    <a:lumMod val="50000"/>
                  </a:schemeClr>
                </a:solidFill>
                <a:latin typeface="+mj-ea"/>
                <a:ea typeface="+mj-ea"/>
              </a:rPr>
              <a:t>[2]</a:t>
            </a:r>
            <a:r>
              <a:rPr lang="zh-CN" altLang="en-US" sz="800" dirty="0">
                <a:solidFill>
                  <a:schemeClr val="bg1">
                    <a:lumMod val="50000"/>
                  </a:schemeClr>
                </a:solidFill>
                <a:latin typeface="Microsoft YaHei" panose="020B0503020204020204" pitchFamily="34" charset="-122"/>
                <a:ea typeface="Microsoft YaHei" panose="020B0503020204020204" pitchFamily="34" charset="-122"/>
              </a:rPr>
              <a:t>海曲泊帕乙醇胺片说明书</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a:t>
            </a:r>
          </a:p>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[3]</a:t>
            </a:r>
            <a:r>
              <a:rPr lang="zh-CN" altLang="en-US" sz="800" dirty="0">
                <a:solidFill>
                  <a:schemeClr val="bg1">
                    <a:lumMod val="50000"/>
                  </a:schemeClr>
                </a:solidFill>
                <a:latin typeface="Microsoft YaHei" panose="020B0503020204020204" pitchFamily="34" charset="-122"/>
                <a:ea typeface="Microsoft YaHei" panose="020B0503020204020204" pitchFamily="34" charset="-122"/>
              </a:rPr>
              <a:t>马来酸阿伐曲泊帕片说明书</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a:t>
            </a:r>
          </a:p>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[4]</a:t>
            </a:r>
            <a:r>
              <a:rPr lang="da-DK" altLang="zh-CN" sz="800" kern="100" dirty="0">
                <a:solidFill>
                  <a:schemeClr val="bg1">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rPr>
              <a:t> Heng Mei</a:t>
            </a:r>
            <a:r>
              <a:rPr lang="zh-CN" altLang="da-DK" sz="800" kern="100" dirty="0">
                <a:solidFill>
                  <a:schemeClr val="bg1">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rPr>
              <a:t>，</a:t>
            </a:r>
            <a:r>
              <a:rPr lang="da-DK" altLang="zh-CN" sz="800" kern="100" dirty="0">
                <a:solidFill>
                  <a:schemeClr val="bg1">
                    <a:lumMod val="50000"/>
                  </a:schemeClr>
                </a:solidFill>
                <a:latin typeface="Microsoft YaHei" panose="020B0503020204020204" pitchFamily="34" charset="-122"/>
                <a:ea typeface="Microsoft YaHei" panose="020B0503020204020204" pitchFamily="34" charset="-122"/>
                <a:cs typeface="Times New Roman" panose="02020603050405020304" pitchFamily="18" charset="0"/>
              </a:rPr>
              <a:t>et al. J Thromb Haemost . 2021 Nov 25.</a:t>
            </a:r>
            <a:endParaRPr lang="en-US" altLang="zh-CN" sz="800" dirty="0">
              <a:solidFill>
                <a:schemeClr val="bg1">
                  <a:lumMod val="50000"/>
                </a:schemeClr>
              </a:solidFill>
              <a:latin typeface="Microsoft YaHei" panose="020B0503020204020204" pitchFamily="34" charset="-122"/>
              <a:ea typeface="Microsoft YaHei" panose="020B0503020204020204" pitchFamily="34" charset="-122"/>
            </a:endParaRPr>
          </a:p>
        </p:txBody>
      </p:sp>
      <p:sp>
        <p:nvSpPr>
          <p:cNvPr id="69" name="文本框 68">
            <a:extLst>
              <a:ext uri="{FF2B5EF4-FFF2-40B4-BE49-F238E27FC236}">
                <a16:creationId xmlns:a16="http://schemas.microsoft.com/office/drawing/2014/main" id="{B5569208-1329-AC31-FDBB-AF8F57C56972}"/>
              </a:ext>
            </a:extLst>
          </p:cNvPr>
          <p:cNvSpPr txBox="1"/>
          <p:nvPr/>
        </p:nvSpPr>
        <p:spPr>
          <a:xfrm>
            <a:off x="3629245" y="6084000"/>
            <a:ext cx="3990754" cy="584775"/>
          </a:xfrm>
          <a:prstGeom prst="rect">
            <a:avLst/>
          </a:prstGeom>
          <a:noFill/>
        </p:spPr>
        <p:txBody>
          <a:bodyPr wrap="square">
            <a:spAutoFit/>
          </a:bodyPr>
          <a:lstStyle/>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[5]</a:t>
            </a:r>
            <a:r>
              <a:rPr lang="nb-NO" altLang="zh-CN" sz="800" dirty="0">
                <a:solidFill>
                  <a:schemeClr val="bg1">
                    <a:lumMod val="50000"/>
                  </a:schemeClr>
                </a:solidFill>
                <a:latin typeface="Microsoft YaHei" panose="020B0503020204020204" pitchFamily="34" charset="-122"/>
                <a:ea typeface="Microsoft YaHei" panose="020B0503020204020204" pitchFamily="34" charset="-122"/>
              </a:rPr>
              <a:t> Jurczak, et al. Br J Haematol. 2018;183(3):479-490. </a:t>
            </a:r>
            <a:endParaRPr lang="en-US" altLang="zh-CN" sz="800" dirty="0">
              <a:solidFill>
                <a:schemeClr val="bg1">
                  <a:lumMod val="50000"/>
                </a:schemeClr>
              </a:solidFill>
              <a:latin typeface="Microsoft YaHei" panose="020B0503020204020204" pitchFamily="34" charset="-122"/>
              <a:ea typeface="Microsoft YaHei" panose="020B0503020204020204" pitchFamily="34" charset="-122"/>
            </a:endParaRPr>
          </a:p>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[6] </a:t>
            </a:r>
            <a:r>
              <a:rPr lang="en-US" altLang="zh-CN" sz="800" dirty="0" err="1">
                <a:solidFill>
                  <a:schemeClr val="bg1">
                    <a:lumMod val="50000"/>
                  </a:schemeClr>
                </a:solidFill>
                <a:latin typeface="Microsoft YaHei" panose="020B0503020204020204" pitchFamily="34" charset="-122"/>
                <a:ea typeface="Microsoft YaHei" panose="020B0503020204020204" pitchFamily="34" charset="-122"/>
              </a:rPr>
              <a:t>Terrault</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 N, et al. Gastroenterology. 2018 Sep;155(3):705-718.</a:t>
            </a:r>
          </a:p>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[7] Evangelia Vlachodimitropoulou, et al. Blood. 2017; 130(17): 1923–1933.</a:t>
            </a:r>
          </a:p>
          <a:p>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[8]</a:t>
            </a:r>
            <a:r>
              <a:rPr lang="zh-CN" altLang="zh-CN" sz="800" dirty="0">
                <a:solidFill>
                  <a:schemeClr val="bg1">
                    <a:lumMod val="50000"/>
                  </a:schemeClr>
                </a:solidFill>
                <a:latin typeface="Microsoft YaHei" panose="020B0503020204020204" pitchFamily="34" charset="-122"/>
                <a:ea typeface="Microsoft YaHei" panose="020B0503020204020204" pitchFamily="34" charset="-122"/>
              </a:rPr>
              <a:t>刘海龙</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a:t>
            </a:r>
            <a:r>
              <a:rPr lang="zh-CN" altLang="zh-CN" sz="800" dirty="0">
                <a:solidFill>
                  <a:schemeClr val="bg1">
                    <a:lumMod val="50000"/>
                  </a:schemeClr>
                </a:solidFill>
                <a:latin typeface="Microsoft YaHei" panose="020B0503020204020204" pitchFamily="34" charset="-122"/>
                <a:ea typeface="Microsoft YaHei" panose="020B0503020204020204" pitchFamily="34" charset="-122"/>
              </a:rPr>
              <a:t>等</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 </a:t>
            </a:r>
            <a:r>
              <a:rPr lang="zh-CN" altLang="zh-CN" sz="800" dirty="0">
                <a:solidFill>
                  <a:schemeClr val="bg1">
                    <a:lumMod val="50000"/>
                  </a:schemeClr>
                </a:solidFill>
                <a:latin typeface="Microsoft YaHei" panose="020B0503020204020204" pitchFamily="34" charset="-122"/>
                <a:ea typeface="Microsoft YaHei" panose="020B0503020204020204" pitchFamily="34" charset="-122"/>
              </a:rPr>
              <a:t>药学学报</a:t>
            </a:r>
            <a:r>
              <a:rPr lang="en-US" altLang="zh-CN" sz="800" dirty="0">
                <a:solidFill>
                  <a:schemeClr val="bg1">
                    <a:lumMod val="50000"/>
                  </a:schemeClr>
                </a:solidFill>
                <a:latin typeface="Microsoft YaHei" panose="020B0503020204020204" pitchFamily="34" charset="-122"/>
                <a:ea typeface="Microsoft YaHei" panose="020B0503020204020204" pitchFamily="34" charset="-122"/>
              </a:rPr>
              <a:t>, 2014, 49(1):15.</a:t>
            </a:r>
            <a:r>
              <a:rPr lang="zh-CN" altLang="zh-CN" sz="800" dirty="0">
                <a:solidFill>
                  <a:schemeClr val="bg1">
                    <a:lumMod val="50000"/>
                  </a:schemeClr>
                </a:solidFill>
                <a:latin typeface="Microsoft YaHei" panose="020B0503020204020204" pitchFamily="34" charset="-122"/>
                <a:ea typeface="Microsoft YaHei" panose="020B0503020204020204" pitchFamily="34" charset="-122"/>
              </a:rPr>
              <a:t> </a:t>
            </a:r>
            <a:endParaRPr lang="en-US" altLang="zh-CN" sz="800" dirty="0">
              <a:solidFill>
                <a:schemeClr val="bg1">
                  <a:lumMod val="50000"/>
                </a:schemeClr>
              </a:solidFill>
              <a:latin typeface="Microsoft YaHei" panose="020B0503020204020204" pitchFamily="34" charset="-122"/>
              <a:ea typeface="Microsoft YaHei" panose="020B0503020204020204" pitchFamily="34" charset="-122"/>
            </a:endParaRPr>
          </a:p>
        </p:txBody>
      </p:sp>
      <p:grpSp>
        <p:nvGrpSpPr>
          <p:cNvPr id="2" name="组合 1">
            <a:extLst>
              <a:ext uri="{FF2B5EF4-FFF2-40B4-BE49-F238E27FC236}">
                <a16:creationId xmlns:a16="http://schemas.microsoft.com/office/drawing/2014/main" id="{5A29F62C-7D4A-0760-5F18-D5E39CAE1F8F}"/>
              </a:ext>
            </a:extLst>
          </p:cNvPr>
          <p:cNvGrpSpPr/>
          <p:nvPr/>
        </p:nvGrpSpPr>
        <p:grpSpPr>
          <a:xfrm>
            <a:off x="2012564" y="5213897"/>
            <a:ext cx="6756429" cy="336046"/>
            <a:chOff x="2514599" y="1111509"/>
            <a:chExt cx="5903521" cy="425403"/>
          </a:xfrm>
        </p:grpSpPr>
        <p:cxnSp>
          <p:nvCxnSpPr>
            <p:cNvPr id="4" name="直线连接符 94">
              <a:extLst>
                <a:ext uri="{FF2B5EF4-FFF2-40B4-BE49-F238E27FC236}">
                  <a16:creationId xmlns:a16="http://schemas.microsoft.com/office/drawing/2014/main" id="{12A94B9D-96FB-ECC2-D091-BCDCC90489FC}"/>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直线连接符 95">
              <a:extLst>
                <a:ext uri="{FF2B5EF4-FFF2-40B4-BE49-F238E27FC236}">
                  <a16:creationId xmlns:a16="http://schemas.microsoft.com/office/drawing/2014/main" id="{9099A584-D8F3-56F9-6536-8F8BEA5D1A8B}"/>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直线连接符 96">
              <a:extLst>
                <a:ext uri="{FF2B5EF4-FFF2-40B4-BE49-F238E27FC236}">
                  <a16:creationId xmlns:a16="http://schemas.microsoft.com/office/drawing/2014/main" id="{CCAC31DE-14D5-CA14-AF8E-2762F39EF9C8}"/>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a16="http://schemas.microsoft.com/office/drawing/2014/main" id="{24C9E5F5-2406-9E47-AAAE-32842B5B0893}"/>
              </a:ext>
            </a:extLst>
          </p:cNvPr>
          <p:cNvGrpSpPr/>
          <p:nvPr/>
        </p:nvGrpSpPr>
        <p:grpSpPr>
          <a:xfrm>
            <a:off x="2012564" y="4765249"/>
            <a:ext cx="6756429" cy="401847"/>
            <a:chOff x="2514599" y="1111509"/>
            <a:chExt cx="5903521" cy="425403"/>
          </a:xfrm>
        </p:grpSpPr>
        <p:cxnSp>
          <p:nvCxnSpPr>
            <p:cNvPr id="59" name="直线连接符 94">
              <a:extLst>
                <a:ext uri="{FF2B5EF4-FFF2-40B4-BE49-F238E27FC236}">
                  <a16:creationId xmlns:a16="http://schemas.microsoft.com/office/drawing/2014/main" id="{C6806F0E-D2BC-7FAF-7A9A-8209B47C570D}"/>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直线连接符 95">
              <a:extLst>
                <a:ext uri="{FF2B5EF4-FFF2-40B4-BE49-F238E27FC236}">
                  <a16:creationId xmlns:a16="http://schemas.microsoft.com/office/drawing/2014/main" id="{DE995ED1-753C-6E63-5392-B2DEDD29D64F}"/>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线连接符 96">
              <a:extLst>
                <a:ext uri="{FF2B5EF4-FFF2-40B4-BE49-F238E27FC236}">
                  <a16:creationId xmlns:a16="http://schemas.microsoft.com/office/drawing/2014/main" id="{56920AAF-DEA5-B0B9-A002-43A3F8D016A8}"/>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a16="http://schemas.microsoft.com/office/drawing/2014/main" id="{DC4274A3-538D-546C-4BF6-719203C41867}"/>
              </a:ext>
            </a:extLst>
          </p:cNvPr>
          <p:cNvGrpSpPr/>
          <p:nvPr/>
        </p:nvGrpSpPr>
        <p:grpSpPr>
          <a:xfrm>
            <a:off x="2014136" y="3813142"/>
            <a:ext cx="6756429" cy="903039"/>
            <a:chOff x="2514599" y="1111509"/>
            <a:chExt cx="5903521" cy="425403"/>
          </a:xfrm>
        </p:grpSpPr>
        <p:cxnSp>
          <p:nvCxnSpPr>
            <p:cNvPr id="70" name="直线连接符 94">
              <a:extLst>
                <a:ext uri="{FF2B5EF4-FFF2-40B4-BE49-F238E27FC236}">
                  <a16:creationId xmlns:a16="http://schemas.microsoft.com/office/drawing/2014/main" id="{14E17CBD-42A9-0549-CFDA-87B8F0C157D5}"/>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直线连接符 95">
              <a:extLst>
                <a:ext uri="{FF2B5EF4-FFF2-40B4-BE49-F238E27FC236}">
                  <a16:creationId xmlns:a16="http://schemas.microsoft.com/office/drawing/2014/main" id="{AE57A52C-2CF3-3E75-08AA-62E4523CF045}"/>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96">
              <a:extLst>
                <a:ext uri="{FF2B5EF4-FFF2-40B4-BE49-F238E27FC236}">
                  <a16:creationId xmlns:a16="http://schemas.microsoft.com/office/drawing/2014/main" id="{26689342-CCAC-0240-21A3-72B397948B17}"/>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3" name="组合 72">
            <a:extLst>
              <a:ext uri="{FF2B5EF4-FFF2-40B4-BE49-F238E27FC236}">
                <a16:creationId xmlns:a16="http://schemas.microsoft.com/office/drawing/2014/main" id="{BFE69079-FD0F-96F4-D731-096B0EA20069}"/>
              </a:ext>
            </a:extLst>
          </p:cNvPr>
          <p:cNvGrpSpPr/>
          <p:nvPr/>
        </p:nvGrpSpPr>
        <p:grpSpPr>
          <a:xfrm>
            <a:off x="2009422" y="3181547"/>
            <a:ext cx="6756429" cy="577814"/>
            <a:chOff x="2514599" y="1111509"/>
            <a:chExt cx="5903521" cy="425403"/>
          </a:xfrm>
        </p:grpSpPr>
        <p:cxnSp>
          <p:nvCxnSpPr>
            <p:cNvPr id="74" name="直线连接符 94">
              <a:extLst>
                <a:ext uri="{FF2B5EF4-FFF2-40B4-BE49-F238E27FC236}">
                  <a16:creationId xmlns:a16="http://schemas.microsoft.com/office/drawing/2014/main" id="{DA88E96D-77E3-CECE-DD65-884F5CDF8632}"/>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直线连接符 95">
              <a:extLst>
                <a:ext uri="{FF2B5EF4-FFF2-40B4-BE49-F238E27FC236}">
                  <a16:creationId xmlns:a16="http://schemas.microsoft.com/office/drawing/2014/main" id="{68A4C7EE-BD23-6B5C-A7BC-ED5B0014D128}"/>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线连接符 96">
              <a:extLst>
                <a:ext uri="{FF2B5EF4-FFF2-40B4-BE49-F238E27FC236}">
                  <a16:creationId xmlns:a16="http://schemas.microsoft.com/office/drawing/2014/main" id="{AAB18320-3362-2F00-6E33-10098DF9D142}"/>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7" name="组合 76">
            <a:extLst>
              <a:ext uri="{FF2B5EF4-FFF2-40B4-BE49-F238E27FC236}">
                <a16:creationId xmlns:a16="http://schemas.microsoft.com/office/drawing/2014/main" id="{4E1E0821-1DAC-4538-74EF-F685034AD0CA}"/>
              </a:ext>
            </a:extLst>
          </p:cNvPr>
          <p:cNvGrpSpPr/>
          <p:nvPr/>
        </p:nvGrpSpPr>
        <p:grpSpPr>
          <a:xfrm>
            <a:off x="2009422" y="2766767"/>
            <a:ext cx="6756429" cy="365710"/>
            <a:chOff x="2514599" y="1111509"/>
            <a:chExt cx="5903521" cy="425403"/>
          </a:xfrm>
        </p:grpSpPr>
        <p:cxnSp>
          <p:nvCxnSpPr>
            <p:cNvPr id="78" name="直线连接符 94">
              <a:extLst>
                <a:ext uri="{FF2B5EF4-FFF2-40B4-BE49-F238E27FC236}">
                  <a16:creationId xmlns:a16="http://schemas.microsoft.com/office/drawing/2014/main" id="{44E9189A-0F71-251C-E59F-C2449F00D71E}"/>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直线连接符 95">
              <a:extLst>
                <a:ext uri="{FF2B5EF4-FFF2-40B4-BE49-F238E27FC236}">
                  <a16:creationId xmlns:a16="http://schemas.microsoft.com/office/drawing/2014/main" id="{5EE6D08B-37BF-1F0C-121C-74A72EBCE279}"/>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直线连接符 96">
              <a:extLst>
                <a:ext uri="{FF2B5EF4-FFF2-40B4-BE49-F238E27FC236}">
                  <a16:creationId xmlns:a16="http://schemas.microsoft.com/office/drawing/2014/main" id="{D8491719-B770-5C81-6043-6CBB458CDA06}"/>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1" name="组合 80">
            <a:extLst>
              <a:ext uri="{FF2B5EF4-FFF2-40B4-BE49-F238E27FC236}">
                <a16:creationId xmlns:a16="http://schemas.microsoft.com/office/drawing/2014/main" id="{7D2D4679-8B0E-79D4-F21A-33A532E5BC38}"/>
              </a:ext>
            </a:extLst>
          </p:cNvPr>
          <p:cNvGrpSpPr/>
          <p:nvPr/>
        </p:nvGrpSpPr>
        <p:grpSpPr>
          <a:xfrm>
            <a:off x="2009422" y="1970203"/>
            <a:ext cx="6756429" cy="747496"/>
            <a:chOff x="2514599" y="1111509"/>
            <a:chExt cx="5903521" cy="425403"/>
          </a:xfrm>
        </p:grpSpPr>
        <p:cxnSp>
          <p:nvCxnSpPr>
            <p:cNvPr id="82" name="直线连接符 94">
              <a:extLst>
                <a:ext uri="{FF2B5EF4-FFF2-40B4-BE49-F238E27FC236}">
                  <a16:creationId xmlns:a16="http://schemas.microsoft.com/office/drawing/2014/main" id="{BC0F0C4F-F4D7-A4B4-8424-CE70E3F14976}"/>
                </a:ext>
              </a:extLst>
            </p:cNvPr>
            <p:cNvCxnSpPr/>
            <p:nvPr/>
          </p:nvCxnSpPr>
          <p:spPr>
            <a:xfrm>
              <a:off x="2514599"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95">
              <a:extLst>
                <a:ext uri="{FF2B5EF4-FFF2-40B4-BE49-F238E27FC236}">
                  <a16:creationId xmlns:a16="http://schemas.microsoft.com/office/drawing/2014/main" id="{EAF800BC-91D8-C18C-4AD1-9055E3DA880C}"/>
                </a:ext>
              </a:extLst>
            </p:cNvPr>
            <p:cNvCxnSpPr/>
            <p:nvPr/>
          </p:nvCxnSpPr>
          <p:spPr>
            <a:xfrm>
              <a:off x="5713521"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6">
              <a:extLst>
                <a:ext uri="{FF2B5EF4-FFF2-40B4-BE49-F238E27FC236}">
                  <a16:creationId xmlns:a16="http://schemas.microsoft.com/office/drawing/2014/main" id="{ADD9B0A6-17F1-2B59-07DE-C03B63565FF5}"/>
                </a:ext>
              </a:extLst>
            </p:cNvPr>
            <p:cNvCxnSpPr/>
            <p:nvPr/>
          </p:nvCxnSpPr>
          <p:spPr>
            <a:xfrm>
              <a:off x="8418120" y="1111509"/>
              <a:ext cx="0" cy="42540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5" name="圆角矩形 51">
            <a:extLst>
              <a:ext uri="{FF2B5EF4-FFF2-40B4-BE49-F238E27FC236}">
                <a16:creationId xmlns:a16="http://schemas.microsoft.com/office/drawing/2014/main" id="{1F1D9E71-4718-B15F-DE3B-F68B33067A0C}"/>
              </a:ext>
            </a:extLst>
          </p:cNvPr>
          <p:cNvSpPr/>
          <p:nvPr/>
        </p:nvSpPr>
        <p:spPr>
          <a:xfrm>
            <a:off x="4258596" y="2414954"/>
            <a:ext cx="792000" cy="248285"/>
          </a:xfrm>
          <a:prstGeom prst="roundRect">
            <a:avLst>
              <a:gd name="adj" fmla="val 10427"/>
            </a:avLst>
          </a:prstGeom>
          <a:solidFill>
            <a:srgbClr val="C3CCDA"/>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r>
              <a:rPr kumimoji="1" lang="zh-CN" altLang="en-US" sz="1000" b="1" i="0" u="none" strike="noStrike" kern="0" cap="none" spc="0" normalizeH="0" baseline="0" noProof="0" dirty="0">
                <a:ln>
                  <a:noFill/>
                </a:ln>
                <a:effectLst/>
                <a:uLnTx/>
                <a:uFillTx/>
                <a:cs typeface="+mn-ea"/>
                <a:sym typeface="+mn-lt"/>
              </a:rPr>
              <a:t>联苯结构</a:t>
            </a:r>
          </a:p>
        </p:txBody>
      </p:sp>
      <p:sp>
        <p:nvSpPr>
          <p:cNvPr id="86" name="圆角矩形 51">
            <a:extLst>
              <a:ext uri="{FF2B5EF4-FFF2-40B4-BE49-F238E27FC236}">
                <a16:creationId xmlns:a16="http://schemas.microsoft.com/office/drawing/2014/main" id="{A2D326B1-F8A7-1461-8967-59F5D0D88724}"/>
              </a:ext>
            </a:extLst>
          </p:cNvPr>
          <p:cNvSpPr/>
          <p:nvPr/>
        </p:nvSpPr>
        <p:spPr>
          <a:xfrm>
            <a:off x="5273527" y="2061450"/>
            <a:ext cx="792000" cy="248285"/>
          </a:xfrm>
          <a:prstGeom prst="roundRect">
            <a:avLst>
              <a:gd name="adj" fmla="val 10427"/>
            </a:avLst>
          </a:prstGeom>
          <a:solidFill>
            <a:srgbClr val="F3C6CC"/>
          </a:solidFill>
          <a:ln w="12700" cap="flat" cmpd="sng" algn="ctr">
            <a:noFill/>
            <a:prstDash val="solid"/>
            <a:miter lim="800000"/>
          </a:ln>
          <a:effectLst/>
        </p:spPr>
        <p:txBody>
          <a:bodyPr rtlCol="0" anchor="ctr"/>
          <a:lstStyle/>
          <a:p>
            <a:pPr marL="0" marR="0" lvl="0" indent="0" algn="ctr" defTabSz="913130" eaLnBrk="1" fontAlgn="auto" latinLnBrk="0" hangingPunct="1">
              <a:lnSpc>
                <a:spcPct val="100000"/>
              </a:lnSpc>
              <a:spcBef>
                <a:spcPts val="0"/>
              </a:spcBef>
              <a:spcAft>
                <a:spcPts val="0"/>
              </a:spcAft>
              <a:buClrTx/>
              <a:buSzTx/>
              <a:buFontTx/>
              <a:buNone/>
              <a:defRPr/>
            </a:pPr>
            <a:r>
              <a:rPr kumimoji="1" lang="zh-CN" altLang="en-US" sz="1000" b="1" i="0" u="none" strike="noStrike" kern="0" cap="none" spc="0" normalizeH="0" baseline="0" noProof="0" dirty="0">
                <a:ln>
                  <a:noFill/>
                </a:ln>
                <a:effectLst/>
                <a:uLnTx/>
                <a:uFillTx/>
                <a:cs typeface="+mn-ea"/>
                <a:sym typeface="+mn-lt"/>
              </a:rPr>
              <a:t>酰肼结构</a:t>
            </a:r>
          </a:p>
        </p:txBody>
      </p:sp>
    </p:spTree>
    <p:extLst>
      <p:ext uri="{BB962C8B-B14F-4D97-AF65-F5344CB8AC3E}">
        <p14:creationId xmlns:p14="http://schemas.microsoft.com/office/powerpoint/2010/main" val="314828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16D7-7DA0-1931-9C76-8E47E35F52B1}"/>
            </a:ext>
          </a:extLst>
        </p:cNvPr>
        <p:cNvGrpSpPr/>
        <p:nvPr/>
      </p:nvGrpSpPr>
      <p:grpSpPr>
        <a:xfrm>
          <a:off x="0" y="0"/>
          <a:ext cx="0" cy="0"/>
          <a:chOff x="0" y="0"/>
          <a:chExt cx="0" cy="0"/>
        </a:xfrm>
      </p:grpSpPr>
      <p:sp>
        <p:nvSpPr>
          <p:cNvPr id="22" name="文本框 21">
            <a:extLst>
              <a:ext uri="{FF2B5EF4-FFF2-40B4-BE49-F238E27FC236}">
                <a16:creationId xmlns:a16="http://schemas.microsoft.com/office/drawing/2014/main" id="{60082D96-C0C5-85B9-3924-72BFD813B0C9}"/>
              </a:ext>
            </a:extLst>
          </p:cNvPr>
          <p:cNvSpPr txBox="1"/>
          <p:nvPr/>
        </p:nvSpPr>
        <p:spPr>
          <a:xfrm>
            <a:off x="300385" y="6441695"/>
            <a:ext cx="11029697" cy="338554"/>
          </a:xfrm>
          <a:prstGeom prst="rect">
            <a:avLst/>
          </a:prstGeom>
          <a:noFill/>
        </p:spPr>
        <p:txBody>
          <a:bodyPr wrap="square">
            <a:spAutoFit/>
          </a:bodyPr>
          <a:lstStyle/>
          <a:p>
            <a:r>
              <a:rPr lang="en-US" altLang="zh-CN" sz="800" i="0" dirty="0">
                <a:solidFill>
                  <a:schemeClr val="bg1">
                    <a:lumMod val="50000"/>
                  </a:schemeClr>
                </a:solidFill>
                <a:effectLst/>
                <a:latin typeface="+mj-ea"/>
                <a:ea typeface="+mj-ea"/>
              </a:rPr>
              <a:t>[1]</a:t>
            </a:r>
            <a:r>
              <a:rPr lang="zh-CN" altLang="zh-CN" sz="800" i="0" dirty="0">
                <a:solidFill>
                  <a:schemeClr val="bg1">
                    <a:lumMod val="50000"/>
                  </a:schemeClr>
                </a:solidFill>
                <a:effectLst/>
                <a:latin typeface="+mj-ea"/>
                <a:ea typeface="+mj-ea"/>
              </a:rPr>
              <a:t>Mei H</a:t>
            </a:r>
            <a:r>
              <a:rPr lang="zh-CN" altLang="zh-CN" sz="800" dirty="0">
                <a:solidFill>
                  <a:schemeClr val="bg1">
                    <a:lumMod val="50000"/>
                  </a:schemeClr>
                </a:solidFill>
                <a:latin typeface="+mj-ea"/>
                <a:ea typeface="+mj-ea"/>
              </a:rPr>
              <a:t>,et al</a:t>
            </a:r>
            <a:r>
              <a:rPr lang="zh-CN" altLang="zh-CN" sz="800" i="0" dirty="0">
                <a:solidFill>
                  <a:schemeClr val="bg1">
                    <a:lumMod val="50000"/>
                  </a:schemeClr>
                </a:solidFill>
                <a:effectLst/>
                <a:latin typeface="+mj-ea"/>
                <a:ea typeface="+mj-ea"/>
              </a:rPr>
              <a:t>. Avatrombopag for adult chronic primary immune thrombocytopenia: a randomized phase 3 trial in China. Res Pract Thromb Haemost. 2023 Jul 26;7(6):102158.</a:t>
            </a:r>
            <a:endParaRPr lang="en-US" altLang="zh-CN" sz="800" i="0" dirty="0">
              <a:solidFill>
                <a:schemeClr val="bg1">
                  <a:lumMod val="50000"/>
                </a:schemeClr>
              </a:solidFill>
              <a:effectLst/>
              <a:latin typeface="+mj-ea"/>
              <a:ea typeface="+mj-ea"/>
            </a:endParaRPr>
          </a:p>
          <a:p>
            <a:r>
              <a:rPr lang="en-US" altLang="zh-CN" sz="800" dirty="0">
                <a:solidFill>
                  <a:schemeClr val="bg1">
                    <a:lumMod val="50000"/>
                  </a:schemeClr>
                </a:solidFill>
                <a:latin typeface="+mj-ea"/>
                <a:ea typeface="+mj-ea"/>
              </a:rPr>
              <a:t>[2]</a:t>
            </a:r>
            <a:r>
              <a:rPr lang="zh-CN" altLang="zh-CN" sz="800" dirty="0">
                <a:solidFill>
                  <a:schemeClr val="bg1">
                    <a:lumMod val="50000"/>
                  </a:schemeClr>
                </a:solidFill>
                <a:latin typeface="+mj-ea"/>
                <a:ea typeface="+mj-ea"/>
              </a:rPr>
              <a:t> Jurczak W,et al. Phase 3 randomised study of avatrombopag, a novel thrombopoietin receptor agonist for the treatment of chronic immune thrombocytopenia. Br J Haematol. 2018 Nov;183(3):479-490. </a:t>
            </a:r>
            <a:endParaRPr lang="zh-CN" altLang="en-US" sz="800" dirty="0">
              <a:solidFill>
                <a:schemeClr val="bg1">
                  <a:lumMod val="50000"/>
                </a:schemeClr>
              </a:solidFill>
              <a:latin typeface="+mj-ea"/>
              <a:ea typeface="+mj-ea"/>
            </a:endParaRPr>
          </a:p>
        </p:txBody>
      </p:sp>
      <p:sp>
        <p:nvSpPr>
          <p:cNvPr id="256" name="文本框 255">
            <a:extLst>
              <a:ext uri="{FF2B5EF4-FFF2-40B4-BE49-F238E27FC236}">
                <a16:creationId xmlns:a16="http://schemas.microsoft.com/office/drawing/2014/main" id="{5275E70C-4458-1109-5D0C-37EA900F77EE}"/>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有效性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grpSp>
        <p:nvGrpSpPr>
          <p:cNvPr id="31" name="组合 30">
            <a:extLst>
              <a:ext uri="{FF2B5EF4-FFF2-40B4-BE49-F238E27FC236}">
                <a16:creationId xmlns:a16="http://schemas.microsoft.com/office/drawing/2014/main" id="{65DDE664-B8DE-5E31-8F46-92C02BFC5F82}"/>
              </a:ext>
            </a:extLst>
          </p:cNvPr>
          <p:cNvGrpSpPr/>
          <p:nvPr/>
        </p:nvGrpSpPr>
        <p:grpSpPr>
          <a:xfrm>
            <a:off x="220530" y="1554790"/>
            <a:ext cx="11780089" cy="4782213"/>
            <a:chOff x="241794" y="1455555"/>
            <a:chExt cx="11780089" cy="4782213"/>
          </a:xfrm>
        </p:grpSpPr>
        <p:sp>
          <p:nvSpPr>
            <p:cNvPr id="23" name="文本框 22">
              <a:extLst>
                <a:ext uri="{FF2B5EF4-FFF2-40B4-BE49-F238E27FC236}">
                  <a16:creationId xmlns:a16="http://schemas.microsoft.com/office/drawing/2014/main" id="{02D53EBF-E795-AB34-EA82-8552BAE79E8E}"/>
                </a:ext>
              </a:extLst>
            </p:cNvPr>
            <p:cNvSpPr txBox="1"/>
            <p:nvPr/>
          </p:nvSpPr>
          <p:spPr>
            <a:xfrm>
              <a:off x="6032589" y="1461892"/>
              <a:ext cx="5989294" cy="4692182"/>
            </a:xfrm>
            <a:prstGeom prst="rect">
              <a:avLst/>
            </a:prstGeom>
            <a:noFill/>
          </p:spPr>
          <p:txBody>
            <a:bodyPr wrap="square">
              <a:spAutoFit/>
            </a:bodyPr>
            <a:lstStyle/>
            <a:p>
              <a:pPr>
                <a:lnSpc>
                  <a:spcPct val="130000"/>
                </a:lnSpc>
              </a:pPr>
              <a:r>
                <a:rPr lang="en-US" altLang="zh-CN" sz="1100" b="1" dirty="0">
                  <a:latin typeface="+mj-ea"/>
                  <a:ea typeface="+mj-ea"/>
                </a:rPr>
                <a:t>【</a:t>
              </a:r>
              <a:r>
                <a:rPr lang="zh-CN" altLang="en-US" sz="1100" b="1" dirty="0">
                  <a:latin typeface="+mj-ea"/>
                  <a:ea typeface="+mj-ea"/>
                </a:rPr>
                <a:t>国外</a:t>
              </a:r>
              <a:r>
                <a:rPr lang="en-US" altLang="zh-CN" sz="1100" b="1" dirty="0">
                  <a:latin typeface="+mj-ea"/>
                  <a:ea typeface="+mj-ea"/>
                </a:rPr>
                <a:t>III</a:t>
              </a:r>
              <a:r>
                <a:rPr lang="zh-CN" altLang="en-US" sz="1100" b="1" dirty="0">
                  <a:latin typeface="+mj-ea"/>
                  <a:ea typeface="+mj-ea"/>
                </a:rPr>
                <a:t>期研究</a:t>
              </a:r>
              <a:r>
                <a:rPr lang="en-US" altLang="zh-CN" sz="1100" b="1" dirty="0">
                  <a:latin typeface="+mj-ea"/>
                  <a:ea typeface="+mj-ea"/>
                </a:rPr>
                <a:t>】</a:t>
              </a:r>
              <a:r>
                <a:rPr lang="en-US" altLang="zh-CN" sz="1100" b="1" baseline="30000" dirty="0">
                  <a:latin typeface="+mj-ea"/>
                  <a:ea typeface="+mj-ea"/>
                </a:rPr>
                <a:t>[2]</a:t>
              </a:r>
            </a:p>
            <a:p>
              <a:pPr marL="171450" indent="-171450">
                <a:lnSpc>
                  <a:spcPct val="130000"/>
                </a:lnSpc>
                <a:buFont typeface="Wingdings" panose="05000000000000000000" pitchFamily="2" charset="2"/>
                <a:buChar char="n"/>
              </a:pPr>
              <a:r>
                <a:rPr lang="zh-CN" altLang="en-US" sz="1100" b="1" dirty="0">
                  <a:latin typeface="+mj-ea"/>
                  <a:ea typeface="+mj-ea"/>
                </a:rPr>
                <a:t>研究方法：</a:t>
              </a:r>
              <a:r>
                <a:rPr lang="zh-CN" altLang="en-US" sz="1100" dirty="0">
                  <a:latin typeface="+mj-ea"/>
                  <a:ea typeface="+mj-ea"/>
                </a:rPr>
                <a:t>这项</a:t>
              </a:r>
              <a:r>
                <a:rPr lang="en-US" altLang="zh-CN" sz="1100" dirty="0">
                  <a:latin typeface="+mj-ea"/>
                  <a:ea typeface="+mj-ea"/>
                </a:rPr>
                <a:t>3</a:t>
              </a:r>
              <a:r>
                <a:rPr lang="zh-CN" altLang="en-US" sz="1100" dirty="0">
                  <a:latin typeface="+mj-ea"/>
                  <a:ea typeface="+mj-ea"/>
                </a:rPr>
                <a:t>期多中心、随机、双盲、平行组、安慰剂对照研究包含核心研究阶段和开放标签延长期，旨在评估口服阿伐曲波帕对比安慰剂治疗慢性免疫性血小板减少症</a:t>
              </a:r>
              <a:r>
                <a:rPr lang="en-US" altLang="zh-CN" sz="1100" dirty="0">
                  <a:latin typeface="+mj-ea"/>
                  <a:ea typeface="+mj-ea"/>
                </a:rPr>
                <a:t>(ITP)</a:t>
              </a:r>
              <a:r>
                <a:rPr lang="zh-CN" altLang="en-US" sz="1100" dirty="0">
                  <a:latin typeface="+mj-ea"/>
                  <a:ea typeface="+mj-ea"/>
                </a:rPr>
                <a:t>患者的疗效与安全性。</a:t>
              </a: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a:lnSpc>
                  <a:spcPct val="130000"/>
                </a:lnSpc>
              </a:pPr>
              <a:endParaRPr lang="en-US" altLang="zh-CN" sz="1100" b="1" dirty="0">
                <a:latin typeface="+mj-ea"/>
                <a:ea typeface="+mj-ea"/>
              </a:endParaRPr>
            </a:p>
            <a:p>
              <a:pPr marL="171450" indent="-171450">
                <a:lnSpc>
                  <a:spcPct val="130000"/>
                </a:lnSpc>
                <a:buFont typeface="Wingdings" panose="05000000000000000000" pitchFamily="2" charset="2"/>
                <a:buChar char="n"/>
              </a:pPr>
              <a:r>
                <a:rPr lang="zh-CN" altLang="en-US" sz="1100" b="1" dirty="0">
                  <a:latin typeface="+mj-ea"/>
                  <a:ea typeface="+mj-ea"/>
                </a:rPr>
                <a:t>研究显示：</a:t>
              </a:r>
              <a:endParaRPr lang="en-US" altLang="zh-CN" sz="1100" b="1" dirty="0">
                <a:latin typeface="+mj-ea"/>
                <a:ea typeface="+mj-ea"/>
              </a:endParaRPr>
            </a:p>
            <a:p>
              <a:pPr>
                <a:lnSpc>
                  <a:spcPct val="130000"/>
                </a:lnSpc>
              </a:pPr>
              <a:r>
                <a:rPr lang="zh-CN" altLang="en-US" sz="1100" dirty="0">
                  <a:latin typeface="+mj-ea"/>
                  <a:ea typeface="+mj-ea"/>
                </a:rPr>
                <a:t>①</a:t>
              </a:r>
              <a:r>
                <a:rPr lang="zh-CN" altLang="en-US" sz="1100" b="1" dirty="0">
                  <a:latin typeface="+mj-ea"/>
                  <a:ea typeface="+mj-ea"/>
                </a:rPr>
                <a:t>阿伐曲泊帕</a:t>
              </a:r>
              <a:r>
                <a:rPr lang="zh-CN" altLang="en-US" sz="1100" dirty="0">
                  <a:latin typeface="+mj-ea"/>
                  <a:ea typeface="+mj-ea"/>
                </a:rPr>
                <a:t>血小板应答</a:t>
              </a:r>
              <a:r>
                <a:rPr lang="zh-CN" altLang="en-US" sz="1100" b="1" dirty="0">
                  <a:latin typeface="+mj-ea"/>
                  <a:ea typeface="+mj-ea"/>
                </a:rPr>
                <a:t>中位累积周数</a:t>
              </a:r>
              <a:r>
                <a:rPr lang="zh-CN" altLang="en-US" sz="1100" dirty="0">
                  <a:latin typeface="+mj-ea"/>
                  <a:ea typeface="+mj-ea"/>
                </a:rPr>
                <a:t>显著优于安慰剂组，分别为</a:t>
              </a:r>
              <a:r>
                <a:rPr lang="zh-CN" altLang="en-US" sz="1100" b="1" dirty="0">
                  <a:latin typeface="+mj-ea"/>
                  <a:ea typeface="+mj-ea"/>
                </a:rPr>
                <a:t>12.4周 vs.0.0周</a:t>
              </a:r>
              <a:r>
                <a:rPr lang="en-US" altLang="zh-CN" sz="1100" b="1" dirty="0">
                  <a:latin typeface="+mj-ea"/>
                  <a:ea typeface="+mj-ea"/>
                </a:rPr>
                <a:t>,</a:t>
              </a:r>
              <a:r>
                <a:rPr lang="zh-CN" altLang="en-US" sz="1100" b="1" dirty="0">
                  <a:latin typeface="+mj-ea"/>
                  <a:ea typeface="+mj-ea"/>
                </a:rPr>
                <a:t>P&lt;0.0001</a:t>
              </a:r>
              <a:endParaRPr lang="en-US" altLang="zh-CN" sz="1100" b="1" dirty="0">
                <a:latin typeface="+mj-ea"/>
                <a:ea typeface="+mj-ea"/>
              </a:endParaRPr>
            </a:p>
            <a:p>
              <a:pPr>
                <a:lnSpc>
                  <a:spcPct val="130000"/>
                </a:lnSpc>
              </a:pPr>
              <a:r>
                <a:rPr lang="zh-CN" altLang="en-US" sz="1100" dirty="0">
                  <a:latin typeface="+mj-ea"/>
                  <a:ea typeface="+mj-ea"/>
                </a:rPr>
                <a:t>②治疗</a:t>
              </a:r>
              <a:r>
                <a:rPr lang="zh-CN" altLang="en-US" sz="1100" b="1" dirty="0">
                  <a:latin typeface="+mj-ea"/>
                  <a:ea typeface="+mj-ea"/>
                </a:rPr>
                <a:t>第8天时阿伐曲泊帕组应答率</a:t>
              </a:r>
              <a:r>
                <a:rPr lang="zh-CN" altLang="en-US" sz="1100" dirty="0">
                  <a:latin typeface="+mj-ea"/>
                  <a:ea typeface="+mj-ea"/>
                </a:rPr>
                <a:t>显著高于安慰剂组，分别为</a:t>
              </a:r>
              <a:r>
                <a:rPr lang="zh-CN" altLang="en-US" sz="1100" b="1" dirty="0">
                  <a:latin typeface="+mj-ea"/>
                  <a:ea typeface="+mj-ea"/>
                </a:rPr>
                <a:t>65.63% vs. 0.0%</a:t>
              </a:r>
              <a:r>
                <a:rPr lang="en-US" altLang="zh-CN" sz="1100" b="1" dirty="0">
                  <a:latin typeface="+mj-ea"/>
                  <a:ea typeface="+mj-ea"/>
                </a:rPr>
                <a:t>,</a:t>
              </a:r>
              <a:r>
                <a:rPr lang="zh-CN" altLang="en-US" sz="1100" b="1" dirty="0">
                  <a:latin typeface="+mj-ea"/>
                  <a:ea typeface="+mj-ea"/>
                </a:rPr>
                <a:t>P&lt;0.0001</a:t>
              </a:r>
              <a:endParaRPr lang="en-US" altLang="zh-CN" sz="1100" b="1" dirty="0">
                <a:latin typeface="+mj-ea"/>
                <a:ea typeface="+mj-ea"/>
              </a:endParaRPr>
            </a:p>
          </p:txBody>
        </p:sp>
        <p:sp>
          <p:nvSpPr>
            <p:cNvPr id="3" name="文本框 2">
              <a:extLst>
                <a:ext uri="{FF2B5EF4-FFF2-40B4-BE49-F238E27FC236}">
                  <a16:creationId xmlns:a16="http://schemas.microsoft.com/office/drawing/2014/main" id="{2473792B-F9FE-78D6-D2D0-9D4CD0333197}"/>
                </a:ext>
              </a:extLst>
            </p:cNvPr>
            <p:cNvSpPr txBox="1"/>
            <p:nvPr/>
          </p:nvSpPr>
          <p:spPr>
            <a:xfrm>
              <a:off x="241794" y="1460882"/>
              <a:ext cx="5796424" cy="4692182"/>
            </a:xfrm>
            <a:prstGeom prst="rect">
              <a:avLst/>
            </a:prstGeom>
            <a:noFill/>
          </p:spPr>
          <p:txBody>
            <a:bodyPr wrap="square">
              <a:spAutoFit/>
            </a:bodyPr>
            <a:lstStyle/>
            <a:p>
              <a:pPr>
                <a:lnSpc>
                  <a:spcPct val="130000"/>
                </a:lnSpc>
              </a:pPr>
              <a:r>
                <a:rPr lang="en-US" altLang="zh-CN" sz="1100" b="1" dirty="0">
                  <a:latin typeface="+mj-ea"/>
                  <a:ea typeface="+mj-ea"/>
                </a:rPr>
                <a:t>【</a:t>
              </a:r>
              <a:r>
                <a:rPr lang="zh-CN" altLang="en-US" sz="1100" b="1" dirty="0">
                  <a:latin typeface="+mj-ea"/>
                  <a:ea typeface="+mj-ea"/>
                </a:rPr>
                <a:t>国内</a:t>
              </a:r>
              <a:r>
                <a:rPr lang="en-US" altLang="zh-CN" sz="1100" b="1" dirty="0">
                  <a:latin typeface="+mj-ea"/>
                  <a:ea typeface="+mj-ea"/>
                </a:rPr>
                <a:t>III</a:t>
              </a:r>
              <a:r>
                <a:rPr lang="zh-CN" altLang="en-US" sz="1100" b="1" dirty="0">
                  <a:latin typeface="+mj-ea"/>
                  <a:ea typeface="+mj-ea"/>
                </a:rPr>
                <a:t>期研究</a:t>
              </a:r>
              <a:r>
                <a:rPr lang="en-US" altLang="zh-CN" sz="1100" b="1" dirty="0">
                  <a:latin typeface="+mj-ea"/>
                  <a:ea typeface="+mj-ea"/>
                </a:rPr>
                <a:t>】</a:t>
              </a:r>
              <a:r>
                <a:rPr lang="en-US" altLang="zh-CN" sz="1100" b="1" baseline="30000" dirty="0">
                  <a:latin typeface="+mj-ea"/>
                  <a:ea typeface="+mj-ea"/>
                </a:rPr>
                <a:t>[1]</a:t>
              </a:r>
            </a:p>
            <a:p>
              <a:pPr marL="171450" indent="-171450">
                <a:lnSpc>
                  <a:spcPct val="130000"/>
                </a:lnSpc>
                <a:buFont typeface="Wingdings" panose="05000000000000000000" pitchFamily="2" charset="2"/>
                <a:buChar char="n"/>
              </a:pPr>
              <a:r>
                <a:rPr lang="zh-CN" altLang="en-US" sz="1100" b="1" dirty="0">
                  <a:latin typeface="+mj-ea"/>
                  <a:ea typeface="+mj-ea"/>
                </a:rPr>
                <a:t>研究方法：</a:t>
              </a:r>
              <a:r>
                <a:rPr lang="zh-CN" altLang="en-US" sz="1100" dirty="0">
                  <a:latin typeface="+mj-ea"/>
                  <a:ea typeface="+mj-ea"/>
                </a:rPr>
                <a:t>这项多中心、随机、双盲、安慰剂对照的3期研究。研究纳入病程≥12个月且血小板计数&lt;30×10⁹/L的中国慢性原发性ITP成人患者，按2:1比例随机接受阿伐曲泊帕或匹配安慰剂治疗。评估阿伐曲泊帕治疗中国成人慢性原发性ITP患者的疗效与安全性。</a:t>
              </a:r>
              <a:endParaRPr lang="en-US" altLang="zh-CN" sz="1100" b="1"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marL="171450" indent="-171450">
                <a:lnSpc>
                  <a:spcPct val="130000"/>
                </a:lnSpc>
                <a:buFont typeface="Wingdings" panose="05000000000000000000" pitchFamily="2" charset="2"/>
                <a:buChar char="n"/>
              </a:pPr>
              <a:endParaRPr lang="en-US" altLang="zh-CN" sz="1100" dirty="0">
                <a:latin typeface="+mj-ea"/>
                <a:ea typeface="+mj-ea"/>
              </a:endParaRPr>
            </a:p>
            <a:p>
              <a:pPr>
                <a:lnSpc>
                  <a:spcPct val="130000"/>
                </a:lnSpc>
              </a:pPr>
              <a:endParaRPr lang="en-US" altLang="zh-CN" sz="1100" b="1" dirty="0">
                <a:latin typeface="+mj-ea"/>
                <a:ea typeface="+mj-ea"/>
              </a:endParaRPr>
            </a:p>
            <a:p>
              <a:pPr marL="171450" indent="-171450">
                <a:lnSpc>
                  <a:spcPct val="130000"/>
                </a:lnSpc>
                <a:buFont typeface="Wingdings" panose="05000000000000000000" pitchFamily="2" charset="2"/>
                <a:buChar char="n"/>
              </a:pPr>
              <a:r>
                <a:rPr lang="zh-CN" altLang="en-US" sz="1100" b="1" dirty="0">
                  <a:latin typeface="+mj-ea"/>
                  <a:ea typeface="+mj-ea"/>
                </a:rPr>
                <a:t>研究显示：</a:t>
              </a:r>
              <a:endParaRPr lang="en-US" altLang="zh-CN" sz="1100" b="1" dirty="0">
                <a:latin typeface="+mj-ea"/>
                <a:ea typeface="+mj-ea"/>
              </a:endParaRPr>
            </a:p>
            <a:p>
              <a:pPr>
                <a:lnSpc>
                  <a:spcPct val="130000"/>
                </a:lnSpc>
              </a:pPr>
              <a:r>
                <a:rPr lang="zh-CN" altLang="en-US" sz="1100" dirty="0">
                  <a:latin typeface="+mj-ea"/>
                  <a:ea typeface="+mj-ea"/>
                </a:rPr>
                <a:t>①</a:t>
              </a:r>
              <a:r>
                <a:rPr lang="zh-CN" altLang="zh-CN" sz="1100" dirty="0">
                  <a:latin typeface="+mj-ea"/>
                  <a:ea typeface="+mj-ea"/>
                </a:rPr>
                <a:t>治疗</a:t>
              </a:r>
              <a:r>
                <a:rPr lang="zh-CN" altLang="zh-CN" sz="1100" b="1" dirty="0">
                  <a:latin typeface="+mj-ea"/>
                  <a:ea typeface="+mj-ea"/>
                </a:rPr>
                <a:t>6周时阿伐曲泊帕组应答率为77.08%</a:t>
              </a:r>
              <a:r>
                <a:rPr lang="zh-CN" altLang="zh-CN" sz="1100" dirty="0">
                  <a:latin typeface="+mj-ea"/>
                  <a:ea typeface="+mj-ea"/>
                </a:rPr>
                <a:t>，安慰剂组应答率为 7.69%</a:t>
              </a:r>
              <a:r>
                <a:rPr lang="en-US" altLang="zh-CN" sz="1100" dirty="0">
                  <a:latin typeface="+mj-ea"/>
                  <a:ea typeface="+mj-ea"/>
                </a:rPr>
                <a:t>,</a:t>
              </a:r>
              <a:r>
                <a:rPr lang="zh-CN" altLang="zh-CN" sz="1100" b="1" dirty="0">
                  <a:latin typeface="+mj-ea"/>
                  <a:ea typeface="+mj-ea"/>
                </a:rPr>
                <a:t>p＜0.001</a:t>
              </a:r>
              <a:endParaRPr lang="en-US" altLang="zh-CN" sz="1100" b="1" dirty="0">
                <a:latin typeface="+mj-ea"/>
                <a:ea typeface="+mj-ea"/>
              </a:endParaRPr>
            </a:p>
            <a:p>
              <a:pPr>
                <a:lnSpc>
                  <a:spcPct val="130000"/>
                </a:lnSpc>
              </a:pPr>
              <a:r>
                <a:rPr lang="zh-CN" altLang="en-US" sz="1100" dirty="0">
                  <a:latin typeface="+mj-ea"/>
                  <a:ea typeface="+mj-ea"/>
                </a:rPr>
                <a:t>②</a:t>
              </a:r>
              <a:r>
                <a:rPr lang="zh-CN" altLang="zh-CN" sz="1100" dirty="0">
                  <a:latin typeface="+mj-ea"/>
                  <a:ea typeface="+mj-ea"/>
                </a:rPr>
                <a:t>治疗</a:t>
              </a:r>
              <a:r>
                <a:rPr lang="zh-CN" altLang="zh-CN" sz="1100" b="1" dirty="0">
                  <a:latin typeface="+mj-ea"/>
                  <a:ea typeface="+mj-ea"/>
                </a:rPr>
                <a:t>第8天时阿伐曲泊帕组应答率为72.92%</a:t>
              </a:r>
              <a:r>
                <a:rPr lang="zh-CN" altLang="zh-CN" sz="1100" dirty="0">
                  <a:latin typeface="+mj-ea"/>
                  <a:ea typeface="+mj-ea"/>
                </a:rPr>
                <a:t>，安慰剂组应答率 为3.85%</a:t>
              </a:r>
              <a:r>
                <a:rPr lang="en-US" altLang="zh-CN" sz="1100" dirty="0">
                  <a:latin typeface="+mj-ea"/>
                  <a:ea typeface="+mj-ea"/>
                </a:rPr>
                <a:t>,</a:t>
              </a:r>
              <a:r>
                <a:rPr lang="zh-CN" altLang="zh-CN" sz="1100" b="1" dirty="0">
                  <a:latin typeface="+mj-ea"/>
                  <a:ea typeface="+mj-ea"/>
                </a:rPr>
                <a:t>p＜0.001</a:t>
              </a:r>
              <a:endParaRPr lang="en-US" altLang="zh-CN" sz="1100" b="1" dirty="0">
                <a:latin typeface="+mj-ea"/>
                <a:ea typeface="+mj-ea"/>
              </a:endParaRPr>
            </a:p>
          </p:txBody>
        </p:sp>
        <p:grpSp>
          <p:nvGrpSpPr>
            <p:cNvPr id="18" name="组合 17">
              <a:extLst>
                <a:ext uri="{FF2B5EF4-FFF2-40B4-BE49-F238E27FC236}">
                  <a16:creationId xmlns:a16="http://schemas.microsoft.com/office/drawing/2014/main" id="{7B81D99B-F8D4-B387-847B-16D720CA28D6}"/>
                </a:ext>
              </a:extLst>
            </p:cNvPr>
            <p:cNvGrpSpPr/>
            <p:nvPr/>
          </p:nvGrpSpPr>
          <p:grpSpPr>
            <a:xfrm>
              <a:off x="553591" y="2751682"/>
              <a:ext cx="5192936" cy="2508238"/>
              <a:chOff x="617946" y="2911003"/>
              <a:chExt cx="5192936" cy="2508238"/>
            </a:xfrm>
          </p:grpSpPr>
          <p:graphicFrame>
            <p:nvGraphicFramePr>
              <p:cNvPr id="6" name="图表 5">
                <a:extLst>
                  <a:ext uri="{FF2B5EF4-FFF2-40B4-BE49-F238E27FC236}">
                    <a16:creationId xmlns:a16="http://schemas.microsoft.com/office/drawing/2014/main" id="{D991A8D2-110A-F589-EF39-66222F4F12B9}"/>
                  </a:ext>
                </a:extLst>
              </p:cNvPr>
              <p:cNvGraphicFramePr/>
              <p:nvPr/>
            </p:nvGraphicFramePr>
            <p:xfrm>
              <a:off x="617946" y="2919629"/>
              <a:ext cx="2514121" cy="2499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84D9A696-4A4D-EF2A-E3A6-27D1F034ACA0}"/>
                  </a:ext>
                </a:extLst>
              </p:cNvPr>
              <p:cNvGraphicFramePr/>
              <p:nvPr/>
            </p:nvGraphicFramePr>
            <p:xfrm>
              <a:off x="3296761" y="2911003"/>
              <a:ext cx="2514121" cy="2499612"/>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组合 10">
                <a:extLst>
                  <a:ext uri="{FF2B5EF4-FFF2-40B4-BE49-F238E27FC236}">
                    <a16:creationId xmlns:a16="http://schemas.microsoft.com/office/drawing/2014/main" id="{304C5608-E35B-EC7C-E843-54B2ED4D9CD8}"/>
                  </a:ext>
                </a:extLst>
              </p:cNvPr>
              <p:cNvGrpSpPr/>
              <p:nvPr/>
            </p:nvGrpSpPr>
            <p:grpSpPr>
              <a:xfrm>
                <a:off x="1622153" y="3454856"/>
                <a:ext cx="702590" cy="291964"/>
                <a:chOff x="1374183" y="3578839"/>
                <a:chExt cx="702590" cy="291964"/>
              </a:xfrm>
            </p:grpSpPr>
            <p:sp>
              <p:nvSpPr>
                <p:cNvPr id="9" name="文本框 8">
                  <a:extLst>
                    <a:ext uri="{FF2B5EF4-FFF2-40B4-BE49-F238E27FC236}">
                      <a16:creationId xmlns:a16="http://schemas.microsoft.com/office/drawing/2014/main" id="{9203378D-6B9C-E37A-5510-67263E5386A7}"/>
                    </a:ext>
                  </a:extLst>
                </p:cNvPr>
                <p:cNvSpPr txBox="1"/>
                <p:nvPr/>
              </p:nvSpPr>
              <p:spPr>
                <a:xfrm>
                  <a:off x="1374183" y="3578839"/>
                  <a:ext cx="702590" cy="238910"/>
                </a:xfrm>
                <a:prstGeom prst="rect">
                  <a:avLst/>
                </a:prstGeom>
                <a:noFill/>
              </p:spPr>
              <p:txBody>
                <a:bodyPr wrap="square">
                  <a:spAutoFit/>
                </a:bodyPr>
                <a:lstStyle/>
                <a:p>
                  <a:pPr algn="ctr"/>
                  <a:r>
                    <a:rPr lang="zh-CN" altLang="zh-CN" sz="900" dirty="0">
                      <a:latin typeface="+mj-ea"/>
                      <a:ea typeface="+mj-ea"/>
                    </a:rPr>
                    <a:t>p＜0.001</a:t>
                  </a:r>
                  <a:endParaRPr lang="zh-CN" altLang="en-US" sz="900" dirty="0"/>
                </a:p>
              </p:txBody>
            </p:sp>
            <p:sp>
              <p:nvSpPr>
                <p:cNvPr id="10" name="左中括号 9">
                  <a:extLst>
                    <a:ext uri="{FF2B5EF4-FFF2-40B4-BE49-F238E27FC236}">
                      <a16:creationId xmlns:a16="http://schemas.microsoft.com/office/drawing/2014/main" id="{D19D9200-C243-743B-C54A-110BDB1DFB09}"/>
                    </a:ext>
                  </a:extLst>
                </p:cNvPr>
                <p:cNvSpPr/>
                <p:nvPr/>
              </p:nvSpPr>
              <p:spPr>
                <a:xfrm rot="5400000">
                  <a:off x="1709282" y="3503313"/>
                  <a:ext cx="45719" cy="689261"/>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1603275A-8EC7-1488-DD4F-6C5AA6AA72D5}"/>
                  </a:ext>
                </a:extLst>
              </p:cNvPr>
              <p:cNvGrpSpPr/>
              <p:nvPr/>
            </p:nvGrpSpPr>
            <p:grpSpPr>
              <a:xfrm>
                <a:off x="4305938" y="3452273"/>
                <a:ext cx="702590" cy="291964"/>
                <a:chOff x="1374183" y="3578839"/>
                <a:chExt cx="702590" cy="291964"/>
              </a:xfrm>
            </p:grpSpPr>
            <p:sp>
              <p:nvSpPr>
                <p:cNvPr id="13" name="文本框 12">
                  <a:extLst>
                    <a:ext uri="{FF2B5EF4-FFF2-40B4-BE49-F238E27FC236}">
                      <a16:creationId xmlns:a16="http://schemas.microsoft.com/office/drawing/2014/main" id="{575210A0-DC7C-B46F-1117-B9E38A990857}"/>
                    </a:ext>
                  </a:extLst>
                </p:cNvPr>
                <p:cNvSpPr txBox="1"/>
                <p:nvPr/>
              </p:nvSpPr>
              <p:spPr>
                <a:xfrm>
                  <a:off x="1374183" y="3578839"/>
                  <a:ext cx="702590" cy="238910"/>
                </a:xfrm>
                <a:prstGeom prst="rect">
                  <a:avLst/>
                </a:prstGeom>
                <a:noFill/>
              </p:spPr>
              <p:txBody>
                <a:bodyPr wrap="square">
                  <a:spAutoFit/>
                </a:bodyPr>
                <a:lstStyle/>
                <a:p>
                  <a:pPr algn="ctr"/>
                  <a:r>
                    <a:rPr lang="zh-CN" altLang="zh-CN" sz="900" dirty="0">
                      <a:latin typeface="+mj-ea"/>
                      <a:ea typeface="+mj-ea"/>
                    </a:rPr>
                    <a:t>p＜0.001</a:t>
                  </a:r>
                  <a:endParaRPr lang="zh-CN" altLang="en-US" sz="900" dirty="0"/>
                </a:p>
              </p:txBody>
            </p:sp>
            <p:sp>
              <p:nvSpPr>
                <p:cNvPr id="14" name="左中括号 13">
                  <a:extLst>
                    <a:ext uri="{FF2B5EF4-FFF2-40B4-BE49-F238E27FC236}">
                      <a16:creationId xmlns:a16="http://schemas.microsoft.com/office/drawing/2014/main" id="{55E63840-2854-2E1D-2879-6DE37B6A1BF5}"/>
                    </a:ext>
                  </a:extLst>
                </p:cNvPr>
                <p:cNvSpPr/>
                <p:nvPr/>
              </p:nvSpPr>
              <p:spPr>
                <a:xfrm rot="5400000">
                  <a:off x="1709282" y="3503313"/>
                  <a:ext cx="45719" cy="689261"/>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cxnSp>
          <p:nvCxnSpPr>
            <p:cNvPr id="261" name="直接连接符 260">
              <a:extLst>
                <a:ext uri="{FF2B5EF4-FFF2-40B4-BE49-F238E27FC236}">
                  <a16:creationId xmlns:a16="http://schemas.microsoft.com/office/drawing/2014/main" id="{33C777E3-FCB4-A5A1-0ECA-6FA04C1E7F19}"/>
                </a:ext>
              </a:extLst>
            </p:cNvPr>
            <p:cNvCxnSpPr>
              <a:cxnSpLocks/>
            </p:cNvCxnSpPr>
            <p:nvPr/>
          </p:nvCxnSpPr>
          <p:spPr>
            <a:xfrm>
              <a:off x="6013990" y="1455555"/>
              <a:ext cx="0" cy="4782213"/>
            </a:xfrm>
            <a:prstGeom prst="line">
              <a:avLst/>
            </a:prstGeom>
            <a:ln>
              <a:solidFill>
                <a:srgbClr val="001689"/>
              </a:solidFill>
              <a:prstDash val="dash"/>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99A67983-00AE-4E1A-A61B-15DBCE6BBB67}"/>
                </a:ext>
              </a:extLst>
            </p:cNvPr>
            <p:cNvGrpSpPr/>
            <p:nvPr/>
          </p:nvGrpSpPr>
          <p:grpSpPr>
            <a:xfrm>
              <a:off x="6486752" y="2752691"/>
              <a:ext cx="5192936" cy="2508238"/>
              <a:chOff x="6784456" y="2625105"/>
              <a:chExt cx="5192936" cy="2508238"/>
            </a:xfrm>
          </p:grpSpPr>
          <p:graphicFrame>
            <p:nvGraphicFramePr>
              <p:cNvPr id="5" name="图表 4">
                <a:extLst>
                  <a:ext uri="{FF2B5EF4-FFF2-40B4-BE49-F238E27FC236}">
                    <a16:creationId xmlns:a16="http://schemas.microsoft.com/office/drawing/2014/main" id="{3522333B-FC07-7F5A-0A6A-F5F3231562C2}"/>
                  </a:ext>
                </a:extLst>
              </p:cNvPr>
              <p:cNvGraphicFramePr/>
              <p:nvPr>
                <p:extLst>
                  <p:ext uri="{D42A27DB-BD31-4B8C-83A1-F6EECF244321}">
                    <p14:modId xmlns:p14="http://schemas.microsoft.com/office/powerpoint/2010/main" val="2106787557"/>
                  </p:ext>
                </p:extLst>
              </p:nvPr>
            </p:nvGraphicFramePr>
            <p:xfrm>
              <a:off x="6784456" y="2633731"/>
              <a:ext cx="2514121" cy="24996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图表 7">
                <a:extLst>
                  <a:ext uri="{FF2B5EF4-FFF2-40B4-BE49-F238E27FC236}">
                    <a16:creationId xmlns:a16="http://schemas.microsoft.com/office/drawing/2014/main" id="{8E8DDEC7-2430-CBC0-6F9D-42321075927B}"/>
                  </a:ext>
                </a:extLst>
              </p:cNvPr>
              <p:cNvGraphicFramePr/>
              <p:nvPr>
                <p:extLst>
                  <p:ext uri="{D42A27DB-BD31-4B8C-83A1-F6EECF244321}">
                    <p14:modId xmlns:p14="http://schemas.microsoft.com/office/powerpoint/2010/main" val="1606820113"/>
                  </p:ext>
                </p:extLst>
              </p:nvPr>
            </p:nvGraphicFramePr>
            <p:xfrm>
              <a:off x="9463271" y="2625105"/>
              <a:ext cx="2514121" cy="2499612"/>
            </p:xfrm>
            <a:graphic>
              <a:graphicData uri="http://schemas.openxmlformats.org/drawingml/2006/chart">
                <c:chart xmlns:c="http://schemas.openxmlformats.org/drawingml/2006/chart" xmlns:r="http://schemas.openxmlformats.org/officeDocument/2006/relationships" r:id="rId6"/>
              </a:graphicData>
            </a:graphic>
          </p:graphicFrame>
          <p:sp>
            <p:nvSpPr>
              <p:cNvPr id="20" name="文本框 19">
                <a:extLst>
                  <a:ext uri="{FF2B5EF4-FFF2-40B4-BE49-F238E27FC236}">
                    <a16:creationId xmlns:a16="http://schemas.microsoft.com/office/drawing/2014/main" id="{31A4B178-6D36-FDD3-094D-C6B2723FD0ED}"/>
                  </a:ext>
                </a:extLst>
              </p:cNvPr>
              <p:cNvSpPr txBox="1"/>
              <p:nvPr/>
            </p:nvSpPr>
            <p:spPr>
              <a:xfrm>
                <a:off x="7760311" y="3168957"/>
                <a:ext cx="767002" cy="230832"/>
              </a:xfrm>
              <a:prstGeom prst="rect">
                <a:avLst/>
              </a:prstGeom>
              <a:noFill/>
            </p:spPr>
            <p:txBody>
              <a:bodyPr wrap="square">
                <a:spAutoFit/>
              </a:bodyPr>
              <a:lstStyle/>
              <a:p>
                <a:pPr algn="ctr"/>
                <a:r>
                  <a:rPr lang="zh-CN" altLang="zh-CN" sz="900" dirty="0">
                    <a:latin typeface="+mj-ea"/>
                    <a:ea typeface="+mj-ea"/>
                  </a:rPr>
                  <a:t>p＜0.</a:t>
                </a:r>
                <a:r>
                  <a:rPr lang="en-US" altLang="zh-CN" sz="900" dirty="0">
                    <a:latin typeface="+mj-ea"/>
                    <a:ea typeface="+mj-ea"/>
                  </a:rPr>
                  <a:t>0</a:t>
                </a:r>
                <a:r>
                  <a:rPr lang="zh-CN" altLang="zh-CN" sz="900" dirty="0">
                    <a:latin typeface="+mj-ea"/>
                    <a:ea typeface="+mj-ea"/>
                  </a:rPr>
                  <a:t>001</a:t>
                </a:r>
                <a:endParaRPr lang="zh-CN" altLang="en-US" sz="900" dirty="0"/>
              </a:p>
            </p:txBody>
          </p:sp>
          <p:sp>
            <p:nvSpPr>
              <p:cNvPr id="21" name="左中括号 20">
                <a:extLst>
                  <a:ext uri="{FF2B5EF4-FFF2-40B4-BE49-F238E27FC236}">
                    <a16:creationId xmlns:a16="http://schemas.microsoft.com/office/drawing/2014/main" id="{1EB88BD6-B9E9-E850-7809-5E375405C1CE}"/>
                  </a:ext>
                </a:extLst>
              </p:cNvPr>
              <p:cNvSpPr/>
              <p:nvPr/>
            </p:nvSpPr>
            <p:spPr>
              <a:xfrm rot="5400000">
                <a:off x="8123762" y="3093432"/>
                <a:ext cx="45719" cy="689261"/>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30664AAB-2496-23F2-D64A-63FED71D7991}"/>
                  </a:ext>
                </a:extLst>
              </p:cNvPr>
              <p:cNvSpPr txBox="1"/>
              <p:nvPr/>
            </p:nvSpPr>
            <p:spPr>
              <a:xfrm>
                <a:off x="10444095" y="3166375"/>
                <a:ext cx="741357" cy="230832"/>
              </a:xfrm>
              <a:prstGeom prst="rect">
                <a:avLst/>
              </a:prstGeom>
              <a:noFill/>
            </p:spPr>
            <p:txBody>
              <a:bodyPr wrap="square">
                <a:spAutoFit/>
              </a:bodyPr>
              <a:lstStyle/>
              <a:p>
                <a:pPr algn="ctr"/>
                <a:r>
                  <a:rPr lang="zh-CN" altLang="zh-CN" sz="900" dirty="0">
                    <a:latin typeface="+mj-ea"/>
                    <a:ea typeface="+mj-ea"/>
                  </a:rPr>
                  <a:t>p＜0.00</a:t>
                </a:r>
                <a:r>
                  <a:rPr lang="en-US" altLang="zh-CN" sz="900" dirty="0">
                    <a:latin typeface="+mj-ea"/>
                    <a:ea typeface="+mj-ea"/>
                  </a:rPr>
                  <a:t>0</a:t>
                </a:r>
                <a:r>
                  <a:rPr lang="zh-CN" altLang="zh-CN" sz="900" dirty="0">
                    <a:latin typeface="+mj-ea"/>
                    <a:ea typeface="+mj-ea"/>
                  </a:rPr>
                  <a:t>1</a:t>
                </a:r>
                <a:endParaRPr lang="zh-CN" altLang="en-US" sz="900" dirty="0"/>
              </a:p>
            </p:txBody>
          </p:sp>
          <p:sp>
            <p:nvSpPr>
              <p:cNvPr id="19" name="左中括号 18">
                <a:extLst>
                  <a:ext uri="{FF2B5EF4-FFF2-40B4-BE49-F238E27FC236}">
                    <a16:creationId xmlns:a16="http://schemas.microsoft.com/office/drawing/2014/main" id="{26DEE7AA-3C1C-0896-0296-F8CEAD9DE47F}"/>
                  </a:ext>
                </a:extLst>
              </p:cNvPr>
              <p:cNvSpPr/>
              <p:nvPr/>
            </p:nvSpPr>
            <p:spPr>
              <a:xfrm rot="5400000">
                <a:off x="10807547" y="3090849"/>
                <a:ext cx="45719" cy="689261"/>
              </a:xfrm>
              <a:prstGeom prst="leftBracket">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30" name="矩形: 圆角 29">
            <a:extLst>
              <a:ext uri="{FF2B5EF4-FFF2-40B4-BE49-F238E27FC236}">
                <a16:creationId xmlns:a16="http://schemas.microsoft.com/office/drawing/2014/main" id="{E8486EB7-6243-8375-ACF5-A9779DB6DABE}"/>
              </a:ext>
            </a:extLst>
          </p:cNvPr>
          <p:cNvSpPr/>
          <p:nvPr/>
        </p:nvSpPr>
        <p:spPr>
          <a:xfrm>
            <a:off x="192877" y="935165"/>
            <a:ext cx="11764925" cy="482900"/>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latin typeface="+mj-ea"/>
                <a:ea typeface="+mj-ea"/>
              </a:rPr>
              <a:t>国内外</a:t>
            </a:r>
            <a:r>
              <a:rPr lang="en-US" altLang="zh-CN" b="1" dirty="0">
                <a:effectLst>
                  <a:outerShdw blurRad="38100" dist="38100" dir="2700000" algn="tl">
                    <a:srgbClr val="000000">
                      <a:alpha val="43137"/>
                    </a:srgbClr>
                  </a:outerShdw>
                </a:effectLst>
                <a:latin typeface="+mj-ea"/>
                <a:ea typeface="+mj-ea"/>
              </a:rPr>
              <a:t>III</a:t>
            </a:r>
            <a:r>
              <a:rPr lang="zh-CN" altLang="en-US" b="1" dirty="0">
                <a:effectLst>
                  <a:outerShdw blurRad="38100" dist="38100" dir="2700000" algn="tl">
                    <a:srgbClr val="000000">
                      <a:alpha val="43137"/>
                    </a:srgbClr>
                  </a:outerShdw>
                </a:effectLst>
                <a:latin typeface="+mj-ea"/>
                <a:ea typeface="+mj-ea"/>
              </a:rPr>
              <a:t>期研究均证实：阿伐曲泊帕可快速有效提升血小板计数，应答率高且持久，疗效明显优于安慰剂。</a:t>
            </a:r>
          </a:p>
        </p:txBody>
      </p:sp>
    </p:spTree>
    <p:extLst>
      <p:ext uri="{BB962C8B-B14F-4D97-AF65-F5344CB8AC3E}">
        <p14:creationId xmlns:p14="http://schemas.microsoft.com/office/powerpoint/2010/main" val="355253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D614B19-4A69-5323-E093-04C19C469196}"/>
              </a:ext>
            </a:extLst>
          </p:cNvPr>
          <p:cNvSpPr txBox="1">
            <a:spLocks/>
          </p:cNvSpPr>
          <p:nvPr/>
        </p:nvSpPr>
        <p:spPr>
          <a:xfrm>
            <a:off x="529327" y="6366973"/>
            <a:ext cx="3468516" cy="338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800" dirty="0">
                <a:solidFill>
                  <a:schemeClr val="bg1">
                    <a:lumMod val="50000"/>
                  </a:schemeClr>
                </a:solidFill>
                <a:latin typeface="+mj-ea"/>
                <a:ea typeface="+mj-ea"/>
              </a:rPr>
              <a:t>[1]</a:t>
            </a:r>
            <a:r>
              <a:rPr lang="zh-CN" altLang="zh-CN" sz="800" dirty="0">
                <a:solidFill>
                  <a:schemeClr val="bg1">
                    <a:lumMod val="50000"/>
                  </a:schemeClr>
                </a:solidFill>
                <a:latin typeface="+mj-ea"/>
                <a:ea typeface="+mj-ea"/>
              </a:rPr>
              <a:t>Liu Y,</a:t>
            </a:r>
            <a:r>
              <a:rPr lang="en-US" altLang="zh-CN" sz="800" dirty="0">
                <a:solidFill>
                  <a:schemeClr val="bg1">
                    <a:lumMod val="50000"/>
                  </a:schemeClr>
                </a:solidFill>
                <a:latin typeface="+mj-ea"/>
                <a:ea typeface="+mj-ea"/>
              </a:rPr>
              <a:t>et al.</a:t>
            </a:r>
            <a:r>
              <a:rPr lang="zh-CN" altLang="zh-CN" sz="800" dirty="0">
                <a:solidFill>
                  <a:schemeClr val="bg1">
                    <a:lumMod val="50000"/>
                  </a:schemeClr>
                </a:solidFill>
                <a:latin typeface="+mj-ea"/>
                <a:ea typeface="+mj-ea"/>
              </a:rPr>
              <a:t> Acta Haematol. 2023;146(3):173-184</a:t>
            </a:r>
            <a:r>
              <a:rPr lang="en-US" altLang="zh-CN" sz="800" dirty="0">
                <a:solidFill>
                  <a:schemeClr val="bg1">
                    <a:lumMod val="50000"/>
                  </a:schemeClr>
                </a:solidFill>
                <a:latin typeface="+mj-ea"/>
                <a:ea typeface="+mj-ea"/>
              </a:rPr>
              <a:t>.</a:t>
            </a:r>
          </a:p>
          <a:p>
            <a:pPr marL="0" indent="0">
              <a:lnSpc>
                <a:spcPct val="100000"/>
              </a:lnSpc>
              <a:spcBef>
                <a:spcPts val="0"/>
              </a:spcBef>
              <a:buNone/>
            </a:pPr>
            <a:r>
              <a:rPr lang="en-US" altLang="zh-CN" sz="800" dirty="0">
                <a:solidFill>
                  <a:schemeClr val="bg1">
                    <a:lumMod val="50000"/>
                  </a:schemeClr>
                </a:solidFill>
                <a:latin typeface="+mj-ea"/>
                <a:ea typeface="+mj-ea"/>
              </a:rPr>
              <a:t>[2]Al-</a:t>
            </a:r>
            <a:r>
              <a:rPr lang="en-US" altLang="zh-CN" sz="800" dirty="0" err="1">
                <a:solidFill>
                  <a:schemeClr val="bg1">
                    <a:lumMod val="50000"/>
                  </a:schemeClr>
                </a:solidFill>
                <a:latin typeface="+mj-ea"/>
                <a:ea typeface="+mj-ea"/>
              </a:rPr>
              <a:t>Samkari</a:t>
            </a:r>
            <a:r>
              <a:rPr lang="en-US" altLang="zh-CN" sz="800" dirty="0">
                <a:solidFill>
                  <a:schemeClr val="bg1">
                    <a:lumMod val="50000"/>
                  </a:schemeClr>
                </a:solidFill>
                <a:latin typeface="+mj-ea"/>
                <a:ea typeface="+mj-ea"/>
              </a:rPr>
              <a:t> </a:t>
            </a:r>
            <a:r>
              <a:rPr lang="en-US" altLang="zh-CN" sz="800" dirty="0" err="1">
                <a:solidFill>
                  <a:schemeClr val="bg1">
                    <a:lumMod val="50000"/>
                  </a:schemeClr>
                </a:solidFill>
                <a:latin typeface="+mj-ea"/>
                <a:ea typeface="+mj-ea"/>
              </a:rPr>
              <a:t>H,et</a:t>
            </a:r>
            <a:r>
              <a:rPr lang="en-US" altLang="zh-CN" sz="800" dirty="0">
                <a:solidFill>
                  <a:schemeClr val="bg1">
                    <a:lumMod val="50000"/>
                  </a:schemeClr>
                </a:solidFill>
                <a:latin typeface="+mj-ea"/>
                <a:ea typeface="+mj-ea"/>
              </a:rPr>
              <a:t> al. Br J </a:t>
            </a:r>
            <a:r>
              <a:rPr lang="en-US" altLang="zh-CN" sz="800" dirty="0" err="1">
                <a:solidFill>
                  <a:schemeClr val="bg1">
                    <a:lumMod val="50000"/>
                  </a:schemeClr>
                </a:solidFill>
                <a:latin typeface="+mj-ea"/>
                <a:ea typeface="+mj-ea"/>
              </a:rPr>
              <a:t>Haematol</a:t>
            </a:r>
            <a:r>
              <a:rPr lang="en-US" altLang="zh-CN" sz="800" dirty="0">
                <a:solidFill>
                  <a:schemeClr val="bg1">
                    <a:lumMod val="50000"/>
                  </a:schemeClr>
                </a:solidFill>
                <a:latin typeface="+mj-ea"/>
                <a:ea typeface="+mj-ea"/>
              </a:rPr>
              <a:t>. 2022 May;197(3):359-366. </a:t>
            </a:r>
          </a:p>
        </p:txBody>
      </p:sp>
      <p:sp>
        <p:nvSpPr>
          <p:cNvPr id="35" name="矩形: 圆角 34">
            <a:extLst>
              <a:ext uri="{FF2B5EF4-FFF2-40B4-BE49-F238E27FC236}">
                <a16:creationId xmlns:a16="http://schemas.microsoft.com/office/drawing/2014/main" id="{6F29CDB4-0620-3A8E-D5EB-5453DEB381D1}"/>
              </a:ext>
            </a:extLst>
          </p:cNvPr>
          <p:cNvSpPr/>
          <p:nvPr/>
        </p:nvSpPr>
        <p:spPr>
          <a:xfrm>
            <a:off x="192877" y="935165"/>
            <a:ext cx="11764925" cy="482900"/>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latin typeface="+mj-ea"/>
                <a:ea typeface="+mj-ea"/>
              </a:rPr>
              <a:t>阿伐曲泊帕应答率更高，由艾曲泊帕</a:t>
            </a:r>
            <a:r>
              <a:rPr lang="en-US" altLang="zh-CN" b="1" dirty="0">
                <a:effectLst>
                  <a:outerShdw blurRad="38100" dist="38100" dir="2700000" algn="tl">
                    <a:srgbClr val="000000">
                      <a:alpha val="43137"/>
                    </a:srgbClr>
                  </a:outerShdw>
                </a:effectLst>
                <a:latin typeface="+mj-ea"/>
                <a:ea typeface="+mj-ea"/>
              </a:rPr>
              <a:t>/</a:t>
            </a:r>
            <a:r>
              <a:rPr lang="zh-CN" altLang="en-US" b="1" dirty="0">
                <a:effectLst>
                  <a:outerShdw blurRad="38100" dist="38100" dir="2700000" algn="tl">
                    <a:srgbClr val="000000">
                      <a:alpha val="43137"/>
                    </a:srgbClr>
                  </a:outerShdw>
                </a:effectLst>
                <a:latin typeface="+mj-ea"/>
                <a:ea typeface="+mj-ea"/>
              </a:rPr>
              <a:t>罗普司亭转换为阿伐曲泊帕治疗后，</a:t>
            </a:r>
            <a:r>
              <a:rPr lang="en-US" altLang="zh-CN" b="1" dirty="0">
                <a:effectLst>
                  <a:outerShdw blurRad="38100" dist="38100" dir="2700000" algn="tl">
                    <a:srgbClr val="000000">
                      <a:alpha val="43137"/>
                    </a:srgbClr>
                  </a:outerShdw>
                </a:effectLst>
                <a:latin typeface="+mj-ea"/>
                <a:ea typeface="+mj-ea"/>
              </a:rPr>
              <a:t>ITP</a:t>
            </a:r>
            <a:r>
              <a:rPr lang="zh-CN" altLang="en-US" b="1" dirty="0">
                <a:effectLst>
                  <a:outerShdw blurRad="38100" dist="38100" dir="2700000" algn="tl">
                    <a:srgbClr val="000000">
                      <a:alpha val="43137"/>
                    </a:srgbClr>
                  </a:outerShdw>
                </a:effectLst>
                <a:latin typeface="+mj-ea"/>
                <a:ea typeface="+mj-ea"/>
              </a:rPr>
              <a:t>患者的血小板计数显著提高</a:t>
            </a:r>
          </a:p>
        </p:txBody>
      </p:sp>
      <p:sp>
        <p:nvSpPr>
          <p:cNvPr id="36" name="文本框 35">
            <a:extLst>
              <a:ext uri="{FF2B5EF4-FFF2-40B4-BE49-F238E27FC236}">
                <a16:creationId xmlns:a16="http://schemas.microsoft.com/office/drawing/2014/main" id="{90F082A2-AF2A-87F5-D19A-45914F12B815}"/>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有效性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grpSp>
        <p:nvGrpSpPr>
          <p:cNvPr id="47" name="组合 46">
            <a:extLst>
              <a:ext uri="{FF2B5EF4-FFF2-40B4-BE49-F238E27FC236}">
                <a16:creationId xmlns:a16="http://schemas.microsoft.com/office/drawing/2014/main" id="{511BE8FC-6517-14ED-D581-2CE4FD42C7C2}"/>
              </a:ext>
            </a:extLst>
          </p:cNvPr>
          <p:cNvGrpSpPr/>
          <p:nvPr/>
        </p:nvGrpSpPr>
        <p:grpSpPr>
          <a:xfrm>
            <a:off x="377809" y="1567962"/>
            <a:ext cx="11275476" cy="4694688"/>
            <a:chOff x="278571" y="1567962"/>
            <a:chExt cx="11275476" cy="4694688"/>
          </a:xfrm>
        </p:grpSpPr>
        <p:sp>
          <p:nvSpPr>
            <p:cNvPr id="4" name="文本框 3">
              <a:extLst>
                <a:ext uri="{FF2B5EF4-FFF2-40B4-BE49-F238E27FC236}">
                  <a16:creationId xmlns:a16="http://schemas.microsoft.com/office/drawing/2014/main" id="{28D6457A-D87D-7399-5F3D-52E523C41ECD}"/>
                </a:ext>
              </a:extLst>
            </p:cNvPr>
            <p:cNvSpPr txBox="1"/>
            <p:nvPr/>
          </p:nvSpPr>
          <p:spPr>
            <a:xfrm>
              <a:off x="323159" y="1567962"/>
              <a:ext cx="5375893" cy="4692182"/>
            </a:xfrm>
            <a:prstGeom prst="rect">
              <a:avLst/>
            </a:prstGeom>
            <a:noFill/>
          </p:spPr>
          <p:txBody>
            <a:bodyPr wrap="square" rtlCol="0">
              <a:spAutoFit/>
            </a:bodyPr>
            <a:lstStyle/>
            <a:p>
              <a:pPr marL="171450" indent="-171450">
                <a:lnSpc>
                  <a:spcPct val="130000"/>
                </a:lnSpc>
                <a:buFont typeface="Wingdings" panose="05000000000000000000" pitchFamily="2" charset="2"/>
                <a:buChar char="n"/>
              </a:pPr>
              <a:r>
                <a:rPr kumimoji="1" lang="zh-CN" altLang="en-US" sz="1100" dirty="0">
                  <a:latin typeface="Microsoft YaHei" panose="020B0503020204020204" pitchFamily="34" charset="-122"/>
                  <a:ea typeface="Microsoft YaHei" panose="020B0503020204020204" pitchFamily="34" charset="-122"/>
                </a:rPr>
                <a:t>一项荟萃分析，经严格筛选最终入选</a:t>
              </a:r>
              <a:r>
                <a:rPr kumimoji="1" lang="en-US" altLang="zh-CN" sz="1100" dirty="0">
                  <a:latin typeface="Microsoft YaHei" panose="020B0503020204020204" pitchFamily="34" charset="-122"/>
                  <a:ea typeface="Microsoft YaHei" panose="020B0503020204020204" pitchFamily="34" charset="-122"/>
                </a:rPr>
                <a:t>14</a:t>
              </a:r>
              <a:r>
                <a:rPr kumimoji="1" lang="zh-CN" altLang="en-US" sz="1100" dirty="0">
                  <a:latin typeface="Microsoft YaHei" panose="020B0503020204020204" pitchFamily="34" charset="-122"/>
                  <a:ea typeface="Microsoft YaHei" panose="020B0503020204020204" pitchFamily="34" charset="-122"/>
                </a:rPr>
                <a:t>项</a:t>
              </a:r>
              <a:r>
                <a:rPr kumimoji="1" lang="en-US" altLang="zh-CN" sz="1100" dirty="0">
                  <a:latin typeface="Microsoft YaHei" panose="020B0503020204020204" pitchFamily="34" charset="-122"/>
                  <a:ea typeface="Microsoft YaHei" panose="020B0503020204020204" pitchFamily="34" charset="-122"/>
                </a:rPr>
                <a:t>RCT</a:t>
              </a:r>
              <a:r>
                <a:rPr kumimoji="1" lang="zh-CN" altLang="en-US" sz="1100" dirty="0">
                  <a:latin typeface="Microsoft YaHei" panose="020B0503020204020204" pitchFamily="34" charset="-122"/>
                  <a:ea typeface="Microsoft YaHei" panose="020B0503020204020204" pitchFamily="34" charset="-122"/>
                </a:rPr>
                <a:t>，共计</a:t>
              </a:r>
              <a:r>
                <a:rPr kumimoji="1" lang="en-US" altLang="zh-CN" sz="1100" dirty="0">
                  <a:latin typeface="Microsoft YaHei" panose="020B0503020204020204" pitchFamily="34" charset="-122"/>
                  <a:ea typeface="Microsoft YaHei" panose="020B0503020204020204" pitchFamily="34" charset="-122"/>
                </a:rPr>
                <a:t>1,360</a:t>
              </a:r>
              <a:r>
                <a:rPr kumimoji="1" lang="zh-CN" altLang="en-US" sz="1100" dirty="0">
                  <a:latin typeface="Microsoft YaHei" panose="020B0503020204020204" pitchFamily="34" charset="-122"/>
                  <a:ea typeface="Microsoft YaHei" panose="020B0503020204020204" pitchFamily="34" charset="-122"/>
                </a:rPr>
                <a:t>例成人</a:t>
              </a:r>
              <a:r>
                <a:rPr kumimoji="1" lang="en-US" altLang="zh-CN" sz="1100" dirty="0">
                  <a:latin typeface="Microsoft YaHei" panose="020B0503020204020204" pitchFamily="34" charset="-122"/>
                  <a:ea typeface="Microsoft YaHei" panose="020B0503020204020204" pitchFamily="34" charset="-122"/>
                </a:rPr>
                <a:t>ITP</a:t>
              </a:r>
              <a:r>
                <a:rPr kumimoji="1" lang="zh-CN" altLang="en-US" sz="1100" dirty="0">
                  <a:latin typeface="Microsoft YaHei" panose="020B0503020204020204" pitchFamily="34" charset="-122"/>
                  <a:ea typeface="Microsoft YaHei" panose="020B0503020204020204" pitchFamily="34" charset="-122"/>
                </a:rPr>
                <a:t>患者，旨在评估</a:t>
              </a:r>
              <a:r>
                <a:rPr kumimoji="1" lang="zh-CN" altLang="en-US" sz="1100" b="1" dirty="0">
                  <a:latin typeface="Microsoft YaHei" panose="020B0503020204020204" pitchFamily="34" charset="-122"/>
                  <a:ea typeface="Microsoft YaHei" panose="020B0503020204020204" pitchFamily="34" charset="-122"/>
                </a:rPr>
                <a:t>艾曲泊帕、罗普司亭、阿伐曲泊帕、重组人血小板生成素（</a:t>
              </a:r>
              <a:r>
                <a:rPr kumimoji="1" lang="en-US" altLang="zh-CN" sz="1100" b="1" dirty="0" err="1">
                  <a:latin typeface="Microsoft YaHei" panose="020B0503020204020204" pitchFamily="34" charset="-122"/>
                  <a:ea typeface="Microsoft YaHei" panose="020B0503020204020204" pitchFamily="34" charset="-122"/>
                </a:rPr>
                <a:t>rhTPO</a:t>
              </a:r>
              <a:r>
                <a:rPr kumimoji="1" lang="zh-CN" altLang="en-US" sz="1100" b="1" dirty="0">
                  <a:latin typeface="Microsoft YaHei" panose="020B0503020204020204" pitchFamily="34" charset="-122"/>
                  <a:ea typeface="Microsoft YaHei" panose="020B0503020204020204" pitchFamily="34" charset="-122"/>
                </a:rPr>
                <a:t>）和海曲泊帕</a:t>
              </a:r>
              <a:r>
                <a:rPr kumimoji="1" lang="zh-CN" altLang="en-US" sz="1100" dirty="0">
                  <a:latin typeface="Microsoft YaHei" panose="020B0503020204020204" pitchFamily="34" charset="-122"/>
                  <a:ea typeface="Microsoft YaHei" panose="020B0503020204020204" pitchFamily="34" charset="-122"/>
                </a:rPr>
                <a:t>在成人</a:t>
              </a:r>
              <a:r>
                <a:rPr kumimoji="1" lang="en-US" altLang="zh-CN" sz="1100" dirty="0">
                  <a:latin typeface="Microsoft YaHei" panose="020B0503020204020204" pitchFamily="34" charset="-122"/>
                  <a:ea typeface="Microsoft YaHei" panose="020B0503020204020204" pitchFamily="34" charset="-122"/>
                </a:rPr>
                <a:t>ITP</a:t>
              </a:r>
              <a:r>
                <a:rPr kumimoji="1" lang="zh-CN" altLang="en-US" sz="1100" dirty="0">
                  <a:latin typeface="Microsoft YaHei" panose="020B0503020204020204" pitchFamily="34" charset="-122"/>
                  <a:ea typeface="Microsoft YaHei" panose="020B0503020204020204" pitchFamily="34" charset="-122"/>
                </a:rPr>
                <a:t>患者中的</a:t>
              </a:r>
              <a:r>
                <a:rPr kumimoji="1" lang="zh-CN" altLang="en-US" sz="1100" b="1" dirty="0">
                  <a:latin typeface="Microsoft YaHei" panose="020B0503020204020204" pitchFamily="34" charset="-122"/>
                  <a:ea typeface="Microsoft YaHei" panose="020B0503020204020204" pitchFamily="34" charset="-122"/>
                </a:rPr>
                <a:t>有效性</a:t>
              </a:r>
              <a:r>
                <a:rPr kumimoji="1" lang="zh-CN" altLang="en-US" sz="1100" dirty="0">
                  <a:latin typeface="Microsoft YaHei" panose="020B0503020204020204" pitchFamily="34" charset="-122"/>
                  <a:ea typeface="Microsoft YaHei" panose="020B0503020204020204" pitchFamily="34" charset="-122"/>
                </a:rPr>
                <a:t>和治疗相关</a:t>
              </a:r>
              <a:r>
                <a:rPr kumimoji="1" lang="zh-CN" altLang="en-US" sz="1100" b="1" dirty="0">
                  <a:latin typeface="Microsoft YaHei" panose="020B0503020204020204" pitchFamily="34" charset="-122"/>
                  <a:ea typeface="Microsoft YaHei" panose="020B0503020204020204" pitchFamily="34" charset="-122"/>
                </a:rPr>
                <a:t>不良事件</a:t>
              </a:r>
              <a:r>
                <a:rPr kumimoji="1" lang="zh-CN" altLang="en-US" sz="1100" dirty="0">
                  <a:latin typeface="Microsoft YaHei" panose="020B0503020204020204" pitchFamily="34" charset="-122"/>
                  <a:ea typeface="Microsoft YaHei" panose="020B0503020204020204" pitchFamily="34" charset="-122"/>
                </a:rPr>
                <a:t>的发生率。</a:t>
              </a:r>
              <a:r>
                <a:rPr kumimoji="1" lang="en-US" altLang="zh-CN" sz="1100" baseline="30000" dirty="0">
                  <a:latin typeface="Microsoft YaHei" panose="020B0503020204020204" pitchFamily="34" charset="-122"/>
                  <a:ea typeface="Microsoft YaHei" panose="020B0503020204020204" pitchFamily="34" charset="-122"/>
                </a:rPr>
                <a:t>[1]</a:t>
              </a: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pPr>
              <a:endParaRPr kumimoji="1" lang="en-US" altLang="zh-CN" sz="1100" dirty="0">
                <a:latin typeface="Microsoft YaHei" panose="020B0503020204020204" pitchFamily="34" charset="-122"/>
                <a:ea typeface="Microsoft YaHei" panose="020B0503020204020204" pitchFamily="34" charset="-122"/>
              </a:endParaRPr>
            </a:p>
            <a:p>
              <a:pPr>
                <a:lnSpc>
                  <a:spcPct val="130000"/>
                </a:lnSpc>
                <a:buFont typeface="Wingdings" panose="05000000000000000000" pitchFamily="2" charset="2"/>
                <a:buChar char="n"/>
              </a:pPr>
              <a:r>
                <a:rPr kumimoji="1" lang="zh-CN" altLang="en-US" sz="1100" b="1" dirty="0">
                  <a:latin typeface="Microsoft YaHei" panose="020B0503020204020204" pitchFamily="34" charset="-122"/>
                  <a:ea typeface="Microsoft YaHei" panose="020B0503020204020204" pitchFamily="34" charset="-122"/>
                </a:rPr>
                <a:t>研究显示：</a:t>
              </a:r>
              <a:endParaRPr kumimoji="1"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ü"/>
              </a:pPr>
              <a:r>
                <a:rPr kumimoji="1" lang="zh-CN" altLang="en-US" sz="1100" b="1" dirty="0">
                  <a:latin typeface="Microsoft YaHei" panose="020B0503020204020204" pitchFamily="34" charset="-122"/>
                  <a:ea typeface="Microsoft YaHei" panose="020B0503020204020204" pitchFamily="34" charset="-122"/>
                </a:rPr>
                <a:t>阿伐曲泊帕以</a:t>
              </a:r>
              <a:r>
                <a:rPr kumimoji="1" lang="en-US" altLang="zh-CN" sz="1100" b="1" dirty="0">
                  <a:latin typeface="Microsoft YaHei" panose="020B0503020204020204" pitchFamily="34" charset="-122"/>
                  <a:ea typeface="Microsoft YaHei" panose="020B0503020204020204" pitchFamily="34" charset="-122"/>
                </a:rPr>
                <a:t>87.5%</a:t>
              </a:r>
              <a:r>
                <a:rPr kumimoji="1" lang="zh-CN" altLang="en-US" sz="1100" b="1" dirty="0">
                  <a:latin typeface="Microsoft YaHei" panose="020B0503020204020204" pitchFamily="34" charset="-122"/>
                  <a:ea typeface="Microsoft YaHei" panose="020B0503020204020204" pitchFamily="34" charset="-122"/>
                </a:rPr>
                <a:t>的</a:t>
              </a:r>
              <a:r>
                <a:rPr kumimoji="1" lang="en-US" altLang="zh-CN" sz="1100" b="1" dirty="0">
                  <a:latin typeface="Microsoft YaHei" panose="020B0503020204020204" pitchFamily="34" charset="-122"/>
                  <a:ea typeface="Microsoft YaHei" panose="020B0503020204020204" pitchFamily="34" charset="-122"/>
                </a:rPr>
                <a:t>SUCRA</a:t>
              </a:r>
              <a:r>
                <a:rPr kumimoji="1" lang="zh-CN" altLang="en-US" sz="1100" b="1" dirty="0">
                  <a:latin typeface="Microsoft YaHei" panose="020B0503020204020204" pitchFamily="34" charset="-122"/>
                  <a:ea typeface="Microsoft YaHei" panose="020B0503020204020204" pitchFamily="34" charset="-122"/>
                </a:rPr>
                <a:t>值获得最高血小板应答率，</a:t>
              </a:r>
              <a:r>
                <a:rPr kumimoji="1" lang="zh-CN" altLang="en-US" sz="1100" dirty="0">
                  <a:latin typeface="Microsoft YaHei" panose="020B0503020204020204" pitchFamily="34" charset="-122"/>
                  <a:ea typeface="Microsoft YaHei" panose="020B0503020204020204" pitchFamily="34" charset="-122"/>
                </a:rPr>
                <a:t>同时</a:t>
              </a:r>
              <a:r>
                <a:rPr kumimoji="1" lang="en-US" altLang="zh-CN" sz="1100" dirty="0">
                  <a:latin typeface="Microsoft YaHei" panose="020B0503020204020204" pitchFamily="34" charset="-122"/>
                  <a:ea typeface="Microsoft YaHei" panose="020B0503020204020204" pitchFamily="34" charset="-122"/>
                </a:rPr>
                <a:t>SUCRA</a:t>
              </a:r>
              <a:r>
                <a:rPr kumimoji="1" lang="zh-CN" altLang="en-US" sz="1100" dirty="0">
                  <a:latin typeface="Microsoft YaHei" panose="020B0503020204020204" pitchFamily="34" charset="-122"/>
                  <a:ea typeface="Microsoft YaHei" panose="020B0503020204020204" pitchFamily="34" charset="-122"/>
                </a:rPr>
                <a:t>值呈现最低的</a:t>
              </a:r>
              <a:r>
                <a:rPr kumimoji="1" lang="en-US" altLang="zh-CN" sz="1100" dirty="0">
                  <a:latin typeface="Microsoft YaHei" panose="020B0503020204020204" pitchFamily="34" charset="-122"/>
                  <a:ea typeface="Microsoft YaHei" panose="020B0503020204020204" pitchFamily="34" charset="-122"/>
                </a:rPr>
                <a:t>TRAEs</a:t>
              </a:r>
              <a:r>
                <a:rPr kumimoji="1" lang="zh-CN" altLang="en-US" sz="1100" dirty="0">
                  <a:latin typeface="Microsoft YaHei" panose="020B0503020204020204" pitchFamily="34" charset="-122"/>
                  <a:ea typeface="Microsoft YaHei" panose="020B0503020204020204" pitchFamily="34" charset="-122"/>
                </a:rPr>
                <a:t>风险。</a:t>
              </a:r>
            </a:p>
          </p:txBody>
        </p:sp>
        <p:grpSp>
          <p:nvGrpSpPr>
            <p:cNvPr id="42" name="组合 41">
              <a:extLst>
                <a:ext uri="{FF2B5EF4-FFF2-40B4-BE49-F238E27FC236}">
                  <a16:creationId xmlns:a16="http://schemas.microsoft.com/office/drawing/2014/main" id="{5BE7A52E-5C69-2888-9D92-359128216BDA}"/>
                </a:ext>
              </a:extLst>
            </p:cNvPr>
            <p:cNvGrpSpPr/>
            <p:nvPr/>
          </p:nvGrpSpPr>
          <p:grpSpPr>
            <a:xfrm>
              <a:off x="666675" y="2445488"/>
              <a:ext cx="4713399" cy="2736112"/>
              <a:chOff x="602879" y="2452007"/>
              <a:chExt cx="4713399" cy="2396442"/>
            </a:xfrm>
          </p:grpSpPr>
          <p:graphicFrame>
            <p:nvGraphicFramePr>
              <p:cNvPr id="5" name="图表 4">
                <a:extLst>
                  <a:ext uri="{FF2B5EF4-FFF2-40B4-BE49-F238E27FC236}">
                    <a16:creationId xmlns:a16="http://schemas.microsoft.com/office/drawing/2014/main" id="{C5C88199-4857-0A2B-A07D-37E084E17985}"/>
                  </a:ext>
                </a:extLst>
              </p:cNvPr>
              <p:cNvGraphicFramePr/>
              <p:nvPr>
                <p:extLst>
                  <p:ext uri="{D42A27DB-BD31-4B8C-83A1-F6EECF244321}">
                    <p14:modId xmlns:p14="http://schemas.microsoft.com/office/powerpoint/2010/main" val="2414711070"/>
                  </p:ext>
                </p:extLst>
              </p:nvPr>
            </p:nvGraphicFramePr>
            <p:xfrm>
              <a:off x="773223" y="2729025"/>
              <a:ext cx="4543055" cy="2119424"/>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a:extLst>
                  <a:ext uri="{FF2B5EF4-FFF2-40B4-BE49-F238E27FC236}">
                    <a16:creationId xmlns:a16="http://schemas.microsoft.com/office/drawing/2014/main" id="{E76B3EC5-2755-4F50-9211-D612033EBEBB}"/>
                  </a:ext>
                </a:extLst>
              </p:cNvPr>
              <p:cNvSpPr/>
              <p:nvPr/>
            </p:nvSpPr>
            <p:spPr>
              <a:xfrm rot="16200000">
                <a:off x="221685" y="3456440"/>
                <a:ext cx="1008609" cy="246221"/>
              </a:xfrm>
              <a:prstGeom prst="rect">
                <a:avLst/>
              </a:prstGeom>
            </p:spPr>
            <p:txBody>
              <a:bodyPr wrap="none">
                <a:spAutoFit/>
              </a:bodyPr>
              <a:lstStyle/>
              <a:p>
                <a:r>
                  <a:rPr kumimoji="1" lang="en-US" altLang="zh-CN" sz="1000" b="1" dirty="0">
                    <a:latin typeface="Microsoft YaHei" panose="020B0503020204020204" pitchFamily="34" charset="-122"/>
                    <a:ea typeface="Microsoft YaHei" panose="020B0503020204020204" pitchFamily="34" charset="-122"/>
                  </a:rPr>
                  <a:t>SUCRA</a:t>
                </a:r>
                <a:r>
                  <a:rPr kumimoji="1" lang="zh-CN" altLang="en-US" sz="1000" b="1" dirty="0">
                    <a:latin typeface="Microsoft YaHei" panose="020B0503020204020204" pitchFamily="34" charset="-122"/>
                    <a:ea typeface="Microsoft YaHei" panose="020B0503020204020204" pitchFamily="34" charset="-122"/>
                  </a:rPr>
                  <a:t>（</a:t>
                </a:r>
                <a:r>
                  <a:rPr kumimoji="1" lang="en-US" altLang="zh-CN" sz="1000" b="1" dirty="0">
                    <a:latin typeface="Microsoft YaHei" panose="020B0503020204020204" pitchFamily="34" charset="-122"/>
                    <a:ea typeface="Microsoft YaHei" panose="020B0503020204020204" pitchFamily="34" charset="-122"/>
                  </a:rPr>
                  <a:t>%</a:t>
                </a:r>
                <a:r>
                  <a:rPr kumimoji="1" lang="zh-CN" altLang="en-US" sz="1000" b="1" dirty="0">
                    <a:latin typeface="Microsoft YaHei" panose="020B0503020204020204" pitchFamily="34" charset="-122"/>
                    <a:ea typeface="Microsoft YaHei" panose="020B0503020204020204" pitchFamily="34" charset="-122"/>
                  </a:rPr>
                  <a:t>）</a:t>
                </a:r>
                <a:endParaRPr lang="zh-CN" altLang="en-US" sz="1000" b="1" dirty="0"/>
              </a:p>
            </p:txBody>
          </p:sp>
          <p:sp>
            <p:nvSpPr>
              <p:cNvPr id="10" name="文本框 9">
                <a:extLst>
                  <a:ext uri="{FF2B5EF4-FFF2-40B4-BE49-F238E27FC236}">
                    <a16:creationId xmlns:a16="http://schemas.microsoft.com/office/drawing/2014/main" id="{CECFC905-CAF9-E75D-47B1-3027EBE8047F}"/>
                  </a:ext>
                </a:extLst>
              </p:cNvPr>
              <p:cNvSpPr txBox="1"/>
              <p:nvPr/>
            </p:nvSpPr>
            <p:spPr>
              <a:xfrm>
                <a:off x="2075238" y="2452007"/>
                <a:ext cx="1877437" cy="276999"/>
              </a:xfrm>
              <a:prstGeom prst="rect">
                <a:avLst/>
              </a:prstGeom>
              <a:noFill/>
            </p:spPr>
            <p:txBody>
              <a:bodyPr wrap="none" rtlCol="0">
                <a:spAutoFit/>
              </a:bodyPr>
              <a:lstStyle/>
              <a:p>
                <a:r>
                  <a:rPr kumimoji="1" lang="zh-CN" altLang="en-US" sz="1200" b="1" dirty="0">
                    <a:latin typeface="Microsoft YaHei" panose="020B0503020204020204" pitchFamily="34" charset="-122"/>
                    <a:ea typeface="Microsoft YaHei" panose="020B0503020204020204" pitchFamily="34" charset="-122"/>
                  </a:rPr>
                  <a:t>评估维度：血小板应答率</a:t>
                </a:r>
              </a:p>
            </p:txBody>
          </p:sp>
        </p:grpSp>
        <p:sp>
          <p:nvSpPr>
            <p:cNvPr id="18" name="文本框 17">
              <a:extLst>
                <a:ext uri="{FF2B5EF4-FFF2-40B4-BE49-F238E27FC236}">
                  <a16:creationId xmlns:a16="http://schemas.microsoft.com/office/drawing/2014/main" id="{AEAA793B-E8DE-EF55-4DD1-3F6B92246AFF}"/>
                </a:ext>
              </a:extLst>
            </p:cNvPr>
            <p:cNvSpPr txBox="1"/>
            <p:nvPr/>
          </p:nvSpPr>
          <p:spPr>
            <a:xfrm>
              <a:off x="278571" y="5192928"/>
              <a:ext cx="5640221" cy="230832"/>
            </a:xfrm>
            <a:prstGeom prst="rect">
              <a:avLst/>
            </a:prstGeom>
            <a:noFill/>
          </p:spPr>
          <p:txBody>
            <a:bodyPr wrap="square" rtlCol="0">
              <a:spAutoFit/>
            </a:bodyPr>
            <a:lstStyle/>
            <a:p>
              <a:r>
                <a:rPr kumimoji="1" lang="en-US" altLang="zh-CN" sz="900" i="1" dirty="0">
                  <a:solidFill>
                    <a:schemeClr val="tx1">
                      <a:lumMod val="65000"/>
                      <a:lumOff val="35000"/>
                    </a:schemeClr>
                  </a:solidFill>
                  <a:latin typeface="Microsoft YaHei" panose="020B0503020204020204" pitchFamily="34" charset="-122"/>
                  <a:ea typeface="Microsoft YaHei" panose="020B0503020204020204" pitchFamily="34" charset="-122"/>
                </a:rPr>
                <a:t>SUCRA</a:t>
              </a:r>
              <a:r>
                <a:rPr kumimoji="1" lang="zh-CN" altLang="en-US" sz="900" i="1" dirty="0">
                  <a:solidFill>
                    <a:schemeClr val="tx1">
                      <a:lumMod val="65000"/>
                      <a:lumOff val="35000"/>
                    </a:schemeClr>
                  </a:solidFill>
                  <a:latin typeface="Microsoft YaHei" panose="020B0503020204020204" pitchFamily="34" charset="-122"/>
                  <a:ea typeface="Microsoft YaHei" panose="020B0503020204020204" pitchFamily="34" charset="-122"/>
                </a:rPr>
                <a:t>：优选概率排名曲线，当评估疗效时，越高说明疗效越好，当评估安全性时，越低说明安全性越好。</a:t>
              </a:r>
            </a:p>
          </p:txBody>
        </p:sp>
        <p:sp>
          <p:nvSpPr>
            <p:cNvPr id="21" name="文本框 20">
              <a:extLst>
                <a:ext uri="{FF2B5EF4-FFF2-40B4-BE49-F238E27FC236}">
                  <a16:creationId xmlns:a16="http://schemas.microsoft.com/office/drawing/2014/main" id="{5F1F6B87-9DE7-0C2A-CA47-A3EAC73E0B21}"/>
                </a:ext>
              </a:extLst>
            </p:cNvPr>
            <p:cNvSpPr txBox="1"/>
            <p:nvPr/>
          </p:nvSpPr>
          <p:spPr>
            <a:xfrm>
              <a:off x="6202329" y="1570468"/>
              <a:ext cx="5351718" cy="4692182"/>
            </a:xfrm>
            <a:prstGeom prst="rect">
              <a:avLst/>
            </a:prstGeom>
            <a:noFill/>
          </p:spPr>
          <p:txBody>
            <a:bodyPr wrap="square">
              <a:spAutoFit/>
            </a:bodyPr>
            <a:lstStyle/>
            <a:p>
              <a:pPr marL="171450" indent="-171450">
                <a:lnSpc>
                  <a:spcPct val="130000"/>
                </a:lnSpc>
                <a:buFont typeface="Wingdings" panose="05000000000000000000" pitchFamily="2" charset="2"/>
                <a:buChar char="n"/>
              </a:pPr>
              <a:r>
                <a:rPr lang="zh-CN" altLang="en-US" sz="1100" dirty="0">
                  <a:latin typeface="Microsoft YaHei" panose="020B0503020204020204" pitchFamily="34" charset="-122"/>
                  <a:ea typeface="Microsoft YaHei" panose="020B0503020204020204" pitchFamily="34" charset="-122"/>
                </a:rPr>
                <a:t>一项美国多中心回顾性研究，纳入</a:t>
              </a:r>
              <a:r>
                <a:rPr lang="en-US" altLang="zh-CN" sz="1100" dirty="0">
                  <a:latin typeface="Microsoft YaHei" panose="020B0503020204020204" pitchFamily="34" charset="-122"/>
                  <a:ea typeface="Microsoft YaHei" panose="020B0503020204020204" pitchFamily="34" charset="-122"/>
                </a:rPr>
                <a:t>44</a:t>
              </a:r>
              <a:r>
                <a:rPr lang="zh-CN" altLang="en-US" sz="1100" dirty="0">
                  <a:latin typeface="Microsoft YaHei" panose="020B0503020204020204" pitchFamily="34" charset="-122"/>
                  <a:ea typeface="Microsoft YaHei" panose="020B0503020204020204" pitchFamily="34" charset="-122"/>
                </a:rPr>
                <a:t>名因</a:t>
              </a:r>
              <a:r>
                <a:rPr lang="zh-CN" altLang="en-US" sz="1100" b="1" dirty="0">
                  <a:latin typeface="Microsoft YaHei" panose="020B0503020204020204" pitchFamily="34" charset="-122"/>
                  <a:ea typeface="Microsoft YaHei" panose="020B0503020204020204" pitchFamily="34" charset="-122"/>
                </a:rPr>
                <a:t>艾曲泊帕或罗普司亭无效或不耐受转换为阿伐曲泊帕</a:t>
              </a:r>
              <a:r>
                <a:rPr lang="zh-CN" altLang="en-US" sz="1100" dirty="0">
                  <a:latin typeface="Microsoft YaHei" panose="020B0503020204020204" pitchFamily="34" charset="-122"/>
                  <a:ea typeface="Microsoft YaHei" panose="020B0503020204020204" pitchFamily="34" charset="-122"/>
                </a:rPr>
                <a:t>用药的</a:t>
              </a:r>
              <a:r>
                <a:rPr lang="en-US" altLang="zh-CN" sz="1100" dirty="0">
                  <a:latin typeface="Microsoft YaHei" panose="020B0503020204020204" pitchFamily="34" charset="-122"/>
                  <a:ea typeface="Microsoft YaHei" panose="020B0503020204020204" pitchFamily="34" charset="-122"/>
                </a:rPr>
                <a:t>ITP</a:t>
              </a:r>
              <a:r>
                <a:rPr lang="zh-CN" altLang="en-US" sz="1100" dirty="0">
                  <a:latin typeface="Microsoft YaHei" panose="020B0503020204020204" pitchFamily="34" charset="-122"/>
                  <a:ea typeface="Microsoft YaHei" panose="020B0503020204020204" pitchFamily="34" charset="-122"/>
                </a:rPr>
                <a:t>患者，旨在评估</a:t>
              </a:r>
              <a:r>
                <a:rPr lang="en-US" altLang="zh-CN" sz="1100" dirty="0">
                  <a:latin typeface="Microsoft YaHei" panose="020B0503020204020204" pitchFamily="34" charset="-122"/>
                  <a:ea typeface="Microsoft YaHei" panose="020B0503020204020204" pitchFamily="34" charset="-122"/>
                </a:rPr>
                <a:t>ITP</a:t>
              </a:r>
              <a:r>
                <a:rPr lang="zh-CN" altLang="en-US" sz="1100" dirty="0">
                  <a:latin typeface="Microsoft YaHei" panose="020B0503020204020204" pitchFamily="34" charset="-122"/>
                  <a:ea typeface="Microsoft YaHei" panose="020B0503020204020204" pitchFamily="34" charset="-122"/>
                </a:rPr>
                <a:t>患者从艾曲泊帕或罗普司亭转换为阿伐曲泊帕后的临床结局。</a:t>
              </a:r>
              <a:r>
                <a:rPr lang="en-US" altLang="zh-CN" sz="1100" baseline="30000" dirty="0">
                  <a:latin typeface="Microsoft YaHei" panose="020B0503020204020204" pitchFamily="34" charset="-122"/>
                  <a:ea typeface="Microsoft YaHei" panose="020B0503020204020204" pitchFamily="34" charset="-122"/>
                </a:rPr>
                <a:t>[2]</a:t>
              </a: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endParaRPr lang="en-US" altLang="zh-CN" sz="1100" b="1" dirty="0">
                <a:latin typeface="Microsoft YaHei" panose="020B0503020204020204" pitchFamily="34" charset="-122"/>
                <a:ea typeface="Microsoft YaHei" panose="020B0503020204020204" pitchFamily="34" charset="-122"/>
              </a:endParaRPr>
            </a:p>
            <a:p>
              <a:pPr>
                <a:lnSpc>
                  <a:spcPct val="130000"/>
                </a:lnSpc>
              </a:pPr>
              <a:endParaRPr lang="en-US" altLang="zh-CN" sz="1100" b="1" dirty="0">
                <a:latin typeface="Microsoft YaHei" panose="020B0503020204020204" pitchFamily="34" charset="-122"/>
                <a:ea typeface="Microsoft YaHei" panose="020B0503020204020204" pitchFamily="34" charset="-122"/>
              </a:endParaRPr>
            </a:p>
            <a:p>
              <a:pPr>
                <a:lnSpc>
                  <a:spcPct val="130000"/>
                </a:lnSpc>
              </a:pPr>
              <a:endParaRPr lang="en-US" altLang="zh-CN" sz="1100" b="1" dirty="0">
                <a:latin typeface="Microsoft YaHei" panose="020B0503020204020204" pitchFamily="34" charset="-122"/>
                <a:ea typeface="Microsoft YaHei" panose="020B0503020204020204" pitchFamily="34" charset="-122"/>
              </a:endParaRPr>
            </a:p>
            <a:p>
              <a:pPr>
                <a:lnSpc>
                  <a:spcPct val="130000"/>
                </a:lnSpc>
              </a:pPr>
              <a:endParaRPr lang="en-US" altLang="zh-CN" sz="1100" b="1" dirty="0">
                <a:latin typeface="Microsoft YaHei" panose="020B0503020204020204" pitchFamily="34" charset="-122"/>
                <a:ea typeface="Microsoft YaHei" panose="020B0503020204020204" pitchFamily="34" charset="-122"/>
              </a:endParaRPr>
            </a:p>
            <a:p>
              <a:pPr marL="171450" indent="-171450">
                <a:lnSpc>
                  <a:spcPct val="130000"/>
                </a:lnSpc>
                <a:buFont typeface="Wingdings" panose="05000000000000000000" pitchFamily="2" charset="2"/>
                <a:buChar char="n"/>
              </a:pPr>
              <a:r>
                <a:rPr lang="zh-CN" altLang="en-US" sz="1100" b="1" dirty="0">
                  <a:latin typeface="Microsoft YaHei" panose="020B0503020204020204" pitchFamily="34" charset="-122"/>
                  <a:ea typeface="Microsoft YaHei" panose="020B0503020204020204" pitchFamily="34" charset="-122"/>
                </a:rPr>
                <a:t>研究显示：转换阿伐曲泊帕治疗前后的中位血小板计数情况</a:t>
              </a:r>
              <a:endParaRPr lang="en-US" altLang="zh-CN" sz="1100" b="1" dirty="0">
                <a:latin typeface="Microsoft YaHei" panose="020B0503020204020204" pitchFamily="34" charset="-122"/>
                <a:ea typeface="Microsoft YaHei" panose="020B0503020204020204" pitchFamily="34" charset="-122"/>
              </a:endParaRPr>
            </a:p>
            <a:p>
              <a:pPr>
                <a:lnSpc>
                  <a:spcPct val="130000"/>
                </a:lnSpc>
              </a:pPr>
              <a:r>
                <a:rPr lang="zh-CN" altLang="en-US" sz="1100" dirty="0">
                  <a:latin typeface="Microsoft YaHei" panose="020B0503020204020204" pitchFamily="34" charset="-122"/>
                  <a:ea typeface="Microsoft YaHei" panose="020B0503020204020204" pitchFamily="34" charset="-122"/>
                </a:rPr>
                <a:t>①在</a:t>
              </a:r>
              <a:r>
                <a:rPr lang="zh-CN" altLang="en-US" sz="1100" b="1" dirty="0">
                  <a:latin typeface="Microsoft YaHei" panose="020B0503020204020204" pitchFamily="34" charset="-122"/>
                  <a:ea typeface="Microsoft YaHei" panose="020B0503020204020204" pitchFamily="34" charset="-122"/>
                </a:rPr>
                <a:t>所有</a:t>
              </a:r>
              <a:r>
                <a:rPr lang="zh-CN" altLang="en-US" sz="1100" dirty="0">
                  <a:latin typeface="Microsoft YaHei" panose="020B0503020204020204" pitchFamily="34" charset="-122"/>
                  <a:ea typeface="Microsoft YaHei" panose="020B0503020204020204" pitchFamily="34" charset="-122"/>
                </a:rPr>
                <a:t>转换治疗的患者中，分别为</a:t>
              </a:r>
              <a:r>
                <a:rPr lang="en-US" altLang="zh-CN" sz="1100" b="1" dirty="0">
                  <a:latin typeface="Microsoft YaHei" panose="020B0503020204020204" pitchFamily="34" charset="-122"/>
                  <a:ea typeface="Microsoft YaHei" panose="020B0503020204020204" pitchFamily="34" charset="-122"/>
                </a:rPr>
                <a:t>45×10</a:t>
              </a:r>
              <a:r>
                <a:rPr lang="en-US" altLang="zh-CN" sz="1100" b="1" baseline="30000" dirty="0">
                  <a:latin typeface="Microsoft YaHei" panose="020B0503020204020204" pitchFamily="34" charset="-122"/>
                  <a:ea typeface="Microsoft YaHei" panose="020B0503020204020204" pitchFamily="34" charset="-122"/>
                </a:rPr>
                <a:t>9</a:t>
              </a:r>
              <a:r>
                <a:rPr lang="en-US" altLang="zh-CN" sz="1100" b="1" dirty="0">
                  <a:latin typeface="Microsoft YaHei" panose="020B0503020204020204" pitchFamily="34" charset="-122"/>
                  <a:ea typeface="Microsoft YaHei" panose="020B0503020204020204" pitchFamily="34" charset="-122"/>
                </a:rPr>
                <a:t>/L</a:t>
              </a:r>
              <a:r>
                <a:rPr lang="zh-CN" altLang="en-US" sz="1100" b="1" dirty="0">
                  <a:latin typeface="Microsoft YaHei" panose="020B0503020204020204" pitchFamily="34" charset="-122"/>
                  <a:ea typeface="Microsoft YaHei" panose="020B0503020204020204" pitchFamily="34" charset="-122"/>
                </a:rPr>
                <a:t>和</a:t>
              </a:r>
              <a:r>
                <a:rPr lang="en-US" altLang="zh-CN" sz="1100" b="1" dirty="0">
                  <a:latin typeface="Microsoft YaHei" panose="020B0503020204020204" pitchFamily="34" charset="-122"/>
                  <a:ea typeface="Microsoft YaHei" panose="020B0503020204020204" pitchFamily="34" charset="-122"/>
                </a:rPr>
                <a:t>114×10</a:t>
              </a:r>
              <a:r>
                <a:rPr lang="en-US" altLang="zh-CN" sz="1100" b="1" baseline="30000" dirty="0">
                  <a:latin typeface="Microsoft YaHei" panose="020B0503020204020204" pitchFamily="34" charset="-122"/>
                  <a:ea typeface="Microsoft YaHei" panose="020B0503020204020204" pitchFamily="34" charset="-122"/>
                </a:rPr>
                <a:t>9</a:t>
              </a:r>
              <a:r>
                <a:rPr lang="en-US" altLang="zh-CN" sz="1100" b="1" dirty="0">
                  <a:latin typeface="Microsoft YaHei" panose="020B0503020204020204" pitchFamily="34" charset="-122"/>
                  <a:ea typeface="Microsoft YaHei" panose="020B0503020204020204" pitchFamily="34" charset="-122"/>
                </a:rPr>
                <a:t>/L</a:t>
              </a:r>
              <a:r>
                <a:rPr lang="zh-CN" altLang="en-US" sz="1100" b="1" dirty="0">
                  <a:latin typeface="Microsoft YaHei" panose="020B0503020204020204" pitchFamily="34" charset="-122"/>
                  <a:ea typeface="Microsoft YaHei" panose="020B0503020204020204" pitchFamily="34" charset="-122"/>
                </a:rPr>
                <a:t>，</a:t>
              </a:r>
              <a:r>
                <a:rPr lang="en-US" altLang="zh-CN" sz="1100" b="1" dirty="0">
                  <a:latin typeface="Microsoft YaHei" panose="020B0503020204020204" pitchFamily="34" charset="-122"/>
                  <a:ea typeface="Microsoft YaHei" panose="020B0503020204020204" pitchFamily="34" charset="-122"/>
                </a:rPr>
                <a:t>P&lt; 0.0001</a:t>
              </a:r>
            </a:p>
            <a:p>
              <a:pPr>
                <a:lnSpc>
                  <a:spcPct val="130000"/>
                </a:lnSpc>
              </a:pPr>
              <a:r>
                <a:rPr lang="zh-CN" altLang="en-US" sz="1100" dirty="0">
                  <a:latin typeface="Microsoft YaHei" panose="020B0503020204020204" pitchFamily="34" charset="-122"/>
                  <a:ea typeface="Microsoft YaHei" panose="020B0503020204020204" pitchFamily="34" charset="-122"/>
                </a:rPr>
                <a:t>②因</a:t>
              </a:r>
              <a:r>
                <a:rPr lang="zh-CN" altLang="en-US" sz="1100" b="1" dirty="0">
                  <a:latin typeface="Microsoft YaHei" panose="020B0503020204020204" pitchFamily="34" charset="-122"/>
                  <a:ea typeface="Microsoft YaHei" panose="020B0503020204020204" pitchFamily="34" charset="-122"/>
                </a:rPr>
                <a:t>无效</a:t>
              </a:r>
              <a:r>
                <a:rPr lang="zh-CN" altLang="en-US" sz="1100" dirty="0">
                  <a:latin typeface="Microsoft YaHei" panose="020B0503020204020204" pitchFamily="34" charset="-122"/>
                  <a:ea typeface="Microsoft YaHei" panose="020B0503020204020204" pitchFamily="34" charset="-122"/>
                </a:rPr>
                <a:t>转换治疗的患者中，分别为</a:t>
              </a:r>
              <a:r>
                <a:rPr lang="en-US" altLang="zh-CN" sz="1100" b="1" dirty="0">
                  <a:latin typeface="Microsoft YaHei" panose="020B0503020204020204" pitchFamily="34" charset="-122"/>
                  <a:ea typeface="Microsoft YaHei" panose="020B0503020204020204" pitchFamily="34" charset="-122"/>
                </a:rPr>
                <a:t>28×10</a:t>
              </a:r>
              <a:r>
                <a:rPr lang="en-US" altLang="zh-CN" sz="1100" b="1" baseline="30000" dirty="0">
                  <a:latin typeface="Microsoft YaHei" panose="020B0503020204020204" pitchFamily="34" charset="-122"/>
                  <a:ea typeface="Microsoft YaHei" panose="020B0503020204020204" pitchFamily="34" charset="-122"/>
                </a:rPr>
                <a:t>9</a:t>
              </a:r>
              <a:r>
                <a:rPr lang="en-US" altLang="zh-CN" sz="1100" b="1" dirty="0">
                  <a:latin typeface="Microsoft YaHei" panose="020B0503020204020204" pitchFamily="34" charset="-122"/>
                  <a:ea typeface="Microsoft YaHei" panose="020B0503020204020204" pitchFamily="34" charset="-122"/>
                </a:rPr>
                <a:t>/L</a:t>
              </a:r>
              <a:r>
                <a:rPr lang="zh-CN" altLang="en-US" sz="1100" b="1" dirty="0">
                  <a:latin typeface="Microsoft YaHei" panose="020B0503020204020204" pitchFamily="34" charset="-122"/>
                  <a:ea typeface="Microsoft YaHei" panose="020B0503020204020204" pitchFamily="34" charset="-122"/>
                </a:rPr>
                <a:t>和</a:t>
              </a:r>
              <a:r>
                <a:rPr lang="en-US" altLang="zh-CN" sz="1100" b="1" dirty="0">
                  <a:latin typeface="Microsoft YaHei" panose="020B0503020204020204" pitchFamily="34" charset="-122"/>
                  <a:ea typeface="Microsoft YaHei" panose="020B0503020204020204" pitchFamily="34" charset="-122"/>
                </a:rPr>
                <a:t>88×10</a:t>
              </a:r>
              <a:r>
                <a:rPr lang="en-US" altLang="zh-CN" sz="1100" b="1" baseline="30000" dirty="0">
                  <a:latin typeface="Microsoft YaHei" panose="020B0503020204020204" pitchFamily="34" charset="-122"/>
                  <a:ea typeface="Microsoft YaHei" panose="020B0503020204020204" pitchFamily="34" charset="-122"/>
                </a:rPr>
                <a:t>9</a:t>
              </a:r>
              <a:r>
                <a:rPr lang="en-US" altLang="zh-CN" sz="1100" b="1" dirty="0">
                  <a:latin typeface="Microsoft YaHei" panose="020B0503020204020204" pitchFamily="34" charset="-122"/>
                  <a:ea typeface="Microsoft YaHei" panose="020B0503020204020204" pitchFamily="34" charset="-122"/>
                </a:rPr>
                <a:t>/L</a:t>
              </a:r>
              <a:r>
                <a:rPr lang="zh-CN" altLang="en-US" sz="1100" b="1" dirty="0">
                  <a:latin typeface="Microsoft YaHei" panose="020B0503020204020204" pitchFamily="34" charset="-122"/>
                  <a:ea typeface="Microsoft YaHei" panose="020B0503020204020204" pitchFamily="34" charset="-122"/>
                </a:rPr>
                <a:t>，</a:t>
              </a:r>
              <a:r>
                <a:rPr lang="en-US" altLang="zh-CN" sz="1100" b="1" dirty="0">
                  <a:latin typeface="Microsoft YaHei" panose="020B0503020204020204" pitchFamily="34" charset="-122"/>
                  <a:ea typeface="Microsoft YaHei" panose="020B0503020204020204" pitchFamily="34" charset="-122"/>
                </a:rPr>
                <a:t>P= 0.025</a:t>
              </a:r>
            </a:p>
          </p:txBody>
        </p:sp>
        <p:grpSp>
          <p:nvGrpSpPr>
            <p:cNvPr id="23" name="组合 22">
              <a:extLst>
                <a:ext uri="{FF2B5EF4-FFF2-40B4-BE49-F238E27FC236}">
                  <a16:creationId xmlns:a16="http://schemas.microsoft.com/office/drawing/2014/main" id="{3E7AB511-CF72-86F4-F62E-8D1BA4F479F8}"/>
                </a:ext>
              </a:extLst>
            </p:cNvPr>
            <p:cNvGrpSpPr/>
            <p:nvPr/>
          </p:nvGrpSpPr>
          <p:grpSpPr>
            <a:xfrm>
              <a:off x="6516380" y="2466379"/>
              <a:ext cx="4890141" cy="2820491"/>
              <a:chOff x="7019653" y="2416761"/>
              <a:chExt cx="4890141" cy="2820491"/>
            </a:xfrm>
          </p:grpSpPr>
          <p:grpSp>
            <p:nvGrpSpPr>
              <p:cNvPr id="24" name="组合 23">
                <a:extLst>
                  <a:ext uri="{FF2B5EF4-FFF2-40B4-BE49-F238E27FC236}">
                    <a16:creationId xmlns:a16="http://schemas.microsoft.com/office/drawing/2014/main" id="{B10633B3-0B7F-16BE-A31A-D2983B1F7D49}"/>
                  </a:ext>
                </a:extLst>
              </p:cNvPr>
              <p:cNvGrpSpPr/>
              <p:nvPr/>
            </p:nvGrpSpPr>
            <p:grpSpPr>
              <a:xfrm>
                <a:off x="7019653" y="2954607"/>
                <a:ext cx="1869350" cy="2101844"/>
                <a:chOff x="6674467" y="3081026"/>
                <a:chExt cx="1869350" cy="2369972"/>
              </a:xfrm>
            </p:grpSpPr>
            <p:pic>
              <p:nvPicPr>
                <p:cNvPr id="33" name="图片 32">
                  <a:extLst>
                    <a:ext uri="{FF2B5EF4-FFF2-40B4-BE49-F238E27FC236}">
                      <a16:creationId xmlns:a16="http://schemas.microsoft.com/office/drawing/2014/main" id="{6738ACB8-F6A4-8E09-0053-55B4578B1533}"/>
                    </a:ext>
                  </a:extLst>
                </p:cNvPr>
                <p:cNvPicPr>
                  <a:picLocks noChangeAspect="1"/>
                </p:cNvPicPr>
                <p:nvPr/>
              </p:nvPicPr>
              <p:blipFill>
                <a:blip r:embed="rId4"/>
                <a:stretch>
                  <a:fillRect/>
                </a:stretch>
              </p:blipFill>
              <p:spPr>
                <a:xfrm>
                  <a:off x="6880820" y="3081026"/>
                  <a:ext cx="1662997" cy="2369972"/>
                </a:xfrm>
                <a:prstGeom prst="rect">
                  <a:avLst/>
                </a:prstGeom>
              </p:spPr>
            </p:pic>
            <p:sp>
              <p:nvSpPr>
                <p:cNvPr id="34" name="文本框 33">
                  <a:extLst>
                    <a:ext uri="{FF2B5EF4-FFF2-40B4-BE49-F238E27FC236}">
                      <a16:creationId xmlns:a16="http://schemas.microsoft.com/office/drawing/2014/main" id="{3F7A7F37-1217-98A2-D73C-DC9EEDB93867}"/>
                    </a:ext>
                  </a:extLst>
                </p:cNvPr>
                <p:cNvSpPr txBox="1"/>
                <p:nvPr/>
              </p:nvSpPr>
              <p:spPr>
                <a:xfrm rot="16200000">
                  <a:off x="6122553" y="4050285"/>
                  <a:ext cx="1350049" cy="246221"/>
                </a:xfrm>
                <a:prstGeom prst="rect">
                  <a:avLst/>
                </a:prstGeom>
                <a:noFill/>
              </p:spPr>
              <p:txBody>
                <a:bodyPr wrap="none" rtlCol="0">
                  <a:spAutoFit/>
                </a:bodyPr>
                <a:lstStyle/>
                <a:p>
                  <a:pPr algn="ctr"/>
                  <a:r>
                    <a:rPr kumimoji="1" lang="zh-CN" altLang="en-US" sz="1000" b="1" dirty="0">
                      <a:latin typeface="Microsoft YaHei" panose="020B0503020204020204" pitchFamily="34" charset="-122"/>
                      <a:ea typeface="Microsoft YaHei" panose="020B0503020204020204" pitchFamily="34" charset="-122"/>
                    </a:rPr>
                    <a:t>中位</a:t>
                  </a:r>
                  <a:r>
                    <a:rPr kumimoji="1" lang="en-US" altLang="zh-CN" sz="1000" b="1" dirty="0">
                      <a:latin typeface="Microsoft YaHei" panose="020B0503020204020204" pitchFamily="34" charset="-122"/>
                      <a:ea typeface="Microsoft YaHei" panose="020B0503020204020204" pitchFamily="34" charset="-122"/>
                    </a:rPr>
                    <a:t>PLT</a:t>
                  </a:r>
                  <a:r>
                    <a:rPr kumimoji="1" lang="zh-CN" altLang="en-US" sz="1000" b="1" dirty="0">
                      <a:latin typeface="Microsoft YaHei" panose="020B0503020204020204" pitchFamily="34" charset="-122"/>
                      <a:ea typeface="Microsoft YaHei" panose="020B0503020204020204" pitchFamily="34" charset="-122"/>
                    </a:rPr>
                    <a:t>（</a:t>
                  </a:r>
                  <a:r>
                    <a:rPr kumimoji="1" lang="en-US" altLang="zh-CN" sz="1000" b="1" dirty="0">
                      <a:latin typeface="Microsoft YaHei" panose="020B0503020204020204" pitchFamily="34" charset="-122"/>
                      <a:ea typeface="Microsoft YaHei" panose="020B0503020204020204" pitchFamily="34" charset="-122"/>
                    </a:rPr>
                    <a:t>x10</a:t>
                  </a:r>
                  <a:r>
                    <a:rPr kumimoji="1" lang="en-US" altLang="zh-CN" sz="1000" b="1" baseline="30000" dirty="0">
                      <a:latin typeface="Microsoft YaHei" panose="020B0503020204020204" pitchFamily="34" charset="-122"/>
                      <a:ea typeface="Microsoft YaHei" panose="020B0503020204020204" pitchFamily="34" charset="-122"/>
                    </a:rPr>
                    <a:t>9</a:t>
                  </a:r>
                  <a:r>
                    <a:rPr kumimoji="1" lang="en-US" altLang="zh-CN" sz="1000" b="1" dirty="0">
                      <a:latin typeface="Microsoft YaHei" panose="020B0503020204020204" pitchFamily="34" charset="-122"/>
                      <a:ea typeface="Microsoft YaHei" panose="020B0503020204020204" pitchFamily="34" charset="-122"/>
                    </a:rPr>
                    <a:t>/L</a:t>
                  </a:r>
                  <a:r>
                    <a:rPr kumimoji="1" lang="zh-CN" altLang="en-US" sz="1000" b="1" dirty="0">
                      <a:latin typeface="Microsoft YaHei" panose="020B0503020204020204" pitchFamily="34" charset="-122"/>
                      <a:ea typeface="Microsoft YaHei" panose="020B0503020204020204" pitchFamily="34" charset="-122"/>
                    </a:rPr>
                    <a:t>）</a:t>
                  </a:r>
                </a:p>
              </p:txBody>
            </p:sp>
          </p:grpSp>
          <p:sp>
            <p:nvSpPr>
              <p:cNvPr id="25" name="文本框 24">
                <a:extLst>
                  <a:ext uri="{FF2B5EF4-FFF2-40B4-BE49-F238E27FC236}">
                    <a16:creationId xmlns:a16="http://schemas.microsoft.com/office/drawing/2014/main" id="{0BC8A2A1-B990-38B2-80A4-0EADB07971E4}"/>
                  </a:ext>
                </a:extLst>
              </p:cNvPr>
              <p:cNvSpPr txBox="1"/>
              <p:nvPr/>
            </p:nvSpPr>
            <p:spPr>
              <a:xfrm>
                <a:off x="7278484" y="2416761"/>
                <a:ext cx="1423614" cy="261610"/>
              </a:xfrm>
              <a:prstGeom prst="rect">
                <a:avLst/>
              </a:prstGeom>
              <a:noFill/>
            </p:spPr>
            <p:txBody>
              <a:bodyPr wrap="square" rtlCol="0">
                <a:spAutoFit/>
              </a:bodyPr>
              <a:lstStyle/>
              <a:p>
                <a:pPr algn="ctr"/>
                <a:r>
                  <a:rPr kumimoji="1" lang="zh-CN" altLang="en-US" sz="1100" b="1" dirty="0">
                    <a:latin typeface="Microsoft YaHei" panose="020B0503020204020204" pitchFamily="34" charset="-122"/>
                    <a:ea typeface="Microsoft YaHei" panose="020B0503020204020204" pitchFamily="34" charset="-122"/>
                  </a:rPr>
                  <a:t>所有患者</a:t>
                </a:r>
                <a:endParaRPr kumimoji="1" lang="en-US" altLang="zh-CN" sz="1100" b="1" dirty="0">
                  <a:latin typeface="Microsoft YaHei" panose="020B0503020204020204" pitchFamily="34" charset="-122"/>
                  <a:ea typeface="Microsoft YaHei" panose="020B0503020204020204" pitchFamily="34" charset="-122"/>
                </a:endParaRPr>
              </a:p>
            </p:txBody>
          </p:sp>
          <p:grpSp>
            <p:nvGrpSpPr>
              <p:cNvPr id="26" name="组合 25">
                <a:extLst>
                  <a:ext uri="{FF2B5EF4-FFF2-40B4-BE49-F238E27FC236}">
                    <a16:creationId xmlns:a16="http://schemas.microsoft.com/office/drawing/2014/main" id="{A92F752F-AC0E-D7FC-C833-0F4DC54E5C06}"/>
                  </a:ext>
                </a:extLst>
              </p:cNvPr>
              <p:cNvGrpSpPr/>
              <p:nvPr/>
            </p:nvGrpSpPr>
            <p:grpSpPr>
              <a:xfrm>
                <a:off x="9570092" y="2906702"/>
                <a:ext cx="1874397" cy="2137468"/>
                <a:chOff x="9291513" y="3027812"/>
                <a:chExt cx="1874397" cy="2410141"/>
              </a:xfrm>
            </p:grpSpPr>
            <p:pic>
              <p:nvPicPr>
                <p:cNvPr id="31" name="图片 30">
                  <a:extLst>
                    <a:ext uri="{FF2B5EF4-FFF2-40B4-BE49-F238E27FC236}">
                      <a16:creationId xmlns:a16="http://schemas.microsoft.com/office/drawing/2014/main" id="{023492BE-B824-33CF-242D-8C395BF3A94B}"/>
                    </a:ext>
                  </a:extLst>
                </p:cNvPr>
                <p:cNvPicPr>
                  <a:picLocks noChangeAspect="1"/>
                </p:cNvPicPr>
                <p:nvPr/>
              </p:nvPicPr>
              <p:blipFill>
                <a:blip r:embed="rId5"/>
                <a:stretch>
                  <a:fillRect/>
                </a:stretch>
              </p:blipFill>
              <p:spPr>
                <a:xfrm>
                  <a:off x="9502913" y="3027812"/>
                  <a:ext cx="1662997" cy="2410141"/>
                </a:xfrm>
                <a:prstGeom prst="rect">
                  <a:avLst/>
                </a:prstGeom>
              </p:spPr>
            </p:pic>
            <p:sp>
              <p:nvSpPr>
                <p:cNvPr id="32" name="文本框 31">
                  <a:extLst>
                    <a:ext uri="{FF2B5EF4-FFF2-40B4-BE49-F238E27FC236}">
                      <a16:creationId xmlns:a16="http://schemas.microsoft.com/office/drawing/2014/main" id="{7E9730C5-E223-3E10-EBEE-1A78CD30E6A5}"/>
                    </a:ext>
                  </a:extLst>
                </p:cNvPr>
                <p:cNvSpPr txBox="1"/>
                <p:nvPr/>
              </p:nvSpPr>
              <p:spPr>
                <a:xfrm rot="16200000">
                  <a:off x="8739599" y="4051294"/>
                  <a:ext cx="1350049" cy="246221"/>
                </a:xfrm>
                <a:prstGeom prst="rect">
                  <a:avLst/>
                </a:prstGeom>
                <a:noFill/>
              </p:spPr>
              <p:txBody>
                <a:bodyPr wrap="none" rtlCol="0">
                  <a:spAutoFit/>
                </a:bodyPr>
                <a:lstStyle/>
                <a:p>
                  <a:pPr algn="ctr"/>
                  <a:r>
                    <a:rPr kumimoji="1" lang="zh-CN" altLang="en-US" sz="1000" b="1" dirty="0">
                      <a:latin typeface="Microsoft YaHei" panose="020B0503020204020204" pitchFamily="34" charset="-122"/>
                      <a:ea typeface="Microsoft YaHei" panose="020B0503020204020204" pitchFamily="34" charset="-122"/>
                    </a:rPr>
                    <a:t>中位</a:t>
                  </a:r>
                  <a:r>
                    <a:rPr kumimoji="1" lang="en-US" altLang="zh-CN" sz="1000" b="1" dirty="0">
                      <a:latin typeface="Microsoft YaHei" panose="020B0503020204020204" pitchFamily="34" charset="-122"/>
                      <a:ea typeface="Microsoft YaHei" panose="020B0503020204020204" pitchFamily="34" charset="-122"/>
                    </a:rPr>
                    <a:t>PLT</a:t>
                  </a:r>
                  <a:r>
                    <a:rPr kumimoji="1" lang="zh-CN" altLang="en-US" sz="1000" b="1" dirty="0">
                      <a:latin typeface="Microsoft YaHei" panose="020B0503020204020204" pitchFamily="34" charset="-122"/>
                      <a:ea typeface="Microsoft YaHei" panose="020B0503020204020204" pitchFamily="34" charset="-122"/>
                    </a:rPr>
                    <a:t>（</a:t>
                  </a:r>
                  <a:r>
                    <a:rPr kumimoji="1" lang="en-US" altLang="zh-CN" sz="1000" b="1" dirty="0">
                      <a:latin typeface="Microsoft YaHei" panose="020B0503020204020204" pitchFamily="34" charset="-122"/>
                      <a:ea typeface="Microsoft YaHei" panose="020B0503020204020204" pitchFamily="34" charset="-122"/>
                    </a:rPr>
                    <a:t>x10</a:t>
                  </a:r>
                  <a:r>
                    <a:rPr kumimoji="1" lang="en-US" altLang="zh-CN" sz="1000" b="1" baseline="30000" dirty="0">
                      <a:latin typeface="Microsoft YaHei" panose="020B0503020204020204" pitchFamily="34" charset="-122"/>
                      <a:ea typeface="Microsoft YaHei" panose="020B0503020204020204" pitchFamily="34" charset="-122"/>
                    </a:rPr>
                    <a:t>9</a:t>
                  </a:r>
                  <a:r>
                    <a:rPr kumimoji="1" lang="en-US" altLang="zh-CN" sz="1000" b="1" dirty="0">
                      <a:latin typeface="Microsoft YaHei" panose="020B0503020204020204" pitchFamily="34" charset="-122"/>
                      <a:ea typeface="Microsoft YaHei" panose="020B0503020204020204" pitchFamily="34" charset="-122"/>
                    </a:rPr>
                    <a:t>/L</a:t>
                  </a:r>
                  <a:r>
                    <a:rPr kumimoji="1" lang="zh-CN" altLang="en-US" sz="1000" b="1" dirty="0">
                      <a:latin typeface="Microsoft YaHei" panose="020B0503020204020204" pitchFamily="34" charset="-122"/>
                      <a:ea typeface="Microsoft YaHei" panose="020B0503020204020204" pitchFamily="34" charset="-122"/>
                    </a:rPr>
                    <a:t>）</a:t>
                  </a:r>
                </a:p>
              </p:txBody>
            </p:sp>
          </p:grpSp>
          <p:sp>
            <p:nvSpPr>
              <p:cNvPr id="27" name="文本框 26">
                <a:extLst>
                  <a:ext uri="{FF2B5EF4-FFF2-40B4-BE49-F238E27FC236}">
                    <a16:creationId xmlns:a16="http://schemas.microsoft.com/office/drawing/2014/main" id="{4EF2CFE1-34EF-701C-A42C-E5B7D91101A5}"/>
                  </a:ext>
                </a:extLst>
              </p:cNvPr>
              <p:cNvSpPr txBox="1"/>
              <p:nvPr/>
            </p:nvSpPr>
            <p:spPr>
              <a:xfrm>
                <a:off x="9329476" y="2423848"/>
                <a:ext cx="2580318" cy="261610"/>
              </a:xfrm>
              <a:prstGeom prst="rect">
                <a:avLst/>
              </a:prstGeom>
              <a:noFill/>
            </p:spPr>
            <p:txBody>
              <a:bodyPr wrap="square" rtlCol="0">
                <a:spAutoFit/>
              </a:bodyPr>
              <a:lstStyle/>
              <a:p>
                <a:pPr algn="ctr"/>
                <a:r>
                  <a:rPr kumimoji="1" lang="zh-CN" altLang="en-US" sz="1100" b="1" dirty="0">
                    <a:latin typeface="Microsoft YaHei" panose="020B0503020204020204" pitchFamily="34" charset="-122"/>
                    <a:ea typeface="Microsoft YaHei" panose="020B0503020204020204" pitchFamily="34" charset="-122"/>
                  </a:rPr>
                  <a:t>因</a:t>
                </a:r>
                <a:r>
                  <a:rPr kumimoji="1" lang="en-US" altLang="zh-CN" sz="1100" b="1" dirty="0">
                    <a:latin typeface="Microsoft YaHei" panose="020B0503020204020204" pitchFamily="34" charset="-122"/>
                    <a:ea typeface="Microsoft YaHei" panose="020B0503020204020204" pitchFamily="34" charset="-122"/>
                  </a:rPr>
                  <a:t>ROMI/ELT</a:t>
                </a:r>
                <a:r>
                  <a:rPr kumimoji="1" lang="zh-CN" altLang="en-US" sz="1100" b="1" dirty="0">
                    <a:latin typeface="Microsoft YaHei" panose="020B0503020204020204" pitchFamily="34" charset="-122"/>
                    <a:ea typeface="Microsoft YaHei" panose="020B0503020204020204" pitchFamily="34" charset="-122"/>
                  </a:rPr>
                  <a:t>无效进行转化治疗的患者</a:t>
                </a:r>
                <a:endParaRPr kumimoji="1" lang="en-US" altLang="zh-CN" sz="1100" b="1" dirty="0">
                  <a:latin typeface="Microsoft YaHei" panose="020B0503020204020204" pitchFamily="34" charset="-122"/>
                  <a:ea typeface="Microsoft YaHei" panose="020B0503020204020204" pitchFamily="34" charset="-122"/>
                </a:endParaRPr>
              </a:p>
            </p:txBody>
          </p:sp>
          <p:sp>
            <p:nvSpPr>
              <p:cNvPr id="28" name="文本框 27">
                <a:extLst>
                  <a:ext uri="{FF2B5EF4-FFF2-40B4-BE49-F238E27FC236}">
                    <a16:creationId xmlns:a16="http://schemas.microsoft.com/office/drawing/2014/main" id="{B324D2C0-88F2-11B4-0A91-A4F850C6AAEB}"/>
                  </a:ext>
                </a:extLst>
              </p:cNvPr>
              <p:cNvSpPr txBox="1"/>
              <p:nvPr/>
            </p:nvSpPr>
            <p:spPr>
              <a:xfrm>
                <a:off x="7832472" y="2726985"/>
                <a:ext cx="734496" cy="230832"/>
              </a:xfrm>
              <a:prstGeom prst="rect">
                <a:avLst/>
              </a:prstGeom>
              <a:noFill/>
            </p:spPr>
            <p:txBody>
              <a:bodyPr wrap="none" rtlCol="0">
                <a:spAutoFit/>
              </a:bodyPr>
              <a:lstStyle/>
              <a:p>
                <a:pPr algn="ctr"/>
                <a:r>
                  <a:rPr kumimoji="1" lang="en-US" altLang="zh-CN" sz="900" dirty="0">
                    <a:latin typeface="Microsoft YaHei" panose="020B0503020204020204" pitchFamily="34" charset="-122"/>
                    <a:ea typeface="Microsoft YaHei" panose="020B0503020204020204" pitchFamily="34" charset="-122"/>
                  </a:rPr>
                  <a:t>P</a:t>
                </a:r>
                <a:r>
                  <a:rPr kumimoji="1" lang="zh-CN" altLang="en-US" sz="900" dirty="0">
                    <a:latin typeface="Microsoft YaHei" panose="020B0503020204020204" pitchFamily="34" charset="-122"/>
                    <a:ea typeface="Microsoft YaHei" panose="020B0503020204020204" pitchFamily="34" charset="-122"/>
                  </a:rPr>
                  <a:t>＜</a:t>
                </a:r>
                <a:r>
                  <a:rPr kumimoji="1" lang="en-US" altLang="zh-CN" sz="900" dirty="0">
                    <a:latin typeface="Microsoft YaHei" panose="020B0503020204020204" pitchFamily="34" charset="-122"/>
                    <a:ea typeface="Microsoft YaHei" panose="020B0503020204020204" pitchFamily="34" charset="-122"/>
                  </a:rPr>
                  <a:t>0.0001</a:t>
                </a:r>
              </a:p>
            </p:txBody>
          </p:sp>
          <p:sp>
            <p:nvSpPr>
              <p:cNvPr id="29" name="文本框 28">
                <a:extLst>
                  <a:ext uri="{FF2B5EF4-FFF2-40B4-BE49-F238E27FC236}">
                    <a16:creationId xmlns:a16="http://schemas.microsoft.com/office/drawing/2014/main" id="{78A8C68C-3B76-D85B-F35C-D017B0093A33}"/>
                  </a:ext>
                </a:extLst>
              </p:cNvPr>
              <p:cNvSpPr txBox="1"/>
              <p:nvPr/>
            </p:nvSpPr>
            <p:spPr>
              <a:xfrm>
                <a:off x="10401583" y="2694626"/>
                <a:ext cx="636713" cy="230832"/>
              </a:xfrm>
              <a:prstGeom prst="rect">
                <a:avLst/>
              </a:prstGeom>
              <a:noFill/>
            </p:spPr>
            <p:txBody>
              <a:bodyPr wrap="none" rtlCol="0">
                <a:spAutoFit/>
              </a:bodyPr>
              <a:lstStyle/>
              <a:p>
                <a:pPr algn="ctr"/>
                <a:r>
                  <a:rPr kumimoji="1" lang="en-US" altLang="zh-CN" sz="900" dirty="0">
                    <a:latin typeface="Microsoft YaHei" panose="020B0503020204020204" pitchFamily="34" charset="-122"/>
                    <a:ea typeface="Microsoft YaHei" panose="020B0503020204020204" pitchFamily="34" charset="-122"/>
                  </a:rPr>
                  <a:t>P=0.025</a:t>
                </a:r>
              </a:p>
            </p:txBody>
          </p:sp>
          <p:sp>
            <p:nvSpPr>
              <p:cNvPr id="30" name="文本框 29">
                <a:extLst>
                  <a:ext uri="{FF2B5EF4-FFF2-40B4-BE49-F238E27FC236}">
                    <a16:creationId xmlns:a16="http://schemas.microsoft.com/office/drawing/2014/main" id="{4F90397A-055B-21C1-D36C-A3A633112E53}"/>
                  </a:ext>
                </a:extLst>
              </p:cNvPr>
              <p:cNvSpPr txBox="1"/>
              <p:nvPr/>
            </p:nvSpPr>
            <p:spPr>
              <a:xfrm>
                <a:off x="9047099" y="5021808"/>
                <a:ext cx="2694969" cy="215444"/>
              </a:xfrm>
              <a:prstGeom prst="rect">
                <a:avLst/>
              </a:prstGeom>
              <a:noFill/>
            </p:spPr>
            <p:txBody>
              <a:bodyPr wrap="none" rtlCol="0">
                <a:spAutoFit/>
              </a:bodyPr>
              <a:lstStyle/>
              <a:p>
                <a:r>
                  <a:rPr kumimoji="1" lang="en-US" altLang="zh-CN" sz="800" i="1" dirty="0">
                    <a:solidFill>
                      <a:schemeClr val="tx1">
                        <a:lumMod val="65000"/>
                        <a:lumOff val="35000"/>
                      </a:schemeClr>
                    </a:solidFill>
                    <a:latin typeface="Microsoft YaHei" panose="020B0503020204020204" pitchFamily="34" charset="-122"/>
                    <a:ea typeface="Microsoft YaHei" panose="020B0503020204020204" pitchFamily="34" charset="-122"/>
                  </a:rPr>
                  <a:t>ROMI</a:t>
                </a:r>
                <a:r>
                  <a:rPr kumimoji="1" lang="zh-CN" altLang="en-US" sz="800" i="1" dirty="0">
                    <a:solidFill>
                      <a:schemeClr val="tx1">
                        <a:lumMod val="65000"/>
                        <a:lumOff val="35000"/>
                      </a:schemeClr>
                    </a:solidFill>
                    <a:latin typeface="Microsoft YaHei" panose="020B0503020204020204" pitchFamily="34" charset="-122"/>
                    <a:ea typeface="Microsoft YaHei" panose="020B0503020204020204" pitchFamily="34" charset="-122"/>
                  </a:rPr>
                  <a:t>：罗普司亭；</a:t>
                </a:r>
                <a:r>
                  <a:rPr kumimoji="1" lang="en-US" altLang="zh-CN" sz="800" i="1" dirty="0">
                    <a:solidFill>
                      <a:schemeClr val="tx1">
                        <a:lumMod val="65000"/>
                        <a:lumOff val="35000"/>
                      </a:schemeClr>
                    </a:solidFill>
                    <a:latin typeface="Microsoft YaHei" panose="020B0503020204020204" pitchFamily="34" charset="-122"/>
                    <a:ea typeface="Microsoft YaHei" panose="020B0503020204020204" pitchFamily="34" charset="-122"/>
                  </a:rPr>
                  <a:t>ELT</a:t>
                </a:r>
                <a:r>
                  <a:rPr kumimoji="1" lang="zh-CN" altLang="en-US" sz="800" i="1" dirty="0">
                    <a:solidFill>
                      <a:schemeClr val="tx1">
                        <a:lumMod val="65000"/>
                        <a:lumOff val="35000"/>
                      </a:schemeClr>
                    </a:solidFill>
                    <a:latin typeface="Microsoft YaHei" panose="020B0503020204020204" pitchFamily="34" charset="-122"/>
                    <a:ea typeface="Microsoft YaHei" panose="020B0503020204020204" pitchFamily="34" charset="-122"/>
                  </a:rPr>
                  <a:t>：艾曲泊帕；</a:t>
                </a:r>
                <a:r>
                  <a:rPr kumimoji="1" lang="en-US" altLang="zh-CN" sz="800" i="1" dirty="0">
                    <a:solidFill>
                      <a:schemeClr val="tx1">
                        <a:lumMod val="65000"/>
                        <a:lumOff val="35000"/>
                      </a:schemeClr>
                    </a:solidFill>
                    <a:latin typeface="Microsoft YaHei" panose="020B0503020204020204" pitchFamily="34" charset="-122"/>
                    <a:ea typeface="Microsoft YaHei" panose="020B0503020204020204" pitchFamily="34" charset="-122"/>
                  </a:rPr>
                  <a:t>AVA</a:t>
                </a:r>
                <a:r>
                  <a:rPr kumimoji="1" lang="zh-CN" altLang="en-US" sz="800" i="1" dirty="0">
                    <a:solidFill>
                      <a:schemeClr val="tx1">
                        <a:lumMod val="65000"/>
                        <a:lumOff val="35000"/>
                      </a:schemeClr>
                    </a:solidFill>
                    <a:latin typeface="Microsoft YaHei" panose="020B0503020204020204" pitchFamily="34" charset="-122"/>
                    <a:ea typeface="Microsoft YaHei" panose="020B0503020204020204" pitchFamily="34" charset="-122"/>
                  </a:rPr>
                  <a:t>：阿伐曲泊帕</a:t>
                </a:r>
              </a:p>
            </p:txBody>
          </p:sp>
        </p:grpSp>
      </p:grpSp>
      <p:cxnSp>
        <p:nvCxnSpPr>
          <p:cNvPr id="43" name="直接连接符 42">
            <a:extLst>
              <a:ext uri="{FF2B5EF4-FFF2-40B4-BE49-F238E27FC236}">
                <a16:creationId xmlns:a16="http://schemas.microsoft.com/office/drawing/2014/main" id="{392C12F0-AD8A-DC9D-DD18-E3B3F748725B}"/>
              </a:ext>
            </a:extLst>
          </p:cNvPr>
          <p:cNvCxnSpPr>
            <a:cxnSpLocks/>
          </p:cNvCxnSpPr>
          <p:nvPr/>
        </p:nvCxnSpPr>
        <p:spPr>
          <a:xfrm>
            <a:off x="5992726" y="1554790"/>
            <a:ext cx="0" cy="4782213"/>
          </a:xfrm>
          <a:prstGeom prst="line">
            <a:avLst/>
          </a:prstGeom>
          <a:ln>
            <a:solidFill>
              <a:srgbClr val="00168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7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2">
            <a:extLst>
              <a:ext uri="{FF2B5EF4-FFF2-40B4-BE49-F238E27FC236}">
                <a16:creationId xmlns:a16="http://schemas.microsoft.com/office/drawing/2014/main" id="{FA370D7A-6062-02BF-592C-6AB3D7E9ABF7}"/>
              </a:ext>
            </a:extLst>
          </p:cNvPr>
          <p:cNvSpPr/>
          <p:nvPr/>
        </p:nvSpPr>
        <p:spPr>
          <a:xfrm>
            <a:off x="386412" y="1980000"/>
            <a:ext cx="2782090" cy="3917526"/>
          </a:xfrm>
          <a:custGeom>
            <a:avLst/>
            <a:gdLst>
              <a:gd name="connsiteX0" fmla="*/ 3699510 w 3959542"/>
              <a:gd name="connsiteY0" fmla="*/ 4473893 h 4473892"/>
              <a:gd name="connsiteX1" fmla="*/ 260033 w 3959542"/>
              <a:gd name="connsiteY1" fmla="*/ 4473893 h 4473892"/>
              <a:gd name="connsiteX2" fmla="*/ 0 w 3959542"/>
              <a:gd name="connsiteY2" fmla="*/ 4212908 h 4473892"/>
              <a:gd name="connsiteX3" fmla="*/ 0 w 3959542"/>
              <a:gd name="connsiteY3" fmla="*/ 260033 h 4473892"/>
              <a:gd name="connsiteX4" fmla="*/ 260033 w 3959542"/>
              <a:gd name="connsiteY4" fmla="*/ 0 h 4473892"/>
              <a:gd name="connsiteX5" fmla="*/ 3699510 w 3959542"/>
              <a:gd name="connsiteY5" fmla="*/ 0 h 4473892"/>
              <a:gd name="connsiteX6" fmla="*/ 3959543 w 3959542"/>
              <a:gd name="connsiteY6" fmla="*/ 383858 h 4473892"/>
              <a:gd name="connsiteX7" fmla="*/ 3959543 w 3959542"/>
              <a:gd name="connsiteY7" fmla="*/ 4336733 h 4473892"/>
              <a:gd name="connsiteX8" fmla="*/ 3699510 w 3959542"/>
              <a:gd name="connsiteY8" fmla="*/ 4473893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542" h="4473892">
                <a:moveTo>
                  <a:pt x="3699510" y="4473893"/>
                </a:moveTo>
                <a:lnTo>
                  <a:pt x="260033" y="4473893"/>
                </a:lnTo>
                <a:cubicBezTo>
                  <a:pt x="116205" y="4473893"/>
                  <a:pt x="0" y="4356735"/>
                  <a:pt x="0" y="4212908"/>
                </a:cubicBezTo>
                <a:lnTo>
                  <a:pt x="0" y="260033"/>
                </a:lnTo>
                <a:cubicBezTo>
                  <a:pt x="0" y="116205"/>
                  <a:pt x="116205" y="0"/>
                  <a:pt x="260033" y="0"/>
                </a:cubicBezTo>
                <a:lnTo>
                  <a:pt x="3699510" y="0"/>
                </a:lnTo>
                <a:cubicBezTo>
                  <a:pt x="3843338" y="0"/>
                  <a:pt x="3959543" y="116205"/>
                  <a:pt x="3959543" y="383858"/>
                </a:cubicBezTo>
                <a:lnTo>
                  <a:pt x="3959543" y="4336733"/>
                </a:lnTo>
                <a:cubicBezTo>
                  <a:pt x="3959543" y="4356735"/>
                  <a:pt x="3843338" y="4473893"/>
                  <a:pt x="3699510" y="4473893"/>
                </a:cubicBezTo>
                <a:close/>
              </a:path>
            </a:pathLst>
          </a:custGeom>
          <a:solidFill>
            <a:srgbClr val="001689"/>
          </a:solidFill>
          <a:ln>
            <a:gradFill>
              <a:gsLst>
                <a:gs pos="0">
                  <a:schemeClr val="accent2">
                    <a:alpha val="46000"/>
                  </a:schemeClr>
                </a:gs>
                <a:gs pos="100000">
                  <a:srgbClr val="FFFFFF"/>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mj-ea"/>
              <a:ea typeface="+mj-ea"/>
              <a:cs typeface="+mn-ea"/>
              <a:sym typeface="+mn-lt"/>
            </a:endParaRPr>
          </a:p>
        </p:txBody>
      </p:sp>
      <p:sp>
        <p:nvSpPr>
          <p:cNvPr id="4" name="ComponentBackground2">
            <a:extLst>
              <a:ext uri="{FF2B5EF4-FFF2-40B4-BE49-F238E27FC236}">
                <a16:creationId xmlns:a16="http://schemas.microsoft.com/office/drawing/2014/main" id="{1CA06134-252B-E765-7861-2B388BD5ED84}"/>
              </a:ext>
            </a:extLst>
          </p:cNvPr>
          <p:cNvSpPr/>
          <p:nvPr/>
        </p:nvSpPr>
        <p:spPr>
          <a:xfrm>
            <a:off x="386412" y="1979999"/>
            <a:ext cx="2782090" cy="3825979"/>
          </a:xfrm>
          <a:custGeom>
            <a:avLst/>
            <a:gdLst>
              <a:gd name="connsiteX0" fmla="*/ 3959543 w 3959542"/>
              <a:gd name="connsiteY0" fmla="*/ 699135 h 4473892"/>
              <a:gd name="connsiteX1" fmla="*/ 2534603 w 3959542"/>
              <a:gd name="connsiteY1" fmla="*/ 699135 h 4473892"/>
              <a:gd name="connsiteX2" fmla="*/ 2330768 w 3959542"/>
              <a:gd name="connsiteY2" fmla="*/ 601028 h 4473892"/>
              <a:gd name="connsiteX3" fmla="*/ 1928813 w 3959542"/>
              <a:gd name="connsiteY3" fmla="*/ 98108 h 4473892"/>
              <a:gd name="connsiteX4" fmla="*/ 1725930 w 3959542"/>
              <a:gd name="connsiteY4" fmla="*/ 0 h 4473892"/>
              <a:gd name="connsiteX5" fmla="*/ 260033 w 3959542"/>
              <a:gd name="connsiteY5" fmla="*/ 0 h 4473892"/>
              <a:gd name="connsiteX6" fmla="*/ 0 w 3959542"/>
              <a:gd name="connsiteY6" fmla="*/ 260033 h 4473892"/>
              <a:gd name="connsiteX7" fmla="*/ 0 w 3959542"/>
              <a:gd name="connsiteY7" fmla="*/ 922020 h 4473892"/>
              <a:gd name="connsiteX8" fmla="*/ 0 w 3959542"/>
              <a:gd name="connsiteY8" fmla="*/ 995363 h 4473892"/>
              <a:gd name="connsiteX9" fmla="*/ 0 w 3959542"/>
              <a:gd name="connsiteY9" fmla="*/ 4250055 h 4473892"/>
              <a:gd name="connsiteX10" fmla="*/ 260033 w 3959542"/>
              <a:gd name="connsiteY10" fmla="*/ 4473893 h 4473892"/>
              <a:gd name="connsiteX11" fmla="*/ 3699510 w 3959542"/>
              <a:gd name="connsiteY11" fmla="*/ 4473893 h 4473892"/>
              <a:gd name="connsiteX12" fmla="*/ 3959543 w 3959542"/>
              <a:gd name="connsiteY12" fmla="*/ 4356735 h 4473892"/>
              <a:gd name="connsiteX13" fmla="*/ 3959543 w 3959542"/>
              <a:gd name="connsiteY13" fmla="*/ 699135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542" h="4473892">
                <a:moveTo>
                  <a:pt x="3959543" y="699135"/>
                </a:moveTo>
                <a:lnTo>
                  <a:pt x="2534603" y="699135"/>
                </a:lnTo>
                <a:cubicBezTo>
                  <a:pt x="2455545" y="699135"/>
                  <a:pt x="2380298" y="662940"/>
                  <a:pt x="2330768" y="601028"/>
                </a:cubicBezTo>
                <a:lnTo>
                  <a:pt x="1928813" y="98108"/>
                </a:lnTo>
                <a:cubicBezTo>
                  <a:pt x="1880235" y="36195"/>
                  <a:pt x="1804988" y="0"/>
                  <a:pt x="1725930" y="0"/>
                </a:cubicBezTo>
                <a:lnTo>
                  <a:pt x="260033" y="0"/>
                </a:lnTo>
                <a:cubicBezTo>
                  <a:pt x="116205" y="0"/>
                  <a:pt x="0" y="116205"/>
                  <a:pt x="0" y="260033"/>
                </a:cubicBezTo>
                <a:lnTo>
                  <a:pt x="0" y="922020"/>
                </a:lnTo>
                <a:lnTo>
                  <a:pt x="0" y="995363"/>
                </a:lnTo>
                <a:lnTo>
                  <a:pt x="0" y="4250055"/>
                </a:lnTo>
                <a:cubicBezTo>
                  <a:pt x="0" y="4373880"/>
                  <a:pt x="116205" y="4473893"/>
                  <a:pt x="260033" y="4473893"/>
                </a:cubicBezTo>
                <a:lnTo>
                  <a:pt x="3699510" y="4473893"/>
                </a:lnTo>
                <a:cubicBezTo>
                  <a:pt x="3843338" y="4473893"/>
                  <a:pt x="3959543" y="4373880"/>
                  <a:pt x="3959543" y="4356735"/>
                </a:cubicBezTo>
                <a:cubicBezTo>
                  <a:pt x="3959543" y="4356735"/>
                  <a:pt x="3959543" y="746760"/>
                  <a:pt x="3959543" y="699135"/>
                </a:cubicBezTo>
                <a:close/>
              </a:path>
            </a:pathLst>
          </a:custGeom>
          <a:solidFill>
            <a:schemeClr val="bg1"/>
          </a:solidFill>
          <a:ln w="12700">
            <a:gradFill flip="none" rotWithShape="1">
              <a:gsLst>
                <a:gs pos="0">
                  <a:srgbClr val="001689"/>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dirty="0">
                <a:solidFill>
                  <a:schemeClr val="lt1"/>
                </a:solidFill>
                <a:latin typeface="+mj-ea"/>
                <a:ea typeface="+mj-ea"/>
                <a:cs typeface="+mn-ea"/>
                <a:sym typeface="+mn-lt"/>
              </a:rPr>
              <a:t> </a:t>
            </a:r>
            <a:endParaRPr lang="zh-CN" altLang="en-US" dirty="0">
              <a:solidFill>
                <a:schemeClr val="lt1"/>
              </a:solidFill>
              <a:latin typeface="+mj-ea"/>
              <a:ea typeface="+mj-ea"/>
              <a:cs typeface="+mn-ea"/>
              <a:sym typeface="+mn-lt"/>
            </a:endParaRPr>
          </a:p>
        </p:txBody>
      </p:sp>
      <p:sp>
        <p:nvSpPr>
          <p:cNvPr id="26" name="Shape2">
            <a:extLst>
              <a:ext uri="{FF2B5EF4-FFF2-40B4-BE49-F238E27FC236}">
                <a16:creationId xmlns:a16="http://schemas.microsoft.com/office/drawing/2014/main" id="{53575448-5886-BD4F-BB2A-850FB4173781}"/>
              </a:ext>
            </a:extLst>
          </p:cNvPr>
          <p:cNvSpPr/>
          <p:nvPr/>
        </p:nvSpPr>
        <p:spPr>
          <a:xfrm>
            <a:off x="3267835" y="1980000"/>
            <a:ext cx="2782090" cy="3917526"/>
          </a:xfrm>
          <a:custGeom>
            <a:avLst/>
            <a:gdLst>
              <a:gd name="connsiteX0" fmla="*/ 3699510 w 3959542"/>
              <a:gd name="connsiteY0" fmla="*/ 4473893 h 4473892"/>
              <a:gd name="connsiteX1" fmla="*/ 260033 w 3959542"/>
              <a:gd name="connsiteY1" fmla="*/ 4473893 h 4473892"/>
              <a:gd name="connsiteX2" fmla="*/ 0 w 3959542"/>
              <a:gd name="connsiteY2" fmla="*/ 4212908 h 4473892"/>
              <a:gd name="connsiteX3" fmla="*/ 0 w 3959542"/>
              <a:gd name="connsiteY3" fmla="*/ 260033 h 4473892"/>
              <a:gd name="connsiteX4" fmla="*/ 260033 w 3959542"/>
              <a:gd name="connsiteY4" fmla="*/ 0 h 4473892"/>
              <a:gd name="connsiteX5" fmla="*/ 3699510 w 3959542"/>
              <a:gd name="connsiteY5" fmla="*/ 0 h 4473892"/>
              <a:gd name="connsiteX6" fmla="*/ 3959543 w 3959542"/>
              <a:gd name="connsiteY6" fmla="*/ 383858 h 4473892"/>
              <a:gd name="connsiteX7" fmla="*/ 3959543 w 3959542"/>
              <a:gd name="connsiteY7" fmla="*/ 4336733 h 4473892"/>
              <a:gd name="connsiteX8" fmla="*/ 3699510 w 3959542"/>
              <a:gd name="connsiteY8" fmla="*/ 4473893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542" h="4473892">
                <a:moveTo>
                  <a:pt x="3699510" y="4473893"/>
                </a:moveTo>
                <a:lnTo>
                  <a:pt x="260033" y="4473893"/>
                </a:lnTo>
                <a:cubicBezTo>
                  <a:pt x="116205" y="4473893"/>
                  <a:pt x="0" y="4356735"/>
                  <a:pt x="0" y="4212908"/>
                </a:cubicBezTo>
                <a:lnTo>
                  <a:pt x="0" y="260033"/>
                </a:lnTo>
                <a:cubicBezTo>
                  <a:pt x="0" y="116205"/>
                  <a:pt x="116205" y="0"/>
                  <a:pt x="260033" y="0"/>
                </a:cubicBezTo>
                <a:lnTo>
                  <a:pt x="3699510" y="0"/>
                </a:lnTo>
                <a:cubicBezTo>
                  <a:pt x="3843338" y="0"/>
                  <a:pt x="3959543" y="116205"/>
                  <a:pt x="3959543" y="383858"/>
                </a:cubicBezTo>
                <a:lnTo>
                  <a:pt x="3959543" y="4336733"/>
                </a:lnTo>
                <a:cubicBezTo>
                  <a:pt x="3959543" y="4356735"/>
                  <a:pt x="3843338" y="4473893"/>
                  <a:pt x="3699510" y="4473893"/>
                </a:cubicBezTo>
                <a:close/>
              </a:path>
            </a:pathLst>
          </a:custGeom>
          <a:solidFill>
            <a:srgbClr val="001689"/>
          </a:solidFill>
          <a:ln>
            <a:gradFill>
              <a:gsLst>
                <a:gs pos="0">
                  <a:schemeClr val="accent2">
                    <a:alpha val="46000"/>
                  </a:schemeClr>
                </a:gs>
                <a:gs pos="100000">
                  <a:srgbClr val="FFFFFF"/>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mj-ea"/>
              <a:ea typeface="+mj-ea"/>
              <a:cs typeface="+mn-ea"/>
              <a:sym typeface="+mn-lt"/>
            </a:endParaRPr>
          </a:p>
        </p:txBody>
      </p:sp>
      <p:sp>
        <p:nvSpPr>
          <p:cNvPr id="28" name="ComponentBackground2">
            <a:extLst>
              <a:ext uri="{FF2B5EF4-FFF2-40B4-BE49-F238E27FC236}">
                <a16:creationId xmlns:a16="http://schemas.microsoft.com/office/drawing/2014/main" id="{46CA82CA-12BE-1322-1871-F3F3E8342C5F}"/>
              </a:ext>
            </a:extLst>
          </p:cNvPr>
          <p:cNvSpPr/>
          <p:nvPr/>
        </p:nvSpPr>
        <p:spPr>
          <a:xfrm>
            <a:off x="3267835" y="1979999"/>
            <a:ext cx="2782090" cy="3825979"/>
          </a:xfrm>
          <a:custGeom>
            <a:avLst/>
            <a:gdLst>
              <a:gd name="connsiteX0" fmla="*/ 3959543 w 3959542"/>
              <a:gd name="connsiteY0" fmla="*/ 699135 h 4473892"/>
              <a:gd name="connsiteX1" fmla="*/ 2534603 w 3959542"/>
              <a:gd name="connsiteY1" fmla="*/ 699135 h 4473892"/>
              <a:gd name="connsiteX2" fmla="*/ 2330768 w 3959542"/>
              <a:gd name="connsiteY2" fmla="*/ 601028 h 4473892"/>
              <a:gd name="connsiteX3" fmla="*/ 1928813 w 3959542"/>
              <a:gd name="connsiteY3" fmla="*/ 98108 h 4473892"/>
              <a:gd name="connsiteX4" fmla="*/ 1725930 w 3959542"/>
              <a:gd name="connsiteY4" fmla="*/ 0 h 4473892"/>
              <a:gd name="connsiteX5" fmla="*/ 260033 w 3959542"/>
              <a:gd name="connsiteY5" fmla="*/ 0 h 4473892"/>
              <a:gd name="connsiteX6" fmla="*/ 0 w 3959542"/>
              <a:gd name="connsiteY6" fmla="*/ 260033 h 4473892"/>
              <a:gd name="connsiteX7" fmla="*/ 0 w 3959542"/>
              <a:gd name="connsiteY7" fmla="*/ 922020 h 4473892"/>
              <a:gd name="connsiteX8" fmla="*/ 0 w 3959542"/>
              <a:gd name="connsiteY8" fmla="*/ 995363 h 4473892"/>
              <a:gd name="connsiteX9" fmla="*/ 0 w 3959542"/>
              <a:gd name="connsiteY9" fmla="*/ 4250055 h 4473892"/>
              <a:gd name="connsiteX10" fmla="*/ 260033 w 3959542"/>
              <a:gd name="connsiteY10" fmla="*/ 4473893 h 4473892"/>
              <a:gd name="connsiteX11" fmla="*/ 3699510 w 3959542"/>
              <a:gd name="connsiteY11" fmla="*/ 4473893 h 4473892"/>
              <a:gd name="connsiteX12" fmla="*/ 3959543 w 3959542"/>
              <a:gd name="connsiteY12" fmla="*/ 4356735 h 4473892"/>
              <a:gd name="connsiteX13" fmla="*/ 3959543 w 3959542"/>
              <a:gd name="connsiteY13" fmla="*/ 699135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542" h="4473892">
                <a:moveTo>
                  <a:pt x="3959543" y="699135"/>
                </a:moveTo>
                <a:lnTo>
                  <a:pt x="2534603" y="699135"/>
                </a:lnTo>
                <a:cubicBezTo>
                  <a:pt x="2455545" y="699135"/>
                  <a:pt x="2380298" y="662940"/>
                  <a:pt x="2330768" y="601028"/>
                </a:cubicBezTo>
                <a:lnTo>
                  <a:pt x="1928813" y="98108"/>
                </a:lnTo>
                <a:cubicBezTo>
                  <a:pt x="1880235" y="36195"/>
                  <a:pt x="1804988" y="0"/>
                  <a:pt x="1725930" y="0"/>
                </a:cubicBezTo>
                <a:lnTo>
                  <a:pt x="260033" y="0"/>
                </a:lnTo>
                <a:cubicBezTo>
                  <a:pt x="116205" y="0"/>
                  <a:pt x="0" y="116205"/>
                  <a:pt x="0" y="260033"/>
                </a:cubicBezTo>
                <a:lnTo>
                  <a:pt x="0" y="922020"/>
                </a:lnTo>
                <a:lnTo>
                  <a:pt x="0" y="995363"/>
                </a:lnTo>
                <a:lnTo>
                  <a:pt x="0" y="4250055"/>
                </a:lnTo>
                <a:cubicBezTo>
                  <a:pt x="0" y="4373880"/>
                  <a:pt x="116205" y="4473893"/>
                  <a:pt x="260033" y="4473893"/>
                </a:cubicBezTo>
                <a:lnTo>
                  <a:pt x="3699510" y="4473893"/>
                </a:lnTo>
                <a:cubicBezTo>
                  <a:pt x="3843338" y="4473893"/>
                  <a:pt x="3959543" y="4373880"/>
                  <a:pt x="3959543" y="4356735"/>
                </a:cubicBezTo>
                <a:cubicBezTo>
                  <a:pt x="3959543" y="4356735"/>
                  <a:pt x="3959543" y="746760"/>
                  <a:pt x="3959543" y="699135"/>
                </a:cubicBezTo>
                <a:close/>
              </a:path>
            </a:pathLst>
          </a:custGeom>
          <a:solidFill>
            <a:schemeClr val="bg1"/>
          </a:solidFill>
          <a:ln w="12700">
            <a:gradFill flip="none" rotWithShape="1">
              <a:gsLst>
                <a:gs pos="0">
                  <a:srgbClr val="001689"/>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dirty="0">
                <a:latin typeface="+mj-ea"/>
                <a:ea typeface="+mj-ea"/>
                <a:cs typeface="+mn-ea"/>
                <a:sym typeface="+mn-lt"/>
              </a:rPr>
              <a:t> </a:t>
            </a:r>
            <a:endParaRPr lang="zh-CN" altLang="en-US" dirty="0">
              <a:latin typeface="+mj-ea"/>
              <a:ea typeface="+mj-ea"/>
              <a:cs typeface="+mn-ea"/>
              <a:sym typeface="+mn-lt"/>
            </a:endParaRPr>
          </a:p>
        </p:txBody>
      </p:sp>
      <p:sp>
        <p:nvSpPr>
          <p:cNvPr id="30" name="Shape2">
            <a:extLst>
              <a:ext uri="{FF2B5EF4-FFF2-40B4-BE49-F238E27FC236}">
                <a16:creationId xmlns:a16="http://schemas.microsoft.com/office/drawing/2014/main" id="{21C2B634-904C-4920-9258-A15706B6668C}"/>
              </a:ext>
            </a:extLst>
          </p:cNvPr>
          <p:cNvSpPr/>
          <p:nvPr/>
        </p:nvSpPr>
        <p:spPr>
          <a:xfrm>
            <a:off x="6152803" y="1980000"/>
            <a:ext cx="2782090" cy="3917526"/>
          </a:xfrm>
          <a:custGeom>
            <a:avLst/>
            <a:gdLst>
              <a:gd name="connsiteX0" fmla="*/ 3699510 w 3959542"/>
              <a:gd name="connsiteY0" fmla="*/ 4473893 h 4473892"/>
              <a:gd name="connsiteX1" fmla="*/ 260033 w 3959542"/>
              <a:gd name="connsiteY1" fmla="*/ 4473893 h 4473892"/>
              <a:gd name="connsiteX2" fmla="*/ 0 w 3959542"/>
              <a:gd name="connsiteY2" fmla="*/ 4212908 h 4473892"/>
              <a:gd name="connsiteX3" fmla="*/ 0 w 3959542"/>
              <a:gd name="connsiteY3" fmla="*/ 260033 h 4473892"/>
              <a:gd name="connsiteX4" fmla="*/ 260033 w 3959542"/>
              <a:gd name="connsiteY4" fmla="*/ 0 h 4473892"/>
              <a:gd name="connsiteX5" fmla="*/ 3699510 w 3959542"/>
              <a:gd name="connsiteY5" fmla="*/ 0 h 4473892"/>
              <a:gd name="connsiteX6" fmla="*/ 3959543 w 3959542"/>
              <a:gd name="connsiteY6" fmla="*/ 383858 h 4473892"/>
              <a:gd name="connsiteX7" fmla="*/ 3959543 w 3959542"/>
              <a:gd name="connsiteY7" fmla="*/ 4336733 h 4473892"/>
              <a:gd name="connsiteX8" fmla="*/ 3699510 w 3959542"/>
              <a:gd name="connsiteY8" fmla="*/ 4473893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542" h="4473892">
                <a:moveTo>
                  <a:pt x="3699510" y="4473893"/>
                </a:moveTo>
                <a:lnTo>
                  <a:pt x="260033" y="4473893"/>
                </a:lnTo>
                <a:cubicBezTo>
                  <a:pt x="116205" y="4473893"/>
                  <a:pt x="0" y="4356735"/>
                  <a:pt x="0" y="4212908"/>
                </a:cubicBezTo>
                <a:lnTo>
                  <a:pt x="0" y="260033"/>
                </a:lnTo>
                <a:cubicBezTo>
                  <a:pt x="0" y="116205"/>
                  <a:pt x="116205" y="0"/>
                  <a:pt x="260033" y="0"/>
                </a:cubicBezTo>
                <a:lnTo>
                  <a:pt x="3699510" y="0"/>
                </a:lnTo>
                <a:cubicBezTo>
                  <a:pt x="3843338" y="0"/>
                  <a:pt x="3959543" y="116205"/>
                  <a:pt x="3959543" y="383858"/>
                </a:cubicBezTo>
                <a:lnTo>
                  <a:pt x="3959543" y="4336733"/>
                </a:lnTo>
                <a:cubicBezTo>
                  <a:pt x="3959543" y="4356735"/>
                  <a:pt x="3843338" y="4473893"/>
                  <a:pt x="3699510" y="4473893"/>
                </a:cubicBezTo>
                <a:close/>
              </a:path>
            </a:pathLst>
          </a:custGeom>
          <a:solidFill>
            <a:srgbClr val="001689"/>
          </a:solidFill>
          <a:ln>
            <a:gradFill>
              <a:gsLst>
                <a:gs pos="0">
                  <a:schemeClr val="accent2">
                    <a:alpha val="46000"/>
                  </a:schemeClr>
                </a:gs>
                <a:gs pos="100000">
                  <a:srgbClr val="FFFFFF"/>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mj-ea"/>
              <a:ea typeface="+mj-ea"/>
              <a:cs typeface="+mn-ea"/>
              <a:sym typeface="+mn-lt"/>
            </a:endParaRPr>
          </a:p>
        </p:txBody>
      </p:sp>
      <p:sp>
        <p:nvSpPr>
          <p:cNvPr id="32" name="ComponentBackground2">
            <a:extLst>
              <a:ext uri="{FF2B5EF4-FFF2-40B4-BE49-F238E27FC236}">
                <a16:creationId xmlns:a16="http://schemas.microsoft.com/office/drawing/2014/main" id="{7FA41948-2402-2D56-05D7-46060609FBDD}"/>
              </a:ext>
            </a:extLst>
          </p:cNvPr>
          <p:cNvSpPr/>
          <p:nvPr/>
        </p:nvSpPr>
        <p:spPr>
          <a:xfrm>
            <a:off x="6152803" y="1979999"/>
            <a:ext cx="2782090" cy="3825979"/>
          </a:xfrm>
          <a:custGeom>
            <a:avLst/>
            <a:gdLst>
              <a:gd name="connsiteX0" fmla="*/ 3959543 w 3959542"/>
              <a:gd name="connsiteY0" fmla="*/ 699135 h 4473892"/>
              <a:gd name="connsiteX1" fmla="*/ 2534603 w 3959542"/>
              <a:gd name="connsiteY1" fmla="*/ 699135 h 4473892"/>
              <a:gd name="connsiteX2" fmla="*/ 2330768 w 3959542"/>
              <a:gd name="connsiteY2" fmla="*/ 601028 h 4473892"/>
              <a:gd name="connsiteX3" fmla="*/ 1928813 w 3959542"/>
              <a:gd name="connsiteY3" fmla="*/ 98108 h 4473892"/>
              <a:gd name="connsiteX4" fmla="*/ 1725930 w 3959542"/>
              <a:gd name="connsiteY4" fmla="*/ 0 h 4473892"/>
              <a:gd name="connsiteX5" fmla="*/ 260033 w 3959542"/>
              <a:gd name="connsiteY5" fmla="*/ 0 h 4473892"/>
              <a:gd name="connsiteX6" fmla="*/ 0 w 3959542"/>
              <a:gd name="connsiteY6" fmla="*/ 260033 h 4473892"/>
              <a:gd name="connsiteX7" fmla="*/ 0 w 3959542"/>
              <a:gd name="connsiteY7" fmla="*/ 922020 h 4473892"/>
              <a:gd name="connsiteX8" fmla="*/ 0 w 3959542"/>
              <a:gd name="connsiteY8" fmla="*/ 995363 h 4473892"/>
              <a:gd name="connsiteX9" fmla="*/ 0 w 3959542"/>
              <a:gd name="connsiteY9" fmla="*/ 4250055 h 4473892"/>
              <a:gd name="connsiteX10" fmla="*/ 260033 w 3959542"/>
              <a:gd name="connsiteY10" fmla="*/ 4473893 h 4473892"/>
              <a:gd name="connsiteX11" fmla="*/ 3699510 w 3959542"/>
              <a:gd name="connsiteY11" fmla="*/ 4473893 h 4473892"/>
              <a:gd name="connsiteX12" fmla="*/ 3959543 w 3959542"/>
              <a:gd name="connsiteY12" fmla="*/ 4356735 h 4473892"/>
              <a:gd name="connsiteX13" fmla="*/ 3959543 w 3959542"/>
              <a:gd name="connsiteY13" fmla="*/ 699135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542" h="4473892">
                <a:moveTo>
                  <a:pt x="3959543" y="699135"/>
                </a:moveTo>
                <a:lnTo>
                  <a:pt x="2534603" y="699135"/>
                </a:lnTo>
                <a:cubicBezTo>
                  <a:pt x="2455545" y="699135"/>
                  <a:pt x="2380298" y="662940"/>
                  <a:pt x="2330768" y="601028"/>
                </a:cubicBezTo>
                <a:lnTo>
                  <a:pt x="1928813" y="98108"/>
                </a:lnTo>
                <a:cubicBezTo>
                  <a:pt x="1880235" y="36195"/>
                  <a:pt x="1804988" y="0"/>
                  <a:pt x="1725930" y="0"/>
                </a:cubicBezTo>
                <a:lnTo>
                  <a:pt x="260033" y="0"/>
                </a:lnTo>
                <a:cubicBezTo>
                  <a:pt x="116205" y="0"/>
                  <a:pt x="0" y="116205"/>
                  <a:pt x="0" y="260033"/>
                </a:cubicBezTo>
                <a:lnTo>
                  <a:pt x="0" y="922020"/>
                </a:lnTo>
                <a:lnTo>
                  <a:pt x="0" y="995363"/>
                </a:lnTo>
                <a:lnTo>
                  <a:pt x="0" y="4250055"/>
                </a:lnTo>
                <a:cubicBezTo>
                  <a:pt x="0" y="4373880"/>
                  <a:pt x="116205" y="4473893"/>
                  <a:pt x="260033" y="4473893"/>
                </a:cubicBezTo>
                <a:lnTo>
                  <a:pt x="3699510" y="4473893"/>
                </a:lnTo>
                <a:cubicBezTo>
                  <a:pt x="3843338" y="4473893"/>
                  <a:pt x="3959543" y="4373880"/>
                  <a:pt x="3959543" y="4356735"/>
                </a:cubicBezTo>
                <a:cubicBezTo>
                  <a:pt x="3959543" y="4356735"/>
                  <a:pt x="3959543" y="746760"/>
                  <a:pt x="3959543" y="699135"/>
                </a:cubicBezTo>
                <a:close/>
              </a:path>
            </a:pathLst>
          </a:custGeom>
          <a:solidFill>
            <a:schemeClr val="bg1"/>
          </a:solidFill>
          <a:ln w="12700">
            <a:gradFill flip="none" rotWithShape="1">
              <a:gsLst>
                <a:gs pos="0">
                  <a:srgbClr val="001689"/>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dirty="0">
                <a:latin typeface="+mj-ea"/>
                <a:ea typeface="+mj-ea"/>
                <a:cs typeface="+mn-ea"/>
                <a:sym typeface="+mn-lt"/>
              </a:rPr>
              <a:t> </a:t>
            </a:r>
            <a:endParaRPr lang="zh-CN" altLang="en-US" dirty="0">
              <a:latin typeface="+mj-ea"/>
              <a:ea typeface="+mj-ea"/>
              <a:cs typeface="+mn-ea"/>
              <a:sym typeface="+mn-lt"/>
            </a:endParaRPr>
          </a:p>
        </p:txBody>
      </p:sp>
      <p:sp>
        <p:nvSpPr>
          <p:cNvPr id="34" name="Shape2">
            <a:extLst>
              <a:ext uri="{FF2B5EF4-FFF2-40B4-BE49-F238E27FC236}">
                <a16:creationId xmlns:a16="http://schemas.microsoft.com/office/drawing/2014/main" id="{8043ECD1-7FFA-9DB2-A6F4-79F07E670F16}"/>
              </a:ext>
            </a:extLst>
          </p:cNvPr>
          <p:cNvSpPr/>
          <p:nvPr/>
        </p:nvSpPr>
        <p:spPr>
          <a:xfrm>
            <a:off x="9034226" y="1980000"/>
            <a:ext cx="2782090" cy="3917526"/>
          </a:xfrm>
          <a:custGeom>
            <a:avLst/>
            <a:gdLst>
              <a:gd name="connsiteX0" fmla="*/ 3699510 w 3959542"/>
              <a:gd name="connsiteY0" fmla="*/ 4473893 h 4473892"/>
              <a:gd name="connsiteX1" fmla="*/ 260033 w 3959542"/>
              <a:gd name="connsiteY1" fmla="*/ 4473893 h 4473892"/>
              <a:gd name="connsiteX2" fmla="*/ 0 w 3959542"/>
              <a:gd name="connsiteY2" fmla="*/ 4212908 h 4473892"/>
              <a:gd name="connsiteX3" fmla="*/ 0 w 3959542"/>
              <a:gd name="connsiteY3" fmla="*/ 260033 h 4473892"/>
              <a:gd name="connsiteX4" fmla="*/ 260033 w 3959542"/>
              <a:gd name="connsiteY4" fmla="*/ 0 h 4473892"/>
              <a:gd name="connsiteX5" fmla="*/ 3699510 w 3959542"/>
              <a:gd name="connsiteY5" fmla="*/ 0 h 4473892"/>
              <a:gd name="connsiteX6" fmla="*/ 3959543 w 3959542"/>
              <a:gd name="connsiteY6" fmla="*/ 383858 h 4473892"/>
              <a:gd name="connsiteX7" fmla="*/ 3959543 w 3959542"/>
              <a:gd name="connsiteY7" fmla="*/ 4336733 h 4473892"/>
              <a:gd name="connsiteX8" fmla="*/ 3699510 w 3959542"/>
              <a:gd name="connsiteY8" fmla="*/ 4473893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542" h="4473892">
                <a:moveTo>
                  <a:pt x="3699510" y="4473893"/>
                </a:moveTo>
                <a:lnTo>
                  <a:pt x="260033" y="4473893"/>
                </a:lnTo>
                <a:cubicBezTo>
                  <a:pt x="116205" y="4473893"/>
                  <a:pt x="0" y="4356735"/>
                  <a:pt x="0" y="4212908"/>
                </a:cubicBezTo>
                <a:lnTo>
                  <a:pt x="0" y="260033"/>
                </a:lnTo>
                <a:cubicBezTo>
                  <a:pt x="0" y="116205"/>
                  <a:pt x="116205" y="0"/>
                  <a:pt x="260033" y="0"/>
                </a:cubicBezTo>
                <a:lnTo>
                  <a:pt x="3699510" y="0"/>
                </a:lnTo>
                <a:cubicBezTo>
                  <a:pt x="3843338" y="0"/>
                  <a:pt x="3959543" y="116205"/>
                  <a:pt x="3959543" y="383858"/>
                </a:cubicBezTo>
                <a:lnTo>
                  <a:pt x="3959543" y="4336733"/>
                </a:lnTo>
                <a:cubicBezTo>
                  <a:pt x="3959543" y="4356735"/>
                  <a:pt x="3843338" y="4473893"/>
                  <a:pt x="3699510" y="4473893"/>
                </a:cubicBezTo>
                <a:close/>
              </a:path>
            </a:pathLst>
          </a:custGeom>
          <a:solidFill>
            <a:srgbClr val="001689"/>
          </a:solidFill>
          <a:ln>
            <a:gradFill>
              <a:gsLst>
                <a:gs pos="0">
                  <a:schemeClr val="accent2">
                    <a:alpha val="46000"/>
                  </a:schemeClr>
                </a:gs>
                <a:gs pos="100000">
                  <a:srgbClr val="FFFFFF"/>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mj-ea"/>
              <a:ea typeface="+mj-ea"/>
              <a:cs typeface="+mn-ea"/>
              <a:sym typeface="+mn-lt"/>
            </a:endParaRPr>
          </a:p>
        </p:txBody>
      </p:sp>
      <p:sp>
        <p:nvSpPr>
          <p:cNvPr id="36" name="ComponentBackground2">
            <a:extLst>
              <a:ext uri="{FF2B5EF4-FFF2-40B4-BE49-F238E27FC236}">
                <a16:creationId xmlns:a16="http://schemas.microsoft.com/office/drawing/2014/main" id="{CFEB93BF-C22D-50BC-12E5-5191175BA0FF}"/>
              </a:ext>
            </a:extLst>
          </p:cNvPr>
          <p:cNvSpPr/>
          <p:nvPr/>
        </p:nvSpPr>
        <p:spPr>
          <a:xfrm>
            <a:off x="9034226" y="1979999"/>
            <a:ext cx="2782090" cy="3825979"/>
          </a:xfrm>
          <a:custGeom>
            <a:avLst/>
            <a:gdLst>
              <a:gd name="connsiteX0" fmla="*/ 3959543 w 3959542"/>
              <a:gd name="connsiteY0" fmla="*/ 699135 h 4473892"/>
              <a:gd name="connsiteX1" fmla="*/ 2534603 w 3959542"/>
              <a:gd name="connsiteY1" fmla="*/ 699135 h 4473892"/>
              <a:gd name="connsiteX2" fmla="*/ 2330768 w 3959542"/>
              <a:gd name="connsiteY2" fmla="*/ 601028 h 4473892"/>
              <a:gd name="connsiteX3" fmla="*/ 1928813 w 3959542"/>
              <a:gd name="connsiteY3" fmla="*/ 98108 h 4473892"/>
              <a:gd name="connsiteX4" fmla="*/ 1725930 w 3959542"/>
              <a:gd name="connsiteY4" fmla="*/ 0 h 4473892"/>
              <a:gd name="connsiteX5" fmla="*/ 260033 w 3959542"/>
              <a:gd name="connsiteY5" fmla="*/ 0 h 4473892"/>
              <a:gd name="connsiteX6" fmla="*/ 0 w 3959542"/>
              <a:gd name="connsiteY6" fmla="*/ 260033 h 4473892"/>
              <a:gd name="connsiteX7" fmla="*/ 0 w 3959542"/>
              <a:gd name="connsiteY7" fmla="*/ 922020 h 4473892"/>
              <a:gd name="connsiteX8" fmla="*/ 0 w 3959542"/>
              <a:gd name="connsiteY8" fmla="*/ 995363 h 4473892"/>
              <a:gd name="connsiteX9" fmla="*/ 0 w 3959542"/>
              <a:gd name="connsiteY9" fmla="*/ 4250055 h 4473892"/>
              <a:gd name="connsiteX10" fmla="*/ 260033 w 3959542"/>
              <a:gd name="connsiteY10" fmla="*/ 4473893 h 4473892"/>
              <a:gd name="connsiteX11" fmla="*/ 3699510 w 3959542"/>
              <a:gd name="connsiteY11" fmla="*/ 4473893 h 4473892"/>
              <a:gd name="connsiteX12" fmla="*/ 3959543 w 3959542"/>
              <a:gd name="connsiteY12" fmla="*/ 4356735 h 4473892"/>
              <a:gd name="connsiteX13" fmla="*/ 3959543 w 3959542"/>
              <a:gd name="connsiteY13" fmla="*/ 699135 h 44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542" h="4473892">
                <a:moveTo>
                  <a:pt x="3959543" y="699135"/>
                </a:moveTo>
                <a:lnTo>
                  <a:pt x="2534603" y="699135"/>
                </a:lnTo>
                <a:cubicBezTo>
                  <a:pt x="2455545" y="699135"/>
                  <a:pt x="2380298" y="662940"/>
                  <a:pt x="2330768" y="601028"/>
                </a:cubicBezTo>
                <a:lnTo>
                  <a:pt x="1928813" y="98108"/>
                </a:lnTo>
                <a:cubicBezTo>
                  <a:pt x="1880235" y="36195"/>
                  <a:pt x="1804988" y="0"/>
                  <a:pt x="1725930" y="0"/>
                </a:cubicBezTo>
                <a:lnTo>
                  <a:pt x="260033" y="0"/>
                </a:lnTo>
                <a:cubicBezTo>
                  <a:pt x="116205" y="0"/>
                  <a:pt x="0" y="116205"/>
                  <a:pt x="0" y="260033"/>
                </a:cubicBezTo>
                <a:lnTo>
                  <a:pt x="0" y="922020"/>
                </a:lnTo>
                <a:lnTo>
                  <a:pt x="0" y="995363"/>
                </a:lnTo>
                <a:lnTo>
                  <a:pt x="0" y="4250055"/>
                </a:lnTo>
                <a:cubicBezTo>
                  <a:pt x="0" y="4373880"/>
                  <a:pt x="116205" y="4473893"/>
                  <a:pt x="260033" y="4473893"/>
                </a:cubicBezTo>
                <a:lnTo>
                  <a:pt x="3699510" y="4473893"/>
                </a:lnTo>
                <a:cubicBezTo>
                  <a:pt x="3843338" y="4473893"/>
                  <a:pt x="3959543" y="4373880"/>
                  <a:pt x="3959543" y="4356735"/>
                </a:cubicBezTo>
                <a:cubicBezTo>
                  <a:pt x="3959543" y="4356735"/>
                  <a:pt x="3959543" y="746760"/>
                  <a:pt x="3959543" y="699135"/>
                </a:cubicBezTo>
                <a:close/>
              </a:path>
            </a:pathLst>
          </a:custGeom>
          <a:solidFill>
            <a:schemeClr val="bg1"/>
          </a:solidFill>
          <a:ln w="12700">
            <a:gradFill flip="none" rotWithShape="1">
              <a:gsLst>
                <a:gs pos="0">
                  <a:srgbClr val="001689"/>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dirty="0">
                <a:latin typeface="+mj-ea"/>
                <a:ea typeface="+mj-ea"/>
                <a:cs typeface="+mn-ea"/>
                <a:sym typeface="+mn-lt"/>
              </a:rPr>
              <a:t> </a:t>
            </a:r>
            <a:endParaRPr lang="zh-CN" altLang="en-US" dirty="0">
              <a:latin typeface="+mj-ea"/>
              <a:ea typeface="+mj-ea"/>
              <a:cs typeface="+mn-ea"/>
              <a:sym typeface="+mn-lt"/>
            </a:endParaRPr>
          </a:p>
        </p:txBody>
      </p:sp>
      <p:sp>
        <p:nvSpPr>
          <p:cNvPr id="37" name="文本框 36">
            <a:extLst>
              <a:ext uri="{FF2B5EF4-FFF2-40B4-BE49-F238E27FC236}">
                <a16:creationId xmlns:a16="http://schemas.microsoft.com/office/drawing/2014/main" id="{DAA618FC-D0B4-AFBF-CF0E-1EC753165C20}"/>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有效性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sp>
        <p:nvSpPr>
          <p:cNvPr id="38" name="矩形: 圆角 37">
            <a:extLst>
              <a:ext uri="{FF2B5EF4-FFF2-40B4-BE49-F238E27FC236}">
                <a16:creationId xmlns:a16="http://schemas.microsoft.com/office/drawing/2014/main" id="{232E4B4E-E153-C880-6AA6-BEF1F258F800}"/>
              </a:ext>
            </a:extLst>
          </p:cNvPr>
          <p:cNvSpPr/>
          <p:nvPr/>
        </p:nvSpPr>
        <p:spPr>
          <a:xfrm>
            <a:off x="192877" y="935165"/>
            <a:ext cx="11764925" cy="482900"/>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latin typeface="+mj-ea"/>
                <a:ea typeface="+mj-ea"/>
              </a:rPr>
              <a:t>各大指南及专家共识均推荐</a:t>
            </a:r>
            <a:r>
              <a:rPr lang="en-US" altLang="zh-CN" b="1" dirty="0">
                <a:effectLst>
                  <a:outerShdw blurRad="38100" dist="38100" dir="2700000" algn="tl">
                    <a:srgbClr val="000000">
                      <a:alpha val="43137"/>
                    </a:srgbClr>
                  </a:outerShdw>
                </a:effectLst>
                <a:latin typeface="+mj-ea"/>
                <a:ea typeface="+mj-ea"/>
              </a:rPr>
              <a:t>TPO-RAs</a:t>
            </a:r>
            <a:r>
              <a:rPr lang="zh-CN" altLang="en-US" b="1" dirty="0">
                <a:effectLst>
                  <a:outerShdw blurRad="38100" dist="38100" dir="2700000" algn="tl">
                    <a:srgbClr val="000000">
                      <a:alpha val="43137"/>
                    </a:srgbClr>
                  </a:outerShdw>
                </a:effectLst>
                <a:latin typeface="+mj-ea"/>
                <a:ea typeface="+mj-ea"/>
              </a:rPr>
              <a:t>阿伐曲泊帕用于治疗原发免疫性血小板减少症</a:t>
            </a:r>
          </a:p>
        </p:txBody>
      </p:sp>
      <p:sp>
        <p:nvSpPr>
          <p:cNvPr id="40" name="Icon3">
            <a:extLst>
              <a:ext uri="{FF2B5EF4-FFF2-40B4-BE49-F238E27FC236}">
                <a16:creationId xmlns:a16="http://schemas.microsoft.com/office/drawing/2014/main" id="{F6E96C6C-25E3-F3B8-77F5-0DAA74C61F02}"/>
              </a:ext>
            </a:extLst>
          </p:cNvPr>
          <p:cNvSpPr/>
          <p:nvPr/>
        </p:nvSpPr>
        <p:spPr bwMode="auto">
          <a:xfrm>
            <a:off x="5174512" y="2114264"/>
            <a:ext cx="567069" cy="6124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7614" h="606761">
                <a:moveTo>
                  <a:pt x="121474" y="525616"/>
                </a:moveTo>
                <a:lnTo>
                  <a:pt x="385135" y="525616"/>
                </a:lnTo>
                <a:lnTo>
                  <a:pt x="385135" y="546085"/>
                </a:lnTo>
                <a:lnTo>
                  <a:pt x="121474" y="546085"/>
                </a:lnTo>
                <a:close/>
                <a:moveTo>
                  <a:pt x="121474" y="464940"/>
                </a:moveTo>
                <a:lnTo>
                  <a:pt x="486140" y="464940"/>
                </a:lnTo>
                <a:lnTo>
                  <a:pt x="486140" y="485409"/>
                </a:lnTo>
                <a:lnTo>
                  <a:pt x="121474" y="485409"/>
                </a:lnTo>
                <a:close/>
                <a:moveTo>
                  <a:pt x="385135" y="404264"/>
                </a:moveTo>
                <a:lnTo>
                  <a:pt x="445811" y="404264"/>
                </a:lnTo>
                <a:lnTo>
                  <a:pt x="445811" y="424733"/>
                </a:lnTo>
                <a:lnTo>
                  <a:pt x="385135" y="424733"/>
                </a:lnTo>
                <a:close/>
                <a:moveTo>
                  <a:pt x="121474" y="404264"/>
                </a:moveTo>
                <a:lnTo>
                  <a:pt x="364544" y="404264"/>
                </a:lnTo>
                <a:lnTo>
                  <a:pt x="364544" y="424733"/>
                </a:lnTo>
                <a:lnTo>
                  <a:pt x="121474" y="424733"/>
                </a:lnTo>
                <a:close/>
                <a:moveTo>
                  <a:pt x="293937" y="232843"/>
                </a:moveTo>
                <a:lnTo>
                  <a:pt x="293937" y="263179"/>
                </a:lnTo>
                <a:cubicBezTo>
                  <a:pt x="293937" y="269246"/>
                  <a:pt x="289382" y="273038"/>
                  <a:pt x="283308" y="273038"/>
                </a:cubicBezTo>
                <a:lnTo>
                  <a:pt x="252940" y="273038"/>
                </a:lnTo>
                <a:lnTo>
                  <a:pt x="252940" y="293515"/>
                </a:lnTo>
                <a:lnTo>
                  <a:pt x="283308" y="293515"/>
                </a:lnTo>
                <a:cubicBezTo>
                  <a:pt x="289382" y="293515"/>
                  <a:pt x="293937" y="297307"/>
                  <a:pt x="293937" y="303374"/>
                </a:cubicBezTo>
                <a:lnTo>
                  <a:pt x="293937" y="333710"/>
                </a:lnTo>
                <a:lnTo>
                  <a:pt x="313677" y="333710"/>
                </a:lnTo>
                <a:lnTo>
                  <a:pt x="313677" y="303374"/>
                </a:lnTo>
                <a:cubicBezTo>
                  <a:pt x="313677" y="297307"/>
                  <a:pt x="318232" y="293515"/>
                  <a:pt x="324306" y="293515"/>
                </a:cubicBezTo>
                <a:lnTo>
                  <a:pt x="354674" y="293515"/>
                </a:lnTo>
                <a:lnTo>
                  <a:pt x="354674" y="273038"/>
                </a:lnTo>
                <a:lnTo>
                  <a:pt x="324306" y="273038"/>
                </a:lnTo>
                <a:cubicBezTo>
                  <a:pt x="318232" y="273038"/>
                  <a:pt x="313677" y="269246"/>
                  <a:pt x="313677" y="263179"/>
                </a:cubicBezTo>
                <a:lnTo>
                  <a:pt x="313677" y="232843"/>
                </a:lnTo>
                <a:close/>
                <a:moveTo>
                  <a:pt x="142065" y="222235"/>
                </a:moveTo>
                <a:lnTo>
                  <a:pt x="161803" y="222235"/>
                </a:lnTo>
                <a:lnTo>
                  <a:pt x="161803" y="242704"/>
                </a:lnTo>
                <a:lnTo>
                  <a:pt x="142065" y="242704"/>
                </a:lnTo>
                <a:close/>
                <a:moveTo>
                  <a:pt x="101005" y="222235"/>
                </a:moveTo>
                <a:lnTo>
                  <a:pt x="121474" y="222235"/>
                </a:lnTo>
                <a:lnTo>
                  <a:pt x="121474" y="242704"/>
                </a:lnTo>
                <a:lnTo>
                  <a:pt x="101005" y="242704"/>
                </a:lnTo>
                <a:close/>
                <a:moveTo>
                  <a:pt x="283308" y="212366"/>
                </a:moveTo>
                <a:lnTo>
                  <a:pt x="324306" y="212366"/>
                </a:lnTo>
                <a:cubicBezTo>
                  <a:pt x="330379" y="212366"/>
                  <a:pt x="334175" y="216158"/>
                  <a:pt x="334175" y="222225"/>
                </a:cubicBezTo>
                <a:lnTo>
                  <a:pt x="334175" y="252561"/>
                </a:lnTo>
                <a:lnTo>
                  <a:pt x="364543" y="252561"/>
                </a:lnTo>
                <a:cubicBezTo>
                  <a:pt x="370617" y="252561"/>
                  <a:pt x="374413" y="257112"/>
                  <a:pt x="374413" y="263179"/>
                </a:cubicBezTo>
                <a:lnTo>
                  <a:pt x="374413" y="303374"/>
                </a:lnTo>
                <a:cubicBezTo>
                  <a:pt x="374413" y="309441"/>
                  <a:pt x="370617" y="313233"/>
                  <a:pt x="364543" y="313233"/>
                </a:cubicBezTo>
                <a:lnTo>
                  <a:pt x="334175" y="313233"/>
                </a:lnTo>
                <a:lnTo>
                  <a:pt x="334175" y="343569"/>
                </a:lnTo>
                <a:cubicBezTo>
                  <a:pt x="334175" y="349637"/>
                  <a:pt x="330379" y="354187"/>
                  <a:pt x="324306" y="354187"/>
                </a:cubicBezTo>
                <a:lnTo>
                  <a:pt x="283308" y="354187"/>
                </a:lnTo>
                <a:cubicBezTo>
                  <a:pt x="277235" y="354187"/>
                  <a:pt x="273439" y="349637"/>
                  <a:pt x="273439" y="343569"/>
                </a:cubicBezTo>
                <a:lnTo>
                  <a:pt x="273439" y="313233"/>
                </a:lnTo>
                <a:lnTo>
                  <a:pt x="243071" y="313233"/>
                </a:lnTo>
                <a:cubicBezTo>
                  <a:pt x="236997" y="313233"/>
                  <a:pt x="233201" y="309441"/>
                  <a:pt x="233201" y="303374"/>
                </a:cubicBezTo>
                <a:lnTo>
                  <a:pt x="233201" y="263179"/>
                </a:lnTo>
                <a:cubicBezTo>
                  <a:pt x="233201" y="257112"/>
                  <a:pt x="236997" y="252561"/>
                  <a:pt x="243071" y="252561"/>
                </a:cubicBezTo>
                <a:lnTo>
                  <a:pt x="273439" y="252561"/>
                </a:lnTo>
                <a:lnTo>
                  <a:pt x="273439" y="222225"/>
                </a:lnTo>
                <a:cubicBezTo>
                  <a:pt x="273439" y="216158"/>
                  <a:pt x="277235" y="212366"/>
                  <a:pt x="283308" y="212366"/>
                </a:cubicBezTo>
                <a:close/>
                <a:moveTo>
                  <a:pt x="182272" y="182028"/>
                </a:moveTo>
                <a:lnTo>
                  <a:pt x="202741" y="182028"/>
                </a:lnTo>
                <a:lnTo>
                  <a:pt x="202741" y="202497"/>
                </a:lnTo>
                <a:lnTo>
                  <a:pt x="182272" y="202497"/>
                </a:lnTo>
                <a:close/>
                <a:moveTo>
                  <a:pt x="142065" y="182028"/>
                </a:moveTo>
                <a:lnTo>
                  <a:pt x="161803" y="182028"/>
                </a:lnTo>
                <a:lnTo>
                  <a:pt x="161803" y="202497"/>
                </a:lnTo>
                <a:lnTo>
                  <a:pt x="142065" y="202497"/>
                </a:lnTo>
                <a:close/>
                <a:moveTo>
                  <a:pt x="101005" y="182028"/>
                </a:moveTo>
                <a:lnTo>
                  <a:pt x="121474" y="182028"/>
                </a:lnTo>
                <a:lnTo>
                  <a:pt x="121474" y="202497"/>
                </a:lnTo>
                <a:lnTo>
                  <a:pt x="101005" y="202497"/>
                </a:lnTo>
                <a:close/>
                <a:moveTo>
                  <a:pt x="455710" y="175952"/>
                </a:moveTo>
                <a:lnTo>
                  <a:pt x="455710" y="232837"/>
                </a:lnTo>
                <a:lnTo>
                  <a:pt x="512674" y="232837"/>
                </a:lnTo>
                <a:close/>
                <a:moveTo>
                  <a:pt x="81268" y="161541"/>
                </a:moveTo>
                <a:lnTo>
                  <a:pt x="81268" y="586282"/>
                </a:lnTo>
                <a:lnTo>
                  <a:pt x="526346" y="586282"/>
                </a:lnTo>
                <a:lnTo>
                  <a:pt x="526346" y="252557"/>
                </a:lnTo>
                <a:lnTo>
                  <a:pt x="445837" y="252557"/>
                </a:lnTo>
                <a:cubicBezTo>
                  <a:pt x="439761" y="252557"/>
                  <a:pt x="435204" y="248765"/>
                  <a:pt x="435204" y="242697"/>
                </a:cubicBezTo>
                <a:lnTo>
                  <a:pt x="435204" y="161541"/>
                </a:lnTo>
                <a:close/>
                <a:moveTo>
                  <a:pt x="70635" y="141821"/>
                </a:moveTo>
                <a:lnTo>
                  <a:pt x="445837" y="141821"/>
                </a:lnTo>
                <a:cubicBezTo>
                  <a:pt x="446596" y="141821"/>
                  <a:pt x="447356" y="142579"/>
                  <a:pt x="448875" y="142579"/>
                </a:cubicBezTo>
                <a:lnTo>
                  <a:pt x="449634" y="142579"/>
                </a:lnTo>
                <a:cubicBezTo>
                  <a:pt x="450394" y="143338"/>
                  <a:pt x="451913" y="143338"/>
                  <a:pt x="452672" y="144855"/>
                </a:cubicBezTo>
                <a:lnTo>
                  <a:pt x="543814" y="235871"/>
                </a:lnTo>
                <a:cubicBezTo>
                  <a:pt x="544574" y="236629"/>
                  <a:pt x="544574" y="237388"/>
                  <a:pt x="546093" y="238905"/>
                </a:cubicBezTo>
                <a:lnTo>
                  <a:pt x="546093" y="239663"/>
                </a:lnTo>
                <a:cubicBezTo>
                  <a:pt x="546853" y="240422"/>
                  <a:pt x="546853" y="241939"/>
                  <a:pt x="546853" y="242697"/>
                </a:cubicBezTo>
                <a:lnTo>
                  <a:pt x="546853" y="586282"/>
                </a:lnTo>
                <a:lnTo>
                  <a:pt x="607614" y="586282"/>
                </a:lnTo>
                <a:lnTo>
                  <a:pt x="607614" y="606761"/>
                </a:lnTo>
                <a:lnTo>
                  <a:pt x="546853" y="606761"/>
                </a:lnTo>
                <a:lnTo>
                  <a:pt x="526346" y="606761"/>
                </a:lnTo>
                <a:lnTo>
                  <a:pt x="81268" y="606761"/>
                </a:lnTo>
                <a:lnTo>
                  <a:pt x="60761" y="606761"/>
                </a:lnTo>
                <a:lnTo>
                  <a:pt x="0" y="606761"/>
                </a:lnTo>
                <a:lnTo>
                  <a:pt x="0" y="586282"/>
                </a:lnTo>
                <a:lnTo>
                  <a:pt x="60761" y="586282"/>
                </a:lnTo>
                <a:lnTo>
                  <a:pt x="60761" y="151681"/>
                </a:lnTo>
                <a:cubicBezTo>
                  <a:pt x="60761" y="145613"/>
                  <a:pt x="64559" y="141821"/>
                  <a:pt x="70635" y="141821"/>
                </a:cubicBezTo>
                <a:close/>
                <a:moveTo>
                  <a:pt x="546816" y="40207"/>
                </a:moveTo>
                <a:lnTo>
                  <a:pt x="567407" y="40207"/>
                </a:lnTo>
                <a:lnTo>
                  <a:pt x="567407" y="60676"/>
                </a:lnTo>
                <a:lnTo>
                  <a:pt x="546816" y="60676"/>
                </a:lnTo>
                <a:close/>
                <a:moveTo>
                  <a:pt x="121474" y="40207"/>
                </a:moveTo>
                <a:lnTo>
                  <a:pt x="142065" y="40207"/>
                </a:lnTo>
                <a:lnTo>
                  <a:pt x="142065" y="60676"/>
                </a:lnTo>
                <a:lnTo>
                  <a:pt x="121474" y="60676"/>
                </a:lnTo>
                <a:close/>
                <a:moveTo>
                  <a:pt x="81267" y="40207"/>
                </a:moveTo>
                <a:lnTo>
                  <a:pt x="101005" y="40207"/>
                </a:lnTo>
                <a:lnTo>
                  <a:pt x="101005" y="60676"/>
                </a:lnTo>
                <a:lnTo>
                  <a:pt x="81267" y="60676"/>
                </a:lnTo>
                <a:close/>
                <a:moveTo>
                  <a:pt x="40207" y="40207"/>
                </a:moveTo>
                <a:lnTo>
                  <a:pt x="60798" y="40207"/>
                </a:lnTo>
                <a:lnTo>
                  <a:pt x="60798" y="60676"/>
                </a:lnTo>
                <a:lnTo>
                  <a:pt x="40207" y="60676"/>
                </a:lnTo>
                <a:close/>
                <a:moveTo>
                  <a:pt x="20507" y="20479"/>
                </a:moveTo>
                <a:lnTo>
                  <a:pt x="20507" y="81156"/>
                </a:lnTo>
                <a:lnTo>
                  <a:pt x="587107" y="81156"/>
                </a:lnTo>
                <a:lnTo>
                  <a:pt x="587107" y="20479"/>
                </a:lnTo>
                <a:close/>
                <a:moveTo>
                  <a:pt x="9874" y="0"/>
                </a:moveTo>
                <a:lnTo>
                  <a:pt x="597740" y="0"/>
                </a:lnTo>
                <a:cubicBezTo>
                  <a:pt x="603816" y="0"/>
                  <a:pt x="607614" y="3792"/>
                  <a:pt x="607614" y="9860"/>
                </a:cubicBezTo>
                <a:lnTo>
                  <a:pt x="607614" y="495278"/>
                </a:lnTo>
                <a:lnTo>
                  <a:pt x="587107" y="495278"/>
                </a:lnTo>
                <a:lnTo>
                  <a:pt x="587107" y="100876"/>
                </a:lnTo>
                <a:lnTo>
                  <a:pt x="20507" y="100876"/>
                </a:lnTo>
                <a:lnTo>
                  <a:pt x="20507" y="495278"/>
                </a:lnTo>
                <a:lnTo>
                  <a:pt x="0" y="495278"/>
                </a:lnTo>
                <a:lnTo>
                  <a:pt x="0" y="9860"/>
                </a:lnTo>
                <a:cubicBezTo>
                  <a:pt x="0" y="3792"/>
                  <a:pt x="3798" y="0"/>
                  <a:pt x="9874" y="0"/>
                </a:cubicBezTo>
                <a:close/>
              </a:path>
            </a:pathLst>
          </a:custGeom>
          <a:gradFill>
            <a:gsLst>
              <a:gs pos="0">
                <a:srgbClr val="FFFFFF"/>
              </a:gs>
              <a:gs pos="100000">
                <a:srgbClr val="FFFFFF">
                  <a:alpha val="0"/>
                </a:srgbClr>
              </a:gs>
            </a:gsLst>
            <a:lin ang="5400000" scaled="1"/>
          </a:gra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mj-ea"/>
              <a:ea typeface="+mj-ea"/>
              <a:cs typeface="+mn-ea"/>
              <a:sym typeface="+mn-lt"/>
            </a:endParaRPr>
          </a:p>
        </p:txBody>
      </p:sp>
      <p:sp>
        <p:nvSpPr>
          <p:cNvPr id="41" name="Icon1">
            <a:extLst>
              <a:ext uri="{FF2B5EF4-FFF2-40B4-BE49-F238E27FC236}">
                <a16:creationId xmlns:a16="http://schemas.microsoft.com/office/drawing/2014/main" id="{31345D19-B2D2-8665-63A2-A534A042476E}"/>
              </a:ext>
            </a:extLst>
          </p:cNvPr>
          <p:cNvSpPr/>
          <p:nvPr/>
        </p:nvSpPr>
        <p:spPr bwMode="auto">
          <a:xfrm>
            <a:off x="8085503" y="2095412"/>
            <a:ext cx="506342" cy="592976"/>
          </a:xfrm>
          <a:custGeom>
            <a:avLst/>
            <a:gdLst>
              <a:gd name="T0" fmla="*/ 283 w 592"/>
              <a:gd name="T1" fmla="*/ 259 h 694"/>
              <a:gd name="T2" fmla="*/ 202 w 592"/>
              <a:gd name="T3" fmla="*/ 228 h 694"/>
              <a:gd name="T4" fmla="*/ 517 w 592"/>
              <a:gd name="T5" fmla="*/ 62 h 694"/>
              <a:gd name="T6" fmla="*/ 462 w 592"/>
              <a:gd name="T7" fmla="*/ 78 h 694"/>
              <a:gd name="T8" fmla="*/ 426 w 592"/>
              <a:gd name="T9" fmla="*/ 73 h 694"/>
              <a:gd name="T10" fmla="*/ 139 w 592"/>
              <a:gd name="T11" fmla="*/ 202 h 694"/>
              <a:gd name="T12" fmla="*/ 36 w 592"/>
              <a:gd name="T13" fmla="*/ 181 h 694"/>
              <a:gd name="T14" fmla="*/ 346 w 592"/>
              <a:gd name="T15" fmla="*/ 20 h 694"/>
              <a:gd name="T16" fmla="*/ 337 w 592"/>
              <a:gd name="T17" fmla="*/ 2 h 694"/>
              <a:gd name="T18" fmla="*/ 2 w 592"/>
              <a:gd name="T19" fmla="*/ 167 h 694"/>
              <a:gd name="T20" fmla="*/ 0 w 592"/>
              <a:gd name="T21" fmla="*/ 174 h 694"/>
              <a:gd name="T22" fmla="*/ 0 w 592"/>
              <a:gd name="T23" fmla="*/ 592 h 694"/>
              <a:gd name="T24" fmla="*/ 116 w 592"/>
              <a:gd name="T25" fmla="*/ 637 h 694"/>
              <a:gd name="T26" fmla="*/ 152 w 592"/>
              <a:gd name="T27" fmla="*/ 625 h 694"/>
              <a:gd name="T28" fmla="*/ 167 w 592"/>
              <a:gd name="T29" fmla="*/ 647 h 694"/>
              <a:gd name="T30" fmla="*/ 283 w 592"/>
              <a:gd name="T31" fmla="*/ 692 h 694"/>
              <a:gd name="T32" fmla="*/ 582 w 592"/>
              <a:gd name="T33" fmla="*/ 513 h 694"/>
              <a:gd name="T34" fmla="*/ 592 w 592"/>
              <a:gd name="T35" fmla="*/ 128 h 694"/>
              <a:gd name="T36" fmla="*/ 305 w 592"/>
              <a:gd name="T37" fmla="*/ 257 h 694"/>
              <a:gd name="T38" fmla="*/ 35 w 592"/>
              <a:gd name="T39" fmla="*/ 233 h 694"/>
              <a:gd name="T40" fmla="*/ 101 w 592"/>
              <a:gd name="T41" fmla="*/ 266 h 694"/>
              <a:gd name="T42" fmla="*/ 89 w 592"/>
              <a:gd name="T43" fmla="*/ 319 h 694"/>
              <a:gd name="T44" fmla="*/ 23 w 592"/>
              <a:gd name="T45" fmla="*/ 286 h 694"/>
              <a:gd name="T46" fmla="*/ 121 w 592"/>
              <a:gd name="T47" fmla="*/ 596 h 694"/>
              <a:gd name="T48" fmla="*/ 113 w 592"/>
              <a:gd name="T49" fmla="*/ 601 h 694"/>
              <a:gd name="T50" fmla="*/ 21 w 592"/>
              <a:gd name="T51" fmla="*/ 567 h 694"/>
              <a:gd name="T52" fmla="*/ 116 w 592"/>
              <a:gd name="T53" fmla="*/ 588 h 694"/>
              <a:gd name="T54" fmla="*/ 190 w 592"/>
              <a:gd name="T55" fmla="*/ 297 h 694"/>
              <a:gd name="T56" fmla="*/ 256 w 592"/>
              <a:gd name="T57" fmla="*/ 306 h 694"/>
              <a:gd name="T58" fmla="*/ 267 w 592"/>
              <a:gd name="T59" fmla="*/ 366 h 694"/>
              <a:gd name="T60" fmla="*/ 201 w 592"/>
              <a:gd name="T61" fmla="*/ 357 h 694"/>
              <a:gd name="T62" fmla="*/ 190 w 592"/>
              <a:gd name="T63" fmla="*/ 297 h 694"/>
              <a:gd name="T64" fmla="*/ 268 w 592"/>
              <a:gd name="T65" fmla="*/ 654 h 694"/>
              <a:gd name="T66" fmla="*/ 179 w 592"/>
              <a:gd name="T67" fmla="*/ 628 h 694"/>
              <a:gd name="T68" fmla="*/ 183 w 592"/>
              <a:gd name="T69" fmla="*/ 616 h 694"/>
              <a:gd name="T70" fmla="*/ 274 w 592"/>
              <a:gd name="T71" fmla="*/ 64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2" h="694">
                <a:moveTo>
                  <a:pt x="305" y="257"/>
                </a:moveTo>
                <a:cubicBezTo>
                  <a:pt x="299" y="260"/>
                  <a:pt x="289" y="261"/>
                  <a:pt x="283" y="259"/>
                </a:cubicBezTo>
                <a:lnTo>
                  <a:pt x="203" y="236"/>
                </a:lnTo>
                <a:cubicBezTo>
                  <a:pt x="196" y="234"/>
                  <a:pt x="196" y="231"/>
                  <a:pt x="202" y="228"/>
                </a:cubicBezTo>
                <a:lnTo>
                  <a:pt x="512" y="75"/>
                </a:lnTo>
                <a:cubicBezTo>
                  <a:pt x="517" y="73"/>
                  <a:pt x="519" y="67"/>
                  <a:pt x="517" y="62"/>
                </a:cubicBezTo>
                <a:cubicBezTo>
                  <a:pt x="514" y="57"/>
                  <a:pt x="508" y="55"/>
                  <a:pt x="503" y="57"/>
                </a:cubicBezTo>
                <a:lnTo>
                  <a:pt x="462" y="78"/>
                </a:lnTo>
                <a:cubicBezTo>
                  <a:pt x="442" y="87"/>
                  <a:pt x="426" y="90"/>
                  <a:pt x="426" y="84"/>
                </a:cubicBezTo>
                <a:lnTo>
                  <a:pt x="426" y="73"/>
                </a:lnTo>
                <a:cubicBezTo>
                  <a:pt x="426" y="66"/>
                  <a:pt x="421" y="63"/>
                  <a:pt x="415" y="66"/>
                </a:cubicBezTo>
                <a:lnTo>
                  <a:pt x="139" y="202"/>
                </a:lnTo>
                <a:cubicBezTo>
                  <a:pt x="133" y="205"/>
                  <a:pt x="123" y="206"/>
                  <a:pt x="116" y="204"/>
                </a:cubicBezTo>
                <a:lnTo>
                  <a:pt x="36" y="181"/>
                </a:lnTo>
                <a:cubicBezTo>
                  <a:pt x="30" y="179"/>
                  <a:pt x="29" y="175"/>
                  <a:pt x="35" y="172"/>
                </a:cubicBezTo>
                <a:lnTo>
                  <a:pt x="346" y="20"/>
                </a:lnTo>
                <a:cubicBezTo>
                  <a:pt x="351" y="18"/>
                  <a:pt x="353" y="12"/>
                  <a:pt x="350" y="7"/>
                </a:cubicBezTo>
                <a:cubicBezTo>
                  <a:pt x="348" y="2"/>
                  <a:pt x="342" y="0"/>
                  <a:pt x="337" y="2"/>
                </a:cubicBezTo>
                <a:lnTo>
                  <a:pt x="6" y="164"/>
                </a:lnTo>
                <a:cubicBezTo>
                  <a:pt x="4" y="165"/>
                  <a:pt x="3" y="166"/>
                  <a:pt x="2" y="167"/>
                </a:cubicBezTo>
                <a:cubicBezTo>
                  <a:pt x="1" y="169"/>
                  <a:pt x="0" y="171"/>
                  <a:pt x="0" y="171"/>
                </a:cubicBezTo>
                <a:cubicBezTo>
                  <a:pt x="0" y="171"/>
                  <a:pt x="0" y="172"/>
                  <a:pt x="0" y="174"/>
                </a:cubicBezTo>
                <a:cubicBezTo>
                  <a:pt x="0" y="175"/>
                  <a:pt x="0" y="181"/>
                  <a:pt x="0" y="188"/>
                </a:cubicBezTo>
                <a:lnTo>
                  <a:pt x="0" y="592"/>
                </a:lnTo>
                <a:cubicBezTo>
                  <a:pt x="0" y="599"/>
                  <a:pt x="6" y="606"/>
                  <a:pt x="12" y="607"/>
                </a:cubicBezTo>
                <a:lnTo>
                  <a:pt x="116" y="637"/>
                </a:lnTo>
                <a:cubicBezTo>
                  <a:pt x="123" y="639"/>
                  <a:pt x="132" y="638"/>
                  <a:pt x="138" y="634"/>
                </a:cubicBezTo>
                <a:cubicBezTo>
                  <a:pt x="138" y="634"/>
                  <a:pt x="144" y="630"/>
                  <a:pt x="152" y="625"/>
                </a:cubicBezTo>
                <a:cubicBezTo>
                  <a:pt x="160" y="620"/>
                  <a:pt x="167" y="623"/>
                  <a:pt x="167" y="632"/>
                </a:cubicBezTo>
                <a:lnTo>
                  <a:pt x="167" y="647"/>
                </a:lnTo>
                <a:cubicBezTo>
                  <a:pt x="167" y="654"/>
                  <a:pt x="172" y="661"/>
                  <a:pt x="178" y="663"/>
                </a:cubicBezTo>
                <a:lnTo>
                  <a:pt x="283" y="692"/>
                </a:lnTo>
                <a:cubicBezTo>
                  <a:pt x="289" y="694"/>
                  <a:pt x="299" y="693"/>
                  <a:pt x="304" y="689"/>
                </a:cubicBezTo>
                <a:lnTo>
                  <a:pt x="582" y="513"/>
                </a:lnTo>
                <a:cubicBezTo>
                  <a:pt x="588" y="509"/>
                  <a:pt x="592" y="501"/>
                  <a:pt x="592" y="494"/>
                </a:cubicBezTo>
                <a:lnTo>
                  <a:pt x="592" y="128"/>
                </a:lnTo>
                <a:cubicBezTo>
                  <a:pt x="592" y="121"/>
                  <a:pt x="587" y="118"/>
                  <a:pt x="581" y="121"/>
                </a:cubicBezTo>
                <a:lnTo>
                  <a:pt x="305" y="257"/>
                </a:lnTo>
                <a:close/>
                <a:moveTo>
                  <a:pt x="23" y="242"/>
                </a:moveTo>
                <a:cubicBezTo>
                  <a:pt x="23" y="235"/>
                  <a:pt x="28" y="231"/>
                  <a:pt x="35" y="233"/>
                </a:cubicBezTo>
                <a:lnTo>
                  <a:pt x="89" y="251"/>
                </a:lnTo>
                <a:cubicBezTo>
                  <a:pt x="96" y="253"/>
                  <a:pt x="101" y="259"/>
                  <a:pt x="101" y="266"/>
                </a:cubicBezTo>
                <a:lnTo>
                  <a:pt x="101" y="310"/>
                </a:lnTo>
                <a:cubicBezTo>
                  <a:pt x="101" y="317"/>
                  <a:pt x="96" y="321"/>
                  <a:pt x="89" y="319"/>
                </a:cubicBezTo>
                <a:lnTo>
                  <a:pt x="35" y="301"/>
                </a:lnTo>
                <a:cubicBezTo>
                  <a:pt x="28" y="300"/>
                  <a:pt x="23" y="293"/>
                  <a:pt x="23" y="286"/>
                </a:cubicBezTo>
                <a:lnTo>
                  <a:pt x="23" y="242"/>
                </a:lnTo>
                <a:close/>
                <a:moveTo>
                  <a:pt x="121" y="596"/>
                </a:moveTo>
                <a:cubicBezTo>
                  <a:pt x="120" y="599"/>
                  <a:pt x="117" y="601"/>
                  <a:pt x="114" y="601"/>
                </a:cubicBezTo>
                <a:cubicBezTo>
                  <a:pt x="114" y="601"/>
                  <a:pt x="113" y="601"/>
                  <a:pt x="113" y="601"/>
                </a:cubicBezTo>
                <a:lnTo>
                  <a:pt x="26" y="576"/>
                </a:lnTo>
                <a:cubicBezTo>
                  <a:pt x="22" y="575"/>
                  <a:pt x="20" y="571"/>
                  <a:pt x="21" y="567"/>
                </a:cubicBezTo>
                <a:cubicBezTo>
                  <a:pt x="22" y="564"/>
                  <a:pt x="26" y="562"/>
                  <a:pt x="30" y="563"/>
                </a:cubicBezTo>
                <a:lnTo>
                  <a:pt x="116" y="588"/>
                </a:lnTo>
                <a:cubicBezTo>
                  <a:pt x="120" y="589"/>
                  <a:pt x="122" y="593"/>
                  <a:pt x="121" y="596"/>
                </a:cubicBezTo>
                <a:close/>
                <a:moveTo>
                  <a:pt x="190" y="297"/>
                </a:moveTo>
                <a:cubicBezTo>
                  <a:pt x="190" y="291"/>
                  <a:pt x="195" y="286"/>
                  <a:pt x="201" y="288"/>
                </a:cubicBezTo>
                <a:lnTo>
                  <a:pt x="256" y="306"/>
                </a:lnTo>
                <a:cubicBezTo>
                  <a:pt x="262" y="308"/>
                  <a:pt x="267" y="315"/>
                  <a:pt x="267" y="321"/>
                </a:cubicBezTo>
                <a:lnTo>
                  <a:pt x="267" y="366"/>
                </a:lnTo>
                <a:cubicBezTo>
                  <a:pt x="267" y="372"/>
                  <a:pt x="262" y="376"/>
                  <a:pt x="256" y="375"/>
                </a:cubicBezTo>
                <a:lnTo>
                  <a:pt x="201" y="357"/>
                </a:lnTo>
                <a:cubicBezTo>
                  <a:pt x="195" y="355"/>
                  <a:pt x="190" y="348"/>
                  <a:pt x="190" y="341"/>
                </a:cubicBezTo>
                <a:lnTo>
                  <a:pt x="190" y="297"/>
                </a:lnTo>
                <a:close/>
                <a:moveTo>
                  <a:pt x="274" y="649"/>
                </a:moveTo>
                <a:cubicBezTo>
                  <a:pt x="273" y="652"/>
                  <a:pt x="271" y="654"/>
                  <a:pt x="268" y="654"/>
                </a:cubicBezTo>
                <a:cubicBezTo>
                  <a:pt x="267" y="654"/>
                  <a:pt x="266" y="654"/>
                  <a:pt x="266" y="653"/>
                </a:cubicBezTo>
                <a:lnTo>
                  <a:pt x="179" y="628"/>
                </a:lnTo>
                <a:cubicBezTo>
                  <a:pt x="176" y="627"/>
                  <a:pt x="174" y="624"/>
                  <a:pt x="175" y="620"/>
                </a:cubicBezTo>
                <a:cubicBezTo>
                  <a:pt x="176" y="617"/>
                  <a:pt x="179" y="614"/>
                  <a:pt x="183" y="616"/>
                </a:cubicBezTo>
                <a:lnTo>
                  <a:pt x="270" y="641"/>
                </a:lnTo>
                <a:cubicBezTo>
                  <a:pt x="273" y="642"/>
                  <a:pt x="275" y="645"/>
                  <a:pt x="274" y="649"/>
                </a:cubicBezTo>
                <a:close/>
              </a:path>
            </a:pathLst>
          </a:custGeom>
          <a:gradFill>
            <a:gsLst>
              <a:gs pos="0">
                <a:srgbClr val="FFFFFF"/>
              </a:gs>
              <a:gs pos="100000">
                <a:srgbClr val="FFFFFF">
                  <a:alpha val="0"/>
                </a:srgbClr>
              </a:gs>
            </a:gsLst>
            <a:lin ang="5400000" scaled="1"/>
          </a:gra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mj-ea"/>
              <a:ea typeface="+mj-ea"/>
              <a:cs typeface="+mn-ea"/>
              <a:sym typeface="+mn-lt"/>
            </a:endParaRPr>
          </a:p>
        </p:txBody>
      </p:sp>
      <p:sp>
        <p:nvSpPr>
          <p:cNvPr id="43" name="Icon2">
            <a:extLst>
              <a:ext uri="{FF2B5EF4-FFF2-40B4-BE49-F238E27FC236}">
                <a16:creationId xmlns:a16="http://schemas.microsoft.com/office/drawing/2014/main" id="{B5FD8FC6-28D1-E2AA-6364-560D533FD9B4}"/>
              </a:ext>
            </a:extLst>
          </p:cNvPr>
          <p:cNvSpPr/>
          <p:nvPr/>
        </p:nvSpPr>
        <p:spPr bwMode="auto">
          <a:xfrm>
            <a:off x="2257337" y="2116670"/>
            <a:ext cx="640035" cy="570011"/>
          </a:xfrm>
          <a:custGeom>
            <a:avLst/>
            <a:gdLst>
              <a:gd name="connsiteX0" fmla="*/ 186894 w 607995"/>
              <a:gd name="connsiteY0" fmla="*/ 428615 h 557326"/>
              <a:gd name="connsiteX1" fmla="*/ 304806 w 607995"/>
              <a:gd name="connsiteY1" fmla="*/ 428615 h 557326"/>
              <a:gd name="connsiteX2" fmla="*/ 322484 w 607995"/>
              <a:gd name="connsiteY2" fmla="*/ 446292 h 557326"/>
              <a:gd name="connsiteX3" fmla="*/ 304806 w 607995"/>
              <a:gd name="connsiteY3" fmla="*/ 463968 h 557326"/>
              <a:gd name="connsiteX4" fmla="*/ 186894 w 607995"/>
              <a:gd name="connsiteY4" fmla="*/ 463968 h 557326"/>
              <a:gd name="connsiteX5" fmla="*/ 169216 w 607995"/>
              <a:gd name="connsiteY5" fmla="*/ 446292 h 557326"/>
              <a:gd name="connsiteX6" fmla="*/ 186894 w 607995"/>
              <a:gd name="connsiteY6" fmla="*/ 428615 h 557326"/>
              <a:gd name="connsiteX7" fmla="*/ 94243 w 607995"/>
              <a:gd name="connsiteY7" fmla="*/ 298492 h 557326"/>
              <a:gd name="connsiteX8" fmla="*/ 352012 w 607995"/>
              <a:gd name="connsiteY8" fmla="*/ 298492 h 557326"/>
              <a:gd name="connsiteX9" fmla="*/ 369692 w 607995"/>
              <a:gd name="connsiteY9" fmla="*/ 316169 h 557326"/>
              <a:gd name="connsiteX10" fmla="*/ 352012 w 607995"/>
              <a:gd name="connsiteY10" fmla="*/ 333845 h 557326"/>
              <a:gd name="connsiteX11" fmla="*/ 94243 w 607995"/>
              <a:gd name="connsiteY11" fmla="*/ 333845 h 557326"/>
              <a:gd name="connsiteX12" fmla="*/ 76563 w 607995"/>
              <a:gd name="connsiteY12" fmla="*/ 316169 h 557326"/>
              <a:gd name="connsiteX13" fmla="*/ 94243 w 607995"/>
              <a:gd name="connsiteY13" fmla="*/ 298492 h 557326"/>
              <a:gd name="connsiteX14" fmla="*/ 94243 w 607995"/>
              <a:gd name="connsiteY14" fmla="*/ 215366 h 557326"/>
              <a:gd name="connsiteX15" fmla="*/ 352012 w 607995"/>
              <a:gd name="connsiteY15" fmla="*/ 215366 h 557326"/>
              <a:gd name="connsiteX16" fmla="*/ 369692 w 607995"/>
              <a:gd name="connsiteY16" fmla="*/ 233008 h 557326"/>
              <a:gd name="connsiteX17" fmla="*/ 352012 w 607995"/>
              <a:gd name="connsiteY17" fmla="*/ 250649 h 557326"/>
              <a:gd name="connsiteX18" fmla="*/ 94243 w 607995"/>
              <a:gd name="connsiteY18" fmla="*/ 250649 h 557326"/>
              <a:gd name="connsiteX19" fmla="*/ 76563 w 607995"/>
              <a:gd name="connsiteY19" fmla="*/ 233008 h 557326"/>
              <a:gd name="connsiteX20" fmla="*/ 94243 w 607995"/>
              <a:gd name="connsiteY20" fmla="*/ 215366 h 557326"/>
              <a:gd name="connsiteX21" fmla="*/ 516588 w 607995"/>
              <a:gd name="connsiteY21" fmla="*/ 148467 h 557326"/>
              <a:gd name="connsiteX22" fmla="*/ 373209 w 607995"/>
              <a:gd name="connsiteY22" fmla="*/ 390322 h 557326"/>
              <a:gd name="connsiteX23" fmla="*/ 370027 w 607995"/>
              <a:gd name="connsiteY23" fmla="*/ 402503 h 557326"/>
              <a:gd name="connsiteX24" fmla="*/ 370557 w 607995"/>
              <a:gd name="connsiteY24" fmla="*/ 416273 h 557326"/>
              <a:gd name="connsiteX25" fmla="*/ 382402 w 607995"/>
              <a:gd name="connsiteY25" fmla="*/ 409388 h 557326"/>
              <a:gd name="connsiteX26" fmla="*/ 392126 w 607995"/>
              <a:gd name="connsiteY26" fmla="*/ 399679 h 557326"/>
              <a:gd name="connsiteX27" fmla="*/ 534974 w 607995"/>
              <a:gd name="connsiteY27" fmla="*/ 158706 h 557326"/>
              <a:gd name="connsiteX28" fmla="*/ 551769 w 607995"/>
              <a:gd name="connsiteY28" fmla="*/ 88974 h 557326"/>
              <a:gd name="connsiteX29" fmla="*/ 534620 w 607995"/>
              <a:gd name="connsiteY29" fmla="*/ 117926 h 557326"/>
              <a:gd name="connsiteX30" fmla="*/ 553007 w 607995"/>
              <a:gd name="connsiteY30" fmla="*/ 128342 h 557326"/>
              <a:gd name="connsiteX31" fmla="*/ 570156 w 607995"/>
              <a:gd name="connsiteY31" fmla="*/ 99390 h 557326"/>
              <a:gd name="connsiteX32" fmla="*/ 316989 w 607995"/>
              <a:gd name="connsiteY32" fmla="*/ 55433 h 557326"/>
              <a:gd name="connsiteX33" fmla="*/ 316989 w 607995"/>
              <a:gd name="connsiteY33" fmla="*/ 126577 h 557326"/>
              <a:gd name="connsiteX34" fmla="*/ 322823 w 607995"/>
              <a:gd name="connsiteY34" fmla="*/ 132402 h 557326"/>
              <a:gd name="connsiteX35" fmla="*/ 394601 w 607995"/>
              <a:gd name="connsiteY35" fmla="*/ 132402 h 557326"/>
              <a:gd name="connsiteX36" fmla="*/ 41193 w 607995"/>
              <a:gd name="connsiteY36" fmla="*/ 35307 h 557326"/>
              <a:gd name="connsiteX37" fmla="*/ 35359 w 607995"/>
              <a:gd name="connsiteY37" fmla="*/ 41133 h 557326"/>
              <a:gd name="connsiteX38" fmla="*/ 35359 w 607995"/>
              <a:gd name="connsiteY38" fmla="*/ 516193 h 557326"/>
              <a:gd name="connsiteX39" fmla="*/ 41193 w 607995"/>
              <a:gd name="connsiteY39" fmla="*/ 522019 h 557326"/>
              <a:gd name="connsiteX40" fmla="*/ 403440 w 607995"/>
              <a:gd name="connsiteY40" fmla="*/ 522019 h 557326"/>
              <a:gd name="connsiteX41" fmla="*/ 409275 w 607995"/>
              <a:gd name="connsiteY41" fmla="*/ 516193 h 557326"/>
              <a:gd name="connsiteX42" fmla="*/ 409275 w 607995"/>
              <a:gd name="connsiteY42" fmla="*/ 433221 h 557326"/>
              <a:gd name="connsiteX43" fmla="*/ 400081 w 607995"/>
              <a:gd name="connsiteY43" fmla="*/ 439929 h 557326"/>
              <a:gd name="connsiteX44" fmla="*/ 372855 w 607995"/>
              <a:gd name="connsiteY44" fmla="*/ 455641 h 557326"/>
              <a:gd name="connsiteX45" fmla="*/ 359419 w 607995"/>
              <a:gd name="connsiteY45" fmla="*/ 459348 h 557326"/>
              <a:gd name="connsiteX46" fmla="*/ 335729 w 607995"/>
              <a:gd name="connsiteY46" fmla="*/ 435163 h 557326"/>
              <a:gd name="connsiteX47" fmla="*/ 334668 w 607995"/>
              <a:gd name="connsiteY47" fmla="*/ 403739 h 557326"/>
              <a:gd name="connsiteX48" fmla="*/ 342801 w 607995"/>
              <a:gd name="connsiteY48" fmla="*/ 372316 h 557326"/>
              <a:gd name="connsiteX49" fmla="*/ 409451 w 607995"/>
              <a:gd name="connsiteY49" fmla="*/ 259862 h 557326"/>
              <a:gd name="connsiteX50" fmla="*/ 409275 w 607995"/>
              <a:gd name="connsiteY50" fmla="*/ 259509 h 557326"/>
              <a:gd name="connsiteX51" fmla="*/ 409275 w 607995"/>
              <a:gd name="connsiteY51" fmla="*/ 167710 h 557326"/>
              <a:gd name="connsiteX52" fmla="*/ 322823 w 607995"/>
              <a:gd name="connsiteY52" fmla="*/ 167710 h 557326"/>
              <a:gd name="connsiteX53" fmla="*/ 281630 w 607995"/>
              <a:gd name="connsiteY53" fmla="*/ 126577 h 557326"/>
              <a:gd name="connsiteX54" fmla="*/ 281630 w 607995"/>
              <a:gd name="connsiteY54" fmla="*/ 35307 h 557326"/>
              <a:gd name="connsiteX55" fmla="*/ 280216 w 607995"/>
              <a:gd name="connsiteY55" fmla="*/ 35307 h 557326"/>
              <a:gd name="connsiteX56" fmla="*/ 41193 w 607995"/>
              <a:gd name="connsiteY56" fmla="*/ 0 h 557326"/>
              <a:gd name="connsiteX57" fmla="*/ 280216 w 607995"/>
              <a:gd name="connsiteY57" fmla="*/ 0 h 557326"/>
              <a:gd name="connsiteX58" fmla="*/ 333077 w 607995"/>
              <a:gd name="connsiteY58" fmla="*/ 21714 h 557326"/>
              <a:gd name="connsiteX59" fmla="*/ 422711 w 607995"/>
              <a:gd name="connsiteY59" fmla="*/ 110512 h 557326"/>
              <a:gd name="connsiteX60" fmla="*/ 444633 w 607995"/>
              <a:gd name="connsiteY60" fmla="*/ 163296 h 557326"/>
              <a:gd name="connsiteX61" fmla="*/ 444633 w 607995"/>
              <a:gd name="connsiteY61" fmla="*/ 200193 h 557326"/>
              <a:gd name="connsiteX62" fmla="*/ 524013 w 607995"/>
              <a:gd name="connsiteY62" fmla="*/ 66378 h 557326"/>
              <a:gd name="connsiteX63" fmla="*/ 549825 w 607995"/>
              <a:gd name="connsiteY63" fmla="*/ 51902 h 557326"/>
              <a:gd name="connsiteX64" fmla="*/ 564145 w 607995"/>
              <a:gd name="connsiteY64" fmla="*/ 55609 h 557326"/>
              <a:gd name="connsiteX65" fmla="*/ 592962 w 607995"/>
              <a:gd name="connsiteY65" fmla="*/ 71497 h 557326"/>
              <a:gd name="connsiteX66" fmla="*/ 606929 w 607995"/>
              <a:gd name="connsiteY66" fmla="*/ 89328 h 557326"/>
              <a:gd name="connsiteX67" fmla="*/ 603923 w 607995"/>
              <a:gd name="connsiteY67" fmla="*/ 111748 h 557326"/>
              <a:gd name="connsiteX68" fmla="*/ 444633 w 607995"/>
              <a:gd name="connsiteY68" fmla="*/ 380436 h 557326"/>
              <a:gd name="connsiteX69" fmla="*/ 444633 w 607995"/>
              <a:gd name="connsiteY69" fmla="*/ 516193 h 557326"/>
              <a:gd name="connsiteX70" fmla="*/ 403440 w 607995"/>
              <a:gd name="connsiteY70" fmla="*/ 557326 h 557326"/>
              <a:gd name="connsiteX71" fmla="*/ 41193 w 607995"/>
              <a:gd name="connsiteY71" fmla="*/ 557326 h 557326"/>
              <a:gd name="connsiteX72" fmla="*/ 0 w 607995"/>
              <a:gd name="connsiteY72" fmla="*/ 516193 h 557326"/>
              <a:gd name="connsiteX73" fmla="*/ 0 w 607995"/>
              <a:gd name="connsiteY73" fmla="*/ 41133 h 557326"/>
              <a:gd name="connsiteX74" fmla="*/ 41193 w 607995"/>
              <a:gd name="connsiteY74" fmla="*/ 0 h 5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995" h="557326">
                <a:moveTo>
                  <a:pt x="186894" y="428615"/>
                </a:moveTo>
                <a:lnTo>
                  <a:pt x="304806" y="428615"/>
                </a:lnTo>
                <a:cubicBezTo>
                  <a:pt x="314529" y="428615"/>
                  <a:pt x="322484" y="436569"/>
                  <a:pt x="322484" y="446292"/>
                </a:cubicBezTo>
                <a:cubicBezTo>
                  <a:pt x="322484" y="456014"/>
                  <a:pt x="314529" y="463968"/>
                  <a:pt x="304806" y="463968"/>
                </a:cubicBezTo>
                <a:lnTo>
                  <a:pt x="186894" y="463968"/>
                </a:lnTo>
                <a:cubicBezTo>
                  <a:pt x="177171" y="463968"/>
                  <a:pt x="169216" y="456014"/>
                  <a:pt x="169216" y="446292"/>
                </a:cubicBezTo>
                <a:cubicBezTo>
                  <a:pt x="169216" y="436569"/>
                  <a:pt x="177171" y="428615"/>
                  <a:pt x="186894" y="428615"/>
                </a:cubicBezTo>
                <a:close/>
                <a:moveTo>
                  <a:pt x="94243" y="298492"/>
                </a:moveTo>
                <a:lnTo>
                  <a:pt x="352012" y="298492"/>
                </a:lnTo>
                <a:cubicBezTo>
                  <a:pt x="361736" y="298492"/>
                  <a:pt x="369692" y="306446"/>
                  <a:pt x="369692" y="316169"/>
                </a:cubicBezTo>
                <a:cubicBezTo>
                  <a:pt x="369692" y="325891"/>
                  <a:pt x="361736" y="333845"/>
                  <a:pt x="352012" y="333845"/>
                </a:cubicBezTo>
                <a:lnTo>
                  <a:pt x="94243" y="333845"/>
                </a:lnTo>
                <a:cubicBezTo>
                  <a:pt x="84519" y="333845"/>
                  <a:pt x="76563" y="325891"/>
                  <a:pt x="76563" y="316169"/>
                </a:cubicBezTo>
                <a:cubicBezTo>
                  <a:pt x="76563" y="306446"/>
                  <a:pt x="84519" y="298492"/>
                  <a:pt x="94243" y="298492"/>
                </a:cubicBezTo>
                <a:close/>
                <a:moveTo>
                  <a:pt x="94243" y="215366"/>
                </a:moveTo>
                <a:lnTo>
                  <a:pt x="352012" y="215366"/>
                </a:lnTo>
                <a:cubicBezTo>
                  <a:pt x="361736" y="215366"/>
                  <a:pt x="369692" y="223305"/>
                  <a:pt x="369692" y="233008"/>
                </a:cubicBezTo>
                <a:cubicBezTo>
                  <a:pt x="369692" y="242887"/>
                  <a:pt x="361736" y="250649"/>
                  <a:pt x="352012" y="250649"/>
                </a:cubicBezTo>
                <a:lnTo>
                  <a:pt x="94243" y="250649"/>
                </a:lnTo>
                <a:cubicBezTo>
                  <a:pt x="84519" y="250649"/>
                  <a:pt x="76563" y="242887"/>
                  <a:pt x="76563" y="233008"/>
                </a:cubicBezTo>
                <a:cubicBezTo>
                  <a:pt x="76563" y="223305"/>
                  <a:pt x="84519" y="215366"/>
                  <a:pt x="94243" y="215366"/>
                </a:cubicBezTo>
                <a:close/>
                <a:moveTo>
                  <a:pt x="516588" y="148467"/>
                </a:moveTo>
                <a:lnTo>
                  <a:pt x="373209" y="390322"/>
                </a:lnTo>
                <a:cubicBezTo>
                  <a:pt x="371618" y="392970"/>
                  <a:pt x="369850" y="399502"/>
                  <a:pt x="370027" y="402503"/>
                </a:cubicBezTo>
                <a:lnTo>
                  <a:pt x="370557" y="416273"/>
                </a:lnTo>
                <a:lnTo>
                  <a:pt x="382402" y="409388"/>
                </a:lnTo>
                <a:cubicBezTo>
                  <a:pt x="385408" y="407623"/>
                  <a:pt x="390358" y="402680"/>
                  <a:pt x="392126" y="399679"/>
                </a:cubicBezTo>
                <a:lnTo>
                  <a:pt x="534974" y="158706"/>
                </a:lnTo>
                <a:close/>
                <a:moveTo>
                  <a:pt x="551769" y="88974"/>
                </a:moveTo>
                <a:lnTo>
                  <a:pt x="534620" y="117926"/>
                </a:lnTo>
                <a:lnTo>
                  <a:pt x="553007" y="128342"/>
                </a:lnTo>
                <a:lnTo>
                  <a:pt x="570156" y="99390"/>
                </a:lnTo>
                <a:close/>
                <a:moveTo>
                  <a:pt x="316989" y="55433"/>
                </a:moveTo>
                <a:lnTo>
                  <a:pt x="316989" y="126577"/>
                </a:lnTo>
                <a:cubicBezTo>
                  <a:pt x="316989" y="129754"/>
                  <a:pt x="319641" y="132402"/>
                  <a:pt x="322823" y="132402"/>
                </a:cubicBezTo>
                <a:lnTo>
                  <a:pt x="394601" y="132402"/>
                </a:lnTo>
                <a:close/>
                <a:moveTo>
                  <a:pt x="41193" y="35307"/>
                </a:moveTo>
                <a:cubicBezTo>
                  <a:pt x="38010" y="35307"/>
                  <a:pt x="35359" y="37955"/>
                  <a:pt x="35359" y="41133"/>
                </a:cubicBezTo>
                <a:lnTo>
                  <a:pt x="35359" y="516193"/>
                </a:lnTo>
                <a:cubicBezTo>
                  <a:pt x="35359" y="519371"/>
                  <a:pt x="38010" y="522019"/>
                  <a:pt x="41193" y="522019"/>
                </a:cubicBezTo>
                <a:lnTo>
                  <a:pt x="403440" y="522019"/>
                </a:lnTo>
                <a:cubicBezTo>
                  <a:pt x="406623" y="522019"/>
                  <a:pt x="409275" y="519371"/>
                  <a:pt x="409275" y="516193"/>
                </a:cubicBezTo>
                <a:lnTo>
                  <a:pt x="409275" y="433221"/>
                </a:lnTo>
                <a:cubicBezTo>
                  <a:pt x="406269" y="435869"/>
                  <a:pt x="403087" y="438340"/>
                  <a:pt x="400081" y="439929"/>
                </a:cubicBezTo>
                <a:lnTo>
                  <a:pt x="372855" y="455641"/>
                </a:lnTo>
                <a:cubicBezTo>
                  <a:pt x="368612" y="458112"/>
                  <a:pt x="364016" y="459348"/>
                  <a:pt x="359419" y="459348"/>
                </a:cubicBezTo>
                <a:cubicBezTo>
                  <a:pt x="346336" y="459348"/>
                  <a:pt x="336083" y="448933"/>
                  <a:pt x="335729" y="435163"/>
                </a:cubicBezTo>
                <a:lnTo>
                  <a:pt x="334668" y="403739"/>
                </a:lnTo>
                <a:cubicBezTo>
                  <a:pt x="334315" y="394030"/>
                  <a:pt x="337674" y="380789"/>
                  <a:pt x="342801" y="372316"/>
                </a:cubicBezTo>
                <a:lnTo>
                  <a:pt x="409451" y="259862"/>
                </a:lnTo>
                <a:cubicBezTo>
                  <a:pt x="409451" y="259685"/>
                  <a:pt x="409275" y="259685"/>
                  <a:pt x="409275" y="259509"/>
                </a:cubicBezTo>
                <a:lnTo>
                  <a:pt x="409275" y="167710"/>
                </a:lnTo>
                <a:lnTo>
                  <a:pt x="322823" y="167710"/>
                </a:lnTo>
                <a:cubicBezTo>
                  <a:pt x="300194" y="167710"/>
                  <a:pt x="281630" y="149173"/>
                  <a:pt x="281630" y="126577"/>
                </a:cubicBezTo>
                <a:lnTo>
                  <a:pt x="281630" y="35307"/>
                </a:lnTo>
                <a:cubicBezTo>
                  <a:pt x="281100" y="35307"/>
                  <a:pt x="280746" y="35307"/>
                  <a:pt x="280216" y="35307"/>
                </a:cubicBezTo>
                <a:close/>
                <a:moveTo>
                  <a:pt x="41193" y="0"/>
                </a:moveTo>
                <a:lnTo>
                  <a:pt x="280216" y="0"/>
                </a:lnTo>
                <a:cubicBezTo>
                  <a:pt x="297895" y="0"/>
                  <a:pt x="320525" y="9356"/>
                  <a:pt x="333077" y="21714"/>
                </a:cubicBezTo>
                <a:lnTo>
                  <a:pt x="422711" y="110512"/>
                </a:lnTo>
                <a:cubicBezTo>
                  <a:pt x="435263" y="123046"/>
                  <a:pt x="444633" y="145643"/>
                  <a:pt x="444633" y="163296"/>
                </a:cubicBezTo>
                <a:lnTo>
                  <a:pt x="444633" y="200193"/>
                </a:lnTo>
                <a:lnTo>
                  <a:pt x="524013" y="66378"/>
                </a:lnTo>
                <a:cubicBezTo>
                  <a:pt x="529317" y="57374"/>
                  <a:pt x="539217" y="51902"/>
                  <a:pt x="549825" y="51902"/>
                </a:cubicBezTo>
                <a:cubicBezTo>
                  <a:pt x="554775" y="51902"/>
                  <a:pt x="559725" y="53138"/>
                  <a:pt x="564145" y="55609"/>
                </a:cubicBezTo>
                <a:lnTo>
                  <a:pt x="592962" y="71497"/>
                </a:lnTo>
                <a:cubicBezTo>
                  <a:pt x="599857" y="75381"/>
                  <a:pt x="604807" y="81736"/>
                  <a:pt x="606929" y="89328"/>
                </a:cubicBezTo>
                <a:cubicBezTo>
                  <a:pt x="609050" y="97095"/>
                  <a:pt x="607989" y="105039"/>
                  <a:pt x="603923" y="111748"/>
                </a:cubicBezTo>
                <a:lnTo>
                  <a:pt x="444633" y="380436"/>
                </a:lnTo>
                <a:lnTo>
                  <a:pt x="444633" y="516193"/>
                </a:lnTo>
                <a:cubicBezTo>
                  <a:pt x="444633" y="538966"/>
                  <a:pt x="426247" y="557326"/>
                  <a:pt x="403440" y="557326"/>
                </a:cubicBezTo>
                <a:lnTo>
                  <a:pt x="41193" y="557326"/>
                </a:lnTo>
                <a:cubicBezTo>
                  <a:pt x="18563" y="557326"/>
                  <a:pt x="0" y="538966"/>
                  <a:pt x="0" y="516193"/>
                </a:cubicBezTo>
                <a:lnTo>
                  <a:pt x="0" y="41133"/>
                </a:lnTo>
                <a:cubicBezTo>
                  <a:pt x="0" y="18360"/>
                  <a:pt x="18563" y="0"/>
                  <a:pt x="41193" y="0"/>
                </a:cubicBezTo>
                <a:close/>
              </a:path>
            </a:pathLst>
          </a:custGeom>
          <a:gradFill>
            <a:gsLst>
              <a:gs pos="0">
                <a:srgbClr val="FFFFFF"/>
              </a:gs>
              <a:gs pos="100000">
                <a:srgbClr val="FFFFFF">
                  <a:alpha val="0"/>
                </a:srgbClr>
              </a:gs>
            </a:gsLst>
            <a:lin ang="5400000" scaled="1"/>
          </a:gra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mj-ea"/>
              <a:ea typeface="+mj-ea"/>
              <a:cs typeface="+mn-ea"/>
              <a:sym typeface="+mn-lt"/>
            </a:endParaRPr>
          </a:p>
        </p:txBody>
      </p:sp>
      <p:pic>
        <p:nvPicPr>
          <p:cNvPr id="59" name="图片 58">
            <a:extLst>
              <a:ext uri="{FF2B5EF4-FFF2-40B4-BE49-F238E27FC236}">
                <a16:creationId xmlns:a16="http://schemas.microsoft.com/office/drawing/2014/main" id="{CA17CFF0-8909-EC5E-66DC-55CBFA762FB5}"/>
              </a:ext>
            </a:extLst>
          </p:cNvPr>
          <p:cNvPicPr>
            <a:picLocks noChangeAspect="1"/>
          </p:cNvPicPr>
          <p:nvPr/>
        </p:nvPicPr>
        <p:blipFill>
          <a:blip r:embed="rId5"/>
          <a:stretch>
            <a:fillRect/>
          </a:stretch>
        </p:blipFill>
        <p:spPr>
          <a:xfrm>
            <a:off x="10961592" y="2105245"/>
            <a:ext cx="516256" cy="552894"/>
          </a:xfrm>
          <a:prstGeom prst="rect">
            <a:avLst/>
          </a:prstGeom>
        </p:spPr>
      </p:pic>
      <p:pic>
        <p:nvPicPr>
          <p:cNvPr id="63" name="图片 62">
            <a:extLst>
              <a:ext uri="{FF2B5EF4-FFF2-40B4-BE49-F238E27FC236}">
                <a16:creationId xmlns:a16="http://schemas.microsoft.com/office/drawing/2014/main" id="{59590DC5-36FA-EFDD-3587-B84AE9D990E1}"/>
              </a:ext>
            </a:extLst>
          </p:cNvPr>
          <p:cNvPicPr>
            <a:picLocks noChangeAspect="1"/>
          </p:cNvPicPr>
          <p:nvPr>
            <p:custDataLst>
              <p:tags r:id="rId1"/>
            </p:custDataLst>
          </p:nvPr>
        </p:nvPicPr>
        <p:blipFill rotWithShape="1">
          <a:blip r:embed="rId6"/>
          <a:srcRect l="82932" t="7392" r="1500" b="10619"/>
          <a:stretch>
            <a:fillRect/>
          </a:stretch>
        </p:blipFill>
        <p:spPr>
          <a:xfrm>
            <a:off x="3586106" y="2196051"/>
            <a:ext cx="349135" cy="353368"/>
          </a:xfrm>
          <a:prstGeom prst="rect">
            <a:avLst/>
          </a:prstGeom>
        </p:spPr>
      </p:pic>
      <p:pic>
        <p:nvPicPr>
          <p:cNvPr id="64" name="图片 63">
            <a:extLst>
              <a:ext uri="{FF2B5EF4-FFF2-40B4-BE49-F238E27FC236}">
                <a16:creationId xmlns:a16="http://schemas.microsoft.com/office/drawing/2014/main" id="{4DC0E225-B16C-2F3B-8055-F5821C9286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395" y="2149514"/>
            <a:ext cx="359735" cy="437516"/>
          </a:xfrm>
          <a:prstGeom prst="rect">
            <a:avLst/>
          </a:prstGeom>
        </p:spPr>
      </p:pic>
      <p:pic>
        <p:nvPicPr>
          <p:cNvPr id="68" name="图片 67">
            <a:extLst>
              <a:ext uri="{FF2B5EF4-FFF2-40B4-BE49-F238E27FC236}">
                <a16:creationId xmlns:a16="http://schemas.microsoft.com/office/drawing/2014/main" id="{83A50A88-F120-C9F3-A325-ED7C68F186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9532" y="2095248"/>
            <a:ext cx="601584" cy="546594"/>
          </a:xfrm>
          <a:prstGeom prst="rect">
            <a:avLst/>
          </a:prstGeom>
        </p:spPr>
      </p:pic>
      <p:sp>
        <p:nvSpPr>
          <p:cNvPr id="70" name="Bullet2">
            <a:extLst>
              <a:ext uri="{FF2B5EF4-FFF2-40B4-BE49-F238E27FC236}">
                <a16:creationId xmlns:a16="http://schemas.microsoft.com/office/drawing/2014/main" id="{F5C3DBC9-1963-D1F4-C7F6-E65B251C433A}"/>
              </a:ext>
            </a:extLst>
          </p:cNvPr>
          <p:cNvSpPr/>
          <p:nvPr/>
        </p:nvSpPr>
        <p:spPr>
          <a:xfrm>
            <a:off x="421924" y="2880000"/>
            <a:ext cx="27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r>
              <a:rPr kumimoji="1" lang="en-US" altLang="zh-CN" sz="1200" b="1" dirty="0">
                <a:solidFill>
                  <a:schemeClr val="tx1"/>
                </a:solidFill>
                <a:latin typeface="+mj-ea"/>
                <a:ea typeface="+mj-ea"/>
                <a:cs typeface="+mn-ea"/>
                <a:sym typeface="+mn-lt"/>
              </a:rPr>
              <a:t>2019</a:t>
            </a:r>
            <a:r>
              <a:rPr kumimoji="1" lang="zh-CN" altLang="en-US" sz="1200" b="1" dirty="0">
                <a:solidFill>
                  <a:schemeClr val="tx1"/>
                </a:solidFill>
                <a:latin typeface="+mj-ea"/>
                <a:ea typeface="+mj-ea"/>
                <a:cs typeface="+mn-ea"/>
                <a:sym typeface="+mn-lt"/>
              </a:rPr>
              <a:t> </a:t>
            </a:r>
            <a:r>
              <a:rPr kumimoji="1" lang="en-US" altLang="zh-CN" sz="1200" b="1" dirty="0">
                <a:solidFill>
                  <a:schemeClr val="tx1"/>
                </a:solidFill>
                <a:latin typeface="+mj-ea"/>
                <a:ea typeface="+mj-ea"/>
                <a:cs typeface="+mn-ea"/>
                <a:sym typeface="+mn-lt"/>
              </a:rPr>
              <a:t>ICR</a:t>
            </a:r>
            <a:r>
              <a:rPr kumimoji="1" lang="zh-CN" altLang="en-US" sz="1200" b="1" dirty="0">
                <a:solidFill>
                  <a:schemeClr val="tx1"/>
                </a:solidFill>
                <a:latin typeface="+mj-ea"/>
                <a:ea typeface="+mj-ea"/>
                <a:cs typeface="+mn-ea"/>
                <a:sym typeface="+mn-lt"/>
              </a:rPr>
              <a:t>更新：</a:t>
            </a:r>
            <a:endParaRPr kumimoji="1" lang="en-US" altLang="zh-CN" sz="1200" b="1" dirty="0">
              <a:solidFill>
                <a:schemeClr val="tx1"/>
              </a:solidFill>
              <a:latin typeface="+mj-ea"/>
              <a:ea typeface="+mj-ea"/>
              <a:cs typeface="+mn-ea"/>
              <a:sym typeface="+mn-lt"/>
            </a:endParaRPr>
          </a:p>
          <a:p>
            <a:pPr>
              <a:lnSpc>
                <a:spcPct val="130000"/>
              </a:lnSpc>
            </a:pPr>
            <a:r>
              <a:rPr kumimoji="1" lang="zh-CN" altLang="en-US" sz="1200" b="1" dirty="0">
                <a:solidFill>
                  <a:schemeClr val="tx1"/>
                </a:solidFill>
                <a:latin typeface="+mj-ea"/>
                <a:ea typeface="+mj-ea"/>
                <a:cs typeface="+mn-ea"/>
                <a:sym typeface="+mn-lt"/>
              </a:rPr>
              <a:t>原发免疫性血小板减少症调查与管理</a:t>
            </a:r>
            <a:r>
              <a:rPr kumimoji="1" lang="en-US" altLang="zh-CN" sz="1200" b="1" baseline="30000" dirty="0">
                <a:solidFill>
                  <a:schemeClr val="tx1"/>
                </a:solidFill>
                <a:latin typeface="+mj-ea"/>
                <a:ea typeface="+mj-ea"/>
                <a:cs typeface="+mn-ea"/>
                <a:sym typeface="+mn-lt"/>
              </a:rPr>
              <a:t>1</a:t>
            </a:r>
          </a:p>
        </p:txBody>
      </p:sp>
      <p:sp>
        <p:nvSpPr>
          <p:cNvPr id="73" name="文本框 72">
            <a:extLst>
              <a:ext uri="{FF2B5EF4-FFF2-40B4-BE49-F238E27FC236}">
                <a16:creationId xmlns:a16="http://schemas.microsoft.com/office/drawing/2014/main" id="{1D2771F0-A855-8E68-D438-64681A76D679}"/>
              </a:ext>
            </a:extLst>
          </p:cNvPr>
          <p:cNvSpPr txBox="1"/>
          <p:nvPr>
            <p:custDataLst>
              <p:tags r:id="rId2"/>
            </p:custDataLst>
          </p:nvPr>
        </p:nvSpPr>
        <p:spPr>
          <a:xfrm>
            <a:off x="390372" y="3744000"/>
            <a:ext cx="2601110" cy="1207272"/>
          </a:xfrm>
          <a:prstGeom prst="rect">
            <a:avLst/>
          </a:prstGeom>
          <a:noFill/>
        </p:spPr>
        <p:txBody>
          <a:bodyPr wrap="square" rtlCol="0" anchor="t">
            <a:noAutofit/>
          </a:bodyPr>
          <a:lstStyle/>
          <a:p>
            <a:pPr marL="171450" indent="-171450">
              <a:lnSpc>
                <a:spcPct val="150000"/>
              </a:lnSpc>
              <a:buFont typeface="Arial" panose="020B0604020202020204" pitchFamily="34" charset="0"/>
              <a:buChar char="•"/>
            </a:pPr>
            <a:r>
              <a:rPr lang="en-US" altLang="zh-CN" sz="1200" dirty="0">
                <a:latin typeface="+mj-ea"/>
                <a:ea typeface="+mj-ea"/>
                <a:cs typeface="+mn-ea"/>
                <a:sym typeface="+mn-lt"/>
              </a:rPr>
              <a:t>TPO-RAs</a:t>
            </a:r>
            <a:r>
              <a:rPr lang="zh-CN" altLang="en-US" sz="1200" dirty="0">
                <a:latin typeface="+mj-ea"/>
                <a:ea typeface="+mj-ea"/>
                <a:cs typeface="+mn-ea"/>
                <a:sym typeface="+mn-lt"/>
              </a:rPr>
              <a:t>（艾曲泊帕、罗普司亭和</a:t>
            </a:r>
            <a:r>
              <a:rPr lang="zh-CN" altLang="en-US" sz="1200" b="1" dirty="0">
                <a:solidFill>
                  <a:srgbClr val="B81226"/>
                </a:solidFill>
                <a:latin typeface="+mj-ea"/>
                <a:ea typeface="+mj-ea"/>
                <a:cs typeface="+mn-ea"/>
                <a:sym typeface="+mn-lt"/>
              </a:rPr>
              <a:t>阿伐曲泊帕</a:t>
            </a:r>
            <a:r>
              <a:rPr lang="zh-CN" altLang="en-US" sz="1200" dirty="0">
                <a:latin typeface="+mj-ea"/>
                <a:ea typeface="+mj-ea"/>
                <a:cs typeface="+mn-ea"/>
                <a:sym typeface="+mn-lt"/>
              </a:rPr>
              <a:t>）在脾切除和非脾切除患者中的应答率高（＞</a:t>
            </a:r>
            <a:r>
              <a:rPr lang="en-US" altLang="zh-CN" sz="1200" dirty="0">
                <a:latin typeface="+mj-ea"/>
                <a:ea typeface="+mj-ea"/>
                <a:cs typeface="+mn-ea"/>
                <a:sym typeface="+mn-lt"/>
              </a:rPr>
              <a:t>60%</a:t>
            </a:r>
            <a:r>
              <a:rPr lang="zh-CN" altLang="en-US" sz="1200" dirty="0">
                <a:latin typeface="+mj-ea"/>
                <a:ea typeface="+mj-ea"/>
                <a:cs typeface="+mn-ea"/>
                <a:sym typeface="+mn-lt"/>
              </a:rPr>
              <a:t>）</a:t>
            </a:r>
            <a:r>
              <a:rPr lang="en-US" altLang="zh-CN" sz="1200" dirty="0">
                <a:latin typeface="+mj-ea"/>
                <a:ea typeface="+mj-ea"/>
                <a:cs typeface="+mn-ea"/>
                <a:sym typeface="+mn-lt"/>
              </a:rPr>
              <a:t>【A</a:t>
            </a:r>
            <a:r>
              <a:rPr lang="zh-CN" altLang="en-US" sz="1200" dirty="0">
                <a:latin typeface="+mj-ea"/>
                <a:ea typeface="+mj-ea"/>
                <a:cs typeface="+mn-ea"/>
                <a:sym typeface="+mn-lt"/>
              </a:rPr>
              <a:t>级推荐，证据等级</a:t>
            </a:r>
            <a:r>
              <a:rPr lang="en-US" altLang="zh-CN" sz="1200" dirty="0">
                <a:latin typeface="+mj-ea"/>
                <a:ea typeface="+mj-ea"/>
                <a:cs typeface="+mn-ea"/>
                <a:sym typeface="+mn-lt"/>
              </a:rPr>
              <a:t>IB】</a:t>
            </a:r>
            <a:endParaRPr lang="zh-CN" altLang="en-US" sz="1200" dirty="0">
              <a:latin typeface="+mj-ea"/>
              <a:ea typeface="+mj-ea"/>
              <a:cs typeface="+mn-ea"/>
              <a:sym typeface="+mn-lt"/>
            </a:endParaRPr>
          </a:p>
        </p:txBody>
      </p:sp>
      <p:cxnSp>
        <p:nvCxnSpPr>
          <p:cNvPr id="76" name="Line2">
            <a:extLst>
              <a:ext uri="{FF2B5EF4-FFF2-40B4-BE49-F238E27FC236}">
                <a16:creationId xmlns:a16="http://schemas.microsoft.com/office/drawing/2014/main" id="{8C861915-6E52-8811-9247-064AFC5C4780}"/>
              </a:ext>
            </a:extLst>
          </p:cNvPr>
          <p:cNvCxnSpPr/>
          <p:nvPr/>
        </p:nvCxnSpPr>
        <p:spPr>
          <a:xfrm>
            <a:off x="6306378" y="3425670"/>
            <a:ext cx="2553891" cy="0"/>
          </a:xfrm>
          <a:prstGeom prst="line">
            <a:avLst/>
          </a:prstGeom>
          <a:ln>
            <a:gradFill flip="none" rotWithShape="1">
              <a:gsLst>
                <a:gs pos="0">
                  <a:srgbClr val="001689"/>
                </a:gs>
                <a:gs pos="100000">
                  <a:srgbClr val="001689">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77" name="Line2">
            <a:extLst>
              <a:ext uri="{FF2B5EF4-FFF2-40B4-BE49-F238E27FC236}">
                <a16:creationId xmlns:a16="http://schemas.microsoft.com/office/drawing/2014/main" id="{F06948C3-66D7-76AD-C7D6-2BE5FEE36F19}"/>
              </a:ext>
            </a:extLst>
          </p:cNvPr>
          <p:cNvCxnSpPr/>
          <p:nvPr/>
        </p:nvCxnSpPr>
        <p:spPr>
          <a:xfrm>
            <a:off x="9171699" y="3432734"/>
            <a:ext cx="2553891" cy="0"/>
          </a:xfrm>
          <a:prstGeom prst="line">
            <a:avLst/>
          </a:prstGeom>
          <a:ln>
            <a:gradFill flip="none" rotWithShape="1">
              <a:gsLst>
                <a:gs pos="0">
                  <a:srgbClr val="001689"/>
                </a:gs>
                <a:gs pos="100000">
                  <a:srgbClr val="001689">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78" name="Line2">
            <a:extLst>
              <a:ext uri="{FF2B5EF4-FFF2-40B4-BE49-F238E27FC236}">
                <a16:creationId xmlns:a16="http://schemas.microsoft.com/office/drawing/2014/main" id="{7976CBFC-A0C7-2A1F-865D-BF76BAC6634B}"/>
              </a:ext>
            </a:extLst>
          </p:cNvPr>
          <p:cNvCxnSpPr/>
          <p:nvPr/>
        </p:nvCxnSpPr>
        <p:spPr>
          <a:xfrm>
            <a:off x="530317" y="3426679"/>
            <a:ext cx="2553891" cy="0"/>
          </a:xfrm>
          <a:prstGeom prst="line">
            <a:avLst/>
          </a:prstGeom>
          <a:ln>
            <a:gradFill flip="none" rotWithShape="1">
              <a:gsLst>
                <a:gs pos="0">
                  <a:srgbClr val="001689"/>
                </a:gs>
                <a:gs pos="100000">
                  <a:srgbClr val="001689">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79" name="Line2">
            <a:extLst>
              <a:ext uri="{FF2B5EF4-FFF2-40B4-BE49-F238E27FC236}">
                <a16:creationId xmlns:a16="http://schemas.microsoft.com/office/drawing/2014/main" id="{6D9B5E1E-905F-779C-4349-4D175517531F}"/>
              </a:ext>
            </a:extLst>
          </p:cNvPr>
          <p:cNvCxnSpPr/>
          <p:nvPr/>
        </p:nvCxnSpPr>
        <p:spPr>
          <a:xfrm>
            <a:off x="3395638" y="3433743"/>
            <a:ext cx="2553891" cy="0"/>
          </a:xfrm>
          <a:prstGeom prst="line">
            <a:avLst/>
          </a:prstGeom>
          <a:ln>
            <a:gradFill flip="none" rotWithShape="1">
              <a:gsLst>
                <a:gs pos="0">
                  <a:srgbClr val="001689"/>
                </a:gs>
                <a:gs pos="100000">
                  <a:srgbClr val="001689">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80" name="Bullet3">
            <a:extLst>
              <a:ext uri="{FF2B5EF4-FFF2-40B4-BE49-F238E27FC236}">
                <a16:creationId xmlns:a16="http://schemas.microsoft.com/office/drawing/2014/main" id="{A7128E63-766D-95BD-5A83-8AA51E3A63A3}"/>
              </a:ext>
            </a:extLst>
          </p:cNvPr>
          <p:cNvSpPr/>
          <p:nvPr/>
        </p:nvSpPr>
        <p:spPr>
          <a:xfrm>
            <a:off x="3308338" y="2880000"/>
            <a:ext cx="27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r>
              <a:rPr lang="en-US" altLang="zh-CN" sz="1200" b="1" dirty="0">
                <a:solidFill>
                  <a:schemeClr val="tx1"/>
                </a:solidFill>
                <a:latin typeface="+mj-ea"/>
                <a:ea typeface="+mj-ea"/>
                <a:cs typeface="+mn-ea"/>
                <a:sym typeface="+mn-lt"/>
              </a:rPr>
              <a:t>2022 NICE</a:t>
            </a:r>
            <a:r>
              <a:rPr lang="zh-CN" altLang="en-US" sz="1200" b="1" dirty="0">
                <a:solidFill>
                  <a:schemeClr val="tx1"/>
                </a:solidFill>
                <a:latin typeface="+mj-ea"/>
                <a:ea typeface="+mj-ea"/>
                <a:cs typeface="+mn-ea"/>
                <a:sym typeface="+mn-lt"/>
              </a:rPr>
              <a:t>：阿伐曲泊帕用于治疗慢性原发免疫性血小板减少症</a:t>
            </a:r>
            <a:r>
              <a:rPr lang="en-US" altLang="zh-CN" sz="1200" b="1" baseline="30000" dirty="0">
                <a:solidFill>
                  <a:schemeClr val="tx1"/>
                </a:solidFill>
                <a:latin typeface="+mj-ea"/>
                <a:ea typeface="+mj-ea"/>
                <a:cs typeface="+mn-ea"/>
                <a:sym typeface="+mn-lt"/>
              </a:rPr>
              <a:t>2</a:t>
            </a:r>
          </a:p>
        </p:txBody>
      </p:sp>
      <p:sp>
        <p:nvSpPr>
          <p:cNvPr id="81" name="Bullet1">
            <a:extLst>
              <a:ext uri="{FF2B5EF4-FFF2-40B4-BE49-F238E27FC236}">
                <a16:creationId xmlns:a16="http://schemas.microsoft.com/office/drawing/2014/main" id="{C10AC847-99A2-54B0-8431-9B23104C94B9}"/>
              </a:ext>
            </a:extLst>
          </p:cNvPr>
          <p:cNvSpPr/>
          <p:nvPr/>
        </p:nvSpPr>
        <p:spPr>
          <a:xfrm>
            <a:off x="6188373" y="2880000"/>
            <a:ext cx="27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r>
              <a:rPr lang="en-US" altLang="zh-CN" sz="1200" b="1" dirty="0">
                <a:solidFill>
                  <a:schemeClr val="tx1"/>
                </a:solidFill>
                <a:latin typeface="+mj-ea"/>
                <a:ea typeface="+mj-ea"/>
                <a:cs typeface="+mn-ea"/>
                <a:sym typeface="+mn-lt"/>
              </a:rPr>
              <a:t>2023 </a:t>
            </a:r>
            <a:r>
              <a:rPr lang="zh-CN" altLang="en-US" sz="1200" b="1" dirty="0">
                <a:solidFill>
                  <a:schemeClr val="tx1"/>
                </a:solidFill>
                <a:latin typeface="+mj-ea"/>
                <a:ea typeface="+mj-ea"/>
                <a:cs typeface="+mn-ea"/>
                <a:sym typeface="+mn-lt"/>
              </a:rPr>
              <a:t>中欧</a:t>
            </a:r>
            <a:r>
              <a:rPr lang="en-US" altLang="zh-CN" sz="1200" b="1" dirty="0">
                <a:solidFill>
                  <a:schemeClr val="tx1"/>
                </a:solidFill>
                <a:latin typeface="+mj-ea"/>
                <a:ea typeface="+mj-ea"/>
                <a:cs typeface="+mn-ea"/>
                <a:sym typeface="+mn-lt"/>
              </a:rPr>
              <a:t>ITP</a:t>
            </a:r>
            <a:r>
              <a:rPr lang="zh-CN" altLang="en-US" sz="1200" b="1" dirty="0">
                <a:solidFill>
                  <a:schemeClr val="tx1"/>
                </a:solidFill>
                <a:latin typeface="+mj-ea"/>
                <a:ea typeface="+mj-ea"/>
                <a:cs typeface="+mn-ea"/>
                <a:sym typeface="+mn-lt"/>
              </a:rPr>
              <a:t>专家共识</a:t>
            </a:r>
            <a:r>
              <a:rPr lang="en-US" altLang="zh-CN" sz="1200" b="1" dirty="0">
                <a:solidFill>
                  <a:schemeClr val="tx1"/>
                </a:solidFill>
                <a:latin typeface="+mj-ea"/>
                <a:ea typeface="+mj-ea"/>
                <a:cs typeface="+mn-ea"/>
                <a:sym typeface="+mn-lt"/>
              </a:rPr>
              <a:t>:</a:t>
            </a:r>
          </a:p>
          <a:p>
            <a:pPr>
              <a:lnSpc>
                <a:spcPct val="130000"/>
              </a:lnSpc>
            </a:pPr>
            <a:r>
              <a:rPr lang="en-US" altLang="zh-CN" sz="1200" b="1" dirty="0">
                <a:solidFill>
                  <a:schemeClr val="tx1"/>
                </a:solidFill>
                <a:latin typeface="+mj-ea"/>
                <a:ea typeface="+mj-ea"/>
                <a:cs typeface="+mn-ea"/>
                <a:sym typeface="+mn-lt"/>
              </a:rPr>
              <a:t>TPO-RAs</a:t>
            </a:r>
            <a:r>
              <a:rPr lang="zh-CN" altLang="en-US" sz="1200" b="1" dirty="0">
                <a:solidFill>
                  <a:schemeClr val="tx1"/>
                </a:solidFill>
                <a:latin typeface="+mj-ea"/>
                <a:ea typeface="+mj-ea"/>
                <a:cs typeface="+mn-ea"/>
                <a:sym typeface="+mn-lt"/>
              </a:rPr>
              <a:t>在成人</a:t>
            </a:r>
            <a:r>
              <a:rPr lang="en-US" altLang="zh-CN" sz="1200" b="1" dirty="0">
                <a:solidFill>
                  <a:schemeClr val="tx1"/>
                </a:solidFill>
                <a:latin typeface="+mj-ea"/>
                <a:ea typeface="+mj-ea"/>
                <a:cs typeface="+mn-ea"/>
                <a:sym typeface="+mn-lt"/>
              </a:rPr>
              <a:t>ITP</a:t>
            </a:r>
            <a:r>
              <a:rPr lang="zh-CN" altLang="en-US" sz="1200" b="1" dirty="0">
                <a:solidFill>
                  <a:schemeClr val="tx1"/>
                </a:solidFill>
                <a:latin typeface="+mj-ea"/>
                <a:ea typeface="+mj-ea"/>
                <a:cs typeface="+mn-ea"/>
                <a:sym typeface="+mn-lt"/>
              </a:rPr>
              <a:t>中的应用</a:t>
            </a:r>
            <a:r>
              <a:rPr lang="en-US" altLang="zh-CN" sz="1200" b="1" baseline="30000" dirty="0">
                <a:solidFill>
                  <a:schemeClr val="tx1"/>
                </a:solidFill>
                <a:latin typeface="+mj-ea"/>
                <a:ea typeface="+mj-ea"/>
                <a:cs typeface="+mn-ea"/>
                <a:sym typeface="+mn-lt"/>
              </a:rPr>
              <a:t>3</a:t>
            </a:r>
          </a:p>
        </p:txBody>
      </p:sp>
      <p:sp>
        <p:nvSpPr>
          <p:cNvPr id="82" name="Bullet1">
            <a:extLst>
              <a:ext uri="{FF2B5EF4-FFF2-40B4-BE49-F238E27FC236}">
                <a16:creationId xmlns:a16="http://schemas.microsoft.com/office/drawing/2014/main" id="{AD8D07EA-CF73-CF8D-BF08-9D48A9002946}"/>
              </a:ext>
            </a:extLst>
          </p:cNvPr>
          <p:cNvSpPr/>
          <p:nvPr/>
        </p:nvSpPr>
        <p:spPr>
          <a:xfrm>
            <a:off x="9065805" y="2881010"/>
            <a:ext cx="27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nSpc>
                <a:spcPct val="130000"/>
              </a:lnSpc>
            </a:pPr>
            <a:r>
              <a:rPr lang="en-US" altLang="zh-CN" sz="1200" b="1" dirty="0">
                <a:solidFill>
                  <a:schemeClr val="tx1"/>
                </a:solidFill>
                <a:latin typeface="+mj-ea"/>
                <a:ea typeface="+mj-ea"/>
                <a:cs typeface="+mn-ea"/>
                <a:sym typeface="+mn-lt"/>
              </a:rPr>
              <a:t>2025 </a:t>
            </a:r>
            <a:r>
              <a:rPr lang="zh-CN" altLang="en-US" sz="1200" b="1" dirty="0">
                <a:solidFill>
                  <a:schemeClr val="tx1"/>
                </a:solidFill>
                <a:latin typeface="+mj-ea"/>
                <a:ea typeface="+mj-ea"/>
                <a:cs typeface="+mn-ea"/>
                <a:sym typeface="+mn-lt"/>
              </a:rPr>
              <a:t>成人原发免疫性血小板减少症诊断与治疗中国指南</a:t>
            </a:r>
            <a:r>
              <a:rPr lang="en-US" altLang="zh-CN" sz="1200" b="1" baseline="30000" dirty="0">
                <a:solidFill>
                  <a:schemeClr val="tx1"/>
                </a:solidFill>
                <a:latin typeface="+mj-ea"/>
                <a:ea typeface="+mj-ea"/>
                <a:cs typeface="+mn-ea"/>
                <a:sym typeface="+mn-lt"/>
              </a:rPr>
              <a:t>4</a:t>
            </a:r>
          </a:p>
        </p:txBody>
      </p:sp>
      <p:sp>
        <p:nvSpPr>
          <p:cNvPr id="83" name="文本框 82">
            <a:extLst>
              <a:ext uri="{FF2B5EF4-FFF2-40B4-BE49-F238E27FC236}">
                <a16:creationId xmlns:a16="http://schemas.microsoft.com/office/drawing/2014/main" id="{6E40C210-4DA2-007B-4CC3-5005B842CC14}"/>
              </a:ext>
            </a:extLst>
          </p:cNvPr>
          <p:cNvSpPr txBox="1"/>
          <p:nvPr/>
        </p:nvSpPr>
        <p:spPr>
          <a:xfrm>
            <a:off x="3276095" y="3744000"/>
            <a:ext cx="2598071" cy="1444691"/>
          </a:xfrm>
          <a:prstGeom prst="rect">
            <a:avLst/>
          </a:prstGeom>
          <a:noFill/>
        </p:spPr>
        <p:txBody>
          <a:bodyPr wrap="square" anchor="t">
            <a:spAutoFit/>
          </a:bodyPr>
          <a:lstStyle/>
          <a:p>
            <a:pPr marL="171450" indent="-171450">
              <a:lnSpc>
                <a:spcPct val="150000"/>
              </a:lnSpc>
              <a:buClr>
                <a:schemeClr val="tx1"/>
              </a:buClr>
              <a:buFont typeface="Arial" panose="020B0604020202020204" pitchFamily="34" charset="0"/>
              <a:buChar char="•"/>
            </a:pPr>
            <a:r>
              <a:rPr lang="zh-CN" altLang="en-US" sz="1200" b="1" dirty="0">
                <a:solidFill>
                  <a:srgbClr val="B81226"/>
                </a:solidFill>
                <a:latin typeface="+mj-ea"/>
                <a:ea typeface="+mj-ea"/>
                <a:cs typeface="+mn-ea"/>
                <a:sym typeface="+mn-lt"/>
              </a:rPr>
              <a:t>阿伐曲泊帕</a:t>
            </a:r>
            <a:r>
              <a:rPr lang="zh-CN" altLang="en-US" sz="1200" dirty="0">
                <a:latin typeface="+mj-ea"/>
                <a:ea typeface="+mj-ea"/>
                <a:cs typeface="+mn-ea"/>
                <a:sym typeface="+mn-lt"/>
              </a:rPr>
              <a:t>获得上市许可，被推荐用于治疗对其他治疗方法（例如：皮质类固醇，免疫球蛋白）无效的原发性慢性免疫性血小板减少症（</a:t>
            </a:r>
            <a:r>
              <a:rPr lang="en-US" altLang="zh-CN" sz="1200" dirty="0">
                <a:latin typeface="+mj-ea"/>
                <a:ea typeface="+mj-ea"/>
                <a:cs typeface="+mn-ea"/>
                <a:sym typeface="+mn-lt"/>
              </a:rPr>
              <a:t>ITP</a:t>
            </a:r>
            <a:r>
              <a:rPr lang="zh-CN" altLang="en-US" sz="1200" dirty="0">
                <a:latin typeface="+mj-ea"/>
                <a:ea typeface="+mj-ea"/>
                <a:cs typeface="+mn-ea"/>
                <a:sym typeface="+mn-lt"/>
              </a:rPr>
              <a:t>）成人患者。</a:t>
            </a:r>
          </a:p>
        </p:txBody>
      </p:sp>
      <p:sp>
        <p:nvSpPr>
          <p:cNvPr id="84" name="文本框 83">
            <a:extLst>
              <a:ext uri="{FF2B5EF4-FFF2-40B4-BE49-F238E27FC236}">
                <a16:creationId xmlns:a16="http://schemas.microsoft.com/office/drawing/2014/main" id="{0600226E-B569-8454-475C-15773C5483CD}"/>
              </a:ext>
            </a:extLst>
          </p:cNvPr>
          <p:cNvSpPr txBox="1"/>
          <p:nvPr/>
        </p:nvSpPr>
        <p:spPr>
          <a:xfrm>
            <a:off x="6158576" y="3744000"/>
            <a:ext cx="2592396" cy="1444691"/>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sz="1200" dirty="0">
                <a:latin typeface="+mj-ea"/>
                <a:ea typeface="+mj-ea"/>
                <a:cs typeface="+mn-ea"/>
                <a:sym typeface="+mn-lt"/>
              </a:rPr>
              <a:t>推荐</a:t>
            </a:r>
            <a:r>
              <a:rPr lang="en-US" altLang="zh-CN" sz="1200" dirty="0">
                <a:latin typeface="+mj-ea"/>
                <a:ea typeface="+mj-ea"/>
                <a:cs typeface="+mn-ea"/>
                <a:sym typeface="+mn-lt"/>
              </a:rPr>
              <a:t>TPO-RAs</a:t>
            </a:r>
            <a:r>
              <a:rPr lang="zh-CN" altLang="en-US" sz="1200" dirty="0">
                <a:latin typeface="+mj-ea"/>
                <a:ea typeface="+mj-ea"/>
                <a:cs typeface="+mn-ea"/>
                <a:sym typeface="+mn-lt"/>
              </a:rPr>
              <a:t> （艾曲泊帕、罗普司亭和</a:t>
            </a:r>
            <a:r>
              <a:rPr lang="zh-CN" altLang="en-US" sz="1200" b="1" dirty="0">
                <a:solidFill>
                  <a:srgbClr val="B81226"/>
                </a:solidFill>
                <a:latin typeface="+mj-ea"/>
                <a:ea typeface="+mj-ea"/>
                <a:cs typeface="+mn-ea"/>
                <a:sym typeface="+mn-lt"/>
              </a:rPr>
              <a:t>阿伐曲泊帕</a:t>
            </a:r>
            <a:r>
              <a:rPr lang="zh-CN" altLang="en-US" sz="1200" dirty="0">
                <a:latin typeface="+mj-ea"/>
                <a:ea typeface="+mj-ea"/>
                <a:cs typeface="+mn-ea"/>
                <a:sym typeface="+mn-lt"/>
              </a:rPr>
              <a:t>）为慢性</a:t>
            </a:r>
            <a:r>
              <a:rPr lang="en-US" altLang="zh-CN" sz="1200" dirty="0">
                <a:latin typeface="+mj-ea"/>
                <a:ea typeface="+mj-ea"/>
                <a:cs typeface="+mn-ea"/>
                <a:sym typeface="+mn-lt"/>
              </a:rPr>
              <a:t>ITP</a:t>
            </a:r>
            <a:r>
              <a:rPr lang="zh-CN" altLang="en-US" sz="1200" dirty="0">
                <a:latin typeface="+mj-ea"/>
                <a:ea typeface="+mj-ea"/>
                <a:cs typeface="+mn-ea"/>
                <a:sym typeface="+mn-lt"/>
              </a:rPr>
              <a:t>二线优选，并指出对肝功能异常或饮食受限患者优先考虑</a:t>
            </a:r>
            <a:r>
              <a:rPr lang="zh-CN" altLang="en-US" sz="1200" b="1" dirty="0">
                <a:solidFill>
                  <a:srgbClr val="C00000"/>
                </a:solidFill>
                <a:latin typeface="+mj-ea"/>
                <a:ea typeface="+mj-ea"/>
                <a:cs typeface="+mn-ea"/>
                <a:sym typeface="+mn-lt"/>
              </a:rPr>
              <a:t>阿伐曲泊帕</a:t>
            </a:r>
            <a:endParaRPr lang="en-US" altLang="zh-CN" sz="1200" b="1" dirty="0">
              <a:solidFill>
                <a:srgbClr val="C00000"/>
              </a:solidFill>
              <a:latin typeface="+mj-ea"/>
              <a:ea typeface="+mj-ea"/>
              <a:cs typeface="+mn-ea"/>
              <a:sym typeface="+mn-lt"/>
            </a:endParaRPr>
          </a:p>
        </p:txBody>
      </p:sp>
      <p:pic>
        <p:nvPicPr>
          <p:cNvPr id="86" name="图片 85">
            <a:extLst>
              <a:ext uri="{FF2B5EF4-FFF2-40B4-BE49-F238E27FC236}">
                <a16:creationId xmlns:a16="http://schemas.microsoft.com/office/drawing/2014/main" id="{1069A072-2245-BD5F-9067-B1057E7E9389}"/>
              </a:ext>
            </a:extLst>
          </p:cNvPr>
          <p:cNvPicPr/>
          <p:nvPr/>
        </p:nvPicPr>
        <p:blipFill>
          <a:blip r:embed="rId9">
            <a:clrChange>
              <a:clrFrom>
                <a:srgbClr val="FFFFFF"/>
              </a:clrFrom>
              <a:clrTo>
                <a:srgbClr val="FFFFFF">
                  <a:alpha val="0"/>
                </a:srgbClr>
              </a:clrTo>
            </a:clrChange>
          </a:blip>
          <a:stretch>
            <a:fillRect/>
          </a:stretch>
        </p:blipFill>
        <p:spPr>
          <a:xfrm>
            <a:off x="621421" y="2175048"/>
            <a:ext cx="449786" cy="408940"/>
          </a:xfrm>
          <a:prstGeom prst="rect">
            <a:avLst/>
          </a:prstGeom>
        </p:spPr>
      </p:pic>
      <p:sp>
        <p:nvSpPr>
          <p:cNvPr id="87" name="文本框 86">
            <a:extLst>
              <a:ext uri="{FF2B5EF4-FFF2-40B4-BE49-F238E27FC236}">
                <a16:creationId xmlns:a16="http://schemas.microsoft.com/office/drawing/2014/main" id="{B81FD1CC-7154-D09B-D7E8-B443BA1CADDD}"/>
              </a:ext>
            </a:extLst>
          </p:cNvPr>
          <p:cNvSpPr txBox="1"/>
          <p:nvPr/>
        </p:nvSpPr>
        <p:spPr>
          <a:xfrm>
            <a:off x="9048114" y="3751065"/>
            <a:ext cx="2592396" cy="1721690"/>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sz="1200" dirty="0">
                <a:latin typeface="+mj-ea"/>
                <a:ea typeface="+mj-ea"/>
                <a:cs typeface="+mn-ea"/>
                <a:sym typeface="+mn-lt"/>
              </a:rPr>
              <a:t>后续治疗</a:t>
            </a:r>
            <a:r>
              <a:rPr lang="zh-CN" altLang="en-US" sz="1200" dirty="0">
                <a:latin typeface="+mj-ea"/>
                <a:cs typeface="+mn-ea"/>
                <a:sym typeface="+mn-lt"/>
              </a:rPr>
              <a:t>推荐</a:t>
            </a:r>
            <a:r>
              <a:rPr lang="zh-CN" altLang="en-US" sz="1200" dirty="0">
                <a:latin typeface="+mj-ea"/>
                <a:ea typeface="+mj-ea"/>
                <a:cs typeface="+mn-ea"/>
                <a:sym typeface="+mn-lt"/>
              </a:rPr>
              <a:t>促血小板生成药物：包括 </a:t>
            </a:r>
            <a:r>
              <a:rPr lang="en-US" altLang="zh-CN" sz="1200" dirty="0" err="1">
                <a:latin typeface="+mj-ea"/>
                <a:ea typeface="+mj-ea"/>
                <a:cs typeface="+mn-ea"/>
                <a:sym typeface="+mn-lt"/>
              </a:rPr>
              <a:t>rhTPO</a:t>
            </a:r>
            <a:r>
              <a:rPr lang="en-US" altLang="zh-CN" sz="1200" dirty="0">
                <a:latin typeface="+mj-ea"/>
                <a:ea typeface="+mj-ea"/>
                <a:cs typeface="+mn-ea"/>
                <a:sym typeface="+mn-lt"/>
              </a:rPr>
              <a:t> </a:t>
            </a:r>
            <a:r>
              <a:rPr lang="zh-CN" altLang="en-US" sz="1200" dirty="0">
                <a:latin typeface="+mj-ea"/>
                <a:ea typeface="+mj-ea"/>
                <a:cs typeface="+mn-ea"/>
                <a:sym typeface="+mn-lt"/>
              </a:rPr>
              <a:t>和血小板生成素受体激动剂（</a:t>
            </a:r>
            <a:r>
              <a:rPr lang="en-US" altLang="zh-CN" sz="1200" dirty="0">
                <a:latin typeface="+mj-ea"/>
                <a:ea typeface="+mj-ea"/>
                <a:cs typeface="+mn-ea"/>
                <a:sym typeface="+mn-lt"/>
              </a:rPr>
              <a:t>TPO-RA</a:t>
            </a:r>
            <a:r>
              <a:rPr lang="zh-CN" altLang="en-US" sz="1200" dirty="0">
                <a:latin typeface="+mj-ea"/>
                <a:ea typeface="+mj-ea"/>
                <a:cs typeface="+mn-ea"/>
                <a:sym typeface="+mn-lt"/>
              </a:rPr>
              <a:t>）类药物海曲泊帕、艾曲泊帕、罗普司亭 </a:t>
            </a:r>
            <a:r>
              <a:rPr lang="en-US" altLang="zh-CN" sz="1200" dirty="0">
                <a:latin typeface="+mj-ea"/>
                <a:ea typeface="+mj-ea"/>
                <a:cs typeface="+mn-ea"/>
                <a:sym typeface="+mn-lt"/>
              </a:rPr>
              <a:t>N01/</a:t>
            </a:r>
            <a:r>
              <a:rPr lang="zh-CN" altLang="en-US" sz="1200" dirty="0">
                <a:latin typeface="+mj-ea"/>
                <a:ea typeface="+mj-ea"/>
                <a:cs typeface="+mn-ea"/>
                <a:sym typeface="+mn-lt"/>
              </a:rPr>
              <a:t>罗普司亭、</a:t>
            </a:r>
            <a:r>
              <a:rPr lang="zh-CN" altLang="en-US" sz="1200" b="1" dirty="0">
                <a:solidFill>
                  <a:srgbClr val="C00000"/>
                </a:solidFill>
                <a:latin typeface="+mj-ea"/>
                <a:ea typeface="+mj-ea"/>
                <a:cs typeface="+mn-ea"/>
                <a:sym typeface="+mn-lt"/>
              </a:rPr>
              <a:t>阿伐曲泊帕</a:t>
            </a:r>
            <a:r>
              <a:rPr lang="zh-CN" altLang="en-US" sz="1200" dirty="0">
                <a:latin typeface="+mj-ea"/>
                <a:ea typeface="+mj-ea"/>
                <a:cs typeface="+mn-ea"/>
                <a:sym typeface="+mn-lt"/>
              </a:rPr>
              <a:t>。</a:t>
            </a:r>
            <a:endParaRPr lang="en-US" altLang="zh-CN" sz="1200" b="1" dirty="0">
              <a:solidFill>
                <a:srgbClr val="C00000"/>
              </a:solidFill>
              <a:latin typeface="+mj-ea"/>
              <a:ea typeface="+mj-ea"/>
              <a:cs typeface="+mn-ea"/>
              <a:sym typeface="+mn-lt"/>
            </a:endParaRPr>
          </a:p>
        </p:txBody>
      </p:sp>
      <p:sp>
        <p:nvSpPr>
          <p:cNvPr id="88" name="文本框 87">
            <a:extLst>
              <a:ext uri="{FF2B5EF4-FFF2-40B4-BE49-F238E27FC236}">
                <a16:creationId xmlns:a16="http://schemas.microsoft.com/office/drawing/2014/main" id="{570E972C-A493-4163-6B12-C6F05E5DD3A2}"/>
              </a:ext>
            </a:extLst>
          </p:cNvPr>
          <p:cNvSpPr txBox="1"/>
          <p:nvPr/>
        </p:nvSpPr>
        <p:spPr>
          <a:xfrm>
            <a:off x="334185" y="6176765"/>
            <a:ext cx="10285229" cy="584775"/>
          </a:xfrm>
          <a:prstGeom prst="rect">
            <a:avLst/>
          </a:prstGeom>
          <a:noFill/>
        </p:spPr>
        <p:txBody>
          <a:bodyPr wrap="square">
            <a:spAutoFit/>
          </a:bodyPr>
          <a:lstStyle/>
          <a:p>
            <a:pPr>
              <a:lnSpc>
                <a:spcPct val="100000"/>
              </a:lnSpc>
              <a:spcBef>
                <a:spcPts val="0"/>
              </a:spcBef>
            </a:pPr>
            <a:r>
              <a:rPr lang="da-DK" altLang="zh-CN" sz="800" b="0" i="0" dirty="0">
                <a:solidFill>
                  <a:schemeClr val="bg1">
                    <a:lumMod val="50000"/>
                  </a:schemeClr>
                </a:solidFill>
                <a:effectLst/>
                <a:latin typeface="+mj-ea"/>
                <a:ea typeface="+mj-ea"/>
                <a:cs typeface="+mn-ea"/>
                <a:sym typeface="+mn-lt"/>
              </a:rPr>
              <a:t>[1]Provan D,et al. Blood Adv. 2019 Nov 26;3(22):3780-3817.</a:t>
            </a:r>
          </a:p>
          <a:p>
            <a:pPr>
              <a:lnSpc>
                <a:spcPct val="100000"/>
              </a:lnSpc>
              <a:spcBef>
                <a:spcPts val="0"/>
              </a:spcBef>
            </a:pPr>
            <a:r>
              <a:rPr lang="da-DK" altLang="zh-CN" sz="800" b="0" i="0" dirty="0">
                <a:solidFill>
                  <a:schemeClr val="bg1">
                    <a:lumMod val="50000"/>
                  </a:schemeClr>
                </a:solidFill>
                <a:latin typeface="+mj-ea"/>
                <a:ea typeface="+mj-ea"/>
                <a:cs typeface="+mn-ea"/>
                <a:sym typeface="+mn-lt"/>
              </a:rPr>
              <a:t>[2]</a:t>
            </a:r>
            <a:r>
              <a:rPr lang="da-DK" altLang="zh-CN" sz="800" dirty="0">
                <a:solidFill>
                  <a:schemeClr val="bg1">
                    <a:lumMod val="50000"/>
                  </a:schemeClr>
                </a:solidFill>
                <a:latin typeface="+mj-ea"/>
                <a:ea typeface="+mj-ea"/>
                <a:cs typeface="+mn-ea"/>
                <a:sym typeface="+mn-lt"/>
              </a:rPr>
              <a:t>https://www.nice.org.uk/guidance/ta853/resources/avatrombopag-for-treating-primary-chronic-immune-thrombocytopenia-pdf-82613550540229.</a:t>
            </a:r>
            <a:endParaRPr lang="da-DK" altLang="zh-CN" sz="800" b="0" i="0" dirty="0">
              <a:solidFill>
                <a:schemeClr val="bg1">
                  <a:lumMod val="50000"/>
                </a:schemeClr>
              </a:solidFill>
              <a:latin typeface="+mj-ea"/>
              <a:ea typeface="+mj-ea"/>
              <a:cs typeface="+mn-ea"/>
              <a:sym typeface="+mn-lt"/>
            </a:endParaRPr>
          </a:p>
          <a:p>
            <a:pPr>
              <a:lnSpc>
                <a:spcPct val="100000"/>
              </a:lnSpc>
              <a:spcBef>
                <a:spcPts val="0"/>
              </a:spcBef>
            </a:pPr>
            <a:r>
              <a:rPr lang="da-DK" altLang="zh-CN" sz="800" dirty="0">
                <a:solidFill>
                  <a:schemeClr val="bg1">
                    <a:lumMod val="50000"/>
                  </a:schemeClr>
                </a:solidFill>
                <a:latin typeface="+mj-ea"/>
                <a:ea typeface="+mj-ea"/>
                <a:cs typeface="+mn-ea"/>
                <a:sym typeface="+mn-lt"/>
              </a:rPr>
              <a:t>[3] Pulanić, D, et al. Use of thrombopoietin receptor agonists in adults with immune thrombocytopenia: a systematic review and Central European expert consensus. Ann Hematol 102, 715–727 (2023).</a:t>
            </a:r>
          </a:p>
          <a:p>
            <a:pPr>
              <a:lnSpc>
                <a:spcPct val="100000"/>
              </a:lnSpc>
              <a:spcBef>
                <a:spcPts val="0"/>
              </a:spcBef>
            </a:pPr>
            <a:r>
              <a:rPr lang="da-DK" altLang="zh-CN" sz="800" dirty="0">
                <a:solidFill>
                  <a:schemeClr val="bg1">
                    <a:lumMod val="50000"/>
                  </a:schemeClr>
                </a:solidFill>
                <a:latin typeface="+mj-ea"/>
                <a:ea typeface="+mj-ea"/>
                <a:cs typeface="+mn-ea"/>
                <a:sym typeface="+mn-lt"/>
              </a:rPr>
              <a:t>[4]</a:t>
            </a:r>
            <a:r>
              <a:rPr lang="zh-CN" altLang="en-US" sz="800" dirty="0">
                <a:solidFill>
                  <a:schemeClr val="bg1">
                    <a:lumMod val="50000"/>
                  </a:schemeClr>
                </a:solidFill>
                <a:latin typeface="+mj-ea"/>
                <a:ea typeface="+mj-ea"/>
                <a:cs typeface="+mn-ea"/>
                <a:sym typeface="+mn-lt"/>
              </a:rPr>
              <a:t>成人原发免疫性血小板减少症诊断与治疗中国指南（</a:t>
            </a:r>
            <a:r>
              <a:rPr lang="en-US" altLang="zh-CN" sz="800" dirty="0">
                <a:solidFill>
                  <a:schemeClr val="bg1">
                    <a:lumMod val="50000"/>
                  </a:schemeClr>
                </a:solidFill>
                <a:latin typeface="+mj-ea"/>
                <a:ea typeface="+mj-ea"/>
                <a:cs typeface="+mn-ea"/>
                <a:sym typeface="+mn-lt"/>
              </a:rPr>
              <a:t>2025</a:t>
            </a:r>
            <a:r>
              <a:rPr lang="zh-CN" altLang="en-US" sz="800" dirty="0">
                <a:solidFill>
                  <a:schemeClr val="bg1">
                    <a:lumMod val="50000"/>
                  </a:schemeClr>
                </a:solidFill>
                <a:latin typeface="+mj-ea"/>
                <a:ea typeface="+mj-ea"/>
                <a:cs typeface="+mn-ea"/>
                <a:sym typeface="+mn-lt"/>
              </a:rPr>
              <a:t>年版）</a:t>
            </a:r>
            <a:r>
              <a:rPr lang="en-US" altLang="zh-CN" sz="800" dirty="0">
                <a:solidFill>
                  <a:schemeClr val="bg1">
                    <a:lumMod val="50000"/>
                  </a:schemeClr>
                </a:solidFill>
                <a:latin typeface="+mj-ea"/>
                <a:ea typeface="+mj-ea"/>
                <a:cs typeface="+mn-ea"/>
                <a:sym typeface="+mn-lt"/>
              </a:rPr>
              <a:t>.</a:t>
            </a:r>
            <a:r>
              <a:rPr lang="zh-CN" altLang="en-US" sz="800" dirty="0">
                <a:solidFill>
                  <a:schemeClr val="bg1">
                    <a:lumMod val="50000"/>
                  </a:schemeClr>
                </a:solidFill>
                <a:latin typeface="+mj-ea"/>
                <a:ea typeface="+mj-ea"/>
                <a:cs typeface="+mn-ea"/>
                <a:sym typeface="+mn-lt"/>
              </a:rPr>
              <a:t>中华血液学杂志</a:t>
            </a:r>
            <a:r>
              <a:rPr lang="en-US" altLang="zh-CN" sz="800" dirty="0">
                <a:solidFill>
                  <a:schemeClr val="bg1">
                    <a:lumMod val="50000"/>
                  </a:schemeClr>
                </a:solidFill>
                <a:latin typeface="+mj-ea"/>
                <a:ea typeface="+mj-ea"/>
                <a:cs typeface="+mn-ea"/>
                <a:sym typeface="+mn-lt"/>
              </a:rPr>
              <a:t>2025</a:t>
            </a:r>
            <a:r>
              <a:rPr lang="zh-CN" altLang="en-US" sz="800" dirty="0">
                <a:solidFill>
                  <a:schemeClr val="bg1">
                    <a:lumMod val="50000"/>
                  </a:schemeClr>
                </a:solidFill>
                <a:latin typeface="+mj-ea"/>
                <a:ea typeface="+mj-ea"/>
                <a:cs typeface="+mn-ea"/>
                <a:sym typeface="+mn-lt"/>
              </a:rPr>
              <a:t>年</a:t>
            </a:r>
            <a:r>
              <a:rPr lang="en-US" altLang="zh-CN" sz="800" dirty="0">
                <a:solidFill>
                  <a:schemeClr val="bg1">
                    <a:lumMod val="50000"/>
                  </a:schemeClr>
                </a:solidFill>
                <a:latin typeface="+mj-ea"/>
                <a:ea typeface="+mj-ea"/>
                <a:cs typeface="+mn-ea"/>
                <a:sym typeface="+mn-lt"/>
              </a:rPr>
              <a:t>12</a:t>
            </a:r>
            <a:r>
              <a:rPr lang="zh-CN" altLang="en-US" sz="800" dirty="0">
                <a:solidFill>
                  <a:schemeClr val="bg1">
                    <a:lumMod val="50000"/>
                  </a:schemeClr>
                </a:solidFill>
                <a:latin typeface="+mj-ea"/>
                <a:ea typeface="+mj-ea"/>
                <a:cs typeface="+mn-ea"/>
                <a:sym typeface="+mn-lt"/>
              </a:rPr>
              <a:t>月第</a:t>
            </a:r>
            <a:r>
              <a:rPr lang="en-US" altLang="zh-CN" sz="800" dirty="0">
                <a:solidFill>
                  <a:schemeClr val="bg1">
                    <a:lumMod val="50000"/>
                  </a:schemeClr>
                </a:solidFill>
                <a:latin typeface="+mj-ea"/>
                <a:ea typeface="+mj-ea"/>
                <a:cs typeface="+mn-ea"/>
                <a:sym typeface="+mn-lt"/>
              </a:rPr>
              <a:t>46</a:t>
            </a:r>
            <a:r>
              <a:rPr lang="zh-CN" altLang="en-US" sz="800" dirty="0">
                <a:solidFill>
                  <a:schemeClr val="bg1">
                    <a:lumMod val="50000"/>
                  </a:schemeClr>
                </a:solidFill>
                <a:latin typeface="+mj-ea"/>
                <a:ea typeface="+mj-ea"/>
                <a:cs typeface="+mn-ea"/>
                <a:sym typeface="+mn-lt"/>
              </a:rPr>
              <a:t>卷第</a:t>
            </a:r>
            <a:r>
              <a:rPr lang="en-US" altLang="zh-CN" sz="800" dirty="0">
                <a:solidFill>
                  <a:schemeClr val="bg1">
                    <a:lumMod val="50000"/>
                  </a:schemeClr>
                </a:solidFill>
                <a:latin typeface="+mj-ea"/>
                <a:ea typeface="+mj-ea"/>
                <a:cs typeface="+mn-ea"/>
                <a:sym typeface="+mn-lt"/>
              </a:rPr>
              <a:t>12</a:t>
            </a:r>
            <a:r>
              <a:rPr lang="zh-CN" altLang="en-US" sz="800" dirty="0">
                <a:solidFill>
                  <a:schemeClr val="bg1">
                    <a:lumMod val="50000"/>
                  </a:schemeClr>
                </a:solidFill>
                <a:latin typeface="+mj-ea"/>
                <a:ea typeface="+mj-ea"/>
                <a:cs typeface="+mn-ea"/>
                <a:sym typeface="+mn-lt"/>
              </a:rPr>
              <a:t>期　</a:t>
            </a:r>
            <a:r>
              <a:rPr lang="da-DK" altLang="zh-CN" sz="800" dirty="0">
                <a:solidFill>
                  <a:schemeClr val="bg1">
                    <a:lumMod val="50000"/>
                  </a:schemeClr>
                </a:solidFill>
                <a:latin typeface="+mj-ea"/>
                <a:ea typeface="+mj-ea"/>
                <a:cs typeface="+mn-ea"/>
                <a:sym typeface="+mn-lt"/>
              </a:rPr>
              <a:t>Chin J Hematol</a:t>
            </a:r>
            <a:r>
              <a:rPr lang="zh-CN" altLang="da-DK" sz="800" dirty="0">
                <a:solidFill>
                  <a:schemeClr val="bg1">
                    <a:lumMod val="50000"/>
                  </a:schemeClr>
                </a:solidFill>
                <a:latin typeface="+mj-ea"/>
                <a:ea typeface="+mj-ea"/>
                <a:cs typeface="+mn-ea"/>
                <a:sym typeface="+mn-lt"/>
              </a:rPr>
              <a:t>， </a:t>
            </a:r>
            <a:r>
              <a:rPr lang="da-DK" altLang="zh-CN" sz="800" dirty="0">
                <a:solidFill>
                  <a:schemeClr val="bg1">
                    <a:lumMod val="50000"/>
                  </a:schemeClr>
                </a:solidFill>
                <a:latin typeface="+mj-ea"/>
                <a:ea typeface="+mj-ea"/>
                <a:cs typeface="+mn-ea"/>
                <a:sym typeface="+mn-lt"/>
              </a:rPr>
              <a:t>December 2025</a:t>
            </a:r>
            <a:r>
              <a:rPr lang="zh-CN" altLang="da-DK" sz="800" dirty="0">
                <a:solidFill>
                  <a:schemeClr val="bg1">
                    <a:lumMod val="50000"/>
                  </a:schemeClr>
                </a:solidFill>
                <a:latin typeface="+mj-ea"/>
                <a:ea typeface="+mj-ea"/>
                <a:cs typeface="+mn-ea"/>
                <a:sym typeface="+mn-lt"/>
              </a:rPr>
              <a:t>， </a:t>
            </a:r>
            <a:r>
              <a:rPr lang="da-DK" altLang="zh-CN" sz="800" dirty="0">
                <a:solidFill>
                  <a:schemeClr val="bg1">
                    <a:lumMod val="50000"/>
                  </a:schemeClr>
                </a:solidFill>
                <a:latin typeface="+mj-ea"/>
                <a:ea typeface="+mj-ea"/>
                <a:cs typeface="+mn-ea"/>
                <a:sym typeface="+mn-lt"/>
              </a:rPr>
              <a:t>Vol. 46</a:t>
            </a:r>
            <a:r>
              <a:rPr lang="zh-CN" altLang="da-DK" sz="800" dirty="0">
                <a:solidFill>
                  <a:schemeClr val="bg1">
                    <a:lumMod val="50000"/>
                  </a:schemeClr>
                </a:solidFill>
                <a:latin typeface="+mj-ea"/>
                <a:ea typeface="+mj-ea"/>
                <a:cs typeface="+mn-ea"/>
                <a:sym typeface="+mn-lt"/>
              </a:rPr>
              <a:t>， </a:t>
            </a:r>
            <a:r>
              <a:rPr lang="da-DK" altLang="zh-CN" sz="800" dirty="0">
                <a:solidFill>
                  <a:schemeClr val="bg1">
                    <a:lumMod val="50000"/>
                  </a:schemeClr>
                </a:solidFill>
                <a:latin typeface="+mj-ea"/>
                <a:ea typeface="+mj-ea"/>
                <a:cs typeface="+mn-ea"/>
                <a:sym typeface="+mn-lt"/>
              </a:rPr>
              <a:t>No. 12</a:t>
            </a:r>
            <a:endParaRPr lang="en-GB" altLang="zh-CN" sz="800" dirty="0">
              <a:solidFill>
                <a:schemeClr val="bg1">
                  <a:lumMod val="50000"/>
                </a:schemeClr>
              </a:solidFill>
              <a:latin typeface="+mj-ea"/>
              <a:ea typeface="+mj-ea"/>
              <a:cs typeface="+mn-ea"/>
              <a:sym typeface="+mn-lt"/>
            </a:endParaRPr>
          </a:p>
        </p:txBody>
      </p:sp>
      <p:sp>
        <p:nvSpPr>
          <p:cNvPr id="89" name="文本框 88">
            <a:extLst>
              <a:ext uri="{FF2B5EF4-FFF2-40B4-BE49-F238E27FC236}">
                <a16:creationId xmlns:a16="http://schemas.microsoft.com/office/drawing/2014/main" id="{B5455158-8C0A-FED0-5580-5B7D58DF54F3}"/>
              </a:ext>
            </a:extLst>
          </p:cNvPr>
          <p:cNvSpPr txBox="1"/>
          <p:nvPr/>
        </p:nvSpPr>
        <p:spPr>
          <a:xfrm>
            <a:off x="8472050" y="5962300"/>
            <a:ext cx="3294492" cy="230832"/>
          </a:xfrm>
          <a:prstGeom prst="rect">
            <a:avLst/>
          </a:prstGeom>
          <a:noFill/>
        </p:spPr>
        <p:txBody>
          <a:bodyPr wrap="none" rtlCol="0">
            <a:spAutoFit/>
          </a:bodyPr>
          <a:lstStyle/>
          <a:p>
            <a:r>
              <a:rPr kumimoji="1" lang="en-US" altLang="zh-CN" sz="900" i="1" dirty="0">
                <a:solidFill>
                  <a:schemeClr val="tx1">
                    <a:lumMod val="65000"/>
                    <a:lumOff val="35000"/>
                  </a:schemeClr>
                </a:solidFill>
                <a:latin typeface="Microsoft YaHei" panose="020B0503020204020204" pitchFamily="34" charset="-122"/>
                <a:ea typeface="Microsoft YaHei" panose="020B0503020204020204" pitchFamily="34" charset="-122"/>
              </a:rPr>
              <a:t>ICR</a:t>
            </a:r>
            <a:r>
              <a:rPr kumimoji="1" lang="zh-CN" altLang="en-US" sz="900" i="1" dirty="0">
                <a:solidFill>
                  <a:schemeClr val="tx1">
                    <a:lumMod val="65000"/>
                    <a:lumOff val="35000"/>
                  </a:schemeClr>
                </a:solidFill>
                <a:latin typeface="Microsoft YaHei" panose="020B0503020204020204" pitchFamily="34" charset="-122"/>
                <a:ea typeface="Microsoft YaHei" panose="020B0503020204020204" pitchFamily="34" charset="-122"/>
              </a:rPr>
              <a:t>：国际共识报告；</a:t>
            </a:r>
            <a:r>
              <a:rPr kumimoji="1" lang="en-US" altLang="zh-CN" sz="900" i="1" dirty="0">
                <a:solidFill>
                  <a:schemeClr val="tx1">
                    <a:lumMod val="65000"/>
                    <a:lumOff val="35000"/>
                  </a:schemeClr>
                </a:solidFill>
                <a:latin typeface="Microsoft YaHei" panose="020B0503020204020204" pitchFamily="34" charset="-122"/>
                <a:ea typeface="Microsoft YaHei" panose="020B0503020204020204" pitchFamily="34" charset="-122"/>
              </a:rPr>
              <a:t>NICE</a:t>
            </a:r>
            <a:r>
              <a:rPr kumimoji="1" lang="zh-CN" altLang="en-US" sz="900" i="1" dirty="0">
                <a:solidFill>
                  <a:schemeClr val="tx1">
                    <a:lumMod val="65000"/>
                    <a:lumOff val="35000"/>
                  </a:schemeClr>
                </a:solidFill>
                <a:latin typeface="Microsoft YaHei" panose="020B0503020204020204" pitchFamily="34" charset="-122"/>
                <a:ea typeface="Microsoft YaHei" panose="020B0503020204020204" pitchFamily="34" charset="-122"/>
              </a:rPr>
              <a:t>：</a:t>
            </a:r>
            <a:r>
              <a:rPr lang="zh-CN" altLang="en-US" sz="900" b="0" i="1" dirty="0">
                <a:solidFill>
                  <a:schemeClr val="tx1">
                    <a:lumMod val="65000"/>
                    <a:lumOff val="35000"/>
                  </a:schemeClr>
                </a:solidFill>
                <a:effectLst/>
                <a:latin typeface="Microsoft YaHei" panose="020B0503020204020204" pitchFamily="34" charset="-122"/>
                <a:ea typeface="Microsoft YaHei" panose="020B0503020204020204" pitchFamily="34" charset="-122"/>
              </a:rPr>
              <a:t>英国国立健康与临床优化研究所</a:t>
            </a:r>
            <a:endParaRPr kumimoji="1" lang="zh-CN" altLang="en-US" sz="900" i="1" dirty="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6881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715B9A3-32CB-A2E0-A878-6C8C309E0D8F}"/>
              </a:ext>
            </a:extLst>
          </p:cNvPr>
          <p:cNvSpPr txBox="1"/>
          <p:nvPr/>
        </p:nvSpPr>
        <p:spPr>
          <a:xfrm>
            <a:off x="0" y="127168"/>
            <a:ext cx="12192000" cy="492443"/>
          </a:xfrm>
          <a:prstGeom prst="rect">
            <a:avLst/>
          </a:prstGeom>
          <a:noFill/>
        </p:spPr>
        <p:txBody>
          <a:bodyPr wrap="square">
            <a:spAutoFit/>
          </a:bodyPr>
          <a:lstStyle/>
          <a:p>
            <a:pPr algn="ctr"/>
            <a:r>
              <a:rPr lang="zh-CN" altLang="en-US" sz="2600" b="1" dirty="0">
                <a:solidFill>
                  <a:schemeClr val="bg1"/>
                </a:solidFill>
                <a:effectLst>
                  <a:outerShdw blurRad="38100" dist="38100" dir="2700000" algn="tl">
                    <a:srgbClr val="000000">
                      <a:alpha val="43137"/>
                    </a:srgbClr>
                  </a:outerShdw>
                </a:effectLst>
                <a:latin typeface="+mj-ea"/>
                <a:ea typeface="+mj-ea"/>
                <a:cs typeface="+mn-ea"/>
                <a:sym typeface="+mn-lt"/>
              </a:rPr>
              <a:t>创新性</a:t>
            </a:r>
            <a:endParaRPr lang="en-US" altLang="zh-CN" sz="2600" b="1" dirty="0">
              <a:solidFill>
                <a:schemeClr val="bg1"/>
              </a:solidFill>
              <a:effectLst>
                <a:outerShdw blurRad="38100" dist="38100" dir="2700000" algn="tl">
                  <a:srgbClr val="000000">
                    <a:alpha val="43137"/>
                  </a:srgbClr>
                </a:outerShdw>
              </a:effectLst>
              <a:latin typeface="+mj-ea"/>
              <a:ea typeface="+mj-ea"/>
              <a:cs typeface="+mn-ea"/>
              <a:sym typeface="+mn-lt"/>
            </a:endParaRPr>
          </a:p>
        </p:txBody>
      </p:sp>
      <p:grpSp>
        <p:nvGrpSpPr>
          <p:cNvPr id="105" name="组合 104">
            <a:extLst>
              <a:ext uri="{FF2B5EF4-FFF2-40B4-BE49-F238E27FC236}">
                <a16:creationId xmlns:a16="http://schemas.microsoft.com/office/drawing/2014/main" id="{D10A90CC-F547-4098-859A-26CB338CB466}"/>
              </a:ext>
            </a:extLst>
          </p:cNvPr>
          <p:cNvGrpSpPr/>
          <p:nvPr/>
        </p:nvGrpSpPr>
        <p:grpSpPr>
          <a:xfrm>
            <a:off x="559985" y="1268819"/>
            <a:ext cx="11079122" cy="4600353"/>
            <a:chOff x="559985" y="1268819"/>
            <a:chExt cx="11079122" cy="4600353"/>
          </a:xfrm>
        </p:grpSpPr>
        <p:sp>
          <p:nvSpPr>
            <p:cNvPr id="93" name="矩形: 圆角 92">
              <a:extLst>
                <a:ext uri="{FF2B5EF4-FFF2-40B4-BE49-F238E27FC236}">
                  <a16:creationId xmlns:a16="http://schemas.microsoft.com/office/drawing/2014/main" id="{CBC9FE95-D874-C2DB-EE85-65CDA21AF596}"/>
                </a:ext>
              </a:extLst>
            </p:cNvPr>
            <p:cNvSpPr/>
            <p:nvPr/>
          </p:nvSpPr>
          <p:spPr>
            <a:xfrm>
              <a:off x="6312197" y="1268819"/>
              <a:ext cx="5326910" cy="4600353"/>
            </a:xfrm>
            <a:prstGeom prst="roundRect">
              <a:avLst>
                <a:gd name="adj" fmla="val 2141"/>
              </a:avLst>
            </a:prstGeom>
            <a:solidFill>
              <a:schemeClr val="bg1"/>
            </a:solidFill>
            <a:ln>
              <a:noFill/>
            </a:ln>
            <a:effectLst>
              <a:glow rad="63500">
                <a:srgbClr val="001689">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1pPr>
              <a:lvl2pPr marL="6096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2pPr>
              <a:lvl3pPr marL="12192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3pPr>
              <a:lvl4pPr marL="18288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4pPr>
              <a:lvl5pPr marL="24384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5pPr>
              <a:lvl6pPr marL="3048000"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6pPr>
              <a:lvl7pPr marL="36569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7pPr>
              <a:lvl8pPr marL="42665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8pPr>
              <a:lvl9pPr marL="48761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9pPr>
            </a:lstStyle>
            <a:p>
              <a:pPr algn="ctr" defTabSz="914400"/>
              <a:endParaRPr lang="zh-CN" altLang="en-US" dirty="0">
                <a:solidFill>
                  <a:srgbClr val="001689"/>
                </a:solidFill>
                <a:latin typeface="Arial" panose="020B0604020202020204"/>
                <a:ea typeface="微软雅黑" panose="020B0503020204020204" pitchFamily="34" charset="-122"/>
              </a:endParaRPr>
            </a:p>
          </p:txBody>
        </p:sp>
        <p:sp>
          <p:nvSpPr>
            <p:cNvPr id="94" name="矩形: 圆角 93">
              <a:extLst>
                <a:ext uri="{FF2B5EF4-FFF2-40B4-BE49-F238E27FC236}">
                  <a16:creationId xmlns:a16="http://schemas.microsoft.com/office/drawing/2014/main" id="{779232C3-56AB-64B0-28F1-475500902965}"/>
                </a:ext>
              </a:extLst>
            </p:cNvPr>
            <p:cNvSpPr/>
            <p:nvPr/>
          </p:nvSpPr>
          <p:spPr>
            <a:xfrm>
              <a:off x="559985" y="1268819"/>
              <a:ext cx="5326910" cy="4600353"/>
            </a:xfrm>
            <a:prstGeom prst="roundRect">
              <a:avLst>
                <a:gd name="adj" fmla="val 2141"/>
              </a:avLst>
            </a:prstGeom>
            <a:solidFill>
              <a:schemeClr val="bg1"/>
            </a:solidFill>
            <a:ln>
              <a:noFill/>
            </a:ln>
            <a:effectLst>
              <a:glow rad="63500">
                <a:srgbClr val="001689">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1pPr>
              <a:lvl2pPr marL="6096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2pPr>
              <a:lvl3pPr marL="12192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3pPr>
              <a:lvl4pPr marL="18288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4pPr>
              <a:lvl5pPr marL="2438400" algn="l" rtl="0" fontAlgn="base">
                <a:spcBef>
                  <a:spcPct val="0"/>
                </a:spcBef>
                <a:spcAft>
                  <a:spcPct val="0"/>
                </a:spcAft>
                <a:defRPr sz="2265" kern="1200">
                  <a:solidFill>
                    <a:schemeClr val="lt1"/>
                  </a:solidFill>
                  <a:latin typeface="Arial" panose="020B0604020202020204" pitchFamily="34" charset="0"/>
                  <a:ea typeface="宋体" panose="02010600030101010101" pitchFamily="2" charset="-122"/>
                  <a:cs typeface="+mn-cs"/>
                </a:defRPr>
              </a:lvl5pPr>
              <a:lvl6pPr marL="3048000"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6pPr>
              <a:lvl7pPr marL="36569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7pPr>
              <a:lvl8pPr marL="42665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8pPr>
              <a:lvl9pPr marL="4876165" algn="l" defTabSz="1219200" rtl="0" eaLnBrk="1" latinLnBrk="0" hangingPunct="1">
                <a:defRPr sz="2265" kern="1200">
                  <a:solidFill>
                    <a:schemeClr val="lt1"/>
                  </a:solidFill>
                  <a:latin typeface="Arial" panose="020B0604020202020204" pitchFamily="34" charset="0"/>
                  <a:ea typeface="宋体" panose="02010600030101010101" pitchFamily="2" charset="-122"/>
                  <a:cs typeface="+mn-cs"/>
                </a:defRPr>
              </a:lvl9pPr>
            </a:lstStyle>
            <a:p>
              <a:pPr algn="ctr" defTabSz="914400"/>
              <a:endParaRPr lang="zh-CN" altLang="en-US" dirty="0">
                <a:solidFill>
                  <a:srgbClr val="001689"/>
                </a:solidFill>
                <a:latin typeface="Arial" panose="020B0604020202020204"/>
                <a:ea typeface="微软雅黑" panose="020B0503020204020204" pitchFamily="34" charset="-122"/>
              </a:endParaRPr>
            </a:p>
          </p:txBody>
        </p:sp>
        <p:sp>
          <p:nvSpPr>
            <p:cNvPr id="95" name="矩形: 圆角 94">
              <a:extLst>
                <a:ext uri="{FF2B5EF4-FFF2-40B4-BE49-F238E27FC236}">
                  <a16:creationId xmlns:a16="http://schemas.microsoft.com/office/drawing/2014/main" id="{DE7C078B-B5C0-75B2-0BA4-BE5100795C08}"/>
                </a:ext>
              </a:extLst>
            </p:cNvPr>
            <p:cNvSpPr/>
            <p:nvPr/>
          </p:nvSpPr>
          <p:spPr>
            <a:xfrm>
              <a:off x="845008" y="1665267"/>
              <a:ext cx="4747718" cy="475421"/>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a:latin typeface="+mj-ea"/>
                </a:rPr>
                <a:t>创新程度：聚焦“分子结构优化”与“机制突破”</a:t>
              </a:r>
              <a:endParaRPr lang="en-US" altLang="zh-CN" sz="1500" b="1" dirty="0">
                <a:latin typeface="+mj-ea"/>
              </a:endParaRPr>
            </a:p>
          </p:txBody>
        </p:sp>
        <p:sp>
          <p:nvSpPr>
            <p:cNvPr id="96" name="矩形: 圆角 95">
              <a:extLst>
                <a:ext uri="{FF2B5EF4-FFF2-40B4-BE49-F238E27FC236}">
                  <a16:creationId xmlns:a16="http://schemas.microsoft.com/office/drawing/2014/main" id="{31AADF35-53D3-11A5-6159-1EC449F7819C}"/>
                </a:ext>
              </a:extLst>
            </p:cNvPr>
            <p:cNvSpPr/>
            <p:nvPr/>
          </p:nvSpPr>
          <p:spPr>
            <a:xfrm>
              <a:off x="6604311" y="1668811"/>
              <a:ext cx="4747718" cy="475421"/>
            </a:xfrm>
            <a:prstGeom prst="roundRect">
              <a:avLst>
                <a:gd name="adj" fmla="val 50000"/>
              </a:avLst>
            </a:prstGeom>
            <a:gradFill flip="none" rotWithShape="1">
              <a:gsLst>
                <a:gs pos="0">
                  <a:srgbClr val="001689"/>
                </a:gs>
                <a:gs pos="50000">
                  <a:srgbClr val="001689">
                    <a:alpha val="90000"/>
                  </a:srgbClr>
                </a:gs>
                <a:gs pos="100000">
                  <a:srgbClr val="00168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mj-ea"/>
                </a:rPr>
                <a:t>应用创新：聚焦“临床便利性”与“真实世界获益”</a:t>
              </a:r>
            </a:p>
          </p:txBody>
        </p:sp>
        <p:sp>
          <p:nvSpPr>
            <p:cNvPr id="98" name="文本框 97">
              <a:extLst>
                <a:ext uri="{FF2B5EF4-FFF2-40B4-BE49-F238E27FC236}">
                  <a16:creationId xmlns:a16="http://schemas.microsoft.com/office/drawing/2014/main" id="{8626DE5A-2D97-ABC2-ADBB-D4A01D36C371}"/>
                </a:ext>
              </a:extLst>
            </p:cNvPr>
            <p:cNvSpPr txBox="1"/>
            <p:nvPr/>
          </p:nvSpPr>
          <p:spPr>
            <a:xfrm>
              <a:off x="953387" y="2458469"/>
              <a:ext cx="4469217" cy="282154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500" b="1" dirty="0">
                  <a:latin typeface="+mj-ea"/>
                  <a:ea typeface="+mj-ea"/>
                </a:rPr>
                <a:t>结构创新：</a:t>
              </a:r>
              <a:r>
                <a:rPr lang="zh-CN" altLang="en-US" sz="1500" dirty="0">
                  <a:latin typeface="+mj-ea"/>
                  <a:ea typeface="+mj-ea"/>
                </a:rPr>
                <a:t>属于小分子非肽类</a:t>
              </a:r>
              <a:r>
                <a:rPr lang="en-US" altLang="zh-CN" sz="1500" dirty="0">
                  <a:latin typeface="+mj-ea"/>
                  <a:ea typeface="+mj-ea"/>
                </a:rPr>
                <a:t>TPO-RA</a:t>
              </a:r>
              <a:r>
                <a:rPr lang="zh-CN" altLang="en-US" sz="1500" dirty="0">
                  <a:latin typeface="+mj-ea"/>
                  <a:ea typeface="+mj-ea"/>
                </a:rPr>
                <a:t>，相较于艾曲泊帕、海曲泊帕，去除了金属离子螯合基团和潜在的肝毒性结构，避免了肝毒性风险及螯合导致的吸收障碍。</a:t>
              </a:r>
              <a:endParaRPr lang="zh-CN" altLang="en-US" sz="1500" baseline="30000" dirty="0">
                <a:latin typeface="+mj-ea"/>
                <a:ea typeface="+mj-ea"/>
              </a:endParaRPr>
            </a:p>
            <a:p>
              <a:pPr marL="285750" indent="-285750">
                <a:lnSpc>
                  <a:spcPct val="150000"/>
                </a:lnSpc>
                <a:buFont typeface="Wingdings" panose="05000000000000000000" pitchFamily="2" charset="2"/>
                <a:buChar char="Ø"/>
              </a:pPr>
              <a:r>
                <a:rPr lang="zh-CN" altLang="en-US" sz="1500" b="1" dirty="0">
                  <a:latin typeface="+mj-ea"/>
                  <a:ea typeface="+mj-ea"/>
                </a:rPr>
                <a:t>机制创新：</a:t>
              </a:r>
              <a:r>
                <a:rPr lang="zh-CN" altLang="en-US" sz="1500" dirty="0">
                  <a:latin typeface="+mj-ea"/>
                  <a:ea typeface="+mj-ea"/>
                </a:rPr>
                <a:t>特异性结合于</a:t>
              </a:r>
              <a:r>
                <a:rPr lang="en-US" altLang="zh-CN" sz="1500" dirty="0">
                  <a:latin typeface="+mj-ea"/>
                  <a:ea typeface="+mj-ea"/>
                </a:rPr>
                <a:t>TPO</a:t>
              </a:r>
              <a:r>
                <a:rPr lang="zh-CN" altLang="en-US" sz="1500" dirty="0">
                  <a:latin typeface="+mj-ea"/>
                  <a:ea typeface="+mj-ea"/>
                </a:rPr>
                <a:t>受体跨膜区及胞内区（非胞外域），不与内源性</a:t>
              </a:r>
              <a:r>
                <a:rPr lang="en-US" altLang="zh-CN" sz="1500" dirty="0">
                  <a:latin typeface="+mj-ea"/>
                  <a:ea typeface="+mj-ea"/>
                </a:rPr>
                <a:t>TPO</a:t>
              </a:r>
              <a:r>
                <a:rPr lang="zh-CN" altLang="en-US" sz="1500" dirty="0">
                  <a:latin typeface="+mj-ea"/>
                  <a:ea typeface="+mj-ea"/>
                </a:rPr>
                <a:t>竞争结合位点。这一独特机制使其不诱导抗</a:t>
              </a:r>
              <a:r>
                <a:rPr lang="en-US" altLang="zh-CN" sz="1500" dirty="0">
                  <a:latin typeface="+mj-ea"/>
                  <a:ea typeface="+mj-ea"/>
                </a:rPr>
                <a:t>TPO</a:t>
              </a:r>
              <a:r>
                <a:rPr lang="zh-CN" altLang="en-US" sz="1500" dirty="0">
                  <a:latin typeface="+mj-ea"/>
                  <a:ea typeface="+mj-ea"/>
                </a:rPr>
                <a:t>中和抗体，支持长期持续给药，降低耐药风险。</a:t>
              </a:r>
              <a:endParaRPr lang="zh-CN" altLang="en-US" sz="1500" baseline="30000" dirty="0">
                <a:latin typeface="+mj-ea"/>
                <a:ea typeface="+mj-ea"/>
              </a:endParaRPr>
            </a:p>
          </p:txBody>
        </p:sp>
        <p:sp>
          <p:nvSpPr>
            <p:cNvPr id="99" name="文本框 98">
              <a:extLst>
                <a:ext uri="{FF2B5EF4-FFF2-40B4-BE49-F238E27FC236}">
                  <a16:creationId xmlns:a16="http://schemas.microsoft.com/office/drawing/2014/main" id="{F8ACB0B1-1727-CFB0-EF15-854449846A3C}"/>
                </a:ext>
              </a:extLst>
            </p:cNvPr>
            <p:cNvSpPr txBox="1"/>
            <p:nvPr/>
          </p:nvSpPr>
          <p:spPr>
            <a:xfrm>
              <a:off x="6705600" y="2462014"/>
              <a:ext cx="4469217" cy="316779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500" b="1" dirty="0">
                  <a:latin typeface="+mj-ea"/>
                  <a:ea typeface="+mj-ea"/>
                </a:rPr>
                <a:t>无饮食限制：</a:t>
              </a:r>
              <a:r>
                <a:rPr lang="zh-CN" altLang="en-US" sz="1500" dirty="0">
                  <a:latin typeface="+mj-ea"/>
                  <a:ea typeface="+mj-ea"/>
                </a:rPr>
                <a:t>打破了 “必须空腹、禁乳制品</a:t>
              </a:r>
              <a:r>
                <a:rPr lang="en-US" altLang="zh-CN" sz="1500" dirty="0">
                  <a:latin typeface="+mj-ea"/>
                  <a:ea typeface="+mj-ea"/>
                </a:rPr>
                <a:t>/</a:t>
              </a:r>
              <a:r>
                <a:rPr lang="zh-CN" altLang="en-US" sz="1500" dirty="0">
                  <a:latin typeface="+mj-ea"/>
                  <a:ea typeface="+mj-ea"/>
                </a:rPr>
                <a:t>矿物质”的限制。无需调整饮食，随餐同服即可，提升依从性。</a:t>
              </a:r>
            </a:p>
            <a:p>
              <a:pPr marL="285750" indent="-285750">
                <a:lnSpc>
                  <a:spcPct val="150000"/>
                </a:lnSpc>
                <a:buFont typeface="Wingdings" panose="05000000000000000000" pitchFamily="2" charset="2"/>
                <a:buChar char="Ø"/>
              </a:pPr>
              <a:r>
                <a:rPr lang="zh-CN" altLang="en-US" sz="1500" b="1" dirty="0">
                  <a:latin typeface="+mj-ea"/>
                  <a:ea typeface="+mj-ea"/>
                </a:rPr>
                <a:t>无需肝监：</a:t>
              </a:r>
              <a:r>
                <a:rPr lang="zh-CN" altLang="en-US" sz="1500" dirty="0">
                  <a:latin typeface="+mj-ea"/>
                  <a:ea typeface="+mj-ea"/>
                </a:rPr>
                <a:t>无临床意义的肝毒性。相比目录内同类药物需定期监测肝功能，康曲欣</a:t>
              </a:r>
              <a:r>
                <a:rPr lang="en-US" altLang="zh-CN" sz="1500" baseline="30000" dirty="0">
                  <a:latin typeface="+mj-ea"/>
                  <a:ea typeface="+mj-ea"/>
                </a:rPr>
                <a:t>®</a:t>
              </a:r>
              <a:r>
                <a:rPr lang="zh-CN" altLang="en-US" sz="1500" dirty="0">
                  <a:latin typeface="+mj-ea"/>
                  <a:ea typeface="+mj-ea"/>
                </a:rPr>
                <a:t>大幅降低了门诊随访的检查负担和医疗成本。</a:t>
              </a:r>
            </a:p>
            <a:p>
              <a:pPr marL="285750" indent="-285750">
                <a:lnSpc>
                  <a:spcPct val="150000"/>
                </a:lnSpc>
                <a:buFont typeface="Wingdings" panose="05000000000000000000" pitchFamily="2" charset="2"/>
                <a:buChar char="Ø"/>
              </a:pPr>
              <a:r>
                <a:rPr lang="zh-CN" altLang="en-US" sz="1500" b="1" dirty="0">
                  <a:latin typeface="+mj-ea"/>
                  <a:ea typeface="+mj-ea"/>
                </a:rPr>
                <a:t>适用人群拓展：</a:t>
              </a:r>
              <a:r>
                <a:rPr lang="zh-CN" altLang="en-US" sz="1500" dirty="0">
                  <a:latin typeface="+mj-ea"/>
                  <a:ea typeface="+mj-ea"/>
                </a:rPr>
                <a:t>对于</a:t>
              </a:r>
              <a:r>
                <a:rPr lang="en-US" altLang="zh-CN" sz="1500" dirty="0">
                  <a:latin typeface="+mj-ea"/>
                  <a:ea typeface="+mj-ea"/>
                </a:rPr>
                <a:t>ITP</a:t>
              </a:r>
              <a:r>
                <a:rPr lang="zh-CN" altLang="en-US" sz="1500" dirty="0">
                  <a:latin typeface="+mj-ea"/>
                  <a:ea typeface="+mj-ea"/>
                </a:rPr>
                <a:t>合并脂肪肝、肝炎、肝硬化的患者，提供了更安全的升板方案，扩大了临床适用边界。</a:t>
              </a:r>
            </a:p>
          </p:txBody>
        </p:sp>
      </p:grpSp>
    </p:spTree>
    <p:extLst>
      <p:ext uri="{BB962C8B-B14F-4D97-AF65-F5344CB8AC3E}">
        <p14:creationId xmlns:p14="http://schemas.microsoft.com/office/powerpoint/2010/main" val="1710319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5*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78.46409448818895,&quot;left&quot;:30.65837598425197,&quot;top&quot;:105.36472440944881,&quot;width&quot;:633.691624015748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78.46409448818895,&quot;left&quot;:30.65837598425197,&quot;top&quot;:105.36472440944881,&quot;width&quot;:633.69162401574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3849</Words>
  <Application>Microsoft Office PowerPoint</Application>
  <PresentationFormat>宽屏</PresentationFormat>
  <Paragraphs>345</Paragraphs>
  <Slides>10</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微软雅黑</vt:lpstr>
      <vt:lpstr>微软雅黑</vt:lpstr>
      <vt:lpstr>Arial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王涛</dc:creator>
  <cp:lastModifiedBy>涛 王</cp:lastModifiedBy>
  <cp:revision>131</cp:revision>
  <dcterms:created xsi:type="dcterms:W3CDTF">2023-08-09T12:44:55Z</dcterms:created>
  <dcterms:modified xsi:type="dcterms:W3CDTF">2026-06-08T03:51:59Z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2052-12.1.0.15259</vt:lpwstr>
  </property>
</Properties>
</file>