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omments/modernComment1.xml" ContentType="application/vnd.ms-powerpoint.comments+xml"/>
  <Override PartName="/ppt/comments/modernComment2.xml" ContentType="application/vnd.ms-powerpoint.comments+xml"/>
  <Override PartName="/ppt/comments/modernComment3.xml" ContentType="application/vnd.ms-powerpoint.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12"/>
  </p:notesMasterIdLst>
  <p:sldIdLst>
    <p:sldId id="532" r:id="rId3"/>
    <p:sldId id="5865" r:id="rId4"/>
    <p:sldId id="5866" r:id="rId5"/>
    <p:sldId id="5905" r:id="rId6"/>
    <p:sldId id="5906" r:id="rId7"/>
    <p:sldId id="5917" r:id="rId8"/>
    <p:sldId id="5908" r:id="rId9"/>
    <p:sldId id="5913" r:id="rId10"/>
    <p:sldId id="5912" r:id="rId11"/>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4F56C-BA26-1A5B-A954-6C8BE6127E66}" name="rui zhao" initials="rz" userId="e766bff2ccce807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1C9"/>
    <a:srgbClr val="1D6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6" autoAdjust="0"/>
    <p:restoredTop sz="80129" autoAdjust="0"/>
  </p:normalViewPr>
  <p:slideViewPr>
    <p:cSldViewPr snapToGrid="0" showGuides="1">
      <p:cViewPr varScale="1">
        <p:scale>
          <a:sx n="73" d="100"/>
          <a:sy n="73" d="100"/>
        </p:scale>
        <p:origin x="-984" y="-90"/>
      </p:cViewPr>
      <p:guideLst>
        <p:guide orient="horz" pos="2160"/>
        <p:guide pos="3842"/>
      </p:guideLst>
    </p:cSldViewPr>
  </p:slideViewPr>
  <p:outlineViewPr>
    <p:cViewPr>
      <p:scale>
        <a:sx n="33" d="100"/>
        <a:sy n="33" d="100"/>
      </p:scale>
      <p:origin x="0" y="-60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omments/modernComment1.xml><?xml version="1.0" encoding="utf-8"?>
<p188:cmLst xmlns:a="http://schemas.openxmlformats.org/drawingml/2006/main" xmlns:r="http://schemas.openxmlformats.org/officeDocument/2006/relationships" xmlns:p188="http://schemas.microsoft.com/office/powerpoint/2018/8/main">
  <p188:cm id="{E51D2627-BBD4-43E3-B4A4-8667B4EC3F29}" authorId="{F944F56C-BA26-1A5B-A954-6C8BE6127E66}" created="2026-06-05T07:58:20.601">
    <ac:txMkLst xmlns:ac="http://schemas.microsoft.com/office/drawing/2013/main/command">
      <pc:docMk xmlns:pc="http://schemas.microsoft.com/office/powerpoint/2013/main/command"/>
      <pc:sldMk xmlns:pc="http://schemas.microsoft.com/office/powerpoint/2013/main/command" sldId="5866"/>
      <ac:spMk id="46"/>
      <ac:txMk cp="233" len="9">
        <ac:context len="264" hash="602097238"/>
      </ac:txMk>
    </ac:txMkLst>
    <p188:pos x="2564533" y="2046480"/>
    <p188:txBody>
      <a:bodyPr/>
      <a:lstStyle/>
      <a:p>
        <a:r>
          <a:rPr lang="zh-CN" altLang="en-US"/>
          <a:t>建议改为“2026年6月完成技术审评”。现在还没获批，根据帅涛建议，改成完成技术审评也符合医保申报规定，请确认</a:t>
        </a:r>
      </a:p>
    </p188:txBody>
  </p188:cm>
  <p188:cm id="{61D4C784-A4F4-4791-9ACD-D7F319185F33}" authorId="{F944F56C-BA26-1A5B-A954-6C8BE6127E66}" created="2026-06-05T08:01:59.349">
    <ac:txMkLst xmlns:ac="http://schemas.microsoft.com/office/drawing/2013/main/command">
      <pc:docMk xmlns:pc="http://schemas.microsoft.com/office/powerpoint/2013/main/command"/>
      <pc:sldMk xmlns:pc="http://schemas.microsoft.com/office/powerpoint/2013/main/command" sldId="5866"/>
      <ac:spMk id="29"/>
      <ac:txMk cp="20" len="1">
        <ac:context len="139" hash="226899162"/>
      </ac:txMk>
    </ac:txMkLst>
    <p188:pos x="4079619" y="972024"/>
    <p188:txBody>
      <a:bodyPr/>
      <a:lstStyle/>
      <a:p>
        <a:r>
          <a:rPr lang="zh-CN" altLang="en-US"/>
          <a:t>改成了6，原来是5</a:t>
        </a:r>
      </a:p>
    </p188:txBody>
  </p188:cm>
  <p188:cm id="{9F373876-14D1-4558-9298-193BC234CF1C}" authorId="{F944F56C-BA26-1A5B-A954-6C8BE6127E66}" created="2026-06-05T08:26:11.106">
    <ac:txMkLst xmlns:ac="http://schemas.microsoft.com/office/drawing/2013/main/command">
      <pc:docMk xmlns:pc="http://schemas.microsoft.com/office/powerpoint/2013/main/command"/>
      <pc:sldMk xmlns:pc="http://schemas.microsoft.com/office/powerpoint/2013/main/command" sldId="5866"/>
      <ac:spMk id="46"/>
      <ac:txMk cp="55" len="5">
        <ac:context len="264" hash="602097238"/>
      </ac:txMk>
    </ac:txMkLst>
    <p188:pos x="3742490" y="671886"/>
    <p188:txBody>
      <a:bodyPr/>
      <a:lstStyle/>
      <a:p>
        <a:r>
          <a:rPr lang="zh-CN" altLang="en-US"/>
          <a:t>注意标准写法，需要将全文所有K-ras野生型和K-RAS野生型全部改成KRAS野生型，的标准写法。</a:t>
        </a:r>
      </a:p>
    </p188:txBody>
  </p188:cm>
</p188:cmLst>
</file>

<file path=ppt/comments/modernComment2.xml><?xml version="1.0" encoding="utf-8"?>
<p188:cmLst xmlns:a="http://schemas.openxmlformats.org/drawingml/2006/main" xmlns:r="http://schemas.openxmlformats.org/officeDocument/2006/relationships" xmlns:p188="http://schemas.microsoft.com/office/powerpoint/2018/8/main">
  <p188:cm id="{A44707B3-EAD2-45DD-8D1C-6B72BAC91F5C}" authorId="{F944F56C-BA26-1A5B-A954-6C8BE6127E66}" created="2026-06-05T08:04:59.125">
    <ac:txMkLst xmlns:ac="http://schemas.microsoft.com/office/drawing/2013/main/command">
      <pc:docMk xmlns:pc="http://schemas.microsoft.com/office/powerpoint/2013/main/command"/>
      <pc:sldMk xmlns:pc="http://schemas.microsoft.com/office/powerpoint/2013/main/command" sldId="5905"/>
      <ac:spMk id="31"/>
      <ac:txMk cp="168" len="38">
        <ac:context len="224" hash="2354112117"/>
      </ac:txMk>
    </ac:txMkLst>
    <p188:pos x="5245222" y="1824265"/>
    <p188:txBody>
      <a:bodyPr/>
      <a:lstStyle/>
      <a:p>
        <a:r>
          <a:rPr lang="zh-CN" altLang="en-US"/>
          <a:t>1年生存率不对吧，1年的比5年的还短，请核实</a:t>
        </a:r>
      </a:p>
    </p188:txBody>
  </p188:cm>
  <p188:cm id="{887D0511-2331-4FDF-8CC7-6D15B0FA0BFD}" authorId="{F944F56C-BA26-1A5B-A954-6C8BE6127E66}" created="2026-06-05T08:06:47.922">
    <ac:txMkLst xmlns:ac="http://schemas.microsoft.com/office/drawing/2013/main/command">
      <pc:docMk xmlns:pc="http://schemas.microsoft.com/office/powerpoint/2013/main/command"/>
      <pc:sldMk xmlns:pc="http://schemas.microsoft.com/office/powerpoint/2013/main/command" sldId="5905"/>
      <ac:spMk id="5"/>
      <ac:txMk cp="151" len="4">
        <ac:context len="461" hash="2392933971"/>
      </ac:txMk>
    </ac:txMkLst>
    <p188:pos x="5024590" y="870436"/>
    <p188:txBody>
      <a:bodyPr/>
      <a:lstStyle/>
      <a:p>
        <a:r>
          <a:rPr lang="zh-CN" altLang="en-US"/>
          <a:t>四个适应症是否是需要一致，鼻咽癌和头颈都用了静脉输液，胰腺癌和食管癌都写的是静脉滴注</a:t>
        </a:r>
      </a:p>
    </p188:txBody>
  </p188:cm>
  <p188:cm id="{670A785A-5D24-4756-B0E5-02C91A540ADC}" authorId="{F944F56C-BA26-1A5B-A954-6C8BE6127E66}" created="2026-06-05T08:08:07.000">
    <ac:deMkLst xmlns:ac="http://schemas.microsoft.com/office/drawing/2013/main/command">
      <pc:docMk xmlns:pc="http://schemas.microsoft.com/office/powerpoint/2013/main/command"/>
      <pc:sldMk xmlns:pc="http://schemas.microsoft.com/office/powerpoint/2013/main/command" sldId="5905"/>
      <ac:spMk id="5"/>
    </ac:deMkLst>
    <p188:txBody>
      <a:bodyPr/>
      <a:lstStyle/>
      <a:p>
        <a:r>
          <a:rPr lang="zh-CN" altLang="en-US"/>
          <a:t>26周的来源是？是否直接标注为疾病进展或出现不可耐受的毒性</a:t>
        </a:r>
      </a:p>
    </p188:txBody>
  </p188:cm>
</p188:cmLst>
</file>

<file path=ppt/comments/modernComment3.xml><?xml version="1.0" encoding="utf-8"?>
<p188:cmLst xmlns:a="http://schemas.openxmlformats.org/drawingml/2006/main" xmlns:r="http://schemas.openxmlformats.org/officeDocument/2006/relationships" xmlns:p188="http://schemas.microsoft.com/office/powerpoint/2018/8/main">
  <p188:cm id="{C65CA93C-B3ED-4020-A71A-7C1266EFB76B}" authorId="{F944F56C-BA26-1A5B-A954-6C8BE6127E66}" created="2026-06-05T08:16:01.074">
    <ac:txMkLst xmlns:ac="http://schemas.microsoft.com/office/drawing/2013/main/command">
      <pc:docMk xmlns:pc="http://schemas.microsoft.com/office/powerpoint/2013/main/command"/>
      <pc:sldMk xmlns:pc="http://schemas.microsoft.com/office/powerpoint/2013/main/command" sldId="5917"/>
      <ac:spMk id="8"/>
      <ac:txMk cp="24" len="9">
        <ac:context len="609" hash="2422883424"/>
      </ac:txMk>
    </ac:txMkLst>
    <p188:pos x="4265706" y="187189"/>
    <p188:txBody>
      <a:bodyPr/>
      <a:lstStyle/>
      <a:p>
        <a:r>
          <a:rPr lang="zh-CN" altLang="en-US"/>
          <a:t>指南的引用为何使用要用跨年份的标注？是否改成具体版本号？</a:t>
        </a:r>
      </a:p>
    </p188:txBody>
  </p188:cm>
  <p188:cm id="{F0FF10E3-08B8-4905-9FD2-D3286CC722AA}" authorId="{F944F56C-BA26-1A5B-A954-6C8BE6127E66}" created="2026-06-05T08:16:13.762">
    <ac:txMkLst xmlns:ac="http://schemas.microsoft.com/office/drawing/2013/main/command">
      <pc:docMk xmlns:pc="http://schemas.microsoft.com/office/powerpoint/2013/main/command"/>
      <pc:sldMk xmlns:pc="http://schemas.microsoft.com/office/powerpoint/2013/main/command" sldId="5917"/>
      <ac:spMk id="8"/>
      <ac:txMk cp="136" len="9">
        <ac:context len="609" hash="2422883424"/>
      </ac:txMk>
    </ac:txMkLst>
    <p188:pos x="2741706" y="1022341"/>
    <p188:txBody>
      <a:bodyPr/>
      <a:lstStyle/>
      <a:p>
        <a:r>
          <a:rPr lang="zh-CN" altLang="en-US"/>
          <a:t>同上</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2C76801-19B5-4EE1-B062-893171A41E13}" type="datetimeFigureOut">
              <a:rPr lang="zh-CN" altLang="en-US" smtClean="0"/>
              <a:t>2026/6/10</a:t>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E91F403E-BE1A-43E1-9EE6-BFDD706247E4}" type="slidenum">
              <a:rPr lang="zh-CN" altLang="en-US" smtClean="0"/>
              <a:t>‹#›</a:t>
            </a:fld>
            <a:endParaRPr lang="zh-CN" altLang="en-US"/>
          </a:p>
        </p:txBody>
      </p:sp>
    </p:spTree>
    <p:extLst>
      <p:ext uri="{BB962C8B-B14F-4D97-AF65-F5344CB8AC3E}">
        <p14:creationId xmlns:p14="http://schemas.microsoft.com/office/powerpoint/2010/main" val="171321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84E1CF-E690-4959-944C-65521B5583F9}"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71599" y="188640"/>
            <a:ext cx="10293019" cy="778098"/>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p:txBody>
      </p:sp>
      <p:sp>
        <p:nvSpPr>
          <p:cNvPr id="4" name="Freeform 115"/>
          <p:cNvSpPr/>
          <p:nvPr userDrawn="1"/>
        </p:nvSpPr>
        <p:spPr bwMode="auto">
          <a:xfrm>
            <a:off x="1" y="277401"/>
            <a:ext cx="1253446"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solidFill>
            <a:schemeClr val="accent1">
              <a:lumMod val="75000"/>
            </a:schemeClr>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3600" dirty="0">
              <a:solidFill>
                <a:schemeClr val="bg1"/>
              </a:solidFill>
              <a:latin typeface="Merck" panose="02060803030402040803" pitchFamily="18" charset="0"/>
            </a:endParaRPr>
          </a:p>
        </p:txBody>
      </p:sp>
      <p:sp>
        <p:nvSpPr>
          <p:cNvPr id="2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cxnSp>
        <p:nvCxnSpPr>
          <p:cNvPr id="26"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27"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0"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1"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2"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t>‹#›</a:t>
            </a:fld>
            <a:endParaRPr lang="zh-CN" altLang="en-US" sz="1200" dirty="0">
              <a:solidFill>
                <a:srgbClr val="FFFFFF"/>
              </a:solidFill>
              <a:latin typeface="Arial" panose="020B0604020202020204"/>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5" name="内容占位符 2"/>
          <p:cNvSpPr>
            <a:spLocks noGrp="1"/>
          </p:cNvSpPr>
          <p:nvPr>
            <p:ph idx="1"/>
          </p:nvPr>
        </p:nvSpPr>
        <p:spPr>
          <a:xfrm>
            <a:off x="609600" y="1268760"/>
            <a:ext cx="10972800" cy="4968552"/>
          </a:xfrm>
        </p:spPr>
        <p:txBody>
          <a:bodyPr/>
          <a:lstStyle/>
          <a:p>
            <a:pPr lvl="0"/>
            <a:r>
              <a:rPr lang="zh-CN" altLang="en-US" dirty="0"/>
              <a:t>单击此处编辑母版文本样式</a:t>
            </a:r>
          </a:p>
          <a:p>
            <a:pPr lvl="1"/>
            <a:r>
              <a:rPr lang="zh-CN" altLang="en-US" dirty="0"/>
              <a:t>第二级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7" name="内容占位符 3"/>
          <p:cNvSpPr>
            <a:spLocks noGrp="1"/>
          </p:cNvSpPr>
          <p:nvPr>
            <p:ph sz="half" idx="2"/>
          </p:nvPr>
        </p:nvSpPr>
        <p:spPr>
          <a:xfrm>
            <a:off x="609600" y="5805265"/>
            <a:ext cx="11055019" cy="72008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349078"/>
            <a:ext cx="10959720" cy="639762"/>
          </a:xfrm>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日期占位符 6"/>
          <p:cNvSpPr>
            <a:spLocks noGrp="1"/>
          </p:cNvSpPr>
          <p:nvPr>
            <p:ph type="dt" sz="half" idx="10"/>
          </p:nvPr>
        </p:nvSpPr>
        <p:spPr>
          <a:xfrm>
            <a:off x="609599" y="6356355"/>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80"/>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1382B881-A550-41C5-A3E3-A6E5A982D199}" type="datetimeFigureOut">
              <a:rPr lang="zh-CN" altLang="en-US" smtClean="0"/>
              <a:t>2026/6/10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778240" y="6377940"/>
            <a:ext cx="2804160" cy="342900"/>
          </a:xfrm>
          <a:prstGeom prst="rect">
            <a:avLst/>
          </a:prstGeom>
        </p:spPr>
        <p:txBody>
          <a:bodyPr/>
          <a:lstStyle/>
          <a:p>
            <a:fld id="{8DAC0B67-89C2-4060-865D-B1054A0DEA9C}" type="slidenum">
              <a:rPr lang="zh-CN" altLang="en-US" smtClean="0"/>
              <a:t>‹#›</a:t>
            </a:fld>
            <a:endParaRPr lang="zh-CN" altLang="en-US"/>
          </a:p>
        </p:txBody>
      </p:sp>
      <p:sp>
        <p:nvSpPr>
          <p:cNvPr id="6" name="文本占位符 2"/>
          <p:cNvSpPr>
            <a:spLocks noGrp="1"/>
          </p:cNvSpPr>
          <p:nvPr>
            <p:ph type="body" idx="1"/>
          </p:nvPr>
        </p:nvSpPr>
        <p:spPr>
          <a:xfrm>
            <a:off x="609600" y="1349078"/>
            <a:ext cx="5386917"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内容占位符 3"/>
          <p:cNvSpPr>
            <a:spLocks noGrp="1"/>
          </p:cNvSpPr>
          <p:nvPr>
            <p:ph sz="half" idx="2"/>
          </p:nvPr>
        </p:nvSpPr>
        <p:spPr>
          <a:xfrm>
            <a:off x="609600" y="5805264"/>
            <a:ext cx="11055019" cy="608931"/>
          </a:xfrm>
        </p:spPr>
        <p:txBody>
          <a:bodyPr/>
          <a:lstStyle>
            <a:lvl1pPr>
              <a:lnSpc>
                <a:spcPct val="100000"/>
              </a:lnSpc>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8" name="文本占位符 4"/>
          <p:cNvSpPr>
            <a:spLocks noGrp="1"/>
          </p:cNvSpPr>
          <p:nvPr>
            <p:ph type="body" sz="quarter" idx="3"/>
          </p:nvPr>
        </p:nvSpPr>
        <p:spPr>
          <a:xfrm>
            <a:off x="6193368" y="1349078"/>
            <a:ext cx="5389033"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9" name="标题 1"/>
          <p:cNvSpPr>
            <a:spLocks noGrp="1"/>
          </p:cNvSpPr>
          <p:nvPr>
            <p:ph type="title"/>
          </p:nvPr>
        </p:nvSpPr>
        <p:spPr>
          <a:xfrm>
            <a:off x="691819" y="188640"/>
            <a:ext cx="10972800" cy="778098"/>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349078"/>
            <a:ext cx="5386917"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600" y="5747247"/>
            <a:ext cx="11055019" cy="77809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5" name="文本占位符 4"/>
          <p:cNvSpPr>
            <a:spLocks noGrp="1"/>
          </p:cNvSpPr>
          <p:nvPr>
            <p:ph type="body" sz="quarter" idx="3"/>
          </p:nvPr>
        </p:nvSpPr>
        <p:spPr>
          <a:xfrm>
            <a:off x="6193368" y="1349078"/>
            <a:ext cx="5389033"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日期占位符 6"/>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1819" y="188640"/>
            <a:ext cx="10972800" cy="778098"/>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0" y="1268760"/>
            <a:ext cx="10972800" cy="4968552"/>
          </a:xfrm>
          <a:prstGeom prst="rect">
            <a:avLst/>
          </a:prstGeom>
        </p:spPr>
        <p:txBody>
          <a:bodyPr vert="horz" lIns="91440" tIns="45720" rIns="91440" bIns="45720" rtlCol="0">
            <a:noAutofit/>
          </a:bodyPr>
          <a:lstStyle/>
          <a:p>
            <a:pPr lvl="0"/>
            <a:r>
              <a:rPr lang="zh-CN" altLang="en-US" dirty="0"/>
              <a:t>单击此处编辑母版文本样式</a:t>
            </a:r>
          </a:p>
          <a:p>
            <a:pPr lvl="1"/>
            <a:r>
              <a:rPr lang="zh-CN" altLang="en-US" dirty="0"/>
              <a:t>第二级</a:t>
            </a:r>
          </a:p>
        </p:txBody>
      </p:sp>
      <p:sp>
        <p:nvSpPr>
          <p:cNvPr id="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grpSp>
        <p:nvGrpSpPr>
          <p:cNvPr id="7" name="组合 6"/>
          <p:cNvGrpSpPr/>
          <p:nvPr userDrawn="1"/>
        </p:nvGrpSpPr>
        <p:grpSpPr>
          <a:xfrm>
            <a:off x="-913411" y="329298"/>
            <a:ext cx="1628085"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rgbClr val="014782"/>
                </a:gs>
                <a:gs pos="0">
                  <a:srgbClr val="01478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rgbClr val="4472C4"/>
                </a:gs>
                <a:gs pos="0">
                  <a:srgbClr val="4472C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10"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11"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4"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5"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t>‹#›</a:t>
            </a:fld>
            <a:endParaRPr lang="zh-CN" altLang="en-US" sz="1200" dirty="0">
              <a:solidFill>
                <a:srgbClr val="FFFFFF"/>
              </a:solidFill>
              <a:latin typeface="Arial" panose="020B060402020202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56"/>
          <p:cNvGrpSpPr/>
          <p:nvPr/>
        </p:nvGrpSpPr>
        <p:grpSpPr>
          <a:xfrm rot="21310115">
            <a:off x="4170157" y="932273"/>
            <a:ext cx="8733032" cy="6614959"/>
            <a:chOff x="3943629" y="1765230"/>
            <a:chExt cx="8733041" cy="6614959"/>
          </a:xfrm>
          <a:solidFill>
            <a:srgbClr val="0083C9">
              <a:alpha val="7000"/>
            </a:srgbClr>
          </a:solidFill>
        </p:grpSpPr>
        <p:sp>
          <p:nvSpPr>
            <p:cNvPr id="5" name="Donut 60"/>
            <p:cNvSpPr/>
            <p:nvPr/>
          </p:nvSpPr>
          <p:spPr>
            <a:xfrm rot="6104502">
              <a:off x="10513894" y="4182360"/>
              <a:ext cx="1327177" cy="1327177"/>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8" name="Donut 61"/>
            <p:cNvSpPr/>
            <p:nvPr/>
          </p:nvSpPr>
          <p:spPr>
            <a:xfrm rot="6104502">
              <a:off x="11635129" y="3232034"/>
              <a:ext cx="1041541" cy="1041541"/>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9" name="Donut 62"/>
            <p:cNvSpPr/>
            <p:nvPr/>
          </p:nvSpPr>
          <p:spPr>
            <a:xfrm rot="6104502">
              <a:off x="4885213" y="5754088"/>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0" name="Donut 74"/>
            <p:cNvSpPr/>
            <p:nvPr/>
          </p:nvSpPr>
          <p:spPr>
            <a:xfrm rot="6104502">
              <a:off x="9890317" y="632831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1" name="Donut 75"/>
            <p:cNvSpPr/>
            <p:nvPr/>
          </p:nvSpPr>
          <p:spPr>
            <a:xfrm rot="6104502">
              <a:off x="11280398" y="277344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2" name="Oval 76"/>
            <p:cNvSpPr/>
            <p:nvPr/>
          </p:nvSpPr>
          <p:spPr>
            <a:xfrm rot="6104502">
              <a:off x="11255956" y="4096902"/>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77"/>
            <p:cNvSpPr/>
            <p:nvPr/>
          </p:nvSpPr>
          <p:spPr>
            <a:xfrm rot="6104502">
              <a:off x="10988857" y="3411415"/>
              <a:ext cx="312832" cy="31283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Donut 78"/>
            <p:cNvSpPr/>
            <p:nvPr/>
          </p:nvSpPr>
          <p:spPr>
            <a:xfrm rot="20504502">
              <a:off x="8157576" y="4967821"/>
              <a:ext cx="1778283" cy="1778283"/>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5" name="Donut 79"/>
            <p:cNvSpPr/>
            <p:nvPr/>
          </p:nvSpPr>
          <p:spPr>
            <a:xfrm rot="20504502">
              <a:off x="5967631" y="5517505"/>
              <a:ext cx="1327177" cy="1327177"/>
            </a:xfrm>
            <a:prstGeom prst="donut">
              <a:avLst>
                <a:gd name="adj" fmla="val 15926"/>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6" name="Oval 80"/>
            <p:cNvSpPr/>
            <p:nvPr/>
          </p:nvSpPr>
          <p:spPr>
            <a:xfrm rot="20504502">
              <a:off x="7106071" y="6040256"/>
              <a:ext cx="688490" cy="6884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Oval 81"/>
            <p:cNvSpPr/>
            <p:nvPr/>
          </p:nvSpPr>
          <p:spPr>
            <a:xfrm rot="20504502">
              <a:off x="8828367" y="4697538"/>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Donut 82"/>
            <p:cNvSpPr/>
            <p:nvPr/>
          </p:nvSpPr>
          <p:spPr>
            <a:xfrm rot="20504502">
              <a:off x="7272388" y="5137491"/>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9" name="Donut 83"/>
            <p:cNvSpPr/>
            <p:nvPr/>
          </p:nvSpPr>
          <p:spPr>
            <a:xfrm rot="20504502">
              <a:off x="9359434" y="559670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0" name="Donut 84"/>
            <p:cNvSpPr/>
            <p:nvPr/>
          </p:nvSpPr>
          <p:spPr>
            <a:xfrm rot="20504502">
              <a:off x="9482547" y="465955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1" name="Donut 85"/>
            <p:cNvSpPr/>
            <p:nvPr/>
          </p:nvSpPr>
          <p:spPr>
            <a:xfrm rot="20504502">
              <a:off x="11146308" y="5868777"/>
              <a:ext cx="1074806" cy="1074806"/>
            </a:xfrm>
            <a:prstGeom prst="donut">
              <a:avLst>
                <a:gd name="adj" fmla="val 24020"/>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2" name="Oval 86"/>
            <p:cNvSpPr/>
            <p:nvPr/>
          </p:nvSpPr>
          <p:spPr>
            <a:xfrm rot="20504502">
              <a:off x="7238767" y="5017013"/>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Oval 87"/>
            <p:cNvSpPr/>
            <p:nvPr/>
          </p:nvSpPr>
          <p:spPr>
            <a:xfrm rot="20504502">
              <a:off x="3943629" y="6130310"/>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4" name="Oval 88"/>
            <p:cNvSpPr/>
            <p:nvPr/>
          </p:nvSpPr>
          <p:spPr>
            <a:xfrm rot="20504502">
              <a:off x="6479821" y="5990866"/>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5" name="Oval 89"/>
            <p:cNvSpPr/>
            <p:nvPr/>
          </p:nvSpPr>
          <p:spPr>
            <a:xfrm rot="20504502">
              <a:off x="9327833" y="4273371"/>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 name="Donut 90"/>
            <p:cNvSpPr/>
            <p:nvPr/>
          </p:nvSpPr>
          <p:spPr>
            <a:xfrm rot="10604502">
              <a:off x="10421842" y="5527974"/>
              <a:ext cx="1327177" cy="1327177"/>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7" name="Donut 91"/>
            <p:cNvSpPr/>
            <p:nvPr/>
          </p:nvSpPr>
          <p:spPr>
            <a:xfrm rot="10604502">
              <a:off x="11502978" y="1935344"/>
              <a:ext cx="1041541" cy="104154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8" name="Oval 92"/>
            <p:cNvSpPr/>
            <p:nvPr/>
          </p:nvSpPr>
          <p:spPr>
            <a:xfrm rot="10604502">
              <a:off x="11886320" y="1765230"/>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9" name="Donut 93"/>
            <p:cNvSpPr/>
            <p:nvPr/>
          </p:nvSpPr>
          <p:spPr>
            <a:xfrm rot="10604502">
              <a:off x="9874667" y="3536070"/>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0" name="Donut 94"/>
            <p:cNvSpPr/>
            <p:nvPr/>
          </p:nvSpPr>
          <p:spPr>
            <a:xfrm rot="10604502">
              <a:off x="10759809" y="3214182"/>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1" name="Donut 95"/>
            <p:cNvSpPr/>
            <p:nvPr/>
          </p:nvSpPr>
          <p:spPr>
            <a:xfrm rot="10604502">
              <a:off x="4248675" y="6231127"/>
              <a:ext cx="1074806" cy="1074806"/>
            </a:xfrm>
            <a:prstGeom prst="donut">
              <a:avLst>
                <a:gd name="adj" fmla="val 24020"/>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2" name="Oval 96"/>
            <p:cNvSpPr/>
            <p:nvPr/>
          </p:nvSpPr>
          <p:spPr>
            <a:xfrm rot="10604502">
              <a:off x="11516462" y="3055947"/>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Oval 97"/>
            <p:cNvSpPr/>
            <p:nvPr/>
          </p:nvSpPr>
          <p:spPr>
            <a:xfrm rot="10604502">
              <a:off x="8086333" y="6082900"/>
              <a:ext cx="603202" cy="60320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Oval 98"/>
            <p:cNvSpPr/>
            <p:nvPr/>
          </p:nvSpPr>
          <p:spPr>
            <a:xfrm rot="10604502">
              <a:off x="4659440" y="5686338"/>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pic>
        <p:nvPicPr>
          <p:cNvPr id="5124"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1925"/>
            <a:ext cx="1909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microsoft.com/office/2018/10/relationships/comments" Target="../comments/modern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346356"/>
            <a:ext cx="12193588" cy="4343810"/>
          </a:xfrm>
          <a:prstGeom prst="rect">
            <a:avLst/>
          </a:prstGeom>
          <a:solidFill>
            <a:schemeClr val="accent5">
              <a:lumMod val="5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lstStyle/>
          <a:p>
            <a:endParaRPr lang="zh-CN" altLang="en-US"/>
          </a:p>
        </p:txBody>
      </p:sp>
      <p:sp>
        <p:nvSpPr>
          <p:cNvPr id="3" name="TextBox 23"/>
          <p:cNvSpPr txBox="1"/>
          <p:nvPr/>
        </p:nvSpPr>
        <p:spPr>
          <a:xfrm>
            <a:off x="2969697" y="1967103"/>
            <a:ext cx="6251020" cy="1779441"/>
          </a:xfrm>
          <a:prstGeom prst="rect">
            <a:avLst/>
          </a:prstGeom>
          <a:noFill/>
        </p:spPr>
        <p:txBody>
          <a:bodyPr wrap="square" lIns="121838" tIns="60918" rIns="121838" bIns="60918" rtlCol="0">
            <a:spAutoFit/>
          </a:bodyPr>
          <a:lstStyle/>
          <a:p>
            <a:pPr algn="ctr">
              <a:lnSpc>
                <a:spcPct val="150000"/>
              </a:lnSpc>
            </a:pPr>
            <a:r>
              <a:rPr lang="zh-CN" altLang="en-US" sz="4000" b="1" dirty="0">
                <a:solidFill>
                  <a:schemeClr val="bg1"/>
                </a:solidFill>
                <a:latin typeface="微软雅黑" panose="020B0503020204020204" charset="-122"/>
                <a:ea typeface="微软雅黑" panose="020B0503020204020204" charset="-122"/>
              </a:rPr>
              <a:t>尼妥珠单抗注射液</a:t>
            </a:r>
            <a:endParaRPr lang="en-US" altLang="zh-CN" sz="4000" b="1" dirty="0">
              <a:solidFill>
                <a:schemeClr val="bg1"/>
              </a:solidFill>
              <a:latin typeface="微软雅黑" panose="020B0503020204020204" charset="-122"/>
              <a:ea typeface="微软雅黑" panose="020B0503020204020204" charset="-122"/>
            </a:endParaRPr>
          </a:p>
          <a:p>
            <a:pPr algn="ctr">
              <a:lnSpc>
                <a:spcPct val="150000"/>
              </a:lnSpc>
            </a:pPr>
            <a:r>
              <a:rPr lang="zh-CN" altLang="en-US" sz="3600" b="1" dirty="0">
                <a:solidFill>
                  <a:schemeClr val="bg1"/>
                </a:solidFill>
                <a:latin typeface="微软雅黑" panose="020B0503020204020204" charset="-122"/>
                <a:ea typeface="微软雅黑" panose="020B0503020204020204" charset="-122"/>
              </a:rPr>
              <a:t>（泰欣生</a:t>
            </a:r>
            <a:r>
              <a:rPr lang="en-US" altLang="zh-CN" sz="3600" b="1" baseline="30000" dirty="0">
                <a:solidFill>
                  <a:schemeClr val="bg1"/>
                </a:solidFill>
                <a:latin typeface="微软雅黑" panose="020B0503020204020204" charset="-122"/>
                <a:ea typeface="微软雅黑" panose="020B0503020204020204" charset="-122"/>
              </a:rPr>
              <a:t>®</a:t>
            </a:r>
            <a:r>
              <a:rPr lang="en-US" altLang="zh-CN" sz="3600" baseline="30000" dirty="0">
                <a:solidFill>
                  <a:schemeClr val="bg1"/>
                </a:solidFill>
                <a:latin typeface="微软雅黑" panose="020B0503020204020204" charset="-122"/>
                <a:ea typeface="微软雅黑" panose="020B0503020204020204" charset="-122"/>
              </a:rPr>
              <a:t> </a:t>
            </a:r>
            <a:r>
              <a:rPr lang="zh-CN" altLang="en-US" sz="3600" b="1" dirty="0">
                <a:solidFill>
                  <a:schemeClr val="bg1"/>
                </a:solidFill>
                <a:latin typeface="微软雅黑" panose="020B0503020204020204" charset="-122"/>
                <a:ea typeface="微软雅黑" panose="020B0503020204020204" charset="-122"/>
              </a:rPr>
              <a:t>）</a:t>
            </a:r>
            <a:endParaRPr lang="en-US" altLang="zh-CN" sz="4000" b="1" dirty="0">
              <a:solidFill>
                <a:schemeClr val="bg1"/>
              </a:solidFill>
              <a:latin typeface="微软雅黑" panose="020B0503020204020204" charset="-122"/>
              <a:ea typeface="微软雅黑" panose="020B0503020204020204" charset="-122"/>
            </a:endParaRPr>
          </a:p>
        </p:txBody>
      </p:sp>
      <p:sp>
        <p:nvSpPr>
          <p:cNvPr id="4" name="圆角矩形 12"/>
          <p:cNvSpPr/>
          <p:nvPr/>
        </p:nvSpPr>
        <p:spPr>
          <a:xfrm>
            <a:off x="4304485" y="4162035"/>
            <a:ext cx="3581444" cy="459233"/>
          </a:xfrm>
          <a:prstGeom prst="roundRect">
            <a:avLst>
              <a:gd name="adj" fmla="val 268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百泰生物药业有限公司</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4" y="130742"/>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7"/>
          <p:cNvSpPr/>
          <p:nvPr/>
        </p:nvSpPr>
        <p:spPr bwMode="auto">
          <a:xfrm>
            <a:off x="9803445" y="5832981"/>
            <a:ext cx="714083" cy="714083"/>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7" name="圆角矩形 8"/>
          <p:cNvSpPr/>
          <p:nvPr/>
        </p:nvSpPr>
        <p:spPr bwMode="auto">
          <a:xfrm>
            <a:off x="10517529" y="5047492"/>
            <a:ext cx="642674" cy="642674"/>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8" name="圆角矩形 9"/>
          <p:cNvSpPr/>
          <p:nvPr/>
        </p:nvSpPr>
        <p:spPr bwMode="auto">
          <a:xfrm>
            <a:off x="10231893" y="5547348"/>
            <a:ext cx="499858" cy="499858"/>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9" name="圆角矩形 10"/>
          <p:cNvSpPr/>
          <p:nvPr/>
        </p:nvSpPr>
        <p:spPr bwMode="auto">
          <a:xfrm>
            <a:off x="10999778" y="5511644"/>
            <a:ext cx="928307" cy="928307"/>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pic>
        <p:nvPicPr>
          <p:cNvPr id="5" name="图片 4"/>
          <p:cNvPicPr>
            <a:picLocks noChangeAspect="1"/>
          </p:cNvPicPr>
          <p:nvPr/>
        </p:nvPicPr>
        <p:blipFill>
          <a:blip r:embed="rId3"/>
          <a:stretch>
            <a:fillRect/>
          </a:stretch>
        </p:blipFill>
        <p:spPr>
          <a:xfrm>
            <a:off x="940259" y="2642222"/>
            <a:ext cx="1526668" cy="158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126654" y="2132856"/>
            <a:ext cx="9353604" cy="2846813"/>
            <a:chOff x="1126654" y="2132856"/>
            <a:chExt cx="9353604" cy="2846813"/>
          </a:xfrm>
        </p:grpSpPr>
        <p:grpSp>
          <p:nvGrpSpPr>
            <p:cNvPr id="39" name="组合 38"/>
            <p:cNvGrpSpPr/>
            <p:nvPr/>
          </p:nvGrpSpPr>
          <p:grpSpPr>
            <a:xfrm>
              <a:off x="1126654" y="2132856"/>
              <a:ext cx="4153290" cy="681175"/>
              <a:chOff x="3070870" y="1395918"/>
              <a:chExt cx="5740555" cy="837610"/>
            </a:xfrm>
          </p:grpSpPr>
          <p:sp>
            <p:nvSpPr>
              <p:cNvPr id="40" name="Freeform 11"/>
              <p:cNvSpPr/>
              <p:nvPr>
                <p:custDataLst>
                  <p:tags r:id="rId2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1" name="Freeform 10"/>
              <p:cNvSpPr/>
              <p:nvPr>
                <p:custDataLst>
                  <p:tags r:id="rId2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2" name="Rectangle 12"/>
              <p:cNvSpPr>
                <a:spLocks noChangeArrowheads="1"/>
              </p:cNvSpPr>
              <p:nvPr>
                <p:custDataLst>
                  <p:tags r:id="rId2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3" name="TextBox 105"/>
              <p:cNvSpPr txBox="1">
                <a:spLocks noChangeArrowheads="1"/>
              </p:cNvSpPr>
              <p:nvPr>
                <p:custDataLst>
                  <p:tags r:id="rId2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药品基本信息</a:t>
                </a:r>
                <a:endParaRPr lang="zh-CN" altLang="en-US" dirty="0">
                  <a:solidFill>
                    <a:srgbClr val="006494"/>
                  </a:solidFill>
                  <a:latin typeface="微软雅黑" panose="020B0503020204020204" charset="-122"/>
                </a:endParaRPr>
              </a:p>
            </p:txBody>
          </p:sp>
          <p:sp>
            <p:nvSpPr>
              <p:cNvPr id="44" name="TextBox 106"/>
              <p:cNvSpPr txBox="1">
                <a:spLocks noChangeArrowheads="1"/>
              </p:cNvSpPr>
              <p:nvPr>
                <p:custDataLst>
                  <p:tags r:id="rId25"/>
                </p:custDataLst>
              </p:nvPr>
            </p:nvSpPr>
            <p:spPr bwMode="auto">
              <a:xfrm>
                <a:off x="3474902" y="1438764"/>
                <a:ext cx="405903"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1</a:t>
                </a:r>
                <a:endParaRPr lang="zh-CN" altLang="en-US" sz="3600" b="1" dirty="0">
                  <a:solidFill>
                    <a:srgbClr val="FFFFFF"/>
                  </a:solidFill>
                  <a:latin typeface="Agency FB" panose="020B0503020202020204" pitchFamily="34" charset="0"/>
                </a:endParaRPr>
              </a:p>
            </p:txBody>
          </p:sp>
        </p:grpSp>
        <p:grpSp>
          <p:nvGrpSpPr>
            <p:cNvPr id="45" name="组合 44"/>
            <p:cNvGrpSpPr/>
            <p:nvPr/>
          </p:nvGrpSpPr>
          <p:grpSpPr>
            <a:xfrm>
              <a:off x="1146110" y="3164030"/>
              <a:ext cx="4153290" cy="681175"/>
              <a:chOff x="3070870" y="1395918"/>
              <a:chExt cx="5740555" cy="837610"/>
            </a:xfrm>
          </p:grpSpPr>
          <p:sp>
            <p:nvSpPr>
              <p:cNvPr id="46" name="Freeform 11"/>
              <p:cNvSpPr/>
              <p:nvPr>
                <p:custDataLst>
                  <p:tags r:id="rId1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7" name="Freeform 10"/>
              <p:cNvSpPr/>
              <p:nvPr>
                <p:custDataLst>
                  <p:tags r:id="rId1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8" name="Rectangle 12"/>
              <p:cNvSpPr>
                <a:spLocks noChangeArrowheads="1"/>
              </p:cNvSpPr>
              <p:nvPr>
                <p:custDataLst>
                  <p:tags r:id="rId1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9" name="TextBox 105"/>
              <p:cNvSpPr txBox="1">
                <a:spLocks noChangeArrowheads="1"/>
              </p:cNvSpPr>
              <p:nvPr>
                <p:custDataLst>
                  <p:tags r:id="rId1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有效性</a:t>
                </a:r>
                <a:endParaRPr lang="zh-CN" altLang="en-US" dirty="0">
                  <a:solidFill>
                    <a:srgbClr val="006494"/>
                  </a:solidFill>
                  <a:latin typeface="微软雅黑" panose="020B0503020204020204" charset="-122"/>
                </a:endParaRPr>
              </a:p>
            </p:txBody>
          </p:sp>
          <p:sp>
            <p:nvSpPr>
              <p:cNvPr id="50" name="TextBox 106"/>
              <p:cNvSpPr txBox="1">
                <a:spLocks noChangeArrowheads="1"/>
              </p:cNvSpPr>
              <p:nvPr>
                <p:custDataLst>
                  <p:tags r:id="rId20"/>
                </p:custDataLst>
              </p:nvPr>
            </p:nvSpPr>
            <p:spPr bwMode="auto">
              <a:xfrm>
                <a:off x="3404001" y="1438764"/>
                <a:ext cx="547702"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3</a:t>
                </a:r>
                <a:endParaRPr lang="zh-CN" altLang="en-US" sz="3600" b="1" dirty="0">
                  <a:solidFill>
                    <a:srgbClr val="FFFFFF"/>
                  </a:solidFill>
                  <a:latin typeface="Agency FB" panose="020B0503020202020204" pitchFamily="34" charset="0"/>
                </a:endParaRPr>
              </a:p>
            </p:txBody>
          </p:sp>
        </p:grpSp>
        <p:grpSp>
          <p:nvGrpSpPr>
            <p:cNvPr id="51" name="组合 50"/>
            <p:cNvGrpSpPr/>
            <p:nvPr/>
          </p:nvGrpSpPr>
          <p:grpSpPr>
            <a:xfrm>
              <a:off x="1126654" y="4298494"/>
              <a:ext cx="4153290" cy="681175"/>
              <a:chOff x="3070870" y="1395918"/>
              <a:chExt cx="5740555" cy="837610"/>
            </a:xfrm>
          </p:grpSpPr>
          <p:sp>
            <p:nvSpPr>
              <p:cNvPr id="52" name="Freeform 11"/>
              <p:cNvSpPr/>
              <p:nvPr>
                <p:custDataLst>
                  <p:tags r:id="rId1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3" name="Freeform 10"/>
              <p:cNvSpPr/>
              <p:nvPr>
                <p:custDataLst>
                  <p:tags r:id="rId1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54" name="Rectangle 12"/>
              <p:cNvSpPr>
                <a:spLocks noChangeArrowheads="1"/>
              </p:cNvSpPr>
              <p:nvPr>
                <p:custDataLst>
                  <p:tags r:id="rId1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55" name="TextBox 105"/>
              <p:cNvSpPr txBox="1">
                <a:spLocks noChangeArrowheads="1"/>
              </p:cNvSpPr>
              <p:nvPr>
                <p:custDataLst>
                  <p:tags r:id="rId1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公平性</a:t>
                </a:r>
                <a:endParaRPr lang="zh-CN" altLang="en-US" dirty="0">
                  <a:solidFill>
                    <a:srgbClr val="006494"/>
                  </a:solidFill>
                  <a:latin typeface="微软雅黑" panose="020B0503020204020204" charset="-122"/>
                </a:endParaRPr>
              </a:p>
            </p:txBody>
          </p:sp>
          <p:sp>
            <p:nvSpPr>
              <p:cNvPr id="56" name="TextBox 106"/>
              <p:cNvSpPr txBox="1">
                <a:spLocks noChangeArrowheads="1"/>
              </p:cNvSpPr>
              <p:nvPr>
                <p:custDataLst>
                  <p:tags r:id="rId15"/>
                </p:custDataLst>
              </p:nvPr>
            </p:nvSpPr>
            <p:spPr bwMode="auto">
              <a:xfrm>
                <a:off x="3405109"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5</a:t>
                </a:r>
                <a:endParaRPr lang="zh-CN" altLang="en-US" sz="3600" b="1" dirty="0">
                  <a:solidFill>
                    <a:srgbClr val="FFFFFF"/>
                  </a:solidFill>
                  <a:latin typeface="Agency FB" panose="020B0503020202020204" pitchFamily="34" charset="0"/>
                </a:endParaRPr>
              </a:p>
            </p:txBody>
          </p:sp>
        </p:grpSp>
        <p:grpSp>
          <p:nvGrpSpPr>
            <p:cNvPr id="57" name="组合 56"/>
            <p:cNvGrpSpPr/>
            <p:nvPr/>
          </p:nvGrpSpPr>
          <p:grpSpPr>
            <a:xfrm>
              <a:off x="6326968" y="2181284"/>
              <a:ext cx="4153290" cy="681175"/>
              <a:chOff x="3070870" y="1395918"/>
              <a:chExt cx="5740555" cy="837610"/>
            </a:xfrm>
          </p:grpSpPr>
          <p:sp>
            <p:nvSpPr>
              <p:cNvPr id="58" name="Freeform 11"/>
              <p:cNvSpPr/>
              <p:nvPr>
                <p:custDataLst>
                  <p:tags r:id="rId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9" name="Freeform 10"/>
              <p:cNvSpPr/>
              <p:nvPr>
                <p:custDataLst>
                  <p:tags r:id="rId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0" name="Rectangle 12"/>
              <p:cNvSpPr>
                <a:spLocks noChangeArrowheads="1"/>
              </p:cNvSpPr>
              <p:nvPr>
                <p:custDataLst>
                  <p:tags r:id="rId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1" name="TextBox 105"/>
              <p:cNvSpPr txBox="1">
                <a:spLocks noChangeArrowheads="1"/>
              </p:cNvSpPr>
              <p:nvPr>
                <p:custDataLst>
                  <p:tags r:id="rId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安全性</a:t>
                </a:r>
                <a:endParaRPr lang="zh-CN" altLang="en-US" dirty="0">
                  <a:solidFill>
                    <a:srgbClr val="006494"/>
                  </a:solidFill>
                  <a:latin typeface="微软雅黑" panose="020B0503020204020204" charset="-122"/>
                </a:endParaRPr>
              </a:p>
            </p:txBody>
          </p:sp>
          <p:sp>
            <p:nvSpPr>
              <p:cNvPr id="62" name="TextBox 106"/>
              <p:cNvSpPr txBox="1">
                <a:spLocks noChangeArrowheads="1"/>
              </p:cNvSpPr>
              <p:nvPr>
                <p:custDataLst>
                  <p:tags r:id="rId10"/>
                </p:custDataLst>
              </p:nvPr>
            </p:nvSpPr>
            <p:spPr bwMode="auto">
              <a:xfrm>
                <a:off x="3409540" y="1438764"/>
                <a:ext cx="536625"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2</a:t>
                </a:r>
                <a:endParaRPr lang="zh-CN" altLang="en-US" sz="3600" b="1" dirty="0">
                  <a:solidFill>
                    <a:srgbClr val="FFFFFF"/>
                  </a:solidFill>
                  <a:latin typeface="Agency FB" panose="020B0503020202020204" pitchFamily="34" charset="0"/>
                </a:endParaRPr>
              </a:p>
            </p:txBody>
          </p:sp>
        </p:grpSp>
        <p:grpSp>
          <p:nvGrpSpPr>
            <p:cNvPr id="63" name="组合 62"/>
            <p:cNvGrpSpPr/>
            <p:nvPr/>
          </p:nvGrpSpPr>
          <p:grpSpPr>
            <a:xfrm>
              <a:off x="6307512" y="3212459"/>
              <a:ext cx="4153290" cy="681175"/>
              <a:chOff x="3070870" y="1395918"/>
              <a:chExt cx="5740555" cy="837610"/>
            </a:xfrm>
          </p:grpSpPr>
          <p:sp>
            <p:nvSpPr>
              <p:cNvPr id="64" name="Freeform 11"/>
              <p:cNvSpPr/>
              <p:nvPr>
                <p:custDataLst>
                  <p:tags r:id="rId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65" name="Freeform 10"/>
              <p:cNvSpPr/>
              <p:nvPr>
                <p:custDataLst>
                  <p:tags r:id="rId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6" name="Rectangle 12"/>
              <p:cNvSpPr>
                <a:spLocks noChangeArrowheads="1"/>
              </p:cNvSpPr>
              <p:nvPr>
                <p:custDataLst>
                  <p:tags r:id="rId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7" name="TextBox 105"/>
              <p:cNvSpPr txBox="1">
                <a:spLocks noChangeArrowheads="1"/>
              </p:cNvSpPr>
              <p:nvPr>
                <p:custDataLst>
                  <p:tags r:id="rId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创新性</a:t>
                </a:r>
                <a:endParaRPr lang="zh-CN" altLang="en-US" dirty="0">
                  <a:solidFill>
                    <a:srgbClr val="006494"/>
                  </a:solidFill>
                  <a:latin typeface="微软雅黑" panose="020B0503020204020204" charset="-122"/>
                </a:endParaRPr>
              </a:p>
            </p:txBody>
          </p:sp>
          <p:sp>
            <p:nvSpPr>
              <p:cNvPr id="68" name="TextBox 106"/>
              <p:cNvSpPr txBox="1">
                <a:spLocks noChangeArrowheads="1"/>
              </p:cNvSpPr>
              <p:nvPr>
                <p:custDataLst>
                  <p:tags r:id="rId5"/>
                </p:custDataLst>
              </p:nvPr>
            </p:nvSpPr>
            <p:spPr bwMode="auto">
              <a:xfrm>
                <a:off x="3405108"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4</a:t>
                </a:r>
                <a:endParaRPr lang="zh-CN" altLang="en-US" sz="3600" b="1" dirty="0">
                  <a:solidFill>
                    <a:srgbClr val="FFFFFF"/>
                  </a:solidFill>
                  <a:latin typeface="Agency FB" panose="020B0503020202020204" pitchFamily="34" charset="0"/>
                </a:endParaRPr>
              </a:p>
            </p:txBody>
          </p:sp>
        </p:grpSp>
      </p:grpSp>
      <p:grpSp>
        <p:nvGrpSpPr>
          <p:cNvPr id="82" name="组合 81"/>
          <p:cNvGrpSpPr/>
          <p:nvPr/>
        </p:nvGrpSpPr>
        <p:grpSpPr>
          <a:xfrm>
            <a:off x="1" y="251954"/>
            <a:ext cx="2244902" cy="893640"/>
            <a:chOff x="1" y="251954"/>
            <a:chExt cx="2244902" cy="893640"/>
          </a:xfrm>
        </p:grpSpPr>
        <p:sp>
          <p:nvSpPr>
            <p:cNvPr id="83" name="标题 1"/>
            <p:cNvSpPr txBox="1"/>
            <p:nvPr/>
          </p:nvSpPr>
          <p:spPr>
            <a:xfrm>
              <a:off x="694606" y="707444"/>
              <a:ext cx="1550297" cy="438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微软雅黑" panose="020B0503020204020204" charset="-122"/>
                  <a:ea typeface="微软雅黑" panose="020B0503020204020204" charset="-122"/>
                  <a:cs typeface="+mj-cs"/>
                </a:defRPr>
              </a:lvl1pPr>
            </a:lstStyle>
            <a:p>
              <a:pPr algn="l"/>
              <a:r>
                <a:rPr lang="en-US" altLang="zh-CN" sz="2800" dirty="0">
                  <a:solidFill>
                    <a:schemeClr val="accent1"/>
                  </a:solidFill>
                  <a:latin typeface="Times New Roman" panose="02020603050405020304" pitchFamily="18" charset="0"/>
                  <a:cs typeface="Times New Roman" panose="02020603050405020304" pitchFamily="18" charset="0"/>
                </a:rPr>
                <a:t>ontent</a:t>
              </a:r>
              <a:endParaRPr lang="zh-CN" altLang="en-US" sz="2800" dirty="0">
                <a:solidFill>
                  <a:schemeClr val="accent1"/>
                </a:solidFill>
                <a:latin typeface="Times New Roman" panose="02020603050405020304" pitchFamily="18" charset="0"/>
                <a:cs typeface="Times New Roman" panose="02020603050405020304" pitchFamily="18" charset="0"/>
              </a:endParaRPr>
            </a:p>
          </p:txBody>
        </p:sp>
        <p:sp>
          <p:nvSpPr>
            <p:cNvPr id="84" name="矩形 83"/>
            <p:cNvSpPr/>
            <p:nvPr/>
          </p:nvSpPr>
          <p:spPr>
            <a:xfrm>
              <a:off x="1" y="266701"/>
              <a:ext cx="694606" cy="858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Times New Roman" panose="02020603050405020304" pitchFamily="18" charset="0"/>
                  <a:cs typeface="Times New Roman" panose="02020603050405020304" pitchFamily="18" charset="0"/>
                </a:rPr>
                <a:t>C</a:t>
              </a:r>
              <a:endParaRPr lang="zh-CN" altLang="en-US" sz="6000" b="1" dirty="0">
                <a:latin typeface="Times New Roman" panose="02020603050405020304" pitchFamily="18" charset="0"/>
                <a:cs typeface="Times New Roman" panose="02020603050405020304" pitchFamily="18" charset="0"/>
              </a:endParaRPr>
            </a:p>
          </p:txBody>
        </p:sp>
        <p:sp>
          <p:nvSpPr>
            <p:cNvPr id="85" name="矩形 84"/>
            <p:cNvSpPr/>
            <p:nvPr/>
          </p:nvSpPr>
          <p:spPr>
            <a:xfrm>
              <a:off x="694607" y="251954"/>
              <a:ext cx="1133541" cy="584775"/>
            </a:xfrm>
            <a:prstGeom prst="rect">
              <a:avLst/>
            </a:prstGeom>
          </p:spPr>
          <p:txBody>
            <a:bodyPr wrap="square">
              <a:spAutoFit/>
            </a:bodyPr>
            <a:lstStyle/>
            <a:p>
              <a:pPr algn="dist"/>
              <a:r>
                <a:rPr lang="zh-CN" altLang="en-US" sz="3200" b="1" dirty="0">
                  <a:solidFill>
                    <a:schemeClr val="accent1"/>
                  </a:solidFill>
                </a:rPr>
                <a:t>目录</a:t>
              </a:r>
              <a:endParaRPr lang="zh-CN" altLang="en-US" sz="3200" dirty="0">
                <a:solidFill>
                  <a:schemeClr val="accent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18145" y="4084765"/>
            <a:ext cx="10855799" cy="2037511"/>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prstClr val="white"/>
              </a:solidFill>
            </a:endParaRPr>
          </a:p>
        </p:txBody>
      </p:sp>
      <p:sp>
        <p:nvSpPr>
          <p:cNvPr id="32" name="矩形 31"/>
          <p:cNvSpPr/>
          <p:nvPr/>
        </p:nvSpPr>
        <p:spPr>
          <a:xfrm rot="5400000">
            <a:off x="4956485" y="-3276714"/>
            <a:ext cx="2170585" cy="1086436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 name="标题 4"/>
          <p:cNvSpPr>
            <a:spLocks noGrp="1"/>
          </p:cNvSpPr>
          <p:nvPr>
            <p:ph type="title"/>
          </p:nvPr>
        </p:nvSpPr>
        <p:spPr/>
        <p:txBody>
          <a:bodyPr/>
          <a:lstStyle/>
          <a:p>
            <a:r>
              <a:rPr lang="zh-CN" altLang="en-US" sz="3200" dirty="0"/>
              <a:t>药品基本信息</a:t>
            </a:r>
          </a:p>
        </p:txBody>
      </p:sp>
      <p:sp>
        <p:nvSpPr>
          <p:cNvPr id="3" name="页脚占位符 2"/>
          <p:cNvSpPr>
            <a:spLocks noGrp="1"/>
          </p:cNvSpPr>
          <p:nvPr>
            <p:ph type="ftr" sz="quarter" idx="3"/>
          </p:nvPr>
        </p:nvSpPr>
        <p:spPr/>
        <p:txBody>
          <a:bodyPr/>
          <a:lstStyle/>
          <a:p>
            <a:r>
              <a:rPr lang="zh-CN" altLang="en-US" dirty="0"/>
              <a:t>尼妥珠单抗注射液说明书</a:t>
            </a:r>
            <a:r>
              <a:rPr lang="en-US" altLang="zh-CN" dirty="0"/>
              <a:t>, 2025, NMPA</a:t>
            </a:r>
          </a:p>
        </p:txBody>
      </p:sp>
      <p:sp>
        <p:nvSpPr>
          <p:cNvPr id="29" name="文本框 28"/>
          <p:cNvSpPr txBox="1"/>
          <p:nvPr/>
        </p:nvSpPr>
        <p:spPr>
          <a:xfrm>
            <a:off x="655667" y="1020062"/>
            <a:ext cx="5698899" cy="21705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ts val="2300"/>
              </a:lnSpc>
              <a:buFont typeface="Wingdings" panose="05000000000000000000" pitchFamily="2" charset="2"/>
              <a:buChar char="p"/>
            </a:pPr>
            <a:r>
              <a:rPr lang="zh-CN" altLang="en-US" sz="1700" dirty="0"/>
              <a:t>申报目录类别：</a:t>
            </a:r>
            <a:r>
              <a:rPr lang="en-US" altLang="zh-CN" sz="1700" dirty="0"/>
              <a:t>2020</a:t>
            </a:r>
            <a:r>
              <a:rPr lang="zh-CN" altLang="en-US" sz="1700" dirty="0"/>
              <a:t>年</a:t>
            </a:r>
            <a:r>
              <a:rPr lang="en-US" altLang="zh-CN" sz="1700" dirty="0"/>
              <a:t>1</a:t>
            </a:r>
            <a:r>
              <a:rPr lang="zh-CN" altLang="en-US" sz="1700" dirty="0"/>
              <a:t>月</a:t>
            </a:r>
            <a:r>
              <a:rPr lang="en-US" altLang="zh-CN" sz="1700" dirty="0"/>
              <a:t>1</a:t>
            </a:r>
            <a:r>
              <a:rPr lang="zh-CN" altLang="en-US" sz="1700" dirty="0"/>
              <a:t>日至</a:t>
            </a:r>
            <a:r>
              <a:rPr lang="en-US" altLang="zh-CN" sz="1700" dirty="0"/>
              <a:t>2026</a:t>
            </a:r>
            <a:r>
              <a:rPr lang="zh-CN" altLang="en-US" sz="1700" dirty="0"/>
              <a:t>年</a:t>
            </a:r>
            <a:r>
              <a:rPr lang="en-US" altLang="zh-CN" sz="1700" dirty="0"/>
              <a:t>6</a:t>
            </a:r>
            <a:r>
              <a:rPr lang="zh-CN" altLang="en-US" sz="1700" dirty="0"/>
              <a:t>月期间，经国家药监部门批准，适应症或功能主治发生重大变化，主动申请调整支付范围的谈判药品和目录内其他药品。</a:t>
            </a:r>
            <a:endParaRPr lang="en-US" altLang="zh-CN" sz="1700" dirty="0"/>
          </a:p>
          <a:p>
            <a:pPr marL="285750" indent="-285750">
              <a:lnSpc>
                <a:spcPts val="2300"/>
              </a:lnSpc>
              <a:buFont typeface="Wingdings" panose="05000000000000000000" pitchFamily="2" charset="2"/>
              <a:buChar char="p"/>
            </a:pPr>
            <a:r>
              <a:rPr lang="zh-CN" altLang="en-US" sz="1700" dirty="0"/>
              <a:t>药品通用名称：</a:t>
            </a:r>
            <a:r>
              <a:rPr lang="zh-CN" altLang="en-US" sz="1700" b="1" dirty="0"/>
              <a:t>尼妥珠单抗注射液</a:t>
            </a:r>
          </a:p>
          <a:p>
            <a:pPr marL="285750" indent="-285750">
              <a:lnSpc>
                <a:spcPts val="2300"/>
              </a:lnSpc>
              <a:buFont typeface="Wingdings" panose="05000000000000000000" pitchFamily="2" charset="2"/>
              <a:buChar char="p"/>
            </a:pPr>
            <a:r>
              <a:rPr lang="zh-CN" altLang="en-US" sz="1700" dirty="0"/>
              <a:t>注册规格：</a:t>
            </a:r>
            <a:r>
              <a:rPr lang="en-US" altLang="zh-CN" sz="1700" b="1" dirty="0"/>
              <a:t>50mg</a:t>
            </a:r>
            <a:r>
              <a:rPr lang="zh-CN" altLang="en-US" sz="1700" b="1" dirty="0"/>
              <a:t> </a:t>
            </a:r>
            <a:r>
              <a:rPr lang="en-US" altLang="zh-CN" sz="1700" b="1" dirty="0"/>
              <a:t>(10mL) /</a:t>
            </a:r>
            <a:r>
              <a:rPr lang="zh-CN" altLang="en-US" sz="1700" b="1" dirty="0"/>
              <a:t>瓶 </a:t>
            </a:r>
            <a:endParaRPr lang="en-US" altLang="zh-CN" sz="1700" b="1" dirty="0"/>
          </a:p>
          <a:p>
            <a:pPr marL="285750" indent="-285750">
              <a:lnSpc>
                <a:spcPts val="2300"/>
              </a:lnSpc>
              <a:buFont typeface="Wingdings" panose="05000000000000000000" pitchFamily="2" charset="2"/>
              <a:buChar char="p"/>
            </a:pPr>
            <a:r>
              <a:rPr lang="zh-CN" altLang="en-US" sz="1700" dirty="0"/>
              <a:t>目前大陆地区同通用名药品的上市情况：</a:t>
            </a:r>
            <a:r>
              <a:rPr lang="zh-CN" altLang="en-US" sz="1700" b="1" dirty="0"/>
              <a:t>无，独家产品</a:t>
            </a:r>
          </a:p>
        </p:txBody>
      </p:sp>
      <p:sp>
        <p:nvSpPr>
          <p:cNvPr id="30" name="文本框 29"/>
          <p:cNvSpPr txBox="1"/>
          <p:nvPr/>
        </p:nvSpPr>
        <p:spPr>
          <a:xfrm>
            <a:off x="6632028" y="1192151"/>
            <a:ext cx="4841934" cy="18978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ts val="2300"/>
              </a:lnSpc>
              <a:buFont typeface="Wingdings" panose="05000000000000000000" pitchFamily="2" charset="2"/>
              <a:buChar char="p"/>
            </a:pPr>
            <a:r>
              <a:rPr lang="zh-CN" altLang="en-US" sz="1700" dirty="0"/>
              <a:t>全球首个上市国家</a:t>
            </a:r>
            <a:r>
              <a:rPr lang="en-US" altLang="zh-CN" sz="1700" dirty="0"/>
              <a:t>/</a:t>
            </a:r>
            <a:r>
              <a:rPr lang="zh-CN" altLang="en-US" sz="1700" dirty="0"/>
              <a:t>地区及上市时间：</a:t>
            </a:r>
            <a:r>
              <a:rPr lang="en-US" altLang="zh-CN" sz="1700" dirty="0"/>
              <a:t>2002</a:t>
            </a:r>
            <a:r>
              <a:rPr lang="zh-CN" altLang="en-US" sz="1700" dirty="0"/>
              <a:t>年， 古巴</a:t>
            </a:r>
          </a:p>
          <a:p>
            <a:pPr marL="285750" indent="-285750">
              <a:lnSpc>
                <a:spcPts val="2300"/>
              </a:lnSpc>
              <a:buFont typeface="Wingdings" panose="05000000000000000000" pitchFamily="2" charset="2"/>
              <a:buChar char="p"/>
            </a:pPr>
            <a:r>
              <a:rPr lang="zh-CN" altLang="en-US" sz="1700" dirty="0"/>
              <a:t>中国大陆首次上市时间：</a:t>
            </a:r>
            <a:r>
              <a:rPr lang="en-US" altLang="zh-CN" sz="1700" b="1" dirty="0"/>
              <a:t>2008</a:t>
            </a:r>
            <a:r>
              <a:rPr lang="zh-CN" altLang="en-US" sz="1700" b="1" dirty="0"/>
              <a:t>年</a:t>
            </a:r>
          </a:p>
          <a:p>
            <a:pPr marL="285750" indent="-285750">
              <a:lnSpc>
                <a:spcPts val="2300"/>
              </a:lnSpc>
              <a:buFont typeface="Wingdings" panose="05000000000000000000" pitchFamily="2" charset="2"/>
              <a:buChar char="p"/>
            </a:pPr>
            <a:r>
              <a:rPr lang="zh-CN" altLang="en-US" sz="1700" dirty="0"/>
              <a:t>是否为 </a:t>
            </a:r>
            <a:r>
              <a:rPr lang="en-US" altLang="zh-CN" sz="1700" dirty="0"/>
              <a:t>OTC </a:t>
            </a:r>
            <a:r>
              <a:rPr lang="zh-CN" altLang="en-US" sz="1700" dirty="0"/>
              <a:t>药品：否</a:t>
            </a:r>
          </a:p>
          <a:p>
            <a:pPr marL="285750" indent="-285750">
              <a:lnSpc>
                <a:spcPts val="2300"/>
              </a:lnSpc>
              <a:buFont typeface="Wingdings" panose="05000000000000000000" pitchFamily="2" charset="2"/>
              <a:buChar char="p"/>
            </a:pPr>
            <a:r>
              <a:rPr lang="zh-CN" altLang="en-US" sz="1700" dirty="0"/>
              <a:t>参照药品建议：</a:t>
            </a:r>
            <a:r>
              <a:rPr lang="zh-CN" altLang="en-US" sz="1700" b="1" dirty="0"/>
              <a:t>无</a:t>
            </a:r>
          </a:p>
          <a:p>
            <a:pPr marL="285750" indent="-285750">
              <a:lnSpc>
                <a:spcPts val="2300"/>
              </a:lnSpc>
              <a:buFont typeface="Wingdings" panose="05000000000000000000" pitchFamily="2" charset="2"/>
              <a:buChar char="p"/>
            </a:pPr>
            <a:r>
              <a:rPr lang="zh-CN" altLang="en-US" sz="1700" dirty="0"/>
              <a:t>专利情况</a:t>
            </a:r>
            <a:r>
              <a:rPr lang="zh-CN" altLang="en-US" sz="1600" dirty="0"/>
              <a:t>：</a:t>
            </a:r>
            <a:r>
              <a:rPr lang="zh-CN" altLang="en-US" sz="1600" b="1" dirty="0"/>
              <a:t>拥有中国专利，原研产品</a:t>
            </a:r>
          </a:p>
        </p:txBody>
      </p:sp>
      <p:cxnSp>
        <p:nvCxnSpPr>
          <p:cNvPr id="34" name="直接连接符 33"/>
          <p:cNvCxnSpPr/>
          <p:nvPr/>
        </p:nvCxnSpPr>
        <p:spPr>
          <a:xfrm>
            <a:off x="6451681" y="1070178"/>
            <a:ext cx="0" cy="21705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18181" y="4204405"/>
            <a:ext cx="10855763" cy="18422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ct val="100000"/>
              </a:lnSpc>
              <a:spcAft>
                <a:spcPts val="600"/>
              </a:spcAft>
            </a:pPr>
            <a:r>
              <a:rPr lang="zh-CN" altLang="en-US" b="1" dirty="0">
                <a:solidFill>
                  <a:schemeClr val="tx1"/>
                </a:solidFill>
              </a:rPr>
              <a:t>鼻咽癌：</a:t>
            </a:r>
            <a:r>
              <a:rPr lang="zh-CN" altLang="en-US" dirty="0">
                <a:solidFill>
                  <a:schemeClr val="tx1"/>
                </a:solidFill>
              </a:rPr>
              <a:t>与放疗联合治疗局部晚期疾病。</a:t>
            </a:r>
            <a:r>
              <a:rPr lang="en-US" altLang="zh-CN" dirty="0">
                <a:solidFill>
                  <a:schemeClr val="tx1"/>
                </a:solidFill>
              </a:rPr>
              <a:t>2008</a:t>
            </a:r>
            <a:r>
              <a:rPr lang="zh-CN" altLang="en-US" dirty="0">
                <a:solidFill>
                  <a:schemeClr val="tx1"/>
                </a:solidFill>
              </a:rPr>
              <a:t>年获批上市，</a:t>
            </a:r>
            <a:r>
              <a:rPr lang="en-US" altLang="zh-CN" dirty="0">
                <a:solidFill>
                  <a:schemeClr val="tx1"/>
                </a:solidFill>
              </a:rPr>
              <a:t>2017</a:t>
            </a:r>
            <a:r>
              <a:rPr lang="zh-CN" altLang="en-US" dirty="0">
                <a:solidFill>
                  <a:schemeClr val="tx1"/>
                </a:solidFill>
              </a:rPr>
              <a:t>年纳入国家医保目录</a:t>
            </a:r>
            <a:endParaRPr lang="zh-CN" altLang="en-US" b="1" dirty="0">
              <a:solidFill>
                <a:srgbClr val="FF0000"/>
              </a:solidFill>
            </a:endParaRPr>
          </a:p>
          <a:p>
            <a:pPr>
              <a:spcAft>
                <a:spcPts val="600"/>
              </a:spcAft>
            </a:pPr>
            <a:r>
              <a:rPr lang="zh-CN" altLang="en-US" b="1" dirty="0">
                <a:solidFill>
                  <a:schemeClr val="tx1"/>
                </a:solidFill>
              </a:rPr>
              <a:t>胰腺癌：</a:t>
            </a:r>
            <a:r>
              <a:rPr lang="zh-CN" altLang="en-US" dirty="0">
                <a:solidFill>
                  <a:schemeClr val="tx1"/>
                </a:solidFill>
              </a:rPr>
              <a:t>与吉西他滨联合治疗 </a:t>
            </a:r>
            <a:r>
              <a:rPr lang="en-US" altLang="zh-CN" dirty="0">
                <a:solidFill>
                  <a:schemeClr val="tx1"/>
                </a:solidFill>
              </a:rPr>
              <a:t>K-</a:t>
            </a:r>
            <a:r>
              <a:rPr lang="en-US" altLang="zh-CN" dirty="0" err="1">
                <a:solidFill>
                  <a:schemeClr val="tx1"/>
                </a:solidFill>
              </a:rPr>
              <a:t>Ras</a:t>
            </a:r>
            <a:r>
              <a:rPr lang="en-US" altLang="zh-CN" dirty="0">
                <a:solidFill>
                  <a:schemeClr val="tx1"/>
                </a:solidFill>
              </a:rPr>
              <a:t> </a:t>
            </a:r>
            <a:r>
              <a:rPr lang="zh-CN" altLang="en-US" dirty="0">
                <a:solidFill>
                  <a:schemeClr val="tx1"/>
                </a:solidFill>
              </a:rPr>
              <a:t>野生型局部晚期和</a:t>
            </a:r>
            <a:r>
              <a:rPr lang="en-US" altLang="zh-CN" dirty="0">
                <a:solidFill>
                  <a:schemeClr val="tx1"/>
                </a:solidFill>
              </a:rPr>
              <a:t>/</a:t>
            </a:r>
            <a:r>
              <a:rPr lang="zh-CN" altLang="en-US" dirty="0">
                <a:solidFill>
                  <a:schemeClr val="tx1"/>
                </a:solidFill>
              </a:rPr>
              <a:t>或转移性疾病。</a:t>
            </a:r>
            <a:r>
              <a:rPr lang="en-US" altLang="zh-CN" dirty="0">
                <a:solidFill>
                  <a:schemeClr val="tx1"/>
                </a:solidFill>
              </a:rPr>
              <a:t>2023</a:t>
            </a:r>
            <a:r>
              <a:rPr lang="zh-CN" altLang="en-US" dirty="0">
                <a:solidFill>
                  <a:schemeClr val="tx1"/>
                </a:solidFill>
              </a:rPr>
              <a:t>年</a:t>
            </a:r>
            <a:r>
              <a:rPr lang="en-US" altLang="zh-CN" dirty="0">
                <a:solidFill>
                  <a:schemeClr val="tx1"/>
                </a:solidFill>
              </a:rPr>
              <a:t>6</a:t>
            </a:r>
            <a:r>
              <a:rPr lang="zh-CN" altLang="en-US" dirty="0">
                <a:solidFill>
                  <a:schemeClr val="tx1"/>
                </a:solidFill>
              </a:rPr>
              <a:t>月获批</a:t>
            </a:r>
            <a:endParaRPr lang="en-US" altLang="zh-CN" dirty="0">
              <a:solidFill>
                <a:schemeClr val="tx1"/>
              </a:solidFill>
            </a:endParaRPr>
          </a:p>
          <a:p>
            <a:pPr>
              <a:lnSpc>
                <a:spcPct val="100000"/>
              </a:lnSpc>
              <a:spcAft>
                <a:spcPts val="600"/>
              </a:spcAft>
            </a:pPr>
            <a:r>
              <a:rPr lang="zh-CN" altLang="en-US" b="1" dirty="0">
                <a:solidFill>
                  <a:schemeClr val="tx1"/>
                </a:solidFill>
              </a:rPr>
              <a:t>头颈部鳞癌：</a:t>
            </a:r>
            <a:r>
              <a:rPr lang="zh-CN" altLang="en-US" dirty="0">
                <a:solidFill>
                  <a:schemeClr val="tx1"/>
                </a:solidFill>
              </a:rPr>
              <a:t>与同步放化疗联合治疗局部晚期疾病。2024年1月获批，纳入国家医保目录</a:t>
            </a:r>
            <a:endParaRPr lang="en-US" altLang="zh-CN" b="1" dirty="0">
              <a:solidFill>
                <a:schemeClr val="tx1"/>
              </a:solidFill>
            </a:endParaRPr>
          </a:p>
          <a:p>
            <a:pPr>
              <a:lnSpc>
                <a:spcPct val="100000"/>
              </a:lnSpc>
            </a:pPr>
            <a:r>
              <a:rPr lang="zh-CN" altLang="en-US" b="1" dirty="0">
                <a:solidFill>
                  <a:schemeClr val="tx1"/>
                </a:solidFill>
              </a:rPr>
              <a:t>食管鳞癌：</a:t>
            </a:r>
            <a:r>
              <a:rPr lang="en-US" altLang="zh-CN" dirty="0">
                <a:solidFill>
                  <a:schemeClr val="tx1"/>
                </a:solidFill>
              </a:rPr>
              <a:t>与化疗联合治疗EGFR扩增的不可切除局部晚期、复发和/</a:t>
            </a:r>
            <a:r>
              <a:rPr lang="en-US" altLang="zh-CN" dirty="0" err="1">
                <a:solidFill>
                  <a:schemeClr val="tx1"/>
                </a:solidFill>
              </a:rPr>
              <a:t>或转移性</a:t>
            </a:r>
            <a:r>
              <a:rPr lang="zh-CN" altLang="en-US" dirty="0">
                <a:solidFill>
                  <a:schemeClr val="tx1"/>
                </a:solidFill>
              </a:rPr>
              <a:t>疾病</a:t>
            </a:r>
            <a:endParaRPr lang="en-US" altLang="zh-CN" dirty="0">
              <a:solidFill>
                <a:schemeClr val="tx1"/>
              </a:solidFill>
            </a:endParaRPr>
          </a:p>
          <a:p>
            <a:pPr>
              <a:lnSpc>
                <a:spcPct val="100000"/>
              </a:lnSpc>
            </a:pPr>
            <a:r>
              <a:rPr lang="zh-CN" altLang="en-US" b="1" dirty="0">
                <a:solidFill>
                  <a:srgbClr val="FF0000"/>
                </a:solidFill>
                <a:sym typeface="+mn-ea"/>
              </a:rPr>
              <a:t>                  本次申请新增适应症纳入国家医保目录</a:t>
            </a:r>
            <a:endParaRPr lang="zh-CN" b="1" dirty="0">
              <a:solidFill>
                <a:srgbClr val="FF0000"/>
              </a:solidFill>
            </a:endParaRPr>
          </a:p>
          <a:p>
            <a:pPr>
              <a:lnSpc>
                <a:spcPts val="2200"/>
              </a:lnSpc>
            </a:pPr>
            <a:endParaRPr lang="zh-CN" altLang="en-US" b="1" dirty="0">
              <a:solidFill>
                <a:schemeClr val="tx1"/>
              </a:solidFill>
            </a:endParaRPr>
          </a:p>
          <a:p>
            <a:pPr>
              <a:lnSpc>
                <a:spcPts val="2200"/>
              </a:lnSpc>
            </a:pPr>
            <a:endParaRPr lang="zh-CN" altLang="en-US" b="1" dirty="0">
              <a:solidFill>
                <a:schemeClr val="tx1"/>
              </a:solidFill>
            </a:endParaRPr>
          </a:p>
          <a:p>
            <a:pPr>
              <a:lnSpc>
                <a:spcPct val="150000"/>
              </a:lnSpc>
            </a:pPr>
            <a:endParaRPr lang="zh-CN" altLang="en-US" dirty="0">
              <a:solidFill>
                <a:schemeClr val="tx1"/>
              </a:solidFill>
            </a:endParaRPr>
          </a:p>
        </p:txBody>
      </p:sp>
      <p:sp>
        <p:nvSpPr>
          <p:cNvPr id="57" name="箭头: 五边形 56"/>
          <p:cNvSpPr/>
          <p:nvPr/>
        </p:nvSpPr>
        <p:spPr>
          <a:xfrm>
            <a:off x="618145" y="3554362"/>
            <a:ext cx="2197001" cy="43200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rPr>
              <a:t>适应症和申报内容</a:t>
            </a:r>
          </a:p>
        </p:txBody>
      </p:sp>
      <p:sp>
        <p:nvSpPr>
          <p:cNvPr id="60"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药品基本信息</a:t>
            </a:r>
          </a:p>
        </p:txBody>
      </p:sp>
      <p:sp>
        <p:nvSpPr>
          <p:cNvPr id="8" name="页脚占位符 2"/>
          <p:cNvSpPr>
            <a:spLocks noGrp="1"/>
          </p:cNvSpPr>
          <p:nvPr>
            <p:ph type="ftr" sz="quarter" idx="3"/>
          </p:nvPr>
        </p:nvSpPr>
        <p:spPr>
          <a:xfrm>
            <a:off x="1258595" y="6492832"/>
            <a:ext cx="9725699" cy="365125"/>
          </a:xfrm>
        </p:spPr>
        <p:txBody>
          <a:bodyPr/>
          <a:lstStyle/>
          <a:p>
            <a:pPr>
              <a:defRPr/>
            </a:pPr>
            <a:r>
              <a:rPr lang="en-US" altLang="zh-CN" sz="700" dirty="0">
                <a:latin typeface="Times New Roman" panose="02020603050405020304" pitchFamily="18" charset="0"/>
                <a:cs typeface="Times New Roman" panose="02020603050405020304" pitchFamily="18" charset="0"/>
                <a:sym typeface="+mn-ea"/>
              </a:rPr>
              <a:t>1.</a:t>
            </a:r>
            <a:r>
              <a:rPr lang="zh-CN" altLang="en-US" sz="700" dirty="0">
                <a:latin typeface="Times New Roman" panose="02020603050405020304" pitchFamily="18" charset="0"/>
                <a:cs typeface="Times New Roman" panose="02020603050405020304" pitchFamily="18" charset="0"/>
                <a:sym typeface="+mn-ea"/>
              </a:rPr>
              <a:t>尼妥珠单抗注射液说明书</a:t>
            </a:r>
            <a:r>
              <a:rPr lang="en-US" altLang="zh-CN" sz="700" dirty="0">
                <a:latin typeface="Times New Roman" panose="02020603050405020304" pitchFamily="18" charset="0"/>
                <a:cs typeface="Times New Roman" panose="02020603050405020304" pitchFamily="18" charset="0"/>
                <a:sym typeface="+mn-ea"/>
              </a:rPr>
              <a:t>, 2025, NMPA.    2.</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郭强等．全球及中国胰腺癌的流行病学现状及趋势</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[J].</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中国普外基础与临床杂志</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,2025,32(6):677-686.  3.</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王婷</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秦毅</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徐晓武</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等</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.2024</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年胰腺癌研究及诊疗新进展</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[J].</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中国癌症杂志</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,2025,35(01):1-11.</a:t>
            </a:r>
          </a:p>
          <a:p>
            <a:pPr algn="l">
              <a:defRPr/>
            </a:pPr>
            <a:r>
              <a:rPr lang="en-US" altLang="zh-CN" sz="700" dirty="0">
                <a:latin typeface="Times New Roman" panose="02020603050405020304" pitchFamily="18" charset="0"/>
                <a:cs typeface="Times New Roman" panose="02020603050405020304" pitchFamily="18" charset="0"/>
                <a:sym typeface="+mn-ea"/>
              </a:rPr>
              <a:t>4.</a:t>
            </a:r>
            <a:r>
              <a:rPr lang="zh-CN" altLang="en-US" sz="700" dirty="0">
                <a:latin typeface="Times New Roman" panose="02020603050405020304" pitchFamily="18" charset="0"/>
                <a:cs typeface="Times New Roman" panose="02020603050405020304" pitchFamily="18" charset="0"/>
                <a:sym typeface="+mn-ea"/>
              </a:rPr>
              <a:t>孙可欣</a:t>
            </a:r>
            <a:r>
              <a:rPr lang="en-US" altLang="zh-CN" sz="700" dirty="0">
                <a:latin typeface="Times New Roman" panose="02020603050405020304" pitchFamily="18" charset="0"/>
                <a:cs typeface="Times New Roman" panose="02020603050405020304" pitchFamily="18" charset="0"/>
                <a:sym typeface="+mn-ea"/>
              </a:rPr>
              <a:t>,</a:t>
            </a:r>
            <a:r>
              <a:rPr lang="zh-CN" altLang="en-US" sz="700" dirty="0">
                <a:latin typeface="Times New Roman" panose="02020603050405020304" pitchFamily="18" charset="0"/>
                <a:cs typeface="Times New Roman" panose="02020603050405020304" pitchFamily="18" charset="0"/>
                <a:sym typeface="+mn-ea"/>
              </a:rPr>
              <a:t>李荔</a:t>
            </a:r>
            <a:r>
              <a:rPr lang="en-US" altLang="zh-CN" sz="700" dirty="0">
                <a:latin typeface="Times New Roman" panose="02020603050405020304" pitchFamily="18" charset="0"/>
                <a:cs typeface="Times New Roman" panose="02020603050405020304" pitchFamily="18" charset="0"/>
                <a:sym typeface="+mn-ea"/>
              </a:rPr>
              <a:t>,</a:t>
            </a:r>
            <a:r>
              <a:rPr lang="zh-CN" altLang="en-US" sz="700" dirty="0">
                <a:latin typeface="Times New Roman" panose="02020603050405020304" pitchFamily="18" charset="0"/>
                <a:cs typeface="Times New Roman" panose="02020603050405020304" pitchFamily="18" charset="0"/>
                <a:sym typeface="+mn-ea"/>
              </a:rPr>
              <a:t>王少明</a:t>
            </a:r>
            <a:r>
              <a:rPr lang="en-US" altLang="zh-CN" sz="700" dirty="0">
                <a:latin typeface="Times New Roman" panose="02020603050405020304" pitchFamily="18" charset="0"/>
                <a:cs typeface="Times New Roman" panose="02020603050405020304" pitchFamily="18" charset="0"/>
                <a:sym typeface="+mn-ea"/>
              </a:rPr>
              <a:t>,</a:t>
            </a:r>
            <a:r>
              <a:rPr lang="zh-CN" altLang="en-US" sz="700" dirty="0">
                <a:latin typeface="Times New Roman" panose="02020603050405020304" pitchFamily="18" charset="0"/>
                <a:cs typeface="Times New Roman" panose="02020603050405020304" pitchFamily="18" charset="0"/>
                <a:sym typeface="+mn-ea"/>
              </a:rPr>
              <a:t>等</a:t>
            </a:r>
            <a:r>
              <a:rPr lang="en-US" altLang="zh-CN" sz="700" dirty="0">
                <a:latin typeface="Times New Roman" panose="02020603050405020304" pitchFamily="18" charset="0"/>
                <a:cs typeface="Times New Roman" panose="02020603050405020304" pitchFamily="18" charset="0"/>
                <a:sym typeface="+mn-ea"/>
              </a:rPr>
              <a:t>. </a:t>
            </a:r>
            <a:r>
              <a:rPr lang="zh-CN" altLang="en-US" sz="700" dirty="0">
                <a:latin typeface="Times New Roman" panose="02020603050405020304" pitchFamily="18" charset="0"/>
                <a:cs typeface="Times New Roman" panose="02020603050405020304" pitchFamily="18" charset="0"/>
                <a:sym typeface="+mn-ea"/>
              </a:rPr>
              <a:t>中华肿瘤杂志</a:t>
            </a:r>
            <a:r>
              <a:rPr lang="en-US" altLang="zh-CN" sz="700" dirty="0">
                <a:latin typeface="Times New Roman" panose="02020603050405020304" pitchFamily="18" charset="0"/>
                <a:cs typeface="Times New Roman" panose="02020603050405020304" pitchFamily="18" charset="0"/>
                <a:sym typeface="+mn-ea"/>
              </a:rPr>
              <a:t>,2026</a:t>
            </a:r>
            <a:r>
              <a:rPr lang="zh-CN" altLang="en-US" sz="700" dirty="0">
                <a:latin typeface="Times New Roman" panose="02020603050405020304" pitchFamily="18" charset="0"/>
                <a:cs typeface="Times New Roman" panose="02020603050405020304" pitchFamily="18" charset="0"/>
                <a:sym typeface="+mn-ea"/>
              </a:rPr>
              <a:t>，</a:t>
            </a:r>
            <a:r>
              <a:rPr lang="en-US" altLang="zh-CN" sz="700" dirty="0">
                <a:latin typeface="Times New Roman" panose="02020603050405020304" pitchFamily="18" charset="0"/>
                <a:cs typeface="Times New Roman" panose="02020603050405020304" pitchFamily="18" charset="0"/>
                <a:sym typeface="+mn-ea"/>
              </a:rPr>
              <a:t>48(03) : 400</a:t>
            </a:r>
            <a:r>
              <a:rPr lang="zh-CN" altLang="en-US" sz="700" dirty="0">
                <a:latin typeface="Times New Roman" panose="02020603050405020304" pitchFamily="18" charset="0"/>
                <a:cs typeface="Times New Roman" panose="02020603050405020304" pitchFamily="18" charset="0"/>
                <a:sym typeface="+mn-ea"/>
              </a:rPr>
              <a:t>-</a:t>
            </a:r>
            <a:r>
              <a:rPr lang="en-US" altLang="zh-CN" sz="700" dirty="0">
                <a:latin typeface="Times New Roman" panose="02020603050405020304" pitchFamily="18" charset="0"/>
                <a:cs typeface="Times New Roman" panose="02020603050405020304" pitchFamily="18" charset="0"/>
                <a:sym typeface="+mn-ea"/>
              </a:rPr>
              <a:t>412.        </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5.Zeng H,et al. Lancet Public Health. 2021 Dec;6(12):e877</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e887.              6.Bray F,et al.CA Cancer J Clin.2018 Nov;68(6):394</a:t>
            </a:r>
            <a:r>
              <a:rPr lang="zh-CN" altLang="en-US" sz="7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424.</a:t>
            </a:r>
            <a:endParaRPr lang="en-US" altLang="zh-CN" sz="7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9"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
        <p:nvSpPr>
          <p:cNvPr id="3" name="矩形 2"/>
          <p:cNvSpPr/>
          <p:nvPr/>
        </p:nvSpPr>
        <p:spPr>
          <a:xfrm>
            <a:off x="762000" y="4130566"/>
            <a:ext cx="10687685" cy="2160378"/>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4" name="箭头: 五边形 3"/>
          <p:cNvSpPr/>
          <p:nvPr/>
        </p:nvSpPr>
        <p:spPr>
          <a:xfrm>
            <a:off x="751177" y="4133839"/>
            <a:ext cx="2045335" cy="38798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rPr>
              <a:t>疾病基本情况</a:t>
            </a:r>
          </a:p>
        </p:txBody>
      </p:sp>
      <p:sp>
        <p:nvSpPr>
          <p:cNvPr id="5" name="内容占位符 4"/>
          <p:cNvSpPr txBox="1">
            <a:spLocks noGrp="1"/>
          </p:cNvSpPr>
          <p:nvPr>
            <p:ph idx="1"/>
          </p:nvPr>
        </p:nvSpPr>
        <p:spPr>
          <a:xfrm>
            <a:off x="751177" y="1392397"/>
            <a:ext cx="10608310" cy="25458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marL="0" indent="0">
              <a:lnSpc>
                <a:spcPct val="150000"/>
              </a:lnSpc>
              <a:spcBef>
                <a:spcPts val="0"/>
              </a:spcBef>
            </a:pPr>
            <a:r>
              <a:rPr lang="zh-CN" altLang="en-US" sz="1300" b="1" dirty="0">
                <a:solidFill>
                  <a:srgbClr val="000000"/>
                </a:solidFill>
              </a:rPr>
              <a:t>鼻咽癌：</a:t>
            </a:r>
            <a:r>
              <a:rPr sz="1300" dirty="0"/>
              <a:t>将200mg尼妥珠单抗注射液稀释到250mL生理盐水中，静脉输液给药，给药过程应持续60分钟以上。在给药过程中及给药结束后1小时内，需密切监测患者的状况。首次给药应在放射治疗前开始，放疗开始后每周给药1次，连续使用8周以上</a:t>
            </a:r>
            <a:r>
              <a:rPr lang="zh-CN" altLang="en-US" sz="1300" dirty="0"/>
              <a:t>。 </a:t>
            </a:r>
          </a:p>
          <a:p>
            <a:pPr marL="0" indent="0">
              <a:lnSpc>
                <a:spcPct val="150000"/>
              </a:lnSpc>
              <a:spcBef>
                <a:spcPts val="0"/>
              </a:spcBef>
            </a:pPr>
            <a:r>
              <a:rPr lang="zh-CN" altLang="en-US" sz="1300" b="1" dirty="0">
                <a:solidFill>
                  <a:schemeClr val="tx1"/>
                </a:solidFill>
              </a:rPr>
              <a:t>胰腺癌：</a:t>
            </a:r>
            <a:r>
              <a:rPr lang="zh-CN" altLang="en-US" sz="1300" dirty="0"/>
              <a:t>将</a:t>
            </a:r>
            <a:r>
              <a:rPr lang="en-US" altLang="zh-CN" sz="1300" dirty="0"/>
              <a:t>400mg</a:t>
            </a:r>
            <a:r>
              <a:rPr lang="zh-CN" altLang="en-US" sz="1300" dirty="0"/>
              <a:t>尼妥珠单抗注射液稀释到</a:t>
            </a:r>
            <a:r>
              <a:rPr lang="en-US" altLang="zh-CN" sz="1300" dirty="0"/>
              <a:t>250mL</a:t>
            </a:r>
            <a:r>
              <a:rPr lang="zh-CN" altLang="en-US" sz="1300" dirty="0"/>
              <a:t>生理盐水中，静脉滴注给药，给药过程应持续</a:t>
            </a:r>
            <a:r>
              <a:rPr lang="en-US" altLang="zh-CN" sz="1300" dirty="0"/>
              <a:t>60</a:t>
            </a:r>
            <a:r>
              <a:rPr lang="zh-CN" altLang="en-US" sz="1300" dirty="0"/>
              <a:t>分钟以上。在给药过程中及给药结束后</a:t>
            </a:r>
            <a:r>
              <a:rPr lang="en-US" altLang="zh-CN" sz="1300" dirty="0"/>
              <a:t>1</a:t>
            </a:r>
            <a:r>
              <a:rPr lang="zh-CN" altLang="en-US" sz="1300" dirty="0"/>
              <a:t>小时内，需密切监测患者的状况。每周</a:t>
            </a:r>
            <a:r>
              <a:rPr lang="en-US" altLang="zh-CN" sz="1300" dirty="0"/>
              <a:t>1</a:t>
            </a:r>
            <a:r>
              <a:rPr lang="zh-CN" altLang="en-US" sz="1300" dirty="0"/>
              <a:t>次，直至疾病进展或出现无法耐受的毒性反应。 </a:t>
            </a:r>
          </a:p>
          <a:p>
            <a:pPr marL="0" indent="0">
              <a:lnSpc>
                <a:spcPct val="150000"/>
              </a:lnSpc>
              <a:spcBef>
                <a:spcPts val="0"/>
              </a:spcBef>
            </a:pPr>
            <a:r>
              <a:rPr lang="zh-CN" altLang="en-US" sz="1300" b="1" dirty="0">
                <a:solidFill>
                  <a:schemeClr val="tx1"/>
                </a:solidFill>
              </a:rPr>
              <a:t>头颈部鳞癌：</a:t>
            </a:r>
            <a:r>
              <a:rPr lang="zh-CN" altLang="en-US" sz="1300" dirty="0"/>
              <a:t>将</a:t>
            </a:r>
            <a:r>
              <a:rPr lang="en-US" altLang="zh-CN" sz="1300" dirty="0"/>
              <a:t>200mg</a:t>
            </a:r>
            <a:r>
              <a:rPr lang="zh-CN" altLang="en-US" sz="1300" dirty="0"/>
              <a:t>尼妥珠单抗注射液稀释到</a:t>
            </a:r>
            <a:r>
              <a:rPr lang="en-US" altLang="zh-CN" sz="1300" dirty="0"/>
              <a:t>250mL</a:t>
            </a:r>
            <a:r>
              <a:rPr lang="zh-CN" altLang="en-US" sz="1300" dirty="0"/>
              <a:t>生理盐水中，静脉输液给药，给药过程应持续</a:t>
            </a:r>
            <a:r>
              <a:rPr lang="en-US" altLang="zh-CN" sz="1300" dirty="0"/>
              <a:t>60</a:t>
            </a:r>
            <a:r>
              <a:rPr lang="zh-CN" altLang="en-US" sz="1300" dirty="0"/>
              <a:t>分钟以上。在给药过程中及给药结束后</a:t>
            </a:r>
            <a:r>
              <a:rPr lang="en-US" altLang="zh-CN" sz="1300" dirty="0"/>
              <a:t>1</a:t>
            </a:r>
            <a:r>
              <a:rPr lang="zh-CN" altLang="en-US" sz="1300" dirty="0"/>
              <a:t>小时内，需密切监测患者的状况。首次给药应在放射治疗前开始，放疗开始后每周给药</a:t>
            </a:r>
            <a:r>
              <a:rPr lang="en-US" altLang="zh-CN" sz="1300" dirty="0"/>
              <a:t>1</a:t>
            </a:r>
            <a:r>
              <a:rPr lang="zh-CN" altLang="en-US" sz="1300" dirty="0"/>
              <a:t>次，连续使用</a:t>
            </a:r>
            <a:r>
              <a:rPr lang="en-US" altLang="zh-CN" sz="1300" dirty="0"/>
              <a:t>7</a:t>
            </a:r>
            <a:r>
              <a:rPr lang="zh-CN" altLang="en-US" sz="1300" dirty="0"/>
              <a:t>周以上。 </a:t>
            </a:r>
          </a:p>
          <a:p>
            <a:pPr marL="0" indent="0">
              <a:lnSpc>
                <a:spcPct val="150000"/>
              </a:lnSpc>
              <a:spcBef>
                <a:spcPts val="0"/>
              </a:spcBef>
            </a:pPr>
            <a:r>
              <a:rPr lang="zh-CN" altLang="en-US" sz="1300" b="1" dirty="0">
                <a:solidFill>
                  <a:srgbClr val="FF0000"/>
                </a:solidFill>
              </a:rPr>
              <a:t>食管鳞癌：</a:t>
            </a:r>
            <a:r>
              <a:rPr lang="zh-CN" sz="1300" dirty="0">
                <a:latin typeface="微软雅黑" panose="020B0503020204020204" charset="-122"/>
                <a:ea typeface="微软雅黑" panose="020B0503020204020204" charset="-122"/>
                <a:cs typeface="微软雅黑" panose="020B0503020204020204" charset="-122"/>
              </a:rPr>
              <a:t>将</a:t>
            </a:r>
            <a:r>
              <a:rPr lang="en-US" sz="1300" dirty="0">
                <a:latin typeface="微软雅黑" panose="020B0503020204020204" charset="-122"/>
                <a:ea typeface="微软雅黑" panose="020B0503020204020204" charset="-122"/>
                <a:cs typeface="微软雅黑" panose="020B0503020204020204" charset="-122"/>
              </a:rPr>
              <a:t>400mg</a:t>
            </a:r>
            <a:r>
              <a:rPr lang="zh-CN" sz="1300" dirty="0">
                <a:latin typeface="微软雅黑" panose="020B0503020204020204" charset="-122"/>
                <a:ea typeface="微软雅黑" panose="020B0503020204020204" charset="-122"/>
                <a:cs typeface="微软雅黑" panose="020B0503020204020204" charset="-122"/>
              </a:rPr>
              <a:t>尼妥珠单抗注射液稀释到</a:t>
            </a:r>
            <a:r>
              <a:rPr lang="en-US" sz="1300" dirty="0">
                <a:latin typeface="微软雅黑" panose="020B0503020204020204" charset="-122"/>
                <a:ea typeface="微软雅黑" panose="020B0503020204020204" charset="-122"/>
                <a:cs typeface="微软雅黑" panose="020B0503020204020204" charset="-122"/>
              </a:rPr>
              <a:t>250mL</a:t>
            </a:r>
            <a:r>
              <a:rPr lang="zh-CN" sz="1300" dirty="0">
                <a:latin typeface="微软雅黑" panose="020B0503020204020204" charset="-122"/>
                <a:ea typeface="微软雅黑" panose="020B0503020204020204" charset="-122"/>
                <a:cs typeface="微软雅黑" panose="020B0503020204020204" charset="-122"/>
              </a:rPr>
              <a:t>生理盐水中，静脉滴注给药，给药过程应持续</a:t>
            </a:r>
            <a:r>
              <a:rPr lang="en-US" sz="1300" dirty="0">
                <a:latin typeface="微软雅黑" panose="020B0503020204020204" charset="-122"/>
                <a:ea typeface="微软雅黑" panose="020B0503020204020204" charset="-122"/>
                <a:cs typeface="微软雅黑" panose="020B0503020204020204" charset="-122"/>
              </a:rPr>
              <a:t>60</a:t>
            </a:r>
            <a:r>
              <a:rPr lang="zh-CN" sz="1300" dirty="0">
                <a:latin typeface="微软雅黑" panose="020B0503020204020204" charset="-122"/>
                <a:ea typeface="微软雅黑" panose="020B0503020204020204" charset="-122"/>
                <a:cs typeface="微软雅黑" panose="020B0503020204020204" charset="-122"/>
              </a:rPr>
              <a:t>分钟以上。在给药过程中及给药结束后</a:t>
            </a:r>
            <a:r>
              <a:rPr lang="en-US" sz="1300" dirty="0">
                <a:latin typeface="微软雅黑" panose="020B0503020204020204" charset="-122"/>
                <a:ea typeface="微软雅黑" panose="020B0503020204020204" charset="-122"/>
                <a:cs typeface="微软雅黑" panose="020B0503020204020204" charset="-122"/>
              </a:rPr>
              <a:t>1</a:t>
            </a:r>
            <a:r>
              <a:rPr lang="zh-CN" sz="1300" dirty="0">
                <a:latin typeface="微软雅黑" panose="020B0503020204020204" charset="-122"/>
                <a:ea typeface="微软雅黑" panose="020B0503020204020204" charset="-122"/>
                <a:cs typeface="微软雅黑" panose="020B0503020204020204" charset="-122"/>
              </a:rPr>
              <a:t>小时内，需密切监测患者的状况。每周给药</a:t>
            </a:r>
            <a:r>
              <a:rPr lang="en-US" sz="1300" dirty="0">
                <a:latin typeface="微软雅黑" panose="020B0503020204020204" charset="-122"/>
                <a:ea typeface="微软雅黑" panose="020B0503020204020204" charset="-122"/>
                <a:cs typeface="微软雅黑" panose="020B0503020204020204" charset="-122"/>
              </a:rPr>
              <a:t>1</a:t>
            </a:r>
            <a:r>
              <a:rPr lang="zh-CN" sz="1300" dirty="0">
                <a:latin typeface="微软雅黑" panose="020B0503020204020204" charset="-122"/>
                <a:ea typeface="微软雅黑" panose="020B0503020204020204" charset="-122"/>
                <a:cs typeface="微软雅黑" panose="020B0503020204020204" charset="-122"/>
              </a:rPr>
              <a:t>次，持续使用</a:t>
            </a:r>
            <a:r>
              <a:rPr lang="en-US" sz="1300" dirty="0">
                <a:latin typeface="微软雅黑" panose="020B0503020204020204" charset="-122"/>
                <a:ea typeface="微软雅黑" panose="020B0503020204020204" charset="-122"/>
                <a:cs typeface="微软雅黑" panose="020B0503020204020204" charset="-122"/>
              </a:rPr>
              <a:t>26</a:t>
            </a:r>
            <a:r>
              <a:rPr lang="zh-CN" sz="1300" dirty="0">
                <a:latin typeface="微软雅黑" panose="020B0503020204020204" charset="-122"/>
                <a:ea typeface="微软雅黑" panose="020B0503020204020204" charset="-122"/>
                <a:cs typeface="微软雅黑" panose="020B0503020204020204" charset="-122"/>
              </a:rPr>
              <a:t>周或至出现疾病进展、无法耐受的毒性反应。</a:t>
            </a:r>
            <a:endParaRPr lang="zh-CN" altLang="en-US" sz="1300" dirty="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751205" y="1000616"/>
            <a:ext cx="10698480" cy="2911192"/>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7" name="箭头: 五边形 6"/>
          <p:cNvSpPr/>
          <p:nvPr/>
        </p:nvSpPr>
        <p:spPr>
          <a:xfrm>
            <a:off x="742027" y="1000616"/>
            <a:ext cx="2045572"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prstClr val="white"/>
                </a:solidFill>
              </a:rPr>
              <a:t>   </a:t>
            </a:r>
            <a:r>
              <a:rPr lang="zh-CN" altLang="en-US" b="1" dirty="0">
                <a:solidFill>
                  <a:prstClr val="white"/>
                </a:solidFill>
              </a:rPr>
              <a:t>用法用量</a:t>
            </a:r>
          </a:p>
        </p:txBody>
      </p:sp>
      <p:sp>
        <p:nvSpPr>
          <p:cNvPr id="9" name="文本框 8"/>
          <p:cNvSpPr txBox="1"/>
          <p:nvPr/>
        </p:nvSpPr>
        <p:spPr>
          <a:xfrm>
            <a:off x="795921" y="4496533"/>
            <a:ext cx="10555702" cy="1869777"/>
          </a:xfrm>
          <a:prstGeom prst="rect">
            <a:avLst/>
          </a:prstGeom>
          <a:noFill/>
        </p:spPr>
        <p:txBody>
          <a:bodyPr wrap="square">
            <a:noAutofit/>
          </a:bodyPr>
          <a:lstStyle/>
          <a:p>
            <a:pPr marL="285750" indent="-285750">
              <a:lnSpc>
                <a:spcPct val="150000"/>
              </a:lnSpc>
              <a:buFont typeface="Wingdings" panose="05000000000000000000" pitchFamily="2" charset="2"/>
              <a:buChar char="u"/>
            </a:pPr>
            <a:r>
              <a:rPr lang="zh-CN" altLang="en-US" sz="1400" b="1" dirty="0" smtClean="0">
                <a:solidFill>
                  <a:srgbClr val="FF0000"/>
                </a:solidFill>
              </a:rPr>
              <a:t>新增适应症</a:t>
            </a:r>
            <a:r>
              <a:rPr lang="en-US" altLang="zh-CN" sz="1400" b="1" dirty="0">
                <a:solidFill>
                  <a:srgbClr val="FF0000"/>
                </a:solidFill>
              </a:rPr>
              <a:t>——</a:t>
            </a:r>
            <a:r>
              <a:rPr lang="zh-CN" altLang="en-US" sz="1400" b="1" dirty="0" smtClean="0">
                <a:solidFill>
                  <a:srgbClr val="FF0000"/>
                </a:solidFill>
              </a:rPr>
              <a:t>食管</a:t>
            </a:r>
            <a:r>
              <a:rPr lang="zh-CN" altLang="en-US" sz="1400" b="1" dirty="0">
                <a:solidFill>
                  <a:srgbClr val="FF0000"/>
                </a:solidFill>
              </a:rPr>
              <a:t>鳞癌</a:t>
            </a:r>
            <a:endParaRPr lang="en-US" altLang="zh-CN" sz="1400" b="1" dirty="0">
              <a:solidFill>
                <a:srgbClr val="FF0000"/>
              </a:solidFill>
            </a:endParaRPr>
          </a:p>
          <a:p>
            <a:pPr marL="285750" indent="-285750">
              <a:lnSpc>
                <a:spcPct val="130000"/>
              </a:lnSpc>
              <a:buFont typeface="Arial" panose="020B0604020202020204" pitchFamily="34" charset="0"/>
              <a:buChar char="‒"/>
            </a:pPr>
            <a:r>
              <a:rPr lang="zh-CN" altLang="zh-CN" sz="1300" dirty="0">
                <a:sym typeface="+mn-ea"/>
              </a:rPr>
              <a:t>我国</a:t>
            </a:r>
            <a:r>
              <a:rPr lang="zh-CN" altLang="zh-CN" sz="1300" dirty="0">
                <a:solidFill>
                  <a:schemeClr val="tx1"/>
                </a:solidFill>
              </a:rPr>
              <a:t>年新发病例约20.05万人，</a:t>
            </a:r>
            <a:r>
              <a:rPr lang="en-US" altLang="zh-CN" sz="1300" dirty="0">
                <a:solidFill>
                  <a:schemeClr val="tx1"/>
                </a:solidFill>
              </a:rPr>
              <a:t>Ⅲ/Ⅳ</a:t>
            </a:r>
            <a:r>
              <a:rPr lang="zh-CN" altLang="zh-CN" sz="1300" dirty="0">
                <a:solidFill>
                  <a:schemeClr val="tx1"/>
                </a:solidFill>
              </a:rPr>
              <a:t>期</a:t>
            </a:r>
            <a:r>
              <a:rPr lang="zh-CN" altLang="en-US" sz="1300" dirty="0">
                <a:solidFill>
                  <a:schemeClr val="tx1"/>
                </a:solidFill>
              </a:rPr>
              <a:t>患者达</a:t>
            </a:r>
            <a:r>
              <a:rPr lang="en-US" altLang="zh-CN" sz="1300" dirty="0">
                <a:solidFill>
                  <a:schemeClr val="tx1"/>
                </a:solidFill>
              </a:rPr>
              <a:t>50%</a:t>
            </a:r>
            <a:r>
              <a:rPr lang="zh-CN" altLang="en-US" sz="1300" dirty="0">
                <a:solidFill>
                  <a:schemeClr val="tx1"/>
                </a:solidFill>
              </a:rPr>
              <a:t>以上</a:t>
            </a:r>
            <a:r>
              <a:rPr lang="zh-CN" altLang="zh-CN" sz="1300" dirty="0">
                <a:solidFill>
                  <a:schemeClr val="tx1"/>
                </a:solidFill>
              </a:rPr>
              <a:t>，</a:t>
            </a:r>
            <a:r>
              <a:rPr lang="zh-CN" altLang="en-US" sz="1300" dirty="0">
                <a:sym typeface="+mn-ea"/>
              </a:rPr>
              <a:t>以鳞癌为主，</a:t>
            </a:r>
            <a:r>
              <a:rPr lang="zh-CN" altLang="zh-CN" sz="1300" dirty="0">
                <a:solidFill>
                  <a:schemeClr val="tx1"/>
                </a:solidFill>
              </a:rPr>
              <a:t>EGFR扩增</a:t>
            </a:r>
            <a:r>
              <a:rPr lang="zh-CN" altLang="en-US" sz="1300" dirty="0">
                <a:solidFill>
                  <a:schemeClr val="tx1"/>
                </a:solidFill>
              </a:rPr>
              <a:t>人群</a:t>
            </a:r>
            <a:r>
              <a:rPr lang="zh-CN" altLang="zh-CN" sz="1300" dirty="0" smtClean="0">
                <a:solidFill>
                  <a:schemeClr val="tx1"/>
                </a:solidFill>
              </a:rPr>
              <a:t>约</a:t>
            </a:r>
            <a:r>
              <a:rPr lang="en-US" altLang="zh-CN" sz="1300" dirty="0" smtClean="0">
                <a:solidFill>
                  <a:schemeClr val="tx1"/>
                </a:solidFill>
              </a:rPr>
              <a:t>7</a:t>
            </a:r>
            <a:r>
              <a:rPr lang="zh-CN" altLang="en-US" sz="1300" dirty="0" smtClean="0">
                <a:solidFill>
                  <a:schemeClr val="tx1"/>
                </a:solidFill>
              </a:rPr>
              <a:t>万</a:t>
            </a:r>
            <a:r>
              <a:rPr lang="zh-CN" altLang="zh-CN" sz="1300" dirty="0" smtClean="0">
                <a:sym typeface="+mn-ea"/>
              </a:rPr>
              <a:t>。</a:t>
            </a:r>
            <a:endParaRPr lang="zh-CN" altLang="zh-CN" sz="1300" dirty="0">
              <a:sym typeface="+mn-ea"/>
            </a:endParaRPr>
          </a:p>
          <a:p>
            <a:pPr marL="285750" indent="-285750">
              <a:lnSpc>
                <a:spcPct val="130000"/>
              </a:lnSpc>
              <a:buFont typeface="Arial" panose="020B0604020202020204" pitchFamily="34" charset="0"/>
              <a:buChar char="‒"/>
            </a:pPr>
            <a:r>
              <a:rPr lang="zh-CN" altLang="en-US" sz="1300" dirty="0">
                <a:sym typeface="+mn-ea"/>
              </a:rPr>
              <a:t>食管</a:t>
            </a:r>
            <a:r>
              <a:rPr lang="zh-CN" altLang="zh-CN" sz="1300" dirty="0">
                <a:sym typeface="+mn-ea"/>
              </a:rPr>
              <a:t>癌确诊时多数已为中晚期，恶性程度高，进展迅速</a:t>
            </a:r>
            <a:r>
              <a:rPr lang="zh-CN" altLang="en-US" sz="1300" dirty="0">
                <a:sym typeface="+mn-ea"/>
              </a:rPr>
              <a:t>，</a:t>
            </a:r>
            <a:r>
              <a:rPr lang="en-US" altLang="zh-CN" sz="1300" dirty="0">
                <a:sym typeface="+mn-ea"/>
              </a:rPr>
              <a:t>EGFR</a:t>
            </a:r>
            <a:r>
              <a:rPr lang="zh-CN" altLang="en-US" sz="1300" dirty="0">
                <a:sym typeface="+mn-ea"/>
              </a:rPr>
              <a:t>扩增</a:t>
            </a:r>
            <a:r>
              <a:rPr lang="en-US" altLang="zh-CN" sz="1300" dirty="0">
                <a:sym typeface="+mn-ea"/>
              </a:rPr>
              <a:t>/</a:t>
            </a:r>
            <a:r>
              <a:rPr lang="zh-CN" altLang="en-US" sz="1300" dirty="0">
                <a:sym typeface="+mn-ea"/>
              </a:rPr>
              <a:t>过表达者预后更差</a:t>
            </a:r>
            <a:r>
              <a:rPr lang="zh-CN" altLang="zh-CN" sz="1300" dirty="0">
                <a:sym typeface="+mn-ea"/>
              </a:rPr>
              <a:t>。临床表现</a:t>
            </a:r>
            <a:r>
              <a:rPr lang="zh-CN" altLang="en-US" sz="1300" dirty="0">
                <a:sym typeface="+mn-ea"/>
              </a:rPr>
              <a:t>伴随吞咽困难、胸前区疼痛</a:t>
            </a:r>
            <a:r>
              <a:rPr lang="zh-CN" altLang="zh-CN" sz="1300" dirty="0">
                <a:sym typeface="+mn-ea"/>
              </a:rPr>
              <a:t>，患者生活质量差。目前国内已获批的</a:t>
            </a:r>
            <a:r>
              <a:rPr lang="zh-CN" altLang="en-US" sz="1300" dirty="0">
                <a:sym typeface="+mn-ea"/>
              </a:rPr>
              <a:t>免疫及</a:t>
            </a:r>
            <a:r>
              <a:rPr lang="zh-CN" altLang="zh-CN" sz="1300" dirty="0">
                <a:sym typeface="+mn-ea"/>
              </a:rPr>
              <a:t>化疗药物</a:t>
            </a:r>
            <a:r>
              <a:rPr lang="zh-CN" altLang="en-US" sz="1300" dirty="0">
                <a:sym typeface="+mn-ea"/>
              </a:rPr>
              <a:t>联合</a:t>
            </a:r>
            <a:r>
              <a:rPr lang="zh-CN" altLang="zh-CN" sz="1300" dirty="0">
                <a:sym typeface="+mn-ea"/>
              </a:rPr>
              <a:t>治疗</a:t>
            </a:r>
            <a:r>
              <a:rPr lang="zh-CN" altLang="en-US" sz="1300" dirty="0">
                <a:sym typeface="+mn-ea"/>
              </a:rPr>
              <a:t>方案对</a:t>
            </a:r>
            <a:r>
              <a:rPr lang="en-US" altLang="zh-CN" sz="1300" dirty="0">
                <a:sym typeface="+mn-ea"/>
              </a:rPr>
              <a:t>EGFR</a:t>
            </a:r>
            <a:r>
              <a:rPr lang="zh-CN" altLang="en-US" sz="1300" dirty="0">
                <a:sym typeface="+mn-ea"/>
              </a:rPr>
              <a:t>扩增</a:t>
            </a:r>
            <a:r>
              <a:rPr lang="en-US" altLang="zh-CN" sz="1300" dirty="0">
                <a:sym typeface="+mn-ea"/>
              </a:rPr>
              <a:t>/</a:t>
            </a:r>
            <a:r>
              <a:rPr lang="zh-CN" altLang="en-US" sz="1300" dirty="0">
                <a:sym typeface="+mn-ea"/>
              </a:rPr>
              <a:t>过表达人群疗效不佳，尚无其它药物证明对在</a:t>
            </a:r>
            <a:r>
              <a:rPr lang="en-US" altLang="zh-CN" sz="1300" dirty="0">
                <a:sym typeface="+mn-ea"/>
              </a:rPr>
              <a:t>EGFR</a:t>
            </a:r>
            <a:r>
              <a:rPr lang="zh-CN" altLang="en-US" sz="1300" dirty="0">
                <a:sym typeface="+mn-ea"/>
              </a:rPr>
              <a:t>扩增晚期食管鳞癌患者治疗中有效</a:t>
            </a:r>
            <a:r>
              <a:rPr lang="zh-CN" altLang="zh-CN" sz="1300" dirty="0">
                <a:sym typeface="+mn-ea"/>
              </a:rPr>
              <a:t>。</a:t>
            </a:r>
            <a:endParaRPr lang="en-US" altLang="zh-CN" sz="1300" dirty="0"/>
          </a:p>
          <a:p>
            <a:pPr marL="285750" indent="-285750">
              <a:lnSpc>
                <a:spcPct val="130000"/>
              </a:lnSpc>
              <a:buFont typeface="Arial" panose="020B0604020202020204" pitchFamily="34" charset="0"/>
              <a:buChar char="‒"/>
            </a:pPr>
            <a:r>
              <a:rPr lang="zh-CN" altLang="zh-CN" sz="1300" dirty="0"/>
              <a:t>临床迫切需要更为有效的治疗药物。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安全性</a:t>
            </a:r>
          </a:p>
        </p:txBody>
      </p:sp>
      <p:sp>
        <p:nvSpPr>
          <p:cNvPr id="4" name="页脚占位符 3"/>
          <p:cNvSpPr>
            <a:spLocks noGrp="1"/>
          </p:cNvSpPr>
          <p:nvPr>
            <p:ph type="ftr" sz="quarter" idx="3"/>
          </p:nvPr>
        </p:nvSpPr>
        <p:spPr/>
        <p:txBody>
          <a:bodyPr/>
          <a:lstStyle/>
          <a:p>
            <a:r>
              <a:rPr lang="zh-CN" altLang="en-US" dirty="0"/>
              <a:t>尼妥珠单抗注射液说明书，</a:t>
            </a:r>
            <a:r>
              <a:rPr lang="en-US" altLang="zh-CN" dirty="0"/>
              <a:t>2025</a:t>
            </a:r>
            <a:r>
              <a:rPr lang="zh-CN" altLang="en-US" dirty="0"/>
              <a:t>，</a:t>
            </a:r>
            <a:r>
              <a:rPr lang="en-US" altLang="zh-CN" dirty="0"/>
              <a:t>NMPA</a:t>
            </a:r>
            <a:endParaRPr lang="zh-CN" altLang="en-US" dirty="0"/>
          </a:p>
          <a:p>
            <a:endParaRPr lang="zh-CN" altLang="en-US"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02</a:t>
            </a:r>
          </a:p>
        </p:txBody>
      </p:sp>
      <p:grpSp>
        <p:nvGrpSpPr>
          <p:cNvPr id="7" name="组合 6"/>
          <p:cNvGrpSpPr/>
          <p:nvPr/>
        </p:nvGrpSpPr>
        <p:grpSpPr>
          <a:xfrm>
            <a:off x="550186" y="3958287"/>
            <a:ext cx="1598918" cy="1547452"/>
            <a:chOff x="406372" y="3808823"/>
            <a:chExt cx="1598918" cy="1547452"/>
          </a:xfrm>
        </p:grpSpPr>
        <p:sp>
          <p:nvSpPr>
            <p:cNvPr id="5" name="椭圆 4"/>
            <p:cNvSpPr/>
            <p:nvPr/>
          </p:nvSpPr>
          <p:spPr>
            <a:xfrm>
              <a:off x="462243" y="3808823"/>
              <a:ext cx="1540251" cy="1547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06372" y="4322367"/>
              <a:ext cx="1598918" cy="461665"/>
            </a:xfrm>
            <a:prstGeom prst="rect">
              <a:avLst/>
            </a:prstGeom>
          </p:spPr>
          <p:txBody>
            <a:bodyPr wrap="square">
              <a:spAutoFit/>
            </a:bodyPr>
            <a:lstStyle/>
            <a:p>
              <a:pPr algn="ctr">
                <a:defRPr/>
              </a:pPr>
              <a:r>
                <a:rPr lang="zh-CN" altLang="en-US" sz="2400" b="1" dirty="0">
                  <a:solidFill>
                    <a:srgbClr val="FFFFFF"/>
                  </a:solidFill>
                  <a:ea typeface="微软雅黑" panose="020B0503020204020204" charset="-122"/>
                </a:rPr>
                <a:t>安全性</a:t>
              </a:r>
              <a:endParaRPr lang="en-US" altLang="zh-CN" sz="2400" b="1" dirty="0">
                <a:solidFill>
                  <a:srgbClr val="FFFFFF"/>
                </a:solidFill>
                <a:ea typeface="微软雅黑" panose="020B0503020204020204" charset="-122"/>
              </a:endParaRPr>
            </a:p>
          </p:txBody>
        </p:sp>
      </p:grpSp>
      <p:sp>
        <p:nvSpPr>
          <p:cNvPr id="89" name="文本框 88"/>
          <p:cNvSpPr txBox="1"/>
          <p:nvPr/>
        </p:nvSpPr>
        <p:spPr>
          <a:xfrm>
            <a:off x="694592" y="1881558"/>
            <a:ext cx="10718989" cy="13973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pPr>
            <a:r>
              <a:rPr lang="zh-CN" altLang="en-US" sz="1400" dirty="0"/>
              <a:t>截至目前，根据已完成的国内外临床研究结果以及中国上市后不良反应监测的情况可知：</a:t>
            </a:r>
            <a:endParaRPr lang="en-US" altLang="zh-CN" sz="1400" dirty="0"/>
          </a:p>
          <a:p>
            <a:pPr>
              <a:lnSpc>
                <a:spcPct val="150000"/>
              </a:lnSpc>
            </a:pPr>
            <a:r>
              <a:rPr lang="zh-CN" altLang="en-US" sz="1400" dirty="0"/>
              <a:t>尼妥珠单抗安全性良好，不良反应多为</a:t>
            </a:r>
            <a:r>
              <a:rPr lang="en-US" altLang="zh-CN" sz="1400" dirty="0"/>
              <a:t>Ⅰ</a:t>
            </a:r>
            <a:r>
              <a:rPr lang="zh-CN" altLang="en-US" sz="1400" dirty="0"/>
              <a:t>级，常见不良反应包括恶心、呕吐、头痛、发热、中性粒细胞和白细胞降低、贫血、乏力等。对于上述不良反应，多数患者可在常规治疗后或自行缓解。</a:t>
            </a:r>
          </a:p>
        </p:txBody>
      </p:sp>
      <p:sp>
        <p:nvSpPr>
          <p:cNvPr id="93" name="矩形 92"/>
          <p:cNvSpPr/>
          <p:nvPr/>
        </p:nvSpPr>
        <p:spPr>
          <a:xfrm rot="5400000">
            <a:off x="5831846" y="-3965937"/>
            <a:ext cx="531882" cy="10969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p>
        </p:txBody>
      </p:sp>
      <p:sp>
        <p:nvSpPr>
          <p:cNvPr id="92" name="文本框 91"/>
          <p:cNvSpPr txBox="1"/>
          <p:nvPr/>
        </p:nvSpPr>
        <p:spPr>
          <a:xfrm>
            <a:off x="682321" y="1328705"/>
            <a:ext cx="11184329" cy="352425"/>
          </a:xfrm>
          <a:prstGeom prst="rect">
            <a:avLst/>
          </a:prstGeom>
          <a:noFill/>
          <a:ln>
            <a:noFill/>
          </a:ln>
        </p:spPr>
        <p:txBody>
          <a:bodyPr wrap="square">
            <a:spAutoFit/>
          </a:bodyPr>
          <a:lstStyle/>
          <a:p>
            <a:r>
              <a:rPr lang="zh-CN" altLang="en-US" sz="1700" b="1" dirty="0">
                <a:solidFill>
                  <a:schemeClr val="bg1"/>
                </a:solidFill>
              </a:rPr>
              <a:t>尼妥珠单抗不良反应发生率低，程度多为</a:t>
            </a:r>
            <a:r>
              <a:rPr lang="en-US" altLang="zh-CN" sz="1700" b="1" dirty="0">
                <a:solidFill>
                  <a:schemeClr val="bg1"/>
                </a:solidFill>
              </a:rPr>
              <a:t>I</a:t>
            </a:r>
            <a:r>
              <a:rPr lang="zh-CN" altLang="en-US" sz="1700" b="1" dirty="0">
                <a:solidFill>
                  <a:schemeClr val="bg1"/>
                </a:solidFill>
              </a:rPr>
              <a:t>级，患者耐受性和依从性非常好</a:t>
            </a:r>
          </a:p>
        </p:txBody>
      </p:sp>
      <p:grpSp>
        <p:nvGrpSpPr>
          <p:cNvPr id="102" name="组合 101"/>
          <p:cNvGrpSpPr/>
          <p:nvPr/>
        </p:nvGrpSpPr>
        <p:grpSpPr>
          <a:xfrm>
            <a:off x="2374227" y="3383033"/>
            <a:ext cx="8295363" cy="494785"/>
            <a:chOff x="2826569" y="2165459"/>
            <a:chExt cx="4882112" cy="396000"/>
          </a:xfrm>
        </p:grpSpPr>
        <p:sp>
          <p:nvSpPr>
            <p:cNvPr id="103" name="圆角矩形 17"/>
            <p:cNvSpPr/>
            <p:nvPr/>
          </p:nvSpPr>
          <p:spPr>
            <a:xfrm>
              <a:off x="2826569" y="2165459"/>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TextBox 41"/>
            <p:cNvSpPr txBox="1"/>
            <p:nvPr/>
          </p:nvSpPr>
          <p:spPr>
            <a:xfrm>
              <a:off x="2952232" y="2231965"/>
              <a:ext cx="4217639" cy="245471"/>
            </a:xfrm>
            <a:prstGeom prst="rect">
              <a:avLst/>
            </a:prstGeom>
            <a:noFill/>
          </p:spPr>
          <p:txBody>
            <a:bodyPr wrap="square" rtlCol="0">
              <a:spAutoFit/>
            </a:bodyPr>
            <a:lstStyle/>
            <a:p>
              <a:pPr lvl="0"/>
              <a:r>
                <a:rPr lang="zh-CN" altLang="en-US" sz="1400" dirty="0">
                  <a:latin typeface="微软雅黑" panose="020B0503020204020204" charset="-122"/>
                  <a:ea typeface="微软雅黑" panose="020B0503020204020204" charset="-122"/>
                </a:rPr>
                <a:t>尼妥珠单抗在中国上市</a:t>
              </a:r>
              <a:r>
                <a:rPr lang="en-US" altLang="zh-CN" sz="1400" dirty="0">
                  <a:latin typeface="微软雅黑" panose="020B0503020204020204" charset="-122"/>
                  <a:ea typeface="微软雅黑" panose="020B0503020204020204" charset="-122"/>
                </a:rPr>
                <a:t>18</a:t>
              </a:r>
              <a:r>
                <a:rPr lang="zh-CN" altLang="en-US" sz="1400" dirty="0">
                  <a:latin typeface="微软雅黑" panose="020B0503020204020204" charset="-122"/>
                  <a:ea typeface="微软雅黑" panose="020B0503020204020204" charset="-122"/>
                </a:rPr>
                <a:t>年，安全性已经过广泛验证</a:t>
              </a:r>
            </a:p>
          </p:txBody>
        </p:sp>
      </p:grpSp>
      <p:grpSp>
        <p:nvGrpSpPr>
          <p:cNvPr id="105" name="组合 104"/>
          <p:cNvGrpSpPr/>
          <p:nvPr/>
        </p:nvGrpSpPr>
        <p:grpSpPr>
          <a:xfrm>
            <a:off x="1958341" y="3592468"/>
            <a:ext cx="400407" cy="368682"/>
            <a:chOff x="2076764" y="2417067"/>
            <a:chExt cx="533876" cy="491576"/>
          </a:xfrm>
        </p:grpSpPr>
        <p:sp>
          <p:nvSpPr>
            <p:cNvPr id="106" name="椭圆 105"/>
            <p:cNvSpPr/>
            <p:nvPr/>
          </p:nvSpPr>
          <p:spPr>
            <a:xfrm>
              <a:off x="2076764" y="2417067"/>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07" name="TextBox 42"/>
            <p:cNvSpPr txBox="1"/>
            <p:nvPr/>
          </p:nvSpPr>
          <p:spPr>
            <a:xfrm>
              <a:off x="2076764" y="2453075"/>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1</a:t>
              </a:r>
            </a:p>
          </p:txBody>
        </p:sp>
      </p:grpSp>
      <p:grpSp>
        <p:nvGrpSpPr>
          <p:cNvPr id="108" name="组合 107"/>
          <p:cNvGrpSpPr/>
          <p:nvPr/>
        </p:nvGrpSpPr>
        <p:grpSpPr>
          <a:xfrm>
            <a:off x="2355713" y="4123135"/>
            <a:ext cx="400407" cy="368682"/>
            <a:chOff x="2440539" y="3136911"/>
            <a:chExt cx="533876" cy="491576"/>
          </a:xfrm>
        </p:grpSpPr>
        <p:sp>
          <p:nvSpPr>
            <p:cNvPr id="109" name="椭圆 108"/>
            <p:cNvSpPr/>
            <p:nvPr/>
          </p:nvSpPr>
          <p:spPr>
            <a:xfrm>
              <a:off x="2440539" y="3136911"/>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0" name="TextBox 43"/>
            <p:cNvSpPr txBox="1"/>
            <p:nvPr/>
          </p:nvSpPr>
          <p:spPr>
            <a:xfrm>
              <a:off x="2440539" y="3178724"/>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2</a:t>
              </a:r>
            </a:p>
          </p:txBody>
        </p:sp>
      </p:grpSp>
      <p:grpSp>
        <p:nvGrpSpPr>
          <p:cNvPr id="111" name="组合 110"/>
          <p:cNvGrpSpPr/>
          <p:nvPr/>
        </p:nvGrpSpPr>
        <p:grpSpPr>
          <a:xfrm>
            <a:off x="2383803" y="4753872"/>
            <a:ext cx="400407" cy="394827"/>
            <a:chOff x="2402776" y="3890249"/>
            <a:chExt cx="533876" cy="526436"/>
          </a:xfrm>
        </p:grpSpPr>
        <p:sp>
          <p:nvSpPr>
            <p:cNvPr id="112" name="椭圆 111"/>
            <p:cNvSpPr/>
            <p:nvPr/>
          </p:nvSpPr>
          <p:spPr>
            <a:xfrm>
              <a:off x="2415364" y="3890249"/>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3" name="TextBox 44"/>
            <p:cNvSpPr txBox="1"/>
            <p:nvPr/>
          </p:nvSpPr>
          <p:spPr>
            <a:xfrm>
              <a:off x="2402776" y="392424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3</a:t>
              </a:r>
            </a:p>
          </p:txBody>
        </p:sp>
      </p:grpSp>
      <p:grpSp>
        <p:nvGrpSpPr>
          <p:cNvPr id="114" name="组合 113"/>
          <p:cNvGrpSpPr/>
          <p:nvPr/>
        </p:nvGrpSpPr>
        <p:grpSpPr>
          <a:xfrm>
            <a:off x="2059003" y="5351298"/>
            <a:ext cx="400407" cy="396339"/>
            <a:chOff x="2029229" y="4544653"/>
            <a:chExt cx="533876" cy="528452"/>
          </a:xfrm>
        </p:grpSpPr>
        <p:sp>
          <p:nvSpPr>
            <p:cNvPr id="115" name="椭圆 114"/>
            <p:cNvSpPr/>
            <p:nvPr/>
          </p:nvSpPr>
          <p:spPr>
            <a:xfrm>
              <a:off x="2048473" y="4544653"/>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6" name="TextBox 63"/>
            <p:cNvSpPr txBox="1"/>
            <p:nvPr/>
          </p:nvSpPr>
          <p:spPr>
            <a:xfrm>
              <a:off x="2029229" y="458066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4</a:t>
              </a:r>
            </a:p>
          </p:txBody>
        </p:sp>
      </p:grpSp>
      <p:grpSp>
        <p:nvGrpSpPr>
          <p:cNvPr id="117" name="组合 116"/>
          <p:cNvGrpSpPr/>
          <p:nvPr/>
        </p:nvGrpSpPr>
        <p:grpSpPr>
          <a:xfrm>
            <a:off x="2836313" y="4061093"/>
            <a:ext cx="8295363" cy="494784"/>
            <a:chOff x="3186609" y="2709174"/>
            <a:chExt cx="4882112" cy="396000"/>
          </a:xfrm>
        </p:grpSpPr>
        <p:sp>
          <p:nvSpPr>
            <p:cNvPr id="118" name="圆角矩形 41"/>
            <p:cNvSpPr/>
            <p:nvPr/>
          </p:nvSpPr>
          <p:spPr>
            <a:xfrm>
              <a:off x="3186609" y="2709174"/>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Box 64"/>
            <p:cNvSpPr txBox="1"/>
            <p:nvPr/>
          </p:nvSpPr>
          <p:spPr>
            <a:xfrm>
              <a:off x="3197721" y="2783309"/>
              <a:ext cx="4851291" cy="245471"/>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上市后不良反应监测：尼妥珠单抗相关的不良反应轻微，多为</a:t>
              </a:r>
              <a:r>
                <a:rPr lang="en-US" altLang="zh-CN" sz="1400" dirty="0">
                  <a:solidFill>
                    <a:schemeClr val="tx1"/>
                  </a:solidFill>
                </a:rPr>
                <a:t>I</a:t>
              </a:r>
              <a:r>
                <a:rPr lang="zh-CN" altLang="en-US" sz="1400" dirty="0">
                  <a:solidFill>
                    <a:schemeClr val="tx1"/>
                  </a:solidFill>
                </a:rPr>
                <a:t>级，可自行缓解或经对症治疗后缓解</a:t>
              </a:r>
            </a:p>
          </p:txBody>
        </p:sp>
      </p:grpSp>
      <p:grpSp>
        <p:nvGrpSpPr>
          <p:cNvPr id="120" name="组合 119"/>
          <p:cNvGrpSpPr/>
          <p:nvPr/>
        </p:nvGrpSpPr>
        <p:grpSpPr>
          <a:xfrm>
            <a:off x="2898048" y="4690756"/>
            <a:ext cx="9092914" cy="615128"/>
            <a:chOff x="3394101" y="3309183"/>
            <a:chExt cx="4958612" cy="492316"/>
          </a:xfrm>
        </p:grpSpPr>
        <p:sp>
          <p:nvSpPr>
            <p:cNvPr id="121" name="圆角矩形 44"/>
            <p:cNvSpPr/>
            <p:nvPr/>
          </p:nvSpPr>
          <p:spPr>
            <a:xfrm>
              <a:off x="3394101" y="3309183"/>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65"/>
            <p:cNvSpPr txBox="1"/>
            <p:nvPr/>
          </p:nvSpPr>
          <p:spPr>
            <a:xfrm>
              <a:off x="3440435" y="3382741"/>
              <a:ext cx="4912278" cy="418758"/>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过去</a:t>
              </a:r>
              <a:r>
                <a:rPr lang="en-US" altLang="zh-CN" sz="1400" dirty="0">
                  <a:solidFill>
                    <a:schemeClr val="tx1"/>
                  </a:solidFill>
                </a:rPr>
                <a:t>5</a:t>
              </a:r>
              <a:r>
                <a:rPr lang="zh-CN" altLang="en-US" sz="1400" dirty="0">
                  <a:solidFill>
                    <a:schemeClr val="tx1"/>
                  </a:solidFill>
                </a:rPr>
                <a:t>年内未收到全球范围内药监部门发布的关于尼妥珠单抗的安全性警告、撤市信息，也未收到黑框警告要求</a:t>
              </a:r>
            </a:p>
          </p:txBody>
        </p:sp>
      </p:grpSp>
      <p:grpSp>
        <p:nvGrpSpPr>
          <p:cNvPr id="123" name="组合 122"/>
          <p:cNvGrpSpPr/>
          <p:nvPr/>
        </p:nvGrpSpPr>
        <p:grpSpPr>
          <a:xfrm>
            <a:off x="2600009" y="5379235"/>
            <a:ext cx="8295363" cy="494785"/>
            <a:chOff x="3218281" y="3980356"/>
            <a:chExt cx="4882112" cy="396000"/>
          </a:xfrm>
        </p:grpSpPr>
        <p:sp>
          <p:nvSpPr>
            <p:cNvPr id="124" name="圆角矩形 47"/>
            <p:cNvSpPr/>
            <p:nvPr/>
          </p:nvSpPr>
          <p:spPr>
            <a:xfrm>
              <a:off x="3218281" y="3980356"/>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66"/>
            <p:cNvSpPr txBox="1"/>
            <p:nvPr/>
          </p:nvSpPr>
          <p:spPr>
            <a:xfrm>
              <a:off x="3331716" y="4055842"/>
              <a:ext cx="4655241" cy="245471"/>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多项临床研究证实：尼妥珠单抗联合化疗安全性及依从性好</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有效性</a:t>
            </a:r>
          </a:p>
        </p:txBody>
      </p:sp>
      <p:sp>
        <p:nvSpPr>
          <p:cNvPr id="4" name="页脚占位符 3"/>
          <p:cNvSpPr>
            <a:spLocks noGrp="1"/>
          </p:cNvSpPr>
          <p:nvPr>
            <p:ph type="ftr" sz="quarter" idx="3"/>
          </p:nvPr>
        </p:nvSpPr>
        <p:spPr>
          <a:xfrm>
            <a:off x="1258609" y="6454484"/>
            <a:ext cx="2954785" cy="365125"/>
          </a:xfrm>
        </p:spPr>
        <p:txBody>
          <a:bodyPr/>
          <a:lstStyle/>
          <a:p>
            <a:r>
              <a:rPr lang="en-US" altLang="zh-CN" sz="700" b="1" dirty="0"/>
              <a:t>1.L</a:t>
            </a:r>
            <a:r>
              <a:rPr lang="en-US" altLang="zh-CN" sz="700" dirty="0">
                <a:solidFill>
                  <a:schemeClr val="tx1"/>
                </a:solidFill>
              </a:rPr>
              <a:t>u,et al.J Clin Oncol 44, 2026 (suppl 16; abstr 4055).</a:t>
            </a:r>
          </a:p>
          <a:p>
            <a:r>
              <a:rPr lang="en-US" altLang="zh-CN" sz="700" dirty="0">
                <a:solidFill>
                  <a:schemeClr val="tx1"/>
                </a:solidFill>
              </a:rPr>
              <a:t>2.Meng X,et al.Br J Cancer. 2023 Nov;129(11):1787-1792.</a:t>
            </a:r>
          </a:p>
          <a:p>
            <a:r>
              <a:rPr lang="en-US" altLang="zh-CN" sz="700" dirty="0">
                <a:solidFill>
                  <a:schemeClr val="tx1"/>
                </a:solidFill>
              </a:rPr>
              <a:t>3.中国临床肿瘤协会（CSCO）《食管癌诊疗指南》（2026）</a:t>
            </a:r>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03</a:t>
            </a:r>
          </a:p>
        </p:txBody>
      </p:sp>
      <p:sp>
        <p:nvSpPr>
          <p:cNvPr id="71" name="文本框 70"/>
          <p:cNvSpPr txBox="1"/>
          <p:nvPr/>
        </p:nvSpPr>
        <p:spPr>
          <a:xfrm>
            <a:off x="423186" y="2575157"/>
            <a:ext cx="4558713" cy="3863388"/>
          </a:xfrm>
          <a:prstGeom prst="rect">
            <a:avLst/>
          </a:prstGeom>
          <a:noFill/>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pPr marL="285750" indent="-285750">
              <a:lnSpc>
                <a:spcPct val="150000"/>
              </a:lnSpc>
              <a:spcAft>
                <a:spcPts val="800"/>
              </a:spcAft>
              <a:buFont typeface="Wingdings" panose="05000000000000000000" pitchFamily="2" charset="2"/>
              <a:buChar char="u"/>
            </a:pPr>
            <a:r>
              <a:rPr lang="zh-CN" altLang="zh-CN" sz="1100" b="1" dirty="0">
                <a:solidFill>
                  <a:schemeClr val="tx1"/>
                </a:solidFill>
                <a:sym typeface="+mn-ea"/>
              </a:rPr>
              <a:t>中国开展的</a:t>
            </a:r>
            <a:r>
              <a:rPr lang="en-US" altLang="zh-CN" sz="1100" b="1" dirty="0">
                <a:solidFill>
                  <a:schemeClr val="tx1"/>
                </a:solidFill>
                <a:sym typeface="+mn-ea"/>
              </a:rPr>
              <a:t>Ⅲ</a:t>
            </a:r>
            <a:r>
              <a:rPr lang="zh-CN" altLang="zh-CN" sz="1100" b="1" dirty="0">
                <a:solidFill>
                  <a:schemeClr val="tx1"/>
                </a:solidFill>
                <a:sym typeface="+mn-ea"/>
              </a:rPr>
              <a:t>期</a:t>
            </a:r>
            <a:r>
              <a:rPr lang="zh-CN" altLang="en-US" sz="1100" b="1" dirty="0">
                <a:solidFill>
                  <a:schemeClr val="tx1"/>
                </a:solidFill>
                <a:sym typeface="+mn-ea"/>
              </a:rPr>
              <a:t>注册</a:t>
            </a:r>
            <a:r>
              <a:rPr lang="zh-CN" altLang="zh-CN" sz="1100" b="1" dirty="0">
                <a:solidFill>
                  <a:schemeClr val="tx1"/>
                </a:solidFill>
                <a:sym typeface="+mn-ea"/>
              </a:rPr>
              <a:t>研</a:t>
            </a:r>
            <a:r>
              <a:rPr lang="en-US" altLang="zh-CN" sz="1100" b="1" dirty="0">
                <a:solidFill>
                  <a:schemeClr val="tx1"/>
                </a:solidFill>
                <a:sym typeface="+mn-ea"/>
              </a:rPr>
              <a:t>究（</a:t>
            </a:r>
            <a:r>
              <a:rPr lang="en-US" altLang="zh-CN" sz="1100" b="1" dirty="0">
                <a:solidFill>
                  <a:schemeClr val="tx1"/>
                </a:solidFill>
              </a:rPr>
              <a:t>BPL-IST-ESO-057</a:t>
            </a:r>
            <a:r>
              <a:rPr lang="en-US" altLang="zh-CN" sz="1100" b="1" dirty="0">
                <a:solidFill>
                  <a:schemeClr val="tx1"/>
                </a:solidFill>
                <a:sym typeface="+mn-ea"/>
              </a:rPr>
              <a:t>）</a:t>
            </a:r>
            <a:r>
              <a:rPr lang="en-US" altLang="zh-CN" sz="1100" b="1" baseline="30000" dirty="0">
                <a:solidFill>
                  <a:schemeClr val="tx1"/>
                </a:solidFill>
                <a:latin typeface="Arial" panose="020B0604020202020204" pitchFamily="34" charset="0"/>
                <a:cs typeface="Arial" panose="020B0604020202020204" pitchFamily="34" charset="0"/>
                <a:sym typeface="+mn-ea"/>
              </a:rPr>
              <a:t>[1]</a:t>
            </a:r>
            <a:r>
              <a:rPr lang="zh-CN" altLang="zh-CN" sz="1100" dirty="0">
                <a:solidFill>
                  <a:srgbClr val="FF0000"/>
                </a:solidFill>
              </a:rPr>
              <a:t>证实尼妥珠单抗联合紫杉醇及顺铂治疗EGFR扩增的不可切除局部晚期、复发和/或转移性食管鳞癌疗效显著，中位OS延长3.8个月，死亡风险降低34%，显著降低患者死亡风险，延长患者生存期。中位PFS延长0.5个月，进展风险降低37%，显著降低患者疾病进展风险，延长患者无进展生存。客观缓解率（ORR）提升17.3%，显著降低患者肿瘤负荷。</a:t>
            </a:r>
            <a:endParaRPr lang="en-US" altLang="zh-CN" sz="1100" dirty="0">
              <a:solidFill>
                <a:srgbClr val="000000"/>
              </a:solidFill>
            </a:endParaRPr>
          </a:p>
          <a:p>
            <a:pPr marL="285750" indent="-285750">
              <a:lnSpc>
                <a:spcPct val="150000"/>
              </a:lnSpc>
              <a:spcAft>
                <a:spcPts val="800"/>
              </a:spcAft>
              <a:buFont typeface="Wingdings" panose="05000000000000000000" pitchFamily="2" charset="2"/>
              <a:buChar char="u"/>
            </a:pPr>
            <a:r>
              <a:rPr lang="zh-CN" altLang="zh-CN" sz="1100" b="1" dirty="0">
                <a:solidFill>
                  <a:schemeClr val="tx1"/>
                </a:solidFill>
              </a:rPr>
              <a:t>中国开展的</a:t>
            </a:r>
            <a:r>
              <a:rPr lang="en-US" altLang="zh-CN" sz="1100" b="1" dirty="0">
                <a:solidFill>
                  <a:schemeClr val="tx1"/>
                </a:solidFill>
              </a:rPr>
              <a:t>Ⅲ</a:t>
            </a:r>
            <a:r>
              <a:rPr lang="zh-CN" altLang="zh-CN" sz="1100" b="1" dirty="0">
                <a:solidFill>
                  <a:schemeClr val="tx1"/>
                </a:solidFill>
              </a:rPr>
              <a:t>期研</a:t>
            </a:r>
            <a:r>
              <a:rPr lang="en-US" altLang="zh-CN" sz="1100" b="1" dirty="0">
                <a:solidFill>
                  <a:schemeClr val="tx1"/>
                </a:solidFill>
              </a:rPr>
              <a:t>究</a:t>
            </a:r>
            <a:r>
              <a:rPr lang="en-US" altLang="zh-CN" sz="1100" b="1" dirty="0">
                <a:solidFill>
                  <a:schemeClr val="tx1"/>
                </a:solidFill>
                <a:sym typeface="+mn-ea"/>
              </a:rPr>
              <a:t>（</a:t>
            </a:r>
            <a:r>
              <a:rPr lang="zh-CN" altLang="zh-CN" sz="1100" b="1" dirty="0">
                <a:solidFill>
                  <a:schemeClr val="tx1"/>
                </a:solidFill>
              </a:rPr>
              <a:t>NXCEL1311</a:t>
            </a:r>
            <a:r>
              <a:rPr lang="en-US" altLang="zh-CN" sz="1100" b="1" dirty="0">
                <a:solidFill>
                  <a:schemeClr val="tx1"/>
                </a:solidFill>
                <a:sym typeface="+mn-ea"/>
              </a:rPr>
              <a:t>）</a:t>
            </a:r>
            <a:r>
              <a:rPr lang="en-US" altLang="zh-CN" sz="1100" b="1" baseline="30000" dirty="0">
                <a:solidFill>
                  <a:schemeClr val="tx1"/>
                </a:solidFill>
                <a:sym typeface="+mn-ea"/>
              </a:rPr>
              <a:t>[2]</a:t>
            </a:r>
            <a:r>
              <a:rPr lang="zh-CN" altLang="zh-CN" sz="1100" dirty="0">
                <a:solidFill>
                  <a:srgbClr val="FF0000"/>
                </a:solidFill>
              </a:rPr>
              <a:t>证实尼妥珠单抗联合同步放化疗可有效提高局晚期不可切除患者的近期疗效，试验组与模拟剂组ORR分别为93.8% vs 72%（P＜0.001），CRR分别为32.5% vs 12.2%（P=0.002），且安全性良好。</a:t>
            </a:r>
            <a:endParaRPr lang="en-US" altLang="zh-CN" sz="1100" dirty="0">
              <a:solidFill>
                <a:srgbClr val="FF0000"/>
              </a:solidFill>
            </a:endParaRPr>
          </a:p>
        </p:txBody>
      </p:sp>
      <p:sp>
        <p:nvSpPr>
          <p:cNvPr id="77" name="标题 2"/>
          <p:cNvSpPr txBox="1"/>
          <p:nvPr/>
        </p:nvSpPr>
        <p:spPr>
          <a:xfrm>
            <a:off x="586060" y="1361957"/>
            <a:ext cx="11105737" cy="8867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pPr>
              <a:lnSpc>
                <a:spcPts val="2200"/>
              </a:lnSpc>
            </a:pPr>
            <a:r>
              <a:rPr lang="en-US" altLang="zh-CN" sz="1800" dirty="0">
                <a:solidFill>
                  <a:schemeClr val="accent2"/>
                </a:solidFill>
                <a:latin typeface="+mn-lt"/>
                <a:cs typeface="+mn-lt"/>
              </a:rPr>
              <a:t>Ⅲ</a:t>
            </a:r>
            <a:r>
              <a:rPr lang="zh-CN" altLang="en-US" sz="1800" dirty="0">
                <a:solidFill>
                  <a:schemeClr val="accent2"/>
                </a:solidFill>
                <a:latin typeface="Arial" panose="020B0604020202020204" pitchFamily="34" charset="0"/>
                <a:cs typeface="Arial" panose="020B0604020202020204" pitchFamily="34" charset="0"/>
              </a:rPr>
              <a:t>期 </a:t>
            </a:r>
            <a:r>
              <a:rPr lang="en-US" altLang="zh-CN" sz="1800" dirty="0">
                <a:solidFill>
                  <a:schemeClr val="accent2"/>
                </a:solidFill>
                <a:latin typeface="Arial" panose="020B0604020202020204" pitchFamily="34" charset="0"/>
                <a:cs typeface="Arial" panose="020B0604020202020204" pitchFamily="34" charset="0"/>
              </a:rPr>
              <a:t>RCT</a:t>
            </a:r>
            <a:r>
              <a:rPr lang="zh-CN" altLang="en-US" sz="1800" dirty="0">
                <a:solidFill>
                  <a:schemeClr val="accent2"/>
                </a:solidFill>
                <a:latin typeface="Arial" panose="020B0604020202020204" pitchFamily="34" charset="0"/>
                <a:cs typeface="Arial" panose="020B0604020202020204" pitchFamily="34" charset="0"/>
              </a:rPr>
              <a:t>（</a:t>
            </a:r>
            <a:r>
              <a:rPr lang="en-US" altLang="zh-CN" sz="1800" dirty="0">
                <a:solidFill>
                  <a:schemeClr val="accent2"/>
                </a:solidFill>
                <a:latin typeface="Arial" panose="020B0604020202020204" pitchFamily="34" charset="0"/>
                <a:cs typeface="Arial" panose="020B0604020202020204" pitchFamily="34" charset="0"/>
              </a:rPr>
              <a:t>BPL</a:t>
            </a:r>
            <a:r>
              <a:rPr lang="zh-CN" altLang="en-US" sz="1800" dirty="0">
                <a:solidFill>
                  <a:schemeClr val="accent2"/>
                </a:solidFill>
                <a:latin typeface="Arial" panose="020B0604020202020204" pitchFamily="34" charset="0"/>
                <a:cs typeface="Arial" panose="020B0604020202020204" pitchFamily="34" charset="0"/>
              </a:rPr>
              <a:t>-</a:t>
            </a:r>
            <a:r>
              <a:rPr lang="en-US" altLang="zh-CN" sz="1800" dirty="0">
                <a:solidFill>
                  <a:schemeClr val="accent2"/>
                </a:solidFill>
                <a:latin typeface="Arial" panose="020B0604020202020204" pitchFamily="34" charset="0"/>
                <a:cs typeface="Arial" panose="020B0604020202020204" pitchFamily="34" charset="0"/>
              </a:rPr>
              <a:t>IST</a:t>
            </a:r>
            <a:r>
              <a:rPr lang="zh-CN" altLang="en-US" sz="1800" dirty="0">
                <a:solidFill>
                  <a:schemeClr val="accent2"/>
                </a:solidFill>
                <a:latin typeface="Arial" panose="020B0604020202020204" pitchFamily="34" charset="0"/>
                <a:cs typeface="Arial" panose="020B0604020202020204" pitchFamily="34" charset="0"/>
              </a:rPr>
              <a:t>-</a:t>
            </a:r>
            <a:r>
              <a:rPr lang="en-US" altLang="zh-CN" sz="1800" dirty="0">
                <a:solidFill>
                  <a:schemeClr val="accent2"/>
                </a:solidFill>
                <a:latin typeface="Arial" panose="020B0604020202020204" pitchFamily="34" charset="0"/>
                <a:cs typeface="Arial" panose="020B0604020202020204" pitchFamily="34" charset="0"/>
              </a:rPr>
              <a:t>ESO</a:t>
            </a:r>
            <a:r>
              <a:rPr lang="zh-CN" altLang="en-US" sz="1800" dirty="0">
                <a:solidFill>
                  <a:schemeClr val="accent2"/>
                </a:solidFill>
                <a:latin typeface="Arial" panose="020B0604020202020204" pitchFamily="34" charset="0"/>
                <a:cs typeface="Arial" panose="020B0604020202020204" pitchFamily="34" charset="0"/>
              </a:rPr>
              <a:t>-</a:t>
            </a:r>
            <a:r>
              <a:rPr lang="en-US" altLang="zh-CN" sz="1800" dirty="0">
                <a:solidFill>
                  <a:schemeClr val="accent2"/>
                </a:solidFill>
                <a:latin typeface="Arial" panose="020B0604020202020204" pitchFamily="34" charset="0"/>
                <a:cs typeface="Arial" panose="020B0604020202020204" pitchFamily="34" charset="0"/>
              </a:rPr>
              <a:t>057</a:t>
            </a:r>
            <a:r>
              <a:rPr lang="zh-CN" altLang="en-US" sz="1800" dirty="0">
                <a:solidFill>
                  <a:schemeClr val="accent2"/>
                </a:solidFill>
                <a:latin typeface="Arial" panose="020B0604020202020204" pitchFamily="34" charset="0"/>
                <a:cs typeface="Arial" panose="020B0604020202020204" pitchFamily="34" charset="0"/>
              </a:rPr>
              <a:t>）研究证实：</a:t>
            </a:r>
            <a:r>
              <a:rPr lang="zh-CN" altLang="en-US" sz="1800" dirty="0">
                <a:solidFill>
                  <a:schemeClr val="accent2"/>
                </a:solidFill>
                <a:latin typeface="Arial" panose="020B0604020202020204" pitchFamily="34" charset="0"/>
                <a:ea typeface="+mn-ea"/>
                <a:cs typeface="Arial" panose="020B0604020202020204" pitchFamily="34" charset="0"/>
                <a:sym typeface="+mn-ea"/>
              </a:rPr>
              <a:t>尼妥珠单抗联合化疗可将EGFR扩增的不可切除局部晚期、复发和/或转移性食管鳞癌患者死亡风险降低34%，进展风险降低37%，客观缓解率提升17.3%。被多项指南推荐。</a:t>
            </a:r>
          </a:p>
        </p:txBody>
      </p:sp>
      <p:sp>
        <p:nvSpPr>
          <p:cNvPr id="5" name="矩形 4"/>
          <p:cNvSpPr/>
          <p:nvPr/>
        </p:nvSpPr>
        <p:spPr>
          <a:xfrm>
            <a:off x="5146748" y="2133947"/>
            <a:ext cx="1097280" cy="506730"/>
          </a:xfrm>
          <a:prstGeom prst="rect">
            <a:avLst/>
          </a:prstGeom>
        </p:spPr>
        <p:txBody>
          <a:bodyPr wrap="none">
            <a:spAutoFit/>
          </a:bodyPr>
          <a:lstStyle/>
          <a:p>
            <a:pPr>
              <a:lnSpc>
                <a:spcPct val="150000"/>
              </a:lnSpc>
            </a:pPr>
            <a:r>
              <a:rPr lang="zh-CN" altLang="en-US" b="1" dirty="0">
                <a:solidFill>
                  <a:schemeClr val="accent1"/>
                </a:solidFill>
              </a:rPr>
              <a:t>指南推荐</a:t>
            </a:r>
            <a:endParaRPr lang="en-US" altLang="zh-CN" b="1" dirty="0">
              <a:solidFill>
                <a:schemeClr val="accent1"/>
              </a:solidFill>
            </a:endParaRPr>
          </a:p>
        </p:txBody>
      </p:sp>
      <p:sp>
        <p:nvSpPr>
          <p:cNvPr id="7" name="文本框 6"/>
          <p:cNvSpPr txBox="1"/>
          <p:nvPr/>
        </p:nvSpPr>
        <p:spPr>
          <a:xfrm>
            <a:off x="616122" y="1022547"/>
            <a:ext cx="6096000" cy="368300"/>
          </a:xfrm>
          <a:prstGeom prst="rect">
            <a:avLst/>
          </a:prstGeom>
          <a:noFill/>
        </p:spPr>
        <p:txBody>
          <a:bodyPr wrap="square">
            <a:spAutoFit/>
          </a:bodyPr>
          <a:lstStyle/>
          <a:p>
            <a:r>
              <a:rPr lang="zh-CN" altLang="en-US" b="1" dirty="0">
                <a:solidFill>
                  <a:schemeClr val="accent1"/>
                </a:solidFill>
              </a:rPr>
              <a:t>不可切除局部晚期、复发和/或转移性EGFR扩增食管鳞癌</a:t>
            </a:r>
          </a:p>
        </p:txBody>
      </p:sp>
      <p:sp>
        <p:nvSpPr>
          <p:cNvPr id="3" name="矩形 2"/>
          <p:cNvSpPr/>
          <p:nvPr/>
        </p:nvSpPr>
        <p:spPr>
          <a:xfrm>
            <a:off x="605303" y="2111013"/>
            <a:ext cx="1107996" cy="458459"/>
          </a:xfrm>
          <a:prstGeom prst="rect">
            <a:avLst/>
          </a:prstGeom>
        </p:spPr>
        <p:txBody>
          <a:bodyPr wrap="none">
            <a:spAutoFit/>
          </a:bodyPr>
          <a:lstStyle/>
          <a:p>
            <a:pPr>
              <a:lnSpc>
                <a:spcPct val="150000"/>
              </a:lnSpc>
            </a:pPr>
            <a:r>
              <a:rPr lang="zh-CN" altLang="en-US" b="1" dirty="0">
                <a:solidFill>
                  <a:schemeClr val="accent1"/>
                </a:solidFill>
              </a:rPr>
              <a:t>临床疗效</a:t>
            </a:r>
            <a:endParaRPr lang="en-US" altLang="zh-CN" b="1" dirty="0">
              <a:solidFill>
                <a:schemeClr val="accent1"/>
              </a:solidFill>
            </a:endParaRPr>
          </a:p>
        </p:txBody>
      </p:sp>
      <p:sp>
        <p:nvSpPr>
          <p:cNvPr id="8" name="文本框 7"/>
          <p:cNvSpPr txBox="1"/>
          <p:nvPr/>
        </p:nvSpPr>
        <p:spPr>
          <a:xfrm>
            <a:off x="5158710" y="2586491"/>
            <a:ext cx="6611008" cy="3868002"/>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pPr marL="285750" indent="-285750">
              <a:lnSpc>
                <a:spcPct val="150000"/>
              </a:lnSpc>
              <a:spcAft>
                <a:spcPts val="6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中国临床肿瘤协会（</a:t>
            </a:r>
            <a:r>
              <a:rPr lang="en-US" altLang="zh-CN" sz="1100" b="1" dirty="0">
                <a:solidFill>
                  <a:schemeClr val="tx1"/>
                </a:solidFill>
                <a:latin typeface="Arial" panose="020B0604020202020204" pitchFamily="34" charset="0"/>
                <a:cs typeface="Arial" panose="020B0604020202020204" pitchFamily="34" charset="0"/>
              </a:rPr>
              <a:t>CSCO</a:t>
            </a:r>
            <a:r>
              <a:rPr lang="zh-CN" altLang="en-US" sz="1100" b="1" dirty="0">
                <a:solidFill>
                  <a:schemeClr val="tx1"/>
                </a:solidFill>
                <a:latin typeface="Arial" panose="020B0604020202020204" pitchFamily="34" charset="0"/>
                <a:cs typeface="Arial" panose="020B0604020202020204" pitchFamily="34" charset="0"/>
              </a:rPr>
              <a:t>）《食管癌诊疗指南》（</a:t>
            </a:r>
            <a:r>
              <a:rPr lang="en-US" altLang="zh-CN" sz="1100" b="1" dirty="0">
                <a:solidFill>
                  <a:schemeClr val="tx1"/>
                </a:solidFill>
                <a:latin typeface="Arial" panose="020B0604020202020204" pitchFamily="34" charset="0"/>
                <a:cs typeface="Arial" panose="020B0604020202020204" pitchFamily="34" charset="0"/>
              </a:rPr>
              <a:t>2026</a:t>
            </a:r>
            <a:r>
              <a:rPr lang="zh-CN" altLang="en-US" sz="1100" b="1" dirty="0">
                <a:solidFill>
                  <a:schemeClr val="tx1"/>
                </a:solidFill>
                <a:latin typeface="Arial" panose="020B0604020202020204" pitchFamily="34" charset="0"/>
                <a:cs typeface="Arial" panose="020B0604020202020204" pitchFamily="34" charset="0"/>
              </a:rPr>
              <a:t>）</a:t>
            </a:r>
            <a:r>
              <a:rPr lang="en-US" altLang="zh-CN" sz="1100" b="1" baseline="30000" dirty="0">
                <a:solidFill>
                  <a:schemeClr val="tx1"/>
                </a:solidFill>
                <a:latin typeface="Arial" panose="020B0604020202020204" pitchFamily="34" charset="0"/>
                <a:cs typeface="Arial" panose="020B0604020202020204" pitchFamily="34" charset="0"/>
              </a:rPr>
              <a:t>[3]</a:t>
            </a:r>
            <a:r>
              <a:rPr lang="zh-CN" altLang="en-US" sz="1100" b="1" dirty="0">
                <a:solidFill>
                  <a:schemeClr val="tx1"/>
                </a:solidFill>
                <a:latin typeface="Arial" panose="020B0604020202020204" pitchFamily="34" charset="0"/>
                <a:cs typeface="Arial" panose="020B0604020202020204" pitchFamily="34" charset="0"/>
              </a:rPr>
              <a:t>：</a:t>
            </a:r>
            <a:r>
              <a:rPr lang="zh-CN" sz="1050" dirty="0">
                <a:ea typeface="微软雅黑" panose="020B0503020204020204" charset="-122"/>
              </a:rPr>
              <a:t>局部晚期食管癌根治性同步放化疗联合尼妥珠单抗对比同步放化疗的随机对照研究的中期分析结果显示，</a:t>
            </a:r>
            <a:r>
              <a:rPr lang="zh-CN" sz="1050" dirty="0">
                <a:solidFill>
                  <a:srgbClr val="FF0000"/>
                </a:solidFill>
                <a:ea typeface="微软雅黑" panose="020B0503020204020204" charset="-122"/>
              </a:rPr>
              <a:t>加入尼妥珠单抗后</a:t>
            </a:r>
            <a:r>
              <a:rPr lang="en-US" altLang="zh-CN" sz="1050" dirty="0">
                <a:solidFill>
                  <a:srgbClr val="FF0000"/>
                </a:solidFill>
                <a:ea typeface="微软雅黑" panose="020B0503020204020204" charset="-122"/>
              </a:rPr>
              <a:t> </a:t>
            </a:r>
            <a:r>
              <a:rPr lang="zh-CN" sz="1050" dirty="0">
                <a:solidFill>
                  <a:srgbClr val="FF0000"/>
                </a:solidFill>
                <a:ea typeface="微软雅黑" panose="020B0503020204020204" charset="-122"/>
              </a:rPr>
              <a:t>cCR 及肿瘤反应率(ORR)显著提高，且未增加不良反应</a:t>
            </a:r>
            <a:r>
              <a:rPr lang="zh-CN" altLang="en-US" sz="1050" dirty="0">
                <a:solidFill>
                  <a:srgbClr val="FF0000"/>
                </a:solidFill>
                <a:ea typeface="微软雅黑" panose="020B0503020204020204" charset="-122"/>
              </a:rPr>
              <a:t>。</a:t>
            </a:r>
            <a:endParaRPr lang="zh-CN" altLang="en-US" sz="1100" dirty="0">
              <a:solidFill>
                <a:srgbClr val="FF0000"/>
              </a:solidFill>
              <a:latin typeface="Arial" panose="020B0604020202020204" pitchFamily="34" charset="0"/>
              <a:cs typeface="Arial" panose="020B0604020202020204" pitchFamily="34" charset="0"/>
            </a:endParaRPr>
          </a:p>
          <a:p>
            <a:pPr marL="285750" indent="-285750">
              <a:lnSpc>
                <a:spcPct val="150000"/>
              </a:lnSpc>
              <a:spcAft>
                <a:spcPts val="6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中国食管癌放射治疗指南（2025）</a:t>
            </a:r>
            <a:r>
              <a:rPr lang="en-US" altLang="zh-CN" sz="1100" b="1" baseline="30000" dirty="0">
                <a:solidFill>
                  <a:schemeClr val="tx1"/>
                </a:solidFill>
                <a:latin typeface="Arial" panose="020B0604020202020204" pitchFamily="34" charset="0"/>
                <a:cs typeface="Arial" panose="020B0604020202020204" pitchFamily="34" charset="0"/>
                <a:sym typeface="+mn-ea"/>
              </a:rPr>
              <a:t>[4]</a:t>
            </a:r>
            <a:r>
              <a:rPr lang="zh-CN" altLang="en-US" sz="1100" b="1" dirty="0">
                <a:solidFill>
                  <a:schemeClr val="tx1"/>
                </a:solidFill>
                <a:latin typeface="Arial" panose="020B0604020202020204" pitchFamily="34" charset="0"/>
                <a:cs typeface="Arial" panose="020B0604020202020204" pitchFamily="34" charset="0"/>
              </a:rPr>
              <a:t>：</a:t>
            </a:r>
            <a:r>
              <a:rPr lang="zh-CN" sz="1050" dirty="0">
                <a:ea typeface="微软雅黑" panose="020B0503020204020204" charset="-122"/>
              </a:rPr>
              <a:t>临床应用的食管癌放疗增敏剂包括硝基咪</a:t>
            </a:r>
            <a:r>
              <a:rPr lang="zh-CN" altLang="en-US" sz="1050" dirty="0">
                <a:ea typeface="微软雅黑" panose="020B0503020204020204" charset="-122"/>
              </a:rPr>
              <a:t>唑</a:t>
            </a:r>
            <a:r>
              <a:rPr lang="zh-CN" sz="1050" dirty="0">
                <a:ea typeface="微软雅黑" panose="020B0503020204020204" charset="-122"/>
              </a:rPr>
              <a:t>类化合物(注射用甘氨双</a:t>
            </a:r>
            <a:r>
              <a:rPr lang="zh-CN" altLang="en-US" sz="1050" dirty="0">
                <a:ea typeface="微软雅黑" panose="020B0503020204020204" charset="-122"/>
              </a:rPr>
              <a:t>唑</a:t>
            </a:r>
            <a:r>
              <a:rPr lang="zh-CN" sz="1050" dirty="0">
                <a:ea typeface="微软雅黑" panose="020B0503020204020204" charset="-122"/>
              </a:rPr>
              <a:t>钠)、化疗药物(铂类氟尿密院类、雷替曲寨、紫杉醇/脂质体紫杉醇等)、</a:t>
            </a:r>
            <a:r>
              <a:rPr lang="zh-CN" sz="1050" dirty="0">
                <a:solidFill>
                  <a:srgbClr val="FF0000"/>
                </a:solidFill>
                <a:ea typeface="微软雅黑" panose="020B0503020204020204" charset="-122"/>
              </a:rPr>
              <a:t>靶向药物</a:t>
            </a:r>
            <a:r>
              <a:rPr lang="en-US" altLang="zh-CN" sz="1050" dirty="0">
                <a:solidFill>
                  <a:srgbClr val="FF0000"/>
                </a:solidFill>
                <a:ea typeface="微软雅黑" panose="020B0503020204020204" charset="-122"/>
              </a:rPr>
              <a:t> </a:t>
            </a:r>
            <a:r>
              <a:rPr lang="zh-CN" sz="1050" dirty="0">
                <a:solidFill>
                  <a:srgbClr val="FF0000"/>
                </a:solidFill>
                <a:ea typeface="微软雅黑" panose="020B0503020204020204" charset="-122"/>
              </a:rPr>
              <a:t>(尼妥珠单抗等)</a:t>
            </a:r>
            <a:r>
              <a:rPr lang="zh-CN" sz="1050" dirty="0">
                <a:ea typeface="微软雅黑" panose="020B0503020204020204" charset="-122"/>
              </a:rPr>
              <a:t>、血管内皮抑素等</a:t>
            </a:r>
            <a:r>
              <a:rPr lang="zh-CN" altLang="en-US" sz="1050" dirty="0">
                <a:ea typeface="微软雅黑" panose="020B0503020204020204" charset="-122"/>
              </a:rPr>
              <a:t>。</a:t>
            </a:r>
          </a:p>
          <a:p>
            <a:pPr marL="285750" indent="-285750">
              <a:lnSpc>
                <a:spcPct val="150000"/>
              </a:lnSpc>
              <a:spcAft>
                <a:spcPts val="6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《中国老年食管癌放射治疗专家共识》(2024年版)</a:t>
            </a:r>
            <a:r>
              <a:rPr lang="en-US" altLang="zh-CN" sz="1100" b="1" baseline="30000" dirty="0">
                <a:solidFill>
                  <a:schemeClr val="tx1"/>
                </a:solidFill>
                <a:latin typeface="Arial" panose="020B0604020202020204" pitchFamily="34" charset="0"/>
                <a:cs typeface="Arial" panose="020B0604020202020204" pitchFamily="34" charset="0"/>
                <a:sym typeface="+mn-ea"/>
              </a:rPr>
              <a:t>[5]</a:t>
            </a:r>
            <a:r>
              <a:rPr lang="zh-CN" altLang="en-US" sz="1100" b="1" dirty="0">
                <a:solidFill>
                  <a:schemeClr val="tx1"/>
                </a:solidFill>
                <a:latin typeface="Arial" panose="020B0604020202020204" pitchFamily="34" charset="0"/>
                <a:cs typeface="Arial" panose="020B0604020202020204" pitchFamily="34" charset="0"/>
              </a:rPr>
              <a:t>：</a:t>
            </a:r>
            <a:r>
              <a:rPr lang="zh-CN" sz="1050" dirty="0">
                <a:ea typeface="微软雅黑" panose="020B0503020204020204" charset="-122"/>
              </a:rPr>
              <a:t>老年患者身体机能较差，基础疾病多，相当一部分老年患者不能耐受同步放化疗。经治疗前CCI或CIRS-G详细评估患者的基本状态，不能耐受同步放化疗的患者，可个体化选择放疗联合</a:t>
            </a:r>
            <a:r>
              <a:rPr lang="zh-CN" sz="1050" dirty="0">
                <a:solidFill>
                  <a:srgbClr val="FF0000"/>
                </a:solidFill>
                <a:ea typeface="微软雅黑" panose="020B0503020204020204" charset="-122"/>
              </a:rPr>
              <a:t>靶向药物（尼妥珠单抗）</a:t>
            </a:r>
            <a:r>
              <a:rPr lang="zh-CN" sz="1050" dirty="0">
                <a:ea typeface="微软雅黑" panose="020B0503020204020204" charset="-122"/>
              </a:rPr>
              <a:t>的治疗策略。</a:t>
            </a:r>
          </a:p>
          <a:p>
            <a:pPr marL="285750" indent="-285750">
              <a:lnSpc>
                <a:spcPct val="150000"/>
              </a:lnSpc>
              <a:spcAft>
                <a:spcPts val="6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《食管癌免疫检查点抑制剂临床应用全程管理专家共识(2025版)》</a:t>
            </a:r>
            <a:r>
              <a:rPr lang="en-US" altLang="zh-CN" sz="1100" b="1" baseline="30000" dirty="0">
                <a:solidFill>
                  <a:schemeClr val="tx1"/>
                </a:solidFill>
                <a:latin typeface="Arial" panose="020B0604020202020204" pitchFamily="34" charset="0"/>
                <a:cs typeface="Arial" panose="020B0604020202020204" pitchFamily="34" charset="0"/>
                <a:sym typeface="+mn-ea"/>
              </a:rPr>
              <a:t>[6]</a:t>
            </a:r>
            <a:r>
              <a:rPr lang="zh-CN" altLang="en-US" sz="1100" b="1" dirty="0">
                <a:solidFill>
                  <a:schemeClr val="tx1"/>
                </a:solidFill>
                <a:latin typeface="Arial" panose="020B0604020202020204" pitchFamily="34" charset="0"/>
                <a:cs typeface="Arial" panose="020B0604020202020204" pitchFamily="34" charset="0"/>
              </a:rPr>
              <a:t>：</a:t>
            </a:r>
            <a:r>
              <a:rPr lang="zh-CN" sz="1050" dirty="0">
                <a:ea typeface="微软雅黑" panose="020B0503020204020204" charset="-122"/>
              </a:rPr>
              <a:t>不可手术切除局部晚期食管癌，</a:t>
            </a:r>
            <a:r>
              <a:rPr lang="zh-CN" altLang="en-US" sz="1050" dirty="0">
                <a:ea typeface="微软雅黑" panose="020B0503020204020204" charset="-122"/>
              </a:rPr>
              <a:t>推荐</a:t>
            </a:r>
            <a:r>
              <a:rPr lang="zh-CN" sz="1050" dirty="0">
                <a:ea typeface="微软雅黑" panose="020B0503020204020204" charset="-122"/>
              </a:rPr>
              <a:t>PD-1</a:t>
            </a:r>
            <a:r>
              <a:rPr lang="zh-CN" sz="1050" dirty="0">
                <a:solidFill>
                  <a:srgbClr val="FF0000"/>
                </a:solidFill>
                <a:ea typeface="微软雅黑" panose="020B0503020204020204" charset="-122"/>
              </a:rPr>
              <a:t>联合尼妥珠单抗</a:t>
            </a:r>
            <a:r>
              <a:rPr lang="zh-CN" sz="1050" dirty="0">
                <a:ea typeface="微软雅黑" panose="020B0503020204020204" charset="-122"/>
              </a:rPr>
              <a:t>（证据级别：3类；推荐级别：Ⅱ级推荐；专家共识95%）</a:t>
            </a:r>
            <a:r>
              <a:rPr lang="zh-CN" altLang="en-US" sz="1050" dirty="0">
                <a:ea typeface="微软雅黑" panose="020B0503020204020204" charset="-122"/>
              </a:rPr>
              <a:t>。</a:t>
            </a:r>
            <a:endParaRPr lang="zh-CN" sz="1050" dirty="0">
              <a:ea typeface="微软雅黑" panose="020B0503020204020204" charset="-122"/>
            </a:endParaRPr>
          </a:p>
          <a:p>
            <a:pPr marL="285750" indent="-285750">
              <a:lnSpc>
                <a:spcPct val="150000"/>
              </a:lnSpc>
              <a:spcAft>
                <a:spcPts val="6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消化系统肿瘤合理用药指南（2020版）</a:t>
            </a:r>
            <a:r>
              <a:rPr lang="en-US" altLang="zh-CN" sz="1100" b="1" baseline="30000" dirty="0">
                <a:solidFill>
                  <a:schemeClr val="tx1"/>
                </a:solidFill>
                <a:latin typeface="Arial" panose="020B0604020202020204" pitchFamily="34" charset="0"/>
                <a:cs typeface="Arial" panose="020B0604020202020204" pitchFamily="34" charset="0"/>
                <a:sym typeface="+mn-ea"/>
              </a:rPr>
              <a:t>[7]</a:t>
            </a:r>
            <a:r>
              <a:rPr lang="zh-CN" altLang="en-US" sz="1100" b="1" dirty="0">
                <a:solidFill>
                  <a:schemeClr val="tx1"/>
                </a:solidFill>
                <a:latin typeface="Arial" panose="020B0604020202020204" pitchFamily="34" charset="0"/>
                <a:cs typeface="Arial" panose="020B0604020202020204" pitchFamily="34" charset="0"/>
              </a:rPr>
              <a:t>：</a:t>
            </a:r>
            <a:r>
              <a:rPr lang="zh-CN" sz="1050" dirty="0">
                <a:solidFill>
                  <a:srgbClr val="FF0000"/>
                </a:solidFill>
                <a:ea typeface="微软雅黑" panose="020B0503020204020204" charset="-122"/>
              </a:rPr>
              <a:t>尼妥珠单抗联合化疗在食管癌的II期临床研究中较</a:t>
            </a:r>
            <a:r>
              <a:rPr lang="zh-CN" altLang="en-US" sz="1050" dirty="0">
                <a:solidFill>
                  <a:srgbClr val="FF0000"/>
                </a:solidFill>
                <a:ea typeface="微软雅黑" panose="020B0503020204020204" charset="-122"/>
              </a:rPr>
              <a:t>单</a:t>
            </a:r>
            <a:r>
              <a:rPr lang="zh-CN" sz="1050" dirty="0">
                <a:solidFill>
                  <a:srgbClr val="FF0000"/>
                </a:solidFill>
                <a:ea typeface="微软雅黑" panose="020B0503020204020204" charset="-122"/>
              </a:rPr>
              <a:t>纯化疗有效率提高 20%，目前</a:t>
            </a:r>
            <a:r>
              <a:rPr lang="en-US" altLang="zh-CN" sz="1050" dirty="0">
                <a:solidFill>
                  <a:srgbClr val="FF0000"/>
                </a:solidFill>
                <a:ea typeface="微软雅黑" panose="020B0503020204020204" charset="-122"/>
              </a:rPr>
              <a:t>Ⅲ</a:t>
            </a:r>
            <a:r>
              <a:rPr lang="zh-CN" sz="1050" dirty="0">
                <a:solidFill>
                  <a:srgbClr val="FF0000"/>
                </a:solidFill>
                <a:ea typeface="微软雅黑" panose="020B0503020204020204" charset="-122"/>
              </a:rPr>
              <a:t>期临床研究正在进</a:t>
            </a:r>
            <a:r>
              <a:rPr lang="zh-CN" altLang="en-US" sz="1050" dirty="0">
                <a:solidFill>
                  <a:srgbClr val="FF0000"/>
                </a:solidFill>
                <a:ea typeface="微软雅黑" panose="020B0503020204020204" charset="-122"/>
              </a:rPr>
              <a:t>行</a:t>
            </a:r>
            <a:r>
              <a:rPr lang="zh-CN" sz="1050" dirty="0">
                <a:solidFill>
                  <a:srgbClr val="FF0000"/>
                </a:solidFill>
                <a:ea typeface="微软雅黑" panose="020B0503020204020204" charset="-122"/>
              </a:rPr>
              <a:t>中。另一项同步放化疗联合尼妥珠单抗治疗食管癌的</a:t>
            </a:r>
            <a:r>
              <a:rPr lang="en-US" altLang="zh-CN" sz="1050" dirty="0">
                <a:solidFill>
                  <a:srgbClr val="FF0000"/>
                </a:solidFill>
                <a:ea typeface="微软雅黑" panose="020B0503020204020204" charset="-122"/>
              </a:rPr>
              <a:t>Ⅱ</a:t>
            </a:r>
            <a:r>
              <a:rPr lang="zh-CN" sz="1050" dirty="0">
                <a:solidFill>
                  <a:srgbClr val="FF0000"/>
                </a:solidFill>
                <a:ea typeface="微软雅黑" panose="020B0503020204020204" charset="-122"/>
              </a:rPr>
              <a:t>期临床研究显示</a:t>
            </a:r>
            <a:r>
              <a:rPr lang="zh-CN" altLang="en-US" sz="1050" dirty="0">
                <a:solidFill>
                  <a:srgbClr val="FF0000"/>
                </a:solidFill>
                <a:ea typeface="微软雅黑" panose="020B0503020204020204" charset="-122"/>
              </a:rPr>
              <a:t>，</a:t>
            </a:r>
            <a:r>
              <a:rPr lang="zh-CN" sz="1050" dirty="0">
                <a:solidFill>
                  <a:srgbClr val="FF0000"/>
                </a:solidFill>
                <a:ea typeface="微软雅黑" panose="020B0503020204020204" charset="-122"/>
              </a:rPr>
              <a:t>联合较 FP 方案同步放化疗可提高内镜下完全缓解率（47.2% </a:t>
            </a:r>
            <a:r>
              <a:rPr lang="en-US" altLang="zh-CN" sz="1050" dirty="0">
                <a:solidFill>
                  <a:srgbClr val="FF0000"/>
                </a:solidFill>
                <a:ea typeface="微软雅黑" panose="020B0503020204020204" charset="-122"/>
              </a:rPr>
              <a:t>vs </a:t>
            </a:r>
            <a:r>
              <a:rPr lang="zh-CN" sz="1050" dirty="0">
                <a:solidFill>
                  <a:srgbClr val="FF0000"/>
                </a:solidFill>
                <a:ea typeface="微软雅黑" panose="020B0503020204020204" charset="-122"/>
              </a:rPr>
              <a:t>33.3%）</a:t>
            </a:r>
            <a:r>
              <a:rPr lang="zh-CN" altLang="en-US" sz="1050" dirty="0">
                <a:solidFill>
                  <a:srgbClr val="FF0000"/>
                </a:solidFill>
                <a:ea typeface="微软雅黑" panose="020B0503020204020204" charset="-122"/>
              </a:rPr>
              <a:t>。</a:t>
            </a:r>
            <a:endParaRPr lang="zh-CN" altLang="en-US" sz="1050"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9" name="页脚占位符 3"/>
          <p:cNvSpPr>
            <a:spLocks noGrp="1"/>
          </p:cNvSpPr>
          <p:nvPr/>
        </p:nvSpPr>
        <p:spPr>
          <a:xfrm>
            <a:off x="4058724" y="6492827"/>
            <a:ext cx="2954785" cy="546415"/>
          </a:xfrm>
          <a:prstGeom prst="rect">
            <a:avLst/>
          </a:prstGeom>
        </p:spPr>
        <p:txBody>
          <a:bodyPr vert="horz" lIns="91440" tIns="45720" rIns="91440" bIns="45720" rtlCol="0" anchor="t"/>
          <a:lstStyle>
            <a:defPPr>
              <a:defRPr lang="zh-CN"/>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a:latin typeface="微软雅黑" panose="020B0503020204020204" charset="-122"/>
              </a:rPr>
              <a:t>4.</a:t>
            </a:r>
            <a:r>
              <a:rPr lang="zh-CN" sz="700">
                <a:ea typeface="微软雅黑" panose="020B0503020204020204" charset="-122"/>
              </a:rPr>
              <a:t>中国食管癌放射治疗指南（2025）</a:t>
            </a:r>
          </a:p>
          <a:p>
            <a:pPr algn="l"/>
            <a:r>
              <a:rPr lang="en-US" sz="700">
                <a:latin typeface="微软雅黑" panose="020B0503020204020204" charset="-122"/>
              </a:rPr>
              <a:t>5.</a:t>
            </a:r>
            <a:r>
              <a:rPr lang="zh-CN" sz="700">
                <a:ea typeface="微软雅黑" panose="020B0503020204020204" charset="-122"/>
              </a:rPr>
              <a:t>《中国老年食管癌放射治疗专家共识》(2024年版)</a:t>
            </a:r>
          </a:p>
          <a:p>
            <a:pPr algn="l"/>
            <a:r>
              <a:rPr lang="en-US" sz="700">
                <a:latin typeface="微软雅黑" panose="020B0503020204020204" charset="-122"/>
              </a:rPr>
              <a:t>6.</a:t>
            </a:r>
            <a:r>
              <a:rPr lang="zh-CN" sz="700">
                <a:ea typeface="微软雅黑" panose="020B0503020204020204" charset="-122"/>
              </a:rPr>
              <a:t>《食管癌免疫检查点抑制剂临床应用全程管理专家共识(2025版)》</a:t>
            </a:r>
          </a:p>
          <a:p>
            <a:pPr algn="l"/>
            <a:endParaRPr lang="en-US" altLang="zh-CN" sz="700" dirty="0">
              <a:solidFill>
                <a:schemeClr val="tx1"/>
              </a:solidFill>
            </a:endParaRPr>
          </a:p>
        </p:txBody>
      </p:sp>
      <p:sp>
        <p:nvSpPr>
          <p:cNvPr id="10" name="文本框 9"/>
          <p:cNvSpPr txBox="1"/>
          <p:nvPr userDrawn="1"/>
        </p:nvSpPr>
        <p:spPr>
          <a:xfrm>
            <a:off x="7250201" y="6492827"/>
            <a:ext cx="1793240" cy="198755"/>
          </a:xfrm>
          <a:prstGeom prst="rect">
            <a:avLst/>
          </a:prstGeom>
        </p:spPr>
        <p:txBody>
          <a:bodyPr wrap="none" rtlCol="0">
            <a:spAutoFit/>
          </a:bodyPr>
          <a:lstStyle/>
          <a:p>
            <a:pPr algn="l"/>
            <a:r>
              <a:rPr lang="en-US" sz="700">
                <a:latin typeface="微软雅黑" panose="020B0503020204020204" charset="-122"/>
                <a:sym typeface="+mn-ea"/>
              </a:rPr>
              <a:t>7.</a:t>
            </a:r>
            <a:r>
              <a:rPr lang="zh-CN" sz="700">
                <a:ea typeface="微软雅黑" panose="020B0503020204020204" charset="-122"/>
                <a:sym typeface="+mn-ea"/>
              </a:rPr>
              <a:t>消化系统肿瘤合理用药指南（2020版）</a:t>
            </a:r>
            <a:endParaRPr lang="zh-CN" altLang="en-US" sz="70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983867" y="3807068"/>
            <a:ext cx="10578841" cy="2520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 name="标题 1"/>
          <p:cNvSpPr>
            <a:spLocks noGrp="1"/>
          </p:cNvSpPr>
          <p:nvPr>
            <p:ph type="title"/>
          </p:nvPr>
        </p:nvSpPr>
        <p:spPr/>
        <p:txBody>
          <a:bodyPr/>
          <a:lstStyle/>
          <a:p>
            <a:r>
              <a:rPr lang="zh-CN" altLang="en-US" sz="3200" dirty="0"/>
              <a:t>创新性</a:t>
            </a:r>
          </a:p>
        </p:txBody>
      </p:sp>
      <p:sp>
        <p:nvSpPr>
          <p:cNvPr id="3" name="内容占位符 2"/>
          <p:cNvSpPr>
            <a:spLocks noGrp="1"/>
          </p:cNvSpPr>
          <p:nvPr>
            <p:ph idx="1"/>
          </p:nvPr>
        </p:nvSpPr>
        <p:spPr>
          <a:xfrm>
            <a:off x="1159752" y="4070830"/>
            <a:ext cx="10402956" cy="2195498"/>
          </a:xfrm>
        </p:spPr>
        <p:txBody>
          <a:bodyPr/>
          <a:lstStyle/>
          <a:p>
            <a:pPr>
              <a:lnSpc>
                <a:spcPct val="150000"/>
              </a:lnSpc>
            </a:pPr>
            <a:r>
              <a:rPr lang="zh-CN" altLang="zh-CN" sz="1600" dirty="0"/>
              <a:t>①首个国产的高度人源化</a:t>
            </a:r>
            <a:r>
              <a:rPr lang="en-US" altLang="zh-CN" sz="1600" dirty="0"/>
              <a:t>IgG1</a:t>
            </a:r>
            <a:r>
              <a:rPr lang="zh-CN" altLang="zh-CN" sz="1600" dirty="0"/>
              <a:t>型抗</a:t>
            </a:r>
            <a:r>
              <a:rPr lang="en-US" altLang="zh-CN" sz="1600" dirty="0"/>
              <a:t>EGFR</a:t>
            </a:r>
            <a:r>
              <a:rPr lang="zh-CN" altLang="zh-CN" sz="1600" dirty="0"/>
              <a:t>单抗，可阻断</a:t>
            </a:r>
            <a:r>
              <a:rPr lang="en-US" altLang="zh-CN" sz="1600" dirty="0"/>
              <a:t>EGFR</a:t>
            </a:r>
            <a:r>
              <a:rPr lang="zh-CN" altLang="zh-CN" sz="1600" dirty="0"/>
              <a:t>信号通路、导致</a:t>
            </a:r>
            <a:r>
              <a:rPr lang="en-US" altLang="zh-CN" sz="1600" dirty="0"/>
              <a:t>EGFR</a:t>
            </a:r>
            <a:r>
              <a:rPr lang="zh-CN" altLang="zh-CN" sz="1600" dirty="0"/>
              <a:t>内吞和降解、介导</a:t>
            </a:r>
            <a:r>
              <a:rPr lang="en-US" altLang="zh-CN" sz="1600" dirty="0"/>
              <a:t>ADCC</a:t>
            </a:r>
            <a:r>
              <a:rPr lang="zh-CN" altLang="zh-CN" sz="1600" dirty="0"/>
              <a:t>和</a:t>
            </a:r>
            <a:r>
              <a:rPr lang="en-US" altLang="zh-CN" sz="1600" dirty="0"/>
              <a:t>CDC</a:t>
            </a:r>
            <a:r>
              <a:rPr lang="zh-CN" altLang="zh-CN" sz="1600" dirty="0"/>
              <a:t>等免疫效应实现抗肿瘤；</a:t>
            </a:r>
            <a:endParaRPr lang="en-US" altLang="zh-CN" sz="1600" dirty="0"/>
          </a:p>
          <a:p>
            <a:pPr>
              <a:lnSpc>
                <a:spcPct val="150000"/>
              </a:lnSpc>
            </a:pPr>
            <a:r>
              <a:rPr lang="zh-CN" altLang="zh-CN" sz="1600" dirty="0" smtClean="0"/>
              <a:t>②</a:t>
            </a:r>
            <a:r>
              <a:rPr lang="zh-CN" altLang="en-US" sz="1600" dirty="0" smtClean="0"/>
              <a:t>首</a:t>
            </a:r>
            <a:r>
              <a:rPr lang="zh-CN" altLang="en-US" sz="1600" dirty="0"/>
              <a:t>个针对</a:t>
            </a:r>
            <a:r>
              <a:rPr lang="en-US" altLang="zh-CN" sz="1600" dirty="0"/>
              <a:t>EGFR</a:t>
            </a:r>
            <a:r>
              <a:rPr lang="zh-CN" altLang="en-US" sz="1600" dirty="0"/>
              <a:t>扩增晚期食管鳞癌患者的大分子靶向药，显著改善患者生存获益，具有重要临床价值</a:t>
            </a:r>
            <a:r>
              <a:rPr lang="zh-CN" altLang="en-US" sz="1600" dirty="0" smtClean="0"/>
              <a:t>；</a:t>
            </a:r>
            <a:endParaRPr lang="en-US" altLang="zh-CN" sz="1600" dirty="0" smtClean="0"/>
          </a:p>
          <a:p>
            <a:pPr>
              <a:lnSpc>
                <a:spcPct val="150000"/>
              </a:lnSpc>
            </a:pPr>
            <a:r>
              <a:rPr lang="zh-CN" altLang="zh-CN" sz="1600" dirty="0" smtClean="0"/>
              <a:t>③</a:t>
            </a:r>
            <a:r>
              <a:rPr lang="zh-CN" altLang="zh-CN" sz="1600" dirty="0"/>
              <a:t>利用分子生物标记物筛选优势人群，实现精准靶向治疗；</a:t>
            </a:r>
            <a:endParaRPr lang="en-US" altLang="zh-CN" sz="1600" dirty="0"/>
          </a:p>
          <a:p>
            <a:pPr>
              <a:lnSpc>
                <a:spcPct val="150000"/>
              </a:lnSpc>
            </a:pPr>
            <a:r>
              <a:rPr lang="zh-CN" altLang="zh-CN" sz="1600" dirty="0"/>
              <a:t>④国家“重大新药创制”科技重大专项品种。</a:t>
            </a:r>
          </a:p>
          <a:p>
            <a:pPr>
              <a:lnSpc>
                <a:spcPct val="150000"/>
              </a:lnSpc>
              <a:spcBef>
                <a:spcPts val="0"/>
              </a:spcBef>
              <a:spcAft>
                <a:spcPts val="600"/>
              </a:spcAft>
            </a:pPr>
            <a:endParaRPr lang="en-US" altLang="zh-CN"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04</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6805" t="3537" r="6805" b="400"/>
          <a:stretch>
            <a:fillRect/>
          </a:stretch>
        </p:blipFill>
        <p:spPr>
          <a:xfrm>
            <a:off x="3545269" y="1809689"/>
            <a:ext cx="1950846" cy="195022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23" t="4069" r="3917" b="4859"/>
          <a:stretch>
            <a:fillRect/>
          </a:stretch>
        </p:blipFill>
        <p:spPr>
          <a:xfrm>
            <a:off x="6317333" y="1794007"/>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20" t="2056" r="2721" b="1960"/>
          <a:stretch>
            <a:fillRect/>
          </a:stretch>
        </p:blipFill>
        <p:spPr>
          <a:xfrm>
            <a:off x="9121283" y="1760966"/>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矩形 8"/>
          <p:cNvSpPr/>
          <p:nvPr/>
        </p:nvSpPr>
        <p:spPr>
          <a:xfrm>
            <a:off x="3158772" y="1453189"/>
            <a:ext cx="2608407"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特异性阻断</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信号通路 </a:t>
            </a:r>
            <a:endParaRPr lang="zh-CN" altLang="en-US" sz="1400" b="1" dirty="0"/>
          </a:p>
        </p:txBody>
      </p:sp>
      <p:sp>
        <p:nvSpPr>
          <p:cNvPr id="10" name="矩形 9"/>
          <p:cNvSpPr/>
          <p:nvPr/>
        </p:nvSpPr>
        <p:spPr>
          <a:xfrm>
            <a:off x="5810723" y="1432271"/>
            <a:ext cx="281038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介导</a:t>
            </a:r>
            <a:r>
              <a:rPr lang="en-US" altLang="zh-CN" sz="1400" b="1" kern="0" dirty="0">
                <a:latin typeface="微软雅黑" panose="020B0503020204020204" charset="-122"/>
                <a:cs typeface="+mn-ea"/>
                <a:sym typeface="微软雅黑" panose="020B0503020204020204" charset="-122"/>
              </a:rPr>
              <a:t>ADCC</a:t>
            </a:r>
            <a:r>
              <a:rPr lang="zh-CN" altLang="en-US" sz="1400" b="1" kern="0" dirty="0">
                <a:latin typeface="微软雅黑" panose="020B0503020204020204" charset="-122"/>
                <a:cs typeface="+mn-ea"/>
                <a:sym typeface="微软雅黑" panose="020B0503020204020204" charset="-122"/>
              </a:rPr>
              <a:t>和</a:t>
            </a:r>
            <a:r>
              <a:rPr lang="en-US" altLang="zh-CN" sz="1400" b="1" kern="0" dirty="0">
                <a:latin typeface="微软雅黑" panose="020B0503020204020204" charset="-122"/>
                <a:cs typeface="+mn-ea"/>
                <a:sym typeface="微软雅黑" panose="020B0503020204020204" charset="-122"/>
              </a:rPr>
              <a:t>CDC</a:t>
            </a:r>
            <a:r>
              <a:rPr lang="zh-CN" altLang="en-US" sz="1400" b="1" kern="0" dirty="0">
                <a:latin typeface="微软雅黑" panose="020B0503020204020204" charset="-122"/>
                <a:cs typeface="+mn-ea"/>
                <a:sym typeface="微软雅黑" panose="020B0503020204020204" charset="-122"/>
              </a:rPr>
              <a:t>等免疫效应</a:t>
            </a:r>
            <a:endParaRPr lang="zh-CN" altLang="en-US" sz="1400" b="1" dirty="0"/>
          </a:p>
        </p:txBody>
      </p:sp>
      <p:sp>
        <p:nvSpPr>
          <p:cNvPr id="11" name="矩形 10"/>
          <p:cNvSpPr/>
          <p:nvPr/>
        </p:nvSpPr>
        <p:spPr>
          <a:xfrm>
            <a:off x="8999992" y="1449743"/>
            <a:ext cx="219643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导致</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内吞和降解</a:t>
            </a:r>
            <a:endParaRPr lang="zh-CN" altLang="en-US" sz="1400" b="1" dirty="0"/>
          </a:p>
        </p:txBody>
      </p:sp>
      <p:sp>
        <p:nvSpPr>
          <p:cNvPr id="13" name="TextBox 18"/>
          <p:cNvSpPr txBox="1"/>
          <p:nvPr/>
        </p:nvSpPr>
        <p:spPr>
          <a:xfrm>
            <a:off x="7508400" y="6266328"/>
            <a:ext cx="4283434" cy="261610"/>
          </a:xfrm>
          <a:prstGeom prst="rect">
            <a:avLst/>
          </a:prstGeom>
          <a:noFill/>
        </p:spPr>
        <p:txBody>
          <a:bodyPr wrap="square" rtlCol="0">
            <a:spAutoFit/>
          </a:bodyPr>
          <a:lstStyle/>
          <a:p>
            <a:r>
              <a:rPr lang="en-US" altLang="zh-CN" sz="1100" dirty="0">
                <a:solidFill>
                  <a:prstClr val="black"/>
                </a:solidFill>
              </a:rPr>
              <a:t>*  ADCC</a:t>
            </a:r>
            <a:r>
              <a:rPr lang="zh-CN" altLang="en-US" sz="1100" dirty="0">
                <a:solidFill>
                  <a:prstClr val="black"/>
                </a:solidFill>
              </a:rPr>
              <a:t>：抗体依赖的细胞毒效应；</a:t>
            </a:r>
            <a:r>
              <a:rPr lang="en-US" altLang="zh-CN" sz="1100" dirty="0">
                <a:solidFill>
                  <a:prstClr val="black"/>
                </a:solidFill>
              </a:rPr>
              <a:t>CDC</a:t>
            </a:r>
            <a:r>
              <a:rPr lang="zh-CN" altLang="en-US" sz="1100" dirty="0">
                <a:solidFill>
                  <a:prstClr val="black"/>
                </a:solidFill>
              </a:rPr>
              <a:t>：补体</a:t>
            </a:r>
            <a:r>
              <a:rPr lang="zh-CN" altLang="en-US" sz="1100" dirty="0">
                <a:solidFill>
                  <a:prstClr val="black"/>
                </a:solidFill>
                <a:cs typeface="Arial" panose="020B0604020202020204"/>
              </a:rPr>
              <a:t>依赖的细胞毒效应</a:t>
            </a:r>
            <a:endParaRPr lang="zh-CN" altLang="en-US" sz="1100" dirty="0">
              <a:solidFill>
                <a:prstClr val="black"/>
              </a:solidFill>
            </a:endParaRPr>
          </a:p>
        </p:txBody>
      </p:sp>
      <p:sp>
        <p:nvSpPr>
          <p:cNvPr id="33" name="页脚占位符 32"/>
          <p:cNvSpPr>
            <a:spLocks noGrp="1"/>
          </p:cNvSpPr>
          <p:nvPr>
            <p:ph type="ftr" sz="quarter" idx="3"/>
          </p:nvPr>
        </p:nvSpPr>
        <p:spPr>
          <a:xfrm>
            <a:off x="1212850" y="6519863"/>
            <a:ext cx="10452100" cy="365125"/>
          </a:xfrm>
          <a:prstGeom prst="rect">
            <a:avLst/>
          </a:prstGeom>
        </p:spPr>
        <p:txBody>
          <a:bodyPr wrap="square">
            <a:spAutoFit/>
          </a:bodyPr>
          <a:lstStyle/>
          <a:p>
            <a:r>
              <a:rPr lang="en-US" altLang="zh-CN" sz="900" dirty="0">
                <a:solidFill>
                  <a:prstClr val="black"/>
                </a:solidFill>
              </a:rPr>
              <a:t>1</a:t>
            </a:r>
            <a:r>
              <a:rPr lang="zh-CN" altLang="en-US" sz="900" dirty="0">
                <a:solidFill>
                  <a:prstClr val="black"/>
                </a:solidFill>
              </a:rPr>
              <a:t>，</a:t>
            </a:r>
            <a:r>
              <a:rPr lang="en-US" altLang="zh-CN" sz="900" dirty="0" err="1">
                <a:solidFill>
                  <a:prstClr val="black"/>
                </a:solidFill>
              </a:rPr>
              <a:t>Herbst</a:t>
            </a:r>
            <a:r>
              <a:rPr lang="en-US" altLang="zh-CN" sz="900" dirty="0">
                <a:solidFill>
                  <a:prstClr val="black"/>
                </a:solidFill>
              </a:rPr>
              <a:t> RS et al. Cancer, 2002, 94(5): 1593-1611 </a:t>
            </a:r>
            <a:r>
              <a:rPr lang="zh-CN" altLang="en-US" sz="900" dirty="0">
                <a:solidFill>
                  <a:prstClr val="black"/>
                </a:solidFill>
              </a:rPr>
              <a:t>； </a:t>
            </a:r>
            <a:r>
              <a:rPr lang="en-US" altLang="zh-CN" sz="900" dirty="0">
                <a:solidFill>
                  <a:prstClr val="black"/>
                </a:solidFill>
              </a:rPr>
              <a:t>2</a:t>
            </a:r>
            <a:r>
              <a:rPr lang="zh-CN" altLang="en-US" sz="900" dirty="0">
                <a:solidFill>
                  <a:prstClr val="black"/>
                </a:solidFill>
              </a:rPr>
              <a:t>，</a:t>
            </a:r>
            <a:r>
              <a:rPr lang="en-US" altLang="zh-CN" sz="900" dirty="0" err="1">
                <a:solidFill>
                  <a:prstClr val="black"/>
                </a:solidFill>
              </a:rPr>
              <a:t>Harari</a:t>
            </a:r>
            <a:r>
              <a:rPr lang="en-US" altLang="zh-CN" sz="900" dirty="0">
                <a:solidFill>
                  <a:prstClr val="black"/>
                </a:solidFill>
              </a:rPr>
              <a:t> PM  et al. Clin Cancer Res,</a:t>
            </a:r>
            <a:r>
              <a:rPr lang="zh-CN" altLang="en-US" sz="900" dirty="0">
                <a:solidFill>
                  <a:prstClr val="black"/>
                </a:solidFill>
              </a:rPr>
              <a:t> </a:t>
            </a:r>
            <a:r>
              <a:rPr lang="en-US" altLang="zh-CN" sz="900" dirty="0">
                <a:solidFill>
                  <a:prstClr val="black"/>
                </a:solidFill>
              </a:rPr>
              <a:t>2004,</a:t>
            </a:r>
            <a:r>
              <a:rPr lang="zh-CN" altLang="en-US" sz="900" dirty="0">
                <a:solidFill>
                  <a:prstClr val="black"/>
                </a:solidFill>
              </a:rPr>
              <a:t> </a:t>
            </a:r>
            <a:r>
              <a:rPr lang="en-US" altLang="zh-CN" sz="900" dirty="0">
                <a:solidFill>
                  <a:prstClr val="black"/>
                </a:solidFill>
              </a:rPr>
              <a:t>10(2): 428-432,</a:t>
            </a:r>
          </a:p>
          <a:p>
            <a:r>
              <a:rPr lang="en-US" altLang="zh-CN" sz="900" dirty="0">
                <a:solidFill>
                  <a:prstClr val="black"/>
                </a:solidFill>
              </a:rPr>
              <a:t>3</a:t>
            </a:r>
            <a:r>
              <a:rPr lang="zh-CN" altLang="en-US" sz="900" dirty="0">
                <a:solidFill>
                  <a:prstClr val="black"/>
                </a:solidFill>
              </a:rPr>
              <a:t>，</a:t>
            </a:r>
            <a:r>
              <a:rPr lang="en-US" altLang="zh-CN" sz="900" dirty="0">
                <a:solidFill>
                  <a:prstClr val="black"/>
                </a:solidFill>
              </a:rPr>
              <a:t>Imai K et al. Nat Rev Cancer, 2006, 6(9):714-727 </a:t>
            </a:r>
          </a:p>
        </p:txBody>
      </p:sp>
      <p:sp>
        <p:nvSpPr>
          <p:cNvPr id="47" name="矩形 46"/>
          <p:cNvSpPr/>
          <p:nvPr/>
        </p:nvSpPr>
        <p:spPr>
          <a:xfrm>
            <a:off x="629291" y="3807068"/>
            <a:ext cx="351768" cy="252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创新点</a:t>
            </a:r>
          </a:p>
        </p:txBody>
      </p:sp>
      <p:sp>
        <p:nvSpPr>
          <p:cNvPr id="52" name="文本框 51"/>
          <p:cNvSpPr txBox="1"/>
          <p:nvPr/>
        </p:nvSpPr>
        <p:spPr>
          <a:xfrm>
            <a:off x="661918" y="1002661"/>
            <a:ext cx="10916914" cy="353943"/>
          </a:xfrm>
          <a:prstGeom prst="rect">
            <a:avLst/>
          </a:prstGeom>
          <a:solidFill>
            <a:schemeClr val="accent1"/>
          </a:solidFill>
          <a:ln>
            <a:noFill/>
          </a:ln>
        </p:spPr>
        <p:txBody>
          <a:bodyPr wrap="square">
            <a:spAutoFit/>
          </a:bodyPr>
          <a:lstStyle/>
          <a:p>
            <a:pPr algn="ctr"/>
            <a:r>
              <a:rPr lang="zh-CN" altLang="en-US" sz="1700" b="1" dirty="0">
                <a:solidFill>
                  <a:schemeClr val="bg1"/>
                </a:solidFill>
              </a:rPr>
              <a:t>尼妥珠单抗是高度人源化的</a:t>
            </a:r>
            <a:r>
              <a:rPr lang="en-US" altLang="zh-CN" sz="1700" b="1" dirty="0">
                <a:solidFill>
                  <a:schemeClr val="bg1"/>
                </a:solidFill>
              </a:rPr>
              <a:t>IgG1</a:t>
            </a:r>
            <a:r>
              <a:rPr lang="zh-CN" altLang="en-US" sz="1700" b="1" dirty="0">
                <a:solidFill>
                  <a:schemeClr val="bg1"/>
                </a:solidFill>
              </a:rPr>
              <a:t>型单抗，有多重抗肿瘤机制，且有化疗增敏作用，联合化疗增效不增毒</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075" y="1837738"/>
            <a:ext cx="1956555" cy="192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026216" y="1496729"/>
            <a:ext cx="1909498"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dirty="0"/>
              <a:t>人源化程度达</a:t>
            </a:r>
            <a:r>
              <a:rPr lang="en-US" altLang="zh-CN" sz="1400" b="1" dirty="0"/>
              <a:t>95%</a:t>
            </a:r>
            <a:endParaRPr lang="zh-CN" alt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公平性</a:t>
            </a:r>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05</a:t>
            </a:r>
          </a:p>
        </p:txBody>
      </p:sp>
      <p:grpSp>
        <p:nvGrpSpPr>
          <p:cNvPr id="8" name="组合 7"/>
          <p:cNvGrpSpPr/>
          <p:nvPr/>
        </p:nvGrpSpPr>
        <p:grpSpPr>
          <a:xfrm>
            <a:off x="535793" y="1071175"/>
            <a:ext cx="2834424" cy="361006"/>
            <a:chOff x="344199" y="0"/>
            <a:chExt cx="2609459" cy="551492"/>
          </a:xfrm>
          <a:solidFill>
            <a:schemeClr val="accent2"/>
          </a:solidFill>
        </p:grpSpPr>
        <p:sp>
          <p:nvSpPr>
            <p:cNvPr id="9" name="矩形 8"/>
            <p:cNvSpPr/>
            <p:nvPr/>
          </p:nvSpPr>
          <p:spPr>
            <a:xfrm>
              <a:off x="344199"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sz="1600"/>
            </a:p>
          </p:txBody>
        </p:sp>
        <p:sp>
          <p:nvSpPr>
            <p:cNvPr id="10" name="矩形 9"/>
            <p:cNvSpPr/>
            <p:nvPr/>
          </p:nvSpPr>
          <p:spPr>
            <a:xfrm>
              <a:off x="344199"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sz="1600" b="1" kern="1200" dirty="0">
                  <a:solidFill>
                    <a:schemeClr val="bg1"/>
                  </a:solidFill>
                </a:rPr>
                <a:t>所治疗疾病对公共健康的影响</a:t>
              </a:r>
              <a:endParaRPr lang="zh-CN" altLang="en-US" sz="1600" kern="1200" dirty="0">
                <a:solidFill>
                  <a:schemeClr val="bg1"/>
                </a:solidFill>
              </a:endParaRPr>
            </a:p>
          </p:txBody>
        </p:sp>
      </p:grpSp>
      <p:grpSp>
        <p:nvGrpSpPr>
          <p:cNvPr id="11" name="组合 10"/>
          <p:cNvGrpSpPr/>
          <p:nvPr/>
        </p:nvGrpSpPr>
        <p:grpSpPr>
          <a:xfrm>
            <a:off x="535790" y="2647597"/>
            <a:ext cx="2500219" cy="368486"/>
            <a:chOff x="3084131" y="0"/>
            <a:chExt cx="2609459" cy="551492"/>
          </a:xfrm>
          <a:solidFill>
            <a:schemeClr val="bg1">
              <a:lumMod val="65000"/>
            </a:schemeClr>
          </a:solidFill>
        </p:grpSpPr>
        <p:sp>
          <p:nvSpPr>
            <p:cNvPr id="12" name="矩形 11"/>
            <p:cNvSpPr/>
            <p:nvPr/>
          </p:nvSpPr>
          <p:spPr>
            <a:xfrm>
              <a:off x="3084131"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3" name="矩形 12"/>
            <p:cNvSpPr/>
            <p:nvPr/>
          </p:nvSpPr>
          <p:spPr>
            <a:xfrm>
              <a:off x="3084131"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600" b="1" kern="1200" dirty="0">
                  <a:solidFill>
                    <a:schemeClr val="bg1"/>
                  </a:solidFill>
                </a:rPr>
                <a:t>符合“保基本”原则</a:t>
              </a:r>
            </a:p>
          </p:txBody>
        </p:sp>
      </p:grpSp>
      <p:grpSp>
        <p:nvGrpSpPr>
          <p:cNvPr id="14" name="组合 13"/>
          <p:cNvGrpSpPr/>
          <p:nvPr/>
        </p:nvGrpSpPr>
        <p:grpSpPr>
          <a:xfrm>
            <a:off x="569407" y="4113920"/>
            <a:ext cx="2500219" cy="361038"/>
            <a:chOff x="5824063" y="0"/>
            <a:chExt cx="2609459" cy="551492"/>
          </a:xfrm>
          <a:solidFill>
            <a:schemeClr val="accent4"/>
          </a:solidFill>
        </p:grpSpPr>
        <p:sp>
          <p:nvSpPr>
            <p:cNvPr id="15" name="矩形 14"/>
            <p:cNvSpPr/>
            <p:nvPr/>
          </p:nvSpPr>
          <p:spPr>
            <a:xfrm>
              <a:off x="5824063"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sz="1600"/>
            </a:p>
          </p:txBody>
        </p:sp>
        <p:sp>
          <p:nvSpPr>
            <p:cNvPr id="16" name="矩形 15"/>
            <p:cNvSpPr/>
            <p:nvPr/>
          </p:nvSpPr>
          <p:spPr>
            <a:xfrm>
              <a:off x="5824063"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600" b="1" kern="1200" dirty="0"/>
                <a:t>弥补目录短板、临床亟需</a:t>
              </a:r>
            </a:p>
          </p:txBody>
        </p:sp>
      </p:grpSp>
      <p:grpSp>
        <p:nvGrpSpPr>
          <p:cNvPr id="17" name="组合 16"/>
          <p:cNvGrpSpPr/>
          <p:nvPr/>
        </p:nvGrpSpPr>
        <p:grpSpPr>
          <a:xfrm>
            <a:off x="535788" y="5361337"/>
            <a:ext cx="2500219" cy="346106"/>
            <a:chOff x="8563995" y="0"/>
            <a:chExt cx="2609459" cy="551492"/>
          </a:xfrm>
          <a:solidFill>
            <a:schemeClr val="accent1"/>
          </a:solidFill>
        </p:grpSpPr>
        <p:sp>
          <p:nvSpPr>
            <p:cNvPr id="18" name="矩形 17"/>
            <p:cNvSpPr/>
            <p:nvPr/>
          </p:nvSpPr>
          <p:spPr>
            <a:xfrm>
              <a:off x="8563995"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sz="1600"/>
            </a:p>
          </p:txBody>
        </p:sp>
        <p:sp>
          <p:nvSpPr>
            <p:cNvPr id="19" name="矩形 18"/>
            <p:cNvSpPr/>
            <p:nvPr/>
          </p:nvSpPr>
          <p:spPr>
            <a:xfrm>
              <a:off x="8563995"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600" b="1" kern="1200" dirty="0">
                  <a:solidFill>
                    <a:schemeClr val="bg1"/>
                  </a:solidFill>
                </a:rPr>
                <a:t>临床管理难度小</a:t>
              </a:r>
            </a:p>
          </p:txBody>
        </p:sp>
      </p:grpSp>
      <p:sp>
        <p:nvSpPr>
          <p:cNvPr id="4" name="矩形 3"/>
          <p:cNvSpPr/>
          <p:nvPr/>
        </p:nvSpPr>
        <p:spPr>
          <a:xfrm>
            <a:off x="535793" y="1508401"/>
            <a:ext cx="11254691" cy="954107"/>
          </a:xfrm>
          <a:prstGeom prst="rect">
            <a:avLst/>
          </a:prstGeom>
        </p:spPr>
        <p:txBody>
          <a:bodyPr wrap="square">
            <a:spAutoFit/>
          </a:bodyPr>
          <a:lstStyle/>
          <a:p>
            <a:pPr marL="285750" indent="-285750">
              <a:buFont typeface="Wingdings" panose="05000000000000000000" pitchFamily="2" charset="2"/>
              <a:buChar char="p"/>
            </a:pPr>
            <a:r>
              <a:rPr lang="en-US" altLang="zh-CN" sz="1400" dirty="0"/>
              <a:t>EGFR</a:t>
            </a:r>
            <a:r>
              <a:rPr lang="zh-CN" altLang="en-US" sz="1400" dirty="0"/>
              <a:t>扩增在食管鳞癌中占比约</a:t>
            </a:r>
            <a:r>
              <a:rPr lang="en-US" altLang="zh-CN" sz="1400" dirty="0"/>
              <a:t>1/3</a:t>
            </a:r>
            <a:r>
              <a:rPr lang="zh-CN" altLang="en-US" sz="1400" dirty="0"/>
              <a:t>，可导致生存期明显缩短，给患者和社会带来沉重负担；</a:t>
            </a:r>
            <a:endParaRPr lang="en-US" altLang="zh-CN" sz="1400" dirty="0"/>
          </a:p>
          <a:p>
            <a:pPr marL="285750" indent="-285750">
              <a:buFont typeface="Wingdings" panose="05000000000000000000" pitchFamily="2" charset="2"/>
              <a:buChar char="p"/>
            </a:pPr>
            <a:r>
              <a:rPr lang="zh-CN" altLang="en-US" sz="1400" dirty="0"/>
              <a:t>当前治疗方案对此类人群疗效受限，尼妥珠单抗能显著延长</a:t>
            </a:r>
            <a:r>
              <a:rPr lang="en-US" altLang="zh-CN" sz="1400" dirty="0"/>
              <a:t>EGFR</a:t>
            </a:r>
            <a:r>
              <a:rPr lang="zh-CN" altLang="en-US" sz="1400" dirty="0"/>
              <a:t>扩增的不可切除局部晚期、复发和</a:t>
            </a:r>
            <a:r>
              <a:rPr lang="en-US" altLang="zh-CN" sz="1400" dirty="0"/>
              <a:t>/</a:t>
            </a:r>
            <a:r>
              <a:rPr lang="zh-CN" altLang="en-US" sz="1400" dirty="0"/>
              <a:t>或转移性食管鳞癌患者生存期，其良好的安全性更有助于减轻患者痛苦、改善生活质量；</a:t>
            </a:r>
            <a:endParaRPr lang="en-US" altLang="zh-CN" sz="1400" dirty="0"/>
          </a:p>
          <a:p>
            <a:pPr marL="285750" indent="-285750">
              <a:buFont typeface="Wingdings" panose="05000000000000000000" pitchFamily="2" charset="2"/>
              <a:buChar char="p"/>
            </a:pPr>
            <a:r>
              <a:rPr lang="zh-CN" altLang="en-US" sz="1400" dirty="0"/>
              <a:t>尼妥珠单抗的应用对延长晚期</a:t>
            </a:r>
            <a:r>
              <a:rPr lang="en-US" altLang="zh-CN" sz="1400" dirty="0"/>
              <a:t>EGFR</a:t>
            </a:r>
            <a:r>
              <a:rPr lang="zh-CN" altLang="en-US" sz="1400" dirty="0"/>
              <a:t>扩增食管鳞癌患者的生存期，提升患者整体健康水平、缓解重大公共卫生负担具有积极意义。</a:t>
            </a:r>
            <a:endParaRPr lang="zh-CN" altLang="zh-CN" sz="1400" dirty="0"/>
          </a:p>
        </p:txBody>
      </p:sp>
      <p:sp>
        <p:nvSpPr>
          <p:cNvPr id="5" name="矩形 4"/>
          <p:cNvSpPr/>
          <p:nvPr/>
        </p:nvSpPr>
        <p:spPr>
          <a:xfrm>
            <a:off x="629291" y="3194737"/>
            <a:ext cx="11254691" cy="738664"/>
          </a:xfrm>
          <a:prstGeom prst="rect">
            <a:avLst/>
          </a:prstGeom>
        </p:spPr>
        <p:txBody>
          <a:bodyPr wrap="square">
            <a:spAutoFit/>
          </a:bodyPr>
          <a:lstStyle/>
          <a:p>
            <a:pPr marL="285750" indent="-285750">
              <a:buFont typeface="Wingdings" panose="05000000000000000000" pitchFamily="2" charset="2"/>
              <a:buChar char="p"/>
            </a:pPr>
            <a:r>
              <a:rPr lang="en-US" altLang="zh-CN" sz="1400" dirty="0"/>
              <a:t>EGFR</a:t>
            </a:r>
            <a:r>
              <a:rPr lang="zh-CN" altLang="en-US" sz="1400" dirty="0"/>
              <a:t>扩增食管鳞癌恶性程度高，预后差，现有治疗方案疗效有限，若本品新增治疗</a:t>
            </a:r>
            <a:r>
              <a:rPr lang="en-US" altLang="zh-CN" sz="1400" dirty="0"/>
              <a:t>EGFR</a:t>
            </a:r>
            <a:r>
              <a:rPr lang="zh-CN" altLang="en-US" sz="1400" dirty="0"/>
              <a:t>扩增的不可切除局部晚期、复发和</a:t>
            </a:r>
            <a:r>
              <a:rPr lang="en-US" altLang="zh-CN" sz="1400" dirty="0"/>
              <a:t>/</a:t>
            </a:r>
            <a:r>
              <a:rPr lang="zh-CN" altLang="en-US" sz="1400" dirty="0"/>
              <a:t>或转移性食管鳞癌能够纳入医保目录，将有效保障参保人员治疗食管癌的基本用药需求。食管癌患者使用本品，医保基金支出可控， 符合“保基本”原则</a:t>
            </a:r>
            <a:r>
              <a:rPr lang="zh-CN" altLang="zh-CN" sz="1400" dirty="0"/>
              <a:t>。</a:t>
            </a:r>
          </a:p>
        </p:txBody>
      </p:sp>
      <p:sp>
        <p:nvSpPr>
          <p:cNvPr id="20" name="矩形 19"/>
          <p:cNvSpPr/>
          <p:nvPr/>
        </p:nvSpPr>
        <p:spPr>
          <a:xfrm>
            <a:off x="535790" y="4635303"/>
            <a:ext cx="11254691" cy="609398"/>
          </a:xfrm>
          <a:prstGeom prst="rect">
            <a:avLst/>
          </a:prstGeom>
        </p:spPr>
        <p:txBody>
          <a:bodyPr wrap="square">
            <a:spAutoFit/>
          </a:bodyPr>
          <a:lstStyle/>
          <a:p>
            <a:pPr marL="285750" indent="-285750">
              <a:lnSpc>
                <a:spcPct val="120000"/>
              </a:lnSpc>
              <a:buFont typeface="Wingdings" panose="05000000000000000000" pitchFamily="2" charset="2"/>
              <a:buChar char="p"/>
            </a:pPr>
            <a:r>
              <a:rPr lang="zh-CN" altLang="en-US" sz="1400" dirty="0"/>
              <a:t>我国医保目录内尚无大分子靶向药用于治疗食管鳞癌。若尼妥珠单抗纳入医保目录，将有效填补这一空白，为临床提供全新的用药选择，从而提升患者生存质量，更好地满足实际治疗需求。</a:t>
            </a:r>
            <a:endParaRPr lang="zh-CN" altLang="en-US" sz="1400" dirty="0">
              <a:latin typeface="+mj-ea"/>
              <a:ea typeface="+mj-ea"/>
            </a:endParaRPr>
          </a:p>
        </p:txBody>
      </p:sp>
      <p:sp>
        <p:nvSpPr>
          <p:cNvPr id="21" name="矩形 20"/>
          <p:cNvSpPr/>
          <p:nvPr/>
        </p:nvSpPr>
        <p:spPr>
          <a:xfrm>
            <a:off x="535794" y="5761133"/>
            <a:ext cx="11254691" cy="587469"/>
          </a:xfrm>
          <a:prstGeom prst="rect">
            <a:avLst/>
          </a:prstGeom>
        </p:spPr>
        <p:txBody>
          <a:bodyPr wrap="square">
            <a:spAutoFit/>
          </a:bodyPr>
          <a:lstStyle/>
          <a:p>
            <a:pPr marL="285750" lvl="0" indent="-285750">
              <a:lnSpc>
                <a:spcPct val="120000"/>
              </a:lnSpc>
              <a:buFont typeface="Wingdings" panose="05000000000000000000" pitchFamily="2" charset="2"/>
              <a:buChar char="p"/>
            </a:pPr>
            <a:r>
              <a:rPr lang="zh-CN" altLang="en-US" sz="1400" dirty="0">
                <a:latin typeface="+mn-ea"/>
              </a:rPr>
              <a:t>尼妥珠单抗用于治疗</a:t>
            </a:r>
            <a:r>
              <a:rPr lang="en-US" altLang="zh-CN" sz="1400" dirty="0">
                <a:latin typeface="+mn-ea"/>
              </a:rPr>
              <a:t>EGFR</a:t>
            </a:r>
            <a:r>
              <a:rPr lang="zh-CN" altLang="en-US" sz="1400" dirty="0">
                <a:latin typeface="+mn-ea"/>
              </a:rPr>
              <a:t>扩增的不可切除局部晚期、复发和</a:t>
            </a:r>
            <a:r>
              <a:rPr lang="en-US" altLang="zh-CN" sz="1400" dirty="0">
                <a:latin typeface="+mn-ea"/>
              </a:rPr>
              <a:t>/</a:t>
            </a:r>
            <a:r>
              <a:rPr lang="zh-CN" altLang="en-US" sz="1400" dirty="0">
                <a:latin typeface="+mn-ea"/>
              </a:rPr>
              <a:t>或转移性食管鳞癌，适应症表述规范，人群界定精准，不易产生歧义；</a:t>
            </a:r>
            <a:endParaRPr lang="en-US" altLang="zh-CN" sz="1400" dirty="0">
              <a:latin typeface="+mn-ea"/>
            </a:endParaRPr>
          </a:p>
          <a:p>
            <a:pPr marL="285750" lvl="0" indent="-285750">
              <a:lnSpc>
                <a:spcPct val="120000"/>
              </a:lnSpc>
              <a:buFont typeface="Wingdings" panose="05000000000000000000" pitchFamily="2" charset="2"/>
              <a:buChar char="p"/>
            </a:pPr>
            <a:r>
              <a:rPr lang="zh-CN" altLang="en-US" sz="1400" dirty="0">
                <a:latin typeface="+mn-ea"/>
              </a:rPr>
              <a:t>用药场景以住院治疗为主，便于临床用药管控，不易发生临床滥用，医保及临床审核管理难度较低。</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08997" y="491327"/>
            <a:ext cx="10972800" cy="778098"/>
          </a:xfrm>
        </p:spPr>
        <p:txBody>
          <a:bodyPr/>
          <a:lstStyle/>
          <a:p>
            <a:r>
              <a:rPr lang="zh-CN" altLang="en-US" dirty="0"/>
              <a:t>总结</a:t>
            </a:r>
          </a:p>
        </p:txBody>
      </p:sp>
      <p:sp>
        <p:nvSpPr>
          <p:cNvPr id="10" name="Rectangle 81"/>
          <p:cNvSpPr/>
          <p:nvPr/>
        </p:nvSpPr>
        <p:spPr>
          <a:xfrm>
            <a:off x="1333051" y="2770059"/>
            <a:ext cx="61" cy="569389"/>
          </a:xfrm>
          <a:prstGeom prst="rect">
            <a:avLst/>
          </a:prstGeom>
        </p:spPr>
        <p:txBody>
          <a:bodyPr wrap="none" lIns="0" tIns="0" rIns="0" bIns="0">
            <a:spAutoFit/>
          </a:bodyPr>
          <a:lstStyle/>
          <a:p>
            <a:endParaRPr lang="en-US" sz="3700" dirty="0">
              <a:latin typeface="微软雅黑" panose="020B0503020204020204" charset="-122"/>
              <a:ea typeface="微软雅黑" panose="020B0503020204020204" charset="-122"/>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6277" y="80253"/>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8997" y="1809259"/>
            <a:ext cx="10798810" cy="2952090"/>
          </a:xfrm>
          <a:prstGeom prst="rect">
            <a:avLst/>
          </a:prstGeom>
          <a:noFill/>
        </p:spPr>
        <p:txBody>
          <a:bodyPr wrap="square" rtlCol="0">
            <a:spAutoFit/>
          </a:bodyPr>
          <a:lstStyle/>
          <a:p>
            <a:pPr algn="l">
              <a:lnSpc>
                <a:spcPct val="100000"/>
              </a:lnSpc>
              <a:spcAft>
                <a:spcPts val="800"/>
              </a:spcAft>
            </a:pPr>
            <a:r>
              <a:rPr lang="zh-CN" altLang="en-US" sz="2000" b="1" dirty="0">
                <a:solidFill>
                  <a:srgbClr val="FF0000"/>
                </a:solidFill>
              </a:rPr>
              <a:t>申请新增适应症纳入医保目录：尼妥珠单抗治疗不可切除局部晚期、复发和/或转移性EGFR扩增食管鳞癌</a:t>
            </a:r>
          </a:p>
          <a:p>
            <a:pPr marL="285750" indent="-285750" algn="l">
              <a:lnSpc>
                <a:spcPts val="2300"/>
              </a:lnSpc>
              <a:spcAft>
                <a:spcPts val="400"/>
              </a:spcAft>
              <a:buFont typeface="Wingdings" panose="05000000000000000000" pitchFamily="2" charset="2"/>
              <a:buChar char="u"/>
            </a:pPr>
            <a:r>
              <a:rPr lang="zh-CN" altLang="en-US" dirty="0">
                <a:solidFill>
                  <a:schemeClr val="tx1"/>
                </a:solidFill>
              </a:rPr>
              <a:t>食管癌恶性程度高、进展迅速，EGFR扩增/过表达者预后更差</a:t>
            </a:r>
          </a:p>
          <a:p>
            <a:pPr marL="285750" indent="-285750" algn="l">
              <a:lnSpc>
                <a:spcPts val="2300"/>
              </a:lnSpc>
              <a:spcAft>
                <a:spcPts val="400"/>
              </a:spcAft>
              <a:buFont typeface="Wingdings" panose="05000000000000000000" pitchFamily="2" charset="2"/>
              <a:buChar char="u"/>
            </a:pPr>
            <a:r>
              <a:rPr lang="zh-CN" altLang="en-US" dirty="0">
                <a:solidFill>
                  <a:schemeClr val="tx1"/>
                </a:solidFill>
              </a:rPr>
              <a:t>现有治疗方案疗效有限，且对EGFR扩增/过表达人群疗效不佳，存在巨大的未满足的临床需求</a:t>
            </a:r>
          </a:p>
          <a:p>
            <a:pPr marL="285750" indent="-285750" algn="l">
              <a:lnSpc>
                <a:spcPts val="2300"/>
              </a:lnSpc>
              <a:spcAft>
                <a:spcPts val="400"/>
              </a:spcAft>
              <a:buFont typeface="Wingdings" panose="05000000000000000000" pitchFamily="2" charset="2"/>
              <a:buChar char="u"/>
            </a:pPr>
            <a:r>
              <a:rPr lang="zh-CN" altLang="en-US" dirty="0">
                <a:solidFill>
                  <a:schemeClr val="tx1"/>
                </a:solidFill>
              </a:rPr>
              <a:t>尼妥珠单抗治疗食管鳞癌，疗效显著 ，安全性高</a:t>
            </a:r>
          </a:p>
          <a:p>
            <a:pPr marL="285750" indent="-285750" algn="l">
              <a:lnSpc>
                <a:spcPts val="2300"/>
              </a:lnSpc>
              <a:spcAft>
                <a:spcPts val="400"/>
              </a:spcAft>
              <a:buFont typeface="Wingdings" panose="05000000000000000000" pitchFamily="2" charset="2"/>
              <a:buChar char="u"/>
            </a:pPr>
            <a:r>
              <a:rPr lang="zh-CN" altLang="en-US" dirty="0">
                <a:solidFill>
                  <a:schemeClr val="tx1"/>
                </a:solidFill>
              </a:rPr>
              <a:t>晚期食管鳞癌患者无进展生存期短，且EGFR扩增患者人数相对较少，若纳入医保目录，医保基金占用相对较低</a:t>
            </a:r>
          </a:p>
          <a:p>
            <a:pPr>
              <a:lnSpc>
                <a:spcPct val="150000"/>
              </a:lnSpc>
              <a:spcAft>
                <a:spcPts val="600"/>
              </a:spcAft>
            </a:pPr>
            <a:r>
              <a:rPr lang="zh-CN" altLang="en-US" sz="2000" b="1" dirty="0"/>
              <a:t>本次申请新增</a:t>
            </a:r>
            <a:r>
              <a:rPr lang="zh-CN" altLang="en-US" sz="2000" b="1" dirty="0">
                <a:solidFill>
                  <a:schemeClr val="tx1"/>
                </a:solidFill>
              </a:rPr>
              <a:t>食管鳞癌</a:t>
            </a:r>
            <a:r>
              <a:rPr lang="zh-CN" altLang="en-US" sz="2000" b="1" dirty="0"/>
              <a:t>适应症纳入国家医保目录，可弥补医保目录空白，以惠及更多患者</a:t>
            </a:r>
            <a:r>
              <a:rPr lang="zh-CN" altLang="en-US" sz="2000" dirty="0"/>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heme/theme1.xml><?xml version="1.0" encoding="utf-8"?>
<a:theme xmlns:a="http://schemas.openxmlformats.org/drawingml/2006/main" name="Office 主题">
  <a:themeElements>
    <a:clrScheme name="罗沙司他">
      <a:dk1>
        <a:sysClr val="windowText" lastClr="000000"/>
      </a:dk1>
      <a:lt1>
        <a:sysClr val="window" lastClr="FFFFFF"/>
      </a:lt1>
      <a:dk2>
        <a:srgbClr val="44546A"/>
      </a:dk2>
      <a:lt2>
        <a:srgbClr val="E7E6E6"/>
      </a:lt2>
      <a:accent1>
        <a:srgbClr val="6191C9"/>
      </a:accent1>
      <a:accent2>
        <a:srgbClr val="C95C48"/>
      </a:accent2>
      <a:accent3>
        <a:srgbClr val="7F7F7F"/>
      </a:accent3>
      <a:accent4>
        <a:srgbClr val="FFC000"/>
      </a:accent4>
      <a:accent5>
        <a:srgbClr val="5B9BD5"/>
      </a:accent5>
      <a:accent6>
        <a:srgbClr val="70AD47"/>
      </a:accent6>
      <a:hlink>
        <a:srgbClr val="0563C1"/>
      </a:hlink>
      <a:folHlink>
        <a:srgbClr val="954F72"/>
      </a:folHlink>
    </a:clrScheme>
    <a:fontScheme name="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2378</Words>
  <Application>Microsoft Office PowerPoint</Application>
  <PresentationFormat>自定义</PresentationFormat>
  <Paragraphs>122</Paragraphs>
  <Slides>9</Slides>
  <Notes>3</Notes>
  <HiddenSlides>0</HiddenSlides>
  <MMClips>0</MMClips>
  <ScaleCrop>false</ScaleCrop>
  <HeadingPairs>
    <vt:vector size="4" baseType="variant">
      <vt:variant>
        <vt:lpstr>主题</vt:lpstr>
      </vt:variant>
      <vt:variant>
        <vt:i4>2</vt:i4>
      </vt:variant>
      <vt:variant>
        <vt:lpstr>幻灯片标题</vt:lpstr>
      </vt:variant>
      <vt:variant>
        <vt:i4>9</vt:i4>
      </vt:variant>
    </vt:vector>
  </HeadingPairs>
  <TitlesOfParts>
    <vt:vector size="11" baseType="lpstr">
      <vt:lpstr>Office 主题</vt:lpstr>
      <vt:lpstr>1_自定义设计方案</vt:lpstr>
      <vt:lpstr>PowerPoint 演示文稿</vt:lpstr>
      <vt:lpstr>PowerPoint 演示文稿</vt:lpstr>
      <vt:lpstr>药品基本信息</vt:lpstr>
      <vt:lpstr>药品基本信息</vt:lpstr>
      <vt:lpstr>安全性</vt:lpstr>
      <vt:lpstr>有效性</vt:lpstr>
      <vt:lpstr>创新性</vt:lpstr>
      <vt:lpstr>公平性</vt:lpstr>
      <vt:lpstr>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Ding</dc:creator>
  <cp:lastModifiedBy>admin</cp:lastModifiedBy>
  <cp:revision>22</cp:revision>
  <cp:lastPrinted>2026-06-05T07:29:00Z</cp:lastPrinted>
  <dcterms:created xsi:type="dcterms:W3CDTF">2026-06-05T07:29:00Z</dcterms:created>
  <dcterms:modified xsi:type="dcterms:W3CDTF">2026-06-10T10:41:11Z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68A85A207D68416E9EF4D33B3ED71F20_12</vt:lpwstr>
  </property>
  <property fmtid="{D5CDD505-2E9C-101B-9397-08002B2CF9AE}" pid="3" name="KSOProductBuildVer">
    <vt:lpwstr>2052-12.1.0.26375</vt:lpwstr>
  </property>
</Properties>
</file>