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57483701" r:id="rId3"/>
  </p:sldMasterIdLst>
  <p:notesMasterIdLst>
    <p:notesMasterId r:id="rId14"/>
  </p:notesMasterIdLst>
  <p:sldIdLst>
    <p:sldId id="256" r:id="rId4"/>
    <p:sldId id="331" r:id="rId5"/>
    <p:sldId id="319" r:id="rId6"/>
    <p:sldId id="328" r:id="rId7"/>
    <p:sldId id="335" r:id="rId8"/>
    <p:sldId id="332" r:id="rId9"/>
    <p:sldId id="334" r:id="rId10"/>
    <p:sldId id="333" r:id="rId11"/>
    <p:sldId id="307" r:id="rId12"/>
    <p:sldId id="26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2" y="1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92FED-F1B1-4E00-9F2A-48D5A955A904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446467FE-11AD-40EF-A498-7BB96060111E}">
      <dgm:prSet phldrT="[文本]"/>
      <dgm:spPr/>
      <dgm:t>
        <a:bodyPr/>
        <a:lstStyle/>
        <a:p>
          <a:r>
            <a:rPr lang="zh-CN" altLang="en-US" dirty="0"/>
            <a:t>基本信息</a:t>
          </a:r>
        </a:p>
      </dgm:t>
    </dgm:pt>
    <dgm:pt modelId="{9420D2A1-040C-4DF8-8C2C-0813A86C9B45}" type="parTrans" cxnId="{1A1A19CC-D5B7-42A3-90FB-7B0476255E2D}">
      <dgm:prSet/>
      <dgm:spPr/>
      <dgm:t>
        <a:bodyPr/>
        <a:lstStyle/>
        <a:p>
          <a:endParaRPr lang="zh-CN" altLang="en-US"/>
        </a:p>
      </dgm:t>
    </dgm:pt>
    <dgm:pt modelId="{4D16BD1B-B173-4943-8468-22435C1C2CFA}" type="sibTrans" cxnId="{1A1A19CC-D5B7-42A3-90FB-7B0476255E2D}">
      <dgm:prSet/>
      <dgm:spPr/>
      <dgm:t>
        <a:bodyPr/>
        <a:lstStyle/>
        <a:p>
          <a:endParaRPr lang="zh-CN" altLang="en-US"/>
        </a:p>
      </dgm:t>
    </dgm:pt>
    <dgm:pt modelId="{9078A6A8-D20C-434F-8D62-4CE95D3519BE}">
      <dgm:prSet phldrT="[文本]"/>
      <dgm:spPr/>
      <dgm:t>
        <a:bodyPr/>
        <a:lstStyle/>
        <a:p>
          <a:r>
            <a:rPr lang="zh-CN" altLang="en-US" dirty="0"/>
            <a:t>安全性</a:t>
          </a:r>
        </a:p>
      </dgm:t>
    </dgm:pt>
    <dgm:pt modelId="{D59211CD-2DC3-4BEA-918B-2C22BD2BD2A2}" type="parTrans" cxnId="{D502FFB9-8114-4404-B186-DBAF433E59EA}">
      <dgm:prSet/>
      <dgm:spPr/>
      <dgm:t>
        <a:bodyPr/>
        <a:lstStyle/>
        <a:p>
          <a:endParaRPr lang="zh-CN" altLang="en-US"/>
        </a:p>
      </dgm:t>
    </dgm:pt>
    <dgm:pt modelId="{71D9E3A7-2708-4133-B4AA-58E68BC51567}" type="sibTrans" cxnId="{D502FFB9-8114-4404-B186-DBAF433E59EA}">
      <dgm:prSet/>
      <dgm:spPr/>
      <dgm:t>
        <a:bodyPr/>
        <a:lstStyle/>
        <a:p>
          <a:endParaRPr lang="zh-CN" altLang="en-US"/>
        </a:p>
      </dgm:t>
    </dgm:pt>
    <dgm:pt modelId="{BF2A0230-475D-45EC-8E08-BE7FCB2B39FF}">
      <dgm:prSet phldrT="[文本]"/>
      <dgm:spPr/>
      <dgm:t>
        <a:bodyPr/>
        <a:lstStyle/>
        <a:p>
          <a:r>
            <a:rPr lang="zh-CN" altLang="en-US" dirty="0"/>
            <a:t>有效性</a:t>
          </a:r>
        </a:p>
      </dgm:t>
    </dgm:pt>
    <dgm:pt modelId="{78FA74C2-E230-4297-A19D-39E128E748DC}" type="parTrans" cxnId="{1F012398-7401-415D-9DA1-CCBC97DACDEF}">
      <dgm:prSet/>
      <dgm:spPr/>
      <dgm:t>
        <a:bodyPr/>
        <a:lstStyle/>
        <a:p>
          <a:endParaRPr lang="zh-CN" altLang="en-US"/>
        </a:p>
      </dgm:t>
    </dgm:pt>
    <dgm:pt modelId="{FEAD3456-CEC0-4ECD-B007-BCDB8918A29F}" type="sibTrans" cxnId="{1F012398-7401-415D-9DA1-CCBC97DACDEF}">
      <dgm:prSet/>
      <dgm:spPr/>
      <dgm:t>
        <a:bodyPr/>
        <a:lstStyle/>
        <a:p>
          <a:endParaRPr lang="zh-CN" altLang="en-US"/>
        </a:p>
      </dgm:t>
    </dgm:pt>
    <dgm:pt modelId="{B754C4E1-2A3B-4FBA-9A2E-25449AAC399C}">
      <dgm:prSet phldrT="[文本]"/>
      <dgm:spPr/>
      <dgm:t>
        <a:bodyPr/>
        <a:lstStyle/>
        <a:p>
          <a:r>
            <a:rPr lang="zh-CN" altLang="en-US" dirty="0"/>
            <a:t>创新性</a:t>
          </a:r>
        </a:p>
      </dgm:t>
    </dgm:pt>
    <dgm:pt modelId="{E33E0D2D-C42C-4038-9739-52E98AEAA9E4}" type="parTrans" cxnId="{A57E94C3-11D5-448C-AE0C-5CC58A323E34}">
      <dgm:prSet/>
      <dgm:spPr/>
      <dgm:t>
        <a:bodyPr/>
        <a:lstStyle/>
        <a:p>
          <a:endParaRPr lang="zh-CN" altLang="en-US"/>
        </a:p>
      </dgm:t>
    </dgm:pt>
    <dgm:pt modelId="{DB754A8F-FF53-4973-8626-524E40B54272}" type="sibTrans" cxnId="{A57E94C3-11D5-448C-AE0C-5CC58A323E34}">
      <dgm:prSet/>
      <dgm:spPr/>
      <dgm:t>
        <a:bodyPr/>
        <a:lstStyle/>
        <a:p>
          <a:endParaRPr lang="zh-CN" altLang="en-US"/>
        </a:p>
      </dgm:t>
    </dgm:pt>
    <dgm:pt modelId="{FD080577-074C-4595-AD83-43A1F76750ED}">
      <dgm:prSet phldrT="[文本]"/>
      <dgm:spPr/>
      <dgm:t>
        <a:bodyPr/>
        <a:lstStyle/>
        <a:p>
          <a:r>
            <a:rPr lang="zh-CN" altLang="en-US" dirty="0"/>
            <a:t>公平性</a:t>
          </a:r>
        </a:p>
      </dgm:t>
    </dgm:pt>
    <dgm:pt modelId="{BBCE8985-66DD-48B9-A80D-CCF65383D2FF}" type="parTrans" cxnId="{1D56E546-DAAA-4DE3-8862-01E366DAF618}">
      <dgm:prSet/>
      <dgm:spPr/>
      <dgm:t>
        <a:bodyPr/>
        <a:lstStyle/>
        <a:p>
          <a:endParaRPr lang="zh-CN" altLang="en-US"/>
        </a:p>
      </dgm:t>
    </dgm:pt>
    <dgm:pt modelId="{FAC95A50-54D4-4FD3-BBC9-578A6D1B643A}" type="sibTrans" cxnId="{1D56E546-DAAA-4DE3-8862-01E366DAF618}">
      <dgm:prSet/>
      <dgm:spPr/>
      <dgm:t>
        <a:bodyPr/>
        <a:lstStyle/>
        <a:p>
          <a:endParaRPr lang="zh-CN" altLang="en-US"/>
        </a:p>
      </dgm:t>
    </dgm:pt>
    <dgm:pt modelId="{32ABC09F-36AA-4B4A-A9CD-CE59F466E610}" type="pres">
      <dgm:prSet presAssocID="{6B892FED-F1B1-4E00-9F2A-48D5A955A904}" presName="linear" presStyleCnt="0">
        <dgm:presLayoutVars>
          <dgm:dir/>
          <dgm:animLvl val="lvl"/>
          <dgm:resizeHandles val="exact"/>
        </dgm:presLayoutVars>
      </dgm:prSet>
      <dgm:spPr/>
    </dgm:pt>
    <dgm:pt modelId="{393BC780-E330-4CF7-A9BB-49C747F281AC}" type="pres">
      <dgm:prSet presAssocID="{446467FE-11AD-40EF-A498-7BB96060111E}" presName="parentLin" presStyleCnt="0"/>
      <dgm:spPr/>
    </dgm:pt>
    <dgm:pt modelId="{332F3DB2-9E3E-48DA-828A-9628799DE9A3}" type="pres">
      <dgm:prSet presAssocID="{446467FE-11AD-40EF-A498-7BB96060111E}" presName="parentLeftMargin" presStyleLbl="node1" presStyleIdx="0" presStyleCnt="5"/>
      <dgm:spPr/>
    </dgm:pt>
    <dgm:pt modelId="{E5925BF8-1557-4903-A997-473C7770A800}" type="pres">
      <dgm:prSet presAssocID="{446467FE-11AD-40EF-A498-7BB9606011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EE0B4D-FC31-47B2-A698-A06A90BDFDB0}" type="pres">
      <dgm:prSet presAssocID="{446467FE-11AD-40EF-A498-7BB96060111E}" presName="negativeSpace" presStyleCnt="0"/>
      <dgm:spPr/>
    </dgm:pt>
    <dgm:pt modelId="{0B34E0B5-0FA3-4568-B289-DA21EE2E86E3}" type="pres">
      <dgm:prSet presAssocID="{446467FE-11AD-40EF-A498-7BB96060111E}" presName="childText" presStyleLbl="conFgAcc1" presStyleIdx="0" presStyleCnt="5">
        <dgm:presLayoutVars>
          <dgm:bulletEnabled val="1"/>
        </dgm:presLayoutVars>
      </dgm:prSet>
      <dgm:spPr/>
    </dgm:pt>
    <dgm:pt modelId="{233FC019-DE44-4049-9835-7DFCA67CD5BC}" type="pres">
      <dgm:prSet presAssocID="{4D16BD1B-B173-4943-8468-22435C1C2CFA}" presName="spaceBetweenRectangles" presStyleCnt="0"/>
      <dgm:spPr/>
    </dgm:pt>
    <dgm:pt modelId="{C2B6A0F4-098B-4A92-9AFE-64A338C64D59}" type="pres">
      <dgm:prSet presAssocID="{9078A6A8-D20C-434F-8D62-4CE95D3519BE}" presName="parentLin" presStyleCnt="0"/>
      <dgm:spPr/>
    </dgm:pt>
    <dgm:pt modelId="{9818AD4D-043D-4C80-9428-2FBBC7FA46A4}" type="pres">
      <dgm:prSet presAssocID="{9078A6A8-D20C-434F-8D62-4CE95D3519BE}" presName="parentLeftMargin" presStyleLbl="node1" presStyleIdx="0" presStyleCnt="5"/>
      <dgm:spPr/>
    </dgm:pt>
    <dgm:pt modelId="{6FFB4A1E-A509-4F1E-BC5E-8E5E25BBC772}" type="pres">
      <dgm:prSet presAssocID="{9078A6A8-D20C-434F-8D62-4CE95D3519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325418-929B-40B4-BD67-B5B520FF6E4B}" type="pres">
      <dgm:prSet presAssocID="{9078A6A8-D20C-434F-8D62-4CE95D3519BE}" presName="negativeSpace" presStyleCnt="0"/>
      <dgm:spPr/>
    </dgm:pt>
    <dgm:pt modelId="{1C61D77E-7FEB-415E-B0F6-03C1BA74109D}" type="pres">
      <dgm:prSet presAssocID="{9078A6A8-D20C-434F-8D62-4CE95D3519BE}" presName="childText" presStyleLbl="conFgAcc1" presStyleIdx="1" presStyleCnt="5">
        <dgm:presLayoutVars>
          <dgm:bulletEnabled val="1"/>
        </dgm:presLayoutVars>
      </dgm:prSet>
      <dgm:spPr/>
    </dgm:pt>
    <dgm:pt modelId="{6EB80B33-8874-468F-AED1-0FE7328EC18B}" type="pres">
      <dgm:prSet presAssocID="{71D9E3A7-2708-4133-B4AA-58E68BC51567}" presName="spaceBetweenRectangles" presStyleCnt="0"/>
      <dgm:spPr/>
    </dgm:pt>
    <dgm:pt modelId="{0A8589BD-AFF3-4EAD-AB4B-B3C757066FF0}" type="pres">
      <dgm:prSet presAssocID="{BF2A0230-475D-45EC-8E08-BE7FCB2B39FF}" presName="parentLin" presStyleCnt="0"/>
      <dgm:spPr/>
    </dgm:pt>
    <dgm:pt modelId="{A9D3F1EC-7FA1-44C0-AE1F-71EFD931BD1C}" type="pres">
      <dgm:prSet presAssocID="{BF2A0230-475D-45EC-8E08-BE7FCB2B39FF}" presName="parentLeftMargin" presStyleLbl="node1" presStyleIdx="1" presStyleCnt="5"/>
      <dgm:spPr/>
    </dgm:pt>
    <dgm:pt modelId="{8C26A49F-5B71-4236-AD50-276803C48D68}" type="pres">
      <dgm:prSet presAssocID="{BF2A0230-475D-45EC-8E08-BE7FCB2B39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DE07EFA-35AF-4742-9DAD-C4278832C089}" type="pres">
      <dgm:prSet presAssocID="{BF2A0230-475D-45EC-8E08-BE7FCB2B39FF}" presName="negativeSpace" presStyleCnt="0"/>
      <dgm:spPr/>
    </dgm:pt>
    <dgm:pt modelId="{BE60703C-E2C3-4C72-B36B-379694919E1E}" type="pres">
      <dgm:prSet presAssocID="{BF2A0230-475D-45EC-8E08-BE7FCB2B39FF}" presName="childText" presStyleLbl="conFgAcc1" presStyleIdx="2" presStyleCnt="5">
        <dgm:presLayoutVars>
          <dgm:bulletEnabled val="1"/>
        </dgm:presLayoutVars>
      </dgm:prSet>
      <dgm:spPr/>
    </dgm:pt>
    <dgm:pt modelId="{BBD70BC3-573C-449E-8DA7-E4BA020F1973}" type="pres">
      <dgm:prSet presAssocID="{FEAD3456-CEC0-4ECD-B007-BCDB8918A29F}" presName="spaceBetweenRectangles" presStyleCnt="0"/>
      <dgm:spPr/>
    </dgm:pt>
    <dgm:pt modelId="{97AF9FA2-6541-41E2-B4D6-2C51EA0DC731}" type="pres">
      <dgm:prSet presAssocID="{B754C4E1-2A3B-4FBA-9A2E-25449AAC399C}" presName="parentLin" presStyleCnt="0"/>
      <dgm:spPr/>
    </dgm:pt>
    <dgm:pt modelId="{CA78E394-F32B-48B1-A321-90EDAFEC8502}" type="pres">
      <dgm:prSet presAssocID="{B754C4E1-2A3B-4FBA-9A2E-25449AAC399C}" presName="parentLeftMargin" presStyleLbl="node1" presStyleIdx="2" presStyleCnt="5"/>
      <dgm:spPr/>
    </dgm:pt>
    <dgm:pt modelId="{5A7600F6-73E6-4F3F-A86C-FC0C65B36589}" type="pres">
      <dgm:prSet presAssocID="{B754C4E1-2A3B-4FBA-9A2E-25449AAC39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189255-6A34-4137-A4A4-98608803B7DC}" type="pres">
      <dgm:prSet presAssocID="{B754C4E1-2A3B-4FBA-9A2E-25449AAC399C}" presName="negativeSpace" presStyleCnt="0"/>
      <dgm:spPr/>
    </dgm:pt>
    <dgm:pt modelId="{C9845036-915B-42CC-B4BF-260C5A902214}" type="pres">
      <dgm:prSet presAssocID="{B754C4E1-2A3B-4FBA-9A2E-25449AAC399C}" presName="childText" presStyleLbl="conFgAcc1" presStyleIdx="3" presStyleCnt="5">
        <dgm:presLayoutVars>
          <dgm:bulletEnabled val="1"/>
        </dgm:presLayoutVars>
      </dgm:prSet>
      <dgm:spPr/>
    </dgm:pt>
    <dgm:pt modelId="{A51D9DED-EBC5-4CE2-A86C-D2BDEBF3EC38}" type="pres">
      <dgm:prSet presAssocID="{DB754A8F-FF53-4973-8626-524E40B54272}" presName="spaceBetweenRectangles" presStyleCnt="0"/>
      <dgm:spPr/>
    </dgm:pt>
    <dgm:pt modelId="{FFBC5A12-30A8-4D14-A73B-71392C20779D}" type="pres">
      <dgm:prSet presAssocID="{FD080577-074C-4595-AD83-43A1F76750ED}" presName="parentLin" presStyleCnt="0"/>
      <dgm:spPr/>
    </dgm:pt>
    <dgm:pt modelId="{7746BFA7-6DD8-4C84-840F-0D1901DF8BD4}" type="pres">
      <dgm:prSet presAssocID="{FD080577-074C-4595-AD83-43A1F76750ED}" presName="parentLeftMargin" presStyleLbl="node1" presStyleIdx="3" presStyleCnt="5"/>
      <dgm:spPr/>
    </dgm:pt>
    <dgm:pt modelId="{9DCB67FC-FE65-4002-B774-57E31357C98D}" type="pres">
      <dgm:prSet presAssocID="{FD080577-074C-4595-AD83-43A1F76750E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9AE5528-88D4-49F8-AD3C-3A3499D84F2A}" type="pres">
      <dgm:prSet presAssocID="{FD080577-074C-4595-AD83-43A1F76750ED}" presName="negativeSpace" presStyleCnt="0"/>
      <dgm:spPr/>
    </dgm:pt>
    <dgm:pt modelId="{2EA1BCB8-8FB6-40E5-A1D0-9070C9632FCC}" type="pres">
      <dgm:prSet presAssocID="{FD080577-074C-4595-AD83-43A1F76750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49380F-F06A-45A0-BC3C-098F7448EB7C}" type="presOf" srcId="{9078A6A8-D20C-434F-8D62-4CE95D3519BE}" destId="{6FFB4A1E-A509-4F1E-BC5E-8E5E25BBC772}" srcOrd="1" destOrd="0" presId="urn:microsoft.com/office/officeart/2005/8/layout/list1"/>
    <dgm:cxn modelId="{55F07B12-23BF-4FFF-8BC4-6D1BC96E35CD}" type="presOf" srcId="{446467FE-11AD-40EF-A498-7BB96060111E}" destId="{332F3DB2-9E3E-48DA-828A-9628799DE9A3}" srcOrd="0" destOrd="0" presId="urn:microsoft.com/office/officeart/2005/8/layout/list1"/>
    <dgm:cxn modelId="{215A2B17-87C0-4C5C-A25E-E34EBDD0626C}" type="presOf" srcId="{B754C4E1-2A3B-4FBA-9A2E-25449AAC399C}" destId="{CA78E394-F32B-48B1-A321-90EDAFEC8502}" srcOrd="0" destOrd="0" presId="urn:microsoft.com/office/officeart/2005/8/layout/list1"/>
    <dgm:cxn modelId="{EEC4BF2F-1CC4-4A0B-86A6-2ADC898E894D}" type="presOf" srcId="{B754C4E1-2A3B-4FBA-9A2E-25449AAC399C}" destId="{5A7600F6-73E6-4F3F-A86C-FC0C65B36589}" srcOrd="1" destOrd="0" presId="urn:microsoft.com/office/officeart/2005/8/layout/list1"/>
    <dgm:cxn modelId="{21EEC834-374A-4663-A1E4-81B35B1F7D6B}" type="presOf" srcId="{9078A6A8-D20C-434F-8D62-4CE95D3519BE}" destId="{9818AD4D-043D-4C80-9428-2FBBC7FA46A4}" srcOrd="0" destOrd="0" presId="urn:microsoft.com/office/officeart/2005/8/layout/list1"/>
    <dgm:cxn modelId="{1D56E546-DAAA-4DE3-8862-01E366DAF618}" srcId="{6B892FED-F1B1-4E00-9F2A-48D5A955A904}" destId="{FD080577-074C-4595-AD83-43A1F76750ED}" srcOrd="4" destOrd="0" parTransId="{BBCE8985-66DD-48B9-A80D-CCF65383D2FF}" sibTransId="{FAC95A50-54D4-4FD3-BBC9-578A6D1B643A}"/>
    <dgm:cxn modelId="{1F012398-7401-415D-9DA1-CCBC97DACDEF}" srcId="{6B892FED-F1B1-4E00-9F2A-48D5A955A904}" destId="{BF2A0230-475D-45EC-8E08-BE7FCB2B39FF}" srcOrd="2" destOrd="0" parTransId="{78FA74C2-E230-4297-A19D-39E128E748DC}" sibTransId="{FEAD3456-CEC0-4ECD-B007-BCDB8918A29F}"/>
    <dgm:cxn modelId="{7493619F-355E-46B0-BE6C-0806DB7274E1}" type="presOf" srcId="{6B892FED-F1B1-4E00-9F2A-48D5A955A904}" destId="{32ABC09F-36AA-4B4A-A9CD-CE59F466E610}" srcOrd="0" destOrd="0" presId="urn:microsoft.com/office/officeart/2005/8/layout/list1"/>
    <dgm:cxn modelId="{9C3402A3-59E2-429D-AE42-75EC178AB79C}" type="presOf" srcId="{FD080577-074C-4595-AD83-43A1F76750ED}" destId="{9DCB67FC-FE65-4002-B774-57E31357C98D}" srcOrd="1" destOrd="0" presId="urn:microsoft.com/office/officeart/2005/8/layout/list1"/>
    <dgm:cxn modelId="{0471BAA9-90F4-42EB-B98A-436CF36202DD}" type="presOf" srcId="{FD080577-074C-4595-AD83-43A1F76750ED}" destId="{7746BFA7-6DD8-4C84-840F-0D1901DF8BD4}" srcOrd="0" destOrd="0" presId="urn:microsoft.com/office/officeart/2005/8/layout/list1"/>
    <dgm:cxn modelId="{9C88F4AA-5DFE-4115-951E-25E9E7102E4F}" type="presOf" srcId="{446467FE-11AD-40EF-A498-7BB96060111E}" destId="{E5925BF8-1557-4903-A997-473C7770A800}" srcOrd="1" destOrd="0" presId="urn:microsoft.com/office/officeart/2005/8/layout/list1"/>
    <dgm:cxn modelId="{D502FFB9-8114-4404-B186-DBAF433E59EA}" srcId="{6B892FED-F1B1-4E00-9F2A-48D5A955A904}" destId="{9078A6A8-D20C-434F-8D62-4CE95D3519BE}" srcOrd="1" destOrd="0" parTransId="{D59211CD-2DC3-4BEA-918B-2C22BD2BD2A2}" sibTransId="{71D9E3A7-2708-4133-B4AA-58E68BC51567}"/>
    <dgm:cxn modelId="{A57E94C3-11D5-448C-AE0C-5CC58A323E34}" srcId="{6B892FED-F1B1-4E00-9F2A-48D5A955A904}" destId="{B754C4E1-2A3B-4FBA-9A2E-25449AAC399C}" srcOrd="3" destOrd="0" parTransId="{E33E0D2D-C42C-4038-9739-52E98AEAA9E4}" sibTransId="{DB754A8F-FF53-4973-8626-524E40B54272}"/>
    <dgm:cxn modelId="{1A1A19CC-D5B7-42A3-90FB-7B0476255E2D}" srcId="{6B892FED-F1B1-4E00-9F2A-48D5A955A904}" destId="{446467FE-11AD-40EF-A498-7BB96060111E}" srcOrd="0" destOrd="0" parTransId="{9420D2A1-040C-4DF8-8C2C-0813A86C9B45}" sibTransId="{4D16BD1B-B173-4943-8468-22435C1C2CFA}"/>
    <dgm:cxn modelId="{98B02DED-07C4-4354-824C-C7C1A92BE875}" type="presOf" srcId="{BF2A0230-475D-45EC-8E08-BE7FCB2B39FF}" destId="{8C26A49F-5B71-4236-AD50-276803C48D68}" srcOrd="1" destOrd="0" presId="urn:microsoft.com/office/officeart/2005/8/layout/list1"/>
    <dgm:cxn modelId="{2E2D50F2-3680-442F-A01C-28B3B35BC19E}" type="presOf" srcId="{BF2A0230-475D-45EC-8E08-BE7FCB2B39FF}" destId="{A9D3F1EC-7FA1-44C0-AE1F-71EFD931BD1C}" srcOrd="0" destOrd="0" presId="urn:microsoft.com/office/officeart/2005/8/layout/list1"/>
    <dgm:cxn modelId="{AEFDFFFC-2192-43C0-97FD-B5F8E2B9709F}" type="presParOf" srcId="{32ABC09F-36AA-4B4A-A9CD-CE59F466E610}" destId="{393BC780-E330-4CF7-A9BB-49C747F281AC}" srcOrd="0" destOrd="0" presId="urn:microsoft.com/office/officeart/2005/8/layout/list1"/>
    <dgm:cxn modelId="{E6071891-7F42-4002-A1BC-4979BA9AAF6B}" type="presParOf" srcId="{393BC780-E330-4CF7-A9BB-49C747F281AC}" destId="{332F3DB2-9E3E-48DA-828A-9628799DE9A3}" srcOrd="0" destOrd="0" presId="urn:microsoft.com/office/officeart/2005/8/layout/list1"/>
    <dgm:cxn modelId="{2BE2ABB1-37CF-44BD-BBB7-99843A5D1881}" type="presParOf" srcId="{393BC780-E330-4CF7-A9BB-49C747F281AC}" destId="{E5925BF8-1557-4903-A997-473C7770A800}" srcOrd="1" destOrd="0" presId="urn:microsoft.com/office/officeart/2005/8/layout/list1"/>
    <dgm:cxn modelId="{E6F32B6C-33E7-4430-A895-97FEFF63638D}" type="presParOf" srcId="{32ABC09F-36AA-4B4A-A9CD-CE59F466E610}" destId="{FDEE0B4D-FC31-47B2-A698-A06A90BDFDB0}" srcOrd="1" destOrd="0" presId="urn:microsoft.com/office/officeart/2005/8/layout/list1"/>
    <dgm:cxn modelId="{9AF678D3-42FF-450C-B350-9EDEB86FB462}" type="presParOf" srcId="{32ABC09F-36AA-4B4A-A9CD-CE59F466E610}" destId="{0B34E0B5-0FA3-4568-B289-DA21EE2E86E3}" srcOrd="2" destOrd="0" presId="urn:microsoft.com/office/officeart/2005/8/layout/list1"/>
    <dgm:cxn modelId="{E4FBBA7A-3343-43D9-A657-7A1AD9B035F7}" type="presParOf" srcId="{32ABC09F-36AA-4B4A-A9CD-CE59F466E610}" destId="{233FC019-DE44-4049-9835-7DFCA67CD5BC}" srcOrd="3" destOrd="0" presId="urn:microsoft.com/office/officeart/2005/8/layout/list1"/>
    <dgm:cxn modelId="{0A9B0B2C-74E6-4552-9DD8-F6118A1573F1}" type="presParOf" srcId="{32ABC09F-36AA-4B4A-A9CD-CE59F466E610}" destId="{C2B6A0F4-098B-4A92-9AFE-64A338C64D59}" srcOrd="4" destOrd="0" presId="urn:microsoft.com/office/officeart/2005/8/layout/list1"/>
    <dgm:cxn modelId="{6F251583-29C2-4E70-B01E-1635F6FC8ECC}" type="presParOf" srcId="{C2B6A0F4-098B-4A92-9AFE-64A338C64D59}" destId="{9818AD4D-043D-4C80-9428-2FBBC7FA46A4}" srcOrd="0" destOrd="0" presId="urn:microsoft.com/office/officeart/2005/8/layout/list1"/>
    <dgm:cxn modelId="{1F82D65E-4CF5-4140-91FC-25E03A70033B}" type="presParOf" srcId="{C2B6A0F4-098B-4A92-9AFE-64A338C64D59}" destId="{6FFB4A1E-A509-4F1E-BC5E-8E5E25BBC772}" srcOrd="1" destOrd="0" presId="urn:microsoft.com/office/officeart/2005/8/layout/list1"/>
    <dgm:cxn modelId="{FD4C57DB-685D-47D3-9ED8-B5E11248DFFF}" type="presParOf" srcId="{32ABC09F-36AA-4B4A-A9CD-CE59F466E610}" destId="{9F325418-929B-40B4-BD67-B5B520FF6E4B}" srcOrd="5" destOrd="0" presId="urn:microsoft.com/office/officeart/2005/8/layout/list1"/>
    <dgm:cxn modelId="{49221EA0-8879-4252-9B97-B26A86CAF6BA}" type="presParOf" srcId="{32ABC09F-36AA-4B4A-A9CD-CE59F466E610}" destId="{1C61D77E-7FEB-415E-B0F6-03C1BA74109D}" srcOrd="6" destOrd="0" presId="urn:microsoft.com/office/officeart/2005/8/layout/list1"/>
    <dgm:cxn modelId="{374CCF9F-2772-4D33-A3B3-EF19B3928944}" type="presParOf" srcId="{32ABC09F-36AA-4B4A-A9CD-CE59F466E610}" destId="{6EB80B33-8874-468F-AED1-0FE7328EC18B}" srcOrd="7" destOrd="0" presId="urn:microsoft.com/office/officeart/2005/8/layout/list1"/>
    <dgm:cxn modelId="{DC9BF11D-D6DF-4E6A-A132-AE9BDDD24534}" type="presParOf" srcId="{32ABC09F-36AA-4B4A-A9CD-CE59F466E610}" destId="{0A8589BD-AFF3-4EAD-AB4B-B3C757066FF0}" srcOrd="8" destOrd="0" presId="urn:microsoft.com/office/officeart/2005/8/layout/list1"/>
    <dgm:cxn modelId="{18A452BF-F345-45D4-A52C-7AFADB73408F}" type="presParOf" srcId="{0A8589BD-AFF3-4EAD-AB4B-B3C757066FF0}" destId="{A9D3F1EC-7FA1-44C0-AE1F-71EFD931BD1C}" srcOrd="0" destOrd="0" presId="urn:microsoft.com/office/officeart/2005/8/layout/list1"/>
    <dgm:cxn modelId="{9B629314-5ED5-48F7-8830-17246A015E1C}" type="presParOf" srcId="{0A8589BD-AFF3-4EAD-AB4B-B3C757066FF0}" destId="{8C26A49F-5B71-4236-AD50-276803C48D68}" srcOrd="1" destOrd="0" presId="urn:microsoft.com/office/officeart/2005/8/layout/list1"/>
    <dgm:cxn modelId="{3DB74749-D1DC-4661-A0BB-DCEE3207D33A}" type="presParOf" srcId="{32ABC09F-36AA-4B4A-A9CD-CE59F466E610}" destId="{0DE07EFA-35AF-4742-9DAD-C4278832C089}" srcOrd="9" destOrd="0" presId="urn:microsoft.com/office/officeart/2005/8/layout/list1"/>
    <dgm:cxn modelId="{98C34BEB-27BF-4AA0-8BAD-D62F21538907}" type="presParOf" srcId="{32ABC09F-36AA-4B4A-A9CD-CE59F466E610}" destId="{BE60703C-E2C3-4C72-B36B-379694919E1E}" srcOrd="10" destOrd="0" presId="urn:microsoft.com/office/officeart/2005/8/layout/list1"/>
    <dgm:cxn modelId="{C37A70EB-844C-42A6-B4D2-77E448DB1F92}" type="presParOf" srcId="{32ABC09F-36AA-4B4A-A9CD-CE59F466E610}" destId="{BBD70BC3-573C-449E-8DA7-E4BA020F1973}" srcOrd="11" destOrd="0" presId="urn:microsoft.com/office/officeart/2005/8/layout/list1"/>
    <dgm:cxn modelId="{14FD62AE-EF1F-404A-B7F4-B8292A8FF17C}" type="presParOf" srcId="{32ABC09F-36AA-4B4A-A9CD-CE59F466E610}" destId="{97AF9FA2-6541-41E2-B4D6-2C51EA0DC731}" srcOrd="12" destOrd="0" presId="urn:microsoft.com/office/officeart/2005/8/layout/list1"/>
    <dgm:cxn modelId="{4E38DE54-DC65-42E0-9D2B-920C427E044C}" type="presParOf" srcId="{97AF9FA2-6541-41E2-B4D6-2C51EA0DC731}" destId="{CA78E394-F32B-48B1-A321-90EDAFEC8502}" srcOrd="0" destOrd="0" presId="urn:microsoft.com/office/officeart/2005/8/layout/list1"/>
    <dgm:cxn modelId="{D071EB5B-37CF-44FE-8093-0247B58B444F}" type="presParOf" srcId="{97AF9FA2-6541-41E2-B4D6-2C51EA0DC731}" destId="{5A7600F6-73E6-4F3F-A86C-FC0C65B36589}" srcOrd="1" destOrd="0" presId="urn:microsoft.com/office/officeart/2005/8/layout/list1"/>
    <dgm:cxn modelId="{DA652E08-EFEC-48F7-B2E6-8D2E51220105}" type="presParOf" srcId="{32ABC09F-36AA-4B4A-A9CD-CE59F466E610}" destId="{98189255-6A34-4137-A4A4-98608803B7DC}" srcOrd="13" destOrd="0" presId="urn:microsoft.com/office/officeart/2005/8/layout/list1"/>
    <dgm:cxn modelId="{67ADD037-A2CF-48F4-9A85-4243BFC065F9}" type="presParOf" srcId="{32ABC09F-36AA-4B4A-A9CD-CE59F466E610}" destId="{C9845036-915B-42CC-B4BF-260C5A902214}" srcOrd="14" destOrd="0" presId="urn:microsoft.com/office/officeart/2005/8/layout/list1"/>
    <dgm:cxn modelId="{9C3845E6-5C10-49FD-A727-1572B42E4B21}" type="presParOf" srcId="{32ABC09F-36AA-4B4A-A9CD-CE59F466E610}" destId="{A51D9DED-EBC5-4CE2-A86C-D2BDEBF3EC38}" srcOrd="15" destOrd="0" presId="urn:microsoft.com/office/officeart/2005/8/layout/list1"/>
    <dgm:cxn modelId="{9B80C263-2C07-4AEE-B377-C517BE73A448}" type="presParOf" srcId="{32ABC09F-36AA-4B4A-A9CD-CE59F466E610}" destId="{FFBC5A12-30A8-4D14-A73B-71392C20779D}" srcOrd="16" destOrd="0" presId="urn:microsoft.com/office/officeart/2005/8/layout/list1"/>
    <dgm:cxn modelId="{5D36B795-7BB5-4345-814E-B4C802D4B13E}" type="presParOf" srcId="{FFBC5A12-30A8-4D14-A73B-71392C20779D}" destId="{7746BFA7-6DD8-4C84-840F-0D1901DF8BD4}" srcOrd="0" destOrd="0" presId="urn:microsoft.com/office/officeart/2005/8/layout/list1"/>
    <dgm:cxn modelId="{DAD6C044-9B62-4A94-B731-396F5D8919F4}" type="presParOf" srcId="{FFBC5A12-30A8-4D14-A73B-71392C20779D}" destId="{9DCB67FC-FE65-4002-B774-57E31357C98D}" srcOrd="1" destOrd="0" presId="urn:microsoft.com/office/officeart/2005/8/layout/list1"/>
    <dgm:cxn modelId="{28DB7D42-B31C-4AB6-BB33-791E68C37880}" type="presParOf" srcId="{32ABC09F-36AA-4B4A-A9CD-CE59F466E610}" destId="{69AE5528-88D4-49F8-AD3C-3A3499D84F2A}" srcOrd="17" destOrd="0" presId="urn:microsoft.com/office/officeart/2005/8/layout/list1"/>
    <dgm:cxn modelId="{0C726CDC-93E0-48A6-A194-82BD1AA6516F}" type="presParOf" srcId="{32ABC09F-36AA-4B4A-A9CD-CE59F466E610}" destId="{2EA1BCB8-8FB6-40E5-A1D0-9070C9632F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4E0B5-0FA3-4568-B289-DA21EE2E86E3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5BF8-1557-4903-A997-473C7770A800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基本信息</a:t>
          </a:r>
        </a:p>
      </dsp:txBody>
      <dsp:txXfrm>
        <a:off x="440985" y="87118"/>
        <a:ext cx="5620430" cy="639310"/>
      </dsp:txXfrm>
    </dsp:sp>
    <dsp:sp modelId="{1C61D77E-7FEB-415E-B0F6-03C1BA74109D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B4A1E-A509-4F1E-BC5E-8E5E25BBC772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安全性</a:t>
          </a:r>
        </a:p>
      </dsp:txBody>
      <dsp:txXfrm>
        <a:off x="440985" y="1175758"/>
        <a:ext cx="5620430" cy="639310"/>
      </dsp:txXfrm>
    </dsp:sp>
    <dsp:sp modelId="{BE60703C-E2C3-4C72-B36B-379694919E1E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6A49F-5B71-4236-AD50-276803C48D68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有效性</a:t>
          </a:r>
        </a:p>
      </dsp:txBody>
      <dsp:txXfrm>
        <a:off x="440985" y="2264398"/>
        <a:ext cx="5620430" cy="639310"/>
      </dsp:txXfrm>
    </dsp:sp>
    <dsp:sp modelId="{C9845036-915B-42CC-B4BF-260C5A902214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600F6-73E6-4F3F-A86C-FC0C65B36589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创新性</a:t>
          </a:r>
        </a:p>
      </dsp:txBody>
      <dsp:txXfrm>
        <a:off x="440985" y="3353038"/>
        <a:ext cx="5620430" cy="639310"/>
      </dsp:txXfrm>
    </dsp:sp>
    <dsp:sp modelId="{2EA1BCB8-8FB6-40E5-A1D0-9070C9632FCC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B67FC-FE65-4002-B774-57E31357C98D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公平性</a:t>
          </a:r>
        </a:p>
      </dsp:txBody>
      <dsp:txXfrm>
        <a:off x="440985" y="4441678"/>
        <a:ext cx="562043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4A3D-C141-F497-5C2E-005854E9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E03D24-F5F5-9757-4243-C8472E5F8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3674F-9790-9EB4-4819-9660DA65B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D76661-9355-09CF-FA97-A495814669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E551CE-4240-FB13-7304-DC7A841CB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13569-F324-4212-6EE8-1ADD82862C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58860-4B6B-21BF-33E9-73A8B45EC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9762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C82F7-0205-763A-9C1A-8FE564F39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6DC131-7733-C45C-BA04-771DAEE54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52318-CD98-748E-751B-22EA9A5669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48F289-8E93-2666-8B3B-1AA406726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189DA7-A614-9BD8-7E3C-C06C0EFDC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95D71-1EC2-D41F-AB33-6C89292266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6C70D-91EE-9768-F6CD-AAD58F19B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2497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9FC0-A7F2-A1DB-23DF-0F5EDA53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D03158-194F-6AF9-A3C6-049BF1BE8E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3BD68-FA95-9EFE-CABC-B0C96CFB0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0301E6-424F-8B07-0BE7-2CB28B425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52FC08-92F7-78E8-8D63-0B828BE0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5F9FF-2762-4B9E-FA7B-F75FEF6E3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A9618-7F34-87E6-31F1-8E406210E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6627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1012375" y="2208442"/>
            <a:ext cx="0" cy="1959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47321" y="2410559"/>
            <a:ext cx="6342035" cy="1200329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7321" y="3617616"/>
            <a:ext cx="6342035" cy="424732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4B5680B-694D-4537-8E23-3859F52D281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C84C3FB-EA17-4F4A-BAED-BA5A19C59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3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92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5185138" y="1219201"/>
            <a:ext cx="4359725" cy="435972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兰亭细黑_GBK" panose="02000000000000000000" pitchFamily="2" charset="-122"/>
            </a:endParaRPr>
          </a:p>
        </p:txBody>
      </p:sp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6047104" y="4331787"/>
            <a:ext cx="518160" cy="518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105702" y="4427104"/>
            <a:ext cx="400965" cy="327526"/>
          </a:xfrm>
          <a:custGeom>
            <a:avLst/>
            <a:gdLst>
              <a:gd name="T0" fmla="*/ 470 w 694"/>
              <a:gd name="T1" fmla="*/ 171 h 565"/>
              <a:gd name="T2" fmla="*/ 493 w 694"/>
              <a:gd name="T3" fmla="*/ 172 h 565"/>
              <a:gd name="T4" fmla="*/ 246 w 694"/>
              <a:gd name="T5" fmla="*/ 0 h 565"/>
              <a:gd name="T6" fmla="*/ 0 w 694"/>
              <a:gd name="T7" fmla="*/ 209 h 565"/>
              <a:gd name="T8" fmla="*/ 99 w 694"/>
              <a:gd name="T9" fmla="*/ 374 h 565"/>
              <a:gd name="T10" fmla="*/ 74 w 694"/>
              <a:gd name="T11" fmla="*/ 448 h 565"/>
              <a:gd name="T12" fmla="*/ 160 w 694"/>
              <a:gd name="T13" fmla="*/ 405 h 565"/>
              <a:gd name="T14" fmla="*/ 246 w 694"/>
              <a:gd name="T15" fmla="*/ 418 h 565"/>
              <a:gd name="T16" fmla="*/ 269 w 694"/>
              <a:gd name="T17" fmla="*/ 417 h 565"/>
              <a:gd name="T18" fmla="*/ 261 w 694"/>
              <a:gd name="T19" fmla="*/ 365 h 565"/>
              <a:gd name="T20" fmla="*/ 470 w 694"/>
              <a:gd name="T21" fmla="*/ 171 h 565"/>
              <a:gd name="T22" fmla="*/ 338 w 694"/>
              <a:gd name="T23" fmla="*/ 104 h 565"/>
              <a:gd name="T24" fmla="*/ 368 w 694"/>
              <a:gd name="T25" fmla="*/ 135 h 565"/>
              <a:gd name="T26" fmla="*/ 338 w 694"/>
              <a:gd name="T27" fmla="*/ 166 h 565"/>
              <a:gd name="T28" fmla="*/ 301 w 694"/>
              <a:gd name="T29" fmla="*/ 135 h 565"/>
              <a:gd name="T30" fmla="*/ 338 w 694"/>
              <a:gd name="T31" fmla="*/ 104 h 565"/>
              <a:gd name="T32" fmla="*/ 166 w 694"/>
              <a:gd name="T33" fmla="*/ 166 h 565"/>
              <a:gd name="T34" fmla="*/ 129 w 694"/>
              <a:gd name="T35" fmla="*/ 135 h 565"/>
              <a:gd name="T36" fmla="*/ 166 w 694"/>
              <a:gd name="T37" fmla="*/ 104 h 565"/>
              <a:gd name="T38" fmla="*/ 197 w 694"/>
              <a:gd name="T39" fmla="*/ 135 h 565"/>
              <a:gd name="T40" fmla="*/ 166 w 694"/>
              <a:gd name="T41" fmla="*/ 166 h 565"/>
              <a:gd name="T42" fmla="*/ 694 w 694"/>
              <a:gd name="T43" fmla="*/ 362 h 565"/>
              <a:gd name="T44" fmla="*/ 485 w 694"/>
              <a:gd name="T45" fmla="*/ 184 h 565"/>
              <a:gd name="T46" fmla="*/ 277 w 694"/>
              <a:gd name="T47" fmla="*/ 362 h 565"/>
              <a:gd name="T48" fmla="*/ 485 w 694"/>
              <a:gd name="T49" fmla="*/ 540 h 565"/>
              <a:gd name="T50" fmla="*/ 559 w 694"/>
              <a:gd name="T51" fmla="*/ 528 h 565"/>
              <a:gd name="T52" fmla="*/ 626 w 694"/>
              <a:gd name="T53" fmla="*/ 565 h 565"/>
              <a:gd name="T54" fmla="*/ 608 w 694"/>
              <a:gd name="T55" fmla="*/ 503 h 565"/>
              <a:gd name="T56" fmla="*/ 694 w 694"/>
              <a:gd name="T57" fmla="*/ 362 h 565"/>
              <a:gd name="T58" fmla="*/ 418 w 694"/>
              <a:gd name="T59" fmla="*/ 331 h 565"/>
              <a:gd name="T60" fmla="*/ 393 w 694"/>
              <a:gd name="T61" fmla="*/ 307 h 565"/>
              <a:gd name="T62" fmla="*/ 418 w 694"/>
              <a:gd name="T63" fmla="*/ 282 h 565"/>
              <a:gd name="T64" fmla="*/ 448 w 694"/>
              <a:gd name="T65" fmla="*/ 307 h 565"/>
              <a:gd name="T66" fmla="*/ 418 w 694"/>
              <a:gd name="T67" fmla="*/ 331 h 565"/>
              <a:gd name="T68" fmla="*/ 552 w 694"/>
              <a:gd name="T69" fmla="*/ 331 h 565"/>
              <a:gd name="T70" fmla="*/ 528 w 694"/>
              <a:gd name="T71" fmla="*/ 307 h 565"/>
              <a:gd name="T72" fmla="*/ 552 w 694"/>
              <a:gd name="T73" fmla="*/ 282 h 565"/>
              <a:gd name="T74" fmla="*/ 583 w 694"/>
              <a:gd name="T75" fmla="*/ 307 h 565"/>
              <a:gd name="T76" fmla="*/ 552 w 694"/>
              <a:gd name="T77" fmla="*/ 33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4" h="565">
                <a:moveTo>
                  <a:pt x="470" y="171"/>
                </a:moveTo>
                <a:cubicBezTo>
                  <a:pt x="478" y="171"/>
                  <a:pt x="485" y="172"/>
                  <a:pt x="493" y="172"/>
                </a:cubicBezTo>
                <a:cubicBezTo>
                  <a:pt x="472" y="74"/>
                  <a:pt x="366" y="0"/>
                  <a:pt x="246" y="0"/>
                </a:cubicBezTo>
                <a:cubicBezTo>
                  <a:pt x="111" y="0"/>
                  <a:pt x="0" y="92"/>
                  <a:pt x="0" y="209"/>
                </a:cubicBezTo>
                <a:cubicBezTo>
                  <a:pt x="0" y="276"/>
                  <a:pt x="37" y="331"/>
                  <a:pt x="99" y="374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160" y="405"/>
                  <a:pt x="160" y="405"/>
                  <a:pt x="160" y="405"/>
                </a:cubicBezTo>
                <a:cubicBezTo>
                  <a:pt x="191" y="411"/>
                  <a:pt x="215" y="418"/>
                  <a:pt x="246" y="418"/>
                </a:cubicBezTo>
                <a:cubicBezTo>
                  <a:pt x="253" y="418"/>
                  <a:pt x="261" y="417"/>
                  <a:pt x="269" y="417"/>
                </a:cubicBezTo>
                <a:cubicBezTo>
                  <a:pt x="264" y="400"/>
                  <a:pt x="261" y="383"/>
                  <a:pt x="261" y="365"/>
                </a:cubicBezTo>
                <a:cubicBezTo>
                  <a:pt x="261" y="258"/>
                  <a:pt x="353" y="171"/>
                  <a:pt x="470" y="171"/>
                </a:cubicBezTo>
                <a:close/>
                <a:moveTo>
                  <a:pt x="338" y="104"/>
                </a:moveTo>
                <a:cubicBezTo>
                  <a:pt x="356" y="104"/>
                  <a:pt x="368" y="117"/>
                  <a:pt x="368" y="135"/>
                </a:cubicBezTo>
                <a:cubicBezTo>
                  <a:pt x="368" y="153"/>
                  <a:pt x="356" y="166"/>
                  <a:pt x="338" y="166"/>
                </a:cubicBezTo>
                <a:cubicBezTo>
                  <a:pt x="319" y="166"/>
                  <a:pt x="301" y="153"/>
                  <a:pt x="301" y="135"/>
                </a:cubicBezTo>
                <a:cubicBezTo>
                  <a:pt x="301" y="117"/>
                  <a:pt x="319" y="104"/>
                  <a:pt x="338" y="104"/>
                </a:cubicBezTo>
                <a:close/>
                <a:moveTo>
                  <a:pt x="166" y="166"/>
                </a:moveTo>
                <a:cubicBezTo>
                  <a:pt x="148" y="166"/>
                  <a:pt x="129" y="153"/>
                  <a:pt x="129" y="135"/>
                </a:cubicBezTo>
                <a:cubicBezTo>
                  <a:pt x="129" y="117"/>
                  <a:pt x="148" y="104"/>
                  <a:pt x="166" y="104"/>
                </a:cubicBezTo>
                <a:cubicBezTo>
                  <a:pt x="184" y="104"/>
                  <a:pt x="197" y="117"/>
                  <a:pt x="197" y="135"/>
                </a:cubicBezTo>
                <a:cubicBezTo>
                  <a:pt x="197" y="153"/>
                  <a:pt x="184" y="166"/>
                  <a:pt x="166" y="166"/>
                </a:cubicBezTo>
                <a:close/>
                <a:moveTo>
                  <a:pt x="694" y="362"/>
                </a:moveTo>
                <a:cubicBezTo>
                  <a:pt x="694" y="264"/>
                  <a:pt x="595" y="184"/>
                  <a:pt x="485" y="184"/>
                </a:cubicBezTo>
                <a:cubicBezTo>
                  <a:pt x="368" y="184"/>
                  <a:pt x="277" y="264"/>
                  <a:pt x="277" y="362"/>
                </a:cubicBezTo>
                <a:cubicBezTo>
                  <a:pt x="277" y="460"/>
                  <a:pt x="368" y="540"/>
                  <a:pt x="485" y="540"/>
                </a:cubicBezTo>
                <a:cubicBezTo>
                  <a:pt x="510" y="540"/>
                  <a:pt x="534" y="534"/>
                  <a:pt x="559" y="528"/>
                </a:cubicBezTo>
                <a:cubicBezTo>
                  <a:pt x="626" y="565"/>
                  <a:pt x="626" y="565"/>
                  <a:pt x="626" y="565"/>
                </a:cubicBezTo>
                <a:cubicBezTo>
                  <a:pt x="608" y="503"/>
                  <a:pt x="608" y="503"/>
                  <a:pt x="608" y="503"/>
                </a:cubicBezTo>
                <a:cubicBezTo>
                  <a:pt x="657" y="466"/>
                  <a:pt x="694" y="418"/>
                  <a:pt x="694" y="362"/>
                </a:cubicBezTo>
                <a:close/>
                <a:moveTo>
                  <a:pt x="418" y="331"/>
                </a:moveTo>
                <a:cubicBezTo>
                  <a:pt x="405" y="331"/>
                  <a:pt x="393" y="319"/>
                  <a:pt x="393" y="307"/>
                </a:cubicBezTo>
                <a:cubicBezTo>
                  <a:pt x="393" y="295"/>
                  <a:pt x="405" y="282"/>
                  <a:pt x="418" y="282"/>
                </a:cubicBezTo>
                <a:cubicBezTo>
                  <a:pt x="436" y="282"/>
                  <a:pt x="448" y="295"/>
                  <a:pt x="448" y="307"/>
                </a:cubicBezTo>
                <a:cubicBezTo>
                  <a:pt x="448" y="319"/>
                  <a:pt x="436" y="331"/>
                  <a:pt x="418" y="331"/>
                </a:cubicBezTo>
                <a:close/>
                <a:moveTo>
                  <a:pt x="552" y="331"/>
                </a:moveTo>
                <a:cubicBezTo>
                  <a:pt x="540" y="331"/>
                  <a:pt x="528" y="319"/>
                  <a:pt x="528" y="307"/>
                </a:cubicBezTo>
                <a:cubicBezTo>
                  <a:pt x="528" y="295"/>
                  <a:pt x="540" y="282"/>
                  <a:pt x="552" y="282"/>
                </a:cubicBezTo>
                <a:cubicBezTo>
                  <a:pt x="571" y="282"/>
                  <a:pt x="583" y="295"/>
                  <a:pt x="583" y="307"/>
                </a:cubicBezTo>
                <a:cubicBezTo>
                  <a:pt x="583" y="319"/>
                  <a:pt x="571" y="331"/>
                  <a:pt x="552" y="3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7105920" y="4331787"/>
            <a:ext cx="518160" cy="518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8164736" y="4331787"/>
            <a:ext cx="518160" cy="518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稻壳儿小白白(http://dwz.cn/Wu2UP)"/>
          <p:cNvSpPr/>
          <p:nvPr>
            <p:custDataLst>
              <p:tags r:id="rId6"/>
            </p:custDataLst>
          </p:nvPr>
        </p:nvSpPr>
        <p:spPr>
          <a:xfrm>
            <a:off x="7196860" y="4387350"/>
            <a:ext cx="336281" cy="407035"/>
          </a:xfrm>
          <a:custGeom>
            <a:avLst/>
            <a:gdLst/>
            <a:ahLst/>
            <a:cxnLst>
              <a:cxn ang="0">
                <a:pos x="40563" y="133577"/>
              </a:cxn>
              <a:cxn ang="0">
                <a:pos x="47324" y="120219"/>
              </a:cxn>
              <a:cxn ang="0">
                <a:pos x="54084" y="100183"/>
              </a:cxn>
              <a:cxn ang="0">
                <a:pos x="108169" y="13358"/>
              </a:cxn>
              <a:cxn ang="0">
                <a:pos x="169013" y="0"/>
              </a:cxn>
              <a:cxn ang="0">
                <a:pos x="216337" y="13358"/>
              </a:cxn>
              <a:cxn ang="0">
                <a:pos x="277182" y="106861"/>
              </a:cxn>
              <a:cxn ang="0">
                <a:pos x="277182" y="106861"/>
              </a:cxn>
              <a:cxn ang="0">
                <a:pos x="290703" y="133577"/>
              </a:cxn>
              <a:cxn ang="0">
                <a:pos x="283942" y="146934"/>
              </a:cxn>
              <a:cxn ang="0">
                <a:pos x="283942" y="146934"/>
              </a:cxn>
              <a:cxn ang="0">
                <a:pos x="317745" y="220402"/>
              </a:cxn>
              <a:cxn ang="0">
                <a:pos x="304224" y="253796"/>
              </a:cxn>
              <a:cxn ang="0">
                <a:pos x="283942" y="227080"/>
              </a:cxn>
              <a:cxn ang="0">
                <a:pos x="283942" y="227080"/>
              </a:cxn>
              <a:cxn ang="0">
                <a:pos x="283942" y="233759"/>
              </a:cxn>
              <a:cxn ang="0">
                <a:pos x="256900" y="273832"/>
              </a:cxn>
              <a:cxn ang="0">
                <a:pos x="290703" y="293869"/>
              </a:cxn>
              <a:cxn ang="0">
                <a:pos x="290703" y="300548"/>
              </a:cxn>
              <a:cxn ang="0">
                <a:pos x="229858" y="320584"/>
              </a:cxn>
              <a:cxn ang="0">
                <a:pos x="169013" y="307226"/>
              </a:cxn>
              <a:cxn ang="0">
                <a:pos x="155492" y="307226"/>
              </a:cxn>
              <a:cxn ang="0">
                <a:pos x="101408" y="320584"/>
              </a:cxn>
              <a:cxn ang="0">
                <a:pos x="33803" y="300548"/>
              </a:cxn>
              <a:cxn ang="0">
                <a:pos x="47324" y="280511"/>
              </a:cxn>
              <a:cxn ang="0">
                <a:pos x="60845" y="273832"/>
              </a:cxn>
              <a:cxn ang="0">
                <a:pos x="60845" y="273832"/>
              </a:cxn>
              <a:cxn ang="0">
                <a:pos x="60845" y="273832"/>
              </a:cxn>
              <a:cxn ang="0">
                <a:pos x="60845" y="273832"/>
              </a:cxn>
              <a:cxn ang="0">
                <a:pos x="33803" y="227080"/>
              </a:cxn>
              <a:cxn ang="0">
                <a:pos x="27042" y="227080"/>
              </a:cxn>
              <a:cxn ang="0">
                <a:pos x="27042" y="227080"/>
              </a:cxn>
              <a:cxn ang="0">
                <a:pos x="6761" y="247117"/>
              </a:cxn>
              <a:cxn ang="0">
                <a:pos x="6761" y="247117"/>
              </a:cxn>
              <a:cxn ang="0">
                <a:pos x="0" y="247117"/>
              </a:cxn>
              <a:cxn ang="0">
                <a:pos x="0" y="227080"/>
              </a:cxn>
              <a:cxn ang="0">
                <a:pos x="40563" y="146934"/>
              </a:cxn>
              <a:cxn ang="0">
                <a:pos x="40563" y="133577"/>
              </a:cxn>
            </a:cxnLst>
            <a:rect l="0" t="0" r="0" b="0"/>
            <a:pathLst>
              <a:path w="47" h="48">
                <a:moveTo>
                  <a:pt x="6" y="20"/>
                </a:moveTo>
                <a:cubicBezTo>
                  <a:pt x="6" y="20"/>
                  <a:pt x="7" y="18"/>
                  <a:pt x="7" y="18"/>
                </a:cubicBezTo>
                <a:cubicBezTo>
                  <a:pt x="7" y="17"/>
                  <a:pt x="7" y="16"/>
                  <a:pt x="8" y="15"/>
                </a:cubicBezTo>
                <a:cubicBezTo>
                  <a:pt x="8" y="10"/>
                  <a:pt x="12" y="4"/>
                  <a:pt x="16" y="2"/>
                </a:cubicBezTo>
                <a:cubicBezTo>
                  <a:pt x="19" y="1"/>
                  <a:pt x="22" y="0"/>
                  <a:pt x="25" y="0"/>
                </a:cubicBezTo>
                <a:cubicBezTo>
                  <a:pt x="27" y="0"/>
                  <a:pt x="30" y="1"/>
                  <a:pt x="32" y="2"/>
                </a:cubicBezTo>
                <a:cubicBezTo>
                  <a:pt x="38" y="4"/>
                  <a:pt x="40" y="9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3" y="20"/>
                </a:cubicBezTo>
                <a:cubicBezTo>
                  <a:pt x="43" y="20"/>
                  <a:pt x="42" y="21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6"/>
                  <a:pt x="47" y="29"/>
                  <a:pt x="47" y="33"/>
                </a:cubicBezTo>
                <a:cubicBezTo>
                  <a:pt x="47" y="34"/>
                  <a:pt x="46" y="38"/>
                  <a:pt x="45" y="38"/>
                </a:cubicBezTo>
                <a:cubicBezTo>
                  <a:pt x="44" y="38"/>
                  <a:pt x="43" y="35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2" y="35"/>
                </a:cubicBezTo>
                <a:cubicBezTo>
                  <a:pt x="41" y="37"/>
                  <a:pt x="40" y="39"/>
                  <a:pt x="38" y="41"/>
                </a:cubicBezTo>
                <a:cubicBezTo>
                  <a:pt x="40" y="42"/>
                  <a:pt x="42" y="42"/>
                  <a:pt x="43" y="44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8"/>
                  <a:pt x="37" y="48"/>
                  <a:pt x="34" y="48"/>
                </a:cubicBezTo>
                <a:cubicBezTo>
                  <a:pt x="31" y="48"/>
                  <a:pt x="29" y="47"/>
                  <a:pt x="25" y="46"/>
                </a:cubicBezTo>
                <a:cubicBezTo>
                  <a:pt x="25" y="46"/>
                  <a:pt x="24" y="46"/>
                  <a:pt x="23" y="46"/>
                </a:cubicBezTo>
                <a:cubicBezTo>
                  <a:pt x="21" y="48"/>
                  <a:pt x="18" y="48"/>
                  <a:pt x="15" y="48"/>
                </a:cubicBezTo>
                <a:cubicBezTo>
                  <a:pt x="13" y="48"/>
                  <a:pt x="5" y="48"/>
                  <a:pt x="5" y="45"/>
                </a:cubicBezTo>
                <a:cubicBezTo>
                  <a:pt x="5" y="43"/>
                  <a:pt x="6" y="43"/>
                  <a:pt x="7" y="42"/>
                </a:cubicBezTo>
                <a:cubicBezTo>
                  <a:pt x="7" y="42"/>
                  <a:pt x="8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0"/>
                  <a:pt x="5" y="36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6"/>
                  <a:pt x="2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5"/>
                  <a:pt x="0" y="34"/>
                </a:cubicBezTo>
                <a:cubicBezTo>
                  <a:pt x="0" y="29"/>
                  <a:pt x="2" y="25"/>
                  <a:pt x="6" y="22"/>
                </a:cubicBezTo>
                <a:cubicBezTo>
                  <a:pt x="6" y="21"/>
                  <a:pt x="6" y="21"/>
                  <a:pt x="6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23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8219072" y="4468146"/>
            <a:ext cx="353137" cy="281759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4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8299216" y="4592119"/>
            <a:ext cx="139002" cy="123974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5"/>
          <p:cNvSpPr/>
          <p:nvPr>
            <p:custDataLst>
              <p:tags r:id="rId9"/>
            </p:custDataLst>
          </p:nvPr>
        </p:nvSpPr>
        <p:spPr bwMode="auto">
          <a:xfrm>
            <a:off x="8483298" y="4479416"/>
            <a:ext cx="76388" cy="80144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26"/>
          <p:cNvSpPr/>
          <p:nvPr>
            <p:custDataLst>
              <p:tags r:id="rId10"/>
            </p:custDataLst>
          </p:nvPr>
        </p:nvSpPr>
        <p:spPr bwMode="auto">
          <a:xfrm>
            <a:off x="8468271" y="4431830"/>
            <a:ext cx="160289" cy="149020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322783" y="2029069"/>
            <a:ext cx="4084435" cy="1424356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5322783" y="3497997"/>
            <a:ext cx="4084435" cy="90781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37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37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342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5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2026/6/3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8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060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903515" y="2329543"/>
            <a:ext cx="0" cy="171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28703" y="1953474"/>
            <a:ext cx="6774544" cy="1597630"/>
          </a:xfrm>
        </p:spPr>
        <p:txBody>
          <a:bodyPr anchor="b" anchorCtr="0">
            <a:normAutofit/>
          </a:bodyPr>
          <a:lstStyle>
            <a:lvl1pPr algn="l">
              <a:defRPr sz="8000" b="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028703" y="3652705"/>
            <a:ext cx="4261756" cy="880647"/>
          </a:xfrm>
        </p:spPr>
        <p:txBody>
          <a:bodyPr>
            <a:normAutofit/>
          </a:bodyPr>
          <a:lstStyle>
            <a:lvl1pPr marL="0" indent="0" algn="dist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97281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>
            <p:custDataLst>
              <p:tags r:id="rId1"/>
            </p:custDataLst>
          </p:nvPr>
        </p:nvCxnSpPr>
        <p:spPr>
          <a:xfrm flipH="1" flipV="1">
            <a:off x="6713855" y="1092200"/>
            <a:ext cx="4768215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 flipH="1" flipV="1">
            <a:off x="10405110" y="1315085"/>
            <a:ext cx="1076960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559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449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 flipH="1" flipV="1">
            <a:off x="11955780" y="770255"/>
            <a:ext cx="7620" cy="357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3"/>
            </p:custDataLst>
          </p:nvPr>
        </p:nvCxnSpPr>
        <p:spPr>
          <a:xfrm flipH="1" flipV="1">
            <a:off x="234950" y="770255"/>
            <a:ext cx="7620" cy="357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06029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 flipV="1">
            <a:off x="10994390" y="6155690"/>
            <a:ext cx="892810" cy="452755"/>
            <a:chOff x="1205" y="788"/>
            <a:chExt cx="1406" cy="713"/>
          </a:xfrm>
        </p:grpSpPr>
        <p:cxnSp>
          <p:nvCxnSpPr>
            <p:cNvPr id="11" name="直接连接符 10"/>
            <p:cNvCxnSpPr/>
            <p:nvPr userDrawn="1">
              <p:custDataLst>
                <p:tags r:id="rId9"/>
              </p:custDataLst>
            </p:nvPr>
          </p:nvCxnSpPr>
          <p:spPr>
            <a:xfrm flipH="1" flipV="1">
              <a:off x="1205" y="788"/>
              <a:ext cx="1406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>
              <p:custDataLst>
                <p:tags r:id="rId10"/>
              </p:custDataLst>
            </p:nvPr>
          </p:nvCxnSpPr>
          <p:spPr>
            <a:xfrm flipH="1" flipV="1">
              <a:off x="1845" y="1140"/>
              <a:ext cx="76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2223" y="1491"/>
              <a:ext cx="38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522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cxnSp>
        <p:nvCxnSpPr>
          <p:cNvPr id="11" name="直接箭头连接符 10"/>
          <p:cNvCxnSpPr/>
          <p:nvPr userDrawn="1">
            <p:custDataLst>
              <p:tags r:id="rId2"/>
            </p:custDataLst>
          </p:nvPr>
        </p:nvCxnSpPr>
        <p:spPr>
          <a:xfrm flipV="1">
            <a:off x="11811000" y="6250940"/>
            <a:ext cx="5715" cy="47053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 userDrawn="1">
            <p:custDataLst>
              <p:tags r:id="rId3"/>
            </p:custDataLst>
          </p:nvPr>
        </p:nvCxnSpPr>
        <p:spPr>
          <a:xfrm>
            <a:off x="11788140" y="254000"/>
            <a:ext cx="0" cy="4152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5713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箭头连接符 14"/>
          <p:cNvCxnSpPr/>
          <p:nvPr userDrawn="1">
            <p:custDataLst>
              <p:tags r:id="rId1"/>
            </p:custDataLst>
          </p:nvPr>
        </p:nvCxnSpPr>
        <p:spPr>
          <a:xfrm flipV="1">
            <a:off x="8002905" y="6609715"/>
            <a:ext cx="313055" cy="254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 userDrawn="1">
            <p:custDataLst>
              <p:tags r:id="rId2"/>
            </p:custDataLst>
          </p:nvPr>
        </p:nvCxnSpPr>
        <p:spPr>
          <a:xfrm flipV="1">
            <a:off x="3463290" y="6290310"/>
            <a:ext cx="575310" cy="508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 userDrawn="1">
            <p:custDataLst>
              <p:tags r:id="rId3"/>
            </p:custDataLst>
          </p:nvPr>
        </p:nvCxnSpPr>
        <p:spPr>
          <a:xfrm rot="16200000" flipH="1">
            <a:off x="10989310" y="6336030"/>
            <a:ext cx="0" cy="29527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 userDrawn="1">
            <p:custDataLst>
              <p:tags r:id="rId4"/>
            </p:custDataLst>
          </p:nvPr>
        </p:nvCxnSpPr>
        <p:spPr>
          <a:xfrm>
            <a:off x="710565" y="6609715"/>
            <a:ext cx="37274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43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>
            <p:custDataLst>
              <p:tags r:id="rId1"/>
            </p:custDataLst>
          </p:nvPr>
        </p:nvCxnSpPr>
        <p:spPr>
          <a:xfrm flipH="1" flipV="1">
            <a:off x="10971530" y="374015"/>
            <a:ext cx="892810" cy="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 flipH="1" flipV="1">
            <a:off x="11377930" y="597535"/>
            <a:ext cx="48641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 flipH="1">
            <a:off x="222885" y="372745"/>
            <a:ext cx="892810" cy="223520"/>
            <a:chOff x="1205" y="788"/>
            <a:chExt cx="1406" cy="352"/>
          </a:xfrm>
        </p:grpSpPr>
        <p:cxnSp>
          <p:nvCxnSpPr>
            <p:cNvPr id="6" name="直接连接符 5"/>
            <p:cNvCxnSpPr/>
            <p:nvPr userDrawn="1">
              <p:custDataLst>
                <p:tags r:id="rId10"/>
              </p:custDataLst>
            </p:nvPr>
          </p:nvCxnSpPr>
          <p:spPr>
            <a:xfrm flipH="1" flipV="1">
              <a:off x="1205" y="788"/>
              <a:ext cx="1406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>
              <p:custDataLst>
                <p:tags r:id="rId11"/>
              </p:custDataLst>
            </p:nvPr>
          </p:nvCxnSpPr>
          <p:spPr>
            <a:xfrm flipH="1" flipV="1">
              <a:off x="1845" y="1140"/>
              <a:ext cx="76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591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2026/6/3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57483702" r:id="rId1"/>
    <p:sldLayoutId id="2157483703" r:id="rId2"/>
    <p:sldLayoutId id="2157483704" r:id="rId3"/>
    <p:sldLayoutId id="2157483705" r:id="rId4"/>
    <p:sldLayoutId id="2157483706" r:id="rId5"/>
    <p:sldLayoutId id="2157483707" r:id="rId6"/>
    <p:sldLayoutId id="2157483708" r:id="rId7"/>
    <p:sldLayoutId id="2157483709" r:id="rId8"/>
    <p:sldLayoutId id="2157483710" r:id="rId9"/>
    <p:sldLayoutId id="2157483711" r:id="rId10"/>
    <p:sldLayoutId id="2157483712" r:id="rId11"/>
    <p:sldLayoutId id="2157483713" r:id="rId12"/>
    <p:sldLayoutId id="2157483714" r:id="rId13"/>
    <p:sldLayoutId id="2157483715" r:id="rId14"/>
    <p:sldLayoutId id="2157483716" r:id="rId15"/>
    <p:sldLayoutId id="2157483717" r:id="rId16"/>
    <p:sldLayoutId id="2157483718" r:id="rId17"/>
    <p:sldLayoutId id="2157483719" r:id="rId18"/>
    <p:sldLayoutId id="2157483720" r:id="rId19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4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19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666751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 dirty="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依折麦布阿托伐他汀片（Ⅰ）</a:t>
            </a:r>
            <a:endParaRPr lang="en-US" sz="1100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CA450EF-7B6D-8695-7985-44F025647801}"/>
              </a:ext>
            </a:extLst>
          </p:cNvPr>
          <p:cNvSpPr/>
          <p:nvPr/>
        </p:nvSpPr>
        <p:spPr>
          <a:xfrm>
            <a:off x="1" y="1805233"/>
            <a:ext cx="12192000" cy="108401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2800" b="1" i="0" u="none" strike="noStrike" dirty="0">
                <a:solidFill>
                  <a:srgbClr val="22C55E"/>
                </a:solidFill>
                <a:latin typeface="+mn-ea"/>
                <a:cs typeface="Noto Sans SC"/>
                <a:sym typeface="Noto Sans SC"/>
              </a:rPr>
              <a:t>浙江花园药业有限公司</a:t>
            </a:r>
            <a:endParaRPr lang="en-US" sz="500" dirty="0">
              <a:latin typeface="+mn-ea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AE119F5-E1CD-E11E-40EE-1C85D3806C2C}"/>
              </a:ext>
            </a:extLst>
          </p:cNvPr>
          <p:cNvSpPr/>
          <p:nvPr/>
        </p:nvSpPr>
        <p:spPr>
          <a:xfrm>
            <a:off x="1" y="5052767"/>
            <a:ext cx="12192000" cy="580403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FFC000"/>
                </a:solidFill>
                <a:latin typeface="+mn-ea"/>
              </a:rPr>
              <a:t>低剂量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双通路强效降脂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+mn-ea"/>
              </a:rPr>
              <a:t>10mg/10mg</a:t>
            </a:r>
            <a:r>
              <a:rPr lang="zh-CN" altLang="en-US" sz="1800" b="1" dirty="0">
                <a:solidFill>
                  <a:srgbClr val="FFFF00"/>
                </a:solidFill>
                <a:latin typeface="+mn-ea"/>
              </a:rPr>
              <a:t>适合低剂量初始治疗，增效不增毒</a:t>
            </a:r>
            <a:endParaRPr lang="en-US" altLang="zh-CN" sz="1800" b="1" dirty="0">
              <a:solidFill>
                <a:srgbClr val="FFFF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n-ea"/>
              </a:rPr>
              <a:t>平衡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疗效、安全与长期依从性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优选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25000"/>
              </a:lnSpc>
              <a:defRPr/>
            </a:pPr>
            <a:endParaRPr lang="zh-CN" altLang="zh-CN" sz="28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25000"/>
              </a:lnSpc>
              <a:defRPr/>
            </a:pP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1778000"/>
            <a:ext cx="12192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谢谢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365126"/>
            <a:ext cx="9040318" cy="53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目录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88676" y="1165523"/>
            <a:ext cx="7990629" cy="514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93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87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594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4252C39-C7AD-CFF5-7250-98C1339DBBE0}"/>
              </a:ext>
            </a:extLst>
          </p:cNvPr>
          <p:cNvGraphicFramePr/>
          <p:nvPr/>
        </p:nvGraphicFramePr>
        <p:xfrm>
          <a:off x="1972040" y="10274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365126"/>
            <a:ext cx="8545945" cy="53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1542" y="1018478"/>
            <a:ext cx="10717758" cy="5962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93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87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594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药品通用名称：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依折麦布阿托伐他汀片（</a:t>
            </a:r>
            <a:r>
              <a:rPr lang="en-US" altLang="zh-CN" sz="2900" dirty="0">
                <a:solidFill>
                  <a:schemeClr val="tx1"/>
                </a:solidFill>
                <a:latin typeface="+mn-ea"/>
              </a:rPr>
              <a:t>Ⅰ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）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规格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zh-CN" altLang="zh-CN" sz="2900" dirty="0">
                <a:latin typeface="+mn-ea"/>
              </a:rPr>
              <a:t>每片含依折麦布</a:t>
            </a:r>
            <a:r>
              <a:rPr lang="en-US" altLang="zh-CN" sz="2900" dirty="0">
                <a:latin typeface="+mn-ea"/>
              </a:rPr>
              <a:t>10mg</a:t>
            </a:r>
            <a:r>
              <a:rPr lang="zh-CN" altLang="zh-CN" sz="2900" dirty="0">
                <a:latin typeface="+mn-ea"/>
              </a:rPr>
              <a:t>与阿托伐他汀钙</a:t>
            </a:r>
            <a:r>
              <a:rPr lang="en-US" altLang="zh-CN" sz="2900" dirty="0">
                <a:latin typeface="+mn-ea"/>
              </a:rPr>
              <a:t>10mg</a:t>
            </a:r>
            <a:r>
              <a:rPr lang="zh-CN" altLang="zh-CN" sz="2900" dirty="0">
                <a:latin typeface="+mn-ea"/>
              </a:rPr>
              <a:t>（按</a:t>
            </a:r>
            <a:r>
              <a:rPr lang="en-US" altLang="zh-CN" sz="2900" dirty="0">
                <a:latin typeface="+mn-ea"/>
              </a:rPr>
              <a:t>C</a:t>
            </a:r>
            <a:r>
              <a:rPr lang="en-US" altLang="zh-CN" sz="2900" baseline="-25000" dirty="0">
                <a:latin typeface="+mn-ea"/>
              </a:rPr>
              <a:t>33</a:t>
            </a:r>
            <a:r>
              <a:rPr lang="en-US" altLang="zh-CN" sz="2900" dirty="0">
                <a:latin typeface="+mn-ea"/>
              </a:rPr>
              <a:t>H</a:t>
            </a:r>
            <a:r>
              <a:rPr lang="en-US" altLang="zh-CN" sz="2900" baseline="-25000" dirty="0">
                <a:latin typeface="+mn-ea"/>
              </a:rPr>
              <a:t>35</a:t>
            </a:r>
            <a:r>
              <a:rPr lang="en-US" altLang="zh-CN" sz="2900" dirty="0">
                <a:latin typeface="+mn-ea"/>
              </a:rPr>
              <a:t>FN</a:t>
            </a:r>
            <a:r>
              <a:rPr lang="en-US" altLang="zh-CN" sz="2900" baseline="-25000" dirty="0">
                <a:latin typeface="+mn-ea"/>
              </a:rPr>
              <a:t>2</a:t>
            </a:r>
            <a:r>
              <a:rPr lang="en-US" altLang="zh-CN" sz="2900" dirty="0">
                <a:latin typeface="+mn-ea"/>
              </a:rPr>
              <a:t>O</a:t>
            </a:r>
            <a:r>
              <a:rPr lang="en-US" altLang="zh-CN" sz="2900" baseline="-25000" dirty="0">
                <a:latin typeface="+mn-ea"/>
              </a:rPr>
              <a:t>5</a:t>
            </a:r>
            <a:r>
              <a:rPr lang="zh-CN" altLang="zh-CN" sz="2900" dirty="0">
                <a:latin typeface="+mn-ea"/>
              </a:rPr>
              <a:t>计）</a:t>
            </a:r>
            <a:endParaRPr lang="en-US" altLang="zh-CN" sz="29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适应症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900" b="1" dirty="0">
                <a:latin typeface="+mn-ea"/>
              </a:rPr>
              <a:t>   </a:t>
            </a:r>
            <a:r>
              <a:rPr lang="zh-CN" altLang="zh-CN" sz="2900" b="1" dirty="0">
                <a:latin typeface="+mn-ea"/>
              </a:rPr>
              <a:t>高胆固醇血症</a:t>
            </a:r>
            <a:endParaRPr lang="zh-CN" altLang="zh-CN" sz="2900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+mn-ea"/>
              </a:rPr>
              <a:t>   </a:t>
            </a:r>
            <a:r>
              <a:rPr lang="zh-CN" altLang="zh-CN" sz="2900" dirty="0">
                <a:latin typeface="+mn-ea"/>
              </a:rPr>
              <a:t>本品适用于在饮食控制的基础上，治疗他汀类药物单药治疗</a:t>
            </a:r>
            <a:r>
              <a:rPr lang="en-US" altLang="zh-CN" sz="2900" dirty="0">
                <a:latin typeface="+mn-ea"/>
              </a:rPr>
              <a:t>LDL-C</a:t>
            </a:r>
            <a:r>
              <a:rPr lang="zh-CN" altLang="zh-CN" sz="2900" dirty="0">
                <a:latin typeface="+mn-ea"/>
              </a:rPr>
              <a:t>无法达标的成人原发性（杂合子型家族性或非家族性）高胆固醇血症或混合性高脂血症患者。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900" b="1" dirty="0">
                <a:latin typeface="+mn-ea"/>
              </a:rPr>
              <a:t>  </a:t>
            </a:r>
            <a:r>
              <a:rPr lang="zh-CN" altLang="zh-CN" sz="2900" b="1" dirty="0">
                <a:latin typeface="+mn-ea"/>
              </a:rPr>
              <a:t>纯合子型家族性高胆固醇血症（HoFH）</a:t>
            </a:r>
            <a:endParaRPr lang="zh-CN" altLang="zh-CN" sz="2900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900" dirty="0">
                <a:latin typeface="+mn-ea"/>
              </a:rPr>
              <a:t>  </a:t>
            </a:r>
            <a:r>
              <a:rPr lang="zh-CN" altLang="zh-CN" sz="2900" dirty="0">
                <a:latin typeface="+mn-ea"/>
              </a:rPr>
              <a:t>本品适用于在饮食控制的基础上，降低</a:t>
            </a:r>
            <a:r>
              <a:rPr lang="en-US" altLang="zh-CN" sz="2900" dirty="0" err="1">
                <a:latin typeface="+mn-ea"/>
              </a:rPr>
              <a:t>HoFH</a:t>
            </a:r>
            <a:r>
              <a:rPr lang="en-US" altLang="zh-CN" sz="2900" dirty="0">
                <a:latin typeface="+mn-ea"/>
              </a:rPr>
              <a:t> </a:t>
            </a:r>
            <a:r>
              <a:rPr lang="zh-CN" altLang="zh-CN" sz="2900" dirty="0">
                <a:latin typeface="+mn-ea"/>
              </a:rPr>
              <a:t>患者的</a:t>
            </a:r>
            <a:r>
              <a:rPr lang="en-US" altLang="zh-CN" sz="2900" dirty="0">
                <a:latin typeface="+mn-ea"/>
              </a:rPr>
              <a:t>TC</a:t>
            </a:r>
            <a:r>
              <a:rPr lang="zh-CN" altLang="zh-CN" sz="2900" dirty="0">
                <a:latin typeface="+mn-ea"/>
              </a:rPr>
              <a:t>和</a:t>
            </a:r>
            <a:r>
              <a:rPr lang="en-US" altLang="zh-CN" sz="2900" dirty="0">
                <a:latin typeface="+mn-ea"/>
              </a:rPr>
              <a:t>LDL-C</a:t>
            </a:r>
            <a:r>
              <a:rPr lang="zh-CN" altLang="zh-CN" sz="2900" dirty="0">
                <a:latin typeface="+mn-ea"/>
              </a:rPr>
              <a:t>水平。本品可作为其他降脂治疗（例如</a:t>
            </a:r>
            <a:r>
              <a:rPr lang="en-US" altLang="zh-CN" sz="2900" dirty="0">
                <a:latin typeface="+mn-ea"/>
              </a:rPr>
              <a:t>LDL</a:t>
            </a:r>
            <a:r>
              <a:rPr lang="zh-CN" altLang="zh-CN" sz="2900" dirty="0">
                <a:latin typeface="+mn-ea"/>
              </a:rPr>
              <a:t>血浆分离置换法）的辅助疗法，或尚无其他降脂治疗时，本品用于降低</a:t>
            </a:r>
            <a:r>
              <a:rPr lang="en-US" altLang="zh-CN" sz="2900" dirty="0" err="1">
                <a:latin typeface="+mn-ea"/>
              </a:rPr>
              <a:t>HoFH</a:t>
            </a:r>
            <a:r>
              <a:rPr lang="zh-CN" altLang="zh-CN" sz="2900" dirty="0">
                <a:latin typeface="+mn-ea"/>
              </a:rPr>
              <a:t>患者的</a:t>
            </a:r>
            <a:r>
              <a:rPr lang="en-US" altLang="zh-CN" sz="2900" dirty="0">
                <a:latin typeface="+mn-ea"/>
              </a:rPr>
              <a:t>TC</a:t>
            </a:r>
            <a:r>
              <a:rPr lang="zh-CN" altLang="zh-CN" sz="2900" dirty="0">
                <a:latin typeface="+mn-ea"/>
              </a:rPr>
              <a:t>和</a:t>
            </a:r>
            <a:r>
              <a:rPr lang="en-US" altLang="zh-CN" sz="2900" dirty="0">
                <a:latin typeface="+mn-ea"/>
              </a:rPr>
              <a:t>LDL-C</a:t>
            </a:r>
            <a:r>
              <a:rPr lang="zh-CN" altLang="zh-CN" sz="2900" dirty="0">
                <a:latin typeface="+mn-ea"/>
              </a:rPr>
              <a:t>水平。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用法用量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：每天</a:t>
            </a:r>
            <a:r>
              <a:rPr lang="en-US" altLang="zh-CN" sz="29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2900" dirty="0">
                <a:latin typeface="+mn-ea"/>
              </a:rPr>
              <a:t>次，一次一片。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中国大陆首次上市时间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zh-CN" sz="2900" dirty="0">
                <a:solidFill>
                  <a:schemeClr val="tx1"/>
                </a:solidFill>
                <a:latin typeface="+mn-ea"/>
              </a:rPr>
              <a:t>2023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sz="2900" dirty="0">
                <a:latin typeface="+mn-ea"/>
              </a:rPr>
              <a:t>9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CN" sz="2900">
                <a:solidFill>
                  <a:schemeClr val="tx1"/>
                </a:solidFill>
                <a:latin typeface="+mn-ea"/>
              </a:rPr>
              <a:t>12</a:t>
            </a:r>
            <a:r>
              <a:rPr lang="zh-CN" altLang="en-US" sz="2900">
                <a:solidFill>
                  <a:schemeClr val="tx1"/>
                </a:solidFill>
                <a:latin typeface="+mn-ea"/>
              </a:rPr>
              <a:t>日    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同通用名上市情况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zh-CN" sz="2900" dirty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家</a:t>
            </a:r>
            <a:endParaRPr lang="en-US" altLang="zh-CN" sz="29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全球首个上市国家</a:t>
            </a:r>
            <a:r>
              <a:rPr lang="en-US" altLang="zh-CN" sz="29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2900" b="1" dirty="0">
                <a:solidFill>
                  <a:schemeClr val="tx1"/>
                </a:solidFill>
                <a:latin typeface="+mn-ea"/>
              </a:rPr>
              <a:t>时间</a:t>
            </a:r>
            <a:r>
              <a:rPr lang="zh-CN" altLang="en-US" sz="2900" dirty="0">
                <a:solidFill>
                  <a:schemeClr val="tx1"/>
                </a:solidFill>
                <a:latin typeface="+mn-ea"/>
              </a:rPr>
              <a:t>：美国</a:t>
            </a:r>
            <a:r>
              <a:rPr lang="en-US" altLang="zh-CN" sz="290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2900" dirty="0">
                <a:latin typeface="+mn-ea"/>
              </a:rPr>
              <a:t> </a:t>
            </a:r>
            <a:r>
              <a:rPr lang="en-US" altLang="zh-CN" sz="2900" dirty="0">
                <a:latin typeface="+mn-ea"/>
              </a:rPr>
              <a:t>2013 </a:t>
            </a:r>
            <a:r>
              <a:rPr lang="zh-CN" altLang="en-US" sz="2900" dirty="0">
                <a:latin typeface="+mn-ea"/>
              </a:rPr>
              <a:t>年 </a:t>
            </a:r>
            <a:r>
              <a:rPr lang="en-US" altLang="zh-CN" sz="2900" dirty="0">
                <a:latin typeface="+mn-ea"/>
              </a:rPr>
              <a:t>5 </a:t>
            </a:r>
            <a:r>
              <a:rPr lang="zh-CN" altLang="en-US" sz="2900" dirty="0">
                <a:latin typeface="+mn-ea"/>
              </a:rPr>
              <a:t>月 </a:t>
            </a:r>
            <a:endParaRPr lang="en-US" altLang="zh-CN" sz="29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900" b="1" dirty="0">
                <a:latin typeface="+mn-ea"/>
              </a:rPr>
              <a:t>药品类别</a:t>
            </a:r>
            <a:r>
              <a:rPr lang="zh-CN" altLang="en-US" sz="2900" dirty="0">
                <a:latin typeface="+mn-ea"/>
              </a:rPr>
              <a:t>：处方药</a:t>
            </a:r>
            <a:endParaRPr lang="en-US" altLang="zh-CN" sz="2900" dirty="0">
              <a:latin typeface="+mn-ea"/>
            </a:endParaRPr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81182" y="365126"/>
            <a:ext cx="8702964" cy="53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基本信息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36220" y="959371"/>
            <a:ext cx="11955779" cy="572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93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877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594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参照药品建议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：单方降脂药物；依折麦布阿托伐他汀钙片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(Ⅱ)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；瑞舒伐他汀依折麦布片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(Ⅰ)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发病率：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动脉粥样硬化性心血管疾病（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ASCVD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）为主的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CVD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（如缺血性心脏病和缺血性脑卒中等）是我国城乡居民第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位死亡原因，占死因构成的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40%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以上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。近年来，我国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ASCVD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的疾病负担仍继续增加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，防控工作形势严峻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世界范围内血脂领域的研究又取得了突破性进展，进一步明确了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LDL⁃C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与动脉粥样硬化的因果关系；降脂药物的联合应用可使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LDL⁃C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水平降低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50%~70%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，在他汀类药物治疗基础上进一步减少主要不良心血管事件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(MACE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），再度证实了更大幅度降低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LDL⁃C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可带来更多的心血管保护作 用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但目前高剂量阿托伐他汀钙片的不良反应导致患者治疗依从性欠佳，同时单独的低剂量他汀降脂难达标。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相比于同治疗领域产品优势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低剂量双通路强效降脂，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内外源双重阻断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，增效不增毒，适合起始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SPC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治疗的高血压合并血脂异常患者。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本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品为固定复方：每片含依折麦布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10mg +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阿托伐他汀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10mg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两者协同效应：内外源双重阻断，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1+1&gt;2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；不竞争代谢酶，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增效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不增毒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相比于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阿托伐他汀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10mg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单药：额外降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LDL‑C 15%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～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20%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，达标率提升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25%+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，不增加肝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/ 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肌风险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lv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相比于瑞舒伐他汀依折麦布片（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Ⅰ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）：依折麦布阿托伐他汀适合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cs typeface="+mn-cs"/>
              </a:rPr>
              <a:t>合并慢性肾脏病、肾功能减退既往有轻微他汀肌肉不适史仅需中等幅度降脂、一级预防人群。</a:t>
            </a:r>
            <a:endParaRPr lang="en-US" altLang="zh-CN" sz="1600" dirty="0">
              <a:solidFill>
                <a:srgbClr val="00B0F0"/>
              </a:solidFill>
              <a:latin typeface="+mn-ea"/>
            </a:endParaRPr>
          </a:p>
          <a:p>
            <a:pPr marL="0" lvl="0" indent="0">
              <a:lnSpc>
                <a:spcPct val="110000"/>
              </a:lnSpc>
              <a:buClr>
                <a:srgbClr val="000000"/>
              </a:buClr>
              <a:buNone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cs typeface="+mn-cs"/>
              </a:rPr>
              <a:t>相比于依折麦布阿托伐他汀钙片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cs typeface="+mn-cs"/>
              </a:rPr>
              <a:t>(Ⅱ)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cs typeface="+mn-cs"/>
              </a:rPr>
              <a:t>10mg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cs typeface="+mn-cs"/>
              </a:rPr>
              <a:t>阿托伐他汀钙片不良反应更低，叠加依折麦布降脂幅度能满足大部分人群。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F4412E-8119-1B22-8BF7-A4B373264310}"/>
              </a:ext>
            </a:extLst>
          </p:cNvPr>
          <p:cNvSpPr txBox="1"/>
          <p:nvPr/>
        </p:nvSpPr>
        <p:spPr>
          <a:xfrm>
            <a:off x="236220" y="6301531"/>
            <a:ext cx="11316186" cy="62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小标宋简体" panose="02000000000000000000" charset="-122"/>
              </a:rPr>
              <a:t>[1]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国家心血管病中心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中国心血管健康与疾病报告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2021[M].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北京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科学出版社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2022.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小标宋简体" panose="02000000000000000000" charset="-122"/>
              </a:rPr>
              <a:t>[2]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Zhao D, Liu J, Wang M, et al. Epidemiology of cardiovascular disease in China: current features and implications[J]. Nat Rev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Cardiol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2019, 16(4): 203‐212. DOI: 10.1038/s41569‐018‐0119‐4.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方正小标宋简体" panose="02000000000000000000" charset="-122"/>
              </a:rPr>
              <a:t>[3]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Ference BA, Ginsberg HN, Graham I, et al. Low‐density lipoproteins cause atherosclerotic cardiovascular disease. 1. Evidence from genetic, epidemiologic, and clinical studies. A consensus statement from the European Atherosclerosis Society Consensus Panel[J].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Eur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Heart J, 2017, 38(32):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eurheartj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/ehx144.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46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9790" y="176351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28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安全性</a:t>
            </a:r>
            <a:endParaRPr lang="en-US" sz="11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A1B8BC-EB41-E384-6C52-5864297CA0BB}"/>
              </a:ext>
            </a:extLst>
          </p:cNvPr>
          <p:cNvSpPr txBox="1"/>
          <p:nvPr/>
        </p:nvSpPr>
        <p:spPr>
          <a:xfrm>
            <a:off x="188536" y="6550844"/>
            <a:ext cx="6224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zh-CN" altLang="zh-CN" sz="1100" dirty="0">
                <a:solidFill>
                  <a:srgbClr val="606060"/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药品说明书 </a:t>
            </a:r>
            <a:endParaRPr lang="en-US" altLang="zh-CN" sz="1100" dirty="0">
              <a:solidFill>
                <a:srgbClr val="606060"/>
              </a:solidFill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D218E59-D696-A939-C4D2-253871B940EC}"/>
              </a:ext>
            </a:extLst>
          </p:cNvPr>
          <p:cNvSpPr txBox="1"/>
          <p:nvPr/>
        </p:nvSpPr>
        <p:spPr>
          <a:xfrm>
            <a:off x="7202079" y="1012694"/>
            <a:ext cx="609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与目录内产品安全性方面的优势</a:t>
            </a: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D7FB5BCC-3A20-D580-AA39-5866788BB286}"/>
              </a:ext>
            </a:extLst>
          </p:cNvPr>
          <p:cNvGraphicFramePr>
            <a:graphicFrameLocks noGrp="1"/>
          </p:cNvGraphicFramePr>
          <p:nvPr/>
        </p:nvGraphicFramePr>
        <p:xfrm>
          <a:off x="122548" y="1542809"/>
          <a:ext cx="6919273" cy="5008035"/>
        </p:xfrm>
        <a:graphic>
          <a:graphicData uri="http://schemas.openxmlformats.org/drawingml/2006/table">
            <a:tbl>
              <a:tblPr/>
              <a:tblGrid>
                <a:gridCol w="1789709">
                  <a:extLst>
                    <a:ext uri="{9D8B030D-6E8A-4147-A177-3AD203B41FA5}">
                      <a16:colId xmlns:a16="http://schemas.microsoft.com/office/drawing/2014/main" val="2982500257"/>
                    </a:ext>
                  </a:extLst>
                </a:gridCol>
                <a:gridCol w="1033577">
                  <a:extLst>
                    <a:ext uri="{9D8B030D-6E8A-4147-A177-3AD203B41FA5}">
                      <a16:colId xmlns:a16="http://schemas.microsoft.com/office/drawing/2014/main" val="2031255676"/>
                    </a:ext>
                  </a:extLst>
                </a:gridCol>
                <a:gridCol w="4095987">
                  <a:extLst>
                    <a:ext uri="{9D8B030D-6E8A-4147-A177-3AD203B41FA5}">
                      <a16:colId xmlns:a16="http://schemas.microsoft.com/office/drawing/2014/main" val="3280527950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不良反应系统分类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具体不良反应名称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38408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感染和传染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流行性感冒、支气管炎、鼻窦炎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937013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精神疾病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抑郁、失眠、睡眠障碍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64810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头晕、味觉倒错、头痛、感觉异常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738103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窦性心动过缓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603390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血管疾病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潮热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150367"/>
                  </a:ext>
                </a:extLst>
              </a:tr>
              <a:tr h="4287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呼吸系统、胸部和纵隔疾病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呼吸困难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053362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胃肠道疾病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腹泻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659832"/>
                  </a:ext>
                </a:extLst>
              </a:tr>
              <a:tr h="4700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胃肠道疾病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腹部不适、腹胀、腹痛、下腹痛、上腹痛、便秘、消化不良、肠胃气胀、排便频率增加、胃炎、恶心、胃部不适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62313"/>
                  </a:ext>
                </a:extLst>
              </a:tr>
              <a:tr h="31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皮肤及皮下组织疾病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痤疮、荨麻疹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324506"/>
                  </a:ext>
                </a:extLst>
              </a:tr>
              <a:tr h="31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肌肉骨骼和结缔组织疾病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肌痛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021251"/>
                  </a:ext>
                </a:extLst>
              </a:tr>
              <a:tr h="31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肌肉骨骼和结缔组织疾病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关节痛、背痛、肌肉疲劳、肌痉挛、肌无力、肢体疼痛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932260"/>
                  </a:ext>
                </a:extLst>
              </a:tr>
              <a:tr h="2172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代谢和营养障碍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高钾血症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31776"/>
                  </a:ext>
                </a:extLst>
              </a:tr>
              <a:tr h="31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一般疾病和给药部位症状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乏力、疲乏、难受、水肿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593580"/>
                  </a:ext>
                </a:extLst>
              </a:tr>
              <a:tr h="6403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检查指标异常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不常见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ALT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AST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升高、碱性磷酸酶升高、血肌酸磷酸激酶（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CPK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）升高、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γ-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谷氨酰转移酶升高、肝酶升高、肝功检查异常、体重增加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745539"/>
                  </a:ext>
                </a:extLst>
              </a:tr>
              <a:tr h="4700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特殊临床指标说明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临床数据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对照临床试验转氨酶≥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倍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ULN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持续升高发生率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0.6%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，多无症状可自行恢复；无患者出现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CK≥10 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倍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ULN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718170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543EB1A9-5B2D-17EE-AA36-675EAB8E4074}"/>
              </a:ext>
            </a:extLst>
          </p:cNvPr>
          <p:cNvSpPr txBox="1"/>
          <p:nvPr/>
        </p:nvSpPr>
        <p:spPr>
          <a:xfrm>
            <a:off x="122548" y="632816"/>
            <a:ext cx="6919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在涵盖逾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例患者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项临床试验中评价了本品（或者依折麦布与阿托伐他汀联合给药，相当于本品）的安全性。本品一般耐受性良好。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接受本品治疗的患者报告了以下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&lt;1/10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）或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不常见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&lt;1/100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）药物相关不良事件。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DC7F7DF-4C46-21AE-2452-5420EFBA554B}"/>
              </a:ext>
            </a:extLst>
          </p:cNvPr>
          <p:cNvSpPr txBox="1"/>
          <p:nvPr/>
        </p:nvSpPr>
        <p:spPr>
          <a:xfrm>
            <a:off x="7202078" y="5022956"/>
            <a:ext cx="449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与单药及联合相比无</a:t>
            </a:r>
            <a:r>
              <a:rPr lang="zh-CN" altLang="en-US" b="1" dirty="0">
                <a:solidFill>
                  <a:srgbClr val="FF0000"/>
                </a:solidFill>
              </a:rPr>
              <a:t>新增不良反应</a:t>
            </a:r>
            <a:r>
              <a:rPr lang="zh-CN" altLang="en-US" dirty="0"/>
              <a:t>，但低剂量依折麦布阿托伐他汀即可达到单药大剂量的降脂幅度，可以大幅</a:t>
            </a:r>
            <a:r>
              <a:rPr lang="zh-CN" altLang="en-US" b="1" dirty="0">
                <a:solidFill>
                  <a:srgbClr val="FF0000"/>
                </a:solidFill>
              </a:rPr>
              <a:t>降低</a:t>
            </a:r>
            <a:r>
              <a:rPr lang="zh-CN" altLang="en-US" dirty="0"/>
              <a:t>剂量增加带来的</a:t>
            </a:r>
            <a:r>
              <a:rPr lang="zh-CN" altLang="en-US" dirty="0">
                <a:solidFill>
                  <a:srgbClr val="FF0000"/>
                </a:solidFill>
              </a:rPr>
              <a:t>不良反应发生率</a:t>
            </a:r>
            <a:r>
              <a:rPr lang="zh-CN" altLang="en-US" dirty="0"/>
              <a:t>，特别是</a:t>
            </a:r>
            <a:r>
              <a:rPr lang="zh-CN" altLang="en-US" dirty="0">
                <a:solidFill>
                  <a:srgbClr val="FF0000"/>
                </a:solidFill>
              </a:rPr>
              <a:t>他汀类药物</a:t>
            </a:r>
            <a:r>
              <a:rPr lang="zh-CN" altLang="en-US" dirty="0"/>
              <a:t>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CD6D50F-E260-9C7D-6564-E94131EC8AE3}"/>
              </a:ext>
            </a:extLst>
          </p:cNvPr>
          <p:cNvGraphicFramePr>
            <a:graphicFrameLocks noGrp="1"/>
          </p:cNvGraphicFramePr>
          <p:nvPr/>
        </p:nvGraphicFramePr>
        <p:xfrm>
          <a:off x="7202078" y="1662587"/>
          <a:ext cx="4989922" cy="3157026"/>
        </p:xfrm>
        <a:graphic>
          <a:graphicData uri="http://schemas.openxmlformats.org/drawingml/2006/table">
            <a:tbl>
              <a:tblPr firstRow="1" firstCol="1" bandRow="1"/>
              <a:tblGrid>
                <a:gridCol w="1281849">
                  <a:extLst>
                    <a:ext uri="{9D8B030D-6E8A-4147-A177-3AD203B41FA5}">
                      <a16:colId xmlns:a16="http://schemas.microsoft.com/office/drawing/2014/main" val="848243919"/>
                    </a:ext>
                  </a:extLst>
                </a:gridCol>
                <a:gridCol w="1281849">
                  <a:extLst>
                    <a:ext uri="{9D8B030D-6E8A-4147-A177-3AD203B41FA5}">
                      <a16:colId xmlns:a16="http://schemas.microsoft.com/office/drawing/2014/main" val="1972158137"/>
                    </a:ext>
                  </a:extLst>
                </a:gridCol>
                <a:gridCol w="2426224">
                  <a:extLst>
                    <a:ext uri="{9D8B030D-6E8A-4147-A177-3AD203B41FA5}">
                      <a16:colId xmlns:a16="http://schemas.microsoft.com/office/drawing/2014/main" val="3742331481"/>
                    </a:ext>
                  </a:extLst>
                </a:gridCol>
              </a:tblGrid>
              <a:tr h="41228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对比维度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依折麦布阿托伐他汀钙片（Ⅰ）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瑞舒伐他汀依折麦布片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(Ⅰ)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90272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肝脏安全性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转氨酶轻度升高都多见，无显著差异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转氨酶轻度升高都多见，无显著差异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085742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肾脏安全性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几乎不经肾排泄，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近</a:t>
                      </a:r>
                      <a:r>
                        <a:rPr lang="en-US" sz="11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zh-CN" sz="11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经肾排泄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323845"/>
                  </a:ext>
                </a:extLst>
              </a:tr>
              <a:tr h="59923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肌肉安全性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耐受性佳，肌痛发生率低，体质虚弱友好</a:t>
                      </a:r>
                      <a:endParaRPr lang="zh-CN" sz="11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肌肉不良反应发生率</a:t>
                      </a:r>
                      <a:r>
                        <a:rPr lang="zh-CN" sz="11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更高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，剂量依赖性明显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32112"/>
                  </a:ext>
                </a:extLst>
              </a:tr>
              <a:tr h="59923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降脂强度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中等强度，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LDL-C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降幅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45%~50%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，作用平稳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中高强度，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LDL-C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降幅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52%~58%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，达标更快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112835"/>
                  </a:ext>
                </a:extLst>
              </a:tr>
              <a:tr h="59299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适用人群定位</a:t>
                      </a:r>
                      <a:endParaRPr lang="zh-CN" sz="11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老年、初治、一级预防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CN" sz="11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慢性肾病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支架、脑梗、</a:t>
                      </a:r>
                      <a:r>
                        <a:rPr lang="en-US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ACS</a:t>
                      </a:r>
                      <a:r>
                        <a:rPr lang="zh-CN" sz="11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、三高共病、基线血脂偏高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19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7017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84100-EB8B-B441-3114-2B489DB0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A33284E-F802-A6F0-8F14-9F3E95C38411}"/>
              </a:ext>
            </a:extLst>
          </p:cNvPr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有效性</a:t>
            </a:r>
            <a:r>
              <a:rPr lang="en-US" altLang="zh-CN" sz="32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-</a:t>
            </a:r>
            <a:r>
              <a:rPr lang="zh-CN" altLang="en-US" sz="2000" b="1" i="0" u="none" strike="noStrike" dirty="0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低剂量强效降脂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1951822-9844-3AA1-FDA4-14AC57B697A3}"/>
              </a:ext>
            </a:extLst>
          </p:cNvPr>
          <p:cNvSpPr txBox="1"/>
          <p:nvPr/>
        </p:nvSpPr>
        <p:spPr>
          <a:xfrm>
            <a:off x="619812" y="1133641"/>
            <a:ext cx="1118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6B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中国多中心、随机、双盲、阳性对照临床试验</a:t>
            </a:r>
            <a:r>
              <a:rPr lang="zh-CN" altLang="en-US" sz="1600" b="1" dirty="0">
                <a:solidFill>
                  <a:srgbClr val="6B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，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 试验组依折麦布10mg/阿托伐他汀10mg </a:t>
            </a:r>
            <a:r>
              <a:rPr lang="en-US" altLang="zh-CN" sz="1600" b="1" dirty="0" err="1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复方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 (EZ10/AS10)</a:t>
            </a:r>
            <a:r>
              <a:rPr lang="en-US" altLang="zh-CN" sz="1600" b="1" dirty="0" err="1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对照组</a:t>
            </a:r>
            <a:r>
              <a:rPr lang="zh-CN" altLang="en-US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：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阿托伐他汀20mg </a:t>
            </a:r>
            <a:r>
              <a:rPr lang="en-US" altLang="zh-CN" sz="1600" b="1" dirty="0" err="1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单药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 (AS20) </a:t>
            </a:r>
            <a:r>
              <a:rPr lang="zh-CN" altLang="en-US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，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中国成人原发性/</a:t>
            </a:r>
            <a:r>
              <a:rPr lang="en-US" altLang="zh-CN" sz="1600" b="1" dirty="0" err="1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混合性高脂血症患者基线LDL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-C ≥ 70 mg/dL (</a:t>
            </a:r>
            <a:r>
              <a:rPr lang="en-US" altLang="zh-CN" sz="1600" b="1" dirty="0" err="1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未达标</a:t>
            </a:r>
            <a:r>
              <a:rPr lang="en-US" altLang="zh-CN" sz="1600" b="1" dirty="0">
                <a:solidFill>
                  <a:srgbClr val="4B556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)</a:t>
            </a:r>
            <a:r>
              <a:rPr lang="zh-CN" altLang="en-US" sz="1600" b="1" dirty="0">
                <a:solidFill>
                  <a:srgbClr val="1F232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，</a:t>
            </a:r>
            <a:r>
              <a:rPr lang="en-US" altLang="zh-CN" sz="1600" b="1" dirty="0" err="1">
                <a:solidFill>
                  <a:srgbClr val="DC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ASCVD极高危人群占比高达</a:t>
            </a:r>
            <a:r>
              <a:rPr lang="en-US" altLang="zh-CN" sz="1600" b="1" dirty="0">
                <a:solidFill>
                  <a:srgbClr val="DC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 79.5%</a:t>
            </a:r>
            <a:r>
              <a:rPr lang="zh-CN" altLang="en-US" sz="1600" b="1" dirty="0">
                <a:solidFill>
                  <a:srgbClr val="DC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。</a:t>
            </a:r>
            <a:r>
              <a:rPr lang="en-US" altLang="zh-CN" sz="1600" b="1" dirty="0">
                <a:solidFill>
                  <a:srgbClr val="6B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 12周治疗与随访期</a:t>
            </a:r>
            <a:r>
              <a:rPr lang="zh-CN" altLang="en-US" sz="1600" b="1" dirty="0">
                <a:solidFill>
                  <a:srgbClr val="6B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C"/>
                <a:sym typeface="Noto Sans SC"/>
              </a:rPr>
              <a:t>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75300B1-1FF9-0B27-F22D-3EC838DF342B}"/>
              </a:ext>
            </a:extLst>
          </p:cNvPr>
          <p:cNvSpPr txBox="1"/>
          <p:nvPr/>
        </p:nvSpPr>
        <p:spPr>
          <a:xfrm>
            <a:off x="229386" y="6370441"/>
            <a:ext cx="1196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b="0" i="0" dirty="0">
                <a:solidFill>
                  <a:srgbClr val="222222"/>
                </a:solidFill>
                <a:effectLst/>
                <a:latin typeface="+mn-lt"/>
              </a:rPr>
              <a:t>Qian, J., Zhang, X., Chen, J. 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latin typeface="+mn-lt"/>
              </a:rPr>
              <a:t>et al.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+mn-lt"/>
              </a:rPr>
              <a:t> LDL-C Goal Attainment with Fixed-Dose Ezetimibe and Atorvastatin Versus High-Dose Atorvastatin in Chinese Patients: Subgroup Analysis of a Randomized Trial. </a:t>
            </a:r>
            <a:r>
              <a:rPr lang="en-US" altLang="zh-CN" sz="900" b="0" i="1" dirty="0">
                <a:solidFill>
                  <a:srgbClr val="222222"/>
                </a:solidFill>
                <a:effectLst/>
                <a:latin typeface="+mn-lt"/>
              </a:rPr>
              <a:t>Adv Ther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altLang="zh-CN" sz="900" b="1" i="0" dirty="0">
                <a:solidFill>
                  <a:srgbClr val="222222"/>
                </a:solidFill>
                <a:effectLst/>
                <a:latin typeface="+mn-lt"/>
              </a:rPr>
              <a:t>43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+mn-lt"/>
              </a:rPr>
              <a:t>, 1187–1198 (2026). https://doi.org/10.1007/s12325-025-03429-8</a:t>
            </a:r>
            <a:endParaRPr lang="zh-CN" altLang="en-US" sz="900" dirty="0">
              <a:latin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38C25A9-E06F-5815-9850-471FED10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5" y="1964638"/>
            <a:ext cx="9940565" cy="44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65AB4-3B8F-C9E8-4B6C-4E40221A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B5635DA-127D-5A4D-B2DB-DD5728A01282}"/>
              </a:ext>
            </a:extLst>
          </p:cNvPr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有效性</a:t>
            </a:r>
            <a:r>
              <a:rPr lang="en-US" altLang="zh-CN" sz="32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-</a:t>
            </a:r>
            <a:r>
              <a:rPr lang="zh-CN" altLang="en-US" sz="2000" b="1" i="0" u="none" strike="noStrike">
                <a:solidFill>
                  <a:srgbClr val="FF0000"/>
                </a:solidFill>
                <a:latin typeface="Noto Sans SC"/>
                <a:ea typeface="Noto Sans SC"/>
                <a:cs typeface="Noto Sans SC"/>
                <a:sym typeface="Noto Sans SC"/>
              </a:rPr>
              <a:t>指南推荐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3A095C-BF6E-6BE6-5D08-2AE34A10B4AF}"/>
              </a:ext>
            </a:extLst>
          </p:cNvPr>
          <p:cNvSpPr txBox="1"/>
          <p:nvPr/>
        </p:nvSpPr>
        <p:spPr>
          <a:xfrm>
            <a:off x="114693" y="6607469"/>
            <a:ext cx="119626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dirty="0"/>
              <a:t>中华心血管病杂志 </a:t>
            </a:r>
            <a:r>
              <a:rPr lang="en-US" altLang="zh-CN" sz="900" dirty="0"/>
              <a:t>2023 </a:t>
            </a:r>
            <a:r>
              <a:rPr lang="zh-CN" altLang="en-US" sz="900" dirty="0"/>
              <a:t>年</a:t>
            </a:r>
            <a:r>
              <a:rPr lang="en-US" altLang="zh-CN" sz="900" dirty="0"/>
              <a:t>3 </a:t>
            </a:r>
            <a:r>
              <a:rPr lang="zh-CN" altLang="en-US" sz="900" dirty="0"/>
              <a:t>月第 </a:t>
            </a:r>
            <a:r>
              <a:rPr lang="en-US" altLang="zh-CN" sz="900" dirty="0"/>
              <a:t>51 </a:t>
            </a:r>
            <a:r>
              <a:rPr lang="zh-CN" altLang="en-US" sz="900" dirty="0"/>
              <a:t>卷第 </a:t>
            </a:r>
            <a:r>
              <a:rPr lang="en-US" altLang="zh-CN" sz="900" dirty="0"/>
              <a:t>3 </a:t>
            </a:r>
            <a:r>
              <a:rPr lang="zh-CN" altLang="en-US" sz="900" dirty="0"/>
              <a:t>期　</a:t>
            </a:r>
            <a:r>
              <a:rPr lang="en-US" altLang="zh-CN" sz="900" dirty="0"/>
              <a:t>Chin J </a:t>
            </a:r>
            <a:r>
              <a:rPr lang="en-US" altLang="zh-CN" sz="900" dirty="0" err="1"/>
              <a:t>Cardiol</a:t>
            </a:r>
            <a:r>
              <a:rPr lang="en-US" altLang="zh-CN" sz="900" dirty="0"/>
              <a:t>, March 2023, Vol. 51, No. 3</a:t>
            </a:r>
            <a:endParaRPr lang="zh-CN" altLang="en-US" sz="900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6A0D48-8547-BFDA-06FD-3D1A7718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8" y="2489931"/>
            <a:ext cx="3938153" cy="36302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BBBC42-30B0-DDEE-9EE0-375ED1DE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863" y="1199216"/>
            <a:ext cx="3171864" cy="13216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1ADC8C-BD26-7D43-901C-04636D5E1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95" y="2779149"/>
            <a:ext cx="2944669" cy="33478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0AC98B-C5FD-1FCF-BA55-84EAAEEEE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7" y="1311380"/>
            <a:ext cx="4714251" cy="109728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C895E8D-B8A4-ECC4-4635-6F0109B62415}"/>
              </a:ext>
            </a:extLst>
          </p:cNvPr>
          <p:cNvSpPr txBox="1"/>
          <p:nvPr/>
        </p:nvSpPr>
        <p:spPr>
          <a:xfrm>
            <a:off x="5187788" y="1333561"/>
            <a:ext cx="3574075" cy="508334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他汀药物是降胆固醇治疗的基石药物，但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剂量加倍，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LDC-C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降低效果只增加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6%,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而潜在副作用会大幅增加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我国人群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大剂量他汀耐受较差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，使用常规剂量或中等强度他汀类药物即可。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与使用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高强度他汀类药物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比较，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中等强度他汀联合依折麦布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有更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LDL-C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和更好的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耐受性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ASCVD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事件有降低趋势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A36A0FF-1B68-7104-F75B-D1A4263D95BE}"/>
              </a:ext>
            </a:extLst>
          </p:cNvPr>
          <p:cNvSpPr/>
          <p:nvPr/>
        </p:nvSpPr>
        <p:spPr>
          <a:xfrm>
            <a:off x="624468" y="4096215"/>
            <a:ext cx="3323064" cy="35683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B57C3F1-C349-0718-9975-1843586EA917}"/>
              </a:ext>
            </a:extLst>
          </p:cNvPr>
          <p:cNvSpPr/>
          <p:nvPr/>
        </p:nvSpPr>
        <p:spPr>
          <a:xfrm>
            <a:off x="485468" y="4775150"/>
            <a:ext cx="3413205" cy="1214169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依折麦布阿托伐他汀为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中等强度他汀类药物不达标者推荐用药（</a:t>
            </a:r>
            <a:r>
              <a:rPr lang="en-US" altLang="zh-CN" sz="16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ⅠA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24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E51E-EBE3-1732-CB65-F09297EC7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7C2CDBE-A53F-3F4E-B0DB-B1DA372E13E5}"/>
              </a:ext>
            </a:extLst>
          </p:cNvPr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 b="1" i="0" u="none" strike="noStrike" dirty="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创新性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A7A062-C304-D54A-29AA-100BA5CA2CE1}"/>
              </a:ext>
            </a:extLst>
          </p:cNvPr>
          <p:cNvSpPr txBox="1"/>
          <p:nvPr/>
        </p:nvSpPr>
        <p:spPr>
          <a:xfrm>
            <a:off x="153185" y="2259781"/>
            <a:ext cx="4805313" cy="3957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    主要创新点：</a:t>
            </a:r>
            <a:endParaRPr lang="en-US" altLang="zh-CN" sz="16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10mg/10mg 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低剂量强效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LDC-C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降幅能达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47%-54%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打破他汀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“剂量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安全”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瓶颈常：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疗效递增有限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风险显著上升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（肝酶、肌病、新发糖尿病）。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+ 10mg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降脂强度超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40mg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、接近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80mg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他汀，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不良反应风险与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10mg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他汀相当。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达标率显著提升，相比于阿托伐他汀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20mg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达标率提升近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13975E-6117-B4E3-03A2-BE3CA6B534D3}"/>
              </a:ext>
            </a:extLst>
          </p:cNvPr>
          <p:cNvSpPr txBox="1"/>
          <p:nvPr/>
        </p:nvSpPr>
        <p:spPr>
          <a:xfrm>
            <a:off x="426562" y="1004589"/>
            <a:ext cx="6537489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>
                <a:latin typeface="+mn-ea"/>
                <a:ea typeface="+mn-ea"/>
              </a:rPr>
              <a:t>药品注册分类</a:t>
            </a:r>
            <a:r>
              <a:rPr lang="zh-CN" altLang="en-US" sz="1800" dirty="0">
                <a:latin typeface="+mn-ea"/>
                <a:ea typeface="+mn-ea"/>
              </a:rPr>
              <a:t>：化药</a:t>
            </a:r>
            <a:r>
              <a:rPr lang="en-US" altLang="zh-CN" sz="1800" dirty="0">
                <a:latin typeface="+mn-ea"/>
                <a:ea typeface="+mn-ea"/>
              </a:rPr>
              <a:t>4</a:t>
            </a:r>
            <a:r>
              <a:rPr lang="zh-CN" altLang="en-US" sz="1800" dirty="0">
                <a:latin typeface="+mn-ea"/>
                <a:ea typeface="+mn-ea"/>
              </a:rPr>
              <a:t>类</a:t>
            </a:r>
            <a:endParaRPr lang="en-US" altLang="zh-CN" sz="1800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latin typeface="+mn-ea"/>
                <a:ea typeface="+mn-ea"/>
              </a:rPr>
              <a:t>是否为自主知识产权的创新药</a:t>
            </a:r>
            <a:r>
              <a:rPr lang="zh-CN" altLang="en-US" sz="1800" dirty="0">
                <a:latin typeface="+mn-ea"/>
                <a:ea typeface="+mn-ea"/>
              </a:rPr>
              <a:t>：否</a:t>
            </a:r>
            <a:endParaRPr lang="en-US" altLang="zh-CN" sz="1800" dirty="0">
              <a:latin typeface="+mn-ea"/>
              <a:ea typeface="+mn-ea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12CD950-E5F8-33CA-096C-BEB33A0F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82" y="1800793"/>
            <a:ext cx="7099170" cy="325776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1B3491B-2AE0-D7E4-6DF6-18570F79D97C}"/>
              </a:ext>
            </a:extLst>
          </p:cNvPr>
          <p:cNvSpPr txBox="1"/>
          <p:nvPr/>
        </p:nvSpPr>
        <p:spPr>
          <a:xfrm>
            <a:off x="153185" y="6261250"/>
            <a:ext cx="11564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Qian, J., Zhang, X., Chen, J. </a:t>
            </a:r>
            <a:r>
              <a:rPr lang="en-US" altLang="zh-CN" sz="1000" i="1" dirty="0"/>
              <a:t>et al.</a:t>
            </a:r>
            <a:r>
              <a:rPr lang="en-US" altLang="zh-CN" sz="1000" dirty="0"/>
              <a:t> LDL-C Goal Attainment with Fixed-Dose Ezetimibe and Atorvastatin Versus High-Dose Atorvastatin in Chinese Patients: Subgroup Analysis of a Randomized Trial. </a:t>
            </a:r>
            <a:r>
              <a:rPr lang="en-US" altLang="zh-CN" sz="1000" i="1" dirty="0"/>
              <a:t>Adv Ther</a:t>
            </a:r>
            <a:r>
              <a:rPr lang="en-US" altLang="zh-CN" sz="1000" dirty="0"/>
              <a:t> </a:t>
            </a:r>
            <a:r>
              <a:rPr lang="en-US" altLang="zh-CN" sz="1000" b="1" dirty="0"/>
              <a:t>43</a:t>
            </a:r>
            <a:r>
              <a:rPr lang="en-US" altLang="zh-CN" sz="1000" dirty="0"/>
              <a:t>, 1187–1198 (2026). https://doi.org/10.1007/s12325-025-03429-8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8652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1788" y="438150"/>
            <a:ext cx="11068424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>
              <a:lnSpc>
                <a:spcPct val="125000"/>
              </a:lnSpc>
              <a:defRPr/>
            </a:pPr>
            <a:r>
              <a:rPr lang="zh-CN" altLang="en-US" sz="3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Noto Sans SC"/>
              </a:rPr>
              <a:t>公平性</a:t>
            </a:r>
            <a:endParaRPr lang="en-US" sz="3600" dirty="0">
              <a:solidFill>
                <a:schemeClr val="accent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5DB206-3E22-1FFA-16DF-B9C73C2772CF}"/>
              </a:ext>
            </a:extLst>
          </p:cNvPr>
          <p:cNvSpPr txBox="1"/>
          <p:nvPr/>
        </p:nvSpPr>
        <p:spPr>
          <a:xfrm>
            <a:off x="561788" y="1264920"/>
            <a:ext cx="10113832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依折麦布阿托伐他汀钙（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）为小剂量依折麦布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10mg+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阿托伐他汀钙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的复方制剂，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双向协同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有效解决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大剂量他汀不耐受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的临床问题，提高人群血脂达标率同时降低远期负担，满足临床及患者用药需求，弥补目录内的不足，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低剂量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、温和安全的阿托伐他汀复方，填补 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单药 ↔ 高强度复方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之间的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适配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老年、轻中度、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肾功能不全、他汀不耐受、糖尿病人群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，覆盖现有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复方未充分触达的群体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与依折麦布阿托伐他汀钙片（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）形成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10/10 → 10/20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剂量梯度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，与瑞舒伐他汀依折麦布（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）形成肾功能障碍人群互补，构建全人群、全风险、全耐受度的公平覆盖体系；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0E7B7F-453D-CD7A-947B-BCA82F3341A2}"/>
              </a:ext>
            </a:extLst>
          </p:cNvPr>
          <p:cNvSpPr txBox="1"/>
          <p:nvPr/>
        </p:nvSpPr>
        <p:spPr>
          <a:xfrm>
            <a:off x="561788" y="4556760"/>
            <a:ext cx="1160526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依折麦布阿托伐他汀钙（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）为临床及指南推荐的常用降脂单方药物，临床有大量的使用建议。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依折麦布阿托伐他汀钙片（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）针对的适应症病人明确，疗效好，用法用量固定，安全性确切，医保</a:t>
            </a:r>
            <a:r>
              <a:rPr lang="zh-CN" altLang="en-US" sz="1800" dirty="0"/>
              <a:t>经办审核难度、临床滥用风险或潜在超说明书用药的可能性较小，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临床及医保易于管理。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6_1"/>
  <p:tag name="KSO_WM_TEMPLATE_CATEGORY" val="custom"/>
  <p:tag name="KSO_WM_TEMPLATE_INDEX" val="20184566"/>
  <p:tag name="KSO_WM_TEMPLATE_SUBCATEGORY" val="0"/>
  <p:tag name="KSO_WM_TEMPLATE_THUMBS_INDEX" val="1、9、12、17、19、22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MASTE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00000"/>
      </a:accent1>
      <a:accent2>
        <a:srgbClr val="2E2E2E"/>
      </a:accent2>
      <a:accent3>
        <a:srgbClr val="5C5C5C"/>
      </a:accent3>
      <a:accent4>
        <a:srgbClr val="898989"/>
      </a:accent4>
      <a:accent5>
        <a:srgbClr val="B7B7B7"/>
      </a:accent5>
      <a:accent6>
        <a:srgbClr val="E5E5E5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1994</Words>
  <Application>Microsoft Office PowerPoint</Application>
  <PresentationFormat>宽屏</PresentationFormat>
  <Paragraphs>151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Noto Sans SC</vt:lpstr>
      <vt:lpstr>方正兰亭细黑_GBK</vt:lpstr>
      <vt:lpstr>微软雅黑</vt:lpstr>
      <vt:lpstr>Arial</vt:lpstr>
      <vt:lpstr>Wingdings</vt:lpstr>
      <vt:lpstr>Office 主题​​</vt:lpstr>
      <vt:lpstr>默认主题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华</dc:creator>
  <cp:lastModifiedBy>启华 吴</cp:lastModifiedBy>
  <cp:revision>33</cp:revision>
  <dcterms:modified xsi:type="dcterms:W3CDTF">2026-06-03T05:27:51Z</dcterms:modified>
</cp:coreProperties>
</file>