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Lst>
  <p:notesMasterIdLst>
    <p:notesMasterId r:id="rId14"/>
  </p:notesMasterIdLst>
  <p:sldIdLst>
    <p:sldId id="12820" r:id="rId3"/>
    <p:sldId id="266" r:id="rId4"/>
    <p:sldId id="12842" r:id="rId5"/>
    <p:sldId id="12843" r:id="rId6"/>
    <p:sldId id="12844" r:id="rId7"/>
    <p:sldId id="12845" r:id="rId8"/>
    <p:sldId id="12846" r:id="rId9"/>
    <p:sldId id="12847" r:id="rId10"/>
    <p:sldId id="12854" r:id="rId11"/>
    <p:sldId id="12849" r:id="rId12"/>
    <p:sldId id="12852"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 initials="CY" lastIdx="1" clrIdx="0"/>
  <p:cmAuthor id="2" name="admin" initials="a" lastIdx="5" clrIdx="1"/>
  <p:cmAuthor id="3" name="明 李" initials="明李" lastIdx="1" clrIdx="2">
    <p:extLst>
      <p:ext uri="{19B8F6BF-5375-455C-9EA6-DF929625EA0E}">
        <p15:presenceInfo xmlns:p15="http://schemas.microsoft.com/office/powerpoint/2012/main" userId="7555208e6eb553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77" autoAdjust="0"/>
    <p:restoredTop sz="94660"/>
  </p:normalViewPr>
  <p:slideViewPr>
    <p:cSldViewPr snapToGrid="0" showGuides="1">
      <p:cViewPr varScale="1">
        <p:scale>
          <a:sx n="93" d="100"/>
          <a:sy n="93" d="100"/>
        </p:scale>
        <p:origin x="1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100" b="1"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en-US" sz="1100" b="1" dirty="0"/>
              <a:t>【2022】</a:t>
            </a:r>
            <a:r>
              <a:rPr lang="zh-CN" sz="1100" b="1" dirty="0"/>
              <a:t>中国</a:t>
            </a:r>
            <a:r>
              <a:rPr lang="en-US" sz="1100" b="1" dirty="0"/>
              <a:t>【</a:t>
            </a:r>
            <a:r>
              <a:rPr lang="zh-CN" sz="1100" b="1" dirty="0"/>
              <a:t>城市公立</a:t>
            </a:r>
            <a:r>
              <a:rPr lang="en-US" sz="1100" b="1" dirty="0"/>
              <a:t>,</a:t>
            </a:r>
            <a:r>
              <a:rPr lang="zh-CN" sz="1100" b="1" dirty="0"/>
              <a:t>城市社区</a:t>
            </a:r>
            <a:r>
              <a:rPr lang="en-US" sz="1100" b="1" dirty="0"/>
              <a:t>,</a:t>
            </a:r>
            <a:r>
              <a:rPr lang="zh-CN" sz="1100" b="1" dirty="0"/>
              <a:t>县级公立</a:t>
            </a:r>
            <a:r>
              <a:rPr lang="en-US" sz="1100" b="1" dirty="0"/>
              <a:t>,</a:t>
            </a:r>
            <a:r>
              <a:rPr lang="zh-CN" sz="1100" b="1" dirty="0"/>
              <a:t>乡镇卫生</a:t>
            </a:r>
            <a:r>
              <a:rPr lang="en-US" sz="1100" b="1" dirty="0"/>
              <a:t>】【</a:t>
            </a:r>
            <a:r>
              <a:rPr lang="zh-CN" sz="1100" b="1" dirty="0"/>
              <a:t>化学药</a:t>
            </a:r>
            <a:r>
              <a:rPr lang="en-US" sz="1100" b="1" dirty="0"/>
              <a:t>】【</a:t>
            </a:r>
            <a:r>
              <a:rPr lang="zh-CN" sz="1100" b="1" dirty="0"/>
              <a:t>溴己新</a:t>
            </a:r>
            <a:r>
              <a:rPr lang="en-US" sz="1100" b="1" dirty="0"/>
              <a:t>】</a:t>
            </a:r>
            <a:r>
              <a:rPr lang="zh-CN" sz="1100" b="1" dirty="0"/>
              <a:t>用药途径格局</a:t>
            </a:r>
          </a:p>
        </c:rich>
      </c:tx>
      <c:layout>
        <c:manualLayout>
          <c:xMode val="edge"/>
          <c:yMode val="edge"/>
          <c:x val="0.10978873688586505"/>
          <c:y val="6.3447972662416816E-3"/>
        </c:manualLayout>
      </c:layout>
      <c:overlay val="0"/>
      <c:spPr>
        <a:noFill/>
        <a:ln>
          <a:noFill/>
        </a:ln>
        <a:effectLst/>
      </c:spPr>
      <c:txPr>
        <a:bodyPr rot="0" spcFirstLastPara="1" vertOverflow="ellipsis" vert="horz" wrap="square" anchor="ctr" anchorCtr="1"/>
        <a:lstStyle/>
        <a:p>
          <a:pPr>
            <a:defRPr lang="zh-CN" sz="1100" b="1"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title>
    <c:autoTitleDeleted val="0"/>
    <c:plotArea>
      <c:layout>
        <c:manualLayout>
          <c:layoutTarget val="inner"/>
          <c:xMode val="edge"/>
          <c:yMode val="edge"/>
          <c:x val="0"/>
          <c:y val="0.24795784645928601"/>
          <c:w val="0.96562500000000095"/>
          <c:h val="0.75204215354071402"/>
        </c:manualLayout>
      </c:layout>
      <c:pieChart>
        <c:varyColors val="1"/>
        <c:ser>
          <c:idx val="0"/>
          <c:order val="0"/>
          <c:tx>
            <c:strRef>
              <c:f>Sheet1!$B$1</c:f>
              <c:strCache>
                <c:ptCount val="1"/>
                <c:pt idx="0">
                  <c:v>销售额占比</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433-4413-9B20-A385F31B8516}"/>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B433-4413-9B20-A385F31B8516}"/>
              </c:ext>
            </c:extLst>
          </c:dPt>
          <c:dLbls>
            <c:dLbl>
              <c:idx val="1"/>
              <c:layout>
                <c:manualLayout>
                  <c:x val="-0.13665878192776701"/>
                  <c:y val="0.16552833992334201"/>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433-4413-9B20-A385F31B8516}"/>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lang="zh-CN" sz="1050" b="0" i="0" u="none" strike="noStrike" kern="1200" baseline="0">
                    <a:solidFill>
                      <a:schemeClr val="dk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注射</c:v>
                </c:pt>
                <c:pt idx="1">
                  <c:v>口服</c:v>
                </c:pt>
              </c:strCache>
            </c:strRef>
          </c:cat>
          <c:val>
            <c:numRef>
              <c:f>Sheet1!$B$2:$B$3</c:f>
              <c:numCache>
                <c:formatCode>General</c:formatCode>
                <c:ptCount val="2"/>
                <c:pt idx="0">
                  <c:v>93.51</c:v>
                </c:pt>
                <c:pt idx="1">
                  <c:v>6.49</c:v>
                </c:pt>
              </c:numCache>
            </c:numRef>
          </c:val>
          <c:extLst>
            <c:ext xmlns:c16="http://schemas.microsoft.com/office/drawing/2014/chart" uri="{C3380CC4-5D6E-409C-BE32-E72D297353CC}">
              <c16:uniqueId val="{00000004-B433-4413-9B20-A385F31B8516}"/>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extLst>
      <c:ext uri="{0b15fc19-7d7d-44ad-8c2d-2c3a37ce22c3}">
        <chartProps xmlns="https://web.wps.cn/et/2018/main" chartId="{fee528c0-91d8-40a9-a949-4dc8c23959ca}"/>
      </c:ext>
    </c:extLst>
  </c:chart>
  <c:spPr>
    <a:noFill/>
    <a:ln>
      <a:noFill/>
    </a:ln>
    <a:effectLst/>
  </c:spPr>
  <c:txPr>
    <a:bodyPr/>
    <a:lstStyle/>
    <a:p>
      <a:pPr>
        <a:defRPr lang="zh-CN" sz="1050">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B30D1-6FA8-49CD-B46C-E13A07F3D11C}" type="datetimeFigureOut">
              <a:rPr lang="zh-CN" altLang="en-US" smtClean="0"/>
              <a:t>2026/6/1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9A081-DC85-4D06-8EEC-20ED93D72BD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F5D78ED-44A9-42F3-AE6E-68FF30935DDF}" type="datetime1">
              <a:rPr lang="zh-CN" altLang="en-US" smtClean="0"/>
              <a:t>2026/6/1</a:t>
            </a:fld>
            <a:endParaRPr lang="zh-CN" altLang="en-US"/>
          </a:p>
        </p:txBody>
      </p:sp>
      <p:sp>
        <p:nvSpPr>
          <p:cNvPr id="5" name="页脚占位符 4"/>
          <p:cNvSpPr>
            <a:spLocks noGrp="1"/>
          </p:cNvSpPr>
          <p:nvPr>
            <p:ph type="ftr" sz="quarter" idx="11"/>
          </p:nvPr>
        </p:nvSpPr>
        <p:spPr/>
        <p:txBody>
          <a:bodyPr/>
          <a:lstStyle/>
          <a:p>
            <a:r>
              <a:rPr lang="zh-CN" altLang="en-US"/>
              <a:t>江西亿友药业</a:t>
            </a:r>
          </a:p>
        </p:txBody>
      </p:sp>
      <p:sp>
        <p:nvSpPr>
          <p:cNvPr id="6" name="灯片编号占位符 5"/>
          <p:cNvSpPr>
            <a:spLocks noGrp="1"/>
          </p:cNvSpPr>
          <p:nvPr>
            <p:ph type="sldNum" sz="quarter" idx="12"/>
          </p:nvPr>
        </p:nvSpPr>
        <p:spPr/>
        <p:txBody>
          <a:bodyPr/>
          <a:lstStyle/>
          <a:p>
            <a:fld id="{8DC1864B-9BC2-48AB-B3B9-D1A33477611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4846D9-5728-4C7F-AEC8-FC8EF079E0DD}" type="datetime1">
              <a:rPr lang="zh-CN" altLang="en-US" smtClean="0"/>
              <a:t>2026/6/1</a:t>
            </a:fld>
            <a:endParaRPr lang="zh-CN" altLang="en-US"/>
          </a:p>
        </p:txBody>
      </p:sp>
      <p:sp>
        <p:nvSpPr>
          <p:cNvPr id="5" name="页脚占位符 4"/>
          <p:cNvSpPr>
            <a:spLocks noGrp="1"/>
          </p:cNvSpPr>
          <p:nvPr>
            <p:ph type="ftr" sz="quarter" idx="11"/>
          </p:nvPr>
        </p:nvSpPr>
        <p:spPr/>
        <p:txBody>
          <a:bodyPr/>
          <a:lstStyle/>
          <a:p>
            <a:r>
              <a:rPr lang="zh-CN" altLang="en-US"/>
              <a:t>江西亿友药业</a:t>
            </a:r>
          </a:p>
        </p:txBody>
      </p:sp>
      <p:sp>
        <p:nvSpPr>
          <p:cNvPr id="6" name="灯片编号占位符 5"/>
          <p:cNvSpPr>
            <a:spLocks noGrp="1"/>
          </p:cNvSpPr>
          <p:nvPr>
            <p:ph type="sldNum" sz="quarter" idx="12"/>
          </p:nvPr>
        </p:nvSpPr>
        <p:spPr/>
        <p:txBody>
          <a:bodyPr/>
          <a:lstStyle/>
          <a:p>
            <a:fld id="{8DC1864B-9BC2-48AB-B3B9-D1A33477611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A5EE0F-1C3F-4A4A-916E-7E2B3A5CC877}" type="datetime1">
              <a:rPr lang="zh-CN" altLang="en-US" smtClean="0"/>
              <a:t>2026/6/1</a:t>
            </a:fld>
            <a:endParaRPr lang="zh-CN" altLang="en-US"/>
          </a:p>
        </p:txBody>
      </p:sp>
      <p:sp>
        <p:nvSpPr>
          <p:cNvPr id="5" name="页脚占位符 4"/>
          <p:cNvSpPr>
            <a:spLocks noGrp="1"/>
          </p:cNvSpPr>
          <p:nvPr>
            <p:ph type="ftr" sz="quarter" idx="11"/>
          </p:nvPr>
        </p:nvSpPr>
        <p:spPr/>
        <p:txBody>
          <a:bodyPr/>
          <a:lstStyle/>
          <a:p>
            <a:r>
              <a:rPr lang="zh-CN" altLang="en-US"/>
              <a:t>江西亿友药业</a:t>
            </a:r>
          </a:p>
        </p:txBody>
      </p:sp>
      <p:sp>
        <p:nvSpPr>
          <p:cNvPr id="6" name="灯片编号占位符 5"/>
          <p:cNvSpPr>
            <a:spLocks noGrp="1"/>
          </p:cNvSpPr>
          <p:nvPr>
            <p:ph type="sldNum" sz="quarter" idx="12"/>
          </p:nvPr>
        </p:nvSpPr>
        <p:spPr/>
        <p:txBody>
          <a:bodyPr/>
          <a:lstStyle/>
          <a:p>
            <a:fld id="{8DC1864B-9BC2-48AB-B3B9-D1A33477611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2" name="矩形 1"/>
          <p:cNvSpPr/>
          <p:nvPr userDrawn="1"/>
        </p:nvSpPr>
        <p:spPr>
          <a:xfrm rot="13500000">
            <a:off x="1338014" y="553189"/>
            <a:ext cx="291422" cy="291423"/>
          </a:xfrm>
          <a:prstGeom prst="rect">
            <a:avLst/>
          </a:prstGeom>
          <a:gradFill flip="none" rotWithShape="1">
            <a:gsLst>
              <a:gs pos="0">
                <a:srgbClr val="2B63F3">
                  <a:shade val="30000"/>
                  <a:satMod val="115000"/>
                </a:srgbClr>
              </a:gs>
              <a:gs pos="50000">
                <a:srgbClr val="2B63F3">
                  <a:shade val="67500"/>
                  <a:satMod val="115000"/>
                </a:srgbClr>
              </a:gs>
              <a:gs pos="100000">
                <a:srgbClr val="2B63F3">
                  <a:shade val="100000"/>
                  <a:satMod val="115000"/>
                </a:srgbClr>
              </a:gs>
            </a:gsLst>
            <a:lin ang="2700000" scaled="1"/>
            <a:tileRect/>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b="1">
              <a:solidFill>
                <a:schemeClr val="tx1"/>
              </a:solidFill>
              <a:latin typeface="Agency FB" panose="020B0503020202020204" pitchFamily="34" charset="0"/>
            </a:endParaRPr>
          </a:p>
        </p:txBody>
      </p:sp>
      <p:sp>
        <p:nvSpPr>
          <p:cNvPr id="3" name="矩形 2"/>
          <p:cNvSpPr/>
          <p:nvPr userDrawn="1"/>
        </p:nvSpPr>
        <p:spPr>
          <a:xfrm rot="13500000">
            <a:off x="1591471" y="587059"/>
            <a:ext cx="223681" cy="223682"/>
          </a:xfrm>
          <a:prstGeom prst="rect">
            <a:avLst/>
          </a:prstGeom>
          <a:gradFill flip="none" rotWithShape="1">
            <a:gsLst>
              <a:gs pos="0">
                <a:srgbClr val="2B63F3">
                  <a:shade val="30000"/>
                  <a:satMod val="115000"/>
                </a:srgbClr>
              </a:gs>
              <a:gs pos="50000">
                <a:srgbClr val="2B63F3">
                  <a:shade val="67500"/>
                  <a:satMod val="115000"/>
                </a:srgbClr>
              </a:gs>
              <a:gs pos="100000">
                <a:srgbClr val="2B63F3">
                  <a:shade val="100000"/>
                  <a:satMod val="115000"/>
                </a:srgbClr>
              </a:gs>
            </a:gsLst>
            <a:lin ang="2700000" scaled="1"/>
            <a:tileRect/>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b="1">
              <a:solidFill>
                <a:schemeClr val="tx1"/>
              </a:solidFill>
              <a:latin typeface="Agency FB" panose="020B0503020202020204" pitchFamily="34" charset="0"/>
            </a:endParaRPr>
          </a:p>
        </p:txBody>
      </p:sp>
      <p:sp>
        <p:nvSpPr>
          <p:cNvPr id="4" name="圆角矩形 3"/>
          <p:cNvSpPr/>
          <p:nvPr userDrawn="1"/>
        </p:nvSpPr>
        <p:spPr>
          <a:xfrm rot="2700000">
            <a:off x="451479" y="347642"/>
            <a:ext cx="702516" cy="702516"/>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9C96"/>
              </a:solidFill>
            </a:endParaRPr>
          </a:p>
        </p:txBody>
      </p:sp>
      <p:sp>
        <p:nvSpPr>
          <p:cNvPr id="6" name="矩形 5"/>
          <p:cNvSpPr/>
          <p:nvPr userDrawn="1"/>
        </p:nvSpPr>
        <p:spPr>
          <a:xfrm>
            <a:off x="0" y="6653561"/>
            <a:ext cx="12192000" cy="204439"/>
          </a:xfrm>
          <a:prstGeom prst="rect">
            <a:avLst/>
          </a:prstGeom>
          <a:gradFill flip="none" rotWithShape="1">
            <a:gsLst>
              <a:gs pos="0">
                <a:srgbClr val="2B63F3">
                  <a:shade val="30000"/>
                  <a:satMod val="115000"/>
                </a:srgbClr>
              </a:gs>
              <a:gs pos="50000">
                <a:srgbClr val="2B63F3">
                  <a:shade val="67500"/>
                  <a:satMod val="115000"/>
                </a:srgbClr>
              </a:gs>
              <a:gs pos="100000">
                <a:srgbClr val="2B63F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9" name="标题 1"/>
          <p:cNvSpPr>
            <a:spLocks noGrp="1"/>
          </p:cNvSpPr>
          <p:nvPr>
            <p:ph type="title" hasCustomPrompt="1"/>
          </p:nvPr>
        </p:nvSpPr>
        <p:spPr>
          <a:xfrm>
            <a:off x="1861479" y="490364"/>
            <a:ext cx="8397929" cy="466421"/>
          </a:xfrm>
          <a:prstGeom prst="rect">
            <a:avLst/>
          </a:prstGeom>
        </p:spPr>
        <p:txBody>
          <a:bodyPr>
            <a:noAutofit/>
          </a:bodyPr>
          <a:lstStyle>
            <a:lvl1pPr>
              <a:defRPr sz="3600" b="1"/>
            </a:lvl1pPr>
          </a:lstStyle>
          <a:p>
            <a:r>
              <a:rPr lang="zh-CN" altLang="en-US" dirty="0"/>
              <a:t>单击此处添加幻灯片标题</a:t>
            </a:r>
          </a:p>
        </p:txBody>
      </p:sp>
      <p:cxnSp>
        <p:nvCxnSpPr>
          <p:cNvPr id="11" name="直接连接符 10"/>
          <p:cNvCxnSpPr/>
          <p:nvPr userDrawn="1"/>
        </p:nvCxnSpPr>
        <p:spPr>
          <a:xfrm>
            <a:off x="1839248" y="1155666"/>
            <a:ext cx="10199803"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28694" b="58532" l="14498" r="69656">
                        <a14:foregroundMark x1="25556" y1="29171" x2="25556" y2="29171"/>
                        <a14:foregroundMark x1="25017" y1="28694" x2="25017" y2="28694"/>
                        <a14:foregroundMark x1="21848" y1="46330" x2="21848" y2="46330"/>
                        <a14:foregroundMark x1="21848" y1="46330" x2="21848" y2="46330"/>
                        <a14:foregroundMark x1="23196" y1="53480" x2="23196" y2="53480"/>
                        <a14:foregroundMark x1="23196" y1="53575" x2="23196" y2="53575"/>
                        <a14:foregroundMark x1="23196" y1="53575" x2="23196" y2="53575"/>
                        <a14:foregroundMark x1="18004" y1="47950" x2="18004" y2="47950"/>
                        <a14:foregroundMark x1="18004" y1="47950" x2="18004" y2="47950"/>
                        <a14:foregroundMark x1="18409" y1="50429" x2="18409" y2="50429"/>
                        <a14:foregroundMark x1="20769" y1="54147" x2="20904" y2="54337"/>
                        <a14:foregroundMark x1="20971" y1="54623" x2="20971" y2="54623"/>
                        <a14:foregroundMark x1="22050" y1="55195" x2="22994" y2="55672"/>
                        <a14:foregroundMark x1="27242" y1="55767" x2="27242" y2="55767"/>
                        <a14:foregroundMark x1="27242" y1="55767" x2="27242" y2="55767"/>
                        <a14:foregroundMark x1="27242" y1="55767" x2="27782" y2="55958"/>
                        <a14:foregroundMark x1="28456" y1="56149" x2="28456" y2="56149"/>
                        <a14:foregroundMark x1="29602" y1="55767" x2="29602" y2="55767"/>
                        <a14:foregroundMark x1="45111" y1="38322" x2="45111" y2="38322"/>
                        <a14:foregroundMark x1="45111" y1="38322" x2="45111" y2="38322"/>
                        <a14:foregroundMark x1="45111" y1="38322" x2="45111" y2="38322"/>
                        <a14:foregroundMark x1="45111" y1="38322" x2="45111" y2="38322"/>
                        <a14:foregroundMark x1="45516" y1="43947" x2="45516" y2="43947"/>
                        <a14:foregroundMark x1="45516" y1="43947" x2="45516" y2="43947"/>
                        <a14:foregroundMark x1="51517" y1="40133" x2="51517" y2="40133"/>
                        <a14:foregroundMark x1="51517" y1="40133" x2="51517" y2="40133"/>
                        <a14:foregroundMark x1="51517" y1="35558" x2="51517" y2="35558"/>
                        <a14:foregroundMark x1="51517" y1="35558" x2="51517" y2="35558"/>
                        <a14:foregroundMark x1="51382" y1="45949" x2="51382" y2="45949"/>
                        <a14:foregroundMark x1="51382" y1="45949" x2="51382" y2="45949"/>
                        <a14:foregroundMark x1="53810" y1="41659" x2="53810" y2="41659"/>
                        <a14:foregroundMark x1="53810" y1="41659" x2="53810" y2="41659"/>
                        <a14:foregroundMark x1="54012" y1="36606" x2="54012" y2="36606"/>
                        <a14:foregroundMark x1="54012" y1="36606" x2="54012" y2="36606"/>
                        <a14:foregroundMark x1="54282" y1="36702" x2="54282" y2="36702"/>
                        <a14:foregroundMark x1="54282" y1="36702" x2="54282" y2="36702"/>
                        <a14:foregroundMark x1="54282" y1="36702" x2="54282" y2="36702"/>
                        <a14:foregroundMark x1="56642" y1="40324" x2="56642" y2="40324"/>
                        <a14:foregroundMark x1="56642" y1="40324" x2="56642" y2="40324"/>
                        <a14:foregroundMark x1="56440" y1="43947" x2="56440" y2="43947"/>
                        <a14:foregroundMark x1="56440" y1="43947" x2="56440" y2="43947"/>
                        <a14:foregroundMark x1="66419" y1="42517" x2="66419" y2="42517"/>
                        <a14:foregroundMark x1="66419" y1="42517" x2="66419" y2="42517"/>
                        <a14:foregroundMark x1="66082" y1="42135" x2="66082" y2="42135"/>
                        <a14:foregroundMark x1="66082" y1="42135" x2="66082" y2="42135"/>
                        <a14:foregroundMark x1="66082" y1="42135" x2="66082" y2="42135"/>
                        <a14:foregroundMark x1="66419" y1="36511" x2="66419" y2="36511"/>
                        <a14:foregroundMark x1="66419" y1="36511" x2="66419" y2="36511"/>
                        <a14:foregroundMark x1="66419" y1="36511" x2="66419" y2="36511"/>
                        <a14:foregroundMark x1="69656" y1="36988" x2="69656" y2="36988"/>
                        <a14:foregroundMark x1="69656" y1="36988" x2="69656" y2="36988"/>
                        <a14:foregroundMark x1="64127" y1="43947" x2="64127" y2="43947"/>
                        <a14:foregroundMark x1="64127" y1="43947" x2="64127" y2="43947"/>
                        <a14:foregroundMark x1="41065" y1="51096" x2="41065" y2="51096"/>
                        <a14:foregroundMark x1="41065" y1="51096" x2="41065" y2="51096"/>
                        <a14:foregroundMark x1="41403" y1="51287" x2="41403" y2="51287"/>
                        <a14:foregroundMark x1="41403" y1="51287" x2="41403" y2="51287"/>
                        <a14:foregroundMark x1="41403" y1="51287" x2="41403" y2="51287"/>
                        <a14:foregroundMark x1="43021" y1="51096" x2="43021" y2="51096"/>
                        <a14:foregroundMark x1="43021" y1="51096" x2="43021" y2="51096"/>
                        <a14:foregroundMark x1="42144" y1="50048" x2="42144" y2="50048"/>
                        <a14:foregroundMark x1="42144" y1="50048" x2="42144" y2="50048"/>
                        <a14:foregroundMark x1="44100" y1="50810" x2="44100" y2="50810"/>
                        <a14:foregroundMark x1="44100" y1="50810" x2="44100" y2="50810"/>
                        <a14:foregroundMark x1="46460" y1="50715" x2="46460" y2="50715"/>
                        <a14:foregroundMark x1="46460" y1="50715" x2="46460" y2="50715"/>
                        <a14:foregroundMark x1="50573" y1="51287" x2="50573" y2="51287"/>
                        <a14:foregroundMark x1="50573" y1="51287" x2="50573" y2="51287"/>
                        <a14:foregroundMark x1="59137" y1="51287" x2="59137" y2="51287"/>
                        <a14:foregroundMark x1="59137" y1="51287" x2="59137" y2="51287"/>
                        <a14:foregroundMark x1="59137" y1="50524" x2="59137" y2="50524"/>
                        <a14:foregroundMark x1="59137" y1="50524" x2="59137" y2="50524"/>
                        <a14:foregroundMark x1="59137" y1="50048" x2="59137" y2="50048"/>
                        <a14:foregroundMark x1="59137" y1="50048" x2="59137" y2="50048"/>
                        <a14:foregroundMark x1="60553" y1="51764" x2="60553" y2="51764"/>
                        <a14:foregroundMark x1="60553" y1="51764" x2="60553" y2="51764"/>
                        <a14:foregroundMark x1="62913" y1="51096" x2="62913" y2="51096"/>
                        <a14:foregroundMark x1="62913" y1="51096" x2="62913" y2="51096"/>
                        <a14:foregroundMark x1="64801" y1="51954" x2="64801" y2="51954"/>
                        <a14:foregroundMark x1="64801" y1="51954" x2="64801" y2="51954"/>
                        <a14:foregroundMark x1="67161" y1="50906" x2="67161" y2="50906"/>
                        <a14:foregroundMark x1="67161" y1="50906" x2="67161" y2="50906"/>
                        <a14:foregroundMark x1="67161" y1="50429" x2="67161" y2="50429"/>
                        <a14:foregroundMark x1="67161" y1="50429" x2="67161" y2="50429"/>
                        <a14:foregroundMark x1="69184" y1="51764" x2="69184" y2="51764"/>
                        <a14:foregroundMark x1="69184" y1="51764" x2="69184" y2="51764"/>
                        <a14:foregroundMark x1="52933" y1="51287" x2="52933" y2="51287"/>
                        <a14:foregroundMark x1="52933" y1="51287" x2="52933" y2="51287"/>
                        <a14:foregroundMark x1="54889" y1="51478" x2="54889" y2="51478"/>
                        <a14:foregroundMark x1="54889" y1="51478" x2="54889" y2="51478"/>
                        <a14:foregroundMark x1="57114" y1="51287" x2="57114" y2="51287"/>
                        <a14:foregroundMark x1="57114" y1="51287" x2="57114" y2="51287"/>
                      </a14:backgroundRemoval>
                    </a14:imgEffect>
                  </a14:imgLayer>
                </a14:imgProps>
              </a:ext>
              <a:ext uri="{28A0092B-C50C-407E-A947-70E740481C1C}">
                <a14:useLocalDpi xmlns:a14="http://schemas.microsoft.com/office/drawing/2010/main" val="0"/>
              </a:ext>
            </a:extLst>
          </a:blip>
          <a:srcRect l="8121" t="25714" r="28105" b="37672"/>
          <a:stretch>
            <a:fillRect/>
          </a:stretch>
        </p:blipFill>
        <p:spPr>
          <a:xfrm>
            <a:off x="10628369" y="6080679"/>
            <a:ext cx="1410682" cy="5728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过渡页">
    <p:spTree>
      <p:nvGrpSpPr>
        <p:cNvPr id="1" name=""/>
        <p:cNvGrpSpPr/>
        <p:nvPr/>
      </p:nvGrpSpPr>
      <p:grpSpPr>
        <a:xfrm>
          <a:off x="0" y="0"/>
          <a:ext cx="0" cy="0"/>
          <a:chOff x="0" y="0"/>
          <a:chExt cx="0" cy="0"/>
        </a:xfrm>
      </p:grpSpPr>
      <p:sp>
        <p:nvSpPr>
          <p:cNvPr id="6" name="矩形 5"/>
          <p:cNvSpPr/>
          <p:nvPr userDrawn="1"/>
        </p:nvSpPr>
        <p:spPr>
          <a:xfrm>
            <a:off x="0" y="6653561"/>
            <a:ext cx="12192000" cy="204439"/>
          </a:xfrm>
          <a:prstGeom prst="rect">
            <a:avLst/>
          </a:prstGeom>
          <a:gradFill flip="none" rotWithShape="1">
            <a:gsLst>
              <a:gs pos="0">
                <a:srgbClr val="2B63F3">
                  <a:shade val="30000"/>
                  <a:satMod val="115000"/>
                </a:srgbClr>
              </a:gs>
              <a:gs pos="50000">
                <a:srgbClr val="2B63F3">
                  <a:shade val="67500"/>
                  <a:satMod val="115000"/>
                </a:srgbClr>
              </a:gs>
              <a:gs pos="100000">
                <a:srgbClr val="2B63F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9" name="标题 1"/>
          <p:cNvSpPr>
            <a:spLocks noGrp="1"/>
          </p:cNvSpPr>
          <p:nvPr>
            <p:ph type="title" hasCustomPrompt="1"/>
          </p:nvPr>
        </p:nvSpPr>
        <p:spPr>
          <a:xfrm>
            <a:off x="2718824" y="97673"/>
            <a:ext cx="8397929" cy="466421"/>
          </a:xfrm>
          <a:prstGeom prst="rect">
            <a:avLst/>
          </a:prstGeom>
        </p:spPr>
        <p:txBody>
          <a:bodyPr>
            <a:noAutofit/>
          </a:bodyPr>
          <a:lstStyle>
            <a:lvl1pPr>
              <a:defRPr sz="2400" b="1"/>
            </a:lvl1pPr>
          </a:lstStyle>
          <a:p>
            <a:r>
              <a:rPr lang="zh-CN" altLang="en-US" dirty="0"/>
              <a:t>单击此处添加幻灯片标题</a:t>
            </a:r>
          </a:p>
        </p:txBody>
      </p:sp>
      <p:grpSp>
        <p:nvGrpSpPr>
          <p:cNvPr id="14" name="组合 13"/>
          <p:cNvGrpSpPr/>
          <p:nvPr userDrawn="1"/>
        </p:nvGrpSpPr>
        <p:grpSpPr>
          <a:xfrm>
            <a:off x="-14750" y="8500"/>
            <a:ext cx="2646543" cy="561344"/>
            <a:chOff x="0" y="0"/>
            <a:chExt cx="3707995" cy="786483"/>
          </a:xfrm>
        </p:grpSpPr>
        <p:sp>
          <p:nvSpPr>
            <p:cNvPr id="15" name="任意多边形: 形状 14"/>
            <p:cNvSpPr/>
            <p:nvPr userDrawn="1"/>
          </p:nvSpPr>
          <p:spPr>
            <a:xfrm flipH="1" flipV="1">
              <a:off x="757001" y="0"/>
              <a:ext cx="2950994" cy="571039"/>
            </a:xfrm>
            <a:custGeom>
              <a:avLst/>
              <a:gdLst>
                <a:gd name="connsiteX0" fmla="*/ 2950994 w 2950994"/>
                <a:gd name="connsiteY0" fmla="*/ 571039 h 571039"/>
                <a:gd name="connsiteX1" fmla="*/ 0 w 2950994"/>
                <a:gd name="connsiteY1" fmla="*/ 571039 h 571039"/>
                <a:gd name="connsiteX2" fmla="*/ 382882 w 2950994"/>
                <a:gd name="connsiteY2" fmla="*/ 0 h 571039"/>
                <a:gd name="connsiteX3" fmla="*/ 2950994 w 2950994"/>
                <a:gd name="connsiteY3" fmla="*/ 0 h 571039"/>
              </a:gdLst>
              <a:ahLst/>
              <a:cxnLst>
                <a:cxn ang="0">
                  <a:pos x="connsiteX0" y="connsiteY0"/>
                </a:cxn>
                <a:cxn ang="0">
                  <a:pos x="connsiteX1" y="connsiteY1"/>
                </a:cxn>
                <a:cxn ang="0">
                  <a:pos x="connsiteX2" y="connsiteY2"/>
                </a:cxn>
                <a:cxn ang="0">
                  <a:pos x="connsiteX3" y="connsiteY3"/>
                </a:cxn>
              </a:cxnLst>
              <a:rect l="l" t="t" r="r" b="b"/>
              <a:pathLst>
                <a:path w="2950994" h="571039">
                  <a:moveTo>
                    <a:pt x="2950994" y="571039"/>
                  </a:moveTo>
                  <a:lnTo>
                    <a:pt x="0" y="571039"/>
                  </a:lnTo>
                  <a:lnTo>
                    <a:pt x="382882" y="0"/>
                  </a:lnTo>
                  <a:lnTo>
                    <a:pt x="2950994"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任意多边形: 形状 15"/>
            <p:cNvSpPr/>
            <p:nvPr userDrawn="1"/>
          </p:nvSpPr>
          <p:spPr>
            <a:xfrm flipH="1" flipV="1">
              <a:off x="0" y="0"/>
              <a:ext cx="3304637" cy="786483"/>
            </a:xfrm>
            <a:custGeom>
              <a:avLst/>
              <a:gdLst>
                <a:gd name="connsiteX0" fmla="*/ 3304637 w 3304637"/>
                <a:gd name="connsiteY0" fmla="*/ 786483 h 786483"/>
                <a:gd name="connsiteX1" fmla="*/ 0 w 3304637"/>
                <a:gd name="connsiteY1" fmla="*/ 786483 h 786483"/>
                <a:gd name="connsiteX2" fmla="*/ 527337 w 3304637"/>
                <a:gd name="connsiteY2" fmla="*/ 0 h 786483"/>
                <a:gd name="connsiteX3" fmla="*/ 3304637 w 3304637"/>
                <a:gd name="connsiteY3" fmla="*/ 0 h 786483"/>
              </a:gdLst>
              <a:ahLst/>
              <a:cxnLst>
                <a:cxn ang="0">
                  <a:pos x="connsiteX0" y="connsiteY0"/>
                </a:cxn>
                <a:cxn ang="0">
                  <a:pos x="connsiteX1" y="connsiteY1"/>
                </a:cxn>
                <a:cxn ang="0">
                  <a:pos x="connsiteX2" y="connsiteY2"/>
                </a:cxn>
                <a:cxn ang="0">
                  <a:pos x="connsiteX3" y="connsiteY3"/>
                </a:cxn>
              </a:cxnLst>
              <a:rect l="l" t="t" r="r" b="b"/>
              <a:pathLst>
                <a:path w="3304637" h="786483">
                  <a:moveTo>
                    <a:pt x="3304637" y="786483"/>
                  </a:moveTo>
                  <a:lnTo>
                    <a:pt x="0" y="786483"/>
                  </a:lnTo>
                  <a:lnTo>
                    <a:pt x="527337" y="0"/>
                  </a:lnTo>
                  <a:lnTo>
                    <a:pt x="330463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70" t="27323" r="27607" b="39235"/>
          <a:stretch>
            <a:fillRect/>
          </a:stretch>
        </p:blipFill>
        <p:spPr>
          <a:xfrm>
            <a:off x="10942820" y="6139409"/>
            <a:ext cx="1249180" cy="50840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F5FBC92-AC42-4869-A6E4-D01672F97866}" type="datetimeFigureOut">
              <a:rPr lang="zh-CN" altLang="en-US" smtClean="0"/>
              <a:t>2026/6/1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EAF77F-6989-417E-A1CF-602D1BEC391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880F59-927D-4D56-86F9-4DE89622CF57}" type="datetime1">
              <a:rPr lang="zh-CN" altLang="en-US" smtClean="0"/>
              <a:t>2026/6/1</a:t>
            </a:fld>
            <a:endParaRPr lang="zh-CN" altLang="en-US"/>
          </a:p>
        </p:txBody>
      </p:sp>
      <p:sp>
        <p:nvSpPr>
          <p:cNvPr id="5" name="页脚占位符 4"/>
          <p:cNvSpPr>
            <a:spLocks noGrp="1"/>
          </p:cNvSpPr>
          <p:nvPr>
            <p:ph type="ftr" sz="quarter" idx="11"/>
          </p:nvPr>
        </p:nvSpPr>
        <p:spPr/>
        <p:txBody>
          <a:bodyPr/>
          <a:lstStyle/>
          <a:p>
            <a:r>
              <a:rPr lang="zh-CN" altLang="en-US"/>
              <a:t>江西亿友药业</a:t>
            </a:r>
          </a:p>
        </p:txBody>
      </p:sp>
      <p:sp>
        <p:nvSpPr>
          <p:cNvPr id="6" name="灯片编号占位符 5"/>
          <p:cNvSpPr>
            <a:spLocks noGrp="1"/>
          </p:cNvSpPr>
          <p:nvPr>
            <p:ph type="sldNum" sz="quarter" idx="12"/>
          </p:nvPr>
        </p:nvSpPr>
        <p:spPr/>
        <p:txBody>
          <a:bodyPr/>
          <a:lstStyle/>
          <a:p>
            <a:fld id="{8DC1864B-9BC2-48AB-B3B9-D1A33477611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2A929DA-6412-4AE7-88E2-B669BDBDF9F7}" type="datetime1">
              <a:rPr lang="zh-CN" altLang="en-US" smtClean="0"/>
              <a:t>2026/6/1</a:t>
            </a:fld>
            <a:endParaRPr lang="zh-CN" altLang="en-US"/>
          </a:p>
        </p:txBody>
      </p:sp>
      <p:sp>
        <p:nvSpPr>
          <p:cNvPr id="5" name="页脚占位符 4"/>
          <p:cNvSpPr>
            <a:spLocks noGrp="1"/>
          </p:cNvSpPr>
          <p:nvPr>
            <p:ph type="ftr" sz="quarter" idx="11"/>
          </p:nvPr>
        </p:nvSpPr>
        <p:spPr/>
        <p:txBody>
          <a:bodyPr/>
          <a:lstStyle/>
          <a:p>
            <a:r>
              <a:rPr lang="zh-CN" altLang="en-US"/>
              <a:t>江西亿友药业</a:t>
            </a:r>
          </a:p>
        </p:txBody>
      </p:sp>
      <p:sp>
        <p:nvSpPr>
          <p:cNvPr id="6" name="灯片编号占位符 5"/>
          <p:cNvSpPr>
            <a:spLocks noGrp="1"/>
          </p:cNvSpPr>
          <p:nvPr>
            <p:ph type="sldNum" sz="quarter" idx="12"/>
          </p:nvPr>
        </p:nvSpPr>
        <p:spPr/>
        <p:txBody>
          <a:bodyPr/>
          <a:lstStyle/>
          <a:p>
            <a:fld id="{8DC1864B-9BC2-48AB-B3B9-D1A33477611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5DB77BB-26BC-4B5A-81A6-C74DBDC0F476}" type="datetime1">
              <a:rPr lang="zh-CN" altLang="en-US" smtClean="0"/>
              <a:t>2026/6/1</a:t>
            </a:fld>
            <a:endParaRPr lang="zh-CN" altLang="en-US"/>
          </a:p>
        </p:txBody>
      </p:sp>
      <p:sp>
        <p:nvSpPr>
          <p:cNvPr id="6" name="页脚占位符 5"/>
          <p:cNvSpPr>
            <a:spLocks noGrp="1"/>
          </p:cNvSpPr>
          <p:nvPr>
            <p:ph type="ftr" sz="quarter" idx="11"/>
          </p:nvPr>
        </p:nvSpPr>
        <p:spPr/>
        <p:txBody>
          <a:bodyPr/>
          <a:lstStyle/>
          <a:p>
            <a:r>
              <a:rPr lang="zh-CN" altLang="en-US"/>
              <a:t>江西亿友药业</a:t>
            </a:r>
          </a:p>
        </p:txBody>
      </p:sp>
      <p:sp>
        <p:nvSpPr>
          <p:cNvPr id="7" name="灯片编号占位符 6"/>
          <p:cNvSpPr>
            <a:spLocks noGrp="1"/>
          </p:cNvSpPr>
          <p:nvPr>
            <p:ph type="sldNum" sz="quarter" idx="12"/>
          </p:nvPr>
        </p:nvSpPr>
        <p:spPr/>
        <p:txBody>
          <a:bodyPr/>
          <a:lstStyle/>
          <a:p>
            <a:fld id="{8DC1864B-9BC2-48AB-B3B9-D1A33477611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AF4FCB8-B1B0-49FD-8FA2-02BF3A64505C}" type="datetime1">
              <a:rPr lang="zh-CN" altLang="en-US" smtClean="0"/>
              <a:t>2026/6/1</a:t>
            </a:fld>
            <a:endParaRPr lang="zh-CN" altLang="en-US"/>
          </a:p>
        </p:txBody>
      </p:sp>
      <p:sp>
        <p:nvSpPr>
          <p:cNvPr id="8" name="页脚占位符 7"/>
          <p:cNvSpPr>
            <a:spLocks noGrp="1"/>
          </p:cNvSpPr>
          <p:nvPr>
            <p:ph type="ftr" sz="quarter" idx="11"/>
          </p:nvPr>
        </p:nvSpPr>
        <p:spPr/>
        <p:txBody>
          <a:bodyPr/>
          <a:lstStyle/>
          <a:p>
            <a:r>
              <a:rPr lang="zh-CN" altLang="en-US"/>
              <a:t>江西亿友药业</a:t>
            </a:r>
          </a:p>
        </p:txBody>
      </p:sp>
      <p:sp>
        <p:nvSpPr>
          <p:cNvPr id="9" name="灯片编号占位符 8"/>
          <p:cNvSpPr>
            <a:spLocks noGrp="1"/>
          </p:cNvSpPr>
          <p:nvPr>
            <p:ph type="sldNum" sz="quarter" idx="12"/>
          </p:nvPr>
        </p:nvSpPr>
        <p:spPr/>
        <p:txBody>
          <a:bodyPr/>
          <a:lstStyle/>
          <a:p>
            <a:fld id="{8DC1864B-9BC2-48AB-B3B9-D1A33477611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EDAD1F6-22CF-4B9F-A34C-4B736AF67C27}" type="datetime1">
              <a:rPr lang="zh-CN" altLang="en-US" smtClean="0"/>
              <a:t>2026/6/1</a:t>
            </a:fld>
            <a:endParaRPr lang="zh-CN" altLang="en-US"/>
          </a:p>
        </p:txBody>
      </p:sp>
      <p:sp>
        <p:nvSpPr>
          <p:cNvPr id="4" name="页脚占位符 3"/>
          <p:cNvSpPr>
            <a:spLocks noGrp="1"/>
          </p:cNvSpPr>
          <p:nvPr>
            <p:ph type="ftr" sz="quarter" idx="11"/>
          </p:nvPr>
        </p:nvSpPr>
        <p:spPr/>
        <p:txBody>
          <a:bodyPr/>
          <a:lstStyle/>
          <a:p>
            <a:r>
              <a:rPr lang="zh-CN" altLang="en-US"/>
              <a:t>江西亿友药业</a:t>
            </a:r>
          </a:p>
        </p:txBody>
      </p:sp>
      <p:sp>
        <p:nvSpPr>
          <p:cNvPr id="5" name="灯片编号占位符 4"/>
          <p:cNvSpPr>
            <a:spLocks noGrp="1"/>
          </p:cNvSpPr>
          <p:nvPr>
            <p:ph type="sldNum" sz="quarter" idx="12"/>
          </p:nvPr>
        </p:nvSpPr>
        <p:spPr/>
        <p:txBody>
          <a:bodyPr/>
          <a:lstStyle/>
          <a:p>
            <a:fld id="{8DC1864B-9BC2-48AB-B3B9-D1A33477611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DA46F-1518-41BA-8D49-6B38C061F51C}" type="datetime1">
              <a:rPr lang="zh-CN" altLang="en-US" smtClean="0"/>
              <a:t>2026/6/1</a:t>
            </a:fld>
            <a:endParaRPr lang="zh-CN" altLang="en-US"/>
          </a:p>
        </p:txBody>
      </p:sp>
      <p:sp>
        <p:nvSpPr>
          <p:cNvPr id="3" name="页脚占位符 2"/>
          <p:cNvSpPr>
            <a:spLocks noGrp="1"/>
          </p:cNvSpPr>
          <p:nvPr>
            <p:ph type="ftr" sz="quarter" idx="11"/>
          </p:nvPr>
        </p:nvSpPr>
        <p:spPr/>
        <p:txBody>
          <a:bodyPr/>
          <a:lstStyle/>
          <a:p>
            <a:r>
              <a:rPr lang="zh-CN" altLang="en-US"/>
              <a:t>江西亿友药业</a:t>
            </a:r>
          </a:p>
        </p:txBody>
      </p:sp>
      <p:sp>
        <p:nvSpPr>
          <p:cNvPr id="4" name="灯片编号占位符 3"/>
          <p:cNvSpPr>
            <a:spLocks noGrp="1"/>
          </p:cNvSpPr>
          <p:nvPr>
            <p:ph type="sldNum" sz="quarter" idx="12"/>
          </p:nvPr>
        </p:nvSpPr>
        <p:spPr/>
        <p:txBody>
          <a:bodyPr/>
          <a:lstStyle/>
          <a:p>
            <a:fld id="{8DC1864B-9BC2-48AB-B3B9-D1A33477611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C05FD71-32A7-4788-8D33-B2A5C32F1474}" type="datetime1">
              <a:rPr lang="zh-CN" altLang="en-US" smtClean="0"/>
              <a:t>2026/6/1</a:t>
            </a:fld>
            <a:endParaRPr lang="zh-CN" altLang="en-US"/>
          </a:p>
        </p:txBody>
      </p:sp>
      <p:sp>
        <p:nvSpPr>
          <p:cNvPr id="6" name="页脚占位符 5"/>
          <p:cNvSpPr>
            <a:spLocks noGrp="1"/>
          </p:cNvSpPr>
          <p:nvPr>
            <p:ph type="ftr" sz="quarter" idx="11"/>
          </p:nvPr>
        </p:nvSpPr>
        <p:spPr/>
        <p:txBody>
          <a:bodyPr/>
          <a:lstStyle/>
          <a:p>
            <a:r>
              <a:rPr lang="zh-CN" altLang="en-US"/>
              <a:t>江西亿友药业</a:t>
            </a:r>
          </a:p>
        </p:txBody>
      </p:sp>
      <p:sp>
        <p:nvSpPr>
          <p:cNvPr id="7" name="灯片编号占位符 6"/>
          <p:cNvSpPr>
            <a:spLocks noGrp="1"/>
          </p:cNvSpPr>
          <p:nvPr>
            <p:ph type="sldNum" sz="quarter" idx="12"/>
          </p:nvPr>
        </p:nvSpPr>
        <p:spPr/>
        <p:txBody>
          <a:bodyPr/>
          <a:lstStyle/>
          <a:p>
            <a:fld id="{8DC1864B-9BC2-48AB-B3B9-D1A33477611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CAB1553-94FB-43A3-A81E-B1B8B7185F5D}" type="datetime1">
              <a:rPr lang="zh-CN" altLang="en-US" smtClean="0"/>
              <a:t>2026/6/1</a:t>
            </a:fld>
            <a:endParaRPr lang="zh-CN" altLang="en-US"/>
          </a:p>
        </p:txBody>
      </p:sp>
      <p:sp>
        <p:nvSpPr>
          <p:cNvPr id="6" name="页脚占位符 5"/>
          <p:cNvSpPr>
            <a:spLocks noGrp="1"/>
          </p:cNvSpPr>
          <p:nvPr>
            <p:ph type="ftr" sz="quarter" idx="11"/>
          </p:nvPr>
        </p:nvSpPr>
        <p:spPr/>
        <p:txBody>
          <a:bodyPr/>
          <a:lstStyle/>
          <a:p>
            <a:r>
              <a:rPr lang="zh-CN" altLang="en-US"/>
              <a:t>江西亿友药业</a:t>
            </a:r>
          </a:p>
        </p:txBody>
      </p:sp>
      <p:sp>
        <p:nvSpPr>
          <p:cNvPr id="7" name="灯片编号占位符 6"/>
          <p:cNvSpPr>
            <a:spLocks noGrp="1"/>
          </p:cNvSpPr>
          <p:nvPr>
            <p:ph type="sldNum" sz="quarter" idx="12"/>
          </p:nvPr>
        </p:nvSpPr>
        <p:spPr/>
        <p:txBody>
          <a:bodyPr/>
          <a:lstStyle/>
          <a:p>
            <a:fld id="{8DC1864B-9BC2-48AB-B3B9-D1A33477611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878FD-2D97-46C4-AC03-B2A9CD6F3805}" type="datetime1">
              <a:rPr lang="zh-CN" altLang="en-US" smtClean="0"/>
              <a:t>2026/6/1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江西亿友药业</a:t>
            </a: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1864B-9BC2-48AB-B3B9-D1A33477611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extLst>
              <a:ext uri="{96DAC541-7B7A-43D3-8B79-37D633B846F1}">
                <asvg:svgBlip xmlns:asvg="http://schemas.microsoft.com/office/drawing/2016/SVG/main" r:embed="rId6"/>
              </a:ext>
            </a:extLst>
          </a:blip>
          <a:srcRect/>
          <a:stretch>
            <a:fillRect/>
          </a:stretch>
        </a:blipFill>
        <a:effectLst/>
      </p:bgPr>
    </p:bg>
    <p:spTree>
      <p:nvGrpSpPr>
        <p:cNvPr id="1" name=""/>
        <p:cNvGrpSpPr/>
        <p:nvPr/>
      </p:nvGrpSpPr>
      <p:grpSpPr>
        <a:xfrm>
          <a:off x="0" y="0"/>
          <a:ext cx="0" cy="0"/>
          <a:chOff x="0" y="0"/>
          <a:chExt cx="0" cy="0"/>
        </a:xfrm>
      </p:grpSpPr>
      <p:sp>
        <p:nvSpPr>
          <p:cNvPr id="2" name="背景" hidden="1"/>
          <p:cNvSpPr txBox="1"/>
          <p:nvPr userDrawn="1"/>
        </p:nvSpPr>
        <p:spPr>
          <a:xfrm>
            <a:off x="4716167" y="13663974"/>
            <a:ext cx="3248660" cy="275590"/>
          </a:xfrm>
          <a:prstGeom prst="rect">
            <a:avLst/>
          </a:prstGeom>
          <a:noFill/>
        </p:spPr>
        <p:txBody>
          <a:bodyPr wrap="none" rtlCol="0">
            <a:spAutoFit/>
          </a:bodyPr>
          <a:lstStyle/>
          <a:p>
            <a:r>
              <a:rPr lang="zh-CN" altLang="en-US" sz="1200">
                <a:solidFill>
                  <a:srgbClr val="E6E6E6"/>
                </a:solidFill>
              </a:rPr>
              <a:t>版权所有：</a:t>
            </a:r>
            <a:r>
              <a:rPr lang="en-US" altLang="zh-CN" sz="1200">
                <a:solidFill>
                  <a:srgbClr val="E6E6E6"/>
                </a:solidFill>
              </a:rPr>
              <a:t>请自行输入 WWW.请自行输入.CN</a:t>
            </a:r>
            <a:endParaRPr lang="en-US" sz="1200">
              <a:solidFill>
                <a:srgbClr val="E6E6E6"/>
              </a:solidFill>
            </a:endParaRPr>
          </a:p>
        </p:txBody>
      </p:sp>
      <p:sp>
        <p:nvSpPr>
          <p:cNvPr id="4"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5"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3"/>
          <p:cNvSpPr>
            <a:spLocks noGrp="1"/>
          </p:cNvSpPr>
          <p:nvPr>
            <p:ph type="dt" sz="half" idx="2"/>
          </p:nvPr>
        </p:nvSpPr>
        <p:spPr>
          <a:xfrm>
            <a:off x="838200" y="64770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2026/6/1</a:t>
            </a:fld>
            <a:endParaRPr lang="zh-CN" altLang="en-US"/>
          </a:p>
        </p:txBody>
      </p:sp>
      <p:sp>
        <p:nvSpPr>
          <p:cNvPr id="7"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8" name="灯片编号占位符 5"/>
          <p:cNvSpPr>
            <a:spLocks noGrp="1"/>
          </p:cNvSpPr>
          <p:nvPr>
            <p:ph type="sldNum" sz="quarter" idx="4"/>
          </p:nvPr>
        </p:nvSpPr>
        <p:spPr>
          <a:xfrm>
            <a:off x="8610600" y="64528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6.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6.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slide" Target="slide4.xml"/><Relationship Id="rId3" Type="http://schemas.openxmlformats.org/officeDocument/2006/relationships/tags" Target="../tags/tag5.xml"/><Relationship Id="rId21" Type="http://schemas.openxmlformats.org/officeDocument/2006/relationships/image" Target="../media/image5.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slideLayout" Target="../slideLayouts/slideLayout1.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slide" Target="slide1.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6.png"/><Relationship Id="rId10" Type="http://schemas.openxmlformats.org/officeDocument/2006/relationships/tags" Target="../tags/tag12.xml"/><Relationship Id="rId19" Type="http://schemas.openxmlformats.org/officeDocument/2006/relationships/slide" Target="slide5.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chart" Target="../charts/char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6.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6.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7.xml"/><Relationship Id="rId5" Type="http://schemas.openxmlformats.org/officeDocument/2006/relationships/tags" Target="../tags/tag31.xml"/><Relationship Id="rId4" Type="http://schemas.openxmlformats.org/officeDocument/2006/relationships/tags" Target="../tags/tag3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9.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8.png"/><Relationship Id="rId5" Type="http://schemas.openxmlformats.org/officeDocument/2006/relationships/tags" Target="../tags/tag38.xml"/><Relationship Id="rId10" Type="http://schemas.openxmlformats.org/officeDocument/2006/relationships/image" Target="../media/image7.png"/><Relationship Id="rId4" Type="http://schemas.openxmlformats.org/officeDocument/2006/relationships/tags" Target="../tags/tag37.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100000">
              <a:schemeClr val="accent1">
                <a:lumMod val="40000"/>
                <a:lumOff val="6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文本框 1"/>
          <p:cNvSpPr txBox="1"/>
          <p:nvPr/>
        </p:nvSpPr>
        <p:spPr>
          <a:xfrm>
            <a:off x="3398708" y="1474885"/>
            <a:ext cx="5032147" cy="1190582"/>
          </a:xfrm>
          <a:prstGeom prst="rect">
            <a:avLst/>
          </a:prstGeom>
          <a:noFill/>
        </p:spPr>
        <p:txBody>
          <a:bodyPr wrap="none" rtlCol="0">
            <a:spAutoFit/>
          </a:bodyPr>
          <a:lstStyle/>
          <a:p>
            <a:pPr algn="ctr">
              <a:lnSpc>
                <a:spcPct val="150000"/>
              </a:lnSpc>
            </a:pPr>
            <a:r>
              <a:rPr lang="zh-CN" altLang="en-US" sz="5400" b="1" dirty="0">
                <a:latin typeface="Arial" panose="020B0604020202020204" pitchFamily="34" charset="0"/>
                <a:ea typeface="微软雅黑" panose="020B0503020204020204" pitchFamily="34" charset="-122"/>
                <a:sym typeface="Arial" panose="020B0604020202020204" pitchFamily="34" charset="0"/>
              </a:rPr>
              <a:t>盐酸溴己新</a:t>
            </a:r>
            <a:r>
              <a:rPr lang="zh-CN" altLang="en-US" sz="5400" b="1" dirty="0">
                <a:solidFill>
                  <a:srgbClr val="FF0000"/>
                </a:solidFill>
                <a:latin typeface="Arial" panose="020B0604020202020204" pitchFamily="34" charset="0"/>
                <a:ea typeface="微软雅黑" panose="020B0503020204020204" pitchFamily="34" charset="-122"/>
                <a:sym typeface="Arial" panose="020B0604020202020204" pitchFamily="34" charset="0"/>
              </a:rPr>
              <a:t>颗粒</a:t>
            </a:r>
            <a:endParaRPr lang="en-US" altLang="zh-CN" sz="5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4665304" y="5717346"/>
            <a:ext cx="3262432" cy="580415"/>
          </a:xfrm>
          <a:prstGeom prst="rect">
            <a:avLst/>
          </a:prstGeom>
          <a:noFill/>
        </p:spPr>
        <p:txBody>
          <a:bodyPr wrap="none" rtlCol="0">
            <a:spAutoFit/>
          </a:bodyPr>
          <a:lstStyle/>
          <a:p>
            <a:pPr algn="ctr">
              <a:lnSpc>
                <a:spcPct val="150000"/>
              </a:lnSpc>
            </a:pPr>
            <a:r>
              <a:rPr lang="zh-CN" altLang="en-US" sz="2400" dirty="0">
                <a:latin typeface="Arial" panose="020B0604020202020204" pitchFamily="34" charset="0"/>
                <a:ea typeface="微软雅黑" panose="020B0503020204020204" pitchFamily="34" charset="-122"/>
                <a:sym typeface="Arial" panose="020B0604020202020204" pitchFamily="34" charset="0"/>
              </a:rPr>
              <a:t>江西亿友药业有限公司</a:t>
            </a:r>
            <a:endParaRPr lang="en-US" altLang="zh-CN" sz="2400" dirty="0">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53" b="100000" l="2165" r="98918"/>
                    </a14:imgEffect>
                  </a14:imgLayer>
                </a14:imgProps>
              </a:ext>
              <a:ext uri="{28A0092B-C50C-407E-A947-70E740481C1C}">
                <a14:useLocalDpi xmlns:a14="http://schemas.microsoft.com/office/drawing/2010/main" val="0"/>
              </a:ext>
            </a:extLst>
          </a:blip>
          <a:srcRect l="2865" t="1" r="2782" b="749"/>
          <a:stretch>
            <a:fillRect/>
          </a:stretch>
        </p:blipFill>
        <p:spPr>
          <a:xfrm>
            <a:off x="88778" y="4958172"/>
            <a:ext cx="2308194" cy="1792118"/>
          </a:xfrm>
          <a:prstGeom prst="rect">
            <a:avLst/>
          </a:prstGeom>
          <a:effectLst>
            <a:outerShdw blurRad="50800" dist="38100" dir="2700000" algn="tl" rotWithShape="0">
              <a:prstClr val="black">
                <a:alpha val="40000"/>
              </a:prstClr>
            </a:outerShdw>
          </a:effectLst>
        </p:spPr>
      </p:pic>
      <p:sp>
        <p:nvSpPr>
          <p:cNvPr id="3" name="文本框 2"/>
          <p:cNvSpPr txBox="1"/>
          <p:nvPr/>
        </p:nvSpPr>
        <p:spPr>
          <a:xfrm>
            <a:off x="2396972" y="2991077"/>
            <a:ext cx="7055497" cy="1383665"/>
          </a:xfrm>
          <a:prstGeom prst="rect">
            <a:avLst/>
          </a:prstGeom>
          <a:noFill/>
        </p:spPr>
        <p:txBody>
          <a:bodyPr wrap="square" rtlCol="0">
            <a:spAutoFit/>
          </a:bodyPr>
          <a:lstStyle/>
          <a:p>
            <a:pPr algn="ctr">
              <a:lnSpc>
                <a:spcPct val="150000"/>
              </a:lnSpc>
            </a:pPr>
            <a:r>
              <a:rPr lang="zh-CN" altLang="en-US" sz="2800"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国内首仿，创新剂型，携带便捷</a:t>
            </a:r>
            <a:endParaRPr lang="en-US" altLang="zh-CN" sz="2800"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2800"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填补</a:t>
            </a:r>
            <a:r>
              <a:rPr lang="zh-CN" altLang="en-US" sz="2800" b="1" dirty="0">
                <a:solidFill>
                  <a:srgbClr val="FF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吞咽困难患者</a:t>
            </a:r>
            <a:r>
              <a:rPr lang="zh-CN" altLang="en-US" sz="2800"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用药需求</a:t>
            </a:r>
          </a:p>
        </p:txBody>
      </p:sp>
      <p:pic>
        <p:nvPicPr>
          <p:cNvPr id="6" name="图片 5" descr="59e0f39fbc36465916aaa2b21c2a462"/>
          <p:cNvPicPr>
            <a:picLocks noChangeAspect="1"/>
          </p:cNvPicPr>
          <p:nvPr>
            <p:custDataLst>
              <p:tags r:id="rId1"/>
            </p:custDataLst>
          </p:nvPr>
        </p:nvPicPr>
        <p:blipFill>
          <a:blip r:embed="rId5" cstate="print"/>
          <a:stretch>
            <a:fillRect/>
          </a:stretch>
        </p:blipFill>
        <p:spPr>
          <a:xfrm>
            <a:off x="68996" y="114490"/>
            <a:ext cx="661670" cy="60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页脚占位符 1"/>
          <p:cNvSpPr>
            <a:spLocks noGrp="1"/>
          </p:cNvSpPr>
          <p:nvPr>
            <p:ph type="ftr" sz="quarter" idx="11"/>
          </p:nvPr>
        </p:nvSpPr>
        <p:spPr>
          <a:xfrm>
            <a:off x="711562" y="304490"/>
            <a:ext cx="5218721" cy="419600"/>
          </a:xfrm>
        </p:spPr>
        <p:txBody>
          <a:bodyPr/>
          <a:lstStyle/>
          <a:p>
            <a:pPr algn="l"/>
            <a:r>
              <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五、公平性</a:t>
            </a:r>
          </a:p>
        </p:txBody>
      </p:sp>
      <p:pic>
        <p:nvPicPr>
          <p:cNvPr id="5" name="图片 4" descr="59e0f39fbc36465916aaa2b21c2a462"/>
          <p:cNvPicPr>
            <a:picLocks noChangeAspect="1"/>
          </p:cNvPicPr>
          <p:nvPr>
            <p:custDataLst>
              <p:tags r:id="rId1"/>
            </p:custDataLst>
          </p:nvPr>
        </p:nvPicPr>
        <p:blipFill>
          <a:blip r:embed="rId5" cstate="print"/>
          <a:stretch>
            <a:fillRect/>
          </a:stretch>
        </p:blipFill>
        <p:spPr>
          <a:xfrm>
            <a:off x="68996" y="114490"/>
            <a:ext cx="661670" cy="609600"/>
          </a:xfrm>
          <a:prstGeom prst="rect">
            <a:avLst/>
          </a:prstGeom>
        </p:spPr>
      </p:pic>
      <p:sp>
        <p:nvSpPr>
          <p:cNvPr id="7" name="文本框 6"/>
          <p:cNvSpPr txBox="1"/>
          <p:nvPr>
            <p:custDataLst>
              <p:tags r:id="rId2"/>
            </p:custDataLst>
          </p:nvPr>
        </p:nvSpPr>
        <p:spPr>
          <a:xfrm>
            <a:off x="675640" y="825500"/>
            <a:ext cx="10509885" cy="3466465"/>
          </a:xfrm>
          <a:prstGeom prst="rect">
            <a:avLst/>
          </a:prstGeom>
          <a:noFill/>
          <a:ln>
            <a:noFill/>
          </a:ln>
        </p:spPr>
        <p:txBody>
          <a:bodyPr wrap="square" rtlCol="0">
            <a:noAutofit/>
          </a:bodyPr>
          <a:lstStyle/>
          <a:p>
            <a:pPr algn="l">
              <a:lnSpc>
                <a:spcPct val="150000"/>
              </a:lnSpc>
              <a:buClrTx/>
              <a:buSzTx/>
              <a:buFontTx/>
            </a:pPr>
            <a:r>
              <a:rPr lang="en-US" altLang="zh-CN"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r>
              <a:rPr lang="zh-CN" altLang="en-US"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lang="zh-CN" altLang="zh-CN"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 </a:t>
            </a:r>
            <a:r>
              <a:rPr lang="zh-CN" altLang="en-US"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填补目录内无溴己新颗粒剂型的空白，进一步满足老人、糖尿病、吞咽困难患者临床需求</a:t>
            </a:r>
            <a:endParaRPr lang="en-US" altLang="zh-CN"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l"/>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目前目录内仅有溴己新口服常释剂型和注射剂，新增颗粒剂型可填补目录空白，进一步优化目录结构。</a:t>
            </a:r>
            <a:endParaRPr lang="en-US" altLang="zh-CN"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l"/>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相比于片剂、注射剂、口服溶液剂，溴己新颗粒剂型优势明显：</a:t>
            </a:r>
            <a:endParaRPr lang="en-US" altLang="zh-CN"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742950" lvl="1" indent="-285750">
              <a:lnSpc>
                <a:spcPct val="150000"/>
              </a:lnSpc>
              <a:buFont typeface="Wingdings" panose="05000000000000000000" pitchFamily="2" charset="2"/>
              <a:buChar char="ü"/>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增加</a:t>
            </a:r>
            <a:r>
              <a:rPr lang="zh-CN" altLang="en-US" sz="1600" b="1"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肺结核、尘肺、手术后的祛痰</a:t>
            </a: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适应症</a:t>
            </a:r>
          </a:p>
          <a:p>
            <a:pPr marL="742950" lvl="1" indent="-285750">
              <a:lnSpc>
                <a:spcPct val="150000"/>
              </a:lnSpc>
              <a:buFont typeface="Wingdings" panose="05000000000000000000" pitchFamily="2" charset="2"/>
              <a:buChar char="ü"/>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适用于</a:t>
            </a:r>
            <a:r>
              <a:rPr lang="zh-CN" altLang="en-US" sz="1600" b="1"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吞咽困难患者</a:t>
            </a: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，尤其咽喉肿痛（刀片喉）患者</a:t>
            </a:r>
            <a:endParaRPr lang="en-US" altLang="zh-CN"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742950" lvl="1" indent="-285750">
              <a:lnSpc>
                <a:spcPct val="150000"/>
              </a:lnSpc>
              <a:buFont typeface="Wingdings" panose="05000000000000000000" pitchFamily="2" charset="2"/>
              <a:buChar char="ü"/>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溶化性好，入口即化，</a:t>
            </a:r>
            <a:r>
              <a:rPr lang="zh-CN" altLang="en-US" sz="1600" b="1"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可含服</a:t>
            </a:r>
          </a:p>
          <a:p>
            <a:pPr marL="742950" lvl="1" indent="-285750">
              <a:lnSpc>
                <a:spcPct val="150000"/>
              </a:lnSpc>
              <a:buFont typeface="Wingdings" panose="05000000000000000000" pitchFamily="2" charset="2"/>
              <a:buChar char="ü"/>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药品生物利用率高，每日口服</a:t>
            </a:r>
            <a:r>
              <a:rPr lang="zh-CN" altLang="en-US" sz="1600" b="1"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剂量为口服溶液剂或片剂的一半或</a:t>
            </a:r>
            <a:r>
              <a:rPr lang="en-US" altLang="zh-CN" sz="1600" b="1"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1/4</a:t>
            </a:r>
            <a:endParaRPr lang="zh-CN" altLang="en-US" sz="1600" b="1"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742950" lvl="1" indent="-285750">
              <a:lnSpc>
                <a:spcPct val="150000"/>
              </a:lnSpc>
              <a:buFont typeface="Wingdings" panose="05000000000000000000" pitchFamily="2" charset="2"/>
              <a:buChar char="ü"/>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辅料友好，可用于</a:t>
            </a:r>
            <a:r>
              <a:rPr lang="zh-CN" altLang="en-US" sz="1600" b="1"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糖尿病患者</a:t>
            </a: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，而盐酸溴己新注射液含有无水葡萄糖。</a:t>
            </a:r>
          </a:p>
          <a:p>
            <a:pPr marL="742950" lvl="1" indent="-285750">
              <a:lnSpc>
                <a:spcPct val="150000"/>
              </a:lnSpc>
              <a:buFont typeface="Wingdings" panose="05000000000000000000" pitchFamily="2" charset="2"/>
              <a:buChar char="ü"/>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较口服溶液给药更精准，携带更方便，减少浪费。</a:t>
            </a:r>
          </a:p>
          <a:p>
            <a:pPr marL="742950" lvl="1" indent="-285750">
              <a:lnSpc>
                <a:spcPct val="150000"/>
              </a:lnSpc>
              <a:buFont typeface="Wingdings" panose="05000000000000000000" pitchFamily="2" charset="2"/>
              <a:buChar char="ü"/>
            </a:pPr>
            <a:endPar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ü"/>
            </a:pPr>
            <a:endParaRPr lang="en-US" altLang="zh-CN"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4" name="文本框 13"/>
          <p:cNvSpPr txBox="1"/>
          <p:nvPr>
            <p:custDataLst>
              <p:tags r:id="rId3"/>
            </p:custDataLst>
          </p:nvPr>
        </p:nvSpPr>
        <p:spPr>
          <a:xfrm>
            <a:off x="675376" y="4393481"/>
            <a:ext cx="10509813" cy="1339436"/>
          </a:xfrm>
          <a:prstGeom prst="rect">
            <a:avLst/>
          </a:prstGeom>
          <a:noFill/>
          <a:ln>
            <a:noFill/>
          </a:ln>
        </p:spPr>
        <p:txBody>
          <a:bodyPr wrap="square" rtlCol="0">
            <a:noAutofit/>
          </a:bodyPr>
          <a:lstStyle/>
          <a:p>
            <a:pPr algn="l">
              <a:lnSpc>
                <a:spcPct val="150000"/>
              </a:lnSpc>
              <a:buClrTx/>
              <a:buSzTx/>
              <a:buFontTx/>
            </a:pPr>
            <a:r>
              <a:rPr lang="en-US" altLang="zh-CN"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r>
              <a:rPr lang="zh-CN" altLang="en-US"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、口服剂型、临床易于管理</a:t>
            </a:r>
            <a:endParaRPr lang="en-US" altLang="zh-CN"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l"/>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溴己新颗粒剂增加“手术后祛痰”的适应症，可减少盐酸溴己新注射液使用，临床更易于管理、用药便利性更高、且可节省医疗费用支出。</a:t>
            </a:r>
          </a:p>
          <a:p>
            <a:pPr indent="0">
              <a:lnSpc>
                <a:spcPct val="150000"/>
              </a:lnSpc>
              <a:buFont typeface="Wingdings" panose="05000000000000000000" pitchFamily="2" charset="2"/>
              <a:buNone/>
            </a:pPr>
            <a:endPar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indent="0">
              <a:lnSpc>
                <a:spcPct val="150000"/>
              </a:lnSpc>
              <a:buFont typeface="Wingdings" panose="05000000000000000000" pitchFamily="2" charset="2"/>
              <a:buNone/>
            </a:pPr>
            <a:r>
              <a:rPr lang="zh-CN" altLang="en-US" sz="1800"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r>
              <a:rPr lang="zh-CN" altLang="en-US"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lang="zh-CN" altLang="en-US" sz="1800"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供应保障：本品本土化生产，能充足供应。</a:t>
            </a:r>
          </a:p>
          <a:p>
            <a:pPr marL="285750" indent="-285750">
              <a:lnSpc>
                <a:spcPct val="150000"/>
              </a:lnSpc>
              <a:buFont typeface="Wingdings" panose="05000000000000000000" pitchFamily="2" charset="2"/>
              <a:buChar char="l"/>
            </a:pPr>
            <a:endParaRPr lang="en-US" altLang="zh-CN"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页脚占位符 1"/>
          <p:cNvSpPr>
            <a:spLocks noGrp="1"/>
          </p:cNvSpPr>
          <p:nvPr>
            <p:ph type="ftr" sz="quarter" idx="11"/>
          </p:nvPr>
        </p:nvSpPr>
        <p:spPr>
          <a:xfrm>
            <a:off x="2078355" y="1240790"/>
            <a:ext cx="7835900" cy="3273425"/>
          </a:xfrm>
        </p:spPr>
        <p:txBody>
          <a:bodyPr/>
          <a:lstStyle/>
          <a:p>
            <a:pPr>
              <a:lnSpc>
                <a:spcPct val="150000"/>
              </a:lnSpc>
            </a:pPr>
            <a:r>
              <a:rPr lang="zh-CN" altLang="en-US" sz="3600" b="1" dirty="0">
                <a:solidFill>
                  <a:srgbClr val="002060"/>
                </a:solidFill>
                <a:latin typeface="Arial" panose="020B0604020202020204" pitchFamily="34" charset="0"/>
                <a:ea typeface="微软雅黑" panose="020B0503020204020204" pitchFamily="34" charset="-122"/>
                <a:sym typeface="Arial" panose="020B0604020202020204" pitchFamily="34" charset="0"/>
              </a:rPr>
              <a:t>恳请您支持</a:t>
            </a:r>
            <a:r>
              <a:rPr lang="zh-CN" altLang="en-US" sz="440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盐酸溴己新颗粒</a:t>
            </a:r>
            <a:endParaRPr lang="en-US" altLang="zh-CN" sz="440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3600" b="1" dirty="0">
                <a:solidFill>
                  <a:srgbClr val="002060"/>
                </a:solidFill>
                <a:latin typeface="Arial" panose="020B0604020202020204" pitchFamily="34" charset="0"/>
                <a:ea typeface="微软雅黑" panose="020B0503020204020204" pitchFamily="34" charset="-122"/>
                <a:sym typeface="Arial" panose="020B0604020202020204" pitchFamily="34" charset="0"/>
              </a:rPr>
              <a:t>纳入医保目录</a:t>
            </a:r>
          </a:p>
          <a:p>
            <a:pPr>
              <a:lnSpc>
                <a:spcPct val="150000"/>
              </a:lnSpc>
            </a:pPr>
            <a:r>
              <a:rPr lang="zh-CN" altLang="en-US" sz="3600" b="1" dirty="0">
                <a:solidFill>
                  <a:srgbClr val="FF0000"/>
                </a:solidFill>
                <a:latin typeface="Arial" panose="020B0604020202020204" pitchFamily="34" charset="0"/>
                <a:ea typeface="微软雅黑" panose="020B0503020204020204" pitchFamily="34" charset="-122"/>
                <a:sym typeface="Arial" panose="020B0604020202020204" pitchFamily="34" charset="0"/>
              </a:rPr>
              <a:t>可大幅度降低医保基金支出</a:t>
            </a:r>
            <a:endParaRPr lang="en-US" altLang="zh-CN" sz="36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3600" b="1" dirty="0">
                <a:solidFill>
                  <a:srgbClr val="002060"/>
                </a:solidFill>
                <a:latin typeface="Arial" panose="020B0604020202020204" pitchFamily="34" charset="0"/>
                <a:ea typeface="微软雅黑" panose="020B0503020204020204" pitchFamily="34" charset="-122"/>
                <a:sym typeface="Arial" panose="020B0604020202020204" pitchFamily="34" charset="0"/>
              </a:rPr>
              <a:t>给临床用药增添新选择！</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100000">
              <a:schemeClr val="accent1">
                <a:lumMod val="40000"/>
                <a:lumOff val="6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圆角矩形 62"/>
          <p:cNvSpPr/>
          <p:nvPr/>
        </p:nvSpPr>
        <p:spPr>
          <a:xfrm>
            <a:off x="7091020" y="324161"/>
            <a:ext cx="1778992" cy="949947"/>
          </a:xfrm>
          <a:prstGeom prst="roundRect">
            <a:avLst>
              <a:gd name="adj" fmla="val 91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目      录</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46"/>
          <p:cNvSpPr/>
          <p:nvPr>
            <p:custDataLst>
              <p:tags r:id="rId1"/>
            </p:custDataLst>
          </p:nvPr>
        </p:nvSpPr>
        <p:spPr>
          <a:xfrm>
            <a:off x="4911325" y="1667030"/>
            <a:ext cx="6528725" cy="471587"/>
          </a:xfrm>
          <a:prstGeom prst="roundRect">
            <a:avLst/>
          </a:prstGeom>
          <a:solidFill>
            <a:schemeClr val="bg1">
              <a:lumMod val="9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圆角矩形 47">
            <a:hlinkClick r:id="rId18" action="ppaction://hlinksldjump"/>
          </p:cNvPr>
          <p:cNvSpPr/>
          <p:nvPr>
            <p:custDataLst>
              <p:tags r:id="rId2"/>
            </p:custDataLst>
          </p:nvPr>
        </p:nvSpPr>
        <p:spPr>
          <a:xfrm>
            <a:off x="5142804" y="1639106"/>
            <a:ext cx="1632181" cy="480053"/>
          </a:xfrm>
          <a:prstGeom prst="roundRect">
            <a:avLst>
              <a:gd name="adj" fmla="val 100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Part 1</a:t>
            </a:r>
            <a:endParaRPr kumimoji="0" lang="zh-CN" altLang="en-US" sz="2135"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49"/>
          <p:cNvSpPr/>
          <p:nvPr>
            <p:custDataLst>
              <p:tags r:id="rId3"/>
            </p:custDataLst>
          </p:nvPr>
        </p:nvSpPr>
        <p:spPr>
          <a:xfrm>
            <a:off x="4886540" y="2541027"/>
            <a:ext cx="6528725" cy="471587"/>
          </a:xfrm>
          <a:prstGeom prst="roundRect">
            <a:avLst/>
          </a:prstGeom>
          <a:solidFill>
            <a:schemeClr val="accent5">
              <a:lumMod val="20000"/>
              <a:lumOff val="80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6" name="圆角矩形 50">
            <a:hlinkClick r:id="rId19" action="ppaction://hlinksldjump"/>
          </p:cNvPr>
          <p:cNvSpPr/>
          <p:nvPr>
            <p:custDataLst>
              <p:tags r:id="rId4"/>
            </p:custDataLst>
          </p:nvPr>
        </p:nvSpPr>
        <p:spPr>
          <a:xfrm>
            <a:off x="5142805" y="2546125"/>
            <a:ext cx="1632181" cy="480053"/>
          </a:xfrm>
          <a:prstGeom prst="roundRect">
            <a:avLst>
              <a:gd name="adj" fmla="val 1005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Part 2</a:t>
            </a:r>
            <a:endParaRPr kumimoji="0" lang="zh-CN" altLang="en-US" sz="2135"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8" name="圆角矩形 55"/>
          <p:cNvSpPr/>
          <p:nvPr>
            <p:custDataLst>
              <p:tags r:id="rId5"/>
            </p:custDataLst>
          </p:nvPr>
        </p:nvSpPr>
        <p:spPr>
          <a:xfrm>
            <a:off x="4911325" y="3404063"/>
            <a:ext cx="6528725" cy="471587"/>
          </a:xfrm>
          <a:prstGeom prst="roundRect">
            <a:avLst/>
          </a:prstGeom>
          <a:solidFill>
            <a:schemeClr val="bg1">
              <a:lumMod val="9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indent="0" defTabSz="1219200" fontAlgn="auto">
              <a:lnSpc>
                <a:spcPct val="100000"/>
              </a:lnSpc>
              <a:spcBef>
                <a:spcPts val="0"/>
              </a:spcBef>
              <a:spcAft>
                <a:spcPts val="0"/>
              </a:spcAft>
              <a:buClrTx/>
              <a:buSzTx/>
              <a:buFontTx/>
              <a:buNone/>
              <a:defRPr/>
            </a:pPr>
            <a:endParaRPr lang="zh-CN" altLang="en-US" sz="2400" b="1"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圆角矩形 56">
            <a:hlinkClick r:id="rId20" action="ppaction://hlinksldjump"/>
          </p:cNvPr>
          <p:cNvSpPr/>
          <p:nvPr>
            <p:custDataLst>
              <p:tags r:id="rId6"/>
            </p:custDataLst>
          </p:nvPr>
        </p:nvSpPr>
        <p:spPr>
          <a:xfrm>
            <a:off x="5142806" y="3387779"/>
            <a:ext cx="1632181" cy="479407"/>
          </a:xfrm>
          <a:prstGeom prst="roundRect">
            <a:avLst>
              <a:gd name="adj" fmla="val 100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Part 3</a:t>
            </a:r>
            <a:endParaRPr kumimoji="0" lang="zh-CN" altLang="en-US" sz="2135"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custDataLst>
              <p:tags r:id="rId7"/>
            </p:custDataLst>
          </p:nvPr>
        </p:nvSpPr>
        <p:spPr>
          <a:xfrm>
            <a:off x="7394685" y="1686440"/>
            <a:ext cx="2813404" cy="461665"/>
          </a:xfrm>
          <a:prstGeom prst="rect">
            <a:avLst/>
          </a:prstGeom>
          <a:ln w="15875">
            <a:noFill/>
          </a:ln>
        </p:spPr>
        <p:txBody>
          <a:bodyPr wrap="square" lIns="91440" tIns="45720" rIns="91440" bIns="45720">
            <a:spAutoFit/>
          </a:bodyPr>
          <a:lstStyle/>
          <a:p>
            <a:pPr defTabSz="1219200"/>
            <a:r>
              <a:rPr lang="zh-CN" altLang="en-US" sz="2400" b="1"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基本信息</a:t>
            </a:r>
            <a:endParaRPr lang="en-GB" altLang="zh-CN" sz="2400" b="1"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custDataLst>
              <p:tags r:id="rId8"/>
            </p:custDataLst>
          </p:nvPr>
        </p:nvSpPr>
        <p:spPr>
          <a:xfrm>
            <a:off x="7463310" y="2559955"/>
            <a:ext cx="2813404" cy="461665"/>
          </a:xfrm>
          <a:prstGeom prst="rect">
            <a:avLst/>
          </a:prstGeom>
          <a:ln w="15875">
            <a:noFill/>
          </a:ln>
        </p:spPr>
        <p:txBody>
          <a:bodyPr wrap="square" lIns="91440" tIns="45720" rIns="91440" bIns="45720">
            <a:spAutoFit/>
          </a:bodyPr>
          <a:lstStyle/>
          <a:p>
            <a:pPr defTabSz="1219200"/>
            <a:r>
              <a:rPr lang="zh-CN" altLang="en-US" sz="2400" b="1"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安全性</a:t>
            </a:r>
            <a:endParaRPr lang="en-GB" altLang="zh-CN" sz="2400" b="1"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圆角矩形 46"/>
          <p:cNvSpPr/>
          <p:nvPr>
            <p:custDataLst>
              <p:tags r:id="rId9"/>
            </p:custDataLst>
          </p:nvPr>
        </p:nvSpPr>
        <p:spPr>
          <a:xfrm>
            <a:off x="4911306" y="4201602"/>
            <a:ext cx="6528725" cy="471587"/>
          </a:xfrm>
          <a:prstGeom prst="roundRect">
            <a:avLst/>
          </a:prstGeom>
          <a:solidFill>
            <a:schemeClr val="accent5">
              <a:lumMod val="20000"/>
              <a:lumOff val="80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 name="圆角矩形 46"/>
          <p:cNvSpPr/>
          <p:nvPr>
            <p:custDataLst>
              <p:tags r:id="rId10"/>
            </p:custDataLst>
          </p:nvPr>
        </p:nvSpPr>
        <p:spPr>
          <a:xfrm>
            <a:off x="4911960" y="5018119"/>
            <a:ext cx="6528725" cy="471587"/>
          </a:xfrm>
          <a:prstGeom prst="roundRect">
            <a:avLst/>
          </a:prstGeom>
          <a:solidFill>
            <a:schemeClr val="bg1">
              <a:lumMod val="9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 name="圆角矩形 59">
            <a:hlinkClick r:id="rId20" action="ppaction://hlinksldjump"/>
          </p:cNvPr>
          <p:cNvSpPr/>
          <p:nvPr>
            <p:custDataLst>
              <p:tags r:id="rId11"/>
            </p:custDataLst>
          </p:nvPr>
        </p:nvSpPr>
        <p:spPr>
          <a:xfrm>
            <a:off x="5142806" y="4201602"/>
            <a:ext cx="1632181" cy="461664"/>
          </a:xfrm>
          <a:prstGeom prst="roundRect">
            <a:avLst>
              <a:gd name="adj" fmla="val 785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Part 4</a:t>
            </a:r>
            <a:endParaRPr kumimoji="0" lang="zh-CN" altLang="en-US" sz="2135"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 name="圆角矩形 59">
            <a:hlinkClick r:id="rId20" action="ppaction://hlinksldjump"/>
          </p:cNvPr>
          <p:cNvSpPr/>
          <p:nvPr>
            <p:custDataLst>
              <p:tags r:id="rId12"/>
            </p:custDataLst>
          </p:nvPr>
        </p:nvSpPr>
        <p:spPr>
          <a:xfrm>
            <a:off x="5194092" y="4997855"/>
            <a:ext cx="1632181" cy="464027"/>
          </a:xfrm>
          <a:prstGeom prst="roundRect">
            <a:avLst>
              <a:gd name="adj" fmla="val 100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Part 5</a:t>
            </a:r>
            <a:endParaRPr kumimoji="0" lang="zh-CN" altLang="en-US" sz="2135"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custDataLst>
              <p:tags r:id="rId13"/>
            </p:custDataLst>
          </p:nvPr>
        </p:nvSpPr>
        <p:spPr>
          <a:xfrm>
            <a:off x="7518555" y="4202117"/>
            <a:ext cx="2813404" cy="460375"/>
          </a:xfrm>
          <a:prstGeom prst="rect">
            <a:avLst/>
          </a:prstGeom>
          <a:ln w="15875">
            <a:noFill/>
          </a:ln>
        </p:spPr>
        <p:txBody>
          <a:bodyPr wrap="square" lIns="91440" tIns="45720" rIns="91440" bIns="45720">
            <a:spAutoFit/>
          </a:bodyPr>
          <a:lstStyle/>
          <a:p>
            <a:pPr defTabSz="1219200"/>
            <a:r>
              <a:rPr lang="zh-CN" altLang="en-US" sz="2400" b="1"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创新性</a:t>
            </a:r>
            <a:endParaRPr lang="en-GB" altLang="zh-CN" sz="2400" b="1"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custDataLst>
              <p:tags r:id="rId14"/>
            </p:custDataLst>
          </p:nvPr>
        </p:nvSpPr>
        <p:spPr>
          <a:xfrm>
            <a:off x="7518555" y="5032494"/>
            <a:ext cx="2813404" cy="460375"/>
          </a:xfrm>
          <a:prstGeom prst="rect">
            <a:avLst/>
          </a:prstGeom>
          <a:ln w="15875">
            <a:noFill/>
          </a:ln>
        </p:spPr>
        <p:txBody>
          <a:bodyPr wrap="square" lIns="91440" tIns="45720" rIns="91440" bIns="45720">
            <a:spAutoFit/>
          </a:bodyPr>
          <a:lstStyle/>
          <a:p>
            <a:pPr defTabSz="1219200"/>
            <a:r>
              <a:rPr lang="zh-CN" altLang="en-US" sz="2400" b="1"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公平性</a:t>
            </a:r>
            <a:endParaRPr lang="en-GB" altLang="zh-CN" sz="2400" b="1"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0" name="图片 19"/>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2053" b="100000" l="2165" r="98918"/>
                    </a14:imgEffect>
                  </a14:imgLayer>
                </a14:imgProps>
              </a:ext>
              <a:ext uri="{28A0092B-C50C-407E-A947-70E740481C1C}">
                <a14:useLocalDpi xmlns:a14="http://schemas.microsoft.com/office/drawing/2010/main" val="0"/>
              </a:ext>
            </a:extLst>
          </a:blip>
          <a:srcRect l="2865" t="1" r="2782" b="749"/>
          <a:stretch>
            <a:fillRect/>
          </a:stretch>
        </p:blipFill>
        <p:spPr>
          <a:xfrm>
            <a:off x="463557" y="2644211"/>
            <a:ext cx="3339023" cy="2592470"/>
          </a:xfrm>
          <a:prstGeom prst="rect">
            <a:avLst/>
          </a:prstGeom>
          <a:effectLst>
            <a:outerShdw blurRad="50800" dist="38100" dir="2700000" algn="tl" rotWithShape="0">
              <a:prstClr val="black">
                <a:alpha val="40000"/>
              </a:prstClr>
            </a:outerShdw>
          </a:effectLst>
        </p:spPr>
      </p:pic>
      <p:sp>
        <p:nvSpPr>
          <p:cNvPr id="21" name="矩形 20"/>
          <p:cNvSpPr/>
          <p:nvPr>
            <p:custDataLst>
              <p:tags r:id="rId15"/>
            </p:custDataLst>
          </p:nvPr>
        </p:nvSpPr>
        <p:spPr>
          <a:xfrm>
            <a:off x="7463310" y="3387779"/>
            <a:ext cx="2813404" cy="461665"/>
          </a:xfrm>
          <a:prstGeom prst="rect">
            <a:avLst/>
          </a:prstGeom>
          <a:ln w="15875">
            <a:noFill/>
          </a:ln>
        </p:spPr>
        <p:txBody>
          <a:bodyPr wrap="square" lIns="91440" tIns="45720" rIns="91440" bIns="45720">
            <a:spAutoFit/>
          </a:bodyPr>
          <a:lstStyle/>
          <a:p>
            <a:pPr defTabSz="1219200"/>
            <a:r>
              <a:rPr lang="zh-CN" altLang="en-US" sz="2400" b="1"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有效性</a:t>
            </a:r>
            <a:endParaRPr lang="en-GB" altLang="zh-CN" sz="2400" b="1"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2" name="图片 21" descr="59e0f39fbc36465916aaa2b21c2a462"/>
          <p:cNvPicPr>
            <a:picLocks noChangeAspect="1"/>
          </p:cNvPicPr>
          <p:nvPr>
            <p:custDataLst>
              <p:tags r:id="rId16"/>
            </p:custDataLst>
          </p:nvPr>
        </p:nvPicPr>
        <p:blipFill>
          <a:blip r:embed="rId23" cstate="print"/>
          <a:stretch>
            <a:fillRect/>
          </a:stretch>
        </p:blipFill>
        <p:spPr>
          <a:xfrm>
            <a:off x="68996" y="114490"/>
            <a:ext cx="661670" cy="609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页脚占位符 1"/>
          <p:cNvSpPr>
            <a:spLocks noGrp="1"/>
          </p:cNvSpPr>
          <p:nvPr>
            <p:ph type="ftr" sz="quarter" idx="11"/>
          </p:nvPr>
        </p:nvSpPr>
        <p:spPr>
          <a:xfrm>
            <a:off x="711562" y="304490"/>
            <a:ext cx="3583903" cy="419600"/>
          </a:xfrm>
        </p:spPr>
        <p:txBody>
          <a:bodyPr/>
          <a:lstStyle/>
          <a:p>
            <a:pPr algn="l"/>
            <a:r>
              <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一、基本信息</a:t>
            </a:r>
          </a:p>
        </p:txBody>
      </p:sp>
      <p:sp>
        <p:nvSpPr>
          <p:cNvPr id="5" name="矩形 4"/>
          <p:cNvSpPr/>
          <p:nvPr/>
        </p:nvSpPr>
        <p:spPr>
          <a:xfrm>
            <a:off x="2313562" y="959421"/>
            <a:ext cx="3536822" cy="3561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盐酸溴己新颗粒</a:t>
            </a:r>
          </a:p>
        </p:txBody>
      </p:sp>
      <p:sp>
        <p:nvSpPr>
          <p:cNvPr id="6" name="右箭头 5"/>
          <p:cNvSpPr/>
          <p:nvPr/>
        </p:nvSpPr>
        <p:spPr>
          <a:xfrm>
            <a:off x="862668" y="959421"/>
            <a:ext cx="1566398" cy="322879"/>
          </a:xfrm>
          <a:prstGeom prst="rightArrow">
            <a:avLst>
              <a:gd name="adj1" fmla="val 100000"/>
              <a:gd name="adj2" fmla="val 2727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Arial" panose="020B0604020202020204" pitchFamily="34" charset="0"/>
                <a:ea typeface="微软雅黑" panose="020B0503020204020204" pitchFamily="34" charset="-122"/>
                <a:sym typeface="Arial" panose="020B0604020202020204" pitchFamily="34" charset="0"/>
              </a:rPr>
              <a:t>通用名</a:t>
            </a:r>
          </a:p>
        </p:txBody>
      </p:sp>
      <p:sp>
        <p:nvSpPr>
          <p:cNvPr id="7" name="矩形 6"/>
          <p:cNvSpPr/>
          <p:nvPr/>
        </p:nvSpPr>
        <p:spPr>
          <a:xfrm>
            <a:off x="7973831" y="943036"/>
            <a:ext cx="3087746" cy="32287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4mg</a:t>
            </a:r>
          </a:p>
        </p:txBody>
      </p:sp>
      <p:sp>
        <p:nvSpPr>
          <p:cNvPr id="8" name="右箭头 7"/>
          <p:cNvSpPr/>
          <p:nvPr/>
        </p:nvSpPr>
        <p:spPr>
          <a:xfrm>
            <a:off x="6166051" y="943036"/>
            <a:ext cx="1913658" cy="332505"/>
          </a:xfrm>
          <a:prstGeom prst="rightArrow">
            <a:avLst>
              <a:gd name="adj1" fmla="val 100000"/>
              <a:gd name="adj2" fmla="val 2727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Arial" panose="020B0604020202020204" pitchFamily="34" charset="0"/>
                <a:ea typeface="微软雅黑" panose="020B0503020204020204" pitchFamily="34" charset="-122"/>
                <a:sym typeface="Arial" panose="020B0604020202020204" pitchFamily="34" charset="0"/>
              </a:rPr>
              <a:t>注册规格</a:t>
            </a:r>
          </a:p>
        </p:txBody>
      </p:sp>
      <p:sp>
        <p:nvSpPr>
          <p:cNvPr id="9" name="矩形 8"/>
          <p:cNvSpPr/>
          <p:nvPr/>
        </p:nvSpPr>
        <p:spPr>
          <a:xfrm>
            <a:off x="2313562" y="1325180"/>
            <a:ext cx="3536822" cy="36575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2022-09-14</a:t>
            </a:r>
            <a:endParaRPr lang="zh-CN" altLang="en-US" sz="16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右箭头 9"/>
          <p:cNvSpPr/>
          <p:nvPr/>
        </p:nvSpPr>
        <p:spPr>
          <a:xfrm>
            <a:off x="862668" y="1325180"/>
            <a:ext cx="1566398" cy="322879"/>
          </a:xfrm>
          <a:prstGeom prst="rightArrow">
            <a:avLst>
              <a:gd name="adj1" fmla="val 100000"/>
              <a:gd name="adj2" fmla="val 2727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Arial" panose="020B0604020202020204" pitchFamily="34" charset="0"/>
                <a:ea typeface="微软雅黑" panose="020B0503020204020204" pitchFamily="34" charset="-122"/>
                <a:sym typeface="Arial" panose="020B0604020202020204" pitchFamily="34" charset="0"/>
              </a:rPr>
              <a:t>我国获批时间</a:t>
            </a:r>
          </a:p>
        </p:txBody>
      </p:sp>
      <p:sp>
        <p:nvSpPr>
          <p:cNvPr id="11" name="矩形 10"/>
          <p:cNvSpPr/>
          <p:nvPr/>
        </p:nvSpPr>
        <p:spPr>
          <a:xfrm>
            <a:off x="7973831" y="1308795"/>
            <a:ext cx="3087746" cy="36575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日本，</a:t>
            </a:r>
            <a:r>
              <a:rPr lang="en-US" altLang="zh-CN" sz="16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2008</a:t>
            </a:r>
            <a:r>
              <a:rPr lang="zh-CN" altLang="en-US" sz="16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年</a:t>
            </a:r>
          </a:p>
        </p:txBody>
      </p:sp>
      <p:sp>
        <p:nvSpPr>
          <p:cNvPr id="12" name="右箭头 11"/>
          <p:cNvSpPr/>
          <p:nvPr/>
        </p:nvSpPr>
        <p:spPr>
          <a:xfrm>
            <a:off x="6166051" y="1308795"/>
            <a:ext cx="1913658" cy="332505"/>
          </a:xfrm>
          <a:prstGeom prst="rightArrow">
            <a:avLst>
              <a:gd name="adj1" fmla="val 100000"/>
              <a:gd name="adj2" fmla="val 2727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Arial" panose="020B0604020202020204" pitchFamily="34" charset="0"/>
                <a:ea typeface="微软雅黑" panose="020B0503020204020204" pitchFamily="34" charset="-122"/>
                <a:sym typeface="Arial" panose="020B0604020202020204" pitchFamily="34" charset="0"/>
              </a:rPr>
              <a:t>全球首个上市国家</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2313562" y="1690939"/>
            <a:ext cx="3536822" cy="33250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否</a:t>
            </a:r>
          </a:p>
        </p:txBody>
      </p:sp>
      <p:sp>
        <p:nvSpPr>
          <p:cNvPr id="14" name="右箭头 13"/>
          <p:cNvSpPr/>
          <p:nvPr/>
        </p:nvSpPr>
        <p:spPr>
          <a:xfrm>
            <a:off x="862668" y="1690939"/>
            <a:ext cx="1566397" cy="332505"/>
          </a:xfrm>
          <a:prstGeom prst="rightArrow">
            <a:avLst>
              <a:gd name="adj1" fmla="val 100000"/>
              <a:gd name="adj2" fmla="val 2727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Arial" panose="020B0604020202020204" pitchFamily="34" charset="0"/>
                <a:ea typeface="微软雅黑" panose="020B0503020204020204" pitchFamily="34" charset="-122"/>
                <a:sym typeface="Arial" panose="020B0604020202020204" pitchFamily="34" charset="0"/>
              </a:rPr>
              <a:t>是否为</a:t>
            </a:r>
            <a:r>
              <a:rPr lang="en-US" altLang="zh-CN" sz="1600" dirty="0">
                <a:latin typeface="Arial" panose="020B0604020202020204" pitchFamily="34" charset="0"/>
                <a:ea typeface="微软雅黑" panose="020B0503020204020204" pitchFamily="34" charset="-122"/>
                <a:sym typeface="Arial" panose="020B0604020202020204" pitchFamily="34" charset="0"/>
              </a:rPr>
              <a:t>OTC</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7973831" y="1684180"/>
            <a:ext cx="3087746" cy="32287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无</a:t>
            </a:r>
            <a:r>
              <a:rPr lang="zh-CN" altLang="en-US" sz="1600" b="1"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60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国内首仿</a:t>
            </a:r>
            <a:r>
              <a:rPr lang="zh-CN" altLang="en-US" sz="1600" b="1"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16" name="右箭头 15"/>
          <p:cNvSpPr/>
          <p:nvPr/>
        </p:nvSpPr>
        <p:spPr>
          <a:xfrm>
            <a:off x="6166051" y="1674554"/>
            <a:ext cx="1913658" cy="332505"/>
          </a:xfrm>
          <a:prstGeom prst="rightArrow">
            <a:avLst>
              <a:gd name="adj1" fmla="val 100000"/>
              <a:gd name="adj2" fmla="val 2727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Arial" panose="020B0604020202020204" pitchFamily="34" charset="0"/>
                <a:ea typeface="微软雅黑" panose="020B0503020204020204" pitchFamily="34" charset="-122"/>
                <a:sym typeface="Arial" panose="020B0604020202020204" pitchFamily="34" charset="0"/>
              </a:rPr>
              <a:t>其他厂家上市情况</a:t>
            </a:r>
          </a:p>
        </p:txBody>
      </p:sp>
      <p:grpSp>
        <p:nvGrpSpPr>
          <p:cNvPr id="17" name="组合 16"/>
          <p:cNvGrpSpPr/>
          <p:nvPr/>
        </p:nvGrpSpPr>
        <p:grpSpPr>
          <a:xfrm>
            <a:off x="862669" y="2066324"/>
            <a:ext cx="4987714" cy="561475"/>
            <a:chOff x="1185680" y="2030060"/>
            <a:chExt cx="4987714" cy="167735"/>
          </a:xfrm>
        </p:grpSpPr>
        <p:sp>
          <p:nvSpPr>
            <p:cNvPr id="18" name="矩形 17"/>
            <p:cNvSpPr/>
            <p:nvPr/>
          </p:nvSpPr>
          <p:spPr>
            <a:xfrm>
              <a:off x="2637323" y="2030060"/>
              <a:ext cx="3536071" cy="1677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630"/>
              <a:r>
                <a:rPr lang="zh-CN" altLang="en-US" sz="14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主要用于急性支气管炎、慢性支气管炎、肺结核、尘肺、手术后的祛痰</a:t>
              </a:r>
              <a:r>
                <a:rPr lang="zh-CN" altLang="en-US" sz="14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19" name="右箭头 18"/>
            <p:cNvSpPr/>
            <p:nvPr/>
          </p:nvSpPr>
          <p:spPr>
            <a:xfrm>
              <a:off x="1185680" y="2030060"/>
              <a:ext cx="1567148" cy="167735"/>
            </a:xfrm>
            <a:prstGeom prst="rightArrow">
              <a:avLst>
                <a:gd name="adj1" fmla="val 100000"/>
                <a:gd name="adj2" fmla="val 823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Arial" panose="020B0604020202020204" pitchFamily="34" charset="0"/>
                  <a:ea typeface="微软雅黑" panose="020B0503020204020204" pitchFamily="34" charset="-122"/>
                  <a:sym typeface="Arial" panose="020B0604020202020204" pitchFamily="34" charset="0"/>
                </a:rPr>
                <a:t>适应症</a:t>
              </a:r>
            </a:p>
          </p:txBody>
        </p:sp>
      </p:grpSp>
      <p:grpSp>
        <p:nvGrpSpPr>
          <p:cNvPr id="20" name="组合 19"/>
          <p:cNvGrpSpPr/>
          <p:nvPr/>
        </p:nvGrpSpPr>
        <p:grpSpPr>
          <a:xfrm>
            <a:off x="6166051" y="2040325"/>
            <a:ext cx="4895526" cy="587474"/>
            <a:chOff x="1185680" y="2030060"/>
            <a:chExt cx="4168991" cy="173997"/>
          </a:xfrm>
        </p:grpSpPr>
        <p:sp>
          <p:nvSpPr>
            <p:cNvPr id="21" name="矩形 20"/>
            <p:cNvSpPr/>
            <p:nvPr/>
          </p:nvSpPr>
          <p:spPr>
            <a:xfrm>
              <a:off x="2725171" y="2030060"/>
              <a:ext cx="2629500" cy="173997"/>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630"/>
              <a:r>
                <a:rPr lang="zh-CN" altLang="en-US" sz="14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通常成人一次</a:t>
              </a:r>
              <a:r>
                <a:rPr lang="en-US" altLang="zh-CN" sz="14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4mg</a:t>
              </a:r>
              <a:r>
                <a:rPr lang="zh-CN" altLang="en-US" sz="14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，每日</a:t>
              </a:r>
              <a:r>
                <a:rPr lang="en-US" altLang="zh-CN" sz="14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3</a:t>
              </a:r>
              <a:r>
                <a:rPr lang="zh-CN" altLang="en-US" sz="14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次。剂量可根据年龄和症状进行调整。</a:t>
              </a:r>
            </a:p>
          </p:txBody>
        </p:sp>
        <p:sp>
          <p:nvSpPr>
            <p:cNvPr id="22" name="右箭头 21"/>
            <p:cNvSpPr/>
            <p:nvPr/>
          </p:nvSpPr>
          <p:spPr>
            <a:xfrm>
              <a:off x="1185680" y="2030060"/>
              <a:ext cx="1629656" cy="173997"/>
            </a:xfrm>
            <a:prstGeom prst="rightArrow">
              <a:avLst>
                <a:gd name="adj1" fmla="val 100000"/>
                <a:gd name="adj2" fmla="val 8233"/>
              </a:avLst>
            </a:prstGeom>
            <a:solidFill>
              <a:srgbClr val="3477B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Arial" panose="020B0604020202020204" pitchFamily="34" charset="0"/>
                  <a:ea typeface="微软雅黑" panose="020B0503020204020204" pitchFamily="34" charset="-122"/>
                  <a:sym typeface="Arial" panose="020B0604020202020204" pitchFamily="34" charset="0"/>
                </a:rPr>
                <a:t>用法用量</a:t>
              </a:r>
            </a:p>
          </p:txBody>
        </p:sp>
      </p:grpSp>
      <p:sp>
        <p:nvSpPr>
          <p:cNvPr id="23" name="文本框 22"/>
          <p:cNvSpPr txBox="1"/>
          <p:nvPr>
            <p:custDataLst>
              <p:tags r:id="rId1"/>
            </p:custDataLst>
          </p:nvPr>
        </p:nvSpPr>
        <p:spPr>
          <a:xfrm>
            <a:off x="796515" y="2624030"/>
            <a:ext cx="4636680" cy="3712366"/>
          </a:xfrm>
          <a:prstGeom prst="rect">
            <a:avLst/>
          </a:prstGeom>
          <a:noFill/>
          <a:ln>
            <a:noFill/>
          </a:ln>
        </p:spPr>
        <p:txBody>
          <a:bodyPr wrap="square" rtlCol="0">
            <a:noAutofit/>
          </a:bodyPr>
          <a:lstStyle/>
          <a:p>
            <a:pPr algn="l">
              <a:lnSpc>
                <a:spcPct val="150000"/>
              </a:lnSpc>
              <a:buClrTx/>
              <a:buSzTx/>
              <a:buFontTx/>
            </a:pPr>
            <a:r>
              <a:rPr lang="zh-CN" altLang="zh-CN" b="1" u="sng"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 </a:t>
            </a:r>
            <a:r>
              <a:rPr lang="zh-CN" altLang="en-US" b="1" u="sng"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参照药品建议</a:t>
            </a:r>
            <a:r>
              <a:rPr lang="zh-CN" altLang="zh-CN" b="1" u="sng"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lang="zh-CN" altLang="en-US" b="1" u="sng"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盐酸溴己新口服溶液</a:t>
            </a:r>
            <a:endParaRPr lang="en-US" altLang="zh-CN"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ü"/>
            </a:pPr>
            <a:r>
              <a:rPr lang="zh-CN" altLang="zh-CN"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化学活性成分一致，</a:t>
            </a: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仅为剂型不同</a:t>
            </a:r>
            <a:endParaRPr lang="zh-CN" altLang="en-US" sz="16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盐酸溴己新口服溶液原为国家谈判产品，现为医保目录品种</a:t>
            </a:r>
            <a:endParaRPr lang="en-US" altLang="zh-CN"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ü"/>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盐酸溴己新口服溶液是同化学成分药品中适应症及患者依从性最接近的剂型</a:t>
            </a:r>
            <a:endParaRPr lang="en-US" altLang="zh-CN"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ü"/>
            </a:pPr>
            <a:endParaRPr lang="zh-CN" altLang="zh-CN" sz="1400" dirty="0">
              <a:solidFill>
                <a:schemeClr val="dk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6" name="矩形 25"/>
          <p:cNvSpPr/>
          <p:nvPr/>
        </p:nvSpPr>
        <p:spPr>
          <a:xfrm>
            <a:off x="6261883" y="2764406"/>
            <a:ext cx="5605741" cy="2354491"/>
          </a:xfrm>
          <a:prstGeom prst="rect">
            <a:avLst/>
          </a:prstGeom>
        </p:spPr>
        <p:txBody>
          <a:bodyPr wrap="square">
            <a:spAutoFit/>
          </a:bodyPr>
          <a:lstStyle/>
          <a:p>
            <a:pPr>
              <a:lnSpc>
                <a:spcPct val="150000"/>
              </a:lnSpc>
            </a:pPr>
            <a:r>
              <a:rPr lang="zh-CN" altLang="zh-CN" b="1" u="sng"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 </a:t>
            </a:r>
            <a:r>
              <a:rPr lang="zh-CN" altLang="en-US" b="1" u="sng"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相比于参照药优势</a:t>
            </a:r>
            <a:endParaRPr lang="en-US" altLang="zh-CN"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ü"/>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增加</a:t>
            </a:r>
            <a:r>
              <a:rPr lang="zh-CN" altLang="en-US" sz="1600"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肺结核、尘肺、手术后的祛痰</a:t>
            </a: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适应症</a:t>
            </a:r>
          </a:p>
          <a:p>
            <a:pPr marL="285750" indent="-285750">
              <a:lnSpc>
                <a:spcPct val="150000"/>
              </a:lnSpc>
              <a:buFont typeface="Wingdings" panose="05000000000000000000" pitchFamily="2" charset="2"/>
              <a:buChar char="ü"/>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适用于</a:t>
            </a:r>
            <a:r>
              <a:rPr lang="zh-CN" altLang="en-US" sz="1600"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吞咽困难患者</a:t>
            </a: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，尤其咽喉肿痛（刀片喉）患者</a:t>
            </a:r>
            <a:endParaRPr lang="en-US" altLang="zh-CN"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ü"/>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溶化性好，入口即化，</a:t>
            </a:r>
            <a:r>
              <a:rPr lang="zh-CN" altLang="en-US" sz="1600"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可含服</a:t>
            </a:r>
          </a:p>
          <a:p>
            <a:pPr marL="285750" indent="-285750">
              <a:lnSpc>
                <a:spcPct val="150000"/>
              </a:lnSpc>
              <a:buFont typeface="Wingdings" panose="05000000000000000000" pitchFamily="2" charset="2"/>
              <a:buChar char="ü"/>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药品生物利用率高，每日口服</a:t>
            </a:r>
            <a:r>
              <a:rPr lang="zh-CN" altLang="en-US" sz="1600"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剂量为口服溶液的一半或</a:t>
            </a:r>
            <a:r>
              <a:rPr lang="en-US" altLang="zh-CN" sz="1600"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1/4</a:t>
            </a:r>
            <a:r>
              <a:rPr lang="zh-CN" altLang="en-US" sz="1600"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，有效减少药品的累计摄入量，且更便于定量。</a:t>
            </a:r>
          </a:p>
        </p:txBody>
      </p:sp>
      <p:sp>
        <p:nvSpPr>
          <p:cNvPr id="27" name="燕尾形 26"/>
          <p:cNvSpPr/>
          <p:nvPr/>
        </p:nvSpPr>
        <p:spPr>
          <a:xfrm>
            <a:off x="5523087" y="3927512"/>
            <a:ext cx="319596" cy="426129"/>
          </a:xfrm>
          <a:prstGeom prst="chevron">
            <a:avLst/>
          </a:prstGeom>
          <a:solidFill>
            <a:srgbClr val="C00000"/>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燕尾形 27"/>
          <p:cNvSpPr/>
          <p:nvPr/>
        </p:nvSpPr>
        <p:spPr>
          <a:xfrm>
            <a:off x="5762502" y="3927512"/>
            <a:ext cx="319596" cy="426129"/>
          </a:xfrm>
          <a:prstGeom prst="chevron">
            <a:avLst/>
          </a:prstGeom>
          <a:solidFill>
            <a:srgbClr val="C00000"/>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9" name="图片 28" descr="59e0f39fbc36465916aaa2b21c2a462"/>
          <p:cNvPicPr>
            <a:picLocks noChangeAspect="1"/>
          </p:cNvPicPr>
          <p:nvPr>
            <p:custDataLst>
              <p:tags r:id="rId2"/>
            </p:custDataLst>
          </p:nvPr>
        </p:nvPicPr>
        <p:blipFill>
          <a:blip r:embed="rId4" cstate="print"/>
          <a:stretch>
            <a:fillRect/>
          </a:stretch>
        </p:blipFill>
        <p:spPr>
          <a:xfrm>
            <a:off x="68996" y="114490"/>
            <a:ext cx="661670" cy="609600"/>
          </a:xfrm>
          <a:prstGeom prst="rect">
            <a:avLst/>
          </a:prstGeom>
        </p:spPr>
      </p:pic>
      <p:graphicFrame>
        <p:nvGraphicFramePr>
          <p:cNvPr id="36" name="图表 35"/>
          <p:cNvGraphicFramePr/>
          <p:nvPr>
            <p:extLst>
              <p:ext uri="{D42A27DB-BD31-4B8C-83A1-F6EECF244321}">
                <p14:modId xmlns:p14="http://schemas.microsoft.com/office/powerpoint/2010/main" val="1345347206"/>
              </p:ext>
            </p:extLst>
          </p:nvPr>
        </p:nvGraphicFramePr>
        <p:xfrm>
          <a:off x="730666" y="4850184"/>
          <a:ext cx="5205452" cy="2001640"/>
        </p:xfrm>
        <a:graphic>
          <a:graphicData uri="http://schemas.openxmlformats.org/drawingml/2006/chart">
            <c:chart xmlns:c="http://schemas.openxmlformats.org/drawingml/2006/chart" xmlns:r="http://schemas.openxmlformats.org/officeDocument/2006/relationships" r:id="rId5"/>
          </a:graphicData>
        </a:graphic>
      </p:graphicFrame>
      <p:sp>
        <p:nvSpPr>
          <p:cNvPr id="37" name="文本框 36"/>
          <p:cNvSpPr txBox="1"/>
          <p:nvPr/>
        </p:nvSpPr>
        <p:spPr>
          <a:xfrm>
            <a:off x="4550508" y="6355778"/>
            <a:ext cx="1945157" cy="261610"/>
          </a:xfrm>
          <a:prstGeom prst="rect">
            <a:avLst/>
          </a:prstGeom>
          <a:noFill/>
        </p:spPr>
        <p:txBody>
          <a:bodyPr wrap="square" rtlCol="0">
            <a:spAutoFit/>
          </a:bodyPr>
          <a:lstStyle/>
          <a:p>
            <a:r>
              <a:rPr lang="zh-CN" altLang="en-US" sz="1100" dirty="0">
                <a:latin typeface="Arial" panose="020B0604020202020204" pitchFamily="34" charset="0"/>
                <a:ea typeface="微软雅黑" panose="020B0503020204020204" pitchFamily="34" charset="-122"/>
                <a:sym typeface="Arial" panose="020B0604020202020204" pitchFamily="34" charset="0"/>
              </a:rPr>
              <a:t>数据来源：米内网数据库</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页脚占位符 1"/>
          <p:cNvSpPr>
            <a:spLocks noGrp="1"/>
          </p:cNvSpPr>
          <p:nvPr>
            <p:ph type="ftr" sz="quarter" idx="11"/>
          </p:nvPr>
        </p:nvSpPr>
        <p:spPr>
          <a:xfrm>
            <a:off x="711562" y="304490"/>
            <a:ext cx="3583903" cy="419600"/>
          </a:xfrm>
        </p:spPr>
        <p:txBody>
          <a:bodyPr/>
          <a:lstStyle/>
          <a:p>
            <a:pPr algn="l"/>
            <a:r>
              <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一、基本信息</a:t>
            </a:r>
          </a:p>
        </p:txBody>
      </p:sp>
      <p:sp>
        <p:nvSpPr>
          <p:cNvPr id="2" name="圆角矩形 1"/>
          <p:cNvSpPr/>
          <p:nvPr/>
        </p:nvSpPr>
        <p:spPr>
          <a:xfrm>
            <a:off x="711562" y="1027051"/>
            <a:ext cx="3514209" cy="383579"/>
          </a:xfrm>
          <a:prstGeom prst="round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临床中祛痰治疗必不可少</a:t>
            </a:r>
          </a:p>
        </p:txBody>
      </p:sp>
      <p:sp>
        <p:nvSpPr>
          <p:cNvPr id="24" name="文本框 23"/>
          <p:cNvSpPr txBox="1"/>
          <p:nvPr>
            <p:custDataLst>
              <p:tags r:id="rId1"/>
            </p:custDataLst>
          </p:nvPr>
        </p:nvSpPr>
        <p:spPr>
          <a:xfrm>
            <a:off x="711562" y="1500528"/>
            <a:ext cx="10234324" cy="1887696"/>
          </a:xfrm>
          <a:prstGeom prst="rect">
            <a:avLst/>
          </a:prstGeom>
          <a:noFill/>
        </p:spPr>
        <p:txBody>
          <a:bodyPr wrap="square" rtlCol="0" anchor="t">
            <a:spAutoFit/>
          </a:bodyPr>
          <a:lstStyle/>
          <a:p>
            <a:pPr marL="342900" indent="-342900" fontAlgn="auto">
              <a:lnSpc>
                <a:spcPts val="2800"/>
              </a:lnSpc>
              <a:buFont typeface="Wingdings" panose="05000000000000000000" pitchFamily="2" charset="2"/>
              <a:buChar char="p"/>
            </a:pPr>
            <a:r>
              <a:rPr lang="zh-CN" altLang="en-US" sz="1600" dirty="0">
                <a:latin typeface="Arial" panose="020B0604020202020204" pitchFamily="34" charset="0"/>
                <a:ea typeface="微软雅黑" panose="020B0503020204020204" pitchFamily="34" charset="-122"/>
                <a:sym typeface="Arial" panose="020B0604020202020204" pitchFamily="34" charset="0"/>
              </a:rPr>
              <a:t>呼吸系统疾病导致的气道黏液高分泌症状发生率高，临床表现为咳痰症状，祛痰治疗</a:t>
            </a:r>
            <a:r>
              <a:rPr lang="zh-CN" altLang="en-US" sz="1600" b="1" dirty="0">
                <a:latin typeface="Arial" panose="020B0604020202020204" pitchFamily="34" charset="0"/>
                <a:ea typeface="微软雅黑" panose="020B0503020204020204" pitchFamily="34" charset="-122"/>
                <a:sym typeface="Arial" panose="020B0604020202020204" pitchFamily="34" charset="0"/>
              </a:rPr>
              <a:t>有助于慢性气道炎症性疾病患者减轻气道狭窄，避免反复感染，延缓肺功能下降</a:t>
            </a:r>
            <a:r>
              <a:rPr lang="zh-CN" altLang="en-US" sz="1600" dirty="0">
                <a:latin typeface="Arial" panose="020B0604020202020204" pitchFamily="34" charset="0"/>
                <a:ea typeface="微软雅黑" panose="020B0503020204020204" pitchFamily="34" charset="-122"/>
                <a:sym typeface="Arial" panose="020B0604020202020204" pitchFamily="34" charset="0"/>
              </a:rPr>
              <a:t>。</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a:p>
            <a:pPr marL="342900" indent="-342900" fontAlgn="auto">
              <a:lnSpc>
                <a:spcPts val="2800"/>
              </a:lnSpc>
              <a:buFont typeface="Wingdings" panose="05000000000000000000" pitchFamily="2" charset="2"/>
              <a:buChar char="p"/>
            </a:pPr>
            <a:r>
              <a:rPr lang="zh-CN" altLang="en-US" sz="1600" dirty="0">
                <a:latin typeface="Arial" panose="020B0604020202020204" pitchFamily="34" charset="0"/>
                <a:ea typeface="微软雅黑" panose="020B0503020204020204" pitchFamily="34" charset="-122"/>
                <a:sym typeface="Arial" panose="020B0604020202020204" pitchFamily="34" charset="0"/>
              </a:rPr>
              <a:t>手术后痰多不易排出主要是由于气管插管会对咽喉部造成刺激，引起分泌物增多，因此</a:t>
            </a:r>
            <a:r>
              <a:rPr lang="zh-CN" altLang="en-US" sz="1600" b="1" dirty="0">
                <a:latin typeface="Arial" panose="020B0604020202020204" pitchFamily="34" charset="0"/>
                <a:ea typeface="微软雅黑" panose="020B0503020204020204" pitchFamily="34" charset="-122"/>
                <a:sym typeface="Arial" panose="020B0604020202020204" pitchFamily="34" charset="0"/>
              </a:rPr>
              <a:t>手术后的袪痰有利于患者术后恢复</a:t>
            </a:r>
            <a:r>
              <a:rPr lang="zh-CN" altLang="en-US" sz="1600" dirty="0">
                <a:latin typeface="Arial" panose="020B0604020202020204" pitchFamily="34" charset="0"/>
                <a:ea typeface="微软雅黑" panose="020B0503020204020204" pitchFamily="34" charset="-122"/>
                <a:sym typeface="Arial" panose="020B0604020202020204" pitchFamily="34" charset="0"/>
              </a:rPr>
              <a:t>。</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a:p>
            <a:pPr marL="342900" indent="-342900" fontAlgn="auto">
              <a:lnSpc>
                <a:spcPts val="2800"/>
              </a:lnSpc>
              <a:buFont typeface="Wingdings" panose="05000000000000000000" pitchFamily="2" charset="2"/>
              <a:buChar char="p"/>
            </a:pP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可减少因排痰不畅导致的住院率增加或住院时间延长，有效节省医保基金支出！</a:t>
            </a:r>
          </a:p>
        </p:txBody>
      </p:sp>
      <p:sp>
        <p:nvSpPr>
          <p:cNvPr id="26" name="圆角矩形 25"/>
          <p:cNvSpPr/>
          <p:nvPr/>
        </p:nvSpPr>
        <p:spPr>
          <a:xfrm>
            <a:off x="711561" y="3827157"/>
            <a:ext cx="3514209" cy="383579"/>
          </a:xfrm>
          <a:prstGeom prst="round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呼吸系统疾病发病率逐年升高</a:t>
            </a:r>
          </a:p>
        </p:txBody>
      </p:sp>
      <p:graphicFrame>
        <p:nvGraphicFramePr>
          <p:cNvPr id="27" name="表格 26"/>
          <p:cNvGraphicFramePr>
            <a:graphicFrameLocks noGrp="1"/>
          </p:cNvGraphicFramePr>
          <p:nvPr>
            <p:custDataLst>
              <p:tags r:id="rId2"/>
            </p:custDataLst>
          </p:nvPr>
        </p:nvGraphicFramePr>
        <p:xfrm>
          <a:off x="630185" y="4320205"/>
          <a:ext cx="9241784" cy="1834570"/>
        </p:xfrm>
        <a:graphic>
          <a:graphicData uri="http://schemas.openxmlformats.org/drawingml/2006/table">
            <a:tbl>
              <a:tblPr firstRow="1" bandRow="1">
                <a:tableStyleId>{22838BEF-8BB2-4498-84A7-C5851F593DF1}</a:tableStyleId>
              </a:tblPr>
              <a:tblGrid>
                <a:gridCol w="4341310">
                  <a:extLst>
                    <a:ext uri="{9D8B030D-6E8A-4147-A177-3AD203B41FA5}">
                      <a16:colId xmlns:a16="http://schemas.microsoft.com/office/drawing/2014/main" val="20000"/>
                    </a:ext>
                  </a:extLst>
                </a:gridCol>
                <a:gridCol w="4900474">
                  <a:extLst>
                    <a:ext uri="{9D8B030D-6E8A-4147-A177-3AD203B41FA5}">
                      <a16:colId xmlns:a16="http://schemas.microsoft.com/office/drawing/2014/main" val="20001"/>
                    </a:ext>
                  </a:extLst>
                </a:gridCol>
              </a:tblGrid>
              <a:tr h="371530">
                <a:tc>
                  <a:txBody>
                    <a:bodyPr/>
                    <a:lstStyle/>
                    <a:p>
                      <a:pPr algn="ctr"/>
                      <a:r>
                        <a:rPr lang="zh-CN" altLang="en-US" sz="1800" dirty="0">
                          <a:latin typeface="Arial" panose="020B0604020202020204" pitchFamily="34" charset="0"/>
                          <a:ea typeface="微软雅黑" panose="020B0503020204020204" pitchFamily="34" charset="-122"/>
                          <a:sym typeface="Arial" panose="020B0604020202020204" pitchFamily="34" charset="0"/>
                        </a:rPr>
                        <a:t>大陆地区发病率</a:t>
                      </a:r>
                      <a:endParaRPr lang="zh-CN" altLang="en-US" dirty="0">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dirty="0">
                          <a:latin typeface="Arial" panose="020B0604020202020204" pitchFamily="34" charset="0"/>
                          <a:ea typeface="微软雅黑" panose="020B0503020204020204" pitchFamily="34" charset="-122"/>
                          <a:sym typeface="Arial" panose="020B0604020202020204" pitchFamily="34" charset="0"/>
                        </a:rPr>
                        <a:t>年发病患者总数</a:t>
                      </a:r>
                      <a:endParaRPr lang="zh-CN" altLang="en-US" dirty="0">
                        <a:latin typeface="Arial" panose="020B0604020202020204" pitchFamily="34" charset="0"/>
                        <a:ea typeface="微软雅黑" panose="020B0503020204020204" pitchFamily="34" charset="-122"/>
                        <a:sym typeface="Arial" panose="020B0604020202020204" pitchFamily="34" charset="0"/>
                      </a:endParaRPr>
                    </a:p>
                  </a:txBody>
                  <a:tcPr/>
                </a:tc>
                <a:extLst>
                  <a:ext uri="{0D108BD9-81ED-4DB2-BD59-A6C34878D82A}">
                    <a16:rowId xmlns:a16="http://schemas.microsoft.com/office/drawing/2014/main" val="10000"/>
                  </a:ext>
                </a:extLst>
              </a:tr>
              <a:tr h="338026">
                <a:tc>
                  <a:txBody>
                    <a:bodyPr/>
                    <a:lstStyle/>
                    <a:p>
                      <a:pPr algn="ctr"/>
                      <a:r>
                        <a:rPr lang="zh-CN" altLang="en-US" sz="1800" dirty="0">
                          <a:latin typeface="Arial" panose="020B0604020202020204" pitchFamily="34" charset="0"/>
                          <a:ea typeface="微软雅黑" panose="020B0503020204020204" pitchFamily="34" charset="-122"/>
                          <a:sym typeface="Arial" panose="020B0604020202020204" pitchFamily="34" charset="0"/>
                        </a:rPr>
                        <a:t>肺炎：69.39%</a:t>
                      </a:r>
                      <a:endParaRPr lang="zh-CN" altLang="en-US" dirty="0">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dirty="0">
                          <a:latin typeface="Arial" panose="020B0604020202020204" pitchFamily="34" charset="0"/>
                          <a:ea typeface="微软雅黑" panose="020B0503020204020204" pitchFamily="34" charset="-122"/>
                          <a:sym typeface="Arial" panose="020B0604020202020204" pitchFamily="34" charset="0"/>
                        </a:rPr>
                        <a:t>24163.7人</a:t>
                      </a:r>
                      <a:r>
                        <a:rPr lang="en-US" altLang="zh-CN" sz="1800" dirty="0">
                          <a:latin typeface="Arial" panose="020B0604020202020204" pitchFamily="34" charset="0"/>
                          <a:ea typeface="微软雅黑" panose="020B0503020204020204" pitchFamily="34" charset="-122"/>
                          <a:sym typeface="Arial" panose="020B0604020202020204" pitchFamily="34" charset="0"/>
                        </a:rPr>
                        <a:t>/</a:t>
                      </a:r>
                      <a:r>
                        <a:rPr lang="zh-CN" altLang="en-US" sz="1800" dirty="0">
                          <a:latin typeface="Arial" panose="020B0604020202020204" pitchFamily="34" charset="0"/>
                          <a:ea typeface="微软雅黑" panose="020B0503020204020204" pitchFamily="34" charset="-122"/>
                          <a:sym typeface="Arial" panose="020B0604020202020204" pitchFamily="34" charset="0"/>
                        </a:rPr>
                        <a:t>百万人</a:t>
                      </a:r>
                      <a:endParaRPr lang="en-US" altLang="zh-CN" sz="1800" dirty="0">
                        <a:latin typeface="Arial" panose="020B0604020202020204" pitchFamily="34" charset="0"/>
                        <a:ea typeface="微软雅黑" panose="020B0503020204020204" pitchFamily="34" charset="-122"/>
                        <a:sym typeface="Arial" panose="020B0604020202020204" pitchFamily="34" charset="0"/>
                      </a:endParaRPr>
                    </a:p>
                  </a:txBody>
                  <a:tcPr/>
                </a:tc>
                <a:extLst>
                  <a:ext uri="{0D108BD9-81ED-4DB2-BD59-A6C34878D82A}">
                    <a16:rowId xmlns:a16="http://schemas.microsoft.com/office/drawing/2014/main" val="10001"/>
                  </a:ext>
                </a:extLst>
              </a:tr>
              <a:tr h="338026">
                <a:tc>
                  <a:txBody>
                    <a:bodyPr/>
                    <a:lstStyle/>
                    <a:p>
                      <a:pPr algn="ctr"/>
                      <a:r>
                        <a:rPr lang="zh-CN" altLang="en-US" sz="1800" dirty="0">
                          <a:latin typeface="Arial" panose="020B0604020202020204" pitchFamily="34" charset="0"/>
                          <a:ea typeface="微软雅黑" panose="020B0503020204020204" pitchFamily="34" charset="-122"/>
                          <a:sym typeface="Arial" panose="020B0604020202020204" pitchFamily="34" charset="0"/>
                        </a:rPr>
                        <a:t>尘肺：3.13%</a:t>
                      </a:r>
                      <a:endParaRPr lang="zh-CN" altLang="en-US" dirty="0">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dirty="0">
                          <a:latin typeface="Arial" panose="020B0604020202020204" pitchFamily="34" charset="0"/>
                          <a:ea typeface="微软雅黑" panose="020B0503020204020204" pitchFamily="34" charset="-122"/>
                          <a:sym typeface="Arial" panose="020B0604020202020204" pitchFamily="34" charset="0"/>
                        </a:rPr>
                        <a:t>1066.57人</a:t>
                      </a:r>
                      <a:r>
                        <a:rPr lang="en-US" altLang="zh-CN" sz="1800" dirty="0">
                          <a:latin typeface="Arial" panose="020B0604020202020204" pitchFamily="34" charset="0"/>
                          <a:ea typeface="微软雅黑" panose="020B0503020204020204" pitchFamily="34" charset="-122"/>
                          <a:sym typeface="Arial" panose="020B0604020202020204" pitchFamily="34" charset="0"/>
                        </a:rPr>
                        <a:t>/</a:t>
                      </a:r>
                      <a:r>
                        <a:rPr lang="zh-CN" altLang="en-US" sz="1800" dirty="0">
                          <a:latin typeface="Arial" panose="020B0604020202020204" pitchFamily="34" charset="0"/>
                          <a:ea typeface="微软雅黑" panose="020B0503020204020204" pitchFamily="34" charset="-122"/>
                          <a:sym typeface="Arial" panose="020B0604020202020204" pitchFamily="34" charset="0"/>
                        </a:rPr>
                        <a:t>百万人</a:t>
                      </a:r>
                      <a:endParaRPr lang="zh-CN" altLang="en-US" dirty="0">
                        <a:latin typeface="Arial" panose="020B0604020202020204" pitchFamily="34" charset="0"/>
                        <a:ea typeface="微软雅黑" panose="020B0503020204020204" pitchFamily="34" charset="-122"/>
                        <a:sym typeface="Arial" panose="020B0604020202020204" pitchFamily="34" charset="0"/>
                      </a:endParaRPr>
                    </a:p>
                  </a:txBody>
                  <a:tcPr/>
                </a:tc>
                <a:extLst>
                  <a:ext uri="{0D108BD9-81ED-4DB2-BD59-A6C34878D82A}">
                    <a16:rowId xmlns:a16="http://schemas.microsoft.com/office/drawing/2014/main" val="10002"/>
                  </a:ext>
                </a:extLst>
              </a:tr>
              <a:tr h="365760">
                <a:tc>
                  <a:txBody>
                    <a:bodyPr/>
                    <a:lstStyle/>
                    <a:p>
                      <a:pPr algn="ctr"/>
                      <a:r>
                        <a:rPr lang="zh-CN" altLang="en-US" sz="1800" dirty="0">
                          <a:latin typeface="Arial" panose="020B0604020202020204" pitchFamily="34" charset="0"/>
                          <a:ea typeface="微软雅黑" panose="020B0503020204020204" pitchFamily="34" charset="-122"/>
                          <a:sym typeface="Arial" panose="020B0604020202020204" pitchFamily="34" charset="0"/>
                        </a:rPr>
                        <a:t>急性上呼吸道感染：10.63%</a:t>
                      </a:r>
                      <a:endParaRPr lang="zh-CN" altLang="en-US" dirty="0">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dirty="0">
                          <a:latin typeface="Arial" panose="020B0604020202020204" pitchFamily="34" charset="0"/>
                          <a:ea typeface="微软雅黑" panose="020B0503020204020204" pitchFamily="34" charset="-122"/>
                          <a:sym typeface="Arial" panose="020B0604020202020204" pitchFamily="34" charset="0"/>
                        </a:rPr>
                        <a:t>3713.33人</a:t>
                      </a:r>
                      <a:r>
                        <a:rPr lang="en-US" altLang="zh-CN" sz="1800" dirty="0">
                          <a:latin typeface="Arial" panose="020B0604020202020204" pitchFamily="34" charset="0"/>
                          <a:ea typeface="微软雅黑" panose="020B0503020204020204" pitchFamily="34" charset="-122"/>
                          <a:sym typeface="Arial" panose="020B0604020202020204" pitchFamily="34" charset="0"/>
                        </a:rPr>
                        <a:t>/</a:t>
                      </a:r>
                      <a:r>
                        <a:rPr lang="zh-CN" altLang="en-US" sz="1800" dirty="0">
                          <a:latin typeface="Arial" panose="020B0604020202020204" pitchFamily="34" charset="0"/>
                          <a:ea typeface="微软雅黑" panose="020B0503020204020204" pitchFamily="34" charset="-122"/>
                          <a:sym typeface="Arial" panose="020B0604020202020204" pitchFamily="34" charset="0"/>
                        </a:rPr>
                        <a:t>百万人</a:t>
                      </a:r>
                      <a:endParaRPr lang="zh-CN" altLang="en-US" dirty="0">
                        <a:latin typeface="Arial" panose="020B0604020202020204" pitchFamily="34" charset="0"/>
                        <a:ea typeface="微软雅黑" panose="020B0503020204020204" pitchFamily="34" charset="-122"/>
                        <a:sym typeface="Arial" panose="020B0604020202020204" pitchFamily="34" charset="0"/>
                      </a:endParaRPr>
                    </a:p>
                  </a:txBody>
                  <a:tcPr/>
                </a:tc>
                <a:extLst>
                  <a:ext uri="{0D108BD9-81ED-4DB2-BD59-A6C34878D82A}">
                    <a16:rowId xmlns:a16="http://schemas.microsoft.com/office/drawing/2014/main" val="10003"/>
                  </a:ext>
                </a:extLst>
              </a:tr>
              <a:tr h="338026">
                <a:tc>
                  <a:txBody>
                    <a:bodyPr/>
                    <a:lstStyle/>
                    <a:p>
                      <a:pPr algn="ctr"/>
                      <a:r>
                        <a:rPr lang="zh-CN" altLang="en-US" sz="1800" dirty="0">
                          <a:latin typeface="Arial" panose="020B0604020202020204" pitchFamily="34" charset="0"/>
                          <a:ea typeface="微软雅黑" panose="020B0503020204020204" pitchFamily="34" charset="-122"/>
                          <a:sym typeface="Arial" panose="020B0604020202020204" pitchFamily="34" charset="0"/>
                        </a:rPr>
                        <a:t>慢性支气管炎：5.53%</a:t>
                      </a:r>
                      <a:endParaRPr lang="zh-CN" altLang="en-US" dirty="0">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dirty="0">
                          <a:latin typeface="Arial" panose="020B0604020202020204" pitchFamily="34" charset="0"/>
                          <a:ea typeface="微软雅黑" panose="020B0503020204020204" pitchFamily="34" charset="-122"/>
                          <a:sym typeface="Arial" panose="020B0604020202020204" pitchFamily="34" charset="0"/>
                        </a:rPr>
                        <a:t>1901.29人</a:t>
                      </a:r>
                      <a:r>
                        <a:rPr lang="en-US" altLang="zh-CN" sz="1800" dirty="0">
                          <a:latin typeface="Arial" panose="020B0604020202020204" pitchFamily="34" charset="0"/>
                          <a:ea typeface="微软雅黑" panose="020B0503020204020204" pitchFamily="34" charset="-122"/>
                          <a:sym typeface="Arial" panose="020B0604020202020204" pitchFamily="34" charset="0"/>
                        </a:rPr>
                        <a:t>/</a:t>
                      </a:r>
                      <a:r>
                        <a:rPr lang="zh-CN" altLang="en-US" sz="1800" dirty="0">
                          <a:latin typeface="Arial" panose="020B0604020202020204" pitchFamily="34" charset="0"/>
                          <a:ea typeface="微软雅黑" panose="020B0503020204020204" pitchFamily="34" charset="-122"/>
                          <a:sym typeface="Arial" panose="020B0604020202020204" pitchFamily="34" charset="0"/>
                        </a:rPr>
                        <a:t>百万人</a:t>
                      </a:r>
                      <a:endParaRPr lang="zh-CN" altLang="en-US" dirty="0">
                        <a:latin typeface="Arial" panose="020B0604020202020204" pitchFamily="34" charset="0"/>
                        <a:ea typeface="微软雅黑" panose="020B0503020204020204" pitchFamily="34" charset="-122"/>
                        <a:sym typeface="Arial" panose="020B0604020202020204" pitchFamily="34" charset="0"/>
                      </a:endParaRPr>
                    </a:p>
                  </a:txBody>
                  <a:tcPr/>
                </a:tc>
                <a:extLst>
                  <a:ext uri="{0D108BD9-81ED-4DB2-BD59-A6C34878D82A}">
                    <a16:rowId xmlns:a16="http://schemas.microsoft.com/office/drawing/2014/main" val="10004"/>
                  </a:ext>
                </a:extLst>
              </a:tr>
            </a:tbl>
          </a:graphicData>
        </a:graphic>
      </p:graphicFrame>
      <p:pic>
        <p:nvPicPr>
          <p:cNvPr id="28" name="图片 27" descr="59e0f39fbc36465916aaa2b21c2a462"/>
          <p:cNvPicPr>
            <a:picLocks noChangeAspect="1"/>
          </p:cNvPicPr>
          <p:nvPr>
            <p:custDataLst>
              <p:tags r:id="rId3"/>
            </p:custDataLst>
          </p:nvPr>
        </p:nvPicPr>
        <p:blipFill>
          <a:blip r:embed="rId5" cstate="print"/>
          <a:stretch>
            <a:fillRect/>
          </a:stretch>
        </p:blipFill>
        <p:spPr>
          <a:xfrm>
            <a:off x="68996" y="114490"/>
            <a:ext cx="661670" cy="609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页脚占位符 1"/>
          <p:cNvSpPr>
            <a:spLocks noGrp="1"/>
          </p:cNvSpPr>
          <p:nvPr>
            <p:ph type="ftr" sz="quarter" idx="11"/>
          </p:nvPr>
        </p:nvSpPr>
        <p:spPr>
          <a:xfrm>
            <a:off x="711562" y="304490"/>
            <a:ext cx="3583903" cy="419600"/>
          </a:xfrm>
        </p:spPr>
        <p:txBody>
          <a:bodyPr/>
          <a:lstStyle/>
          <a:p>
            <a:pPr algn="l"/>
            <a:r>
              <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二、安全性</a:t>
            </a:r>
          </a:p>
        </p:txBody>
      </p:sp>
      <p:sp>
        <p:nvSpPr>
          <p:cNvPr id="8" name="右箭头 13"/>
          <p:cNvSpPr/>
          <p:nvPr/>
        </p:nvSpPr>
        <p:spPr>
          <a:xfrm>
            <a:off x="574969" y="812553"/>
            <a:ext cx="3857087" cy="371723"/>
          </a:xfrm>
          <a:prstGeom prst="rightArrow">
            <a:avLst>
              <a:gd name="adj1" fmla="val 100000"/>
              <a:gd name="adj2" fmla="val 55714"/>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b="1" dirty="0">
                <a:solidFill>
                  <a:schemeClr val="lt1"/>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b="1" dirty="0">
                <a:solidFill>
                  <a:schemeClr val="lt1"/>
                </a:solidFill>
                <a:latin typeface="Arial" panose="020B0604020202020204" pitchFamily="34" charset="0"/>
                <a:ea typeface="微软雅黑" panose="020B0503020204020204" pitchFamily="34" charset="-122"/>
                <a:cs typeface="+mn-ea"/>
                <a:sym typeface="Arial" panose="020B0604020202020204" pitchFamily="34" charset="0"/>
              </a:rPr>
              <a:t>、药品说明书收载的安全性信息</a:t>
            </a:r>
          </a:p>
        </p:txBody>
      </p:sp>
      <p:sp>
        <p:nvSpPr>
          <p:cNvPr id="9" name="文本框 8"/>
          <p:cNvSpPr txBox="1"/>
          <p:nvPr/>
        </p:nvSpPr>
        <p:spPr>
          <a:xfrm>
            <a:off x="441078" y="1272739"/>
            <a:ext cx="10975067" cy="5674038"/>
          </a:xfrm>
          <a:prstGeom prst="rect">
            <a:avLst/>
          </a:prstGeom>
          <a:noFill/>
        </p:spPr>
        <p:txBody>
          <a:bodyPr wrap="square" rtlCol="0" anchor="t">
            <a:noAutofit/>
          </a:bodyPr>
          <a:lstStyle/>
          <a:p>
            <a:pPr indent="0" fontAlgn="auto">
              <a:lnSpc>
                <a:spcPts val="2020"/>
              </a:lnSpc>
            </a:pPr>
            <a:r>
              <a:rPr lang="zh-CN"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a:t>
            </a:r>
            <a:r>
              <a:rPr lang="zh-CN"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不良反应</a:t>
            </a:r>
            <a:r>
              <a:rPr lang="zh-CN"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a:t>
            </a:r>
            <a:r>
              <a:rPr lang="zh-CN" sz="1600" dirty="0">
                <a:latin typeface="Arial" panose="020B0604020202020204" pitchFamily="34" charset="0"/>
                <a:ea typeface="微软雅黑" panose="020B0503020204020204" pitchFamily="34" charset="-122"/>
                <a:sym typeface="Arial" panose="020B0604020202020204" pitchFamily="34" charset="0"/>
              </a:rPr>
              <a:t>1、据报道，实验中长时间持续给药，可能使血清转氨酶暂时升高。</a:t>
            </a:r>
            <a:endParaRPr lang="zh-CN" dirty="0">
              <a:latin typeface="Arial" panose="020B0604020202020204" pitchFamily="34" charset="0"/>
              <a:ea typeface="微软雅黑" panose="020B0503020204020204" pitchFamily="34" charset="-122"/>
              <a:sym typeface="Arial" panose="020B0604020202020204" pitchFamily="34" charset="0"/>
            </a:endParaRPr>
          </a:p>
          <a:p>
            <a:pPr indent="0" fontAlgn="auto">
              <a:lnSpc>
                <a:spcPts val="2020"/>
              </a:lnSpc>
            </a:pPr>
            <a:r>
              <a:rPr lang="en-US" altLang="zh-CN" sz="1600" dirty="0">
                <a:latin typeface="Arial" panose="020B0604020202020204" pitchFamily="34" charset="0"/>
                <a:ea typeface="微软雅黑" panose="020B0503020204020204" pitchFamily="34" charset="-122"/>
                <a:sym typeface="Arial" panose="020B0604020202020204" pitchFamily="34" charset="0"/>
              </a:rPr>
              <a:t>2</a:t>
            </a:r>
            <a:r>
              <a:rPr lang="zh-CN" altLang="en-US" sz="1600" dirty="0">
                <a:latin typeface="Arial" panose="020B0604020202020204" pitchFamily="34" charset="0"/>
                <a:ea typeface="微软雅黑" panose="020B0503020204020204" pitchFamily="34" charset="-122"/>
                <a:sym typeface="Arial" panose="020B0604020202020204" pitchFamily="34" charset="0"/>
              </a:rPr>
              <a:t>、</a:t>
            </a:r>
            <a:r>
              <a:rPr lang="zh-CN" sz="1600" dirty="0">
                <a:latin typeface="Arial" panose="020B0604020202020204" pitchFamily="34" charset="0"/>
                <a:ea typeface="微软雅黑" panose="020B0503020204020204" pitchFamily="34" charset="-122"/>
                <a:sym typeface="Arial" panose="020B0604020202020204" pitchFamily="34" charset="0"/>
              </a:rPr>
              <a:t>可能会出现休克或过敏性症状，如皮疹、血管性水肿、支气管痉挛、呼吸困难、瘙痒等，需仔细监测，并且如果观察到任何异常，应中止给药，并采取适当的措施进行治疗。</a:t>
            </a:r>
          </a:p>
          <a:p>
            <a:pPr indent="0" fontAlgn="auto">
              <a:lnSpc>
                <a:spcPts val="2020"/>
              </a:lnSpc>
            </a:pPr>
            <a:r>
              <a:rPr lang="en-US" altLang="zh-CN" sz="1600" dirty="0">
                <a:latin typeface="Arial" panose="020B0604020202020204" pitchFamily="34" charset="0"/>
                <a:ea typeface="微软雅黑" panose="020B0503020204020204" pitchFamily="34" charset="-122"/>
                <a:sym typeface="Arial" panose="020B0604020202020204" pitchFamily="34" charset="0"/>
              </a:rPr>
              <a:t>3</a:t>
            </a:r>
            <a:r>
              <a:rPr lang="zh-CN" sz="1600" dirty="0">
                <a:latin typeface="Arial" panose="020B0604020202020204" pitchFamily="34" charset="0"/>
                <a:ea typeface="微软雅黑" panose="020B0503020204020204" pitchFamily="34" charset="-122"/>
                <a:sym typeface="Arial" panose="020B0604020202020204" pitchFamily="34" charset="0"/>
              </a:rPr>
              <a:t>、消化系统：可能出现恶心、食欲不振，胃部不适，腹痛。</a:t>
            </a:r>
          </a:p>
          <a:p>
            <a:pPr indent="0" fontAlgn="auto">
              <a:lnSpc>
                <a:spcPts val="2020"/>
              </a:lnSpc>
            </a:pPr>
            <a:r>
              <a:rPr lang="en-US" altLang="zh-CN" sz="1600" dirty="0">
                <a:latin typeface="Arial" panose="020B0604020202020204" pitchFamily="34" charset="0"/>
                <a:ea typeface="微软雅黑" panose="020B0503020204020204" pitchFamily="34" charset="-122"/>
                <a:sym typeface="Arial" panose="020B0604020202020204" pitchFamily="34" charset="0"/>
              </a:rPr>
              <a:t>4</a:t>
            </a:r>
            <a:r>
              <a:rPr lang="zh-CN" sz="1600" dirty="0">
                <a:latin typeface="Arial" panose="020B0604020202020204" pitchFamily="34" charset="0"/>
                <a:ea typeface="微软雅黑" panose="020B0503020204020204" pitchFamily="34" charset="-122"/>
                <a:sym typeface="Arial" panose="020B0604020202020204" pitchFamily="34" charset="0"/>
              </a:rPr>
              <a:t>、神经系统：可能出现头痛。</a:t>
            </a:r>
          </a:p>
          <a:p>
            <a:pPr indent="0" fontAlgn="auto">
              <a:lnSpc>
                <a:spcPts val="2020"/>
              </a:lnSpc>
            </a:pPr>
            <a:r>
              <a:rPr lang="en-US" altLang="zh-CN" sz="1600" dirty="0">
                <a:latin typeface="Arial" panose="020B0604020202020204" pitchFamily="34" charset="0"/>
                <a:ea typeface="微软雅黑" panose="020B0503020204020204" pitchFamily="34" charset="-122"/>
                <a:sym typeface="Arial" panose="020B0604020202020204" pitchFamily="34" charset="0"/>
              </a:rPr>
              <a:t>5</a:t>
            </a:r>
            <a:r>
              <a:rPr lang="zh-CN" sz="1600" dirty="0">
                <a:latin typeface="Arial" panose="020B0604020202020204" pitchFamily="34" charset="0"/>
                <a:ea typeface="微软雅黑" panose="020B0503020204020204" pitchFamily="34" charset="-122"/>
                <a:sym typeface="Arial" panose="020B0604020202020204" pitchFamily="34" charset="0"/>
              </a:rPr>
              <a:t>、其他：可能出现血痰。</a:t>
            </a:r>
          </a:p>
          <a:p>
            <a:pPr indent="0" fontAlgn="auto">
              <a:lnSpc>
                <a:spcPts val="2020"/>
              </a:lnSpc>
            </a:pPr>
            <a:r>
              <a:rPr lang="zh-CN" sz="160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【禁    忌】</a:t>
            </a:r>
            <a:r>
              <a:rPr lang="zh-CN" sz="1600" dirty="0">
                <a:latin typeface="Arial" panose="020B0604020202020204" pitchFamily="34" charset="0"/>
                <a:ea typeface="微软雅黑" panose="020B0503020204020204" pitchFamily="34" charset="-122"/>
                <a:sym typeface="Arial" panose="020B0604020202020204" pitchFamily="34" charset="0"/>
              </a:rPr>
              <a:t>对本品或本品中任何成分过敏者禁用。</a:t>
            </a:r>
          </a:p>
          <a:p>
            <a:pPr indent="0" fontAlgn="auto">
              <a:lnSpc>
                <a:spcPts val="2020"/>
              </a:lnSpc>
            </a:pPr>
            <a:r>
              <a:rPr lang="zh-CN" sz="160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【注意事项】</a:t>
            </a:r>
            <a:r>
              <a:rPr lang="zh-CN" sz="1600" dirty="0">
                <a:latin typeface="Arial" panose="020B0604020202020204" pitchFamily="34" charset="0"/>
                <a:ea typeface="微软雅黑" panose="020B0503020204020204" pitchFamily="34" charset="-122"/>
                <a:sym typeface="Arial" panose="020B0604020202020204" pitchFamily="34" charset="0"/>
              </a:rPr>
              <a:t>1、本品对胃肠道黏膜有刺激性，胃炎或胃溃疡患者慎用。</a:t>
            </a:r>
          </a:p>
          <a:p>
            <a:pPr indent="0" fontAlgn="auto">
              <a:lnSpc>
                <a:spcPts val="2020"/>
              </a:lnSpc>
            </a:pPr>
            <a:r>
              <a:rPr lang="zh-CN" sz="1600" dirty="0">
                <a:latin typeface="Arial" panose="020B0604020202020204" pitchFamily="34" charset="0"/>
                <a:ea typeface="微软雅黑" panose="020B0503020204020204" pitchFamily="34" charset="-122"/>
                <a:sym typeface="Arial" panose="020B0604020202020204" pitchFamily="34" charset="0"/>
              </a:rPr>
              <a:t>2、肝功能不全患者应在医师指导下使用。</a:t>
            </a:r>
          </a:p>
          <a:p>
            <a:pPr indent="0" fontAlgn="auto">
              <a:lnSpc>
                <a:spcPts val="2020"/>
              </a:lnSpc>
            </a:pPr>
            <a:r>
              <a:rPr lang="zh-CN" sz="1600" dirty="0">
                <a:latin typeface="Arial" panose="020B0604020202020204" pitchFamily="34" charset="0"/>
                <a:ea typeface="微软雅黑" panose="020B0503020204020204" pitchFamily="34" charset="-122"/>
                <a:sym typeface="Arial" panose="020B0604020202020204" pitchFamily="34" charset="0"/>
              </a:rPr>
              <a:t>3、对本品过敏者禁用，过敏体质者慎用。</a:t>
            </a:r>
          </a:p>
          <a:p>
            <a:pPr indent="0" fontAlgn="auto">
              <a:lnSpc>
                <a:spcPts val="2020"/>
              </a:lnSpc>
            </a:pPr>
            <a:r>
              <a:rPr lang="zh-CN" sz="1600" dirty="0">
                <a:latin typeface="Arial" panose="020B0604020202020204" pitchFamily="34" charset="0"/>
                <a:ea typeface="微软雅黑" panose="020B0503020204020204" pitchFamily="34" charset="-122"/>
                <a:sym typeface="Arial" panose="020B0604020202020204" pitchFamily="34" charset="0"/>
              </a:rPr>
              <a:t>4、本品辅料中含少量焦亚硫酸钠，若患者对焦亚硫酸钠过敏，可能会导致过敏反应，出现皮肤红肿、瘙痒等症状。</a:t>
            </a:r>
          </a:p>
          <a:p>
            <a:pPr indent="0" fontAlgn="auto">
              <a:lnSpc>
                <a:spcPts val="2020"/>
              </a:lnSpc>
            </a:pPr>
            <a:r>
              <a:rPr lang="zh-CN" sz="1600" dirty="0">
                <a:latin typeface="Arial" panose="020B0604020202020204" pitchFamily="34" charset="0"/>
                <a:ea typeface="微软雅黑" panose="020B0503020204020204" pitchFamily="34" charset="-122"/>
                <a:sym typeface="Arial" panose="020B0604020202020204" pitchFamily="34" charset="0"/>
              </a:rPr>
              <a:t>5、本品性状发生改变时禁止使用。</a:t>
            </a:r>
          </a:p>
          <a:p>
            <a:pPr indent="0" fontAlgn="auto">
              <a:lnSpc>
                <a:spcPts val="2020"/>
              </a:lnSpc>
            </a:pPr>
            <a:r>
              <a:rPr lang="zh-CN" sz="1600" dirty="0">
                <a:latin typeface="Arial" panose="020B0604020202020204" pitchFamily="34" charset="0"/>
                <a:ea typeface="微软雅黑" panose="020B0503020204020204" pitchFamily="34" charset="-122"/>
                <a:sym typeface="Arial" panose="020B0604020202020204" pitchFamily="34" charset="0"/>
              </a:rPr>
              <a:t>6、如正在使用其他药品，使用本品前请咨询医师或药师。</a:t>
            </a:r>
          </a:p>
          <a:p>
            <a:pPr indent="0" fontAlgn="auto">
              <a:lnSpc>
                <a:spcPts val="2020"/>
              </a:lnSpc>
            </a:pPr>
            <a:r>
              <a:rPr lang="zh-CN" sz="160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【孕妇及哺乳期妇女用药】</a:t>
            </a:r>
            <a:r>
              <a:rPr lang="zh-CN" sz="1600" dirty="0">
                <a:latin typeface="Arial" panose="020B0604020202020204" pitchFamily="34" charset="0"/>
                <a:ea typeface="微软雅黑" panose="020B0503020204020204" pitchFamily="34" charset="-122"/>
                <a:sym typeface="Arial" panose="020B0604020202020204" pitchFamily="34" charset="0"/>
              </a:rPr>
              <a:t>用于孕妇或产妇的获益风险需根据不同的情况进行判断，并确定使用剂量。对于孕妇治疗时的安全性尚未确定。</a:t>
            </a:r>
          </a:p>
          <a:p>
            <a:pPr indent="0" fontAlgn="auto">
              <a:lnSpc>
                <a:spcPts val="2020"/>
              </a:lnSpc>
            </a:pPr>
            <a:r>
              <a:rPr lang="zh-CN" sz="160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【儿童用药】</a:t>
            </a:r>
            <a:r>
              <a:rPr lang="zh-CN" sz="1600" dirty="0">
                <a:latin typeface="Arial" panose="020B0604020202020204" pitchFamily="34" charset="0"/>
                <a:ea typeface="微软雅黑" panose="020B0503020204020204" pitchFamily="34" charset="-122"/>
                <a:sym typeface="Arial" panose="020B0604020202020204" pitchFamily="34" charset="0"/>
              </a:rPr>
              <a:t>本品尚未开展用于儿童的临床研究。</a:t>
            </a:r>
          </a:p>
          <a:p>
            <a:pPr indent="0" fontAlgn="auto">
              <a:lnSpc>
                <a:spcPts val="2020"/>
              </a:lnSpc>
            </a:pPr>
            <a:r>
              <a:rPr lang="zh-CN" sz="160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【老年用药】</a:t>
            </a:r>
            <a:r>
              <a:rPr lang="zh-CN" sz="1600" dirty="0">
                <a:latin typeface="Arial" panose="020B0604020202020204" pitchFamily="34" charset="0"/>
                <a:ea typeface="微软雅黑" panose="020B0503020204020204" pitchFamily="34" charset="-122"/>
                <a:sym typeface="Arial" panose="020B0604020202020204" pitchFamily="34" charset="0"/>
              </a:rPr>
              <a:t>一般情况下，中老年人生理机能低下，剂量应减半使用。</a:t>
            </a:r>
          </a:p>
          <a:p>
            <a:pPr indent="0" fontAlgn="auto">
              <a:lnSpc>
                <a:spcPts val="2020"/>
              </a:lnSpc>
            </a:pPr>
            <a:r>
              <a:rPr lang="zh-CN" sz="160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【药物相互作用】</a:t>
            </a:r>
            <a:r>
              <a:rPr lang="zh-CN" sz="1600" dirty="0">
                <a:latin typeface="Arial" panose="020B0604020202020204" pitchFamily="34" charset="0"/>
                <a:ea typeface="微软雅黑" panose="020B0503020204020204" pitchFamily="34" charset="-122"/>
                <a:sym typeface="Arial" panose="020B0604020202020204" pitchFamily="34" charset="0"/>
              </a:rPr>
              <a:t>1、本品可增加四环素与阿莫西林的疗效。</a:t>
            </a:r>
          </a:p>
          <a:p>
            <a:pPr indent="0" fontAlgn="auto">
              <a:lnSpc>
                <a:spcPts val="2020"/>
              </a:lnSpc>
            </a:pPr>
            <a:r>
              <a:rPr lang="zh-CN" sz="1600" dirty="0">
                <a:latin typeface="Arial" panose="020B0604020202020204" pitchFamily="34" charset="0"/>
                <a:ea typeface="微软雅黑" panose="020B0503020204020204" pitchFamily="34" charset="-122"/>
                <a:sym typeface="Arial" panose="020B0604020202020204" pitchFamily="34" charset="0"/>
              </a:rPr>
              <a:t>2、如与其他药物同时使用可能会发生药物相互作用，详情请咨询医师或药师。</a:t>
            </a:r>
          </a:p>
          <a:p>
            <a:pPr indent="0" fontAlgn="auto">
              <a:lnSpc>
                <a:spcPts val="2020"/>
              </a:lnSpc>
            </a:pPr>
            <a:r>
              <a:rPr lang="zh-CN" sz="160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【药物滥用和药物依赖】</a:t>
            </a:r>
            <a:r>
              <a:rPr lang="zh-CN" sz="1600" dirty="0">
                <a:latin typeface="Arial" panose="020B0604020202020204" pitchFamily="34" charset="0"/>
                <a:ea typeface="微软雅黑" panose="020B0503020204020204" pitchFamily="34" charset="-122"/>
                <a:sym typeface="Arial" panose="020B0604020202020204" pitchFamily="34" charset="0"/>
              </a:rPr>
              <a:t>尚不明确。</a:t>
            </a:r>
          </a:p>
          <a:p>
            <a:pPr indent="0" fontAlgn="auto">
              <a:lnSpc>
                <a:spcPts val="2020"/>
              </a:lnSpc>
            </a:pPr>
            <a:r>
              <a:rPr lang="zh-CN" sz="160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【药物过量】</a:t>
            </a:r>
            <a:r>
              <a:rPr lang="zh-CN" sz="1600" dirty="0">
                <a:latin typeface="Arial" panose="020B0604020202020204" pitchFamily="34" charset="0"/>
                <a:ea typeface="微软雅黑" panose="020B0503020204020204" pitchFamily="34" charset="-122"/>
                <a:sym typeface="Arial" panose="020B0604020202020204" pitchFamily="34" charset="0"/>
              </a:rPr>
              <a:t>尚不明确。</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pic>
        <p:nvPicPr>
          <p:cNvPr id="10" name="图片 9" descr="59e0f39fbc36465916aaa2b21c2a462"/>
          <p:cNvPicPr>
            <a:picLocks noChangeAspect="1"/>
          </p:cNvPicPr>
          <p:nvPr>
            <p:custDataLst>
              <p:tags r:id="rId1"/>
            </p:custDataLst>
          </p:nvPr>
        </p:nvPicPr>
        <p:blipFill>
          <a:blip r:embed="rId3" cstate="print"/>
          <a:stretch>
            <a:fillRect/>
          </a:stretch>
        </p:blipFill>
        <p:spPr>
          <a:xfrm>
            <a:off x="68996" y="114490"/>
            <a:ext cx="661670" cy="609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页脚占位符 1"/>
          <p:cNvSpPr>
            <a:spLocks noGrp="1"/>
          </p:cNvSpPr>
          <p:nvPr>
            <p:ph type="ftr" sz="quarter" idx="11"/>
          </p:nvPr>
        </p:nvSpPr>
        <p:spPr>
          <a:xfrm>
            <a:off x="711562" y="304490"/>
            <a:ext cx="3583903" cy="419600"/>
          </a:xfrm>
        </p:spPr>
        <p:txBody>
          <a:bodyPr/>
          <a:lstStyle/>
          <a:p>
            <a:pPr algn="l"/>
            <a:r>
              <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二、安全性</a:t>
            </a:r>
          </a:p>
        </p:txBody>
      </p:sp>
      <p:sp>
        <p:nvSpPr>
          <p:cNvPr id="3" name="右箭头 13"/>
          <p:cNvSpPr/>
          <p:nvPr/>
        </p:nvSpPr>
        <p:spPr>
          <a:xfrm>
            <a:off x="521065" y="3072176"/>
            <a:ext cx="4965335" cy="430065"/>
          </a:xfrm>
          <a:prstGeom prst="homePlate">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CN" b="1" dirty="0">
                <a:latin typeface="Arial" panose="020B0604020202020204" pitchFamily="34" charset="0"/>
                <a:ea typeface="微软雅黑" panose="020B0503020204020204" pitchFamily="34" charset="-122"/>
                <a:cs typeface="+mn-ea"/>
                <a:sym typeface="Arial" panose="020B0604020202020204" pitchFamily="34" charset="0"/>
              </a:rPr>
              <a:t>3</a:t>
            </a:r>
            <a:r>
              <a:rPr lang="zh-CN" altLang="en-US" b="1" dirty="0">
                <a:latin typeface="Arial" panose="020B0604020202020204" pitchFamily="34" charset="0"/>
                <a:ea typeface="微软雅黑" panose="020B0503020204020204" pitchFamily="34" charset="-122"/>
                <a:cs typeface="+mn-ea"/>
                <a:sym typeface="Arial" panose="020B0604020202020204" pitchFamily="34" charset="0"/>
              </a:rPr>
              <a:t>、与目录内同治疗领域药品的安全性对比</a:t>
            </a:r>
          </a:p>
        </p:txBody>
      </p:sp>
      <p:sp>
        <p:nvSpPr>
          <p:cNvPr id="5" name="右箭头 13"/>
          <p:cNvSpPr/>
          <p:nvPr/>
        </p:nvSpPr>
        <p:spPr>
          <a:xfrm>
            <a:off x="521065" y="1033131"/>
            <a:ext cx="4148589" cy="398753"/>
          </a:xfrm>
          <a:prstGeom prst="homePlate">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CN" b="1" dirty="0">
                <a:latin typeface="Arial" panose="020B0604020202020204" pitchFamily="34" charset="0"/>
                <a:ea typeface="微软雅黑" panose="020B0503020204020204" pitchFamily="34" charset="-122"/>
                <a:cs typeface="+mn-ea"/>
                <a:sym typeface="Arial" panose="020B0604020202020204" pitchFamily="34" charset="0"/>
              </a:rPr>
              <a:t>2</a:t>
            </a:r>
            <a:r>
              <a:rPr lang="zh-CN" altLang="en-US" b="1" dirty="0">
                <a:latin typeface="Arial" panose="020B0604020202020204" pitchFamily="34" charset="0"/>
                <a:ea typeface="微软雅黑" panose="020B0503020204020204" pitchFamily="34" charset="-122"/>
                <a:cs typeface="+mn-ea"/>
                <a:sym typeface="Arial" panose="020B0604020202020204" pitchFamily="34" charset="0"/>
              </a:rPr>
              <a:t>、国内外不良反应发生情况</a:t>
            </a:r>
          </a:p>
        </p:txBody>
      </p:sp>
      <p:sp>
        <p:nvSpPr>
          <p:cNvPr id="6" name="文本框 5"/>
          <p:cNvSpPr txBox="1"/>
          <p:nvPr>
            <p:custDataLst>
              <p:tags r:id="rId1"/>
            </p:custDataLst>
          </p:nvPr>
        </p:nvSpPr>
        <p:spPr>
          <a:xfrm>
            <a:off x="414533" y="1584965"/>
            <a:ext cx="11205345" cy="1267549"/>
          </a:xfrm>
          <a:prstGeom prst="rect">
            <a:avLst/>
          </a:prstGeom>
          <a:noFill/>
          <a:ln w="9525">
            <a:noFill/>
            <a:prstDash val="dashDot"/>
          </a:ln>
        </p:spPr>
        <p:txBody>
          <a:bodyPr wrap="square">
            <a:noAutofit/>
          </a:bodyPr>
          <a:lstStyle/>
          <a:p>
            <a:pPr indent="304800">
              <a:lnSpc>
                <a:spcPct val="150000"/>
              </a:lnSpc>
            </a:pPr>
            <a:r>
              <a:rPr lang="zh-CN" altLang="en-US" b="0" dirty="0">
                <a:latin typeface="Arial" panose="020B0604020202020204" pitchFamily="34" charset="0"/>
                <a:ea typeface="微软雅黑" panose="020B0503020204020204" pitchFamily="34" charset="-122"/>
                <a:sym typeface="Arial" panose="020B0604020202020204" pitchFamily="34" charset="0"/>
              </a:rPr>
              <a:t>各国家或地区监管部门</a:t>
            </a:r>
            <a:r>
              <a:rPr lang="zh-CN" altLang="en-US" b="1" dirty="0">
                <a:latin typeface="Arial" panose="020B0604020202020204" pitchFamily="34" charset="0"/>
                <a:ea typeface="微软雅黑" panose="020B0503020204020204" pitchFamily="34" charset="-122"/>
                <a:sym typeface="Arial" panose="020B0604020202020204" pitchFamily="34" charset="0"/>
              </a:rPr>
              <a:t>未发布任何</a:t>
            </a:r>
            <a:r>
              <a:rPr lang="zh-CN" altLang="en-US" b="0" dirty="0">
                <a:latin typeface="Arial" panose="020B0604020202020204" pitchFamily="34" charset="0"/>
                <a:ea typeface="微软雅黑" panose="020B0503020204020204" pitchFamily="34" charset="-122"/>
                <a:sym typeface="Arial" panose="020B0604020202020204" pitchFamily="34" charset="0"/>
              </a:rPr>
              <a:t>黑框警告或撤市信息。</a:t>
            </a:r>
            <a:endParaRPr lang="en-US" b="0" dirty="0">
              <a:latin typeface="Arial" panose="020B0604020202020204" pitchFamily="34" charset="0"/>
              <a:ea typeface="微软雅黑" panose="020B0503020204020204" pitchFamily="34" charset="-122"/>
              <a:sym typeface="Arial" panose="020B0604020202020204" pitchFamily="34" charset="0"/>
            </a:endParaRPr>
          </a:p>
          <a:p>
            <a:pPr indent="304800">
              <a:lnSpc>
                <a:spcPct val="150000"/>
              </a:lnSpc>
            </a:pPr>
            <a:r>
              <a:rPr lang="zh-CN" altLang="en-US" dirty="0">
                <a:latin typeface="Arial" panose="020B0604020202020204" pitchFamily="34" charset="0"/>
                <a:ea typeface="微软雅黑" panose="020B0503020204020204" pitchFamily="34" charset="-122"/>
                <a:sym typeface="Arial" panose="020B0604020202020204" pitchFamily="34" charset="0"/>
              </a:rPr>
              <a:t>目前可收集到的国内外不良反应数据和公司收集数据保持一致，</a:t>
            </a:r>
            <a:r>
              <a:rPr lang="zh-CN" altLang="en-US" b="1" dirty="0">
                <a:latin typeface="Arial" panose="020B0604020202020204" pitchFamily="34" charset="0"/>
                <a:ea typeface="微软雅黑" panose="020B0503020204020204" pitchFamily="34" charset="-122"/>
                <a:sym typeface="Arial" panose="020B0604020202020204" pitchFamily="34" charset="0"/>
              </a:rPr>
              <a:t>无超出说明书的不良反应发生</a:t>
            </a:r>
            <a:r>
              <a:rPr lang="zh-CN" altLang="en-US" dirty="0">
                <a:latin typeface="Arial" panose="020B0604020202020204" pitchFamily="34" charset="0"/>
                <a:ea typeface="微软雅黑" panose="020B0503020204020204" pitchFamily="34" charset="-122"/>
                <a:sym typeface="Arial" panose="020B0604020202020204" pitchFamily="34" charset="0"/>
              </a:rPr>
              <a:t>，盐酸溴己新颗粒患者获益</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风险明显有利。</a:t>
            </a:r>
            <a:endParaRPr lang="zh-CN" altLang="en-US" b="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457929" y="3557666"/>
            <a:ext cx="11161949" cy="2124710"/>
          </a:xfrm>
          <a:prstGeom prst="rect">
            <a:avLst/>
          </a:prstGeom>
          <a:noFill/>
          <a:ln w="38100">
            <a:noFill/>
            <a:prstDash val="sysDash"/>
          </a:ln>
        </p:spPr>
        <p:txBody>
          <a:bodyPr wrap="square">
            <a:noAutofit/>
          </a:bodyPr>
          <a:lstStyle/>
          <a:p>
            <a:pPr indent="304800">
              <a:lnSpc>
                <a:spcPct val="150000"/>
              </a:lnSpc>
            </a:pPr>
            <a:r>
              <a:rPr lang="zh-CN" altLang="en-US"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优势：</a:t>
            </a:r>
            <a:endParaRPr lang="en-US" altLang="zh-CN"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indent="304800">
              <a:lnSpc>
                <a:spcPct val="150000"/>
              </a:lnSpc>
            </a:pPr>
            <a:r>
              <a:rPr lang="en-US" altLang="zh-CN" b="0" dirty="0">
                <a:latin typeface="Arial" panose="020B0604020202020204" pitchFamily="34" charset="0"/>
                <a:ea typeface="微软雅黑" panose="020B0503020204020204" pitchFamily="34" charset="-122"/>
                <a:sym typeface="Arial" panose="020B0604020202020204" pitchFamily="34" charset="0"/>
              </a:rPr>
              <a:t>1</a:t>
            </a:r>
            <a:r>
              <a:rPr lang="zh-CN" altLang="en-US" b="0" dirty="0">
                <a:latin typeface="Arial" panose="020B0604020202020204" pitchFamily="34" charset="0"/>
                <a:ea typeface="微软雅黑" panose="020B0503020204020204" pitchFamily="34" charset="-122"/>
                <a:sym typeface="Arial" panose="020B0604020202020204" pitchFamily="34" charset="0"/>
              </a:rPr>
              <a:t>、可</a:t>
            </a:r>
            <a:r>
              <a:rPr lang="zh-CN" dirty="0">
                <a:latin typeface="Arial" panose="020B0604020202020204" pitchFamily="34" charset="0"/>
                <a:ea typeface="微软雅黑" panose="020B0503020204020204" pitchFamily="34" charset="-122"/>
                <a:sym typeface="Arial" panose="020B0604020202020204" pitchFamily="34" charset="0"/>
              </a:rPr>
              <a:t>增加四环素与阿莫西林的疗效</a:t>
            </a:r>
            <a:r>
              <a:rPr lang="zh-CN" altLang="en-US" b="0" dirty="0">
                <a:latin typeface="Arial" panose="020B0604020202020204" pitchFamily="34" charset="0"/>
                <a:ea typeface="微软雅黑" panose="020B0503020204020204" pitchFamily="34" charset="-122"/>
                <a:sym typeface="Arial" panose="020B0604020202020204" pitchFamily="34" charset="0"/>
              </a:rPr>
              <a:t>；</a:t>
            </a:r>
          </a:p>
          <a:p>
            <a:pPr indent="304800">
              <a:lnSpc>
                <a:spcPct val="150000"/>
              </a:lnSpc>
            </a:pPr>
            <a:r>
              <a:rPr lang="en-US" altLang="zh-CN" b="0" dirty="0">
                <a:latin typeface="Arial" panose="020B0604020202020204" pitchFamily="34" charset="0"/>
                <a:ea typeface="微软雅黑" panose="020B0503020204020204" pitchFamily="34" charset="-122"/>
                <a:sym typeface="Arial" panose="020B0604020202020204" pitchFamily="34" charset="0"/>
              </a:rPr>
              <a:t>2</a:t>
            </a:r>
            <a:r>
              <a:rPr lang="zh-CN" altLang="en-US" b="0" dirty="0">
                <a:latin typeface="Arial" panose="020B0604020202020204" pitchFamily="34" charset="0"/>
                <a:ea typeface="微软雅黑" panose="020B0503020204020204" pitchFamily="34" charset="-122"/>
                <a:sym typeface="Arial" panose="020B0604020202020204" pitchFamily="34" charset="0"/>
              </a:rPr>
              <a:t>、服用剂量小，降低毒副作用；</a:t>
            </a:r>
          </a:p>
          <a:p>
            <a:pPr indent="304800">
              <a:lnSpc>
                <a:spcPct val="150000"/>
              </a:lnSpc>
            </a:pPr>
            <a:r>
              <a:rPr lang="en-US" altLang="zh-CN" b="0" dirty="0">
                <a:latin typeface="Arial" panose="020B0604020202020204" pitchFamily="34" charset="0"/>
                <a:ea typeface="微软雅黑" panose="020B0503020204020204" pitchFamily="34" charset="-122"/>
                <a:sym typeface="Arial" panose="020B0604020202020204" pitchFamily="34" charset="0"/>
              </a:rPr>
              <a:t>3</a:t>
            </a:r>
            <a:r>
              <a:rPr lang="zh-CN" altLang="en-US" b="0" dirty="0">
                <a:latin typeface="Arial" panose="020B0604020202020204" pitchFamily="34" charset="0"/>
                <a:ea typeface="微软雅黑" panose="020B0503020204020204" pitchFamily="34" charset="-122"/>
                <a:sym typeface="Arial" panose="020B0604020202020204" pitchFamily="34" charset="0"/>
              </a:rPr>
              <a:t>、本品仅含少量的乳糖，糖尿病患者可服用；</a:t>
            </a:r>
          </a:p>
          <a:p>
            <a:pPr indent="304800">
              <a:lnSpc>
                <a:spcPct val="150000"/>
              </a:lnSpc>
            </a:pPr>
            <a:r>
              <a:rPr lang="en-US" altLang="zh-CN" b="0" dirty="0">
                <a:latin typeface="Arial" panose="020B0604020202020204" pitchFamily="34" charset="0"/>
                <a:ea typeface="微软雅黑" panose="020B0503020204020204" pitchFamily="34" charset="-122"/>
                <a:sym typeface="Arial" panose="020B0604020202020204" pitchFamily="34" charset="0"/>
              </a:rPr>
              <a:t>4</a:t>
            </a:r>
            <a:r>
              <a:rPr lang="zh-CN" altLang="en-US" b="0" dirty="0">
                <a:latin typeface="Arial" panose="020B0604020202020204" pitchFamily="34" charset="0"/>
                <a:ea typeface="微软雅黑" panose="020B0503020204020204" pitchFamily="34" charset="-122"/>
                <a:sym typeface="Arial" panose="020B0604020202020204" pitchFamily="34" charset="0"/>
              </a:rPr>
              <a:t>、本品</a:t>
            </a:r>
            <a:r>
              <a:rPr lang="zh-CN" altLang="en-US" b="1" dirty="0">
                <a:latin typeface="Arial" panose="020B0604020202020204" pitchFamily="34" charset="0"/>
                <a:ea typeface="微软雅黑" panose="020B0503020204020204" pitchFamily="34" charset="-122"/>
                <a:sym typeface="Arial" panose="020B0604020202020204" pitchFamily="34" charset="0"/>
              </a:rPr>
              <a:t>无</a:t>
            </a:r>
            <a:r>
              <a:rPr lang="zh-CN" altLang="en-US" b="0" dirty="0">
                <a:latin typeface="Arial" panose="020B0604020202020204" pitchFamily="34" charset="0"/>
                <a:ea typeface="微软雅黑" panose="020B0503020204020204" pitchFamily="34" charset="-122"/>
                <a:sym typeface="Arial" panose="020B0604020202020204" pitchFamily="34" charset="0"/>
              </a:rPr>
              <a:t>胃肠道出血、呕吐、呼吸道粘膜刺激、口干、荨麻疹、中毒性表皮坏死症、肝损害等症状。</a:t>
            </a:r>
          </a:p>
          <a:p>
            <a:pPr indent="304800">
              <a:lnSpc>
                <a:spcPct val="150000"/>
              </a:lnSpc>
            </a:pPr>
            <a:r>
              <a:rPr lang="zh-CN" altLang="en-US"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不足：</a:t>
            </a:r>
            <a:r>
              <a:rPr lang="zh-CN" altLang="en-US" dirty="0">
                <a:latin typeface="Arial" panose="020B0604020202020204" pitchFamily="34" charset="0"/>
                <a:ea typeface="微软雅黑" panose="020B0503020204020204" pitchFamily="34" charset="-122"/>
                <a:sym typeface="Arial" panose="020B0604020202020204" pitchFamily="34" charset="0"/>
              </a:rPr>
              <a:t>本品含少量焦亚硫酸钠可能会导致过敏反应</a:t>
            </a:r>
          </a:p>
        </p:txBody>
      </p:sp>
      <p:pic>
        <p:nvPicPr>
          <p:cNvPr id="8" name="图片 7" descr="59e0f39fbc36465916aaa2b21c2a462"/>
          <p:cNvPicPr>
            <a:picLocks noChangeAspect="1"/>
          </p:cNvPicPr>
          <p:nvPr>
            <p:custDataLst>
              <p:tags r:id="rId2"/>
            </p:custDataLst>
          </p:nvPr>
        </p:nvPicPr>
        <p:blipFill>
          <a:blip r:embed="rId4" cstate="print"/>
          <a:stretch>
            <a:fillRect/>
          </a:stretch>
        </p:blipFill>
        <p:spPr>
          <a:xfrm>
            <a:off x="68996" y="114490"/>
            <a:ext cx="661670" cy="609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6258757" y="1207363"/>
            <a:ext cx="5255581" cy="5444490"/>
          </a:xfrm>
          <a:prstGeom prst="rect">
            <a:avLst/>
          </a:prstGeom>
          <a:noFill/>
          <a:ln w="19050">
            <a:solidFill>
              <a:schemeClr val="accent5">
                <a:lumMod val="75000"/>
              </a:schemeClr>
            </a:solidFill>
            <a:prstDash val="sysDot"/>
          </a:ln>
        </p:spPr>
        <p:txBody>
          <a:bodyPr wrap="square">
            <a:noAutofit/>
          </a:bodyPr>
          <a:lstStyle/>
          <a:p>
            <a:pPr marL="285750" indent="-285750">
              <a:buClr>
                <a:schemeClr val="accent5">
                  <a:lumMod val="75000"/>
                </a:schemeClr>
              </a:buClr>
              <a:buFont typeface="Wingdings" panose="05000000000000000000" pitchFamily="2" charset="2"/>
              <a:buChar char="l"/>
            </a:pPr>
            <a:endParaRPr lang="en-US" altLang="zh-CN" kern="0" noProof="0" dirty="0">
              <a:ln>
                <a:noFill/>
              </a:ln>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a:p>
            <a:pPr marL="285750" indent="-285750">
              <a:lnSpc>
                <a:spcPct val="150000"/>
              </a:lnSpc>
              <a:buClr>
                <a:schemeClr val="accent5">
                  <a:lumMod val="75000"/>
                </a:schemeClr>
              </a:buClr>
              <a:buFont typeface="Wingdings" panose="05000000000000000000" pitchFamily="2" charset="2"/>
              <a:buChar char="l"/>
            </a:pPr>
            <a:r>
              <a:rPr lang="zh-CN" altLang="en-US" sz="1600" b="1" kern="0" noProof="0" dirty="0">
                <a:ln>
                  <a:noFill/>
                </a:ln>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日服用量少</a:t>
            </a:r>
            <a:r>
              <a:rPr lang="zh-CN" altLang="en-US" sz="1600" kern="0" noProof="0" dirty="0">
                <a:ln>
                  <a:noFill/>
                </a:ln>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：盐酸溴己新颗粒为12mg，</a:t>
            </a:r>
            <a:r>
              <a:rPr lang="zh-CN" altLang="en-US" sz="1600" kern="0" dirty="0">
                <a:latin typeface="Arial" panose="020B0604020202020204" pitchFamily="34" charset="0"/>
                <a:ea typeface="微软雅黑" panose="020B0503020204020204" pitchFamily="34" charset="-122"/>
                <a:cs typeface="Calibri" panose="020F0502020204030204"/>
                <a:sym typeface="Arial" panose="020B0604020202020204" pitchFamily="34" charset="0"/>
              </a:rPr>
              <a:t>口服溶液</a:t>
            </a:r>
            <a:r>
              <a:rPr lang="zh-CN" altLang="en-US" sz="1600" kern="0" noProof="0" dirty="0">
                <a:ln>
                  <a:noFill/>
                </a:ln>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为</a:t>
            </a:r>
            <a:r>
              <a:rPr lang="en-US" altLang="zh-CN" sz="1600" kern="0" noProof="0" dirty="0">
                <a:ln>
                  <a:noFill/>
                </a:ln>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32-48</a:t>
            </a:r>
            <a:r>
              <a:rPr lang="zh-CN" altLang="en-US" sz="1600" kern="0" noProof="0" dirty="0">
                <a:ln>
                  <a:noFill/>
                </a:ln>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mg，治疗效果相同情况下，治疗初期口服溶液日服用量为颗粒的</a:t>
            </a:r>
            <a:r>
              <a:rPr lang="en-US" altLang="zh-CN" sz="1600" kern="0" noProof="0" dirty="0">
                <a:ln>
                  <a:noFill/>
                </a:ln>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3</a:t>
            </a:r>
            <a:r>
              <a:rPr lang="zh-CN" altLang="en-US" sz="1600" kern="0" noProof="0" dirty="0">
                <a:ln>
                  <a:noFill/>
                </a:ln>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-4倍。减少体内积蓄，安全性更高；</a:t>
            </a:r>
          </a:p>
          <a:p>
            <a:pPr marL="285750" marR="0" lvl="1" indent="-285750" algn="l" defTabSz="914400" rtl="0" eaLnBrk="1" fontAlgn="auto" latinLnBrk="0" hangingPunct="1">
              <a:lnSpc>
                <a:spcPct val="150000"/>
              </a:lnSpc>
              <a:spcBef>
                <a:spcPts val="0"/>
              </a:spcBef>
              <a:spcAft>
                <a:spcPts val="0"/>
              </a:spcAft>
              <a:buClr>
                <a:schemeClr val="accent5">
                  <a:lumMod val="75000"/>
                </a:schemeClr>
              </a:buClr>
              <a:buSzTx/>
              <a:buFont typeface="Wingdings" panose="05000000000000000000" pitchFamily="2" charset="2"/>
              <a:buChar char="l"/>
              <a:defRPr/>
            </a:pPr>
            <a:r>
              <a:rPr lang="zh-CN" altLang="en-US" sz="1600" kern="0" noProof="0" dirty="0">
                <a:ln>
                  <a:noFill/>
                </a:ln>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溴己新颗粒溶出度高，</a:t>
            </a:r>
            <a:r>
              <a:rPr lang="zh-CN" altLang="en-US" sz="1600" b="1" kern="0" noProof="0" dirty="0">
                <a:ln>
                  <a:noFill/>
                </a:ln>
                <a:solidFill>
                  <a:srgbClr val="FF0000"/>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可在病人口腔内快速溶化吸收，无水吞服可用于伴有吞咽障碍的患者或老人，患者依从性高</a:t>
            </a:r>
            <a:r>
              <a:rPr lang="zh-CN" altLang="en-US" sz="1600" kern="0" noProof="0" dirty="0">
                <a:ln>
                  <a:noFill/>
                </a:ln>
                <a:solidFill>
                  <a:srgbClr val="FF0000"/>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t>
            </a:r>
            <a:endParaRPr kumimoji="0" lang="zh-CN" altLang="en-US" sz="1600" b="0" i="0" u="none" strike="noStrike" kern="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a:p>
            <a:pPr marL="285750" marR="0" lvl="1" indent="-285750" algn="l" defTabSz="914400" rtl="0" eaLnBrk="1" fontAlgn="auto" latinLnBrk="0" hangingPunct="1">
              <a:lnSpc>
                <a:spcPct val="150000"/>
              </a:lnSpc>
              <a:spcBef>
                <a:spcPts val="0"/>
              </a:spcBef>
              <a:spcAft>
                <a:spcPts val="0"/>
              </a:spcAft>
              <a:buClr>
                <a:schemeClr val="accent5">
                  <a:lumMod val="75000"/>
                </a:schemeClr>
              </a:buClr>
              <a:buSzTx/>
              <a:buFont typeface="Wingdings" panose="05000000000000000000" pitchFamily="2" charset="2"/>
              <a:buChar char="l"/>
              <a:defRPr/>
            </a:pPr>
            <a:r>
              <a:rPr lang="zh-CN" altLang="en-US" sz="1600" kern="0" noProof="0" dirty="0">
                <a:ln>
                  <a:noFill/>
                </a:ln>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国家药监局批准的说明书中明确</a:t>
            </a:r>
            <a:r>
              <a:rPr lang="zh-CN" altLang="en-US" sz="1600" b="1" kern="0" noProof="0" dirty="0">
                <a:ln>
                  <a:noFill/>
                </a:ln>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增加了“手术后祛痰”的适应症，可减少针剂滥用，</a:t>
            </a:r>
            <a:r>
              <a:rPr lang="zh-CN" altLang="en-US" sz="1600" b="1" kern="0" dirty="0">
                <a:latin typeface="Arial" panose="020B0604020202020204" pitchFamily="34" charset="0"/>
                <a:ea typeface="微软雅黑" panose="020B0503020204020204" pitchFamily="34" charset="-122"/>
                <a:cs typeface="Calibri" panose="020F0502020204030204"/>
                <a:sym typeface="Arial" panose="020B0604020202020204" pitchFamily="34" charset="0"/>
              </a:rPr>
              <a:t>降低患者治疗痛苦</a:t>
            </a:r>
            <a:r>
              <a:rPr lang="zh-CN" altLang="en-US" sz="1600" b="1" kern="0" noProof="0" dirty="0">
                <a:ln>
                  <a:noFill/>
                </a:ln>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a:t>
            </a:r>
            <a:endParaRPr lang="en-US" altLang="zh-CN" sz="1600" b="1" kern="0" dirty="0">
              <a:solidFill>
                <a:srgbClr val="0039A6"/>
              </a:solidFill>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a:p>
            <a:pPr marL="0" marR="0" lvl="1" algn="l" defTabSz="914400" rtl="0" eaLnBrk="1" fontAlgn="auto" latinLnBrk="0" hangingPunct="1">
              <a:lnSpc>
                <a:spcPct val="150000"/>
              </a:lnSpc>
              <a:spcBef>
                <a:spcPts val="0"/>
              </a:spcBef>
              <a:spcAft>
                <a:spcPts val="0"/>
              </a:spcAft>
              <a:buClr>
                <a:schemeClr val="accent5">
                  <a:lumMod val="75000"/>
                </a:schemeClr>
              </a:buClr>
              <a:buSzTx/>
              <a:defRPr/>
            </a:pPr>
            <a:endParaRPr lang="en-US" altLang="zh-CN" kern="0" noProof="0" dirty="0">
              <a:ln>
                <a:noFill/>
              </a:ln>
              <a:solidFill>
                <a:srgbClr val="0039A6"/>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p>
            <a:pPr marL="0" marR="0" lvl="1"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b="1" dirty="0">
                <a:solidFill>
                  <a:srgbClr val="FF0000"/>
                </a:solidFill>
                <a:latin typeface="Arial" panose="020B0604020202020204" pitchFamily="34" charset="0"/>
                <a:ea typeface="微软雅黑" panose="020B0503020204020204" pitchFamily="34" charset="-122"/>
                <a:cs typeface="Helvetica"/>
                <a:sym typeface="Arial" panose="020B0604020202020204" pitchFamily="34" charset="0"/>
              </a:rPr>
              <a:t>目录内</a:t>
            </a:r>
            <a:r>
              <a:rPr lang="zh-CN" altLang="en-US" b="1" noProof="0" dirty="0">
                <a:ln>
                  <a:noFill/>
                </a:ln>
                <a:solidFill>
                  <a:srgbClr val="FF0000"/>
                </a:solidFill>
                <a:effectLst/>
                <a:uLnTx/>
                <a:uFillTx/>
                <a:latin typeface="Arial" panose="020B0604020202020204" pitchFamily="34" charset="0"/>
                <a:ea typeface="微软雅黑" panose="020B0503020204020204" pitchFamily="34" charset="-122"/>
                <a:cs typeface="Helvetica"/>
                <a:sym typeface="Arial" panose="020B0604020202020204" pitchFamily="34" charset="0"/>
              </a:rPr>
              <a:t>目前仅有盐酸溴己新片、盐酸溴己新注射液，盐酸溴己新口服溶液；</a:t>
            </a:r>
          </a:p>
          <a:p>
            <a:pPr marL="0" marR="0" lvl="1"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b="1" noProof="0" dirty="0">
                <a:ln>
                  <a:noFill/>
                </a:ln>
                <a:solidFill>
                  <a:srgbClr val="FF0000"/>
                </a:solidFill>
                <a:effectLst/>
                <a:uLnTx/>
                <a:uFillTx/>
                <a:latin typeface="Arial" panose="020B0604020202020204" pitchFamily="34" charset="0"/>
                <a:ea typeface="微软雅黑" panose="020B0503020204020204" pitchFamily="34" charset="-122"/>
                <a:cs typeface="Helvetica"/>
                <a:sym typeface="Arial" panose="020B0604020202020204" pitchFamily="34" charset="0"/>
              </a:rPr>
              <a:t>盐酸溴己新颗粒可增加临床用药选择。</a:t>
            </a:r>
            <a:endParaRPr kumimoji="0" lang="zh-CN" altLang="en-US"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Helvetica"/>
              <a:sym typeface="Arial" panose="020B0604020202020204" pitchFamily="34" charset="0"/>
            </a:endParaRPr>
          </a:p>
          <a:p>
            <a:pPr marL="0" marR="0" lvl="1"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endParaRPr kumimoji="0" lang="zh-CN" altLang="en-US"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a:p>
            <a:pPr indent="304800">
              <a:lnSpc>
                <a:spcPct val="150000"/>
              </a:lnSpc>
            </a:pPr>
            <a:endParaRPr lang="zh-CN" altLang="en-US" kern="0" noProof="0" dirty="0">
              <a:ln>
                <a:noFill/>
              </a:ln>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a:p>
            <a:pPr indent="304800">
              <a:lnSpc>
                <a:spcPct val="150000"/>
              </a:lnSpc>
            </a:pPr>
            <a:endParaRPr lang="zh-CN" altLang="en-US" b="1" dirty="0">
              <a:latin typeface="Arial" panose="020B0604020202020204" pitchFamily="34" charset="0"/>
              <a:ea typeface="微软雅黑" panose="020B0503020204020204" pitchFamily="34" charset="-122"/>
              <a:sym typeface="Arial" panose="020B0604020202020204" pitchFamily="34" charset="0"/>
            </a:endParaRPr>
          </a:p>
          <a:p>
            <a:pPr indent="304800">
              <a:lnSpc>
                <a:spcPct val="150000"/>
              </a:lnSpc>
            </a:pPr>
            <a:endPar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indent="304800">
              <a:lnSpc>
                <a:spcPct val="150000"/>
              </a:lnSpc>
            </a:pPr>
            <a:endParaRPr lang="zh-CN" altLang="en-US" b="1" dirty="0">
              <a:latin typeface="Arial" panose="020B0604020202020204" pitchFamily="34" charset="0"/>
              <a:ea typeface="微软雅黑" panose="020B0503020204020204" pitchFamily="34" charset="-122"/>
              <a:sym typeface="Arial" panose="020B0604020202020204" pitchFamily="34" charset="0"/>
            </a:endParaRPr>
          </a:p>
          <a:p>
            <a:pPr indent="304800">
              <a:lnSpc>
                <a:spcPct val="150000"/>
              </a:lnSpc>
            </a:pPr>
            <a:endParaRPr lang="zh-CN" altLang="en-US" b="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indent="304800">
              <a:lnSpc>
                <a:spcPct val="150000"/>
              </a:lnSpc>
            </a:pPr>
            <a:endPar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2"/>
            </p:custDataLst>
          </p:nvPr>
        </p:nvSpPr>
        <p:spPr>
          <a:xfrm>
            <a:off x="425450" y="1207363"/>
            <a:ext cx="5259883" cy="5450889"/>
          </a:xfrm>
          <a:prstGeom prst="rect">
            <a:avLst/>
          </a:prstGeom>
          <a:noFill/>
          <a:ln w="19050">
            <a:solidFill>
              <a:schemeClr val="accent5">
                <a:lumMod val="75000"/>
              </a:schemeClr>
            </a:solidFill>
            <a:prstDash val="sysDot"/>
          </a:ln>
        </p:spPr>
        <p:txBody>
          <a:bodyPr wrap="square">
            <a:noAutofit/>
          </a:bodyPr>
          <a:lstStyle/>
          <a:p>
            <a:pPr marL="285750" indent="-285750">
              <a:buFont typeface="Wingdings" panose="05000000000000000000" pitchFamily="2" charset="2"/>
              <a:buChar char="l"/>
            </a:pPr>
            <a:endParaRPr lang="en-US" altLang="zh-CN" kern="0" noProof="0" dirty="0">
              <a:ln>
                <a:noFill/>
              </a:ln>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a:p>
            <a:pPr marL="285750" indent="-285750">
              <a:lnSpc>
                <a:spcPct val="150000"/>
              </a:lnSpc>
              <a:buClr>
                <a:schemeClr val="accent5">
                  <a:lumMod val="75000"/>
                </a:schemeClr>
              </a:buClr>
              <a:buFont typeface="Wingdings" panose="05000000000000000000" pitchFamily="2" charset="2"/>
              <a:buChar char="l"/>
            </a:pPr>
            <a:r>
              <a:rPr lang="zh-CN" altLang="en-US" sz="1600" kern="0" noProof="0" dirty="0">
                <a:ln>
                  <a:noFill/>
                </a:ln>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德国研究发现，溴己新是阻断新冠病毒进入细胞的有效药物 ；</a:t>
            </a:r>
            <a:endParaRPr lang="zh-CN" altLang="en-US" sz="1600" b="1" dirty="0">
              <a:latin typeface="Arial" panose="020B0604020202020204" pitchFamily="34" charset="0"/>
              <a:ea typeface="微软雅黑" panose="020B0503020204020204" pitchFamily="34" charset="-122"/>
              <a:sym typeface="Arial" panose="020B0604020202020204" pitchFamily="34" charset="0"/>
            </a:endParaRPr>
          </a:p>
          <a:p>
            <a:pPr marL="285750" indent="-285750" fontAlgn="auto">
              <a:lnSpc>
                <a:spcPts val="2020"/>
              </a:lnSpc>
              <a:buClr>
                <a:schemeClr val="accent5">
                  <a:lumMod val="75000"/>
                </a:schemeClr>
              </a:buClr>
              <a:buFont typeface="Wingdings" panose="05000000000000000000" pitchFamily="2" charset="2"/>
              <a:buChar char="l"/>
            </a:pPr>
            <a:r>
              <a:rPr lang="zh-CN" altLang="en-US" sz="1600" kern="0" noProof="0" dirty="0">
                <a:ln>
                  <a:noFill/>
                </a:ln>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盐酸溴己新颗粒（规格：每袋重 0.4g，含盐酸溴己新 8mg）与サノフィ株式会社生产的盐酸溴己新细粒（Bisolvon ，规格：2%，100g/瓶） 生物等效试验。</a:t>
            </a:r>
            <a:endParaRPr lang="en-US" altLang="zh-CN" sz="1600" kern="0" noProof="0" dirty="0">
              <a:ln>
                <a:noFill/>
              </a:ln>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4" name="页脚占位符 1"/>
          <p:cNvSpPr>
            <a:spLocks noGrp="1"/>
          </p:cNvSpPr>
          <p:nvPr>
            <p:ph type="ftr" sz="quarter" idx="11"/>
          </p:nvPr>
        </p:nvSpPr>
        <p:spPr>
          <a:xfrm>
            <a:off x="711562" y="304490"/>
            <a:ext cx="3583903" cy="419600"/>
          </a:xfrm>
        </p:spPr>
        <p:txBody>
          <a:bodyPr/>
          <a:lstStyle/>
          <a:p>
            <a:pPr algn="l"/>
            <a:r>
              <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三、有效性</a:t>
            </a:r>
          </a:p>
        </p:txBody>
      </p:sp>
      <p:sp>
        <p:nvSpPr>
          <p:cNvPr id="9" name="标题 1"/>
          <p:cNvSpPr txBox="1"/>
          <p:nvPr>
            <p:custDataLst>
              <p:tags r:id="rId3"/>
            </p:custDataLst>
          </p:nvPr>
        </p:nvSpPr>
        <p:spPr>
          <a:xfrm>
            <a:off x="534213" y="5993142"/>
            <a:ext cx="5151120" cy="5429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Helvetica"/>
                <a:sym typeface="Arial" panose="020B0604020202020204" pitchFamily="34" charset="0"/>
              </a:rPr>
              <a:t>盐酸溴己新</a:t>
            </a:r>
            <a:r>
              <a:rPr lang="zh-CN" altLang="en-US" sz="1800" dirty="0">
                <a:solidFill>
                  <a:srgbClr val="FF0000"/>
                </a:solidFill>
                <a:latin typeface="Arial" panose="020B0604020202020204" pitchFamily="34" charset="0"/>
                <a:ea typeface="微软雅黑" panose="020B0503020204020204" pitchFamily="34" charset="-122"/>
                <a:cs typeface="Helvetica"/>
                <a:sym typeface="Arial" panose="020B0604020202020204" pitchFamily="34" charset="0"/>
              </a:rPr>
              <a:t>颗粒与</a:t>
            </a:r>
            <a:r>
              <a:rPr lang="zh-CN" altLang="en-US" sz="1800" kern="0" noProof="0" dirty="0">
                <a:ln>
                  <a:noFill/>
                </a:ln>
                <a:solidFill>
                  <a:srgbClr val="FF0000"/>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rPr>
              <a:t>盐酸溴己新细粒空腹、餐后均生物等效。</a:t>
            </a:r>
            <a:endParaRPr kumimoji="0" lang="zh-CN" altLang="en-US" sz="1800" b="1" i="0" u="none" strike="noStrike" kern="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Calibri" panose="020F0502020204030204"/>
              <a:sym typeface="Arial" panose="020B0604020202020204" pitchFamily="34" charset="0"/>
            </a:endParaRPr>
          </a:p>
        </p:txBody>
      </p:sp>
      <p:sp>
        <p:nvSpPr>
          <p:cNvPr id="13" name="右箭头 13"/>
          <p:cNvSpPr/>
          <p:nvPr/>
        </p:nvSpPr>
        <p:spPr>
          <a:xfrm>
            <a:off x="1826610" y="997532"/>
            <a:ext cx="2566325" cy="398753"/>
          </a:xfrm>
          <a:prstGeom prst="round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b="1" dirty="0">
                <a:latin typeface="Arial" panose="020B0604020202020204" pitchFamily="34" charset="0"/>
                <a:ea typeface="微软雅黑" panose="020B0503020204020204" pitchFamily="34" charset="-122"/>
                <a:cs typeface="+mn-ea"/>
                <a:sym typeface="Arial" panose="020B0604020202020204" pitchFamily="34" charset="0"/>
              </a:rPr>
              <a:t>药物有效性</a:t>
            </a:r>
          </a:p>
        </p:txBody>
      </p:sp>
      <p:sp>
        <p:nvSpPr>
          <p:cNvPr id="15" name="右箭头 13"/>
          <p:cNvSpPr/>
          <p:nvPr/>
        </p:nvSpPr>
        <p:spPr>
          <a:xfrm>
            <a:off x="7632237" y="997531"/>
            <a:ext cx="2566325" cy="398753"/>
          </a:xfrm>
          <a:prstGeom prst="round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b="1" dirty="0">
                <a:latin typeface="Arial" panose="020B0604020202020204" pitchFamily="34" charset="0"/>
                <a:ea typeface="微软雅黑" panose="020B0503020204020204" pitchFamily="34" charset="-122"/>
                <a:cs typeface="+mn-ea"/>
                <a:sym typeface="Arial" panose="020B0604020202020204" pitchFamily="34" charset="0"/>
              </a:rPr>
              <a:t>剂型有效性</a:t>
            </a:r>
          </a:p>
        </p:txBody>
      </p:sp>
      <p:pic>
        <p:nvPicPr>
          <p:cNvPr id="16" name="图片 15" descr="59e0f39fbc36465916aaa2b21c2a462"/>
          <p:cNvPicPr>
            <a:picLocks noChangeAspect="1"/>
          </p:cNvPicPr>
          <p:nvPr>
            <p:custDataLst>
              <p:tags r:id="rId4"/>
            </p:custDataLst>
          </p:nvPr>
        </p:nvPicPr>
        <p:blipFill>
          <a:blip r:embed="rId7" cstate="print"/>
          <a:stretch>
            <a:fillRect/>
          </a:stretch>
        </p:blipFill>
        <p:spPr>
          <a:xfrm>
            <a:off x="68996" y="114490"/>
            <a:ext cx="661670" cy="609600"/>
          </a:xfrm>
          <a:prstGeom prst="rect">
            <a:avLst/>
          </a:prstGeom>
        </p:spPr>
      </p:pic>
      <p:graphicFrame>
        <p:nvGraphicFramePr>
          <p:cNvPr id="27" name="表格 26"/>
          <p:cNvGraphicFramePr>
            <a:graphicFrameLocks noGrp="1"/>
          </p:cNvGraphicFramePr>
          <p:nvPr>
            <p:custDataLst>
              <p:tags r:id="rId5"/>
            </p:custDataLst>
          </p:nvPr>
        </p:nvGraphicFramePr>
        <p:xfrm>
          <a:off x="649605" y="3097530"/>
          <a:ext cx="4810760" cy="2766060"/>
        </p:xfrm>
        <a:graphic>
          <a:graphicData uri="http://schemas.openxmlformats.org/drawingml/2006/table">
            <a:tbl>
              <a:tblPr firstRow="1" bandRow="1">
                <a:tableStyleId>{22838BEF-8BB2-4498-84A7-C5851F593DF1}</a:tableStyleId>
              </a:tblPr>
              <a:tblGrid>
                <a:gridCol w="1071245">
                  <a:extLst>
                    <a:ext uri="{9D8B030D-6E8A-4147-A177-3AD203B41FA5}">
                      <a16:colId xmlns:a16="http://schemas.microsoft.com/office/drawing/2014/main" val="20000"/>
                    </a:ext>
                  </a:extLst>
                </a:gridCol>
                <a:gridCol w="1768475">
                  <a:extLst>
                    <a:ext uri="{9D8B030D-6E8A-4147-A177-3AD203B41FA5}">
                      <a16:colId xmlns:a16="http://schemas.microsoft.com/office/drawing/2014/main" val="20001"/>
                    </a:ext>
                  </a:extLst>
                </a:gridCol>
                <a:gridCol w="1971040">
                  <a:extLst>
                    <a:ext uri="{9D8B030D-6E8A-4147-A177-3AD203B41FA5}">
                      <a16:colId xmlns:a16="http://schemas.microsoft.com/office/drawing/2014/main" val="20002"/>
                    </a:ext>
                  </a:extLst>
                </a:gridCol>
              </a:tblGrid>
              <a:tr h="383540">
                <a:tc>
                  <a:txBody>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Arial" panose="020B0604020202020204" pitchFamily="34" charset="0"/>
                          <a:ea typeface="微软雅黑" panose="020B0503020204020204" pitchFamily="34" charset="-122"/>
                          <a:sym typeface="Arial" panose="020B0604020202020204" pitchFamily="34" charset="0"/>
                        </a:rPr>
                        <a:t>空腹</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Arial" panose="020B0604020202020204" pitchFamily="34" charset="0"/>
                          <a:ea typeface="微软雅黑" panose="020B0503020204020204" pitchFamily="34" charset="-122"/>
                          <a:sym typeface="Arial" panose="020B0604020202020204" pitchFamily="34" charset="0"/>
                        </a:rPr>
                        <a:t>餐后</a:t>
                      </a:r>
                    </a:p>
                  </a:txBody>
                  <a:tcPr/>
                </a:tc>
                <a:extLst>
                  <a:ext uri="{0D108BD9-81ED-4DB2-BD59-A6C34878D82A}">
                    <a16:rowId xmlns:a16="http://schemas.microsoft.com/office/drawing/2014/main" val="10000"/>
                  </a:ext>
                </a:extLst>
              </a:tr>
              <a:tr h="383540">
                <a:tc>
                  <a:txBody>
                    <a:bodyPr/>
                    <a:lstStyle/>
                    <a:p>
                      <a:pPr algn="ctr"/>
                      <a:r>
                        <a:rPr lang="zh-CN" altLang="en-US" sz="1400" dirty="0">
                          <a:latin typeface="Arial" panose="020B0604020202020204" pitchFamily="34" charset="0"/>
                          <a:ea typeface="微软雅黑" panose="020B0503020204020204" pitchFamily="34" charset="-122"/>
                          <a:sym typeface="Arial" panose="020B0604020202020204" pitchFamily="34" charset="0"/>
                        </a:rPr>
                        <a:t>试验设计</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latin typeface="Arial" panose="020B0604020202020204" pitchFamily="34" charset="0"/>
                          <a:ea typeface="微软雅黑" panose="020B0503020204020204" pitchFamily="34" charset="-122"/>
                          <a:sym typeface="Arial" panose="020B0604020202020204" pitchFamily="34" charset="0"/>
                        </a:rPr>
                        <a:t>单中心、随机、开放、单次给药、两制剂、两序列、两周期交叉研究</a:t>
                      </a:r>
                      <a:endParaRPr lang="zh-CN" altLang="en-US" dirty="0">
                        <a:latin typeface="Arial" panose="020B0604020202020204" pitchFamily="34" charset="0"/>
                        <a:ea typeface="微软雅黑" panose="020B0503020204020204" pitchFamily="34" charset="-122"/>
                        <a:sym typeface="Arial" panose="020B0604020202020204" pitchFamily="34" charset="0"/>
                      </a:endParaRPr>
                    </a:p>
                  </a:txBody>
                  <a:tcPr/>
                </a:tc>
                <a:tc hMerge="1">
                  <a:txBody>
                    <a:bodyPr/>
                    <a:lstStyle/>
                    <a:p>
                      <a:endParaRPr lang="zh-CN"/>
                    </a:p>
                  </a:txBody>
                  <a:tcPr/>
                </a:tc>
                <a:extLst>
                  <a:ext uri="{0D108BD9-81ED-4DB2-BD59-A6C34878D82A}">
                    <a16:rowId xmlns:a16="http://schemas.microsoft.com/office/drawing/2014/main" val="10001"/>
                  </a:ext>
                </a:extLst>
              </a:tr>
              <a:tr h="816610">
                <a:tc>
                  <a:txBody>
                    <a:bodyPr/>
                    <a:lstStyle/>
                    <a:p>
                      <a:pPr algn="ctr"/>
                      <a:r>
                        <a:rPr lang="zh-CN" altLang="en-US" sz="1400" dirty="0">
                          <a:latin typeface="Arial" panose="020B0604020202020204" pitchFamily="34" charset="0"/>
                          <a:ea typeface="微软雅黑" panose="020B0503020204020204" pitchFamily="34" charset="-122"/>
                          <a:sym typeface="Arial" panose="020B0604020202020204" pitchFamily="34" charset="0"/>
                        </a:rPr>
                        <a:t>入选标准</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Arial" panose="020B0604020202020204" pitchFamily="34" charset="0"/>
                          <a:ea typeface="微软雅黑" panose="020B0503020204020204" pitchFamily="34" charset="-122"/>
                          <a:sym typeface="Arial" panose="020B0604020202020204" pitchFamily="34" charset="0"/>
                        </a:rPr>
                        <a:t>1） 年龄为≥18 周岁的中国健康成年人，男女兼有；</a:t>
                      </a:r>
                    </a:p>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Arial" panose="020B0604020202020204" pitchFamily="34" charset="0"/>
                          <a:ea typeface="微软雅黑" panose="020B0503020204020204" pitchFamily="34" charset="-122"/>
                          <a:sym typeface="Arial" panose="020B0604020202020204" pitchFamily="34" charset="0"/>
                        </a:rPr>
                        <a:t>2） 体重男性≥50.0kg，女性≥45.0kg 且身体质量指数（BMI）：19.0~28.0g/m2（含 19.0</a:t>
                      </a:r>
                    </a:p>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Arial" panose="020B0604020202020204" pitchFamily="34" charset="0"/>
                          <a:ea typeface="微软雅黑" panose="020B0503020204020204" pitchFamily="34" charset="-122"/>
                          <a:sym typeface="Arial" panose="020B0604020202020204" pitchFamily="34" charset="0"/>
                        </a:rPr>
                        <a:t>和 28.0，身体质量指数=体重/身高 2）；</a:t>
                      </a:r>
                    </a:p>
                  </a:txBody>
                  <a:tcPr/>
                </a:tc>
                <a:tc hMerge="1">
                  <a:txBody>
                    <a:bodyPr/>
                    <a:lstStyle/>
                    <a:p>
                      <a:endParaRPr lang="zh-CN"/>
                    </a:p>
                  </a:txBody>
                  <a:tcPr/>
                </a:tc>
                <a:extLst>
                  <a:ext uri="{0D108BD9-81ED-4DB2-BD59-A6C34878D82A}">
                    <a16:rowId xmlns:a16="http://schemas.microsoft.com/office/drawing/2014/main" val="10002"/>
                  </a:ext>
                </a:extLst>
              </a:tr>
              <a:tr h="383540">
                <a:tc>
                  <a:txBody>
                    <a:bodyPr/>
                    <a:lstStyle/>
                    <a:p>
                      <a:pPr algn="ctr">
                        <a:buNone/>
                      </a:pPr>
                      <a:r>
                        <a:rPr lang="zh-CN" altLang="en-US" sz="1400" dirty="0">
                          <a:latin typeface="Arial" panose="020B0604020202020204" pitchFamily="34" charset="0"/>
                          <a:ea typeface="微软雅黑" panose="020B0503020204020204" pitchFamily="34" charset="-122"/>
                          <a:sym typeface="Arial" panose="020B0604020202020204" pitchFamily="34" charset="0"/>
                        </a:rPr>
                        <a:t>给药剂量</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Arial" panose="020B0604020202020204" pitchFamily="34" charset="0"/>
                          <a:ea typeface="微软雅黑" panose="020B0503020204020204" pitchFamily="34" charset="-122"/>
                          <a:sym typeface="Arial" panose="020B0604020202020204" pitchFamily="34" charset="0"/>
                        </a:rPr>
                        <a:t>0.4g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Arial" panose="020B0604020202020204" pitchFamily="34" charset="0"/>
                          <a:ea typeface="微软雅黑" panose="020B0503020204020204" pitchFamily="34" charset="-122"/>
                          <a:sym typeface="Arial" panose="020B0604020202020204" pitchFamily="34" charset="0"/>
                        </a:rPr>
                        <a:t>0.4g</a:t>
                      </a:r>
                    </a:p>
                  </a:txBody>
                  <a:tcPr/>
                </a:tc>
                <a:extLst>
                  <a:ext uri="{0D108BD9-81ED-4DB2-BD59-A6C34878D82A}">
                    <a16:rowId xmlns:a16="http://schemas.microsoft.com/office/drawing/2014/main" val="10003"/>
                  </a:ext>
                </a:extLst>
              </a:tr>
              <a:tr h="383540">
                <a:tc>
                  <a:txBody>
                    <a:bodyPr/>
                    <a:lstStyle/>
                    <a:p>
                      <a:pPr algn="ctr"/>
                      <a:r>
                        <a:rPr lang="zh-CN" altLang="en-US" sz="1400" dirty="0">
                          <a:latin typeface="Arial" panose="020B0604020202020204" pitchFamily="34" charset="0"/>
                          <a:ea typeface="微软雅黑" panose="020B0503020204020204" pitchFamily="34" charset="-122"/>
                          <a:sym typeface="Arial" panose="020B0604020202020204" pitchFamily="34" charset="0"/>
                        </a:rPr>
                        <a:t>例</a:t>
                      </a:r>
                      <a:r>
                        <a:rPr lang="en-US" altLang="zh-CN" sz="1400" dirty="0">
                          <a:latin typeface="Arial" panose="020B0604020202020204" pitchFamily="34" charset="0"/>
                          <a:ea typeface="微软雅黑" panose="020B0503020204020204" pitchFamily="34" charset="-122"/>
                          <a:sym typeface="Arial" panose="020B0604020202020204" pitchFamily="34" charset="0"/>
                        </a:rPr>
                        <a:t>       </a:t>
                      </a:r>
                      <a:r>
                        <a:rPr lang="zh-CN" altLang="en-US" sz="1400" dirty="0">
                          <a:latin typeface="Arial" panose="020B0604020202020204" pitchFamily="34" charset="0"/>
                          <a:ea typeface="微软雅黑" panose="020B0503020204020204" pitchFamily="34" charset="-122"/>
                          <a:sym typeface="Arial" panose="020B0604020202020204" pitchFamily="34" charset="0"/>
                        </a:rPr>
                        <a:t>数</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Arial" panose="020B0604020202020204" pitchFamily="34" charset="0"/>
                          <a:ea typeface="微软雅黑" panose="020B0503020204020204" pitchFamily="34" charset="-122"/>
                          <a:sym typeface="Arial" panose="020B0604020202020204" pitchFamily="34" charset="0"/>
                        </a:rPr>
                        <a:t>48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Arial" panose="020B0604020202020204" pitchFamily="34" charset="0"/>
                          <a:ea typeface="微软雅黑" panose="020B0503020204020204" pitchFamily="34" charset="-122"/>
                          <a:sym typeface="Arial" panose="020B0604020202020204" pitchFamily="34" charset="0"/>
                        </a:rPr>
                        <a:t>48</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页脚占位符 1"/>
          <p:cNvSpPr>
            <a:spLocks noGrp="1"/>
          </p:cNvSpPr>
          <p:nvPr>
            <p:ph type="ftr" sz="quarter" idx="11"/>
          </p:nvPr>
        </p:nvSpPr>
        <p:spPr>
          <a:xfrm>
            <a:off x="711562" y="304490"/>
            <a:ext cx="5218721" cy="419600"/>
          </a:xfrm>
        </p:spPr>
        <p:txBody>
          <a:bodyPr/>
          <a:lstStyle/>
          <a:p>
            <a:pPr algn="l"/>
            <a:r>
              <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三、有效性</a:t>
            </a:r>
          </a:p>
        </p:txBody>
      </p:sp>
      <p:graphicFrame>
        <p:nvGraphicFramePr>
          <p:cNvPr id="14" name="表格 13"/>
          <p:cNvGraphicFramePr>
            <a:graphicFrameLocks noGrp="1"/>
          </p:cNvGraphicFramePr>
          <p:nvPr>
            <p:custDataLst>
              <p:tags r:id="rId1"/>
            </p:custDataLst>
          </p:nvPr>
        </p:nvGraphicFramePr>
        <p:xfrm>
          <a:off x="496570" y="1815465"/>
          <a:ext cx="11291570" cy="4274820"/>
        </p:xfrm>
        <a:graphic>
          <a:graphicData uri="http://schemas.openxmlformats.org/drawingml/2006/table">
            <a:tbl>
              <a:tblPr firstRow="1" bandRow="1"/>
              <a:tblGrid>
                <a:gridCol w="3048000">
                  <a:extLst>
                    <a:ext uri="{9D8B030D-6E8A-4147-A177-3AD203B41FA5}">
                      <a16:colId xmlns:a16="http://schemas.microsoft.com/office/drawing/2014/main" val="20000"/>
                    </a:ext>
                  </a:extLst>
                </a:gridCol>
                <a:gridCol w="8243570">
                  <a:extLst>
                    <a:ext uri="{9D8B030D-6E8A-4147-A177-3AD203B41FA5}">
                      <a16:colId xmlns:a16="http://schemas.microsoft.com/office/drawing/2014/main" val="20001"/>
                    </a:ext>
                  </a:extLst>
                </a:gridCol>
              </a:tblGrid>
              <a:tr h="422910">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9pPr>
                    </a:lstStyle>
                    <a:p>
                      <a:r>
                        <a:rPr lang="zh-CN" altLang="en-US" sz="1600" dirty="0">
                          <a:latin typeface="Arial" panose="020B0604020202020204" pitchFamily="34" charset="0"/>
                          <a:ea typeface="微软雅黑" panose="020B0503020204020204" pitchFamily="34" charset="-122"/>
                          <a:sym typeface="Arial" panose="020B0604020202020204" pitchFamily="34" charset="0"/>
                        </a:rPr>
                        <a:t>指南名称</a:t>
                      </a:r>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0039A6"/>
                    </a:solidFill>
                  </a:tcPr>
                </a:tc>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9pPr>
                    </a:lstStyle>
                    <a:p>
                      <a:r>
                        <a:rPr lang="zh-CN" altLang="en-US" sz="1600" dirty="0">
                          <a:latin typeface="Arial" panose="020B0604020202020204" pitchFamily="34" charset="0"/>
                          <a:ea typeface="微软雅黑" panose="020B0503020204020204" pitchFamily="34" charset="-122"/>
                          <a:sym typeface="Arial" panose="020B0604020202020204" pitchFamily="34" charset="0"/>
                        </a:rPr>
                        <a:t>推荐内容</a:t>
                      </a:r>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0039A6"/>
                    </a:solidFill>
                  </a:tcPr>
                </a:tc>
                <a:extLst>
                  <a:ext uri="{0D108BD9-81ED-4DB2-BD59-A6C34878D82A}">
                    <a16:rowId xmlns:a16="http://schemas.microsoft.com/office/drawing/2014/main" val="10000"/>
                  </a:ext>
                </a:extLst>
              </a:tr>
              <a:tr h="71056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r>
                        <a:rPr lang="zh-CN" altLang="en-US" sz="1600" b="1" dirty="0">
                          <a:latin typeface="Arial" panose="020B0604020202020204" pitchFamily="34" charset="0"/>
                          <a:ea typeface="微软雅黑" panose="020B0503020204020204" pitchFamily="34" charset="-122"/>
                          <a:sym typeface="Arial" panose="020B0604020202020204" pitchFamily="34" charset="0"/>
                        </a:rPr>
                        <a:t>急性气管</a:t>
                      </a:r>
                      <a:r>
                        <a:rPr lang="en-US" altLang="zh-CN" sz="1600" b="1" dirty="0">
                          <a:latin typeface="Arial" panose="020B0604020202020204" pitchFamily="34" charset="0"/>
                          <a:ea typeface="微软雅黑" panose="020B0503020204020204" pitchFamily="34" charset="-122"/>
                          <a:sym typeface="Arial" panose="020B0604020202020204" pitchFamily="34" charset="0"/>
                        </a:rPr>
                        <a:t>-</a:t>
                      </a:r>
                      <a:r>
                        <a:rPr lang="zh-CN" altLang="en-US" sz="1600" b="1" dirty="0">
                          <a:latin typeface="Arial" panose="020B0604020202020204" pitchFamily="34" charset="0"/>
                          <a:ea typeface="微软雅黑" panose="020B0503020204020204" pitchFamily="34" charset="-122"/>
                          <a:sym typeface="Arial" panose="020B0604020202020204" pitchFamily="34" charset="0"/>
                        </a:rPr>
                        <a:t>支气管炎基层合理用药指南（</a:t>
                      </a:r>
                      <a:r>
                        <a:rPr lang="en-US" altLang="zh-CN" sz="1600" b="1" dirty="0">
                          <a:latin typeface="Arial" panose="020B0604020202020204" pitchFamily="34" charset="0"/>
                          <a:ea typeface="微软雅黑" panose="020B0503020204020204" pitchFamily="34" charset="-122"/>
                          <a:sym typeface="Arial" panose="020B0604020202020204" pitchFamily="34" charset="0"/>
                        </a:rPr>
                        <a:t>2020</a:t>
                      </a:r>
                      <a:r>
                        <a:rPr lang="zh-CN" altLang="en-US" sz="1600" b="1" dirty="0">
                          <a:latin typeface="Arial" panose="020B0604020202020204" pitchFamily="34" charset="0"/>
                          <a:ea typeface="微软雅黑" panose="020B0503020204020204" pitchFamily="34" charset="-122"/>
                          <a:sym typeface="Arial" panose="020B0604020202020204" pitchFamily="34" charset="0"/>
                        </a:rPr>
                        <a:t>）</a:t>
                      </a:r>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0039A6">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0" kern="12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rPr>
                        <a:t>用于急性气管</a:t>
                      </a:r>
                      <a:r>
                        <a:rPr lang="en-US" altLang="zh-CN" sz="1600" b="0" kern="12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rPr>
                        <a:t>-</a:t>
                      </a:r>
                      <a:r>
                        <a:rPr lang="zh-CN" altLang="en-US" sz="1600" b="0" kern="12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rPr>
                        <a:t>支气管的治疗首选药物。</a:t>
                      </a:r>
                      <a:r>
                        <a:rPr lang="zh-CN" altLang="en-US" sz="1600" dirty="0">
                          <a:latin typeface="Arial" panose="020B0604020202020204" pitchFamily="34" charset="0"/>
                          <a:ea typeface="微软雅黑" panose="020B0503020204020204" pitchFamily="34" charset="-122"/>
                          <a:sym typeface="Arial" panose="020B0604020202020204" pitchFamily="34" charset="0"/>
                        </a:rPr>
                        <a:t>（</a:t>
                      </a:r>
                      <a:r>
                        <a:rPr lang="en-US" altLang="zh-CN"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IC</a:t>
                      </a:r>
                      <a:r>
                        <a:rPr lang="zh-CN" altLang="en-US"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级推荐</a:t>
                      </a:r>
                      <a:r>
                        <a:rPr lang="zh-CN" altLang="en-US" sz="1600" dirty="0">
                          <a:latin typeface="Arial" panose="020B0604020202020204" pitchFamily="34" charset="0"/>
                          <a:ea typeface="微软雅黑" panose="020B0503020204020204" pitchFamily="34" charset="-122"/>
                          <a:sym typeface="Arial" panose="020B0604020202020204" pitchFamily="34" charset="0"/>
                        </a:rPr>
                        <a:t>）</a:t>
                      </a:r>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0039A6">
                        <a:tint val="20000"/>
                      </a:srgbClr>
                    </a:solidFill>
                  </a:tcPr>
                </a:tc>
                <a:extLst>
                  <a:ext uri="{0D108BD9-81ED-4DB2-BD59-A6C34878D82A}">
                    <a16:rowId xmlns:a16="http://schemas.microsoft.com/office/drawing/2014/main" val="10001"/>
                  </a:ext>
                </a:extLst>
              </a:tr>
              <a:tr h="71056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kern="12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rPr>
                        <a:t>急性气管</a:t>
                      </a:r>
                      <a:r>
                        <a:rPr lang="en-US" altLang="zh-CN" sz="1600" b="1" kern="12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rPr>
                        <a:t>-</a:t>
                      </a:r>
                      <a:r>
                        <a:rPr lang="zh-CN" altLang="en-US" sz="1600" b="1" kern="12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rPr>
                        <a:t>支气管炎基层诊疗指南（</a:t>
                      </a:r>
                      <a:r>
                        <a:rPr lang="en-US" altLang="zh-CN" sz="1600" b="1" kern="12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rPr>
                        <a:t>2018</a:t>
                      </a:r>
                      <a:r>
                        <a:rPr lang="zh-CN" altLang="en-US" sz="1600" b="1" kern="12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rPr>
                        <a:t>年）</a:t>
                      </a:r>
                      <a:endParaRPr lang="en-US" altLang="zh-CN" sz="1600" b="1" kern="12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endParaRPr>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r>
                        <a:rPr lang="zh-CN" altLang="en-US" sz="1600" b="0" dirty="0">
                          <a:latin typeface="Arial" panose="020B0604020202020204" pitchFamily="34" charset="0"/>
                          <a:ea typeface="微软雅黑" panose="020B0503020204020204" pitchFamily="34" charset="-122"/>
                          <a:sym typeface="Arial" panose="020B0604020202020204" pitchFamily="34" charset="0"/>
                        </a:rPr>
                        <a:t>复方氧化铵、</a:t>
                      </a:r>
                      <a:r>
                        <a:rPr lang="zh-CN" altLang="en-US" sz="160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溴己新</a:t>
                      </a:r>
                      <a:r>
                        <a:rPr lang="zh-CN" altLang="en-US" sz="1600" b="0" dirty="0">
                          <a:latin typeface="Arial" panose="020B0604020202020204" pitchFamily="34" charset="0"/>
                          <a:ea typeface="微软雅黑" panose="020B0503020204020204" pitchFamily="34" charset="-122"/>
                          <a:sym typeface="Arial" panose="020B0604020202020204" pitchFamily="34" charset="0"/>
                        </a:rPr>
                        <a:t>、</a:t>
                      </a:r>
                      <a:r>
                        <a:rPr lang="en-US" altLang="zh-CN" sz="1600" b="0" dirty="0">
                          <a:latin typeface="Arial" panose="020B0604020202020204" pitchFamily="34" charset="0"/>
                          <a:ea typeface="微软雅黑" panose="020B0503020204020204" pitchFamily="34" charset="-122"/>
                          <a:sym typeface="Arial" panose="020B0604020202020204" pitchFamily="34" charset="0"/>
                        </a:rPr>
                        <a:t>N-</a:t>
                      </a:r>
                      <a:r>
                        <a:rPr lang="zh-CN" altLang="en-US" sz="1600" b="0" dirty="0">
                          <a:latin typeface="Arial" panose="020B0604020202020204" pitchFamily="34" charset="0"/>
                          <a:ea typeface="微软雅黑" panose="020B0503020204020204" pitchFamily="34" charset="-122"/>
                          <a:sym typeface="Arial" panose="020B0604020202020204" pitchFamily="34" charset="0"/>
                        </a:rPr>
                        <a:t>乙酰半胱氨酸、氨溴索和标准桃金油等均具化痰作用，祛痰常用药物。</a:t>
                      </a:r>
                      <a:r>
                        <a:rPr lang="zh-CN" altLang="en-US" sz="1600" dirty="0">
                          <a:latin typeface="Arial" panose="020B0604020202020204" pitchFamily="34" charset="0"/>
                          <a:ea typeface="微软雅黑" panose="020B0503020204020204" pitchFamily="34" charset="-122"/>
                          <a:sym typeface="Arial" panose="020B0604020202020204" pitchFamily="34" charset="0"/>
                        </a:rPr>
                        <a:t>（</a:t>
                      </a:r>
                      <a:r>
                        <a:rPr lang="en-US" altLang="zh-CN" sz="1600" dirty="0" err="1">
                          <a:solidFill>
                            <a:srgbClr val="FF0000"/>
                          </a:solidFill>
                          <a:latin typeface="Arial" panose="020B0604020202020204" pitchFamily="34" charset="0"/>
                          <a:ea typeface="微软雅黑" panose="020B0503020204020204" pitchFamily="34" charset="-122"/>
                          <a:sym typeface="Arial" panose="020B0604020202020204" pitchFamily="34" charset="0"/>
                        </a:rPr>
                        <a:t>IIbB</a:t>
                      </a:r>
                      <a:r>
                        <a:rPr lang="zh-CN" altLang="en-US"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级推荐</a:t>
                      </a:r>
                      <a:r>
                        <a:rPr lang="zh-CN" altLang="en-US" sz="1600" dirty="0">
                          <a:latin typeface="Arial" panose="020B0604020202020204" pitchFamily="34" charset="0"/>
                          <a:ea typeface="微软雅黑" panose="020B0503020204020204" pitchFamily="34" charset="-122"/>
                          <a:sym typeface="Arial" panose="020B0604020202020204" pitchFamily="34" charset="0"/>
                        </a:rPr>
                        <a:t>）</a:t>
                      </a:r>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1056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kern="1200" noProof="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rPr>
                        <a:t>尘肺病治疗中国专家共识（</a:t>
                      </a:r>
                      <a:r>
                        <a:rPr lang="en-US" altLang="zh-CN" sz="1600" b="1" kern="1200" noProof="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rPr>
                        <a:t>2018</a:t>
                      </a:r>
                      <a:r>
                        <a:rPr lang="zh-CN" altLang="en-US" sz="1600" b="1" kern="1200" noProof="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rPr>
                        <a:t>）</a:t>
                      </a:r>
                      <a:endParaRPr lang="en-US" altLang="zh-CN" sz="1600" b="1" kern="1200" noProof="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endParaRPr>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0039A6">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0" kern="12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rPr>
                        <a:t>多糖纤维分解剂。此类药物使酸性糖蛋白纤维断裂，从而降低痰液黏稠度，同时有一定镇咳作用。</a:t>
                      </a:r>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0039A6">
                        <a:tint val="20000"/>
                      </a:srgbClr>
                    </a:solidFill>
                  </a:tcPr>
                </a:tc>
                <a:extLst>
                  <a:ext uri="{0D108BD9-81ED-4DB2-BD59-A6C34878D82A}">
                    <a16:rowId xmlns:a16="http://schemas.microsoft.com/office/drawing/2014/main" val="10003"/>
                  </a:ext>
                </a:extLst>
              </a:tr>
              <a:tr h="1009650">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kern="12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rPr>
                        <a:t>咳嗽的诊断与治疗指南（</a:t>
                      </a:r>
                      <a:r>
                        <a:rPr lang="en-US" altLang="zh-CN" sz="1600" b="1" kern="12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rPr>
                        <a:t>2015</a:t>
                      </a:r>
                      <a:r>
                        <a:rPr lang="zh-CN" altLang="en-US" sz="1600" b="1" kern="12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rPr>
                        <a:t>）</a:t>
                      </a:r>
                      <a:endParaRPr lang="en-US" altLang="zh-CN" sz="1600" b="1" kern="12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endParaRPr>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祛痰药物：氨溴索和</a:t>
                      </a:r>
                      <a:r>
                        <a:rPr kumimoji="0" lang="zh-CN" altLang="en-US" sz="1600" b="1" i="0" u="none" strike="noStrike" kern="100" cap="none" spc="0" normalizeH="0" baseline="0" noProof="0" dirty="0">
                          <a:ln>
                            <a:noFill/>
                          </a:ln>
                          <a:solidFill>
                            <a:schemeClr val="accent2">
                              <a:lumMod val="50000"/>
                            </a:schemeClr>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溴己新</a:t>
                      </a:r>
                      <a:r>
                        <a:rPr kumimoji="0" lang="zh-CN" altLang="en-US" sz="1600" b="0" i="0" u="none" strike="noStrike" kern="1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两者均属于黏液溶解药，破坏类黏蛋白的酸性结构，使分泌物黏滞度下降，还可促进纤毛运动。</a:t>
                      </a:r>
                      <a:r>
                        <a:rPr kumimoji="0" lang="zh-CN" altLang="en-US" sz="1600" b="0" i="0" u="none" strike="noStrike" kern="1200" cap="none" spc="0" normalizeH="0" baseline="0" noProof="0" dirty="0">
                          <a:ln>
                            <a:noFill/>
                          </a:ln>
                          <a:solidFill>
                            <a:srgbClr val="0039A6"/>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16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推荐等级</a:t>
                      </a:r>
                      <a:r>
                        <a:rPr kumimoji="0" lang="en-US" altLang="zh-CN" sz="16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I/B </a:t>
                      </a:r>
                      <a:r>
                        <a:rPr kumimoji="0" lang="zh-CN" altLang="en-US" sz="1600" b="0" i="0" u="none" strike="noStrike" kern="1200" cap="none" spc="0" normalizeH="0" baseline="0" noProof="0" dirty="0">
                          <a:ln>
                            <a:noFill/>
                          </a:ln>
                          <a:solidFill>
                            <a:srgbClr val="0039A6"/>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p>
                    <a:p>
                      <a:endParaRPr kumimoji="0" lang="zh-CN" altLang="en-US" sz="1600" i="0" u="none" strike="noStrike"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endParaRPr>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71056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atin typeface="微软雅黑" panose="020B0503020204020204" pitchFamily="34" charset="-122"/>
                          <a:cs typeface="+mn-cs"/>
                          <a:sym typeface="+mn-ea"/>
                        </a:rPr>
                        <a:t>干燥综合征诊断及治疗指南（</a:t>
                      </a:r>
                      <a:r>
                        <a:rPr lang="en-US" altLang="zh-CN" sz="1600" b="1" noProof="0" dirty="0">
                          <a:latin typeface="微软雅黑" panose="020B0503020204020204" pitchFamily="34" charset="-122"/>
                          <a:cs typeface="+mn-cs"/>
                          <a:sym typeface="+mn-ea"/>
                        </a:rPr>
                        <a:t>2010</a:t>
                      </a:r>
                      <a:r>
                        <a:rPr lang="zh-CN" altLang="en-US" sz="1600" b="1" noProof="0" dirty="0">
                          <a:latin typeface="微软雅黑" panose="020B0503020204020204" pitchFamily="34" charset="-122"/>
                          <a:cs typeface="+mn-cs"/>
                          <a:sym typeface="+mn-ea"/>
                        </a:rPr>
                        <a:t>）</a:t>
                      </a:r>
                      <a:endParaRPr sz="1600" b="1" kern="1200" noProof="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endParaRPr>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0039A6">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r>
                        <a:rPr lang="zh-CN" altLang="en-US" sz="1600" dirty="0">
                          <a:sym typeface="+mn-ea"/>
                        </a:rPr>
                        <a:t>溴己新可增加外分泌腺的分泌功能</a:t>
                      </a:r>
                      <a:endParaRPr lang="zh-CN" altLang="en-US" sz="1600" dirty="0"/>
                    </a:p>
                    <a:p>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0039A6">
                        <a:tint val="20000"/>
                      </a:srgbClr>
                    </a:solidFill>
                  </a:tcPr>
                </a:tc>
                <a:extLst>
                  <a:ext uri="{0D108BD9-81ED-4DB2-BD59-A6C34878D82A}">
                    <a16:rowId xmlns:a16="http://schemas.microsoft.com/office/drawing/2014/main" val="10005"/>
                  </a:ext>
                </a:extLst>
              </a:tr>
            </a:tbl>
          </a:graphicData>
        </a:graphic>
      </p:graphicFrame>
      <p:sp>
        <p:nvSpPr>
          <p:cNvPr id="2" name="文本框 1"/>
          <p:cNvSpPr txBox="1"/>
          <p:nvPr/>
        </p:nvSpPr>
        <p:spPr>
          <a:xfrm>
            <a:off x="711562" y="870011"/>
            <a:ext cx="6507332" cy="400110"/>
          </a:xfrm>
          <a:prstGeom prst="rect">
            <a:avLst/>
          </a:prstGeom>
          <a:noFill/>
        </p:spPr>
        <p:txBody>
          <a:bodyPr wrap="square" rtlCol="0">
            <a:spAutoFit/>
          </a:bodyPr>
          <a:lstStyle/>
          <a:p>
            <a:r>
              <a:rPr lang="zh-CN" altLang="en-US" sz="2000" b="1" dirty="0">
                <a:solidFill>
                  <a:srgbClr val="FF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指南一致推荐、高等级推荐用于祛痰治疗</a:t>
            </a:r>
          </a:p>
        </p:txBody>
      </p:sp>
      <p:pic>
        <p:nvPicPr>
          <p:cNvPr id="16" name="图片 15" descr="59e0f39fbc36465916aaa2b21c2a462"/>
          <p:cNvPicPr>
            <a:picLocks noChangeAspect="1"/>
          </p:cNvPicPr>
          <p:nvPr>
            <p:custDataLst>
              <p:tags r:id="rId2"/>
            </p:custDataLst>
          </p:nvPr>
        </p:nvPicPr>
        <p:blipFill>
          <a:blip r:embed="rId4" cstate="print"/>
          <a:stretch>
            <a:fillRect/>
          </a:stretch>
        </p:blipFill>
        <p:spPr>
          <a:xfrm>
            <a:off x="68996" y="114490"/>
            <a:ext cx="661670" cy="609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页脚占位符 1"/>
          <p:cNvSpPr>
            <a:spLocks noGrp="1"/>
          </p:cNvSpPr>
          <p:nvPr>
            <p:ph type="ftr" sz="quarter" idx="11"/>
          </p:nvPr>
        </p:nvSpPr>
        <p:spPr>
          <a:xfrm>
            <a:off x="711562" y="304490"/>
            <a:ext cx="5218721" cy="419600"/>
          </a:xfrm>
        </p:spPr>
        <p:txBody>
          <a:bodyPr/>
          <a:lstStyle/>
          <a:p>
            <a:pPr algn="l"/>
            <a:r>
              <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四、创新性</a:t>
            </a:r>
          </a:p>
        </p:txBody>
      </p:sp>
      <p:pic>
        <p:nvPicPr>
          <p:cNvPr id="5" name="图片 4" descr="59e0f39fbc36465916aaa2b21c2a462"/>
          <p:cNvPicPr>
            <a:picLocks noChangeAspect="1"/>
          </p:cNvPicPr>
          <p:nvPr>
            <p:custDataLst>
              <p:tags r:id="rId1"/>
            </p:custDataLst>
          </p:nvPr>
        </p:nvPicPr>
        <p:blipFill>
          <a:blip r:embed="rId9" cstate="print"/>
          <a:stretch>
            <a:fillRect/>
          </a:stretch>
        </p:blipFill>
        <p:spPr>
          <a:xfrm>
            <a:off x="68996" y="114490"/>
            <a:ext cx="661670" cy="609600"/>
          </a:xfrm>
          <a:prstGeom prst="rect">
            <a:avLst/>
          </a:prstGeom>
        </p:spPr>
      </p:pic>
      <p:sp>
        <p:nvSpPr>
          <p:cNvPr id="7" name="文本框 6"/>
          <p:cNvSpPr txBox="1"/>
          <p:nvPr>
            <p:custDataLst>
              <p:tags r:id="rId2"/>
            </p:custDataLst>
          </p:nvPr>
        </p:nvSpPr>
        <p:spPr>
          <a:xfrm>
            <a:off x="711562" y="834115"/>
            <a:ext cx="9503976" cy="1562600"/>
          </a:xfrm>
          <a:prstGeom prst="rect">
            <a:avLst/>
          </a:prstGeom>
          <a:noFill/>
          <a:ln>
            <a:noFill/>
          </a:ln>
        </p:spPr>
        <p:txBody>
          <a:bodyPr wrap="square" rtlCol="0">
            <a:noAutofit/>
          </a:bodyPr>
          <a:lstStyle/>
          <a:p>
            <a:pPr algn="l">
              <a:lnSpc>
                <a:spcPct val="150000"/>
              </a:lnSpc>
              <a:buClrTx/>
              <a:buSzTx/>
              <a:buFontTx/>
            </a:pPr>
            <a:r>
              <a:rPr lang="en-US" altLang="zh-CN"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r>
              <a:rPr lang="zh-CN" altLang="en-US"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lang="zh-CN" altLang="zh-CN"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 </a:t>
            </a:r>
            <a:r>
              <a:rPr lang="zh-CN" altLang="en-US"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国内首仿、化药</a:t>
            </a:r>
            <a:r>
              <a:rPr lang="en-US" altLang="zh-CN"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r>
              <a:rPr lang="zh-CN" altLang="en-US"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类，填补溴己新剂型空白</a:t>
            </a:r>
            <a:endParaRPr lang="en-US" altLang="zh-CN"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ü"/>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参比制剂为日本赛诺菲盐酸溴己新细粒剂，国家药典委员会专门发文核准通用名称为盐酸溴己新颗粒，代表我国盐酸溴己新颗粒制剂技术达到国际先进水平，填补国内剂型空白</a:t>
            </a:r>
            <a:r>
              <a:rPr lang="zh-CN" altLang="en-US" sz="1400" dirty="0">
                <a:solidFill>
                  <a:schemeClr val="dk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endParaRPr lang="en-US" altLang="zh-CN"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文本框 7"/>
          <p:cNvSpPr txBox="1"/>
          <p:nvPr>
            <p:custDataLst>
              <p:tags r:id="rId3"/>
            </p:custDataLst>
          </p:nvPr>
        </p:nvSpPr>
        <p:spPr>
          <a:xfrm>
            <a:off x="597500" y="2139136"/>
            <a:ext cx="11067757" cy="1562600"/>
          </a:xfrm>
          <a:prstGeom prst="rect">
            <a:avLst/>
          </a:prstGeom>
          <a:noFill/>
          <a:ln>
            <a:noFill/>
          </a:ln>
        </p:spPr>
        <p:txBody>
          <a:bodyPr wrap="square" rtlCol="0">
            <a:noAutofit/>
          </a:bodyPr>
          <a:lstStyle/>
          <a:p>
            <a:pPr>
              <a:lnSpc>
                <a:spcPct val="150000"/>
              </a:lnSpc>
            </a:pPr>
            <a:r>
              <a:rPr lang="en-US" altLang="zh-CN"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r>
              <a:rPr lang="zh-CN" altLang="en-US"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、制剂工艺发明专利（</a:t>
            </a:r>
            <a:r>
              <a:rPr lang="en-US" altLang="zh-CN"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ZL201610557232.6</a:t>
            </a:r>
            <a:r>
              <a:rPr lang="zh-CN" altLang="en-US"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）、江西省重大科技研发专项（</a:t>
            </a:r>
            <a:r>
              <a:rPr lang="en-US" altLang="zh-CN"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20203ABC28W017</a:t>
            </a:r>
            <a:r>
              <a:rPr lang="zh-CN" altLang="en-US" b="1"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p>
          <a:p>
            <a:pPr marL="285750" indent="-285750">
              <a:lnSpc>
                <a:spcPct val="150000"/>
              </a:lnSpc>
              <a:buFont typeface="Wingdings" panose="05000000000000000000" pitchFamily="2" charset="2"/>
              <a:buChar char="ü"/>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亿友药业与中国医学科学院药物研究所共同研制，采用领先技术，全面提升质量，</a:t>
            </a:r>
            <a:r>
              <a:rPr lang="zh-CN" altLang="en-US" sz="1600" b="1"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延长保质期，降低储存条件</a:t>
            </a: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；特别适用于</a:t>
            </a:r>
            <a:r>
              <a:rPr lang="zh-CN" altLang="en-US" sz="1600" b="1"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伴有吞咽障碍的患者</a:t>
            </a: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，普遍适用性好。</a:t>
            </a:r>
            <a:endParaRPr lang="en-US" altLang="zh-CN"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ü"/>
            </a:pP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盐酸溴己新颗粒关键技术研究属于</a:t>
            </a:r>
            <a:r>
              <a:rPr lang="en-US" altLang="zh-CN"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《2020</a:t>
            </a: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年省级科技计划项目（第三批）</a:t>
            </a:r>
            <a:r>
              <a:rPr lang="en-US" altLang="zh-CN"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lang="zh-CN" altLang="en-US" sz="1600" dirty="0">
                <a:solidFill>
                  <a:srgbClr val="00206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重点专项，获江西省科学技术厅项目支持</a:t>
            </a:r>
          </a:p>
        </p:txBody>
      </p:sp>
      <p:pic>
        <p:nvPicPr>
          <p:cNvPr id="9" name="图片 8" descr="8a5dbdce9e0c63dbda15dbe367ef2fd"/>
          <p:cNvPicPr>
            <a:picLocks noChangeAspect="1"/>
          </p:cNvPicPr>
          <p:nvPr>
            <p:custDataLst>
              <p:tags r:id="rId4"/>
            </p:custDataLst>
          </p:nvPr>
        </p:nvPicPr>
        <p:blipFill>
          <a:blip r:embed="rId10" cstate="print"/>
          <a:srcRect l="4690" t="5126" r="5949" b="4148"/>
          <a:stretch>
            <a:fillRect/>
          </a:stretch>
        </p:blipFill>
        <p:spPr>
          <a:xfrm>
            <a:off x="2312069" y="3909167"/>
            <a:ext cx="1887434" cy="2848972"/>
          </a:xfrm>
          <a:prstGeom prst="rect">
            <a:avLst/>
          </a:prstGeom>
        </p:spPr>
      </p:pic>
      <p:grpSp>
        <p:nvGrpSpPr>
          <p:cNvPr id="10" name="组合 9"/>
          <p:cNvGrpSpPr/>
          <p:nvPr/>
        </p:nvGrpSpPr>
        <p:grpSpPr>
          <a:xfrm>
            <a:off x="4404741" y="3916287"/>
            <a:ext cx="2067080" cy="2841852"/>
            <a:chOff x="13984" y="4679"/>
            <a:chExt cx="3724" cy="5829"/>
          </a:xfrm>
        </p:grpSpPr>
        <p:pic>
          <p:nvPicPr>
            <p:cNvPr id="11" name="图片 10" descr="c7c97748f09df63c9f1b6ae85e1b6b4"/>
            <p:cNvPicPr>
              <a:picLocks noChangeAspect="1"/>
            </p:cNvPicPr>
            <p:nvPr/>
          </p:nvPicPr>
          <p:blipFill>
            <a:blip r:embed="rId11" cstate="print"/>
            <a:srcRect l="4938" r="4569"/>
            <a:stretch>
              <a:fillRect/>
            </a:stretch>
          </p:blipFill>
          <p:spPr>
            <a:xfrm>
              <a:off x="13984" y="4679"/>
              <a:ext cx="3724" cy="5829"/>
            </a:xfrm>
            <a:prstGeom prst="rect">
              <a:avLst/>
            </a:prstGeom>
          </p:spPr>
        </p:pic>
        <p:sp>
          <p:nvSpPr>
            <p:cNvPr id="12" name="矩形 11"/>
            <p:cNvSpPr/>
            <p:nvPr/>
          </p:nvSpPr>
          <p:spPr>
            <a:xfrm>
              <a:off x="13985" y="9845"/>
              <a:ext cx="2554" cy="364"/>
            </a:xfrm>
            <a:prstGeom prst="rect">
              <a:avLst/>
            </a:prstGeom>
            <a:solidFill>
              <a:schemeClr val="accent4">
                <a:alpha val="44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5"/>
              </p:custDataLst>
            </p:nvPr>
          </p:nvSpPr>
          <p:spPr>
            <a:xfrm>
              <a:off x="13985" y="9331"/>
              <a:ext cx="3649" cy="377"/>
            </a:xfrm>
            <a:prstGeom prst="rect">
              <a:avLst/>
            </a:prstGeom>
            <a:solidFill>
              <a:schemeClr val="accent4">
                <a:alpha val="44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custDataLst>
                <p:tags r:id="rId6"/>
              </p:custDataLst>
            </p:nvPr>
          </p:nvSpPr>
          <p:spPr>
            <a:xfrm>
              <a:off x="13985" y="8859"/>
              <a:ext cx="3649" cy="336"/>
            </a:xfrm>
            <a:prstGeom prst="rect">
              <a:avLst/>
            </a:prstGeom>
            <a:solidFill>
              <a:schemeClr val="accent4">
                <a:alpha val="44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custDataLst>
                <p:tags r:id="rId7"/>
              </p:custDataLst>
            </p:nvPr>
          </p:nvSpPr>
          <p:spPr>
            <a:xfrm>
              <a:off x="15882" y="8350"/>
              <a:ext cx="1753" cy="329"/>
            </a:xfrm>
            <a:prstGeom prst="rect">
              <a:avLst/>
            </a:prstGeom>
            <a:solidFill>
              <a:schemeClr val="accent4">
                <a:alpha val="44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17" name="图片 16" descr="946973801969e509f981ac39053483f"/>
          <p:cNvPicPr>
            <a:picLocks noChangeAspect="1"/>
          </p:cNvPicPr>
          <p:nvPr/>
        </p:nvPicPr>
        <p:blipFill>
          <a:blip r:embed="rId12" cstate="print"/>
          <a:stretch>
            <a:fillRect/>
          </a:stretch>
        </p:blipFill>
        <p:spPr>
          <a:xfrm>
            <a:off x="7525344" y="3947622"/>
            <a:ext cx="1974504" cy="27727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49dce858-a552-4ee1-bac2-1da9a76925e7"/>
  <p:tag name="COMMONDATA" val="eyJoZGlkIjoiMmUyMWU1ZTBmZTA4YmEyNDA3NjUyZWI0ZDFhOWQ0YzY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03.5474803149606,&quot;left&quot;:384.7669291338583,&quot;top&quot;:129.06346456692913,&quot;width&quot;:516.0744094488188}"/>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03.5474803149606,&quot;left&quot;:384.7669291338583,&quot;top&quot;:129.06346456692913,&quot;width&quot;:516.0744094488188}"/>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03.5474803149606,&quot;left&quot;:384.7669291338583,&quot;top&quot;:129.06346456692913,&quot;width&quot;:516.0744094488188}"/>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03.5474803149606,&quot;left&quot;:384.7669291338583,&quot;top&quot;:129.06346456692913,&quot;width&quot;:516.0744094488188}"/>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303.5474803149606,&quot;left&quot;:384.7669291338583,&quot;top&quot;:129.06346456692913,&quot;width&quot;:516.0744094488188}"/>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03.5474803149606,&quot;left&quot;:384.7669291338583,&quot;top&quot;:129.06346456692913,&quot;width&quot;:516.0744094488188}"/>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03.5474803149606,&quot;left&quot;:384.7669291338583,&quot;top&quot;:129.06346456692913,&quot;width&quot;:516.0744094488188}"/>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03.5474803149606,&quot;left&quot;:384.7669291338583,&quot;top&quot;:129.06346456692913,&quot;width&quot;:516.0744094488188}"/>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UNIT_TABLE_BEAUTIFY" val="smartTable{fb945a74-9480-4bb1-9b44-4e1fe3c52ebd}"/>
  <p:tag name="TABLE_ENDDRAG_ORIGIN_RECT" val="874*206"/>
  <p:tag name="TABLE_ENDDRAG_RECT" val="29*336*874*206"/>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03.5474803149606,&quot;left&quot;:384.7669291338583,&quot;top&quot;:129.06346456692913,&quot;width&quot;:516.0744094488188}"/>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UNIT_TABLE_BEAUTIFY" val="smartTable{fb945a74-9480-4bb1-9b44-4e1fe3c52ebd}"/>
  <p:tag name="TABLE_ENDDRAG_ORIGIN_RECT" val="378*154"/>
  <p:tag name="TABLE_ENDDRAG_RECT" val="51*303*378*154"/>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UNIT_TABLE_BEAUTIFY" val="smartTable{74c0b7a4-8d29-44b8-97c5-7f231e367ed4}"/>
  <p:tag name="TABLE_ENDDRAG_ORIGIN_RECT" val="889*336"/>
  <p:tag name="TABLE_ENDDRAG_RECT" val="39*142*889*336"/>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833,&quot;width&quot;:5942}"/>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03.5474803149606,&quot;left&quot;:384.7669291338583,&quot;top&quot;:129.06346456692913,&quot;width&quot;:516.0744094488188}"/>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03.5474803149606,&quot;left&quot;:384.7669291338583,&quot;top&quot;:129.06346456692913,&quot;width&quot;:516.0744094488188}"/>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03.5474803149606,&quot;left&quot;:384.7669291338583,&quot;top&quot;:129.06346456692913,&quot;width&quot;:516.0744094488188}"/>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03.5474803149606,&quot;left&quot;:384.7669291338583,&quot;top&quot;:129.06346456692913,&quot;width&quot;:516.0744094488188}"/>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03.5474803149606,&quot;left&quot;:384.7669291338583,&quot;top&quot;:129.06346456692913,&quot;width&quot;:516.0744094488188}"/>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03.5474803149606,&quot;left&quot;:384.7669291338583,&quot;top&quot;:129.06346456692913,&quot;width&quot;:516.074409448818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O">
  <a:themeElements>
    <a:clrScheme name="00000　年终总结">
      <a:dk1>
        <a:srgbClr val="0039A6"/>
      </a:dk1>
      <a:lt1>
        <a:srgbClr val="FFFFFF"/>
      </a:lt1>
      <a:dk2>
        <a:srgbClr val="5C5C5C"/>
      </a:dk2>
      <a:lt2>
        <a:srgbClr val="FFFFFF"/>
      </a:lt2>
      <a:accent1>
        <a:srgbClr val="0039A6"/>
      </a:accent1>
      <a:accent2>
        <a:srgbClr val="0039A6"/>
      </a:accent2>
      <a:accent3>
        <a:srgbClr val="0039A6"/>
      </a:accent3>
      <a:accent4>
        <a:srgbClr val="0039A6"/>
      </a:accent4>
      <a:accent5>
        <a:srgbClr val="0039A6"/>
      </a:accent5>
      <a:accent6>
        <a:srgbClr val="0039A6"/>
      </a:accent6>
      <a:hlink>
        <a:srgbClr val="FFFFFF"/>
      </a:hlink>
      <a:folHlink>
        <a:srgbClr val="FFFFFF"/>
      </a:folHlink>
    </a:clrScheme>
    <a:fontScheme name="微软雅黑Arial">
      <a:majorFont>
        <a:latin typeface="Arial"/>
        <a:ea typeface="微软雅黑"/>
        <a:cs typeface="Helvetica"/>
      </a:majorFont>
      <a:minorFont>
        <a:latin typeface="Arial"/>
        <a:ea typeface="微软雅黑"/>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50000"/>
          </a:lnSpc>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1869</Words>
  <Application>Microsoft Office PowerPoint</Application>
  <PresentationFormat>宽屏</PresentationFormat>
  <Paragraphs>163</Paragraphs>
  <Slides>11</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11</vt:i4>
      </vt:variant>
    </vt:vector>
  </HeadingPairs>
  <TitlesOfParts>
    <vt:vector size="19" baseType="lpstr">
      <vt:lpstr>等线</vt:lpstr>
      <vt:lpstr>等线 Light</vt:lpstr>
      <vt:lpstr>微软雅黑</vt:lpstr>
      <vt:lpstr>Agency FB</vt:lpstr>
      <vt:lpstr>Arial</vt:lpstr>
      <vt:lpstr>Wingdings</vt:lpstr>
      <vt:lpstr>Office 主题​​</vt:lpstr>
      <vt:lpstr>1_NO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AutoBVT</dc:creator>
  <cp:lastModifiedBy>明 李</cp:lastModifiedBy>
  <cp:revision>298</cp:revision>
  <dcterms:created xsi:type="dcterms:W3CDTF">2022-10-24T07:14:00Z</dcterms:created>
  <dcterms:modified xsi:type="dcterms:W3CDTF">2026-06-01T06:58:52Z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E7D6E348276E468BAB7376973E10E6D6_12</vt:lpwstr>
  </property>
  <property fmtid="{D5CDD505-2E9C-101B-9397-08002B2CF9AE}" pid="3" name="KSOProductBuildVer">
    <vt:lpwstr>2052-12.1.0.20784</vt:lpwstr>
  </property>
</Properties>
</file>