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drawings/drawing1.xml" ContentType="application/vnd.openxmlformats-officedocument.drawingml.chartshapes+xml"/>
  <Override PartName="/ppt/drawings/drawing2.xml" ContentType="application/vnd.openxmlformats-officedocument.drawingml.chartshapes+xml"/>
  <Override PartName="/ppt/media/image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2" r:id="rId4"/>
    <p:sldMasterId id="2147483664" r:id="rId5"/>
    <p:sldMasterId id="2147483666" r:id="rId6"/>
  </p:sldMasterIdLst>
  <p:notesMasterIdLst>
    <p:notesMasterId r:id="rId10"/>
  </p:notesMasterIdLst>
  <p:sldIdLst>
    <p:sldId id="321" r:id="rId7"/>
    <p:sldId id="322" r:id="rId8"/>
    <p:sldId id="323" r:id="rId9"/>
    <p:sldId id="331" r:id="rId11"/>
    <p:sldId id="326" r:id="rId12"/>
    <p:sldId id="327" r:id="rId13"/>
    <p:sldId id="328" r:id="rId14"/>
    <p:sldId id="329" r:id="rId15"/>
    <p:sldId id="342" r:id="rId16"/>
    <p:sldId id="343" r:id="rId17"/>
  </p:sldIdLst>
  <p:sldSz cx="9144000" cy="6858000" type="screen4x3"/>
  <p:notesSz cx="6858000" cy="9144000"/>
  <p:custDataLst>
    <p:tags r:id="rId21"/>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4" userDrawn="1">
          <p15:clr>
            <a:srgbClr val="A4A3A4"/>
          </p15:clr>
        </p15:guide>
        <p15:guide id="2" pos="28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FB5"/>
    <a:srgbClr val="2253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14"/>
        <p:guide pos="2808"/>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1" Type="http://schemas.openxmlformats.org/officeDocument/2006/relationships/tags" Target="tags/tag19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Administrator\Downloads\&#34920;&#26684;_20260602%20(2).csv"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Administrator\Downloads\&#34920;&#26684;_20260602%20(11).csv"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Administrator\Desktop\2026&#24180;&#22269;&#35848;\&#38463;&#25176;&#27427;-&#20381;&#25240;&#40614;&#24067;&#38463;&#25176;&#20240;&#20182;&#27712;&#38041;&#29255;(I)&#30003;&#25253;&#26448;&#26009;&#33609;&#31295;5.26.xlsx"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themeOverride" Target="../theme/themeOverride1.xml"/><Relationship Id="rId1" Type="http://schemas.openxmlformats.org/officeDocument/2006/relationships/oleObject" Target="file:///C:\Users\Administrator\Desktop\2026&#24180;&#22269;&#35848;\&#38463;&#25176;&#27427;-&#20381;&#25240;&#40614;&#24067;&#38463;&#25176;&#20240;&#20182;&#27712;&#38041;&#29255;(I)&#30003;&#25253;&#26448;&#26009;&#33609;&#31295;5.26.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Administrator\Downloads\&#34920;&#26684;_20260602.csv"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Administrator\Downloads\&#34920;&#26684;_20260602%20(1).csv"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Administrator\Downloads\&#34920;&#26684;_20260602%20(2).csv" TargetMode="External"/></Relationships>
</file>

<file path=ppt/charts/_rels/chart8.xml.rels><?xml version="1.0" encoding="UTF-8" standalone="yes"?>
<Relationships xmlns="http://schemas.openxmlformats.org/package/2006/relationships"><Relationship Id="rId6" Type="http://schemas.microsoft.com/office/2011/relationships/chartColorStyle" Target="colors7.xml"/><Relationship Id="rId5" Type="http://schemas.microsoft.com/office/2011/relationships/chartStyle" Target="style7.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chartUserShapes" Target="../drawings/drawing2.xml"/><Relationship Id="rId1" Type="http://schemas.openxmlformats.org/officeDocument/2006/relationships/oleObject" Target="file:///C:\Users\Administrator\Downloads\&#34920;&#26684;_20260602%20(5).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t>628例原发性高胆固醇血症患者12周随机双盲试验结果</a:t>
            </a:r>
          </a:p>
        </c:rich>
      </c:tx>
      <c:layout>
        <c:manualLayout>
          <c:xMode val="edge"/>
          <c:yMode val="edge"/>
          <c:x val="0.163660216464415"/>
          <c:y val="0.0510144927536232"/>
        </c:manualLayout>
      </c:layout>
      <c:overlay val="0"/>
      <c:spPr>
        <a:noFill/>
        <a:ln>
          <a:noFill/>
        </a:ln>
        <a:effectLst/>
      </c:spPr>
    </c:title>
    <c:autoTitleDeleted val="0"/>
    <c:plotArea>
      <c:layout/>
      <c:barChart>
        <c:barDir val="col"/>
        <c:grouping val="clustered"/>
        <c:varyColors val="0"/>
        <c:ser>
          <c:idx val="0"/>
          <c:order val="0"/>
          <c:tx>
            <c:strRef>
              <c:f>'表格_20260602 (2).csv'!$B$27</c:f>
              <c:strCache>
                <c:ptCount val="1"/>
                <c:pt idx="0">
                  <c:v>阿托伐他汀单药组</c:v>
                </c:pt>
              </c:strCache>
            </c:strRef>
          </c:tx>
          <c:spPr>
            <a:solidFill>
              <a:schemeClr val="accent1"/>
            </a:solidFill>
            <a:ln>
              <a:noFill/>
            </a:ln>
            <a:effectLst/>
          </c:spPr>
          <c:invertIfNegative val="0"/>
          <c:dLbls>
            <c:delete val="1"/>
          </c:dLbls>
          <c:cat>
            <c:strRef>
              <c:f>'表格_20260602 (2).csv'!$A$28:$A$34</c:f>
              <c:strCache>
                <c:ptCount val="7"/>
                <c:pt idx="0">
                  <c:v>治疗相关不良事件</c:v>
                </c:pt>
                <c:pt idx="1">
                  <c:v>胃肠道不良事件</c:v>
                </c:pt>
                <c:pt idx="2">
                  <c:v>肌肉骨骼疾病</c:v>
                </c:pt>
                <c:pt idx="3">
                  <c:v>因不良事件停药</c:v>
                </c:pt>
                <c:pt idx="4">
                  <c:v>ALT≥3×ULN（2次连续）</c:v>
                </c:pt>
                <c:pt idx="5">
                  <c:v>AST≥3×ULN（2次连续）</c:v>
                </c:pt>
                <c:pt idx="6">
                  <c:v>CPK≥10×ULN</c:v>
                </c:pt>
              </c:strCache>
            </c:strRef>
          </c:cat>
          <c:val>
            <c:numRef>
              <c:f>'表格_20260602 (2).csv'!$B$28:$B$34</c:f>
              <c:numCache>
                <c:formatCode>0.00%</c:formatCode>
                <c:ptCount val="7"/>
                <c:pt idx="0">
                  <c:v>0.17</c:v>
                </c:pt>
                <c:pt idx="1">
                  <c:v>0.05</c:v>
                </c:pt>
                <c:pt idx="2">
                  <c:v>0.06</c:v>
                </c:pt>
                <c:pt idx="3">
                  <c:v>0.05</c:v>
                </c:pt>
                <c:pt idx="4">
                  <c:v>0.004</c:v>
                </c:pt>
                <c:pt idx="5">
                  <c:v>0.004</c:v>
                </c:pt>
                <c:pt idx="6">
                  <c:v>0</c:v>
                </c:pt>
              </c:numCache>
            </c:numRef>
          </c:val>
        </c:ser>
        <c:ser>
          <c:idx val="1"/>
          <c:order val="1"/>
          <c:tx>
            <c:strRef>
              <c:f>'表格_20260602 (2).csv'!$C$27</c:f>
              <c:strCache>
                <c:ptCount val="1"/>
                <c:pt idx="0">
                  <c:v>依折麦布+阿托伐他汀联合组</c:v>
                </c:pt>
              </c:strCache>
            </c:strRef>
          </c:tx>
          <c:spPr>
            <a:solidFill>
              <a:schemeClr val="accent2"/>
            </a:solidFill>
            <a:ln>
              <a:noFill/>
            </a:ln>
            <a:effectLst/>
          </c:spPr>
          <c:invertIfNegative val="0"/>
          <c:dLbls>
            <c:delete val="1"/>
          </c:dLbls>
          <c:cat>
            <c:strRef>
              <c:f>'表格_20260602 (2).csv'!$A$28:$A$34</c:f>
              <c:strCache>
                <c:ptCount val="7"/>
                <c:pt idx="0">
                  <c:v>治疗相关不良事件</c:v>
                </c:pt>
                <c:pt idx="1">
                  <c:v>胃肠道不良事件</c:v>
                </c:pt>
                <c:pt idx="2">
                  <c:v>肌肉骨骼疾病</c:v>
                </c:pt>
                <c:pt idx="3">
                  <c:v>因不良事件停药</c:v>
                </c:pt>
                <c:pt idx="4">
                  <c:v>ALT≥3×ULN（2次连续）</c:v>
                </c:pt>
                <c:pt idx="5">
                  <c:v>AST≥3×ULN（2次连续）</c:v>
                </c:pt>
                <c:pt idx="6">
                  <c:v>CPK≥10×ULN</c:v>
                </c:pt>
              </c:strCache>
            </c:strRef>
          </c:cat>
          <c:val>
            <c:numRef>
              <c:f>'表格_20260602 (2).csv'!$C$28:$C$34</c:f>
              <c:numCache>
                <c:formatCode>0.00%</c:formatCode>
                <c:ptCount val="7"/>
                <c:pt idx="0">
                  <c:v>0.23</c:v>
                </c:pt>
                <c:pt idx="1">
                  <c:v>0.08</c:v>
                </c:pt>
                <c:pt idx="2">
                  <c:v>0.08</c:v>
                </c:pt>
                <c:pt idx="3">
                  <c:v>0.06</c:v>
                </c:pt>
                <c:pt idx="4">
                  <c:v>0.016</c:v>
                </c:pt>
                <c:pt idx="5">
                  <c:v>0.008</c:v>
                </c:pt>
                <c:pt idx="6">
                  <c:v>0.004</c:v>
                </c:pt>
              </c:numCache>
            </c:numRef>
          </c:val>
        </c:ser>
        <c:dLbls>
          <c:showLegendKey val="0"/>
          <c:showVal val="0"/>
          <c:showCatName val="0"/>
          <c:showSerName val="0"/>
          <c:showPercent val="0"/>
          <c:showBubbleSize val="0"/>
        </c:dLbls>
        <c:gapWidth val="246"/>
        <c:overlap val="-28"/>
        <c:axId val="225334952"/>
        <c:axId val="731227736"/>
      </c:barChart>
      <c:catAx>
        <c:axId val="22533495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31227736"/>
        <c:crosses val="autoZero"/>
        <c:auto val="1"/>
        <c:lblAlgn val="ctr"/>
        <c:lblOffset val="100"/>
        <c:noMultiLvlLbl val="0"/>
      </c:catAx>
      <c:valAx>
        <c:axId val="731227736"/>
        <c:scaling>
          <c:orientation val="minMax"/>
        </c:scaling>
        <c:delete val="0"/>
        <c:axPos val="l"/>
        <c:majorGridlines>
          <c:spPr>
            <a:ln w="9525" cap="flat" cmpd="sng" algn="ctr">
              <a:solidFill>
                <a:schemeClr val="lt1">
                  <a:lumMod val="90200"/>
                </a:schemeClr>
              </a:solidFill>
              <a:round/>
            </a:ln>
            <a:effectLst/>
          </c:spPr>
        </c:majorGridlines>
        <c:title>
          <c:layout/>
          <c:overlay val="0"/>
          <c:spPr>
            <a:noFill/>
            <a:ln>
              <a:noFill/>
            </a:ln>
            <a:effectLst/>
          </c:spPr>
          <c:txPr>
            <a:bodyPr rot="-54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title>
        <c:numFmt formatCode="0.00%"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25334952"/>
        <c:crosses val="autoZero"/>
        <c:crossBetween val="between"/>
      </c:valAx>
      <c:spPr>
        <a:noFill/>
        <a:ln>
          <a:noFill/>
        </a:ln>
        <a:effectLst/>
      </c:spPr>
    </c:plotArea>
    <c:legend>
      <c:legendPos val="b"/>
      <c:layout>
        <c:manualLayout>
          <c:xMode val="edge"/>
          <c:yMode val="edge"/>
          <c:x val="0.216038580931306"/>
          <c:y val="0.845508352958877"/>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820186d2-2a00-4d26-a049-8417b3e53046}"/>
      </c:ext>
    </c:extLst>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200" b="1" i="0" u="none" strike="noStrike" kern="1200" baseline="0">
                <a:solidFill>
                  <a:schemeClr val="tx1">
                    <a:lumMod val="75000"/>
                    <a:lumOff val="25000"/>
                  </a:schemeClr>
                </a:solidFill>
                <a:latin typeface="+mn-lt"/>
                <a:ea typeface="+mn-ea"/>
                <a:cs typeface="+mn-cs"/>
              </a:defRPr>
            </a:pPr>
            <a:r>
              <a:rPr sz="1200"/>
              <a:t>单片复方制剂较双片联合直接提高</a:t>
            </a:r>
            <a:r>
              <a:rPr lang="en-US" altLang="zh-CN" sz="1200"/>
              <a:t>33%</a:t>
            </a:r>
            <a:r>
              <a:rPr altLang="en-US" sz="1200"/>
              <a:t>依从性</a:t>
            </a:r>
            <a:endParaRPr altLang="en-US" sz="1200"/>
          </a:p>
        </c:rich>
      </c:tx>
      <c:layout/>
      <c:overlay val="0"/>
      <c:spPr>
        <a:noFill/>
        <a:ln>
          <a:noFill/>
        </a:ln>
        <a:effectLst/>
      </c:spPr>
    </c:title>
    <c:autoTitleDeleted val="0"/>
    <c:plotArea>
      <c:layout/>
      <c:barChart>
        <c:barDir val="col"/>
        <c:grouping val="clustered"/>
        <c:varyColors val="0"/>
        <c:ser>
          <c:idx val="0"/>
          <c:order val="0"/>
          <c:tx>
            <c:strRef>
              <c:f>'表格_20260602 (11).csv'!$A$2</c:f>
              <c:strCache>
                <c:ptCount val="1"/>
                <c:pt idx="0">
                  <c:v>单片联合他汀 + 依折麦布</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'表格_20260602 (11).csv'!$B$1</c:f>
              <c:strCache>
                <c:ptCount val="1"/>
                <c:pt idx="0">
                  <c:v>高依从性患者比例（PDC&gt;75%）</c:v>
                </c:pt>
              </c:strCache>
            </c:strRef>
          </c:cat>
          <c:val>
            <c:numRef>
              <c:f>'表格_20260602 (11).csv'!$B$2</c:f>
              <c:numCache>
                <c:formatCode>0%</c:formatCode>
                <c:ptCount val="1"/>
                <c:pt idx="0">
                  <c:v>0.35</c:v>
                </c:pt>
              </c:numCache>
            </c:numRef>
          </c:val>
        </c:ser>
        <c:ser>
          <c:idx val="1"/>
          <c:order val="1"/>
          <c:tx>
            <c:strRef>
              <c:f>'表格_20260602 (11).csv'!$A$3</c:f>
              <c:strCache>
                <c:ptCount val="1"/>
                <c:pt idx="0">
                  <c:v>复方制剂他汀 + 依折麦布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'表格_20260602 (11).csv'!$B$1</c:f>
              <c:strCache>
                <c:ptCount val="1"/>
                <c:pt idx="0">
                  <c:v>高依从性患者比例（PDC&gt;75%）</c:v>
                </c:pt>
              </c:strCache>
            </c:strRef>
          </c:cat>
          <c:val>
            <c:numRef>
              <c:f>'表格_20260602 (11).csv'!$B$3</c:f>
              <c:numCache>
                <c:formatCode>0%</c:formatCode>
                <c:ptCount val="1"/>
                <c:pt idx="0">
                  <c:v>0.68</c:v>
                </c:pt>
              </c:numCache>
            </c:numRef>
          </c:val>
        </c:ser>
        <c:dLbls>
          <c:showLegendKey val="0"/>
          <c:showVal val="1"/>
          <c:showCatName val="0"/>
          <c:showSerName val="0"/>
          <c:showPercent val="0"/>
          <c:showBubbleSize val="0"/>
        </c:dLbls>
        <c:gapWidth val="246"/>
        <c:overlap val="-28"/>
        <c:axId val="30045007"/>
        <c:axId val="44599475"/>
      </c:barChart>
      <c:catAx>
        <c:axId val="30045007"/>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crossAx val="44599475"/>
        <c:crosses val="autoZero"/>
        <c:auto val="1"/>
        <c:lblAlgn val="ctr"/>
        <c:lblOffset val="100"/>
        <c:noMultiLvlLbl val="0"/>
      </c:catAx>
      <c:valAx>
        <c:axId val="44599475"/>
        <c:scaling>
          <c:orientation val="minMax"/>
        </c:scaling>
        <c:delete val="0"/>
        <c:axPos val="l"/>
        <c:majorGridlines>
          <c:spPr>
            <a:ln w="9525" cap="flat" cmpd="sng" algn="ctr">
              <a:solidFill>
                <a:schemeClr val="lt1">
                  <a:lumMod val="90200"/>
                </a:schemeClr>
              </a:solidFill>
              <a:round/>
            </a:ln>
            <a:effectLst/>
          </c:spPr>
        </c:majorGridlines>
        <c:title>
          <c:layout/>
          <c:overlay val="0"/>
          <c:spPr>
            <a:noFill/>
            <a:ln>
              <a:noFill/>
            </a:ln>
            <a:effectLst/>
          </c:spPr>
          <c:txPr>
            <a:bodyPr rot="-54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title>
        <c:numFmt formatCode="0%" sourceLinked="1"/>
        <c:majorTickMark val="none"/>
        <c:minorTickMark val="none"/>
        <c:tickLblPos val="nextTo"/>
        <c:spPr>
          <a:noFill/>
          <a:ln>
            <a:noFill/>
          </a:ln>
          <a:effectLst/>
        </c:spPr>
        <c:txPr>
          <a:bodyPr rot="-600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crossAx val="30045007"/>
        <c:crosses val="autoZero"/>
        <c:crossBetween val="between"/>
      </c:valAx>
      <c:spPr>
        <a:noFill/>
        <a:ln>
          <a:noFill/>
        </a:ln>
        <a:effectLst/>
      </c:spPr>
    </c:plotArea>
    <c:plotVisOnly val="1"/>
    <c:dispBlanksAs val="gap"/>
    <c:showDLblsOverMax val="0"/>
    <c:extLst>
      <c:ext uri="{0b15fc19-7d7d-44ad-8c2d-2c3a37ce22c3}">
        <chartProps xmlns="https://web.wps.cn/et/2018/main" chartId="{d17dc227-53e4-4e71-b321-cd3328a65b6f}"/>
      </c:ext>
    </c:extLst>
  </c:chart>
  <c:spPr>
    <a:solidFill>
      <a:schemeClr val="bg1"/>
    </a:solidFill>
    <a:ln w="9525" cap="flat" cmpd="sng" algn="ctr">
      <a:solidFill>
        <a:schemeClr val="tx1">
          <a:lumMod val="15000"/>
          <a:lumOff val="85000"/>
        </a:schemeClr>
      </a:solidFill>
      <a:round/>
    </a:ln>
    <a:effectLst/>
  </c:spPr>
  <c:txPr>
    <a:bodyPr/>
    <a:lstStyle/>
    <a:p>
      <a:pPr>
        <a:defRPr lang="zh-CN" sz="10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960" b="1" i="0" u="none" strike="noStrike" kern="1200" baseline="0">
                <a:solidFill>
                  <a:schemeClr val="tx1">
                    <a:lumMod val="75000"/>
                    <a:lumOff val="25000"/>
                  </a:schemeClr>
                </a:solidFill>
                <a:latin typeface="+mn-lt"/>
                <a:ea typeface="+mn-ea"/>
                <a:cs typeface="+mn-cs"/>
              </a:defRPr>
            </a:pPr>
            <a:r>
              <a:rPr sz="1000">
                <a:solidFill>
                  <a:schemeClr val="bg1"/>
                </a:solidFill>
                <a:highlight>
                  <a:srgbClr val="0000FF"/>
                </a:highlight>
              </a:rPr>
              <a:t>依折麦布阿托伐他汀钙片2个复方制剂VS单药LDL-C降幅</a:t>
            </a:r>
            <a:endParaRPr altLang="en-US" sz="960"/>
          </a:p>
        </c:rich>
      </c:tx>
      <c:layout>
        <c:manualLayout>
          <c:xMode val="edge"/>
          <c:yMode val="edge"/>
          <c:x val="0.158354444552222"/>
          <c:y val="0.0116535245257605"/>
        </c:manualLayout>
      </c:layout>
      <c:overlay val="0"/>
      <c:spPr>
        <a:noFill/>
        <a:ln>
          <a:noFill/>
        </a:ln>
        <a:effectLst/>
      </c:spPr>
    </c:title>
    <c:autoTitleDeleted val="0"/>
    <c:plotArea>
      <c:layout>
        <c:manualLayout>
          <c:layoutTarget val="inner"/>
          <c:xMode val="edge"/>
          <c:yMode val="edge"/>
          <c:x val="0.262600267379679"/>
          <c:y val="0.198415765069552"/>
          <c:w val="0.698128342245989"/>
          <c:h val="0.364489953632148"/>
        </c:manualLayout>
      </c:layout>
      <c:barChart>
        <c:barDir val="col"/>
        <c:grouping val="clustered"/>
        <c:varyColors val="0"/>
        <c:ser>
          <c:idx val="0"/>
          <c:order val="0"/>
          <c:tx>
            <c:strRef>
              <c:f>'[阿托欣-依折麦布阿托伐他汀钙片(I)申报材料草稿5.26.xlsx]Sheet4'!$L$5</c:f>
              <c:strCache>
                <c:ptCount val="1"/>
                <c:pt idx="0">
                  <c:v>下降幅度</c:v>
                </c:pt>
              </c:strCache>
            </c:strRef>
          </c:tx>
          <c:spPr>
            <a:solidFill>
              <a:schemeClr val="accent1"/>
            </a:solidFill>
            <a:ln>
              <a:noFill/>
            </a:ln>
            <a:effectLst/>
          </c:spPr>
          <c:invertIfNegative val="0"/>
          <c:dLbls>
            <c:numFmt formatCode="General" sourceLinked="1"/>
            <c:spPr>
              <a:noFill/>
              <a:ln>
                <a:noFill/>
              </a:ln>
              <a:effectLst/>
            </c:spPr>
            <c:txPr>
              <a:bodyPr rot="0" spcFirstLastPara="0"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'[阿托欣-依折麦布阿托伐他汀钙片(I)申报材料草稿5.26.xlsx]Sheet4'!$M$4:$P$4</c:f>
              <c:strCache>
                <c:ptCount val="4"/>
                <c:pt idx="0">
                  <c:v>依折麦布阿托伐他汀钙片（Ⅰ）10mg/10mg</c:v>
                </c:pt>
                <c:pt idx="1">
                  <c:v>阿托伐他汀钙片
20mg</c:v>
                </c:pt>
                <c:pt idx="2">
                  <c:v>依折麦布阿托伐他汀钙片（Ⅱ）10mg/20mg</c:v>
                </c:pt>
                <c:pt idx="3">
                  <c:v>阿托伐他汀钙片
40mg</c:v>
                </c:pt>
              </c:strCache>
            </c:strRef>
          </c:cat>
          <c:val>
            <c:numRef>
              <c:f>'[阿托欣-依折麦布阿托伐他汀钙片(I)申报材料草稿5.26.xlsx]Sheet4'!$M$5:$P$5</c:f>
              <c:numCache>
                <c:formatCode>General</c:formatCode>
                <c:ptCount val="4"/>
                <c:pt idx="0">
                  <c:v>-24.8</c:v>
                </c:pt>
                <c:pt idx="1">
                  <c:v>-5.3</c:v>
                </c:pt>
                <c:pt idx="2">
                  <c:v>-24.6</c:v>
                </c:pt>
                <c:pt idx="3">
                  <c:v>-8.7</c:v>
                </c:pt>
              </c:numCache>
            </c:numRef>
          </c:val>
        </c:ser>
        <c:dLbls>
          <c:showLegendKey val="0"/>
          <c:showVal val="1"/>
          <c:showCatName val="0"/>
          <c:showSerName val="0"/>
          <c:showPercent val="0"/>
          <c:showBubbleSize val="0"/>
        </c:dLbls>
        <c:gapWidth val="246"/>
        <c:overlap val="-28"/>
        <c:axId val="985086794"/>
        <c:axId val="508155386"/>
      </c:barChart>
      <c:catAx>
        <c:axId val="985086794"/>
        <c:scaling>
          <c:orientation val="minMax"/>
        </c:scaling>
        <c:delete val="0"/>
        <c:axPos val="b"/>
        <c:title>
          <c:tx>
            <c:rich>
              <a:bodyPr rot="0" spcFirstLastPara="0" vertOverflow="ellipsis" vert="horz" wrap="square" anchor="ctr" anchorCtr="1"/>
              <a:lstStyle/>
              <a:p>
                <a:pPr defTabSz="914400">
                  <a:defRPr lang="zh-CN" sz="800" b="0" i="0" u="none" strike="noStrike" kern="1200" baseline="0">
                    <a:solidFill>
                      <a:schemeClr val="tx1">
                        <a:lumMod val="65000"/>
                        <a:lumOff val="35000"/>
                      </a:schemeClr>
                    </a:solidFill>
                    <a:latin typeface="+mn-lt"/>
                    <a:ea typeface="+mn-ea"/>
                    <a:cs typeface="+mn-cs"/>
                  </a:defRPr>
                </a:pPr>
                <a:r>
                  <a:rPr sz="800"/>
                  <a:t>不同剂量</a:t>
                </a:r>
                <a:r>
                  <a:rPr lang="en-US" altLang="zh-CN" sz="800"/>
                  <a:t>FDS</a:t>
                </a:r>
                <a:r>
                  <a:rPr altLang="en-US" sz="800"/>
                  <a:t>和</a:t>
                </a:r>
                <a:r>
                  <a:rPr lang="en-US" altLang="zh-CN" sz="800"/>
                  <a:t>AS</a:t>
                </a:r>
                <a:r>
                  <a:rPr altLang="en-US" sz="800"/>
                  <a:t>对比</a:t>
                </a:r>
                <a:endParaRPr altLang="en-US" sz="800"/>
              </a:p>
            </c:rich>
          </c:tx>
          <c:layout>
            <c:manualLayout>
              <c:xMode val="edge"/>
              <c:yMode val="edge"/>
              <c:x val="0.166515100267491"/>
              <c:y val="0.096514182049802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508155386"/>
        <c:crosses val="autoZero"/>
        <c:auto val="1"/>
        <c:lblAlgn val="ctr"/>
        <c:lblOffset val="100"/>
        <c:noMultiLvlLbl val="0"/>
      </c:catAx>
      <c:valAx>
        <c:axId val="508155386"/>
        <c:scaling>
          <c:orientation val="minMax"/>
        </c:scaling>
        <c:delete val="0"/>
        <c:axPos val="l"/>
        <c:majorGridlines>
          <c:spPr>
            <a:ln w="9525" cap="flat" cmpd="sng" algn="ctr">
              <a:solidFill>
                <a:schemeClr val="lt1">
                  <a:lumMod val="90200"/>
                </a:schemeClr>
              </a:solidFill>
              <a:round/>
            </a:ln>
            <a:effectLst/>
          </c:spPr>
        </c:majorGridlines>
        <c:title>
          <c:tx>
            <c:rich>
              <a:bodyPr rot="-5400000" spcFirstLastPara="0" vertOverflow="ellipsis" vert="horz" wrap="square" anchor="ctr" anchorCtr="1"/>
              <a:lstStyle/>
              <a:p>
                <a:pPr defTabSz="914400">
                  <a:defRPr lang="zh-CN" sz="800" b="0" i="0" u="none" strike="noStrike" kern="1200" baseline="0">
                    <a:solidFill>
                      <a:schemeClr val="tx1">
                        <a:lumMod val="65000"/>
                        <a:lumOff val="35000"/>
                      </a:schemeClr>
                    </a:solidFill>
                    <a:latin typeface="+mn-lt"/>
                    <a:ea typeface="+mn-ea"/>
                    <a:cs typeface="+mn-cs"/>
                  </a:defRPr>
                </a:pPr>
                <a:r>
                  <a:rPr sz="800"/>
                  <a:t>LDL-C较基线降幅（100%</a:t>
                </a:r>
                <a:endParaRPr sz="800"/>
              </a:p>
            </c:rich>
          </c:tx>
          <c:layout/>
          <c:overlay val="0"/>
          <c:spPr>
            <a:noFill/>
            <a:ln>
              <a:noFill/>
            </a:ln>
            <a:effectLst/>
          </c:spPr>
        </c:title>
        <c:numFmt formatCode="General" sourceLinked="1"/>
        <c:majorTickMark val="out"/>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98508679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dTable>
      <c:spPr>
        <a:noFill/>
        <a:ln>
          <a:noFill/>
        </a:ln>
        <a:effectLst/>
      </c:spPr>
    </c:plotArea>
    <c:legend>
      <c:legendPos val="b"/>
      <c:legendEntry>
        <c:idx val="0"/>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439352034768866"/>
          <c:y val="0.51652688702516"/>
        </c:manualLayout>
      </c:layout>
      <c:overlay val="0"/>
      <c:spPr>
        <a:noFill/>
        <a:ln>
          <a:noFill/>
        </a:ln>
        <a:effectLst/>
      </c:spPr>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995e304a-0d5d-4ff7-a5bd-dc43c69100f7}"/>
      </c:ext>
    </c:extLst>
  </c:chart>
  <c:spPr>
    <a:solidFill>
      <a:schemeClr val="bg1"/>
    </a:solidFill>
    <a:ln w="9525" cap="flat" cmpd="sng" algn="ctr">
      <a:solidFill>
        <a:schemeClr val="tx1">
          <a:lumMod val="15000"/>
          <a:lumOff val="85000"/>
        </a:schemeClr>
      </a:solidFill>
      <a:round/>
    </a:ln>
    <a:effectLst/>
  </c:spPr>
  <c:txPr>
    <a:bodyPr/>
    <a:lstStyle/>
    <a:p>
      <a:pPr>
        <a:defRPr lang="zh-CN" sz="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a:defRPr lang="zh-CN" sz="960" b="0" i="0" u="none" strike="noStrike" kern="1200" baseline="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r>
              <a:rPr altLang="en-US" sz="1000">
                <a:solidFill>
                  <a:schemeClr val="bg1"/>
                </a:solidFill>
                <a:highlight>
                  <a:srgbClr val="0000FF"/>
                </a:highlight>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双方联用</a:t>
            </a:r>
            <a:r>
              <a:rPr lang="en-US" altLang="zh-CN" sz="1000">
                <a:solidFill>
                  <a:schemeClr val="bg1"/>
                </a:solidFill>
                <a:highlight>
                  <a:srgbClr val="0000FF"/>
                </a:highlight>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VS</a:t>
            </a:r>
            <a:r>
              <a:rPr altLang="en-US" sz="1000">
                <a:solidFill>
                  <a:schemeClr val="bg1"/>
                </a:solidFill>
                <a:highlight>
                  <a:srgbClr val="0000FF"/>
                </a:highlight>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单方制剂</a:t>
            </a:r>
            <a:r>
              <a:rPr lang="en-US" altLang="zh-CN" sz="1000">
                <a:solidFill>
                  <a:schemeClr val="bg1"/>
                </a:solidFill>
                <a:highlight>
                  <a:srgbClr val="0000FF"/>
                </a:highlight>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 LDL-C</a:t>
            </a:r>
            <a:r>
              <a:rPr altLang="en-US" sz="1000">
                <a:solidFill>
                  <a:schemeClr val="bg1"/>
                </a:solidFill>
                <a:highlight>
                  <a:srgbClr val="0000FF"/>
                </a:highlight>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降幅比较</a:t>
            </a:r>
            <a:endParaRPr lang="en-US" altLang="en-US" sz="1000">
              <a:solidFill>
                <a:schemeClr val="bg1"/>
              </a:solidFill>
              <a:highlight>
                <a:srgbClr val="0000FF"/>
              </a:highlight>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c:rich>
      </c:tx>
      <c:layout>
        <c:manualLayout>
          <c:xMode val="edge"/>
          <c:yMode val="edge"/>
          <c:x val="0.209576149549638"/>
          <c:y val="0.0216463625199741"/>
        </c:manualLayout>
      </c:layout>
      <c:overlay val="0"/>
      <c:spPr>
        <a:noFill/>
        <a:ln>
          <a:noFill/>
        </a:ln>
        <a:effectLst/>
      </c:spPr>
    </c:title>
    <c:autoTitleDeleted val="0"/>
    <c:plotArea>
      <c:layout>
        <c:manualLayout>
          <c:layoutTarget val="inner"/>
          <c:xMode val="edge"/>
          <c:yMode val="edge"/>
          <c:x val="0.231468347780405"/>
          <c:y val="0.239922480620155"/>
          <c:w val="0.739637509850276"/>
          <c:h val="0.536744186046512"/>
        </c:manualLayout>
      </c:layout>
      <c:barChart>
        <c:barDir val="col"/>
        <c:grouping val="clustered"/>
        <c:varyColors val="0"/>
        <c:ser>
          <c:idx val="0"/>
          <c:order val="0"/>
          <c:tx>
            <c:strRef>
              <c:f>'[阿托欣-依折麦布阿托伐他汀钙片(I)申报材料草稿5.26.xlsx]Sheet4'!$A$8</c:f>
              <c:strCache>
                <c:ptCount val="1"/>
                <c:pt idx="0">
                  <c:v>LDL-C降幅</c:v>
                </c:pt>
              </c:strCache>
            </c:strRef>
          </c:tx>
          <c:spPr>
            <a:solidFill>
              <a:schemeClr val="accent1"/>
            </a:solidFill>
            <a:ln w="31750" cap="rnd">
              <a:noFill/>
              <a:round/>
            </a:ln>
            <a:effectLst/>
            <a:sp3d contourW="31750"/>
          </c:spPr>
          <c:invertIfNegative val="0"/>
          <c:dLbls>
            <c:numFmt formatCode="General" sourceLinked="1"/>
            <c:spPr>
              <a:noFill/>
              <a:ln>
                <a:noFill/>
              </a:ln>
              <a:effectLst/>
            </c:spPr>
            <c:txPr>
              <a:bodyPr rot="0" spcFirstLastPara="0"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errBars>
            <c:errBarType val="both"/>
            <c:errValType val="stdErr"/>
            <c:noEndCap val="0"/>
            <c:spPr>
              <a:noFill/>
              <a:ln w="9525" cap="flat" cmpd="sng" algn="ctr">
                <a:solidFill>
                  <a:schemeClr val="tx1">
                    <a:lumMod val="65000"/>
                    <a:lumOff val="35000"/>
                  </a:schemeClr>
                </a:solidFill>
                <a:prstDash val="solid"/>
                <a:round/>
              </a:ln>
              <a:effectLst/>
            </c:spPr>
          </c:errBars>
          <c:cat>
            <c:strRef>
              <c:f>'[阿托欣-依折麦布阿托伐他汀钙片(I)申报材料草稿5.26.xlsx]Sheet4'!$B$7:$C$7</c:f>
              <c:strCache>
                <c:ptCount val="2"/>
                <c:pt idx="0">
                  <c:v>依折麦布+他汀双片联合</c:v>
                </c:pt>
                <c:pt idx="1">
                  <c:v>依折麦布/他汀单片复方</c:v>
                </c:pt>
              </c:strCache>
            </c:strRef>
          </c:cat>
          <c:val>
            <c:numRef>
              <c:f>'[阿托欣-依折麦布阿托伐他汀钙片(I)申报材料草稿5.26.xlsx]Sheet4'!$B$8:$C$8</c:f>
              <c:numCache>
                <c:formatCode>0.00%</c:formatCode>
                <c:ptCount val="2"/>
                <c:pt idx="0">
                  <c:v>-0.194</c:v>
                </c:pt>
                <c:pt idx="1">
                  <c:v>-0.284</c:v>
                </c:pt>
              </c:numCache>
            </c:numRef>
          </c:val>
        </c:ser>
        <c:dLbls>
          <c:showLegendKey val="0"/>
          <c:showVal val="1"/>
          <c:showCatName val="0"/>
          <c:showSerName val="0"/>
          <c:showPercent val="0"/>
          <c:showBubbleSize val="0"/>
        </c:dLbls>
        <c:gapWidth val="183"/>
        <c:overlap val="-26"/>
        <c:axId val="739177687"/>
        <c:axId val="274366173"/>
      </c:barChart>
      <c:catAx>
        <c:axId val="739177687"/>
        <c:scaling>
          <c:orientation val="minMax"/>
        </c:scaling>
        <c:delete val="0"/>
        <c:axPos val="b"/>
        <c:title>
          <c:layout>
            <c:manualLayout>
              <c:xMode val="edge"/>
              <c:yMode val="edge"/>
              <c:x val="0.271904972906531"/>
              <c:y val="0.703450766557529"/>
            </c:manualLayout>
          </c:layout>
          <c:overlay val="0"/>
          <c:spPr>
            <a:noFill/>
            <a:ln>
              <a:noFill/>
            </a:ln>
            <a:effectLst/>
          </c:spPr>
          <c:tx>
            <c:rich>
              <a:bodyPr/>
              <a:lstStyle/>
              <a:p>
                <a:pPr>
                  <a:defRPr/>
                </a:pPr>
              </a:p>
            </c:rich>
          </c:tx>
        </c:title>
        <c:numFmt formatCode="General" sourceLinked="1"/>
        <c:majorTickMark val="none"/>
        <c:minorTickMark val="none"/>
        <c:tickLblPos val="nextTo"/>
        <c:spPr>
          <a:noFill/>
          <a:ln w="6350" cap="flat" cmpd="sng" algn="ctr">
            <a:solidFill>
              <a:schemeClr val="tx1">
                <a:lumMod val="50000"/>
                <a:lumOff val="50000"/>
                <a:alpha val="25000"/>
              </a:schemeClr>
            </a:solidFill>
            <a:prstDash val="solid"/>
            <a:round/>
          </a:ln>
          <a:effectLst/>
        </c:spPr>
        <c:txPr>
          <a:bodyPr rot="-60000000" spcFirstLastPara="0" vertOverflow="ellipsis" vert="horz" wrap="square" anchor="ctr" anchorCtr="1" forceAA="0"/>
          <a:lstStyle/>
          <a:p>
            <a:pPr>
              <a:defRPr lang="zh-CN" sz="800" b="0" i="0" u="none" strike="noStrike" kern="1200" baseline="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p>
        </c:txPr>
        <c:crossAx val="274366173"/>
        <c:crosses val="autoZero"/>
        <c:auto val="1"/>
        <c:lblAlgn val="ctr"/>
        <c:lblOffset val="100"/>
        <c:noMultiLvlLbl val="0"/>
      </c:catAx>
      <c:valAx>
        <c:axId val="274366173"/>
        <c:scaling>
          <c:orientation val="minMax"/>
        </c:scaling>
        <c:delete val="0"/>
        <c:axPos val="l"/>
        <c:title>
          <c:layout/>
          <c:overlay val="0"/>
          <c:spPr>
            <a:noFill/>
            <a:ln>
              <a:noFill/>
            </a:ln>
            <a:effectLst/>
          </c:spPr>
          <c:txPr>
            <a:bodyPr rot="-5400000" spcFirstLastPara="0" vertOverflow="ellipsis" vert="horz" wrap="square" anchor="ctr" anchorCtr="1"/>
            <a:lstStyle/>
            <a:p>
              <a:pPr>
                <a:defRPr lang="zh-CN" sz="800" b="0" i="0" u="none" strike="noStrike" kern="1200" baseline="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p>
          </c:txPr>
        </c:title>
        <c:numFmt formatCode="0.00%" sourceLinked="1"/>
        <c:majorTickMark val="out"/>
        <c:minorTickMark val="none"/>
        <c:tickLblPos val="nextTo"/>
        <c:spPr>
          <a:noFill/>
          <a:ln w="12700" cap="flat" cmpd="sng" algn="ctr">
            <a:noFill/>
            <a:prstDash val="solid"/>
            <a:round/>
          </a:ln>
          <a:effectLst/>
        </c:spPr>
        <c:txPr>
          <a:bodyPr rot="-60000000" spcFirstLastPara="0" vertOverflow="ellipsis" vert="horz" wrap="square" anchor="ctr" anchorCtr="1" forceAA="0"/>
          <a:lstStyle/>
          <a:p>
            <a:pPr>
              <a:defRPr lang="zh-CN" sz="800" b="0" i="0" u="none" strike="noStrike" kern="1200" baseline="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p>
        </c:txPr>
        <c:crossAx val="739177687"/>
        <c:crosses val="autoZero"/>
        <c:crossBetween val="between"/>
      </c:valAx>
      <c:dTable>
        <c:showHorzBorder val="1"/>
        <c:showVertBorder val="1"/>
        <c:showOutline val="1"/>
        <c:showKeys val="1"/>
        <c:spPr>
          <a:noFill/>
          <a:ln w="9525" cap="flat" cmpd="sng" algn="ctr">
            <a:solidFill>
              <a:schemeClr val="tx1">
                <a:lumMod val="15000"/>
                <a:lumOff val="85000"/>
              </a:schemeClr>
            </a:solidFill>
            <a:prstDash val="solid"/>
            <a:round/>
          </a:ln>
          <a:effectLst/>
        </c:spPr>
        <c:txPr>
          <a:bodyPr rot="0" spcFirstLastPara="0" vertOverflow="ellipsis" vert="horz" wrap="square" anchor="ctr" anchorCtr="1"/>
          <a:lstStyle/>
          <a:p>
            <a:pPr>
              <a:defRPr lang="zh-CN" sz="800" b="0" i="0" u="none" strike="noStrike" kern="1200" baseline="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p>
        </c:txPr>
      </c:dTable>
      <c:spPr>
        <a:noFill/>
        <a:ln>
          <a:noFill/>
        </a:ln>
        <a:effectLst/>
      </c:spPr>
    </c:plotArea>
    <c:legend>
      <c:legendPos val="t"/>
      <c:legendEntry>
        <c:idx val="0"/>
        <c:txPr>
          <a:bodyPr rot="0" spcFirstLastPara="0" vertOverflow="ellipsis" vert="horz" wrap="square" anchor="ctr" anchorCtr="1"/>
          <a:lstStyle/>
          <a:p>
            <a:pPr>
              <a:defRPr lang="zh-CN" sz="800" b="0" i="0" u="none" strike="noStrike" kern="1200" baseline="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p>
        </c:txPr>
      </c:legendEntry>
      <c:layout>
        <c:manualLayout>
          <c:xMode val="edge"/>
          <c:yMode val="edge"/>
          <c:x val="0.355032925682032"/>
          <c:y val="0.910779165757276"/>
          <c:w val="0.405268109125118"/>
          <c:h val="0.0821917808219178"/>
        </c:manualLayout>
      </c:layout>
      <c:overlay val="0"/>
      <c:spPr>
        <a:noFill/>
        <a:ln>
          <a:noFill/>
        </a:ln>
        <a:effectLst/>
      </c:spPr>
      <c:txPr>
        <a:bodyPr rot="0" spcFirstLastPara="0" vertOverflow="ellipsis" vert="horz" wrap="square" anchor="ctr" anchorCtr="1" forceAA="0"/>
        <a:lstStyle/>
        <a:p>
          <a:pPr>
            <a:defRPr lang="zh-CN" sz="800" b="0" i="0" u="none" strike="noStrike" kern="1200" baseline="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p>
      </c:txPr>
    </c:legend>
    <c:plotVisOnly val="1"/>
    <c:dispBlanksAs val="gap"/>
    <c:showDLblsOverMax val="0"/>
    <c:extLst>
      <c:ext uri="{0b15fc19-7d7d-44ad-8c2d-2c3a37ce22c3}">
        <chartProps xmlns="https://web.wps.cn/et/2018/main" chartId="{ed4968eb-9016-427e-8398-933427fea9fe}"/>
      </c:ext>
    </c:extLst>
  </c:chart>
  <c:spPr>
    <a:solidFill>
      <a:schemeClr val="bg1"/>
    </a:solidFill>
    <a:ln w="6350" cap="flat" cmpd="sng" algn="ctr">
      <a:solidFill>
        <a:schemeClr val="tx1">
          <a:lumMod val="50000"/>
          <a:lumOff val="50000"/>
          <a:alpha val="25000"/>
        </a:schemeClr>
      </a:solidFill>
      <a:round/>
    </a:ln>
    <a:effectLst/>
  </c:spPr>
  <c:txPr>
    <a:bodyPr/>
    <a:lstStyle/>
    <a:p>
      <a:pPr>
        <a:defRPr lang="zh-CN" sz="800">
          <a:solidFill>
            <a:schemeClr val="tx1">
              <a:lumMod val="75000"/>
              <a:lumOff val="25000"/>
            </a:schemeClr>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pPr>
    </a:p>
  </c:txPr>
  <c:externalData r:id="rId1">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080" b="1" i="0" u="none" strike="noStrike" kern="1200" baseline="0">
                <a:solidFill>
                  <a:schemeClr val="tx1">
                    <a:lumMod val="75000"/>
                    <a:lumOff val="25000"/>
                  </a:schemeClr>
                </a:solidFill>
                <a:latin typeface="+mn-lt"/>
                <a:ea typeface="+mn-ea"/>
                <a:cs typeface="+mn-cs"/>
              </a:defRPr>
            </a:pPr>
            <a:r>
              <a:rPr sz="1080">
                <a:solidFill>
                  <a:schemeClr val="bg1"/>
                </a:solidFill>
                <a:highlight>
                  <a:srgbClr val="0000FF"/>
                </a:highlight>
              </a:rPr>
              <a:t>不同年龄分层患者 LDL‑C 达标率变化折线图</a:t>
            </a:r>
            <a:endParaRPr sz="1080">
              <a:solidFill>
                <a:schemeClr val="bg1"/>
              </a:solidFill>
              <a:highlight>
                <a:srgbClr val="0000FF"/>
              </a:highlight>
            </a:endParaRPr>
          </a:p>
        </c:rich>
      </c:tx>
      <c:layout>
        <c:manualLayout>
          <c:xMode val="edge"/>
          <c:yMode val="edge"/>
          <c:x val="0.162192783684853"/>
          <c:y val="0.0454684162343607"/>
        </c:manualLayout>
      </c:layout>
      <c:overlay val="0"/>
      <c:spPr>
        <a:noFill/>
        <a:ln>
          <a:noFill/>
        </a:ln>
        <a:effectLst/>
      </c:spPr>
    </c:title>
    <c:autoTitleDeleted val="0"/>
    <c:plotArea>
      <c:layout>
        <c:manualLayout>
          <c:layoutTarget val="inner"/>
          <c:xMode val="edge"/>
          <c:yMode val="edge"/>
          <c:x val="0.186090291092906"/>
          <c:y val="0.204455294476655"/>
          <c:w val="0.467387136133868"/>
          <c:h val="0.422764723832774"/>
        </c:manualLayout>
      </c:layout>
      <c:barChart>
        <c:barDir val="col"/>
        <c:grouping val="clustered"/>
        <c:varyColors val="0"/>
        <c:ser>
          <c:idx val="0"/>
          <c:order val="0"/>
          <c:tx>
            <c:strRef>
              <c:f>表格_20260602.csv!$C$1</c:f>
              <c:strCache>
                <c:ptCount val="1"/>
                <c:pt idx="0">
                  <c:v>EZ/AS 复方10mg/10mg (%)</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multiLvlStrRef>
              <c:f>表格_20260602.csv!$A$2:$B$5</c:f>
              <c:multiLvlStrCache>
                <c:ptCount val="4"/>
                <c:lvl>
                  <c:pt idx="0">
                    <c:v>A</c:v>
                  </c:pt>
                  <c:pt idx="1">
                    <c:v>B</c:v>
                  </c:pt>
                  <c:pt idx="2">
                    <c:v>A</c:v>
                  </c:pt>
                  <c:pt idx="3">
                    <c:v>B</c:v>
                  </c:pt>
                </c:lvl>
                <c:lvl>
                  <c:pt idx="0">
                    <c:v>＜65 岁</c:v>
                  </c:pt>
                  <c:pt idx="1">
                    <c:v>＜65 岁</c:v>
                  </c:pt>
                  <c:pt idx="2">
                    <c:v>≥65 岁</c:v>
                  </c:pt>
                  <c:pt idx="3">
                    <c:v>≥65 岁</c:v>
                  </c:pt>
                </c:lvl>
              </c:multiLvlStrCache>
            </c:multiLvlStrRef>
          </c:cat>
          <c:val>
            <c:numRef>
              <c:f>表格_20260602.csv!$C$2:$C$5</c:f>
              <c:numCache>
                <c:formatCode>General</c:formatCode>
                <c:ptCount val="4"/>
                <c:pt idx="0">
                  <c:v>59</c:v>
                </c:pt>
                <c:pt idx="1">
                  <c:v>66.7</c:v>
                </c:pt>
                <c:pt idx="2">
                  <c:v>67.9</c:v>
                </c:pt>
                <c:pt idx="3">
                  <c:v>68.8</c:v>
                </c:pt>
              </c:numCache>
            </c:numRef>
          </c:val>
        </c:ser>
        <c:ser>
          <c:idx val="1"/>
          <c:order val="1"/>
          <c:tx>
            <c:strRef>
              <c:f>表格_20260602.csv!$D$1</c:f>
              <c:strCache>
                <c:ptCount val="1"/>
                <c:pt idx="0">
                  <c:v>AS 单药20mg (%)</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表格_20260602.csv!$A$2:$B$5</c:f>
              <c:multiLvlStrCache>
                <c:ptCount val="4"/>
                <c:lvl>
                  <c:pt idx="0">
                    <c:v>A</c:v>
                  </c:pt>
                  <c:pt idx="1">
                    <c:v>B</c:v>
                  </c:pt>
                  <c:pt idx="2">
                    <c:v>A</c:v>
                  </c:pt>
                  <c:pt idx="3">
                    <c:v>B</c:v>
                  </c:pt>
                </c:lvl>
                <c:lvl>
                  <c:pt idx="0">
                    <c:v>＜65 岁</c:v>
                  </c:pt>
                  <c:pt idx="1">
                    <c:v>＜65 岁</c:v>
                  </c:pt>
                  <c:pt idx="2">
                    <c:v>≥65 岁</c:v>
                  </c:pt>
                  <c:pt idx="3">
                    <c:v>≥65 岁</c:v>
                  </c:pt>
                </c:lvl>
              </c:multiLvlStrCache>
            </c:multiLvlStrRef>
          </c:cat>
          <c:val>
            <c:numRef>
              <c:f>表格_20260602.csv!$D$2:$D$5</c:f>
              <c:numCache>
                <c:formatCode>General</c:formatCode>
                <c:ptCount val="4"/>
                <c:pt idx="0">
                  <c:v>35.4</c:v>
                </c:pt>
                <c:pt idx="1">
                  <c:v>29.3</c:v>
                </c:pt>
                <c:pt idx="2">
                  <c:v>33.3</c:v>
                </c:pt>
                <c:pt idx="3">
                  <c:v>33.3</c:v>
                </c:pt>
              </c:numCache>
            </c:numRef>
          </c:val>
        </c:ser>
        <c:dLbls>
          <c:showLegendKey val="0"/>
          <c:showVal val="1"/>
          <c:showCatName val="0"/>
          <c:showSerName val="0"/>
          <c:showPercent val="0"/>
          <c:showBubbleSize val="0"/>
        </c:dLbls>
        <c:gapWidth val="150"/>
        <c:overlap val="0"/>
        <c:axId val="49891595"/>
        <c:axId val="142168476"/>
      </c:barChart>
      <c:catAx>
        <c:axId val="49891595"/>
        <c:scaling>
          <c:orientation val="minMax"/>
        </c:scaling>
        <c:delete val="0"/>
        <c:axPos val="b"/>
        <c:title>
          <c:tx>
            <c:rich>
              <a:bodyPr rot="0" spcFirstLastPara="0" vertOverflow="ellipsis" vert="horz" wrap="square" anchor="ctr" anchorCtr="1"/>
              <a:lstStyle/>
              <a:p>
                <a:pPr defTabSz="914400">
                  <a:defRPr lang="zh-CN" sz="900" b="0" i="0" u="none" strike="noStrike" kern="1200" baseline="0">
                    <a:solidFill>
                      <a:schemeClr val="tx1">
                        <a:lumMod val="65000"/>
                        <a:lumOff val="35000"/>
                      </a:schemeClr>
                    </a:solidFill>
                    <a:latin typeface="+mn-lt"/>
                    <a:ea typeface="+mn-ea"/>
                    <a:cs typeface="+mn-cs"/>
                  </a:defRPr>
                </a:pPr>
                <a:r>
                  <a:rPr sz="900"/>
                  <a:t>数据引自 Clin Ther,2022;44 (10):1282-1296</a:t>
                </a:r>
                <a:endParaRPr sz="900"/>
              </a:p>
            </c:rich>
          </c:tx>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42168476"/>
        <c:crosses val="autoZero"/>
        <c:auto val="1"/>
        <c:lblAlgn val="ctr"/>
        <c:lblOffset val="100"/>
        <c:noMultiLvlLbl val="0"/>
      </c:catAx>
      <c:valAx>
        <c:axId val="142168476"/>
        <c:scaling>
          <c:orientation val="minMax"/>
        </c:scaling>
        <c:delete val="0"/>
        <c:axPos val="l"/>
        <c:majorGridlines>
          <c:spPr>
            <a:ln w="9525" cap="flat" cmpd="sng" algn="ctr">
              <a:solidFill>
                <a:schemeClr val="lt1">
                  <a:lumMod val="90200"/>
                </a:schemeClr>
              </a:solidFill>
              <a:round/>
            </a:ln>
            <a:effectLst/>
          </c:spPr>
        </c:majorGridlines>
        <c:title>
          <c:tx>
            <c:rich>
              <a:bodyPr rot="-5400000" spcFirstLastPara="0" vertOverflow="ellipsis" vert="horz" wrap="square" anchor="ctr" anchorCtr="1"/>
              <a:lstStyle/>
              <a:p>
                <a:pPr defTabSz="914400">
                  <a:defRPr lang="zh-CN" sz="900" b="0" i="0" u="none" strike="noStrike" kern="1200" baseline="0">
                    <a:solidFill>
                      <a:schemeClr val="tx1">
                        <a:lumMod val="65000"/>
                        <a:lumOff val="35000"/>
                      </a:schemeClr>
                    </a:solidFill>
                    <a:latin typeface="+mn-lt"/>
                    <a:ea typeface="+mn-ea"/>
                    <a:cs typeface="+mn-cs"/>
                  </a:defRPr>
                </a:pPr>
                <a:r>
                  <a:rPr sz="900"/>
                  <a:t>各折点上方标注对应百分比数值</a:t>
                </a:r>
                <a:endParaRPr sz="90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9891595"/>
        <c:crosses val="autoZero"/>
        <c:crossBetween val="between"/>
      </c:valAx>
      <c:spPr>
        <a:noFill/>
        <a:ln>
          <a:noFill/>
        </a:ln>
        <a:effectLst/>
      </c:spPr>
    </c:plotArea>
    <c:legend>
      <c:legendPos val="r"/>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Entry>
      <c:legendEntry>
        <c:idx val="2"/>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72023268496637"/>
          <c:y val="0.332685987451449"/>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55e8ad04-7e22-4292-9b92-e107235f9978}"/>
      </c:ext>
    </c:extLst>
  </c:chart>
  <c:spPr>
    <a:solidFill>
      <a:schemeClr val="bg1"/>
    </a:solidFill>
    <a:ln w="9525" cap="flat" cmpd="sng" algn="ctr">
      <a:solidFill>
        <a:schemeClr val="tx1">
          <a:lumMod val="15000"/>
          <a:lumOff val="85000"/>
        </a:schemeClr>
      </a:solidFill>
      <a:round/>
    </a:ln>
    <a:effectLst/>
  </c:spPr>
  <c:txPr>
    <a:bodyPr/>
    <a:lstStyle/>
    <a:p>
      <a:pPr>
        <a:defRPr lang="zh-CN" sz="900"/>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960" b="1" i="0" u="none" strike="noStrike" kern="1200" baseline="0">
                <a:solidFill>
                  <a:schemeClr val="tx1">
                    <a:lumMod val="75000"/>
                    <a:lumOff val="25000"/>
                  </a:schemeClr>
                </a:solidFill>
                <a:latin typeface="+mn-lt"/>
                <a:ea typeface="+mn-ea"/>
                <a:cs typeface="+mn-cs"/>
              </a:defRPr>
            </a:pPr>
            <a:r>
              <a:rPr sz="1000">
                <a:solidFill>
                  <a:schemeClr val="bg1"/>
                </a:solidFill>
                <a:highlight>
                  <a:srgbClr val="0000FF"/>
                </a:highlight>
              </a:rPr>
              <a:t>不同性别亚组患者 LDL‑C 达标率对</a:t>
            </a:r>
            <a:r>
              <a:rPr sz="960">
                <a:solidFill>
                  <a:schemeClr val="bg1"/>
                </a:solidFill>
                <a:highlight>
                  <a:srgbClr val="0000FF"/>
                </a:highlight>
              </a:rPr>
              <a:t>比</a:t>
            </a:r>
            <a:endParaRPr sz="960">
              <a:solidFill>
                <a:schemeClr val="bg1"/>
              </a:solidFill>
              <a:highlight>
                <a:srgbClr val="0000FF"/>
              </a:highlight>
            </a:endParaRPr>
          </a:p>
        </c:rich>
      </c:tx>
      <c:layout/>
      <c:overlay val="0"/>
      <c:spPr>
        <a:noFill/>
        <a:ln>
          <a:noFill/>
        </a:ln>
        <a:effectLst/>
      </c:spPr>
    </c:title>
    <c:autoTitleDeleted val="0"/>
    <c:plotArea>
      <c:layout/>
      <c:barChart>
        <c:barDir val="col"/>
        <c:grouping val="clustered"/>
        <c:varyColors val="0"/>
        <c:ser>
          <c:idx val="0"/>
          <c:order val="0"/>
          <c:tx>
            <c:strRef>
              <c:f>'表格_20260602 (1).csv'!$C$1</c:f>
              <c:strCache>
                <c:ptCount val="1"/>
                <c:pt idx="0">
                  <c:v>复方 (EZ/AS)10mg/10mg</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multiLvlStrRef>
              <c:f>'表格_20260602 (1).csv'!$A$2:$B$3</c:f>
              <c:multiLvlStrCache>
                <c:ptCount val="2"/>
                <c:lvl>
                  <c:pt idx="0">
                    <c:v>A</c:v>
                  </c:pt>
                  <c:pt idx="1">
                    <c:v>A</c:v>
                  </c:pt>
                </c:lvl>
                <c:lvl>
                  <c:pt idx="0">
                    <c:v>男性</c:v>
                  </c:pt>
                  <c:pt idx="1">
                    <c:v>女性</c:v>
                  </c:pt>
                </c:lvl>
              </c:multiLvlStrCache>
            </c:multiLvlStrRef>
          </c:cat>
          <c:val>
            <c:numRef>
              <c:f>'表格_20260602 (1).csv'!$C$2:$C$3</c:f>
              <c:numCache>
                <c:formatCode>General</c:formatCode>
                <c:ptCount val="2"/>
                <c:pt idx="0">
                  <c:v>61.9</c:v>
                </c:pt>
                <c:pt idx="1">
                  <c:v>63.6</c:v>
                </c:pt>
              </c:numCache>
            </c:numRef>
          </c:val>
        </c:ser>
        <c:ser>
          <c:idx val="1"/>
          <c:order val="1"/>
          <c:tx>
            <c:strRef>
              <c:f>'表格_20260602 (1).csv'!$D$1</c:f>
              <c:strCache>
                <c:ptCount val="1"/>
                <c:pt idx="0">
                  <c:v>单药 (AS)20mg</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'表格_20260602 (1).csv'!$A$2:$B$3</c:f>
              <c:multiLvlStrCache>
                <c:ptCount val="2"/>
                <c:lvl>
                  <c:pt idx="0">
                    <c:v>A</c:v>
                  </c:pt>
                  <c:pt idx="1">
                    <c:v>A</c:v>
                  </c:pt>
                </c:lvl>
                <c:lvl>
                  <c:pt idx="0">
                    <c:v>男性</c:v>
                  </c:pt>
                  <c:pt idx="1">
                    <c:v>女性</c:v>
                  </c:pt>
                </c:lvl>
              </c:multiLvlStrCache>
            </c:multiLvlStrRef>
          </c:cat>
          <c:val>
            <c:numRef>
              <c:f>'表格_20260602 (1).csv'!$D$2:$D$3</c:f>
              <c:numCache>
                <c:formatCode>General</c:formatCode>
                <c:ptCount val="2"/>
                <c:pt idx="0">
                  <c:v>44.7</c:v>
                </c:pt>
                <c:pt idx="1">
                  <c:v>20</c:v>
                </c:pt>
              </c:numCache>
            </c:numRef>
          </c:val>
        </c:ser>
        <c:dLbls>
          <c:showLegendKey val="0"/>
          <c:showVal val="1"/>
          <c:showCatName val="0"/>
          <c:showSerName val="0"/>
          <c:showPercent val="0"/>
          <c:showBubbleSize val="0"/>
        </c:dLbls>
        <c:gapWidth val="246"/>
        <c:overlap val="-28"/>
        <c:axId val="663676819"/>
        <c:axId val="76501564"/>
      </c:barChart>
      <c:catAx>
        <c:axId val="663676819"/>
        <c:scaling>
          <c:orientation val="minMax"/>
        </c:scaling>
        <c:delete val="0"/>
        <c:axPos val="b"/>
        <c:title>
          <c:tx>
            <c:rich>
              <a:bodyPr rot="0" spcFirstLastPara="0" vertOverflow="ellipsis" vert="horz" wrap="square" anchor="ctr" anchorCtr="1"/>
              <a:lstStyle/>
              <a:p>
                <a:pPr defTabSz="914400">
                  <a:defRPr lang="zh-CN" sz="800" b="0" i="0" u="none" strike="noStrike" kern="1200" baseline="0">
                    <a:solidFill>
                      <a:schemeClr val="tx1">
                        <a:lumMod val="65000"/>
                        <a:lumOff val="35000"/>
                      </a:schemeClr>
                    </a:solidFill>
                    <a:latin typeface="+mn-lt"/>
                    <a:ea typeface="+mn-ea"/>
                    <a:cs typeface="+mn-cs"/>
                  </a:defRPr>
                </a:pPr>
                <a:r>
                  <a:rPr sz="800"/>
                  <a:t>数据引用Clin Ther,2022;44(10):1282-1296中国 Ⅲ 期临床试验</a:t>
                </a:r>
                <a:endParaRPr sz="800"/>
              </a:p>
            </c:rich>
          </c:tx>
          <c:layout>
            <c:manualLayout>
              <c:xMode val="edge"/>
              <c:yMode val="edge"/>
              <c:x val="0.00571929824561367"/>
              <c:y val="0.860177865612648"/>
            </c:manualLayout>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76501564"/>
        <c:crosses val="autoZero"/>
        <c:auto val="1"/>
        <c:lblAlgn val="ctr"/>
        <c:lblOffset val="100"/>
        <c:noMultiLvlLbl val="0"/>
      </c:catAx>
      <c:valAx>
        <c:axId val="76501564"/>
        <c:scaling>
          <c:orientation val="minMax"/>
        </c:scaling>
        <c:delete val="0"/>
        <c:axPos val="l"/>
        <c:majorGridlines>
          <c:spPr>
            <a:ln w="9525" cap="flat" cmpd="sng" algn="ctr">
              <a:solidFill>
                <a:schemeClr val="lt1">
                  <a:lumMod val="90200"/>
                </a:schemeClr>
              </a:solidFill>
              <a:round/>
            </a:ln>
            <a:effectLst/>
          </c:spPr>
        </c:majorGridlines>
        <c:title>
          <c:layout/>
          <c:overlay val="0"/>
          <c:spPr>
            <a:noFill/>
            <a:ln>
              <a:noFill/>
            </a:ln>
            <a:effectLst/>
          </c:spPr>
          <c:txPr>
            <a:bodyPr rot="-540000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663676819"/>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legendEntry>
      <c:legendEntry>
        <c:idx val="2"/>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195488721804511"/>
          <c:y val="0.714179841897233"/>
          <c:w val="0.645989974937343"/>
          <c:h val="0.127223320158103"/>
        </c:manualLayout>
      </c:layout>
      <c:overlay val="0"/>
      <c:spPr>
        <a:noFill/>
        <a:ln>
          <a:noFill/>
        </a:ln>
        <a:effectLst/>
      </c:spPr>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d3fc194b-e1bf-43b6-982a-cb3bfad5831c}"/>
      </c:ext>
    </c:extLst>
  </c:chart>
  <c:spPr>
    <a:solidFill>
      <a:schemeClr val="bg1"/>
    </a:solidFill>
    <a:ln w="9525" cap="flat" cmpd="sng" algn="ctr">
      <a:solidFill>
        <a:schemeClr val="tx1">
          <a:lumMod val="15000"/>
          <a:lumOff val="85000"/>
        </a:schemeClr>
      </a:solidFill>
      <a:round/>
    </a:ln>
    <a:effectLst/>
  </c:spPr>
  <c:txPr>
    <a:bodyPr/>
    <a:lstStyle/>
    <a:p>
      <a:pPr>
        <a:defRPr lang="zh-CN" sz="800"/>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1" i="0" u="none" strike="noStrike" kern="1200" baseline="0">
                <a:solidFill>
                  <a:schemeClr val="tx1">
                    <a:lumMod val="75000"/>
                    <a:lumOff val="25000"/>
                  </a:schemeClr>
                </a:solidFill>
                <a:latin typeface="+mn-lt"/>
                <a:ea typeface="+mn-ea"/>
                <a:cs typeface="+mn-cs"/>
              </a:defRPr>
            </a:pPr>
            <a:r>
              <a:rPr sz="1000"/>
              <a:t>依折麦布联合阿托伐他汀 vs 他汀单药冠脉斑块及血脂疗效对比</a:t>
            </a:r>
            <a:endParaRPr sz="1000"/>
          </a:p>
        </c:rich>
      </c:tx>
      <c:layout/>
      <c:overlay val="0"/>
      <c:spPr>
        <a:noFill/>
        <a:ln>
          <a:noFill/>
        </a:ln>
        <a:effectLst/>
      </c:spPr>
    </c:title>
    <c:autoTitleDeleted val="0"/>
    <c:plotArea>
      <c:layout/>
      <c:barChart>
        <c:barDir val="col"/>
        <c:grouping val="clustered"/>
        <c:varyColors val="0"/>
        <c:ser>
          <c:idx val="0"/>
          <c:order val="0"/>
          <c:tx>
            <c:strRef>
              <c:f>'表格_20260602 (2).csv'!$B$1</c:f>
              <c:strCache>
                <c:ptCount val="1"/>
                <c:pt idx="0">
                  <c:v>单药阿托伐他汀</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'表格_20260602 (2).csv'!$A$2:$A$5</c:f>
              <c:strCache>
                <c:ptCount val="4"/>
                <c:pt idx="0">
                  <c:v>斑块体积百分比 PAV 变化（%）</c:v>
                </c:pt>
                <c:pt idx="1">
                  <c:v>总斑块体积 TAV 变化（%）</c:v>
                </c:pt>
                <c:pt idx="2">
                  <c:v>斑块消退患者占比（%）</c:v>
                </c:pt>
                <c:pt idx="3">
                  <c:v>治疗后 LDL‑C (mg/dL)</c:v>
                </c:pt>
              </c:strCache>
            </c:strRef>
          </c:cat>
          <c:val>
            <c:numRef>
              <c:f>'表格_20260602 (2).csv'!$B$2:$B$5</c:f>
              <c:numCache>
                <c:formatCode>General</c:formatCode>
                <c:ptCount val="4"/>
                <c:pt idx="0">
                  <c:v>-0.3</c:v>
                </c:pt>
                <c:pt idx="1">
                  <c:v>-1.4</c:v>
                </c:pt>
                <c:pt idx="2">
                  <c:v>58</c:v>
                </c:pt>
                <c:pt idx="3">
                  <c:v>73.3</c:v>
                </c:pt>
              </c:numCache>
            </c:numRef>
          </c:val>
        </c:ser>
        <c:ser>
          <c:idx val="1"/>
          <c:order val="1"/>
          <c:tx>
            <c:strRef>
              <c:f>'表格_20260602 (2).csv'!$C$1</c:f>
              <c:strCache>
                <c:ptCount val="1"/>
                <c:pt idx="0">
                  <c:v>联合依折麦布+阿托伐他汀钙片</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'表格_20260602 (2).csv'!$A$2:$A$5</c:f>
              <c:strCache>
                <c:ptCount val="4"/>
                <c:pt idx="0">
                  <c:v>斑块体积百分比 PAV 变化（%）</c:v>
                </c:pt>
                <c:pt idx="1">
                  <c:v>总斑块体积 TAV 变化（%）</c:v>
                </c:pt>
                <c:pt idx="2">
                  <c:v>斑块消退患者占比（%）</c:v>
                </c:pt>
                <c:pt idx="3">
                  <c:v>治疗后 LDL‑C (mg/dL)</c:v>
                </c:pt>
              </c:strCache>
            </c:strRef>
          </c:cat>
          <c:val>
            <c:numRef>
              <c:f>'表格_20260602 (2).csv'!$C$2:$C$5</c:f>
              <c:numCache>
                <c:formatCode>General</c:formatCode>
                <c:ptCount val="4"/>
                <c:pt idx="0">
                  <c:v>-1.4</c:v>
                </c:pt>
                <c:pt idx="1">
                  <c:v>-6.6</c:v>
                </c:pt>
                <c:pt idx="2">
                  <c:v>78</c:v>
                </c:pt>
                <c:pt idx="3">
                  <c:v>63.2</c:v>
                </c:pt>
              </c:numCache>
            </c:numRef>
          </c:val>
        </c:ser>
        <c:dLbls>
          <c:showLegendKey val="0"/>
          <c:showVal val="1"/>
          <c:showCatName val="0"/>
          <c:showSerName val="0"/>
          <c:showPercent val="0"/>
          <c:showBubbleSize val="0"/>
        </c:dLbls>
        <c:gapWidth val="246"/>
        <c:overlap val="-28"/>
        <c:axId val="793841995"/>
        <c:axId val="481248160"/>
      </c:barChart>
      <c:catAx>
        <c:axId val="793841995"/>
        <c:scaling>
          <c:orientation val="minMax"/>
        </c:scaling>
        <c:delete val="0"/>
        <c:axPos val="b"/>
        <c:title>
          <c:tx>
            <c:rich>
              <a:bodyPr rot="0" spcFirstLastPara="0" vertOverflow="ellipsis" vert="horz"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r>
                  <a:t>数据引自 J Am Coll Cardiol,2015;66 (5):495-507</a:t>
                </a:r>
              </a:p>
            </c:rich>
          </c:tx>
          <c:layout>
            <c:manualLayout>
              <c:xMode val="edge"/>
              <c:yMode val="edge"/>
              <c:x val="0.0409605263157895"/>
              <c:y val="0.895138888888889"/>
            </c:manualLayout>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81248160"/>
        <c:crosses val="autoZero"/>
        <c:auto val="1"/>
        <c:lblAlgn val="ctr"/>
        <c:lblOffset val="100"/>
        <c:noMultiLvlLbl val="0"/>
      </c:catAx>
      <c:valAx>
        <c:axId val="481248160"/>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93841995"/>
        <c:crosses val="autoZero"/>
        <c:crossBetween val="between"/>
      </c:valAx>
      <c:spPr>
        <a:noFill/>
        <a:ln>
          <a:noFill/>
        </a:ln>
        <a:effectLst/>
      </c:spPr>
    </c:plotArea>
    <c:legend>
      <c:legendPos val="r"/>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51df84c5-23d9-47a3-af95-47537ac016b9}"/>
      </c:ext>
    </c:extLst>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t>中国 ASCVD 人群 5 年</a:t>
            </a:r>
            <a:r>
              <a:rPr lang="en-US" altLang="zh-CN"/>
              <a:t>MACE</a:t>
            </a:r>
            <a:r>
              <a:t>主要不良心血管事件 减少预估对比下降</a:t>
            </a:r>
            <a:r>
              <a:rPr lang="en-US" altLang="zh-CN"/>
              <a:t>-40</a:t>
            </a:r>
            <a:r>
              <a:rPr altLang="en-US"/>
              <a:t>万例</a:t>
            </a:r>
            <a:endParaRPr altLang="en-US"/>
          </a:p>
        </c:rich>
      </c:tx>
      <c:layout>
        <c:manualLayout>
          <c:xMode val="edge"/>
          <c:yMode val="edge"/>
          <c:x val="0.158911398418677"/>
          <c:y val="0.0499883612662942"/>
        </c:manualLayout>
      </c:layout>
      <c:overlay val="0"/>
      <c:spPr>
        <a:noFill/>
        <a:ln>
          <a:noFill/>
        </a:ln>
        <a:effectLst/>
      </c:spPr>
    </c:title>
    <c:autoTitleDeleted val="0"/>
    <c:plotArea>
      <c:layout>
        <c:manualLayout>
          <c:layoutTarget val="inner"/>
          <c:xMode val="edge"/>
          <c:yMode val="edge"/>
          <c:x val="0.174177949709865"/>
          <c:y val="0.391682184978274"/>
          <c:w val="0.788104448742747"/>
          <c:h val="0.401613904407201"/>
        </c:manualLayout>
      </c:layout>
      <c:barChart>
        <c:barDir val="col"/>
        <c:grouping val="clustered"/>
        <c:varyColors val="0"/>
        <c:ser>
          <c:idx val="0"/>
          <c:order val="0"/>
          <c:tx>
            <c:strRef>
              <c:f>'表格_20260602 (5).csv'!$A$2</c:f>
              <c:strCache>
                <c:ptCount val="1"/>
                <c:pt idx="0">
                  <c:v>单方自由联用依折麦布 + 阿托伐他汀</c:v>
                </c:pt>
              </c:strCache>
            </c:strRef>
          </c:tx>
          <c:spPr>
            <a:blipFill rotWithShape="1">
              <a:blip xmlns:r="http://schemas.openxmlformats.org/officeDocument/2006/relationships" r:embed="rId3">
                <a:duotone>
                  <a:schemeClr val="accent1"/>
                  <a:prstClr val="white"/>
                </a:duotone>
              </a:blip>
              <a:stretch>
                <a:fillRect/>
              </a:stretch>
            </a:blipFill>
            <a:ln>
              <a:noFill/>
            </a:ln>
            <a:effectLst>
              <a:outerShdw blurRad="76200" dir="18900000" sy="23000" kx="-1200000" algn="bl" rotWithShape="0">
                <a:prstClr val="black">
                  <a:alpha val="10000"/>
                </a:prstClr>
              </a:outerShdw>
            </a:effectLst>
          </c:spPr>
          <c:invertIfNegative val="0"/>
          <c:dPt>
            <c:idx val="0"/>
            <c:invertIfNegative val="0"/>
            <c:bubble3D val="0"/>
            <c:spPr>
              <a:blipFill rotWithShape="1">
                <a:blip xmlns:r="http://schemas.openxmlformats.org/officeDocument/2006/relationships" r:embed="rId4">
                  <a:duotone>
                    <a:schemeClr val="accent1"/>
                    <a:prstClr val="white"/>
                  </a:duotone>
                </a:blip>
                <a:stretch>
                  <a:fillRect/>
                </a:stretch>
              </a:blipFill>
              <a:ln>
                <a:noFill/>
              </a:ln>
              <a:effectLst>
                <a:outerShdw blurRad="76200" dir="18900000" sy="23000" kx="-1200000" algn="bl" rotWithShape="0">
                  <a:prstClr val="black">
                    <a:alpha val="10000"/>
                  </a:prstClr>
                </a:outerShdw>
              </a:effectLst>
            </c:spPr>
          </c:dPt>
          <c:dLbls>
            <c:dLbl>
              <c:idx val="0"/>
              <c:layout/>
              <c:numFmt formatCode="General" sourceLinked="1"/>
              <c:spPr>
                <a:solidFill>
                  <a:schemeClr val="accent1"/>
                </a:solidFill>
                <a:ln>
                  <a:noFill/>
                </a:ln>
                <a:effectLst/>
              </c:spPr>
              <c:txPr>
                <a:bodyPr rot="0" spcFirstLastPara="0" vertOverflow="ellipsis" vert="horz" wrap="square" lIns="39370" tIns="0" rIns="38100" bIns="0" anchor="ctr" anchorCtr="1" forceAA="0"/>
                <a:lstStyle/>
                <a:p>
                  <a:pPr>
                    <a:defRPr lang="zh-CN" sz="900" b="0" i="0" u="none" strike="noStrike" kern="1200" baseline="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numFmt formatCode="General" sourceLinked="1"/>
            <c:spPr>
              <a:noFill/>
              <a:ln>
                <a:noFill/>
              </a:ln>
              <a:effectLst/>
            </c:spPr>
            <c:txPr>
              <a:bodyPr rot="0" spcFirstLastPara="0" vertOverflow="ellipsis" vert="horz" wrap="square" lIns="39370" tIns="0" rIns="38100" bIns="0" anchor="ctr" anchorCtr="1" forceAA="0"/>
              <a:lstStyle/>
              <a:p>
                <a:pPr>
                  <a:defRPr lang="zh-CN" sz="900" b="0" i="0" u="none" strike="noStrike" kern="1200" baseline="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'表格_20260602 (5).csv'!$B$2</c:f>
              <c:numCache>
                <c:formatCode>General</c:formatCode>
                <c:ptCount val="1"/>
                <c:pt idx="0">
                  <c:v>-239</c:v>
                </c:pt>
              </c:numCache>
            </c:numRef>
          </c:val>
        </c:ser>
        <c:ser>
          <c:idx val="1"/>
          <c:order val="1"/>
          <c:tx>
            <c:strRef>
              <c:f>'表格_20260602 (5).csv'!$A$3</c:f>
              <c:strCache>
                <c:ptCount val="1"/>
                <c:pt idx="0">
                  <c:v>复方制剂依折麦布阿托伐他汀 单片固定复方</c:v>
                </c:pt>
              </c:strCache>
            </c:strRef>
          </c:tx>
          <c:spPr>
            <a:solidFill>
              <a:schemeClr val="accent2"/>
            </a:solidFill>
            <a:ln w="9525">
              <a:noFill/>
            </a:ln>
            <a:effectLst/>
            <a:sp3d contourW="9525"/>
          </c:spPr>
          <c:invertIfNegative val="0"/>
          <c:dLbls>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'表格_20260602 (5).csv'!$B$3</c:f>
              <c:numCache>
                <c:formatCode>General</c:formatCode>
                <c:ptCount val="1"/>
                <c:pt idx="0">
                  <c:v>-279</c:v>
                </c:pt>
              </c:numCache>
            </c:numRef>
          </c:val>
        </c:ser>
        <c:dLbls>
          <c:showLegendKey val="0"/>
          <c:showVal val="1"/>
          <c:showCatName val="0"/>
          <c:showSerName val="0"/>
          <c:showPercent val="0"/>
          <c:showBubbleSize val="0"/>
        </c:dLbls>
        <c:gapWidth val="152"/>
        <c:overlap val="-21"/>
        <c:axId val="46260832"/>
        <c:axId val="69417321"/>
      </c:barChart>
      <c:catAx>
        <c:axId val="46260832"/>
        <c:scaling>
          <c:orientation val="minMax"/>
        </c:scaling>
        <c:delete val="1"/>
        <c:axPos val="b"/>
        <c:majorGridlines>
          <c:spPr>
            <a:ln w="6350" cap="flat" cmpd="sng" algn="ctr">
              <a:solidFill>
                <a:schemeClr val="tx1">
                  <a:lumMod val="50000"/>
                  <a:lumOff val="50000"/>
                  <a:alpha val="25000"/>
                </a:schemeClr>
              </a:solidFill>
              <a:round/>
            </a:ln>
            <a:effectLst/>
          </c:spPr>
        </c:majorGridlines>
        <c:title>
          <c:tx>
            <c:rich>
              <a:bodyPr rot="0" spcFirstLastPara="0" vertOverflow="ellipsis" vert="horz" wrap="square" anchor="ctr" anchorCtr="1"/>
              <a:lstStyle/>
              <a:p>
                <a:pPr defTabSz="914400">
                  <a:defRPr lang="zh-CN" sz="10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t>*MACE：包含心肌梗死、缺血性卒中、致死性心血管事件；
数据来源：WAN H, et al. Adv Ther, 2021, 38 (12):5872-5890 [3]</a:t>
                </a:r>
              </a:p>
            </c:rich>
          </c:tx>
          <c:layout>
            <c:manualLayout>
              <c:xMode val="edge"/>
              <c:yMode val="edge"/>
              <c:x val="0.210169220197496"/>
              <c:y val="0.833022967101179"/>
            </c:manualLayout>
          </c:layout>
          <c:overlay val="0"/>
          <c:spPr>
            <a:noFill/>
            <a:ln>
              <a:noFill/>
            </a:ln>
            <a:effectLst/>
          </c:spPr>
        </c:title>
        <c:numFmt formatCode="General" sourceLinked="1"/>
        <c:majorTickMark val="out"/>
        <c:minorTickMark val="none"/>
        <c:tickLblPos val="nextTo"/>
        <c:txPr>
          <a:bodyPr rot="-60000000" spcFirstLastPara="0" vertOverflow="ellipsis" vert="horz" wrap="square" anchor="ctr" anchorCtr="1" forceAA="0"/>
          <a:lstStyle/>
          <a:p>
            <a:pPr>
              <a:defRPr lang="zh-CN" sz="9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69417321"/>
        <c:crosses val="autoZero"/>
        <c:auto val="1"/>
        <c:lblAlgn val="ctr"/>
        <c:lblOffset val="100"/>
        <c:noMultiLvlLbl val="0"/>
      </c:catAx>
      <c:valAx>
        <c:axId val="69417321"/>
        <c:scaling>
          <c:orientation val="minMax"/>
        </c:scaling>
        <c:delete val="0"/>
        <c:axPos val="l"/>
        <c:title>
          <c:tx>
            <c:rich>
              <a:bodyPr rot="-5400000" spcFirstLastPara="0" vertOverflow="ellipsis" vert="horz" wrap="square" anchor="ctr" anchorCtr="1"/>
              <a:lstStyle/>
              <a:p>
                <a:pPr defTabSz="914400">
                  <a:defRPr lang="zh-CN" sz="10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a:t>MACE</a:t>
                </a:r>
                <a:r>
                  <a:rPr altLang="en-US"/>
                  <a:t>减少例数</a:t>
                </a:r>
                <a:r>
                  <a:rPr lang="en-US" altLang="zh-CN"/>
                  <a:t>-</a:t>
                </a:r>
                <a:r>
                  <a:rPr altLang="en-US"/>
                  <a:t>万</a:t>
                </a:r>
                <a:endParaRPr altLang="en-US"/>
              </a:p>
            </c:rich>
          </c:tx>
          <c:layout/>
          <c:overlay val="0"/>
          <c:spPr>
            <a:noFill/>
            <a:ln>
              <a:noFill/>
            </a:ln>
            <a:effectLst/>
          </c:spPr>
        </c:title>
        <c:numFmt formatCode="General" sourceLinked="1"/>
        <c:majorTickMark val="out"/>
        <c:minorTickMark val="none"/>
        <c:tickLblPos val="nextTo"/>
        <c:spPr>
          <a:noFill/>
          <a:ln>
            <a:noFill/>
          </a:ln>
          <a:effectLst/>
        </c:spPr>
        <c:txPr>
          <a:bodyPr rot="-60000000" spcFirstLastPara="0" vertOverflow="ellipsis" vert="horz" wrap="square" anchor="ctr" anchorCtr="1" forceAA="0"/>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46260832"/>
        <c:crosses val="autoZero"/>
        <c:crossBetween val="between"/>
      </c:valAx>
      <c:spPr>
        <a:noFill/>
        <a:ln>
          <a:noFill/>
        </a:ln>
        <a:effectLst/>
      </c:spPr>
    </c:plotArea>
    <c:legend>
      <c:legendPos val="t"/>
      <c:layout>
        <c:manualLayout>
          <c:xMode val="edge"/>
          <c:yMode val="edge"/>
          <c:x val="0.230449123465321"/>
          <c:y val="0.211530620873034"/>
        </c:manualLayout>
      </c:layout>
      <c:overlay val="0"/>
      <c:spPr>
        <a:noFill/>
        <a:ln>
          <a:noFill/>
        </a:ln>
        <a:effectLst/>
      </c:spPr>
      <c:txPr>
        <a:bodyPr rot="0" spcFirstLastPara="0" vertOverflow="ellipsis" vert="horz" wrap="square" anchor="ctr" anchorCtr="1" forceAA="0"/>
        <a:lstStyle/>
        <a:p>
          <a:pPr>
            <a:defRPr lang="zh-CN" sz="9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legend>
    <c:plotVisOnly val="1"/>
    <c:dispBlanksAs val="gap"/>
    <c:showDLblsOverMax val="0"/>
    <c:extLst>
      <c:ext uri="{0b15fc19-7d7d-44ad-8c2d-2c3a37ce22c3}">
        <chartProps xmlns="https://web.wps.cn/et/2018/main" chartId="{62a8ef8d-85a9-4033-b5a5-ae7b6948420a}"/>
      </c:ext>
    </c:extLst>
  </c:chart>
  <c:spPr>
    <a:solidFill>
      <a:schemeClr val="bg1"/>
    </a:solidFill>
    <a:ln w="6350" cap="flat" cmpd="sng" algn="ctr">
      <a:solidFill>
        <a:schemeClr val="tx1">
          <a:lumMod val="50000"/>
          <a:lumOff val="50000"/>
          <a:alpha val="25000"/>
        </a:schemeClr>
      </a:solidFill>
      <a:round/>
    </a:ln>
    <a:effectLst/>
  </c:spPr>
  <c:txPr>
    <a:bodyPr/>
    <a:lstStyle/>
    <a:p>
      <a:pPr>
        <a:defRPr lang="zh-CN">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0.530717939417938</cdr:x>
      <cdr:y>0.581832130412345</cdr:y>
    </cdr:from>
    <cdr:to>
      <cdr:x>0.665383609944647</cdr:x>
      <cdr:y>0.673182170832717</cdr:y>
    </cdr:to>
    <cdr:sp>
      <cdr:nvSpPr>
        <cdr:cNvPr id="2" name="矩形 1"/>
        <cdr:cNvSpPr/>
      </cdr:nvSpPr>
      <cdr:spPr xmlns:a="http://schemas.openxmlformats.org/drawingml/2006/main">
        <a:xfrm xmlns:a="http://schemas.openxmlformats.org/drawingml/2006/main">
          <a:off x="2088089" y="1448666"/>
          <a:ext cx="529837" cy="227447"/>
        </a:xfrm>
        <a:prstGeom xmlns:a="http://schemas.openxmlformats.org/drawingml/2006/main" prst="rect">
          <a:avLst/>
        </a:prstGeom>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xmlns:a="http://schemas.openxmlformats.org/drawingml/2006/main">
        <a:bodyPr vertOverflow="clip" horzOverflow="clip" wrap="square" rtlCol="0" anchor="t"/>
        <a:p>
          <a:r>
            <a:rPr lang="en-US" sz="1200">
              <a:solidFill>
                <a:schemeClr val="bg1"/>
              </a:solidFill>
              <a:highlight>
                <a:srgbClr val="0000FF"/>
              </a:highlight>
            </a:rPr>
            <a:t>-9%</a:t>
          </a:r>
          <a:endParaRPr lang="en-US" altLang="en-US" sz="1200">
            <a:solidFill>
              <a:schemeClr val="bg1"/>
            </a:solidFill>
            <a:highlight>
              <a:srgbClr val="0000FF"/>
            </a:highlight>
          </a:endParaRPr>
        </a:p>
      </cdr:txBody>
    </cdr:sp>
  </cdr:relSizeAnchor>
  <cdr:relSizeAnchor xmlns:cdr="http://schemas.openxmlformats.org/drawingml/2006/chartDrawing">
    <cdr:from>
      <cdr:x>0.483376371852808</cdr:x>
      <cdr:y>0.504973221117062</cdr:y>
    </cdr:from>
    <cdr:to>
      <cdr:x>0.713686249193028</cdr:x>
      <cdr:y>0.639632746748279</cdr:y>
    </cdr:to>
    <cdr:cxnSp>
      <cdr:nvCxnSpPr>
        <cdr:cNvPr id="3" name="直接箭头连接符 2"/>
        <cdr:cNvCxnSpPr/>
      </cdr:nvCxnSpPr>
      <cdr:spPr xmlns:a="http://schemas.openxmlformats.org/drawingml/2006/main">
        <a:xfrm xmlns:a="http://schemas.openxmlformats.org/drawingml/2006/main">
          <a:off x="1901825" y="1257300"/>
          <a:ext cx="906145" cy="335280"/>
        </a:xfrm>
        <a:prstGeom xmlns:a="http://schemas.openxmlformats.org/drawingml/2006/main" prst="straightConnector1">
          <a:avLst/>
        </a:prstGeom>
        <a:ln>
          <a:headEnd type="arrow"/>
          <a:tailEnd type="arrow"/>
        </a:ln>
      </cdr:spPr>
      <cdr:style>
        <a:lnRef xmlns:a="http://schemas.openxmlformats.org/drawingml/2006/main" idx="2">
          <a:schemeClr val="accent1"/>
        </a:lnRef>
        <a:fillRef xmlns:a="http://schemas.openxmlformats.org/drawingml/2006/main" idx="0">
          <a:srgbClr val="FFFFFF"/>
        </a:fillRef>
        <a:effectRef xmlns:a="http://schemas.openxmlformats.org/drawingml/2006/main" idx="0">
          <a:srgbClr val="FFFFFF"/>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0.511766602192134</cdr:x>
      <cdr:y>0.558452307055659</cdr:y>
    </cdr:from>
    <cdr:to>
      <cdr:x>0.583494519664732</cdr:x>
      <cdr:y>0.722739499275812</cdr:y>
    </cdr:to>
    <cdr:cxnSp>
      <cdr:nvCxnSpPr>
        <cdr:cNvPr id="2" name="直接箭头连接符 1"/>
        <cdr:cNvCxnSpPr/>
      </cdr:nvCxnSpPr>
      <cdr:spPr xmlns:a="http://schemas.openxmlformats.org/drawingml/2006/main">
        <a:xfrm xmlns:a="http://schemas.openxmlformats.org/drawingml/2006/main">
          <a:off x="2016125" y="1713865"/>
          <a:ext cx="282575" cy="504190"/>
        </a:xfrm>
        <a:prstGeom xmlns:a="http://schemas.openxmlformats.org/drawingml/2006/main" prst="straightConnector1">
          <a:avLst/>
        </a:prstGeom>
        <a:ln>
          <a:headEnd type="arrow"/>
          <a:tailEnd type="arrow"/>
        </a:ln>
      </cdr:spPr>
      <cdr:style>
        <a:lnRef xmlns:a="http://schemas.openxmlformats.org/drawingml/2006/main" idx="2">
          <a:schemeClr val="accent1"/>
        </a:lnRef>
        <a:fillRef xmlns:a="http://schemas.openxmlformats.org/drawingml/2006/main" idx="0">
          <a:srgbClr val="FFFFFF"/>
        </a:fillRef>
        <a:effectRef xmlns:a="http://schemas.openxmlformats.org/drawingml/2006/main" idx="0">
          <a:srgbClr val="FFFFFF"/>
        </a:effectRef>
        <a:fontRef xmlns:a="http://schemas.openxmlformats.org/drawingml/2006/main" idx="minor">
          <a:schemeClr val="tx1"/>
        </a:fontRef>
      </cdr:style>
    </cdr:cxnSp>
  </cdr:relSizeAnchor>
  <cdr:relSizeAnchor xmlns:cdr="http://schemas.openxmlformats.org/drawingml/2006/chartDrawing">
    <cdr:from>
      <cdr:x>0.401998710509349</cdr:x>
      <cdr:y>0.629008897165322</cdr:y>
    </cdr:from>
    <cdr:to>
      <cdr:x>0.570116054158607</cdr:x>
      <cdr:y>0.698737843989241</cdr:y>
    </cdr:to>
    <cdr:sp>
      <cdr:nvSpPr>
        <cdr:cNvPr id="3" name="矩形 2"/>
        <cdr:cNvSpPr/>
      </cdr:nvSpPr>
      <cdr:spPr xmlns:a="http://schemas.openxmlformats.org/drawingml/2006/main">
        <a:xfrm xmlns:a="http://schemas.openxmlformats.org/drawingml/2006/main">
          <a:off x="1583690" y="1930400"/>
          <a:ext cx="662305" cy="213995"/>
        </a:xfrm>
        <a:prstGeom xmlns:a="http://schemas.openxmlformats.org/drawingml/2006/main" prst="rect">
          <a:avLst/>
        </a:prstGeom>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xmlns:a="http://schemas.openxmlformats.org/drawingml/2006/main">
        <a:bodyPr vertOverflow="clip" horzOverflow="clip" wrap="square" rtlCol="0" anchor="t"/>
        <a:p>
          <a:r>
            <a:rPr lang="en-US" sz="1000"/>
            <a:t>-40</a:t>
          </a:r>
          <a:r>
            <a:rPr lang="zh-CN" altLang="en-US" sz="1000"/>
            <a:t>万例</a:t>
          </a:r>
          <a:endParaRPr lang="zh-CN" altLang="en-US" sz="10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148"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6149"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p:nvPr>
        </p:nvSpPr>
        <p:spPr/>
      </p:sp>
      <p:sp>
        <p:nvSpPr>
          <p:cNvPr id="3" name="文本占位符 2"/>
          <p:cNvSpPr>
            <a:spLocks noGrp="1"/>
          </p:cNvSpPr>
          <p:nvPr>
            <p:ph type="body"/>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p:nvPr>
        </p:nvSpPr>
        <p:spPr/>
      </p:sp>
      <p:sp>
        <p:nvSpPr>
          <p:cNvPr id="3" name="文本占位符 2"/>
          <p:cNvSpPr>
            <a:spLocks noGrp="1"/>
          </p:cNvSpPr>
          <p:nvPr>
            <p:ph type="body"/>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p:nvPr>
        </p:nvSpPr>
        <p:spPr/>
      </p:sp>
      <p:sp>
        <p:nvSpPr>
          <p:cNvPr id="3" name="文本占位符 2"/>
          <p:cNvSpPr>
            <a:spLocks noGrp="1"/>
          </p:cNvSpPr>
          <p:nvPr>
            <p:ph type="body"/>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0" Type="http://schemas.openxmlformats.org/officeDocument/2006/relationships/tags" Target="../tags/tag20.xm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0" Type="http://schemas.openxmlformats.org/officeDocument/2006/relationships/tags" Target="../tags/tag39.xml"/><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0" name="任意多边形: 形状 9"/>
          <p:cNvSpPr/>
          <p:nvPr userDrawn="1">
            <p:custDataLst>
              <p:tags r:id="rId2"/>
            </p:custDataLst>
          </p:nvPr>
        </p:nvSpPr>
        <p:spPr>
          <a:xfrm>
            <a:off x="5716588" y="857250"/>
            <a:ext cx="3427413" cy="1676400"/>
          </a:xfrm>
          <a:custGeom>
            <a:avLst/>
            <a:gdLst>
              <a:gd name="connsiteX0" fmla="*/ 0 w 6726149"/>
              <a:gd name="connsiteY0" fmla="*/ 0 h 3290498"/>
              <a:gd name="connsiteX1" fmla="*/ 6726149 w 6726149"/>
              <a:gd name="connsiteY1" fmla="*/ 0 h 3290498"/>
              <a:gd name="connsiteX2" fmla="*/ 6726149 w 6726149"/>
              <a:gd name="connsiteY2" fmla="*/ 2976151 h 3290498"/>
              <a:gd name="connsiteX3" fmla="*/ 6504586 w 6726149"/>
              <a:gd name="connsiteY3" fmla="*/ 3051120 h 3290498"/>
              <a:gd name="connsiteX4" fmla="*/ 4921250 w 6726149"/>
              <a:gd name="connsiteY4" fmla="*/ 3290498 h 3290498"/>
              <a:gd name="connsiteX5" fmla="*/ 15199 w 6726149"/>
              <a:gd name="connsiteY5" fmla="*/ 38549 h 32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6149" h="3290498">
                <a:moveTo>
                  <a:pt x="0" y="0"/>
                </a:moveTo>
                <a:lnTo>
                  <a:pt x="6726149" y="0"/>
                </a:lnTo>
                <a:lnTo>
                  <a:pt x="6726149" y="2976151"/>
                </a:lnTo>
                <a:lnTo>
                  <a:pt x="6504586" y="3051120"/>
                </a:lnTo>
                <a:cubicBezTo>
                  <a:pt x="6004411" y="3206691"/>
                  <a:pt x="5472617" y="3290498"/>
                  <a:pt x="4921250" y="3290498"/>
                </a:cubicBezTo>
                <a:cubicBezTo>
                  <a:pt x="2715781" y="3290498"/>
                  <a:pt x="823498" y="1949583"/>
                  <a:pt x="15199" y="38549"/>
                </a:cubicBezTo>
                <a:close/>
              </a:path>
            </a:pathLst>
          </a:custGeom>
          <a:solidFill>
            <a:schemeClr val="accent2"/>
          </a:solidFill>
          <a:ln>
            <a:noFill/>
            <a:prstDash val="solid"/>
          </a:ln>
          <a:effectLst>
            <a:outerShdw blurRad="203200" dist="101600" dir="8100000" algn="tr" rotWithShape="0">
              <a:srgbClr val="0048E5">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2" name="标题 1"/>
          <p:cNvSpPr>
            <a:spLocks noGrp="1"/>
          </p:cNvSpPr>
          <p:nvPr>
            <p:ph type="title" hasCustomPrompt="1"/>
          </p:nvPr>
        </p:nvSpPr>
        <p:spPr>
          <a:xfrm>
            <a:off x="629841" y="1281150"/>
            <a:ext cx="1207199" cy="810816"/>
          </a:xfrm>
        </p:spPr>
        <p:txBody>
          <a:bodyPr wrap="square" anchor="b">
            <a:normAutofit/>
          </a:bodyPr>
          <a:lstStyle>
            <a:lvl1pPr>
              <a:defRPr sz="6000">
                <a:solidFill>
                  <a:schemeClr val="accent2"/>
                </a:solidFill>
              </a:defRPr>
            </a:lvl1pPr>
          </a:lstStyle>
          <a:p>
            <a:pPr fontAlgn="auto"/>
            <a:r>
              <a:rPr lang="zh-CN" altLang="en-US" strike="noStrike" noProof="1" dirty="0"/>
              <a:t>标题</a:t>
            </a:r>
            <a:endParaRPr lang="zh-CN" altLang="en-US" strike="noStrike" noProof="1" dirty="0"/>
          </a:p>
        </p:txBody>
      </p:sp>
      <p:sp>
        <p:nvSpPr>
          <p:cNvPr id="7" name="日期占位符 3"/>
          <p:cNvSpPr>
            <a:spLocks noGrp="1"/>
          </p:cNvSpPr>
          <p:nvPr>
            <p:ph type="dt" sz="half" idx="10"/>
            <p:custDataLst>
              <p:tags r:id="rId3"/>
            </p:custDataLst>
          </p:nvPr>
        </p:nvSpPr>
        <p:spPr>
          <a:xfrm>
            <a:off x="522288" y="5624513"/>
            <a:ext cx="2057400" cy="274638"/>
          </a:xfrm>
          <a:prstGeom prst="rect">
            <a:avLst/>
          </a:prstGeom>
        </p:spPr>
        <p:txBody>
          <a:bodyPr vert="horz" wrap="square" lIns="91440" tIns="45720" rIns="91440" bIns="45720" rtlCol="0" anchor="ctr">
            <a:normAutofit/>
          </a:bodyPr>
          <a:lstStyle/>
          <a:p>
            <a:pPr fontAlgn="base"/>
            <a:fld id="{5592522B-0F24-4480-B9DD-A9474A6880D6}"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4"/>
          <p:cNvSpPr>
            <a:spLocks noGrp="1"/>
          </p:cNvSpPr>
          <p:nvPr>
            <p:ph type="ftr" sz="quarter" idx="11"/>
            <p:custDataLst>
              <p:tags r:id="rId4"/>
            </p:custDataLst>
          </p:nvPr>
        </p:nvSpPr>
        <p:spPr>
          <a:xfrm>
            <a:off x="3028950" y="5624513"/>
            <a:ext cx="3086100" cy="274638"/>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5"/>
          <p:cNvSpPr>
            <a:spLocks noGrp="1"/>
          </p:cNvSpPr>
          <p:nvPr>
            <p:ph type="sldNum" sz="quarter" idx="12"/>
            <p:custDataLst>
              <p:tags r:id="rId5"/>
            </p:custDataLst>
          </p:nvPr>
        </p:nvSpPr>
        <p:spPr>
          <a:xfrm>
            <a:off x="6565900" y="5624513"/>
            <a:ext cx="2057400" cy="274638"/>
          </a:xfrm>
          <a:prstGeom prst="rect">
            <a:avLst/>
          </a:prstGeom>
        </p:spPr>
        <p:txBody>
          <a:bodyPr vert="horz" wrap="square" lIns="91440" tIns="45720" rIns="91440" bIns="45720" rtlCol="0" anchor="ctr">
            <a:normAutofit/>
          </a:bodyPr>
          <a:lstStyle/>
          <a:p>
            <a:pPr fontAlgn="base"/>
            <a:fld id="{BE5F26B5-172A-4DC2-B0B7-181CFC56B87C}"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857250"/>
            <a:ext cx="9144000" cy="5143500"/>
          </a:xfrm>
          <a:prstGeom prst="rect">
            <a:avLst/>
          </a:prstGeom>
          <a:gradFill flip="none" rotWithShape="1">
            <a:gsLst>
              <a:gs pos="0">
                <a:schemeClr val="bg1"/>
              </a:gs>
              <a:gs pos="63000">
                <a:schemeClr val="bg2"/>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6" name="任意多边形: 形状 15"/>
          <p:cNvSpPr/>
          <p:nvPr userDrawn="1">
            <p:custDataLst>
              <p:tags r:id="rId3"/>
            </p:custDataLst>
          </p:nvPr>
        </p:nvSpPr>
        <p:spPr>
          <a:xfrm flipH="1" flipV="1">
            <a:off x="4829175" y="3857625"/>
            <a:ext cx="4314825" cy="2143125"/>
          </a:xfrm>
          <a:custGeom>
            <a:avLst/>
            <a:gdLst>
              <a:gd name="connsiteX0" fmla="*/ 0 w 7175500"/>
              <a:gd name="connsiteY0" fmla="*/ 0 h 2746618"/>
              <a:gd name="connsiteX1" fmla="*/ 7175500 w 7175500"/>
              <a:gd name="connsiteY1" fmla="*/ 0 h 2746618"/>
              <a:gd name="connsiteX2" fmla="*/ 7044739 w 7175500"/>
              <a:gd name="connsiteY2" fmla="*/ 113591 h 2746618"/>
              <a:gd name="connsiteX3" fmla="*/ 209335 w 7175500"/>
              <a:gd name="connsiteY3" fmla="*/ 2733890 h 2746618"/>
              <a:gd name="connsiteX4" fmla="*/ 0 w 7175500"/>
              <a:gd name="connsiteY4" fmla="*/ 2746618 h 274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5500" h="2746618">
                <a:moveTo>
                  <a:pt x="0" y="0"/>
                </a:moveTo>
                <a:lnTo>
                  <a:pt x="7175500" y="0"/>
                </a:lnTo>
                <a:lnTo>
                  <a:pt x="7044739" y="113591"/>
                </a:lnTo>
                <a:cubicBezTo>
                  <a:pt x="5312701" y="1547567"/>
                  <a:pt x="2909911" y="2514550"/>
                  <a:pt x="209335" y="2733890"/>
                </a:cubicBezTo>
                <a:lnTo>
                  <a:pt x="0" y="2746618"/>
                </a:lnTo>
                <a:close/>
              </a:path>
            </a:pathLst>
          </a:custGeom>
          <a:gradFill flip="none" rotWithShape="1">
            <a:gsLst>
              <a:gs pos="0">
                <a:schemeClr val="bg2">
                  <a:lumMod val="9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zh-CN" altLang="en-US" sz="1350" strike="noStrike" noProof="1"/>
          </a:p>
        </p:txBody>
      </p:sp>
      <p:sp>
        <p:nvSpPr>
          <p:cNvPr id="15" name="任意多边形: 形状 14"/>
          <p:cNvSpPr/>
          <p:nvPr userDrawn="1">
            <p:custDataLst>
              <p:tags r:id="rId4"/>
            </p:custDataLst>
          </p:nvPr>
        </p:nvSpPr>
        <p:spPr>
          <a:xfrm>
            <a:off x="0" y="857250"/>
            <a:ext cx="4424363" cy="1778000"/>
          </a:xfrm>
          <a:custGeom>
            <a:avLst/>
            <a:gdLst>
              <a:gd name="connsiteX0" fmla="*/ 0 w 7175500"/>
              <a:gd name="connsiteY0" fmla="*/ 0 h 2746618"/>
              <a:gd name="connsiteX1" fmla="*/ 7175500 w 7175500"/>
              <a:gd name="connsiteY1" fmla="*/ 0 h 2746618"/>
              <a:gd name="connsiteX2" fmla="*/ 7044739 w 7175500"/>
              <a:gd name="connsiteY2" fmla="*/ 113591 h 2746618"/>
              <a:gd name="connsiteX3" fmla="*/ 209335 w 7175500"/>
              <a:gd name="connsiteY3" fmla="*/ 2733890 h 2746618"/>
              <a:gd name="connsiteX4" fmla="*/ 0 w 7175500"/>
              <a:gd name="connsiteY4" fmla="*/ 2746618 h 274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5500" h="2746618">
                <a:moveTo>
                  <a:pt x="0" y="0"/>
                </a:moveTo>
                <a:lnTo>
                  <a:pt x="7175500" y="0"/>
                </a:lnTo>
                <a:lnTo>
                  <a:pt x="7044739" y="113591"/>
                </a:lnTo>
                <a:cubicBezTo>
                  <a:pt x="5312701" y="1547567"/>
                  <a:pt x="2909911" y="2514550"/>
                  <a:pt x="209335" y="2733890"/>
                </a:cubicBezTo>
                <a:lnTo>
                  <a:pt x="0" y="2746618"/>
                </a:lnTo>
                <a:close/>
              </a:path>
            </a:pathLst>
          </a:custGeom>
          <a:gradFill flip="none" rotWithShape="1">
            <a:gsLst>
              <a:gs pos="12000">
                <a:schemeClr val="accent1"/>
              </a:gs>
              <a:gs pos="85000">
                <a:schemeClr val="accent2"/>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zh-CN" altLang="en-US" sz="1350" strike="noStrike" noProof="1"/>
          </a:p>
        </p:txBody>
      </p:sp>
      <p:sp>
        <p:nvSpPr>
          <p:cNvPr id="18" name="任意多边形: 形状 17"/>
          <p:cNvSpPr/>
          <p:nvPr>
            <p:custDataLst>
              <p:tags r:id="rId5"/>
            </p:custDataLst>
          </p:nvPr>
        </p:nvSpPr>
        <p:spPr>
          <a:xfrm>
            <a:off x="1179513" y="1889125"/>
            <a:ext cx="1114425" cy="185738"/>
          </a:xfrm>
          <a:custGeom>
            <a:avLst/>
            <a:gdLst>
              <a:gd name="connsiteX0" fmla="*/ 1463205 w 1486694"/>
              <a:gd name="connsiteY0" fmla="*/ 200044 h 247022"/>
              <a:gd name="connsiteX1" fmla="*/ 1486694 w 1486694"/>
              <a:gd name="connsiteY1" fmla="*/ 223533 h 247022"/>
              <a:gd name="connsiteX2" fmla="*/ 1463205 w 1486694"/>
              <a:gd name="connsiteY2" fmla="*/ 247022 h 247022"/>
              <a:gd name="connsiteX3" fmla="*/ 1439716 w 1486694"/>
              <a:gd name="connsiteY3" fmla="*/ 223533 h 247022"/>
              <a:gd name="connsiteX4" fmla="*/ 1463205 w 1486694"/>
              <a:gd name="connsiteY4" fmla="*/ 200044 h 247022"/>
              <a:gd name="connsiteX5" fmla="*/ 1352237 w 1486694"/>
              <a:gd name="connsiteY5" fmla="*/ 200044 h 247022"/>
              <a:gd name="connsiteX6" fmla="*/ 1375726 w 1486694"/>
              <a:gd name="connsiteY6" fmla="*/ 223533 h 247022"/>
              <a:gd name="connsiteX7" fmla="*/ 1352237 w 1486694"/>
              <a:gd name="connsiteY7" fmla="*/ 247022 h 247022"/>
              <a:gd name="connsiteX8" fmla="*/ 1328748 w 1486694"/>
              <a:gd name="connsiteY8" fmla="*/ 223533 h 247022"/>
              <a:gd name="connsiteX9" fmla="*/ 1352237 w 1486694"/>
              <a:gd name="connsiteY9" fmla="*/ 200044 h 247022"/>
              <a:gd name="connsiteX10" fmla="*/ 1241269 w 1486694"/>
              <a:gd name="connsiteY10" fmla="*/ 200044 h 247022"/>
              <a:gd name="connsiteX11" fmla="*/ 1264758 w 1486694"/>
              <a:gd name="connsiteY11" fmla="*/ 223533 h 247022"/>
              <a:gd name="connsiteX12" fmla="*/ 1241269 w 1486694"/>
              <a:gd name="connsiteY12" fmla="*/ 247022 h 247022"/>
              <a:gd name="connsiteX13" fmla="*/ 1217780 w 1486694"/>
              <a:gd name="connsiteY13" fmla="*/ 223533 h 247022"/>
              <a:gd name="connsiteX14" fmla="*/ 1241269 w 1486694"/>
              <a:gd name="connsiteY14" fmla="*/ 200044 h 247022"/>
              <a:gd name="connsiteX15" fmla="*/ 1130300 w 1486694"/>
              <a:gd name="connsiteY15" fmla="*/ 200044 h 247022"/>
              <a:gd name="connsiteX16" fmla="*/ 1153789 w 1486694"/>
              <a:gd name="connsiteY16" fmla="*/ 223533 h 247022"/>
              <a:gd name="connsiteX17" fmla="*/ 1130300 w 1486694"/>
              <a:gd name="connsiteY17" fmla="*/ 247022 h 247022"/>
              <a:gd name="connsiteX18" fmla="*/ 1106811 w 1486694"/>
              <a:gd name="connsiteY18" fmla="*/ 223533 h 247022"/>
              <a:gd name="connsiteX19" fmla="*/ 1130300 w 1486694"/>
              <a:gd name="connsiteY19" fmla="*/ 200044 h 247022"/>
              <a:gd name="connsiteX20" fmla="*/ 1019332 w 1486694"/>
              <a:gd name="connsiteY20" fmla="*/ 200044 h 247022"/>
              <a:gd name="connsiteX21" fmla="*/ 1042821 w 1486694"/>
              <a:gd name="connsiteY21" fmla="*/ 223533 h 247022"/>
              <a:gd name="connsiteX22" fmla="*/ 1019332 w 1486694"/>
              <a:gd name="connsiteY22" fmla="*/ 247022 h 247022"/>
              <a:gd name="connsiteX23" fmla="*/ 995843 w 1486694"/>
              <a:gd name="connsiteY23" fmla="*/ 223533 h 247022"/>
              <a:gd name="connsiteX24" fmla="*/ 1019332 w 1486694"/>
              <a:gd name="connsiteY24" fmla="*/ 200044 h 247022"/>
              <a:gd name="connsiteX25" fmla="*/ 908364 w 1486694"/>
              <a:gd name="connsiteY25" fmla="*/ 200044 h 247022"/>
              <a:gd name="connsiteX26" fmla="*/ 931853 w 1486694"/>
              <a:gd name="connsiteY26" fmla="*/ 223533 h 247022"/>
              <a:gd name="connsiteX27" fmla="*/ 908364 w 1486694"/>
              <a:gd name="connsiteY27" fmla="*/ 247022 h 247022"/>
              <a:gd name="connsiteX28" fmla="*/ 884875 w 1486694"/>
              <a:gd name="connsiteY28" fmla="*/ 223533 h 247022"/>
              <a:gd name="connsiteX29" fmla="*/ 908364 w 1486694"/>
              <a:gd name="connsiteY29" fmla="*/ 200044 h 247022"/>
              <a:gd name="connsiteX30" fmla="*/ 797395 w 1486694"/>
              <a:gd name="connsiteY30" fmla="*/ 200044 h 247022"/>
              <a:gd name="connsiteX31" fmla="*/ 820884 w 1486694"/>
              <a:gd name="connsiteY31" fmla="*/ 223533 h 247022"/>
              <a:gd name="connsiteX32" fmla="*/ 797395 w 1486694"/>
              <a:gd name="connsiteY32" fmla="*/ 247022 h 247022"/>
              <a:gd name="connsiteX33" fmla="*/ 773906 w 1486694"/>
              <a:gd name="connsiteY33" fmla="*/ 223533 h 247022"/>
              <a:gd name="connsiteX34" fmla="*/ 797395 w 1486694"/>
              <a:gd name="connsiteY34" fmla="*/ 200044 h 247022"/>
              <a:gd name="connsiteX35" fmla="*/ 689299 w 1486694"/>
              <a:gd name="connsiteY35" fmla="*/ 200044 h 247022"/>
              <a:gd name="connsiteX36" fmla="*/ 712788 w 1486694"/>
              <a:gd name="connsiteY36" fmla="*/ 223533 h 247022"/>
              <a:gd name="connsiteX37" fmla="*/ 689299 w 1486694"/>
              <a:gd name="connsiteY37" fmla="*/ 247022 h 247022"/>
              <a:gd name="connsiteX38" fmla="*/ 665810 w 1486694"/>
              <a:gd name="connsiteY38" fmla="*/ 223533 h 247022"/>
              <a:gd name="connsiteX39" fmla="*/ 689299 w 1486694"/>
              <a:gd name="connsiteY39" fmla="*/ 200044 h 247022"/>
              <a:gd name="connsiteX40" fmla="*/ 578331 w 1486694"/>
              <a:gd name="connsiteY40" fmla="*/ 200044 h 247022"/>
              <a:gd name="connsiteX41" fmla="*/ 601820 w 1486694"/>
              <a:gd name="connsiteY41" fmla="*/ 223533 h 247022"/>
              <a:gd name="connsiteX42" fmla="*/ 578331 w 1486694"/>
              <a:gd name="connsiteY42" fmla="*/ 247022 h 247022"/>
              <a:gd name="connsiteX43" fmla="*/ 554842 w 1486694"/>
              <a:gd name="connsiteY43" fmla="*/ 223533 h 247022"/>
              <a:gd name="connsiteX44" fmla="*/ 578331 w 1486694"/>
              <a:gd name="connsiteY44" fmla="*/ 200044 h 247022"/>
              <a:gd name="connsiteX45" fmla="*/ 467363 w 1486694"/>
              <a:gd name="connsiteY45" fmla="*/ 200044 h 247022"/>
              <a:gd name="connsiteX46" fmla="*/ 490852 w 1486694"/>
              <a:gd name="connsiteY46" fmla="*/ 223533 h 247022"/>
              <a:gd name="connsiteX47" fmla="*/ 467363 w 1486694"/>
              <a:gd name="connsiteY47" fmla="*/ 247022 h 247022"/>
              <a:gd name="connsiteX48" fmla="*/ 443874 w 1486694"/>
              <a:gd name="connsiteY48" fmla="*/ 223533 h 247022"/>
              <a:gd name="connsiteX49" fmla="*/ 467363 w 1486694"/>
              <a:gd name="connsiteY49" fmla="*/ 200044 h 247022"/>
              <a:gd name="connsiteX50" fmla="*/ 356394 w 1486694"/>
              <a:gd name="connsiteY50" fmla="*/ 200044 h 247022"/>
              <a:gd name="connsiteX51" fmla="*/ 379883 w 1486694"/>
              <a:gd name="connsiteY51" fmla="*/ 223533 h 247022"/>
              <a:gd name="connsiteX52" fmla="*/ 356394 w 1486694"/>
              <a:gd name="connsiteY52" fmla="*/ 247022 h 247022"/>
              <a:gd name="connsiteX53" fmla="*/ 332905 w 1486694"/>
              <a:gd name="connsiteY53" fmla="*/ 223533 h 247022"/>
              <a:gd name="connsiteX54" fmla="*/ 356394 w 1486694"/>
              <a:gd name="connsiteY54" fmla="*/ 200044 h 247022"/>
              <a:gd name="connsiteX55" fmla="*/ 245426 w 1486694"/>
              <a:gd name="connsiteY55" fmla="*/ 200044 h 247022"/>
              <a:gd name="connsiteX56" fmla="*/ 268915 w 1486694"/>
              <a:gd name="connsiteY56" fmla="*/ 223533 h 247022"/>
              <a:gd name="connsiteX57" fmla="*/ 245426 w 1486694"/>
              <a:gd name="connsiteY57" fmla="*/ 247022 h 247022"/>
              <a:gd name="connsiteX58" fmla="*/ 221937 w 1486694"/>
              <a:gd name="connsiteY58" fmla="*/ 223533 h 247022"/>
              <a:gd name="connsiteX59" fmla="*/ 245426 w 1486694"/>
              <a:gd name="connsiteY59" fmla="*/ 200044 h 247022"/>
              <a:gd name="connsiteX60" fmla="*/ 134457 w 1486694"/>
              <a:gd name="connsiteY60" fmla="*/ 200044 h 247022"/>
              <a:gd name="connsiteX61" fmla="*/ 157946 w 1486694"/>
              <a:gd name="connsiteY61" fmla="*/ 223533 h 247022"/>
              <a:gd name="connsiteX62" fmla="*/ 134457 w 1486694"/>
              <a:gd name="connsiteY62" fmla="*/ 247022 h 247022"/>
              <a:gd name="connsiteX63" fmla="*/ 110968 w 1486694"/>
              <a:gd name="connsiteY63" fmla="*/ 223533 h 247022"/>
              <a:gd name="connsiteX64" fmla="*/ 134457 w 1486694"/>
              <a:gd name="connsiteY64" fmla="*/ 200044 h 247022"/>
              <a:gd name="connsiteX65" fmla="*/ 23489 w 1486694"/>
              <a:gd name="connsiteY65" fmla="*/ 200044 h 247022"/>
              <a:gd name="connsiteX66" fmla="*/ 46978 w 1486694"/>
              <a:gd name="connsiteY66" fmla="*/ 223533 h 247022"/>
              <a:gd name="connsiteX67" fmla="*/ 23489 w 1486694"/>
              <a:gd name="connsiteY67" fmla="*/ 247022 h 247022"/>
              <a:gd name="connsiteX68" fmla="*/ 0 w 1486694"/>
              <a:gd name="connsiteY68" fmla="*/ 223533 h 247022"/>
              <a:gd name="connsiteX69" fmla="*/ 23489 w 1486694"/>
              <a:gd name="connsiteY69" fmla="*/ 200044 h 247022"/>
              <a:gd name="connsiteX70" fmla="*/ 1463205 w 1486694"/>
              <a:gd name="connsiteY70" fmla="*/ 100022 h 247022"/>
              <a:gd name="connsiteX71" fmla="*/ 1486694 w 1486694"/>
              <a:gd name="connsiteY71" fmla="*/ 123511 h 247022"/>
              <a:gd name="connsiteX72" fmla="*/ 1463205 w 1486694"/>
              <a:gd name="connsiteY72" fmla="*/ 147000 h 247022"/>
              <a:gd name="connsiteX73" fmla="*/ 1439716 w 1486694"/>
              <a:gd name="connsiteY73" fmla="*/ 123511 h 247022"/>
              <a:gd name="connsiteX74" fmla="*/ 1463205 w 1486694"/>
              <a:gd name="connsiteY74" fmla="*/ 100022 h 247022"/>
              <a:gd name="connsiteX75" fmla="*/ 1352237 w 1486694"/>
              <a:gd name="connsiteY75" fmla="*/ 100022 h 247022"/>
              <a:gd name="connsiteX76" fmla="*/ 1375726 w 1486694"/>
              <a:gd name="connsiteY76" fmla="*/ 123511 h 247022"/>
              <a:gd name="connsiteX77" fmla="*/ 1352237 w 1486694"/>
              <a:gd name="connsiteY77" fmla="*/ 147000 h 247022"/>
              <a:gd name="connsiteX78" fmla="*/ 1328748 w 1486694"/>
              <a:gd name="connsiteY78" fmla="*/ 123511 h 247022"/>
              <a:gd name="connsiteX79" fmla="*/ 1352237 w 1486694"/>
              <a:gd name="connsiteY79" fmla="*/ 100022 h 247022"/>
              <a:gd name="connsiteX80" fmla="*/ 1241269 w 1486694"/>
              <a:gd name="connsiteY80" fmla="*/ 100022 h 247022"/>
              <a:gd name="connsiteX81" fmla="*/ 1264758 w 1486694"/>
              <a:gd name="connsiteY81" fmla="*/ 123511 h 247022"/>
              <a:gd name="connsiteX82" fmla="*/ 1241269 w 1486694"/>
              <a:gd name="connsiteY82" fmla="*/ 147000 h 247022"/>
              <a:gd name="connsiteX83" fmla="*/ 1217780 w 1486694"/>
              <a:gd name="connsiteY83" fmla="*/ 123511 h 247022"/>
              <a:gd name="connsiteX84" fmla="*/ 1241269 w 1486694"/>
              <a:gd name="connsiteY84" fmla="*/ 100022 h 247022"/>
              <a:gd name="connsiteX85" fmla="*/ 1130300 w 1486694"/>
              <a:gd name="connsiteY85" fmla="*/ 100022 h 247022"/>
              <a:gd name="connsiteX86" fmla="*/ 1153789 w 1486694"/>
              <a:gd name="connsiteY86" fmla="*/ 123511 h 247022"/>
              <a:gd name="connsiteX87" fmla="*/ 1130300 w 1486694"/>
              <a:gd name="connsiteY87" fmla="*/ 147000 h 247022"/>
              <a:gd name="connsiteX88" fmla="*/ 1106811 w 1486694"/>
              <a:gd name="connsiteY88" fmla="*/ 123511 h 247022"/>
              <a:gd name="connsiteX89" fmla="*/ 1130300 w 1486694"/>
              <a:gd name="connsiteY89" fmla="*/ 100022 h 247022"/>
              <a:gd name="connsiteX90" fmla="*/ 1019332 w 1486694"/>
              <a:gd name="connsiteY90" fmla="*/ 100022 h 247022"/>
              <a:gd name="connsiteX91" fmla="*/ 1042821 w 1486694"/>
              <a:gd name="connsiteY91" fmla="*/ 123511 h 247022"/>
              <a:gd name="connsiteX92" fmla="*/ 1019332 w 1486694"/>
              <a:gd name="connsiteY92" fmla="*/ 147000 h 247022"/>
              <a:gd name="connsiteX93" fmla="*/ 995843 w 1486694"/>
              <a:gd name="connsiteY93" fmla="*/ 123511 h 247022"/>
              <a:gd name="connsiteX94" fmla="*/ 1019332 w 1486694"/>
              <a:gd name="connsiteY94" fmla="*/ 100022 h 247022"/>
              <a:gd name="connsiteX95" fmla="*/ 908364 w 1486694"/>
              <a:gd name="connsiteY95" fmla="*/ 100022 h 247022"/>
              <a:gd name="connsiteX96" fmla="*/ 931853 w 1486694"/>
              <a:gd name="connsiteY96" fmla="*/ 123511 h 247022"/>
              <a:gd name="connsiteX97" fmla="*/ 908364 w 1486694"/>
              <a:gd name="connsiteY97" fmla="*/ 147000 h 247022"/>
              <a:gd name="connsiteX98" fmla="*/ 884875 w 1486694"/>
              <a:gd name="connsiteY98" fmla="*/ 123511 h 247022"/>
              <a:gd name="connsiteX99" fmla="*/ 908364 w 1486694"/>
              <a:gd name="connsiteY99" fmla="*/ 100022 h 247022"/>
              <a:gd name="connsiteX100" fmla="*/ 797395 w 1486694"/>
              <a:gd name="connsiteY100" fmla="*/ 100022 h 247022"/>
              <a:gd name="connsiteX101" fmla="*/ 820884 w 1486694"/>
              <a:gd name="connsiteY101" fmla="*/ 123511 h 247022"/>
              <a:gd name="connsiteX102" fmla="*/ 797395 w 1486694"/>
              <a:gd name="connsiteY102" fmla="*/ 147000 h 247022"/>
              <a:gd name="connsiteX103" fmla="*/ 773906 w 1486694"/>
              <a:gd name="connsiteY103" fmla="*/ 123511 h 247022"/>
              <a:gd name="connsiteX104" fmla="*/ 797395 w 1486694"/>
              <a:gd name="connsiteY104" fmla="*/ 100022 h 247022"/>
              <a:gd name="connsiteX105" fmla="*/ 689299 w 1486694"/>
              <a:gd name="connsiteY105" fmla="*/ 100022 h 247022"/>
              <a:gd name="connsiteX106" fmla="*/ 712788 w 1486694"/>
              <a:gd name="connsiteY106" fmla="*/ 123511 h 247022"/>
              <a:gd name="connsiteX107" fmla="*/ 689299 w 1486694"/>
              <a:gd name="connsiteY107" fmla="*/ 147000 h 247022"/>
              <a:gd name="connsiteX108" fmla="*/ 665810 w 1486694"/>
              <a:gd name="connsiteY108" fmla="*/ 123511 h 247022"/>
              <a:gd name="connsiteX109" fmla="*/ 689299 w 1486694"/>
              <a:gd name="connsiteY109" fmla="*/ 100022 h 247022"/>
              <a:gd name="connsiteX110" fmla="*/ 578331 w 1486694"/>
              <a:gd name="connsiteY110" fmla="*/ 100022 h 247022"/>
              <a:gd name="connsiteX111" fmla="*/ 601820 w 1486694"/>
              <a:gd name="connsiteY111" fmla="*/ 123511 h 247022"/>
              <a:gd name="connsiteX112" fmla="*/ 578331 w 1486694"/>
              <a:gd name="connsiteY112" fmla="*/ 147000 h 247022"/>
              <a:gd name="connsiteX113" fmla="*/ 554842 w 1486694"/>
              <a:gd name="connsiteY113" fmla="*/ 123511 h 247022"/>
              <a:gd name="connsiteX114" fmla="*/ 578331 w 1486694"/>
              <a:gd name="connsiteY114" fmla="*/ 100022 h 247022"/>
              <a:gd name="connsiteX115" fmla="*/ 467363 w 1486694"/>
              <a:gd name="connsiteY115" fmla="*/ 100022 h 247022"/>
              <a:gd name="connsiteX116" fmla="*/ 490852 w 1486694"/>
              <a:gd name="connsiteY116" fmla="*/ 123511 h 247022"/>
              <a:gd name="connsiteX117" fmla="*/ 467363 w 1486694"/>
              <a:gd name="connsiteY117" fmla="*/ 147000 h 247022"/>
              <a:gd name="connsiteX118" fmla="*/ 443874 w 1486694"/>
              <a:gd name="connsiteY118" fmla="*/ 123511 h 247022"/>
              <a:gd name="connsiteX119" fmla="*/ 467363 w 1486694"/>
              <a:gd name="connsiteY119" fmla="*/ 100022 h 247022"/>
              <a:gd name="connsiteX120" fmla="*/ 356394 w 1486694"/>
              <a:gd name="connsiteY120" fmla="*/ 100022 h 247022"/>
              <a:gd name="connsiteX121" fmla="*/ 379883 w 1486694"/>
              <a:gd name="connsiteY121" fmla="*/ 123511 h 247022"/>
              <a:gd name="connsiteX122" fmla="*/ 356394 w 1486694"/>
              <a:gd name="connsiteY122" fmla="*/ 147000 h 247022"/>
              <a:gd name="connsiteX123" fmla="*/ 332905 w 1486694"/>
              <a:gd name="connsiteY123" fmla="*/ 123511 h 247022"/>
              <a:gd name="connsiteX124" fmla="*/ 356394 w 1486694"/>
              <a:gd name="connsiteY124" fmla="*/ 100022 h 247022"/>
              <a:gd name="connsiteX125" fmla="*/ 245426 w 1486694"/>
              <a:gd name="connsiteY125" fmla="*/ 100022 h 247022"/>
              <a:gd name="connsiteX126" fmla="*/ 268915 w 1486694"/>
              <a:gd name="connsiteY126" fmla="*/ 123511 h 247022"/>
              <a:gd name="connsiteX127" fmla="*/ 245426 w 1486694"/>
              <a:gd name="connsiteY127" fmla="*/ 147000 h 247022"/>
              <a:gd name="connsiteX128" fmla="*/ 221937 w 1486694"/>
              <a:gd name="connsiteY128" fmla="*/ 123511 h 247022"/>
              <a:gd name="connsiteX129" fmla="*/ 245426 w 1486694"/>
              <a:gd name="connsiteY129" fmla="*/ 100022 h 247022"/>
              <a:gd name="connsiteX130" fmla="*/ 134457 w 1486694"/>
              <a:gd name="connsiteY130" fmla="*/ 100022 h 247022"/>
              <a:gd name="connsiteX131" fmla="*/ 157946 w 1486694"/>
              <a:gd name="connsiteY131" fmla="*/ 123511 h 247022"/>
              <a:gd name="connsiteX132" fmla="*/ 134457 w 1486694"/>
              <a:gd name="connsiteY132" fmla="*/ 147000 h 247022"/>
              <a:gd name="connsiteX133" fmla="*/ 110968 w 1486694"/>
              <a:gd name="connsiteY133" fmla="*/ 123511 h 247022"/>
              <a:gd name="connsiteX134" fmla="*/ 134457 w 1486694"/>
              <a:gd name="connsiteY134" fmla="*/ 100022 h 247022"/>
              <a:gd name="connsiteX135" fmla="*/ 23489 w 1486694"/>
              <a:gd name="connsiteY135" fmla="*/ 100022 h 247022"/>
              <a:gd name="connsiteX136" fmla="*/ 46978 w 1486694"/>
              <a:gd name="connsiteY136" fmla="*/ 123511 h 247022"/>
              <a:gd name="connsiteX137" fmla="*/ 23489 w 1486694"/>
              <a:gd name="connsiteY137" fmla="*/ 147000 h 247022"/>
              <a:gd name="connsiteX138" fmla="*/ 0 w 1486694"/>
              <a:gd name="connsiteY138" fmla="*/ 123511 h 247022"/>
              <a:gd name="connsiteX139" fmla="*/ 23489 w 1486694"/>
              <a:gd name="connsiteY139" fmla="*/ 100022 h 247022"/>
              <a:gd name="connsiteX140" fmla="*/ 1463205 w 1486694"/>
              <a:gd name="connsiteY140" fmla="*/ 0 h 247022"/>
              <a:gd name="connsiteX141" fmla="*/ 1486694 w 1486694"/>
              <a:gd name="connsiteY141" fmla="*/ 23489 h 247022"/>
              <a:gd name="connsiteX142" fmla="*/ 1463205 w 1486694"/>
              <a:gd name="connsiteY142" fmla="*/ 46978 h 247022"/>
              <a:gd name="connsiteX143" fmla="*/ 1439716 w 1486694"/>
              <a:gd name="connsiteY143" fmla="*/ 23489 h 247022"/>
              <a:gd name="connsiteX144" fmla="*/ 1463205 w 1486694"/>
              <a:gd name="connsiteY144" fmla="*/ 0 h 247022"/>
              <a:gd name="connsiteX145" fmla="*/ 1352237 w 1486694"/>
              <a:gd name="connsiteY145" fmla="*/ 0 h 247022"/>
              <a:gd name="connsiteX146" fmla="*/ 1375726 w 1486694"/>
              <a:gd name="connsiteY146" fmla="*/ 23489 h 247022"/>
              <a:gd name="connsiteX147" fmla="*/ 1352237 w 1486694"/>
              <a:gd name="connsiteY147" fmla="*/ 46978 h 247022"/>
              <a:gd name="connsiteX148" fmla="*/ 1328748 w 1486694"/>
              <a:gd name="connsiteY148" fmla="*/ 23489 h 247022"/>
              <a:gd name="connsiteX149" fmla="*/ 1352237 w 1486694"/>
              <a:gd name="connsiteY149" fmla="*/ 0 h 247022"/>
              <a:gd name="connsiteX150" fmla="*/ 1241269 w 1486694"/>
              <a:gd name="connsiteY150" fmla="*/ 0 h 247022"/>
              <a:gd name="connsiteX151" fmla="*/ 1264758 w 1486694"/>
              <a:gd name="connsiteY151" fmla="*/ 23489 h 247022"/>
              <a:gd name="connsiteX152" fmla="*/ 1241269 w 1486694"/>
              <a:gd name="connsiteY152" fmla="*/ 46978 h 247022"/>
              <a:gd name="connsiteX153" fmla="*/ 1217780 w 1486694"/>
              <a:gd name="connsiteY153" fmla="*/ 23489 h 247022"/>
              <a:gd name="connsiteX154" fmla="*/ 1241269 w 1486694"/>
              <a:gd name="connsiteY154" fmla="*/ 0 h 247022"/>
              <a:gd name="connsiteX155" fmla="*/ 1130300 w 1486694"/>
              <a:gd name="connsiteY155" fmla="*/ 0 h 247022"/>
              <a:gd name="connsiteX156" fmla="*/ 1153789 w 1486694"/>
              <a:gd name="connsiteY156" fmla="*/ 23489 h 247022"/>
              <a:gd name="connsiteX157" fmla="*/ 1130300 w 1486694"/>
              <a:gd name="connsiteY157" fmla="*/ 46978 h 247022"/>
              <a:gd name="connsiteX158" fmla="*/ 1106811 w 1486694"/>
              <a:gd name="connsiteY158" fmla="*/ 23489 h 247022"/>
              <a:gd name="connsiteX159" fmla="*/ 1130300 w 1486694"/>
              <a:gd name="connsiteY159" fmla="*/ 0 h 247022"/>
              <a:gd name="connsiteX160" fmla="*/ 1019332 w 1486694"/>
              <a:gd name="connsiteY160" fmla="*/ 0 h 247022"/>
              <a:gd name="connsiteX161" fmla="*/ 1042821 w 1486694"/>
              <a:gd name="connsiteY161" fmla="*/ 23489 h 247022"/>
              <a:gd name="connsiteX162" fmla="*/ 1019332 w 1486694"/>
              <a:gd name="connsiteY162" fmla="*/ 46978 h 247022"/>
              <a:gd name="connsiteX163" fmla="*/ 995843 w 1486694"/>
              <a:gd name="connsiteY163" fmla="*/ 23489 h 247022"/>
              <a:gd name="connsiteX164" fmla="*/ 1019332 w 1486694"/>
              <a:gd name="connsiteY164" fmla="*/ 0 h 247022"/>
              <a:gd name="connsiteX165" fmla="*/ 908364 w 1486694"/>
              <a:gd name="connsiteY165" fmla="*/ 0 h 247022"/>
              <a:gd name="connsiteX166" fmla="*/ 931853 w 1486694"/>
              <a:gd name="connsiteY166" fmla="*/ 23489 h 247022"/>
              <a:gd name="connsiteX167" fmla="*/ 908364 w 1486694"/>
              <a:gd name="connsiteY167" fmla="*/ 46978 h 247022"/>
              <a:gd name="connsiteX168" fmla="*/ 884875 w 1486694"/>
              <a:gd name="connsiteY168" fmla="*/ 23489 h 247022"/>
              <a:gd name="connsiteX169" fmla="*/ 908364 w 1486694"/>
              <a:gd name="connsiteY169" fmla="*/ 0 h 247022"/>
              <a:gd name="connsiteX170" fmla="*/ 797395 w 1486694"/>
              <a:gd name="connsiteY170" fmla="*/ 0 h 247022"/>
              <a:gd name="connsiteX171" fmla="*/ 820884 w 1486694"/>
              <a:gd name="connsiteY171" fmla="*/ 23489 h 247022"/>
              <a:gd name="connsiteX172" fmla="*/ 797395 w 1486694"/>
              <a:gd name="connsiteY172" fmla="*/ 46978 h 247022"/>
              <a:gd name="connsiteX173" fmla="*/ 773906 w 1486694"/>
              <a:gd name="connsiteY173" fmla="*/ 23489 h 247022"/>
              <a:gd name="connsiteX174" fmla="*/ 797395 w 1486694"/>
              <a:gd name="connsiteY174" fmla="*/ 0 h 247022"/>
              <a:gd name="connsiteX175" fmla="*/ 689299 w 1486694"/>
              <a:gd name="connsiteY175" fmla="*/ 0 h 247022"/>
              <a:gd name="connsiteX176" fmla="*/ 712788 w 1486694"/>
              <a:gd name="connsiteY176" fmla="*/ 23489 h 247022"/>
              <a:gd name="connsiteX177" fmla="*/ 689299 w 1486694"/>
              <a:gd name="connsiteY177" fmla="*/ 46978 h 247022"/>
              <a:gd name="connsiteX178" fmla="*/ 665810 w 1486694"/>
              <a:gd name="connsiteY178" fmla="*/ 23489 h 247022"/>
              <a:gd name="connsiteX179" fmla="*/ 689299 w 1486694"/>
              <a:gd name="connsiteY179" fmla="*/ 0 h 247022"/>
              <a:gd name="connsiteX180" fmla="*/ 578331 w 1486694"/>
              <a:gd name="connsiteY180" fmla="*/ 0 h 247022"/>
              <a:gd name="connsiteX181" fmla="*/ 601820 w 1486694"/>
              <a:gd name="connsiteY181" fmla="*/ 23489 h 247022"/>
              <a:gd name="connsiteX182" fmla="*/ 578331 w 1486694"/>
              <a:gd name="connsiteY182" fmla="*/ 46978 h 247022"/>
              <a:gd name="connsiteX183" fmla="*/ 554842 w 1486694"/>
              <a:gd name="connsiteY183" fmla="*/ 23489 h 247022"/>
              <a:gd name="connsiteX184" fmla="*/ 578331 w 1486694"/>
              <a:gd name="connsiteY184" fmla="*/ 0 h 247022"/>
              <a:gd name="connsiteX185" fmla="*/ 467363 w 1486694"/>
              <a:gd name="connsiteY185" fmla="*/ 0 h 247022"/>
              <a:gd name="connsiteX186" fmla="*/ 490852 w 1486694"/>
              <a:gd name="connsiteY186" fmla="*/ 23489 h 247022"/>
              <a:gd name="connsiteX187" fmla="*/ 467363 w 1486694"/>
              <a:gd name="connsiteY187" fmla="*/ 46978 h 247022"/>
              <a:gd name="connsiteX188" fmla="*/ 443874 w 1486694"/>
              <a:gd name="connsiteY188" fmla="*/ 23489 h 247022"/>
              <a:gd name="connsiteX189" fmla="*/ 467363 w 1486694"/>
              <a:gd name="connsiteY189" fmla="*/ 0 h 247022"/>
              <a:gd name="connsiteX190" fmla="*/ 356394 w 1486694"/>
              <a:gd name="connsiteY190" fmla="*/ 0 h 247022"/>
              <a:gd name="connsiteX191" fmla="*/ 379883 w 1486694"/>
              <a:gd name="connsiteY191" fmla="*/ 23489 h 247022"/>
              <a:gd name="connsiteX192" fmla="*/ 356394 w 1486694"/>
              <a:gd name="connsiteY192" fmla="*/ 46978 h 247022"/>
              <a:gd name="connsiteX193" fmla="*/ 332905 w 1486694"/>
              <a:gd name="connsiteY193" fmla="*/ 23489 h 247022"/>
              <a:gd name="connsiteX194" fmla="*/ 356394 w 1486694"/>
              <a:gd name="connsiteY194" fmla="*/ 0 h 247022"/>
              <a:gd name="connsiteX195" fmla="*/ 245426 w 1486694"/>
              <a:gd name="connsiteY195" fmla="*/ 0 h 247022"/>
              <a:gd name="connsiteX196" fmla="*/ 268915 w 1486694"/>
              <a:gd name="connsiteY196" fmla="*/ 23489 h 247022"/>
              <a:gd name="connsiteX197" fmla="*/ 245426 w 1486694"/>
              <a:gd name="connsiteY197" fmla="*/ 46978 h 247022"/>
              <a:gd name="connsiteX198" fmla="*/ 221937 w 1486694"/>
              <a:gd name="connsiteY198" fmla="*/ 23489 h 247022"/>
              <a:gd name="connsiteX199" fmla="*/ 245426 w 1486694"/>
              <a:gd name="connsiteY199" fmla="*/ 0 h 247022"/>
              <a:gd name="connsiteX200" fmla="*/ 134457 w 1486694"/>
              <a:gd name="connsiteY200" fmla="*/ 0 h 247022"/>
              <a:gd name="connsiteX201" fmla="*/ 157946 w 1486694"/>
              <a:gd name="connsiteY201" fmla="*/ 23489 h 247022"/>
              <a:gd name="connsiteX202" fmla="*/ 134457 w 1486694"/>
              <a:gd name="connsiteY202" fmla="*/ 46978 h 247022"/>
              <a:gd name="connsiteX203" fmla="*/ 110968 w 1486694"/>
              <a:gd name="connsiteY203" fmla="*/ 23489 h 247022"/>
              <a:gd name="connsiteX204" fmla="*/ 134457 w 1486694"/>
              <a:gd name="connsiteY204" fmla="*/ 0 h 247022"/>
              <a:gd name="connsiteX205" fmla="*/ 23489 w 1486694"/>
              <a:gd name="connsiteY205" fmla="*/ 0 h 247022"/>
              <a:gd name="connsiteX206" fmla="*/ 46978 w 1486694"/>
              <a:gd name="connsiteY206" fmla="*/ 23489 h 247022"/>
              <a:gd name="connsiteX207" fmla="*/ 23489 w 1486694"/>
              <a:gd name="connsiteY207" fmla="*/ 46978 h 247022"/>
              <a:gd name="connsiteX208" fmla="*/ 0 w 1486694"/>
              <a:gd name="connsiteY208" fmla="*/ 23489 h 247022"/>
              <a:gd name="connsiteX209" fmla="*/ 23489 w 1486694"/>
              <a:gd name="connsiteY209" fmla="*/ 0 h 24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486694" h="247022">
                <a:moveTo>
                  <a:pt x="1463205" y="200044"/>
                </a:moveTo>
                <a:cubicBezTo>
                  <a:pt x="1476178" y="200044"/>
                  <a:pt x="1486694" y="210561"/>
                  <a:pt x="1486694" y="223533"/>
                </a:cubicBezTo>
                <a:cubicBezTo>
                  <a:pt x="1486694" y="236506"/>
                  <a:pt x="1476178" y="247022"/>
                  <a:pt x="1463205" y="247022"/>
                </a:cubicBezTo>
                <a:cubicBezTo>
                  <a:pt x="1450233" y="247022"/>
                  <a:pt x="1439716" y="236506"/>
                  <a:pt x="1439716" y="223533"/>
                </a:cubicBezTo>
                <a:cubicBezTo>
                  <a:pt x="1439716" y="210561"/>
                  <a:pt x="1450233" y="200044"/>
                  <a:pt x="1463205" y="200044"/>
                </a:cubicBezTo>
                <a:close/>
                <a:moveTo>
                  <a:pt x="1352237" y="200044"/>
                </a:moveTo>
                <a:cubicBezTo>
                  <a:pt x="1365210" y="200044"/>
                  <a:pt x="1375726" y="210561"/>
                  <a:pt x="1375726" y="223533"/>
                </a:cubicBezTo>
                <a:cubicBezTo>
                  <a:pt x="1375726" y="236506"/>
                  <a:pt x="1365210" y="247022"/>
                  <a:pt x="1352237" y="247022"/>
                </a:cubicBezTo>
                <a:cubicBezTo>
                  <a:pt x="1339265" y="247022"/>
                  <a:pt x="1328748" y="236506"/>
                  <a:pt x="1328748" y="223533"/>
                </a:cubicBezTo>
                <a:cubicBezTo>
                  <a:pt x="1328748" y="210561"/>
                  <a:pt x="1339265" y="200044"/>
                  <a:pt x="1352237" y="200044"/>
                </a:cubicBezTo>
                <a:close/>
                <a:moveTo>
                  <a:pt x="1241269" y="200044"/>
                </a:moveTo>
                <a:cubicBezTo>
                  <a:pt x="1254241" y="200044"/>
                  <a:pt x="1264758" y="210561"/>
                  <a:pt x="1264758" y="223533"/>
                </a:cubicBezTo>
                <a:cubicBezTo>
                  <a:pt x="1264758" y="236506"/>
                  <a:pt x="1254241" y="247022"/>
                  <a:pt x="1241269" y="247022"/>
                </a:cubicBezTo>
                <a:cubicBezTo>
                  <a:pt x="1228296" y="247022"/>
                  <a:pt x="1217780" y="236506"/>
                  <a:pt x="1217780" y="223533"/>
                </a:cubicBezTo>
                <a:cubicBezTo>
                  <a:pt x="1217780" y="210561"/>
                  <a:pt x="1228296" y="200044"/>
                  <a:pt x="1241269" y="200044"/>
                </a:cubicBezTo>
                <a:close/>
                <a:moveTo>
                  <a:pt x="1130300" y="200044"/>
                </a:moveTo>
                <a:cubicBezTo>
                  <a:pt x="1143273" y="200044"/>
                  <a:pt x="1153789" y="210561"/>
                  <a:pt x="1153789" y="223533"/>
                </a:cubicBezTo>
                <a:cubicBezTo>
                  <a:pt x="1153789" y="236506"/>
                  <a:pt x="1143273" y="247022"/>
                  <a:pt x="1130300" y="247022"/>
                </a:cubicBezTo>
                <a:cubicBezTo>
                  <a:pt x="1117328" y="247022"/>
                  <a:pt x="1106811" y="236506"/>
                  <a:pt x="1106811" y="223533"/>
                </a:cubicBezTo>
                <a:cubicBezTo>
                  <a:pt x="1106811" y="210561"/>
                  <a:pt x="1117328" y="200044"/>
                  <a:pt x="1130300" y="200044"/>
                </a:cubicBezTo>
                <a:close/>
                <a:moveTo>
                  <a:pt x="1019332" y="200044"/>
                </a:moveTo>
                <a:cubicBezTo>
                  <a:pt x="1032304" y="200044"/>
                  <a:pt x="1042821" y="210561"/>
                  <a:pt x="1042821" y="223533"/>
                </a:cubicBezTo>
                <a:cubicBezTo>
                  <a:pt x="1042821" y="236506"/>
                  <a:pt x="1032304" y="247022"/>
                  <a:pt x="1019332" y="247022"/>
                </a:cubicBezTo>
                <a:cubicBezTo>
                  <a:pt x="1006360" y="247022"/>
                  <a:pt x="995843" y="236506"/>
                  <a:pt x="995843" y="223533"/>
                </a:cubicBezTo>
                <a:cubicBezTo>
                  <a:pt x="995843" y="210561"/>
                  <a:pt x="1006360" y="200044"/>
                  <a:pt x="1019332" y="200044"/>
                </a:cubicBezTo>
                <a:close/>
                <a:moveTo>
                  <a:pt x="908364" y="200044"/>
                </a:moveTo>
                <a:cubicBezTo>
                  <a:pt x="921336" y="200044"/>
                  <a:pt x="931853" y="210561"/>
                  <a:pt x="931853" y="223533"/>
                </a:cubicBezTo>
                <a:cubicBezTo>
                  <a:pt x="931853" y="236506"/>
                  <a:pt x="921336" y="247022"/>
                  <a:pt x="908364" y="247022"/>
                </a:cubicBezTo>
                <a:cubicBezTo>
                  <a:pt x="895391" y="247022"/>
                  <a:pt x="884875" y="236506"/>
                  <a:pt x="884875" y="223533"/>
                </a:cubicBezTo>
                <a:cubicBezTo>
                  <a:pt x="884875" y="210561"/>
                  <a:pt x="895391" y="200044"/>
                  <a:pt x="908364" y="200044"/>
                </a:cubicBezTo>
                <a:close/>
                <a:moveTo>
                  <a:pt x="797395" y="200044"/>
                </a:moveTo>
                <a:cubicBezTo>
                  <a:pt x="810368" y="200044"/>
                  <a:pt x="820884" y="210561"/>
                  <a:pt x="820884" y="223533"/>
                </a:cubicBezTo>
                <a:cubicBezTo>
                  <a:pt x="820884" y="236506"/>
                  <a:pt x="810368" y="247022"/>
                  <a:pt x="797395" y="247022"/>
                </a:cubicBezTo>
                <a:cubicBezTo>
                  <a:pt x="784423" y="247022"/>
                  <a:pt x="773906" y="236506"/>
                  <a:pt x="773906" y="223533"/>
                </a:cubicBezTo>
                <a:cubicBezTo>
                  <a:pt x="773906" y="210561"/>
                  <a:pt x="784423" y="200044"/>
                  <a:pt x="797395" y="200044"/>
                </a:cubicBezTo>
                <a:close/>
                <a:moveTo>
                  <a:pt x="689299" y="200044"/>
                </a:moveTo>
                <a:cubicBezTo>
                  <a:pt x="702271" y="200044"/>
                  <a:pt x="712788" y="210561"/>
                  <a:pt x="712788" y="223533"/>
                </a:cubicBezTo>
                <a:cubicBezTo>
                  <a:pt x="712788" y="236506"/>
                  <a:pt x="702271" y="247022"/>
                  <a:pt x="689299" y="247022"/>
                </a:cubicBezTo>
                <a:cubicBezTo>
                  <a:pt x="676326" y="247022"/>
                  <a:pt x="665810" y="236506"/>
                  <a:pt x="665810" y="223533"/>
                </a:cubicBezTo>
                <a:cubicBezTo>
                  <a:pt x="665810" y="210561"/>
                  <a:pt x="676326" y="200044"/>
                  <a:pt x="689299" y="200044"/>
                </a:cubicBezTo>
                <a:close/>
                <a:moveTo>
                  <a:pt x="578331" y="200044"/>
                </a:moveTo>
                <a:cubicBezTo>
                  <a:pt x="591304" y="200044"/>
                  <a:pt x="601820" y="210561"/>
                  <a:pt x="601820" y="223533"/>
                </a:cubicBezTo>
                <a:cubicBezTo>
                  <a:pt x="601820" y="236506"/>
                  <a:pt x="591304" y="247022"/>
                  <a:pt x="578331" y="247022"/>
                </a:cubicBezTo>
                <a:cubicBezTo>
                  <a:pt x="565359" y="247022"/>
                  <a:pt x="554842" y="236506"/>
                  <a:pt x="554842" y="223533"/>
                </a:cubicBezTo>
                <a:cubicBezTo>
                  <a:pt x="554842" y="210561"/>
                  <a:pt x="565359" y="200044"/>
                  <a:pt x="578331" y="200044"/>
                </a:cubicBezTo>
                <a:close/>
                <a:moveTo>
                  <a:pt x="467363" y="200044"/>
                </a:moveTo>
                <a:cubicBezTo>
                  <a:pt x="480335" y="200044"/>
                  <a:pt x="490852" y="210561"/>
                  <a:pt x="490852" y="223533"/>
                </a:cubicBezTo>
                <a:cubicBezTo>
                  <a:pt x="490852" y="236506"/>
                  <a:pt x="480335" y="247022"/>
                  <a:pt x="467363" y="247022"/>
                </a:cubicBezTo>
                <a:cubicBezTo>
                  <a:pt x="454390" y="247022"/>
                  <a:pt x="443874" y="236506"/>
                  <a:pt x="443874" y="223533"/>
                </a:cubicBezTo>
                <a:cubicBezTo>
                  <a:pt x="443874" y="210561"/>
                  <a:pt x="454390" y="200044"/>
                  <a:pt x="467363" y="200044"/>
                </a:cubicBezTo>
                <a:close/>
                <a:moveTo>
                  <a:pt x="356394" y="200044"/>
                </a:moveTo>
                <a:cubicBezTo>
                  <a:pt x="369367" y="200044"/>
                  <a:pt x="379883" y="210561"/>
                  <a:pt x="379883" y="223533"/>
                </a:cubicBezTo>
                <a:cubicBezTo>
                  <a:pt x="379883" y="236506"/>
                  <a:pt x="369367" y="247022"/>
                  <a:pt x="356394" y="247022"/>
                </a:cubicBezTo>
                <a:cubicBezTo>
                  <a:pt x="343422" y="247022"/>
                  <a:pt x="332905" y="236506"/>
                  <a:pt x="332905" y="223533"/>
                </a:cubicBezTo>
                <a:cubicBezTo>
                  <a:pt x="332905" y="210561"/>
                  <a:pt x="343422" y="200044"/>
                  <a:pt x="356394" y="200044"/>
                </a:cubicBezTo>
                <a:close/>
                <a:moveTo>
                  <a:pt x="245426" y="200044"/>
                </a:moveTo>
                <a:cubicBezTo>
                  <a:pt x="258398" y="200044"/>
                  <a:pt x="268915" y="210561"/>
                  <a:pt x="268915" y="223533"/>
                </a:cubicBezTo>
                <a:cubicBezTo>
                  <a:pt x="268915" y="236506"/>
                  <a:pt x="258398" y="247022"/>
                  <a:pt x="245426" y="247022"/>
                </a:cubicBezTo>
                <a:cubicBezTo>
                  <a:pt x="232453" y="247022"/>
                  <a:pt x="221937" y="236506"/>
                  <a:pt x="221937" y="223533"/>
                </a:cubicBezTo>
                <a:cubicBezTo>
                  <a:pt x="221937" y="210561"/>
                  <a:pt x="232453" y="200044"/>
                  <a:pt x="245426" y="200044"/>
                </a:cubicBezTo>
                <a:close/>
                <a:moveTo>
                  <a:pt x="134457" y="200044"/>
                </a:moveTo>
                <a:cubicBezTo>
                  <a:pt x="147430" y="200044"/>
                  <a:pt x="157946" y="210561"/>
                  <a:pt x="157946" y="223533"/>
                </a:cubicBezTo>
                <a:cubicBezTo>
                  <a:pt x="157946" y="236506"/>
                  <a:pt x="147430" y="247022"/>
                  <a:pt x="134457" y="247022"/>
                </a:cubicBezTo>
                <a:cubicBezTo>
                  <a:pt x="121485" y="247022"/>
                  <a:pt x="110968" y="236506"/>
                  <a:pt x="110968" y="223533"/>
                </a:cubicBezTo>
                <a:cubicBezTo>
                  <a:pt x="110968" y="210561"/>
                  <a:pt x="121485" y="200044"/>
                  <a:pt x="134457" y="200044"/>
                </a:cubicBezTo>
                <a:close/>
                <a:moveTo>
                  <a:pt x="23489" y="200044"/>
                </a:moveTo>
                <a:cubicBezTo>
                  <a:pt x="36461" y="200044"/>
                  <a:pt x="46978" y="210561"/>
                  <a:pt x="46978" y="223533"/>
                </a:cubicBezTo>
                <a:cubicBezTo>
                  <a:pt x="46978" y="236506"/>
                  <a:pt x="36461" y="247022"/>
                  <a:pt x="23489" y="247022"/>
                </a:cubicBezTo>
                <a:cubicBezTo>
                  <a:pt x="10516" y="247022"/>
                  <a:pt x="0" y="236506"/>
                  <a:pt x="0" y="223533"/>
                </a:cubicBezTo>
                <a:cubicBezTo>
                  <a:pt x="0" y="210561"/>
                  <a:pt x="10516" y="200044"/>
                  <a:pt x="23489" y="200044"/>
                </a:cubicBezTo>
                <a:close/>
                <a:moveTo>
                  <a:pt x="1463205" y="100022"/>
                </a:moveTo>
                <a:cubicBezTo>
                  <a:pt x="1476178" y="100022"/>
                  <a:pt x="1486694" y="110539"/>
                  <a:pt x="1486694" y="123511"/>
                </a:cubicBezTo>
                <a:cubicBezTo>
                  <a:pt x="1486694" y="136484"/>
                  <a:pt x="1476178" y="147000"/>
                  <a:pt x="1463205" y="147000"/>
                </a:cubicBezTo>
                <a:cubicBezTo>
                  <a:pt x="1450233" y="147000"/>
                  <a:pt x="1439716" y="136484"/>
                  <a:pt x="1439716" y="123511"/>
                </a:cubicBezTo>
                <a:cubicBezTo>
                  <a:pt x="1439716" y="110539"/>
                  <a:pt x="1450233" y="100022"/>
                  <a:pt x="1463205" y="100022"/>
                </a:cubicBezTo>
                <a:close/>
                <a:moveTo>
                  <a:pt x="1352237" y="100022"/>
                </a:moveTo>
                <a:cubicBezTo>
                  <a:pt x="1365210" y="100022"/>
                  <a:pt x="1375726" y="110539"/>
                  <a:pt x="1375726" y="123511"/>
                </a:cubicBezTo>
                <a:cubicBezTo>
                  <a:pt x="1375726" y="136484"/>
                  <a:pt x="1365210" y="147000"/>
                  <a:pt x="1352237" y="147000"/>
                </a:cubicBezTo>
                <a:cubicBezTo>
                  <a:pt x="1339265" y="147000"/>
                  <a:pt x="1328748" y="136484"/>
                  <a:pt x="1328748" y="123511"/>
                </a:cubicBezTo>
                <a:cubicBezTo>
                  <a:pt x="1328748" y="110539"/>
                  <a:pt x="1339265" y="100022"/>
                  <a:pt x="1352237" y="100022"/>
                </a:cubicBezTo>
                <a:close/>
                <a:moveTo>
                  <a:pt x="1241269" y="100022"/>
                </a:moveTo>
                <a:cubicBezTo>
                  <a:pt x="1254241" y="100022"/>
                  <a:pt x="1264758" y="110539"/>
                  <a:pt x="1264758" y="123511"/>
                </a:cubicBezTo>
                <a:cubicBezTo>
                  <a:pt x="1264758" y="136484"/>
                  <a:pt x="1254241" y="147000"/>
                  <a:pt x="1241269" y="147000"/>
                </a:cubicBezTo>
                <a:cubicBezTo>
                  <a:pt x="1228296" y="147000"/>
                  <a:pt x="1217780" y="136484"/>
                  <a:pt x="1217780" y="123511"/>
                </a:cubicBezTo>
                <a:cubicBezTo>
                  <a:pt x="1217780" y="110539"/>
                  <a:pt x="1228296" y="100022"/>
                  <a:pt x="1241269" y="100022"/>
                </a:cubicBezTo>
                <a:close/>
                <a:moveTo>
                  <a:pt x="1130300" y="100022"/>
                </a:moveTo>
                <a:cubicBezTo>
                  <a:pt x="1143273" y="100022"/>
                  <a:pt x="1153789" y="110539"/>
                  <a:pt x="1153789" y="123511"/>
                </a:cubicBezTo>
                <a:cubicBezTo>
                  <a:pt x="1153789" y="136484"/>
                  <a:pt x="1143273" y="147000"/>
                  <a:pt x="1130300" y="147000"/>
                </a:cubicBezTo>
                <a:cubicBezTo>
                  <a:pt x="1117328" y="147000"/>
                  <a:pt x="1106811" y="136484"/>
                  <a:pt x="1106811" y="123511"/>
                </a:cubicBezTo>
                <a:cubicBezTo>
                  <a:pt x="1106811" y="110539"/>
                  <a:pt x="1117328" y="100022"/>
                  <a:pt x="1130300" y="100022"/>
                </a:cubicBezTo>
                <a:close/>
                <a:moveTo>
                  <a:pt x="1019332" y="100022"/>
                </a:moveTo>
                <a:cubicBezTo>
                  <a:pt x="1032304" y="100022"/>
                  <a:pt x="1042821" y="110539"/>
                  <a:pt x="1042821" y="123511"/>
                </a:cubicBezTo>
                <a:cubicBezTo>
                  <a:pt x="1042821" y="136484"/>
                  <a:pt x="1032304" y="147000"/>
                  <a:pt x="1019332" y="147000"/>
                </a:cubicBezTo>
                <a:cubicBezTo>
                  <a:pt x="1006360" y="147000"/>
                  <a:pt x="995843" y="136484"/>
                  <a:pt x="995843" y="123511"/>
                </a:cubicBezTo>
                <a:cubicBezTo>
                  <a:pt x="995843" y="110539"/>
                  <a:pt x="1006360" y="100022"/>
                  <a:pt x="1019332" y="100022"/>
                </a:cubicBezTo>
                <a:close/>
                <a:moveTo>
                  <a:pt x="908364" y="100022"/>
                </a:moveTo>
                <a:cubicBezTo>
                  <a:pt x="921336" y="100022"/>
                  <a:pt x="931853" y="110539"/>
                  <a:pt x="931853" y="123511"/>
                </a:cubicBezTo>
                <a:cubicBezTo>
                  <a:pt x="931853" y="136484"/>
                  <a:pt x="921336" y="147000"/>
                  <a:pt x="908364" y="147000"/>
                </a:cubicBezTo>
                <a:cubicBezTo>
                  <a:pt x="895391" y="147000"/>
                  <a:pt x="884875" y="136484"/>
                  <a:pt x="884875" y="123511"/>
                </a:cubicBezTo>
                <a:cubicBezTo>
                  <a:pt x="884875" y="110539"/>
                  <a:pt x="895391" y="100022"/>
                  <a:pt x="908364" y="100022"/>
                </a:cubicBezTo>
                <a:close/>
                <a:moveTo>
                  <a:pt x="797395" y="100022"/>
                </a:moveTo>
                <a:cubicBezTo>
                  <a:pt x="810368" y="100022"/>
                  <a:pt x="820884" y="110539"/>
                  <a:pt x="820884" y="123511"/>
                </a:cubicBezTo>
                <a:cubicBezTo>
                  <a:pt x="820884" y="136484"/>
                  <a:pt x="810368" y="147000"/>
                  <a:pt x="797395" y="147000"/>
                </a:cubicBezTo>
                <a:cubicBezTo>
                  <a:pt x="784423" y="147000"/>
                  <a:pt x="773906" y="136484"/>
                  <a:pt x="773906" y="123511"/>
                </a:cubicBezTo>
                <a:cubicBezTo>
                  <a:pt x="773906" y="110539"/>
                  <a:pt x="784423" y="100022"/>
                  <a:pt x="797395" y="100022"/>
                </a:cubicBezTo>
                <a:close/>
                <a:moveTo>
                  <a:pt x="689299" y="100022"/>
                </a:moveTo>
                <a:cubicBezTo>
                  <a:pt x="702271" y="100022"/>
                  <a:pt x="712788" y="110539"/>
                  <a:pt x="712788" y="123511"/>
                </a:cubicBezTo>
                <a:cubicBezTo>
                  <a:pt x="712788" y="136484"/>
                  <a:pt x="702271" y="147000"/>
                  <a:pt x="689299" y="147000"/>
                </a:cubicBezTo>
                <a:cubicBezTo>
                  <a:pt x="676326" y="147000"/>
                  <a:pt x="665810" y="136484"/>
                  <a:pt x="665810" y="123511"/>
                </a:cubicBezTo>
                <a:cubicBezTo>
                  <a:pt x="665810" y="110539"/>
                  <a:pt x="676326" y="100022"/>
                  <a:pt x="689299" y="100022"/>
                </a:cubicBezTo>
                <a:close/>
                <a:moveTo>
                  <a:pt x="578331" y="100022"/>
                </a:moveTo>
                <a:cubicBezTo>
                  <a:pt x="591304" y="100022"/>
                  <a:pt x="601820" y="110539"/>
                  <a:pt x="601820" y="123511"/>
                </a:cubicBezTo>
                <a:cubicBezTo>
                  <a:pt x="601820" y="136484"/>
                  <a:pt x="591304" y="147000"/>
                  <a:pt x="578331" y="147000"/>
                </a:cubicBezTo>
                <a:cubicBezTo>
                  <a:pt x="565359" y="147000"/>
                  <a:pt x="554842" y="136484"/>
                  <a:pt x="554842" y="123511"/>
                </a:cubicBezTo>
                <a:cubicBezTo>
                  <a:pt x="554842" y="110539"/>
                  <a:pt x="565359" y="100022"/>
                  <a:pt x="578331" y="100022"/>
                </a:cubicBezTo>
                <a:close/>
                <a:moveTo>
                  <a:pt x="467363" y="100022"/>
                </a:moveTo>
                <a:cubicBezTo>
                  <a:pt x="480335" y="100022"/>
                  <a:pt x="490852" y="110539"/>
                  <a:pt x="490852" y="123511"/>
                </a:cubicBezTo>
                <a:cubicBezTo>
                  <a:pt x="490852" y="136484"/>
                  <a:pt x="480335" y="147000"/>
                  <a:pt x="467363" y="147000"/>
                </a:cubicBezTo>
                <a:cubicBezTo>
                  <a:pt x="454390" y="147000"/>
                  <a:pt x="443874" y="136484"/>
                  <a:pt x="443874" y="123511"/>
                </a:cubicBezTo>
                <a:cubicBezTo>
                  <a:pt x="443874" y="110539"/>
                  <a:pt x="454390" y="100022"/>
                  <a:pt x="467363" y="100022"/>
                </a:cubicBezTo>
                <a:close/>
                <a:moveTo>
                  <a:pt x="356394" y="100022"/>
                </a:moveTo>
                <a:cubicBezTo>
                  <a:pt x="369367" y="100022"/>
                  <a:pt x="379883" y="110539"/>
                  <a:pt x="379883" y="123511"/>
                </a:cubicBezTo>
                <a:cubicBezTo>
                  <a:pt x="379883" y="136484"/>
                  <a:pt x="369367" y="147000"/>
                  <a:pt x="356394" y="147000"/>
                </a:cubicBezTo>
                <a:cubicBezTo>
                  <a:pt x="343422" y="147000"/>
                  <a:pt x="332905" y="136484"/>
                  <a:pt x="332905" y="123511"/>
                </a:cubicBezTo>
                <a:cubicBezTo>
                  <a:pt x="332905" y="110539"/>
                  <a:pt x="343422" y="100022"/>
                  <a:pt x="356394" y="100022"/>
                </a:cubicBezTo>
                <a:close/>
                <a:moveTo>
                  <a:pt x="245426" y="100022"/>
                </a:moveTo>
                <a:cubicBezTo>
                  <a:pt x="258398" y="100022"/>
                  <a:pt x="268915" y="110539"/>
                  <a:pt x="268915" y="123511"/>
                </a:cubicBezTo>
                <a:cubicBezTo>
                  <a:pt x="268915" y="136484"/>
                  <a:pt x="258398" y="147000"/>
                  <a:pt x="245426" y="147000"/>
                </a:cubicBezTo>
                <a:cubicBezTo>
                  <a:pt x="232453" y="147000"/>
                  <a:pt x="221937" y="136484"/>
                  <a:pt x="221937" y="123511"/>
                </a:cubicBezTo>
                <a:cubicBezTo>
                  <a:pt x="221937" y="110539"/>
                  <a:pt x="232453" y="100022"/>
                  <a:pt x="245426" y="100022"/>
                </a:cubicBezTo>
                <a:close/>
                <a:moveTo>
                  <a:pt x="134457" y="100022"/>
                </a:moveTo>
                <a:cubicBezTo>
                  <a:pt x="147430" y="100022"/>
                  <a:pt x="157946" y="110539"/>
                  <a:pt x="157946" y="123511"/>
                </a:cubicBezTo>
                <a:cubicBezTo>
                  <a:pt x="157946" y="136484"/>
                  <a:pt x="147430" y="147000"/>
                  <a:pt x="134457" y="147000"/>
                </a:cubicBezTo>
                <a:cubicBezTo>
                  <a:pt x="121485" y="147000"/>
                  <a:pt x="110968" y="136484"/>
                  <a:pt x="110968" y="123511"/>
                </a:cubicBezTo>
                <a:cubicBezTo>
                  <a:pt x="110968" y="110539"/>
                  <a:pt x="121485" y="100022"/>
                  <a:pt x="134457" y="100022"/>
                </a:cubicBezTo>
                <a:close/>
                <a:moveTo>
                  <a:pt x="23489" y="100022"/>
                </a:moveTo>
                <a:cubicBezTo>
                  <a:pt x="36461" y="100022"/>
                  <a:pt x="46978" y="110539"/>
                  <a:pt x="46978" y="123511"/>
                </a:cubicBezTo>
                <a:cubicBezTo>
                  <a:pt x="46978" y="136484"/>
                  <a:pt x="36461" y="147000"/>
                  <a:pt x="23489" y="147000"/>
                </a:cubicBezTo>
                <a:cubicBezTo>
                  <a:pt x="10516" y="147000"/>
                  <a:pt x="0" y="136484"/>
                  <a:pt x="0" y="123511"/>
                </a:cubicBezTo>
                <a:cubicBezTo>
                  <a:pt x="0" y="110539"/>
                  <a:pt x="10516" y="100022"/>
                  <a:pt x="23489" y="100022"/>
                </a:cubicBezTo>
                <a:close/>
                <a:moveTo>
                  <a:pt x="1463205" y="0"/>
                </a:moveTo>
                <a:cubicBezTo>
                  <a:pt x="1476178" y="0"/>
                  <a:pt x="1486694" y="10517"/>
                  <a:pt x="1486694" y="23489"/>
                </a:cubicBezTo>
                <a:cubicBezTo>
                  <a:pt x="1486694" y="36462"/>
                  <a:pt x="1476178" y="46978"/>
                  <a:pt x="1463205" y="46978"/>
                </a:cubicBezTo>
                <a:cubicBezTo>
                  <a:pt x="1450233" y="46978"/>
                  <a:pt x="1439716" y="36462"/>
                  <a:pt x="1439716" y="23489"/>
                </a:cubicBezTo>
                <a:cubicBezTo>
                  <a:pt x="1439716" y="10517"/>
                  <a:pt x="1450233" y="0"/>
                  <a:pt x="1463205" y="0"/>
                </a:cubicBezTo>
                <a:close/>
                <a:moveTo>
                  <a:pt x="1352237" y="0"/>
                </a:moveTo>
                <a:cubicBezTo>
                  <a:pt x="1365210" y="0"/>
                  <a:pt x="1375726" y="10517"/>
                  <a:pt x="1375726" y="23489"/>
                </a:cubicBezTo>
                <a:cubicBezTo>
                  <a:pt x="1375726" y="36462"/>
                  <a:pt x="1365210" y="46978"/>
                  <a:pt x="1352237" y="46978"/>
                </a:cubicBezTo>
                <a:cubicBezTo>
                  <a:pt x="1339265" y="46978"/>
                  <a:pt x="1328748" y="36462"/>
                  <a:pt x="1328748" y="23489"/>
                </a:cubicBezTo>
                <a:cubicBezTo>
                  <a:pt x="1328748" y="10517"/>
                  <a:pt x="1339265" y="0"/>
                  <a:pt x="1352237" y="0"/>
                </a:cubicBezTo>
                <a:close/>
                <a:moveTo>
                  <a:pt x="1241269" y="0"/>
                </a:moveTo>
                <a:cubicBezTo>
                  <a:pt x="1254241" y="0"/>
                  <a:pt x="1264758" y="10517"/>
                  <a:pt x="1264758" y="23489"/>
                </a:cubicBezTo>
                <a:cubicBezTo>
                  <a:pt x="1264758" y="36462"/>
                  <a:pt x="1254241" y="46978"/>
                  <a:pt x="1241269" y="46978"/>
                </a:cubicBezTo>
                <a:cubicBezTo>
                  <a:pt x="1228296" y="46978"/>
                  <a:pt x="1217780" y="36462"/>
                  <a:pt x="1217780" y="23489"/>
                </a:cubicBezTo>
                <a:cubicBezTo>
                  <a:pt x="1217780" y="10517"/>
                  <a:pt x="1228296" y="0"/>
                  <a:pt x="1241269" y="0"/>
                </a:cubicBezTo>
                <a:close/>
                <a:moveTo>
                  <a:pt x="1130300" y="0"/>
                </a:moveTo>
                <a:cubicBezTo>
                  <a:pt x="1143273" y="0"/>
                  <a:pt x="1153789" y="10517"/>
                  <a:pt x="1153789" y="23489"/>
                </a:cubicBezTo>
                <a:cubicBezTo>
                  <a:pt x="1153789" y="36462"/>
                  <a:pt x="1143273" y="46978"/>
                  <a:pt x="1130300" y="46978"/>
                </a:cubicBezTo>
                <a:cubicBezTo>
                  <a:pt x="1117328" y="46978"/>
                  <a:pt x="1106811" y="36462"/>
                  <a:pt x="1106811" y="23489"/>
                </a:cubicBezTo>
                <a:cubicBezTo>
                  <a:pt x="1106811" y="10517"/>
                  <a:pt x="1117328" y="0"/>
                  <a:pt x="1130300" y="0"/>
                </a:cubicBezTo>
                <a:close/>
                <a:moveTo>
                  <a:pt x="1019332" y="0"/>
                </a:moveTo>
                <a:cubicBezTo>
                  <a:pt x="1032304" y="0"/>
                  <a:pt x="1042821" y="10517"/>
                  <a:pt x="1042821" y="23489"/>
                </a:cubicBezTo>
                <a:cubicBezTo>
                  <a:pt x="1042821" y="36462"/>
                  <a:pt x="1032304" y="46978"/>
                  <a:pt x="1019332" y="46978"/>
                </a:cubicBezTo>
                <a:cubicBezTo>
                  <a:pt x="1006360" y="46978"/>
                  <a:pt x="995843" y="36462"/>
                  <a:pt x="995843" y="23489"/>
                </a:cubicBezTo>
                <a:cubicBezTo>
                  <a:pt x="995843" y="10517"/>
                  <a:pt x="1006360" y="0"/>
                  <a:pt x="1019332" y="0"/>
                </a:cubicBezTo>
                <a:close/>
                <a:moveTo>
                  <a:pt x="908364" y="0"/>
                </a:moveTo>
                <a:cubicBezTo>
                  <a:pt x="921336" y="0"/>
                  <a:pt x="931853" y="10517"/>
                  <a:pt x="931853" y="23489"/>
                </a:cubicBezTo>
                <a:cubicBezTo>
                  <a:pt x="931853" y="36462"/>
                  <a:pt x="921336" y="46978"/>
                  <a:pt x="908364" y="46978"/>
                </a:cubicBezTo>
                <a:cubicBezTo>
                  <a:pt x="895391" y="46978"/>
                  <a:pt x="884875" y="36462"/>
                  <a:pt x="884875" y="23489"/>
                </a:cubicBezTo>
                <a:cubicBezTo>
                  <a:pt x="884875" y="10517"/>
                  <a:pt x="895391" y="0"/>
                  <a:pt x="908364" y="0"/>
                </a:cubicBezTo>
                <a:close/>
                <a:moveTo>
                  <a:pt x="797395" y="0"/>
                </a:moveTo>
                <a:cubicBezTo>
                  <a:pt x="810368" y="0"/>
                  <a:pt x="820884" y="10517"/>
                  <a:pt x="820884" y="23489"/>
                </a:cubicBezTo>
                <a:cubicBezTo>
                  <a:pt x="820884" y="36462"/>
                  <a:pt x="810368" y="46978"/>
                  <a:pt x="797395" y="46978"/>
                </a:cubicBezTo>
                <a:cubicBezTo>
                  <a:pt x="784423" y="46978"/>
                  <a:pt x="773906" y="36462"/>
                  <a:pt x="773906" y="23489"/>
                </a:cubicBezTo>
                <a:cubicBezTo>
                  <a:pt x="773906" y="10517"/>
                  <a:pt x="784423" y="0"/>
                  <a:pt x="797395" y="0"/>
                </a:cubicBezTo>
                <a:close/>
                <a:moveTo>
                  <a:pt x="689299" y="0"/>
                </a:moveTo>
                <a:cubicBezTo>
                  <a:pt x="702271" y="0"/>
                  <a:pt x="712788" y="10517"/>
                  <a:pt x="712788" y="23489"/>
                </a:cubicBezTo>
                <a:cubicBezTo>
                  <a:pt x="712788" y="36462"/>
                  <a:pt x="702271" y="46978"/>
                  <a:pt x="689299" y="46978"/>
                </a:cubicBezTo>
                <a:cubicBezTo>
                  <a:pt x="676326" y="46978"/>
                  <a:pt x="665810" y="36462"/>
                  <a:pt x="665810" y="23489"/>
                </a:cubicBezTo>
                <a:cubicBezTo>
                  <a:pt x="665810" y="10517"/>
                  <a:pt x="676326" y="0"/>
                  <a:pt x="689299" y="0"/>
                </a:cubicBezTo>
                <a:close/>
                <a:moveTo>
                  <a:pt x="578331" y="0"/>
                </a:moveTo>
                <a:cubicBezTo>
                  <a:pt x="591304" y="0"/>
                  <a:pt x="601820" y="10517"/>
                  <a:pt x="601820" y="23489"/>
                </a:cubicBezTo>
                <a:cubicBezTo>
                  <a:pt x="601820" y="36462"/>
                  <a:pt x="591304" y="46978"/>
                  <a:pt x="578331" y="46978"/>
                </a:cubicBezTo>
                <a:cubicBezTo>
                  <a:pt x="565359" y="46978"/>
                  <a:pt x="554842" y="36462"/>
                  <a:pt x="554842" y="23489"/>
                </a:cubicBezTo>
                <a:cubicBezTo>
                  <a:pt x="554842" y="10517"/>
                  <a:pt x="565359" y="0"/>
                  <a:pt x="578331" y="0"/>
                </a:cubicBezTo>
                <a:close/>
                <a:moveTo>
                  <a:pt x="467363" y="0"/>
                </a:moveTo>
                <a:cubicBezTo>
                  <a:pt x="480335" y="0"/>
                  <a:pt x="490852" y="10517"/>
                  <a:pt x="490852" y="23489"/>
                </a:cubicBezTo>
                <a:cubicBezTo>
                  <a:pt x="490852" y="36462"/>
                  <a:pt x="480335" y="46978"/>
                  <a:pt x="467363" y="46978"/>
                </a:cubicBezTo>
                <a:cubicBezTo>
                  <a:pt x="454390" y="46978"/>
                  <a:pt x="443874" y="36462"/>
                  <a:pt x="443874" y="23489"/>
                </a:cubicBezTo>
                <a:cubicBezTo>
                  <a:pt x="443874" y="10517"/>
                  <a:pt x="454390" y="0"/>
                  <a:pt x="467363" y="0"/>
                </a:cubicBezTo>
                <a:close/>
                <a:moveTo>
                  <a:pt x="356394" y="0"/>
                </a:moveTo>
                <a:cubicBezTo>
                  <a:pt x="369367" y="0"/>
                  <a:pt x="379883" y="10517"/>
                  <a:pt x="379883" y="23489"/>
                </a:cubicBezTo>
                <a:cubicBezTo>
                  <a:pt x="379883" y="36462"/>
                  <a:pt x="369367" y="46978"/>
                  <a:pt x="356394" y="46978"/>
                </a:cubicBezTo>
                <a:cubicBezTo>
                  <a:pt x="343422" y="46978"/>
                  <a:pt x="332905" y="36462"/>
                  <a:pt x="332905" y="23489"/>
                </a:cubicBezTo>
                <a:cubicBezTo>
                  <a:pt x="332905" y="10517"/>
                  <a:pt x="343422" y="0"/>
                  <a:pt x="356394" y="0"/>
                </a:cubicBezTo>
                <a:close/>
                <a:moveTo>
                  <a:pt x="245426" y="0"/>
                </a:moveTo>
                <a:cubicBezTo>
                  <a:pt x="258398" y="0"/>
                  <a:pt x="268915" y="10517"/>
                  <a:pt x="268915" y="23489"/>
                </a:cubicBezTo>
                <a:cubicBezTo>
                  <a:pt x="268915" y="36462"/>
                  <a:pt x="258398" y="46978"/>
                  <a:pt x="245426" y="46978"/>
                </a:cubicBezTo>
                <a:cubicBezTo>
                  <a:pt x="232453" y="46978"/>
                  <a:pt x="221937" y="36462"/>
                  <a:pt x="221937" y="23489"/>
                </a:cubicBezTo>
                <a:cubicBezTo>
                  <a:pt x="221937" y="10517"/>
                  <a:pt x="232453" y="0"/>
                  <a:pt x="245426" y="0"/>
                </a:cubicBezTo>
                <a:close/>
                <a:moveTo>
                  <a:pt x="134457" y="0"/>
                </a:moveTo>
                <a:cubicBezTo>
                  <a:pt x="147430" y="0"/>
                  <a:pt x="157946" y="10517"/>
                  <a:pt x="157946" y="23489"/>
                </a:cubicBezTo>
                <a:cubicBezTo>
                  <a:pt x="157946" y="36462"/>
                  <a:pt x="147430" y="46978"/>
                  <a:pt x="134457" y="46978"/>
                </a:cubicBezTo>
                <a:cubicBezTo>
                  <a:pt x="121485" y="46978"/>
                  <a:pt x="110968" y="36462"/>
                  <a:pt x="110968" y="23489"/>
                </a:cubicBezTo>
                <a:cubicBezTo>
                  <a:pt x="110968" y="10517"/>
                  <a:pt x="121485" y="0"/>
                  <a:pt x="134457" y="0"/>
                </a:cubicBezTo>
                <a:close/>
                <a:moveTo>
                  <a:pt x="23489" y="0"/>
                </a:moveTo>
                <a:cubicBezTo>
                  <a:pt x="36461" y="0"/>
                  <a:pt x="46978" y="10517"/>
                  <a:pt x="46978" y="23489"/>
                </a:cubicBezTo>
                <a:cubicBezTo>
                  <a:pt x="46978" y="36462"/>
                  <a:pt x="36461" y="46978"/>
                  <a:pt x="23489" y="46978"/>
                </a:cubicBezTo>
                <a:cubicBezTo>
                  <a:pt x="10516" y="46978"/>
                  <a:pt x="0" y="36462"/>
                  <a:pt x="0" y="23489"/>
                </a:cubicBezTo>
                <a:cubicBezTo>
                  <a:pt x="0" y="10517"/>
                  <a:pt x="10516" y="0"/>
                  <a:pt x="23489" y="0"/>
                </a:cubicBezTo>
                <a:close/>
              </a:path>
            </a:pathLst>
          </a:custGeom>
          <a:gradFill flip="none" rotWithShape="1">
            <a:gsLst>
              <a:gs pos="0">
                <a:schemeClr val="accent2">
                  <a:lumMod val="20000"/>
                  <a:lumOff val="80000"/>
                  <a:alpha val="0"/>
                </a:schemeClr>
              </a:gs>
              <a:gs pos="100000">
                <a:schemeClr val="accent2">
                  <a:lumMod val="20000"/>
                  <a:lumOff val="8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2" name="矩形: 圆角 11"/>
          <p:cNvSpPr/>
          <p:nvPr userDrawn="1">
            <p:custDataLst>
              <p:tags r:id="rId6"/>
            </p:custDataLst>
          </p:nvPr>
        </p:nvSpPr>
        <p:spPr>
          <a:xfrm>
            <a:off x="601663" y="2282825"/>
            <a:ext cx="7951788" cy="3136900"/>
          </a:xfrm>
          <a:prstGeom prst="roundRect">
            <a:avLst>
              <a:gd name="adj" fmla="val 7033"/>
            </a:avLst>
          </a:prstGeom>
          <a:solidFill>
            <a:srgbClr val="FFFFFF"/>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7" name="任意多边形: 形状 16"/>
          <p:cNvSpPr/>
          <p:nvPr userDrawn="1">
            <p:custDataLst>
              <p:tags r:id="rId7"/>
            </p:custDataLst>
          </p:nvPr>
        </p:nvSpPr>
        <p:spPr>
          <a:xfrm>
            <a:off x="7439025" y="5524500"/>
            <a:ext cx="1114425" cy="185738"/>
          </a:xfrm>
          <a:custGeom>
            <a:avLst/>
            <a:gdLst>
              <a:gd name="connsiteX0" fmla="*/ 1463205 w 1486694"/>
              <a:gd name="connsiteY0" fmla="*/ 200044 h 247022"/>
              <a:gd name="connsiteX1" fmla="*/ 1486694 w 1486694"/>
              <a:gd name="connsiteY1" fmla="*/ 223533 h 247022"/>
              <a:gd name="connsiteX2" fmla="*/ 1463205 w 1486694"/>
              <a:gd name="connsiteY2" fmla="*/ 247022 h 247022"/>
              <a:gd name="connsiteX3" fmla="*/ 1439716 w 1486694"/>
              <a:gd name="connsiteY3" fmla="*/ 223533 h 247022"/>
              <a:gd name="connsiteX4" fmla="*/ 1463205 w 1486694"/>
              <a:gd name="connsiteY4" fmla="*/ 200044 h 247022"/>
              <a:gd name="connsiteX5" fmla="*/ 1352237 w 1486694"/>
              <a:gd name="connsiteY5" fmla="*/ 200044 h 247022"/>
              <a:gd name="connsiteX6" fmla="*/ 1375726 w 1486694"/>
              <a:gd name="connsiteY6" fmla="*/ 223533 h 247022"/>
              <a:gd name="connsiteX7" fmla="*/ 1352237 w 1486694"/>
              <a:gd name="connsiteY7" fmla="*/ 247022 h 247022"/>
              <a:gd name="connsiteX8" fmla="*/ 1328748 w 1486694"/>
              <a:gd name="connsiteY8" fmla="*/ 223533 h 247022"/>
              <a:gd name="connsiteX9" fmla="*/ 1352237 w 1486694"/>
              <a:gd name="connsiteY9" fmla="*/ 200044 h 247022"/>
              <a:gd name="connsiteX10" fmla="*/ 1241269 w 1486694"/>
              <a:gd name="connsiteY10" fmla="*/ 200044 h 247022"/>
              <a:gd name="connsiteX11" fmla="*/ 1264758 w 1486694"/>
              <a:gd name="connsiteY11" fmla="*/ 223533 h 247022"/>
              <a:gd name="connsiteX12" fmla="*/ 1241269 w 1486694"/>
              <a:gd name="connsiteY12" fmla="*/ 247022 h 247022"/>
              <a:gd name="connsiteX13" fmla="*/ 1217780 w 1486694"/>
              <a:gd name="connsiteY13" fmla="*/ 223533 h 247022"/>
              <a:gd name="connsiteX14" fmla="*/ 1241269 w 1486694"/>
              <a:gd name="connsiteY14" fmla="*/ 200044 h 247022"/>
              <a:gd name="connsiteX15" fmla="*/ 1130300 w 1486694"/>
              <a:gd name="connsiteY15" fmla="*/ 200044 h 247022"/>
              <a:gd name="connsiteX16" fmla="*/ 1153789 w 1486694"/>
              <a:gd name="connsiteY16" fmla="*/ 223533 h 247022"/>
              <a:gd name="connsiteX17" fmla="*/ 1130300 w 1486694"/>
              <a:gd name="connsiteY17" fmla="*/ 247022 h 247022"/>
              <a:gd name="connsiteX18" fmla="*/ 1106811 w 1486694"/>
              <a:gd name="connsiteY18" fmla="*/ 223533 h 247022"/>
              <a:gd name="connsiteX19" fmla="*/ 1130300 w 1486694"/>
              <a:gd name="connsiteY19" fmla="*/ 200044 h 247022"/>
              <a:gd name="connsiteX20" fmla="*/ 1019332 w 1486694"/>
              <a:gd name="connsiteY20" fmla="*/ 200044 h 247022"/>
              <a:gd name="connsiteX21" fmla="*/ 1042821 w 1486694"/>
              <a:gd name="connsiteY21" fmla="*/ 223533 h 247022"/>
              <a:gd name="connsiteX22" fmla="*/ 1019332 w 1486694"/>
              <a:gd name="connsiteY22" fmla="*/ 247022 h 247022"/>
              <a:gd name="connsiteX23" fmla="*/ 995843 w 1486694"/>
              <a:gd name="connsiteY23" fmla="*/ 223533 h 247022"/>
              <a:gd name="connsiteX24" fmla="*/ 1019332 w 1486694"/>
              <a:gd name="connsiteY24" fmla="*/ 200044 h 247022"/>
              <a:gd name="connsiteX25" fmla="*/ 908363 w 1486694"/>
              <a:gd name="connsiteY25" fmla="*/ 200044 h 247022"/>
              <a:gd name="connsiteX26" fmla="*/ 931852 w 1486694"/>
              <a:gd name="connsiteY26" fmla="*/ 223533 h 247022"/>
              <a:gd name="connsiteX27" fmla="*/ 908363 w 1486694"/>
              <a:gd name="connsiteY27" fmla="*/ 247022 h 247022"/>
              <a:gd name="connsiteX28" fmla="*/ 884874 w 1486694"/>
              <a:gd name="connsiteY28" fmla="*/ 223533 h 247022"/>
              <a:gd name="connsiteX29" fmla="*/ 908363 w 1486694"/>
              <a:gd name="connsiteY29" fmla="*/ 200044 h 247022"/>
              <a:gd name="connsiteX30" fmla="*/ 797395 w 1486694"/>
              <a:gd name="connsiteY30" fmla="*/ 200044 h 247022"/>
              <a:gd name="connsiteX31" fmla="*/ 820884 w 1486694"/>
              <a:gd name="connsiteY31" fmla="*/ 223533 h 247022"/>
              <a:gd name="connsiteX32" fmla="*/ 797395 w 1486694"/>
              <a:gd name="connsiteY32" fmla="*/ 247022 h 247022"/>
              <a:gd name="connsiteX33" fmla="*/ 773906 w 1486694"/>
              <a:gd name="connsiteY33" fmla="*/ 223533 h 247022"/>
              <a:gd name="connsiteX34" fmla="*/ 797395 w 1486694"/>
              <a:gd name="connsiteY34" fmla="*/ 200044 h 247022"/>
              <a:gd name="connsiteX35" fmla="*/ 689299 w 1486694"/>
              <a:gd name="connsiteY35" fmla="*/ 200044 h 247022"/>
              <a:gd name="connsiteX36" fmla="*/ 712788 w 1486694"/>
              <a:gd name="connsiteY36" fmla="*/ 223533 h 247022"/>
              <a:gd name="connsiteX37" fmla="*/ 689299 w 1486694"/>
              <a:gd name="connsiteY37" fmla="*/ 247022 h 247022"/>
              <a:gd name="connsiteX38" fmla="*/ 665810 w 1486694"/>
              <a:gd name="connsiteY38" fmla="*/ 223533 h 247022"/>
              <a:gd name="connsiteX39" fmla="*/ 689299 w 1486694"/>
              <a:gd name="connsiteY39" fmla="*/ 200044 h 247022"/>
              <a:gd name="connsiteX40" fmla="*/ 578331 w 1486694"/>
              <a:gd name="connsiteY40" fmla="*/ 200044 h 247022"/>
              <a:gd name="connsiteX41" fmla="*/ 601820 w 1486694"/>
              <a:gd name="connsiteY41" fmla="*/ 223533 h 247022"/>
              <a:gd name="connsiteX42" fmla="*/ 578331 w 1486694"/>
              <a:gd name="connsiteY42" fmla="*/ 247022 h 247022"/>
              <a:gd name="connsiteX43" fmla="*/ 554842 w 1486694"/>
              <a:gd name="connsiteY43" fmla="*/ 223533 h 247022"/>
              <a:gd name="connsiteX44" fmla="*/ 578331 w 1486694"/>
              <a:gd name="connsiteY44" fmla="*/ 200044 h 247022"/>
              <a:gd name="connsiteX45" fmla="*/ 467363 w 1486694"/>
              <a:gd name="connsiteY45" fmla="*/ 200044 h 247022"/>
              <a:gd name="connsiteX46" fmla="*/ 490852 w 1486694"/>
              <a:gd name="connsiteY46" fmla="*/ 223533 h 247022"/>
              <a:gd name="connsiteX47" fmla="*/ 467363 w 1486694"/>
              <a:gd name="connsiteY47" fmla="*/ 247022 h 247022"/>
              <a:gd name="connsiteX48" fmla="*/ 443874 w 1486694"/>
              <a:gd name="connsiteY48" fmla="*/ 223533 h 247022"/>
              <a:gd name="connsiteX49" fmla="*/ 467363 w 1486694"/>
              <a:gd name="connsiteY49" fmla="*/ 200044 h 247022"/>
              <a:gd name="connsiteX50" fmla="*/ 356394 w 1486694"/>
              <a:gd name="connsiteY50" fmla="*/ 200044 h 247022"/>
              <a:gd name="connsiteX51" fmla="*/ 379883 w 1486694"/>
              <a:gd name="connsiteY51" fmla="*/ 223533 h 247022"/>
              <a:gd name="connsiteX52" fmla="*/ 356394 w 1486694"/>
              <a:gd name="connsiteY52" fmla="*/ 247022 h 247022"/>
              <a:gd name="connsiteX53" fmla="*/ 332905 w 1486694"/>
              <a:gd name="connsiteY53" fmla="*/ 223533 h 247022"/>
              <a:gd name="connsiteX54" fmla="*/ 356394 w 1486694"/>
              <a:gd name="connsiteY54" fmla="*/ 200044 h 247022"/>
              <a:gd name="connsiteX55" fmla="*/ 245426 w 1486694"/>
              <a:gd name="connsiteY55" fmla="*/ 200044 h 247022"/>
              <a:gd name="connsiteX56" fmla="*/ 268915 w 1486694"/>
              <a:gd name="connsiteY56" fmla="*/ 223533 h 247022"/>
              <a:gd name="connsiteX57" fmla="*/ 245426 w 1486694"/>
              <a:gd name="connsiteY57" fmla="*/ 247022 h 247022"/>
              <a:gd name="connsiteX58" fmla="*/ 221937 w 1486694"/>
              <a:gd name="connsiteY58" fmla="*/ 223533 h 247022"/>
              <a:gd name="connsiteX59" fmla="*/ 245426 w 1486694"/>
              <a:gd name="connsiteY59" fmla="*/ 200044 h 247022"/>
              <a:gd name="connsiteX60" fmla="*/ 134457 w 1486694"/>
              <a:gd name="connsiteY60" fmla="*/ 200044 h 247022"/>
              <a:gd name="connsiteX61" fmla="*/ 157946 w 1486694"/>
              <a:gd name="connsiteY61" fmla="*/ 223533 h 247022"/>
              <a:gd name="connsiteX62" fmla="*/ 134457 w 1486694"/>
              <a:gd name="connsiteY62" fmla="*/ 247022 h 247022"/>
              <a:gd name="connsiteX63" fmla="*/ 110968 w 1486694"/>
              <a:gd name="connsiteY63" fmla="*/ 223533 h 247022"/>
              <a:gd name="connsiteX64" fmla="*/ 134457 w 1486694"/>
              <a:gd name="connsiteY64" fmla="*/ 200044 h 247022"/>
              <a:gd name="connsiteX65" fmla="*/ 23489 w 1486694"/>
              <a:gd name="connsiteY65" fmla="*/ 200044 h 247022"/>
              <a:gd name="connsiteX66" fmla="*/ 46978 w 1486694"/>
              <a:gd name="connsiteY66" fmla="*/ 223533 h 247022"/>
              <a:gd name="connsiteX67" fmla="*/ 23489 w 1486694"/>
              <a:gd name="connsiteY67" fmla="*/ 247022 h 247022"/>
              <a:gd name="connsiteX68" fmla="*/ 0 w 1486694"/>
              <a:gd name="connsiteY68" fmla="*/ 223533 h 247022"/>
              <a:gd name="connsiteX69" fmla="*/ 23489 w 1486694"/>
              <a:gd name="connsiteY69" fmla="*/ 200044 h 247022"/>
              <a:gd name="connsiteX70" fmla="*/ 1463205 w 1486694"/>
              <a:gd name="connsiteY70" fmla="*/ 100022 h 247022"/>
              <a:gd name="connsiteX71" fmla="*/ 1486694 w 1486694"/>
              <a:gd name="connsiteY71" fmla="*/ 123511 h 247022"/>
              <a:gd name="connsiteX72" fmla="*/ 1463205 w 1486694"/>
              <a:gd name="connsiteY72" fmla="*/ 147000 h 247022"/>
              <a:gd name="connsiteX73" fmla="*/ 1439716 w 1486694"/>
              <a:gd name="connsiteY73" fmla="*/ 123511 h 247022"/>
              <a:gd name="connsiteX74" fmla="*/ 1463205 w 1486694"/>
              <a:gd name="connsiteY74" fmla="*/ 100022 h 247022"/>
              <a:gd name="connsiteX75" fmla="*/ 1352237 w 1486694"/>
              <a:gd name="connsiteY75" fmla="*/ 100022 h 247022"/>
              <a:gd name="connsiteX76" fmla="*/ 1375726 w 1486694"/>
              <a:gd name="connsiteY76" fmla="*/ 123511 h 247022"/>
              <a:gd name="connsiteX77" fmla="*/ 1352237 w 1486694"/>
              <a:gd name="connsiteY77" fmla="*/ 147000 h 247022"/>
              <a:gd name="connsiteX78" fmla="*/ 1328748 w 1486694"/>
              <a:gd name="connsiteY78" fmla="*/ 123511 h 247022"/>
              <a:gd name="connsiteX79" fmla="*/ 1352237 w 1486694"/>
              <a:gd name="connsiteY79" fmla="*/ 100022 h 247022"/>
              <a:gd name="connsiteX80" fmla="*/ 1241269 w 1486694"/>
              <a:gd name="connsiteY80" fmla="*/ 100022 h 247022"/>
              <a:gd name="connsiteX81" fmla="*/ 1264758 w 1486694"/>
              <a:gd name="connsiteY81" fmla="*/ 123511 h 247022"/>
              <a:gd name="connsiteX82" fmla="*/ 1241269 w 1486694"/>
              <a:gd name="connsiteY82" fmla="*/ 147000 h 247022"/>
              <a:gd name="connsiteX83" fmla="*/ 1217780 w 1486694"/>
              <a:gd name="connsiteY83" fmla="*/ 123511 h 247022"/>
              <a:gd name="connsiteX84" fmla="*/ 1241269 w 1486694"/>
              <a:gd name="connsiteY84" fmla="*/ 100022 h 247022"/>
              <a:gd name="connsiteX85" fmla="*/ 1130300 w 1486694"/>
              <a:gd name="connsiteY85" fmla="*/ 100022 h 247022"/>
              <a:gd name="connsiteX86" fmla="*/ 1153789 w 1486694"/>
              <a:gd name="connsiteY86" fmla="*/ 123511 h 247022"/>
              <a:gd name="connsiteX87" fmla="*/ 1130300 w 1486694"/>
              <a:gd name="connsiteY87" fmla="*/ 147000 h 247022"/>
              <a:gd name="connsiteX88" fmla="*/ 1106811 w 1486694"/>
              <a:gd name="connsiteY88" fmla="*/ 123511 h 247022"/>
              <a:gd name="connsiteX89" fmla="*/ 1130300 w 1486694"/>
              <a:gd name="connsiteY89" fmla="*/ 100022 h 247022"/>
              <a:gd name="connsiteX90" fmla="*/ 1019332 w 1486694"/>
              <a:gd name="connsiteY90" fmla="*/ 100022 h 247022"/>
              <a:gd name="connsiteX91" fmla="*/ 1042821 w 1486694"/>
              <a:gd name="connsiteY91" fmla="*/ 123511 h 247022"/>
              <a:gd name="connsiteX92" fmla="*/ 1019332 w 1486694"/>
              <a:gd name="connsiteY92" fmla="*/ 147000 h 247022"/>
              <a:gd name="connsiteX93" fmla="*/ 995843 w 1486694"/>
              <a:gd name="connsiteY93" fmla="*/ 123511 h 247022"/>
              <a:gd name="connsiteX94" fmla="*/ 1019332 w 1486694"/>
              <a:gd name="connsiteY94" fmla="*/ 100022 h 247022"/>
              <a:gd name="connsiteX95" fmla="*/ 908363 w 1486694"/>
              <a:gd name="connsiteY95" fmla="*/ 100022 h 247022"/>
              <a:gd name="connsiteX96" fmla="*/ 931852 w 1486694"/>
              <a:gd name="connsiteY96" fmla="*/ 123511 h 247022"/>
              <a:gd name="connsiteX97" fmla="*/ 908363 w 1486694"/>
              <a:gd name="connsiteY97" fmla="*/ 147000 h 247022"/>
              <a:gd name="connsiteX98" fmla="*/ 884874 w 1486694"/>
              <a:gd name="connsiteY98" fmla="*/ 123511 h 247022"/>
              <a:gd name="connsiteX99" fmla="*/ 908363 w 1486694"/>
              <a:gd name="connsiteY99" fmla="*/ 100022 h 247022"/>
              <a:gd name="connsiteX100" fmla="*/ 797395 w 1486694"/>
              <a:gd name="connsiteY100" fmla="*/ 100022 h 247022"/>
              <a:gd name="connsiteX101" fmla="*/ 820884 w 1486694"/>
              <a:gd name="connsiteY101" fmla="*/ 123511 h 247022"/>
              <a:gd name="connsiteX102" fmla="*/ 797395 w 1486694"/>
              <a:gd name="connsiteY102" fmla="*/ 147000 h 247022"/>
              <a:gd name="connsiteX103" fmla="*/ 773906 w 1486694"/>
              <a:gd name="connsiteY103" fmla="*/ 123511 h 247022"/>
              <a:gd name="connsiteX104" fmla="*/ 797395 w 1486694"/>
              <a:gd name="connsiteY104" fmla="*/ 100022 h 247022"/>
              <a:gd name="connsiteX105" fmla="*/ 689299 w 1486694"/>
              <a:gd name="connsiteY105" fmla="*/ 100022 h 247022"/>
              <a:gd name="connsiteX106" fmla="*/ 712788 w 1486694"/>
              <a:gd name="connsiteY106" fmla="*/ 123511 h 247022"/>
              <a:gd name="connsiteX107" fmla="*/ 689299 w 1486694"/>
              <a:gd name="connsiteY107" fmla="*/ 147000 h 247022"/>
              <a:gd name="connsiteX108" fmla="*/ 665810 w 1486694"/>
              <a:gd name="connsiteY108" fmla="*/ 123511 h 247022"/>
              <a:gd name="connsiteX109" fmla="*/ 689299 w 1486694"/>
              <a:gd name="connsiteY109" fmla="*/ 100022 h 247022"/>
              <a:gd name="connsiteX110" fmla="*/ 578331 w 1486694"/>
              <a:gd name="connsiteY110" fmla="*/ 100022 h 247022"/>
              <a:gd name="connsiteX111" fmla="*/ 601820 w 1486694"/>
              <a:gd name="connsiteY111" fmla="*/ 123511 h 247022"/>
              <a:gd name="connsiteX112" fmla="*/ 578331 w 1486694"/>
              <a:gd name="connsiteY112" fmla="*/ 147000 h 247022"/>
              <a:gd name="connsiteX113" fmla="*/ 554842 w 1486694"/>
              <a:gd name="connsiteY113" fmla="*/ 123511 h 247022"/>
              <a:gd name="connsiteX114" fmla="*/ 578331 w 1486694"/>
              <a:gd name="connsiteY114" fmla="*/ 100022 h 247022"/>
              <a:gd name="connsiteX115" fmla="*/ 467363 w 1486694"/>
              <a:gd name="connsiteY115" fmla="*/ 100022 h 247022"/>
              <a:gd name="connsiteX116" fmla="*/ 490852 w 1486694"/>
              <a:gd name="connsiteY116" fmla="*/ 123511 h 247022"/>
              <a:gd name="connsiteX117" fmla="*/ 467363 w 1486694"/>
              <a:gd name="connsiteY117" fmla="*/ 147000 h 247022"/>
              <a:gd name="connsiteX118" fmla="*/ 443874 w 1486694"/>
              <a:gd name="connsiteY118" fmla="*/ 123511 h 247022"/>
              <a:gd name="connsiteX119" fmla="*/ 467363 w 1486694"/>
              <a:gd name="connsiteY119" fmla="*/ 100022 h 247022"/>
              <a:gd name="connsiteX120" fmla="*/ 356394 w 1486694"/>
              <a:gd name="connsiteY120" fmla="*/ 100022 h 247022"/>
              <a:gd name="connsiteX121" fmla="*/ 379883 w 1486694"/>
              <a:gd name="connsiteY121" fmla="*/ 123511 h 247022"/>
              <a:gd name="connsiteX122" fmla="*/ 356394 w 1486694"/>
              <a:gd name="connsiteY122" fmla="*/ 147000 h 247022"/>
              <a:gd name="connsiteX123" fmla="*/ 332905 w 1486694"/>
              <a:gd name="connsiteY123" fmla="*/ 123511 h 247022"/>
              <a:gd name="connsiteX124" fmla="*/ 356394 w 1486694"/>
              <a:gd name="connsiteY124" fmla="*/ 100022 h 247022"/>
              <a:gd name="connsiteX125" fmla="*/ 245426 w 1486694"/>
              <a:gd name="connsiteY125" fmla="*/ 100022 h 247022"/>
              <a:gd name="connsiteX126" fmla="*/ 268915 w 1486694"/>
              <a:gd name="connsiteY126" fmla="*/ 123511 h 247022"/>
              <a:gd name="connsiteX127" fmla="*/ 245426 w 1486694"/>
              <a:gd name="connsiteY127" fmla="*/ 147000 h 247022"/>
              <a:gd name="connsiteX128" fmla="*/ 221937 w 1486694"/>
              <a:gd name="connsiteY128" fmla="*/ 123511 h 247022"/>
              <a:gd name="connsiteX129" fmla="*/ 245426 w 1486694"/>
              <a:gd name="connsiteY129" fmla="*/ 100022 h 247022"/>
              <a:gd name="connsiteX130" fmla="*/ 134457 w 1486694"/>
              <a:gd name="connsiteY130" fmla="*/ 100022 h 247022"/>
              <a:gd name="connsiteX131" fmla="*/ 157946 w 1486694"/>
              <a:gd name="connsiteY131" fmla="*/ 123511 h 247022"/>
              <a:gd name="connsiteX132" fmla="*/ 134457 w 1486694"/>
              <a:gd name="connsiteY132" fmla="*/ 147000 h 247022"/>
              <a:gd name="connsiteX133" fmla="*/ 110968 w 1486694"/>
              <a:gd name="connsiteY133" fmla="*/ 123511 h 247022"/>
              <a:gd name="connsiteX134" fmla="*/ 134457 w 1486694"/>
              <a:gd name="connsiteY134" fmla="*/ 100022 h 247022"/>
              <a:gd name="connsiteX135" fmla="*/ 23489 w 1486694"/>
              <a:gd name="connsiteY135" fmla="*/ 100022 h 247022"/>
              <a:gd name="connsiteX136" fmla="*/ 46978 w 1486694"/>
              <a:gd name="connsiteY136" fmla="*/ 123511 h 247022"/>
              <a:gd name="connsiteX137" fmla="*/ 23489 w 1486694"/>
              <a:gd name="connsiteY137" fmla="*/ 147000 h 247022"/>
              <a:gd name="connsiteX138" fmla="*/ 0 w 1486694"/>
              <a:gd name="connsiteY138" fmla="*/ 123511 h 247022"/>
              <a:gd name="connsiteX139" fmla="*/ 23489 w 1486694"/>
              <a:gd name="connsiteY139" fmla="*/ 100022 h 247022"/>
              <a:gd name="connsiteX140" fmla="*/ 1463205 w 1486694"/>
              <a:gd name="connsiteY140" fmla="*/ 0 h 247022"/>
              <a:gd name="connsiteX141" fmla="*/ 1486694 w 1486694"/>
              <a:gd name="connsiteY141" fmla="*/ 23489 h 247022"/>
              <a:gd name="connsiteX142" fmla="*/ 1463205 w 1486694"/>
              <a:gd name="connsiteY142" fmla="*/ 46978 h 247022"/>
              <a:gd name="connsiteX143" fmla="*/ 1439716 w 1486694"/>
              <a:gd name="connsiteY143" fmla="*/ 23489 h 247022"/>
              <a:gd name="connsiteX144" fmla="*/ 1463205 w 1486694"/>
              <a:gd name="connsiteY144" fmla="*/ 0 h 247022"/>
              <a:gd name="connsiteX145" fmla="*/ 1352237 w 1486694"/>
              <a:gd name="connsiteY145" fmla="*/ 0 h 247022"/>
              <a:gd name="connsiteX146" fmla="*/ 1375726 w 1486694"/>
              <a:gd name="connsiteY146" fmla="*/ 23489 h 247022"/>
              <a:gd name="connsiteX147" fmla="*/ 1352237 w 1486694"/>
              <a:gd name="connsiteY147" fmla="*/ 46978 h 247022"/>
              <a:gd name="connsiteX148" fmla="*/ 1328748 w 1486694"/>
              <a:gd name="connsiteY148" fmla="*/ 23489 h 247022"/>
              <a:gd name="connsiteX149" fmla="*/ 1352237 w 1486694"/>
              <a:gd name="connsiteY149" fmla="*/ 0 h 247022"/>
              <a:gd name="connsiteX150" fmla="*/ 1241269 w 1486694"/>
              <a:gd name="connsiteY150" fmla="*/ 0 h 247022"/>
              <a:gd name="connsiteX151" fmla="*/ 1264758 w 1486694"/>
              <a:gd name="connsiteY151" fmla="*/ 23489 h 247022"/>
              <a:gd name="connsiteX152" fmla="*/ 1241269 w 1486694"/>
              <a:gd name="connsiteY152" fmla="*/ 46978 h 247022"/>
              <a:gd name="connsiteX153" fmla="*/ 1217780 w 1486694"/>
              <a:gd name="connsiteY153" fmla="*/ 23489 h 247022"/>
              <a:gd name="connsiteX154" fmla="*/ 1241269 w 1486694"/>
              <a:gd name="connsiteY154" fmla="*/ 0 h 247022"/>
              <a:gd name="connsiteX155" fmla="*/ 1130300 w 1486694"/>
              <a:gd name="connsiteY155" fmla="*/ 0 h 247022"/>
              <a:gd name="connsiteX156" fmla="*/ 1153789 w 1486694"/>
              <a:gd name="connsiteY156" fmla="*/ 23489 h 247022"/>
              <a:gd name="connsiteX157" fmla="*/ 1130300 w 1486694"/>
              <a:gd name="connsiteY157" fmla="*/ 46978 h 247022"/>
              <a:gd name="connsiteX158" fmla="*/ 1106811 w 1486694"/>
              <a:gd name="connsiteY158" fmla="*/ 23489 h 247022"/>
              <a:gd name="connsiteX159" fmla="*/ 1130300 w 1486694"/>
              <a:gd name="connsiteY159" fmla="*/ 0 h 247022"/>
              <a:gd name="connsiteX160" fmla="*/ 1019332 w 1486694"/>
              <a:gd name="connsiteY160" fmla="*/ 0 h 247022"/>
              <a:gd name="connsiteX161" fmla="*/ 1042821 w 1486694"/>
              <a:gd name="connsiteY161" fmla="*/ 23489 h 247022"/>
              <a:gd name="connsiteX162" fmla="*/ 1019332 w 1486694"/>
              <a:gd name="connsiteY162" fmla="*/ 46978 h 247022"/>
              <a:gd name="connsiteX163" fmla="*/ 995843 w 1486694"/>
              <a:gd name="connsiteY163" fmla="*/ 23489 h 247022"/>
              <a:gd name="connsiteX164" fmla="*/ 1019332 w 1486694"/>
              <a:gd name="connsiteY164" fmla="*/ 0 h 247022"/>
              <a:gd name="connsiteX165" fmla="*/ 908363 w 1486694"/>
              <a:gd name="connsiteY165" fmla="*/ 0 h 247022"/>
              <a:gd name="connsiteX166" fmla="*/ 931852 w 1486694"/>
              <a:gd name="connsiteY166" fmla="*/ 23489 h 247022"/>
              <a:gd name="connsiteX167" fmla="*/ 908363 w 1486694"/>
              <a:gd name="connsiteY167" fmla="*/ 46978 h 247022"/>
              <a:gd name="connsiteX168" fmla="*/ 884874 w 1486694"/>
              <a:gd name="connsiteY168" fmla="*/ 23489 h 247022"/>
              <a:gd name="connsiteX169" fmla="*/ 908363 w 1486694"/>
              <a:gd name="connsiteY169" fmla="*/ 0 h 247022"/>
              <a:gd name="connsiteX170" fmla="*/ 797395 w 1486694"/>
              <a:gd name="connsiteY170" fmla="*/ 0 h 247022"/>
              <a:gd name="connsiteX171" fmla="*/ 820884 w 1486694"/>
              <a:gd name="connsiteY171" fmla="*/ 23489 h 247022"/>
              <a:gd name="connsiteX172" fmla="*/ 797395 w 1486694"/>
              <a:gd name="connsiteY172" fmla="*/ 46978 h 247022"/>
              <a:gd name="connsiteX173" fmla="*/ 773906 w 1486694"/>
              <a:gd name="connsiteY173" fmla="*/ 23489 h 247022"/>
              <a:gd name="connsiteX174" fmla="*/ 797395 w 1486694"/>
              <a:gd name="connsiteY174" fmla="*/ 0 h 247022"/>
              <a:gd name="connsiteX175" fmla="*/ 689299 w 1486694"/>
              <a:gd name="connsiteY175" fmla="*/ 0 h 247022"/>
              <a:gd name="connsiteX176" fmla="*/ 712788 w 1486694"/>
              <a:gd name="connsiteY176" fmla="*/ 23489 h 247022"/>
              <a:gd name="connsiteX177" fmla="*/ 689299 w 1486694"/>
              <a:gd name="connsiteY177" fmla="*/ 46978 h 247022"/>
              <a:gd name="connsiteX178" fmla="*/ 665810 w 1486694"/>
              <a:gd name="connsiteY178" fmla="*/ 23489 h 247022"/>
              <a:gd name="connsiteX179" fmla="*/ 689299 w 1486694"/>
              <a:gd name="connsiteY179" fmla="*/ 0 h 247022"/>
              <a:gd name="connsiteX180" fmla="*/ 578331 w 1486694"/>
              <a:gd name="connsiteY180" fmla="*/ 0 h 247022"/>
              <a:gd name="connsiteX181" fmla="*/ 601820 w 1486694"/>
              <a:gd name="connsiteY181" fmla="*/ 23489 h 247022"/>
              <a:gd name="connsiteX182" fmla="*/ 578331 w 1486694"/>
              <a:gd name="connsiteY182" fmla="*/ 46978 h 247022"/>
              <a:gd name="connsiteX183" fmla="*/ 554842 w 1486694"/>
              <a:gd name="connsiteY183" fmla="*/ 23489 h 247022"/>
              <a:gd name="connsiteX184" fmla="*/ 578331 w 1486694"/>
              <a:gd name="connsiteY184" fmla="*/ 0 h 247022"/>
              <a:gd name="connsiteX185" fmla="*/ 467363 w 1486694"/>
              <a:gd name="connsiteY185" fmla="*/ 0 h 247022"/>
              <a:gd name="connsiteX186" fmla="*/ 490852 w 1486694"/>
              <a:gd name="connsiteY186" fmla="*/ 23489 h 247022"/>
              <a:gd name="connsiteX187" fmla="*/ 467363 w 1486694"/>
              <a:gd name="connsiteY187" fmla="*/ 46978 h 247022"/>
              <a:gd name="connsiteX188" fmla="*/ 443874 w 1486694"/>
              <a:gd name="connsiteY188" fmla="*/ 23489 h 247022"/>
              <a:gd name="connsiteX189" fmla="*/ 467363 w 1486694"/>
              <a:gd name="connsiteY189" fmla="*/ 0 h 247022"/>
              <a:gd name="connsiteX190" fmla="*/ 356394 w 1486694"/>
              <a:gd name="connsiteY190" fmla="*/ 0 h 247022"/>
              <a:gd name="connsiteX191" fmla="*/ 379883 w 1486694"/>
              <a:gd name="connsiteY191" fmla="*/ 23489 h 247022"/>
              <a:gd name="connsiteX192" fmla="*/ 356394 w 1486694"/>
              <a:gd name="connsiteY192" fmla="*/ 46978 h 247022"/>
              <a:gd name="connsiteX193" fmla="*/ 332905 w 1486694"/>
              <a:gd name="connsiteY193" fmla="*/ 23489 h 247022"/>
              <a:gd name="connsiteX194" fmla="*/ 356394 w 1486694"/>
              <a:gd name="connsiteY194" fmla="*/ 0 h 247022"/>
              <a:gd name="connsiteX195" fmla="*/ 245426 w 1486694"/>
              <a:gd name="connsiteY195" fmla="*/ 0 h 247022"/>
              <a:gd name="connsiteX196" fmla="*/ 268915 w 1486694"/>
              <a:gd name="connsiteY196" fmla="*/ 23489 h 247022"/>
              <a:gd name="connsiteX197" fmla="*/ 245426 w 1486694"/>
              <a:gd name="connsiteY197" fmla="*/ 46978 h 247022"/>
              <a:gd name="connsiteX198" fmla="*/ 221937 w 1486694"/>
              <a:gd name="connsiteY198" fmla="*/ 23489 h 247022"/>
              <a:gd name="connsiteX199" fmla="*/ 245426 w 1486694"/>
              <a:gd name="connsiteY199" fmla="*/ 0 h 247022"/>
              <a:gd name="connsiteX200" fmla="*/ 134457 w 1486694"/>
              <a:gd name="connsiteY200" fmla="*/ 0 h 247022"/>
              <a:gd name="connsiteX201" fmla="*/ 157946 w 1486694"/>
              <a:gd name="connsiteY201" fmla="*/ 23489 h 247022"/>
              <a:gd name="connsiteX202" fmla="*/ 134457 w 1486694"/>
              <a:gd name="connsiteY202" fmla="*/ 46978 h 247022"/>
              <a:gd name="connsiteX203" fmla="*/ 110968 w 1486694"/>
              <a:gd name="connsiteY203" fmla="*/ 23489 h 247022"/>
              <a:gd name="connsiteX204" fmla="*/ 134457 w 1486694"/>
              <a:gd name="connsiteY204" fmla="*/ 0 h 247022"/>
              <a:gd name="connsiteX205" fmla="*/ 23489 w 1486694"/>
              <a:gd name="connsiteY205" fmla="*/ 0 h 247022"/>
              <a:gd name="connsiteX206" fmla="*/ 46978 w 1486694"/>
              <a:gd name="connsiteY206" fmla="*/ 23489 h 247022"/>
              <a:gd name="connsiteX207" fmla="*/ 23489 w 1486694"/>
              <a:gd name="connsiteY207" fmla="*/ 46978 h 247022"/>
              <a:gd name="connsiteX208" fmla="*/ 0 w 1486694"/>
              <a:gd name="connsiteY208" fmla="*/ 23489 h 247022"/>
              <a:gd name="connsiteX209" fmla="*/ 23489 w 1486694"/>
              <a:gd name="connsiteY209" fmla="*/ 0 h 24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486694" h="247022">
                <a:moveTo>
                  <a:pt x="1463205" y="200044"/>
                </a:moveTo>
                <a:cubicBezTo>
                  <a:pt x="1476177" y="200044"/>
                  <a:pt x="1486694" y="210561"/>
                  <a:pt x="1486694" y="223533"/>
                </a:cubicBezTo>
                <a:cubicBezTo>
                  <a:pt x="1486694" y="236506"/>
                  <a:pt x="1476177" y="247022"/>
                  <a:pt x="1463205" y="247022"/>
                </a:cubicBezTo>
                <a:cubicBezTo>
                  <a:pt x="1450233" y="247022"/>
                  <a:pt x="1439716" y="236506"/>
                  <a:pt x="1439716" y="223533"/>
                </a:cubicBezTo>
                <a:cubicBezTo>
                  <a:pt x="1439716" y="210561"/>
                  <a:pt x="1450233" y="200044"/>
                  <a:pt x="1463205" y="200044"/>
                </a:cubicBezTo>
                <a:close/>
                <a:moveTo>
                  <a:pt x="1352237" y="200044"/>
                </a:moveTo>
                <a:cubicBezTo>
                  <a:pt x="1365210" y="200044"/>
                  <a:pt x="1375726" y="210561"/>
                  <a:pt x="1375726" y="223533"/>
                </a:cubicBezTo>
                <a:cubicBezTo>
                  <a:pt x="1375726" y="236506"/>
                  <a:pt x="1365210" y="247022"/>
                  <a:pt x="1352237" y="247022"/>
                </a:cubicBezTo>
                <a:cubicBezTo>
                  <a:pt x="1339265" y="247022"/>
                  <a:pt x="1328748" y="236506"/>
                  <a:pt x="1328748" y="223533"/>
                </a:cubicBezTo>
                <a:cubicBezTo>
                  <a:pt x="1328748" y="210561"/>
                  <a:pt x="1339265" y="200044"/>
                  <a:pt x="1352237" y="200044"/>
                </a:cubicBezTo>
                <a:close/>
                <a:moveTo>
                  <a:pt x="1241269" y="200044"/>
                </a:moveTo>
                <a:cubicBezTo>
                  <a:pt x="1254241" y="200044"/>
                  <a:pt x="1264758" y="210561"/>
                  <a:pt x="1264758" y="223533"/>
                </a:cubicBezTo>
                <a:cubicBezTo>
                  <a:pt x="1264758" y="236506"/>
                  <a:pt x="1254241" y="247022"/>
                  <a:pt x="1241269" y="247022"/>
                </a:cubicBezTo>
                <a:cubicBezTo>
                  <a:pt x="1228296" y="247022"/>
                  <a:pt x="1217780" y="236506"/>
                  <a:pt x="1217780" y="223533"/>
                </a:cubicBezTo>
                <a:cubicBezTo>
                  <a:pt x="1217780" y="210561"/>
                  <a:pt x="1228296" y="200044"/>
                  <a:pt x="1241269" y="200044"/>
                </a:cubicBezTo>
                <a:close/>
                <a:moveTo>
                  <a:pt x="1130300" y="200044"/>
                </a:moveTo>
                <a:cubicBezTo>
                  <a:pt x="1143273" y="200044"/>
                  <a:pt x="1153789" y="210561"/>
                  <a:pt x="1153789" y="223533"/>
                </a:cubicBezTo>
                <a:cubicBezTo>
                  <a:pt x="1153789" y="236506"/>
                  <a:pt x="1143273" y="247022"/>
                  <a:pt x="1130300" y="247022"/>
                </a:cubicBezTo>
                <a:cubicBezTo>
                  <a:pt x="1117328" y="247022"/>
                  <a:pt x="1106811" y="236506"/>
                  <a:pt x="1106811" y="223533"/>
                </a:cubicBezTo>
                <a:cubicBezTo>
                  <a:pt x="1106811" y="210561"/>
                  <a:pt x="1117328" y="200044"/>
                  <a:pt x="1130300" y="200044"/>
                </a:cubicBezTo>
                <a:close/>
                <a:moveTo>
                  <a:pt x="1019332" y="200044"/>
                </a:moveTo>
                <a:cubicBezTo>
                  <a:pt x="1032304" y="200044"/>
                  <a:pt x="1042821" y="210561"/>
                  <a:pt x="1042821" y="223533"/>
                </a:cubicBezTo>
                <a:cubicBezTo>
                  <a:pt x="1042821" y="236506"/>
                  <a:pt x="1032304" y="247022"/>
                  <a:pt x="1019332" y="247022"/>
                </a:cubicBezTo>
                <a:cubicBezTo>
                  <a:pt x="1006359" y="247022"/>
                  <a:pt x="995843" y="236506"/>
                  <a:pt x="995843" y="223533"/>
                </a:cubicBezTo>
                <a:cubicBezTo>
                  <a:pt x="995843" y="210561"/>
                  <a:pt x="1006359" y="200044"/>
                  <a:pt x="1019332" y="200044"/>
                </a:cubicBezTo>
                <a:close/>
                <a:moveTo>
                  <a:pt x="908363" y="200044"/>
                </a:moveTo>
                <a:cubicBezTo>
                  <a:pt x="921336" y="200044"/>
                  <a:pt x="931852" y="210561"/>
                  <a:pt x="931852" y="223533"/>
                </a:cubicBezTo>
                <a:cubicBezTo>
                  <a:pt x="931852" y="236506"/>
                  <a:pt x="921336" y="247022"/>
                  <a:pt x="908363" y="247022"/>
                </a:cubicBezTo>
                <a:cubicBezTo>
                  <a:pt x="895391" y="247022"/>
                  <a:pt x="884874" y="236506"/>
                  <a:pt x="884874" y="223533"/>
                </a:cubicBezTo>
                <a:cubicBezTo>
                  <a:pt x="884874" y="210561"/>
                  <a:pt x="895391" y="200044"/>
                  <a:pt x="908363" y="200044"/>
                </a:cubicBezTo>
                <a:close/>
                <a:moveTo>
                  <a:pt x="797395" y="200044"/>
                </a:moveTo>
                <a:cubicBezTo>
                  <a:pt x="810367" y="200044"/>
                  <a:pt x="820884" y="210561"/>
                  <a:pt x="820884" y="223533"/>
                </a:cubicBezTo>
                <a:cubicBezTo>
                  <a:pt x="820884" y="236506"/>
                  <a:pt x="810367" y="247022"/>
                  <a:pt x="797395" y="247022"/>
                </a:cubicBezTo>
                <a:cubicBezTo>
                  <a:pt x="784423" y="247022"/>
                  <a:pt x="773906" y="236506"/>
                  <a:pt x="773906" y="223533"/>
                </a:cubicBezTo>
                <a:cubicBezTo>
                  <a:pt x="773906" y="210561"/>
                  <a:pt x="784423" y="200044"/>
                  <a:pt x="797395" y="200044"/>
                </a:cubicBezTo>
                <a:close/>
                <a:moveTo>
                  <a:pt x="689299" y="200044"/>
                </a:moveTo>
                <a:cubicBezTo>
                  <a:pt x="702271" y="200044"/>
                  <a:pt x="712788" y="210561"/>
                  <a:pt x="712788" y="223533"/>
                </a:cubicBezTo>
                <a:cubicBezTo>
                  <a:pt x="712788" y="236506"/>
                  <a:pt x="702271" y="247022"/>
                  <a:pt x="689299" y="247022"/>
                </a:cubicBezTo>
                <a:cubicBezTo>
                  <a:pt x="676327" y="247022"/>
                  <a:pt x="665810" y="236506"/>
                  <a:pt x="665810" y="223533"/>
                </a:cubicBezTo>
                <a:cubicBezTo>
                  <a:pt x="665810" y="210561"/>
                  <a:pt x="676327" y="200044"/>
                  <a:pt x="689299" y="200044"/>
                </a:cubicBezTo>
                <a:close/>
                <a:moveTo>
                  <a:pt x="578331" y="200044"/>
                </a:moveTo>
                <a:cubicBezTo>
                  <a:pt x="591304" y="200044"/>
                  <a:pt x="601820" y="210561"/>
                  <a:pt x="601820" y="223533"/>
                </a:cubicBezTo>
                <a:cubicBezTo>
                  <a:pt x="601820" y="236506"/>
                  <a:pt x="591304" y="247022"/>
                  <a:pt x="578331" y="247022"/>
                </a:cubicBezTo>
                <a:cubicBezTo>
                  <a:pt x="565359" y="247022"/>
                  <a:pt x="554842" y="236506"/>
                  <a:pt x="554842" y="223533"/>
                </a:cubicBezTo>
                <a:cubicBezTo>
                  <a:pt x="554842" y="210561"/>
                  <a:pt x="565359" y="200044"/>
                  <a:pt x="578331" y="200044"/>
                </a:cubicBezTo>
                <a:close/>
                <a:moveTo>
                  <a:pt x="467363" y="200044"/>
                </a:moveTo>
                <a:cubicBezTo>
                  <a:pt x="480335" y="200044"/>
                  <a:pt x="490852" y="210561"/>
                  <a:pt x="490852" y="223533"/>
                </a:cubicBezTo>
                <a:cubicBezTo>
                  <a:pt x="490852" y="236506"/>
                  <a:pt x="480335" y="247022"/>
                  <a:pt x="467363" y="247022"/>
                </a:cubicBezTo>
                <a:cubicBezTo>
                  <a:pt x="454390" y="247022"/>
                  <a:pt x="443874" y="236506"/>
                  <a:pt x="443874" y="223533"/>
                </a:cubicBezTo>
                <a:cubicBezTo>
                  <a:pt x="443874" y="210561"/>
                  <a:pt x="454390" y="200044"/>
                  <a:pt x="467363" y="200044"/>
                </a:cubicBezTo>
                <a:close/>
                <a:moveTo>
                  <a:pt x="356394" y="200044"/>
                </a:moveTo>
                <a:cubicBezTo>
                  <a:pt x="369367" y="200044"/>
                  <a:pt x="379883" y="210561"/>
                  <a:pt x="379883" y="223533"/>
                </a:cubicBezTo>
                <a:cubicBezTo>
                  <a:pt x="379883" y="236506"/>
                  <a:pt x="369367" y="247022"/>
                  <a:pt x="356394" y="247022"/>
                </a:cubicBezTo>
                <a:cubicBezTo>
                  <a:pt x="343422" y="247022"/>
                  <a:pt x="332905" y="236506"/>
                  <a:pt x="332905" y="223533"/>
                </a:cubicBezTo>
                <a:cubicBezTo>
                  <a:pt x="332905" y="210561"/>
                  <a:pt x="343422" y="200044"/>
                  <a:pt x="356394" y="200044"/>
                </a:cubicBezTo>
                <a:close/>
                <a:moveTo>
                  <a:pt x="245426" y="200044"/>
                </a:moveTo>
                <a:cubicBezTo>
                  <a:pt x="258398" y="200044"/>
                  <a:pt x="268915" y="210561"/>
                  <a:pt x="268915" y="223533"/>
                </a:cubicBezTo>
                <a:cubicBezTo>
                  <a:pt x="268915" y="236506"/>
                  <a:pt x="258398" y="247022"/>
                  <a:pt x="245426" y="247022"/>
                </a:cubicBezTo>
                <a:cubicBezTo>
                  <a:pt x="232453" y="247022"/>
                  <a:pt x="221937" y="236506"/>
                  <a:pt x="221937" y="223533"/>
                </a:cubicBezTo>
                <a:cubicBezTo>
                  <a:pt x="221937" y="210561"/>
                  <a:pt x="232453" y="200044"/>
                  <a:pt x="245426" y="200044"/>
                </a:cubicBezTo>
                <a:close/>
                <a:moveTo>
                  <a:pt x="134457" y="200044"/>
                </a:moveTo>
                <a:cubicBezTo>
                  <a:pt x="147430" y="200044"/>
                  <a:pt x="157946" y="210561"/>
                  <a:pt x="157946" y="223533"/>
                </a:cubicBezTo>
                <a:cubicBezTo>
                  <a:pt x="157946" y="236506"/>
                  <a:pt x="147430" y="247022"/>
                  <a:pt x="134457" y="247022"/>
                </a:cubicBezTo>
                <a:cubicBezTo>
                  <a:pt x="121485" y="247022"/>
                  <a:pt x="110968" y="236506"/>
                  <a:pt x="110968" y="223533"/>
                </a:cubicBezTo>
                <a:cubicBezTo>
                  <a:pt x="110968" y="210561"/>
                  <a:pt x="121485" y="200044"/>
                  <a:pt x="134457" y="200044"/>
                </a:cubicBezTo>
                <a:close/>
                <a:moveTo>
                  <a:pt x="23489" y="200044"/>
                </a:moveTo>
                <a:cubicBezTo>
                  <a:pt x="36461" y="200044"/>
                  <a:pt x="46978" y="210561"/>
                  <a:pt x="46978" y="223533"/>
                </a:cubicBezTo>
                <a:cubicBezTo>
                  <a:pt x="46978" y="236506"/>
                  <a:pt x="36461" y="247022"/>
                  <a:pt x="23489" y="247022"/>
                </a:cubicBezTo>
                <a:cubicBezTo>
                  <a:pt x="10517" y="247022"/>
                  <a:pt x="0" y="236506"/>
                  <a:pt x="0" y="223533"/>
                </a:cubicBezTo>
                <a:cubicBezTo>
                  <a:pt x="0" y="210561"/>
                  <a:pt x="10517" y="200044"/>
                  <a:pt x="23489" y="200044"/>
                </a:cubicBezTo>
                <a:close/>
                <a:moveTo>
                  <a:pt x="1463205" y="100022"/>
                </a:moveTo>
                <a:cubicBezTo>
                  <a:pt x="1476177" y="100022"/>
                  <a:pt x="1486694" y="110539"/>
                  <a:pt x="1486694" y="123511"/>
                </a:cubicBezTo>
                <a:cubicBezTo>
                  <a:pt x="1486694" y="136484"/>
                  <a:pt x="1476177" y="147000"/>
                  <a:pt x="1463205" y="147000"/>
                </a:cubicBezTo>
                <a:cubicBezTo>
                  <a:pt x="1450233" y="147000"/>
                  <a:pt x="1439716" y="136484"/>
                  <a:pt x="1439716" y="123511"/>
                </a:cubicBezTo>
                <a:cubicBezTo>
                  <a:pt x="1439716" y="110539"/>
                  <a:pt x="1450233" y="100022"/>
                  <a:pt x="1463205" y="100022"/>
                </a:cubicBezTo>
                <a:close/>
                <a:moveTo>
                  <a:pt x="1352237" y="100022"/>
                </a:moveTo>
                <a:cubicBezTo>
                  <a:pt x="1365210" y="100022"/>
                  <a:pt x="1375726" y="110539"/>
                  <a:pt x="1375726" y="123511"/>
                </a:cubicBezTo>
                <a:cubicBezTo>
                  <a:pt x="1375726" y="136484"/>
                  <a:pt x="1365210" y="147000"/>
                  <a:pt x="1352237" y="147000"/>
                </a:cubicBezTo>
                <a:cubicBezTo>
                  <a:pt x="1339265" y="147000"/>
                  <a:pt x="1328748" y="136484"/>
                  <a:pt x="1328748" y="123511"/>
                </a:cubicBezTo>
                <a:cubicBezTo>
                  <a:pt x="1328748" y="110539"/>
                  <a:pt x="1339265" y="100022"/>
                  <a:pt x="1352237" y="100022"/>
                </a:cubicBezTo>
                <a:close/>
                <a:moveTo>
                  <a:pt x="1241269" y="100022"/>
                </a:moveTo>
                <a:cubicBezTo>
                  <a:pt x="1254241" y="100022"/>
                  <a:pt x="1264758" y="110539"/>
                  <a:pt x="1264758" y="123511"/>
                </a:cubicBezTo>
                <a:cubicBezTo>
                  <a:pt x="1264758" y="136484"/>
                  <a:pt x="1254241" y="147000"/>
                  <a:pt x="1241269" y="147000"/>
                </a:cubicBezTo>
                <a:cubicBezTo>
                  <a:pt x="1228296" y="147000"/>
                  <a:pt x="1217780" y="136484"/>
                  <a:pt x="1217780" y="123511"/>
                </a:cubicBezTo>
                <a:cubicBezTo>
                  <a:pt x="1217780" y="110539"/>
                  <a:pt x="1228296" y="100022"/>
                  <a:pt x="1241269" y="100022"/>
                </a:cubicBezTo>
                <a:close/>
                <a:moveTo>
                  <a:pt x="1130300" y="100022"/>
                </a:moveTo>
                <a:cubicBezTo>
                  <a:pt x="1143273" y="100022"/>
                  <a:pt x="1153789" y="110539"/>
                  <a:pt x="1153789" y="123511"/>
                </a:cubicBezTo>
                <a:cubicBezTo>
                  <a:pt x="1153789" y="136484"/>
                  <a:pt x="1143273" y="147000"/>
                  <a:pt x="1130300" y="147000"/>
                </a:cubicBezTo>
                <a:cubicBezTo>
                  <a:pt x="1117328" y="147000"/>
                  <a:pt x="1106811" y="136484"/>
                  <a:pt x="1106811" y="123511"/>
                </a:cubicBezTo>
                <a:cubicBezTo>
                  <a:pt x="1106811" y="110539"/>
                  <a:pt x="1117328" y="100022"/>
                  <a:pt x="1130300" y="100022"/>
                </a:cubicBezTo>
                <a:close/>
                <a:moveTo>
                  <a:pt x="1019332" y="100022"/>
                </a:moveTo>
                <a:cubicBezTo>
                  <a:pt x="1032304" y="100022"/>
                  <a:pt x="1042821" y="110539"/>
                  <a:pt x="1042821" y="123511"/>
                </a:cubicBezTo>
                <a:cubicBezTo>
                  <a:pt x="1042821" y="136484"/>
                  <a:pt x="1032304" y="147000"/>
                  <a:pt x="1019332" y="147000"/>
                </a:cubicBezTo>
                <a:cubicBezTo>
                  <a:pt x="1006359" y="147000"/>
                  <a:pt x="995843" y="136484"/>
                  <a:pt x="995843" y="123511"/>
                </a:cubicBezTo>
                <a:cubicBezTo>
                  <a:pt x="995843" y="110539"/>
                  <a:pt x="1006359" y="100022"/>
                  <a:pt x="1019332" y="100022"/>
                </a:cubicBezTo>
                <a:close/>
                <a:moveTo>
                  <a:pt x="908363" y="100022"/>
                </a:moveTo>
                <a:cubicBezTo>
                  <a:pt x="921336" y="100022"/>
                  <a:pt x="931852" y="110539"/>
                  <a:pt x="931852" y="123511"/>
                </a:cubicBezTo>
                <a:cubicBezTo>
                  <a:pt x="931852" y="136484"/>
                  <a:pt x="921336" y="147000"/>
                  <a:pt x="908363" y="147000"/>
                </a:cubicBezTo>
                <a:cubicBezTo>
                  <a:pt x="895391" y="147000"/>
                  <a:pt x="884874" y="136484"/>
                  <a:pt x="884874" y="123511"/>
                </a:cubicBezTo>
                <a:cubicBezTo>
                  <a:pt x="884874" y="110539"/>
                  <a:pt x="895391" y="100022"/>
                  <a:pt x="908363" y="100022"/>
                </a:cubicBezTo>
                <a:close/>
                <a:moveTo>
                  <a:pt x="797395" y="100022"/>
                </a:moveTo>
                <a:cubicBezTo>
                  <a:pt x="810367" y="100022"/>
                  <a:pt x="820884" y="110539"/>
                  <a:pt x="820884" y="123511"/>
                </a:cubicBezTo>
                <a:cubicBezTo>
                  <a:pt x="820884" y="136484"/>
                  <a:pt x="810367" y="147000"/>
                  <a:pt x="797395" y="147000"/>
                </a:cubicBezTo>
                <a:cubicBezTo>
                  <a:pt x="784423" y="147000"/>
                  <a:pt x="773906" y="136484"/>
                  <a:pt x="773906" y="123511"/>
                </a:cubicBezTo>
                <a:cubicBezTo>
                  <a:pt x="773906" y="110539"/>
                  <a:pt x="784423" y="100022"/>
                  <a:pt x="797395" y="100022"/>
                </a:cubicBezTo>
                <a:close/>
                <a:moveTo>
                  <a:pt x="689299" y="100022"/>
                </a:moveTo>
                <a:cubicBezTo>
                  <a:pt x="702271" y="100022"/>
                  <a:pt x="712788" y="110539"/>
                  <a:pt x="712788" y="123511"/>
                </a:cubicBezTo>
                <a:cubicBezTo>
                  <a:pt x="712788" y="136484"/>
                  <a:pt x="702271" y="147000"/>
                  <a:pt x="689299" y="147000"/>
                </a:cubicBezTo>
                <a:cubicBezTo>
                  <a:pt x="676327" y="147000"/>
                  <a:pt x="665810" y="136484"/>
                  <a:pt x="665810" y="123511"/>
                </a:cubicBezTo>
                <a:cubicBezTo>
                  <a:pt x="665810" y="110539"/>
                  <a:pt x="676327" y="100022"/>
                  <a:pt x="689299" y="100022"/>
                </a:cubicBezTo>
                <a:close/>
                <a:moveTo>
                  <a:pt x="578331" y="100022"/>
                </a:moveTo>
                <a:cubicBezTo>
                  <a:pt x="591304" y="100022"/>
                  <a:pt x="601820" y="110539"/>
                  <a:pt x="601820" y="123511"/>
                </a:cubicBezTo>
                <a:cubicBezTo>
                  <a:pt x="601820" y="136484"/>
                  <a:pt x="591304" y="147000"/>
                  <a:pt x="578331" y="147000"/>
                </a:cubicBezTo>
                <a:cubicBezTo>
                  <a:pt x="565359" y="147000"/>
                  <a:pt x="554842" y="136484"/>
                  <a:pt x="554842" y="123511"/>
                </a:cubicBezTo>
                <a:cubicBezTo>
                  <a:pt x="554842" y="110539"/>
                  <a:pt x="565359" y="100022"/>
                  <a:pt x="578331" y="100022"/>
                </a:cubicBezTo>
                <a:close/>
                <a:moveTo>
                  <a:pt x="467363" y="100022"/>
                </a:moveTo>
                <a:cubicBezTo>
                  <a:pt x="480335" y="100022"/>
                  <a:pt x="490852" y="110539"/>
                  <a:pt x="490852" y="123511"/>
                </a:cubicBezTo>
                <a:cubicBezTo>
                  <a:pt x="490852" y="136484"/>
                  <a:pt x="480335" y="147000"/>
                  <a:pt x="467363" y="147000"/>
                </a:cubicBezTo>
                <a:cubicBezTo>
                  <a:pt x="454390" y="147000"/>
                  <a:pt x="443874" y="136484"/>
                  <a:pt x="443874" y="123511"/>
                </a:cubicBezTo>
                <a:cubicBezTo>
                  <a:pt x="443874" y="110539"/>
                  <a:pt x="454390" y="100022"/>
                  <a:pt x="467363" y="100022"/>
                </a:cubicBezTo>
                <a:close/>
                <a:moveTo>
                  <a:pt x="356394" y="100022"/>
                </a:moveTo>
                <a:cubicBezTo>
                  <a:pt x="369367" y="100022"/>
                  <a:pt x="379883" y="110539"/>
                  <a:pt x="379883" y="123511"/>
                </a:cubicBezTo>
                <a:cubicBezTo>
                  <a:pt x="379883" y="136484"/>
                  <a:pt x="369367" y="147000"/>
                  <a:pt x="356394" y="147000"/>
                </a:cubicBezTo>
                <a:cubicBezTo>
                  <a:pt x="343422" y="147000"/>
                  <a:pt x="332905" y="136484"/>
                  <a:pt x="332905" y="123511"/>
                </a:cubicBezTo>
                <a:cubicBezTo>
                  <a:pt x="332905" y="110539"/>
                  <a:pt x="343422" y="100022"/>
                  <a:pt x="356394" y="100022"/>
                </a:cubicBezTo>
                <a:close/>
                <a:moveTo>
                  <a:pt x="245426" y="100022"/>
                </a:moveTo>
                <a:cubicBezTo>
                  <a:pt x="258398" y="100022"/>
                  <a:pt x="268915" y="110539"/>
                  <a:pt x="268915" y="123511"/>
                </a:cubicBezTo>
                <a:cubicBezTo>
                  <a:pt x="268915" y="136484"/>
                  <a:pt x="258398" y="147000"/>
                  <a:pt x="245426" y="147000"/>
                </a:cubicBezTo>
                <a:cubicBezTo>
                  <a:pt x="232453" y="147000"/>
                  <a:pt x="221937" y="136484"/>
                  <a:pt x="221937" y="123511"/>
                </a:cubicBezTo>
                <a:cubicBezTo>
                  <a:pt x="221937" y="110539"/>
                  <a:pt x="232453" y="100022"/>
                  <a:pt x="245426" y="100022"/>
                </a:cubicBezTo>
                <a:close/>
                <a:moveTo>
                  <a:pt x="134457" y="100022"/>
                </a:moveTo>
                <a:cubicBezTo>
                  <a:pt x="147430" y="100022"/>
                  <a:pt x="157946" y="110539"/>
                  <a:pt x="157946" y="123511"/>
                </a:cubicBezTo>
                <a:cubicBezTo>
                  <a:pt x="157946" y="136484"/>
                  <a:pt x="147430" y="147000"/>
                  <a:pt x="134457" y="147000"/>
                </a:cubicBezTo>
                <a:cubicBezTo>
                  <a:pt x="121485" y="147000"/>
                  <a:pt x="110968" y="136484"/>
                  <a:pt x="110968" y="123511"/>
                </a:cubicBezTo>
                <a:cubicBezTo>
                  <a:pt x="110968" y="110539"/>
                  <a:pt x="121485" y="100022"/>
                  <a:pt x="134457" y="100022"/>
                </a:cubicBezTo>
                <a:close/>
                <a:moveTo>
                  <a:pt x="23489" y="100022"/>
                </a:moveTo>
                <a:cubicBezTo>
                  <a:pt x="36461" y="100022"/>
                  <a:pt x="46978" y="110539"/>
                  <a:pt x="46978" y="123511"/>
                </a:cubicBezTo>
                <a:cubicBezTo>
                  <a:pt x="46978" y="136484"/>
                  <a:pt x="36461" y="147000"/>
                  <a:pt x="23489" y="147000"/>
                </a:cubicBezTo>
                <a:cubicBezTo>
                  <a:pt x="10517" y="147000"/>
                  <a:pt x="0" y="136484"/>
                  <a:pt x="0" y="123511"/>
                </a:cubicBezTo>
                <a:cubicBezTo>
                  <a:pt x="0" y="110539"/>
                  <a:pt x="10517" y="100022"/>
                  <a:pt x="23489" y="100022"/>
                </a:cubicBezTo>
                <a:close/>
                <a:moveTo>
                  <a:pt x="1463205" y="0"/>
                </a:moveTo>
                <a:cubicBezTo>
                  <a:pt x="1476177" y="0"/>
                  <a:pt x="1486694" y="10517"/>
                  <a:pt x="1486694" y="23489"/>
                </a:cubicBezTo>
                <a:cubicBezTo>
                  <a:pt x="1486694" y="36462"/>
                  <a:pt x="1476177" y="46978"/>
                  <a:pt x="1463205" y="46978"/>
                </a:cubicBezTo>
                <a:cubicBezTo>
                  <a:pt x="1450233" y="46978"/>
                  <a:pt x="1439716" y="36462"/>
                  <a:pt x="1439716" y="23489"/>
                </a:cubicBezTo>
                <a:cubicBezTo>
                  <a:pt x="1439716" y="10517"/>
                  <a:pt x="1450233" y="0"/>
                  <a:pt x="1463205" y="0"/>
                </a:cubicBezTo>
                <a:close/>
                <a:moveTo>
                  <a:pt x="1352237" y="0"/>
                </a:moveTo>
                <a:cubicBezTo>
                  <a:pt x="1365210" y="0"/>
                  <a:pt x="1375726" y="10517"/>
                  <a:pt x="1375726" y="23489"/>
                </a:cubicBezTo>
                <a:cubicBezTo>
                  <a:pt x="1375726" y="36462"/>
                  <a:pt x="1365210" y="46978"/>
                  <a:pt x="1352237" y="46978"/>
                </a:cubicBezTo>
                <a:cubicBezTo>
                  <a:pt x="1339265" y="46978"/>
                  <a:pt x="1328748" y="36462"/>
                  <a:pt x="1328748" y="23489"/>
                </a:cubicBezTo>
                <a:cubicBezTo>
                  <a:pt x="1328748" y="10517"/>
                  <a:pt x="1339265" y="0"/>
                  <a:pt x="1352237" y="0"/>
                </a:cubicBezTo>
                <a:close/>
                <a:moveTo>
                  <a:pt x="1241269" y="0"/>
                </a:moveTo>
                <a:cubicBezTo>
                  <a:pt x="1254241" y="0"/>
                  <a:pt x="1264758" y="10517"/>
                  <a:pt x="1264758" y="23489"/>
                </a:cubicBezTo>
                <a:cubicBezTo>
                  <a:pt x="1264758" y="36462"/>
                  <a:pt x="1254241" y="46978"/>
                  <a:pt x="1241269" y="46978"/>
                </a:cubicBezTo>
                <a:cubicBezTo>
                  <a:pt x="1228296" y="46978"/>
                  <a:pt x="1217780" y="36462"/>
                  <a:pt x="1217780" y="23489"/>
                </a:cubicBezTo>
                <a:cubicBezTo>
                  <a:pt x="1217780" y="10517"/>
                  <a:pt x="1228296" y="0"/>
                  <a:pt x="1241269" y="0"/>
                </a:cubicBezTo>
                <a:close/>
                <a:moveTo>
                  <a:pt x="1130300" y="0"/>
                </a:moveTo>
                <a:cubicBezTo>
                  <a:pt x="1143273" y="0"/>
                  <a:pt x="1153789" y="10517"/>
                  <a:pt x="1153789" y="23489"/>
                </a:cubicBezTo>
                <a:cubicBezTo>
                  <a:pt x="1153789" y="36462"/>
                  <a:pt x="1143273" y="46978"/>
                  <a:pt x="1130300" y="46978"/>
                </a:cubicBezTo>
                <a:cubicBezTo>
                  <a:pt x="1117328" y="46978"/>
                  <a:pt x="1106811" y="36462"/>
                  <a:pt x="1106811" y="23489"/>
                </a:cubicBezTo>
                <a:cubicBezTo>
                  <a:pt x="1106811" y="10517"/>
                  <a:pt x="1117328" y="0"/>
                  <a:pt x="1130300" y="0"/>
                </a:cubicBezTo>
                <a:close/>
                <a:moveTo>
                  <a:pt x="1019332" y="0"/>
                </a:moveTo>
                <a:cubicBezTo>
                  <a:pt x="1032304" y="0"/>
                  <a:pt x="1042821" y="10517"/>
                  <a:pt x="1042821" y="23489"/>
                </a:cubicBezTo>
                <a:cubicBezTo>
                  <a:pt x="1042821" y="36462"/>
                  <a:pt x="1032304" y="46978"/>
                  <a:pt x="1019332" y="46978"/>
                </a:cubicBezTo>
                <a:cubicBezTo>
                  <a:pt x="1006359" y="46978"/>
                  <a:pt x="995843" y="36462"/>
                  <a:pt x="995843" y="23489"/>
                </a:cubicBezTo>
                <a:cubicBezTo>
                  <a:pt x="995843" y="10517"/>
                  <a:pt x="1006359" y="0"/>
                  <a:pt x="1019332" y="0"/>
                </a:cubicBezTo>
                <a:close/>
                <a:moveTo>
                  <a:pt x="908363" y="0"/>
                </a:moveTo>
                <a:cubicBezTo>
                  <a:pt x="921336" y="0"/>
                  <a:pt x="931852" y="10517"/>
                  <a:pt x="931852" y="23489"/>
                </a:cubicBezTo>
                <a:cubicBezTo>
                  <a:pt x="931852" y="36462"/>
                  <a:pt x="921336" y="46978"/>
                  <a:pt x="908363" y="46978"/>
                </a:cubicBezTo>
                <a:cubicBezTo>
                  <a:pt x="895391" y="46978"/>
                  <a:pt x="884874" y="36462"/>
                  <a:pt x="884874" y="23489"/>
                </a:cubicBezTo>
                <a:cubicBezTo>
                  <a:pt x="884874" y="10517"/>
                  <a:pt x="895391" y="0"/>
                  <a:pt x="908363" y="0"/>
                </a:cubicBezTo>
                <a:close/>
                <a:moveTo>
                  <a:pt x="797395" y="0"/>
                </a:moveTo>
                <a:cubicBezTo>
                  <a:pt x="810367" y="0"/>
                  <a:pt x="820884" y="10517"/>
                  <a:pt x="820884" y="23489"/>
                </a:cubicBezTo>
                <a:cubicBezTo>
                  <a:pt x="820884" y="36462"/>
                  <a:pt x="810367" y="46978"/>
                  <a:pt x="797395" y="46978"/>
                </a:cubicBezTo>
                <a:cubicBezTo>
                  <a:pt x="784423" y="46978"/>
                  <a:pt x="773906" y="36462"/>
                  <a:pt x="773906" y="23489"/>
                </a:cubicBezTo>
                <a:cubicBezTo>
                  <a:pt x="773906" y="10517"/>
                  <a:pt x="784423" y="0"/>
                  <a:pt x="797395" y="0"/>
                </a:cubicBezTo>
                <a:close/>
                <a:moveTo>
                  <a:pt x="689299" y="0"/>
                </a:moveTo>
                <a:cubicBezTo>
                  <a:pt x="702271" y="0"/>
                  <a:pt x="712788" y="10517"/>
                  <a:pt x="712788" y="23489"/>
                </a:cubicBezTo>
                <a:cubicBezTo>
                  <a:pt x="712788" y="36462"/>
                  <a:pt x="702271" y="46978"/>
                  <a:pt x="689299" y="46978"/>
                </a:cubicBezTo>
                <a:cubicBezTo>
                  <a:pt x="676327" y="46978"/>
                  <a:pt x="665810" y="36462"/>
                  <a:pt x="665810" y="23489"/>
                </a:cubicBezTo>
                <a:cubicBezTo>
                  <a:pt x="665810" y="10517"/>
                  <a:pt x="676327" y="0"/>
                  <a:pt x="689299" y="0"/>
                </a:cubicBezTo>
                <a:close/>
                <a:moveTo>
                  <a:pt x="578331" y="0"/>
                </a:moveTo>
                <a:cubicBezTo>
                  <a:pt x="591304" y="0"/>
                  <a:pt x="601820" y="10517"/>
                  <a:pt x="601820" y="23489"/>
                </a:cubicBezTo>
                <a:cubicBezTo>
                  <a:pt x="601820" y="36462"/>
                  <a:pt x="591304" y="46978"/>
                  <a:pt x="578331" y="46978"/>
                </a:cubicBezTo>
                <a:cubicBezTo>
                  <a:pt x="565359" y="46978"/>
                  <a:pt x="554842" y="36462"/>
                  <a:pt x="554842" y="23489"/>
                </a:cubicBezTo>
                <a:cubicBezTo>
                  <a:pt x="554842" y="10517"/>
                  <a:pt x="565359" y="0"/>
                  <a:pt x="578331" y="0"/>
                </a:cubicBezTo>
                <a:close/>
                <a:moveTo>
                  <a:pt x="467363" y="0"/>
                </a:moveTo>
                <a:cubicBezTo>
                  <a:pt x="480335" y="0"/>
                  <a:pt x="490852" y="10517"/>
                  <a:pt x="490852" y="23489"/>
                </a:cubicBezTo>
                <a:cubicBezTo>
                  <a:pt x="490852" y="36462"/>
                  <a:pt x="480335" y="46978"/>
                  <a:pt x="467363" y="46978"/>
                </a:cubicBezTo>
                <a:cubicBezTo>
                  <a:pt x="454390" y="46978"/>
                  <a:pt x="443874" y="36462"/>
                  <a:pt x="443874" y="23489"/>
                </a:cubicBezTo>
                <a:cubicBezTo>
                  <a:pt x="443874" y="10517"/>
                  <a:pt x="454390" y="0"/>
                  <a:pt x="467363" y="0"/>
                </a:cubicBezTo>
                <a:close/>
                <a:moveTo>
                  <a:pt x="356394" y="0"/>
                </a:moveTo>
                <a:cubicBezTo>
                  <a:pt x="369367" y="0"/>
                  <a:pt x="379883" y="10517"/>
                  <a:pt x="379883" y="23489"/>
                </a:cubicBezTo>
                <a:cubicBezTo>
                  <a:pt x="379883" y="36462"/>
                  <a:pt x="369367" y="46978"/>
                  <a:pt x="356394" y="46978"/>
                </a:cubicBezTo>
                <a:cubicBezTo>
                  <a:pt x="343422" y="46978"/>
                  <a:pt x="332905" y="36462"/>
                  <a:pt x="332905" y="23489"/>
                </a:cubicBezTo>
                <a:cubicBezTo>
                  <a:pt x="332905" y="10517"/>
                  <a:pt x="343422" y="0"/>
                  <a:pt x="356394" y="0"/>
                </a:cubicBezTo>
                <a:close/>
                <a:moveTo>
                  <a:pt x="245426" y="0"/>
                </a:moveTo>
                <a:cubicBezTo>
                  <a:pt x="258398" y="0"/>
                  <a:pt x="268915" y="10517"/>
                  <a:pt x="268915" y="23489"/>
                </a:cubicBezTo>
                <a:cubicBezTo>
                  <a:pt x="268915" y="36462"/>
                  <a:pt x="258398" y="46978"/>
                  <a:pt x="245426" y="46978"/>
                </a:cubicBezTo>
                <a:cubicBezTo>
                  <a:pt x="232453" y="46978"/>
                  <a:pt x="221937" y="36462"/>
                  <a:pt x="221937" y="23489"/>
                </a:cubicBezTo>
                <a:cubicBezTo>
                  <a:pt x="221937" y="10517"/>
                  <a:pt x="232453" y="0"/>
                  <a:pt x="245426" y="0"/>
                </a:cubicBezTo>
                <a:close/>
                <a:moveTo>
                  <a:pt x="134457" y="0"/>
                </a:moveTo>
                <a:cubicBezTo>
                  <a:pt x="147430" y="0"/>
                  <a:pt x="157946" y="10517"/>
                  <a:pt x="157946" y="23489"/>
                </a:cubicBezTo>
                <a:cubicBezTo>
                  <a:pt x="157946" y="36462"/>
                  <a:pt x="147430" y="46978"/>
                  <a:pt x="134457" y="46978"/>
                </a:cubicBezTo>
                <a:cubicBezTo>
                  <a:pt x="121485" y="46978"/>
                  <a:pt x="110968" y="36462"/>
                  <a:pt x="110968" y="23489"/>
                </a:cubicBezTo>
                <a:cubicBezTo>
                  <a:pt x="110968" y="10517"/>
                  <a:pt x="121485" y="0"/>
                  <a:pt x="134457" y="0"/>
                </a:cubicBezTo>
                <a:close/>
                <a:moveTo>
                  <a:pt x="23489" y="0"/>
                </a:moveTo>
                <a:cubicBezTo>
                  <a:pt x="36461" y="0"/>
                  <a:pt x="46978" y="10517"/>
                  <a:pt x="46978" y="23489"/>
                </a:cubicBezTo>
                <a:cubicBezTo>
                  <a:pt x="46978" y="36462"/>
                  <a:pt x="36461" y="46978"/>
                  <a:pt x="23489" y="46978"/>
                </a:cubicBezTo>
                <a:cubicBezTo>
                  <a:pt x="10517" y="46978"/>
                  <a:pt x="0" y="36462"/>
                  <a:pt x="0" y="23489"/>
                </a:cubicBezTo>
                <a:cubicBezTo>
                  <a:pt x="0" y="10517"/>
                  <a:pt x="10517" y="0"/>
                  <a:pt x="23489" y="0"/>
                </a:cubicBezTo>
                <a:close/>
              </a:path>
            </a:pathLst>
          </a:custGeom>
          <a:gradFill flip="none" rotWithShape="1">
            <a:gsLst>
              <a:gs pos="2000">
                <a:schemeClr val="accent2">
                  <a:alpha val="0"/>
                </a:schemeClr>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2" name="标题 1"/>
          <p:cNvSpPr>
            <a:spLocks noGrp="1"/>
          </p:cNvSpPr>
          <p:nvPr userDrawn="1">
            <p:ph type="title" hasCustomPrompt="1"/>
          </p:nvPr>
        </p:nvSpPr>
        <p:spPr>
          <a:xfrm>
            <a:off x="828675" y="1248797"/>
            <a:ext cx="2160000" cy="810816"/>
          </a:xfrm>
        </p:spPr>
        <p:txBody>
          <a:bodyPr wrap="square" anchor="b">
            <a:normAutofit/>
          </a:bodyPr>
          <a:lstStyle>
            <a:lvl1pPr>
              <a:defRPr sz="6000">
                <a:solidFill>
                  <a:srgbClr val="FFFFFF"/>
                </a:solidFill>
              </a:defRPr>
            </a:lvl1pPr>
          </a:lstStyle>
          <a:p>
            <a:pPr fontAlgn="auto"/>
            <a:r>
              <a:rPr lang="zh-CN" altLang="en-US" strike="noStrike" noProof="1" dirty="0"/>
              <a:t>标题</a:t>
            </a:r>
            <a:endParaRPr lang="zh-CN" altLang="en-US" strike="noStrike" noProof="1" dirty="0"/>
          </a:p>
        </p:txBody>
      </p:sp>
      <p:sp>
        <p:nvSpPr>
          <p:cNvPr id="7" name="日期占位符 3"/>
          <p:cNvSpPr>
            <a:spLocks noGrp="1"/>
          </p:cNvSpPr>
          <p:nvPr userDrawn="1">
            <p:ph type="dt" sz="half" idx="10"/>
            <p:custDataLst>
              <p:tags r:id="rId8"/>
            </p:custDataLst>
          </p:nvPr>
        </p:nvSpPr>
        <p:spPr>
          <a:xfrm>
            <a:off x="522288" y="5624513"/>
            <a:ext cx="2057400" cy="274638"/>
          </a:xfrm>
          <a:prstGeom prst="rect">
            <a:avLst/>
          </a:prstGeom>
        </p:spPr>
        <p:txBody>
          <a:bodyPr vert="horz" wrap="square" lIns="91440" tIns="45720" rIns="91440" bIns="45720" rtlCol="0" anchor="ctr">
            <a:normAutofit/>
          </a:bodyPr>
          <a:lstStyle/>
          <a:p>
            <a:pPr fontAlgn="base"/>
            <a:fld id="{5592522B-0F24-4480-B9DD-A9474A6880D6}"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4"/>
          <p:cNvSpPr>
            <a:spLocks noGrp="1"/>
          </p:cNvSpPr>
          <p:nvPr userDrawn="1">
            <p:ph type="ftr" sz="quarter" idx="11"/>
            <p:custDataLst>
              <p:tags r:id="rId9"/>
            </p:custDataLst>
          </p:nvPr>
        </p:nvSpPr>
        <p:spPr>
          <a:xfrm>
            <a:off x="3028950" y="5624513"/>
            <a:ext cx="3086100" cy="274638"/>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5"/>
          <p:cNvSpPr>
            <a:spLocks noGrp="1"/>
          </p:cNvSpPr>
          <p:nvPr userDrawn="1">
            <p:ph type="sldNum" sz="quarter" idx="12"/>
            <p:custDataLst>
              <p:tags r:id="rId10"/>
            </p:custDataLst>
          </p:nvPr>
        </p:nvSpPr>
        <p:spPr>
          <a:xfrm>
            <a:off x="6565900" y="5624513"/>
            <a:ext cx="2057400" cy="274638"/>
          </a:xfrm>
          <a:prstGeom prst="rect">
            <a:avLst/>
          </a:prstGeom>
        </p:spPr>
        <p:txBody>
          <a:bodyPr vert="horz" wrap="square" lIns="91440" tIns="45720" rIns="91440" bIns="45720" rtlCol="0" anchor="ctr">
            <a:normAutofit/>
          </a:bodyPr>
          <a:lstStyle/>
          <a:p>
            <a:pPr fontAlgn="base"/>
            <a:fld id="{BE5F26B5-172A-4DC2-B0B7-181CFC56B87C}"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857250"/>
            <a:ext cx="9144000" cy="5143500"/>
          </a:xfrm>
          <a:prstGeom prst="rect">
            <a:avLst/>
          </a:prstGeom>
          <a:gradFill flip="none" rotWithShape="1">
            <a:gsLst>
              <a:gs pos="0">
                <a:schemeClr val="bg1"/>
              </a:gs>
              <a:gs pos="63000">
                <a:schemeClr val="bg2"/>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6" name="任意多边形: 形状 15"/>
          <p:cNvSpPr/>
          <p:nvPr userDrawn="1">
            <p:custDataLst>
              <p:tags r:id="rId3"/>
            </p:custDataLst>
          </p:nvPr>
        </p:nvSpPr>
        <p:spPr>
          <a:xfrm flipH="1" flipV="1">
            <a:off x="4829175" y="3857625"/>
            <a:ext cx="4314825" cy="2143125"/>
          </a:xfrm>
          <a:custGeom>
            <a:avLst/>
            <a:gdLst>
              <a:gd name="connsiteX0" fmla="*/ 0 w 7175500"/>
              <a:gd name="connsiteY0" fmla="*/ 0 h 2746618"/>
              <a:gd name="connsiteX1" fmla="*/ 7175500 w 7175500"/>
              <a:gd name="connsiteY1" fmla="*/ 0 h 2746618"/>
              <a:gd name="connsiteX2" fmla="*/ 7044739 w 7175500"/>
              <a:gd name="connsiteY2" fmla="*/ 113591 h 2746618"/>
              <a:gd name="connsiteX3" fmla="*/ 209335 w 7175500"/>
              <a:gd name="connsiteY3" fmla="*/ 2733890 h 2746618"/>
              <a:gd name="connsiteX4" fmla="*/ 0 w 7175500"/>
              <a:gd name="connsiteY4" fmla="*/ 2746618 h 274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5500" h="2746618">
                <a:moveTo>
                  <a:pt x="0" y="0"/>
                </a:moveTo>
                <a:lnTo>
                  <a:pt x="7175500" y="0"/>
                </a:lnTo>
                <a:lnTo>
                  <a:pt x="7044739" y="113591"/>
                </a:lnTo>
                <a:cubicBezTo>
                  <a:pt x="5312701" y="1547567"/>
                  <a:pt x="2909911" y="2514550"/>
                  <a:pt x="209335" y="2733890"/>
                </a:cubicBezTo>
                <a:lnTo>
                  <a:pt x="0" y="2746618"/>
                </a:lnTo>
                <a:close/>
              </a:path>
            </a:pathLst>
          </a:custGeom>
          <a:gradFill flip="none" rotWithShape="1">
            <a:gsLst>
              <a:gs pos="0">
                <a:schemeClr val="bg2">
                  <a:lumMod val="9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zh-CN" altLang="en-US" sz="1350" strike="noStrike" noProof="1"/>
          </a:p>
        </p:txBody>
      </p:sp>
      <p:sp>
        <p:nvSpPr>
          <p:cNvPr id="15" name="任意多边形: 形状 14"/>
          <p:cNvSpPr/>
          <p:nvPr userDrawn="1">
            <p:custDataLst>
              <p:tags r:id="rId4"/>
            </p:custDataLst>
          </p:nvPr>
        </p:nvSpPr>
        <p:spPr>
          <a:xfrm>
            <a:off x="0" y="857250"/>
            <a:ext cx="4424363" cy="1778000"/>
          </a:xfrm>
          <a:custGeom>
            <a:avLst/>
            <a:gdLst>
              <a:gd name="connsiteX0" fmla="*/ 0 w 7175500"/>
              <a:gd name="connsiteY0" fmla="*/ 0 h 2746618"/>
              <a:gd name="connsiteX1" fmla="*/ 7175500 w 7175500"/>
              <a:gd name="connsiteY1" fmla="*/ 0 h 2746618"/>
              <a:gd name="connsiteX2" fmla="*/ 7044739 w 7175500"/>
              <a:gd name="connsiteY2" fmla="*/ 113591 h 2746618"/>
              <a:gd name="connsiteX3" fmla="*/ 209335 w 7175500"/>
              <a:gd name="connsiteY3" fmla="*/ 2733890 h 2746618"/>
              <a:gd name="connsiteX4" fmla="*/ 0 w 7175500"/>
              <a:gd name="connsiteY4" fmla="*/ 2746618 h 2746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5500" h="2746618">
                <a:moveTo>
                  <a:pt x="0" y="0"/>
                </a:moveTo>
                <a:lnTo>
                  <a:pt x="7175500" y="0"/>
                </a:lnTo>
                <a:lnTo>
                  <a:pt x="7044739" y="113591"/>
                </a:lnTo>
                <a:cubicBezTo>
                  <a:pt x="5312701" y="1547567"/>
                  <a:pt x="2909911" y="2514550"/>
                  <a:pt x="209335" y="2733890"/>
                </a:cubicBezTo>
                <a:lnTo>
                  <a:pt x="0" y="2746618"/>
                </a:lnTo>
                <a:close/>
              </a:path>
            </a:pathLst>
          </a:custGeom>
          <a:gradFill flip="none" rotWithShape="1">
            <a:gsLst>
              <a:gs pos="12000">
                <a:schemeClr val="accent1"/>
              </a:gs>
              <a:gs pos="85000">
                <a:schemeClr val="accent2"/>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zh-CN" altLang="en-US" sz="1350" strike="noStrike" noProof="1"/>
          </a:p>
        </p:txBody>
      </p:sp>
      <p:sp>
        <p:nvSpPr>
          <p:cNvPr id="18" name="任意多边形: 形状 17"/>
          <p:cNvSpPr/>
          <p:nvPr>
            <p:custDataLst>
              <p:tags r:id="rId5"/>
            </p:custDataLst>
          </p:nvPr>
        </p:nvSpPr>
        <p:spPr>
          <a:xfrm>
            <a:off x="1179513" y="1889125"/>
            <a:ext cx="1114425" cy="185738"/>
          </a:xfrm>
          <a:custGeom>
            <a:avLst/>
            <a:gdLst>
              <a:gd name="connsiteX0" fmla="*/ 1463205 w 1486694"/>
              <a:gd name="connsiteY0" fmla="*/ 200044 h 247022"/>
              <a:gd name="connsiteX1" fmla="*/ 1486694 w 1486694"/>
              <a:gd name="connsiteY1" fmla="*/ 223533 h 247022"/>
              <a:gd name="connsiteX2" fmla="*/ 1463205 w 1486694"/>
              <a:gd name="connsiteY2" fmla="*/ 247022 h 247022"/>
              <a:gd name="connsiteX3" fmla="*/ 1439716 w 1486694"/>
              <a:gd name="connsiteY3" fmla="*/ 223533 h 247022"/>
              <a:gd name="connsiteX4" fmla="*/ 1463205 w 1486694"/>
              <a:gd name="connsiteY4" fmla="*/ 200044 h 247022"/>
              <a:gd name="connsiteX5" fmla="*/ 1352237 w 1486694"/>
              <a:gd name="connsiteY5" fmla="*/ 200044 h 247022"/>
              <a:gd name="connsiteX6" fmla="*/ 1375726 w 1486694"/>
              <a:gd name="connsiteY6" fmla="*/ 223533 h 247022"/>
              <a:gd name="connsiteX7" fmla="*/ 1352237 w 1486694"/>
              <a:gd name="connsiteY7" fmla="*/ 247022 h 247022"/>
              <a:gd name="connsiteX8" fmla="*/ 1328748 w 1486694"/>
              <a:gd name="connsiteY8" fmla="*/ 223533 h 247022"/>
              <a:gd name="connsiteX9" fmla="*/ 1352237 w 1486694"/>
              <a:gd name="connsiteY9" fmla="*/ 200044 h 247022"/>
              <a:gd name="connsiteX10" fmla="*/ 1241269 w 1486694"/>
              <a:gd name="connsiteY10" fmla="*/ 200044 h 247022"/>
              <a:gd name="connsiteX11" fmla="*/ 1264758 w 1486694"/>
              <a:gd name="connsiteY11" fmla="*/ 223533 h 247022"/>
              <a:gd name="connsiteX12" fmla="*/ 1241269 w 1486694"/>
              <a:gd name="connsiteY12" fmla="*/ 247022 h 247022"/>
              <a:gd name="connsiteX13" fmla="*/ 1217780 w 1486694"/>
              <a:gd name="connsiteY13" fmla="*/ 223533 h 247022"/>
              <a:gd name="connsiteX14" fmla="*/ 1241269 w 1486694"/>
              <a:gd name="connsiteY14" fmla="*/ 200044 h 247022"/>
              <a:gd name="connsiteX15" fmla="*/ 1130300 w 1486694"/>
              <a:gd name="connsiteY15" fmla="*/ 200044 h 247022"/>
              <a:gd name="connsiteX16" fmla="*/ 1153789 w 1486694"/>
              <a:gd name="connsiteY16" fmla="*/ 223533 h 247022"/>
              <a:gd name="connsiteX17" fmla="*/ 1130300 w 1486694"/>
              <a:gd name="connsiteY17" fmla="*/ 247022 h 247022"/>
              <a:gd name="connsiteX18" fmla="*/ 1106811 w 1486694"/>
              <a:gd name="connsiteY18" fmla="*/ 223533 h 247022"/>
              <a:gd name="connsiteX19" fmla="*/ 1130300 w 1486694"/>
              <a:gd name="connsiteY19" fmla="*/ 200044 h 247022"/>
              <a:gd name="connsiteX20" fmla="*/ 1019332 w 1486694"/>
              <a:gd name="connsiteY20" fmla="*/ 200044 h 247022"/>
              <a:gd name="connsiteX21" fmla="*/ 1042821 w 1486694"/>
              <a:gd name="connsiteY21" fmla="*/ 223533 h 247022"/>
              <a:gd name="connsiteX22" fmla="*/ 1019332 w 1486694"/>
              <a:gd name="connsiteY22" fmla="*/ 247022 h 247022"/>
              <a:gd name="connsiteX23" fmla="*/ 995843 w 1486694"/>
              <a:gd name="connsiteY23" fmla="*/ 223533 h 247022"/>
              <a:gd name="connsiteX24" fmla="*/ 1019332 w 1486694"/>
              <a:gd name="connsiteY24" fmla="*/ 200044 h 247022"/>
              <a:gd name="connsiteX25" fmla="*/ 908364 w 1486694"/>
              <a:gd name="connsiteY25" fmla="*/ 200044 h 247022"/>
              <a:gd name="connsiteX26" fmla="*/ 931853 w 1486694"/>
              <a:gd name="connsiteY26" fmla="*/ 223533 h 247022"/>
              <a:gd name="connsiteX27" fmla="*/ 908364 w 1486694"/>
              <a:gd name="connsiteY27" fmla="*/ 247022 h 247022"/>
              <a:gd name="connsiteX28" fmla="*/ 884875 w 1486694"/>
              <a:gd name="connsiteY28" fmla="*/ 223533 h 247022"/>
              <a:gd name="connsiteX29" fmla="*/ 908364 w 1486694"/>
              <a:gd name="connsiteY29" fmla="*/ 200044 h 247022"/>
              <a:gd name="connsiteX30" fmla="*/ 797395 w 1486694"/>
              <a:gd name="connsiteY30" fmla="*/ 200044 h 247022"/>
              <a:gd name="connsiteX31" fmla="*/ 820884 w 1486694"/>
              <a:gd name="connsiteY31" fmla="*/ 223533 h 247022"/>
              <a:gd name="connsiteX32" fmla="*/ 797395 w 1486694"/>
              <a:gd name="connsiteY32" fmla="*/ 247022 h 247022"/>
              <a:gd name="connsiteX33" fmla="*/ 773906 w 1486694"/>
              <a:gd name="connsiteY33" fmla="*/ 223533 h 247022"/>
              <a:gd name="connsiteX34" fmla="*/ 797395 w 1486694"/>
              <a:gd name="connsiteY34" fmla="*/ 200044 h 247022"/>
              <a:gd name="connsiteX35" fmla="*/ 689299 w 1486694"/>
              <a:gd name="connsiteY35" fmla="*/ 200044 h 247022"/>
              <a:gd name="connsiteX36" fmla="*/ 712788 w 1486694"/>
              <a:gd name="connsiteY36" fmla="*/ 223533 h 247022"/>
              <a:gd name="connsiteX37" fmla="*/ 689299 w 1486694"/>
              <a:gd name="connsiteY37" fmla="*/ 247022 h 247022"/>
              <a:gd name="connsiteX38" fmla="*/ 665810 w 1486694"/>
              <a:gd name="connsiteY38" fmla="*/ 223533 h 247022"/>
              <a:gd name="connsiteX39" fmla="*/ 689299 w 1486694"/>
              <a:gd name="connsiteY39" fmla="*/ 200044 h 247022"/>
              <a:gd name="connsiteX40" fmla="*/ 578331 w 1486694"/>
              <a:gd name="connsiteY40" fmla="*/ 200044 h 247022"/>
              <a:gd name="connsiteX41" fmla="*/ 601820 w 1486694"/>
              <a:gd name="connsiteY41" fmla="*/ 223533 h 247022"/>
              <a:gd name="connsiteX42" fmla="*/ 578331 w 1486694"/>
              <a:gd name="connsiteY42" fmla="*/ 247022 h 247022"/>
              <a:gd name="connsiteX43" fmla="*/ 554842 w 1486694"/>
              <a:gd name="connsiteY43" fmla="*/ 223533 h 247022"/>
              <a:gd name="connsiteX44" fmla="*/ 578331 w 1486694"/>
              <a:gd name="connsiteY44" fmla="*/ 200044 h 247022"/>
              <a:gd name="connsiteX45" fmla="*/ 467363 w 1486694"/>
              <a:gd name="connsiteY45" fmla="*/ 200044 h 247022"/>
              <a:gd name="connsiteX46" fmla="*/ 490852 w 1486694"/>
              <a:gd name="connsiteY46" fmla="*/ 223533 h 247022"/>
              <a:gd name="connsiteX47" fmla="*/ 467363 w 1486694"/>
              <a:gd name="connsiteY47" fmla="*/ 247022 h 247022"/>
              <a:gd name="connsiteX48" fmla="*/ 443874 w 1486694"/>
              <a:gd name="connsiteY48" fmla="*/ 223533 h 247022"/>
              <a:gd name="connsiteX49" fmla="*/ 467363 w 1486694"/>
              <a:gd name="connsiteY49" fmla="*/ 200044 h 247022"/>
              <a:gd name="connsiteX50" fmla="*/ 356394 w 1486694"/>
              <a:gd name="connsiteY50" fmla="*/ 200044 h 247022"/>
              <a:gd name="connsiteX51" fmla="*/ 379883 w 1486694"/>
              <a:gd name="connsiteY51" fmla="*/ 223533 h 247022"/>
              <a:gd name="connsiteX52" fmla="*/ 356394 w 1486694"/>
              <a:gd name="connsiteY52" fmla="*/ 247022 h 247022"/>
              <a:gd name="connsiteX53" fmla="*/ 332905 w 1486694"/>
              <a:gd name="connsiteY53" fmla="*/ 223533 h 247022"/>
              <a:gd name="connsiteX54" fmla="*/ 356394 w 1486694"/>
              <a:gd name="connsiteY54" fmla="*/ 200044 h 247022"/>
              <a:gd name="connsiteX55" fmla="*/ 245426 w 1486694"/>
              <a:gd name="connsiteY55" fmla="*/ 200044 h 247022"/>
              <a:gd name="connsiteX56" fmla="*/ 268915 w 1486694"/>
              <a:gd name="connsiteY56" fmla="*/ 223533 h 247022"/>
              <a:gd name="connsiteX57" fmla="*/ 245426 w 1486694"/>
              <a:gd name="connsiteY57" fmla="*/ 247022 h 247022"/>
              <a:gd name="connsiteX58" fmla="*/ 221937 w 1486694"/>
              <a:gd name="connsiteY58" fmla="*/ 223533 h 247022"/>
              <a:gd name="connsiteX59" fmla="*/ 245426 w 1486694"/>
              <a:gd name="connsiteY59" fmla="*/ 200044 h 247022"/>
              <a:gd name="connsiteX60" fmla="*/ 134457 w 1486694"/>
              <a:gd name="connsiteY60" fmla="*/ 200044 h 247022"/>
              <a:gd name="connsiteX61" fmla="*/ 157946 w 1486694"/>
              <a:gd name="connsiteY61" fmla="*/ 223533 h 247022"/>
              <a:gd name="connsiteX62" fmla="*/ 134457 w 1486694"/>
              <a:gd name="connsiteY62" fmla="*/ 247022 h 247022"/>
              <a:gd name="connsiteX63" fmla="*/ 110968 w 1486694"/>
              <a:gd name="connsiteY63" fmla="*/ 223533 h 247022"/>
              <a:gd name="connsiteX64" fmla="*/ 134457 w 1486694"/>
              <a:gd name="connsiteY64" fmla="*/ 200044 h 247022"/>
              <a:gd name="connsiteX65" fmla="*/ 23489 w 1486694"/>
              <a:gd name="connsiteY65" fmla="*/ 200044 h 247022"/>
              <a:gd name="connsiteX66" fmla="*/ 46978 w 1486694"/>
              <a:gd name="connsiteY66" fmla="*/ 223533 h 247022"/>
              <a:gd name="connsiteX67" fmla="*/ 23489 w 1486694"/>
              <a:gd name="connsiteY67" fmla="*/ 247022 h 247022"/>
              <a:gd name="connsiteX68" fmla="*/ 0 w 1486694"/>
              <a:gd name="connsiteY68" fmla="*/ 223533 h 247022"/>
              <a:gd name="connsiteX69" fmla="*/ 23489 w 1486694"/>
              <a:gd name="connsiteY69" fmla="*/ 200044 h 247022"/>
              <a:gd name="connsiteX70" fmla="*/ 1463205 w 1486694"/>
              <a:gd name="connsiteY70" fmla="*/ 100022 h 247022"/>
              <a:gd name="connsiteX71" fmla="*/ 1486694 w 1486694"/>
              <a:gd name="connsiteY71" fmla="*/ 123511 h 247022"/>
              <a:gd name="connsiteX72" fmla="*/ 1463205 w 1486694"/>
              <a:gd name="connsiteY72" fmla="*/ 147000 h 247022"/>
              <a:gd name="connsiteX73" fmla="*/ 1439716 w 1486694"/>
              <a:gd name="connsiteY73" fmla="*/ 123511 h 247022"/>
              <a:gd name="connsiteX74" fmla="*/ 1463205 w 1486694"/>
              <a:gd name="connsiteY74" fmla="*/ 100022 h 247022"/>
              <a:gd name="connsiteX75" fmla="*/ 1352237 w 1486694"/>
              <a:gd name="connsiteY75" fmla="*/ 100022 h 247022"/>
              <a:gd name="connsiteX76" fmla="*/ 1375726 w 1486694"/>
              <a:gd name="connsiteY76" fmla="*/ 123511 h 247022"/>
              <a:gd name="connsiteX77" fmla="*/ 1352237 w 1486694"/>
              <a:gd name="connsiteY77" fmla="*/ 147000 h 247022"/>
              <a:gd name="connsiteX78" fmla="*/ 1328748 w 1486694"/>
              <a:gd name="connsiteY78" fmla="*/ 123511 h 247022"/>
              <a:gd name="connsiteX79" fmla="*/ 1352237 w 1486694"/>
              <a:gd name="connsiteY79" fmla="*/ 100022 h 247022"/>
              <a:gd name="connsiteX80" fmla="*/ 1241269 w 1486694"/>
              <a:gd name="connsiteY80" fmla="*/ 100022 h 247022"/>
              <a:gd name="connsiteX81" fmla="*/ 1264758 w 1486694"/>
              <a:gd name="connsiteY81" fmla="*/ 123511 h 247022"/>
              <a:gd name="connsiteX82" fmla="*/ 1241269 w 1486694"/>
              <a:gd name="connsiteY82" fmla="*/ 147000 h 247022"/>
              <a:gd name="connsiteX83" fmla="*/ 1217780 w 1486694"/>
              <a:gd name="connsiteY83" fmla="*/ 123511 h 247022"/>
              <a:gd name="connsiteX84" fmla="*/ 1241269 w 1486694"/>
              <a:gd name="connsiteY84" fmla="*/ 100022 h 247022"/>
              <a:gd name="connsiteX85" fmla="*/ 1130300 w 1486694"/>
              <a:gd name="connsiteY85" fmla="*/ 100022 h 247022"/>
              <a:gd name="connsiteX86" fmla="*/ 1153789 w 1486694"/>
              <a:gd name="connsiteY86" fmla="*/ 123511 h 247022"/>
              <a:gd name="connsiteX87" fmla="*/ 1130300 w 1486694"/>
              <a:gd name="connsiteY87" fmla="*/ 147000 h 247022"/>
              <a:gd name="connsiteX88" fmla="*/ 1106811 w 1486694"/>
              <a:gd name="connsiteY88" fmla="*/ 123511 h 247022"/>
              <a:gd name="connsiteX89" fmla="*/ 1130300 w 1486694"/>
              <a:gd name="connsiteY89" fmla="*/ 100022 h 247022"/>
              <a:gd name="connsiteX90" fmla="*/ 1019332 w 1486694"/>
              <a:gd name="connsiteY90" fmla="*/ 100022 h 247022"/>
              <a:gd name="connsiteX91" fmla="*/ 1042821 w 1486694"/>
              <a:gd name="connsiteY91" fmla="*/ 123511 h 247022"/>
              <a:gd name="connsiteX92" fmla="*/ 1019332 w 1486694"/>
              <a:gd name="connsiteY92" fmla="*/ 147000 h 247022"/>
              <a:gd name="connsiteX93" fmla="*/ 995843 w 1486694"/>
              <a:gd name="connsiteY93" fmla="*/ 123511 h 247022"/>
              <a:gd name="connsiteX94" fmla="*/ 1019332 w 1486694"/>
              <a:gd name="connsiteY94" fmla="*/ 100022 h 247022"/>
              <a:gd name="connsiteX95" fmla="*/ 908364 w 1486694"/>
              <a:gd name="connsiteY95" fmla="*/ 100022 h 247022"/>
              <a:gd name="connsiteX96" fmla="*/ 931853 w 1486694"/>
              <a:gd name="connsiteY96" fmla="*/ 123511 h 247022"/>
              <a:gd name="connsiteX97" fmla="*/ 908364 w 1486694"/>
              <a:gd name="connsiteY97" fmla="*/ 147000 h 247022"/>
              <a:gd name="connsiteX98" fmla="*/ 884875 w 1486694"/>
              <a:gd name="connsiteY98" fmla="*/ 123511 h 247022"/>
              <a:gd name="connsiteX99" fmla="*/ 908364 w 1486694"/>
              <a:gd name="connsiteY99" fmla="*/ 100022 h 247022"/>
              <a:gd name="connsiteX100" fmla="*/ 797395 w 1486694"/>
              <a:gd name="connsiteY100" fmla="*/ 100022 h 247022"/>
              <a:gd name="connsiteX101" fmla="*/ 820884 w 1486694"/>
              <a:gd name="connsiteY101" fmla="*/ 123511 h 247022"/>
              <a:gd name="connsiteX102" fmla="*/ 797395 w 1486694"/>
              <a:gd name="connsiteY102" fmla="*/ 147000 h 247022"/>
              <a:gd name="connsiteX103" fmla="*/ 773906 w 1486694"/>
              <a:gd name="connsiteY103" fmla="*/ 123511 h 247022"/>
              <a:gd name="connsiteX104" fmla="*/ 797395 w 1486694"/>
              <a:gd name="connsiteY104" fmla="*/ 100022 h 247022"/>
              <a:gd name="connsiteX105" fmla="*/ 689299 w 1486694"/>
              <a:gd name="connsiteY105" fmla="*/ 100022 h 247022"/>
              <a:gd name="connsiteX106" fmla="*/ 712788 w 1486694"/>
              <a:gd name="connsiteY106" fmla="*/ 123511 h 247022"/>
              <a:gd name="connsiteX107" fmla="*/ 689299 w 1486694"/>
              <a:gd name="connsiteY107" fmla="*/ 147000 h 247022"/>
              <a:gd name="connsiteX108" fmla="*/ 665810 w 1486694"/>
              <a:gd name="connsiteY108" fmla="*/ 123511 h 247022"/>
              <a:gd name="connsiteX109" fmla="*/ 689299 w 1486694"/>
              <a:gd name="connsiteY109" fmla="*/ 100022 h 247022"/>
              <a:gd name="connsiteX110" fmla="*/ 578331 w 1486694"/>
              <a:gd name="connsiteY110" fmla="*/ 100022 h 247022"/>
              <a:gd name="connsiteX111" fmla="*/ 601820 w 1486694"/>
              <a:gd name="connsiteY111" fmla="*/ 123511 h 247022"/>
              <a:gd name="connsiteX112" fmla="*/ 578331 w 1486694"/>
              <a:gd name="connsiteY112" fmla="*/ 147000 h 247022"/>
              <a:gd name="connsiteX113" fmla="*/ 554842 w 1486694"/>
              <a:gd name="connsiteY113" fmla="*/ 123511 h 247022"/>
              <a:gd name="connsiteX114" fmla="*/ 578331 w 1486694"/>
              <a:gd name="connsiteY114" fmla="*/ 100022 h 247022"/>
              <a:gd name="connsiteX115" fmla="*/ 467363 w 1486694"/>
              <a:gd name="connsiteY115" fmla="*/ 100022 h 247022"/>
              <a:gd name="connsiteX116" fmla="*/ 490852 w 1486694"/>
              <a:gd name="connsiteY116" fmla="*/ 123511 h 247022"/>
              <a:gd name="connsiteX117" fmla="*/ 467363 w 1486694"/>
              <a:gd name="connsiteY117" fmla="*/ 147000 h 247022"/>
              <a:gd name="connsiteX118" fmla="*/ 443874 w 1486694"/>
              <a:gd name="connsiteY118" fmla="*/ 123511 h 247022"/>
              <a:gd name="connsiteX119" fmla="*/ 467363 w 1486694"/>
              <a:gd name="connsiteY119" fmla="*/ 100022 h 247022"/>
              <a:gd name="connsiteX120" fmla="*/ 356394 w 1486694"/>
              <a:gd name="connsiteY120" fmla="*/ 100022 h 247022"/>
              <a:gd name="connsiteX121" fmla="*/ 379883 w 1486694"/>
              <a:gd name="connsiteY121" fmla="*/ 123511 h 247022"/>
              <a:gd name="connsiteX122" fmla="*/ 356394 w 1486694"/>
              <a:gd name="connsiteY122" fmla="*/ 147000 h 247022"/>
              <a:gd name="connsiteX123" fmla="*/ 332905 w 1486694"/>
              <a:gd name="connsiteY123" fmla="*/ 123511 h 247022"/>
              <a:gd name="connsiteX124" fmla="*/ 356394 w 1486694"/>
              <a:gd name="connsiteY124" fmla="*/ 100022 h 247022"/>
              <a:gd name="connsiteX125" fmla="*/ 245426 w 1486694"/>
              <a:gd name="connsiteY125" fmla="*/ 100022 h 247022"/>
              <a:gd name="connsiteX126" fmla="*/ 268915 w 1486694"/>
              <a:gd name="connsiteY126" fmla="*/ 123511 h 247022"/>
              <a:gd name="connsiteX127" fmla="*/ 245426 w 1486694"/>
              <a:gd name="connsiteY127" fmla="*/ 147000 h 247022"/>
              <a:gd name="connsiteX128" fmla="*/ 221937 w 1486694"/>
              <a:gd name="connsiteY128" fmla="*/ 123511 h 247022"/>
              <a:gd name="connsiteX129" fmla="*/ 245426 w 1486694"/>
              <a:gd name="connsiteY129" fmla="*/ 100022 h 247022"/>
              <a:gd name="connsiteX130" fmla="*/ 134457 w 1486694"/>
              <a:gd name="connsiteY130" fmla="*/ 100022 h 247022"/>
              <a:gd name="connsiteX131" fmla="*/ 157946 w 1486694"/>
              <a:gd name="connsiteY131" fmla="*/ 123511 h 247022"/>
              <a:gd name="connsiteX132" fmla="*/ 134457 w 1486694"/>
              <a:gd name="connsiteY132" fmla="*/ 147000 h 247022"/>
              <a:gd name="connsiteX133" fmla="*/ 110968 w 1486694"/>
              <a:gd name="connsiteY133" fmla="*/ 123511 h 247022"/>
              <a:gd name="connsiteX134" fmla="*/ 134457 w 1486694"/>
              <a:gd name="connsiteY134" fmla="*/ 100022 h 247022"/>
              <a:gd name="connsiteX135" fmla="*/ 23489 w 1486694"/>
              <a:gd name="connsiteY135" fmla="*/ 100022 h 247022"/>
              <a:gd name="connsiteX136" fmla="*/ 46978 w 1486694"/>
              <a:gd name="connsiteY136" fmla="*/ 123511 h 247022"/>
              <a:gd name="connsiteX137" fmla="*/ 23489 w 1486694"/>
              <a:gd name="connsiteY137" fmla="*/ 147000 h 247022"/>
              <a:gd name="connsiteX138" fmla="*/ 0 w 1486694"/>
              <a:gd name="connsiteY138" fmla="*/ 123511 h 247022"/>
              <a:gd name="connsiteX139" fmla="*/ 23489 w 1486694"/>
              <a:gd name="connsiteY139" fmla="*/ 100022 h 247022"/>
              <a:gd name="connsiteX140" fmla="*/ 1463205 w 1486694"/>
              <a:gd name="connsiteY140" fmla="*/ 0 h 247022"/>
              <a:gd name="connsiteX141" fmla="*/ 1486694 w 1486694"/>
              <a:gd name="connsiteY141" fmla="*/ 23489 h 247022"/>
              <a:gd name="connsiteX142" fmla="*/ 1463205 w 1486694"/>
              <a:gd name="connsiteY142" fmla="*/ 46978 h 247022"/>
              <a:gd name="connsiteX143" fmla="*/ 1439716 w 1486694"/>
              <a:gd name="connsiteY143" fmla="*/ 23489 h 247022"/>
              <a:gd name="connsiteX144" fmla="*/ 1463205 w 1486694"/>
              <a:gd name="connsiteY144" fmla="*/ 0 h 247022"/>
              <a:gd name="connsiteX145" fmla="*/ 1352237 w 1486694"/>
              <a:gd name="connsiteY145" fmla="*/ 0 h 247022"/>
              <a:gd name="connsiteX146" fmla="*/ 1375726 w 1486694"/>
              <a:gd name="connsiteY146" fmla="*/ 23489 h 247022"/>
              <a:gd name="connsiteX147" fmla="*/ 1352237 w 1486694"/>
              <a:gd name="connsiteY147" fmla="*/ 46978 h 247022"/>
              <a:gd name="connsiteX148" fmla="*/ 1328748 w 1486694"/>
              <a:gd name="connsiteY148" fmla="*/ 23489 h 247022"/>
              <a:gd name="connsiteX149" fmla="*/ 1352237 w 1486694"/>
              <a:gd name="connsiteY149" fmla="*/ 0 h 247022"/>
              <a:gd name="connsiteX150" fmla="*/ 1241269 w 1486694"/>
              <a:gd name="connsiteY150" fmla="*/ 0 h 247022"/>
              <a:gd name="connsiteX151" fmla="*/ 1264758 w 1486694"/>
              <a:gd name="connsiteY151" fmla="*/ 23489 h 247022"/>
              <a:gd name="connsiteX152" fmla="*/ 1241269 w 1486694"/>
              <a:gd name="connsiteY152" fmla="*/ 46978 h 247022"/>
              <a:gd name="connsiteX153" fmla="*/ 1217780 w 1486694"/>
              <a:gd name="connsiteY153" fmla="*/ 23489 h 247022"/>
              <a:gd name="connsiteX154" fmla="*/ 1241269 w 1486694"/>
              <a:gd name="connsiteY154" fmla="*/ 0 h 247022"/>
              <a:gd name="connsiteX155" fmla="*/ 1130300 w 1486694"/>
              <a:gd name="connsiteY155" fmla="*/ 0 h 247022"/>
              <a:gd name="connsiteX156" fmla="*/ 1153789 w 1486694"/>
              <a:gd name="connsiteY156" fmla="*/ 23489 h 247022"/>
              <a:gd name="connsiteX157" fmla="*/ 1130300 w 1486694"/>
              <a:gd name="connsiteY157" fmla="*/ 46978 h 247022"/>
              <a:gd name="connsiteX158" fmla="*/ 1106811 w 1486694"/>
              <a:gd name="connsiteY158" fmla="*/ 23489 h 247022"/>
              <a:gd name="connsiteX159" fmla="*/ 1130300 w 1486694"/>
              <a:gd name="connsiteY159" fmla="*/ 0 h 247022"/>
              <a:gd name="connsiteX160" fmla="*/ 1019332 w 1486694"/>
              <a:gd name="connsiteY160" fmla="*/ 0 h 247022"/>
              <a:gd name="connsiteX161" fmla="*/ 1042821 w 1486694"/>
              <a:gd name="connsiteY161" fmla="*/ 23489 h 247022"/>
              <a:gd name="connsiteX162" fmla="*/ 1019332 w 1486694"/>
              <a:gd name="connsiteY162" fmla="*/ 46978 h 247022"/>
              <a:gd name="connsiteX163" fmla="*/ 995843 w 1486694"/>
              <a:gd name="connsiteY163" fmla="*/ 23489 h 247022"/>
              <a:gd name="connsiteX164" fmla="*/ 1019332 w 1486694"/>
              <a:gd name="connsiteY164" fmla="*/ 0 h 247022"/>
              <a:gd name="connsiteX165" fmla="*/ 908364 w 1486694"/>
              <a:gd name="connsiteY165" fmla="*/ 0 h 247022"/>
              <a:gd name="connsiteX166" fmla="*/ 931853 w 1486694"/>
              <a:gd name="connsiteY166" fmla="*/ 23489 h 247022"/>
              <a:gd name="connsiteX167" fmla="*/ 908364 w 1486694"/>
              <a:gd name="connsiteY167" fmla="*/ 46978 h 247022"/>
              <a:gd name="connsiteX168" fmla="*/ 884875 w 1486694"/>
              <a:gd name="connsiteY168" fmla="*/ 23489 h 247022"/>
              <a:gd name="connsiteX169" fmla="*/ 908364 w 1486694"/>
              <a:gd name="connsiteY169" fmla="*/ 0 h 247022"/>
              <a:gd name="connsiteX170" fmla="*/ 797395 w 1486694"/>
              <a:gd name="connsiteY170" fmla="*/ 0 h 247022"/>
              <a:gd name="connsiteX171" fmla="*/ 820884 w 1486694"/>
              <a:gd name="connsiteY171" fmla="*/ 23489 h 247022"/>
              <a:gd name="connsiteX172" fmla="*/ 797395 w 1486694"/>
              <a:gd name="connsiteY172" fmla="*/ 46978 h 247022"/>
              <a:gd name="connsiteX173" fmla="*/ 773906 w 1486694"/>
              <a:gd name="connsiteY173" fmla="*/ 23489 h 247022"/>
              <a:gd name="connsiteX174" fmla="*/ 797395 w 1486694"/>
              <a:gd name="connsiteY174" fmla="*/ 0 h 247022"/>
              <a:gd name="connsiteX175" fmla="*/ 689299 w 1486694"/>
              <a:gd name="connsiteY175" fmla="*/ 0 h 247022"/>
              <a:gd name="connsiteX176" fmla="*/ 712788 w 1486694"/>
              <a:gd name="connsiteY176" fmla="*/ 23489 h 247022"/>
              <a:gd name="connsiteX177" fmla="*/ 689299 w 1486694"/>
              <a:gd name="connsiteY177" fmla="*/ 46978 h 247022"/>
              <a:gd name="connsiteX178" fmla="*/ 665810 w 1486694"/>
              <a:gd name="connsiteY178" fmla="*/ 23489 h 247022"/>
              <a:gd name="connsiteX179" fmla="*/ 689299 w 1486694"/>
              <a:gd name="connsiteY179" fmla="*/ 0 h 247022"/>
              <a:gd name="connsiteX180" fmla="*/ 578331 w 1486694"/>
              <a:gd name="connsiteY180" fmla="*/ 0 h 247022"/>
              <a:gd name="connsiteX181" fmla="*/ 601820 w 1486694"/>
              <a:gd name="connsiteY181" fmla="*/ 23489 h 247022"/>
              <a:gd name="connsiteX182" fmla="*/ 578331 w 1486694"/>
              <a:gd name="connsiteY182" fmla="*/ 46978 h 247022"/>
              <a:gd name="connsiteX183" fmla="*/ 554842 w 1486694"/>
              <a:gd name="connsiteY183" fmla="*/ 23489 h 247022"/>
              <a:gd name="connsiteX184" fmla="*/ 578331 w 1486694"/>
              <a:gd name="connsiteY184" fmla="*/ 0 h 247022"/>
              <a:gd name="connsiteX185" fmla="*/ 467363 w 1486694"/>
              <a:gd name="connsiteY185" fmla="*/ 0 h 247022"/>
              <a:gd name="connsiteX186" fmla="*/ 490852 w 1486694"/>
              <a:gd name="connsiteY186" fmla="*/ 23489 h 247022"/>
              <a:gd name="connsiteX187" fmla="*/ 467363 w 1486694"/>
              <a:gd name="connsiteY187" fmla="*/ 46978 h 247022"/>
              <a:gd name="connsiteX188" fmla="*/ 443874 w 1486694"/>
              <a:gd name="connsiteY188" fmla="*/ 23489 h 247022"/>
              <a:gd name="connsiteX189" fmla="*/ 467363 w 1486694"/>
              <a:gd name="connsiteY189" fmla="*/ 0 h 247022"/>
              <a:gd name="connsiteX190" fmla="*/ 356394 w 1486694"/>
              <a:gd name="connsiteY190" fmla="*/ 0 h 247022"/>
              <a:gd name="connsiteX191" fmla="*/ 379883 w 1486694"/>
              <a:gd name="connsiteY191" fmla="*/ 23489 h 247022"/>
              <a:gd name="connsiteX192" fmla="*/ 356394 w 1486694"/>
              <a:gd name="connsiteY192" fmla="*/ 46978 h 247022"/>
              <a:gd name="connsiteX193" fmla="*/ 332905 w 1486694"/>
              <a:gd name="connsiteY193" fmla="*/ 23489 h 247022"/>
              <a:gd name="connsiteX194" fmla="*/ 356394 w 1486694"/>
              <a:gd name="connsiteY194" fmla="*/ 0 h 247022"/>
              <a:gd name="connsiteX195" fmla="*/ 245426 w 1486694"/>
              <a:gd name="connsiteY195" fmla="*/ 0 h 247022"/>
              <a:gd name="connsiteX196" fmla="*/ 268915 w 1486694"/>
              <a:gd name="connsiteY196" fmla="*/ 23489 h 247022"/>
              <a:gd name="connsiteX197" fmla="*/ 245426 w 1486694"/>
              <a:gd name="connsiteY197" fmla="*/ 46978 h 247022"/>
              <a:gd name="connsiteX198" fmla="*/ 221937 w 1486694"/>
              <a:gd name="connsiteY198" fmla="*/ 23489 h 247022"/>
              <a:gd name="connsiteX199" fmla="*/ 245426 w 1486694"/>
              <a:gd name="connsiteY199" fmla="*/ 0 h 247022"/>
              <a:gd name="connsiteX200" fmla="*/ 134457 w 1486694"/>
              <a:gd name="connsiteY200" fmla="*/ 0 h 247022"/>
              <a:gd name="connsiteX201" fmla="*/ 157946 w 1486694"/>
              <a:gd name="connsiteY201" fmla="*/ 23489 h 247022"/>
              <a:gd name="connsiteX202" fmla="*/ 134457 w 1486694"/>
              <a:gd name="connsiteY202" fmla="*/ 46978 h 247022"/>
              <a:gd name="connsiteX203" fmla="*/ 110968 w 1486694"/>
              <a:gd name="connsiteY203" fmla="*/ 23489 h 247022"/>
              <a:gd name="connsiteX204" fmla="*/ 134457 w 1486694"/>
              <a:gd name="connsiteY204" fmla="*/ 0 h 247022"/>
              <a:gd name="connsiteX205" fmla="*/ 23489 w 1486694"/>
              <a:gd name="connsiteY205" fmla="*/ 0 h 247022"/>
              <a:gd name="connsiteX206" fmla="*/ 46978 w 1486694"/>
              <a:gd name="connsiteY206" fmla="*/ 23489 h 247022"/>
              <a:gd name="connsiteX207" fmla="*/ 23489 w 1486694"/>
              <a:gd name="connsiteY207" fmla="*/ 46978 h 247022"/>
              <a:gd name="connsiteX208" fmla="*/ 0 w 1486694"/>
              <a:gd name="connsiteY208" fmla="*/ 23489 h 247022"/>
              <a:gd name="connsiteX209" fmla="*/ 23489 w 1486694"/>
              <a:gd name="connsiteY209" fmla="*/ 0 h 24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486694" h="247022">
                <a:moveTo>
                  <a:pt x="1463205" y="200044"/>
                </a:moveTo>
                <a:cubicBezTo>
                  <a:pt x="1476178" y="200044"/>
                  <a:pt x="1486694" y="210561"/>
                  <a:pt x="1486694" y="223533"/>
                </a:cubicBezTo>
                <a:cubicBezTo>
                  <a:pt x="1486694" y="236506"/>
                  <a:pt x="1476178" y="247022"/>
                  <a:pt x="1463205" y="247022"/>
                </a:cubicBezTo>
                <a:cubicBezTo>
                  <a:pt x="1450233" y="247022"/>
                  <a:pt x="1439716" y="236506"/>
                  <a:pt x="1439716" y="223533"/>
                </a:cubicBezTo>
                <a:cubicBezTo>
                  <a:pt x="1439716" y="210561"/>
                  <a:pt x="1450233" y="200044"/>
                  <a:pt x="1463205" y="200044"/>
                </a:cubicBezTo>
                <a:close/>
                <a:moveTo>
                  <a:pt x="1352237" y="200044"/>
                </a:moveTo>
                <a:cubicBezTo>
                  <a:pt x="1365210" y="200044"/>
                  <a:pt x="1375726" y="210561"/>
                  <a:pt x="1375726" y="223533"/>
                </a:cubicBezTo>
                <a:cubicBezTo>
                  <a:pt x="1375726" y="236506"/>
                  <a:pt x="1365210" y="247022"/>
                  <a:pt x="1352237" y="247022"/>
                </a:cubicBezTo>
                <a:cubicBezTo>
                  <a:pt x="1339265" y="247022"/>
                  <a:pt x="1328748" y="236506"/>
                  <a:pt x="1328748" y="223533"/>
                </a:cubicBezTo>
                <a:cubicBezTo>
                  <a:pt x="1328748" y="210561"/>
                  <a:pt x="1339265" y="200044"/>
                  <a:pt x="1352237" y="200044"/>
                </a:cubicBezTo>
                <a:close/>
                <a:moveTo>
                  <a:pt x="1241269" y="200044"/>
                </a:moveTo>
                <a:cubicBezTo>
                  <a:pt x="1254241" y="200044"/>
                  <a:pt x="1264758" y="210561"/>
                  <a:pt x="1264758" y="223533"/>
                </a:cubicBezTo>
                <a:cubicBezTo>
                  <a:pt x="1264758" y="236506"/>
                  <a:pt x="1254241" y="247022"/>
                  <a:pt x="1241269" y="247022"/>
                </a:cubicBezTo>
                <a:cubicBezTo>
                  <a:pt x="1228296" y="247022"/>
                  <a:pt x="1217780" y="236506"/>
                  <a:pt x="1217780" y="223533"/>
                </a:cubicBezTo>
                <a:cubicBezTo>
                  <a:pt x="1217780" y="210561"/>
                  <a:pt x="1228296" y="200044"/>
                  <a:pt x="1241269" y="200044"/>
                </a:cubicBezTo>
                <a:close/>
                <a:moveTo>
                  <a:pt x="1130300" y="200044"/>
                </a:moveTo>
                <a:cubicBezTo>
                  <a:pt x="1143273" y="200044"/>
                  <a:pt x="1153789" y="210561"/>
                  <a:pt x="1153789" y="223533"/>
                </a:cubicBezTo>
                <a:cubicBezTo>
                  <a:pt x="1153789" y="236506"/>
                  <a:pt x="1143273" y="247022"/>
                  <a:pt x="1130300" y="247022"/>
                </a:cubicBezTo>
                <a:cubicBezTo>
                  <a:pt x="1117328" y="247022"/>
                  <a:pt x="1106811" y="236506"/>
                  <a:pt x="1106811" y="223533"/>
                </a:cubicBezTo>
                <a:cubicBezTo>
                  <a:pt x="1106811" y="210561"/>
                  <a:pt x="1117328" y="200044"/>
                  <a:pt x="1130300" y="200044"/>
                </a:cubicBezTo>
                <a:close/>
                <a:moveTo>
                  <a:pt x="1019332" y="200044"/>
                </a:moveTo>
                <a:cubicBezTo>
                  <a:pt x="1032304" y="200044"/>
                  <a:pt x="1042821" y="210561"/>
                  <a:pt x="1042821" y="223533"/>
                </a:cubicBezTo>
                <a:cubicBezTo>
                  <a:pt x="1042821" y="236506"/>
                  <a:pt x="1032304" y="247022"/>
                  <a:pt x="1019332" y="247022"/>
                </a:cubicBezTo>
                <a:cubicBezTo>
                  <a:pt x="1006360" y="247022"/>
                  <a:pt x="995843" y="236506"/>
                  <a:pt x="995843" y="223533"/>
                </a:cubicBezTo>
                <a:cubicBezTo>
                  <a:pt x="995843" y="210561"/>
                  <a:pt x="1006360" y="200044"/>
                  <a:pt x="1019332" y="200044"/>
                </a:cubicBezTo>
                <a:close/>
                <a:moveTo>
                  <a:pt x="908364" y="200044"/>
                </a:moveTo>
                <a:cubicBezTo>
                  <a:pt x="921336" y="200044"/>
                  <a:pt x="931853" y="210561"/>
                  <a:pt x="931853" y="223533"/>
                </a:cubicBezTo>
                <a:cubicBezTo>
                  <a:pt x="931853" y="236506"/>
                  <a:pt x="921336" y="247022"/>
                  <a:pt x="908364" y="247022"/>
                </a:cubicBezTo>
                <a:cubicBezTo>
                  <a:pt x="895391" y="247022"/>
                  <a:pt x="884875" y="236506"/>
                  <a:pt x="884875" y="223533"/>
                </a:cubicBezTo>
                <a:cubicBezTo>
                  <a:pt x="884875" y="210561"/>
                  <a:pt x="895391" y="200044"/>
                  <a:pt x="908364" y="200044"/>
                </a:cubicBezTo>
                <a:close/>
                <a:moveTo>
                  <a:pt x="797395" y="200044"/>
                </a:moveTo>
                <a:cubicBezTo>
                  <a:pt x="810368" y="200044"/>
                  <a:pt x="820884" y="210561"/>
                  <a:pt x="820884" y="223533"/>
                </a:cubicBezTo>
                <a:cubicBezTo>
                  <a:pt x="820884" y="236506"/>
                  <a:pt x="810368" y="247022"/>
                  <a:pt x="797395" y="247022"/>
                </a:cubicBezTo>
                <a:cubicBezTo>
                  <a:pt x="784423" y="247022"/>
                  <a:pt x="773906" y="236506"/>
                  <a:pt x="773906" y="223533"/>
                </a:cubicBezTo>
                <a:cubicBezTo>
                  <a:pt x="773906" y="210561"/>
                  <a:pt x="784423" y="200044"/>
                  <a:pt x="797395" y="200044"/>
                </a:cubicBezTo>
                <a:close/>
                <a:moveTo>
                  <a:pt x="689299" y="200044"/>
                </a:moveTo>
                <a:cubicBezTo>
                  <a:pt x="702271" y="200044"/>
                  <a:pt x="712788" y="210561"/>
                  <a:pt x="712788" y="223533"/>
                </a:cubicBezTo>
                <a:cubicBezTo>
                  <a:pt x="712788" y="236506"/>
                  <a:pt x="702271" y="247022"/>
                  <a:pt x="689299" y="247022"/>
                </a:cubicBezTo>
                <a:cubicBezTo>
                  <a:pt x="676326" y="247022"/>
                  <a:pt x="665810" y="236506"/>
                  <a:pt x="665810" y="223533"/>
                </a:cubicBezTo>
                <a:cubicBezTo>
                  <a:pt x="665810" y="210561"/>
                  <a:pt x="676326" y="200044"/>
                  <a:pt x="689299" y="200044"/>
                </a:cubicBezTo>
                <a:close/>
                <a:moveTo>
                  <a:pt x="578331" y="200044"/>
                </a:moveTo>
                <a:cubicBezTo>
                  <a:pt x="591304" y="200044"/>
                  <a:pt x="601820" y="210561"/>
                  <a:pt x="601820" y="223533"/>
                </a:cubicBezTo>
                <a:cubicBezTo>
                  <a:pt x="601820" y="236506"/>
                  <a:pt x="591304" y="247022"/>
                  <a:pt x="578331" y="247022"/>
                </a:cubicBezTo>
                <a:cubicBezTo>
                  <a:pt x="565359" y="247022"/>
                  <a:pt x="554842" y="236506"/>
                  <a:pt x="554842" y="223533"/>
                </a:cubicBezTo>
                <a:cubicBezTo>
                  <a:pt x="554842" y="210561"/>
                  <a:pt x="565359" y="200044"/>
                  <a:pt x="578331" y="200044"/>
                </a:cubicBezTo>
                <a:close/>
                <a:moveTo>
                  <a:pt x="467363" y="200044"/>
                </a:moveTo>
                <a:cubicBezTo>
                  <a:pt x="480335" y="200044"/>
                  <a:pt x="490852" y="210561"/>
                  <a:pt x="490852" y="223533"/>
                </a:cubicBezTo>
                <a:cubicBezTo>
                  <a:pt x="490852" y="236506"/>
                  <a:pt x="480335" y="247022"/>
                  <a:pt x="467363" y="247022"/>
                </a:cubicBezTo>
                <a:cubicBezTo>
                  <a:pt x="454390" y="247022"/>
                  <a:pt x="443874" y="236506"/>
                  <a:pt x="443874" y="223533"/>
                </a:cubicBezTo>
                <a:cubicBezTo>
                  <a:pt x="443874" y="210561"/>
                  <a:pt x="454390" y="200044"/>
                  <a:pt x="467363" y="200044"/>
                </a:cubicBezTo>
                <a:close/>
                <a:moveTo>
                  <a:pt x="356394" y="200044"/>
                </a:moveTo>
                <a:cubicBezTo>
                  <a:pt x="369367" y="200044"/>
                  <a:pt x="379883" y="210561"/>
                  <a:pt x="379883" y="223533"/>
                </a:cubicBezTo>
                <a:cubicBezTo>
                  <a:pt x="379883" y="236506"/>
                  <a:pt x="369367" y="247022"/>
                  <a:pt x="356394" y="247022"/>
                </a:cubicBezTo>
                <a:cubicBezTo>
                  <a:pt x="343422" y="247022"/>
                  <a:pt x="332905" y="236506"/>
                  <a:pt x="332905" y="223533"/>
                </a:cubicBezTo>
                <a:cubicBezTo>
                  <a:pt x="332905" y="210561"/>
                  <a:pt x="343422" y="200044"/>
                  <a:pt x="356394" y="200044"/>
                </a:cubicBezTo>
                <a:close/>
                <a:moveTo>
                  <a:pt x="245426" y="200044"/>
                </a:moveTo>
                <a:cubicBezTo>
                  <a:pt x="258398" y="200044"/>
                  <a:pt x="268915" y="210561"/>
                  <a:pt x="268915" y="223533"/>
                </a:cubicBezTo>
                <a:cubicBezTo>
                  <a:pt x="268915" y="236506"/>
                  <a:pt x="258398" y="247022"/>
                  <a:pt x="245426" y="247022"/>
                </a:cubicBezTo>
                <a:cubicBezTo>
                  <a:pt x="232453" y="247022"/>
                  <a:pt x="221937" y="236506"/>
                  <a:pt x="221937" y="223533"/>
                </a:cubicBezTo>
                <a:cubicBezTo>
                  <a:pt x="221937" y="210561"/>
                  <a:pt x="232453" y="200044"/>
                  <a:pt x="245426" y="200044"/>
                </a:cubicBezTo>
                <a:close/>
                <a:moveTo>
                  <a:pt x="134457" y="200044"/>
                </a:moveTo>
                <a:cubicBezTo>
                  <a:pt x="147430" y="200044"/>
                  <a:pt x="157946" y="210561"/>
                  <a:pt x="157946" y="223533"/>
                </a:cubicBezTo>
                <a:cubicBezTo>
                  <a:pt x="157946" y="236506"/>
                  <a:pt x="147430" y="247022"/>
                  <a:pt x="134457" y="247022"/>
                </a:cubicBezTo>
                <a:cubicBezTo>
                  <a:pt x="121485" y="247022"/>
                  <a:pt x="110968" y="236506"/>
                  <a:pt x="110968" y="223533"/>
                </a:cubicBezTo>
                <a:cubicBezTo>
                  <a:pt x="110968" y="210561"/>
                  <a:pt x="121485" y="200044"/>
                  <a:pt x="134457" y="200044"/>
                </a:cubicBezTo>
                <a:close/>
                <a:moveTo>
                  <a:pt x="23489" y="200044"/>
                </a:moveTo>
                <a:cubicBezTo>
                  <a:pt x="36461" y="200044"/>
                  <a:pt x="46978" y="210561"/>
                  <a:pt x="46978" y="223533"/>
                </a:cubicBezTo>
                <a:cubicBezTo>
                  <a:pt x="46978" y="236506"/>
                  <a:pt x="36461" y="247022"/>
                  <a:pt x="23489" y="247022"/>
                </a:cubicBezTo>
                <a:cubicBezTo>
                  <a:pt x="10516" y="247022"/>
                  <a:pt x="0" y="236506"/>
                  <a:pt x="0" y="223533"/>
                </a:cubicBezTo>
                <a:cubicBezTo>
                  <a:pt x="0" y="210561"/>
                  <a:pt x="10516" y="200044"/>
                  <a:pt x="23489" y="200044"/>
                </a:cubicBezTo>
                <a:close/>
                <a:moveTo>
                  <a:pt x="1463205" y="100022"/>
                </a:moveTo>
                <a:cubicBezTo>
                  <a:pt x="1476178" y="100022"/>
                  <a:pt x="1486694" y="110539"/>
                  <a:pt x="1486694" y="123511"/>
                </a:cubicBezTo>
                <a:cubicBezTo>
                  <a:pt x="1486694" y="136484"/>
                  <a:pt x="1476178" y="147000"/>
                  <a:pt x="1463205" y="147000"/>
                </a:cubicBezTo>
                <a:cubicBezTo>
                  <a:pt x="1450233" y="147000"/>
                  <a:pt x="1439716" y="136484"/>
                  <a:pt x="1439716" y="123511"/>
                </a:cubicBezTo>
                <a:cubicBezTo>
                  <a:pt x="1439716" y="110539"/>
                  <a:pt x="1450233" y="100022"/>
                  <a:pt x="1463205" y="100022"/>
                </a:cubicBezTo>
                <a:close/>
                <a:moveTo>
                  <a:pt x="1352237" y="100022"/>
                </a:moveTo>
                <a:cubicBezTo>
                  <a:pt x="1365210" y="100022"/>
                  <a:pt x="1375726" y="110539"/>
                  <a:pt x="1375726" y="123511"/>
                </a:cubicBezTo>
                <a:cubicBezTo>
                  <a:pt x="1375726" y="136484"/>
                  <a:pt x="1365210" y="147000"/>
                  <a:pt x="1352237" y="147000"/>
                </a:cubicBezTo>
                <a:cubicBezTo>
                  <a:pt x="1339265" y="147000"/>
                  <a:pt x="1328748" y="136484"/>
                  <a:pt x="1328748" y="123511"/>
                </a:cubicBezTo>
                <a:cubicBezTo>
                  <a:pt x="1328748" y="110539"/>
                  <a:pt x="1339265" y="100022"/>
                  <a:pt x="1352237" y="100022"/>
                </a:cubicBezTo>
                <a:close/>
                <a:moveTo>
                  <a:pt x="1241269" y="100022"/>
                </a:moveTo>
                <a:cubicBezTo>
                  <a:pt x="1254241" y="100022"/>
                  <a:pt x="1264758" y="110539"/>
                  <a:pt x="1264758" y="123511"/>
                </a:cubicBezTo>
                <a:cubicBezTo>
                  <a:pt x="1264758" y="136484"/>
                  <a:pt x="1254241" y="147000"/>
                  <a:pt x="1241269" y="147000"/>
                </a:cubicBezTo>
                <a:cubicBezTo>
                  <a:pt x="1228296" y="147000"/>
                  <a:pt x="1217780" y="136484"/>
                  <a:pt x="1217780" y="123511"/>
                </a:cubicBezTo>
                <a:cubicBezTo>
                  <a:pt x="1217780" y="110539"/>
                  <a:pt x="1228296" y="100022"/>
                  <a:pt x="1241269" y="100022"/>
                </a:cubicBezTo>
                <a:close/>
                <a:moveTo>
                  <a:pt x="1130300" y="100022"/>
                </a:moveTo>
                <a:cubicBezTo>
                  <a:pt x="1143273" y="100022"/>
                  <a:pt x="1153789" y="110539"/>
                  <a:pt x="1153789" y="123511"/>
                </a:cubicBezTo>
                <a:cubicBezTo>
                  <a:pt x="1153789" y="136484"/>
                  <a:pt x="1143273" y="147000"/>
                  <a:pt x="1130300" y="147000"/>
                </a:cubicBezTo>
                <a:cubicBezTo>
                  <a:pt x="1117328" y="147000"/>
                  <a:pt x="1106811" y="136484"/>
                  <a:pt x="1106811" y="123511"/>
                </a:cubicBezTo>
                <a:cubicBezTo>
                  <a:pt x="1106811" y="110539"/>
                  <a:pt x="1117328" y="100022"/>
                  <a:pt x="1130300" y="100022"/>
                </a:cubicBezTo>
                <a:close/>
                <a:moveTo>
                  <a:pt x="1019332" y="100022"/>
                </a:moveTo>
                <a:cubicBezTo>
                  <a:pt x="1032304" y="100022"/>
                  <a:pt x="1042821" y="110539"/>
                  <a:pt x="1042821" y="123511"/>
                </a:cubicBezTo>
                <a:cubicBezTo>
                  <a:pt x="1042821" y="136484"/>
                  <a:pt x="1032304" y="147000"/>
                  <a:pt x="1019332" y="147000"/>
                </a:cubicBezTo>
                <a:cubicBezTo>
                  <a:pt x="1006360" y="147000"/>
                  <a:pt x="995843" y="136484"/>
                  <a:pt x="995843" y="123511"/>
                </a:cubicBezTo>
                <a:cubicBezTo>
                  <a:pt x="995843" y="110539"/>
                  <a:pt x="1006360" y="100022"/>
                  <a:pt x="1019332" y="100022"/>
                </a:cubicBezTo>
                <a:close/>
                <a:moveTo>
                  <a:pt x="908364" y="100022"/>
                </a:moveTo>
                <a:cubicBezTo>
                  <a:pt x="921336" y="100022"/>
                  <a:pt x="931853" y="110539"/>
                  <a:pt x="931853" y="123511"/>
                </a:cubicBezTo>
                <a:cubicBezTo>
                  <a:pt x="931853" y="136484"/>
                  <a:pt x="921336" y="147000"/>
                  <a:pt x="908364" y="147000"/>
                </a:cubicBezTo>
                <a:cubicBezTo>
                  <a:pt x="895391" y="147000"/>
                  <a:pt x="884875" y="136484"/>
                  <a:pt x="884875" y="123511"/>
                </a:cubicBezTo>
                <a:cubicBezTo>
                  <a:pt x="884875" y="110539"/>
                  <a:pt x="895391" y="100022"/>
                  <a:pt x="908364" y="100022"/>
                </a:cubicBezTo>
                <a:close/>
                <a:moveTo>
                  <a:pt x="797395" y="100022"/>
                </a:moveTo>
                <a:cubicBezTo>
                  <a:pt x="810368" y="100022"/>
                  <a:pt x="820884" y="110539"/>
                  <a:pt x="820884" y="123511"/>
                </a:cubicBezTo>
                <a:cubicBezTo>
                  <a:pt x="820884" y="136484"/>
                  <a:pt x="810368" y="147000"/>
                  <a:pt x="797395" y="147000"/>
                </a:cubicBezTo>
                <a:cubicBezTo>
                  <a:pt x="784423" y="147000"/>
                  <a:pt x="773906" y="136484"/>
                  <a:pt x="773906" y="123511"/>
                </a:cubicBezTo>
                <a:cubicBezTo>
                  <a:pt x="773906" y="110539"/>
                  <a:pt x="784423" y="100022"/>
                  <a:pt x="797395" y="100022"/>
                </a:cubicBezTo>
                <a:close/>
                <a:moveTo>
                  <a:pt x="689299" y="100022"/>
                </a:moveTo>
                <a:cubicBezTo>
                  <a:pt x="702271" y="100022"/>
                  <a:pt x="712788" y="110539"/>
                  <a:pt x="712788" y="123511"/>
                </a:cubicBezTo>
                <a:cubicBezTo>
                  <a:pt x="712788" y="136484"/>
                  <a:pt x="702271" y="147000"/>
                  <a:pt x="689299" y="147000"/>
                </a:cubicBezTo>
                <a:cubicBezTo>
                  <a:pt x="676326" y="147000"/>
                  <a:pt x="665810" y="136484"/>
                  <a:pt x="665810" y="123511"/>
                </a:cubicBezTo>
                <a:cubicBezTo>
                  <a:pt x="665810" y="110539"/>
                  <a:pt x="676326" y="100022"/>
                  <a:pt x="689299" y="100022"/>
                </a:cubicBezTo>
                <a:close/>
                <a:moveTo>
                  <a:pt x="578331" y="100022"/>
                </a:moveTo>
                <a:cubicBezTo>
                  <a:pt x="591304" y="100022"/>
                  <a:pt x="601820" y="110539"/>
                  <a:pt x="601820" y="123511"/>
                </a:cubicBezTo>
                <a:cubicBezTo>
                  <a:pt x="601820" y="136484"/>
                  <a:pt x="591304" y="147000"/>
                  <a:pt x="578331" y="147000"/>
                </a:cubicBezTo>
                <a:cubicBezTo>
                  <a:pt x="565359" y="147000"/>
                  <a:pt x="554842" y="136484"/>
                  <a:pt x="554842" y="123511"/>
                </a:cubicBezTo>
                <a:cubicBezTo>
                  <a:pt x="554842" y="110539"/>
                  <a:pt x="565359" y="100022"/>
                  <a:pt x="578331" y="100022"/>
                </a:cubicBezTo>
                <a:close/>
                <a:moveTo>
                  <a:pt x="467363" y="100022"/>
                </a:moveTo>
                <a:cubicBezTo>
                  <a:pt x="480335" y="100022"/>
                  <a:pt x="490852" y="110539"/>
                  <a:pt x="490852" y="123511"/>
                </a:cubicBezTo>
                <a:cubicBezTo>
                  <a:pt x="490852" y="136484"/>
                  <a:pt x="480335" y="147000"/>
                  <a:pt x="467363" y="147000"/>
                </a:cubicBezTo>
                <a:cubicBezTo>
                  <a:pt x="454390" y="147000"/>
                  <a:pt x="443874" y="136484"/>
                  <a:pt x="443874" y="123511"/>
                </a:cubicBezTo>
                <a:cubicBezTo>
                  <a:pt x="443874" y="110539"/>
                  <a:pt x="454390" y="100022"/>
                  <a:pt x="467363" y="100022"/>
                </a:cubicBezTo>
                <a:close/>
                <a:moveTo>
                  <a:pt x="356394" y="100022"/>
                </a:moveTo>
                <a:cubicBezTo>
                  <a:pt x="369367" y="100022"/>
                  <a:pt x="379883" y="110539"/>
                  <a:pt x="379883" y="123511"/>
                </a:cubicBezTo>
                <a:cubicBezTo>
                  <a:pt x="379883" y="136484"/>
                  <a:pt x="369367" y="147000"/>
                  <a:pt x="356394" y="147000"/>
                </a:cubicBezTo>
                <a:cubicBezTo>
                  <a:pt x="343422" y="147000"/>
                  <a:pt x="332905" y="136484"/>
                  <a:pt x="332905" y="123511"/>
                </a:cubicBezTo>
                <a:cubicBezTo>
                  <a:pt x="332905" y="110539"/>
                  <a:pt x="343422" y="100022"/>
                  <a:pt x="356394" y="100022"/>
                </a:cubicBezTo>
                <a:close/>
                <a:moveTo>
                  <a:pt x="245426" y="100022"/>
                </a:moveTo>
                <a:cubicBezTo>
                  <a:pt x="258398" y="100022"/>
                  <a:pt x="268915" y="110539"/>
                  <a:pt x="268915" y="123511"/>
                </a:cubicBezTo>
                <a:cubicBezTo>
                  <a:pt x="268915" y="136484"/>
                  <a:pt x="258398" y="147000"/>
                  <a:pt x="245426" y="147000"/>
                </a:cubicBezTo>
                <a:cubicBezTo>
                  <a:pt x="232453" y="147000"/>
                  <a:pt x="221937" y="136484"/>
                  <a:pt x="221937" y="123511"/>
                </a:cubicBezTo>
                <a:cubicBezTo>
                  <a:pt x="221937" y="110539"/>
                  <a:pt x="232453" y="100022"/>
                  <a:pt x="245426" y="100022"/>
                </a:cubicBezTo>
                <a:close/>
                <a:moveTo>
                  <a:pt x="134457" y="100022"/>
                </a:moveTo>
                <a:cubicBezTo>
                  <a:pt x="147430" y="100022"/>
                  <a:pt x="157946" y="110539"/>
                  <a:pt x="157946" y="123511"/>
                </a:cubicBezTo>
                <a:cubicBezTo>
                  <a:pt x="157946" y="136484"/>
                  <a:pt x="147430" y="147000"/>
                  <a:pt x="134457" y="147000"/>
                </a:cubicBezTo>
                <a:cubicBezTo>
                  <a:pt x="121485" y="147000"/>
                  <a:pt x="110968" y="136484"/>
                  <a:pt x="110968" y="123511"/>
                </a:cubicBezTo>
                <a:cubicBezTo>
                  <a:pt x="110968" y="110539"/>
                  <a:pt x="121485" y="100022"/>
                  <a:pt x="134457" y="100022"/>
                </a:cubicBezTo>
                <a:close/>
                <a:moveTo>
                  <a:pt x="23489" y="100022"/>
                </a:moveTo>
                <a:cubicBezTo>
                  <a:pt x="36461" y="100022"/>
                  <a:pt x="46978" y="110539"/>
                  <a:pt x="46978" y="123511"/>
                </a:cubicBezTo>
                <a:cubicBezTo>
                  <a:pt x="46978" y="136484"/>
                  <a:pt x="36461" y="147000"/>
                  <a:pt x="23489" y="147000"/>
                </a:cubicBezTo>
                <a:cubicBezTo>
                  <a:pt x="10516" y="147000"/>
                  <a:pt x="0" y="136484"/>
                  <a:pt x="0" y="123511"/>
                </a:cubicBezTo>
                <a:cubicBezTo>
                  <a:pt x="0" y="110539"/>
                  <a:pt x="10516" y="100022"/>
                  <a:pt x="23489" y="100022"/>
                </a:cubicBezTo>
                <a:close/>
                <a:moveTo>
                  <a:pt x="1463205" y="0"/>
                </a:moveTo>
                <a:cubicBezTo>
                  <a:pt x="1476178" y="0"/>
                  <a:pt x="1486694" y="10517"/>
                  <a:pt x="1486694" y="23489"/>
                </a:cubicBezTo>
                <a:cubicBezTo>
                  <a:pt x="1486694" y="36462"/>
                  <a:pt x="1476178" y="46978"/>
                  <a:pt x="1463205" y="46978"/>
                </a:cubicBezTo>
                <a:cubicBezTo>
                  <a:pt x="1450233" y="46978"/>
                  <a:pt x="1439716" y="36462"/>
                  <a:pt x="1439716" y="23489"/>
                </a:cubicBezTo>
                <a:cubicBezTo>
                  <a:pt x="1439716" y="10517"/>
                  <a:pt x="1450233" y="0"/>
                  <a:pt x="1463205" y="0"/>
                </a:cubicBezTo>
                <a:close/>
                <a:moveTo>
                  <a:pt x="1352237" y="0"/>
                </a:moveTo>
                <a:cubicBezTo>
                  <a:pt x="1365210" y="0"/>
                  <a:pt x="1375726" y="10517"/>
                  <a:pt x="1375726" y="23489"/>
                </a:cubicBezTo>
                <a:cubicBezTo>
                  <a:pt x="1375726" y="36462"/>
                  <a:pt x="1365210" y="46978"/>
                  <a:pt x="1352237" y="46978"/>
                </a:cubicBezTo>
                <a:cubicBezTo>
                  <a:pt x="1339265" y="46978"/>
                  <a:pt x="1328748" y="36462"/>
                  <a:pt x="1328748" y="23489"/>
                </a:cubicBezTo>
                <a:cubicBezTo>
                  <a:pt x="1328748" y="10517"/>
                  <a:pt x="1339265" y="0"/>
                  <a:pt x="1352237" y="0"/>
                </a:cubicBezTo>
                <a:close/>
                <a:moveTo>
                  <a:pt x="1241269" y="0"/>
                </a:moveTo>
                <a:cubicBezTo>
                  <a:pt x="1254241" y="0"/>
                  <a:pt x="1264758" y="10517"/>
                  <a:pt x="1264758" y="23489"/>
                </a:cubicBezTo>
                <a:cubicBezTo>
                  <a:pt x="1264758" y="36462"/>
                  <a:pt x="1254241" y="46978"/>
                  <a:pt x="1241269" y="46978"/>
                </a:cubicBezTo>
                <a:cubicBezTo>
                  <a:pt x="1228296" y="46978"/>
                  <a:pt x="1217780" y="36462"/>
                  <a:pt x="1217780" y="23489"/>
                </a:cubicBezTo>
                <a:cubicBezTo>
                  <a:pt x="1217780" y="10517"/>
                  <a:pt x="1228296" y="0"/>
                  <a:pt x="1241269" y="0"/>
                </a:cubicBezTo>
                <a:close/>
                <a:moveTo>
                  <a:pt x="1130300" y="0"/>
                </a:moveTo>
                <a:cubicBezTo>
                  <a:pt x="1143273" y="0"/>
                  <a:pt x="1153789" y="10517"/>
                  <a:pt x="1153789" y="23489"/>
                </a:cubicBezTo>
                <a:cubicBezTo>
                  <a:pt x="1153789" y="36462"/>
                  <a:pt x="1143273" y="46978"/>
                  <a:pt x="1130300" y="46978"/>
                </a:cubicBezTo>
                <a:cubicBezTo>
                  <a:pt x="1117328" y="46978"/>
                  <a:pt x="1106811" y="36462"/>
                  <a:pt x="1106811" y="23489"/>
                </a:cubicBezTo>
                <a:cubicBezTo>
                  <a:pt x="1106811" y="10517"/>
                  <a:pt x="1117328" y="0"/>
                  <a:pt x="1130300" y="0"/>
                </a:cubicBezTo>
                <a:close/>
                <a:moveTo>
                  <a:pt x="1019332" y="0"/>
                </a:moveTo>
                <a:cubicBezTo>
                  <a:pt x="1032304" y="0"/>
                  <a:pt x="1042821" y="10517"/>
                  <a:pt x="1042821" y="23489"/>
                </a:cubicBezTo>
                <a:cubicBezTo>
                  <a:pt x="1042821" y="36462"/>
                  <a:pt x="1032304" y="46978"/>
                  <a:pt x="1019332" y="46978"/>
                </a:cubicBezTo>
                <a:cubicBezTo>
                  <a:pt x="1006360" y="46978"/>
                  <a:pt x="995843" y="36462"/>
                  <a:pt x="995843" y="23489"/>
                </a:cubicBezTo>
                <a:cubicBezTo>
                  <a:pt x="995843" y="10517"/>
                  <a:pt x="1006360" y="0"/>
                  <a:pt x="1019332" y="0"/>
                </a:cubicBezTo>
                <a:close/>
                <a:moveTo>
                  <a:pt x="908364" y="0"/>
                </a:moveTo>
                <a:cubicBezTo>
                  <a:pt x="921336" y="0"/>
                  <a:pt x="931853" y="10517"/>
                  <a:pt x="931853" y="23489"/>
                </a:cubicBezTo>
                <a:cubicBezTo>
                  <a:pt x="931853" y="36462"/>
                  <a:pt x="921336" y="46978"/>
                  <a:pt x="908364" y="46978"/>
                </a:cubicBezTo>
                <a:cubicBezTo>
                  <a:pt x="895391" y="46978"/>
                  <a:pt x="884875" y="36462"/>
                  <a:pt x="884875" y="23489"/>
                </a:cubicBezTo>
                <a:cubicBezTo>
                  <a:pt x="884875" y="10517"/>
                  <a:pt x="895391" y="0"/>
                  <a:pt x="908364" y="0"/>
                </a:cubicBezTo>
                <a:close/>
                <a:moveTo>
                  <a:pt x="797395" y="0"/>
                </a:moveTo>
                <a:cubicBezTo>
                  <a:pt x="810368" y="0"/>
                  <a:pt x="820884" y="10517"/>
                  <a:pt x="820884" y="23489"/>
                </a:cubicBezTo>
                <a:cubicBezTo>
                  <a:pt x="820884" y="36462"/>
                  <a:pt x="810368" y="46978"/>
                  <a:pt x="797395" y="46978"/>
                </a:cubicBezTo>
                <a:cubicBezTo>
                  <a:pt x="784423" y="46978"/>
                  <a:pt x="773906" y="36462"/>
                  <a:pt x="773906" y="23489"/>
                </a:cubicBezTo>
                <a:cubicBezTo>
                  <a:pt x="773906" y="10517"/>
                  <a:pt x="784423" y="0"/>
                  <a:pt x="797395" y="0"/>
                </a:cubicBezTo>
                <a:close/>
                <a:moveTo>
                  <a:pt x="689299" y="0"/>
                </a:moveTo>
                <a:cubicBezTo>
                  <a:pt x="702271" y="0"/>
                  <a:pt x="712788" y="10517"/>
                  <a:pt x="712788" y="23489"/>
                </a:cubicBezTo>
                <a:cubicBezTo>
                  <a:pt x="712788" y="36462"/>
                  <a:pt x="702271" y="46978"/>
                  <a:pt x="689299" y="46978"/>
                </a:cubicBezTo>
                <a:cubicBezTo>
                  <a:pt x="676326" y="46978"/>
                  <a:pt x="665810" y="36462"/>
                  <a:pt x="665810" y="23489"/>
                </a:cubicBezTo>
                <a:cubicBezTo>
                  <a:pt x="665810" y="10517"/>
                  <a:pt x="676326" y="0"/>
                  <a:pt x="689299" y="0"/>
                </a:cubicBezTo>
                <a:close/>
                <a:moveTo>
                  <a:pt x="578331" y="0"/>
                </a:moveTo>
                <a:cubicBezTo>
                  <a:pt x="591304" y="0"/>
                  <a:pt x="601820" y="10517"/>
                  <a:pt x="601820" y="23489"/>
                </a:cubicBezTo>
                <a:cubicBezTo>
                  <a:pt x="601820" y="36462"/>
                  <a:pt x="591304" y="46978"/>
                  <a:pt x="578331" y="46978"/>
                </a:cubicBezTo>
                <a:cubicBezTo>
                  <a:pt x="565359" y="46978"/>
                  <a:pt x="554842" y="36462"/>
                  <a:pt x="554842" y="23489"/>
                </a:cubicBezTo>
                <a:cubicBezTo>
                  <a:pt x="554842" y="10517"/>
                  <a:pt x="565359" y="0"/>
                  <a:pt x="578331" y="0"/>
                </a:cubicBezTo>
                <a:close/>
                <a:moveTo>
                  <a:pt x="467363" y="0"/>
                </a:moveTo>
                <a:cubicBezTo>
                  <a:pt x="480335" y="0"/>
                  <a:pt x="490852" y="10517"/>
                  <a:pt x="490852" y="23489"/>
                </a:cubicBezTo>
                <a:cubicBezTo>
                  <a:pt x="490852" y="36462"/>
                  <a:pt x="480335" y="46978"/>
                  <a:pt x="467363" y="46978"/>
                </a:cubicBezTo>
                <a:cubicBezTo>
                  <a:pt x="454390" y="46978"/>
                  <a:pt x="443874" y="36462"/>
                  <a:pt x="443874" y="23489"/>
                </a:cubicBezTo>
                <a:cubicBezTo>
                  <a:pt x="443874" y="10517"/>
                  <a:pt x="454390" y="0"/>
                  <a:pt x="467363" y="0"/>
                </a:cubicBezTo>
                <a:close/>
                <a:moveTo>
                  <a:pt x="356394" y="0"/>
                </a:moveTo>
                <a:cubicBezTo>
                  <a:pt x="369367" y="0"/>
                  <a:pt x="379883" y="10517"/>
                  <a:pt x="379883" y="23489"/>
                </a:cubicBezTo>
                <a:cubicBezTo>
                  <a:pt x="379883" y="36462"/>
                  <a:pt x="369367" y="46978"/>
                  <a:pt x="356394" y="46978"/>
                </a:cubicBezTo>
                <a:cubicBezTo>
                  <a:pt x="343422" y="46978"/>
                  <a:pt x="332905" y="36462"/>
                  <a:pt x="332905" y="23489"/>
                </a:cubicBezTo>
                <a:cubicBezTo>
                  <a:pt x="332905" y="10517"/>
                  <a:pt x="343422" y="0"/>
                  <a:pt x="356394" y="0"/>
                </a:cubicBezTo>
                <a:close/>
                <a:moveTo>
                  <a:pt x="245426" y="0"/>
                </a:moveTo>
                <a:cubicBezTo>
                  <a:pt x="258398" y="0"/>
                  <a:pt x="268915" y="10517"/>
                  <a:pt x="268915" y="23489"/>
                </a:cubicBezTo>
                <a:cubicBezTo>
                  <a:pt x="268915" y="36462"/>
                  <a:pt x="258398" y="46978"/>
                  <a:pt x="245426" y="46978"/>
                </a:cubicBezTo>
                <a:cubicBezTo>
                  <a:pt x="232453" y="46978"/>
                  <a:pt x="221937" y="36462"/>
                  <a:pt x="221937" y="23489"/>
                </a:cubicBezTo>
                <a:cubicBezTo>
                  <a:pt x="221937" y="10517"/>
                  <a:pt x="232453" y="0"/>
                  <a:pt x="245426" y="0"/>
                </a:cubicBezTo>
                <a:close/>
                <a:moveTo>
                  <a:pt x="134457" y="0"/>
                </a:moveTo>
                <a:cubicBezTo>
                  <a:pt x="147430" y="0"/>
                  <a:pt x="157946" y="10517"/>
                  <a:pt x="157946" y="23489"/>
                </a:cubicBezTo>
                <a:cubicBezTo>
                  <a:pt x="157946" y="36462"/>
                  <a:pt x="147430" y="46978"/>
                  <a:pt x="134457" y="46978"/>
                </a:cubicBezTo>
                <a:cubicBezTo>
                  <a:pt x="121485" y="46978"/>
                  <a:pt x="110968" y="36462"/>
                  <a:pt x="110968" y="23489"/>
                </a:cubicBezTo>
                <a:cubicBezTo>
                  <a:pt x="110968" y="10517"/>
                  <a:pt x="121485" y="0"/>
                  <a:pt x="134457" y="0"/>
                </a:cubicBezTo>
                <a:close/>
                <a:moveTo>
                  <a:pt x="23489" y="0"/>
                </a:moveTo>
                <a:cubicBezTo>
                  <a:pt x="36461" y="0"/>
                  <a:pt x="46978" y="10517"/>
                  <a:pt x="46978" y="23489"/>
                </a:cubicBezTo>
                <a:cubicBezTo>
                  <a:pt x="46978" y="36462"/>
                  <a:pt x="36461" y="46978"/>
                  <a:pt x="23489" y="46978"/>
                </a:cubicBezTo>
                <a:cubicBezTo>
                  <a:pt x="10516" y="46978"/>
                  <a:pt x="0" y="36462"/>
                  <a:pt x="0" y="23489"/>
                </a:cubicBezTo>
                <a:cubicBezTo>
                  <a:pt x="0" y="10517"/>
                  <a:pt x="10516" y="0"/>
                  <a:pt x="23489" y="0"/>
                </a:cubicBezTo>
                <a:close/>
              </a:path>
            </a:pathLst>
          </a:custGeom>
          <a:gradFill flip="none" rotWithShape="1">
            <a:gsLst>
              <a:gs pos="0">
                <a:schemeClr val="accent2">
                  <a:lumMod val="20000"/>
                  <a:lumOff val="80000"/>
                  <a:alpha val="0"/>
                </a:schemeClr>
              </a:gs>
              <a:gs pos="100000">
                <a:schemeClr val="accent2">
                  <a:lumMod val="20000"/>
                  <a:lumOff val="8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2" name="矩形: 圆角 11"/>
          <p:cNvSpPr/>
          <p:nvPr userDrawn="1">
            <p:custDataLst>
              <p:tags r:id="rId6"/>
            </p:custDataLst>
          </p:nvPr>
        </p:nvSpPr>
        <p:spPr>
          <a:xfrm>
            <a:off x="601663" y="2282825"/>
            <a:ext cx="7951788" cy="3136900"/>
          </a:xfrm>
          <a:prstGeom prst="roundRect">
            <a:avLst>
              <a:gd name="adj" fmla="val 7033"/>
            </a:avLst>
          </a:prstGeom>
          <a:solidFill>
            <a:srgbClr val="FFFFFF"/>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7" name="任意多边形: 形状 16"/>
          <p:cNvSpPr/>
          <p:nvPr userDrawn="1">
            <p:custDataLst>
              <p:tags r:id="rId7"/>
            </p:custDataLst>
          </p:nvPr>
        </p:nvSpPr>
        <p:spPr>
          <a:xfrm>
            <a:off x="7439025" y="5524500"/>
            <a:ext cx="1114425" cy="185738"/>
          </a:xfrm>
          <a:custGeom>
            <a:avLst/>
            <a:gdLst>
              <a:gd name="connsiteX0" fmla="*/ 1463205 w 1486694"/>
              <a:gd name="connsiteY0" fmla="*/ 200044 h 247022"/>
              <a:gd name="connsiteX1" fmla="*/ 1486694 w 1486694"/>
              <a:gd name="connsiteY1" fmla="*/ 223533 h 247022"/>
              <a:gd name="connsiteX2" fmla="*/ 1463205 w 1486694"/>
              <a:gd name="connsiteY2" fmla="*/ 247022 h 247022"/>
              <a:gd name="connsiteX3" fmla="*/ 1439716 w 1486694"/>
              <a:gd name="connsiteY3" fmla="*/ 223533 h 247022"/>
              <a:gd name="connsiteX4" fmla="*/ 1463205 w 1486694"/>
              <a:gd name="connsiteY4" fmla="*/ 200044 h 247022"/>
              <a:gd name="connsiteX5" fmla="*/ 1352237 w 1486694"/>
              <a:gd name="connsiteY5" fmla="*/ 200044 h 247022"/>
              <a:gd name="connsiteX6" fmla="*/ 1375726 w 1486694"/>
              <a:gd name="connsiteY6" fmla="*/ 223533 h 247022"/>
              <a:gd name="connsiteX7" fmla="*/ 1352237 w 1486694"/>
              <a:gd name="connsiteY7" fmla="*/ 247022 h 247022"/>
              <a:gd name="connsiteX8" fmla="*/ 1328748 w 1486694"/>
              <a:gd name="connsiteY8" fmla="*/ 223533 h 247022"/>
              <a:gd name="connsiteX9" fmla="*/ 1352237 w 1486694"/>
              <a:gd name="connsiteY9" fmla="*/ 200044 h 247022"/>
              <a:gd name="connsiteX10" fmla="*/ 1241269 w 1486694"/>
              <a:gd name="connsiteY10" fmla="*/ 200044 h 247022"/>
              <a:gd name="connsiteX11" fmla="*/ 1264758 w 1486694"/>
              <a:gd name="connsiteY11" fmla="*/ 223533 h 247022"/>
              <a:gd name="connsiteX12" fmla="*/ 1241269 w 1486694"/>
              <a:gd name="connsiteY12" fmla="*/ 247022 h 247022"/>
              <a:gd name="connsiteX13" fmla="*/ 1217780 w 1486694"/>
              <a:gd name="connsiteY13" fmla="*/ 223533 h 247022"/>
              <a:gd name="connsiteX14" fmla="*/ 1241269 w 1486694"/>
              <a:gd name="connsiteY14" fmla="*/ 200044 h 247022"/>
              <a:gd name="connsiteX15" fmla="*/ 1130300 w 1486694"/>
              <a:gd name="connsiteY15" fmla="*/ 200044 h 247022"/>
              <a:gd name="connsiteX16" fmla="*/ 1153789 w 1486694"/>
              <a:gd name="connsiteY16" fmla="*/ 223533 h 247022"/>
              <a:gd name="connsiteX17" fmla="*/ 1130300 w 1486694"/>
              <a:gd name="connsiteY17" fmla="*/ 247022 h 247022"/>
              <a:gd name="connsiteX18" fmla="*/ 1106811 w 1486694"/>
              <a:gd name="connsiteY18" fmla="*/ 223533 h 247022"/>
              <a:gd name="connsiteX19" fmla="*/ 1130300 w 1486694"/>
              <a:gd name="connsiteY19" fmla="*/ 200044 h 247022"/>
              <a:gd name="connsiteX20" fmla="*/ 1019332 w 1486694"/>
              <a:gd name="connsiteY20" fmla="*/ 200044 h 247022"/>
              <a:gd name="connsiteX21" fmla="*/ 1042821 w 1486694"/>
              <a:gd name="connsiteY21" fmla="*/ 223533 h 247022"/>
              <a:gd name="connsiteX22" fmla="*/ 1019332 w 1486694"/>
              <a:gd name="connsiteY22" fmla="*/ 247022 h 247022"/>
              <a:gd name="connsiteX23" fmla="*/ 995843 w 1486694"/>
              <a:gd name="connsiteY23" fmla="*/ 223533 h 247022"/>
              <a:gd name="connsiteX24" fmla="*/ 1019332 w 1486694"/>
              <a:gd name="connsiteY24" fmla="*/ 200044 h 247022"/>
              <a:gd name="connsiteX25" fmla="*/ 908363 w 1486694"/>
              <a:gd name="connsiteY25" fmla="*/ 200044 h 247022"/>
              <a:gd name="connsiteX26" fmla="*/ 931852 w 1486694"/>
              <a:gd name="connsiteY26" fmla="*/ 223533 h 247022"/>
              <a:gd name="connsiteX27" fmla="*/ 908363 w 1486694"/>
              <a:gd name="connsiteY27" fmla="*/ 247022 h 247022"/>
              <a:gd name="connsiteX28" fmla="*/ 884874 w 1486694"/>
              <a:gd name="connsiteY28" fmla="*/ 223533 h 247022"/>
              <a:gd name="connsiteX29" fmla="*/ 908363 w 1486694"/>
              <a:gd name="connsiteY29" fmla="*/ 200044 h 247022"/>
              <a:gd name="connsiteX30" fmla="*/ 797395 w 1486694"/>
              <a:gd name="connsiteY30" fmla="*/ 200044 h 247022"/>
              <a:gd name="connsiteX31" fmla="*/ 820884 w 1486694"/>
              <a:gd name="connsiteY31" fmla="*/ 223533 h 247022"/>
              <a:gd name="connsiteX32" fmla="*/ 797395 w 1486694"/>
              <a:gd name="connsiteY32" fmla="*/ 247022 h 247022"/>
              <a:gd name="connsiteX33" fmla="*/ 773906 w 1486694"/>
              <a:gd name="connsiteY33" fmla="*/ 223533 h 247022"/>
              <a:gd name="connsiteX34" fmla="*/ 797395 w 1486694"/>
              <a:gd name="connsiteY34" fmla="*/ 200044 h 247022"/>
              <a:gd name="connsiteX35" fmla="*/ 689299 w 1486694"/>
              <a:gd name="connsiteY35" fmla="*/ 200044 h 247022"/>
              <a:gd name="connsiteX36" fmla="*/ 712788 w 1486694"/>
              <a:gd name="connsiteY36" fmla="*/ 223533 h 247022"/>
              <a:gd name="connsiteX37" fmla="*/ 689299 w 1486694"/>
              <a:gd name="connsiteY37" fmla="*/ 247022 h 247022"/>
              <a:gd name="connsiteX38" fmla="*/ 665810 w 1486694"/>
              <a:gd name="connsiteY38" fmla="*/ 223533 h 247022"/>
              <a:gd name="connsiteX39" fmla="*/ 689299 w 1486694"/>
              <a:gd name="connsiteY39" fmla="*/ 200044 h 247022"/>
              <a:gd name="connsiteX40" fmla="*/ 578331 w 1486694"/>
              <a:gd name="connsiteY40" fmla="*/ 200044 h 247022"/>
              <a:gd name="connsiteX41" fmla="*/ 601820 w 1486694"/>
              <a:gd name="connsiteY41" fmla="*/ 223533 h 247022"/>
              <a:gd name="connsiteX42" fmla="*/ 578331 w 1486694"/>
              <a:gd name="connsiteY42" fmla="*/ 247022 h 247022"/>
              <a:gd name="connsiteX43" fmla="*/ 554842 w 1486694"/>
              <a:gd name="connsiteY43" fmla="*/ 223533 h 247022"/>
              <a:gd name="connsiteX44" fmla="*/ 578331 w 1486694"/>
              <a:gd name="connsiteY44" fmla="*/ 200044 h 247022"/>
              <a:gd name="connsiteX45" fmla="*/ 467363 w 1486694"/>
              <a:gd name="connsiteY45" fmla="*/ 200044 h 247022"/>
              <a:gd name="connsiteX46" fmla="*/ 490852 w 1486694"/>
              <a:gd name="connsiteY46" fmla="*/ 223533 h 247022"/>
              <a:gd name="connsiteX47" fmla="*/ 467363 w 1486694"/>
              <a:gd name="connsiteY47" fmla="*/ 247022 h 247022"/>
              <a:gd name="connsiteX48" fmla="*/ 443874 w 1486694"/>
              <a:gd name="connsiteY48" fmla="*/ 223533 h 247022"/>
              <a:gd name="connsiteX49" fmla="*/ 467363 w 1486694"/>
              <a:gd name="connsiteY49" fmla="*/ 200044 h 247022"/>
              <a:gd name="connsiteX50" fmla="*/ 356394 w 1486694"/>
              <a:gd name="connsiteY50" fmla="*/ 200044 h 247022"/>
              <a:gd name="connsiteX51" fmla="*/ 379883 w 1486694"/>
              <a:gd name="connsiteY51" fmla="*/ 223533 h 247022"/>
              <a:gd name="connsiteX52" fmla="*/ 356394 w 1486694"/>
              <a:gd name="connsiteY52" fmla="*/ 247022 h 247022"/>
              <a:gd name="connsiteX53" fmla="*/ 332905 w 1486694"/>
              <a:gd name="connsiteY53" fmla="*/ 223533 h 247022"/>
              <a:gd name="connsiteX54" fmla="*/ 356394 w 1486694"/>
              <a:gd name="connsiteY54" fmla="*/ 200044 h 247022"/>
              <a:gd name="connsiteX55" fmla="*/ 245426 w 1486694"/>
              <a:gd name="connsiteY55" fmla="*/ 200044 h 247022"/>
              <a:gd name="connsiteX56" fmla="*/ 268915 w 1486694"/>
              <a:gd name="connsiteY56" fmla="*/ 223533 h 247022"/>
              <a:gd name="connsiteX57" fmla="*/ 245426 w 1486694"/>
              <a:gd name="connsiteY57" fmla="*/ 247022 h 247022"/>
              <a:gd name="connsiteX58" fmla="*/ 221937 w 1486694"/>
              <a:gd name="connsiteY58" fmla="*/ 223533 h 247022"/>
              <a:gd name="connsiteX59" fmla="*/ 245426 w 1486694"/>
              <a:gd name="connsiteY59" fmla="*/ 200044 h 247022"/>
              <a:gd name="connsiteX60" fmla="*/ 134457 w 1486694"/>
              <a:gd name="connsiteY60" fmla="*/ 200044 h 247022"/>
              <a:gd name="connsiteX61" fmla="*/ 157946 w 1486694"/>
              <a:gd name="connsiteY61" fmla="*/ 223533 h 247022"/>
              <a:gd name="connsiteX62" fmla="*/ 134457 w 1486694"/>
              <a:gd name="connsiteY62" fmla="*/ 247022 h 247022"/>
              <a:gd name="connsiteX63" fmla="*/ 110968 w 1486694"/>
              <a:gd name="connsiteY63" fmla="*/ 223533 h 247022"/>
              <a:gd name="connsiteX64" fmla="*/ 134457 w 1486694"/>
              <a:gd name="connsiteY64" fmla="*/ 200044 h 247022"/>
              <a:gd name="connsiteX65" fmla="*/ 23489 w 1486694"/>
              <a:gd name="connsiteY65" fmla="*/ 200044 h 247022"/>
              <a:gd name="connsiteX66" fmla="*/ 46978 w 1486694"/>
              <a:gd name="connsiteY66" fmla="*/ 223533 h 247022"/>
              <a:gd name="connsiteX67" fmla="*/ 23489 w 1486694"/>
              <a:gd name="connsiteY67" fmla="*/ 247022 h 247022"/>
              <a:gd name="connsiteX68" fmla="*/ 0 w 1486694"/>
              <a:gd name="connsiteY68" fmla="*/ 223533 h 247022"/>
              <a:gd name="connsiteX69" fmla="*/ 23489 w 1486694"/>
              <a:gd name="connsiteY69" fmla="*/ 200044 h 247022"/>
              <a:gd name="connsiteX70" fmla="*/ 1463205 w 1486694"/>
              <a:gd name="connsiteY70" fmla="*/ 100022 h 247022"/>
              <a:gd name="connsiteX71" fmla="*/ 1486694 w 1486694"/>
              <a:gd name="connsiteY71" fmla="*/ 123511 h 247022"/>
              <a:gd name="connsiteX72" fmla="*/ 1463205 w 1486694"/>
              <a:gd name="connsiteY72" fmla="*/ 147000 h 247022"/>
              <a:gd name="connsiteX73" fmla="*/ 1439716 w 1486694"/>
              <a:gd name="connsiteY73" fmla="*/ 123511 h 247022"/>
              <a:gd name="connsiteX74" fmla="*/ 1463205 w 1486694"/>
              <a:gd name="connsiteY74" fmla="*/ 100022 h 247022"/>
              <a:gd name="connsiteX75" fmla="*/ 1352237 w 1486694"/>
              <a:gd name="connsiteY75" fmla="*/ 100022 h 247022"/>
              <a:gd name="connsiteX76" fmla="*/ 1375726 w 1486694"/>
              <a:gd name="connsiteY76" fmla="*/ 123511 h 247022"/>
              <a:gd name="connsiteX77" fmla="*/ 1352237 w 1486694"/>
              <a:gd name="connsiteY77" fmla="*/ 147000 h 247022"/>
              <a:gd name="connsiteX78" fmla="*/ 1328748 w 1486694"/>
              <a:gd name="connsiteY78" fmla="*/ 123511 h 247022"/>
              <a:gd name="connsiteX79" fmla="*/ 1352237 w 1486694"/>
              <a:gd name="connsiteY79" fmla="*/ 100022 h 247022"/>
              <a:gd name="connsiteX80" fmla="*/ 1241269 w 1486694"/>
              <a:gd name="connsiteY80" fmla="*/ 100022 h 247022"/>
              <a:gd name="connsiteX81" fmla="*/ 1264758 w 1486694"/>
              <a:gd name="connsiteY81" fmla="*/ 123511 h 247022"/>
              <a:gd name="connsiteX82" fmla="*/ 1241269 w 1486694"/>
              <a:gd name="connsiteY82" fmla="*/ 147000 h 247022"/>
              <a:gd name="connsiteX83" fmla="*/ 1217780 w 1486694"/>
              <a:gd name="connsiteY83" fmla="*/ 123511 h 247022"/>
              <a:gd name="connsiteX84" fmla="*/ 1241269 w 1486694"/>
              <a:gd name="connsiteY84" fmla="*/ 100022 h 247022"/>
              <a:gd name="connsiteX85" fmla="*/ 1130300 w 1486694"/>
              <a:gd name="connsiteY85" fmla="*/ 100022 h 247022"/>
              <a:gd name="connsiteX86" fmla="*/ 1153789 w 1486694"/>
              <a:gd name="connsiteY86" fmla="*/ 123511 h 247022"/>
              <a:gd name="connsiteX87" fmla="*/ 1130300 w 1486694"/>
              <a:gd name="connsiteY87" fmla="*/ 147000 h 247022"/>
              <a:gd name="connsiteX88" fmla="*/ 1106811 w 1486694"/>
              <a:gd name="connsiteY88" fmla="*/ 123511 h 247022"/>
              <a:gd name="connsiteX89" fmla="*/ 1130300 w 1486694"/>
              <a:gd name="connsiteY89" fmla="*/ 100022 h 247022"/>
              <a:gd name="connsiteX90" fmla="*/ 1019332 w 1486694"/>
              <a:gd name="connsiteY90" fmla="*/ 100022 h 247022"/>
              <a:gd name="connsiteX91" fmla="*/ 1042821 w 1486694"/>
              <a:gd name="connsiteY91" fmla="*/ 123511 h 247022"/>
              <a:gd name="connsiteX92" fmla="*/ 1019332 w 1486694"/>
              <a:gd name="connsiteY92" fmla="*/ 147000 h 247022"/>
              <a:gd name="connsiteX93" fmla="*/ 995843 w 1486694"/>
              <a:gd name="connsiteY93" fmla="*/ 123511 h 247022"/>
              <a:gd name="connsiteX94" fmla="*/ 1019332 w 1486694"/>
              <a:gd name="connsiteY94" fmla="*/ 100022 h 247022"/>
              <a:gd name="connsiteX95" fmla="*/ 908363 w 1486694"/>
              <a:gd name="connsiteY95" fmla="*/ 100022 h 247022"/>
              <a:gd name="connsiteX96" fmla="*/ 931852 w 1486694"/>
              <a:gd name="connsiteY96" fmla="*/ 123511 h 247022"/>
              <a:gd name="connsiteX97" fmla="*/ 908363 w 1486694"/>
              <a:gd name="connsiteY97" fmla="*/ 147000 h 247022"/>
              <a:gd name="connsiteX98" fmla="*/ 884874 w 1486694"/>
              <a:gd name="connsiteY98" fmla="*/ 123511 h 247022"/>
              <a:gd name="connsiteX99" fmla="*/ 908363 w 1486694"/>
              <a:gd name="connsiteY99" fmla="*/ 100022 h 247022"/>
              <a:gd name="connsiteX100" fmla="*/ 797395 w 1486694"/>
              <a:gd name="connsiteY100" fmla="*/ 100022 h 247022"/>
              <a:gd name="connsiteX101" fmla="*/ 820884 w 1486694"/>
              <a:gd name="connsiteY101" fmla="*/ 123511 h 247022"/>
              <a:gd name="connsiteX102" fmla="*/ 797395 w 1486694"/>
              <a:gd name="connsiteY102" fmla="*/ 147000 h 247022"/>
              <a:gd name="connsiteX103" fmla="*/ 773906 w 1486694"/>
              <a:gd name="connsiteY103" fmla="*/ 123511 h 247022"/>
              <a:gd name="connsiteX104" fmla="*/ 797395 w 1486694"/>
              <a:gd name="connsiteY104" fmla="*/ 100022 h 247022"/>
              <a:gd name="connsiteX105" fmla="*/ 689299 w 1486694"/>
              <a:gd name="connsiteY105" fmla="*/ 100022 h 247022"/>
              <a:gd name="connsiteX106" fmla="*/ 712788 w 1486694"/>
              <a:gd name="connsiteY106" fmla="*/ 123511 h 247022"/>
              <a:gd name="connsiteX107" fmla="*/ 689299 w 1486694"/>
              <a:gd name="connsiteY107" fmla="*/ 147000 h 247022"/>
              <a:gd name="connsiteX108" fmla="*/ 665810 w 1486694"/>
              <a:gd name="connsiteY108" fmla="*/ 123511 h 247022"/>
              <a:gd name="connsiteX109" fmla="*/ 689299 w 1486694"/>
              <a:gd name="connsiteY109" fmla="*/ 100022 h 247022"/>
              <a:gd name="connsiteX110" fmla="*/ 578331 w 1486694"/>
              <a:gd name="connsiteY110" fmla="*/ 100022 h 247022"/>
              <a:gd name="connsiteX111" fmla="*/ 601820 w 1486694"/>
              <a:gd name="connsiteY111" fmla="*/ 123511 h 247022"/>
              <a:gd name="connsiteX112" fmla="*/ 578331 w 1486694"/>
              <a:gd name="connsiteY112" fmla="*/ 147000 h 247022"/>
              <a:gd name="connsiteX113" fmla="*/ 554842 w 1486694"/>
              <a:gd name="connsiteY113" fmla="*/ 123511 h 247022"/>
              <a:gd name="connsiteX114" fmla="*/ 578331 w 1486694"/>
              <a:gd name="connsiteY114" fmla="*/ 100022 h 247022"/>
              <a:gd name="connsiteX115" fmla="*/ 467363 w 1486694"/>
              <a:gd name="connsiteY115" fmla="*/ 100022 h 247022"/>
              <a:gd name="connsiteX116" fmla="*/ 490852 w 1486694"/>
              <a:gd name="connsiteY116" fmla="*/ 123511 h 247022"/>
              <a:gd name="connsiteX117" fmla="*/ 467363 w 1486694"/>
              <a:gd name="connsiteY117" fmla="*/ 147000 h 247022"/>
              <a:gd name="connsiteX118" fmla="*/ 443874 w 1486694"/>
              <a:gd name="connsiteY118" fmla="*/ 123511 h 247022"/>
              <a:gd name="connsiteX119" fmla="*/ 467363 w 1486694"/>
              <a:gd name="connsiteY119" fmla="*/ 100022 h 247022"/>
              <a:gd name="connsiteX120" fmla="*/ 356394 w 1486694"/>
              <a:gd name="connsiteY120" fmla="*/ 100022 h 247022"/>
              <a:gd name="connsiteX121" fmla="*/ 379883 w 1486694"/>
              <a:gd name="connsiteY121" fmla="*/ 123511 h 247022"/>
              <a:gd name="connsiteX122" fmla="*/ 356394 w 1486694"/>
              <a:gd name="connsiteY122" fmla="*/ 147000 h 247022"/>
              <a:gd name="connsiteX123" fmla="*/ 332905 w 1486694"/>
              <a:gd name="connsiteY123" fmla="*/ 123511 h 247022"/>
              <a:gd name="connsiteX124" fmla="*/ 356394 w 1486694"/>
              <a:gd name="connsiteY124" fmla="*/ 100022 h 247022"/>
              <a:gd name="connsiteX125" fmla="*/ 245426 w 1486694"/>
              <a:gd name="connsiteY125" fmla="*/ 100022 h 247022"/>
              <a:gd name="connsiteX126" fmla="*/ 268915 w 1486694"/>
              <a:gd name="connsiteY126" fmla="*/ 123511 h 247022"/>
              <a:gd name="connsiteX127" fmla="*/ 245426 w 1486694"/>
              <a:gd name="connsiteY127" fmla="*/ 147000 h 247022"/>
              <a:gd name="connsiteX128" fmla="*/ 221937 w 1486694"/>
              <a:gd name="connsiteY128" fmla="*/ 123511 h 247022"/>
              <a:gd name="connsiteX129" fmla="*/ 245426 w 1486694"/>
              <a:gd name="connsiteY129" fmla="*/ 100022 h 247022"/>
              <a:gd name="connsiteX130" fmla="*/ 134457 w 1486694"/>
              <a:gd name="connsiteY130" fmla="*/ 100022 h 247022"/>
              <a:gd name="connsiteX131" fmla="*/ 157946 w 1486694"/>
              <a:gd name="connsiteY131" fmla="*/ 123511 h 247022"/>
              <a:gd name="connsiteX132" fmla="*/ 134457 w 1486694"/>
              <a:gd name="connsiteY132" fmla="*/ 147000 h 247022"/>
              <a:gd name="connsiteX133" fmla="*/ 110968 w 1486694"/>
              <a:gd name="connsiteY133" fmla="*/ 123511 h 247022"/>
              <a:gd name="connsiteX134" fmla="*/ 134457 w 1486694"/>
              <a:gd name="connsiteY134" fmla="*/ 100022 h 247022"/>
              <a:gd name="connsiteX135" fmla="*/ 23489 w 1486694"/>
              <a:gd name="connsiteY135" fmla="*/ 100022 h 247022"/>
              <a:gd name="connsiteX136" fmla="*/ 46978 w 1486694"/>
              <a:gd name="connsiteY136" fmla="*/ 123511 h 247022"/>
              <a:gd name="connsiteX137" fmla="*/ 23489 w 1486694"/>
              <a:gd name="connsiteY137" fmla="*/ 147000 h 247022"/>
              <a:gd name="connsiteX138" fmla="*/ 0 w 1486694"/>
              <a:gd name="connsiteY138" fmla="*/ 123511 h 247022"/>
              <a:gd name="connsiteX139" fmla="*/ 23489 w 1486694"/>
              <a:gd name="connsiteY139" fmla="*/ 100022 h 247022"/>
              <a:gd name="connsiteX140" fmla="*/ 1463205 w 1486694"/>
              <a:gd name="connsiteY140" fmla="*/ 0 h 247022"/>
              <a:gd name="connsiteX141" fmla="*/ 1486694 w 1486694"/>
              <a:gd name="connsiteY141" fmla="*/ 23489 h 247022"/>
              <a:gd name="connsiteX142" fmla="*/ 1463205 w 1486694"/>
              <a:gd name="connsiteY142" fmla="*/ 46978 h 247022"/>
              <a:gd name="connsiteX143" fmla="*/ 1439716 w 1486694"/>
              <a:gd name="connsiteY143" fmla="*/ 23489 h 247022"/>
              <a:gd name="connsiteX144" fmla="*/ 1463205 w 1486694"/>
              <a:gd name="connsiteY144" fmla="*/ 0 h 247022"/>
              <a:gd name="connsiteX145" fmla="*/ 1352237 w 1486694"/>
              <a:gd name="connsiteY145" fmla="*/ 0 h 247022"/>
              <a:gd name="connsiteX146" fmla="*/ 1375726 w 1486694"/>
              <a:gd name="connsiteY146" fmla="*/ 23489 h 247022"/>
              <a:gd name="connsiteX147" fmla="*/ 1352237 w 1486694"/>
              <a:gd name="connsiteY147" fmla="*/ 46978 h 247022"/>
              <a:gd name="connsiteX148" fmla="*/ 1328748 w 1486694"/>
              <a:gd name="connsiteY148" fmla="*/ 23489 h 247022"/>
              <a:gd name="connsiteX149" fmla="*/ 1352237 w 1486694"/>
              <a:gd name="connsiteY149" fmla="*/ 0 h 247022"/>
              <a:gd name="connsiteX150" fmla="*/ 1241269 w 1486694"/>
              <a:gd name="connsiteY150" fmla="*/ 0 h 247022"/>
              <a:gd name="connsiteX151" fmla="*/ 1264758 w 1486694"/>
              <a:gd name="connsiteY151" fmla="*/ 23489 h 247022"/>
              <a:gd name="connsiteX152" fmla="*/ 1241269 w 1486694"/>
              <a:gd name="connsiteY152" fmla="*/ 46978 h 247022"/>
              <a:gd name="connsiteX153" fmla="*/ 1217780 w 1486694"/>
              <a:gd name="connsiteY153" fmla="*/ 23489 h 247022"/>
              <a:gd name="connsiteX154" fmla="*/ 1241269 w 1486694"/>
              <a:gd name="connsiteY154" fmla="*/ 0 h 247022"/>
              <a:gd name="connsiteX155" fmla="*/ 1130300 w 1486694"/>
              <a:gd name="connsiteY155" fmla="*/ 0 h 247022"/>
              <a:gd name="connsiteX156" fmla="*/ 1153789 w 1486694"/>
              <a:gd name="connsiteY156" fmla="*/ 23489 h 247022"/>
              <a:gd name="connsiteX157" fmla="*/ 1130300 w 1486694"/>
              <a:gd name="connsiteY157" fmla="*/ 46978 h 247022"/>
              <a:gd name="connsiteX158" fmla="*/ 1106811 w 1486694"/>
              <a:gd name="connsiteY158" fmla="*/ 23489 h 247022"/>
              <a:gd name="connsiteX159" fmla="*/ 1130300 w 1486694"/>
              <a:gd name="connsiteY159" fmla="*/ 0 h 247022"/>
              <a:gd name="connsiteX160" fmla="*/ 1019332 w 1486694"/>
              <a:gd name="connsiteY160" fmla="*/ 0 h 247022"/>
              <a:gd name="connsiteX161" fmla="*/ 1042821 w 1486694"/>
              <a:gd name="connsiteY161" fmla="*/ 23489 h 247022"/>
              <a:gd name="connsiteX162" fmla="*/ 1019332 w 1486694"/>
              <a:gd name="connsiteY162" fmla="*/ 46978 h 247022"/>
              <a:gd name="connsiteX163" fmla="*/ 995843 w 1486694"/>
              <a:gd name="connsiteY163" fmla="*/ 23489 h 247022"/>
              <a:gd name="connsiteX164" fmla="*/ 1019332 w 1486694"/>
              <a:gd name="connsiteY164" fmla="*/ 0 h 247022"/>
              <a:gd name="connsiteX165" fmla="*/ 908363 w 1486694"/>
              <a:gd name="connsiteY165" fmla="*/ 0 h 247022"/>
              <a:gd name="connsiteX166" fmla="*/ 931852 w 1486694"/>
              <a:gd name="connsiteY166" fmla="*/ 23489 h 247022"/>
              <a:gd name="connsiteX167" fmla="*/ 908363 w 1486694"/>
              <a:gd name="connsiteY167" fmla="*/ 46978 h 247022"/>
              <a:gd name="connsiteX168" fmla="*/ 884874 w 1486694"/>
              <a:gd name="connsiteY168" fmla="*/ 23489 h 247022"/>
              <a:gd name="connsiteX169" fmla="*/ 908363 w 1486694"/>
              <a:gd name="connsiteY169" fmla="*/ 0 h 247022"/>
              <a:gd name="connsiteX170" fmla="*/ 797395 w 1486694"/>
              <a:gd name="connsiteY170" fmla="*/ 0 h 247022"/>
              <a:gd name="connsiteX171" fmla="*/ 820884 w 1486694"/>
              <a:gd name="connsiteY171" fmla="*/ 23489 h 247022"/>
              <a:gd name="connsiteX172" fmla="*/ 797395 w 1486694"/>
              <a:gd name="connsiteY172" fmla="*/ 46978 h 247022"/>
              <a:gd name="connsiteX173" fmla="*/ 773906 w 1486694"/>
              <a:gd name="connsiteY173" fmla="*/ 23489 h 247022"/>
              <a:gd name="connsiteX174" fmla="*/ 797395 w 1486694"/>
              <a:gd name="connsiteY174" fmla="*/ 0 h 247022"/>
              <a:gd name="connsiteX175" fmla="*/ 689299 w 1486694"/>
              <a:gd name="connsiteY175" fmla="*/ 0 h 247022"/>
              <a:gd name="connsiteX176" fmla="*/ 712788 w 1486694"/>
              <a:gd name="connsiteY176" fmla="*/ 23489 h 247022"/>
              <a:gd name="connsiteX177" fmla="*/ 689299 w 1486694"/>
              <a:gd name="connsiteY177" fmla="*/ 46978 h 247022"/>
              <a:gd name="connsiteX178" fmla="*/ 665810 w 1486694"/>
              <a:gd name="connsiteY178" fmla="*/ 23489 h 247022"/>
              <a:gd name="connsiteX179" fmla="*/ 689299 w 1486694"/>
              <a:gd name="connsiteY179" fmla="*/ 0 h 247022"/>
              <a:gd name="connsiteX180" fmla="*/ 578331 w 1486694"/>
              <a:gd name="connsiteY180" fmla="*/ 0 h 247022"/>
              <a:gd name="connsiteX181" fmla="*/ 601820 w 1486694"/>
              <a:gd name="connsiteY181" fmla="*/ 23489 h 247022"/>
              <a:gd name="connsiteX182" fmla="*/ 578331 w 1486694"/>
              <a:gd name="connsiteY182" fmla="*/ 46978 h 247022"/>
              <a:gd name="connsiteX183" fmla="*/ 554842 w 1486694"/>
              <a:gd name="connsiteY183" fmla="*/ 23489 h 247022"/>
              <a:gd name="connsiteX184" fmla="*/ 578331 w 1486694"/>
              <a:gd name="connsiteY184" fmla="*/ 0 h 247022"/>
              <a:gd name="connsiteX185" fmla="*/ 467363 w 1486694"/>
              <a:gd name="connsiteY185" fmla="*/ 0 h 247022"/>
              <a:gd name="connsiteX186" fmla="*/ 490852 w 1486694"/>
              <a:gd name="connsiteY186" fmla="*/ 23489 h 247022"/>
              <a:gd name="connsiteX187" fmla="*/ 467363 w 1486694"/>
              <a:gd name="connsiteY187" fmla="*/ 46978 h 247022"/>
              <a:gd name="connsiteX188" fmla="*/ 443874 w 1486694"/>
              <a:gd name="connsiteY188" fmla="*/ 23489 h 247022"/>
              <a:gd name="connsiteX189" fmla="*/ 467363 w 1486694"/>
              <a:gd name="connsiteY189" fmla="*/ 0 h 247022"/>
              <a:gd name="connsiteX190" fmla="*/ 356394 w 1486694"/>
              <a:gd name="connsiteY190" fmla="*/ 0 h 247022"/>
              <a:gd name="connsiteX191" fmla="*/ 379883 w 1486694"/>
              <a:gd name="connsiteY191" fmla="*/ 23489 h 247022"/>
              <a:gd name="connsiteX192" fmla="*/ 356394 w 1486694"/>
              <a:gd name="connsiteY192" fmla="*/ 46978 h 247022"/>
              <a:gd name="connsiteX193" fmla="*/ 332905 w 1486694"/>
              <a:gd name="connsiteY193" fmla="*/ 23489 h 247022"/>
              <a:gd name="connsiteX194" fmla="*/ 356394 w 1486694"/>
              <a:gd name="connsiteY194" fmla="*/ 0 h 247022"/>
              <a:gd name="connsiteX195" fmla="*/ 245426 w 1486694"/>
              <a:gd name="connsiteY195" fmla="*/ 0 h 247022"/>
              <a:gd name="connsiteX196" fmla="*/ 268915 w 1486694"/>
              <a:gd name="connsiteY196" fmla="*/ 23489 h 247022"/>
              <a:gd name="connsiteX197" fmla="*/ 245426 w 1486694"/>
              <a:gd name="connsiteY197" fmla="*/ 46978 h 247022"/>
              <a:gd name="connsiteX198" fmla="*/ 221937 w 1486694"/>
              <a:gd name="connsiteY198" fmla="*/ 23489 h 247022"/>
              <a:gd name="connsiteX199" fmla="*/ 245426 w 1486694"/>
              <a:gd name="connsiteY199" fmla="*/ 0 h 247022"/>
              <a:gd name="connsiteX200" fmla="*/ 134457 w 1486694"/>
              <a:gd name="connsiteY200" fmla="*/ 0 h 247022"/>
              <a:gd name="connsiteX201" fmla="*/ 157946 w 1486694"/>
              <a:gd name="connsiteY201" fmla="*/ 23489 h 247022"/>
              <a:gd name="connsiteX202" fmla="*/ 134457 w 1486694"/>
              <a:gd name="connsiteY202" fmla="*/ 46978 h 247022"/>
              <a:gd name="connsiteX203" fmla="*/ 110968 w 1486694"/>
              <a:gd name="connsiteY203" fmla="*/ 23489 h 247022"/>
              <a:gd name="connsiteX204" fmla="*/ 134457 w 1486694"/>
              <a:gd name="connsiteY204" fmla="*/ 0 h 247022"/>
              <a:gd name="connsiteX205" fmla="*/ 23489 w 1486694"/>
              <a:gd name="connsiteY205" fmla="*/ 0 h 247022"/>
              <a:gd name="connsiteX206" fmla="*/ 46978 w 1486694"/>
              <a:gd name="connsiteY206" fmla="*/ 23489 h 247022"/>
              <a:gd name="connsiteX207" fmla="*/ 23489 w 1486694"/>
              <a:gd name="connsiteY207" fmla="*/ 46978 h 247022"/>
              <a:gd name="connsiteX208" fmla="*/ 0 w 1486694"/>
              <a:gd name="connsiteY208" fmla="*/ 23489 h 247022"/>
              <a:gd name="connsiteX209" fmla="*/ 23489 w 1486694"/>
              <a:gd name="connsiteY209" fmla="*/ 0 h 24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486694" h="247022">
                <a:moveTo>
                  <a:pt x="1463205" y="200044"/>
                </a:moveTo>
                <a:cubicBezTo>
                  <a:pt x="1476177" y="200044"/>
                  <a:pt x="1486694" y="210561"/>
                  <a:pt x="1486694" y="223533"/>
                </a:cubicBezTo>
                <a:cubicBezTo>
                  <a:pt x="1486694" y="236506"/>
                  <a:pt x="1476177" y="247022"/>
                  <a:pt x="1463205" y="247022"/>
                </a:cubicBezTo>
                <a:cubicBezTo>
                  <a:pt x="1450233" y="247022"/>
                  <a:pt x="1439716" y="236506"/>
                  <a:pt x="1439716" y="223533"/>
                </a:cubicBezTo>
                <a:cubicBezTo>
                  <a:pt x="1439716" y="210561"/>
                  <a:pt x="1450233" y="200044"/>
                  <a:pt x="1463205" y="200044"/>
                </a:cubicBezTo>
                <a:close/>
                <a:moveTo>
                  <a:pt x="1352237" y="200044"/>
                </a:moveTo>
                <a:cubicBezTo>
                  <a:pt x="1365210" y="200044"/>
                  <a:pt x="1375726" y="210561"/>
                  <a:pt x="1375726" y="223533"/>
                </a:cubicBezTo>
                <a:cubicBezTo>
                  <a:pt x="1375726" y="236506"/>
                  <a:pt x="1365210" y="247022"/>
                  <a:pt x="1352237" y="247022"/>
                </a:cubicBezTo>
                <a:cubicBezTo>
                  <a:pt x="1339265" y="247022"/>
                  <a:pt x="1328748" y="236506"/>
                  <a:pt x="1328748" y="223533"/>
                </a:cubicBezTo>
                <a:cubicBezTo>
                  <a:pt x="1328748" y="210561"/>
                  <a:pt x="1339265" y="200044"/>
                  <a:pt x="1352237" y="200044"/>
                </a:cubicBezTo>
                <a:close/>
                <a:moveTo>
                  <a:pt x="1241269" y="200044"/>
                </a:moveTo>
                <a:cubicBezTo>
                  <a:pt x="1254241" y="200044"/>
                  <a:pt x="1264758" y="210561"/>
                  <a:pt x="1264758" y="223533"/>
                </a:cubicBezTo>
                <a:cubicBezTo>
                  <a:pt x="1264758" y="236506"/>
                  <a:pt x="1254241" y="247022"/>
                  <a:pt x="1241269" y="247022"/>
                </a:cubicBezTo>
                <a:cubicBezTo>
                  <a:pt x="1228296" y="247022"/>
                  <a:pt x="1217780" y="236506"/>
                  <a:pt x="1217780" y="223533"/>
                </a:cubicBezTo>
                <a:cubicBezTo>
                  <a:pt x="1217780" y="210561"/>
                  <a:pt x="1228296" y="200044"/>
                  <a:pt x="1241269" y="200044"/>
                </a:cubicBezTo>
                <a:close/>
                <a:moveTo>
                  <a:pt x="1130300" y="200044"/>
                </a:moveTo>
                <a:cubicBezTo>
                  <a:pt x="1143273" y="200044"/>
                  <a:pt x="1153789" y="210561"/>
                  <a:pt x="1153789" y="223533"/>
                </a:cubicBezTo>
                <a:cubicBezTo>
                  <a:pt x="1153789" y="236506"/>
                  <a:pt x="1143273" y="247022"/>
                  <a:pt x="1130300" y="247022"/>
                </a:cubicBezTo>
                <a:cubicBezTo>
                  <a:pt x="1117328" y="247022"/>
                  <a:pt x="1106811" y="236506"/>
                  <a:pt x="1106811" y="223533"/>
                </a:cubicBezTo>
                <a:cubicBezTo>
                  <a:pt x="1106811" y="210561"/>
                  <a:pt x="1117328" y="200044"/>
                  <a:pt x="1130300" y="200044"/>
                </a:cubicBezTo>
                <a:close/>
                <a:moveTo>
                  <a:pt x="1019332" y="200044"/>
                </a:moveTo>
                <a:cubicBezTo>
                  <a:pt x="1032304" y="200044"/>
                  <a:pt x="1042821" y="210561"/>
                  <a:pt x="1042821" y="223533"/>
                </a:cubicBezTo>
                <a:cubicBezTo>
                  <a:pt x="1042821" y="236506"/>
                  <a:pt x="1032304" y="247022"/>
                  <a:pt x="1019332" y="247022"/>
                </a:cubicBezTo>
                <a:cubicBezTo>
                  <a:pt x="1006359" y="247022"/>
                  <a:pt x="995843" y="236506"/>
                  <a:pt x="995843" y="223533"/>
                </a:cubicBezTo>
                <a:cubicBezTo>
                  <a:pt x="995843" y="210561"/>
                  <a:pt x="1006359" y="200044"/>
                  <a:pt x="1019332" y="200044"/>
                </a:cubicBezTo>
                <a:close/>
                <a:moveTo>
                  <a:pt x="908363" y="200044"/>
                </a:moveTo>
                <a:cubicBezTo>
                  <a:pt x="921336" y="200044"/>
                  <a:pt x="931852" y="210561"/>
                  <a:pt x="931852" y="223533"/>
                </a:cubicBezTo>
                <a:cubicBezTo>
                  <a:pt x="931852" y="236506"/>
                  <a:pt x="921336" y="247022"/>
                  <a:pt x="908363" y="247022"/>
                </a:cubicBezTo>
                <a:cubicBezTo>
                  <a:pt x="895391" y="247022"/>
                  <a:pt x="884874" y="236506"/>
                  <a:pt x="884874" y="223533"/>
                </a:cubicBezTo>
                <a:cubicBezTo>
                  <a:pt x="884874" y="210561"/>
                  <a:pt x="895391" y="200044"/>
                  <a:pt x="908363" y="200044"/>
                </a:cubicBezTo>
                <a:close/>
                <a:moveTo>
                  <a:pt x="797395" y="200044"/>
                </a:moveTo>
                <a:cubicBezTo>
                  <a:pt x="810367" y="200044"/>
                  <a:pt x="820884" y="210561"/>
                  <a:pt x="820884" y="223533"/>
                </a:cubicBezTo>
                <a:cubicBezTo>
                  <a:pt x="820884" y="236506"/>
                  <a:pt x="810367" y="247022"/>
                  <a:pt x="797395" y="247022"/>
                </a:cubicBezTo>
                <a:cubicBezTo>
                  <a:pt x="784423" y="247022"/>
                  <a:pt x="773906" y="236506"/>
                  <a:pt x="773906" y="223533"/>
                </a:cubicBezTo>
                <a:cubicBezTo>
                  <a:pt x="773906" y="210561"/>
                  <a:pt x="784423" y="200044"/>
                  <a:pt x="797395" y="200044"/>
                </a:cubicBezTo>
                <a:close/>
                <a:moveTo>
                  <a:pt x="689299" y="200044"/>
                </a:moveTo>
                <a:cubicBezTo>
                  <a:pt x="702271" y="200044"/>
                  <a:pt x="712788" y="210561"/>
                  <a:pt x="712788" y="223533"/>
                </a:cubicBezTo>
                <a:cubicBezTo>
                  <a:pt x="712788" y="236506"/>
                  <a:pt x="702271" y="247022"/>
                  <a:pt x="689299" y="247022"/>
                </a:cubicBezTo>
                <a:cubicBezTo>
                  <a:pt x="676327" y="247022"/>
                  <a:pt x="665810" y="236506"/>
                  <a:pt x="665810" y="223533"/>
                </a:cubicBezTo>
                <a:cubicBezTo>
                  <a:pt x="665810" y="210561"/>
                  <a:pt x="676327" y="200044"/>
                  <a:pt x="689299" y="200044"/>
                </a:cubicBezTo>
                <a:close/>
                <a:moveTo>
                  <a:pt x="578331" y="200044"/>
                </a:moveTo>
                <a:cubicBezTo>
                  <a:pt x="591304" y="200044"/>
                  <a:pt x="601820" y="210561"/>
                  <a:pt x="601820" y="223533"/>
                </a:cubicBezTo>
                <a:cubicBezTo>
                  <a:pt x="601820" y="236506"/>
                  <a:pt x="591304" y="247022"/>
                  <a:pt x="578331" y="247022"/>
                </a:cubicBezTo>
                <a:cubicBezTo>
                  <a:pt x="565359" y="247022"/>
                  <a:pt x="554842" y="236506"/>
                  <a:pt x="554842" y="223533"/>
                </a:cubicBezTo>
                <a:cubicBezTo>
                  <a:pt x="554842" y="210561"/>
                  <a:pt x="565359" y="200044"/>
                  <a:pt x="578331" y="200044"/>
                </a:cubicBezTo>
                <a:close/>
                <a:moveTo>
                  <a:pt x="467363" y="200044"/>
                </a:moveTo>
                <a:cubicBezTo>
                  <a:pt x="480335" y="200044"/>
                  <a:pt x="490852" y="210561"/>
                  <a:pt x="490852" y="223533"/>
                </a:cubicBezTo>
                <a:cubicBezTo>
                  <a:pt x="490852" y="236506"/>
                  <a:pt x="480335" y="247022"/>
                  <a:pt x="467363" y="247022"/>
                </a:cubicBezTo>
                <a:cubicBezTo>
                  <a:pt x="454390" y="247022"/>
                  <a:pt x="443874" y="236506"/>
                  <a:pt x="443874" y="223533"/>
                </a:cubicBezTo>
                <a:cubicBezTo>
                  <a:pt x="443874" y="210561"/>
                  <a:pt x="454390" y="200044"/>
                  <a:pt x="467363" y="200044"/>
                </a:cubicBezTo>
                <a:close/>
                <a:moveTo>
                  <a:pt x="356394" y="200044"/>
                </a:moveTo>
                <a:cubicBezTo>
                  <a:pt x="369367" y="200044"/>
                  <a:pt x="379883" y="210561"/>
                  <a:pt x="379883" y="223533"/>
                </a:cubicBezTo>
                <a:cubicBezTo>
                  <a:pt x="379883" y="236506"/>
                  <a:pt x="369367" y="247022"/>
                  <a:pt x="356394" y="247022"/>
                </a:cubicBezTo>
                <a:cubicBezTo>
                  <a:pt x="343422" y="247022"/>
                  <a:pt x="332905" y="236506"/>
                  <a:pt x="332905" y="223533"/>
                </a:cubicBezTo>
                <a:cubicBezTo>
                  <a:pt x="332905" y="210561"/>
                  <a:pt x="343422" y="200044"/>
                  <a:pt x="356394" y="200044"/>
                </a:cubicBezTo>
                <a:close/>
                <a:moveTo>
                  <a:pt x="245426" y="200044"/>
                </a:moveTo>
                <a:cubicBezTo>
                  <a:pt x="258398" y="200044"/>
                  <a:pt x="268915" y="210561"/>
                  <a:pt x="268915" y="223533"/>
                </a:cubicBezTo>
                <a:cubicBezTo>
                  <a:pt x="268915" y="236506"/>
                  <a:pt x="258398" y="247022"/>
                  <a:pt x="245426" y="247022"/>
                </a:cubicBezTo>
                <a:cubicBezTo>
                  <a:pt x="232453" y="247022"/>
                  <a:pt x="221937" y="236506"/>
                  <a:pt x="221937" y="223533"/>
                </a:cubicBezTo>
                <a:cubicBezTo>
                  <a:pt x="221937" y="210561"/>
                  <a:pt x="232453" y="200044"/>
                  <a:pt x="245426" y="200044"/>
                </a:cubicBezTo>
                <a:close/>
                <a:moveTo>
                  <a:pt x="134457" y="200044"/>
                </a:moveTo>
                <a:cubicBezTo>
                  <a:pt x="147430" y="200044"/>
                  <a:pt x="157946" y="210561"/>
                  <a:pt x="157946" y="223533"/>
                </a:cubicBezTo>
                <a:cubicBezTo>
                  <a:pt x="157946" y="236506"/>
                  <a:pt x="147430" y="247022"/>
                  <a:pt x="134457" y="247022"/>
                </a:cubicBezTo>
                <a:cubicBezTo>
                  <a:pt x="121485" y="247022"/>
                  <a:pt x="110968" y="236506"/>
                  <a:pt x="110968" y="223533"/>
                </a:cubicBezTo>
                <a:cubicBezTo>
                  <a:pt x="110968" y="210561"/>
                  <a:pt x="121485" y="200044"/>
                  <a:pt x="134457" y="200044"/>
                </a:cubicBezTo>
                <a:close/>
                <a:moveTo>
                  <a:pt x="23489" y="200044"/>
                </a:moveTo>
                <a:cubicBezTo>
                  <a:pt x="36461" y="200044"/>
                  <a:pt x="46978" y="210561"/>
                  <a:pt x="46978" y="223533"/>
                </a:cubicBezTo>
                <a:cubicBezTo>
                  <a:pt x="46978" y="236506"/>
                  <a:pt x="36461" y="247022"/>
                  <a:pt x="23489" y="247022"/>
                </a:cubicBezTo>
                <a:cubicBezTo>
                  <a:pt x="10517" y="247022"/>
                  <a:pt x="0" y="236506"/>
                  <a:pt x="0" y="223533"/>
                </a:cubicBezTo>
                <a:cubicBezTo>
                  <a:pt x="0" y="210561"/>
                  <a:pt x="10517" y="200044"/>
                  <a:pt x="23489" y="200044"/>
                </a:cubicBezTo>
                <a:close/>
                <a:moveTo>
                  <a:pt x="1463205" y="100022"/>
                </a:moveTo>
                <a:cubicBezTo>
                  <a:pt x="1476177" y="100022"/>
                  <a:pt x="1486694" y="110539"/>
                  <a:pt x="1486694" y="123511"/>
                </a:cubicBezTo>
                <a:cubicBezTo>
                  <a:pt x="1486694" y="136484"/>
                  <a:pt x="1476177" y="147000"/>
                  <a:pt x="1463205" y="147000"/>
                </a:cubicBezTo>
                <a:cubicBezTo>
                  <a:pt x="1450233" y="147000"/>
                  <a:pt x="1439716" y="136484"/>
                  <a:pt x="1439716" y="123511"/>
                </a:cubicBezTo>
                <a:cubicBezTo>
                  <a:pt x="1439716" y="110539"/>
                  <a:pt x="1450233" y="100022"/>
                  <a:pt x="1463205" y="100022"/>
                </a:cubicBezTo>
                <a:close/>
                <a:moveTo>
                  <a:pt x="1352237" y="100022"/>
                </a:moveTo>
                <a:cubicBezTo>
                  <a:pt x="1365210" y="100022"/>
                  <a:pt x="1375726" y="110539"/>
                  <a:pt x="1375726" y="123511"/>
                </a:cubicBezTo>
                <a:cubicBezTo>
                  <a:pt x="1375726" y="136484"/>
                  <a:pt x="1365210" y="147000"/>
                  <a:pt x="1352237" y="147000"/>
                </a:cubicBezTo>
                <a:cubicBezTo>
                  <a:pt x="1339265" y="147000"/>
                  <a:pt x="1328748" y="136484"/>
                  <a:pt x="1328748" y="123511"/>
                </a:cubicBezTo>
                <a:cubicBezTo>
                  <a:pt x="1328748" y="110539"/>
                  <a:pt x="1339265" y="100022"/>
                  <a:pt x="1352237" y="100022"/>
                </a:cubicBezTo>
                <a:close/>
                <a:moveTo>
                  <a:pt x="1241269" y="100022"/>
                </a:moveTo>
                <a:cubicBezTo>
                  <a:pt x="1254241" y="100022"/>
                  <a:pt x="1264758" y="110539"/>
                  <a:pt x="1264758" y="123511"/>
                </a:cubicBezTo>
                <a:cubicBezTo>
                  <a:pt x="1264758" y="136484"/>
                  <a:pt x="1254241" y="147000"/>
                  <a:pt x="1241269" y="147000"/>
                </a:cubicBezTo>
                <a:cubicBezTo>
                  <a:pt x="1228296" y="147000"/>
                  <a:pt x="1217780" y="136484"/>
                  <a:pt x="1217780" y="123511"/>
                </a:cubicBezTo>
                <a:cubicBezTo>
                  <a:pt x="1217780" y="110539"/>
                  <a:pt x="1228296" y="100022"/>
                  <a:pt x="1241269" y="100022"/>
                </a:cubicBezTo>
                <a:close/>
                <a:moveTo>
                  <a:pt x="1130300" y="100022"/>
                </a:moveTo>
                <a:cubicBezTo>
                  <a:pt x="1143273" y="100022"/>
                  <a:pt x="1153789" y="110539"/>
                  <a:pt x="1153789" y="123511"/>
                </a:cubicBezTo>
                <a:cubicBezTo>
                  <a:pt x="1153789" y="136484"/>
                  <a:pt x="1143273" y="147000"/>
                  <a:pt x="1130300" y="147000"/>
                </a:cubicBezTo>
                <a:cubicBezTo>
                  <a:pt x="1117328" y="147000"/>
                  <a:pt x="1106811" y="136484"/>
                  <a:pt x="1106811" y="123511"/>
                </a:cubicBezTo>
                <a:cubicBezTo>
                  <a:pt x="1106811" y="110539"/>
                  <a:pt x="1117328" y="100022"/>
                  <a:pt x="1130300" y="100022"/>
                </a:cubicBezTo>
                <a:close/>
                <a:moveTo>
                  <a:pt x="1019332" y="100022"/>
                </a:moveTo>
                <a:cubicBezTo>
                  <a:pt x="1032304" y="100022"/>
                  <a:pt x="1042821" y="110539"/>
                  <a:pt x="1042821" y="123511"/>
                </a:cubicBezTo>
                <a:cubicBezTo>
                  <a:pt x="1042821" y="136484"/>
                  <a:pt x="1032304" y="147000"/>
                  <a:pt x="1019332" y="147000"/>
                </a:cubicBezTo>
                <a:cubicBezTo>
                  <a:pt x="1006359" y="147000"/>
                  <a:pt x="995843" y="136484"/>
                  <a:pt x="995843" y="123511"/>
                </a:cubicBezTo>
                <a:cubicBezTo>
                  <a:pt x="995843" y="110539"/>
                  <a:pt x="1006359" y="100022"/>
                  <a:pt x="1019332" y="100022"/>
                </a:cubicBezTo>
                <a:close/>
                <a:moveTo>
                  <a:pt x="908363" y="100022"/>
                </a:moveTo>
                <a:cubicBezTo>
                  <a:pt x="921336" y="100022"/>
                  <a:pt x="931852" y="110539"/>
                  <a:pt x="931852" y="123511"/>
                </a:cubicBezTo>
                <a:cubicBezTo>
                  <a:pt x="931852" y="136484"/>
                  <a:pt x="921336" y="147000"/>
                  <a:pt x="908363" y="147000"/>
                </a:cubicBezTo>
                <a:cubicBezTo>
                  <a:pt x="895391" y="147000"/>
                  <a:pt x="884874" y="136484"/>
                  <a:pt x="884874" y="123511"/>
                </a:cubicBezTo>
                <a:cubicBezTo>
                  <a:pt x="884874" y="110539"/>
                  <a:pt x="895391" y="100022"/>
                  <a:pt x="908363" y="100022"/>
                </a:cubicBezTo>
                <a:close/>
                <a:moveTo>
                  <a:pt x="797395" y="100022"/>
                </a:moveTo>
                <a:cubicBezTo>
                  <a:pt x="810367" y="100022"/>
                  <a:pt x="820884" y="110539"/>
                  <a:pt x="820884" y="123511"/>
                </a:cubicBezTo>
                <a:cubicBezTo>
                  <a:pt x="820884" y="136484"/>
                  <a:pt x="810367" y="147000"/>
                  <a:pt x="797395" y="147000"/>
                </a:cubicBezTo>
                <a:cubicBezTo>
                  <a:pt x="784423" y="147000"/>
                  <a:pt x="773906" y="136484"/>
                  <a:pt x="773906" y="123511"/>
                </a:cubicBezTo>
                <a:cubicBezTo>
                  <a:pt x="773906" y="110539"/>
                  <a:pt x="784423" y="100022"/>
                  <a:pt x="797395" y="100022"/>
                </a:cubicBezTo>
                <a:close/>
                <a:moveTo>
                  <a:pt x="689299" y="100022"/>
                </a:moveTo>
                <a:cubicBezTo>
                  <a:pt x="702271" y="100022"/>
                  <a:pt x="712788" y="110539"/>
                  <a:pt x="712788" y="123511"/>
                </a:cubicBezTo>
                <a:cubicBezTo>
                  <a:pt x="712788" y="136484"/>
                  <a:pt x="702271" y="147000"/>
                  <a:pt x="689299" y="147000"/>
                </a:cubicBezTo>
                <a:cubicBezTo>
                  <a:pt x="676327" y="147000"/>
                  <a:pt x="665810" y="136484"/>
                  <a:pt x="665810" y="123511"/>
                </a:cubicBezTo>
                <a:cubicBezTo>
                  <a:pt x="665810" y="110539"/>
                  <a:pt x="676327" y="100022"/>
                  <a:pt x="689299" y="100022"/>
                </a:cubicBezTo>
                <a:close/>
                <a:moveTo>
                  <a:pt x="578331" y="100022"/>
                </a:moveTo>
                <a:cubicBezTo>
                  <a:pt x="591304" y="100022"/>
                  <a:pt x="601820" y="110539"/>
                  <a:pt x="601820" y="123511"/>
                </a:cubicBezTo>
                <a:cubicBezTo>
                  <a:pt x="601820" y="136484"/>
                  <a:pt x="591304" y="147000"/>
                  <a:pt x="578331" y="147000"/>
                </a:cubicBezTo>
                <a:cubicBezTo>
                  <a:pt x="565359" y="147000"/>
                  <a:pt x="554842" y="136484"/>
                  <a:pt x="554842" y="123511"/>
                </a:cubicBezTo>
                <a:cubicBezTo>
                  <a:pt x="554842" y="110539"/>
                  <a:pt x="565359" y="100022"/>
                  <a:pt x="578331" y="100022"/>
                </a:cubicBezTo>
                <a:close/>
                <a:moveTo>
                  <a:pt x="467363" y="100022"/>
                </a:moveTo>
                <a:cubicBezTo>
                  <a:pt x="480335" y="100022"/>
                  <a:pt x="490852" y="110539"/>
                  <a:pt x="490852" y="123511"/>
                </a:cubicBezTo>
                <a:cubicBezTo>
                  <a:pt x="490852" y="136484"/>
                  <a:pt x="480335" y="147000"/>
                  <a:pt x="467363" y="147000"/>
                </a:cubicBezTo>
                <a:cubicBezTo>
                  <a:pt x="454390" y="147000"/>
                  <a:pt x="443874" y="136484"/>
                  <a:pt x="443874" y="123511"/>
                </a:cubicBezTo>
                <a:cubicBezTo>
                  <a:pt x="443874" y="110539"/>
                  <a:pt x="454390" y="100022"/>
                  <a:pt x="467363" y="100022"/>
                </a:cubicBezTo>
                <a:close/>
                <a:moveTo>
                  <a:pt x="356394" y="100022"/>
                </a:moveTo>
                <a:cubicBezTo>
                  <a:pt x="369367" y="100022"/>
                  <a:pt x="379883" y="110539"/>
                  <a:pt x="379883" y="123511"/>
                </a:cubicBezTo>
                <a:cubicBezTo>
                  <a:pt x="379883" y="136484"/>
                  <a:pt x="369367" y="147000"/>
                  <a:pt x="356394" y="147000"/>
                </a:cubicBezTo>
                <a:cubicBezTo>
                  <a:pt x="343422" y="147000"/>
                  <a:pt x="332905" y="136484"/>
                  <a:pt x="332905" y="123511"/>
                </a:cubicBezTo>
                <a:cubicBezTo>
                  <a:pt x="332905" y="110539"/>
                  <a:pt x="343422" y="100022"/>
                  <a:pt x="356394" y="100022"/>
                </a:cubicBezTo>
                <a:close/>
                <a:moveTo>
                  <a:pt x="245426" y="100022"/>
                </a:moveTo>
                <a:cubicBezTo>
                  <a:pt x="258398" y="100022"/>
                  <a:pt x="268915" y="110539"/>
                  <a:pt x="268915" y="123511"/>
                </a:cubicBezTo>
                <a:cubicBezTo>
                  <a:pt x="268915" y="136484"/>
                  <a:pt x="258398" y="147000"/>
                  <a:pt x="245426" y="147000"/>
                </a:cubicBezTo>
                <a:cubicBezTo>
                  <a:pt x="232453" y="147000"/>
                  <a:pt x="221937" y="136484"/>
                  <a:pt x="221937" y="123511"/>
                </a:cubicBezTo>
                <a:cubicBezTo>
                  <a:pt x="221937" y="110539"/>
                  <a:pt x="232453" y="100022"/>
                  <a:pt x="245426" y="100022"/>
                </a:cubicBezTo>
                <a:close/>
                <a:moveTo>
                  <a:pt x="134457" y="100022"/>
                </a:moveTo>
                <a:cubicBezTo>
                  <a:pt x="147430" y="100022"/>
                  <a:pt x="157946" y="110539"/>
                  <a:pt x="157946" y="123511"/>
                </a:cubicBezTo>
                <a:cubicBezTo>
                  <a:pt x="157946" y="136484"/>
                  <a:pt x="147430" y="147000"/>
                  <a:pt x="134457" y="147000"/>
                </a:cubicBezTo>
                <a:cubicBezTo>
                  <a:pt x="121485" y="147000"/>
                  <a:pt x="110968" y="136484"/>
                  <a:pt x="110968" y="123511"/>
                </a:cubicBezTo>
                <a:cubicBezTo>
                  <a:pt x="110968" y="110539"/>
                  <a:pt x="121485" y="100022"/>
                  <a:pt x="134457" y="100022"/>
                </a:cubicBezTo>
                <a:close/>
                <a:moveTo>
                  <a:pt x="23489" y="100022"/>
                </a:moveTo>
                <a:cubicBezTo>
                  <a:pt x="36461" y="100022"/>
                  <a:pt x="46978" y="110539"/>
                  <a:pt x="46978" y="123511"/>
                </a:cubicBezTo>
                <a:cubicBezTo>
                  <a:pt x="46978" y="136484"/>
                  <a:pt x="36461" y="147000"/>
                  <a:pt x="23489" y="147000"/>
                </a:cubicBezTo>
                <a:cubicBezTo>
                  <a:pt x="10517" y="147000"/>
                  <a:pt x="0" y="136484"/>
                  <a:pt x="0" y="123511"/>
                </a:cubicBezTo>
                <a:cubicBezTo>
                  <a:pt x="0" y="110539"/>
                  <a:pt x="10517" y="100022"/>
                  <a:pt x="23489" y="100022"/>
                </a:cubicBezTo>
                <a:close/>
                <a:moveTo>
                  <a:pt x="1463205" y="0"/>
                </a:moveTo>
                <a:cubicBezTo>
                  <a:pt x="1476177" y="0"/>
                  <a:pt x="1486694" y="10517"/>
                  <a:pt x="1486694" y="23489"/>
                </a:cubicBezTo>
                <a:cubicBezTo>
                  <a:pt x="1486694" y="36462"/>
                  <a:pt x="1476177" y="46978"/>
                  <a:pt x="1463205" y="46978"/>
                </a:cubicBezTo>
                <a:cubicBezTo>
                  <a:pt x="1450233" y="46978"/>
                  <a:pt x="1439716" y="36462"/>
                  <a:pt x="1439716" y="23489"/>
                </a:cubicBezTo>
                <a:cubicBezTo>
                  <a:pt x="1439716" y="10517"/>
                  <a:pt x="1450233" y="0"/>
                  <a:pt x="1463205" y="0"/>
                </a:cubicBezTo>
                <a:close/>
                <a:moveTo>
                  <a:pt x="1352237" y="0"/>
                </a:moveTo>
                <a:cubicBezTo>
                  <a:pt x="1365210" y="0"/>
                  <a:pt x="1375726" y="10517"/>
                  <a:pt x="1375726" y="23489"/>
                </a:cubicBezTo>
                <a:cubicBezTo>
                  <a:pt x="1375726" y="36462"/>
                  <a:pt x="1365210" y="46978"/>
                  <a:pt x="1352237" y="46978"/>
                </a:cubicBezTo>
                <a:cubicBezTo>
                  <a:pt x="1339265" y="46978"/>
                  <a:pt x="1328748" y="36462"/>
                  <a:pt x="1328748" y="23489"/>
                </a:cubicBezTo>
                <a:cubicBezTo>
                  <a:pt x="1328748" y="10517"/>
                  <a:pt x="1339265" y="0"/>
                  <a:pt x="1352237" y="0"/>
                </a:cubicBezTo>
                <a:close/>
                <a:moveTo>
                  <a:pt x="1241269" y="0"/>
                </a:moveTo>
                <a:cubicBezTo>
                  <a:pt x="1254241" y="0"/>
                  <a:pt x="1264758" y="10517"/>
                  <a:pt x="1264758" y="23489"/>
                </a:cubicBezTo>
                <a:cubicBezTo>
                  <a:pt x="1264758" y="36462"/>
                  <a:pt x="1254241" y="46978"/>
                  <a:pt x="1241269" y="46978"/>
                </a:cubicBezTo>
                <a:cubicBezTo>
                  <a:pt x="1228296" y="46978"/>
                  <a:pt x="1217780" y="36462"/>
                  <a:pt x="1217780" y="23489"/>
                </a:cubicBezTo>
                <a:cubicBezTo>
                  <a:pt x="1217780" y="10517"/>
                  <a:pt x="1228296" y="0"/>
                  <a:pt x="1241269" y="0"/>
                </a:cubicBezTo>
                <a:close/>
                <a:moveTo>
                  <a:pt x="1130300" y="0"/>
                </a:moveTo>
                <a:cubicBezTo>
                  <a:pt x="1143273" y="0"/>
                  <a:pt x="1153789" y="10517"/>
                  <a:pt x="1153789" y="23489"/>
                </a:cubicBezTo>
                <a:cubicBezTo>
                  <a:pt x="1153789" y="36462"/>
                  <a:pt x="1143273" y="46978"/>
                  <a:pt x="1130300" y="46978"/>
                </a:cubicBezTo>
                <a:cubicBezTo>
                  <a:pt x="1117328" y="46978"/>
                  <a:pt x="1106811" y="36462"/>
                  <a:pt x="1106811" y="23489"/>
                </a:cubicBezTo>
                <a:cubicBezTo>
                  <a:pt x="1106811" y="10517"/>
                  <a:pt x="1117328" y="0"/>
                  <a:pt x="1130300" y="0"/>
                </a:cubicBezTo>
                <a:close/>
                <a:moveTo>
                  <a:pt x="1019332" y="0"/>
                </a:moveTo>
                <a:cubicBezTo>
                  <a:pt x="1032304" y="0"/>
                  <a:pt x="1042821" y="10517"/>
                  <a:pt x="1042821" y="23489"/>
                </a:cubicBezTo>
                <a:cubicBezTo>
                  <a:pt x="1042821" y="36462"/>
                  <a:pt x="1032304" y="46978"/>
                  <a:pt x="1019332" y="46978"/>
                </a:cubicBezTo>
                <a:cubicBezTo>
                  <a:pt x="1006359" y="46978"/>
                  <a:pt x="995843" y="36462"/>
                  <a:pt x="995843" y="23489"/>
                </a:cubicBezTo>
                <a:cubicBezTo>
                  <a:pt x="995843" y="10517"/>
                  <a:pt x="1006359" y="0"/>
                  <a:pt x="1019332" y="0"/>
                </a:cubicBezTo>
                <a:close/>
                <a:moveTo>
                  <a:pt x="908363" y="0"/>
                </a:moveTo>
                <a:cubicBezTo>
                  <a:pt x="921336" y="0"/>
                  <a:pt x="931852" y="10517"/>
                  <a:pt x="931852" y="23489"/>
                </a:cubicBezTo>
                <a:cubicBezTo>
                  <a:pt x="931852" y="36462"/>
                  <a:pt x="921336" y="46978"/>
                  <a:pt x="908363" y="46978"/>
                </a:cubicBezTo>
                <a:cubicBezTo>
                  <a:pt x="895391" y="46978"/>
                  <a:pt x="884874" y="36462"/>
                  <a:pt x="884874" y="23489"/>
                </a:cubicBezTo>
                <a:cubicBezTo>
                  <a:pt x="884874" y="10517"/>
                  <a:pt x="895391" y="0"/>
                  <a:pt x="908363" y="0"/>
                </a:cubicBezTo>
                <a:close/>
                <a:moveTo>
                  <a:pt x="797395" y="0"/>
                </a:moveTo>
                <a:cubicBezTo>
                  <a:pt x="810367" y="0"/>
                  <a:pt x="820884" y="10517"/>
                  <a:pt x="820884" y="23489"/>
                </a:cubicBezTo>
                <a:cubicBezTo>
                  <a:pt x="820884" y="36462"/>
                  <a:pt x="810367" y="46978"/>
                  <a:pt x="797395" y="46978"/>
                </a:cubicBezTo>
                <a:cubicBezTo>
                  <a:pt x="784423" y="46978"/>
                  <a:pt x="773906" y="36462"/>
                  <a:pt x="773906" y="23489"/>
                </a:cubicBezTo>
                <a:cubicBezTo>
                  <a:pt x="773906" y="10517"/>
                  <a:pt x="784423" y="0"/>
                  <a:pt x="797395" y="0"/>
                </a:cubicBezTo>
                <a:close/>
                <a:moveTo>
                  <a:pt x="689299" y="0"/>
                </a:moveTo>
                <a:cubicBezTo>
                  <a:pt x="702271" y="0"/>
                  <a:pt x="712788" y="10517"/>
                  <a:pt x="712788" y="23489"/>
                </a:cubicBezTo>
                <a:cubicBezTo>
                  <a:pt x="712788" y="36462"/>
                  <a:pt x="702271" y="46978"/>
                  <a:pt x="689299" y="46978"/>
                </a:cubicBezTo>
                <a:cubicBezTo>
                  <a:pt x="676327" y="46978"/>
                  <a:pt x="665810" y="36462"/>
                  <a:pt x="665810" y="23489"/>
                </a:cubicBezTo>
                <a:cubicBezTo>
                  <a:pt x="665810" y="10517"/>
                  <a:pt x="676327" y="0"/>
                  <a:pt x="689299" y="0"/>
                </a:cubicBezTo>
                <a:close/>
                <a:moveTo>
                  <a:pt x="578331" y="0"/>
                </a:moveTo>
                <a:cubicBezTo>
                  <a:pt x="591304" y="0"/>
                  <a:pt x="601820" y="10517"/>
                  <a:pt x="601820" y="23489"/>
                </a:cubicBezTo>
                <a:cubicBezTo>
                  <a:pt x="601820" y="36462"/>
                  <a:pt x="591304" y="46978"/>
                  <a:pt x="578331" y="46978"/>
                </a:cubicBezTo>
                <a:cubicBezTo>
                  <a:pt x="565359" y="46978"/>
                  <a:pt x="554842" y="36462"/>
                  <a:pt x="554842" y="23489"/>
                </a:cubicBezTo>
                <a:cubicBezTo>
                  <a:pt x="554842" y="10517"/>
                  <a:pt x="565359" y="0"/>
                  <a:pt x="578331" y="0"/>
                </a:cubicBezTo>
                <a:close/>
                <a:moveTo>
                  <a:pt x="467363" y="0"/>
                </a:moveTo>
                <a:cubicBezTo>
                  <a:pt x="480335" y="0"/>
                  <a:pt x="490852" y="10517"/>
                  <a:pt x="490852" y="23489"/>
                </a:cubicBezTo>
                <a:cubicBezTo>
                  <a:pt x="490852" y="36462"/>
                  <a:pt x="480335" y="46978"/>
                  <a:pt x="467363" y="46978"/>
                </a:cubicBezTo>
                <a:cubicBezTo>
                  <a:pt x="454390" y="46978"/>
                  <a:pt x="443874" y="36462"/>
                  <a:pt x="443874" y="23489"/>
                </a:cubicBezTo>
                <a:cubicBezTo>
                  <a:pt x="443874" y="10517"/>
                  <a:pt x="454390" y="0"/>
                  <a:pt x="467363" y="0"/>
                </a:cubicBezTo>
                <a:close/>
                <a:moveTo>
                  <a:pt x="356394" y="0"/>
                </a:moveTo>
                <a:cubicBezTo>
                  <a:pt x="369367" y="0"/>
                  <a:pt x="379883" y="10517"/>
                  <a:pt x="379883" y="23489"/>
                </a:cubicBezTo>
                <a:cubicBezTo>
                  <a:pt x="379883" y="36462"/>
                  <a:pt x="369367" y="46978"/>
                  <a:pt x="356394" y="46978"/>
                </a:cubicBezTo>
                <a:cubicBezTo>
                  <a:pt x="343422" y="46978"/>
                  <a:pt x="332905" y="36462"/>
                  <a:pt x="332905" y="23489"/>
                </a:cubicBezTo>
                <a:cubicBezTo>
                  <a:pt x="332905" y="10517"/>
                  <a:pt x="343422" y="0"/>
                  <a:pt x="356394" y="0"/>
                </a:cubicBezTo>
                <a:close/>
                <a:moveTo>
                  <a:pt x="245426" y="0"/>
                </a:moveTo>
                <a:cubicBezTo>
                  <a:pt x="258398" y="0"/>
                  <a:pt x="268915" y="10517"/>
                  <a:pt x="268915" y="23489"/>
                </a:cubicBezTo>
                <a:cubicBezTo>
                  <a:pt x="268915" y="36462"/>
                  <a:pt x="258398" y="46978"/>
                  <a:pt x="245426" y="46978"/>
                </a:cubicBezTo>
                <a:cubicBezTo>
                  <a:pt x="232453" y="46978"/>
                  <a:pt x="221937" y="36462"/>
                  <a:pt x="221937" y="23489"/>
                </a:cubicBezTo>
                <a:cubicBezTo>
                  <a:pt x="221937" y="10517"/>
                  <a:pt x="232453" y="0"/>
                  <a:pt x="245426" y="0"/>
                </a:cubicBezTo>
                <a:close/>
                <a:moveTo>
                  <a:pt x="134457" y="0"/>
                </a:moveTo>
                <a:cubicBezTo>
                  <a:pt x="147430" y="0"/>
                  <a:pt x="157946" y="10517"/>
                  <a:pt x="157946" y="23489"/>
                </a:cubicBezTo>
                <a:cubicBezTo>
                  <a:pt x="157946" y="36462"/>
                  <a:pt x="147430" y="46978"/>
                  <a:pt x="134457" y="46978"/>
                </a:cubicBezTo>
                <a:cubicBezTo>
                  <a:pt x="121485" y="46978"/>
                  <a:pt x="110968" y="36462"/>
                  <a:pt x="110968" y="23489"/>
                </a:cubicBezTo>
                <a:cubicBezTo>
                  <a:pt x="110968" y="10517"/>
                  <a:pt x="121485" y="0"/>
                  <a:pt x="134457" y="0"/>
                </a:cubicBezTo>
                <a:close/>
                <a:moveTo>
                  <a:pt x="23489" y="0"/>
                </a:moveTo>
                <a:cubicBezTo>
                  <a:pt x="36461" y="0"/>
                  <a:pt x="46978" y="10517"/>
                  <a:pt x="46978" y="23489"/>
                </a:cubicBezTo>
                <a:cubicBezTo>
                  <a:pt x="46978" y="36462"/>
                  <a:pt x="36461" y="46978"/>
                  <a:pt x="23489" y="46978"/>
                </a:cubicBezTo>
                <a:cubicBezTo>
                  <a:pt x="10517" y="46978"/>
                  <a:pt x="0" y="36462"/>
                  <a:pt x="0" y="23489"/>
                </a:cubicBezTo>
                <a:cubicBezTo>
                  <a:pt x="0" y="10517"/>
                  <a:pt x="10517" y="0"/>
                  <a:pt x="23489" y="0"/>
                </a:cubicBezTo>
                <a:close/>
              </a:path>
            </a:pathLst>
          </a:custGeom>
          <a:gradFill flip="none" rotWithShape="1">
            <a:gsLst>
              <a:gs pos="2000">
                <a:schemeClr val="accent2">
                  <a:alpha val="0"/>
                </a:schemeClr>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2" name="标题 1"/>
          <p:cNvSpPr>
            <a:spLocks noGrp="1"/>
          </p:cNvSpPr>
          <p:nvPr userDrawn="1">
            <p:ph type="title" hasCustomPrompt="1"/>
          </p:nvPr>
        </p:nvSpPr>
        <p:spPr>
          <a:xfrm>
            <a:off x="828675" y="1248797"/>
            <a:ext cx="2160000" cy="810816"/>
          </a:xfrm>
        </p:spPr>
        <p:txBody>
          <a:bodyPr wrap="square" anchor="b">
            <a:normAutofit/>
          </a:bodyPr>
          <a:lstStyle>
            <a:lvl1pPr>
              <a:defRPr sz="6000">
                <a:solidFill>
                  <a:srgbClr val="FFFFFF"/>
                </a:solidFill>
              </a:defRPr>
            </a:lvl1pPr>
          </a:lstStyle>
          <a:p>
            <a:pPr fontAlgn="auto"/>
            <a:r>
              <a:rPr lang="zh-CN" altLang="en-US" strike="noStrike" noProof="1" dirty="0"/>
              <a:t>标题</a:t>
            </a:r>
            <a:endParaRPr lang="zh-CN" altLang="en-US" strike="noStrike" noProof="1" dirty="0"/>
          </a:p>
        </p:txBody>
      </p:sp>
      <p:sp>
        <p:nvSpPr>
          <p:cNvPr id="7" name="日期占位符 3"/>
          <p:cNvSpPr>
            <a:spLocks noGrp="1"/>
          </p:cNvSpPr>
          <p:nvPr userDrawn="1">
            <p:ph type="dt" sz="half" idx="10"/>
            <p:custDataLst>
              <p:tags r:id="rId8"/>
            </p:custDataLst>
          </p:nvPr>
        </p:nvSpPr>
        <p:spPr>
          <a:xfrm>
            <a:off x="522288" y="5624513"/>
            <a:ext cx="2057400" cy="274638"/>
          </a:xfrm>
          <a:prstGeom prst="rect">
            <a:avLst/>
          </a:prstGeom>
        </p:spPr>
        <p:txBody>
          <a:bodyPr vert="horz" wrap="square" lIns="91440" tIns="45720" rIns="91440" bIns="45720" rtlCol="0" anchor="ctr">
            <a:normAutofit/>
          </a:bodyPr>
          <a:lstStyle/>
          <a:p>
            <a:pPr fontAlgn="base"/>
            <a:fld id="{5592522B-0F24-4480-B9DD-A9474A6880D6}"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4"/>
          <p:cNvSpPr>
            <a:spLocks noGrp="1"/>
          </p:cNvSpPr>
          <p:nvPr userDrawn="1">
            <p:ph type="ftr" sz="quarter" idx="11"/>
            <p:custDataLst>
              <p:tags r:id="rId9"/>
            </p:custDataLst>
          </p:nvPr>
        </p:nvSpPr>
        <p:spPr>
          <a:xfrm>
            <a:off x="3028950" y="5624513"/>
            <a:ext cx="3086100" cy="274638"/>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5"/>
          <p:cNvSpPr>
            <a:spLocks noGrp="1"/>
          </p:cNvSpPr>
          <p:nvPr userDrawn="1">
            <p:ph type="sldNum" sz="quarter" idx="12"/>
            <p:custDataLst>
              <p:tags r:id="rId10"/>
            </p:custDataLst>
          </p:nvPr>
        </p:nvSpPr>
        <p:spPr>
          <a:xfrm>
            <a:off x="6565900" y="5624513"/>
            <a:ext cx="2057400" cy="274638"/>
          </a:xfrm>
          <a:prstGeom prst="rect">
            <a:avLst/>
          </a:prstGeom>
        </p:spPr>
        <p:txBody>
          <a:bodyPr vert="horz" wrap="square" lIns="91440" tIns="45720" rIns="91440" bIns="45720" rtlCol="0" anchor="ctr">
            <a:normAutofit/>
          </a:bodyPr>
          <a:lstStyle/>
          <a:p>
            <a:pPr fontAlgn="base"/>
            <a:fld id="{BE5F26B5-172A-4DC2-B0B7-181CFC56B87C}"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899100" y="1543050"/>
            <a:ext cx="7349400" cy="19278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899100" y="3527550"/>
            <a:ext cx="7349400" cy="11043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131355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456300" y="197505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3743550"/>
            <a:ext cx="5826600" cy="5751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4318650"/>
            <a:ext cx="5826600" cy="6507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131355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456300" y="198315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4808700" y="1983150"/>
            <a:ext cx="3882600" cy="35613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131355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456300" y="1929150"/>
            <a:ext cx="4006800" cy="2862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224775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4676813" y="1923547"/>
            <a:ext cx="4006800" cy="2862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4676813" y="224775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131355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2023650"/>
            <a:ext cx="3924808" cy="3456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4762800" y="2023650"/>
            <a:ext cx="3920400" cy="3456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1543050"/>
            <a:ext cx="783000" cy="37719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685800" y="1543050"/>
            <a:ext cx="6876900" cy="37719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1437750"/>
            <a:ext cx="8229600" cy="41121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2720250"/>
            <a:ext cx="7349400" cy="7641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899100" y="3527550"/>
            <a:ext cx="7349400" cy="3537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image" Target="../media/image1.png"/><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3" Type="http://schemas.openxmlformats.org/officeDocument/2006/relationships/theme" Target="../theme/theme3.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image" Target="../media/image1.png"/><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3" Type="http://schemas.openxmlformats.org/officeDocument/2006/relationships/theme" Target="../theme/theme4.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0" Type="http://schemas.openxmlformats.org/officeDocument/2006/relationships/theme" Target="../theme/theme5.xml"/><Relationship Id="rId2" Type="http://schemas.openxmlformats.org/officeDocument/2006/relationships/slideLayout" Target="../slideLayouts/slideLayout16.xml"/><Relationship Id="rId19" Type="http://schemas.openxmlformats.org/officeDocument/2006/relationships/tags" Target="../tags/tag111.xml"/><Relationship Id="rId18" Type="http://schemas.openxmlformats.org/officeDocument/2006/relationships/tags" Target="../tags/tag110.xml"/><Relationship Id="rId17" Type="http://schemas.openxmlformats.org/officeDocument/2006/relationships/tags" Target="../tags/tag109.xml"/><Relationship Id="rId16" Type="http://schemas.openxmlformats.org/officeDocument/2006/relationships/tags" Target="../tags/tag108.xml"/><Relationship Id="rId15" Type="http://schemas.openxmlformats.org/officeDocument/2006/relationships/tags" Target="../tags/tag107.xml"/><Relationship Id="rId14" Type="http://schemas.openxmlformats.org/officeDocument/2006/relationships/tags" Target="../tags/tag106.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2050" name="标题占位符 1"/>
          <p:cNvSpPr>
            <a:spLocks noGrp="1"/>
          </p:cNvSpPr>
          <p:nvPr>
            <p:ph type="title"/>
            <p:custDataLst>
              <p:tags r:id="rId2"/>
            </p:custDataLst>
          </p:nvPr>
        </p:nvSpPr>
        <p:spPr>
          <a:xfrm>
            <a:off x="522288" y="1127125"/>
            <a:ext cx="8099425" cy="539750"/>
          </a:xfrm>
          <a:prstGeom prst="rect">
            <a:avLst/>
          </a:prstGeom>
          <a:noFill/>
          <a:ln w="9525">
            <a:noFill/>
          </a:ln>
        </p:spPr>
        <p:txBody>
          <a:bodyPr vert="horz" wrap="square" lIns="0" tIns="0" rIns="0" bIns="0" anchor="b" anchorCtr="0"/>
          <a:p>
            <a:pPr lvl="0"/>
            <a:r>
              <a:rPr lang="zh-CN" altLang="en-US" dirty="0"/>
              <a:t>单击此处编辑母版标题样式</a:t>
            </a:r>
            <a:endParaRPr lang="zh-CN" altLang="en-US" dirty="0"/>
          </a:p>
        </p:txBody>
      </p:sp>
      <p:sp>
        <p:nvSpPr>
          <p:cNvPr id="2051" name="文本占位符 2"/>
          <p:cNvSpPr>
            <a:spLocks noGrp="1"/>
          </p:cNvSpPr>
          <p:nvPr>
            <p:ph type="body"/>
            <p:custDataLst>
              <p:tags r:id="rId3"/>
            </p:custDataLst>
          </p:nvPr>
        </p:nvSpPr>
        <p:spPr>
          <a:xfrm>
            <a:off x="522288" y="1833563"/>
            <a:ext cx="8099425" cy="3654425"/>
          </a:xfrm>
          <a:prstGeom prst="rect">
            <a:avLst/>
          </a:prstGeom>
          <a:noFill/>
          <a:ln w="9525">
            <a:noFill/>
          </a:ln>
        </p:spPr>
        <p:txBody>
          <a:bodyPr vert="horz" wrap="square" lIns="0" tIns="0" rIns="0" bIns="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a:t>
            </a:r>
            <a:r>
              <a:rPr lang="zh-CN" altLang="en-US" dirty="0"/>
              <a:t>三级</a:t>
            </a:r>
            <a:endParaRPr lang="zh-CN" altLang="en-US" dirty="0"/>
          </a:p>
          <a:p>
            <a:pPr lvl="3"/>
            <a:r>
              <a:rPr lang="zh-CN" altLang="en-US" dirty="0"/>
              <a:t>第</a:t>
            </a:r>
            <a:r>
              <a:rPr lang="zh-CN" altLang="en-US" dirty="0"/>
              <a:t>四级</a:t>
            </a:r>
            <a:endParaRPr lang="zh-CN" altLang="en-US" dirty="0"/>
          </a:p>
          <a:p>
            <a:pPr lvl="4"/>
            <a:r>
              <a:rPr lang="zh-CN" altLang="en-US" dirty="0"/>
              <a:t>第</a:t>
            </a:r>
            <a:r>
              <a:rPr lang="zh-CN" altLang="en-US" dirty="0"/>
              <a:t>五级</a:t>
            </a:r>
            <a:endParaRPr lang="zh-CN" altLang="en-US" dirty="0"/>
          </a:p>
        </p:txBody>
      </p:sp>
      <p:sp>
        <p:nvSpPr>
          <p:cNvPr id="4" name="日期占位符 3"/>
          <p:cNvSpPr>
            <a:spLocks noGrp="1"/>
          </p:cNvSpPr>
          <p:nvPr>
            <p:ph type="dt" sz="half" idx="2"/>
            <p:custDataLst>
              <p:tags r:id="rId4"/>
            </p:custDataLst>
          </p:nvPr>
        </p:nvSpPr>
        <p:spPr>
          <a:xfrm>
            <a:off x="522288" y="5624513"/>
            <a:ext cx="2057400" cy="274638"/>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pPr fontAlgn="base"/>
            <a:fld id="{5592522B-0F24-4480-B9DD-A9474A6880D6}"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5"/>
            </p:custDataLst>
          </p:nvPr>
        </p:nvSpPr>
        <p:spPr>
          <a:xfrm>
            <a:off x="3028950" y="5624513"/>
            <a:ext cx="3086100" cy="274638"/>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6"/>
            </p:custDataLst>
          </p:nvPr>
        </p:nvSpPr>
        <p:spPr>
          <a:xfrm>
            <a:off x="6565900" y="5624513"/>
            <a:ext cx="2057400" cy="274638"/>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pPr fontAlgn="base"/>
            <a:fld id="{BE5F26B5-172A-4DC2-B0B7-181CFC56B87C}"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0" name="任意多边形: 形状 9"/>
          <p:cNvSpPr/>
          <p:nvPr userDrawn="1">
            <p:custDataLst>
              <p:tags r:id="rId7"/>
            </p:custDataLst>
          </p:nvPr>
        </p:nvSpPr>
        <p:spPr>
          <a:xfrm>
            <a:off x="6770688" y="857250"/>
            <a:ext cx="2373313" cy="1160463"/>
          </a:xfrm>
          <a:custGeom>
            <a:avLst/>
            <a:gdLst>
              <a:gd name="connsiteX0" fmla="*/ 0 w 6726149"/>
              <a:gd name="connsiteY0" fmla="*/ 0 h 3290498"/>
              <a:gd name="connsiteX1" fmla="*/ 6726149 w 6726149"/>
              <a:gd name="connsiteY1" fmla="*/ 0 h 3290498"/>
              <a:gd name="connsiteX2" fmla="*/ 6726149 w 6726149"/>
              <a:gd name="connsiteY2" fmla="*/ 2976151 h 3290498"/>
              <a:gd name="connsiteX3" fmla="*/ 6504586 w 6726149"/>
              <a:gd name="connsiteY3" fmla="*/ 3051120 h 3290498"/>
              <a:gd name="connsiteX4" fmla="*/ 4921250 w 6726149"/>
              <a:gd name="connsiteY4" fmla="*/ 3290498 h 3290498"/>
              <a:gd name="connsiteX5" fmla="*/ 15199 w 6726149"/>
              <a:gd name="connsiteY5" fmla="*/ 38549 h 329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6149" h="3290498">
                <a:moveTo>
                  <a:pt x="0" y="0"/>
                </a:moveTo>
                <a:lnTo>
                  <a:pt x="6726149" y="0"/>
                </a:lnTo>
                <a:lnTo>
                  <a:pt x="6726149" y="2976151"/>
                </a:lnTo>
                <a:lnTo>
                  <a:pt x="6504586" y="3051120"/>
                </a:lnTo>
                <a:cubicBezTo>
                  <a:pt x="6004411" y="3206691"/>
                  <a:pt x="5472617" y="3290498"/>
                  <a:pt x="4921250" y="3290498"/>
                </a:cubicBezTo>
                <a:cubicBezTo>
                  <a:pt x="2715781" y="3290498"/>
                  <a:pt x="823498" y="1949583"/>
                  <a:pt x="15199" y="38549"/>
                </a:cubicBezTo>
                <a:close/>
              </a:path>
            </a:pathLst>
          </a:custGeom>
          <a:solidFill>
            <a:schemeClr val="accent2">
              <a:alpha val="5000"/>
            </a:schemeClr>
          </a:solidFill>
          <a:ln>
            <a:noFill/>
            <a:prstDash val="solid"/>
          </a:ln>
          <a:effectLst>
            <a:outerShdw blurRad="304800" dist="101600" dir="8100000" algn="tr" rotWithShape="0">
              <a:srgbClr val="0048E5">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8" name="KSO_TEMPLATE" hidden="1"/>
          <p:cNvSpPr/>
          <p:nvPr userDrawn="1">
            <p:custDataLst>
              <p:tags r:id="rId8"/>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p:sp>
        <p:nvSpPr>
          <p:cNvPr id="8" name="矩形 7"/>
          <p:cNvSpPr/>
          <p:nvPr userDrawn="1">
            <p:custDataLst>
              <p:tags r:id="rId2"/>
            </p:custDataLst>
          </p:nvPr>
        </p:nvSpPr>
        <p:spPr>
          <a:xfrm>
            <a:off x="0" y="857250"/>
            <a:ext cx="9144000" cy="5143500"/>
          </a:xfrm>
          <a:prstGeom prst="rect">
            <a:avLst/>
          </a:prstGeom>
          <a:gradFill flip="none" rotWithShape="1">
            <a:gsLst>
              <a:gs pos="0">
                <a:schemeClr val="bg1"/>
              </a:gs>
              <a:gs pos="86000">
                <a:schemeClr val="bg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9" name="任意多边形: 形状 8"/>
          <p:cNvSpPr/>
          <p:nvPr userDrawn="1">
            <p:custDataLst>
              <p:tags r:id="rId3"/>
            </p:custDataLst>
          </p:nvPr>
        </p:nvSpPr>
        <p:spPr>
          <a:xfrm flipV="1">
            <a:off x="0" y="857250"/>
            <a:ext cx="657225" cy="657225"/>
          </a:xfrm>
          <a:custGeom>
            <a:avLst/>
            <a:gdLst>
              <a:gd name="connsiteX0" fmla="*/ 0 w 5381615"/>
              <a:gd name="connsiteY0" fmla="*/ 0 h 5381227"/>
              <a:gd name="connsiteX1" fmla="*/ 5374623 w 5381615"/>
              <a:gd name="connsiteY1" fmla="*/ 5104688 h 5381227"/>
              <a:gd name="connsiteX2" fmla="*/ 5381615 w 5381615"/>
              <a:gd name="connsiteY2" fmla="*/ 5381227 h 5381227"/>
              <a:gd name="connsiteX3" fmla="*/ 0 w 5381615"/>
              <a:gd name="connsiteY3" fmla="*/ 5381227 h 5381227"/>
            </a:gdLst>
            <a:ahLst/>
            <a:cxnLst>
              <a:cxn ang="0">
                <a:pos x="connsiteX0" y="connsiteY0"/>
              </a:cxn>
              <a:cxn ang="0">
                <a:pos x="connsiteX1" y="connsiteY1"/>
              </a:cxn>
              <a:cxn ang="0">
                <a:pos x="connsiteX2" y="connsiteY2"/>
              </a:cxn>
              <a:cxn ang="0">
                <a:pos x="connsiteX3" y="connsiteY3"/>
              </a:cxn>
            </a:cxnLst>
            <a:rect l="l" t="t" r="r" b="b"/>
            <a:pathLst>
              <a:path w="5381615" h="5381227">
                <a:moveTo>
                  <a:pt x="0" y="0"/>
                </a:moveTo>
                <a:cubicBezTo>
                  <a:pt x="2879308" y="0"/>
                  <a:pt x="5230486" y="2261199"/>
                  <a:pt x="5374623" y="5104688"/>
                </a:cubicBezTo>
                <a:lnTo>
                  <a:pt x="5381615" y="5381227"/>
                </a:lnTo>
                <a:lnTo>
                  <a:pt x="0" y="5381227"/>
                </a:lnTo>
                <a:close/>
              </a:path>
            </a:pathLst>
          </a:custGeom>
          <a:gradFill flip="none" rotWithShape="1">
            <a:gsLst>
              <a:gs pos="0">
                <a:schemeClr val="bg2">
                  <a:lumMod val="90000"/>
                  <a:alpha val="70000"/>
                </a:schemeClr>
              </a:gs>
              <a:gs pos="100000">
                <a:schemeClr val="bg2">
                  <a:lumMod val="90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0" name="任意多边形: 形状 9"/>
          <p:cNvSpPr/>
          <p:nvPr userDrawn="1">
            <p:custDataLst>
              <p:tags r:id="rId4"/>
            </p:custDataLst>
          </p:nvPr>
        </p:nvSpPr>
        <p:spPr>
          <a:xfrm flipH="1" flipV="1">
            <a:off x="266700" y="1095375"/>
            <a:ext cx="468313" cy="163513"/>
          </a:xfrm>
          <a:custGeom>
            <a:avLst/>
            <a:gdLst>
              <a:gd name="connsiteX0" fmla="*/ 1056443 w 1092443"/>
              <a:gd name="connsiteY0" fmla="*/ 306594 h 378594"/>
              <a:gd name="connsiteX1" fmla="*/ 1092443 w 1092443"/>
              <a:gd name="connsiteY1" fmla="*/ 342594 h 378594"/>
              <a:gd name="connsiteX2" fmla="*/ 1056443 w 1092443"/>
              <a:gd name="connsiteY2" fmla="*/ 378594 h 378594"/>
              <a:gd name="connsiteX3" fmla="*/ 1020443 w 1092443"/>
              <a:gd name="connsiteY3" fmla="*/ 342594 h 378594"/>
              <a:gd name="connsiteX4" fmla="*/ 1056443 w 1092443"/>
              <a:gd name="connsiteY4" fmla="*/ 306594 h 378594"/>
              <a:gd name="connsiteX5" fmla="*/ 886370 w 1092443"/>
              <a:gd name="connsiteY5" fmla="*/ 306594 h 378594"/>
              <a:gd name="connsiteX6" fmla="*/ 922370 w 1092443"/>
              <a:gd name="connsiteY6" fmla="*/ 342594 h 378594"/>
              <a:gd name="connsiteX7" fmla="*/ 886370 w 1092443"/>
              <a:gd name="connsiteY7" fmla="*/ 378594 h 378594"/>
              <a:gd name="connsiteX8" fmla="*/ 850370 w 1092443"/>
              <a:gd name="connsiteY8" fmla="*/ 342594 h 378594"/>
              <a:gd name="connsiteX9" fmla="*/ 886370 w 1092443"/>
              <a:gd name="connsiteY9" fmla="*/ 306594 h 378594"/>
              <a:gd name="connsiteX10" fmla="*/ 716296 w 1092443"/>
              <a:gd name="connsiteY10" fmla="*/ 306594 h 378594"/>
              <a:gd name="connsiteX11" fmla="*/ 752296 w 1092443"/>
              <a:gd name="connsiteY11" fmla="*/ 342594 h 378594"/>
              <a:gd name="connsiteX12" fmla="*/ 716296 w 1092443"/>
              <a:gd name="connsiteY12" fmla="*/ 378594 h 378594"/>
              <a:gd name="connsiteX13" fmla="*/ 680296 w 1092443"/>
              <a:gd name="connsiteY13" fmla="*/ 342594 h 378594"/>
              <a:gd name="connsiteX14" fmla="*/ 716296 w 1092443"/>
              <a:gd name="connsiteY14" fmla="*/ 306594 h 378594"/>
              <a:gd name="connsiteX15" fmla="*/ 546222 w 1092443"/>
              <a:gd name="connsiteY15" fmla="*/ 306594 h 378594"/>
              <a:gd name="connsiteX16" fmla="*/ 582222 w 1092443"/>
              <a:gd name="connsiteY16" fmla="*/ 342594 h 378594"/>
              <a:gd name="connsiteX17" fmla="*/ 546222 w 1092443"/>
              <a:gd name="connsiteY17" fmla="*/ 378594 h 378594"/>
              <a:gd name="connsiteX18" fmla="*/ 510222 w 1092443"/>
              <a:gd name="connsiteY18" fmla="*/ 342594 h 378594"/>
              <a:gd name="connsiteX19" fmla="*/ 546222 w 1092443"/>
              <a:gd name="connsiteY19" fmla="*/ 306594 h 378594"/>
              <a:gd name="connsiteX20" fmla="*/ 376148 w 1092443"/>
              <a:gd name="connsiteY20" fmla="*/ 306594 h 378594"/>
              <a:gd name="connsiteX21" fmla="*/ 412148 w 1092443"/>
              <a:gd name="connsiteY21" fmla="*/ 342594 h 378594"/>
              <a:gd name="connsiteX22" fmla="*/ 376148 w 1092443"/>
              <a:gd name="connsiteY22" fmla="*/ 378594 h 378594"/>
              <a:gd name="connsiteX23" fmla="*/ 340148 w 1092443"/>
              <a:gd name="connsiteY23" fmla="*/ 342594 h 378594"/>
              <a:gd name="connsiteX24" fmla="*/ 376148 w 1092443"/>
              <a:gd name="connsiteY24" fmla="*/ 306594 h 378594"/>
              <a:gd name="connsiteX25" fmla="*/ 206074 w 1092443"/>
              <a:gd name="connsiteY25" fmla="*/ 306594 h 378594"/>
              <a:gd name="connsiteX26" fmla="*/ 242074 w 1092443"/>
              <a:gd name="connsiteY26" fmla="*/ 342594 h 378594"/>
              <a:gd name="connsiteX27" fmla="*/ 206074 w 1092443"/>
              <a:gd name="connsiteY27" fmla="*/ 378594 h 378594"/>
              <a:gd name="connsiteX28" fmla="*/ 170074 w 1092443"/>
              <a:gd name="connsiteY28" fmla="*/ 342594 h 378594"/>
              <a:gd name="connsiteX29" fmla="*/ 206074 w 1092443"/>
              <a:gd name="connsiteY29" fmla="*/ 306594 h 378594"/>
              <a:gd name="connsiteX30" fmla="*/ 36000 w 1092443"/>
              <a:gd name="connsiteY30" fmla="*/ 306594 h 378594"/>
              <a:gd name="connsiteX31" fmla="*/ 72000 w 1092443"/>
              <a:gd name="connsiteY31" fmla="*/ 342594 h 378594"/>
              <a:gd name="connsiteX32" fmla="*/ 36000 w 1092443"/>
              <a:gd name="connsiteY32" fmla="*/ 378594 h 378594"/>
              <a:gd name="connsiteX33" fmla="*/ 0 w 1092443"/>
              <a:gd name="connsiteY33" fmla="*/ 342594 h 378594"/>
              <a:gd name="connsiteX34" fmla="*/ 36000 w 1092443"/>
              <a:gd name="connsiteY34" fmla="*/ 306594 h 378594"/>
              <a:gd name="connsiteX35" fmla="*/ 1056443 w 1092443"/>
              <a:gd name="connsiteY35" fmla="*/ 153297 h 378594"/>
              <a:gd name="connsiteX36" fmla="*/ 1092443 w 1092443"/>
              <a:gd name="connsiteY36" fmla="*/ 189297 h 378594"/>
              <a:gd name="connsiteX37" fmla="*/ 1056443 w 1092443"/>
              <a:gd name="connsiteY37" fmla="*/ 225297 h 378594"/>
              <a:gd name="connsiteX38" fmla="*/ 1020443 w 1092443"/>
              <a:gd name="connsiteY38" fmla="*/ 189297 h 378594"/>
              <a:gd name="connsiteX39" fmla="*/ 1056443 w 1092443"/>
              <a:gd name="connsiteY39" fmla="*/ 153297 h 378594"/>
              <a:gd name="connsiteX40" fmla="*/ 886370 w 1092443"/>
              <a:gd name="connsiteY40" fmla="*/ 153297 h 378594"/>
              <a:gd name="connsiteX41" fmla="*/ 922370 w 1092443"/>
              <a:gd name="connsiteY41" fmla="*/ 189297 h 378594"/>
              <a:gd name="connsiteX42" fmla="*/ 886370 w 1092443"/>
              <a:gd name="connsiteY42" fmla="*/ 225297 h 378594"/>
              <a:gd name="connsiteX43" fmla="*/ 850370 w 1092443"/>
              <a:gd name="connsiteY43" fmla="*/ 189297 h 378594"/>
              <a:gd name="connsiteX44" fmla="*/ 886370 w 1092443"/>
              <a:gd name="connsiteY44" fmla="*/ 153297 h 378594"/>
              <a:gd name="connsiteX45" fmla="*/ 716296 w 1092443"/>
              <a:gd name="connsiteY45" fmla="*/ 153297 h 378594"/>
              <a:gd name="connsiteX46" fmla="*/ 752296 w 1092443"/>
              <a:gd name="connsiteY46" fmla="*/ 189297 h 378594"/>
              <a:gd name="connsiteX47" fmla="*/ 716296 w 1092443"/>
              <a:gd name="connsiteY47" fmla="*/ 225297 h 378594"/>
              <a:gd name="connsiteX48" fmla="*/ 680296 w 1092443"/>
              <a:gd name="connsiteY48" fmla="*/ 189297 h 378594"/>
              <a:gd name="connsiteX49" fmla="*/ 716296 w 1092443"/>
              <a:gd name="connsiteY49" fmla="*/ 153297 h 378594"/>
              <a:gd name="connsiteX50" fmla="*/ 546222 w 1092443"/>
              <a:gd name="connsiteY50" fmla="*/ 153297 h 378594"/>
              <a:gd name="connsiteX51" fmla="*/ 582222 w 1092443"/>
              <a:gd name="connsiteY51" fmla="*/ 189297 h 378594"/>
              <a:gd name="connsiteX52" fmla="*/ 546222 w 1092443"/>
              <a:gd name="connsiteY52" fmla="*/ 225297 h 378594"/>
              <a:gd name="connsiteX53" fmla="*/ 510222 w 1092443"/>
              <a:gd name="connsiteY53" fmla="*/ 189297 h 378594"/>
              <a:gd name="connsiteX54" fmla="*/ 546222 w 1092443"/>
              <a:gd name="connsiteY54" fmla="*/ 153297 h 378594"/>
              <a:gd name="connsiteX55" fmla="*/ 376148 w 1092443"/>
              <a:gd name="connsiteY55" fmla="*/ 153297 h 378594"/>
              <a:gd name="connsiteX56" fmla="*/ 412148 w 1092443"/>
              <a:gd name="connsiteY56" fmla="*/ 189297 h 378594"/>
              <a:gd name="connsiteX57" fmla="*/ 376148 w 1092443"/>
              <a:gd name="connsiteY57" fmla="*/ 225297 h 378594"/>
              <a:gd name="connsiteX58" fmla="*/ 340148 w 1092443"/>
              <a:gd name="connsiteY58" fmla="*/ 189297 h 378594"/>
              <a:gd name="connsiteX59" fmla="*/ 376148 w 1092443"/>
              <a:gd name="connsiteY59" fmla="*/ 153297 h 378594"/>
              <a:gd name="connsiteX60" fmla="*/ 206074 w 1092443"/>
              <a:gd name="connsiteY60" fmla="*/ 153297 h 378594"/>
              <a:gd name="connsiteX61" fmla="*/ 242074 w 1092443"/>
              <a:gd name="connsiteY61" fmla="*/ 189297 h 378594"/>
              <a:gd name="connsiteX62" fmla="*/ 206074 w 1092443"/>
              <a:gd name="connsiteY62" fmla="*/ 225297 h 378594"/>
              <a:gd name="connsiteX63" fmla="*/ 170074 w 1092443"/>
              <a:gd name="connsiteY63" fmla="*/ 189297 h 378594"/>
              <a:gd name="connsiteX64" fmla="*/ 206074 w 1092443"/>
              <a:gd name="connsiteY64" fmla="*/ 153297 h 378594"/>
              <a:gd name="connsiteX65" fmla="*/ 36000 w 1092443"/>
              <a:gd name="connsiteY65" fmla="*/ 153297 h 378594"/>
              <a:gd name="connsiteX66" fmla="*/ 72000 w 1092443"/>
              <a:gd name="connsiteY66" fmla="*/ 189297 h 378594"/>
              <a:gd name="connsiteX67" fmla="*/ 36000 w 1092443"/>
              <a:gd name="connsiteY67" fmla="*/ 225297 h 378594"/>
              <a:gd name="connsiteX68" fmla="*/ 0 w 1092443"/>
              <a:gd name="connsiteY68" fmla="*/ 189297 h 378594"/>
              <a:gd name="connsiteX69" fmla="*/ 36000 w 1092443"/>
              <a:gd name="connsiteY69" fmla="*/ 153297 h 378594"/>
              <a:gd name="connsiteX70" fmla="*/ 1056443 w 1092443"/>
              <a:gd name="connsiteY70" fmla="*/ 0 h 378594"/>
              <a:gd name="connsiteX71" fmla="*/ 1092443 w 1092443"/>
              <a:gd name="connsiteY71" fmla="*/ 36000 h 378594"/>
              <a:gd name="connsiteX72" fmla="*/ 1056443 w 1092443"/>
              <a:gd name="connsiteY72" fmla="*/ 72000 h 378594"/>
              <a:gd name="connsiteX73" fmla="*/ 1020443 w 1092443"/>
              <a:gd name="connsiteY73" fmla="*/ 36000 h 378594"/>
              <a:gd name="connsiteX74" fmla="*/ 1056443 w 1092443"/>
              <a:gd name="connsiteY74" fmla="*/ 0 h 378594"/>
              <a:gd name="connsiteX75" fmla="*/ 886370 w 1092443"/>
              <a:gd name="connsiteY75" fmla="*/ 0 h 378594"/>
              <a:gd name="connsiteX76" fmla="*/ 922370 w 1092443"/>
              <a:gd name="connsiteY76" fmla="*/ 36000 h 378594"/>
              <a:gd name="connsiteX77" fmla="*/ 886370 w 1092443"/>
              <a:gd name="connsiteY77" fmla="*/ 72000 h 378594"/>
              <a:gd name="connsiteX78" fmla="*/ 850370 w 1092443"/>
              <a:gd name="connsiteY78" fmla="*/ 36000 h 378594"/>
              <a:gd name="connsiteX79" fmla="*/ 886370 w 1092443"/>
              <a:gd name="connsiteY79" fmla="*/ 0 h 378594"/>
              <a:gd name="connsiteX80" fmla="*/ 716296 w 1092443"/>
              <a:gd name="connsiteY80" fmla="*/ 0 h 378594"/>
              <a:gd name="connsiteX81" fmla="*/ 752296 w 1092443"/>
              <a:gd name="connsiteY81" fmla="*/ 36000 h 378594"/>
              <a:gd name="connsiteX82" fmla="*/ 716296 w 1092443"/>
              <a:gd name="connsiteY82" fmla="*/ 72000 h 378594"/>
              <a:gd name="connsiteX83" fmla="*/ 680296 w 1092443"/>
              <a:gd name="connsiteY83" fmla="*/ 36000 h 378594"/>
              <a:gd name="connsiteX84" fmla="*/ 716296 w 1092443"/>
              <a:gd name="connsiteY84" fmla="*/ 0 h 378594"/>
              <a:gd name="connsiteX85" fmla="*/ 546222 w 1092443"/>
              <a:gd name="connsiteY85" fmla="*/ 0 h 378594"/>
              <a:gd name="connsiteX86" fmla="*/ 582222 w 1092443"/>
              <a:gd name="connsiteY86" fmla="*/ 36000 h 378594"/>
              <a:gd name="connsiteX87" fmla="*/ 546222 w 1092443"/>
              <a:gd name="connsiteY87" fmla="*/ 72000 h 378594"/>
              <a:gd name="connsiteX88" fmla="*/ 510222 w 1092443"/>
              <a:gd name="connsiteY88" fmla="*/ 36000 h 378594"/>
              <a:gd name="connsiteX89" fmla="*/ 546222 w 1092443"/>
              <a:gd name="connsiteY89" fmla="*/ 0 h 378594"/>
              <a:gd name="connsiteX90" fmla="*/ 376148 w 1092443"/>
              <a:gd name="connsiteY90" fmla="*/ 0 h 378594"/>
              <a:gd name="connsiteX91" fmla="*/ 412148 w 1092443"/>
              <a:gd name="connsiteY91" fmla="*/ 36000 h 378594"/>
              <a:gd name="connsiteX92" fmla="*/ 376148 w 1092443"/>
              <a:gd name="connsiteY92" fmla="*/ 72000 h 378594"/>
              <a:gd name="connsiteX93" fmla="*/ 340148 w 1092443"/>
              <a:gd name="connsiteY93" fmla="*/ 36000 h 378594"/>
              <a:gd name="connsiteX94" fmla="*/ 376148 w 1092443"/>
              <a:gd name="connsiteY94" fmla="*/ 0 h 378594"/>
              <a:gd name="connsiteX95" fmla="*/ 206074 w 1092443"/>
              <a:gd name="connsiteY95" fmla="*/ 0 h 378594"/>
              <a:gd name="connsiteX96" fmla="*/ 242074 w 1092443"/>
              <a:gd name="connsiteY96" fmla="*/ 36000 h 378594"/>
              <a:gd name="connsiteX97" fmla="*/ 206074 w 1092443"/>
              <a:gd name="connsiteY97" fmla="*/ 72000 h 378594"/>
              <a:gd name="connsiteX98" fmla="*/ 170074 w 1092443"/>
              <a:gd name="connsiteY98" fmla="*/ 36000 h 378594"/>
              <a:gd name="connsiteX99" fmla="*/ 206074 w 1092443"/>
              <a:gd name="connsiteY99" fmla="*/ 0 h 378594"/>
              <a:gd name="connsiteX100" fmla="*/ 36000 w 1092443"/>
              <a:gd name="connsiteY100" fmla="*/ 0 h 378594"/>
              <a:gd name="connsiteX101" fmla="*/ 72000 w 1092443"/>
              <a:gd name="connsiteY101" fmla="*/ 36000 h 378594"/>
              <a:gd name="connsiteX102" fmla="*/ 36000 w 1092443"/>
              <a:gd name="connsiteY102" fmla="*/ 72000 h 378594"/>
              <a:gd name="connsiteX103" fmla="*/ 0 w 1092443"/>
              <a:gd name="connsiteY103" fmla="*/ 36000 h 378594"/>
              <a:gd name="connsiteX104" fmla="*/ 36000 w 1092443"/>
              <a:gd name="connsiteY104" fmla="*/ 0 h 3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92443" h="378594">
                <a:moveTo>
                  <a:pt x="1056443" y="306594"/>
                </a:moveTo>
                <a:cubicBezTo>
                  <a:pt x="1076325" y="306594"/>
                  <a:pt x="1092443" y="322712"/>
                  <a:pt x="1092443" y="342594"/>
                </a:cubicBezTo>
                <a:cubicBezTo>
                  <a:pt x="1092443" y="362476"/>
                  <a:pt x="1076325" y="378594"/>
                  <a:pt x="1056443" y="378594"/>
                </a:cubicBezTo>
                <a:cubicBezTo>
                  <a:pt x="1036561" y="378594"/>
                  <a:pt x="1020443" y="362476"/>
                  <a:pt x="1020443" y="342594"/>
                </a:cubicBezTo>
                <a:cubicBezTo>
                  <a:pt x="1020443" y="322712"/>
                  <a:pt x="1036561" y="306594"/>
                  <a:pt x="1056443" y="306594"/>
                </a:cubicBezTo>
                <a:close/>
                <a:moveTo>
                  <a:pt x="886370" y="306594"/>
                </a:moveTo>
                <a:cubicBezTo>
                  <a:pt x="906252" y="306594"/>
                  <a:pt x="922370" y="322712"/>
                  <a:pt x="922370" y="342594"/>
                </a:cubicBezTo>
                <a:cubicBezTo>
                  <a:pt x="922370" y="362476"/>
                  <a:pt x="906252" y="378594"/>
                  <a:pt x="886370" y="378594"/>
                </a:cubicBezTo>
                <a:cubicBezTo>
                  <a:pt x="866488" y="378594"/>
                  <a:pt x="850370" y="362476"/>
                  <a:pt x="850370" y="342594"/>
                </a:cubicBezTo>
                <a:cubicBezTo>
                  <a:pt x="850370" y="322712"/>
                  <a:pt x="866488" y="306594"/>
                  <a:pt x="886370" y="306594"/>
                </a:cubicBezTo>
                <a:close/>
                <a:moveTo>
                  <a:pt x="716296" y="306594"/>
                </a:moveTo>
                <a:cubicBezTo>
                  <a:pt x="736178" y="306594"/>
                  <a:pt x="752296" y="322712"/>
                  <a:pt x="752296" y="342594"/>
                </a:cubicBezTo>
                <a:cubicBezTo>
                  <a:pt x="752296" y="362476"/>
                  <a:pt x="736178" y="378594"/>
                  <a:pt x="716296" y="378594"/>
                </a:cubicBezTo>
                <a:cubicBezTo>
                  <a:pt x="696414" y="378594"/>
                  <a:pt x="680296" y="362476"/>
                  <a:pt x="680296" y="342594"/>
                </a:cubicBezTo>
                <a:cubicBezTo>
                  <a:pt x="680296" y="322712"/>
                  <a:pt x="696414" y="306594"/>
                  <a:pt x="716296" y="306594"/>
                </a:cubicBezTo>
                <a:close/>
                <a:moveTo>
                  <a:pt x="546222" y="306594"/>
                </a:moveTo>
                <a:cubicBezTo>
                  <a:pt x="566104" y="306594"/>
                  <a:pt x="582222" y="322712"/>
                  <a:pt x="582222" y="342594"/>
                </a:cubicBezTo>
                <a:cubicBezTo>
                  <a:pt x="582222" y="362476"/>
                  <a:pt x="566104" y="378594"/>
                  <a:pt x="546222" y="378594"/>
                </a:cubicBezTo>
                <a:cubicBezTo>
                  <a:pt x="526340" y="378594"/>
                  <a:pt x="510222" y="362476"/>
                  <a:pt x="510222" y="342594"/>
                </a:cubicBezTo>
                <a:cubicBezTo>
                  <a:pt x="510222" y="322712"/>
                  <a:pt x="526340" y="306594"/>
                  <a:pt x="546222" y="306594"/>
                </a:cubicBezTo>
                <a:close/>
                <a:moveTo>
                  <a:pt x="376148" y="306594"/>
                </a:moveTo>
                <a:cubicBezTo>
                  <a:pt x="396030" y="306594"/>
                  <a:pt x="412148" y="322712"/>
                  <a:pt x="412148" y="342594"/>
                </a:cubicBezTo>
                <a:cubicBezTo>
                  <a:pt x="412148" y="362476"/>
                  <a:pt x="396030" y="378594"/>
                  <a:pt x="376148" y="378594"/>
                </a:cubicBezTo>
                <a:cubicBezTo>
                  <a:pt x="356266" y="378594"/>
                  <a:pt x="340148" y="362476"/>
                  <a:pt x="340148" y="342594"/>
                </a:cubicBezTo>
                <a:cubicBezTo>
                  <a:pt x="340148" y="322712"/>
                  <a:pt x="356266" y="306594"/>
                  <a:pt x="376148" y="306594"/>
                </a:cubicBezTo>
                <a:close/>
                <a:moveTo>
                  <a:pt x="206074" y="306594"/>
                </a:moveTo>
                <a:cubicBezTo>
                  <a:pt x="225956" y="306594"/>
                  <a:pt x="242074" y="322712"/>
                  <a:pt x="242074" y="342594"/>
                </a:cubicBezTo>
                <a:cubicBezTo>
                  <a:pt x="242074" y="362476"/>
                  <a:pt x="225956" y="378594"/>
                  <a:pt x="206074" y="378594"/>
                </a:cubicBezTo>
                <a:cubicBezTo>
                  <a:pt x="186192" y="378594"/>
                  <a:pt x="170074" y="362476"/>
                  <a:pt x="170074" y="342594"/>
                </a:cubicBezTo>
                <a:cubicBezTo>
                  <a:pt x="170074" y="322712"/>
                  <a:pt x="186192" y="306594"/>
                  <a:pt x="206074" y="306594"/>
                </a:cubicBezTo>
                <a:close/>
                <a:moveTo>
                  <a:pt x="36000" y="306594"/>
                </a:moveTo>
                <a:cubicBezTo>
                  <a:pt x="55882" y="306594"/>
                  <a:pt x="72000" y="322712"/>
                  <a:pt x="72000" y="342594"/>
                </a:cubicBezTo>
                <a:cubicBezTo>
                  <a:pt x="72000" y="362476"/>
                  <a:pt x="55882" y="378594"/>
                  <a:pt x="36000" y="378594"/>
                </a:cubicBezTo>
                <a:cubicBezTo>
                  <a:pt x="16118" y="378594"/>
                  <a:pt x="0" y="362476"/>
                  <a:pt x="0" y="342594"/>
                </a:cubicBezTo>
                <a:cubicBezTo>
                  <a:pt x="0" y="322712"/>
                  <a:pt x="16118" y="306594"/>
                  <a:pt x="36000" y="306594"/>
                </a:cubicBezTo>
                <a:close/>
                <a:moveTo>
                  <a:pt x="1056443" y="153297"/>
                </a:moveTo>
                <a:cubicBezTo>
                  <a:pt x="1076325" y="153297"/>
                  <a:pt x="1092443" y="169415"/>
                  <a:pt x="1092443" y="189297"/>
                </a:cubicBezTo>
                <a:cubicBezTo>
                  <a:pt x="1092443" y="209179"/>
                  <a:pt x="1076325" y="225297"/>
                  <a:pt x="1056443" y="225297"/>
                </a:cubicBezTo>
                <a:cubicBezTo>
                  <a:pt x="1036561" y="225297"/>
                  <a:pt x="1020443" y="209179"/>
                  <a:pt x="1020443" y="189297"/>
                </a:cubicBezTo>
                <a:cubicBezTo>
                  <a:pt x="1020443" y="169415"/>
                  <a:pt x="1036561" y="153297"/>
                  <a:pt x="1056443" y="153297"/>
                </a:cubicBezTo>
                <a:close/>
                <a:moveTo>
                  <a:pt x="886370" y="153297"/>
                </a:moveTo>
                <a:cubicBezTo>
                  <a:pt x="906252" y="153297"/>
                  <a:pt x="922370" y="169415"/>
                  <a:pt x="922370" y="189297"/>
                </a:cubicBezTo>
                <a:cubicBezTo>
                  <a:pt x="922370" y="209179"/>
                  <a:pt x="906252" y="225297"/>
                  <a:pt x="886370" y="225297"/>
                </a:cubicBezTo>
                <a:cubicBezTo>
                  <a:pt x="866488" y="225297"/>
                  <a:pt x="850370" y="209179"/>
                  <a:pt x="850370" y="189297"/>
                </a:cubicBezTo>
                <a:cubicBezTo>
                  <a:pt x="850370" y="169415"/>
                  <a:pt x="866488" y="153297"/>
                  <a:pt x="886370" y="153297"/>
                </a:cubicBezTo>
                <a:close/>
                <a:moveTo>
                  <a:pt x="716296" y="153297"/>
                </a:moveTo>
                <a:cubicBezTo>
                  <a:pt x="736178" y="153297"/>
                  <a:pt x="752296" y="169415"/>
                  <a:pt x="752296" y="189297"/>
                </a:cubicBezTo>
                <a:cubicBezTo>
                  <a:pt x="752296" y="209179"/>
                  <a:pt x="736178" y="225297"/>
                  <a:pt x="716296" y="225297"/>
                </a:cubicBezTo>
                <a:cubicBezTo>
                  <a:pt x="696414" y="225297"/>
                  <a:pt x="680296" y="209179"/>
                  <a:pt x="680296" y="189297"/>
                </a:cubicBezTo>
                <a:cubicBezTo>
                  <a:pt x="680296" y="169415"/>
                  <a:pt x="696414" y="153297"/>
                  <a:pt x="716296" y="153297"/>
                </a:cubicBezTo>
                <a:close/>
                <a:moveTo>
                  <a:pt x="546222" y="153297"/>
                </a:moveTo>
                <a:cubicBezTo>
                  <a:pt x="566104" y="153297"/>
                  <a:pt x="582222" y="169415"/>
                  <a:pt x="582222" y="189297"/>
                </a:cubicBezTo>
                <a:cubicBezTo>
                  <a:pt x="582222" y="209179"/>
                  <a:pt x="566104" y="225297"/>
                  <a:pt x="546222" y="225297"/>
                </a:cubicBezTo>
                <a:cubicBezTo>
                  <a:pt x="526340" y="225297"/>
                  <a:pt x="510222" y="209179"/>
                  <a:pt x="510222" y="189297"/>
                </a:cubicBezTo>
                <a:cubicBezTo>
                  <a:pt x="510222" y="169415"/>
                  <a:pt x="526340" y="153297"/>
                  <a:pt x="546222" y="153297"/>
                </a:cubicBezTo>
                <a:close/>
                <a:moveTo>
                  <a:pt x="376148" y="153297"/>
                </a:moveTo>
                <a:cubicBezTo>
                  <a:pt x="396030" y="153297"/>
                  <a:pt x="412148" y="169415"/>
                  <a:pt x="412148" y="189297"/>
                </a:cubicBezTo>
                <a:cubicBezTo>
                  <a:pt x="412148" y="209179"/>
                  <a:pt x="396030" y="225297"/>
                  <a:pt x="376148" y="225297"/>
                </a:cubicBezTo>
                <a:cubicBezTo>
                  <a:pt x="356266" y="225297"/>
                  <a:pt x="340148" y="209179"/>
                  <a:pt x="340148" y="189297"/>
                </a:cubicBezTo>
                <a:cubicBezTo>
                  <a:pt x="340148" y="169415"/>
                  <a:pt x="356266" y="153297"/>
                  <a:pt x="376148" y="153297"/>
                </a:cubicBezTo>
                <a:close/>
                <a:moveTo>
                  <a:pt x="206074" y="153297"/>
                </a:moveTo>
                <a:cubicBezTo>
                  <a:pt x="225956" y="153297"/>
                  <a:pt x="242074" y="169415"/>
                  <a:pt x="242074" y="189297"/>
                </a:cubicBezTo>
                <a:cubicBezTo>
                  <a:pt x="242074" y="209179"/>
                  <a:pt x="225956" y="225297"/>
                  <a:pt x="206074" y="225297"/>
                </a:cubicBezTo>
                <a:cubicBezTo>
                  <a:pt x="186192" y="225297"/>
                  <a:pt x="170074" y="209179"/>
                  <a:pt x="170074" y="189297"/>
                </a:cubicBezTo>
                <a:cubicBezTo>
                  <a:pt x="170074" y="169415"/>
                  <a:pt x="186192" y="153297"/>
                  <a:pt x="206074" y="153297"/>
                </a:cubicBezTo>
                <a:close/>
                <a:moveTo>
                  <a:pt x="36000" y="153297"/>
                </a:moveTo>
                <a:cubicBezTo>
                  <a:pt x="55882" y="153297"/>
                  <a:pt x="72000" y="169415"/>
                  <a:pt x="72000" y="189297"/>
                </a:cubicBezTo>
                <a:cubicBezTo>
                  <a:pt x="72000" y="209179"/>
                  <a:pt x="55882" y="225297"/>
                  <a:pt x="36000" y="225297"/>
                </a:cubicBezTo>
                <a:cubicBezTo>
                  <a:pt x="16118" y="225297"/>
                  <a:pt x="0" y="209179"/>
                  <a:pt x="0" y="189297"/>
                </a:cubicBezTo>
                <a:cubicBezTo>
                  <a:pt x="0" y="169415"/>
                  <a:pt x="16118" y="153297"/>
                  <a:pt x="36000" y="153297"/>
                </a:cubicBezTo>
                <a:close/>
                <a:moveTo>
                  <a:pt x="1056443" y="0"/>
                </a:moveTo>
                <a:cubicBezTo>
                  <a:pt x="1076325" y="0"/>
                  <a:pt x="1092443" y="16118"/>
                  <a:pt x="1092443" y="36000"/>
                </a:cubicBezTo>
                <a:cubicBezTo>
                  <a:pt x="1092443" y="55882"/>
                  <a:pt x="1076325" y="72000"/>
                  <a:pt x="1056443" y="72000"/>
                </a:cubicBezTo>
                <a:cubicBezTo>
                  <a:pt x="1036561" y="72000"/>
                  <a:pt x="1020443" y="55882"/>
                  <a:pt x="1020443" y="36000"/>
                </a:cubicBezTo>
                <a:cubicBezTo>
                  <a:pt x="1020443" y="16118"/>
                  <a:pt x="1036561" y="0"/>
                  <a:pt x="1056443" y="0"/>
                </a:cubicBezTo>
                <a:close/>
                <a:moveTo>
                  <a:pt x="886370" y="0"/>
                </a:moveTo>
                <a:cubicBezTo>
                  <a:pt x="906252" y="0"/>
                  <a:pt x="922370" y="16118"/>
                  <a:pt x="922370" y="36000"/>
                </a:cubicBezTo>
                <a:cubicBezTo>
                  <a:pt x="922370" y="55882"/>
                  <a:pt x="906252" y="72000"/>
                  <a:pt x="886370" y="72000"/>
                </a:cubicBezTo>
                <a:cubicBezTo>
                  <a:pt x="866488" y="72000"/>
                  <a:pt x="850370" y="55882"/>
                  <a:pt x="850370" y="36000"/>
                </a:cubicBezTo>
                <a:cubicBezTo>
                  <a:pt x="850370" y="16118"/>
                  <a:pt x="866488" y="0"/>
                  <a:pt x="886370" y="0"/>
                </a:cubicBezTo>
                <a:close/>
                <a:moveTo>
                  <a:pt x="716296" y="0"/>
                </a:moveTo>
                <a:cubicBezTo>
                  <a:pt x="736178" y="0"/>
                  <a:pt x="752296" y="16118"/>
                  <a:pt x="752296" y="36000"/>
                </a:cubicBezTo>
                <a:cubicBezTo>
                  <a:pt x="752296" y="55882"/>
                  <a:pt x="736178" y="72000"/>
                  <a:pt x="716296" y="72000"/>
                </a:cubicBezTo>
                <a:cubicBezTo>
                  <a:pt x="696414" y="72000"/>
                  <a:pt x="680296" y="55882"/>
                  <a:pt x="680296" y="36000"/>
                </a:cubicBezTo>
                <a:cubicBezTo>
                  <a:pt x="680296" y="16118"/>
                  <a:pt x="696414" y="0"/>
                  <a:pt x="716296" y="0"/>
                </a:cubicBezTo>
                <a:close/>
                <a:moveTo>
                  <a:pt x="546222" y="0"/>
                </a:moveTo>
                <a:cubicBezTo>
                  <a:pt x="566104" y="0"/>
                  <a:pt x="582222" y="16118"/>
                  <a:pt x="582222" y="36000"/>
                </a:cubicBezTo>
                <a:cubicBezTo>
                  <a:pt x="582222" y="55882"/>
                  <a:pt x="566104" y="72000"/>
                  <a:pt x="546222" y="72000"/>
                </a:cubicBezTo>
                <a:cubicBezTo>
                  <a:pt x="526340" y="72000"/>
                  <a:pt x="510222" y="55882"/>
                  <a:pt x="510222" y="36000"/>
                </a:cubicBezTo>
                <a:cubicBezTo>
                  <a:pt x="510222" y="16118"/>
                  <a:pt x="526340" y="0"/>
                  <a:pt x="546222" y="0"/>
                </a:cubicBezTo>
                <a:close/>
                <a:moveTo>
                  <a:pt x="376148" y="0"/>
                </a:moveTo>
                <a:cubicBezTo>
                  <a:pt x="396030" y="0"/>
                  <a:pt x="412148" y="16118"/>
                  <a:pt x="412148" y="36000"/>
                </a:cubicBezTo>
                <a:cubicBezTo>
                  <a:pt x="412148" y="55882"/>
                  <a:pt x="396030" y="72000"/>
                  <a:pt x="376148" y="72000"/>
                </a:cubicBezTo>
                <a:cubicBezTo>
                  <a:pt x="356266" y="72000"/>
                  <a:pt x="340148" y="55882"/>
                  <a:pt x="340148" y="36000"/>
                </a:cubicBezTo>
                <a:cubicBezTo>
                  <a:pt x="340148" y="16118"/>
                  <a:pt x="356266" y="0"/>
                  <a:pt x="376148" y="0"/>
                </a:cubicBezTo>
                <a:close/>
                <a:moveTo>
                  <a:pt x="206074" y="0"/>
                </a:moveTo>
                <a:cubicBezTo>
                  <a:pt x="225956" y="0"/>
                  <a:pt x="242074" y="16118"/>
                  <a:pt x="242074" y="36000"/>
                </a:cubicBezTo>
                <a:cubicBezTo>
                  <a:pt x="242074" y="55882"/>
                  <a:pt x="225956" y="72000"/>
                  <a:pt x="206074" y="72000"/>
                </a:cubicBezTo>
                <a:cubicBezTo>
                  <a:pt x="186192" y="72000"/>
                  <a:pt x="170074" y="55882"/>
                  <a:pt x="170074" y="36000"/>
                </a:cubicBezTo>
                <a:cubicBezTo>
                  <a:pt x="170074" y="16118"/>
                  <a:pt x="186192" y="0"/>
                  <a:pt x="206074" y="0"/>
                </a:cubicBezTo>
                <a:close/>
                <a:moveTo>
                  <a:pt x="36000" y="0"/>
                </a:moveTo>
                <a:cubicBezTo>
                  <a:pt x="55882" y="0"/>
                  <a:pt x="72000" y="16118"/>
                  <a:pt x="72000" y="36000"/>
                </a:cubicBezTo>
                <a:cubicBezTo>
                  <a:pt x="72000" y="55882"/>
                  <a:pt x="55882" y="72000"/>
                  <a:pt x="36000" y="72000"/>
                </a:cubicBezTo>
                <a:cubicBezTo>
                  <a:pt x="16118" y="72000"/>
                  <a:pt x="0" y="55882"/>
                  <a:pt x="0" y="36000"/>
                </a:cubicBezTo>
                <a:cubicBezTo>
                  <a:pt x="0" y="16118"/>
                  <a:pt x="16118" y="0"/>
                  <a:pt x="36000" y="0"/>
                </a:cubicBezTo>
                <a:close/>
              </a:path>
            </a:pathLst>
          </a:custGeom>
          <a:gradFill flip="none" rotWithShape="1">
            <a:gsLst>
              <a:gs pos="2000">
                <a:schemeClr val="accent2">
                  <a:alpha val="0"/>
                </a:schemeClr>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pic>
        <p:nvPicPr>
          <p:cNvPr id="3077" name="图片 10"/>
          <p:cNvPicPr>
            <a:picLocks noChangeAspect="1"/>
          </p:cNvPicPr>
          <p:nvPr userDrawn="1">
            <p:custDataLst>
              <p:tags r:id="rId5"/>
            </p:custDataLst>
          </p:nvPr>
        </p:nvPicPr>
        <p:blipFill>
          <a:blip r:embed="rId6"/>
          <a:stretch>
            <a:fillRect/>
          </a:stretch>
        </p:blipFill>
        <p:spPr>
          <a:xfrm flipH="1">
            <a:off x="4572000" y="1049338"/>
            <a:ext cx="4572000" cy="4951412"/>
          </a:xfrm>
          <a:prstGeom prst="rect">
            <a:avLst/>
          </a:prstGeom>
          <a:noFill/>
          <a:ln w="9525">
            <a:noFill/>
          </a:ln>
        </p:spPr>
      </p:pic>
      <p:sp>
        <p:nvSpPr>
          <p:cNvPr id="3078" name="标题占位符 1"/>
          <p:cNvSpPr>
            <a:spLocks noGrp="1"/>
          </p:cNvSpPr>
          <p:nvPr>
            <p:ph type="title"/>
            <p:custDataLst>
              <p:tags r:id="rId7"/>
            </p:custDataLst>
          </p:nvPr>
        </p:nvSpPr>
        <p:spPr>
          <a:xfrm>
            <a:off x="522288" y="1127125"/>
            <a:ext cx="8099425" cy="539750"/>
          </a:xfrm>
          <a:prstGeom prst="rect">
            <a:avLst/>
          </a:prstGeom>
          <a:noFill/>
          <a:ln w="9525">
            <a:noFill/>
          </a:ln>
        </p:spPr>
        <p:txBody>
          <a:bodyPr vert="horz" wrap="square" lIns="0" tIns="0" rIns="0" bIns="0" anchor="b" anchorCtr="0"/>
          <a:p>
            <a:pPr lvl="0"/>
            <a:r>
              <a:rPr lang="zh-CN" altLang="en-US" dirty="0"/>
              <a:t>单击此处编辑母版标题样式</a:t>
            </a:r>
            <a:endParaRPr lang="zh-CN" altLang="en-US" dirty="0"/>
          </a:p>
        </p:txBody>
      </p:sp>
      <p:sp>
        <p:nvSpPr>
          <p:cNvPr id="3079" name="文本占位符 2"/>
          <p:cNvSpPr>
            <a:spLocks noGrp="1"/>
          </p:cNvSpPr>
          <p:nvPr>
            <p:ph type="body"/>
            <p:custDataLst>
              <p:tags r:id="rId8"/>
            </p:custDataLst>
          </p:nvPr>
        </p:nvSpPr>
        <p:spPr>
          <a:xfrm>
            <a:off x="522288" y="1833563"/>
            <a:ext cx="8099425" cy="3654425"/>
          </a:xfrm>
          <a:prstGeom prst="rect">
            <a:avLst/>
          </a:prstGeom>
          <a:noFill/>
          <a:ln w="9525">
            <a:noFill/>
          </a:ln>
        </p:spPr>
        <p:txBody>
          <a:bodyPr vert="horz" wrap="square" lIns="0" tIns="0" rIns="0" bIns="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a:t>
            </a:r>
            <a:r>
              <a:rPr lang="zh-CN" altLang="en-US" dirty="0"/>
              <a:t>三级</a:t>
            </a:r>
            <a:endParaRPr lang="zh-CN" altLang="en-US" dirty="0"/>
          </a:p>
          <a:p>
            <a:pPr lvl="3"/>
            <a:r>
              <a:rPr lang="zh-CN" altLang="en-US" dirty="0"/>
              <a:t>第</a:t>
            </a:r>
            <a:r>
              <a:rPr lang="zh-CN" altLang="en-US" dirty="0"/>
              <a:t>四级</a:t>
            </a:r>
            <a:endParaRPr lang="zh-CN" altLang="en-US" dirty="0"/>
          </a:p>
          <a:p>
            <a:pPr lvl="4"/>
            <a:r>
              <a:rPr lang="zh-CN" altLang="en-US" dirty="0"/>
              <a:t>第</a:t>
            </a:r>
            <a:r>
              <a:rPr lang="zh-CN" altLang="en-US" dirty="0"/>
              <a:t>五级</a:t>
            </a:r>
            <a:endParaRPr lang="zh-CN" altLang="en-US" dirty="0"/>
          </a:p>
        </p:txBody>
      </p:sp>
      <p:sp>
        <p:nvSpPr>
          <p:cNvPr id="4" name="日期占位符 3"/>
          <p:cNvSpPr>
            <a:spLocks noGrp="1"/>
          </p:cNvSpPr>
          <p:nvPr>
            <p:ph type="dt" sz="half" idx="2"/>
            <p:custDataLst>
              <p:tags r:id="rId9"/>
            </p:custDataLst>
          </p:nvPr>
        </p:nvSpPr>
        <p:spPr>
          <a:xfrm>
            <a:off x="522288" y="5624513"/>
            <a:ext cx="2057400" cy="274638"/>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pPr fontAlgn="base"/>
            <a:fld id="{5592522B-0F24-4480-B9DD-A9474A6880D6}"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10"/>
            </p:custDataLst>
          </p:nvPr>
        </p:nvSpPr>
        <p:spPr>
          <a:xfrm>
            <a:off x="3028950" y="5624513"/>
            <a:ext cx="3086100" cy="274638"/>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11"/>
            </p:custDataLst>
          </p:nvPr>
        </p:nvSpPr>
        <p:spPr>
          <a:xfrm>
            <a:off x="6565900" y="5624513"/>
            <a:ext cx="2057400" cy="274638"/>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pPr fontAlgn="base"/>
            <a:fld id="{BE5F26B5-172A-4DC2-B0B7-181CFC56B87C}"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2" name="KSO_TEMPLATE" hidden="1"/>
          <p:cNvSpPr/>
          <p:nvPr userDrawn="1">
            <p:custDataLst>
              <p:tags r:id="rId12"/>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63" r:id="rId1"/>
  </p:sldLayoutIdLst>
  <p:hf sldNum="0" hdr="0" ftr="0" dt="0"/>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p:sp>
        <p:nvSpPr>
          <p:cNvPr id="8" name="矩形 7"/>
          <p:cNvSpPr/>
          <p:nvPr userDrawn="1">
            <p:custDataLst>
              <p:tags r:id="rId2"/>
            </p:custDataLst>
          </p:nvPr>
        </p:nvSpPr>
        <p:spPr>
          <a:xfrm>
            <a:off x="0" y="857250"/>
            <a:ext cx="9144000" cy="5143500"/>
          </a:xfrm>
          <a:prstGeom prst="rect">
            <a:avLst/>
          </a:prstGeom>
          <a:gradFill flip="none" rotWithShape="1">
            <a:gsLst>
              <a:gs pos="0">
                <a:schemeClr val="bg1"/>
              </a:gs>
              <a:gs pos="86000">
                <a:schemeClr val="bg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9" name="任意多边形: 形状 8"/>
          <p:cNvSpPr/>
          <p:nvPr userDrawn="1">
            <p:custDataLst>
              <p:tags r:id="rId3"/>
            </p:custDataLst>
          </p:nvPr>
        </p:nvSpPr>
        <p:spPr>
          <a:xfrm flipV="1">
            <a:off x="0" y="857250"/>
            <a:ext cx="657225" cy="657225"/>
          </a:xfrm>
          <a:custGeom>
            <a:avLst/>
            <a:gdLst>
              <a:gd name="connsiteX0" fmla="*/ 0 w 5381615"/>
              <a:gd name="connsiteY0" fmla="*/ 0 h 5381227"/>
              <a:gd name="connsiteX1" fmla="*/ 5374623 w 5381615"/>
              <a:gd name="connsiteY1" fmla="*/ 5104688 h 5381227"/>
              <a:gd name="connsiteX2" fmla="*/ 5381615 w 5381615"/>
              <a:gd name="connsiteY2" fmla="*/ 5381227 h 5381227"/>
              <a:gd name="connsiteX3" fmla="*/ 0 w 5381615"/>
              <a:gd name="connsiteY3" fmla="*/ 5381227 h 5381227"/>
            </a:gdLst>
            <a:ahLst/>
            <a:cxnLst>
              <a:cxn ang="0">
                <a:pos x="connsiteX0" y="connsiteY0"/>
              </a:cxn>
              <a:cxn ang="0">
                <a:pos x="connsiteX1" y="connsiteY1"/>
              </a:cxn>
              <a:cxn ang="0">
                <a:pos x="connsiteX2" y="connsiteY2"/>
              </a:cxn>
              <a:cxn ang="0">
                <a:pos x="connsiteX3" y="connsiteY3"/>
              </a:cxn>
            </a:cxnLst>
            <a:rect l="l" t="t" r="r" b="b"/>
            <a:pathLst>
              <a:path w="5381615" h="5381227">
                <a:moveTo>
                  <a:pt x="0" y="0"/>
                </a:moveTo>
                <a:cubicBezTo>
                  <a:pt x="2879308" y="0"/>
                  <a:pt x="5230486" y="2261199"/>
                  <a:pt x="5374623" y="5104688"/>
                </a:cubicBezTo>
                <a:lnTo>
                  <a:pt x="5381615" y="5381227"/>
                </a:lnTo>
                <a:lnTo>
                  <a:pt x="0" y="5381227"/>
                </a:lnTo>
                <a:close/>
              </a:path>
            </a:pathLst>
          </a:custGeom>
          <a:gradFill flip="none" rotWithShape="1">
            <a:gsLst>
              <a:gs pos="0">
                <a:schemeClr val="bg2">
                  <a:lumMod val="90000"/>
                  <a:alpha val="70000"/>
                </a:schemeClr>
              </a:gs>
              <a:gs pos="100000">
                <a:schemeClr val="bg2">
                  <a:lumMod val="90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0" name="任意多边形: 形状 9"/>
          <p:cNvSpPr/>
          <p:nvPr userDrawn="1">
            <p:custDataLst>
              <p:tags r:id="rId4"/>
            </p:custDataLst>
          </p:nvPr>
        </p:nvSpPr>
        <p:spPr>
          <a:xfrm flipH="1" flipV="1">
            <a:off x="266700" y="1095375"/>
            <a:ext cx="468313" cy="163513"/>
          </a:xfrm>
          <a:custGeom>
            <a:avLst/>
            <a:gdLst>
              <a:gd name="connsiteX0" fmla="*/ 1056443 w 1092443"/>
              <a:gd name="connsiteY0" fmla="*/ 306594 h 378594"/>
              <a:gd name="connsiteX1" fmla="*/ 1092443 w 1092443"/>
              <a:gd name="connsiteY1" fmla="*/ 342594 h 378594"/>
              <a:gd name="connsiteX2" fmla="*/ 1056443 w 1092443"/>
              <a:gd name="connsiteY2" fmla="*/ 378594 h 378594"/>
              <a:gd name="connsiteX3" fmla="*/ 1020443 w 1092443"/>
              <a:gd name="connsiteY3" fmla="*/ 342594 h 378594"/>
              <a:gd name="connsiteX4" fmla="*/ 1056443 w 1092443"/>
              <a:gd name="connsiteY4" fmla="*/ 306594 h 378594"/>
              <a:gd name="connsiteX5" fmla="*/ 886370 w 1092443"/>
              <a:gd name="connsiteY5" fmla="*/ 306594 h 378594"/>
              <a:gd name="connsiteX6" fmla="*/ 922370 w 1092443"/>
              <a:gd name="connsiteY6" fmla="*/ 342594 h 378594"/>
              <a:gd name="connsiteX7" fmla="*/ 886370 w 1092443"/>
              <a:gd name="connsiteY7" fmla="*/ 378594 h 378594"/>
              <a:gd name="connsiteX8" fmla="*/ 850370 w 1092443"/>
              <a:gd name="connsiteY8" fmla="*/ 342594 h 378594"/>
              <a:gd name="connsiteX9" fmla="*/ 886370 w 1092443"/>
              <a:gd name="connsiteY9" fmla="*/ 306594 h 378594"/>
              <a:gd name="connsiteX10" fmla="*/ 716296 w 1092443"/>
              <a:gd name="connsiteY10" fmla="*/ 306594 h 378594"/>
              <a:gd name="connsiteX11" fmla="*/ 752296 w 1092443"/>
              <a:gd name="connsiteY11" fmla="*/ 342594 h 378594"/>
              <a:gd name="connsiteX12" fmla="*/ 716296 w 1092443"/>
              <a:gd name="connsiteY12" fmla="*/ 378594 h 378594"/>
              <a:gd name="connsiteX13" fmla="*/ 680296 w 1092443"/>
              <a:gd name="connsiteY13" fmla="*/ 342594 h 378594"/>
              <a:gd name="connsiteX14" fmla="*/ 716296 w 1092443"/>
              <a:gd name="connsiteY14" fmla="*/ 306594 h 378594"/>
              <a:gd name="connsiteX15" fmla="*/ 546222 w 1092443"/>
              <a:gd name="connsiteY15" fmla="*/ 306594 h 378594"/>
              <a:gd name="connsiteX16" fmla="*/ 582222 w 1092443"/>
              <a:gd name="connsiteY16" fmla="*/ 342594 h 378594"/>
              <a:gd name="connsiteX17" fmla="*/ 546222 w 1092443"/>
              <a:gd name="connsiteY17" fmla="*/ 378594 h 378594"/>
              <a:gd name="connsiteX18" fmla="*/ 510222 w 1092443"/>
              <a:gd name="connsiteY18" fmla="*/ 342594 h 378594"/>
              <a:gd name="connsiteX19" fmla="*/ 546222 w 1092443"/>
              <a:gd name="connsiteY19" fmla="*/ 306594 h 378594"/>
              <a:gd name="connsiteX20" fmla="*/ 376148 w 1092443"/>
              <a:gd name="connsiteY20" fmla="*/ 306594 h 378594"/>
              <a:gd name="connsiteX21" fmla="*/ 412148 w 1092443"/>
              <a:gd name="connsiteY21" fmla="*/ 342594 h 378594"/>
              <a:gd name="connsiteX22" fmla="*/ 376148 w 1092443"/>
              <a:gd name="connsiteY22" fmla="*/ 378594 h 378594"/>
              <a:gd name="connsiteX23" fmla="*/ 340148 w 1092443"/>
              <a:gd name="connsiteY23" fmla="*/ 342594 h 378594"/>
              <a:gd name="connsiteX24" fmla="*/ 376148 w 1092443"/>
              <a:gd name="connsiteY24" fmla="*/ 306594 h 378594"/>
              <a:gd name="connsiteX25" fmla="*/ 206074 w 1092443"/>
              <a:gd name="connsiteY25" fmla="*/ 306594 h 378594"/>
              <a:gd name="connsiteX26" fmla="*/ 242074 w 1092443"/>
              <a:gd name="connsiteY26" fmla="*/ 342594 h 378594"/>
              <a:gd name="connsiteX27" fmla="*/ 206074 w 1092443"/>
              <a:gd name="connsiteY27" fmla="*/ 378594 h 378594"/>
              <a:gd name="connsiteX28" fmla="*/ 170074 w 1092443"/>
              <a:gd name="connsiteY28" fmla="*/ 342594 h 378594"/>
              <a:gd name="connsiteX29" fmla="*/ 206074 w 1092443"/>
              <a:gd name="connsiteY29" fmla="*/ 306594 h 378594"/>
              <a:gd name="connsiteX30" fmla="*/ 36000 w 1092443"/>
              <a:gd name="connsiteY30" fmla="*/ 306594 h 378594"/>
              <a:gd name="connsiteX31" fmla="*/ 72000 w 1092443"/>
              <a:gd name="connsiteY31" fmla="*/ 342594 h 378594"/>
              <a:gd name="connsiteX32" fmla="*/ 36000 w 1092443"/>
              <a:gd name="connsiteY32" fmla="*/ 378594 h 378594"/>
              <a:gd name="connsiteX33" fmla="*/ 0 w 1092443"/>
              <a:gd name="connsiteY33" fmla="*/ 342594 h 378594"/>
              <a:gd name="connsiteX34" fmla="*/ 36000 w 1092443"/>
              <a:gd name="connsiteY34" fmla="*/ 306594 h 378594"/>
              <a:gd name="connsiteX35" fmla="*/ 1056443 w 1092443"/>
              <a:gd name="connsiteY35" fmla="*/ 153297 h 378594"/>
              <a:gd name="connsiteX36" fmla="*/ 1092443 w 1092443"/>
              <a:gd name="connsiteY36" fmla="*/ 189297 h 378594"/>
              <a:gd name="connsiteX37" fmla="*/ 1056443 w 1092443"/>
              <a:gd name="connsiteY37" fmla="*/ 225297 h 378594"/>
              <a:gd name="connsiteX38" fmla="*/ 1020443 w 1092443"/>
              <a:gd name="connsiteY38" fmla="*/ 189297 h 378594"/>
              <a:gd name="connsiteX39" fmla="*/ 1056443 w 1092443"/>
              <a:gd name="connsiteY39" fmla="*/ 153297 h 378594"/>
              <a:gd name="connsiteX40" fmla="*/ 886370 w 1092443"/>
              <a:gd name="connsiteY40" fmla="*/ 153297 h 378594"/>
              <a:gd name="connsiteX41" fmla="*/ 922370 w 1092443"/>
              <a:gd name="connsiteY41" fmla="*/ 189297 h 378594"/>
              <a:gd name="connsiteX42" fmla="*/ 886370 w 1092443"/>
              <a:gd name="connsiteY42" fmla="*/ 225297 h 378594"/>
              <a:gd name="connsiteX43" fmla="*/ 850370 w 1092443"/>
              <a:gd name="connsiteY43" fmla="*/ 189297 h 378594"/>
              <a:gd name="connsiteX44" fmla="*/ 886370 w 1092443"/>
              <a:gd name="connsiteY44" fmla="*/ 153297 h 378594"/>
              <a:gd name="connsiteX45" fmla="*/ 716296 w 1092443"/>
              <a:gd name="connsiteY45" fmla="*/ 153297 h 378594"/>
              <a:gd name="connsiteX46" fmla="*/ 752296 w 1092443"/>
              <a:gd name="connsiteY46" fmla="*/ 189297 h 378594"/>
              <a:gd name="connsiteX47" fmla="*/ 716296 w 1092443"/>
              <a:gd name="connsiteY47" fmla="*/ 225297 h 378594"/>
              <a:gd name="connsiteX48" fmla="*/ 680296 w 1092443"/>
              <a:gd name="connsiteY48" fmla="*/ 189297 h 378594"/>
              <a:gd name="connsiteX49" fmla="*/ 716296 w 1092443"/>
              <a:gd name="connsiteY49" fmla="*/ 153297 h 378594"/>
              <a:gd name="connsiteX50" fmla="*/ 546222 w 1092443"/>
              <a:gd name="connsiteY50" fmla="*/ 153297 h 378594"/>
              <a:gd name="connsiteX51" fmla="*/ 582222 w 1092443"/>
              <a:gd name="connsiteY51" fmla="*/ 189297 h 378594"/>
              <a:gd name="connsiteX52" fmla="*/ 546222 w 1092443"/>
              <a:gd name="connsiteY52" fmla="*/ 225297 h 378594"/>
              <a:gd name="connsiteX53" fmla="*/ 510222 w 1092443"/>
              <a:gd name="connsiteY53" fmla="*/ 189297 h 378594"/>
              <a:gd name="connsiteX54" fmla="*/ 546222 w 1092443"/>
              <a:gd name="connsiteY54" fmla="*/ 153297 h 378594"/>
              <a:gd name="connsiteX55" fmla="*/ 376148 w 1092443"/>
              <a:gd name="connsiteY55" fmla="*/ 153297 h 378594"/>
              <a:gd name="connsiteX56" fmla="*/ 412148 w 1092443"/>
              <a:gd name="connsiteY56" fmla="*/ 189297 h 378594"/>
              <a:gd name="connsiteX57" fmla="*/ 376148 w 1092443"/>
              <a:gd name="connsiteY57" fmla="*/ 225297 h 378594"/>
              <a:gd name="connsiteX58" fmla="*/ 340148 w 1092443"/>
              <a:gd name="connsiteY58" fmla="*/ 189297 h 378594"/>
              <a:gd name="connsiteX59" fmla="*/ 376148 w 1092443"/>
              <a:gd name="connsiteY59" fmla="*/ 153297 h 378594"/>
              <a:gd name="connsiteX60" fmla="*/ 206074 w 1092443"/>
              <a:gd name="connsiteY60" fmla="*/ 153297 h 378594"/>
              <a:gd name="connsiteX61" fmla="*/ 242074 w 1092443"/>
              <a:gd name="connsiteY61" fmla="*/ 189297 h 378594"/>
              <a:gd name="connsiteX62" fmla="*/ 206074 w 1092443"/>
              <a:gd name="connsiteY62" fmla="*/ 225297 h 378594"/>
              <a:gd name="connsiteX63" fmla="*/ 170074 w 1092443"/>
              <a:gd name="connsiteY63" fmla="*/ 189297 h 378594"/>
              <a:gd name="connsiteX64" fmla="*/ 206074 w 1092443"/>
              <a:gd name="connsiteY64" fmla="*/ 153297 h 378594"/>
              <a:gd name="connsiteX65" fmla="*/ 36000 w 1092443"/>
              <a:gd name="connsiteY65" fmla="*/ 153297 h 378594"/>
              <a:gd name="connsiteX66" fmla="*/ 72000 w 1092443"/>
              <a:gd name="connsiteY66" fmla="*/ 189297 h 378594"/>
              <a:gd name="connsiteX67" fmla="*/ 36000 w 1092443"/>
              <a:gd name="connsiteY67" fmla="*/ 225297 h 378594"/>
              <a:gd name="connsiteX68" fmla="*/ 0 w 1092443"/>
              <a:gd name="connsiteY68" fmla="*/ 189297 h 378594"/>
              <a:gd name="connsiteX69" fmla="*/ 36000 w 1092443"/>
              <a:gd name="connsiteY69" fmla="*/ 153297 h 378594"/>
              <a:gd name="connsiteX70" fmla="*/ 1056443 w 1092443"/>
              <a:gd name="connsiteY70" fmla="*/ 0 h 378594"/>
              <a:gd name="connsiteX71" fmla="*/ 1092443 w 1092443"/>
              <a:gd name="connsiteY71" fmla="*/ 36000 h 378594"/>
              <a:gd name="connsiteX72" fmla="*/ 1056443 w 1092443"/>
              <a:gd name="connsiteY72" fmla="*/ 72000 h 378594"/>
              <a:gd name="connsiteX73" fmla="*/ 1020443 w 1092443"/>
              <a:gd name="connsiteY73" fmla="*/ 36000 h 378594"/>
              <a:gd name="connsiteX74" fmla="*/ 1056443 w 1092443"/>
              <a:gd name="connsiteY74" fmla="*/ 0 h 378594"/>
              <a:gd name="connsiteX75" fmla="*/ 886370 w 1092443"/>
              <a:gd name="connsiteY75" fmla="*/ 0 h 378594"/>
              <a:gd name="connsiteX76" fmla="*/ 922370 w 1092443"/>
              <a:gd name="connsiteY76" fmla="*/ 36000 h 378594"/>
              <a:gd name="connsiteX77" fmla="*/ 886370 w 1092443"/>
              <a:gd name="connsiteY77" fmla="*/ 72000 h 378594"/>
              <a:gd name="connsiteX78" fmla="*/ 850370 w 1092443"/>
              <a:gd name="connsiteY78" fmla="*/ 36000 h 378594"/>
              <a:gd name="connsiteX79" fmla="*/ 886370 w 1092443"/>
              <a:gd name="connsiteY79" fmla="*/ 0 h 378594"/>
              <a:gd name="connsiteX80" fmla="*/ 716296 w 1092443"/>
              <a:gd name="connsiteY80" fmla="*/ 0 h 378594"/>
              <a:gd name="connsiteX81" fmla="*/ 752296 w 1092443"/>
              <a:gd name="connsiteY81" fmla="*/ 36000 h 378594"/>
              <a:gd name="connsiteX82" fmla="*/ 716296 w 1092443"/>
              <a:gd name="connsiteY82" fmla="*/ 72000 h 378594"/>
              <a:gd name="connsiteX83" fmla="*/ 680296 w 1092443"/>
              <a:gd name="connsiteY83" fmla="*/ 36000 h 378594"/>
              <a:gd name="connsiteX84" fmla="*/ 716296 w 1092443"/>
              <a:gd name="connsiteY84" fmla="*/ 0 h 378594"/>
              <a:gd name="connsiteX85" fmla="*/ 546222 w 1092443"/>
              <a:gd name="connsiteY85" fmla="*/ 0 h 378594"/>
              <a:gd name="connsiteX86" fmla="*/ 582222 w 1092443"/>
              <a:gd name="connsiteY86" fmla="*/ 36000 h 378594"/>
              <a:gd name="connsiteX87" fmla="*/ 546222 w 1092443"/>
              <a:gd name="connsiteY87" fmla="*/ 72000 h 378594"/>
              <a:gd name="connsiteX88" fmla="*/ 510222 w 1092443"/>
              <a:gd name="connsiteY88" fmla="*/ 36000 h 378594"/>
              <a:gd name="connsiteX89" fmla="*/ 546222 w 1092443"/>
              <a:gd name="connsiteY89" fmla="*/ 0 h 378594"/>
              <a:gd name="connsiteX90" fmla="*/ 376148 w 1092443"/>
              <a:gd name="connsiteY90" fmla="*/ 0 h 378594"/>
              <a:gd name="connsiteX91" fmla="*/ 412148 w 1092443"/>
              <a:gd name="connsiteY91" fmla="*/ 36000 h 378594"/>
              <a:gd name="connsiteX92" fmla="*/ 376148 w 1092443"/>
              <a:gd name="connsiteY92" fmla="*/ 72000 h 378594"/>
              <a:gd name="connsiteX93" fmla="*/ 340148 w 1092443"/>
              <a:gd name="connsiteY93" fmla="*/ 36000 h 378594"/>
              <a:gd name="connsiteX94" fmla="*/ 376148 w 1092443"/>
              <a:gd name="connsiteY94" fmla="*/ 0 h 378594"/>
              <a:gd name="connsiteX95" fmla="*/ 206074 w 1092443"/>
              <a:gd name="connsiteY95" fmla="*/ 0 h 378594"/>
              <a:gd name="connsiteX96" fmla="*/ 242074 w 1092443"/>
              <a:gd name="connsiteY96" fmla="*/ 36000 h 378594"/>
              <a:gd name="connsiteX97" fmla="*/ 206074 w 1092443"/>
              <a:gd name="connsiteY97" fmla="*/ 72000 h 378594"/>
              <a:gd name="connsiteX98" fmla="*/ 170074 w 1092443"/>
              <a:gd name="connsiteY98" fmla="*/ 36000 h 378594"/>
              <a:gd name="connsiteX99" fmla="*/ 206074 w 1092443"/>
              <a:gd name="connsiteY99" fmla="*/ 0 h 378594"/>
              <a:gd name="connsiteX100" fmla="*/ 36000 w 1092443"/>
              <a:gd name="connsiteY100" fmla="*/ 0 h 378594"/>
              <a:gd name="connsiteX101" fmla="*/ 72000 w 1092443"/>
              <a:gd name="connsiteY101" fmla="*/ 36000 h 378594"/>
              <a:gd name="connsiteX102" fmla="*/ 36000 w 1092443"/>
              <a:gd name="connsiteY102" fmla="*/ 72000 h 378594"/>
              <a:gd name="connsiteX103" fmla="*/ 0 w 1092443"/>
              <a:gd name="connsiteY103" fmla="*/ 36000 h 378594"/>
              <a:gd name="connsiteX104" fmla="*/ 36000 w 1092443"/>
              <a:gd name="connsiteY104" fmla="*/ 0 h 3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092443" h="378594">
                <a:moveTo>
                  <a:pt x="1056443" y="306594"/>
                </a:moveTo>
                <a:cubicBezTo>
                  <a:pt x="1076325" y="306594"/>
                  <a:pt x="1092443" y="322712"/>
                  <a:pt x="1092443" y="342594"/>
                </a:cubicBezTo>
                <a:cubicBezTo>
                  <a:pt x="1092443" y="362476"/>
                  <a:pt x="1076325" y="378594"/>
                  <a:pt x="1056443" y="378594"/>
                </a:cubicBezTo>
                <a:cubicBezTo>
                  <a:pt x="1036561" y="378594"/>
                  <a:pt x="1020443" y="362476"/>
                  <a:pt x="1020443" y="342594"/>
                </a:cubicBezTo>
                <a:cubicBezTo>
                  <a:pt x="1020443" y="322712"/>
                  <a:pt x="1036561" y="306594"/>
                  <a:pt x="1056443" y="306594"/>
                </a:cubicBezTo>
                <a:close/>
                <a:moveTo>
                  <a:pt x="886370" y="306594"/>
                </a:moveTo>
                <a:cubicBezTo>
                  <a:pt x="906252" y="306594"/>
                  <a:pt x="922370" y="322712"/>
                  <a:pt x="922370" y="342594"/>
                </a:cubicBezTo>
                <a:cubicBezTo>
                  <a:pt x="922370" y="362476"/>
                  <a:pt x="906252" y="378594"/>
                  <a:pt x="886370" y="378594"/>
                </a:cubicBezTo>
                <a:cubicBezTo>
                  <a:pt x="866488" y="378594"/>
                  <a:pt x="850370" y="362476"/>
                  <a:pt x="850370" y="342594"/>
                </a:cubicBezTo>
                <a:cubicBezTo>
                  <a:pt x="850370" y="322712"/>
                  <a:pt x="866488" y="306594"/>
                  <a:pt x="886370" y="306594"/>
                </a:cubicBezTo>
                <a:close/>
                <a:moveTo>
                  <a:pt x="716296" y="306594"/>
                </a:moveTo>
                <a:cubicBezTo>
                  <a:pt x="736178" y="306594"/>
                  <a:pt x="752296" y="322712"/>
                  <a:pt x="752296" y="342594"/>
                </a:cubicBezTo>
                <a:cubicBezTo>
                  <a:pt x="752296" y="362476"/>
                  <a:pt x="736178" y="378594"/>
                  <a:pt x="716296" y="378594"/>
                </a:cubicBezTo>
                <a:cubicBezTo>
                  <a:pt x="696414" y="378594"/>
                  <a:pt x="680296" y="362476"/>
                  <a:pt x="680296" y="342594"/>
                </a:cubicBezTo>
                <a:cubicBezTo>
                  <a:pt x="680296" y="322712"/>
                  <a:pt x="696414" y="306594"/>
                  <a:pt x="716296" y="306594"/>
                </a:cubicBezTo>
                <a:close/>
                <a:moveTo>
                  <a:pt x="546222" y="306594"/>
                </a:moveTo>
                <a:cubicBezTo>
                  <a:pt x="566104" y="306594"/>
                  <a:pt x="582222" y="322712"/>
                  <a:pt x="582222" y="342594"/>
                </a:cubicBezTo>
                <a:cubicBezTo>
                  <a:pt x="582222" y="362476"/>
                  <a:pt x="566104" y="378594"/>
                  <a:pt x="546222" y="378594"/>
                </a:cubicBezTo>
                <a:cubicBezTo>
                  <a:pt x="526340" y="378594"/>
                  <a:pt x="510222" y="362476"/>
                  <a:pt x="510222" y="342594"/>
                </a:cubicBezTo>
                <a:cubicBezTo>
                  <a:pt x="510222" y="322712"/>
                  <a:pt x="526340" y="306594"/>
                  <a:pt x="546222" y="306594"/>
                </a:cubicBezTo>
                <a:close/>
                <a:moveTo>
                  <a:pt x="376148" y="306594"/>
                </a:moveTo>
                <a:cubicBezTo>
                  <a:pt x="396030" y="306594"/>
                  <a:pt x="412148" y="322712"/>
                  <a:pt x="412148" y="342594"/>
                </a:cubicBezTo>
                <a:cubicBezTo>
                  <a:pt x="412148" y="362476"/>
                  <a:pt x="396030" y="378594"/>
                  <a:pt x="376148" y="378594"/>
                </a:cubicBezTo>
                <a:cubicBezTo>
                  <a:pt x="356266" y="378594"/>
                  <a:pt x="340148" y="362476"/>
                  <a:pt x="340148" y="342594"/>
                </a:cubicBezTo>
                <a:cubicBezTo>
                  <a:pt x="340148" y="322712"/>
                  <a:pt x="356266" y="306594"/>
                  <a:pt x="376148" y="306594"/>
                </a:cubicBezTo>
                <a:close/>
                <a:moveTo>
                  <a:pt x="206074" y="306594"/>
                </a:moveTo>
                <a:cubicBezTo>
                  <a:pt x="225956" y="306594"/>
                  <a:pt x="242074" y="322712"/>
                  <a:pt x="242074" y="342594"/>
                </a:cubicBezTo>
                <a:cubicBezTo>
                  <a:pt x="242074" y="362476"/>
                  <a:pt x="225956" y="378594"/>
                  <a:pt x="206074" y="378594"/>
                </a:cubicBezTo>
                <a:cubicBezTo>
                  <a:pt x="186192" y="378594"/>
                  <a:pt x="170074" y="362476"/>
                  <a:pt x="170074" y="342594"/>
                </a:cubicBezTo>
                <a:cubicBezTo>
                  <a:pt x="170074" y="322712"/>
                  <a:pt x="186192" y="306594"/>
                  <a:pt x="206074" y="306594"/>
                </a:cubicBezTo>
                <a:close/>
                <a:moveTo>
                  <a:pt x="36000" y="306594"/>
                </a:moveTo>
                <a:cubicBezTo>
                  <a:pt x="55882" y="306594"/>
                  <a:pt x="72000" y="322712"/>
                  <a:pt x="72000" y="342594"/>
                </a:cubicBezTo>
                <a:cubicBezTo>
                  <a:pt x="72000" y="362476"/>
                  <a:pt x="55882" y="378594"/>
                  <a:pt x="36000" y="378594"/>
                </a:cubicBezTo>
                <a:cubicBezTo>
                  <a:pt x="16118" y="378594"/>
                  <a:pt x="0" y="362476"/>
                  <a:pt x="0" y="342594"/>
                </a:cubicBezTo>
                <a:cubicBezTo>
                  <a:pt x="0" y="322712"/>
                  <a:pt x="16118" y="306594"/>
                  <a:pt x="36000" y="306594"/>
                </a:cubicBezTo>
                <a:close/>
                <a:moveTo>
                  <a:pt x="1056443" y="153297"/>
                </a:moveTo>
                <a:cubicBezTo>
                  <a:pt x="1076325" y="153297"/>
                  <a:pt x="1092443" y="169415"/>
                  <a:pt x="1092443" y="189297"/>
                </a:cubicBezTo>
                <a:cubicBezTo>
                  <a:pt x="1092443" y="209179"/>
                  <a:pt x="1076325" y="225297"/>
                  <a:pt x="1056443" y="225297"/>
                </a:cubicBezTo>
                <a:cubicBezTo>
                  <a:pt x="1036561" y="225297"/>
                  <a:pt x="1020443" y="209179"/>
                  <a:pt x="1020443" y="189297"/>
                </a:cubicBezTo>
                <a:cubicBezTo>
                  <a:pt x="1020443" y="169415"/>
                  <a:pt x="1036561" y="153297"/>
                  <a:pt x="1056443" y="153297"/>
                </a:cubicBezTo>
                <a:close/>
                <a:moveTo>
                  <a:pt x="886370" y="153297"/>
                </a:moveTo>
                <a:cubicBezTo>
                  <a:pt x="906252" y="153297"/>
                  <a:pt x="922370" y="169415"/>
                  <a:pt x="922370" y="189297"/>
                </a:cubicBezTo>
                <a:cubicBezTo>
                  <a:pt x="922370" y="209179"/>
                  <a:pt x="906252" y="225297"/>
                  <a:pt x="886370" y="225297"/>
                </a:cubicBezTo>
                <a:cubicBezTo>
                  <a:pt x="866488" y="225297"/>
                  <a:pt x="850370" y="209179"/>
                  <a:pt x="850370" y="189297"/>
                </a:cubicBezTo>
                <a:cubicBezTo>
                  <a:pt x="850370" y="169415"/>
                  <a:pt x="866488" y="153297"/>
                  <a:pt x="886370" y="153297"/>
                </a:cubicBezTo>
                <a:close/>
                <a:moveTo>
                  <a:pt x="716296" y="153297"/>
                </a:moveTo>
                <a:cubicBezTo>
                  <a:pt x="736178" y="153297"/>
                  <a:pt x="752296" y="169415"/>
                  <a:pt x="752296" y="189297"/>
                </a:cubicBezTo>
                <a:cubicBezTo>
                  <a:pt x="752296" y="209179"/>
                  <a:pt x="736178" y="225297"/>
                  <a:pt x="716296" y="225297"/>
                </a:cubicBezTo>
                <a:cubicBezTo>
                  <a:pt x="696414" y="225297"/>
                  <a:pt x="680296" y="209179"/>
                  <a:pt x="680296" y="189297"/>
                </a:cubicBezTo>
                <a:cubicBezTo>
                  <a:pt x="680296" y="169415"/>
                  <a:pt x="696414" y="153297"/>
                  <a:pt x="716296" y="153297"/>
                </a:cubicBezTo>
                <a:close/>
                <a:moveTo>
                  <a:pt x="546222" y="153297"/>
                </a:moveTo>
                <a:cubicBezTo>
                  <a:pt x="566104" y="153297"/>
                  <a:pt x="582222" y="169415"/>
                  <a:pt x="582222" y="189297"/>
                </a:cubicBezTo>
                <a:cubicBezTo>
                  <a:pt x="582222" y="209179"/>
                  <a:pt x="566104" y="225297"/>
                  <a:pt x="546222" y="225297"/>
                </a:cubicBezTo>
                <a:cubicBezTo>
                  <a:pt x="526340" y="225297"/>
                  <a:pt x="510222" y="209179"/>
                  <a:pt x="510222" y="189297"/>
                </a:cubicBezTo>
                <a:cubicBezTo>
                  <a:pt x="510222" y="169415"/>
                  <a:pt x="526340" y="153297"/>
                  <a:pt x="546222" y="153297"/>
                </a:cubicBezTo>
                <a:close/>
                <a:moveTo>
                  <a:pt x="376148" y="153297"/>
                </a:moveTo>
                <a:cubicBezTo>
                  <a:pt x="396030" y="153297"/>
                  <a:pt x="412148" y="169415"/>
                  <a:pt x="412148" y="189297"/>
                </a:cubicBezTo>
                <a:cubicBezTo>
                  <a:pt x="412148" y="209179"/>
                  <a:pt x="396030" y="225297"/>
                  <a:pt x="376148" y="225297"/>
                </a:cubicBezTo>
                <a:cubicBezTo>
                  <a:pt x="356266" y="225297"/>
                  <a:pt x="340148" y="209179"/>
                  <a:pt x="340148" y="189297"/>
                </a:cubicBezTo>
                <a:cubicBezTo>
                  <a:pt x="340148" y="169415"/>
                  <a:pt x="356266" y="153297"/>
                  <a:pt x="376148" y="153297"/>
                </a:cubicBezTo>
                <a:close/>
                <a:moveTo>
                  <a:pt x="206074" y="153297"/>
                </a:moveTo>
                <a:cubicBezTo>
                  <a:pt x="225956" y="153297"/>
                  <a:pt x="242074" y="169415"/>
                  <a:pt x="242074" y="189297"/>
                </a:cubicBezTo>
                <a:cubicBezTo>
                  <a:pt x="242074" y="209179"/>
                  <a:pt x="225956" y="225297"/>
                  <a:pt x="206074" y="225297"/>
                </a:cubicBezTo>
                <a:cubicBezTo>
                  <a:pt x="186192" y="225297"/>
                  <a:pt x="170074" y="209179"/>
                  <a:pt x="170074" y="189297"/>
                </a:cubicBezTo>
                <a:cubicBezTo>
                  <a:pt x="170074" y="169415"/>
                  <a:pt x="186192" y="153297"/>
                  <a:pt x="206074" y="153297"/>
                </a:cubicBezTo>
                <a:close/>
                <a:moveTo>
                  <a:pt x="36000" y="153297"/>
                </a:moveTo>
                <a:cubicBezTo>
                  <a:pt x="55882" y="153297"/>
                  <a:pt x="72000" y="169415"/>
                  <a:pt x="72000" y="189297"/>
                </a:cubicBezTo>
                <a:cubicBezTo>
                  <a:pt x="72000" y="209179"/>
                  <a:pt x="55882" y="225297"/>
                  <a:pt x="36000" y="225297"/>
                </a:cubicBezTo>
                <a:cubicBezTo>
                  <a:pt x="16118" y="225297"/>
                  <a:pt x="0" y="209179"/>
                  <a:pt x="0" y="189297"/>
                </a:cubicBezTo>
                <a:cubicBezTo>
                  <a:pt x="0" y="169415"/>
                  <a:pt x="16118" y="153297"/>
                  <a:pt x="36000" y="153297"/>
                </a:cubicBezTo>
                <a:close/>
                <a:moveTo>
                  <a:pt x="1056443" y="0"/>
                </a:moveTo>
                <a:cubicBezTo>
                  <a:pt x="1076325" y="0"/>
                  <a:pt x="1092443" y="16118"/>
                  <a:pt x="1092443" y="36000"/>
                </a:cubicBezTo>
                <a:cubicBezTo>
                  <a:pt x="1092443" y="55882"/>
                  <a:pt x="1076325" y="72000"/>
                  <a:pt x="1056443" y="72000"/>
                </a:cubicBezTo>
                <a:cubicBezTo>
                  <a:pt x="1036561" y="72000"/>
                  <a:pt x="1020443" y="55882"/>
                  <a:pt x="1020443" y="36000"/>
                </a:cubicBezTo>
                <a:cubicBezTo>
                  <a:pt x="1020443" y="16118"/>
                  <a:pt x="1036561" y="0"/>
                  <a:pt x="1056443" y="0"/>
                </a:cubicBezTo>
                <a:close/>
                <a:moveTo>
                  <a:pt x="886370" y="0"/>
                </a:moveTo>
                <a:cubicBezTo>
                  <a:pt x="906252" y="0"/>
                  <a:pt x="922370" y="16118"/>
                  <a:pt x="922370" y="36000"/>
                </a:cubicBezTo>
                <a:cubicBezTo>
                  <a:pt x="922370" y="55882"/>
                  <a:pt x="906252" y="72000"/>
                  <a:pt x="886370" y="72000"/>
                </a:cubicBezTo>
                <a:cubicBezTo>
                  <a:pt x="866488" y="72000"/>
                  <a:pt x="850370" y="55882"/>
                  <a:pt x="850370" y="36000"/>
                </a:cubicBezTo>
                <a:cubicBezTo>
                  <a:pt x="850370" y="16118"/>
                  <a:pt x="866488" y="0"/>
                  <a:pt x="886370" y="0"/>
                </a:cubicBezTo>
                <a:close/>
                <a:moveTo>
                  <a:pt x="716296" y="0"/>
                </a:moveTo>
                <a:cubicBezTo>
                  <a:pt x="736178" y="0"/>
                  <a:pt x="752296" y="16118"/>
                  <a:pt x="752296" y="36000"/>
                </a:cubicBezTo>
                <a:cubicBezTo>
                  <a:pt x="752296" y="55882"/>
                  <a:pt x="736178" y="72000"/>
                  <a:pt x="716296" y="72000"/>
                </a:cubicBezTo>
                <a:cubicBezTo>
                  <a:pt x="696414" y="72000"/>
                  <a:pt x="680296" y="55882"/>
                  <a:pt x="680296" y="36000"/>
                </a:cubicBezTo>
                <a:cubicBezTo>
                  <a:pt x="680296" y="16118"/>
                  <a:pt x="696414" y="0"/>
                  <a:pt x="716296" y="0"/>
                </a:cubicBezTo>
                <a:close/>
                <a:moveTo>
                  <a:pt x="546222" y="0"/>
                </a:moveTo>
                <a:cubicBezTo>
                  <a:pt x="566104" y="0"/>
                  <a:pt x="582222" y="16118"/>
                  <a:pt x="582222" y="36000"/>
                </a:cubicBezTo>
                <a:cubicBezTo>
                  <a:pt x="582222" y="55882"/>
                  <a:pt x="566104" y="72000"/>
                  <a:pt x="546222" y="72000"/>
                </a:cubicBezTo>
                <a:cubicBezTo>
                  <a:pt x="526340" y="72000"/>
                  <a:pt x="510222" y="55882"/>
                  <a:pt x="510222" y="36000"/>
                </a:cubicBezTo>
                <a:cubicBezTo>
                  <a:pt x="510222" y="16118"/>
                  <a:pt x="526340" y="0"/>
                  <a:pt x="546222" y="0"/>
                </a:cubicBezTo>
                <a:close/>
                <a:moveTo>
                  <a:pt x="376148" y="0"/>
                </a:moveTo>
                <a:cubicBezTo>
                  <a:pt x="396030" y="0"/>
                  <a:pt x="412148" y="16118"/>
                  <a:pt x="412148" y="36000"/>
                </a:cubicBezTo>
                <a:cubicBezTo>
                  <a:pt x="412148" y="55882"/>
                  <a:pt x="396030" y="72000"/>
                  <a:pt x="376148" y="72000"/>
                </a:cubicBezTo>
                <a:cubicBezTo>
                  <a:pt x="356266" y="72000"/>
                  <a:pt x="340148" y="55882"/>
                  <a:pt x="340148" y="36000"/>
                </a:cubicBezTo>
                <a:cubicBezTo>
                  <a:pt x="340148" y="16118"/>
                  <a:pt x="356266" y="0"/>
                  <a:pt x="376148" y="0"/>
                </a:cubicBezTo>
                <a:close/>
                <a:moveTo>
                  <a:pt x="206074" y="0"/>
                </a:moveTo>
                <a:cubicBezTo>
                  <a:pt x="225956" y="0"/>
                  <a:pt x="242074" y="16118"/>
                  <a:pt x="242074" y="36000"/>
                </a:cubicBezTo>
                <a:cubicBezTo>
                  <a:pt x="242074" y="55882"/>
                  <a:pt x="225956" y="72000"/>
                  <a:pt x="206074" y="72000"/>
                </a:cubicBezTo>
                <a:cubicBezTo>
                  <a:pt x="186192" y="72000"/>
                  <a:pt x="170074" y="55882"/>
                  <a:pt x="170074" y="36000"/>
                </a:cubicBezTo>
                <a:cubicBezTo>
                  <a:pt x="170074" y="16118"/>
                  <a:pt x="186192" y="0"/>
                  <a:pt x="206074" y="0"/>
                </a:cubicBezTo>
                <a:close/>
                <a:moveTo>
                  <a:pt x="36000" y="0"/>
                </a:moveTo>
                <a:cubicBezTo>
                  <a:pt x="55882" y="0"/>
                  <a:pt x="72000" y="16118"/>
                  <a:pt x="72000" y="36000"/>
                </a:cubicBezTo>
                <a:cubicBezTo>
                  <a:pt x="72000" y="55882"/>
                  <a:pt x="55882" y="72000"/>
                  <a:pt x="36000" y="72000"/>
                </a:cubicBezTo>
                <a:cubicBezTo>
                  <a:pt x="16118" y="72000"/>
                  <a:pt x="0" y="55882"/>
                  <a:pt x="0" y="36000"/>
                </a:cubicBezTo>
                <a:cubicBezTo>
                  <a:pt x="0" y="16118"/>
                  <a:pt x="16118" y="0"/>
                  <a:pt x="36000" y="0"/>
                </a:cubicBezTo>
                <a:close/>
              </a:path>
            </a:pathLst>
          </a:custGeom>
          <a:gradFill flip="none" rotWithShape="1">
            <a:gsLst>
              <a:gs pos="2000">
                <a:schemeClr val="accent2">
                  <a:alpha val="0"/>
                </a:schemeClr>
              </a:gs>
              <a:gs pos="100000">
                <a:schemeClr val="accent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pic>
        <p:nvPicPr>
          <p:cNvPr id="3077" name="图片 10"/>
          <p:cNvPicPr>
            <a:picLocks noChangeAspect="1"/>
          </p:cNvPicPr>
          <p:nvPr userDrawn="1">
            <p:custDataLst>
              <p:tags r:id="rId5"/>
            </p:custDataLst>
          </p:nvPr>
        </p:nvPicPr>
        <p:blipFill>
          <a:blip r:embed="rId6"/>
          <a:stretch>
            <a:fillRect/>
          </a:stretch>
        </p:blipFill>
        <p:spPr>
          <a:xfrm flipH="1">
            <a:off x="4572000" y="1049338"/>
            <a:ext cx="4572000" cy="4951412"/>
          </a:xfrm>
          <a:prstGeom prst="rect">
            <a:avLst/>
          </a:prstGeom>
          <a:noFill/>
          <a:ln w="9525">
            <a:noFill/>
          </a:ln>
        </p:spPr>
      </p:pic>
      <p:sp>
        <p:nvSpPr>
          <p:cNvPr id="3078" name="标题占位符 1"/>
          <p:cNvSpPr>
            <a:spLocks noGrp="1"/>
          </p:cNvSpPr>
          <p:nvPr>
            <p:ph type="title"/>
            <p:custDataLst>
              <p:tags r:id="rId7"/>
            </p:custDataLst>
          </p:nvPr>
        </p:nvSpPr>
        <p:spPr>
          <a:xfrm>
            <a:off x="522288" y="1127125"/>
            <a:ext cx="8099425" cy="539750"/>
          </a:xfrm>
          <a:prstGeom prst="rect">
            <a:avLst/>
          </a:prstGeom>
          <a:noFill/>
          <a:ln w="9525">
            <a:noFill/>
          </a:ln>
        </p:spPr>
        <p:txBody>
          <a:bodyPr vert="horz" wrap="square" lIns="0" tIns="0" rIns="0" bIns="0" anchor="b" anchorCtr="0"/>
          <a:p>
            <a:pPr lvl="0"/>
            <a:r>
              <a:rPr lang="zh-CN" altLang="en-US" dirty="0"/>
              <a:t>单击此处编辑母版标题样式</a:t>
            </a:r>
            <a:endParaRPr lang="zh-CN" altLang="en-US" dirty="0"/>
          </a:p>
        </p:txBody>
      </p:sp>
      <p:sp>
        <p:nvSpPr>
          <p:cNvPr id="3079" name="文本占位符 2"/>
          <p:cNvSpPr>
            <a:spLocks noGrp="1"/>
          </p:cNvSpPr>
          <p:nvPr>
            <p:ph type="body"/>
            <p:custDataLst>
              <p:tags r:id="rId8"/>
            </p:custDataLst>
          </p:nvPr>
        </p:nvSpPr>
        <p:spPr>
          <a:xfrm>
            <a:off x="522288" y="1833563"/>
            <a:ext cx="8099425" cy="3654425"/>
          </a:xfrm>
          <a:prstGeom prst="rect">
            <a:avLst/>
          </a:prstGeom>
          <a:noFill/>
          <a:ln w="9525">
            <a:noFill/>
          </a:ln>
        </p:spPr>
        <p:txBody>
          <a:bodyPr vert="horz" wrap="square" lIns="0" tIns="0" rIns="0" bIns="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a:t>
            </a:r>
            <a:r>
              <a:rPr lang="zh-CN" altLang="en-US" dirty="0"/>
              <a:t>三级</a:t>
            </a:r>
            <a:endParaRPr lang="zh-CN" altLang="en-US" dirty="0"/>
          </a:p>
          <a:p>
            <a:pPr lvl="3"/>
            <a:r>
              <a:rPr lang="zh-CN" altLang="en-US" dirty="0"/>
              <a:t>第</a:t>
            </a:r>
            <a:r>
              <a:rPr lang="zh-CN" altLang="en-US" dirty="0"/>
              <a:t>四级</a:t>
            </a:r>
            <a:endParaRPr lang="zh-CN" altLang="en-US" dirty="0"/>
          </a:p>
          <a:p>
            <a:pPr lvl="4"/>
            <a:r>
              <a:rPr lang="zh-CN" altLang="en-US" dirty="0"/>
              <a:t>第</a:t>
            </a:r>
            <a:r>
              <a:rPr lang="zh-CN" altLang="en-US" dirty="0"/>
              <a:t>五级</a:t>
            </a:r>
            <a:endParaRPr lang="zh-CN" altLang="en-US" dirty="0"/>
          </a:p>
        </p:txBody>
      </p:sp>
      <p:sp>
        <p:nvSpPr>
          <p:cNvPr id="4" name="日期占位符 3"/>
          <p:cNvSpPr>
            <a:spLocks noGrp="1"/>
          </p:cNvSpPr>
          <p:nvPr>
            <p:ph type="dt" sz="half" idx="2"/>
            <p:custDataLst>
              <p:tags r:id="rId9"/>
            </p:custDataLst>
          </p:nvPr>
        </p:nvSpPr>
        <p:spPr>
          <a:xfrm>
            <a:off x="522288" y="5624513"/>
            <a:ext cx="2057400" cy="274638"/>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pPr fontAlgn="base"/>
            <a:fld id="{5592522B-0F24-4480-B9DD-A9474A6880D6}"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10"/>
            </p:custDataLst>
          </p:nvPr>
        </p:nvSpPr>
        <p:spPr>
          <a:xfrm>
            <a:off x="3028950" y="5624513"/>
            <a:ext cx="3086100" cy="274638"/>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11"/>
            </p:custDataLst>
          </p:nvPr>
        </p:nvSpPr>
        <p:spPr>
          <a:xfrm>
            <a:off x="6565900" y="5624513"/>
            <a:ext cx="2057400" cy="274638"/>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pPr fontAlgn="base"/>
            <a:fld id="{BE5F26B5-172A-4DC2-B0B7-181CFC56B87C}"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2" name="KSO_TEMPLATE" hidden="1"/>
          <p:cNvSpPr/>
          <p:nvPr userDrawn="1">
            <p:custDataLst>
              <p:tags r:id="rId12"/>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65" r:id="rId1"/>
  </p:sldLayoutIdLst>
  <p:hf sldNum="0" hdr="0" ftr="0" dt="0"/>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456300" y="131355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456300" y="197505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6"/>
            </p:custDataLst>
          </p:nvPr>
        </p:nvSpPr>
        <p:spPr>
          <a:xfrm>
            <a:off x="459000" y="5593050"/>
            <a:ext cx="2025000" cy="2376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3087000" y="5593050"/>
            <a:ext cx="2970000" cy="2376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6658200" y="5593050"/>
            <a:ext cx="2025000" cy="2376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9"/>
    </p:custData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0.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0" Type="http://schemas.openxmlformats.org/officeDocument/2006/relationships/slideLayout" Target="../slideLayouts/slideLayout20.xml"/><Relationship Id="rId2" Type="http://schemas.openxmlformats.org/officeDocument/2006/relationships/tags" Target="../tags/tag114.xml"/><Relationship Id="rId19" Type="http://schemas.openxmlformats.org/officeDocument/2006/relationships/tags" Target="../tags/tag131.xml"/><Relationship Id="rId18" Type="http://schemas.openxmlformats.org/officeDocument/2006/relationships/tags" Target="../tags/tag130.xml"/><Relationship Id="rId17" Type="http://schemas.openxmlformats.org/officeDocument/2006/relationships/tags" Target="../tags/tag129.xml"/><Relationship Id="rId16" Type="http://schemas.openxmlformats.org/officeDocument/2006/relationships/tags" Target="../tags/tag128.xml"/><Relationship Id="rId15" Type="http://schemas.openxmlformats.org/officeDocument/2006/relationships/tags" Target="../tags/tag127.xml"/><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tags" Target="../tags/tag113.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0.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0.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0.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image" Target="../media/image4.png"/><Relationship Id="rId7" Type="http://schemas.openxmlformats.org/officeDocument/2006/relationships/image" Target="../media/image3.png"/><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0" Type="http://schemas.openxmlformats.org/officeDocument/2006/relationships/slideLayout" Target="../slideLayouts/slideLayout20.xml"/><Relationship Id="rId1" Type="http://schemas.openxmlformats.org/officeDocument/2006/relationships/chart" Target="../charts/chart2.xml"/></Relationships>
</file>

<file path=ppt/slides/_rels/slide7.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image" Target="../media/image6.svg"/><Relationship Id="rId6" Type="http://schemas.openxmlformats.org/officeDocument/2006/relationships/image" Target="../media/image5.png"/><Relationship Id="rId5" Type="http://schemas.openxmlformats.org/officeDocument/2006/relationships/tags" Target="../tags/tag158.xml"/><Relationship Id="rId4" Type="http://schemas.openxmlformats.org/officeDocument/2006/relationships/chart" Target="../charts/chart6.xml"/><Relationship Id="rId3" Type="http://schemas.openxmlformats.org/officeDocument/2006/relationships/chart" Target="../charts/chart5.xml"/><Relationship Id="rId2" Type="http://schemas.openxmlformats.org/officeDocument/2006/relationships/chart" Target="../charts/chart4.xml"/><Relationship Id="rId15" Type="http://schemas.openxmlformats.org/officeDocument/2006/relationships/notesSlide" Target="../notesSlides/notesSlide3.xml"/><Relationship Id="rId14" Type="http://schemas.openxmlformats.org/officeDocument/2006/relationships/slideLayout" Target="../slideLayouts/slideLayout20.xml"/><Relationship Id="rId13" Type="http://schemas.openxmlformats.org/officeDocument/2006/relationships/tags" Target="../tags/tag16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chart" Target="../charts/chart3.xml"/></Relationships>
</file>

<file path=ppt/slides/_rels/slide8.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chart" Target="../charts/chart8.xml"/><Relationship Id="rId10" Type="http://schemas.openxmlformats.org/officeDocument/2006/relationships/slideLayout" Target="../slideLayouts/slideLayout20.xml"/><Relationship Id="rId1" Type="http://schemas.openxmlformats.org/officeDocument/2006/relationships/chart" Target="../charts/chart7.xml"/></Relationships>
</file>

<file path=ppt/slides/_rels/slide9.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9" Type="http://schemas.openxmlformats.org/officeDocument/2006/relationships/slideLayout" Target="../slideLayouts/slideLayout20.xml"/><Relationship Id="rId18" Type="http://schemas.openxmlformats.org/officeDocument/2006/relationships/tags" Target="../tags/tag189.xml"/><Relationship Id="rId17" Type="http://schemas.openxmlformats.org/officeDocument/2006/relationships/tags" Target="../tags/tag188.xml"/><Relationship Id="rId16" Type="http://schemas.openxmlformats.org/officeDocument/2006/relationships/tags" Target="../tags/tag187.xml"/><Relationship Id="rId15" Type="http://schemas.openxmlformats.org/officeDocument/2006/relationships/tags" Target="../tags/tag186.xml"/><Relationship Id="rId14" Type="http://schemas.openxmlformats.org/officeDocument/2006/relationships/tags" Target="../tags/tag185.xml"/><Relationship Id="rId13" Type="http://schemas.openxmlformats.org/officeDocument/2006/relationships/tags" Target="../tags/tag184.xml"/><Relationship Id="rId12" Type="http://schemas.openxmlformats.org/officeDocument/2006/relationships/tags" Target="../tags/tag183.xml"/><Relationship Id="rId11" Type="http://schemas.openxmlformats.org/officeDocument/2006/relationships/tags" Target="../tags/tag182.xml"/><Relationship Id="rId10" Type="http://schemas.openxmlformats.org/officeDocument/2006/relationships/tags" Target="../tags/tag181.xml"/><Relationship Id="rId1" Type="http://schemas.openxmlformats.org/officeDocument/2006/relationships/tags" Target="../tags/tag1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标题 3073"/>
          <p:cNvSpPr>
            <a:spLocks noGrp="1"/>
          </p:cNvSpPr>
          <p:nvPr>
            <p:ph type="ctrTitle"/>
          </p:nvPr>
        </p:nvSpPr>
        <p:spPr>
          <a:xfrm>
            <a:off x="899795" y="1340485"/>
            <a:ext cx="7766050" cy="1733550"/>
          </a:xfrm>
          <a:solidFill>
            <a:srgbClr val="273FB5"/>
          </a:solidFill>
        </p:spPr>
        <p:txBody>
          <a:bodyPr anchor="ctr" anchorCtr="0"/>
          <a:p>
            <a:pPr marL="0" marR="0" indent="0" algn="ctr" defTabSz="914400" rtl="0" eaLnBrk="1" fontAlgn="base" latinLnBrk="0" hangingPunct="1">
              <a:lnSpc>
                <a:spcPct val="100000"/>
              </a:lnSpc>
              <a:spcBef>
                <a:spcPct val="0"/>
              </a:spcBef>
              <a:spcAft>
                <a:spcPct val="0"/>
              </a:spcAft>
              <a:buClrTx/>
              <a:buSzTx/>
              <a:buFontTx/>
              <a:buNone/>
            </a:pPr>
            <a:r>
              <a:rPr kumimoji="0" lang="zh-CN" sz="4400" b="0" i="0" u="none" strike="noStrike" kern="1200" cap="none" spc="0" normalizeH="0" baseline="0" noProof="1">
                <a:solidFill>
                  <a:schemeClr val="bg1"/>
                </a:solidFill>
                <a:latin typeface="Arial" panose="020B0604020202020204" pitchFamily="34" charset="0"/>
                <a:ea typeface="黑体" panose="02010609060101010101" charset="-122"/>
                <a:cs typeface="+mj-cs"/>
              </a:rPr>
              <a:t>依折麦布阿托伐他汀钙片（</a:t>
            </a:r>
            <a:r>
              <a:rPr kumimoji="0" lang="en-US" altLang="zh-CN" sz="4400" b="0" i="0" u="none" strike="noStrike" kern="1200" cap="none" spc="0" normalizeH="0" baseline="0" noProof="1">
                <a:solidFill>
                  <a:schemeClr val="bg1"/>
                </a:solidFill>
                <a:latin typeface="Arial" panose="020B0604020202020204" pitchFamily="34" charset="0"/>
                <a:ea typeface="黑体" panose="02010609060101010101" charset="-122"/>
                <a:cs typeface="+mj-cs"/>
              </a:rPr>
              <a:t>Ⅰ</a:t>
            </a:r>
            <a:r>
              <a:rPr kumimoji="0" lang="zh-CN" altLang="en-US" sz="4400" b="0" i="0" u="none" strike="noStrike" kern="1200" cap="none" spc="0" normalizeH="0" baseline="0" noProof="1">
                <a:solidFill>
                  <a:schemeClr val="bg1"/>
                </a:solidFill>
                <a:latin typeface="Arial" panose="020B0604020202020204" pitchFamily="34" charset="0"/>
                <a:ea typeface="黑体" panose="02010609060101010101" charset="-122"/>
                <a:cs typeface="+mj-cs"/>
              </a:rPr>
              <a:t>）</a:t>
            </a:r>
            <a:br>
              <a:rPr kumimoji="0" lang="zh-CN" altLang="en-US" sz="4400" b="0" i="0" u="none" strike="noStrike" kern="1200" cap="none" spc="0" normalizeH="0" baseline="0" noProof="1">
                <a:solidFill>
                  <a:schemeClr val="bg1"/>
                </a:solidFill>
                <a:latin typeface="Arial" panose="020B0604020202020204" pitchFamily="34" charset="0"/>
                <a:ea typeface="黑体" panose="02010609060101010101" charset="-122"/>
                <a:cs typeface="+mj-cs"/>
              </a:rPr>
            </a:br>
            <a:r>
              <a:rPr kumimoji="0" lang="zh-CN" sz="4400" b="0" i="0" u="none" strike="noStrike" kern="1200" cap="none" spc="0" normalizeH="0" baseline="0" noProof="1">
                <a:solidFill>
                  <a:schemeClr val="bg1"/>
                </a:solidFill>
                <a:latin typeface="Arial" panose="020B0604020202020204" pitchFamily="34" charset="0"/>
                <a:ea typeface="黑体" panose="02010609060101010101" charset="-122"/>
                <a:cs typeface="+mj-cs"/>
                <a:sym typeface="+mn-ea"/>
              </a:rPr>
              <a:t>阿托欣</a:t>
            </a:r>
            <a:r>
              <a:rPr kumimoji="0" lang="zh-CN" sz="4400" b="0" i="0" u="none" strike="noStrike" kern="1200" cap="none" spc="0" normalizeH="0" baseline="60000" noProof="1">
                <a:solidFill>
                  <a:schemeClr val="bg1"/>
                </a:solidFill>
                <a:uFillTx/>
                <a:latin typeface="Arial" panose="020B0604020202020204" pitchFamily="34" charset="0"/>
                <a:ea typeface="黑体" panose="02010609060101010101" charset="-122"/>
                <a:cs typeface="Arial" panose="020B0604020202020204" pitchFamily="34" charset="0"/>
                <a:sym typeface="+mn-ea"/>
              </a:rPr>
              <a:t>®</a:t>
            </a:r>
            <a:endParaRPr kumimoji="0" lang="zh-CN" altLang="en-US" sz="4400" b="0" i="0" u="none" strike="noStrike" kern="1200" cap="none" spc="0" normalizeH="0" baseline="60000" noProof="1">
              <a:solidFill>
                <a:schemeClr val="bg1"/>
              </a:solidFill>
              <a:uFillTx/>
              <a:latin typeface="Arial" panose="020B0604020202020204" pitchFamily="34" charset="0"/>
              <a:ea typeface="黑体" panose="02010609060101010101" charset="-122"/>
              <a:cs typeface="Arial" panose="020B0604020202020204" pitchFamily="34" charset="0"/>
              <a:sym typeface="+mn-ea"/>
            </a:endParaRPr>
          </a:p>
        </p:txBody>
      </p:sp>
      <p:sp>
        <p:nvSpPr>
          <p:cNvPr id="7170" name="文本框 8"/>
          <p:cNvSpPr txBox="1"/>
          <p:nvPr/>
        </p:nvSpPr>
        <p:spPr>
          <a:xfrm>
            <a:off x="6443980" y="116840"/>
            <a:ext cx="2520315" cy="337185"/>
          </a:xfrm>
          <a:prstGeom prst="rect">
            <a:avLst/>
          </a:prstGeom>
          <a:solidFill>
            <a:srgbClr val="2253BB"/>
          </a:solidFill>
          <a:ln w="9525">
            <a:noFill/>
          </a:ln>
        </p:spPr>
        <p:txBody>
          <a:bodyPr wrap="square" anchor="t" anchorCtr="0">
            <a:spAutoFit/>
          </a:bodyPr>
          <a:p>
            <a:pPr fontAlgn="base"/>
            <a:r>
              <a:rPr lang="zh-CN" altLang="en-US" sz="1600" b="1">
                <a:solidFill>
                  <a:schemeClr val="bg1"/>
                </a:solidFill>
                <a:latin typeface="Times New Roman" panose="02020603050405020304" charset="0"/>
                <a:ea typeface="宋体" panose="02010600030101010101" pitchFamily="2" charset="-122"/>
              </a:rPr>
              <a:t>申报类型：基本医保目录</a:t>
            </a:r>
            <a:endParaRPr lang="zh-CN" altLang="en-US" sz="1600" b="1">
              <a:solidFill>
                <a:schemeClr val="bg1"/>
              </a:solidFill>
              <a:latin typeface="Times New Roman" panose="02020603050405020304" charset="0"/>
              <a:ea typeface="宋体" panose="02010600030101010101" pitchFamily="2" charset="-122"/>
            </a:endParaRPr>
          </a:p>
        </p:txBody>
      </p:sp>
      <p:pic>
        <p:nvPicPr>
          <p:cNvPr id="7171" name="图片 2"/>
          <p:cNvPicPr>
            <a:picLocks noChangeAspect="1"/>
          </p:cNvPicPr>
          <p:nvPr/>
        </p:nvPicPr>
        <p:blipFill>
          <a:blip r:embed="rId1"/>
          <a:stretch>
            <a:fillRect/>
          </a:stretch>
        </p:blipFill>
        <p:spPr>
          <a:xfrm>
            <a:off x="2339975" y="5589270"/>
            <a:ext cx="4362450" cy="676275"/>
          </a:xfrm>
          <a:prstGeom prst="rect">
            <a:avLst/>
          </a:prstGeom>
          <a:noFill/>
          <a:ln w="9525">
            <a:noFill/>
          </a:ln>
        </p:spPr>
      </p:pic>
      <p:sp>
        <p:nvSpPr>
          <p:cNvPr id="8" name="文本框 7"/>
          <p:cNvSpPr txBox="1"/>
          <p:nvPr>
            <p:custDataLst>
              <p:tags r:id="rId2"/>
            </p:custDataLst>
          </p:nvPr>
        </p:nvSpPr>
        <p:spPr>
          <a:xfrm>
            <a:off x="3357245" y="3213100"/>
            <a:ext cx="2851150" cy="647700"/>
          </a:xfrm>
          <a:prstGeom prst="rect">
            <a:avLst/>
          </a:prstGeom>
          <a:noFill/>
        </p:spPr>
        <p:txBody>
          <a:bodyPr wrap="square" lIns="101600" tIns="0" rIns="82550" bIns="0" rtlCol="0" anchor="t" anchorCtr="0">
            <a:noAutofit/>
          </a:bodyPr>
          <a:lstStyle>
            <a:defPPr>
              <a:defRPr lang="zh-CN"/>
            </a:defPPr>
            <a:lvl1pPr fontAlgn="auto">
              <a:lnSpc>
                <a:spcPct val="130000"/>
              </a:lnSpc>
              <a:spcAft>
                <a:spcPts val="1000"/>
              </a:spcAft>
              <a:defRPr sz="1600" spc="150"/>
            </a:lvl1pPr>
          </a:lstStyle>
          <a:p>
            <a:pPr lvl="0" algn="l" fontAlgn="ctr">
              <a:lnSpc>
                <a:spcPts val="2500"/>
              </a:lnSpc>
              <a:spcBef>
                <a:spcPts val="0"/>
              </a:spcBef>
              <a:spcAft>
                <a:spcPts val="0"/>
              </a:spcAft>
              <a:buSzPct val="100000"/>
              <a:buNone/>
            </a:pPr>
            <a:r>
              <a:rPr lang="zh-CN" altLang="en-US" sz="1200"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rPr>
              <a:t>经典复方 强效获益</a:t>
            </a:r>
            <a:r>
              <a:rPr lang="en-US" altLang="zh-CN" sz="1200"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rPr>
              <a:t> </a:t>
            </a:r>
            <a:r>
              <a:rPr lang="zh-CN" altLang="en-US" sz="1200"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rPr>
              <a:t>起始一片 轻松达标</a:t>
            </a:r>
            <a:endParaRPr lang="zh-CN" altLang="en-US" sz="1200"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endParaRPr>
          </a:p>
          <a:p>
            <a:pPr lvl="0" algn="l" fontAlgn="ctr">
              <a:lnSpc>
                <a:spcPts val="2500"/>
              </a:lnSpc>
              <a:spcBef>
                <a:spcPts val="0"/>
              </a:spcBef>
              <a:spcAft>
                <a:spcPts val="0"/>
              </a:spcAft>
              <a:buSzPct val="100000"/>
              <a:buNone/>
            </a:pPr>
            <a:r>
              <a:rPr lang="zh-CN" altLang="en-US" sz="1200"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rPr>
              <a:t>循证充分 安全可靠</a:t>
            </a:r>
            <a:r>
              <a:rPr lang="en-US" altLang="zh-CN" sz="1200"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rPr>
              <a:t> </a:t>
            </a:r>
            <a:r>
              <a:rPr lang="zh-CN" altLang="en-US" sz="1200"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rPr>
              <a:t>全面调脂 全程管理</a:t>
            </a:r>
            <a:endParaRPr lang="zh-CN" altLang="en-US" sz="1200"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标题 3073"/>
          <p:cNvSpPr>
            <a:spLocks noGrp="1"/>
          </p:cNvSpPr>
          <p:nvPr>
            <p:ph type="ctrTitle"/>
          </p:nvPr>
        </p:nvSpPr>
        <p:spPr>
          <a:xfrm>
            <a:off x="827405" y="1484630"/>
            <a:ext cx="7766050" cy="1184910"/>
          </a:xfrm>
          <a:solidFill>
            <a:srgbClr val="273FB5"/>
          </a:solidFill>
        </p:spPr>
        <p:txBody>
          <a:bodyPr anchor="ctr" anchorCtr="0"/>
          <a:p>
            <a:pPr marL="0" marR="0" indent="0" algn="ctr" defTabSz="914400" rtl="0" eaLnBrk="1" fontAlgn="base" latinLnBrk="0" hangingPunct="1">
              <a:lnSpc>
                <a:spcPct val="100000"/>
              </a:lnSpc>
              <a:spcBef>
                <a:spcPct val="0"/>
              </a:spcBef>
              <a:spcAft>
                <a:spcPct val="0"/>
              </a:spcAft>
              <a:buClrTx/>
              <a:buSzTx/>
              <a:buFontTx/>
              <a:buNone/>
            </a:pPr>
            <a:br>
              <a:rPr kumimoji="0" lang="zh-CN" sz="4400" b="0" i="0" u="none" strike="noStrike" kern="1200" cap="none" spc="0" normalizeH="0" baseline="60000" noProof="1">
                <a:solidFill>
                  <a:schemeClr val="bg1"/>
                </a:solidFill>
                <a:uFillTx/>
                <a:latin typeface="Arial" panose="020B0604020202020204" pitchFamily="34" charset="0"/>
                <a:ea typeface="黑体" panose="02010609060101010101" charset="-122"/>
                <a:cs typeface="Arial" panose="020B0604020202020204" pitchFamily="34" charset="0"/>
                <a:sym typeface="+mn-ea"/>
              </a:rPr>
            </a:br>
            <a:r>
              <a:rPr kumimoji="0" lang="zh-CN" sz="4400" b="0" i="0" u="none" strike="noStrike" kern="1200" cap="none" spc="0" normalizeH="0" baseline="60000" noProof="1">
                <a:solidFill>
                  <a:schemeClr val="bg1"/>
                </a:solidFill>
                <a:uFillTx/>
                <a:latin typeface="Arial" panose="020B0604020202020204" pitchFamily="34" charset="0"/>
                <a:ea typeface="黑体" panose="02010609060101010101" charset="-122"/>
                <a:cs typeface="Arial" panose="020B0604020202020204" pitchFamily="34" charset="0"/>
                <a:sym typeface="+mn-ea"/>
              </a:rPr>
              <a:t>感谢审阅</a:t>
            </a:r>
            <a:endParaRPr kumimoji="0" lang="zh-CN" sz="4400" b="0" i="0" u="none" strike="noStrike" kern="1200" cap="none" spc="0" normalizeH="0" baseline="60000" noProof="1">
              <a:solidFill>
                <a:schemeClr val="bg1"/>
              </a:solidFill>
              <a:uFillTx/>
              <a:latin typeface="Arial" panose="020B0604020202020204" pitchFamily="34" charset="0"/>
              <a:ea typeface="黑体" panose="02010609060101010101" charset="-122"/>
              <a:cs typeface="Arial" panose="020B0604020202020204" pitchFamily="34" charset="0"/>
              <a:sym typeface="+mn-ea"/>
            </a:endParaRPr>
          </a:p>
        </p:txBody>
      </p:sp>
      <p:pic>
        <p:nvPicPr>
          <p:cNvPr id="7171" name="图片 2"/>
          <p:cNvPicPr>
            <a:picLocks noChangeAspect="1"/>
          </p:cNvPicPr>
          <p:nvPr/>
        </p:nvPicPr>
        <p:blipFill>
          <a:blip r:embed="rId1"/>
          <a:stretch>
            <a:fillRect/>
          </a:stretch>
        </p:blipFill>
        <p:spPr>
          <a:xfrm>
            <a:off x="3203575" y="6021070"/>
            <a:ext cx="2640965" cy="409575"/>
          </a:xfrm>
          <a:prstGeom prst="rect">
            <a:avLst/>
          </a:prstGeom>
          <a:noFill/>
          <a:ln w="9525">
            <a:noFill/>
          </a:ln>
        </p:spPr>
      </p:pic>
      <p:sp>
        <p:nvSpPr>
          <p:cNvPr id="8" name="文本框 7"/>
          <p:cNvSpPr txBox="1"/>
          <p:nvPr>
            <p:custDataLst>
              <p:tags r:id="rId2"/>
            </p:custDataLst>
          </p:nvPr>
        </p:nvSpPr>
        <p:spPr>
          <a:xfrm>
            <a:off x="3203575" y="3211195"/>
            <a:ext cx="2851150" cy="1008380"/>
          </a:xfrm>
          <a:prstGeom prst="rect">
            <a:avLst/>
          </a:prstGeom>
          <a:noFill/>
        </p:spPr>
        <p:txBody>
          <a:bodyPr wrap="square" lIns="101600" tIns="0" rIns="82550" bIns="0" rtlCol="0" anchor="t" anchorCtr="0">
            <a:noAutofit/>
          </a:bodyPr>
          <a:lstStyle>
            <a:defPPr>
              <a:defRPr lang="zh-CN"/>
            </a:defPPr>
            <a:lvl1pPr fontAlgn="auto">
              <a:lnSpc>
                <a:spcPct val="130000"/>
              </a:lnSpc>
              <a:spcAft>
                <a:spcPts val="1000"/>
              </a:spcAft>
              <a:defRPr sz="1600" spc="150"/>
            </a:lvl1pPr>
          </a:lstStyle>
          <a:p>
            <a:pPr lvl="0" algn="l" fontAlgn="ctr">
              <a:lnSpc>
                <a:spcPts val="2500"/>
              </a:lnSpc>
              <a:spcBef>
                <a:spcPts val="0"/>
              </a:spcBef>
              <a:spcAft>
                <a:spcPts val="0"/>
              </a:spcAft>
              <a:buSzPct val="100000"/>
              <a:buNone/>
            </a:pPr>
            <a:r>
              <a:rPr lang="zh-CN" altLang="en-US" sz="1200"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rPr>
              <a:t>经典复方 强效获益</a:t>
            </a:r>
            <a:r>
              <a:rPr lang="en-US" altLang="zh-CN" sz="1200"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rPr>
              <a:t> </a:t>
            </a:r>
            <a:r>
              <a:rPr lang="zh-CN" altLang="en-US" sz="1200"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rPr>
              <a:t>起始一片 轻松达标</a:t>
            </a:r>
            <a:endParaRPr lang="zh-CN" altLang="en-US" sz="1200"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endParaRPr>
          </a:p>
          <a:p>
            <a:pPr lvl="0" algn="l" fontAlgn="ctr">
              <a:lnSpc>
                <a:spcPts val="2500"/>
              </a:lnSpc>
              <a:spcBef>
                <a:spcPts val="0"/>
              </a:spcBef>
              <a:spcAft>
                <a:spcPts val="0"/>
              </a:spcAft>
              <a:buSzPct val="100000"/>
              <a:buNone/>
            </a:pPr>
            <a:r>
              <a:rPr lang="zh-CN" altLang="en-US" sz="1200"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rPr>
              <a:t>循证充分 安全可靠</a:t>
            </a:r>
            <a:r>
              <a:rPr lang="en-US" altLang="zh-CN" sz="1200"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rPr>
              <a:t> </a:t>
            </a:r>
            <a:r>
              <a:rPr lang="zh-CN" altLang="en-US" sz="1200"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rPr>
              <a:t>全面调脂 全程管理</a:t>
            </a:r>
            <a:endParaRPr lang="zh-CN" altLang="en-US" sz="1200"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 name="文本框 1"/>
          <p:cNvSpPr txBox="1"/>
          <p:nvPr/>
        </p:nvSpPr>
        <p:spPr>
          <a:xfrm>
            <a:off x="3060065" y="2842895"/>
            <a:ext cx="3611880" cy="368300"/>
          </a:xfrm>
          <a:prstGeom prst="rect">
            <a:avLst/>
          </a:prstGeom>
          <a:noFill/>
        </p:spPr>
        <p:txBody>
          <a:bodyPr wrap="square" rtlCol="0">
            <a:spAutoFit/>
          </a:bodyPr>
          <a:p>
            <a:r>
              <a:rPr lang="zh-CN" altLang="en-US"/>
              <a:t>依折麦布阿托伐他汀钙片（</a:t>
            </a:r>
            <a:r>
              <a:rPr lang="en-US" altLang="zh-CN"/>
              <a:t>Ⅰ</a:t>
            </a:r>
            <a:r>
              <a:rPr lang="zh-CN" altLang="en-US"/>
              <a:t>）</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0" y="6398260"/>
            <a:ext cx="9144000" cy="459740"/>
          </a:xfrm>
          <a:prstGeom prst="rect">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endParaRPr lang="zh-CN" altLang="en-US" sz="1800">
              <a:solidFill>
                <a:schemeClr val="tx2"/>
              </a:solidFill>
            </a:endParaRPr>
          </a:p>
        </p:txBody>
      </p:sp>
      <p:sp>
        <p:nvSpPr>
          <p:cNvPr id="8" name="文本框 7"/>
          <p:cNvSpPr txBox="1"/>
          <p:nvPr/>
        </p:nvSpPr>
        <p:spPr>
          <a:xfrm>
            <a:off x="3266440" y="620395"/>
            <a:ext cx="2286000" cy="652780"/>
          </a:xfrm>
          <a:prstGeom prst="rect">
            <a:avLst/>
          </a:prstGeom>
          <a:noFill/>
        </p:spPr>
        <p:txBody>
          <a:bodyPr wrap="square" rtlCol="0">
            <a:noAutofit/>
          </a:bodyPr>
          <a:p>
            <a:pPr algn="dist" fontAlgn="base"/>
            <a:r>
              <a:rPr lang="zh-CN" altLang="en-US" sz="3600">
                <a:solidFill>
                  <a:schemeClr val="bg1"/>
                </a:solidFill>
                <a:highlight>
                  <a:srgbClr val="0000FF"/>
                </a:highlight>
                <a:latin typeface="Arial" panose="020B0604020202020204" pitchFamily="34" charset="0"/>
                <a:ea typeface="黑体" panose="02010609060101010101" charset="-122"/>
              </a:rPr>
              <a:t>目录</a:t>
            </a:r>
            <a:endParaRPr lang="zh-CN" altLang="en-US" sz="3600">
              <a:solidFill>
                <a:schemeClr val="bg1"/>
              </a:solidFill>
              <a:highlight>
                <a:srgbClr val="0000FF"/>
              </a:highlight>
              <a:latin typeface="Arial" panose="020B0604020202020204" pitchFamily="34" charset="0"/>
              <a:ea typeface="黑体" panose="02010609060101010101" charset="-122"/>
            </a:endParaRPr>
          </a:p>
        </p:txBody>
      </p:sp>
      <p:sp>
        <p:nvSpPr>
          <p:cNvPr id="188" name="燕尾形 187"/>
          <p:cNvSpPr/>
          <p:nvPr>
            <p:custDataLst>
              <p:tags r:id="rId1"/>
            </p:custDataLst>
          </p:nvPr>
        </p:nvSpPr>
        <p:spPr>
          <a:xfrm>
            <a:off x="35069" y="2707292"/>
            <a:ext cx="8747978" cy="972055"/>
          </a:xfrm>
          <a:prstGeom prst="chevron">
            <a:avLst/>
          </a:prstGeom>
          <a:gradFill>
            <a:gsLst>
              <a:gs pos="0">
                <a:schemeClr val="accent1">
                  <a:lumMod val="40000"/>
                  <a:lumOff val="60000"/>
                  <a:alpha val="13000"/>
                </a:schemeClr>
              </a:gs>
              <a:gs pos="100000">
                <a:schemeClr val="accent1">
                  <a:lumMod val="60000"/>
                  <a:lumOff val="40000"/>
                  <a:alpha val="50000"/>
                </a:schemeClr>
              </a:gs>
            </a:gsLst>
            <a:lin ang="0" scaled="0"/>
          </a:gradFill>
          <a:ln>
            <a:noFill/>
          </a:ln>
          <a:effectLst>
            <a:outerShdw blurRad="177800" dist="63500" dir="8100000" algn="tr"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fontAlgn="base">
              <a:buClrTx/>
              <a:buSzTx/>
              <a:buFontTx/>
            </a:pPr>
            <a:endParaRPr lang="zh-CN" altLang="en-US" sz="1460">
              <a:solidFill>
                <a:schemeClr val="lt1"/>
              </a:solidFill>
              <a:cs typeface="思源黑体 CN Regular" panose="020B0500000000000000" charset="-122"/>
              <a:sym typeface="+mn-ea"/>
            </a:endParaRPr>
          </a:p>
        </p:txBody>
      </p:sp>
      <p:cxnSp>
        <p:nvCxnSpPr>
          <p:cNvPr id="194" name="直接连接符 193"/>
          <p:cNvCxnSpPr/>
          <p:nvPr>
            <p:custDataLst>
              <p:tags r:id="rId2"/>
            </p:custDataLst>
          </p:nvPr>
        </p:nvCxnSpPr>
        <p:spPr>
          <a:xfrm flipH="1">
            <a:off x="361659" y="3728207"/>
            <a:ext cx="6751408" cy="0"/>
          </a:xfrm>
          <a:prstGeom prst="line">
            <a:avLst/>
          </a:prstGeom>
          <a:ln w="9525">
            <a:gradFill>
              <a:gsLst>
                <a:gs pos="0">
                  <a:schemeClr val="accent1">
                    <a:lumMod val="20000"/>
                    <a:lumOff val="80000"/>
                    <a:alpha val="0"/>
                  </a:schemeClr>
                </a:gs>
                <a:gs pos="100000">
                  <a:schemeClr val="accent1">
                    <a:lumMod val="60000"/>
                    <a:lumOff val="40000"/>
                    <a:alpha val="40000"/>
                  </a:schemeClr>
                </a:gs>
              </a:gsLst>
              <a:lin ang="0" scaled="1"/>
            </a:gradFill>
            <a:tailEnd type="none"/>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custDataLst>
              <p:tags r:id="rId3"/>
            </p:custDataLst>
          </p:nvPr>
        </p:nvCxnSpPr>
        <p:spPr>
          <a:xfrm flipH="1">
            <a:off x="1338858" y="2661004"/>
            <a:ext cx="6751408" cy="0"/>
          </a:xfrm>
          <a:prstGeom prst="line">
            <a:avLst/>
          </a:prstGeom>
          <a:ln w="9525">
            <a:gradFill>
              <a:gsLst>
                <a:gs pos="0">
                  <a:schemeClr val="accent1">
                    <a:lumMod val="20000"/>
                    <a:lumOff val="80000"/>
                    <a:alpha val="0"/>
                  </a:schemeClr>
                </a:gs>
                <a:gs pos="100000">
                  <a:schemeClr val="accent1">
                    <a:lumMod val="60000"/>
                    <a:lumOff val="40000"/>
                    <a:alpha val="40000"/>
                  </a:schemeClr>
                </a:gs>
              </a:gsLst>
              <a:lin ang="10800000" scaled="1"/>
            </a:gradFill>
            <a:tailEnd type="none"/>
          </a:ln>
        </p:spPr>
        <p:style>
          <a:lnRef idx="1">
            <a:schemeClr val="accent1"/>
          </a:lnRef>
          <a:fillRef idx="0">
            <a:schemeClr val="accent1"/>
          </a:fillRef>
          <a:effectRef idx="0">
            <a:schemeClr val="accent1"/>
          </a:effectRef>
          <a:fontRef idx="minor">
            <a:schemeClr val="tx1"/>
          </a:fontRef>
        </p:style>
      </p:cxnSp>
      <p:sp>
        <p:nvSpPr>
          <p:cNvPr id="190" name="燕尾形 189"/>
          <p:cNvSpPr/>
          <p:nvPr>
            <p:custDataLst>
              <p:tags r:id="rId4"/>
            </p:custDataLst>
          </p:nvPr>
        </p:nvSpPr>
        <p:spPr>
          <a:xfrm>
            <a:off x="848201" y="2839985"/>
            <a:ext cx="1525457" cy="660894"/>
          </a:xfrm>
          <a:prstGeom prst="chevron">
            <a:avLst/>
          </a:prstGeom>
          <a:gradFill>
            <a:gsLst>
              <a:gs pos="0">
                <a:schemeClr val="accent1">
                  <a:lumMod val="55000"/>
                  <a:lumOff val="45000"/>
                  <a:alpha val="100000"/>
                </a:schemeClr>
              </a:gs>
              <a:gs pos="100000">
                <a:schemeClr val="accent1">
                  <a:alpha val="100000"/>
                </a:schemeClr>
              </a:gs>
            </a:gsLst>
            <a:lin ang="0" scaled="0"/>
          </a:gradFill>
          <a:ln>
            <a:noFill/>
          </a:ln>
          <a:effectLst>
            <a:outerShdw blurRad="152400" dist="88900" dir="8100000" algn="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4866" numCol="1" spcCol="0" rtlCol="0" fromWordArt="0" anchor="ctr" anchorCtr="0" forceAA="0" compatLnSpc="1">
            <a:noAutofit/>
          </a:bodyPr>
          <a:p>
            <a:pPr lvl="0" algn="ctr" fontAlgn="base">
              <a:spcBef>
                <a:spcPct val="0"/>
              </a:spcBef>
              <a:spcAft>
                <a:spcPct val="0"/>
              </a:spcAft>
              <a:buClrTx/>
              <a:buSzTx/>
              <a:buFontTx/>
            </a:pPr>
            <a:r>
              <a:rPr lang="zh-CN" altLang="en-US" sz="1295" b="1" cap="all" dirty="0">
                <a:solidFill>
                  <a:srgbClr val="FFFFFF"/>
                </a:solidFill>
                <a:uFillTx/>
                <a:latin typeface="+mn-ea"/>
                <a:cs typeface="+mn-ea"/>
                <a:sym typeface="+mn-ea"/>
              </a:rPr>
              <a:t>基本信息</a:t>
            </a:r>
            <a:endParaRPr lang="zh-CN" altLang="en-US" sz="1295" b="1" cap="all" dirty="0">
              <a:solidFill>
                <a:srgbClr val="FFFFFF"/>
              </a:solidFill>
              <a:uFillTx/>
              <a:latin typeface="+mn-ea"/>
              <a:cs typeface="+mn-ea"/>
              <a:sym typeface="+mn-ea"/>
            </a:endParaRPr>
          </a:p>
        </p:txBody>
      </p:sp>
      <p:sp>
        <p:nvSpPr>
          <p:cNvPr id="191" name="燕尾形 190"/>
          <p:cNvSpPr/>
          <p:nvPr>
            <p:custDataLst>
              <p:tags r:id="rId5"/>
            </p:custDataLst>
          </p:nvPr>
        </p:nvSpPr>
        <p:spPr>
          <a:xfrm>
            <a:off x="2270796" y="2839985"/>
            <a:ext cx="1525457" cy="660894"/>
          </a:xfrm>
          <a:prstGeom prst="chevron">
            <a:avLst/>
          </a:prstGeom>
          <a:gradFill>
            <a:gsLst>
              <a:gs pos="0">
                <a:schemeClr val="accent2">
                  <a:lumMod val="70000"/>
                  <a:lumOff val="30000"/>
                  <a:alpha val="100000"/>
                </a:schemeClr>
              </a:gs>
              <a:gs pos="100000">
                <a:schemeClr val="accent2">
                  <a:lumMod val="95000"/>
                  <a:alpha val="100000"/>
                </a:schemeClr>
              </a:gs>
            </a:gsLst>
            <a:lin ang="0" scaled="0"/>
          </a:gradFill>
          <a:ln>
            <a:noFill/>
          </a:ln>
          <a:effectLst>
            <a:outerShdw blurRad="152400" dist="88900" dir="8100000" algn="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4866" numCol="1" spcCol="0" rtlCol="0" fromWordArt="0" anchor="ctr" anchorCtr="0" forceAA="0" compatLnSpc="1">
            <a:noAutofit/>
          </a:bodyPr>
          <a:p>
            <a:pPr lvl="0" algn="ctr" fontAlgn="base">
              <a:spcBef>
                <a:spcPct val="0"/>
              </a:spcBef>
              <a:spcAft>
                <a:spcPct val="0"/>
              </a:spcAft>
              <a:buClrTx/>
              <a:buSzTx/>
              <a:buFontTx/>
            </a:pPr>
            <a:r>
              <a:rPr lang="zh-CN" altLang="en-US" sz="1295" b="1" cap="all" dirty="0">
                <a:solidFill>
                  <a:srgbClr val="FFFFFF"/>
                </a:solidFill>
                <a:uFillTx/>
                <a:latin typeface="+mn-ea"/>
                <a:cs typeface="+mn-ea"/>
                <a:sym typeface="+mn-ea"/>
              </a:rPr>
              <a:t>安全性</a:t>
            </a:r>
            <a:endParaRPr lang="zh-CN" altLang="en-US" sz="1295" b="1" cap="all" dirty="0">
              <a:solidFill>
                <a:srgbClr val="FFFFFF"/>
              </a:solidFill>
              <a:uFillTx/>
              <a:latin typeface="+mn-ea"/>
              <a:cs typeface="+mn-ea"/>
              <a:sym typeface="+mn-ea"/>
            </a:endParaRPr>
          </a:p>
        </p:txBody>
      </p:sp>
      <p:sp>
        <p:nvSpPr>
          <p:cNvPr id="192" name="燕尾形 191"/>
          <p:cNvSpPr/>
          <p:nvPr>
            <p:custDataLst>
              <p:tags r:id="rId6"/>
            </p:custDataLst>
          </p:nvPr>
        </p:nvSpPr>
        <p:spPr>
          <a:xfrm>
            <a:off x="3693390" y="2839985"/>
            <a:ext cx="1525457" cy="660894"/>
          </a:xfrm>
          <a:prstGeom prst="chevron">
            <a:avLst/>
          </a:prstGeom>
          <a:gradFill>
            <a:gsLst>
              <a:gs pos="0">
                <a:schemeClr val="accent1">
                  <a:lumMod val="85000"/>
                  <a:lumOff val="15000"/>
                  <a:alpha val="100000"/>
                </a:schemeClr>
              </a:gs>
              <a:gs pos="100000">
                <a:schemeClr val="accent1">
                  <a:lumMod val="90000"/>
                  <a:alpha val="100000"/>
                </a:schemeClr>
              </a:gs>
            </a:gsLst>
            <a:lin ang="0" scaled="0"/>
          </a:gradFill>
          <a:ln>
            <a:noFill/>
          </a:ln>
          <a:effectLst>
            <a:outerShdw blurRad="152400" dist="88900" dir="8100000" algn="tr"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4866" numCol="1" spcCol="0" rtlCol="0" fromWordArt="0" anchor="ctr" anchorCtr="0" forceAA="0" compatLnSpc="1">
            <a:noAutofit/>
          </a:bodyPr>
          <a:p>
            <a:pPr lvl="0" algn="ctr" fontAlgn="base">
              <a:spcBef>
                <a:spcPct val="0"/>
              </a:spcBef>
              <a:spcAft>
                <a:spcPct val="0"/>
              </a:spcAft>
              <a:buClrTx/>
              <a:buSzTx/>
              <a:buFontTx/>
            </a:pPr>
            <a:r>
              <a:rPr lang="zh-CN" altLang="en-US" sz="1295" b="1" cap="all" dirty="0">
                <a:solidFill>
                  <a:srgbClr val="FFFFFF"/>
                </a:solidFill>
                <a:uFillTx/>
                <a:latin typeface="+mn-ea"/>
                <a:cs typeface="+mn-ea"/>
                <a:sym typeface="+mn-ea"/>
              </a:rPr>
              <a:t>创新性</a:t>
            </a:r>
            <a:endParaRPr lang="zh-CN" altLang="en-US" sz="1295" b="1" cap="all" dirty="0">
              <a:solidFill>
                <a:srgbClr val="FFFFFF"/>
              </a:solidFill>
              <a:uFillTx/>
              <a:latin typeface="+mn-ea"/>
              <a:cs typeface="+mn-ea"/>
              <a:sym typeface="+mn-ea"/>
            </a:endParaRPr>
          </a:p>
        </p:txBody>
      </p:sp>
      <p:sp>
        <p:nvSpPr>
          <p:cNvPr id="193" name="燕尾形 192"/>
          <p:cNvSpPr/>
          <p:nvPr>
            <p:custDataLst>
              <p:tags r:id="rId7"/>
            </p:custDataLst>
          </p:nvPr>
        </p:nvSpPr>
        <p:spPr>
          <a:xfrm>
            <a:off x="5115984" y="2839985"/>
            <a:ext cx="1525457" cy="660894"/>
          </a:xfrm>
          <a:prstGeom prst="chevron">
            <a:avLst/>
          </a:prstGeom>
          <a:gradFill>
            <a:gsLst>
              <a:gs pos="0">
                <a:schemeClr val="accent2">
                  <a:lumMod val="85000"/>
                  <a:lumOff val="15000"/>
                  <a:alpha val="100000"/>
                </a:schemeClr>
              </a:gs>
              <a:gs pos="100000">
                <a:schemeClr val="accent2">
                  <a:lumMod val="85000"/>
                  <a:alpha val="100000"/>
                </a:schemeClr>
              </a:gs>
            </a:gsLst>
            <a:lin ang="0" scaled="0"/>
          </a:gradFill>
          <a:ln>
            <a:noFill/>
          </a:ln>
          <a:effectLst>
            <a:outerShdw blurRad="152400" dist="88900" dir="8100000" algn="tr" rotWithShape="0">
              <a:schemeClr val="accent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4866" numCol="1" spcCol="0" rtlCol="0" fromWordArt="0" anchor="ctr" anchorCtr="0" forceAA="0" compatLnSpc="1">
            <a:noAutofit/>
          </a:bodyPr>
          <a:p>
            <a:pPr lvl="0" algn="ctr" fontAlgn="base">
              <a:spcBef>
                <a:spcPct val="0"/>
              </a:spcBef>
              <a:spcAft>
                <a:spcPct val="0"/>
              </a:spcAft>
              <a:buClrTx/>
              <a:buSzTx/>
              <a:buFontTx/>
            </a:pPr>
            <a:r>
              <a:rPr lang="zh-CN" altLang="en-US" sz="1295" b="1" cap="all" dirty="0">
                <a:solidFill>
                  <a:srgbClr val="FFFFFF"/>
                </a:solidFill>
                <a:uFillTx/>
                <a:latin typeface="+mn-ea"/>
                <a:cs typeface="+mn-ea"/>
                <a:sym typeface="+mn-ea"/>
              </a:rPr>
              <a:t>有效性</a:t>
            </a:r>
            <a:endParaRPr lang="zh-CN" altLang="en-US" sz="1295" b="1" cap="all" dirty="0">
              <a:solidFill>
                <a:srgbClr val="FFFFFF"/>
              </a:solidFill>
              <a:uFillTx/>
              <a:latin typeface="+mn-ea"/>
              <a:cs typeface="+mn-ea"/>
              <a:sym typeface="+mn-ea"/>
            </a:endParaRPr>
          </a:p>
        </p:txBody>
      </p:sp>
      <p:sp>
        <p:nvSpPr>
          <p:cNvPr id="19" name="燕尾形 18"/>
          <p:cNvSpPr/>
          <p:nvPr>
            <p:custDataLst>
              <p:tags r:id="rId8"/>
            </p:custDataLst>
          </p:nvPr>
        </p:nvSpPr>
        <p:spPr>
          <a:xfrm>
            <a:off x="6538578" y="2839985"/>
            <a:ext cx="1525457" cy="660894"/>
          </a:xfrm>
          <a:prstGeom prst="chevron">
            <a:avLst/>
          </a:prstGeom>
          <a:gradFill>
            <a:gsLst>
              <a:gs pos="0">
                <a:schemeClr val="accent1">
                  <a:alpha val="100000"/>
                </a:schemeClr>
              </a:gs>
              <a:gs pos="100000">
                <a:schemeClr val="accent1">
                  <a:lumMod val="80000"/>
                  <a:alpha val="100000"/>
                </a:schemeClr>
              </a:gs>
            </a:gsLst>
            <a:lin ang="0" scaled="0"/>
          </a:gradFill>
          <a:ln>
            <a:noFill/>
          </a:ln>
          <a:effectLst>
            <a:outerShdw blurRad="152400" dist="88900" dir="8100000" algn="tr"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4866" numCol="1" spcCol="0" rtlCol="0" fromWordArt="0" anchor="ctr" anchorCtr="0" forceAA="0" compatLnSpc="1">
            <a:noAutofit/>
          </a:bodyPr>
          <a:p>
            <a:pPr lvl="0" algn="ctr" fontAlgn="base">
              <a:spcBef>
                <a:spcPct val="0"/>
              </a:spcBef>
              <a:spcAft>
                <a:spcPct val="0"/>
              </a:spcAft>
              <a:buClrTx/>
              <a:buSzTx/>
              <a:buFontTx/>
            </a:pPr>
            <a:r>
              <a:rPr lang="zh-CN" altLang="en-US" sz="1295" b="1" cap="all" dirty="0">
                <a:solidFill>
                  <a:srgbClr val="FFFFFF"/>
                </a:solidFill>
                <a:uFillTx/>
                <a:latin typeface="+mn-ea"/>
                <a:cs typeface="+mn-ea"/>
                <a:sym typeface="+mn-ea"/>
              </a:rPr>
              <a:t>公平性</a:t>
            </a:r>
            <a:endParaRPr lang="zh-CN" altLang="en-US" sz="1295" b="1" cap="all" dirty="0">
              <a:solidFill>
                <a:srgbClr val="FFFFFF"/>
              </a:solidFill>
              <a:uFillTx/>
              <a:latin typeface="+mn-ea"/>
              <a:cs typeface="+mn-ea"/>
              <a:sym typeface="+mn-ea"/>
            </a:endParaRPr>
          </a:p>
        </p:txBody>
      </p:sp>
      <p:sp>
        <p:nvSpPr>
          <p:cNvPr id="20" name="矩形 19"/>
          <p:cNvSpPr/>
          <p:nvPr>
            <p:custDataLst>
              <p:tags r:id="rId9"/>
            </p:custDataLst>
          </p:nvPr>
        </p:nvSpPr>
        <p:spPr>
          <a:xfrm>
            <a:off x="1440178" y="4039881"/>
            <a:ext cx="2061887" cy="636207"/>
          </a:xfrm>
          <a:prstGeom prst="rect">
            <a:avLst/>
          </a:prstGeom>
          <a:noFill/>
        </p:spPr>
        <p:txBody>
          <a:bodyPr wrap="square" lIns="0" tIns="0" rIns="0" bIns="0" rtlCol="0" anchor="t" anchorCtr="0">
            <a:noAutofit/>
          </a:bodyPr>
          <a:p>
            <a:pPr fontAlgn="base">
              <a:lnSpc>
                <a:spcPct val="130000"/>
              </a:lnSpc>
              <a:spcBef>
                <a:spcPct val="0"/>
              </a:spcBef>
              <a:spcAft>
                <a:spcPct val="0"/>
              </a:spcAft>
            </a:pPr>
            <a:r>
              <a:rPr lang="zh-CN" altLang="en-US" sz="1135" kern="0" dirty="0">
                <a:ln>
                  <a:noFill/>
                  <a:prstDash val="sysDot"/>
                </a:ln>
                <a:solidFill>
                  <a:schemeClr val="tx1">
                    <a:lumMod val="85000"/>
                    <a:lumOff val="15000"/>
                  </a:schemeClr>
                </a:solidFill>
                <a:latin typeface="+mn-ea"/>
                <a:ea typeface="宋体" panose="02010600030101010101" pitchFamily="2" charset="-122"/>
                <a:cs typeface="+mn-ea"/>
                <a:sym typeface="+mn-ea"/>
              </a:rPr>
              <a:t>产品情况概述</a:t>
            </a:r>
            <a:endParaRPr lang="zh-CN" altLang="en-US" sz="1135" kern="0" dirty="0">
              <a:ln>
                <a:noFill/>
                <a:prstDash val="sysDot"/>
              </a:ln>
              <a:solidFill>
                <a:schemeClr val="tx1">
                  <a:lumMod val="85000"/>
                  <a:lumOff val="15000"/>
                </a:schemeClr>
              </a:solidFill>
              <a:latin typeface="+mn-ea"/>
              <a:ea typeface="宋体" panose="02010600030101010101" pitchFamily="2" charset="-122"/>
              <a:cs typeface="+mn-ea"/>
              <a:sym typeface="+mn-ea"/>
            </a:endParaRPr>
          </a:p>
          <a:p>
            <a:pPr fontAlgn="base">
              <a:lnSpc>
                <a:spcPct val="130000"/>
              </a:lnSpc>
              <a:spcBef>
                <a:spcPct val="0"/>
              </a:spcBef>
              <a:spcAft>
                <a:spcPct val="0"/>
              </a:spcAft>
            </a:pPr>
            <a:r>
              <a:rPr lang="zh-CN" altLang="en-US" sz="1135" kern="0" dirty="0">
                <a:ln>
                  <a:noFill/>
                  <a:prstDash val="sysDot"/>
                </a:ln>
                <a:solidFill>
                  <a:schemeClr val="tx1">
                    <a:lumMod val="85000"/>
                    <a:lumOff val="15000"/>
                  </a:schemeClr>
                </a:solidFill>
                <a:latin typeface="+mn-ea"/>
                <a:ea typeface="宋体" panose="02010600030101010101" pitchFamily="2" charset="-122"/>
                <a:cs typeface="+mn-ea"/>
                <a:sym typeface="+mn-ea"/>
              </a:rPr>
              <a:t>疾病基础情况</a:t>
            </a:r>
            <a:endParaRPr lang="zh-CN" altLang="en-US" sz="1135" kern="0" dirty="0">
              <a:ln>
                <a:noFill/>
                <a:prstDash val="sysDot"/>
              </a:ln>
              <a:solidFill>
                <a:schemeClr val="tx1">
                  <a:lumMod val="85000"/>
                  <a:lumOff val="15000"/>
                </a:schemeClr>
              </a:solidFill>
              <a:latin typeface="+mn-ea"/>
              <a:ea typeface="宋体" panose="02010600030101010101" pitchFamily="2" charset="-122"/>
              <a:cs typeface="+mn-ea"/>
              <a:sym typeface="+mn-ea"/>
            </a:endParaRPr>
          </a:p>
        </p:txBody>
      </p:sp>
      <p:cxnSp>
        <p:nvCxnSpPr>
          <p:cNvPr id="21" name="直接箭头连接符 20"/>
          <p:cNvCxnSpPr/>
          <p:nvPr>
            <p:custDataLst>
              <p:tags r:id="rId10"/>
            </p:custDataLst>
          </p:nvPr>
        </p:nvCxnSpPr>
        <p:spPr>
          <a:xfrm flipH="1" flipV="1">
            <a:off x="1253996" y="3737464"/>
            <a:ext cx="2057" cy="476770"/>
          </a:xfrm>
          <a:prstGeom prst="straightConnector1">
            <a:avLst/>
          </a:prstGeom>
          <a:ln>
            <a:solidFill>
              <a:schemeClr val="accent1">
                <a:lumMod val="60000"/>
                <a:lumOff val="40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22" name="矩形 21"/>
          <p:cNvSpPr/>
          <p:nvPr>
            <p:custDataLst>
              <p:tags r:id="rId11"/>
            </p:custDataLst>
          </p:nvPr>
        </p:nvSpPr>
        <p:spPr>
          <a:xfrm>
            <a:off x="4260165" y="4039881"/>
            <a:ext cx="2061887" cy="636207"/>
          </a:xfrm>
          <a:prstGeom prst="rect">
            <a:avLst/>
          </a:prstGeom>
          <a:noFill/>
        </p:spPr>
        <p:txBody>
          <a:bodyPr wrap="square" lIns="0" tIns="0" rIns="0" bIns="0" rtlCol="0" anchor="t" anchorCtr="0">
            <a:noAutofit/>
          </a:bodyPr>
          <a:p>
            <a:pPr fontAlgn="base">
              <a:lnSpc>
                <a:spcPct val="130000"/>
              </a:lnSpc>
              <a:spcBef>
                <a:spcPct val="0"/>
              </a:spcBef>
              <a:spcAft>
                <a:spcPct val="0"/>
              </a:spcAft>
            </a:pPr>
            <a:r>
              <a:rPr lang="zh-CN" altLang="en-US" sz="1135">
                <a:solidFill>
                  <a:schemeClr val="tx1">
                    <a:lumMod val="85000"/>
                    <a:lumOff val="15000"/>
                  </a:schemeClr>
                </a:solidFill>
                <a:latin typeface="+mn-ea"/>
                <a:ea typeface="宋体" panose="02010600030101010101" pitchFamily="2" charset="-122"/>
                <a:cs typeface="+mn-ea"/>
              </a:rPr>
              <a:t>制剂创新</a:t>
            </a:r>
            <a:endParaRPr lang="zh-CN" altLang="en-US" sz="1135">
              <a:solidFill>
                <a:schemeClr val="tx1">
                  <a:lumMod val="85000"/>
                  <a:lumOff val="15000"/>
                </a:schemeClr>
              </a:solidFill>
              <a:latin typeface="+mn-ea"/>
              <a:ea typeface="宋体" panose="02010600030101010101" pitchFamily="2" charset="-122"/>
              <a:cs typeface="+mn-ea"/>
            </a:endParaRPr>
          </a:p>
          <a:p>
            <a:pPr fontAlgn="base">
              <a:lnSpc>
                <a:spcPct val="130000"/>
              </a:lnSpc>
              <a:spcBef>
                <a:spcPct val="0"/>
              </a:spcBef>
              <a:spcAft>
                <a:spcPct val="0"/>
              </a:spcAft>
            </a:pPr>
            <a:r>
              <a:rPr lang="zh-CN" altLang="en-US" sz="1135">
                <a:solidFill>
                  <a:schemeClr val="tx1">
                    <a:lumMod val="85000"/>
                    <a:lumOff val="15000"/>
                  </a:schemeClr>
                </a:solidFill>
                <a:latin typeface="+mn-ea"/>
                <a:ea typeface="宋体" panose="02010600030101010101" pitchFamily="2" charset="-122"/>
                <a:cs typeface="+mn-ea"/>
              </a:rPr>
              <a:t>降脂幅度</a:t>
            </a:r>
            <a:endParaRPr lang="zh-CN" altLang="en-US" sz="1135">
              <a:solidFill>
                <a:schemeClr val="tx1">
                  <a:lumMod val="85000"/>
                  <a:lumOff val="15000"/>
                </a:schemeClr>
              </a:solidFill>
              <a:latin typeface="+mn-ea"/>
              <a:ea typeface="宋体" panose="02010600030101010101" pitchFamily="2" charset="-122"/>
              <a:cs typeface="+mn-ea"/>
            </a:endParaRPr>
          </a:p>
          <a:p>
            <a:pPr fontAlgn="base">
              <a:lnSpc>
                <a:spcPct val="130000"/>
              </a:lnSpc>
              <a:spcBef>
                <a:spcPct val="0"/>
              </a:spcBef>
              <a:spcAft>
                <a:spcPct val="0"/>
              </a:spcAft>
            </a:pPr>
            <a:r>
              <a:rPr lang="zh-CN" altLang="en-US" sz="1135">
                <a:solidFill>
                  <a:schemeClr val="tx1">
                    <a:lumMod val="85000"/>
                    <a:lumOff val="15000"/>
                  </a:schemeClr>
                </a:solidFill>
                <a:latin typeface="+mn-ea"/>
                <a:ea typeface="宋体" panose="02010600030101010101" pitchFamily="2" charset="-122"/>
                <a:cs typeface="+mn-ea"/>
              </a:rPr>
              <a:t>依从性提高</a:t>
            </a:r>
            <a:endParaRPr lang="zh-CN" altLang="en-US" sz="1135">
              <a:solidFill>
                <a:schemeClr val="tx1">
                  <a:lumMod val="85000"/>
                  <a:lumOff val="15000"/>
                </a:schemeClr>
              </a:solidFill>
              <a:latin typeface="+mn-ea"/>
              <a:ea typeface="宋体" panose="02010600030101010101" pitchFamily="2" charset="-122"/>
              <a:cs typeface="+mn-ea"/>
            </a:endParaRPr>
          </a:p>
        </p:txBody>
      </p:sp>
      <p:cxnSp>
        <p:nvCxnSpPr>
          <p:cNvPr id="23" name="直接箭头连接符 22"/>
          <p:cNvCxnSpPr/>
          <p:nvPr>
            <p:custDataLst>
              <p:tags r:id="rId12"/>
            </p:custDataLst>
          </p:nvPr>
        </p:nvCxnSpPr>
        <p:spPr>
          <a:xfrm flipH="1" flipV="1">
            <a:off x="4081184" y="3737464"/>
            <a:ext cx="2057" cy="476770"/>
          </a:xfrm>
          <a:prstGeom prst="straightConnector1">
            <a:avLst/>
          </a:prstGeom>
          <a:ln>
            <a:solidFill>
              <a:schemeClr val="accent1">
                <a:lumMod val="60000"/>
                <a:lumOff val="40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25" name="矩形 24"/>
          <p:cNvSpPr/>
          <p:nvPr>
            <p:custDataLst>
              <p:tags r:id="rId13"/>
            </p:custDataLst>
          </p:nvPr>
        </p:nvSpPr>
        <p:spPr>
          <a:xfrm>
            <a:off x="7084267" y="4039881"/>
            <a:ext cx="2061887" cy="636207"/>
          </a:xfrm>
          <a:prstGeom prst="rect">
            <a:avLst/>
          </a:prstGeom>
          <a:noFill/>
        </p:spPr>
        <p:txBody>
          <a:bodyPr wrap="square" lIns="0" tIns="0" rIns="0" bIns="0" rtlCol="0" anchor="t" anchorCtr="0">
            <a:noAutofit/>
          </a:bodyPr>
          <a:p>
            <a:pPr fontAlgn="base">
              <a:lnSpc>
                <a:spcPct val="130000"/>
              </a:lnSpc>
              <a:spcBef>
                <a:spcPct val="0"/>
              </a:spcBef>
              <a:spcAft>
                <a:spcPct val="0"/>
              </a:spcAft>
            </a:pPr>
            <a:r>
              <a:rPr lang="zh-CN" altLang="en-US" sz="1135" dirty="0">
                <a:solidFill>
                  <a:schemeClr val="tx1">
                    <a:lumMod val="85000"/>
                    <a:lumOff val="15000"/>
                  </a:schemeClr>
                </a:solidFill>
                <a:latin typeface="+mn-ea"/>
                <a:ea typeface="宋体" panose="02010600030101010101" pitchFamily="2" charset="-122"/>
                <a:cs typeface="+mn-ea"/>
              </a:rPr>
              <a:t>普惠性</a:t>
            </a:r>
            <a:endParaRPr lang="zh-CN" altLang="en-US" sz="1135" dirty="0">
              <a:solidFill>
                <a:schemeClr val="tx1">
                  <a:lumMod val="85000"/>
                  <a:lumOff val="15000"/>
                </a:schemeClr>
              </a:solidFill>
              <a:latin typeface="+mn-ea"/>
              <a:ea typeface="宋体" panose="02010600030101010101" pitchFamily="2" charset="-122"/>
              <a:cs typeface="+mn-ea"/>
            </a:endParaRPr>
          </a:p>
          <a:p>
            <a:pPr fontAlgn="base">
              <a:lnSpc>
                <a:spcPct val="130000"/>
              </a:lnSpc>
              <a:spcBef>
                <a:spcPct val="0"/>
              </a:spcBef>
              <a:spcAft>
                <a:spcPct val="0"/>
              </a:spcAft>
            </a:pPr>
            <a:r>
              <a:rPr lang="zh-CN" altLang="en-US" sz="1135" dirty="0">
                <a:solidFill>
                  <a:schemeClr val="tx1">
                    <a:lumMod val="85000"/>
                    <a:lumOff val="15000"/>
                  </a:schemeClr>
                </a:solidFill>
                <a:latin typeface="+mn-ea"/>
                <a:ea typeface="宋体" panose="02010600030101010101" pitchFamily="2" charset="-122"/>
                <a:cs typeface="+mn-ea"/>
              </a:rPr>
              <a:t>治疗性</a:t>
            </a:r>
            <a:endParaRPr lang="zh-CN" altLang="en-US" sz="1135" dirty="0">
              <a:solidFill>
                <a:schemeClr val="tx1">
                  <a:lumMod val="85000"/>
                  <a:lumOff val="15000"/>
                </a:schemeClr>
              </a:solidFill>
              <a:latin typeface="+mn-ea"/>
              <a:ea typeface="宋体" panose="02010600030101010101" pitchFamily="2" charset="-122"/>
              <a:cs typeface="+mn-ea"/>
            </a:endParaRPr>
          </a:p>
          <a:p>
            <a:pPr fontAlgn="base">
              <a:lnSpc>
                <a:spcPct val="130000"/>
              </a:lnSpc>
              <a:spcBef>
                <a:spcPct val="0"/>
              </a:spcBef>
              <a:spcAft>
                <a:spcPct val="0"/>
              </a:spcAft>
            </a:pPr>
            <a:r>
              <a:rPr lang="zh-CN" altLang="en-US" sz="1135" dirty="0">
                <a:solidFill>
                  <a:schemeClr val="tx1">
                    <a:lumMod val="85000"/>
                    <a:lumOff val="15000"/>
                  </a:schemeClr>
                </a:solidFill>
                <a:latin typeface="+mn-ea"/>
                <a:ea typeface="宋体" panose="02010600030101010101" pitchFamily="2" charset="-122"/>
                <a:cs typeface="+mn-ea"/>
              </a:rPr>
              <a:t>受众面</a:t>
            </a:r>
            <a:endParaRPr lang="zh-CN" altLang="en-US" sz="1135" dirty="0">
              <a:solidFill>
                <a:schemeClr val="tx1">
                  <a:lumMod val="85000"/>
                  <a:lumOff val="15000"/>
                </a:schemeClr>
              </a:solidFill>
              <a:latin typeface="+mn-ea"/>
              <a:ea typeface="宋体" panose="02010600030101010101" pitchFamily="2" charset="-122"/>
              <a:cs typeface="+mn-ea"/>
            </a:endParaRPr>
          </a:p>
        </p:txBody>
      </p:sp>
      <p:cxnSp>
        <p:nvCxnSpPr>
          <p:cNvPr id="27" name="直接箭头连接符 26"/>
          <p:cNvCxnSpPr/>
          <p:nvPr>
            <p:custDataLst>
              <p:tags r:id="rId14"/>
            </p:custDataLst>
          </p:nvPr>
        </p:nvCxnSpPr>
        <p:spPr>
          <a:xfrm flipH="1" flipV="1">
            <a:off x="6901171" y="3737464"/>
            <a:ext cx="2057" cy="476770"/>
          </a:xfrm>
          <a:prstGeom prst="straightConnector1">
            <a:avLst/>
          </a:prstGeom>
          <a:ln>
            <a:solidFill>
              <a:schemeClr val="accent1">
                <a:lumMod val="60000"/>
                <a:lumOff val="40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28" name="矩形 27"/>
          <p:cNvSpPr/>
          <p:nvPr>
            <p:custDataLst>
              <p:tags r:id="rId15"/>
            </p:custDataLst>
          </p:nvPr>
        </p:nvSpPr>
        <p:spPr>
          <a:xfrm>
            <a:off x="5630299" y="1964622"/>
            <a:ext cx="2061887" cy="636207"/>
          </a:xfrm>
          <a:prstGeom prst="rect">
            <a:avLst/>
          </a:prstGeom>
          <a:noFill/>
        </p:spPr>
        <p:txBody>
          <a:bodyPr wrap="square" lIns="0" tIns="0" rIns="0" bIns="0" rtlCol="0" anchor="t" anchorCtr="0">
            <a:noAutofit/>
          </a:bodyPr>
          <a:p>
            <a:pPr fontAlgn="base">
              <a:lnSpc>
                <a:spcPct val="130000"/>
              </a:lnSpc>
              <a:spcBef>
                <a:spcPct val="0"/>
              </a:spcBef>
              <a:spcAft>
                <a:spcPct val="0"/>
              </a:spcAft>
            </a:pPr>
            <a:r>
              <a:rPr lang="zh-CN" altLang="en-US" sz="1135" kern="0" dirty="0">
                <a:ln>
                  <a:noFill/>
                  <a:prstDash val="sysDot"/>
                </a:ln>
                <a:solidFill>
                  <a:schemeClr val="tx1">
                    <a:lumMod val="85000"/>
                    <a:lumOff val="15000"/>
                  </a:schemeClr>
                </a:solidFill>
                <a:latin typeface="+mn-ea"/>
                <a:ea typeface="宋体" panose="02010600030101010101" pitchFamily="2" charset="-122"/>
                <a:cs typeface="+mn-ea"/>
                <a:sym typeface="+mn-ea"/>
              </a:rPr>
              <a:t>发病率控制</a:t>
            </a:r>
            <a:endParaRPr lang="zh-CN" altLang="en-US" sz="1135" kern="0" dirty="0">
              <a:ln>
                <a:noFill/>
                <a:prstDash val="sysDot"/>
              </a:ln>
              <a:solidFill>
                <a:schemeClr val="tx1">
                  <a:lumMod val="85000"/>
                  <a:lumOff val="15000"/>
                </a:schemeClr>
              </a:solidFill>
              <a:latin typeface="+mn-ea"/>
              <a:ea typeface="宋体" panose="02010600030101010101" pitchFamily="2" charset="-122"/>
              <a:cs typeface="+mn-ea"/>
              <a:sym typeface="+mn-ea"/>
            </a:endParaRPr>
          </a:p>
          <a:p>
            <a:pPr fontAlgn="base">
              <a:lnSpc>
                <a:spcPct val="130000"/>
              </a:lnSpc>
              <a:spcBef>
                <a:spcPct val="0"/>
              </a:spcBef>
              <a:spcAft>
                <a:spcPct val="0"/>
              </a:spcAft>
            </a:pPr>
            <a:r>
              <a:rPr lang="zh-CN" altLang="en-US" sz="1135" kern="0" dirty="0">
                <a:ln>
                  <a:noFill/>
                  <a:prstDash val="sysDot"/>
                </a:ln>
                <a:solidFill>
                  <a:schemeClr val="tx1">
                    <a:lumMod val="85000"/>
                    <a:lumOff val="15000"/>
                  </a:schemeClr>
                </a:solidFill>
                <a:latin typeface="+mn-ea"/>
                <a:ea typeface="宋体" panose="02010600030101010101" pitchFamily="2" charset="-122"/>
                <a:cs typeface="+mn-ea"/>
                <a:sym typeface="+mn-ea"/>
              </a:rPr>
              <a:t>并发症控制</a:t>
            </a:r>
            <a:endParaRPr lang="zh-CN" altLang="en-US" sz="1135" kern="0" dirty="0">
              <a:ln>
                <a:noFill/>
                <a:prstDash val="sysDot"/>
              </a:ln>
              <a:solidFill>
                <a:schemeClr val="tx1">
                  <a:lumMod val="85000"/>
                  <a:lumOff val="15000"/>
                </a:schemeClr>
              </a:solidFill>
              <a:latin typeface="+mn-ea"/>
              <a:ea typeface="宋体" panose="02010600030101010101" pitchFamily="2" charset="-122"/>
              <a:cs typeface="+mn-ea"/>
              <a:sym typeface="+mn-ea"/>
            </a:endParaRPr>
          </a:p>
          <a:p>
            <a:pPr fontAlgn="base">
              <a:lnSpc>
                <a:spcPct val="130000"/>
              </a:lnSpc>
              <a:spcBef>
                <a:spcPct val="0"/>
              </a:spcBef>
              <a:spcAft>
                <a:spcPct val="0"/>
              </a:spcAft>
            </a:pPr>
            <a:r>
              <a:rPr lang="zh-CN" altLang="en-US" sz="1135" kern="0" dirty="0">
                <a:ln>
                  <a:noFill/>
                  <a:prstDash val="sysDot"/>
                </a:ln>
                <a:solidFill>
                  <a:schemeClr val="tx1">
                    <a:lumMod val="85000"/>
                    <a:lumOff val="15000"/>
                  </a:schemeClr>
                </a:solidFill>
                <a:latin typeface="+mn-ea"/>
                <a:ea typeface="宋体" panose="02010600030101010101" pitchFamily="2" charset="-122"/>
                <a:cs typeface="+mn-ea"/>
                <a:sym typeface="+mn-ea"/>
              </a:rPr>
              <a:t>全面血脂管理</a:t>
            </a:r>
            <a:endParaRPr lang="zh-CN" altLang="en-US" sz="1135" kern="0" dirty="0">
              <a:ln>
                <a:noFill/>
                <a:prstDash val="sysDot"/>
              </a:ln>
              <a:solidFill>
                <a:schemeClr val="tx1">
                  <a:lumMod val="85000"/>
                  <a:lumOff val="15000"/>
                </a:schemeClr>
              </a:solidFill>
              <a:latin typeface="+mn-ea"/>
              <a:ea typeface="宋体" panose="02010600030101010101" pitchFamily="2" charset="-122"/>
              <a:cs typeface="+mn-ea"/>
              <a:sym typeface="+mn-ea"/>
            </a:endParaRPr>
          </a:p>
        </p:txBody>
      </p:sp>
      <p:cxnSp>
        <p:nvCxnSpPr>
          <p:cNvPr id="29" name="直接箭头连接符 28"/>
          <p:cNvCxnSpPr/>
          <p:nvPr>
            <p:custDataLst>
              <p:tags r:id="rId16"/>
            </p:custDataLst>
          </p:nvPr>
        </p:nvCxnSpPr>
        <p:spPr>
          <a:xfrm flipV="1">
            <a:off x="5496577" y="2191435"/>
            <a:ext cx="0" cy="466998"/>
          </a:xfrm>
          <a:prstGeom prst="straightConnector1">
            <a:avLst/>
          </a:prstGeom>
          <a:ln>
            <a:solidFill>
              <a:schemeClr val="accent2">
                <a:lumMod val="60000"/>
                <a:lumOff val="40000"/>
              </a:schemeClr>
            </a:solidFill>
            <a:tailEnd type="oval" w="sm" len="sm"/>
          </a:ln>
        </p:spPr>
        <p:style>
          <a:lnRef idx="1">
            <a:schemeClr val="accent1"/>
          </a:lnRef>
          <a:fillRef idx="0">
            <a:schemeClr val="accent1"/>
          </a:fillRef>
          <a:effectRef idx="0">
            <a:schemeClr val="accent1"/>
          </a:effectRef>
          <a:fontRef idx="minor">
            <a:schemeClr val="tx1"/>
          </a:fontRef>
        </p:style>
      </p:cxnSp>
      <p:sp>
        <p:nvSpPr>
          <p:cNvPr id="30" name="矩形 29"/>
          <p:cNvSpPr/>
          <p:nvPr>
            <p:custDataLst>
              <p:tags r:id="rId17"/>
            </p:custDataLst>
          </p:nvPr>
        </p:nvSpPr>
        <p:spPr>
          <a:xfrm>
            <a:off x="2771775" y="1938655"/>
            <a:ext cx="1432560" cy="636270"/>
          </a:xfrm>
          <a:prstGeom prst="rect">
            <a:avLst/>
          </a:prstGeom>
          <a:noFill/>
        </p:spPr>
        <p:txBody>
          <a:bodyPr wrap="square" lIns="0" tIns="0" rIns="0" bIns="0" rtlCol="0" anchor="t" anchorCtr="0">
            <a:noAutofit/>
          </a:bodyPr>
          <a:p>
            <a:pPr fontAlgn="base">
              <a:lnSpc>
                <a:spcPct val="130000"/>
              </a:lnSpc>
              <a:spcBef>
                <a:spcPct val="0"/>
              </a:spcBef>
              <a:spcAft>
                <a:spcPct val="0"/>
              </a:spcAft>
            </a:pPr>
            <a:r>
              <a:rPr lang="zh-CN" altLang="en-US" sz="1135">
                <a:solidFill>
                  <a:schemeClr val="tx1">
                    <a:lumMod val="85000"/>
                    <a:lumOff val="15000"/>
                  </a:schemeClr>
                </a:solidFill>
                <a:latin typeface="+mn-ea"/>
                <a:ea typeface="宋体" panose="02010600030101010101" pitchFamily="2" charset="-122"/>
                <a:cs typeface="+mn-ea"/>
              </a:rPr>
              <a:t>复方制剂安全性</a:t>
            </a:r>
            <a:endParaRPr lang="zh-CN" altLang="en-US" sz="1135">
              <a:solidFill>
                <a:schemeClr val="tx1">
                  <a:lumMod val="85000"/>
                  <a:lumOff val="15000"/>
                </a:schemeClr>
              </a:solidFill>
              <a:latin typeface="+mn-ea"/>
              <a:ea typeface="宋体" panose="02010600030101010101" pitchFamily="2" charset="-122"/>
              <a:cs typeface="+mn-ea"/>
            </a:endParaRPr>
          </a:p>
          <a:p>
            <a:pPr fontAlgn="base">
              <a:lnSpc>
                <a:spcPct val="130000"/>
              </a:lnSpc>
              <a:spcBef>
                <a:spcPct val="0"/>
              </a:spcBef>
              <a:spcAft>
                <a:spcPct val="0"/>
              </a:spcAft>
            </a:pPr>
            <a:r>
              <a:rPr lang="zh-CN" altLang="en-US" sz="1135">
                <a:solidFill>
                  <a:schemeClr val="tx1">
                    <a:lumMod val="85000"/>
                    <a:lumOff val="15000"/>
                  </a:schemeClr>
                </a:solidFill>
                <a:latin typeface="+mn-ea"/>
                <a:ea typeface="宋体" panose="02010600030101010101" pitchFamily="2" charset="-122"/>
                <a:cs typeface="+mn-ea"/>
              </a:rPr>
              <a:t>和同类单方制剂比较</a:t>
            </a:r>
            <a:endParaRPr lang="zh-CN" altLang="en-US" sz="1135">
              <a:solidFill>
                <a:schemeClr val="tx1">
                  <a:lumMod val="85000"/>
                  <a:lumOff val="15000"/>
                </a:schemeClr>
              </a:solidFill>
              <a:latin typeface="+mn-ea"/>
              <a:ea typeface="宋体" panose="02010600030101010101" pitchFamily="2" charset="-122"/>
              <a:cs typeface="+mn-ea"/>
            </a:endParaRPr>
          </a:p>
          <a:p>
            <a:pPr fontAlgn="base">
              <a:lnSpc>
                <a:spcPct val="130000"/>
              </a:lnSpc>
              <a:spcBef>
                <a:spcPct val="0"/>
              </a:spcBef>
              <a:spcAft>
                <a:spcPct val="0"/>
              </a:spcAft>
            </a:pPr>
            <a:endParaRPr lang="zh-CN" altLang="en-US" sz="1135">
              <a:solidFill>
                <a:schemeClr val="tx1">
                  <a:lumMod val="85000"/>
                  <a:lumOff val="15000"/>
                </a:schemeClr>
              </a:solidFill>
              <a:latin typeface="+mn-ea"/>
              <a:ea typeface="宋体" panose="02010600030101010101" pitchFamily="2" charset="-122"/>
              <a:cs typeface="+mn-ea"/>
            </a:endParaRPr>
          </a:p>
        </p:txBody>
      </p:sp>
      <p:cxnSp>
        <p:nvCxnSpPr>
          <p:cNvPr id="31" name="直接箭头连接符 30"/>
          <p:cNvCxnSpPr/>
          <p:nvPr>
            <p:custDataLst>
              <p:tags r:id="rId18"/>
            </p:custDataLst>
          </p:nvPr>
        </p:nvCxnSpPr>
        <p:spPr>
          <a:xfrm flipV="1">
            <a:off x="2658588" y="2191435"/>
            <a:ext cx="0" cy="466998"/>
          </a:xfrm>
          <a:prstGeom prst="straightConnector1">
            <a:avLst/>
          </a:prstGeom>
          <a:ln>
            <a:solidFill>
              <a:schemeClr val="accent2">
                <a:lumMod val="60000"/>
                <a:lumOff val="40000"/>
              </a:schemeClr>
            </a:solidFill>
            <a:tailEnd type="oval" w="sm" len="sm"/>
          </a:ln>
        </p:spPr>
        <p:style>
          <a:lnRef idx="1">
            <a:schemeClr val="accent1"/>
          </a:lnRef>
          <a:fillRef idx="0">
            <a:schemeClr val="accent1"/>
          </a:fillRef>
          <a:effectRef idx="0">
            <a:schemeClr val="accent1"/>
          </a:effectRef>
          <a:fontRef idx="minor">
            <a:schemeClr val="tx1"/>
          </a:fontRef>
        </p:style>
      </p:cxnSp>
    </p:spTree>
    <p:custDataLst>
      <p:tags r:id="rId19"/>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395605" y="779145"/>
          <a:ext cx="8111490" cy="5219065"/>
        </p:xfrm>
        <a:graphic>
          <a:graphicData uri="http://schemas.openxmlformats.org/drawingml/2006/table">
            <a:tbl>
              <a:tblPr/>
              <a:tblGrid>
                <a:gridCol w="987425"/>
                <a:gridCol w="3702050"/>
                <a:gridCol w="1049020"/>
                <a:gridCol w="2372995"/>
              </a:tblGrid>
              <a:tr h="338455">
                <a:tc>
                  <a:txBody>
                    <a:bodyPr/>
                    <a:p>
                      <a:pPr algn="ctr" fontAlgn="ctr"/>
                      <a:r>
                        <a:rPr lang="zh-CN" altLang="en-US" sz="900" b="1" i="0">
                          <a:solidFill>
                            <a:srgbClr val="3309DD"/>
                          </a:solidFill>
                          <a:latin typeface="Times New Roman" panose="02020603050405020304" charset="0"/>
                          <a:ea typeface="宋体" panose="02010600030101010101" pitchFamily="2" charset="-122"/>
                        </a:rPr>
                        <a:t>通用名</a:t>
                      </a:r>
                      <a:endParaRPr lang="zh-CN" altLang="en-US" sz="900" b="1" i="0">
                        <a:solidFill>
                          <a:srgbClr val="3309DD"/>
                        </a:solidFill>
                        <a:latin typeface="Times New Roman" panose="02020603050405020304" charset="0"/>
                        <a:ea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c gridSpan="3">
                  <a:txBody>
                    <a:bodyPr/>
                    <a:p>
                      <a:pPr algn="ctr" fontAlgn="ctr"/>
                      <a:r>
                        <a:rPr lang="zh-CN" altLang="en-US" sz="1000" b="1" i="0">
                          <a:solidFill>
                            <a:srgbClr val="3309DD"/>
                          </a:solidFill>
                          <a:latin typeface="Times New Roman" panose="02020603050405020304" charset="0"/>
                          <a:ea typeface="宋体" panose="02010600030101010101" pitchFamily="2" charset="-122"/>
                          <a:cs typeface="宋体" panose="02010600030101010101" pitchFamily="2" charset="-122"/>
                        </a:rPr>
                        <a:t>依折麦布阿托伐他汀钙片（</a:t>
                      </a:r>
                      <a:r>
                        <a:rPr lang="en-US" altLang="zh-CN" sz="1000" b="1" i="0">
                          <a:solidFill>
                            <a:srgbClr val="3309DD"/>
                          </a:solidFill>
                          <a:latin typeface="Times New Roman" panose="02020603050405020304" charset="0"/>
                          <a:ea typeface="宋体" panose="02010600030101010101" pitchFamily="2" charset="-122"/>
                          <a:cs typeface="宋体" panose="02010600030101010101" pitchFamily="2" charset="-122"/>
                        </a:rPr>
                        <a:t>Ⅰ</a:t>
                      </a:r>
                      <a:r>
                        <a:rPr lang="zh-CN" altLang="en-US" sz="1000" b="1" i="0">
                          <a:solidFill>
                            <a:srgbClr val="3309DD"/>
                          </a:solidFill>
                          <a:latin typeface="Times New Roman" panose="02020603050405020304" charset="0"/>
                          <a:ea typeface="宋体" panose="02010600030101010101" pitchFamily="2" charset="-122"/>
                          <a:cs typeface="宋体" panose="02010600030101010101" pitchFamily="2" charset="-122"/>
                        </a:rPr>
                        <a:t>）</a:t>
                      </a:r>
                      <a:r>
                        <a:rPr lang="en-US" altLang="zh-CN" sz="1000" b="1" i="0">
                          <a:solidFill>
                            <a:srgbClr val="3309DD"/>
                          </a:solidFill>
                          <a:latin typeface="Times New Roman" panose="02020603050405020304" charset="0"/>
                          <a:ea typeface="宋体" panose="02010600030101010101" pitchFamily="2" charset="-122"/>
                          <a:cs typeface="宋体" panose="02010600030101010101" pitchFamily="2" charset="-122"/>
                        </a:rPr>
                        <a:t>(</a:t>
                      </a:r>
                      <a:r>
                        <a:rPr lang="zh-CN" altLang="en-US" sz="1000" b="1" i="0">
                          <a:solidFill>
                            <a:srgbClr val="3309DD"/>
                          </a:solidFill>
                          <a:latin typeface="Times New Roman" panose="02020603050405020304" charset="0"/>
                          <a:ea typeface="宋体" panose="02010600030101010101" pitchFamily="2" charset="-122"/>
                          <a:cs typeface="宋体" panose="02010600030101010101" pitchFamily="2" charset="-122"/>
                        </a:rPr>
                        <a:t>阿托欣</a:t>
                      </a:r>
                      <a:r>
                        <a:rPr lang="en-US" altLang="zh-CN" sz="1000" b="0" i="0">
                          <a:solidFill>
                            <a:srgbClr val="3309DD"/>
                          </a:solidFill>
                          <a:latin typeface="Times New Roman" panose="02020603050405020304" charset="0"/>
                          <a:ea typeface="宋体" panose="02010600030101010101" pitchFamily="2" charset="-122"/>
                          <a:cs typeface="宋体" panose="02010600030101010101" pitchFamily="2" charset="-122"/>
                        </a:rPr>
                        <a:t>®</a:t>
                      </a:r>
                      <a:r>
                        <a:rPr lang="zh-CN" altLang="en-US" sz="1000" b="1" i="0">
                          <a:solidFill>
                            <a:srgbClr val="3309DD"/>
                          </a:solidFill>
                          <a:latin typeface="Times New Roman" panose="02020603050405020304" charset="0"/>
                          <a:ea typeface="宋体" panose="02010600030101010101" pitchFamily="2" charset="-122"/>
                          <a:cs typeface="宋体" panose="02010600030101010101" pitchFamily="2" charset="-122"/>
                        </a:rPr>
                        <a:t>）</a:t>
                      </a:r>
                      <a:endParaRPr lang="zh-CN" altLang="en-US" sz="1000" b="1" i="0">
                        <a:solidFill>
                          <a:srgbClr val="3309DD"/>
                        </a:solidFill>
                        <a:latin typeface="Times New Roman" panose="02020603050405020304" charset="0"/>
                        <a:ea typeface="宋体" panose="02010600030101010101" pitchFamily="2" charset="-122"/>
                        <a:cs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c hMerge="1">
                  <a:tcP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tcPr>
                </a:tc>
                <a:tc hMerge="1">
                  <a:tcPr>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tcPr>
                </a:tc>
              </a:tr>
              <a:tr h="314325">
                <a:tc>
                  <a:txBody>
                    <a:bodyPr/>
                    <a:p>
                      <a:pPr algn="ctr" fontAlgn="ctr"/>
                      <a:r>
                        <a:rPr lang="zh-CN" altLang="en-US" sz="900" b="1" i="0">
                          <a:solidFill>
                            <a:srgbClr val="3309DD"/>
                          </a:solidFill>
                          <a:latin typeface="Times New Roman" panose="02020603050405020304" charset="0"/>
                          <a:ea typeface="宋体" panose="02010600030101010101" pitchFamily="2" charset="-122"/>
                        </a:rPr>
                        <a:t>注册分类</a:t>
                      </a:r>
                      <a:endParaRPr lang="zh-CN" altLang="en-US" sz="900" b="1" i="0">
                        <a:solidFill>
                          <a:srgbClr val="3309DD"/>
                        </a:solidFill>
                        <a:latin typeface="Times New Roman" panose="02020603050405020304" charset="0"/>
                        <a:ea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c>
                  <a:txBody>
                    <a:bodyPr/>
                    <a:p>
                      <a:pPr algn="ctr" fontAlgn="ctr"/>
                      <a:r>
                        <a:rPr lang="zh-CN" altLang="en-US" sz="1000" b="0" i="0">
                          <a:solidFill>
                            <a:srgbClr val="08090C"/>
                          </a:solidFill>
                          <a:latin typeface="宋体" panose="02010600030101010101" pitchFamily="2" charset="-122"/>
                          <a:ea typeface="宋体" panose="02010600030101010101" pitchFamily="2" charset="-122"/>
                          <a:cs typeface="宋体" panose="02010600030101010101" pitchFamily="2" charset="-122"/>
                        </a:rPr>
                        <a:t>化学药品</a:t>
                      </a:r>
                      <a:r>
                        <a:rPr lang="en-US" altLang="zh-CN" sz="1000" b="0" i="0">
                          <a:solidFill>
                            <a:srgbClr val="08090C"/>
                          </a:solidFill>
                          <a:latin typeface="宋体" panose="02010600030101010101" pitchFamily="2" charset="-122"/>
                          <a:ea typeface="宋体" panose="02010600030101010101" pitchFamily="2" charset="-122"/>
                          <a:cs typeface="宋体" panose="02010600030101010101" pitchFamily="2" charset="-122"/>
                        </a:rPr>
                        <a:t>4</a:t>
                      </a:r>
                      <a:r>
                        <a:rPr lang="zh-CN" altLang="en-US" sz="1000" b="0" i="0">
                          <a:solidFill>
                            <a:srgbClr val="08090C"/>
                          </a:solidFill>
                          <a:latin typeface="宋体" panose="02010600030101010101" pitchFamily="2" charset="-122"/>
                          <a:ea typeface="宋体" panose="02010600030101010101" pitchFamily="2" charset="-122"/>
                          <a:cs typeface="宋体" panose="02010600030101010101" pitchFamily="2" charset="-122"/>
                        </a:rPr>
                        <a:t>类</a:t>
                      </a:r>
                      <a:endParaRPr lang="zh-CN" altLang="en-US" sz="1000" b="0" i="0">
                        <a:solidFill>
                          <a:srgbClr val="08090C"/>
                        </a:solidFill>
                        <a:latin typeface="宋体" panose="02010600030101010101" pitchFamily="2" charset="-122"/>
                        <a:ea typeface="宋体" panose="02010600030101010101" pitchFamily="2" charset="-122"/>
                        <a:cs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c>
                  <a:txBody>
                    <a:bodyPr/>
                    <a:p>
                      <a:pPr algn="ctr" fontAlgn="ctr"/>
                      <a:r>
                        <a:rPr lang="zh-CN" altLang="en-US" sz="1000" b="1" i="0">
                          <a:solidFill>
                            <a:srgbClr val="3309DD"/>
                          </a:solidFill>
                          <a:latin typeface="Times New Roman" panose="02020603050405020304" charset="0"/>
                          <a:ea typeface="宋体" panose="02010600030101010101" pitchFamily="2" charset="-122"/>
                        </a:rPr>
                        <a:t>中国大陆首次上市时间</a:t>
                      </a:r>
                      <a:endParaRPr lang="zh-CN" altLang="en-US" sz="1000" b="1" i="0">
                        <a:solidFill>
                          <a:srgbClr val="3309DD"/>
                        </a:solidFill>
                        <a:latin typeface="Times New Roman" panose="02020603050405020304" charset="0"/>
                        <a:ea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c>
                  <a:txBody>
                    <a:bodyPr/>
                    <a:p>
                      <a:pPr algn="ctr" fontAlgn="ctr"/>
                      <a:r>
                        <a:rPr lang="en-US" altLang="zh-CN" sz="1000" b="0" i="0">
                          <a:solidFill>
                            <a:srgbClr val="08090C"/>
                          </a:solidFill>
                          <a:latin typeface="Times New Roman" panose="02020603050405020304" charset="0"/>
                          <a:ea typeface="宋体" panose="02010600030101010101" pitchFamily="2" charset="-122"/>
                        </a:rPr>
                        <a:t>2023.09</a:t>
                      </a:r>
                      <a:endParaRPr lang="en-US" altLang="zh-CN" sz="1000" b="0" i="0">
                        <a:solidFill>
                          <a:srgbClr val="08090C"/>
                        </a:solidFill>
                        <a:latin typeface="Times New Roman" panose="02020603050405020304" charset="0"/>
                        <a:ea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r>
              <a:tr h="301625">
                <a:tc>
                  <a:txBody>
                    <a:bodyPr/>
                    <a:p>
                      <a:pPr algn="ctr" fontAlgn="ctr"/>
                      <a:r>
                        <a:rPr lang="zh-CN" altLang="en-US" sz="900" b="1" i="0">
                          <a:solidFill>
                            <a:srgbClr val="3309DD"/>
                          </a:solidFill>
                          <a:latin typeface="Times New Roman" panose="02020603050405020304" charset="0"/>
                          <a:ea typeface="宋体" panose="02010600030101010101" pitchFamily="2" charset="-122"/>
                        </a:rPr>
                        <a:t>注册规格</a:t>
                      </a:r>
                      <a:endParaRPr lang="zh-CN" altLang="en-US" sz="900" b="1" i="0">
                        <a:solidFill>
                          <a:srgbClr val="3309DD"/>
                        </a:solidFill>
                        <a:latin typeface="Times New Roman" panose="02020603050405020304" charset="0"/>
                        <a:ea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c>
                  <a:txBody>
                    <a:bodyPr/>
                    <a:p>
                      <a:pPr algn="ctr" fontAlgn="ctr"/>
                      <a:r>
                        <a:rPr lang="zh-CN" altLang="en-US" sz="1000" b="0" i="0">
                          <a:solidFill>
                            <a:srgbClr val="08090C"/>
                          </a:solidFill>
                          <a:latin typeface="宋体" panose="02010600030101010101" pitchFamily="2" charset="-122"/>
                          <a:ea typeface="宋体" panose="02010600030101010101" pitchFamily="2" charset="-122"/>
                          <a:cs typeface="宋体" panose="02010600030101010101" pitchFamily="2" charset="-122"/>
                        </a:rPr>
                        <a:t>每片含依折麦布 </a:t>
                      </a:r>
                      <a:r>
                        <a:rPr lang="en-US" altLang="zh-CN" sz="1000" b="0" i="0">
                          <a:solidFill>
                            <a:srgbClr val="08090C"/>
                          </a:solidFill>
                          <a:latin typeface="宋体" panose="02010600030101010101" pitchFamily="2" charset="-122"/>
                          <a:ea typeface="宋体" panose="02010600030101010101" pitchFamily="2" charset="-122"/>
                          <a:cs typeface="宋体" panose="02010600030101010101" pitchFamily="2" charset="-122"/>
                        </a:rPr>
                        <a:t>10mg </a:t>
                      </a:r>
                      <a:r>
                        <a:rPr lang="zh-CN" altLang="en-US" sz="1000" b="0" i="0">
                          <a:solidFill>
                            <a:srgbClr val="08090C"/>
                          </a:solidFill>
                          <a:latin typeface="宋体" panose="02010600030101010101" pitchFamily="2" charset="-122"/>
                          <a:ea typeface="宋体" panose="02010600030101010101" pitchFamily="2" charset="-122"/>
                          <a:cs typeface="宋体" panose="02010600030101010101" pitchFamily="2" charset="-122"/>
                        </a:rPr>
                        <a:t>与阿托伐他汀钙 </a:t>
                      </a:r>
                      <a:r>
                        <a:rPr lang="en-US" altLang="zh-CN" sz="1000" b="0" i="0">
                          <a:solidFill>
                            <a:srgbClr val="08090C"/>
                          </a:solidFill>
                          <a:latin typeface="宋体" panose="02010600030101010101" pitchFamily="2" charset="-122"/>
                          <a:ea typeface="宋体" panose="02010600030101010101" pitchFamily="2" charset="-122"/>
                          <a:cs typeface="宋体" panose="02010600030101010101" pitchFamily="2" charset="-122"/>
                        </a:rPr>
                        <a:t>10mg</a:t>
                      </a:r>
                      <a:endParaRPr lang="en-US" altLang="zh-CN" sz="1000" b="0" i="0">
                        <a:solidFill>
                          <a:srgbClr val="08090C"/>
                        </a:solidFill>
                        <a:latin typeface="宋体" panose="02010600030101010101" pitchFamily="2" charset="-122"/>
                        <a:ea typeface="宋体" panose="02010600030101010101" pitchFamily="2" charset="-122"/>
                        <a:cs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c>
                  <a:txBody>
                    <a:bodyPr/>
                    <a:p>
                      <a:pPr algn="ctr" fontAlgn="ctr"/>
                      <a:r>
                        <a:rPr lang="zh-CN" altLang="en-US" sz="1000" b="1" i="0">
                          <a:solidFill>
                            <a:srgbClr val="3309DD"/>
                          </a:solidFill>
                          <a:latin typeface="Times New Roman" panose="02020603050405020304" charset="0"/>
                          <a:ea typeface="宋体" panose="02010600030101010101" pitchFamily="2" charset="-122"/>
                        </a:rPr>
                        <a:t>全球首个上市国家</a:t>
                      </a:r>
                      <a:endParaRPr lang="zh-CN" altLang="en-US" sz="1000" b="1" i="0">
                        <a:solidFill>
                          <a:srgbClr val="3309DD"/>
                        </a:solidFill>
                        <a:latin typeface="Times New Roman" panose="02020603050405020304" charset="0"/>
                        <a:ea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c>
                  <a:txBody>
                    <a:bodyPr/>
                    <a:p>
                      <a:pPr algn="ctr" fontAlgn="ctr"/>
                      <a:r>
                        <a:rPr lang="zh-CN" altLang="en-US" sz="1000" b="0" i="0">
                          <a:solidFill>
                            <a:srgbClr val="08090C"/>
                          </a:solidFill>
                          <a:latin typeface="Times New Roman" panose="02020603050405020304" charset="0"/>
                          <a:ea typeface="宋体" panose="02010600030101010101" pitchFamily="2" charset="-122"/>
                        </a:rPr>
                        <a:t>美国</a:t>
                      </a:r>
                      <a:endParaRPr lang="zh-CN" altLang="en-US" sz="1000" b="0" i="0">
                        <a:solidFill>
                          <a:srgbClr val="08090C"/>
                        </a:solidFill>
                        <a:latin typeface="Times New Roman" panose="02020603050405020304" charset="0"/>
                        <a:ea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r>
              <a:tr h="414020">
                <a:tc>
                  <a:txBody>
                    <a:bodyPr/>
                    <a:p>
                      <a:pPr algn="ctr" fontAlgn="ctr"/>
                      <a:r>
                        <a:rPr lang="zh-CN" altLang="en-US" sz="900" b="1" i="0">
                          <a:solidFill>
                            <a:srgbClr val="3309DD"/>
                          </a:solidFill>
                          <a:latin typeface="Times New Roman" panose="02020603050405020304" charset="0"/>
                          <a:ea typeface="宋体" panose="02010600030101010101" pitchFamily="2" charset="-122"/>
                        </a:rPr>
                        <a:t>目前大陆地区</a:t>
                      </a:r>
                      <a:endParaRPr lang="zh-CN" altLang="en-US" sz="900" b="1" i="0">
                        <a:solidFill>
                          <a:srgbClr val="3309DD"/>
                        </a:solidFill>
                        <a:latin typeface="Times New Roman" panose="02020603050405020304" charset="0"/>
                        <a:ea typeface="宋体" panose="02010600030101010101" pitchFamily="2" charset="-122"/>
                      </a:endParaRPr>
                    </a:p>
                    <a:p>
                      <a:pPr algn="ctr" fontAlgn="ctr"/>
                      <a:r>
                        <a:rPr lang="zh-CN" altLang="en-US" sz="900" b="1" i="0">
                          <a:solidFill>
                            <a:srgbClr val="3309DD"/>
                          </a:solidFill>
                          <a:latin typeface="Times New Roman" panose="02020603050405020304" charset="0"/>
                          <a:ea typeface="宋体" panose="02010600030101010101" pitchFamily="2" charset="-122"/>
                        </a:rPr>
                        <a:t>同通用名上市情况</a:t>
                      </a:r>
                      <a:endParaRPr lang="zh-CN" altLang="en-US" sz="900" b="1" i="0">
                        <a:solidFill>
                          <a:srgbClr val="3309DD"/>
                        </a:solidFill>
                        <a:latin typeface="Times New Roman" panose="02020603050405020304" charset="0"/>
                        <a:ea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c>
                  <a:txBody>
                    <a:bodyPr/>
                    <a:p>
                      <a:pPr algn="l" fontAlgn="ctr"/>
                      <a:r>
                        <a:rPr lang="en-US" altLang="zh-CN" sz="1000" b="0" i="0">
                          <a:solidFill>
                            <a:srgbClr val="08090C"/>
                          </a:solidFill>
                          <a:latin typeface="宋体" panose="02010600030101010101" pitchFamily="2" charset="-122"/>
                          <a:ea typeface="宋体" panose="02010600030101010101" pitchFamily="2" charset="-122"/>
                          <a:cs typeface="宋体" panose="02010600030101010101" pitchFamily="2" charset="-122"/>
                        </a:rPr>
                        <a:t>1</a:t>
                      </a:r>
                      <a:r>
                        <a:rPr lang="zh-CN" altLang="en-US" sz="1000" b="0" i="0">
                          <a:solidFill>
                            <a:srgbClr val="08090C"/>
                          </a:solidFill>
                          <a:latin typeface="宋体" panose="02010600030101010101" pitchFamily="2" charset="-122"/>
                          <a:ea typeface="宋体" panose="02010600030101010101" pitchFamily="2" charset="-122"/>
                          <a:cs typeface="宋体" panose="02010600030101010101" pitchFamily="2" charset="-122"/>
                        </a:rPr>
                        <a:t>家进口原研（欧加隆） </a:t>
                      </a:r>
                      <a:r>
                        <a:rPr lang="en-US" altLang="zh-CN" sz="1000" b="0" i="0">
                          <a:solidFill>
                            <a:srgbClr val="08090C"/>
                          </a:solidFill>
                          <a:latin typeface="宋体" panose="02010600030101010101" pitchFamily="2" charset="-122"/>
                          <a:ea typeface="宋体" panose="02010600030101010101" pitchFamily="2" charset="-122"/>
                          <a:cs typeface="宋体" panose="02010600030101010101" pitchFamily="2" charset="-122"/>
                        </a:rPr>
                        <a:t>6</a:t>
                      </a:r>
                      <a:r>
                        <a:rPr lang="zh-CN" altLang="en-US" sz="1000" b="0" i="0">
                          <a:solidFill>
                            <a:srgbClr val="08090C"/>
                          </a:solidFill>
                          <a:latin typeface="宋体" panose="02010600030101010101" pitchFamily="2" charset="-122"/>
                          <a:ea typeface="宋体" panose="02010600030101010101" pitchFamily="2" charset="-122"/>
                          <a:cs typeface="宋体" panose="02010600030101010101" pitchFamily="2" charset="-122"/>
                        </a:rPr>
                        <a:t>家仿制药（万高药业、施美药业、德元堂药业、福元医药、倍特药业、花园药业）</a:t>
                      </a:r>
                      <a:endParaRPr lang="zh-CN" altLang="en-US" sz="1000" b="0" i="0">
                        <a:solidFill>
                          <a:srgbClr val="08090C"/>
                        </a:solidFill>
                        <a:latin typeface="宋体" panose="02010600030101010101" pitchFamily="2" charset="-122"/>
                        <a:ea typeface="宋体" panose="02010600030101010101" pitchFamily="2" charset="-122"/>
                        <a:cs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c>
                  <a:txBody>
                    <a:bodyPr/>
                    <a:p>
                      <a:pPr algn="ctr" fontAlgn="ctr"/>
                      <a:r>
                        <a:rPr lang="zh-CN" altLang="en-US" sz="1000" b="1" i="0">
                          <a:solidFill>
                            <a:srgbClr val="3309DD"/>
                          </a:solidFill>
                          <a:latin typeface="Times New Roman" panose="02020603050405020304" charset="0"/>
                          <a:ea typeface="宋体" panose="02010600030101010101" pitchFamily="2" charset="-122"/>
                          <a:cs typeface="宋体" panose="02010600030101010101" pitchFamily="2" charset="-122"/>
                        </a:rPr>
                        <a:t>是否为</a:t>
                      </a:r>
                      <a:r>
                        <a:rPr lang="en-US" altLang="zh-CN" sz="1000" b="1" i="0">
                          <a:solidFill>
                            <a:srgbClr val="3309DD"/>
                          </a:solidFill>
                          <a:latin typeface="Times New Roman" panose="02020603050405020304" charset="0"/>
                          <a:ea typeface="宋体" panose="02010600030101010101" pitchFamily="2" charset="-122"/>
                          <a:cs typeface="宋体" panose="02010600030101010101" pitchFamily="2" charset="-122"/>
                        </a:rPr>
                        <a:t>OTC</a:t>
                      </a:r>
                      <a:r>
                        <a:rPr lang="zh-CN" altLang="en-US" sz="1000" b="1" i="0">
                          <a:solidFill>
                            <a:srgbClr val="3309DD"/>
                          </a:solidFill>
                          <a:latin typeface="Times New Roman" panose="02020603050405020304" charset="0"/>
                          <a:ea typeface="宋体" panose="02010600030101010101" pitchFamily="2" charset="-122"/>
                          <a:cs typeface="宋体" panose="02010600030101010101" pitchFamily="2" charset="-122"/>
                        </a:rPr>
                        <a:t>药品</a:t>
                      </a:r>
                      <a:endParaRPr lang="zh-CN" altLang="en-US" sz="1000" b="1" i="0">
                        <a:solidFill>
                          <a:srgbClr val="3309DD"/>
                        </a:solidFill>
                        <a:latin typeface="Times New Roman" panose="02020603050405020304" charset="0"/>
                        <a:ea typeface="宋体" panose="02010600030101010101" pitchFamily="2" charset="-122"/>
                        <a:cs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c>
                  <a:txBody>
                    <a:bodyPr/>
                    <a:p>
                      <a:pPr algn="ctr" fontAlgn="ctr"/>
                      <a:r>
                        <a:rPr lang="zh-CN" altLang="en-US" sz="1000" b="0" i="0">
                          <a:solidFill>
                            <a:srgbClr val="08090C"/>
                          </a:solidFill>
                          <a:latin typeface="Times New Roman" panose="02020603050405020304" charset="0"/>
                          <a:ea typeface="宋体" panose="02010600030101010101" pitchFamily="2" charset="-122"/>
                        </a:rPr>
                        <a:t>否</a:t>
                      </a:r>
                      <a:endParaRPr lang="zh-CN" altLang="en-US" sz="1000" b="0" i="0">
                        <a:solidFill>
                          <a:srgbClr val="08090C"/>
                        </a:solidFill>
                        <a:latin typeface="Times New Roman" panose="02020603050405020304" charset="0"/>
                        <a:ea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r>
              <a:tr h="1164590">
                <a:tc>
                  <a:txBody>
                    <a:bodyPr/>
                    <a:p>
                      <a:pPr algn="ctr" fontAlgn="ctr"/>
                      <a:r>
                        <a:rPr lang="zh-CN" altLang="en-US" sz="900" b="1">
                          <a:solidFill>
                            <a:srgbClr val="3309DD"/>
                          </a:solidFill>
                          <a:latin typeface="Times New Roman" panose="02020603050405020304" charset="0"/>
                          <a:ea typeface="宋体" panose="02010600030101010101" pitchFamily="2" charset="-122"/>
                          <a:sym typeface="+mn-ea"/>
                        </a:rPr>
                        <a:t>适应症</a:t>
                      </a:r>
                      <a:endParaRPr lang="zh-CN" altLang="en-US" sz="900" b="1" i="0">
                        <a:solidFill>
                          <a:srgbClr val="3309DD"/>
                        </a:solidFill>
                        <a:latin typeface="Times New Roman" panose="02020603050405020304" charset="0"/>
                        <a:ea typeface="宋体" panose="02010600030101010101" pitchFamily="2" charset="-122"/>
                      </a:endParaRPr>
                    </a:p>
                    <a:p>
                      <a:pPr algn="ctr" fontAlgn="ctr"/>
                      <a:endParaRPr lang="zh-CN" altLang="en-US" sz="900" b="1" i="0">
                        <a:solidFill>
                          <a:srgbClr val="3309DD"/>
                        </a:solidFill>
                        <a:latin typeface="Times New Roman" panose="02020603050405020304" charset="0"/>
                        <a:ea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c>
                  <a:txBody>
                    <a:bodyPr/>
                    <a:p>
                      <a:pPr algn="l" fontAlgn="ctr"/>
                      <a:r>
                        <a:rPr lang="en-US" altLang="zh-CN"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、高胆固醇血症：</a:t>
                      </a:r>
                      <a:r>
                        <a:rPr lang="zh-CN" altLang="en-US"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用于在饮食控制的基础上，治疗他汀类药物单药治疗</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LDL-C</a:t>
                      </a:r>
                      <a:r>
                        <a:rPr lang="en-US" altLang="zh-CN"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无法达标的成人原发性（杂</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合子型家族性或非家族性）高胆固醇血症或混合性高脂血症患者；</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、纯合子型家族性高胆固醇血症（</a:t>
                      </a:r>
                      <a:r>
                        <a:rPr lang="en-US" altLang="zh-CN"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HoFH</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适用于在饮食控制的基础上，降低</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HoFH</a:t>
                      </a:r>
                      <a:r>
                        <a:rPr lang="en-US" altLang="zh-CN"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患者的</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TC</a:t>
                      </a:r>
                      <a:r>
                        <a:rPr lang="en-US" altLang="zh-CN"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和</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LDL-C</a:t>
                      </a:r>
                      <a:r>
                        <a:rPr lang="en-US" altLang="zh-CN"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水平。可作为其他降</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脂治疗（例如</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LDL</a:t>
                      </a:r>
                      <a:r>
                        <a:rPr lang="en-US" altLang="zh-CN"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血浆分离置换法）的辅助疗法，或尚无其他降脂治疗时，本品用于降低</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HoFH</a:t>
                      </a:r>
                      <a:r>
                        <a:rPr lang="en-US" altLang="zh-CN"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患者的</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TC</a:t>
                      </a:r>
                      <a:r>
                        <a:rPr lang="en-US" altLang="zh-CN"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和</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 </a:t>
                      </a:r>
                      <a:r>
                        <a:rPr lang="en-US" altLang="zh-CN"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LDL-C</a:t>
                      </a:r>
                      <a:r>
                        <a:rPr lang="en-US" altLang="zh-CN"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水平。</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HoFH</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在第一批罕见病目录）。</a:t>
                      </a:r>
                      <a:endParaRPr lang="zh-CN" altLang="en-US" sz="1000" b="1" i="0">
                        <a:solidFill>
                          <a:srgbClr val="08090C"/>
                        </a:solidFill>
                        <a:latin typeface="宋体" panose="02010600030101010101" pitchFamily="2" charset="-122"/>
                        <a:ea typeface="宋体" panose="02010600030101010101" pitchFamily="2" charset="-122"/>
                        <a:cs typeface="宋体" panose="02010600030101010101" pitchFamily="2" charset="-122"/>
                      </a:endParaRPr>
                    </a:p>
                    <a:p>
                      <a:pPr algn="l" fontAlgn="ctr"/>
                      <a:endParaRPr lang="zh-CN" altLang="en-US" sz="1000" b="0" i="0">
                        <a:solidFill>
                          <a:srgbClr val="08090C"/>
                        </a:solidFill>
                        <a:latin typeface="宋体" panose="02010600030101010101" pitchFamily="2" charset="-122"/>
                        <a:ea typeface="宋体" panose="02010600030101010101" pitchFamily="2" charset="-122"/>
                        <a:cs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c>
                  <a:txBody>
                    <a:bodyPr/>
                    <a:p>
                      <a:pPr algn="ctr" fontAlgn="ctr"/>
                      <a:r>
                        <a:rPr lang="zh-CN" altLang="en-US" sz="1000" b="1" i="0">
                          <a:solidFill>
                            <a:srgbClr val="3309DD"/>
                          </a:solidFill>
                          <a:latin typeface="Times New Roman" panose="02020603050405020304" charset="0"/>
                          <a:ea typeface="宋体" panose="02010600030101010101" pitchFamily="2" charset="-122"/>
                        </a:rPr>
                        <a:t>用法用量</a:t>
                      </a:r>
                      <a:endParaRPr lang="zh-CN" altLang="en-US" sz="1000" b="1" i="0">
                        <a:solidFill>
                          <a:srgbClr val="3309DD"/>
                        </a:solidFill>
                        <a:latin typeface="Times New Roman" panose="02020603050405020304" charset="0"/>
                        <a:ea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c>
                  <a:txBody>
                    <a:bodyPr/>
                    <a:p>
                      <a:pPr algn="l" fontAlgn="ctr"/>
                      <a:r>
                        <a:rPr lang="zh-CN" altLang="en-US" sz="1000" b="0" i="0">
                          <a:solidFill>
                            <a:srgbClr val="08090C"/>
                          </a:solidFill>
                          <a:latin typeface="Times New Roman" panose="02020603050405020304" charset="0"/>
                          <a:ea typeface="宋体" panose="02010600030101010101" pitchFamily="2" charset="-122"/>
                          <a:cs typeface="宋体" panose="02010600030101010101" pitchFamily="2" charset="-122"/>
                        </a:rPr>
                        <a:t>依折麦布阿托伐他汀钙片（</a:t>
                      </a:r>
                      <a:r>
                        <a:rPr lang="en-US" altLang="zh-CN" sz="1000" b="0" i="0">
                          <a:solidFill>
                            <a:srgbClr val="08090C"/>
                          </a:solidFill>
                          <a:latin typeface="Times New Roman" panose="02020603050405020304" charset="0"/>
                          <a:ea typeface="宋体" panose="02010600030101010101" pitchFamily="2" charset="-122"/>
                          <a:cs typeface="宋体" panose="02010600030101010101" pitchFamily="2" charset="-122"/>
                        </a:rPr>
                        <a:t>Ⅰ</a:t>
                      </a:r>
                      <a:r>
                        <a:rPr lang="zh-CN" altLang="en-US" sz="1000" b="0" i="0">
                          <a:solidFill>
                            <a:srgbClr val="08090C"/>
                          </a:solidFill>
                          <a:latin typeface="Times New Roman" panose="02020603050405020304" charset="0"/>
                          <a:ea typeface="宋体" panose="02010600030101010101" pitchFamily="2" charset="-122"/>
                          <a:cs typeface="宋体" panose="02010600030101010101" pitchFamily="2" charset="-122"/>
                        </a:rPr>
                        <a:t>）</a:t>
                      </a:r>
                      <a:r>
                        <a:rPr lang="en-US" altLang="zh-CN" sz="1000" b="0" i="0">
                          <a:solidFill>
                            <a:srgbClr val="08090C"/>
                          </a:solidFill>
                          <a:latin typeface="Times New Roman" panose="02020603050405020304" charset="0"/>
                          <a:ea typeface="宋体" panose="02010600030101010101" pitchFamily="2" charset="-122"/>
                          <a:cs typeface="宋体" panose="02010600030101010101" pitchFamily="2" charset="-122"/>
                        </a:rPr>
                        <a:t>10mg/10mg</a:t>
                      </a:r>
                      <a:r>
                        <a:rPr lang="zh-CN" altLang="en-US" sz="1000" b="0" i="0">
                          <a:solidFill>
                            <a:srgbClr val="08090C"/>
                          </a:solidFill>
                          <a:latin typeface="Times New Roman" panose="02020603050405020304" charset="0"/>
                          <a:ea typeface="宋体" panose="02010600030101010101" pitchFamily="2" charset="-122"/>
                          <a:cs typeface="宋体" panose="02010600030101010101" pitchFamily="2" charset="-122"/>
                        </a:rPr>
                        <a:t>，一天一次 ，给药方法：口服给药。本品每日用量可在一天内的任何时间一次服用，并不受进餐影响。</a:t>
                      </a:r>
                      <a:endParaRPr lang="zh-CN" altLang="en-US" sz="1000" b="0" i="0">
                        <a:solidFill>
                          <a:srgbClr val="08090C"/>
                        </a:solidFill>
                        <a:latin typeface="Times New Roman" panose="02020603050405020304" charset="0"/>
                        <a:ea typeface="宋体" panose="02010600030101010101" pitchFamily="2" charset="-122"/>
                        <a:cs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r>
              <a:tr h="408305">
                <a:tc>
                  <a:txBody>
                    <a:bodyPr/>
                    <a:p>
                      <a:pPr algn="ctr" fontAlgn="ctr"/>
                      <a:r>
                        <a:rPr lang="zh-CN" altLang="en-US" sz="900" b="1" i="0">
                          <a:solidFill>
                            <a:srgbClr val="3309DD"/>
                          </a:solidFill>
                          <a:latin typeface="Times New Roman" panose="02020603050405020304" charset="0"/>
                          <a:ea typeface="宋体" panose="02010600030101010101" pitchFamily="2" charset="-122"/>
                        </a:rPr>
                        <a:t>参照药品</a:t>
                      </a:r>
                      <a:endParaRPr lang="zh-CN" altLang="en-US" sz="900" b="1" i="0">
                        <a:solidFill>
                          <a:srgbClr val="3309DD"/>
                        </a:solidFill>
                        <a:latin typeface="Times New Roman" panose="02020603050405020304" charset="0"/>
                        <a:ea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c gridSpan="3">
                  <a:txBody>
                    <a:bodyPr/>
                    <a:p>
                      <a:pPr algn="l" fontAlgn="ctr"/>
                      <a:r>
                        <a:rPr lang="en-US" altLang="zh-CN" sz="1000" b="1" i="0">
                          <a:solidFill>
                            <a:srgbClr val="08090C"/>
                          </a:solidFill>
                          <a:latin typeface="宋体" panose="02010600030101010101" pitchFamily="2" charset="-122"/>
                          <a:ea typeface="宋体" panose="02010600030101010101" pitchFamily="2" charset="-122"/>
                          <a:cs typeface="宋体" panose="02010600030101010101" pitchFamily="2" charset="-122"/>
                        </a:rPr>
                        <a:t>1</a:t>
                      </a:r>
                      <a:r>
                        <a:rPr lang="zh-CN" altLang="en-US" sz="1000" b="1" i="0">
                          <a:solidFill>
                            <a:srgbClr val="08090C"/>
                          </a:solidFill>
                          <a:latin typeface="宋体" panose="02010600030101010101" pitchFamily="2" charset="-122"/>
                          <a:ea typeface="宋体" panose="02010600030101010101" pitchFamily="2" charset="-122"/>
                          <a:cs typeface="宋体" panose="02010600030101010101" pitchFamily="2" charset="-122"/>
                        </a:rPr>
                        <a:t>、益立妥</a:t>
                      </a:r>
                      <a:r>
                        <a:rPr lang="en-US" altLang="zh-CN" sz="1000" b="1" i="0">
                          <a:solidFill>
                            <a:srgbClr val="08090C"/>
                          </a:solidFill>
                          <a:latin typeface="宋体" panose="02010600030101010101" pitchFamily="2" charset="-122"/>
                          <a:ea typeface="宋体" panose="02010600030101010101" pitchFamily="2" charset="-122"/>
                          <a:cs typeface="宋体" panose="02010600030101010101" pitchFamily="2" charset="-122"/>
                        </a:rPr>
                        <a:t>®</a:t>
                      </a:r>
                      <a:r>
                        <a:rPr lang="zh-CN" altLang="en-US" sz="1000" b="1" i="0">
                          <a:solidFill>
                            <a:srgbClr val="08090C"/>
                          </a:solidFill>
                          <a:latin typeface="宋体" panose="02010600030101010101" pitchFamily="2" charset="-122"/>
                          <a:ea typeface="宋体" panose="02010600030101010101" pitchFamily="2" charset="-122"/>
                          <a:cs typeface="宋体" panose="02010600030101010101" pitchFamily="2" charset="-122"/>
                        </a:rPr>
                        <a:t>依折麦布阿托伐他汀钙片（</a:t>
                      </a:r>
                      <a:r>
                        <a:rPr lang="en-US" altLang="zh-CN" sz="1000" b="1" i="0">
                          <a:solidFill>
                            <a:srgbClr val="08090C"/>
                          </a:solidFill>
                          <a:latin typeface="宋体" panose="02010600030101010101" pitchFamily="2" charset="-122"/>
                          <a:ea typeface="宋体" panose="02010600030101010101" pitchFamily="2" charset="-122"/>
                          <a:cs typeface="宋体" panose="02010600030101010101" pitchFamily="2" charset="-122"/>
                        </a:rPr>
                        <a:t>Ⅰ</a:t>
                      </a:r>
                      <a:r>
                        <a:rPr lang="zh-CN" altLang="en-US" sz="1000" b="1" i="0">
                          <a:solidFill>
                            <a:srgbClr val="08090C"/>
                          </a:solidFill>
                          <a:latin typeface="宋体" panose="02010600030101010101" pitchFamily="2" charset="-122"/>
                          <a:ea typeface="宋体" panose="02010600030101010101" pitchFamily="2" charset="-122"/>
                          <a:cs typeface="宋体" panose="02010600030101010101" pitchFamily="2" charset="-122"/>
                        </a:rPr>
                        <a:t>）；</a:t>
                      </a:r>
                      <a:r>
                        <a:rPr lang="en-US" altLang="zh-CN" sz="1000" b="1" i="0">
                          <a:solidFill>
                            <a:srgbClr val="08090C"/>
                          </a:solidFill>
                          <a:latin typeface="宋体" panose="02010600030101010101" pitchFamily="2" charset="-122"/>
                          <a:ea typeface="宋体" panose="02010600030101010101" pitchFamily="2" charset="-122"/>
                          <a:cs typeface="宋体" panose="02010600030101010101" pitchFamily="2" charset="-122"/>
                        </a:rPr>
                        <a:t>2</a:t>
                      </a:r>
                      <a:r>
                        <a:rPr lang="zh-CN" altLang="en-US" sz="1000" b="1" i="0">
                          <a:solidFill>
                            <a:srgbClr val="08090C"/>
                          </a:solidFill>
                          <a:latin typeface="宋体" panose="02010600030101010101" pitchFamily="2" charset="-122"/>
                          <a:ea typeface="宋体" panose="02010600030101010101" pitchFamily="2" charset="-122"/>
                          <a:cs typeface="宋体" panose="02010600030101010101" pitchFamily="2" charset="-122"/>
                        </a:rPr>
                        <a:t>、</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益立妥</a:t>
                      </a:r>
                      <a:r>
                        <a:rPr lang="en-US" altLang="zh-CN"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依折麦布阿托伐他汀钙片（</a:t>
                      </a:r>
                      <a:r>
                        <a:rPr lang="en-US" altLang="zh-CN"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Ⅱ</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000" b="1" i="0">
                          <a:solidFill>
                            <a:srgbClr val="08090C"/>
                          </a:solidFill>
                          <a:latin typeface="宋体" panose="02010600030101010101" pitchFamily="2" charset="-122"/>
                          <a:ea typeface="宋体" panose="02010600030101010101" pitchFamily="2" charset="-122"/>
                          <a:cs typeface="宋体" panose="02010600030101010101" pitchFamily="2" charset="-122"/>
                        </a:rPr>
                        <a:t> </a:t>
                      </a:r>
                      <a:r>
                        <a:rPr lang="en-US" altLang="zh-CN" sz="1000" b="1" i="0">
                          <a:solidFill>
                            <a:srgbClr val="08090C"/>
                          </a:solidFill>
                          <a:latin typeface="宋体" panose="02010600030101010101" pitchFamily="2" charset="-122"/>
                          <a:ea typeface="宋体" panose="02010600030101010101" pitchFamily="2" charset="-122"/>
                          <a:cs typeface="宋体" panose="02010600030101010101" pitchFamily="2" charset="-122"/>
                        </a:rPr>
                        <a:t>3</a:t>
                      </a:r>
                      <a:r>
                        <a:rPr lang="zh-CN" altLang="en-US" sz="1000" b="1" i="0">
                          <a:solidFill>
                            <a:srgbClr val="08090C"/>
                          </a:solidFill>
                          <a:latin typeface="宋体" panose="02010600030101010101" pitchFamily="2" charset="-122"/>
                          <a:ea typeface="宋体" panose="02010600030101010101" pitchFamily="2" charset="-122"/>
                          <a:cs typeface="宋体" panose="02010600030101010101" pitchFamily="2" charset="-122"/>
                        </a:rPr>
                        <a:t>、（</a:t>
                      </a:r>
                      <a:r>
                        <a:rPr lang="en-US" altLang="zh-CN" sz="1000" b="1" i="0">
                          <a:solidFill>
                            <a:srgbClr val="08090C"/>
                          </a:solidFill>
                          <a:latin typeface="宋体" panose="02010600030101010101" pitchFamily="2" charset="-122"/>
                          <a:ea typeface="宋体" panose="02010600030101010101" pitchFamily="2" charset="-122"/>
                          <a:cs typeface="宋体" panose="02010600030101010101" pitchFamily="2" charset="-122"/>
                        </a:rPr>
                        <a:t>EZ</a:t>
                      </a:r>
                      <a:r>
                        <a:rPr lang="zh-CN" altLang="en-US" sz="1000" b="1" i="0">
                          <a:solidFill>
                            <a:srgbClr val="08090C"/>
                          </a:solidFill>
                          <a:latin typeface="宋体" panose="02010600030101010101" pitchFamily="2" charset="-122"/>
                          <a:ea typeface="宋体" panose="02010600030101010101" pitchFamily="2" charset="-122"/>
                          <a:cs typeface="宋体" panose="02010600030101010101" pitchFamily="2" charset="-122"/>
                        </a:rPr>
                        <a:t>依折麦布（益适纯</a:t>
                      </a:r>
                      <a:r>
                        <a:rPr lang="en-US" altLang="zh-CN" sz="1000" b="1" i="0">
                          <a:solidFill>
                            <a:srgbClr val="08090C"/>
                          </a:solidFill>
                          <a:latin typeface="宋体" panose="02010600030101010101" pitchFamily="2" charset="-122"/>
                          <a:ea typeface="宋体" panose="02010600030101010101" pitchFamily="2" charset="-122"/>
                          <a:cs typeface="宋体" panose="02010600030101010101" pitchFamily="2" charset="-122"/>
                        </a:rPr>
                        <a:t>®</a:t>
                      </a:r>
                      <a:r>
                        <a:rPr lang="zh-CN" altLang="en-US" sz="1000" b="1" i="0">
                          <a:solidFill>
                            <a:srgbClr val="08090C"/>
                          </a:solidFill>
                          <a:latin typeface="宋体" panose="02010600030101010101" pitchFamily="2" charset="-122"/>
                          <a:ea typeface="宋体" panose="02010600030101010101" pitchFamily="2" charset="-122"/>
                          <a:cs typeface="宋体" panose="02010600030101010101" pitchFamily="2" charset="-122"/>
                        </a:rPr>
                        <a:t>）</a:t>
                      </a:r>
                      <a:r>
                        <a:rPr lang="en-US" altLang="zh-CN" sz="1000" b="1" i="0">
                          <a:solidFill>
                            <a:srgbClr val="08090C"/>
                          </a:solidFill>
                          <a:latin typeface="宋体" panose="02010600030101010101" pitchFamily="2" charset="-122"/>
                          <a:ea typeface="宋体" panose="02010600030101010101" pitchFamily="2" charset="-122"/>
                          <a:cs typeface="宋体" panose="02010600030101010101" pitchFamily="2" charset="-122"/>
                        </a:rPr>
                        <a:t>+AS</a:t>
                      </a:r>
                      <a:r>
                        <a:rPr lang="zh-CN" altLang="en-US" sz="1000" b="1" i="0">
                          <a:solidFill>
                            <a:srgbClr val="08090C"/>
                          </a:solidFill>
                          <a:latin typeface="宋体" panose="02010600030101010101" pitchFamily="2" charset="-122"/>
                          <a:ea typeface="宋体" panose="02010600030101010101" pitchFamily="2" charset="-122"/>
                          <a:cs typeface="宋体" panose="02010600030101010101" pitchFamily="2" charset="-122"/>
                        </a:rPr>
                        <a:t>阿托伐他汀钙片（立普妥</a:t>
                      </a:r>
                      <a:r>
                        <a:rPr lang="en-US" altLang="zh-CN" sz="1000" b="1" i="0">
                          <a:solidFill>
                            <a:srgbClr val="08090C"/>
                          </a:solidFill>
                          <a:latin typeface="宋体" panose="02010600030101010101" pitchFamily="2" charset="-122"/>
                          <a:ea typeface="宋体" panose="02010600030101010101" pitchFamily="2" charset="-122"/>
                          <a:cs typeface="宋体" panose="02010600030101010101" pitchFamily="2" charset="-122"/>
                        </a:rPr>
                        <a:t>®</a:t>
                      </a:r>
                      <a:r>
                        <a:rPr lang="zh-CN" altLang="en-US" sz="1000" b="1" i="0">
                          <a:solidFill>
                            <a:srgbClr val="08090C"/>
                          </a:solidFill>
                          <a:latin typeface="宋体" panose="02010600030101010101" pitchFamily="2" charset="-122"/>
                          <a:ea typeface="宋体" panose="02010600030101010101" pitchFamily="2" charset="-122"/>
                          <a:cs typeface="宋体" panose="02010600030101010101" pitchFamily="2" charset="-122"/>
                        </a:rPr>
                        <a:t>）单片</a:t>
                      </a:r>
                      <a:r>
                        <a:rPr lang="en-US" altLang="zh-CN" sz="1000" b="1" i="0">
                          <a:solidFill>
                            <a:srgbClr val="08090C"/>
                          </a:solidFill>
                          <a:latin typeface="宋体" panose="02010600030101010101" pitchFamily="2" charset="-122"/>
                          <a:ea typeface="宋体" panose="02010600030101010101" pitchFamily="2" charset="-122"/>
                          <a:cs typeface="宋体" panose="02010600030101010101" pitchFamily="2" charset="-122"/>
                        </a:rPr>
                        <a:t>+</a:t>
                      </a:r>
                      <a:r>
                        <a:rPr lang="zh-CN" altLang="en-US" sz="1000" b="1" i="0">
                          <a:solidFill>
                            <a:srgbClr val="08090C"/>
                          </a:solidFill>
                          <a:latin typeface="宋体" panose="02010600030101010101" pitchFamily="2" charset="-122"/>
                          <a:ea typeface="宋体" panose="02010600030101010101" pitchFamily="2" charset="-122"/>
                          <a:cs typeface="宋体" panose="02010600030101010101" pitchFamily="2" charset="-122"/>
                        </a:rPr>
                        <a:t>联用治疗。</a:t>
                      </a:r>
                      <a:endParaRPr lang="zh-CN" altLang="en-US" sz="1000" b="1" i="0">
                        <a:solidFill>
                          <a:srgbClr val="08090C"/>
                        </a:solidFill>
                        <a:latin typeface="宋体" panose="02010600030101010101" pitchFamily="2" charset="-122"/>
                        <a:ea typeface="宋体" panose="02010600030101010101" pitchFamily="2" charset="-122"/>
                        <a:cs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c hMerge="1">
                  <a:tcP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tcPr>
                </a:tc>
                <a:tc hMerge="1">
                  <a:tcPr>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tcPr>
                </a:tc>
              </a:tr>
              <a:tr h="923925">
                <a:tc>
                  <a:txBody>
                    <a:bodyPr/>
                    <a:p>
                      <a:pPr algn="ctr" fontAlgn="ctr"/>
                      <a:r>
                        <a:rPr lang="zh-CN" altLang="en-US" sz="900" b="1" i="0">
                          <a:solidFill>
                            <a:srgbClr val="3309DD"/>
                          </a:solidFill>
                          <a:latin typeface="Times New Roman" panose="02020603050405020304" charset="0"/>
                          <a:ea typeface="宋体" panose="02010600030101010101" pitchFamily="2" charset="-122"/>
                        </a:rPr>
                        <a:t>参照药品理由</a:t>
                      </a:r>
                      <a:endParaRPr lang="zh-CN" altLang="en-US" sz="900" b="1" i="0">
                        <a:solidFill>
                          <a:srgbClr val="3309DD"/>
                        </a:solidFill>
                        <a:latin typeface="Times New Roman" panose="02020603050405020304" charset="0"/>
                        <a:ea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c gridSpan="3">
                  <a:txBody>
                    <a:bodyPr/>
                    <a:p>
                      <a:pPr algn="l" fontAlgn="ctr">
                        <a:lnSpc>
                          <a:spcPct val="120000"/>
                        </a:lnSpc>
                      </a:pPr>
                      <a:r>
                        <a:rPr lang="zh-CN" altLang="en-US" sz="1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1、依折麦布阿托伐他汀钙片（</a:t>
                      </a:r>
                      <a:r>
                        <a:rPr lang="en-US" altLang="en-US" sz="1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Ⅱ）、</a:t>
                      </a:r>
                      <a:r>
                        <a:rPr lang="zh-CN" altLang="en-US" sz="1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依折麦布、阿托伐他汀片均已纳入医保目录常规管理；</a:t>
                      </a:r>
                      <a:endParaRPr lang="zh-CN" altLang="en-US" sz="1000" b="1" i="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fontAlgn="ctr">
                        <a:lnSpc>
                          <a:spcPct val="120000"/>
                        </a:lnSpc>
                      </a:pPr>
                      <a:r>
                        <a:rPr lang="zh-CN" altLang="en-US" sz="1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2、中国三期临床试验复方制剂与依折麦布+阿托伐他汀联用的实验对照显示调脂作用显著，依折麦布阿托伐他汀钙片（</a:t>
                      </a:r>
                      <a:r>
                        <a:rPr lang="en-US" altLang="en-US" sz="1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Ⅰ）</a:t>
                      </a:r>
                      <a:r>
                        <a:rPr lang="zh-CN" altLang="en-US" sz="1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和依折麦布阿托伐他汀钙片（</a:t>
                      </a:r>
                      <a:r>
                        <a:rPr lang="en-US" altLang="en-US" sz="1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Ⅱ）</a:t>
                      </a:r>
                      <a:r>
                        <a:rPr lang="zh-CN" altLang="en-US" sz="1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降脂幅度相当；</a:t>
                      </a:r>
                      <a:endParaRPr lang="zh-CN" altLang="en-US" sz="1000" b="1" i="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fontAlgn="ctr">
                        <a:lnSpc>
                          <a:spcPct val="120000"/>
                        </a:lnSpc>
                      </a:pPr>
                      <a:r>
                        <a:rPr lang="zh-CN" altLang="en-US" sz="1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3、药理学机制、适应症人群相同，单方和复方都是血脂管理指南一线推荐用药；具有明确疗效和安全性数据，能为依折麦布阿托伐他汀钙片（</a:t>
                      </a:r>
                      <a:r>
                        <a:rPr lang="en-US" altLang="en-US" sz="1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Ⅰ）</a:t>
                      </a:r>
                      <a:r>
                        <a:rPr lang="zh-CN" altLang="en-US" sz="1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的疗效和安全性提供更好的对比基础。</a:t>
                      </a:r>
                      <a:endParaRPr lang="zh-CN" altLang="en-US" sz="1000" b="1" i="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c hMerge="1">
                  <a:tcP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tcPr>
                </a:tc>
                <a:tc hMerge="1">
                  <a:tcPr>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tcPr>
                </a:tc>
              </a:tr>
              <a:tr h="1289685">
                <a:tc>
                  <a:txBody>
                    <a:bodyPr/>
                    <a:p>
                      <a:pPr algn="l" fontAlgn="ctr"/>
                      <a:r>
                        <a:rPr lang="zh-CN" altLang="en-US" sz="900" b="1" i="0">
                          <a:solidFill>
                            <a:srgbClr val="3309DD"/>
                          </a:solidFill>
                          <a:latin typeface="Times New Roman" panose="02020603050405020304" charset="0"/>
                          <a:ea typeface="宋体" panose="02010600030101010101" pitchFamily="2" charset="-122"/>
                        </a:rPr>
                        <a:t>与参照品或已上市的同治疗领域药品相比优势</a:t>
                      </a:r>
                      <a:endParaRPr lang="zh-CN" altLang="en-US" sz="900" b="1" i="0">
                        <a:solidFill>
                          <a:srgbClr val="3309DD"/>
                        </a:solidFill>
                        <a:latin typeface="Times New Roman" panose="02020603050405020304" charset="0"/>
                        <a:ea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c gridSpan="3">
                  <a:txBody>
                    <a:bodyPr/>
                    <a:p>
                      <a:pPr algn="l" fontAlgn="ctr">
                        <a:lnSpc>
                          <a:spcPct val="120000"/>
                        </a:lnSpc>
                      </a:pPr>
                      <a:r>
                        <a:rPr lang="en-US" altLang="zh-CN" sz="1000" b="0" i="0">
                          <a:solidFill>
                            <a:srgbClr val="08090C"/>
                          </a:solidFill>
                          <a:latin typeface="宋体" panose="02010600030101010101" pitchFamily="2" charset="-122"/>
                          <a:ea typeface="宋体" panose="02010600030101010101" pitchFamily="2" charset="-122"/>
                          <a:cs typeface="宋体" panose="02010600030101010101" pitchFamily="2" charset="-122"/>
                        </a:rPr>
                        <a:t>1</a:t>
                      </a:r>
                      <a:r>
                        <a:rPr lang="zh-CN"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复方制剂</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依折麦布阿托伐他汀钙片（</a:t>
                      </a:r>
                      <a:r>
                        <a:rPr lang="en-US" altLang="zh-CN"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Ⅰ</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合成吸收双重机制协同中强度降脂，全面优化血脂管理，比单方联合治疗患者服药依从性提高至</a:t>
                      </a:r>
                      <a:r>
                        <a:rPr lang="en-US" altLang="zh-CN"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68%</a:t>
                      </a:r>
                      <a:r>
                        <a:rPr lang="zh-CN" altLang="en-US"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（提高</a:t>
                      </a:r>
                      <a:r>
                        <a:rPr lang="en-US" altLang="zh-CN"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33%</a:t>
                      </a:r>
                      <a:r>
                        <a:rPr lang="zh-CN" altLang="en-US"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）、降低</a:t>
                      </a:r>
                      <a:r>
                        <a:rPr lang="en-US" altLang="zh-CN"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ASCVD</a:t>
                      </a:r>
                      <a:r>
                        <a:rPr lang="zh-CN" altLang="en-US"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事件发生率，从而使患者的心血管预后改善更显著。能为心血管疾病预防的优化提供策略，推进临床实践中规范处方将助力实现“健康中国 </a:t>
                      </a:r>
                      <a:r>
                        <a:rPr lang="en-US" altLang="zh-CN"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2030 </a:t>
                      </a:r>
                      <a:r>
                        <a:rPr lang="zh-CN" altLang="en-US"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规划 ”的目标；</a:t>
                      </a:r>
                      <a:br>
                        <a:rPr lang="zh-CN" altLang="en-US"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br>
                      <a:r>
                        <a:rPr lang="en-US" altLang="zh-CN"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复方制剂依折麦布阿托伐他汀（</a:t>
                      </a:r>
                      <a:r>
                        <a:rPr lang="en-US" altLang="zh-CN"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Ⅰ</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）起始剂量治疗，</a:t>
                      </a:r>
                      <a:r>
                        <a:rPr lang="zh-CN" altLang="en-US"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为血脂管理不达标患者进一步降低</a:t>
                      </a:r>
                      <a:r>
                        <a:rPr lang="en-US" altLang="zh-CN"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LDL-C 24.8%</a:t>
                      </a:r>
                      <a:r>
                        <a:rPr lang="zh-CN" altLang="en-US" sz="1000">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复方制剂较双片联用额外降低LDL-C幅度达9%，</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临床获益明显；</a:t>
                      </a:r>
                      <a:endPar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endParaRPr>
                    </a:p>
                    <a:p>
                      <a:pPr algn="l" fontAlgn="ctr">
                        <a:lnSpc>
                          <a:spcPct val="120000"/>
                        </a:lnSpc>
                      </a:pPr>
                      <a:r>
                        <a:rPr lang="zh-CN" altLang="en-US" sz="1000">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宋体" panose="02010600030101010101" pitchFamily="2" charset="-122"/>
                          <a:sym typeface="+mn-ea"/>
                        </a:rPr>
                        <a:t>3、</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ASCVD患者、</a:t>
                      </a:r>
                      <a:r>
                        <a:rPr lang="zh-CN" altLang="en-US" sz="1000" b="1">
                          <a:solidFill>
                            <a:srgbClr val="08090C"/>
                          </a:solidFill>
                          <a:latin typeface="宋体" panose="02010600030101010101" pitchFamily="2" charset="-122"/>
                          <a:ea typeface="宋体" panose="02010600030101010101" pitchFamily="2" charset="-122"/>
                          <a:cs typeface="宋体" panose="02010600030101010101" pitchFamily="2" charset="-122"/>
                          <a:sym typeface="+mn-ea"/>
                        </a:rPr>
                        <a:t>老年人、糖尿病患者、慢性肾功能不全患者治疗及用药不需要调整剂量。</a:t>
                      </a:r>
                      <a:endParaRPr lang="zh-CN" altLang="en-US" sz="1000" b="1" i="0">
                        <a:solidFill>
                          <a:srgbClr val="08090C"/>
                        </a:solidFill>
                        <a:latin typeface="宋体" panose="02010600030101010101" pitchFamily="2" charset="-122"/>
                        <a:ea typeface="宋体" panose="02010600030101010101" pitchFamily="2" charset="-122"/>
                        <a:cs typeface="宋体" panose="02010600030101010101" pitchFamily="2" charset="-122"/>
                      </a:endParaRPr>
                    </a:p>
                  </a:txBody>
                  <a:tcPr marL="9842" marR="9842" marT="9842" marB="0" anchor="ctr" anchorCtr="0">
                    <a:lnL w="12700" cap="flat" cmpd="sng">
                      <a:solidFill>
                        <a:srgbClr val="3309DD"/>
                      </a:solidFill>
                      <a:prstDash val="solid"/>
                      <a:headEnd type="none" w="med" len="med"/>
                      <a:tailEnd type="none" w="med" len="med"/>
                    </a:lnL>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solidFill>
                      <a:srgbClr val="FFFFFF"/>
                    </a:solidFill>
                  </a:tcPr>
                </a:tc>
                <a:tc hMerge="1">
                  <a:tcP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tcPr>
                </a:tc>
                <a:tc hMerge="1">
                  <a:tcPr>
                    <a:lnR w="12700" cap="flat" cmpd="sng">
                      <a:solidFill>
                        <a:srgbClr val="3309DD"/>
                      </a:solidFill>
                      <a:prstDash val="solid"/>
                      <a:headEnd type="none" w="med" len="med"/>
                      <a:tailEnd type="none" w="med" len="med"/>
                    </a:lnR>
                    <a:lnT w="12700" cap="flat" cmpd="sng">
                      <a:solidFill>
                        <a:srgbClr val="3309DD"/>
                      </a:solidFill>
                      <a:prstDash val="solid"/>
                      <a:headEnd type="none" w="med" len="med"/>
                      <a:tailEnd type="none" w="med" len="med"/>
                    </a:lnT>
                    <a:lnB w="12700" cap="flat" cmpd="sng">
                      <a:solidFill>
                        <a:srgbClr val="3309DD"/>
                      </a:solidFill>
                      <a:prstDash val="solid"/>
                      <a:headEnd type="none" w="med" len="med"/>
                      <a:tailEnd type="none" w="med" len="med"/>
                    </a:lnB>
                  </a:tcPr>
                </a:tc>
              </a:tr>
            </a:tbl>
          </a:graphicData>
        </a:graphic>
      </p:graphicFrame>
      <p:sp>
        <p:nvSpPr>
          <p:cNvPr id="6" name="文本框 5"/>
          <p:cNvSpPr txBox="1"/>
          <p:nvPr/>
        </p:nvSpPr>
        <p:spPr>
          <a:xfrm>
            <a:off x="8255" y="6498590"/>
            <a:ext cx="9135745" cy="348615"/>
          </a:xfrm>
          <a:prstGeom prst="rect">
            <a:avLst/>
          </a:prstGeom>
          <a:solidFill>
            <a:schemeClr val="accent4">
              <a:lumMod val="50000"/>
            </a:schemeClr>
          </a:solidFill>
          <a:ln>
            <a:solidFill>
              <a:schemeClr val="accent4">
                <a:lumMod val="50000"/>
              </a:schemeClr>
            </a:solidFill>
          </a:ln>
        </p:spPr>
        <p:txBody>
          <a:bodyPr wrap="square" rtlCol="0" anchor="t">
            <a:noAutofit/>
          </a:bodyPr>
          <a:p>
            <a:pPr lvl="0" algn="l">
              <a:buClrTx/>
              <a:buSzTx/>
              <a:buFontTx/>
            </a:pPr>
            <a:r>
              <a:rPr lang="en-US" altLang="zh-CN" sz="600">
                <a:solidFill>
                  <a:schemeClr val="bg1"/>
                </a:solidFill>
                <a:latin typeface="宋体" panose="02010600030101010101" pitchFamily="2" charset="-122"/>
                <a:cs typeface="宋体" panose="02010600030101010101" pitchFamily="2" charset="-122"/>
                <a:sym typeface="+mn-ea"/>
              </a:rPr>
              <a:t>1</a:t>
            </a:r>
            <a:r>
              <a:rPr lang="en-US" altLang="zh-CN" sz="600">
                <a:solidFill>
                  <a:schemeClr val="bg1"/>
                </a:solidFill>
                <a:latin typeface="宋体" panose="02010600030101010101" pitchFamily="2" charset="-122"/>
                <a:cs typeface="宋体" panose="02010600030101010101" pitchFamily="2" charset="-122"/>
                <a:sym typeface="+mn-ea"/>
              </a:rPr>
              <a:t>、</a:t>
            </a:r>
            <a:r>
              <a:rPr lang="en-US" altLang="zh-CN" sz="600">
                <a:solidFill>
                  <a:schemeClr val="bg1"/>
                </a:solidFill>
                <a:latin typeface="宋体" panose="02010600030101010101" pitchFamily="2" charset="-122"/>
                <a:cs typeface="宋体" panose="02010600030101010101" pitchFamily="2" charset="-122"/>
                <a:sym typeface="+mn-ea"/>
              </a:rPr>
              <a:t>依折麦布阿托伐他汀钙片（</a:t>
            </a:r>
            <a:r>
              <a:rPr lang="en-US" altLang="zh-CN" sz="600">
                <a:solidFill>
                  <a:schemeClr val="bg1"/>
                </a:solidFill>
                <a:latin typeface="宋体" panose="02010600030101010101" pitchFamily="2" charset="-122"/>
                <a:cs typeface="宋体" panose="02010600030101010101" pitchFamily="2" charset="-122"/>
                <a:sym typeface="+mn-ea"/>
              </a:rPr>
              <a:t>Ⅰ</a:t>
            </a:r>
            <a:r>
              <a:rPr lang="en-US" altLang="zh-CN" sz="600">
                <a:solidFill>
                  <a:schemeClr val="bg1"/>
                </a:solidFill>
                <a:latin typeface="宋体" panose="02010600030101010101" pitchFamily="2" charset="-122"/>
                <a:cs typeface="宋体" panose="02010600030101010101" pitchFamily="2" charset="-122"/>
                <a:sym typeface="+mn-ea"/>
              </a:rPr>
              <a:t>）</a:t>
            </a:r>
            <a:r>
              <a:rPr lang="en-US" altLang="zh-CN" sz="600">
                <a:solidFill>
                  <a:schemeClr val="bg1"/>
                </a:solidFill>
                <a:latin typeface="宋体" panose="02010600030101010101" pitchFamily="2" charset="-122"/>
                <a:cs typeface="宋体" panose="02010600030101010101" pitchFamily="2" charset="-122"/>
                <a:sym typeface="+mn-ea"/>
              </a:rPr>
              <a:t>(</a:t>
            </a:r>
            <a:r>
              <a:rPr lang="en-US" altLang="zh-CN" sz="600">
                <a:solidFill>
                  <a:schemeClr val="bg1"/>
                </a:solidFill>
                <a:latin typeface="宋体" panose="02010600030101010101" pitchFamily="2" charset="-122"/>
                <a:cs typeface="宋体" panose="02010600030101010101" pitchFamily="2" charset="-122"/>
                <a:sym typeface="+mn-ea"/>
              </a:rPr>
              <a:t>阿托欣</a:t>
            </a:r>
            <a:r>
              <a:rPr lang="en-US" altLang="zh-CN" sz="600">
                <a:solidFill>
                  <a:schemeClr val="bg1"/>
                </a:solidFill>
                <a:latin typeface="宋体" panose="02010600030101010101" pitchFamily="2" charset="-122"/>
                <a:cs typeface="宋体" panose="02010600030101010101" pitchFamily="2" charset="-122"/>
                <a:sym typeface="+mn-ea"/>
              </a:rPr>
              <a:t>®</a:t>
            </a:r>
            <a:r>
              <a:rPr lang="en-US" altLang="zh-CN" sz="600">
                <a:solidFill>
                  <a:schemeClr val="bg1"/>
                </a:solidFill>
                <a:latin typeface="宋体" panose="02010600030101010101" pitchFamily="2" charset="-122"/>
                <a:cs typeface="宋体" panose="02010600030101010101" pitchFamily="2" charset="-122"/>
                <a:sym typeface="+mn-ea"/>
              </a:rPr>
              <a:t>）说明书</a:t>
            </a:r>
            <a:r>
              <a:rPr lang="en-US" altLang="zh-CN" sz="600">
                <a:solidFill>
                  <a:schemeClr val="bg1"/>
                </a:solidFill>
                <a:latin typeface="宋体" panose="02010600030101010101" pitchFamily="2" charset="-122"/>
                <a:cs typeface="宋体" panose="02010600030101010101" pitchFamily="2" charset="-122"/>
                <a:sym typeface="+mn-ea"/>
              </a:rPr>
              <a:t>    </a:t>
            </a:r>
            <a:r>
              <a:rPr lang="en-US" altLang="zh-CN" sz="600">
                <a:solidFill>
                  <a:schemeClr val="bg1"/>
                </a:solidFill>
                <a:latin typeface="宋体" panose="02010600030101010101" pitchFamily="2" charset="-122"/>
                <a:cs typeface="宋体" panose="02010600030101010101" pitchFamily="2" charset="-122"/>
                <a:sym typeface="+mn-ea"/>
              </a:rPr>
              <a:t>2</a:t>
            </a:r>
            <a:r>
              <a:rPr lang="en-US" altLang="zh-CN" sz="600">
                <a:solidFill>
                  <a:schemeClr val="bg1"/>
                </a:solidFill>
                <a:latin typeface="宋体" panose="02010600030101010101" pitchFamily="2" charset="-122"/>
                <a:cs typeface="宋体" panose="02010600030101010101" pitchFamily="2" charset="-122"/>
                <a:sym typeface="+mn-ea"/>
              </a:rPr>
              <a:t>、益立妥</a:t>
            </a:r>
            <a:r>
              <a:rPr lang="en-US" altLang="zh-CN" sz="600">
                <a:solidFill>
                  <a:schemeClr val="bg1"/>
                </a:solidFill>
                <a:latin typeface="宋体" panose="02010600030101010101" pitchFamily="2" charset="-122"/>
                <a:cs typeface="宋体" panose="02010600030101010101" pitchFamily="2" charset="-122"/>
                <a:sym typeface="+mn-ea"/>
              </a:rPr>
              <a:t>®</a:t>
            </a:r>
            <a:r>
              <a:rPr lang="en-US" altLang="zh-CN" sz="600">
                <a:solidFill>
                  <a:schemeClr val="bg1"/>
                </a:solidFill>
                <a:latin typeface="宋体" panose="02010600030101010101" pitchFamily="2" charset="-122"/>
                <a:cs typeface="宋体" panose="02010600030101010101" pitchFamily="2" charset="-122"/>
                <a:sym typeface="+mn-ea"/>
              </a:rPr>
              <a:t>依折麦布阿托伐他汀钙片（</a:t>
            </a:r>
            <a:r>
              <a:rPr lang="en-US" altLang="zh-CN" sz="600">
                <a:solidFill>
                  <a:schemeClr val="bg1"/>
                </a:solidFill>
                <a:latin typeface="宋体" panose="02010600030101010101" pitchFamily="2" charset="-122"/>
                <a:cs typeface="宋体" panose="02010600030101010101" pitchFamily="2" charset="-122"/>
                <a:sym typeface="+mn-ea"/>
              </a:rPr>
              <a:t>Ⅱ</a:t>
            </a:r>
            <a:r>
              <a:rPr lang="en-US" altLang="zh-CN" sz="600">
                <a:solidFill>
                  <a:schemeClr val="bg1"/>
                </a:solidFill>
                <a:latin typeface="宋体" panose="02010600030101010101" pitchFamily="2" charset="-122"/>
                <a:cs typeface="宋体" panose="02010600030101010101" pitchFamily="2" charset="-122"/>
                <a:sym typeface="+mn-ea"/>
              </a:rPr>
              <a:t>）说明书</a:t>
            </a:r>
            <a:r>
              <a:rPr lang="en-US" altLang="zh-CN" sz="600">
                <a:solidFill>
                  <a:schemeClr val="bg1"/>
                </a:solidFill>
                <a:latin typeface="宋体" panose="02010600030101010101" pitchFamily="2" charset="-122"/>
                <a:cs typeface="宋体" panose="02010600030101010101" pitchFamily="2" charset="-122"/>
                <a:sym typeface="+mn-ea"/>
              </a:rPr>
              <a:t> 3</a:t>
            </a:r>
            <a:r>
              <a:rPr lang="en-US" altLang="zh-CN" sz="600">
                <a:solidFill>
                  <a:schemeClr val="bg1"/>
                </a:solidFill>
                <a:latin typeface="宋体" panose="02010600030101010101" pitchFamily="2" charset="-122"/>
                <a:cs typeface="宋体" panose="02010600030101010101" pitchFamily="2" charset="-122"/>
                <a:sym typeface="+mn-ea"/>
              </a:rPr>
              <a:t>、（</a:t>
            </a:r>
            <a:r>
              <a:rPr lang="en-US" altLang="zh-CN" sz="600">
                <a:solidFill>
                  <a:schemeClr val="bg1"/>
                </a:solidFill>
                <a:latin typeface="宋体" panose="02010600030101010101" pitchFamily="2" charset="-122"/>
                <a:cs typeface="宋体" panose="02010600030101010101" pitchFamily="2" charset="-122"/>
                <a:sym typeface="+mn-ea"/>
              </a:rPr>
              <a:t>EZ</a:t>
            </a:r>
            <a:r>
              <a:rPr lang="en-US" altLang="zh-CN" sz="600">
                <a:solidFill>
                  <a:schemeClr val="bg1"/>
                </a:solidFill>
                <a:latin typeface="宋体" panose="02010600030101010101" pitchFamily="2" charset="-122"/>
                <a:cs typeface="宋体" panose="02010600030101010101" pitchFamily="2" charset="-122"/>
                <a:sym typeface="+mn-ea"/>
              </a:rPr>
              <a:t>依折麦布（益适纯</a:t>
            </a:r>
            <a:r>
              <a:rPr lang="en-US" altLang="zh-CN" sz="600">
                <a:solidFill>
                  <a:schemeClr val="bg1"/>
                </a:solidFill>
                <a:latin typeface="宋体" panose="02010600030101010101" pitchFamily="2" charset="-122"/>
                <a:cs typeface="宋体" panose="02010600030101010101" pitchFamily="2" charset="-122"/>
                <a:sym typeface="+mn-ea"/>
              </a:rPr>
              <a:t>®</a:t>
            </a:r>
            <a:r>
              <a:rPr lang="en-US" altLang="zh-CN" sz="600">
                <a:solidFill>
                  <a:schemeClr val="bg1"/>
                </a:solidFill>
                <a:latin typeface="宋体" panose="02010600030101010101" pitchFamily="2" charset="-122"/>
                <a:cs typeface="宋体" panose="02010600030101010101" pitchFamily="2" charset="-122"/>
                <a:sym typeface="+mn-ea"/>
              </a:rPr>
              <a:t>）</a:t>
            </a:r>
            <a:r>
              <a:rPr lang="en-US" altLang="zh-CN" sz="600">
                <a:solidFill>
                  <a:schemeClr val="bg1"/>
                </a:solidFill>
                <a:latin typeface="宋体" panose="02010600030101010101" pitchFamily="2" charset="-122"/>
                <a:cs typeface="宋体" panose="02010600030101010101" pitchFamily="2" charset="-122"/>
                <a:sym typeface="+mn-ea"/>
              </a:rPr>
              <a:t>+AS</a:t>
            </a:r>
            <a:r>
              <a:rPr lang="en-US" altLang="zh-CN" sz="600">
                <a:solidFill>
                  <a:schemeClr val="bg1"/>
                </a:solidFill>
                <a:latin typeface="宋体" panose="02010600030101010101" pitchFamily="2" charset="-122"/>
                <a:cs typeface="宋体" panose="02010600030101010101" pitchFamily="2" charset="-122"/>
                <a:sym typeface="+mn-ea"/>
              </a:rPr>
              <a:t>阿托伐他汀钙片（立普妥</a:t>
            </a:r>
            <a:r>
              <a:rPr lang="en-US" altLang="zh-CN" sz="600">
                <a:solidFill>
                  <a:schemeClr val="bg1"/>
                </a:solidFill>
                <a:latin typeface="宋体" panose="02010600030101010101" pitchFamily="2" charset="-122"/>
                <a:cs typeface="宋体" panose="02010600030101010101" pitchFamily="2" charset="-122"/>
                <a:sym typeface="+mn-ea"/>
              </a:rPr>
              <a:t>®</a:t>
            </a:r>
            <a:r>
              <a:rPr lang="en-US" altLang="zh-CN" sz="600">
                <a:solidFill>
                  <a:schemeClr val="bg1"/>
                </a:solidFill>
                <a:latin typeface="宋体" panose="02010600030101010101" pitchFamily="2" charset="-122"/>
                <a:cs typeface="宋体" panose="02010600030101010101" pitchFamily="2" charset="-122"/>
                <a:sym typeface="+mn-ea"/>
              </a:rPr>
              <a:t>）</a:t>
            </a:r>
            <a:r>
              <a:rPr lang="en-US" altLang="zh-CN" sz="600">
                <a:solidFill>
                  <a:schemeClr val="bg1"/>
                </a:solidFill>
                <a:latin typeface="宋体" panose="02010600030101010101" pitchFamily="2" charset="-122"/>
                <a:cs typeface="宋体" panose="02010600030101010101" pitchFamily="2" charset="-122"/>
                <a:sym typeface="+mn-ea"/>
              </a:rPr>
              <a:t>                </a:t>
            </a:r>
            <a:endParaRPr lang="en-US" altLang="zh-CN" sz="600">
              <a:solidFill>
                <a:schemeClr val="bg1"/>
              </a:solidFill>
              <a:latin typeface="宋体" panose="02010600030101010101" pitchFamily="2" charset="-122"/>
              <a:cs typeface="宋体" panose="02010600030101010101" pitchFamily="2" charset="-122"/>
              <a:sym typeface="+mn-ea"/>
            </a:endParaRPr>
          </a:p>
          <a:p>
            <a:pPr lvl="0" algn="l">
              <a:buClrTx/>
              <a:buSzTx/>
              <a:buFontTx/>
            </a:pPr>
            <a:r>
              <a:rPr lang="en-US" altLang="zh-CN" sz="600">
                <a:solidFill>
                  <a:schemeClr val="bg1"/>
                </a:solidFill>
                <a:latin typeface="宋体" panose="02010600030101010101" pitchFamily="2" charset="-122"/>
                <a:cs typeface="宋体" panose="02010600030101010101" pitchFamily="2" charset="-122"/>
                <a:sym typeface="+mn-ea"/>
              </a:rPr>
              <a:t>4</a:t>
            </a:r>
            <a:r>
              <a:rPr lang="en-US" altLang="zh-CN" sz="600">
                <a:solidFill>
                  <a:schemeClr val="bg1"/>
                </a:solidFill>
                <a:latin typeface="宋体" panose="02010600030101010101" pitchFamily="2" charset="-122"/>
                <a:cs typeface="宋体" panose="02010600030101010101" pitchFamily="2" charset="-122"/>
                <a:sym typeface="+mn-ea"/>
              </a:rPr>
              <a:t>、一项中国患者三期随机、主动对照研究</a:t>
            </a:r>
            <a:r>
              <a:rPr lang="en-US" altLang="zh-CN" sz="600">
                <a:solidFill>
                  <a:schemeClr val="bg1"/>
                </a:solidFill>
                <a:latin typeface="宋体" panose="02010600030101010101" pitchFamily="2" charset="-122"/>
                <a:cs typeface="宋体" panose="02010600030101010101" pitchFamily="2" charset="-122"/>
                <a:sym typeface="+mn-ea"/>
              </a:rPr>
              <a:t> Efficacy and Tolerability of Ezetimibe/Atorvastatin Fixed-dose Combination VersusAtorvastatinMonotherapy in Hypercholesterolemia: A Phase </a:t>
            </a:r>
            <a:r>
              <a:rPr lang="en-US" altLang="zh-CN" sz="600">
                <a:solidFill>
                  <a:schemeClr val="bg1"/>
                </a:solidFill>
                <a:latin typeface="宋体" panose="02010600030101010101" pitchFamily="2" charset="-122"/>
                <a:cs typeface="宋体" panose="02010600030101010101" pitchFamily="2" charset="-122"/>
                <a:sym typeface="+mn-ea"/>
              </a:rPr>
              <a:t>Ⅲ</a:t>
            </a:r>
            <a:r>
              <a:rPr lang="en-US" altLang="zh-CN" sz="600">
                <a:solidFill>
                  <a:schemeClr val="bg1"/>
                </a:solidFill>
                <a:latin typeface="宋体" panose="02010600030101010101" pitchFamily="2" charset="-122"/>
                <a:cs typeface="宋体" panose="02010600030101010101" pitchFamily="2" charset="-122"/>
                <a:sym typeface="+mn-ea"/>
              </a:rPr>
              <a:t>,Randomized, Active-controlled Study in ChinesePatients 5</a:t>
            </a:r>
            <a:r>
              <a:rPr lang="en-US" altLang="zh-CN" sz="600">
                <a:solidFill>
                  <a:schemeClr val="bg1"/>
                </a:solidFill>
                <a:latin typeface="宋体" panose="02010600030101010101" pitchFamily="2" charset="-122"/>
                <a:cs typeface="宋体" panose="02010600030101010101" pitchFamily="2" charset="-122"/>
                <a:sym typeface="+mn-ea"/>
              </a:rPr>
              <a:t>、</a:t>
            </a:r>
            <a:r>
              <a:rPr lang="en-US" altLang="zh-CN" sz="600">
                <a:solidFill>
                  <a:schemeClr val="bg1"/>
                </a:solidFill>
                <a:latin typeface="宋体" panose="02010600030101010101" pitchFamily="2" charset="-122"/>
                <a:cs typeface="宋体" panose="02010600030101010101" pitchFamily="2" charset="-122"/>
                <a:sym typeface="+mn-ea"/>
              </a:rPr>
              <a:t> ea F, Savaré L, Corrao G, Mancia G. Adherence to Lipid-Lowering Treatment by Single-Pill Combination of Statin and Ezetimibe. Adv Ther. 2021;38(10):5270-5285.</a:t>
            </a:r>
            <a:endParaRPr lang="en-US" altLang="zh-CN" sz="600">
              <a:solidFill>
                <a:schemeClr val="bg1"/>
              </a:solidFill>
              <a:latin typeface="宋体" panose="02010600030101010101" pitchFamily="2" charset="-122"/>
              <a:cs typeface="宋体" panose="02010600030101010101" pitchFamily="2" charset="-122"/>
              <a:sym typeface="+mn-ea"/>
            </a:endParaRPr>
          </a:p>
          <a:p>
            <a:pPr lvl="0" algn="l">
              <a:buClrTx/>
              <a:buSzTx/>
              <a:buFontTx/>
            </a:pPr>
            <a:endParaRPr lang="en-US" altLang="zh-CN" sz="600">
              <a:solidFill>
                <a:schemeClr val="bg1"/>
              </a:solidFill>
              <a:latin typeface="宋体" panose="02010600030101010101" pitchFamily="2" charset="-122"/>
              <a:cs typeface="宋体" panose="02010600030101010101" pitchFamily="2" charset="-122"/>
              <a:sym typeface="+mn-ea"/>
            </a:endParaRPr>
          </a:p>
        </p:txBody>
      </p:sp>
      <p:sp>
        <p:nvSpPr>
          <p:cNvPr id="42" name="矩形 41"/>
          <p:cNvSpPr/>
          <p:nvPr/>
        </p:nvSpPr>
        <p:spPr>
          <a:xfrm>
            <a:off x="251460" y="640715"/>
            <a:ext cx="8529955" cy="5643880"/>
          </a:xfrm>
          <a:prstGeom prst="rect">
            <a:avLst/>
          </a:prstGeom>
          <a:noFill/>
          <a:ln w="57150">
            <a:solidFill>
              <a:schemeClr val="accent4">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4">
                    <a:lumMod val="50000"/>
                  </a:schemeClr>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zh-CN" altLang="en-US" sz="100"/>
          </a:p>
        </p:txBody>
      </p:sp>
      <p:sp>
        <p:nvSpPr>
          <p:cNvPr id="14" name="标题 1"/>
          <p:cNvSpPr>
            <a:spLocks noGrp="1"/>
          </p:cNvSpPr>
          <p:nvPr>
            <p:custDataLst>
              <p:tags r:id="rId2"/>
            </p:custDataLst>
          </p:nvPr>
        </p:nvSpPr>
        <p:spPr>
          <a:xfrm>
            <a:off x="151765" y="185420"/>
            <a:ext cx="1148080" cy="285115"/>
          </a:xfrm>
          <a:prstGeom prst="rect">
            <a:avLst/>
          </a:prstGeom>
          <a:solidFill>
            <a:schemeClr val="accent4">
              <a:lumMod val="50000"/>
            </a:schemeClr>
          </a:solidFill>
        </p:spPr>
        <p:txBody>
          <a:bodyPr vert="horz" lIns="90000" tIns="46800" rIns="90000" bIns="46800" rtlCol="0" anchor="ctr" anchorCtr="0">
            <a:noAutofit/>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lvl="0" algn="ctr">
              <a:buClrTx/>
              <a:buSzTx/>
              <a:buFontTx/>
            </a:pPr>
            <a:r>
              <a:rPr lang="zh-CN" altLang="en-US" sz="1600">
                <a:solidFill>
                  <a:schemeClr val="accent4">
                    <a:lumMod val="50000"/>
                  </a:schemeClr>
                </a:solidFill>
                <a:highlight>
                  <a:srgbClr val="FFFF00"/>
                </a:highlight>
                <a:sym typeface="+mn-ea"/>
              </a:rPr>
              <a:t>基本信息</a:t>
            </a:r>
            <a:endParaRPr lang="zh-CN" altLang="en-US" sz="1600">
              <a:solidFill>
                <a:schemeClr val="accent4">
                  <a:lumMod val="50000"/>
                </a:schemeClr>
              </a:solidFill>
              <a:highlight>
                <a:srgbClr val="FFFF00"/>
              </a:highlight>
              <a:sym typeface="+mn-ea"/>
            </a:endParaRPr>
          </a:p>
        </p:txBody>
      </p:sp>
      <p:sp>
        <p:nvSpPr>
          <p:cNvPr id="15" name="标题 1"/>
          <p:cNvSpPr>
            <a:spLocks noGrp="1"/>
          </p:cNvSpPr>
          <p:nvPr>
            <p:custDataLst>
              <p:tags r:id="rId3"/>
            </p:custDataLst>
          </p:nvPr>
        </p:nvSpPr>
        <p:spPr>
          <a:xfrm>
            <a:off x="1259205" y="201930"/>
            <a:ext cx="1245235"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1780">
                <a:solidFill>
                  <a:schemeClr val="bg2"/>
                </a:solidFill>
              </a:rPr>
              <a:t>安全性</a:t>
            </a:r>
            <a:endParaRPr lang="zh-CN" altLang="en-US" sz="1780">
              <a:solidFill>
                <a:schemeClr val="bg2"/>
              </a:solidFill>
            </a:endParaRPr>
          </a:p>
        </p:txBody>
      </p:sp>
      <p:sp>
        <p:nvSpPr>
          <p:cNvPr id="16" name="标题 1"/>
          <p:cNvSpPr>
            <a:spLocks noGrp="1"/>
          </p:cNvSpPr>
          <p:nvPr>
            <p:custDataLst>
              <p:tags r:id="rId4"/>
            </p:custDataLst>
          </p:nvPr>
        </p:nvSpPr>
        <p:spPr>
          <a:xfrm>
            <a:off x="3896995" y="201930"/>
            <a:ext cx="1226185"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1780">
                <a:solidFill>
                  <a:schemeClr val="bg2"/>
                </a:solidFill>
              </a:rPr>
              <a:t>有效性</a:t>
            </a:r>
            <a:endParaRPr lang="zh-CN" altLang="en-US" sz="1780">
              <a:solidFill>
                <a:schemeClr val="bg2"/>
              </a:solidFill>
            </a:endParaRPr>
          </a:p>
        </p:txBody>
      </p:sp>
      <p:sp>
        <p:nvSpPr>
          <p:cNvPr id="17" name="标题 1"/>
          <p:cNvSpPr>
            <a:spLocks noGrp="1"/>
          </p:cNvSpPr>
          <p:nvPr>
            <p:custDataLst>
              <p:tags r:id="rId5"/>
            </p:custDataLst>
          </p:nvPr>
        </p:nvSpPr>
        <p:spPr>
          <a:xfrm>
            <a:off x="2555240" y="201930"/>
            <a:ext cx="1303020"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1780">
                <a:solidFill>
                  <a:schemeClr val="bg2"/>
                </a:solidFill>
              </a:rPr>
              <a:t>创新性</a:t>
            </a:r>
            <a:endParaRPr lang="zh-CN" altLang="en-US" sz="1780">
              <a:solidFill>
                <a:schemeClr val="bg2"/>
              </a:solidFill>
            </a:endParaRPr>
          </a:p>
        </p:txBody>
      </p:sp>
      <p:sp>
        <p:nvSpPr>
          <p:cNvPr id="18" name="椭圆 17"/>
          <p:cNvSpPr/>
          <p:nvPr/>
        </p:nvSpPr>
        <p:spPr>
          <a:xfrm>
            <a:off x="6527800" y="205105"/>
            <a:ext cx="288290" cy="287655"/>
          </a:xfrm>
          <a:prstGeom prst="ellipse">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r>
              <a:rPr lang="en-US" altLang="zh-CN" sz="1800"/>
              <a:t>1</a:t>
            </a:r>
            <a:endParaRPr lang="en-US" altLang="zh-CN" sz="1800"/>
          </a:p>
        </p:txBody>
      </p:sp>
      <p:sp>
        <p:nvSpPr>
          <p:cNvPr id="19" name="椭圆 18"/>
          <p:cNvSpPr/>
          <p:nvPr/>
        </p:nvSpPr>
        <p:spPr>
          <a:xfrm>
            <a:off x="6875780" y="205105"/>
            <a:ext cx="288290" cy="287655"/>
          </a:xfrm>
          <a:prstGeom prst="ellipse">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r>
              <a:rPr lang="en-US" altLang="zh-CN" sz="1800"/>
              <a:t>-</a:t>
            </a:r>
            <a:endParaRPr lang="en-US" altLang="zh-CN" sz="1800"/>
          </a:p>
        </p:txBody>
      </p:sp>
      <p:sp>
        <p:nvSpPr>
          <p:cNvPr id="20" name="椭圆 19"/>
          <p:cNvSpPr/>
          <p:nvPr/>
        </p:nvSpPr>
        <p:spPr>
          <a:xfrm>
            <a:off x="7235825" y="205105"/>
            <a:ext cx="288290" cy="287655"/>
          </a:xfrm>
          <a:prstGeom prst="ellipse">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r>
              <a:rPr lang="en-US" altLang="zh-CN" sz="1800"/>
              <a:t>2</a:t>
            </a:r>
            <a:endParaRPr lang="en-US" altLang="zh-CN" sz="1800"/>
          </a:p>
        </p:txBody>
      </p:sp>
      <p:sp>
        <p:nvSpPr>
          <p:cNvPr id="104" name="标题 1"/>
          <p:cNvSpPr>
            <a:spLocks noGrp="1"/>
          </p:cNvSpPr>
          <p:nvPr>
            <p:custDataLst>
              <p:tags r:id="rId6"/>
            </p:custDataLst>
          </p:nvPr>
        </p:nvSpPr>
        <p:spPr>
          <a:xfrm>
            <a:off x="5213350" y="205105"/>
            <a:ext cx="1220470"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lvl="0" algn="ctr">
              <a:buClrTx/>
              <a:buSzTx/>
              <a:buFontTx/>
            </a:pPr>
            <a:r>
              <a:rPr lang="zh-CN" altLang="en-US" sz="1780">
                <a:solidFill>
                  <a:schemeClr val="bg2"/>
                </a:solidFill>
                <a:sym typeface="+mn-ea"/>
              </a:rPr>
              <a:t>公平性</a:t>
            </a:r>
            <a:endParaRPr lang="zh-CN" altLang="en-US" sz="1780">
              <a:solidFill>
                <a:schemeClr val="bg2"/>
              </a:solidFill>
              <a:sym typeface="+mn-ea"/>
            </a:endParaRPr>
          </a:p>
        </p:txBody>
      </p:sp>
    </p:spTree>
    <p:custDataLst>
      <p:tags r:id="rId7"/>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35560" y="6541135"/>
            <a:ext cx="8903970" cy="275590"/>
          </a:xfrm>
          <a:prstGeom prst="rect">
            <a:avLst/>
          </a:prstGeom>
          <a:solidFill>
            <a:schemeClr val="accent4">
              <a:lumMod val="50000"/>
            </a:schemeClr>
          </a:solidFill>
          <a:ln>
            <a:solidFill>
              <a:schemeClr val="accent4">
                <a:lumMod val="50000"/>
              </a:schemeClr>
            </a:solidFill>
          </a:ln>
        </p:spPr>
        <p:txBody>
          <a:bodyPr wrap="square" rtlCol="0" anchor="t">
            <a:noAutofit/>
          </a:bodyPr>
          <a:p>
            <a:pPr lvl="0" algn="l">
              <a:buClrTx/>
              <a:buSzTx/>
              <a:buFontTx/>
            </a:pPr>
            <a:r>
              <a:rPr lang="en-US" altLang="zh-CN" sz="600">
                <a:solidFill>
                  <a:schemeClr val="bg1"/>
                </a:solidFill>
                <a:latin typeface="宋体" panose="02010600030101010101" pitchFamily="2" charset="-122"/>
                <a:cs typeface="宋体" panose="02010600030101010101" pitchFamily="2" charset="-122"/>
                <a:sym typeface="+mn-ea"/>
              </a:rPr>
              <a:t> 6</a:t>
            </a:r>
            <a:r>
              <a:rPr lang="en-US" altLang="zh-CN" sz="600">
                <a:solidFill>
                  <a:schemeClr val="bg1"/>
                </a:solidFill>
                <a:latin typeface="宋体" panose="02010600030101010101" pitchFamily="2" charset="-122"/>
                <a:cs typeface="宋体" panose="02010600030101010101" pitchFamily="2" charset="-122"/>
                <a:sym typeface="+mn-ea"/>
              </a:rPr>
              <a:t>、</a:t>
            </a:r>
            <a:r>
              <a:rPr lang="en-US" altLang="zh-CN" sz="600">
                <a:solidFill>
                  <a:schemeClr val="bg1"/>
                </a:solidFill>
                <a:latin typeface="宋体" panose="02010600030101010101" pitchFamily="2" charset="-122"/>
                <a:cs typeface="宋体" panose="02010600030101010101" pitchFamily="2" charset="-122"/>
                <a:sym typeface="+mn-ea"/>
              </a:rPr>
              <a:t>2025</a:t>
            </a:r>
            <a:r>
              <a:rPr lang="en-US" altLang="zh-CN" sz="600">
                <a:solidFill>
                  <a:schemeClr val="bg1"/>
                </a:solidFill>
                <a:latin typeface="宋体" panose="02010600030101010101" pitchFamily="2" charset="-122"/>
                <a:cs typeface="宋体" panose="02010600030101010101" pitchFamily="2" charset="-122"/>
                <a:sym typeface="+mn-ea"/>
              </a:rPr>
              <a:t>年中国心血管健康与疾病报告 2024（2025 年 5 月）</a:t>
            </a:r>
            <a:r>
              <a:rPr lang="en-US" altLang="zh-CN" sz="600">
                <a:solidFill>
                  <a:schemeClr val="bg1"/>
                </a:solidFill>
                <a:latin typeface="宋体" panose="02010600030101010101" pitchFamily="2" charset="-122"/>
                <a:cs typeface="宋体" panose="02010600030101010101" pitchFamily="2" charset="-122"/>
                <a:sym typeface="+mn-ea"/>
              </a:rPr>
              <a:t>7</a:t>
            </a:r>
            <a:r>
              <a:rPr lang="en-US" altLang="zh-CN" sz="600">
                <a:solidFill>
                  <a:schemeClr val="bg1"/>
                </a:solidFill>
                <a:latin typeface="宋体" panose="02010600030101010101" pitchFamily="2" charset="-122"/>
                <a:cs typeface="宋体" panose="02010600030101010101" pitchFamily="2" charset="-122"/>
                <a:sym typeface="+mn-ea"/>
              </a:rPr>
              <a:t>、中国血脂管理指南2023</a:t>
            </a:r>
            <a:r>
              <a:rPr lang="en-US" altLang="zh-CN" sz="600">
                <a:solidFill>
                  <a:schemeClr val="bg1"/>
                </a:solidFill>
                <a:latin typeface="宋体" panose="02010600030101010101" pitchFamily="2" charset="-122"/>
                <a:cs typeface="宋体" panose="02010600030101010101" pitchFamily="2" charset="-122"/>
                <a:sym typeface="+mn-ea"/>
              </a:rPr>
              <a:t> 8</a:t>
            </a:r>
            <a:r>
              <a:rPr lang="en-US" altLang="zh-CN" sz="600">
                <a:solidFill>
                  <a:schemeClr val="bg1"/>
                </a:solidFill>
                <a:latin typeface="宋体" panose="02010600030101010101" pitchFamily="2" charset="-122"/>
                <a:cs typeface="宋体" panose="02010600030101010101" pitchFamily="2" charset="-122"/>
                <a:sym typeface="+mn-ea"/>
              </a:rPr>
              <a:t>、中国低密度脂蛋白胆固醇水平心血管疾病风险及死亡率（美国医学会杂志）</a:t>
            </a:r>
            <a:r>
              <a:rPr lang="en-US" altLang="zh-CN" sz="600">
                <a:solidFill>
                  <a:schemeClr val="bg1"/>
                </a:solidFill>
                <a:latin typeface="宋体" panose="02010600030101010101" pitchFamily="2" charset="-122"/>
                <a:cs typeface="宋体" panose="02010600030101010101" pitchFamily="2" charset="-122"/>
                <a:sym typeface="+mn-ea"/>
              </a:rPr>
              <a:t>9</a:t>
            </a:r>
            <a:r>
              <a:rPr lang="en-US" altLang="zh-CN" sz="600">
                <a:solidFill>
                  <a:schemeClr val="bg1"/>
                </a:solidFill>
                <a:latin typeface="宋体" panose="02010600030101010101" pitchFamily="2" charset="-122"/>
                <a:cs typeface="宋体" panose="02010600030101010101" pitchFamily="2" charset="-122"/>
                <a:sym typeface="+mn-ea"/>
              </a:rPr>
              <a:t>、</a:t>
            </a:r>
            <a:r>
              <a:rPr lang="en-US" altLang="zh-CN" sz="600">
                <a:solidFill>
                  <a:schemeClr val="bg1"/>
                </a:solidFill>
                <a:latin typeface="宋体" panose="02010600030101010101" pitchFamily="2" charset="-122"/>
                <a:cs typeface="宋体" panose="02010600030101010101" pitchFamily="2" charset="-122"/>
                <a:sym typeface="+mn-ea"/>
              </a:rPr>
              <a:t>《中国心血管健康与疾病报告 2024》</a:t>
            </a:r>
            <a:endParaRPr lang="en-US" altLang="zh-CN" sz="600">
              <a:solidFill>
                <a:schemeClr val="bg1"/>
              </a:solidFill>
              <a:latin typeface="宋体" panose="02010600030101010101" pitchFamily="2" charset="-122"/>
              <a:cs typeface="宋体" panose="02010600030101010101" pitchFamily="2" charset="-122"/>
              <a:sym typeface="+mn-ea"/>
            </a:endParaRPr>
          </a:p>
          <a:p>
            <a:pPr lvl="0" algn="l">
              <a:buClrTx/>
              <a:buSzTx/>
              <a:buFontTx/>
            </a:pPr>
            <a:endParaRPr lang="en-US" altLang="zh-CN" sz="600">
              <a:solidFill>
                <a:schemeClr val="bg1"/>
              </a:solidFill>
              <a:latin typeface="宋体" panose="02010600030101010101" pitchFamily="2" charset="-122"/>
              <a:cs typeface="宋体" panose="02010600030101010101" pitchFamily="2" charset="-122"/>
              <a:sym typeface="+mn-ea"/>
            </a:endParaRPr>
          </a:p>
        </p:txBody>
      </p:sp>
      <p:sp>
        <p:nvSpPr>
          <p:cNvPr id="30" name="文本框 29"/>
          <p:cNvSpPr txBox="1"/>
          <p:nvPr>
            <p:custDataLst>
              <p:tags r:id="rId1"/>
            </p:custDataLst>
          </p:nvPr>
        </p:nvSpPr>
        <p:spPr>
          <a:xfrm>
            <a:off x="395605" y="980440"/>
            <a:ext cx="8286750" cy="5201285"/>
          </a:xfrm>
          <a:prstGeom prst="rect">
            <a:avLst/>
          </a:prstGeom>
          <a:noFill/>
        </p:spPr>
        <p:txBody>
          <a:bodyPr wrap="square" lIns="101600" tIns="0" rIns="82550" bIns="0" rtlCol="0" anchor="t" anchorCtr="0">
            <a:noAutofit/>
          </a:bodyPr>
          <a:lstStyle>
            <a:defPPr>
              <a:defRPr lang="zh-CN"/>
            </a:defPPr>
            <a:lvl1pPr fontAlgn="auto">
              <a:lnSpc>
                <a:spcPct val="130000"/>
              </a:lnSpc>
              <a:spcAft>
                <a:spcPts val="1000"/>
              </a:spcAft>
              <a:defRPr sz="1600" spc="150"/>
            </a:lvl1pPr>
          </a:lstStyle>
          <a:p>
            <a:pPr marL="0" lvl="0" indent="0" algn="l" fontAlgn="ctr">
              <a:lnSpc>
                <a:spcPts val="960"/>
              </a:lnSpc>
              <a:spcBef>
                <a:spcPts val="500"/>
              </a:spcBef>
              <a:spcAft>
                <a:spcPts val="500"/>
              </a:spcAft>
              <a:buSzPct val="100000"/>
              <a:buNone/>
            </a:pPr>
            <a:endParaRPr lang="zh-CN" altLang="en-US" sz="1200" b="1"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endParaRPr>
          </a:p>
          <a:p>
            <a:pPr marL="0" lvl="0" indent="0" algn="l" fontAlgn="ctr">
              <a:lnSpc>
                <a:spcPts val="1200"/>
              </a:lnSpc>
              <a:spcBef>
                <a:spcPts val="500"/>
              </a:spcBef>
              <a:spcAft>
                <a:spcPts val="500"/>
              </a:spcAft>
              <a:buSzPct val="100000"/>
              <a:buNone/>
            </a:pPr>
            <a:r>
              <a:rPr lang="zh-CN" altLang="en-US" sz="1200" b="1"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rPr>
              <a:t>发病率呈逐年增高趋势、群体庞大经济负担重</a:t>
            </a:r>
            <a:endParaRPr lang="zh-CN" altLang="en-US" sz="1200" b="1"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endParaRPr>
          </a:p>
          <a:p>
            <a:pPr marL="187960" lvl="1" indent="-160655" algn="l" fontAlgn="ctr">
              <a:lnSpc>
                <a:spcPts val="1200"/>
              </a:lnSpc>
              <a:spcBef>
                <a:spcPts val="500"/>
              </a:spcBef>
              <a:spcAft>
                <a:spcPts val="500"/>
              </a:spcAft>
              <a:buSzPct val="80000"/>
              <a:buFont typeface="Wingdings" panose="05000000000000000000" charset="0"/>
              <a:buChar char="l"/>
            </a:pPr>
            <a:r>
              <a:rPr lang="zh-CN" altLang="en-US" sz="1000" spc="30" dirty="0">
                <a:solidFill>
                  <a:schemeClr val="tx1">
                    <a:lumMod val="75000"/>
                    <a:lumOff val="25000"/>
                  </a:schemeClr>
                </a:solidFill>
                <a:uFillTx/>
                <a:latin typeface="微软雅黑" panose="020B0503020204020204" charset="-122"/>
                <a:ea typeface="微软雅黑" panose="020B0503020204020204" charset="-122"/>
                <a:sym typeface="+mn-ea"/>
              </a:rPr>
              <a:t>我国成年人高胆固醇血症（以</a:t>
            </a:r>
            <a:r>
              <a:rPr lang="en-US" altLang="zh-CN" sz="1000" spc="30" dirty="0">
                <a:solidFill>
                  <a:schemeClr val="tx1">
                    <a:lumMod val="75000"/>
                    <a:lumOff val="25000"/>
                  </a:schemeClr>
                </a:solidFill>
                <a:uFillTx/>
                <a:latin typeface="微软雅黑" panose="020B0503020204020204" charset="-122"/>
                <a:ea typeface="微软雅黑" panose="020B0503020204020204" charset="-122"/>
                <a:sym typeface="+mn-ea"/>
              </a:rPr>
              <a:t>LDLC≥4.1mmol/L</a:t>
            </a:r>
            <a:r>
              <a:rPr lang="zh-CN" altLang="en-US" sz="1000" spc="30" dirty="0">
                <a:solidFill>
                  <a:schemeClr val="tx1">
                    <a:lumMod val="75000"/>
                    <a:lumOff val="25000"/>
                  </a:schemeClr>
                </a:solidFill>
                <a:uFillTx/>
                <a:latin typeface="微软雅黑" panose="020B0503020204020204" charset="-122"/>
                <a:ea typeface="微软雅黑" panose="020B0503020204020204" charset="-122"/>
                <a:sym typeface="+mn-ea"/>
              </a:rPr>
              <a:t>计）的患病率达8.0%，且呈上升趋势；我国成人血脂异常患病率 40.4%</a:t>
            </a:r>
            <a:endParaRPr lang="zh-CN" altLang="en-US" sz="1000" spc="30" dirty="0">
              <a:solidFill>
                <a:schemeClr val="tx1">
                  <a:lumMod val="75000"/>
                  <a:lumOff val="25000"/>
                </a:schemeClr>
              </a:solidFill>
              <a:uFillTx/>
              <a:latin typeface="微软雅黑" panose="020B0503020204020204" charset="-122"/>
              <a:ea typeface="微软雅黑" panose="020B0503020204020204" charset="-122"/>
              <a:sym typeface="+mn-ea"/>
            </a:endParaRPr>
          </a:p>
          <a:p>
            <a:pPr marL="187960" lvl="1" indent="-160655" algn="l" fontAlgn="ctr">
              <a:lnSpc>
                <a:spcPts val="1200"/>
              </a:lnSpc>
              <a:spcBef>
                <a:spcPts val="500"/>
              </a:spcBef>
              <a:spcAft>
                <a:spcPts val="500"/>
              </a:spcAft>
              <a:buSzPct val="80000"/>
              <a:buFont typeface="Wingdings" panose="05000000000000000000" charset="0"/>
              <a:buChar char="l"/>
            </a:pPr>
            <a:r>
              <a:rPr lang="zh-CN" altLang="en-US" sz="1000" spc="30" dirty="0">
                <a:solidFill>
                  <a:schemeClr val="tx1">
                    <a:lumMod val="75000"/>
                    <a:lumOff val="25000"/>
                  </a:schemeClr>
                </a:solidFill>
                <a:uFillTx/>
                <a:latin typeface="微软雅黑" panose="020B0503020204020204" charset="-122"/>
                <a:ea typeface="微软雅黑" panose="020B0503020204020204" charset="-122"/>
                <a:sym typeface="+mn-ea"/>
              </a:rPr>
              <a:t>冠心病发病率：城市126/10 万、农村148/10 万。脑卒中粗发病率：345.8/10 万（中标率 268.3/10 万）。急性心肌梗死发病率：85～100/10 万，年新发约100～150 万例。</a:t>
            </a:r>
            <a:endParaRPr lang="zh-CN" altLang="en-US" sz="1000" spc="30" dirty="0">
              <a:solidFill>
                <a:schemeClr val="tx1">
                  <a:lumMod val="75000"/>
                  <a:lumOff val="25000"/>
                </a:schemeClr>
              </a:solidFill>
              <a:uFillTx/>
              <a:latin typeface="微软雅黑" panose="020B0503020204020204" charset="-122"/>
              <a:ea typeface="微软雅黑" panose="020B0503020204020204" charset="-122"/>
              <a:sym typeface="+mn-ea"/>
            </a:endParaRPr>
          </a:p>
          <a:p>
            <a:pPr marL="27305" lvl="1" algn="l" fontAlgn="ctr">
              <a:lnSpc>
                <a:spcPts val="1200"/>
              </a:lnSpc>
              <a:spcBef>
                <a:spcPts val="500"/>
              </a:spcBef>
              <a:spcAft>
                <a:spcPts val="500"/>
              </a:spcAft>
              <a:buSzPct val="80000"/>
              <a:buFont typeface="Wingdings" panose="05000000000000000000" charset="0"/>
            </a:pPr>
            <a:r>
              <a:rPr lang="zh-CN" altLang="en-US" sz="1200" b="1"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rPr>
              <a:t>致死率高-致病原因明确</a:t>
            </a:r>
            <a:endParaRPr lang="zh-CN" altLang="en-US" sz="1200" b="1"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endParaRPr>
          </a:p>
          <a:p>
            <a:pPr marL="0" lvl="1" indent="-160655" algn="l" fontAlgn="ctr">
              <a:lnSpc>
                <a:spcPts val="1200"/>
              </a:lnSpc>
              <a:spcBef>
                <a:spcPts val="500"/>
              </a:spcBef>
              <a:spcAft>
                <a:spcPts val="500"/>
              </a:spcAft>
              <a:buSzPct val="80000"/>
              <a:buFont typeface="Wingdings" panose="05000000000000000000" charset="0"/>
              <a:buChar char="l"/>
            </a:pPr>
            <a:r>
              <a:rPr lang="zh-CN" altLang="en-US" sz="1000" spc="30" dirty="0">
                <a:solidFill>
                  <a:schemeClr val="tx1">
                    <a:lumMod val="75000"/>
                    <a:lumOff val="25000"/>
                  </a:schemeClr>
                </a:solidFill>
                <a:uFillTx/>
                <a:latin typeface="微软雅黑" panose="020B0503020204020204" charset="-122"/>
                <a:ea typeface="微软雅黑" panose="020B0503020204020204" charset="-122"/>
                <a:sym typeface="+mn-ea"/>
              </a:rPr>
              <a:t>动脉粥样硬化性心血管疾病</a:t>
            </a:r>
            <a:r>
              <a:rPr lang="en-US" altLang="zh-CN" sz="1000" spc="30" dirty="0">
                <a:solidFill>
                  <a:schemeClr val="tx1">
                    <a:lumMod val="75000"/>
                    <a:lumOff val="25000"/>
                  </a:schemeClr>
                </a:solidFill>
                <a:uFillTx/>
                <a:latin typeface="微软雅黑" panose="020B0503020204020204" charset="-122"/>
                <a:ea typeface="微软雅黑" panose="020B0503020204020204" charset="-122"/>
                <a:sym typeface="+mn-ea"/>
              </a:rPr>
              <a:t>（ASCVD）</a:t>
            </a:r>
            <a:r>
              <a:rPr lang="zh-CN" altLang="en-US" sz="1000" spc="30" dirty="0">
                <a:solidFill>
                  <a:schemeClr val="tx1">
                    <a:lumMod val="75000"/>
                    <a:lumOff val="25000"/>
                  </a:schemeClr>
                </a:solidFill>
                <a:uFillTx/>
                <a:latin typeface="微软雅黑" panose="020B0503020204020204" charset="-122"/>
                <a:ea typeface="微软雅黑" panose="020B0503020204020204" charset="-122"/>
                <a:sym typeface="+mn-ea"/>
              </a:rPr>
              <a:t>为主的心血管疾病是我国城乡居民第一位死亡原因，占死因构成的40% 以上</a:t>
            </a:r>
            <a:endParaRPr lang="zh-CN" altLang="en-US" sz="1000" spc="30" dirty="0">
              <a:solidFill>
                <a:schemeClr val="tx1">
                  <a:lumMod val="75000"/>
                  <a:lumOff val="25000"/>
                </a:schemeClr>
              </a:solidFill>
              <a:uFillTx/>
              <a:latin typeface="微软雅黑" panose="020B0503020204020204" charset="-122"/>
              <a:ea typeface="微软雅黑" panose="020B0503020204020204" charset="-122"/>
              <a:sym typeface="+mn-ea"/>
            </a:endParaRPr>
          </a:p>
          <a:p>
            <a:pPr marL="187960" lvl="1" indent="-160655" algn="l" fontAlgn="ctr">
              <a:lnSpc>
                <a:spcPts val="1200"/>
              </a:lnSpc>
              <a:spcBef>
                <a:spcPts val="500"/>
              </a:spcBef>
              <a:spcAft>
                <a:spcPts val="500"/>
              </a:spcAft>
              <a:buSzPct val="80000"/>
              <a:buFont typeface="Wingdings" panose="05000000000000000000" charset="0"/>
              <a:buChar char="l"/>
            </a:pPr>
            <a:r>
              <a:rPr lang="zh-CN" altLang="en-US" sz="1000" spc="30" dirty="0">
                <a:solidFill>
                  <a:schemeClr val="tx1">
                    <a:lumMod val="75000"/>
                    <a:lumOff val="25000"/>
                  </a:schemeClr>
                </a:solidFill>
                <a:uFillTx/>
                <a:latin typeface="微软雅黑" panose="020B0503020204020204" charset="-122"/>
                <a:ea typeface="微软雅黑" panose="020B0503020204020204" charset="-122"/>
                <a:sym typeface="+mn-ea"/>
              </a:rPr>
              <a:t>全球高</a:t>
            </a:r>
            <a:r>
              <a:rPr lang="en-US" altLang="zh-CN" sz="1000" spc="30" dirty="0">
                <a:solidFill>
                  <a:schemeClr val="tx1">
                    <a:lumMod val="75000"/>
                    <a:lumOff val="25000"/>
                  </a:schemeClr>
                </a:solidFill>
                <a:uFillTx/>
                <a:latin typeface="微软雅黑" panose="020B0503020204020204" charset="-122"/>
                <a:ea typeface="微软雅黑" panose="020B0503020204020204" charset="-122"/>
                <a:sym typeface="+mn-ea"/>
              </a:rPr>
              <a:t>LDL-C</a:t>
            </a:r>
            <a:r>
              <a:rPr lang="zh-CN" altLang="en-US" sz="1000" spc="30" dirty="0">
                <a:solidFill>
                  <a:schemeClr val="tx1">
                    <a:lumMod val="75000"/>
                    <a:lumOff val="25000"/>
                  </a:schemeClr>
                </a:solidFill>
                <a:uFillTx/>
                <a:latin typeface="微软雅黑" panose="020B0503020204020204" charset="-122"/>
                <a:ea typeface="微软雅黑" panose="020B0503020204020204" charset="-122"/>
                <a:sym typeface="+mn-ea"/>
              </a:rPr>
              <a:t>水平，每年导致多达430万人死亡，占全球死亡总数的7.7%其中：≥65 岁人群心血管病死亡率1523.8</a:t>
            </a:r>
            <a:r>
              <a:rPr lang="en-US" altLang="zh-CN" sz="1000" spc="30" dirty="0">
                <a:solidFill>
                  <a:schemeClr val="tx1">
                    <a:lumMod val="75000"/>
                    <a:lumOff val="25000"/>
                  </a:schemeClr>
                </a:solidFill>
                <a:uFillTx/>
                <a:latin typeface="微软雅黑" panose="020B0503020204020204" charset="-122"/>
                <a:ea typeface="微软雅黑" panose="020B0503020204020204" charset="-122"/>
                <a:sym typeface="+mn-ea"/>
              </a:rPr>
              <a:t>/10</a:t>
            </a:r>
            <a:r>
              <a:rPr lang="zh-CN" altLang="en-US" sz="1000" spc="30" dirty="0">
                <a:solidFill>
                  <a:schemeClr val="tx1">
                    <a:lumMod val="75000"/>
                    <a:lumOff val="25000"/>
                  </a:schemeClr>
                </a:solidFill>
                <a:uFillTx/>
                <a:latin typeface="微软雅黑" panose="020B0503020204020204" charset="-122"/>
                <a:ea typeface="微软雅黑" panose="020B0503020204020204" charset="-122"/>
                <a:sym typeface="+mn-ea"/>
              </a:rPr>
              <a:t>万</a:t>
            </a:r>
            <a:endParaRPr lang="zh-CN" altLang="en-US" sz="1000" spc="30" dirty="0">
              <a:solidFill>
                <a:schemeClr val="tx1">
                  <a:lumMod val="75000"/>
                  <a:lumOff val="25000"/>
                </a:schemeClr>
              </a:solidFill>
              <a:uFillTx/>
              <a:latin typeface="微软雅黑" panose="020B0503020204020204" charset="-122"/>
              <a:ea typeface="微软雅黑" panose="020B0503020204020204" charset="-122"/>
              <a:sym typeface="+mn-ea"/>
            </a:endParaRPr>
          </a:p>
          <a:p>
            <a:pPr marL="187960" lvl="1" indent="-160655" algn="l" fontAlgn="ctr">
              <a:lnSpc>
                <a:spcPts val="1200"/>
              </a:lnSpc>
              <a:spcBef>
                <a:spcPts val="500"/>
              </a:spcBef>
              <a:spcAft>
                <a:spcPts val="500"/>
              </a:spcAft>
              <a:buSzPct val="80000"/>
              <a:buFont typeface="Wingdings" panose="05000000000000000000" charset="0"/>
              <a:buChar char="l"/>
            </a:pPr>
            <a:r>
              <a:rPr lang="zh-CN" altLang="en-US" sz="1000" spc="30" dirty="0">
                <a:solidFill>
                  <a:schemeClr val="tx1">
                    <a:lumMod val="75000"/>
                    <a:lumOff val="25000"/>
                  </a:schemeClr>
                </a:solidFill>
                <a:uFillTx/>
                <a:latin typeface="微软雅黑" panose="020B0503020204020204" charset="-122"/>
                <a:ea typeface="微软雅黑" panose="020B0503020204020204" charset="-122"/>
                <a:sym typeface="+mn-ea"/>
              </a:rPr>
              <a:t>国内外最新发布的血脂管理指南中，均将降低</a:t>
            </a:r>
            <a:r>
              <a:rPr lang="en-US" altLang="zh-CN" sz="1000" spc="30" dirty="0">
                <a:solidFill>
                  <a:schemeClr val="tx1">
                    <a:lumMod val="75000"/>
                    <a:lumOff val="25000"/>
                  </a:schemeClr>
                </a:solidFill>
                <a:uFillTx/>
                <a:latin typeface="微软雅黑" panose="020B0503020204020204" charset="-122"/>
                <a:ea typeface="微软雅黑" panose="020B0503020204020204" charset="-122"/>
                <a:sym typeface="+mn-ea"/>
              </a:rPr>
              <a:t>IDL-C</a:t>
            </a:r>
            <a:r>
              <a:rPr lang="zh-CN" altLang="en-US" sz="1000" spc="30" dirty="0">
                <a:solidFill>
                  <a:schemeClr val="tx1">
                    <a:lumMod val="75000"/>
                    <a:lumOff val="25000"/>
                  </a:schemeClr>
                </a:solidFill>
                <a:uFillTx/>
                <a:latin typeface="微软雅黑" panose="020B0503020204020204" charset="-122"/>
                <a:ea typeface="微软雅黑" panose="020B0503020204020204" charset="-122"/>
                <a:sym typeface="+mn-ea"/>
              </a:rPr>
              <a:t>水平作为心血管病一级和二级预防的主要干预靶点。</a:t>
            </a:r>
            <a:endParaRPr lang="zh-CN" altLang="en-US" sz="1000" spc="30" dirty="0">
              <a:solidFill>
                <a:schemeClr val="tx1">
                  <a:lumMod val="75000"/>
                  <a:lumOff val="25000"/>
                </a:schemeClr>
              </a:solidFill>
              <a:uFillTx/>
              <a:latin typeface="微软雅黑" panose="020B0503020204020204" charset="-122"/>
              <a:ea typeface="微软雅黑" panose="020B0503020204020204" charset="-122"/>
              <a:sym typeface="+mn-ea"/>
            </a:endParaRPr>
          </a:p>
          <a:p>
            <a:pPr marL="27305" lvl="1" algn="l" fontAlgn="ctr">
              <a:lnSpc>
                <a:spcPts val="1200"/>
              </a:lnSpc>
              <a:spcBef>
                <a:spcPts val="500"/>
              </a:spcBef>
              <a:spcAft>
                <a:spcPts val="500"/>
              </a:spcAft>
              <a:buSzPct val="80000"/>
              <a:buFont typeface="Wingdings" panose="05000000000000000000" charset="0"/>
            </a:pPr>
            <a:r>
              <a:rPr lang="zh-CN" altLang="en-US" sz="1200" b="1"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rPr>
              <a:t>影响广</a:t>
            </a:r>
            <a:r>
              <a:rPr lang="en-US" altLang="zh-CN" sz="1200" b="1"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rPr>
              <a:t>-</a:t>
            </a:r>
            <a:r>
              <a:rPr lang="zh-CN" altLang="en-US" sz="1200" b="1"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rPr>
              <a:t>多种疾病的高危因素</a:t>
            </a:r>
            <a:endParaRPr lang="zh-CN" altLang="en-US" sz="1200" b="1"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endParaRPr>
          </a:p>
          <a:p>
            <a:pPr marL="27305" lvl="1" algn="l" fontAlgn="ctr">
              <a:lnSpc>
                <a:spcPts val="1200"/>
              </a:lnSpc>
              <a:spcBef>
                <a:spcPts val="500"/>
              </a:spcBef>
              <a:spcAft>
                <a:spcPts val="500"/>
              </a:spcAft>
              <a:buSzPct val="80000"/>
              <a:buFont typeface="Wingdings" panose="05000000000000000000" charset="0"/>
            </a:pPr>
            <a:r>
              <a:rPr lang="en-US" altLang="zh-CN" sz="1200" spc="30" dirty="0">
                <a:solidFill>
                  <a:schemeClr val="tx1">
                    <a:lumMod val="75000"/>
                    <a:lumOff val="25000"/>
                  </a:schemeClr>
                </a:solidFill>
                <a:uFillTx/>
                <a:latin typeface="微软雅黑" panose="020B0503020204020204" charset="-122"/>
                <a:ea typeface="微软雅黑" panose="020B0503020204020204" charset="-122"/>
                <a:sym typeface="+mn-ea"/>
              </a:rPr>
              <a:t>LDL-C</a:t>
            </a:r>
            <a:r>
              <a:rPr lang="zh-CN" altLang="en-US" sz="1200" spc="30" dirty="0">
                <a:solidFill>
                  <a:schemeClr val="tx1">
                    <a:lumMod val="75000"/>
                    <a:lumOff val="25000"/>
                  </a:schemeClr>
                </a:solidFill>
                <a:uFillTx/>
                <a:latin typeface="微软雅黑" panose="020B0503020204020204" charset="-122"/>
                <a:ea typeface="微软雅黑" panose="020B0503020204020204" charset="-122"/>
                <a:sym typeface="+mn-ea"/>
              </a:rPr>
              <a:t>异常升高是</a:t>
            </a:r>
            <a:r>
              <a:rPr lang="en-US" altLang="zh-CN" sz="1200" spc="30" dirty="0">
                <a:solidFill>
                  <a:schemeClr val="tx1">
                    <a:lumMod val="75000"/>
                    <a:lumOff val="25000"/>
                  </a:schemeClr>
                </a:solidFill>
                <a:uFillTx/>
                <a:latin typeface="微软雅黑" panose="020B0503020204020204" charset="-122"/>
                <a:ea typeface="微软雅黑" panose="020B0503020204020204" charset="-122"/>
                <a:sym typeface="+mn-ea"/>
              </a:rPr>
              <a:t>ASCVD</a:t>
            </a:r>
            <a:r>
              <a:rPr lang="zh-CN" altLang="en-US" sz="1200" spc="30" dirty="0">
                <a:solidFill>
                  <a:schemeClr val="tx1">
                    <a:lumMod val="75000"/>
                    <a:lumOff val="25000"/>
                  </a:schemeClr>
                </a:solidFill>
                <a:uFillTx/>
                <a:latin typeface="微软雅黑" panose="020B0503020204020204" charset="-122"/>
                <a:ea typeface="微软雅黑" panose="020B0503020204020204" charset="-122"/>
                <a:sym typeface="+mn-ea"/>
              </a:rPr>
              <a:t>明确致病因素，管控 </a:t>
            </a:r>
            <a:r>
              <a:rPr lang="en-US" altLang="zh-CN" sz="1200" spc="30" dirty="0">
                <a:solidFill>
                  <a:schemeClr val="tx1">
                    <a:lumMod val="75000"/>
                    <a:lumOff val="25000"/>
                  </a:schemeClr>
                </a:solidFill>
                <a:uFillTx/>
                <a:latin typeface="微软雅黑" panose="020B0503020204020204" charset="-122"/>
                <a:ea typeface="微软雅黑" panose="020B0503020204020204" charset="-122"/>
                <a:sym typeface="+mn-ea"/>
              </a:rPr>
              <a:t>LDL‑C </a:t>
            </a:r>
            <a:r>
              <a:rPr lang="zh-CN" altLang="en-US" sz="1200" spc="30" dirty="0">
                <a:solidFill>
                  <a:schemeClr val="tx1">
                    <a:lumMod val="75000"/>
                    <a:lumOff val="25000"/>
                  </a:schemeClr>
                </a:solidFill>
                <a:uFillTx/>
                <a:latin typeface="微软雅黑" panose="020B0503020204020204" charset="-122"/>
                <a:ea typeface="微软雅黑" panose="020B0503020204020204" charset="-122"/>
                <a:sym typeface="+mn-ea"/>
              </a:rPr>
              <a:t>是防控 </a:t>
            </a:r>
            <a:r>
              <a:rPr lang="en-US" altLang="zh-CN" sz="1200" spc="30" dirty="0">
                <a:solidFill>
                  <a:schemeClr val="tx1">
                    <a:lumMod val="75000"/>
                    <a:lumOff val="25000"/>
                  </a:schemeClr>
                </a:solidFill>
                <a:uFillTx/>
                <a:latin typeface="微软雅黑" panose="020B0503020204020204" charset="-122"/>
                <a:ea typeface="微软雅黑" panose="020B0503020204020204" charset="-122"/>
                <a:sym typeface="+mn-ea"/>
              </a:rPr>
              <a:t>ASCVD、</a:t>
            </a:r>
            <a:r>
              <a:rPr lang="zh-CN" altLang="en-US" sz="1200" spc="30" dirty="0">
                <a:solidFill>
                  <a:schemeClr val="tx1">
                    <a:lumMod val="75000"/>
                    <a:lumOff val="25000"/>
                  </a:schemeClr>
                </a:solidFill>
                <a:uFillTx/>
                <a:latin typeface="微软雅黑" panose="020B0503020204020204" charset="-122"/>
                <a:ea typeface="微软雅黑" panose="020B0503020204020204" charset="-122"/>
                <a:sym typeface="+mn-ea"/>
              </a:rPr>
              <a:t>减少心脑血管事件的核心靶点。</a:t>
            </a:r>
            <a:endParaRPr lang="zh-CN" altLang="en-US" sz="1200" spc="30" dirty="0">
              <a:solidFill>
                <a:schemeClr val="tx1">
                  <a:lumMod val="75000"/>
                  <a:lumOff val="25000"/>
                </a:schemeClr>
              </a:solidFill>
              <a:uFillTx/>
              <a:latin typeface="微软雅黑" panose="020B0503020204020204" charset="-122"/>
              <a:ea typeface="微软雅黑" panose="020B0503020204020204" charset="-122"/>
              <a:sym typeface="+mn-ea"/>
            </a:endParaRPr>
          </a:p>
          <a:p>
            <a:pPr marL="27305" lvl="1" algn="l" fontAlgn="ctr">
              <a:lnSpc>
                <a:spcPts val="1200"/>
              </a:lnSpc>
              <a:spcBef>
                <a:spcPts val="500"/>
              </a:spcBef>
              <a:spcAft>
                <a:spcPts val="500"/>
              </a:spcAft>
              <a:buSzPct val="80000"/>
              <a:buFont typeface="Wingdings" panose="05000000000000000000" charset="0"/>
            </a:pPr>
            <a:r>
              <a:rPr lang="zh-CN" altLang="en-US" sz="1200" b="1"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rPr>
              <a:t>知晓率、依从性差-治疗周期长管理难度大</a:t>
            </a:r>
            <a:endParaRPr lang="zh-CN" altLang="en-US" sz="1200" b="1"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endParaRPr>
          </a:p>
          <a:p>
            <a:pPr marL="187960" lvl="1" indent="-160655" algn="l" fontAlgn="ctr">
              <a:lnSpc>
                <a:spcPts val="1200"/>
              </a:lnSpc>
              <a:spcBef>
                <a:spcPts val="500"/>
              </a:spcBef>
              <a:spcAft>
                <a:spcPts val="500"/>
              </a:spcAft>
              <a:buClrTx/>
              <a:buSzPct val="80000"/>
              <a:buFont typeface="Wingdings" panose="05000000000000000000" charset="0"/>
              <a:buChar char="l"/>
            </a:pPr>
            <a:r>
              <a:rPr lang="en-US" altLang="zh-CN" sz="1000" spc="30" dirty="0">
                <a:solidFill>
                  <a:schemeClr val="tx1">
                    <a:lumMod val="75000"/>
                    <a:lumOff val="25000"/>
                  </a:schemeClr>
                </a:solidFill>
                <a:uFillTx/>
                <a:latin typeface="微软雅黑" panose="020B0503020204020204" charset="-122"/>
                <a:ea typeface="微软雅黑" panose="020B0503020204020204" charset="-122"/>
                <a:sym typeface="+mn-ea"/>
              </a:rPr>
              <a:t>中国他汀治疗患者平均PDC仅有19%，PDC&gt;50%患者仅有5.4%       PDC = 按需用药天数比例75%</a:t>
            </a:r>
            <a:endParaRPr lang="en-US" altLang="zh-CN" sz="1000" spc="30" dirty="0">
              <a:solidFill>
                <a:schemeClr val="tx1">
                  <a:lumMod val="75000"/>
                  <a:lumOff val="25000"/>
                </a:schemeClr>
              </a:solidFill>
              <a:uFillTx/>
              <a:latin typeface="微软雅黑" panose="020B0503020204020204" charset="-122"/>
              <a:ea typeface="微软雅黑" panose="020B0503020204020204" charset="-122"/>
              <a:sym typeface="+mn-ea"/>
            </a:endParaRPr>
          </a:p>
          <a:p>
            <a:pPr marL="187960" lvl="1" indent="-160655" algn="l" fontAlgn="ctr">
              <a:lnSpc>
                <a:spcPts val="1200"/>
              </a:lnSpc>
              <a:spcBef>
                <a:spcPts val="500"/>
              </a:spcBef>
              <a:spcAft>
                <a:spcPts val="500"/>
              </a:spcAft>
              <a:buClrTx/>
              <a:buSzPct val="80000"/>
              <a:buFont typeface="Wingdings" panose="05000000000000000000" charset="0"/>
              <a:buChar char="l"/>
            </a:pPr>
            <a:r>
              <a:rPr lang="en-US" altLang="zh-CN" sz="1000" spc="30" dirty="0">
                <a:solidFill>
                  <a:schemeClr val="tx1">
                    <a:lumMod val="75000"/>
                    <a:lumOff val="25000"/>
                  </a:schemeClr>
                </a:solidFill>
                <a:uFillTx/>
                <a:latin typeface="微软雅黑" panose="020B0503020204020204" charset="-122"/>
                <a:ea typeface="微软雅黑" panose="020B0503020204020204" charset="-122"/>
                <a:sym typeface="+mn-ea"/>
              </a:rPr>
              <a:t>中国成人血脂异常总体达标率：5.4%～30% Meta 分析（2025）：控制率 5.4%PMC 《中国心血管健康与疾病报告 2024》：不足 30%知晓率 18.2%、治疗率 11.6%（2025，系统综述）中等强度他汀依折麦布更适合中国人群，疗效更强、安全性更优、依从性更高</a:t>
            </a:r>
            <a:endParaRPr lang="en-US" altLang="zh-CN" sz="1000" spc="30" dirty="0">
              <a:solidFill>
                <a:schemeClr val="tx1">
                  <a:lumMod val="75000"/>
                  <a:lumOff val="25000"/>
                </a:schemeClr>
              </a:solidFill>
              <a:uFillTx/>
              <a:latin typeface="微软雅黑" panose="020B0503020204020204" charset="-122"/>
              <a:ea typeface="微软雅黑" panose="020B0503020204020204" charset="-122"/>
              <a:sym typeface="+mn-ea"/>
            </a:endParaRPr>
          </a:p>
          <a:p>
            <a:pPr marL="27305" lvl="1" algn="l" fontAlgn="ctr">
              <a:lnSpc>
                <a:spcPts val="1200"/>
              </a:lnSpc>
              <a:spcBef>
                <a:spcPts val="500"/>
              </a:spcBef>
              <a:spcAft>
                <a:spcPts val="500"/>
              </a:spcAft>
              <a:buSzPct val="80000"/>
              <a:buFont typeface="Wingdings" panose="05000000000000000000" charset="0"/>
            </a:pPr>
            <a:r>
              <a:rPr lang="zh-CN" altLang="en-US" sz="1200" b="1"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rPr>
              <a:t>LDL-C低密度脂蛋白治疗达标率低</a:t>
            </a:r>
            <a:endParaRPr lang="zh-CN" altLang="en-US" sz="1200" b="1"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endParaRPr>
          </a:p>
          <a:p>
            <a:pPr marL="187960" lvl="1" indent="-160655" algn="l" fontAlgn="ctr">
              <a:lnSpc>
                <a:spcPts val="1200"/>
              </a:lnSpc>
              <a:spcBef>
                <a:spcPts val="500"/>
              </a:spcBef>
              <a:spcAft>
                <a:spcPts val="500"/>
              </a:spcAft>
              <a:buSzPct val="80000"/>
              <a:buFont typeface="Wingdings" panose="05000000000000000000" charset="0"/>
              <a:buChar char="l"/>
            </a:pPr>
            <a:r>
              <a:rPr lang="zh-CN" altLang="en-US" sz="1000" spc="30" dirty="0">
                <a:solidFill>
                  <a:schemeClr val="tx1">
                    <a:lumMod val="75000"/>
                    <a:lumOff val="25000"/>
                  </a:schemeClr>
                </a:solidFill>
                <a:uFillTx/>
                <a:latin typeface="微软雅黑" panose="020B0503020204020204" charset="-122"/>
                <a:ea typeface="微软雅黑" panose="020B0503020204020204" charset="-122"/>
                <a:sym typeface="+mn-ea"/>
              </a:rPr>
              <a:t>中国</a:t>
            </a:r>
            <a:r>
              <a:rPr lang="en-US" altLang="zh-CN" sz="1000" spc="30" dirty="0">
                <a:solidFill>
                  <a:schemeClr val="tx1">
                    <a:lumMod val="75000"/>
                    <a:lumOff val="25000"/>
                  </a:schemeClr>
                </a:solidFill>
                <a:uFillTx/>
                <a:latin typeface="微软雅黑" panose="020B0503020204020204" charset="-122"/>
                <a:ea typeface="微软雅黑" panose="020B0503020204020204" charset="-122"/>
                <a:sym typeface="+mn-ea"/>
              </a:rPr>
              <a:t>ASCVD</a:t>
            </a:r>
            <a:r>
              <a:rPr lang="zh-CN" altLang="en-US" sz="1000" spc="30" dirty="0">
                <a:solidFill>
                  <a:schemeClr val="tx1">
                    <a:lumMod val="75000"/>
                    <a:lumOff val="25000"/>
                  </a:schemeClr>
                </a:solidFill>
                <a:uFillTx/>
                <a:latin typeface="微软雅黑" panose="020B0503020204020204" charset="-122"/>
                <a:ea typeface="微软雅黑" panose="020B0503020204020204" charset="-122"/>
                <a:sym typeface="+mn-ea"/>
              </a:rPr>
              <a:t>患者中，高危患者达标率为25.5%；极高危患者达标率仅为6.8%。</a:t>
            </a:r>
            <a:endParaRPr lang="zh-CN" altLang="en-US" sz="1000" spc="30" dirty="0">
              <a:solidFill>
                <a:schemeClr val="tx1">
                  <a:lumMod val="75000"/>
                  <a:lumOff val="25000"/>
                </a:schemeClr>
              </a:solidFill>
              <a:uFillTx/>
              <a:latin typeface="微软雅黑" panose="020B0503020204020204" charset="-122"/>
              <a:ea typeface="微软雅黑" panose="020B0503020204020204" charset="-122"/>
              <a:sym typeface="+mn-ea"/>
            </a:endParaRPr>
          </a:p>
          <a:p>
            <a:pPr marL="27305" lvl="1" algn="l" fontAlgn="ctr">
              <a:lnSpc>
                <a:spcPts val="1200"/>
              </a:lnSpc>
              <a:spcBef>
                <a:spcPts val="500"/>
              </a:spcBef>
              <a:spcAft>
                <a:spcPts val="500"/>
              </a:spcAft>
              <a:buClrTx/>
              <a:buSzPct val="80000"/>
              <a:buFont typeface="Wingdings" panose="05000000000000000000" charset="0"/>
            </a:pPr>
            <a:r>
              <a:rPr lang="zh-CN" altLang="en-US" sz="1200" b="1"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rPr>
              <a:t>血脂管理不达标-联合用药治疗率低</a:t>
            </a:r>
            <a:endParaRPr lang="zh-CN" altLang="en-US" sz="1200" b="1" spc="30" dirty="0">
              <a:ln w="3175">
                <a:noFill/>
                <a:prstDash val="dash"/>
              </a:ln>
              <a:solidFill>
                <a:schemeClr val="tx1">
                  <a:lumMod val="75000"/>
                  <a:lumOff val="25000"/>
                </a:schemeClr>
              </a:solidFill>
              <a:latin typeface="微软雅黑" panose="020B0503020204020204" charset="-122"/>
              <a:ea typeface="微软雅黑" panose="020B0503020204020204" charset="-122"/>
              <a:sym typeface="+mn-ea"/>
            </a:endParaRPr>
          </a:p>
          <a:p>
            <a:pPr marL="187960" lvl="1" indent="-160655" algn="l" fontAlgn="ctr">
              <a:lnSpc>
                <a:spcPts val="1200"/>
              </a:lnSpc>
              <a:spcBef>
                <a:spcPts val="500"/>
              </a:spcBef>
              <a:spcAft>
                <a:spcPts val="500"/>
              </a:spcAft>
              <a:buSzPct val="80000"/>
              <a:buFont typeface="Wingdings" panose="05000000000000000000" charset="0"/>
              <a:buChar char="l"/>
            </a:pPr>
            <a:r>
              <a:rPr lang="en-US" altLang="zh-CN" sz="1000" spc="30" dirty="0">
                <a:solidFill>
                  <a:schemeClr val="tx1">
                    <a:lumMod val="75000"/>
                    <a:lumOff val="25000"/>
                  </a:schemeClr>
                </a:solidFill>
                <a:uFillTx/>
                <a:latin typeface="微软雅黑" panose="020B0503020204020204" charset="-122"/>
                <a:ea typeface="微软雅黑" panose="020B0503020204020204" charset="-122"/>
                <a:sym typeface="+mn-ea"/>
              </a:rPr>
              <a:t>LDL‑C </a:t>
            </a:r>
            <a:r>
              <a:rPr lang="zh-CN" altLang="en-US" sz="1000" spc="30" dirty="0">
                <a:solidFill>
                  <a:schemeClr val="tx1">
                    <a:lumMod val="75000"/>
                    <a:lumOff val="25000"/>
                  </a:schemeClr>
                </a:solidFill>
                <a:uFillTx/>
                <a:latin typeface="微软雅黑" panose="020B0503020204020204" charset="-122"/>
                <a:ea typeface="微软雅黑" panose="020B0503020204020204" charset="-122"/>
                <a:sym typeface="+mn-ea"/>
              </a:rPr>
              <a:t>每升高 1 </a:t>
            </a:r>
            <a:r>
              <a:rPr lang="en-US" altLang="zh-CN" sz="1000" spc="30" dirty="0">
                <a:solidFill>
                  <a:schemeClr val="tx1">
                    <a:lumMod val="75000"/>
                    <a:lumOff val="25000"/>
                  </a:schemeClr>
                </a:solidFill>
                <a:uFillTx/>
                <a:latin typeface="微软雅黑" panose="020B0503020204020204" charset="-122"/>
                <a:ea typeface="微软雅黑" panose="020B0503020204020204" charset="-122"/>
                <a:sym typeface="+mn-ea"/>
              </a:rPr>
              <a:t>mmol/L，</a:t>
            </a:r>
            <a:r>
              <a:rPr lang="zh-CN" altLang="en-US" sz="1000" spc="30" dirty="0">
                <a:solidFill>
                  <a:schemeClr val="tx1">
                    <a:lumMod val="75000"/>
                    <a:lumOff val="25000"/>
                  </a:schemeClr>
                </a:solidFill>
                <a:uFillTx/>
                <a:latin typeface="微软雅黑" panose="020B0503020204020204" charset="-122"/>
                <a:ea typeface="微软雅黑" panose="020B0503020204020204" charset="-122"/>
                <a:sym typeface="+mn-ea"/>
              </a:rPr>
              <a:t>冠心病风险↑20%–30%，心肌梗死↑25%，脑卒中↑15%</a:t>
            </a:r>
            <a:endParaRPr lang="zh-CN" altLang="en-US" sz="1000" spc="30" dirty="0">
              <a:solidFill>
                <a:schemeClr val="tx1">
                  <a:lumMod val="75000"/>
                  <a:lumOff val="25000"/>
                </a:schemeClr>
              </a:solidFill>
              <a:uFillTx/>
              <a:latin typeface="微软雅黑" panose="020B0503020204020204" charset="-122"/>
              <a:ea typeface="微软雅黑" panose="020B0503020204020204" charset="-122"/>
              <a:sym typeface="+mn-ea"/>
            </a:endParaRPr>
          </a:p>
          <a:p>
            <a:pPr marL="187960" lvl="1" indent="-160655" algn="l" fontAlgn="ctr">
              <a:lnSpc>
                <a:spcPts val="1200"/>
              </a:lnSpc>
              <a:spcBef>
                <a:spcPts val="500"/>
              </a:spcBef>
              <a:spcAft>
                <a:spcPts val="500"/>
              </a:spcAft>
              <a:buSzPct val="80000"/>
              <a:buFont typeface="Wingdings" panose="05000000000000000000" charset="0"/>
              <a:buChar char="l"/>
            </a:pPr>
            <a:r>
              <a:rPr lang="en-US" altLang="zh-CN" sz="1000" spc="30" dirty="0">
                <a:solidFill>
                  <a:schemeClr val="tx1">
                    <a:lumMod val="75000"/>
                    <a:lumOff val="25000"/>
                  </a:schemeClr>
                </a:solidFill>
                <a:uFillTx/>
                <a:latin typeface="微软雅黑" panose="020B0503020204020204" charset="-122"/>
                <a:ea typeface="微软雅黑" panose="020B0503020204020204" charset="-122"/>
                <a:sym typeface="+mn-ea"/>
              </a:rPr>
              <a:t>用药患者中，联用治疗方案仅占~5%  。95.1%的ACS患者出院时仅接受他汀类药物单药治疗       ACS = 急性冠脉综合征</a:t>
            </a:r>
            <a:endParaRPr lang="en-US" altLang="zh-CN" sz="1000" spc="30" dirty="0">
              <a:solidFill>
                <a:schemeClr val="tx1">
                  <a:lumMod val="75000"/>
                  <a:lumOff val="25000"/>
                </a:schemeClr>
              </a:solidFill>
              <a:uFillTx/>
              <a:latin typeface="微软雅黑" panose="020B0503020204020204" charset="-122"/>
              <a:ea typeface="微软雅黑" panose="020B0503020204020204" charset="-122"/>
              <a:sym typeface="+mn-ea"/>
            </a:endParaRPr>
          </a:p>
        </p:txBody>
      </p:sp>
      <p:sp>
        <p:nvSpPr>
          <p:cNvPr id="83" name="标题 1"/>
          <p:cNvSpPr>
            <a:spLocks noGrp="1"/>
          </p:cNvSpPr>
          <p:nvPr>
            <p:custDataLst>
              <p:tags r:id="rId2"/>
            </p:custDataLst>
          </p:nvPr>
        </p:nvSpPr>
        <p:spPr>
          <a:xfrm>
            <a:off x="151765" y="185420"/>
            <a:ext cx="1099820" cy="285115"/>
          </a:xfrm>
          <a:prstGeom prst="rect">
            <a:avLst/>
          </a:prstGeom>
          <a:solidFill>
            <a:schemeClr val="accent4">
              <a:lumMod val="50000"/>
            </a:schemeClr>
          </a:solidFill>
        </p:spPr>
        <p:txBody>
          <a:bodyPr vert="horz" lIns="90000" tIns="46800" rIns="90000" bIns="46800" rtlCol="0" anchor="ctr" anchorCtr="0">
            <a:noAutofit/>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lvl="0" algn="ctr">
              <a:buClrTx/>
              <a:buSzTx/>
              <a:buFontTx/>
            </a:pPr>
            <a:r>
              <a:rPr lang="zh-CN" altLang="en-US" sz="1500">
                <a:solidFill>
                  <a:schemeClr val="accent4">
                    <a:lumMod val="50000"/>
                  </a:schemeClr>
                </a:solidFill>
                <a:highlight>
                  <a:srgbClr val="FFFF00"/>
                </a:highlight>
                <a:sym typeface="+mn-ea"/>
              </a:rPr>
              <a:t>基本信息</a:t>
            </a:r>
            <a:endParaRPr lang="zh-CN" altLang="en-US" sz="1000">
              <a:solidFill>
                <a:schemeClr val="accent4">
                  <a:lumMod val="50000"/>
                </a:schemeClr>
              </a:solidFill>
              <a:highlight>
                <a:srgbClr val="FFFF00"/>
              </a:highlight>
              <a:sym typeface="+mn-ea"/>
            </a:endParaRPr>
          </a:p>
        </p:txBody>
      </p:sp>
      <p:sp>
        <p:nvSpPr>
          <p:cNvPr id="84" name="标题 1"/>
          <p:cNvSpPr>
            <a:spLocks noGrp="1"/>
          </p:cNvSpPr>
          <p:nvPr>
            <p:custDataLst>
              <p:tags r:id="rId3"/>
            </p:custDataLst>
          </p:nvPr>
        </p:nvSpPr>
        <p:spPr>
          <a:xfrm>
            <a:off x="1259205" y="201930"/>
            <a:ext cx="1245235"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1780">
                <a:solidFill>
                  <a:schemeClr val="bg2"/>
                </a:solidFill>
              </a:rPr>
              <a:t>安全性</a:t>
            </a:r>
            <a:endParaRPr lang="zh-CN" altLang="en-US" sz="1780">
              <a:solidFill>
                <a:schemeClr val="bg2"/>
              </a:solidFill>
            </a:endParaRPr>
          </a:p>
        </p:txBody>
      </p:sp>
      <p:sp>
        <p:nvSpPr>
          <p:cNvPr id="85" name="标题 1"/>
          <p:cNvSpPr>
            <a:spLocks noGrp="1"/>
          </p:cNvSpPr>
          <p:nvPr>
            <p:custDataLst>
              <p:tags r:id="rId4"/>
            </p:custDataLst>
          </p:nvPr>
        </p:nvSpPr>
        <p:spPr>
          <a:xfrm>
            <a:off x="3896995" y="201930"/>
            <a:ext cx="1226185"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1780">
                <a:solidFill>
                  <a:schemeClr val="bg2"/>
                </a:solidFill>
              </a:rPr>
              <a:t>有效性</a:t>
            </a:r>
            <a:endParaRPr lang="zh-CN" altLang="en-US" sz="1780">
              <a:solidFill>
                <a:schemeClr val="bg2"/>
              </a:solidFill>
            </a:endParaRPr>
          </a:p>
        </p:txBody>
      </p:sp>
      <p:sp>
        <p:nvSpPr>
          <p:cNvPr id="86" name="标题 1"/>
          <p:cNvSpPr>
            <a:spLocks noGrp="1"/>
          </p:cNvSpPr>
          <p:nvPr>
            <p:custDataLst>
              <p:tags r:id="rId5"/>
            </p:custDataLst>
          </p:nvPr>
        </p:nvSpPr>
        <p:spPr>
          <a:xfrm>
            <a:off x="2555240" y="201930"/>
            <a:ext cx="1303020"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1780">
                <a:solidFill>
                  <a:schemeClr val="bg2"/>
                </a:solidFill>
              </a:rPr>
              <a:t>创新性</a:t>
            </a:r>
            <a:endParaRPr lang="zh-CN" altLang="en-US" sz="1780">
              <a:solidFill>
                <a:schemeClr val="bg2"/>
              </a:solidFill>
            </a:endParaRPr>
          </a:p>
        </p:txBody>
      </p:sp>
      <p:sp>
        <p:nvSpPr>
          <p:cNvPr id="87" name="椭圆 86"/>
          <p:cNvSpPr/>
          <p:nvPr/>
        </p:nvSpPr>
        <p:spPr>
          <a:xfrm>
            <a:off x="6390640" y="198755"/>
            <a:ext cx="288290" cy="287655"/>
          </a:xfrm>
          <a:prstGeom prst="ellipse">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r>
              <a:rPr lang="en-US" altLang="zh-CN" sz="1800"/>
              <a:t>2</a:t>
            </a:r>
            <a:endParaRPr lang="en-US" altLang="zh-CN" sz="1800"/>
          </a:p>
        </p:txBody>
      </p:sp>
      <p:sp>
        <p:nvSpPr>
          <p:cNvPr id="88" name="椭圆 87"/>
          <p:cNvSpPr/>
          <p:nvPr/>
        </p:nvSpPr>
        <p:spPr>
          <a:xfrm>
            <a:off x="6697345" y="195580"/>
            <a:ext cx="288290" cy="287655"/>
          </a:xfrm>
          <a:prstGeom prst="ellipse">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r>
              <a:rPr lang="en-US" altLang="zh-CN" sz="1800"/>
              <a:t>-</a:t>
            </a:r>
            <a:endParaRPr lang="en-US" altLang="zh-CN" sz="1800"/>
          </a:p>
        </p:txBody>
      </p:sp>
      <p:sp>
        <p:nvSpPr>
          <p:cNvPr id="90" name="椭圆 89"/>
          <p:cNvSpPr/>
          <p:nvPr/>
        </p:nvSpPr>
        <p:spPr>
          <a:xfrm>
            <a:off x="7004050" y="185420"/>
            <a:ext cx="288290" cy="287655"/>
          </a:xfrm>
          <a:prstGeom prst="ellipse">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r>
              <a:rPr lang="en-US" altLang="zh-CN" sz="1800"/>
              <a:t>2</a:t>
            </a:r>
            <a:endParaRPr lang="en-US" altLang="zh-CN" sz="1800"/>
          </a:p>
        </p:txBody>
      </p:sp>
      <p:sp>
        <p:nvSpPr>
          <p:cNvPr id="104" name="标题 1"/>
          <p:cNvSpPr>
            <a:spLocks noGrp="1"/>
          </p:cNvSpPr>
          <p:nvPr>
            <p:custDataLst>
              <p:tags r:id="rId6"/>
            </p:custDataLst>
          </p:nvPr>
        </p:nvSpPr>
        <p:spPr>
          <a:xfrm>
            <a:off x="5161915" y="201930"/>
            <a:ext cx="1220470"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lvl="0" algn="ctr">
              <a:buClrTx/>
              <a:buSzTx/>
              <a:buFontTx/>
            </a:pPr>
            <a:r>
              <a:rPr lang="zh-CN" altLang="en-US" sz="1780">
                <a:solidFill>
                  <a:schemeClr val="bg2"/>
                </a:solidFill>
                <a:sym typeface="+mn-ea"/>
              </a:rPr>
              <a:t>公平性</a:t>
            </a:r>
            <a:endParaRPr lang="zh-CN" altLang="en-US" sz="1780">
              <a:solidFill>
                <a:schemeClr val="bg2"/>
              </a:solidFill>
              <a:sym typeface="+mn-ea"/>
            </a:endParaRPr>
          </a:p>
        </p:txBody>
      </p:sp>
      <p:sp>
        <p:nvSpPr>
          <p:cNvPr id="2" name="文本框 1"/>
          <p:cNvSpPr txBox="1"/>
          <p:nvPr/>
        </p:nvSpPr>
        <p:spPr>
          <a:xfrm>
            <a:off x="3392805" y="548640"/>
            <a:ext cx="2068830" cy="369570"/>
          </a:xfrm>
          <a:prstGeom prst="rect">
            <a:avLst/>
          </a:prstGeom>
          <a:noFill/>
        </p:spPr>
        <p:txBody>
          <a:bodyPr wrap="square" rtlCol="0">
            <a:noAutofit/>
          </a:bodyPr>
          <a:p>
            <a:r>
              <a:rPr lang="zh-CN" altLang="en-US">
                <a:solidFill>
                  <a:schemeClr val="bg1"/>
                </a:solidFill>
                <a:highlight>
                  <a:srgbClr val="0000FF"/>
                </a:highlight>
              </a:rPr>
              <a:t>我国疾病</a:t>
            </a:r>
            <a:r>
              <a:rPr lang="zh-CN" altLang="en-US">
                <a:solidFill>
                  <a:schemeClr val="bg1"/>
                </a:solidFill>
                <a:highlight>
                  <a:srgbClr val="0000FF"/>
                </a:highlight>
                <a:sym typeface="+mn-ea"/>
              </a:rPr>
              <a:t>发展</a:t>
            </a:r>
            <a:r>
              <a:rPr lang="zh-CN" altLang="en-US">
                <a:solidFill>
                  <a:schemeClr val="bg1"/>
                </a:solidFill>
                <a:highlight>
                  <a:srgbClr val="0000FF"/>
                </a:highlight>
              </a:rPr>
              <a:t>现状</a:t>
            </a:r>
            <a:endParaRPr lang="zh-CN" altLang="en-US">
              <a:solidFill>
                <a:schemeClr val="bg1"/>
              </a:solidFill>
              <a:highlight>
                <a:srgbClr val="0000FF"/>
              </a:highlight>
            </a:endParaRPr>
          </a:p>
        </p:txBody>
      </p:sp>
    </p:spTree>
    <p:custDataLst>
      <p:tags r:id="rId7"/>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标题 1"/>
          <p:cNvSpPr>
            <a:spLocks noGrp="1"/>
          </p:cNvSpPr>
          <p:nvPr>
            <p:ph type="title"/>
            <p:custDataLst>
              <p:tags r:id="rId2"/>
            </p:custDataLst>
          </p:nvPr>
        </p:nvSpPr>
        <p:spPr>
          <a:xfrm>
            <a:off x="1203325" y="179070"/>
            <a:ext cx="1220470" cy="284480"/>
          </a:xfrm>
          <a:solidFill>
            <a:schemeClr val="accent4">
              <a:lumMod val="50000"/>
            </a:schemeClr>
          </a:solidFill>
        </p:spPr>
        <p:txBody>
          <a:bodyPr>
            <a:normAutofit fontScale="90000"/>
          </a:bodyPr>
          <a:p>
            <a:pPr algn="ctr"/>
            <a:r>
              <a:rPr lang="zh-CN" altLang="en-US" sz="1780">
                <a:solidFill>
                  <a:schemeClr val="accent4">
                    <a:lumMod val="50000"/>
                  </a:schemeClr>
                </a:solidFill>
                <a:highlight>
                  <a:srgbClr val="FFFF00"/>
                </a:highlight>
              </a:rPr>
              <a:t>安全性</a:t>
            </a:r>
            <a:endParaRPr lang="zh-CN" altLang="en-US" sz="1780">
              <a:solidFill>
                <a:schemeClr val="accent4">
                  <a:lumMod val="50000"/>
                </a:schemeClr>
              </a:solidFill>
              <a:highlight>
                <a:srgbClr val="FFFF00"/>
              </a:highlight>
            </a:endParaRPr>
          </a:p>
        </p:txBody>
      </p:sp>
      <p:sp>
        <p:nvSpPr>
          <p:cNvPr id="3" name="矩形 2"/>
          <p:cNvSpPr/>
          <p:nvPr/>
        </p:nvSpPr>
        <p:spPr>
          <a:xfrm>
            <a:off x="-7620" y="6534785"/>
            <a:ext cx="9150985" cy="305435"/>
          </a:xfrm>
          <a:prstGeom prst="rect">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endParaRPr lang="zh-CN" altLang="en-US" sz="1800">
              <a:solidFill>
                <a:schemeClr val="bg1"/>
              </a:solidFill>
            </a:endParaRPr>
          </a:p>
        </p:txBody>
      </p:sp>
      <p:sp>
        <p:nvSpPr>
          <p:cNvPr id="4" name="标题 1"/>
          <p:cNvSpPr>
            <a:spLocks noGrp="1"/>
          </p:cNvSpPr>
          <p:nvPr>
            <p:custDataLst>
              <p:tags r:id="rId3"/>
            </p:custDataLst>
          </p:nvPr>
        </p:nvSpPr>
        <p:spPr>
          <a:xfrm>
            <a:off x="151765" y="185420"/>
            <a:ext cx="1019810" cy="285115"/>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1780">
                <a:solidFill>
                  <a:schemeClr val="bg2"/>
                </a:solidFill>
              </a:rPr>
              <a:t>基本信息</a:t>
            </a:r>
            <a:endParaRPr lang="zh-CN" altLang="en-US" sz="1780">
              <a:solidFill>
                <a:schemeClr val="bg2"/>
              </a:solidFill>
            </a:endParaRPr>
          </a:p>
        </p:txBody>
      </p:sp>
      <p:sp>
        <p:nvSpPr>
          <p:cNvPr id="5" name="标题 1"/>
          <p:cNvSpPr>
            <a:spLocks noGrp="1"/>
          </p:cNvSpPr>
          <p:nvPr>
            <p:custDataLst>
              <p:tags r:id="rId4"/>
            </p:custDataLst>
          </p:nvPr>
        </p:nvSpPr>
        <p:spPr>
          <a:xfrm>
            <a:off x="2499995" y="189230"/>
            <a:ext cx="1245235"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1780">
                <a:solidFill>
                  <a:schemeClr val="bg2"/>
                </a:solidFill>
              </a:rPr>
              <a:t>创新性</a:t>
            </a:r>
            <a:endParaRPr lang="zh-CN" altLang="en-US" sz="1780">
              <a:solidFill>
                <a:schemeClr val="bg2"/>
              </a:solidFill>
            </a:endParaRPr>
          </a:p>
        </p:txBody>
      </p:sp>
      <p:sp>
        <p:nvSpPr>
          <p:cNvPr id="6" name="标题 1"/>
          <p:cNvSpPr>
            <a:spLocks noGrp="1"/>
          </p:cNvSpPr>
          <p:nvPr>
            <p:custDataLst>
              <p:tags r:id="rId5"/>
            </p:custDataLst>
          </p:nvPr>
        </p:nvSpPr>
        <p:spPr>
          <a:xfrm>
            <a:off x="3821430" y="189230"/>
            <a:ext cx="1226185"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1780">
                <a:solidFill>
                  <a:schemeClr val="bg2"/>
                </a:solidFill>
              </a:rPr>
              <a:t>有效性</a:t>
            </a:r>
            <a:endParaRPr lang="zh-CN" altLang="en-US" sz="1780">
              <a:solidFill>
                <a:schemeClr val="bg2"/>
              </a:solidFill>
            </a:endParaRPr>
          </a:p>
        </p:txBody>
      </p:sp>
      <p:sp>
        <p:nvSpPr>
          <p:cNvPr id="7" name="标题 1"/>
          <p:cNvSpPr>
            <a:spLocks noGrp="1"/>
          </p:cNvSpPr>
          <p:nvPr>
            <p:custDataLst>
              <p:tags r:id="rId6"/>
            </p:custDataLst>
          </p:nvPr>
        </p:nvSpPr>
        <p:spPr>
          <a:xfrm>
            <a:off x="5148580" y="189230"/>
            <a:ext cx="1303020"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1780">
                <a:solidFill>
                  <a:schemeClr val="bg2"/>
                </a:solidFill>
              </a:rPr>
              <a:t>公平性</a:t>
            </a:r>
            <a:endParaRPr lang="zh-CN" altLang="en-US" sz="1780">
              <a:solidFill>
                <a:schemeClr val="bg2"/>
              </a:solidFill>
            </a:endParaRPr>
          </a:p>
        </p:txBody>
      </p:sp>
      <p:sp>
        <p:nvSpPr>
          <p:cNvPr id="9" name="椭圆 8"/>
          <p:cNvSpPr/>
          <p:nvPr/>
        </p:nvSpPr>
        <p:spPr>
          <a:xfrm>
            <a:off x="6516370" y="189230"/>
            <a:ext cx="288290" cy="287655"/>
          </a:xfrm>
          <a:prstGeom prst="ellipse">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r>
              <a:rPr lang="en-US" altLang="zh-CN" sz="1800"/>
              <a:t>1</a:t>
            </a:r>
            <a:endParaRPr lang="en-US" altLang="zh-CN" sz="1800"/>
          </a:p>
        </p:txBody>
      </p:sp>
      <p:sp>
        <p:nvSpPr>
          <p:cNvPr id="10" name="椭圆 9"/>
          <p:cNvSpPr/>
          <p:nvPr/>
        </p:nvSpPr>
        <p:spPr>
          <a:xfrm>
            <a:off x="6869430" y="189230"/>
            <a:ext cx="288290" cy="287655"/>
          </a:xfrm>
          <a:prstGeom prst="ellipse">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r>
              <a:rPr lang="en-US" altLang="zh-CN" sz="1800"/>
              <a:t>-</a:t>
            </a:r>
            <a:endParaRPr lang="en-US" altLang="zh-CN" sz="1800"/>
          </a:p>
        </p:txBody>
      </p:sp>
      <p:sp>
        <p:nvSpPr>
          <p:cNvPr id="11" name="椭圆 10"/>
          <p:cNvSpPr/>
          <p:nvPr/>
        </p:nvSpPr>
        <p:spPr>
          <a:xfrm>
            <a:off x="7222490" y="185420"/>
            <a:ext cx="288290" cy="287655"/>
          </a:xfrm>
          <a:prstGeom prst="ellipse">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r>
              <a:rPr lang="en-US" altLang="zh-CN" sz="1800"/>
              <a:t>1</a:t>
            </a:r>
            <a:endParaRPr lang="en-US" altLang="zh-CN" sz="1800"/>
          </a:p>
        </p:txBody>
      </p:sp>
      <p:sp>
        <p:nvSpPr>
          <p:cNvPr id="26" name="缺角矩形 25"/>
          <p:cNvSpPr/>
          <p:nvPr/>
        </p:nvSpPr>
        <p:spPr>
          <a:xfrm>
            <a:off x="7595870" y="257175"/>
            <a:ext cx="941070" cy="206375"/>
          </a:xfrm>
          <a:prstGeom prst="plaque">
            <a:avLst/>
          </a:prstGeom>
          <a:solidFill>
            <a:srgbClr val="FFFF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r>
              <a:rPr lang="zh-CN" altLang="en-US" sz="1200">
                <a:solidFill>
                  <a:schemeClr val="accent4">
                    <a:lumMod val="50000"/>
                  </a:schemeClr>
                </a:solidFill>
              </a:rPr>
              <a:t>安全性</a:t>
            </a:r>
            <a:endParaRPr lang="zh-CN" altLang="en-US" sz="1200">
              <a:solidFill>
                <a:schemeClr val="accent4">
                  <a:lumMod val="50000"/>
                </a:schemeClr>
              </a:solidFill>
            </a:endParaRPr>
          </a:p>
        </p:txBody>
      </p:sp>
      <p:sp>
        <p:nvSpPr>
          <p:cNvPr id="8" name="文本框 7"/>
          <p:cNvSpPr txBox="1"/>
          <p:nvPr/>
        </p:nvSpPr>
        <p:spPr>
          <a:xfrm>
            <a:off x="539115" y="548640"/>
            <a:ext cx="7705090" cy="357505"/>
          </a:xfrm>
          <a:prstGeom prst="rect">
            <a:avLst/>
          </a:prstGeom>
          <a:noFill/>
        </p:spPr>
        <p:txBody>
          <a:bodyPr wrap="square" rtlCol="0">
            <a:noAutofit/>
          </a:bodyPr>
          <a:p>
            <a:pPr algn="ctr" fontAlgn="base"/>
            <a:r>
              <a:rPr lang="zh-CN" altLang="zh-CN" sz="1800" spc="300">
                <a:ln>
                  <a:noFill/>
                </a:ln>
                <a:solidFill>
                  <a:schemeClr val="accent4">
                    <a:lumMod val="50000"/>
                  </a:schemeClr>
                </a:solidFill>
                <a:effectLst>
                  <a:outerShdw blurRad="38100" dist="38100" dir="2700000" algn="tl">
                    <a:srgbClr val="000000">
                      <a:alpha val="43137"/>
                    </a:srgbClr>
                  </a:outerShdw>
                </a:effectLst>
                <a:highlight>
                  <a:srgbClr val="FFFF00"/>
                </a:highlight>
                <a:latin typeface="Times New Roman" panose="02020603050405020304" charset="0"/>
                <a:ea typeface="宋体" panose="02010600030101010101" pitchFamily="2" charset="-122"/>
                <a:cs typeface="黑体" panose="02010609060101010101" charset="-122"/>
                <a:sym typeface="+mn-ea"/>
              </a:rPr>
              <a:t>依折麦布阿托伐他汀钙片（</a:t>
            </a:r>
            <a:r>
              <a:rPr lang="en-US" altLang="zh-CN" sz="1800" spc="300">
                <a:ln>
                  <a:noFill/>
                </a:ln>
                <a:solidFill>
                  <a:schemeClr val="accent4">
                    <a:lumMod val="50000"/>
                  </a:schemeClr>
                </a:solidFill>
                <a:effectLst>
                  <a:outerShdw blurRad="38100" dist="38100" dir="2700000" algn="tl">
                    <a:srgbClr val="000000">
                      <a:alpha val="43137"/>
                    </a:srgbClr>
                  </a:outerShdw>
                </a:effectLst>
                <a:highlight>
                  <a:srgbClr val="FFFF00"/>
                </a:highlight>
                <a:latin typeface="Times New Roman" panose="02020603050405020304" charset="0"/>
                <a:ea typeface="宋体" panose="02010600030101010101" pitchFamily="2" charset="-122"/>
                <a:cs typeface="黑体" panose="02010609060101010101" charset="-122"/>
                <a:sym typeface="+mn-ea"/>
              </a:rPr>
              <a:t>Ⅰ</a:t>
            </a:r>
            <a:r>
              <a:rPr lang="zh-CN" altLang="en-US" sz="1800" spc="300">
                <a:ln>
                  <a:noFill/>
                </a:ln>
                <a:solidFill>
                  <a:schemeClr val="accent4">
                    <a:lumMod val="50000"/>
                  </a:schemeClr>
                </a:solidFill>
                <a:effectLst>
                  <a:outerShdw blurRad="38100" dist="38100" dir="2700000" algn="tl">
                    <a:srgbClr val="000000">
                      <a:alpha val="43137"/>
                    </a:srgbClr>
                  </a:outerShdw>
                </a:effectLst>
                <a:highlight>
                  <a:srgbClr val="FFFF00"/>
                </a:highlight>
                <a:latin typeface="Times New Roman" panose="02020603050405020304" charset="0"/>
                <a:ea typeface="宋体" panose="02010600030101010101" pitchFamily="2" charset="-122"/>
                <a:cs typeface="黑体" panose="02010609060101010101" charset="-122"/>
                <a:sym typeface="+mn-ea"/>
              </a:rPr>
              <a:t>）是</a:t>
            </a:r>
            <a:r>
              <a:rPr lang="zh-CN" altLang="zh-CN" sz="1800" spc="300">
                <a:ln>
                  <a:noFill/>
                </a:ln>
                <a:solidFill>
                  <a:schemeClr val="accent4">
                    <a:lumMod val="50000"/>
                  </a:schemeClr>
                </a:solidFill>
                <a:effectLst>
                  <a:outerShdw blurRad="38100" dist="38100" dir="2700000" algn="tl">
                    <a:srgbClr val="000000">
                      <a:alpha val="43137"/>
                    </a:srgbClr>
                  </a:outerShdw>
                </a:effectLst>
                <a:highlight>
                  <a:srgbClr val="FFFF00"/>
                </a:highlight>
                <a:latin typeface="Times New Roman" panose="02020603050405020304" charset="0"/>
                <a:ea typeface="宋体" panose="02010600030101010101" pitchFamily="2" charset="-122"/>
                <a:cs typeface="黑体" panose="02010609060101010101" charset="-122"/>
                <a:sym typeface="+mn-ea"/>
              </a:rPr>
              <a:t>理想的降脂策略</a:t>
            </a:r>
            <a:r>
              <a:rPr lang="en-US" altLang="zh-CN" sz="1800" spc="300">
                <a:ln>
                  <a:noFill/>
                </a:ln>
                <a:solidFill>
                  <a:schemeClr val="accent4">
                    <a:lumMod val="50000"/>
                  </a:schemeClr>
                </a:solidFill>
                <a:effectLst>
                  <a:outerShdw blurRad="38100" dist="38100" dir="2700000" algn="tl">
                    <a:srgbClr val="000000">
                      <a:alpha val="43137"/>
                    </a:srgbClr>
                  </a:outerShdw>
                </a:effectLst>
                <a:highlight>
                  <a:srgbClr val="FFFF00"/>
                </a:highlight>
                <a:latin typeface="Times New Roman" panose="02020603050405020304" charset="0"/>
                <a:ea typeface="宋体" panose="02010600030101010101" pitchFamily="2" charset="-122"/>
                <a:cs typeface="黑体" panose="02010609060101010101" charset="-122"/>
                <a:sym typeface="+mn-ea"/>
              </a:rPr>
              <a:t>-</a:t>
            </a:r>
            <a:r>
              <a:rPr lang="zh-CN" altLang="en-US" sz="1800">
                <a:solidFill>
                  <a:schemeClr val="accent4">
                    <a:lumMod val="50000"/>
                  </a:schemeClr>
                </a:solidFill>
                <a:highlight>
                  <a:srgbClr val="FFFF00"/>
                </a:highlight>
                <a:latin typeface="Times New Roman" panose="02020603050405020304" charset="0"/>
                <a:ea typeface="宋体" panose="02010600030101010101" pitchFamily="2" charset="-122"/>
                <a:cs typeface="黑体" panose="02010609060101010101" charset="-122"/>
                <a:sym typeface="+mn-ea"/>
              </a:rPr>
              <a:t>中等强度治疗安全性更高不良反应发生率更低</a:t>
            </a:r>
            <a:endParaRPr lang="zh-CN" altLang="en-US" sz="1800">
              <a:solidFill>
                <a:schemeClr val="accent4">
                  <a:lumMod val="50000"/>
                </a:schemeClr>
              </a:solidFill>
              <a:highlight>
                <a:srgbClr val="FFFF00"/>
              </a:highlight>
              <a:latin typeface="Times New Roman" panose="02020603050405020304" charset="0"/>
              <a:ea typeface="宋体" panose="02010600030101010101" pitchFamily="2" charset="-122"/>
              <a:cs typeface="黑体" panose="02010609060101010101" charset="-122"/>
              <a:sym typeface="+mn-ea"/>
            </a:endParaRPr>
          </a:p>
        </p:txBody>
      </p:sp>
      <p:sp>
        <p:nvSpPr>
          <p:cNvPr id="42" name="矩形 41"/>
          <p:cNvSpPr/>
          <p:nvPr/>
        </p:nvSpPr>
        <p:spPr>
          <a:xfrm>
            <a:off x="4684395" y="1830705"/>
            <a:ext cx="4148455" cy="3679825"/>
          </a:xfrm>
          <a:prstGeom prst="rect">
            <a:avLst/>
          </a:prstGeom>
          <a:noFill/>
          <a:ln w="57150">
            <a:solidFill>
              <a:schemeClr val="accent4">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4">
                    <a:lumMod val="50000"/>
                  </a:schemeClr>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a:p>
        </p:txBody>
      </p:sp>
      <p:sp>
        <p:nvSpPr>
          <p:cNvPr id="46" name="文本框 45"/>
          <p:cNvSpPr txBox="1"/>
          <p:nvPr/>
        </p:nvSpPr>
        <p:spPr>
          <a:xfrm>
            <a:off x="4787900" y="4254500"/>
            <a:ext cx="3875405" cy="1179195"/>
          </a:xfrm>
          <a:prstGeom prst="rect">
            <a:avLst/>
          </a:prstGeom>
          <a:noFill/>
          <a:ln>
            <a:solidFill>
              <a:schemeClr val="accent1"/>
            </a:solidFill>
          </a:ln>
        </p:spPr>
        <p:txBody>
          <a:bodyPr wrap="square" rtlCol="0">
            <a:noAutofit/>
          </a:bodyPr>
          <a:p>
            <a:pPr>
              <a:lnSpc>
                <a:spcPts val="1500"/>
              </a:lnSpc>
            </a:pPr>
            <a:r>
              <a:rPr lang="zh-CN" sz="1000">
                <a:solidFill>
                  <a:schemeClr val="tx1"/>
                </a:solidFill>
                <a:latin typeface="Times New Roman" panose="02020603050405020304" charset="0"/>
                <a:ea typeface="宋体" panose="02010600030101010101" pitchFamily="2" charset="-122"/>
                <a:sym typeface="+mn-ea"/>
              </a:rPr>
              <a:t>结论：</a:t>
            </a:r>
            <a:r>
              <a:rPr lang="zh-CN" altLang="en-US" sz="1000">
                <a:solidFill>
                  <a:schemeClr val="tx1"/>
                </a:solidFill>
                <a:latin typeface="Times New Roman" panose="02020603050405020304" charset="0"/>
                <a:ea typeface="宋体" panose="02010600030101010101" pitchFamily="2" charset="-122"/>
                <a:sym typeface="+mn-ea"/>
              </a:rPr>
              <a:t>依折麦布 + 阿托伐他汀联合治疗的整体安全性与阿托伐他汀单药相当，无严重不良反应风险显著升高；所有不良反应均为轻至中度，≥90% 的不良事件为轻 / 中度，66% 与研究治疗无关；</a:t>
            </a:r>
            <a:endParaRPr lang="zh-CN" altLang="en-US" sz="1000">
              <a:solidFill>
                <a:schemeClr val="tx1"/>
              </a:solidFill>
              <a:latin typeface="Times New Roman" panose="02020603050405020304" charset="0"/>
              <a:ea typeface="宋体" panose="02010600030101010101" pitchFamily="2" charset="-122"/>
              <a:sym typeface="+mn-ea"/>
            </a:endParaRPr>
          </a:p>
          <a:p>
            <a:pPr>
              <a:lnSpc>
                <a:spcPts val="1500"/>
              </a:lnSpc>
            </a:pPr>
            <a:r>
              <a:rPr lang="zh-CN" altLang="en-US" sz="1000">
                <a:solidFill>
                  <a:schemeClr val="tx1"/>
                </a:solidFill>
                <a:latin typeface="Times New Roman" panose="02020603050405020304" charset="0"/>
                <a:ea typeface="宋体" panose="02010600030101010101" pitchFamily="2" charset="-122"/>
                <a:sym typeface="+mn-ea"/>
              </a:rPr>
              <a:t>因不良事件停药率两组无显著差异（单药 5% </a:t>
            </a:r>
            <a:r>
              <a:rPr lang="en-US" altLang="zh-CN" sz="1000">
                <a:solidFill>
                  <a:schemeClr val="tx1"/>
                </a:solidFill>
                <a:latin typeface="Times New Roman" panose="02020603050405020304" charset="0"/>
                <a:ea typeface="宋体" panose="02010600030101010101" pitchFamily="2" charset="-122"/>
                <a:sym typeface="+mn-ea"/>
              </a:rPr>
              <a:t>vs </a:t>
            </a:r>
            <a:r>
              <a:rPr lang="zh-CN" altLang="en-US" sz="1000">
                <a:solidFill>
                  <a:schemeClr val="tx1"/>
                </a:solidFill>
                <a:latin typeface="Times New Roman" panose="02020603050405020304" charset="0"/>
                <a:ea typeface="宋体" panose="02010600030101010101" pitchFamily="2" charset="-122"/>
                <a:sym typeface="+mn-ea"/>
              </a:rPr>
              <a:t>联合 6%），无患者因不良反应死亡；肝酶升高均为无症状性，无肝功能障碍临床症状，停药后可恢复正常。</a:t>
            </a:r>
            <a:endParaRPr lang="zh-CN" altLang="en-US" sz="1000">
              <a:solidFill>
                <a:schemeClr val="tx1"/>
              </a:solidFill>
              <a:latin typeface="Times New Roman" panose="02020603050405020304" charset="0"/>
              <a:ea typeface="宋体" panose="02010600030101010101" pitchFamily="2" charset="-122"/>
              <a:sym typeface="+mn-ea"/>
            </a:endParaRPr>
          </a:p>
        </p:txBody>
      </p:sp>
      <p:sp>
        <p:nvSpPr>
          <p:cNvPr id="61" name="文本框 60"/>
          <p:cNvSpPr txBox="1"/>
          <p:nvPr/>
        </p:nvSpPr>
        <p:spPr>
          <a:xfrm>
            <a:off x="35560" y="6572885"/>
            <a:ext cx="9025255" cy="241935"/>
          </a:xfrm>
          <a:prstGeom prst="rect">
            <a:avLst/>
          </a:prstGeom>
          <a:noFill/>
        </p:spPr>
        <p:txBody>
          <a:bodyPr wrap="square" rtlCol="0">
            <a:noAutofit/>
          </a:bodyPr>
          <a:p>
            <a:pPr fontAlgn="base"/>
            <a:r>
              <a:rPr lang="en-US" altLang="zh-CN" sz="600">
                <a:solidFill>
                  <a:schemeClr val="bg1"/>
                </a:solidFill>
                <a:latin typeface="Arial" panose="020B0604020202020204" pitchFamily="34" charset="0"/>
                <a:ea typeface="宋体" panose="02010600030101010101" pitchFamily="2" charset="-122"/>
              </a:rPr>
              <a:t>9</a:t>
            </a:r>
            <a:r>
              <a:rPr lang="zh-CN" altLang="en-US" sz="600">
                <a:solidFill>
                  <a:schemeClr val="bg1"/>
                </a:solidFill>
                <a:latin typeface="Arial" panose="020B0604020202020204" pitchFamily="34" charset="0"/>
                <a:ea typeface="宋体" panose="02010600030101010101" pitchFamily="2" charset="-122"/>
              </a:rPr>
              <a:t>、依折麦布与阿托伐他汀联合应用治疗 628 例原发性高胆固醇血症患者的疗效：一项前瞻性、随机、双盲试验</a:t>
            </a:r>
            <a:r>
              <a:rPr lang="en-US" altLang="zh-CN" sz="600">
                <a:solidFill>
                  <a:schemeClr val="bg1"/>
                </a:solidFill>
                <a:latin typeface="Arial" panose="020B0604020202020204" pitchFamily="34" charset="0"/>
                <a:ea typeface="宋体" panose="02010600030101010101" pitchFamily="2" charset="-122"/>
              </a:rPr>
              <a:t>     1</a:t>
            </a:r>
            <a:r>
              <a:rPr lang="zh-CN" altLang="en-US" sz="600">
                <a:solidFill>
                  <a:schemeClr val="bg1"/>
                </a:solidFill>
                <a:latin typeface="Arial" panose="020B0604020202020204" pitchFamily="34" charset="0"/>
                <a:ea typeface="宋体" panose="02010600030101010101" pitchFamily="2" charset="-122"/>
              </a:rPr>
              <a:t>、阿托欣依折麦布阿托伐他汀钙片（</a:t>
            </a:r>
            <a:r>
              <a:rPr lang="en-US" altLang="zh-CN" sz="600">
                <a:solidFill>
                  <a:schemeClr val="bg1"/>
                </a:solidFill>
                <a:latin typeface="Arial" panose="020B0604020202020204" pitchFamily="34" charset="0"/>
                <a:ea typeface="宋体" panose="02010600030101010101" pitchFamily="2" charset="-122"/>
              </a:rPr>
              <a:t>Ⅰ</a:t>
            </a:r>
            <a:r>
              <a:rPr lang="zh-CN" altLang="en-US" sz="600">
                <a:solidFill>
                  <a:schemeClr val="bg1"/>
                </a:solidFill>
                <a:latin typeface="Arial" panose="020B0604020202020204" pitchFamily="34" charset="0"/>
                <a:ea typeface="宋体" panose="02010600030101010101" pitchFamily="2" charset="-122"/>
              </a:rPr>
              <a:t>）说明书</a:t>
            </a:r>
            <a:r>
              <a:rPr lang="en-US" altLang="zh-CN" sz="600">
                <a:solidFill>
                  <a:schemeClr val="bg1"/>
                </a:solidFill>
                <a:latin typeface="Arial" panose="020B0604020202020204" pitchFamily="34" charset="0"/>
                <a:ea typeface="宋体" panose="02010600030101010101" pitchFamily="2" charset="-122"/>
              </a:rPr>
              <a:t>    4</a:t>
            </a:r>
            <a:r>
              <a:rPr lang="zh-CN" altLang="en-US" sz="600">
                <a:solidFill>
                  <a:schemeClr val="bg1"/>
                </a:solidFill>
                <a:latin typeface="Arial" panose="020B0604020202020204" pitchFamily="34" charset="0"/>
                <a:ea typeface="宋体" panose="02010600030101010101" pitchFamily="2" charset="-122"/>
              </a:rPr>
              <a:t>、依折麦布 / 阿托伐他汀固定复方对比阿托伐他汀单药治疗高胆固醇血症的疗效与耐受性一项在中国患者中开展的 </a:t>
            </a:r>
            <a:r>
              <a:rPr lang="en-US" altLang="en-US" sz="600">
                <a:solidFill>
                  <a:schemeClr val="bg1"/>
                </a:solidFill>
                <a:latin typeface="Arial" panose="020B0604020202020204" pitchFamily="34" charset="0"/>
                <a:ea typeface="宋体" panose="02010600030101010101" pitchFamily="2" charset="-122"/>
              </a:rPr>
              <a:t>Ⅲ </a:t>
            </a:r>
            <a:r>
              <a:rPr lang="zh-CN" altLang="en-US" sz="600">
                <a:solidFill>
                  <a:schemeClr val="bg1"/>
                </a:solidFill>
                <a:latin typeface="Arial" panose="020B0604020202020204" pitchFamily="34" charset="0"/>
                <a:ea typeface="宋体" panose="02010600030101010101" pitchFamily="2" charset="-122"/>
              </a:rPr>
              <a:t>期、随机、阳性对照研究（三期临床数据）</a:t>
            </a:r>
            <a:r>
              <a:rPr lang="en-US" altLang="zh-CN" sz="600">
                <a:solidFill>
                  <a:schemeClr val="bg1"/>
                </a:solidFill>
                <a:latin typeface="Arial" panose="020B0604020202020204" pitchFamily="34" charset="0"/>
                <a:ea typeface="宋体" panose="02010600030101010101" pitchFamily="2" charset="-122"/>
              </a:rPr>
              <a:t> 4</a:t>
            </a:r>
            <a:r>
              <a:rPr lang="zh-CN" altLang="en-US" sz="600">
                <a:solidFill>
                  <a:schemeClr val="bg1"/>
                </a:solidFill>
                <a:latin typeface="Arial" panose="020B0604020202020204" pitchFamily="34" charset="0"/>
                <a:ea typeface="宋体" panose="02010600030101010101" pitchFamily="2" charset="-122"/>
              </a:rPr>
              <a:t>、依折麦布联合不同剂量阿托伐他汀钙片治疗冠心病的疗效</a:t>
            </a:r>
            <a:r>
              <a:rPr lang="en-US" altLang="zh-CN" sz="600">
                <a:solidFill>
                  <a:schemeClr val="bg1"/>
                </a:solidFill>
                <a:latin typeface="Arial" panose="020B0604020202020204" pitchFamily="34" charset="0"/>
                <a:ea typeface="宋体" panose="02010600030101010101" pitchFamily="2" charset="-122"/>
              </a:rPr>
              <a:t> 10</a:t>
            </a:r>
            <a:r>
              <a:rPr lang="zh-CN" altLang="en-US" sz="600">
                <a:solidFill>
                  <a:schemeClr val="bg1"/>
                </a:solidFill>
                <a:latin typeface="Arial" panose="020B0604020202020204" pitchFamily="34" charset="0"/>
                <a:ea typeface="宋体" panose="02010600030101010101" pitchFamily="2" charset="-122"/>
              </a:rPr>
              <a:t>、</a:t>
            </a:r>
            <a:r>
              <a:rPr lang="en-US" altLang="zh-CN" sz="600">
                <a:solidFill>
                  <a:schemeClr val="bg1"/>
                </a:solidFill>
                <a:latin typeface="Arial" panose="020B0604020202020204" pitchFamily="34" charset="0"/>
                <a:ea typeface="宋体" panose="02010600030101010101" pitchFamily="2" charset="-122"/>
              </a:rPr>
              <a:t>Effect of Ezetimibe Coadministered With Atorvastatin in 628 Patients With Primary Hypercholesterolemia</a:t>
            </a:r>
            <a:r>
              <a:rPr lang="zh-CN" altLang="en-US" sz="600">
                <a:solidFill>
                  <a:schemeClr val="bg1"/>
                </a:solidFill>
                <a:latin typeface="Arial" panose="020B0604020202020204" pitchFamily="34" charset="0"/>
                <a:ea typeface="宋体" panose="02010600030101010101" pitchFamily="2" charset="-122"/>
              </a:rPr>
              <a:t>（</a:t>
            </a:r>
            <a:r>
              <a:rPr lang="en-US" altLang="zh-CN" sz="600">
                <a:solidFill>
                  <a:schemeClr val="bg1"/>
                </a:solidFill>
                <a:latin typeface="Arial" panose="020B0604020202020204" pitchFamily="34" charset="0"/>
                <a:ea typeface="宋体" panose="02010600030101010101" pitchFamily="2" charset="-122"/>
              </a:rPr>
              <a:t>628</a:t>
            </a:r>
            <a:r>
              <a:rPr lang="zh-CN" altLang="en-US" sz="600">
                <a:solidFill>
                  <a:schemeClr val="bg1"/>
                </a:solidFill>
                <a:latin typeface="Arial" panose="020B0604020202020204" pitchFamily="34" charset="0"/>
                <a:ea typeface="宋体" panose="02010600030101010101" pitchFamily="2" charset="-122"/>
              </a:rPr>
              <a:t>例随机双盲实验）</a:t>
            </a:r>
            <a:endParaRPr lang="zh-CN" altLang="en-US" sz="600">
              <a:solidFill>
                <a:schemeClr val="bg1"/>
              </a:solidFill>
              <a:latin typeface="Arial" panose="020B0604020202020204" pitchFamily="34" charset="0"/>
              <a:ea typeface="宋体" panose="02010600030101010101" pitchFamily="2" charset="-122"/>
            </a:endParaRPr>
          </a:p>
        </p:txBody>
      </p:sp>
      <p:sp>
        <p:nvSpPr>
          <p:cNvPr id="62" name="文本框 61"/>
          <p:cNvSpPr txBox="1"/>
          <p:nvPr/>
        </p:nvSpPr>
        <p:spPr>
          <a:xfrm>
            <a:off x="234315" y="4149090"/>
            <a:ext cx="4131945" cy="1894205"/>
          </a:xfrm>
          <a:prstGeom prst="rect">
            <a:avLst/>
          </a:prstGeom>
          <a:noFill/>
        </p:spPr>
        <p:txBody>
          <a:bodyPr wrap="square" rtlCol="0">
            <a:noAutofit/>
          </a:bodyPr>
          <a:p>
            <a:pPr marL="3175" indent="1905" algn="l" rtl="0" eaLnBrk="0">
              <a:lnSpc>
                <a:spcPts val="1000"/>
              </a:lnSpc>
              <a:spcBef>
                <a:spcPts val="100"/>
              </a:spcBef>
              <a:spcAft>
                <a:spcPts val="100"/>
              </a:spcAft>
            </a:pPr>
            <a:r>
              <a:rPr lang="zh-CN" sz="900" b="1" kern="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不良反应情况：</a:t>
            </a:r>
            <a:endParaRPr lang="zh-CN" sz="900" b="1" kern="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endParaRPr>
          </a:p>
          <a:p>
            <a:pPr marL="3175" indent="1905" algn="l" rtl="0" eaLnBrk="0">
              <a:lnSpc>
                <a:spcPts val="1000"/>
              </a:lnSpc>
              <a:spcBef>
                <a:spcPts val="100"/>
              </a:spcBef>
              <a:spcAft>
                <a:spcPts val="100"/>
              </a:spcAft>
            </a:pPr>
            <a:r>
              <a:rPr sz="900" b="1" kern="0" dirty="0">
                <a:solidFill>
                  <a:schemeClr val="bg1">
                    <a:alpha val="100000"/>
                  </a:schemeClr>
                </a:solidFill>
                <a:highlight>
                  <a:srgbClr val="0000FF"/>
                </a:highlight>
                <a:latin typeface="Times New Roman" panose="02020603050405020304" charset="0"/>
                <a:cs typeface="Arial" panose="020B0604020202020204"/>
                <a:sym typeface="+mn-ea"/>
              </a:rPr>
              <a:t>1</a:t>
            </a:r>
            <a:r>
              <a:rPr sz="900" b="1" kern="0" dirty="0">
                <a:solidFill>
                  <a:schemeClr val="bg1">
                    <a:alpha val="100000"/>
                  </a:schemeClr>
                </a:solidFill>
                <a:highlight>
                  <a:srgbClr val="0000FF"/>
                </a:highlight>
                <a:latin typeface="Times New Roman" panose="02020603050405020304" charset="0"/>
                <a:cs typeface="微软雅黑" panose="020B0503020204020204" charset="-122"/>
                <a:sym typeface="+mn-ea"/>
              </a:rPr>
              <a:t>）</a:t>
            </a:r>
            <a:r>
              <a:rPr sz="900" b="1" kern="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常见（</a:t>
            </a:r>
            <a:r>
              <a:rPr sz="900" b="1" kern="0" dirty="0">
                <a:solidFill>
                  <a:srgbClr val="2E2E2E">
                    <a:alpha val="100000"/>
                  </a:srgbClr>
                </a:solidFill>
                <a:latin typeface="Times New Roman" panose="02020603050405020304" charset="0"/>
                <a:ea typeface="宋体" panose="02010600030101010101" pitchFamily="2" charset="-122"/>
                <a:cs typeface="Arial" panose="020B0604020202020204"/>
                <a:sym typeface="+mn-ea"/>
              </a:rPr>
              <a:t>&gt;1/100</a:t>
            </a:r>
            <a:r>
              <a:rPr sz="900" b="1" kern="0" spc="-130" dirty="0">
                <a:solidFill>
                  <a:srgbClr val="2E2E2E">
                    <a:alpha val="100000"/>
                  </a:srgbClr>
                </a:solidFill>
                <a:latin typeface="Times New Roman" panose="02020603050405020304" charset="0"/>
                <a:ea typeface="宋体" panose="02010600030101010101" pitchFamily="2" charset="-122"/>
                <a:cs typeface="Arial" panose="020B0604020202020204"/>
                <a:sym typeface="+mn-ea"/>
              </a:rPr>
              <a:t> </a:t>
            </a:r>
            <a:r>
              <a:rPr sz="900" b="1" kern="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a:t>
            </a:r>
            <a:r>
              <a:rPr sz="900" b="1" kern="0" dirty="0">
                <a:solidFill>
                  <a:srgbClr val="2E2E2E">
                    <a:alpha val="100000"/>
                  </a:srgbClr>
                </a:solidFill>
                <a:latin typeface="Times New Roman" panose="02020603050405020304" charset="0"/>
                <a:ea typeface="宋体" panose="02010600030101010101" pitchFamily="2" charset="-122"/>
                <a:cs typeface="Arial" panose="020B0604020202020204"/>
                <a:sym typeface="+mn-ea"/>
              </a:rPr>
              <a:t>&lt;1/1</a:t>
            </a:r>
            <a:r>
              <a:rPr sz="900" b="1" kern="0" spc="-10" dirty="0">
                <a:solidFill>
                  <a:srgbClr val="2E2E2E">
                    <a:alpha val="100000"/>
                  </a:srgbClr>
                </a:solidFill>
                <a:latin typeface="Times New Roman" panose="02020603050405020304" charset="0"/>
                <a:ea typeface="宋体" panose="02010600030101010101" pitchFamily="2" charset="-122"/>
                <a:cs typeface="Arial" panose="020B0604020202020204"/>
                <a:sym typeface="+mn-ea"/>
              </a:rPr>
              <a:t>0</a:t>
            </a:r>
            <a:r>
              <a:rPr sz="900" b="1" kern="0" spc="-1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a:t>
            </a:r>
            <a:r>
              <a:rPr lang="zh-CN" altLang="en-US" sz="900" b="1" kern="0" spc="-1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胃肠道：腹泻肌肉骨骼：肌痛代谢营养：高钾血症</a:t>
            </a:r>
            <a:endParaRPr lang="zh-CN" altLang="en-US" sz="900" b="1" kern="0" spc="-1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endParaRPr>
          </a:p>
          <a:p>
            <a:pPr marL="3175" indent="1905" algn="just" rtl="0" eaLnBrk="0">
              <a:lnSpc>
                <a:spcPts val="1000"/>
              </a:lnSpc>
              <a:spcBef>
                <a:spcPts val="100"/>
              </a:spcBef>
              <a:spcAft>
                <a:spcPts val="100"/>
              </a:spcAft>
            </a:pPr>
            <a:r>
              <a:rPr sz="900" b="1" kern="0" dirty="0">
                <a:solidFill>
                  <a:schemeClr val="bg1">
                    <a:alpha val="100000"/>
                  </a:schemeClr>
                </a:solidFill>
                <a:highlight>
                  <a:srgbClr val="0000FF"/>
                </a:highlight>
                <a:latin typeface="Times New Roman" panose="02020603050405020304" charset="0"/>
                <a:cs typeface="Arial" panose="020B0604020202020204"/>
                <a:sym typeface="+mn-ea"/>
              </a:rPr>
              <a:t>2</a:t>
            </a:r>
            <a:r>
              <a:rPr sz="900" b="1" kern="0" dirty="0">
                <a:solidFill>
                  <a:schemeClr val="bg1">
                    <a:alpha val="100000"/>
                  </a:schemeClr>
                </a:solidFill>
                <a:highlight>
                  <a:srgbClr val="0000FF"/>
                </a:highlight>
                <a:latin typeface="Times New Roman" panose="02020603050405020304" charset="0"/>
                <a:cs typeface="微软雅黑" panose="020B0503020204020204" charset="-122"/>
                <a:sym typeface="+mn-ea"/>
              </a:rPr>
              <a:t>）</a:t>
            </a:r>
            <a:r>
              <a:rPr lang="zh-CN" altLang="en-US" sz="900" b="1" kern="0" spc="-1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不常见（≥1/1000，＜1/100）</a:t>
            </a:r>
            <a:r>
              <a:rPr lang="zh-CN" altLang="en-US" sz="900" kern="0" spc="-4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感染：流感、支气管炎、鼻窦炎、精神：抑郁、失眠、睡眠障碍神经：头晕、头痛、味觉倒错、感觉异常消化：腹部不适、腹胀、腹痛、便秘、消化不良、胃肠胀气、恶心、胃部不适</a:t>
            </a:r>
            <a:r>
              <a:rPr lang="en-US" altLang="zh-CN" sz="900" kern="0" spc="-4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  </a:t>
            </a:r>
            <a:r>
              <a:rPr lang="zh-CN" altLang="en-US" sz="900" kern="0" spc="-4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肌肉：关节痛、背痛、肌肉疲劳、肌痉挛、肌无力、肢体疼痛其他：乏力、疲乏、水肿、潮热、呼吸困难、痤疮、荨麻疹、窦性心动过缓</a:t>
            </a:r>
            <a:endParaRPr lang="zh-CN" altLang="en-US" sz="900" kern="0" spc="-4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endParaRPr>
          </a:p>
          <a:p>
            <a:pPr marL="3175" indent="1905" algn="l" rtl="0" eaLnBrk="0">
              <a:lnSpc>
                <a:spcPts val="1000"/>
              </a:lnSpc>
              <a:spcBef>
                <a:spcPts val="100"/>
              </a:spcBef>
              <a:spcAft>
                <a:spcPts val="100"/>
              </a:spcAft>
            </a:pPr>
            <a:r>
              <a:rPr sz="900" b="1" kern="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禁忌：</a:t>
            </a:r>
            <a:endParaRPr sz="900" b="1" kern="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endParaRPr>
          </a:p>
          <a:p>
            <a:pPr marL="1905" algn="l" rtl="0" eaLnBrk="0">
              <a:lnSpc>
                <a:spcPts val="1000"/>
              </a:lnSpc>
              <a:spcBef>
                <a:spcPts val="100"/>
              </a:spcBef>
              <a:spcAft>
                <a:spcPts val="100"/>
              </a:spcAft>
            </a:pPr>
            <a:r>
              <a:rPr sz="900" b="1" kern="0" dirty="0">
                <a:solidFill>
                  <a:schemeClr val="bg1">
                    <a:alpha val="100000"/>
                  </a:schemeClr>
                </a:solidFill>
                <a:highlight>
                  <a:srgbClr val="0000FF"/>
                </a:highlight>
                <a:latin typeface="Times New Roman" panose="02020603050405020304" charset="0"/>
                <a:ea typeface="宋体" panose="02010600030101010101" pitchFamily="2" charset="-122"/>
                <a:cs typeface="Arial" panose="020B0604020202020204"/>
                <a:sym typeface="+mn-ea"/>
              </a:rPr>
              <a:t>1</a:t>
            </a:r>
            <a:r>
              <a:rPr sz="900" b="1" kern="0" dirty="0">
                <a:solidFill>
                  <a:schemeClr val="bg1">
                    <a:alpha val="100000"/>
                  </a:schemeClr>
                </a:solidFill>
                <a:highlight>
                  <a:srgbClr val="0000FF"/>
                </a:highlight>
                <a:latin typeface="Times New Roman" panose="02020603050405020304" charset="0"/>
                <a:ea typeface="宋体" panose="02010600030101010101" pitchFamily="2" charset="-122"/>
                <a:cs typeface="微软雅黑" panose="020B0503020204020204" charset="-122"/>
                <a:sym typeface="+mn-ea"/>
              </a:rPr>
              <a:t>）</a:t>
            </a:r>
            <a:r>
              <a:rPr sz="900" kern="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本品禁用于对依折麦布、阿托伐他汀或任</a:t>
            </a:r>
            <a:r>
              <a:rPr sz="900" kern="0" spc="-1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一其</a:t>
            </a:r>
            <a:r>
              <a:rPr sz="900" kern="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非活性成分过敏的患者。</a:t>
            </a:r>
            <a:endParaRPr sz="900" kern="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endParaRPr>
          </a:p>
          <a:p>
            <a:pPr marL="1905" algn="l" rtl="0" eaLnBrk="0">
              <a:lnSpc>
                <a:spcPts val="1000"/>
              </a:lnSpc>
              <a:spcBef>
                <a:spcPts val="100"/>
              </a:spcBef>
              <a:spcAft>
                <a:spcPts val="100"/>
              </a:spcAft>
            </a:pPr>
            <a:r>
              <a:rPr sz="900" b="1" kern="0" dirty="0">
                <a:solidFill>
                  <a:schemeClr val="bg1">
                    <a:alpha val="100000"/>
                  </a:schemeClr>
                </a:solidFill>
                <a:highlight>
                  <a:srgbClr val="0000FF"/>
                </a:highlight>
                <a:latin typeface="Times New Roman" panose="02020603050405020304" charset="0"/>
                <a:ea typeface="宋体" panose="02010600030101010101" pitchFamily="2" charset="-122"/>
                <a:cs typeface="Arial" panose="020B0604020202020204"/>
                <a:sym typeface="+mn-ea"/>
              </a:rPr>
              <a:t>2</a:t>
            </a:r>
            <a:r>
              <a:rPr sz="900" b="1" kern="0" dirty="0">
                <a:solidFill>
                  <a:schemeClr val="bg1">
                    <a:alpha val="100000"/>
                  </a:schemeClr>
                </a:solidFill>
                <a:highlight>
                  <a:srgbClr val="0000FF"/>
                </a:highlight>
                <a:latin typeface="Times New Roman" panose="02020603050405020304" charset="0"/>
                <a:ea typeface="宋体" panose="02010600030101010101" pitchFamily="2" charset="-122"/>
                <a:cs typeface="微软雅黑" panose="020B0503020204020204" charset="-122"/>
                <a:sym typeface="+mn-ea"/>
              </a:rPr>
              <a:t>）</a:t>
            </a:r>
            <a:r>
              <a:rPr sz="900" kern="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有活动性肝病或血</a:t>
            </a:r>
            <a:r>
              <a:rPr sz="900" kern="0" spc="-1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清转氨酶</a:t>
            </a:r>
            <a:r>
              <a:rPr sz="900" kern="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不明原因持续升高者（超过正常</a:t>
            </a:r>
            <a:r>
              <a:rPr sz="900" kern="0" spc="-1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值上限（</a:t>
            </a:r>
            <a:r>
              <a:rPr sz="900" kern="0" spc="-10" dirty="0">
                <a:solidFill>
                  <a:srgbClr val="2E2E2E">
                    <a:alpha val="100000"/>
                  </a:srgbClr>
                </a:solidFill>
                <a:latin typeface="Times New Roman" panose="02020603050405020304" charset="0"/>
                <a:ea typeface="宋体" panose="02010600030101010101" pitchFamily="2" charset="-122"/>
                <a:cs typeface="Arial" panose="020B0604020202020204"/>
                <a:sym typeface="+mn-ea"/>
              </a:rPr>
              <a:t>ULN</a:t>
            </a:r>
            <a:r>
              <a:rPr sz="900" kern="0" spc="-1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a:t>
            </a:r>
            <a:r>
              <a:rPr sz="900" kern="0" spc="-10" dirty="0">
                <a:solidFill>
                  <a:srgbClr val="2E2E2E">
                    <a:alpha val="100000"/>
                  </a:srgbClr>
                </a:solidFill>
                <a:latin typeface="Times New Roman" panose="02020603050405020304" charset="0"/>
                <a:ea typeface="宋体" panose="02010600030101010101" pitchFamily="2" charset="-122"/>
                <a:cs typeface="Arial" panose="020B0604020202020204"/>
                <a:sym typeface="+mn-ea"/>
              </a:rPr>
              <a:t>3 </a:t>
            </a:r>
            <a:r>
              <a:rPr sz="900" kern="0" spc="-1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倍）。</a:t>
            </a:r>
            <a:endParaRPr sz="900" kern="0" spc="-1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endParaRPr>
          </a:p>
          <a:p>
            <a:pPr marL="1905" algn="l" rtl="0" eaLnBrk="0">
              <a:lnSpc>
                <a:spcPts val="1000"/>
              </a:lnSpc>
              <a:spcBef>
                <a:spcPts val="100"/>
              </a:spcBef>
              <a:spcAft>
                <a:spcPts val="100"/>
              </a:spcAft>
            </a:pPr>
            <a:r>
              <a:rPr sz="900" b="1" kern="0" spc="-10" dirty="0">
                <a:solidFill>
                  <a:schemeClr val="bg1">
                    <a:alpha val="100000"/>
                  </a:schemeClr>
                </a:solidFill>
                <a:highlight>
                  <a:srgbClr val="0000FF"/>
                </a:highlight>
                <a:latin typeface="Times New Roman" panose="02020603050405020304" charset="0"/>
                <a:ea typeface="宋体" panose="02010600030101010101" pitchFamily="2" charset="-122"/>
                <a:cs typeface="Arial" panose="020B0604020202020204"/>
                <a:sym typeface="+mn-ea"/>
              </a:rPr>
              <a:t>3</a:t>
            </a:r>
            <a:r>
              <a:rPr sz="900" b="1" kern="0" spc="-10" dirty="0">
                <a:solidFill>
                  <a:schemeClr val="bg1">
                    <a:alpha val="100000"/>
                  </a:schemeClr>
                </a:solidFill>
                <a:highlight>
                  <a:srgbClr val="0000FF"/>
                </a:highlight>
                <a:latin typeface="Times New Roman" panose="02020603050405020304" charset="0"/>
                <a:ea typeface="宋体" panose="02010600030101010101" pitchFamily="2" charset="-122"/>
                <a:cs typeface="微软雅黑" panose="020B0503020204020204" charset="-122"/>
                <a:sym typeface="+mn-ea"/>
              </a:rPr>
              <a:t>）</a:t>
            </a:r>
            <a:r>
              <a:rPr sz="900" kern="0" spc="-1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孕妇和哺乳期女性，以及未采取适当避孕措施的育龄女性。</a:t>
            </a:r>
            <a:endParaRPr sz="900" kern="0" spc="-1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endParaRPr>
          </a:p>
          <a:p>
            <a:pPr marL="1905" algn="l" rtl="0" eaLnBrk="0">
              <a:lnSpc>
                <a:spcPts val="1000"/>
              </a:lnSpc>
              <a:spcBef>
                <a:spcPts val="100"/>
              </a:spcBef>
              <a:spcAft>
                <a:spcPts val="100"/>
              </a:spcAft>
            </a:pPr>
            <a:r>
              <a:rPr sz="900" kern="0" dirty="0">
                <a:solidFill>
                  <a:schemeClr val="bg1">
                    <a:alpha val="100000"/>
                  </a:schemeClr>
                </a:solidFill>
                <a:highlight>
                  <a:srgbClr val="0000FF"/>
                </a:highlight>
                <a:latin typeface="Times New Roman" panose="02020603050405020304" charset="0"/>
                <a:ea typeface="宋体" panose="02010600030101010101" pitchFamily="2" charset="-122"/>
                <a:cs typeface="Arial" panose="020B0604020202020204"/>
                <a:sym typeface="+mn-ea"/>
              </a:rPr>
              <a:t>4</a:t>
            </a:r>
            <a:r>
              <a:rPr sz="900" kern="0" dirty="0">
                <a:solidFill>
                  <a:schemeClr val="bg1">
                    <a:alpha val="100000"/>
                  </a:schemeClr>
                </a:solidFill>
                <a:highlight>
                  <a:srgbClr val="0000FF"/>
                </a:highlight>
                <a:latin typeface="Times New Roman" panose="02020603050405020304" charset="0"/>
                <a:ea typeface="宋体" panose="02010600030101010101" pitchFamily="2" charset="-122"/>
                <a:cs typeface="微软雅黑" panose="020B0503020204020204" charset="-122"/>
                <a:sym typeface="+mn-ea"/>
              </a:rPr>
              <a:t>）</a:t>
            </a:r>
            <a:r>
              <a:rPr sz="900" kern="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接受丙型肝炎抗病毒药物格卡瑞韦</a:t>
            </a:r>
            <a:r>
              <a:rPr sz="900" kern="0" dirty="0">
                <a:solidFill>
                  <a:srgbClr val="2E2E2E">
                    <a:alpha val="100000"/>
                  </a:srgbClr>
                </a:solidFill>
                <a:latin typeface="Times New Roman" panose="02020603050405020304" charset="0"/>
                <a:ea typeface="宋体" panose="02010600030101010101" pitchFamily="2" charset="-122"/>
                <a:cs typeface="Arial" panose="020B0604020202020204"/>
                <a:sym typeface="+mn-ea"/>
              </a:rPr>
              <a:t>/</a:t>
            </a:r>
            <a:r>
              <a:rPr sz="900" kern="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哌仑他韦治疗</a:t>
            </a:r>
            <a:r>
              <a:rPr sz="900" kern="0" spc="-1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的患</a:t>
            </a:r>
            <a:r>
              <a:rPr sz="900" kern="0" spc="-5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rPr>
              <a:t>者。</a:t>
            </a:r>
            <a:endParaRPr sz="900" kern="0" spc="-50" dirty="0">
              <a:solidFill>
                <a:srgbClr val="2E2E2E">
                  <a:alpha val="100000"/>
                </a:srgbClr>
              </a:solidFill>
              <a:latin typeface="Times New Roman" panose="02020603050405020304" charset="0"/>
              <a:ea typeface="宋体" panose="02010600030101010101" pitchFamily="2" charset="-122"/>
              <a:cs typeface="微软雅黑" panose="020B0503020204020204" charset="-122"/>
              <a:sym typeface="+mn-ea"/>
            </a:endParaRPr>
          </a:p>
          <a:p>
            <a:pPr fontAlgn="base"/>
            <a:endParaRPr lang="zh-CN" altLang="en-US" sz="900" dirty="0">
              <a:solidFill>
                <a:schemeClr val="bg1"/>
              </a:solidFill>
              <a:highlight>
                <a:srgbClr val="0000FF"/>
              </a:highlight>
              <a:latin typeface="Times New Roman" panose="02020603050405020304" charset="0"/>
              <a:ea typeface="宋体" panose="02010600030101010101" pitchFamily="2" charset="-122"/>
              <a:cs typeface="微软雅黑" panose="020B0503020204020204" charset="-122"/>
            </a:endParaRPr>
          </a:p>
        </p:txBody>
      </p:sp>
      <p:sp>
        <p:nvSpPr>
          <p:cNvPr id="63" name="文本框 62"/>
          <p:cNvSpPr txBox="1"/>
          <p:nvPr/>
        </p:nvSpPr>
        <p:spPr>
          <a:xfrm>
            <a:off x="323850" y="1083310"/>
            <a:ext cx="3972560" cy="447675"/>
          </a:xfrm>
          <a:prstGeom prst="rect">
            <a:avLst/>
          </a:prstGeom>
          <a:noFill/>
        </p:spPr>
        <p:txBody>
          <a:bodyPr wrap="square" rtlCol="0">
            <a:noAutofit/>
          </a:bodyPr>
          <a:p>
            <a:pPr marL="271780" indent="-166370" algn="l" rtl="0" eaLnBrk="0" fontAlgn="base">
              <a:lnSpc>
                <a:spcPct val="109000"/>
              </a:lnSpc>
              <a:spcBef>
                <a:spcPts val="735"/>
              </a:spcBef>
            </a:pPr>
            <a:endParaRPr lang="zh-CN" altLang="en-US" sz="1000">
              <a:latin typeface="Times New Roman" panose="02020603050405020304" charset="0"/>
              <a:ea typeface="宋体" panose="02010600030101010101" pitchFamily="2" charset="-122"/>
            </a:endParaRPr>
          </a:p>
        </p:txBody>
      </p:sp>
      <p:sp>
        <p:nvSpPr>
          <p:cNvPr id="12" name="文本框 11"/>
          <p:cNvSpPr txBox="1"/>
          <p:nvPr/>
        </p:nvSpPr>
        <p:spPr>
          <a:xfrm>
            <a:off x="234315" y="1844675"/>
            <a:ext cx="4062095" cy="1275715"/>
          </a:xfrm>
          <a:prstGeom prst="rect">
            <a:avLst/>
          </a:prstGeom>
          <a:noFill/>
        </p:spPr>
        <p:txBody>
          <a:bodyPr wrap="square" rtlCol="0">
            <a:noAutofit/>
          </a:bodyPr>
          <a:p>
            <a:r>
              <a:rPr lang="en-US" altLang="zh-CN" sz="1000">
                <a:latin typeface="Times New Roman" panose="02020603050405020304" charset="0"/>
                <a:sym typeface="+mn-ea"/>
              </a:rPr>
              <a:t>Merck Sharp &amp; Dohme. Periodic Safety Update Report (PSUR): Ezetimibe/Atorvastatin combination tablets [R]. New Jersey: Merck &amp; Co., Inc., 2024-05（</a:t>
            </a:r>
            <a:r>
              <a:rPr lang="zh-CN" altLang="en-US" sz="1000">
                <a:latin typeface="Times New Roman" panose="02020603050405020304" charset="0"/>
                <a:sym typeface="+mn-ea"/>
              </a:rPr>
              <a:t>统计截止 2024-04-30：2013 年 5 月全球首上市，累计销售量 7 221 548 487 片，累积患者暴露 9 771 522 治疗年，全球累计不良事件 6 936 例次；原研药物流行病学与药物警戒数据库）</a:t>
            </a:r>
            <a:endParaRPr lang="zh-CN" altLang="en-US" sz="1000">
              <a:latin typeface="Times New Roman" panose="02020603050405020304" charset="0"/>
              <a:sym typeface="+mn-ea"/>
            </a:endParaRPr>
          </a:p>
          <a:p>
            <a:endParaRPr lang="zh-CN" altLang="en-US" sz="1000"/>
          </a:p>
        </p:txBody>
      </p:sp>
      <p:sp>
        <p:nvSpPr>
          <p:cNvPr id="19" name="文本框 18"/>
          <p:cNvSpPr txBox="1"/>
          <p:nvPr/>
        </p:nvSpPr>
        <p:spPr>
          <a:xfrm>
            <a:off x="295910" y="1196975"/>
            <a:ext cx="4000500" cy="459740"/>
          </a:xfrm>
          <a:prstGeom prst="rect">
            <a:avLst/>
          </a:prstGeom>
          <a:noFill/>
        </p:spPr>
        <p:txBody>
          <a:bodyPr wrap="square" rtlCol="0" anchor="t">
            <a:noAutofit/>
          </a:bodyPr>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000" b="1" kern="0" spc="50" dirty="0">
                <a:solidFill>
                  <a:schemeClr val="bg1">
                    <a:alpha val="100000"/>
                  </a:schemeClr>
                </a:solidFill>
                <a:highlight>
                  <a:srgbClr val="0000FF"/>
                </a:highlight>
                <a:latin typeface="Times New Roman" panose="02020603050405020304" charset="0"/>
                <a:cs typeface="微软雅黑" panose="020B0503020204020204" charset="-122"/>
                <a:sym typeface="+mn-ea"/>
              </a:rPr>
              <a:t>原研上市</a:t>
            </a:r>
            <a:r>
              <a:rPr sz="1000" b="1" kern="0" spc="50" dirty="0">
                <a:solidFill>
                  <a:schemeClr val="bg1">
                    <a:alpha val="100000"/>
                  </a:schemeClr>
                </a:solidFill>
                <a:highlight>
                  <a:srgbClr val="0000FF"/>
                </a:highlight>
                <a:latin typeface="Times New Roman" panose="02020603050405020304" charset="0"/>
                <a:cs typeface="微软雅黑" panose="020B0503020204020204" charset="-122"/>
                <a:sym typeface="+mn-ea"/>
              </a:rPr>
              <a:t>全球不良反应监测</a:t>
            </a:r>
            <a:r>
              <a:rPr lang="zh-CN" sz="1000" b="1" kern="0" spc="50" dirty="0">
                <a:solidFill>
                  <a:schemeClr val="bg1">
                    <a:alpha val="100000"/>
                  </a:schemeClr>
                </a:solidFill>
                <a:highlight>
                  <a:srgbClr val="0000FF"/>
                </a:highlight>
                <a:latin typeface="Times New Roman" panose="02020603050405020304" charset="0"/>
                <a:cs typeface="微软雅黑" panose="020B0503020204020204" charset="-122"/>
                <a:sym typeface="+mn-ea"/>
              </a:rPr>
              <a:t>发生率低仅为：</a:t>
            </a:r>
            <a:r>
              <a:rPr lang="en-US" altLang="zh-CN" sz="1000" b="1" kern="0" spc="50" dirty="0">
                <a:solidFill>
                  <a:schemeClr val="bg1">
                    <a:alpha val="100000"/>
                  </a:schemeClr>
                </a:solidFill>
                <a:highlight>
                  <a:srgbClr val="0000FF"/>
                </a:highlight>
                <a:latin typeface="Times New Roman" panose="02020603050405020304" charset="0"/>
                <a:cs typeface="微软雅黑" panose="020B0503020204020204" charset="-122"/>
                <a:sym typeface="+mn-ea"/>
              </a:rPr>
              <a:t>0.035%</a:t>
            </a:r>
            <a:r>
              <a:rPr lang="zh-CN" altLang="en-US" sz="1000" b="1" kern="0" spc="50" dirty="0">
                <a:solidFill>
                  <a:schemeClr val="bg1">
                    <a:alpha val="100000"/>
                  </a:schemeClr>
                </a:solidFill>
                <a:highlight>
                  <a:srgbClr val="0000FF"/>
                </a:highlight>
                <a:latin typeface="Times New Roman" panose="02020603050405020304" charset="0"/>
                <a:cs typeface="微软雅黑" panose="020B0503020204020204" charset="-122"/>
                <a:sym typeface="+mn-ea"/>
              </a:rPr>
              <a:t>，上市至依折麦布和阿托伐他汀钙片单方和复方制剂无召回、停产事件发生</a:t>
            </a:r>
            <a:r>
              <a:rPr sz="1000" b="1" kern="0" spc="120" dirty="0">
                <a:solidFill>
                  <a:schemeClr val="bg1">
                    <a:alpha val="100000"/>
                  </a:schemeClr>
                </a:solidFill>
                <a:highlight>
                  <a:srgbClr val="0000FF"/>
                </a:highlight>
                <a:latin typeface="Times New Roman" panose="02020603050405020304" charset="0"/>
                <a:cs typeface="微软雅黑" panose="020B0503020204020204" charset="-122"/>
                <a:sym typeface="+mn-ea"/>
              </a:rPr>
              <a:t> </a:t>
            </a:r>
            <a:endParaRPr sz="3000" b="1" kern="0" spc="120" dirty="0">
              <a:solidFill>
                <a:schemeClr val="bg1">
                  <a:alpha val="100000"/>
                </a:schemeClr>
              </a:solidFill>
              <a:highlight>
                <a:srgbClr val="0000FF"/>
              </a:highlight>
              <a:latin typeface="Times New Roman" panose="02020603050405020304" charset="0"/>
              <a:ea typeface="宋体" panose="02010600030101010101" pitchFamily="2" charset="-122"/>
              <a:cs typeface="微软雅黑" panose="020B0503020204020204" charset="-122"/>
              <a:sym typeface="+mn-ea"/>
            </a:endParaRPr>
          </a:p>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600" b="1" baseline="30000" noProof="0" dirty="0">
                <a:ln>
                  <a:noFill/>
                </a:ln>
                <a:noFill/>
                <a:effectLst/>
                <a:uLnTx/>
                <a:uFillTx/>
                <a:latin typeface="Times New Roman" panose="02020603050405020304" charset="0"/>
                <a:cs typeface="+mn-ea"/>
                <a:sym typeface="+mn-lt"/>
              </a:rPr>
              <a:t>安全性相关数据</a:t>
            </a:r>
            <a:endParaRPr lang="zh-CN" altLang="en-US" sz="1600" b="1" baseline="30000" noProof="0" dirty="0">
              <a:ln>
                <a:noFill/>
              </a:ln>
              <a:noFill/>
              <a:effectLst/>
              <a:uLnTx/>
              <a:uFillTx/>
              <a:latin typeface="Times New Roman" panose="02020603050405020304" charset="0"/>
              <a:cs typeface="+mn-ea"/>
              <a:sym typeface="+mn-lt"/>
            </a:endParaRPr>
          </a:p>
        </p:txBody>
      </p:sp>
      <p:sp>
        <p:nvSpPr>
          <p:cNvPr id="20" name="文本框 19"/>
          <p:cNvSpPr txBox="1"/>
          <p:nvPr/>
        </p:nvSpPr>
        <p:spPr>
          <a:xfrm>
            <a:off x="1043305" y="3936365"/>
            <a:ext cx="2551430" cy="213995"/>
          </a:xfrm>
          <a:prstGeom prst="rect">
            <a:avLst/>
          </a:prstGeom>
          <a:noFill/>
        </p:spPr>
        <p:txBody>
          <a:bodyPr wrap="square" rtlCol="0" anchor="t">
            <a:spAutoFit/>
          </a:bodyPr>
          <a:p>
            <a:pPr marL="1905" algn="ctr" rtl="0" eaLnBrk="0" fontAlgn="base">
              <a:lnSpc>
                <a:spcPct val="89000"/>
              </a:lnSpc>
              <a:spcBef>
                <a:spcPts val="720"/>
              </a:spcBef>
            </a:pPr>
            <a:r>
              <a:rPr lang="zh-CN" sz="900" kern="0" spc="-50" dirty="0">
                <a:solidFill>
                  <a:schemeClr val="bg1">
                    <a:alpha val="100000"/>
                  </a:schemeClr>
                </a:solidFill>
                <a:highlight>
                  <a:srgbClr val="0000FF"/>
                </a:highlight>
                <a:latin typeface="Times New Roman" panose="02020603050405020304" charset="0"/>
                <a:cs typeface="微软雅黑" panose="020B0503020204020204" charset="-122"/>
                <a:sym typeface="+mn-ea"/>
              </a:rPr>
              <a:t>停药后不良反应均为可逆</a:t>
            </a:r>
            <a:endParaRPr lang="zh-CN" altLang="en-US" sz="900" kern="0" spc="-50" dirty="0">
              <a:solidFill>
                <a:schemeClr val="bg1">
                  <a:alpha val="100000"/>
                </a:schemeClr>
              </a:solidFill>
              <a:highlight>
                <a:srgbClr val="0000FF"/>
              </a:highlight>
              <a:latin typeface="Times New Roman" panose="02020603050405020304" charset="0"/>
              <a:cs typeface="微软雅黑" panose="020B0503020204020204" charset="-122"/>
              <a:sym typeface="+mn-ea"/>
            </a:endParaRPr>
          </a:p>
        </p:txBody>
      </p:sp>
      <p:sp>
        <p:nvSpPr>
          <p:cNvPr id="23" name="矩形 22"/>
          <p:cNvSpPr/>
          <p:nvPr/>
        </p:nvSpPr>
        <p:spPr>
          <a:xfrm>
            <a:off x="179705" y="1212850"/>
            <a:ext cx="4216400" cy="1981200"/>
          </a:xfrm>
          <a:prstGeom prst="rect">
            <a:avLst/>
          </a:prstGeom>
          <a:noFill/>
          <a:ln w="57150">
            <a:solidFill>
              <a:schemeClr val="accent4">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4">
                    <a:lumMod val="50000"/>
                  </a:schemeClr>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a:p>
        </p:txBody>
      </p:sp>
      <p:sp>
        <p:nvSpPr>
          <p:cNvPr id="25" name="矩形 24"/>
          <p:cNvSpPr/>
          <p:nvPr/>
        </p:nvSpPr>
        <p:spPr>
          <a:xfrm>
            <a:off x="143510" y="3573145"/>
            <a:ext cx="4279265" cy="2541905"/>
          </a:xfrm>
          <a:prstGeom prst="rect">
            <a:avLst/>
          </a:prstGeom>
          <a:noFill/>
          <a:ln w="57150">
            <a:solidFill>
              <a:schemeClr val="accent4">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4">
                    <a:lumMod val="50000"/>
                  </a:schemeClr>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a:p>
        </p:txBody>
      </p:sp>
      <p:sp>
        <p:nvSpPr>
          <p:cNvPr id="27" name="文本框 26"/>
          <p:cNvSpPr txBox="1"/>
          <p:nvPr/>
        </p:nvSpPr>
        <p:spPr>
          <a:xfrm>
            <a:off x="1043305" y="3611880"/>
            <a:ext cx="2561590" cy="368300"/>
          </a:xfrm>
          <a:prstGeom prst="rect">
            <a:avLst/>
          </a:prstGeom>
          <a:noFill/>
        </p:spPr>
        <p:txBody>
          <a:bodyPr wrap="square" rtlCol="0">
            <a:spAutoFit/>
          </a:bodyPr>
          <a:p>
            <a:r>
              <a:rPr lang="zh-CN" altLang="en-US">
                <a:solidFill>
                  <a:schemeClr val="bg1"/>
                </a:solidFill>
                <a:highlight>
                  <a:srgbClr val="0000FF"/>
                </a:highlight>
              </a:rPr>
              <a:t>说明书中不良反应相关</a:t>
            </a:r>
            <a:endParaRPr lang="zh-CN" altLang="en-US">
              <a:solidFill>
                <a:schemeClr val="bg1"/>
              </a:solidFill>
              <a:highlight>
                <a:srgbClr val="0000FF"/>
              </a:highlight>
            </a:endParaRPr>
          </a:p>
        </p:txBody>
      </p:sp>
      <p:graphicFrame>
        <p:nvGraphicFramePr>
          <p:cNvPr id="30" name="图表 29"/>
          <p:cNvGraphicFramePr/>
          <p:nvPr/>
        </p:nvGraphicFramePr>
        <p:xfrm>
          <a:off x="4791075" y="1988820"/>
          <a:ext cx="3872230" cy="2190750"/>
        </p:xfrm>
        <a:graphic>
          <a:graphicData uri="http://schemas.openxmlformats.org/drawingml/2006/chart">
            <c:chart xmlns:c="http://schemas.openxmlformats.org/drawingml/2006/chart" xmlns:r="http://schemas.openxmlformats.org/officeDocument/2006/relationships" r:id="rId1"/>
          </a:graphicData>
        </a:graphic>
      </p:graphicFrame>
    </p:spTree>
    <p:custDataLst>
      <p:tags r:id="rId7"/>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 name="矩形 2"/>
          <p:cNvSpPr/>
          <p:nvPr/>
        </p:nvSpPr>
        <p:spPr>
          <a:xfrm>
            <a:off x="0" y="6478270"/>
            <a:ext cx="9034145" cy="354330"/>
          </a:xfrm>
          <a:prstGeom prst="rect">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endParaRPr lang="zh-CN" altLang="en-US" sz="1800">
              <a:solidFill>
                <a:schemeClr val="bg1"/>
              </a:solidFill>
            </a:endParaRPr>
          </a:p>
        </p:txBody>
      </p:sp>
      <p:sp>
        <p:nvSpPr>
          <p:cNvPr id="61" name="文本框 60"/>
          <p:cNvSpPr txBox="1"/>
          <p:nvPr/>
        </p:nvSpPr>
        <p:spPr>
          <a:xfrm>
            <a:off x="64770" y="6525260"/>
            <a:ext cx="8924925" cy="281940"/>
          </a:xfrm>
          <a:prstGeom prst="rect">
            <a:avLst/>
          </a:prstGeom>
          <a:noFill/>
        </p:spPr>
        <p:txBody>
          <a:bodyPr wrap="square" rtlCol="0">
            <a:noAutofit/>
          </a:bodyPr>
          <a:p>
            <a:pPr fontAlgn="base"/>
            <a:r>
              <a:rPr lang="en-US" altLang="zh-CN" sz="600">
                <a:solidFill>
                  <a:schemeClr val="bg1"/>
                </a:solidFill>
                <a:latin typeface="Arial" panose="020B0604020202020204" pitchFamily="34" charset="0"/>
                <a:ea typeface="宋体" panose="02010600030101010101" pitchFamily="2" charset="-122"/>
              </a:rPr>
              <a:t>1</a:t>
            </a:r>
            <a:r>
              <a:rPr lang="zh-CN" altLang="en-US" sz="600">
                <a:solidFill>
                  <a:schemeClr val="bg1"/>
                </a:solidFill>
                <a:latin typeface="Arial" panose="020B0604020202020204" pitchFamily="34" charset="0"/>
                <a:ea typeface="宋体" panose="02010600030101010101" pitchFamily="2" charset="-122"/>
              </a:rPr>
              <a:t>、</a:t>
            </a:r>
            <a:r>
              <a:rPr lang="en-US" altLang="zh-CN" sz="600">
                <a:solidFill>
                  <a:schemeClr val="bg1"/>
                </a:solidFill>
                <a:latin typeface="Batang" panose="02030600000101010101" pitchFamily="18" charset="-127"/>
                <a:ea typeface="Batang" panose="02030600000101010101" pitchFamily="18" charset="-127"/>
                <a:sym typeface="+mn-ea"/>
              </a:rPr>
              <a:t> EA F, SAVAR</a:t>
            </a:r>
            <a:r>
              <a:rPr lang="en-US" altLang="en-US" sz="600">
                <a:solidFill>
                  <a:schemeClr val="bg1"/>
                </a:solidFill>
                <a:latin typeface="Batang" panose="02030600000101010101" pitchFamily="18" charset="-127"/>
                <a:ea typeface="Batang" panose="02030600000101010101" pitchFamily="18" charset="-127"/>
                <a:sym typeface="+mn-ea"/>
              </a:rPr>
              <a:t>É </a:t>
            </a:r>
            <a:r>
              <a:rPr lang="en-US" altLang="zh-CN" sz="600">
                <a:solidFill>
                  <a:schemeClr val="bg1"/>
                </a:solidFill>
                <a:latin typeface="Batang" panose="02030600000101010101" pitchFamily="18" charset="-127"/>
                <a:ea typeface="Batang" panose="02030600000101010101" pitchFamily="18" charset="-127"/>
                <a:sym typeface="+mn-ea"/>
              </a:rPr>
              <a:t>L, CORRAO G, et al. Adherence to Lipid-Lowering Treatment by Single-Pill Combination of Statin and Ezetimibe[J]. Advances in Therapy, 2021, 38(10): 5270-5285. DOI: 10.1007/s12325-021-01892-7.PubMed ID: 34567892 </a:t>
            </a:r>
            <a:endParaRPr lang="en-US" altLang="zh-CN" sz="600">
              <a:solidFill>
                <a:schemeClr val="bg1"/>
              </a:solidFill>
              <a:latin typeface="Batang" panose="02030600000101010101" pitchFamily="18" charset="-127"/>
              <a:ea typeface="Batang" panose="02030600000101010101" pitchFamily="18" charset="-127"/>
              <a:sym typeface="+mn-ea"/>
            </a:endParaRPr>
          </a:p>
          <a:p>
            <a:pPr fontAlgn="base"/>
            <a:r>
              <a:rPr lang="en-US" altLang="zh-CN" sz="600">
                <a:solidFill>
                  <a:schemeClr val="bg1"/>
                </a:solidFill>
                <a:latin typeface="Batang" panose="02030600000101010101" pitchFamily="18" charset="-127"/>
                <a:ea typeface="Batang" panose="02030600000101010101" pitchFamily="18" charset="-127"/>
                <a:sym typeface="+mn-ea"/>
              </a:rPr>
              <a:t>2</a:t>
            </a:r>
            <a:r>
              <a:rPr lang="zh-CN" altLang="en-US" sz="600">
                <a:solidFill>
                  <a:schemeClr val="bg1"/>
                </a:solidFill>
                <a:latin typeface="Batang" panose="02030600000101010101" pitchFamily="18" charset="-127"/>
                <a:sym typeface="+mn-ea"/>
              </a:rPr>
              <a:t>、</a:t>
            </a:r>
            <a:r>
              <a:rPr lang="zh-CN" altLang="en-US" sz="600">
                <a:solidFill>
                  <a:schemeClr val="bg1"/>
                </a:solidFill>
                <a:latin typeface="Arial" panose="020B0604020202020204" pitchFamily="34" charset="0"/>
                <a:ea typeface="宋体" panose="02010600030101010101" pitchFamily="2" charset="-122"/>
              </a:rPr>
              <a:t>《中国成人血脂异常防治指南（2023 年）》</a:t>
            </a:r>
            <a:r>
              <a:rPr lang="en-US" altLang="zh-CN" sz="600">
                <a:solidFill>
                  <a:schemeClr val="bg1"/>
                </a:solidFill>
                <a:latin typeface="Arial" panose="020B0604020202020204" pitchFamily="34" charset="0"/>
                <a:ea typeface="宋体" panose="02010600030101010101" pitchFamily="2" charset="-122"/>
              </a:rPr>
              <a:t>3</a:t>
            </a:r>
            <a:r>
              <a:rPr lang="zh-CN" altLang="en-US" sz="600">
                <a:solidFill>
                  <a:schemeClr val="bg1"/>
                </a:solidFill>
                <a:latin typeface="Arial" panose="020B0604020202020204" pitchFamily="34" charset="0"/>
                <a:ea typeface="宋体" panose="02010600030101010101" pitchFamily="2" charset="-122"/>
              </a:rPr>
              <a:t>、化学药品注册分类及申报资料要求（国家药监局关于发布化学药品注册分类及申报资料要求的通告）（2020年第44号））</a:t>
            </a:r>
            <a:endParaRPr lang="zh-CN" altLang="en-US" sz="600">
              <a:solidFill>
                <a:schemeClr val="bg1"/>
              </a:solidFill>
              <a:latin typeface="Arial" panose="020B0604020202020204" pitchFamily="34" charset="0"/>
              <a:ea typeface="宋体" panose="02010600030101010101" pitchFamily="2" charset="-122"/>
            </a:endParaRPr>
          </a:p>
          <a:p>
            <a:pPr fontAlgn="base"/>
            <a:endParaRPr lang="zh-CN" altLang="en-US" sz="600">
              <a:solidFill>
                <a:schemeClr val="bg1"/>
              </a:solidFill>
              <a:latin typeface="Arial" panose="020B0604020202020204" pitchFamily="34" charset="0"/>
              <a:ea typeface="宋体" panose="02010600030101010101" pitchFamily="2" charset="-122"/>
            </a:endParaRPr>
          </a:p>
        </p:txBody>
      </p:sp>
      <p:sp>
        <p:nvSpPr>
          <p:cNvPr id="80" name="矩形 79"/>
          <p:cNvSpPr/>
          <p:nvPr/>
        </p:nvSpPr>
        <p:spPr>
          <a:xfrm>
            <a:off x="4680585" y="3938270"/>
            <a:ext cx="4272280" cy="2415540"/>
          </a:xfrm>
          <a:prstGeom prst="rect">
            <a:avLst/>
          </a:prstGeom>
          <a:noFill/>
          <a:ln w="57150">
            <a:solidFill>
              <a:schemeClr val="accent4">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a:ln>
                <a:solidFill>
                  <a:schemeClr val="accent4">
                    <a:lumMod val="50000"/>
                  </a:schemeClr>
                </a:solidFill>
              </a:ln>
              <a:solidFill>
                <a:schemeClr val="accent4">
                  <a:lumMod val="50000"/>
                </a:schemeClr>
              </a:solidFill>
            </a:endParaRPr>
          </a:p>
        </p:txBody>
      </p:sp>
      <p:sp>
        <p:nvSpPr>
          <p:cNvPr id="81" name="文本框 80"/>
          <p:cNvSpPr txBox="1"/>
          <p:nvPr/>
        </p:nvSpPr>
        <p:spPr>
          <a:xfrm>
            <a:off x="5147945" y="4004945"/>
            <a:ext cx="3150870" cy="275590"/>
          </a:xfrm>
          <a:prstGeom prst="rect">
            <a:avLst/>
          </a:prstGeom>
          <a:noFill/>
        </p:spPr>
        <p:txBody>
          <a:bodyPr wrap="square" rtlCol="0">
            <a:noAutofit/>
          </a:bodyPr>
          <a:p>
            <a:pPr lvl="0" algn="l">
              <a:buClrTx/>
              <a:buSzTx/>
              <a:buFontTx/>
            </a:pPr>
            <a:r>
              <a:rPr lang="zh-CN" altLang="en-US" sz="1600">
                <a:solidFill>
                  <a:schemeClr val="bg1"/>
                </a:solidFill>
                <a:highlight>
                  <a:srgbClr val="0000FF"/>
                </a:highlight>
                <a:sym typeface="+mn-ea"/>
              </a:rPr>
              <a:t>制剂改变带来的获益</a:t>
            </a:r>
            <a:r>
              <a:rPr lang="zh-CN" altLang="en-US" sz="1600">
                <a:solidFill>
                  <a:schemeClr val="bg1"/>
                </a:solidFill>
                <a:highlight>
                  <a:srgbClr val="0000FF"/>
                </a:highlight>
                <a:sym typeface="+mn-ea"/>
              </a:rPr>
              <a:t>-</a:t>
            </a:r>
            <a:r>
              <a:rPr lang="zh-CN" altLang="en-US" sz="1600">
                <a:solidFill>
                  <a:schemeClr val="bg1"/>
                </a:solidFill>
                <a:highlight>
                  <a:srgbClr val="0000FF"/>
                </a:highlight>
                <a:sym typeface="+mn-ea"/>
              </a:rPr>
              <a:t>提高依从性</a:t>
            </a:r>
            <a:endParaRPr lang="zh-CN" altLang="en-US" sz="1600">
              <a:solidFill>
                <a:schemeClr val="bg1"/>
              </a:solidFill>
              <a:highlight>
                <a:srgbClr val="0000FF"/>
              </a:highlight>
              <a:sym typeface="+mn-ea"/>
            </a:endParaRPr>
          </a:p>
        </p:txBody>
      </p:sp>
      <p:sp>
        <p:nvSpPr>
          <p:cNvPr id="49" name="矩形 48"/>
          <p:cNvSpPr/>
          <p:nvPr/>
        </p:nvSpPr>
        <p:spPr>
          <a:xfrm>
            <a:off x="4716145" y="557530"/>
            <a:ext cx="4107180" cy="3148965"/>
          </a:xfrm>
          <a:prstGeom prst="rect">
            <a:avLst/>
          </a:prstGeom>
          <a:noFill/>
          <a:ln w="57150">
            <a:solidFill>
              <a:schemeClr val="accent4">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a:ln>
                <a:solidFill>
                  <a:schemeClr val="accent4">
                    <a:lumMod val="50000"/>
                  </a:schemeClr>
                </a:solidFill>
              </a:ln>
              <a:solidFill>
                <a:schemeClr val="accent4">
                  <a:lumMod val="50000"/>
                </a:schemeClr>
              </a:solidFill>
            </a:endParaRPr>
          </a:p>
        </p:txBody>
      </p:sp>
      <p:sp>
        <p:nvSpPr>
          <p:cNvPr id="51" name="文本框 50"/>
          <p:cNvSpPr txBox="1"/>
          <p:nvPr/>
        </p:nvSpPr>
        <p:spPr>
          <a:xfrm>
            <a:off x="395605" y="4699000"/>
            <a:ext cx="1472565" cy="375285"/>
          </a:xfrm>
          <a:prstGeom prst="rect">
            <a:avLst/>
          </a:prstGeom>
          <a:noFill/>
        </p:spPr>
        <p:txBody>
          <a:bodyPr wrap="square" rtlCol="0">
            <a:noAutofit/>
          </a:bodyPr>
          <a:p>
            <a:r>
              <a:rPr lang="zh-CN" altLang="en-US" sz="1600">
                <a:solidFill>
                  <a:schemeClr val="bg1"/>
                </a:solidFill>
                <a:highlight>
                  <a:srgbClr val="0000FF"/>
                </a:highlight>
              </a:rPr>
              <a:t>工艺制剂创新</a:t>
            </a:r>
            <a:endParaRPr lang="zh-CN" altLang="en-US" sz="1600">
              <a:solidFill>
                <a:schemeClr val="bg1"/>
              </a:solidFill>
              <a:highlight>
                <a:srgbClr val="0000FF"/>
              </a:highlight>
            </a:endParaRPr>
          </a:p>
        </p:txBody>
      </p:sp>
      <p:sp>
        <p:nvSpPr>
          <p:cNvPr id="52" name="矩形 51"/>
          <p:cNvSpPr/>
          <p:nvPr/>
        </p:nvSpPr>
        <p:spPr>
          <a:xfrm>
            <a:off x="269240" y="4640580"/>
            <a:ext cx="4142740" cy="1663065"/>
          </a:xfrm>
          <a:prstGeom prst="rect">
            <a:avLst/>
          </a:prstGeom>
          <a:noFill/>
          <a:ln w="57150">
            <a:solidFill>
              <a:schemeClr val="accent4">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a:ln>
                <a:solidFill>
                  <a:schemeClr val="accent4">
                    <a:lumMod val="50000"/>
                  </a:schemeClr>
                </a:solidFill>
              </a:ln>
              <a:solidFill>
                <a:schemeClr val="accent4">
                  <a:lumMod val="50000"/>
                </a:schemeClr>
              </a:solidFill>
            </a:endParaRPr>
          </a:p>
        </p:txBody>
      </p:sp>
      <p:sp>
        <p:nvSpPr>
          <p:cNvPr id="55" name="标题 1"/>
          <p:cNvSpPr>
            <a:spLocks noGrp="1"/>
          </p:cNvSpPr>
          <p:nvPr>
            <p:custDataLst>
              <p:tags r:id="rId2"/>
            </p:custDataLst>
          </p:nvPr>
        </p:nvSpPr>
        <p:spPr>
          <a:xfrm>
            <a:off x="34925" y="100330"/>
            <a:ext cx="1019810" cy="285115"/>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1780">
                <a:solidFill>
                  <a:schemeClr val="bg2"/>
                </a:solidFill>
              </a:rPr>
              <a:t>基本信息</a:t>
            </a:r>
            <a:endParaRPr lang="zh-CN" altLang="en-US" sz="1780">
              <a:solidFill>
                <a:schemeClr val="bg2"/>
              </a:solidFill>
            </a:endParaRPr>
          </a:p>
        </p:txBody>
      </p:sp>
      <p:sp>
        <p:nvSpPr>
          <p:cNvPr id="56" name="标题 1"/>
          <p:cNvSpPr>
            <a:spLocks noGrp="1"/>
          </p:cNvSpPr>
          <p:nvPr>
            <p:custDataLst>
              <p:tags r:id="rId3"/>
            </p:custDataLst>
          </p:nvPr>
        </p:nvSpPr>
        <p:spPr>
          <a:xfrm>
            <a:off x="1142365" y="116840"/>
            <a:ext cx="1245235"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1780">
                <a:solidFill>
                  <a:schemeClr val="bg2"/>
                </a:solidFill>
              </a:rPr>
              <a:t>安全性</a:t>
            </a:r>
            <a:endParaRPr lang="zh-CN" altLang="en-US" sz="1780">
              <a:solidFill>
                <a:schemeClr val="bg2"/>
              </a:solidFill>
            </a:endParaRPr>
          </a:p>
        </p:txBody>
      </p:sp>
      <p:sp>
        <p:nvSpPr>
          <p:cNvPr id="57" name="标题 1"/>
          <p:cNvSpPr>
            <a:spLocks noGrp="1"/>
          </p:cNvSpPr>
          <p:nvPr>
            <p:custDataLst>
              <p:tags r:id="rId4"/>
            </p:custDataLst>
          </p:nvPr>
        </p:nvSpPr>
        <p:spPr>
          <a:xfrm>
            <a:off x="3780155" y="116840"/>
            <a:ext cx="1226185"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1780">
                <a:solidFill>
                  <a:schemeClr val="bg2"/>
                </a:solidFill>
              </a:rPr>
              <a:t>有效性</a:t>
            </a:r>
            <a:endParaRPr lang="zh-CN" altLang="en-US" sz="1780">
              <a:solidFill>
                <a:schemeClr val="bg2"/>
              </a:solidFill>
            </a:endParaRPr>
          </a:p>
        </p:txBody>
      </p:sp>
      <p:sp>
        <p:nvSpPr>
          <p:cNvPr id="58" name="标题 1"/>
          <p:cNvSpPr>
            <a:spLocks noGrp="1"/>
          </p:cNvSpPr>
          <p:nvPr>
            <p:custDataLst>
              <p:tags r:id="rId5"/>
            </p:custDataLst>
          </p:nvPr>
        </p:nvSpPr>
        <p:spPr>
          <a:xfrm>
            <a:off x="2438400" y="116840"/>
            <a:ext cx="1303020" cy="284480"/>
          </a:xfrm>
          <a:prstGeom prst="rect">
            <a:avLst/>
          </a:prstGeom>
          <a:solidFill>
            <a:schemeClr val="accent4">
              <a:lumMod val="50000"/>
            </a:schemeClr>
          </a:solidFill>
        </p:spPr>
        <p:txBody>
          <a:bodyPr vert="horz" lIns="90000" tIns="46800" rIns="90000" bIns="46800" rtlCol="0" anchor="ctr" anchorCtr="0">
            <a:noAutofit/>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lvl="0" algn="ctr">
              <a:buClrTx/>
              <a:buSzTx/>
              <a:buFontTx/>
            </a:pPr>
            <a:r>
              <a:rPr lang="zh-CN" altLang="en-US" sz="1500">
                <a:solidFill>
                  <a:schemeClr val="accent4">
                    <a:lumMod val="50000"/>
                  </a:schemeClr>
                </a:solidFill>
                <a:highlight>
                  <a:srgbClr val="FFFF00"/>
                </a:highlight>
                <a:sym typeface="+mn-ea"/>
              </a:rPr>
              <a:t>创新性</a:t>
            </a:r>
            <a:endParaRPr lang="zh-CN" altLang="en-US" sz="1000">
              <a:solidFill>
                <a:schemeClr val="accent4">
                  <a:lumMod val="50000"/>
                </a:schemeClr>
              </a:solidFill>
              <a:highlight>
                <a:srgbClr val="FFFF00"/>
              </a:highlight>
              <a:sym typeface="+mn-ea"/>
            </a:endParaRPr>
          </a:p>
        </p:txBody>
      </p:sp>
      <p:sp>
        <p:nvSpPr>
          <p:cNvPr id="59" name="椭圆 58"/>
          <p:cNvSpPr/>
          <p:nvPr/>
        </p:nvSpPr>
        <p:spPr>
          <a:xfrm>
            <a:off x="6391910" y="97790"/>
            <a:ext cx="288290" cy="287655"/>
          </a:xfrm>
          <a:prstGeom prst="ellipse">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r>
              <a:rPr lang="en-US" altLang="zh-CN" sz="1800"/>
              <a:t>1</a:t>
            </a:r>
            <a:endParaRPr lang="en-US" altLang="zh-CN" sz="1800"/>
          </a:p>
        </p:txBody>
      </p:sp>
      <p:sp>
        <p:nvSpPr>
          <p:cNvPr id="60" name="椭圆 59"/>
          <p:cNvSpPr/>
          <p:nvPr/>
        </p:nvSpPr>
        <p:spPr>
          <a:xfrm>
            <a:off x="6779260" y="97790"/>
            <a:ext cx="288290" cy="287655"/>
          </a:xfrm>
          <a:prstGeom prst="ellipse">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r>
              <a:rPr lang="en-US" altLang="zh-CN" sz="1800"/>
              <a:t>-</a:t>
            </a:r>
            <a:endParaRPr lang="en-US" altLang="zh-CN" sz="1800"/>
          </a:p>
        </p:txBody>
      </p:sp>
      <p:sp>
        <p:nvSpPr>
          <p:cNvPr id="62" name="椭圆 61"/>
          <p:cNvSpPr/>
          <p:nvPr/>
        </p:nvSpPr>
        <p:spPr>
          <a:xfrm>
            <a:off x="7138035" y="97790"/>
            <a:ext cx="288290" cy="287655"/>
          </a:xfrm>
          <a:prstGeom prst="ellipse">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r>
              <a:rPr lang="en-US" altLang="zh-CN" sz="1800"/>
              <a:t>1</a:t>
            </a:r>
            <a:endParaRPr lang="en-US" altLang="zh-CN" sz="1800"/>
          </a:p>
        </p:txBody>
      </p:sp>
      <p:sp>
        <p:nvSpPr>
          <p:cNvPr id="104" name="标题 1"/>
          <p:cNvSpPr>
            <a:spLocks noGrp="1"/>
          </p:cNvSpPr>
          <p:nvPr>
            <p:custDataLst>
              <p:tags r:id="rId6"/>
            </p:custDataLst>
          </p:nvPr>
        </p:nvSpPr>
        <p:spPr>
          <a:xfrm>
            <a:off x="5072380" y="120015"/>
            <a:ext cx="1220470"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lvl="0" algn="ctr">
              <a:buClrTx/>
              <a:buSzTx/>
              <a:buFontTx/>
            </a:pPr>
            <a:r>
              <a:rPr lang="zh-CN" altLang="en-US" sz="1780">
                <a:solidFill>
                  <a:schemeClr val="bg2"/>
                </a:solidFill>
                <a:sym typeface="+mn-ea"/>
              </a:rPr>
              <a:t>公平性</a:t>
            </a:r>
            <a:endParaRPr lang="zh-CN" altLang="en-US" sz="1780">
              <a:solidFill>
                <a:schemeClr val="bg2"/>
              </a:solidFill>
              <a:sym typeface="+mn-ea"/>
            </a:endParaRPr>
          </a:p>
        </p:txBody>
      </p:sp>
      <p:graphicFrame>
        <p:nvGraphicFramePr>
          <p:cNvPr id="2" name="图表 1"/>
          <p:cNvGraphicFramePr/>
          <p:nvPr/>
        </p:nvGraphicFramePr>
        <p:xfrm>
          <a:off x="5093335" y="4382770"/>
          <a:ext cx="3362960" cy="1492885"/>
        </p:xfrm>
        <a:graphic>
          <a:graphicData uri="http://schemas.openxmlformats.org/drawingml/2006/chart">
            <c:chart xmlns:c="http://schemas.openxmlformats.org/drawingml/2006/chart" xmlns:r="http://schemas.openxmlformats.org/officeDocument/2006/relationships" r:id="rId1"/>
          </a:graphicData>
        </a:graphic>
      </p:graphicFrame>
      <p:sp>
        <p:nvSpPr>
          <p:cNvPr id="5" name="文本框 4"/>
          <p:cNvSpPr txBox="1"/>
          <p:nvPr/>
        </p:nvSpPr>
        <p:spPr>
          <a:xfrm>
            <a:off x="5147945" y="5875655"/>
            <a:ext cx="3301365" cy="440690"/>
          </a:xfrm>
          <a:prstGeom prst="rect">
            <a:avLst/>
          </a:prstGeom>
          <a:noFill/>
        </p:spPr>
        <p:txBody>
          <a:bodyPr wrap="square" rtlCol="0">
            <a:noAutofit/>
          </a:bodyPr>
          <a:p>
            <a:pPr algn="ctr"/>
            <a:r>
              <a:rPr lang="zh-CN" altLang="en-US" sz="1000">
                <a:solidFill>
                  <a:schemeClr val="bg1"/>
                </a:solidFill>
                <a:highlight>
                  <a:srgbClr val="0000FF"/>
                </a:highlight>
              </a:rPr>
              <a:t>远期影响：用药依从性的提升可进一步提高患者 </a:t>
            </a:r>
            <a:r>
              <a:rPr lang="en-US" altLang="zh-CN" sz="1000">
                <a:solidFill>
                  <a:schemeClr val="bg1"/>
                </a:solidFill>
                <a:highlight>
                  <a:srgbClr val="0000FF"/>
                </a:highlight>
              </a:rPr>
              <a:t>LDL-C </a:t>
            </a:r>
            <a:r>
              <a:rPr lang="zh-CN" altLang="en-US" sz="1000">
                <a:solidFill>
                  <a:schemeClr val="bg1"/>
                </a:solidFill>
                <a:highlight>
                  <a:srgbClr val="0000FF"/>
                </a:highlight>
              </a:rPr>
              <a:t>长期达标率降低远期主要不良心血管事件风险</a:t>
            </a:r>
            <a:endParaRPr lang="zh-CN" altLang="en-US" sz="1000">
              <a:solidFill>
                <a:schemeClr val="bg1"/>
              </a:solidFill>
              <a:highlight>
                <a:srgbClr val="0000FF"/>
              </a:highlight>
            </a:endParaRPr>
          </a:p>
        </p:txBody>
      </p:sp>
      <p:sp>
        <p:nvSpPr>
          <p:cNvPr id="7" name="文本框 6"/>
          <p:cNvSpPr txBox="1"/>
          <p:nvPr/>
        </p:nvSpPr>
        <p:spPr>
          <a:xfrm>
            <a:off x="395605" y="5013325"/>
            <a:ext cx="3855720" cy="746125"/>
          </a:xfrm>
          <a:prstGeom prst="rect">
            <a:avLst/>
          </a:prstGeom>
          <a:noFill/>
        </p:spPr>
        <p:txBody>
          <a:bodyPr wrap="square" rtlCol="0">
            <a:noAutofit/>
          </a:bodyPr>
          <a:p>
            <a:r>
              <a:rPr lang="en-US" altLang="zh-CN" sz="1400"/>
              <a:t>  </a:t>
            </a:r>
            <a:r>
              <a:rPr lang="en-US" altLang="zh-CN" sz="1200">
                <a:latin typeface="宋体" panose="02010600030101010101" pitchFamily="2" charset="-122"/>
                <a:cs typeface="宋体" panose="02010600030101010101" pitchFamily="2" charset="-122"/>
              </a:rPr>
              <a:t>  </a:t>
            </a:r>
            <a:r>
              <a:rPr lang="zh-CN" altLang="en-US" sz="1200">
                <a:latin typeface="宋体" panose="02010600030101010101" pitchFamily="2" charset="-122"/>
                <a:cs typeface="宋体" panose="02010600030101010101" pitchFamily="2" charset="-122"/>
              </a:rPr>
              <a:t>选用</a:t>
            </a:r>
            <a:r>
              <a:rPr lang="en-US" altLang="zh-CN" sz="1200">
                <a:latin typeface="宋体" panose="02010600030101010101" pitchFamily="2" charset="-122"/>
                <a:cs typeface="宋体" panose="02010600030101010101" pitchFamily="2" charset="-122"/>
              </a:rPr>
              <a:t>2</a:t>
            </a:r>
            <a:r>
              <a:rPr lang="zh-CN" altLang="en-US" sz="1200">
                <a:latin typeface="宋体" panose="02010600030101010101" pitchFamily="2" charset="-122"/>
                <a:cs typeface="宋体" panose="02010600030101010101" pitchFamily="2" charset="-122"/>
              </a:rPr>
              <a:t>层压片技术隔离两种活性组分，解决组分相容性差、溶出不一致、生产管控繁琐、批间差异大四项工艺短板，实现制剂质量与起效稳定性可控。</a:t>
            </a:r>
            <a:endParaRPr lang="zh-CN" altLang="en-US" sz="1200">
              <a:latin typeface="宋体" panose="02010600030101010101" pitchFamily="2" charset="-122"/>
              <a:cs typeface="宋体" panose="02010600030101010101" pitchFamily="2" charset="-122"/>
            </a:endParaRPr>
          </a:p>
        </p:txBody>
      </p:sp>
      <p:sp>
        <p:nvSpPr>
          <p:cNvPr id="6" name="文本框 5"/>
          <p:cNvSpPr txBox="1"/>
          <p:nvPr/>
        </p:nvSpPr>
        <p:spPr>
          <a:xfrm>
            <a:off x="683260" y="692785"/>
            <a:ext cx="3352800" cy="645160"/>
          </a:xfrm>
          <a:prstGeom prst="rect">
            <a:avLst/>
          </a:prstGeom>
          <a:noFill/>
        </p:spPr>
        <p:txBody>
          <a:bodyPr wrap="square" rtlCol="0">
            <a:spAutoFit/>
          </a:bodyPr>
          <a:p>
            <a:pPr algn="ctr"/>
            <a:r>
              <a:rPr lang="zh-CN" altLang="en-US">
                <a:solidFill>
                  <a:schemeClr val="bg1"/>
                </a:solidFill>
                <a:highlight>
                  <a:srgbClr val="0000FF"/>
                </a:highlight>
              </a:rPr>
              <a:t>依折麦布阿托伐他汀钙片（</a:t>
            </a:r>
            <a:r>
              <a:rPr lang="en-US" altLang="zh-CN">
                <a:solidFill>
                  <a:schemeClr val="bg1"/>
                </a:solidFill>
                <a:highlight>
                  <a:srgbClr val="0000FF"/>
                </a:highlight>
              </a:rPr>
              <a:t>1</a:t>
            </a:r>
            <a:r>
              <a:rPr lang="zh-CN" altLang="en-US">
                <a:solidFill>
                  <a:schemeClr val="bg1"/>
                </a:solidFill>
                <a:highlight>
                  <a:srgbClr val="0000FF"/>
                </a:highlight>
              </a:rPr>
              <a:t>）注册分类：化学药品4类</a:t>
            </a:r>
            <a:endParaRPr lang="zh-CN" altLang="en-US">
              <a:solidFill>
                <a:schemeClr val="bg1"/>
              </a:solidFill>
              <a:highlight>
                <a:srgbClr val="0000FF"/>
              </a:highlight>
            </a:endParaRPr>
          </a:p>
        </p:txBody>
      </p:sp>
      <p:sp>
        <p:nvSpPr>
          <p:cNvPr id="10" name="文本框 9"/>
          <p:cNvSpPr txBox="1"/>
          <p:nvPr/>
        </p:nvSpPr>
        <p:spPr>
          <a:xfrm>
            <a:off x="575945" y="1520190"/>
            <a:ext cx="3603625" cy="1114425"/>
          </a:xfrm>
          <a:prstGeom prst="rect">
            <a:avLst/>
          </a:prstGeom>
          <a:noFill/>
        </p:spPr>
        <p:txBody>
          <a:bodyPr wrap="square" rtlCol="0">
            <a:noAutofit/>
          </a:bodyPr>
          <a:p>
            <a:r>
              <a:rPr lang="zh-CN" altLang="en-US"/>
              <a:t>4类获批：境内申请人仿制已在境内上市原研药品的药品。该类药品应与参比制剂的质量和疗效一致。</a:t>
            </a:r>
            <a:endParaRPr lang="zh-CN" altLang="en-US"/>
          </a:p>
        </p:txBody>
      </p:sp>
      <p:sp>
        <p:nvSpPr>
          <p:cNvPr id="11" name="矩形 10"/>
          <p:cNvSpPr/>
          <p:nvPr/>
        </p:nvSpPr>
        <p:spPr>
          <a:xfrm>
            <a:off x="269240" y="1412875"/>
            <a:ext cx="4135755" cy="1340485"/>
          </a:xfrm>
          <a:prstGeom prst="rect">
            <a:avLst/>
          </a:prstGeom>
          <a:noFill/>
          <a:ln w="57150">
            <a:solidFill>
              <a:schemeClr val="accent4">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a:ln>
                <a:solidFill>
                  <a:schemeClr val="accent4">
                    <a:lumMod val="50000"/>
                  </a:schemeClr>
                </a:solidFill>
              </a:ln>
              <a:solidFill>
                <a:schemeClr val="accent4">
                  <a:lumMod val="50000"/>
                </a:schemeClr>
              </a:solidFill>
            </a:endParaRPr>
          </a:p>
        </p:txBody>
      </p:sp>
      <p:pic>
        <p:nvPicPr>
          <p:cNvPr id="13" name="图片 12"/>
          <p:cNvPicPr>
            <a:picLocks noChangeAspect="1"/>
          </p:cNvPicPr>
          <p:nvPr/>
        </p:nvPicPr>
        <p:blipFill>
          <a:blip r:embed="rId7"/>
          <a:stretch>
            <a:fillRect/>
          </a:stretch>
        </p:blipFill>
        <p:spPr>
          <a:xfrm>
            <a:off x="5028565" y="1315720"/>
            <a:ext cx="960120" cy="835660"/>
          </a:xfrm>
          <a:prstGeom prst="rect">
            <a:avLst/>
          </a:prstGeom>
          <a:ln>
            <a:solidFill>
              <a:schemeClr val="accent4">
                <a:lumMod val="50000"/>
              </a:schemeClr>
            </a:solidFill>
          </a:ln>
        </p:spPr>
      </p:pic>
      <p:sp>
        <p:nvSpPr>
          <p:cNvPr id="14" name="文本框 13"/>
          <p:cNvSpPr txBox="1"/>
          <p:nvPr/>
        </p:nvSpPr>
        <p:spPr>
          <a:xfrm>
            <a:off x="4956175" y="1052830"/>
            <a:ext cx="1188720" cy="222885"/>
          </a:xfrm>
          <a:prstGeom prst="rect">
            <a:avLst/>
          </a:prstGeom>
          <a:noFill/>
        </p:spPr>
        <p:txBody>
          <a:bodyPr wrap="square" rtlCol="0" anchor="t">
            <a:noAutofit/>
          </a:bodyPr>
          <a:p>
            <a:pPr fontAlgn="base"/>
            <a:r>
              <a:rPr lang="zh-CN" altLang="en-US" sz="1000" kern="0" noProof="0">
                <a:ln>
                  <a:noFill/>
                </a:ln>
                <a:solidFill>
                  <a:schemeClr val="bg1"/>
                </a:solidFill>
                <a:effectLst/>
                <a:highlight>
                  <a:srgbClr val="0000FF"/>
                </a:highlight>
                <a:uLnTx/>
                <a:uFillTx/>
                <a:latin typeface="Times New Roman" panose="02020603050405020304" charset="0"/>
                <a:ea typeface="宋体" panose="02010600030101010101" pitchFamily="2" charset="-122"/>
                <a:sym typeface="+mn-ea"/>
              </a:rPr>
              <a:t>阿托伐他汀</a:t>
            </a:r>
            <a:r>
              <a:rPr lang="en-US" altLang="zh-CN" sz="1000" kern="0" noProof="0">
                <a:ln>
                  <a:noFill/>
                </a:ln>
                <a:solidFill>
                  <a:schemeClr val="bg1"/>
                </a:solidFill>
                <a:effectLst/>
                <a:highlight>
                  <a:srgbClr val="0000FF"/>
                </a:highlight>
                <a:uLnTx/>
                <a:uFillTx/>
                <a:latin typeface="Times New Roman" panose="02020603050405020304" charset="0"/>
                <a:ea typeface="宋体" panose="02010600030101010101" pitchFamily="2" charset="-122"/>
                <a:sym typeface="+mn-ea"/>
              </a:rPr>
              <a:t>10mg</a:t>
            </a:r>
            <a:endParaRPr lang="en-US" altLang="zh-CN" sz="1000" kern="0" noProof="0">
              <a:ln>
                <a:noFill/>
              </a:ln>
              <a:solidFill>
                <a:schemeClr val="bg1"/>
              </a:solidFill>
              <a:effectLst/>
              <a:highlight>
                <a:srgbClr val="0000FF"/>
              </a:highlight>
              <a:uLnTx/>
              <a:uFillTx/>
              <a:latin typeface="Times New Roman" panose="02020603050405020304" charset="0"/>
              <a:ea typeface="宋体" panose="02010600030101010101" pitchFamily="2" charset="-122"/>
              <a:sym typeface="+mn-ea"/>
            </a:endParaRPr>
          </a:p>
        </p:txBody>
      </p:sp>
      <p:pic>
        <p:nvPicPr>
          <p:cNvPr id="15" name="图片 14"/>
          <p:cNvPicPr>
            <a:picLocks noChangeAspect="1"/>
          </p:cNvPicPr>
          <p:nvPr/>
        </p:nvPicPr>
        <p:blipFill>
          <a:blip r:embed="rId8"/>
          <a:stretch>
            <a:fillRect/>
          </a:stretch>
        </p:blipFill>
        <p:spPr>
          <a:xfrm>
            <a:off x="7351395" y="1292225"/>
            <a:ext cx="917575" cy="992505"/>
          </a:xfrm>
          <a:prstGeom prst="rect">
            <a:avLst/>
          </a:prstGeom>
          <a:ln>
            <a:solidFill>
              <a:schemeClr val="accent4">
                <a:lumMod val="50000"/>
              </a:schemeClr>
            </a:solidFill>
          </a:ln>
        </p:spPr>
      </p:pic>
      <p:sp>
        <p:nvSpPr>
          <p:cNvPr id="16" name="文本框 15"/>
          <p:cNvSpPr txBox="1"/>
          <p:nvPr/>
        </p:nvSpPr>
        <p:spPr>
          <a:xfrm>
            <a:off x="4832985" y="2160270"/>
            <a:ext cx="1385570" cy="579120"/>
          </a:xfrm>
          <a:prstGeom prst="rect">
            <a:avLst/>
          </a:prstGeom>
          <a:noFill/>
        </p:spPr>
        <p:txBody>
          <a:bodyPr wrap="square" rtlCol="0">
            <a:noAutofit/>
          </a:bodyPr>
          <a:p>
            <a:pPr fontAlgn="base"/>
            <a:r>
              <a:rPr lang="zh-CN" altLang="en-US" sz="1000">
                <a:solidFill>
                  <a:schemeClr val="bg1">
                    <a:lumMod val="50000"/>
                  </a:schemeClr>
                </a:solidFill>
                <a:latin typeface="Times New Roman" panose="02020603050405020304" charset="0"/>
                <a:ea typeface="宋体" panose="02010600030101010101" pitchFamily="2" charset="-122"/>
                <a:sym typeface="+mn-ea"/>
              </a:rPr>
              <a:t>内源性胆固醇合成限速酶</a:t>
            </a:r>
            <a:r>
              <a:rPr lang="en-US" altLang="zh-CN" sz="1000">
                <a:solidFill>
                  <a:schemeClr val="bg1">
                    <a:lumMod val="50000"/>
                  </a:schemeClr>
                </a:solidFill>
                <a:latin typeface="Times New Roman" panose="02020603050405020304" charset="0"/>
                <a:ea typeface="宋体" panose="02010600030101010101" pitchFamily="2" charset="-122"/>
                <a:sym typeface="+mn-ea"/>
              </a:rPr>
              <a:t>HMG-CoA</a:t>
            </a:r>
            <a:r>
              <a:rPr lang="zh-CN" altLang="en-US" sz="1000">
                <a:solidFill>
                  <a:schemeClr val="bg1">
                    <a:lumMod val="50000"/>
                  </a:schemeClr>
                </a:solidFill>
                <a:latin typeface="Times New Roman" panose="02020603050405020304" charset="0"/>
                <a:ea typeface="宋体" panose="02010600030101010101" pitchFamily="2" charset="-122"/>
                <a:sym typeface="+mn-ea"/>
              </a:rPr>
              <a:t>还原酶抑制胆固醇合成</a:t>
            </a:r>
            <a:endParaRPr lang="zh-CN" altLang="en-US" sz="1000">
              <a:solidFill>
                <a:schemeClr val="bg1">
                  <a:lumMod val="50000"/>
                </a:schemeClr>
              </a:solidFill>
              <a:latin typeface="Times New Roman" panose="02020603050405020304" charset="0"/>
              <a:ea typeface="宋体" panose="02010600030101010101" pitchFamily="2" charset="-122"/>
              <a:sym typeface="+mn-ea"/>
            </a:endParaRPr>
          </a:p>
        </p:txBody>
      </p:sp>
      <p:sp>
        <p:nvSpPr>
          <p:cNvPr id="17" name="文本框 16"/>
          <p:cNvSpPr txBox="1"/>
          <p:nvPr/>
        </p:nvSpPr>
        <p:spPr>
          <a:xfrm>
            <a:off x="7308215" y="1052830"/>
            <a:ext cx="1120140" cy="173355"/>
          </a:xfrm>
          <a:prstGeom prst="rect">
            <a:avLst/>
          </a:prstGeom>
          <a:noFill/>
        </p:spPr>
        <p:txBody>
          <a:bodyPr wrap="square" rtlCol="0">
            <a:noAutofit/>
          </a:bodyPr>
          <a:p>
            <a:pPr fontAlgn="base"/>
            <a:r>
              <a:rPr lang="zh-CN" altLang="en-US" sz="1000">
                <a:solidFill>
                  <a:schemeClr val="bg1"/>
                </a:solidFill>
                <a:highlight>
                  <a:srgbClr val="0000FF"/>
                </a:highlight>
                <a:latin typeface="Times New Roman" panose="02020603050405020304" charset="0"/>
                <a:ea typeface="宋体" panose="02010600030101010101" pitchFamily="2" charset="-122"/>
              </a:rPr>
              <a:t>依折麦布</a:t>
            </a:r>
            <a:r>
              <a:rPr lang="en-US" altLang="zh-CN" sz="1000">
                <a:solidFill>
                  <a:schemeClr val="bg1"/>
                </a:solidFill>
                <a:highlight>
                  <a:srgbClr val="0000FF"/>
                </a:highlight>
                <a:latin typeface="Times New Roman" panose="02020603050405020304" charset="0"/>
                <a:ea typeface="宋体" panose="02010600030101010101" pitchFamily="2" charset="-122"/>
              </a:rPr>
              <a:t>10mg</a:t>
            </a:r>
            <a:endParaRPr lang="en-US" altLang="zh-CN" sz="1000">
              <a:solidFill>
                <a:schemeClr val="bg1"/>
              </a:solidFill>
              <a:highlight>
                <a:srgbClr val="0000FF"/>
              </a:highlight>
              <a:latin typeface="Times New Roman" panose="02020603050405020304" charset="0"/>
              <a:ea typeface="宋体" panose="02010600030101010101" pitchFamily="2" charset="-122"/>
            </a:endParaRPr>
          </a:p>
        </p:txBody>
      </p:sp>
      <p:sp>
        <p:nvSpPr>
          <p:cNvPr id="18" name="文本框 17"/>
          <p:cNvSpPr txBox="1"/>
          <p:nvPr/>
        </p:nvSpPr>
        <p:spPr>
          <a:xfrm>
            <a:off x="7116445" y="2310130"/>
            <a:ext cx="1398270" cy="429260"/>
          </a:xfrm>
          <a:prstGeom prst="rect">
            <a:avLst/>
          </a:prstGeom>
          <a:noFill/>
        </p:spPr>
        <p:txBody>
          <a:bodyPr wrap="square" rtlCol="0">
            <a:noAutofit/>
          </a:bodyPr>
          <a:p>
            <a:pPr fontAlgn="base"/>
            <a:r>
              <a:rPr lang="zh-CN" altLang="en-US" sz="1000">
                <a:solidFill>
                  <a:schemeClr val="bg1">
                    <a:lumMod val="50000"/>
                  </a:schemeClr>
                </a:solidFill>
                <a:latin typeface="Times New Roman" panose="02020603050405020304" charset="0"/>
                <a:ea typeface="宋体" panose="02010600030101010101" pitchFamily="2" charset="-122"/>
                <a:sym typeface="+mn-ea"/>
              </a:rPr>
              <a:t>抑制</a:t>
            </a:r>
            <a:r>
              <a:rPr lang="en-US" altLang="zh-CN" sz="1000">
                <a:solidFill>
                  <a:schemeClr val="bg1">
                    <a:lumMod val="50000"/>
                  </a:schemeClr>
                </a:solidFill>
                <a:latin typeface="Times New Roman" panose="02020603050405020304" charset="0"/>
                <a:ea typeface="宋体" panose="02010600030101010101" pitchFamily="2" charset="-122"/>
                <a:sym typeface="+mn-ea"/>
              </a:rPr>
              <a:t>NPC1L1</a:t>
            </a:r>
            <a:r>
              <a:rPr lang="zh-CN" altLang="en-US" sz="1000">
                <a:solidFill>
                  <a:schemeClr val="bg1">
                    <a:lumMod val="50000"/>
                  </a:schemeClr>
                </a:solidFill>
                <a:latin typeface="Times New Roman" panose="02020603050405020304" charset="0"/>
                <a:ea typeface="宋体" panose="02010600030101010101" pitchFamily="2" charset="-122"/>
                <a:sym typeface="+mn-ea"/>
              </a:rPr>
              <a:t>转运蛋白</a:t>
            </a:r>
            <a:endParaRPr lang="zh-CN" altLang="en-US" sz="1000">
              <a:solidFill>
                <a:schemeClr val="bg1">
                  <a:lumMod val="50000"/>
                </a:schemeClr>
              </a:solidFill>
              <a:latin typeface="Times New Roman" panose="02020603050405020304" charset="0"/>
              <a:ea typeface="宋体" panose="02010600030101010101" pitchFamily="2" charset="-122"/>
              <a:sym typeface="+mn-ea"/>
            </a:endParaRPr>
          </a:p>
          <a:p>
            <a:pPr fontAlgn="base"/>
            <a:r>
              <a:rPr lang="zh-CN" altLang="en-US" sz="1000">
                <a:solidFill>
                  <a:schemeClr val="bg1">
                    <a:lumMod val="50000"/>
                  </a:schemeClr>
                </a:solidFill>
                <a:latin typeface="Times New Roman" panose="02020603050405020304" charset="0"/>
                <a:ea typeface="宋体" panose="02010600030101010101" pitchFamily="2" charset="-122"/>
                <a:sym typeface="+mn-ea"/>
              </a:rPr>
              <a:t>抑制肠道吸收胆固醇</a:t>
            </a:r>
            <a:endParaRPr lang="zh-CN" altLang="en-US" sz="1000">
              <a:solidFill>
                <a:schemeClr val="bg1">
                  <a:lumMod val="50000"/>
                </a:schemeClr>
              </a:solidFill>
              <a:latin typeface="Times New Roman" panose="02020603050405020304" charset="0"/>
              <a:ea typeface="宋体" panose="02010600030101010101" pitchFamily="2" charset="-122"/>
              <a:sym typeface="+mn-ea"/>
            </a:endParaRPr>
          </a:p>
        </p:txBody>
      </p:sp>
      <p:sp>
        <p:nvSpPr>
          <p:cNvPr id="19" name="文本框 18"/>
          <p:cNvSpPr txBox="1"/>
          <p:nvPr/>
        </p:nvSpPr>
        <p:spPr>
          <a:xfrm>
            <a:off x="6108065" y="1292225"/>
            <a:ext cx="1200150" cy="292100"/>
          </a:xfrm>
          <a:prstGeom prst="rect">
            <a:avLst/>
          </a:prstGeom>
          <a:noFill/>
        </p:spPr>
        <p:txBody>
          <a:bodyPr wrap="square" rtlCol="0">
            <a:noAutofit/>
          </a:bodyPr>
          <a:p>
            <a:pPr fontAlgn="base"/>
            <a:r>
              <a:rPr lang="zh-CN" sz="1000" kern="0" spc="40" dirty="0">
                <a:solidFill>
                  <a:schemeClr val="bg1">
                    <a:alpha val="100000"/>
                  </a:schemeClr>
                </a:solidFill>
                <a:highlight>
                  <a:srgbClr val="0000FF"/>
                </a:highlight>
                <a:latin typeface="Times New Roman" panose="02020603050405020304" charset="0"/>
                <a:ea typeface="宋体" panose="02010600030101010101" pitchFamily="2" charset="-122"/>
                <a:cs typeface="Arial" panose="020B0604020202020204"/>
                <a:sym typeface="+mn-ea"/>
              </a:rPr>
              <a:t>双通路作用机制</a:t>
            </a:r>
            <a:endParaRPr lang="zh-CN" altLang="zh-CN" sz="1000" kern="0" spc="40" dirty="0">
              <a:solidFill>
                <a:schemeClr val="bg1">
                  <a:alpha val="100000"/>
                </a:schemeClr>
              </a:solidFill>
              <a:highlight>
                <a:srgbClr val="0000FF"/>
              </a:highlight>
              <a:latin typeface="Times New Roman" panose="02020603050405020304" charset="0"/>
              <a:ea typeface="宋体" panose="02010600030101010101" pitchFamily="2" charset="-122"/>
              <a:cs typeface="Arial" panose="020B0604020202020204"/>
              <a:sym typeface="+mn-ea"/>
            </a:endParaRPr>
          </a:p>
        </p:txBody>
      </p:sp>
      <p:sp>
        <p:nvSpPr>
          <p:cNvPr id="20" name="文本框 19"/>
          <p:cNvSpPr txBox="1"/>
          <p:nvPr/>
        </p:nvSpPr>
        <p:spPr>
          <a:xfrm>
            <a:off x="4989195" y="619125"/>
            <a:ext cx="3279775" cy="275590"/>
          </a:xfrm>
          <a:prstGeom prst="rect">
            <a:avLst/>
          </a:prstGeom>
          <a:noFill/>
        </p:spPr>
        <p:txBody>
          <a:bodyPr wrap="square" rtlCol="0" anchor="t">
            <a:spAutoFit/>
          </a:bodyPr>
          <a:p>
            <a:pPr algn="ctr" fontAlgn="base"/>
            <a:r>
              <a:rPr lang="zh-CN" altLang="en-US" sz="1200" b="1" kern="0" spc="-20" dirty="0">
                <a:solidFill>
                  <a:schemeClr val="bg1">
                    <a:alpha val="100000"/>
                  </a:schemeClr>
                </a:solidFill>
                <a:highlight>
                  <a:srgbClr val="0000FF"/>
                </a:highlight>
                <a:latin typeface="Times New Roman" panose="02020603050405020304" charset="0"/>
                <a:ea typeface="宋体" panose="02010600030101010101" pitchFamily="2" charset="-122"/>
                <a:cs typeface="微软雅黑" panose="020B0503020204020204" charset="-122"/>
                <a:sym typeface="+mn-ea"/>
              </a:rPr>
              <a:t>双通路抑制作用经典组方</a:t>
            </a:r>
            <a:r>
              <a:rPr lang="en-US" altLang="zh-CN" sz="1200" b="1" kern="0" spc="-20" dirty="0">
                <a:solidFill>
                  <a:schemeClr val="bg1">
                    <a:alpha val="100000"/>
                  </a:schemeClr>
                </a:solidFill>
                <a:highlight>
                  <a:srgbClr val="0000FF"/>
                </a:highlight>
                <a:latin typeface="Times New Roman" panose="02020603050405020304" charset="0"/>
                <a:ea typeface="宋体" panose="02010600030101010101" pitchFamily="2" charset="-122"/>
                <a:cs typeface="微软雅黑" panose="020B0503020204020204" charset="-122"/>
                <a:sym typeface="+mn-ea"/>
              </a:rPr>
              <a:t>-</a:t>
            </a:r>
            <a:r>
              <a:rPr lang="zh-CN" altLang="en-US" sz="1200" b="1" kern="0" spc="-20" dirty="0">
                <a:solidFill>
                  <a:schemeClr val="bg1">
                    <a:alpha val="100000"/>
                  </a:schemeClr>
                </a:solidFill>
                <a:highlight>
                  <a:srgbClr val="0000FF"/>
                </a:highlight>
                <a:latin typeface="Times New Roman" panose="02020603050405020304" charset="0"/>
                <a:ea typeface="宋体" panose="02010600030101010101" pitchFamily="2" charset="-122"/>
                <a:cs typeface="微软雅黑" panose="020B0503020204020204" charset="-122"/>
                <a:sym typeface="+mn-ea"/>
              </a:rPr>
              <a:t>复方制剂</a:t>
            </a:r>
            <a:r>
              <a:rPr lang="en-US" sz="1200" b="1" kern="0" spc="-20" dirty="0">
                <a:solidFill>
                  <a:schemeClr val="bg1">
                    <a:alpha val="100000"/>
                  </a:schemeClr>
                </a:solidFill>
                <a:highlight>
                  <a:srgbClr val="0000FF"/>
                </a:highlight>
                <a:latin typeface="Times New Roman" panose="02020603050405020304" charset="0"/>
                <a:ea typeface="宋体" panose="02010600030101010101" pitchFamily="2" charset="-122"/>
                <a:cs typeface="微软雅黑" panose="020B0503020204020204" charset="-122"/>
                <a:sym typeface="+mn-ea"/>
              </a:rPr>
              <a:t>1+1&gt;2 </a:t>
            </a:r>
            <a:r>
              <a:rPr lang="zh-CN" altLang="en-US" sz="1200" b="1" kern="0" spc="-20" dirty="0">
                <a:solidFill>
                  <a:schemeClr val="bg1">
                    <a:alpha val="100000"/>
                  </a:schemeClr>
                </a:solidFill>
                <a:highlight>
                  <a:srgbClr val="0000FF"/>
                </a:highlight>
                <a:latin typeface="Times New Roman" panose="02020603050405020304" charset="0"/>
                <a:ea typeface="宋体" panose="02010600030101010101" pitchFamily="2" charset="-122"/>
                <a:cs typeface="微软雅黑" panose="020B0503020204020204" charset="-122"/>
                <a:sym typeface="+mn-ea"/>
              </a:rPr>
              <a:t>疗效</a:t>
            </a:r>
            <a:endParaRPr lang="zh-CN" sz="1200" b="1" kern="0" spc="-20" dirty="0">
              <a:solidFill>
                <a:schemeClr val="bg1">
                  <a:alpha val="100000"/>
                </a:schemeClr>
              </a:solidFill>
              <a:highlight>
                <a:srgbClr val="0000FF"/>
              </a:highlight>
              <a:latin typeface="Times New Roman" panose="02020603050405020304" charset="0"/>
              <a:ea typeface="宋体" panose="02010600030101010101" pitchFamily="2" charset="-122"/>
              <a:cs typeface="微软雅黑" panose="020B0503020204020204" charset="-122"/>
              <a:sym typeface="+mn-ea"/>
            </a:endParaRPr>
          </a:p>
        </p:txBody>
      </p:sp>
      <p:sp>
        <p:nvSpPr>
          <p:cNvPr id="21" name="文本框 20"/>
          <p:cNvSpPr txBox="1"/>
          <p:nvPr/>
        </p:nvSpPr>
        <p:spPr>
          <a:xfrm>
            <a:off x="6189980" y="1915160"/>
            <a:ext cx="990600" cy="236220"/>
          </a:xfrm>
          <a:prstGeom prst="rect">
            <a:avLst/>
          </a:prstGeom>
          <a:noFill/>
        </p:spPr>
        <p:txBody>
          <a:bodyPr wrap="square" rtlCol="0" anchor="t">
            <a:noAutofit/>
          </a:bodyPr>
          <a:p>
            <a:pPr fontAlgn="base">
              <a:lnSpc>
                <a:spcPct val="120000"/>
              </a:lnSpc>
            </a:pPr>
            <a:r>
              <a:rPr lang="zh-CN" altLang="hu-HU" sz="800">
                <a:solidFill>
                  <a:schemeClr val="bg1"/>
                </a:solidFill>
                <a:highlight>
                  <a:srgbClr val="0000FF"/>
                </a:highlight>
                <a:latin typeface="Times New Roman" panose="02020603050405020304" charset="0"/>
                <a:ea typeface="宋体" panose="02010600030101010101" pitchFamily="2" charset="-122"/>
                <a:sym typeface="+mn-ea"/>
              </a:rPr>
              <a:t>显著下降</a:t>
            </a:r>
            <a:r>
              <a:rPr lang="hu-HU" altLang="en-US" sz="800">
                <a:solidFill>
                  <a:schemeClr val="bg1"/>
                </a:solidFill>
                <a:highlight>
                  <a:srgbClr val="0000FF"/>
                </a:highlight>
                <a:latin typeface="Times New Roman" panose="02020603050405020304" charset="0"/>
                <a:ea typeface="宋体" panose="02010600030101010101" pitchFamily="2" charset="-122"/>
                <a:sym typeface="+mn-ea"/>
              </a:rPr>
              <a:t>LDL-C</a:t>
            </a:r>
            <a:endParaRPr lang="hu-HU" altLang="en-US" sz="800">
              <a:solidFill>
                <a:schemeClr val="bg1"/>
              </a:solidFill>
              <a:highlight>
                <a:srgbClr val="0000FF"/>
              </a:highlight>
              <a:latin typeface="Times New Roman" panose="02020603050405020304" charset="0"/>
              <a:ea typeface="宋体" panose="02010600030101010101" pitchFamily="2" charset="-122"/>
              <a:sym typeface="+mn-ea"/>
            </a:endParaRPr>
          </a:p>
        </p:txBody>
      </p:sp>
      <p:cxnSp>
        <p:nvCxnSpPr>
          <p:cNvPr id="22" name="直接箭头连接符 21"/>
          <p:cNvCxnSpPr/>
          <p:nvPr/>
        </p:nvCxnSpPr>
        <p:spPr>
          <a:xfrm flipH="1">
            <a:off x="6612255" y="1607185"/>
            <a:ext cx="5715" cy="37973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23" name="直接箭头连接符 22"/>
          <p:cNvCxnSpPr/>
          <p:nvPr/>
        </p:nvCxnSpPr>
        <p:spPr>
          <a:xfrm flipV="1">
            <a:off x="6189980" y="1572895"/>
            <a:ext cx="861060" cy="11430"/>
          </a:xfrm>
          <a:prstGeom prst="straightConnector1">
            <a:avLst/>
          </a:prstGeom>
          <a:ln>
            <a:headEnd type="arrow"/>
            <a:tailEnd type="arrow"/>
          </a:ln>
        </p:spPr>
        <p:style>
          <a:lnRef idx="2">
            <a:schemeClr val="accent1"/>
          </a:lnRef>
          <a:fillRef idx="0">
            <a:srgbClr val="FFFFFF"/>
          </a:fillRef>
          <a:effectRef idx="0">
            <a:srgbClr val="FFFFFF"/>
          </a:effectRef>
          <a:fontRef idx="minor">
            <a:schemeClr val="tx1"/>
          </a:fontRef>
        </p:style>
      </p:cxnSp>
      <p:sp>
        <p:nvSpPr>
          <p:cNvPr id="24" name="文本框 23"/>
          <p:cNvSpPr txBox="1"/>
          <p:nvPr/>
        </p:nvSpPr>
        <p:spPr>
          <a:xfrm>
            <a:off x="4832985" y="2851150"/>
            <a:ext cx="3930650" cy="807720"/>
          </a:xfrm>
          <a:prstGeom prst="rect">
            <a:avLst/>
          </a:prstGeom>
        </p:spPr>
        <p:txBody>
          <a:bodyPr>
            <a:noAutofit/>
          </a:bodyPr>
          <a:p>
            <a:pPr>
              <a:lnSpc>
                <a:spcPts val="1200"/>
              </a:lnSpc>
            </a:pPr>
            <a:r>
              <a:rPr lang="zh-CN" altLang="en-US" sz="900" b="1" kern="0" spc="-20" dirty="0">
                <a:solidFill>
                  <a:schemeClr val="bg1">
                    <a:alpha val="100000"/>
                  </a:schemeClr>
                </a:solidFill>
                <a:highlight>
                  <a:srgbClr val="0000FF"/>
                </a:highlight>
                <a:latin typeface="Times New Roman" panose="02020603050405020304" charset="0"/>
                <a:cs typeface="微软雅黑" panose="020B0503020204020204" charset="-122"/>
                <a:sym typeface="+mn-ea"/>
              </a:rPr>
              <a:t>依折麦布阿托伐他汀钙片（</a:t>
            </a:r>
            <a:r>
              <a:rPr lang="en-US" altLang="zh-CN" sz="900" b="1" kern="0" spc="-20" dirty="0">
                <a:solidFill>
                  <a:schemeClr val="bg1">
                    <a:alpha val="100000"/>
                  </a:schemeClr>
                </a:solidFill>
                <a:highlight>
                  <a:srgbClr val="0000FF"/>
                </a:highlight>
                <a:latin typeface="Times New Roman" panose="02020603050405020304" charset="0"/>
                <a:cs typeface="微软雅黑" panose="020B0503020204020204" charset="-122"/>
                <a:sym typeface="+mn-ea"/>
              </a:rPr>
              <a:t>Ⅰ</a:t>
            </a:r>
            <a:r>
              <a:rPr lang="zh-CN" altLang="en-US" sz="900" b="1" kern="0" spc="-20" dirty="0">
                <a:solidFill>
                  <a:schemeClr val="bg1">
                    <a:alpha val="100000"/>
                  </a:schemeClr>
                </a:solidFill>
                <a:highlight>
                  <a:srgbClr val="0000FF"/>
                </a:highlight>
                <a:latin typeface="Times New Roman" panose="02020603050405020304" charset="0"/>
                <a:cs typeface="微软雅黑" panose="020B0503020204020204" charset="-122"/>
                <a:sym typeface="+mn-ea"/>
              </a:rPr>
              <a:t>）</a:t>
            </a:r>
            <a:r>
              <a:rPr lang="en-US" altLang="zh-CN" sz="900">
                <a:solidFill>
                  <a:schemeClr val="bg1"/>
                </a:solidFill>
                <a:highlight>
                  <a:srgbClr val="0000FF"/>
                </a:highlight>
                <a:latin typeface="Arial" panose="020B0604020202020204"/>
                <a:ea typeface="Arial" panose="020B0604020202020204"/>
                <a:sym typeface="+mn-ea"/>
              </a:rPr>
              <a:t>10mg/10mg</a:t>
            </a:r>
            <a:r>
              <a:rPr lang="zh-CN" altLang="en-US" sz="900" b="1">
                <a:solidFill>
                  <a:schemeClr val="bg1"/>
                </a:solidFill>
                <a:highlight>
                  <a:srgbClr val="0000FF"/>
                </a:highlight>
                <a:latin typeface="MicrosoftYaHei-Bold"/>
                <a:ea typeface="MicrosoftYaHei-Bold"/>
              </a:rPr>
              <a:t>剂量配比也是临床常用的联用剂量组合 </a:t>
            </a:r>
            <a:endParaRPr lang="zh-CN" altLang="en-US" sz="900" b="1">
              <a:solidFill>
                <a:schemeClr val="bg1"/>
              </a:solidFill>
              <a:highlight>
                <a:srgbClr val="0000FF"/>
              </a:highlight>
              <a:latin typeface="MicrosoftYaHei-Bold"/>
              <a:ea typeface="MicrosoftYaHei-Bold"/>
            </a:endParaRPr>
          </a:p>
          <a:p>
            <a:pPr>
              <a:lnSpc>
                <a:spcPts val="1200"/>
              </a:lnSpc>
            </a:pPr>
            <a:r>
              <a:rPr lang="zh-CN" altLang="en-US" sz="900">
                <a:solidFill>
                  <a:schemeClr val="bg1"/>
                </a:solidFill>
                <a:highlight>
                  <a:srgbClr val="0000FF"/>
                </a:highlight>
                <a:latin typeface="微软雅黑" panose="020B0503020204020204" charset="-122"/>
                <a:ea typeface="微软雅黑" panose="020B0503020204020204" charset="-122"/>
              </a:rPr>
              <a:t>临床研究证实，阿托伐他汀 10</a:t>
            </a:r>
            <a:r>
              <a:rPr lang="en-US" altLang="zh-CN" sz="900">
                <a:solidFill>
                  <a:schemeClr val="bg1"/>
                </a:solidFill>
                <a:highlight>
                  <a:srgbClr val="0000FF"/>
                </a:highlight>
                <a:latin typeface="微软雅黑" panose="020B0503020204020204" charset="-122"/>
                <a:ea typeface="微软雅黑" panose="020B0503020204020204" charset="-122"/>
              </a:rPr>
              <a:t>mg </a:t>
            </a:r>
            <a:r>
              <a:rPr lang="zh-CN" altLang="en-US" sz="900">
                <a:solidFill>
                  <a:schemeClr val="bg1"/>
                </a:solidFill>
                <a:highlight>
                  <a:srgbClr val="0000FF"/>
                </a:highlight>
                <a:latin typeface="微软雅黑" panose="020B0503020204020204" charset="-122"/>
                <a:ea typeface="微软雅黑" panose="020B0503020204020204" charset="-122"/>
              </a:rPr>
              <a:t>联合依折麦布 10</a:t>
            </a:r>
            <a:r>
              <a:rPr lang="en-US" altLang="zh-CN" sz="900">
                <a:solidFill>
                  <a:schemeClr val="bg1"/>
                </a:solidFill>
                <a:highlight>
                  <a:srgbClr val="0000FF"/>
                </a:highlight>
                <a:latin typeface="微软雅黑" panose="020B0503020204020204" charset="-122"/>
                <a:ea typeface="微软雅黑" panose="020B0503020204020204" charset="-122"/>
              </a:rPr>
              <a:t>mg </a:t>
            </a:r>
            <a:r>
              <a:rPr lang="zh-CN" altLang="en-US" sz="900">
                <a:solidFill>
                  <a:schemeClr val="bg1"/>
                </a:solidFill>
                <a:highlight>
                  <a:srgbClr val="0000FF"/>
                </a:highlight>
                <a:latin typeface="微软雅黑" panose="020B0503020204020204" charset="-122"/>
                <a:ea typeface="微软雅黑" panose="020B0503020204020204" charset="-122"/>
              </a:rPr>
              <a:t>方案，在中国人群临床应用中 </a:t>
            </a:r>
            <a:r>
              <a:rPr lang="en-US" altLang="zh-CN" sz="900">
                <a:solidFill>
                  <a:schemeClr val="bg1"/>
                </a:solidFill>
                <a:highlight>
                  <a:srgbClr val="0000FF"/>
                </a:highlight>
                <a:latin typeface="微软雅黑" panose="020B0503020204020204" charset="-122"/>
                <a:ea typeface="微软雅黑" panose="020B0503020204020204" charset="-122"/>
              </a:rPr>
              <a:t>LDL-C </a:t>
            </a:r>
            <a:r>
              <a:rPr lang="zh-CN" altLang="en-US" sz="900">
                <a:solidFill>
                  <a:schemeClr val="bg1"/>
                </a:solidFill>
                <a:highlight>
                  <a:srgbClr val="0000FF"/>
                </a:highlight>
                <a:latin typeface="微软雅黑" panose="020B0503020204020204" charset="-122"/>
                <a:ea typeface="微软雅黑" panose="020B0503020204020204" charset="-122"/>
              </a:rPr>
              <a:t>达标率，整体安全性与耐受性良好，无严重不良反应风险显著升高。</a:t>
            </a:r>
            <a:endParaRPr lang="zh-CN" altLang="en-US" sz="900">
              <a:solidFill>
                <a:schemeClr val="bg1"/>
              </a:solidFill>
              <a:highlight>
                <a:srgbClr val="0000FF"/>
              </a:highlight>
              <a:latin typeface="微软雅黑" panose="020B0503020204020204" charset="-122"/>
              <a:ea typeface="微软雅黑" panose="020B0503020204020204" charset="-122"/>
            </a:endParaRPr>
          </a:p>
        </p:txBody>
      </p:sp>
      <p:sp>
        <p:nvSpPr>
          <p:cNvPr id="26" name="文本框 25"/>
          <p:cNvSpPr txBox="1"/>
          <p:nvPr/>
        </p:nvSpPr>
        <p:spPr>
          <a:xfrm>
            <a:off x="324485" y="3596005"/>
            <a:ext cx="3979545" cy="763270"/>
          </a:xfrm>
          <a:prstGeom prst="rect">
            <a:avLst/>
          </a:prstGeom>
          <a:noFill/>
        </p:spPr>
        <p:txBody>
          <a:bodyPr wrap="square" rtlCol="0">
            <a:noAutofit/>
          </a:bodyPr>
          <a:p>
            <a:r>
              <a:rPr lang="en-US" altLang="zh-CN" sz="1200"/>
              <a:t>  </a:t>
            </a:r>
            <a:r>
              <a:rPr lang="zh-CN" altLang="en-US" sz="1200"/>
              <a:t>试验证实：</a:t>
            </a:r>
            <a:r>
              <a:rPr lang="zh-CN" altLang="en-US" sz="1000">
                <a:latin typeface="宋体" panose="02010600030101010101" pitchFamily="2" charset="-122"/>
                <a:cs typeface="宋体" panose="02010600030101010101" pitchFamily="2" charset="-122"/>
              </a:rPr>
              <a:t>依折麦布阿托伐他汀钙片（规格：10</a:t>
            </a:r>
            <a:r>
              <a:rPr lang="en-US" altLang="zh-CN" sz="1000">
                <a:latin typeface="宋体" panose="02010600030101010101" pitchFamily="2" charset="-122"/>
                <a:cs typeface="宋体" panose="02010600030101010101" pitchFamily="2" charset="-122"/>
              </a:rPr>
              <a:t>mg/10mg）</a:t>
            </a:r>
            <a:r>
              <a:rPr lang="zh-CN" altLang="en-US" sz="1000">
                <a:latin typeface="宋体" panose="02010600030101010101" pitchFamily="2" charset="-122"/>
                <a:cs typeface="宋体" panose="02010600030101010101" pitchFamily="2" charset="-122"/>
              </a:rPr>
              <a:t>与口服参比制剂依折麦布阿托伐他汀钙片（商品名：</a:t>
            </a:r>
            <a:r>
              <a:rPr lang="en-US" altLang="zh-CN" sz="1000">
                <a:latin typeface="宋体" panose="02010600030101010101" pitchFamily="2" charset="-122"/>
                <a:cs typeface="宋体" panose="02010600030101010101" pitchFamily="2" charset="-122"/>
              </a:rPr>
              <a:t>Atozet®，</a:t>
            </a:r>
            <a:r>
              <a:rPr lang="zh-CN" altLang="en-US" sz="1000">
                <a:latin typeface="宋体" panose="02010600030101010101" pitchFamily="2" charset="-122"/>
                <a:cs typeface="宋体" panose="02010600030101010101" pitchFamily="2" charset="-122"/>
              </a:rPr>
              <a:t>规格：10</a:t>
            </a:r>
            <a:r>
              <a:rPr lang="en-US" altLang="zh-CN" sz="1000">
                <a:latin typeface="宋体" panose="02010600030101010101" pitchFamily="2" charset="-122"/>
                <a:cs typeface="宋体" panose="02010600030101010101" pitchFamily="2" charset="-122"/>
              </a:rPr>
              <a:t>mg/10mg）</a:t>
            </a:r>
            <a:r>
              <a:rPr lang="zh-CN" altLang="en-US" sz="1000">
                <a:latin typeface="宋体" panose="02010600030101010101" pitchFamily="2" charset="-122"/>
                <a:cs typeface="宋体" panose="02010600030101010101" pitchFamily="2" charset="-122"/>
              </a:rPr>
              <a:t>后阿托伐他汀、依折麦布、总依折麦布的吸收速度(</a:t>
            </a:r>
            <a:r>
              <a:rPr lang="en-US" altLang="zh-CN" sz="1000">
                <a:latin typeface="宋体" panose="02010600030101010101" pitchFamily="2" charset="-122"/>
                <a:cs typeface="宋体" panose="02010600030101010101" pitchFamily="2" charset="-122"/>
              </a:rPr>
              <a:t>Cmax)</a:t>
            </a:r>
            <a:r>
              <a:rPr lang="zh-CN" altLang="en-US" sz="1000">
                <a:latin typeface="宋体" panose="02010600030101010101" pitchFamily="2" charset="-122"/>
                <a:cs typeface="宋体" panose="02010600030101010101" pitchFamily="2" charset="-122"/>
              </a:rPr>
              <a:t>和吸收程度(</a:t>
            </a:r>
            <a:r>
              <a:rPr lang="en-US" altLang="zh-CN" sz="1000">
                <a:latin typeface="宋体" panose="02010600030101010101" pitchFamily="2" charset="-122"/>
                <a:cs typeface="宋体" panose="02010600030101010101" pitchFamily="2" charset="-122"/>
              </a:rPr>
              <a:t>AUC)</a:t>
            </a:r>
            <a:r>
              <a:rPr lang="zh-CN" altLang="en-US" sz="1000">
                <a:latin typeface="宋体" panose="02010600030101010101" pitchFamily="2" charset="-122"/>
                <a:cs typeface="宋体" panose="02010600030101010101" pitchFamily="2" charset="-122"/>
              </a:rPr>
              <a:t>均具有生物等效性。</a:t>
            </a:r>
            <a:endParaRPr lang="zh-CN" altLang="en-US" sz="1000">
              <a:latin typeface="宋体" panose="02010600030101010101" pitchFamily="2" charset="-122"/>
              <a:cs typeface="宋体" panose="02010600030101010101" pitchFamily="2" charset="-122"/>
            </a:endParaRPr>
          </a:p>
        </p:txBody>
      </p:sp>
      <p:sp>
        <p:nvSpPr>
          <p:cNvPr id="27" name="文本框 26"/>
          <p:cNvSpPr txBox="1"/>
          <p:nvPr/>
        </p:nvSpPr>
        <p:spPr>
          <a:xfrm>
            <a:off x="396240" y="2792730"/>
            <a:ext cx="3978275" cy="645160"/>
          </a:xfrm>
          <a:prstGeom prst="rect">
            <a:avLst/>
          </a:prstGeom>
          <a:noFill/>
        </p:spPr>
        <p:txBody>
          <a:bodyPr wrap="square" rtlCol="0">
            <a:spAutoFit/>
          </a:bodyPr>
          <a:p>
            <a:pPr algn="ctr"/>
            <a:r>
              <a:rPr lang="zh-CN" altLang="en-US" sz="1200">
                <a:solidFill>
                  <a:schemeClr val="bg1"/>
                </a:solidFill>
                <a:highlight>
                  <a:srgbClr val="0000FF"/>
                </a:highlight>
                <a:latin typeface="宋体" panose="02010600030101010101" pitchFamily="2" charset="-122"/>
                <a:cs typeface="宋体" panose="02010600030101010101" pitchFamily="2" charset="-122"/>
                <a:sym typeface="+mn-ea"/>
              </a:rPr>
              <a:t>依折麦布阿托伐他汀钙片在中国健康受试者中空腹和餐后给药条件下随机、开放、单剂量、两序列、四周期、完全重复交叉生物等效性试验</a:t>
            </a:r>
            <a:endParaRPr lang="zh-CN" altLang="en-US" sz="1200">
              <a:solidFill>
                <a:schemeClr val="bg1"/>
              </a:solidFill>
              <a:highlight>
                <a:srgbClr val="0000FF"/>
              </a:highlight>
            </a:endParaRPr>
          </a:p>
        </p:txBody>
      </p:sp>
      <p:sp>
        <p:nvSpPr>
          <p:cNvPr id="28" name="文本框 27"/>
          <p:cNvSpPr txBox="1"/>
          <p:nvPr/>
        </p:nvSpPr>
        <p:spPr>
          <a:xfrm>
            <a:off x="446405" y="5661660"/>
            <a:ext cx="3733165" cy="460375"/>
          </a:xfrm>
          <a:prstGeom prst="rect">
            <a:avLst/>
          </a:prstGeom>
        </p:spPr>
        <p:txBody>
          <a:bodyPr wrap="square">
            <a:spAutoFit/>
          </a:bodyPr>
          <a:p>
            <a:pPr defTabSz="266700"/>
            <a:r>
              <a:rPr lang="zh-CN" altLang="en-US" sz="1200">
                <a:latin typeface="宋体" panose="02010600030101010101" pitchFamily="2" charset="-122"/>
                <a:ea typeface="宋体" panose="02010600030101010101" pitchFamily="2" charset="-122"/>
              </a:rPr>
              <a:t>包材：药用铝箔 + </a:t>
            </a:r>
            <a:r>
              <a:rPr lang="en-US" altLang="zh-CN" sz="1200">
                <a:latin typeface="宋体" panose="02010600030101010101" pitchFamily="2" charset="-122"/>
                <a:ea typeface="宋体" panose="02010600030101010101" pitchFamily="2" charset="-122"/>
              </a:rPr>
              <a:t>PVC/PVDC </a:t>
            </a:r>
            <a:r>
              <a:rPr lang="zh-CN" altLang="en-US" sz="1200">
                <a:latin typeface="宋体" panose="02010600030101010101" pitchFamily="2" charset="-122"/>
                <a:ea typeface="宋体" panose="02010600030101010101" pitchFamily="2" charset="-122"/>
              </a:rPr>
              <a:t>硬片复合膜充氮封装</a:t>
            </a:r>
            <a:endParaRPr lang="zh-CN" altLang="en-US" sz="1200">
              <a:latin typeface="宋体" panose="02010600030101010101" pitchFamily="2" charset="-122"/>
              <a:ea typeface="宋体" panose="02010600030101010101" pitchFamily="2" charset="-122"/>
            </a:endParaRPr>
          </a:p>
          <a:p>
            <a:pPr defTabSz="266700"/>
            <a:r>
              <a:rPr lang="zh-CN" altLang="en-US" sz="1200">
                <a:latin typeface="宋体" panose="02010600030101010101" pitchFamily="2" charset="-122"/>
                <a:ea typeface="宋体" panose="02010600030101010101" pitchFamily="2" charset="-122"/>
              </a:rPr>
              <a:t>适应多环境下的药物储存需求</a:t>
            </a:r>
            <a:endParaRPr lang="zh-CN" altLang="en-US" sz="1200">
              <a:latin typeface="宋体" panose="02010600030101010101" pitchFamily="2" charset="-122"/>
              <a:ea typeface="宋体" panose="02010600030101010101" pitchFamily="2" charset="-122"/>
            </a:endParaRPr>
          </a:p>
        </p:txBody>
      </p:sp>
      <p:sp>
        <p:nvSpPr>
          <p:cNvPr id="29" name="矩形 28"/>
          <p:cNvSpPr/>
          <p:nvPr/>
        </p:nvSpPr>
        <p:spPr>
          <a:xfrm>
            <a:off x="269240" y="3466465"/>
            <a:ext cx="4142740" cy="1022350"/>
          </a:xfrm>
          <a:prstGeom prst="rect">
            <a:avLst/>
          </a:prstGeom>
          <a:noFill/>
          <a:ln w="57150">
            <a:solidFill>
              <a:schemeClr val="accent4">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a:ln>
                <a:solidFill>
                  <a:schemeClr val="accent4">
                    <a:lumMod val="50000"/>
                  </a:schemeClr>
                </a:solidFill>
              </a:ln>
              <a:solidFill>
                <a:schemeClr val="accent4">
                  <a:lumMod val="50000"/>
                </a:schemeClr>
              </a:solidFill>
            </a:endParaRPr>
          </a:p>
        </p:txBody>
      </p:sp>
    </p:spTree>
    <p:custDataLst>
      <p:tags r:id="rId9"/>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 name="矩形 2"/>
          <p:cNvSpPr/>
          <p:nvPr/>
        </p:nvSpPr>
        <p:spPr>
          <a:xfrm>
            <a:off x="0" y="6478270"/>
            <a:ext cx="9144000" cy="460800"/>
          </a:xfrm>
          <a:prstGeom prst="rect">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endParaRPr lang="zh-CN" altLang="en-US" sz="1800">
              <a:solidFill>
                <a:schemeClr val="bg1"/>
              </a:solidFill>
            </a:endParaRPr>
          </a:p>
        </p:txBody>
      </p:sp>
      <p:sp>
        <p:nvSpPr>
          <p:cNvPr id="61" name="文本框 60"/>
          <p:cNvSpPr txBox="1"/>
          <p:nvPr/>
        </p:nvSpPr>
        <p:spPr>
          <a:xfrm>
            <a:off x="7620" y="6525260"/>
            <a:ext cx="9291320" cy="413385"/>
          </a:xfrm>
          <a:prstGeom prst="rect">
            <a:avLst/>
          </a:prstGeom>
          <a:noFill/>
        </p:spPr>
        <p:txBody>
          <a:bodyPr wrap="square" rtlCol="0">
            <a:noAutofit/>
          </a:bodyPr>
          <a:p>
            <a:pPr fontAlgn="base"/>
            <a:endParaRPr lang="zh-CN" altLang="en-US" sz="900">
              <a:solidFill>
                <a:schemeClr val="bg1"/>
              </a:solidFill>
              <a:latin typeface="Times New Roman" panose="02020603050405020304" charset="0"/>
              <a:ea typeface="宋体" panose="02010600030101010101" pitchFamily="2" charset="-122"/>
            </a:endParaRPr>
          </a:p>
        </p:txBody>
      </p:sp>
      <p:sp>
        <p:nvSpPr>
          <p:cNvPr id="42" name="矩形 41"/>
          <p:cNvSpPr/>
          <p:nvPr/>
        </p:nvSpPr>
        <p:spPr>
          <a:xfrm>
            <a:off x="323215" y="655320"/>
            <a:ext cx="4064000" cy="2974340"/>
          </a:xfrm>
          <a:prstGeom prst="rect">
            <a:avLst/>
          </a:prstGeom>
          <a:noFill/>
          <a:ln w="57150">
            <a:solidFill>
              <a:schemeClr val="accent4">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4">
                    <a:lumMod val="50000"/>
                  </a:schemeClr>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a:p>
        </p:txBody>
      </p:sp>
      <p:graphicFrame>
        <p:nvGraphicFramePr>
          <p:cNvPr id="16" name="图表 15" descr="7b0a202020202263686172745265734964223a20223530303733323735220a7d0a"/>
          <p:cNvGraphicFramePr/>
          <p:nvPr/>
        </p:nvGraphicFramePr>
        <p:xfrm>
          <a:off x="363855" y="1052830"/>
          <a:ext cx="3754120" cy="2397125"/>
        </p:xfrm>
        <a:graphic>
          <a:graphicData uri="http://schemas.openxmlformats.org/drawingml/2006/chart">
            <c:chart xmlns:c="http://schemas.openxmlformats.org/drawingml/2006/chart" xmlns:r="http://schemas.openxmlformats.org/officeDocument/2006/relationships" r:id="rId1"/>
          </a:graphicData>
        </a:graphic>
      </p:graphicFrame>
      <p:sp>
        <p:nvSpPr>
          <p:cNvPr id="17" name="文本框 16"/>
          <p:cNvSpPr txBox="1"/>
          <p:nvPr/>
        </p:nvSpPr>
        <p:spPr>
          <a:xfrm>
            <a:off x="5220335" y="765175"/>
            <a:ext cx="2956560" cy="275590"/>
          </a:xfrm>
          <a:prstGeom prst="rect">
            <a:avLst/>
          </a:prstGeom>
          <a:noFill/>
        </p:spPr>
        <p:txBody>
          <a:bodyPr wrap="square" rtlCol="0">
            <a:spAutoFit/>
          </a:bodyPr>
          <a:p>
            <a:pPr fontAlgn="base"/>
            <a:r>
              <a:rPr sz="1200" b="1" kern="0" spc="50" dirty="0">
                <a:solidFill>
                  <a:schemeClr val="bg1"/>
                </a:solidFill>
                <a:highlight>
                  <a:srgbClr val="0000FF"/>
                </a:highlight>
                <a:latin typeface="Times New Roman" panose="02020603050405020304" charset="0"/>
                <a:ea typeface="宋体" panose="02010600030101010101" pitchFamily="2" charset="-122"/>
                <a:cs typeface="微软雅黑" panose="020B0503020204020204" charset="-122"/>
                <a:sym typeface="+mn-ea"/>
              </a:rPr>
              <a:t>单片复方制剂临床</a:t>
            </a:r>
            <a:r>
              <a:rPr lang="zh-CN" sz="1200" b="1" kern="0" spc="50" dirty="0">
                <a:solidFill>
                  <a:schemeClr val="bg1"/>
                </a:solidFill>
                <a:highlight>
                  <a:srgbClr val="0000FF"/>
                </a:highlight>
                <a:latin typeface="Times New Roman" panose="02020603050405020304" charset="0"/>
                <a:ea typeface="宋体" panose="02010600030101010101" pitchFamily="2" charset="-122"/>
                <a:cs typeface="微软雅黑" panose="020B0503020204020204" charset="-122"/>
                <a:sym typeface="+mn-ea"/>
              </a:rPr>
              <a:t>治疗额外</a:t>
            </a:r>
            <a:r>
              <a:rPr sz="1200" b="1" kern="0" spc="50" dirty="0">
                <a:solidFill>
                  <a:schemeClr val="bg1"/>
                </a:solidFill>
                <a:highlight>
                  <a:srgbClr val="0000FF"/>
                </a:highlight>
                <a:latin typeface="Times New Roman" panose="02020603050405020304" charset="0"/>
                <a:ea typeface="宋体" panose="02010600030101010101" pitchFamily="2" charset="-122"/>
                <a:cs typeface="微软雅黑" panose="020B0503020204020204" charset="-122"/>
                <a:sym typeface="+mn-ea"/>
              </a:rPr>
              <a:t>获益 </a:t>
            </a:r>
            <a:r>
              <a:rPr sz="1200" b="1" kern="0" spc="50" dirty="0">
                <a:solidFill>
                  <a:schemeClr val="bg1"/>
                </a:solidFill>
                <a:highlight>
                  <a:srgbClr val="0000FF"/>
                </a:highlight>
                <a:latin typeface="Times New Roman" panose="02020603050405020304" charset="0"/>
                <a:ea typeface="宋体" panose="02010600030101010101" pitchFamily="2" charset="-122"/>
                <a:cs typeface="Arial" panose="020B0604020202020204"/>
                <a:sym typeface="+mn-ea"/>
              </a:rPr>
              <a:t>1+1&gt;2</a:t>
            </a:r>
            <a:endParaRPr lang="zh-CN" altLang="en-US" sz="1200" b="1" kern="0" spc="50" dirty="0">
              <a:solidFill>
                <a:schemeClr val="bg1"/>
              </a:solidFill>
              <a:highlight>
                <a:srgbClr val="0000FF"/>
              </a:highlight>
              <a:latin typeface="Times New Roman" panose="02020603050405020304" charset="0"/>
              <a:ea typeface="宋体" panose="02010600030101010101" pitchFamily="2" charset="-122"/>
              <a:cs typeface="Arial" panose="020B0604020202020204"/>
              <a:sym typeface="+mn-ea"/>
            </a:endParaRPr>
          </a:p>
        </p:txBody>
      </p:sp>
      <p:sp>
        <p:nvSpPr>
          <p:cNvPr id="18" name="文本框 17"/>
          <p:cNvSpPr txBox="1"/>
          <p:nvPr/>
        </p:nvSpPr>
        <p:spPr>
          <a:xfrm>
            <a:off x="35560" y="6546215"/>
            <a:ext cx="8778875" cy="341630"/>
          </a:xfrm>
          <a:prstGeom prst="rect">
            <a:avLst/>
          </a:prstGeom>
          <a:noFill/>
        </p:spPr>
        <p:txBody>
          <a:bodyPr wrap="square" rtlCol="0">
            <a:noAutofit/>
          </a:bodyPr>
          <a:p>
            <a:pPr fontAlgn="base"/>
            <a:r>
              <a:rPr lang="en-US" altLang="zh-CN" sz="800">
                <a:solidFill>
                  <a:schemeClr val="bg1"/>
                </a:solidFill>
                <a:latin typeface="Arial" panose="020B0604020202020204" pitchFamily="34" charset="0"/>
                <a:ea typeface="宋体" panose="02010600030101010101" pitchFamily="2" charset="-122"/>
              </a:rPr>
              <a:t>1</a:t>
            </a:r>
            <a:r>
              <a:rPr lang="zh-CN" altLang="en-US" sz="800">
                <a:solidFill>
                  <a:schemeClr val="bg1"/>
                </a:solidFill>
                <a:latin typeface="Arial" panose="020B0604020202020204" pitchFamily="34" charset="0"/>
                <a:ea typeface="宋体" panose="02010600030101010101" pitchFamily="2" charset="-122"/>
              </a:rPr>
              <a:t>、</a:t>
            </a:r>
            <a:r>
              <a:rPr lang="en-US" altLang="zh-CN" sz="800">
                <a:solidFill>
                  <a:schemeClr val="bg1"/>
                </a:solidFill>
                <a:latin typeface="Arial" panose="020B0604020202020204" pitchFamily="34" charset="0"/>
                <a:ea typeface="宋体" panose="02010600030101010101" pitchFamily="2" charset="-122"/>
              </a:rPr>
              <a:t>Clin Ther,2022;44(10):1282-1296</a:t>
            </a:r>
            <a:r>
              <a:rPr lang="zh-CN" altLang="en-US" sz="800">
                <a:solidFill>
                  <a:schemeClr val="bg1"/>
                </a:solidFill>
                <a:latin typeface="Arial" panose="020B0604020202020204" pitchFamily="34" charset="0"/>
                <a:ea typeface="宋体" panose="02010600030101010101" pitchFamily="2" charset="-122"/>
              </a:rPr>
              <a:t>中国 </a:t>
            </a:r>
            <a:r>
              <a:rPr lang="en-US" altLang="en-US" sz="800">
                <a:solidFill>
                  <a:schemeClr val="bg1"/>
                </a:solidFill>
                <a:latin typeface="Arial" panose="020B0604020202020204" pitchFamily="34" charset="0"/>
                <a:ea typeface="宋体" panose="02010600030101010101" pitchFamily="2" charset="-122"/>
              </a:rPr>
              <a:t>Ⅲ </a:t>
            </a:r>
            <a:r>
              <a:rPr lang="zh-CN" altLang="en-US" sz="800">
                <a:solidFill>
                  <a:schemeClr val="bg1"/>
                </a:solidFill>
                <a:latin typeface="Arial" panose="020B0604020202020204" pitchFamily="34" charset="0"/>
                <a:ea typeface="宋体" panose="02010600030101010101" pitchFamily="2" charset="-122"/>
              </a:rPr>
              <a:t>期临床试验</a:t>
            </a:r>
            <a:r>
              <a:rPr lang="en-US" altLang="zh-CN" sz="800">
                <a:solidFill>
                  <a:schemeClr val="bg1"/>
                </a:solidFill>
                <a:latin typeface="Arial" panose="020B0604020202020204" pitchFamily="34" charset="0"/>
                <a:ea typeface="宋体" panose="02010600030101010101" pitchFamily="2" charset="-122"/>
              </a:rPr>
              <a:t>  </a:t>
            </a:r>
            <a:endParaRPr lang="en-US" altLang="zh-CN" sz="800">
              <a:solidFill>
                <a:schemeClr val="bg1"/>
              </a:solidFill>
              <a:latin typeface="Arial" panose="020B0604020202020204" pitchFamily="34" charset="0"/>
              <a:ea typeface="宋体" panose="02010600030101010101" pitchFamily="2" charset="-122"/>
            </a:endParaRPr>
          </a:p>
          <a:p>
            <a:pPr fontAlgn="base"/>
            <a:r>
              <a:rPr lang="en-US" altLang="zh-CN" sz="800">
                <a:solidFill>
                  <a:schemeClr val="bg1"/>
                </a:solidFill>
                <a:latin typeface="Arial" panose="020B0604020202020204" pitchFamily="34" charset="0"/>
                <a:ea typeface="宋体" panose="02010600030101010101" pitchFamily="2" charset="-122"/>
              </a:rPr>
              <a:t>2</a:t>
            </a:r>
            <a:r>
              <a:rPr lang="zh-CN" altLang="en-US" sz="800">
                <a:solidFill>
                  <a:schemeClr val="bg1"/>
                </a:solidFill>
                <a:latin typeface="Arial" panose="020B0604020202020204" pitchFamily="34" charset="0"/>
                <a:ea typeface="宋体" panose="02010600030101010101" pitchFamily="2" charset="-122"/>
              </a:rPr>
              <a:t>、</a:t>
            </a:r>
            <a:r>
              <a:rPr lang="en-US" altLang="zh-CN" sz="800">
                <a:solidFill>
                  <a:schemeClr val="bg1"/>
                </a:solidFill>
                <a:latin typeface="Arial" panose="020B0604020202020204" pitchFamily="34" charset="0"/>
                <a:ea typeface="宋体" panose="02010600030101010101" pitchFamily="2" charset="-122"/>
              </a:rPr>
              <a:t>LDL‑C Goal Attainment with Fixed‑DoseEzetimibe and Atorvastatin Versus High‑DoseAtorvastatin in Chinese Patients: Subgroup Analysisof a Randomized Trial</a:t>
            </a:r>
            <a:endParaRPr lang="en-US" altLang="zh-CN" sz="800">
              <a:solidFill>
                <a:schemeClr val="bg1"/>
              </a:solidFill>
              <a:latin typeface="Arial" panose="020B0604020202020204" pitchFamily="34" charset="0"/>
              <a:ea typeface="宋体" panose="02010600030101010101" pitchFamily="2" charset="-122"/>
            </a:endParaRPr>
          </a:p>
          <a:p>
            <a:pPr fontAlgn="base"/>
            <a:endParaRPr lang="zh-CN" altLang="en-US" sz="800">
              <a:solidFill>
                <a:schemeClr val="bg1"/>
              </a:solidFill>
              <a:latin typeface="Arial" panose="020B0604020202020204" pitchFamily="34" charset="0"/>
              <a:ea typeface="宋体" panose="02010600030101010101" pitchFamily="2" charset="-122"/>
            </a:endParaRPr>
          </a:p>
        </p:txBody>
      </p:sp>
      <p:sp>
        <p:nvSpPr>
          <p:cNvPr id="29" name="矩形 28"/>
          <p:cNvSpPr/>
          <p:nvPr/>
        </p:nvSpPr>
        <p:spPr>
          <a:xfrm>
            <a:off x="4674870" y="653415"/>
            <a:ext cx="4139565" cy="2974340"/>
          </a:xfrm>
          <a:prstGeom prst="rect">
            <a:avLst/>
          </a:prstGeom>
          <a:noFill/>
          <a:ln w="57150">
            <a:solidFill>
              <a:schemeClr val="accent4">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4">
                    <a:lumMod val="50000"/>
                  </a:schemeClr>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a:p>
        </p:txBody>
      </p:sp>
      <p:graphicFrame>
        <p:nvGraphicFramePr>
          <p:cNvPr id="30" name="图表 29" descr="7b0a202020202263686172745265734964223a20223530303733323735220a7d0a"/>
          <p:cNvGraphicFramePr/>
          <p:nvPr/>
        </p:nvGraphicFramePr>
        <p:xfrm>
          <a:off x="4860290" y="1044575"/>
          <a:ext cx="3934460" cy="2489835"/>
        </p:xfrm>
        <a:graphic>
          <a:graphicData uri="http://schemas.openxmlformats.org/drawingml/2006/chart">
            <c:chart xmlns:c="http://schemas.openxmlformats.org/drawingml/2006/chart" xmlns:r="http://schemas.openxmlformats.org/officeDocument/2006/relationships" r:id="rId2"/>
          </a:graphicData>
        </a:graphic>
      </p:graphicFrame>
      <p:sp>
        <p:nvSpPr>
          <p:cNvPr id="32" name="文本框 31"/>
          <p:cNvSpPr txBox="1"/>
          <p:nvPr/>
        </p:nvSpPr>
        <p:spPr>
          <a:xfrm>
            <a:off x="395605" y="692785"/>
            <a:ext cx="3722370" cy="275590"/>
          </a:xfrm>
          <a:prstGeom prst="rect">
            <a:avLst/>
          </a:prstGeom>
          <a:noFill/>
        </p:spPr>
        <p:txBody>
          <a:bodyPr wrap="square" rtlCol="0">
            <a:spAutoFit/>
          </a:bodyPr>
          <a:p>
            <a:pPr fontAlgn="base"/>
            <a:r>
              <a:rPr lang="zh-CN" sz="1200" b="1" kern="0" spc="50" dirty="0">
                <a:solidFill>
                  <a:schemeClr val="bg1"/>
                </a:solidFill>
                <a:highlight>
                  <a:srgbClr val="0000FF"/>
                </a:highlight>
                <a:latin typeface="Times New Roman" panose="02020603050405020304" charset="0"/>
                <a:ea typeface="宋体" panose="02010600030101010101" pitchFamily="2" charset="-122"/>
                <a:cs typeface="微软雅黑" panose="020B0503020204020204" charset="-122"/>
                <a:sym typeface="+mn-ea"/>
              </a:rPr>
              <a:t>依折麦布阿托伐他汀钙片（</a:t>
            </a:r>
            <a:r>
              <a:rPr lang="en-US" altLang="zh-CN" sz="1200" b="1" kern="0" spc="50" dirty="0">
                <a:solidFill>
                  <a:schemeClr val="bg1"/>
                </a:solidFill>
                <a:highlight>
                  <a:srgbClr val="0000FF"/>
                </a:highlight>
                <a:latin typeface="Times New Roman" panose="02020603050405020304" charset="0"/>
                <a:ea typeface="宋体" panose="02010600030101010101" pitchFamily="2" charset="-122"/>
                <a:cs typeface="微软雅黑" panose="020B0503020204020204" charset="-122"/>
                <a:sym typeface="+mn-ea"/>
              </a:rPr>
              <a:t>Ⅰ</a:t>
            </a:r>
            <a:r>
              <a:rPr lang="zh-CN" altLang="en-US" sz="1200" b="1" kern="0" spc="50" dirty="0">
                <a:solidFill>
                  <a:schemeClr val="bg1"/>
                </a:solidFill>
                <a:highlight>
                  <a:srgbClr val="0000FF"/>
                </a:highlight>
                <a:latin typeface="Times New Roman" panose="02020603050405020304" charset="0"/>
                <a:ea typeface="宋体" panose="02010600030101010101" pitchFamily="2" charset="-122"/>
                <a:cs typeface="微软雅黑" panose="020B0503020204020204" charset="-122"/>
                <a:sym typeface="+mn-ea"/>
              </a:rPr>
              <a:t>）</a:t>
            </a:r>
            <a:r>
              <a:rPr lang="zh-CN" sz="1200" b="1" kern="0" spc="50" dirty="0">
                <a:solidFill>
                  <a:schemeClr val="bg1"/>
                </a:solidFill>
                <a:highlight>
                  <a:srgbClr val="0000FF"/>
                </a:highlight>
                <a:latin typeface="Times New Roman" panose="02020603050405020304" charset="0"/>
                <a:ea typeface="宋体" panose="02010600030101010101" pitchFamily="2" charset="-122"/>
                <a:cs typeface="微软雅黑" panose="020B0503020204020204" charset="-122"/>
                <a:sym typeface="+mn-ea"/>
              </a:rPr>
              <a:t>理想降脂一片达标</a:t>
            </a:r>
            <a:endParaRPr lang="zh-CN" sz="1200" b="1" kern="0" spc="50" dirty="0">
              <a:solidFill>
                <a:schemeClr val="bg1"/>
              </a:solidFill>
              <a:highlight>
                <a:srgbClr val="0000FF"/>
              </a:highlight>
              <a:latin typeface="Times New Roman" panose="02020603050405020304" charset="0"/>
              <a:ea typeface="宋体" panose="02010600030101010101" pitchFamily="2" charset="-122"/>
              <a:cs typeface="微软雅黑" panose="020B0503020204020204" charset="-122"/>
              <a:sym typeface="+mn-ea"/>
            </a:endParaRPr>
          </a:p>
        </p:txBody>
      </p:sp>
      <p:pic>
        <p:nvPicPr>
          <p:cNvPr id="33" name="图片 32" descr="箭头-直角-向下"/>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6804025" y="4293235"/>
            <a:ext cx="495300" cy="495300"/>
          </a:xfrm>
          <a:prstGeom prst="rect">
            <a:avLst/>
          </a:prstGeom>
        </p:spPr>
      </p:pic>
      <p:sp>
        <p:nvSpPr>
          <p:cNvPr id="12" name="矩形 11"/>
          <p:cNvSpPr/>
          <p:nvPr/>
        </p:nvSpPr>
        <p:spPr>
          <a:xfrm>
            <a:off x="323850" y="3863975"/>
            <a:ext cx="4063365" cy="2426970"/>
          </a:xfrm>
          <a:prstGeom prst="rect">
            <a:avLst/>
          </a:prstGeom>
          <a:noFill/>
          <a:ln w="57150">
            <a:solidFill>
              <a:schemeClr val="accent4">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4">
                    <a:lumMod val="50000"/>
                  </a:schemeClr>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a:p>
        </p:txBody>
      </p:sp>
      <p:sp>
        <p:nvSpPr>
          <p:cNvPr id="13" name="矩形 12"/>
          <p:cNvSpPr/>
          <p:nvPr/>
        </p:nvSpPr>
        <p:spPr>
          <a:xfrm>
            <a:off x="4719955" y="3902710"/>
            <a:ext cx="4161155" cy="2383790"/>
          </a:xfrm>
          <a:prstGeom prst="rect">
            <a:avLst/>
          </a:prstGeom>
          <a:noFill/>
          <a:ln w="57150">
            <a:solidFill>
              <a:schemeClr val="accent4">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4">
                    <a:lumMod val="50000"/>
                  </a:schemeClr>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a:p>
        </p:txBody>
      </p:sp>
      <p:graphicFrame>
        <p:nvGraphicFramePr>
          <p:cNvPr id="14" name="图表 13"/>
          <p:cNvGraphicFramePr/>
          <p:nvPr/>
        </p:nvGraphicFramePr>
        <p:xfrm>
          <a:off x="474980" y="4004945"/>
          <a:ext cx="3642995" cy="20808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图表 14"/>
          <p:cNvGraphicFramePr/>
          <p:nvPr/>
        </p:nvGraphicFramePr>
        <p:xfrm>
          <a:off x="4860290" y="3935095"/>
          <a:ext cx="3888105" cy="2222500"/>
        </p:xfrm>
        <a:graphic>
          <a:graphicData uri="http://schemas.openxmlformats.org/drawingml/2006/chart">
            <c:chart xmlns:c="http://schemas.openxmlformats.org/drawingml/2006/chart" xmlns:r="http://schemas.openxmlformats.org/officeDocument/2006/relationships" r:id="rId4"/>
          </a:graphicData>
        </a:graphic>
      </p:graphicFrame>
      <p:sp>
        <p:nvSpPr>
          <p:cNvPr id="23" name="标题 1"/>
          <p:cNvSpPr>
            <a:spLocks noGrp="1"/>
          </p:cNvSpPr>
          <p:nvPr>
            <p:custDataLst>
              <p:tags r:id="rId8"/>
            </p:custDataLst>
          </p:nvPr>
        </p:nvSpPr>
        <p:spPr>
          <a:xfrm>
            <a:off x="116840" y="45085"/>
            <a:ext cx="1019810" cy="285115"/>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1780">
                <a:solidFill>
                  <a:schemeClr val="bg2"/>
                </a:solidFill>
              </a:rPr>
              <a:t>基本信息</a:t>
            </a:r>
            <a:endParaRPr lang="zh-CN" altLang="en-US" sz="1780">
              <a:solidFill>
                <a:schemeClr val="bg2"/>
              </a:solidFill>
            </a:endParaRPr>
          </a:p>
        </p:txBody>
      </p:sp>
      <p:sp>
        <p:nvSpPr>
          <p:cNvPr id="24" name="标题 1"/>
          <p:cNvSpPr>
            <a:spLocks noGrp="1"/>
          </p:cNvSpPr>
          <p:nvPr>
            <p:custDataLst>
              <p:tags r:id="rId9"/>
            </p:custDataLst>
          </p:nvPr>
        </p:nvSpPr>
        <p:spPr>
          <a:xfrm>
            <a:off x="1171575" y="45085"/>
            <a:ext cx="1245235"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1780">
                <a:solidFill>
                  <a:schemeClr val="bg2"/>
                </a:solidFill>
              </a:rPr>
              <a:t>安全性</a:t>
            </a:r>
            <a:endParaRPr lang="zh-CN" altLang="en-US" sz="1780">
              <a:solidFill>
                <a:schemeClr val="bg2"/>
              </a:solidFill>
            </a:endParaRPr>
          </a:p>
        </p:txBody>
      </p:sp>
      <p:sp>
        <p:nvSpPr>
          <p:cNvPr id="25" name="标题 1"/>
          <p:cNvSpPr>
            <a:spLocks noGrp="1"/>
          </p:cNvSpPr>
          <p:nvPr>
            <p:custDataLst>
              <p:tags r:id="rId10"/>
            </p:custDataLst>
          </p:nvPr>
        </p:nvSpPr>
        <p:spPr>
          <a:xfrm>
            <a:off x="3809365" y="45085"/>
            <a:ext cx="1226185" cy="284480"/>
          </a:xfrm>
          <a:prstGeom prst="rect">
            <a:avLst/>
          </a:prstGeom>
          <a:solidFill>
            <a:schemeClr val="accent4">
              <a:lumMod val="50000"/>
            </a:schemeClr>
          </a:solidFill>
        </p:spPr>
        <p:txBody>
          <a:bodyPr vert="horz" lIns="90000" tIns="46800" rIns="90000" bIns="46800" rtlCol="0" anchor="ctr" anchorCtr="0">
            <a:noAutofit/>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lvl="0" algn="ctr">
              <a:buClrTx/>
              <a:buSzTx/>
              <a:buFontTx/>
            </a:pPr>
            <a:r>
              <a:rPr lang="zh-CN" altLang="en-US" sz="1500">
                <a:solidFill>
                  <a:schemeClr val="accent4">
                    <a:lumMod val="50000"/>
                  </a:schemeClr>
                </a:solidFill>
                <a:highlight>
                  <a:srgbClr val="FFFF00"/>
                </a:highlight>
                <a:sym typeface="+mn-ea"/>
              </a:rPr>
              <a:t>有效性</a:t>
            </a:r>
            <a:endParaRPr lang="zh-CN" altLang="en-US" sz="1000">
              <a:solidFill>
                <a:schemeClr val="accent4">
                  <a:lumMod val="50000"/>
                </a:schemeClr>
              </a:solidFill>
              <a:highlight>
                <a:srgbClr val="FFFF00"/>
              </a:highlight>
              <a:sym typeface="+mn-ea"/>
            </a:endParaRPr>
          </a:p>
        </p:txBody>
      </p:sp>
      <p:sp>
        <p:nvSpPr>
          <p:cNvPr id="27" name="标题 1"/>
          <p:cNvSpPr>
            <a:spLocks noGrp="1"/>
          </p:cNvSpPr>
          <p:nvPr>
            <p:custDataLst>
              <p:tags r:id="rId11"/>
            </p:custDataLst>
          </p:nvPr>
        </p:nvSpPr>
        <p:spPr>
          <a:xfrm>
            <a:off x="2467610" y="45085"/>
            <a:ext cx="1303020"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1780">
                <a:solidFill>
                  <a:schemeClr val="bg2"/>
                </a:solidFill>
              </a:rPr>
              <a:t>创新性</a:t>
            </a:r>
            <a:endParaRPr lang="zh-CN" altLang="en-US" sz="1780">
              <a:solidFill>
                <a:schemeClr val="bg2"/>
              </a:solidFill>
            </a:endParaRPr>
          </a:p>
        </p:txBody>
      </p:sp>
      <p:sp>
        <p:nvSpPr>
          <p:cNvPr id="28" name="椭圆 27"/>
          <p:cNvSpPr/>
          <p:nvPr/>
        </p:nvSpPr>
        <p:spPr>
          <a:xfrm>
            <a:off x="6710680" y="35560"/>
            <a:ext cx="288290" cy="287655"/>
          </a:xfrm>
          <a:prstGeom prst="ellipse">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r>
              <a:rPr lang="en-US" altLang="zh-CN" sz="1800"/>
              <a:t>-</a:t>
            </a:r>
            <a:endParaRPr lang="en-US" altLang="zh-CN" sz="1800"/>
          </a:p>
        </p:txBody>
      </p:sp>
      <p:sp>
        <p:nvSpPr>
          <p:cNvPr id="35" name="椭圆 34"/>
          <p:cNvSpPr/>
          <p:nvPr/>
        </p:nvSpPr>
        <p:spPr>
          <a:xfrm>
            <a:off x="7049135" y="32385"/>
            <a:ext cx="288290" cy="287655"/>
          </a:xfrm>
          <a:prstGeom prst="ellipse">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r>
              <a:rPr lang="en-US" altLang="zh-CN" sz="1800"/>
              <a:t>2</a:t>
            </a:r>
            <a:endParaRPr lang="en-US" altLang="zh-CN" sz="1800"/>
          </a:p>
        </p:txBody>
      </p:sp>
      <p:sp>
        <p:nvSpPr>
          <p:cNvPr id="36" name="椭圆 35"/>
          <p:cNvSpPr/>
          <p:nvPr/>
        </p:nvSpPr>
        <p:spPr>
          <a:xfrm>
            <a:off x="6372225" y="36195"/>
            <a:ext cx="288290" cy="287655"/>
          </a:xfrm>
          <a:prstGeom prst="ellipse">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r>
              <a:rPr lang="en-US" altLang="zh-CN" sz="1800"/>
              <a:t>1</a:t>
            </a:r>
            <a:endParaRPr lang="en-US" altLang="zh-CN" sz="1800"/>
          </a:p>
        </p:txBody>
      </p:sp>
      <p:sp>
        <p:nvSpPr>
          <p:cNvPr id="104" name="标题 1"/>
          <p:cNvSpPr>
            <a:spLocks noGrp="1"/>
          </p:cNvSpPr>
          <p:nvPr>
            <p:custDataLst>
              <p:tags r:id="rId12"/>
            </p:custDataLst>
          </p:nvPr>
        </p:nvSpPr>
        <p:spPr>
          <a:xfrm>
            <a:off x="5101590" y="39370"/>
            <a:ext cx="1220470"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lvl="0" algn="ctr">
              <a:buClrTx/>
              <a:buSzTx/>
              <a:buFontTx/>
            </a:pPr>
            <a:r>
              <a:rPr lang="zh-CN" altLang="en-US" sz="1780">
                <a:solidFill>
                  <a:schemeClr val="bg2"/>
                </a:solidFill>
                <a:sym typeface="+mn-ea"/>
              </a:rPr>
              <a:t>公平性</a:t>
            </a:r>
            <a:endParaRPr lang="zh-CN" altLang="en-US" sz="1780">
              <a:solidFill>
                <a:schemeClr val="bg2"/>
              </a:solidFill>
              <a:sym typeface="+mn-ea"/>
            </a:endParaRPr>
          </a:p>
        </p:txBody>
      </p:sp>
    </p:spTree>
    <p:custDataLst>
      <p:tags r:id="rId1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 name="矩形 2"/>
          <p:cNvSpPr/>
          <p:nvPr/>
        </p:nvSpPr>
        <p:spPr>
          <a:xfrm>
            <a:off x="0" y="6478270"/>
            <a:ext cx="9043035" cy="332740"/>
          </a:xfrm>
          <a:prstGeom prst="rect">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endParaRPr lang="zh-CN" altLang="en-US" sz="1800">
              <a:solidFill>
                <a:schemeClr val="bg1"/>
              </a:solidFill>
            </a:endParaRPr>
          </a:p>
        </p:txBody>
      </p:sp>
      <p:sp>
        <p:nvSpPr>
          <p:cNvPr id="61" name="文本框 60"/>
          <p:cNvSpPr txBox="1"/>
          <p:nvPr/>
        </p:nvSpPr>
        <p:spPr>
          <a:xfrm>
            <a:off x="64135" y="6510020"/>
            <a:ext cx="9037320" cy="318135"/>
          </a:xfrm>
          <a:prstGeom prst="rect">
            <a:avLst/>
          </a:prstGeom>
          <a:noFill/>
        </p:spPr>
        <p:txBody>
          <a:bodyPr wrap="square" rtlCol="0">
            <a:noAutofit/>
          </a:bodyPr>
          <a:p>
            <a:pPr fontAlgn="base"/>
            <a:r>
              <a:rPr lang="en-US" altLang="zh-CN" sz="600">
                <a:solidFill>
                  <a:schemeClr val="bg1"/>
                </a:solidFill>
                <a:latin typeface="Times New Roman" panose="02020603050405020304" charset="0"/>
                <a:ea typeface="宋体" panose="02010600030101010101" pitchFamily="2" charset="-122"/>
              </a:rPr>
              <a:t>1</a:t>
            </a:r>
            <a:r>
              <a:rPr lang="zh-CN" altLang="en-US" sz="600">
                <a:solidFill>
                  <a:schemeClr val="bg1"/>
                </a:solidFill>
                <a:latin typeface="Times New Roman" panose="02020603050405020304" charset="0"/>
                <a:ea typeface="宋体" panose="02010600030101010101" pitchFamily="2" charset="-122"/>
              </a:rPr>
              <a:t>、</a:t>
            </a:r>
            <a:r>
              <a:rPr lang="en-US" altLang="zh-CN" sz="600">
                <a:solidFill>
                  <a:schemeClr val="bg1"/>
                </a:solidFill>
                <a:latin typeface="Times New Roman" panose="02020603050405020304" charset="0"/>
                <a:ea typeface="宋体" panose="02010600030101010101" pitchFamily="2" charset="-122"/>
              </a:rPr>
              <a:t>Impact of Dual Lipid-Lowering Strategy With Ezetimibe andAtorvastatin on Coronary Plaque Regression in Patients WithPercutaneous Coronary Intervention: The Multicenter RandomizedControlled PRECISE-IVUS Trial </a:t>
            </a:r>
            <a:r>
              <a:rPr lang="zh-CN" altLang="en-US" sz="600">
                <a:solidFill>
                  <a:schemeClr val="bg1"/>
                </a:solidFill>
                <a:latin typeface="Times New Roman" panose="02020603050405020304" charset="0"/>
                <a:ea typeface="宋体" panose="02010600030101010101" pitchFamily="2" charset="-122"/>
              </a:rPr>
              <a:t>发表杂志：</a:t>
            </a:r>
            <a:r>
              <a:rPr lang="en-US" altLang="zh-CN" sz="600">
                <a:solidFill>
                  <a:schemeClr val="bg1"/>
                </a:solidFill>
                <a:latin typeface="Times New Roman" panose="02020603050405020304" charset="0"/>
                <a:ea typeface="宋体" panose="02010600030101010101" pitchFamily="2" charset="-122"/>
              </a:rPr>
              <a:t>J Am Coll Cardiol.2015;66(5):495-507.  2</a:t>
            </a:r>
            <a:r>
              <a:rPr lang="zh-CN" altLang="en-US" sz="600">
                <a:solidFill>
                  <a:schemeClr val="bg1"/>
                </a:solidFill>
                <a:latin typeface="Times New Roman" panose="02020603050405020304" charset="0"/>
                <a:ea typeface="宋体" panose="02010600030101010101" pitchFamily="2" charset="-122"/>
              </a:rPr>
              <a:t>、《经皮冠状动脉介入治疗指南（2025）》</a:t>
            </a:r>
            <a:r>
              <a:rPr lang="en-US" altLang="zh-CN" sz="600">
                <a:solidFill>
                  <a:schemeClr val="bg1"/>
                </a:solidFill>
                <a:latin typeface="Times New Roman" panose="02020603050405020304" charset="0"/>
                <a:ea typeface="宋体" panose="02010600030101010101" pitchFamily="2" charset="-122"/>
              </a:rPr>
              <a:t>3</a:t>
            </a:r>
            <a:r>
              <a:rPr lang="zh-CN" altLang="en-US" sz="600">
                <a:solidFill>
                  <a:schemeClr val="bg1"/>
                </a:solidFill>
                <a:latin typeface="Times New Roman" panose="02020603050405020304" charset="0"/>
                <a:ea typeface="宋体" panose="02010600030101010101" pitchFamily="2" charset="-122"/>
              </a:rPr>
              <a:t>、万辉，张悦，刘亮，等。中国动脉粥样硬化性心血管病患者依折麦布阿托伐他汀固定复方与自由联用远期心血管结局预测：药物经济学分析 [</a:t>
            </a:r>
            <a:r>
              <a:rPr lang="en-US" altLang="zh-CN" sz="600">
                <a:solidFill>
                  <a:schemeClr val="bg1"/>
                </a:solidFill>
                <a:latin typeface="Times New Roman" panose="02020603050405020304" charset="0"/>
                <a:ea typeface="宋体" panose="02010600030101010101" pitchFamily="2" charset="-122"/>
              </a:rPr>
              <a:t>J]. </a:t>
            </a:r>
            <a:r>
              <a:rPr lang="zh-CN" altLang="en-US" sz="600">
                <a:solidFill>
                  <a:schemeClr val="bg1"/>
                </a:solidFill>
                <a:latin typeface="Times New Roman" panose="02020603050405020304" charset="0"/>
                <a:ea typeface="宋体" panose="02010600030101010101" pitchFamily="2" charset="-122"/>
              </a:rPr>
              <a:t>治疗进展，2021,38 (12):5872-5890.</a:t>
            </a:r>
            <a:endParaRPr lang="zh-CN" altLang="en-US" sz="600">
              <a:solidFill>
                <a:schemeClr val="bg1"/>
              </a:solidFill>
              <a:latin typeface="Times New Roman" panose="02020603050405020304" charset="0"/>
              <a:ea typeface="宋体" panose="02010600030101010101" pitchFamily="2" charset="-122"/>
            </a:endParaRPr>
          </a:p>
          <a:p>
            <a:pPr fontAlgn="base"/>
            <a:endParaRPr lang="en-US" altLang="zh-CN" sz="600">
              <a:solidFill>
                <a:schemeClr val="bg1"/>
              </a:solidFill>
              <a:latin typeface="Times New Roman" panose="02020603050405020304" charset="0"/>
              <a:ea typeface="宋体" panose="02010600030101010101" pitchFamily="2" charset="-122"/>
            </a:endParaRPr>
          </a:p>
          <a:p>
            <a:pPr fontAlgn="base"/>
            <a:endParaRPr lang="en-US" altLang="zh-CN" sz="600">
              <a:solidFill>
                <a:schemeClr val="bg1"/>
              </a:solidFill>
              <a:latin typeface="Times New Roman" panose="02020603050405020304" charset="0"/>
              <a:ea typeface="宋体" panose="02010600030101010101" pitchFamily="2" charset="-122"/>
            </a:endParaRPr>
          </a:p>
          <a:p>
            <a:pPr fontAlgn="base"/>
            <a:endParaRPr lang="en-US" altLang="zh-CN" sz="600">
              <a:solidFill>
                <a:schemeClr val="bg1"/>
              </a:solidFill>
              <a:latin typeface="Times New Roman" panose="02020603050405020304" charset="0"/>
              <a:ea typeface="宋体" panose="02010600030101010101" pitchFamily="2" charset="-122"/>
            </a:endParaRPr>
          </a:p>
          <a:p>
            <a:pPr fontAlgn="base"/>
            <a:endParaRPr lang="en-US" altLang="zh-CN" sz="600">
              <a:solidFill>
                <a:schemeClr val="bg1"/>
              </a:solidFill>
              <a:latin typeface="Times New Roman" panose="02020603050405020304" charset="0"/>
              <a:ea typeface="宋体" panose="02010600030101010101" pitchFamily="2" charset="-122"/>
            </a:endParaRPr>
          </a:p>
          <a:p>
            <a:pPr fontAlgn="base"/>
            <a:endParaRPr lang="en-US" altLang="zh-CN" sz="600">
              <a:solidFill>
                <a:schemeClr val="bg1"/>
              </a:solidFill>
              <a:latin typeface="Times New Roman" panose="02020603050405020304" charset="0"/>
              <a:ea typeface="宋体" panose="02010600030101010101" pitchFamily="2" charset="-122"/>
            </a:endParaRPr>
          </a:p>
          <a:p>
            <a:pPr fontAlgn="base"/>
            <a:endParaRPr lang="en-US" altLang="zh-CN" sz="600">
              <a:solidFill>
                <a:schemeClr val="bg1"/>
              </a:solidFill>
              <a:latin typeface="Times New Roman" panose="02020603050405020304" charset="0"/>
              <a:ea typeface="宋体" panose="02010600030101010101" pitchFamily="2" charset="-122"/>
            </a:endParaRPr>
          </a:p>
          <a:p>
            <a:pPr fontAlgn="base"/>
            <a:endParaRPr lang="en-US" altLang="zh-CN" sz="600">
              <a:solidFill>
                <a:schemeClr val="bg1"/>
              </a:solidFill>
              <a:latin typeface="Times New Roman" panose="02020603050405020304" charset="0"/>
              <a:ea typeface="宋体" panose="02010600030101010101" pitchFamily="2" charset="-122"/>
            </a:endParaRPr>
          </a:p>
        </p:txBody>
      </p:sp>
      <p:sp>
        <p:nvSpPr>
          <p:cNvPr id="42" name="矩形 41"/>
          <p:cNvSpPr/>
          <p:nvPr/>
        </p:nvSpPr>
        <p:spPr>
          <a:xfrm>
            <a:off x="4715510" y="463550"/>
            <a:ext cx="4234180" cy="2449195"/>
          </a:xfrm>
          <a:prstGeom prst="rect">
            <a:avLst/>
          </a:prstGeom>
          <a:noFill/>
          <a:ln w="57150">
            <a:solidFill>
              <a:schemeClr val="accent4">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4">
                    <a:lumMod val="50000"/>
                  </a:schemeClr>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a:p>
        </p:txBody>
      </p:sp>
      <p:graphicFrame>
        <p:nvGraphicFramePr>
          <p:cNvPr id="15" name="图表 14"/>
          <p:cNvGraphicFramePr/>
          <p:nvPr/>
        </p:nvGraphicFramePr>
        <p:xfrm>
          <a:off x="4928235" y="549910"/>
          <a:ext cx="3921125" cy="229616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6" name="图表 15" descr="7b0a202020202263686172745265734964223a20223230343736363030220a7d0a"/>
          <p:cNvGraphicFramePr/>
          <p:nvPr/>
        </p:nvGraphicFramePr>
        <p:xfrm>
          <a:off x="4860290" y="3227070"/>
          <a:ext cx="3939540" cy="3068955"/>
        </p:xfrm>
        <a:graphic>
          <a:graphicData uri="http://schemas.openxmlformats.org/drawingml/2006/chart">
            <c:chart xmlns:c="http://schemas.openxmlformats.org/drawingml/2006/chart" xmlns:r="http://schemas.openxmlformats.org/officeDocument/2006/relationships" r:id="rId2"/>
          </a:graphicData>
        </a:graphic>
      </p:graphicFrame>
      <p:sp>
        <p:nvSpPr>
          <p:cNvPr id="19" name="矩形 18"/>
          <p:cNvSpPr/>
          <p:nvPr/>
        </p:nvSpPr>
        <p:spPr>
          <a:xfrm>
            <a:off x="4716145" y="3043555"/>
            <a:ext cx="4233545" cy="3304540"/>
          </a:xfrm>
          <a:prstGeom prst="rect">
            <a:avLst/>
          </a:prstGeom>
          <a:noFill/>
          <a:ln w="57150">
            <a:solidFill>
              <a:schemeClr val="accent4">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4">
                    <a:lumMod val="50000"/>
                  </a:schemeClr>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a:p>
        </p:txBody>
      </p:sp>
      <p:sp>
        <p:nvSpPr>
          <p:cNvPr id="20" name="文本框 19"/>
          <p:cNvSpPr txBox="1"/>
          <p:nvPr/>
        </p:nvSpPr>
        <p:spPr>
          <a:xfrm>
            <a:off x="395605" y="765175"/>
            <a:ext cx="4131945" cy="629285"/>
          </a:xfrm>
          <a:prstGeom prst="rect">
            <a:avLst/>
          </a:prstGeom>
          <a:noFill/>
        </p:spPr>
        <p:txBody>
          <a:bodyPr wrap="square" rtlCol="0">
            <a:noAutofit/>
          </a:bodyPr>
          <a:p>
            <a:pPr algn="ctr"/>
            <a:r>
              <a:rPr lang="zh-CN" altLang="en-US">
                <a:solidFill>
                  <a:schemeClr val="bg1"/>
                </a:solidFill>
                <a:highlight>
                  <a:srgbClr val="0000FF"/>
                </a:highlight>
              </a:rPr>
              <a:t>依折麦布阿托伐他汀钙片（</a:t>
            </a:r>
            <a:r>
              <a:rPr lang="en-US" altLang="zh-CN">
                <a:solidFill>
                  <a:schemeClr val="bg1"/>
                </a:solidFill>
                <a:highlight>
                  <a:srgbClr val="0000FF"/>
                </a:highlight>
              </a:rPr>
              <a:t>Ⅰ</a:t>
            </a:r>
            <a:r>
              <a:rPr lang="zh-CN" altLang="en-US">
                <a:solidFill>
                  <a:schemeClr val="bg1"/>
                </a:solidFill>
                <a:highlight>
                  <a:srgbClr val="0000FF"/>
                </a:highlight>
              </a:rPr>
              <a:t>）</a:t>
            </a:r>
            <a:endParaRPr lang="zh-CN" altLang="en-US">
              <a:solidFill>
                <a:schemeClr val="bg1"/>
              </a:solidFill>
              <a:highlight>
                <a:srgbClr val="0000FF"/>
              </a:highlight>
            </a:endParaRPr>
          </a:p>
          <a:p>
            <a:pPr algn="ctr"/>
            <a:r>
              <a:rPr lang="zh-CN" altLang="en-US">
                <a:solidFill>
                  <a:schemeClr val="bg1"/>
                </a:solidFill>
                <a:highlight>
                  <a:srgbClr val="0000FF"/>
                </a:highlight>
              </a:rPr>
              <a:t>为多疾病提供全血脂谱管理</a:t>
            </a:r>
            <a:endParaRPr lang="zh-CN" altLang="en-US">
              <a:solidFill>
                <a:schemeClr val="bg1"/>
              </a:solidFill>
              <a:highlight>
                <a:srgbClr val="0000FF"/>
              </a:highlight>
            </a:endParaRPr>
          </a:p>
        </p:txBody>
      </p:sp>
      <p:sp>
        <p:nvSpPr>
          <p:cNvPr id="233" name="Title 6"/>
          <p:cNvSpPr txBox="1"/>
          <p:nvPr>
            <p:custDataLst>
              <p:tags r:id="rId3"/>
            </p:custDataLst>
          </p:nvPr>
        </p:nvSpPr>
        <p:spPr>
          <a:xfrm>
            <a:off x="474980" y="1341120"/>
            <a:ext cx="3973830" cy="2687955"/>
          </a:xfrm>
          <a:prstGeom prst="rect">
            <a:avLst/>
          </a:prstGeom>
          <a:noFill/>
        </p:spPr>
        <p:txBody>
          <a:bodyPr wrap="square" lIns="101600" tIns="0" rIns="82550" bIns="0" rtlCol="0" anchor="t" anchorCtr="0">
            <a:spAutoFit/>
          </a:bodyPr>
          <a:lstStyle>
            <a:defPPr>
              <a:defRPr lang="zh-CN"/>
            </a:defPPr>
            <a:lvl1pPr fontAlgn="auto">
              <a:lnSpc>
                <a:spcPct val="130000"/>
              </a:lnSpc>
              <a:spcAft>
                <a:spcPts val="1000"/>
              </a:spcAft>
              <a:defRPr sz="1600" spc="150"/>
            </a:lvl1pPr>
          </a:lstStyle>
          <a:p>
            <a:pPr marL="276860" lvl="0" indent="-276860" algn="l" fontAlgn="ctr">
              <a:lnSpc>
                <a:spcPct val="130000"/>
              </a:lnSpc>
              <a:spcBef>
                <a:spcPts val="1200"/>
              </a:spcBef>
              <a:spcAft>
                <a:spcPts val="0"/>
              </a:spcAft>
              <a:buSzPct val="90000"/>
              <a:buFont typeface="Wingdings" panose="05000000000000000000" charset="0"/>
              <a:buChar char="Ë"/>
            </a:pPr>
            <a:r>
              <a:rPr lang="zh-CN" altLang="en-US" sz="1200" spc="160" dirty="0">
                <a:solidFill>
                  <a:schemeClr val="tx1">
                    <a:lumMod val="75000"/>
                    <a:lumOff val="25000"/>
                  </a:schemeClr>
                </a:solidFill>
                <a:uFillTx/>
                <a:latin typeface="微软雅黑" panose="020B0503020204020204" charset="-122"/>
                <a:ea typeface="微软雅黑" panose="020B0503020204020204" charset="-122"/>
                <a:sym typeface="+mn-ea"/>
              </a:rPr>
              <a:t>急性冠脉综合征（ACS）/ 经皮冠状动脉介入治疗（PCI）术后人群</a:t>
            </a:r>
            <a:endParaRPr lang="zh-CN" altLang="en-US" sz="1200" spc="160" dirty="0">
              <a:solidFill>
                <a:schemeClr val="tx1">
                  <a:lumMod val="75000"/>
                  <a:lumOff val="25000"/>
                </a:schemeClr>
              </a:solidFill>
              <a:uFillTx/>
              <a:latin typeface="微软雅黑" panose="020B0503020204020204" charset="-122"/>
              <a:ea typeface="微软雅黑" panose="020B0503020204020204" charset="-122"/>
              <a:sym typeface="+mn-ea"/>
            </a:endParaRPr>
          </a:p>
          <a:p>
            <a:pPr marL="276860" lvl="0" indent="-276860" algn="l" fontAlgn="ctr">
              <a:lnSpc>
                <a:spcPct val="130000"/>
              </a:lnSpc>
              <a:spcBef>
                <a:spcPts val="1200"/>
              </a:spcBef>
              <a:spcAft>
                <a:spcPts val="0"/>
              </a:spcAft>
              <a:buSzPct val="90000"/>
              <a:buFont typeface="Wingdings" panose="05000000000000000000" charset="0"/>
              <a:buChar char="Ë"/>
            </a:pPr>
            <a:r>
              <a:rPr lang="zh-CN" altLang="en-US" sz="1200" spc="160" dirty="0">
                <a:solidFill>
                  <a:schemeClr val="tx1">
                    <a:lumMod val="75000"/>
                    <a:lumOff val="25000"/>
                  </a:schemeClr>
                </a:solidFill>
                <a:uFillTx/>
                <a:latin typeface="微软雅黑" panose="020B0503020204020204" charset="-122"/>
                <a:ea typeface="微软雅黑" panose="020B0503020204020204" charset="-122"/>
                <a:sym typeface="+mn-ea"/>
              </a:rPr>
              <a:t>型糖尿病合并血脂异常人群</a:t>
            </a:r>
            <a:endParaRPr lang="zh-CN" altLang="en-US" sz="1200" spc="160" dirty="0">
              <a:solidFill>
                <a:schemeClr val="tx1">
                  <a:lumMod val="75000"/>
                  <a:lumOff val="25000"/>
                </a:schemeClr>
              </a:solidFill>
              <a:uFillTx/>
              <a:latin typeface="微软雅黑" panose="020B0503020204020204" charset="-122"/>
              <a:ea typeface="微软雅黑" panose="020B0503020204020204" charset="-122"/>
              <a:sym typeface="+mn-ea"/>
            </a:endParaRPr>
          </a:p>
          <a:p>
            <a:pPr marL="276860" lvl="0" indent="-276860" algn="l" fontAlgn="ctr">
              <a:lnSpc>
                <a:spcPct val="130000"/>
              </a:lnSpc>
              <a:spcBef>
                <a:spcPts val="1200"/>
              </a:spcBef>
              <a:spcAft>
                <a:spcPts val="0"/>
              </a:spcAft>
              <a:buSzPct val="90000"/>
              <a:buFont typeface="Wingdings" panose="05000000000000000000" charset="0"/>
              <a:buChar char="Ë"/>
            </a:pPr>
            <a:r>
              <a:rPr lang="zh-CN" altLang="en-US" sz="1200" spc="160" dirty="0">
                <a:solidFill>
                  <a:schemeClr val="tx1">
                    <a:lumMod val="75000"/>
                    <a:lumOff val="25000"/>
                  </a:schemeClr>
                </a:solidFill>
                <a:uFillTx/>
                <a:latin typeface="微软雅黑" panose="020B0503020204020204" charset="-122"/>
                <a:ea typeface="微软雅黑" panose="020B0503020204020204" charset="-122"/>
                <a:sym typeface="+mn-ea"/>
              </a:rPr>
              <a:t>慢性肾脏病（CKD）合并血脂异常人群</a:t>
            </a:r>
            <a:endParaRPr lang="zh-CN" altLang="en-US" sz="1200" spc="160" dirty="0">
              <a:solidFill>
                <a:schemeClr val="tx1">
                  <a:lumMod val="75000"/>
                  <a:lumOff val="25000"/>
                </a:schemeClr>
              </a:solidFill>
              <a:uFillTx/>
              <a:latin typeface="微软雅黑" panose="020B0503020204020204" charset="-122"/>
              <a:ea typeface="微软雅黑" panose="020B0503020204020204" charset="-122"/>
              <a:sym typeface="+mn-ea"/>
            </a:endParaRPr>
          </a:p>
          <a:p>
            <a:pPr marL="276860" lvl="0" indent="-276860" algn="l" fontAlgn="ctr">
              <a:lnSpc>
                <a:spcPct val="130000"/>
              </a:lnSpc>
              <a:spcBef>
                <a:spcPts val="1200"/>
              </a:spcBef>
              <a:spcAft>
                <a:spcPts val="0"/>
              </a:spcAft>
              <a:buSzPct val="90000"/>
              <a:buFont typeface="Wingdings" panose="05000000000000000000" charset="0"/>
              <a:buChar char="Ë"/>
            </a:pPr>
            <a:r>
              <a:rPr lang="zh-CN" altLang="en-US" sz="1200" spc="160" dirty="0">
                <a:solidFill>
                  <a:schemeClr val="tx1">
                    <a:lumMod val="75000"/>
                    <a:lumOff val="25000"/>
                  </a:schemeClr>
                </a:solidFill>
                <a:uFillTx/>
                <a:latin typeface="微软雅黑" panose="020B0503020204020204" charset="-122"/>
                <a:ea typeface="微软雅黑" panose="020B0503020204020204" charset="-122"/>
                <a:sym typeface="+mn-ea"/>
              </a:rPr>
              <a:t>缺血性卒中 / 短暂性脑缺血发作（TIA）人群</a:t>
            </a:r>
            <a:endParaRPr lang="zh-CN" altLang="en-US" sz="1200" spc="160" dirty="0">
              <a:solidFill>
                <a:schemeClr val="tx1">
                  <a:lumMod val="75000"/>
                  <a:lumOff val="25000"/>
                </a:schemeClr>
              </a:solidFill>
              <a:uFillTx/>
              <a:latin typeface="微软雅黑" panose="020B0503020204020204" charset="-122"/>
              <a:ea typeface="微软雅黑" panose="020B0503020204020204" charset="-122"/>
              <a:sym typeface="+mn-ea"/>
            </a:endParaRPr>
          </a:p>
          <a:p>
            <a:pPr marL="276860" lvl="0" indent="-276860" algn="l" fontAlgn="ctr">
              <a:lnSpc>
                <a:spcPct val="130000"/>
              </a:lnSpc>
              <a:spcBef>
                <a:spcPts val="1200"/>
              </a:spcBef>
              <a:spcAft>
                <a:spcPts val="0"/>
              </a:spcAft>
              <a:buSzPct val="90000"/>
              <a:buFont typeface="Wingdings" panose="05000000000000000000" charset="0"/>
              <a:buChar char="Ë"/>
            </a:pPr>
            <a:r>
              <a:rPr lang="zh-CN" altLang="en-US" sz="1200" spc="160" dirty="0">
                <a:solidFill>
                  <a:schemeClr val="tx1">
                    <a:lumMod val="75000"/>
                    <a:lumOff val="25000"/>
                  </a:schemeClr>
                </a:solidFill>
                <a:uFillTx/>
                <a:latin typeface="微软雅黑" panose="020B0503020204020204" charset="-122"/>
                <a:ea typeface="微软雅黑" panose="020B0503020204020204" charset="-122"/>
                <a:sym typeface="+mn-ea"/>
              </a:rPr>
              <a:t>外周动脉疾病（PAD）人群</a:t>
            </a:r>
            <a:endParaRPr lang="zh-CN" altLang="en-US" sz="1200" spc="160" dirty="0">
              <a:solidFill>
                <a:schemeClr val="tx1">
                  <a:lumMod val="75000"/>
                  <a:lumOff val="25000"/>
                </a:schemeClr>
              </a:solidFill>
              <a:uFillTx/>
              <a:latin typeface="微软雅黑" panose="020B0503020204020204" charset="-122"/>
              <a:ea typeface="微软雅黑" panose="020B0503020204020204" charset="-122"/>
              <a:sym typeface="+mn-ea"/>
            </a:endParaRPr>
          </a:p>
          <a:p>
            <a:pPr marL="276860" lvl="0" indent="-276860" algn="l" fontAlgn="ctr">
              <a:lnSpc>
                <a:spcPct val="130000"/>
              </a:lnSpc>
              <a:spcBef>
                <a:spcPts val="1200"/>
              </a:spcBef>
              <a:spcAft>
                <a:spcPts val="0"/>
              </a:spcAft>
              <a:buSzPct val="90000"/>
              <a:buFont typeface="Wingdings" panose="05000000000000000000" charset="0"/>
              <a:buChar char="Ë"/>
            </a:pPr>
            <a:r>
              <a:rPr lang="zh-CN" altLang="en-US" sz="1200" spc="160" dirty="0">
                <a:solidFill>
                  <a:schemeClr val="tx1">
                    <a:lumMod val="75000"/>
                    <a:lumOff val="25000"/>
                  </a:schemeClr>
                </a:solidFill>
                <a:uFillTx/>
                <a:latin typeface="微软雅黑" panose="020B0503020204020204" charset="-122"/>
                <a:ea typeface="微软雅黑" panose="020B0503020204020204" charset="-122"/>
                <a:sym typeface="+mn-ea"/>
              </a:rPr>
              <a:t>其他疾病人群的：家族性高胆固醇血症（FH）非酒精性脂肪性肝病（NAFLD）</a:t>
            </a:r>
            <a:endParaRPr lang="zh-CN" altLang="en-US" sz="1200" spc="160" dirty="0">
              <a:solidFill>
                <a:schemeClr val="tx1">
                  <a:lumMod val="75000"/>
                  <a:lumOff val="25000"/>
                </a:schemeClr>
              </a:solidFill>
              <a:uFillTx/>
              <a:latin typeface="微软雅黑" panose="020B0503020204020204" charset="-122"/>
              <a:ea typeface="微软雅黑" panose="020B0503020204020204" charset="-122"/>
              <a:sym typeface="+mn-ea"/>
            </a:endParaRPr>
          </a:p>
        </p:txBody>
      </p:sp>
      <p:sp>
        <p:nvSpPr>
          <p:cNvPr id="180" name="矩形 179"/>
          <p:cNvSpPr/>
          <p:nvPr/>
        </p:nvSpPr>
        <p:spPr>
          <a:xfrm>
            <a:off x="107950" y="692785"/>
            <a:ext cx="4474845" cy="4174490"/>
          </a:xfrm>
          <a:prstGeom prst="rect">
            <a:avLst/>
          </a:prstGeom>
          <a:noFill/>
          <a:ln w="57150">
            <a:solidFill>
              <a:schemeClr val="accent4">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4">
                    <a:lumMod val="50000"/>
                  </a:schemeClr>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a:p>
        </p:txBody>
      </p:sp>
      <p:sp>
        <p:nvSpPr>
          <p:cNvPr id="234" name="文本框 233"/>
          <p:cNvSpPr txBox="1"/>
          <p:nvPr/>
        </p:nvSpPr>
        <p:spPr>
          <a:xfrm>
            <a:off x="220980" y="4077335"/>
            <a:ext cx="4348480" cy="719455"/>
          </a:xfrm>
          <a:prstGeom prst="rect">
            <a:avLst/>
          </a:prstGeom>
        </p:spPr>
        <p:txBody>
          <a:bodyPr>
            <a:noAutofit/>
          </a:bodyPr>
          <a:p>
            <a:r>
              <a:rPr lang="en-US" altLang="zh-CN" sz="400"/>
              <a:t>[1] EA F, SAVARÉ L, CORRAO G, et al. Adherence to Lipid-Lowering Treatment by Single-Pill Combination of Statin and Ezetimibe [J]. Advances in Therapy, 2021, 38 (10):5270-5285. DOI:10.1007/s12325-021-01892-7.</a:t>
            </a:r>
            <a:endParaRPr lang="en-US" altLang="zh-CN" sz="400"/>
          </a:p>
          <a:p>
            <a:r>
              <a:rPr lang="en-US" altLang="zh-CN" sz="400"/>
              <a:t> [2] KATZMANN J L, SORIO-VILELA F, DORNSTAUDER E, et al. Non-statin lipid-lowering therapy over time in very-high-risk patients: effectiveness of fixed-dose statin/ezetimibe compared to separate pill combination on LDL-C [J]. Clinical Research in Cardiology, 2022, 111 (3):243-252. DOI:10.1007/s00392-020-01740-8.</a:t>
            </a:r>
            <a:endParaRPr lang="en-US" altLang="zh-CN" sz="400"/>
          </a:p>
          <a:p>
            <a:r>
              <a:rPr lang="en-US" altLang="zh-CN" sz="400"/>
              <a:t> [3] FARNIER M, SANTOS R D, COSIN-SALES J, et al. Projected impact of treatment intensification with statin, ezetimibe, and statin plus ezetimibe fixed-dose combination on MACE across six countries [J]. European Journal of Preventive Cardiology, 2022, 29 (17):2264-2271.</a:t>
            </a:r>
            <a:endParaRPr lang="en-US" altLang="zh-CN" sz="400"/>
          </a:p>
          <a:p>
            <a:r>
              <a:rPr lang="en-US" altLang="zh-CN" sz="400"/>
              <a:t> [4] LEE S J, JOO J H, PARK S, et al. Combination therapy with moderate-intensity atorvastatin and ezetimibe versus high-intensity atorvastatin monotherapy in patients treated with percutaneous coronary intervention in practice: assessing RACING generalizability [J]. European Heart Journal – Cardiovascular Pharmacotherapy, 2023. DOI:10.1093/eurjpcp/pwad123.</a:t>
            </a:r>
            <a:endParaRPr lang="en-US" altLang="zh-CN" sz="400"/>
          </a:p>
          <a:p>
            <a:r>
              <a:rPr lang="en-US" altLang="zh-CN" sz="400"/>
              <a:t> [5] WAN H, ZHANG Y, LIU L, et al. Long-term cardiovascular outcome projection of fixed-dose combination vs free-dose co-administration of ezetimibe/atorvastatin for Chinese patients with atherosclerotic cardiovascular disease: a pharmacoeconomic prediction analysis [J]. Advances in Therapy, 2021, 38 (12):5872-5890. DOI:10.1007/s12325-021-01892-7.</a:t>
            </a:r>
            <a:endParaRPr lang="en-US" altLang="zh-CN" sz="400"/>
          </a:p>
        </p:txBody>
      </p:sp>
      <p:sp>
        <p:nvSpPr>
          <p:cNvPr id="235" name="文本框 234"/>
          <p:cNvSpPr txBox="1"/>
          <p:nvPr/>
        </p:nvSpPr>
        <p:spPr>
          <a:xfrm>
            <a:off x="539750" y="4997450"/>
            <a:ext cx="3366135" cy="231775"/>
          </a:xfrm>
          <a:prstGeom prst="rect">
            <a:avLst/>
          </a:prstGeom>
          <a:noFill/>
        </p:spPr>
        <p:txBody>
          <a:bodyPr wrap="square" rtlCol="0">
            <a:noAutofit/>
          </a:bodyPr>
          <a:p>
            <a:pPr algn="ctr"/>
            <a:r>
              <a:rPr lang="zh-CN" altLang="en-US" sz="1200">
                <a:solidFill>
                  <a:schemeClr val="bg1"/>
                </a:solidFill>
                <a:highlight>
                  <a:srgbClr val="0000FF"/>
                </a:highlight>
              </a:rPr>
              <a:t>多国多学科指南一线推介</a:t>
            </a:r>
            <a:r>
              <a:rPr lang="en-US" altLang="zh-CN" sz="1200">
                <a:solidFill>
                  <a:schemeClr val="bg1"/>
                </a:solidFill>
                <a:highlight>
                  <a:srgbClr val="0000FF"/>
                </a:highlight>
              </a:rPr>
              <a:t>-</a:t>
            </a:r>
            <a:r>
              <a:rPr lang="zh-CN" altLang="en-US" sz="1200">
                <a:solidFill>
                  <a:schemeClr val="bg1"/>
                </a:solidFill>
                <a:highlight>
                  <a:srgbClr val="0000FF"/>
                </a:highlight>
              </a:rPr>
              <a:t>循症证据充分</a:t>
            </a:r>
            <a:endParaRPr lang="zh-CN" altLang="en-US" sz="1200">
              <a:solidFill>
                <a:schemeClr val="bg1"/>
              </a:solidFill>
              <a:highlight>
                <a:srgbClr val="0000FF"/>
              </a:highlight>
            </a:endParaRPr>
          </a:p>
        </p:txBody>
      </p:sp>
      <p:sp>
        <p:nvSpPr>
          <p:cNvPr id="236" name="文本框 235"/>
          <p:cNvSpPr txBox="1"/>
          <p:nvPr/>
        </p:nvSpPr>
        <p:spPr>
          <a:xfrm>
            <a:off x="220980" y="5229225"/>
            <a:ext cx="4044315" cy="1118235"/>
          </a:xfrm>
          <a:prstGeom prst="rect">
            <a:avLst/>
          </a:prstGeom>
          <a:noFill/>
        </p:spPr>
        <p:txBody>
          <a:bodyPr wrap="square" rtlCol="0">
            <a:noAutofit/>
          </a:bodyPr>
          <a:p>
            <a:r>
              <a:rPr lang="zh-CN" altLang="en-US" sz="800" b="1" dirty="0">
                <a:latin typeface="Times New Roman" panose="02020603050405020304" charset="0"/>
                <a:ea typeface="宋体" panose="02010600030101010101" pitchFamily="2" charset="-122"/>
                <a:cs typeface="微软雅黑" panose="020B0503020204020204" charset="-122"/>
              </a:rPr>
              <a:t>国内：</a:t>
            </a:r>
            <a:r>
              <a:rPr lang="zh-CN" altLang="en-US" sz="800" b="1" dirty="0">
                <a:latin typeface="宋体" panose="02010600030101010101" pitchFamily="2" charset="-122"/>
                <a:cs typeface="宋体" panose="02010600030101010101" pitchFamily="2" charset="-122"/>
              </a:rPr>
              <a:t>血脂管理指南（2023年）</a:t>
            </a:r>
            <a:r>
              <a:rPr lang="en-US" altLang="zh-CN" sz="800" b="1" dirty="0">
                <a:latin typeface="宋体" panose="02010600030101010101" pitchFamily="2" charset="-122"/>
                <a:cs typeface="宋体" panose="02010600030101010101" pitchFamily="2" charset="-122"/>
              </a:rPr>
              <a:t>  </a:t>
            </a:r>
            <a:r>
              <a:rPr lang="zh-CN" altLang="en-US" sz="800" b="1" dirty="0">
                <a:latin typeface="宋体" panose="02010600030101010101" pitchFamily="2" charset="-122"/>
                <a:cs typeface="宋体" panose="02010600030101010101" pitchFamily="2" charset="-122"/>
              </a:rPr>
              <a:t>血脂管理指南（基层版2024年）</a:t>
            </a:r>
            <a:r>
              <a:rPr lang="en-US" altLang="zh-CN" sz="800" b="1" dirty="0">
                <a:latin typeface="宋体" panose="02010600030101010101" pitchFamily="2" charset="-122"/>
                <a:cs typeface="宋体" panose="02010600030101010101" pitchFamily="2" charset="-122"/>
              </a:rPr>
              <a:t>  </a:t>
            </a:r>
            <a:endParaRPr lang="zh-CN" altLang="en-US" sz="800" b="1" dirty="0">
              <a:latin typeface="宋体" panose="02010600030101010101" pitchFamily="2" charset="-122"/>
              <a:cs typeface="宋体" panose="02010600030101010101" pitchFamily="2" charset="-122"/>
            </a:endParaRPr>
          </a:p>
          <a:p>
            <a:r>
              <a:rPr lang="zh-CN" altLang="en-US" sz="800" b="1" dirty="0">
                <a:latin typeface="宋体" panose="02010600030101010101" pitchFamily="2" charset="-122"/>
                <a:cs typeface="宋体" panose="02010600030101010101" pitchFamily="2" charset="-122"/>
              </a:rPr>
              <a:t>降胆固醇单片复方制剂(</a:t>
            </a:r>
            <a:r>
              <a:rPr lang="en-US" altLang="zh-CN" sz="800" b="1" dirty="0">
                <a:latin typeface="宋体" panose="02010600030101010101" pitchFamily="2" charset="-122"/>
                <a:cs typeface="宋体" panose="02010600030101010101" pitchFamily="2" charset="-122"/>
              </a:rPr>
              <a:t>SPC)</a:t>
            </a:r>
            <a:r>
              <a:rPr lang="zh-CN" altLang="en-US" sz="800" b="1" dirty="0">
                <a:latin typeface="宋体" panose="02010600030101010101" pitchFamily="2" charset="-122"/>
                <a:cs typeface="宋体" panose="02010600030101010101" pitchFamily="2" charset="-122"/>
              </a:rPr>
              <a:t>临床应用中国专家共识（2024年）</a:t>
            </a:r>
            <a:endParaRPr lang="zh-CN" altLang="en-US" sz="800" b="1" dirty="0">
              <a:latin typeface="宋体" panose="02010600030101010101" pitchFamily="2" charset="-122"/>
              <a:cs typeface="宋体" panose="02010600030101010101" pitchFamily="2" charset="-122"/>
            </a:endParaRPr>
          </a:p>
          <a:p>
            <a:r>
              <a:rPr lang="zh-CN" altLang="en-US" sz="800" b="1" dirty="0">
                <a:latin typeface="宋体" panose="02010600030101010101" pitchFamily="2" charset="-122"/>
                <a:cs typeface="宋体" panose="02010600030101010101" pitchFamily="2" charset="-122"/>
              </a:rPr>
              <a:t>单片固定剂量复方制剂(</a:t>
            </a:r>
            <a:r>
              <a:rPr lang="en-US" altLang="zh-CN" sz="800" b="1" dirty="0">
                <a:latin typeface="宋体" panose="02010600030101010101" pitchFamily="2" charset="-122"/>
                <a:cs typeface="宋体" panose="02010600030101010101" pitchFamily="2" charset="-122"/>
              </a:rPr>
              <a:t>FDC)</a:t>
            </a:r>
            <a:r>
              <a:rPr lang="zh-CN" altLang="en-US" sz="800" b="1" dirty="0">
                <a:latin typeface="宋体" panose="02010600030101010101" pitchFamily="2" charset="-122"/>
                <a:cs typeface="宋体" panose="02010600030101010101" pitchFamily="2" charset="-122"/>
              </a:rPr>
              <a:t>在心血管疾病防控中应用的中国专家共识（2023年）</a:t>
            </a:r>
            <a:endParaRPr lang="zh-CN" altLang="en-US" sz="800" b="1" dirty="0">
              <a:latin typeface="Times New Roman" panose="02020603050405020304" charset="0"/>
              <a:ea typeface="宋体" panose="02010600030101010101" pitchFamily="2" charset="-122"/>
              <a:cs typeface="微软雅黑" panose="020B0503020204020204" charset="-122"/>
            </a:endParaRPr>
          </a:p>
          <a:p>
            <a:r>
              <a:rPr lang="zh-CN" altLang="en-US" sz="800" b="1" dirty="0">
                <a:latin typeface="Times New Roman" panose="02020603050405020304" charset="0"/>
                <a:ea typeface="宋体" panose="02010600030101010101" pitchFamily="2" charset="-122"/>
                <a:cs typeface="微软雅黑" panose="020B0503020204020204" charset="-122"/>
              </a:rPr>
              <a:t>欧洲： 2019 </a:t>
            </a:r>
            <a:r>
              <a:rPr lang="en-US" altLang="zh-CN" sz="800" b="1" dirty="0">
                <a:latin typeface="Times New Roman" panose="02020603050405020304" charset="0"/>
                <a:ea typeface="宋体" panose="02010600030101010101" pitchFamily="2" charset="-122"/>
                <a:cs typeface="微软雅黑" panose="020B0503020204020204" charset="-122"/>
              </a:rPr>
              <a:t>ESC/EAS </a:t>
            </a:r>
            <a:r>
              <a:rPr lang="zh-CN" altLang="en-US" sz="800" b="1" dirty="0">
                <a:latin typeface="Times New Roman" panose="02020603050405020304" charset="0"/>
                <a:ea typeface="宋体" panose="02010600030101010101" pitchFamily="2" charset="-122"/>
                <a:cs typeface="微软雅黑" panose="020B0503020204020204" charset="-122"/>
              </a:rPr>
              <a:t>血脂异常管理指南</a:t>
            </a:r>
            <a:endParaRPr lang="zh-CN" altLang="en-US" sz="800" b="1" dirty="0">
              <a:latin typeface="Times New Roman" panose="02020603050405020304" charset="0"/>
              <a:ea typeface="宋体" panose="02010600030101010101" pitchFamily="2" charset="-122"/>
              <a:cs typeface="微软雅黑" panose="020B0503020204020204" charset="-122"/>
            </a:endParaRPr>
          </a:p>
          <a:p>
            <a:r>
              <a:rPr lang="zh-CN" altLang="en-US" sz="800" b="1" dirty="0">
                <a:latin typeface="Times New Roman" panose="02020603050405020304" charset="0"/>
                <a:ea typeface="宋体" panose="02010600030101010101" pitchFamily="2" charset="-122"/>
                <a:cs typeface="微软雅黑" panose="020B0503020204020204" charset="-122"/>
              </a:rPr>
              <a:t>欧洲： 高和极高风险患者联合调脂治疗的实践指南：来自</a:t>
            </a:r>
            <a:r>
              <a:rPr lang="en-US" altLang="zh-CN" sz="800" b="1" dirty="0">
                <a:latin typeface="Times New Roman" panose="02020603050405020304" charset="0"/>
                <a:ea typeface="宋体" panose="02010600030101010101" pitchFamily="2" charset="-122"/>
                <a:cs typeface="微软雅黑" panose="020B0503020204020204" charset="-122"/>
              </a:rPr>
              <a:t>EAS</a:t>
            </a:r>
            <a:r>
              <a:rPr lang="zh-CN" altLang="en-US" sz="800" b="1" dirty="0">
                <a:latin typeface="Times New Roman" panose="02020603050405020304" charset="0"/>
                <a:ea typeface="宋体" panose="02010600030101010101" pitchFamily="2" charset="-122"/>
                <a:cs typeface="微软雅黑" panose="020B0503020204020204" charset="-122"/>
              </a:rPr>
              <a:t>工作组的声明（2021年）</a:t>
            </a:r>
            <a:endParaRPr lang="zh-CN" altLang="en-US" sz="800" b="1" dirty="0">
              <a:latin typeface="Times New Roman" panose="02020603050405020304" charset="0"/>
              <a:ea typeface="宋体" panose="02010600030101010101" pitchFamily="2" charset="-122"/>
              <a:cs typeface="微软雅黑" panose="020B0503020204020204" charset="-122"/>
            </a:endParaRPr>
          </a:p>
          <a:p>
            <a:r>
              <a:rPr lang="zh-CN" altLang="en-US" sz="800" b="1" dirty="0">
                <a:latin typeface="Times New Roman" panose="02020603050405020304" charset="0"/>
                <a:ea typeface="宋体" panose="02010600030101010101" pitchFamily="2" charset="-122"/>
                <a:cs typeface="微软雅黑" panose="020B0503020204020204" charset="-122"/>
              </a:rPr>
              <a:t>意大利： 优选固定剂量复方制剂治疗高血压患者高胆固醇血症共识（2022年）</a:t>
            </a:r>
            <a:endParaRPr lang="zh-CN" altLang="en-US" sz="800" b="1" dirty="0">
              <a:latin typeface="Times New Roman" panose="02020603050405020304" charset="0"/>
              <a:ea typeface="宋体" panose="02010600030101010101" pitchFamily="2" charset="-122"/>
              <a:cs typeface="微软雅黑" panose="020B0503020204020204" charset="-122"/>
            </a:endParaRPr>
          </a:p>
          <a:p>
            <a:r>
              <a:rPr lang="zh-CN" altLang="en-US" sz="800" b="1" dirty="0">
                <a:latin typeface="Times New Roman" panose="02020603050405020304" charset="0"/>
                <a:ea typeface="宋体" panose="02010600030101010101" pitchFamily="2" charset="-122"/>
                <a:cs typeface="微软雅黑" panose="020B0503020204020204" charset="-122"/>
              </a:rPr>
              <a:t>美国： </a:t>
            </a:r>
            <a:r>
              <a:rPr lang="en-US" altLang="zh-CN" sz="800" b="1" dirty="0">
                <a:latin typeface="Times New Roman" panose="02020603050405020304" charset="0"/>
                <a:ea typeface="宋体" panose="02010600030101010101" pitchFamily="2" charset="-122"/>
                <a:cs typeface="微软雅黑" panose="020B0503020204020204" charset="-122"/>
              </a:rPr>
              <a:t>AHA/ACC/AACVPR/AAPA/ABC/ACPM/ADA/AGS/APhA/ASPC/NLA/PCNA</a:t>
            </a:r>
            <a:r>
              <a:rPr lang="zh-CN" altLang="en-US" sz="800" b="1" dirty="0">
                <a:latin typeface="Times New Roman" panose="02020603050405020304" charset="0"/>
                <a:ea typeface="宋体" panose="02010600030101010101" pitchFamily="2" charset="-122"/>
                <a:cs typeface="微软雅黑" panose="020B0503020204020204" charset="-122"/>
              </a:rPr>
              <a:t>血胆固醇管理指南</a:t>
            </a:r>
            <a:endParaRPr lang="zh-CN" altLang="en-US" sz="800" b="1" dirty="0">
              <a:latin typeface="Times New Roman" panose="02020603050405020304" charset="0"/>
              <a:ea typeface="宋体" panose="02010600030101010101" pitchFamily="2" charset="-122"/>
              <a:cs typeface="微软雅黑" panose="020B0503020204020204" charset="-122"/>
            </a:endParaRPr>
          </a:p>
          <a:p>
            <a:endParaRPr lang="zh-CN" altLang="en-US" sz="800" b="1"/>
          </a:p>
        </p:txBody>
      </p:sp>
      <p:sp>
        <p:nvSpPr>
          <p:cNvPr id="237" name="矩形 236"/>
          <p:cNvSpPr/>
          <p:nvPr/>
        </p:nvSpPr>
        <p:spPr>
          <a:xfrm>
            <a:off x="107950" y="4990465"/>
            <a:ext cx="4474845" cy="1442085"/>
          </a:xfrm>
          <a:prstGeom prst="rect">
            <a:avLst/>
          </a:prstGeom>
          <a:noFill/>
          <a:ln w="57150">
            <a:solidFill>
              <a:schemeClr val="accent4">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4">
                    <a:lumMod val="50000"/>
                  </a:schemeClr>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a:p>
        </p:txBody>
      </p:sp>
      <p:sp>
        <p:nvSpPr>
          <p:cNvPr id="241" name="标题 1"/>
          <p:cNvSpPr>
            <a:spLocks noGrp="1"/>
          </p:cNvSpPr>
          <p:nvPr>
            <p:custDataLst>
              <p:tags r:id="rId4"/>
            </p:custDataLst>
          </p:nvPr>
        </p:nvSpPr>
        <p:spPr>
          <a:xfrm>
            <a:off x="100965" y="45720"/>
            <a:ext cx="1019810" cy="285115"/>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1780">
                <a:solidFill>
                  <a:schemeClr val="bg2"/>
                </a:solidFill>
              </a:rPr>
              <a:t>基本信息</a:t>
            </a:r>
            <a:endParaRPr lang="zh-CN" altLang="en-US" sz="1780">
              <a:solidFill>
                <a:schemeClr val="bg2"/>
              </a:solidFill>
            </a:endParaRPr>
          </a:p>
        </p:txBody>
      </p:sp>
      <p:sp>
        <p:nvSpPr>
          <p:cNvPr id="242" name="标题 1"/>
          <p:cNvSpPr>
            <a:spLocks noGrp="1"/>
          </p:cNvSpPr>
          <p:nvPr>
            <p:custDataLst>
              <p:tags r:id="rId5"/>
            </p:custDataLst>
          </p:nvPr>
        </p:nvSpPr>
        <p:spPr>
          <a:xfrm>
            <a:off x="1171575" y="45085"/>
            <a:ext cx="1245235"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1780">
                <a:solidFill>
                  <a:schemeClr val="bg2"/>
                </a:solidFill>
              </a:rPr>
              <a:t>安全性</a:t>
            </a:r>
            <a:endParaRPr lang="zh-CN" altLang="en-US" sz="1780">
              <a:solidFill>
                <a:schemeClr val="bg2"/>
              </a:solidFill>
            </a:endParaRPr>
          </a:p>
        </p:txBody>
      </p:sp>
      <p:sp>
        <p:nvSpPr>
          <p:cNvPr id="243" name="标题 1"/>
          <p:cNvSpPr>
            <a:spLocks noGrp="1"/>
          </p:cNvSpPr>
          <p:nvPr>
            <p:custDataLst>
              <p:tags r:id="rId6"/>
            </p:custDataLst>
          </p:nvPr>
        </p:nvSpPr>
        <p:spPr>
          <a:xfrm>
            <a:off x="3809365" y="45085"/>
            <a:ext cx="1226185" cy="284480"/>
          </a:xfrm>
          <a:prstGeom prst="rect">
            <a:avLst/>
          </a:prstGeom>
          <a:solidFill>
            <a:schemeClr val="accent4">
              <a:lumMod val="50000"/>
            </a:schemeClr>
          </a:solidFill>
        </p:spPr>
        <p:txBody>
          <a:bodyPr vert="horz" lIns="90000" tIns="46800" rIns="90000" bIns="46800" rtlCol="0" anchor="ctr" anchorCtr="0">
            <a:noAutofit/>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lvl="0" algn="ctr">
              <a:buClrTx/>
              <a:buSzTx/>
              <a:buFontTx/>
            </a:pPr>
            <a:r>
              <a:rPr lang="zh-CN" altLang="en-US" sz="1500">
                <a:solidFill>
                  <a:schemeClr val="accent4">
                    <a:lumMod val="50000"/>
                  </a:schemeClr>
                </a:solidFill>
                <a:highlight>
                  <a:srgbClr val="FFFF00"/>
                </a:highlight>
                <a:sym typeface="+mn-ea"/>
              </a:rPr>
              <a:t>有效性</a:t>
            </a:r>
            <a:endParaRPr lang="zh-CN" altLang="en-US" sz="1000">
              <a:solidFill>
                <a:schemeClr val="accent4">
                  <a:lumMod val="50000"/>
                </a:schemeClr>
              </a:solidFill>
              <a:highlight>
                <a:srgbClr val="FFFF00"/>
              </a:highlight>
              <a:sym typeface="+mn-ea"/>
            </a:endParaRPr>
          </a:p>
        </p:txBody>
      </p:sp>
      <p:sp>
        <p:nvSpPr>
          <p:cNvPr id="244" name="标题 1"/>
          <p:cNvSpPr>
            <a:spLocks noGrp="1"/>
          </p:cNvSpPr>
          <p:nvPr>
            <p:custDataLst>
              <p:tags r:id="rId7"/>
            </p:custDataLst>
          </p:nvPr>
        </p:nvSpPr>
        <p:spPr>
          <a:xfrm>
            <a:off x="2467610" y="45085"/>
            <a:ext cx="1303020"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1780">
                <a:solidFill>
                  <a:schemeClr val="bg2"/>
                </a:solidFill>
              </a:rPr>
              <a:t>创新性</a:t>
            </a:r>
            <a:endParaRPr lang="zh-CN" altLang="en-US" sz="1780">
              <a:solidFill>
                <a:schemeClr val="bg2"/>
              </a:solidFill>
            </a:endParaRPr>
          </a:p>
        </p:txBody>
      </p:sp>
      <p:sp>
        <p:nvSpPr>
          <p:cNvPr id="245" name="椭圆 244"/>
          <p:cNvSpPr/>
          <p:nvPr/>
        </p:nvSpPr>
        <p:spPr>
          <a:xfrm>
            <a:off x="6335395" y="48260"/>
            <a:ext cx="288290" cy="287655"/>
          </a:xfrm>
          <a:prstGeom prst="ellipse">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r>
              <a:rPr lang="en-US" altLang="zh-CN" sz="1800"/>
              <a:t>2</a:t>
            </a:r>
            <a:endParaRPr lang="en-US" altLang="zh-CN" sz="1800"/>
          </a:p>
        </p:txBody>
      </p:sp>
      <p:sp>
        <p:nvSpPr>
          <p:cNvPr id="246" name="椭圆 245"/>
          <p:cNvSpPr/>
          <p:nvPr/>
        </p:nvSpPr>
        <p:spPr>
          <a:xfrm>
            <a:off x="6662420" y="48260"/>
            <a:ext cx="288290" cy="287655"/>
          </a:xfrm>
          <a:prstGeom prst="ellipse">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r>
              <a:rPr lang="en-US" altLang="zh-CN" sz="1800"/>
              <a:t>-</a:t>
            </a:r>
            <a:endParaRPr lang="en-US" altLang="zh-CN" sz="1800"/>
          </a:p>
        </p:txBody>
      </p:sp>
      <p:sp>
        <p:nvSpPr>
          <p:cNvPr id="247" name="标题 1"/>
          <p:cNvSpPr>
            <a:spLocks noGrp="1"/>
          </p:cNvSpPr>
          <p:nvPr>
            <p:custDataLst>
              <p:tags r:id="rId8"/>
            </p:custDataLst>
          </p:nvPr>
        </p:nvSpPr>
        <p:spPr>
          <a:xfrm>
            <a:off x="5076190" y="48260"/>
            <a:ext cx="1220470"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lvl="0" algn="ctr">
              <a:buClrTx/>
              <a:buSzTx/>
              <a:buFontTx/>
            </a:pPr>
            <a:r>
              <a:rPr lang="zh-CN" altLang="en-US" sz="1780">
                <a:solidFill>
                  <a:schemeClr val="bg2"/>
                </a:solidFill>
                <a:sym typeface="+mn-ea"/>
              </a:rPr>
              <a:t>公平性</a:t>
            </a:r>
            <a:endParaRPr lang="zh-CN" altLang="en-US" sz="1780">
              <a:solidFill>
                <a:schemeClr val="bg2"/>
              </a:solidFill>
              <a:sym typeface="+mn-ea"/>
            </a:endParaRPr>
          </a:p>
        </p:txBody>
      </p:sp>
      <p:sp>
        <p:nvSpPr>
          <p:cNvPr id="248" name="椭圆 247"/>
          <p:cNvSpPr/>
          <p:nvPr/>
        </p:nvSpPr>
        <p:spPr>
          <a:xfrm>
            <a:off x="6989445" y="41910"/>
            <a:ext cx="288290" cy="287655"/>
          </a:xfrm>
          <a:prstGeom prst="ellipse">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r>
              <a:rPr lang="en-US" altLang="zh-CN" sz="1800"/>
              <a:t>2</a:t>
            </a:r>
            <a:endParaRPr lang="en-US" altLang="zh-CN" sz="1800"/>
          </a:p>
        </p:txBody>
      </p:sp>
    </p:spTree>
    <p:custDataLst>
      <p:tags r:id="rId9"/>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0" name="矩形 179"/>
          <p:cNvSpPr/>
          <p:nvPr>
            <p:custDataLst>
              <p:tags r:id="rId1"/>
            </p:custDataLst>
          </p:nvPr>
        </p:nvSpPr>
        <p:spPr>
          <a:xfrm>
            <a:off x="323215" y="620395"/>
            <a:ext cx="3886200" cy="3050540"/>
          </a:xfrm>
          <a:prstGeom prst="rect">
            <a:avLst/>
          </a:prstGeom>
          <a:noFill/>
          <a:ln w="57150">
            <a:solidFill>
              <a:schemeClr val="accent4">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4">
                    <a:lumMod val="50000"/>
                  </a:schemeClr>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a:p>
        </p:txBody>
      </p:sp>
      <p:sp>
        <p:nvSpPr>
          <p:cNvPr id="106" name="矩形 105"/>
          <p:cNvSpPr/>
          <p:nvPr>
            <p:custDataLst>
              <p:tags r:id="rId2"/>
            </p:custDataLst>
          </p:nvPr>
        </p:nvSpPr>
        <p:spPr>
          <a:xfrm>
            <a:off x="4533900" y="636270"/>
            <a:ext cx="3785870" cy="3010535"/>
          </a:xfrm>
          <a:prstGeom prst="rect">
            <a:avLst/>
          </a:prstGeom>
          <a:noFill/>
          <a:ln w="57150">
            <a:solidFill>
              <a:schemeClr val="accent4">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4">
                    <a:lumMod val="50000"/>
                  </a:schemeClr>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a:p>
        </p:txBody>
      </p:sp>
      <p:sp>
        <p:nvSpPr>
          <p:cNvPr id="107" name="矩形 106"/>
          <p:cNvSpPr/>
          <p:nvPr>
            <p:custDataLst>
              <p:tags r:id="rId3"/>
            </p:custDataLst>
          </p:nvPr>
        </p:nvSpPr>
        <p:spPr>
          <a:xfrm>
            <a:off x="4591685" y="3884295"/>
            <a:ext cx="3728085" cy="1948815"/>
          </a:xfrm>
          <a:prstGeom prst="rect">
            <a:avLst/>
          </a:prstGeom>
          <a:noFill/>
          <a:ln w="57150">
            <a:solidFill>
              <a:schemeClr val="accent4">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4">
                    <a:lumMod val="50000"/>
                  </a:schemeClr>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a:p>
        </p:txBody>
      </p:sp>
      <p:sp>
        <p:nvSpPr>
          <p:cNvPr id="108" name="矩形 107"/>
          <p:cNvSpPr/>
          <p:nvPr>
            <p:custDataLst>
              <p:tags r:id="rId4"/>
            </p:custDataLst>
          </p:nvPr>
        </p:nvSpPr>
        <p:spPr>
          <a:xfrm>
            <a:off x="323850" y="3884295"/>
            <a:ext cx="3885565" cy="1965960"/>
          </a:xfrm>
          <a:prstGeom prst="rect">
            <a:avLst/>
          </a:prstGeom>
          <a:noFill/>
          <a:ln w="57150">
            <a:solidFill>
              <a:schemeClr val="accent4">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4">
                    <a:lumMod val="50000"/>
                  </a:schemeClr>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a:p>
        </p:txBody>
      </p:sp>
      <p:sp>
        <p:nvSpPr>
          <p:cNvPr id="109" name="文本框 108"/>
          <p:cNvSpPr txBox="1"/>
          <p:nvPr>
            <p:custDataLst>
              <p:tags r:id="rId5"/>
            </p:custDataLst>
          </p:nvPr>
        </p:nvSpPr>
        <p:spPr>
          <a:xfrm>
            <a:off x="1115695" y="692785"/>
            <a:ext cx="2250440" cy="275590"/>
          </a:xfrm>
          <a:prstGeom prst="rect">
            <a:avLst/>
          </a:prstGeom>
          <a:noFill/>
        </p:spPr>
        <p:txBody>
          <a:bodyPr wrap="square" rtlCol="0">
            <a:spAutoFit/>
          </a:bodyPr>
          <a:p>
            <a:r>
              <a:rPr lang="en-US" altLang="zh-CN" sz="1200" b="1" kern="0" dirty="0">
                <a:solidFill>
                  <a:schemeClr val="bg1"/>
                </a:solidFill>
                <a:highlight>
                  <a:srgbClr val="0000FF"/>
                </a:highlight>
                <a:cs typeface="+mn-lt"/>
                <a:sym typeface="+mn-ea"/>
              </a:rPr>
              <a:t>所治疗疾病对公共健康的影响</a:t>
            </a:r>
            <a:endParaRPr lang="zh-CN" altLang="en-US" sz="1200"/>
          </a:p>
        </p:txBody>
      </p:sp>
      <p:sp>
        <p:nvSpPr>
          <p:cNvPr id="3" name="文本框 2"/>
          <p:cNvSpPr txBox="1"/>
          <p:nvPr>
            <p:custDataLst>
              <p:tags r:id="rId6"/>
            </p:custDataLst>
          </p:nvPr>
        </p:nvSpPr>
        <p:spPr>
          <a:xfrm>
            <a:off x="467360" y="908685"/>
            <a:ext cx="3672205" cy="2662555"/>
          </a:xfrm>
          <a:prstGeom prst="rect">
            <a:avLst/>
          </a:prstGeom>
          <a:noFill/>
        </p:spPr>
        <p:txBody>
          <a:bodyPr wrap="square" rtlCol="0" anchor="t">
            <a:noAutofit/>
          </a:bodyPr>
          <a:p>
            <a:pPr algn="just" fontAlgn="auto">
              <a:lnSpc>
                <a:spcPts val="1200"/>
              </a:lnSpc>
            </a:pPr>
            <a:r>
              <a:rPr lang="en-US" altLang="zh-CN" sz="8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  </a:t>
            </a:r>
            <a:r>
              <a:rPr lang="zh-CN" altLang="en-US" sz="1000" b="1"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血脂异常与动脉粥样硬化性心血管疾病</a:t>
            </a:r>
            <a:r>
              <a:rPr lang="zh-CN" altLang="en-US"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是危害我国居民健康、造成重大疾病负担的首要公共卫生问题。以冠心病、缺血性脑卒中为代表的动脉粥样硬化性心血管疾病（</a:t>
            </a:r>
            <a:r>
              <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ASCVD）</a:t>
            </a:r>
            <a:r>
              <a:rPr lang="zh-CN" altLang="en-US"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已成为我国城乡居民首位死亡原因，占总死因构成 40% 以上。人群血清胆固醇水平持续升高，预计 2010—2030 年将导致我国心血管事件额外增加约 920 万例，年均新增约 46 万例，带来巨额医疗花费、家庭负担与社会经济损耗。同时，我国成人血脂异常患病率高、知晓率低、治疗率低、达标率低，高危及超高危患者降脂治疗不规范、联合用药不足、长期依从性差，进一步加剧心血管事件攀升与公共卫生防控压力，已成为影响全民健康、加重医保基金负担的重大慢病挑战。</a:t>
            </a:r>
            <a:endParaRPr lang="zh-CN" altLang="en-US"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endParaRPr>
          </a:p>
          <a:p>
            <a:pPr algn="just" fontAlgn="auto">
              <a:lnSpc>
                <a:spcPts val="1200"/>
              </a:lnSpc>
            </a:pPr>
            <a:r>
              <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  </a:t>
            </a:r>
            <a:r>
              <a:rPr lang="zh-CN" altLang="en-US"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依折麦布阿托伐他汀钙片（</a:t>
            </a:r>
            <a:r>
              <a:rPr lang="en-US" altLang="en-US"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Ⅰ）</a:t>
            </a:r>
            <a:r>
              <a:rPr lang="zh-CN" altLang="en-US"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的上市与纳入医药将有助于解决临床血脂管理中，达标率低、联用率低、依从性低的实际问题参与全血脂谱的达标管理，降低</a:t>
            </a:r>
            <a:r>
              <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ASCVD</a:t>
            </a:r>
            <a:r>
              <a:rPr lang="zh-CN" altLang="en-US"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事件的发生，有助于对相关疾病的风险控制。</a:t>
            </a:r>
            <a:endParaRPr lang="zh-CN" altLang="en-US"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endParaRPr>
          </a:p>
        </p:txBody>
      </p:sp>
      <p:sp>
        <p:nvSpPr>
          <p:cNvPr id="4" name="文本框 3"/>
          <p:cNvSpPr txBox="1"/>
          <p:nvPr>
            <p:custDataLst>
              <p:tags r:id="rId7"/>
            </p:custDataLst>
          </p:nvPr>
        </p:nvSpPr>
        <p:spPr>
          <a:xfrm>
            <a:off x="5652135" y="692785"/>
            <a:ext cx="1444625" cy="304165"/>
          </a:xfrm>
          <a:prstGeom prst="rect">
            <a:avLst/>
          </a:prstGeom>
          <a:noFill/>
        </p:spPr>
        <p:txBody>
          <a:bodyPr wrap="square" rtlCol="0" anchor="t">
            <a:noAutofit/>
          </a:bodyPr>
          <a:p>
            <a:pPr lvl="0" algn="l">
              <a:buClrTx/>
              <a:buSzTx/>
              <a:buFontTx/>
            </a:pPr>
            <a:r>
              <a:rPr lang="en-US" altLang="zh-CN" sz="1200" b="1" kern="0" dirty="0">
                <a:solidFill>
                  <a:schemeClr val="bg1"/>
                </a:solidFill>
                <a:highlight>
                  <a:srgbClr val="0000FF"/>
                </a:highlight>
                <a:cs typeface="+mn-lt"/>
                <a:sym typeface="+mn-ea"/>
              </a:rPr>
              <a:t>符合“保</a:t>
            </a:r>
            <a:r>
              <a:rPr lang="en-US" altLang="zh-CN" sz="1200" b="1" kern="0" dirty="0">
                <a:solidFill>
                  <a:schemeClr val="bg1"/>
                </a:solidFill>
                <a:highlight>
                  <a:srgbClr val="0000FF"/>
                </a:highlight>
                <a:cs typeface="+mn-lt"/>
                <a:sym typeface="+mn-ea"/>
              </a:rPr>
              <a:t>基本</a:t>
            </a:r>
            <a:r>
              <a:rPr lang="en-US" altLang="zh-CN" sz="1200" b="1" kern="0" dirty="0">
                <a:solidFill>
                  <a:schemeClr val="bg1"/>
                </a:solidFill>
                <a:highlight>
                  <a:srgbClr val="0000FF"/>
                </a:highlight>
                <a:cs typeface="+mn-lt"/>
                <a:sym typeface="+mn-ea"/>
              </a:rPr>
              <a:t>”原则</a:t>
            </a:r>
            <a:endParaRPr lang="en-US" altLang="zh-CN" sz="1200" b="1" kern="0" dirty="0">
              <a:solidFill>
                <a:schemeClr val="bg1"/>
              </a:solidFill>
              <a:highlight>
                <a:srgbClr val="0000FF"/>
              </a:highlight>
              <a:cs typeface="+mn-lt"/>
              <a:sym typeface="+mn-ea"/>
            </a:endParaRPr>
          </a:p>
        </p:txBody>
      </p:sp>
      <p:sp>
        <p:nvSpPr>
          <p:cNvPr id="5" name="文本框 4"/>
          <p:cNvSpPr txBox="1"/>
          <p:nvPr>
            <p:custDataLst>
              <p:tags r:id="rId8"/>
            </p:custDataLst>
          </p:nvPr>
        </p:nvSpPr>
        <p:spPr>
          <a:xfrm>
            <a:off x="4643755" y="908685"/>
            <a:ext cx="3590925" cy="2514600"/>
          </a:xfrm>
          <a:prstGeom prst="rect">
            <a:avLst/>
          </a:prstGeom>
          <a:noFill/>
        </p:spPr>
        <p:txBody>
          <a:bodyPr wrap="square" rtlCol="0" anchor="t">
            <a:noAutofit/>
          </a:bodyPr>
          <a:p>
            <a:pPr lvl="0" algn="just" fontAlgn="auto">
              <a:lnSpc>
                <a:spcPts val="1800"/>
              </a:lnSpc>
              <a:buClrTx/>
              <a:buSzTx/>
              <a:buFontTx/>
            </a:pPr>
            <a:r>
              <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  </a:t>
            </a:r>
            <a:r>
              <a:rPr lang="zh-CN" altLang="en-US"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高胆固醇血症</a:t>
            </a:r>
            <a:r>
              <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符合</a:t>
            </a:r>
            <a:r>
              <a:rPr lang="zh-CN" altLang="en-US"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发</a:t>
            </a:r>
            <a:r>
              <a:rPr lang="zh-CN" altLang="en-US"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病率高、受众面广的国情</a:t>
            </a:r>
            <a:r>
              <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，作为临床必需的基础降脂用药，可满足我国广大血脂异常及动脉粥样硬化性心血管疾病高危人群的基本治疗需求。</a:t>
            </a:r>
            <a:endPar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endParaRPr>
          </a:p>
          <a:p>
            <a:pPr lvl="0" algn="just" fontAlgn="auto">
              <a:lnSpc>
                <a:spcPts val="1800"/>
              </a:lnSpc>
              <a:buClrTx/>
              <a:buSzTx/>
              <a:buFontTx/>
            </a:pPr>
            <a:r>
              <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 </a:t>
            </a:r>
            <a:r>
              <a:rPr lang="zh-CN" altLang="en-US" sz="1000" b="1"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依折麦布阿托伐他汀钙片（</a:t>
            </a:r>
            <a:r>
              <a:rPr lang="en-US" altLang="en-US" sz="1000" b="1"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Ⅰ）</a:t>
            </a:r>
            <a:r>
              <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与已纳入医保的单方及</a:t>
            </a:r>
            <a:r>
              <a:rPr lang="zh-CN" altLang="en-US"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复方制剂</a:t>
            </a:r>
            <a:r>
              <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定位一致，价格合理、基金影响可控，       以经济高效的方式实现血脂达标，显著降低主要不良心血管事件风险，减轻群众就医负担与大额医疗支出，兼具临床必要性、经济性与公益性，完全符合医保保基本的政策导向。</a:t>
            </a:r>
            <a:endPar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endParaRPr>
          </a:p>
        </p:txBody>
      </p:sp>
      <p:sp>
        <p:nvSpPr>
          <p:cNvPr id="85" name="文本框 84"/>
          <p:cNvSpPr txBox="1"/>
          <p:nvPr>
            <p:custDataLst>
              <p:tags r:id="rId9"/>
            </p:custDataLst>
          </p:nvPr>
        </p:nvSpPr>
        <p:spPr>
          <a:xfrm>
            <a:off x="1250315" y="4076700"/>
            <a:ext cx="1959610" cy="275590"/>
          </a:xfrm>
          <a:prstGeom prst="rect">
            <a:avLst/>
          </a:prstGeom>
          <a:noFill/>
        </p:spPr>
        <p:txBody>
          <a:bodyPr wrap="square" lIns="91440" tIns="45720" rIns="91440" bIns="45720" rtlCol="0" anchor="t">
            <a:spAutoFit/>
          </a:bodyPr>
          <a:p>
            <a:pPr lvl="0" algn="l">
              <a:buClrTx/>
              <a:buSzTx/>
              <a:buFontTx/>
            </a:pPr>
            <a:r>
              <a:rPr lang="en-US" altLang="zh-CN" sz="1200" b="1" kern="0" dirty="0">
                <a:solidFill>
                  <a:schemeClr val="bg1"/>
                </a:solidFill>
                <a:highlight>
                  <a:srgbClr val="0000FF"/>
                </a:highlight>
                <a:cs typeface="+mn-lt"/>
                <a:sym typeface="+mn-ea"/>
              </a:rPr>
              <a:t>有效弥补医保目录短板</a:t>
            </a:r>
            <a:endParaRPr lang="en-US" altLang="zh-CN" sz="1200" b="1" kern="0" dirty="0">
              <a:solidFill>
                <a:schemeClr val="bg1"/>
              </a:solidFill>
              <a:highlight>
                <a:srgbClr val="0000FF"/>
              </a:highlight>
              <a:cs typeface="+mn-lt"/>
              <a:sym typeface="+mn-ea"/>
            </a:endParaRPr>
          </a:p>
        </p:txBody>
      </p:sp>
      <p:sp>
        <p:nvSpPr>
          <p:cNvPr id="6" name="文本框 5"/>
          <p:cNvSpPr txBox="1"/>
          <p:nvPr>
            <p:custDataLst>
              <p:tags r:id="rId10"/>
            </p:custDataLst>
          </p:nvPr>
        </p:nvSpPr>
        <p:spPr>
          <a:xfrm>
            <a:off x="565150" y="4445000"/>
            <a:ext cx="3408680" cy="1450975"/>
          </a:xfrm>
          <a:prstGeom prst="rect">
            <a:avLst/>
          </a:prstGeom>
          <a:noFill/>
        </p:spPr>
        <p:txBody>
          <a:bodyPr wrap="square" rtlCol="0" anchor="t">
            <a:noAutofit/>
          </a:bodyPr>
          <a:p>
            <a:pPr lvl="0" algn="l" fontAlgn="auto">
              <a:lnSpc>
                <a:spcPts val="1800"/>
              </a:lnSpc>
              <a:buClrTx/>
              <a:buSzTx/>
              <a:buFontTx/>
            </a:pPr>
            <a:r>
              <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  </a:t>
            </a:r>
            <a:r>
              <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依折麦布阿托伐他汀钙片（</a:t>
            </a:r>
            <a:r>
              <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Ⅰ）</a:t>
            </a:r>
            <a:r>
              <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与同品种（</a:t>
            </a:r>
            <a:r>
              <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Ⅱ）</a:t>
            </a:r>
            <a:r>
              <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降脂疗效相当，</a:t>
            </a:r>
            <a:r>
              <a:rPr lang="zh-CN" altLang="en-US"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比</a:t>
            </a:r>
            <a:r>
              <a:rPr lang="zh-CN" altLang="en-US"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单方、他汀加倍治疗</a:t>
            </a:r>
            <a:r>
              <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不良反应发生率更低，更有助于血脂达标管理，</a:t>
            </a:r>
            <a:r>
              <a:rPr lang="zh-CN" altLang="en-US"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血脂管理周期长，</a:t>
            </a:r>
            <a:r>
              <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提升患者用药依从性，进而使心血管疾病不良事件发生风险降低 55%，临床获益明确。</a:t>
            </a:r>
            <a:r>
              <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  </a:t>
            </a:r>
            <a:endParaRPr lang="zh-CN" altLang="en-US"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endParaRPr>
          </a:p>
        </p:txBody>
      </p:sp>
      <p:sp>
        <p:nvSpPr>
          <p:cNvPr id="7" name="文本框 6"/>
          <p:cNvSpPr txBox="1"/>
          <p:nvPr>
            <p:custDataLst>
              <p:tags r:id="rId11"/>
            </p:custDataLst>
          </p:nvPr>
        </p:nvSpPr>
        <p:spPr>
          <a:xfrm>
            <a:off x="5940425" y="3963670"/>
            <a:ext cx="1106805" cy="275590"/>
          </a:xfrm>
          <a:prstGeom prst="rect">
            <a:avLst/>
          </a:prstGeom>
          <a:noFill/>
        </p:spPr>
        <p:txBody>
          <a:bodyPr wrap="square" lIns="91440" tIns="45720" rIns="91440" bIns="45720" rtlCol="0" anchor="t">
            <a:noAutofit/>
          </a:bodyPr>
          <a:p>
            <a:pPr lvl="0" algn="l">
              <a:buClrTx/>
              <a:buSzTx/>
              <a:buFontTx/>
            </a:pPr>
            <a:r>
              <a:rPr lang="en-US" altLang="zh-CN" sz="1200" b="1" kern="0" dirty="0">
                <a:solidFill>
                  <a:schemeClr val="bg1"/>
                </a:solidFill>
                <a:highlight>
                  <a:srgbClr val="0000FF"/>
                </a:highlight>
                <a:cs typeface="+mn-lt"/>
                <a:sym typeface="+mn-ea"/>
              </a:rPr>
              <a:t>临床管理难度</a:t>
            </a:r>
            <a:endParaRPr lang="en-US" altLang="zh-CN" sz="1200" b="1" kern="0" dirty="0">
              <a:solidFill>
                <a:schemeClr val="bg1"/>
              </a:solidFill>
              <a:highlight>
                <a:srgbClr val="0000FF"/>
              </a:highlight>
              <a:cs typeface="+mn-lt"/>
              <a:sym typeface="+mn-ea"/>
            </a:endParaRPr>
          </a:p>
        </p:txBody>
      </p:sp>
      <p:sp>
        <p:nvSpPr>
          <p:cNvPr id="8" name="文本框 7"/>
          <p:cNvSpPr txBox="1"/>
          <p:nvPr>
            <p:custDataLst>
              <p:tags r:id="rId12"/>
            </p:custDataLst>
          </p:nvPr>
        </p:nvSpPr>
        <p:spPr>
          <a:xfrm>
            <a:off x="4651375" y="4220845"/>
            <a:ext cx="3620770" cy="1674495"/>
          </a:xfrm>
          <a:prstGeom prst="rect">
            <a:avLst/>
          </a:prstGeom>
          <a:noFill/>
        </p:spPr>
        <p:txBody>
          <a:bodyPr wrap="square" rtlCol="0" anchor="t">
            <a:noAutofit/>
          </a:bodyPr>
          <a:p>
            <a:pPr lvl="0" algn="just" fontAlgn="auto">
              <a:lnSpc>
                <a:spcPts val="1800"/>
              </a:lnSpc>
              <a:buClrTx/>
              <a:buSzTx/>
              <a:buFontTx/>
            </a:pPr>
            <a:r>
              <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  </a:t>
            </a:r>
            <a:r>
              <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血脂达标是降低心血管不良事件发生的关键手段。通过抑制胆固醇合成与吸收双重机制协同强效降脂，降脂作用明确；已知不良反应谱清晰、无滥用风险。</a:t>
            </a:r>
            <a:endPar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endParaRPr>
          </a:p>
          <a:p>
            <a:pPr lvl="0" algn="l" fontAlgn="auto">
              <a:lnSpc>
                <a:spcPts val="1800"/>
              </a:lnSpc>
              <a:buClrTx/>
              <a:buSzTx/>
              <a:buFontTx/>
            </a:pPr>
            <a:r>
              <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  依折麦布阿托伐他汀钙片（</a:t>
            </a:r>
            <a:r>
              <a:rPr lang="en-US" altLang="zh-CN"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Ⅰ）为口服单片复方制剂，1 片即可助力血脂达标，服用方便、可任意时间服用，老年患者无需调整剂量</a:t>
            </a:r>
            <a:r>
              <a:rPr lang="zh-CN" altLang="en-US"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rPr>
              <a:t>。临床管理难度小。</a:t>
            </a:r>
            <a:endParaRPr lang="zh-CN" altLang="en-US" sz="1000" kern="0" spc="150" dirty="0">
              <a:ln>
                <a:noFill/>
                <a:prstDash val="sysDot"/>
              </a:ln>
              <a:solidFill>
                <a:schemeClr val="tx1">
                  <a:lumMod val="85000"/>
                  <a:lumOff val="15000"/>
                </a:schemeClr>
              </a:solidFill>
              <a:latin typeface="宋体" panose="02010600030101010101" pitchFamily="2" charset="-122"/>
              <a:cs typeface="宋体" panose="02010600030101010101" pitchFamily="2" charset="-122"/>
              <a:sym typeface="+mn-ea"/>
            </a:endParaRPr>
          </a:p>
        </p:txBody>
      </p:sp>
      <p:sp>
        <p:nvSpPr>
          <p:cNvPr id="19" name="标题 1"/>
          <p:cNvSpPr>
            <a:spLocks noGrp="1"/>
          </p:cNvSpPr>
          <p:nvPr>
            <p:custDataLst>
              <p:tags r:id="rId13"/>
            </p:custDataLst>
          </p:nvPr>
        </p:nvSpPr>
        <p:spPr>
          <a:xfrm>
            <a:off x="71120" y="44450"/>
            <a:ext cx="1019810" cy="285115"/>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1780">
                <a:solidFill>
                  <a:schemeClr val="bg2"/>
                </a:solidFill>
              </a:rPr>
              <a:t>基本信息</a:t>
            </a:r>
            <a:endParaRPr lang="zh-CN" altLang="en-US" sz="1780">
              <a:solidFill>
                <a:schemeClr val="bg2"/>
              </a:solidFill>
            </a:endParaRPr>
          </a:p>
        </p:txBody>
      </p:sp>
      <p:sp>
        <p:nvSpPr>
          <p:cNvPr id="20" name="标题 1"/>
          <p:cNvSpPr>
            <a:spLocks noGrp="1"/>
          </p:cNvSpPr>
          <p:nvPr>
            <p:custDataLst>
              <p:tags r:id="rId14"/>
            </p:custDataLst>
          </p:nvPr>
        </p:nvSpPr>
        <p:spPr>
          <a:xfrm>
            <a:off x="1141730" y="44450"/>
            <a:ext cx="1245235"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1780">
                <a:solidFill>
                  <a:schemeClr val="bg2"/>
                </a:solidFill>
              </a:rPr>
              <a:t>安全性</a:t>
            </a:r>
            <a:endParaRPr lang="zh-CN" altLang="en-US" sz="1780">
              <a:solidFill>
                <a:schemeClr val="bg2"/>
              </a:solidFill>
            </a:endParaRPr>
          </a:p>
        </p:txBody>
      </p:sp>
      <p:sp>
        <p:nvSpPr>
          <p:cNvPr id="21" name="标题 1"/>
          <p:cNvSpPr>
            <a:spLocks noGrp="1"/>
          </p:cNvSpPr>
          <p:nvPr>
            <p:custDataLst>
              <p:tags r:id="rId15"/>
            </p:custDataLst>
          </p:nvPr>
        </p:nvSpPr>
        <p:spPr>
          <a:xfrm>
            <a:off x="3779520" y="44450"/>
            <a:ext cx="1226185"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lvl="0" algn="ctr">
              <a:buClrTx/>
              <a:buSzTx/>
              <a:buFontTx/>
            </a:pPr>
            <a:r>
              <a:rPr lang="zh-CN" altLang="en-US" sz="1780">
                <a:solidFill>
                  <a:schemeClr val="bg2"/>
                </a:solidFill>
                <a:sym typeface="+mn-ea"/>
              </a:rPr>
              <a:t>有效性</a:t>
            </a:r>
            <a:endParaRPr lang="zh-CN" altLang="en-US" sz="1780">
              <a:solidFill>
                <a:schemeClr val="bg2"/>
              </a:solidFill>
              <a:sym typeface="+mn-ea"/>
            </a:endParaRPr>
          </a:p>
        </p:txBody>
      </p:sp>
      <p:sp>
        <p:nvSpPr>
          <p:cNvPr id="22" name="标题 1"/>
          <p:cNvSpPr>
            <a:spLocks noGrp="1"/>
          </p:cNvSpPr>
          <p:nvPr>
            <p:custDataLst>
              <p:tags r:id="rId16"/>
            </p:custDataLst>
          </p:nvPr>
        </p:nvSpPr>
        <p:spPr>
          <a:xfrm>
            <a:off x="2437765" y="44450"/>
            <a:ext cx="1303020" cy="284480"/>
          </a:xfrm>
          <a:prstGeom prst="rect">
            <a:avLst/>
          </a:prstGeom>
          <a:solidFill>
            <a:schemeClr val="accent4">
              <a:lumMod val="50000"/>
            </a:schemeClr>
          </a:solidFill>
        </p:spPr>
        <p:txBody>
          <a:bodyPr vert="horz" lIns="90000" tIns="46800" rIns="90000" bIns="46800" rtlCol="0" anchor="ctr" anchorCtr="0">
            <a:normAutofit fontScale="70000"/>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algn="ctr"/>
            <a:r>
              <a:rPr lang="zh-CN" altLang="en-US" sz="1780">
                <a:solidFill>
                  <a:schemeClr val="bg2"/>
                </a:solidFill>
              </a:rPr>
              <a:t>创新性</a:t>
            </a:r>
            <a:endParaRPr lang="zh-CN" altLang="en-US" sz="1780">
              <a:solidFill>
                <a:schemeClr val="bg2"/>
              </a:solidFill>
            </a:endParaRPr>
          </a:p>
        </p:txBody>
      </p:sp>
      <p:sp>
        <p:nvSpPr>
          <p:cNvPr id="23" name="椭圆 22"/>
          <p:cNvSpPr/>
          <p:nvPr/>
        </p:nvSpPr>
        <p:spPr>
          <a:xfrm>
            <a:off x="6358255" y="43815"/>
            <a:ext cx="288290" cy="287655"/>
          </a:xfrm>
          <a:prstGeom prst="ellipse">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r>
              <a:rPr lang="en-US" altLang="zh-CN" sz="1800"/>
              <a:t>1</a:t>
            </a:r>
            <a:endParaRPr lang="en-US" altLang="zh-CN" sz="1800"/>
          </a:p>
        </p:txBody>
      </p:sp>
      <p:sp>
        <p:nvSpPr>
          <p:cNvPr id="24" name="椭圆 23"/>
          <p:cNvSpPr/>
          <p:nvPr/>
        </p:nvSpPr>
        <p:spPr>
          <a:xfrm>
            <a:off x="6712585" y="44450"/>
            <a:ext cx="288290" cy="287655"/>
          </a:xfrm>
          <a:prstGeom prst="ellipse">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r>
              <a:rPr lang="en-US" altLang="zh-CN" sz="1800"/>
              <a:t>-</a:t>
            </a:r>
            <a:endParaRPr lang="en-US" altLang="zh-CN" sz="1800"/>
          </a:p>
        </p:txBody>
      </p:sp>
      <p:sp>
        <p:nvSpPr>
          <p:cNvPr id="25" name="椭圆 24"/>
          <p:cNvSpPr/>
          <p:nvPr/>
        </p:nvSpPr>
        <p:spPr>
          <a:xfrm>
            <a:off x="7066915" y="44450"/>
            <a:ext cx="288290" cy="287655"/>
          </a:xfrm>
          <a:prstGeom prst="ellipse">
            <a:avLst/>
          </a:prstGeom>
          <a:solidFill>
            <a:schemeClr val="accent4">
              <a:lumMod val="5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fontAlgn="base"/>
            <a:r>
              <a:rPr lang="en-US" altLang="zh-CN" sz="1800"/>
              <a:t>1</a:t>
            </a:r>
            <a:endParaRPr lang="en-US" altLang="zh-CN" sz="1800"/>
          </a:p>
        </p:txBody>
      </p:sp>
      <p:sp>
        <p:nvSpPr>
          <p:cNvPr id="104" name="标题 1"/>
          <p:cNvSpPr>
            <a:spLocks noGrp="1"/>
          </p:cNvSpPr>
          <p:nvPr>
            <p:custDataLst>
              <p:tags r:id="rId17"/>
            </p:custDataLst>
          </p:nvPr>
        </p:nvSpPr>
        <p:spPr>
          <a:xfrm>
            <a:off x="5071745" y="47625"/>
            <a:ext cx="1220470" cy="284480"/>
          </a:xfrm>
          <a:prstGeom prst="rect">
            <a:avLst/>
          </a:prstGeom>
          <a:solidFill>
            <a:schemeClr val="accent4">
              <a:lumMod val="50000"/>
            </a:schemeClr>
          </a:solidFill>
        </p:spPr>
        <p:txBody>
          <a:bodyPr vert="horz" lIns="90000" tIns="46800" rIns="90000" bIns="46800" rtlCol="0" anchor="ctr" anchorCtr="0">
            <a:noAutofit/>
          </a:bodyPr>
          <a:lst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a:lstStyle>
          <a:p>
            <a:pPr lvl="0" algn="ctr">
              <a:buClrTx/>
              <a:buSzTx/>
              <a:buFontTx/>
            </a:pPr>
            <a:r>
              <a:rPr lang="zh-CN" altLang="en-US" sz="1500">
                <a:solidFill>
                  <a:schemeClr val="accent4">
                    <a:lumMod val="50000"/>
                  </a:schemeClr>
                </a:solidFill>
                <a:highlight>
                  <a:srgbClr val="FFFF00"/>
                </a:highlight>
                <a:sym typeface="+mn-ea"/>
              </a:rPr>
              <a:t>公平性</a:t>
            </a:r>
            <a:endParaRPr lang="zh-CN" altLang="en-US" sz="1000">
              <a:solidFill>
                <a:schemeClr val="accent4">
                  <a:lumMod val="50000"/>
                </a:schemeClr>
              </a:solidFill>
              <a:highlight>
                <a:srgbClr val="FFFF00"/>
              </a:highlight>
              <a:sym typeface="+mn-ea"/>
            </a:endParaRPr>
          </a:p>
        </p:txBody>
      </p:sp>
      <p:sp>
        <p:nvSpPr>
          <p:cNvPr id="61" name="文本框 60"/>
          <p:cNvSpPr txBox="1"/>
          <p:nvPr/>
        </p:nvSpPr>
        <p:spPr>
          <a:xfrm>
            <a:off x="35560" y="6453505"/>
            <a:ext cx="9037955" cy="323850"/>
          </a:xfrm>
          <a:prstGeom prst="rect">
            <a:avLst/>
          </a:prstGeom>
          <a:solidFill>
            <a:schemeClr val="accent4">
              <a:lumMod val="50000"/>
            </a:schemeClr>
          </a:solidFill>
        </p:spPr>
        <p:txBody>
          <a:bodyPr wrap="square" rtlCol="0">
            <a:noAutofit/>
          </a:bodyPr>
          <a:p>
            <a:pPr fontAlgn="base"/>
            <a:r>
              <a:rPr lang="zh-CN" altLang="en-US" sz="900">
                <a:solidFill>
                  <a:schemeClr val="bg1"/>
                </a:solidFill>
                <a:highlight>
                  <a:srgbClr val="0000FF"/>
                </a:highlight>
                <a:latin typeface="Times New Roman" panose="02020603050405020304" charset="0"/>
                <a:ea typeface="宋体" panose="02010600030101010101" pitchFamily="2" charset="-122"/>
              </a:rPr>
              <a:t>[1]中国血脂管理指南（2023 年）；[2] </a:t>
            </a:r>
            <a:r>
              <a:rPr lang="en-US" altLang="zh-CN" sz="900">
                <a:solidFill>
                  <a:schemeClr val="bg1"/>
                </a:solidFill>
                <a:highlight>
                  <a:srgbClr val="0000FF"/>
                </a:highlight>
                <a:latin typeface="Times New Roman" panose="02020603050405020304" charset="0"/>
                <a:ea typeface="宋体" panose="02010600030101010101" pitchFamily="2" charset="-122"/>
              </a:rPr>
              <a:t>Farnier M, Santos RD, Cosin-Sales J, et al. Projected impact of treatment intensification with statin, ezetimibe, and statin plus ezetimibe fixed-dose combination on MACE across six countries. Eur J Prev Cardiol. 2022;29(17):2264-2271.; [3]</a:t>
            </a:r>
            <a:r>
              <a:rPr lang="zh-CN" altLang="en-US" sz="900">
                <a:solidFill>
                  <a:schemeClr val="bg1"/>
                </a:solidFill>
                <a:highlight>
                  <a:srgbClr val="0000FF"/>
                </a:highlight>
                <a:latin typeface="Times New Roman" panose="02020603050405020304" charset="0"/>
                <a:ea typeface="宋体" panose="02010600030101010101" pitchFamily="2" charset="-122"/>
              </a:rPr>
              <a:t>中国心血管健康与疾病报告2022</a:t>
            </a:r>
            <a:endParaRPr lang="zh-CN" altLang="en-US" sz="900">
              <a:solidFill>
                <a:schemeClr val="bg1"/>
              </a:solidFill>
              <a:highlight>
                <a:srgbClr val="0000FF"/>
              </a:highlight>
              <a:latin typeface="Times New Roman" panose="02020603050405020304" charset="0"/>
              <a:ea typeface="宋体" panose="02010600030101010101" pitchFamily="2" charset="-122"/>
            </a:endParaRPr>
          </a:p>
        </p:txBody>
      </p:sp>
    </p:spTree>
    <p:custDataLst>
      <p:tags r:id="rId18"/>
    </p:custDataLst>
  </p:cSld>
  <p:clrMapOvr>
    <a:masterClrMapping/>
  </p:clrMapOvr>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353"/>
  <p:tag name="KSO_WM_TEMPLATE_CATEGORY" val="custom"/>
  <p:tag name="KSO_WM_TEMPLATE_MASTER_TYPE" val="0"/>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12.xml><?xml version="1.0" encoding="utf-8"?>
<p:tagLst xmlns:p="http://schemas.openxmlformats.org/presentationml/2006/main">
  <p:tag name="KSO_WM_UNIT_TEXTBOXSTYLE_SHAPETYPE" val="0"/>
  <p:tag name="KSO_WM_UNIT_HIGHLIGHT" val="0"/>
  <p:tag name="KSO_WM_UNIT_COMPATIBLE" val="0"/>
  <p:tag name="KSO_WM_UNIT_DIAGRAM_ISNUMVISUAL" val="0"/>
  <p:tag name="KSO_WM_UNIT_DIAGRAM_ISREFERUNIT" val="0"/>
  <p:tag name="KSO_WM_UNIT_ID" val="mixed20202316_1*f*1"/>
  <p:tag name="KSO_WM_TEMPLATE_CATEGORY" val="mixed"/>
  <p:tag name="KSO_WM_TEMPLATE_INDEX" val="20202316"/>
  <p:tag name="KSO_WM_UNIT_LAYERLEVEL" val="1"/>
  <p:tag name="KSO_WM_TAG_VERSION" val="1.0"/>
  <p:tag name="KSO_WM_BEAUTIFY_FLAG" val="#wm#"/>
  <p:tag name="KSO_WM_UNIT_TEXTBOXSTYLE_TEMPLATETYPE" val="8"/>
  <p:tag name="KSO_WM_UNIT_PRESET_TEXT" val="我们能实现，图文排版，让我们能实现，图文排版，让图图片&#13;您的正文已经经简明扼要，字字珠玑。&#13;您的正文已经经简明扼要，字字珠玑。&#13;您的正文已经经简明扼要，字字珠玑。&#13;您的正文已经经简明扼要，字字珠玑。&#13;我们能实现，图文排版，让我们能实现，图文排版，让图图片"/>
  <p:tag name="KSO_WM_UNIT_NOCLEAR" val="1"/>
  <p:tag name="KSO_WM_UNIT_VALUE" val="252"/>
  <p:tag name="KSO_WM_UNIT_TYPE" val="f"/>
  <p:tag name="KSO_WM_UNIT_INDEX" val="1"/>
  <p:tag name="KSO_WM_UNIT_TEXTBOXSTYLE_GUID" val="{814d3e4b-e292-4f95-85cc-f9eccd6edaf2}"/>
  <p:tag name="KSO_WM_UNIT_TEXTBOXSTYLE_TEMPLATEID" val="3139430"/>
  <p:tag name="KSO_WM_UNIT_TEXTBOXSTYLE_TYPE" val="8"/>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18_4*m_i*1_1"/>
  <p:tag name="KSO_WM_TEMPLATE_CATEGORY" val="diagram"/>
  <p:tag name="KSO_WM_TEMPLATE_INDEX" val="20230318"/>
  <p:tag name="KSO_WM_UNIT_LAYERLEVEL" val="1_1"/>
  <p:tag name="KSO_WM_TAG_VERSION" val="3.0"/>
  <p:tag name="KSO_WM_DIAGRAM_GROUP_CODE" val="m1-1"/>
  <p:tag name="KSO_WM_UNIT_TYPE" val="m_i"/>
  <p:tag name="KSO_WM_UNIT_INDEX" val="1_1"/>
  <p:tag name="KSO_WM_DIAGRAM_VERSION" val="3"/>
  <p:tag name="KSO_WM_DIAGRAM_COLOR_TRICK" val="1"/>
  <p:tag name="KSO_WM_DIAGRAM_COLOR_TEXT_CAN_REMOVE" val="n"/>
  <p:tag name="KSO_WM_DIAGRAM_MAX_ITEMCNT" val="6"/>
  <p:tag name="KSO_WM_DIAGRAM_MIN_ITEMCNT" val="2"/>
  <p:tag name="KSO_WM_DIAGRAM_VIRTUALLY_FRAME" val="{&quot;height&quot;:217.39775161458087,&quot;left&quot;:1.45,&quot;top&quot;:150.94464566929133,&quot;width&quot;:720}"/>
  <p:tag name="KSO_WM_DIAGRAM_COLOR_MATCH_VALUE" val="{&quot;shape&quot;:{&quot;fill&quot;:{&quot;gradient&quot;:[{&quot;brightness&quot;:0.6000000238418579,&quot;colorType&quot;:1,&quot;foreColorIndex&quot;:5,&quot;pos&quot;:0,&quot;transparency&quot;:0.8700000047683716},{&quot;brightness&quot;:0.4000000059604645,&quot;colorType&quot;:1,&quot;foreColorIndex&quot;:5,&quot;pos&quot;:1,&quot;transparency&quot;:0.5}],&quot;type&quot;:3},&quot;glow&quot;:{&quot;colorType&quot;:0},&quot;line&quot;:{&quot;type&quot;:0},&quot;shadow&quot;:{&quot;brightness&quot;:0.400000005960464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18_4*m_i*1_2"/>
  <p:tag name="KSO_WM_TEMPLATE_CATEGORY" val="diagram"/>
  <p:tag name="KSO_WM_TEMPLATE_INDEX" val="20230318"/>
  <p:tag name="KSO_WM_UNIT_LAYERLEVEL" val="1_1"/>
  <p:tag name="KSO_WM_TAG_VERSION" val="3.0"/>
  <p:tag name="KSO_WM_DIAGRAM_GROUP_CODE" val="m1-1"/>
  <p:tag name="KSO_WM_UNIT_TYPE" val="m_i"/>
  <p:tag name="KSO_WM_UNIT_INDEX" val="1_2"/>
  <p:tag name="KSO_WM_DIAGRAM_VERSION" val="3"/>
  <p:tag name="KSO_WM_DIAGRAM_COLOR_TRICK" val="1"/>
  <p:tag name="KSO_WM_DIAGRAM_COLOR_TEXT_CAN_REMOVE" val="n"/>
  <p:tag name="KSO_WM_DIAGRAM_MAX_ITEMCNT" val="6"/>
  <p:tag name="KSO_WM_DIAGRAM_MIN_ITEMCNT" val="2"/>
  <p:tag name="KSO_WM_DIAGRAM_VIRTUALLY_FRAME" val="{&quot;height&quot;:217.39775161458087,&quot;left&quot;:1.45,&quot;top&quot;:150.94464566929133,&quot;width&quot;:720}"/>
  <p:tag name="KSO_WM_DIAGRAM_COLOR_MATCH_VALUE" val="{&quot;shape&quot;:{&quot;fill&quot;:{&quot;type&quot;:0},&quot;glow&quot;:{&quot;colorType&quot;:0},&quot;line&quot;:{&quot;gradient&quot;:[{&quot;brightness&quot;:0.800000011920929,&quot;colorType&quot;:1,&quot;foreColorIndex&quot;:5,&quot;pos&quot;:0,&quot;transparency&quot;:1},{&quot;brightness&quot;:0.4000000059604645,&quot;colorType&quot;:1,&quot;foreColorIndex&quot;:5,&quot;pos&quot;:1,&quot;transparency&quot;:0.6000000238418579}],&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18_4*m_i*1_3"/>
  <p:tag name="KSO_WM_TEMPLATE_CATEGORY" val="diagram"/>
  <p:tag name="KSO_WM_TEMPLATE_INDEX" val="20230318"/>
  <p:tag name="KSO_WM_UNIT_LAYERLEVEL" val="1_1"/>
  <p:tag name="KSO_WM_TAG_VERSION" val="3.0"/>
  <p:tag name="KSO_WM_DIAGRAM_GROUP_CODE" val="m1-1"/>
  <p:tag name="KSO_WM_UNIT_TYPE" val="m_i"/>
  <p:tag name="KSO_WM_UNIT_INDEX" val="1_3"/>
  <p:tag name="KSO_WM_DIAGRAM_VERSION" val="3"/>
  <p:tag name="KSO_WM_DIAGRAM_COLOR_TRICK" val="1"/>
  <p:tag name="KSO_WM_DIAGRAM_COLOR_TEXT_CAN_REMOVE" val="n"/>
  <p:tag name="KSO_WM_DIAGRAM_MAX_ITEMCNT" val="6"/>
  <p:tag name="KSO_WM_DIAGRAM_MIN_ITEMCNT" val="2"/>
  <p:tag name="KSO_WM_DIAGRAM_VIRTUALLY_FRAME" val="{&quot;height&quot;:217.39775161458087,&quot;left&quot;:1.45,&quot;top&quot;:150.94464566929133,&quot;width&quot;:720}"/>
  <p:tag name="KSO_WM_DIAGRAM_COLOR_MATCH_VALUE" val="{&quot;shape&quot;:{&quot;fill&quot;:{&quot;type&quot;:0},&quot;glow&quot;:{&quot;colorType&quot;:0},&quot;line&quot;:{&quot;gradient&quot;:[{&quot;brightness&quot;:0.800000011920929,&quot;colorType&quot;:1,&quot;foreColorIndex&quot;:5,&quot;pos&quot;:0,&quot;transparency&quot;:1},{&quot;brightness&quot;:0.4000000059604645,&quot;colorType&quot;:1,&quot;foreColorIndex&quot;:5,&quot;pos&quot;:1,&quot;transparency&quot;:0.6000000238418579}],&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USE_COLOR_VALUE" val="{&quot;color_scheme&quot;:1,&quot;color_type&quot;:1,&quot;theme_color_indexes&quot;:[5,6,5,6,5,6]}"/>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18_4*m_h_a*1_1_1"/>
  <p:tag name="KSO_WM_TEMPLATE_CATEGORY" val="diagram"/>
  <p:tag name="KSO_WM_TEMPLATE_INDEX" val="20230318"/>
  <p:tag name="KSO_WM_UNIT_LAYERLEVEL" val="1_1_1"/>
  <p:tag name="KSO_WM_TAG_VERSION" val="3.0"/>
  <p:tag name="KSO_WM_DIAGRAM_GROUP_CODE" val="m1-1"/>
  <p:tag name="KSO_WM_UNIT_TYPE" val="m_h_a"/>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217.39775161458087,&quot;left&quot;:1.45,&quot;top&quot;:150.94464566929133,&quot;width&quot;:720}"/>
  <p:tag name="KSO_WM_DIAGRAM_COLOR_MATCH_VALUE" val="{&quot;shape&quot;:{&quot;fill&quot;:{&quot;gradient&quot;:[{&quot;brightness&quot;:0.44999998807907104,&quot;colorType&quot;:1,&quot;foreColorIndex&quot;:5,&quot;pos&quot;:0,&quot;transparency&quot;:0},{&quot;brightness&quot;:0,&quot;colorType&quot;:1,&quot;foreColorIndex&quot;:5,&quot;pos&quot;:1,&quot;transparency&quot;:0}],&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SCONTENTSTITLE" val="0"/>
  <p:tag name="KSO_WM_UNIT_ISNUMDGMTITLE" val="0"/>
  <p:tag name="KSO_WM_UNIT_NOCLEAR" val="0"/>
  <p:tag name="KSO_WM_UNIT_VALUE" val="21"/>
  <p:tag name="KSO_WM_UNIT_PRESET_TEXT" val="添加标题"/>
  <p:tag name="KSO_WM_UNIT_FILL_TYPE" val="3"/>
  <p:tag name="KSO_WM_UNIT_TEXT_TYPE" val="1"/>
  <p:tag name="KSO_WM_DIAGRAM_USE_COLOR_VALUE" val="{&quot;color_scheme&quot;:1,&quot;color_type&quot;:1,&quot;theme_color_indexes&quot;:[5,6,5,6,5,6]}"/>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18_4*m_h_a*1_2_1"/>
  <p:tag name="KSO_WM_TEMPLATE_CATEGORY" val="diagram"/>
  <p:tag name="KSO_WM_TEMPLATE_INDEX" val="20230318"/>
  <p:tag name="KSO_WM_UNIT_LAYERLEVEL" val="1_1_1"/>
  <p:tag name="KSO_WM_TAG_VERSION" val="3.0"/>
  <p:tag name="KSO_WM_DIAGRAM_GROUP_CODE" val="m1-1"/>
  <p:tag name="KSO_WM_UNIT_TYPE" val="m_h_a"/>
  <p:tag name="KSO_WM_UNIT_INDEX" val="1_2_1"/>
  <p:tag name="KSO_WM_DIAGRAM_VERSION" val="3"/>
  <p:tag name="KSO_WM_DIAGRAM_COLOR_TRICK" val="1"/>
  <p:tag name="KSO_WM_DIAGRAM_COLOR_TEXT_CAN_REMOVE" val="n"/>
  <p:tag name="KSO_WM_DIAGRAM_MAX_ITEMCNT" val="6"/>
  <p:tag name="KSO_WM_DIAGRAM_MIN_ITEMCNT" val="2"/>
  <p:tag name="KSO_WM_DIAGRAM_VIRTUALLY_FRAME" val="{&quot;height&quot;:217.39775161458087,&quot;left&quot;:1.45,&quot;top&quot;:150.94464566929133,&quot;width&quot;:720}"/>
  <p:tag name="KSO_WM_DIAGRAM_COLOR_MATCH_VALUE" val="{&quot;shape&quot;:{&quot;fill&quot;:{&quot;gradient&quot;:[{&quot;brightness&quot;:0.30000001192092896,&quot;colorType&quot;:1,&quot;foreColorIndex&quot;:5,&quot;pos&quot;:0,&quot;transparency&quot;:0},{&quot;brightness&quot;:-0.05000000074505806,&quot;colorType&quot;:1,&quot;foreColorIndex&quot;:5,&quot;pos&quot;:1,&quot;transparency&quot;:0}],&quot;type&quot;:3},&quot;glow&quot;:{&quot;colorType&quot;:0},&quot;line&quot;:{&quot;type&quot;:0},&quot;shadow&quot;:{&quot;brightness&quot;:0,&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SCONTENTSTITLE" val="0"/>
  <p:tag name="KSO_WM_UNIT_ISNUMDGMTITLE" val="0"/>
  <p:tag name="KSO_WM_UNIT_NOCLEAR" val="0"/>
  <p:tag name="KSO_WM_UNIT_VALUE" val="21"/>
  <p:tag name="KSO_WM_UNIT_PRESET_TEXT" val="添加标题"/>
  <p:tag name="KSO_WM_UNIT_FILL_TYPE" val="3"/>
  <p:tag name="KSO_WM_UNIT_TEXT_TYPE" val="1"/>
  <p:tag name="KSO_WM_DIAGRAM_USE_COLOR_VALUE" val="{&quot;color_scheme&quot;:1,&quot;color_type&quot;:1,&quot;theme_color_indexes&quot;:[5,6,5,6,5,6]}"/>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18_4*m_h_a*1_3_1"/>
  <p:tag name="KSO_WM_TEMPLATE_CATEGORY" val="diagram"/>
  <p:tag name="KSO_WM_TEMPLATE_INDEX" val="20230318"/>
  <p:tag name="KSO_WM_UNIT_LAYERLEVEL" val="1_1_1"/>
  <p:tag name="KSO_WM_TAG_VERSION" val="3.0"/>
  <p:tag name="KSO_WM_DIAGRAM_GROUP_CODE" val="m1-1"/>
  <p:tag name="KSO_WM_UNIT_TYPE" val="m_h_a"/>
  <p:tag name="KSO_WM_UNIT_INDEX" val="1_3_1"/>
  <p:tag name="KSO_WM_DIAGRAM_VERSION" val="3"/>
  <p:tag name="KSO_WM_DIAGRAM_COLOR_TRICK" val="1"/>
  <p:tag name="KSO_WM_DIAGRAM_COLOR_TEXT_CAN_REMOVE" val="n"/>
  <p:tag name="KSO_WM_DIAGRAM_MAX_ITEMCNT" val="6"/>
  <p:tag name="KSO_WM_DIAGRAM_MIN_ITEMCNT" val="2"/>
  <p:tag name="KSO_WM_DIAGRAM_VIRTUALLY_FRAME" val="{&quot;height&quot;:217.39775161458087,&quot;left&quot;:1.45,&quot;top&quot;:150.94464566929133,&quot;width&quot;:720}"/>
  <p:tag name="KSO_WM_DIAGRAM_COLOR_MATCH_VALUE" val="{&quot;shape&quot;:{&quot;fill&quot;:{&quot;gradient&quot;:[{&quot;brightness&quot;:0.15000000596046448,&quot;colorType&quot;:1,&quot;foreColorIndex&quot;:5,&quot;pos&quot;:0,&quot;transparency&quot;:0},{&quot;brightness&quot;:-0.10000000149011612,&quot;colorType&quot;:1,&quot;foreColorIndex&quot;:5,&quot;pos&quot;:1,&quot;transparency&quot;:0}],&quot;type&quot;:3},&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SCONTENTSTITLE" val="0"/>
  <p:tag name="KSO_WM_UNIT_ISNUMDGMTITLE" val="0"/>
  <p:tag name="KSO_WM_UNIT_NOCLEAR" val="0"/>
  <p:tag name="KSO_WM_UNIT_VALUE" val="21"/>
  <p:tag name="KSO_WM_UNIT_PRESET_TEXT" val="添加标题"/>
  <p:tag name="KSO_WM_UNIT_FILL_TYPE" val="3"/>
  <p:tag name="KSO_WM_UNIT_TEXT_TYPE" val="1"/>
  <p:tag name="KSO_WM_DIAGRAM_USE_COLOR_VALUE" val="{&quot;color_scheme&quot;:1,&quot;color_type&quot;:1,&quot;theme_color_indexes&quot;:[5,6,5,6,5,6]}"/>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18_4*m_h_a*1_4_1"/>
  <p:tag name="KSO_WM_TEMPLATE_CATEGORY" val="diagram"/>
  <p:tag name="KSO_WM_TEMPLATE_INDEX" val="20230318"/>
  <p:tag name="KSO_WM_UNIT_LAYERLEVEL" val="1_1_1"/>
  <p:tag name="KSO_WM_TAG_VERSION" val="3.0"/>
  <p:tag name="KSO_WM_DIAGRAM_GROUP_CODE" val="m1-1"/>
  <p:tag name="KSO_WM_UNIT_TYPE" val="m_h_a"/>
  <p:tag name="KSO_WM_UNIT_INDEX" val="1_4_1"/>
  <p:tag name="KSO_WM_DIAGRAM_VERSION" val="3"/>
  <p:tag name="KSO_WM_DIAGRAM_COLOR_TRICK" val="1"/>
  <p:tag name="KSO_WM_DIAGRAM_COLOR_TEXT_CAN_REMOVE" val="n"/>
  <p:tag name="KSO_WM_DIAGRAM_MAX_ITEMCNT" val="6"/>
  <p:tag name="KSO_WM_DIAGRAM_MIN_ITEMCNT" val="2"/>
  <p:tag name="KSO_WM_DIAGRAM_VIRTUALLY_FRAME" val="{&quot;height&quot;:217.39775161458087,&quot;left&quot;:1.45,&quot;top&quot;:150.94464566929133,&quot;width&quot;:720}"/>
  <p:tag name="KSO_WM_DIAGRAM_COLOR_MATCH_VALUE" val="{&quot;shape&quot;:{&quot;fill&quot;:{&quot;gradient&quot;:[{&quot;brightness&quot;:0.15000000596046448,&quot;colorType&quot;:1,&quot;foreColorIndex&quot;:5,&quot;pos&quot;:0,&quot;transparency&quot;:0},{&quot;brightness&quot;:-0.15000000596046448,&quot;colorType&quot;:1,&quot;foreColorIndex&quot;:5,&quot;pos&quot;:1,&quot;transparency&quot;:0}],&quot;type&quot;:3},&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SCONTENTSTITLE" val="0"/>
  <p:tag name="KSO_WM_UNIT_ISNUMDGMTITLE" val="0"/>
  <p:tag name="KSO_WM_UNIT_NOCLEAR" val="0"/>
  <p:tag name="KSO_WM_UNIT_VALUE" val="21"/>
  <p:tag name="KSO_WM_UNIT_PRESET_TEXT" val="添加标题"/>
  <p:tag name="KSO_WM_UNIT_FILL_TYPE" val="3"/>
  <p:tag name="KSO_WM_UNIT_TEXT_TYPE" val="1"/>
  <p:tag name="KSO_WM_DIAGRAM_USE_COLOR_VALUE" val="{&quot;color_scheme&quot;:1,&quot;color_type&quot;:1,&quot;theme_color_indexes&quot;:[5,6,5,6,5,6]}"/>
</p:tagLst>
</file>

<file path=ppt/tags/tag12.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18_4*m_h_a*1_5_1"/>
  <p:tag name="KSO_WM_TEMPLATE_CATEGORY" val="diagram"/>
  <p:tag name="KSO_WM_TEMPLATE_INDEX" val="20230318"/>
  <p:tag name="KSO_WM_UNIT_LAYERLEVEL" val="1_1_1"/>
  <p:tag name="KSO_WM_TAG_VERSION" val="3.0"/>
  <p:tag name="KSO_WM_DIAGRAM_GROUP_CODE" val="m1-1"/>
  <p:tag name="KSO_WM_UNIT_TYPE" val="m_h_a"/>
  <p:tag name="KSO_WM_UNIT_INDEX" val="1_5_1"/>
  <p:tag name="KSO_WM_DIAGRAM_VERSION" val="3"/>
  <p:tag name="KSO_WM_DIAGRAM_COLOR_TRICK" val="1"/>
  <p:tag name="KSO_WM_DIAGRAM_COLOR_TEXT_CAN_REMOVE" val="n"/>
  <p:tag name="KSO_WM_DIAGRAM_MAX_ITEMCNT" val="6"/>
  <p:tag name="KSO_WM_DIAGRAM_MIN_ITEMCNT" val="2"/>
  <p:tag name="KSO_WM_DIAGRAM_VIRTUALLY_FRAME" val="{&quot;height&quot;:217.39775161458087,&quot;left&quot;:1.45,&quot;top&quot;:150.94464566929133,&quot;width&quot;:720}"/>
  <p:tag name="KSO_WM_DIAGRAM_COLOR_MATCH_VALUE" val="{&quot;shape&quot;:{&quot;fill&quot;:{&quot;gradient&quot;:[{&quot;brightness&quot;:0,&quot;colorType&quot;:1,&quot;foreColorIndex&quot;:5,&quot;pos&quot;:0,&quot;transparency&quot;:0},{&quot;brightness&quot;:-0.20000000298023224,&quot;colorType&quot;:1,&quot;foreColorIndex&quot;:5,&quot;pos&quot;:1,&quot;transparency&quot;:0}],&quot;type&quot;:3},&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SCONTENTSTITLE" val="0"/>
  <p:tag name="KSO_WM_UNIT_ISNUMDGMTITLE" val="0"/>
  <p:tag name="KSO_WM_UNIT_NOCLEAR" val="0"/>
  <p:tag name="KSO_WM_UNIT_VALUE" val="21"/>
  <p:tag name="KSO_WM_UNIT_PRESET_TEXT" val="添加标题"/>
  <p:tag name="KSO_WM_UNIT_FILL_TYPE" val="3"/>
  <p:tag name="KSO_WM_UNIT_TEXT_TYPE" val="1"/>
  <p:tag name="KSO_WM_DIAGRAM_USE_COLOR_VALUE" val="{&quot;color_scheme&quot;:1,&quot;color_type&quot;:1,&quot;theme_color_indexes&quot;:[5,6,5,6,5,6]}"/>
</p:tagLst>
</file>

<file path=ppt/tags/tag12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1_1"/>
  <p:tag name="KSO_WM_UNIT_ID" val="diagram20230318_4*m_h_f*1_1_1"/>
  <p:tag name="KSO_WM_TEMPLATE_CATEGORY" val="diagram"/>
  <p:tag name="KSO_WM_TEMPLATE_INDEX" val="20230318"/>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6"/>
  <p:tag name="KSO_WM_DIAGRAM_MIN_ITEMCNT" val="2"/>
  <p:tag name="KSO_WM_DIAGRAM_VIRTUALLY_FRAME" val="{&quot;height&quot;:217.39775161458087,&quot;left&quot;:1.45,&quot;top&quot;:150.94464566929133,&quot;width&quot;:72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LAYER_COUNT" val="1"/>
  <p:tag name="KSO_WM_BEAUTIFY_FLAG" val="#wm#"/>
  <p:tag name="KSO_WM_UNIT_PRESET_TEXT" val="单击此处添加文本具体内容，简明扼要地阐述您的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30318_4*m_h_i*1_1_2"/>
  <p:tag name="KSO_WM_TEMPLATE_CATEGORY" val="diagram"/>
  <p:tag name="KSO_WM_TEMPLATE_INDEX" val="20230318"/>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217.39775161458087,&quot;left&quot;:1.45,&quot;top&quot;:150.94464566929133,&quot;width&quot;:720}"/>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12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3_1"/>
  <p:tag name="KSO_WM_UNIT_ID" val="diagram20230318_4*m_h_f*1_3_1"/>
  <p:tag name="KSO_WM_TEMPLATE_CATEGORY" val="diagram"/>
  <p:tag name="KSO_WM_TEMPLATE_INDEX" val="20230318"/>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6"/>
  <p:tag name="KSO_WM_DIAGRAM_MIN_ITEMCNT" val="2"/>
  <p:tag name="KSO_WM_DIAGRAM_VIRTUALLY_FRAME" val="{&quot;height&quot;:217.39775161458087,&quot;left&quot;:1.45,&quot;top&quot;:150.94464566929133,&quot;width&quot;:72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LAYER_COUNT" val="1"/>
  <p:tag name="KSO_WM_BEAUTIFY_FLAG" val="#wm#"/>
  <p:tag name="KSO_WM_UNIT_PRESET_TEXT" val="单击此处输入你的正文，文字是您思想的提炼"/>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30318_4*m_h_i*1_3_2"/>
  <p:tag name="KSO_WM_TEMPLATE_CATEGORY" val="diagram"/>
  <p:tag name="KSO_WM_TEMPLATE_INDEX" val="20230318"/>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217.39775161458087,&quot;left&quot;:1.45,&quot;top&quot;:150.94464566929133,&quot;width&quot;:720}"/>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12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5_1"/>
  <p:tag name="KSO_WM_UNIT_ID" val="diagram20230318_4*m_h_f*1_5_1"/>
  <p:tag name="KSO_WM_TEMPLATE_CATEGORY" val="diagram"/>
  <p:tag name="KSO_WM_TEMPLATE_INDEX" val="20230318"/>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6"/>
  <p:tag name="KSO_WM_DIAGRAM_MIN_ITEMCNT" val="2"/>
  <p:tag name="KSO_WM_DIAGRAM_VIRTUALLY_FRAME" val="{&quot;height&quot;:217.39775161458087,&quot;left&quot;:1.45,&quot;top&quot;:150.94464566929133,&quot;width&quot;:72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LAYER_COUNT" val="1"/>
  <p:tag name="KSO_WM_BEAUTIFY_FLAG" val="#wm#"/>
  <p:tag name="KSO_WM_UNIT_PRESET_TEXT" val="单击此处输入正文，文字是您思想的提炼"/>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diagram20230318_4*m_h_i*1_5_2"/>
  <p:tag name="KSO_WM_TEMPLATE_CATEGORY" val="diagram"/>
  <p:tag name="KSO_WM_TEMPLATE_INDEX" val="20230318"/>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217.39775161458087,&quot;left&quot;:1.45,&quot;top&quot;:150.94464566929133,&quot;width&quot;:720}"/>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12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4_1"/>
  <p:tag name="KSO_WM_UNIT_ID" val="diagram20230318_4*m_h_f*1_4_1"/>
  <p:tag name="KSO_WM_TEMPLATE_CATEGORY" val="diagram"/>
  <p:tag name="KSO_WM_TEMPLATE_INDEX" val="20230318"/>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6"/>
  <p:tag name="KSO_WM_DIAGRAM_MIN_ITEMCNT" val="2"/>
  <p:tag name="KSO_WM_DIAGRAM_VIRTUALLY_FRAME" val="{&quot;height&quot;:217.39775161458087,&quot;left&quot;:1.45,&quot;top&quot;:150.94464566929133,&quot;width&quot;:72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LAYER_COUNT" val="1"/>
  <p:tag name="KSO_WM_BEAUTIFY_FLAG" val="#wm#"/>
  <p:tag name="KSO_WM_UNIT_PRESET_TEXT" val="单击此处添加文本内容，简明扼要地阐述您的观点"/>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230318_4*m_h_i*1_4_2"/>
  <p:tag name="KSO_WM_TEMPLATE_CATEGORY" val="diagram"/>
  <p:tag name="KSO_WM_TEMPLATE_INDEX" val="20230318"/>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217.39775161458087,&quot;left&quot;:1.45,&quot;top&quot;:150.94464566929133,&quot;width&quot;:720}"/>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12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2_1"/>
  <p:tag name="KSO_WM_UNIT_ID" val="diagram20230318_4*m_h_f*1_2_1"/>
  <p:tag name="KSO_WM_TEMPLATE_CATEGORY" val="diagram"/>
  <p:tag name="KSO_WM_TEMPLATE_INDEX" val="20230318"/>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6"/>
  <p:tag name="KSO_WM_DIAGRAM_MIN_ITEMCNT" val="2"/>
  <p:tag name="KSO_WM_DIAGRAM_VIRTUALLY_FRAME" val="{&quot;height&quot;:217.39775161458087,&quot;left&quot;:1.45,&quot;top&quot;:150.94464566929133,&quot;width&quot;:720}"/>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LAYER_COUNT" val="1"/>
  <p:tag name="KSO_WM_BEAUTIFY_FLAG" val="#wm#"/>
  <p:tag name="KSO_WM_UNIT_PRESET_TEXT" val="单击此处输入正文，文字是您思想的提炼"/>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3.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30318_4*m_h_i*1_2_2"/>
  <p:tag name="KSO_WM_TEMPLATE_CATEGORY" val="diagram"/>
  <p:tag name="KSO_WM_TEMPLATE_INDEX" val="20230318"/>
  <p:tag name="KSO_WM_UNIT_LAYERLEVEL" val="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217.39775161458087,&quot;left&quot;:1.45,&quot;top&quot;:150.94464566929133,&quot;width&quot;:720}"/>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131.xml><?xml version="1.0" encoding="utf-8"?>
<p:tagLst xmlns:p="http://schemas.openxmlformats.org/presentationml/2006/main">
  <p:tag name="KSO_WM_BEAUTIFY_FLAG" val="#wm#"/>
  <p:tag name="KSO_WM_TEMPLATE_CATEGORY" val="custom"/>
  <p:tag name="KSO_WM_TEMPLATE_INDEX" val="20236726"/>
  <p:tag name="resource_record_key" val="{&quot;29&quot;:[50000193],&quot;65&quot;:[20236726],&quot;70&quot;:[3312125]}"/>
</p:tagLst>
</file>

<file path=ppt/tags/tag132.xml><?xml version="1.0" encoding="utf-8"?>
<p:tagLst xmlns:p="http://schemas.openxmlformats.org/presentationml/2006/main">
  <p:tag name="TABLE_ENDDRAG_ORIGIN_RECT" val="634*393"/>
  <p:tag name="TABLE_ENDDRAG_RECT" val="31*52*634*393"/>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8.xml><?xml version="1.0" encoding="utf-8"?>
<p:tagLst xmlns:p="http://schemas.openxmlformats.org/presentationml/2006/main">
  <p:tag name="KSO_WM_BEAUTIFY_FLAG" val="#wm#"/>
  <p:tag name="KSO_WM_TEMPLATE_CATEGORY" val="custom"/>
  <p:tag name="KSO_WM_TEMPLATE_INDEX" val="20236726"/>
  <p:tag name="resource_record_key" val="{&quot;29&quot;:[50000193],&quot;65&quot;:[20236726]}"/>
</p:tagLst>
</file>

<file path=ppt/tags/tag139.xml><?xml version="1.0" encoding="utf-8"?>
<p:tagLst xmlns:p="http://schemas.openxmlformats.org/presentationml/2006/main">
  <p:tag name="KSO_WM_UNIT_TEXTBOXSTYLE_SHAPETYPE" val="0"/>
  <p:tag name="KSO_WM_UNIT_HIGHLIGHT" val="0"/>
  <p:tag name="KSO_WM_UNIT_COMPATIBLE" val="0"/>
  <p:tag name="KSO_WM_UNIT_DIAGRAM_ISNUMVISUAL" val="0"/>
  <p:tag name="KSO_WM_UNIT_DIAGRAM_ISREFERUNIT" val="0"/>
  <p:tag name="KSO_WM_UNIT_ID" val="mixed20202316_1*f*1"/>
  <p:tag name="KSO_WM_TEMPLATE_CATEGORY" val="mixed"/>
  <p:tag name="KSO_WM_TEMPLATE_INDEX" val="20202316"/>
  <p:tag name="KSO_WM_UNIT_LAYERLEVEL" val="1"/>
  <p:tag name="KSO_WM_TAG_VERSION" val="1.0"/>
  <p:tag name="KSO_WM_BEAUTIFY_FLAG" val="#wm#"/>
  <p:tag name="KSO_WM_UNIT_TEXTBOXSTYLE_TEMPLATETYPE" val="8"/>
  <p:tag name="KSO_WM_UNIT_PRESET_TEXT" val="我们能实现，图文排版，让我们能实现，图文排版，让图图片&#13;您的正文已经经简明扼要，字字珠玑。&#13;您的正文已经经简明扼要，字字珠玑。&#13;您的正文已经经简明扼要，字字珠玑。&#13;您的正文已经经简明扼要，字字珠玑。&#13;我们能实现，图文排版，让我们能实现，图文排版，让图图片"/>
  <p:tag name="KSO_WM_UNIT_NOCLEAR" val="1"/>
  <p:tag name="KSO_WM_UNIT_VALUE" val="252"/>
  <p:tag name="KSO_WM_UNIT_TYPE" val="f"/>
  <p:tag name="KSO_WM_UNIT_INDEX" val="1"/>
  <p:tag name="KSO_WM_UNIT_TEXTBOXSTYLE_GUID" val="{66f95fb3-29d0-4c05-ac33-266decb5e42f}"/>
  <p:tag name="KSO_WM_UNIT_TEXTBOXSTYLE_TEMPLATEID" val="3139430"/>
  <p:tag name="KSO_WM_UNIT_TEXTBOXSTYLE_TYPE" val="8"/>
</p:tagLst>
</file>

<file path=ppt/tags/tag14.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5.xml><?xml version="1.0" encoding="utf-8"?>
<p:tagLst xmlns:p="http://schemas.openxmlformats.org/presentationml/2006/main">
  <p:tag name="KSO_WM_BEAUTIFY_FLAG" val="#wm#"/>
  <p:tag name="KSO_WM_TEMPLATE_CATEGORY" val="custom"/>
  <p:tag name="KSO_WM_TEMPLATE_INDEX" val="20236726"/>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1.xml><?xml version="1.0" encoding="utf-8"?>
<p:tagLst xmlns:p="http://schemas.openxmlformats.org/presentationml/2006/main">
  <p:tag name="KSO_WM_BEAUTIFY_FLAG" val="#wm#"/>
  <p:tag name="KSO_WM_TEMPLATE_CATEGORY" val="custom"/>
  <p:tag name="KSO_WM_TEMPLATE_INDEX" val="20236726"/>
  <p:tag name="resource_record_key" val="{&quot;29&quot;:[50000193,50000140,50000199,50000049],&quot;65&quot;:[20236726]}"/>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7.xml><?xml version="1.0" encoding="utf-8"?>
<p:tagLst xmlns:p="http://schemas.openxmlformats.org/presentationml/2006/main">
  <p:tag name="KSO_WM_BEAUTIFY_FLAG" val="#wm#"/>
  <p:tag name="KSO_WM_TEMPLATE_CATEGORY" val="custom"/>
  <p:tag name="KSO_WM_TEMPLATE_INDEX" val="20236726"/>
  <p:tag name="resource_record_key" val="{&quot;10&quot;:[50062551],&quot;29&quot;:[50000193,50000140,50000199,50000049],&quot;65&quot;:[20236726]}"/>
</p:tagLst>
</file>

<file path=ppt/tags/tag158.xml><?xml version="1.0" encoding="utf-8"?>
<p:tagLst xmlns:p="http://schemas.openxmlformats.org/presentationml/2006/main">
  <p:tag name="KSO_DOCER_RESOURCE_TRACE_INFO" val="{&quot;id&quot;:&quot;50062468&quot;,&quot;origin&quot;:0,&quot;type&quot;:&quot;icons&quot;,&quot;user&quot;:&quot;462216813&quot;}"/>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4.xml><?xml version="1.0" encoding="utf-8"?>
<p:tagLst xmlns:p="http://schemas.openxmlformats.org/presentationml/2006/main">
  <p:tag name="KSO_WM_BEAUTIFY_FLAG" val="#wm#"/>
  <p:tag name="KSO_WM_TEMPLATE_CATEGORY" val="custom"/>
  <p:tag name="KSO_WM_TEMPLATE_INDEX" val="20236726"/>
  <p:tag name="resource_record_key" val="{&quot;10&quot;:[50062468],&quot;29&quot;:[50000193,50000140,50000199,50000049],&quot;65&quot;:[20236726]}"/>
</p:tagLst>
</file>

<file path=ppt/tags/tag165.xml><?xml version="1.0" encoding="utf-8"?>
<p:tagLst xmlns:p="http://schemas.openxmlformats.org/presentationml/2006/main">
  <p:tag name="KSO_WM_UNIT_TEXTBOXSTYLE_SHAPETYPE" val="0"/>
  <p:tag name="KSO_WM_UNIT_TEXTBOXSTYLE_TEMPLATETYPE" val="1"/>
  <p:tag name="KSO_WM_UNIT_PRESET_TEXT" val="点击此处添加正文，文字是您思想的提炼，为了演示发布的良好效果，请言简意赅的阐述您的观点。&#13;您的正文已经经简明扼要，字字珠玑，但信息却千丝万缕、错综复杂，需要用更多。"/>
  <p:tag name="KSO_WM_UNIT_NOCLEAR" val="1"/>
  <p:tag name="KSO_WM_UNIT_VALUE" val="54"/>
  <p:tag name="KSO_WM_UNIT_HIGHLIGHT" val="0"/>
  <p:tag name="KSO_WM_UNIT_COMPATIBLE" val="0"/>
  <p:tag name="KSO_WM_UNIT_DIAGRAM_ISNUMVISUAL" val="0"/>
  <p:tag name="KSO_WM_UNIT_DIAGRAM_ISREFERUNIT" val="0"/>
  <p:tag name="KSO_WM_UNIT_TYPE" val="f"/>
  <p:tag name="KSO_WM_UNIT_INDEX" val="1"/>
  <p:tag name="KSO_WM_UNIT_ID" val="mixed20201947_248*f*1"/>
  <p:tag name="KSO_WM_TEMPLATE_CATEGORY" val="mixed"/>
  <p:tag name="KSO_WM_TEMPLATE_INDEX" val="20201947"/>
  <p:tag name="KSO_WM_UNIT_LAYERLEVEL" val="1"/>
  <p:tag name="KSO_WM_TAG_VERSION" val="1.0"/>
  <p:tag name="KSO_WM_BEAUTIFY_FLAG" val="#wm#"/>
  <p:tag name="KSO_WM_UNIT_TEXTBOXSTYLE_GUID" val="{7f574025-0b3d-4f6c-a305-a825db8a2f1c}"/>
  <p:tag name="KSO_WM_UNIT_TEXTBOXSTYLE_TEMPLATEID" val="3132820"/>
  <p:tag name="KSO_WM_UNIT_TEXTBOXSTYLE_TYPE" val="8"/>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1.xml><?xml version="1.0" encoding="utf-8"?>
<p:tagLst xmlns:p="http://schemas.openxmlformats.org/presentationml/2006/main">
  <p:tag name="KSO_WM_BEAUTIFY_FLAG" val="#wm#"/>
  <p:tag name="KSO_WM_TEMPLATE_CATEGORY" val="custom"/>
  <p:tag name="KSO_WM_TEMPLATE_INDEX" val="20236726"/>
  <p:tag name="resource_record_key" val="{&quot;10&quot;:[50062468],&quot;29&quot;:[50000193,50000140,50000199,50000049],&quot;65&quot;:[20236726]}"/>
</p:tagLst>
</file>

<file path=ppt/tags/tag172.xml><?xml version="1.0" encoding="utf-8"?>
<p:tagLst xmlns:p="http://schemas.openxmlformats.org/presentationml/2006/main">
  <p:tag name="KSO_WM_DIAGRAM_VIRTUALLY_FRAME" val="{&quot;height&quot;:464.15,&quot;left&quot;:-29,&quot;top&quot;:48.85,&quot;width&quot;:746.9}"/>
</p:tagLst>
</file>

<file path=ppt/tags/tag173.xml><?xml version="1.0" encoding="utf-8"?>
<p:tagLst xmlns:p="http://schemas.openxmlformats.org/presentationml/2006/main">
  <p:tag name="KSO_WM_DIAGRAM_VIRTUALLY_FRAME" val="{&quot;height&quot;:464.15,&quot;left&quot;:-29,&quot;top&quot;:48.85,&quot;width&quot;:746.9}"/>
</p:tagLst>
</file>

<file path=ppt/tags/tag174.xml><?xml version="1.0" encoding="utf-8"?>
<p:tagLst xmlns:p="http://schemas.openxmlformats.org/presentationml/2006/main">
  <p:tag name="KSO_WM_DIAGRAM_VIRTUALLY_FRAME" val="{&quot;height&quot;:464.15,&quot;left&quot;:-29,&quot;top&quot;:48.85,&quot;width&quot;:746.9}"/>
</p:tagLst>
</file>

<file path=ppt/tags/tag175.xml><?xml version="1.0" encoding="utf-8"?>
<p:tagLst xmlns:p="http://schemas.openxmlformats.org/presentationml/2006/main">
  <p:tag name="KSO_WM_DIAGRAM_VIRTUALLY_FRAME" val="{&quot;height&quot;:464.15,&quot;left&quot;:-29,&quot;top&quot;:48.85,&quot;width&quot;:746.9}"/>
</p:tagLst>
</file>

<file path=ppt/tags/tag176.xml><?xml version="1.0" encoding="utf-8"?>
<p:tagLst xmlns:p="http://schemas.openxmlformats.org/presentationml/2006/main">
  <p:tag name="KSO_WM_DIAGRAM_VIRTUALLY_FRAME" val="{&quot;height&quot;:464.15,&quot;left&quot;:-29,&quot;top&quot;:48.85,&quot;width&quot;:746.9}"/>
</p:tagLst>
</file>

<file path=ppt/tags/tag177.xml><?xml version="1.0" encoding="utf-8"?>
<p:tagLst xmlns:p="http://schemas.openxmlformats.org/presentationml/2006/main">
  <p:tag name="KSO_WM_DIAGRAM_VIRTUALLY_FRAME" val="{&quot;height&quot;:464.15,&quot;left&quot;:-29,&quot;top&quot;:48.85,&quot;width&quot;:746.9}"/>
</p:tagLst>
</file>

<file path=ppt/tags/tag178.xml><?xml version="1.0" encoding="utf-8"?>
<p:tagLst xmlns:p="http://schemas.openxmlformats.org/presentationml/2006/main">
  <p:tag name="KSO_WM_DIAGRAM_VIRTUALLY_FRAME" val="{&quot;height&quot;:464.15,&quot;left&quot;:-29,&quot;top&quot;:48.85,&quot;width&quot;:746.9}"/>
</p:tagLst>
</file>

<file path=ppt/tags/tag179.xml><?xml version="1.0" encoding="utf-8"?>
<p:tagLst xmlns:p="http://schemas.openxmlformats.org/presentationml/2006/main">
  <p:tag name="KSO_WM_DIAGRAM_VIRTUALLY_FRAME" val="{&quot;height&quot;:464.15,&quot;left&quot;:-29,&quot;top&quot;:48.85,&quot;width&quot;:746.9}"/>
</p:tagLst>
</file>

<file path=ppt/tags/tag1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q_h_i"/>
  <p:tag name="KSO_WM_UNIT_INDEX" val="1_3_1"/>
  <p:tag name="KSO_WM_UNIT_ID" val="diagram20234393_3*q_h_i*1_3_1"/>
  <p:tag name="KSO_WM_TEMPLATE_CATEGORY" val="diagram"/>
  <p:tag name="KSO_WM_TEMPLATE_INDEX" val="20234393"/>
  <p:tag name="KSO_WM_UNIT_LAYERLEVEL" val="1_1_1"/>
  <p:tag name="KSO_WM_TAG_VERSION" val="3.0"/>
  <p:tag name="KSO_WM_UNIT_TEXT_FILL_FORE_SCHEMECOLOR_INDEX_BRIGHTNESS" val="0.15"/>
  <p:tag name="KSO_WM_DIAGRAM_GROUP_CODE" val="q1-1"/>
  <p:tag name="KSO_WM_DIAGRAM_VERSION" val="3"/>
  <p:tag name="KSO_WM_DIAGRAM_COLOR_TRICK" val="1"/>
  <p:tag name="KSO_WM_DIAGRAM_COLOR_TEXT_CAN_REMOVE" val="n"/>
  <p:tag name="KSO_WM_DIAGRAM_MAX_ITEMCNT" val="6"/>
  <p:tag name="KSO_WM_DIAGRAM_MIN_ITEMCNT" val="2"/>
  <p:tag name="KSO_WM_DIAGRAM_VIRTUALLY_FRAME" val="{&quot;height&quot;:464.15,&quot;left&quot;:-29,&quot;top&quot;:48.85,&quot;width&quot;:74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DIAGRAM_USE_COLOR_VALUE" val="{&quot;color_scheme&quot;:1,&quot;color_type&quot;:1,&quot;theme_color_indexes&quot;:[5,6,5,6,5,6]}"/>
</p:tagLst>
</file>

<file path=ppt/tags/tag181.xml><?xml version="1.0" encoding="utf-8"?>
<p:tagLst xmlns:p="http://schemas.openxmlformats.org/presentationml/2006/main">
  <p:tag name="KSO_WM_DIAGRAM_VIRTUALLY_FRAME" val="{&quot;height&quot;:464.15,&quot;left&quot;:-29,&quot;top&quot;:48.85,&quot;width&quot;:746.9}"/>
</p:tagLst>
</file>

<file path=ppt/tags/tag182.xml><?xml version="1.0" encoding="utf-8"?>
<p:tagLst xmlns:p="http://schemas.openxmlformats.org/presentationml/2006/main">
  <p:tag name="KSO_WM_DIAGRAM_VIRTUALLY_FRAME" val="{&quot;height&quot;:464.15,&quot;left&quot;:-29,&quot;top&quot;:48.85,&quot;width&quot;:746.9}"/>
</p:tagLst>
</file>

<file path=ppt/tags/tag183.xml><?xml version="1.0" encoding="utf-8"?>
<p:tagLst xmlns:p="http://schemas.openxmlformats.org/presentationml/2006/main">
  <p:tag name="KSO_WM_DIAGRAM_VIRTUALLY_FRAME" val="{&quot;height&quot;:464.15,&quot;left&quot;:-29,&quot;top&quot;:48.85,&quot;width&quot;:746.9}"/>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9.xml><?xml version="1.0" encoding="utf-8"?>
<p:tagLst xmlns:p="http://schemas.openxmlformats.org/presentationml/2006/main">
  <p:tag name="KSO_WM_BEAUTIFY_FLAG" val="#wm#"/>
  <p:tag name="KSO_WM_TEMPLATE_CATEGORY" val="custom"/>
  <p:tag name="KSO_WM_TEMPLATE_INDEX" val="20236726"/>
</p:tagLst>
</file>

<file path=ppt/tags/tag1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0.xml><?xml version="1.0" encoding="utf-8"?>
<p:tagLst xmlns:p="http://schemas.openxmlformats.org/presentationml/2006/main">
  <p:tag name="KSO_WM_UNIT_TEXTBOXSTYLE_SHAPETYPE" val="0"/>
  <p:tag name="KSO_WM_UNIT_HIGHLIGHT" val="0"/>
  <p:tag name="KSO_WM_UNIT_COMPATIBLE" val="0"/>
  <p:tag name="KSO_WM_UNIT_DIAGRAM_ISNUMVISUAL" val="0"/>
  <p:tag name="KSO_WM_UNIT_DIAGRAM_ISREFERUNIT" val="0"/>
  <p:tag name="KSO_WM_UNIT_ID" val="mixed20202316_1*f*1"/>
  <p:tag name="KSO_WM_TEMPLATE_CATEGORY" val="mixed"/>
  <p:tag name="KSO_WM_TEMPLATE_INDEX" val="20202316"/>
  <p:tag name="KSO_WM_UNIT_LAYERLEVEL" val="1"/>
  <p:tag name="KSO_WM_TAG_VERSION" val="1.0"/>
  <p:tag name="KSO_WM_BEAUTIFY_FLAG" val="#wm#"/>
  <p:tag name="KSO_WM_UNIT_TEXTBOXSTYLE_TEMPLATETYPE" val="8"/>
  <p:tag name="KSO_WM_UNIT_PRESET_TEXT" val="我们能实现，图文排版，让我们能实现，图文排版，让图图片&#13;您的正文已经经简明扼要，字字珠玑。&#13;您的正文已经经简明扼要，字字珠玑。&#13;您的正文已经经简明扼要，字字珠玑。&#13;您的正文已经经简明扼要，字字珠玑。&#13;我们能实现，图文排版，让我们能实现，图文排版，让图图片"/>
  <p:tag name="KSO_WM_UNIT_NOCLEAR" val="1"/>
  <p:tag name="KSO_WM_UNIT_VALUE" val="252"/>
  <p:tag name="KSO_WM_UNIT_TYPE" val="f"/>
  <p:tag name="KSO_WM_UNIT_INDEX" val="1"/>
  <p:tag name="KSO_WM_UNIT_TEXTBOXSTYLE_GUID" val="{814d3e4b-e292-4f95-85cc-f9eccd6edaf2}"/>
  <p:tag name="KSO_WM_UNIT_TEXTBOXSTYLE_TEMPLATEID" val="3139430"/>
  <p:tag name="KSO_WM_UNIT_TEXTBOXSTYLE_TYPE" val="8"/>
</p:tagLst>
</file>

<file path=ppt/tags/tag191.xml><?xml version="1.0" encoding="utf-8"?>
<p:tagLst xmlns:p="http://schemas.openxmlformats.org/presentationml/2006/main">
  <p:tag name="resource_record_key" val="{&quot;10&quot;:[50062468,50062551],&quot;29&quot;:[50000193,50000140,50000199,50000049],&quot;65&quot;:[20230977],&quot;70&quot;:[3325569,3324556,3322261,3326188,3312349,3325739,3312125]}"/>
</p:tagLst>
</file>

<file path=ppt/tags/tag2.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6726"/>
</p:tagLst>
</file>

<file path=ppt/tags/tag26.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6726"/>
</p:tagLst>
</file>

<file path=ppt/tags/tag2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TEMPLATE_THUMBS_INDEX" val="1、9"/>
  <p:tag name="KSO_WM_TEMPLATE_SUBCATEGORY" val="29"/>
  <p:tag name="KSO_WM_TEMPLATE_COLOR_TYPE" val="0"/>
  <p:tag name="KSO_WM_TAG_VERSION" val="3.0"/>
  <p:tag name="KSO_WM_BEAUTIFY_FLAG" val="#wm#"/>
  <p:tag name="KSO_WM_TEMPLATE_INDEX" val="20236726"/>
  <p:tag name="KSO_WM_TEMPLATE_CATEGORY" val="custom"/>
  <p:tag name="KSO_WM_TEMPLATE_MASTER_TYPE" val="0"/>
</p:tagLst>
</file>

<file path=ppt/tags/tag31.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6726"/>
</p:tagLst>
</file>

<file path=ppt/tags/tag45.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6726"/>
</p:tagLst>
</file>

<file path=ppt/tags/tag4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p="http://schemas.openxmlformats.org/presentationml/2006/main">
  <p:tag name="KSO_WM_TEMPLATE_THUMBS_INDEX" val="1、9"/>
  <p:tag name="KSO_WM_TEMPLATE_SUBCATEGORY" val="29"/>
  <p:tag name="KSO_WM_TEMPLATE_COLOR_TYPE" val="0"/>
  <p:tag name="KSO_WM_TAG_VERSION" val="3.0"/>
  <p:tag name="KSO_WM_BEAUTIFY_FLAG" val="#wm#"/>
  <p:tag name="KSO_WM_TEMPLATE_INDEX" val="20236726"/>
  <p:tag name="KSO_WM_TEMPLATE_CATEGORY" val="custom"/>
  <p:tag name="KSO_WM_TEMPLATE_MASTER_TYPE" val="0"/>
</p:tagLst>
</file>

<file path=ppt/tags/tag5.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6353"/>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TEMPLATE_CATEGORY" val="custom"/>
  <p:tag name="KSO_WM_TEMPLATE_INDEX" val="20236353"/>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2166"/>
      </a:dk2>
      <a:lt2>
        <a:srgbClr val="E1ECFF"/>
      </a:lt2>
      <a:accent1>
        <a:srgbClr val="0048E5"/>
      </a:accent1>
      <a:accent2>
        <a:srgbClr val="2C70FF"/>
      </a:accent2>
      <a:accent3>
        <a:srgbClr val="63A2FF"/>
      </a:accent3>
      <a:accent4>
        <a:srgbClr val="8BA1C4"/>
      </a:accent4>
      <a:accent5>
        <a:srgbClr val="B1B1B1"/>
      </a:accent5>
      <a:accent6>
        <a:srgbClr val="70AD47"/>
      </a:accent6>
      <a:hlink>
        <a:srgbClr val="0563C1"/>
      </a:hlink>
      <a:folHlink>
        <a:srgbClr val="954F72"/>
      </a:folHlink>
    </a:clrScheme>
    <a:fontScheme name="">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00000419-2">
      <a:dk1>
        <a:srgbClr val="333333"/>
      </a:dk1>
      <a:lt1>
        <a:srgbClr val="FFFFFF"/>
      </a:lt1>
      <a:dk2>
        <a:srgbClr val="102544"/>
      </a:dk2>
      <a:lt2>
        <a:srgbClr val="E1F4FB"/>
      </a:lt2>
      <a:accent1>
        <a:srgbClr val="3992EA"/>
      </a:accent1>
      <a:accent2>
        <a:srgbClr val="3ABCEA"/>
      </a:accent2>
      <a:accent3>
        <a:srgbClr val="5B97E7"/>
      </a:accent3>
      <a:accent4>
        <a:srgbClr val="9574DE"/>
      </a:accent4>
      <a:accent5>
        <a:srgbClr val="3AE6EA"/>
      </a:accent5>
      <a:accent6>
        <a:srgbClr val="3AEA9F"/>
      </a:accent6>
      <a:hlink>
        <a:srgbClr val="304FFE"/>
      </a:hlink>
      <a:folHlink>
        <a:srgbClr val="492067"/>
      </a:folHlink>
    </a:clrScheme>
    <a:fontScheme name="">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rmAutofit/>
      </a:bodyPr>
      <a:lstStyle>
        <a:defPPr>
          <a:lnSpc>
            <a:spcPct val="140000"/>
          </a:lnSpc>
          <a:defRPr lang="zh-CN" altLang="en-US" sz="2400" kern="100" dirty="0">
            <a:effectLst/>
            <a:latin typeface="+mn-ea"/>
            <a:cs typeface="江城圆体 400W"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
      <a:dk1>
        <a:srgbClr val="000000"/>
      </a:dk1>
      <a:lt1>
        <a:srgbClr val="FFFFFF"/>
      </a:lt1>
      <a:dk2>
        <a:srgbClr val="1A1A1A"/>
      </a:dk2>
      <a:lt2>
        <a:srgbClr val="F5F7FA"/>
      </a:lt2>
      <a:accent1>
        <a:srgbClr val="4874CB"/>
      </a:accent1>
      <a:accent2>
        <a:srgbClr val="6C8CD7"/>
      </a:accent2>
      <a:accent3>
        <a:srgbClr val="90A4E3"/>
      </a:accent3>
      <a:accent4>
        <a:srgbClr val="B4BCEF"/>
      </a:accent4>
      <a:accent5>
        <a:srgbClr val="D8D4FB"/>
      </a:accent5>
      <a:accent6>
        <a:srgbClr val="E6E8F5"/>
      </a:accent6>
      <a:hlink>
        <a:srgbClr val="2E5DBF"/>
      </a:hlink>
      <a:folHlink>
        <a:srgbClr val="1A3DA3"/>
      </a:folHlink>
    </a:clrScheme>
    <a:fontScheme name="">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rmAutofit/>
      </a:bodyPr>
      <a:lstStyle>
        <a:defPPr>
          <a:lnSpc>
            <a:spcPct val="140000"/>
          </a:lnSpc>
          <a:defRPr lang="zh-CN" altLang="en-US" sz="2400" kern="100" dirty="0">
            <a:effectLst/>
            <a:latin typeface="+mn-ea"/>
            <a:cs typeface="江城圆体 400W"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PS">
  <a:themeElements>
    <a:clrScheme name="">
      <a:dk1>
        <a:srgbClr val="000000"/>
      </a:dk1>
      <a:lt1>
        <a:srgbClr val="FFFFFF"/>
      </a:lt1>
      <a:dk2>
        <a:srgbClr val="2714D4"/>
      </a:dk2>
      <a:lt2>
        <a:srgbClr val="F5F5F5"/>
      </a:lt2>
      <a:accent1>
        <a:srgbClr val="5E43F7"/>
      </a:accent1>
      <a:accent2>
        <a:srgbClr val="8A73F9"/>
      </a:accent2>
      <a:accent3>
        <a:srgbClr val="B1A0FB"/>
      </a:accent3>
      <a:accent4>
        <a:srgbClr val="D8CFFD"/>
      </a:accent4>
      <a:accent5>
        <a:srgbClr val="E3DCFE"/>
      </a:accent5>
      <a:accent6>
        <a:srgbClr val="EDE9FF"/>
      </a:accent6>
      <a:hlink>
        <a:srgbClr val="FF6B6B"/>
      </a:hlink>
      <a:folHlink>
        <a:srgbClr val="FFA3A3"/>
      </a:folHlink>
    </a:clrScheme>
    <a:fontScheme name="">
      <a:majorFont>
        <a:latin typeface="Arial"/>
        <a:ea typeface="黑体"/>
        <a:cs typeface=""/>
      </a:majorFont>
      <a:minorFont>
        <a:latin typeface="Times New Roman"/>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宝石蓝">
    <a:dk1>
      <a:srgbClr val="000000"/>
    </a:dk1>
    <a:lt1>
      <a:srgbClr val="FFFFFF"/>
    </a:lt1>
    <a:dk2>
      <a:srgbClr val="000000"/>
    </a:dk2>
    <a:lt2>
      <a:srgbClr val="F8F8F8"/>
    </a:lt2>
    <a:accent1>
      <a:srgbClr val="4367FD"/>
    </a:accent1>
    <a:accent2>
      <a:srgbClr val="748BF9"/>
    </a:accent2>
    <a:accent3>
      <a:srgbClr val="AEC7FF"/>
    </a:accent3>
    <a:accent4>
      <a:srgbClr val="578EF9"/>
    </a:accent4>
    <a:accent5>
      <a:srgbClr val="92BEFD"/>
    </a:accent5>
    <a:accent6>
      <a:srgbClr val="CDE4F9"/>
    </a:accent6>
    <a:hlink>
      <a:srgbClr val="5F5F5F"/>
    </a:hlink>
    <a:folHlink>
      <a:srgbClr val="919191"/>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9914</Words>
  <Application>WPS 演示</Application>
  <PresentationFormat/>
  <Paragraphs>395</Paragraphs>
  <Slides>10</Slides>
  <Notes>0</Notes>
  <HiddenSlides>0</HiddenSlides>
  <MMClips>0</MMClips>
  <ScaleCrop>false</ScaleCrop>
  <HeadingPairs>
    <vt:vector size="6" baseType="variant">
      <vt:variant>
        <vt:lpstr>已用的字体</vt:lpstr>
      </vt:variant>
      <vt:variant>
        <vt:i4>16</vt:i4>
      </vt:variant>
      <vt:variant>
        <vt:lpstr>主题</vt:lpstr>
      </vt:variant>
      <vt:variant>
        <vt:i4>5</vt:i4>
      </vt:variant>
      <vt:variant>
        <vt:lpstr>幻灯片标题</vt:lpstr>
      </vt:variant>
      <vt:variant>
        <vt:i4>10</vt:i4>
      </vt:variant>
    </vt:vector>
  </HeadingPairs>
  <TitlesOfParts>
    <vt:vector size="31" baseType="lpstr">
      <vt:lpstr>Arial</vt:lpstr>
      <vt:lpstr>宋体</vt:lpstr>
      <vt:lpstr>Wingdings</vt:lpstr>
      <vt:lpstr>江城圆体 400W</vt:lpstr>
      <vt:lpstr>Wingdings</vt:lpstr>
      <vt:lpstr>黑体</vt:lpstr>
      <vt:lpstr>Times New Roman</vt:lpstr>
      <vt:lpstr>微软雅黑</vt:lpstr>
      <vt:lpstr>思源黑体 CN Regular</vt:lpstr>
      <vt:lpstr>Arial</vt:lpstr>
      <vt:lpstr>Batang</vt:lpstr>
      <vt:lpstr>Constantia</vt:lpstr>
      <vt:lpstr>MicrosoftYaHei-Bold</vt:lpstr>
      <vt:lpstr>Arial Unicode MS</vt:lpstr>
      <vt:lpstr>Calibri</vt:lpstr>
      <vt:lpstr>Segoe Print</vt:lpstr>
      <vt:lpstr>默认设计模板</vt:lpstr>
      <vt:lpstr>Office 主题​​</vt:lpstr>
      <vt:lpstr>1_Office 主题​​</vt:lpstr>
      <vt:lpstr>2_Office 主题​​</vt:lpstr>
      <vt:lpstr>WPS</vt:lpstr>
      <vt:lpstr>依折麦布阿托伐他汀钙片（Ⅰ） 阿托欣®</vt:lpstr>
      <vt:lpstr>PowerPoint 演示文稿</vt:lpstr>
      <vt:lpstr>PowerPoint 演示文稿</vt:lpstr>
      <vt:lpstr>PowerPoint 演示文稿</vt:lpstr>
      <vt:lpstr>安全性</vt:lpstr>
      <vt:lpstr>PowerPoint 演示文稿</vt:lpstr>
      <vt:lpstr>PowerPoint 演示文稿</vt:lpstr>
      <vt:lpstr>PowerPoint 演示文稿</vt:lpstr>
      <vt:lpstr>PowerPoint 演示文稿</vt:lpstr>
      <vt:lpstr> 感谢审阅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阿托欣® 依折麦布阿托伐汀钙片（Ⅰ）</dc:title>
  <dc:creator>Administrator</dc:creator>
  <cp:lastModifiedBy>李飞</cp:lastModifiedBy>
  <cp:revision>49</cp:revision>
  <dcterms:created xsi:type="dcterms:W3CDTF">2026-05-26T10:09:00Z</dcterms:created>
  <dcterms:modified xsi:type="dcterms:W3CDTF">2026-06-04T06:07:32Z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44194AEC1287468AA0F7804252D36B31_13</vt:lpwstr>
  </property>
</Properties>
</file>