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6" r:id="rId3"/>
  </p:sldMasterIdLst>
  <p:notesMasterIdLst>
    <p:notesMasterId r:id="rId5"/>
  </p:notesMasterIdLst>
  <p:handoutMasterIdLst>
    <p:handoutMasterId r:id="rId14"/>
  </p:handoutMasterIdLst>
  <p:sldIdLst>
    <p:sldId id="256" r:id="rId4"/>
    <p:sldId id="470" r:id="rId6"/>
    <p:sldId id="546" r:id="rId7"/>
    <p:sldId id="491" r:id="rId8"/>
    <p:sldId id="528" r:id="rId9"/>
    <p:sldId id="543" r:id="rId10"/>
    <p:sldId id="488" r:id="rId11"/>
    <p:sldId id="486" r:id="rId12"/>
    <p:sldId id="484" r:id="rId13"/>
  </p:sldIdLst>
  <p:sldSz cx="12192000" cy="6858000"/>
  <p:notesSz cx="6858000" cy="9144000"/>
  <p:embeddedFontLst>
    <p:embeddedFont>
      <p:font typeface="黑体" panose="02010609060101010101" charset="-122"/>
      <p:regular r:id="rId19"/>
    </p:embeddedFont>
    <p:embeddedFont>
      <p:font typeface="微软雅黑" panose="020B0503020204020204" pitchFamily="34" charset="-122"/>
      <p:regular r:id="rId20"/>
    </p:embeddedFont>
    <p:embeddedFont>
      <p:font typeface="WPS灵秀黑" charset="-122"/>
      <p:regular r:id="rId21"/>
    </p:embeddedFont>
    <p:embeddedFont>
      <p:font typeface="Calibri" panose="020F0502020204030204" charset="0"/>
      <p:regular r:id="rId22"/>
      <p:bold r:id="rId23"/>
      <p:italic r:id="rId24"/>
      <p:boldItalic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7FB467A-74E7-42CD-B8D5-556E15136334}">
          <p14:sldIdLst>
            <p14:sldId id="256"/>
            <p14:sldId id="470"/>
            <p14:sldId id="546"/>
            <p14:sldId id="491"/>
            <p14:sldId id="528"/>
            <p14:sldId id="543"/>
            <p14:sldId id="488"/>
            <p14:sldId id="486"/>
            <p14:sldId id="484"/>
          </p14:sldIdLst>
        </p14:section>
        <p14:section name="模板说明" id="{CFA2FC99-EEC6-46E1-81A1-5783B79530F2}">
          <p14:sldIdLst/>
        </p14:section>
      </p14:sectionLst>
    </p:ext>
    <p:ext uri="{EFAFB233-063F-42B5-8137-9DF3F51BA10A}">
      <p15:sldGuideLst xmlns:p15="http://schemas.microsoft.com/office/powerpoint/2012/main">
        <p15:guide id="1" orient="horz" pos="209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4F67"/>
    <a:srgbClr val="63A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94660"/>
  </p:normalViewPr>
  <p:slideViewPr>
    <p:cSldViewPr snapToGrid="0" showGuides="1">
      <p:cViewPr>
        <p:scale>
          <a:sx n="50" d="100"/>
          <a:sy n="50" d="100"/>
        </p:scale>
        <p:origin x="-1110" y="-612"/>
      </p:cViewPr>
      <p:guideLst>
        <p:guide orient="horz" pos="2096"/>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gs" Target="tags/tag94.xml"/><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5" Type="http://schemas.microsoft.com/office/2011/relationships/chartColorStyle" Target="colors1.xml"/><Relationship Id="rId4" Type="http://schemas.microsoft.com/office/2011/relationships/chartStyle" Target="style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1.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Override" Target="../theme/themeOverride2.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forceAA="0"/>
          <a:lstStyle/>
          <a:p>
            <a:pPr defTabSz="914400">
              <a:defRPr lang="zh-CN" sz="1400" b="0" i="0" u="none" strike="noStrike" kern="1200" spc="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t>有效率</a:t>
            </a: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有效率</c:v>
                </c:pt>
              </c:strCache>
            </c:strRef>
          </c:tx>
          <c:spPr>
            <a:blipFill rotWithShape="1">
              <a:blip xmlns:r="http://schemas.openxmlformats.org/officeDocument/2006/relationships" r:embed="rId2">
                <a:duotone>
                  <a:schemeClr val="accent1"/>
                  <a:prstClr val="white"/>
                </a:duotone>
              </a:blip>
              <a:stretch>
                <a:fillRect/>
              </a:stretch>
            </a:blipFill>
            <a:ln>
              <a:noFill/>
            </a:ln>
            <a:effectLst>
              <a:outerShdw blurRad="76200" dir="18900000" sy="23000" kx="-1200000" algn="bl" rotWithShape="0">
                <a:prstClr val="black">
                  <a:alpha val="10000"/>
                </a:prstClr>
              </a:outerShdw>
            </a:effectLst>
          </c:spPr>
          <c:invertIfNegative val="0"/>
          <c:dPt>
            <c:idx val="0"/>
            <c:invertIfNegative val="0"/>
            <c:bubble3D val="0"/>
            <c:spPr>
              <a:blipFill rotWithShape="1">
                <a:blip xmlns:r="http://schemas.openxmlformats.org/officeDocument/2006/relationships" r:embed="rId3">
                  <a:duotone>
                    <a:schemeClr val="accent1"/>
                    <a:prstClr val="white"/>
                  </a:duotone>
                </a:blip>
                <a:stretch>
                  <a:fillRect/>
                </a:stretch>
              </a:blipFill>
              <a:ln>
                <a:noFill/>
              </a:ln>
              <a:effectLst>
                <a:outerShdw blurRad="76200" dir="18900000" sy="23000" kx="-1200000" algn="bl" rotWithShape="0">
                  <a:prstClr val="black">
                    <a:alpha val="10000"/>
                  </a:prstClr>
                </a:outerShdw>
              </a:effectLst>
            </c:spPr>
          </c:dPt>
          <c:dPt>
            <c:idx val="1"/>
            <c:invertIfNegative val="0"/>
            <c:bubble3D val="0"/>
            <c:spPr>
              <a:blipFill rotWithShape="1">
                <a:blip xmlns:r="http://schemas.openxmlformats.org/officeDocument/2006/relationships" r:embed="rId3">
                  <a:duotone>
                    <a:schemeClr val="accent2"/>
                    <a:prstClr val="white"/>
                  </a:duotone>
                </a:blip>
                <a:stretch>
                  <a:fillRect/>
                </a:stretch>
              </a:blipFill>
              <a:ln>
                <a:noFill/>
              </a:ln>
              <a:effectLst>
                <a:outerShdw blurRad="76200" dir="18900000" sy="23000" kx="-1200000" algn="bl" rotWithShape="0">
                  <a:prstClr val="black">
                    <a:alpha val="10000"/>
                  </a:prstClr>
                </a:outerShdw>
              </a:effectLst>
            </c:spPr>
          </c:dPt>
          <c:dLbls>
            <c:dLbl>
              <c:idx val="0"/>
              <c:layout/>
              <c:numFmt formatCode="General" sourceLinked="1"/>
              <c:spPr>
                <a:solidFill>
                  <a:schemeClr val="accent1"/>
                </a:solidFill>
                <a:ln>
                  <a:noFill/>
                </a:ln>
                <a:effectLst/>
              </c:spPr>
              <c:txPr>
                <a:bodyPr rot="0" spcFirstLastPara="0" vertOverflow="ellipsis" vert="horz" wrap="square" lIns="38100" tIns="19050" rIns="38100" bIns="19050" anchor="ctr" anchorCtr="1" forceAA="0"/>
                <a:lstStyle/>
                <a:p>
                  <a:pPr>
                    <a:defRPr lang="zh-CN" sz="9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solidFill>
                  <a:schemeClr val="accent2"/>
                </a:solidFill>
                <a:ln>
                  <a:noFill/>
                </a:ln>
                <a:effectLst/>
              </c:spPr>
              <c:txPr>
                <a:bodyPr rot="0" spcFirstLastPara="0" vertOverflow="ellipsis" vert="horz" wrap="square" lIns="38100" tIns="19050" rIns="38100" bIns="19050" anchor="ctr" anchorCtr="1" forceAA="0"/>
                <a:lstStyle/>
                <a:p>
                  <a:pPr>
                    <a:defRPr lang="zh-CN" sz="9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extLst>
                <c:ext xmlns:c15="http://schemas.microsoft.com/office/drawing/2012/chart" uri="{CE6537A1-D6FC-4f65-9D91-7224C49458BB}"/>
              </c:extLst>
            </c:dLbl>
            <c:numFmt formatCode="General" sourceLinked="1"/>
            <c:spPr>
              <a:noFill/>
              <a:ln>
                <a:noFill/>
              </a:ln>
              <a:effectLst/>
            </c:spPr>
            <c:txPr>
              <a:bodyPr rot="0" spcFirstLastPara="0" vertOverflow="ellipsis" vert="horz" wrap="square" lIns="38100" tIns="19050" rIns="38100" bIns="19050" anchor="ctr" anchorCtr="1" forceAA="0"/>
              <a:lstStyle/>
              <a:p>
                <a:pPr>
                  <a:defRPr lang="zh-CN" sz="9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依巴斯汀</c:v>
                </c:pt>
                <c:pt idx="1">
                  <c:v>盐酸左西替利嗪</c:v>
                </c:pt>
              </c:strCache>
            </c:strRef>
          </c:cat>
          <c:val>
            <c:numRef>
              <c:f>Sheet1!$B$2:$B$3</c:f>
              <c:numCache>
                <c:formatCode>0.00%</c:formatCode>
                <c:ptCount val="2"/>
                <c:pt idx="0">
                  <c:v>0.863</c:v>
                </c:pt>
                <c:pt idx="1">
                  <c:v>0.68</c:v>
                </c:pt>
              </c:numCache>
            </c:numRef>
          </c:val>
        </c:ser>
        <c:dLbls>
          <c:showLegendKey val="0"/>
          <c:showVal val="1"/>
          <c:showCatName val="0"/>
          <c:showSerName val="0"/>
          <c:showPercent val="0"/>
          <c:showBubbleSize val="0"/>
        </c:dLbls>
        <c:gapWidth val="152"/>
        <c:overlap val="-21"/>
        <c:axId val="150557557"/>
        <c:axId val="352554338"/>
      </c:barChart>
      <c:catAx>
        <c:axId val="150557557"/>
        <c:scaling>
          <c:orientation val="minMax"/>
        </c:scaling>
        <c:delete val="0"/>
        <c:axPos val="b"/>
        <c:majorGridlines>
          <c:spPr>
            <a:ln w="6350" cap="flat" cmpd="sng" algn="ctr">
              <a:solidFill>
                <a:schemeClr val="tx1">
                  <a:lumMod val="50000"/>
                  <a:lumOff val="50000"/>
                  <a:alpha val="25000"/>
                </a:schemeClr>
              </a:solidFill>
              <a:round/>
            </a:ln>
            <a:effectLst/>
          </c:spPr>
        </c:majorGridlines>
        <c:numFmt formatCode="General" sourceLinked="1"/>
        <c:majorTickMark val="none"/>
        <c:minorTickMark val="none"/>
        <c:tickLblPos val="nextTo"/>
        <c:spPr>
          <a:noFill/>
          <a:ln w="6350" cap="flat" cmpd="sng" algn="ctr">
            <a:solidFill>
              <a:schemeClr val="tx1">
                <a:lumMod val="50000"/>
                <a:lumOff val="50000"/>
                <a:alpha val="2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352554338"/>
        <c:crosses val="autoZero"/>
        <c:auto val="1"/>
        <c:lblAlgn val="ctr"/>
        <c:lblOffset val="100"/>
        <c:noMultiLvlLbl val="0"/>
      </c:catAx>
      <c:valAx>
        <c:axId val="352554338"/>
        <c:scaling>
          <c:orientation val="minMax"/>
        </c:scaling>
        <c:delete val="1"/>
        <c:axPos val="l"/>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50557557"/>
        <c:crosses val="autoZero"/>
        <c:crossBetween val="between"/>
      </c:valAx>
      <c:spPr>
        <a:noFill/>
        <a:ln>
          <a:noFill/>
        </a:ln>
        <a:effectLst/>
      </c:spPr>
    </c:plotArea>
    <c:plotVisOnly val="1"/>
    <c:dispBlanksAs val="gap"/>
    <c:showDLblsOverMax val="0"/>
    <c:extLst>
      <c:ext uri="{0b15fc19-7d7d-44ad-8c2d-2c3a37ce22c3}">
        <chartProps xmlns="https://web.wps.cn/et/2018/main" chartId="{d9709bc6-04a1-451b-a388-f72653ec6288}"/>
      </c:ext>
    </c:extLst>
  </c:chart>
  <c:spPr>
    <a:solidFill>
      <a:schemeClr val="bg1"/>
    </a:solidFill>
    <a:ln w="6350" cap="flat" cmpd="sng" algn="ctr">
      <a:solidFill>
        <a:schemeClr val="tx1">
          <a:lumMod val="50000"/>
          <a:lumOff val="50000"/>
          <a:alpha val="25000"/>
        </a:schemeClr>
      </a:solidFill>
      <a:round/>
    </a:ln>
    <a:effectLst>
      <a:outerShdw blurRad="63500" dist="37357" dir="2700000" sx="0" sy="0" rotWithShape="0">
        <a:scrgbClr r="0" g="0" b="0"/>
      </a:outerShdw>
    </a:effectLst>
  </c:spPr>
  <c:txPr>
    <a:bodyPr/>
    <a:lstStyle/>
    <a:p>
      <a:pPr>
        <a:defRPr lang="zh-CN">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400" b="0" i="0" u="none" strike="noStrike" kern="1200" spc="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t>瘙痒评分</a:t>
            </a:r>
          </a:p>
        </c:rich>
      </c:tx>
      <c:layout/>
      <c:overlay val="0"/>
      <c:spPr>
        <a:noFill/>
        <a:ln>
          <a:noFill/>
        </a:ln>
        <a:effectLst/>
      </c:spPr>
    </c:title>
    <c:autoTitleDeleted val="0"/>
    <c:plotArea>
      <c:layout/>
      <c:barChart>
        <c:barDir val="bar"/>
        <c:grouping val="clustered"/>
        <c:varyColors val="0"/>
        <c:ser>
          <c:idx val="0"/>
          <c:order val="0"/>
          <c:tx>
            <c:strRef>
              <c:f>Sheet1!$B$1</c:f>
              <c:strCache>
                <c:ptCount val="1"/>
                <c:pt idx="0">
                  <c:v>治疗后</c:v>
                </c:pt>
              </c:strCache>
            </c:strRef>
          </c:tx>
          <c:spPr>
            <a:solidFill>
              <a:schemeClr val="accent1"/>
            </a:solidFill>
            <a:ln>
              <a:noFill/>
            </a:ln>
            <a:effectLst/>
          </c:spPr>
          <c:invertIfNegative val="0"/>
          <c:dLbls>
            <c:numFmt formatCode="General" sourceLinked="1"/>
            <c:spPr>
              <a:noFill/>
              <a:ln w="6350">
                <a:solidFill>
                  <a:schemeClr val="accent1"/>
                </a:solidFill>
              </a:ln>
              <a:effectLst/>
            </c:spPr>
            <c:txPr>
              <a:bodyPr rot="0" spcFirstLastPara="0" vertOverflow="ellipsis" vert="horz" wrap="square" lIns="38100" tIns="19050" rIns="38100" bIns="19050" anchor="ctr" anchorCtr="1" forceAA="0">
                <a:spAutoFit/>
              </a:bodyPr>
              <a:lstStyle/>
              <a:p>
                <a:pPr>
                  <a:defRPr lang="zh-CN" sz="900" b="0" i="0" u="none" strike="noStrike" kern="1200" baseline="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依巴斯汀</c:v>
                </c:pt>
                <c:pt idx="1">
                  <c:v>盐酸左西替利嗪</c:v>
                </c:pt>
              </c:strCache>
            </c:strRef>
          </c:cat>
          <c:val>
            <c:numRef>
              <c:f>Sheet1!$B$2:$B$3</c:f>
              <c:numCache>
                <c:formatCode>General</c:formatCode>
                <c:ptCount val="2"/>
                <c:pt idx="0">
                  <c:v>0.58</c:v>
                </c:pt>
                <c:pt idx="1">
                  <c:v>1.09</c:v>
                </c:pt>
              </c:numCache>
            </c:numRef>
          </c:val>
        </c:ser>
        <c:ser>
          <c:idx val="1"/>
          <c:order val="1"/>
          <c:tx>
            <c:strRef>
              <c:f>Sheet1!$C$1</c:f>
              <c:strCache>
                <c:ptCount val="1"/>
                <c:pt idx="0">
                  <c:v>治疗前</c:v>
                </c:pt>
              </c:strCache>
            </c:strRef>
          </c:tx>
          <c:spPr>
            <a:solidFill>
              <a:schemeClr val="accent2"/>
            </a:solidFill>
            <a:ln>
              <a:noFill/>
            </a:ln>
            <a:effectLst/>
          </c:spPr>
          <c:invertIfNegative val="0"/>
          <c:dLbls>
            <c:numFmt formatCode="General" sourceLinked="1"/>
            <c:spPr>
              <a:noFill/>
              <a:ln w="6350">
                <a:solidFill>
                  <a:schemeClr val="accent2"/>
                </a:solidFill>
              </a:ln>
              <a:effectLst/>
            </c:spPr>
            <c:txPr>
              <a:bodyPr rot="0" spcFirstLastPara="0" vertOverflow="ellipsis" vert="horz" wrap="square" lIns="38100" tIns="19050" rIns="38100" bIns="19050" anchor="ctr" anchorCtr="1" forceAA="0">
                <a:spAutoFit/>
              </a:bodyPr>
              <a:lstStyle/>
              <a:p>
                <a:pPr>
                  <a:defRPr lang="zh-CN" sz="900" b="0" i="0" u="none" strike="noStrike" kern="1200" baseline="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依巴斯汀</c:v>
                </c:pt>
                <c:pt idx="1">
                  <c:v>盐酸左西替利嗪</c:v>
                </c:pt>
              </c:strCache>
            </c:strRef>
          </c:cat>
          <c:val>
            <c:numRef>
              <c:f>Sheet1!$C$2:$C$3</c:f>
              <c:numCache>
                <c:formatCode>General</c:formatCode>
                <c:ptCount val="2"/>
                <c:pt idx="0">
                  <c:v>3.84</c:v>
                </c:pt>
                <c:pt idx="1">
                  <c:v>3.72</c:v>
                </c:pt>
              </c:numCache>
            </c:numRef>
          </c:val>
        </c:ser>
        <c:dLbls>
          <c:showLegendKey val="0"/>
          <c:showVal val="1"/>
          <c:showCatName val="0"/>
          <c:showSerName val="0"/>
          <c:showPercent val="0"/>
          <c:showBubbleSize val="0"/>
        </c:dLbls>
        <c:gapWidth val="380"/>
        <c:overlap val="-71"/>
        <c:axId val="863153793"/>
        <c:axId val="847779059"/>
      </c:barChart>
      <c:catAx>
        <c:axId val="863153793"/>
        <c:scaling>
          <c:orientation val="minMax"/>
        </c:scaling>
        <c:delete val="0"/>
        <c:axPos val="l"/>
        <c:majorGridlines>
          <c:spPr>
            <a:ln w="6350" cap="flat" cmpd="sng" algn="ctr">
              <a:solidFill>
                <a:schemeClr val="tx1">
                  <a:lumMod val="50000"/>
                  <a:lumOff val="50000"/>
                  <a:alpha val="25000"/>
                </a:schemeClr>
              </a:solidFill>
              <a:round/>
            </a:ln>
            <a:effectLst/>
          </c:spPr>
        </c:majorGridlines>
        <c:numFmt formatCode="General" sourceLinked="1"/>
        <c:majorTickMark val="none"/>
        <c:minorTickMark val="none"/>
        <c:tickLblPos val="nextTo"/>
        <c:spPr>
          <a:noFill/>
          <a:ln w="6350" cap="flat" cmpd="sng" algn="ctr">
            <a:solidFill>
              <a:schemeClr val="tx1">
                <a:lumMod val="50000"/>
                <a:lumOff val="50000"/>
                <a:alpha val="2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847779059"/>
        <c:crosses val="autoZero"/>
        <c:auto val="1"/>
        <c:lblAlgn val="ctr"/>
        <c:lblOffset val="100"/>
        <c:noMultiLvlLbl val="0"/>
      </c:catAx>
      <c:valAx>
        <c:axId val="847779059"/>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863153793"/>
        <c:crosses val="autoZero"/>
        <c:crossBetween val="between"/>
      </c:valAx>
      <c:spPr>
        <a:noFill/>
        <a:ln w="25400">
          <a:noFill/>
        </a:ln>
        <a:effectLst/>
      </c:spPr>
    </c:plotArea>
    <c:legend>
      <c:legendPos val="r"/>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extLst>
      <c:ext uri="{0b15fc19-7d7d-44ad-8c2d-2c3a37ce22c3}">
        <chartProps xmlns="https://web.wps.cn/et/2018/main" chartId="{64788cce-bbb8-46ba-89e7-884b117e2a0b}"/>
      </c:ext>
    </c:extLst>
  </c:chart>
  <c:spPr>
    <a:solidFill>
      <a:schemeClr val="bg1"/>
    </a:solidFill>
    <a:ln w="6350" cap="flat" cmpd="sng" algn="ctr">
      <a:solidFill>
        <a:schemeClr val="tx1">
          <a:lumMod val="50000"/>
          <a:lumOff val="50000"/>
          <a:alpha val="25000"/>
        </a:schemeClr>
      </a:solidFill>
      <a:round/>
    </a:ln>
    <a:effectLst>
      <a:outerShdw blurRad="63500" dist="37357" dir="2700000" sx="0" sy="0" rotWithShape="0">
        <a:scrgbClr r="0" g="0" b="0"/>
      </a:outerShdw>
    </a:effectLst>
  </c:spPr>
  <c:txPr>
    <a:bodyPr/>
    <a:lstStyle/>
    <a:p>
      <a:pPr>
        <a:defRPr lang="zh-C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400" b="0" i="0" u="none" strike="noStrike" kern="1200" spc="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t>皮损评分</a:t>
            </a:r>
          </a:p>
        </c:rich>
      </c:tx>
      <c:layout/>
      <c:overlay val="0"/>
      <c:spPr>
        <a:noFill/>
        <a:ln>
          <a:noFill/>
        </a:ln>
        <a:effectLst/>
      </c:spPr>
    </c:title>
    <c:autoTitleDeleted val="0"/>
    <c:plotArea>
      <c:layout/>
      <c:barChart>
        <c:barDir val="bar"/>
        <c:grouping val="clustered"/>
        <c:varyColors val="0"/>
        <c:ser>
          <c:idx val="0"/>
          <c:order val="0"/>
          <c:tx>
            <c:strRef>
              <c:f>Sheet1!$B$1</c:f>
              <c:strCache>
                <c:ptCount val="1"/>
                <c:pt idx="0">
                  <c:v>治疗后</c:v>
                </c:pt>
              </c:strCache>
            </c:strRef>
          </c:tx>
          <c:spPr>
            <a:blipFill dpi="0" rotWithShape="1">
              <a:blip xmlns:r="http://schemas.openxmlformats.org/officeDocument/2006/relationships" r:embed="rId3">
                <a:duotone>
                  <a:schemeClr val="accent1"/>
                  <a:prstClr val="white"/>
                </a:duotone>
              </a:blip>
              <a:srcRect/>
              <a:tile tx="0" ty="0" sx="100000" sy="100000" flip="xy" algn="r"/>
            </a:blipFill>
            <a:ln>
              <a:noFill/>
            </a:ln>
            <a:effectLst>
              <a:outerShdw blurRad="50800" dist="38100" dir="2700000" algn="tl" rotWithShape="0">
                <a:schemeClr val="accent1">
                  <a:alpha val="40000"/>
                </a:schemeClr>
              </a:outerShdw>
            </a:effectLst>
          </c:spPr>
          <c:invertIfNegative val="0"/>
          <c:dLbls>
            <c:numFmt formatCode="General" sourceLinked="1"/>
            <c:spPr>
              <a:noFill/>
              <a:ln>
                <a:noFill/>
              </a:ln>
              <a:effectLst/>
            </c:spPr>
            <c:txPr>
              <a:bodyPr rot="0" spcFirstLastPara="0" vertOverflow="ellipsis" vert="horz" wrap="square" lIns="38100" tIns="19050" rIns="108000" bIns="19050" anchor="ctr" anchorCtr="1" forceAA="0">
                <a:spAutoFit/>
              </a:bodyPr>
              <a:lstStyle/>
              <a:p>
                <a:pPr>
                  <a:defRPr lang="zh-CN" sz="9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Sheet1!$A$2:$A$3</c:f>
              <c:strCache>
                <c:ptCount val="2"/>
                <c:pt idx="0">
                  <c:v>依巴斯汀</c:v>
                </c:pt>
                <c:pt idx="1">
                  <c:v>盐酸左西替利嗪</c:v>
                </c:pt>
              </c:strCache>
            </c:strRef>
          </c:cat>
          <c:val>
            <c:numRef>
              <c:f>Sheet1!$B$2:$B$3</c:f>
              <c:numCache>
                <c:formatCode>General</c:formatCode>
                <c:ptCount val="2"/>
                <c:pt idx="0">
                  <c:v>0.62</c:v>
                </c:pt>
                <c:pt idx="1">
                  <c:v>0.99</c:v>
                </c:pt>
              </c:numCache>
            </c:numRef>
          </c:val>
        </c:ser>
        <c:ser>
          <c:idx val="1"/>
          <c:order val="1"/>
          <c:tx>
            <c:strRef>
              <c:f>Sheet1!$C$1</c:f>
              <c:strCache>
                <c:ptCount val="1"/>
                <c:pt idx="0">
                  <c:v>治疗前</c:v>
                </c:pt>
              </c:strCache>
            </c:strRef>
          </c:tx>
          <c:spPr>
            <a:blipFill dpi="0" rotWithShape="1">
              <a:blip xmlns:r="http://schemas.openxmlformats.org/officeDocument/2006/relationships" r:embed="rId3">
                <a:duotone>
                  <a:schemeClr val="accent2"/>
                  <a:prstClr val="white"/>
                </a:duotone>
              </a:blip>
              <a:srcRect/>
              <a:tile tx="0" ty="0" sx="100000" sy="100000" flip="xy" algn="r"/>
            </a:blipFill>
            <a:ln>
              <a:noFill/>
            </a:ln>
            <a:effectLst>
              <a:outerShdw blurRad="50800" dist="38100" dir="2700000" algn="tl" rotWithShape="0">
                <a:schemeClr val="accent2">
                  <a:alpha val="40000"/>
                </a:schemeClr>
              </a:outerShdw>
            </a:effectLst>
          </c:spPr>
          <c:invertIfNegative val="0"/>
          <c:dLbls>
            <c:numFmt formatCode="General" sourceLinked="1"/>
            <c:spPr>
              <a:noFill/>
              <a:ln>
                <a:noFill/>
              </a:ln>
              <a:effectLst/>
            </c:spPr>
            <c:txPr>
              <a:bodyPr rot="0" spcFirstLastPara="0" vertOverflow="ellipsis" vert="horz" wrap="square" lIns="38100" tIns="19050" rIns="108000" bIns="19050" anchor="ctr" anchorCtr="1" forceAA="0">
                <a:spAutoFit/>
              </a:bodyPr>
              <a:lstStyle/>
              <a:p>
                <a:pPr>
                  <a:defRPr lang="zh-CN" sz="9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Sheet1!$A$2:$A$3</c:f>
              <c:strCache>
                <c:ptCount val="2"/>
                <c:pt idx="0">
                  <c:v>依巴斯汀</c:v>
                </c:pt>
                <c:pt idx="1">
                  <c:v>盐酸左西替利嗪</c:v>
                </c:pt>
              </c:strCache>
            </c:strRef>
          </c:cat>
          <c:val>
            <c:numRef>
              <c:f>Sheet1!$C$2:$C$3</c:f>
              <c:numCache>
                <c:formatCode>General</c:formatCode>
                <c:ptCount val="2"/>
                <c:pt idx="0">
                  <c:v>2.99</c:v>
                </c:pt>
                <c:pt idx="1">
                  <c:v>2.45</c:v>
                </c:pt>
              </c:numCache>
            </c:numRef>
          </c:val>
        </c:ser>
        <c:dLbls>
          <c:showLegendKey val="0"/>
          <c:showVal val="1"/>
          <c:showCatName val="0"/>
          <c:showSerName val="0"/>
          <c:showPercent val="0"/>
          <c:showBubbleSize val="0"/>
        </c:dLbls>
        <c:gapWidth val="125"/>
        <c:overlap val="-22"/>
        <c:axId val="863153793"/>
        <c:axId val="847779059"/>
      </c:barChart>
      <c:catAx>
        <c:axId val="863153793"/>
        <c:scaling>
          <c:orientation val="minMax"/>
        </c:scaling>
        <c:delete val="0"/>
        <c:axPos val="l"/>
        <c:numFmt formatCode="General" sourceLinked="1"/>
        <c:majorTickMark val="none"/>
        <c:minorTickMark val="none"/>
        <c:tickLblPos val="nextTo"/>
        <c:spPr>
          <a:noFill/>
          <a:ln w="9525" cap="flat" cmpd="sng" algn="ctr">
            <a:noFill/>
            <a:prstDash val="solid"/>
            <a:round/>
          </a:ln>
          <a:effectLst/>
        </c:spPr>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847779059"/>
        <c:crosses val="autoZero"/>
        <c:auto val="1"/>
        <c:lblAlgn val="ctr"/>
        <c:lblOffset val="100"/>
        <c:noMultiLvlLbl val="0"/>
      </c:catAx>
      <c:valAx>
        <c:axId val="847779059"/>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forceAA="0"/>
          <a:lstStyle/>
          <a:p>
            <a:pPr>
              <a:defRPr lang="zh-CN" sz="10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863153793"/>
        <c:crosses val="autoZero"/>
        <c:crossBetween val="between"/>
      </c:valAx>
      <c:spPr>
        <a:noFill/>
        <a:ln>
          <a:noFill/>
        </a:ln>
        <a:effectLst/>
      </c:spPr>
    </c:plotArea>
    <c:plotVisOnly val="1"/>
    <c:dispBlanksAs val="gap"/>
    <c:showDLblsOverMax val="0"/>
    <c:extLst>
      <c:ext uri="{0b15fc19-7d7d-44ad-8c2d-2c3a37ce22c3}">
        <chartProps xmlns="https://web.wps.cn/et/2018/main" chartId="{64788cce-bbb8-46ba-89e7-884b117e2a0b}"/>
      </c:ext>
    </c:extLst>
  </c:chart>
  <c:spPr>
    <a:solidFill>
      <a:schemeClr val="bg1"/>
    </a:solidFill>
    <a:ln w="6350" cap="flat" cmpd="sng" algn="ctr">
      <a:solidFill>
        <a:schemeClr val="tx1">
          <a:lumMod val="50000"/>
          <a:lumOff val="50000"/>
          <a:alpha val="25000"/>
        </a:schemeClr>
      </a:solidFill>
      <a:prstDash val="solid"/>
      <a:round/>
    </a:ln>
    <a:effectLst/>
  </c:spPr>
  <c:txPr>
    <a:bodyPr/>
    <a:lstStyle/>
    <a:p>
      <a:pPr>
        <a:defRPr lang="zh-C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charset="-122"/>
              </a:rPr>
            </a:fld>
            <a:endParaRPr lang="zh-CN" altLang="en-US">
              <a:cs typeface="思源黑体 CN Bold" panose="020B08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charset="-122"/>
              </a:rPr>
            </a:fld>
            <a:endParaRPr lang="zh-CN" altLang="en-US">
              <a:cs typeface="思源黑体 CN Bold" panose="020B08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charset="-122"/>
                <a:ea typeface="思源黑体 CN Bold" panose="020B0800000000000000" charset="-122"/>
                <a:cs typeface="思源黑体 CN Bold" panose="020B08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charset="-122"/>
                <a:ea typeface="思源黑体 CN Bold" panose="020B0800000000000000" charset="-122"/>
                <a:cs typeface="思源黑体 CN Bold" panose="020B08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4572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9144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3716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18288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湖南金圃医药科技有限公">
    <p:spTree>
      <p:nvGrpSpPr>
        <p:cNvPr id="1" name=""/>
        <p:cNvGrpSpPr/>
        <p:nvPr/>
      </p:nvGrpSpPr>
      <p:grpSpPr>
        <a:xfrm>
          <a:off x="0" y="0"/>
          <a:ext cx="0" cy="0"/>
          <a:chOff x="0" y="0"/>
          <a:chExt cx="0" cy="0"/>
        </a:xfrm>
      </p:grpSpPr>
      <p:sp>
        <p:nvSpPr>
          <p:cNvPr id="3" name="PPT" hidden="1"/>
          <p:cNvSpPr txBox="1"/>
          <p:nvPr userDrawn="1"/>
        </p:nvSpPr>
        <p:spPr>
          <a:xfrm>
            <a:off x="10580913" y="-603126"/>
            <a:ext cx="1727200" cy="369332"/>
          </a:xfrm>
          <a:prstGeom prst="rect">
            <a:avLst/>
          </a:prstGeom>
          <a:noFill/>
        </p:spPr>
        <p:txBody>
          <a:bodyPr wrap="square" rtlCol="0">
            <a:spAutoFit/>
          </a:bodyPr>
          <a:lstStyle/>
          <a:p>
            <a:pPr algn="ctr"/>
            <a:r>
              <a:rPr lang="en-US" altLang="zh-CN" dirty="0">
                <a:ln>
                  <a:noFill/>
                </a:ln>
                <a:noFill/>
                <a:cs typeface="思源黑体 CN Bold" panose="020B0800000000000000" charset="-122"/>
              </a:rPr>
              <a:t>By  </a:t>
            </a:r>
            <a:r>
              <a:rPr lang="en-US" altLang="zh-CN" dirty="0" err="1">
                <a:ln>
                  <a:noFill/>
                </a:ln>
                <a:noFill/>
                <a:cs typeface="思源黑体 CN Bold" panose="020B0800000000000000" charset="-122"/>
              </a:rPr>
              <a:t>Yushen</a:t>
            </a:r>
            <a:endParaRPr lang="zh-CN" altLang="en-US" dirty="0">
              <a:ln>
                <a:noFill/>
              </a:ln>
              <a:noFill/>
              <a:cs typeface="思源黑体 CN Bold" panose="020B0800000000000000" charset="-122"/>
            </a:endParaRPr>
          </a:p>
        </p:txBody>
      </p:sp>
    </p:spTree>
  </p:cSld>
  <p:clrMapOvr>
    <a:masterClrMapping/>
  </p:clrMapOvr>
  <p:transition spd="slow">
    <p:random/>
  </p:transition>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TextBox 2"/>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5960" y="360000"/>
            <a:ext cx="10800000" cy="720000"/>
          </a:xfrm>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695960" y="6356350"/>
            <a:ext cx="2743200" cy="365125"/>
          </a:xfrm>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53983"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307008" y="725166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811008" y="725166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9572608" y="7251660"/>
            <a:ext cx="2700000" cy="316800"/>
          </a:xfrm>
        </p:spPr>
        <p:txBody>
          <a:bodyPr/>
          <a:lstStyle/>
          <a:p>
            <a:fld id="{49AE70B2-8BF9-45C0-BB95-33D1B9D3A854}" type="slidenum">
              <a:rPr lang="zh-CN" altLang="en-US" smtClean="0"/>
            </a:fld>
            <a:endParaRPr lang="zh-CN" altLang="en-US"/>
          </a:p>
        </p:txBody>
      </p:sp>
    </p:spTree>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PT" hidden="1"/>
          <p:cNvSpPr txBox="1"/>
          <p:nvPr userDrawn="1"/>
        </p:nvSpPr>
        <p:spPr>
          <a:xfrm>
            <a:off x="10580913" y="-603126"/>
            <a:ext cx="1727200" cy="369332"/>
          </a:xfrm>
          <a:prstGeom prst="rect">
            <a:avLst/>
          </a:prstGeom>
          <a:noFill/>
        </p:spPr>
        <p:txBody>
          <a:bodyPr wrap="square" rtlCol="0">
            <a:spAutoFit/>
          </a:bodyPr>
          <a:lstStyle/>
          <a:p>
            <a:pPr algn="ctr"/>
            <a:r>
              <a:rPr lang="en-US" altLang="zh-CN" dirty="0">
                <a:ln>
                  <a:noFill/>
                </a:ln>
                <a:noFill/>
                <a:cs typeface="思源黑体 CN Bold" panose="020B0800000000000000" charset="-122"/>
              </a:rPr>
              <a:t>By  </a:t>
            </a:r>
            <a:r>
              <a:rPr lang="en-US" altLang="zh-CN" dirty="0" err="1">
                <a:ln>
                  <a:noFill/>
                </a:ln>
                <a:noFill/>
                <a:cs typeface="思源黑体 CN Bold" panose="020B0800000000000000" charset="-122"/>
              </a:rPr>
              <a:t>Yushen</a:t>
            </a:r>
            <a:endParaRPr lang="zh-CN" altLang="en-US" dirty="0">
              <a:ln>
                <a:noFill/>
              </a:ln>
              <a:noFill/>
              <a:cs typeface="思源黑体 CN Bold" panose="020B08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slow">
    <p:random/>
  </p:transition>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7" Type="http://schemas.openxmlformats.org/officeDocument/2006/relationships/slideLayout" Target="../slideLayouts/slideLayout1.xml"/><Relationship Id="rId16" Type="http://schemas.openxmlformats.org/officeDocument/2006/relationships/tags" Target="../tags/tag22.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image" Target="../media/image1.png"/><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2" Type="http://schemas.openxmlformats.org/officeDocument/2006/relationships/notesSlide" Target="../notesSlides/notesSlide2.xml"/><Relationship Id="rId31" Type="http://schemas.openxmlformats.org/officeDocument/2006/relationships/slideLayout" Target="../slideLayouts/slideLayout26.xml"/><Relationship Id="rId30" Type="http://schemas.openxmlformats.org/officeDocument/2006/relationships/tags" Target="../tags/tag52.xml"/><Relationship Id="rId3" Type="http://schemas.openxmlformats.org/officeDocument/2006/relationships/tags" Target="../tags/tag25.xml"/><Relationship Id="rId29" Type="http://schemas.openxmlformats.org/officeDocument/2006/relationships/tags" Target="../tags/tag51.xml"/><Relationship Id="rId28" Type="http://schemas.openxmlformats.org/officeDocument/2006/relationships/tags" Target="../tags/tag50.xml"/><Relationship Id="rId27" Type="http://schemas.openxmlformats.org/officeDocument/2006/relationships/tags" Target="../tags/tag49.xml"/><Relationship Id="rId26" Type="http://schemas.openxmlformats.org/officeDocument/2006/relationships/tags" Target="../tags/tag48.xml"/><Relationship Id="rId25" Type="http://schemas.openxmlformats.org/officeDocument/2006/relationships/tags" Target="../tags/tag47.xml"/><Relationship Id="rId24" Type="http://schemas.openxmlformats.org/officeDocument/2006/relationships/tags" Target="../tags/tag46.xml"/><Relationship Id="rId23" Type="http://schemas.openxmlformats.org/officeDocument/2006/relationships/tags" Target="../tags/tag45.xml"/><Relationship Id="rId22" Type="http://schemas.openxmlformats.org/officeDocument/2006/relationships/tags" Target="../tags/tag44.xml"/><Relationship Id="rId21" Type="http://schemas.openxmlformats.org/officeDocument/2006/relationships/tags" Target="../tags/tag43.xml"/><Relationship Id="rId20" Type="http://schemas.openxmlformats.org/officeDocument/2006/relationships/tags" Target="../tags/tag42.xml"/><Relationship Id="rId2" Type="http://schemas.openxmlformats.org/officeDocument/2006/relationships/tags" Target="../tags/tag24.xml"/><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chart" Target="../charts/chart3.xml"/><Relationship Id="rId2" Type="http://schemas.openxmlformats.org/officeDocument/2006/relationships/chart" Target="../charts/chart2.xml"/><Relationship Id="rId10" Type="http://schemas.openxmlformats.org/officeDocument/2006/relationships/notesSlide" Target="../notesSlides/notesSlide3.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9.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1" Type="http://schemas.openxmlformats.org/officeDocument/2006/relationships/slideLayout" Target="../slideLayouts/slideLayout1.xml"/><Relationship Id="rId20" Type="http://schemas.openxmlformats.org/officeDocument/2006/relationships/tags" Target="../tags/tag93.xml"/><Relationship Id="rId2" Type="http://schemas.openxmlformats.org/officeDocument/2006/relationships/tags" Target="../tags/tag75.xml"/><Relationship Id="rId19" Type="http://schemas.openxmlformats.org/officeDocument/2006/relationships/tags" Target="../tags/tag92.xml"/><Relationship Id="rId18" Type="http://schemas.openxmlformats.org/officeDocument/2006/relationships/tags" Target="../tags/tag91.xml"/><Relationship Id="rId17" Type="http://schemas.openxmlformats.org/officeDocument/2006/relationships/tags" Target="../tags/tag90.xml"/><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形状 35"/>
          <p:cNvSpPr>
            <a:spLocks noChangeAspect="1"/>
          </p:cNvSpPr>
          <p:nvPr/>
        </p:nvSpPr>
        <p:spPr>
          <a:xfrm flipV="1">
            <a:off x="4914901" y="606082"/>
            <a:ext cx="7277099" cy="6251917"/>
          </a:xfrm>
          <a:custGeom>
            <a:avLst/>
            <a:gdLst>
              <a:gd name="connsiteX0" fmla="*/ 7224527 w 7277099"/>
              <a:gd name="connsiteY0" fmla="*/ 6251917 h 6251917"/>
              <a:gd name="connsiteX1" fmla="*/ 7277099 w 7277099"/>
              <a:gd name="connsiteY1" fmla="*/ 6251917 h 6251917"/>
              <a:gd name="connsiteX2" fmla="*/ 7277099 w 7277099"/>
              <a:gd name="connsiteY2" fmla="*/ 0 h 6251917"/>
              <a:gd name="connsiteX3" fmla="*/ 0 w 7277099"/>
              <a:gd name="connsiteY3" fmla="*/ 0 h 6251917"/>
              <a:gd name="connsiteX4" fmla="*/ 101320 w 7277099"/>
              <a:gd name="connsiteY4" fmla="*/ 41795 h 6251917"/>
              <a:gd name="connsiteX5" fmla="*/ 1415623 w 7277099"/>
              <a:gd name="connsiteY5" fmla="*/ 1437238 h 6251917"/>
              <a:gd name="connsiteX6" fmla="*/ 3220172 w 7277099"/>
              <a:gd name="connsiteY6" fmla="*/ 1824753 h 6251917"/>
              <a:gd name="connsiteX7" fmla="*/ 4309809 w 7277099"/>
              <a:gd name="connsiteY7" fmla="*/ 3353493 h 6251917"/>
              <a:gd name="connsiteX8" fmla="*/ 5787207 w 7277099"/>
              <a:gd name="connsiteY8" fmla="*/ 4151723 h 6251917"/>
              <a:gd name="connsiteX9" fmla="*/ 6849473 w 7277099"/>
              <a:gd name="connsiteY9" fmla="*/ 6119394 h 6251917"/>
              <a:gd name="connsiteX10" fmla="*/ 7213772 w 7277099"/>
              <a:gd name="connsiteY10" fmla="*/ 6248566 h 625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7099" h="6251917">
                <a:moveTo>
                  <a:pt x="7224527" y="6251917"/>
                </a:moveTo>
                <a:lnTo>
                  <a:pt x="7277099" y="6251917"/>
                </a:lnTo>
                <a:lnTo>
                  <a:pt x="7277099" y="0"/>
                </a:lnTo>
                <a:lnTo>
                  <a:pt x="0" y="0"/>
                </a:lnTo>
                <a:lnTo>
                  <a:pt x="101320" y="41795"/>
                </a:lnTo>
                <a:cubicBezTo>
                  <a:pt x="903137" y="416904"/>
                  <a:pt x="1031936" y="1153304"/>
                  <a:pt x="1415623" y="1437238"/>
                </a:cubicBezTo>
                <a:cubicBezTo>
                  <a:pt x="1824888" y="1740102"/>
                  <a:pt x="2737916" y="1505586"/>
                  <a:pt x="3220172" y="1824753"/>
                </a:cubicBezTo>
                <a:cubicBezTo>
                  <a:pt x="3702427" y="2143920"/>
                  <a:pt x="3823643" y="3009872"/>
                  <a:pt x="4309809" y="3353493"/>
                </a:cubicBezTo>
                <a:cubicBezTo>
                  <a:pt x="4792717" y="3697114"/>
                  <a:pt x="5364256" y="3690844"/>
                  <a:pt x="5787207" y="4151723"/>
                </a:cubicBezTo>
                <a:cubicBezTo>
                  <a:pt x="6210159" y="4612602"/>
                  <a:pt x="6092201" y="5819666"/>
                  <a:pt x="6849473" y="6119394"/>
                </a:cubicBezTo>
                <a:cubicBezTo>
                  <a:pt x="6945925" y="6156390"/>
                  <a:pt x="7069095" y="6200910"/>
                  <a:pt x="7213772" y="6248566"/>
                </a:cubicBezTo>
                <a:close/>
              </a:path>
            </a:pathLst>
          </a:custGeom>
          <a:solidFill>
            <a:schemeClr val="accent2">
              <a:lumMod val="10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39" name="任意多边形: 形状 38"/>
          <p:cNvSpPr/>
          <p:nvPr/>
        </p:nvSpPr>
        <p:spPr>
          <a:xfrm flipV="1">
            <a:off x="1" y="0"/>
            <a:ext cx="2146300" cy="2009948"/>
          </a:xfrm>
          <a:custGeom>
            <a:avLst/>
            <a:gdLst>
              <a:gd name="connsiteX0" fmla="*/ 0 w 2146300"/>
              <a:gd name="connsiteY0" fmla="*/ 2009948 h 2009948"/>
              <a:gd name="connsiteX1" fmla="*/ 2146300 w 2146300"/>
              <a:gd name="connsiteY1" fmla="*/ 2009948 h 2009948"/>
              <a:gd name="connsiteX2" fmla="*/ 2134264 w 2146300"/>
              <a:gd name="connsiteY2" fmla="*/ 1971575 h 2009948"/>
              <a:gd name="connsiteX3" fmla="*/ 1814389 w 2146300"/>
              <a:gd name="connsiteY3" fmla="*/ 1363344 h 2009948"/>
              <a:gd name="connsiteX4" fmla="*/ 410340 w 2146300"/>
              <a:gd name="connsiteY4" fmla="*/ 1011880 h 2009948"/>
              <a:gd name="connsiteX5" fmla="*/ 33550 w 2146300"/>
              <a:gd name="connsiteY5" fmla="*/ 84458 h 2009948"/>
              <a:gd name="connsiteX6" fmla="*/ 0 w 2146300"/>
              <a:gd name="connsiteY6" fmla="*/ 0 h 200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300" h="2009948">
                <a:moveTo>
                  <a:pt x="0" y="2009948"/>
                </a:moveTo>
                <a:lnTo>
                  <a:pt x="2146300" y="2009948"/>
                </a:lnTo>
                <a:lnTo>
                  <a:pt x="2134264" y="1971575"/>
                </a:lnTo>
                <a:cubicBezTo>
                  <a:pt x="2060136" y="1731103"/>
                  <a:pt x="1983403" y="1497378"/>
                  <a:pt x="1814389" y="1363344"/>
                </a:cubicBezTo>
                <a:cubicBezTo>
                  <a:pt x="1476359" y="1095275"/>
                  <a:pt x="769785" y="1302898"/>
                  <a:pt x="410340" y="1011880"/>
                </a:cubicBezTo>
                <a:cubicBezTo>
                  <a:pt x="185687" y="829994"/>
                  <a:pt x="154500" y="421955"/>
                  <a:pt x="33550" y="84458"/>
                </a:cubicBezTo>
                <a:lnTo>
                  <a:pt x="0" y="0"/>
                </a:lnTo>
                <a:close/>
              </a:path>
            </a:pathLst>
          </a:custGeom>
          <a:solidFill>
            <a:schemeClr val="accent1">
              <a:lumMod val="10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2" name="宇神PPT-3" hidden="1"/>
          <p:cNvSpPr txBox="1"/>
          <p:nvPr/>
        </p:nvSpPr>
        <p:spPr>
          <a:xfrm>
            <a:off x="10580913" y="-603126"/>
            <a:ext cx="1727200" cy="369332"/>
          </a:xfrm>
          <a:prstGeom prst="rect">
            <a:avLst/>
          </a:prstGeom>
          <a:noFill/>
        </p:spPr>
        <p:txBody>
          <a:bodyPr wrap="square" rtlCol="0">
            <a:spAutoFit/>
          </a:bodyPr>
          <a:lstStyle/>
          <a:p>
            <a:pPr algn="ctr"/>
            <a:r>
              <a:rPr lang="en-US" altLang="zh-CN" dirty="0">
                <a:ln>
                  <a:noFill/>
                </a:ln>
                <a:noFill/>
                <a:latin typeface="Arial" panose="020B0604020202020204"/>
                <a:ea typeface="微软雅黑" panose="020B0503020204020204" pitchFamily="34" charset="-122"/>
                <a:cs typeface="思源黑体 CN Bold" panose="020B0800000000000000" charset="-122"/>
                <a:sym typeface="Arial" panose="020B0604020202020204"/>
              </a:rPr>
              <a:t>By  </a:t>
            </a:r>
            <a:r>
              <a:rPr lang="en-US" altLang="zh-CN" dirty="0" err="1">
                <a:ln>
                  <a:noFill/>
                </a:ln>
                <a:noFill/>
                <a:latin typeface="Arial" panose="020B0604020202020204"/>
                <a:ea typeface="微软雅黑" panose="020B0503020204020204" pitchFamily="34" charset="-122"/>
                <a:cs typeface="思源黑体 CN Bold" panose="020B0800000000000000" charset="-122"/>
                <a:sym typeface="Arial" panose="020B0604020202020204"/>
              </a:rPr>
              <a:t>Yushen</a:t>
            </a:r>
            <a:endParaRPr lang="zh-CN" altLang="en-US" dirty="0">
              <a:ln>
                <a:noFill/>
              </a:ln>
              <a:noFill/>
              <a:latin typeface="Arial" panose="020B0604020202020204"/>
              <a:ea typeface="微软雅黑" panose="020B0503020204020204" pitchFamily="34" charset="-122"/>
              <a:cs typeface="思源黑体 CN Bold" panose="020B0800000000000000" charset="-122"/>
              <a:sym typeface="Arial" panose="020B0604020202020204"/>
            </a:endParaRPr>
          </a:p>
        </p:txBody>
      </p:sp>
      <p:grpSp>
        <p:nvGrpSpPr>
          <p:cNvPr id="41" name="组合 40"/>
          <p:cNvGrpSpPr/>
          <p:nvPr/>
        </p:nvGrpSpPr>
        <p:grpSpPr>
          <a:xfrm rot="0">
            <a:off x="1319530" y="3849370"/>
            <a:ext cx="5711825" cy="895985"/>
            <a:chOff x="3490087" y="4898197"/>
            <a:chExt cx="1748666" cy="560183"/>
          </a:xfrm>
        </p:grpSpPr>
        <p:sp>
          <p:nvSpPr>
            <p:cNvPr id="14" name="宇神PPT-5-3"/>
            <p:cNvSpPr/>
            <p:nvPr/>
          </p:nvSpPr>
          <p:spPr>
            <a:xfrm>
              <a:off x="3490087" y="4898197"/>
              <a:ext cx="1748666" cy="560183"/>
            </a:xfrm>
            <a:custGeom>
              <a:avLst/>
              <a:gdLst>
                <a:gd name="connsiteX0" fmla="*/ 2942805 w 2942805"/>
                <a:gd name="connsiteY0" fmla="*/ 0 h 942723"/>
                <a:gd name="connsiteX1" fmla="*/ 2727253 w 2942805"/>
                <a:gd name="connsiteY1" fmla="*/ 682781 h 942723"/>
                <a:gd name="connsiteX2" fmla="*/ 1658072 w 2942805"/>
                <a:gd name="connsiteY2" fmla="*/ 783405 h 942723"/>
                <a:gd name="connsiteX3" fmla="*/ 1657008 w 2942805"/>
                <a:gd name="connsiteY3" fmla="*/ 786776 h 942723"/>
                <a:gd name="connsiteX4" fmla="*/ 0 w 2942805"/>
                <a:gd name="connsiteY4" fmla="*/ 942723 h 942723"/>
                <a:gd name="connsiteX5" fmla="*/ 216616 w 2942805"/>
                <a:gd name="connsiteY5" fmla="*/ 256572 h 94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2805" h="942723">
                  <a:moveTo>
                    <a:pt x="2942805" y="0"/>
                  </a:moveTo>
                  <a:lnTo>
                    <a:pt x="2727253" y="682781"/>
                  </a:lnTo>
                  <a:lnTo>
                    <a:pt x="1658072" y="783405"/>
                  </a:lnTo>
                  <a:lnTo>
                    <a:pt x="1657008" y="786776"/>
                  </a:lnTo>
                  <a:lnTo>
                    <a:pt x="0" y="942723"/>
                  </a:lnTo>
                  <a:lnTo>
                    <a:pt x="216616" y="256572"/>
                  </a:lnTo>
                  <a:close/>
                </a:path>
              </a:pathLst>
            </a:custGeom>
            <a:solidFill>
              <a:schemeClr val="accent2">
                <a:lumMod val="100000"/>
              </a:schemeClr>
            </a:solidFill>
            <a:ln w="3429" cap="flat">
              <a:noFill/>
              <a:prstDash val="solid"/>
              <a:miter/>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16" name="宇神PPT-5-4"/>
            <p:cNvSpPr txBox="1"/>
            <p:nvPr/>
          </p:nvSpPr>
          <p:spPr>
            <a:xfrm rot="21420000">
              <a:off x="3703851" y="5030396"/>
              <a:ext cx="1321137" cy="295788"/>
            </a:xfrm>
            <a:prstGeom prst="rect">
              <a:avLst/>
            </a:prstGeom>
          </p:spPr>
          <p:txBody>
            <a:bodyPr wrap="square">
              <a:noAutofit/>
            </a:bodyPr>
            <a:lstStyle>
              <a:defPPr>
                <a:defRPr lang="zh-CN"/>
              </a:defPPr>
              <a:lvl1pPr>
                <a:lnSpc>
                  <a:spcPts val="8000"/>
                </a:lnSpc>
                <a:defRPr sz="7000" i="1">
                  <a:gradFill>
                    <a:gsLst>
                      <a:gs pos="0">
                        <a:schemeClr val="bg1"/>
                      </a:gs>
                      <a:gs pos="98000">
                        <a:schemeClr val="bg1">
                          <a:lumMod val="85000"/>
                        </a:schemeClr>
                      </a:gs>
                    </a:gsLst>
                    <a:lin ang="5400000" scaled="1"/>
                  </a:gra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1" u="none" strike="noStrike" kern="1200" cap="none" spc="0" normalizeH="0" baseline="0" noProof="0" dirty="0">
                  <a:ln>
                    <a:noFill/>
                  </a:ln>
                  <a:solidFill>
                    <a:schemeClr val="bg1"/>
                  </a:solidFill>
                  <a:uLnTx/>
                  <a:uFillTx/>
                  <a:latin typeface="Arial" panose="020B0604020202020204"/>
                  <a:ea typeface="微软雅黑" panose="020B0503020204020204" pitchFamily="34" charset="-122"/>
                  <a:cs typeface="思源黑体 CN Bold" panose="020B0800000000000000" charset="-122"/>
                  <a:sym typeface="Arial" panose="020B0604020202020204"/>
                </a:rPr>
                <a:t>湖南金圃医药科技有限公司</a:t>
              </a:r>
              <a:endParaRPr kumimoji="0" lang="zh-CN" altLang="en-US" sz="2000" b="0" i="1" u="none" strike="noStrike" kern="1200" cap="none" spc="0" normalizeH="0" baseline="0" noProof="0" dirty="0">
                <a:ln>
                  <a:noFill/>
                </a:ln>
                <a:solidFill>
                  <a:schemeClr val="bg1"/>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
        <p:nvSpPr>
          <p:cNvPr id="18" name="宇神PPT-6"/>
          <p:cNvSpPr/>
          <p:nvPr/>
        </p:nvSpPr>
        <p:spPr>
          <a:xfrm>
            <a:off x="492766" y="6250838"/>
            <a:ext cx="280424" cy="280423"/>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19" name="宇神PPT-7"/>
          <p:cNvSpPr/>
          <p:nvPr/>
        </p:nvSpPr>
        <p:spPr>
          <a:xfrm>
            <a:off x="569118" y="6305909"/>
            <a:ext cx="127719" cy="170280"/>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20" name="宇神PPT-8"/>
          <p:cNvSpPr/>
          <p:nvPr/>
        </p:nvSpPr>
        <p:spPr>
          <a:xfrm>
            <a:off x="906019" y="6250838"/>
            <a:ext cx="280424" cy="280423"/>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21" name="宇神PPT-9"/>
          <p:cNvSpPr/>
          <p:nvPr/>
        </p:nvSpPr>
        <p:spPr>
          <a:xfrm>
            <a:off x="961081" y="6306006"/>
            <a:ext cx="170281" cy="170086"/>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22" name="宇神PPT-10"/>
          <p:cNvSpPr/>
          <p:nvPr/>
        </p:nvSpPr>
        <p:spPr>
          <a:xfrm>
            <a:off x="1319273" y="6250838"/>
            <a:ext cx="280424" cy="280423"/>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23" name="宇神PPT-11"/>
          <p:cNvSpPr/>
          <p:nvPr/>
        </p:nvSpPr>
        <p:spPr>
          <a:xfrm>
            <a:off x="1374344" y="6320845"/>
            <a:ext cx="170281" cy="140407"/>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24" name="宇神PPT-12"/>
          <p:cNvSpPr/>
          <p:nvPr/>
        </p:nvSpPr>
        <p:spPr>
          <a:xfrm>
            <a:off x="1732525" y="6250838"/>
            <a:ext cx="280424" cy="280423"/>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25" name="宇神PPT-13"/>
          <p:cNvSpPr/>
          <p:nvPr/>
        </p:nvSpPr>
        <p:spPr>
          <a:xfrm>
            <a:off x="1805631" y="6305909"/>
            <a:ext cx="134211" cy="170280"/>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nvGrpSpPr>
          <p:cNvPr id="76" name="宇神PPT-16"/>
          <p:cNvGrpSpPr/>
          <p:nvPr/>
        </p:nvGrpSpPr>
        <p:grpSpPr>
          <a:xfrm>
            <a:off x="961390" y="984885"/>
            <a:ext cx="7912510" cy="2980184"/>
            <a:chOff x="773190" y="983632"/>
            <a:chExt cx="5406307" cy="2980367"/>
          </a:xfrm>
        </p:grpSpPr>
        <p:sp>
          <p:nvSpPr>
            <p:cNvPr id="27" name="宇神PPT-16-1"/>
            <p:cNvSpPr/>
            <p:nvPr/>
          </p:nvSpPr>
          <p:spPr>
            <a:xfrm>
              <a:off x="913458" y="1617384"/>
              <a:ext cx="5161906" cy="1169551"/>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000" b="1" u="none" strike="noStrike" kern="1200" cap="none" spc="0" normalizeH="0" baseline="0" noProof="0" dirty="0">
                  <a:ln>
                    <a:noFill/>
                  </a:ln>
                  <a:gradFill flip="none" rotWithShape="1">
                    <a:gsLst>
                      <a:gs pos="0">
                        <a:schemeClr val="accent1">
                          <a:lumMod val="100000"/>
                        </a:schemeClr>
                      </a:gs>
                      <a:gs pos="98000">
                        <a:schemeClr val="accent1">
                          <a:lumMod val="100000"/>
                        </a:schemeClr>
                      </a:gs>
                    </a:gsLst>
                    <a:lin ang="5400000" scaled="1"/>
                    <a:tileRect/>
                  </a:gradFill>
                  <a:uLnTx/>
                  <a:uFillTx/>
                  <a:latin typeface="Arial" panose="020B0604020202020204"/>
                  <a:ea typeface="微软雅黑" panose="020B0503020204020204" pitchFamily="34" charset="-122"/>
                  <a:cs typeface="思源黑体 CN Bold" panose="020B0800000000000000" charset="-122"/>
                  <a:sym typeface="Arial" panose="020B0604020202020204"/>
                </a:rPr>
                <a:t>依巴斯汀口服溶液</a:t>
              </a:r>
              <a:endParaRPr kumimoji="0" lang="zh-CN" altLang="en-US" sz="7000" b="1" u="none" strike="noStrike" kern="1200" cap="none" spc="0" normalizeH="0" baseline="0" noProof="0" dirty="0">
                <a:ln>
                  <a:noFill/>
                </a:ln>
                <a:gradFill flip="none" rotWithShape="1">
                  <a:gsLst>
                    <a:gs pos="0">
                      <a:schemeClr val="accent1">
                        <a:lumMod val="100000"/>
                      </a:schemeClr>
                    </a:gs>
                    <a:gs pos="98000">
                      <a:schemeClr val="accent1">
                        <a:lumMod val="100000"/>
                      </a:schemeClr>
                    </a:gs>
                  </a:gsLst>
                  <a:lin ang="5400000" scaled="1"/>
                  <a:tileRect/>
                </a:gra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cxnSp>
          <p:nvCxnSpPr>
            <p:cNvPr id="30" name="宇神PPT-16-4"/>
            <p:cNvCxnSpPr/>
            <p:nvPr/>
          </p:nvCxnSpPr>
          <p:spPr>
            <a:xfrm flipH="1">
              <a:off x="5533284" y="1098645"/>
              <a:ext cx="249369" cy="380473"/>
            </a:xfrm>
            <a:prstGeom prst="line">
              <a:avLst/>
            </a:prstGeom>
            <a:ln w="22225" cap="flat" cmpd="sng" algn="ctr">
              <a:solidFill>
                <a:schemeClr val="accent1">
                  <a:lumMod val="10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 name="宇神PPT-16-5"/>
            <p:cNvCxnSpPr/>
            <p:nvPr/>
          </p:nvCxnSpPr>
          <p:spPr>
            <a:xfrm flipH="1">
              <a:off x="5589269" y="983632"/>
              <a:ext cx="473243" cy="794619"/>
            </a:xfrm>
            <a:prstGeom prst="line">
              <a:avLst/>
            </a:prstGeom>
            <a:ln w="22225" cap="flat" cmpd="sng" algn="ctr">
              <a:solidFill>
                <a:schemeClr val="accent1">
                  <a:lumMod val="10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773190" y="3047859"/>
              <a:ext cx="544836" cy="916140"/>
              <a:chOff x="773190" y="3047859"/>
              <a:chExt cx="544836" cy="916140"/>
            </a:xfrm>
          </p:grpSpPr>
          <p:cxnSp>
            <p:nvCxnSpPr>
              <p:cNvPr id="32" name="宇神PPT-16-6"/>
              <p:cNvCxnSpPr/>
              <p:nvPr/>
            </p:nvCxnSpPr>
            <p:spPr>
              <a:xfrm flipH="1">
                <a:off x="914965" y="3047859"/>
                <a:ext cx="261286" cy="398655"/>
              </a:xfrm>
              <a:prstGeom prst="line">
                <a:avLst/>
              </a:prstGeom>
              <a:ln w="22225" cap="flat" cmpd="sng" algn="ctr">
                <a:solidFill>
                  <a:schemeClr val="accent2">
                    <a:lumMod val="10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 name="宇神PPT-16-7"/>
              <p:cNvCxnSpPr/>
              <p:nvPr/>
            </p:nvCxnSpPr>
            <p:spPr>
              <a:xfrm flipH="1">
                <a:off x="773190" y="3168887"/>
                <a:ext cx="544836" cy="795112"/>
              </a:xfrm>
              <a:prstGeom prst="line">
                <a:avLst/>
              </a:prstGeom>
              <a:ln w="22225" cap="flat" cmpd="sng" algn="ctr">
                <a:solidFill>
                  <a:schemeClr val="accent2">
                    <a:lumMod val="10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cxnSp>
          <p:nvCxnSpPr>
            <p:cNvPr id="34" name="宇神PPT-16-8"/>
            <p:cNvCxnSpPr/>
            <p:nvPr/>
          </p:nvCxnSpPr>
          <p:spPr>
            <a:xfrm>
              <a:off x="2215222" y="3634920"/>
              <a:ext cx="3964275" cy="6350"/>
            </a:xfrm>
            <a:prstGeom prst="line">
              <a:avLst/>
            </a:prstGeom>
            <a:ln w="3175" cap="flat" cmpd="sng" algn="ctr">
              <a:solidFill>
                <a:schemeClr val="accent2">
                  <a:lumMod val="10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5" name="宇神PPT-16-9"/>
            <p:cNvCxnSpPr/>
            <p:nvPr/>
          </p:nvCxnSpPr>
          <p:spPr>
            <a:xfrm>
              <a:off x="1093964" y="1348760"/>
              <a:ext cx="4267117" cy="5715"/>
            </a:xfrm>
            <a:prstGeom prst="line">
              <a:avLst/>
            </a:prstGeom>
            <a:ln w="3175" cap="flat" cmpd="sng" algn="ctr">
              <a:solidFill>
                <a:schemeClr val="accent1">
                  <a:lumMod val="10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4106" name="圆角矩形 9"/>
          <p:cNvSpPr/>
          <p:nvPr/>
        </p:nvSpPr>
        <p:spPr>
          <a:xfrm>
            <a:off x="9729788" y="404813"/>
            <a:ext cx="2063750" cy="841375"/>
          </a:xfrm>
          <a:prstGeom prst="roundRect">
            <a:avLst>
              <a:gd name="adj" fmla="val 16667"/>
            </a:avLst>
          </a:prstGeom>
          <a:solidFill>
            <a:schemeClr val="bg1">
              <a:alpha val="34999"/>
            </a:schemeClr>
          </a:solidFill>
          <a:ln w="12700" cap="flat" cmpd="sng">
            <a:solidFill>
              <a:schemeClr val="accent1"/>
            </a:solidFill>
            <a:prstDash val="solid"/>
            <a:headEnd type="none" w="med" len="med"/>
            <a:tailEnd type="none" w="med" len="med"/>
          </a:ln>
        </p:spPr>
        <p:txBody>
          <a:bodyPr anchor="ctr"/>
          <a:p>
            <a:pPr lvl="0" algn="ctr" eaLnBrk="1" hangingPunct="1"/>
            <a:r>
              <a:rPr lang="zh-CN" altLang="en-US" sz="3200" b="1">
                <a:solidFill>
                  <a:srgbClr val="1A8A71"/>
                </a:solidFill>
                <a:latin typeface="微软雅黑" panose="020B0503020204020204" pitchFamily="34" charset="-122"/>
                <a:cs typeface="微软雅黑" panose="020B0503020204020204" pitchFamily="34" charset="-122"/>
                <a:sym typeface="WPS灵秀黑" charset="-122"/>
              </a:rPr>
              <a:t>金圃汀®</a:t>
            </a:r>
            <a:endParaRPr lang="zh-CN" altLang="en-US" sz="3200" dirty="0">
              <a:solidFill>
                <a:srgbClr val="71C8D4"/>
              </a:solidFill>
              <a:latin typeface="Arial" panose="020B0604020202020204"/>
              <a:ea typeface="微软雅黑" panose="020B0503020204020204" pitchFamily="34" charset="-122"/>
              <a:sym typeface="Arial" panose="020B0604020202020204"/>
            </a:endParaRPr>
          </a:p>
        </p:txBody>
      </p:sp>
      <p:pic>
        <p:nvPicPr>
          <p:cNvPr id="3" name="图片 2"/>
          <p:cNvPicPr>
            <a:picLocks noChangeAspect="1"/>
          </p:cNvPicPr>
          <p:nvPr/>
        </p:nvPicPr>
        <p:blipFill>
          <a:blip r:embed="rId1"/>
          <a:stretch>
            <a:fillRect/>
          </a:stretch>
        </p:blipFill>
        <p:spPr>
          <a:xfrm>
            <a:off x="9959975" y="5506720"/>
            <a:ext cx="1751330" cy="8382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anim calcmode="lin" valueType="num">
                                      <p:cBhvr>
                                        <p:cTn id="8" dur="500" fill="hold"/>
                                        <p:tgtEl>
                                          <p:spTgt spid="76"/>
                                        </p:tgtEl>
                                        <p:attrNameLst>
                                          <p:attrName>ppt_x</p:attrName>
                                        </p:attrNameLst>
                                      </p:cBhvr>
                                      <p:tavLst>
                                        <p:tav tm="0">
                                          <p:val>
                                            <p:strVal val="#ppt_x"/>
                                          </p:val>
                                        </p:tav>
                                        <p:tav tm="100000">
                                          <p:val>
                                            <p:strVal val="#ppt_x"/>
                                          </p:val>
                                        </p:tav>
                                      </p:tavLst>
                                    </p:anim>
                                    <p:anim calcmode="lin" valueType="num">
                                      <p:cBhvr>
                                        <p:cTn id="9" dur="5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宇神PPT-1" hidden="1"/>
          <p:cNvSpPr txBox="1"/>
          <p:nvPr/>
        </p:nvSpPr>
        <p:spPr>
          <a:xfrm>
            <a:off x="10580913" y="-603126"/>
            <a:ext cx="1727200" cy="369332"/>
          </a:xfrm>
          <a:prstGeom prst="rect">
            <a:avLst/>
          </a:prstGeom>
          <a:noFill/>
        </p:spPr>
        <p:txBody>
          <a:bodyPr wrap="square" rtlCol="0">
            <a:spAutoFit/>
          </a:bodyPr>
          <a:lstStyle/>
          <a:p>
            <a:pPr algn="ctr"/>
            <a:r>
              <a:rPr lang="en-US" altLang="zh-CN" dirty="0">
                <a:ln>
                  <a:noFill/>
                </a:ln>
                <a:noFill/>
                <a:latin typeface="Arial" panose="020B0604020202020204"/>
                <a:ea typeface="微软雅黑" panose="020B0503020204020204" pitchFamily="34" charset="-122"/>
                <a:cs typeface="思源黑体 CN Bold" panose="020B0800000000000000" charset="-122"/>
                <a:sym typeface="Arial" panose="020B0604020202020204"/>
              </a:rPr>
              <a:t>By  </a:t>
            </a:r>
            <a:r>
              <a:rPr lang="en-US" altLang="zh-CN" dirty="0" err="1">
                <a:ln>
                  <a:noFill/>
                </a:ln>
                <a:noFill/>
                <a:latin typeface="Arial" panose="020B0604020202020204"/>
                <a:ea typeface="微软雅黑" panose="020B0503020204020204" pitchFamily="34" charset="-122"/>
                <a:cs typeface="思源黑体 CN Bold" panose="020B0800000000000000" charset="-122"/>
                <a:sym typeface="Arial" panose="020B0604020202020204"/>
              </a:rPr>
              <a:t>Yushen</a:t>
            </a:r>
            <a:endParaRPr lang="zh-CN" altLang="en-US" dirty="0">
              <a:ln>
                <a:noFill/>
              </a:ln>
              <a:noFill/>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8" name="宇神PPT-2"/>
          <p:cNvSpPr>
            <a:spLocks noChangeAspect="1"/>
          </p:cNvSpPr>
          <p:nvPr/>
        </p:nvSpPr>
        <p:spPr>
          <a:xfrm flipH="1" flipV="1">
            <a:off x="1" y="1282699"/>
            <a:ext cx="6489532" cy="5575299"/>
          </a:xfrm>
          <a:custGeom>
            <a:avLst/>
            <a:gdLst>
              <a:gd name="connsiteX0" fmla="*/ 7924899 w 7982569"/>
              <a:gd name="connsiteY0" fmla="*/ 6858000 h 6858000"/>
              <a:gd name="connsiteX1" fmla="*/ 7982569 w 7982569"/>
              <a:gd name="connsiteY1" fmla="*/ 6858000 h 6858000"/>
              <a:gd name="connsiteX2" fmla="*/ 7982569 w 7982569"/>
              <a:gd name="connsiteY2" fmla="*/ 0 h 6858000"/>
              <a:gd name="connsiteX3" fmla="*/ 0 w 7982569"/>
              <a:gd name="connsiteY3" fmla="*/ 0 h 6858000"/>
              <a:gd name="connsiteX4" fmla="*/ 111143 w 7982569"/>
              <a:gd name="connsiteY4" fmla="*/ 45846 h 6858000"/>
              <a:gd name="connsiteX5" fmla="*/ 1552859 w 7982569"/>
              <a:gd name="connsiteY5" fmla="*/ 1576569 h 6858000"/>
              <a:gd name="connsiteX6" fmla="*/ 3532348 w 7982569"/>
              <a:gd name="connsiteY6" fmla="*/ 2001651 h 6858000"/>
              <a:gd name="connsiteX7" fmla="*/ 4727619 w 7982569"/>
              <a:gd name="connsiteY7" fmla="*/ 3678592 h 6858000"/>
              <a:gd name="connsiteX8" fmla="*/ 6348241 w 7982569"/>
              <a:gd name="connsiteY8" fmla="*/ 4554206 h 6858000"/>
              <a:gd name="connsiteX9" fmla="*/ 7513487 w 7982569"/>
              <a:gd name="connsiteY9" fmla="*/ 6712630 h 6858000"/>
              <a:gd name="connsiteX10" fmla="*/ 7913102 w 7982569"/>
              <a:gd name="connsiteY10" fmla="*/ 68543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82569" h="6858000">
                <a:moveTo>
                  <a:pt x="7924899" y="6858000"/>
                </a:moveTo>
                <a:lnTo>
                  <a:pt x="7982569" y="6858000"/>
                </a:lnTo>
                <a:lnTo>
                  <a:pt x="7982569" y="0"/>
                </a:lnTo>
                <a:lnTo>
                  <a:pt x="0" y="0"/>
                </a:lnTo>
                <a:lnTo>
                  <a:pt x="111143" y="45846"/>
                </a:lnTo>
                <a:cubicBezTo>
                  <a:pt x="990691" y="457320"/>
                  <a:pt x="1131976" y="1265109"/>
                  <a:pt x="1552859" y="1576569"/>
                </a:cubicBezTo>
                <a:cubicBezTo>
                  <a:pt x="2001800" y="1908793"/>
                  <a:pt x="3003340" y="1651543"/>
                  <a:pt x="3532348" y="2001651"/>
                </a:cubicBezTo>
                <a:cubicBezTo>
                  <a:pt x="4061355" y="2351759"/>
                  <a:pt x="4194322" y="3301659"/>
                  <a:pt x="4727619" y="3678592"/>
                </a:cubicBezTo>
                <a:cubicBezTo>
                  <a:pt x="5257341" y="4055525"/>
                  <a:pt x="5884287" y="4048647"/>
                  <a:pt x="6348241" y="4554206"/>
                </a:cubicBezTo>
                <a:cubicBezTo>
                  <a:pt x="6812195" y="5059764"/>
                  <a:pt x="6682802" y="6383845"/>
                  <a:pt x="7513487" y="6712630"/>
                </a:cubicBezTo>
                <a:cubicBezTo>
                  <a:pt x="7619289" y="6753213"/>
                  <a:pt x="7754400" y="6802049"/>
                  <a:pt x="7913102" y="6854324"/>
                </a:cubicBezTo>
                <a:close/>
              </a:path>
            </a:pathLst>
          </a:custGeom>
          <a:solidFill>
            <a:schemeClr val="accent2">
              <a:lumMod val="10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29" name="任意多边形: 形状 28"/>
          <p:cNvSpPr/>
          <p:nvPr/>
        </p:nvSpPr>
        <p:spPr>
          <a:xfrm flipH="1" flipV="1">
            <a:off x="10045702" y="1"/>
            <a:ext cx="2146298" cy="2009945"/>
          </a:xfrm>
          <a:custGeom>
            <a:avLst/>
            <a:gdLst>
              <a:gd name="connsiteX0" fmla="*/ 2146298 w 2146298"/>
              <a:gd name="connsiteY0" fmla="*/ 2009945 h 2009945"/>
              <a:gd name="connsiteX1" fmla="*/ 0 w 2146298"/>
              <a:gd name="connsiteY1" fmla="*/ 2009945 h 2009945"/>
              <a:gd name="connsiteX2" fmla="*/ 0 w 2146298"/>
              <a:gd name="connsiteY2" fmla="*/ 0 h 2009945"/>
              <a:gd name="connsiteX3" fmla="*/ 33549 w 2146298"/>
              <a:gd name="connsiteY3" fmla="*/ 84455 h 2009945"/>
              <a:gd name="connsiteX4" fmla="*/ 410339 w 2146298"/>
              <a:gd name="connsiteY4" fmla="*/ 1011877 h 2009945"/>
              <a:gd name="connsiteX5" fmla="*/ 1814388 w 2146298"/>
              <a:gd name="connsiteY5" fmla="*/ 1363341 h 2009945"/>
              <a:gd name="connsiteX6" fmla="*/ 2134262 w 2146298"/>
              <a:gd name="connsiteY6" fmla="*/ 1971572 h 200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298" h="2009945">
                <a:moveTo>
                  <a:pt x="2146298" y="2009945"/>
                </a:moveTo>
                <a:lnTo>
                  <a:pt x="0" y="2009945"/>
                </a:lnTo>
                <a:lnTo>
                  <a:pt x="0" y="0"/>
                </a:lnTo>
                <a:lnTo>
                  <a:pt x="33549" y="84455"/>
                </a:lnTo>
                <a:cubicBezTo>
                  <a:pt x="154498" y="421952"/>
                  <a:pt x="185686" y="829991"/>
                  <a:pt x="410339" y="1011877"/>
                </a:cubicBezTo>
                <a:cubicBezTo>
                  <a:pt x="769784" y="1302895"/>
                  <a:pt x="1476358" y="1095272"/>
                  <a:pt x="1814388" y="1363341"/>
                </a:cubicBezTo>
                <a:cubicBezTo>
                  <a:pt x="1983402" y="1497375"/>
                  <a:pt x="2060134" y="1731100"/>
                  <a:pt x="2134262" y="1971572"/>
                </a:cubicBezTo>
                <a:close/>
              </a:path>
            </a:pathLst>
          </a:custGeom>
          <a:solidFill>
            <a:schemeClr val="accent1">
              <a:lumMod val="10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nvGrpSpPr>
          <p:cNvPr id="6" name="宇神PPT-7"/>
          <p:cNvGrpSpPr/>
          <p:nvPr>
            <p:custDataLst>
              <p:tags r:id="rId1"/>
            </p:custDataLst>
          </p:nvPr>
        </p:nvGrpSpPr>
        <p:grpSpPr>
          <a:xfrm>
            <a:off x="5902223" y="1084016"/>
            <a:ext cx="4152368" cy="922020"/>
            <a:chOff x="6166246" y="1342980"/>
            <a:chExt cx="4152368" cy="922020"/>
          </a:xfrm>
        </p:grpSpPr>
        <p:sp>
          <p:nvSpPr>
            <p:cNvPr id="47" name="宇神PPT-7-2"/>
            <p:cNvSpPr txBox="1"/>
            <p:nvPr>
              <p:custDataLst>
                <p:tags r:id="rId2"/>
              </p:custDataLst>
            </p:nvPr>
          </p:nvSpPr>
          <p:spPr>
            <a:xfrm>
              <a:off x="8395109" y="1342980"/>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kumimoji="0" lang="en-US" altLang="zh-CN" sz="5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1 </a:t>
              </a:r>
              <a:r>
                <a:rPr kumimoji="0" lang="en-US" altLang="zh-CN"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zh-CN" altLang="en-US"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48" name="宇神PPT-7-3"/>
            <p:cNvSpPr txBox="1"/>
            <p:nvPr>
              <p:custDataLst>
                <p:tags r:id="rId3"/>
              </p:custDataLst>
            </p:nvPr>
          </p:nvSpPr>
          <p:spPr>
            <a:xfrm>
              <a:off x="6166246" y="1543049"/>
              <a:ext cx="2507615"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药品基本信息</a:t>
              </a:r>
              <a:endPar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grpSp>
        <p:nvGrpSpPr>
          <p:cNvPr id="5" name="宇神PPT-8"/>
          <p:cNvGrpSpPr/>
          <p:nvPr>
            <p:custDataLst>
              <p:tags r:id="rId4"/>
            </p:custDataLst>
          </p:nvPr>
        </p:nvGrpSpPr>
        <p:grpSpPr>
          <a:xfrm>
            <a:off x="7238217" y="2077027"/>
            <a:ext cx="3594838" cy="922020"/>
            <a:chOff x="7502240" y="2426495"/>
            <a:chExt cx="3594838" cy="922020"/>
          </a:xfrm>
        </p:grpSpPr>
        <p:sp>
          <p:nvSpPr>
            <p:cNvPr id="52" name="宇神PPT-8-2"/>
            <p:cNvSpPr txBox="1"/>
            <p:nvPr>
              <p:custDataLst>
                <p:tags r:id="rId5"/>
              </p:custDataLst>
            </p:nvPr>
          </p:nvSpPr>
          <p:spPr>
            <a:xfrm>
              <a:off x="9173573" y="2426495"/>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kumimoji="0" lang="en-US" altLang="zh-CN" sz="5400" b="0" i="1"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2 </a:t>
              </a:r>
              <a:r>
                <a:rPr kumimoji="0" lang="en-US" altLang="zh-CN" sz="4400" b="0" i="1"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zh-CN" altLang="en-US" sz="4400" b="0" i="1"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53" name="宇神PPT-8-3"/>
            <p:cNvSpPr txBox="1"/>
            <p:nvPr>
              <p:custDataLst>
                <p:tags r:id="rId6"/>
              </p:custDataLst>
            </p:nvPr>
          </p:nvSpPr>
          <p:spPr>
            <a:xfrm>
              <a:off x="7502240" y="2657044"/>
              <a:ext cx="1950200"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安全性</a:t>
              </a:r>
              <a:endParaRPr kumimoji="0" lang="zh-CN" altLang="en-US" sz="2800" b="0" i="0"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grpSp>
        <p:nvGrpSpPr>
          <p:cNvPr id="55" name="宇神PPT-9"/>
          <p:cNvGrpSpPr/>
          <p:nvPr>
            <p:custDataLst>
              <p:tags r:id="rId7"/>
            </p:custDataLst>
          </p:nvPr>
        </p:nvGrpSpPr>
        <p:grpSpPr>
          <a:xfrm>
            <a:off x="6459753" y="3111313"/>
            <a:ext cx="3594838" cy="922020"/>
            <a:chOff x="6723776" y="1342980"/>
            <a:chExt cx="3594838" cy="922020"/>
          </a:xfrm>
        </p:grpSpPr>
        <p:sp>
          <p:nvSpPr>
            <p:cNvPr id="57" name="宇神PPT-9-2"/>
            <p:cNvSpPr txBox="1"/>
            <p:nvPr>
              <p:custDataLst>
                <p:tags r:id="rId8"/>
              </p:custDataLst>
            </p:nvPr>
          </p:nvSpPr>
          <p:spPr>
            <a:xfrm>
              <a:off x="8395109" y="1342980"/>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lang="en-US" altLang="zh-CN" sz="5400" kern="0" dirty="0">
                  <a:solidFill>
                    <a:schemeClr val="accent1">
                      <a:lumMod val="100000"/>
                    </a:schemeClr>
                  </a:solidFill>
                  <a:latin typeface="Arial" panose="020B0604020202020204"/>
                  <a:ea typeface="微软雅黑" panose="020B0503020204020204" pitchFamily="34" charset="-122"/>
                  <a:cs typeface="思源黑体 CN Bold" panose="020B0800000000000000" charset="-122"/>
                  <a:sym typeface="Arial" panose="020B0604020202020204"/>
                </a:rPr>
                <a:t>3</a:t>
              </a:r>
              <a:r>
                <a:rPr kumimoji="0" lang="en-US" altLang="zh-CN" sz="5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r>
                <a:rPr kumimoji="0" lang="en-US" altLang="zh-CN"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zh-CN" altLang="en-US"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58" name="宇神PPT-9-3"/>
            <p:cNvSpPr txBox="1"/>
            <p:nvPr>
              <p:custDataLst>
                <p:tags r:id="rId9"/>
              </p:custDataLst>
            </p:nvPr>
          </p:nvSpPr>
          <p:spPr>
            <a:xfrm>
              <a:off x="6723776" y="1543684"/>
              <a:ext cx="1950200"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有效性</a:t>
              </a:r>
              <a:endPar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
        <p:nvSpPr>
          <p:cNvPr id="28"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grpSp>
        <p:nvGrpSpPr>
          <p:cNvPr id="3" name="宇神PPT-9"/>
          <p:cNvGrpSpPr/>
          <p:nvPr>
            <p:custDataLst>
              <p:tags r:id="rId10"/>
            </p:custDataLst>
          </p:nvPr>
        </p:nvGrpSpPr>
        <p:grpSpPr>
          <a:xfrm>
            <a:off x="7238263" y="4145728"/>
            <a:ext cx="3594838" cy="922020"/>
            <a:chOff x="6723776" y="1342980"/>
            <a:chExt cx="3594838" cy="922020"/>
          </a:xfrm>
        </p:grpSpPr>
        <p:sp>
          <p:nvSpPr>
            <p:cNvPr id="4" name="宇神PPT-9-2"/>
            <p:cNvSpPr txBox="1"/>
            <p:nvPr>
              <p:custDataLst>
                <p:tags r:id="rId11"/>
              </p:custDataLst>
            </p:nvPr>
          </p:nvSpPr>
          <p:spPr>
            <a:xfrm>
              <a:off x="8395109" y="1342980"/>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2">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lang="en-US" altLang="zh-CN" sz="5400" kern="0" dirty="0">
                  <a:solidFill>
                    <a:schemeClr val="accent2">
                      <a:lumMod val="75000"/>
                    </a:schemeClr>
                  </a:solidFill>
                  <a:latin typeface="Arial" panose="020B0604020202020204"/>
                  <a:ea typeface="微软雅黑" panose="020B0503020204020204" pitchFamily="34" charset="-122"/>
                  <a:cs typeface="思源黑体 CN Bold" panose="020B0800000000000000" charset="-122"/>
                  <a:sym typeface="Arial" panose="020B0604020202020204"/>
                </a:rPr>
                <a:t>4</a:t>
              </a:r>
              <a:r>
                <a:rPr kumimoji="0" lang="en-US" altLang="zh-CN" sz="5400" b="0" i="1" u="none" strike="noStrike" kern="0" cap="none" spc="0" normalizeH="0" baseline="0" noProof="0" dirty="0">
                  <a:ln>
                    <a:noFill/>
                  </a:ln>
                  <a:solidFill>
                    <a:schemeClr val="accent2">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r>
                <a:rPr kumimoji="0" lang="en-US" altLang="zh-CN" sz="4400" b="0" i="1" u="none" strike="noStrike" kern="0" cap="none" spc="0" normalizeH="0" baseline="0" noProof="0" dirty="0">
                  <a:ln>
                    <a:noFill/>
                  </a:ln>
                  <a:solidFill>
                    <a:schemeClr val="accent2">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en-US" altLang="zh-CN" sz="4400" b="0" i="1" u="none" strike="noStrike" kern="0" cap="none" spc="0" normalizeH="0" baseline="0" noProof="0" dirty="0">
                <a:ln>
                  <a:noFill/>
                </a:ln>
                <a:solidFill>
                  <a:schemeClr val="accent2">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7" name="宇神PPT-9-3"/>
            <p:cNvSpPr txBox="1"/>
            <p:nvPr>
              <p:custDataLst>
                <p:tags r:id="rId12"/>
              </p:custDataLst>
            </p:nvPr>
          </p:nvSpPr>
          <p:spPr>
            <a:xfrm>
              <a:off x="6723776" y="1543049"/>
              <a:ext cx="1950200"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2">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创新性</a:t>
              </a:r>
              <a:endParaRPr kumimoji="0" lang="zh-CN" altLang="en-US" sz="2800" b="0" i="0" u="none" strike="noStrike" kern="0" cap="none" spc="0" normalizeH="0" baseline="0" noProof="0" dirty="0">
                <a:ln>
                  <a:noFill/>
                </a:ln>
                <a:solidFill>
                  <a:schemeClr val="accent2">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
        <p:nvSpPr>
          <p:cNvPr id="4106" name="圆角矩形 9"/>
          <p:cNvSpPr/>
          <p:nvPr/>
        </p:nvSpPr>
        <p:spPr>
          <a:xfrm>
            <a:off x="453073" y="441008"/>
            <a:ext cx="2063750" cy="841375"/>
          </a:xfrm>
          <a:prstGeom prst="roundRect">
            <a:avLst>
              <a:gd name="adj" fmla="val 16667"/>
            </a:avLst>
          </a:prstGeom>
          <a:solidFill>
            <a:schemeClr val="bg1">
              <a:alpha val="34999"/>
            </a:schemeClr>
          </a:solidFill>
          <a:ln w="12700" cap="flat" cmpd="sng">
            <a:solidFill>
              <a:schemeClr val="accent1"/>
            </a:solidFill>
            <a:prstDash val="solid"/>
            <a:headEnd type="none" w="med" len="med"/>
            <a:tailEnd type="none" w="med" len="med"/>
          </a:ln>
        </p:spPr>
        <p:txBody>
          <a:bodyPr anchor="ctr"/>
          <a:p>
            <a:pPr lvl="0" algn="ctr" eaLnBrk="1" hangingPunct="1"/>
            <a:r>
              <a:rPr lang="zh-CN" altLang="en-US" sz="3200" b="1">
                <a:solidFill>
                  <a:srgbClr val="1A8A71"/>
                </a:solidFill>
                <a:latin typeface="微软雅黑" panose="020B0503020204020204" pitchFamily="34" charset="-122"/>
                <a:cs typeface="微软雅黑" panose="020B0503020204020204" pitchFamily="34" charset="-122"/>
                <a:sym typeface="WPS灵秀黑" charset="-122"/>
              </a:rPr>
              <a:t>金圃汀®</a:t>
            </a:r>
            <a:endParaRPr lang="zh-CN" altLang="en-US" sz="3200" dirty="0">
              <a:solidFill>
                <a:srgbClr val="71C8D4"/>
              </a:solidFill>
              <a:latin typeface="Arial" panose="020B0604020202020204"/>
              <a:ea typeface="微软雅黑" panose="020B0503020204020204" pitchFamily="34" charset="-122"/>
              <a:sym typeface="Arial" panose="020B0604020202020204"/>
            </a:endParaRPr>
          </a:p>
        </p:txBody>
      </p:sp>
      <p:pic>
        <p:nvPicPr>
          <p:cNvPr id="9" name="图片 8"/>
          <p:cNvPicPr>
            <a:picLocks noChangeAspect="1"/>
          </p:cNvPicPr>
          <p:nvPr/>
        </p:nvPicPr>
        <p:blipFill>
          <a:blip r:embed="rId13"/>
          <a:stretch>
            <a:fillRect/>
          </a:stretch>
        </p:blipFill>
        <p:spPr>
          <a:xfrm>
            <a:off x="453390" y="5692140"/>
            <a:ext cx="1751330" cy="838200"/>
          </a:xfrm>
          <a:prstGeom prst="rect">
            <a:avLst/>
          </a:prstGeom>
        </p:spPr>
      </p:pic>
      <p:grpSp>
        <p:nvGrpSpPr>
          <p:cNvPr id="10" name="宇神PPT-10"/>
          <p:cNvGrpSpPr/>
          <p:nvPr>
            <p:custDataLst>
              <p:tags r:id="rId14"/>
            </p:custDataLst>
          </p:nvPr>
        </p:nvGrpSpPr>
        <p:grpSpPr>
          <a:xfrm>
            <a:off x="6086327" y="5338765"/>
            <a:ext cx="3594838" cy="922020"/>
            <a:chOff x="7502240" y="2426495"/>
            <a:chExt cx="3594838" cy="922020"/>
          </a:xfrm>
        </p:grpSpPr>
        <p:sp>
          <p:nvSpPr>
            <p:cNvPr id="11" name="宇神PPT-10-2"/>
            <p:cNvSpPr txBox="1"/>
            <p:nvPr>
              <p:custDataLst>
                <p:tags r:id="rId15"/>
              </p:custDataLst>
            </p:nvPr>
          </p:nvSpPr>
          <p:spPr>
            <a:xfrm>
              <a:off x="9173573" y="2426495"/>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lang="en-US" altLang="zh-CN" sz="5400" kern="0" dirty="0">
                  <a:solidFill>
                    <a:schemeClr val="accent1">
                      <a:lumMod val="75000"/>
                    </a:schemeClr>
                  </a:solidFill>
                  <a:latin typeface="Arial" panose="020B0604020202020204"/>
                  <a:ea typeface="微软雅黑" panose="020B0503020204020204" pitchFamily="34" charset="-122"/>
                  <a:cs typeface="思源黑体 CN Bold" panose="020B0800000000000000" charset="-122"/>
                  <a:sym typeface="Arial" panose="020B0604020202020204"/>
                </a:rPr>
                <a:t>5</a:t>
              </a:r>
              <a:r>
                <a:rPr kumimoji="0" lang="en-US" altLang="zh-CN" sz="4400" b="0" i="1"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en-US" altLang="zh-CN" sz="4400" b="0" i="1"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12" name="宇神PPT-10-3"/>
            <p:cNvSpPr txBox="1"/>
            <p:nvPr>
              <p:custDataLst>
                <p:tags r:id="rId16"/>
              </p:custDataLst>
            </p:nvPr>
          </p:nvSpPr>
          <p:spPr>
            <a:xfrm>
              <a:off x="7502240" y="2626564"/>
              <a:ext cx="1950200"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公平性</a:t>
              </a:r>
              <a:endParaRPr kumimoji="0" lang="zh-CN" altLang="en-US" sz="2800" b="0" i="0"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anim calcmode="lin" valueType="num">
                                      <p:cBhvr>
                                        <p:cTn id="20" dur="500" fill="hold"/>
                                        <p:tgtEl>
                                          <p:spTgt spid="55"/>
                                        </p:tgtEl>
                                        <p:attrNameLst>
                                          <p:attrName>ppt_x</p:attrName>
                                        </p:attrNameLst>
                                      </p:cBhvr>
                                      <p:tavLst>
                                        <p:tav tm="0">
                                          <p:val>
                                            <p:strVal val="#ppt_x"/>
                                          </p:val>
                                        </p:tav>
                                        <p:tav tm="100000">
                                          <p:val>
                                            <p:strVal val="#ppt_x"/>
                                          </p:val>
                                        </p:tav>
                                      </p:tavLst>
                                    </p:anim>
                                    <p:anim calcmode="lin" valueType="num">
                                      <p:cBhvr>
                                        <p:cTn id="21" dur="500" fill="hold"/>
                                        <p:tgtEl>
                                          <p:spTgt spid="5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宇神PPT-7"/>
          <p:cNvGrpSpPr/>
          <p:nvPr>
            <p:custDataLst>
              <p:tags r:id="rId1"/>
            </p:custDataLst>
          </p:nvPr>
        </p:nvGrpSpPr>
        <p:grpSpPr>
          <a:xfrm>
            <a:off x="342163" y="288996"/>
            <a:ext cx="4152368" cy="922020"/>
            <a:chOff x="6166246" y="1342980"/>
            <a:chExt cx="4152368" cy="922020"/>
          </a:xfrm>
        </p:grpSpPr>
        <p:sp>
          <p:nvSpPr>
            <p:cNvPr id="47" name="宇神PPT-7-2"/>
            <p:cNvSpPr txBox="1"/>
            <p:nvPr>
              <p:custDataLst>
                <p:tags r:id="rId2"/>
              </p:custDataLst>
            </p:nvPr>
          </p:nvSpPr>
          <p:spPr>
            <a:xfrm>
              <a:off x="8395109" y="1342980"/>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pPr>
              <a:r>
                <a:rPr kumimoji="0" lang="en-US" altLang="zh-CN" sz="28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kumimoji="0" lang="en-US" altLang="zh-CN" sz="5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1 </a:t>
              </a:r>
              <a:r>
                <a:rPr kumimoji="0" lang="en-US" altLang="zh-CN"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zh-CN" altLang="en-US"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9" name="宇神PPT-7-3"/>
            <p:cNvSpPr txBox="1"/>
            <p:nvPr>
              <p:custDataLst>
                <p:tags r:id="rId3"/>
              </p:custDataLst>
            </p:nvPr>
          </p:nvSpPr>
          <p:spPr>
            <a:xfrm>
              <a:off x="6166246" y="1543049"/>
              <a:ext cx="2507615"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药品基本信息</a:t>
              </a:r>
              <a:endPar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
        <p:nvSpPr>
          <p:cNvPr id="8" name="文本框 7"/>
          <p:cNvSpPr txBox="1"/>
          <p:nvPr>
            <p:custDataLst>
              <p:tags r:id="rId4"/>
            </p:custDataLst>
          </p:nvPr>
        </p:nvSpPr>
        <p:spPr>
          <a:xfrm>
            <a:off x="6800215" y="5203825"/>
            <a:ext cx="4702810" cy="957580"/>
          </a:xfrm>
          <a:prstGeom prst="rect">
            <a:avLst/>
          </a:prstGeom>
          <a:noFill/>
        </p:spPr>
        <p:txBody>
          <a:bodyPr wrap="square" lIns="0" tIns="0" rIns="0" bIns="36195" rtlCol="0" anchor="ctr" anchorCtr="0">
            <a:noAutofit/>
          </a:bodyPr>
          <a:p>
            <a:pPr lvl="0" algn="l">
              <a:lnSpc>
                <a:spcPct val="130000"/>
              </a:lnSpc>
              <a:spcAft>
                <a:spcPts val="0"/>
              </a:spcAft>
              <a:buClrTx/>
              <a:buSzTx/>
              <a:buFontTx/>
            </a:pPr>
            <a:endParaRPr lang="zh-CN" altLang="en-US" sz="2000" dirty="0">
              <a:solidFill>
                <a:schemeClr val="tx1">
                  <a:lumMod val="85000"/>
                  <a:lumOff val="15000"/>
                </a:schemeClr>
              </a:solidFill>
              <a:sym typeface="+mn-ea"/>
            </a:endParaRPr>
          </a:p>
        </p:txBody>
      </p:sp>
      <p:sp>
        <p:nvSpPr>
          <p:cNvPr id="24" name="文本框 23"/>
          <p:cNvSpPr txBox="1"/>
          <p:nvPr>
            <p:custDataLst>
              <p:tags r:id="rId5"/>
            </p:custDataLst>
          </p:nvPr>
        </p:nvSpPr>
        <p:spPr>
          <a:xfrm>
            <a:off x="689139" y="1472297"/>
            <a:ext cx="537858"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rPr>
              <a:t>01</a:t>
            </a:r>
            <a:endPar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endParaRPr>
          </a:p>
        </p:txBody>
      </p:sp>
      <p:sp>
        <p:nvSpPr>
          <p:cNvPr id="12" name="文本框 11"/>
          <p:cNvSpPr txBox="1"/>
          <p:nvPr>
            <p:custDataLst>
              <p:tags r:id="rId6"/>
            </p:custDataLst>
          </p:nvPr>
        </p:nvSpPr>
        <p:spPr>
          <a:xfrm>
            <a:off x="1286759" y="1472933"/>
            <a:ext cx="4592770" cy="932668"/>
          </a:xfrm>
          <a:prstGeom prst="rect">
            <a:avLst/>
          </a:prstGeom>
          <a:noFill/>
        </p:spPr>
        <p:txBody>
          <a:bodyPr wrap="square" lIns="0" tIns="0" rIns="0" bIns="71755" rtlCol="0" anchor="ctr" anchorCtr="0">
            <a:noAutofit/>
          </a:bodyPr>
          <a:p>
            <a:pPr marL="0" lvl="0" indent="0" algn="l">
              <a:lnSpc>
                <a:spcPct val="150000"/>
              </a:lnSpc>
              <a:spcBef>
                <a:spcPts val="0"/>
              </a:spcBef>
              <a:spcAft>
                <a:spcPts val="0"/>
              </a:spcAft>
              <a:buSzPct val="100000"/>
              <a:buFontTx/>
            </a:pPr>
            <a:r>
              <a:rPr lang="zh-CN" b="1" dirty="0">
                <a:solidFill>
                  <a:schemeClr val="tx1">
                    <a:lumMod val="85000"/>
                    <a:lumOff val="15000"/>
                  </a:schemeClr>
                </a:solidFill>
                <a:latin typeface="微软雅黑" panose="020B0503020204020204" pitchFamily="34" charset="-122"/>
                <a:ea typeface="微软雅黑" panose="020B0503020204020204" pitchFamily="34" charset="-122"/>
                <a:sym typeface="+mn-ea"/>
              </a:rPr>
              <a:t>申报目录类别：</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sym typeface="+mn-ea"/>
              </a:rPr>
              <a:t>1.1</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目录外西药</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cxnSp>
        <p:nvCxnSpPr>
          <p:cNvPr id="14" name="直接连接符 13"/>
          <p:cNvCxnSpPr/>
          <p:nvPr>
            <p:custDataLst>
              <p:tags r:id="rId7"/>
            </p:custDataLst>
          </p:nvPr>
        </p:nvCxnSpPr>
        <p:spPr>
          <a:xfrm>
            <a:off x="689775" y="2405601"/>
            <a:ext cx="5189118" cy="0"/>
          </a:xfrm>
          <a:prstGeom prst="line">
            <a:avLst/>
          </a:prstGeom>
          <a:solidFill>
            <a:schemeClr val="lt1">
              <a:lumMod val="100000"/>
              <a:alpha val="0"/>
            </a:schemeClr>
          </a:solidFill>
          <a:ln w="10160">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cxnSp>
      <p:sp>
        <p:nvSpPr>
          <p:cNvPr id="15" name="文本框 14"/>
          <p:cNvSpPr txBox="1"/>
          <p:nvPr>
            <p:custDataLst>
              <p:tags r:id="rId8"/>
            </p:custDataLst>
          </p:nvPr>
        </p:nvSpPr>
        <p:spPr>
          <a:xfrm>
            <a:off x="689139" y="2404965"/>
            <a:ext cx="537858"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rPr>
              <a:t>03</a:t>
            </a:r>
            <a:endPar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endParaRPr>
          </a:p>
        </p:txBody>
      </p:sp>
      <p:sp>
        <p:nvSpPr>
          <p:cNvPr id="16" name="文本框 15"/>
          <p:cNvSpPr txBox="1"/>
          <p:nvPr>
            <p:custDataLst>
              <p:tags r:id="rId9"/>
            </p:custDataLst>
          </p:nvPr>
        </p:nvSpPr>
        <p:spPr>
          <a:xfrm>
            <a:off x="1286759" y="2405601"/>
            <a:ext cx="4592770" cy="932668"/>
          </a:xfrm>
          <a:prstGeom prst="rect">
            <a:avLst/>
          </a:prstGeom>
          <a:noFill/>
        </p:spPr>
        <p:txBody>
          <a:bodyPr wrap="square" lIns="0" tIns="0" rIns="0" bIns="71755" rtlCol="0" anchor="ctr" anchorCtr="0">
            <a:noAutofit/>
          </a:bodyPr>
          <a:p>
            <a:pPr marL="0" lvl="0" indent="0" algn="l">
              <a:lnSpc>
                <a:spcPct val="150000"/>
              </a:lnSpc>
              <a:spcBef>
                <a:spcPts val="0"/>
              </a:spcBef>
              <a:spcAft>
                <a:spcPts val="0"/>
              </a:spcAft>
              <a:buSzPct val="100000"/>
              <a:buFontTx/>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注册规格：</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120ml</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120mg</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7" name="直接连接符 16"/>
          <p:cNvCxnSpPr/>
          <p:nvPr>
            <p:custDataLst>
              <p:tags r:id="rId10"/>
            </p:custDataLst>
          </p:nvPr>
        </p:nvCxnSpPr>
        <p:spPr>
          <a:xfrm>
            <a:off x="689775" y="3338269"/>
            <a:ext cx="5189118" cy="0"/>
          </a:xfrm>
          <a:prstGeom prst="line">
            <a:avLst/>
          </a:prstGeom>
          <a:solidFill>
            <a:schemeClr val="lt1">
              <a:lumMod val="100000"/>
              <a:alpha val="0"/>
            </a:schemeClr>
          </a:solidFill>
          <a:ln w="10160">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cxnSp>
      <p:sp>
        <p:nvSpPr>
          <p:cNvPr id="18" name="文本框 17"/>
          <p:cNvSpPr txBox="1"/>
          <p:nvPr>
            <p:custDataLst>
              <p:tags r:id="rId11"/>
            </p:custDataLst>
          </p:nvPr>
        </p:nvSpPr>
        <p:spPr>
          <a:xfrm>
            <a:off x="689139" y="3337633"/>
            <a:ext cx="537858"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rPr>
              <a:t>05</a:t>
            </a:r>
            <a:endPar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endParaRPr>
          </a:p>
        </p:txBody>
      </p:sp>
      <p:sp>
        <p:nvSpPr>
          <p:cNvPr id="20" name="文本框 19"/>
          <p:cNvSpPr txBox="1"/>
          <p:nvPr>
            <p:custDataLst>
              <p:tags r:id="rId12"/>
            </p:custDataLst>
          </p:nvPr>
        </p:nvSpPr>
        <p:spPr>
          <a:xfrm>
            <a:off x="1286759" y="3338269"/>
            <a:ext cx="4592770" cy="932668"/>
          </a:xfrm>
          <a:prstGeom prst="rect">
            <a:avLst/>
          </a:prstGeom>
          <a:noFill/>
        </p:spPr>
        <p:txBody>
          <a:bodyPr wrap="square" lIns="0" tIns="0" rIns="0" bIns="71755" rtlCol="0" anchor="ctr" anchorCtr="0">
            <a:noAutofit/>
          </a:bodyPr>
          <a:p>
            <a:pPr marL="0" lvl="0" indent="0" algn="l">
              <a:lnSpc>
                <a:spcPct val="150000"/>
              </a:lnSpc>
              <a:spcBef>
                <a:spcPts val="0"/>
              </a:spcBef>
              <a:spcAft>
                <a:spcPts val="0"/>
              </a:spcAft>
              <a:buSzPct val="100000"/>
              <a:buFontTx/>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目前大陆地区同通用名药品的上市情况：共</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家</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1" name="直接连接符 20"/>
          <p:cNvCxnSpPr/>
          <p:nvPr>
            <p:custDataLst>
              <p:tags r:id="rId13"/>
            </p:custDataLst>
          </p:nvPr>
        </p:nvCxnSpPr>
        <p:spPr>
          <a:xfrm>
            <a:off x="689775" y="4270937"/>
            <a:ext cx="5189118" cy="0"/>
          </a:xfrm>
          <a:prstGeom prst="line">
            <a:avLst/>
          </a:prstGeom>
          <a:solidFill>
            <a:schemeClr val="lt1">
              <a:lumMod val="100000"/>
              <a:alpha val="0"/>
            </a:schemeClr>
          </a:solidFill>
          <a:ln w="10160">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cxnSp>
      <p:sp>
        <p:nvSpPr>
          <p:cNvPr id="22" name="文本框 21"/>
          <p:cNvSpPr txBox="1"/>
          <p:nvPr>
            <p:custDataLst>
              <p:tags r:id="rId14"/>
            </p:custDataLst>
          </p:nvPr>
        </p:nvSpPr>
        <p:spPr>
          <a:xfrm>
            <a:off x="689139" y="4270301"/>
            <a:ext cx="537858"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rPr>
              <a:t>07</a:t>
            </a:r>
            <a:endPar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endParaRPr>
          </a:p>
        </p:txBody>
      </p:sp>
      <p:sp>
        <p:nvSpPr>
          <p:cNvPr id="23" name="文本框 22"/>
          <p:cNvSpPr txBox="1"/>
          <p:nvPr>
            <p:custDataLst>
              <p:tags r:id="rId15"/>
            </p:custDataLst>
          </p:nvPr>
        </p:nvSpPr>
        <p:spPr>
          <a:xfrm>
            <a:off x="1286759" y="4270937"/>
            <a:ext cx="4592770" cy="932668"/>
          </a:xfrm>
          <a:prstGeom prst="rect">
            <a:avLst/>
          </a:prstGeom>
          <a:noFill/>
        </p:spPr>
        <p:txBody>
          <a:bodyPr wrap="square" lIns="0" tIns="0" rIns="0" bIns="71755" rtlCol="0" anchor="ctr" anchorCtr="0">
            <a:noAutofit/>
          </a:bodyPr>
          <a:p>
            <a:pPr marL="0" lvl="0" indent="0" algn="l">
              <a:lnSpc>
                <a:spcPct val="150000"/>
              </a:lnSpc>
              <a:spcBef>
                <a:spcPts val="0"/>
              </a:spcBef>
              <a:spcAft>
                <a:spcPts val="0"/>
              </a:spcAft>
              <a:buSzPct val="100000"/>
              <a:buFontTx/>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参照药品建议：</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盐酸左西替利嗪口服溶液</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5" name="直接连接符 24"/>
          <p:cNvCxnSpPr/>
          <p:nvPr>
            <p:custDataLst>
              <p:tags r:id="rId16"/>
            </p:custDataLst>
          </p:nvPr>
        </p:nvCxnSpPr>
        <p:spPr>
          <a:xfrm>
            <a:off x="689775" y="5203605"/>
            <a:ext cx="5189118" cy="0"/>
          </a:xfrm>
          <a:prstGeom prst="line">
            <a:avLst/>
          </a:prstGeom>
          <a:solidFill>
            <a:schemeClr val="lt1">
              <a:lumMod val="100000"/>
              <a:alpha val="0"/>
            </a:schemeClr>
          </a:solidFill>
          <a:ln w="10160">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cxnSp>
      <p:sp>
        <p:nvSpPr>
          <p:cNvPr id="26" name="文本框 25"/>
          <p:cNvSpPr txBox="1"/>
          <p:nvPr>
            <p:custDataLst>
              <p:tags r:id="rId17"/>
            </p:custDataLst>
          </p:nvPr>
        </p:nvSpPr>
        <p:spPr>
          <a:xfrm>
            <a:off x="689139" y="5202969"/>
            <a:ext cx="537858"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rPr>
              <a:t>09</a:t>
            </a:r>
            <a:endParaRPr lang="en-US" altLang="zh-CN" sz="2800" b="1" dirty="0">
              <a:gradFill>
                <a:gsLst>
                  <a:gs pos="0">
                    <a:schemeClr val="accent1">
                      <a:alpha val="100000"/>
                    </a:schemeClr>
                  </a:gs>
                  <a:gs pos="100000">
                    <a:schemeClr val="accent1">
                      <a:alpha val="70000"/>
                    </a:schemeClr>
                  </a:gs>
                </a:gsLst>
                <a:lin ang="5400000" scaled="0"/>
              </a:gradFill>
              <a:latin typeface="+mj-lt"/>
              <a:ea typeface="+mj-lt"/>
              <a:sym typeface="+mn-ea"/>
            </a:endParaRPr>
          </a:p>
        </p:txBody>
      </p:sp>
      <p:sp>
        <p:nvSpPr>
          <p:cNvPr id="27" name="文本框 26"/>
          <p:cNvSpPr txBox="1"/>
          <p:nvPr>
            <p:custDataLst>
              <p:tags r:id="rId18"/>
            </p:custDataLst>
          </p:nvPr>
        </p:nvSpPr>
        <p:spPr>
          <a:xfrm>
            <a:off x="1226820" y="5571490"/>
            <a:ext cx="4592955" cy="1286510"/>
          </a:xfrm>
          <a:prstGeom prst="rect">
            <a:avLst/>
          </a:prstGeom>
          <a:noFill/>
        </p:spPr>
        <p:txBody>
          <a:bodyPr wrap="square" lIns="0" tIns="0" rIns="0" bIns="71755" rtlCol="0" anchor="ctr" anchorCtr="0">
            <a:noAutofit/>
          </a:bodyPr>
          <a:p>
            <a:pPr lvl="0" algn="l">
              <a:lnSpc>
                <a:spcPct val="130000"/>
              </a:lnSpc>
              <a:spcAft>
                <a:spcPts val="0"/>
              </a:spcAft>
              <a:buClrTx/>
              <a:buSzTx/>
              <a:buFontTx/>
            </a:pPr>
            <a:r>
              <a:rPr lang="zh-CN" altLang="en-US" b="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填补未满足的临床需求</a:t>
            </a:r>
            <a:r>
              <a:rPr lang="zh-CN" altLang="zh-CN" b="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endParaRPr lang="zh-CN" altLang="zh-CN"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lvl="0" algn="l">
              <a:lnSpc>
                <a:spcPct val="130000"/>
              </a:lnSpc>
              <a:spcAft>
                <a:spcPts val="0"/>
              </a:spcAft>
              <a:buClrTx/>
              <a:buSzTx/>
              <a:buFontTx/>
            </a:pP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当前第二代抗组胺药口服常释剂型不适用于</a:t>
            </a:r>
            <a:r>
              <a:rPr lang="en-US" altLang="zh-CN"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12</a:t>
            </a: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岁以下儿童，且目录内可供儿童临床选择的仅</a:t>
            </a:r>
            <a:r>
              <a:rPr lang="en-US" altLang="zh-CN"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2</a:t>
            </a: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个产品，儿童用药需增加更多选择。</a:t>
            </a:r>
            <a:endParaRPr lang="zh-CN" altLang="en-US" dirty="0">
              <a:solidFill>
                <a:schemeClr val="tx1">
                  <a:lumMod val="85000"/>
                  <a:lumOff val="15000"/>
                </a:schemeClr>
              </a:solidFill>
              <a:sym typeface="+mn-ea"/>
            </a:endParaRPr>
          </a:p>
          <a:p>
            <a:pPr lvl="0" algn="l">
              <a:lnSpc>
                <a:spcPct val="150000"/>
              </a:lnSpc>
              <a:spcAft>
                <a:spcPts val="0"/>
              </a:spcAft>
              <a:buClrTx/>
              <a:buSzTx/>
              <a:buFontTx/>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33" name="文本框 32"/>
          <p:cNvSpPr txBox="1"/>
          <p:nvPr>
            <p:custDataLst>
              <p:tags r:id="rId19"/>
            </p:custDataLst>
          </p:nvPr>
        </p:nvSpPr>
        <p:spPr>
          <a:xfrm>
            <a:off x="6312485" y="1472297"/>
            <a:ext cx="596984"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2">
                        <a:alpha val="100000"/>
                      </a:schemeClr>
                    </a:gs>
                    <a:gs pos="100000">
                      <a:schemeClr val="accent2">
                        <a:alpha val="70000"/>
                      </a:schemeClr>
                    </a:gs>
                  </a:gsLst>
                  <a:lin ang="5400000" scaled="0"/>
                </a:gradFill>
                <a:latin typeface="+mj-lt"/>
                <a:ea typeface="+mj-lt"/>
                <a:sym typeface="+mn-ea"/>
              </a:rPr>
              <a:t>02</a:t>
            </a:r>
            <a:endParaRPr lang="en-US" altLang="zh-CN" sz="2800" b="1" dirty="0">
              <a:gradFill>
                <a:gsLst>
                  <a:gs pos="0">
                    <a:schemeClr val="accent2">
                      <a:alpha val="100000"/>
                    </a:schemeClr>
                  </a:gs>
                  <a:gs pos="100000">
                    <a:schemeClr val="accent2">
                      <a:alpha val="70000"/>
                    </a:schemeClr>
                  </a:gs>
                </a:gsLst>
                <a:lin ang="5400000" scaled="0"/>
              </a:gradFill>
              <a:latin typeface="+mj-lt"/>
              <a:ea typeface="+mj-lt"/>
              <a:sym typeface="+mn-ea"/>
            </a:endParaRPr>
          </a:p>
        </p:txBody>
      </p:sp>
      <p:cxnSp>
        <p:nvCxnSpPr>
          <p:cNvPr id="35" name="直接连接符 34"/>
          <p:cNvCxnSpPr/>
          <p:nvPr>
            <p:custDataLst>
              <p:tags r:id="rId20"/>
            </p:custDataLst>
          </p:nvPr>
        </p:nvCxnSpPr>
        <p:spPr>
          <a:xfrm>
            <a:off x="6313120" y="2405601"/>
            <a:ext cx="5189118" cy="0"/>
          </a:xfrm>
          <a:prstGeom prst="line">
            <a:avLst/>
          </a:prstGeom>
          <a:solidFill>
            <a:schemeClr val="lt1">
              <a:lumMod val="100000"/>
              <a:alpha val="0"/>
            </a:schemeClr>
          </a:solidFill>
          <a:ln w="10160">
            <a:solidFill>
              <a:schemeClr val="accent2">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cxnSp>
      <p:sp>
        <p:nvSpPr>
          <p:cNvPr id="36" name="文本框 35"/>
          <p:cNvSpPr txBox="1"/>
          <p:nvPr>
            <p:custDataLst>
              <p:tags r:id="rId21"/>
            </p:custDataLst>
          </p:nvPr>
        </p:nvSpPr>
        <p:spPr>
          <a:xfrm>
            <a:off x="6312485" y="2404965"/>
            <a:ext cx="596984"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2">
                        <a:alpha val="100000"/>
                      </a:schemeClr>
                    </a:gs>
                    <a:gs pos="100000">
                      <a:schemeClr val="accent2">
                        <a:alpha val="70000"/>
                      </a:schemeClr>
                    </a:gs>
                  </a:gsLst>
                  <a:lin ang="5400000" scaled="0"/>
                </a:gradFill>
                <a:latin typeface="+mj-lt"/>
                <a:ea typeface="+mj-lt"/>
                <a:sym typeface="+mn-ea"/>
              </a:rPr>
              <a:t>04</a:t>
            </a:r>
            <a:endParaRPr lang="en-US" altLang="zh-CN" sz="2800" b="1" dirty="0">
              <a:gradFill>
                <a:gsLst>
                  <a:gs pos="0">
                    <a:schemeClr val="accent2">
                      <a:alpha val="100000"/>
                    </a:schemeClr>
                  </a:gs>
                  <a:gs pos="100000">
                    <a:schemeClr val="accent2">
                      <a:alpha val="70000"/>
                    </a:schemeClr>
                  </a:gs>
                </a:gsLst>
                <a:lin ang="5400000" scaled="0"/>
              </a:gradFill>
              <a:latin typeface="+mj-lt"/>
              <a:ea typeface="+mj-lt"/>
              <a:sym typeface="+mn-ea"/>
            </a:endParaRPr>
          </a:p>
        </p:txBody>
      </p:sp>
      <p:cxnSp>
        <p:nvCxnSpPr>
          <p:cNvPr id="38" name="直接连接符 37"/>
          <p:cNvCxnSpPr/>
          <p:nvPr>
            <p:custDataLst>
              <p:tags r:id="rId22"/>
            </p:custDataLst>
          </p:nvPr>
        </p:nvCxnSpPr>
        <p:spPr>
          <a:xfrm>
            <a:off x="6313120" y="3338269"/>
            <a:ext cx="5189118" cy="0"/>
          </a:xfrm>
          <a:prstGeom prst="line">
            <a:avLst/>
          </a:prstGeom>
          <a:solidFill>
            <a:schemeClr val="lt1">
              <a:lumMod val="100000"/>
              <a:alpha val="0"/>
            </a:schemeClr>
          </a:solidFill>
          <a:ln w="10160">
            <a:solidFill>
              <a:schemeClr val="accent2">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cxnSp>
      <p:sp>
        <p:nvSpPr>
          <p:cNvPr id="39" name="文本框 38"/>
          <p:cNvSpPr txBox="1"/>
          <p:nvPr>
            <p:custDataLst>
              <p:tags r:id="rId23"/>
            </p:custDataLst>
          </p:nvPr>
        </p:nvSpPr>
        <p:spPr>
          <a:xfrm>
            <a:off x="6312485" y="3337633"/>
            <a:ext cx="596984"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2">
                        <a:alpha val="100000"/>
                      </a:schemeClr>
                    </a:gs>
                    <a:gs pos="100000">
                      <a:schemeClr val="accent2">
                        <a:alpha val="70000"/>
                      </a:schemeClr>
                    </a:gs>
                  </a:gsLst>
                  <a:lin ang="5400000" scaled="0"/>
                </a:gradFill>
                <a:latin typeface="+mj-lt"/>
                <a:ea typeface="+mj-lt"/>
                <a:sym typeface="+mn-ea"/>
              </a:rPr>
              <a:t>06</a:t>
            </a:r>
            <a:endParaRPr lang="en-US" altLang="zh-CN" sz="2800" b="1" dirty="0">
              <a:gradFill>
                <a:gsLst>
                  <a:gs pos="0">
                    <a:schemeClr val="accent2">
                      <a:alpha val="100000"/>
                    </a:schemeClr>
                  </a:gs>
                  <a:gs pos="100000">
                    <a:schemeClr val="accent2">
                      <a:alpha val="70000"/>
                    </a:schemeClr>
                  </a:gs>
                </a:gsLst>
                <a:lin ang="5400000" scaled="0"/>
              </a:gradFill>
              <a:latin typeface="+mj-lt"/>
              <a:ea typeface="+mj-lt"/>
              <a:sym typeface="+mn-ea"/>
            </a:endParaRPr>
          </a:p>
        </p:txBody>
      </p:sp>
      <p:cxnSp>
        <p:nvCxnSpPr>
          <p:cNvPr id="41" name="直接连接符 40"/>
          <p:cNvCxnSpPr/>
          <p:nvPr>
            <p:custDataLst>
              <p:tags r:id="rId24"/>
            </p:custDataLst>
          </p:nvPr>
        </p:nvCxnSpPr>
        <p:spPr>
          <a:xfrm>
            <a:off x="6313120" y="4270937"/>
            <a:ext cx="5189118" cy="0"/>
          </a:xfrm>
          <a:prstGeom prst="line">
            <a:avLst/>
          </a:prstGeom>
          <a:solidFill>
            <a:schemeClr val="lt1">
              <a:lumMod val="100000"/>
              <a:alpha val="0"/>
            </a:schemeClr>
          </a:solidFill>
          <a:ln w="10160">
            <a:solidFill>
              <a:schemeClr val="accent2">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cxnSp>
      <p:sp>
        <p:nvSpPr>
          <p:cNvPr id="3" name="文本框 2"/>
          <p:cNvSpPr txBox="1"/>
          <p:nvPr>
            <p:custDataLst>
              <p:tags r:id="rId25"/>
            </p:custDataLst>
          </p:nvPr>
        </p:nvSpPr>
        <p:spPr>
          <a:xfrm>
            <a:off x="6312485" y="4270301"/>
            <a:ext cx="596984" cy="933304"/>
          </a:xfrm>
          <a:prstGeom prst="rect">
            <a:avLst/>
          </a:prstGeom>
          <a:noFill/>
        </p:spPr>
        <p:txBody>
          <a:bodyPr wrap="none" lIns="0" tIns="36195" rIns="0" bIns="0" rtlCol="0" anchor="ctr" anchorCtr="0">
            <a:noAutofit/>
          </a:bodyPr>
          <a:p>
            <a:pPr lvl="0" algn="l">
              <a:buClrTx/>
              <a:buSzTx/>
              <a:buFontTx/>
            </a:pPr>
            <a:r>
              <a:rPr lang="en-US" altLang="zh-CN" sz="2800" b="1" dirty="0">
                <a:gradFill>
                  <a:gsLst>
                    <a:gs pos="0">
                      <a:schemeClr val="accent2">
                        <a:alpha val="100000"/>
                      </a:schemeClr>
                    </a:gs>
                    <a:gs pos="100000">
                      <a:schemeClr val="accent2">
                        <a:alpha val="70000"/>
                      </a:schemeClr>
                    </a:gs>
                  </a:gsLst>
                  <a:lin ang="5400000" scaled="0"/>
                </a:gradFill>
                <a:latin typeface="+mj-lt"/>
                <a:ea typeface="+mj-lt"/>
                <a:sym typeface="+mn-ea"/>
              </a:rPr>
              <a:t>08</a:t>
            </a:r>
            <a:endParaRPr lang="en-US" altLang="zh-CN" sz="2800" b="1" dirty="0">
              <a:gradFill>
                <a:gsLst>
                  <a:gs pos="0">
                    <a:schemeClr val="accent2">
                      <a:alpha val="100000"/>
                    </a:schemeClr>
                  </a:gs>
                  <a:gs pos="100000">
                    <a:schemeClr val="accent2">
                      <a:alpha val="70000"/>
                    </a:schemeClr>
                  </a:gs>
                </a:gsLst>
                <a:lin ang="5400000" scaled="0"/>
              </a:gradFill>
              <a:latin typeface="+mj-lt"/>
              <a:ea typeface="+mj-lt"/>
              <a:sym typeface="+mn-ea"/>
            </a:endParaRPr>
          </a:p>
        </p:txBody>
      </p:sp>
      <p:sp>
        <p:nvSpPr>
          <p:cNvPr id="5" name="文本框 4"/>
          <p:cNvSpPr txBox="1"/>
          <p:nvPr>
            <p:custDataLst>
              <p:tags r:id="rId26"/>
            </p:custDataLst>
          </p:nvPr>
        </p:nvSpPr>
        <p:spPr>
          <a:xfrm>
            <a:off x="6909468" y="1472933"/>
            <a:ext cx="4592770" cy="932668"/>
          </a:xfrm>
          <a:prstGeom prst="rect">
            <a:avLst/>
          </a:prstGeom>
          <a:noFill/>
        </p:spPr>
        <p:txBody>
          <a:bodyPr wrap="square" lIns="0" tIns="0" rIns="0" bIns="71755" rtlCol="0" anchor="ctr" anchorCtr="0">
            <a:noAutofit/>
          </a:bodyPr>
          <a:p>
            <a:pPr marL="0" lvl="0" indent="0" algn="l">
              <a:lnSpc>
                <a:spcPct val="150000"/>
              </a:lnSpc>
              <a:spcBef>
                <a:spcPts val="0"/>
              </a:spcBef>
              <a:spcAft>
                <a:spcPts val="0"/>
              </a:spcAft>
              <a:buSzPct val="100000"/>
              <a:buFontTx/>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通用名:依巴斯汀口服溶液。</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custDataLst>
              <p:tags r:id="rId27"/>
            </p:custDataLst>
          </p:nvPr>
        </p:nvSpPr>
        <p:spPr>
          <a:xfrm>
            <a:off x="6909468" y="2405601"/>
            <a:ext cx="4592770" cy="932668"/>
          </a:xfrm>
          <a:prstGeom prst="rect">
            <a:avLst/>
          </a:prstGeom>
          <a:noFill/>
        </p:spPr>
        <p:txBody>
          <a:bodyPr wrap="square" lIns="0" tIns="0" rIns="0" bIns="71755" rtlCol="0" anchor="ctr" anchorCtr="0">
            <a:noAutofit/>
          </a:bodyPr>
          <a:p>
            <a:pPr marL="0" lvl="0" indent="0" algn="l">
              <a:lnSpc>
                <a:spcPct val="150000"/>
              </a:lnSpc>
              <a:spcBef>
                <a:spcPts val="0"/>
              </a:spcBef>
              <a:spcAft>
                <a:spcPts val="0"/>
              </a:spcAft>
              <a:buSzPct val="100000"/>
              <a:buFontTx/>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中国大陆首次上市时间：</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28"/>
            </p:custDataLst>
          </p:nvPr>
        </p:nvSpPr>
        <p:spPr>
          <a:xfrm>
            <a:off x="6909468" y="3338269"/>
            <a:ext cx="4592770" cy="932668"/>
          </a:xfrm>
          <a:prstGeom prst="rect">
            <a:avLst/>
          </a:prstGeom>
          <a:noFill/>
        </p:spPr>
        <p:txBody>
          <a:bodyPr wrap="square" lIns="0" tIns="0" rIns="0" bIns="71755" rtlCol="0" anchor="ctr" anchorCtr="0">
            <a:noAutofit/>
          </a:bodyPr>
          <a:p>
            <a:pPr marL="0" lvl="0" indent="0" algn="l">
              <a:lnSpc>
                <a:spcPct val="130000"/>
              </a:lnSpc>
              <a:spcBef>
                <a:spcPts val="0"/>
              </a:spcBef>
              <a:spcAft>
                <a:spcPts val="0"/>
              </a:spcAft>
              <a:buSzPct val="100000"/>
              <a:buFontTx/>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是否为OTC药品：否</a:t>
            </a:r>
            <a:r>
              <a:rPr lang="zh-CN" altLang="en-US" dirty="0">
                <a:solidFill>
                  <a:schemeClr val="tx1">
                    <a:lumMod val="85000"/>
                    <a:lumOff val="15000"/>
                  </a:schemeClr>
                </a:solidFill>
                <a:sym typeface="+mn-ea"/>
              </a:rPr>
              <a:t>。</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custDataLst>
              <p:tags r:id="rId29"/>
            </p:custDataLst>
          </p:nvPr>
        </p:nvSpPr>
        <p:spPr>
          <a:xfrm>
            <a:off x="6909435" y="4508500"/>
            <a:ext cx="4592955" cy="1627505"/>
          </a:xfrm>
          <a:prstGeom prst="rect">
            <a:avLst/>
          </a:prstGeom>
          <a:noFill/>
        </p:spPr>
        <p:txBody>
          <a:bodyPr wrap="square" lIns="0" tIns="0" rIns="0" bIns="71755" rtlCol="0" anchor="ctr" anchorCtr="0">
            <a:noAutofit/>
          </a:bodyPr>
          <a:p>
            <a:pPr lvl="0" algn="l">
              <a:lnSpc>
                <a:spcPct val="150000"/>
              </a:lnSpc>
              <a:spcAft>
                <a:spcPts val="0"/>
              </a:spcAft>
              <a:buClrTx/>
              <a:buSzTx/>
              <a:buFontTx/>
            </a:pPr>
            <a:r>
              <a:rPr lang="zh-CN"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与参照药品相比：</a:t>
            </a:r>
            <a:r>
              <a:rPr 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两者都是组胺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H1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受体拮抗剂，都可以治疗过敏等疾病，但依巴斯汀临床应用更广，临床治疗效率较显著，能更明显改善患者的临床症状，且安全性较高，性价比更高。</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0"/>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宇神PPT-6" hidden="1"/>
          <p:cNvSpPr txBox="1"/>
          <p:nvPr/>
        </p:nvSpPr>
        <p:spPr>
          <a:xfrm>
            <a:off x="10580913" y="-603126"/>
            <a:ext cx="1727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By  </a:t>
            </a:r>
            <a:r>
              <a:rPr kumimoji="0" lang="en-US" altLang="zh-CN" sz="1800" b="0" i="0" u="none" strike="noStrike" kern="1200" cap="none" spc="0" normalizeH="0" baseline="0" noProof="0" dirty="0" err="1">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Yushen</a:t>
            </a:r>
            <a:endParaRPr kumimoji="0" lang="zh-CN" altLang="en-US"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nvGrpSpPr>
          <p:cNvPr id="65" name="宇神PPT-7"/>
          <p:cNvGrpSpPr/>
          <p:nvPr/>
        </p:nvGrpSpPr>
        <p:grpSpPr>
          <a:xfrm>
            <a:off x="5887233" y="2337428"/>
            <a:ext cx="5612765" cy="4059555"/>
            <a:chOff x="5887233" y="2337428"/>
            <a:chExt cx="5612765" cy="4059555"/>
          </a:xfrm>
        </p:grpSpPr>
        <p:sp>
          <p:nvSpPr>
            <p:cNvPr id="4" name="宇神PPT-7-1"/>
            <p:cNvSpPr txBox="1"/>
            <p:nvPr/>
          </p:nvSpPr>
          <p:spPr>
            <a:xfrm>
              <a:off x="5983118" y="2337428"/>
              <a:ext cx="5516880" cy="4059555"/>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0"/>
                </a:spcBef>
                <a:spcAft>
                  <a:spcPts val="1800"/>
                </a:spcAft>
                <a:buClrTx/>
                <a:buSzTx/>
                <a:buFont typeface="Arial" panose="020B0604020202020204" pitchFamily="34" charset="0"/>
                <a:buChar char="•"/>
                <a:defRPr/>
              </a:pPr>
              <a:r>
                <a:rPr kumimoji="0" lang="zh-CN" sz="18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sym typeface="Arial" panose="020B0604020202020204"/>
                </a:rPr>
                <a:t>适应症</a:t>
              </a:r>
              <a:endParaRPr kumimoji="0" lang="zh-CN" sz="18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sym typeface="Arial" panose="020B0604020202020204"/>
              </a:endParaRPr>
            </a:p>
            <a:p>
              <a:pPr marR="0" lvl="0" indent="0" algn="l" defTabSz="914400" rtl="0" eaLnBrk="1" fontAlgn="auto" latinLnBrk="0" hangingPunct="1">
                <a:lnSpc>
                  <a:spcPct val="120000"/>
                </a:lnSpc>
                <a:spcBef>
                  <a:spcPts val="0"/>
                </a:spcBef>
                <a:spcAft>
                  <a:spcPts val="1800"/>
                </a:spcAft>
                <a:buClrTx/>
                <a:buSzTx/>
                <a:buFont typeface="Arial" panose="020B0604020202020204" pitchFamily="34" charset="0"/>
                <a:buNone/>
                <a:defRPr/>
              </a:pPr>
              <a:r>
                <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rPr>
                <a:t>适用于伴有或不伴有过敏性结膜炎的过敏性鼻炎（季节性和常年性）。慢性特发性荨麻疹的对症治疗。</a:t>
              </a: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sym typeface="Arial" panose="020B0604020202020204"/>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sym typeface="Arial" panose="020B0604020202020204"/>
                </a:rPr>
                <a:t>用法用量</a:t>
              </a:r>
              <a:endParaRPr kumimoji="0" lang="zh-CN" altLang="en-US" sz="18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sym typeface="Arial" panose="020B0604020202020204"/>
              </a:endParaRPr>
            </a:p>
            <a:p>
              <a:pPr marR="0" indent="0" algn="l" defTabSz="914400" fontAlgn="auto">
                <a:lnSpc>
                  <a:spcPct val="120000"/>
                </a:lnSpc>
                <a:spcBef>
                  <a:spcPts val="0"/>
                </a:spcBef>
                <a:spcAft>
                  <a:spcPts val="0"/>
                </a:spcAft>
                <a:buClrTx/>
                <a:buSzTx/>
                <a:buFont typeface="Arial" panose="020B0604020202020204" pitchFamily="34" charset="0"/>
                <a:buNone/>
                <a:defRPr/>
              </a:pPr>
              <a:r>
                <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rPr>
                <a:t>口服。成人或12岁及以上儿童：每次10ml（10mg依巴斯汀）或20ml（20mg依巴斯汀），每日一次。</a:t>
              </a:r>
              <a:endParaRPr kumimoji="0" lang="zh-CN" altLang="en-US" sz="1400" i="0"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R="0" indent="0" algn="l" defTabSz="914400" fontAlgn="auto">
                <a:lnSpc>
                  <a:spcPct val="120000"/>
                </a:lnSpc>
                <a:spcBef>
                  <a:spcPts val="0"/>
                </a:spcBef>
                <a:spcAft>
                  <a:spcPts val="0"/>
                </a:spcAft>
                <a:buClrTx/>
                <a:buSzTx/>
                <a:buFont typeface="Arial" panose="020B0604020202020204" pitchFamily="34" charset="0"/>
                <a:buNone/>
                <a:defRPr/>
              </a:pPr>
              <a:r>
                <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rPr>
                <a:t>2至11岁儿童：</a:t>
              </a:r>
              <a:endParaRPr kumimoji="0" lang="zh-CN" altLang="en-US" sz="1400" i="0"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R="0" indent="0" algn="l" defTabSz="914400" fontAlgn="auto">
                <a:lnSpc>
                  <a:spcPct val="120000"/>
                </a:lnSpc>
                <a:spcBef>
                  <a:spcPts val="0"/>
                </a:spcBef>
                <a:spcAft>
                  <a:spcPts val="0"/>
                </a:spcAft>
                <a:buClrTx/>
                <a:buSzTx/>
                <a:buFont typeface="Arial" panose="020B0604020202020204" pitchFamily="34" charset="0"/>
                <a:buNone/>
                <a:defRPr/>
              </a:pPr>
              <a:r>
                <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rPr>
                <a:t>6至11岁儿童：每次5ml（5mg依巴斯汀），每日一次。</a:t>
              </a:r>
              <a:endParaRPr kumimoji="0" lang="zh-CN" altLang="en-US" sz="1400" i="0"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R="0" indent="0" algn="l" defTabSz="914400" fontAlgn="auto">
                <a:lnSpc>
                  <a:spcPct val="120000"/>
                </a:lnSpc>
                <a:spcBef>
                  <a:spcPts val="0"/>
                </a:spcBef>
                <a:spcAft>
                  <a:spcPts val="0"/>
                </a:spcAft>
                <a:buClrTx/>
                <a:buSzTx/>
                <a:buFont typeface="Arial" panose="020B0604020202020204" pitchFamily="34" charset="0"/>
                <a:buNone/>
                <a:defRPr/>
              </a:pPr>
              <a:r>
                <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rPr>
                <a:t>2至5岁儿童：每次2.5ml（2.5mg依巴斯汀），每日一次。</a:t>
              </a:r>
              <a:endParaRPr kumimoji="0" lang="zh-CN" altLang="en-US" sz="1400" i="0"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R="0" indent="0" algn="l" defTabSz="914400" fontAlgn="auto">
                <a:lnSpc>
                  <a:spcPct val="120000"/>
                </a:lnSpc>
                <a:spcBef>
                  <a:spcPts val="0"/>
                </a:spcBef>
                <a:spcAft>
                  <a:spcPts val="0"/>
                </a:spcAft>
                <a:buClrTx/>
                <a:buSzTx/>
                <a:buFont typeface="Arial" panose="020B0604020202020204" pitchFamily="34" charset="0"/>
                <a:buNone/>
                <a:defRPr/>
              </a:pPr>
              <a:r>
                <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rPr>
                <a:t>本品可与或不与食物同服均可。</a:t>
              </a:r>
              <a:endParaRPr kumimoji="0" lang="zh-CN" altLang="en-US" sz="1400" i="0"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R="0" indent="0" algn="l" defTabSz="914400" fontAlgn="auto">
                <a:lnSpc>
                  <a:spcPct val="120000"/>
                </a:lnSpc>
                <a:spcBef>
                  <a:spcPts val="0"/>
                </a:spcBef>
                <a:spcAft>
                  <a:spcPts val="0"/>
                </a:spcAft>
                <a:buClrTx/>
                <a:buSzTx/>
                <a:buFont typeface="Arial" panose="020B0604020202020204" pitchFamily="34" charset="0"/>
                <a:buNone/>
                <a:defRPr/>
              </a:pPr>
              <a:r>
                <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rPr>
                <a:t>老年患者和肾功能不全或轻度至中度肝功能不全的患者无需调整剂量。</a:t>
              </a:r>
              <a:endParaRPr kumimoji="0" lang="zh-CN" altLang="en-US" sz="1400" i="0"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R="0" indent="0" algn="l" defTabSz="914400" fontAlgn="auto">
                <a:lnSpc>
                  <a:spcPct val="120000"/>
                </a:lnSpc>
                <a:spcBef>
                  <a:spcPts val="0"/>
                </a:spcBef>
                <a:spcAft>
                  <a:spcPts val="0"/>
                </a:spcAft>
                <a:buClrTx/>
                <a:buSzTx/>
                <a:buFont typeface="Arial" panose="020B0604020202020204" pitchFamily="34" charset="0"/>
                <a:buNone/>
                <a:defRPr/>
              </a:pPr>
              <a:r>
                <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rPr>
                <a:t>严重肝功能不全患者的每日剂量不应超过10mg。</a:t>
              </a:r>
              <a:endParaRPr lang="zh-CN" altLang="en-US" sz="1400" noProof="0" dirty="0">
                <a:ln>
                  <a:noFill/>
                </a:ln>
                <a:effectLst/>
                <a:uLnTx/>
                <a:uFillTx/>
                <a:latin typeface="微软雅黑" panose="020B0503020204020204" pitchFamily="34" charset="-122"/>
                <a:ea typeface="微软雅黑" panose="020B0503020204020204" pitchFamily="34" charset="-122"/>
                <a:cs typeface="+mn-ea"/>
                <a:sym typeface="+mn-lt"/>
              </a:endParaRPr>
            </a:p>
            <a:p>
              <a:pPr marR="0" indent="0" algn="l" defTabSz="914400" fontAlgn="auto">
                <a:lnSpc>
                  <a:spcPct val="120000"/>
                </a:lnSpc>
                <a:spcBef>
                  <a:spcPts val="0"/>
                </a:spcBef>
                <a:spcAft>
                  <a:spcPts val="0"/>
                </a:spcAft>
                <a:buClrTx/>
                <a:buSzTx/>
                <a:buFont typeface="Arial" panose="020B0604020202020204" pitchFamily="34" charset="0"/>
                <a:buNone/>
                <a:defRPr/>
              </a:pPr>
              <a:r>
                <a:rPr kumimoji="0" lang="zh-CN" altLang="en-US" sz="140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sym typeface="Arial" panose="020B0604020202020204"/>
                </a:rPr>
                <a:t>治疗时间可以延长直至症状消失。</a:t>
              </a:r>
              <a:endParaRPr kumimoji="0" lang="zh-CN" altLang="en-US" sz="140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sym typeface="Arial" panose="020B0604020202020204"/>
              </a:endParaRPr>
            </a:p>
          </p:txBody>
        </p:sp>
        <p:cxnSp>
          <p:nvCxnSpPr>
            <p:cNvPr id="54" name="宇神PPT-7-3"/>
            <p:cNvCxnSpPr/>
            <p:nvPr/>
          </p:nvCxnSpPr>
          <p:spPr>
            <a:xfrm>
              <a:off x="5887233" y="2337428"/>
              <a:ext cx="0" cy="2269768"/>
            </a:xfrm>
            <a:prstGeom prst="line">
              <a:avLst/>
            </a:prstGeom>
            <a:ln w="63500" cap="flat" cmpd="sng" algn="ctr">
              <a:solidFill>
                <a:schemeClr val="accent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宇神PPT-8"/>
          <p:cNvGrpSpPr/>
          <p:nvPr/>
        </p:nvGrpSpPr>
        <p:grpSpPr>
          <a:xfrm>
            <a:off x="1111171" y="1614395"/>
            <a:ext cx="4237440" cy="4690354"/>
            <a:chOff x="1111171" y="1614395"/>
            <a:chExt cx="4237440" cy="4690354"/>
          </a:xfrm>
        </p:grpSpPr>
        <p:sp>
          <p:nvSpPr>
            <p:cNvPr id="7" name="宇神PPT-8-1"/>
            <p:cNvSpPr txBox="1"/>
            <p:nvPr/>
          </p:nvSpPr>
          <p:spPr>
            <a:xfrm>
              <a:off x="1111171" y="1614395"/>
              <a:ext cx="3264354"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chemeClr val="accent1">
                      <a:lumMod val="100000"/>
                    </a:schemeClr>
                  </a:solidFill>
                  <a:effectLst/>
                  <a:uLnTx/>
                  <a:uFillTx/>
                  <a:latin typeface="Arial" panose="020B0604020202020204"/>
                  <a:ea typeface="微软雅黑" panose="020B0503020204020204" pitchFamily="34" charset="-122"/>
                  <a:sym typeface="Arial" panose="020B0604020202020204"/>
                </a:rPr>
                <a:t>疾病基本情况</a:t>
              </a:r>
              <a:endParaRPr kumimoji="0" lang="zh-CN" altLang="en-US" sz="2400" b="0" i="0" u="none" strike="noStrike" kern="0" cap="none" spc="0" normalizeH="0" baseline="0" noProof="0" dirty="0">
                <a:ln>
                  <a:noFill/>
                </a:ln>
                <a:solidFill>
                  <a:schemeClr val="accent1">
                    <a:lumMod val="100000"/>
                  </a:schemeClr>
                </a:solidFill>
                <a:effectLst/>
                <a:uLnTx/>
                <a:uFillTx/>
                <a:latin typeface="Arial" panose="020B0604020202020204"/>
                <a:ea typeface="微软雅黑" panose="020B0503020204020204" pitchFamily="34" charset="-122"/>
                <a:sym typeface="Arial" panose="020B0604020202020204"/>
              </a:endParaRPr>
            </a:p>
          </p:txBody>
        </p:sp>
        <p:sp>
          <p:nvSpPr>
            <p:cNvPr id="56" name="宇神PPT-8-2"/>
            <p:cNvSpPr/>
            <p:nvPr/>
          </p:nvSpPr>
          <p:spPr>
            <a:xfrm>
              <a:off x="5036822" y="2840136"/>
              <a:ext cx="311789" cy="263241"/>
            </a:xfrm>
            <a:prstGeom prst="stripedRightArrow">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sym typeface="Arial" panose="020B0604020202020204"/>
              </a:endParaRPr>
            </a:p>
          </p:txBody>
        </p:sp>
        <p:grpSp>
          <p:nvGrpSpPr>
            <p:cNvPr id="59" name="PPT-8"/>
            <p:cNvGrpSpPr/>
            <p:nvPr/>
          </p:nvGrpSpPr>
          <p:grpSpPr>
            <a:xfrm>
              <a:off x="1228302" y="2616499"/>
              <a:ext cx="3602355" cy="3582542"/>
              <a:chOff x="3081860" y="2737991"/>
              <a:chExt cx="2259927" cy="4071045"/>
            </a:xfrm>
          </p:grpSpPr>
          <p:sp>
            <p:nvSpPr>
              <p:cNvPr id="57" name="宇神PPT-8-3"/>
              <p:cNvSpPr/>
              <p:nvPr/>
            </p:nvSpPr>
            <p:spPr>
              <a:xfrm rot="10800000">
                <a:off x="3081860" y="2737991"/>
                <a:ext cx="2259927" cy="3844612"/>
              </a:xfrm>
              <a:prstGeom prst="wedgeRectCallout">
                <a:avLst>
                  <a:gd name="adj1" fmla="val 29434"/>
                  <a:gd name="adj2" fmla="val 64535"/>
                </a:avLst>
              </a:prstGeom>
              <a:solidFill>
                <a:schemeClr val="bg1"/>
              </a:solidFill>
              <a:ln w="1270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sym typeface="Arial" panose="020B0604020202020204"/>
                </a:endParaRPr>
              </a:p>
            </p:txBody>
          </p:sp>
          <p:sp>
            <p:nvSpPr>
              <p:cNvPr id="55" name="宇神PPT-8-4"/>
              <p:cNvSpPr txBox="1"/>
              <p:nvPr/>
            </p:nvSpPr>
            <p:spPr>
              <a:xfrm>
                <a:off x="3138496" y="2814599"/>
                <a:ext cx="2145781" cy="3994437"/>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过敏疾病影响着</a:t>
                </a:r>
                <a:r>
                  <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10-40%</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的世界人口</a:t>
                </a:r>
                <a:r>
                  <a:rPr lang="en-US" altLang="zh-CN" sz="1600" b="1" baseline="30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我国成人过敏性鼻炎自报发病率从</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2005</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年的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8.7%</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增长到了</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年的</a:t>
                </a:r>
                <a:r>
                  <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17.8%</a:t>
                </a:r>
                <a:r>
                  <a:rPr lang="en-US" altLang="zh-CN" sz="1600" b="1" baseline="30000"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，过敏性</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鼻炎患者高达</a:t>
                </a:r>
                <a:r>
                  <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2.4</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亿。</a:t>
                </a:r>
                <a:endPar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在中国≥</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7</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岁人群中，</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荨麻疹的终生患病率为</a:t>
                </a:r>
                <a:r>
                  <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7.30%</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，时点患病率为</a:t>
                </a:r>
                <a:r>
                  <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0.75%</a:t>
                </a:r>
                <a:r>
                  <a:rPr lang="en-US" altLang="zh-CN" sz="1600" b="1" baseline="30000"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kumimoji="0" lang="zh-CN" altLang="en-US" sz="16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sp>
          <p:nvSpPr>
            <p:cNvPr id="58" name="宇神PPT-8-5"/>
            <p:cNvSpPr/>
            <p:nvPr/>
          </p:nvSpPr>
          <p:spPr>
            <a:xfrm flipH="1" flipV="1">
              <a:off x="1228302" y="6284092"/>
              <a:ext cx="2550321" cy="20657"/>
            </a:xfrm>
            <a:prstGeom prst="line">
              <a:avLst/>
            </a:prstGeom>
            <a:ln w="25400" cap="flat" cmpd="sng" algn="ctr">
              <a:solidFill>
                <a:schemeClr val="accent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lstStyle/>
            <a:p>
              <a:endParaRPr lang="zh-CN" altLang="en-US">
                <a:latin typeface="Arial" panose="020B0604020202020204"/>
                <a:ea typeface="微软雅黑" panose="020B0503020204020204" pitchFamily="34" charset="-122"/>
                <a:sym typeface="Arial" panose="020B0604020202020204"/>
              </a:endParaRPr>
            </a:p>
          </p:txBody>
        </p:sp>
      </p:grpSp>
      <p:grpSp>
        <p:nvGrpSpPr>
          <p:cNvPr id="5" name="宇神PPT-7"/>
          <p:cNvGrpSpPr/>
          <p:nvPr>
            <p:custDataLst>
              <p:tags r:id="rId1"/>
            </p:custDataLst>
          </p:nvPr>
        </p:nvGrpSpPr>
        <p:grpSpPr>
          <a:xfrm>
            <a:off x="342163" y="288996"/>
            <a:ext cx="4152368" cy="922020"/>
            <a:chOff x="6166246" y="1342980"/>
            <a:chExt cx="4152368" cy="922020"/>
          </a:xfrm>
        </p:grpSpPr>
        <p:sp>
          <p:nvSpPr>
            <p:cNvPr id="47" name="宇神PPT-7-2"/>
            <p:cNvSpPr txBox="1"/>
            <p:nvPr>
              <p:custDataLst>
                <p:tags r:id="rId2"/>
              </p:custDataLst>
            </p:nvPr>
          </p:nvSpPr>
          <p:spPr>
            <a:xfrm>
              <a:off x="8395109" y="1342980"/>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pPr>
              <a:r>
                <a:rPr kumimoji="0" lang="en-US" altLang="zh-CN" sz="28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kumimoji="0" lang="en-US" altLang="zh-CN" sz="5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1 </a:t>
              </a:r>
              <a:r>
                <a:rPr kumimoji="0" lang="en-US" altLang="zh-CN"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zh-CN" altLang="en-US"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6" name="宇神PPT-7-3"/>
            <p:cNvSpPr txBox="1"/>
            <p:nvPr>
              <p:custDataLst>
                <p:tags r:id="rId3"/>
              </p:custDataLst>
            </p:nvPr>
          </p:nvSpPr>
          <p:spPr>
            <a:xfrm>
              <a:off x="6166246" y="1543049"/>
              <a:ext cx="2507615"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药品基本信息</a:t>
              </a:r>
              <a:endPar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
        <p:nvSpPr>
          <p:cNvPr id="3" name="文本框 2"/>
          <p:cNvSpPr txBox="1"/>
          <p:nvPr/>
        </p:nvSpPr>
        <p:spPr>
          <a:xfrm>
            <a:off x="342265" y="6304915"/>
            <a:ext cx="11626215" cy="506730"/>
          </a:xfrm>
          <a:prstGeom prst="rect">
            <a:avLst/>
          </a:prstGeom>
          <a:noFill/>
        </p:spPr>
        <p:txBody>
          <a:bodyPr wrap="square" rtlCol="0">
            <a:spAutoFit/>
          </a:bodyPr>
          <a:p>
            <a:r>
              <a:rPr lang="en-US" altLang="zh-CN" sz="900">
                <a:sym typeface="+mn-ea"/>
              </a:rPr>
              <a:t>[1]《2022过敏性疾病流行病学调查报告》</a:t>
            </a:r>
            <a:endParaRPr lang="en-US" altLang="zh-CN" sz="900"/>
          </a:p>
          <a:p>
            <a:r>
              <a:rPr lang="en-US" altLang="zh-CN" sz="900"/>
              <a:t>[2]中国变应性鼻炎诊断和治疗指南(2022年,修订版)[J].中华耳鼻咽喉头颈外科杂志,2022,57(2):106-129.</a:t>
            </a:r>
            <a:endParaRPr lang="en-US" altLang="zh-CN" sz="900"/>
          </a:p>
          <a:p>
            <a:r>
              <a:rPr lang="en-US" altLang="zh-CN" sz="900"/>
              <a:t>[3]Li J, Mao D, Liu S, et al. Epidemiology of urticaria in China: a population-based study[J]. Chin Med J (Engl). 2022 Jun 5;135(11):1369-1375.</a:t>
            </a:r>
            <a:endParaRPr lang="en-US" altLang="zh-CN" sz="900"/>
          </a:p>
        </p:txBody>
      </p:sp>
    </p:spTree>
    <p:custDataLst>
      <p:tags r:id="rId4"/>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anim calcmode="lin" valueType="num">
                                      <p:cBhvr>
                                        <p:cTn id="8" dur="500" fill="hold"/>
                                        <p:tgtEl>
                                          <p:spTgt spid="65"/>
                                        </p:tgtEl>
                                        <p:attrNameLst>
                                          <p:attrName>ppt_x</p:attrName>
                                        </p:attrNameLst>
                                      </p:cBhvr>
                                      <p:tavLst>
                                        <p:tav tm="0">
                                          <p:val>
                                            <p:strVal val="#ppt_x"/>
                                          </p:val>
                                        </p:tav>
                                        <p:tav tm="100000">
                                          <p:val>
                                            <p:strVal val="#ppt_x"/>
                                          </p:val>
                                        </p:tav>
                                      </p:tavLst>
                                    </p:anim>
                                    <p:anim calcmode="lin" valueType="num">
                                      <p:cBhvr>
                                        <p:cTn id="9" dur="500" fill="hold"/>
                                        <p:tgtEl>
                                          <p:spTgt spid="6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anim calcmode="lin" valueType="num">
                                      <p:cBhvr>
                                        <p:cTn id="14" dur="500" fill="hold"/>
                                        <p:tgtEl>
                                          <p:spTgt spid="63"/>
                                        </p:tgtEl>
                                        <p:attrNameLst>
                                          <p:attrName>ppt_x</p:attrName>
                                        </p:attrNameLst>
                                      </p:cBhvr>
                                      <p:tavLst>
                                        <p:tav tm="0">
                                          <p:val>
                                            <p:strVal val="#ppt_x"/>
                                          </p:val>
                                        </p:tav>
                                        <p:tav tm="100000">
                                          <p:val>
                                            <p:strVal val="#ppt_x"/>
                                          </p:val>
                                        </p:tav>
                                      </p:tavLst>
                                    </p:anim>
                                    <p:anim calcmode="lin" valueType="num">
                                      <p:cBhvr>
                                        <p:cTn id="15" dur="5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8"/>
          <p:cNvSpPr txBox="1"/>
          <p:nvPr/>
        </p:nvSpPr>
        <p:spPr>
          <a:xfrm>
            <a:off x="2161540" y="4027170"/>
            <a:ext cx="3828415" cy="2040890"/>
          </a:xfrm>
          <a:prstGeom prst="rect">
            <a:avLst/>
          </a:prstGeom>
          <a:noFill/>
          <a:ln w="19050">
            <a:solidFill>
              <a:schemeClr val="tx2"/>
            </a:solidFill>
          </a:ln>
        </p:spPr>
        <p:txBody>
          <a:bodyPr wrap="square" rtlCol="0">
            <a:noAutofit/>
          </a:bodyPr>
          <a:lstStyle/>
          <a:p>
            <a:pPr marL="285750" indent="-285750">
              <a:lnSpc>
                <a:spcPct val="150000"/>
              </a:lnSpc>
              <a:buFont typeface="Wingdings" panose="05000000000000000000" pitchFamily="2" charset="2"/>
              <a:buChar char="Ø"/>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化学结构中有一个很大的</a:t>
            </a:r>
            <a:r>
              <a:rPr lang="zh-CN" altLang="en-US" sz="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疏油基团</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，依巴斯汀及其代谢产物均不能穿过脑血屏障，从而在治疗剂量下，嗜睡、口干、视物模糊等不良反应比第一代H1-抗组胺药物少。</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与食物同时服用并不影响依巴斯汀的临床疗效。</a:t>
            </a:r>
            <a:endParaRPr lang="zh-CN" altLang="en-US"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285750" indent="-285750">
              <a:lnSpc>
                <a:spcPct val="150000"/>
              </a:lnSpc>
              <a:buFont typeface="Wingdings" panose="05000000000000000000" pitchFamily="2" charset="2"/>
              <a:buChar char="Ø"/>
            </a:pPr>
            <a:r>
              <a:rPr lang="zh-CN" altLang="en-US"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老年患者的用法用量同成年患者，无需作剂量调整。</a:t>
            </a:r>
            <a:endParaRPr lang="zh-CN" altLang="en-US"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285750" indent="-285750">
              <a:lnSpc>
                <a:spcPct val="150000"/>
              </a:lnSpc>
              <a:buFont typeface="Wingdings" panose="05000000000000000000" pitchFamily="2" charset="2"/>
              <a:buChar char="Ø"/>
            </a:pPr>
            <a:r>
              <a:rPr lang="zh-CN" altLang="en-US" sz="1200" dirty="0">
                <a:solidFill>
                  <a:srgbClr val="C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口服溶液剂，对吞咽困难者安全</a:t>
            </a:r>
            <a:r>
              <a:rPr lang="zh-CN" altLang="en-US"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endParaRPr lang="zh-CN" altLang="en-US"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圆角矩形 4"/>
          <p:cNvSpPr/>
          <p:nvPr/>
        </p:nvSpPr>
        <p:spPr>
          <a:xfrm>
            <a:off x="293079" y="1775572"/>
            <a:ext cx="1870726" cy="972415"/>
          </a:xfrm>
          <a:prstGeom prst="round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rPr>
              <a:t>不良反应</a:t>
            </a:r>
            <a:endParaRPr lang="en-US" altLang="zh-CN" b="1" dirty="0">
              <a:solidFill>
                <a:srgbClr val="FFFF00"/>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rPr>
              <a:t>发生率低</a:t>
            </a:r>
            <a:endPar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
          <p:cNvSpPr/>
          <p:nvPr/>
        </p:nvSpPr>
        <p:spPr>
          <a:xfrm>
            <a:off x="2218055" y="1178560"/>
            <a:ext cx="3772535" cy="2676525"/>
          </a:xfrm>
          <a:prstGeom prst="rect">
            <a:avLst/>
          </a:prstGeom>
          <a:ln w="19050">
            <a:solidFill>
              <a:schemeClr val="tx2"/>
            </a:solidFill>
          </a:ln>
        </p:spPr>
        <p:txBody>
          <a:bodyPr wrap="square">
            <a:spAutoFit/>
          </a:bodyPr>
          <a:lstStyle/>
          <a:p>
            <a:pPr>
              <a:lnSpc>
                <a:spcPct val="150000"/>
              </a:lnSpc>
              <a:buClr>
                <a:srgbClr val="002060"/>
              </a:buClr>
            </a:pPr>
            <a:r>
              <a:rPr lang="zh-CN" altLang="zh-CN" sz="1400" b="1"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说明书收载的不良反应情况</a:t>
            </a:r>
            <a:r>
              <a:rPr lang="en-US" altLang="zh-CN" sz="1400" baseline="30000" dirty="0">
                <a:latin typeface="Arial" panose="020B0604020202020204" pitchFamily="34" charset="0"/>
                <a:ea typeface="微软雅黑" panose="020B0503020204020204" pitchFamily="34" charset="-122"/>
                <a:sym typeface="Arial" panose="020B0604020202020204" pitchFamily="34" charset="0"/>
              </a:rPr>
              <a:t>[2]</a:t>
            </a:r>
            <a:endParaRPr lang="en-US" altLang="zh-CN" sz="1400" b="1"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p>
            <a:pPr marL="285750" indent="-285750">
              <a:lnSpc>
                <a:spcPct val="150000"/>
              </a:lnSpc>
              <a:buClr>
                <a:srgbClr val="002060"/>
              </a:buClr>
              <a:buFont typeface="Wingdings" panose="05000000000000000000" pitchFamily="2" charset="2"/>
              <a:buChar char="Ø"/>
            </a:pPr>
            <a:r>
              <a:rPr lang="zh-CN" altLang="en-US"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在大于</a:t>
            </a:r>
            <a:r>
              <a:rPr lang="en-US" altLang="zh-CN"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12 </a:t>
            </a:r>
            <a:r>
              <a:rPr lang="zh-CN" altLang="en-US"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岁的儿童中报道的小于</a:t>
            </a:r>
            <a:r>
              <a:rPr lang="en-US" altLang="zh-CN"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1%</a:t>
            </a:r>
            <a:r>
              <a:rPr lang="zh-CN" altLang="en-US"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的不良作用如下：腹痛、消化不良、鼻衄、鼻炎、鼻窦炎、恶心和失眠。</a:t>
            </a:r>
            <a:endParaRPr lang="zh-CN" altLang="en-US"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p>
            <a:pPr marL="285750" indent="-285750">
              <a:lnSpc>
                <a:spcPct val="150000"/>
              </a:lnSpc>
              <a:buClr>
                <a:srgbClr val="002060"/>
              </a:buClr>
              <a:buFont typeface="Wingdings" panose="05000000000000000000" pitchFamily="2" charset="2"/>
              <a:buChar char="Ø"/>
            </a:pPr>
            <a:r>
              <a:rPr lang="zh-CN" altLang="en-US"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在小于</a:t>
            </a:r>
            <a:r>
              <a:rPr lang="en-US" altLang="zh-CN"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12 </a:t>
            </a:r>
            <a:r>
              <a:rPr lang="zh-CN" altLang="en-US"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岁的儿童中报道其他小于</a:t>
            </a:r>
            <a:r>
              <a:rPr lang="en-US" altLang="zh-CN"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1%</a:t>
            </a:r>
            <a:r>
              <a:rPr lang="zh-CN" altLang="en-US"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的不良作用还包括：食欲增加、腹泻、皮疹、烦躁、情绪不稳、多动、口味改变以及虚弱。</a:t>
            </a:r>
            <a:endParaRPr lang="zh-CN" altLang="en-US" sz="14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7" name="圆角矩形 6"/>
          <p:cNvSpPr/>
          <p:nvPr/>
        </p:nvSpPr>
        <p:spPr>
          <a:xfrm>
            <a:off x="298449" y="4522650"/>
            <a:ext cx="1758951" cy="814385"/>
          </a:xfrm>
          <a:prstGeom prst="round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rPr>
              <a:t>相比同类药</a:t>
            </a:r>
            <a:endPar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rPr>
              <a:t>更安全</a:t>
            </a:r>
            <a:endParaRPr lang="en-US" altLang="zh-CN" b="1" dirty="0">
              <a:solidFill>
                <a:srgbClr val="FFFF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nvSpPr>
        <p:spPr>
          <a:xfrm>
            <a:off x="297815" y="6468745"/>
            <a:ext cx="9899650" cy="387985"/>
          </a:xfrm>
          <a:prstGeom prst="rect">
            <a:avLst/>
          </a:prstGeom>
        </p:spPr>
        <p:txBody>
          <a:bodyPr wrap="square">
            <a:noAutofit/>
          </a:bodyPr>
          <a:lstStyle/>
          <a:p>
            <a:r>
              <a:rPr lang="en-US" altLang="zh-CN" sz="800" dirty="0">
                <a:latin typeface="Arial" panose="020B0604020202020204" pitchFamily="34" charset="0"/>
                <a:ea typeface="微软雅黑" panose="020B0503020204020204" pitchFamily="34" charset="-122"/>
                <a:sym typeface="Arial" panose="020B0604020202020204" pitchFamily="34" charset="0"/>
              </a:rPr>
              <a:t>[1]</a:t>
            </a:r>
            <a:r>
              <a:rPr lang="zh-CN" altLang="en-US" sz="800" dirty="0">
                <a:latin typeface="Times New Roman" panose="02020603050405020304" pitchFamily="18" charset="0"/>
                <a:ea typeface="黑体" panose="02010609060101010101" charset="-122"/>
                <a:cs typeface="Times New Roman" panose="02020603050405020304" pitchFamily="18" charset="0"/>
                <a:sym typeface="+mn-ea"/>
              </a:rPr>
              <a:t>依巴斯汀口服溶液上市说明书</a:t>
            </a:r>
            <a:endParaRPr lang="zh-CN" altLang="en-US" sz="800" dirty="0">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9" name="表格 8"/>
          <p:cNvGraphicFramePr/>
          <p:nvPr>
            <p:custDataLst>
              <p:tags r:id="rId1"/>
            </p:custDataLst>
          </p:nvPr>
        </p:nvGraphicFramePr>
        <p:xfrm>
          <a:off x="6096000" y="1178560"/>
          <a:ext cx="5346700" cy="5182870"/>
        </p:xfrm>
        <a:graphic>
          <a:graphicData uri="http://schemas.openxmlformats.org/drawingml/2006/table">
            <a:tbl>
              <a:tblPr/>
              <a:tblGrid>
                <a:gridCol w="953135"/>
                <a:gridCol w="611505"/>
                <a:gridCol w="636270"/>
                <a:gridCol w="854710"/>
                <a:gridCol w="1591310"/>
                <a:gridCol w="699635"/>
              </a:tblGrid>
              <a:tr h="349250">
                <a:tc>
                  <a:txBody>
                    <a:bodyPr/>
                    <a:lstStyle/>
                    <a:p>
                      <a:pPr indent="0" algn="ctr">
                        <a:buNone/>
                      </a:pPr>
                      <a:r>
                        <a:rPr lang="zh-CN" altLang="en-US" sz="1100"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系统器官分类</a:t>
                      </a:r>
                      <a:endParaRPr lang="zh-CN" altLang="en-US" sz="1100"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100"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十分常见</a:t>
                      </a:r>
                      <a:endParaRPr lang="zh-CN" altLang="en-US" sz="1100"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常见</a:t>
                      </a:r>
                      <a:endParaRPr lang="zh-CN" altLang="en-US" sz="1100"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100"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偶见</a:t>
                      </a:r>
                      <a:endParaRPr lang="zh-CN" altLang="en-US" sz="1100"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1">
                          <a:solidFill>
                            <a:srgbClr val="000000"/>
                          </a:solidFill>
                          <a:latin typeface="微软雅黑" panose="020B0503020204020204" pitchFamily="34" charset="-122"/>
                          <a:ea typeface="微软雅黑" panose="020B0503020204020204" pitchFamily="34" charset="-122"/>
                        </a:rPr>
                        <a:t>罕见</a:t>
                      </a:r>
                      <a:endParaRPr lang="zh-CN" altLang="en-US" sz="1100" b="1">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100" b="1">
                          <a:solidFill>
                            <a:srgbClr val="000000"/>
                          </a:solidFill>
                          <a:latin typeface="微软雅黑" panose="020B0503020204020204" pitchFamily="34" charset="-122"/>
                          <a:ea typeface="微软雅黑" panose="020B0503020204020204" pitchFamily="34" charset="-122"/>
                        </a:rPr>
                        <a:t>未知</a:t>
                      </a:r>
                      <a:endParaRPr lang="zh-CN" altLang="en-US" sz="1100" b="1">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免疫系统疾病</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超敏反应（如过敏反应和血管性水肿）</a:t>
                      </a:r>
                      <a:endParaRPr lang="zh-CN" altLang="en-US"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9870">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代谢及营养类疾病</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食欲亢进症</a:t>
                      </a:r>
                      <a:endParaRPr lang="zh-CN" altLang="en-US"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食欲增加</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精神病类</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神经紧张不安、失眠</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9870">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各类神经系统疾病</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头痛</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嗜睡</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头晕、触觉减退、味觉障碍</a:t>
                      </a:r>
                      <a:endParaRPr lang="zh-CN" altLang="en-US"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心脏器官疾病</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心悸、心动过速</a:t>
                      </a:r>
                      <a:endParaRPr lang="zh-CN" altLang="en-US"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胃肠系统疾病</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呕吐、腹痛、恶心、消化不良</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lstStyle/>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肝胆系统疾病</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肝炎、胆汁淤积、肝功检查异常（转氨酶、</a:t>
                      </a:r>
                      <a:r>
                        <a:rPr lang="en-US" altLang="zh-CN" sz="1100" b="0">
                          <a:solidFill>
                            <a:srgbClr val="000000"/>
                          </a:solidFill>
                          <a:latin typeface="微软雅黑" panose="020B0503020204020204" pitchFamily="34" charset="-122"/>
                          <a:ea typeface="微软雅黑" panose="020B0503020204020204" pitchFamily="34" charset="-122"/>
                        </a:rPr>
                        <a:t>γ-</a:t>
                      </a:r>
                      <a:r>
                        <a:rPr lang="zh-CN" altLang="en-US" sz="1100" b="0">
                          <a:solidFill>
                            <a:srgbClr val="000000"/>
                          </a:solidFill>
                          <a:latin typeface="微软雅黑" panose="020B0503020204020204" pitchFamily="34" charset="-122"/>
                          <a:ea typeface="微软雅黑" panose="020B0503020204020204" pitchFamily="34" charset="-122"/>
                        </a:rPr>
                        <a:t>谷氨酰转移酶、碱性磷酸酶和胆红素升高）</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皮肤及皮下组织类疾病</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荨麻疹、皮疹、皮炎</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生殖系统及乳腺疾病</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月经不调</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全身性疾病及给药部位各种反应</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水肿、乏力</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各类检查</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b="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1100" b="0">
                          <a:solidFill>
                            <a:srgbClr val="000000"/>
                          </a:solidFill>
                          <a:latin typeface="微软雅黑" panose="020B0503020204020204" pitchFamily="34" charset="-122"/>
                          <a:ea typeface="微软雅黑" panose="020B0503020204020204" pitchFamily="34" charset="-122"/>
                        </a:rPr>
                        <a:t>—</a:t>
                      </a:r>
                      <a:endParaRPr lang="en-US" altLang="zh-CN"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微软雅黑" panose="020B0503020204020204" pitchFamily="34" charset="-122"/>
                          <a:ea typeface="微软雅黑" panose="020B0503020204020204" pitchFamily="34" charset="-122"/>
                        </a:rPr>
                        <a:t>体重增加</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2" name="宇神PPT-8"/>
          <p:cNvGrpSpPr/>
          <p:nvPr>
            <p:custDataLst>
              <p:tags r:id="rId2"/>
            </p:custDataLst>
          </p:nvPr>
        </p:nvGrpSpPr>
        <p:grpSpPr>
          <a:xfrm>
            <a:off x="400050" y="158115"/>
            <a:ext cx="2952115" cy="922020"/>
            <a:chOff x="7502240" y="2426495"/>
            <a:chExt cx="3594838" cy="922020"/>
          </a:xfrm>
        </p:grpSpPr>
        <p:sp>
          <p:nvSpPr>
            <p:cNvPr id="52" name="宇神PPT-8-2"/>
            <p:cNvSpPr txBox="1"/>
            <p:nvPr>
              <p:custDataLst>
                <p:tags r:id="rId3"/>
              </p:custDataLst>
            </p:nvPr>
          </p:nvSpPr>
          <p:spPr>
            <a:xfrm>
              <a:off x="9173573" y="2426495"/>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kumimoji="0" lang="en-US" altLang="zh-CN" sz="5400" b="0" i="1"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2 </a:t>
              </a:r>
              <a:r>
                <a:rPr kumimoji="0" lang="en-US" altLang="zh-CN" sz="4400" b="0" i="1"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zh-CN" altLang="en-US" sz="4400" b="0" i="1"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53" name="宇神PPT-8-3"/>
            <p:cNvSpPr txBox="1"/>
            <p:nvPr>
              <p:custDataLst>
                <p:tags r:id="rId4"/>
              </p:custDataLst>
            </p:nvPr>
          </p:nvSpPr>
          <p:spPr>
            <a:xfrm>
              <a:off x="7502240" y="2657000"/>
              <a:ext cx="1538767"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安全性</a:t>
              </a:r>
              <a:endParaRPr kumimoji="0" lang="zh-CN" altLang="en-US" sz="2800" b="0" i="0" u="none" strike="noStrike" kern="0" cap="none" spc="0" normalizeH="0" baseline="0" noProof="0" dirty="0">
                <a:ln>
                  <a:noFill/>
                </a:ln>
                <a:solidFill>
                  <a:schemeClr val="accent2">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宇神PPT-1" hidden="1"/>
          <p:cNvSpPr txBox="1"/>
          <p:nvPr/>
        </p:nvSpPr>
        <p:spPr>
          <a:xfrm>
            <a:off x="10580913" y="-603126"/>
            <a:ext cx="1727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By  </a:t>
            </a:r>
            <a:r>
              <a:rPr kumimoji="0" lang="en-US" altLang="zh-CN" sz="1800" b="0" i="0" u="none" strike="noStrike" kern="1200" cap="none" spc="0" normalizeH="0" baseline="0" noProof="0" dirty="0" err="1">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Yushen</a:t>
            </a:r>
            <a:endParaRPr kumimoji="0" lang="zh-CN" altLang="en-US"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cxnSp>
        <p:nvCxnSpPr>
          <p:cNvPr id="25" name="宇神PPT-11"/>
          <p:cNvCxnSpPr/>
          <p:nvPr/>
        </p:nvCxnSpPr>
        <p:spPr>
          <a:xfrm>
            <a:off x="0" y="1967018"/>
            <a:ext cx="12192000" cy="0"/>
          </a:xfrm>
          <a:prstGeom prst="line">
            <a:avLst/>
          </a:prstGeom>
          <a:ln w="6350" cap="flat" cmpd="sng" algn="ctr">
            <a:solidFill>
              <a:schemeClr val="accent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5" name="宇神PPT-9"/>
          <p:cNvGrpSpPr/>
          <p:nvPr>
            <p:custDataLst>
              <p:tags r:id="rId1"/>
            </p:custDataLst>
          </p:nvPr>
        </p:nvGrpSpPr>
        <p:grpSpPr>
          <a:xfrm>
            <a:off x="378993" y="218253"/>
            <a:ext cx="3594838" cy="922020"/>
            <a:chOff x="6723776" y="1342980"/>
            <a:chExt cx="3594838" cy="922020"/>
          </a:xfrm>
        </p:grpSpPr>
        <p:sp>
          <p:nvSpPr>
            <p:cNvPr id="57" name="宇神PPT-9-2"/>
            <p:cNvSpPr txBox="1"/>
            <p:nvPr>
              <p:custDataLst>
                <p:tags r:id="rId2"/>
              </p:custDataLst>
            </p:nvPr>
          </p:nvSpPr>
          <p:spPr>
            <a:xfrm>
              <a:off x="8395109" y="1342980"/>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lang="en-US" altLang="zh-CN" sz="5400" kern="0" dirty="0">
                  <a:solidFill>
                    <a:schemeClr val="accent1">
                      <a:lumMod val="100000"/>
                    </a:schemeClr>
                  </a:solidFill>
                  <a:latin typeface="Arial" panose="020B0604020202020204"/>
                  <a:ea typeface="微软雅黑" panose="020B0503020204020204" pitchFamily="34" charset="-122"/>
                  <a:cs typeface="思源黑体 CN Bold" panose="020B0800000000000000" charset="-122"/>
                  <a:sym typeface="Arial" panose="020B0604020202020204"/>
                </a:rPr>
                <a:t>3</a:t>
              </a:r>
              <a:r>
                <a:rPr kumimoji="0" lang="en-US" altLang="zh-CN" sz="5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r>
                <a:rPr kumimoji="0" lang="en-US" altLang="zh-CN"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zh-CN" altLang="en-US"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58" name="宇神PPT-9-3"/>
            <p:cNvSpPr txBox="1"/>
            <p:nvPr>
              <p:custDataLst>
                <p:tags r:id="rId3"/>
              </p:custDataLst>
            </p:nvPr>
          </p:nvSpPr>
          <p:spPr>
            <a:xfrm>
              <a:off x="6723776" y="1543684"/>
              <a:ext cx="1950200"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有效性</a:t>
              </a:r>
              <a:endPar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
        <p:nvSpPr>
          <p:cNvPr id="8" name="文本框 7"/>
          <p:cNvSpPr txBox="1"/>
          <p:nvPr/>
        </p:nvSpPr>
        <p:spPr>
          <a:xfrm>
            <a:off x="2844800" y="1369060"/>
            <a:ext cx="6501130" cy="398780"/>
          </a:xfrm>
          <a:prstGeom prst="rect">
            <a:avLst/>
          </a:prstGeom>
          <a:noFill/>
        </p:spPr>
        <p:txBody>
          <a:bodyPr wrap="square" rtlCol="0" anchor="t">
            <a:spAutoFit/>
          </a:bodyPr>
          <a:p>
            <a:r>
              <a:rPr lang="zh-CN" altLang="en-US" sz="2000" b="1" dirty="0">
                <a:solidFill>
                  <a:srgbClr val="FF0000"/>
                </a:solidFill>
                <a:latin typeface="微软雅黑" panose="020B0503020204020204" pitchFamily="34" charset="-122"/>
                <a:ea typeface="微软雅黑" panose="020B0503020204020204" pitchFamily="34" charset="-122"/>
                <a:cs typeface="+mn-ea"/>
                <a:sym typeface="+mn-lt"/>
              </a:rPr>
              <a:t>权威指南一致推荐第二代抗组胺药（依巴斯汀）</a:t>
            </a:r>
            <a:endParaRPr lang="zh-CN" altLang="en-US" sz="2000" b="1" dirty="0">
              <a:solidFill>
                <a:srgbClr val="FF0000"/>
              </a:solidFill>
              <a:latin typeface="微软雅黑" panose="020B0503020204020204" pitchFamily="34" charset="-122"/>
              <a:ea typeface="微软雅黑" panose="020B0503020204020204" pitchFamily="34" charset="-122"/>
              <a:cs typeface="+mn-ea"/>
              <a:sym typeface="+mn-lt"/>
            </a:endParaRPr>
          </a:p>
        </p:txBody>
      </p:sp>
      <p:graphicFrame>
        <p:nvGraphicFramePr>
          <p:cNvPr id="6" name="表格 5"/>
          <p:cNvGraphicFramePr/>
          <p:nvPr>
            <p:custDataLst>
              <p:tags r:id="rId4"/>
            </p:custDataLst>
          </p:nvPr>
        </p:nvGraphicFramePr>
        <p:xfrm>
          <a:off x="770255" y="2108835"/>
          <a:ext cx="10489565" cy="5053965"/>
        </p:xfrm>
        <a:graphic>
          <a:graphicData uri="http://schemas.openxmlformats.org/drawingml/2006/table">
            <a:tbl>
              <a:tblPr firstRow="1" bandRow="1">
                <a:tableStyleId>{5C22544A-7EE6-4342-B048-85BDC9FD1C3A}</a:tableStyleId>
              </a:tblPr>
              <a:tblGrid>
                <a:gridCol w="3763010"/>
                <a:gridCol w="6726555"/>
              </a:tblGrid>
              <a:tr h="471805">
                <a:tc>
                  <a:txBody>
                    <a:bodyPr/>
                    <a:p>
                      <a:pPr algn="ctr">
                        <a:lnSpc>
                          <a:spcPct val="120000"/>
                        </a:lnSpc>
                        <a:spcBef>
                          <a:spcPts val="0"/>
                        </a:spcBef>
                        <a:spcAft>
                          <a:spcPts val="0"/>
                        </a:spcAft>
                        <a:buNone/>
                      </a:pPr>
                      <a:r>
                        <a:rPr lang="zh-CN" altLang="en-US" sz="1200" b="1" spc="120">
                          <a:latin typeface="微软雅黑" panose="020B0503020204020204" pitchFamily="34" charset="-122"/>
                          <a:ea typeface="微软雅黑" panose="020B0503020204020204" pitchFamily="34" charset="-122"/>
                        </a:rPr>
                        <a:t>指南</a:t>
                      </a:r>
                      <a:endParaRPr lang="zh-CN" altLang="en-US" sz="1200" b="1" spc="120">
                        <a:latin typeface="微软雅黑" panose="020B0503020204020204" pitchFamily="34" charset="-122"/>
                        <a:ea typeface="微软雅黑" panose="020B0503020204020204" pitchFamily="34" charset="-122"/>
                      </a:endParaRPr>
                    </a:p>
                  </a:txBody>
                  <a:tcPr marL="177800" marR="177800" marT="107950" marB="107950" anchor="ctr" anchorCtr="0"/>
                </a:tc>
                <a:tc>
                  <a:txBody>
                    <a:bodyPr/>
                    <a:p>
                      <a:pPr algn="ctr">
                        <a:lnSpc>
                          <a:spcPct val="120000"/>
                        </a:lnSpc>
                        <a:spcBef>
                          <a:spcPts val="0"/>
                        </a:spcBef>
                        <a:spcAft>
                          <a:spcPts val="0"/>
                        </a:spcAft>
                        <a:buNone/>
                      </a:pPr>
                      <a:r>
                        <a:rPr lang="zh-CN" altLang="en-US" sz="1200" b="1" spc="120">
                          <a:latin typeface="微软雅黑" panose="020B0503020204020204" pitchFamily="34" charset="-122"/>
                          <a:ea typeface="微软雅黑" panose="020B0503020204020204" pitchFamily="34" charset="-122"/>
                        </a:rPr>
                        <a:t>内容</a:t>
                      </a:r>
                      <a:endParaRPr lang="zh-CN" altLang="en-US" sz="1200" b="1" spc="120">
                        <a:latin typeface="微软雅黑" panose="020B0503020204020204" pitchFamily="34" charset="-122"/>
                        <a:ea typeface="微软雅黑" panose="020B0503020204020204" pitchFamily="34" charset="-122"/>
                      </a:endParaRPr>
                    </a:p>
                  </a:txBody>
                  <a:tcPr marL="177800" marR="177800" marT="107950" marB="107950" anchor="ctr" anchorCtr="0"/>
                </a:tc>
              </a:tr>
              <a:tr h="727710">
                <a:tc>
                  <a:txBody>
                    <a:bodyPr/>
                    <a:p>
                      <a:pPr algn="l">
                        <a:lnSpc>
                          <a:spcPct val="100000"/>
                        </a:lnSpc>
                        <a:spcBef>
                          <a:spcPts val="0"/>
                        </a:spcBef>
                        <a:spcAft>
                          <a:spcPts val="0"/>
                        </a:spcAft>
                        <a:buNone/>
                      </a:pPr>
                      <a:r>
                        <a:rPr lang="zh-CN" altLang="en-US" sz="1600" b="1" spc="120">
                          <a:latin typeface="微软雅黑" panose="020B0503020204020204" pitchFamily="34" charset="-122"/>
                          <a:ea typeface="微软雅黑" panose="020B0503020204020204" pitchFamily="34" charset="-122"/>
                          <a:cs typeface="微软雅黑" panose="020B0503020204020204" pitchFamily="34" charset="-122"/>
                        </a:rPr>
                        <a:t>《中国荨麻疹诊疗指南（</a:t>
                      </a:r>
                      <a:r>
                        <a:rPr lang="en-US" altLang="zh-CN" sz="1600" b="1" spc="120">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sz="1600" b="1" spc="120">
                          <a:latin typeface="微软雅黑" panose="020B0503020204020204" pitchFamily="34" charset="-122"/>
                          <a:ea typeface="微软雅黑" panose="020B0503020204020204" pitchFamily="34" charset="-122"/>
                          <a:cs typeface="微软雅黑" panose="020B0503020204020204" pitchFamily="34" charset="-122"/>
                        </a:rPr>
                        <a:t>版）》</a:t>
                      </a:r>
                      <a:endParaRPr lang="zh-CN" altLang="en-US" sz="1600" b="1" spc="120">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nchorCtr="0"/>
                </a:tc>
                <a:tc>
                  <a:txBody>
                    <a:bodyPr/>
                    <a:p>
                      <a:pPr algn="l">
                        <a:lnSpc>
                          <a:spcPct val="100000"/>
                        </a:lnSpc>
                        <a:spcBef>
                          <a:spcPts val="0"/>
                        </a:spcBef>
                        <a:spcAft>
                          <a:spcPts val="0"/>
                        </a:spcAft>
                        <a:buNone/>
                      </a:pPr>
                      <a:r>
                        <a:rPr lang="zh-CN" altLang="en-US" sz="1600" b="1" spc="120">
                          <a:latin typeface="微软雅黑" panose="020B0503020204020204" pitchFamily="34" charset="-122"/>
                          <a:ea typeface="微软雅黑" panose="020B0503020204020204" pitchFamily="34" charset="-122"/>
                        </a:rPr>
                        <a:t>推荐使用标准剂量的第二代抗组胺药物作为慢性荨麻疹的一线治疗，如依巴斯汀。</a:t>
                      </a:r>
                      <a:endParaRPr lang="zh-CN" altLang="en-US" sz="1600" b="1" spc="120">
                        <a:latin typeface="微软雅黑" panose="020B0503020204020204" pitchFamily="34" charset="-122"/>
                        <a:ea typeface="微软雅黑" panose="020B0503020204020204" pitchFamily="34" charset="-122"/>
                      </a:endParaRPr>
                    </a:p>
                  </a:txBody>
                  <a:tcPr marL="177800" marR="177800" marT="107950" marB="107950" anchor="ctr" anchorCtr="0"/>
                </a:tc>
              </a:tr>
              <a:tr h="471805">
                <a:tc>
                  <a:txBody>
                    <a:bodyPr/>
                    <a:p>
                      <a:pPr algn="l">
                        <a:lnSpc>
                          <a:spcPct val="100000"/>
                        </a:lnSpc>
                        <a:spcBef>
                          <a:spcPts val="0"/>
                        </a:spcBef>
                        <a:spcAft>
                          <a:spcPts val="0"/>
                        </a:spcAft>
                        <a:buNone/>
                      </a:pPr>
                      <a:r>
                        <a:rPr sz="16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《中国特应性皮炎诊疗指南（2020</a:t>
                      </a:r>
                      <a:r>
                        <a:rPr lang="zh-CN" altLang="en-US" sz="1600" b="1" spc="120">
                          <a:latin typeface="微软雅黑" panose="020B0503020204020204" pitchFamily="34" charset="-122"/>
                          <a:ea typeface="微软雅黑" panose="020B0503020204020204" pitchFamily="34" charset="-122"/>
                          <a:cs typeface="微软雅黑" panose="020B0503020204020204" pitchFamily="34" charset="-122"/>
                          <a:sym typeface="+mn-ea"/>
                        </a:rPr>
                        <a:t>版</a:t>
                      </a:r>
                      <a:r>
                        <a:rPr sz="16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spc="12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77800" marR="177800" marT="107950" marB="107950" anchor="ctr" anchorCtr="0"/>
                </a:tc>
                <a:tc>
                  <a:txBody>
                    <a:bodyPr/>
                    <a:p>
                      <a:pPr algn="l">
                        <a:lnSpc>
                          <a:spcPct val="100000"/>
                        </a:lnSpc>
                        <a:spcBef>
                          <a:spcPts val="0"/>
                        </a:spcBef>
                        <a:spcAft>
                          <a:spcPts val="0"/>
                        </a:spcAft>
                        <a:buNone/>
                      </a:pPr>
                      <a:r>
                        <a:rPr lang="zh-CN" altLang="en-US" sz="1600" b="1" spc="120">
                          <a:latin typeface="微软雅黑" panose="020B0503020204020204" pitchFamily="34" charset="-122"/>
                          <a:ea typeface="微软雅黑" panose="020B0503020204020204" pitchFamily="34" charset="-122"/>
                        </a:rPr>
                        <a:t>推荐使用第二代非镇静抗组胺药治疗，必要时可以加倍剂量治疗。</a:t>
                      </a:r>
                      <a:endParaRPr lang="zh-CN" altLang="en-US" sz="1600" b="1" spc="120">
                        <a:latin typeface="微软雅黑" panose="020B0503020204020204" pitchFamily="34" charset="-122"/>
                        <a:ea typeface="微软雅黑" panose="020B0503020204020204" pitchFamily="34" charset="-122"/>
                      </a:endParaRPr>
                    </a:p>
                  </a:txBody>
                  <a:tcPr marL="177800" marR="177800" marT="107950" marB="107950" anchor="ctr" anchorCtr="0"/>
                </a:tc>
              </a:tr>
              <a:tr h="471805">
                <a:tc>
                  <a:txBody>
                    <a:bodyPr/>
                    <a:p>
                      <a:pPr algn="l">
                        <a:lnSpc>
                          <a:spcPct val="100000"/>
                        </a:lnSpc>
                        <a:spcBef>
                          <a:spcPts val="0"/>
                        </a:spcBef>
                        <a:spcAft>
                          <a:spcPts val="0"/>
                        </a:spcAft>
                        <a:buClrTx/>
                        <a:buSzTx/>
                        <a:buFontTx/>
                        <a:buNone/>
                      </a:pPr>
                      <a:r>
                        <a:rPr lang="zh-CN" altLang="en-US" sz="1600" b="1" spc="120">
                          <a:latin typeface="微软雅黑" panose="020B0503020204020204" pitchFamily="34" charset="-122"/>
                          <a:ea typeface="微软雅黑" panose="020B0503020204020204" pitchFamily="34" charset="-122"/>
                          <a:sym typeface="+mn-ea"/>
                        </a:rPr>
                        <a:t>《中国变应性鼻炎诊断和治疗指南（</a:t>
                      </a:r>
                      <a:r>
                        <a:rPr lang="en-US" altLang="zh-CN" sz="1600" b="1" spc="120">
                          <a:latin typeface="微软雅黑" panose="020B0503020204020204" pitchFamily="34" charset="-122"/>
                          <a:ea typeface="微软雅黑" panose="020B0503020204020204" pitchFamily="34" charset="-122"/>
                          <a:sym typeface="+mn-ea"/>
                        </a:rPr>
                        <a:t>2022</a:t>
                      </a:r>
                      <a:r>
                        <a:rPr lang="zh-CN" altLang="en-US" sz="1600" b="1" spc="120">
                          <a:latin typeface="微软雅黑" panose="020B0503020204020204" pitchFamily="34" charset="-122"/>
                          <a:ea typeface="微软雅黑" panose="020B0503020204020204" pitchFamily="34" charset="-122"/>
                          <a:sym typeface="+mn-ea"/>
                        </a:rPr>
                        <a:t>年，修订版）</a:t>
                      </a:r>
                      <a:r>
                        <a:rPr lang="zh-CN" altLang="en-US" sz="1600" b="1" spc="120">
                          <a:latin typeface="微软雅黑" panose="020B0503020204020204" pitchFamily="34" charset="-122"/>
                          <a:ea typeface="微软雅黑" panose="020B0503020204020204" pitchFamily="34" charset="-122"/>
                          <a:sym typeface="+mn-ea"/>
                        </a:rPr>
                        <a:t>》</a:t>
                      </a:r>
                      <a:endParaRPr lang="zh-CN" altLang="en-US" sz="1600" b="1" spc="120">
                        <a:latin typeface="微软雅黑" panose="020B0503020204020204" pitchFamily="34" charset="-122"/>
                        <a:ea typeface="微软雅黑" panose="020B0503020204020204" pitchFamily="34" charset="-122"/>
                        <a:sym typeface="+mn-ea"/>
                      </a:endParaRPr>
                    </a:p>
                  </a:txBody>
                  <a:tcPr marL="177800" marR="177800" marT="107950" marB="107950" anchor="ctr" anchorCtr="0"/>
                </a:tc>
                <a:tc>
                  <a:txBody>
                    <a:bodyPr/>
                    <a:p>
                      <a:pPr algn="l">
                        <a:lnSpc>
                          <a:spcPct val="100000"/>
                        </a:lnSpc>
                        <a:spcBef>
                          <a:spcPts val="0"/>
                        </a:spcBef>
                        <a:spcAft>
                          <a:spcPts val="0"/>
                        </a:spcAft>
                        <a:buClrTx/>
                        <a:buSzTx/>
                        <a:buFontTx/>
                        <a:buNone/>
                      </a:pPr>
                      <a:r>
                        <a:rPr lang="zh-CN" altLang="en-US" sz="1600" b="1" spc="120">
                          <a:latin typeface="微软雅黑" panose="020B0503020204020204" pitchFamily="34" charset="-122"/>
                          <a:ea typeface="微软雅黑" panose="020B0503020204020204" pitchFamily="34" charset="-122"/>
                        </a:rPr>
                        <a:t>第二代抗组胺药为</a:t>
                      </a:r>
                      <a:r>
                        <a:rPr lang="en-US" altLang="zh-CN" sz="1600" b="1" spc="120">
                          <a:latin typeface="微软雅黑" panose="020B0503020204020204" pitchFamily="34" charset="-122"/>
                          <a:ea typeface="微软雅黑" panose="020B0503020204020204" pitchFamily="34" charset="-122"/>
                        </a:rPr>
                        <a:t>AR</a:t>
                      </a:r>
                      <a:r>
                        <a:rPr lang="zh-CN" altLang="en-US" sz="1600" b="1" spc="120">
                          <a:latin typeface="微软雅黑" panose="020B0503020204020204" pitchFamily="34" charset="-122"/>
                          <a:ea typeface="微软雅黑" panose="020B0503020204020204" pitchFamily="34" charset="-122"/>
                        </a:rPr>
                        <a:t>的一线治疗药物，临床推荐使用。</a:t>
                      </a:r>
                      <a:endParaRPr lang="zh-CN" altLang="en-US" sz="1600" b="1" spc="120">
                        <a:latin typeface="微软雅黑" panose="020B0503020204020204" pitchFamily="34" charset="-122"/>
                        <a:ea typeface="微软雅黑" panose="020B0503020204020204" pitchFamily="34" charset="-122"/>
                      </a:endParaRPr>
                    </a:p>
                  </a:txBody>
                  <a:tcPr marL="177800" marR="177800" marT="107950" marB="107950" anchor="ctr" anchorCtr="0"/>
                </a:tc>
              </a:tr>
              <a:tr h="983615">
                <a:tc>
                  <a:txBody>
                    <a:bodyPr/>
                    <a:p>
                      <a:pPr algn="l">
                        <a:lnSpc>
                          <a:spcPct val="100000"/>
                        </a:lnSpc>
                        <a:spcBef>
                          <a:spcPts val="0"/>
                        </a:spcBef>
                        <a:spcAft>
                          <a:spcPts val="0"/>
                        </a:spcAft>
                        <a:buNone/>
                      </a:pPr>
                      <a:r>
                        <a:rPr sz="1600" b="1" spc="120">
                          <a:latin typeface="微软雅黑" panose="020B0503020204020204" pitchFamily="34" charset="-122"/>
                          <a:ea typeface="微软雅黑" panose="020B0503020204020204" pitchFamily="34" charset="-122"/>
                          <a:cs typeface="微软雅黑" panose="020B0503020204020204" pitchFamily="34" charset="-122"/>
                        </a:rPr>
                        <a:t>《中国儿童咳嗽诊断与治疗临床实践指南(2023基层版）》</a:t>
                      </a:r>
                      <a:endParaRPr sz="1600" b="1" spc="120">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nchorCtr="0"/>
                </a:tc>
                <a:tc>
                  <a:txBody>
                    <a:bodyPr/>
                    <a:p>
                      <a:pPr algn="l">
                        <a:lnSpc>
                          <a:spcPct val="100000"/>
                        </a:lnSpc>
                        <a:spcBef>
                          <a:spcPts val="0"/>
                        </a:spcBef>
                        <a:spcAft>
                          <a:spcPts val="0"/>
                        </a:spcAft>
                        <a:buNone/>
                      </a:pPr>
                      <a:r>
                        <a:rPr lang="zh-CN" altLang="en-US" sz="1600" b="1" spc="120">
                          <a:latin typeface="微软雅黑" panose="020B0503020204020204" pitchFamily="34" charset="-122"/>
                          <a:ea typeface="微软雅黑" panose="020B0503020204020204" pitchFamily="34" charset="-122"/>
                          <a:cs typeface="微软雅黑" panose="020B0503020204020204" pitchFamily="34" charset="-122"/>
                        </a:rPr>
                        <a:t>对于变应性鼻炎引起的上气道咳嗽综合征（upperairwaycoughsyndrome,UACS）患儿，推荐口服第2代抗组胺药（1B）如依巴斯汀。</a:t>
                      </a:r>
                      <a:endParaRPr lang="zh-CN" altLang="en-US" sz="1600" b="1" spc="120">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nchorCtr="0"/>
                </a:tc>
              </a:tr>
            </a:tbl>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宇神PPT-1" hidden="1"/>
          <p:cNvSpPr txBox="1"/>
          <p:nvPr/>
        </p:nvSpPr>
        <p:spPr>
          <a:xfrm>
            <a:off x="10580913" y="-603126"/>
            <a:ext cx="1727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By  </a:t>
            </a:r>
            <a:r>
              <a:rPr kumimoji="0" lang="en-US" altLang="zh-CN" sz="1800" b="0" i="0" u="none" strike="noStrike" kern="1200" cap="none" spc="0" normalizeH="0" baseline="0" noProof="0" dirty="0" err="1">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Yushen</a:t>
            </a:r>
            <a:endParaRPr kumimoji="0" lang="zh-CN" altLang="en-US"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15" name="宇神PPT-6"/>
          <p:cNvSpPr/>
          <p:nvPr/>
        </p:nvSpPr>
        <p:spPr>
          <a:xfrm>
            <a:off x="1349376" y="6131822"/>
            <a:ext cx="10842624" cy="0"/>
          </a:xfrm>
          <a:prstGeom prst="line">
            <a:avLst/>
          </a:prstGeom>
          <a:ln w="12700" cap="flat" cmpd="sng" algn="ctr">
            <a:solidFill>
              <a:schemeClr val="accent1">
                <a:lumMod val="100000"/>
              </a:schemeClr>
            </a:solidFill>
            <a:prstDash val="solid"/>
            <a:miter lim="800000"/>
            <a:headEnd type="none" w="med" len="med"/>
            <a:tailEnd type="none" w="med" len="med"/>
          </a:ln>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a:ea typeface="微软雅黑" panose="020B0503020204020204" pitchFamily="34" charset="-122"/>
              <a:sym typeface="Arial" panose="020B0604020202020204"/>
            </a:endParaRPr>
          </a:p>
        </p:txBody>
      </p:sp>
      <p:grpSp>
        <p:nvGrpSpPr>
          <p:cNvPr id="55" name="宇神PPT-9"/>
          <p:cNvGrpSpPr/>
          <p:nvPr>
            <p:custDataLst>
              <p:tags r:id="rId4"/>
            </p:custDataLst>
          </p:nvPr>
        </p:nvGrpSpPr>
        <p:grpSpPr>
          <a:xfrm>
            <a:off x="378993" y="218253"/>
            <a:ext cx="3594838" cy="922020"/>
            <a:chOff x="6723776" y="1342980"/>
            <a:chExt cx="3594838" cy="922020"/>
          </a:xfrm>
        </p:grpSpPr>
        <p:sp>
          <p:nvSpPr>
            <p:cNvPr id="57" name="宇神PPT-9-2"/>
            <p:cNvSpPr txBox="1"/>
            <p:nvPr>
              <p:custDataLst>
                <p:tags r:id="rId5"/>
              </p:custDataLst>
            </p:nvPr>
          </p:nvSpPr>
          <p:spPr>
            <a:xfrm>
              <a:off x="8395109" y="1342980"/>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lang="en-US" altLang="zh-CN" sz="5400" kern="0" dirty="0">
                  <a:solidFill>
                    <a:schemeClr val="accent1">
                      <a:lumMod val="100000"/>
                    </a:schemeClr>
                  </a:solidFill>
                  <a:latin typeface="Arial" panose="020B0604020202020204"/>
                  <a:ea typeface="微软雅黑" panose="020B0503020204020204" pitchFamily="34" charset="-122"/>
                  <a:cs typeface="思源黑体 CN Bold" panose="020B0800000000000000" charset="-122"/>
                  <a:sym typeface="Arial" panose="020B0604020202020204"/>
                </a:rPr>
                <a:t>3</a:t>
              </a:r>
              <a:r>
                <a:rPr kumimoji="0" lang="en-US" altLang="zh-CN" sz="5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r>
                <a:rPr kumimoji="0" lang="en-US" altLang="zh-CN"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zh-CN" altLang="en-US" sz="4400" b="0" i="1"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58" name="宇神PPT-9-3"/>
            <p:cNvSpPr txBox="1"/>
            <p:nvPr>
              <p:custDataLst>
                <p:tags r:id="rId6"/>
              </p:custDataLst>
            </p:nvPr>
          </p:nvSpPr>
          <p:spPr>
            <a:xfrm>
              <a:off x="6723776" y="1543684"/>
              <a:ext cx="1950200"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有效性</a:t>
              </a:r>
              <a:endParaRPr kumimoji="0" lang="zh-CN" altLang="en-US" sz="2800" b="0" i="0" u="none" strike="noStrike" kern="0" cap="none" spc="0" normalizeH="0" baseline="0" noProof="0" dirty="0">
                <a:ln>
                  <a:noFill/>
                </a:ln>
                <a:solidFill>
                  <a:schemeClr val="accent1">
                    <a:lumMod val="100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graphicFrame>
        <p:nvGraphicFramePr>
          <p:cNvPr id="6" name="图表 5" descr="7b0a202020202263686172745265734964223a20223230343736373736220a7d0a"/>
          <p:cNvGraphicFramePr/>
          <p:nvPr/>
        </p:nvGraphicFramePr>
        <p:xfrm>
          <a:off x="1510665" y="2018665"/>
          <a:ext cx="2672080" cy="261112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 name="图表 3" descr="7b0a202020202263686172745265734964223a20223230343736393433220a7d0a"/>
          <p:cNvGraphicFramePr/>
          <p:nvPr/>
        </p:nvGraphicFramePr>
        <p:xfrm>
          <a:off x="4349115" y="2019300"/>
          <a:ext cx="3117215" cy="2610485"/>
        </p:xfrm>
        <a:graphic>
          <a:graphicData uri="http://schemas.openxmlformats.org/drawingml/2006/chart">
            <c:chart xmlns:c="http://schemas.openxmlformats.org/drawingml/2006/chart" xmlns:r="http://schemas.openxmlformats.org/officeDocument/2006/relationships" r:id="rId2"/>
          </a:graphicData>
        </a:graphic>
      </p:graphicFrame>
      <p:sp>
        <p:nvSpPr>
          <p:cNvPr id="20" name="矩形 19"/>
          <p:cNvSpPr/>
          <p:nvPr>
            <p:custDataLst>
              <p:tags r:id="rId7"/>
            </p:custDataLst>
          </p:nvPr>
        </p:nvSpPr>
        <p:spPr>
          <a:xfrm>
            <a:off x="1631950" y="4870450"/>
            <a:ext cx="9598025" cy="1160145"/>
          </a:xfrm>
          <a:prstGeom prst="rect">
            <a:avLst/>
          </a:prstGeom>
          <a:gradFill>
            <a:gsLst>
              <a:gs pos="15000">
                <a:schemeClr val="accent1">
                  <a:lumMod val="100000"/>
                  <a:alpha val="0"/>
                </a:schemeClr>
              </a:gs>
              <a:gs pos="100000">
                <a:schemeClr val="accent1">
                  <a:lumMod val="65000"/>
                  <a:lumOff val="35000"/>
                  <a:alpha val="35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lIns="432000" tIns="0" rIns="432000" bIns="0" rtlCol="0" anchor="ctr" anchorCtr="0"/>
          <a:p>
            <a:pPr indent="0" algn="l" fontAlgn="auto">
              <a:lnSpc>
                <a:spcPct val="120000"/>
              </a:lnSpc>
            </a:pPr>
            <a:r>
              <a:rPr lang="zh-CN" altLang="en-US" sz="2000" kern="0" dirty="0">
                <a:ln>
                  <a:noFill/>
                  <a:prstDash val="sysDot"/>
                </a:ln>
                <a:solidFill>
                  <a:schemeClr val="tx1">
                    <a:lumMod val="85000"/>
                    <a:lumOff val="15000"/>
                  </a:schemeClr>
                </a:solidFill>
                <a:uFillTx/>
                <a:latin typeface="微软雅黑" panose="020B0503020204020204" pitchFamily="34" charset="-122"/>
                <a:ea typeface="微软雅黑" panose="020B0503020204020204" pitchFamily="34" charset="-122"/>
                <a:sym typeface="+mn-ea"/>
              </a:rPr>
              <a:t>依巴斯汀和盐酸左西替利嗪均可以治疗慢性湿疹、皮炎，依巴斯汀的</a:t>
            </a:r>
            <a:r>
              <a:rPr lang="zh-CN" altLang="en-US" sz="2000" kern="0" dirty="0">
                <a:ln>
                  <a:noFill/>
                  <a:prstDash val="sysDot"/>
                </a:ln>
                <a:solidFill>
                  <a:srgbClr val="FF0000"/>
                </a:solidFill>
                <a:uFillTx/>
                <a:latin typeface="微软雅黑" panose="020B0503020204020204" pitchFamily="34" charset="-122"/>
                <a:ea typeface="微软雅黑" panose="020B0503020204020204" pitchFamily="34" charset="-122"/>
                <a:sym typeface="+mn-ea"/>
              </a:rPr>
              <a:t>疗效更佳</a:t>
            </a:r>
            <a:r>
              <a:rPr lang="zh-CN" altLang="en-US" sz="2000" kern="0" dirty="0">
                <a:ln>
                  <a:noFill/>
                  <a:prstDash val="sysDot"/>
                </a:ln>
                <a:solidFill>
                  <a:schemeClr val="tx1">
                    <a:lumMod val="85000"/>
                    <a:lumOff val="15000"/>
                  </a:schemeClr>
                </a:solidFill>
                <a:uFillTx/>
                <a:latin typeface="微软雅黑" panose="020B0503020204020204" pitchFamily="34" charset="-122"/>
                <a:ea typeface="微软雅黑" panose="020B0503020204020204" pitchFamily="34" charset="-122"/>
                <a:sym typeface="+mn-ea"/>
              </a:rPr>
              <a:t>，依巴斯汀抑制瘙痒作用强，皮损好转快，可有效改善患者的临床症状积分，且不良反应轻微，发生率低，</a:t>
            </a:r>
            <a:r>
              <a:rPr lang="zh-CN" altLang="en-US" sz="2000" kern="0" dirty="0">
                <a:ln>
                  <a:noFill/>
                  <a:prstDash val="sysDot"/>
                </a:ln>
                <a:solidFill>
                  <a:srgbClr val="FF0000"/>
                </a:solidFill>
                <a:uFillTx/>
                <a:latin typeface="微软雅黑" panose="020B0503020204020204" pitchFamily="34" charset="-122"/>
                <a:ea typeface="微软雅黑" panose="020B0503020204020204" pitchFamily="34" charset="-122"/>
                <a:sym typeface="+mn-ea"/>
              </a:rPr>
              <a:t>安全性较高</a:t>
            </a:r>
            <a:r>
              <a:rPr lang="zh-CN" altLang="en-US" sz="2000" kern="0" dirty="0">
                <a:ln>
                  <a:noFill/>
                  <a:prstDash val="sysDot"/>
                </a:ln>
                <a:solidFill>
                  <a:schemeClr val="tx1">
                    <a:lumMod val="85000"/>
                    <a:lumOff val="15000"/>
                  </a:schemeClr>
                </a:solidFill>
                <a:uFillTx/>
                <a:latin typeface="微软雅黑" panose="020B0503020204020204" pitchFamily="34" charset="-122"/>
                <a:ea typeface="微软雅黑" panose="020B0503020204020204" pitchFamily="34" charset="-122"/>
                <a:sym typeface="+mn-ea"/>
              </a:rPr>
              <a:t>。</a:t>
            </a:r>
            <a:endParaRPr lang="zh-CN" altLang="en-US" sz="2000" kern="0" dirty="0">
              <a:ln>
                <a:noFill/>
                <a:prstDash val="sysDot"/>
              </a:ln>
              <a:solidFill>
                <a:schemeClr val="tx1">
                  <a:lumMod val="85000"/>
                  <a:lumOff val="15000"/>
                </a:schemeClr>
              </a:solidFill>
              <a:uFillTx/>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690245" y="6433820"/>
            <a:ext cx="10144125" cy="213995"/>
          </a:xfrm>
          <a:prstGeom prst="rect">
            <a:avLst/>
          </a:prstGeom>
          <a:noFill/>
        </p:spPr>
        <p:txBody>
          <a:bodyPr wrap="square" rtlCol="0">
            <a:spAutoFit/>
          </a:bodyPr>
          <a:p>
            <a:r>
              <a:rPr lang="en-US" altLang="zh-CN" sz="800" dirty="0">
                <a:latin typeface="Arial" panose="020B0604020202020204" pitchFamily="34" charset="0"/>
                <a:ea typeface="微软雅黑" panose="020B0503020204020204" pitchFamily="34" charset="-122"/>
                <a:sym typeface="Arial" panose="020B0604020202020204" pitchFamily="34" charset="0"/>
              </a:rPr>
              <a:t>[1]</a:t>
            </a:r>
            <a:r>
              <a:rPr lang="zh-CN" altLang="en-US" sz="800"/>
              <a:t>郭英军</a:t>
            </a:r>
            <a:r>
              <a:rPr lang="en-US" altLang="zh-CN" sz="800"/>
              <a:t>,</a:t>
            </a:r>
            <a:r>
              <a:rPr lang="zh-CN" altLang="en-US" sz="800"/>
              <a:t>韩秀萍</a:t>
            </a:r>
            <a:r>
              <a:rPr lang="en-US" altLang="zh-CN" sz="800"/>
              <a:t>. </a:t>
            </a:r>
            <a:r>
              <a:rPr lang="zh-CN" altLang="en-US" sz="800"/>
              <a:t>依巴斯汀治疗慢性皮炎湿疹临床疗效观察</a:t>
            </a:r>
            <a:r>
              <a:rPr lang="en-US" altLang="zh-CN" sz="800"/>
              <a:t>[J]. </a:t>
            </a:r>
            <a:r>
              <a:rPr lang="zh-CN" altLang="en-US" sz="800"/>
              <a:t>临床皮肤科杂志</a:t>
            </a:r>
            <a:r>
              <a:rPr lang="en-US" altLang="zh-CN" sz="800"/>
              <a:t>,2010,39(1):26-26. DOI:10.3969/j.issn.1000-4963.2010.01.032.</a:t>
            </a:r>
            <a:endParaRPr lang="en-US" altLang="zh-CN" sz="800"/>
          </a:p>
        </p:txBody>
      </p:sp>
      <p:graphicFrame>
        <p:nvGraphicFramePr>
          <p:cNvPr id="5" name="图表 4" descr="7b0a202020202263686172745265734964223a20223230343736383137220a7d0a"/>
          <p:cNvGraphicFramePr/>
          <p:nvPr/>
        </p:nvGraphicFramePr>
        <p:xfrm>
          <a:off x="7856855" y="2019300"/>
          <a:ext cx="3117215" cy="2610485"/>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8"/>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宇神PPT-5" hidden="1"/>
          <p:cNvSpPr txBox="1"/>
          <p:nvPr/>
        </p:nvSpPr>
        <p:spPr>
          <a:xfrm>
            <a:off x="10580913" y="-603126"/>
            <a:ext cx="1727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By  </a:t>
            </a:r>
            <a:r>
              <a:rPr kumimoji="0" lang="en-US" altLang="zh-CN" sz="1800" b="0" i="0" u="none" strike="noStrike" kern="1200" cap="none" spc="0" normalizeH="0" baseline="0" noProof="0" dirty="0" err="1">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Yushen</a:t>
            </a:r>
            <a:endParaRPr kumimoji="0" lang="zh-CN" altLang="en-US"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nvGrpSpPr>
          <p:cNvPr id="3" name="宇神PPT-6"/>
          <p:cNvGrpSpPr/>
          <p:nvPr/>
        </p:nvGrpSpPr>
        <p:grpSpPr>
          <a:xfrm>
            <a:off x="1005205" y="4376420"/>
            <a:ext cx="10349230" cy="2157095"/>
            <a:chOff x="6493399" y="1684811"/>
            <a:chExt cx="4860760" cy="4334482"/>
          </a:xfrm>
        </p:grpSpPr>
        <p:sp>
          <p:nvSpPr>
            <p:cNvPr id="5" name="宇神PPT-6-1"/>
            <p:cNvSpPr txBox="1"/>
            <p:nvPr/>
          </p:nvSpPr>
          <p:spPr>
            <a:xfrm>
              <a:off x="6493399" y="1684811"/>
              <a:ext cx="4860760" cy="107309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Arial" panose="020B0604020202020204"/>
                </a:rPr>
                <a:t>优势</a:t>
              </a:r>
              <a:endParaRPr kumimoji="0" lang="zh-CN" altLang="en-US" sz="240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Arial" panose="020B0604020202020204"/>
              </a:endParaRPr>
            </a:p>
          </p:txBody>
        </p:sp>
        <p:grpSp>
          <p:nvGrpSpPr>
            <p:cNvPr id="93" name="PPT-4"/>
            <p:cNvGrpSpPr/>
            <p:nvPr/>
          </p:nvGrpSpPr>
          <p:grpSpPr>
            <a:xfrm>
              <a:off x="6667138" y="2634202"/>
              <a:ext cx="4473302" cy="3385091"/>
              <a:chOff x="6347098" y="2080415"/>
              <a:chExt cx="4116038" cy="3647619"/>
            </a:xfrm>
          </p:grpSpPr>
          <p:sp>
            <p:nvSpPr>
              <p:cNvPr id="87" name="宇神PPT-6-2"/>
              <p:cNvSpPr txBox="1"/>
              <p:nvPr/>
            </p:nvSpPr>
            <p:spPr>
              <a:xfrm>
                <a:off x="6590745" y="2175525"/>
                <a:ext cx="3693267" cy="3366495"/>
              </a:xfrm>
              <a:prstGeom prst="rect">
                <a:avLst/>
              </a:prstGeom>
              <a:noFill/>
            </p:spPr>
            <p:txBody>
              <a:bodyPr wrap="square">
                <a:noAutofit/>
              </a:bodyPr>
              <a:lstStyle/>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defRPr/>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覆盖2-12岁低龄儿童，适用人群更广</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defRPr/>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对</a:t>
                </a:r>
                <a:r>
                  <a:rPr lang="zh-CN" altLang="zh-CN" b="1" dirty="0">
                    <a:solidFill>
                      <a:srgbClr val="C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吞咽困难的老人、儿童、</a:t>
                </a:r>
                <a:r>
                  <a:rPr lang="en-US" altLang="zh-CN" b="1" dirty="0">
                    <a:solidFill>
                      <a:srgbClr val="C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a:t>
                </a:r>
                <a:r>
                  <a:rPr lang="zh-CN" altLang="zh-CN" b="1" dirty="0">
                    <a:solidFill>
                      <a:srgbClr val="C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精神患者、不易获得饮用水的户外工作者</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更为友好</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defRPr/>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可根据患儿不同年龄段，灵活调整用药剂量，</a:t>
                </a:r>
                <a:r>
                  <a:rPr lang="zh-CN" altLang="en-US" b="1"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甜橙口味</a:t>
                </a:r>
                <a:r>
                  <a:rPr lang="zh-CN" altLang="en-US" b="1" dirty="0">
                    <a:solidFill>
                      <a:srgbClr val="C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消除儿童服药恐惧，</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依从性更好</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endParaRPr>
              </a:p>
            </p:txBody>
          </p:sp>
          <p:sp>
            <p:nvSpPr>
              <p:cNvPr id="90" name="宇神PPT-6-3"/>
              <p:cNvSpPr/>
              <p:nvPr/>
            </p:nvSpPr>
            <p:spPr>
              <a:xfrm>
                <a:off x="6347098" y="2080415"/>
                <a:ext cx="4116038" cy="3647619"/>
              </a:xfrm>
              <a:prstGeom prst="snip1Rect">
                <a:avLst/>
              </a:prstGeom>
              <a:noFill/>
              <a:ln w="12700" cap="flat" cmpd="sng" algn="ctr">
                <a:solidFill>
                  <a:srgbClr val="002060"/>
                </a:solid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思源黑体 CN Bold" panose="020B0800000000000000" charset="-122"/>
                  <a:sym typeface="Arial" panose="020B0604020202020204"/>
                </a:endParaRPr>
              </a:p>
            </p:txBody>
          </p:sp>
        </p:grpSp>
      </p:grpSp>
      <p:grpSp>
        <p:nvGrpSpPr>
          <p:cNvPr id="4" name="宇神PPT-7"/>
          <p:cNvGrpSpPr/>
          <p:nvPr/>
        </p:nvGrpSpPr>
        <p:grpSpPr>
          <a:xfrm>
            <a:off x="718820" y="1484630"/>
            <a:ext cx="10635615" cy="2672080"/>
            <a:chOff x="837841" y="1728092"/>
            <a:chExt cx="4892519" cy="7249048"/>
          </a:xfrm>
        </p:grpSpPr>
        <p:sp>
          <p:nvSpPr>
            <p:cNvPr id="6" name="宇神PPT-7-1"/>
            <p:cNvSpPr txBox="1"/>
            <p:nvPr/>
          </p:nvSpPr>
          <p:spPr>
            <a:xfrm>
              <a:off x="837841" y="1728092"/>
              <a:ext cx="2207279" cy="1248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Arial" panose="020B0604020202020204"/>
                </a:rPr>
                <a:t>创新点</a:t>
              </a:r>
              <a:endParaRPr kumimoji="0" lang="zh-CN" altLang="en-US" sz="240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13" name="宇神PPT-7-2"/>
            <p:cNvSpPr txBox="1"/>
            <p:nvPr/>
          </p:nvSpPr>
          <p:spPr>
            <a:xfrm>
              <a:off x="915035" y="2634202"/>
              <a:ext cx="4815325" cy="6005272"/>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defRPr/>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药品注册分类为：化学药品</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类。</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defRPr/>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溶液剂型，相比于依巴斯汀片，更适用于儿童和吞咽困难的患者。</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defRPr/>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依巴斯汀口服溶液说明书增加了</a:t>
              </a:r>
              <a:r>
                <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2-12</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岁儿童</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不同年龄段的用法用量，剂量准确，</a:t>
              </a:r>
              <a:r>
                <a:rPr b="1" dirty="0" err="1">
                  <a:latin typeface="微软雅黑" panose="020B0503020204020204" pitchFamily="34" charset="-122"/>
                  <a:ea typeface="微软雅黑" panose="020B0503020204020204" pitchFamily="34" charset="-122"/>
                  <a:cs typeface="微软雅黑" panose="020B0503020204020204" pitchFamily="34" charset="-122"/>
                  <a:sym typeface="+mn-ea"/>
                </a:rPr>
                <a:t>避免了</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固体剂型分剂量服用的不便</a:t>
              </a:r>
              <a:r>
                <a:rPr lang="zh-CN" altLang="en-US"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endParaRP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lang="zh-CN"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甜橙口味</a:t>
              </a:r>
              <a:r>
                <a:rPr lang="zh-CN" altLang="zh-CN"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，口感佳，依从性好。</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endParaRPr>
            </a:p>
          </p:txBody>
        </p:sp>
        <p:sp>
          <p:nvSpPr>
            <p:cNvPr id="68" name="宇神PPT-7-3"/>
            <p:cNvSpPr/>
            <p:nvPr/>
          </p:nvSpPr>
          <p:spPr>
            <a:xfrm flipV="1">
              <a:off x="3045120" y="1958924"/>
              <a:ext cx="2685240" cy="0"/>
            </a:xfrm>
            <a:prstGeom prst="line">
              <a:avLst/>
            </a:prstGeom>
            <a:ln w="25400" cap="flat" cmpd="sng" algn="ctr">
              <a:solidFill>
                <a:srgbClr val="00206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lstStyle/>
            <a:p>
              <a:endParaRPr lang="zh-CN" altLang="en-US">
                <a:latin typeface="Arial" panose="020B0604020202020204"/>
                <a:ea typeface="微软雅黑" panose="020B0503020204020204" pitchFamily="34" charset="-122"/>
                <a:sym typeface="Arial" panose="020B0604020202020204"/>
              </a:endParaRPr>
            </a:p>
          </p:txBody>
        </p:sp>
        <p:sp>
          <p:nvSpPr>
            <p:cNvPr id="91" name="宇神PPT-7-4"/>
            <p:cNvSpPr/>
            <p:nvPr/>
          </p:nvSpPr>
          <p:spPr>
            <a:xfrm flipV="1">
              <a:off x="915035" y="8977140"/>
              <a:ext cx="4815325" cy="0"/>
            </a:xfrm>
            <a:prstGeom prst="line">
              <a:avLst/>
            </a:prstGeom>
            <a:ln w="25400" cap="flat" cmpd="sng" algn="ctr">
              <a:solidFill>
                <a:srgbClr val="00206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lstStyle/>
            <a:p>
              <a:endParaRPr lang="zh-CN" altLang="en-US">
                <a:latin typeface="Arial" panose="020B0604020202020204"/>
                <a:ea typeface="微软雅黑" panose="020B0503020204020204" pitchFamily="34" charset="-122"/>
                <a:sym typeface="Arial" panose="020B0604020202020204"/>
              </a:endParaRPr>
            </a:p>
          </p:txBody>
        </p:sp>
      </p:grpSp>
      <p:grpSp>
        <p:nvGrpSpPr>
          <p:cNvPr id="60" name="宇神PPT-10"/>
          <p:cNvGrpSpPr/>
          <p:nvPr>
            <p:custDataLst>
              <p:tags r:id="rId1"/>
            </p:custDataLst>
          </p:nvPr>
        </p:nvGrpSpPr>
        <p:grpSpPr>
          <a:xfrm>
            <a:off x="477372" y="361000"/>
            <a:ext cx="3594838" cy="922020"/>
            <a:chOff x="7502240" y="2426495"/>
            <a:chExt cx="3594838" cy="922020"/>
          </a:xfrm>
        </p:grpSpPr>
        <p:sp>
          <p:nvSpPr>
            <p:cNvPr id="62" name="宇神PPT-10-2"/>
            <p:cNvSpPr txBox="1"/>
            <p:nvPr>
              <p:custDataLst>
                <p:tags r:id="rId2"/>
              </p:custDataLst>
            </p:nvPr>
          </p:nvSpPr>
          <p:spPr>
            <a:xfrm>
              <a:off x="9173573" y="2426495"/>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rgbClr val="002060"/>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lang="en-US" altLang="zh-CN" sz="5400" kern="0" dirty="0">
                  <a:solidFill>
                    <a:srgbClr val="002060"/>
                  </a:solidFill>
                  <a:latin typeface="Arial" panose="020B0604020202020204"/>
                  <a:ea typeface="微软雅黑" panose="020B0503020204020204" pitchFamily="34" charset="-122"/>
                  <a:cs typeface="思源黑体 CN Bold" panose="020B0800000000000000" charset="-122"/>
                  <a:sym typeface="Arial" panose="020B0604020202020204"/>
                </a:rPr>
                <a:t>4</a:t>
              </a:r>
              <a:r>
                <a:rPr kumimoji="0" lang="en-US" altLang="zh-CN" sz="4400" b="0" i="1" u="none" strike="noStrike" kern="0" cap="none" spc="0" normalizeH="0" baseline="0" noProof="0" dirty="0">
                  <a:ln>
                    <a:noFill/>
                  </a:ln>
                  <a:solidFill>
                    <a:srgbClr val="002060"/>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en-US" altLang="zh-CN" sz="4400" b="0" i="1" u="none" strike="noStrike" kern="0" cap="none" spc="0" normalizeH="0" baseline="0" noProof="0" dirty="0">
                <a:ln>
                  <a:noFill/>
                </a:ln>
                <a:solidFill>
                  <a:srgbClr val="002060"/>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63" name="宇神PPT-10-3"/>
            <p:cNvSpPr txBox="1"/>
            <p:nvPr>
              <p:custDataLst>
                <p:tags r:id="rId3"/>
              </p:custDataLst>
            </p:nvPr>
          </p:nvSpPr>
          <p:spPr>
            <a:xfrm>
              <a:off x="7502240" y="2626564"/>
              <a:ext cx="1950200"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rgbClr val="002060"/>
                  </a:solidFill>
                  <a:uLnTx/>
                  <a:uFillTx/>
                  <a:latin typeface="Arial" panose="020B0604020202020204"/>
                  <a:ea typeface="微软雅黑" panose="020B0503020204020204" pitchFamily="34" charset="-122"/>
                  <a:cs typeface="思源黑体 CN Bold" panose="020B0800000000000000" charset="-122"/>
                  <a:sym typeface="Arial" panose="020B0604020202020204"/>
                </a:rPr>
                <a:t>创新性</a:t>
              </a:r>
              <a:endParaRPr kumimoji="0" lang="zh-CN" altLang="en-US" sz="2800" b="0" i="0" u="none" strike="noStrike" kern="0" cap="none" spc="0" normalizeH="0" baseline="0" noProof="0" dirty="0">
                <a:ln>
                  <a:noFill/>
                </a:ln>
                <a:solidFill>
                  <a:srgbClr val="002060"/>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sp>
        <p:nvSpPr>
          <p:cNvPr id="8" name="宇神PPT-8-2"/>
          <p:cNvSpPr/>
          <p:nvPr/>
        </p:nvSpPr>
        <p:spPr>
          <a:xfrm rot="5400000">
            <a:off x="5940427" y="4214276"/>
            <a:ext cx="311789" cy="263241"/>
          </a:xfrm>
          <a:prstGeom prst="stripedRightArrow">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sym typeface="Arial" panose="020B0604020202020204"/>
            </a:endParaRPr>
          </a:p>
        </p:txBody>
      </p:sp>
    </p:spTree>
    <p:custDataLst>
      <p:tags r:id="rId4"/>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宇神PPT-5" hidden="1"/>
          <p:cNvSpPr txBox="1"/>
          <p:nvPr/>
        </p:nvSpPr>
        <p:spPr>
          <a:xfrm>
            <a:off x="10580913" y="-603126"/>
            <a:ext cx="1727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By  </a:t>
            </a:r>
            <a:r>
              <a:rPr kumimoji="0" lang="en-US" altLang="zh-CN" sz="1800" b="0" i="0" u="none" strike="noStrike" kern="1200" cap="none" spc="0" normalizeH="0" baseline="0" noProof="0" dirty="0" err="1">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rPr>
              <a:t>Yushen</a:t>
            </a:r>
            <a:endParaRPr kumimoji="0" lang="zh-CN" altLang="en-US" sz="1800" b="0" i="0" u="none" strike="noStrike" kern="1200" cap="none" spc="0" normalizeH="0" baseline="0" noProof="0" dirty="0">
              <a:ln>
                <a:noFill/>
              </a:ln>
              <a:noFill/>
              <a:effectLst/>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nvGrpSpPr>
          <p:cNvPr id="15" name="宇神PPT-7"/>
          <p:cNvGrpSpPr/>
          <p:nvPr>
            <p:custDataLst>
              <p:tags r:id="rId1"/>
            </p:custDataLst>
          </p:nvPr>
        </p:nvGrpSpPr>
        <p:grpSpPr>
          <a:xfrm>
            <a:off x="1036636" y="1822480"/>
            <a:ext cx="2309495" cy="4362895"/>
            <a:chOff x="4031255" y="2364162"/>
            <a:chExt cx="2309495" cy="4362895"/>
          </a:xfrm>
        </p:grpSpPr>
        <p:sp>
          <p:nvSpPr>
            <p:cNvPr id="192" name="宇神PPT-7-1"/>
            <p:cNvSpPr/>
            <p:nvPr>
              <p:custDataLst>
                <p:tags r:id="rId2"/>
              </p:custDataLst>
            </p:nvPr>
          </p:nvSpPr>
          <p:spPr>
            <a:xfrm>
              <a:off x="4031255" y="3085273"/>
              <a:ext cx="2308970" cy="3641784"/>
            </a:xfrm>
            <a:prstGeom prst="roundRect">
              <a:avLst>
                <a:gd name="adj" fmla="val 0"/>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sym typeface="Arial" panose="020B0604020202020204"/>
              </a:endParaRPr>
            </a:p>
          </p:txBody>
        </p:sp>
        <p:sp>
          <p:nvSpPr>
            <p:cNvPr id="191" name="宇神PPT-7-3"/>
            <p:cNvSpPr/>
            <p:nvPr>
              <p:custDataLst>
                <p:tags r:id="rId3"/>
              </p:custDataLst>
            </p:nvPr>
          </p:nvSpPr>
          <p:spPr>
            <a:xfrm>
              <a:off x="4031255" y="2364162"/>
              <a:ext cx="2309495" cy="553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b="1"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a:t>
              </a:r>
              <a:r>
                <a:rPr kumimoji="1" lang="en-US" altLang="zh-CN" b="1"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 </a:t>
              </a: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过敏性疾病患者众多、公共影响显著</a:t>
              </a:r>
              <a:endPar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endParaRPr>
            </a:p>
          </p:txBody>
        </p:sp>
        <p:sp>
          <p:nvSpPr>
            <p:cNvPr id="206" name="宇神PPT-7-4"/>
            <p:cNvSpPr txBox="1"/>
            <p:nvPr>
              <p:custDataLst>
                <p:tags r:id="rId4"/>
              </p:custDataLst>
            </p:nvPr>
          </p:nvSpPr>
          <p:spPr>
            <a:xfrm>
              <a:off x="4150000" y="3333807"/>
              <a:ext cx="2140585" cy="2493010"/>
            </a:xfrm>
            <a:prstGeom prst="rect">
              <a:avLst/>
            </a:prstGeom>
            <a:noFill/>
          </p:spPr>
          <p:txBody>
            <a:bodyPr wrap="square" lIns="0" tIns="0" rIns="0" bIns="0">
              <a:spAutoFit/>
            </a:bodyPr>
            <a:lstStyle/>
            <a:p>
              <a:pPr marL="285750" indent="-285750" algn="l">
                <a:lnSpc>
                  <a:spcPct val="150000"/>
                </a:lnSpc>
                <a:buClr>
                  <a:schemeClr val="bg2">
                    <a:lumMod val="50000"/>
                  </a:schemeClr>
                </a:buClr>
                <a:buSzTx/>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过敏性疾病影响着</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10-40%</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的世界人口，被</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WHO</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列为</a:t>
              </a:r>
              <a:r>
                <a:rPr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21</a:t>
              </a:r>
              <a:r>
                <a:rPr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世纪重点研究和防治的三大疾病之一</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lang="en-US" altLang="zh-CN"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indent="-285750" algn="l">
                <a:lnSpc>
                  <a:spcPct val="150000"/>
                </a:lnSpc>
                <a:buClr>
                  <a:schemeClr val="bg2">
                    <a:lumMod val="50000"/>
                  </a:schemeClr>
                </a:buClr>
                <a:buSzTx/>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我国变应性鼻炎患病率</a:t>
              </a:r>
              <a:r>
                <a:rPr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17.8%</a:t>
              </a:r>
              <a:r>
                <a:rPr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indent="-285750" algn="l">
                <a:lnSpc>
                  <a:spcPct val="150000"/>
                </a:lnSpc>
                <a:buClr>
                  <a:schemeClr val="bg2">
                    <a:lumMod val="50000"/>
                  </a:schemeClr>
                </a:buClr>
                <a:buSzTx/>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我国荨麻疹患病率</a:t>
              </a:r>
              <a:r>
                <a:rPr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0.75%</a:t>
              </a:r>
              <a:r>
                <a:rPr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indent="-285750" algn="l">
                <a:lnSpc>
                  <a:spcPct val="150000"/>
                </a:lnSpc>
                <a:buClr>
                  <a:schemeClr val="bg2">
                    <a:lumMod val="50000"/>
                  </a:schemeClr>
                </a:buClr>
                <a:buSzTx/>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成人慢性瘙痒发生率</a:t>
              </a:r>
              <a:r>
                <a:rPr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10%</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以上。</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grpSp>
      <p:grpSp>
        <p:nvGrpSpPr>
          <p:cNvPr id="16" name="宇神PPT-8"/>
          <p:cNvGrpSpPr/>
          <p:nvPr>
            <p:custDataLst>
              <p:tags r:id="rId5"/>
            </p:custDataLst>
          </p:nvPr>
        </p:nvGrpSpPr>
        <p:grpSpPr>
          <a:xfrm>
            <a:off x="3543932" y="1822480"/>
            <a:ext cx="2308970" cy="4362895"/>
            <a:chOff x="4031255" y="2364162"/>
            <a:chExt cx="2308970" cy="4362895"/>
          </a:xfrm>
        </p:grpSpPr>
        <p:sp>
          <p:nvSpPr>
            <p:cNvPr id="17" name="宇神PPT-8-1"/>
            <p:cNvSpPr/>
            <p:nvPr>
              <p:custDataLst>
                <p:tags r:id="rId6"/>
              </p:custDataLst>
            </p:nvPr>
          </p:nvSpPr>
          <p:spPr>
            <a:xfrm>
              <a:off x="4031255" y="3085273"/>
              <a:ext cx="2308970" cy="3641784"/>
            </a:xfrm>
            <a:prstGeom prst="roundRect">
              <a:avLst>
                <a:gd name="adj" fmla="val 0"/>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sym typeface="Arial" panose="020B0604020202020204"/>
              </a:endParaRPr>
            </a:p>
          </p:txBody>
        </p:sp>
        <p:sp>
          <p:nvSpPr>
            <p:cNvPr id="19" name="宇神PPT-8-3"/>
            <p:cNvSpPr/>
            <p:nvPr>
              <p:custDataLst>
                <p:tags r:id="rId7"/>
              </p:custDataLst>
            </p:nvPr>
          </p:nvSpPr>
          <p:spPr>
            <a:xfrm>
              <a:off x="4129680" y="2364162"/>
              <a:ext cx="2159635" cy="276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a:t>
              </a:r>
              <a:r>
                <a:rPr kumimoji="1" lang="en-US" altLang="zh-CN"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 </a:t>
              </a: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可弥补目录短板：</a:t>
              </a:r>
              <a:endPar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endParaRPr>
            </a:p>
          </p:txBody>
        </p:sp>
      </p:grpSp>
      <p:grpSp>
        <p:nvGrpSpPr>
          <p:cNvPr id="21" name="宇神PPT-9"/>
          <p:cNvGrpSpPr/>
          <p:nvPr>
            <p:custDataLst>
              <p:tags r:id="rId8"/>
            </p:custDataLst>
          </p:nvPr>
        </p:nvGrpSpPr>
        <p:grpSpPr>
          <a:xfrm>
            <a:off x="6051228" y="1822480"/>
            <a:ext cx="2314575" cy="4362895"/>
            <a:chOff x="4031255" y="2364162"/>
            <a:chExt cx="2314575" cy="4362895"/>
          </a:xfrm>
        </p:grpSpPr>
        <p:sp>
          <p:nvSpPr>
            <p:cNvPr id="22" name="宇神PPT-9-1"/>
            <p:cNvSpPr/>
            <p:nvPr>
              <p:custDataLst>
                <p:tags r:id="rId9"/>
              </p:custDataLst>
            </p:nvPr>
          </p:nvSpPr>
          <p:spPr>
            <a:xfrm>
              <a:off x="4031255" y="3085273"/>
              <a:ext cx="2308970" cy="3641784"/>
            </a:xfrm>
            <a:prstGeom prst="roundRect">
              <a:avLst>
                <a:gd name="adj" fmla="val 0"/>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sym typeface="Arial" panose="020B0604020202020204"/>
              </a:endParaRPr>
            </a:p>
          </p:txBody>
        </p:sp>
        <p:sp>
          <p:nvSpPr>
            <p:cNvPr id="24" name="宇神PPT-9-3"/>
            <p:cNvSpPr/>
            <p:nvPr>
              <p:custDataLst>
                <p:tags r:id="rId10"/>
              </p:custDataLst>
            </p:nvPr>
          </p:nvSpPr>
          <p:spPr>
            <a:xfrm>
              <a:off x="4075705" y="2364162"/>
              <a:ext cx="2270125" cy="276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a:t>
              </a:r>
              <a:r>
                <a:rPr kumimoji="1" lang="en-US" altLang="zh-CN"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 </a:t>
              </a: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临床易于管理：</a:t>
              </a:r>
              <a:endPar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endParaRPr>
            </a:p>
          </p:txBody>
        </p:sp>
      </p:grpSp>
      <p:grpSp>
        <p:nvGrpSpPr>
          <p:cNvPr id="7" name="宇神PPT-9"/>
          <p:cNvGrpSpPr/>
          <p:nvPr>
            <p:custDataLst>
              <p:tags r:id="rId11"/>
            </p:custDataLst>
          </p:nvPr>
        </p:nvGrpSpPr>
        <p:grpSpPr>
          <a:xfrm>
            <a:off x="372643" y="308423"/>
            <a:ext cx="3594838" cy="922020"/>
            <a:chOff x="6723776" y="1342980"/>
            <a:chExt cx="3594838" cy="922020"/>
          </a:xfrm>
        </p:grpSpPr>
        <p:sp>
          <p:nvSpPr>
            <p:cNvPr id="8" name="宇神PPT-9-2"/>
            <p:cNvSpPr txBox="1"/>
            <p:nvPr>
              <p:custDataLst>
                <p:tags r:id="rId12"/>
              </p:custDataLst>
            </p:nvPr>
          </p:nvSpPr>
          <p:spPr>
            <a:xfrm>
              <a:off x="8395109" y="1342980"/>
              <a:ext cx="1923505" cy="922020"/>
            </a:xfrm>
            <a:prstGeom prst="rect">
              <a:avLst/>
            </a:prstGeom>
            <a:noFill/>
          </p:spPr>
          <p:txBody>
            <a:bodyPr wrap="square" rtlCol="0">
              <a:spAutoFit/>
            </a:bodyPr>
            <a:lstStyle>
              <a:defPPr>
                <a:defRPr lang="zh-CN"/>
              </a:defPPr>
              <a:lvl1pPr>
                <a:defRPr sz="4000" i="1">
                  <a:gradFill>
                    <a:gsLst>
                      <a:gs pos="100000">
                        <a:srgbClr val="F98741"/>
                      </a:gs>
                      <a:gs pos="0">
                        <a:srgbClr val="FB542E"/>
                      </a:gs>
                    </a:gsLst>
                    <a:lin ang="2700000" scaled="1"/>
                  </a:gradFill>
                  <a:latin typeface="优设标题黑" panose="00000500000000000000" pitchFamily="2" charset="-122"/>
                  <a:ea typeface="优设标题黑" panose="00000500000000000000" pitchFamily="2" charset="-122"/>
                  <a:cs typeface="Aharoni" panose="02010803020104030203" pitchFamily="2" charset="-79"/>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0" i="1"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PART</a:t>
              </a:r>
              <a:r>
                <a:rPr lang="en-US" altLang="zh-CN" sz="5400" kern="0" dirty="0">
                  <a:solidFill>
                    <a:schemeClr val="accent1">
                      <a:lumMod val="75000"/>
                    </a:schemeClr>
                  </a:solidFill>
                  <a:latin typeface="Arial" panose="020B0604020202020204"/>
                  <a:ea typeface="微软雅黑" panose="020B0503020204020204" pitchFamily="34" charset="-122"/>
                  <a:cs typeface="思源黑体 CN Bold" panose="020B0800000000000000" charset="-122"/>
                  <a:sym typeface="Arial" panose="020B0604020202020204"/>
                </a:rPr>
                <a:t>5</a:t>
              </a:r>
              <a:r>
                <a:rPr kumimoji="0" lang="en-US" altLang="zh-CN" sz="5400" b="0" i="1"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r>
                <a:rPr kumimoji="0" lang="en-US" altLang="zh-CN" sz="4400" b="0" i="1"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   </a:t>
              </a:r>
              <a:endParaRPr kumimoji="0" lang="en-US" altLang="zh-CN" sz="4400" b="0" i="1"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sp>
          <p:nvSpPr>
            <p:cNvPr id="13" name="宇神PPT-9-3"/>
            <p:cNvSpPr txBox="1"/>
            <p:nvPr>
              <p:custDataLst>
                <p:tags r:id="rId13"/>
              </p:custDataLst>
            </p:nvPr>
          </p:nvSpPr>
          <p:spPr>
            <a:xfrm>
              <a:off x="6723776" y="1543049"/>
              <a:ext cx="1950200" cy="521970"/>
            </a:xfrm>
            <a:prstGeom prst="rect">
              <a:avLst/>
            </a:prstGeom>
            <a:noFill/>
          </p:spPr>
          <p:txBody>
            <a:bodyPr wrap="square" rtlCol="0">
              <a:spAutoFit/>
            </a:bodyPr>
            <a:lstStyle>
              <a:defPPr>
                <a:defRPr lang="zh-CN"/>
              </a:defPPr>
              <a:lvl1pPr algn="dist">
                <a:defRPr sz="2800">
                  <a:gradFill flip="none" rotWithShape="1">
                    <a:gsLst>
                      <a:gs pos="0">
                        <a:srgbClr val="FB542E"/>
                      </a:gs>
                      <a:gs pos="100000">
                        <a:srgbClr val="FC822B"/>
                      </a:gs>
                    </a:gsLst>
                    <a:lin ang="2700000" scaled="1"/>
                    <a:tileRect/>
                  </a:gradFill>
                  <a:latin typeface="优设标题黑" panose="00000500000000000000" pitchFamily="2" charset="-122"/>
                  <a:ea typeface="优设标题黑" panose="00000500000000000000" pitchFamily="2"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rPr>
                <a:t>公平性</a:t>
              </a:r>
              <a:endParaRPr kumimoji="0" lang="zh-CN" altLang="en-US" sz="2800" b="0" i="0" u="none" strike="noStrike" kern="0" cap="none" spc="0" normalizeH="0" baseline="0" noProof="0" dirty="0">
                <a:ln>
                  <a:noFill/>
                </a:ln>
                <a:solidFill>
                  <a:schemeClr val="accent1">
                    <a:lumMod val="75000"/>
                  </a:schemeClr>
                </a:solidFill>
                <a:uLnTx/>
                <a:uFillTx/>
                <a:latin typeface="Arial" panose="020B0604020202020204"/>
                <a:ea typeface="微软雅黑" panose="020B0503020204020204" pitchFamily="34" charset="-122"/>
                <a:cs typeface="思源黑体 CN Bold" panose="020B0800000000000000" charset="-122"/>
                <a:sym typeface="Arial" panose="020B0604020202020204"/>
              </a:endParaRPr>
            </a:p>
          </p:txBody>
        </p:sp>
      </p:grpSp>
      <p:grpSp>
        <p:nvGrpSpPr>
          <p:cNvPr id="26" name="宇神PPT-9"/>
          <p:cNvGrpSpPr/>
          <p:nvPr>
            <p:custDataLst>
              <p:tags r:id="rId14"/>
            </p:custDataLst>
          </p:nvPr>
        </p:nvGrpSpPr>
        <p:grpSpPr>
          <a:xfrm>
            <a:off x="8558843" y="1822480"/>
            <a:ext cx="2308970" cy="4362895"/>
            <a:chOff x="4031255" y="2364162"/>
            <a:chExt cx="2308970" cy="4362895"/>
          </a:xfrm>
        </p:grpSpPr>
        <p:sp>
          <p:nvSpPr>
            <p:cNvPr id="27" name="宇神PPT-9-1"/>
            <p:cNvSpPr/>
            <p:nvPr>
              <p:custDataLst>
                <p:tags r:id="rId15"/>
              </p:custDataLst>
            </p:nvPr>
          </p:nvSpPr>
          <p:spPr>
            <a:xfrm>
              <a:off x="4031255" y="3085273"/>
              <a:ext cx="2308970" cy="3641784"/>
            </a:xfrm>
            <a:prstGeom prst="roundRect">
              <a:avLst>
                <a:gd name="adj" fmla="val 0"/>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sym typeface="Arial" panose="020B0604020202020204"/>
              </a:endParaRPr>
            </a:p>
          </p:txBody>
        </p:sp>
        <p:sp>
          <p:nvSpPr>
            <p:cNvPr id="29" name="宇神PPT-9-3"/>
            <p:cNvSpPr/>
            <p:nvPr>
              <p:custDataLst>
                <p:tags r:id="rId16"/>
              </p:custDataLst>
            </p:nvPr>
          </p:nvSpPr>
          <p:spPr>
            <a:xfrm>
              <a:off x="4031255" y="2364162"/>
              <a:ext cx="2308860" cy="276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a:t>
              </a:r>
              <a:r>
                <a:rPr kumimoji="1" lang="en-US" altLang="zh-CN"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 </a:t>
              </a: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符合</a:t>
              </a:r>
              <a:r>
                <a:rPr kumimoji="1" lang="en-US" altLang="zh-CN"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a:t>
              </a: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保基本</a:t>
              </a:r>
              <a:r>
                <a:rPr kumimoji="1" lang="en-US" altLang="zh-CN"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a:t>
              </a:r>
              <a:r>
                <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rPr>
                <a:t>原则：</a:t>
              </a:r>
              <a:endParaRPr kumimoji="1" lang="zh-CN" altLang="en-US" b="1" i="0" u="none" strike="noStrike" kern="1200" cap="none" spc="0" normalizeH="0" baseline="0" noProof="0" dirty="0">
                <a:ln>
                  <a:noFill/>
                </a:ln>
                <a:solidFill>
                  <a:schemeClr val="accent1">
                    <a:lumMod val="75000"/>
                  </a:schemeClr>
                </a:solidFill>
                <a:effectLst/>
                <a:uLnTx/>
                <a:uFillTx/>
                <a:latin typeface="Arial" panose="020B0604020202020204"/>
                <a:ea typeface="微软雅黑" panose="020B0503020204020204" pitchFamily="34" charset="-122"/>
                <a:sym typeface="Arial" panose="020B0604020202020204"/>
              </a:endParaRPr>
            </a:p>
          </p:txBody>
        </p:sp>
      </p:grpSp>
      <p:sp>
        <p:nvSpPr>
          <p:cNvPr id="32" name="宇神PPT-7-4"/>
          <p:cNvSpPr txBox="1"/>
          <p:nvPr>
            <p:custDataLst>
              <p:tags r:id="rId17"/>
            </p:custDataLst>
          </p:nvPr>
        </p:nvSpPr>
        <p:spPr>
          <a:xfrm>
            <a:off x="3628071" y="2792125"/>
            <a:ext cx="2140585" cy="3046730"/>
          </a:xfrm>
          <a:prstGeom prst="rect">
            <a:avLst/>
          </a:prstGeom>
          <a:noFill/>
        </p:spPr>
        <p:txBody>
          <a:bodyPr wrap="square" lIns="0" tIns="0" rIns="0" bIns="0">
            <a:spAutoFit/>
          </a:bodyPr>
          <a:p>
            <a:pPr marL="285750" indent="-285750" algn="l">
              <a:lnSpc>
                <a:spcPct val="150000"/>
              </a:lnSpc>
              <a:buClr>
                <a:schemeClr val="bg2">
                  <a:lumMod val="50000"/>
                </a:schemeClr>
              </a:buClr>
              <a:buSzTx/>
              <a:buFont typeface="Wingdings" panose="05000000000000000000" pitchFamily="2" charset="2"/>
              <a:buChar char="ü"/>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rPr>
              <a:t>可弥补目录内变应性鼻炎（</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rPr>
              <a:t>AR</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rPr>
              <a:t>）首选药物依巴斯汀无口服溶液剂型的短板，为临床用药提供新选择。</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a:p>
            <a:pPr marL="285750" indent="-285750" algn="l">
              <a:lnSpc>
                <a:spcPct val="150000"/>
              </a:lnSpc>
              <a:buClr>
                <a:schemeClr val="bg2">
                  <a:lumMod val="50000"/>
                </a:schemeClr>
              </a:buClr>
              <a:buSzTx/>
              <a:buFont typeface="Wingdings" panose="05000000000000000000" pitchFamily="2" charset="2"/>
              <a:buChar char="ü"/>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rPr>
              <a:t>可弥补目录内依巴斯汀片剂无法满足</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rPr>
              <a:t>2-12</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rPr>
              <a:t>岁儿童治疗需求的短板。</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a:p>
            <a:pPr marL="285750" indent="-285750" algn="l">
              <a:lnSpc>
                <a:spcPct val="150000"/>
              </a:lnSpc>
              <a:buClr>
                <a:schemeClr val="bg2">
                  <a:lumMod val="50000"/>
                </a:schemeClr>
              </a:buClr>
              <a:buSzTx/>
              <a:buFont typeface="Wingdings" panose="05000000000000000000" pitchFamily="2" charset="2"/>
              <a:buChar char="ü"/>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rPr>
              <a:t>可弥补目录内常规片剂等不适用于吞咽困难患者的临床用药局限。</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a:p>
            <a:pPr marL="285750" indent="-285750" algn="l">
              <a:lnSpc>
                <a:spcPct val="150000"/>
              </a:lnSpc>
              <a:buClr>
                <a:schemeClr val="bg2">
                  <a:lumMod val="50000"/>
                </a:schemeClr>
              </a:buClr>
              <a:buSzTx/>
              <a:buFont typeface="Wingdings" panose="05000000000000000000" pitchFamily="2" charset="2"/>
              <a:buChar char="ü"/>
            </a:pP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33" name="宇神PPT-7-4"/>
          <p:cNvSpPr txBox="1"/>
          <p:nvPr>
            <p:custDataLst>
              <p:tags r:id="rId18"/>
            </p:custDataLst>
          </p:nvPr>
        </p:nvSpPr>
        <p:spPr>
          <a:xfrm>
            <a:off x="6135686" y="2792125"/>
            <a:ext cx="2140585" cy="3046730"/>
          </a:xfrm>
          <a:prstGeom prst="rect">
            <a:avLst/>
          </a:prstGeom>
          <a:noFill/>
        </p:spPr>
        <p:txBody>
          <a:bodyPr wrap="square" lIns="0" tIns="0" rIns="0" bIns="0">
            <a:spAutoFit/>
          </a:bodyPr>
          <a:lstStyle/>
          <a:p>
            <a:pPr marL="285750" indent="-285750" algn="l">
              <a:lnSpc>
                <a:spcPct val="150000"/>
              </a:lnSpc>
              <a:buClr>
                <a:schemeClr val="bg2">
                  <a:lumMod val="50000"/>
                </a:schemeClr>
              </a:buClr>
              <a:buSzTx/>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依巴斯汀口服溶液剂型，香橙味，</a:t>
            </a:r>
            <a:r>
              <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一日一次</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，服用方便，依从性高。无安全性黑框警告，与同类药品相比，临床疗效更好，安全性更优。</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285750" indent="-285750" algn="l">
              <a:lnSpc>
                <a:spcPct val="150000"/>
              </a:lnSpc>
              <a:buClr>
                <a:schemeClr val="bg2">
                  <a:lumMod val="50000"/>
                </a:schemeClr>
              </a:buClr>
              <a:buSzTx/>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依巴斯汀口服溶液适应症、</a:t>
            </a:r>
            <a:r>
              <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患者类型规定明确</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，不存在超说明书使用和临床滥用风险，医保审核清晰，不会增加管理难度。</a:t>
            </a:r>
            <a:endParaRPr lang="zh-CN" altLang="en-US" sz="1200" b="1" dirty="0">
              <a:latin typeface="Times New Roman" panose="02020603050405020304" pitchFamily="18" charset="0"/>
              <a:ea typeface="黑体" panose="02010609060101010101" charset="-122"/>
              <a:cs typeface="Times New Roman" panose="02020603050405020304" pitchFamily="18" charset="0"/>
              <a:sym typeface="+mn-lt"/>
            </a:endParaRPr>
          </a:p>
          <a:p>
            <a:pPr marL="285750" indent="-285750" algn="l">
              <a:lnSpc>
                <a:spcPct val="150000"/>
              </a:lnSpc>
              <a:buClr>
                <a:schemeClr val="bg2">
                  <a:lumMod val="50000"/>
                </a:schemeClr>
              </a:buClr>
              <a:buSzTx/>
              <a:buFont typeface="Wingdings" panose="05000000000000000000" pitchFamily="2" charset="2"/>
              <a:buChar char="ü"/>
            </a:pP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34" name="宇神PPT-7-4"/>
          <p:cNvSpPr txBox="1"/>
          <p:nvPr>
            <p:custDataLst>
              <p:tags r:id="rId19"/>
            </p:custDataLst>
          </p:nvPr>
        </p:nvSpPr>
        <p:spPr>
          <a:xfrm>
            <a:off x="8643301" y="2792125"/>
            <a:ext cx="2140585" cy="3231515"/>
          </a:xfrm>
          <a:prstGeom prst="rect">
            <a:avLst/>
          </a:prstGeom>
          <a:noFill/>
        </p:spPr>
        <p:txBody>
          <a:bodyPr wrap="square" lIns="0" tIns="0" rIns="0" bIns="0">
            <a:spAutoFit/>
          </a:bodyPr>
          <a:lstStyle/>
          <a:p>
            <a:pPr marL="285750" indent="-285750" algn="l">
              <a:lnSpc>
                <a:spcPct val="200000"/>
              </a:lnSpc>
              <a:buClrTx/>
              <a:buSzTx/>
              <a:buFont typeface="Wingdings" panose="05000000000000000000" charset="0"/>
              <a:buChar char="ü"/>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依巴斯汀口服溶液纳入医保，可以替代目录内其他剂型药物，成为儿童过敏性疾病患者治疗的临床必须药物，满足儿童的给药需求，降低患者疾病负担。</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a:p>
            <a:pPr marL="285750" indent="-285750" algn="l">
              <a:lnSpc>
                <a:spcPct val="200000"/>
              </a:lnSpc>
              <a:buClrTx/>
              <a:buSzTx/>
              <a:buFont typeface="Wingdings" panose="05000000000000000000" charset="0"/>
              <a:buChar char="ü"/>
            </a:pPr>
            <a:r>
              <a:rPr lang="zh-CN" altLang="en-US" sz="1200" b="1" dirty="0">
                <a:gradFill>
                  <a:gsLst>
                    <a:gs pos="0">
                      <a:srgbClr val="E30000"/>
                    </a:gs>
                    <a:gs pos="100000">
                      <a:srgbClr val="760303"/>
                    </a:gs>
                  </a:gsLst>
                  <a:lin scaled="0"/>
                </a:gradFill>
                <a:latin typeface="Arial" panose="020B0604020202020204" pitchFamily="34" charset="0"/>
                <a:ea typeface="微软雅黑" panose="020B0503020204020204" pitchFamily="34" charset="-122"/>
                <a:sym typeface="Arial" panose="020B0604020202020204" pitchFamily="34" charset="0"/>
              </a:rPr>
              <a:t>不额外增加医保负担，对医保基金影响有限、可控。</a:t>
            </a:r>
            <a:endParaRPr lang="zh-CN" altLang="zh-CN" sz="1200" u="sng" dirty="0">
              <a:solidFill>
                <a:schemeClr val="bg2">
                  <a:lumMod val="50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p>
            <a:pPr marL="285750" indent="-285750" algn="l">
              <a:lnSpc>
                <a:spcPct val="150000"/>
              </a:lnSpc>
              <a:buClr>
                <a:schemeClr val="bg2">
                  <a:lumMod val="50000"/>
                </a:schemeClr>
              </a:buClr>
              <a:buSzTx/>
              <a:buFont typeface="Wingdings" panose="05000000000000000000" pitchFamily="2" charset="2"/>
              <a:buChar char="ü"/>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Tree>
    <p:custDataLst>
      <p:tags r:id="rId20"/>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1.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2.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3.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4.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5.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6.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7.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8.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19.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21.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22.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23.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24.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25.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5_6*l_h_f*1_6_1"/>
  <p:tag name="KSO_WM_TEMPLATE_CATEGORY" val="diagram"/>
  <p:tag name="KSO_WM_TEMPLATE_INDEX" val="20235155"/>
  <p:tag name="KSO_WM_UNIT_LAYERLEVEL" val="1_1_1"/>
  <p:tag name="KSO_WM_TAG_VERSION" val="3.0"/>
  <p:tag name="KSO_WM_DIAGRAM_GROUP_CODE" val="l1-1"/>
  <p:tag name="KSO_WM_UNIT_SUBTYPE" val="a"/>
  <p:tag name="KSO_WM_UNIT_TEXT_LAYER_COUNT" val="1"/>
  <p:tag name="KSO_WM_UNIT_NOCLEAR" val="0"/>
  <p:tag name="KSO_WM_UNIT_TYPE" val="l_h_f"/>
  <p:tag name="KSO_WM_UNIT_INDEX" val="1_6_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
  <p:tag name="KSO_WM_UNIT_TEXT_FILL_FORE_SCHEMECOLOR_INDEX" val="1"/>
  <p:tag name="KSO_WM_UNIT_TEXT_FILL_TYPE" val="1"/>
  <p:tag name="KSO_WM_UNIT_TEXT_TYPE" val="1"/>
  <p:tag name="KSO_WM_DIAGRAM_MAX_ITEMCNT" val="12"/>
  <p:tag name="KSO_WM_DIAGRAM_MIN_ITEMCNT" val="3"/>
  <p:tag name="KSO_WM_DIAGRAM_VIRTUALLY_FRAME" val="{&quot;height&quot;:373.04998779296875,&quot;left&quot;:54.28795275590551,&quot;top&quot;:113.02500610351562,&quot;width&quot;:851.4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1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1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UNIT_TEXT_TYPE" val="1"/>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3_2"/>
  <p:tag name="KSO_WM_TEMPLATE_CATEGORY" val="diagram"/>
  <p:tag name="KSO_WM_TEMPLATE_INDEX" val="20235153"/>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LINE_FORE_SCHEMECOLOR_INDEX" val="5"/>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solid&quot;:{&quot;brightness&quot;:0,&quot;colorType&quot;:1,&quot;foreColorIndex&quot;:2,&quot;transparency&quot;: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_BRIGHTNESS" val="0"/>
  <p:tag name="KSO_WM_UNIT_FILL_FORE_SCHEMECOLOR_INDEX" val="2"/>
  <p:tag name="KSO_WM_UNIT_FILL_TYPE" val="1"/>
  <p:tag name="KSO_WM_UNIT_LINE_FORE_SCHEMECOLOR_INDEX_BRIGHTNESS" val="0"/>
  <p:tag name="KSO_WM_UNIT_LINE_FILL_TYPE" val="2"/>
  <p:tag name="KSO_WM_UNIT_USESOURCEFORMAT_APPLY" val="1"/>
  <p:tag name="KSO_WM_DIAGRAM_USE_COLOR_VALUE" val="{&quot;color_scheme&quot;:1,&quot;color_type&quot;:1,&quot;theme_color_indexes&quot;:[5,6,5,6,5,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3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3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3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UNIT_VALUE" val="50"/>
  <p:tag name="KSO_WM_UNIT_TEXT_TYPE" val="1"/>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5_2"/>
  <p:tag name="KSO_WM_TEMPLATE_CATEGORY" val="diagram"/>
  <p:tag name="KSO_WM_TEMPLATE_INDEX" val="20235153"/>
  <p:tag name="KSO_WM_UNIT_LAYERLEVEL" val="1_1_1"/>
  <p:tag name="KSO_WM_TAG_VERSION" val="3.0"/>
  <p:tag name="KSO_WM_BEAUTIFY_FLAG" val="#wm#"/>
  <p:tag name="KSO_WM_DIAGRAM_GROUP_CODE" val="l1-1"/>
  <p:tag name="KSO_WM_UNIT_TYPE" val="l_h_i"/>
  <p:tag name="KSO_WM_UNIT_INDEX" val="1_5_2"/>
  <p:tag name="KSO_WM_DIAGRAM_VERSION" val="3"/>
  <p:tag name="KSO_WM_DIAGRAM_COLOR_TRICK" val="1"/>
  <p:tag name="KSO_WM_DIAGRAM_COLOR_TEXT_CAN_REMOVE" val="n"/>
  <p:tag name="KSO_WM_UNIT_LINE_FORE_SCHEMECOLOR_INDEX" val="5"/>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solid&quot;:{&quot;brightness&quot;:0,&quot;colorType&quot;:1,&quot;foreColorIndex&quot;:2,&quot;transparency&quot;: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_BRIGHTNESS" val="0"/>
  <p:tag name="KSO_WM_UNIT_FILL_FORE_SCHEMECOLOR_INDEX" val="2"/>
  <p:tag name="KSO_WM_UNIT_FILL_TYPE" val="1"/>
  <p:tag name="KSO_WM_UNIT_LINE_FORE_SCHEMECOLOR_INDEX_BRIGHTNESS" val="0"/>
  <p:tag name="KSO_WM_UNIT_LINE_FILL_TYPE" val="2"/>
  <p:tag name="KSO_WM_UNIT_USESOURCEFORMAT_APPLY" val="1"/>
  <p:tag name="KSO_WM_DIAGRAM_USE_COLOR_VALUE" val="{&quot;color_scheme&quot;:1,&quot;color_type&quot;:1,&quot;theme_color_indexes&quot;:[5,6,5,6,5,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5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5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5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5_1"/>
  <p:tag name="KSO_WM_DIAGRAM_VERSION" val="3"/>
  <p:tag name="KSO_WM_DIAGRAM_COLOR_TRICK" val="1"/>
  <p:tag name="KSO_WM_DIAGRAM_COLOR_TEXT_CAN_REMOVE" val="n"/>
  <p:tag name="KSO_WM_UNIT_TEXT_TYPE" val="1"/>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7_2"/>
  <p:tag name="KSO_WM_TEMPLATE_CATEGORY" val="diagram"/>
  <p:tag name="KSO_WM_TEMPLATE_INDEX" val="20235153"/>
  <p:tag name="KSO_WM_UNIT_LAYERLEVEL" val="1_1_1"/>
  <p:tag name="KSO_WM_TAG_VERSION" val="3.0"/>
  <p:tag name="KSO_WM_BEAUTIFY_FLAG" val="#wm#"/>
  <p:tag name="KSO_WM_DIAGRAM_GROUP_CODE" val="l1-1"/>
  <p:tag name="KSO_WM_UNIT_TYPE" val="l_h_i"/>
  <p:tag name="KSO_WM_UNIT_INDEX" val="1_7_2"/>
  <p:tag name="KSO_WM_DIAGRAM_VERSION" val="3"/>
  <p:tag name="KSO_WM_DIAGRAM_COLOR_TRICK" val="1"/>
  <p:tag name="KSO_WM_DIAGRAM_COLOR_TEXT_CAN_REMOVE" val="n"/>
  <p:tag name="KSO_WM_UNIT_LINE_FORE_SCHEMECOLOR_INDEX" val="5"/>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solid&quot;:{&quot;brightness&quot;:0,&quot;colorType&quot;:1,&quot;foreColorIndex&quot;:2,&quot;transparency&quot;: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_BRIGHTNESS" val="0"/>
  <p:tag name="KSO_WM_UNIT_FILL_FORE_SCHEMECOLOR_INDEX" val="2"/>
  <p:tag name="KSO_WM_UNIT_FILL_TYPE" val="1"/>
  <p:tag name="KSO_WM_UNIT_LINE_FORE_SCHEMECOLOR_INDEX_BRIGHTNESS" val="0"/>
  <p:tag name="KSO_WM_UNIT_LINE_FILL_TYPE" val="2"/>
  <p:tag name="KSO_WM_UNIT_USESOURCEFORMAT_APPLY" val="1"/>
  <p:tag name="KSO_WM_DIAGRAM_USE_COLOR_VALUE" val="{&quot;color_scheme&quot;:1,&quot;color_type&quot;:1,&quot;theme_color_indexes&quot;:[5,6,5,6,5,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7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7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7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7_1"/>
  <p:tag name="KSO_WM_UNIT_VALUE" val="50"/>
  <p:tag name="KSO_WM_DIAGRAM_VERSION" val="3"/>
  <p:tag name="KSO_WM_DIAGRAM_COLOR_TRICK" val="1"/>
  <p:tag name="KSO_WM_DIAGRAM_COLOR_TEXT_CAN_REMOVE" val="n"/>
  <p:tag name="KSO_WM_UNIT_TEXT_TYPE" val="1"/>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9_2"/>
  <p:tag name="KSO_WM_TEMPLATE_CATEGORY" val="diagram"/>
  <p:tag name="KSO_WM_TEMPLATE_INDEX" val="20235153"/>
  <p:tag name="KSO_WM_UNIT_LAYERLEVEL" val="1_1_1"/>
  <p:tag name="KSO_WM_TAG_VERSION" val="3.0"/>
  <p:tag name="KSO_WM_BEAUTIFY_FLAG" val="#wm#"/>
  <p:tag name="KSO_WM_DIAGRAM_GROUP_CODE" val="l1-1"/>
  <p:tag name="KSO_WM_UNIT_TYPE" val="l_h_i"/>
  <p:tag name="KSO_WM_UNIT_INDEX" val="1_9_2"/>
  <p:tag name="KSO_WM_DIAGRAM_VERSION" val="3"/>
  <p:tag name="KSO_WM_DIAGRAM_COLOR_TRICK" val="1"/>
  <p:tag name="KSO_WM_DIAGRAM_COLOR_TEXT_CAN_REMOVE" val="n"/>
  <p:tag name="KSO_WM_UNIT_LINE_FORE_SCHEMECOLOR_INDEX" val="5"/>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solid&quot;:{&quot;brightness&quot;:0,&quot;colorType&quot;:1,&quot;foreColorIndex&quot;:2,&quot;transparency&quot;: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_BRIGHTNESS" val="0"/>
  <p:tag name="KSO_WM_UNIT_FILL_FORE_SCHEMECOLOR_INDEX" val="2"/>
  <p:tag name="KSO_WM_UNIT_FILL_TYPE" val="1"/>
  <p:tag name="KSO_WM_UNIT_LINE_FORE_SCHEMECOLOR_INDEX_BRIGHTNESS" val="0"/>
  <p:tag name="KSO_WM_UNIT_LINE_FILL_TYPE" val="2"/>
  <p:tag name="KSO_WM_UNIT_USESOURCEFORMAT_APPLY" val="1"/>
  <p:tag name="KSO_WM_DIAGRAM_USE_COLOR_VALUE" val="{&quot;color_scheme&quot;:1,&quot;color_type&quot;:1,&quot;theme_color_indexes&quot;:[5,6,5,6,5,6]}"/>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9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9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9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9_1"/>
  <p:tag name="KSO_WM_DIAGRAM_VERSION" val="3"/>
  <p:tag name="KSO_WM_DIAGRAM_COLOR_TRICK" val="1"/>
  <p:tag name="KSO_WM_DIAGRAM_COLOR_TEXT_CAN_REMOVE" val="n"/>
  <p:tag name="KSO_WM_UNIT_TEXT_TYPE" val="1"/>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2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4_2"/>
  <p:tag name="KSO_WM_TEMPLATE_CATEGORY" val="diagram"/>
  <p:tag name="KSO_WM_TEMPLATE_INDEX" val="20235153"/>
  <p:tag name="KSO_WM_UNIT_LAYERLEVEL" val="1_1_1"/>
  <p:tag name="KSO_WM_TAG_VERSION" val="3.0"/>
  <p:tag name="KSO_WM_BEAUTIFY_FLAG" val="#wm#"/>
  <p:tag name="KSO_WM_DIAGRAM_GROUP_CODE" val="l1-1"/>
  <p:tag name="KSO_WM_UNIT_TYPE" val="l_h_i"/>
  <p:tag name="KSO_WM_UNIT_INDEX" val="1_4_2"/>
  <p:tag name="KSO_WM_DIAGRAM_VERSION" val="3"/>
  <p:tag name="KSO_WM_DIAGRAM_COLOR_TRICK" val="1"/>
  <p:tag name="KSO_WM_DIAGRAM_COLOR_TEXT_CAN_REMOVE" val="n"/>
  <p:tag name="KSO_WM_UNIT_LINE_FORE_SCHEMECOLOR_INDEX" val="5"/>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solid&quot;:{&quot;brightness&quot;:0,&quot;colorType&quot;:1,&quot;foreColorIndex&quot;:2,&quot;transparency&quot;: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_BRIGHTNESS" val="0"/>
  <p:tag name="KSO_WM_UNIT_FILL_FORE_SCHEMECOLOR_INDEX" val="2"/>
  <p:tag name="KSO_WM_UNIT_FILL_TYPE" val="1"/>
  <p:tag name="KSO_WM_UNIT_LINE_FORE_SCHEMECOLOR_INDEX_BRIGHTNESS" val="0"/>
  <p:tag name="KSO_WM_UNIT_LINE_FILL_TYPE" val="2"/>
  <p:tag name="KSO_WM_UNIT_USESOURCEFORMAT_APPLY" val="1"/>
  <p:tag name="KSO_WM_DIAGRAM_USE_COLOR_VALUE" val="{&quot;color_scheme&quot;:1,&quot;color_type&quot;:1,&quot;theme_color_indexes&quot;:[5,6,5,6,5,6]}"/>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4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4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6_2"/>
  <p:tag name="KSO_WM_TEMPLATE_CATEGORY" val="diagram"/>
  <p:tag name="KSO_WM_TEMPLATE_INDEX" val="20235153"/>
  <p:tag name="KSO_WM_UNIT_LAYERLEVEL" val="1_1_1"/>
  <p:tag name="KSO_WM_TAG_VERSION" val="3.0"/>
  <p:tag name="KSO_WM_BEAUTIFY_FLAG" val="#wm#"/>
  <p:tag name="KSO_WM_DIAGRAM_GROUP_CODE" val="l1-1"/>
  <p:tag name="KSO_WM_UNIT_TYPE" val="l_h_i"/>
  <p:tag name="KSO_WM_UNIT_INDEX" val="1_6_2"/>
  <p:tag name="KSO_WM_DIAGRAM_VERSION" val="3"/>
  <p:tag name="KSO_WM_DIAGRAM_COLOR_TRICK" val="1"/>
  <p:tag name="KSO_WM_DIAGRAM_COLOR_TEXT_CAN_REMOVE" val="n"/>
  <p:tag name="KSO_WM_UNIT_LINE_FORE_SCHEMECOLOR_INDEX" val="5"/>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solid&quot;:{&quot;brightness&quot;:0,&quot;colorType&quot;:1,&quot;foreColorIndex&quot;:2,&quot;transparency&quot;: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_BRIGHTNESS" val="0"/>
  <p:tag name="KSO_WM_UNIT_FILL_FORE_SCHEMECOLOR_INDEX" val="2"/>
  <p:tag name="KSO_WM_UNIT_FILL_TYPE" val="1"/>
  <p:tag name="KSO_WM_UNIT_LINE_FORE_SCHEMECOLOR_INDEX_BRIGHTNESS" val="0"/>
  <p:tag name="KSO_WM_UNIT_LINE_FILL_TYPE" val="2"/>
  <p:tag name="KSO_WM_UNIT_USESOURCEFORMAT_APPLY" val="1"/>
  <p:tag name="KSO_WM_DIAGRAM_USE_COLOR_VALUE" val="{&quot;color_scheme&quot;:1,&quot;color_type&quot;:1,&quot;theme_color_indexes&quot;:[5,6,5,6,5,6]}"/>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6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6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8_2"/>
  <p:tag name="KSO_WM_TEMPLATE_CATEGORY" val="diagram"/>
  <p:tag name="KSO_WM_TEMPLATE_INDEX" val="20235153"/>
  <p:tag name="KSO_WM_UNIT_LAYERLEVEL" val="1_1_1"/>
  <p:tag name="KSO_WM_TAG_VERSION" val="3.0"/>
  <p:tag name="KSO_WM_BEAUTIFY_FLAG" val="#wm#"/>
  <p:tag name="KSO_WM_DIAGRAM_GROUP_CODE" val="l1-1"/>
  <p:tag name="KSO_WM_UNIT_TYPE" val="l_h_i"/>
  <p:tag name="KSO_WM_UNIT_INDEX" val="1_8_2"/>
  <p:tag name="KSO_WM_DIAGRAM_VERSION" val="3"/>
  <p:tag name="KSO_WM_DIAGRAM_COLOR_TRICK" val="1"/>
  <p:tag name="KSO_WM_DIAGRAM_COLOR_TEXT_CAN_REMOVE" val="n"/>
  <p:tag name="KSO_WM_UNIT_LINE_FORE_SCHEMECOLOR_INDEX" val="5"/>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solid&quot;:{&quot;brightness&quot;:0,&quot;colorType&quot;:1,&quot;foreColorIndex&quot;:2,&quot;transparency&quot;: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_BRIGHTNESS" val="0"/>
  <p:tag name="KSO_WM_UNIT_FILL_FORE_SCHEMECOLOR_INDEX" val="2"/>
  <p:tag name="KSO_WM_UNIT_FILL_TYPE" val="1"/>
  <p:tag name="KSO_WM_UNIT_LINE_FORE_SCHEMECOLOR_INDEX_BRIGHTNESS" val="0"/>
  <p:tag name="KSO_WM_UNIT_LINE_FILL_TYPE" val="2"/>
  <p:tag name="KSO_WM_UNIT_USESOURCEFORMAT_APPLY" val="1"/>
  <p:tag name="KSO_WM_DIAGRAM_USE_COLOR_VALUE" val="{&quot;color_scheme&quot;:1,&quot;color_type&quot;:1,&quot;theme_color_indexes&quot;:[5,6,5,6,5,6]}"/>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i*1_8_1"/>
  <p:tag name="KSO_WM_TEMPLATE_CATEGORY" val="diagram"/>
  <p:tag name="KSO_WM_TEMPLATE_INDEX" val="20235153"/>
  <p:tag name="KSO_WM_UNIT_LAYERLEVEL" val="1_1_1"/>
  <p:tag name="KSO_WM_TAG_VERSION" val="3.0"/>
  <p:tag name="KSO_WM_BEAUTIFY_FLAG" val="#wm#"/>
  <p:tag name="KSO_WM_DIAGRAM_GROUP_CODE" val="l1-1"/>
  <p:tag name="KSO_WM_UNIT_SUBTYPE" val="d"/>
  <p:tag name="KSO_WM_UNIT_TYPE" val="l_h_i"/>
  <p:tag name="KSO_WM_UNIT_INDEX" val="1_8_1"/>
  <p:tag name="KSO_WM_DIAGRAM_VERSION" val="3"/>
  <p:tag name="KSO_WM_DIAGRAM_COLOR_TRICK" val="1"/>
  <p:tag name="KSO_WM_DIAGRAM_COLOR_TEXT_CAN_REMOVE" val="n"/>
  <p:tag name="KSO_WM_UNIT_TEXT_FILL_FORE_SCHEMECOLOR_INDEX" val="3"/>
  <p:tag name="KSO_WM_UNIT_TEXT_FILL_TYPE" val="3"/>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quot;brightness&quot;:0,&quot;colorType&quot;:1,&quot;foreColorIndex&quot;:5,&quot;pos&quot;:1,&quot;transparency&quot;:0.30000001192092896}],&quot;type&quot;:3},&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2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UNIT_TEXT_TYPE" val="1"/>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4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UNIT_TEXT_TYPE" val="1"/>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6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6_1"/>
  <p:tag name="KSO_WM_DIAGRAM_VERSION" val="3"/>
  <p:tag name="KSO_WM_DIAGRAM_COLOR_TRICK" val="1"/>
  <p:tag name="KSO_WM_DIAGRAM_COLOR_TEXT_CAN_REMOVE" val="n"/>
  <p:tag name="KSO_WM_UNIT_VALUE" val="50"/>
  <p:tag name="KSO_WM_UNIT_TEXT_TYPE" val="1"/>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3_8*l_h_f*1_8_1"/>
  <p:tag name="KSO_WM_TEMPLATE_CATEGORY" val="diagram"/>
  <p:tag name="KSO_WM_TEMPLATE_INDEX" val="2023515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8_1"/>
  <p:tag name="KSO_WM_DIAGRAM_VERSION" val="3"/>
  <p:tag name="KSO_WM_DIAGRAM_COLOR_TRICK" val="1"/>
  <p:tag name="KSO_WM_DIAGRAM_COLOR_TEXT_CAN_REMOVE" val="n"/>
  <p:tag name="KSO_WM_UNIT_TEXT_TYPE" val="1"/>
  <p:tag name="KSO_WM_UNIT_VALUE" val="50"/>
  <p:tag name="KSO_WM_UNIT_PRESET_TEXT" val="单击此处添加文本具体内容，简明扼要地阐述您的观点。根据需要可酌情增减文字。"/>
  <p:tag name="KSO_WM_UNIT_TEXT_FILL_FORE_SCHEMECOLOR_INDEX" val="1"/>
  <p:tag name="KSO_WM_UNIT_TEXT_FILL_TYPE" val="1"/>
  <p:tag name="KSO_WM_DIAGRAM_MAX_ITEMCNT" val="12"/>
  <p:tag name="KSO_WM_DIAGRAM_MIN_ITEMCNT" val="2"/>
  <p:tag name="KSO_WM_DIAGRAM_VIRTUALLY_FRAME" val="{&quot;height&quot;:427.1249938964844,&quot;left&quot;:54.262913385826764,&quot;top&quot;:113.02500610351562,&quot;width&quot;:851.43708661417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color_type&quot;:1,&quot;theme_color_indexes&quot;:[5,6,5,6,5,6]}"/>
</p:tagLst>
</file>

<file path=ppt/tags/tag52.xml><?xml version="1.0" encoding="utf-8"?>
<p:tagLst xmlns:p="http://schemas.openxmlformats.org/presentationml/2006/main">
  <p:tag name="KSO_WM_SLIDE_ID" val="diagram20235155_10"/>
  <p:tag name="KSO_WM_TEMPLATE_SUBCATEGORY" val="0"/>
  <p:tag name="KSO_WM_TEMPLATE_MASTER_TYPE" val="0"/>
  <p:tag name="KSO_WM_TEMPLATE_COLOR_TYPE" val="0"/>
  <p:tag name="KSO_WM_SLIDE_ITEM_CNT" val="9"/>
  <p:tag name="KSO_WM_SLIDE_INDEX" val="10"/>
  <p:tag name="KSO_WM_TAG_VERSION" val="3.0"/>
  <p:tag name="KSO_WM_BEAUTIFY_FLAG" val="#wm#"/>
  <p:tag name="KSO_WM_TEMPLATE_CATEGORY" val="diagram"/>
  <p:tag name="KSO_WM_TEMPLATE_INDEX" val="20235155"/>
  <p:tag name="KSO_WM_SLIDE_TYPE" val="text"/>
  <p:tag name="KSO_WM_SLIDE_SUBTYPE" val="diag"/>
  <p:tag name="KSO_WM_SLIDE_SIZE" val="851.4*371.65"/>
  <p:tag name="KSO_WM_SLIDE_POSITION" val="54.3*113.7"/>
  <p:tag name="KSO_WM_SLIDE_LAYOUT" val="a_l"/>
  <p:tag name="KSO_WM_SLIDE_LAYOUT_CNT" val="1_1"/>
  <p:tag name="KSO_WM_SPECIAL_SOURCE" val="bdnull"/>
  <p:tag name="KSO_WM_DIAGRAM_GROUP_CODE" val="l1-1"/>
  <p:tag name="KSO_WM_SLIDE_DIAGTYPE" val="l"/>
  <p:tag name="resource_record_key" val="{&quot;65&quot;:[20235155],&quot;70&quot;:[3333507]}"/>
</p:tagLst>
</file>

<file path=ppt/tags/tag53.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54.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55.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56.xml><?xml version="1.0" encoding="utf-8"?>
<p:tagLst xmlns:p="http://schemas.openxmlformats.org/presentationml/2006/main">
  <p:tag name="ISLIDE.VECTOR" val="#774936;"/>
</p:tagLst>
</file>

<file path=ppt/tags/tag57.xml><?xml version="1.0" encoding="utf-8"?>
<p:tagLst xmlns:p="http://schemas.openxmlformats.org/presentationml/2006/main">
  <p:tag name="TABLE_ENDDRAG_ORIGIN_RECT" val="466*185"/>
  <p:tag name="TABLE_ENDDRAG_RECT" val="480*49*466*185"/>
</p:tagLst>
</file>

<file path=ppt/tags/tag58.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59.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61.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62.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63.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64.xml><?xml version="1.0" encoding="utf-8"?>
<p:tagLst xmlns:p="http://schemas.openxmlformats.org/presentationml/2006/main">
  <p:tag name="TABLE_ENDDRAG_ORIGIN_RECT" val="919*344"/>
  <p:tag name="TABLE_ENDDRAG_RECT" val="13*90*919*344"/>
</p:tagLst>
</file>

<file path=ppt/tags/tag65.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66.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67.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76_2*l_h_f*1_2_1"/>
  <p:tag name="KSO_WM_TEMPLATE_CATEGORY" val="diagram"/>
  <p:tag name="KSO_WM_TEMPLATE_INDEX" val="20234476"/>
  <p:tag name="KSO_WM_UNIT_LAYERLEVEL" val="1_1_1"/>
  <p:tag name="KSO_WM_TAG_VERSION" val="3.0"/>
  <p:tag name="KSO_WM_UNIT_SUBTYPE" val="a"/>
  <p:tag name="KSO_WM_UNIT_NOCLEAR" val="0"/>
  <p:tag name="KSO_WM_UNIT_VALUE" val="88"/>
  <p:tag name="KSO_WM_DIAGRAM_GROUP_CODE" val="l1-1"/>
  <p:tag name="KSO_WM_UNIT_TYPE" val="l_h_f"/>
  <p:tag name="KSO_WM_UNIT_INDEX" val="1_2_1"/>
  <p:tag name="KSO_WM_DIAGRAM_VERSION" val="3"/>
  <p:tag name="KSO_WM_DIAGRAM_COLOR_TRICK" val="1"/>
  <p:tag name="KSO_WM_DIAGRAM_COLOR_TEXT_CAN_REMOVE" val="n"/>
  <p:tag name="KSO_WM_UNIT_FILL_TYPE" val="3"/>
  <p:tag name="KSO_WM_UNIT_TEXT_FILL_FORE_SCHEMECOLOR_INDEX" val="1"/>
  <p:tag name="KSO_WM_UNIT_TEXT_FILL_TYPE" val="1"/>
  <p:tag name="KSO_WM_UNIT_PRESET_TEXT" val="单击此处添加文本具体内容，简明扼要地阐述您的观点，以便能够准确的传达您的思想。"/>
  <p:tag name="KSO_WM_DIAGRAM_MAX_ITEMCNT" val="3"/>
  <p:tag name="KSO_WM_DIAGRAM_MIN_ITEMCNT" val="1"/>
  <p:tag name="KSO_WM_DIAGRAM_VIRTUALLY_FRAME" val="{&quot;height&quot;:112.64385986328125,&quot;left&quot;:60.761844059501165,&quot;top&quot;:113.03118030457986,&quot;width&quot;:839.7024536132812}"/>
  <p:tag name="KSO_WM_DIAGRAM_COLOR_MATCH_VALUE" val="{&quot;shape&quot;:{&quot;fill&quot;:{&quot;gradient&quot;:[{&quot;brightness&quot;:0,&quot;colorType&quot;:1,&quot;foreColorIndex&quot;:5,&quot;pos&quot;:0.15000000596046448,&quot;transparency&quot;:1},{&quot;brightness&quot;:0.3499999940395355,&quot;colorType&quot;:1,&quot;foreColorIndex&quot;:5,&quot;pos&quot;:1,&quot;transparency&quot;:0.64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69.xml><?xml version="1.0" encoding="utf-8"?>
<p:tagLst xmlns:p="http://schemas.openxmlformats.org/presentationml/2006/main">
  <p:tag name="ISLIDE.VECTOR" val="#831008;#25102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71.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72.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73.xml><?xml version="1.0" encoding="utf-8"?>
<p:tagLst xmlns:p="http://schemas.openxmlformats.org/presentationml/2006/main">
  <p:tag name="ISLIDE.VECTOR" val="#275544;"/>
</p:tagLst>
</file>

<file path=ppt/tags/tag74.xml><?xml version="1.0" encoding="utf-8"?>
<p:tagLst xmlns:p="http://schemas.openxmlformats.org/presentationml/2006/main">
  <p:tag name="KSO_WM_DIAGRAM_VIRTUALLY_FRAME" val="{&quot;height&quot;:393.8,&quot;left&quot;:81.62488188976377,&quot;top&quot;:143.50236220472434,&quot;width&quot;:774.1084251968504}"/>
</p:tagLst>
</file>

<file path=ppt/tags/tag75.xml><?xml version="1.0" encoding="utf-8"?>
<p:tagLst xmlns:p="http://schemas.openxmlformats.org/presentationml/2006/main">
  <p:tag name="KSO_WM_DIAGRAM_VIRTUALLY_FRAME" val="{&quot;height&quot;:393.8,&quot;left&quot;:81.62488188976377,&quot;top&quot;:143.50236220472434,&quot;width&quot;:774.1084251968504}"/>
</p:tagLst>
</file>

<file path=ppt/tags/tag76.xml><?xml version="1.0" encoding="utf-8"?>
<p:tagLst xmlns:p="http://schemas.openxmlformats.org/presentationml/2006/main">
  <p:tag name="KSO_WM_DIAGRAM_VIRTUALLY_FRAME" val="{&quot;height&quot;:393.8,&quot;left&quot;:81.62488188976377,&quot;top&quot;:143.50236220472434,&quot;width&quot;:774.1084251968504}"/>
</p:tagLst>
</file>

<file path=ppt/tags/tag77.xml><?xml version="1.0" encoding="utf-8"?>
<p:tagLst xmlns:p="http://schemas.openxmlformats.org/presentationml/2006/main">
  <p:tag name="KSO_WM_DIAGRAM_VIRTUALLY_FRAME" val="{&quot;height&quot;:393.8,&quot;left&quot;:81.62488188976377,&quot;top&quot;:143.50236220472434,&quot;width&quot;:774.1084251968504}"/>
</p:tagLst>
</file>

<file path=ppt/tags/tag78.xml><?xml version="1.0" encoding="utf-8"?>
<p:tagLst xmlns:p="http://schemas.openxmlformats.org/presentationml/2006/main">
  <p:tag name="KSO_WM_DIAGRAM_VIRTUALLY_FRAME" val="{&quot;height&quot;:393.8,&quot;left&quot;:81.62488188976377,&quot;top&quot;:143.50236220472434,&quot;width&quot;:774.1084251968504}"/>
</p:tagLst>
</file>

<file path=ppt/tags/tag79.xml><?xml version="1.0" encoding="utf-8"?>
<p:tagLst xmlns:p="http://schemas.openxmlformats.org/presentationml/2006/main">
  <p:tag name="KSO_WM_DIAGRAM_VIRTUALLY_FRAME" val="{&quot;height&quot;:393.8,&quot;left&quot;:81.62488188976377,&quot;top&quot;:143.50236220472434,&quot;width&quot;:774.1084251968504}"/>
</p:tagLst>
</file>

<file path=ppt/tags/tag8.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80.xml><?xml version="1.0" encoding="utf-8"?>
<p:tagLst xmlns:p="http://schemas.openxmlformats.org/presentationml/2006/main">
  <p:tag name="KSO_WM_DIAGRAM_VIRTUALLY_FRAME" val="{&quot;height&quot;:393.8,&quot;left&quot;:81.62488188976377,&quot;top&quot;:143.50236220472434,&quot;width&quot;:774.1084251968504}"/>
</p:tagLst>
</file>

<file path=ppt/tags/tag81.xml><?xml version="1.0" encoding="utf-8"?>
<p:tagLst xmlns:p="http://schemas.openxmlformats.org/presentationml/2006/main">
  <p:tag name="KSO_WM_DIAGRAM_VIRTUALLY_FRAME" val="{&quot;height&quot;:393.8,&quot;left&quot;:81.62488188976377,&quot;top&quot;:143.50236220472434,&quot;width&quot;:774.1084251968504}"/>
</p:tagLst>
</file>

<file path=ppt/tags/tag82.xml><?xml version="1.0" encoding="utf-8"?>
<p:tagLst xmlns:p="http://schemas.openxmlformats.org/presentationml/2006/main">
  <p:tag name="KSO_WM_DIAGRAM_VIRTUALLY_FRAME" val="{&quot;height&quot;:393.8,&quot;left&quot;:81.62488188976377,&quot;top&quot;:143.50236220472434,&quot;width&quot;:774.1084251968504}"/>
</p:tagLst>
</file>

<file path=ppt/tags/tag83.xml><?xml version="1.0" encoding="utf-8"?>
<p:tagLst xmlns:p="http://schemas.openxmlformats.org/presentationml/2006/main">
  <p:tag name="KSO_WM_DIAGRAM_VIRTUALLY_FRAME" val="{&quot;height&quot;:393.8,&quot;left&quot;:81.62488188976377,&quot;top&quot;:143.50236220472434,&quot;width&quot;:774.1084251968504}"/>
</p:tagLst>
</file>

<file path=ppt/tags/tag84.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85.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86.xml><?xml version="1.0" encoding="utf-8"?>
<p:tagLst xmlns:p="http://schemas.openxmlformats.org/presentationml/2006/main">
  <p:tag name="KSO_WM_DIAGRAM_VIRTUALLY_FRAME" val="{&quot;height&quot;:453.22622047244096,&quot;left&quot;:464.741968503937,&quot;top&quot;:50.90905511811023,&quot;width&quot;:388.2544881889765}"/>
</p:tagLst>
</file>

<file path=ppt/tags/tag87.xml><?xml version="1.0" encoding="utf-8"?>
<p:tagLst xmlns:p="http://schemas.openxmlformats.org/presentationml/2006/main">
  <p:tag name="KSO_WM_DIAGRAM_VIRTUALLY_FRAME" val="{&quot;height&quot;:393.8,&quot;left&quot;:81.62488188976377,&quot;top&quot;:143.50236220472434,&quot;width&quot;:774.1084251968504}"/>
</p:tagLst>
</file>

<file path=ppt/tags/tag88.xml><?xml version="1.0" encoding="utf-8"?>
<p:tagLst xmlns:p="http://schemas.openxmlformats.org/presentationml/2006/main">
  <p:tag name="KSO_WM_DIAGRAM_VIRTUALLY_FRAME" val="{&quot;height&quot;:393.8,&quot;left&quot;:81.62488188976377,&quot;top&quot;:143.50236220472434,&quot;width&quot;:774.1084251968504}"/>
</p:tagLst>
</file>

<file path=ppt/tags/tag89.xml><?xml version="1.0" encoding="utf-8"?>
<p:tagLst xmlns:p="http://schemas.openxmlformats.org/presentationml/2006/main">
  <p:tag name="KSO_WM_DIAGRAM_VIRTUALLY_FRAME" val="{&quot;height&quot;:393.8,&quot;left&quot;:81.62488188976377,&quot;top&quot;:143.50236220472434,&quot;width&quot;:774.1084251968504}"/>
</p:tagLst>
</file>

<file path=ppt/tags/tag9.xml><?xml version="1.0" encoding="utf-8"?>
<p:tagLst xmlns:p="http://schemas.openxmlformats.org/presentationml/2006/main">
  <p:tag name="KSO_WM_DIAGRAM_VIRTUALLY_FRAME" val="{&quot;height&quot;:453.22622047244096,&quot;left&quot;:464.741968503937,&quot;top&quot;:50.90905511811023,&quot;width&quot;:398.2544881889765}"/>
</p:tagLst>
</file>

<file path=ppt/tags/tag90.xml><?xml version="1.0" encoding="utf-8"?>
<p:tagLst xmlns:p="http://schemas.openxmlformats.org/presentationml/2006/main">
  <p:tag name="KSO_WM_DIAGRAM_VIRTUALLY_FRAME" val="{&quot;height&quot;:393.8,&quot;left&quot;:81.62488188976377,&quot;top&quot;:143.50236220472434,&quot;width&quot;:774.1084251968504}"/>
</p:tagLst>
</file>

<file path=ppt/tags/tag91.xml><?xml version="1.0" encoding="utf-8"?>
<p:tagLst xmlns:p="http://schemas.openxmlformats.org/presentationml/2006/main">
  <p:tag name="KSO_WM_DIAGRAM_VIRTUALLY_FRAME" val="{&quot;height&quot;:393.8,&quot;left&quot;:81.62488188976377,&quot;top&quot;:143.50236220472434,&quot;width&quot;:774.1084251968504}"/>
</p:tagLst>
</file>

<file path=ppt/tags/tag92.xml><?xml version="1.0" encoding="utf-8"?>
<p:tagLst xmlns:p="http://schemas.openxmlformats.org/presentationml/2006/main">
  <p:tag name="KSO_WM_DIAGRAM_VIRTUALLY_FRAME" val="{&quot;height&quot;:393.8,&quot;left&quot;:81.62488188976377,&quot;top&quot;:143.50236220472434,&quot;width&quot;:774.1084251968504}"/>
</p:tagLst>
</file>

<file path=ppt/tags/tag93.xml><?xml version="1.0" encoding="utf-8"?>
<p:tagLst xmlns:p="http://schemas.openxmlformats.org/presentationml/2006/main">
  <p:tag name="ISLIDE.VECTOR" val="#247191;#254625;"/>
</p:tagLst>
</file>

<file path=ppt/tags/tag94.xml><?xml version="1.0" encoding="utf-8"?>
<p:tagLst xmlns:p="http://schemas.openxmlformats.org/presentationml/2006/main">
  <p:tag name="KSO_WPP_MARK_KEY" val="e028d8c1-46fe-4c79-bc84-66b94e9affa4"/>
  <p:tag name="COMMONDATA" val="eyJjb3VudCI6MSwiaGRpZCI6IjgwMTEzOTMxYTllMDgyYmY3MGViZDIyZjNkZWMzYTdkIiwidXNlckNvdW50IjoxfQ=="/>
  <p:tag name="resource_record_key" val="{&quot;65&quot;:[20235155],&quot;70&quot;:[3333507]}"/>
</p:tagLst>
</file>

<file path=ppt/theme/theme1.xml><?xml version="1.0" encoding="utf-8"?>
<a:theme xmlns:a="http://schemas.openxmlformats.org/drawingml/2006/main" name="湖南金圃医药科技有限公司">
  <a:themeElements>
    <a:clrScheme name="Office">
      <a:dk1>
        <a:srgbClr val="000000"/>
      </a:dk1>
      <a:lt1>
        <a:srgbClr val="FFFFFF"/>
      </a:lt1>
      <a:dk2>
        <a:srgbClr val="44546A"/>
      </a:dk2>
      <a:lt2>
        <a:srgbClr val="E7E6E6"/>
      </a:lt2>
      <a:accent1>
        <a:srgbClr val="63AF97"/>
      </a:accent1>
      <a:accent2>
        <a:srgbClr val="314F67"/>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思源黑体 CN Bold"/>
        <a:ea typeface="思源黑体 CN Bold"/>
        <a:cs typeface=""/>
      </a:majorFont>
      <a:minorFont>
        <a:latin typeface="思源黑体 CN Bold"/>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彩色2">
    <a:dk1>
      <a:srgbClr val="000000"/>
    </a:dk1>
    <a:lt1>
      <a:srgbClr val="FFFFFF"/>
    </a:lt1>
    <a:dk2>
      <a:srgbClr val="44546A"/>
    </a:dk2>
    <a:lt2>
      <a:srgbClr val="E7E6E6"/>
    </a:lt2>
    <a:accent1>
      <a:srgbClr val="FF5958"/>
    </a:accent1>
    <a:accent2>
      <a:srgbClr val="FABB00"/>
    </a:accent2>
    <a:accent3>
      <a:srgbClr val="AC68FB"/>
    </a:accent3>
    <a:accent4>
      <a:srgbClr val="F75090"/>
    </a:accent4>
    <a:accent5>
      <a:srgbClr val="FF920C"/>
    </a:accent5>
    <a:accent6>
      <a:srgbClr val="ABD500"/>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自定义 47">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2865</Words>
  <Application>WPS 演示</Application>
  <PresentationFormat>自定义</PresentationFormat>
  <Paragraphs>358</Paragraphs>
  <Slides>9</Slides>
  <Notes>4</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9</vt:i4>
      </vt:variant>
    </vt:vector>
  </HeadingPairs>
  <TitlesOfParts>
    <vt:vector size="29" baseType="lpstr">
      <vt:lpstr>Arial</vt:lpstr>
      <vt:lpstr>宋体</vt:lpstr>
      <vt:lpstr>Wingdings</vt:lpstr>
      <vt:lpstr>思源黑体 CN Bold</vt:lpstr>
      <vt:lpstr>黑体</vt:lpstr>
      <vt:lpstr>微软雅黑</vt:lpstr>
      <vt:lpstr>Arial</vt:lpstr>
      <vt:lpstr>WPS灵秀黑</vt:lpstr>
      <vt:lpstr>优设标题黑</vt:lpstr>
      <vt:lpstr>Aharoni</vt:lpstr>
      <vt:lpstr>阿里巴巴普惠体 M</vt:lpstr>
      <vt:lpstr>Yu Gothic UI Semibold</vt:lpstr>
      <vt:lpstr>Times New Roman</vt:lpstr>
      <vt:lpstr>Wingdings</vt:lpstr>
      <vt:lpstr>Verdana</vt:lpstr>
      <vt:lpstr>思源黑体 CN Light</vt:lpstr>
      <vt:lpstr>Arial Unicode MS</vt:lpstr>
      <vt:lpstr>Calibri</vt:lpstr>
      <vt:lpstr>湖南金圃医药科技有限公司</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教育讲课</dc:title>
  <dc:creator>第一PPT</dc:creator>
  <cp:keywords>www.1ppt.com</cp:keywords>
  <dc:description>www.1ppt.com</dc:description>
  <cp:lastModifiedBy>ღ.吴聊聊</cp:lastModifiedBy>
  <cp:revision>91</cp:revision>
  <dcterms:created xsi:type="dcterms:W3CDTF">2022-04-25T09:17:00Z</dcterms:created>
  <dcterms:modified xsi:type="dcterms:W3CDTF">2025-07-15T08:59:33Z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EFA64985E0BE4B75B21F0063D9C1FE0B_12</vt:lpwstr>
  </property>
  <property fmtid="{D5CDD505-2E9C-101B-9397-08002B2CF9AE}" pid="3" name="KSOProductBuildVer">
    <vt:lpwstr>2052-12.1.0.21915</vt:lpwstr>
  </property>
</Properties>
</file>