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media/image10.svg" ContentType="image/svg+xml"/>
  <Override PartName="/ppt/media/image12.svg" ContentType="image/svg+xml"/>
  <Override PartName="/ppt/media/image15.svg" ContentType="image/svg+xml"/>
  <Override PartName="/ppt/media/image17.svg" ContentType="image/svg+xml"/>
  <Override PartName="/ppt/media/image18.svg" ContentType="image/svg+xml"/>
  <Override PartName="/ppt/media/image19.svg" ContentType="image/svg+xml"/>
  <Override PartName="/ppt/media/image20.svg" ContentType="image/svg+xml"/>
  <Override PartName="/ppt/media/image23.svg" ContentType="image/svg+xml"/>
  <Override PartName="/ppt/media/image25.svg" ContentType="image/svg+xml"/>
  <Override PartName="/ppt/media/image4.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6" r:id="rId3"/>
  </p:sldMasterIdLst>
  <p:notesMasterIdLst>
    <p:notesMasterId r:id="rId5"/>
  </p:notesMasterIdLst>
  <p:sldIdLst>
    <p:sldId id="288" r:id="rId4"/>
    <p:sldId id="1350" r:id="rId6"/>
    <p:sldId id="1375" r:id="rId7"/>
    <p:sldId id="1351" r:id="rId8"/>
    <p:sldId id="1365" r:id="rId9"/>
    <p:sldId id="1353" r:id="rId10"/>
    <p:sldId id="306" r:id="rId11"/>
    <p:sldId id="1373" r:id="rId12"/>
    <p:sldId id="1356" r:id="rId13"/>
    <p:sldId id="1372" r:id="rId14"/>
    <p:sldId id="310"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63B0180-3154-4985-B3D9-F12A99DD64F3}">
          <p14:sldIdLst>
            <p14:sldId id="288"/>
            <p14:sldId id="1350"/>
            <p14:sldId id="1375"/>
            <p14:sldId id="1351"/>
            <p14:sldId id="1365"/>
            <p14:sldId id="1353"/>
            <p14:sldId id="306"/>
            <p14:sldId id="1373"/>
            <p14:sldId id="1356"/>
            <p14:sldId id="1372"/>
            <p14:sldId id="310"/>
          </p14:sldIdLst>
        </p14:section>
      </p14:sectionLst>
    </p:ext>
    <p:ext uri="{EFAFB233-063F-42B5-8137-9DF3F51BA10A}">
      <p15:sldGuideLst xmlns:p15="http://schemas.microsoft.com/office/powerpoint/2012/main">
        <p15:guide id="1" orient="horz" pos="2174" userDrawn="1">
          <p15:clr>
            <a:srgbClr val="A4A3A4"/>
          </p15:clr>
        </p15:guide>
        <p15:guide id="2" pos="37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569623716@qq.com"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A798"/>
    <a:srgbClr val="E0B542"/>
    <a:srgbClr val="DD7F30"/>
    <a:srgbClr val="54A998"/>
    <a:srgbClr val="F2F2F2"/>
    <a:srgbClr val="54AA98"/>
    <a:srgbClr val="404040"/>
    <a:srgbClr val="FD7403"/>
    <a:srgbClr val="396499"/>
    <a:srgbClr val="2C83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82" autoAdjust="0"/>
    <p:restoredTop sz="94270" autoAdjust="0"/>
  </p:normalViewPr>
  <p:slideViewPr>
    <p:cSldViewPr snapToGrid="0" showGuides="1">
      <p:cViewPr varScale="1">
        <p:scale>
          <a:sx n="72" d="100"/>
          <a:sy n="72" d="100"/>
        </p:scale>
        <p:origin x="930" y="72"/>
      </p:cViewPr>
      <p:guideLst>
        <p:guide orient="horz" pos="2174"/>
        <p:guide pos="37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gs" Target="tags/tag117.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7" Type="http://schemas.microsoft.com/office/2011/relationships/chartColorStyle" Target="colors1.xml"/><Relationship Id="rId6" Type="http://schemas.microsoft.com/office/2011/relationships/chartStyle" Target="style1.xml"/><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themeOverride" Target="../theme/themeOverride1.xml"/><Relationship Id="rId1" Type="http://schemas.openxmlformats.org/officeDocument/2006/relationships/oleObject" Target="file:///C:\Users\23666\Desktop\&#23433;&#20840;&#24615;&#25991;&#29486;&#25910;&#38598;v3.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40" b="0" i="0" u="none" strike="noStrike" kern="1200" spc="0" baseline="0">
                <a:ln w="0" cmpd="sng">
                  <a:noFill/>
                  <a:prstDash val="solid"/>
                </a:ln>
                <a:solidFill>
                  <a:srgbClr val="404040"/>
                </a:solidFill>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1440"/>
              <a:t>不良事件 &amp; 严重不良事件占比</a:t>
            </a:r>
            <a:endParaRPr sz="1440"/>
          </a:p>
        </c:rich>
      </c:tx>
      <c:layout/>
      <c:overlay val="0"/>
      <c:spPr>
        <a:noFill/>
        <a:ln>
          <a:noFill/>
        </a:ln>
        <a:effectLst/>
      </c:spPr>
    </c:title>
    <c:autoTitleDeleted val="0"/>
    <c:plotArea>
      <c:layout>
        <c:manualLayout>
          <c:layoutTarget val="inner"/>
          <c:xMode val="edge"/>
          <c:yMode val="edge"/>
          <c:x val="0.103778174152748"/>
          <c:y val="0.324418293661407"/>
          <c:w val="0.765201880979407"/>
          <c:h val="0.46894891682268"/>
        </c:manualLayout>
      </c:layout>
      <c:barChart>
        <c:barDir val="col"/>
        <c:grouping val="clustered"/>
        <c:varyColors val="0"/>
        <c:ser>
          <c:idx val="0"/>
          <c:order val="0"/>
          <c:tx>
            <c:strRef>
              <c:f>[安全性文献收集v3.xlsx]Sheet2!$B$1</c:f>
              <c:strCache>
                <c:ptCount val="1"/>
                <c:pt idx="0">
                  <c:v>试验组AE数量比例</c:v>
                </c:pt>
              </c:strCache>
            </c:strRef>
          </c:tx>
          <c:spPr>
            <a:blipFill rotWithShape="1">
              <a:blip xmlns:r="http://schemas.openxmlformats.org/officeDocument/2006/relationships" r:embed="rId3">
                <a:duotone>
                  <a:schemeClr val="accent1">
                    <a:lumMod val="90000"/>
                  </a:schemeClr>
                  <a:prstClr val="white"/>
                </a:duotone>
              </a:blip>
              <a:stretch>
                <a:fillRect/>
              </a:stretch>
            </a:blipFill>
            <a:ln>
              <a:noFill/>
            </a:ln>
            <a:effectLst>
              <a:outerShdw blurRad="76200" dir="18900000" sy="23000" kx="-1200000" algn="bl" rotWithShape="0">
                <a:prstClr val="black">
                  <a:alpha val="20000"/>
                </a:prstClr>
              </a:outerShdw>
            </a:effectLst>
          </c:spPr>
          <c:invertIfNegative val="0"/>
          <c:dLbls>
            <c:numFmt formatCode="General" sourceLinked="1"/>
            <c:spPr>
              <a:noFill/>
              <a:ln>
                <a:noFill/>
              </a:ln>
              <a:effectLst/>
            </c:spPr>
            <c:txPr>
              <a:bodyPr rot="0" spcFirstLastPara="0" vertOverflow="ellipsis" vert="horz" wrap="square" lIns="38100" tIns="19050" rIns="38100" bIns="19050" anchor="ctr" anchorCtr="1" forceAA="0"/>
              <a:lstStyle/>
              <a:p>
                <a:pPr>
                  <a:defRPr lang="zh-CN" sz="1200" b="0" i="0" u="none" strike="noStrike" kern="1200" baseline="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[安全性文献收集v3.xlsx]Sheet2!$A$2:$A$5</c:f>
              <c:strCache>
                <c:ptCount val="4"/>
                <c:pt idx="0">
                  <c:v>石杉碱甲</c:v>
                </c:pt>
                <c:pt idx="1">
                  <c:v>加兰他敏</c:v>
                </c:pt>
                <c:pt idx="2">
                  <c:v>溴吡斯的明</c:v>
                </c:pt>
                <c:pt idx="3">
                  <c:v>艾加莫德</c:v>
                </c:pt>
              </c:strCache>
            </c:strRef>
          </c:cat>
          <c:val>
            <c:numRef>
              <c:f>[安全性文献收集v3.xlsx]Sheet2!$B$2:$B$5</c:f>
              <c:numCache>
                <c:formatCode>0.00%</c:formatCode>
                <c:ptCount val="4"/>
                <c:pt idx="0">
                  <c:v>0.274139844617092</c:v>
                </c:pt>
                <c:pt idx="1">
                  <c:v>0.76010101010101</c:v>
                </c:pt>
                <c:pt idx="2">
                  <c:v>0.944444444444444</c:v>
                </c:pt>
                <c:pt idx="3">
                  <c:v>0.773809523809524</c:v>
                </c:pt>
              </c:numCache>
            </c:numRef>
          </c:val>
        </c:ser>
        <c:ser>
          <c:idx val="1"/>
          <c:order val="1"/>
          <c:tx>
            <c:strRef>
              <c:f>[安全性文献收集v3.xlsx]Sheet2!$C$1</c:f>
              <c:strCache>
                <c:ptCount val="1"/>
                <c:pt idx="0">
                  <c:v>试验组SAE数量比例</c:v>
                </c:pt>
              </c:strCache>
            </c:strRef>
          </c:tx>
          <c:spPr>
            <a:blipFill rotWithShape="1">
              <a:blip xmlns:r="http://schemas.openxmlformats.org/officeDocument/2006/relationships" r:embed="rId4">
                <a:duotone>
                  <a:schemeClr val="accent2">
                    <a:lumMod val="90000"/>
                  </a:schemeClr>
                  <a:prstClr val="white"/>
                </a:duotone>
              </a:blip>
              <a:stretch>
                <a:fillRect/>
              </a:stretch>
            </a:blipFill>
            <a:ln>
              <a:noFill/>
            </a:ln>
            <a:effectLst>
              <a:outerShdw blurRad="76200" dir="18900000" sy="23000" kx="-1200000" algn="bl" rotWithShape="0">
                <a:prstClr val="black">
                  <a:alpha val="20000"/>
                </a:prstClr>
              </a:outerShdw>
            </a:effectLst>
          </c:spPr>
          <c:invertIfNegative val="0"/>
          <c:dLbls>
            <c:numFmt formatCode="General" sourceLinked="1"/>
            <c:spPr>
              <a:noFill/>
              <a:ln>
                <a:noFill/>
              </a:ln>
              <a:effectLst/>
            </c:spPr>
            <c:txPr>
              <a:bodyPr rot="0" spcFirstLastPara="0" vertOverflow="ellipsis" vert="horz" wrap="square" lIns="38100" tIns="19050" rIns="38100" bIns="19050" anchor="ctr" anchorCtr="1" forceAA="0"/>
              <a:lstStyle/>
              <a:p>
                <a:pPr>
                  <a:defRPr lang="zh-CN" sz="1200" b="0" i="0" u="none" strike="noStrike" kern="1200" baseline="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[安全性文献收集v3.xlsx]Sheet2!$A$2:$A$5</c:f>
              <c:strCache>
                <c:ptCount val="4"/>
                <c:pt idx="0">
                  <c:v>石杉碱甲</c:v>
                </c:pt>
                <c:pt idx="1">
                  <c:v>加兰他敏</c:v>
                </c:pt>
                <c:pt idx="2">
                  <c:v>溴吡斯的明</c:v>
                </c:pt>
                <c:pt idx="3">
                  <c:v>艾加莫德</c:v>
                </c:pt>
              </c:strCache>
            </c:strRef>
          </c:cat>
          <c:val>
            <c:numRef>
              <c:f>[安全性文献收集v3.xlsx]Sheet2!$C$2:$C$5</c:f>
              <c:numCache>
                <c:formatCode>0.00%</c:formatCode>
                <c:ptCount val="4"/>
                <c:pt idx="0">
                  <c:v>0</c:v>
                </c:pt>
                <c:pt idx="1">
                  <c:v>0.202020202020202</c:v>
                </c:pt>
                <c:pt idx="2">
                  <c:v>0</c:v>
                </c:pt>
                <c:pt idx="3">
                  <c:v>0.0476190476190476</c:v>
                </c:pt>
              </c:numCache>
            </c:numRef>
          </c:val>
        </c:ser>
        <c:dLbls>
          <c:showLegendKey val="0"/>
          <c:showVal val="1"/>
          <c:showCatName val="0"/>
          <c:showSerName val="0"/>
          <c:showPercent val="0"/>
          <c:showBubbleSize val="0"/>
        </c:dLbls>
        <c:gapWidth val="201"/>
        <c:overlap val="-15"/>
        <c:axId val="376058455"/>
        <c:axId val="817116857"/>
      </c:barChart>
      <c:catAx>
        <c:axId val="3760584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forceAA="0"/>
          <a:lstStyle/>
          <a:p>
            <a:pPr>
              <a:defRPr lang="zh-CN" sz="1200" b="0" i="0" u="none" strike="noStrike" kern="1200" cap="none" spc="0" normalizeH="0" baseline="0">
                <a:solidFill>
                  <a:srgbClr val="404040"/>
                </a:solidFill>
                <a:uFill>
                  <a:solidFill>
                    <a:schemeClr val="tx1">
                      <a:lumMod val="65000"/>
                      <a:lumOff val="35000"/>
                    </a:schemeClr>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817116857"/>
        <c:crosses val="autoZero"/>
        <c:auto val="1"/>
        <c:lblAlgn val="ctr"/>
        <c:lblOffset val="100"/>
        <c:noMultiLvlLbl val="0"/>
      </c:catAx>
      <c:valAx>
        <c:axId val="817116857"/>
        <c:scaling>
          <c:orientation val="minMax"/>
        </c:scaling>
        <c:delete val="1"/>
        <c:axPos val="l"/>
        <c:numFmt formatCode="0.00%" sourceLinked="1"/>
        <c:majorTickMark val="none"/>
        <c:minorTickMark val="none"/>
        <c:tickLblPos val="nextTo"/>
        <c:txPr>
          <a:bodyPr rot="-60000000" spcFirstLastPara="0" vertOverflow="ellipsis" vert="horz" wrap="square" anchor="ctr" anchorCtr="1" forceAA="0"/>
          <a:lstStyle/>
          <a:p>
            <a:pPr>
              <a:defRPr lang="zh-CN" sz="1200" b="0" i="0" u="none" strike="noStrike" kern="1200" baseline="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376058455"/>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zh-CN" sz="1200" b="0" i="0" u="none" strike="noStrike" kern="1200" cap="none" spc="0" normalizeH="0" baseline="0">
                <a:solidFill>
                  <a:srgbClr val="404040"/>
                </a:solidFill>
                <a:uFill>
                  <a:solidFill>
                    <a:schemeClr val="tx1">
                      <a:lumMod val="65000"/>
                      <a:lumOff val="35000"/>
                    </a:schemeClr>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1200" b="0" i="0" u="none" strike="noStrike" kern="1200" cap="none" spc="0" normalizeH="0" baseline="0">
                <a:solidFill>
                  <a:srgbClr val="404040"/>
                </a:solidFill>
                <a:uFill>
                  <a:solidFill>
                    <a:schemeClr val="tx1">
                      <a:lumMod val="65000"/>
                      <a:lumOff val="35000"/>
                    </a:schemeClr>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manualLayout>
          <c:xMode val="edge"/>
          <c:yMode val="edge"/>
          <c:x val="0.215511341409354"/>
          <c:y val="0.157412850633086"/>
        </c:manualLayout>
      </c:layout>
      <c:overlay val="0"/>
      <c:spPr>
        <a:noFill/>
        <a:ln>
          <a:noFill/>
        </a:ln>
        <a:effectLst/>
      </c:spPr>
      <c:txPr>
        <a:bodyPr rot="0" spcFirstLastPara="0" vertOverflow="ellipsis" vert="horz" wrap="square" anchor="ctr" anchorCtr="1" forceAA="0"/>
        <a:lstStyle/>
        <a:p>
          <a:pPr>
            <a:defRPr lang="zh-CN" sz="1200" b="0" i="0" u="none" strike="noStrike" kern="1200" cap="none" spc="0" normalizeH="0" baseline="0">
              <a:solidFill>
                <a:srgbClr val="404040"/>
              </a:solidFill>
              <a:uFill>
                <a:solidFill>
                  <a:schemeClr val="tx1">
                    <a:lumMod val="65000"/>
                    <a:lumOff val="35000"/>
                  </a:schemeClr>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extLst>
      <c:ext uri="{0b15fc19-7d7d-44ad-8c2d-2c3a37ce22c3}">
        <chartProps xmlns="https://web.wps.cn/et/2018/main" chartId="{7cd674fe-1367-4428-b2fb-e5672093d43a}"/>
      </c:ext>
    </c:extLst>
  </c:chart>
  <c:spPr>
    <a:blipFill rotWithShape="1">
      <a:blip xmlns:r="http://schemas.openxmlformats.org/officeDocument/2006/relationships" r:embed="rId5"/>
      <a:stretch>
        <a:fillRect/>
      </a:stretch>
    </a:blipFill>
    <a:ln w="6350" cap="flat" cmpd="sng" algn="ctr">
      <a:solidFill>
        <a:schemeClr val="tx1">
          <a:lumMod val="50000"/>
          <a:lumOff val="50000"/>
          <a:alpha val="25000"/>
        </a:schemeClr>
      </a:solidFill>
      <a:round/>
    </a:ln>
    <a:effectLst/>
  </c:spPr>
  <c:txPr>
    <a:bodyPr/>
    <a:lstStyle/>
    <a:p>
      <a:pPr>
        <a:defRPr lang="zh-CN" sz="120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40" b="0"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44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石杉碱甲调整后效果</a:t>
            </a:r>
            <a:endParaRPr lang="zh-CN" altLang="en-US" sz="144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manualLayout>
          <c:xMode val="edge"/>
          <c:yMode val="edge"/>
          <c:x val="0.263513751486055"/>
          <c:y val="0.0334068154806678"/>
        </c:manualLayout>
      </c:layout>
      <c:overlay val="0"/>
      <c:spPr>
        <a:noFill/>
        <a:ln>
          <a:noFill/>
        </a:ln>
        <a:effectLst/>
      </c:spPr>
    </c:title>
    <c:autoTitleDeleted val="0"/>
    <c:plotArea>
      <c:layout>
        <c:manualLayout>
          <c:layoutTarget val="inner"/>
          <c:xMode val="edge"/>
          <c:yMode val="edge"/>
          <c:x val="0.112154512154512"/>
          <c:y val="0.229499352611135"/>
          <c:w val="0.822244422244422"/>
          <c:h val="0.667004747518343"/>
        </c:manualLayout>
      </c:layout>
      <c:barChart>
        <c:barDir val="col"/>
        <c:grouping val="stacked"/>
        <c:varyColors val="0"/>
        <c:ser>
          <c:idx val="0"/>
          <c:order val="0"/>
          <c:tx>
            <c:strRef>
              <c:f>Sheet1!$B$1</c:f>
              <c:strCache>
                <c:ptCount val="1"/>
                <c:pt idx="0">
                  <c:v>生活质量改善率</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200" b="1"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患者#1</c:v>
                </c:pt>
                <c:pt idx="1">
                  <c:v>患者#2</c:v>
                </c:pt>
                <c:pt idx="2">
                  <c:v>患者#3</c:v>
                </c:pt>
                <c:pt idx="3">
                  <c:v>患者#4</c:v>
                </c:pt>
                <c:pt idx="4">
                  <c:v>患者#5</c:v>
                </c:pt>
                <c:pt idx="5">
                  <c:v>患者#6</c:v>
                </c:pt>
              </c:strCache>
            </c:strRef>
          </c:cat>
          <c:val>
            <c:numRef>
              <c:f>Sheet1!$B$2:$B$7</c:f>
              <c:numCache>
                <c:formatCode>0%</c:formatCode>
                <c:ptCount val="6"/>
                <c:pt idx="0">
                  <c:v>0.79</c:v>
                </c:pt>
                <c:pt idx="1" c:formatCode="0.00%">
                  <c:v>0.625</c:v>
                </c:pt>
                <c:pt idx="2">
                  <c:v>0.75</c:v>
                </c:pt>
                <c:pt idx="3" c:formatCode="0.00%">
                  <c:v>0.722</c:v>
                </c:pt>
                <c:pt idx="4" c:formatCode="0.00%">
                  <c:v>0.667</c:v>
                </c:pt>
                <c:pt idx="5" c:formatCode="0.00%">
                  <c:v>0.765</c:v>
                </c:pt>
              </c:numCache>
            </c:numRef>
          </c:val>
        </c:ser>
        <c:ser>
          <c:idx val="1"/>
          <c:order val="1"/>
          <c:tx>
            <c:strRef>
              <c:f>Sheet1!$C$1</c:f>
              <c:strCache>
                <c:ptCount val="1"/>
                <c:pt idx="0">
                  <c:v>AChR-Ab减少率</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200" b="1"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患者#1</c:v>
                </c:pt>
                <c:pt idx="1">
                  <c:v>患者#2</c:v>
                </c:pt>
                <c:pt idx="2">
                  <c:v>患者#3</c:v>
                </c:pt>
                <c:pt idx="3">
                  <c:v>患者#4</c:v>
                </c:pt>
                <c:pt idx="4">
                  <c:v>患者#5</c:v>
                </c:pt>
                <c:pt idx="5">
                  <c:v>患者#6</c:v>
                </c:pt>
              </c:strCache>
            </c:strRef>
          </c:cat>
          <c:val>
            <c:numRef>
              <c:f>Sheet1!$C$2:$C$7</c:f>
              <c:numCache>
                <c:formatCode>0.00%</c:formatCode>
                <c:ptCount val="6"/>
                <c:pt idx="0">
                  <c:v>0.184</c:v>
                </c:pt>
                <c:pt idx="1">
                  <c:v>0.112</c:v>
                </c:pt>
                <c:pt idx="2" c:formatCode="0%">
                  <c:v>0.4</c:v>
                </c:pt>
                <c:pt idx="3">
                  <c:v>0.194</c:v>
                </c:pt>
                <c:pt idx="4">
                  <c:v>0.151</c:v>
                </c:pt>
                <c:pt idx="5">
                  <c:v>0.173</c:v>
                </c:pt>
              </c:numCache>
            </c:numRef>
          </c:val>
        </c:ser>
        <c:dLbls>
          <c:showLegendKey val="0"/>
          <c:showVal val="1"/>
          <c:showCatName val="0"/>
          <c:showSerName val="0"/>
          <c:showPercent val="0"/>
          <c:showBubbleSize val="0"/>
        </c:dLbls>
        <c:gapWidth val="55"/>
        <c:overlap val="100"/>
        <c:axId val="636469432"/>
        <c:axId val="636468728"/>
      </c:barChart>
      <c:catAx>
        <c:axId val="636469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636468728"/>
        <c:crosses val="autoZero"/>
        <c:auto val="1"/>
        <c:lblAlgn val="ctr"/>
        <c:lblOffset val="100"/>
        <c:noMultiLvlLbl val="0"/>
      </c:catAx>
      <c:valAx>
        <c:axId val="636468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636469432"/>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1" vertOverflow="ellipsis" vert="horz" wrap="square" anchor="ctr" anchorCtr="1"/>
          <a:lstStyle/>
          <a:p>
            <a:pPr>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manualLayout>
          <c:xMode val="edge"/>
          <c:yMode val="edge"/>
          <c:x val="0.102231102231102"/>
          <c:y val="0.103798014674148"/>
          <c:w val="0.768564768564769"/>
          <c:h val="0.141993957703928"/>
        </c:manualLayout>
      </c:layout>
      <c:overlay val="0"/>
      <c:spPr>
        <a:noFill/>
        <a:ln>
          <a:noFill/>
        </a:ln>
        <a:effectLst/>
      </c:spPr>
      <c:txPr>
        <a:bodyPr rot="0" spcFirstLastPara="1" vertOverflow="ellipsis" vert="horz" wrap="square" anchor="ctr" anchorCtr="1"/>
        <a:lstStyle/>
        <a:p>
          <a:pPr>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extLst>
      <c:ext uri="{0b15fc19-7d7d-44ad-8c2d-2c3a37ce22c3}">
        <chartProps xmlns="https://web.wps.cn/et/2018/main" chartId="{9efeb7db-c5b5-4a95-850c-4b5826008b6f}"/>
      </c:ext>
    </c:extLst>
  </c:chart>
  <c:spPr>
    <a:noFill/>
    <a:ln>
      <a:noFill/>
    </a:ln>
    <a:effectLst/>
  </c:spPr>
  <c:txPr>
    <a:bodyPr/>
    <a:lstStyle/>
    <a:p>
      <a:pPr>
        <a:defRPr lang="zh-CN" sz="12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1#2">
  <dgm:title val=""/>
  <dgm:desc val=""/>
  <dgm:catLst>
    <dgm:cat type="accent6" pri="11100"/>
  </dgm:catLst>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898FE6E-19DA-4A32-B589-D92A0754ADDB}" type="doc">
      <dgm:prSet loTypeId="urn:microsoft.com/office/officeart/2005/8/layout/arrow3#1" loCatId="relationship" qsTypeId="urn:microsoft.com/office/officeart/2005/8/quickstyle/simple1#2" qsCatId="simple" csTypeId="urn:microsoft.com/office/officeart/2005/8/colors/accent6_1#2" csCatId="accent6" phldr="1"/>
      <dgm:spPr/>
      <dgm:t>
        <a:bodyPr/>
        <a:lstStyle/>
        <a:p>
          <a:endParaRPr lang="en-US"/>
        </a:p>
      </dgm:t>
    </dgm:pt>
    <dgm:pt modelId="{4CA079B4-B832-4432-9D4F-44B8F3126574}">
      <dgm:prSet phldrT="[文本]" custT="1"/>
      <dgm:spPr/>
      <dgm:t>
        <a:bodyPr/>
        <a:lstStyle/>
        <a:p>
          <a:r>
            <a:rPr lang="en-US" altLang="zh-CN" sz="1000" b="1" dirty="0">
              <a:latin typeface="Times New Roman" panose="02020603050405020304" pitchFamily="18" charset="0"/>
              <a:ea typeface="宋体" panose="02010600030101010101" pitchFamily="2" charset="-122"/>
              <a:cs typeface="Times New Roman" panose="02020603050405020304" pitchFamily="18" charset="0"/>
            </a:rPr>
            <a:t>MG</a:t>
          </a:r>
          <a:r>
            <a:rPr lang="zh-CN" altLang="en-US" sz="1000" b="1" dirty="0">
              <a:latin typeface="Times New Roman" panose="02020603050405020304" pitchFamily="18" charset="0"/>
              <a:ea typeface="宋体" panose="02010600030101010101" pitchFamily="2" charset="-122"/>
              <a:cs typeface="Times New Roman" panose="02020603050405020304" pitchFamily="18" charset="0"/>
            </a:rPr>
            <a:t>相关症状改善效果越明显</a:t>
          </a:r>
          <a:endParaRPr lang="en-US" sz="1000" b="1" dirty="0">
            <a:latin typeface="Times New Roman" panose="02020603050405020304" pitchFamily="18" charset="0"/>
            <a:ea typeface="宋体" panose="02010600030101010101" pitchFamily="2" charset="-122"/>
            <a:cs typeface="Times New Roman" panose="02020603050405020304" pitchFamily="18" charset="0"/>
          </a:endParaRPr>
        </a:p>
      </dgm:t>
    </dgm:pt>
    <dgm:pt modelId="{BD444E1E-CFF6-4558-A294-DB1A6F6D0B25}" cxnId="{32B71F46-10D1-45BA-B272-694DAB760D66}" type="parTrans">
      <dgm:prSet/>
      <dgm:spPr/>
      <dgm:t>
        <a:bodyPr/>
        <a:lstStyle/>
        <a:p>
          <a:endParaRPr lang="en-US"/>
        </a:p>
      </dgm:t>
    </dgm:pt>
    <dgm:pt modelId="{14D59023-0B48-4B71-86A1-640474B83A2C}" cxnId="{32B71F46-10D1-45BA-B272-694DAB760D66}" type="sibTrans">
      <dgm:prSet/>
      <dgm:spPr/>
      <dgm:t>
        <a:bodyPr/>
        <a:lstStyle/>
        <a:p>
          <a:endParaRPr lang="en-US"/>
        </a:p>
      </dgm:t>
    </dgm:pt>
    <dgm:pt modelId="{10679AA3-1767-44DF-AAAA-F7F5C9706C09}">
      <dgm:prSet phldrT="[文本]" phldr="0" custT="1"/>
      <dgm:spPr/>
      <dgm:t>
        <a:bodyPr vert="horz" wrap="square"/>
        <a:p>
          <a:pPr>
            <a:lnSpc>
              <a:spcPct val="100000"/>
            </a:lnSpc>
            <a:spcBef>
              <a:spcPct val="0"/>
            </a:spcBef>
            <a:spcAft>
              <a:spcPct val="35000"/>
            </a:spcAft>
          </a:pPr>
          <a:r>
            <a:rPr lang="en-US" sz="1000" b="1" dirty="0" err="1">
              <a:latin typeface="微软雅黑" panose="020B0503020204020204" pitchFamily="34" charset="-122"/>
              <a:ea typeface="微软雅黑" panose="020B0503020204020204" pitchFamily="34" charset="-122"/>
              <a:cs typeface="微软雅黑" panose="020B0503020204020204" pitchFamily="34" charset="-122"/>
            </a:rPr>
            <a:t>AChE</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rPr>
            <a:t>越低</a:t>
          </a:r>
          <a:r>
            <a:rPr lang="en-US" sz="1000" b="1" dirty="0">
              <a:latin typeface="微软雅黑" panose="020B0503020204020204" pitchFamily="34" charset="-122"/>
              <a:ea typeface="微软雅黑" panose="020B0503020204020204" pitchFamily="34" charset="-122"/>
              <a:cs typeface="微软雅黑" panose="020B0503020204020204" pitchFamily="34" charset="-122"/>
            </a:rPr>
            <a:t/>
          </a:r>
          <a:endParaRPr lang="en-US" sz="1000" b="1"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F03124E7-D66B-46DA-81D6-5A93729A49DC}" cxnId="{67B1183A-AF24-4EA6-8583-0FFC8C87BE33}" type="parTrans">
      <dgm:prSet/>
      <dgm:spPr/>
      <dgm:t>
        <a:bodyPr/>
        <a:lstStyle/>
        <a:p>
          <a:endParaRPr lang="en-US"/>
        </a:p>
      </dgm:t>
    </dgm:pt>
    <dgm:pt modelId="{FB4CA3BB-8AA0-4C27-9047-7182D65DE325}" cxnId="{67B1183A-AF24-4EA6-8583-0FFC8C87BE33}" type="sibTrans">
      <dgm:prSet/>
      <dgm:spPr/>
      <dgm:t>
        <a:bodyPr/>
        <a:lstStyle/>
        <a:p>
          <a:endParaRPr lang="en-US"/>
        </a:p>
      </dgm:t>
    </dgm:pt>
    <dgm:pt modelId="{58E400A2-2878-44C2-AFC7-80722D37D424}" type="pres">
      <dgm:prSet presAssocID="{F898FE6E-19DA-4A32-B589-D92A0754ADDB}" presName="compositeShape" presStyleCnt="0">
        <dgm:presLayoutVars>
          <dgm:chMax val="2"/>
          <dgm:dir/>
          <dgm:resizeHandles val="exact"/>
        </dgm:presLayoutVars>
      </dgm:prSet>
      <dgm:spPr/>
    </dgm:pt>
    <dgm:pt modelId="{BC8710B9-6208-46C9-B7A0-BB948860715E}" type="pres">
      <dgm:prSet presAssocID="{F898FE6E-19DA-4A32-B589-D92A0754ADDB}" presName="divider" presStyleLbl="fgShp" presStyleIdx="0" presStyleCnt="1"/>
      <dgm:spPr/>
    </dgm:pt>
    <dgm:pt modelId="{4B9C55B8-593E-466A-8A39-4AAF7FFE8D1F}" type="pres">
      <dgm:prSet presAssocID="{4CA079B4-B832-4432-9D4F-44B8F3126574}" presName="downArrow" presStyleLbl="node1" presStyleIdx="0" presStyleCnt="2"/>
      <dgm:spPr/>
    </dgm:pt>
    <dgm:pt modelId="{5BA06A71-1983-45BF-A980-738B9DECB6CC}" type="pres">
      <dgm:prSet presAssocID="{4CA079B4-B832-4432-9D4F-44B8F3126574}" presName="downArrowText" presStyleLbl="revTx" presStyleIdx="0" presStyleCnt="2" custScaleX="108397">
        <dgm:presLayoutVars>
          <dgm:bulletEnabled val="1"/>
        </dgm:presLayoutVars>
      </dgm:prSet>
      <dgm:spPr/>
    </dgm:pt>
    <dgm:pt modelId="{DFB40CDD-F7D9-45E1-8F9D-FFD4C3FA8122}" type="pres">
      <dgm:prSet presAssocID="{10679AA3-1767-44DF-AAAA-F7F5C9706C09}" presName="upArrow" presStyleLbl="node1" presStyleIdx="1" presStyleCnt="2"/>
      <dgm:spPr/>
    </dgm:pt>
    <dgm:pt modelId="{D003F3D3-95B1-4969-93BC-03798D5714E0}" type="pres">
      <dgm:prSet presAssocID="{10679AA3-1767-44DF-AAAA-F7F5C9706C09}" presName="upArrowText" presStyleLbl="revTx" presStyleIdx="1" presStyleCnt="2">
        <dgm:presLayoutVars>
          <dgm:bulletEnabled val="1"/>
        </dgm:presLayoutVars>
      </dgm:prSet>
      <dgm:spPr/>
    </dgm:pt>
  </dgm:ptLst>
  <dgm:cxnLst>
    <dgm:cxn modelId="{32B71F46-10D1-45BA-B272-694DAB760D66}" srcId="{F898FE6E-19DA-4A32-B589-D92A0754ADDB}" destId="{4CA079B4-B832-4432-9D4F-44B8F3126574}" srcOrd="0" destOrd="0" parTransId="{BD444E1E-CFF6-4558-A294-DB1A6F6D0B25}" sibTransId="{14D59023-0B48-4B71-86A1-640474B83A2C}"/>
    <dgm:cxn modelId="{67B1183A-AF24-4EA6-8583-0FFC8C87BE33}" srcId="{F898FE6E-19DA-4A32-B589-D92A0754ADDB}" destId="{10679AA3-1767-44DF-AAAA-F7F5C9706C09}" srcOrd="1" destOrd="0" parTransId="{F03124E7-D66B-46DA-81D6-5A93729A49DC}" sibTransId="{FB4CA3BB-8AA0-4C27-9047-7182D65DE325}"/>
    <dgm:cxn modelId="{6FA4474B-177E-48F1-87DE-89BB138D510C}" type="presOf" srcId="{F898FE6E-19DA-4A32-B589-D92A0754ADDB}" destId="{58E400A2-2878-44C2-AFC7-80722D37D424}" srcOrd="0" destOrd="0" presId="urn:microsoft.com/office/officeart/2005/8/layout/arrow3#1"/>
    <dgm:cxn modelId="{17579345-F65C-4178-9FB0-F4643B3D5403}" type="presParOf" srcId="{58E400A2-2878-44C2-AFC7-80722D37D424}" destId="{BC8710B9-6208-46C9-B7A0-BB948860715E}" srcOrd="0" destOrd="0" presId="urn:microsoft.com/office/officeart/2005/8/layout/arrow3#1"/>
    <dgm:cxn modelId="{F52C9394-1304-4D7B-98E5-9CA17F14F836}" type="presParOf" srcId="{58E400A2-2878-44C2-AFC7-80722D37D424}" destId="{4B9C55B8-593E-466A-8A39-4AAF7FFE8D1F}" srcOrd="1" destOrd="0" presId="urn:microsoft.com/office/officeart/2005/8/layout/arrow3#1"/>
    <dgm:cxn modelId="{0E73EADD-942A-4A3A-A0EB-19805669020D}" type="presParOf" srcId="{58E400A2-2878-44C2-AFC7-80722D37D424}" destId="{5BA06A71-1983-45BF-A980-738B9DECB6CC}" srcOrd="2" destOrd="0" presId="urn:microsoft.com/office/officeart/2005/8/layout/arrow3#1"/>
    <dgm:cxn modelId="{997A43C9-0C79-40CD-BE26-B0C624038812}" type="presOf" srcId="{4CA079B4-B832-4432-9D4F-44B8F3126574}" destId="{5BA06A71-1983-45BF-A980-738B9DECB6CC}" srcOrd="0" destOrd="0" presId="urn:microsoft.com/office/officeart/2005/8/layout/arrow3#1"/>
    <dgm:cxn modelId="{6ABB97E6-23BD-49CC-8D58-7B791EAAC925}" type="presParOf" srcId="{58E400A2-2878-44C2-AFC7-80722D37D424}" destId="{DFB40CDD-F7D9-45E1-8F9D-FFD4C3FA8122}" srcOrd="3" destOrd="0" presId="urn:microsoft.com/office/officeart/2005/8/layout/arrow3#1"/>
    <dgm:cxn modelId="{C805FB52-7D86-4BC0-A1BD-00BB20AEBD1A}" type="presParOf" srcId="{58E400A2-2878-44C2-AFC7-80722D37D424}" destId="{D003F3D3-95B1-4969-93BC-03798D5714E0}" srcOrd="4" destOrd="0" presId="urn:microsoft.com/office/officeart/2005/8/layout/arrow3#1"/>
    <dgm:cxn modelId="{2D91323F-8F73-48AF-BB38-3093E1360D1F}" type="presOf" srcId="{10679AA3-1767-44DF-AAAA-F7F5C9706C09}" destId="{D003F3D3-95B1-4969-93BC-03798D5714E0}" srcOrd="0" destOrd="0" presId="urn:microsoft.com/office/officeart/2005/8/layout/arrow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AAD031-7D2C-4DA3-9F66-C2EE5D02855F}" type="doc">
      <dgm:prSet loTypeId="urn:microsoft.com/office/officeart/2009/3/layout/DescendingProcess" loCatId="process" qsTypeId="urn:microsoft.com/office/officeart/2005/8/quickstyle/simple1#3" qsCatId="simple" csTypeId="urn:microsoft.com/office/officeart/2005/8/colors/colorful2#1" csCatId="colorful" phldr="1"/>
      <dgm:spPr/>
      <dgm:t>
        <a:bodyPr/>
        <a:lstStyle/>
        <a:p>
          <a:endParaRPr lang="en-US"/>
        </a:p>
      </dgm:t>
    </dgm:pt>
    <dgm:pt modelId="{BCE3D066-8B75-4F5E-B2D5-906396CA3426}">
      <dgm:prSet phldrT="[文本]" phldr="0" custT="1"/>
      <dgm:spPr/>
      <dgm:t>
        <a:bodyPr vert="horz" wrap="square"/>
        <a:p>
          <a:pPr>
            <a:lnSpc>
              <a:spcPct val="100000"/>
            </a:lnSpc>
            <a:spcBef>
              <a:spcPct val="0"/>
            </a:spcBef>
            <a:spcAft>
              <a:spcPct val="35000"/>
            </a:spcAft>
          </a:pPr>
          <a:r>
            <a:rPr lang="en-US" sz="1400" b="1" dirty="0">
              <a:solidFill>
                <a:srgbClr val="FF0000"/>
              </a:solidFill>
              <a:highlight>
                <a:srgbClr val="FFFF00"/>
              </a:highlight>
            </a:rPr>
            <a:t>24</a:t>
          </a:r>
          <a:r>
            <a:rPr lang="zh-CN" altLang="en-US" sz="1400" b="1" dirty="0">
              <a:solidFill>
                <a:srgbClr val="FF0000"/>
              </a:solidFill>
              <a:highlight>
                <a:srgbClr val="FFFF00"/>
              </a:highlight>
            </a:rPr>
            <a:t>倍</a:t>
          </a:r>
          <a:r>
            <a:rPr lang="en-US" sz="1400" b="1" dirty="0">
              <a:solidFill>
                <a:srgbClr val="FF0000"/>
              </a:solidFill>
              <a:highlight>
                <a:srgbClr val="FFFF00"/>
              </a:highlight>
            </a:rPr>
            <a:t/>
          </a:r>
          <a:endParaRPr lang="en-US" sz="1400" b="1" dirty="0">
            <a:solidFill>
              <a:srgbClr val="FF0000"/>
            </a:solidFill>
            <a:highlight>
              <a:srgbClr val="FFFF00"/>
            </a:highlight>
          </a:endParaRPr>
        </a:p>
      </dgm:t>
    </dgm:pt>
    <dgm:pt modelId="{EFB85313-3F80-4CF5-A26A-19A7D557D24B}" cxnId="{2B8AA051-560D-4B86-9810-A98A439D2AEA}" type="parTrans">
      <dgm:prSet/>
      <dgm:spPr/>
      <dgm:t>
        <a:bodyPr/>
        <a:lstStyle/>
        <a:p>
          <a:endParaRPr lang="en-US"/>
        </a:p>
      </dgm:t>
    </dgm:pt>
    <dgm:pt modelId="{97D4B8D0-FBB7-4D3B-8D83-6202BCB420C1}" cxnId="{2B8AA051-560D-4B86-9810-A98A439D2AEA}" type="sibTrans">
      <dgm:prSet/>
      <dgm:spPr/>
      <dgm:t>
        <a:bodyPr/>
        <a:lstStyle/>
        <a:p>
          <a:endParaRPr lang="en-US"/>
        </a:p>
      </dgm:t>
    </dgm:pt>
    <dgm:pt modelId="{0DA89D9C-71D3-45A4-ACBE-A8D13205827C}" type="pres">
      <dgm:prSet presAssocID="{33AAD031-7D2C-4DA3-9F66-C2EE5D02855F}" presName="Name0" presStyleCnt="0">
        <dgm:presLayoutVars>
          <dgm:chMax val="7"/>
          <dgm:chPref val="5"/>
        </dgm:presLayoutVars>
      </dgm:prSet>
      <dgm:spPr/>
    </dgm:pt>
    <dgm:pt modelId="{BEB2811F-DDFE-416F-A247-9A14B09EBBFB}" type="pres">
      <dgm:prSet presAssocID="{33AAD031-7D2C-4DA3-9F66-C2EE5D02855F}" presName="arrowNode" presStyleLbl="node1" presStyleIdx="0" presStyleCnt="1" custLinFactNeighborX="-38203" custLinFactNeighborY="25955"/>
      <dgm:spPr/>
    </dgm:pt>
    <dgm:pt modelId="{1D2551D9-0061-4938-8BA7-A4A851139586}" type="pres">
      <dgm:prSet presAssocID="{BCE3D066-8B75-4F5E-B2D5-906396CA3426}" presName="txNode1" presStyleLbl="revTx" presStyleIdx="0" presStyleCnt="1" custScaleX="219822" custScaleY="297306" custLinFactY="100000" custLinFactNeighborX="46102" custLinFactNeighborY="167109">
        <dgm:presLayoutVars>
          <dgm:bulletEnabled val="1"/>
        </dgm:presLayoutVars>
      </dgm:prSet>
      <dgm:spPr/>
    </dgm:pt>
  </dgm:ptLst>
  <dgm:cxnLst>
    <dgm:cxn modelId="{2B8AA051-560D-4B86-9810-A98A439D2AEA}" srcId="{33AAD031-7D2C-4DA3-9F66-C2EE5D02855F}" destId="{BCE3D066-8B75-4F5E-B2D5-906396CA3426}" srcOrd="0" destOrd="0" parTransId="{EFB85313-3F80-4CF5-A26A-19A7D557D24B}" sibTransId="{97D4B8D0-FBB7-4D3B-8D83-6202BCB420C1}"/>
    <dgm:cxn modelId="{43EC23DB-FA23-491F-9F0A-505AA4BA3638}" type="presOf" srcId="{33AAD031-7D2C-4DA3-9F66-C2EE5D02855F}" destId="{0DA89D9C-71D3-45A4-ACBE-A8D13205827C}" srcOrd="0" destOrd="0" presId="urn:microsoft.com/office/officeart/2009/3/layout/DescendingProcess"/>
    <dgm:cxn modelId="{85F94FF8-5643-4580-B153-A29FCAB9EC4A}" type="presParOf" srcId="{0DA89D9C-71D3-45A4-ACBE-A8D13205827C}" destId="{BEB2811F-DDFE-416F-A247-9A14B09EBBFB}" srcOrd="0" destOrd="0" presId="urn:microsoft.com/office/officeart/2009/3/layout/DescendingProcess"/>
    <dgm:cxn modelId="{B930B2F4-4F75-4FBF-82CE-5A766389B1A8}" type="presParOf" srcId="{0DA89D9C-71D3-45A4-ACBE-A8D13205827C}" destId="{1D2551D9-0061-4938-8BA7-A4A851139586}" srcOrd="1" destOrd="0" presId="urn:microsoft.com/office/officeart/2009/3/layout/DescendingProcess"/>
    <dgm:cxn modelId="{5ECB83AE-C62E-477D-BCDA-8C882E2E46C1}" type="presOf" srcId="{BCE3D066-8B75-4F5E-B2D5-906396CA3426}" destId="{1D2551D9-0061-4938-8BA7-A4A851139586}" srcOrd="0" destOrd="0" presId="urn:microsoft.com/office/officeart/2009/3/layout/Descending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2971566" cy="542415"/>
        <a:chOff x="0" y="0"/>
        <a:chExt cx="2971566" cy="542415"/>
      </a:xfrm>
    </dsp:grpSpPr>
    <dsp:sp modelId="{BC8710B9-6208-46C9-B7A0-BB948860715E}">
      <dsp:nvSpPr>
        <dsp:cNvPr id="3" name="减号 2"/>
        <dsp:cNvSpPr/>
      </dsp:nvSpPr>
      <dsp:spPr bwMode="white">
        <a:xfrm rot="-300000">
          <a:off x="9119" y="102107"/>
          <a:ext cx="2953328" cy="338201"/>
        </a:xfrm>
        <a:prstGeom prst="mathMinus">
          <a:avLst/>
        </a:prstGeom>
      </dsp:spPr>
      <dsp:style>
        <a:lnRef idx="2">
          <a:schemeClr val="lt1"/>
        </a:lnRef>
        <a:fillRef idx="1">
          <a:schemeClr val="accent6">
            <a:tint val="60000"/>
          </a:schemeClr>
        </a:fillRef>
        <a:effectRef idx="0">
          <a:scrgbClr r="0" g="0" b="0"/>
        </a:effectRef>
        <a:fontRef idx="minor"/>
      </dsp:style>
      <dsp:txXfrm rot="-300000">
        <a:off x="9119" y="102107"/>
        <a:ext cx="2953328" cy="338201"/>
      </dsp:txXfrm>
    </dsp:sp>
    <dsp:sp modelId="{4B9C55B8-593E-466A-8A39-4AAF7FFE8D1F}">
      <dsp:nvSpPr>
        <dsp:cNvPr id="4" name="下箭头 3"/>
        <dsp:cNvSpPr/>
      </dsp:nvSpPr>
      <dsp:spPr bwMode="white">
        <a:xfrm>
          <a:off x="356588" y="27121"/>
          <a:ext cx="891470" cy="216966"/>
        </a:xfrm>
        <a:prstGeom prst="downArrow">
          <a:avLst/>
        </a:prstGeom>
      </dsp:spPr>
      <dsp:style>
        <a:lnRef idx="2">
          <a:schemeClr val="accent6">
            <a:shade val="80000"/>
          </a:schemeClr>
        </a:lnRef>
        <a:fillRef idx="1">
          <a:schemeClr val="lt1"/>
        </a:fillRef>
        <a:effectRef idx="0">
          <a:scrgbClr r="0" g="0" b="0"/>
        </a:effectRef>
        <a:fontRef idx="minor">
          <a:schemeClr val="lt1"/>
        </a:fontRef>
      </dsp:style>
      <dsp:txXfrm>
        <a:off x="356588" y="27121"/>
        <a:ext cx="891470" cy="216966"/>
      </dsp:txXfrm>
    </dsp:sp>
    <dsp:sp modelId="{5BA06A71-1983-45BF-A980-738B9DECB6CC}">
      <dsp:nvSpPr>
        <dsp:cNvPr id="5" name="矩形 4"/>
        <dsp:cNvSpPr/>
      </dsp:nvSpPr>
      <dsp:spPr bwMode="white">
        <a:xfrm>
          <a:off x="1535006" y="0"/>
          <a:ext cx="1030748" cy="22781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1120" tIns="71120" rIns="71120" bIns="711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0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MG</a:t>
          </a:r>
          <a:r>
            <a:rPr lang="zh-CN" altLang="en-US" sz="10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相关症状改善效果越明显</a:t>
          </a:r>
          <a:endParaRPr lang="en-US" sz="10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dsp:txBody>
      <dsp:txXfrm>
        <a:off x="1535006" y="0"/>
        <a:ext cx="1030748" cy="227814"/>
      </dsp:txXfrm>
    </dsp:sp>
    <dsp:sp modelId="{DFB40CDD-F7D9-45E1-8F9D-FFD4C3FA8122}">
      <dsp:nvSpPr>
        <dsp:cNvPr id="6" name="上箭头 5"/>
        <dsp:cNvSpPr/>
      </dsp:nvSpPr>
      <dsp:spPr bwMode="white">
        <a:xfrm>
          <a:off x="1723508" y="298328"/>
          <a:ext cx="891470" cy="216966"/>
        </a:xfrm>
        <a:prstGeom prst="upArrow">
          <a:avLst/>
        </a:prstGeom>
      </dsp:spPr>
      <dsp:style>
        <a:lnRef idx="2">
          <a:schemeClr val="accent6">
            <a:shade val="80000"/>
          </a:schemeClr>
        </a:lnRef>
        <a:fillRef idx="1">
          <a:schemeClr val="lt1"/>
        </a:fillRef>
        <a:effectRef idx="0">
          <a:scrgbClr r="0" g="0" b="0"/>
        </a:effectRef>
        <a:fontRef idx="minor">
          <a:schemeClr val="lt1"/>
        </a:fontRef>
      </dsp:style>
      <dsp:txXfrm>
        <a:off x="1723508" y="298328"/>
        <a:ext cx="891470" cy="216966"/>
      </dsp:txXfrm>
    </dsp:sp>
    <dsp:sp modelId="{D003F3D3-95B1-4969-93BC-03798D5714E0}">
      <dsp:nvSpPr>
        <dsp:cNvPr id="7" name="矩形 6"/>
        <dsp:cNvSpPr/>
      </dsp:nvSpPr>
      <dsp:spPr bwMode="white">
        <a:xfrm>
          <a:off x="445735" y="314601"/>
          <a:ext cx="950901" cy="227814"/>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71120" tIns="71120" rIns="71120" bIns="711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000" b="1"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AChE</a:t>
          </a:r>
          <a:r>
            <a:rPr lang="zh-CN" altLang="en-US" sz="1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越低</a:t>
          </a:r>
          <a:endParaRPr lang="en-US" sz="1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dsp:txBody>
      <dsp:txXfrm>
        <a:off x="445735" y="314601"/>
        <a:ext cx="950901" cy="227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1690" cy="746991"/>
        <a:chOff x="0" y="0"/>
        <a:chExt cx="821690" cy="746991"/>
      </a:xfrm>
    </dsp:grpSpPr>
    <dsp:sp modelId="{BEB2811F-DDFE-416F-A247-9A14B09EBBFB}">
      <dsp:nvSpPr>
        <dsp:cNvPr id="3" name="形状 2"/>
        <dsp:cNvSpPr/>
      </dsp:nvSpPr>
      <dsp:spPr bwMode="white">
        <a:xfrm rot="4396374">
          <a:off x="-14290" y="363044"/>
          <a:ext cx="644847" cy="449700"/>
        </a:xfrm>
        <a:prstGeom prst="swooshArrow">
          <a:avLst>
            <a:gd name="adj1" fmla="val 16310"/>
            <a:gd name="adj2" fmla="val 31369"/>
          </a:avLst>
        </a:prstGeom>
      </dsp:spPr>
      <dsp:style>
        <a:lnRef idx="2">
          <a:schemeClr val="lt1"/>
        </a:lnRef>
        <a:fillRef idx="1">
          <a:schemeClr val="accent2"/>
        </a:fillRef>
        <a:effectRef idx="0">
          <a:scrgbClr r="0" g="0" b="0"/>
        </a:effectRef>
        <a:fontRef idx="minor">
          <a:schemeClr val="lt1"/>
        </a:fontRef>
      </dsp:style>
      <dsp:txXfrm rot="4396374">
        <a:off x="-14290" y="363044"/>
        <a:ext cx="644847" cy="449700"/>
      </dsp:txXfrm>
    </dsp:sp>
    <dsp:sp modelId="{1D2551D9-0061-4938-8BA7-A4A851139586}">
      <dsp:nvSpPr>
        <dsp:cNvPr id="4" name="矩形 3"/>
        <dsp:cNvSpPr/>
      </dsp:nvSpPr>
      <dsp:spPr bwMode="white">
        <a:xfrm>
          <a:off x="137714" y="214579"/>
          <a:ext cx="304025" cy="119519"/>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7780" tIns="17780" rIns="17780" bIns="17780" anchor="b"/>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400" b="1" dirty="0">
              <a:solidFill>
                <a:srgbClr val="FF0000"/>
              </a:solidFill>
              <a:highlight>
                <a:srgbClr val="FFFF00"/>
              </a:highlight>
            </a:rPr>
            <a:t>24</a:t>
          </a:r>
          <a:r>
            <a:rPr lang="zh-CN" altLang="en-US" sz="1400" b="1" dirty="0">
              <a:solidFill>
                <a:srgbClr val="FF0000"/>
              </a:solidFill>
              <a:highlight>
                <a:srgbClr val="FFFF00"/>
              </a:highlight>
            </a:rPr>
            <a:t>倍</a:t>
          </a:r>
          <a:endParaRPr lang="en-US" sz="1400" b="1" dirty="0">
            <a:solidFill>
              <a:srgbClr val="FF0000"/>
            </a:solidFill>
            <a:highlight>
              <a:srgbClr val="FFFF00"/>
            </a:highlight>
          </a:endParaRPr>
        </a:p>
      </dsp:txBody>
      <dsp:txXfrm>
        <a:off x="137714" y="214579"/>
        <a:ext cx="304025" cy="119519"/>
      </dsp:txXfrm>
    </dsp:sp>
  </dsp:spTree>
</dsp:drawing>
</file>

<file path=ppt/diagrams/layout1.xml><?xml version="1.0" encoding="utf-8"?>
<dgm:layoutDef xmlns:dgm="http://schemas.openxmlformats.org/drawingml/2006/diagram" xmlns:a="http://schemas.openxmlformats.org/drawingml/2006/main" uniqueId="urn:microsoft.com/office/officeart/2005/8/layout/arrow3#1">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vertAlign" val="none"/>
      <dgm:param type="horz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type="mathMinus" r:blip="" rot="-5">
                <dgm:adjLst/>
              </dgm:shape>
            </dgm:if>
            <dgm:else name="Name13">
              <dgm:shape xmlns:r="http://schemas.openxmlformats.org/officeDocument/2006/relationships" type="mathMinus" r:blip="" rot="5">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type="swooshArrow" r:blip="" rot="73.2729">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showMasterSp="0">
  <p:cSld name="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showMasterSp="0">
  <p:cSld name="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showMasterSp="0">
  <p:cSld name="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showMasterSp="0">
  <p:cSld name="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showMasterSp="0">
  <p:cSld name="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showMasterSp="0">
  <p:cSld name="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1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showMasterSp="0">
  <p:cSld name="1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showMasterSp="0">
  <p:cSld name="1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showMasterSp="0">
  <p:cSld name="1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showMasterSp="0">
  <p:cSld name="1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showMasterSp="0">
  <p:cSld name="1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showMasterSp="0">
  <p:cSld name="1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showMasterSp="0">
  <p:cSld name="1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showMasterSp="0">
  <p:cSld name="1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showMasterSp="0">
  <p:cSld name="1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showMasterSp="0">
  <p:cSld name="2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showMasterSp="0">
  <p:cSld name="2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showMasterSp="0">
  <p:cSld name="2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showMasterSp="0">
  <p:cSld name="2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showMasterSp="0">
  <p:cSld name="2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showMasterSp="0">
  <p:cSld name="2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showMasterSp="0">
  <p:cSld name="2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showMasterSp="0">
  <p:cSld name="2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showMasterSp="0">
  <p:cSld name="2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showMasterSp="0">
  <p:cSld name="2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dirty="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p:hf sldNum="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showMasterSp="0">
  <p:cSld name="1_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showMasterSp="0" userDrawn="1">
  <p:cSld name="37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31595" y="6493053"/>
            <a:ext cx="722370" cy="249385"/>
          </a:xfrm>
          <a:prstGeom prst="rect">
            <a:avLst/>
          </a:prstGeom>
        </p:spPr>
        <p:txBody>
          <a:bodyPr/>
          <a:lstStyle>
            <a:lvl1pPr algn="ctr">
              <a:defRPr/>
            </a:lvl1pPr>
          </a:lstStyle>
          <a:p>
            <a:fld id="{40B9113C-ECF6-4798-96B2-DF89A79D62DB}" type="slidenum">
              <a:rPr lang="en-US" smtClean="0"/>
            </a:fld>
            <a:endParaRPr lang="en-US"/>
          </a:p>
        </p:txBody>
      </p:sp>
      <p:sp>
        <p:nvSpPr>
          <p:cNvPr id="6" name="Freeform 5"/>
          <p:cNvSpPr/>
          <p:nvPr userDrawn="1"/>
        </p:nvSpPr>
        <p:spPr>
          <a:xfrm flipH="1">
            <a:off x="554182" y="595116"/>
            <a:ext cx="11083636" cy="5667768"/>
          </a:xfrm>
          <a:custGeom>
            <a:avLst/>
            <a:gdLst>
              <a:gd name="connsiteX0" fmla="*/ 11083636 w 11083636"/>
              <a:gd name="connsiteY0" fmla="*/ 0 h 5667768"/>
              <a:gd name="connsiteX1" fmla="*/ 4228270 w 11083636"/>
              <a:gd name="connsiteY1" fmla="*/ 0 h 5667768"/>
              <a:gd name="connsiteX2" fmla="*/ 4107388 w 11083636"/>
              <a:gd name="connsiteY2" fmla="*/ 42907 h 5667768"/>
              <a:gd name="connsiteX3" fmla="*/ 3435929 w 11083636"/>
              <a:gd name="connsiteY3" fmla="*/ 486249 h 5667768"/>
              <a:gd name="connsiteX4" fmla="*/ 2675903 w 11083636"/>
              <a:gd name="connsiteY4" fmla="*/ 112751 h 5667768"/>
              <a:gd name="connsiteX5" fmla="*/ 1871406 w 11083636"/>
              <a:gd name="connsiteY5" fmla="*/ 564422 h 5667768"/>
              <a:gd name="connsiteX6" fmla="*/ 1118982 w 11083636"/>
              <a:gd name="connsiteY6" fmla="*/ 387200 h 5667768"/>
              <a:gd name="connsiteX7" fmla="*/ 1089801 w 11083636"/>
              <a:gd name="connsiteY7" fmla="*/ 388767 h 5667768"/>
              <a:gd name="connsiteX8" fmla="*/ 1060620 w 11083636"/>
              <a:gd name="connsiteY8" fmla="*/ 387200 h 5667768"/>
              <a:gd name="connsiteX9" fmla="*/ 308196 w 11083636"/>
              <a:gd name="connsiteY9" fmla="*/ 564422 h 5667768"/>
              <a:gd name="connsiteX10" fmla="*/ 96994 w 11083636"/>
              <a:gd name="connsiteY10" fmla="*/ 459697 h 5667768"/>
              <a:gd name="connsiteX11" fmla="*/ 0 w 11083636"/>
              <a:gd name="connsiteY11" fmla="*/ 390907 h 5667768"/>
              <a:gd name="connsiteX12" fmla="*/ 0 w 11083636"/>
              <a:gd name="connsiteY12" fmla="*/ 5667768 h 5667768"/>
              <a:gd name="connsiteX13" fmla="*/ 11083636 w 11083636"/>
              <a:gd name="connsiteY13" fmla="*/ 5667768 h 566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83636" h="5667768">
                <a:moveTo>
                  <a:pt x="11083636" y="0"/>
                </a:moveTo>
                <a:lnTo>
                  <a:pt x="4228270" y="0"/>
                </a:lnTo>
                <a:lnTo>
                  <a:pt x="4107388" y="42907"/>
                </a:lnTo>
                <a:cubicBezTo>
                  <a:pt x="3786171" y="194352"/>
                  <a:pt x="3793692" y="462235"/>
                  <a:pt x="3435929" y="486249"/>
                </a:cubicBezTo>
                <a:cubicBezTo>
                  <a:pt x="3027057" y="513694"/>
                  <a:pt x="2936656" y="99722"/>
                  <a:pt x="2675903" y="112751"/>
                </a:cubicBezTo>
                <a:cubicBezTo>
                  <a:pt x="2415149" y="125780"/>
                  <a:pt x="2160990" y="479127"/>
                  <a:pt x="1871406" y="564422"/>
                </a:cubicBezTo>
                <a:cubicBezTo>
                  <a:pt x="1636120" y="633725"/>
                  <a:pt x="1321497" y="395544"/>
                  <a:pt x="1118982" y="387200"/>
                </a:cubicBezTo>
                <a:lnTo>
                  <a:pt x="1089801" y="388767"/>
                </a:lnTo>
                <a:lnTo>
                  <a:pt x="1060620" y="387200"/>
                </a:lnTo>
                <a:cubicBezTo>
                  <a:pt x="858105" y="395544"/>
                  <a:pt x="543482" y="633725"/>
                  <a:pt x="308196" y="564422"/>
                </a:cubicBezTo>
                <a:cubicBezTo>
                  <a:pt x="235800" y="543099"/>
                  <a:pt x="165618" y="505022"/>
                  <a:pt x="96994" y="459697"/>
                </a:cubicBezTo>
                <a:lnTo>
                  <a:pt x="0" y="390907"/>
                </a:lnTo>
                <a:lnTo>
                  <a:pt x="0" y="5667768"/>
                </a:lnTo>
                <a:lnTo>
                  <a:pt x="11083636" y="56677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accent4"/>
              </a:solidFill>
            </a:endParaRPr>
          </a:p>
        </p:txBody>
      </p:sp>
      <p:sp>
        <p:nvSpPr>
          <p:cNvPr id="3" name="Title 2"/>
          <p:cNvSpPr>
            <a:spLocks noGrp="1"/>
          </p:cNvSpPr>
          <p:nvPr>
            <p:ph type="title"/>
          </p:nvPr>
        </p:nvSpPr>
        <p:spPr>
          <a:xfrm>
            <a:off x="915995" y="800693"/>
            <a:ext cx="10515600" cy="824908"/>
          </a:xfrm>
        </p:spPr>
        <p:txBody>
          <a:bodyPr/>
          <a:lstStyle/>
          <a:p>
            <a:r>
              <a:rPr lang="en-US" dirty="0"/>
              <a:t>Click to edit Master title style</a:t>
            </a:r>
            <a:endParaRPr lang="en-US" dirty="0"/>
          </a:p>
        </p:txBody>
      </p:sp>
    </p:spTree>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showMasterSp="0" userDrawn="1">
  <p:cSld name="Title Only v3">
    <p:spTree>
      <p:nvGrpSpPr>
        <p:cNvPr id="1" name=""/>
        <p:cNvGrpSpPr/>
        <p:nvPr/>
      </p:nvGrpSpPr>
      <p:grpSpPr>
        <a:xfrm>
          <a:off x="0" y="0"/>
          <a:ext cx="0" cy="0"/>
          <a:chOff x="0" y="0"/>
          <a:chExt cx="0" cy="0"/>
        </a:xfrm>
      </p:grpSpPr>
      <p:sp>
        <p:nvSpPr>
          <p:cNvPr id="25" name="Freeform 34"/>
          <p:cNvSpPr/>
          <p:nvPr userDrawn="1"/>
        </p:nvSpPr>
        <p:spPr bwMode="auto">
          <a:xfrm>
            <a:off x="1548278" y="1010761"/>
            <a:ext cx="404813" cy="234950"/>
          </a:xfrm>
          <a:custGeom>
            <a:avLst/>
            <a:gdLst>
              <a:gd name="T0" fmla="*/ 92 w 107"/>
              <a:gd name="T1" fmla="*/ 26 h 62"/>
              <a:gd name="T2" fmla="*/ 89 w 107"/>
              <a:gd name="T3" fmla="*/ 26 h 62"/>
              <a:gd name="T4" fmla="*/ 67 w 107"/>
              <a:gd name="T5" fmla="*/ 9 h 62"/>
              <a:gd name="T6" fmla="*/ 53 w 107"/>
              <a:gd name="T7" fmla="*/ 14 h 62"/>
              <a:gd name="T8" fmla="*/ 37 w 107"/>
              <a:gd name="T9" fmla="*/ 0 h 62"/>
              <a:gd name="T10" fmla="*/ 22 w 107"/>
              <a:gd name="T11" fmla="*/ 15 h 62"/>
              <a:gd name="T12" fmla="*/ 22 w 107"/>
              <a:gd name="T13" fmla="*/ 16 h 62"/>
              <a:gd name="T14" fmla="*/ 18 w 107"/>
              <a:gd name="T15" fmla="*/ 15 h 62"/>
              <a:gd name="T16" fmla="*/ 0 w 107"/>
              <a:gd name="T17" fmla="*/ 34 h 62"/>
              <a:gd name="T18" fmla="*/ 18 w 107"/>
              <a:gd name="T19" fmla="*/ 53 h 62"/>
              <a:gd name="T20" fmla="*/ 27 w 107"/>
              <a:gd name="T21" fmla="*/ 51 h 62"/>
              <a:gd name="T22" fmla="*/ 44 w 107"/>
              <a:gd name="T23" fmla="*/ 62 h 62"/>
              <a:gd name="T24" fmla="*/ 60 w 107"/>
              <a:gd name="T25" fmla="*/ 54 h 62"/>
              <a:gd name="T26" fmla="*/ 67 w 107"/>
              <a:gd name="T27" fmla="*/ 55 h 62"/>
              <a:gd name="T28" fmla="*/ 80 w 107"/>
              <a:gd name="T29" fmla="*/ 51 h 62"/>
              <a:gd name="T30" fmla="*/ 92 w 107"/>
              <a:gd name="T31" fmla="*/ 56 h 62"/>
              <a:gd name="T32" fmla="*/ 107 w 107"/>
              <a:gd name="T33" fmla="*/ 41 h 62"/>
              <a:gd name="T34" fmla="*/ 92 w 10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62">
                <a:moveTo>
                  <a:pt x="92" y="26"/>
                </a:moveTo>
                <a:cubicBezTo>
                  <a:pt x="91" y="26"/>
                  <a:pt x="90" y="26"/>
                  <a:pt x="89" y="26"/>
                </a:cubicBezTo>
                <a:cubicBezTo>
                  <a:pt x="87" y="16"/>
                  <a:pt x="78" y="9"/>
                  <a:pt x="67" y="9"/>
                </a:cubicBezTo>
                <a:cubicBezTo>
                  <a:pt x="62" y="9"/>
                  <a:pt x="57" y="11"/>
                  <a:pt x="53" y="14"/>
                </a:cubicBezTo>
                <a:cubicBezTo>
                  <a:pt x="52" y="6"/>
                  <a:pt x="45" y="0"/>
                  <a:pt x="37" y="0"/>
                </a:cubicBezTo>
                <a:cubicBezTo>
                  <a:pt x="29" y="0"/>
                  <a:pt x="22" y="7"/>
                  <a:pt x="22" y="15"/>
                </a:cubicBezTo>
                <a:cubicBezTo>
                  <a:pt x="22" y="16"/>
                  <a:pt x="22" y="16"/>
                  <a:pt x="22" y="16"/>
                </a:cubicBezTo>
                <a:cubicBezTo>
                  <a:pt x="21" y="16"/>
                  <a:pt x="20" y="15"/>
                  <a:pt x="18" y="15"/>
                </a:cubicBezTo>
                <a:cubicBezTo>
                  <a:pt x="8" y="15"/>
                  <a:pt x="0" y="24"/>
                  <a:pt x="0" y="34"/>
                </a:cubicBezTo>
                <a:cubicBezTo>
                  <a:pt x="0" y="45"/>
                  <a:pt x="8" y="53"/>
                  <a:pt x="18" y="53"/>
                </a:cubicBezTo>
                <a:cubicBezTo>
                  <a:pt x="22" y="53"/>
                  <a:pt x="25" y="52"/>
                  <a:pt x="27" y="51"/>
                </a:cubicBezTo>
                <a:cubicBezTo>
                  <a:pt x="30" y="58"/>
                  <a:pt x="36" y="62"/>
                  <a:pt x="44" y="62"/>
                </a:cubicBezTo>
                <a:cubicBezTo>
                  <a:pt x="51" y="62"/>
                  <a:pt x="57" y="59"/>
                  <a:pt x="60" y="54"/>
                </a:cubicBezTo>
                <a:cubicBezTo>
                  <a:pt x="62" y="54"/>
                  <a:pt x="65" y="55"/>
                  <a:pt x="67" y="55"/>
                </a:cubicBezTo>
                <a:cubicBezTo>
                  <a:pt x="72" y="55"/>
                  <a:pt x="76" y="53"/>
                  <a:pt x="80" y="51"/>
                </a:cubicBezTo>
                <a:cubicBezTo>
                  <a:pt x="83" y="54"/>
                  <a:pt x="87" y="56"/>
                  <a:pt x="92" y="56"/>
                </a:cubicBezTo>
                <a:cubicBezTo>
                  <a:pt x="100" y="56"/>
                  <a:pt x="107" y="50"/>
                  <a:pt x="107" y="41"/>
                </a:cubicBezTo>
                <a:cubicBezTo>
                  <a:pt x="107" y="33"/>
                  <a:pt x="100" y="26"/>
                  <a:pt x="92" y="26"/>
                </a:cubicBezTo>
                <a:close/>
              </a:path>
            </a:pathLst>
          </a:custGeom>
          <a:solidFill>
            <a:schemeClr val="accent1">
              <a:lumMod val="60000"/>
              <a:lumOff val="40000"/>
              <a:alpha val="25000"/>
            </a:schemeClr>
          </a:solidFill>
          <a:ln>
            <a:noFill/>
          </a:ln>
        </p:spPr>
        <p:txBody>
          <a:bodyPr vert="horz" wrap="square" lIns="91440" tIns="45720" rIns="91440" bIns="45720" numCol="1" anchor="t" anchorCtr="0" compatLnSpc="1"/>
          <a:lstStyle/>
          <a:p>
            <a:endParaRPr lang="id-ID"/>
          </a:p>
        </p:txBody>
      </p:sp>
      <p:sp>
        <p:nvSpPr>
          <p:cNvPr id="26" name="Freeform 35"/>
          <p:cNvSpPr/>
          <p:nvPr userDrawn="1"/>
        </p:nvSpPr>
        <p:spPr bwMode="auto">
          <a:xfrm>
            <a:off x="-383511" y="1482887"/>
            <a:ext cx="767021" cy="451599"/>
          </a:xfrm>
          <a:custGeom>
            <a:avLst/>
            <a:gdLst>
              <a:gd name="T0" fmla="*/ 39 w 277"/>
              <a:gd name="T1" fmla="*/ 68 h 162"/>
              <a:gd name="T2" fmla="*/ 45 w 277"/>
              <a:gd name="T3" fmla="*/ 69 h 162"/>
              <a:gd name="T4" fmla="*/ 102 w 277"/>
              <a:gd name="T5" fmla="*/ 24 h 162"/>
              <a:gd name="T6" fmla="*/ 140 w 277"/>
              <a:gd name="T7" fmla="*/ 38 h 162"/>
              <a:gd name="T8" fmla="*/ 180 w 277"/>
              <a:gd name="T9" fmla="*/ 0 h 162"/>
              <a:gd name="T10" fmla="*/ 220 w 277"/>
              <a:gd name="T11" fmla="*/ 41 h 162"/>
              <a:gd name="T12" fmla="*/ 220 w 277"/>
              <a:gd name="T13" fmla="*/ 41 h 162"/>
              <a:gd name="T14" fmla="*/ 229 w 277"/>
              <a:gd name="T15" fmla="*/ 41 h 162"/>
              <a:gd name="T16" fmla="*/ 277 w 277"/>
              <a:gd name="T17" fmla="*/ 89 h 162"/>
              <a:gd name="T18" fmla="*/ 229 w 277"/>
              <a:gd name="T19" fmla="*/ 138 h 162"/>
              <a:gd name="T20" fmla="*/ 206 w 277"/>
              <a:gd name="T21" fmla="*/ 133 h 162"/>
              <a:gd name="T22" fmla="*/ 162 w 277"/>
              <a:gd name="T23" fmla="*/ 162 h 162"/>
              <a:gd name="T24" fmla="*/ 122 w 277"/>
              <a:gd name="T25" fmla="*/ 139 h 162"/>
              <a:gd name="T26" fmla="*/ 102 w 277"/>
              <a:gd name="T27" fmla="*/ 142 h 162"/>
              <a:gd name="T28" fmla="*/ 69 w 277"/>
              <a:gd name="T29" fmla="*/ 132 h 162"/>
              <a:gd name="T30" fmla="*/ 39 w 277"/>
              <a:gd name="T31" fmla="*/ 147 h 162"/>
              <a:gd name="T32" fmla="*/ 0 w 277"/>
              <a:gd name="T33" fmla="*/ 107 h 162"/>
              <a:gd name="T34" fmla="*/ 39 w 277"/>
              <a:gd name="T35" fmla="*/ 6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62">
                <a:moveTo>
                  <a:pt x="39" y="68"/>
                </a:moveTo>
                <a:cubicBezTo>
                  <a:pt x="41" y="68"/>
                  <a:pt x="43" y="68"/>
                  <a:pt x="45" y="69"/>
                </a:cubicBezTo>
                <a:cubicBezTo>
                  <a:pt x="52" y="43"/>
                  <a:pt x="75" y="24"/>
                  <a:pt x="102" y="24"/>
                </a:cubicBezTo>
                <a:cubicBezTo>
                  <a:pt x="117" y="24"/>
                  <a:pt x="130" y="29"/>
                  <a:pt x="140" y="38"/>
                </a:cubicBezTo>
                <a:cubicBezTo>
                  <a:pt x="141" y="17"/>
                  <a:pt x="159" y="0"/>
                  <a:pt x="180" y="0"/>
                </a:cubicBezTo>
                <a:cubicBezTo>
                  <a:pt x="202" y="0"/>
                  <a:pt x="220" y="18"/>
                  <a:pt x="220" y="41"/>
                </a:cubicBezTo>
                <a:cubicBezTo>
                  <a:pt x="220" y="41"/>
                  <a:pt x="220" y="41"/>
                  <a:pt x="220" y="41"/>
                </a:cubicBezTo>
                <a:cubicBezTo>
                  <a:pt x="223" y="41"/>
                  <a:pt x="226" y="41"/>
                  <a:pt x="229" y="41"/>
                </a:cubicBezTo>
                <a:cubicBezTo>
                  <a:pt x="255" y="41"/>
                  <a:pt x="277" y="63"/>
                  <a:pt x="277" y="89"/>
                </a:cubicBezTo>
                <a:cubicBezTo>
                  <a:pt x="277" y="116"/>
                  <a:pt x="255" y="138"/>
                  <a:pt x="229" y="138"/>
                </a:cubicBezTo>
                <a:cubicBezTo>
                  <a:pt x="220" y="138"/>
                  <a:pt x="213" y="136"/>
                  <a:pt x="206" y="133"/>
                </a:cubicBezTo>
                <a:cubicBezTo>
                  <a:pt x="199" y="150"/>
                  <a:pt x="182" y="162"/>
                  <a:pt x="162" y="162"/>
                </a:cubicBezTo>
                <a:cubicBezTo>
                  <a:pt x="145" y="162"/>
                  <a:pt x="130" y="153"/>
                  <a:pt x="122" y="139"/>
                </a:cubicBezTo>
                <a:cubicBezTo>
                  <a:pt x="116" y="141"/>
                  <a:pt x="109" y="142"/>
                  <a:pt x="102" y="142"/>
                </a:cubicBezTo>
                <a:cubicBezTo>
                  <a:pt x="90" y="142"/>
                  <a:pt x="79" y="139"/>
                  <a:pt x="69" y="132"/>
                </a:cubicBezTo>
                <a:cubicBezTo>
                  <a:pt x="62" y="141"/>
                  <a:pt x="51" y="147"/>
                  <a:pt x="39" y="147"/>
                </a:cubicBezTo>
                <a:cubicBezTo>
                  <a:pt x="17" y="147"/>
                  <a:pt x="0" y="129"/>
                  <a:pt x="0" y="107"/>
                </a:cubicBezTo>
                <a:cubicBezTo>
                  <a:pt x="0" y="86"/>
                  <a:pt x="17" y="68"/>
                  <a:pt x="39" y="68"/>
                </a:cubicBezTo>
                <a:close/>
              </a:path>
            </a:pathLst>
          </a:custGeom>
          <a:solidFill>
            <a:schemeClr val="accent1">
              <a:lumMod val="60000"/>
              <a:lumOff val="40000"/>
              <a:alpha val="25000"/>
            </a:schemeClr>
          </a:solidFill>
          <a:ln>
            <a:noFill/>
          </a:ln>
        </p:spPr>
        <p:txBody>
          <a:bodyPr vert="horz" wrap="square" lIns="91440" tIns="45720" rIns="91440" bIns="45720" numCol="1" anchor="t" anchorCtr="0" compatLnSpc="1"/>
          <a:lstStyle/>
          <a:p>
            <a:endParaRPr lang="id-ID"/>
          </a:p>
        </p:txBody>
      </p:sp>
      <p:sp>
        <p:nvSpPr>
          <p:cNvPr id="27" name="Freeform 35"/>
          <p:cNvSpPr/>
          <p:nvPr userDrawn="1"/>
        </p:nvSpPr>
        <p:spPr bwMode="auto">
          <a:xfrm>
            <a:off x="200505" y="357327"/>
            <a:ext cx="582961" cy="343230"/>
          </a:xfrm>
          <a:custGeom>
            <a:avLst/>
            <a:gdLst>
              <a:gd name="T0" fmla="*/ 39 w 277"/>
              <a:gd name="T1" fmla="*/ 68 h 162"/>
              <a:gd name="T2" fmla="*/ 45 w 277"/>
              <a:gd name="T3" fmla="*/ 69 h 162"/>
              <a:gd name="T4" fmla="*/ 102 w 277"/>
              <a:gd name="T5" fmla="*/ 24 h 162"/>
              <a:gd name="T6" fmla="*/ 140 w 277"/>
              <a:gd name="T7" fmla="*/ 38 h 162"/>
              <a:gd name="T8" fmla="*/ 180 w 277"/>
              <a:gd name="T9" fmla="*/ 0 h 162"/>
              <a:gd name="T10" fmla="*/ 220 w 277"/>
              <a:gd name="T11" fmla="*/ 41 h 162"/>
              <a:gd name="T12" fmla="*/ 220 w 277"/>
              <a:gd name="T13" fmla="*/ 41 h 162"/>
              <a:gd name="T14" fmla="*/ 229 w 277"/>
              <a:gd name="T15" fmla="*/ 41 h 162"/>
              <a:gd name="T16" fmla="*/ 277 w 277"/>
              <a:gd name="T17" fmla="*/ 89 h 162"/>
              <a:gd name="T18" fmla="*/ 229 w 277"/>
              <a:gd name="T19" fmla="*/ 138 h 162"/>
              <a:gd name="T20" fmla="*/ 206 w 277"/>
              <a:gd name="T21" fmla="*/ 133 h 162"/>
              <a:gd name="T22" fmla="*/ 162 w 277"/>
              <a:gd name="T23" fmla="*/ 162 h 162"/>
              <a:gd name="T24" fmla="*/ 122 w 277"/>
              <a:gd name="T25" fmla="*/ 139 h 162"/>
              <a:gd name="T26" fmla="*/ 102 w 277"/>
              <a:gd name="T27" fmla="*/ 142 h 162"/>
              <a:gd name="T28" fmla="*/ 69 w 277"/>
              <a:gd name="T29" fmla="*/ 132 h 162"/>
              <a:gd name="T30" fmla="*/ 39 w 277"/>
              <a:gd name="T31" fmla="*/ 147 h 162"/>
              <a:gd name="T32" fmla="*/ 0 w 277"/>
              <a:gd name="T33" fmla="*/ 107 h 162"/>
              <a:gd name="T34" fmla="*/ 39 w 277"/>
              <a:gd name="T35" fmla="*/ 6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62">
                <a:moveTo>
                  <a:pt x="39" y="68"/>
                </a:moveTo>
                <a:cubicBezTo>
                  <a:pt x="41" y="68"/>
                  <a:pt x="43" y="68"/>
                  <a:pt x="45" y="69"/>
                </a:cubicBezTo>
                <a:cubicBezTo>
                  <a:pt x="52" y="43"/>
                  <a:pt x="75" y="24"/>
                  <a:pt x="102" y="24"/>
                </a:cubicBezTo>
                <a:cubicBezTo>
                  <a:pt x="117" y="24"/>
                  <a:pt x="130" y="29"/>
                  <a:pt x="140" y="38"/>
                </a:cubicBezTo>
                <a:cubicBezTo>
                  <a:pt x="141" y="17"/>
                  <a:pt x="159" y="0"/>
                  <a:pt x="180" y="0"/>
                </a:cubicBezTo>
                <a:cubicBezTo>
                  <a:pt x="202" y="0"/>
                  <a:pt x="220" y="18"/>
                  <a:pt x="220" y="41"/>
                </a:cubicBezTo>
                <a:cubicBezTo>
                  <a:pt x="220" y="41"/>
                  <a:pt x="220" y="41"/>
                  <a:pt x="220" y="41"/>
                </a:cubicBezTo>
                <a:cubicBezTo>
                  <a:pt x="223" y="41"/>
                  <a:pt x="226" y="41"/>
                  <a:pt x="229" y="41"/>
                </a:cubicBezTo>
                <a:cubicBezTo>
                  <a:pt x="255" y="41"/>
                  <a:pt x="277" y="63"/>
                  <a:pt x="277" y="89"/>
                </a:cubicBezTo>
                <a:cubicBezTo>
                  <a:pt x="277" y="116"/>
                  <a:pt x="255" y="138"/>
                  <a:pt x="229" y="138"/>
                </a:cubicBezTo>
                <a:cubicBezTo>
                  <a:pt x="220" y="138"/>
                  <a:pt x="213" y="136"/>
                  <a:pt x="206" y="133"/>
                </a:cubicBezTo>
                <a:cubicBezTo>
                  <a:pt x="199" y="150"/>
                  <a:pt x="182" y="162"/>
                  <a:pt x="162" y="162"/>
                </a:cubicBezTo>
                <a:cubicBezTo>
                  <a:pt x="145" y="162"/>
                  <a:pt x="130" y="153"/>
                  <a:pt x="122" y="139"/>
                </a:cubicBezTo>
                <a:cubicBezTo>
                  <a:pt x="116" y="141"/>
                  <a:pt x="109" y="142"/>
                  <a:pt x="102" y="142"/>
                </a:cubicBezTo>
                <a:cubicBezTo>
                  <a:pt x="90" y="142"/>
                  <a:pt x="79" y="139"/>
                  <a:pt x="69" y="132"/>
                </a:cubicBezTo>
                <a:cubicBezTo>
                  <a:pt x="62" y="141"/>
                  <a:pt x="51" y="147"/>
                  <a:pt x="39" y="147"/>
                </a:cubicBezTo>
                <a:cubicBezTo>
                  <a:pt x="17" y="147"/>
                  <a:pt x="0" y="129"/>
                  <a:pt x="0" y="107"/>
                </a:cubicBezTo>
                <a:cubicBezTo>
                  <a:pt x="0" y="86"/>
                  <a:pt x="17" y="68"/>
                  <a:pt x="39" y="68"/>
                </a:cubicBezTo>
                <a:close/>
              </a:path>
            </a:pathLst>
          </a:custGeom>
          <a:solidFill>
            <a:schemeClr val="accent1">
              <a:lumMod val="60000"/>
              <a:lumOff val="40000"/>
              <a:alpha val="25000"/>
            </a:schemeClr>
          </a:solidFill>
          <a:ln>
            <a:noFill/>
          </a:ln>
        </p:spPr>
        <p:txBody>
          <a:bodyPr vert="horz" wrap="square" lIns="91440" tIns="45720" rIns="91440" bIns="45720" numCol="1" anchor="t" anchorCtr="0" compatLnSpc="1"/>
          <a:lstStyle/>
          <a:p>
            <a:endParaRPr lang="id-ID"/>
          </a:p>
        </p:txBody>
      </p:sp>
      <p:sp>
        <p:nvSpPr>
          <p:cNvPr id="6" name="Freeform 30"/>
          <p:cNvSpPr/>
          <p:nvPr userDrawn="1"/>
        </p:nvSpPr>
        <p:spPr bwMode="auto">
          <a:xfrm>
            <a:off x="11206541" y="270249"/>
            <a:ext cx="756642" cy="428063"/>
          </a:xfrm>
          <a:custGeom>
            <a:avLst/>
            <a:gdLst>
              <a:gd name="T0" fmla="*/ 954 w 1034"/>
              <a:gd name="T1" fmla="*/ 252 h 583"/>
              <a:gd name="T2" fmla="*/ 954 w 1034"/>
              <a:gd name="T3" fmla="*/ 249 h 583"/>
              <a:gd name="T4" fmla="*/ 815 w 1034"/>
              <a:gd name="T5" fmla="*/ 110 h 583"/>
              <a:gd name="T6" fmla="*/ 767 w 1034"/>
              <a:gd name="T7" fmla="*/ 119 h 583"/>
              <a:gd name="T8" fmla="*/ 578 w 1034"/>
              <a:gd name="T9" fmla="*/ 0 h 583"/>
              <a:gd name="T10" fmla="*/ 377 w 1034"/>
              <a:gd name="T11" fmla="*/ 152 h 583"/>
              <a:gd name="T12" fmla="*/ 301 w 1034"/>
              <a:gd name="T13" fmla="*/ 131 h 583"/>
              <a:gd name="T14" fmla="*/ 150 w 1034"/>
              <a:gd name="T15" fmla="*/ 282 h 583"/>
              <a:gd name="T16" fmla="*/ 0 w 1034"/>
              <a:gd name="T17" fmla="*/ 432 h 583"/>
              <a:gd name="T18" fmla="*/ 150 w 1034"/>
              <a:gd name="T19" fmla="*/ 583 h 583"/>
              <a:gd name="T20" fmla="*/ 853 w 1034"/>
              <a:gd name="T21" fmla="*/ 583 h 583"/>
              <a:gd name="T22" fmla="*/ 1034 w 1034"/>
              <a:gd name="T23" fmla="*/ 402 h 583"/>
              <a:gd name="T24" fmla="*/ 954 w 1034"/>
              <a:gd name="T25" fmla="*/ 252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4" h="583">
                <a:moveTo>
                  <a:pt x="954" y="252"/>
                </a:moveTo>
                <a:cubicBezTo>
                  <a:pt x="954" y="251"/>
                  <a:pt x="954" y="250"/>
                  <a:pt x="954" y="249"/>
                </a:cubicBezTo>
                <a:cubicBezTo>
                  <a:pt x="954" y="172"/>
                  <a:pt x="892" y="110"/>
                  <a:pt x="815" y="110"/>
                </a:cubicBezTo>
                <a:cubicBezTo>
                  <a:pt x="798" y="110"/>
                  <a:pt x="782" y="113"/>
                  <a:pt x="767" y="119"/>
                </a:cubicBezTo>
                <a:cubicBezTo>
                  <a:pt x="733" y="49"/>
                  <a:pt x="661" y="0"/>
                  <a:pt x="578" y="0"/>
                </a:cubicBezTo>
                <a:cubicBezTo>
                  <a:pt x="482" y="0"/>
                  <a:pt x="402" y="64"/>
                  <a:pt x="377" y="152"/>
                </a:cubicBezTo>
                <a:cubicBezTo>
                  <a:pt x="354" y="139"/>
                  <a:pt x="328" y="131"/>
                  <a:pt x="301" y="131"/>
                </a:cubicBezTo>
                <a:cubicBezTo>
                  <a:pt x="218" y="131"/>
                  <a:pt x="150" y="199"/>
                  <a:pt x="150" y="282"/>
                </a:cubicBezTo>
                <a:cubicBezTo>
                  <a:pt x="67" y="282"/>
                  <a:pt x="0" y="349"/>
                  <a:pt x="0" y="432"/>
                </a:cubicBezTo>
                <a:cubicBezTo>
                  <a:pt x="0" y="515"/>
                  <a:pt x="67" y="583"/>
                  <a:pt x="150" y="583"/>
                </a:cubicBezTo>
                <a:cubicBezTo>
                  <a:pt x="853" y="583"/>
                  <a:pt x="853" y="583"/>
                  <a:pt x="853" y="583"/>
                </a:cubicBezTo>
                <a:cubicBezTo>
                  <a:pt x="953" y="583"/>
                  <a:pt x="1034" y="502"/>
                  <a:pt x="1034" y="402"/>
                </a:cubicBezTo>
                <a:cubicBezTo>
                  <a:pt x="1034" y="339"/>
                  <a:pt x="1002" y="284"/>
                  <a:pt x="954" y="252"/>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7" name="Slide Number Placeholder 5"/>
          <p:cNvSpPr txBox="1"/>
          <p:nvPr userDrawn="1"/>
        </p:nvSpPr>
        <p:spPr>
          <a:xfrm>
            <a:off x="11382376" y="326491"/>
            <a:ext cx="468000" cy="365125"/>
          </a:xfrm>
          <a:prstGeom prst="rect">
            <a:avLst/>
          </a:prstGeom>
        </p:spPr>
        <p:txBody>
          <a:bodyPr vert="horz" lIns="91440" tIns="45720" rIns="91440" bIns="4572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4E97F8-F2EB-4E84-BA61-217D6A6B81BD}" type="slidenum">
              <a:rPr lang="id-ID" smtClean="0">
                <a:solidFill>
                  <a:schemeClr val="bg1"/>
                </a:solidFill>
              </a:rPr>
            </a:fld>
            <a:endParaRPr lang="id-ID" dirty="0">
              <a:solidFill>
                <a:schemeClr val="bg1"/>
              </a:solidFill>
            </a:endParaRPr>
          </a:p>
        </p:txBody>
      </p:sp>
      <p:grpSp>
        <p:nvGrpSpPr>
          <p:cNvPr id="17" name="Group 16"/>
          <p:cNvGrpSpPr/>
          <p:nvPr userDrawn="1"/>
        </p:nvGrpSpPr>
        <p:grpSpPr>
          <a:xfrm>
            <a:off x="338952" y="6409324"/>
            <a:ext cx="224082" cy="221156"/>
            <a:chOff x="4328868" y="5502988"/>
            <a:chExt cx="500307" cy="493774"/>
          </a:xfrm>
        </p:grpSpPr>
        <p:sp>
          <p:nvSpPr>
            <p:cNvPr id="18" name="Freeform 1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solidFill>
                <a:schemeClr val="bg2"/>
              </a:solidFill>
            </a:ln>
          </p:spPr>
          <p:txBody>
            <a:bodyPr vert="horz" wrap="square" lIns="91440" tIns="45720" rIns="91440" bIns="45720" numCol="1" anchor="t" anchorCtr="0" compatLnSpc="1"/>
            <a:lstStyle/>
            <a:p>
              <a:endParaRPr lang="id-ID"/>
            </a:p>
          </p:txBody>
        </p:sp>
        <p:sp>
          <p:nvSpPr>
            <p:cNvPr id="19" name="Freeform 1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solidFill>
                <a:schemeClr val="bg2"/>
              </a:solidFill>
            </a:ln>
          </p:spPr>
          <p:txBody>
            <a:bodyPr vert="horz" wrap="square" lIns="91440" tIns="45720" rIns="91440" bIns="45720" numCol="1" anchor="t" anchorCtr="0" compatLnSpc="1"/>
            <a:lstStyle/>
            <a:p>
              <a:endParaRPr lang="id-ID"/>
            </a:p>
          </p:txBody>
        </p:sp>
      </p:grpSp>
      <p:grpSp>
        <p:nvGrpSpPr>
          <p:cNvPr id="20" name="Group 19"/>
          <p:cNvGrpSpPr/>
          <p:nvPr userDrawn="1"/>
        </p:nvGrpSpPr>
        <p:grpSpPr>
          <a:xfrm flipH="1">
            <a:off x="11637433" y="6409324"/>
            <a:ext cx="224082" cy="221156"/>
            <a:chOff x="4328868" y="5502988"/>
            <a:chExt cx="500307" cy="493774"/>
          </a:xfrm>
        </p:grpSpPr>
        <p:sp>
          <p:nvSpPr>
            <p:cNvPr id="21" name="Freeform 2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solidFill>
                <a:schemeClr val="bg2"/>
              </a:solidFill>
            </a:ln>
          </p:spPr>
          <p:txBody>
            <a:bodyPr vert="horz" wrap="square" lIns="91440" tIns="45720" rIns="91440" bIns="45720" numCol="1" anchor="t" anchorCtr="0" compatLnSpc="1"/>
            <a:lstStyle/>
            <a:p>
              <a:endParaRPr lang="id-ID"/>
            </a:p>
          </p:txBody>
        </p:sp>
        <p:sp>
          <p:nvSpPr>
            <p:cNvPr id="22" name="Freeform 2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solidFill>
                <a:schemeClr val="bg2"/>
              </a:solidFill>
            </a:ln>
          </p:spPr>
          <p:txBody>
            <a:bodyPr vert="horz" wrap="square" lIns="91440" tIns="45720" rIns="91440" bIns="45720" numCol="1" anchor="t" anchorCtr="0" compatLnSpc="1"/>
            <a:lstStyle/>
            <a:p>
              <a:endParaRPr lang="id-ID"/>
            </a:p>
          </p:txBody>
        </p:sp>
      </p:grpSp>
      <p:sp>
        <p:nvSpPr>
          <p:cNvPr id="23" name="Title 1"/>
          <p:cNvSpPr>
            <a:spLocks noGrp="1"/>
          </p:cNvSpPr>
          <p:nvPr>
            <p:ph type="title"/>
          </p:nvPr>
        </p:nvSpPr>
        <p:spPr>
          <a:xfrm>
            <a:off x="845761" y="623789"/>
            <a:ext cx="10515600" cy="911682"/>
          </a:xfrm>
        </p:spPr>
        <p:txBody>
          <a:bodyPr/>
          <a:lstStyle>
            <a:lvl1pPr algn="ctr">
              <a:defRPr b="1"/>
            </a:lvl1pPr>
          </a:lstStyle>
          <a:p>
            <a:r>
              <a:rPr lang="en-US" dirty="0"/>
              <a:t>Click to edit Master title style</a:t>
            </a:r>
            <a:endParaRPr lang="id-ID" dirty="0"/>
          </a:p>
        </p:txBody>
      </p:sp>
      <p:sp>
        <p:nvSpPr>
          <p:cNvPr id="24" name="Text Placeholder 11"/>
          <p:cNvSpPr>
            <a:spLocks noGrp="1"/>
          </p:cNvSpPr>
          <p:nvPr>
            <p:ph type="body" sz="quarter" idx="13"/>
          </p:nvPr>
        </p:nvSpPr>
        <p:spPr>
          <a:xfrm>
            <a:off x="845761" y="1341975"/>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fade">
                                      <p:cBhvr>
                                        <p:cTn id="11"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hf sldNum="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showMasterSp="0">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showMasterSp="0">
  <p:cSld name="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showMasterSp="0">
  <p:cSld name="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hf sldNum="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8" Type="http://schemas.openxmlformats.org/officeDocument/2006/relationships/theme" Target="../theme/theme1.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100000">
              <a:srgbClr val="489291"/>
            </a:gs>
            <a:gs pos="0">
              <a:srgbClr val="2DA582">
                <a:alpha val="80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Ls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3.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5" Type="http://schemas.openxmlformats.org/officeDocument/2006/relationships/notesSlide" Target="../notesSlides/notesSlide9.xml"/><Relationship Id="rId24" Type="http://schemas.openxmlformats.org/officeDocument/2006/relationships/slideLayout" Target="../slideLayouts/slideLayout43.xml"/><Relationship Id="rId23" Type="http://schemas.openxmlformats.org/officeDocument/2006/relationships/tags" Target="../tags/tag98.xml"/><Relationship Id="rId22" Type="http://schemas.openxmlformats.org/officeDocument/2006/relationships/image" Target="../media/image34.png"/><Relationship Id="rId21" Type="http://schemas.openxmlformats.org/officeDocument/2006/relationships/tags" Target="../tags/tag97.xml"/><Relationship Id="rId20" Type="http://schemas.openxmlformats.org/officeDocument/2006/relationships/image" Target="../media/image33.png"/><Relationship Id="rId2" Type="http://schemas.openxmlformats.org/officeDocument/2006/relationships/image" Target="../media/image21.png"/><Relationship Id="rId19" Type="http://schemas.openxmlformats.org/officeDocument/2006/relationships/image" Target="../media/image32.png"/><Relationship Id="rId18" Type="http://schemas.openxmlformats.org/officeDocument/2006/relationships/tags" Target="../tags/tag96.xml"/><Relationship Id="rId17" Type="http://schemas.openxmlformats.org/officeDocument/2006/relationships/tags" Target="../tags/tag95.xml"/><Relationship Id="rId16" Type="http://schemas.openxmlformats.org/officeDocument/2006/relationships/tags" Target="../tags/tag94.xml"/><Relationship Id="rId15" Type="http://schemas.openxmlformats.org/officeDocument/2006/relationships/tags" Target="../tags/tag93.xml"/><Relationship Id="rId14" Type="http://schemas.openxmlformats.org/officeDocument/2006/relationships/tags" Target="../tags/tag92.xml"/><Relationship Id="rId13" Type="http://schemas.openxmlformats.org/officeDocument/2006/relationships/tags" Target="../tags/tag91.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1" Type="http://schemas.openxmlformats.org/officeDocument/2006/relationships/notesSlide" Target="../notesSlides/notesSlide10.xml"/><Relationship Id="rId20" Type="http://schemas.openxmlformats.org/officeDocument/2006/relationships/slideLayout" Target="../slideLayouts/slideLayout43.xml"/><Relationship Id="rId2" Type="http://schemas.openxmlformats.org/officeDocument/2006/relationships/tags" Target="../tags/tag100.xml"/><Relationship Id="rId19" Type="http://schemas.openxmlformats.org/officeDocument/2006/relationships/tags" Target="../tags/tag116.xml"/><Relationship Id="rId18" Type="http://schemas.openxmlformats.org/officeDocument/2006/relationships/tags" Target="../tags/tag115.xml"/><Relationship Id="rId17" Type="http://schemas.openxmlformats.org/officeDocument/2006/relationships/tags" Target="../tags/tag114.xml"/><Relationship Id="rId16" Type="http://schemas.openxmlformats.org/officeDocument/2006/relationships/tags" Target="../tags/tag113.xml"/><Relationship Id="rId15" Type="http://schemas.openxmlformats.org/officeDocument/2006/relationships/tags" Target="../tags/tag112.xml"/><Relationship Id="rId14" Type="http://schemas.openxmlformats.org/officeDocument/2006/relationships/tags" Target="../tags/tag111.xml"/><Relationship Id="rId13" Type="http://schemas.openxmlformats.org/officeDocument/2006/relationships/tags" Target="../tags/tag110.xml"/><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image" Target="../media/image35.png"/><Relationship Id="rId1" Type="http://schemas.openxmlformats.org/officeDocument/2006/relationships/tags" Target="../tags/tag99.xml"/></Relationships>
</file>

<file path=ppt/slides/_rels/slide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image" Target="../media/image4.svg"/><Relationship Id="rId7" Type="http://schemas.openxmlformats.org/officeDocument/2006/relationships/image" Target="../media/image3.png"/><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3" Type="http://schemas.openxmlformats.org/officeDocument/2006/relationships/notesSlide" Target="../notesSlides/notesSlide2.xml"/><Relationship Id="rId32" Type="http://schemas.openxmlformats.org/officeDocument/2006/relationships/slideLayout" Target="../slideLayouts/slideLayout43.xml"/><Relationship Id="rId31" Type="http://schemas.openxmlformats.org/officeDocument/2006/relationships/tags" Target="../tags/tag21.xml"/><Relationship Id="rId30" Type="http://schemas.openxmlformats.org/officeDocument/2006/relationships/tags" Target="../tags/tag20.xml"/><Relationship Id="rId3" Type="http://schemas.openxmlformats.org/officeDocument/2006/relationships/tags" Target="../tags/tag3.xml"/><Relationship Id="rId29" Type="http://schemas.openxmlformats.org/officeDocument/2006/relationships/tags" Target="../tags/tag19.xml"/><Relationship Id="rId28" Type="http://schemas.openxmlformats.org/officeDocument/2006/relationships/tags" Target="../tags/tag18.xml"/><Relationship Id="rId27" Type="http://schemas.openxmlformats.org/officeDocument/2006/relationships/tags" Target="../tags/tag17.xml"/><Relationship Id="rId26" Type="http://schemas.openxmlformats.org/officeDocument/2006/relationships/image" Target="../media/image12.svg"/><Relationship Id="rId25" Type="http://schemas.openxmlformats.org/officeDocument/2006/relationships/image" Target="../media/image11.png"/><Relationship Id="rId24" Type="http://schemas.openxmlformats.org/officeDocument/2006/relationships/tags" Target="../tags/tag16.xml"/><Relationship Id="rId23" Type="http://schemas.openxmlformats.org/officeDocument/2006/relationships/image" Target="../media/image10.svg"/><Relationship Id="rId22" Type="http://schemas.openxmlformats.org/officeDocument/2006/relationships/image" Target="../media/image9.png"/><Relationship Id="rId21" Type="http://schemas.openxmlformats.org/officeDocument/2006/relationships/tags" Target="../tags/tag15.xml"/><Relationship Id="rId20" Type="http://schemas.openxmlformats.org/officeDocument/2006/relationships/tags" Target="../tags/tag14.xml"/><Relationship Id="rId2" Type="http://schemas.openxmlformats.org/officeDocument/2006/relationships/tags" Target="../tags/tag2.xml"/><Relationship Id="rId19" Type="http://schemas.openxmlformats.org/officeDocument/2006/relationships/tags" Target="../tags/tag13.xml"/><Relationship Id="rId18" Type="http://schemas.openxmlformats.org/officeDocument/2006/relationships/tags" Target="../tags/tag12.xml"/><Relationship Id="rId17" Type="http://schemas.openxmlformats.org/officeDocument/2006/relationships/tags" Target="../tags/tag11.xml"/><Relationship Id="rId16" Type="http://schemas.openxmlformats.org/officeDocument/2006/relationships/tags" Target="../tags/tag10.xml"/><Relationship Id="rId15" Type="http://schemas.openxmlformats.org/officeDocument/2006/relationships/image" Target="../media/image8.svg"/><Relationship Id="rId14" Type="http://schemas.openxmlformats.org/officeDocument/2006/relationships/image" Target="../media/image7.png"/><Relationship Id="rId13" Type="http://schemas.openxmlformats.org/officeDocument/2006/relationships/tags" Target="../tags/tag9.xml"/><Relationship Id="rId12" Type="http://schemas.openxmlformats.org/officeDocument/2006/relationships/image" Target="../media/image6.svg"/><Relationship Id="rId11" Type="http://schemas.openxmlformats.org/officeDocument/2006/relationships/image" Target="../media/image5.png"/><Relationship Id="rId10" Type="http://schemas.openxmlformats.org/officeDocument/2006/relationships/tags" Target="../tags/tag8.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3.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1" Type="http://schemas.openxmlformats.org/officeDocument/2006/relationships/notesSlide" Target="../notesSlides/notesSlide4.xml"/><Relationship Id="rId30" Type="http://schemas.openxmlformats.org/officeDocument/2006/relationships/slideLayout" Target="../slideLayouts/slideLayout43.xml"/><Relationship Id="rId3" Type="http://schemas.openxmlformats.org/officeDocument/2006/relationships/tags" Target="../tags/tag24.xml"/><Relationship Id="rId29" Type="http://schemas.openxmlformats.org/officeDocument/2006/relationships/tags" Target="../tags/tag43.xml"/><Relationship Id="rId28" Type="http://schemas.openxmlformats.org/officeDocument/2006/relationships/tags" Target="../tags/tag42.xml"/><Relationship Id="rId27" Type="http://schemas.openxmlformats.org/officeDocument/2006/relationships/image" Target="../media/image20.svg"/><Relationship Id="rId26" Type="http://schemas.openxmlformats.org/officeDocument/2006/relationships/tags" Target="../tags/tag41.xml"/><Relationship Id="rId25" Type="http://schemas.openxmlformats.org/officeDocument/2006/relationships/tags" Target="../tags/tag40.xml"/><Relationship Id="rId24" Type="http://schemas.openxmlformats.org/officeDocument/2006/relationships/image" Target="../media/image19.svg"/><Relationship Id="rId23" Type="http://schemas.openxmlformats.org/officeDocument/2006/relationships/tags" Target="../tags/tag39.xml"/><Relationship Id="rId22" Type="http://schemas.openxmlformats.org/officeDocument/2006/relationships/tags" Target="../tags/tag38.xml"/><Relationship Id="rId21" Type="http://schemas.openxmlformats.org/officeDocument/2006/relationships/image" Target="../media/image18.svg"/><Relationship Id="rId20" Type="http://schemas.openxmlformats.org/officeDocument/2006/relationships/tags" Target="../tags/tag37.xml"/><Relationship Id="rId2" Type="http://schemas.openxmlformats.org/officeDocument/2006/relationships/tags" Target="../tags/tag23.xml"/><Relationship Id="rId19" Type="http://schemas.openxmlformats.org/officeDocument/2006/relationships/tags" Target="../tags/tag36.xml"/><Relationship Id="rId18" Type="http://schemas.openxmlformats.org/officeDocument/2006/relationships/image" Target="../media/image17.svg"/><Relationship Id="rId17" Type="http://schemas.openxmlformats.org/officeDocument/2006/relationships/image" Target="../media/image16.png"/><Relationship Id="rId16" Type="http://schemas.openxmlformats.org/officeDocument/2006/relationships/tags" Target="../tags/tag35.xml"/><Relationship Id="rId15" Type="http://schemas.openxmlformats.org/officeDocument/2006/relationships/tags" Target="../tags/tag34.xml"/><Relationship Id="rId14" Type="http://schemas.openxmlformats.org/officeDocument/2006/relationships/image" Target="../media/image15.svg"/><Relationship Id="rId13" Type="http://schemas.openxmlformats.org/officeDocument/2006/relationships/image" Target="../media/image14.png"/><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image" Target="../media/image23.svg"/><Relationship Id="rId7" Type="http://schemas.openxmlformats.org/officeDocument/2006/relationships/image" Target="../media/image22.png"/><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image" Target="../media/image21.png"/><Relationship Id="rId18" Type="http://schemas.openxmlformats.org/officeDocument/2006/relationships/notesSlide" Target="../notesSlides/notesSlide5.xml"/><Relationship Id="rId17" Type="http://schemas.openxmlformats.org/officeDocument/2006/relationships/slideLayout" Target="../slideLayouts/slideLayout43.xml"/><Relationship Id="rId16" Type="http://schemas.openxmlformats.org/officeDocument/2006/relationships/tags" Target="../tags/tag53.xml"/><Relationship Id="rId15" Type="http://schemas.openxmlformats.org/officeDocument/2006/relationships/tags" Target="../tags/tag52.xml"/><Relationship Id="rId14" Type="http://schemas.openxmlformats.org/officeDocument/2006/relationships/image" Target="../media/image25.svg"/><Relationship Id="rId13" Type="http://schemas.openxmlformats.org/officeDocument/2006/relationships/image" Target="../media/image24.png"/><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7" Type="http://schemas.openxmlformats.org/officeDocument/2006/relationships/notesSlide" Target="../notesSlides/notesSlide6.xml"/><Relationship Id="rId16" Type="http://schemas.openxmlformats.org/officeDocument/2006/relationships/slideLayout" Target="../slideLayouts/slideLayout43.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tags" Target="../tags/tag65.xml"/><Relationship Id="rId12" Type="http://schemas.openxmlformats.org/officeDocument/2006/relationships/tags" Target="../tags/tag64.xml"/><Relationship Id="rId11" Type="http://schemas.openxmlformats.org/officeDocument/2006/relationships/tags" Target="../tags/tag63.xml"/><Relationship Id="rId10" Type="http://schemas.openxmlformats.org/officeDocument/2006/relationships/tags" Target="../tags/tag62.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43.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chart" Target="../charts/chart2.xml"/></Relationships>
</file>

<file path=ppt/slides/_rels/slide8.xml.rels><?xml version="1.0" encoding="UTF-8" standalone="yes"?>
<Relationships xmlns="http://schemas.openxmlformats.org/package/2006/relationships"><Relationship Id="rId9" Type="http://schemas.openxmlformats.org/officeDocument/2006/relationships/diagramLayout" Target="../diagrams/layout2.xml"/><Relationship Id="rId8" Type="http://schemas.openxmlformats.org/officeDocument/2006/relationships/diagramData" Target="../diagrams/data2.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6" Type="http://schemas.openxmlformats.org/officeDocument/2006/relationships/notesSlide" Target="../notesSlides/notesSlide8.xml"/><Relationship Id="rId25" Type="http://schemas.openxmlformats.org/officeDocument/2006/relationships/slideLayout" Target="../slideLayouts/slideLayout43.xml"/><Relationship Id="rId24" Type="http://schemas.openxmlformats.org/officeDocument/2006/relationships/tags" Target="../tags/tag79.xml"/><Relationship Id="rId23" Type="http://schemas.openxmlformats.org/officeDocument/2006/relationships/tags" Target="../tags/tag78.xml"/><Relationship Id="rId22" Type="http://schemas.openxmlformats.org/officeDocument/2006/relationships/image" Target="../media/image21.png"/><Relationship Id="rId21" Type="http://schemas.openxmlformats.org/officeDocument/2006/relationships/image" Target="../media/image13.png"/><Relationship Id="rId20" Type="http://schemas.openxmlformats.org/officeDocument/2006/relationships/tags" Target="../tags/tag77.xml"/><Relationship Id="rId2" Type="http://schemas.openxmlformats.org/officeDocument/2006/relationships/tags" Target="../tags/tag71.xml"/><Relationship Id="rId19" Type="http://schemas.openxmlformats.org/officeDocument/2006/relationships/tags" Target="../tags/tag76.xml"/><Relationship Id="rId18" Type="http://schemas.openxmlformats.org/officeDocument/2006/relationships/tags" Target="../tags/tag75.xml"/><Relationship Id="rId17" Type="http://schemas.openxmlformats.org/officeDocument/2006/relationships/tags" Target="../tags/tag74.xml"/><Relationship Id="rId16" Type="http://schemas.openxmlformats.org/officeDocument/2006/relationships/tags" Target="../tags/tag73.xml"/><Relationship Id="rId15" Type="http://schemas.openxmlformats.org/officeDocument/2006/relationships/tags" Target="../tags/tag72.xml"/><Relationship Id="rId14" Type="http://schemas.openxmlformats.org/officeDocument/2006/relationships/image" Target="../media/image31.png"/><Relationship Id="rId13" Type="http://schemas.openxmlformats.org/officeDocument/2006/relationships/image" Target="../media/image30.png"/><Relationship Id="rId12" Type="http://schemas.microsoft.com/office/2007/relationships/diagramDrawing" Target="../diagrams/drawing2.xml"/><Relationship Id="rId11" Type="http://schemas.openxmlformats.org/officeDocument/2006/relationships/diagramColors" Target="../diagrams/colors2.xml"/><Relationship Id="rId10" Type="http://schemas.openxmlformats.org/officeDocument/2006/relationships/diagramQuickStyle" Target="../diagrams/quickStyle2.xml"/><Relationship Id="rId1"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8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 name="Freeform 218"/>
          <p:cNvSpPr/>
          <p:nvPr/>
        </p:nvSpPr>
        <p:spPr>
          <a:xfrm flipH="1">
            <a:off x="107092" y="474267"/>
            <a:ext cx="11975579" cy="6160666"/>
          </a:xfrm>
          <a:custGeom>
            <a:avLst/>
            <a:gdLst>
              <a:gd name="connsiteX0" fmla="*/ 11083636 w 11083636"/>
              <a:gd name="connsiteY0" fmla="*/ 0 h 5667768"/>
              <a:gd name="connsiteX1" fmla="*/ 4228270 w 11083636"/>
              <a:gd name="connsiteY1" fmla="*/ 0 h 5667768"/>
              <a:gd name="connsiteX2" fmla="*/ 4107388 w 11083636"/>
              <a:gd name="connsiteY2" fmla="*/ 42907 h 5667768"/>
              <a:gd name="connsiteX3" fmla="*/ 3435929 w 11083636"/>
              <a:gd name="connsiteY3" fmla="*/ 486249 h 5667768"/>
              <a:gd name="connsiteX4" fmla="*/ 2675903 w 11083636"/>
              <a:gd name="connsiteY4" fmla="*/ 112751 h 5667768"/>
              <a:gd name="connsiteX5" fmla="*/ 1871406 w 11083636"/>
              <a:gd name="connsiteY5" fmla="*/ 564422 h 5667768"/>
              <a:gd name="connsiteX6" fmla="*/ 1118982 w 11083636"/>
              <a:gd name="connsiteY6" fmla="*/ 387200 h 5667768"/>
              <a:gd name="connsiteX7" fmla="*/ 1089801 w 11083636"/>
              <a:gd name="connsiteY7" fmla="*/ 388767 h 5667768"/>
              <a:gd name="connsiteX8" fmla="*/ 1060620 w 11083636"/>
              <a:gd name="connsiteY8" fmla="*/ 387200 h 5667768"/>
              <a:gd name="connsiteX9" fmla="*/ 308196 w 11083636"/>
              <a:gd name="connsiteY9" fmla="*/ 564422 h 5667768"/>
              <a:gd name="connsiteX10" fmla="*/ 96994 w 11083636"/>
              <a:gd name="connsiteY10" fmla="*/ 459697 h 5667768"/>
              <a:gd name="connsiteX11" fmla="*/ 0 w 11083636"/>
              <a:gd name="connsiteY11" fmla="*/ 390907 h 5667768"/>
              <a:gd name="connsiteX12" fmla="*/ 0 w 11083636"/>
              <a:gd name="connsiteY12" fmla="*/ 5667768 h 5667768"/>
              <a:gd name="connsiteX13" fmla="*/ 11083636 w 11083636"/>
              <a:gd name="connsiteY13" fmla="*/ 5667768 h 566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83636" h="5667768">
                <a:moveTo>
                  <a:pt x="11083636" y="0"/>
                </a:moveTo>
                <a:lnTo>
                  <a:pt x="4228270" y="0"/>
                </a:lnTo>
                <a:lnTo>
                  <a:pt x="4107388" y="42907"/>
                </a:lnTo>
                <a:cubicBezTo>
                  <a:pt x="3786171" y="194352"/>
                  <a:pt x="3793692" y="462235"/>
                  <a:pt x="3435929" y="486249"/>
                </a:cubicBezTo>
                <a:cubicBezTo>
                  <a:pt x="3027057" y="513694"/>
                  <a:pt x="2936656" y="99722"/>
                  <a:pt x="2675903" y="112751"/>
                </a:cubicBezTo>
                <a:cubicBezTo>
                  <a:pt x="2415149" y="125780"/>
                  <a:pt x="2160990" y="479127"/>
                  <a:pt x="1871406" y="564422"/>
                </a:cubicBezTo>
                <a:cubicBezTo>
                  <a:pt x="1636120" y="633725"/>
                  <a:pt x="1321497" y="395544"/>
                  <a:pt x="1118982" y="387200"/>
                </a:cubicBezTo>
                <a:lnTo>
                  <a:pt x="1089801" y="388767"/>
                </a:lnTo>
                <a:lnTo>
                  <a:pt x="1060620" y="387200"/>
                </a:lnTo>
                <a:cubicBezTo>
                  <a:pt x="858105" y="395544"/>
                  <a:pt x="543482" y="633725"/>
                  <a:pt x="308196" y="564422"/>
                </a:cubicBezTo>
                <a:cubicBezTo>
                  <a:pt x="235800" y="543099"/>
                  <a:pt x="165618" y="505022"/>
                  <a:pt x="96994" y="459697"/>
                </a:cubicBezTo>
                <a:lnTo>
                  <a:pt x="0" y="390907"/>
                </a:lnTo>
                <a:lnTo>
                  <a:pt x="0" y="5667768"/>
                </a:lnTo>
                <a:lnTo>
                  <a:pt x="11083636" y="566776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sz="2800" b="1" dirty="0">
              <a:solidFill>
                <a:srgbClr val="2C8384"/>
              </a:solidFill>
              <a:latin typeface="微软雅黑" panose="020B0503020204020204" pitchFamily="34" charset="-122"/>
              <a:ea typeface="微软雅黑" panose="020B0503020204020204" pitchFamily="34" charset="-122"/>
              <a:sym typeface="Arial" panose="020B0604020202020204"/>
            </a:endParaRPr>
          </a:p>
          <a:p>
            <a:pPr algn="ctr"/>
            <a:endParaRPr lang="en-US" altLang="zh-CN" sz="2800" b="1" dirty="0">
              <a:solidFill>
                <a:srgbClr val="2C8384"/>
              </a:solidFill>
              <a:latin typeface="微软雅黑" panose="020B0503020204020204" pitchFamily="34" charset="-122"/>
              <a:ea typeface="微软雅黑" panose="020B0503020204020204" pitchFamily="34" charset="-122"/>
              <a:sym typeface="Arial" panose="020B0604020202020204"/>
            </a:endParaRPr>
          </a:p>
          <a:p>
            <a:pPr algn="ctr"/>
            <a:endParaRPr lang="en-US" altLang="zh-CN" sz="2800" b="1" dirty="0">
              <a:solidFill>
                <a:srgbClr val="2C8384"/>
              </a:solidFill>
              <a:latin typeface="微软雅黑" panose="020B0503020204020204" pitchFamily="34" charset="-122"/>
              <a:ea typeface="微软雅黑" panose="020B0503020204020204" pitchFamily="34" charset="-122"/>
              <a:sym typeface="Arial" panose="020B0604020202020204"/>
            </a:endParaRPr>
          </a:p>
          <a:p>
            <a:pPr algn="ctr"/>
            <a:endParaRPr lang="en-US" altLang="zh-CN" sz="2800" b="1" dirty="0">
              <a:solidFill>
                <a:srgbClr val="2C8384"/>
              </a:solidFill>
              <a:latin typeface="微软雅黑" panose="020B0503020204020204" pitchFamily="34" charset="-122"/>
              <a:ea typeface="微软雅黑" panose="020B0503020204020204" pitchFamily="34" charset="-122"/>
              <a:sym typeface="Arial" panose="020B0604020202020204"/>
            </a:endParaRPr>
          </a:p>
          <a:p>
            <a:pPr algn="ctr"/>
            <a:endParaRPr lang="en-US" altLang="zh-CN" sz="2800" b="1" dirty="0">
              <a:solidFill>
                <a:srgbClr val="2C8384"/>
              </a:solidFill>
              <a:latin typeface="微软雅黑" panose="020B0503020204020204" pitchFamily="34" charset="-122"/>
              <a:ea typeface="微软雅黑" panose="020B0503020204020204" pitchFamily="34" charset="-122"/>
              <a:sym typeface="Arial" panose="020B0604020202020204"/>
            </a:endParaRPr>
          </a:p>
          <a:p>
            <a:pPr algn="ctr"/>
            <a:endParaRPr lang="en-US" altLang="zh-CN" sz="2800" b="1" dirty="0">
              <a:solidFill>
                <a:srgbClr val="2C8384"/>
              </a:solidFill>
              <a:latin typeface="微软雅黑" panose="020B0503020204020204" pitchFamily="34" charset="-122"/>
              <a:ea typeface="微软雅黑" panose="020B0503020204020204" pitchFamily="34" charset="-122"/>
              <a:sym typeface="Arial" panose="020B0604020202020204"/>
            </a:endParaRPr>
          </a:p>
          <a:p>
            <a:pPr algn="ctr"/>
            <a:endParaRPr lang="en-US" altLang="zh-CN" sz="2800" b="1" dirty="0">
              <a:solidFill>
                <a:srgbClr val="2C8384"/>
              </a:solidFill>
              <a:latin typeface="微软雅黑" panose="020B0503020204020204" pitchFamily="34" charset="-122"/>
              <a:ea typeface="微软雅黑" panose="020B0503020204020204" pitchFamily="34" charset="-122"/>
              <a:sym typeface="Arial" panose="020B0604020202020204"/>
            </a:endParaRPr>
          </a:p>
        </p:txBody>
      </p:sp>
      <p:sp>
        <p:nvSpPr>
          <p:cNvPr id="333" name="文本框 332"/>
          <p:cNvSpPr txBox="1"/>
          <p:nvPr/>
        </p:nvSpPr>
        <p:spPr>
          <a:xfrm>
            <a:off x="3585845" y="1239520"/>
            <a:ext cx="8345170" cy="2306955"/>
          </a:xfrm>
          <a:prstGeom prst="rect">
            <a:avLst/>
          </a:prstGeom>
          <a:noFill/>
        </p:spPr>
        <p:txBody>
          <a:bodyPr wrap="square" rtlCol="0">
            <a:spAutoFit/>
          </a:bodyPr>
          <a:lstStyle/>
          <a:p>
            <a:pPr algn="ctr">
              <a:lnSpc>
                <a:spcPct val="150000"/>
              </a:lnSpc>
            </a:pPr>
            <a:r>
              <a:rPr lang="zh-CN" altLang="en-US" sz="4800" b="1" dirty="0">
                <a:solidFill>
                  <a:srgbClr val="404040"/>
                </a:solidFill>
                <a:latin typeface="微软雅黑" panose="020B0503020204020204" pitchFamily="34" charset="-122"/>
                <a:ea typeface="微软雅黑" panose="020B0503020204020204" pitchFamily="34" charset="-122"/>
                <a:sym typeface="Arial" panose="020B0604020202020204"/>
              </a:rPr>
              <a:t>石杉碱甲注射液</a:t>
            </a:r>
            <a:endParaRPr lang="zh-CN" altLang="en-US" sz="4800" b="1" dirty="0">
              <a:solidFill>
                <a:srgbClr val="404040"/>
              </a:solidFill>
              <a:latin typeface="微软雅黑" panose="020B0503020204020204" pitchFamily="34" charset="-122"/>
              <a:ea typeface="微软雅黑" panose="020B0503020204020204" pitchFamily="34" charset="-122"/>
              <a:sym typeface="Arial" panose="020B0604020202020204"/>
            </a:endParaRPr>
          </a:p>
          <a:p>
            <a:pPr algn="ctr">
              <a:lnSpc>
                <a:spcPct val="150000"/>
              </a:lnSpc>
            </a:pPr>
            <a:r>
              <a:rPr lang="zh-CN" altLang="en-US" sz="4800" b="1" dirty="0">
                <a:solidFill>
                  <a:srgbClr val="404040"/>
                </a:solidFill>
                <a:latin typeface="微软雅黑" panose="020B0503020204020204" pitchFamily="34" charset="-122"/>
                <a:ea typeface="微软雅黑" panose="020B0503020204020204" pitchFamily="34" charset="-122"/>
                <a:sym typeface="Arial" panose="020B0604020202020204"/>
              </a:rPr>
              <a:t>罕见病重症肌无力治疗新选择</a:t>
            </a:r>
            <a:endParaRPr lang="zh-CN" altLang="en-US" sz="4800" b="1" dirty="0">
              <a:solidFill>
                <a:srgbClr val="404040"/>
              </a:solidFill>
              <a:latin typeface="微软雅黑" panose="020B0503020204020204" pitchFamily="34" charset="-122"/>
              <a:ea typeface="微软雅黑" panose="020B0503020204020204" pitchFamily="34" charset="-122"/>
              <a:sym typeface="Arial" panose="020B0604020202020204"/>
            </a:endParaRPr>
          </a:p>
        </p:txBody>
      </p:sp>
      <p:sp>
        <p:nvSpPr>
          <p:cNvPr id="336" name="文本框 335"/>
          <p:cNvSpPr txBox="1"/>
          <p:nvPr/>
        </p:nvSpPr>
        <p:spPr>
          <a:xfrm>
            <a:off x="4092554" y="1670648"/>
            <a:ext cx="1399742" cy="646331"/>
          </a:xfrm>
          <a:prstGeom prst="rect">
            <a:avLst/>
          </a:prstGeom>
          <a:noFill/>
        </p:spPr>
        <p:txBody>
          <a:bodyPr wrap="none" rtlCol="0">
            <a:spAutoFit/>
          </a:bodyPr>
          <a:lstStyle/>
          <a:p>
            <a:pPr algn="ctr"/>
            <a:r>
              <a:rPr lang="zh-CN" altLang="en-US" sz="3600" b="1" dirty="0">
                <a:solidFill>
                  <a:schemeClr val="tx1">
                    <a:lumMod val="75000"/>
                    <a:lumOff val="25000"/>
                  </a:schemeClr>
                </a:solidFill>
                <a:latin typeface="Arial" panose="020B0604020202020204"/>
                <a:ea typeface="微软雅黑" panose="020B0503020204020204" pitchFamily="34" charset="-122"/>
                <a:sym typeface="Arial" panose="020B0604020202020204"/>
              </a:rPr>
              <a:t>凡坦</a:t>
            </a:r>
            <a:r>
              <a:rPr lang="en-US" altLang="zh-CN" sz="3600" b="1" baseline="300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a:rPr>
              <a:t>®</a:t>
            </a:r>
            <a:endParaRPr lang="en-US" sz="3600" b="1" baseline="300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a:endParaRPr>
          </a:p>
        </p:txBody>
      </p:sp>
      <p:pic>
        <p:nvPicPr>
          <p:cNvPr id="3" name="图片 2" descr="C:/Users/边圣杰/Desktop/微信图片_20250714152858.png微信图片_20250714152858"/>
          <p:cNvPicPr>
            <a:picLocks noChangeAspect="1"/>
          </p:cNvPicPr>
          <p:nvPr/>
        </p:nvPicPr>
        <p:blipFill rotWithShape="1">
          <a:blip r:embed="rId1"/>
          <a:srcRect l="5710" r="5710"/>
          <a:stretch>
            <a:fillRect/>
          </a:stretch>
        </p:blipFill>
        <p:spPr>
          <a:xfrm>
            <a:off x="556895" y="1842135"/>
            <a:ext cx="2753360" cy="3573145"/>
          </a:xfrm>
          <a:prstGeom prst="rect">
            <a:avLst/>
          </a:prstGeom>
        </p:spPr>
      </p:pic>
      <p:sp>
        <p:nvSpPr>
          <p:cNvPr id="30" name="文本框 29"/>
          <p:cNvSpPr txBox="1"/>
          <p:nvPr/>
        </p:nvSpPr>
        <p:spPr>
          <a:xfrm>
            <a:off x="109329" y="22494"/>
            <a:ext cx="11973343" cy="400110"/>
          </a:xfrm>
          <a:prstGeom prst="rect">
            <a:avLst/>
          </a:prstGeom>
          <a:noFill/>
        </p:spPr>
        <p:txBody>
          <a:bodyPr wrap="square" rtlCol="0">
            <a:spAutoFit/>
          </a:bodyPr>
          <a:lstStyle/>
          <a:p>
            <a:r>
              <a:rPr lang="zh-CN" altLang="en-US" sz="2000" b="1" dirty="0">
                <a:solidFill>
                  <a:schemeClr val="bg1"/>
                </a:solidFill>
                <a:latin typeface="Arial" panose="020B0604020202020204"/>
                <a:ea typeface="微软雅黑" panose="020B0503020204020204" pitchFamily="34" charset="-122"/>
                <a:sym typeface="Arial" panose="020B0604020202020204"/>
              </a:rPr>
              <a:t>申报条件：</a:t>
            </a:r>
            <a:r>
              <a:rPr lang="en-US" altLang="zh-CN" sz="2000" b="1" dirty="0">
                <a:solidFill>
                  <a:schemeClr val="bg1"/>
                </a:solidFill>
                <a:latin typeface="Arial" panose="020B0604020202020204"/>
                <a:ea typeface="微软雅黑" panose="020B0503020204020204" pitchFamily="34" charset="-122"/>
                <a:sym typeface="Arial" panose="020B0604020202020204"/>
              </a:rPr>
              <a:t>《</a:t>
            </a:r>
            <a:r>
              <a:rPr lang="zh-CN" altLang="en-US" sz="2000" b="1" dirty="0">
                <a:solidFill>
                  <a:schemeClr val="bg1"/>
                </a:solidFill>
                <a:latin typeface="Arial" panose="020B0604020202020204"/>
                <a:ea typeface="微软雅黑" panose="020B0503020204020204" pitchFamily="34" charset="-122"/>
                <a:sym typeface="Arial" panose="020B0604020202020204"/>
              </a:rPr>
              <a:t>第一批罕见病目录</a:t>
            </a:r>
            <a:r>
              <a:rPr lang="en-US" altLang="zh-CN" sz="2000" b="1" dirty="0">
                <a:solidFill>
                  <a:schemeClr val="bg1"/>
                </a:solidFill>
                <a:latin typeface="Arial" panose="020B0604020202020204"/>
                <a:ea typeface="微软雅黑" panose="020B0503020204020204" pitchFamily="34" charset="-122"/>
                <a:sym typeface="Arial" panose="020B0604020202020204"/>
              </a:rPr>
              <a:t>》</a:t>
            </a:r>
            <a:r>
              <a:rPr lang="zh-CN" altLang="en-US" sz="2000" b="1" dirty="0">
                <a:solidFill>
                  <a:schemeClr val="bg1"/>
                </a:solidFill>
                <a:latin typeface="Arial" panose="020B0604020202020204"/>
                <a:ea typeface="微软雅黑" panose="020B0503020204020204" pitchFamily="34" charset="-122"/>
                <a:sym typeface="Arial" panose="020B0604020202020204"/>
              </a:rPr>
              <a:t>所收录罕见病的药品</a:t>
            </a:r>
            <a:endParaRPr lang="en-US" altLang="zh-CN" sz="2000" b="1" dirty="0">
              <a:solidFill>
                <a:schemeClr val="bg1"/>
              </a:solidFill>
              <a:latin typeface="Arial" panose="020B0604020202020204"/>
              <a:ea typeface="微软雅黑" panose="020B0503020204020204" pitchFamily="34" charset="-122"/>
              <a:sym typeface="Arial" panose="020B0604020202020204"/>
            </a:endParaRPr>
          </a:p>
        </p:txBody>
      </p:sp>
      <p:cxnSp>
        <p:nvCxnSpPr>
          <p:cNvPr id="13" name="Straight Connector 12"/>
          <p:cNvCxnSpPr/>
          <p:nvPr/>
        </p:nvCxnSpPr>
        <p:spPr>
          <a:xfrm>
            <a:off x="6528438" y="90093"/>
            <a:ext cx="0" cy="288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图片 3" descr="e4b8711e0a7777341d738dd145a15be"/>
          <p:cNvPicPr>
            <a:picLocks noChangeAspect="1"/>
          </p:cNvPicPr>
          <p:nvPr/>
        </p:nvPicPr>
        <p:blipFill rotWithShape="1">
          <a:blip r:embed="rId2"/>
          <a:srcRect l="23849" t="24567" r="26089" b="22216"/>
          <a:stretch>
            <a:fillRect/>
          </a:stretch>
        </p:blipFill>
        <p:spPr>
          <a:xfrm>
            <a:off x="431984" y="657991"/>
            <a:ext cx="691649" cy="540000"/>
          </a:xfrm>
          <a:prstGeom prst="rect">
            <a:avLst/>
          </a:prstGeom>
          <a:noFill/>
          <a:ln w="9525">
            <a:noFill/>
          </a:ln>
        </p:spPr>
      </p:pic>
      <p:sp>
        <p:nvSpPr>
          <p:cNvPr id="4" name="文本框 3"/>
          <p:cNvSpPr txBox="1"/>
          <p:nvPr/>
        </p:nvSpPr>
        <p:spPr>
          <a:xfrm>
            <a:off x="3892550" y="4142105"/>
            <a:ext cx="7748905" cy="1753235"/>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a:rPr>
              <a:t>唯一</a:t>
            </a:r>
            <a:r>
              <a:rPr lang="zh-CN" altLang="en-US" b="1" dirty="0">
                <a:latin typeface="微软雅黑" panose="020B0503020204020204" pitchFamily="34" charset="-122"/>
                <a:ea typeface="微软雅黑" panose="020B0503020204020204" pitchFamily="34" charset="-122"/>
                <a:sym typeface="Arial" panose="020B0604020202020204"/>
              </a:rPr>
              <a:t>有多项临床研究数据支持疗效与安全性的胆碱酯酶抑制剂</a:t>
            </a:r>
            <a:endParaRPr lang="en-US" altLang="zh-CN" b="1" dirty="0">
              <a:latin typeface="微软雅黑" panose="020B0503020204020204" pitchFamily="34" charset="-122"/>
              <a:ea typeface="微软雅黑" panose="020B0503020204020204" pitchFamily="34" charset="-122"/>
              <a:sym typeface="Arial" panose="020B0604020202020204"/>
            </a:endParaRPr>
          </a:p>
          <a:p>
            <a:pPr marL="285750" indent="-285750">
              <a:lnSpc>
                <a:spcPct val="150000"/>
              </a:lnSpc>
              <a:buFont typeface="Wingdings" panose="05000000000000000000" pitchFamily="2" charset="2"/>
              <a:buChar char="p"/>
            </a:pPr>
            <a:r>
              <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a:rPr>
              <a:t>多重获益</a:t>
            </a:r>
            <a:r>
              <a:rPr lang="zh-CN" altLang="en-US" b="1" dirty="0">
                <a:latin typeface="微软雅黑" panose="020B0503020204020204" pitchFamily="34" charset="-122"/>
                <a:ea typeface="微软雅黑" panose="020B0503020204020204" pitchFamily="34" charset="-122"/>
                <a:sym typeface="Arial" panose="020B0604020202020204"/>
              </a:rPr>
              <a:t>，</a:t>
            </a:r>
            <a:r>
              <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a:rPr>
              <a:t>改善症状的同时，展现出降低</a:t>
            </a:r>
            <a:r>
              <a:rPr lang="en-AU" altLang="zh-CN" b="1" kern="100" dirty="0" err="1">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AChR</a:t>
            </a:r>
            <a:r>
              <a:rPr lang="en-AU" altLang="zh-CN"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-Ab</a:t>
            </a:r>
            <a:r>
              <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a:rPr>
              <a:t>水平潜力</a:t>
            </a:r>
            <a:endPar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a:endParaRPr>
          </a:p>
          <a:p>
            <a:pPr marL="285750" indent="-285750">
              <a:lnSpc>
                <a:spcPct val="150000"/>
              </a:lnSpc>
              <a:buFont typeface="Wingdings" panose="05000000000000000000" pitchFamily="2" charset="2"/>
              <a:buChar char="p"/>
            </a:pPr>
            <a:r>
              <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a:rPr>
              <a:t>安全性高</a:t>
            </a:r>
            <a:r>
              <a:rPr lang="zh-CN" altLang="en-US" b="1" dirty="0">
                <a:latin typeface="微软雅黑" panose="020B0503020204020204" pitchFamily="34" charset="-122"/>
                <a:ea typeface="微软雅黑" panose="020B0503020204020204" pitchFamily="34" charset="-122"/>
                <a:sym typeface="Arial" panose="020B0604020202020204"/>
              </a:rPr>
              <a:t>，同类药中，</a:t>
            </a:r>
            <a:r>
              <a:rPr lang="en-US" altLang="zh-CN" b="1" dirty="0">
                <a:latin typeface="微软雅黑" panose="020B0503020204020204" pitchFamily="34" charset="-122"/>
                <a:ea typeface="微软雅黑" panose="020B0503020204020204" pitchFamily="34" charset="-122"/>
                <a:sym typeface="Arial" panose="020B0604020202020204"/>
              </a:rPr>
              <a:t>AE</a:t>
            </a:r>
            <a:r>
              <a:rPr lang="zh-CN" altLang="en-US" b="1" dirty="0">
                <a:latin typeface="微软雅黑" panose="020B0503020204020204" pitchFamily="34" charset="-122"/>
                <a:ea typeface="微软雅黑" panose="020B0503020204020204" pitchFamily="34" charset="-122"/>
                <a:sym typeface="Arial" panose="020B0604020202020204"/>
              </a:rPr>
              <a:t>最少</a:t>
            </a:r>
            <a:endParaRPr lang="en-US" altLang="zh-CN" b="1" dirty="0">
              <a:latin typeface="微软雅黑" panose="020B0503020204020204" pitchFamily="34" charset="-122"/>
              <a:ea typeface="微软雅黑" panose="020B0503020204020204" pitchFamily="34" charset="-122"/>
              <a:sym typeface="Arial" panose="020B0604020202020204"/>
            </a:endParaRPr>
          </a:p>
          <a:p>
            <a:pPr marL="285750" indent="-285750">
              <a:lnSpc>
                <a:spcPct val="150000"/>
              </a:lnSpc>
              <a:buFont typeface="Wingdings" panose="05000000000000000000" pitchFamily="2" charset="2"/>
              <a:buChar char="p"/>
            </a:pPr>
            <a:r>
              <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a:rPr>
              <a:t>获益人群最广泛</a:t>
            </a:r>
            <a:r>
              <a:rPr lang="zh-CN" altLang="en-US" b="1" dirty="0">
                <a:latin typeface="微软雅黑" panose="020B0503020204020204" pitchFamily="34" charset="-122"/>
                <a:ea typeface="微软雅黑" panose="020B0503020204020204" pitchFamily="34" charset="-122"/>
                <a:sym typeface="Arial" panose="020B0604020202020204"/>
              </a:rPr>
              <a:t>：各种</a:t>
            </a:r>
            <a:r>
              <a:rPr lang="en-US" altLang="zh-CN" b="1" dirty="0">
                <a:latin typeface="微软雅黑" panose="020B0503020204020204" pitchFamily="34" charset="-122"/>
                <a:ea typeface="微软雅黑" panose="020B0503020204020204" pitchFamily="34" charset="-122"/>
                <a:sym typeface="Arial" panose="020B0604020202020204"/>
              </a:rPr>
              <a:t>MG</a:t>
            </a:r>
            <a:r>
              <a:rPr lang="zh-CN" altLang="en-US" b="1" dirty="0">
                <a:latin typeface="微软雅黑" panose="020B0503020204020204" pitchFamily="34" charset="-122"/>
                <a:ea typeface="微软雅黑" panose="020B0503020204020204" pitchFamily="34" charset="-122"/>
                <a:sym typeface="Arial" panose="020B0604020202020204"/>
              </a:rPr>
              <a:t>亚型、儿科患者均适用</a:t>
            </a:r>
            <a:endParaRPr lang="zh-CN" altLang="en-US" sz="1800" b="1" dirty="0">
              <a:latin typeface="微软雅黑" panose="020B0503020204020204" pitchFamily="34" charset="-122"/>
              <a:ea typeface="微软雅黑" panose="020B0503020204020204" pitchFamily="34" charset="-122"/>
              <a:sym typeface="Arial" panose="020B0604020202020204"/>
            </a:endParaRPr>
          </a:p>
        </p:txBody>
      </p:sp>
      <p:sp>
        <p:nvSpPr>
          <p:cNvPr id="5" name="文本框 4"/>
          <p:cNvSpPr txBox="1"/>
          <p:nvPr/>
        </p:nvSpPr>
        <p:spPr>
          <a:xfrm>
            <a:off x="6769698" y="6081293"/>
            <a:ext cx="6175512" cy="460375"/>
          </a:xfrm>
          <a:prstGeom prst="rect">
            <a:avLst/>
          </a:prstGeom>
          <a:noFill/>
        </p:spPr>
        <p:txBody>
          <a:bodyPr wrap="square">
            <a:spAutoFit/>
          </a:bodyPr>
          <a:lstStyle/>
          <a:p>
            <a:r>
              <a:rPr lang="zh-CN" altLang="en-US" sz="2400" b="1" dirty="0">
                <a:latin typeface="Arial" panose="020B0604020202020204"/>
                <a:ea typeface="微软雅黑" panose="020B0503020204020204" pitchFamily="34" charset="-122"/>
                <a:sym typeface="Arial" panose="020B0604020202020204"/>
              </a:rPr>
              <a:t>申报企业：万邦德制药集团有限公司</a:t>
            </a:r>
            <a:endParaRPr lang="zh-CN" altLang="en-US" sz="2400" b="1" dirty="0">
              <a:latin typeface="Arial" panose="020B0604020202020204"/>
              <a:ea typeface="微软雅黑" panose="020B0503020204020204" pitchFamily="34" charset="-122"/>
              <a:sym typeface="Arial" panose="020B0604020202020204"/>
            </a:endParaRPr>
          </a:p>
        </p:txBody>
      </p:sp>
      <p:sp>
        <p:nvSpPr>
          <p:cNvPr id="2" name="文本框 1"/>
          <p:cNvSpPr txBox="1"/>
          <p:nvPr/>
        </p:nvSpPr>
        <p:spPr>
          <a:xfrm>
            <a:off x="6630115" y="3655023"/>
            <a:ext cx="1998980" cy="368300"/>
          </a:xfrm>
          <a:prstGeom prst="rect">
            <a:avLst/>
          </a:prstGeom>
          <a:noFill/>
        </p:spPr>
        <p:txBody>
          <a:bodyPr wrap="none" rtlCol="0">
            <a:spAutoFit/>
          </a:bodyPr>
          <a:lstStyle/>
          <a:p>
            <a:pPr algn="ctr"/>
            <a:r>
              <a:rPr lang="zh-CN" altLang="en-US" b="1" dirty="0">
                <a:solidFill>
                  <a:schemeClr val="tx1">
                    <a:lumMod val="75000"/>
                    <a:lumOff val="25000"/>
                  </a:schemeClr>
                </a:solidFill>
                <a:latin typeface="Arial" panose="020B0604020202020204"/>
                <a:ea typeface="微软雅黑" panose="020B0503020204020204" pitchFamily="34" charset="-122"/>
                <a:sym typeface="Arial" panose="020B0604020202020204"/>
              </a:rPr>
              <a:t>规格：</a:t>
            </a:r>
            <a:r>
              <a:rPr lang="en-US" b="1" dirty="0">
                <a:solidFill>
                  <a:schemeClr val="tx1">
                    <a:lumMod val="75000"/>
                    <a:lumOff val="25000"/>
                  </a:schemeClr>
                </a:solidFill>
                <a:latin typeface="Arial" panose="020B0604020202020204"/>
                <a:ea typeface="微软雅黑" panose="020B0503020204020204" pitchFamily="34" charset="-122"/>
                <a:sym typeface="Arial" panose="020B0604020202020204"/>
              </a:rPr>
              <a:t>1ml:0.2mg</a:t>
            </a:r>
            <a:endParaRPr lang="en-US" b="1" baseline="30000" dirty="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sym typeface="Arial" panose="020B0604020202020204"/>
            </a:endParaRPr>
          </a:p>
        </p:txBody>
      </p:sp>
      <p:sp>
        <p:nvSpPr>
          <p:cNvPr id="6" name="文本框 29"/>
          <p:cNvSpPr txBox="1"/>
          <p:nvPr/>
        </p:nvSpPr>
        <p:spPr>
          <a:xfrm>
            <a:off x="109329" y="-19991"/>
            <a:ext cx="11973343"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有效性</a:t>
            </a:r>
            <a:endParaRPr kumimoji="0" lang="zh-CN" altLang="en-US"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pic>
        <p:nvPicPr>
          <p:cNvPr id="20" name="图片 19"/>
          <p:cNvPicPr>
            <a:picLocks noChangeAspect="1"/>
          </p:cNvPicPr>
          <p:nvPr/>
        </p:nvPicPr>
        <p:blipFill>
          <a:blip r:embed="rId1"/>
          <a:stretch>
            <a:fillRect/>
          </a:stretch>
        </p:blipFill>
        <p:spPr>
          <a:xfrm>
            <a:off x="0" y="-11430"/>
            <a:ext cx="12192635" cy="404495"/>
          </a:xfrm>
          <a:prstGeom prst="rect">
            <a:avLst/>
          </a:prstGeom>
        </p:spPr>
      </p:pic>
      <p:pic>
        <p:nvPicPr>
          <p:cNvPr id="21" name="图片 20"/>
          <p:cNvPicPr>
            <a:picLocks noChangeAspect="1"/>
          </p:cNvPicPr>
          <p:nvPr/>
        </p:nvPicPr>
        <p:blipFill>
          <a:blip r:embed="rId2"/>
          <a:stretch>
            <a:fillRect/>
          </a:stretch>
        </p:blipFill>
        <p:spPr>
          <a:xfrm>
            <a:off x="0" y="6729095"/>
            <a:ext cx="12192635" cy="135255"/>
          </a:xfrm>
          <a:prstGeom prst="rect">
            <a:avLst/>
          </a:prstGeom>
        </p:spPr>
      </p:pic>
      <p:sp>
        <p:nvSpPr>
          <p:cNvPr id="3" name="文本框 29"/>
          <p:cNvSpPr txBox="1"/>
          <p:nvPr/>
        </p:nvSpPr>
        <p:spPr>
          <a:xfrm>
            <a:off x="156319" y="18109"/>
            <a:ext cx="11973343"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创新性</a:t>
            </a:r>
            <a:endParaRPr kumimoji="0" lang="zh-CN" altLang="en-US"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7" name="圆角矩形 3"/>
          <p:cNvSpPr/>
          <p:nvPr>
            <p:custDataLst>
              <p:tags r:id="rId3"/>
            </p:custDataLst>
          </p:nvPr>
        </p:nvSpPr>
        <p:spPr>
          <a:xfrm>
            <a:off x="127000" y="1803400"/>
            <a:ext cx="3208655" cy="4660265"/>
          </a:xfrm>
          <a:prstGeom prst="roundRect">
            <a:avLst>
              <a:gd name="adj" fmla="val 5500"/>
            </a:avLst>
          </a:prstGeom>
          <a:solidFill>
            <a:srgbClr val="53A798"/>
          </a:solidFill>
          <a:ln w="3175" cap="flat" cmpd="sng" algn="ctr">
            <a:solidFill>
              <a:schemeClr val="tx1">
                <a:lumMod val="100000"/>
                <a:alpha val="15000"/>
              </a:schemeClr>
            </a:solidFill>
            <a:prstDash val="solid"/>
            <a:miter lim="800000"/>
            <a:headEnd type="none" w="med" len="med"/>
            <a:tailEnd type="none" w="med" len="med"/>
          </a:ln>
          <a:effectLst>
            <a:outerShdw blurRad="190500" dist="38100" dir="2700000" algn="tl" rotWithShape="0">
              <a:schemeClr val="tx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solidFill>
                <a:schemeClr val="lt1"/>
              </a:solidFill>
              <a:latin typeface="微软雅黑" panose="020B0503020204020204" pitchFamily="34" charset="-122"/>
              <a:ea typeface="微软雅黑" panose="020B0503020204020204" pitchFamily="34" charset="-122"/>
            </a:endParaRPr>
          </a:p>
        </p:txBody>
      </p:sp>
      <p:sp>
        <p:nvSpPr>
          <p:cNvPr id="2" name="矩形 1"/>
          <p:cNvSpPr/>
          <p:nvPr>
            <p:custDataLst>
              <p:tags r:id="rId4"/>
            </p:custDataLst>
          </p:nvPr>
        </p:nvSpPr>
        <p:spPr>
          <a:xfrm>
            <a:off x="353695" y="2949575"/>
            <a:ext cx="2723515" cy="1736725"/>
          </a:xfrm>
          <a:prstGeom prst="rect">
            <a:avLst/>
          </a:prstGeom>
        </p:spPr>
        <p:txBody>
          <a:bodyPr wrap="square" lIns="0" tIns="0" rIns="0" bIns="0">
            <a:noAutofit/>
          </a:bodyPr>
          <a:p>
            <a:pPr algn="just">
              <a:lnSpc>
                <a:spcPct val="150000"/>
              </a:lnSpc>
              <a:spcBef>
                <a:spcPct val="0"/>
              </a:spcBef>
              <a:spcAft>
                <a:spcPct val="0"/>
              </a:spcAft>
            </a:pPr>
            <a:r>
              <a:rPr lang="en-US" altLang="zh-CN" sz="1400" b="1"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1</a:t>
            </a:r>
            <a:r>
              <a:rPr lang="zh-CN" altLang="en-US" sz="1400" b="1"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、多靶点临床获益：</a:t>
            </a:r>
            <a:endParaRPr lang="zh-CN" altLang="en-US" sz="1400" b="1"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a:p>
            <a:pPr algn="just">
              <a:lnSpc>
                <a:spcPct val="150000"/>
              </a:lnSpc>
              <a:spcBef>
                <a:spcPct val="0"/>
              </a:spcBef>
              <a:spcAft>
                <a:spcPct val="0"/>
              </a:spcAft>
            </a:pPr>
            <a:r>
              <a:rPr lang="zh-CN" altLang="en-US" sz="140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具有</a:t>
            </a:r>
            <a:r>
              <a:rPr lang="zh-CN" altLang="en-US" sz="1400" b="1"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抑制胆碱酯酶、抗炎、抗氧化应激</a:t>
            </a:r>
            <a:r>
              <a:rPr lang="zh-CN" altLang="en-US" sz="140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等多重机制，从</a:t>
            </a:r>
            <a:r>
              <a:rPr lang="zh-CN" altLang="en-US" sz="1400" b="1"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重症肌无力发病根本上产生作用</a:t>
            </a:r>
            <a:r>
              <a:rPr lang="zh-CN" altLang="en-US" sz="140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，发挥临床治疗效果，适用于</a:t>
            </a:r>
            <a:r>
              <a:rPr lang="zh-CN" altLang="en-US" sz="1400" b="1"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各种</a:t>
            </a:r>
            <a:r>
              <a:rPr lang="zh-CN" altLang="en-US" sz="1400" b="1"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重症肌无力亚型</a:t>
            </a:r>
            <a:r>
              <a:rPr lang="zh-CN" altLang="en-US" sz="140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a:t>
            </a:r>
            <a:endParaRPr lang="zh-CN" altLang="en-US" sz="140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a:p>
            <a:pPr algn="just">
              <a:lnSpc>
                <a:spcPct val="150000"/>
              </a:lnSpc>
              <a:spcBef>
                <a:spcPct val="0"/>
              </a:spcBef>
              <a:spcAft>
                <a:spcPct val="0"/>
              </a:spcAft>
            </a:pPr>
            <a:r>
              <a:rPr lang="en-US" altLang="zh-CN" sz="140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2</a:t>
            </a:r>
            <a:r>
              <a:rPr lang="zh-CN" altLang="en-US" sz="140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、石杉碱甲还能</a:t>
            </a:r>
            <a:r>
              <a:rPr lang="zh-CN" altLang="en-US" sz="1400" b="1"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改善合并焦虑</a:t>
            </a:r>
            <a:r>
              <a:rPr lang="en-US" altLang="zh-CN" sz="1400" b="1"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抑郁状态</a:t>
            </a:r>
            <a:r>
              <a:rPr lang="zh-CN" altLang="en-US" sz="140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a:t>
            </a:r>
            <a:endParaRPr lang="zh-CN" altLang="en-US" sz="140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a:p>
            <a:pPr algn="just">
              <a:lnSpc>
                <a:spcPct val="150000"/>
              </a:lnSpc>
              <a:buClrTx/>
              <a:buSzTx/>
              <a:buFontTx/>
            </a:pPr>
            <a:r>
              <a:rPr lang="en-US" altLang="zh-CN" sz="140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3</a:t>
            </a:r>
            <a:r>
              <a:rPr lang="zh-CN" altLang="en-US" sz="140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、适用范围广：全年龄段；</a:t>
            </a:r>
            <a:endParaRPr lang="zh-CN" altLang="en-US" sz="140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a:p>
            <a:pPr algn="just">
              <a:lnSpc>
                <a:spcPct val="150000"/>
              </a:lnSpc>
              <a:buClrTx/>
              <a:buSzTx/>
              <a:buFontTx/>
            </a:pPr>
            <a:r>
              <a:rPr lang="en-US" altLang="zh-CN" sz="140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4</a:t>
            </a:r>
            <a:r>
              <a:rPr lang="zh-CN" altLang="en-US" sz="140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、安全性高：用量小，无明显毒性反应，不良反应少。</a:t>
            </a:r>
            <a:endParaRPr lang="zh-CN" altLang="en-US" sz="140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a:p>
            <a:pPr algn="just">
              <a:lnSpc>
                <a:spcPct val="150000"/>
              </a:lnSpc>
              <a:spcBef>
                <a:spcPct val="0"/>
              </a:spcBef>
              <a:spcAft>
                <a:spcPct val="0"/>
              </a:spcAft>
            </a:pPr>
            <a:endPar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a:p>
            <a:pPr algn="just">
              <a:lnSpc>
                <a:spcPct val="150000"/>
              </a:lnSpc>
              <a:spcBef>
                <a:spcPct val="0"/>
              </a:spcBef>
              <a:spcAft>
                <a:spcPct val="0"/>
              </a:spcAft>
            </a:pPr>
            <a:endPar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a:p>
            <a:pPr algn="just">
              <a:lnSpc>
                <a:spcPct val="150000"/>
              </a:lnSpc>
              <a:spcBef>
                <a:spcPct val="0"/>
              </a:spcBef>
              <a:spcAft>
                <a:spcPct val="0"/>
              </a:spcAft>
            </a:pPr>
            <a:endPar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4" name="矩形 3"/>
          <p:cNvSpPr/>
          <p:nvPr>
            <p:custDataLst>
              <p:tags r:id="rId5"/>
            </p:custDataLst>
          </p:nvPr>
        </p:nvSpPr>
        <p:spPr>
          <a:xfrm>
            <a:off x="90170" y="1781810"/>
            <a:ext cx="3210560" cy="800735"/>
          </a:xfrm>
          <a:prstGeom prst="rect">
            <a:avLst/>
          </a:prstGeom>
          <a:noFill/>
        </p:spPr>
        <p:txBody>
          <a:bodyPr wrap="square" lIns="0" tIns="0" rIns="0" bIns="0" rtlCol="0" anchor="b" anchorCtr="0">
            <a:noAutofit/>
          </a:bodyPr>
          <a:p>
            <a:pPr algn="ctr">
              <a:lnSpc>
                <a:spcPct val="150000"/>
              </a:lnSpc>
              <a:spcBef>
                <a:spcPct val="0"/>
              </a:spcBef>
              <a:spcAft>
                <a:spcPct val="0"/>
              </a:spcAft>
            </a:pPr>
            <a:r>
              <a:rPr lang="zh-CN" altLang="en-US" sz="1600" b="1" noProof="0" dirty="0">
                <a:ln>
                  <a:noFill/>
                </a:ln>
                <a:solidFill>
                  <a:srgbClr val="FF0000"/>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sym typeface="+mn-lt"/>
              </a:rPr>
              <a:t>改善疾病进程</a:t>
            </a:r>
            <a:r>
              <a:rPr lang="zh-CN" altLang="en-US" sz="1600" b="1" noProof="0" dirty="0">
                <a:ln>
                  <a:noFill/>
                </a:ln>
                <a:solidFill>
                  <a:srgbClr val="FF0000"/>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sym typeface="+mn-lt"/>
              </a:rPr>
              <a:t>的潜力：展现出</a:t>
            </a:r>
            <a:r>
              <a:rPr lang="zh-CN" altLang="en-US" sz="1600" b="1" noProof="0" dirty="0">
                <a:ln>
                  <a:noFill/>
                </a:ln>
                <a:solidFill>
                  <a:srgbClr val="FF0000"/>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sym typeface="+mn-ea"/>
              </a:rPr>
              <a:t>降低</a:t>
            </a:r>
            <a:r>
              <a:rPr lang="en-US" altLang="zh-CN" sz="1600" b="1" noProof="0" dirty="0">
                <a:ln>
                  <a:noFill/>
                </a:ln>
                <a:solidFill>
                  <a:srgbClr val="FF0000"/>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sym typeface="+mn-ea"/>
              </a:rPr>
              <a:t>MG</a:t>
            </a:r>
            <a:r>
              <a:rPr lang="zh-CN" altLang="en-US" sz="1600" b="1" noProof="0" dirty="0">
                <a:ln>
                  <a:noFill/>
                </a:ln>
                <a:solidFill>
                  <a:srgbClr val="FF0000"/>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sym typeface="+mn-ea"/>
              </a:rPr>
              <a:t>患者体内抗体水平的潜力</a:t>
            </a:r>
            <a:endParaRPr lang="zh-CN" altLang="en-US" sz="1600" b="1" noProof="0" dirty="0">
              <a:ln>
                <a:noFill/>
              </a:ln>
              <a:solidFill>
                <a:srgbClr val="FF0000"/>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8" name="直接连接符 5"/>
          <p:cNvCxnSpPr/>
          <p:nvPr>
            <p:custDataLst>
              <p:tags r:id="rId6"/>
            </p:custDataLst>
          </p:nvPr>
        </p:nvCxnSpPr>
        <p:spPr>
          <a:xfrm flipV="1">
            <a:off x="533643" y="2780767"/>
            <a:ext cx="2310765" cy="635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2" name="圆角矩形 9"/>
          <p:cNvSpPr/>
          <p:nvPr>
            <p:custDataLst>
              <p:tags r:id="rId7"/>
            </p:custDataLst>
          </p:nvPr>
        </p:nvSpPr>
        <p:spPr>
          <a:xfrm>
            <a:off x="3402965" y="1804035"/>
            <a:ext cx="3263265" cy="4658995"/>
          </a:xfrm>
          <a:prstGeom prst="roundRect">
            <a:avLst>
              <a:gd name="adj" fmla="val 5500"/>
            </a:avLst>
          </a:prstGeom>
          <a:solidFill>
            <a:srgbClr val="FFFFFF"/>
          </a:solidFill>
          <a:ln w="3175" cap="flat" cmpd="sng" algn="ctr">
            <a:solidFill>
              <a:schemeClr val="tx1">
                <a:lumMod val="100000"/>
                <a:alpha val="15000"/>
              </a:schemeClr>
            </a:solidFill>
            <a:prstDash val="solid"/>
            <a:miter lim="800000"/>
            <a:headEnd type="none" w="med" len="med"/>
            <a:tailEnd type="none" w="med" len="med"/>
          </a:ln>
          <a:effectLst>
            <a:outerShdw blurRad="190500" dist="38100" dir="2700000" algn="tl" rotWithShape="0">
              <a:schemeClr val="tx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solidFill>
                <a:schemeClr val="lt1"/>
              </a:solidFill>
              <a:latin typeface="微软雅黑" panose="020B0503020204020204" pitchFamily="34" charset="-122"/>
              <a:ea typeface="微软雅黑" panose="020B0503020204020204" pitchFamily="34" charset="-122"/>
            </a:endParaRPr>
          </a:p>
        </p:txBody>
      </p:sp>
      <p:cxnSp>
        <p:nvCxnSpPr>
          <p:cNvPr id="14" name="直接连接符 13"/>
          <p:cNvCxnSpPr/>
          <p:nvPr>
            <p:custDataLst>
              <p:tags r:id="rId8"/>
            </p:custDataLst>
          </p:nvPr>
        </p:nvCxnSpPr>
        <p:spPr>
          <a:xfrm>
            <a:off x="3834937" y="2374593"/>
            <a:ext cx="2441575" cy="635"/>
          </a:xfrm>
          <a:prstGeom prst="line">
            <a:avLst/>
          </a:prstGeom>
          <a:ln w="28575">
            <a:solidFill>
              <a:srgbClr val="BFBFBF"/>
            </a:solidFill>
          </a:ln>
        </p:spPr>
        <p:style>
          <a:lnRef idx="1">
            <a:schemeClr val="accent1"/>
          </a:lnRef>
          <a:fillRef idx="0">
            <a:schemeClr val="accent1"/>
          </a:fillRef>
          <a:effectRef idx="0">
            <a:schemeClr val="accent1"/>
          </a:effectRef>
          <a:fontRef idx="minor">
            <a:schemeClr val="tx1"/>
          </a:fontRef>
        </p:style>
      </p:cxnSp>
      <p:sp>
        <p:nvSpPr>
          <p:cNvPr id="15" name="圆角矩形 14"/>
          <p:cNvSpPr/>
          <p:nvPr>
            <p:custDataLst>
              <p:tags r:id="rId9"/>
            </p:custDataLst>
          </p:nvPr>
        </p:nvSpPr>
        <p:spPr>
          <a:xfrm>
            <a:off x="6733209" y="2820087"/>
            <a:ext cx="2637547" cy="3607316"/>
          </a:xfrm>
          <a:prstGeom prst="roundRect">
            <a:avLst>
              <a:gd name="adj" fmla="val 5500"/>
            </a:avLst>
          </a:prstGeom>
          <a:solidFill>
            <a:srgbClr val="FFFFFF"/>
          </a:solidFill>
          <a:ln w="3175" cap="flat" cmpd="sng" algn="ctr">
            <a:solidFill>
              <a:schemeClr val="tx1">
                <a:lumMod val="100000"/>
                <a:alpha val="15000"/>
              </a:schemeClr>
            </a:solidFill>
            <a:prstDash val="solid"/>
            <a:miter lim="800000"/>
            <a:headEnd type="none" w="med" len="med"/>
            <a:tailEnd type="none" w="med" len="med"/>
          </a:ln>
          <a:effectLst>
            <a:outerShdw blurRad="190500" dist="38100" dir="2700000" algn="tl" rotWithShape="0">
              <a:schemeClr val="tx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solidFill>
                <a:schemeClr val="lt1"/>
              </a:solidFill>
              <a:latin typeface="微软雅黑" panose="020B0503020204020204" pitchFamily="34" charset="-122"/>
              <a:ea typeface="微软雅黑" panose="020B0503020204020204" pitchFamily="34" charset="-122"/>
            </a:endParaRPr>
          </a:p>
        </p:txBody>
      </p:sp>
      <p:cxnSp>
        <p:nvCxnSpPr>
          <p:cNvPr id="16" name="直接连接符 19"/>
          <p:cNvCxnSpPr/>
          <p:nvPr>
            <p:custDataLst>
              <p:tags r:id="rId10"/>
            </p:custDataLst>
          </p:nvPr>
        </p:nvCxnSpPr>
        <p:spPr>
          <a:xfrm>
            <a:off x="6957628" y="3576648"/>
            <a:ext cx="2235835" cy="0"/>
          </a:xfrm>
          <a:prstGeom prst="line">
            <a:avLst/>
          </a:prstGeom>
          <a:ln w="28575">
            <a:solidFill>
              <a:srgbClr val="BFBFBF"/>
            </a:solidFill>
          </a:ln>
        </p:spPr>
        <p:style>
          <a:lnRef idx="1">
            <a:schemeClr val="accent1"/>
          </a:lnRef>
          <a:fillRef idx="0">
            <a:schemeClr val="accent1"/>
          </a:fillRef>
          <a:effectRef idx="0">
            <a:schemeClr val="accent1"/>
          </a:effectRef>
          <a:fontRef idx="minor">
            <a:schemeClr val="tx1"/>
          </a:fontRef>
        </p:style>
      </p:cxnSp>
      <p:sp>
        <p:nvSpPr>
          <p:cNvPr id="17" name="圆角矩形 19"/>
          <p:cNvSpPr/>
          <p:nvPr>
            <p:custDataLst>
              <p:tags r:id="rId11"/>
            </p:custDataLst>
          </p:nvPr>
        </p:nvSpPr>
        <p:spPr>
          <a:xfrm>
            <a:off x="9431263" y="2820087"/>
            <a:ext cx="2637547" cy="3607316"/>
          </a:xfrm>
          <a:prstGeom prst="roundRect">
            <a:avLst>
              <a:gd name="adj" fmla="val 5500"/>
            </a:avLst>
          </a:prstGeom>
          <a:solidFill>
            <a:srgbClr val="FFFFFF"/>
          </a:solidFill>
          <a:ln w="3175" cap="flat" cmpd="sng" algn="ctr">
            <a:solidFill>
              <a:schemeClr val="tx1">
                <a:lumMod val="100000"/>
                <a:alpha val="15000"/>
              </a:schemeClr>
            </a:solidFill>
            <a:prstDash val="solid"/>
            <a:miter lim="800000"/>
            <a:headEnd type="none" w="med" len="med"/>
            <a:tailEnd type="none" w="med" len="med"/>
          </a:ln>
          <a:effectLst>
            <a:outerShdw blurRad="190500" dist="38100" dir="2700000" algn="tl" rotWithShape="0">
              <a:schemeClr val="tx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solidFill>
                <a:schemeClr val="lt1"/>
              </a:solidFill>
              <a:latin typeface="微软雅黑" panose="020B0503020204020204" pitchFamily="34" charset="-122"/>
              <a:ea typeface="微软雅黑" panose="020B0503020204020204" pitchFamily="34" charset="-122"/>
            </a:endParaRPr>
          </a:p>
        </p:txBody>
      </p:sp>
      <p:sp>
        <p:nvSpPr>
          <p:cNvPr id="18" name="矩形 17"/>
          <p:cNvSpPr/>
          <p:nvPr>
            <p:custDataLst>
              <p:tags r:id="rId12"/>
            </p:custDataLst>
          </p:nvPr>
        </p:nvSpPr>
        <p:spPr>
          <a:xfrm>
            <a:off x="3592195" y="2484120"/>
            <a:ext cx="2951480" cy="1826895"/>
          </a:xfrm>
          <a:prstGeom prst="rect">
            <a:avLst/>
          </a:prstGeom>
        </p:spPr>
        <p:txBody>
          <a:bodyPr wrap="square" lIns="0" tIns="0" rIns="0" bIns="0">
            <a:noAutofit/>
          </a:bodyPr>
          <a:p>
            <a:pPr marR="0" lvl="0" indent="0" algn="just" defTabSz="914400" rtl="0" eaLnBrk="1" fontAlgn="auto" latinLnBrk="0" hangingPunct="1">
              <a:lnSpc>
                <a:spcPct val="150000"/>
              </a:lnSpc>
              <a:spcBef>
                <a:spcPts val="0"/>
              </a:spcBef>
              <a:spcAft>
                <a:spcPts val="0"/>
              </a:spcAft>
              <a:buClrTx/>
              <a:buSzTx/>
              <a:buFont typeface="+mj-ea"/>
              <a:buNone/>
              <a:defRPr/>
            </a:pPr>
            <a:r>
              <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1</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、石杉碱甲注射液最早获批于</a:t>
            </a:r>
            <a:r>
              <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1985</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年，属于</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中国自主研发的原研药</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a:t>
            </a:r>
            <a:endPar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a:p>
            <a:pPr marR="0" lvl="0" indent="0" algn="just" defTabSz="914400" rtl="0" eaLnBrk="1" fontAlgn="auto" latinLnBrk="0" hangingPunct="1">
              <a:lnSpc>
                <a:spcPct val="150000"/>
              </a:lnSpc>
              <a:spcBef>
                <a:spcPts val="0"/>
              </a:spcBef>
              <a:spcAft>
                <a:spcPts val="0"/>
              </a:spcAft>
              <a:buClrTx/>
              <a:buSzTx/>
              <a:buFont typeface="+mj-ea"/>
              <a:buNone/>
              <a:defRPr/>
            </a:pPr>
            <a:r>
              <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2</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、万邦德作为</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原研单位起草</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中国药典</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石杉碱甲注射液质量标准：</a:t>
            </a:r>
            <a:r>
              <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05</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10</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15</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20</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25</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rPr>
              <a:t>版药典均收载；</a:t>
            </a:r>
            <a:endPar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a:p>
            <a:pPr indent="0" algn="just">
              <a:lnSpc>
                <a:spcPct val="150000"/>
              </a:lnSpc>
              <a:buFont typeface="+mj-ea"/>
              <a:buNone/>
            </a:pPr>
            <a:r>
              <a:rPr lang="en-US" altLang="zh-CN"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rPr>
              <a:t>3</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rPr>
              <a:t>、获美国FDA的治疗重症肌无力的</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ea"/>
              </a:rPr>
              <a:t>孤儿药资格认定</a:t>
            </a:r>
            <a:r>
              <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zh-CN" altLang="en-US" sz="14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0" algn="just">
              <a:lnSpc>
                <a:spcPct val="150000"/>
              </a:lnSpc>
              <a:buFont typeface="+mj-ea"/>
              <a:buNone/>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4</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2025</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年美国</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FDA</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正式许可我司自主研发的石杉碱甲注射液（研发产品代号</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WP103</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）治疗新生儿缺氧缺血性脑病（</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HIE</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）的新药临床试验（</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IND</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）申请。</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30000"/>
              </a:lnSpc>
              <a:spcBef>
                <a:spcPct val="0"/>
              </a:spcBef>
              <a:spcAft>
                <a:spcPct val="0"/>
              </a:spcAft>
            </a:pPr>
            <a:endParaRPr lang="zh-CN" altLang="en-US" sz="1400" dirty="0">
              <a:solidFill>
                <a:schemeClr val="dk1">
                  <a:lumMod val="80000"/>
                  <a:lumOff val="20000"/>
                </a:schemeClr>
              </a:solidFill>
              <a:latin typeface="微软雅黑" panose="020B0503020204020204" pitchFamily="34" charset="-122"/>
              <a:ea typeface="微软雅黑" panose="020B0503020204020204" pitchFamily="34" charset="-122"/>
              <a:cs typeface="+mn-ea"/>
            </a:endParaRPr>
          </a:p>
        </p:txBody>
      </p:sp>
      <p:sp>
        <p:nvSpPr>
          <p:cNvPr id="22" name="矩形 21"/>
          <p:cNvSpPr/>
          <p:nvPr>
            <p:custDataLst>
              <p:tags r:id="rId13"/>
            </p:custDataLst>
          </p:nvPr>
        </p:nvSpPr>
        <p:spPr>
          <a:xfrm>
            <a:off x="4130325" y="1732858"/>
            <a:ext cx="1951476" cy="524560"/>
          </a:xfrm>
          <a:prstGeom prst="rect">
            <a:avLst/>
          </a:prstGeom>
          <a:noFill/>
        </p:spPr>
        <p:txBody>
          <a:bodyPr wrap="square" lIns="0" tIns="0" rIns="0" bIns="0" rtlCol="0" anchor="b" anchorCtr="0">
            <a:noAutofit/>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中国自主研发创新药</a:t>
            </a:r>
            <a:endParaRPr lang="zh-CN" altLang="en-US" sz="1600" b="1"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4" name="矩形 23"/>
          <p:cNvSpPr/>
          <p:nvPr>
            <p:custDataLst>
              <p:tags r:id="rId14"/>
            </p:custDataLst>
          </p:nvPr>
        </p:nvSpPr>
        <p:spPr>
          <a:xfrm>
            <a:off x="7162321" y="2953328"/>
            <a:ext cx="1951476" cy="495067"/>
          </a:xfrm>
          <a:prstGeom prst="rect">
            <a:avLst/>
          </a:prstGeom>
          <a:noFill/>
        </p:spPr>
        <p:txBody>
          <a:bodyPr wrap="square" lIns="0" tIns="0" rIns="0" bIns="0" rtlCol="0" anchor="b" anchorCtr="0">
            <a:noAutofit/>
          </a:bodyPr>
          <a:p>
            <a:pPr algn="ctr">
              <a:spcBef>
                <a:spcPct val="0"/>
              </a:spcBef>
              <a:spcAft>
                <a:spcPct val="0"/>
              </a:spcAft>
            </a:pPr>
            <a:r>
              <a:rPr lang="zh-CN" sz="1600" b="1" dirty="0">
                <a:latin typeface="微软雅黑" panose="020B0503020204020204" pitchFamily="34" charset="-122"/>
                <a:ea typeface="微软雅黑" panose="020B0503020204020204" pitchFamily="34" charset="-122"/>
                <a:cs typeface="Times New Roman" panose="02020603050405020304" pitchFamily="18" charset="0"/>
                <a:sym typeface="+mn-ea"/>
              </a:rPr>
              <a:t>石杉碱甲及其注射液的研究</a:t>
            </a: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sz="1600" b="1" dirty="0">
                <a:latin typeface="微软雅黑" panose="020B0503020204020204" pitchFamily="34" charset="-122"/>
                <a:ea typeface="微软雅黑" panose="020B0503020204020204" pitchFamily="34" charset="-122"/>
                <a:cs typeface="Times New Roman" panose="02020603050405020304" pitchFamily="18" charset="0"/>
                <a:sym typeface="+mn-ea"/>
              </a:rPr>
              <a:t>国家级奖项</a:t>
            </a:r>
            <a:endParaRPr lang="zh-CN" altLang="en-US"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矩形 25"/>
          <p:cNvSpPr/>
          <p:nvPr>
            <p:custDataLst>
              <p:tags r:id="rId15"/>
            </p:custDataLst>
          </p:nvPr>
        </p:nvSpPr>
        <p:spPr>
          <a:xfrm>
            <a:off x="9784175" y="2962218"/>
            <a:ext cx="1951476" cy="495067"/>
          </a:xfrm>
          <a:prstGeom prst="rect">
            <a:avLst/>
          </a:prstGeom>
          <a:noFill/>
        </p:spPr>
        <p:txBody>
          <a:bodyPr wrap="square" lIns="0" tIns="0" rIns="0" bIns="0" rtlCol="0" anchor="b" anchorCtr="0">
            <a:noAutofit/>
          </a:bodyPr>
          <a:p>
            <a:pPr algn="ctr">
              <a:spcBef>
                <a:spcPct val="0"/>
              </a:spcBef>
              <a:spcAft>
                <a:spcPct val="0"/>
              </a:spcAft>
            </a:pP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sym typeface="+mn-ea"/>
              </a:rPr>
              <a:t>2023</a:t>
            </a: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sym typeface="+mn-ea"/>
              </a:rPr>
              <a:t>2024</a:t>
            </a: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sym typeface="+mn-ea"/>
              </a:rPr>
              <a:t>获美国</a:t>
            </a: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sym typeface="+mn-ea"/>
              </a:rPr>
              <a:t>FDA</a:t>
            </a: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sym typeface="+mn-ea"/>
              </a:rPr>
              <a:t>孤儿药</a:t>
            </a: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sym typeface="+mn-ea"/>
              </a:rPr>
              <a:t>3</a:t>
            </a: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sym typeface="+mn-ea"/>
              </a:rPr>
              <a:t>项认定</a:t>
            </a:r>
            <a:endParaRPr lang="zh-CN" altLang="en-US"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27" name="直接连接符 19"/>
          <p:cNvCxnSpPr/>
          <p:nvPr>
            <p:custDataLst>
              <p:tags r:id="rId16"/>
            </p:custDataLst>
          </p:nvPr>
        </p:nvCxnSpPr>
        <p:spPr>
          <a:xfrm>
            <a:off x="9632248" y="3576648"/>
            <a:ext cx="2235835" cy="0"/>
          </a:xfrm>
          <a:prstGeom prst="line">
            <a:avLst/>
          </a:prstGeom>
          <a:ln w="28575">
            <a:solidFill>
              <a:srgbClr val="BFBFBF"/>
            </a:solidFill>
          </a:ln>
        </p:spPr>
        <p:style>
          <a:lnRef idx="1">
            <a:schemeClr val="accent1"/>
          </a:lnRef>
          <a:fillRef idx="0">
            <a:schemeClr val="accent1"/>
          </a:fillRef>
          <a:effectRef idx="0">
            <a:schemeClr val="accent1"/>
          </a:effectRef>
          <a:fontRef idx="minor">
            <a:schemeClr val="tx1"/>
          </a:fontRef>
        </p:style>
      </p:cxnSp>
      <p:sp>
        <p:nvSpPr>
          <p:cNvPr id="50" name="矩形 49"/>
          <p:cNvSpPr/>
          <p:nvPr>
            <p:custDataLst>
              <p:tags r:id="rId17"/>
            </p:custDataLst>
          </p:nvPr>
        </p:nvSpPr>
        <p:spPr>
          <a:xfrm>
            <a:off x="6835775" y="3858260"/>
            <a:ext cx="2478405" cy="1826895"/>
          </a:xfrm>
          <a:prstGeom prst="rect">
            <a:avLst/>
          </a:prstGeom>
        </p:spPr>
        <p:txBody>
          <a:bodyPr wrap="square" lIns="0" tIns="0" rIns="0" bIns="0">
            <a:noAutofit/>
          </a:bodyPr>
          <a:p>
            <a:pPr lvl="0" algn="l">
              <a:lnSpc>
                <a:spcPct val="150000"/>
              </a:lnSpc>
              <a:buClrTx/>
              <a:buSzTx/>
              <a:buFontTx/>
            </a:pPr>
            <a:r>
              <a:rPr lang="zh-CN" altLang="en-US" sz="1400" b="1" kern="0" dirty="0">
                <a:ln>
                  <a:noFill/>
                  <a:prstDash val="sysDot"/>
                </a:ln>
                <a:solidFill>
                  <a:srgbClr val="FF0000"/>
                </a:solidFill>
                <a:latin typeface="微软雅黑" panose="020B0503020204020204" pitchFamily="34" charset="-122"/>
                <a:ea typeface="微软雅黑" panose="020B0503020204020204" pitchFamily="34" charset="-122"/>
                <a:sym typeface="+mn-ea"/>
              </a:rPr>
              <a:t>国家发明二等奖</a:t>
            </a:r>
            <a:r>
              <a:rPr lang="zh-CN" altLang="en-US" sz="14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4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rPr>
              <a:t>1987</a:t>
            </a:r>
            <a:r>
              <a:rPr lang="zh-CN" altLang="en-US" sz="14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rPr>
              <a:t>年）</a:t>
            </a:r>
            <a:endParaRPr lang="zh-CN" altLang="en-US" sz="14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zh-CN" altLang="en-US" sz="1400" b="1" kern="0" dirty="0">
                <a:ln>
                  <a:noFill/>
                  <a:prstDash val="sysDot"/>
                </a:ln>
                <a:solidFill>
                  <a:srgbClr val="FF0000"/>
                </a:solidFill>
                <a:latin typeface="微软雅黑" panose="020B0503020204020204" pitchFamily="34" charset="-122"/>
                <a:ea typeface="微软雅黑" panose="020B0503020204020204" pitchFamily="34" charset="-122"/>
                <a:sym typeface="+mn-ea"/>
              </a:rPr>
              <a:t>国家科技进步二等奖</a:t>
            </a:r>
            <a:r>
              <a:rPr lang="zh-CN" altLang="en-US" sz="14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4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rPr>
              <a:t>1987</a:t>
            </a:r>
            <a:r>
              <a:rPr lang="zh-CN" altLang="en-US" sz="14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rPr>
              <a:t>年）</a:t>
            </a:r>
            <a:endParaRPr lang="zh-CN" altLang="en-US" sz="14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zh-CN" altLang="en-US" sz="1400" b="1" kern="0" dirty="0">
                <a:ln>
                  <a:noFill/>
                  <a:prstDash val="sysDot"/>
                </a:ln>
                <a:solidFill>
                  <a:srgbClr val="FF0000"/>
                </a:solidFill>
                <a:latin typeface="微软雅黑" panose="020B0503020204020204" pitchFamily="34" charset="-122"/>
                <a:ea typeface="微软雅黑" panose="020B0503020204020204" pitchFamily="34" charset="-122"/>
                <a:sym typeface="+mn-ea"/>
              </a:rPr>
              <a:t>第三届全国发明展览会金牌奖</a:t>
            </a:r>
            <a:r>
              <a:rPr lang="zh-CN" altLang="en-US" sz="14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4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rPr>
              <a:t>1987</a:t>
            </a:r>
            <a:r>
              <a:rPr lang="zh-CN" altLang="en-US" sz="14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rPr>
              <a:t>年）</a:t>
            </a:r>
            <a:endParaRPr lang="zh-CN" altLang="en-US" sz="14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gn="just">
              <a:lnSpc>
                <a:spcPct val="130000"/>
              </a:lnSpc>
              <a:spcBef>
                <a:spcPct val="0"/>
              </a:spcBef>
              <a:spcAft>
                <a:spcPct val="0"/>
              </a:spcAft>
            </a:pPr>
            <a:endParaRPr lang="zh-CN" altLang="en-US" sz="1400">
              <a:solidFill>
                <a:schemeClr val="dk1">
                  <a:lumMod val="80000"/>
                  <a:lumOff val="20000"/>
                </a:schemeClr>
              </a:solidFill>
              <a:latin typeface="微软雅黑" panose="020B0503020204020204" pitchFamily="34" charset="-122"/>
              <a:ea typeface="微软雅黑" panose="020B0503020204020204" pitchFamily="34" charset="-122"/>
              <a:cs typeface="+mn-ea"/>
            </a:endParaRPr>
          </a:p>
        </p:txBody>
      </p:sp>
      <p:grpSp>
        <p:nvGrpSpPr>
          <p:cNvPr id="51" name="组合 50"/>
          <p:cNvGrpSpPr/>
          <p:nvPr/>
        </p:nvGrpSpPr>
        <p:grpSpPr>
          <a:xfrm>
            <a:off x="9483725" y="3696335"/>
            <a:ext cx="2557145" cy="2603500"/>
            <a:chOff x="12203" y="7019"/>
            <a:chExt cx="5467" cy="3448"/>
          </a:xfrm>
        </p:grpSpPr>
        <p:pic>
          <p:nvPicPr>
            <p:cNvPr id="52" name="Picture 4"/>
            <p:cNvPicPr>
              <a:picLocks noChangeAspect="1"/>
            </p:cNvPicPr>
            <p:nvPr>
              <p:custDataLst>
                <p:tags r:id="rId18"/>
              </p:custDataLst>
            </p:nvPr>
          </p:nvPicPr>
          <p:blipFill rotWithShape="1">
            <a:blip r:embed="rId19"/>
            <a:srcRect t="31051"/>
            <a:stretch>
              <a:fillRect/>
            </a:stretch>
          </p:blipFill>
          <p:spPr>
            <a:xfrm>
              <a:off x="14744" y="7021"/>
              <a:ext cx="2926" cy="1608"/>
            </a:xfrm>
            <a:prstGeom prst="rect">
              <a:avLst/>
            </a:prstGeom>
            <a:ln>
              <a:solidFill>
                <a:srgbClr val="FF0000"/>
              </a:solidFill>
            </a:ln>
          </p:spPr>
        </p:pic>
        <p:pic>
          <p:nvPicPr>
            <p:cNvPr id="54" name="Picture 6"/>
            <p:cNvPicPr>
              <a:picLocks noChangeAspect="1"/>
            </p:cNvPicPr>
            <p:nvPr/>
          </p:nvPicPr>
          <p:blipFill rotWithShape="1">
            <a:blip r:embed="rId20"/>
            <a:srcRect t="8722"/>
            <a:stretch>
              <a:fillRect/>
            </a:stretch>
          </p:blipFill>
          <p:spPr>
            <a:xfrm>
              <a:off x="12203" y="8669"/>
              <a:ext cx="5466" cy="1798"/>
            </a:xfrm>
            <a:prstGeom prst="rect">
              <a:avLst/>
            </a:prstGeom>
            <a:ln>
              <a:solidFill>
                <a:srgbClr val="FF0000"/>
              </a:solidFill>
            </a:ln>
          </p:spPr>
        </p:pic>
        <p:pic>
          <p:nvPicPr>
            <p:cNvPr id="55" name="Picture 7"/>
            <p:cNvPicPr>
              <a:picLocks noChangeAspect="1"/>
            </p:cNvPicPr>
            <p:nvPr>
              <p:custDataLst>
                <p:tags r:id="rId21"/>
              </p:custDataLst>
            </p:nvPr>
          </p:nvPicPr>
          <p:blipFill>
            <a:blip r:embed="rId22"/>
            <a:stretch>
              <a:fillRect/>
            </a:stretch>
          </p:blipFill>
          <p:spPr>
            <a:xfrm>
              <a:off x="12203" y="7019"/>
              <a:ext cx="2449" cy="1610"/>
            </a:xfrm>
            <a:prstGeom prst="rect">
              <a:avLst/>
            </a:prstGeom>
            <a:ln>
              <a:solidFill>
                <a:srgbClr val="FF0000"/>
              </a:solidFill>
            </a:ln>
          </p:spPr>
        </p:pic>
      </p:grpSp>
      <p:grpSp>
        <p:nvGrpSpPr>
          <p:cNvPr id="56" name="组合 55" descr="7b0a202020202274657874626f78223a20227b5c2269645c223a32303334383534302c5c227469645c223a5c225c227d220a7d0a"/>
          <p:cNvGrpSpPr/>
          <p:nvPr>
            <p:custDataLst>
              <p:tags r:id="rId23"/>
            </p:custDataLst>
          </p:nvPr>
        </p:nvGrpSpPr>
        <p:grpSpPr>
          <a:xfrm>
            <a:off x="402590" y="511810"/>
            <a:ext cx="11369040" cy="1207135"/>
            <a:chOff x="3057525" y="2119434"/>
            <a:chExt cx="6076950" cy="2633541"/>
          </a:xfrm>
        </p:grpSpPr>
        <p:grpSp>
          <p:nvGrpSpPr>
            <p:cNvPr id="57" name="组合 56"/>
            <p:cNvGrpSpPr/>
            <p:nvPr/>
          </p:nvGrpSpPr>
          <p:grpSpPr>
            <a:xfrm>
              <a:off x="3057525" y="2119434"/>
              <a:ext cx="6076950" cy="2633541"/>
              <a:chOff x="3057525" y="2119434"/>
              <a:chExt cx="6076950" cy="2633541"/>
            </a:xfrm>
          </p:grpSpPr>
          <p:grpSp>
            <p:nvGrpSpPr>
              <p:cNvPr id="58" name="图形 46"/>
              <p:cNvGrpSpPr/>
              <p:nvPr/>
            </p:nvGrpSpPr>
            <p:grpSpPr>
              <a:xfrm>
                <a:off x="3057525" y="2138366"/>
                <a:ext cx="6076950" cy="2595560"/>
                <a:chOff x="0" y="0"/>
                <a:chExt cx="5274310" cy="2248535"/>
              </a:xfrm>
            </p:grpSpPr>
            <p:sp>
              <p:nvSpPr>
                <p:cNvPr id="61" name="任意多边形: 形状 7"/>
                <p:cNvSpPr/>
                <p:nvPr/>
              </p:nvSpPr>
              <p:spPr>
                <a:xfrm>
                  <a:off x="8266" y="8266"/>
                  <a:ext cx="5257776" cy="2232001"/>
                </a:xfrm>
                <a:custGeom>
                  <a:avLst/>
                  <a:gdLst>
                    <a:gd name="connsiteX0" fmla="*/ 0 w 5257776"/>
                    <a:gd name="connsiteY0" fmla="*/ 0 h 2232001"/>
                    <a:gd name="connsiteX1" fmla="*/ 5257776 w 5257776"/>
                    <a:gd name="connsiteY1" fmla="*/ 0 h 2232001"/>
                    <a:gd name="connsiteX2" fmla="*/ 5257776 w 5257776"/>
                    <a:gd name="connsiteY2" fmla="*/ 2232002 h 2232001"/>
                    <a:gd name="connsiteX3" fmla="*/ 0 w 5257776"/>
                    <a:gd name="connsiteY3" fmla="*/ 2232002 h 2232001"/>
                    <a:gd name="connsiteX4" fmla="*/ 0 w 5257776"/>
                    <a:gd name="connsiteY4" fmla="*/ 0 h 223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776" h="2232001">
                      <a:moveTo>
                        <a:pt x="0" y="0"/>
                      </a:moveTo>
                      <a:lnTo>
                        <a:pt x="5257776" y="0"/>
                      </a:lnTo>
                      <a:lnTo>
                        <a:pt x="5257776" y="2232002"/>
                      </a:lnTo>
                      <a:lnTo>
                        <a:pt x="0" y="2232002"/>
                      </a:lnTo>
                      <a:lnTo>
                        <a:pt x="0" y="0"/>
                      </a:lnTo>
                      <a:close/>
                    </a:path>
                  </a:pathLst>
                </a:custGeom>
                <a:solidFill>
                  <a:srgbClr val="FFFFFF"/>
                </a:solidFill>
                <a:ln w="8256"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62" name="任意多边形: 形状 8"/>
                <p:cNvSpPr/>
                <p:nvPr/>
              </p:nvSpPr>
              <p:spPr>
                <a:xfrm>
                  <a:off x="0" y="0"/>
                  <a:ext cx="5274310" cy="2248535"/>
                </a:xfrm>
                <a:custGeom>
                  <a:avLst/>
                  <a:gdLst>
                    <a:gd name="connsiteX0" fmla="*/ 5274310 w 5274310"/>
                    <a:gd name="connsiteY0" fmla="*/ 0 h 2248535"/>
                    <a:gd name="connsiteX1" fmla="*/ 0 w 5274310"/>
                    <a:gd name="connsiteY1" fmla="*/ 0 h 2248535"/>
                    <a:gd name="connsiteX2" fmla="*/ 0 w 5274310"/>
                    <a:gd name="connsiteY2" fmla="*/ 2248535 h 2248535"/>
                    <a:gd name="connsiteX3" fmla="*/ 5274310 w 5274310"/>
                    <a:gd name="connsiteY3" fmla="*/ 2248535 h 2248535"/>
                    <a:gd name="connsiteX4" fmla="*/ 5274310 w 5274310"/>
                    <a:gd name="connsiteY4" fmla="*/ 0 h 2248535"/>
                    <a:gd name="connsiteX5" fmla="*/ 16534 w 5274310"/>
                    <a:gd name="connsiteY5" fmla="*/ 2232002 h 2248535"/>
                    <a:gd name="connsiteX6" fmla="*/ 16534 w 5274310"/>
                    <a:gd name="connsiteY6" fmla="*/ 16533 h 2248535"/>
                    <a:gd name="connsiteX7" fmla="*/ 5257776 w 5274310"/>
                    <a:gd name="connsiteY7" fmla="*/ 16533 h 2248535"/>
                    <a:gd name="connsiteX8" fmla="*/ 5257776 w 5274310"/>
                    <a:gd name="connsiteY8" fmla="*/ 2232002 h 2248535"/>
                    <a:gd name="connsiteX9" fmla="*/ 16534 w 5274310"/>
                    <a:gd name="connsiteY9" fmla="*/ 2232002 h 224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10" h="2248535">
                      <a:moveTo>
                        <a:pt x="5274310" y="0"/>
                      </a:moveTo>
                      <a:lnTo>
                        <a:pt x="0" y="0"/>
                      </a:lnTo>
                      <a:lnTo>
                        <a:pt x="0" y="2248535"/>
                      </a:lnTo>
                      <a:lnTo>
                        <a:pt x="5274310" y="2248535"/>
                      </a:lnTo>
                      <a:lnTo>
                        <a:pt x="5274310" y="0"/>
                      </a:lnTo>
                      <a:close/>
                      <a:moveTo>
                        <a:pt x="16534" y="2232002"/>
                      </a:moveTo>
                      <a:lnTo>
                        <a:pt x="16534" y="16533"/>
                      </a:lnTo>
                      <a:lnTo>
                        <a:pt x="5257776" y="16533"/>
                      </a:lnTo>
                      <a:lnTo>
                        <a:pt x="5257776" y="2232002"/>
                      </a:lnTo>
                      <a:lnTo>
                        <a:pt x="16534" y="2232002"/>
                      </a:lnTo>
                      <a:close/>
                    </a:path>
                  </a:pathLst>
                </a:custGeom>
                <a:solidFill>
                  <a:srgbClr val="6DAF93"/>
                </a:solidFill>
                <a:ln w="8256"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grpSp>
          <p:sp>
            <p:nvSpPr>
              <p:cNvPr id="66" name="任意多边形: 形状 5"/>
              <p:cNvSpPr/>
              <p:nvPr/>
            </p:nvSpPr>
            <p:spPr>
              <a:xfrm>
                <a:off x="3397570" y="2119434"/>
                <a:ext cx="1628775" cy="57150"/>
              </a:xfrm>
              <a:custGeom>
                <a:avLst/>
                <a:gdLst>
                  <a:gd name="connsiteX0" fmla="*/ 0 w 1628775"/>
                  <a:gd name="connsiteY0" fmla="*/ 0 h 57150"/>
                  <a:gd name="connsiteX1" fmla="*/ 1628775 w 1628775"/>
                  <a:gd name="connsiteY1" fmla="*/ 0 h 57150"/>
                  <a:gd name="connsiteX2" fmla="*/ 1628775 w 1628775"/>
                  <a:gd name="connsiteY2" fmla="*/ 57150 h 57150"/>
                  <a:gd name="connsiteX3" fmla="*/ 0 w 1628775"/>
                  <a:gd name="connsiteY3" fmla="*/ 57150 h 57150"/>
                </a:gdLst>
                <a:ahLst/>
                <a:cxnLst>
                  <a:cxn ang="0">
                    <a:pos x="connsiteX0" y="connsiteY0"/>
                  </a:cxn>
                  <a:cxn ang="0">
                    <a:pos x="connsiteX1" y="connsiteY1"/>
                  </a:cxn>
                  <a:cxn ang="0">
                    <a:pos x="connsiteX2" y="connsiteY2"/>
                  </a:cxn>
                  <a:cxn ang="0">
                    <a:pos x="connsiteX3" y="connsiteY3"/>
                  </a:cxn>
                </a:cxnLst>
                <a:rect l="l" t="t" r="r" b="b"/>
                <a:pathLst>
                  <a:path w="1628775" h="57150">
                    <a:moveTo>
                      <a:pt x="0" y="0"/>
                    </a:moveTo>
                    <a:lnTo>
                      <a:pt x="1628775" y="0"/>
                    </a:lnTo>
                    <a:lnTo>
                      <a:pt x="1628775" y="57150"/>
                    </a:lnTo>
                    <a:lnTo>
                      <a:pt x="0" y="57150"/>
                    </a:lnTo>
                    <a:close/>
                  </a:path>
                </a:pathLst>
              </a:custGeom>
              <a:solidFill>
                <a:srgbClr val="6DAF93"/>
              </a:solidFill>
              <a:ln w="9525"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67" name="任意多边形: 形状 6"/>
              <p:cNvSpPr/>
              <p:nvPr/>
            </p:nvSpPr>
            <p:spPr>
              <a:xfrm>
                <a:off x="7158037" y="4695825"/>
                <a:ext cx="1628775" cy="57150"/>
              </a:xfrm>
              <a:custGeom>
                <a:avLst/>
                <a:gdLst>
                  <a:gd name="connsiteX0" fmla="*/ 0 w 1628775"/>
                  <a:gd name="connsiteY0" fmla="*/ 0 h 57150"/>
                  <a:gd name="connsiteX1" fmla="*/ 1628775 w 1628775"/>
                  <a:gd name="connsiteY1" fmla="*/ 0 h 57150"/>
                  <a:gd name="connsiteX2" fmla="*/ 1628775 w 1628775"/>
                  <a:gd name="connsiteY2" fmla="*/ 57150 h 57150"/>
                  <a:gd name="connsiteX3" fmla="*/ 0 w 1628775"/>
                  <a:gd name="connsiteY3" fmla="*/ 57150 h 57150"/>
                </a:gdLst>
                <a:ahLst/>
                <a:cxnLst>
                  <a:cxn ang="0">
                    <a:pos x="connsiteX0" y="connsiteY0"/>
                  </a:cxn>
                  <a:cxn ang="0">
                    <a:pos x="connsiteX1" y="connsiteY1"/>
                  </a:cxn>
                  <a:cxn ang="0">
                    <a:pos x="connsiteX2" y="connsiteY2"/>
                  </a:cxn>
                  <a:cxn ang="0">
                    <a:pos x="connsiteX3" y="connsiteY3"/>
                  </a:cxn>
                </a:cxnLst>
                <a:rect l="l" t="t" r="r" b="b"/>
                <a:pathLst>
                  <a:path w="1628775" h="57150">
                    <a:moveTo>
                      <a:pt x="0" y="0"/>
                    </a:moveTo>
                    <a:lnTo>
                      <a:pt x="1628775" y="0"/>
                    </a:lnTo>
                    <a:lnTo>
                      <a:pt x="1628775" y="57150"/>
                    </a:lnTo>
                    <a:lnTo>
                      <a:pt x="0" y="57150"/>
                    </a:lnTo>
                    <a:close/>
                  </a:path>
                </a:pathLst>
              </a:custGeom>
              <a:solidFill>
                <a:srgbClr val="6DAF93"/>
              </a:solidFill>
              <a:ln w="9525"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grpSp>
        <p:sp>
          <p:nvSpPr>
            <p:cNvPr id="72" name="文本框 71"/>
            <p:cNvSpPr txBox="1"/>
            <p:nvPr/>
          </p:nvSpPr>
          <p:spPr>
            <a:xfrm>
              <a:off x="3166817" y="2437816"/>
              <a:ext cx="5883821" cy="1854886"/>
            </a:xfrm>
            <a:prstGeom prst="rect">
              <a:avLst/>
            </a:prstGeom>
            <a:noFill/>
          </p:spPr>
          <p:txBody>
            <a:bodyPr wrap="square" rtlCol="0" anchor="ctr">
              <a:noAutofit/>
            </a:bodyPr>
            <a:lstStyle/>
            <a:p>
              <a:pPr>
                <a:lnSpc>
                  <a:spcPct val="150000"/>
                </a:lnSpc>
              </a:pPr>
              <a:r>
                <a:rPr lang="zh-CN" altLang="en-US" b="1" dirty="0">
                  <a:latin typeface="微软雅黑" panose="020B0503020204020204" pitchFamily="34" charset="-122"/>
                  <a:ea typeface="微软雅黑" panose="020B0503020204020204" pitchFamily="34" charset="-122"/>
                  <a:sym typeface="+mn-ea"/>
                </a:rPr>
                <a:t>石杉碱甲注射液是</a:t>
              </a:r>
              <a:r>
                <a:rPr lang="zh-CN" altLang="en-US" b="1" dirty="0">
                  <a:solidFill>
                    <a:srgbClr val="FF0000"/>
                  </a:solidFill>
                  <a:latin typeface="微软雅黑" panose="020B0503020204020204" pitchFamily="34" charset="-122"/>
                  <a:ea typeface="微软雅黑" panose="020B0503020204020204" pitchFamily="34" charset="-122"/>
                  <a:sym typeface="+mn-ea"/>
                </a:rPr>
                <a:t>中国自主研发创新药</a:t>
              </a:r>
              <a:r>
                <a:rPr lang="zh-CN" altLang="en-US" b="1" dirty="0">
                  <a:latin typeface="微软雅黑" panose="020B0503020204020204" pitchFamily="34" charset="-122"/>
                  <a:ea typeface="微软雅黑" panose="020B0503020204020204" pitchFamily="34" charset="-122"/>
                  <a:sym typeface="+mn-ea"/>
                </a:rPr>
                <a:t>，通过</a:t>
              </a:r>
              <a:r>
                <a:rPr lang="zh-CN" altLang="en-US" b="1"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抑制胆碱酯酶、</a:t>
              </a:r>
              <a:r>
                <a:rPr lang="zh-CN" altLang="en-US" b="1" dirty="0">
                  <a:latin typeface="微软雅黑" panose="020B0503020204020204" pitchFamily="34" charset="-122"/>
                  <a:ea typeface="微软雅黑" panose="020B0503020204020204" pitchFamily="34" charset="-122"/>
                  <a:sym typeface="+mn-ea"/>
                </a:rPr>
                <a:t>抗炎、抗氧化应激等多重作用机制达到</a:t>
              </a:r>
              <a:r>
                <a:rPr lang="zh-CN" altLang="en-US" b="1" dirty="0">
                  <a:solidFill>
                    <a:srgbClr val="FF0000"/>
                  </a:solidFill>
                  <a:latin typeface="微软雅黑" panose="020B0503020204020204" pitchFamily="34" charset="-122"/>
                  <a:ea typeface="微软雅黑" panose="020B0503020204020204" pitchFamily="34" charset="-122"/>
                  <a:sym typeface="+mn-ea"/>
                </a:rPr>
                <a:t>临床获益更广</a:t>
              </a:r>
              <a:r>
                <a:rPr lang="zh-CN" altLang="en-US" b="1" dirty="0">
                  <a:latin typeface="微软雅黑" panose="020B0503020204020204" pitchFamily="34" charset="-122"/>
                  <a:ea typeface="微软雅黑" panose="020B0503020204020204" pitchFamily="34" charset="-122"/>
                  <a:sym typeface="+mn-ea"/>
                </a:rPr>
                <a:t>的效果，具有</a:t>
              </a:r>
              <a:r>
                <a:rPr lang="zh-CN" altLang="en-US" b="1" noProof="0" dirty="0">
                  <a:ln>
                    <a:noFill/>
                  </a:ln>
                  <a:solidFill>
                    <a:srgbClr val="FF0000"/>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sym typeface="+mn-lt"/>
                </a:rPr>
                <a:t>改善疾病进程的潜力：</a:t>
              </a:r>
              <a:r>
                <a:rPr lang="zh-CN" altLang="en-US" b="1" noProof="0" dirty="0">
                  <a:ln>
                    <a:noFill/>
                  </a:ln>
                  <a:solidFill>
                    <a:srgbClr val="FF0000"/>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sym typeface="+mn-ea"/>
                </a:rPr>
                <a:t>展现出能降低</a:t>
              </a:r>
              <a:r>
                <a:rPr lang="en-US" altLang="zh-CN" b="1" noProof="0" dirty="0">
                  <a:ln>
                    <a:noFill/>
                  </a:ln>
                  <a:solidFill>
                    <a:srgbClr val="FF0000"/>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sym typeface="+mn-ea"/>
                </a:rPr>
                <a:t>MG</a:t>
              </a:r>
              <a:r>
                <a:rPr lang="zh-CN" altLang="en-US" b="1" noProof="0" dirty="0">
                  <a:ln>
                    <a:noFill/>
                  </a:ln>
                  <a:solidFill>
                    <a:srgbClr val="FF0000"/>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sym typeface="+mn-ea"/>
                </a:rPr>
                <a:t>患者体内抗体水平</a:t>
              </a:r>
              <a:r>
                <a:rPr lang="zh-CN" altLang="en-US" b="1" noProof="0" dirty="0">
                  <a:ln>
                    <a:noFill/>
                  </a:ln>
                  <a:solidFill>
                    <a:srgbClr val="FF0000"/>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sym typeface="+mn-ea"/>
                </a:rPr>
                <a:t>的潜力</a:t>
              </a:r>
              <a:endParaRPr lang="zh-CN" altLang="en-US" b="1" dirty="0">
                <a:effectLst/>
                <a:latin typeface="微软雅黑" panose="020B0503020204020204" pitchFamily="34" charset="-122"/>
                <a:ea typeface="微软雅黑" panose="020B0503020204020204" pitchFamily="34" charset="-122"/>
              </a:endParaRPr>
            </a:p>
          </p:txBody>
        </p:sp>
      </p:grpSp>
      <p:sp>
        <p:nvSpPr>
          <p:cNvPr id="5" name="矩形: 圆角 14"/>
          <p:cNvSpPr/>
          <p:nvPr/>
        </p:nvSpPr>
        <p:spPr>
          <a:xfrm>
            <a:off x="7462520" y="1805940"/>
            <a:ext cx="3892550" cy="921385"/>
          </a:xfrm>
          <a:prstGeom prst="roundRect">
            <a:avLst/>
          </a:prstGeom>
          <a:solidFill>
            <a:srgbClr val="53A798"/>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lt"/>
              </a:rPr>
              <a:t>非自主知识产权的创新药</a:t>
            </a:r>
            <a:endParaRPr lang="en-US" altLang="zh-CN"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lt"/>
              </a:rPr>
              <a:t>注册分类：化学药品</a:t>
            </a:r>
            <a:endParaRPr lang="zh-CN" altLang="en-US"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矩形 31"/>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grpSp>
        <p:nvGrpSpPr>
          <p:cNvPr id="248" name="组合 247"/>
          <p:cNvGrpSpPr/>
          <p:nvPr>
            <p:custDataLst>
              <p:tags r:id="rId1"/>
            </p:custDataLst>
          </p:nvPr>
        </p:nvGrpSpPr>
        <p:grpSpPr>
          <a:xfrm>
            <a:off x="437581" y="1301778"/>
            <a:ext cx="11316727" cy="5436205"/>
            <a:chOff x="899078" y="1707122"/>
            <a:chExt cx="10442473" cy="3789017"/>
          </a:xfrm>
        </p:grpSpPr>
        <p:grpSp>
          <p:nvGrpSpPr>
            <p:cNvPr id="4" name="组合 3"/>
            <p:cNvGrpSpPr/>
            <p:nvPr/>
          </p:nvGrpSpPr>
          <p:grpSpPr>
            <a:xfrm>
              <a:off x="899078" y="1724026"/>
              <a:ext cx="5132285" cy="1868627"/>
              <a:chOff x="874713" y="1943101"/>
              <a:chExt cx="5132285" cy="1868627"/>
            </a:xfrm>
          </p:grpSpPr>
          <p:sp>
            <p:nvSpPr>
              <p:cNvPr id="9" name="矩形 8"/>
              <p:cNvSpPr/>
              <p:nvPr>
                <p:custDataLst>
                  <p:tags r:id="rId2"/>
                </p:custDataLst>
              </p:nvPr>
            </p:nvSpPr>
            <p:spPr>
              <a:xfrm>
                <a:off x="874713" y="1943101"/>
                <a:ext cx="5132285" cy="186862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nvGrpSpPr>
              <p:cNvPr id="6" name="组合 5"/>
              <p:cNvGrpSpPr/>
              <p:nvPr/>
            </p:nvGrpSpPr>
            <p:grpSpPr>
              <a:xfrm>
                <a:off x="926283" y="2212918"/>
                <a:ext cx="5029245" cy="339092"/>
                <a:chOff x="7150874" y="3250265"/>
                <a:chExt cx="5029245" cy="339092"/>
              </a:xfrm>
            </p:grpSpPr>
            <p:sp>
              <p:nvSpPr>
                <p:cNvPr id="7" name="矩形 6"/>
                <p:cNvSpPr/>
                <p:nvPr/>
              </p:nvSpPr>
              <p:spPr>
                <a:xfrm>
                  <a:off x="7150874" y="3250265"/>
                  <a:ext cx="5029245" cy="214520"/>
                </a:xfrm>
                <a:prstGeom prst="rect">
                  <a:avLst/>
                </a:prstGeom>
                <a:ln>
                  <a:noFill/>
                </a:ln>
              </p:spPr>
              <p:txBody>
                <a:bodyPr wrap="square">
                  <a:spAutoFit/>
                  <a:scene3d>
                    <a:camera prst="orthographicFront"/>
                    <a:lightRig rig="threePt" dir="t"/>
                  </a:scene3d>
                  <a:sp3d contourW="12700"/>
                </a:bodyPr>
                <a:lstStyle/>
                <a:p>
                  <a:pPr indent="-285750" algn="just">
                    <a:buFontTx/>
                    <a:buChar char="•"/>
                  </a:pPr>
                  <a:endParaRPr lang="en-US" altLang="zh-CN" sz="1400" dirty="0">
                    <a:latin typeface="微软雅黑" panose="020B0503020204020204" pitchFamily="34" charset="-122"/>
                    <a:ea typeface="微软雅黑" panose="020B0503020204020204" pitchFamily="34" charset="-122"/>
                  </a:endParaRPr>
                </a:p>
              </p:txBody>
            </p:sp>
            <p:sp>
              <p:nvSpPr>
                <p:cNvPr id="8" name="矩形 7"/>
                <p:cNvSpPr/>
                <p:nvPr/>
              </p:nvSpPr>
              <p:spPr>
                <a:xfrm>
                  <a:off x="7483989" y="3314482"/>
                  <a:ext cx="2050552" cy="274875"/>
                </a:xfrm>
                <a:prstGeom prst="rect">
                  <a:avLst/>
                </a:prstGeom>
                <a:ln>
                  <a:noFill/>
                </a:ln>
              </p:spPr>
              <p:txBody>
                <a:bodyPr wrap="square">
                  <a:spAutoFit/>
                  <a:scene3d>
                    <a:camera prst="orthographicFront"/>
                    <a:lightRig rig="threePt" dir="t"/>
                  </a:scene3d>
                  <a:sp3d contourW="12700"/>
                </a:bodyPr>
                <a:lstStyle/>
                <a:p>
                  <a:pPr algn="just">
                    <a:lnSpc>
                      <a:spcPct val="120000"/>
                    </a:lnSpc>
                  </a:pPr>
                  <a:endPar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grpSp>
        <p:grpSp>
          <p:nvGrpSpPr>
            <p:cNvPr id="11" name="组合 10"/>
            <p:cNvGrpSpPr/>
            <p:nvPr/>
          </p:nvGrpSpPr>
          <p:grpSpPr>
            <a:xfrm>
              <a:off x="899078" y="3703638"/>
              <a:ext cx="5132285" cy="1792501"/>
              <a:chOff x="874713" y="3922713"/>
              <a:chExt cx="5132285" cy="1792501"/>
            </a:xfrm>
          </p:grpSpPr>
          <p:grpSp>
            <p:nvGrpSpPr>
              <p:cNvPr id="12" name="组合 11"/>
              <p:cNvGrpSpPr/>
              <p:nvPr/>
            </p:nvGrpSpPr>
            <p:grpSpPr>
              <a:xfrm>
                <a:off x="874713" y="3922713"/>
                <a:ext cx="5132285" cy="1792501"/>
                <a:chOff x="874713" y="1752601"/>
                <a:chExt cx="5132285" cy="1792501"/>
              </a:xfrm>
            </p:grpSpPr>
            <p:sp>
              <p:nvSpPr>
                <p:cNvPr id="16" name="矩形 15"/>
                <p:cNvSpPr/>
                <p:nvPr>
                  <p:custDataLst>
                    <p:tags r:id="rId3"/>
                  </p:custDataLst>
                </p:nvPr>
              </p:nvSpPr>
              <p:spPr>
                <a:xfrm>
                  <a:off x="874713" y="1752601"/>
                  <a:ext cx="5132285" cy="1792501"/>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17" name="椭圆 31"/>
                <p:cNvSpPr/>
                <p:nvPr>
                  <p:custDataLst>
                    <p:tags r:id="rId4"/>
                  </p:custDataLst>
                </p:nvPr>
              </p:nvSpPr>
              <p:spPr>
                <a:xfrm>
                  <a:off x="5329956" y="1778678"/>
                  <a:ext cx="536633" cy="325161"/>
                </a:xfrm>
                <a:custGeom>
                  <a:avLst/>
                  <a:gdLst>
                    <a:gd name="connsiteX0" fmla="*/ 559267 w 589292"/>
                    <a:gd name="connsiteY0" fmla="*/ 238088 h 607799"/>
                    <a:gd name="connsiteX1" fmla="*/ 575556 w 589292"/>
                    <a:gd name="connsiteY1" fmla="*/ 244486 h 607799"/>
                    <a:gd name="connsiteX2" fmla="*/ 589292 w 589292"/>
                    <a:gd name="connsiteY2" fmla="*/ 264606 h 607799"/>
                    <a:gd name="connsiteX3" fmla="*/ 589292 w 589292"/>
                    <a:gd name="connsiteY3" fmla="*/ 598164 h 607799"/>
                    <a:gd name="connsiteX4" fmla="*/ 576113 w 589292"/>
                    <a:gd name="connsiteY4" fmla="*/ 607112 h 607799"/>
                    <a:gd name="connsiteX5" fmla="*/ 452019 w 589292"/>
                    <a:gd name="connsiteY5" fmla="*/ 558341 h 607799"/>
                    <a:gd name="connsiteX6" fmla="*/ 438282 w 589292"/>
                    <a:gd name="connsiteY6" fmla="*/ 538221 h 607799"/>
                    <a:gd name="connsiteX7" fmla="*/ 438282 w 589292"/>
                    <a:gd name="connsiteY7" fmla="*/ 383843 h 607799"/>
                    <a:gd name="connsiteX8" fmla="*/ 444362 w 589292"/>
                    <a:gd name="connsiteY8" fmla="*/ 381618 h 607799"/>
                    <a:gd name="connsiteX9" fmla="*/ 466080 w 589292"/>
                    <a:gd name="connsiteY9" fmla="*/ 366690 h 607799"/>
                    <a:gd name="connsiteX10" fmla="*/ 537409 w 589292"/>
                    <a:gd name="connsiteY10" fmla="*/ 275269 h 607799"/>
                    <a:gd name="connsiteX11" fmla="*/ 559267 w 589292"/>
                    <a:gd name="connsiteY11" fmla="*/ 238088 h 607799"/>
                    <a:gd name="connsiteX12" fmla="*/ 209859 w 589292"/>
                    <a:gd name="connsiteY12" fmla="*/ 194902 h 607799"/>
                    <a:gd name="connsiteX13" fmla="*/ 260000 w 589292"/>
                    <a:gd name="connsiteY13" fmla="*/ 194902 h 607799"/>
                    <a:gd name="connsiteX14" fmla="*/ 262971 w 589292"/>
                    <a:gd name="connsiteY14" fmla="*/ 202458 h 607799"/>
                    <a:gd name="connsiteX15" fmla="*/ 291525 w 589292"/>
                    <a:gd name="connsiteY15" fmla="*/ 257523 h 607799"/>
                    <a:gd name="connsiteX16" fmla="*/ 371937 w 589292"/>
                    <a:gd name="connsiteY16" fmla="*/ 366032 h 607799"/>
                    <a:gd name="connsiteX17" fmla="*/ 393850 w 589292"/>
                    <a:gd name="connsiteY17" fmla="*/ 381374 h 607799"/>
                    <a:gd name="connsiteX18" fmla="*/ 397425 w 589292"/>
                    <a:gd name="connsiteY18" fmla="*/ 382811 h 607799"/>
                    <a:gd name="connsiteX19" fmla="*/ 397425 w 589292"/>
                    <a:gd name="connsiteY19" fmla="*/ 539294 h 607799"/>
                    <a:gd name="connsiteX20" fmla="*/ 379504 w 589292"/>
                    <a:gd name="connsiteY20" fmla="*/ 557185 h 607799"/>
                    <a:gd name="connsiteX21" fmla="*/ 209859 w 589292"/>
                    <a:gd name="connsiteY21" fmla="*/ 557185 h 607799"/>
                    <a:gd name="connsiteX22" fmla="*/ 191938 w 589292"/>
                    <a:gd name="connsiteY22" fmla="*/ 539294 h 607799"/>
                    <a:gd name="connsiteX23" fmla="*/ 191938 w 589292"/>
                    <a:gd name="connsiteY23" fmla="*/ 212840 h 607799"/>
                    <a:gd name="connsiteX24" fmla="*/ 209859 w 589292"/>
                    <a:gd name="connsiteY24" fmla="*/ 194902 h 607799"/>
                    <a:gd name="connsiteX25" fmla="*/ 13186 w 589292"/>
                    <a:gd name="connsiteY25" fmla="*/ 140695 h 607799"/>
                    <a:gd name="connsiteX26" fmla="*/ 137338 w 589292"/>
                    <a:gd name="connsiteY26" fmla="*/ 189466 h 607799"/>
                    <a:gd name="connsiteX27" fmla="*/ 151081 w 589292"/>
                    <a:gd name="connsiteY27" fmla="*/ 209633 h 607799"/>
                    <a:gd name="connsiteX28" fmla="*/ 151081 w 589292"/>
                    <a:gd name="connsiteY28" fmla="*/ 543612 h 607799"/>
                    <a:gd name="connsiteX29" fmla="*/ 138359 w 589292"/>
                    <a:gd name="connsiteY29" fmla="*/ 552235 h 607799"/>
                    <a:gd name="connsiteX30" fmla="*/ 13743 w 589292"/>
                    <a:gd name="connsiteY30" fmla="*/ 503278 h 607799"/>
                    <a:gd name="connsiteX31" fmla="*/ 0 w 589292"/>
                    <a:gd name="connsiteY31" fmla="*/ 483065 h 607799"/>
                    <a:gd name="connsiteX32" fmla="*/ 0 w 589292"/>
                    <a:gd name="connsiteY32" fmla="*/ 149643 h 607799"/>
                    <a:gd name="connsiteX33" fmla="*/ 13186 w 589292"/>
                    <a:gd name="connsiteY33" fmla="*/ 140695 h 607799"/>
                    <a:gd name="connsiteX34" fmla="*/ 418473 w 589292"/>
                    <a:gd name="connsiteY34" fmla="*/ 52152 h 607799"/>
                    <a:gd name="connsiteX35" fmla="*/ 341047 w 589292"/>
                    <a:gd name="connsiteY35" fmla="*/ 129569 h 607799"/>
                    <a:gd name="connsiteX36" fmla="*/ 376975 w 589292"/>
                    <a:gd name="connsiteY36" fmla="*/ 194887 h 607799"/>
                    <a:gd name="connsiteX37" fmla="*/ 394568 w 589292"/>
                    <a:gd name="connsiteY37" fmla="*/ 203092 h 607799"/>
                    <a:gd name="connsiteX38" fmla="*/ 418473 w 589292"/>
                    <a:gd name="connsiteY38" fmla="*/ 206893 h 607799"/>
                    <a:gd name="connsiteX39" fmla="*/ 438248 w 589292"/>
                    <a:gd name="connsiteY39" fmla="*/ 204344 h 607799"/>
                    <a:gd name="connsiteX40" fmla="*/ 455701 w 589292"/>
                    <a:gd name="connsiteY40" fmla="*/ 197436 h 607799"/>
                    <a:gd name="connsiteX41" fmla="*/ 495946 w 589292"/>
                    <a:gd name="connsiteY41" fmla="*/ 129569 h 607799"/>
                    <a:gd name="connsiteX42" fmla="*/ 418473 w 589292"/>
                    <a:gd name="connsiteY42" fmla="*/ 52152 h 607799"/>
                    <a:gd name="connsiteX43" fmla="*/ 419123 w 589292"/>
                    <a:gd name="connsiteY43" fmla="*/ 0 h 607799"/>
                    <a:gd name="connsiteX44" fmla="*/ 552809 w 589292"/>
                    <a:gd name="connsiteY44" fmla="*/ 133509 h 607799"/>
                    <a:gd name="connsiteX45" fmla="*/ 524540 w 589292"/>
                    <a:gd name="connsiteY45" fmla="*/ 224509 h 607799"/>
                    <a:gd name="connsiteX46" fmla="*/ 505973 w 589292"/>
                    <a:gd name="connsiteY46" fmla="*/ 255708 h 607799"/>
                    <a:gd name="connsiteX47" fmla="*/ 439315 w 589292"/>
                    <a:gd name="connsiteY47" fmla="*/ 341051 h 607799"/>
                    <a:gd name="connsiteX48" fmla="*/ 438248 w 589292"/>
                    <a:gd name="connsiteY48" fmla="*/ 342071 h 607799"/>
                    <a:gd name="connsiteX49" fmla="*/ 419262 w 589292"/>
                    <a:gd name="connsiteY49" fmla="*/ 349581 h 607799"/>
                    <a:gd name="connsiteX50" fmla="*/ 398978 w 589292"/>
                    <a:gd name="connsiteY50" fmla="*/ 340681 h 607799"/>
                    <a:gd name="connsiteX51" fmla="*/ 397492 w 589292"/>
                    <a:gd name="connsiteY51" fmla="*/ 339151 h 607799"/>
                    <a:gd name="connsiteX52" fmla="*/ 323593 w 589292"/>
                    <a:gd name="connsiteY52" fmla="*/ 238880 h 607799"/>
                    <a:gd name="connsiteX53" fmla="*/ 300198 w 589292"/>
                    <a:gd name="connsiteY53" fmla="*/ 195026 h 607799"/>
                    <a:gd name="connsiteX54" fmla="*/ 285437 w 589292"/>
                    <a:gd name="connsiteY54" fmla="*/ 133509 h 607799"/>
                    <a:gd name="connsiteX55" fmla="*/ 419123 w 589292"/>
                    <a:gd name="connsiteY55" fmla="*/ 0 h 60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89292" h="607799">
                      <a:moveTo>
                        <a:pt x="559267" y="238088"/>
                      </a:moveTo>
                      <a:lnTo>
                        <a:pt x="575556" y="244486"/>
                      </a:lnTo>
                      <a:cubicBezTo>
                        <a:pt x="583816" y="247731"/>
                        <a:pt x="589292" y="255705"/>
                        <a:pt x="589292" y="264606"/>
                      </a:cubicBezTo>
                      <a:lnTo>
                        <a:pt x="589292" y="598164"/>
                      </a:lnTo>
                      <a:cubicBezTo>
                        <a:pt x="589292" y="604979"/>
                        <a:pt x="582424" y="609615"/>
                        <a:pt x="576113" y="607112"/>
                      </a:cubicBezTo>
                      <a:lnTo>
                        <a:pt x="452019" y="558341"/>
                      </a:lnTo>
                      <a:cubicBezTo>
                        <a:pt x="443758" y="555096"/>
                        <a:pt x="438282" y="547122"/>
                        <a:pt x="438282" y="538221"/>
                      </a:cubicBezTo>
                      <a:lnTo>
                        <a:pt x="438282" y="383843"/>
                      </a:lnTo>
                      <a:cubicBezTo>
                        <a:pt x="440324" y="383194"/>
                        <a:pt x="442366" y="382499"/>
                        <a:pt x="444362" y="381618"/>
                      </a:cubicBezTo>
                      <a:cubicBezTo>
                        <a:pt x="452529" y="378187"/>
                        <a:pt x="459815" y="373181"/>
                        <a:pt x="466080" y="366690"/>
                      </a:cubicBezTo>
                      <a:cubicBezTo>
                        <a:pt x="492997" y="338735"/>
                        <a:pt x="516989" y="307952"/>
                        <a:pt x="537409" y="275269"/>
                      </a:cubicBezTo>
                      <a:cubicBezTo>
                        <a:pt x="544787" y="263447"/>
                        <a:pt x="552352" y="251069"/>
                        <a:pt x="559267" y="238088"/>
                      </a:cubicBezTo>
                      <a:close/>
                      <a:moveTo>
                        <a:pt x="209859" y="194902"/>
                      </a:moveTo>
                      <a:lnTo>
                        <a:pt x="260000" y="194902"/>
                      </a:lnTo>
                      <a:cubicBezTo>
                        <a:pt x="260929" y="197405"/>
                        <a:pt x="261950" y="199908"/>
                        <a:pt x="262971" y="202458"/>
                      </a:cubicBezTo>
                      <a:cubicBezTo>
                        <a:pt x="271143" y="222296"/>
                        <a:pt x="281542" y="240512"/>
                        <a:pt x="291525" y="257523"/>
                      </a:cubicBezTo>
                      <a:cubicBezTo>
                        <a:pt x="315435" y="298173"/>
                        <a:pt x="342455" y="334652"/>
                        <a:pt x="371937" y="366032"/>
                      </a:cubicBezTo>
                      <a:cubicBezTo>
                        <a:pt x="378112" y="372706"/>
                        <a:pt x="385540" y="377851"/>
                        <a:pt x="393850" y="381374"/>
                      </a:cubicBezTo>
                      <a:cubicBezTo>
                        <a:pt x="395011" y="381884"/>
                        <a:pt x="396265" y="382348"/>
                        <a:pt x="397425" y="382811"/>
                      </a:cubicBezTo>
                      <a:lnTo>
                        <a:pt x="397425" y="539294"/>
                      </a:lnTo>
                      <a:cubicBezTo>
                        <a:pt x="397425" y="549166"/>
                        <a:pt x="389393" y="557185"/>
                        <a:pt x="379504" y="557185"/>
                      </a:cubicBezTo>
                      <a:lnTo>
                        <a:pt x="209859" y="557185"/>
                      </a:lnTo>
                      <a:cubicBezTo>
                        <a:pt x="199970" y="557185"/>
                        <a:pt x="191938" y="549166"/>
                        <a:pt x="191938" y="539294"/>
                      </a:cubicBezTo>
                      <a:lnTo>
                        <a:pt x="191938" y="212840"/>
                      </a:lnTo>
                      <a:cubicBezTo>
                        <a:pt x="191938" y="202967"/>
                        <a:pt x="199970" y="194902"/>
                        <a:pt x="209859" y="194902"/>
                      </a:cubicBezTo>
                      <a:close/>
                      <a:moveTo>
                        <a:pt x="13186" y="140695"/>
                      </a:moveTo>
                      <a:lnTo>
                        <a:pt x="137338" y="189466"/>
                      </a:lnTo>
                      <a:cubicBezTo>
                        <a:pt x="145602" y="192758"/>
                        <a:pt x="151081" y="200732"/>
                        <a:pt x="151081" y="209633"/>
                      </a:cubicBezTo>
                      <a:lnTo>
                        <a:pt x="151081" y="543612"/>
                      </a:lnTo>
                      <a:cubicBezTo>
                        <a:pt x="151081" y="550148"/>
                        <a:pt x="144441" y="554645"/>
                        <a:pt x="138359" y="552235"/>
                      </a:cubicBezTo>
                      <a:lnTo>
                        <a:pt x="13743" y="503278"/>
                      </a:lnTo>
                      <a:cubicBezTo>
                        <a:pt x="5478" y="500033"/>
                        <a:pt x="0" y="492059"/>
                        <a:pt x="0" y="483065"/>
                      </a:cubicBezTo>
                      <a:lnTo>
                        <a:pt x="0" y="149643"/>
                      </a:lnTo>
                      <a:cubicBezTo>
                        <a:pt x="0" y="142874"/>
                        <a:pt x="6871" y="138238"/>
                        <a:pt x="13186" y="140695"/>
                      </a:cubicBezTo>
                      <a:close/>
                      <a:moveTo>
                        <a:pt x="418473" y="52152"/>
                      </a:moveTo>
                      <a:cubicBezTo>
                        <a:pt x="375675" y="52152"/>
                        <a:pt x="340954" y="86828"/>
                        <a:pt x="341047" y="129569"/>
                      </a:cubicBezTo>
                      <a:cubicBezTo>
                        <a:pt x="341047" y="157013"/>
                        <a:pt x="355344" y="181165"/>
                        <a:pt x="376975" y="194887"/>
                      </a:cubicBezTo>
                      <a:cubicBezTo>
                        <a:pt x="382452" y="198363"/>
                        <a:pt x="388301" y="201191"/>
                        <a:pt x="394568" y="203092"/>
                      </a:cubicBezTo>
                      <a:cubicBezTo>
                        <a:pt x="402134" y="205595"/>
                        <a:pt x="410118" y="206893"/>
                        <a:pt x="418473" y="206893"/>
                      </a:cubicBezTo>
                      <a:cubicBezTo>
                        <a:pt x="425343" y="206893"/>
                        <a:pt x="431935" y="206012"/>
                        <a:pt x="438248" y="204344"/>
                      </a:cubicBezTo>
                      <a:cubicBezTo>
                        <a:pt x="444468" y="202721"/>
                        <a:pt x="450270" y="200403"/>
                        <a:pt x="455701" y="197436"/>
                      </a:cubicBezTo>
                      <a:cubicBezTo>
                        <a:pt x="479653" y="184271"/>
                        <a:pt x="495946" y="158774"/>
                        <a:pt x="495946" y="129569"/>
                      </a:cubicBezTo>
                      <a:cubicBezTo>
                        <a:pt x="495946" y="86828"/>
                        <a:pt x="461225" y="52152"/>
                        <a:pt x="418473" y="52152"/>
                      </a:cubicBezTo>
                      <a:close/>
                      <a:moveTo>
                        <a:pt x="419123" y="0"/>
                      </a:moveTo>
                      <a:cubicBezTo>
                        <a:pt x="492975" y="0"/>
                        <a:pt x="552809" y="59755"/>
                        <a:pt x="552809" y="133509"/>
                      </a:cubicBezTo>
                      <a:cubicBezTo>
                        <a:pt x="552809" y="165218"/>
                        <a:pt x="540137" y="196138"/>
                        <a:pt x="524540" y="224509"/>
                      </a:cubicBezTo>
                      <a:cubicBezTo>
                        <a:pt x="518599" y="235310"/>
                        <a:pt x="512239" y="245741"/>
                        <a:pt x="505973" y="255708"/>
                      </a:cubicBezTo>
                      <a:cubicBezTo>
                        <a:pt x="486802" y="286350"/>
                        <a:pt x="464382" y="315045"/>
                        <a:pt x="439315" y="341051"/>
                      </a:cubicBezTo>
                      <a:cubicBezTo>
                        <a:pt x="438944" y="341376"/>
                        <a:pt x="438619" y="341747"/>
                        <a:pt x="438248" y="342071"/>
                      </a:cubicBezTo>
                      <a:cubicBezTo>
                        <a:pt x="432863" y="347078"/>
                        <a:pt x="426086" y="349581"/>
                        <a:pt x="419262" y="349581"/>
                      </a:cubicBezTo>
                      <a:cubicBezTo>
                        <a:pt x="411882" y="349581"/>
                        <a:pt x="404548" y="346614"/>
                        <a:pt x="398978" y="340681"/>
                      </a:cubicBezTo>
                      <a:cubicBezTo>
                        <a:pt x="398467" y="340124"/>
                        <a:pt x="397910" y="339568"/>
                        <a:pt x="397492" y="339151"/>
                      </a:cubicBezTo>
                      <a:cubicBezTo>
                        <a:pt x="369130" y="308740"/>
                        <a:pt x="344575" y="274668"/>
                        <a:pt x="323593" y="238880"/>
                      </a:cubicBezTo>
                      <a:cubicBezTo>
                        <a:pt x="315285" y="224741"/>
                        <a:pt x="306929" y="210138"/>
                        <a:pt x="300198" y="195026"/>
                      </a:cubicBezTo>
                      <a:cubicBezTo>
                        <a:pt x="291518" y="175556"/>
                        <a:pt x="285437" y="155158"/>
                        <a:pt x="285437" y="133509"/>
                      </a:cubicBezTo>
                      <a:cubicBezTo>
                        <a:pt x="285437" y="59755"/>
                        <a:pt x="345317" y="0"/>
                        <a:pt x="41912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grpSp>
            <p:nvGrpSpPr>
              <p:cNvPr id="13" name="组合 12"/>
              <p:cNvGrpSpPr/>
              <p:nvPr/>
            </p:nvGrpSpPr>
            <p:grpSpPr>
              <a:xfrm>
                <a:off x="874713" y="3982109"/>
                <a:ext cx="4931653" cy="610088"/>
                <a:chOff x="7099304" y="3024144"/>
                <a:chExt cx="4931653" cy="610088"/>
              </a:xfrm>
            </p:grpSpPr>
            <p:sp>
              <p:nvSpPr>
                <p:cNvPr id="14" name="矩形 13"/>
                <p:cNvSpPr/>
                <p:nvPr/>
              </p:nvSpPr>
              <p:spPr>
                <a:xfrm>
                  <a:off x="7099304" y="3404965"/>
                  <a:ext cx="4931653" cy="229267"/>
                </a:xfrm>
                <a:prstGeom prst="rect">
                  <a:avLst/>
                </a:prstGeom>
              </p:spPr>
              <p:txBody>
                <a:bodyPr wrap="square">
                  <a:spAutoFit/>
                  <a:scene3d>
                    <a:camera prst="orthographicFront"/>
                    <a:lightRig rig="threePt" dir="t"/>
                  </a:scene3d>
                  <a:sp3d contourW="12700"/>
                </a:bodyPr>
                <a:lstStyle/>
                <a:p>
                  <a:pPr marL="285750" indent="-285750" algn="just">
                    <a:lnSpc>
                      <a:spcPct val="120000"/>
                    </a:lnSpc>
                    <a:buFont typeface="Arial" panose="020B0604020202020204" pitchFamily="34" charset="0"/>
                    <a:buChar char="•"/>
                  </a:pP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15" name="矩形 14"/>
                <p:cNvSpPr/>
                <p:nvPr/>
              </p:nvSpPr>
              <p:spPr>
                <a:xfrm>
                  <a:off x="7397488" y="3024144"/>
                  <a:ext cx="2377466" cy="273870"/>
                </a:xfrm>
                <a:prstGeom prst="rect">
                  <a:avLst/>
                </a:prstGeom>
              </p:spPr>
              <p:txBody>
                <a:bodyPr wrap="square">
                  <a:spAutoFit/>
                  <a:scene3d>
                    <a:camera prst="orthographicFront"/>
                    <a:lightRig rig="threePt" dir="t"/>
                  </a:scene3d>
                  <a:sp3d contourW="12700"/>
                </a:bodyPr>
                <a:lstStyle/>
                <a:p>
                  <a:pPr algn="just">
                    <a:lnSpc>
                      <a:spcPct val="120000"/>
                    </a:lnSpc>
                  </a:pPr>
                  <a:endPar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grpSp>
        <p:grpSp>
          <p:nvGrpSpPr>
            <p:cNvPr id="18" name="组合 17"/>
            <p:cNvGrpSpPr/>
            <p:nvPr/>
          </p:nvGrpSpPr>
          <p:grpSpPr>
            <a:xfrm>
              <a:off x="6198939" y="1707122"/>
              <a:ext cx="5142612" cy="1880220"/>
              <a:chOff x="6174574" y="1926197"/>
              <a:chExt cx="5142612" cy="1880220"/>
            </a:xfrm>
          </p:grpSpPr>
          <p:grpSp>
            <p:nvGrpSpPr>
              <p:cNvPr id="19" name="组合 18"/>
              <p:cNvGrpSpPr/>
              <p:nvPr/>
            </p:nvGrpSpPr>
            <p:grpSpPr>
              <a:xfrm>
                <a:off x="6184901" y="1943101"/>
                <a:ext cx="5132285" cy="1863316"/>
                <a:chOff x="874713" y="1752601"/>
                <a:chExt cx="5132285" cy="1863316"/>
              </a:xfrm>
            </p:grpSpPr>
            <p:sp>
              <p:nvSpPr>
                <p:cNvPr id="23" name="矩形 22"/>
                <p:cNvSpPr/>
                <p:nvPr>
                  <p:custDataLst>
                    <p:tags r:id="rId5"/>
                  </p:custDataLst>
                </p:nvPr>
              </p:nvSpPr>
              <p:spPr>
                <a:xfrm>
                  <a:off x="874713" y="1752601"/>
                  <a:ext cx="5132285" cy="1863316"/>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24" name="椭圆 34"/>
                <p:cNvSpPr/>
                <p:nvPr>
                  <p:custDataLst>
                    <p:tags r:id="rId6"/>
                  </p:custDataLst>
                </p:nvPr>
              </p:nvSpPr>
              <p:spPr>
                <a:xfrm>
                  <a:off x="5438131" y="1766434"/>
                  <a:ext cx="516582" cy="244138"/>
                </a:xfrm>
                <a:custGeom>
                  <a:avLst/>
                  <a:gdLst>
                    <a:gd name="connsiteX0" fmla="*/ 509262 w 608697"/>
                    <a:gd name="connsiteY0" fmla="*/ 287324 h 379924"/>
                    <a:gd name="connsiteX1" fmla="*/ 488226 w 608697"/>
                    <a:gd name="connsiteY1" fmla="*/ 308258 h 379924"/>
                    <a:gd name="connsiteX2" fmla="*/ 509262 w 608697"/>
                    <a:gd name="connsiteY2" fmla="*/ 329266 h 379924"/>
                    <a:gd name="connsiteX3" fmla="*/ 530223 w 608697"/>
                    <a:gd name="connsiteY3" fmla="*/ 308258 h 379924"/>
                    <a:gd name="connsiteX4" fmla="*/ 509262 w 608697"/>
                    <a:gd name="connsiteY4" fmla="*/ 287324 h 379924"/>
                    <a:gd name="connsiteX5" fmla="*/ 442648 w 608697"/>
                    <a:gd name="connsiteY5" fmla="*/ 287324 h 379924"/>
                    <a:gd name="connsiteX6" fmla="*/ 421687 w 608697"/>
                    <a:gd name="connsiteY6" fmla="*/ 308332 h 379924"/>
                    <a:gd name="connsiteX7" fmla="*/ 442648 w 608697"/>
                    <a:gd name="connsiteY7" fmla="*/ 329266 h 379924"/>
                    <a:gd name="connsiteX8" fmla="*/ 463684 w 608697"/>
                    <a:gd name="connsiteY8" fmla="*/ 308332 h 379924"/>
                    <a:gd name="connsiteX9" fmla="*/ 442648 w 608697"/>
                    <a:gd name="connsiteY9" fmla="*/ 287324 h 379924"/>
                    <a:gd name="connsiteX10" fmla="*/ 380436 w 608697"/>
                    <a:gd name="connsiteY10" fmla="*/ 284940 h 379924"/>
                    <a:gd name="connsiteX11" fmla="*/ 380436 w 608697"/>
                    <a:gd name="connsiteY11" fmla="*/ 332469 h 379924"/>
                    <a:gd name="connsiteX12" fmla="*/ 399457 w 608697"/>
                    <a:gd name="connsiteY12" fmla="*/ 332469 h 379924"/>
                    <a:gd name="connsiteX13" fmla="*/ 399457 w 608697"/>
                    <a:gd name="connsiteY13" fmla="*/ 284940 h 379924"/>
                    <a:gd name="connsiteX14" fmla="*/ 114131 w 608697"/>
                    <a:gd name="connsiteY14" fmla="*/ 199418 h 379924"/>
                    <a:gd name="connsiteX15" fmla="*/ 171196 w 608697"/>
                    <a:gd name="connsiteY15" fmla="*/ 199418 h 379924"/>
                    <a:gd name="connsiteX16" fmla="*/ 437501 w 608697"/>
                    <a:gd name="connsiteY16" fmla="*/ 199418 h 379924"/>
                    <a:gd name="connsiteX17" fmla="*/ 494566 w 608697"/>
                    <a:gd name="connsiteY17" fmla="*/ 199418 h 379924"/>
                    <a:gd name="connsiteX18" fmla="*/ 513588 w 608697"/>
                    <a:gd name="connsiteY18" fmla="*/ 218415 h 379924"/>
                    <a:gd name="connsiteX19" fmla="*/ 608697 w 608697"/>
                    <a:gd name="connsiteY19" fmla="*/ 360927 h 379924"/>
                    <a:gd name="connsiteX20" fmla="*/ 589675 w 608697"/>
                    <a:gd name="connsiteY20" fmla="*/ 379924 h 379924"/>
                    <a:gd name="connsiteX21" fmla="*/ 19022 w 608697"/>
                    <a:gd name="connsiteY21" fmla="*/ 379924 h 379924"/>
                    <a:gd name="connsiteX22" fmla="*/ 0 w 608697"/>
                    <a:gd name="connsiteY22" fmla="*/ 360927 h 379924"/>
                    <a:gd name="connsiteX23" fmla="*/ 95109 w 608697"/>
                    <a:gd name="connsiteY23" fmla="*/ 218415 h 379924"/>
                    <a:gd name="connsiteX24" fmla="*/ 114131 w 608697"/>
                    <a:gd name="connsiteY24" fmla="*/ 199418 h 379924"/>
                    <a:gd name="connsiteX25" fmla="*/ 190214 w 608697"/>
                    <a:gd name="connsiteY25" fmla="*/ 0 h 379924"/>
                    <a:gd name="connsiteX26" fmla="*/ 418484 w 608697"/>
                    <a:gd name="connsiteY26" fmla="*/ 0 h 379924"/>
                    <a:gd name="connsiteX27" fmla="*/ 437506 w 608697"/>
                    <a:gd name="connsiteY27" fmla="*/ 18997 h 379924"/>
                    <a:gd name="connsiteX28" fmla="*/ 437506 w 608697"/>
                    <a:gd name="connsiteY28" fmla="*/ 180436 h 379924"/>
                    <a:gd name="connsiteX29" fmla="*/ 171192 w 608697"/>
                    <a:gd name="connsiteY29" fmla="*/ 180436 h 379924"/>
                    <a:gd name="connsiteX30" fmla="*/ 171192 w 608697"/>
                    <a:gd name="connsiteY30" fmla="*/ 18997 h 379924"/>
                    <a:gd name="connsiteX31" fmla="*/ 190214 w 608697"/>
                    <a:gd name="connsiteY31" fmla="*/ 0 h 37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8697" h="379924">
                      <a:moveTo>
                        <a:pt x="509262" y="287324"/>
                      </a:moveTo>
                      <a:cubicBezTo>
                        <a:pt x="497625" y="287324"/>
                        <a:pt x="488226" y="296711"/>
                        <a:pt x="488226" y="308258"/>
                      </a:cubicBezTo>
                      <a:cubicBezTo>
                        <a:pt x="488226" y="319879"/>
                        <a:pt x="497625" y="329266"/>
                        <a:pt x="509262" y="329266"/>
                      </a:cubicBezTo>
                      <a:cubicBezTo>
                        <a:pt x="520824" y="329266"/>
                        <a:pt x="530223" y="319879"/>
                        <a:pt x="530223" y="308258"/>
                      </a:cubicBezTo>
                      <a:cubicBezTo>
                        <a:pt x="530223" y="296711"/>
                        <a:pt x="520824" y="287324"/>
                        <a:pt x="509262" y="287324"/>
                      </a:cubicBezTo>
                      <a:close/>
                      <a:moveTo>
                        <a:pt x="442648" y="287324"/>
                      </a:moveTo>
                      <a:cubicBezTo>
                        <a:pt x="431086" y="287324"/>
                        <a:pt x="421687" y="296711"/>
                        <a:pt x="421687" y="308332"/>
                      </a:cubicBezTo>
                      <a:cubicBezTo>
                        <a:pt x="421687" y="319879"/>
                        <a:pt x="431086" y="329266"/>
                        <a:pt x="442648" y="329266"/>
                      </a:cubicBezTo>
                      <a:cubicBezTo>
                        <a:pt x="454285" y="329266"/>
                        <a:pt x="463684" y="319879"/>
                        <a:pt x="463684" y="308332"/>
                      </a:cubicBezTo>
                      <a:cubicBezTo>
                        <a:pt x="463684" y="296711"/>
                        <a:pt x="454285" y="287324"/>
                        <a:pt x="442648" y="287324"/>
                      </a:cubicBezTo>
                      <a:close/>
                      <a:moveTo>
                        <a:pt x="380436" y="284940"/>
                      </a:moveTo>
                      <a:lnTo>
                        <a:pt x="380436" y="332469"/>
                      </a:lnTo>
                      <a:lnTo>
                        <a:pt x="399457" y="332469"/>
                      </a:lnTo>
                      <a:lnTo>
                        <a:pt x="399457" y="284940"/>
                      </a:lnTo>
                      <a:close/>
                      <a:moveTo>
                        <a:pt x="114131" y="199418"/>
                      </a:moveTo>
                      <a:lnTo>
                        <a:pt x="171196" y="199418"/>
                      </a:lnTo>
                      <a:lnTo>
                        <a:pt x="437501" y="199418"/>
                      </a:lnTo>
                      <a:lnTo>
                        <a:pt x="494566" y="199418"/>
                      </a:lnTo>
                      <a:cubicBezTo>
                        <a:pt x="505084" y="199418"/>
                        <a:pt x="505681" y="206942"/>
                        <a:pt x="513588" y="218415"/>
                      </a:cubicBezTo>
                      <a:lnTo>
                        <a:pt x="608697" y="360927"/>
                      </a:lnTo>
                      <a:cubicBezTo>
                        <a:pt x="608697" y="371431"/>
                        <a:pt x="608697" y="379924"/>
                        <a:pt x="589675" y="379924"/>
                      </a:cubicBezTo>
                      <a:lnTo>
                        <a:pt x="19022" y="379924"/>
                      </a:lnTo>
                      <a:cubicBezTo>
                        <a:pt x="0" y="379924"/>
                        <a:pt x="0" y="371431"/>
                        <a:pt x="0" y="360927"/>
                      </a:cubicBezTo>
                      <a:lnTo>
                        <a:pt x="95109" y="218415"/>
                      </a:lnTo>
                      <a:cubicBezTo>
                        <a:pt x="101450" y="208954"/>
                        <a:pt x="103613" y="199418"/>
                        <a:pt x="114131" y="199418"/>
                      </a:cubicBezTo>
                      <a:close/>
                      <a:moveTo>
                        <a:pt x="190214" y="0"/>
                      </a:moveTo>
                      <a:lnTo>
                        <a:pt x="418484" y="0"/>
                      </a:lnTo>
                      <a:cubicBezTo>
                        <a:pt x="429002" y="0"/>
                        <a:pt x="437506" y="8493"/>
                        <a:pt x="437506" y="18997"/>
                      </a:cubicBezTo>
                      <a:lnTo>
                        <a:pt x="437506" y="180436"/>
                      </a:lnTo>
                      <a:lnTo>
                        <a:pt x="171192" y="180436"/>
                      </a:lnTo>
                      <a:lnTo>
                        <a:pt x="171192" y="18997"/>
                      </a:lnTo>
                      <a:cubicBezTo>
                        <a:pt x="171192" y="8493"/>
                        <a:pt x="179696" y="0"/>
                        <a:pt x="1902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grpSp>
            <p:nvGrpSpPr>
              <p:cNvPr id="20" name="组合 19"/>
              <p:cNvGrpSpPr/>
              <p:nvPr/>
            </p:nvGrpSpPr>
            <p:grpSpPr>
              <a:xfrm>
                <a:off x="6174574" y="1926197"/>
                <a:ext cx="5080003" cy="465810"/>
                <a:chOff x="7088977" y="2963544"/>
                <a:chExt cx="5080003" cy="465810"/>
              </a:xfrm>
            </p:grpSpPr>
            <p:sp>
              <p:nvSpPr>
                <p:cNvPr id="21" name="矩形 20"/>
                <p:cNvSpPr/>
                <p:nvPr/>
              </p:nvSpPr>
              <p:spPr>
                <a:xfrm>
                  <a:off x="7088977" y="3200087"/>
                  <a:ext cx="5080003" cy="229267"/>
                </a:xfrm>
                <a:prstGeom prst="rect">
                  <a:avLst/>
                </a:prstGeom>
              </p:spPr>
              <p:txBody>
                <a:bodyPr wrap="square">
                  <a:spAutoFit/>
                  <a:scene3d>
                    <a:camera prst="orthographicFront"/>
                    <a:lightRig rig="threePt" dir="t"/>
                  </a:scene3d>
                  <a:sp3d contourW="12700"/>
                </a:bodyPr>
                <a:lstStyle/>
                <a:p>
                  <a:pPr algn="just">
                    <a:lnSpc>
                      <a:spcPct val="120000"/>
                    </a:lnSpc>
                  </a:pP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22" name="矩形 21"/>
                <p:cNvSpPr/>
                <p:nvPr/>
              </p:nvSpPr>
              <p:spPr>
                <a:xfrm>
                  <a:off x="7295005" y="2963544"/>
                  <a:ext cx="2050552" cy="274875"/>
                </a:xfrm>
                <a:prstGeom prst="rect">
                  <a:avLst/>
                </a:prstGeom>
              </p:spPr>
              <p:txBody>
                <a:bodyPr wrap="square">
                  <a:spAutoFit/>
                  <a:scene3d>
                    <a:camera prst="orthographicFront"/>
                    <a:lightRig rig="threePt" dir="t"/>
                  </a:scene3d>
                  <a:sp3d contourW="12700"/>
                </a:bodyPr>
                <a:lstStyle/>
                <a:p>
                  <a:pPr algn="just">
                    <a:lnSpc>
                      <a:spcPct val="120000"/>
                    </a:lnSpc>
                  </a:pPr>
                  <a:endPar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grpSp>
        <p:grpSp>
          <p:nvGrpSpPr>
            <p:cNvPr id="25" name="组合 24"/>
            <p:cNvGrpSpPr/>
            <p:nvPr/>
          </p:nvGrpSpPr>
          <p:grpSpPr>
            <a:xfrm>
              <a:off x="6190309" y="3703638"/>
              <a:ext cx="5151242" cy="1786305"/>
              <a:chOff x="6165944" y="3922713"/>
              <a:chExt cx="5151242" cy="1786305"/>
            </a:xfrm>
          </p:grpSpPr>
          <p:grpSp>
            <p:nvGrpSpPr>
              <p:cNvPr id="26" name="组合 25"/>
              <p:cNvGrpSpPr/>
              <p:nvPr/>
            </p:nvGrpSpPr>
            <p:grpSpPr>
              <a:xfrm>
                <a:off x="6184901" y="3922713"/>
                <a:ext cx="5132285" cy="1786305"/>
                <a:chOff x="874713" y="1752601"/>
                <a:chExt cx="5132285" cy="1786305"/>
              </a:xfrm>
            </p:grpSpPr>
            <p:sp>
              <p:nvSpPr>
                <p:cNvPr id="30" name="矩形 29"/>
                <p:cNvSpPr/>
                <p:nvPr>
                  <p:custDataLst>
                    <p:tags r:id="rId7"/>
                  </p:custDataLst>
                </p:nvPr>
              </p:nvSpPr>
              <p:spPr>
                <a:xfrm>
                  <a:off x="874713" y="1752601"/>
                  <a:ext cx="5132285" cy="178630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31" name="椭圆 37"/>
                <p:cNvSpPr/>
                <p:nvPr>
                  <p:custDataLst>
                    <p:tags r:id="rId8"/>
                  </p:custDataLst>
                </p:nvPr>
              </p:nvSpPr>
              <p:spPr>
                <a:xfrm>
                  <a:off x="5588829" y="1801749"/>
                  <a:ext cx="355559" cy="345462"/>
                </a:xfrm>
                <a:custGeom>
                  <a:avLst/>
                  <a:gdLst>
                    <a:gd name="T0" fmla="*/ 3531 w 3631"/>
                    <a:gd name="T1" fmla="*/ 0 h 4067"/>
                    <a:gd name="T2" fmla="*/ 1249 w 3631"/>
                    <a:gd name="T3" fmla="*/ 0 h 4067"/>
                    <a:gd name="T4" fmla="*/ 1178 w 3631"/>
                    <a:gd name="T5" fmla="*/ 29 h 4067"/>
                    <a:gd name="T6" fmla="*/ 29 w 3631"/>
                    <a:gd name="T7" fmla="*/ 1179 h 4067"/>
                    <a:gd name="T8" fmla="*/ 0 w 3631"/>
                    <a:gd name="T9" fmla="*/ 1249 h 4067"/>
                    <a:gd name="T10" fmla="*/ 0 w 3631"/>
                    <a:gd name="T11" fmla="*/ 3967 h 4067"/>
                    <a:gd name="T12" fmla="*/ 100 w 3631"/>
                    <a:gd name="T13" fmla="*/ 4067 h 4067"/>
                    <a:gd name="T14" fmla="*/ 3531 w 3631"/>
                    <a:gd name="T15" fmla="*/ 4067 h 4067"/>
                    <a:gd name="T16" fmla="*/ 3631 w 3631"/>
                    <a:gd name="T17" fmla="*/ 3967 h 4067"/>
                    <a:gd name="T18" fmla="*/ 3631 w 3631"/>
                    <a:gd name="T19" fmla="*/ 100 h 4067"/>
                    <a:gd name="T20" fmla="*/ 3531 w 3631"/>
                    <a:gd name="T21" fmla="*/ 0 h 4067"/>
                    <a:gd name="T22" fmla="*/ 2636 w 3631"/>
                    <a:gd name="T23" fmla="*/ 1442 h 4067"/>
                    <a:gd name="T24" fmla="*/ 2932 w 3631"/>
                    <a:gd name="T25" fmla="*/ 1442 h 4067"/>
                    <a:gd name="T26" fmla="*/ 2932 w 3631"/>
                    <a:gd name="T27" fmla="*/ 449 h 4067"/>
                    <a:gd name="T28" fmla="*/ 2998 w 3631"/>
                    <a:gd name="T29" fmla="*/ 382 h 4067"/>
                    <a:gd name="T30" fmla="*/ 3065 w 3631"/>
                    <a:gd name="T31" fmla="*/ 449 h 4067"/>
                    <a:gd name="T32" fmla="*/ 3065 w 3631"/>
                    <a:gd name="T33" fmla="*/ 1509 h 4067"/>
                    <a:gd name="T34" fmla="*/ 2998 w 3631"/>
                    <a:gd name="T35" fmla="*/ 1575 h 4067"/>
                    <a:gd name="T36" fmla="*/ 2636 w 3631"/>
                    <a:gd name="T37" fmla="*/ 1575 h 4067"/>
                    <a:gd name="T38" fmla="*/ 2569 w 3631"/>
                    <a:gd name="T39" fmla="*/ 1509 h 4067"/>
                    <a:gd name="T40" fmla="*/ 2636 w 3631"/>
                    <a:gd name="T41" fmla="*/ 1442 h 4067"/>
                    <a:gd name="T42" fmla="*/ 1966 w 3631"/>
                    <a:gd name="T43" fmla="*/ 1442 h 4067"/>
                    <a:gd name="T44" fmla="*/ 2262 w 3631"/>
                    <a:gd name="T45" fmla="*/ 1442 h 4067"/>
                    <a:gd name="T46" fmla="*/ 2262 w 3631"/>
                    <a:gd name="T47" fmla="*/ 449 h 4067"/>
                    <a:gd name="T48" fmla="*/ 2329 w 3631"/>
                    <a:gd name="T49" fmla="*/ 382 h 4067"/>
                    <a:gd name="T50" fmla="*/ 2395 w 3631"/>
                    <a:gd name="T51" fmla="*/ 449 h 4067"/>
                    <a:gd name="T52" fmla="*/ 2395 w 3631"/>
                    <a:gd name="T53" fmla="*/ 1509 h 4067"/>
                    <a:gd name="T54" fmla="*/ 2329 w 3631"/>
                    <a:gd name="T55" fmla="*/ 1575 h 4067"/>
                    <a:gd name="T56" fmla="*/ 1966 w 3631"/>
                    <a:gd name="T57" fmla="*/ 1575 h 4067"/>
                    <a:gd name="T58" fmla="*/ 1899 w 3631"/>
                    <a:gd name="T59" fmla="*/ 1509 h 4067"/>
                    <a:gd name="T60" fmla="*/ 1966 w 3631"/>
                    <a:gd name="T61" fmla="*/ 1442 h 4067"/>
                    <a:gd name="T62" fmla="*/ 1296 w 3631"/>
                    <a:gd name="T63" fmla="*/ 1442 h 4067"/>
                    <a:gd name="T64" fmla="*/ 1592 w 3631"/>
                    <a:gd name="T65" fmla="*/ 1442 h 4067"/>
                    <a:gd name="T66" fmla="*/ 1592 w 3631"/>
                    <a:gd name="T67" fmla="*/ 449 h 4067"/>
                    <a:gd name="T68" fmla="*/ 1659 w 3631"/>
                    <a:gd name="T69" fmla="*/ 382 h 4067"/>
                    <a:gd name="T70" fmla="*/ 1726 w 3631"/>
                    <a:gd name="T71" fmla="*/ 449 h 4067"/>
                    <a:gd name="T72" fmla="*/ 1726 w 3631"/>
                    <a:gd name="T73" fmla="*/ 1509 h 4067"/>
                    <a:gd name="T74" fmla="*/ 1659 w 3631"/>
                    <a:gd name="T75" fmla="*/ 1575 h 4067"/>
                    <a:gd name="T76" fmla="*/ 1296 w 3631"/>
                    <a:gd name="T77" fmla="*/ 1575 h 4067"/>
                    <a:gd name="T78" fmla="*/ 1230 w 3631"/>
                    <a:gd name="T79" fmla="*/ 1509 h 4067"/>
                    <a:gd name="T80" fmla="*/ 1296 w 3631"/>
                    <a:gd name="T81" fmla="*/ 1442 h 4067"/>
                    <a:gd name="T82" fmla="*/ 3121 w 3631"/>
                    <a:gd name="T83" fmla="*/ 3413 h 4067"/>
                    <a:gd name="T84" fmla="*/ 510 w 3631"/>
                    <a:gd name="T85" fmla="*/ 3413 h 4067"/>
                    <a:gd name="T86" fmla="*/ 510 w 3631"/>
                    <a:gd name="T87" fmla="*/ 2126 h 4067"/>
                    <a:gd name="T88" fmla="*/ 3121 w 3631"/>
                    <a:gd name="T89" fmla="*/ 2126 h 4067"/>
                    <a:gd name="T90" fmla="*/ 3121 w 3631"/>
                    <a:gd name="T91" fmla="*/ 3413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1" h="4067">
                      <a:moveTo>
                        <a:pt x="3531" y="0"/>
                      </a:moveTo>
                      <a:lnTo>
                        <a:pt x="1249" y="0"/>
                      </a:lnTo>
                      <a:cubicBezTo>
                        <a:pt x="1222" y="0"/>
                        <a:pt x="1197" y="11"/>
                        <a:pt x="1178" y="29"/>
                      </a:cubicBezTo>
                      <a:lnTo>
                        <a:pt x="29" y="1179"/>
                      </a:lnTo>
                      <a:cubicBezTo>
                        <a:pt x="10" y="1197"/>
                        <a:pt x="0" y="1223"/>
                        <a:pt x="0" y="1249"/>
                      </a:cubicBezTo>
                      <a:lnTo>
                        <a:pt x="0" y="3967"/>
                      </a:lnTo>
                      <a:cubicBezTo>
                        <a:pt x="0" y="4022"/>
                        <a:pt x="44" y="4067"/>
                        <a:pt x="100" y="4067"/>
                      </a:cubicBezTo>
                      <a:lnTo>
                        <a:pt x="3531" y="4067"/>
                      </a:lnTo>
                      <a:cubicBezTo>
                        <a:pt x="3586" y="4067"/>
                        <a:pt x="3631" y="4022"/>
                        <a:pt x="3631" y="3967"/>
                      </a:cubicBezTo>
                      <a:lnTo>
                        <a:pt x="3631" y="100"/>
                      </a:lnTo>
                      <a:cubicBezTo>
                        <a:pt x="3631" y="45"/>
                        <a:pt x="3586" y="0"/>
                        <a:pt x="3531" y="0"/>
                      </a:cubicBezTo>
                      <a:close/>
                      <a:moveTo>
                        <a:pt x="2636" y="1442"/>
                      </a:moveTo>
                      <a:lnTo>
                        <a:pt x="2932" y="1442"/>
                      </a:lnTo>
                      <a:lnTo>
                        <a:pt x="2932" y="449"/>
                      </a:lnTo>
                      <a:cubicBezTo>
                        <a:pt x="2932" y="412"/>
                        <a:pt x="2961" y="382"/>
                        <a:pt x="2998" y="382"/>
                      </a:cubicBezTo>
                      <a:cubicBezTo>
                        <a:pt x="3035" y="382"/>
                        <a:pt x="3065" y="412"/>
                        <a:pt x="3065" y="449"/>
                      </a:cubicBezTo>
                      <a:lnTo>
                        <a:pt x="3065" y="1509"/>
                      </a:lnTo>
                      <a:cubicBezTo>
                        <a:pt x="3065" y="1546"/>
                        <a:pt x="3035" y="1575"/>
                        <a:pt x="2998" y="1575"/>
                      </a:cubicBezTo>
                      <a:lnTo>
                        <a:pt x="2636" y="1575"/>
                      </a:lnTo>
                      <a:cubicBezTo>
                        <a:pt x="2599" y="1575"/>
                        <a:pt x="2569" y="1546"/>
                        <a:pt x="2569" y="1509"/>
                      </a:cubicBezTo>
                      <a:cubicBezTo>
                        <a:pt x="2569" y="1472"/>
                        <a:pt x="2599" y="1442"/>
                        <a:pt x="2636" y="1442"/>
                      </a:cubicBezTo>
                      <a:close/>
                      <a:moveTo>
                        <a:pt x="1966" y="1442"/>
                      </a:moveTo>
                      <a:lnTo>
                        <a:pt x="2262" y="1442"/>
                      </a:lnTo>
                      <a:lnTo>
                        <a:pt x="2262" y="449"/>
                      </a:lnTo>
                      <a:cubicBezTo>
                        <a:pt x="2262" y="412"/>
                        <a:pt x="2292" y="382"/>
                        <a:pt x="2329" y="382"/>
                      </a:cubicBezTo>
                      <a:cubicBezTo>
                        <a:pt x="2366" y="382"/>
                        <a:pt x="2395" y="412"/>
                        <a:pt x="2395" y="449"/>
                      </a:cubicBezTo>
                      <a:lnTo>
                        <a:pt x="2395" y="1509"/>
                      </a:lnTo>
                      <a:cubicBezTo>
                        <a:pt x="2395" y="1546"/>
                        <a:pt x="2366" y="1575"/>
                        <a:pt x="2329" y="1575"/>
                      </a:cubicBezTo>
                      <a:lnTo>
                        <a:pt x="1966" y="1575"/>
                      </a:lnTo>
                      <a:cubicBezTo>
                        <a:pt x="1929" y="1575"/>
                        <a:pt x="1899" y="1546"/>
                        <a:pt x="1899" y="1509"/>
                      </a:cubicBezTo>
                      <a:cubicBezTo>
                        <a:pt x="1899" y="1472"/>
                        <a:pt x="1929" y="1442"/>
                        <a:pt x="1966" y="1442"/>
                      </a:cubicBezTo>
                      <a:close/>
                      <a:moveTo>
                        <a:pt x="1296" y="1442"/>
                      </a:moveTo>
                      <a:lnTo>
                        <a:pt x="1592" y="1442"/>
                      </a:lnTo>
                      <a:lnTo>
                        <a:pt x="1592" y="449"/>
                      </a:lnTo>
                      <a:cubicBezTo>
                        <a:pt x="1592" y="412"/>
                        <a:pt x="1622" y="382"/>
                        <a:pt x="1659" y="382"/>
                      </a:cubicBezTo>
                      <a:cubicBezTo>
                        <a:pt x="1696" y="382"/>
                        <a:pt x="1726" y="412"/>
                        <a:pt x="1726" y="449"/>
                      </a:cubicBezTo>
                      <a:lnTo>
                        <a:pt x="1726" y="1509"/>
                      </a:lnTo>
                      <a:cubicBezTo>
                        <a:pt x="1726" y="1546"/>
                        <a:pt x="1696" y="1575"/>
                        <a:pt x="1659" y="1575"/>
                      </a:cubicBezTo>
                      <a:lnTo>
                        <a:pt x="1296" y="1575"/>
                      </a:lnTo>
                      <a:cubicBezTo>
                        <a:pt x="1260" y="1575"/>
                        <a:pt x="1230" y="1546"/>
                        <a:pt x="1230" y="1509"/>
                      </a:cubicBezTo>
                      <a:cubicBezTo>
                        <a:pt x="1230" y="1472"/>
                        <a:pt x="1260" y="1442"/>
                        <a:pt x="1296" y="1442"/>
                      </a:cubicBezTo>
                      <a:close/>
                      <a:moveTo>
                        <a:pt x="3121" y="3413"/>
                      </a:moveTo>
                      <a:lnTo>
                        <a:pt x="510" y="3413"/>
                      </a:lnTo>
                      <a:lnTo>
                        <a:pt x="510" y="2126"/>
                      </a:lnTo>
                      <a:lnTo>
                        <a:pt x="3121" y="2126"/>
                      </a:lnTo>
                      <a:lnTo>
                        <a:pt x="3121" y="3413"/>
                      </a:lnTo>
                      <a:close/>
                    </a:path>
                  </a:pathLst>
                </a:custGeom>
                <a:solidFill>
                  <a:schemeClr val="accent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grpSp>
            <p:nvGrpSpPr>
              <p:cNvPr id="27" name="组合 26"/>
              <p:cNvGrpSpPr/>
              <p:nvPr/>
            </p:nvGrpSpPr>
            <p:grpSpPr>
              <a:xfrm>
                <a:off x="6165944" y="3967819"/>
                <a:ext cx="4979272" cy="542570"/>
                <a:chOff x="7080347" y="3009854"/>
                <a:chExt cx="4979272" cy="542570"/>
              </a:xfrm>
            </p:grpSpPr>
            <p:sp>
              <p:nvSpPr>
                <p:cNvPr id="28" name="矩形 27"/>
                <p:cNvSpPr/>
                <p:nvPr/>
              </p:nvSpPr>
              <p:spPr>
                <a:xfrm>
                  <a:off x="7080347" y="3359357"/>
                  <a:ext cx="4979272" cy="193067"/>
                </a:xfrm>
                <a:prstGeom prst="rect">
                  <a:avLst/>
                </a:prstGeom>
                <a:ln>
                  <a:noFill/>
                </a:ln>
              </p:spPr>
              <p:txBody>
                <a:bodyPr wrap="square">
                  <a:spAutoFit/>
                  <a:scene3d>
                    <a:camera prst="orthographicFront"/>
                    <a:lightRig rig="threePt" dir="t"/>
                  </a:scene3d>
                  <a:sp3d contourW="12700"/>
                </a:bodyPr>
                <a:lstStyle/>
                <a:p>
                  <a:pPr marL="285750" indent="-285750">
                    <a:buFont typeface="Arial" panose="020B0604020202020204" pitchFamily="34" charset="0"/>
                    <a:buChar char="•"/>
                  </a:pP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矩形 28"/>
                <p:cNvSpPr/>
                <p:nvPr/>
              </p:nvSpPr>
              <p:spPr>
                <a:xfrm>
                  <a:off x="7219687" y="3009854"/>
                  <a:ext cx="2050552" cy="274875"/>
                </a:xfrm>
                <a:prstGeom prst="rect">
                  <a:avLst/>
                </a:prstGeom>
                <a:ln>
                  <a:noFill/>
                </a:ln>
              </p:spPr>
              <p:txBody>
                <a:bodyPr wrap="square">
                  <a:spAutoFit/>
                  <a:scene3d>
                    <a:camera prst="orthographicFront"/>
                    <a:lightRig rig="threePt" dir="t"/>
                  </a:scene3d>
                  <a:sp3d contourW="12700"/>
                </a:bodyPr>
                <a:lstStyle/>
                <a:p>
                  <a:pPr algn="just">
                    <a:lnSpc>
                      <a:spcPct val="120000"/>
                    </a:lnSpc>
                  </a:pPr>
                  <a:endPar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grpSp>
        <p:sp>
          <p:nvSpPr>
            <p:cNvPr id="247" name="矩形 246"/>
            <p:cNvSpPr/>
            <p:nvPr/>
          </p:nvSpPr>
          <p:spPr>
            <a:xfrm>
              <a:off x="1124549" y="1710907"/>
              <a:ext cx="2050552" cy="274875"/>
            </a:xfrm>
            <a:prstGeom prst="rect">
              <a:avLst/>
            </a:prstGeom>
          </p:spPr>
          <p:txBody>
            <a:bodyPr wrap="square">
              <a:spAutoFit/>
              <a:scene3d>
                <a:camera prst="orthographicFront"/>
                <a:lightRig rig="threePt" dir="t"/>
              </a:scene3d>
              <a:sp3d contourW="12700"/>
            </a:bodyPr>
            <a:lstStyle/>
            <a:p>
              <a:pPr algn="just">
                <a:lnSpc>
                  <a:spcPct val="120000"/>
                </a:lnSpc>
              </a:pPr>
              <a:endPar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pic>
        <p:nvPicPr>
          <p:cNvPr id="225" name="图片 224"/>
          <p:cNvPicPr>
            <a:picLocks noChangeAspect="1"/>
          </p:cNvPicPr>
          <p:nvPr>
            <p:custDataLst>
              <p:tags r:id="rId9"/>
            </p:custDataLst>
          </p:nvPr>
        </p:nvPicPr>
        <p:blipFill>
          <a:blip r:embed="rId10"/>
          <a:stretch>
            <a:fillRect/>
          </a:stretch>
        </p:blipFill>
        <p:spPr>
          <a:xfrm>
            <a:off x="5495194" y="1326031"/>
            <a:ext cx="483572" cy="47353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文本框 29"/>
          <p:cNvSpPr txBox="1"/>
          <p:nvPr/>
        </p:nvSpPr>
        <p:spPr>
          <a:xfrm>
            <a:off x="109329" y="-11101"/>
            <a:ext cx="11973343"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公平性</a:t>
            </a:r>
            <a:endParaRPr kumimoji="0" lang="zh-CN" altLang="en-US"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 name="TextBox 13"/>
          <p:cNvSpPr txBox="1"/>
          <p:nvPr>
            <p:custDataLst>
              <p:tags r:id="rId11"/>
            </p:custDataLst>
          </p:nvPr>
        </p:nvSpPr>
        <p:spPr>
          <a:xfrm>
            <a:off x="493395" y="1900555"/>
            <a:ext cx="5353685" cy="2272665"/>
          </a:xfrm>
          <a:prstGeom prst="rect">
            <a:avLst/>
          </a:prstGeom>
          <a:noFill/>
        </p:spPr>
        <p:txBody>
          <a:bodyPr wrap="square" lIns="0" tIns="0" rIns="0" bIns="0" rtlCol="0">
            <a:noAutofit/>
          </a:bodyPr>
          <a:lstStyle/>
          <a:p>
            <a:pPr marL="284480" indent="-285750" algn="just">
              <a:buFontTx/>
              <a:buChar char="•"/>
            </a:pPr>
            <a:r>
              <a:rPr lang="zh-CN" altLang="en-US" sz="1400" dirty="0">
                <a:latin typeface="微软雅黑" panose="020B0503020204020204" pitchFamily="34" charset="-122"/>
                <a:ea typeface="微软雅黑" panose="020B0503020204020204" pitchFamily="34" charset="-122"/>
              </a:rPr>
              <a:t>重症肌无力作为第一批罕见病目录病种之一，其发病人群分布于各个年龄段，</a:t>
            </a:r>
            <a:r>
              <a:rPr lang="en-US" altLang="zh-CN" sz="1400" b="1" dirty="0">
                <a:solidFill>
                  <a:srgbClr val="FF0000"/>
                </a:solidFill>
                <a:latin typeface="微软雅黑" panose="020B0503020204020204" pitchFamily="34" charset="-122"/>
                <a:ea typeface="微软雅黑" panose="020B0503020204020204" pitchFamily="34" charset="-122"/>
              </a:rPr>
              <a:t>30</a:t>
            </a:r>
            <a:r>
              <a:rPr lang="zh-CN" altLang="en-US" sz="1400" b="1" dirty="0">
                <a:solidFill>
                  <a:srgbClr val="FF0000"/>
                </a:solidFill>
                <a:latin typeface="微软雅黑" panose="020B0503020204020204" pitchFamily="34" charset="-122"/>
                <a:ea typeface="微软雅黑" panose="020B0503020204020204" pitchFamily="34" charset="-122"/>
              </a:rPr>
              <a:t>岁</a:t>
            </a:r>
            <a:r>
              <a:rPr lang="zh-CN" altLang="en-US" sz="1400" dirty="0">
                <a:latin typeface="微软雅黑" panose="020B0503020204020204" pitchFamily="34" charset="-122"/>
                <a:ea typeface="微软雅黑" panose="020B0503020204020204" pitchFamily="34" charset="-122"/>
              </a:rPr>
              <a:t>和</a:t>
            </a:r>
            <a:r>
              <a:rPr lang="en-US" altLang="zh-CN" sz="1400" b="1" dirty="0">
                <a:solidFill>
                  <a:srgbClr val="FF0000"/>
                </a:solidFill>
                <a:latin typeface="微软雅黑" panose="020B0503020204020204" pitchFamily="34" charset="-122"/>
                <a:ea typeface="微软雅黑" panose="020B0503020204020204" pitchFamily="34" charset="-122"/>
              </a:rPr>
              <a:t>50</a:t>
            </a:r>
            <a:r>
              <a:rPr lang="zh-CN" altLang="en-US" sz="1400" b="1" dirty="0">
                <a:solidFill>
                  <a:srgbClr val="FF0000"/>
                </a:solidFill>
                <a:latin typeface="微软雅黑" panose="020B0503020204020204" pitchFamily="34" charset="-122"/>
                <a:ea typeface="微软雅黑" panose="020B0503020204020204" pitchFamily="34" charset="-122"/>
              </a:rPr>
              <a:t>岁</a:t>
            </a:r>
            <a:r>
              <a:rPr lang="zh-CN" altLang="en-US" sz="1400" dirty="0">
                <a:latin typeface="微软雅黑" panose="020B0503020204020204" pitchFamily="34" charset="-122"/>
                <a:ea typeface="微软雅黑" panose="020B0503020204020204" pitchFamily="34" charset="-122"/>
              </a:rPr>
              <a:t>左右、</a:t>
            </a:r>
            <a:r>
              <a:rPr lang="zh-CN" altLang="en-US" sz="1400" b="1" dirty="0">
                <a:solidFill>
                  <a:srgbClr val="FF0000"/>
                </a:solidFill>
                <a:latin typeface="微软雅黑" panose="020B0503020204020204" pitchFamily="34" charset="-122"/>
                <a:ea typeface="微软雅黑" panose="020B0503020204020204" pitchFamily="34" charset="-122"/>
              </a:rPr>
              <a:t>中国儿童及青少年</a:t>
            </a:r>
            <a:r>
              <a:rPr lang="zh-CN" altLang="en-US" sz="1400" dirty="0">
                <a:latin typeface="微软雅黑" panose="020B0503020204020204" pitchFamily="34" charset="-122"/>
                <a:ea typeface="微软雅黑" panose="020B0503020204020204" pitchFamily="34" charset="-122"/>
              </a:rPr>
              <a:t>，构成</a:t>
            </a:r>
            <a:r>
              <a:rPr lang="zh-CN" altLang="en-US" sz="1400" b="1" dirty="0">
                <a:latin typeface="微软雅黑" panose="020B0503020204020204" pitchFamily="34" charset="-122"/>
                <a:ea typeface="微软雅黑" panose="020B0503020204020204" pitchFamily="34" charset="-122"/>
              </a:rPr>
              <a:t>三个发病高峰</a:t>
            </a:r>
            <a:r>
              <a:rPr lang="zh-CN" altLang="en-US" sz="1400" dirty="0">
                <a:latin typeface="微软雅黑" panose="020B0503020204020204" pitchFamily="34" charset="-122"/>
                <a:ea typeface="微软雅黑" panose="020B0503020204020204" pitchFamily="34" charset="-122"/>
              </a:rPr>
              <a:t>。85%的全身性重症肌无力与乙酰胆碱受体自身抗体(抗</a:t>
            </a:r>
            <a:r>
              <a:rPr lang="en-US" altLang="zh-CN" sz="1400" dirty="0">
                <a:latin typeface="微软雅黑" panose="020B0503020204020204" pitchFamily="34" charset="-122"/>
                <a:ea typeface="微软雅黑" panose="020B0503020204020204" pitchFamily="34" charset="-122"/>
              </a:rPr>
              <a:t>AChR)</a:t>
            </a:r>
            <a:r>
              <a:rPr lang="zh-CN" altLang="en-US" sz="1400" dirty="0">
                <a:latin typeface="微软雅黑" panose="020B0503020204020204" pitchFamily="34" charset="-122"/>
                <a:ea typeface="微软雅黑" panose="020B0503020204020204" pitchFamily="34" charset="-122"/>
              </a:rPr>
              <a:t>相关；胆碱酯酶抑制剂为 重症肌无力（</a:t>
            </a:r>
            <a:r>
              <a:rPr lang="en-US" altLang="zh-CN" sz="1400" dirty="0">
                <a:latin typeface="微软雅黑" panose="020B0503020204020204" pitchFamily="34" charset="-122"/>
                <a:ea typeface="微软雅黑" panose="020B0503020204020204" pitchFamily="34" charset="-122"/>
              </a:rPr>
              <a:t>MG)</a:t>
            </a:r>
            <a:r>
              <a:rPr lang="zh-CN" altLang="en-US" sz="1400" dirty="0">
                <a:latin typeface="微软雅黑" panose="020B0503020204020204" pitchFamily="34" charset="-122"/>
                <a:ea typeface="微软雅黑" panose="020B0503020204020204" pitchFamily="34" charset="-122"/>
              </a:rPr>
              <a:t>首选治疗药物；</a:t>
            </a:r>
            <a:endParaRPr lang="zh-CN" altLang="en-US" sz="1400" dirty="0">
              <a:latin typeface="微软雅黑" panose="020B0503020204020204" pitchFamily="34" charset="-122"/>
              <a:ea typeface="微软雅黑" panose="020B0503020204020204" pitchFamily="34" charset="-122"/>
            </a:endParaRPr>
          </a:p>
          <a:p>
            <a:pPr marL="284480" indent="-285750" algn="just">
              <a:buFontTx/>
              <a:buChar char="•"/>
            </a:pPr>
            <a:r>
              <a:rPr lang="en-US" altLang="zh-CN" sz="1400" dirty="0">
                <a:latin typeface="微软雅黑" panose="020B0503020204020204" pitchFamily="34" charset="-122"/>
                <a:ea typeface="微软雅黑" panose="020B0503020204020204" pitchFamily="34" charset="-122"/>
              </a:rPr>
              <a:t>MG</a:t>
            </a:r>
            <a:r>
              <a:rPr lang="zh-CN" altLang="en-US" sz="1400" dirty="0">
                <a:latin typeface="微软雅黑" panose="020B0503020204020204" pitchFamily="34" charset="-122"/>
                <a:ea typeface="微软雅黑" panose="020B0503020204020204" pitchFamily="34" charset="-122"/>
              </a:rPr>
              <a:t>患者中高达</a:t>
            </a:r>
            <a:r>
              <a:rPr lang="en-US" altLang="zh-CN" sz="1400" b="1" dirty="0">
                <a:solidFill>
                  <a:srgbClr val="FF0000"/>
                </a:solidFill>
                <a:latin typeface="微软雅黑" panose="020B0503020204020204" pitchFamily="34" charset="-122"/>
                <a:ea typeface="微软雅黑" panose="020B0503020204020204" pitchFamily="34" charset="-122"/>
              </a:rPr>
              <a:t>76%</a:t>
            </a:r>
            <a:r>
              <a:rPr lang="zh-CN" altLang="en-US" sz="1400" dirty="0">
                <a:latin typeface="微软雅黑" panose="020B0503020204020204" pitchFamily="34" charset="-122"/>
                <a:ea typeface="微软雅黑" panose="020B0503020204020204" pitchFamily="34" charset="-122"/>
              </a:rPr>
              <a:t>的患者存在不同程度的</a:t>
            </a:r>
            <a:r>
              <a:rPr lang="zh-CN" altLang="en-US" sz="1400" b="1" dirty="0">
                <a:latin typeface="微软雅黑" panose="020B0503020204020204" pitchFamily="34" charset="-122"/>
                <a:ea typeface="微软雅黑" panose="020B0503020204020204" pitchFamily="34" charset="-122"/>
              </a:rPr>
              <a:t>抑郁</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焦虑情况</a:t>
            </a:r>
            <a:r>
              <a:rPr lang="zh-CN" altLang="en-US" sz="1400" dirty="0">
                <a:latin typeface="微软雅黑" panose="020B0503020204020204" pitchFamily="34" charset="-122"/>
                <a:ea typeface="微软雅黑" panose="020B0503020204020204" pitchFamily="34" charset="-122"/>
              </a:rPr>
              <a:t>，其中</a:t>
            </a:r>
            <a:r>
              <a:rPr lang="en-US" altLang="zh-CN" sz="1400" b="1" dirty="0">
                <a:solidFill>
                  <a:srgbClr val="FF0000"/>
                </a:solidFill>
                <a:latin typeface="微软雅黑" panose="020B0503020204020204" pitchFamily="34" charset="-122"/>
                <a:ea typeface="微软雅黑" panose="020B0503020204020204" pitchFamily="34" charset="-122"/>
              </a:rPr>
              <a:t>16%</a:t>
            </a:r>
            <a:r>
              <a:rPr lang="zh-CN" altLang="en-US" sz="1400" dirty="0">
                <a:latin typeface="微软雅黑" panose="020B0503020204020204" pitchFamily="34" charset="-122"/>
                <a:ea typeface="微软雅黑" panose="020B0503020204020204" pitchFamily="34" charset="-122"/>
              </a:rPr>
              <a:t>有</a:t>
            </a:r>
            <a:r>
              <a:rPr lang="zh-CN" altLang="en-US" sz="1400" b="1" dirty="0">
                <a:latin typeface="微软雅黑" panose="020B0503020204020204" pitchFamily="34" charset="-122"/>
                <a:ea typeface="微软雅黑" panose="020B0503020204020204" pitchFamily="34" charset="-122"/>
              </a:rPr>
              <a:t>严重抑郁或焦虑</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marL="284480" indent="-285750" algn="just">
              <a:buFontTx/>
              <a:buChar char="•"/>
            </a:pPr>
            <a:r>
              <a:rPr lang="zh-CN" altLang="en-US" sz="1400" dirty="0">
                <a:latin typeface="微软雅黑" panose="020B0503020204020204" pitchFamily="34" charset="-122"/>
                <a:ea typeface="微软雅黑" panose="020B0503020204020204" pitchFamily="34" charset="-122"/>
              </a:rPr>
              <a:t>石杉碱甲注射液可应用于</a:t>
            </a:r>
            <a:r>
              <a:rPr lang="zh-CN" altLang="en-US" sz="1400" b="1" dirty="0">
                <a:latin typeface="微软雅黑" panose="020B0503020204020204" pitchFamily="34" charset="-122"/>
                <a:ea typeface="微软雅黑" panose="020B0503020204020204" pitchFamily="34" charset="-122"/>
              </a:rPr>
              <a:t>全年龄段</a:t>
            </a:r>
            <a:r>
              <a:rPr lang="zh-CN" altLang="en-US" sz="1400" dirty="0">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胆碱酯酶抑制作用效价更强</a:t>
            </a:r>
            <a:r>
              <a:rPr lang="zh-CN" altLang="en-US" sz="1400"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作用靶点多</a:t>
            </a:r>
            <a:r>
              <a:rPr lang="zh-CN" altLang="en-US" sz="1400"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安全性高</a:t>
            </a:r>
            <a:r>
              <a:rPr lang="zh-CN" altLang="en-US" sz="1400" dirty="0">
                <a:latin typeface="微软雅黑" panose="020B0503020204020204" pitchFamily="34" charset="-122"/>
                <a:ea typeface="微软雅黑" panose="020B0503020204020204" pitchFamily="34" charset="-122"/>
              </a:rPr>
              <a:t>，且</a:t>
            </a:r>
            <a:r>
              <a:rPr lang="zh-CN" altLang="en-US" sz="1400" b="1"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展现出</a:t>
            </a:r>
            <a:r>
              <a:rPr lang="zh-CN" altLang="en-US" sz="1400" b="1"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能降低</a:t>
            </a:r>
            <a:r>
              <a:rPr lang="en-US" altLang="zh-CN" sz="1400" b="1"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MG</a:t>
            </a:r>
            <a:r>
              <a:rPr lang="zh-CN" altLang="en-US" sz="1400" b="1"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患者体内抗体水平</a:t>
            </a:r>
            <a:r>
              <a:rPr lang="zh-CN" altLang="en-US" sz="1400" b="1"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的潜力</a:t>
            </a:r>
            <a:r>
              <a:rPr lang="zh-CN" altLang="en-US" sz="1400" dirty="0">
                <a:latin typeface="微软雅黑" panose="020B0503020204020204" pitchFamily="34" charset="-122"/>
                <a:ea typeface="微软雅黑" panose="020B0503020204020204" pitchFamily="34" charset="-122"/>
              </a:rPr>
              <a:t>，可以大大减轻患者负担，提高患者生活质量。</a:t>
            </a:r>
            <a:endParaRPr lang="en-US" altLang="zh-CN" sz="1400" dirty="0">
              <a:latin typeface="微软雅黑" panose="020B0503020204020204" pitchFamily="34" charset="-122"/>
              <a:ea typeface="微软雅黑" panose="020B0503020204020204" pitchFamily="34" charset="-122"/>
            </a:endParaRPr>
          </a:p>
        </p:txBody>
      </p:sp>
      <p:sp>
        <p:nvSpPr>
          <p:cNvPr id="5" name="TextBox 13"/>
          <p:cNvSpPr txBox="1"/>
          <p:nvPr>
            <p:custDataLst>
              <p:tags r:id="rId12"/>
            </p:custDataLst>
          </p:nvPr>
        </p:nvSpPr>
        <p:spPr>
          <a:xfrm>
            <a:off x="6303010" y="1870710"/>
            <a:ext cx="5394960" cy="2066925"/>
          </a:xfrm>
          <a:prstGeom prst="rect">
            <a:avLst/>
          </a:prstGeom>
          <a:noFill/>
        </p:spPr>
        <p:txBody>
          <a:bodyPr wrap="square" lIns="0" tIns="0" rIns="0" bIns="0" rtlCol="0">
            <a:spAutoFit/>
          </a:bodyPr>
          <a:lstStyle/>
          <a:p>
            <a:pPr marL="285750" indent="-285750" algn="just">
              <a:lnSpc>
                <a:spcPct val="12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目前胆碱酯酶抑制剂仍是重症肌无力主要的治疗方式，但目录中收录的同类产品</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仅起到了对症治疗</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的作用，且</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安全性低</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endParaRPr>
          </a:p>
          <a:p>
            <a:pPr marL="285750" indent="-285750" algn="just">
              <a:lnSpc>
                <a:spcPct val="12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石杉碱甲注射液的作用机制除了具有</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更强效</a:t>
            </a:r>
            <a:r>
              <a:rPr lang="zh-CN" altLang="en-US" sz="1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更高选择性</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的</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胆碱酯酶抑制作用</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展现出</a:t>
            </a:r>
            <a:r>
              <a:rPr lang="zh-CN" altLang="en-US" sz="1400" b="1"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能降低</a:t>
            </a:r>
            <a:r>
              <a:rPr lang="en-US" altLang="zh-CN" sz="1400" b="1"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MG</a:t>
            </a:r>
            <a:r>
              <a:rPr lang="zh-CN" altLang="en-US" sz="1400" b="1"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患者体内抗体水平的潜力</a:t>
            </a:r>
            <a:r>
              <a:rPr lang="zh-CN" altLang="en-US" sz="1400"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还被国内外研究证实具有</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抗炎</a:t>
            </a:r>
            <a:r>
              <a:rPr lang="zh-CN" altLang="en-US" sz="1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抗氧化应激</a:t>
            </a:r>
            <a:r>
              <a:rPr lang="zh-CN" altLang="en-US" sz="1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降低体内抗乙酰胆碱受体抗体水平</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以及对</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焦虑</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抑郁起到</a:t>
            </a:r>
            <a:r>
              <a:rPr lang="zh-CN" altLang="en-US" sz="1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改善作用</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临床获益更大</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endParaRPr>
          </a:p>
          <a:p>
            <a:pPr marL="285750" indent="-285750" algn="just">
              <a:lnSpc>
                <a:spcPct val="12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纳入医保后，可以进一步优化临床使用的胆碱酯酶抑制剂，</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弥补药品目录短板</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10" name="TextBox 13"/>
          <p:cNvSpPr txBox="1"/>
          <p:nvPr>
            <p:custDataLst>
              <p:tags r:id="rId13"/>
            </p:custDataLst>
          </p:nvPr>
        </p:nvSpPr>
        <p:spPr>
          <a:xfrm>
            <a:off x="582930" y="4629150"/>
            <a:ext cx="5360670" cy="1808480"/>
          </a:xfrm>
          <a:prstGeom prst="rect">
            <a:avLst/>
          </a:prstGeom>
          <a:noFill/>
        </p:spPr>
        <p:txBody>
          <a:bodyPr wrap="square" lIns="0" tIns="0" rIns="0" bIns="0" rtlCol="0">
            <a:spAutoFit/>
          </a:bodyPr>
          <a:lstStyle/>
          <a:p>
            <a:pPr marL="285750" indent="-285750" algn="just">
              <a:lnSpc>
                <a:spcPct val="12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重症肌无力是我国</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罕见病病种之一</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，石杉碱甲注射液进入医保后对</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医保基金总预算增加较少；</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endParaRPr>
          </a:p>
          <a:p>
            <a:pPr marL="285750" indent="-285750" algn="just">
              <a:lnSpc>
                <a:spcPct val="120000"/>
              </a:lnSpc>
              <a:buFont typeface="Arial" panose="020B0604020202020204" pitchFamily="34" charset="0"/>
              <a:buChar char="•"/>
            </a:pP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lt"/>
              </a:rPr>
              <a:t>重症肌无力属于慢性自身免疫性疾病，通过规范治疗可达到临床缓解或症状稳定状态。但病情稳定后仍存在一定复发风险，</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使用石杉碱甲可减少危象发作、降低患者住院率，节约总体医疗资源及医保支出</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a:t>
            </a:r>
            <a:endPar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a:p>
            <a:pPr marL="285750" indent="-285750" algn="just">
              <a:lnSpc>
                <a:spcPct val="12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石杉碱甲治疗重症肌无力获得</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美国</a:t>
            </a:r>
            <a:r>
              <a:rPr lang="en-US" altLang="zh-CN" sz="1400" b="1" dirty="0">
                <a:latin typeface="微软雅黑" panose="020B0503020204020204" pitchFamily="34" charset="-122"/>
                <a:ea typeface="微软雅黑" panose="020B0503020204020204" pitchFamily="34" charset="-122"/>
                <a:cs typeface="Times New Roman" panose="02020603050405020304" pitchFamily="18" charset="0"/>
                <a:sym typeface="+mn-lt"/>
              </a:rPr>
              <a:t>FDA“</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孤儿药”</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认定</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224" name="TextBox 13"/>
          <p:cNvSpPr txBox="1"/>
          <p:nvPr>
            <p:custDataLst>
              <p:tags r:id="rId14"/>
            </p:custDataLst>
          </p:nvPr>
        </p:nvSpPr>
        <p:spPr>
          <a:xfrm>
            <a:off x="6284768" y="4760141"/>
            <a:ext cx="5264342" cy="1787797"/>
          </a:xfrm>
          <a:prstGeom prst="rect">
            <a:avLst/>
          </a:prstGeom>
          <a:noFill/>
        </p:spPr>
        <p:txBody>
          <a:bodyPr wrap="square" lIns="0" tIns="0" rIns="0" bIns="0" rtlCol="0">
            <a:spAutoFit/>
          </a:bodyPr>
          <a:lstStyle/>
          <a:p>
            <a:pPr marL="285750" indent="-285750" algn="just">
              <a:lnSpc>
                <a:spcPct val="12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石杉碱甲</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无明显毒性反应</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，且一般不良反应发生后停药即可，</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无需特殊处理</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，减少了临床用药的风险性，适合</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长期使用</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lt"/>
            </a:endParaRPr>
          </a:p>
          <a:p>
            <a:pPr marL="285750" indent="-285750" algn="just">
              <a:lnSpc>
                <a:spcPct val="12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石杉碱甲注射液</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不受限于抗体情况和亚型，全年龄段适用</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，临床用药更便利；</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endParaRPr>
          </a:p>
          <a:p>
            <a:pPr marL="285750" indent="-285750" algn="just">
              <a:lnSpc>
                <a:spcPct val="12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lt"/>
              </a:rPr>
              <a:t>MG</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诊断流程和标准明确且属于罕见病，患者人数有限。石杉碱甲注射液</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lt"/>
              </a:rPr>
              <a:t>适应症明确</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lt"/>
              </a:rPr>
              <a:t>无临床滥用或超说明书使用风险</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rPr>
              <a:t>，医保经办管理难度小。</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226" name="文本框 225"/>
          <p:cNvSpPr txBox="1"/>
          <p:nvPr>
            <p:custDataLst>
              <p:tags r:id="rId15"/>
            </p:custDataLst>
          </p:nvPr>
        </p:nvSpPr>
        <p:spPr>
          <a:xfrm>
            <a:off x="493468" y="1359225"/>
            <a:ext cx="34255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提升公共健康水平</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227" name="文本框 226"/>
          <p:cNvSpPr txBox="1"/>
          <p:nvPr>
            <p:custDataLst>
              <p:tags r:id="rId16"/>
            </p:custDataLst>
          </p:nvPr>
        </p:nvSpPr>
        <p:spPr>
          <a:xfrm>
            <a:off x="6244005" y="1325706"/>
            <a:ext cx="34255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弥补药品目录短板</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228" name="文本框 227"/>
          <p:cNvSpPr txBox="1"/>
          <p:nvPr>
            <p:custDataLst>
              <p:tags r:id="rId17"/>
            </p:custDataLst>
          </p:nvPr>
        </p:nvSpPr>
        <p:spPr>
          <a:xfrm>
            <a:off x="583040" y="4263249"/>
            <a:ext cx="34255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符合“保基本”原则</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sp>
        <p:nvSpPr>
          <p:cNvPr id="229" name="文本框 228"/>
          <p:cNvSpPr txBox="1"/>
          <p:nvPr>
            <p:custDataLst>
              <p:tags r:id="rId18"/>
            </p:custDataLst>
          </p:nvPr>
        </p:nvSpPr>
        <p:spPr>
          <a:xfrm>
            <a:off x="6244005" y="4195329"/>
            <a:ext cx="34255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临床管理难度低</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p:txBody>
      </p:sp>
      <p:grpSp>
        <p:nvGrpSpPr>
          <p:cNvPr id="56" name="组合 55" descr="7b0a202020202274657874626f78223a20227b5c2269645c223a32303334383534302c5c227469645c223a5c225c227d220a7d0a"/>
          <p:cNvGrpSpPr/>
          <p:nvPr>
            <p:custDataLst>
              <p:tags r:id="rId19"/>
            </p:custDataLst>
          </p:nvPr>
        </p:nvGrpSpPr>
        <p:grpSpPr>
          <a:xfrm>
            <a:off x="109220" y="378460"/>
            <a:ext cx="11973560" cy="904240"/>
            <a:chOff x="3057525" y="2119434"/>
            <a:chExt cx="6076950" cy="2633541"/>
          </a:xfrm>
        </p:grpSpPr>
        <p:grpSp>
          <p:nvGrpSpPr>
            <p:cNvPr id="57" name="组合 56"/>
            <p:cNvGrpSpPr/>
            <p:nvPr/>
          </p:nvGrpSpPr>
          <p:grpSpPr>
            <a:xfrm>
              <a:off x="3057525" y="2119434"/>
              <a:ext cx="6076950" cy="2633541"/>
              <a:chOff x="3057525" y="2119434"/>
              <a:chExt cx="6076950" cy="2633541"/>
            </a:xfrm>
          </p:grpSpPr>
          <p:grpSp>
            <p:nvGrpSpPr>
              <p:cNvPr id="58" name="图形 46"/>
              <p:cNvGrpSpPr/>
              <p:nvPr/>
            </p:nvGrpSpPr>
            <p:grpSpPr>
              <a:xfrm>
                <a:off x="3057525" y="2138366"/>
                <a:ext cx="6076950" cy="2595560"/>
                <a:chOff x="0" y="0"/>
                <a:chExt cx="5274310" cy="2248535"/>
              </a:xfrm>
            </p:grpSpPr>
            <p:sp>
              <p:nvSpPr>
                <p:cNvPr id="61" name="任意多边形: 形状 7"/>
                <p:cNvSpPr/>
                <p:nvPr/>
              </p:nvSpPr>
              <p:spPr>
                <a:xfrm>
                  <a:off x="8266" y="8266"/>
                  <a:ext cx="5257776" cy="2232001"/>
                </a:xfrm>
                <a:custGeom>
                  <a:avLst/>
                  <a:gdLst>
                    <a:gd name="connsiteX0" fmla="*/ 0 w 5257776"/>
                    <a:gd name="connsiteY0" fmla="*/ 0 h 2232001"/>
                    <a:gd name="connsiteX1" fmla="*/ 5257776 w 5257776"/>
                    <a:gd name="connsiteY1" fmla="*/ 0 h 2232001"/>
                    <a:gd name="connsiteX2" fmla="*/ 5257776 w 5257776"/>
                    <a:gd name="connsiteY2" fmla="*/ 2232002 h 2232001"/>
                    <a:gd name="connsiteX3" fmla="*/ 0 w 5257776"/>
                    <a:gd name="connsiteY3" fmla="*/ 2232002 h 2232001"/>
                    <a:gd name="connsiteX4" fmla="*/ 0 w 5257776"/>
                    <a:gd name="connsiteY4" fmla="*/ 0 h 223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776" h="2232001">
                      <a:moveTo>
                        <a:pt x="0" y="0"/>
                      </a:moveTo>
                      <a:lnTo>
                        <a:pt x="5257776" y="0"/>
                      </a:lnTo>
                      <a:lnTo>
                        <a:pt x="5257776" y="2232002"/>
                      </a:lnTo>
                      <a:lnTo>
                        <a:pt x="0" y="2232002"/>
                      </a:lnTo>
                      <a:lnTo>
                        <a:pt x="0" y="0"/>
                      </a:lnTo>
                      <a:close/>
                    </a:path>
                  </a:pathLst>
                </a:custGeom>
                <a:solidFill>
                  <a:srgbClr val="FFFFFF"/>
                </a:solidFill>
                <a:ln w="8256"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62" name="任意多边形: 形状 8"/>
                <p:cNvSpPr/>
                <p:nvPr/>
              </p:nvSpPr>
              <p:spPr>
                <a:xfrm>
                  <a:off x="0" y="0"/>
                  <a:ext cx="5274310" cy="2248535"/>
                </a:xfrm>
                <a:custGeom>
                  <a:avLst/>
                  <a:gdLst>
                    <a:gd name="connsiteX0" fmla="*/ 5274310 w 5274310"/>
                    <a:gd name="connsiteY0" fmla="*/ 0 h 2248535"/>
                    <a:gd name="connsiteX1" fmla="*/ 0 w 5274310"/>
                    <a:gd name="connsiteY1" fmla="*/ 0 h 2248535"/>
                    <a:gd name="connsiteX2" fmla="*/ 0 w 5274310"/>
                    <a:gd name="connsiteY2" fmla="*/ 2248535 h 2248535"/>
                    <a:gd name="connsiteX3" fmla="*/ 5274310 w 5274310"/>
                    <a:gd name="connsiteY3" fmla="*/ 2248535 h 2248535"/>
                    <a:gd name="connsiteX4" fmla="*/ 5274310 w 5274310"/>
                    <a:gd name="connsiteY4" fmla="*/ 0 h 2248535"/>
                    <a:gd name="connsiteX5" fmla="*/ 16534 w 5274310"/>
                    <a:gd name="connsiteY5" fmla="*/ 2232002 h 2248535"/>
                    <a:gd name="connsiteX6" fmla="*/ 16534 w 5274310"/>
                    <a:gd name="connsiteY6" fmla="*/ 16533 h 2248535"/>
                    <a:gd name="connsiteX7" fmla="*/ 5257776 w 5274310"/>
                    <a:gd name="connsiteY7" fmla="*/ 16533 h 2248535"/>
                    <a:gd name="connsiteX8" fmla="*/ 5257776 w 5274310"/>
                    <a:gd name="connsiteY8" fmla="*/ 2232002 h 2248535"/>
                    <a:gd name="connsiteX9" fmla="*/ 16534 w 5274310"/>
                    <a:gd name="connsiteY9" fmla="*/ 2232002 h 224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10" h="2248535">
                      <a:moveTo>
                        <a:pt x="5274310" y="0"/>
                      </a:moveTo>
                      <a:lnTo>
                        <a:pt x="0" y="0"/>
                      </a:lnTo>
                      <a:lnTo>
                        <a:pt x="0" y="2248535"/>
                      </a:lnTo>
                      <a:lnTo>
                        <a:pt x="5274310" y="2248535"/>
                      </a:lnTo>
                      <a:lnTo>
                        <a:pt x="5274310" y="0"/>
                      </a:lnTo>
                      <a:close/>
                      <a:moveTo>
                        <a:pt x="16534" y="2232002"/>
                      </a:moveTo>
                      <a:lnTo>
                        <a:pt x="16534" y="16533"/>
                      </a:lnTo>
                      <a:lnTo>
                        <a:pt x="5257776" y="16533"/>
                      </a:lnTo>
                      <a:lnTo>
                        <a:pt x="5257776" y="2232002"/>
                      </a:lnTo>
                      <a:lnTo>
                        <a:pt x="16534" y="2232002"/>
                      </a:lnTo>
                      <a:close/>
                    </a:path>
                  </a:pathLst>
                </a:custGeom>
                <a:solidFill>
                  <a:srgbClr val="6DAF93"/>
                </a:solidFill>
                <a:ln w="8256"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grpSp>
          <p:sp>
            <p:nvSpPr>
              <p:cNvPr id="66" name="任意多边形: 形状 5"/>
              <p:cNvSpPr/>
              <p:nvPr/>
            </p:nvSpPr>
            <p:spPr>
              <a:xfrm>
                <a:off x="3397570" y="2119434"/>
                <a:ext cx="1628775" cy="57150"/>
              </a:xfrm>
              <a:custGeom>
                <a:avLst/>
                <a:gdLst>
                  <a:gd name="connsiteX0" fmla="*/ 0 w 1628775"/>
                  <a:gd name="connsiteY0" fmla="*/ 0 h 57150"/>
                  <a:gd name="connsiteX1" fmla="*/ 1628775 w 1628775"/>
                  <a:gd name="connsiteY1" fmla="*/ 0 h 57150"/>
                  <a:gd name="connsiteX2" fmla="*/ 1628775 w 1628775"/>
                  <a:gd name="connsiteY2" fmla="*/ 57150 h 57150"/>
                  <a:gd name="connsiteX3" fmla="*/ 0 w 1628775"/>
                  <a:gd name="connsiteY3" fmla="*/ 57150 h 57150"/>
                </a:gdLst>
                <a:ahLst/>
                <a:cxnLst>
                  <a:cxn ang="0">
                    <a:pos x="connsiteX0" y="connsiteY0"/>
                  </a:cxn>
                  <a:cxn ang="0">
                    <a:pos x="connsiteX1" y="connsiteY1"/>
                  </a:cxn>
                  <a:cxn ang="0">
                    <a:pos x="connsiteX2" y="connsiteY2"/>
                  </a:cxn>
                  <a:cxn ang="0">
                    <a:pos x="connsiteX3" y="connsiteY3"/>
                  </a:cxn>
                </a:cxnLst>
                <a:rect l="l" t="t" r="r" b="b"/>
                <a:pathLst>
                  <a:path w="1628775" h="57150">
                    <a:moveTo>
                      <a:pt x="0" y="0"/>
                    </a:moveTo>
                    <a:lnTo>
                      <a:pt x="1628775" y="0"/>
                    </a:lnTo>
                    <a:lnTo>
                      <a:pt x="1628775" y="57150"/>
                    </a:lnTo>
                    <a:lnTo>
                      <a:pt x="0" y="57150"/>
                    </a:lnTo>
                    <a:close/>
                  </a:path>
                </a:pathLst>
              </a:custGeom>
              <a:solidFill>
                <a:srgbClr val="6DAF93"/>
              </a:solidFill>
              <a:ln w="9525"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67" name="任意多边形: 形状 6"/>
              <p:cNvSpPr/>
              <p:nvPr/>
            </p:nvSpPr>
            <p:spPr>
              <a:xfrm>
                <a:off x="7158037" y="4695825"/>
                <a:ext cx="1628775" cy="57150"/>
              </a:xfrm>
              <a:custGeom>
                <a:avLst/>
                <a:gdLst>
                  <a:gd name="connsiteX0" fmla="*/ 0 w 1628775"/>
                  <a:gd name="connsiteY0" fmla="*/ 0 h 57150"/>
                  <a:gd name="connsiteX1" fmla="*/ 1628775 w 1628775"/>
                  <a:gd name="connsiteY1" fmla="*/ 0 h 57150"/>
                  <a:gd name="connsiteX2" fmla="*/ 1628775 w 1628775"/>
                  <a:gd name="connsiteY2" fmla="*/ 57150 h 57150"/>
                  <a:gd name="connsiteX3" fmla="*/ 0 w 1628775"/>
                  <a:gd name="connsiteY3" fmla="*/ 57150 h 57150"/>
                </a:gdLst>
                <a:ahLst/>
                <a:cxnLst>
                  <a:cxn ang="0">
                    <a:pos x="connsiteX0" y="connsiteY0"/>
                  </a:cxn>
                  <a:cxn ang="0">
                    <a:pos x="connsiteX1" y="connsiteY1"/>
                  </a:cxn>
                  <a:cxn ang="0">
                    <a:pos x="connsiteX2" y="connsiteY2"/>
                  </a:cxn>
                  <a:cxn ang="0">
                    <a:pos x="connsiteX3" y="connsiteY3"/>
                  </a:cxn>
                </a:cxnLst>
                <a:rect l="l" t="t" r="r" b="b"/>
                <a:pathLst>
                  <a:path w="1628775" h="57150">
                    <a:moveTo>
                      <a:pt x="0" y="0"/>
                    </a:moveTo>
                    <a:lnTo>
                      <a:pt x="1628775" y="0"/>
                    </a:lnTo>
                    <a:lnTo>
                      <a:pt x="1628775" y="57150"/>
                    </a:lnTo>
                    <a:lnTo>
                      <a:pt x="0" y="57150"/>
                    </a:lnTo>
                    <a:close/>
                  </a:path>
                </a:pathLst>
              </a:custGeom>
              <a:solidFill>
                <a:srgbClr val="6DAF93"/>
              </a:solidFill>
              <a:ln w="9525"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grpSp>
        <p:sp>
          <p:nvSpPr>
            <p:cNvPr id="72" name="文本框 71"/>
            <p:cNvSpPr txBox="1"/>
            <p:nvPr/>
          </p:nvSpPr>
          <p:spPr>
            <a:xfrm>
              <a:off x="3166817" y="2437816"/>
              <a:ext cx="5883821" cy="1854886"/>
            </a:xfrm>
            <a:prstGeom prst="rect">
              <a:avLst/>
            </a:prstGeom>
            <a:noFill/>
          </p:spPr>
          <p:txBody>
            <a:bodyPr wrap="square" rtlCol="0" anchor="ctr">
              <a:noAutofit/>
            </a:bodyPr>
            <a:lstStyle/>
            <a:p>
              <a:pPr algn="ctr">
                <a:lnSpc>
                  <a:spcPct val="150000"/>
                </a:lnSpc>
              </a:pPr>
              <a:r>
                <a:rPr lang="zh-CN" altLang="en-US" b="1" dirty="0">
                  <a:latin typeface="微软雅黑" panose="020B0503020204020204" pitchFamily="34" charset="-122"/>
                  <a:ea typeface="微软雅黑" panose="020B0503020204020204" pitchFamily="34" charset="-122"/>
                  <a:sym typeface="+mn-ea"/>
                </a:rPr>
                <a:t>重症肌无力作为第一批</a:t>
              </a:r>
              <a:r>
                <a:rPr lang="zh-CN" altLang="en-US" b="1" dirty="0">
                  <a:solidFill>
                    <a:srgbClr val="FF0000"/>
                  </a:solidFill>
                  <a:latin typeface="微软雅黑" panose="020B0503020204020204" pitchFamily="34" charset="-122"/>
                  <a:ea typeface="微软雅黑" panose="020B0503020204020204" pitchFamily="34" charset="-122"/>
                  <a:sym typeface="+mn-ea"/>
                </a:rPr>
                <a:t>罕见病目录病种之一</a:t>
              </a:r>
              <a:r>
                <a:rPr lang="zh-CN" altLang="en-US" b="1" dirty="0">
                  <a:latin typeface="微软雅黑" panose="020B0503020204020204" pitchFamily="34" charset="-122"/>
                  <a:ea typeface="微软雅黑" panose="020B0503020204020204" pitchFamily="34" charset="-122"/>
                  <a:sym typeface="+mn-ea"/>
                </a:rPr>
                <a:t>，多伴有焦虑抑郁并发症，石杉碱甲注射液能够填补医保目录中胆碱酯酶抑制剂作用靶点少、不良反应高发、仅对症治疗的药物空白，其安全性高、适应症明确，便于医保管理。</a:t>
              </a:r>
              <a:endParaRPr lang="zh-CN" altLang="en-US" b="1" dirty="0">
                <a:effectLst/>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66784" y="-18781"/>
            <a:ext cx="11973343" cy="368300"/>
          </a:xfrm>
          <a:prstGeom prst="rect">
            <a:avLst/>
          </a:prstGeom>
          <a:noFill/>
        </p:spPr>
        <p:txBody>
          <a:bodyPr wrap="square" rtlCol="0">
            <a:spAutoFit/>
          </a:bodyPr>
          <a:lstStyle/>
          <a:p>
            <a:r>
              <a:rPr lang="zh-CN" altLang="en-US" b="1" dirty="0">
                <a:solidFill>
                  <a:schemeClr val="bg1"/>
                </a:solidFill>
                <a:latin typeface="Arial" panose="020B0604020202020204"/>
                <a:ea typeface="微软雅黑" panose="020B0503020204020204" pitchFamily="34" charset="-122"/>
                <a:sym typeface="Arial" panose="020B0604020202020204"/>
              </a:rPr>
              <a:t>申报条件：</a:t>
            </a:r>
            <a:r>
              <a:rPr lang="en-US" altLang="zh-CN" b="1" dirty="0">
                <a:solidFill>
                  <a:schemeClr val="bg1"/>
                </a:solidFill>
                <a:latin typeface="Arial" panose="020B0604020202020204"/>
                <a:ea typeface="微软雅黑" panose="020B0503020204020204" pitchFamily="34" charset="-122"/>
                <a:sym typeface="Arial" panose="020B0604020202020204"/>
              </a:rPr>
              <a:t>《</a:t>
            </a:r>
            <a:r>
              <a:rPr lang="zh-CN" altLang="en-US" b="1" dirty="0">
                <a:solidFill>
                  <a:schemeClr val="bg1"/>
                </a:solidFill>
                <a:latin typeface="Arial" panose="020B0604020202020204"/>
                <a:ea typeface="微软雅黑" panose="020B0503020204020204" pitchFamily="34" charset="-122"/>
                <a:sym typeface="Arial" panose="020B0604020202020204"/>
              </a:rPr>
              <a:t>第一批罕见病目录</a:t>
            </a:r>
            <a:r>
              <a:rPr lang="en-US" altLang="zh-CN" b="1" dirty="0">
                <a:solidFill>
                  <a:schemeClr val="bg1"/>
                </a:solidFill>
                <a:latin typeface="Arial" panose="020B0604020202020204"/>
                <a:ea typeface="微软雅黑" panose="020B0503020204020204" pitchFamily="34" charset="-122"/>
                <a:sym typeface="Arial" panose="020B0604020202020204"/>
              </a:rPr>
              <a:t>》</a:t>
            </a:r>
            <a:r>
              <a:rPr lang="zh-CN" altLang="en-US" b="1" dirty="0">
                <a:solidFill>
                  <a:schemeClr val="bg1"/>
                </a:solidFill>
                <a:latin typeface="Arial" panose="020B0604020202020204"/>
                <a:ea typeface="微软雅黑" panose="020B0503020204020204" pitchFamily="34" charset="-122"/>
                <a:sym typeface="Arial" panose="020B0604020202020204"/>
              </a:rPr>
              <a:t>所收录罕见病的药品</a:t>
            </a:r>
            <a:endParaRPr lang="zh-CN" altLang="en-US" b="1" dirty="0">
              <a:solidFill>
                <a:schemeClr val="bg1"/>
              </a:solidFill>
              <a:latin typeface="Arial" panose="020B0604020202020204"/>
              <a:ea typeface="微软雅黑" panose="020B0503020204020204" pitchFamily="34" charset="-122"/>
              <a:sym typeface="Arial" panose="020B0604020202020204"/>
            </a:endParaRPr>
          </a:p>
        </p:txBody>
      </p:sp>
      <p:grpSp>
        <p:nvGrpSpPr>
          <p:cNvPr id="38" name="组合 37"/>
          <p:cNvGrpSpPr/>
          <p:nvPr>
            <p:custDataLst>
              <p:tags r:id="rId1"/>
            </p:custDataLst>
          </p:nvPr>
        </p:nvGrpSpPr>
        <p:grpSpPr>
          <a:xfrm>
            <a:off x="-444500" y="316691"/>
            <a:ext cx="12636500" cy="6428237"/>
            <a:chOff x="-700" y="499"/>
            <a:chExt cx="19900" cy="10123"/>
          </a:xfrm>
        </p:grpSpPr>
        <p:sp>
          <p:nvSpPr>
            <p:cNvPr id="11" name="矩形 10"/>
            <p:cNvSpPr>
              <a:spLocks noGrp="1" noRot="1" noMove="1" noResize="1" noEditPoints="1" noAdjustHandles="1" noChangeArrowheads="1" noChangeShapeType="1"/>
            </p:cNvSpPr>
            <p:nvPr/>
          </p:nvSpPr>
          <p:spPr>
            <a:xfrm>
              <a:off x="0" y="499"/>
              <a:ext cx="19200" cy="10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2" name="文本框 11"/>
            <p:cNvSpPr txBox="1"/>
            <p:nvPr/>
          </p:nvSpPr>
          <p:spPr>
            <a:xfrm rot="16200000">
              <a:off x="930" y="3203"/>
              <a:ext cx="1790" cy="5050"/>
            </a:xfrm>
            <a:prstGeom prst="rect">
              <a:avLst/>
            </a:prstGeom>
            <a:noFill/>
          </p:spPr>
          <p:txBody>
            <a:bodyPr vert="eaVert" wrap="square" rtlCol="0">
              <a:spAutoFit/>
            </a:bodyPr>
            <a:lstStyle/>
            <a:p>
              <a:pPr algn="ctr"/>
              <a:r>
                <a:rPr lang="zh-CN" altLang="en-US" sz="4400" b="1" dirty="0">
                  <a:ln w="28575">
                    <a:noFill/>
                  </a:ln>
                  <a:solidFill>
                    <a:srgbClr val="499391"/>
                  </a:solidFill>
                  <a:latin typeface="汉真广标" pitchFamily="49" charset="-122"/>
                  <a:ea typeface="汉真广标" pitchFamily="49" charset="-122"/>
                  <a:sym typeface="Arial" panose="020B0604020202020204"/>
                </a:rPr>
                <a:t>目录</a:t>
              </a:r>
              <a:endParaRPr lang="zh-CN" altLang="en-US" sz="3600" b="1" dirty="0">
                <a:ln w="28575">
                  <a:noFill/>
                </a:ln>
                <a:solidFill>
                  <a:srgbClr val="499391"/>
                </a:solidFill>
                <a:latin typeface="汉真广标" pitchFamily="49" charset="-122"/>
                <a:ea typeface="汉真广标" pitchFamily="49" charset="-122"/>
                <a:sym typeface="Arial" panose="020B0604020202020204"/>
              </a:endParaRPr>
            </a:p>
            <a:p>
              <a:pPr algn="ctr"/>
              <a:r>
                <a:rPr lang="en-US" altLang="zh-CN" b="1" dirty="0">
                  <a:ln w="28575">
                    <a:noFill/>
                  </a:ln>
                  <a:solidFill>
                    <a:srgbClr val="499391"/>
                  </a:solidFill>
                  <a:latin typeface="Arial" panose="020B0604020202020204"/>
                  <a:ea typeface="微软雅黑" panose="020B0503020204020204" pitchFamily="34" charset="-122"/>
                  <a:sym typeface="Arial" panose="020B0604020202020204"/>
                </a:rPr>
                <a:t>CONTENT</a:t>
              </a:r>
              <a:endParaRPr lang="en-US" altLang="zh-CN" b="1" dirty="0">
                <a:ln w="28575">
                  <a:noFill/>
                </a:ln>
                <a:solidFill>
                  <a:srgbClr val="499391"/>
                </a:solidFill>
                <a:latin typeface="Arial" panose="020B0604020202020204"/>
                <a:ea typeface="微软雅黑" panose="020B0503020204020204" pitchFamily="34" charset="-122"/>
                <a:sym typeface="Arial" panose="020B0604020202020204"/>
              </a:endParaRPr>
            </a:p>
          </p:txBody>
        </p:sp>
        <p:sp>
          <p:nvSpPr>
            <p:cNvPr id="10" name="矩形: 圆角 9"/>
            <p:cNvSpPr/>
            <p:nvPr>
              <p:custDataLst>
                <p:tags r:id="rId2"/>
              </p:custDataLst>
            </p:nvPr>
          </p:nvSpPr>
          <p:spPr>
            <a:xfrm>
              <a:off x="2815" y="2089"/>
              <a:ext cx="4641" cy="3433"/>
            </a:xfrm>
            <a:custGeom>
              <a:avLst/>
              <a:gdLst>
                <a:gd name="connsiteX0" fmla="*/ 0 w 1086416"/>
                <a:gd name="connsiteY0" fmla="*/ 119051 h 714292"/>
                <a:gd name="connsiteX1" fmla="*/ 119051 w 1086416"/>
                <a:gd name="connsiteY1" fmla="*/ 0 h 714292"/>
                <a:gd name="connsiteX2" fmla="*/ 967365 w 1086416"/>
                <a:gd name="connsiteY2" fmla="*/ 0 h 714292"/>
                <a:gd name="connsiteX3" fmla="*/ 1086416 w 1086416"/>
                <a:gd name="connsiteY3" fmla="*/ 119051 h 714292"/>
                <a:gd name="connsiteX4" fmla="*/ 1086416 w 1086416"/>
                <a:gd name="connsiteY4" fmla="*/ 595241 h 714292"/>
                <a:gd name="connsiteX5" fmla="*/ 967365 w 1086416"/>
                <a:gd name="connsiteY5" fmla="*/ 714292 h 714292"/>
                <a:gd name="connsiteX6" fmla="*/ 119051 w 1086416"/>
                <a:gd name="connsiteY6" fmla="*/ 714292 h 714292"/>
                <a:gd name="connsiteX7" fmla="*/ 0 w 1086416"/>
                <a:gd name="connsiteY7" fmla="*/ 595241 h 714292"/>
                <a:gd name="connsiteX8" fmla="*/ 0 w 1086416"/>
                <a:gd name="connsiteY8" fmla="*/ 119051 h 714292"/>
                <a:gd name="connsiteX0-1" fmla="*/ 0 w 1086416"/>
                <a:gd name="connsiteY0-2" fmla="*/ 595241 h 714292"/>
                <a:gd name="connsiteX1-3" fmla="*/ 119051 w 1086416"/>
                <a:gd name="connsiteY1-4" fmla="*/ 0 h 714292"/>
                <a:gd name="connsiteX2-5" fmla="*/ 967365 w 1086416"/>
                <a:gd name="connsiteY2-6" fmla="*/ 0 h 714292"/>
                <a:gd name="connsiteX3-7" fmla="*/ 1086416 w 1086416"/>
                <a:gd name="connsiteY3-8" fmla="*/ 119051 h 714292"/>
                <a:gd name="connsiteX4-9" fmla="*/ 1086416 w 1086416"/>
                <a:gd name="connsiteY4-10" fmla="*/ 595241 h 714292"/>
                <a:gd name="connsiteX5-11" fmla="*/ 967365 w 1086416"/>
                <a:gd name="connsiteY5-12" fmla="*/ 714292 h 714292"/>
                <a:gd name="connsiteX6-13" fmla="*/ 119051 w 1086416"/>
                <a:gd name="connsiteY6-14" fmla="*/ 714292 h 714292"/>
                <a:gd name="connsiteX7-15" fmla="*/ 0 w 1086416"/>
                <a:gd name="connsiteY7-16" fmla="*/ 595241 h 714292"/>
                <a:gd name="connsiteX0-17" fmla="*/ 0 w 2987643"/>
                <a:gd name="connsiteY0-18" fmla="*/ 2080009 h 2082206"/>
                <a:gd name="connsiteX1-19" fmla="*/ 2020278 w 2987643"/>
                <a:gd name="connsiteY1-20" fmla="*/ 0 h 2082206"/>
                <a:gd name="connsiteX2-21" fmla="*/ 2868592 w 2987643"/>
                <a:gd name="connsiteY2-22" fmla="*/ 0 h 2082206"/>
                <a:gd name="connsiteX3-23" fmla="*/ 2987643 w 2987643"/>
                <a:gd name="connsiteY3-24" fmla="*/ 119051 h 2082206"/>
                <a:gd name="connsiteX4-25" fmla="*/ 2987643 w 2987643"/>
                <a:gd name="connsiteY4-26" fmla="*/ 595241 h 2082206"/>
                <a:gd name="connsiteX5-27" fmla="*/ 2868592 w 2987643"/>
                <a:gd name="connsiteY5-28" fmla="*/ 714292 h 2082206"/>
                <a:gd name="connsiteX6-29" fmla="*/ 2020278 w 2987643"/>
                <a:gd name="connsiteY6-30" fmla="*/ 714292 h 2082206"/>
                <a:gd name="connsiteX7-31" fmla="*/ 0 w 2987643"/>
                <a:gd name="connsiteY7-32" fmla="*/ 2080009 h 2082206"/>
                <a:gd name="connsiteX0-33" fmla="*/ 3 w 2987646"/>
                <a:gd name="connsiteY0-34" fmla="*/ 2080009 h 2080017"/>
                <a:gd name="connsiteX1-35" fmla="*/ 2020281 w 2987646"/>
                <a:gd name="connsiteY1-36" fmla="*/ 0 h 2080017"/>
                <a:gd name="connsiteX2-37" fmla="*/ 2868595 w 2987646"/>
                <a:gd name="connsiteY2-38" fmla="*/ 0 h 2080017"/>
                <a:gd name="connsiteX3-39" fmla="*/ 2987646 w 2987646"/>
                <a:gd name="connsiteY3-40" fmla="*/ 119051 h 2080017"/>
                <a:gd name="connsiteX4-41" fmla="*/ 2987646 w 2987646"/>
                <a:gd name="connsiteY4-42" fmla="*/ 595241 h 2080017"/>
                <a:gd name="connsiteX5-43" fmla="*/ 2868595 w 2987646"/>
                <a:gd name="connsiteY5-44" fmla="*/ 714292 h 2080017"/>
                <a:gd name="connsiteX6-45" fmla="*/ 2020281 w 2987646"/>
                <a:gd name="connsiteY6-46" fmla="*/ 714292 h 2080017"/>
                <a:gd name="connsiteX7-47" fmla="*/ 3 w 2987646"/>
                <a:gd name="connsiteY7-48" fmla="*/ 2080009 h 2080017"/>
                <a:gd name="connsiteX0-49" fmla="*/ 4 w 2985265"/>
                <a:gd name="connsiteY0-50" fmla="*/ 2170497 h 2170504"/>
                <a:gd name="connsiteX1-51" fmla="*/ 2017900 w 2985265"/>
                <a:gd name="connsiteY1-52" fmla="*/ 0 h 2170504"/>
                <a:gd name="connsiteX2-53" fmla="*/ 2866214 w 2985265"/>
                <a:gd name="connsiteY2-54" fmla="*/ 0 h 2170504"/>
                <a:gd name="connsiteX3-55" fmla="*/ 2985265 w 2985265"/>
                <a:gd name="connsiteY3-56" fmla="*/ 119051 h 2170504"/>
                <a:gd name="connsiteX4-57" fmla="*/ 2985265 w 2985265"/>
                <a:gd name="connsiteY4-58" fmla="*/ 595241 h 2170504"/>
                <a:gd name="connsiteX5-59" fmla="*/ 2866214 w 2985265"/>
                <a:gd name="connsiteY5-60" fmla="*/ 714292 h 2170504"/>
                <a:gd name="connsiteX6-61" fmla="*/ 2017900 w 2985265"/>
                <a:gd name="connsiteY6-62" fmla="*/ 714292 h 2170504"/>
                <a:gd name="connsiteX7-63" fmla="*/ 4 w 2985265"/>
                <a:gd name="connsiteY7-64" fmla="*/ 2170497 h 2170504"/>
                <a:gd name="connsiteX0-65" fmla="*/ 4 w 2968597"/>
                <a:gd name="connsiteY0-66" fmla="*/ 2384809 h 2384815"/>
                <a:gd name="connsiteX1-67" fmla="*/ 2001232 w 2968597"/>
                <a:gd name="connsiteY1-68" fmla="*/ 0 h 2384815"/>
                <a:gd name="connsiteX2-69" fmla="*/ 2849546 w 2968597"/>
                <a:gd name="connsiteY2-70" fmla="*/ 0 h 2384815"/>
                <a:gd name="connsiteX3-71" fmla="*/ 2968597 w 2968597"/>
                <a:gd name="connsiteY3-72" fmla="*/ 119051 h 2384815"/>
                <a:gd name="connsiteX4-73" fmla="*/ 2968597 w 2968597"/>
                <a:gd name="connsiteY4-74" fmla="*/ 595241 h 2384815"/>
                <a:gd name="connsiteX5-75" fmla="*/ 2849546 w 2968597"/>
                <a:gd name="connsiteY5-76" fmla="*/ 714292 h 2384815"/>
                <a:gd name="connsiteX6-77" fmla="*/ 2001232 w 2968597"/>
                <a:gd name="connsiteY6-78" fmla="*/ 714292 h 2384815"/>
                <a:gd name="connsiteX7-79" fmla="*/ 4 w 2968597"/>
                <a:gd name="connsiteY7-80" fmla="*/ 2384809 h 2384815"/>
                <a:gd name="connsiteX0-81" fmla="*/ 4 w 2947166"/>
                <a:gd name="connsiteY0-82" fmla="*/ 2180022 h 2180029"/>
                <a:gd name="connsiteX1-83" fmla="*/ 1979801 w 2947166"/>
                <a:gd name="connsiteY1-84" fmla="*/ 0 h 2180029"/>
                <a:gd name="connsiteX2-85" fmla="*/ 2828115 w 2947166"/>
                <a:gd name="connsiteY2-86" fmla="*/ 0 h 2180029"/>
                <a:gd name="connsiteX3-87" fmla="*/ 2947166 w 2947166"/>
                <a:gd name="connsiteY3-88" fmla="*/ 119051 h 2180029"/>
                <a:gd name="connsiteX4-89" fmla="*/ 2947166 w 2947166"/>
                <a:gd name="connsiteY4-90" fmla="*/ 595241 h 2180029"/>
                <a:gd name="connsiteX5-91" fmla="*/ 2828115 w 2947166"/>
                <a:gd name="connsiteY5-92" fmla="*/ 714292 h 2180029"/>
                <a:gd name="connsiteX6-93" fmla="*/ 1979801 w 2947166"/>
                <a:gd name="connsiteY6-94" fmla="*/ 714292 h 2180029"/>
                <a:gd name="connsiteX7-95" fmla="*/ 4 w 2947166"/>
                <a:gd name="connsiteY7-96" fmla="*/ 2180022 h 21800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47166" h="2180029">
                  <a:moveTo>
                    <a:pt x="4" y="2180022"/>
                  </a:moveTo>
                  <a:cubicBezTo>
                    <a:pt x="-2377" y="2176185"/>
                    <a:pt x="1306375" y="693336"/>
                    <a:pt x="1979801" y="0"/>
                  </a:cubicBezTo>
                  <a:lnTo>
                    <a:pt x="2828115" y="0"/>
                  </a:lnTo>
                  <a:cubicBezTo>
                    <a:pt x="2893865" y="0"/>
                    <a:pt x="2947166" y="53301"/>
                    <a:pt x="2947166" y="119051"/>
                  </a:cubicBezTo>
                  <a:lnTo>
                    <a:pt x="2947166" y="595241"/>
                  </a:lnTo>
                  <a:cubicBezTo>
                    <a:pt x="2947166" y="660991"/>
                    <a:pt x="2893865" y="714292"/>
                    <a:pt x="2828115" y="714292"/>
                  </a:cubicBezTo>
                  <a:lnTo>
                    <a:pt x="1979801" y="714292"/>
                  </a:lnTo>
                  <a:cubicBezTo>
                    <a:pt x="1914051" y="714292"/>
                    <a:pt x="2385" y="2183859"/>
                    <a:pt x="4" y="2180022"/>
                  </a:cubicBezTo>
                  <a:close/>
                </a:path>
              </a:pathLst>
            </a:custGeom>
            <a:solidFill>
              <a:srgbClr val="54A998"/>
            </a:solidFill>
            <a:ln w="12700" cap="flat" cmpd="sng" algn="ctr">
              <a:noFill/>
              <a:prstDash val="solid"/>
              <a:miter lim="800000"/>
            </a:ln>
            <a:effectLst/>
          </p:spPr>
          <p:txBody>
            <a:bodyPr rtlCol="0" anchor="ctr"/>
            <a:p>
              <a:pPr algn="ctr"/>
              <a:endParaRPr lang="zh-CN" altLang="en-US" dirty="0">
                <a:solidFill>
                  <a:srgbClr val="376FFF"/>
                </a:solidFill>
                <a:latin typeface="Arial" panose="020B0604020202020204" pitchFamily="34" charset="0"/>
                <a:ea typeface="微软雅黑" panose="020B0503020204020204" pitchFamily="34" charset="-122"/>
              </a:endParaRPr>
            </a:p>
          </p:txBody>
        </p:sp>
      </p:grpSp>
      <p:sp>
        <p:nvSpPr>
          <p:cNvPr id="44" name="任意多边形: 形状 43"/>
          <p:cNvSpPr/>
          <p:nvPr>
            <p:custDataLst>
              <p:tags r:id="rId3"/>
            </p:custDataLst>
          </p:nvPr>
        </p:nvSpPr>
        <p:spPr>
          <a:xfrm>
            <a:off x="1771015" y="3214371"/>
            <a:ext cx="2963545" cy="714375"/>
          </a:xfrm>
          <a:custGeom>
            <a:avLst/>
            <a:gdLst>
              <a:gd name="connsiteX0" fmla="*/ 2020280 w 2987645"/>
              <a:gd name="connsiteY0" fmla="*/ 0 h 714292"/>
              <a:gd name="connsiteX1" fmla="*/ 2868594 w 2987645"/>
              <a:gd name="connsiteY1" fmla="*/ 0 h 714292"/>
              <a:gd name="connsiteX2" fmla="*/ 2987645 w 2987645"/>
              <a:gd name="connsiteY2" fmla="*/ 119051 h 714292"/>
              <a:gd name="connsiteX3" fmla="*/ 2987645 w 2987645"/>
              <a:gd name="connsiteY3" fmla="*/ 595241 h 714292"/>
              <a:gd name="connsiteX4" fmla="*/ 2868594 w 2987645"/>
              <a:gd name="connsiteY4" fmla="*/ 714292 h 714292"/>
              <a:gd name="connsiteX5" fmla="*/ 2020280 w 2987645"/>
              <a:gd name="connsiteY5" fmla="*/ 714292 h 714292"/>
              <a:gd name="connsiteX6" fmla="*/ 1901229 w 2987645"/>
              <a:gd name="connsiteY6" fmla="*/ 595241 h 714292"/>
              <a:gd name="connsiteX7" fmla="*/ 1901229 w 2987645"/>
              <a:gd name="connsiteY7" fmla="*/ 576960 h 714292"/>
              <a:gd name="connsiteX8" fmla="*/ 0 w 2987645"/>
              <a:gd name="connsiteY8" fmla="*/ 357146 h 714292"/>
              <a:gd name="connsiteX9" fmla="*/ 1901229 w 2987645"/>
              <a:gd name="connsiteY9" fmla="*/ 137332 h 714292"/>
              <a:gd name="connsiteX10" fmla="*/ 1901229 w 2987645"/>
              <a:gd name="connsiteY10" fmla="*/ 119051 h 714292"/>
              <a:gd name="connsiteX11" fmla="*/ 2020280 w 2987645"/>
              <a:gd name="connsiteY11" fmla="*/ 0 h 714292"/>
              <a:gd name="connsiteX0-1" fmla="*/ 2020280 w 2987645"/>
              <a:gd name="connsiteY0-2" fmla="*/ 0 h 714292"/>
              <a:gd name="connsiteX1-3" fmla="*/ 2868594 w 2987645"/>
              <a:gd name="connsiteY1-4" fmla="*/ 0 h 714292"/>
              <a:gd name="connsiteX2-5" fmla="*/ 2987645 w 2987645"/>
              <a:gd name="connsiteY2-6" fmla="*/ 119051 h 714292"/>
              <a:gd name="connsiteX3-7" fmla="*/ 2987645 w 2987645"/>
              <a:gd name="connsiteY3-8" fmla="*/ 595241 h 714292"/>
              <a:gd name="connsiteX4-9" fmla="*/ 2868594 w 2987645"/>
              <a:gd name="connsiteY4-10" fmla="*/ 714292 h 714292"/>
              <a:gd name="connsiteX5-11" fmla="*/ 2020280 w 2987645"/>
              <a:gd name="connsiteY5-12" fmla="*/ 714292 h 714292"/>
              <a:gd name="connsiteX6-13" fmla="*/ 1901229 w 2987645"/>
              <a:gd name="connsiteY6-14" fmla="*/ 595241 h 714292"/>
              <a:gd name="connsiteX7-15" fmla="*/ 1901229 w 2987645"/>
              <a:gd name="connsiteY7-16" fmla="*/ 576960 h 714292"/>
              <a:gd name="connsiteX8-17" fmla="*/ 0 w 2987645"/>
              <a:gd name="connsiteY8-18" fmla="*/ 357146 h 714292"/>
              <a:gd name="connsiteX9-19" fmla="*/ 1901229 w 2987645"/>
              <a:gd name="connsiteY9-20" fmla="*/ 137332 h 714292"/>
              <a:gd name="connsiteX10-21" fmla="*/ 2020280 w 2987645"/>
              <a:gd name="connsiteY10-22" fmla="*/ 0 h 714292"/>
              <a:gd name="connsiteX0-23" fmla="*/ 2020280 w 2987645"/>
              <a:gd name="connsiteY0-24" fmla="*/ 0 h 714292"/>
              <a:gd name="connsiteX1-25" fmla="*/ 2868594 w 2987645"/>
              <a:gd name="connsiteY1-26" fmla="*/ 0 h 714292"/>
              <a:gd name="connsiteX2-27" fmla="*/ 2987645 w 2987645"/>
              <a:gd name="connsiteY2-28" fmla="*/ 119051 h 714292"/>
              <a:gd name="connsiteX3-29" fmla="*/ 2987645 w 2987645"/>
              <a:gd name="connsiteY3-30" fmla="*/ 595241 h 714292"/>
              <a:gd name="connsiteX4-31" fmla="*/ 2868594 w 2987645"/>
              <a:gd name="connsiteY4-32" fmla="*/ 714292 h 714292"/>
              <a:gd name="connsiteX5-33" fmla="*/ 2020280 w 2987645"/>
              <a:gd name="connsiteY5-34" fmla="*/ 714292 h 714292"/>
              <a:gd name="connsiteX6-35" fmla="*/ 1901229 w 2987645"/>
              <a:gd name="connsiteY6-36" fmla="*/ 576960 h 714292"/>
              <a:gd name="connsiteX7-37" fmla="*/ 0 w 2987645"/>
              <a:gd name="connsiteY7-38" fmla="*/ 357146 h 714292"/>
              <a:gd name="connsiteX8-39" fmla="*/ 1901229 w 2987645"/>
              <a:gd name="connsiteY8-40" fmla="*/ 137332 h 714292"/>
              <a:gd name="connsiteX9-41" fmla="*/ 2020280 w 2987645"/>
              <a:gd name="connsiteY9-42" fmla="*/ 0 h 714292"/>
              <a:gd name="connsiteX0-43" fmla="*/ 2020280 w 2987645"/>
              <a:gd name="connsiteY0-44" fmla="*/ 0 h 714292"/>
              <a:gd name="connsiteX1-45" fmla="*/ 2868594 w 2987645"/>
              <a:gd name="connsiteY1-46" fmla="*/ 0 h 714292"/>
              <a:gd name="connsiteX2-47" fmla="*/ 2987645 w 2987645"/>
              <a:gd name="connsiteY2-48" fmla="*/ 119051 h 714292"/>
              <a:gd name="connsiteX3-49" fmla="*/ 2987645 w 2987645"/>
              <a:gd name="connsiteY3-50" fmla="*/ 595241 h 714292"/>
              <a:gd name="connsiteX4-51" fmla="*/ 2868594 w 2987645"/>
              <a:gd name="connsiteY4-52" fmla="*/ 714292 h 714292"/>
              <a:gd name="connsiteX5-53" fmla="*/ 2020280 w 2987645"/>
              <a:gd name="connsiteY5-54" fmla="*/ 714292 h 714292"/>
              <a:gd name="connsiteX6-55" fmla="*/ 1901229 w 2987645"/>
              <a:gd name="connsiteY6-56" fmla="*/ 576960 h 714292"/>
              <a:gd name="connsiteX7-57" fmla="*/ 0 w 2987645"/>
              <a:gd name="connsiteY7-58" fmla="*/ 357146 h 714292"/>
              <a:gd name="connsiteX8-59" fmla="*/ 1901229 w 2987645"/>
              <a:gd name="connsiteY8-60" fmla="*/ 137332 h 714292"/>
              <a:gd name="connsiteX9-61" fmla="*/ 2020280 w 2987645"/>
              <a:gd name="connsiteY9-62" fmla="*/ 0 h 714292"/>
              <a:gd name="connsiteX0-63" fmla="*/ 2020280 w 2987645"/>
              <a:gd name="connsiteY0-64" fmla="*/ 0 h 714296"/>
              <a:gd name="connsiteX1-65" fmla="*/ 2868594 w 2987645"/>
              <a:gd name="connsiteY1-66" fmla="*/ 0 h 714296"/>
              <a:gd name="connsiteX2-67" fmla="*/ 2987645 w 2987645"/>
              <a:gd name="connsiteY2-68" fmla="*/ 119051 h 714296"/>
              <a:gd name="connsiteX3-69" fmla="*/ 2987645 w 2987645"/>
              <a:gd name="connsiteY3-70" fmla="*/ 595241 h 714296"/>
              <a:gd name="connsiteX4-71" fmla="*/ 2868594 w 2987645"/>
              <a:gd name="connsiteY4-72" fmla="*/ 714292 h 714296"/>
              <a:gd name="connsiteX5-73" fmla="*/ 2020280 w 2987645"/>
              <a:gd name="connsiteY5-74" fmla="*/ 714292 h 714296"/>
              <a:gd name="connsiteX6-75" fmla="*/ 1901229 w 2987645"/>
              <a:gd name="connsiteY6-76" fmla="*/ 576960 h 714296"/>
              <a:gd name="connsiteX7-77" fmla="*/ 0 w 2987645"/>
              <a:gd name="connsiteY7-78" fmla="*/ 357146 h 714296"/>
              <a:gd name="connsiteX8-79" fmla="*/ 1901229 w 2987645"/>
              <a:gd name="connsiteY8-80" fmla="*/ 137332 h 714296"/>
              <a:gd name="connsiteX9-81" fmla="*/ 2020280 w 2987645"/>
              <a:gd name="connsiteY9-82" fmla="*/ 0 h 714296"/>
              <a:gd name="connsiteX0-83" fmla="*/ 2020280 w 2987645"/>
              <a:gd name="connsiteY0-84" fmla="*/ 0 h 714296"/>
              <a:gd name="connsiteX1-85" fmla="*/ 2868594 w 2987645"/>
              <a:gd name="connsiteY1-86" fmla="*/ 0 h 714296"/>
              <a:gd name="connsiteX2-87" fmla="*/ 2987645 w 2987645"/>
              <a:gd name="connsiteY2-88" fmla="*/ 119051 h 714296"/>
              <a:gd name="connsiteX3-89" fmla="*/ 2987645 w 2987645"/>
              <a:gd name="connsiteY3-90" fmla="*/ 595241 h 714296"/>
              <a:gd name="connsiteX4-91" fmla="*/ 2868594 w 2987645"/>
              <a:gd name="connsiteY4-92" fmla="*/ 714292 h 714296"/>
              <a:gd name="connsiteX5-93" fmla="*/ 2020280 w 2987645"/>
              <a:gd name="connsiteY5-94" fmla="*/ 714292 h 714296"/>
              <a:gd name="connsiteX6-95" fmla="*/ 1901229 w 2987645"/>
              <a:gd name="connsiteY6-96" fmla="*/ 576960 h 714296"/>
              <a:gd name="connsiteX7-97" fmla="*/ 0 w 2987645"/>
              <a:gd name="connsiteY7-98" fmla="*/ 357146 h 714296"/>
              <a:gd name="connsiteX8-99" fmla="*/ 1901229 w 2987645"/>
              <a:gd name="connsiteY8-100" fmla="*/ 137332 h 714296"/>
              <a:gd name="connsiteX9-101" fmla="*/ 2020280 w 2987645"/>
              <a:gd name="connsiteY9-102" fmla="*/ 0 h 714296"/>
              <a:gd name="connsiteX0-103" fmla="*/ 1918680 w 2886045"/>
              <a:gd name="connsiteY0-104" fmla="*/ 0 h 714300"/>
              <a:gd name="connsiteX1-105" fmla="*/ 2766994 w 2886045"/>
              <a:gd name="connsiteY1-106" fmla="*/ 0 h 714300"/>
              <a:gd name="connsiteX2-107" fmla="*/ 2886045 w 2886045"/>
              <a:gd name="connsiteY2-108" fmla="*/ 119051 h 714300"/>
              <a:gd name="connsiteX3-109" fmla="*/ 2886045 w 2886045"/>
              <a:gd name="connsiteY3-110" fmla="*/ 595241 h 714300"/>
              <a:gd name="connsiteX4-111" fmla="*/ 2766994 w 2886045"/>
              <a:gd name="connsiteY4-112" fmla="*/ 714292 h 714300"/>
              <a:gd name="connsiteX5-113" fmla="*/ 1918680 w 2886045"/>
              <a:gd name="connsiteY5-114" fmla="*/ 714292 h 714300"/>
              <a:gd name="connsiteX6-115" fmla="*/ 1799629 w 2886045"/>
              <a:gd name="connsiteY6-116" fmla="*/ 576960 h 714300"/>
              <a:gd name="connsiteX7-117" fmla="*/ 0 w 2886045"/>
              <a:gd name="connsiteY7-118" fmla="*/ 357146 h 714300"/>
              <a:gd name="connsiteX8-119" fmla="*/ 1799629 w 2886045"/>
              <a:gd name="connsiteY8-120" fmla="*/ 137332 h 714300"/>
              <a:gd name="connsiteX9-121" fmla="*/ 1918680 w 2886045"/>
              <a:gd name="connsiteY9-122" fmla="*/ 0 h 714300"/>
              <a:gd name="connsiteX0-123" fmla="*/ 2001230 w 2968595"/>
              <a:gd name="connsiteY0-124" fmla="*/ 0 h 714300"/>
              <a:gd name="connsiteX1-125" fmla="*/ 2849544 w 2968595"/>
              <a:gd name="connsiteY1-126" fmla="*/ 0 h 714300"/>
              <a:gd name="connsiteX2-127" fmla="*/ 2968595 w 2968595"/>
              <a:gd name="connsiteY2-128" fmla="*/ 119051 h 714300"/>
              <a:gd name="connsiteX3-129" fmla="*/ 2968595 w 2968595"/>
              <a:gd name="connsiteY3-130" fmla="*/ 595241 h 714300"/>
              <a:gd name="connsiteX4-131" fmla="*/ 2849544 w 2968595"/>
              <a:gd name="connsiteY4-132" fmla="*/ 714292 h 714300"/>
              <a:gd name="connsiteX5-133" fmla="*/ 2001230 w 2968595"/>
              <a:gd name="connsiteY5-134" fmla="*/ 714292 h 714300"/>
              <a:gd name="connsiteX6-135" fmla="*/ 1882179 w 2968595"/>
              <a:gd name="connsiteY6-136" fmla="*/ 576960 h 714300"/>
              <a:gd name="connsiteX7-137" fmla="*/ 0 w 2968595"/>
              <a:gd name="connsiteY7-138" fmla="*/ 357146 h 714300"/>
              <a:gd name="connsiteX8-139" fmla="*/ 1882179 w 2968595"/>
              <a:gd name="connsiteY8-140" fmla="*/ 137332 h 714300"/>
              <a:gd name="connsiteX9-141" fmla="*/ 2001230 w 2968595"/>
              <a:gd name="connsiteY9-142" fmla="*/ 0 h 714300"/>
              <a:gd name="connsiteX0-143" fmla="*/ 1982180 w 2949545"/>
              <a:gd name="connsiteY0-144" fmla="*/ 0 h 714300"/>
              <a:gd name="connsiteX1-145" fmla="*/ 2830494 w 2949545"/>
              <a:gd name="connsiteY1-146" fmla="*/ 0 h 714300"/>
              <a:gd name="connsiteX2-147" fmla="*/ 2949545 w 2949545"/>
              <a:gd name="connsiteY2-148" fmla="*/ 119051 h 714300"/>
              <a:gd name="connsiteX3-149" fmla="*/ 2949545 w 2949545"/>
              <a:gd name="connsiteY3-150" fmla="*/ 595241 h 714300"/>
              <a:gd name="connsiteX4-151" fmla="*/ 2830494 w 2949545"/>
              <a:gd name="connsiteY4-152" fmla="*/ 714292 h 714300"/>
              <a:gd name="connsiteX5-153" fmla="*/ 1982180 w 2949545"/>
              <a:gd name="connsiteY5-154" fmla="*/ 714292 h 714300"/>
              <a:gd name="connsiteX6-155" fmla="*/ 1863129 w 2949545"/>
              <a:gd name="connsiteY6-156" fmla="*/ 576960 h 714300"/>
              <a:gd name="connsiteX7-157" fmla="*/ 0 w 2949545"/>
              <a:gd name="connsiteY7-158" fmla="*/ 357146 h 714300"/>
              <a:gd name="connsiteX8-159" fmla="*/ 1863129 w 2949545"/>
              <a:gd name="connsiteY8-160" fmla="*/ 137332 h 714300"/>
              <a:gd name="connsiteX9-161" fmla="*/ 1982180 w 2949545"/>
              <a:gd name="connsiteY9-162" fmla="*/ 0 h 714300"/>
              <a:gd name="connsiteX0-163" fmla="*/ 1982180 w 2949545"/>
              <a:gd name="connsiteY0-164" fmla="*/ 0 h 714296"/>
              <a:gd name="connsiteX1-165" fmla="*/ 2830494 w 2949545"/>
              <a:gd name="connsiteY1-166" fmla="*/ 0 h 714296"/>
              <a:gd name="connsiteX2-167" fmla="*/ 2949545 w 2949545"/>
              <a:gd name="connsiteY2-168" fmla="*/ 119051 h 714296"/>
              <a:gd name="connsiteX3-169" fmla="*/ 2949545 w 2949545"/>
              <a:gd name="connsiteY3-170" fmla="*/ 595241 h 714296"/>
              <a:gd name="connsiteX4-171" fmla="*/ 2830494 w 2949545"/>
              <a:gd name="connsiteY4-172" fmla="*/ 714292 h 714296"/>
              <a:gd name="connsiteX5-173" fmla="*/ 1982180 w 2949545"/>
              <a:gd name="connsiteY5-174" fmla="*/ 714292 h 714296"/>
              <a:gd name="connsiteX6-175" fmla="*/ 1863129 w 2949545"/>
              <a:gd name="connsiteY6-176" fmla="*/ 576960 h 714296"/>
              <a:gd name="connsiteX7-177" fmla="*/ 0 w 2949545"/>
              <a:gd name="connsiteY7-178" fmla="*/ 357146 h 714296"/>
              <a:gd name="connsiteX8-179" fmla="*/ 1863129 w 2949545"/>
              <a:gd name="connsiteY8-180" fmla="*/ 137332 h 714296"/>
              <a:gd name="connsiteX9-181" fmla="*/ 1982180 w 2949545"/>
              <a:gd name="connsiteY9-182" fmla="*/ 0 h 714296"/>
              <a:gd name="connsiteX0-183" fmla="*/ 2010755 w 2978120"/>
              <a:gd name="connsiteY0-184" fmla="*/ 0 h 714300"/>
              <a:gd name="connsiteX1-185" fmla="*/ 2859069 w 2978120"/>
              <a:gd name="connsiteY1-186" fmla="*/ 0 h 714300"/>
              <a:gd name="connsiteX2-187" fmla="*/ 2978120 w 2978120"/>
              <a:gd name="connsiteY2-188" fmla="*/ 119051 h 714300"/>
              <a:gd name="connsiteX3-189" fmla="*/ 2978120 w 2978120"/>
              <a:gd name="connsiteY3-190" fmla="*/ 595241 h 714300"/>
              <a:gd name="connsiteX4-191" fmla="*/ 2859069 w 2978120"/>
              <a:gd name="connsiteY4-192" fmla="*/ 714292 h 714300"/>
              <a:gd name="connsiteX5-193" fmla="*/ 2010755 w 2978120"/>
              <a:gd name="connsiteY5-194" fmla="*/ 714292 h 714300"/>
              <a:gd name="connsiteX6-195" fmla="*/ 1891704 w 2978120"/>
              <a:gd name="connsiteY6-196" fmla="*/ 576960 h 714300"/>
              <a:gd name="connsiteX7-197" fmla="*/ 0 w 2978120"/>
              <a:gd name="connsiteY7-198" fmla="*/ 357146 h 714300"/>
              <a:gd name="connsiteX8-199" fmla="*/ 1891704 w 2978120"/>
              <a:gd name="connsiteY8-200" fmla="*/ 137332 h 714300"/>
              <a:gd name="connsiteX9-201" fmla="*/ 2010755 w 2978120"/>
              <a:gd name="connsiteY9-202" fmla="*/ 0 h 714300"/>
              <a:gd name="connsiteX0-203" fmla="*/ 2010755 w 2978120"/>
              <a:gd name="connsiteY0-204" fmla="*/ 0 h 714296"/>
              <a:gd name="connsiteX1-205" fmla="*/ 2859069 w 2978120"/>
              <a:gd name="connsiteY1-206" fmla="*/ 0 h 714296"/>
              <a:gd name="connsiteX2-207" fmla="*/ 2978120 w 2978120"/>
              <a:gd name="connsiteY2-208" fmla="*/ 119051 h 714296"/>
              <a:gd name="connsiteX3-209" fmla="*/ 2978120 w 2978120"/>
              <a:gd name="connsiteY3-210" fmla="*/ 595241 h 714296"/>
              <a:gd name="connsiteX4-211" fmla="*/ 2859069 w 2978120"/>
              <a:gd name="connsiteY4-212" fmla="*/ 714292 h 714296"/>
              <a:gd name="connsiteX5-213" fmla="*/ 2010755 w 2978120"/>
              <a:gd name="connsiteY5-214" fmla="*/ 714292 h 714296"/>
              <a:gd name="connsiteX6-215" fmla="*/ 1891704 w 2978120"/>
              <a:gd name="connsiteY6-216" fmla="*/ 576960 h 714296"/>
              <a:gd name="connsiteX7-217" fmla="*/ 0 w 2978120"/>
              <a:gd name="connsiteY7-218" fmla="*/ 357146 h 714296"/>
              <a:gd name="connsiteX8-219" fmla="*/ 1891704 w 2978120"/>
              <a:gd name="connsiteY8-220" fmla="*/ 137332 h 714296"/>
              <a:gd name="connsiteX9-221" fmla="*/ 2010755 w 2978120"/>
              <a:gd name="connsiteY9-222" fmla="*/ 0 h 714296"/>
              <a:gd name="connsiteX0-223" fmla="*/ 1996468 w 2963833"/>
              <a:gd name="connsiteY0-224" fmla="*/ 0 h 714300"/>
              <a:gd name="connsiteX1-225" fmla="*/ 2844782 w 2963833"/>
              <a:gd name="connsiteY1-226" fmla="*/ 0 h 714300"/>
              <a:gd name="connsiteX2-227" fmla="*/ 2963833 w 2963833"/>
              <a:gd name="connsiteY2-228" fmla="*/ 119051 h 714300"/>
              <a:gd name="connsiteX3-229" fmla="*/ 2963833 w 2963833"/>
              <a:gd name="connsiteY3-230" fmla="*/ 595241 h 714300"/>
              <a:gd name="connsiteX4-231" fmla="*/ 2844782 w 2963833"/>
              <a:gd name="connsiteY4-232" fmla="*/ 714292 h 714300"/>
              <a:gd name="connsiteX5-233" fmla="*/ 1996468 w 2963833"/>
              <a:gd name="connsiteY5-234" fmla="*/ 714292 h 714300"/>
              <a:gd name="connsiteX6-235" fmla="*/ 1877417 w 2963833"/>
              <a:gd name="connsiteY6-236" fmla="*/ 576960 h 714300"/>
              <a:gd name="connsiteX7-237" fmla="*/ 0 w 2963833"/>
              <a:gd name="connsiteY7-238" fmla="*/ 357146 h 714300"/>
              <a:gd name="connsiteX8-239" fmla="*/ 1877417 w 2963833"/>
              <a:gd name="connsiteY8-240" fmla="*/ 137332 h 714300"/>
              <a:gd name="connsiteX9-241" fmla="*/ 1996468 w 2963833"/>
              <a:gd name="connsiteY9-242" fmla="*/ 0 h 714300"/>
              <a:gd name="connsiteX0-243" fmla="*/ 1996468 w 2963833"/>
              <a:gd name="connsiteY0-244" fmla="*/ 0 h 714296"/>
              <a:gd name="connsiteX1-245" fmla="*/ 2844782 w 2963833"/>
              <a:gd name="connsiteY1-246" fmla="*/ 0 h 714296"/>
              <a:gd name="connsiteX2-247" fmla="*/ 2963833 w 2963833"/>
              <a:gd name="connsiteY2-248" fmla="*/ 119051 h 714296"/>
              <a:gd name="connsiteX3-249" fmla="*/ 2963833 w 2963833"/>
              <a:gd name="connsiteY3-250" fmla="*/ 595241 h 714296"/>
              <a:gd name="connsiteX4-251" fmla="*/ 2844782 w 2963833"/>
              <a:gd name="connsiteY4-252" fmla="*/ 714292 h 714296"/>
              <a:gd name="connsiteX5-253" fmla="*/ 1996468 w 2963833"/>
              <a:gd name="connsiteY5-254" fmla="*/ 714292 h 714296"/>
              <a:gd name="connsiteX6-255" fmla="*/ 1877417 w 2963833"/>
              <a:gd name="connsiteY6-256" fmla="*/ 576960 h 714296"/>
              <a:gd name="connsiteX7-257" fmla="*/ 0 w 2963833"/>
              <a:gd name="connsiteY7-258" fmla="*/ 357146 h 714296"/>
              <a:gd name="connsiteX8-259" fmla="*/ 1877417 w 2963833"/>
              <a:gd name="connsiteY8-260" fmla="*/ 137332 h 714296"/>
              <a:gd name="connsiteX9-261" fmla="*/ 1996468 w 2963833"/>
              <a:gd name="connsiteY9-262" fmla="*/ 0 h 714296"/>
              <a:gd name="connsiteX0-263" fmla="*/ 1996468 w 2963833"/>
              <a:gd name="connsiteY0-264" fmla="*/ 0 h 714296"/>
              <a:gd name="connsiteX1-265" fmla="*/ 2844782 w 2963833"/>
              <a:gd name="connsiteY1-266" fmla="*/ 0 h 714296"/>
              <a:gd name="connsiteX2-267" fmla="*/ 2963833 w 2963833"/>
              <a:gd name="connsiteY2-268" fmla="*/ 119051 h 714296"/>
              <a:gd name="connsiteX3-269" fmla="*/ 2963833 w 2963833"/>
              <a:gd name="connsiteY3-270" fmla="*/ 595241 h 714296"/>
              <a:gd name="connsiteX4-271" fmla="*/ 2844782 w 2963833"/>
              <a:gd name="connsiteY4-272" fmla="*/ 714292 h 714296"/>
              <a:gd name="connsiteX5-273" fmla="*/ 1996468 w 2963833"/>
              <a:gd name="connsiteY5-274" fmla="*/ 714292 h 714296"/>
              <a:gd name="connsiteX6-275" fmla="*/ 1877417 w 2963833"/>
              <a:gd name="connsiteY6-276" fmla="*/ 576960 h 714296"/>
              <a:gd name="connsiteX7-277" fmla="*/ 0 w 2963833"/>
              <a:gd name="connsiteY7-278" fmla="*/ 357146 h 714296"/>
              <a:gd name="connsiteX8-279" fmla="*/ 1996468 w 2963833"/>
              <a:gd name="connsiteY8-280" fmla="*/ 0 h 714296"/>
              <a:gd name="connsiteX0-281" fmla="*/ 1996468 w 2963833"/>
              <a:gd name="connsiteY0-282" fmla="*/ 0 h 714292"/>
              <a:gd name="connsiteX1-283" fmla="*/ 2844782 w 2963833"/>
              <a:gd name="connsiteY1-284" fmla="*/ 0 h 714292"/>
              <a:gd name="connsiteX2-285" fmla="*/ 2963833 w 2963833"/>
              <a:gd name="connsiteY2-286" fmla="*/ 119051 h 714292"/>
              <a:gd name="connsiteX3-287" fmla="*/ 2963833 w 2963833"/>
              <a:gd name="connsiteY3-288" fmla="*/ 595241 h 714292"/>
              <a:gd name="connsiteX4-289" fmla="*/ 2844782 w 2963833"/>
              <a:gd name="connsiteY4-290" fmla="*/ 714292 h 714292"/>
              <a:gd name="connsiteX5-291" fmla="*/ 1996468 w 2963833"/>
              <a:gd name="connsiteY5-292" fmla="*/ 714292 h 714292"/>
              <a:gd name="connsiteX6-293" fmla="*/ 0 w 2963833"/>
              <a:gd name="connsiteY6-294" fmla="*/ 357146 h 714292"/>
              <a:gd name="connsiteX7-295" fmla="*/ 1996468 w 2963833"/>
              <a:gd name="connsiteY7-296" fmla="*/ 0 h 714292"/>
              <a:gd name="connsiteX0-297" fmla="*/ 1996468 w 2963833"/>
              <a:gd name="connsiteY0-298" fmla="*/ 0 h 714292"/>
              <a:gd name="connsiteX1-299" fmla="*/ 2844782 w 2963833"/>
              <a:gd name="connsiteY1-300" fmla="*/ 0 h 714292"/>
              <a:gd name="connsiteX2-301" fmla="*/ 2963833 w 2963833"/>
              <a:gd name="connsiteY2-302" fmla="*/ 119051 h 714292"/>
              <a:gd name="connsiteX3-303" fmla="*/ 2963833 w 2963833"/>
              <a:gd name="connsiteY3-304" fmla="*/ 595241 h 714292"/>
              <a:gd name="connsiteX4-305" fmla="*/ 2844782 w 2963833"/>
              <a:gd name="connsiteY4-306" fmla="*/ 714292 h 714292"/>
              <a:gd name="connsiteX5-307" fmla="*/ 1996468 w 2963833"/>
              <a:gd name="connsiteY5-308" fmla="*/ 714292 h 714292"/>
              <a:gd name="connsiteX6-309" fmla="*/ 0 w 2963833"/>
              <a:gd name="connsiteY6-310" fmla="*/ 357146 h 714292"/>
              <a:gd name="connsiteX7-311" fmla="*/ 1996468 w 2963833"/>
              <a:gd name="connsiteY7-312" fmla="*/ 0 h 7142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63833" h="714292">
                <a:moveTo>
                  <a:pt x="1996468" y="0"/>
                </a:moveTo>
                <a:lnTo>
                  <a:pt x="2844782" y="0"/>
                </a:lnTo>
                <a:cubicBezTo>
                  <a:pt x="2910532" y="0"/>
                  <a:pt x="2963833" y="53301"/>
                  <a:pt x="2963833" y="119051"/>
                </a:cubicBezTo>
                <a:lnTo>
                  <a:pt x="2963833" y="595241"/>
                </a:lnTo>
                <a:cubicBezTo>
                  <a:pt x="2963833" y="660991"/>
                  <a:pt x="2910532" y="714292"/>
                  <a:pt x="2844782" y="714292"/>
                </a:cubicBezTo>
                <a:lnTo>
                  <a:pt x="1996468" y="714292"/>
                </a:lnTo>
                <a:cubicBezTo>
                  <a:pt x="1522338" y="654768"/>
                  <a:pt x="0" y="358720"/>
                  <a:pt x="0" y="357146"/>
                </a:cubicBezTo>
                <a:cubicBezTo>
                  <a:pt x="0" y="355572"/>
                  <a:pt x="1330979" y="119049"/>
                  <a:pt x="1996468" y="0"/>
                </a:cubicBezTo>
                <a:close/>
              </a:path>
            </a:pathLst>
          </a:custGeom>
          <a:solidFill>
            <a:srgbClr val="54A998"/>
          </a:solidFill>
          <a:ln w="12700" cap="flat" cmpd="sng" algn="ctr">
            <a:noFill/>
            <a:prstDash val="solid"/>
            <a:miter lim="800000"/>
          </a:ln>
          <a:effectLst/>
        </p:spPr>
        <p:txBody>
          <a:bodyPr wrap="square" rtlCol="0" anchor="ctr">
            <a:noAutofit/>
          </a:bodyPr>
          <a:p>
            <a:pPr algn="ctr"/>
            <a:endParaRPr lang="zh-CN" altLang="en-US" dirty="0">
              <a:solidFill>
                <a:srgbClr val="376FFF"/>
              </a:solidFill>
              <a:latin typeface="Arial" panose="020B0604020202020204" pitchFamily="34" charset="0"/>
              <a:ea typeface="微软雅黑" panose="020B0503020204020204" pitchFamily="34" charset="-122"/>
            </a:endParaRPr>
          </a:p>
        </p:txBody>
      </p:sp>
      <p:sp>
        <p:nvSpPr>
          <p:cNvPr id="43" name="矩形: 圆角 9"/>
          <p:cNvSpPr/>
          <p:nvPr>
            <p:custDataLst>
              <p:tags r:id="rId4"/>
            </p:custDataLst>
          </p:nvPr>
        </p:nvSpPr>
        <p:spPr>
          <a:xfrm>
            <a:off x="1778000" y="2287271"/>
            <a:ext cx="2956560" cy="1260475"/>
          </a:xfrm>
          <a:custGeom>
            <a:avLst/>
            <a:gdLst>
              <a:gd name="connsiteX0" fmla="*/ 0 w 1086416"/>
              <a:gd name="connsiteY0" fmla="*/ 119051 h 714292"/>
              <a:gd name="connsiteX1" fmla="*/ 119051 w 1086416"/>
              <a:gd name="connsiteY1" fmla="*/ 0 h 714292"/>
              <a:gd name="connsiteX2" fmla="*/ 967365 w 1086416"/>
              <a:gd name="connsiteY2" fmla="*/ 0 h 714292"/>
              <a:gd name="connsiteX3" fmla="*/ 1086416 w 1086416"/>
              <a:gd name="connsiteY3" fmla="*/ 119051 h 714292"/>
              <a:gd name="connsiteX4" fmla="*/ 1086416 w 1086416"/>
              <a:gd name="connsiteY4" fmla="*/ 595241 h 714292"/>
              <a:gd name="connsiteX5" fmla="*/ 967365 w 1086416"/>
              <a:gd name="connsiteY5" fmla="*/ 714292 h 714292"/>
              <a:gd name="connsiteX6" fmla="*/ 119051 w 1086416"/>
              <a:gd name="connsiteY6" fmla="*/ 714292 h 714292"/>
              <a:gd name="connsiteX7" fmla="*/ 0 w 1086416"/>
              <a:gd name="connsiteY7" fmla="*/ 595241 h 714292"/>
              <a:gd name="connsiteX8" fmla="*/ 0 w 1086416"/>
              <a:gd name="connsiteY8" fmla="*/ 119051 h 714292"/>
              <a:gd name="connsiteX0-1" fmla="*/ 0 w 1086416"/>
              <a:gd name="connsiteY0-2" fmla="*/ 595241 h 714292"/>
              <a:gd name="connsiteX1-3" fmla="*/ 119051 w 1086416"/>
              <a:gd name="connsiteY1-4" fmla="*/ 0 h 714292"/>
              <a:gd name="connsiteX2-5" fmla="*/ 967365 w 1086416"/>
              <a:gd name="connsiteY2-6" fmla="*/ 0 h 714292"/>
              <a:gd name="connsiteX3-7" fmla="*/ 1086416 w 1086416"/>
              <a:gd name="connsiteY3-8" fmla="*/ 119051 h 714292"/>
              <a:gd name="connsiteX4-9" fmla="*/ 1086416 w 1086416"/>
              <a:gd name="connsiteY4-10" fmla="*/ 595241 h 714292"/>
              <a:gd name="connsiteX5-11" fmla="*/ 967365 w 1086416"/>
              <a:gd name="connsiteY5-12" fmla="*/ 714292 h 714292"/>
              <a:gd name="connsiteX6-13" fmla="*/ 119051 w 1086416"/>
              <a:gd name="connsiteY6-14" fmla="*/ 714292 h 714292"/>
              <a:gd name="connsiteX7-15" fmla="*/ 0 w 1086416"/>
              <a:gd name="connsiteY7-16" fmla="*/ 595241 h 714292"/>
              <a:gd name="connsiteX0-17" fmla="*/ 0 w 2987643"/>
              <a:gd name="connsiteY0-18" fmla="*/ 2080009 h 2082206"/>
              <a:gd name="connsiteX1-19" fmla="*/ 2020278 w 2987643"/>
              <a:gd name="connsiteY1-20" fmla="*/ 0 h 2082206"/>
              <a:gd name="connsiteX2-21" fmla="*/ 2868592 w 2987643"/>
              <a:gd name="connsiteY2-22" fmla="*/ 0 h 2082206"/>
              <a:gd name="connsiteX3-23" fmla="*/ 2987643 w 2987643"/>
              <a:gd name="connsiteY3-24" fmla="*/ 119051 h 2082206"/>
              <a:gd name="connsiteX4-25" fmla="*/ 2987643 w 2987643"/>
              <a:gd name="connsiteY4-26" fmla="*/ 595241 h 2082206"/>
              <a:gd name="connsiteX5-27" fmla="*/ 2868592 w 2987643"/>
              <a:gd name="connsiteY5-28" fmla="*/ 714292 h 2082206"/>
              <a:gd name="connsiteX6-29" fmla="*/ 2020278 w 2987643"/>
              <a:gd name="connsiteY6-30" fmla="*/ 714292 h 2082206"/>
              <a:gd name="connsiteX7-31" fmla="*/ 0 w 2987643"/>
              <a:gd name="connsiteY7-32" fmla="*/ 2080009 h 2082206"/>
              <a:gd name="connsiteX0-33" fmla="*/ 0 w 2951429"/>
              <a:gd name="connsiteY0-34" fmla="*/ 1210876 h 1216223"/>
              <a:gd name="connsiteX1-35" fmla="*/ 1984064 w 2951429"/>
              <a:gd name="connsiteY1-36" fmla="*/ 0 h 1216223"/>
              <a:gd name="connsiteX2-37" fmla="*/ 2832378 w 2951429"/>
              <a:gd name="connsiteY2-38" fmla="*/ 0 h 1216223"/>
              <a:gd name="connsiteX3-39" fmla="*/ 2951429 w 2951429"/>
              <a:gd name="connsiteY3-40" fmla="*/ 119051 h 1216223"/>
              <a:gd name="connsiteX4-41" fmla="*/ 2951429 w 2951429"/>
              <a:gd name="connsiteY4-42" fmla="*/ 595241 h 1216223"/>
              <a:gd name="connsiteX5-43" fmla="*/ 2832378 w 2951429"/>
              <a:gd name="connsiteY5-44" fmla="*/ 714292 h 1216223"/>
              <a:gd name="connsiteX6-45" fmla="*/ 1984064 w 2951429"/>
              <a:gd name="connsiteY6-46" fmla="*/ 714292 h 1216223"/>
              <a:gd name="connsiteX7-47" fmla="*/ 0 w 2951429"/>
              <a:gd name="connsiteY7-48" fmla="*/ 1210876 h 1216223"/>
              <a:gd name="connsiteX0-49" fmla="*/ 0 w 2987643"/>
              <a:gd name="connsiteY0-50" fmla="*/ 1219930 h 1225198"/>
              <a:gd name="connsiteX1-51" fmla="*/ 2020278 w 2987643"/>
              <a:gd name="connsiteY1-52" fmla="*/ 0 h 1225198"/>
              <a:gd name="connsiteX2-53" fmla="*/ 2868592 w 2987643"/>
              <a:gd name="connsiteY2-54" fmla="*/ 0 h 1225198"/>
              <a:gd name="connsiteX3-55" fmla="*/ 2987643 w 2987643"/>
              <a:gd name="connsiteY3-56" fmla="*/ 119051 h 1225198"/>
              <a:gd name="connsiteX4-57" fmla="*/ 2987643 w 2987643"/>
              <a:gd name="connsiteY4-58" fmla="*/ 595241 h 1225198"/>
              <a:gd name="connsiteX5-59" fmla="*/ 2868592 w 2987643"/>
              <a:gd name="connsiteY5-60" fmla="*/ 714292 h 1225198"/>
              <a:gd name="connsiteX6-61" fmla="*/ 2020278 w 2987643"/>
              <a:gd name="connsiteY6-62" fmla="*/ 714292 h 1225198"/>
              <a:gd name="connsiteX7-63" fmla="*/ 0 w 2987643"/>
              <a:gd name="connsiteY7-64" fmla="*/ 1219930 h 1225198"/>
              <a:gd name="connsiteX0-65" fmla="*/ 0 w 2987643"/>
              <a:gd name="connsiteY0-66" fmla="*/ 1219930 h 1219933"/>
              <a:gd name="connsiteX1-67" fmla="*/ 2020278 w 2987643"/>
              <a:gd name="connsiteY1-68" fmla="*/ 0 h 1219933"/>
              <a:gd name="connsiteX2-69" fmla="*/ 2868592 w 2987643"/>
              <a:gd name="connsiteY2-70" fmla="*/ 0 h 1219933"/>
              <a:gd name="connsiteX3-71" fmla="*/ 2987643 w 2987643"/>
              <a:gd name="connsiteY3-72" fmla="*/ 119051 h 1219933"/>
              <a:gd name="connsiteX4-73" fmla="*/ 2987643 w 2987643"/>
              <a:gd name="connsiteY4-74" fmla="*/ 595241 h 1219933"/>
              <a:gd name="connsiteX5-75" fmla="*/ 2868592 w 2987643"/>
              <a:gd name="connsiteY5-76" fmla="*/ 714292 h 1219933"/>
              <a:gd name="connsiteX6-77" fmla="*/ 2020278 w 2987643"/>
              <a:gd name="connsiteY6-78" fmla="*/ 714292 h 1219933"/>
              <a:gd name="connsiteX7-79" fmla="*/ 0 w 2987643"/>
              <a:gd name="connsiteY7-80" fmla="*/ 1219930 h 1219933"/>
              <a:gd name="connsiteX0-81" fmla="*/ 0 w 2987643"/>
              <a:gd name="connsiteY0-82" fmla="*/ 1265174 h 1265176"/>
              <a:gd name="connsiteX1-83" fmla="*/ 2020278 w 2987643"/>
              <a:gd name="connsiteY1-84" fmla="*/ 0 h 1265176"/>
              <a:gd name="connsiteX2-85" fmla="*/ 2868592 w 2987643"/>
              <a:gd name="connsiteY2-86" fmla="*/ 0 h 1265176"/>
              <a:gd name="connsiteX3-87" fmla="*/ 2987643 w 2987643"/>
              <a:gd name="connsiteY3-88" fmla="*/ 119051 h 1265176"/>
              <a:gd name="connsiteX4-89" fmla="*/ 2987643 w 2987643"/>
              <a:gd name="connsiteY4-90" fmla="*/ 595241 h 1265176"/>
              <a:gd name="connsiteX5-91" fmla="*/ 2868592 w 2987643"/>
              <a:gd name="connsiteY5-92" fmla="*/ 714292 h 1265176"/>
              <a:gd name="connsiteX6-93" fmla="*/ 2020278 w 2987643"/>
              <a:gd name="connsiteY6-94" fmla="*/ 714292 h 1265176"/>
              <a:gd name="connsiteX7-95" fmla="*/ 0 w 2987643"/>
              <a:gd name="connsiteY7-96" fmla="*/ 1265174 h 1265176"/>
              <a:gd name="connsiteX0-97" fmla="*/ 0 w 2968593"/>
              <a:gd name="connsiteY0-98" fmla="*/ 1362805 h 1362807"/>
              <a:gd name="connsiteX1-99" fmla="*/ 2001228 w 2968593"/>
              <a:gd name="connsiteY1-100" fmla="*/ 0 h 1362807"/>
              <a:gd name="connsiteX2-101" fmla="*/ 2849542 w 2968593"/>
              <a:gd name="connsiteY2-102" fmla="*/ 0 h 1362807"/>
              <a:gd name="connsiteX3-103" fmla="*/ 2968593 w 2968593"/>
              <a:gd name="connsiteY3-104" fmla="*/ 119051 h 1362807"/>
              <a:gd name="connsiteX4-105" fmla="*/ 2968593 w 2968593"/>
              <a:gd name="connsiteY4-106" fmla="*/ 595241 h 1362807"/>
              <a:gd name="connsiteX5-107" fmla="*/ 2849542 w 2968593"/>
              <a:gd name="connsiteY5-108" fmla="*/ 714292 h 1362807"/>
              <a:gd name="connsiteX6-109" fmla="*/ 2001228 w 2968593"/>
              <a:gd name="connsiteY6-110" fmla="*/ 714292 h 1362807"/>
              <a:gd name="connsiteX7-111" fmla="*/ 0 w 2968593"/>
              <a:gd name="connsiteY7-112" fmla="*/ 1362805 h 1362807"/>
              <a:gd name="connsiteX0-113" fmla="*/ 0 w 2954306"/>
              <a:gd name="connsiteY0-114" fmla="*/ 1262792 h 1262794"/>
              <a:gd name="connsiteX1-115" fmla="*/ 1986941 w 2954306"/>
              <a:gd name="connsiteY1-116" fmla="*/ 0 h 1262794"/>
              <a:gd name="connsiteX2-117" fmla="*/ 2835255 w 2954306"/>
              <a:gd name="connsiteY2-118" fmla="*/ 0 h 1262794"/>
              <a:gd name="connsiteX3-119" fmla="*/ 2954306 w 2954306"/>
              <a:gd name="connsiteY3-120" fmla="*/ 119051 h 1262794"/>
              <a:gd name="connsiteX4-121" fmla="*/ 2954306 w 2954306"/>
              <a:gd name="connsiteY4-122" fmla="*/ 595241 h 1262794"/>
              <a:gd name="connsiteX5-123" fmla="*/ 2835255 w 2954306"/>
              <a:gd name="connsiteY5-124" fmla="*/ 714292 h 1262794"/>
              <a:gd name="connsiteX6-125" fmla="*/ 1986941 w 2954306"/>
              <a:gd name="connsiteY6-126" fmla="*/ 714292 h 1262794"/>
              <a:gd name="connsiteX7-127" fmla="*/ 0 w 2954306"/>
              <a:gd name="connsiteY7-128" fmla="*/ 1262792 h 1262794"/>
              <a:gd name="connsiteX0-129" fmla="*/ 0 w 2951925"/>
              <a:gd name="connsiteY0-130" fmla="*/ 1272317 h 1272319"/>
              <a:gd name="connsiteX1-131" fmla="*/ 1984560 w 2951925"/>
              <a:gd name="connsiteY1-132" fmla="*/ 0 h 1272319"/>
              <a:gd name="connsiteX2-133" fmla="*/ 2832874 w 2951925"/>
              <a:gd name="connsiteY2-134" fmla="*/ 0 h 1272319"/>
              <a:gd name="connsiteX3-135" fmla="*/ 2951925 w 2951925"/>
              <a:gd name="connsiteY3-136" fmla="*/ 119051 h 1272319"/>
              <a:gd name="connsiteX4-137" fmla="*/ 2951925 w 2951925"/>
              <a:gd name="connsiteY4-138" fmla="*/ 595241 h 1272319"/>
              <a:gd name="connsiteX5-139" fmla="*/ 2832874 w 2951925"/>
              <a:gd name="connsiteY5-140" fmla="*/ 714292 h 1272319"/>
              <a:gd name="connsiteX6-141" fmla="*/ 1984560 w 2951925"/>
              <a:gd name="connsiteY6-142" fmla="*/ 714292 h 1272319"/>
              <a:gd name="connsiteX7-143" fmla="*/ 0 w 2951925"/>
              <a:gd name="connsiteY7-144" fmla="*/ 1272317 h 1272319"/>
              <a:gd name="connsiteX0-145" fmla="*/ 0 w 2956688"/>
              <a:gd name="connsiteY0-146" fmla="*/ 1260411 h 1260413"/>
              <a:gd name="connsiteX1-147" fmla="*/ 1989323 w 2956688"/>
              <a:gd name="connsiteY1-148" fmla="*/ 0 h 1260413"/>
              <a:gd name="connsiteX2-149" fmla="*/ 2837637 w 2956688"/>
              <a:gd name="connsiteY2-150" fmla="*/ 0 h 1260413"/>
              <a:gd name="connsiteX3-151" fmla="*/ 2956688 w 2956688"/>
              <a:gd name="connsiteY3-152" fmla="*/ 119051 h 1260413"/>
              <a:gd name="connsiteX4-153" fmla="*/ 2956688 w 2956688"/>
              <a:gd name="connsiteY4-154" fmla="*/ 595241 h 1260413"/>
              <a:gd name="connsiteX5-155" fmla="*/ 2837637 w 2956688"/>
              <a:gd name="connsiteY5-156" fmla="*/ 714292 h 1260413"/>
              <a:gd name="connsiteX6-157" fmla="*/ 1989323 w 2956688"/>
              <a:gd name="connsiteY6-158" fmla="*/ 714292 h 1260413"/>
              <a:gd name="connsiteX7-159" fmla="*/ 0 w 2956688"/>
              <a:gd name="connsiteY7-160" fmla="*/ 1260411 h 12604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56688" h="1260413">
                <a:moveTo>
                  <a:pt x="0" y="1260411"/>
                </a:moveTo>
                <a:cubicBezTo>
                  <a:pt x="0" y="1258954"/>
                  <a:pt x="1315897" y="406643"/>
                  <a:pt x="1989323" y="0"/>
                </a:cubicBezTo>
                <a:lnTo>
                  <a:pt x="2837637" y="0"/>
                </a:lnTo>
                <a:cubicBezTo>
                  <a:pt x="2903387" y="0"/>
                  <a:pt x="2956688" y="53301"/>
                  <a:pt x="2956688" y="119051"/>
                </a:cubicBezTo>
                <a:lnTo>
                  <a:pt x="2956688" y="595241"/>
                </a:lnTo>
                <a:cubicBezTo>
                  <a:pt x="2956688" y="660991"/>
                  <a:pt x="2903387" y="714292"/>
                  <a:pt x="2837637" y="714292"/>
                </a:cubicBezTo>
                <a:lnTo>
                  <a:pt x="1989323" y="714292"/>
                </a:lnTo>
                <a:cubicBezTo>
                  <a:pt x="1923573" y="714292"/>
                  <a:pt x="0" y="1261868"/>
                  <a:pt x="0" y="1260411"/>
                </a:cubicBezTo>
                <a:close/>
              </a:path>
            </a:pathLst>
          </a:custGeom>
          <a:solidFill>
            <a:srgbClr val="54A998"/>
          </a:solidFill>
          <a:ln w="12700" cap="flat" cmpd="sng" algn="ctr">
            <a:noFill/>
            <a:prstDash val="solid"/>
            <a:miter lim="800000"/>
          </a:ln>
          <a:effectLst/>
        </p:spPr>
        <p:txBody>
          <a:bodyPr rtlCol="0" anchor="ctr"/>
          <a:p>
            <a:pPr algn="ctr"/>
            <a:endParaRPr lang="zh-CN" altLang="en-US" dirty="0">
              <a:solidFill>
                <a:srgbClr val="376FFF"/>
              </a:solidFill>
              <a:latin typeface="Arial" panose="020B0604020202020204" pitchFamily="34" charset="0"/>
              <a:ea typeface="微软雅黑" panose="020B0503020204020204" pitchFamily="34" charset="-122"/>
            </a:endParaRPr>
          </a:p>
        </p:txBody>
      </p:sp>
      <p:sp>
        <p:nvSpPr>
          <p:cNvPr id="45" name="矩形: 圆角 9"/>
          <p:cNvSpPr/>
          <p:nvPr>
            <p:custDataLst>
              <p:tags r:id="rId5"/>
            </p:custDataLst>
          </p:nvPr>
        </p:nvSpPr>
        <p:spPr>
          <a:xfrm flipV="1">
            <a:off x="1780540" y="3630296"/>
            <a:ext cx="2954020" cy="2208530"/>
          </a:xfrm>
          <a:custGeom>
            <a:avLst/>
            <a:gdLst>
              <a:gd name="connsiteX0" fmla="*/ 0 w 1086416"/>
              <a:gd name="connsiteY0" fmla="*/ 119051 h 714292"/>
              <a:gd name="connsiteX1" fmla="*/ 119051 w 1086416"/>
              <a:gd name="connsiteY1" fmla="*/ 0 h 714292"/>
              <a:gd name="connsiteX2" fmla="*/ 967365 w 1086416"/>
              <a:gd name="connsiteY2" fmla="*/ 0 h 714292"/>
              <a:gd name="connsiteX3" fmla="*/ 1086416 w 1086416"/>
              <a:gd name="connsiteY3" fmla="*/ 119051 h 714292"/>
              <a:gd name="connsiteX4" fmla="*/ 1086416 w 1086416"/>
              <a:gd name="connsiteY4" fmla="*/ 595241 h 714292"/>
              <a:gd name="connsiteX5" fmla="*/ 967365 w 1086416"/>
              <a:gd name="connsiteY5" fmla="*/ 714292 h 714292"/>
              <a:gd name="connsiteX6" fmla="*/ 119051 w 1086416"/>
              <a:gd name="connsiteY6" fmla="*/ 714292 h 714292"/>
              <a:gd name="connsiteX7" fmla="*/ 0 w 1086416"/>
              <a:gd name="connsiteY7" fmla="*/ 595241 h 714292"/>
              <a:gd name="connsiteX8" fmla="*/ 0 w 1086416"/>
              <a:gd name="connsiteY8" fmla="*/ 119051 h 714292"/>
              <a:gd name="connsiteX0-1" fmla="*/ 0 w 1086416"/>
              <a:gd name="connsiteY0-2" fmla="*/ 595241 h 714292"/>
              <a:gd name="connsiteX1-3" fmla="*/ 119051 w 1086416"/>
              <a:gd name="connsiteY1-4" fmla="*/ 0 h 714292"/>
              <a:gd name="connsiteX2-5" fmla="*/ 967365 w 1086416"/>
              <a:gd name="connsiteY2-6" fmla="*/ 0 h 714292"/>
              <a:gd name="connsiteX3-7" fmla="*/ 1086416 w 1086416"/>
              <a:gd name="connsiteY3-8" fmla="*/ 119051 h 714292"/>
              <a:gd name="connsiteX4-9" fmla="*/ 1086416 w 1086416"/>
              <a:gd name="connsiteY4-10" fmla="*/ 595241 h 714292"/>
              <a:gd name="connsiteX5-11" fmla="*/ 967365 w 1086416"/>
              <a:gd name="connsiteY5-12" fmla="*/ 714292 h 714292"/>
              <a:gd name="connsiteX6-13" fmla="*/ 119051 w 1086416"/>
              <a:gd name="connsiteY6-14" fmla="*/ 714292 h 714292"/>
              <a:gd name="connsiteX7-15" fmla="*/ 0 w 1086416"/>
              <a:gd name="connsiteY7-16" fmla="*/ 595241 h 714292"/>
              <a:gd name="connsiteX0-17" fmla="*/ 0 w 2987643"/>
              <a:gd name="connsiteY0-18" fmla="*/ 2080009 h 2082206"/>
              <a:gd name="connsiteX1-19" fmla="*/ 2020278 w 2987643"/>
              <a:gd name="connsiteY1-20" fmla="*/ 0 h 2082206"/>
              <a:gd name="connsiteX2-21" fmla="*/ 2868592 w 2987643"/>
              <a:gd name="connsiteY2-22" fmla="*/ 0 h 2082206"/>
              <a:gd name="connsiteX3-23" fmla="*/ 2987643 w 2987643"/>
              <a:gd name="connsiteY3-24" fmla="*/ 119051 h 2082206"/>
              <a:gd name="connsiteX4-25" fmla="*/ 2987643 w 2987643"/>
              <a:gd name="connsiteY4-26" fmla="*/ 595241 h 2082206"/>
              <a:gd name="connsiteX5-27" fmla="*/ 2868592 w 2987643"/>
              <a:gd name="connsiteY5-28" fmla="*/ 714292 h 2082206"/>
              <a:gd name="connsiteX6-29" fmla="*/ 2020278 w 2987643"/>
              <a:gd name="connsiteY6-30" fmla="*/ 714292 h 2082206"/>
              <a:gd name="connsiteX7-31" fmla="*/ 0 w 2987643"/>
              <a:gd name="connsiteY7-32" fmla="*/ 2080009 h 2082206"/>
              <a:gd name="connsiteX0-33" fmla="*/ 3 w 2987646"/>
              <a:gd name="connsiteY0-34" fmla="*/ 2080009 h 2080009"/>
              <a:gd name="connsiteX1-35" fmla="*/ 2020281 w 2987646"/>
              <a:gd name="connsiteY1-36" fmla="*/ 0 h 2080009"/>
              <a:gd name="connsiteX2-37" fmla="*/ 2868595 w 2987646"/>
              <a:gd name="connsiteY2-38" fmla="*/ 0 h 2080009"/>
              <a:gd name="connsiteX3-39" fmla="*/ 2987646 w 2987646"/>
              <a:gd name="connsiteY3-40" fmla="*/ 119051 h 2080009"/>
              <a:gd name="connsiteX4-41" fmla="*/ 2987646 w 2987646"/>
              <a:gd name="connsiteY4-42" fmla="*/ 595241 h 2080009"/>
              <a:gd name="connsiteX5-43" fmla="*/ 2868595 w 2987646"/>
              <a:gd name="connsiteY5-44" fmla="*/ 714292 h 2080009"/>
              <a:gd name="connsiteX6-45" fmla="*/ 2020281 w 2987646"/>
              <a:gd name="connsiteY6-46" fmla="*/ 714292 h 2080009"/>
              <a:gd name="connsiteX7-47" fmla="*/ 3 w 2987646"/>
              <a:gd name="connsiteY7-48" fmla="*/ 2080009 h 2080009"/>
              <a:gd name="connsiteX0-49" fmla="*/ 3 w 2987646"/>
              <a:gd name="connsiteY0-50" fmla="*/ 2144303 h 2144303"/>
              <a:gd name="connsiteX1-51" fmla="*/ 2020281 w 2987646"/>
              <a:gd name="connsiteY1-52" fmla="*/ 0 h 2144303"/>
              <a:gd name="connsiteX2-53" fmla="*/ 2868595 w 2987646"/>
              <a:gd name="connsiteY2-54" fmla="*/ 0 h 2144303"/>
              <a:gd name="connsiteX3-55" fmla="*/ 2987646 w 2987646"/>
              <a:gd name="connsiteY3-56" fmla="*/ 119051 h 2144303"/>
              <a:gd name="connsiteX4-57" fmla="*/ 2987646 w 2987646"/>
              <a:gd name="connsiteY4-58" fmla="*/ 595241 h 2144303"/>
              <a:gd name="connsiteX5-59" fmla="*/ 2868595 w 2987646"/>
              <a:gd name="connsiteY5-60" fmla="*/ 714292 h 2144303"/>
              <a:gd name="connsiteX6-61" fmla="*/ 2020281 w 2987646"/>
              <a:gd name="connsiteY6-62" fmla="*/ 714292 h 2144303"/>
              <a:gd name="connsiteX7-63" fmla="*/ 3 w 2987646"/>
              <a:gd name="connsiteY7-64" fmla="*/ 2144303 h 2144303"/>
              <a:gd name="connsiteX0-65" fmla="*/ 4 w 2968597"/>
              <a:gd name="connsiteY0-66" fmla="*/ 2387190 h 2387190"/>
              <a:gd name="connsiteX1-67" fmla="*/ 2001232 w 2968597"/>
              <a:gd name="connsiteY1-68" fmla="*/ 0 h 2387190"/>
              <a:gd name="connsiteX2-69" fmla="*/ 2849546 w 2968597"/>
              <a:gd name="connsiteY2-70" fmla="*/ 0 h 2387190"/>
              <a:gd name="connsiteX3-71" fmla="*/ 2968597 w 2968597"/>
              <a:gd name="connsiteY3-72" fmla="*/ 119051 h 2387190"/>
              <a:gd name="connsiteX4-73" fmla="*/ 2968597 w 2968597"/>
              <a:gd name="connsiteY4-74" fmla="*/ 595241 h 2387190"/>
              <a:gd name="connsiteX5-75" fmla="*/ 2849546 w 2968597"/>
              <a:gd name="connsiteY5-76" fmla="*/ 714292 h 2387190"/>
              <a:gd name="connsiteX6-77" fmla="*/ 2001232 w 2968597"/>
              <a:gd name="connsiteY6-78" fmla="*/ 714292 h 2387190"/>
              <a:gd name="connsiteX7-79" fmla="*/ 4 w 2968597"/>
              <a:gd name="connsiteY7-80" fmla="*/ 2387190 h 2387190"/>
              <a:gd name="connsiteX0-81" fmla="*/ 4 w 2954310"/>
              <a:gd name="connsiteY0-82" fmla="*/ 2208597 h 2208597"/>
              <a:gd name="connsiteX1-83" fmla="*/ 1986945 w 2954310"/>
              <a:gd name="connsiteY1-84" fmla="*/ 0 h 2208597"/>
              <a:gd name="connsiteX2-85" fmla="*/ 2835259 w 2954310"/>
              <a:gd name="connsiteY2-86" fmla="*/ 0 h 2208597"/>
              <a:gd name="connsiteX3-87" fmla="*/ 2954310 w 2954310"/>
              <a:gd name="connsiteY3-88" fmla="*/ 119051 h 2208597"/>
              <a:gd name="connsiteX4-89" fmla="*/ 2954310 w 2954310"/>
              <a:gd name="connsiteY4-90" fmla="*/ 595241 h 2208597"/>
              <a:gd name="connsiteX5-91" fmla="*/ 2835259 w 2954310"/>
              <a:gd name="connsiteY5-92" fmla="*/ 714292 h 2208597"/>
              <a:gd name="connsiteX6-93" fmla="*/ 1986945 w 2954310"/>
              <a:gd name="connsiteY6-94" fmla="*/ 714292 h 2208597"/>
              <a:gd name="connsiteX7-95" fmla="*/ 4 w 2954310"/>
              <a:gd name="connsiteY7-96" fmla="*/ 2208597 h 22085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54310" h="2208597">
                <a:moveTo>
                  <a:pt x="4" y="2208597"/>
                </a:moveTo>
                <a:cubicBezTo>
                  <a:pt x="-2377" y="2209522"/>
                  <a:pt x="1313519" y="693336"/>
                  <a:pt x="1986945" y="0"/>
                </a:cubicBezTo>
                <a:lnTo>
                  <a:pt x="2835259" y="0"/>
                </a:lnTo>
                <a:cubicBezTo>
                  <a:pt x="2901009" y="0"/>
                  <a:pt x="2954310" y="53301"/>
                  <a:pt x="2954310" y="119051"/>
                </a:cubicBezTo>
                <a:lnTo>
                  <a:pt x="2954310" y="595241"/>
                </a:lnTo>
                <a:cubicBezTo>
                  <a:pt x="2954310" y="660991"/>
                  <a:pt x="2901009" y="714292"/>
                  <a:pt x="2835259" y="714292"/>
                </a:cubicBezTo>
                <a:lnTo>
                  <a:pt x="1986945" y="714292"/>
                </a:lnTo>
                <a:cubicBezTo>
                  <a:pt x="1921195" y="714292"/>
                  <a:pt x="2385" y="2207672"/>
                  <a:pt x="4" y="2208597"/>
                </a:cubicBezTo>
                <a:close/>
              </a:path>
            </a:pathLst>
          </a:custGeom>
          <a:solidFill>
            <a:srgbClr val="54A998"/>
          </a:solidFill>
          <a:ln w="12700" cap="flat" cmpd="sng" algn="ctr">
            <a:noFill/>
            <a:prstDash val="solid"/>
            <a:miter lim="800000"/>
          </a:ln>
          <a:effectLst/>
        </p:spPr>
        <p:txBody>
          <a:bodyPr rtlCol="0" anchor="ctr"/>
          <a:p>
            <a:pPr algn="ctr"/>
            <a:endParaRPr lang="zh-CN" altLang="en-US" dirty="0">
              <a:solidFill>
                <a:srgbClr val="376FFF"/>
              </a:solidFill>
              <a:latin typeface="Arial" panose="020B0604020202020204" pitchFamily="34" charset="0"/>
              <a:ea typeface="微软雅黑" panose="020B0503020204020204" pitchFamily="34" charset="-122"/>
            </a:endParaRPr>
          </a:p>
        </p:txBody>
      </p:sp>
      <p:pic>
        <p:nvPicPr>
          <p:cNvPr id="8" name="图片 6" descr="343435383038363b343532323338363bb9d8bcfcb5e3"/>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4027805" y="3342641"/>
            <a:ext cx="474980" cy="474980"/>
          </a:xfrm>
          <a:prstGeom prst="rect">
            <a:avLst/>
          </a:prstGeom>
        </p:spPr>
      </p:pic>
      <p:sp>
        <p:nvSpPr>
          <p:cNvPr id="46" name="矩形: 圆角 9"/>
          <p:cNvSpPr/>
          <p:nvPr>
            <p:custDataLst>
              <p:tags r:id="rId9"/>
            </p:custDataLst>
          </p:nvPr>
        </p:nvSpPr>
        <p:spPr>
          <a:xfrm flipV="1">
            <a:off x="1775460" y="3595371"/>
            <a:ext cx="2959100" cy="1274445"/>
          </a:xfrm>
          <a:custGeom>
            <a:avLst/>
            <a:gdLst>
              <a:gd name="connsiteX0" fmla="*/ 0 w 1086416"/>
              <a:gd name="connsiteY0" fmla="*/ 119051 h 714292"/>
              <a:gd name="connsiteX1" fmla="*/ 119051 w 1086416"/>
              <a:gd name="connsiteY1" fmla="*/ 0 h 714292"/>
              <a:gd name="connsiteX2" fmla="*/ 967365 w 1086416"/>
              <a:gd name="connsiteY2" fmla="*/ 0 h 714292"/>
              <a:gd name="connsiteX3" fmla="*/ 1086416 w 1086416"/>
              <a:gd name="connsiteY3" fmla="*/ 119051 h 714292"/>
              <a:gd name="connsiteX4" fmla="*/ 1086416 w 1086416"/>
              <a:gd name="connsiteY4" fmla="*/ 595241 h 714292"/>
              <a:gd name="connsiteX5" fmla="*/ 967365 w 1086416"/>
              <a:gd name="connsiteY5" fmla="*/ 714292 h 714292"/>
              <a:gd name="connsiteX6" fmla="*/ 119051 w 1086416"/>
              <a:gd name="connsiteY6" fmla="*/ 714292 h 714292"/>
              <a:gd name="connsiteX7" fmla="*/ 0 w 1086416"/>
              <a:gd name="connsiteY7" fmla="*/ 595241 h 714292"/>
              <a:gd name="connsiteX8" fmla="*/ 0 w 1086416"/>
              <a:gd name="connsiteY8" fmla="*/ 119051 h 714292"/>
              <a:gd name="connsiteX0-1" fmla="*/ 0 w 1086416"/>
              <a:gd name="connsiteY0-2" fmla="*/ 595241 h 714292"/>
              <a:gd name="connsiteX1-3" fmla="*/ 119051 w 1086416"/>
              <a:gd name="connsiteY1-4" fmla="*/ 0 h 714292"/>
              <a:gd name="connsiteX2-5" fmla="*/ 967365 w 1086416"/>
              <a:gd name="connsiteY2-6" fmla="*/ 0 h 714292"/>
              <a:gd name="connsiteX3-7" fmla="*/ 1086416 w 1086416"/>
              <a:gd name="connsiteY3-8" fmla="*/ 119051 h 714292"/>
              <a:gd name="connsiteX4-9" fmla="*/ 1086416 w 1086416"/>
              <a:gd name="connsiteY4-10" fmla="*/ 595241 h 714292"/>
              <a:gd name="connsiteX5-11" fmla="*/ 967365 w 1086416"/>
              <a:gd name="connsiteY5-12" fmla="*/ 714292 h 714292"/>
              <a:gd name="connsiteX6-13" fmla="*/ 119051 w 1086416"/>
              <a:gd name="connsiteY6-14" fmla="*/ 714292 h 714292"/>
              <a:gd name="connsiteX7-15" fmla="*/ 0 w 1086416"/>
              <a:gd name="connsiteY7-16" fmla="*/ 595241 h 714292"/>
              <a:gd name="connsiteX0-17" fmla="*/ 0 w 2987643"/>
              <a:gd name="connsiteY0-18" fmla="*/ 2080009 h 2082206"/>
              <a:gd name="connsiteX1-19" fmla="*/ 2020278 w 2987643"/>
              <a:gd name="connsiteY1-20" fmla="*/ 0 h 2082206"/>
              <a:gd name="connsiteX2-21" fmla="*/ 2868592 w 2987643"/>
              <a:gd name="connsiteY2-22" fmla="*/ 0 h 2082206"/>
              <a:gd name="connsiteX3-23" fmla="*/ 2987643 w 2987643"/>
              <a:gd name="connsiteY3-24" fmla="*/ 119051 h 2082206"/>
              <a:gd name="connsiteX4-25" fmla="*/ 2987643 w 2987643"/>
              <a:gd name="connsiteY4-26" fmla="*/ 595241 h 2082206"/>
              <a:gd name="connsiteX5-27" fmla="*/ 2868592 w 2987643"/>
              <a:gd name="connsiteY5-28" fmla="*/ 714292 h 2082206"/>
              <a:gd name="connsiteX6-29" fmla="*/ 2020278 w 2987643"/>
              <a:gd name="connsiteY6-30" fmla="*/ 714292 h 2082206"/>
              <a:gd name="connsiteX7-31" fmla="*/ 0 w 2987643"/>
              <a:gd name="connsiteY7-32" fmla="*/ 2080009 h 2082206"/>
              <a:gd name="connsiteX0-33" fmla="*/ 0 w 2951429"/>
              <a:gd name="connsiteY0-34" fmla="*/ 1210876 h 1216223"/>
              <a:gd name="connsiteX1-35" fmla="*/ 1984064 w 2951429"/>
              <a:gd name="connsiteY1-36" fmla="*/ 0 h 1216223"/>
              <a:gd name="connsiteX2-37" fmla="*/ 2832378 w 2951429"/>
              <a:gd name="connsiteY2-38" fmla="*/ 0 h 1216223"/>
              <a:gd name="connsiteX3-39" fmla="*/ 2951429 w 2951429"/>
              <a:gd name="connsiteY3-40" fmla="*/ 119051 h 1216223"/>
              <a:gd name="connsiteX4-41" fmla="*/ 2951429 w 2951429"/>
              <a:gd name="connsiteY4-42" fmla="*/ 595241 h 1216223"/>
              <a:gd name="connsiteX5-43" fmla="*/ 2832378 w 2951429"/>
              <a:gd name="connsiteY5-44" fmla="*/ 714292 h 1216223"/>
              <a:gd name="connsiteX6-45" fmla="*/ 1984064 w 2951429"/>
              <a:gd name="connsiteY6-46" fmla="*/ 714292 h 1216223"/>
              <a:gd name="connsiteX7-47" fmla="*/ 0 w 2951429"/>
              <a:gd name="connsiteY7-48" fmla="*/ 1210876 h 1216223"/>
              <a:gd name="connsiteX0-49" fmla="*/ 0 w 2987643"/>
              <a:gd name="connsiteY0-50" fmla="*/ 1219930 h 1225198"/>
              <a:gd name="connsiteX1-51" fmla="*/ 2020278 w 2987643"/>
              <a:gd name="connsiteY1-52" fmla="*/ 0 h 1225198"/>
              <a:gd name="connsiteX2-53" fmla="*/ 2868592 w 2987643"/>
              <a:gd name="connsiteY2-54" fmla="*/ 0 h 1225198"/>
              <a:gd name="connsiteX3-55" fmla="*/ 2987643 w 2987643"/>
              <a:gd name="connsiteY3-56" fmla="*/ 119051 h 1225198"/>
              <a:gd name="connsiteX4-57" fmla="*/ 2987643 w 2987643"/>
              <a:gd name="connsiteY4-58" fmla="*/ 595241 h 1225198"/>
              <a:gd name="connsiteX5-59" fmla="*/ 2868592 w 2987643"/>
              <a:gd name="connsiteY5-60" fmla="*/ 714292 h 1225198"/>
              <a:gd name="connsiteX6-61" fmla="*/ 2020278 w 2987643"/>
              <a:gd name="connsiteY6-62" fmla="*/ 714292 h 1225198"/>
              <a:gd name="connsiteX7-63" fmla="*/ 0 w 2987643"/>
              <a:gd name="connsiteY7-64" fmla="*/ 1219930 h 1225198"/>
              <a:gd name="connsiteX0-65" fmla="*/ 0 w 2987643"/>
              <a:gd name="connsiteY0-66" fmla="*/ 1219930 h 1219940"/>
              <a:gd name="connsiteX1-67" fmla="*/ 2020278 w 2987643"/>
              <a:gd name="connsiteY1-68" fmla="*/ 0 h 1219940"/>
              <a:gd name="connsiteX2-69" fmla="*/ 2868592 w 2987643"/>
              <a:gd name="connsiteY2-70" fmla="*/ 0 h 1219940"/>
              <a:gd name="connsiteX3-71" fmla="*/ 2987643 w 2987643"/>
              <a:gd name="connsiteY3-72" fmla="*/ 119051 h 1219940"/>
              <a:gd name="connsiteX4-73" fmla="*/ 2987643 w 2987643"/>
              <a:gd name="connsiteY4-74" fmla="*/ 595241 h 1219940"/>
              <a:gd name="connsiteX5-75" fmla="*/ 2868592 w 2987643"/>
              <a:gd name="connsiteY5-76" fmla="*/ 714292 h 1219940"/>
              <a:gd name="connsiteX6-77" fmla="*/ 2020278 w 2987643"/>
              <a:gd name="connsiteY6-78" fmla="*/ 714292 h 1219940"/>
              <a:gd name="connsiteX7-79" fmla="*/ 0 w 2987643"/>
              <a:gd name="connsiteY7-80" fmla="*/ 1219930 h 1219940"/>
              <a:gd name="connsiteX0-81" fmla="*/ 0 w 2987643"/>
              <a:gd name="connsiteY0-82" fmla="*/ 1265173 h 1265182"/>
              <a:gd name="connsiteX1-83" fmla="*/ 2020278 w 2987643"/>
              <a:gd name="connsiteY1-84" fmla="*/ 0 h 1265182"/>
              <a:gd name="connsiteX2-85" fmla="*/ 2868592 w 2987643"/>
              <a:gd name="connsiteY2-86" fmla="*/ 0 h 1265182"/>
              <a:gd name="connsiteX3-87" fmla="*/ 2987643 w 2987643"/>
              <a:gd name="connsiteY3-88" fmla="*/ 119051 h 1265182"/>
              <a:gd name="connsiteX4-89" fmla="*/ 2987643 w 2987643"/>
              <a:gd name="connsiteY4-90" fmla="*/ 595241 h 1265182"/>
              <a:gd name="connsiteX5-91" fmla="*/ 2868592 w 2987643"/>
              <a:gd name="connsiteY5-92" fmla="*/ 714292 h 1265182"/>
              <a:gd name="connsiteX6-93" fmla="*/ 2020278 w 2987643"/>
              <a:gd name="connsiteY6-94" fmla="*/ 714292 h 1265182"/>
              <a:gd name="connsiteX7-95" fmla="*/ 0 w 2987643"/>
              <a:gd name="connsiteY7-96" fmla="*/ 1265173 h 1265182"/>
              <a:gd name="connsiteX0-97" fmla="*/ 0 w 2973355"/>
              <a:gd name="connsiteY0-98" fmla="*/ 1388998 h 1389006"/>
              <a:gd name="connsiteX1-99" fmla="*/ 2005990 w 2973355"/>
              <a:gd name="connsiteY1-100" fmla="*/ 0 h 1389006"/>
              <a:gd name="connsiteX2-101" fmla="*/ 2854304 w 2973355"/>
              <a:gd name="connsiteY2-102" fmla="*/ 0 h 1389006"/>
              <a:gd name="connsiteX3-103" fmla="*/ 2973355 w 2973355"/>
              <a:gd name="connsiteY3-104" fmla="*/ 119051 h 1389006"/>
              <a:gd name="connsiteX4-105" fmla="*/ 2973355 w 2973355"/>
              <a:gd name="connsiteY4-106" fmla="*/ 595241 h 1389006"/>
              <a:gd name="connsiteX5-107" fmla="*/ 2854304 w 2973355"/>
              <a:gd name="connsiteY5-108" fmla="*/ 714292 h 1389006"/>
              <a:gd name="connsiteX6-109" fmla="*/ 2005990 w 2973355"/>
              <a:gd name="connsiteY6-110" fmla="*/ 714292 h 1389006"/>
              <a:gd name="connsiteX7-111" fmla="*/ 0 w 2973355"/>
              <a:gd name="connsiteY7-112" fmla="*/ 1388998 h 1389006"/>
              <a:gd name="connsiteX0-113" fmla="*/ 0 w 2951923"/>
              <a:gd name="connsiteY0-114" fmla="*/ 1272317 h 1272326"/>
              <a:gd name="connsiteX1-115" fmla="*/ 1984558 w 2951923"/>
              <a:gd name="connsiteY1-116" fmla="*/ 0 h 1272326"/>
              <a:gd name="connsiteX2-117" fmla="*/ 2832872 w 2951923"/>
              <a:gd name="connsiteY2-118" fmla="*/ 0 h 1272326"/>
              <a:gd name="connsiteX3-119" fmla="*/ 2951923 w 2951923"/>
              <a:gd name="connsiteY3-120" fmla="*/ 119051 h 1272326"/>
              <a:gd name="connsiteX4-121" fmla="*/ 2951923 w 2951923"/>
              <a:gd name="connsiteY4-122" fmla="*/ 595241 h 1272326"/>
              <a:gd name="connsiteX5-123" fmla="*/ 2832872 w 2951923"/>
              <a:gd name="connsiteY5-124" fmla="*/ 714292 h 1272326"/>
              <a:gd name="connsiteX6-125" fmla="*/ 1984558 w 2951923"/>
              <a:gd name="connsiteY6-126" fmla="*/ 714292 h 1272326"/>
              <a:gd name="connsiteX7-127" fmla="*/ 0 w 2951923"/>
              <a:gd name="connsiteY7-128" fmla="*/ 1272317 h 1272326"/>
              <a:gd name="connsiteX0-129" fmla="*/ 0 w 2961448"/>
              <a:gd name="connsiteY0-130" fmla="*/ 1260410 h 1260419"/>
              <a:gd name="connsiteX1-131" fmla="*/ 1994083 w 2961448"/>
              <a:gd name="connsiteY1-132" fmla="*/ 0 h 1260419"/>
              <a:gd name="connsiteX2-133" fmla="*/ 2842397 w 2961448"/>
              <a:gd name="connsiteY2-134" fmla="*/ 0 h 1260419"/>
              <a:gd name="connsiteX3-135" fmla="*/ 2961448 w 2961448"/>
              <a:gd name="connsiteY3-136" fmla="*/ 119051 h 1260419"/>
              <a:gd name="connsiteX4-137" fmla="*/ 2961448 w 2961448"/>
              <a:gd name="connsiteY4-138" fmla="*/ 595241 h 1260419"/>
              <a:gd name="connsiteX5-139" fmla="*/ 2842397 w 2961448"/>
              <a:gd name="connsiteY5-140" fmla="*/ 714292 h 1260419"/>
              <a:gd name="connsiteX6-141" fmla="*/ 1994083 w 2961448"/>
              <a:gd name="connsiteY6-142" fmla="*/ 714292 h 1260419"/>
              <a:gd name="connsiteX7-143" fmla="*/ 0 w 2961448"/>
              <a:gd name="connsiteY7-144" fmla="*/ 1260410 h 1260419"/>
              <a:gd name="connsiteX0-145" fmla="*/ 0 w 2959067"/>
              <a:gd name="connsiteY0-146" fmla="*/ 1274698 h 1274707"/>
              <a:gd name="connsiteX1-147" fmla="*/ 1991702 w 2959067"/>
              <a:gd name="connsiteY1-148" fmla="*/ 0 h 1274707"/>
              <a:gd name="connsiteX2-149" fmla="*/ 2840016 w 2959067"/>
              <a:gd name="connsiteY2-150" fmla="*/ 0 h 1274707"/>
              <a:gd name="connsiteX3-151" fmla="*/ 2959067 w 2959067"/>
              <a:gd name="connsiteY3-152" fmla="*/ 119051 h 1274707"/>
              <a:gd name="connsiteX4-153" fmla="*/ 2959067 w 2959067"/>
              <a:gd name="connsiteY4-154" fmla="*/ 595241 h 1274707"/>
              <a:gd name="connsiteX5-155" fmla="*/ 2840016 w 2959067"/>
              <a:gd name="connsiteY5-156" fmla="*/ 714292 h 1274707"/>
              <a:gd name="connsiteX6-157" fmla="*/ 1991702 w 2959067"/>
              <a:gd name="connsiteY6-158" fmla="*/ 714292 h 1274707"/>
              <a:gd name="connsiteX7-159" fmla="*/ 0 w 2959067"/>
              <a:gd name="connsiteY7-160" fmla="*/ 1274698 h 12747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59067" h="1274707">
                <a:moveTo>
                  <a:pt x="0" y="1274698"/>
                </a:moveTo>
                <a:cubicBezTo>
                  <a:pt x="0" y="1278004"/>
                  <a:pt x="1318276" y="406643"/>
                  <a:pt x="1991702" y="0"/>
                </a:cubicBezTo>
                <a:lnTo>
                  <a:pt x="2840016" y="0"/>
                </a:lnTo>
                <a:cubicBezTo>
                  <a:pt x="2905766" y="0"/>
                  <a:pt x="2959067" y="53301"/>
                  <a:pt x="2959067" y="119051"/>
                </a:cubicBezTo>
                <a:lnTo>
                  <a:pt x="2959067" y="595241"/>
                </a:lnTo>
                <a:cubicBezTo>
                  <a:pt x="2959067" y="660991"/>
                  <a:pt x="2905766" y="714292"/>
                  <a:pt x="2840016" y="714292"/>
                </a:cubicBezTo>
                <a:lnTo>
                  <a:pt x="1991702" y="714292"/>
                </a:lnTo>
                <a:cubicBezTo>
                  <a:pt x="1925952" y="714292"/>
                  <a:pt x="0" y="1271392"/>
                  <a:pt x="0" y="1274698"/>
                </a:cubicBezTo>
                <a:close/>
              </a:path>
            </a:pathLst>
          </a:custGeom>
          <a:solidFill>
            <a:srgbClr val="54A998"/>
          </a:solidFill>
          <a:ln w="12700" cap="flat" cmpd="sng" algn="ctr">
            <a:noFill/>
            <a:prstDash val="solid"/>
            <a:miter lim="800000"/>
          </a:ln>
          <a:effectLst/>
        </p:spPr>
        <p:txBody>
          <a:bodyPr rtlCol="0" anchor="ctr"/>
          <a:p>
            <a:pPr algn="ctr"/>
            <a:endParaRPr lang="zh-CN" altLang="en-US" dirty="0">
              <a:solidFill>
                <a:srgbClr val="376FFF"/>
              </a:solidFill>
              <a:latin typeface="Arial" panose="020B0604020202020204" pitchFamily="34" charset="0"/>
              <a:ea typeface="微软雅黑" panose="020B0503020204020204" pitchFamily="34" charset="-122"/>
            </a:endParaRPr>
          </a:p>
        </p:txBody>
      </p:sp>
      <p:pic>
        <p:nvPicPr>
          <p:cNvPr id="14" name="图片 15" descr="343435383038363b343532323430353bcdf8c2e7d3aacffa"/>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flipH="1">
            <a:off x="4022090" y="5250816"/>
            <a:ext cx="474980" cy="474980"/>
          </a:xfrm>
          <a:prstGeom prst="rect">
            <a:avLst/>
          </a:prstGeom>
        </p:spPr>
      </p:pic>
      <p:pic>
        <p:nvPicPr>
          <p:cNvPr id="9" name="图片 17" descr="343435383038363b343532323430323bcdc6b9e3b7bdb0b8"/>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tretch>
            <a:fillRect/>
          </a:stretch>
        </p:blipFill>
        <p:spPr>
          <a:xfrm>
            <a:off x="4022090" y="2402841"/>
            <a:ext cx="474980" cy="474980"/>
          </a:xfrm>
          <a:prstGeom prst="rect">
            <a:avLst/>
          </a:prstGeom>
        </p:spPr>
      </p:pic>
      <p:sp>
        <p:nvSpPr>
          <p:cNvPr id="17" name="矩形 16"/>
          <p:cNvSpPr/>
          <p:nvPr>
            <p:custDataLst>
              <p:tags r:id="rId16"/>
            </p:custDataLst>
          </p:nvPr>
        </p:nvSpPr>
        <p:spPr>
          <a:xfrm>
            <a:off x="5105400" y="1399540"/>
            <a:ext cx="6019165" cy="742950"/>
          </a:xfrm>
          <a:prstGeom prst="rect">
            <a:avLst/>
          </a:prstGeom>
          <a:noFill/>
        </p:spPr>
        <p:txBody>
          <a:bodyPr wrap="square" lIns="0" tIns="0" rIns="0" bIns="0" rtlCol="0" anchor="ctr">
            <a:noAutofit/>
          </a:bodyPr>
          <a:p>
            <a:pPr algn="just">
              <a:lnSpc>
                <a:spcPct val="140000"/>
              </a:lnSpc>
              <a:spcBef>
                <a:spcPct val="0"/>
              </a:spcBef>
              <a:spcAft>
                <a:spcPct val="0"/>
              </a:spcAft>
            </a:pPr>
            <a:r>
              <a:rPr lang="zh-CN" altLang="en-US" sz="2000" b="1"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基本信息</a:t>
            </a:r>
            <a:endParaRPr lang="zh-CN" altLang="en-US" sz="2000" b="1"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40000"/>
              </a:lnSpc>
              <a:spcBef>
                <a:spcPct val="0"/>
              </a:spcBef>
              <a:spcAft>
                <a:spcPct val="0"/>
              </a:spcAft>
            </a:pPr>
            <a:r>
              <a:rPr lang="zh-CN" altLang="en-US" sz="1600"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重症肌无力概况；石杉碱甲注射液；弥补未满足的治疗需求情况。</a:t>
            </a:r>
            <a:endParaRPr lang="zh-CN" altLang="en-US" sz="1600"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40000"/>
              </a:lnSpc>
              <a:spcBef>
                <a:spcPct val="0"/>
              </a:spcBef>
              <a:spcAft>
                <a:spcPct val="0"/>
              </a:spcAft>
            </a:pPr>
            <a:endParaRPr lang="zh-CN" altLang="en-US" sz="1600"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矩形 18"/>
          <p:cNvSpPr/>
          <p:nvPr>
            <p:custDataLst>
              <p:tags r:id="rId17"/>
            </p:custDataLst>
          </p:nvPr>
        </p:nvSpPr>
        <p:spPr>
          <a:xfrm>
            <a:off x="5105400" y="2180591"/>
            <a:ext cx="5467984" cy="742950"/>
          </a:xfrm>
          <a:prstGeom prst="rect">
            <a:avLst/>
          </a:prstGeom>
          <a:noFill/>
        </p:spPr>
        <p:txBody>
          <a:bodyPr wrap="square" lIns="0" tIns="0" rIns="0" bIns="0" rtlCol="0" anchor="ctr">
            <a:noAutofit/>
          </a:bodyPr>
          <a:p>
            <a:pPr algn="just">
              <a:lnSpc>
                <a:spcPct val="140000"/>
              </a:lnSpc>
              <a:spcBef>
                <a:spcPct val="0"/>
              </a:spcBef>
              <a:spcAft>
                <a:spcPct val="0"/>
              </a:spcAft>
            </a:pPr>
            <a:r>
              <a:rPr lang="zh-CN" altLang="en-US" sz="2000" b="1"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安全性</a:t>
            </a:r>
            <a:endParaRPr lang="zh-CN" altLang="en-US" sz="2000" b="1"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40000"/>
              </a:lnSpc>
              <a:spcBef>
                <a:spcPct val="0"/>
              </a:spcBef>
              <a:spcAft>
                <a:spcPct val="0"/>
              </a:spcAft>
            </a:pPr>
            <a:r>
              <a:rPr lang="zh-CN" altLang="en-US" sz="1600" dirty="0">
                <a:solidFill>
                  <a:schemeClr val="tx1"/>
                </a:solidFill>
                <a:latin typeface="微软雅黑" panose="020B0503020204020204" pitchFamily="34" charset="-122"/>
                <a:ea typeface="微软雅黑" panose="020B0503020204020204" pitchFamily="34" charset="-122"/>
                <a:sym typeface="+mn-ea"/>
              </a:rPr>
              <a:t>石杉碱甲</a:t>
            </a:r>
            <a:r>
              <a:rPr lang="en-US" altLang="zh-CN" sz="1600" dirty="0">
                <a:solidFill>
                  <a:schemeClr val="tx1"/>
                </a:solidFill>
                <a:latin typeface="微软雅黑" panose="020B0503020204020204" pitchFamily="34" charset="-122"/>
                <a:ea typeface="微软雅黑" panose="020B0503020204020204" pitchFamily="34" charset="-122"/>
                <a:sym typeface="+mn-ea"/>
              </a:rPr>
              <a:t>AE</a:t>
            </a:r>
            <a:r>
              <a:rPr lang="zh-CN" altLang="en-US" sz="1600" dirty="0">
                <a:solidFill>
                  <a:schemeClr val="tx1"/>
                </a:solidFill>
                <a:latin typeface="微软雅黑" panose="020B0503020204020204" pitchFamily="34" charset="-122"/>
                <a:ea typeface="微软雅黑" panose="020B0503020204020204" pitchFamily="34" charset="-122"/>
                <a:sym typeface="+mn-ea"/>
              </a:rPr>
              <a:t>更少、无</a:t>
            </a:r>
            <a:r>
              <a:rPr lang="en-US" altLang="zh-CN" sz="1600" dirty="0">
                <a:solidFill>
                  <a:schemeClr val="tx1"/>
                </a:solidFill>
                <a:latin typeface="微软雅黑" panose="020B0503020204020204" pitchFamily="34" charset="-122"/>
                <a:ea typeface="微软雅黑" panose="020B0503020204020204" pitchFamily="34" charset="-122"/>
                <a:sym typeface="+mn-ea"/>
              </a:rPr>
              <a:t>SAE</a:t>
            </a:r>
            <a:r>
              <a:rPr lang="zh-CN" altLang="en-US" sz="1600" dirty="0">
                <a:solidFill>
                  <a:schemeClr val="tx1"/>
                </a:solidFill>
                <a:latin typeface="微软雅黑" panose="020B0503020204020204" pitchFamily="34" charset="-122"/>
                <a:ea typeface="微软雅黑" panose="020B0503020204020204" pitchFamily="34" charset="-122"/>
                <a:sym typeface="+mn-ea"/>
              </a:rPr>
              <a:t>。</a:t>
            </a:r>
            <a:endParaRPr lang="zh-CN" altLang="en-US" sz="160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0" name="矩形 19"/>
          <p:cNvSpPr/>
          <p:nvPr>
            <p:custDataLst>
              <p:tags r:id="rId18"/>
            </p:custDataLst>
          </p:nvPr>
        </p:nvSpPr>
        <p:spPr>
          <a:xfrm>
            <a:off x="5105400" y="3371850"/>
            <a:ext cx="6164580" cy="742950"/>
          </a:xfrm>
          <a:prstGeom prst="rect">
            <a:avLst/>
          </a:prstGeom>
          <a:noFill/>
        </p:spPr>
        <p:txBody>
          <a:bodyPr wrap="square" lIns="0" tIns="0" rIns="0" bIns="0" rtlCol="0" anchor="ctr">
            <a:noAutofit/>
          </a:bodyPr>
          <a:p>
            <a:pPr algn="just">
              <a:lnSpc>
                <a:spcPct val="140000"/>
              </a:lnSpc>
              <a:spcBef>
                <a:spcPct val="0"/>
              </a:spcBef>
              <a:spcAft>
                <a:spcPct val="0"/>
              </a:spcAft>
            </a:pPr>
            <a:r>
              <a:rPr lang="zh-CN" altLang="en-US" sz="2000" b="1"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有效性</a:t>
            </a:r>
            <a:endParaRPr lang="zh-CN" altLang="en-US" sz="2000" b="1"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40000"/>
              </a:lnSpc>
              <a:spcBef>
                <a:spcPct val="0"/>
              </a:spcBef>
              <a:spcAft>
                <a:spcPct val="0"/>
              </a:spcAft>
            </a:pPr>
            <a:r>
              <a:rPr lang="zh-CN" altLang="en-US" sz="1600"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石杉碱甲展现了降低</a:t>
            </a:r>
            <a:r>
              <a:rPr lang="zh-CN" altLang="en-US" sz="1600" kern="0">
                <a:latin typeface="微软雅黑" panose="020B0503020204020204" pitchFamily="34" charset="-122"/>
                <a:ea typeface="微软雅黑" panose="020B0503020204020204" pitchFamily="34" charset="-122"/>
                <a:cs typeface="微软雅黑" panose="020B0503020204020204" pitchFamily="34" charset="-122"/>
                <a:sym typeface="+mn-ea"/>
              </a:rPr>
              <a:t>AChR-Ab</a:t>
            </a:r>
            <a:r>
              <a:rPr lang="zh-CN" altLang="en-US" sz="1600"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水平潜力，</a:t>
            </a:r>
            <a:r>
              <a:rPr lang="zh-CN" altLang="en-US" sz="1600"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提高生活质量71.98%。</a:t>
            </a:r>
            <a:endParaRPr lang="zh-CN" altLang="en-US" sz="1600"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40000"/>
              </a:lnSpc>
              <a:spcBef>
                <a:spcPct val="0"/>
              </a:spcBef>
              <a:spcAft>
                <a:spcPct val="0"/>
              </a:spcAft>
            </a:pP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同时缓解焦虑</a:t>
            </a:r>
            <a:r>
              <a:rPr lang="en-US"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抑郁作用，</a:t>
            </a:r>
            <a:r>
              <a:rPr lang="zh-CN" altLang="en-US" sz="1600"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多指南共识推荐。</a:t>
            </a:r>
            <a:endParaRPr lang="zh-CN" altLang="en-US" sz="1600"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40000"/>
              </a:lnSpc>
              <a:spcBef>
                <a:spcPct val="0"/>
              </a:spcBef>
              <a:spcAft>
                <a:spcPct val="0"/>
              </a:spcAft>
            </a:pPr>
            <a:endParaRPr lang="zh-CN" altLang="en-US" sz="1600"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矩形 23"/>
          <p:cNvSpPr/>
          <p:nvPr>
            <p:custDataLst>
              <p:tags r:id="rId19"/>
            </p:custDataLst>
          </p:nvPr>
        </p:nvSpPr>
        <p:spPr>
          <a:xfrm>
            <a:off x="5105400" y="5397501"/>
            <a:ext cx="5467984" cy="742950"/>
          </a:xfrm>
          <a:prstGeom prst="rect">
            <a:avLst/>
          </a:prstGeom>
          <a:noFill/>
        </p:spPr>
        <p:txBody>
          <a:bodyPr wrap="square" lIns="0" tIns="0" rIns="0" bIns="0" rtlCol="0" anchor="ctr">
            <a:noAutofit/>
          </a:bodyPr>
          <a:p>
            <a:pPr algn="just">
              <a:lnSpc>
                <a:spcPct val="140000"/>
              </a:lnSpc>
              <a:spcBef>
                <a:spcPct val="0"/>
              </a:spcBef>
              <a:spcAft>
                <a:spcPct val="0"/>
              </a:spcAft>
            </a:pPr>
            <a:r>
              <a:rPr lang="zh-CN" altLang="en-US" sz="2000" b="1"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公平性</a:t>
            </a:r>
            <a:endParaRPr lang="zh-CN" altLang="en-US" sz="2000" b="1"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40000"/>
              </a:lnSpc>
              <a:buClrTx/>
              <a:buSzTx/>
              <a:buFontTx/>
            </a:pPr>
            <a:r>
              <a:rPr lang="en-US" altLang="zh-CN" sz="1600" kern="0">
                <a:latin typeface="微软雅黑" panose="020B0503020204020204" pitchFamily="34" charset="-122"/>
                <a:ea typeface="微软雅黑" panose="020B0503020204020204" pitchFamily="34" charset="-122"/>
                <a:cs typeface="微软雅黑" panose="020B0503020204020204" pitchFamily="34" charset="-122"/>
                <a:sym typeface="+mn-lt"/>
              </a:rPr>
              <a:t>石杉碱甲注射液进入医保后对医保基金总预算增加较少</a:t>
            </a:r>
            <a:r>
              <a:rPr lang="zh-CN" altLang="en-US" sz="1600" kern="0">
                <a:latin typeface="微软雅黑" panose="020B0503020204020204" pitchFamily="34" charset="-122"/>
                <a:ea typeface="微软雅黑" panose="020B0503020204020204" pitchFamily="34" charset="-122"/>
                <a:cs typeface="微软雅黑" panose="020B0503020204020204" pitchFamily="34" charset="-122"/>
                <a:sym typeface="+mn-lt"/>
              </a:rPr>
              <a:t>。</a:t>
            </a:r>
            <a:endParaRPr lang="zh-CN" altLang="en-US" sz="1600"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5" name="矩形 24"/>
          <p:cNvSpPr/>
          <p:nvPr>
            <p:custDataLst>
              <p:tags r:id="rId20"/>
            </p:custDataLst>
          </p:nvPr>
        </p:nvSpPr>
        <p:spPr>
          <a:xfrm>
            <a:off x="5105400" y="4340225"/>
            <a:ext cx="6164580" cy="742950"/>
          </a:xfrm>
          <a:prstGeom prst="rect">
            <a:avLst/>
          </a:prstGeom>
          <a:noFill/>
        </p:spPr>
        <p:txBody>
          <a:bodyPr wrap="square" lIns="0" tIns="0" rIns="0" bIns="0" rtlCol="0" anchor="ctr">
            <a:noAutofit/>
          </a:bodyPr>
          <a:p>
            <a:pPr algn="just">
              <a:lnSpc>
                <a:spcPct val="140000"/>
              </a:lnSpc>
              <a:spcBef>
                <a:spcPct val="0"/>
              </a:spcBef>
              <a:spcAft>
                <a:spcPct val="0"/>
              </a:spcAft>
            </a:pPr>
            <a:r>
              <a:rPr lang="zh-CN" altLang="en-US" sz="2000" b="1"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创新性</a:t>
            </a:r>
            <a:endParaRPr lang="zh-CN" altLang="en-US" sz="2000" b="1"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40000"/>
              </a:lnSpc>
              <a:buClrTx/>
              <a:buSzTx/>
              <a:buFontTx/>
            </a:pPr>
            <a:r>
              <a:rPr lang="en-US" altLang="zh-CN" sz="1600"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中国自主研发创新药：</a:t>
            </a:r>
            <a:r>
              <a:rPr lang="en-US" altLang="zh-CN" sz="1600" kern="0">
                <a:latin typeface="微软雅黑" panose="020B0503020204020204" pitchFamily="34" charset="-122"/>
                <a:ea typeface="微软雅黑" panose="020B0503020204020204" pitchFamily="34" charset="-122"/>
                <a:cs typeface="微软雅黑" panose="020B0503020204020204" pitchFamily="34" charset="-122"/>
                <a:sym typeface="+mn-lt"/>
              </a:rPr>
              <a:t>真正改善疾病进程：</a:t>
            </a:r>
            <a:r>
              <a:rPr lang="en-US" altLang="zh-CN" sz="1600" kern="0">
                <a:latin typeface="微软雅黑" panose="020B0503020204020204" pitchFamily="34" charset="-122"/>
                <a:ea typeface="微软雅黑" panose="020B0503020204020204" pitchFamily="34" charset="-122"/>
                <a:cs typeface="微软雅黑" panose="020B0503020204020204" pitchFamily="34" charset="-122"/>
                <a:sym typeface="+mn-ea"/>
              </a:rPr>
              <a:t>可以明显降低MG患者体内抗体水平的乙酰胆碱酯酶抑制剂。</a:t>
            </a:r>
            <a:endParaRPr lang="en-US" altLang="zh-CN" sz="1600"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5" name="图片 3" descr="343435383038363b343532323337393bc9cfcad0cdcbb3f6"/>
          <p:cNvPicPr>
            <a:picLocks noChangeAspect="1"/>
          </p:cNvPicPr>
          <p:nvPr>
            <p:custDataLst>
              <p:tags r:id="rId21"/>
            </p:custDataLst>
          </p:nvPr>
        </p:nvPicPr>
        <p:blipFill>
          <a:blip r:embed="rId22">
            <a:extLst>
              <a:ext uri="{96DAC541-7B7A-43D3-8B79-37D633B846F1}">
                <asvg:svgBlip xmlns:asvg="http://schemas.microsoft.com/office/drawing/2016/SVG/main" r:embed="rId23"/>
              </a:ext>
            </a:extLst>
          </a:blip>
          <a:stretch>
            <a:fillRect/>
          </a:stretch>
        </p:blipFill>
        <p:spPr>
          <a:xfrm>
            <a:off x="4022090" y="4283076"/>
            <a:ext cx="474980" cy="474980"/>
          </a:xfrm>
          <a:prstGeom prst="rect">
            <a:avLst/>
          </a:prstGeom>
        </p:spPr>
      </p:pic>
      <p:pic>
        <p:nvPicPr>
          <p:cNvPr id="36" name="图片 21" descr="343435383038363b343532323430383bd3aacffab2bcbed6"/>
          <p:cNvPicPr>
            <a:picLocks noChangeAspect="1"/>
          </p:cNvPicPr>
          <p:nvPr>
            <p:custDataLst>
              <p:tags r:id="rId24"/>
            </p:custDataLst>
          </p:nvPr>
        </p:nvPicPr>
        <p:blipFill>
          <a:blip r:embed="rId25">
            <a:extLst>
              <a:ext uri="{96DAC541-7B7A-43D3-8B79-37D633B846F1}">
                <asvg:svgBlip xmlns:asvg="http://schemas.microsoft.com/office/drawing/2016/SVG/main" r:embed="rId26"/>
              </a:ext>
            </a:extLst>
          </a:blip>
          <a:stretch>
            <a:fillRect/>
          </a:stretch>
        </p:blipFill>
        <p:spPr>
          <a:xfrm>
            <a:off x="4022090" y="1451610"/>
            <a:ext cx="476250" cy="476250"/>
          </a:xfrm>
          <a:prstGeom prst="rect">
            <a:avLst/>
          </a:prstGeom>
        </p:spPr>
      </p:pic>
      <p:sp>
        <p:nvSpPr>
          <p:cNvPr id="39" name="任意多边形: 形状 60"/>
          <p:cNvSpPr/>
          <p:nvPr>
            <p:custDataLst>
              <p:tags r:id="rId27"/>
            </p:custDataLst>
          </p:nvPr>
        </p:nvSpPr>
        <p:spPr>
          <a:xfrm>
            <a:off x="5105400" y="1995170"/>
            <a:ext cx="6018530" cy="76200"/>
          </a:xfrm>
          <a:custGeom>
            <a:avLst/>
            <a:gdLst>
              <a:gd name="connsiteX0" fmla="*/ 1585913 w 1638300"/>
              <a:gd name="connsiteY0" fmla="*/ 0 h 57150"/>
              <a:gd name="connsiteX1" fmla="*/ 1638300 w 1638300"/>
              <a:gd name="connsiteY1" fmla="*/ 57150 h 57150"/>
              <a:gd name="connsiteX2" fmla="*/ 0 w 1638300"/>
              <a:gd name="connsiteY2" fmla="*/ 57150 h 57150"/>
            </a:gdLst>
            <a:ahLst/>
            <a:cxnLst>
              <a:cxn ang="0">
                <a:pos x="connsiteX0" y="connsiteY0"/>
              </a:cxn>
              <a:cxn ang="0">
                <a:pos x="connsiteX1" y="connsiteY1"/>
              </a:cxn>
              <a:cxn ang="0">
                <a:pos x="connsiteX2" y="connsiteY2"/>
              </a:cxn>
            </a:cxnLst>
            <a:rect l="l" t="t" r="r" b="b"/>
            <a:pathLst>
              <a:path w="1638300" h="57150">
                <a:moveTo>
                  <a:pt x="1585913" y="0"/>
                </a:moveTo>
                <a:lnTo>
                  <a:pt x="1638300" y="57150"/>
                </a:lnTo>
                <a:lnTo>
                  <a:pt x="0" y="57150"/>
                </a:lnTo>
              </a:path>
            </a:pathLst>
          </a:custGeom>
          <a:solidFill>
            <a:srgbClr val="54A998"/>
          </a:solidFill>
          <a:ln w="25400" cap="flat">
            <a:solidFill>
              <a:schemeClr val="accent2">
                <a:lumMod val="40000"/>
                <a:lumOff val="6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0" name="任意多边形: 形状 60"/>
          <p:cNvSpPr/>
          <p:nvPr>
            <p:custDataLst>
              <p:tags r:id="rId28"/>
            </p:custDataLst>
          </p:nvPr>
        </p:nvSpPr>
        <p:spPr>
          <a:xfrm>
            <a:off x="5106035" y="2961640"/>
            <a:ext cx="6018530" cy="76200"/>
          </a:xfrm>
          <a:custGeom>
            <a:avLst/>
            <a:gdLst>
              <a:gd name="connsiteX0" fmla="*/ 1585913 w 1638300"/>
              <a:gd name="connsiteY0" fmla="*/ 0 h 57150"/>
              <a:gd name="connsiteX1" fmla="*/ 1638300 w 1638300"/>
              <a:gd name="connsiteY1" fmla="*/ 57150 h 57150"/>
              <a:gd name="connsiteX2" fmla="*/ 0 w 1638300"/>
              <a:gd name="connsiteY2" fmla="*/ 57150 h 57150"/>
            </a:gdLst>
            <a:ahLst/>
            <a:cxnLst>
              <a:cxn ang="0">
                <a:pos x="connsiteX0" y="connsiteY0"/>
              </a:cxn>
              <a:cxn ang="0">
                <a:pos x="connsiteX1" y="connsiteY1"/>
              </a:cxn>
              <a:cxn ang="0">
                <a:pos x="connsiteX2" y="connsiteY2"/>
              </a:cxn>
            </a:cxnLst>
            <a:rect l="l" t="t" r="r" b="b"/>
            <a:pathLst>
              <a:path w="1638300" h="57150">
                <a:moveTo>
                  <a:pt x="1585913" y="0"/>
                </a:moveTo>
                <a:lnTo>
                  <a:pt x="1638300" y="57150"/>
                </a:lnTo>
                <a:lnTo>
                  <a:pt x="0" y="57150"/>
                </a:lnTo>
              </a:path>
            </a:pathLst>
          </a:custGeom>
          <a:solidFill>
            <a:srgbClr val="54A998"/>
          </a:solidFill>
          <a:ln w="25400" cap="flat">
            <a:solidFill>
              <a:schemeClr val="accent2">
                <a:lumMod val="40000"/>
                <a:lumOff val="6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1" name="任意多边形: 形状 60"/>
          <p:cNvSpPr/>
          <p:nvPr>
            <p:custDataLst>
              <p:tags r:id="rId29"/>
            </p:custDataLst>
          </p:nvPr>
        </p:nvSpPr>
        <p:spPr>
          <a:xfrm>
            <a:off x="5105400" y="4082415"/>
            <a:ext cx="6018530" cy="76200"/>
          </a:xfrm>
          <a:custGeom>
            <a:avLst/>
            <a:gdLst>
              <a:gd name="connsiteX0" fmla="*/ 1585913 w 1638300"/>
              <a:gd name="connsiteY0" fmla="*/ 0 h 57150"/>
              <a:gd name="connsiteX1" fmla="*/ 1638300 w 1638300"/>
              <a:gd name="connsiteY1" fmla="*/ 57150 h 57150"/>
              <a:gd name="connsiteX2" fmla="*/ 0 w 1638300"/>
              <a:gd name="connsiteY2" fmla="*/ 57150 h 57150"/>
            </a:gdLst>
            <a:ahLst/>
            <a:cxnLst>
              <a:cxn ang="0">
                <a:pos x="connsiteX0" y="connsiteY0"/>
              </a:cxn>
              <a:cxn ang="0">
                <a:pos x="connsiteX1" y="connsiteY1"/>
              </a:cxn>
              <a:cxn ang="0">
                <a:pos x="connsiteX2" y="connsiteY2"/>
              </a:cxn>
            </a:cxnLst>
            <a:rect l="l" t="t" r="r" b="b"/>
            <a:pathLst>
              <a:path w="1638300" h="57150">
                <a:moveTo>
                  <a:pt x="1585913" y="0"/>
                </a:moveTo>
                <a:lnTo>
                  <a:pt x="1638300" y="57150"/>
                </a:lnTo>
                <a:lnTo>
                  <a:pt x="0" y="57150"/>
                </a:lnTo>
              </a:path>
            </a:pathLst>
          </a:custGeom>
          <a:solidFill>
            <a:srgbClr val="54A998"/>
          </a:solidFill>
          <a:ln w="25400" cap="flat">
            <a:solidFill>
              <a:schemeClr val="accent2">
                <a:lumMod val="40000"/>
                <a:lumOff val="6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2" name="任意多边形: 形状 60"/>
          <p:cNvSpPr/>
          <p:nvPr>
            <p:custDataLst>
              <p:tags r:id="rId30"/>
            </p:custDataLst>
          </p:nvPr>
        </p:nvSpPr>
        <p:spPr>
          <a:xfrm>
            <a:off x="5105400" y="5252720"/>
            <a:ext cx="6018530" cy="76200"/>
          </a:xfrm>
          <a:custGeom>
            <a:avLst/>
            <a:gdLst>
              <a:gd name="connsiteX0" fmla="*/ 1585913 w 1638300"/>
              <a:gd name="connsiteY0" fmla="*/ 0 h 57150"/>
              <a:gd name="connsiteX1" fmla="*/ 1638300 w 1638300"/>
              <a:gd name="connsiteY1" fmla="*/ 57150 h 57150"/>
              <a:gd name="connsiteX2" fmla="*/ 0 w 1638300"/>
              <a:gd name="connsiteY2" fmla="*/ 57150 h 57150"/>
            </a:gdLst>
            <a:ahLst/>
            <a:cxnLst>
              <a:cxn ang="0">
                <a:pos x="connsiteX0" y="connsiteY0"/>
              </a:cxn>
              <a:cxn ang="0">
                <a:pos x="connsiteX1" y="connsiteY1"/>
              </a:cxn>
              <a:cxn ang="0">
                <a:pos x="connsiteX2" y="connsiteY2"/>
              </a:cxn>
            </a:cxnLst>
            <a:rect l="l" t="t" r="r" b="b"/>
            <a:pathLst>
              <a:path w="1638300" h="57150">
                <a:moveTo>
                  <a:pt x="1585913" y="0"/>
                </a:moveTo>
                <a:lnTo>
                  <a:pt x="1638300" y="57150"/>
                </a:lnTo>
                <a:lnTo>
                  <a:pt x="0" y="57150"/>
                </a:lnTo>
              </a:path>
            </a:pathLst>
          </a:custGeom>
          <a:solidFill>
            <a:srgbClr val="54A998"/>
          </a:solidFill>
          <a:ln w="25400" cap="flat">
            <a:solidFill>
              <a:schemeClr val="accent2">
                <a:lumMod val="40000"/>
                <a:lumOff val="6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7" name="任意多边形: 形状 60"/>
          <p:cNvSpPr/>
          <p:nvPr>
            <p:custDataLst>
              <p:tags r:id="rId31"/>
            </p:custDataLst>
          </p:nvPr>
        </p:nvSpPr>
        <p:spPr>
          <a:xfrm>
            <a:off x="5105400" y="6169660"/>
            <a:ext cx="6018530" cy="76200"/>
          </a:xfrm>
          <a:custGeom>
            <a:avLst/>
            <a:gdLst>
              <a:gd name="connsiteX0" fmla="*/ 1585913 w 1638300"/>
              <a:gd name="connsiteY0" fmla="*/ 0 h 57150"/>
              <a:gd name="connsiteX1" fmla="*/ 1638300 w 1638300"/>
              <a:gd name="connsiteY1" fmla="*/ 57150 h 57150"/>
              <a:gd name="connsiteX2" fmla="*/ 0 w 1638300"/>
              <a:gd name="connsiteY2" fmla="*/ 57150 h 57150"/>
            </a:gdLst>
            <a:ahLst/>
            <a:cxnLst>
              <a:cxn ang="0">
                <a:pos x="connsiteX0" y="connsiteY0"/>
              </a:cxn>
              <a:cxn ang="0">
                <a:pos x="connsiteX1" y="connsiteY1"/>
              </a:cxn>
              <a:cxn ang="0">
                <a:pos x="connsiteX2" y="connsiteY2"/>
              </a:cxn>
            </a:cxnLst>
            <a:rect l="l" t="t" r="r" b="b"/>
            <a:pathLst>
              <a:path w="1638300" h="57150">
                <a:moveTo>
                  <a:pt x="1585913" y="0"/>
                </a:moveTo>
                <a:lnTo>
                  <a:pt x="1638300" y="57150"/>
                </a:lnTo>
                <a:lnTo>
                  <a:pt x="0" y="57150"/>
                </a:lnTo>
              </a:path>
            </a:pathLst>
          </a:custGeom>
          <a:solidFill>
            <a:srgbClr val="54A998"/>
          </a:solidFill>
          <a:ln w="25400" cap="flat">
            <a:solidFill>
              <a:schemeClr val="accent2">
                <a:lumMod val="40000"/>
                <a:lumOff val="6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3" name="文本框 29"/>
          <p:cNvSpPr txBox="1"/>
          <p:nvPr/>
        </p:nvSpPr>
        <p:spPr>
          <a:xfrm>
            <a:off x="109329" y="6730"/>
            <a:ext cx="11973343" cy="337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基本信息</a:t>
            </a:r>
            <a:r>
              <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a:t>
            </a: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石杉碱甲</a:t>
            </a: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注射液</a:t>
            </a:r>
            <a:endPar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aphicFrame>
        <p:nvGraphicFramePr>
          <p:cNvPr id="24" name="表格 5"/>
          <p:cNvGraphicFramePr>
            <a:graphicFrameLocks noGrp="1"/>
          </p:cNvGraphicFramePr>
          <p:nvPr>
            <p:custDataLst>
              <p:tags r:id="rId1"/>
            </p:custDataLst>
          </p:nvPr>
        </p:nvGraphicFramePr>
        <p:xfrm>
          <a:off x="171450" y="1294765"/>
          <a:ext cx="5924550" cy="5165090"/>
        </p:xfrm>
        <a:graphic>
          <a:graphicData uri="http://schemas.openxmlformats.org/drawingml/2006/table">
            <a:tbl>
              <a:tblPr firstRow="1" bandRow="1">
                <a:tableStyleId>{5C22544A-7EE6-4342-B048-85BDC9FD1C3A}</a:tableStyleId>
              </a:tblPr>
              <a:tblGrid>
                <a:gridCol w="1607185"/>
                <a:gridCol w="1527175"/>
                <a:gridCol w="1544955"/>
                <a:gridCol w="1245235"/>
              </a:tblGrid>
              <a:tr h="378460">
                <a:tc>
                  <a:txBody>
                    <a:bodyPr/>
                    <a:lstStyle/>
                    <a:p>
                      <a:pPr algn="l">
                        <a:lnSpc>
                          <a:spcPct val="100000"/>
                        </a:lnSpc>
                      </a:pPr>
                      <a:r>
                        <a:rPr lang="zh-CN" altLang="en-US" sz="1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药品通用名称</a:t>
                      </a:r>
                      <a:endParaRPr lang="zh-CN" altLang="en-US" sz="1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50A196"/>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石杉碱甲注射液</a:t>
                      </a:r>
                      <a:endParaRPr lang="en-US" altLang="zh-CN" sz="1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50A196"/>
                    </a:solidFill>
                  </a:tcPr>
                </a:tc>
                <a:tc hMerge="1">
                  <a:tcPr>
                    <a:lnL w="19050" cap="flat" cmpd="sng" algn="ctr">
                      <a:solidFill>
                        <a:srgbClr val="054C53"/>
                      </a:solidFill>
                      <a:prstDash val="solid"/>
                      <a:round/>
                      <a:headEnd type="none" w="med" len="med"/>
                      <a:tailEnd type="none" w="med" len="med"/>
                    </a:lnL>
                  </a:tcPr>
                </a:tc>
                <a:tc hMerge="1">
                  <a:tcPr/>
                </a:tc>
              </a:tr>
              <a:tr h="393700">
                <a:tc>
                  <a:txBody>
                    <a:bodyPr/>
                    <a:lstStyle/>
                    <a:p>
                      <a:pPr algn="l">
                        <a:lnSpc>
                          <a:spcPct val="100000"/>
                        </a:lnSpc>
                      </a:pP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注册规格</a:t>
                      </a:r>
                      <a:endPar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ADD7CF"/>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1ml:</a:t>
                      </a: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0.2mg/</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支</a:t>
                      </a:r>
                      <a:endParaRPr lang="en-US" altLang="zh-CN" sz="1400" b="1" dirty="0">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hMerge="1">
                  <a:tcPr>
                    <a:lnL w="19050" cap="flat" cmpd="sng" algn="ctr">
                      <a:solidFill>
                        <a:srgbClr val="054C53"/>
                      </a:solidFill>
                      <a:prstDash val="solid"/>
                      <a:round/>
                      <a:headEnd type="none" w="med" len="med"/>
                      <a:tailEnd type="none" w="med" len="med"/>
                    </a:lnL>
                  </a:tcPr>
                </a:tc>
                <a:tc hMerge="1">
                  <a:tcPr/>
                </a:tc>
              </a:tr>
              <a:tr h="1003935">
                <a:tc>
                  <a:txBody>
                    <a:bodyPr/>
                    <a:lstStyle/>
                    <a:p>
                      <a:pPr algn="l">
                        <a:lnSpc>
                          <a:spcPct val="100000"/>
                        </a:lnSpc>
                      </a:pP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适应症</a:t>
                      </a:r>
                      <a:endPar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7CF"/>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本品适用于良性记忆障碍，提高患者指向记忆、联想学习、图像回忆、无意义图形再认及人像回忆等能力。对痴呆患者和脑器质性病变引起的记忆障碍亦有改善作用。</a:t>
                      </a:r>
                      <a:r>
                        <a:rPr lang="zh-CN" altLang="en-US" sz="14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另外本品亦用于</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重症肌无力的治疗</a:t>
                      </a:r>
                      <a:r>
                        <a:rPr lang="zh-CN" altLang="en-US" sz="14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zh-CN" altLang="zh-CN" sz="14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9050" cap="flat" cmpd="sng" algn="ctr">
                      <a:solidFill>
                        <a:srgbClr val="054C53"/>
                      </a:solidFill>
                      <a:prstDash val="solid"/>
                      <a:round/>
                      <a:headEnd type="none" w="med" len="med"/>
                      <a:tailEnd type="none" w="med" len="med"/>
                    </a:lnL>
                  </a:tcPr>
                </a:tc>
                <a:tc hMerge="1">
                  <a:tcPr/>
                </a:tc>
              </a:tr>
              <a:tr h="944880">
                <a:tc>
                  <a:txBody>
                    <a:bodyPr/>
                    <a:lstStyle/>
                    <a:p>
                      <a:pPr algn="l">
                        <a:lnSpc>
                          <a:spcPct val="100000"/>
                        </a:lnSpc>
                      </a:pP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用法用量</a:t>
                      </a:r>
                      <a:endPar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7CF"/>
                    </a:solidFill>
                  </a:tcPr>
                </a:tc>
                <a:tc gridSpan="3">
                  <a:txBody>
                    <a:bodyPr/>
                    <a:lstStyle/>
                    <a:p>
                      <a:pPr algn="l" fontAlgn="auto">
                        <a:lnSpc>
                          <a:spcPct val="100000"/>
                        </a:lnSpc>
                        <a:buClrTx/>
                        <a:buSzTx/>
                        <a:buFontTx/>
                      </a:pP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肌肉注射；</a:t>
                      </a:r>
                      <a:endPar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fontAlgn="auto">
                        <a:lnSpc>
                          <a:spcPct val="100000"/>
                        </a:lnSpc>
                        <a:buClrTx/>
                        <a:buSzTx/>
                        <a:buFont typeface="Wingdings" panose="05000000000000000000" pitchFamily="2" charset="2"/>
                        <a:buChar char="p"/>
                      </a:pP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治疗记忆障碍：一次</a:t>
                      </a: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0.2mg</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，一日一次或遵医嘱。</a:t>
                      </a:r>
                      <a:endPar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fontAlgn="auto">
                        <a:lnSpc>
                          <a:spcPct val="100000"/>
                        </a:lnSpc>
                        <a:buClrTx/>
                        <a:buSzTx/>
                        <a:buFont typeface="Wingdings" panose="05000000000000000000" pitchFamily="2" charset="2"/>
                        <a:buChar char="p"/>
                      </a:pP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治疗重症肌无力：一次</a:t>
                      </a:r>
                      <a:r>
                        <a:rPr lang="en-US" altLang="zh-CN"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0.2mg-0.4mg</a:t>
                      </a: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，一日一次或遵医嘱。</a:t>
                      </a:r>
                      <a:endPar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9050" cap="flat" cmpd="sng" algn="ctr">
                      <a:solidFill>
                        <a:srgbClr val="054C53"/>
                      </a:solidFill>
                      <a:prstDash val="solid"/>
                      <a:round/>
                      <a:headEnd type="none" w="med" len="med"/>
                      <a:tailEnd type="none" w="med" len="med"/>
                    </a:lnL>
                  </a:tcPr>
                </a:tc>
                <a:tc hMerge="1">
                  <a:tcPr/>
                </a:tc>
              </a:tr>
              <a:tr h="73152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中国大陆首次上市时间</a:t>
                      </a:r>
                      <a:endPar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ADD7CF"/>
                    </a:solidFill>
                  </a:tcPr>
                </a:tc>
                <a:tc>
                  <a:txBody>
                    <a:bodyPr/>
                    <a:lstStyle/>
                    <a:p>
                      <a:pPr marR="0" lvl="0" indent="0" algn="l" defTabSz="914400" rtl="0" fontAlgn="auto">
                        <a:lnSpc>
                          <a:spcPct val="100000"/>
                        </a:lnSpc>
                        <a:spcBef>
                          <a:spcPts val="0"/>
                        </a:spcBef>
                        <a:spcAft>
                          <a:spcPts val="0"/>
                        </a:spcAft>
                        <a:buClrTx/>
                        <a:buSzTx/>
                        <a:buFontTx/>
                        <a:buNone/>
                        <a:defRPr/>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2018</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年</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7</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月</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9050" cap="flat" cmpd="sng" algn="ctr">
                      <a:solidFill>
                        <a:srgbClr val="054C5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目前大陆地区同通用名药品的上市情况</a:t>
                      </a:r>
                      <a:endParaRPr lang="zh-CN" altLang="en-US" sz="1400" b="1">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ADD7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无</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9050" cap="flat" cmpd="sng" algn="ctr">
                      <a:solidFill>
                        <a:srgbClr val="054C53"/>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r>
              <a:tr h="554355">
                <a:tc>
                  <a:txBody>
                    <a:bodyPr/>
                    <a:lstStyle/>
                    <a:p>
                      <a:pPr algn="l">
                        <a:lnSpc>
                          <a:spcPct val="100000"/>
                        </a:lnSpc>
                      </a:pPr>
                      <a:r>
                        <a:rPr lang="zh-CN" altLang="en-US" sz="14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全球首个上市国家</a:t>
                      </a:r>
                      <a:r>
                        <a:rPr lang="en-US" altLang="zh-CN" sz="14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b="1"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地区及上市时间</a:t>
                      </a:r>
                      <a:endPar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ADD7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a:latin typeface="微软雅黑" panose="020B0503020204020204" pitchFamily="34" charset="-122"/>
                          <a:ea typeface="微软雅黑" panose="020B0503020204020204" pitchFamily="34" charset="-122"/>
                          <a:cs typeface="Times New Roman" panose="02020603050405020304" pitchFamily="18" charset="0"/>
                        </a:rPr>
                        <a:t>中国；</a:t>
                      </a:r>
                      <a:endParaRPr lang="en-US" altLang="zh-CN" sz="1400">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a:latin typeface="微软雅黑" panose="020B0503020204020204" pitchFamily="34" charset="-122"/>
                          <a:ea typeface="微软雅黑" panose="020B0503020204020204" pitchFamily="34" charset="-122"/>
                          <a:cs typeface="Times New Roman" panose="02020603050405020304" pitchFamily="18" charset="0"/>
                          <a:sym typeface="+mn-ea"/>
                        </a:rPr>
                        <a:t>2018</a:t>
                      </a:r>
                      <a:r>
                        <a:rPr lang="zh-CN" altLang="en-US" sz="1400">
                          <a:latin typeface="微软雅黑" panose="020B0503020204020204" pitchFamily="34" charset="-122"/>
                          <a:ea typeface="微软雅黑" panose="020B0503020204020204" pitchFamily="34" charset="-122"/>
                          <a:cs typeface="Times New Roman" panose="02020603050405020304" pitchFamily="18" charset="0"/>
                          <a:sym typeface="+mn-ea"/>
                        </a:rPr>
                        <a:t>年</a:t>
                      </a:r>
                      <a:r>
                        <a:rPr lang="en-US" altLang="zh-CN" sz="1400">
                          <a:latin typeface="微软雅黑" panose="020B0503020204020204" pitchFamily="34" charset="-122"/>
                          <a:ea typeface="微软雅黑" panose="020B0503020204020204" pitchFamily="34" charset="-122"/>
                          <a:cs typeface="Times New Roman" panose="02020603050405020304" pitchFamily="18" charset="0"/>
                          <a:sym typeface="+mn-ea"/>
                        </a:rPr>
                        <a:t>7</a:t>
                      </a:r>
                      <a:r>
                        <a:rPr lang="zh-CN" altLang="en-US" sz="1400">
                          <a:latin typeface="微软雅黑" panose="020B0503020204020204" pitchFamily="34" charset="-122"/>
                          <a:ea typeface="微软雅黑" panose="020B0503020204020204" pitchFamily="34" charset="-122"/>
                          <a:cs typeface="Times New Roman" panose="02020603050405020304" pitchFamily="18" charset="0"/>
                          <a:sym typeface="+mn-ea"/>
                        </a:rPr>
                        <a:t>月</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9050" cap="flat" cmpd="sng" algn="ctr">
                      <a:solidFill>
                        <a:srgbClr val="054C53"/>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是否为</a:t>
                      </a:r>
                      <a:r>
                        <a:rPr lang="en-US" altLang="zh-CN"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OTC</a:t>
                      </a: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药品</a:t>
                      </a:r>
                      <a:endPar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ADD7CF"/>
                    </a:solidFill>
                  </a:tcPr>
                </a:tc>
                <a:tc>
                  <a:txBody>
                    <a:bodyPr/>
                    <a:lstStyle/>
                    <a:p>
                      <a:pPr algn="l">
                        <a:lnSpc>
                          <a:spcPct val="100000"/>
                        </a:lnSpc>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否</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r>
              <a:tr h="1158240">
                <a:tc>
                  <a:txBody>
                    <a:bodyPr/>
                    <a:p>
                      <a:pPr algn="l">
                        <a:lnSpc>
                          <a:spcPct val="100000"/>
                        </a:lnSpc>
                        <a:buNone/>
                      </a:pP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申请目录</a:t>
                      </a: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类别</a:t>
                      </a:r>
                      <a:endPar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ADD7CF"/>
                    </a:solidFill>
                  </a:tcPr>
                </a:tc>
                <a:tc gridSpan="3">
                  <a:txBody>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rPr>
                        <a:t>1.目录外西药和中成药</a:t>
                      </a:r>
                      <a:endParaRPr lang="zh-CN" altLang="en-US" sz="1400" b="1" dirty="0">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（7）2026 年 6 月 10 日前经国家药监部门批准上市或已完成技术审评，说明书适应症或功能主治中包含有国家卫生健康委《第一批罕见病目录》《第二批罕见病目录》所收录罕见病的药品。</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9050" cap="flat" cmpd="sng" algn="ctr">
                      <a:solidFill>
                        <a:srgbClr val="054C53"/>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c h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rgbClr val="ADD7CF"/>
                    </a:solidFill>
                  </a:tcPr>
                </a:tc>
                <a:tc hMerge="1">
                  <a:tcPr anchor="ctr">
                    <a:lnL w="12700" cap="flat" cmpd="sng" algn="ctr">
                      <a:solidFill>
                        <a:schemeClr val="tx1"/>
                      </a:solidFill>
                      <a:prstDash val="solid"/>
                      <a:round/>
                      <a:headEnd type="none" w="med" len="med"/>
                      <a:tailEnd type="none" w="med" len="med"/>
                    </a:lnL>
                    <a:lnR w="19050" cap="flat" cmpd="sng" algn="ctr">
                      <a:solidFill>
                        <a:srgbClr val="054C53"/>
                      </a:solidFill>
                      <a:prstDash val="solid"/>
                      <a:round/>
                      <a:headEnd type="none" w="med" len="med"/>
                      <a:tailEnd type="none" w="med" len="med"/>
                    </a:lnR>
                    <a:lnT w="19050" cap="flat" cmpd="sng" algn="ctr">
                      <a:solidFill>
                        <a:srgbClr val="054C53"/>
                      </a:solidFill>
                      <a:prstDash val="solid"/>
                      <a:round/>
                      <a:headEnd type="none" w="med" len="med"/>
                      <a:tailEnd type="none" w="med" len="med"/>
                    </a:lnT>
                    <a:lnB w="19050" cap="flat" cmpd="sng" algn="ctr">
                      <a:solidFill>
                        <a:srgbClr val="054C53"/>
                      </a:solidFill>
                      <a:prstDash val="solid"/>
                      <a:round/>
                      <a:headEnd type="none" w="med" len="med"/>
                      <a:tailEnd type="none" w="med" len="med"/>
                    </a:lnB>
                    <a:solidFill>
                      <a:schemeClr val="bg1"/>
                    </a:solidFill>
                  </a:tcPr>
                </a:tc>
              </a:tr>
            </a:tbl>
          </a:graphicData>
        </a:graphic>
      </p:graphicFrame>
      <p:sp>
        <p:nvSpPr>
          <p:cNvPr id="4" name="文本框 3"/>
          <p:cNvSpPr txBox="1"/>
          <p:nvPr/>
        </p:nvSpPr>
        <p:spPr>
          <a:xfrm>
            <a:off x="109329" y="512423"/>
            <a:ext cx="11973342" cy="506730"/>
          </a:xfrm>
          <a:prstGeom prst="rect">
            <a:avLst/>
          </a:prstGeom>
          <a:noFill/>
        </p:spPr>
        <p:txBody>
          <a:bodyPr wrap="square">
            <a:spAutoFit/>
          </a:bodyPr>
          <a:lstStyle/>
          <a:p>
            <a:pPr algn="ctr">
              <a:lnSpc>
                <a:spcPct val="150000"/>
              </a:lnSpc>
            </a:pPr>
            <a:r>
              <a:rPr lang="zh-CN" altLang="en-US" b="1" dirty="0">
                <a:latin typeface="微软雅黑" panose="020B0503020204020204" pitchFamily="34" charset="-122"/>
                <a:ea typeface="微软雅黑" panose="020B0503020204020204" pitchFamily="34" charset="-122"/>
              </a:rPr>
              <a:t>石杉碱甲注射液是</a:t>
            </a:r>
            <a:r>
              <a:rPr lang="zh-CN" altLang="en-US" b="1" dirty="0">
                <a:solidFill>
                  <a:srgbClr val="FF0000"/>
                </a:solidFill>
                <a:latin typeface="微软雅黑" panose="020B0503020204020204" pitchFamily="34" charset="-122"/>
                <a:ea typeface="微软雅黑" panose="020B0503020204020204" pitchFamily="34" charset="-122"/>
              </a:rPr>
              <a:t>唯一</a:t>
            </a:r>
            <a:r>
              <a:rPr lang="zh-CN" altLang="en-US" b="1" dirty="0">
                <a:latin typeface="微软雅黑" panose="020B0503020204020204" pitchFamily="34" charset="-122"/>
                <a:ea typeface="微软雅黑" panose="020B0503020204020204" pitchFamily="34" charset="-122"/>
              </a:rPr>
              <a:t>有多项临床研究数据支持疗效与安全性的胆碱酯酶抑制剂。</a:t>
            </a:r>
            <a:r>
              <a:rPr lang="zh-CN" altLang="en-US" sz="16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sym typeface="+mn-ea"/>
              </a:rPr>
              <a:t>建议以氢溴酸加兰他敏注射液为参考药）</a:t>
            </a:r>
            <a:endParaRPr lang="en-US" altLang="zh-CN" b="1" dirty="0">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6320155" y="1256665"/>
          <a:ext cx="5715635" cy="3244850"/>
        </p:xfrm>
        <a:graphic>
          <a:graphicData uri="http://schemas.openxmlformats.org/drawingml/2006/table">
            <a:tbl>
              <a:tblPr firstRow="1" bandRow="1">
                <a:tableStyleId>{5C22544A-7EE6-4342-B048-85BDC9FD1C3A}</a:tableStyleId>
              </a:tblPr>
              <a:tblGrid>
                <a:gridCol w="5715635"/>
              </a:tblGrid>
              <a:tr h="36576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latin typeface="黑体" panose="02010609060101010101" charset="-122"/>
                          <a:ea typeface="黑体" panose="02010609060101010101" charset="-122"/>
                        </a:rPr>
                        <a:t>参照药品建议：</a:t>
                      </a:r>
                      <a:r>
                        <a:rPr lang="zh-CN" altLang="en-US" sz="1800" b="1" kern="1200" dirty="0">
                          <a:solidFill>
                            <a:schemeClr val="lt1"/>
                          </a:solidFill>
                          <a:latin typeface="黑体" panose="02010609060101010101" charset="-122"/>
                          <a:ea typeface="黑体" panose="02010609060101010101" charset="-122"/>
                          <a:cs typeface="+mn-cs"/>
                          <a:sym typeface="+mn-ea"/>
                        </a:rPr>
                        <a:t>氢溴酸加兰他敏注射液</a:t>
                      </a:r>
                      <a:endParaRPr lang="en-US" altLang="zh-CN" sz="1800" b="1" kern="1200" dirty="0">
                        <a:solidFill>
                          <a:schemeClr val="lt1"/>
                        </a:solidFill>
                        <a:latin typeface="黑体" panose="02010609060101010101" charset="-122"/>
                        <a:ea typeface="黑体" panose="02010609060101010101" charset="-122"/>
                        <a:cs typeface="+mn-cs"/>
                        <a:sym typeface="+mn-ea"/>
                      </a:endParaRPr>
                    </a:p>
                  </a:txBody>
                  <a:tcPr>
                    <a:lnB w="12700" cap="flat" cmpd="sng" algn="ctr">
                      <a:solidFill>
                        <a:schemeClr val="tx1"/>
                      </a:solidFill>
                      <a:prstDash val="solid"/>
                      <a:round/>
                      <a:headEnd type="none" w="med" len="med"/>
                      <a:tailEnd type="none" w="med" len="med"/>
                    </a:lnB>
                  </a:tcPr>
                </a:tc>
              </a:tr>
              <a:tr h="287909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矩形: 圆角 7"/>
          <p:cNvSpPr/>
          <p:nvPr/>
        </p:nvSpPr>
        <p:spPr>
          <a:xfrm>
            <a:off x="6349183" y="1856356"/>
            <a:ext cx="1870499" cy="401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①医保内，同适应症</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8219682" y="1761430"/>
            <a:ext cx="381599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氢溴酸加兰他敏注射液已纳入医保目录，适应症</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用于重症肌无力</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医保分类：</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抗痴呆药</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矩形: 圆角 11"/>
          <p:cNvSpPr/>
          <p:nvPr/>
        </p:nvSpPr>
        <p:spPr>
          <a:xfrm>
            <a:off x="6349183" y="2526453"/>
            <a:ext cx="1870499" cy="401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CN" altLang="en-US" sz="1400" dirty="0">
                <a:solidFill>
                  <a:schemeClr val="tx1"/>
                </a:solidFill>
                <a:latin typeface="微软雅黑" panose="020B0503020204020204" pitchFamily="34" charset="-122"/>
                <a:ea typeface="微软雅黑" panose="020B0503020204020204" pitchFamily="34" charset="-122"/>
              </a:rPr>
              <a:t>②同剂型</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8219682" y="2588557"/>
            <a:ext cx="28895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与石杉碱甲同为</a:t>
            </a:r>
            <a:r>
              <a:rPr lang="zh-CN" altLang="en-US" sz="1400" b="1" dirty="0">
                <a:solidFill>
                  <a:srgbClr val="FF0000"/>
                </a:solidFill>
                <a:latin typeface="微软雅黑" panose="020B0503020204020204" pitchFamily="34" charset="-122"/>
                <a:ea typeface="微软雅黑" panose="020B0503020204020204" pitchFamily="34" charset="-122"/>
              </a:rPr>
              <a:t>注射剂</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14" name="矩形: 圆角 13"/>
          <p:cNvSpPr/>
          <p:nvPr/>
        </p:nvSpPr>
        <p:spPr>
          <a:xfrm>
            <a:off x="6349183" y="3212552"/>
            <a:ext cx="1870499" cy="401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CN" altLang="en-US" sz="1400" dirty="0">
                <a:solidFill>
                  <a:schemeClr val="tx1"/>
                </a:solidFill>
                <a:latin typeface="微软雅黑" panose="020B0503020204020204" pitchFamily="34" charset="-122"/>
                <a:ea typeface="微软雅黑" panose="020B0503020204020204" pitchFamily="34" charset="-122"/>
              </a:rPr>
              <a:t>③作用机制相近</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8219682" y="3151724"/>
            <a:ext cx="3654347"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与石杉碱甲注射液一样，均具有</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胆碱酯酶抑制作用</a:t>
            </a:r>
            <a:endPar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矩形: 圆角 15"/>
          <p:cNvSpPr/>
          <p:nvPr/>
        </p:nvSpPr>
        <p:spPr>
          <a:xfrm>
            <a:off x="6349183" y="3898651"/>
            <a:ext cx="1870499" cy="401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CN" altLang="en-US" sz="1400" dirty="0">
                <a:solidFill>
                  <a:schemeClr val="tx1"/>
                </a:solidFill>
                <a:latin typeface="微软雅黑" panose="020B0503020204020204" pitchFamily="34" charset="-122"/>
                <a:ea typeface="微软雅黑" panose="020B0503020204020204" pitchFamily="34" charset="-122"/>
              </a:rPr>
              <a:t>④临床实践丰富</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219683" y="3866702"/>
            <a:ext cx="3815998" cy="523220"/>
          </a:xfrm>
          <a:prstGeom prst="rect">
            <a:avLst/>
          </a:prstGeom>
          <a:noFill/>
        </p:spPr>
        <p:txBody>
          <a:bodyPr wrap="square" rtlCol="0">
            <a:spAutoFit/>
          </a:bodyPr>
          <a:lstStyle/>
          <a:p>
            <a:pPr>
              <a:lnSpc>
                <a:spcPct val="100000"/>
              </a:lnSpc>
            </a:pPr>
            <a:r>
              <a:rPr lang="zh-CN" altLang="en-US" sz="1400" dirty="0">
                <a:latin typeface="微软雅黑" panose="020B0503020204020204" pitchFamily="34" charset="-122"/>
                <a:ea typeface="微软雅黑" panose="020B0503020204020204" pitchFamily="34" charset="-122"/>
              </a:rPr>
              <a:t>氢溴酸加兰他敏注射液是</a:t>
            </a:r>
            <a:r>
              <a:rPr lang="en-US" altLang="zh-CN" sz="1400" dirty="0">
                <a:latin typeface="微软雅黑" panose="020B0503020204020204" pitchFamily="34" charset="-122"/>
                <a:ea typeface="微软雅黑" panose="020B0503020204020204" pitchFamily="34" charset="-122"/>
              </a:rPr>
              <a:t>20</a:t>
            </a:r>
            <a:r>
              <a:rPr lang="zh-CN" altLang="en-US" sz="1400" dirty="0">
                <a:latin typeface="微软雅黑" panose="020B0503020204020204" pitchFamily="34" charset="-122"/>
                <a:ea typeface="微软雅黑" panose="020B0503020204020204" pitchFamily="34" charset="-122"/>
              </a:rPr>
              <a:t>世纪</a:t>
            </a:r>
            <a:r>
              <a:rPr lang="en-US" altLang="zh-CN" sz="1400" dirty="0">
                <a:latin typeface="微软雅黑" panose="020B0503020204020204" pitchFamily="34" charset="-122"/>
                <a:ea typeface="微软雅黑" panose="020B0503020204020204" pitchFamily="34" charset="-122"/>
              </a:rPr>
              <a:t>80</a:t>
            </a:r>
            <a:r>
              <a:rPr lang="zh-CN" altLang="en-US" sz="1400" dirty="0">
                <a:latin typeface="微软雅黑" panose="020B0503020204020204" pitchFamily="34" charset="-122"/>
                <a:ea typeface="微软雅黑" panose="020B0503020204020204" pitchFamily="34" charset="-122"/>
              </a:rPr>
              <a:t>年代上市的药品，临床作为重症肌无力常规治疗药物。</a:t>
            </a:r>
            <a:endParaRPr lang="zh-CN" altLang="en-US" sz="14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6320155" y="4641850"/>
            <a:ext cx="5715635" cy="1814830"/>
          </a:xfrm>
          <a:prstGeom prst="rect">
            <a:avLst/>
          </a:prstGeom>
          <a:solidFill>
            <a:schemeClr val="accent5">
              <a:lumMod val="40000"/>
              <a:lumOff val="60000"/>
            </a:schemeClr>
          </a:solidFill>
          <a:ln>
            <a:solidFill>
              <a:schemeClr val="accent5">
                <a:lumMod val="60000"/>
                <a:lumOff val="40000"/>
              </a:schemeClr>
            </a:solidFill>
          </a:ln>
        </p:spPr>
        <p:txBody>
          <a:bodyPr wrap="square" rtlCol="0">
            <a:spAutoFit/>
          </a:bodyPr>
          <a:lstStyle/>
          <a:p>
            <a:pPr marR="0" lvl="0" algn="l" defTabSz="914400" rtl="0" eaLnBrk="1" fontAlgn="auto" latinLnBrk="0" hangingPunct="1">
              <a:lnSpc>
                <a:spcPct val="100000"/>
              </a:lnSpc>
              <a:spcBef>
                <a:spcPct val="0"/>
              </a:spcBef>
              <a:spcAft>
                <a:spcPct val="0"/>
              </a:spcAft>
              <a:buClrTx/>
              <a:buSzTx/>
              <a:defRPr/>
            </a:pPr>
            <a:r>
              <a:rPr lang="zh-CN" altLang="en-US"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石杉碱甲注射液</a:t>
            </a:r>
            <a:r>
              <a:rPr lang="zh-CN" altLang="en-US"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rPr>
              <a:t>优势：</a:t>
            </a:r>
            <a:endParaRPr lang="zh-CN" altLang="en-US"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endParaRPr>
          </a:p>
          <a:p>
            <a:pPr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b="1" dirty="0">
                <a:solidFill>
                  <a:schemeClr val="tx1"/>
                </a:solidFill>
                <a:uFillTx/>
                <a:latin typeface="微软雅黑" panose="020B0503020204020204" pitchFamily="34" charset="-122"/>
                <a:ea typeface="微软雅黑" panose="020B0503020204020204" pitchFamily="34" charset="-122"/>
                <a:sym typeface="+mn-ea"/>
              </a:rPr>
              <a:t>作用效价更强：</a:t>
            </a:r>
            <a:r>
              <a:rPr lang="zh-CN" altLang="en-US"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sym typeface="+mn-ea"/>
              </a:rPr>
              <a:t>石杉碱甲相较加兰他敏，对乙酰胆碱酯酶的</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选择性更好，抑制作用更强、治疗效果更佳。</a:t>
            </a:r>
            <a:endParaRPr lang="zh-CN" altLang="en-US" sz="1400" b="1"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lvl="0" indent="0" algn="just" fontAlgn="auto">
              <a:lnSpc>
                <a:spcPct val="100000"/>
              </a:lnSpc>
              <a:spcBef>
                <a:spcPct val="0"/>
              </a:spcBef>
              <a:spcAft>
                <a:spcPct val="0"/>
              </a:spcAft>
              <a:buClrTx/>
              <a:buSzTx/>
              <a:buFontTx/>
            </a:pPr>
            <a:r>
              <a:rPr lang="en-US" altLang="zh-CN" sz="1400" b="1"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2</a:t>
            </a:r>
            <a:r>
              <a:rPr lang="zh-CN" altLang="en-US" sz="1400" b="1"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a:t>
            </a:r>
            <a:r>
              <a:rPr lang="zh-CN" altLang="en-US" sz="1400" b="1"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sym typeface="+mn-ea"/>
              </a:rPr>
              <a:t>安全性更高：</a:t>
            </a:r>
            <a:r>
              <a:rPr lang="zh-CN" altLang="en-US"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sym typeface="+mn-ea"/>
              </a:rPr>
              <a:t>石杉碱甲注射液用药剂量少，几乎无配伍禁忌，不良反应发生率远低于加兰他敏（</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石杉碱甲27.41%vs加兰他敏76.01%</a:t>
            </a:r>
            <a:r>
              <a:rPr lang="zh-CN" altLang="en-US"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zh-CN" altLang="en-US" sz="1400" b="1"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b="1"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临床获益更广：</a:t>
            </a:r>
            <a:r>
              <a:rPr lang="zh-CN" altLang="en-US" sz="1400" dirty="0">
                <a:solidFill>
                  <a:schemeClr val="dk1"/>
                </a:solidFill>
                <a:latin typeface="微软雅黑" panose="020B0503020204020204" pitchFamily="34" charset="-122"/>
                <a:ea typeface="微软雅黑" panose="020B0503020204020204" pitchFamily="34" charset="-122"/>
                <a:cs typeface="Times New Roman" panose="02020603050405020304" pitchFamily="18" charset="0"/>
                <a:sym typeface="+mn-ea"/>
              </a:rPr>
              <a:t>石杉碱甲具有</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中枢抗炎、抗氧化应激、神经营养、神经保护等多靶点作用机制，且对重症肌无力合并焦虑抑郁状态有改善作用，</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临床获益更广</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a:rPr>
              <a:t>力</a:t>
            </a: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a:rPr>
              <a:t>(MG)</a:t>
            </a: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a:rPr>
              <a:t>是一种罕见的自身免疫性疾病，疾病负担严重</a:t>
            </a: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a:rPr>
              <a:t>;</a:t>
            </a: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a:rPr>
              <a:t>目前仍以传统常规治疗为主、缺乏安全有效的创新治疗手段，药物选择方面仍存在未满足需求</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a:endParaRPr>
          </a:p>
        </p:txBody>
      </p:sp>
      <p:pic>
        <p:nvPicPr>
          <p:cNvPr id="20" name="图片 19"/>
          <p:cNvPicPr>
            <a:picLocks noChangeAspect="1"/>
          </p:cNvPicPr>
          <p:nvPr/>
        </p:nvPicPr>
        <p:blipFill>
          <a:blip r:embed="rId1"/>
          <a:stretch>
            <a:fillRect/>
          </a:stretch>
        </p:blipFill>
        <p:spPr>
          <a:xfrm>
            <a:off x="0" y="-11430"/>
            <a:ext cx="12192635" cy="404495"/>
          </a:xfrm>
          <a:prstGeom prst="rect">
            <a:avLst/>
          </a:prstGeom>
        </p:spPr>
      </p:pic>
      <p:sp>
        <p:nvSpPr>
          <p:cNvPr id="3" name="文本框 29"/>
          <p:cNvSpPr txBox="1"/>
          <p:nvPr/>
        </p:nvSpPr>
        <p:spPr>
          <a:xfrm>
            <a:off x="120963" y="28147"/>
            <a:ext cx="11973343"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基本信息</a:t>
            </a:r>
            <a:r>
              <a:rPr kumimoji="0" lang="en-US" altLang="zh-CN"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a:t>
            </a:r>
            <a:r>
              <a:rPr kumimoji="0" lang="zh-CN" altLang="en-US"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疾病概况</a:t>
            </a:r>
            <a:endParaRPr kumimoji="0" lang="zh-CN" altLang="en-US"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7" name="任意多边形: 形状 50"/>
          <p:cNvSpPr/>
          <p:nvPr>
            <p:custDataLst>
              <p:tags r:id="rId2"/>
            </p:custDataLst>
          </p:nvPr>
        </p:nvSpPr>
        <p:spPr>
          <a:xfrm>
            <a:off x="9556115" y="2386648"/>
            <a:ext cx="2036445" cy="3522980"/>
          </a:xfrm>
          <a:custGeom>
            <a:avLst/>
            <a:gdLst>
              <a:gd name="connsiteX0" fmla="*/ 0 w 1638300"/>
              <a:gd name="connsiteY0" fmla="*/ 0 h 2162175"/>
              <a:gd name="connsiteX1" fmla="*/ 1638300 w 1638300"/>
              <a:gd name="connsiteY1" fmla="*/ 0 h 2162175"/>
              <a:gd name="connsiteX2" fmla="*/ 1638300 w 1638300"/>
              <a:gd name="connsiteY2" fmla="*/ 2162175 h 2162175"/>
              <a:gd name="connsiteX3" fmla="*/ 0 w 1638300"/>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1638300" h="2162175">
                <a:moveTo>
                  <a:pt x="0" y="0"/>
                </a:moveTo>
                <a:lnTo>
                  <a:pt x="1638300" y="0"/>
                </a:lnTo>
                <a:lnTo>
                  <a:pt x="1638300" y="2162175"/>
                </a:lnTo>
                <a:lnTo>
                  <a:pt x="0" y="2162175"/>
                </a:lnTo>
                <a:close/>
              </a:path>
            </a:pathLst>
          </a:custGeom>
          <a:solidFill>
            <a:srgbClr val="808080">
              <a:alpha val="10000"/>
            </a:srgbClr>
          </a:solidFill>
          <a:ln w="9525" cap="flat">
            <a:noFill/>
            <a:prstDash val="solid"/>
            <a:miter/>
          </a:ln>
        </p:spPr>
        <p:txBody>
          <a:bodyPr rot="0" spcFirstLastPara="0" vertOverflow="overflow" horzOverflow="overflow" vert="horz" wrap="square" lIns="288290" tIns="45720" rIns="28829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auto">
              <a:lnSpc>
                <a:spcPct val="150000"/>
              </a:lnSpc>
            </a:pPr>
            <a:r>
              <a:rPr lang="en-US" altLang="zh-CN" sz="1400" dirty="0">
                <a:latin typeface="微软雅黑" panose="020B0503020204020204" pitchFamily="34" charset="-122"/>
                <a:ea typeface="微软雅黑" panose="020B0503020204020204" pitchFamily="34" charset="-122"/>
                <a:cs typeface="Times New Roman Regular" panose="02020503050405090304" charset="0"/>
                <a:sym typeface="+mn-ea"/>
              </a:rPr>
              <a:t>1</a:t>
            </a:r>
            <a:r>
              <a:rPr lang="zh-CN" altLang="en-US" sz="1400" dirty="0">
                <a:latin typeface="微软雅黑" panose="020B0503020204020204" pitchFamily="34" charset="-122"/>
                <a:ea typeface="微软雅黑" panose="020B0503020204020204" pitchFamily="34" charset="-122"/>
                <a:cs typeface="Times New Roman Regular" panose="02020503050405090304" charset="0"/>
                <a:sym typeface="+mn-ea"/>
              </a:rPr>
              <a:t>、国内患病率：</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MG</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患病率约为</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70</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370</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例</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/100</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万；</a:t>
            </a:r>
            <a:endPar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0" fontAlgn="auto">
              <a:lnSpc>
                <a:spcPct val="150000"/>
              </a:lnSpc>
            </a:pPr>
            <a:r>
              <a:rPr lang="en-US" altLang="zh-CN" sz="1400">
                <a:solidFill>
                  <a:schemeClr val="tx1"/>
                </a:solidFill>
                <a:latin typeface="微软雅黑" panose="020B0503020204020204" pitchFamily="34" charset="-122"/>
                <a:ea typeface="微软雅黑" panose="020B0503020204020204" pitchFamily="34" charset="-122"/>
                <a:cs typeface="+mn-ea"/>
                <a:sym typeface="+mn-ea"/>
              </a:rPr>
              <a:t>2</a:t>
            </a:r>
            <a:r>
              <a:rPr lang="zh-CN" altLang="en-US" sz="1400">
                <a:solidFill>
                  <a:schemeClr val="tx1"/>
                </a:solidFill>
                <a:latin typeface="微软雅黑" panose="020B0503020204020204" pitchFamily="34" charset="-122"/>
                <a:ea typeface="微软雅黑" panose="020B0503020204020204" pitchFamily="34" charset="-122"/>
                <a:cs typeface="+mn-ea"/>
                <a:sym typeface="+mn-ea"/>
              </a:rPr>
              <a:t>、</a:t>
            </a:r>
            <a:r>
              <a:rPr lang="zh-CN" altLang="en-US" sz="1400" dirty="0">
                <a:latin typeface="微软雅黑" panose="020B0503020204020204" pitchFamily="34" charset="-122"/>
                <a:ea typeface="微软雅黑" panose="020B0503020204020204" pitchFamily="34" charset="-122"/>
                <a:cs typeface="Times New Roman Regular" panose="02020503050405090304" charset="0"/>
                <a:sym typeface="+mn-ea"/>
              </a:rPr>
              <a:t>国内患者总数：</a:t>
            </a:r>
            <a:endParaRPr lang="zh-CN" altLang="en-US" sz="1400" dirty="0">
              <a:latin typeface="微软雅黑" panose="020B0503020204020204" pitchFamily="34" charset="-122"/>
              <a:ea typeface="微软雅黑" panose="020B0503020204020204" pitchFamily="34" charset="-122"/>
              <a:cs typeface="Times New Roman Regular" panose="02020503050405090304" charset="0"/>
              <a:sym typeface="+mn-ea"/>
            </a:endParaRPr>
          </a:p>
          <a:p>
            <a:pPr indent="0" fontAlgn="auto">
              <a:lnSpc>
                <a:spcPct val="150000"/>
              </a:lnSpc>
            </a:pP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约</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21</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万</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人，每年</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新增</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1</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万人。</a:t>
            </a:r>
            <a:endParaRPr lang="zh-CN" altLang="en-US" sz="1400">
              <a:solidFill>
                <a:schemeClr val="tx1"/>
              </a:solidFill>
              <a:latin typeface="微软雅黑" panose="020B0503020204020204" pitchFamily="34" charset="-122"/>
              <a:ea typeface="微软雅黑" panose="020B0503020204020204" pitchFamily="34" charset="-122"/>
              <a:cs typeface="+mn-ea"/>
              <a:sym typeface="+mn-ea"/>
            </a:endParaRPr>
          </a:p>
        </p:txBody>
      </p:sp>
      <p:sp>
        <p:nvSpPr>
          <p:cNvPr id="28" name="任意多边形: 形状 51"/>
          <p:cNvSpPr/>
          <p:nvPr>
            <p:custDataLst>
              <p:tags r:id="rId3"/>
            </p:custDataLst>
          </p:nvPr>
        </p:nvSpPr>
        <p:spPr>
          <a:xfrm>
            <a:off x="9549765" y="2274253"/>
            <a:ext cx="2036445" cy="12065"/>
          </a:xfrm>
          <a:custGeom>
            <a:avLst/>
            <a:gdLst>
              <a:gd name="connsiteX0" fmla="*/ 0 w 1638300"/>
              <a:gd name="connsiteY0" fmla="*/ 0 h 9525"/>
              <a:gd name="connsiteX1" fmla="*/ 1638300 w 1638300"/>
              <a:gd name="connsiteY1" fmla="*/ 0 h 9525"/>
            </a:gdLst>
            <a:ahLst/>
            <a:cxnLst>
              <a:cxn ang="0">
                <a:pos x="connsiteX0" y="connsiteY0"/>
              </a:cxn>
              <a:cxn ang="0">
                <a:pos x="connsiteX1" y="connsiteY1"/>
              </a:cxn>
            </a:cxnLst>
            <a:rect l="l" t="t" r="r" b="b"/>
            <a:pathLst>
              <a:path w="1638300" h="9525">
                <a:moveTo>
                  <a:pt x="0" y="0"/>
                </a:moveTo>
                <a:lnTo>
                  <a:pt x="1638300" y="0"/>
                </a:lnTo>
              </a:path>
            </a:pathLst>
          </a:custGeom>
          <a:ln w="25400" cap="flat">
            <a:solidFill>
              <a:schemeClr val="accent1">
                <a:lumMod val="40000"/>
                <a:lumOff val="6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9" name="任意多边形: 形状 53"/>
          <p:cNvSpPr/>
          <p:nvPr>
            <p:custDataLst>
              <p:tags r:id="rId4"/>
            </p:custDataLst>
          </p:nvPr>
        </p:nvSpPr>
        <p:spPr>
          <a:xfrm>
            <a:off x="7257415" y="2386965"/>
            <a:ext cx="2091055" cy="3522980"/>
          </a:xfrm>
          <a:custGeom>
            <a:avLst/>
            <a:gdLst>
              <a:gd name="connsiteX0" fmla="*/ 0 w 1638300"/>
              <a:gd name="connsiteY0" fmla="*/ 0 h 2162175"/>
              <a:gd name="connsiteX1" fmla="*/ 1638300 w 1638300"/>
              <a:gd name="connsiteY1" fmla="*/ 0 h 2162175"/>
              <a:gd name="connsiteX2" fmla="*/ 1638300 w 1638300"/>
              <a:gd name="connsiteY2" fmla="*/ 2162175 h 2162175"/>
              <a:gd name="connsiteX3" fmla="*/ 0 w 1638300"/>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1638300" h="2162175">
                <a:moveTo>
                  <a:pt x="0" y="0"/>
                </a:moveTo>
                <a:lnTo>
                  <a:pt x="1638300" y="0"/>
                </a:lnTo>
                <a:lnTo>
                  <a:pt x="1638300" y="2162175"/>
                </a:lnTo>
                <a:lnTo>
                  <a:pt x="0" y="2162175"/>
                </a:lnTo>
                <a:close/>
              </a:path>
            </a:pathLst>
          </a:custGeom>
          <a:solidFill>
            <a:srgbClr val="808080">
              <a:alpha val="10000"/>
            </a:srgbClr>
          </a:solidFill>
          <a:ln w="9525" cap="flat">
            <a:noFill/>
            <a:prstDash val="solid"/>
            <a:miter/>
          </a:ln>
        </p:spPr>
        <p:txBody>
          <a:bodyPr rot="0" spcFirstLastPara="0" vertOverflow="overflow" horzOverflow="overflow" vert="horz" wrap="square" lIns="288290" tIns="45720" rIns="28829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lnSpc>
                <a:spcPct val="150000"/>
              </a:lnSpc>
              <a:spcBef>
                <a:spcPts val="0"/>
              </a:spcBef>
              <a:buClrTx/>
              <a:buSzTx/>
              <a:buFontTx/>
              <a:buNone/>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1</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、住院死亡率</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14.69‰ </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（呼吸衰竭、肺部感染等）</a:t>
            </a:r>
            <a:endParaRPr lang="zh-CN" altLang="en-US" sz="1400" noProof="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a:p>
            <a:pPr algn="l" defTabSz="914400">
              <a:lnSpc>
                <a:spcPct val="150000"/>
              </a:lnSpc>
              <a:spcBef>
                <a:spcPts val="0"/>
              </a:spcBef>
              <a:buClrTx/>
              <a:buSzTx/>
              <a:buFontTx/>
              <a:buNone/>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2</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15%～20%</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患者至少发生一次肌无力危象，</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死亡率可达15%-50%。</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a:p>
            <a:pPr algn="l" defTabSz="914400">
              <a:lnSpc>
                <a:spcPct val="150000"/>
              </a:lnSpc>
              <a:spcBef>
                <a:spcPts val="0"/>
              </a:spcBef>
              <a:buClrTx/>
              <a:buSzTx/>
              <a:buFontTx/>
              <a:buNone/>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3</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76%</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患者存抑郁/焦虑情况，其中</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16%</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有严重抑郁或焦虑。</a:t>
            </a:r>
            <a:endParaRPr lang="zh-CN" altLang="en-US" sz="1400">
              <a:solidFill>
                <a:schemeClr val="tx1"/>
              </a:solidFill>
              <a:latin typeface="微软雅黑" panose="020B0503020204020204" pitchFamily="34" charset="-122"/>
              <a:ea typeface="微软雅黑" panose="020B0503020204020204" pitchFamily="34" charset="-122"/>
              <a:cs typeface="+mn-ea"/>
              <a:sym typeface="+mn-ea"/>
            </a:endParaRPr>
          </a:p>
        </p:txBody>
      </p:sp>
      <p:sp>
        <p:nvSpPr>
          <p:cNvPr id="30" name="任意多边形: 形状 54"/>
          <p:cNvSpPr/>
          <p:nvPr>
            <p:custDataLst>
              <p:tags r:id="rId5"/>
            </p:custDataLst>
          </p:nvPr>
        </p:nvSpPr>
        <p:spPr>
          <a:xfrm>
            <a:off x="7312026" y="2203133"/>
            <a:ext cx="2036445" cy="71120"/>
          </a:xfrm>
          <a:custGeom>
            <a:avLst/>
            <a:gdLst>
              <a:gd name="connsiteX0" fmla="*/ 1585913 w 1638300"/>
              <a:gd name="connsiteY0" fmla="*/ 0 h 57150"/>
              <a:gd name="connsiteX1" fmla="*/ 1638300 w 1638300"/>
              <a:gd name="connsiteY1" fmla="*/ 57150 h 57150"/>
              <a:gd name="connsiteX2" fmla="*/ 0 w 1638300"/>
              <a:gd name="connsiteY2" fmla="*/ 57150 h 57150"/>
            </a:gdLst>
            <a:ahLst/>
            <a:cxnLst>
              <a:cxn ang="0">
                <a:pos x="connsiteX0" y="connsiteY0"/>
              </a:cxn>
              <a:cxn ang="0">
                <a:pos x="connsiteX1" y="connsiteY1"/>
              </a:cxn>
              <a:cxn ang="0">
                <a:pos x="connsiteX2" y="connsiteY2"/>
              </a:cxn>
            </a:cxnLst>
            <a:rect l="l" t="t" r="r" b="b"/>
            <a:pathLst>
              <a:path w="1638300" h="57150">
                <a:moveTo>
                  <a:pt x="1585913" y="0"/>
                </a:moveTo>
                <a:lnTo>
                  <a:pt x="1638300" y="57150"/>
                </a:lnTo>
                <a:lnTo>
                  <a:pt x="0" y="57150"/>
                </a:lnTo>
              </a:path>
            </a:pathLst>
          </a:custGeom>
          <a:noFill/>
          <a:ln w="25400" cap="flat">
            <a:solidFill>
              <a:schemeClr val="accent2">
                <a:lumMod val="40000"/>
                <a:lumOff val="6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1" name="任意多边形: 形状 56"/>
          <p:cNvSpPr/>
          <p:nvPr>
            <p:custDataLst>
              <p:tags r:id="rId6"/>
            </p:custDataLst>
          </p:nvPr>
        </p:nvSpPr>
        <p:spPr>
          <a:xfrm>
            <a:off x="5080001" y="2386648"/>
            <a:ext cx="2036445" cy="3522980"/>
          </a:xfrm>
          <a:custGeom>
            <a:avLst/>
            <a:gdLst>
              <a:gd name="connsiteX0" fmla="*/ 0 w 1638300"/>
              <a:gd name="connsiteY0" fmla="*/ 0 h 2162175"/>
              <a:gd name="connsiteX1" fmla="*/ 1638300 w 1638300"/>
              <a:gd name="connsiteY1" fmla="*/ 0 h 2162175"/>
              <a:gd name="connsiteX2" fmla="*/ 1638300 w 1638300"/>
              <a:gd name="connsiteY2" fmla="*/ 2162175 h 2162175"/>
              <a:gd name="connsiteX3" fmla="*/ 0 w 1638300"/>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1638300" h="2162175">
                <a:moveTo>
                  <a:pt x="0" y="0"/>
                </a:moveTo>
                <a:lnTo>
                  <a:pt x="1638300" y="0"/>
                </a:lnTo>
                <a:lnTo>
                  <a:pt x="1638300" y="2162175"/>
                </a:lnTo>
                <a:lnTo>
                  <a:pt x="0" y="2162175"/>
                </a:lnTo>
                <a:close/>
              </a:path>
            </a:pathLst>
          </a:custGeom>
          <a:solidFill>
            <a:srgbClr val="808080">
              <a:alpha val="10000"/>
            </a:srgbClr>
          </a:solidFill>
          <a:ln w="9525" cap="flat">
            <a:noFill/>
            <a:prstDash val="solid"/>
            <a:miter/>
          </a:ln>
        </p:spPr>
        <p:txBody>
          <a:bodyPr rot="0" spcFirstLastPara="0" vertOverflow="overflow" horzOverflow="overflow" vert="horz" wrap="square" lIns="288290" tIns="45720" rIns="28829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spcBef>
                <a:spcPts val="0"/>
              </a:spcBef>
              <a:buClrTx/>
              <a:buSzTx/>
              <a:buFontTx/>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1</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、2025年《重症肌无力患者健康报告》中指出，70%的患者因为身体条件、歧视、治疗需要等原因而无法进行全职工作。</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a:p>
            <a:pPr algn="l" fontAlgn="auto">
              <a:lnSpc>
                <a:spcPct val="150000"/>
              </a:lnSpc>
              <a:spcBef>
                <a:spcPts val="0"/>
              </a:spcBef>
              <a:buClrTx/>
              <a:buSzTx/>
              <a:buFontTx/>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2</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、有56.8%的患者表示受到过歧视。</a:t>
            </a:r>
            <a:endPar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32" name="任意多边形: 形状 57"/>
          <p:cNvSpPr/>
          <p:nvPr>
            <p:custDataLst>
              <p:tags r:id="rId7"/>
            </p:custDataLst>
          </p:nvPr>
        </p:nvSpPr>
        <p:spPr>
          <a:xfrm>
            <a:off x="5074285" y="2193290"/>
            <a:ext cx="2036445" cy="81280"/>
          </a:xfrm>
          <a:custGeom>
            <a:avLst/>
            <a:gdLst>
              <a:gd name="connsiteX0" fmla="*/ 1585913 w 1638300"/>
              <a:gd name="connsiteY0" fmla="*/ 0 h 57150"/>
              <a:gd name="connsiteX1" fmla="*/ 1638300 w 1638300"/>
              <a:gd name="connsiteY1" fmla="*/ 57150 h 57150"/>
              <a:gd name="connsiteX2" fmla="*/ 0 w 1638300"/>
              <a:gd name="connsiteY2" fmla="*/ 57150 h 57150"/>
            </a:gdLst>
            <a:ahLst/>
            <a:cxnLst>
              <a:cxn ang="0">
                <a:pos x="connsiteX0" y="connsiteY0"/>
              </a:cxn>
              <a:cxn ang="0">
                <a:pos x="connsiteX1" y="connsiteY1"/>
              </a:cxn>
              <a:cxn ang="0">
                <a:pos x="connsiteX2" y="connsiteY2"/>
              </a:cxn>
            </a:cxnLst>
            <a:rect l="l" t="t" r="r" b="b"/>
            <a:pathLst>
              <a:path w="1638300" h="57150">
                <a:moveTo>
                  <a:pt x="1585913" y="0"/>
                </a:moveTo>
                <a:lnTo>
                  <a:pt x="1638300" y="57150"/>
                </a:lnTo>
                <a:lnTo>
                  <a:pt x="0" y="57150"/>
                </a:lnTo>
              </a:path>
            </a:pathLst>
          </a:custGeom>
          <a:noFill/>
          <a:ln w="25400" cap="flat">
            <a:solidFill>
              <a:schemeClr val="accent1">
                <a:lumMod val="40000"/>
                <a:lumOff val="6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3" name="任意多边形: 形状 59"/>
          <p:cNvSpPr/>
          <p:nvPr>
            <p:custDataLst>
              <p:tags r:id="rId8"/>
            </p:custDataLst>
          </p:nvPr>
        </p:nvSpPr>
        <p:spPr>
          <a:xfrm>
            <a:off x="2842261" y="2386648"/>
            <a:ext cx="2036445" cy="3522980"/>
          </a:xfrm>
          <a:custGeom>
            <a:avLst/>
            <a:gdLst>
              <a:gd name="connsiteX0" fmla="*/ 0 w 1638300"/>
              <a:gd name="connsiteY0" fmla="*/ 0 h 2162175"/>
              <a:gd name="connsiteX1" fmla="*/ 1638300 w 1638300"/>
              <a:gd name="connsiteY1" fmla="*/ 0 h 2162175"/>
              <a:gd name="connsiteX2" fmla="*/ 1638300 w 1638300"/>
              <a:gd name="connsiteY2" fmla="*/ 2162175 h 2162175"/>
              <a:gd name="connsiteX3" fmla="*/ 0 w 1638300"/>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1638300" h="2162175">
                <a:moveTo>
                  <a:pt x="0" y="0"/>
                </a:moveTo>
                <a:lnTo>
                  <a:pt x="1638300" y="0"/>
                </a:lnTo>
                <a:lnTo>
                  <a:pt x="1638300" y="2162175"/>
                </a:lnTo>
                <a:lnTo>
                  <a:pt x="0" y="2162175"/>
                </a:lnTo>
                <a:close/>
              </a:path>
            </a:pathLst>
          </a:custGeom>
          <a:solidFill>
            <a:srgbClr val="808080">
              <a:alpha val="10000"/>
            </a:srgbClr>
          </a:solidFill>
          <a:ln w="9525" cap="flat">
            <a:noFill/>
            <a:prstDash val="solid"/>
            <a:miter/>
          </a:ln>
        </p:spPr>
        <p:txBody>
          <a:bodyPr rot="0" spcFirstLastPara="0" vertOverflow="overflow" horzOverflow="overflow" vert="horz" wrap="square" lIns="288290" tIns="45720" rIns="28829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defRPr/>
            </a:pPr>
            <a:r>
              <a:rPr lang="zh-CN" altLang="en-US" sz="1400">
                <a:solidFill>
                  <a:schemeClr val="tx1"/>
                </a:solidFill>
                <a:latin typeface="微软雅黑" panose="020B0503020204020204" pitchFamily="34" charset="-122"/>
                <a:ea typeface="微软雅黑" panose="020B0503020204020204" pitchFamily="34" charset="-122"/>
                <a:cs typeface="+mn-ea"/>
                <a:sym typeface="+mn-ea"/>
              </a:rPr>
              <a:t>单击此处编辑添加正文，文字是您思想的提炼，为了最终演示发布的良好效果。根据需要可酌情增减文字，以便观者准确理解您所传达的信息。</a:t>
            </a:r>
            <a:endParaRPr lang="zh-CN" altLang="en-US" sz="1400">
              <a:solidFill>
                <a:schemeClr val="tx1"/>
              </a:solidFill>
              <a:latin typeface="微软雅黑" panose="020B0503020204020204" pitchFamily="34" charset="-122"/>
              <a:ea typeface="微软雅黑" panose="020B0503020204020204" pitchFamily="34" charset="-122"/>
              <a:cs typeface="+mn-ea"/>
              <a:sym typeface="+mn-ea"/>
            </a:endParaRPr>
          </a:p>
        </p:txBody>
      </p:sp>
      <p:sp>
        <p:nvSpPr>
          <p:cNvPr id="34" name="任意多边形: 形状 60"/>
          <p:cNvSpPr/>
          <p:nvPr>
            <p:custDataLst>
              <p:tags r:id="rId9"/>
            </p:custDataLst>
          </p:nvPr>
        </p:nvSpPr>
        <p:spPr>
          <a:xfrm>
            <a:off x="2836546" y="2203133"/>
            <a:ext cx="2036445" cy="71120"/>
          </a:xfrm>
          <a:custGeom>
            <a:avLst/>
            <a:gdLst>
              <a:gd name="connsiteX0" fmla="*/ 1585913 w 1638300"/>
              <a:gd name="connsiteY0" fmla="*/ 0 h 57150"/>
              <a:gd name="connsiteX1" fmla="*/ 1638300 w 1638300"/>
              <a:gd name="connsiteY1" fmla="*/ 57150 h 57150"/>
              <a:gd name="connsiteX2" fmla="*/ 0 w 1638300"/>
              <a:gd name="connsiteY2" fmla="*/ 57150 h 57150"/>
            </a:gdLst>
            <a:ahLst/>
            <a:cxnLst>
              <a:cxn ang="0">
                <a:pos x="connsiteX0" y="connsiteY0"/>
              </a:cxn>
              <a:cxn ang="0">
                <a:pos x="connsiteX1" y="connsiteY1"/>
              </a:cxn>
              <a:cxn ang="0">
                <a:pos x="connsiteX2" y="connsiteY2"/>
              </a:cxn>
            </a:cxnLst>
            <a:rect l="l" t="t" r="r" b="b"/>
            <a:pathLst>
              <a:path w="1638300" h="57150">
                <a:moveTo>
                  <a:pt x="1585913" y="0"/>
                </a:moveTo>
                <a:lnTo>
                  <a:pt x="1638300" y="57150"/>
                </a:lnTo>
                <a:lnTo>
                  <a:pt x="0" y="57150"/>
                </a:lnTo>
              </a:path>
            </a:pathLst>
          </a:custGeom>
          <a:noFill/>
          <a:ln w="25400" cap="flat">
            <a:solidFill>
              <a:schemeClr val="accent2">
                <a:lumMod val="40000"/>
                <a:lumOff val="6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5" name="任意多边形: 形状 62"/>
          <p:cNvSpPr/>
          <p:nvPr>
            <p:custDataLst>
              <p:tags r:id="rId10"/>
            </p:custDataLst>
          </p:nvPr>
        </p:nvSpPr>
        <p:spPr>
          <a:xfrm>
            <a:off x="490220" y="2357755"/>
            <a:ext cx="2150745" cy="3305810"/>
          </a:xfrm>
          <a:custGeom>
            <a:avLst/>
            <a:gdLst>
              <a:gd name="connsiteX0" fmla="*/ 0 w 1638300"/>
              <a:gd name="connsiteY0" fmla="*/ 0 h 2162175"/>
              <a:gd name="connsiteX1" fmla="*/ 1638300 w 1638300"/>
              <a:gd name="connsiteY1" fmla="*/ 0 h 2162175"/>
              <a:gd name="connsiteX2" fmla="*/ 1638300 w 1638300"/>
              <a:gd name="connsiteY2" fmla="*/ 2162175 h 2162175"/>
              <a:gd name="connsiteX3" fmla="*/ 0 w 1638300"/>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1638300" h="2162175">
                <a:moveTo>
                  <a:pt x="0" y="0"/>
                </a:moveTo>
                <a:lnTo>
                  <a:pt x="1638300" y="0"/>
                </a:lnTo>
                <a:lnTo>
                  <a:pt x="1638300" y="2162175"/>
                </a:lnTo>
                <a:lnTo>
                  <a:pt x="0" y="2162175"/>
                </a:lnTo>
                <a:close/>
              </a:path>
            </a:pathLst>
          </a:custGeom>
          <a:solidFill>
            <a:srgbClr val="808080">
              <a:alpha val="10000"/>
            </a:srgbClr>
          </a:solidFill>
          <a:ln w="9525" cap="flat">
            <a:noFill/>
            <a:prstDash val="solid"/>
            <a:miter/>
          </a:ln>
        </p:spPr>
        <p:txBody>
          <a:bodyPr rot="0" spcFirstLastPara="0" vertOverflow="overflow" horzOverflow="overflow" vert="horz" wrap="square" lIns="288290" tIns="45720" rIns="28829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auto">
              <a:lnSpc>
                <a:spcPct val="150000"/>
              </a:lnSpc>
              <a:buFont typeface="Arial" panose="020B0604020202020204" pitchFamily="34" charset="0"/>
              <a:buNone/>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1</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、获得性神经</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肌肉接头传递障碍的自身免疫性疾病。</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0" fontAlgn="auto">
              <a:lnSpc>
                <a:spcPct val="150000"/>
              </a:lnSpc>
              <a:buFont typeface="Arial" panose="020B0604020202020204" pitchFamily="34" charset="0"/>
              <a:buNone/>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2</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、严重时可危及生命，甚至因呼吸衰竭死亡</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36" name="任意多边形: 形状 63"/>
          <p:cNvSpPr/>
          <p:nvPr>
            <p:custDataLst>
              <p:tags r:id="rId11"/>
            </p:custDataLst>
          </p:nvPr>
        </p:nvSpPr>
        <p:spPr>
          <a:xfrm>
            <a:off x="598805" y="2203133"/>
            <a:ext cx="2036445" cy="71120"/>
          </a:xfrm>
          <a:custGeom>
            <a:avLst/>
            <a:gdLst>
              <a:gd name="connsiteX0" fmla="*/ 1585913 w 1638300"/>
              <a:gd name="connsiteY0" fmla="*/ 0 h 57150"/>
              <a:gd name="connsiteX1" fmla="*/ 1638300 w 1638300"/>
              <a:gd name="connsiteY1" fmla="*/ 57150 h 57150"/>
              <a:gd name="connsiteX2" fmla="*/ 0 w 1638300"/>
              <a:gd name="connsiteY2" fmla="*/ 57150 h 57150"/>
            </a:gdLst>
            <a:ahLst/>
            <a:cxnLst>
              <a:cxn ang="0">
                <a:pos x="connsiteX0" y="connsiteY0"/>
              </a:cxn>
              <a:cxn ang="0">
                <a:pos x="connsiteX1" y="connsiteY1"/>
              </a:cxn>
              <a:cxn ang="0">
                <a:pos x="connsiteX2" y="connsiteY2"/>
              </a:cxn>
            </a:cxnLst>
            <a:rect l="l" t="t" r="r" b="b"/>
            <a:pathLst>
              <a:path w="1638300" h="57150">
                <a:moveTo>
                  <a:pt x="1585913" y="0"/>
                </a:moveTo>
                <a:lnTo>
                  <a:pt x="1638300" y="57150"/>
                </a:lnTo>
                <a:lnTo>
                  <a:pt x="0" y="57150"/>
                </a:lnTo>
              </a:path>
            </a:pathLst>
          </a:custGeom>
          <a:noFill/>
          <a:ln w="25400" cap="flat">
            <a:solidFill>
              <a:schemeClr val="accent1">
                <a:lumMod val="40000"/>
                <a:lumOff val="6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37" name="图标" descr="日历"/>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rcRect/>
          <a:stretch>
            <a:fillRect/>
          </a:stretch>
        </p:blipFill>
        <p:spPr>
          <a:xfrm>
            <a:off x="604521" y="1796733"/>
            <a:ext cx="287655" cy="287655"/>
          </a:xfrm>
          <a:prstGeom prst="rect">
            <a:avLst/>
          </a:prstGeom>
        </p:spPr>
      </p:pic>
      <p:sp>
        <p:nvSpPr>
          <p:cNvPr id="38" name="标题"/>
          <p:cNvSpPr txBox="1"/>
          <p:nvPr>
            <p:custDataLst>
              <p:tags r:id="rId15"/>
            </p:custDataLst>
          </p:nvPr>
        </p:nvSpPr>
        <p:spPr>
          <a:xfrm>
            <a:off x="1044575" y="1761808"/>
            <a:ext cx="1596390" cy="328930"/>
          </a:xfrm>
          <a:prstGeom prst="rect">
            <a:avLst/>
          </a:prstGeom>
          <a:noFill/>
        </p:spPr>
        <p:txBody>
          <a:bodyPr wrap="none" lIns="0" tIns="0" rIns="0" bIns="0" rtlCol="0" anchor="b">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20000"/>
              </a:lnSpc>
              <a:buClrTx/>
              <a:buSzTx/>
              <a:buFontTx/>
            </a:pPr>
            <a:r>
              <a:rPr lang="zh-CN" altLang="en-US" b="1" dirty="0">
                <a:latin typeface="微软雅黑" panose="020B0503020204020204" pitchFamily="34" charset="-122"/>
                <a:ea typeface="微软雅黑" panose="020B0503020204020204" pitchFamily="34" charset="-122"/>
                <a:cs typeface="Segoe UI" panose="020B0502040204020203" pitchFamily="34" charset="0"/>
                <a:sym typeface="+mn-ea"/>
              </a:rPr>
              <a:t>疾病</a:t>
            </a:r>
            <a:r>
              <a:rPr lang="zh-CN" altLang="en-AU" b="1" dirty="0">
                <a:latin typeface="微软雅黑" panose="020B0503020204020204" pitchFamily="34" charset="-122"/>
                <a:ea typeface="微软雅黑" panose="020B0503020204020204" pitchFamily="34" charset="-122"/>
                <a:cs typeface="Segoe UI" panose="020B0502040204020203" pitchFamily="34" charset="0"/>
                <a:sym typeface="+mn-ea"/>
              </a:rPr>
              <a:t>概述</a:t>
            </a:r>
            <a:endParaRPr lang="en-US" altLang="zh-CN" b="1"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pic>
        <p:nvPicPr>
          <p:cNvPr id="39" name="图标" descr="日历"/>
          <p:cNvPicPr>
            <a:picLocks noChangeAspect="1"/>
          </p:cNvPicPr>
          <p:nvPr>
            <p:custDataLst>
              <p:tags r:id="rId16"/>
            </p:custDataLst>
          </p:nvPr>
        </p:nvPicPr>
        <p:blipFill>
          <a:blip r:embed="rId17">
            <a:extLst>
              <a:ext uri="{96DAC541-7B7A-43D3-8B79-37D633B846F1}">
                <asvg:svgBlip xmlns:asvg="http://schemas.microsoft.com/office/drawing/2016/SVG/main" r:embed="rId18"/>
              </a:ext>
            </a:extLst>
          </a:blip>
          <a:srcRect/>
          <a:stretch>
            <a:fillRect/>
          </a:stretch>
        </p:blipFill>
        <p:spPr>
          <a:xfrm>
            <a:off x="2836546" y="1796733"/>
            <a:ext cx="287655" cy="287655"/>
          </a:xfrm>
          <a:prstGeom prst="rect">
            <a:avLst/>
          </a:prstGeom>
        </p:spPr>
      </p:pic>
      <p:sp>
        <p:nvSpPr>
          <p:cNvPr id="40" name="标题"/>
          <p:cNvSpPr txBox="1"/>
          <p:nvPr>
            <p:custDataLst>
              <p:tags r:id="rId19"/>
            </p:custDataLst>
          </p:nvPr>
        </p:nvSpPr>
        <p:spPr>
          <a:xfrm>
            <a:off x="3282316" y="1761808"/>
            <a:ext cx="1596390" cy="328930"/>
          </a:xfrm>
          <a:prstGeom prst="rect">
            <a:avLst/>
          </a:prstGeom>
          <a:noFill/>
        </p:spPr>
        <p:txBody>
          <a:bodyPr wrap="none" lIns="0" tIns="0" rIns="0" bIns="0" rtlCol="0" anchor="b">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20000"/>
              </a:lnSpc>
              <a:buClrTx/>
              <a:buSzTx/>
              <a:buFontTx/>
            </a:pPr>
            <a:r>
              <a:rPr lang="zh-CN" altLang="en-US" b="1" dirty="0">
                <a:latin typeface="微软雅黑" panose="020B0503020204020204" pitchFamily="34" charset="-122"/>
                <a:ea typeface="微软雅黑" panose="020B0503020204020204" pitchFamily="34" charset="-122"/>
                <a:cs typeface="Segoe UI" panose="020B0502040204020203" pitchFamily="34" charset="0"/>
                <a:sym typeface="+mn-ea"/>
              </a:rPr>
              <a:t>发病</a:t>
            </a:r>
            <a:r>
              <a:rPr lang="zh-CN" altLang="en-AU" b="1" dirty="0">
                <a:latin typeface="微软雅黑" panose="020B0503020204020204" pitchFamily="34" charset="-122"/>
                <a:ea typeface="微软雅黑" panose="020B0503020204020204" pitchFamily="34" charset="-122"/>
                <a:cs typeface="Segoe UI" panose="020B0502040204020203" pitchFamily="34" charset="0"/>
                <a:sym typeface="+mn-ea"/>
              </a:rPr>
              <a:t>机制</a:t>
            </a:r>
            <a:endParaRPr lang="en-US" altLang="zh-CN" b="1"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pic>
        <p:nvPicPr>
          <p:cNvPr id="41" name="图标" descr="日历"/>
          <p:cNvPicPr>
            <a:picLocks noChangeAspect="1"/>
          </p:cNvPicPr>
          <p:nvPr>
            <p:custDataLst>
              <p:tags r:id="rId20"/>
            </p:custDataLst>
          </p:nvPr>
        </p:nvPicPr>
        <p:blipFill>
          <a:blip r:embed="rId13">
            <a:extLst>
              <a:ext uri="{96DAC541-7B7A-43D3-8B79-37D633B846F1}">
                <asvg:svgBlip xmlns:asvg="http://schemas.microsoft.com/office/drawing/2016/SVG/main" r:embed="rId21"/>
              </a:ext>
            </a:extLst>
          </a:blip>
          <a:srcRect/>
          <a:stretch>
            <a:fillRect/>
          </a:stretch>
        </p:blipFill>
        <p:spPr>
          <a:xfrm>
            <a:off x="5074286" y="1796733"/>
            <a:ext cx="287655" cy="287655"/>
          </a:xfrm>
          <a:prstGeom prst="rect">
            <a:avLst/>
          </a:prstGeom>
        </p:spPr>
      </p:pic>
      <p:sp>
        <p:nvSpPr>
          <p:cNvPr id="42" name="标题"/>
          <p:cNvSpPr txBox="1"/>
          <p:nvPr>
            <p:custDataLst>
              <p:tags r:id="rId22"/>
            </p:custDataLst>
          </p:nvPr>
        </p:nvSpPr>
        <p:spPr>
          <a:xfrm>
            <a:off x="5520056" y="1761808"/>
            <a:ext cx="1596390" cy="328930"/>
          </a:xfrm>
          <a:prstGeom prst="rect">
            <a:avLst/>
          </a:prstGeom>
          <a:noFill/>
        </p:spPr>
        <p:txBody>
          <a:bodyPr wrap="none" lIns="0" tIns="0" rIns="0" bIns="0" rtlCol="0" anchor="b">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20000"/>
              </a:lnSpc>
              <a:buClrTx/>
              <a:buSzTx/>
              <a:buFontTx/>
            </a:pPr>
            <a:r>
              <a:rPr lang="zh-CN" altLang="en-US" b="1" dirty="0">
                <a:latin typeface="微软雅黑" panose="020B0503020204020204" pitchFamily="34" charset="-122"/>
                <a:ea typeface="微软雅黑" panose="020B0503020204020204" pitchFamily="34" charset="-122"/>
                <a:cs typeface="Segoe UI" panose="020B0502040204020203" pitchFamily="34" charset="0"/>
                <a:sym typeface="Arial" panose="020B0604020202020204"/>
              </a:rPr>
              <a:t>疾病负担</a:t>
            </a:r>
            <a:endParaRPr lang="en-US" altLang="zh-CN" b="1"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pic>
        <p:nvPicPr>
          <p:cNvPr id="43" name="图标" descr="日历"/>
          <p:cNvPicPr>
            <a:picLocks noChangeAspect="1"/>
          </p:cNvPicPr>
          <p:nvPr>
            <p:custDataLst>
              <p:tags r:id="rId23"/>
            </p:custDataLst>
          </p:nvPr>
        </p:nvPicPr>
        <p:blipFill>
          <a:blip r:embed="rId17">
            <a:extLst>
              <a:ext uri="{96DAC541-7B7A-43D3-8B79-37D633B846F1}">
                <asvg:svgBlip xmlns:asvg="http://schemas.microsoft.com/office/drawing/2016/SVG/main" r:embed="rId24"/>
              </a:ext>
            </a:extLst>
          </a:blip>
          <a:srcRect/>
          <a:stretch>
            <a:fillRect/>
          </a:stretch>
        </p:blipFill>
        <p:spPr>
          <a:xfrm>
            <a:off x="7312026" y="1796733"/>
            <a:ext cx="287655" cy="287655"/>
          </a:xfrm>
          <a:prstGeom prst="rect">
            <a:avLst/>
          </a:prstGeom>
        </p:spPr>
      </p:pic>
      <p:sp>
        <p:nvSpPr>
          <p:cNvPr id="44" name="标题"/>
          <p:cNvSpPr txBox="1"/>
          <p:nvPr>
            <p:custDataLst>
              <p:tags r:id="rId25"/>
            </p:custDataLst>
          </p:nvPr>
        </p:nvSpPr>
        <p:spPr>
          <a:xfrm>
            <a:off x="7757796" y="1761808"/>
            <a:ext cx="1596390" cy="328930"/>
          </a:xfrm>
          <a:prstGeom prst="rect">
            <a:avLst/>
          </a:prstGeom>
          <a:noFill/>
        </p:spPr>
        <p:txBody>
          <a:bodyPr wrap="none" lIns="0" tIns="0" rIns="0" bIns="0" rtlCol="0" anchor="b">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20000"/>
              </a:lnSpc>
              <a:buClrTx/>
              <a:buSzTx/>
              <a:buFontTx/>
            </a:pPr>
            <a:r>
              <a:rPr lang="zh-CN" altLang="en-US" b="1" dirty="0">
                <a:latin typeface="微软雅黑" panose="020B0503020204020204" pitchFamily="34" charset="-122"/>
                <a:ea typeface="微软雅黑" panose="020B0503020204020204" pitchFamily="34" charset="-122"/>
                <a:cs typeface="Segoe UI" panose="020B0502040204020203" pitchFamily="34" charset="0"/>
                <a:sym typeface="Arial" panose="020B0604020202020204"/>
              </a:rPr>
              <a:t>疾病危害</a:t>
            </a:r>
            <a:endParaRPr lang="en-US" altLang="zh-CN" b="1"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pic>
        <p:nvPicPr>
          <p:cNvPr id="45" name="图标" descr="日历"/>
          <p:cNvPicPr>
            <a:picLocks noChangeAspect="1"/>
          </p:cNvPicPr>
          <p:nvPr>
            <p:custDataLst>
              <p:tags r:id="rId26"/>
            </p:custDataLst>
          </p:nvPr>
        </p:nvPicPr>
        <p:blipFill>
          <a:blip r:embed="rId13">
            <a:extLst>
              <a:ext uri="{96DAC541-7B7A-43D3-8B79-37D633B846F1}">
                <asvg:svgBlip xmlns:asvg="http://schemas.microsoft.com/office/drawing/2016/SVG/main" r:embed="rId27"/>
              </a:ext>
            </a:extLst>
          </a:blip>
          <a:srcRect/>
          <a:stretch>
            <a:fillRect/>
          </a:stretch>
        </p:blipFill>
        <p:spPr>
          <a:xfrm>
            <a:off x="9549766" y="1796733"/>
            <a:ext cx="287655" cy="287655"/>
          </a:xfrm>
          <a:prstGeom prst="rect">
            <a:avLst/>
          </a:prstGeom>
        </p:spPr>
      </p:pic>
      <p:sp>
        <p:nvSpPr>
          <p:cNvPr id="46" name="标题"/>
          <p:cNvSpPr txBox="1"/>
          <p:nvPr>
            <p:custDataLst>
              <p:tags r:id="rId28"/>
            </p:custDataLst>
          </p:nvPr>
        </p:nvSpPr>
        <p:spPr>
          <a:xfrm>
            <a:off x="9996170" y="1761808"/>
            <a:ext cx="1596390" cy="328930"/>
          </a:xfrm>
          <a:prstGeom prst="rect">
            <a:avLst/>
          </a:prstGeom>
          <a:noFill/>
        </p:spPr>
        <p:txBody>
          <a:bodyPr wrap="none" lIns="0" tIns="0" rIns="0" bIns="0" rtlCol="0" anchor="b">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20000"/>
              </a:lnSpc>
              <a:buClrTx/>
              <a:buSzTx/>
              <a:buFontTx/>
            </a:pPr>
            <a:r>
              <a:rPr lang="zh-CN" altLang="en-AU" b="1" dirty="0">
                <a:latin typeface="微软雅黑" panose="020B0503020204020204" pitchFamily="34" charset="-122"/>
                <a:ea typeface="微软雅黑" panose="020B0503020204020204" pitchFamily="34" charset="-122"/>
                <a:cs typeface="Times New Roman" panose="02020603050405020304" pitchFamily="18" charset="0"/>
                <a:sym typeface="+mn-ea"/>
              </a:rPr>
              <a:t>流行病学</a:t>
            </a:r>
            <a:endParaRPr lang="en-US" altLang="zh-CN" b="1"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sp>
        <p:nvSpPr>
          <p:cNvPr id="47" name="文本框 46"/>
          <p:cNvSpPr txBox="1"/>
          <p:nvPr/>
        </p:nvSpPr>
        <p:spPr>
          <a:xfrm>
            <a:off x="2836545" y="2386965"/>
            <a:ext cx="2036445" cy="3530600"/>
          </a:xfrm>
          <a:prstGeom prst="rect">
            <a:avLst/>
          </a:prstGeom>
          <a:solidFill>
            <a:srgbClr val="F2F2F2"/>
          </a:solidFill>
        </p:spPr>
        <p:txBody>
          <a:bodyPr wrap="square" rtlCol="0" anchor="t">
            <a:noAutofit/>
          </a:bodyPr>
          <a:p>
            <a:pPr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defRPr/>
            </a:pPr>
            <a:endParaRPr lang="zh-CN" altLang="en-US" sz="1400" b="1"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defRPr/>
            </a:pP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1</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、85%的全身性重症肌无力（gMG）病例与乙酰胆碱受体自身抗体(抗AChR)相关。</a:t>
            </a:r>
            <a:endPar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R="0" lvl="0" algn="l" defTabSz="914400" rtl="0" eaLnBrk="1" fontAlgn="auto" latinLnBrk="0" hangingPunct="1">
              <a:lnSpc>
                <a:spcPct val="150000"/>
              </a:lnSpc>
              <a:spcBef>
                <a:spcPts val="0"/>
              </a:spcBef>
              <a:buClrTx/>
              <a:buSzTx/>
              <a:buFontTx/>
              <a:buNone/>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2</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、抗乙酰胆碱受体(AChR)自身抗体通过阻断AChR上乙酰胆碱结合位点、诱导AChR交联内化、激活补体等途径发挥致病作用。</a:t>
            </a:r>
            <a:endParaRPr lang="en-AU" altLang="zh-CN" sz="1400" noProof="0" dirty="0" err="1">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48" name="文本框 47"/>
          <p:cNvSpPr txBox="1"/>
          <p:nvPr/>
        </p:nvSpPr>
        <p:spPr>
          <a:xfrm>
            <a:off x="271145" y="6023610"/>
            <a:ext cx="11823065" cy="706755"/>
          </a:xfrm>
          <a:prstGeom prst="rect">
            <a:avLst/>
          </a:prstGeom>
        </p:spPr>
        <p:txBody>
          <a:bodyPr wrap="square">
            <a:spAutoFit/>
          </a:bodyPr>
          <a:p>
            <a:r>
              <a:rPr lang="zh-CN" altLang="en-US" sz="10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中华医学会神经病学分会神经免疫学组</a:t>
            </a:r>
            <a:r>
              <a:rPr lang="en-US" altLang="zh-CN" sz="10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中国重症肌无力诊断和治疗指南（2025版）</a:t>
            </a:r>
            <a:r>
              <a:rPr lang="en-US" altLang="zh-CN" sz="10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,2025,</a:t>
            </a:r>
            <a:r>
              <a:rPr lang="en-US" altLang="zh-CN" sz="10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58</a:t>
            </a:r>
            <a:r>
              <a:rPr lang="en-US" altLang="zh-CN" sz="10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(7):721-741.</a:t>
            </a:r>
            <a:endParaRPr lang="en-US" altLang="zh-CN" sz="10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0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Elena Cort</a:t>
            </a:r>
            <a:r>
              <a:rPr lang="en-US" altLang="en-US" sz="10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é</a:t>
            </a:r>
            <a:r>
              <a:rPr lang="en-US" altLang="zh-CN" sz="10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s‑Vicente ,et. Assessing the Value Contribution of Vyvgart®(Efgartigimod Alfa) in the Treatment of Generalized Myasthenia Gravis with Acetylcholine Receptor Antibody in Spain Through Multi‑criteria Decision Analysis</a:t>
            </a:r>
            <a:r>
              <a:rPr lang="zh-CN" altLang="en-US" sz="10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J］.Adv Ther,2026,43:1486–1499.</a:t>
            </a:r>
            <a:endParaRPr lang="en-US" altLang="zh-CN" sz="1000">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10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马春芹，何国祥，罗娟</a:t>
            </a:r>
            <a:r>
              <a:rPr lang="en-US" altLang="zh-CN" sz="10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重症肌无力发病机制及诊断方法研究进展［</a:t>
            </a:r>
            <a:r>
              <a:rPr lang="en-US" altLang="zh-CN" sz="10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10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中国民康医学</a:t>
            </a:r>
            <a:r>
              <a:rPr lang="en-US" altLang="zh-CN" sz="100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,2025,37(23):18-22.</a:t>
            </a:r>
            <a:endParaRPr lang="en-US" altLang="zh-CN" sz="100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5" name="组合 64" descr="7b0a202020202274657874626f78223a20227b5c2269645c223a32303334383534302c5c227469645c223a5c225c227d220a7d0a"/>
          <p:cNvGrpSpPr/>
          <p:nvPr>
            <p:custDataLst>
              <p:tags r:id="rId29"/>
            </p:custDataLst>
          </p:nvPr>
        </p:nvGrpSpPr>
        <p:grpSpPr>
          <a:xfrm>
            <a:off x="120651" y="493395"/>
            <a:ext cx="11972926" cy="1006475"/>
            <a:chOff x="2927528" y="822502"/>
            <a:chExt cx="6399738" cy="3930473"/>
          </a:xfrm>
        </p:grpSpPr>
        <p:grpSp>
          <p:nvGrpSpPr>
            <p:cNvPr id="66" name="组合 65"/>
            <p:cNvGrpSpPr/>
            <p:nvPr/>
          </p:nvGrpSpPr>
          <p:grpSpPr>
            <a:xfrm>
              <a:off x="2927528" y="822502"/>
              <a:ext cx="6399738" cy="3930473"/>
              <a:chOff x="2927528" y="822502"/>
              <a:chExt cx="6399738" cy="3930473"/>
            </a:xfrm>
          </p:grpSpPr>
          <p:grpSp>
            <p:nvGrpSpPr>
              <p:cNvPr id="68" name="图形 46"/>
              <p:cNvGrpSpPr/>
              <p:nvPr/>
            </p:nvGrpSpPr>
            <p:grpSpPr>
              <a:xfrm>
                <a:off x="2927528" y="843913"/>
                <a:ext cx="6399738" cy="3890796"/>
                <a:chOff x="-112827" y="-1121385"/>
                <a:chExt cx="5554464" cy="3370599"/>
              </a:xfrm>
            </p:grpSpPr>
            <p:sp>
              <p:nvSpPr>
                <p:cNvPr id="69" name="任意多边形: 形状 7"/>
                <p:cNvSpPr/>
                <p:nvPr/>
              </p:nvSpPr>
              <p:spPr>
                <a:xfrm>
                  <a:off x="8266" y="8266"/>
                  <a:ext cx="5257776" cy="2232001"/>
                </a:xfrm>
                <a:custGeom>
                  <a:avLst/>
                  <a:gdLst>
                    <a:gd name="connsiteX0" fmla="*/ 0 w 5257776"/>
                    <a:gd name="connsiteY0" fmla="*/ 0 h 2232001"/>
                    <a:gd name="connsiteX1" fmla="*/ 5257776 w 5257776"/>
                    <a:gd name="connsiteY1" fmla="*/ 0 h 2232001"/>
                    <a:gd name="connsiteX2" fmla="*/ 5257776 w 5257776"/>
                    <a:gd name="connsiteY2" fmla="*/ 2232002 h 2232001"/>
                    <a:gd name="connsiteX3" fmla="*/ 0 w 5257776"/>
                    <a:gd name="connsiteY3" fmla="*/ 2232002 h 2232001"/>
                    <a:gd name="connsiteX4" fmla="*/ 0 w 5257776"/>
                    <a:gd name="connsiteY4" fmla="*/ 0 h 223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776" h="2232001">
                      <a:moveTo>
                        <a:pt x="0" y="0"/>
                      </a:moveTo>
                      <a:lnTo>
                        <a:pt x="5257776" y="0"/>
                      </a:lnTo>
                      <a:lnTo>
                        <a:pt x="5257776" y="2232002"/>
                      </a:lnTo>
                      <a:lnTo>
                        <a:pt x="0" y="2232002"/>
                      </a:lnTo>
                      <a:lnTo>
                        <a:pt x="0" y="0"/>
                      </a:lnTo>
                      <a:close/>
                    </a:path>
                  </a:pathLst>
                </a:custGeom>
                <a:solidFill>
                  <a:srgbClr val="FFFFFF"/>
                </a:solidFill>
                <a:ln w="8256"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70" name="任意多边形: 形状 8"/>
                <p:cNvSpPr/>
                <p:nvPr/>
              </p:nvSpPr>
              <p:spPr>
                <a:xfrm>
                  <a:off x="-112827" y="-1121385"/>
                  <a:ext cx="5554464" cy="3370599"/>
                </a:xfrm>
                <a:custGeom>
                  <a:avLst/>
                  <a:gdLst>
                    <a:gd name="connsiteX0" fmla="*/ 5274310 w 5274310"/>
                    <a:gd name="connsiteY0" fmla="*/ 0 h 2248535"/>
                    <a:gd name="connsiteX1" fmla="*/ 0 w 5274310"/>
                    <a:gd name="connsiteY1" fmla="*/ 0 h 2248535"/>
                    <a:gd name="connsiteX2" fmla="*/ 0 w 5274310"/>
                    <a:gd name="connsiteY2" fmla="*/ 2248535 h 2248535"/>
                    <a:gd name="connsiteX3" fmla="*/ 5274310 w 5274310"/>
                    <a:gd name="connsiteY3" fmla="*/ 2248535 h 2248535"/>
                    <a:gd name="connsiteX4" fmla="*/ 5274310 w 5274310"/>
                    <a:gd name="connsiteY4" fmla="*/ 0 h 2248535"/>
                    <a:gd name="connsiteX5" fmla="*/ 16534 w 5274310"/>
                    <a:gd name="connsiteY5" fmla="*/ 2232002 h 2248535"/>
                    <a:gd name="connsiteX6" fmla="*/ 16534 w 5274310"/>
                    <a:gd name="connsiteY6" fmla="*/ 16533 h 2248535"/>
                    <a:gd name="connsiteX7" fmla="*/ 5257776 w 5274310"/>
                    <a:gd name="connsiteY7" fmla="*/ 16533 h 2248535"/>
                    <a:gd name="connsiteX8" fmla="*/ 5257776 w 5274310"/>
                    <a:gd name="connsiteY8" fmla="*/ 2232002 h 2248535"/>
                    <a:gd name="connsiteX9" fmla="*/ 16534 w 5274310"/>
                    <a:gd name="connsiteY9" fmla="*/ 2232002 h 224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10" h="2248535">
                      <a:moveTo>
                        <a:pt x="5274310" y="0"/>
                      </a:moveTo>
                      <a:lnTo>
                        <a:pt x="0" y="0"/>
                      </a:lnTo>
                      <a:lnTo>
                        <a:pt x="0" y="2248535"/>
                      </a:lnTo>
                      <a:lnTo>
                        <a:pt x="5274310" y="2248535"/>
                      </a:lnTo>
                      <a:lnTo>
                        <a:pt x="5274310" y="0"/>
                      </a:lnTo>
                      <a:close/>
                      <a:moveTo>
                        <a:pt x="16534" y="2232002"/>
                      </a:moveTo>
                      <a:lnTo>
                        <a:pt x="16534" y="16533"/>
                      </a:lnTo>
                      <a:lnTo>
                        <a:pt x="5257776" y="16533"/>
                      </a:lnTo>
                      <a:lnTo>
                        <a:pt x="5257776" y="2232002"/>
                      </a:lnTo>
                      <a:lnTo>
                        <a:pt x="16534" y="2232002"/>
                      </a:lnTo>
                      <a:close/>
                    </a:path>
                  </a:pathLst>
                </a:custGeom>
                <a:solidFill>
                  <a:srgbClr val="6DAF93"/>
                </a:solidFill>
                <a:ln w="8256"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grpSp>
          <p:sp>
            <p:nvSpPr>
              <p:cNvPr id="71" name="任意多边形: 形状 5"/>
              <p:cNvSpPr/>
              <p:nvPr/>
            </p:nvSpPr>
            <p:spPr>
              <a:xfrm>
                <a:off x="3186112" y="822502"/>
                <a:ext cx="1628775" cy="57150"/>
              </a:xfrm>
              <a:custGeom>
                <a:avLst/>
                <a:gdLst>
                  <a:gd name="connsiteX0" fmla="*/ 0 w 1628775"/>
                  <a:gd name="connsiteY0" fmla="*/ 0 h 57150"/>
                  <a:gd name="connsiteX1" fmla="*/ 1628775 w 1628775"/>
                  <a:gd name="connsiteY1" fmla="*/ 0 h 57150"/>
                  <a:gd name="connsiteX2" fmla="*/ 1628775 w 1628775"/>
                  <a:gd name="connsiteY2" fmla="*/ 57150 h 57150"/>
                  <a:gd name="connsiteX3" fmla="*/ 0 w 1628775"/>
                  <a:gd name="connsiteY3" fmla="*/ 57150 h 57150"/>
                </a:gdLst>
                <a:ahLst/>
                <a:cxnLst>
                  <a:cxn ang="0">
                    <a:pos x="connsiteX0" y="connsiteY0"/>
                  </a:cxn>
                  <a:cxn ang="0">
                    <a:pos x="connsiteX1" y="connsiteY1"/>
                  </a:cxn>
                  <a:cxn ang="0">
                    <a:pos x="connsiteX2" y="connsiteY2"/>
                  </a:cxn>
                  <a:cxn ang="0">
                    <a:pos x="connsiteX3" y="connsiteY3"/>
                  </a:cxn>
                </a:cxnLst>
                <a:rect l="l" t="t" r="r" b="b"/>
                <a:pathLst>
                  <a:path w="1628775" h="57150">
                    <a:moveTo>
                      <a:pt x="0" y="0"/>
                    </a:moveTo>
                    <a:lnTo>
                      <a:pt x="1628775" y="0"/>
                    </a:lnTo>
                    <a:lnTo>
                      <a:pt x="1628775" y="57150"/>
                    </a:lnTo>
                    <a:lnTo>
                      <a:pt x="0" y="57150"/>
                    </a:lnTo>
                    <a:close/>
                  </a:path>
                </a:pathLst>
              </a:custGeom>
              <a:solidFill>
                <a:srgbClr val="6DAF93"/>
              </a:solidFill>
              <a:ln w="9525"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72" name="任意多边形: 形状 6"/>
              <p:cNvSpPr/>
              <p:nvPr/>
            </p:nvSpPr>
            <p:spPr>
              <a:xfrm>
                <a:off x="7158037" y="4695825"/>
                <a:ext cx="1628775" cy="57150"/>
              </a:xfrm>
              <a:custGeom>
                <a:avLst/>
                <a:gdLst>
                  <a:gd name="connsiteX0" fmla="*/ 0 w 1628775"/>
                  <a:gd name="connsiteY0" fmla="*/ 0 h 57150"/>
                  <a:gd name="connsiteX1" fmla="*/ 1628775 w 1628775"/>
                  <a:gd name="connsiteY1" fmla="*/ 0 h 57150"/>
                  <a:gd name="connsiteX2" fmla="*/ 1628775 w 1628775"/>
                  <a:gd name="connsiteY2" fmla="*/ 57150 h 57150"/>
                  <a:gd name="connsiteX3" fmla="*/ 0 w 1628775"/>
                  <a:gd name="connsiteY3" fmla="*/ 57150 h 57150"/>
                </a:gdLst>
                <a:ahLst/>
                <a:cxnLst>
                  <a:cxn ang="0">
                    <a:pos x="connsiteX0" y="connsiteY0"/>
                  </a:cxn>
                  <a:cxn ang="0">
                    <a:pos x="connsiteX1" y="connsiteY1"/>
                  </a:cxn>
                  <a:cxn ang="0">
                    <a:pos x="connsiteX2" y="connsiteY2"/>
                  </a:cxn>
                  <a:cxn ang="0">
                    <a:pos x="connsiteX3" y="connsiteY3"/>
                  </a:cxn>
                </a:cxnLst>
                <a:rect l="l" t="t" r="r" b="b"/>
                <a:pathLst>
                  <a:path w="1628775" h="57150">
                    <a:moveTo>
                      <a:pt x="0" y="0"/>
                    </a:moveTo>
                    <a:lnTo>
                      <a:pt x="1628775" y="0"/>
                    </a:lnTo>
                    <a:lnTo>
                      <a:pt x="1628775" y="57150"/>
                    </a:lnTo>
                    <a:lnTo>
                      <a:pt x="0" y="57150"/>
                    </a:lnTo>
                    <a:close/>
                  </a:path>
                </a:pathLst>
              </a:custGeom>
              <a:solidFill>
                <a:srgbClr val="6DAF93"/>
              </a:solidFill>
              <a:ln w="9525"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grpSp>
        <p:sp>
          <p:nvSpPr>
            <p:cNvPr id="73" name="文本框 72"/>
            <p:cNvSpPr txBox="1"/>
            <p:nvPr/>
          </p:nvSpPr>
          <p:spPr>
            <a:xfrm>
              <a:off x="2978101" y="1246551"/>
              <a:ext cx="6294857" cy="3005510"/>
            </a:xfrm>
            <a:prstGeom prst="rect">
              <a:avLst/>
            </a:prstGeom>
            <a:noFill/>
          </p:spPr>
          <p:txBody>
            <a:bodyPr wrap="square" rtlCol="0" anchor="ctr">
              <a:noAutofit/>
            </a:bodyPr>
            <a:lstStyle/>
            <a:p>
              <a:pPr>
                <a:lnSpc>
                  <a:spcPct val="150000"/>
                </a:lnSpc>
              </a:pPr>
              <a:r>
                <a:rPr lang="zh-CN" altLang="en-US" b="1" dirty="0">
                  <a:latin typeface="微软雅黑" panose="020B0503020204020204" pitchFamily="34" charset="-122"/>
                  <a:ea typeface="微软雅黑" panose="020B0503020204020204" pitchFamily="34" charset="-122"/>
                  <a:sym typeface="+mn-ea"/>
                </a:rPr>
                <a:t>重症肌无力(MG)是一种</a:t>
              </a:r>
              <a:r>
                <a:rPr lang="zh-CN" altLang="en-US" b="1" dirty="0">
                  <a:solidFill>
                    <a:srgbClr val="FF0000"/>
                  </a:solidFill>
                  <a:latin typeface="微软雅黑" panose="020B0503020204020204" pitchFamily="34" charset="-122"/>
                  <a:ea typeface="微软雅黑" panose="020B0503020204020204" pitchFamily="34" charset="-122"/>
                  <a:sym typeface="+mn-ea"/>
                </a:rPr>
                <a:t>罕见的自身免疫性疾病，</a:t>
              </a:r>
              <a:r>
                <a:rPr lang="zh-CN" altLang="en-US" b="1" dirty="0">
                  <a:solidFill>
                    <a:srgbClr val="FF0000"/>
                  </a:solidFill>
                  <a:latin typeface="微软雅黑" panose="020B0503020204020204" pitchFamily="34" charset="-122"/>
                  <a:ea typeface="微软雅黑" panose="020B0503020204020204" pitchFamily="34" charset="-122"/>
                  <a:sym typeface="+mn-ea"/>
                </a:rPr>
                <a:t>85%的全身性重症肌无力与乙酰胆碱受体自身抗体(抗AChR)相关</a:t>
              </a:r>
              <a:r>
                <a:rPr lang="zh-CN" altLang="en-US" b="1" dirty="0">
                  <a:solidFill>
                    <a:srgbClr val="FF0000"/>
                  </a:solidFill>
                  <a:latin typeface="微软雅黑" panose="020B0503020204020204" pitchFamily="34" charset="-122"/>
                  <a:ea typeface="微软雅黑" panose="020B0503020204020204" pitchFamily="34" charset="-122"/>
                  <a:sym typeface="+mn-ea"/>
                </a:rPr>
                <a:t>；</a:t>
              </a:r>
              <a:endParaRPr lang="zh-CN" altLang="en-US"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rgbClr val="FF0000"/>
                  </a:solidFill>
                  <a:latin typeface="微软雅黑" panose="020B0503020204020204" pitchFamily="34" charset="-122"/>
                  <a:ea typeface="微软雅黑" panose="020B0503020204020204" pitchFamily="34" charset="-122"/>
                  <a:sym typeface="+mn-ea"/>
                </a:rPr>
                <a:t>胆碱酯酶抑制剂为 </a:t>
              </a:r>
              <a:r>
                <a:rPr lang="en-US" altLang="zh-CN" b="1" dirty="0">
                  <a:solidFill>
                    <a:srgbClr val="FF0000"/>
                  </a:solidFill>
                  <a:latin typeface="微软雅黑" panose="020B0503020204020204" pitchFamily="34" charset="-122"/>
                  <a:ea typeface="微软雅黑" panose="020B0503020204020204" pitchFamily="34" charset="-122"/>
                  <a:sym typeface="+mn-ea"/>
                </a:rPr>
                <a:t>MG </a:t>
              </a:r>
              <a:r>
                <a:rPr lang="zh-CN" altLang="en-US" b="1" dirty="0">
                  <a:solidFill>
                    <a:srgbClr val="FF0000"/>
                  </a:solidFill>
                  <a:latin typeface="微软雅黑" panose="020B0503020204020204" pitchFamily="34" charset="-122"/>
                  <a:ea typeface="微软雅黑" panose="020B0503020204020204" pitchFamily="34" charset="-122"/>
                  <a:sym typeface="+mn-ea"/>
                </a:rPr>
                <a:t>首选治疗药物，通过抑制乙酰胆碱酯酶活性，提高突触间隙 </a:t>
              </a:r>
              <a:r>
                <a:rPr lang="en-US" altLang="zh-CN" b="1" dirty="0">
                  <a:solidFill>
                    <a:srgbClr val="FF0000"/>
                  </a:solidFill>
                  <a:latin typeface="微软雅黑" panose="020B0503020204020204" pitchFamily="34" charset="-122"/>
                  <a:ea typeface="微软雅黑" panose="020B0503020204020204" pitchFamily="34" charset="-122"/>
                  <a:sym typeface="+mn-ea"/>
                </a:rPr>
                <a:t>ACh </a:t>
              </a:r>
              <a:r>
                <a:rPr lang="zh-CN" altLang="en-US" b="1" dirty="0">
                  <a:solidFill>
                    <a:srgbClr val="FF0000"/>
                  </a:solidFill>
                  <a:latin typeface="微软雅黑" panose="020B0503020204020204" pitchFamily="34" charset="-122"/>
                  <a:ea typeface="微软雅黑" panose="020B0503020204020204" pitchFamily="34" charset="-122"/>
                  <a:sym typeface="+mn-ea"/>
                </a:rPr>
                <a:t>浓度，改善肌无力症状。</a:t>
              </a:r>
              <a:endParaRPr lang="zh-CN" altLang="en-US" b="1" dirty="0">
                <a:effectLst/>
                <a:latin typeface="微软雅黑" panose="020B0503020204020204" pitchFamily="34" charset="-122"/>
                <a:ea typeface="微软雅黑" panose="020B0503020204020204" pitchFamily="34" charset="-122"/>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a:rPr>
              <a:t>力</a:t>
            </a: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a:rPr>
              <a:t>(MG)</a:t>
            </a: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a:rPr>
              <a:t>是一种罕见的自身免疫性疾病，疾病负担严重</a:t>
            </a: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a:rPr>
              <a:t>;</a:t>
            </a: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a:rPr>
              <a:t>目前仍以传统常规治疗为主、缺乏安全有效的创新治疗手段，药物选择方面仍存在未满足需求</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a:endParaRPr>
          </a:p>
        </p:txBody>
      </p:sp>
      <p:pic>
        <p:nvPicPr>
          <p:cNvPr id="20" name="图片 19"/>
          <p:cNvPicPr>
            <a:picLocks noChangeAspect="1"/>
          </p:cNvPicPr>
          <p:nvPr/>
        </p:nvPicPr>
        <p:blipFill>
          <a:blip r:embed="rId1"/>
          <a:stretch>
            <a:fillRect/>
          </a:stretch>
        </p:blipFill>
        <p:spPr>
          <a:xfrm>
            <a:off x="0" y="-11430"/>
            <a:ext cx="12192635" cy="404495"/>
          </a:xfrm>
          <a:prstGeom prst="rect">
            <a:avLst/>
          </a:prstGeom>
        </p:spPr>
      </p:pic>
      <p:sp>
        <p:nvSpPr>
          <p:cNvPr id="3" name="文本框 29"/>
          <p:cNvSpPr txBox="1"/>
          <p:nvPr/>
        </p:nvSpPr>
        <p:spPr>
          <a:xfrm>
            <a:off x="120963" y="28147"/>
            <a:ext cx="11973343"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基本信息</a:t>
            </a:r>
            <a:r>
              <a:rPr kumimoji="0" lang="en-US" altLang="zh-CN"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a:t>
            </a:r>
            <a:r>
              <a:rPr lang="zh-CN" altLang="en-US" b="1" dirty="0">
                <a:solidFill>
                  <a:schemeClr val="bg1"/>
                </a:solidFill>
                <a:effectLst/>
                <a:latin typeface="微软雅黑" panose="020B0503020204020204" pitchFamily="34" charset="-122"/>
                <a:ea typeface="微软雅黑" panose="020B0503020204020204" pitchFamily="34" charset="-122"/>
                <a:sym typeface="+mn-ea"/>
              </a:rPr>
              <a:t>弥补未满足的治疗需求情况</a:t>
            </a:r>
            <a:endParaRPr kumimoji="0" lang="zh-CN" altLang="en-US"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pic>
        <p:nvPicPr>
          <p:cNvPr id="21" name="图片 20"/>
          <p:cNvPicPr>
            <a:picLocks noChangeAspect="1"/>
          </p:cNvPicPr>
          <p:nvPr/>
        </p:nvPicPr>
        <p:blipFill>
          <a:blip r:embed="rId2"/>
          <a:stretch>
            <a:fillRect/>
          </a:stretch>
        </p:blipFill>
        <p:spPr>
          <a:xfrm>
            <a:off x="0" y="6729095"/>
            <a:ext cx="12192635" cy="135255"/>
          </a:xfrm>
          <a:prstGeom prst="rect">
            <a:avLst/>
          </a:prstGeom>
        </p:spPr>
      </p:pic>
      <p:sp>
        <p:nvSpPr>
          <p:cNvPr id="13" name="矩形 12"/>
          <p:cNvSpPr/>
          <p:nvPr>
            <p:custDataLst>
              <p:tags r:id="rId3"/>
            </p:custDataLst>
          </p:nvPr>
        </p:nvSpPr>
        <p:spPr>
          <a:xfrm>
            <a:off x="759460" y="1907220"/>
            <a:ext cx="5180594" cy="1083498"/>
          </a:xfrm>
          <a:prstGeom prst="rect">
            <a:avLst/>
          </a:prstGeom>
          <a:ln>
            <a:noFill/>
            <a:prstDash val="sysDash"/>
          </a:ln>
        </p:spPr>
        <p:txBody>
          <a:bodyPr vert="horz" wrap="square" lIns="0" tIns="0" rIns="0" bIns="0" rtlCol="0">
            <a:noAutofit/>
          </a:bodyPr>
          <a:lstStyle/>
          <a:p>
            <a:pPr algn="just">
              <a:lnSpc>
                <a:spcPct val="150000"/>
              </a:lnSpc>
              <a:spcBef>
                <a:spcPct val="0"/>
              </a:spcBef>
              <a:spcAft>
                <a:spcPct val="0"/>
              </a:spcAft>
            </a:pPr>
            <a:r>
              <a:rPr lang="zh-CN" sz="14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石杉碱甲注射液副作用更少，对症对因治疗，风险</a:t>
            </a:r>
            <a:r>
              <a:rPr lang="en-US" altLang="zh-CN" sz="14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获益比更高；</a:t>
            </a:r>
            <a:endParaRPr lang="zh-CN" altLang="en-US" sz="14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矩形 15"/>
          <p:cNvSpPr/>
          <p:nvPr>
            <p:custDataLst>
              <p:tags r:id="rId4"/>
            </p:custDataLst>
          </p:nvPr>
        </p:nvSpPr>
        <p:spPr>
          <a:xfrm>
            <a:off x="1410335" y="1408037"/>
            <a:ext cx="5180594" cy="362013"/>
          </a:xfrm>
          <a:prstGeom prst="rect">
            <a:avLst/>
          </a:prstGeom>
          <a:noFill/>
        </p:spPr>
        <p:txBody>
          <a:bodyPr wrap="square" lIns="0" tIns="71755" rIns="0" bIns="0" rtlCol="0" anchor="b" anchorCtr="0">
            <a:noAutofit/>
          </a:bodyPr>
          <a:lstStyle/>
          <a:p>
            <a:pPr lvl="0" algn="l">
              <a:buClrTx/>
              <a:buSzTx/>
              <a:buFontTx/>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mn-ea"/>
                <a:sym typeface="+mn-ea"/>
              </a:rPr>
              <a:t>弥补现有胆碱酯酶抑制剂：</a:t>
            </a:r>
            <a:r>
              <a:rPr lang="en-US" altLang="zh-CN" b="1">
                <a:solidFill>
                  <a:schemeClr val="tx1">
                    <a:lumMod val="85000"/>
                    <a:lumOff val="15000"/>
                  </a:schemeClr>
                </a:solidFill>
                <a:latin typeface="微软雅黑" panose="020B0503020204020204" pitchFamily="34" charset="-122"/>
                <a:ea typeface="微软雅黑" panose="020B0503020204020204" pitchFamily="34" charset="-122"/>
                <a:cs typeface="+mn-ea"/>
                <a:sym typeface="+mn-ea"/>
              </a:rPr>
              <a:t>AE</a:t>
            </a: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mn-ea"/>
                <a:sym typeface="+mn-ea"/>
              </a:rPr>
              <a:t>高、仅改善症状</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mn-ea"/>
              <a:sym typeface="+mn-ea"/>
            </a:endParaRPr>
          </a:p>
        </p:txBody>
      </p:sp>
      <p:sp>
        <p:nvSpPr>
          <p:cNvPr id="14" name="圆角矩形 13"/>
          <p:cNvSpPr>
            <a:spLocks noChangeAspect="1"/>
          </p:cNvSpPr>
          <p:nvPr>
            <p:custDataLst>
              <p:tags r:id="rId5"/>
            </p:custDataLst>
          </p:nvPr>
        </p:nvSpPr>
        <p:spPr>
          <a:xfrm>
            <a:off x="759460" y="1277752"/>
            <a:ext cx="558262" cy="558262"/>
          </a:xfrm>
          <a:prstGeom prst="roundRect">
            <a:avLst>
              <a:gd name="adj" fmla="val 10363"/>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lvl="0" algn="ctr">
              <a:buClrTx/>
              <a:buSzTx/>
              <a:buFontTx/>
            </a:pPr>
            <a:endParaRPr lang="zh-CN" altLang="en-US">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5" name="图片 14" descr="32313538333935363b32313538333934333bb6d4bbb0"/>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889658" y="1407950"/>
            <a:ext cx="297867" cy="297867"/>
          </a:xfrm>
          <a:prstGeom prst="rect">
            <a:avLst/>
          </a:prstGeom>
        </p:spPr>
      </p:pic>
      <p:sp>
        <p:nvSpPr>
          <p:cNvPr id="33" name="矩形 32"/>
          <p:cNvSpPr/>
          <p:nvPr>
            <p:custDataLst>
              <p:tags r:id="rId9"/>
            </p:custDataLst>
          </p:nvPr>
        </p:nvSpPr>
        <p:spPr>
          <a:xfrm>
            <a:off x="6552301" y="1907220"/>
            <a:ext cx="5180594" cy="1083498"/>
          </a:xfrm>
          <a:prstGeom prst="rect">
            <a:avLst/>
          </a:prstGeom>
          <a:ln>
            <a:noFill/>
            <a:prstDash val="sysDash"/>
          </a:ln>
        </p:spPr>
        <p:txBody>
          <a:bodyPr vert="horz" wrap="square" lIns="0" tIns="0" rIns="0" bIns="0" rtlCol="0">
            <a:noAutofit/>
          </a:bodyPr>
          <a:lstStyle/>
          <a:p>
            <a:pPr algn="just">
              <a:lnSpc>
                <a:spcPct val="150000"/>
              </a:lnSpc>
              <a:spcBef>
                <a:spcPct val="0"/>
              </a:spcBef>
              <a:spcAft>
                <a:spcPct val="0"/>
              </a:spcAft>
            </a:pPr>
            <a:r>
              <a:rPr lang="zh-CN" altLang="en-US" sz="14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mn-ea"/>
                <a:sym typeface="+mn-ea"/>
              </a:rPr>
              <a:t>石杉碱甲注射液全年龄段、全亚型患者均可使用，性价比更高。</a:t>
            </a:r>
            <a:endParaRPr lang="zh-CN" altLang="en-US" sz="1400" kern="0" dirty="0">
              <a:ln>
                <a:noFill/>
                <a:prstDash val="sysDot"/>
              </a:ln>
              <a:solidFill>
                <a:schemeClr val="tx1">
                  <a:lumMod val="85000"/>
                  <a:lumOff val="15000"/>
                </a:schemeClr>
              </a:solidFill>
              <a:latin typeface="微软雅黑" panose="020B0503020204020204" pitchFamily="34" charset="-122"/>
              <a:ea typeface="微软雅黑" panose="020B0503020204020204" pitchFamily="34" charset="-122"/>
              <a:cs typeface="+mn-ea"/>
              <a:sym typeface="+mn-ea"/>
            </a:endParaRPr>
          </a:p>
        </p:txBody>
      </p:sp>
      <p:sp>
        <p:nvSpPr>
          <p:cNvPr id="34" name="矩形 33"/>
          <p:cNvSpPr/>
          <p:nvPr>
            <p:custDataLst>
              <p:tags r:id="rId10"/>
            </p:custDataLst>
          </p:nvPr>
        </p:nvSpPr>
        <p:spPr>
          <a:xfrm>
            <a:off x="7222861" y="1408037"/>
            <a:ext cx="5180594" cy="362013"/>
          </a:xfrm>
          <a:prstGeom prst="rect">
            <a:avLst/>
          </a:prstGeom>
          <a:noFill/>
        </p:spPr>
        <p:txBody>
          <a:bodyPr wrap="square" lIns="0" tIns="71755" rIns="0" bIns="0" rtlCol="0" anchor="b" anchorCtr="0">
            <a:noAutofit/>
          </a:bodyPr>
          <a:lstStyle/>
          <a:p>
            <a:pPr lvl="0" algn="l">
              <a:buClrTx/>
              <a:buSzTx/>
              <a:buFontTx/>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mn-ea"/>
                <a:sym typeface="+mn-ea"/>
              </a:rPr>
              <a:t>弥补新型</a:t>
            </a:r>
            <a:r>
              <a:rPr lang="en-AU" altLang="zh-CN" b="1" dirty="0" err="1">
                <a:latin typeface="微软雅黑" panose="020B0503020204020204" pitchFamily="34" charset="-122"/>
                <a:ea typeface="微软雅黑" panose="020B0503020204020204" pitchFamily="34" charset="-122"/>
                <a:cs typeface="Times New Roman" panose="02020603050405020304" pitchFamily="18" charset="0"/>
                <a:sym typeface="+mn-ea"/>
              </a:rPr>
              <a:t>FcRn</a:t>
            </a:r>
            <a:r>
              <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ea"/>
              </a:rPr>
              <a:t>拮抗剂：价格贵、难全覆盖</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cs typeface="+mn-ea"/>
              <a:sym typeface="+mn-ea"/>
            </a:endParaRPr>
          </a:p>
        </p:txBody>
      </p:sp>
      <p:sp>
        <p:nvSpPr>
          <p:cNvPr id="35" name="圆角矩形 34"/>
          <p:cNvSpPr>
            <a:spLocks noChangeAspect="1"/>
          </p:cNvSpPr>
          <p:nvPr>
            <p:custDataLst>
              <p:tags r:id="rId11"/>
            </p:custDataLst>
          </p:nvPr>
        </p:nvSpPr>
        <p:spPr>
          <a:xfrm>
            <a:off x="6552301" y="1277752"/>
            <a:ext cx="558262" cy="558262"/>
          </a:xfrm>
          <a:prstGeom prst="roundRect">
            <a:avLst>
              <a:gd name="adj" fmla="val 10363"/>
            </a:avLst>
          </a:prstGeom>
          <a:solidFill>
            <a:schemeClr val="accent2"/>
          </a:solidFill>
          <a:ln>
            <a:noFill/>
          </a:ln>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lvl="0" algn="ctr">
              <a:buClrTx/>
              <a:buSzTx/>
              <a:buFontTx/>
            </a:pPr>
            <a:endParaRPr lang="zh-CN" altLang="en-US">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7" name="图片 36" descr="32313538333935363b32313538333934373bcec4bcfebcd0"/>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6682498" y="1406680"/>
            <a:ext cx="298852" cy="298852"/>
          </a:xfrm>
          <a:prstGeom prst="rect">
            <a:avLst/>
          </a:prstGeom>
        </p:spPr>
      </p:pic>
      <p:graphicFrame>
        <p:nvGraphicFramePr>
          <p:cNvPr id="18" name="表格 1"/>
          <p:cNvGraphicFramePr/>
          <p:nvPr>
            <p:custDataLst>
              <p:tags r:id="rId15"/>
            </p:custDataLst>
          </p:nvPr>
        </p:nvGraphicFramePr>
        <p:xfrm>
          <a:off x="67310" y="2278380"/>
          <a:ext cx="12033250" cy="4443095"/>
        </p:xfrm>
        <a:graphic>
          <a:graphicData uri="http://schemas.openxmlformats.org/drawingml/2006/table">
            <a:tbl>
              <a:tblPr firstRow="1" bandRow="1">
                <a:tableStyleId>{5C22544A-7EE6-4342-B048-85BDC9FD1C3A}</a:tableStyleId>
              </a:tblPr>
              <a:tblGrid>
                <a:gridCol w="509270"/>
                <a:gridCol w="2729230"/>
                <a:gridCol w="830580"/>
                <a:gridCol w="2044700"/>
                <a:gridCol w="2002155"/>
                <a:gridCol w="887095"/>
                <a:gridCol w="3030220"/>
              </a:tblGrid>
              <a:tr h="306705">
                <a:tc rowSpan="3">
                  <a:txBody>
                    <a:bodyPr/>
                    <a:p>
                      <a:pPr algn="ctr">
                        <a:lnSpc>
                          <a:spcPct val="120000"/>
                        </a:lnSpc>
                        <a:spcBef>
                          <a:spcPts val="0"/>
                        </a:spcBef>
                        <a:spcAft>
                          <a:spcPts val="0"/>
                        </a:spcAft>
                        <a:buNone/>
                      </a:pPr>
                      <a:r>
                        <a:rPr lang="zh-CN" altLang="en-US" sz="1400" b="1" spc="120">
                          <a:solidFill>
                            <a:schemeClr val="bg1"/>
                          </a:solidFill>
                          <a:latin typeface="微软雅黑" panose="020B0503020204020204" pitchFamily="34" charset="-122"/>
                          <a:ea typeface="微软雅黑" panose="020B0503020204020204" pitchFamily="34" charset="-122"/>
                        </a:rPr>
                        <a:t>通用名</a:t>
                      </a:r>
                      <a:endParaRPr lang="zh-CN" altLang="en-US" sz="1400" b="1" spc="120">
                        <a:solidFill>
                          <a:schemeClr val="bg1"/>
                        </a:solidFill>
                        <a:latin typeface="微软雅黑" panose="020B0503020204020204" pitchFamily="34" charset="-122"/>
                        <a:ea typeface="微软雅黑" panose="020B0503020204020204" pitchFamily="34" charset="-122"/>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solidFill>
                      <a:srgbClr val="54A998"/>
                    </a:solidFill>
                  </a:tcPr>
                </a:tc>
                <a:tc>
                  <a:txBody>
                    <a:bodyPr/>
                    <a:p>
                      <a:pPr algn="ctr">
                        <a:lnSpc>
                          <a:spcPct val="120000"/>
                        </a:lnSpc>
                        <a:spcBef>
                          <a:spcPts val="0"/>
                        </a:spcBef>
                        <a:spcAft>
                          <a:spcPts val="0"/>
                        </a:spcAft>
                        <a:buNone/>
                      </a:pPr>
                      <a:r>
                        <a:rPr lang="zh-CN" altLang="en-US" sz="1400" b="1" spc="120">
                          <a:latin typeface="微软雅黑" panose="020B0503020204020204" pitchFamily="34" charset="-122"/>
                          <a:ea typeface="微软雅黑" panose="020B0503020204020204" pitchFamily="34" charset="-122"/>
                        </a:rPr>
                        <a:t>申请纳入国家医保</a:t>
                      </a:r>
                      <a:endParaRPr lang="zh-CN" altLang="en-US" sz="1400" b="1" spc="120">
                        <a:latin typeface="微软雅黑" panose="020B0503020204020204" pitchFamily="34" charset="-122"/>
                        <a:ea typeface="微软雅黑" panose="020B0503020204020204" pitchFamily="34" charset="-122"/>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solidFill>
                      <a:srgbClr val="54A998"/>
                    </a:solidFill>
                  </a:tcPr>
                </a:tc>
                <a:tc gridSpan="5">
                  <a:txBody>
                    <a:bodyPr/>
                    <a:p>
                      <a:pPr algn="ctr">
                        <a:lnSpc>
                          <a:spcPct val="120000"/>
                        </a:lnSpc>
                        <a:spcBef>
                          <a:spcPts val="0"/>
                        </a:spcBef>
                        <a:spcAft>
                          <a:spcPts val="0"/>
                        </a:spcAft>
                        <a:buClrTx/>
                        <a:buSzTx/>
                        <a:buFontTx/>
                        <a:buNone/>
                      </a:pPr>
                      <a:r>
                        <a:rPr lang="zh-CN" altLang="en-US" sz="1400" b="1" spc="120">
                          <a:solidFill>
                            <a:schemeClr val="bg1"/>
                          </a:solidFill>
                          <a:latin typeface="微软雅黑" panose="020B0503020204020204" pitchFamily="34" charset="-122"/>
                          <a:ea typeface="微软雅黑" panose="020B0503020204020204" pitchFamily="34" charset="-122"/>
                          <a:sym typeface="Arial" panose="020B0604020202020204" pitchFamily="34" charset="0"/>
                        </a:rPr>
                        <a:t>已纳入国家医保</a:t>
                      </a:r>
                      <a:endParaRPr lang="zh-CN" altLang="en-US" sz="1400" b="1" spc="120">
                        <a:solidFill>
                          <a:schemeClr val="bg1"/>
                        </a:solidFill>
                        <a:latin typeface="微软雅黑" panose="020B0503020204020204" pitchFamily="34" charset="-122"/>
                        <a:ea typeface="微软雅黑" panose="020B0503020204020204" pitchFamily="34" charset="-122"/>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solidFill>
                      <a:srgbClr val="54A998"/>
                    </a:solidFill>
                  </a:tcPr>
                </a:tc>
                <a:tc hMerge="1">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solidFill>
                      <a:srgbClr val="54A998"/>
                    </a:solidFill>
                  </a:tcPr>
                </a:tc>
                <a:tc hMerge="1">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solidFill>
                      <a:srgbClr val="54A998"/>
                    </a:solidFill>
                  </a:tcPr>
                </a:tc>
                <a:tc hMerge="1">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solidFill>
                      <a:srgbClr val="54A998"/>
                    </a:solidFill>
                  </a:tcPr>
                </a:tc>
                <a:tc hMerge="1">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solidFill>
                      <a:srgbClr val="54A998"/>
                    </a:solidFill>
                  </a:tcPr>
                </a:tc>
              </a:tr>
              <a:tr h="306705">
                <a:tc vMerge="1">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solidFill>
                      <a:srgbClr val="54A998"/>
                    </a:solidFill>
                  </a:tcPr>
                </a:tc>
                <a:tc>
                  <a:txBody>
                    <a:bodyPr/>
                    <a:p>
                      <a:pPr algn="ctr">
                        <a:lnSpc>
                          <a:spcPct val="120000"/>
                        </a:lnSpc>
                        <a:spcBef>
                          <a:spcPts val="0"/>
                        </a:spcBef>
                        <a:spcAft>
                          <a:spcPts val="0"/>
                        </a:spcAft>
                        <a:buNone/>
                      </a:pPr>
                      <a:r>
                        <a:rPr lang="zh-CN" altLang="en-US" sz="1400" b="1" spc="120">
                          <a:solidFill>
                            <a:schemeClr val="bg1"/>
                          </a:solidFill>
                          <a:latin typeface="微软雅黑" panose="020B0503020204020204" pitchFamily="34" charset="-122"/>
                          <a:ea typeface="微软雅黑" panose="020B0503020204020204" pitchFamily="34" charset="-122"/>
                          <a:sym typeface="+mn-ea"/>
                        </a:rPr>
                        <a:t>胆碱酯酶抑制剂</a:t>
                      </a:r>
                      <a:endParaRPr lang="zh-CN" altLang="en-US" sz="1400" b="1" spc="120">
                        <a:latin typeface="微软雅黑" panose="020B0503020204020204" pitchFamily="34" charset="-122"/>
                        <a:ea typeface="微软雅黑" panose="020B0503020204020204" pitchFamily="34" charset="-122"/>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solidFill>
                      <a:srgbClr val="54A998"/>
                    </a:solidFill>
                  </a:tcPr>
                </a:tc>
                <a:tc rowSpan="2">
                  <a:txBody>
                    <a:bodyPr/>
                    <a:p>
                      <a:pPr algn="ctr">
                        <a:lnSpc>
                          <a:spcPct val="120000"/>
                        </a:lnSpc>
                        <a:spcBef>
                          <a:spcPts val="0"/>
                        </a:spcBef>
                        <a:spcAft>
                          <a:spcPts val="0"/>
                        </a:spcAft>
                        <a:buClrTx/>
                        <a:buSzTx/>
                        <a:buFontTx/>
                        <a:buNone/>
                      </a:pPr>
                      <a:r>
                        <a:rPr lang="zh-CN" altLang="en-US" sz="1400" b="1" spc="120">
                          <a:solidFill>
                            <a:schemeClr val="bg1"/>
                          </a:solidFill>
                          <a:latin typeface="微软雅黑" panose="020B0503020204020204" pitchFamily="34" charset="-122"/>
                          <a:ea typeface="微软雅黑" panose="020B0503020204020204" pitchFamily="34" charset="-122"/>
                          <a:sym typeface="+mn-ea"/>
                        </a:rPr>
                        <a:t>未被满足的临床需求</a:t>
                      </a:r>
                      <a:endParaRPr lang="zh-CN" altLang="en-US" sz="1400" b="1" spc="120">
                        <a:solidFill>
                          <a:schemeClr val="bg1"/>
                        </a:solidFill>
                        <a:latin typeface="微软雅黑" panose="020B0503020204020204" pitchFamily="34" charset="-122"/>
                        <a:ea typeface="微软雅黑" panose="020B0503020204020204" pitchFamily="34" charset="-122"/>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solidFill>
                      <a:srgbClr val="54A998"/>
                    </a:solidFill>
                  </a:tcPr>
                </a:tc>
                <a:tc gridSpan="2">
                  <a:txBody>
                    <a:bodyPr/>
                    <a:p>
                      <a:pPr algn="ctr">
                        <a:lnSpc>
                          <a:spcPct val="120000"/>
                        </a:lnSpc>
                        <a:spcBef>
                          <a:spcPts val="0"/>
                        </a:spcBef>
                        <a:spcAft>
                          <a:spcPts val="0"/>
                        </a:spcAft>
                        <a:buClrTx/>
                        <a:buSzTx/>
                        <a:buFontTx/>
                        <a:buNone/>
                      </a:pPr>
                      <a:r>
                        <a:rPr lang="zh-CN" altLang="en-US" sz="1400" b="1" spc="120">
                          <a:solidFill>
                            <a:schemeClr val="bg1"/>
                          </a:solidFill>
                          <a:latin typeface="微软雅黑" panose="020B0503020204020204" pitchFamily="34" charset="-122"/>
                          <a:ea typeface="微软雅黑" panose="020B0503020204020204" pitchFamily="34" charset="-122"/>
                          <a:sym typeface="+mn-ea"/>
                        </a:rPr>
                        <a:t>胆碱酯酶抑制剂</a:t>
                      </a:r>
                      <a:endParaRPr lang="zh-CN" altLang="en-US" sz="1400" b="1" spc="120">
                        <a:solidFill>
                          <a:schemeClr val="bg1"/>
                        </a:solidFill>
                        <a:latin typeface="微软雅黑" panose="020B0503020204020204" pitchFamily="34" charset="-122"/>
                        <a:ea typeface="微软雅黑" panose="020B0503020204020204" pitchFamily="34" charset="-122"/>
                        <a:sym typeface="+mn-ea"/>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solidFill>
                      <a:srgbClr val="54A998"/>
                    </a:solidFill>
                  </a:tcPr>
                </a:tc>
                <a:tc hMerge="1">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solidFill>
                      <a:srgbClr val="54A998"/>
                    </a:solidFill>
                  </a:tcPr>
                </a:tc>
                <a:tc rowSpan="2">
                  <a:txBody>
                    <a:bodyPr/>
                    <a:p>
                      <a:pPr algn="ctr">
                        <a:lnSpc>
                          <a:spcPct val="120000"/>
                        </a:lnSpc>
                        <a:spcBef>
                          <a:spcPts val="0"/>
                        </a:spcBef>
                        <a:spcAft>
                          <a:spcPts val="0"/>
                        </a:spcAft>
                        <a:buClrTx/>
                        <a:buSzTx/>
                        <a:buFontTx/>
                        <a:buNone/>
                      </a:pPr>
                      <a:r>
                        <a:rPr lang="zh-CN" altLang="en-US" sz="1400" b="1" spc="120">
                          <a:solidFill>
                            <a:schemeClr val="bg1"/>
                          </a:solidFill>
                          <a:latin typeface="微软雅黑" panose="020B0503020204020204" pitchFamily="34" charset="-122"/>
                          <a:ea typeface="微软雅黑" panose="020B0503020204020204" pitchFamily="34" charset="-122"/>
                          <a:sym typeface="Arial" panose="020B0604020202020204" pitchFamily="34" charset="0"/>
                        </a:rPr>
                        <a:t>未被满足的临床需求</a:t>
                      </a:r>
                      <a:endParaRPr lang="zh-CN" altLang="en-US" sz="1400" b="1" spc="120">
                        <a:solidFill>
                          <a:schemeClr val="bg1"/>
                        </a:solidFill>
                        <a:latin typeface="微软雅黑" panose="020B0503020204020204" pitchFamily="34" charset="-122"/>
                        <a:ea typeface="微软雅黑" panose="020B0503020204020204" pitchFamily="34" charset="-122"/>
                        <a:sym typeface="+mn-ea"/>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solidFill>
                      <a:srgbClr val="54A998"/>
                    </a:solidFill>
                  </a:tcPr>
                </a:tc>
                <a:tc>
                  <a:txBody>
                    <a:bodyPr/>
                    <a:p>
                      <a:pPr algn="ctr">
                        <a:lnSpc>
                          <a:spcPct val="120000"/>
                        </a:lnSpc>
                        <a:spcBef>
                          <a:spcPts val="0"/>
                        </a:spcBef>
                        <a:spcAft>
                          <a:spcPts val="0"/>
                        </a:spcAft>
                        <a:buClrTx/>
                        <a:buSzTx/>
                        <a:buFontTx/>
                        <a:buNone/>
                      </a:pPr>
                      <a:r>
                        <a:rPr lang="en-AU" altLang="zh-CN" sz="1400" b="1" dirty="0" err="1">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FcRn</a:t>
                      </a:r>
                      <a:r>
                        <a:rPr lang="zh-CN" altLang="en-US" sz="14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拮抗剂</a:t>
                      </a:r>
                      <a:endParaRPr lang="zh-CN" altLang="en-US" sz="1400" b="1" spc="12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solidFill>
                      <a:srgbClr val="54A998"/>
                    </a:solidFill>
                  </a:tcPr>
                </a:tc>
              </a:tr>
              <a:tr h="119380">
                <a:tc vMerge="1">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solidFill>
                      <a:srgbClr val="54A998"/>
                    </a:solidFill>
                  </a:tcPr>
                </a:tc>
                <a:tc>
                  <a:txBody>
                    <a:bodyPr/>
                    <a:p>
                      <a:pPr algn="ctr">
                        <a:lnSpc>
                          <a:spcPct val="120000"/>
                        </a:lnSpc>
                        <a:spcBef>
                          <a:spcPts val="0"/>
                        </a:spcBef>
                        <a:spcAft>
                          <a:spcPts val="0"/>
                        </a:spcAft>
                        <a:buNone/>
                      </a:pPr>
                      <a:r>
                        <a:rPr lang="zh-CN" altLang="en-US" sz="1400" b="1" spc="120">
                          <a:latin typeface="微软雅黑" panose="020B0503020204020204" pitchFamily="34" charset="-122"/>
                          <a:ea typeface="微软雅黑" panose="020B0503020204020204" pitchFamily="34" charset="-122"/>
                        </a:rPr>
                        <a:t>石杉碱甲注射液</a:t>
                      </a:r>
                      <a:endParaRPr lang="zh-CN" altLang="en-US" sz="1400" b="1" spc="120">
                        <a:latin typeface="微软雅黑" panose="020B0503020204020204" pitchFamily="34" charset="-122"/>
                        <a:ea typeface="微软雅黑" panose="020B0503020204020204" pitchFamily="34" charset="-122"/>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noFill/>
                  </a:tcPr>
                </a:tc>
                <a:tc vMerge="1">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solidFill>
                      <a:srgbClr val="54A998"/>
                    </a:solidFill>
                  </a:tcPr>
                </a:tc>
                <a:tc>
                  <a:txBody>
                    <a:bodyPr/>
                    <a:p>
                      <a:pPr algn="ctr">
                        <a:lnSpc>
                          <a:spcPct val="120000"/>
                        </a:lnSpc>
                        <a:spcBef>
                          <a:spcPts val="0"/>
                        </a:spcBef>
                        <a:spcAft>
                          <a:spcPts val="0"/>
                        </a:spcAft>
                        <a:buClrTx/>
                        <a:buSzTx/>
                        <a:buFontTx/>
                        <a:buNone/>
                      </a:pPr>
                      <a:r>
                        <a:rPr lang="zh-CN" altLang="en-US" sz="1400" spc="120">
                          <a:latin typeface="微软雅黑" panose="020B0503020204020204" pitchFamily="34" charset="-122"/>
                          <a:ea typeface="微软雅黑" panose="020B0503020204020204" pitchFamily="34" charset="-122"/>
                          <a:sym typeface="+mn-ea"/>
                        </a:rPr>
                        <a:t>氢溴酸加兰他敏注射液</a:t>
                      </a:r>
                      <a:endParaRPr lang="zh-CN" altLang="en-US" sz="1400" b="1" spc="120">
                        <a:latin typeface="微软雅黑" panose="020B0503020204020204" pitchFamily="34" charset="-122"/>
                        <a:ea typeface="微软雅黑" panose="020B0503020204020204" pitchFamily="34" charset="-122"/>
                        <a:sym typeface="+mn-ea"/>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noFill/>
                  </a:tcPr>
                </a:tc>
                <a:tc>
                  <a:txBody>
                    <a:bodyPr/>
                    <a:p>
                      <a:pPr algn="ctr">
                        <a:lnSpc>
                          <a:spcPct val="120000"/>
                        </a:lnSpc>
                        <a:spcBef>
                          <a:spcPts val="0"/>
                        </a:spcBef>
                        <a:spcAft>
                          <a:spcPts val="0"/>
                        </a:spcAft>
                        <a:buClrTx/>
                        <a:buSzTx/>
                        <a:buFontTx/>
                        <a:buNone/>
                      </a:pPr>
                      <a:r>
                        <a:rPr lang="zh-CN" altLang="en-US" sz="1400" spc="120">
                          <a:latin typeface="微软雅黑" panose="020B0503020204020204" pitchFamily="34" charset="-122"/>
                          <a:ea typeface="微软雅黑" panose="020B0503020204020204" pitchFamily="34" charset="-122"/>
                          <a:sym typeface="+mn-ea"/>
                        </a:rPr>
                        <a:t>甲硫酸新斯的明注射液</a:t>
                      </a:r>
                      <a:endParaRPr lang="zh-CN" altLang="en-US" sz="1400" b="1" spc="120">
                        <a:latin typeface="微软雅黑" panose="020B0503020204020204" pitchFamily="34" charset="-122"/>
                        <a:ea typeface="微软雅黑" panose="020B0503020204020204" pitchFamily="34" charset="-122"/>
                        <a:sym typeface="+mn-ea"/>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noFill/>
                  </a:tcPr>
                </a:tc>
                <a:tc vMerge="1">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solidFill>
                      <a:srgbClr val="54A998"/>
                    </a:solidFill>
                  </a:tcPr>
                </a:tc>
                <a:tc>
                  <a:txBody>
                    <a:bodyPr/>
                    <a:p>
                      <a:pPr algn="ctr">
                        <a:lnSpc>
                          <a:spcPct val="120000"/>
                        </a:lnSpc>
                        <a:spcBef>
                          <a:spcPts val="0"/>
                        </a:spcBef>
                        <a:spcAft>
                          <a:spcPts val="0"/>
                        </a:spcAft>
                        <a:buClrTx/>
                        <a:buSzTx/>
                        <a:buFontTx/>
                        <a:buNone/>
                      </a:pPr>
                      <a:r>
                        <a:rPr lang="zh-CN" altLang="en-US" sz="1400" spc="120">
                          <a:latin typeface="微软雅黑" panose="020B0503020204020204" pitchFamily="34" charset="-122"/>
                          <a:ea typeface="微软雅黑" panose="020B0503020204020204" pitchFamily="34" charset="-122"/>
                          <a:sym typeface="+mn-ea"/>
                        </a:rPr>
                        <a:t>艾加莫德α注射液</a:t>
                      </a:r>
                      <a:endParaRPr lang="zh-CN" altLang="en-US" sz="1400" b="1" spc="120">
                        <a:latin typeface="微软雅黑" panose="020B0503020204020204" pitchFamily="34" charset="-122"/>
                        <a:ea typeface="微软雅黑" panose="020B0503020204020204" pitchFamily="34" charset="-122"/>
                        <a:sym typeface="+mn-ea"/>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noFill/>
                  </a:tcPr>
                </a:tc>
              </a:tr>
              <a:tr h="1731645">
                <a:tc rowSpan="2">
                  <a:txBody>
                    <a:bodyPr/>
                    <a:p>
                      <a:pPr marL="0" lvl="2" algn="ctr">
                        <a:lnSpc>
                          <a:spcPct val="120000"/>
                        </a:lnSpc>
                        <a:spcBef>
                          <a:spcPts val="0"/>
                        </a:spcBef>
                        <a:spcAft>
                          <a:spcPts val="0"/>
                        </a:spcAft>
                        <a:buClrTx/>
                        <a:buSzTx/>
                        <a:buFontTx/>
                        <a:buNone/>
                      </a:pPr>
                      <a:r>
                        <a:rPr lang="zh-CN" altLang="en-US" sz="1400" b="0" spc="120">
                          <a:latin typeface="微软雅黑" panose="020B0503020204020204" pitchFamily="34" charset="-122"/>
                          <a:ea typeface="微软雅黑" panose="020B0503020204020204" pitchFamily="34" charset="-122"/>
                        </a:rPr>
                        <a:t>弥补未满足的治疗需求</a:t>
                      </a:r>
                      <a:endParaRPr lang="zh-CN" altLang="en-US" sz="1400" b="0" spc="120">
                        <a:latin typeface="微软雅黑" panose="020B0503020204020204" pitchFamily="34" charset="-122"/>
                        <a:ea typeface="微软雅黑" panose="020B0503020204020204" pitchFamily="34" charset="-122"/>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noFill/>
                  </a:tcPr>
                </a:tc>
                <a:tc>
                  <a:txBody>
                    <a:bodyPr/>
                    <a:p>
                      <a:pPr marL="0" lvl="2" algn="l">
                        <a:lnSpc>
                          <a:spcPct val="120000"/>
                        </a:lnSpc>
                        <a:spcBef>
                          <a:spcPts val="0"/>
                        </a:spcBef>
                        <a:spcAft>
                          <a:spcPts val="0"/>
                        </a:spcAft>
                        <a:buClrTx/>
                        <a:buSzTx/>
                        <a:buFontTx/>
                        <a:buNone/>
                      </a:pPr>
                      <a:r>
                        <a:rPr lang="zh-CN" altLang="en-US" sz="1400" b="1" spc="120">
                          <a:solidFill>
                            <a:srgbClr val="FF0000"/>
                          </a:solidFill>
                          <a:latin typeface="微软雅黑" panose="020B0503020204020204" pitchFamily="34" charset="-122"/>
                          <a:ea typeface="微软雅黑" panose="020B0503020204020204" pitchFamily="34" charset="-122"/>
                          <a:sym typeface="+mn-ea"/>
                        </a:rPr>
                        <a:t>安全性高：</a:t>
                      </a:r>
                      <a:r>
                        <a:rPr lang="zh-CN" altLang="en-US" sz="1400" spc="120">
                          <a:latin typeface="微软雅黑" panose="020B0503020204020204" pitchFamily="34" charset="-122"/>
                          <a:ea typeface="微软雅黑" panose="020B0503020204020204" pitchFamily="34" charset="-122"/>
                          <a:sym typeface="+mn-ea"/>
                        </a:rPr>
                        <a:t>不良反应少</a:t>
                      </a:r>
                      <a:r>
                        <a:rPr lang="zh-CN" altLang="en-US" sz="1400" b="1" spc="120">
                          <a:solidFill>
                            <a:srgbClr val="FF0000"/>
                          </a:solidFill>
                          <a:latin typeface="微软雅黑" panose="020B0503020204020204" pitchFamily="34" charset="-122"/>
                          <a:ea typeface="微软雅黑" panose="020B0503020204020204" pitchFamily="34" charset="-122"/>
                          <a:sym typeface="+mn-ea"/>
                        </a:rPr>
                        <a:t>（</a:t>
                      </a:r>
                      <a:r>
                        <a:rPr lang="en-US" altLang="zh-CN" sz="1400" b="1" spc="120">
                          <a:solidFill>
                            <a:srgbClr val="FF0000"/>
                          </a:solidFill>
                          <a:latin typeface="微软雅黑" panose="020B0503020204020204" pitchFamily="34" charset="-122"/>
                          <a:ea typeface="微软雅黑" panose="020B0503020204020204" pitchFamily="34" charset="-122"/>
                          <a:sym typeface="+mn-ea"/>
                        </a:rPr>
                        <a:t>27.41%</a:t>
                      </a:r>
                      <a:r>
                        <a:rPr lang="zh-CN" altLang="en-US" sz="1400" b="1" spc="120">
                          <a:solidFill>
                            <a:srgbClr val="FF0000"/>
                          </a:solidFill>
                          <a:latin typeface="微软雅黑" panose="020B0503020204020204" pitchFamily="34" charset="-122"/>
                          <a:ea typeface="微软雅黑" panose="020B0503020204020204" pitchFamily="34" charset="-122"/>
                          <a:sym typeface="+mn-ea"/>
                        </a:rPr>
                        <a:t>）</a:t>
                      </a:r>
                      <a:r>
                        <a:rPr lang="zh-CN" altLang="en-US" sz="1400" spc="120">
                          <a:latin typeface="微软雅黑" panose="020B0503020204020204" pitchFamily="34" charset="-122"/>
                          <a:ea typeface="微软雅黑" panose="020B0503020204020204" pitchFamily="34" charset="-122"/>
                          <a:sym typeface="+mn-ea"/>
                        </a:rPr>
                        <a:t>，无严重不良事件发生。</a:t>
                      </a:r>
                      <a:endParaRPr lang="zh-CN" altLang="en-US" sz="1400" spc="120">
                        <a:latin typeface="微软雅黑" panose="020B0503020204020204" pitchFamily="34" charset="-122"/>
                        <a:ea typeface="微软雅黑" panose="020B0503020204020204" pitchFamily="34" charset="-122"/>
                        <a:sym typeface="+mn-ea"/>
                      </a:endParaRPr>
                    </a:p>
                    <a:p>
                      <a:pPr marL="0" lvl="2" algn="l">
                        <a:lnSpc>
                          <a:spcPct val="120000"/>
                        </a:lnSpc>
                        <a:spcBef>
                          <a:spcPts val="0"/>
                        </a:spcBef>
                        <a:spcAft>
                          <a:spcPts val="0"/>
                        </a:spcAft>
                        <a:buClrTx/>
                        <a:buSzTx/>
                        <a:buFontTx/>
                        <a:buNone/>
                      </a:pP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全年龄段可用：</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可以</a:t>
                      </a:r>
                      <a:r>
                        <a:rPr lang="zh-CN" altLang="en-US" sz="1400" spc="120">
                          <a:latin typeface="微软雅黑" panose="020B0503020204020204" pitchFamily="34" charset="-122"/>
                          <a:ea typeface="微软雅黑" panose="020B0503020204020204" pitchFamily="34" charset="-122"/>
                          <a:sym typeface="+mn-ea"/>
                        </a:rPr>
                        <a:t>用于全亚型患者、全年龄段患者。</a:t>
                      </a:r>
                      <a:endParaRPr lang="zh-CN" altLang="en-US" sz="1400" b="0" spc="120">
                        <a:latin typeface="微软雅黑" panose="020B0503020204020204" pitchFamily="34" charset="-122"/>
                        <a:ea typeface="微软雅黑" panose="020B0503020204020204" pitchFamily="34" charset="-122"/>
                        <a:sym typeface="+mn-ea"/>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noFill/>
                  </a:tcPr>
                </a:tc>
                <a:tc>
                  <a:txBody>
                    <a:bodyPr/>
                    <a:p>
                      <a:pPr marL="0" lvl="2" algn="ctr">
                        <a:lnSpc>
                          <a:spcPct val="120000"/>
                        </a:lnSpc>
                        <a:spcBef>
                          <a:spcPts val="0"/>
                        </a:spcBef>
                        <a:spcAft>
                          <a:spcPts val="0"/>
                        </a:spcAft>
                        <a:buClrTx/>
                        <a:buSzTx/>
                        <a:buFontTx/>
                        <a:buNone/>
                      </a:pPr>
                      <a:r>
                        <a:rPr lang="zh-CN" altLang="en-US" sz="1400" b="1" spc="120">
                          <a:solidFill>
                            <a:srgbClr val="FF0000"/>
                          </a:solidFill>
                          <a:latin typeface="微软雅黑" panose="020B0503020204020204" pitchFamily="34" charset="-122"/>
                          <a:ea typeface="微软雅黑" panose="020B0503020204020204" pitchFamily="34" charset="-122"/>
                        </a:rPr>
                        <a:t>不良反应发生率高</a:t>
                      </a:r>
                      <a:endParaRPr lang="zh-CN" altLang="en-US" sz="1400" b="1" spc="120">
                        <a:solidFill>
                          <a:srgbClr val="FF0000"/>
                        </a:solidFill>
                        <a:latin typeface="微软雅黑" panose="020B0503020204020204" pitchFamily="34" charset="-122"/>
                        <a:ea typeface="微软雅黑" panose="020B0503020204020204" pitchFamily="34" charset="-122"/>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noFill/>
                  </a:tcPr>
                </a:tc>
                <a:tc>
                  <a:txBody>
                    <a:bodyPr/>
                    <a:p>
                      <a:pPr marL="0" lvl="2" algn="l">
                        <a:lnSpc>
                          <a:spcPct val="120000"/>
                        </a:lnSpc>
                        <a:spcBef>
                          <a:spcPts val="0"/>
                        </a:spcBef>
                        <a:spcAft>
                          <a:spcPts val="0"/>
                        </a:spcAft>
                        <a:buClrTx/>
                        <a:buSzTx/>
                        <a:buFontTx/>
                        <a:buNone/>
                      </a:pPr>
                      <a:r>
                        <a:rPr lang="zh-CN" altLang="en-US" sz="1400" spc="120">
                          <a:latin typeface="微软雅黑" panose="020B0503020204020204" pitchFamily="34" charset="-122"/>
                          <a:ea typeface="微软雅黑" panose="020B0503020204020204" pitchFamily="34" charset="-122"/>
                          <a:sym typeface="+mn-ea"/>
                        </a:rPr>
                        <a:t>恶心、呕吐、头痛、眩晕和失眠；发生率较高</a:t>
                      </a:r>
                      <a:r>
                        <a:rPr lang="zh-CN" altLang="en-US" sz="1400" b="1" spc="120">
                          <a:solidFill>
                            <a:srgbClr val="FF0000"/>
                          </a:solidFill>
                          <a:latin typeface="微软雅黑" panose="020B0503020204020204" pitchFamily="34" charset="-122"/>
                          <a:ea typeface="微软雅黑" panose="020B0503020204020204" pitchFamily="34" charset="-122"/>
                          <a:sym typeface="+mn-ea"/>
                        </a:rPr>
                        <a:t>（</a:t>
                      </a:r>
                      <a:r>
                        <a:rPr lang="en-US" altLang="zh-CN" sz="1400" b="1" spc="120">
                          <a:solidFill>
                            <a:srgbClr val="FF0000"/>
                          </a:solidFill>
                          <a:latin typeface="微软雅黑" panose="020B0503020204020204" pitchFamily="34" charset="-122"/>
                          <a:ea typeface="微软雅黑" panose="020B0503020204020204" pitchFamily="34" charset="-122"/>
                          <a:sym typeface="+mn-ea"/>
                        </a:rPr>
                        <a:t>76.01%</a:t>
                      </a:r>
                      <a:r>
                        <a:rPr lang="zh-CN" altLang="en-US" sz="1400" b="1" spc="120">
                          <a:solidFill>
                            <a:srgbClr val="FF0000"/>
                          </a:solidFill>
                          <a:latin typeface="微软雅黑" panose="020B0503020204020204" pitchFamily="34" charset="-122"/>
                          <a:ea typeface="微软雅黑" panose="020B0503020204020204" pitchFamily="34" charset="-122"/>
                          <a:sym typeface="+mn-ea"/>
                        </a:rPr>
                        <a:t>）</a:t>
                      </a:r>
                      <a:r>
                        <a:rPr lang="zh-CN" altLang="en-US" sz="1400" spc="120">
                          <a:latin typeface="微软雅黑" panose="020B0503020204020204" pitchFamily="34" charset="-122"/>
                          <a:ea typeface="微软雅黑" panose="020B0503020204020204" pitchFamily="34" charset="-122"/>
                          <a:sym typeface="+mn-ea"/>
                        </a:rPr>
                        <a:t>，有SAE</a:t>
                      </a:r>
                      <a:r>
                        <a:rPr lang="zh-CN" altLang="en-US" sz="1400" b="1" spc="120">
                          <a:solidFill>
                            <a:srgbClr val="FF0000"/>
                          </a:solidFill>
                          <a:latin typeface="微软雅黑" panose="020B0503020204020204" pitchFamily="34" charset="-122"/>
                          <a:ea typeface="微软雅黑" panose="020B0503020204020204" pitchFamily="34" charset="-122"/>
                          <a:sym typeface="+mn-ea"/>
                        </a:rPr>
                        <a:t>（</a:t>
                      </a:r>
                      <a:r>
                        <a:rPr lang="en-US" altLang="zh-CN" sz="1400" b="1" spc="120">
                          <a:solidFill>
                            <a:srgbClr val="FF0000"/>
                          </a:solidFill>
                          <a:latin typeface="微软雅黑" panose="020B0503020204020204" pitchFamily="34" charset="-122"/>
                          <a:ea typeface="微软雅黑" panose="020B0503020204020204" pitchFamily="34" charset="-122"/>
                          <a:sym typeface="+mn-ea"/>
                        </a:rPr>
                        <a:t>20.2%</a:t>
                      </a:r>
                      <a:r>
                        <a:rPr lang="zh-CN" altLang="en-US" sz="1400" b="1" spc="120">
                          <a:solidFill>
                            <a:srgbClr val="FF0000"/>
                          </a:solidFill>
                          <a:latin typeface="微软雅黑" panose="020B0503020204020204" pitchFamily="34" charset="-122"/>
                          <a:ea typeface="微软雅黑" panose="020B0503020204020204" pitchFamily="34" charset="-122"/>
                          <a:sym typeface="+mn-ea"/>
                        </a:rPr>
                        <a:t>）</a:t>
                      </a:r>
                      <a:r>
                        <a:rPr lang="zh-CN" altLang="en-US" sz="1400" spc="120">
                          <a:latin typeface="微软雅黑" panose="020B0503020204020204" pitchFamily="34" charset="-122"/>
                          <a:ea typeface="微软雅黑" panose="020B0503020204020204" pitchFamily="34" charset="-122"/>
                          <a:sym typeface="+mn-ea"/>
                        </a:rPr>
                        <a:t> 。</a:t>
                      </a:r>
                      <a:endParaRPr lang="zh-CN" altLang="en-US" sz="1400" b="0" spc="120">
                        <a:latin typeface="微软雅黑" panose="020B0503020204020204" pitchFamily="34" charset="-122"/>
                        <a:ea typeface="微软雅黑" panose="020B0503020204020204" pitchFamily="34" charset="-122"/>
                        <a:sym typeface="+mn-ea"/>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noFill/>
                  </a:tcPr>
                </a:tc>
                <a:tc>
                  <a:txBody>
                    <a:bodyPr/>
                    <a:p>
                      <a:pPr marL="0" lvl="2" algn="l">
                        <a:lnSpc>
                          <a:spcPct val="120000"/>
                        </a:lnSpc>
                        <a:spcBef>
                          <a:spcPts val="0"/>
                        </a:spcBef>
                        <a:spcAft>
                          <a:spcPts val="0"/>
                        </a:spcAft>
                        <a:buClrTx/>
                        <a:buSzTx/>
                        <a:buFontTx/>
                        <a:buNone/>
                      </a:pPr>
                      <a:r>
                        <a:rPr lang="zh-CN" altLang="en-US" sz="1400" spc="120">
                          <a:latin typeface="微软雅黑" panose="020B0503020204020204" pitchFamily="34" charset="-122"/>
                          <a:ea typeface="微软雅黑" panose="020B0503020204020204" pitchFamily="34" charset="-122"/>
                          <a:sym typeface="+mn-ea"/>
                        </a:rPr>
                        <a:t>恶心、呕吐、惊厥、昏迷、腹痛、腹泻、心动过缓、低血压、烦躁不安等。</a:t>
                      </a:r>
                      <a:endParaRPr lang="zh-CN" altLang="en-US" sz="1400" b="0" spc="120">
                        <a:latin typeface="微软雅黑" panose="020B0503020204020204" pitchFamily="34" charset="-122"/>
                        <a:ea typeface="微软雅黑" panose="020B0503020204020204" pitchFamily="34" charset="-122"/>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noFill/>
                  </a:tcPr>
                </a:tc>
                <a:tc>
                  <a:txBody>
                    <a:bodyPr/>
                    <a:p>
                      <a:pPr marL="0" lvl="2" algn="ctr">
                        <a:lnSpc>
                          <a:spcPct val="120000"/>
                        </a:lnSpc>
                        <a:spcBef>
                          <a:spcPts val="0"/>
                        </a:spcBef>
                        <a:spcAft>
                          <a:spcPts val="0"/>
                        </a:spcAft>
                        <a:buClrTx/>
                        <a:buSzTx/>
                        <a:buFontTx/>
                        <a:buNone/>
                      </a:pP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患者人群的局限性及安全性</a:t>
                      </a:r>
                      <a:endParaRPr lang="zh-CN" altLang="en-US" sz="1400" b="0" spc="120">
                        <a:latin typeface="微软雅黑" panose="020B0503020204020204" pitchFamily="34" charset="-122"/>
                        <a:ea typeface="微软雅黑" panose="020B0503020204020204" pitchFamily="34" charset="-122"/>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noFill/>
                  </a:tcPr>
                </a:tc>
                <a:tc>
                  <a:txBody>
                    <a:bodyPr/>
                    <a:p>
                      <a:pPr marL="0" lvl="2" algn="l">
                        <a:lnSpc>
                          <a:spcPct val="120000"/>
                        </a:lnSpc>
                        <a:spcBef>
                          <a:spcPts val="0"/>
                        </a:spcBef>
                        <a:spcAft>
                          <a:spcPts val="0"/>
                        </a:spcAft>
                        <a:buClrTx/>
                        <a:buSzTx/>
                        <a:buFontTx/>
                        <a:buNone/>
                      </a:pP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仅仅用于</a:t>
                      </a:r>
                      <a:r>
                        <a:rPr lang="en-US" altLang="zh-CN" sz="1400" dirty="0" err="1">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AChR</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抗体阳性成人全身型</a:t>
                      </a:r>
                      <a:r>
                        <a:rPr lang="en-US" alt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MG</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2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US" altLang="zh-CN" sz="12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2025</a:t>
                      </a:r>
                      <a:r>
                        <a:rPr lang="zh-CN" altLang="en-US" sz="12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年，美国</a:t>
                      </a:r>
                      <a:r>
                        <a:rPr lang="en-US" altLang="zh-CN" sz="12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FDA</a:t>
                      </a:r>
                      <a:r>
                        <a:rPr lang="zh-CN" altLang="en-US" sz="12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正在考虑对</a:t>
                      </a:r>
                      <a:r>
                        <a:rPr lang="en-US" altLang="zh-CN" sz="12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Vyvgart Hytrulo(</a:t>
                      </a:r>
                      <a:r>
                        <a:rPr lang="zh-CN" altLang="en-US" sz="12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艾加莫德</a:t>
                      </a:r>
                      <a:r>
                        <a:rPr lang="el-GR" altLang="zh-CN" sz="12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α</a:t>
                      </a:r>
                      <a:r>
                        <a:rPr lang="zh-CN" altLang="en-US" sz="12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注射液</a:t>
                      </a:r>
                      <a:r>
                        <a:rPr lang="en-US" altLang="zh-CN" sz="12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2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采取监管行动，因其与慢性炎症性脱鞘多发性神经病（</a:t>
                      </a:r>
                      <a:r>
                        <a:rPr lang="en-US" altLang="zh-CN" sz="12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CIDP</a:t>
                      </a:r>
                      <a:r>
                        <a:rPr lang="zh-CN" altLang="en-US" sz="12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）的严重恶化相关。）</a:t>
                      </a:r>
                      <a:endParaRPr lang="zh-CN" altLang="en-US" sz="12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0" lvl="2" algn="l">
                        <a:lnSpc>
                          <a:spcPct val="120000"/>
                        </a:lnSpc>
                        <a:spcBef>
                          <a:spcPts val="0"/>
                        </a:spcBef>
                        <a:spcAft>
                          <a:spcPts val="0"/>
                        </a:spcAft>
                        <a:buClrTx/>
                        <a:buSzTx/>
                        <a:buFontTx/>
                        <a:buNone/>
                      </a:pP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最常见的不良反应是呼吸道感染、头痛和尿路感染</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US" altLang="zh-CN"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77.38%</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zh-CN" altLang="en-US" sz="14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noFill/>
                  </a:tcPr>
                </a:tc>
              </a:tr>
              <a:tr h="1586230">
                <a:tc vMerge="1">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noFill/>
                  </a:tcPr>
                </a:tc>
                <a:tc>
                  <a:txBody>
                    <a:bodyPr/>
                    <a:p>
                      <a:pPr marL="0" lvl="2" algn="l">
                        <a:lnSpc>
                          <a:spcPct val="120000"/>
                        </a:lnSpc>
                        <a:spcBef>
                          <a:spcPts val="0"/>
                        </a:spcBef>
                        <a:spcAft>
                          <a:spcPts val="0"/>
                        </a:spcAft>
                        <a:buClrTx/>
                        <a:buSzTx/>
                        <a:buFontTx/>
                        <a:buNone/>
                      </a:pPr>
                      <a:r>
                        <a:rPr lang="zh-CN" altLang="en-US" sz="1400" b="1" spc="120">
                          <a:solidFill>
                            <a:srgbClr val="FF0000"/>
                          </a:solidFill>
                          <a:latin typeface="微软雅黑" panose="020B0503020204020204" pitchFamily="34" charset="-122"/>
                          <a:ea typeface="微软雅黑" panose="020B0503020204020204" pitchFamily="34" charset="-122"/>
                          <a:sym typeface="+mn-ea"/>
                        </a:rPr>
                        <a:t>疗效确切：</a:t>
                      </a:r>
                      <a:r>
                        <a:rPr lang="zh-CN" altLang="en-US" sz="1400" spc="120">
                          <a:latin typeface="微软雅黑" panose="020B0503020204020204" pitchFamily="34" charset="-122"/>
                          <a:ea typeface="微软雅黑" panose="020B0503020204020204" pitchFamily="34" charset="-122"/>
                          <a:sym typeface="+mn-ea"/>
                        </a:rPr>
                        <a:t>多项RCT、RWS数据支持疗效与安全性。</a:t>
                      </a:r>
                      <a:endParaRPr lang="zh-CN" altLang="en-US" sz="1400" spc="120">
                        <a:latin typeface="微软雅黑" panose="020B0503020204020204" pitchFamily="34" charset="-122"/>
                        <a:ea typeface="微软雅黑" panose="020B0503020204020204" pitchFamily="34" charset="-122"/>
                      </a:endParaRPr>
                    </a:p>
                    <a:p>
                      <a:pPr marL="0" lvl="2" algn="l">
                        <a:lnSpc>
                          <a:spcPct val="120000"/>
                        </a:lnSpc>
                        <a:spcBef>
                          <a:spcPts val="0"/>
                        </a:spcBef>
                        <a:spcAft>
                          <a:spcPts val="0"/>
                        </a:spcAft>
                        <a:buClrTx/>
                        <a:buSzTx/>
                        <a:buFontTx/>
                      </a:pPr>
                      <a:r>
                        <a:rPr lang="zh-CN" altLang="en-US" sz="1400" b="1" spc="120">
                          <a:solidFill>
                            <a:srgbClr val="FF0000"/>
                          </a:solidFill>
                          <a:latin typeface="微软雅黑" panose="020B0503020204020204" pitchFamily="34" charset="-122"/>
                          <a:ea typeface="微软雅黑" panose="020B0503020204020204" pitchFamily="34" charset="-122"/>
                          <a:sym typeface="+mn-ea"/>
                        </a:rPr>
                        <a:t>多重获益：</a:t>
                      </a:r>
                      <a:r>
                        <a:rPr lang="zh-CN" altLang="en-US" sz="1400" spc="120">
                          <a:latin typeface="微软雅黑" panose="020B0503020204020204" pitchFamily="34" charset="-122"/>
                          <a:ea typeface="微软雅黑" panose="020B0503020204020204" pitchFamily="34" charset="-122"/>
                          <a:sym typeface="+mn-ea"/>
                        </a:rPr>
                        <a:t>改善症状时间更长、</a:t>
                      </a:r>
                      <a:r>
                        <a:rPr lang="zh-CN" altLang="en-US" sz="1400" spc="120">
                          <a:latin typeface="微软雅黑" panose="020B0503020204020204" pitchFamily="34" charset="-122"/>
                          <a:ea typeface="微软雅黑" panose="020B0503020204020204" pitchFamily="34" charset="-122"/>
                          <a:sym typeface="+mn-ea"/>
                        </a:rPr>
                        <a:t>具有降低抗AChR抗体水平潜力。</a:t>
                      </a:r>
                      <a:endParaRPr lang="zh-CN" altLang="en-US" sz="1400" spc="120">
                        <a:latin typeface="微软雅黑" panose="020B0503020204020204" pitchFamily="34" charset="-122"/>
                        <a:ea typeface="微软雅黑" panose="020B0503020204020204" pitchFamily="34" charset="-122"/>
                      </a:endParaRPr>
                    </a:p>
                    <a:p>
                      <a:pPr marL="0" lvl="2" algn="l">
                        <a:lnSpc>
                          <a:spcPct val="120000"/>
                        </a:lnSpc>
                        <a:spcBef>
                          <a:spcPts val="0"/>
                        </a:spcBef>
                        <a:spcAft>
                          <a:spcPts val="0"/>
                        </a:spcAft>
                        <a:buClrTx/>
                        <a:buSzTx/>
                        <a:buFontTx/>
                      </a:pP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性价比高：</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石杉碱甲治疗费用</a:t>
                      </a:r>
                      <a:r>
                        <a:rPr lang="zh-CN" altLang="en-US" sz="14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相对较低</a:t>
                      </a: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，更符合临床用药需求。</a:t>
                      </a:r>
                      <a:endParaRPr lang="zh-CN" altLang="en-US" sz="1400" b="0" spc="120">
                        <a:latin typeface="微软雅黑" panose="020B0503020204020204" pitchFamily="34" charset="-122"/>
                        <a:ea typeface="微软雅黑" panose="020B0503020204020204" pitchFamily="34" charset="-122"/>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noFill/>
                  </a:tcPr>
                </a:tc>
                <a:tc>
                  <a:txBody>
                    <a:bodyPr/>
                    <a:p>
                      <a:pPr algn="ctr">
                        <a:lnSpc>
                          <a:spcPct val="120000"/>
                        </a:lnSpc>
                        <a:spcBef>
                          <a:spcPts val="0"/>
                        </a:spcBef>
                        <a:spcAft>
                          <a:spcPts val="0"/>
                        </a:spcAft>
                        <a:buClrTx/>
                        <a:buSzTx/>
                        <a:buFontTx/>
                        <a:buNone/>
                      </a:pPr>
                      <a:r>
                        <a:rPr lang="zh-CN" altLang="en-US" sz="1400" b="1" spc="120">
                          <a:solidFill>
                            <a:srgbClr val="FF0000"/>
                          </a:solidFill>
                          <a:latin typeface="微软雅黑" panose="020B0503020204020204" pitchFamily="34" charset="-122"/>
                          <a:ea typeface="微软雅黑" panose="020B0503020204020204" pitchFamily="34" charset="-122"/>
                          <a:sym typeface="+mn-ea"/>
                        </a:rPr>
                        <a:t>风险-获益比欠佳</a:t>
                      </a:r>
                      <a:endParaRPr lang="zh-CN" altLang="en-US" sz="1400" b="1" spc="120">
                        <a:solidFill>
                          <a:srgbClr val="FF0000"/>
                        </a:solidFill>
                        <a:latin typeface="微软雅黑" panose="020B0503020204020204" pitchFamily="34" charset="-122"/>
                        <a:ea typeface="微软雅黑" panose="020B0503020204020204" pitchFamily="34" charset="-122"/>
                        <a:sym typeface="+mn-ea"/>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noFill/>
                  </a:tcPr>
                </a:tc>
                <a:tc>
                  <a:txBody>
                    <a:bodyPr/>
                    <a:p>
                      <a:pPr marL="0" lvl="1" algn="l">
                        <a:lnSpc>
                          <a:spcPct val="120000"/>
                        </a:lnSpc>
                        <a:spcBef>
                          <a:spcPts val="0"/>
                        </a:spcBef>
                        <a:spcAft>
                          <a:spcPts val="0"/>
                        </a:spcAft>
                        <a:buClrTx/>
                        <a:buSzTx/>
                        <a:buFontTx/>
                      </a:pPr>
                      <a:r>
                        <a:rPr lang="zh-CN" altLang="en-US" sz="1400" spc="120">
                          <a:latin typeface="微软雅黑" panose="020B0503020204020204" pitchFamily="34" charset="-122"/>
                          <a:ea typeface="微软雅黑" panose="020B0503020204020204" pitchFamily="34" charset="-122"/>
                          <a:sym typeface="+mn-ea"/>
                        </a:rPr>
                        <a:t>未找到RCT疗效证据文献。</a:t>
                      </a:r>
                      <a:endParaRPr lang="zh-CN" altLang="en-US" sz="1400" spc="120">
                        <a:latin typeface="微软雅黑" panose="020B0503020204020204" pitchFamily="34" charset="-122"/>
                        <a:ea typeface="微软雅黑" panose="020B0503020204020204" pitchFamily="34" charset="-122"/>
                      </a:endParaRPr>
                    </a:p>
                    <a:p>
                      <a:pPr marL="0" lvl="1" algn="l">
                        <a:lnSpc>
                          <a:spcPct val="120000"/>
                        </a:lnSpc>
                        <a:spcBef>
                          <a:spcPts val="0"/>
                        </a:spcBef>
                        <a:spcAft>
                          <a:spcPts val="0"/>
                        </a:spcAft>
                        <a:buClrTx/>
                        <a:buSzTx/>
                        <a:buFontTx/>
                      </a:pPr>
                      <a:r>
                        <a:rPr lang="zh-CN" altLang="en-US" sz="1400" spc="120">
                          <a:latin typeface="微软雅黑" panose="020B0503020204020204" pitchFamily="34" charset="-122"/>
                          <a:ea typeface="微软雅黑" panose="020B0503020204020204" pitchFamily="34" charset="-122"/>
                          <a:sym typeface="+mn-ea"/>
                        </a:rPr>
                        <a:t>单一获益：仅短暂改善症状，无降低抗AChR抗体数据。</a:t>
                      </a:r>
                      <a:endParaRPr lang="zh-CN" altLang="en-US" sz="1400" b="0" spc="120">
                        <a:latin typeface="微软雅黑" panose="020B0503020204020204" pitchFamily="34" charset="-122"/>
                        <a:ea typeface="微软雅黑" panose="020B0503020204020204" pitchFamily="34" charset="-122"/>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noFill/>
                  </a:tcPr>
                </a:tc>
                <a:tc>
                  <a:txBody>
                    <a:bodyPr/>
                    <a:p>
                      <a:pPr marL="0" lvl="1" algn="l">
                        <a:lnSpc>
                          <a:spcPct val="120000"/>
                        </a:lnSpc>
                        <a:spcBef>
                          <a:spcPts val="0"/>
                        </a:spcBef>
                        <a:spcAft>
                          <a:spcPts val="0"/>
                        </a:spcAft>
                        <a:buClrTx/>
                        <a:buSzTx/>
                        <a:buFontTx/>
                        <a:buNone/>
                      </a:pPr>
                      <a:r>
                        <a:rPr lang="zh-CN" altLang="en-US" sz="1400" spc="120">
                          <a:latin typeface="微软雅黑" panose="020B0503020204020204" pitchFamily="34" charset="-122"/>
                          <a:ea typeface="微软雅黑" panose="020B0503020204020204" pitchFamily="34" charset="-122"/>
                          <a:sym typeface="+mn-ea"/>
                        </a:rPr>
                        <a:t>单一获益：仅短暂改善症状，无降低抗AChR抗体数据。</a:t>
                      </a:r>
                      <a:endParaRPr lang="zh-CN" altLang="en-US" sz="1400" b="0" spc="120">
                        <a:latin typeface="微软雅黑" panose="020B0503020204020204" pitchFamily="34" charset="-122"/>
                        <a:ea typeface="微软雅黑" panose="020B0503020204020204" pitchFamily="34" charset="-122"/>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noFill/>
                  </a:tcPr>
                </a:tc>
                <a:tc>
                  <a:txBody>
                    <a:bodyPr/>
                    <a:p>
                      <a:pPr algn="ctr">
                        <a:lnSpc>
                          <a:spcPct val="120000"/>
                        </a:lnSpc>
                        <a:spcBef>
                          <a:spcPts val="0"/>
                        </a:spcBef>
                        <a:spcAft>
                          <a:spcPts val="0"/>
                        </a:spcAft>
                        <a:buClrTx/>
                        <a:buSzTx/>
                        <a:buFontTx/>
                        <a:buNone/>
                      </a:pPr>
                      <a:r>
                        <a:rPr lang="zh-CN" altLang="en-US" sz="1400" b="1" spc="120">
                          <a:solidFill>
                            <a:srgbClr val="FF0000"/>
                          </a:solidFill>
                          <a:latin typeface="微软雅黑" panose="020B0503020204020204" pitchFamily="34" charset="-122"/>
                          <a:ea typeface="微软雅黑" panose="020B0503020204020204" pitchFamily="34" charset="-122"/>
                        </a:rPr>
                        <a:t>治疗费用高</a:t>
                      </a:r>
                      <a:endParaRPr lang="zh-CN" altLang="en-US" sz="1400" b="1" spc="120">
                        <a:solidFill>
                          <a:srgbClr val="FF0000"/>
                        </a:solidFill>
                        <a:latin typeface="微软雅黑" panose="020B0503020204020204" pitchFamily="34" charset="-122"/>
                        <a:ea typeface="微软雅黑" panose="020B0503020204020204" pitchFamily="34" charset="-122"/>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noFill/>
                  </a:tcPr>
                </a:tc>
                <a:tc>
                  <a:txBody>
                    <a:bodyPr/>
                    <a:p>
                      <a:pPr algn="l">
                        <a:lnSpc>
                          <a:spcPct val="120000"/>
                        </a:lnSpc>
                        <a:spcBef>
                          <a:spcPts val="0"/>
                        </a:spcBef>
                        <a:spcAft>
                          <a:spcPts val="0"/>
                        </a:spcAft>
                        <a:buClrTx/>
                        <a:buSzTx/>
                        <a:buFontTx/>
                        <a:buNone/>
                      </a:pP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该类药物治疗费用高，大大加重了患者的生活负担</a:t>
                      </a:r>
                      <a:r>
                        <a:rPr lang="zh-CN"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zh-CN" sz="1400" b="0" spc="120">
                        <a:latin typeface="微软雅黑" panose="020B0503020204020204" pitchFamily="34" charset="-122"/>
                        <a:ea typeface="微软雅黑" panose="020B0503020204020204" pitchFamily="34" charset="-122"/>
                      </a:endParaRPr>
                    </a:p>
                  </a:txBody>
                  <a:tcPr marL="25400" marR="25400" marT="25400" marB="25400" anchor="ctr">
                    <a:lnL w="3175" cmpd="sng">
                      <a:solidFill>
                        <a:schemeClr val="tx1"/>
                      </a:solidFill>
                      <a:prstDash val="sysDot"/>
                    </a:lnL>
                    <a:lnR w="3175" cmpd="sng">
                      <a:solidFill>
                        <a:schemeClr val="tx1"/>
                      </a:solidFill>
                      <a:prstDash val="sysDot"/>
                    </a:lnR>
                    <a:lnT w="3175" cmpd="sng">
                      <a:solidFill>
                        <a:schemeClr val="tx1"/>
                      </a:solidFill>
                      <a:prstDash val="sysDot"/>
                    </a:lnT>
                    <a:lnB w="3175" cmpd="sng">
                      <a:solidFill>
                        <a:schemeClr val="tx1"/>
                      </a:solidFill>
                      <a:prstDash val="sysDot"/>
                    </a:lnB>
                    <a:noFill/>
                  </a:tcPr>
                </a:tc>
              </a:tr>
            </a:tbl>
          </a:graphicData>
        </a:graphic>
      </p:graphicFrame>
      <p:grpSp>
        <p:nvGrpSpPr>
          <p:cNvPr id="19" name="组合 18" descr="7b0a202020202274657874626f78223a20227b5c2269645c223a32303334383534302c5c227469645c223a5c225c227d220a7d0a"/>
          <p:cNvGrpSpPr/>
          <p:nvPr>
            <p:custDataLst>
              <p:tags r:id="rId16"/>
            </p:custDataLst>
          </p:nvPr>
        </p:nvGrpSpPr>
        <p:grpSpPr>
          <a:xfrm>
            <a:off x="363855" y="473710"/>
            <a:ext cx="11369040" cy="674370"/>
            <a:chOff x="3057525" y="2119434"/>
            <a:chExt cx="6076950" cy="2633541"/>
          </a:xfrm>
        </p:grpSpPr>
        <p:grpSp>
          <p:nvGrpSpPr>
            <p:cNvPr id="22" name="组合 21"/>
            <p:cNvGrpSpPr/>
            <p:nvPr/>
          </p:nvGrpSpPr>
          <p:grpSpPr>
            <a:xfrm>
              <a:off x="3057525" y="2119434"/>
              <a:ext cx="6076950" cy="2633541"/>
              <a:chOff x="3057525" y="2119434"/>
              <a:chExt cx="6076950" cy="2633541"/>
            </a:xfrm>
          </p:grpSpPr>
          <p:grpSp>
            <p:nvGrpSpPr>
              <p:cNvPr id="23" name="图形 46"/>
              <p:cNvGrpSpPr/>
              <p:nvPr/>
            </p:nvGrpSpPr>
            <p:grpSpPr>
              <a:xfrm>
                <a:off x="3057525" y="2138366"/>
                <a:ext cx="6076950" cy="2595560"/>
                <a:chOff x="0" y="0"/>
                <a:chExt cx="5274310" cy="2248535"/>
              </a:xfrm>
            </p:grpSpPr>
            <p:sp>
              <p:nvSpPr>
                <p:cNvPr id="24" name="任意多边形: 形状 7"/>
                <p:cNvSpPr/>
                <p:nvPr/>
              </p:nvSpPr>
              <p:spPr>
                <a:xfrm>
                  <a:off x="8266" y="8266"/>
                  <a:ext cx="5257776" cy="2232001"/>
                </a:xfrm>
                <a:custGeom>
                  <a:avLst/>
                  <a:gdLst>
                    <a:gd name="connsiteX0" fmla="*/ 0 w 5257776"/>
                    <a:gd name="connsiteY0" fmla="*/ 0 h 2232001"/>
                    <a:gd name="connsiteX1" fmla="*/ 5257776 w 5257776"/>
                    <a:gd name="connsiteY1" fmla="*/ 0 h 2232001"/>
                    <a:gd name="connsiteX2" fmla="*/ 5257776 w 5257776"/>
                    <a:gd name="connsiteY2" fmla="*/ 2232002 h 2232001"/>
                    <a:gd name="connsiteX3" fmla="*/ 0 w 5257776"/>
                    <a:gd name="connsiteY3" fmla="*/ 2232002 h 2232001"/>
                    <a:gd name="connsiteX4" fmla="*/ 0 w 5257776"/>
                    <a:gd name="connsiteY4" fmla="*/ 0 h 223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776" h="2232001">
                      <a:moveTo>
                        <a:pt x="0" y="0"/>
                      </a:moveTo>
                      <a:lnTo>
                        <a:pt x="5257776" y="0"/>
                      </a:lnTo>
                      <a:lnTo>
                        <a:pt x="5257776" y="2232002"/>
                      </a:lnTo>
                      <a:lnTo>
                        <a:pt x="0" y="2232002"/>
                      </a:lnTo>
                      <a:lnTo>
                        <a:pt x="0" y="0"/>
                      </a:lnTo>
                      <a:close/>
                    </a:path>
                  </a:pathLst>
                </a:custGeom>
                <a:solidFill>
                  <a:srgbClr val="FFFFFF"/>
                </a:solidFill>
                <a:ln w="8256"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25" name="任意多边形: 形状 8"/>
                <p:cNvSpPr/>
                <p:nvPr/>
              </p:nvSpPr>
              <p:spPr>
                <a:xfrm>
                  <a:off x="0" y="0"/>
                  <a:ext cx="5274310" cy="2248535"/>
                </a:xfrm>
                <a:custGeom>
                  <a:avLst/>
                  <a:gdLst>
                    <a:gd name="connsiteX0" fmla="*/ 5274310 w 5274310"/>
                    <a:gd name="connsiteY0" fmla="*/ 0 h 2248535"/>
                    <a:gd name="connsiteX1" fmla="*/ 0 w 5274310"/>
                    <a:gd name="connsiteY1" fmla="*/ 0 h 2248535"/>
                    <a:gd name="connsiteX2" fmla="*/ 0 w 5274310"/>
                    <a:gd name="connsiteY2" fmla="*/ 2248535 h 2248535"/>
                    <a:gd name="connsiteX3" fmla="*/ 5274310 w 5274310"/>
                    <a:gd name="connsiteY3" fmla="*/ 2248535 h 2248535"/>
                    <a:gd name="connsiteX4" fmla="*/ 5274310 w 5274310"/>
                    <a:gd name="connsiteY4" fmla="*/ 0 h 2248535"/>
                    <a:gd name="connsiteX5" fmla="*/ 16534 w 5274310"/>
                    <a:gd name="connsiteY5" fmla="*/ 2232002 h 2248535"/>
                    <a:gd name="connsiteX6" fmla="*/ 16534 w 5274310"/>
                    <a:gd name="connsiteY6" fmla="*/ 16533 h 2248535"/>
                    <a:gd name="connsiteX7" fmla="*/ 5257776 w 5274310"/>
                    <a:gd name="connsiteY7" fmla="*/ 16533 h 2248535"/>
                    <a:gd name="connsiteX8" fmla="*/ 5257776 w 5274310"/>
                    <a:gd name="connsiteY8" fmla="*/ 2232002 h 2248535"/>
                    <a:gd name="connsiteX9" fmla="*/ 16534 w 5274310"/>
                    <a:gd name="connsiteY9" fmla="*/ 2232002 h 224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10" h="2248535">
                      <a:moveTo>
                        <a:pt x="5274310" y="0"/>
                      </a:moveTo>
                      <a:lnTo>
                        <a:pt x="0" y="0"/>
                      </a:lnTo>
                      <a:lnTo>
                        <a:pt x="0" y="2248535"/>
                      </a:lnTo>
                      <a:lnTo>
                        <a:pt x="5274310" y="2248535"/>
                      </a:lnTo>
                      <a:lnTo>
                        <a:pt x="5274310" y="0"/>
                      </a:lnTo>
                      <a:close/>
                      <a:moveTo>
                        <a:pt x="16534" y="2232002"/>
                      </a:moveTo>
                      <a:lnTo>
                        <a:pt x="16534" y="16533"/>
                      </a:lnTo>
                      <a:lnTo>
                        <a:pt x="5257776" y="16533"/>
                      </a:lnTo>
                      <a:lnTo>
                        <a:pt x="5257776" y="2232002"/>
                      </a:lnTo>
                      <a:lnTo>
                        <a:pt x="16534" y="2232002"/>
                      </a:lnTo>
                      <a:close/>
                    </a:path>
                  </a:pathLst>
                </a:custGeom>
                <a:solidFill>
                  <a:srgbClr val="6DAF93"/>
                </a:solidFill>
                <a:ln w="8256"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grpSp>
          <p:sp>
            <p:nvSpPr>
              <p:cNvPr id="26" name="任意多边形: 形状 5"/>
              <p:cNvSpPr/>
              <p:nvPr/>
            </p:nvSpPr>
            <p:spPr>
              <a:xfrm>
                <a:off x="3397570" y="2119434"/>
                <a:ext cx="1628775" cy="57150"/>
              </a:xfrm>
              <a:custGeom>
                <a:avLst/>
                <a:gdLst>
                  <a:gd name="connsiteX0" fmla="*/ 0 w 1628775"/>
                  <a:gd name="connsiteY0" fmla="*/ 0 h 57150"/>
                  <a:gd name="connsiteX1" fmla="*/ 1628775 w 1628775"/>
                  <a:gd name="connsiteY1" fmla="*/ 0 h 57150"/>
                  <a:gd name="connsiteX2" fmla="*/ 1628775 w 1628775"/>
                  <a:gd name="connsiteY2" fmla="*/ 57150 h 57150"/>
                  <a:gd name="connsiteX3" fmla="*/ 0 w 1628775"/>
                  <a:gd name="connsiteY3" fmla="*/ 57150 h 57150"/>
                </a:gdLst>
                <a:ahLst/>
                <a:cxnLst>
                  <a:cxn ang="0">
                    <a:pos x="connsiteX0" y="connsiteY0"/>
                  </a:cxn>
                  <a:cxn ang="0">
                    <a:pos x="connsiteX1" y="connsiteY1"/>
                  </a:cxn>
                  <a:cxn ang="0">
                    <a:pos x="connsiteX2" y="connsiteY2"/>
                  </a:cxn>
                  <a:cxn ang="0">
                    <a:pos x="connsiteX3" y="connsiteY3"/>
                  </a:cxn>
                </a:cxnLst>
                <a:rect l="l" t="t" r="r" b="b"/>
                <a:pathLst>
                  <a:path w="1628775" h="57150">
                    <a:moveTo>
                      <a:pt x="0" y="0"/>
                    </a:moveTo>
                    <a:lnTo>
                      <a:pt x="1628775" y="0"/>
                    </a:lnTo>
                    <a:lnTo>
                      <a:pt x="1628775" y="57150"/>
                    </a:lnTo>
                    <a:lnTo>
                      <a:pt x="0" y="57150"/>
                    </a:lnTo>
                    <a:close/>
                  </a:path>
                </a:pathLst>
              </a:custGeom>
              <a:solidFill>
                <a:srgbClr val="6DAF93"/>
              </a:solidFill>
              <a:ln w="9525"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27" name="任意多边形: 形状 6"/>
              <p:cNvSpPr/>
              <p:nvPr/>
            </p:nvSpPr>
            <p:spPr>
              <a:xfrm>
                <a:off x="7158037" y="4695825"/>
                <a:ext cx="1628775" cy="57150"/>
              </a:xfrm>
              <a:custGeom>
                <a:avLst/>
                <a:gdLst>
                  <a:gd name="connsiteX0" fmla="*/ 0 w 1628775"/>
                  <a:gd name="connsiteY0" fmla="*/ 0 h 57150"/>
                  <a:gd name="connsiteX1" fmla="*/ 1628775 w 1628775"/>
                  <a:gd name="connsiteY1" fmla="*/ 0 h 57150"/>
                  <a:gd name="connsiteX2" fmla="*/ 1628775 w 1628775"/>
                  <a:gd name="connsiteY2" fmla="*/ 57150 h 57150"/>
                  <a:gd name="connsiteX3" fmla="*/ 0 w 1628775"/>
                  <a:gd name="connsiteY3" fmla="*/ 57150 h 57150"/>
                </a:gdLst>
                <a:ahLst/>
                <a:cxnLst>
                  <a:cxn ang="0">
                    <a:pos x="connsiteX0" y="connsiteY0"/>
                  </a:cxn>
                  <a:cxn ang="0">
                    <a:pos x="connsiteX1" y="connsiteY1"/>
                  </a:cxn>
                  <a:cxn ang="0">
                    <a:pos x="connsiteX2" y="connsiteY2"/>
                  </a:cxn>
                  <a:cxn ang="0">
                    <a:pos x="connsiteX3" y="connsiteY3"/>
                  </a:cxn>
                </a:cxnLst>
                <a:rect l="l" t="t" r="r" b="b"/>
                <a:pathLst>
                  <a:path w="1628775" h="57150">
                    <a:moveTo>
                      <a:pt x="0" y="0"/>
                    </a:moveTo>
                    <a:lnTo>
                      <a:pt x="1628775" y="0"/>
                    </a:lnTo>
                    <a:lnTo>
                      <a:pt x="1628775" y="57150"/>
                    </a:lnTo>
                    <a:lnTo>
                      <a:pt x="0" y="57150"/>
                    </a:lnTo>
                    <a:close/>
                  </a:path>
                </a:pathLst>
              </a:custGeom>
              <a:solidFill>
                <a:srgbClr val="6DAF93"/>
              </a:solidFill>
              <a:ln w="9525"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grpSp>
        <p:sp>
          <p:nvSpPr>
            <p:cNvPr id="28" name="文本框 27"/>
            <p:cNvSpPr txBox="1"/>
            <p:nvPr/>
          </p:nvSpPr>
          <p:spPr>
            <a:xfrm>
              <a:off x="3185825" y="2263261"/>
              <a:ext cx="5883821" cy="1854886"/>
            </a:xfrm>
            <a:prstGeom prst="rect">
              <a:avLst/>
            </a:prstGeom>
            <a:noFill/>
          </p:spPr>
          <p:txBody>
            <a:bodyPr wrap="square" rtlCol="0" anchor="ctr">
              <a:noAutofit/>
            </a:bodyPr>
            <a:lstStyle/>
            <a:p>
              <a:pPr algn="ctr">
                <a:lnSpc>
                  <a:spcPct val="170000"/>
                </a:lnSpc>
              </a:pPr>
              <a:r>
                <a:rPr lang="zh-CN" altLang="en-US" b="1" dirty="0">
                  <a:latin typeface="微软雅黑" panose="020B0503020204020204" pitchFamily="34" charset="-122"/>
                  <a:ea typeface="微软雅黑" panose="020B0503020204020204" pitchFamily="34" charset="-122"/>
                </a:rPr>
                <a:t>石杉碱甲注射液弥补了目前临床中：疗效欠佳、作用靶点单一、不良反应多、价格昂贵等未被满足的需求。</a:t>
              </a:r>
              <a:endParaRPr lang="zh-CN" altLang="en-US" b="1" dirty="0">
                <a:effectLst/>
                <a:latin typeface="微软雅黑" panose="020B0503020204020204" pitchFamily="34" charset="-122"/>
                <a:ea typeface="微软雅黑" panose="020B0503020204020204" pitchFamily="34"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矩形 25"/>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美国 </a:t>
            </a:r>
            <a:r>
              <a:rPr kumimoji="0" lang="en-US" altLang="zh-CN"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FDA </a:t>
            </a:r>
            <a:r>
              <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将石杉碱甲作为膳食补充剂，剂量可高达 </a:t>
            </a: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0.8mg/</a:t>
            </a:r>
            <a:r>
              <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天，说明石杉碱甲安全性良好（美国</a:t>
            </a:r>
            <a:r>
              <a:rPr kumimoji="0" lang="en-US" altLang="zh-CN"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GRAS – </a:t>
            </a:r>
            <a:endParaRPr kumimoji="0" lang="en-US" altLang="zh-CN"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通常认为安全的成分） </a:t>
            </a: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6" name="文本框 29"/>
          <p:cNvSpPr txBox="1"/>
          <p:nvPr/>
        </p:nvSpPr>
        <p:spPr>
          <a:xfrm>
            <a:off x="109329" y="-19991"/>
            <a:ext cx="11973343"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安全性</a:t>
            </a:r>
            <a:endParaRPr kumimoji="0" lang="zh-CN" altLang="en-US"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37" name="任意多边形 36"/>
          <p:cNvSpPr/>
          <p:nvPr>
            <p:custDataLst>
              <p:tags r:id="rId2"/>
            </p:custDataLst>
          </p:nvPr>
        </p:nvSpPr>
        <p:spPr>
          <a:xfrm>
            <a:off x="1329618" y="3006773"/>
            <a:ext cx="8205571" cy="3049712"/>
          </a:xfrm>
          <a:custGeom>
            <a:avLst/>
            <a:gdLst>
              <a:gd name="connsiteX0" fmla="*/ 0 w 4365"/>
              <a:gd name="connsiteY0" fmla="*/ 1605 h 1604"/>
              <a:gd name="connsiteX1" fmla="*/ 4365 w 4365"/>
              <a:gd name="connsiteY1" fmla="*/ 170 h 1604"/>
            </a:gdLst>
            <a:ahLst/>
            <a:cxnLst>
              <a:cxn ang="0">
                <a:pos x="connsiteX0" y="connsiteY0"/>
              </a:cxn>
              <a:cxn ang="0">
                <a:pos x="connsiteX1" y="connsiteY1"/>
              </a:cxn>
            </a:cxnLst>
            <a:rect l="l" t="t" r="r" b="b"/>
            <a:pathLst>
              <a:path w="4365" h="1605">
                <a:moveTo>
                  <a:pt x="0" y="1605"/>
                </a:moveTo>
                <a:cubicBezTo>
                  <a:pt x="56" y="1389"/>
                  <a:pt x="1554" y="-581"/>
                  <a:pt x="4365" y="170"/>
                </a:cubicBezTo>
              </a:path>
            </a:pathLst>
          </a:custGeom>
          <a:noFill/>
          <a:ln w="25400">
            <a:gradFill>
              <a:gsLst>
                <a:gs pos="0">
                  <a:schemeClr val="accent1">
                    <a:alpha val="100000"/>
                  </a:schemeClr>
                </a:gs>
                <a:gs pos="100000">
                  <a:schemeClr val="accent1">
                    <a:lumMod val="20000"/>
                    <a:lumOff val="80000"/>
                    <a:alpha val="100000"/>
                  </a:schemeClr>
                </a:gs>
              </a:gsLst>
              <a:lin ang="5400000" scaled="0"/>
            </a:gra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schemeClr val="tx1"/>
                </a:solidFill>
                <a:latin typeface="微软雅黑" panose="020B0503020204020204" pitchFamily="34" charset="-122"/>
                <a:ea typeface="微软雅黑" panose="020B0503020204020204" pitchFamily="34" charset="-122"/>
              </a:rPr>
              <a:t>       </a:t>
            </a:r>
            <a:endParaRPr lang="en-US" altLang="zh-CN">
              <a:solidFill>
                <a:schemeClr val="tx1"/>
              </a:solidFill>
              <a:latin typeface="微软雅黑" panose="020B0503020204020204" pitchFamily="34" charset="-122"/>
              <a:ea typeface="微软雅黑" panose="020B0503020204020204" pitchFamily="34" charset="-122"/>
            </a:endParaRPr>
          </a:p>
        </p:txBody>
      </p:sp>
      <p:sp>
        <p:nvSpPr>
          <p:cNvPr id="45" name="椭圆 44"/>
          <p:cNvSpPr>
            <a:spLocks noChangeAspect="1"/>
          </p:cNvSpPr>
          <p:nvPr>
            <p:custDataLst>
              <p:tags r:id="rId3"/>
            </p:custDataLst>
          </p:nvPr>
        </p:nvSpPr>
        <p:spPr>
          <a:xfrm>
            <a:off x="2563001" y="4187222"/>
            <a:ext cx="502673" cy="502673"/>
          </a:xfrm>
          <a:prstGeom prst="ellipse">
            <a:avLst/>
          </a:prstGeom>
          <a:solidFill>
            <a:srgbClr val="54A998"/>
          </a:solidFill>
          <a:ln>
            <a:noFill/>
          </a:ln>
          <a:effectLst>
            <a:outerShdw blurRad="76200" dist="25400" dir="5400000" algn="t" rotWithShape="0">
              <a:schemeClr val="accent1">
                <a:lumMod val="7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rmAutofit fontScale="90000"/>
          </a:bodyPr>
          <a:p>
            <a:pPr lvl="0" algn="ctr">
              <a:buClrTx/>
              <a:buSzTx/>
              <a:buFontTx/>
            </a:pPr>
            <a:r>
              <a:rPr lang="en-US" altLang="zh-CN" sz="1600" b="1">
                <a:solidFill>
                  <a:schemeClr val="tx1"/>
                </a:solidFill>
                <a:latin typeface="微软雅黑" panose="020B0503020204020204" pitchFamily="34" charset="-122"/>
                <a:ea typeface="微软雅黑" panose="020B0503020204020204" pitchFamily="34" charset="-122"/>
                <a:sym typeface="+mn-ea"/>
              </a:rPr>
              <a:t>01</a:t>
            </a:r>
            <a:endParaRPr lang="en-US" altLang="zh-CN" sz="1600" b="1">
              <a:solidFill>
                <a:schemeClr val="tx1"/>
              </a:solidFill>
              <a:latin typeface="微软雅黑" panose="020B0503020204020204" pitchFamily="34" charset="-122"/>
              <a:ea typeface="微软雅黑" panose="020B0503020204020204" pitchFamily="34" charset="-122"/>
              <a:sym typeface="+mn-ea"/>
            </a:endParaRPr>
          </a:p>
        </p:txBody>
      </p:sp>
      <p:sp>
        <p:nvSpPr>
          <p:cNvPr id="48" name="椭圆 47"/>
          <p:cNvSpPr>
            <a:spLocks noChangeAspect="1"/>
          </p:cNvSpPr>
          <p:nvPr>
            <p:custDataLst>
              <p:tags r:id="rId4"/>
            </p:custDataLst>
          </p:nvPr>
        </p:nvSpPr>
        <p:spPr>
          <a:xfrm>
            <a:off x="5986566" y="2744745"/>
            <a:ext cx="615212" cy="615212"/>
          </a:xfrm>
          <a:prstGeom prst="ellipse">
            <a:avLst/>
          </a:prstGeom>
          <a:solidFill>
            <a:srgbClr val="54A998"/>
          </a:solidFill>
          <a:ln>
            <a:noFill/>
          </a:ln>
          <a:effectLst>
            <a:outerShdw blurRad="76200" dist="25400" dir="5400000" algn="t" rotWithShape="0">
              <a:schemeClr val="accent1">
                <a:lumMod val="7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rmAutofit lnSpcReduction="10000"/>
          </a:bodyPr>
          <a:p>
            <a:pPr lvl="0" algn="ctr">
              <a:buClrTx/>
              <a:buSzTx/>
              <a:buFontTx/>
            </a:pPr>
            <a:r>
              <a:rPr lang="en-US" altLang="zh-CN" sz="2000" b="1">
                <a:solidFill>
                  <a:schemeClr val="tx1"/>
                </a:solidFill>
                <a:latin typeface="微软雅黑" panose="020B0503020204020204" pitchFamily="34" charset="-122"/>
                <a:ea typeface="微软雅黑" panose="020B0503020204020204" pitchFamily="34" charset="-122"/>
                <a:sym typeface="+mn-ea"/>
              </a:rPr>
              <a:t>03</a:t>
            </a:r>
            <a:endParaRPr lang="en-US" altLang="zh-CN" sz="2000" b="1">
              <a:solidFill>
                <a:schemeClr val="tx1"/>
              </a:solidFill>
              <a:latin typeface="微软雅黑" panose="020B0503020204020204" pitchFamily="34" charset="-122"/>
              <a:ea typeface="微软雅黑" panose="020B0503020204020204" pitchFamily="34" charset="-122"/>
              <a:sym typeface="+mn-ea"/>
            </a:endParaRPr>
          </a:p>
        </p:txBody>
      </p:sp>
      <p:sp>
        <p:nvSpPr>
          <p:cNvPr id="49" name="椭圆 48"/>
          <p:cNvSpPr>
            <a:spLocks noChangeAspect="1"/>
          </p:cNvSpPr>
          <p:nvPr>
            <p:custDataLst>
              <p:tags r:id="rId5"/>
            </p:custDataLst>
          </p:nvPr>
        </p:nvSpPr>
        <p:spPr>
          <a:xfrm>
            <a:off x="7823407" y="2729527"/>
            <a:ext cx="672935" cy="672935"/>
          </a:xfrm>
          <a:prstGeom prst="ellipse">
            <a:avLst/>
          </a:prstGeom>
          <a:solidFill>
            <a:srgbClr val="54A998"/>
          </a:solidFill>
          <a:ln>
            <a:noFill/>
          </a:ln>
          <a:effectLst>
            <a:outerShdw blurRad="76200" dist="25400" dir="5400000" algn="t" rotWithShape="0">
              <a:schemeClr val="accent2">
                <a:lumMod val="7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rmAutofit/>
          </a:bodyPr>
          <a:p>
            <a:pPr lvl="0" algn="ctr">
              <a:buClrTx/>
              <a:buSzTx/>
              <a:buFontTx/>
            </a:pPr>
            <a:r>
              <a:rPr lang="en-US" altLang="zh-CN" sz="2000" b="1">
                <a:solidFill>
                  <a:schemeClr val="tx1"/>
                </a:solidFill>
                <a:latin typeface="微软雅黑" panose="020B0503020204020204" pitchFamily="34" charset="-122"/>
                <a:ea typeface="微软雅黑" panose="020B0503020204020204" pitchFamily="34" charset="-122"/>
                <a:sym typeface="+mn-ea"/>
              </a:rPr>
              <a:t>04</a:t>
            </a:r>
            <a:endParaRPr lang="en-US" altLang="zh-CN" sz="2000" b="1">
              <a:solidFill>
                <a:schemeClr val="tx1"/>
              </a:solidFill>
              <a:latin typeface="微软雅黑" panose="020B0503020204020204" pitchFamily="34" charset="-122"/>
              <a:ea typeface="微软雅黑" panose="020B0503020204020204" pitchFamily="34" charset="-122"/>
              <a:sym typeface="+mn-ea"/>
            </a:endParaRPr>
          </a:p>
        </p:txBody>
      </p:sp>
      <p:sp>
        <p:nvSpPr>
          <p:cNvPr id="52" name="正文"/>
          <p:cNvSpPr txBox="1"/>
          <p:nvPr>
            <p:custDataLst>
              <p:tags r:id="rId6"/>
            </p:custDataLst>
          </p:nvPr>
        </p:nvSpPr>
        <p:spPr>
          <a:xfrm>
            <a:off x="8982075" y="1827530"/>
            <a:ext cx="2987040" cy="2607945"/>
          </a:xfrm>
          <a:prstGeom prst="rect">
            <a:avLst/>
          </a:prstGeom>
          <a:solidFill>
            <a:schemeClr val="bg1"/>
          </a:solidFill>
        </p:spPr>
        <p:txBody>
          <a:bodyPr wrap="square" lIns="90170" tIns="46990" rIns="90170" bIns="46990" rtlCol="0" anchor="t" anchorCtr="0">
            <a:noAutofit/>
          </a:bodyPr>
          <a:p>
            <a:pPr lvl="0" algn="l">
              <a:lnSpc>
                <a:spcPct val="150000"/>
              </a:lnSpc>
              <a:buClrTx/>
              <a:buSzTx/>
              <a:buFontTx/>
            </a:pPr>
            <a:r>
              <a:rPr lang="zh-CN" altLang="en-US" sz="1400" dirty="0">
                <a:solidFill>
                  <a:prstClr val="black"/>
                </a:solidFill>
                <a:latin typeface="微软雅黑" panose="020B0503020204020204" pitchFamily="34" charset="-122"/>
                <a:ea typeface="微软雅黑" panose="020B0503020204020204" pitchFamily="34" charset="-122"/>
                <a:sym typeface="+mn-ea"/>
              </a:rPr>
              <a:t>目录中同类胆碱酯酶抑制剂均有过敏风险，且易发生恶心、呕吐等不良反应，临床</a:t>
            </a:r>
            <a:r>
              <a:rPr lang="zh-CN" altLang="en-US" sz="1400" b="1" dirty="0">
                <a:solidFill>
                  <a:srgbClr val="FF0000"/>
                </a:solidFill>
                <a:latin typeface="微软雅黑" panose="020B0503020204020204" pitchFamily="34" charset="-122"/>
                <a:ea typeface="微软雅黑" panose="020B0503020204020204" pitchFamily="34" charset="-122"/>
                <a:sym typeface="+mn-ea"/>
              </a:rPr>
              <a:t>不良反应发生率高</a:t>
            </a:r>
            <a:r>
              <a:rPr lang="zh-CN" altLang="en-US" sz="1400" dirty="0">
                <a:solidFill>
                  <a:prstClr val="black"/>
                </a:solidFill>
                <a:latin typeface="微软雅黑" panose="020B0503020204020204" pitchFamily="34" charset="-122"/>
                <a:ea typeface="微软雅黑" panose="020B0503020204020204" pitchFamily="34" charset="-122"/>
                <a:sym typeface="+mn-ea"/>
              </a:rPr>
              <a:t>；</a:t>
            </a:r>
            <a:r>
              <a:rPr lang="zh-CN" altLang="en-US" sz="1400" dirty="0">
                <a:effectLst/>
                <a:latin typeface="微软雅黑" panose="020B0503020204020204" pitchFamily="34" charset="-122"/>
                <a:ea typeface="微软雅黑" panose="020B0503020204020204" pitchFamily="34" charset="-122"/>
                <a:cs typeface="Times New Roman" panose="02020603050405020304" pitchFamily="18" charset="0"/>
                <a:sym typeface="+mn-ea"/>
              </a:rPr>
              <a:t>艾加莫德</a:t>
            </a:r>
            <a:r>
              <a:rPr lang="en-US" altLang="zh-CN" sz="1400" dirty="0">
                <a:solidFill>
                  <a:prstClr val="black"/>
                </a:solidFill>
                <a:latin typeface="微软雅黑" panose="020B0503020204020204" pitchFamily="34" charset="-122"/>
                <a:ea typeface="微软雅黑" panose="020B0503020204020204" pitchFamily="34" charset="-122"/>
                <a:sym typeface="+mn-ea"/>
              </a:rPr>
              <a:t>α</a:t>
            </a:r>
            <a:r>
              <a:rPr lang="zh-CN" altLang="en-US" sz="1400" dirty="0">
                <a:solidFill>
                  <a:prstClr val="black"/>
                </a:solidFill>
                <a:latin typeface="微软雅黑" panose="020B0503020204020204" pitchFamily="34" charset="-122"/>
                <a:ea typeface="微软雅黑" panose="020B0503020204020204" pitchFamily="34" charset="-122"/>
                <a:sym typeface="+mn-ea"/>
              </a:rPr>
              <a:t>最常见的不良反应是呼吸道感染、头痛和尿路感染；均</a:t>
            </a:r>
            <a:r>
              <a:rPr lang="zh-CN" altLang="en-US" sz="1400" dirty="0">
                <a:latin typeface="微软雅黑" panose="020B0503020204020204" pitchFamily="34" charset="-122"/>
                <a:ea typeface="微软雅黑" panose="020B0503020204020204" pitchFamily="34" charset="-122"/>
                <a:sym typeface="+mn-ea"/>
              </a:rPr>
              <a:t>不适合临床长期使用</a:t>
            </a:r>
            <a:r>
              <a:rPr lang="zh-CN" altLang="en-US" sz="1400" dirty="0">
                <a:solidFill>
                  <a:prstClr val="black"/>
                </a:solidFill>
                <a:latin typeface="微软雅黑" panose="020B0503020204020204" pitchFamily="34" charset="-122"/>
                <a:ea typeface="微软雅黑" panose="020B0503020204020204" pitchFamily="34" charset="-122"/>
                <a:sym typeface="+mn-ea"/>
              </a:rPr>
              <a:t>。而</a:t>
            </a:r>
            <a:r>
              <a:rPr lang="zh-CN" altLang="en-US" sz="1400" dirty="0">
                <a:latin typeface="微软雅黑" panose="020B0503020204020204" pitchFamily="34" charset="-122"/>
                <a:ea typeface="微软雅黑" panose="020B0503020204020204" pitchFamily="34" charset="-122"/>
                <a:sym typeface="+mn-ea"/>
              </a:rPr>
              <a:t>本品剂量小，</a:t>
            </a:r>
            <a:r>
              <a:rPr lang="zh-CN" altLang="en-US" sz="1400" b="1" dirty="0">
                <a:solidFill>
                  <a:srgbClr val="FF0000"/>
                </a:solidFill>
                <a:latin typeface="微软雅黑" panose="020B0503020204020204" pitchFamily="34" charset="-122"/>
                <a:ea typeface="微软雅黑" panose="020B0503020204020204" pitchFamily="34" charset="-122"/>
                <a:sym typeface="+mn-ea"/>
              </a:rPr>
              <a:t>无明显毒性反应</a:t>
            </a:r>
            <a:r>
              <a:rPr lang="zh-CN" altLang="en-US" sz="1400" dirty="0">
                <a:solidFill>
                  <a:prstClr val="black"/>
                </a:solidFill>
                <a:latin typeface="微软雅黑" panose="020B0503020204020204" pitchFamily="34" charset="-122"/>
                <a:ea typeface="微软雅黑" panose="020B0503020204020204" pitchFamily="34" charset="-122"/>
                <a:sym typeface="+mn-ea"/>
              </a:rPr>
              <a:t>，临床用药至今</a:t>
            </a:r>
            <a:r>
              <a:rPr lang="zh-CN" altLang="en-US" sz="1400" b="1" dirty="0">
                <a:solidFill>
                  <a:srgbClr val="FF0000"/>
                </a:solidFill>
                <a:latin typeface="微软雅黑" panose="020B0503020204020204" pitchFamily="34" charset="-122"/>
                <a:ea typeface="微软雅黑" panose="020B0503020204020204" pitchFamily="34" charset="-122"/>
                <a:sym typeface="+mn-ea"/>
              </a:rPr>
              <a:t>无严重不良事件发生</a:t>
            </a:r>
            <a:r>
              <a:rPr lang="zh-CN" altLang="en-US" sz="1400" dirty="0">
                <a:solidFill>
                  <a:prstClr val="black"/>
                </a:solidFill>
                <a:latin typeface="微软雅黑" panose="020B0503020204020204" pitchFamily="34" charset="-122"/>
                <a:ea typeface="微软雅黑" panose="020B0503020204020204" pitchFamily="34" charset="-122"/>
                <a:sym typeface="+mn-ea"/>
              </a:rPr>
              <a:t>，且如有发生不良反应</a:t>
            </a:r>
            <a:r>
              <a:rPr lang="zh-CN" altLang="zh-CN" sz="1400" dirty="0">
                <a:solidFill>
                  <a:prstClr val="black"/>
                </a:solidFill>
                <a:latin typeface="微软雅黑" panose="020B0503020204020204" pitchFamily="34" charset="-122"/>
                <a:ea typeface="微软雅黑" panose="020B0503020204020204" pitchFamily="34" charset="-122"/>
                <a:sym typeface="+mn-ea"/>
              </a:rPr>
              <a:t>一般</a:t>
            </a:r>
            <a:r>
              <a:rPr lang="zh-CN" altLang="en-US" sz="1400" dirty="0">
                <a:solidFill>
                  <a:prstClr val="black"/>
                </a:solidFill>
                <a:latin typeface="微软雅黑" panose="020B0503020204020204" pitchFamily="34" charset="-122"/>
                <a:ea typeface="微软雅黑" panose="020B0503020204020204" pitchFamily="34" charset="-122"/>
                <a:sym typeface="+mn-ea"/>
              </a:rPr>
              <a:t>也</a:t>
            </a:r>
            <a:r>
              <a:rPr lang="zh-CN" altLang="zh-CN" sz="1400" dirty="0">
                <a:solidFill>
                  <a:prstClr val="black"/>
                </a:solidFill>
                <a:latin typeface="微软雅黑" panose="020B0503020204020204" pitchFamily="34" charset="-122"/>
                <a:ea typeface="微软雅黑" panose="020B0503020204020204" pitchFamily="34" charset="-122"/>
                <a:sym typeface="+mn-ea"/>
              </a:rPr>
              <a:t>不需处理或減少服用剂量即可消失</a:t>
            </a:r>
            <a:r>
              <a:rPr lang="zh-CN" altLang="en-US" sz="1400" dirty="0">
                <a:solidFill>
                  <a:prstClr val="black"/>
                </a:solidFill>
                <a:latin typeface="微软雅黑" panose="020B0503020204020204" pitchFamily="34" charset="-122"/>
                <a:ea typeface="微软雅黑" panose="020B0503020204020204" pitchFamily="34" charset="-122"/>
                <a:sym typeface="+mn-ea"/>
              </a:rPr>
              <a:t>，</a:t>
            </a:r>
            <a:r>
              <a:rPr lang="zh-CN" altLang="zh-CN" sz="1400" dirty="0">
                <a:solidFill>
                  <a:prstClr val="black"/>
                </a:solidFill>
                <a:latin typeface="微软雅黑" panose="020B0503020204020204" pitchFamily="34" charset="-122"/>
                <a:ea typeface="微软雅黑" panose="020B0503020204020204" pitchFamily="34" charset="-122"/>
                <a:sym typeface="+mn-ea"/>
              </a:rPr>
              <a:t>严重者可用阿托品对抗</a:t>
            </a:r>
            <a:r>
              <a:rPr lang="zh-CN" altLang="en-US" sz="1400" dirty="0">
                <a:solidFill>
                  <a:prstClr val="black"/>
                </a:solidFill>
                <a:latin typeface="微软雅黑" panose="020B0503020204020204" pitchFamily="34" charset="-122"/>
                <a:ea typeface="微软雅黑" panose="020B0503020204020204" pitchFamily="34" charset="-122"/>
                <a:sym typeface="+mn-ea"/>
              </a:rPr>
              <a:t>，</a:t>
            </a:r>
            <a:r>
              <a:rPr lang="zh-CN" altLang="en-US" sz="1400" b="1" dirty="0">
                <a:solidFill>
                  <a:srgbClr val="FF0000"/>
                </a:solidFill>
                <a:latin typeface="微软雅黑" panose="020B0503020204020204" pitchFamily="34" charset="-122"/>
                <a:ea typeface="微软雅黑" panose="020B0503020204020204" pitchFamily="34" charset="-122"/>
                <a:sym typeface="+mn-ea"/>
              </a:rPr>
              <a:t>临床用药更安全</a:t>
            </a:r>
            <a:r>
              <a:rPr lang="zh-CN" altLang="en-US" sz="1400" dirty="0">
                <a:solidFill>
                  <a:prstClr val="black"/>
                </a:solidFill>
                <a:latin typeface="微软雅黑" panose="020B0503020204020204" pitchFamily="34" charset="-122"/>
                <a:ea typeface="微软雅黑" panose="020B0503020204020204" pitchFamily="34" charset="-122"/>
                <a:sym typeface="+mn-ea"/>
              </a:rPr>
              <a:t>，更</a:t>
            </a:r>
            <a:r>
              <a:rPr lang="zh-CN" altLang="en-US" sz="1400" dirty="0">
                <a:latin typeface="微软雅黑" panose="020B0503020204020204" pitchFamily="34" charset="-122"/>
                <a:ea typeface="微软雅黑" panose="020B0503020204020204" pitchFamily="34" charset="-122"/>
                <a:sym typeface="+mn-ea"/>
              </a:rPr>
              <a:t>适合临床长期使用</a:t>
            </a:r>
            <a:r>
              <a:rPr lang="zh-CN" altLang="en-US" sz="1400" dirty="0">
                <a:solidFill>
                  <a:prstClr val="black"/>
                </a:solidFill>
                <a:latin typeface="微软雅黑" panose="020B0503020204020204" pitchFamily="34" charset="-122"/>
                <a:ea typeface="微软雅黑" panose="020B0503020204020204" pitchFamily="34" charset="-122"/>
                <a:sym typeface="+mn-ea"/>
              </a:rPr>
              <a:t>。</a:t>
            </a:r>
            <a:endParaRPr lang="zh-CN" altLang="en-US" sz="1400" dirty="0">
              <a:solidFill>
                <a:prstClr val="black"/>
              </a:solidFill>
              <a:latin typeface="微软雅黑" panose="020B0503020204020204" pitchFamily="34" charset="-122"/>
              <a:ea typeface="微软雅黑" panose="020B0503020204020204" pitchFamily="34" charset="-122"/>
            </a:endParaRPr>
          </a:p>
          <a:p>
            <a:pPr lvl="0" algn="l">
              <a:lnSpc>
                <a:spcPct val="150000"/>
              </a:lnSpc>
              <a:buClrTx/>
              <a:buSzTx/>
              <a:buFontTx/>
            </a:pPr>
            <a:endParaRPr lang="zh-CN" altLang="en-US" sz="1400" dirty="0">
              <a:solidFill>
                <a:prstClr val="black"/>
              </a:solidFill>
              <a:uFillTx/>
              <a:latin typeface="微软雅黑" panose="020B0503020204020204" pitchFamily="34" charset="-122"/>
              <a:ea typeface="微软雅黑" panose="020B0503020204020204" pitchFamily="34" charset="-122"/>
              <a:sym typeface="+mn-ea"/>
            </a:endParaRPr>
          </a:p>
        </p:txBody>
      </p:sp>
      <p:sp>
        <p:nvSpPr>
          <p:cNvPr id="53" name="标题"/>
          <p:cNvSpPr txBox="1"/>
          <p:nvPr>
            <p:custDataLst>
              <p:tags r:id="rId7"/>
            </p:custDataLst>
          </p:nvPr>
        </p:nvSpPr>
        <p:spPr>
          <a:xfrm>
            <a:off x="8601710" y="1343660"/>
            <a:ext cx="3213735" cy="383540"/>
          </a:xfrm>
          <a:prstGeom prst="rect">
            <a:avLst/>
          </a:prstGeom>
          <a:noFill/>
        </p:spPr>
        <p:txBody>
          <a:bodyPr wrap="square" lIns="90170" tIns="46990" rIns="90170" bIns="0" rtlCol="0" anchor="ctr" anchorCtr="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a:solidFill>
                  <a:prstClr val="black"/>
                </a:solidFill>
                <a:latin typeface="微软雅黑" panose="020B0503020204020204" pitchFamily="34" charset="-122"/>
                <a:ea typeface="微软雅黑" panose="020B0503020204020204" pitchFamily="34" charset="-122"/>
                <a:sym typeface="+mn-ea"/>
              </a:rPr>
              <a:t>与目录内同类药品安全性方面的主要优势和不足</a:t>
            </a:r>
            <a:endParaRPr lang="zh-CN" altLang="en-US" b="1" dirty="0">
              <a:solidFill>
                <a:prstClr val="black"/>
              </a:solidFill>
              <a:uFillTx/>
              <a:latin typeface="微软雅黑" panose="020B0503020204020204" pitchFamily="34" charset="-122"/>
              <a:ea typeface="微软雅黑" panose="020B0503020204020204" pitchFamily="34" charset="-122"/>
              <a:sym typeface="+mn-ea"/>
            </a:endParaRPr>
          </a:p>
        </p:txBody>
      </p:sp>
      <p:sp>
        <p:nvSpPr>
          <p:cNvPr id="56" name="正文"/>
          <p:cNvSpPr txBox="1"/>
          <p:nvPr>
            <p:custDataLst>
              <p:tags r:id="rId8"/>
            </p:custDataLst>
          </p:nvPr>
        </p:nvSpPr>
        <p:spPr>
          <a:xfrm>
            <a:off x="5467350" y="1508125"/>
            <a:ext cx="2846070" cy="1042670"/>
          </a:xfrm>
          <a:prstGeom prst="rect">
            <a:avLst/>
          </a:prstGeom>
          <a:noFill/>
        </p:spPr>
        <p:txBody>
          <a:bodyPr wrap="square" lIns="90170" tIns="46990" rIns="90170" bIns="46990" rtlCol="0" anchor="t" anchorCtr="0">
            <a:noAutofit/>
          </a:bodyPr>
          <a:p>
            <a:pPr lvl="0" algn="l">
              <a:lnSpc>
                <a:spcPct val="150000"/>
              </a:lnSpc>
              <a:buClrTx/>
              <a:buSzTx/>
              <a:buFontTx/>
            </a:pPr>
            <a:r>
              <a:rPr lang="zh-CN" altLang="en-US" sz="1400" dirty="0">
                <a:solidFill>
                  <a:prstClr val="black"/>
                </a:solidFill>
                <a:latin typeface="微软雅黑" panose="020B0503020204020204" pitchFamily="34" charset="-122"/>
                <a:ea typeface="微软雅黑" panose="020B0503020204020204" pitchFamily="34" charset="-122"/>
                <a:sym typeface="+mn-ea"/>
              </a:rPr>
              <a:t>根据已报道文章</a:t>
            </a:r>
            <a:r>
              <a:rPr lang="en-US" altLang="zh-CN" sz="1400" baseline="300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baseline="300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aseline="300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400" baseline="300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aseline="300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400" baseline="300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aseline="300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400" dirty="0">
                <a:solidFill>
                  <a:prstClr val="black"/>
                </a:solidFill>
                <a:latin typeface="微软雅黑" panose="020B0503020204020204" pitchFamily="34" charset="-122"/>
                <a:ea typeface="微软雅黑" panose="020B0503020204020204" pitchFamily="34" charset="-122"/>
                <a:sym typeface="+mn-ea"/>
              </a:rPr>
              <a:t>，</a:t>
            </a:r>
            <a:r>
              <a:rPr lang="en-US" altLang="zh-CN" sz="1400" dirty="0">
                <a:solidFill>
                  <a:prstClr val="black"/>
                </a:solidFill>
                <a:latin typeface="微软雅黑" panose="020B0503020204020204" pitchFamily="34" charset="-122"/>
                <a:ea typeface="微软雅黑" panose="020B0503020204020204" pitchFamily="34" charset="-122"/>
                <a:sym typeface="+mn-ea"/>
              </a:rPr>
              <a:t>MG</a:t>
            </a:r>
            <a:r>
              <a:rPr lang="zh-CN" altLang="en-US" sz="1400" dirty="0">
                <a:solidFill>
                  <a:prstClr val="black"/>
                </a:solidFill>
                <a:latin typeface="微软雅黑" panose="020B0503020204020204" pitchFamily="34" charset="-122"/>
                <a:ea typeface="微软雅黑" panose="020B0503020204020204" pitchFamily="34" charset="-122"/>
                <a:sym typeface="+mn-ea"/>
              </a:rPr>
              <a:t>治疗药物的不良事件统计结果如下，石杉碱甲</a:t>
            </a:r>
            <a:r>
              <a:rPr lang="en-US" altLang="zh-CN" sz="1400" b="1" dirty="0">
                <a:solidFill>
                  <a:srgbClr val="FF0000"/>
                </a:solidFill>
                <a:latin typeface="微软雅黑" panose="020B0503020204020204" pitchFamily="34" charset="-122"/>
                <a:ea typeface="微软雅黑" panose="020B0503020204020204" pitchFamily="34" charset="-122"/>
                <a:sym typeface="+mn-ea"/>
              </a:rPr>
              <a:t>AE</a:t>
            </a:r>
            <a:r>
              <a:rPr lang="zh-CN" altLang="en-US" sz="1400" b="1" dirty="0">
                <a:solidFill>
                  <a:srgbClr val="FF0000"/>
                </a:solidFill>
                <a:latin typeface="微软雅黑" panose="020B0503020204020204" pitchFamily="34" charset="-122"/>
                <a:ea typeface="微软雅黑" panose="020B0503020204020204" pitchFamily="34" charset="-122"/>
                <a:sym typeface="+mn-ea"/>
              </a:rPr>
              <a:t>更少、无</a:t>
            </a:r>
            <a:r>
              <a:rPr lang="en-US" altLang="zh-CN" sz="1400" b="1" dirty="0">
                <a:solidFill>
                  <a:srgbClr val="FF0000"/>
                </a:solidFill>
                <a:latin typeface="微软雅黑" panose="020B0503020204020204" pitchFamily="34" charset="-122"/>
                <a:ea typeface="微软雅黑" panose="020B0503020204020204" pitchFamily="34" charset="-122"/>
                <a:sym typeface="+mn-ea"/>
              </a:rPr>
              <a:t>SAE</a:t>
            </a:r>
            <a:r>
              <a:rPr lang="zh-CN" altLang="en-US" sz="1400" dirty="0">
                <a:solidFill>
                  <a:prstClr val="black"/>
                </a:solidFill>
                <a:latin typeface="微软雅黑" panose="020B0503020204020204" pitchFamily="34" charset="-122"/>
                <a:ea typeface="微软雅黑" panose="020B0503020204020204" pitchFamily="34" charset="-122"/>
                <a:sym typeface="+mn-ea"/>
              </a:rPr>
              <a:t>。</a:t>
            </a:r>
            <a:endParaRPr lang="zh-CN" altLang="en-US" sz="1400" dirty="0">
              <a:solidFill>
                <a:prstClr val="black"/>
              </a:solidFill>
              <a:latin typeface="微软雅黑" panose="020B0503020204020204" pitchFamily="34" charset="-122"/>
              <a:ea typeface="微软雅黑" panose="020B0503020204020204" pitchFamily="34" charset="-122"/>
              <a:sym typeface="+mn-ea"/>
            </a:endParaRPr>
          </a:p>
          <a:p>
            <a:pPr lvl="0" algn="l">
              <a:lnSpc>
                <a:spcPct val="150000"/>
              </a:lnSpc>
              <a:buClrTx/>
              <a:buSzTx/>
              <a:buFontTx/>
            </a:pPr>
            <a:r>
              <a:rPr lang="zh-CN" altLang="en-US" sz="1000" dirty="0">
                <a:latin typeface="微软雅黑" panose="020B0503020204020204" pitchFamily="34" charset="-122"/>
                <a:ea typeface="微软雅黑" panose="020B0503020204020204" pitchFamily="34" charset="-122"/>
                <a:sym typeface="+mn-ea"/>
              </a:rPr>
              <a:t>备注：</a:t>
            </a:r>
            <a:r>
              <a:rPr lang="en-US" altLang="zh-CN" sz="1000" dirty="0">
                <a:latin typeface="微软雅黑" panose="020B0503020204020204" pitchFamily="34" charset="-122"/>
                <a:ea typeface="微软雅黑" panose="020B0503020204020204" pitchFamily="34" charset="-122"/>
                <a:sym typeface="+mn-ea"/>
              </a:rPr>
              <a:t>AE</a:t>
            </a:r>
            <a:r>
              <a:rPr lang="zh-CN" altLang="en-US" sz="1000" dirty="0">
                <a:latin typeface="微软雅黑" panose="020B0503020204020204" pitchFamily="34" charset="-122"/>
                <a:ea typeface="微软雅黑" panose="020B0503020204020204" pitchFamily="34" charset="-122"/>
                <a:sym typeface="+mn-ea"/>
              </a:rPr>
              <a:t>不良事件；</a:t>
            </a:r>
            <a:r>
              <a:rPr lang="en-US" altLang="zh-CN" sz="1000" dirty="0">
                <a:latin typeface="微软雅黑" panose="020B0503020204020204" pitchFamily="34" charset="-122"/>
                <a:ea typeface="微软雅黑" panose="020B0503020204020204" pitchFamily="34" charset="-122"/>
                <a:sym typeface="+mn-ea"/>
              </a:rPr>
              <a:t>SAE</a:t>
            </a:r>
            <a:r>
              <a:rPr lang="zh-CN" altLang="en-US" sz="1000" dirty="0">
                <a:latin typeface="微软雅黑" panose="020B0503020204020204" pitchFamily="34" charset="-122"/>
                <a:ea typeface="微软雅黑" panose="020B0503020204020204" pitchFamily="34" charset="-122"/>
                <a:sym typeface="+mn-ea"/>
              </a:rPr>
              <a:t>严重不良事件。</a:t>
            </a:r>
            <a:endParaRPr lang="zh-CN" altLang="en-US" sz="1000" dirty="0">
              <a:latin typeface="微软雅黑" panose="020B0503020204020204" pitchFamily="34" charset="-122"/>
              <a:ea typeface="微软雅黑" panose="020B0503020204020204" pitchFamily="34" charset="-122"/>
            </a:endParaRPr>
          </a:p>
          <a:p>
            <a:pPr lvl="0" algn="l">
              <a:lnSpc>
                <a:spcPct val="150000"/>
              </a:lnSpc>
              <a:buClrTx/>
              <a:buSzTx/>
              <a:buFontTx/>
            </a:pPr>
            <a:endParaRPr lang="zh-CN" altLang="en-US" sz="1000" dirty="0">
              <a:solidFill>
                <a:schemeClr val="tx1"/>
              </a:solidFill>
              <a:uFillTx/>
              <a:latin typeface="微软雅黑" panose="020B0503020204020204" pitchFamily="34" charset="-122"/>
              <a:ea typeface="微软雅黑" panose="020B0503020204020204" pitchFamily="34" charset="-122"/>
              <a:sym typeface="+mn-ea"/>
            </a:endParaRPr>
          </a:p>
        </p:txBody>
      </p:sp>
      <p:sp>
        <p:nvSpPr>
          <p:cNvPr id="58" name="标题"/>
          <p:cNvSpPr txBox="1"/>
          <p:nvPr>
            <p:custDataLst>
              <p:tags r:id="rId9"/>
            </p:custDataLst>
          </p:nvPr>
        </p:nvSpPr>
        <p:spPr>
          <a:xfrm>
            <a:off x="5947150" y="1224190"/>
            <a:ext cx="2292081" cy="383778"/>
          </a:xfrm>
          <a:prstGeom prst="rect">
            <a:avLst/>
          </a:prstGeom>
          <a:noFill/>
        </p:spPr>
        <p:txBody>
          <a:bodyPr wrap="square" lIns="90170" tIns="46990" rIns="90170" bIns="0" rtlCol="0" anchor="ctr" anchorCtr="0">
            <a:noAutofit/>
          </a:bodyPr>
          <a:p>
            <a:pPr lvl="0" algn="l">
              <a:buClrTx/>
              <a:buSzTx/>
              <a:buFontTx/>
            </a:pPr>
            <a:r>
              <a:rPr lang="zh-CN" altLang="en-US"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临床安全性数据</a:t>
            </a:r>
            <a:endParaRPr lang="zh-CN" altLang="en-US" b="1" noProof="0" dirty="0">
              <a:ln>
                <a:noFill/>
              </a:ln>
              <a:solidFill>
                <a:prstClr val="black"/>
              </a:solidFill>
              <a:effectLst/>
              <a:uLnTx/>
              <a:uFillTx/>
              <a:latin typeface="微软雅黑" panose="020B0503020204020204" pitchFamily="34" charset="-122"/>
              <a:ea typeface="微软雅黑" panose="020B0503020204020204" pitchFamily="34" charset="-122"/>
              <a:sym typeface="+mn-ea"/>
            </a:endParaRPr>
          </a:p>
        </p:txBody>
      </p:sp>
      <p:sp>
        <p:nvSpPr>
          <p:cNvPr id="59" name="正文"/>
          <p:cNvSpPr txBox="1"/>
          <p:nvPr>
            <p:custDataLst>
              <p:tags r:id="rId10"/>
            </p:custDataLst>
          </p:nvPr>
        </p:nvSpPr>
        <p:spPr>
          <a:xfrm>
            <a:off x="2783840" y="1523365"/>
            <a:ext cx="2548890" cy="1042670"/>
          </a:xfrm>
          <a:prstGeom prst="rect">
            <a:avLst/>
          </a:prstGeom>
          <a:noFill/>
        </p:spPr>
        <p:txBody>
          <a:bodyPr wrap="square" lIns="90170" tIns="46990" rIns="90170" bIns="46990" rtlCol="0" anchor="t" anchorCtr="0">
            <a:noAutofit/>
          </a:bodyPr>
          <a:p>
            <a:pPr lvl="0" algn="l">
              <a:lnSpc>
                <a:spcPct val="150000"/>
              </a:lnSpc>
              <a:buClrTx/>
              <a:buSzTx/>
              <a:buFontTx/>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石杉碱甲注射液上市</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至今，</a:t>
            </a:r>
            <a:r>
              <a:rPr lang="zh-CN" altLang="en-US" sz="1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无国家或地区药监部门发布的安全性警告、黑框警告、撤市信息</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sym typeface="+mn-ea"/>
              </a:rPr>
              <a:t>等不良信息的相关报道。</a:t>
            </a:r>
            <a:endParaRPr lang="zh-CN" altLang="en-US" sz="1400" dirty="0">
              <a:solidFill>
                <a:schemeClr val="tx1"/>
              </a:solidFill>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60" name="标题"/>
          <p:cNvSpPr txBox="1"/>
          <p:nvPr>
            <p:custDataLst>
              <p:tags r:id="rId11"/>
            </p:custDataLst>
          </p:nvPr>
        </p:nvSpPr>
        <p:spPr>
          <a:xfrm>
            <a:off x="3450506" y="1238207"/>
            <a:ext cx="2284803" cy="383778"/>
          </a:xfrm>
          <a:prstGeom prst="rect">
            <a:avLst/>
          </a:prstGeom>
          <a:noFill/>
        </p:spPr>
        <p:txBody>
          <a:bodyPr wrap="square" lIns="90170" tIns="46990" rIns="90170" bIns="0" rtlCol="0" anchor="ctr" anchorCtr="0">
            <a:noAutofit/>
          </a:bodyPr>
          <a:p>
            <a:pPr marL="0" marR="0" lvl="0" indent="0" algn="just"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官方报道</a:t>
            </a:r>
            <a:endParaRPr lang="zh-CN" altLang="en-US" b="1" noProof="0" dirty="0">
              <a:ln>
                <a:noFill/>
              </a:ln>
              <a:solidFill>
                <a:prstClr val="black"/>
              </a:solidFill>
              <a:effectLst/>
              <a:uLnTx/>
              <a:uFillTx/>
              <a:latin typeface="微软雅黑" panose="020B0503020204020204" pitchFamily="34" charset="-122"/>
              <a:ea typeface="微软雅黑" panose="020B0503020204020204" pitchFamily="34" charset="-122"/>
              <a:sym typeface="+mn-ea"/>
            </a:endParaRPr>
          </a:p>
        </p:txBody>
      </p:sp>
      <p:sp>
        <p:nvSpPr>
          <p:cNvPr id="61" name="正文"/>
          <p:cNvSpPr txBox="1"/>
          <p:nvPr>
            <p:custDataLst>
              <p:tags r:id="rId12"/>
            </p:custDataLst>
          </p:nvPr>
        </p:nvSpPr>
        <p:spPr>
          <a:xfrm>
            <a:off x="108585" y="1827530"/>
            <a:ext cx="2454275" cy="4112260"/>
          </a:xfrm>
          <a:prstGeom prst="rect">
            <a:avLst/>
          </a:prstGeom>
          <a:solidFill>
            <a:schemeClr val="bg1"/>
          </a:solidFill>
        </p:spPr>
        <p:txBody>
          <a:bodyPr wrap="square" lIns="90170" tIns="46990" rIns="90170" bIns="46990" rtlCol="0" anchor="t" anchorCtr="0">
            <a:noAutofit/>
          </a:bodyPr>
          <a:p>
            <a:pPr marL="0" marR="0" lvl="0" indent="0" algn="l" defTabSz="914400" rtl="0" eaLnBrk="1" fontAlgn="auto" latinLnBrk="0" hangingPunct="1">
              <a:lnSpc>
                <a:spcPct val="150000"/>
              </a:lnSpc>
              <a:spcBef>
                <a:spcPts val="0"/>
              </a:spcBef>
              <a:spcAft>
                <a:spcPts val="0"/>
              </a:spcAft>
              <a:buClrTx/>
              <a:buSzTx/>
              <a:buFontTx/>
              <a:buNone/>
              <a:defRPr/>
            </a:pPr>
            <a:r>
              <a:rPr lang="en-US" altLang="zh-CN" sz="14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不良反应</a:t>
            </a:r>
            <a:r>
              <a:rPr lang="en-US" altLang="zh-CN" sz="14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4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本品</a:t>
            </a:r>
            <a:r>
              <a:rPr lang="zh-CN" altLang="zh-CN" sz="14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无明显毒</a:t>
            </a:r>
            <a:r>
              <a:rPr lang="zh-CN" altLang="en-US" sz="14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性</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反应</a:t>
            </a:r>
            <a:r>
              <a:rPr lang="zh-CN" altLang="zh-CN" sz="14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。剂量过大时可出现头晕、恶心、腹痛、胃肠道不适、视力模糊、出汗、</a:t>
            </a:r>
            <a:r>
              <a:rPr lang="zh-CN" altLang="zh-CN" sz="140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乏力等反应。</a:t>
            </a:r>
            <a:r>
              <a:rPr lang="zh-CN" altLang="zh-CN" sz="1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一般不需处理或</a:t>
            </a:r>
            <a:r>
              <a:rPr lang="zh-CN" altLang="en-US" sz="1400" b="1" dirty="0">
                <a:solidFill>
                  <a:srgbClr val="FF0000"/>
                </a:solidFill>
                <a:latin typeface="微软雅黑" panose="020B0503020204020204" pitchFamily="34" charset="-122"/>
                <a:ea typeface="微软雅黑" panose="020B0503020204020204" pitchFamily="34" charset="-122"/>
                <a:sym typeface="+mn-ea"/>
              </a:rPr>
              <a:t>减少</a:t>
            </a:r>
            <a:r>
              <a:rPr lang="zh-CN" altLang="zh-CN" sz="1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服用剂量即可消失。</a:t>
            </a:r>
            <a:r>
              <a:rPr lang="zh-CN" altLang="zh-CN" sz="1400" noProof="0" dirty="0">
                <a:ln>
                  <a:noFill/>
                </a:ln>
                <a:effectLst/>
                <a:uLnTx/>
                <a:uFillTx/>
                <a:latin typeface="微软雅黑" panose="020B0503020204020204" pitchFamily="34" charset="-122"/>
                <a:ea typeface="微软雅黑" panose="020B0503020204020204" pitchFamily="34" charset="-122"/>
                <a:sym typeface="+mn-ea"/>
              </a:rPr>
              <a:t>严重者可用阿托品对抗。</a:t>
            </a:r>
            <a:endParaRPr kumimoji="0" lang="en-US" altLang="zh-CN" sz="1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a:p>
            <a:pPr algn="just">
              <a:lnSpc>
                <a:spcPct val="150000"/>
              </a:lnSpc>
            </a:pPr>
            <a:r>
              <a:rPr lang="en-US" altLang="zh-CN" sz="1400"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禁忌</a:t>
            </a:r>
            <a:r>
              <a:rPr lang="en-US" altLang="zh-CN" sz="1400"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已知对本品活性成分过敏者禁用；癫痫、心绞痛、支气管哮喘、机械性肠梗阻、肾功能不全、尿路梗阻患者禁用。</a:t>
            </a:r>
            <a:endParaRPr lang="zh-CN" altLang="en-US" sz="1400" dirty="0">
              <a:solidFill>
                <a:schemeClr val="tx1"/>
              </a:solidFill>
              <a:uFillTx/>
              <a:latin typeface="微软雅黑" panose="020B0503020204020204" pitchFamily="34" charset="-122"/>
              <a:ea typeface="微软雅黑" panose="020B0503020204020204" pitchFamily="34" charset="-122"/>
              <a:sym typeface="+mn-ea"/>
            </a:endParaRPr>
          </a:p>
        </p:txBody>
      </p:sp>
      <p:sp>
        <p:nvSpPr>
          <p:cNvPr id="62" name="标题"/>
          <p:cNvSpPr txBox="1"/>
          <p:nvPr>
            <p:custDataLst>
              <p:tags r:id="rId13"/>
            </p:custDataLst>
          </p:nvPr>
        </p:nvSpPr>
        <p:spPr>
          <a:xfrm>
            <a:off x="131128" y="1350764"/>
            <a:ext cx="2292743" cy="383778"/>
          </a:xfrm>
          <a:prstGeom prst="rect">
            <a:avLst/>
          </a:prstGeom>
          <a:noFill/>
        </p:spPr>
        <p:txBody>
          <a:bodyPr wrap="square" lIns="90170" tIns="46990" rIns="90170" bIns="0" rtlCol="0" anchor="ctr" anchorCtr="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药品说明书收载的</a:t>
            </a:r>
            <a:endParaRPr lang="zh-CN" altLang="en-US" b="1" noProof="0" dirty="0">
              <a:ln>
                <a:noFill/>
              </a:ln>
              <a:solidFill>
                <a:prstClr val="black"/>
              </a:solidFill>
              <a:effectLst/>
              <a:uLnTx/>
              <a:uFillTx/>
              <a:latin typeface="微软雅黑" panose="020B0503020204020204" pitchFamily="34" charset="-122"/>
              <a:ea typeface="微软雅黑" panose="020B0503020204020204" pitchFamily="34" charset="-122"/>
              <a:sym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安全性信息</a:t>
            </a:r>
            <a:endParaRPr lang="zh-CN" altLang="en-US" b="1" noProof="0" dirty="0">
              <a:ln>
                <a:noFill/>
              </a:ln>
              <a:solidFill>
                <a:prstClr val="black"/>
              </a:solidFill>
              <a:effectLst/>
              <a:uLnTx/>
              <a:uFillTx/>
              <a:latin typeface="微软雅黑" panose="020B0503020204020204" pitchFamily="34" charset="-122"/>
              <a:ea typeface="微软雅黑" panose="020B0503020204020204" pitchFamily="34" charset="-122"/>
              <a:sym typeface="+mn-ea"/>
            </a:endParaRPr>
          </a:p>
        </p:txBody>
      </p:sp>
      <p:grpSp>
        <p:nvGrpSpPr>
          <p:cNvPr id="63" name="组合 62" descr="7b0a202020202274657874626f78223a20227b5c2269645c223a32303334383534302c5c227469645c223a5c225c227d220a7d0a"/>
          <p:cNvGrpSpPr/>
          <p:nvPr>
            <p:custDataLst>
              <p:tags r:id="rId14"/>
            </p:custDataLst>
          </p:nvPr>
        </p:nvGrpSpPr>
        <p:grpSpPr>
          <a:xfrm>
            <a:off x="363855" y="473710"/>
            <a:ext cx="11369040" cy="674370"/>
            <a:chOff x="3057525" y="2119434"/>
            <a:chExt cx="6076950" cy="2633541"/>
          </a:xfrm>
        </p:grpSpPr>
        <p:grpSp>
          <p:nvGrpSpPr>
            <p:cNvPr id="64" name="组合 63"/>
            <p:cNvGrpSpPr/>
            <p:nvPr/>
          </p:nvGrpSpPr>
          <p:grpSpPr>
            <a:xfrm>
              <a:off x="3057525" y="2119434"/>
              <a:ext cx="6076950" cy="2633541"/>
              <a:chOff x="3057525" y="2119434"/>
              <a:chExt cx="6076950" cy="2633541"/>
            </a:xfrm>
          </p:grpSpPr>
          <p:grpSp>
            <p:nvGrpSpPr>
              <p:cNvPr id="65" name="图形 46"/>
              <p:cNvGrpSpPr/>
              <p:nvPr/>
            </p:nvGrpSpPr>
            <p:grpSpPr>
              <a:xfrm>
                <a:off x="3057525" y="2138366"/>
                <a:ext cx="6076950" cy="2595560"/>
                <a:chOff x="0" y="0"/>
                <a:chExt cx="5274310" cy="2248535"/>
              </a:xfrm>
            </p:grpSpPr>
            <p:sp>
              <p:nvSpPr>
                <p:cNvPr id="68" name="任意多边形: 形状 7"/>
                <p:cNvSpPr/>
                <p:nvPr/>
              </p:nvSpPr>
              <p:spPr>
                <a:xfrm>
                  <a:off x="8266" y="8266"/>
                  <a:ext cx="5257776" cy="2232001"/>
                </a:xfrm>
                <a:custGeom>
                  <a:avLst/>
                  <a:gdLst>
                    <a:gd name="connsiteX0" fmla="*/ 0 w 5257776"/>
                    <a:gd name="connsiteY0" fmla="*/ 0 h 2232001"/>
                    <a:gd name="connsiteX1" fmla="*/ 5257776 w 5257776"/>
                    <a:gd name="connsiteY1" fmla="*/ 0 h 2232001"/>
                    <a:gd name="connsiteX2" fmla="*/ 5257776 w 5257776"/>
                    <a:gd name="connsiteY2" fmla="*/ 2232002 h 2232001"/>
                    <a:gd name="connsiteX3" fmla="*/ 0 w 5257776"/>
                    <a:gd name="connsiteY3" fmla="*/ 2232002 h 2232001"/>
                    <a:gd name="connsiteX4" fmla="*/ 0 w 5257776"/>
                    <a:gd name="connsiteY4" fmla="*/ 0 h 223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776" h="2232001">
                      <a:moveTo>
                        <a:pt x="0" y="0"/>
                      </a:moveTo>
                      <a:lnTo>
                        <a:pt x="5257776" y="0"/>
                      </a:lnTo>
                      <a:lnTo>
                        <a:pt x="5257776" y="2232002"/>
                      </a:lnTo>
                      <a:lnTo>
                        <a:pt x="0" y="2232002"/>
                      </a:lnTo>
                      <a:lnTo>
                        <a:pt x="0" y="0"/>
                      </a:lnTo>
                      <a:close/>
                    </a:path>
                  </a:pathLst>
                </a:custGeom>
                <a:solidFill>
                  <a:srgbClr val="FFFFFF"/>
                </a:solidFill>
                <a:ln w="8256"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69" name="任意多边形: 形状 8"/>
                <p:cNvSpPr/>
                <p:nvPr/>
              </p:nvSpPr>
              <p:spPr>
                <a:xfrm>
                  <a:off x="0" y="0"/>
                  <a:ext cx="5274310" cy="2248535"/>
                </a:xfrm>
                <a:custGeom>
                  <a:avLst/>
                  <a:gdLst>
                    <a:gd name="connsiteX0" fmla="*/ 5274310 w 5274310"/>
                    <a:gd name="connsiteY0" fmla="*/ 0 h 2248535"/>
                    <a:gd name="connsiteX1" fmla="*/ 0 w 5274310"/>
                    <a:gd name="connsiteY1" fmla="*/ 0 h 2248535"/>
                    <a:gd name="connsiteX2" fmla="*/ 0 w 5274310"/>
                    <a:gd name="connsiteY2" fmla="*/ 2248535 h 2248535"/>
                    <a:gd name="connsiteX3" fmla="*/ 5274310 w 5274310"/>
                    <a:gd name="connsiteY3" fmla="*/ 2248535 h 2248535"/>
                    <a:gd name="connsiteX4" fmla="*/ 5274310 w 5274310"/>
                    <a:gd name="connsiteY4" fmla="*/ 0 h 2248535"/>
                    <a:gd name="connsiteX5" fmla="*/ 16534 w 5274310"/>
                    <a:gd name="connsiteY5" fmla="*/ 2232002 h 2248535"/>
                    <a:gd name="connsiteX6" fmla="*/ 16534 w 5274310"/>
                    <a:gd name="connsiteY6" fmla="*/ 16533 h 2248535"/>
                    <a:gd name="connsiteX7" fmla="*/ 5257776 w 5274310"/>
                    <a:gd name="connsiteY7" fmla="*/ 16533 h 2248535"/>
                    <a:gd name="connsiteX8" fmla="*/ 5257776 w 5274310"/>
                    <a:gd name="connsiteY8" fmla="*/ 2232002 h 2248535"/>
                    <a:gd name="connsiteX9" fmla="*/ 16534 w 5274310"/>
                    <a:gd name="connsiteY9" fmla="*/ 2232002 h 224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10" h="2248535">
                      <a:moveTo>
                        <a:pt x="5274310" y="0"/>
                      </a:moveTo>
                      <a:lnTo>
                        <a:pt x="0" y="0"/>
                      </a:lnTo>
                      <a:lnTo>
                        <a:pt x="0" y="2248535"/>
                      </a:lnTo>
                      <a:lnTo>
                        <a:pt x="5274310" y="2248535"/>
                      </a:lnTo>
                      <a:lnTo>
                        <a:pt x="5274310" y="0"/>
                      </a:lnTo>
                      <a:close/>
                      <a:moveTo>
                        <a:pt x="16534" y="2232002"/>
                      </a:moveTo>
                      <a:lnTo>
                        <a:pt x="16534" y="16533"/>
                      </a:lnTo>
                      <a:lnTo>
                        <a:pt x="5257776" y="16533"/>
                      </a:lnTo>
                      <a:lnTo>
                        <a:pt x="5257776" y="2232002"/>
                      </a:lnTo>
                      <a:lnTo>
                        <a:pt x="16534" y="2232002"/>
                      </a:lnTo>
                      <a:close/>
                    </a:path>
                  </a:pathLst>
                </a:custGeom>
                <a:solidFill>
                  <a:srgbClr val="6DAF93"/>
                </a:solidFill>
                <a:ln w="8256"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grpSp>
          <p:sp>
            <p:nvSpPr>
              <p:cNvPr id="70" name="任意多边形: 形状 5"/>
              <p:cNvSpPr/>
              <p:nvPr/>
            </p:nvSpPr>
            <p:spPr>
              <a:xfrm>
                <a:off x="3397570" y="2119434"/>
                <a:ext cx="1628775" cy="57150"/>
              </a:xfrm>
              <a:custGeom>
                <a:avLst/>
                <a:gdLst>
                  <a:gd name="connsiteX0" fmla="*/ 0 w 1628775"/>
                  <a:gd name="connsiteY0" fmla="*/ 0 h 57150"/>
                  <a:gd name="connsiteX1" fmla="*/ 1628775 w 1628775"/>
                  <a:gd name="connsiteY1" fmla="*/ 0 h 57150"/>
                  <a:gd name="connsiteX2" fmla="*/ 1628775 w 1628775"/>
                  <a:gd name="connsiteY2" fmla="*/ 57150 h 57150"/>
                  <a:gd name="connsiteX3" fmla="*/ 0 w 1628775"/>
                  <a:gd name="connsiteY3" fmla="*/ 57150 h 57150"/>
                </a:gdLst>
                <a:ahLst/>
                <a:cxnLst>
                  <a:cxn ang="0">
                    <a:pos x="connsiteX0" y="connsiteY0"/>
                  </a:cxn>
                  <a:cxn ang="0">
                    <a:pos x="connsiteX1" y="connsiteY1"/>
                  </a:cxn>
                  <a:cxn ang="0">
                    <a:pos x="connsiteX2" y="connsiteY2"/>
                  </a:cxn>
                  <a:cxn ang="0">
                    <a:pos x="connsiteX3" y="connsiteY3"/>
                  </a:cxn>
                </a:cxnLst>
                <a:rect l="l" t="t" r="r" b="b"/>
                <a:pathLst>
                  <a:path w="1628775" h="57150">
                    <a:moveTo>
                      <a:pt x="0" y="0"/>
                    </a:moveTo>
                    <a:lnTo>
                      <a:pt x="1628775" y="0"/>
                    </a:lnTo>
                    <a:lnTo>
                      <a:pt x="1628775" y="57150"/>
                    </a:lnTo>
                    <a:lnTo>
                      <a:pt x="0" y="57150"/>
                    </a:lnTo>
                    <a:close/>
                  </a:path>
                </a:pathLst>
              </a:custGeom>
              <a:solidFill>
                <a:srgbClr val="6DAF93"/>
              </a:solidFill>
              <a:ln w="9525"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71" name="任意多边形: 形状 6"/>
              <p:cNvSpPr/>
              <p:nvPr/>
            </p:nvSpPr>
            <p:spPr>
              <a:xfrm>
                <a:off x="7158037" y="4695825"/>
                <a:ext cx="1628775" cy="57150"/>
              </a:xfrm>
              <a:custGeom>
                <a:avLst/>
                <a:gdLst>
                  <a:gd name="connsiteX0" fmla="*/ 0 w 1628775"/>
                  <a:gd name="connsiteY0" fmla="*/ 0 h 57150"/>
                  <a:gd name="connsiteX1" fmla="*/ 1628775 w 1628775"/>
                  <a:gd name="connsiteY1" fmla="*/ 0 h 57150"/>
                  <a:gd name="connsiteX2" fmla="*/ 1628775 w 1628775"/>
                  <a:gd name="connsiteY2" fmla="*/ 57150 h 57150"/>
                  <a:gd name="connsiteX3" fmla="*/ 0 w 1628775"/>
                  <a:gd name="connsiteY3" fmla="*/ 57150 h 57150"/>
                </a:gdLst>
                <a:ahLst/>
                <a:cxnLst>
                  <a:cxn ang="0">
                    <a:pos x="connsiteX0" y="connsiteY0"/>
                  </a:cxn>
                  <a:cxn ang="0">
                    <a:pos x="connsiteX1" y="connsiteY1"/>
                  </a:cxn>
                  <a:cxn ang="0">
                    <a:pos x="connsiteX2" y="connsiteY2"/>
                  </a:cxn>
                  <a:cxn ang="0">
                    <a:pos x="connsiteX3" y="connsiteY3"/>
                  </a:cxn>
                </a:cxnLst>
                <a:rect l="l" t="t" r="r" b="b"/>
                <a:pathLst>
                  <a:path w="1628775" h="57150">
                    <a:moveTo>
                      <a:pt x="0" y="0"/>
                    </a:moveTo>
                    <a:lnTo>
                      <a:pt x="1628775" y="0"/>
                    </a:lnTo>
                    <a:lnTo>
                      <a:pt x="1628775" y="57150"/>
                    </a:lnTo>
                    <a:lnTo>
                      <a:pt x="0" y="57150"/>
                    </a:lnTo>
                    <a:close/>
                  </a:path>
                </a:pathLst>
              </a:custGeom>
              <a:solidFill>
                <a:srgbClr val="6DAF93"/>
              </a:solidFill>
              <a:ln w="9525"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grpSp>
        <p:sp>
          <p:nvSpPr>
            <p:cNvPr id="74" name="文本框 73"/>
            <p:cNvSpPr txBox="1"/>
            <p:nvPr/>
          </p:nvSpPr>
          <p:spPr>
            <a:xfrm>
              <a:off x="3185825" y="2263261"/>
              <a:ext cx="5883821" cy="1854886"/>
            </a:xfrm>
            <a:prstGeom prst="rect">
              <a:avLst/>
            </a:prstGeom>
            <a:noFill/>
          </p:spPr>
          <p:txBody>
            <a:bodyPr wrap="square" rtlCol="0" anchor="ctr">
              <a:noAutofit/>
            </a:bodyPr>
            <a:lstStyle/>
            <a:p>
              <a:pPr algn="ctr">
                <a:lnSpc>
                  <a:spcPct val="150000"/>
                </a:lnSpc>
              </a:pPr>
              <a:r>
                <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ea"/>
                </a:rPr>
                <a:t>石杉碱甲注射液</a:t>
              </a:r>
              <a:r>
                <a:rPr lang="zh-CN" altLang="en-US"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无明显毒性反应</a:t>
              </a:r>
              <a:r>
                <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ea"/>
                </a:rPr>
                <a:t>，临床用药不良反应少，无严重不良事件发生，安全性良好！</a:t>
              </a:r>
              <a:endParaRPr lang="zh-CN" altLang="en-US" b="1" dirty="0">
                <a:effectLst/>
                <a:latin typeface="微软雅黑" panose="020B0503020204020204" pitchFamily="34" charset="-122"/>
                <a:ea typeface="微软雅黑" panose="020B0503020204020204" pitchFamily="34" charset="-122"/>
              </a:endParaRPr>
            </a:p>
          </p:txBody>
        </p:sp>
      </p:grpSp>
      <p:graphicFrame>
        <p:nvGraphicFramePr>
          <p:cNvPr id="3" name="图表 2" descr="7b0a202020202263686172745265734964223a20223230343734353334220a7d0a"/>
          <p:cNvGraphicFramePr/>
          <p:nvPr/>
        </p:nvGraphicFramePr>
        <p:xfrm>
          <a:off x="4326255" y="3360420"/>
          <a:ext cx="4538980" cy="2579370"/>
        </p:xfrm>
        <a:graphic>
          <a:graphicData uri="http://schemas.openxmlformats.org/drawingml/2006/chart">
            <c:chart xmlns:c="http://schemas.openxmlformats.org/drawingml/2006/chart" xmlns:r="http://schemas.openxmlformats.org/officeDocument/2006/relationships" r:id="rId1"/>
          </a:graphicData>
        </a:graphic>
      </p:graphicFrame>
      <p:sp>
        <p:nvSpPr>
          <p:cNvPr id="46" name="椭圆 45"/>
          <p:cNvSpPr/>
          <p:nvPr>
            <p:custDataLst>
              <p:tags r:id="rId15"/>
            </p:custDataLst>
          </p:nvPr>
        </p:nvSpPr>
        <p:spPr>
          <a:xfrm>
            <a:off x="4189426" y="3237040"/>
            <a:ext cx="558943" cy="558943"/>
          </a:xfrm>
          <a:prstGeom prst="ellipse">
            <a:avLst/>
          </a:prstGeom>
          <a:solidFill>
            <a:srgbClr val="54A998"/>
          </a:solidFill>
          <a:ln>
            <a:noFill/>
          </a:ln>
          <a:effectLst>
            <a:outerShdw blurRad="76200" dist="25400" dir="5400000" algn="t" rotWithShape="0">
              <a:schemeClr val="accent2">
                <a:lumMod val="7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rmAutofit lnSpcReduction="20000"/>
          </a:bodyPr>
          <a:p>
            <a:pPr lvl="0" algn="ctr">
              <a:buClrTx/>
              <a:buSzTx/>
              <a:buFontTx/>
            </a:pPr>
            <a:r>
              <a:rPr lang="en-US" altLang="zh-CN" b="1">
                <a:solidFill>
                  <a:schemeClr val="tx1"/>
                </a:solidFill>
                <a:latin typeface="微软雅黑" panose="020B0503020204020204" pitchFamily="34" charset="-122"/>
                <a:ea typeface="微软雅黑" panose="020B0503020204020204" pitchFamily="34" charset="-122"/>
                <a:sym typeface="+mn-ea"/>
              </a:rPr>
              <a:t>02</a:t>
            </a:r>
            <a:endParaRPr lang="en-US" altLang="zh-CN" b="1">
              <a:solidFill>
                <a:schemeClr val="tx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9978" y="5939956"/>
            <a:ext cx="12118907" cy="861774"/>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1】Xing SH</a:t>
            </a:r>
            <a:r>
              <a:rPr lang="zh-CN" altLang="en-US" sz="10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et al. Huperzine a in the treatment of Alzheimer‘s disease and vascular dementia: a meta-analysis. Evid Based Complement Alternat Med. 2014.</a:t>
            </a:r>
            <a:endParaRPr lang="en-US" altLang="zh-CN" sz="1000" dirty="0">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【2】Auchus AP</a:t>
            </a:r>
            <a:r>
              <a:rPr lang="zh-CN" altLang="en-US" sz="10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et al. Galantamine treatment of vascular dementia: a randomized trial. Neurology. 2007.</a:t>
            </a:r>
            <a:endParaRPr lang="en-US" altLang="zh-CN" sz="1000" dirty="0">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【3】Howard JF Jr</a:t>
            </a:r>
            <a:r>
              <a:rPr lang="zh-CN" altLang="en-US" sz="10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et al. Safety, efficacy, and tolerability of efgartigimod in patients with </a:t>
            </a:r>
            <a:r>
              <a:rPr lang="en-US" altLang="zh-CN" sz="1000" dirty="0" err="1">
                <a:latin typeface="微软雅黑" panose="020B0503020204020204" pitchFamily="34" charset="-122"/>
                <a:ea typeface="微软雅黑" panose="020B0503020204020204" pitchFamily="34" charset="-122"/>
                <a:cs typeface="Times New Roman" panose="02020603050405020304" pitchFamily="18" charset="0"/>
              </a:rPr>
              <a:t>generalised</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 myasthenia gravis (ADAPT): a </a:t>
            </a:r>
            <a:r>
              <a:rPr lang="en-US" altLang="zh-CN" sz="1000" dirty="0" err="1">
                <a:latin typeface="微软雅黑" panose="020B0503020204020204" pitchFamily="34" charset="-122"/>
                <a:ea typeface="微软雅黑" panose="020B0503020204020204" pitchFamily="34" charset="-122"/>
                <a:cs typeface="Times New Roman" panose="02020603050405020304" pitchFamily="18" charset="0"/>
              </a:rPr>
              <a:t>multicentre</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000" dirty="0" err="1">
                <a:latin typeface="微软雅黑" panose="020B0503020204020204" pitchFamily="34" charset="-122"/>
                <a:ea typeface="微软雅黑" panose="020B0503020204020204" pitchFamily="34" charset="-122"/>
                <a:cs typeface="Times New Roman" panose="02020603050405020304" pitchFamily="18" charset="0"/>
              </a:rPr>
              <a:t>randomised</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 placebo-controlled, phase 3 trial [published correction appears in Lancet Neurol. 2021.</a:t>
            </a:r>
            <a:endParaRPr lang="en-US" altLang="zh-CN" sz="1000" dirty="0">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【4】 </a:t>
            </a:r>
            <a:r>
              <a:rPr lang="en-US" altLang="zh-CN" sz="1000" dirty="0" err="1">
                <a:latin typeface="微软雅黑" panose="020B0503020204020204" pitchFamily="34" charset="-122"/>
                <a:ea typeface="微软雅黑" panose="020B0503020204020204" pitchFamily="34" charset="-122"/>
                <a:cs typeface="Times New Roman" panose="02020603050405020304" pitchFamily="18" charset="0"/>
              </a:rPr>
              <a:t>Sieb</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 JP</a:t>
            </a:r>
            <a:r>
              <a:rPr lang="zh-CN" altLang="en-US" sz="10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et al. Benefits from sustained-release pyridostigmine bromide in myasthenia gravis: results of a prospective multicenter open-label trial. Clinical Neurology and </a:t>
            </a:r>
            <a:r>
              <a:rPr lang="en-US" altLang="zh-CN" sz="1000" dirty="0" err="1">
                <a:latin typeface="微软雅黑" panose="020B0503020204020204" pitchFamily="34" charset="-122"/>
                <a:ea typeface="微软雅黑" panose="020B0503020204020204" pitchFamily="34" charset="-122"/>
                <a:cs typeface="Times New Roman" panose="02020603050405020304" pitchFamily="18" charset="0"/>
              </a:rPr>
              <a:t>Neurosurger</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0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2010.</a:t>
            </a:r>
            <a:endParaRPr lang="en-US" altLang="zh-CN" sz="10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pitchFamily="34" charset="-122"/>
              <a:sym typeface="Arial" panose="020B0604020202020204"/>
            </a:endParaRPr>
          </a:p>
        </p:txBody>
      </p:sp>
      <p:graphicFrame>
        <p:nvGraphicFramePr>
          <p:cNvPr id="2" name="表格 1"/>
          <p:cNvGraphicFramePr>
            <a:graphicFrameLocks noGrp="1"/>
          </p:cNvGraphicFramePr>
          <p:nvPr>
            <p:custDataLst>
              <p:tags r:id="rId2"/>
            </p:custDataLst>
          </p:nvPr>
        </p:nvGraphicFramePr>
        <p:xfrm>
          <a:off x="128270" y="1350010"/>
          <a:ext cx="7449185" cy="4390390"/>
        </p:xfrm>
        <a:graphic>
          <a:graphicData uri="http://schemas.openxmlformats.org/drawingml/2006/table">
            <a:tbl>
              <a:tblPr firstRow="1" bandRow="1">
                <a:tableStyleId>{5C22544A-7EE6-4342-B048-85BDC9FD1C3A}</a:tableStyleId>
              </a:tblPr>
              <a:tblGrid>
                <a:gridCol w="724535"/>
                <a:gridCol w="1969135"/>
                <a:gridCol w="2298700"/>
                <a:gridCol w="2456815"/>
              </a:tblGrid>
              <a:tr h="437515">
                <a:tc>
                  <a:txBody>
                    <a:bodyPr/>
                    <a:lstStyle/>
                    <a:p>
                      <a:pPr marL="0" marR="0" lvl="0" indent="0" algn="ctr" defTabSz="914400" rtl="0" eaLnBrk="1" fontAlgn="auto" latinLnBrk="0" hangingPunct="1">
                        <a:lnSpc>
                          <a:spcPct val="125000"/>
                        </a:lnSpc>
                        <a:spcBef>
                          <a:spcPts val="0"/>
                        </a:spcBef>
                        <a:spcAft>
                          <a:spcPts val="0"/>
                        </a:spcAft>
                        <a:buClrTx/>
                        <a:buSzTx/>
                        <a:buFontTx/>
                        <a:buNone/>
                        <a:defRPr/>
                      </a:pPr>
                      <a:r>
                        <a:rPr lang="zh-CN" alt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类型</a:t>
                      </a:r>
                      <a:endParaRPr lang="zh-CN" alt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3175" cmpd="sng">
                      <a:solidFill>
                        <a:schemeClr val="tx1"/>
                      </a:solidFill>
                      <a:prstDash val="sysDot"/>
                    </a:lnL>
                    <a:lnR w="3175" cmpd="sng">
                      <a:solidFill>
                        <a:schemeClr val="tx1"/>
                      </a:solidFill>
                      <a:prstDash val="sysDot"/>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3A898"/>
                    </a:solidFill>
                  </a:tcPr>
                </a:tc>
                <a:tc>
                  <a:txBody>
                    <a:bodyPr/>
                    <a:lstStyle/>
                    <a:p>
                      <a:pPr algn="ctr">
                        <a:lnSpc>
                          <a:spcPct val="125000"/>
                        </a:lnSpc>
                      </a:pP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临床疗效</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0118" marR="60118" marT="0" marB="0" anchor="ctr">
                    <a:lnL w="3175" cmpd="sng">
                      <a:solidFill>
                        <a:schemeClr val="tx1"/>
                      </a:solidFill>
                      <a:prstDash val="sysDot"/>
                    </a:lnL>
                    <a:lnR w="3175" cmpd="sng">
                      <a:solidFill>
                        <a:schemeClr val="tx1"/>
                      </a:solidFill>
                      <a:prstDash val="sysDot"/>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3A898"/>
                    </a:solidFill>
                  </a:tcPr>
                </a:tc>
                <a:tc>
                  <a:txBody>
                    <a:bodyPr/>
                    <a:lstStyle/>
                    <a:p>
                      <a:pPr algn="ctr">
                        <a:lnSpc>
                          <a:spcPct val="125000"/>
                        </a:lnSpc>
                      </a:pPr>
                      <a:r>
                        <a:rPr lang="zh-CN" alt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实验组</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用法用量</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0118" marR="60118" marT="0" marB="0" anchor="ctr">
                    <a:lnL w="3175" cmpd="sng">
                      <a:solidFill>
                        <a:schemeClr val="tx1"/>
                      </a:solidFill>
                      <a:prstDash val="sysDot"/>
                    </a:lnL>
                    <a:lnR w="3175" cmpd="sng">
                      <a:solidFill>
                        <a:schemeClr val="tx1"/>
                      </a:solidFill>
                      <a:prstDash val="sysDot"/>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3A898"/>
                    </a:solidFill>
                  </a:tcPr>
                </a:tc>
                <a:tc>
                  <a:txBody>
                    <a:bodyPr/>
                    <a:lstStyle/>
                    <a:p>
                      <a:pPr algn="ctr">
                        <a:lnSpc>
                          <a:spcPct val="125000"/>
                        </a:lnSpc>
                      </a:pPr>
                      <a:r>
                        <a:rPr lang="zh-CN" alt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对照组用法用量</a:t>
                      </a:r>
                      <a:endParaRPr lang="zh-CN" altLang="en-US"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0118" marR="60118" marT="0" marB="0" anchor="ctr">
                    <a:lnL w="3175" cmpd="sng">
                      <a:solidFill>
                        <a:schemeClr val="tx1"/>
                      </a:solidFill>
                      <a:prstDash val="sysDot"/>
                    </a:lnL>
                    <a:lnR w="3175" cmpd="sng">
                      <a:solidFill>
                        <a:schemeClr val="tx1"/>
                      </a:solidFill>
                      <a:prstDash val="sysDot"/>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3A898"/>
                    </a:solidFill>
                  </a:tcPr>
                </a:tc>
              </a:tr>
              <a:tr h="685800">
                <a:tc rowSpan="4">
                  <a:txBody>
                    <a:bodyPr/>
                    <a:lstStyle/>
                    <a:p>
                      <a:pPr marL="0" marR="0" lvl="0" indent="0" algn="ctr" defTabSz="914400" rtl="0" eaLnBrk="1" fontAlgn="auto" latinLnBrk="0" hangingPunct="1">
                        <a:lnSpc>
                          <a:spcPct val="125000"/>
                        </a:lnSpc>
                        <a:spcBef>
                          <a:spcPts val="0"/>
                        </a:spcBef>
                        <a:spcAft>
                          <a:spcPts val="0"/>
                        </a:spcAft>
                        <a:buClrTx/>
                        <a:buSzTx/>
                        <a:buFontTx/>
                        <a:buNone/>
                        <a:defRPr/>
                      </a:pPr>
                      <a:r>
                        <a:rPr lang="zh-CN" altLang="zh-CN" sz="1200"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临床试验</a:t>
                      </a:r>
                      <a:endParaRPr lang="zh-CN" altLang="zh-CN" sz="1200" kern="12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3175" cmpd="sng">
                      <a:solidFill>
                        <a:schemeClr val="tx1"/>
                      </a:solidFill>
                      <a:prstDash val="sysDot"/>
                    </a:lnL>
                    <a:lnR w="3175" cmpd="sng">
                      <a:solidFill>
                        <a:schemeClr val="tx1"/>
                      </a:solidFill>
                      <a:prstDash val="sysDot"/>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5000"/>
                        </a:lnSpc>
                        <a:spcBef>
                          <a:spcPts val="0"/>
                        </a:spcBef>
                        <a:spcAft>
                          <a:spcPts val="0"/>
                        </a:spcAft>
                        <a:buClrTx/>
                        <a:buSzTx/>
                        <a:buFontTx/>
                        <a:buNone/>
                        <a:defRPr/>
                      </a:pPr>
                      <a:r>
                        <a:rPr lang="zh-CN" altLang="zh-CN" sz="1200" b="1"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有效率</a:t>
                      </a:r>
                      <a:r>
                        <a:rPr lang="en-AU" altLang="zh-CN" sz="1200" b="1"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98.33%</a:t>
                      </a:r>
                      <a:r>
                        <a:rPr lang="zh-CN" altLang="en-US" sz="1200" b="1"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200" b="1"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较新斯的明作用时间更长</a:t>
                      </a:r>
                      <a:r>
                        <a:rPr lang="zh-CN" altLang="en-US" sz="1200" b="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平均作用时间</a:t>
                      </a:r>
                      <a:r>
                        <a:rPr lang="en-US" altLang="zh-CN"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7.5</a:t>
                      </a:r>
                      <a:r>
                        <a:rPr lang="zh-CN" altLang="en-US"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小时。</a:t>
                      </a:r>
                      <a:r>
                        <a:rPr lang="en-US" altLang="zh-CN" sz="1200" kern="1200" baseline="300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1200" kern="1200" baseline="300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0118" marR="60118" marT="0" marB="0" anchor="ctr">
                    <a:lnL w="3175" cmpd="sng">
                      <a:solidFill>
                        <a:schemeClr val="tx1"/>
                      </a:solidFill>
                      <a:prstDash val="sysDot"/>
                    </a:lnL>
                    <a:lnR w="3175" cmpd="sng">
                      <a:solidFill>
                        <a:schemeClr val="tx1"/>
                      </a:solidFill>
                      <a:prstDash val="sysDot"/>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US" altLang="zh-CN"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47</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例</a:t>
                      </a:r>
                      <a:r>
                        <a:rPr lang="zh-CN"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肌肉注射</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石杉碱甲</a:t>
                      </a:r>
                      <a:r>
                        <a:rPr lang="en-US"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0.4-0.5 mg/</a:t>
                      </a:r>
                      <a:r>
                        <a:rPr lang="zh-CN"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en-US" altLang="zh-CN"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25000"/>
                        </a:lnSpc>
                      </a:pP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应用</a:t>
                      </a:r>
                      <a:r>
                        <a:rPr lang="en-US" altLang="zh-CN"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en-US"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0118" marR="60118" marT="0" marB="0" anchor="ctr">
                    <a:lnL w="3175" cmpd="sng">
                      <a:solidFill>
                        <a:schemeClr val="tx1"/>
                      </a:solidFill>
                      <a:prstDash val="sysDot"/>
                    </a:lnL>
                    <a:lnR w="3175" cmpd="sng">
                      <a:solidFill>
                        <a:schemeClr val="tx1"/>
                      </a:solidFill>
                      <a:prstDash val="sysDot"/>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US" altLang="zh-CN"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13</a:t>
                      </a:r>
                      <a:r>
                        <a:rPr lang="zh-CN" altLang="en-US"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例，</a:t>
                      </a:r>
                      <a:r>
                        <a:rPr lang="en-US" altLang="zh-CN"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天注射石杉碱甲</a:t>
                      </a:r>
                      <a:r>
                        <a:rPr lang="en-US" altLang="zh-CN"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0.4 mg/</a:t>
                      </a:r>
                      <a:r>
                        <a:rPr lang="zh-CN" altLang="en-US"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天注射新斯的明</a:t>
                      </a:r>
                      <a:r>
                        <a:rPr lang="en-US" altLang="zh-CN"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0.5 mg/</a:t>
                      </a:r>
                      <a:r>
                        <a:rPr lang="zh-CN" altLang="en-US"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应用</a:t>
                      </a:r>
                      <a:r>
                        <a:rPr lang="en-US" altLang="zh-CN"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en-US"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0118" marR="60118" marT="0" marB="0" anchor="ctr">
                    <a:lnL w="3175" cmpd="sng">
                      <a:solidFill>
                        <a:schemeClr val="tx1"/>
                      </a:solidFill>
                      <a:prstDash val="sysDot"/>
                    </a:lnL>
                    <a:lnR w="3175" cmpd="sng">
                      <a:solidFill>
                        <a:schemeClr val="tx1"/>
                      </a:solidFill>
                      <a:prstDash val="sysDot"/>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914400">
                <a:tc vMerge="1">
                  <a:tcPr anchor="ctr">
                    <a:lnL w="3175" cmpd="sng">
                      <a:solidFill>
                        <a:schemeClr val="tx1"/>
                      </a:solidFill>
                      <a:prstDash val="sysDot"/>
                    </a:lnL>
                    <a:lnR w="3175" cmpd="sng">
                      <a:solidFill>
                        <a:schemeClr val="tx1"/>
                      </a:solidFill>
                      <a:prstDash val="sysDot"/>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0" algn="l">
                        <a:lnSpc>
                          <a:spcPct val="125000"/>
                        </a:lnSpc>
                        <a:buFontTx/>
                        <a:buNone/>
                      </a:pPr>
                      <a:r>
                        <a:rPr lang="zh-CN" altLang="en-US" sz="1200" b="1"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有效率</a:t>
                      </a:r>
                      <a:r>
                        <a:rPr lang="en-US" altLang="zh-CN" sz="1200" b="1"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99.2%</a:t>
                      </a:r>
                      <a:r>
                        <a:rPr lang="zh-CN" altLang="en-US" sz="1200" b="1"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显效</a:t>
                      </a:r>
                      <a:r>
                        <a:rPr lang="en-US" altLang="zh-CN"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55.5%</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200" b="1"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较新斯的明作用时间更长</a:t>
                      </a:r>
                      <a:r>
                        <a:rPr lang="zh-CN" altLang="en-US" sz="1200" kern="100"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平均作用时间 </a:t>
                      </a:r>
                      <a:r>
                        <a:rPr lang="en-US" altLang="zh-CN"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7±6</a:t>
                      </a:r>
                      <a:r>
                        <a:rPr lang="zh-CN" altLang="en-US"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小时。</a:t>
                      </a:r>
                      <a:r>
                        <a:rPr lang="en-US" altLang="zh-CN" sz="1200" kern="1200" baseline="300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1200" kern="1200" baseline="300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0118" marR="60118" marT="0" marB="0" anchor="ctr">
                    <a:lnL w="3175" cmpd="sng">
                      <a:solidFill>
                        <a:schemeClr val="tx1"/>
                      </a:solidFill>
                      <a:prstDash val="sysDot"/>
                    </a:lnL>
                    <a:lnR w="3175" cmpd="sng">
                      <a:solidFill>
                        <a:schemeClr val="tx1"/>
                      </a:solidFill>
                      <a:prstDash val="sysDot"/>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US" altLang="zh-CN"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59</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例，</a:t>
                      </a:r>
                      <a:r>
                        <a:rPr lang="zh-CN"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肌肉注射</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石杉碱甲</a:t>
                      </a:r>
                      <a:r>
                        <a:rPr lang="en-US"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0.4 mg/</a:t>
                      </a:r>
                      <a:r>
                        <a:rPr lang="zh-CN"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en-US" altLang="zh-CN"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25000"/>
                        </a:lnSpc>
                        <a:spcBef>
                          <a:spcPts val="0"/>
                        </a:spcBef>
                        <a:spcAft>
                          <a:spcPts val="0"/>
                        </a:spcAft>
                        <a:buClrTx/>
                        <a:buSzTx/>
                        <a:buFontTx/>
                        <a:buNone/>
                        <a:defRPr/>
                      </a:pP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应用</a:t>
                      </a:r>
                      <a:r>
                        <a:rPr lang="en-US" altLang="zh-CN"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en-US"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0118" marR="60118" marT="0" marB="0" anchor="ctr">
                    <a:lnL w="3175" cmpd="sng">
                      <a:solidFill>
                        <a:schemeClr val="tx1"/>
                      </a:solidFill>
                      <a:prstDash val="sysDot"/>
                    </a:lnL>
                    <a:lnR w="3175" cmpd="sng">
                      <a:solidFill>
                        <a:schemeClr val="tx1"/>
                      </a:solidFill>
                      <a:prstDash val="sysDot"/>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US" altLang="zh-CN"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69</a:t>
                      </a:r>
                      <a:r>
                        <a:rPr lang="zh-CN" altLang="en-US"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例，</a:t>
                      </a:r>
                      <a:r>
                        <a:rPr lang="en-US" altLang="zh-CN"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天注射石杉碱甲</a:t>
                      </a:r>
                      <a:r>
                        <a:rPr lang="en-US" altLang="zh-CN"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0.4 mg/</a:t>
                      </a:r>
                      <a:r>
                        <a:rPr lang="zh-CN" altLang="en-US"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天注射新斯的明</a:t>
                      </a:r>
                      <a:r>
                        <a:rPr lang="en-US" altLang="zh-CN"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0.5 mg/</a:t>
                      </a:r>
                      <a:r>
                        <a:rPr lang="zh-CN" altLang="en-US"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天，隔日交替或不规则交替用药，</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应用</a:t>
                      </a:r>
                      <a:r>
                        <a:rPr lang="en-US" altLang="zh-CN"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en-US"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0118" marR="60118" marT="0" marB="0" anchor="ctr">
                    <a:lnL w="3175" cmpd="sng">
                      <a:solidFill>
                        <a:schemeClr val="tx1"/>
                      </a:solidFill>
                      <a:prstDash val="sysDot"/>
                    </a:lnL>
                    <a:lnR w="3175" cmpd="sng">
                      <a:solidFill>
                        <a:schemeClr val="tx1"/>
                      </a:solidFill>
                      <a:prstDash val="sysDot"/>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85800">
                <a:tc vMerge="1">
                  <a:tcPr anchor="ctr">
                    <a:lnL w="3175" cmpd="sng">
                      <a:solidFill>
                        <a:schemeClr val="tx1"/>
                      </a:solidFill>
                      <a:prstDash val="sysDot"/>
                    </a:lnL>
                    <a:lnR w="3175" cmpd="sng">
                      <a:solidFill>
                        <a:schemeClr val="tx1"/>
                      </a:solidFill>
                      <a:prstDash val="sysDot"/>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25000"/>
                        </a:lnSpc>
                        <a:buFontTx/>
                        <a:buNone/>
                      </a:pPr>
                      <a:r>
                        <a:rPr lang="zh-CN"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石杉碱甲可逆转重症肌无力患者重复电刺激后动作点位波幅的下降</a:t>
                      </a:r>
                      <a:r>
                        <a:rPr lang="zh-CN" altLang="en-US"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kern="1200" baseline="300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1200" kern="1200" baseline="300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0118" marR="60118" marT="0" marB="0" anchor="ctr">
                    <a:lnL w="3175" cmpd="sng">
                      <a:solidFill>
                        <a:schemeClr val="tx1"/>
                      </a:solidFill>
                      <a:prstDash val="sysDot"/>
                    </a:lnL>
                    <a:lnR w="3175" cmpd="sng">
                      <a:solidFill>
                        <a:schemeClr val="tx1"/>
                      </a:solidFill>
                      <a:prstDash val="sysDot"/>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US" altLang="zh-CN"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48</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例，</a:t>
                      </a:r>
                      <a:r>
                        <a:rPr lang="zh-CN" altLang="zh-CN"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肌肉注射</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石杉碱甲</a:t>
                      </a:r>
                      <a:r>
                        <a:rPr lang="en-US" altLang="zh-CN"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0.4 mg/</a:t>
                      </a:r>
                      <a:r>
                        <a:rPr lang="zh-CN" altLang="zh-CN"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zh-CN"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0118" marR="60118" marT="0" marB="0" anchor="ctr">
                    <a:lnL w="3175" cmpd="sng">
                      <a:solidFill>
                        <a:schemeClr val="tx1"/>
                      </a:solidFill>
                      <a:prstDash val="sysDot"/>
                    </a:lnL>
                    <a:lnR w="3175" cmpd="sng">
                      <a:solidFill>
                        <a:schemeClr val="tx1"/>
                      </a:solidFill>
                      <a:prstDash val="sysDot"/>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5000"/>
                        </a:lnSpc>
                      </a:pPr>
                      <a:r>
                        <a:rPr lang="zh-CN" altLang="en-US" sz="12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无</a:t>
                      </a:r>
                      <a:endParaRPr lang="zh-CN" altLang="en-US" sz="12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0118" marR="60118" marT="0" marB="0" anchor="ctr">
                    <a:lnL w="3175" cmpd="sng">
                      <a:solidFill>
                        <a:schemeClr val="tx1"/>
                      </a:solidFill>
                      <a:prstDash val="sysDot"/>
                    </a:lnL>
                    <a:lnR w="3175" cmpd="sng">
                      <a:solidFill>
                        <a:schemeClr val="tx1"/>
                      </a:solidFill>
                      <a:prstDash val="sysDot"/>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871855">
                <a:tc vMerge="1">
                  <a:tcPr anchor="ctr">
                    <a:lnL w="3175" cmpd="sng">
                      <a:solidFill>
                        <a:schemeClr val="tx1"/>
                      </a:solidFill>
                      <a:prstDash val="sysDot"/>
                    </a:lnL>
                    <a:lnR w="3175" cmpd="sng">
                      <a:solidFill>
                        <a:schemeClr val="tx1"/>
                      </a:solidFill>
                      <a:prstDash val="sysDot"/>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5000"/>
                        </a:lnSpc>
                        <a:spcBef>
                          <a:spcPts val="0"/>
                        </a:spcBef>
                        <a:spcAft>
                          <a:spcPts val="0"/>
                        </a:spcAft>
                        <a:buClrTx/>
                        <a:buSzTx/>
                        <a:buFontTx/>
                        <a:buNone/>
                        <a:defRPr/>
                      </a:pPr>
                      <a:r>
                        <a:rPr lang="zh-CN" altLang="zh-CN" sz="1200" b="1"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有效率</a:t>
                      </a:r>
                      <a:r>
                        <a:rPr lang="en-AU" altLang="zh-CN" sz="1200" b="1"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96.88%</a:t>
                      </a:r>
                      <a:r>
                        <a:rPr lang="zh-CN" altLang="en-US" sz="1200" b="1"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a:t>
                      </a:r>
                      <a:br>
                        <a:rPr lang="en-US" altLang="zh-CN" sz="1200" kern="100" dirty="0">
                          <a:effectLst/>
                          <a:latin typeface="微软雅黑" panose="020B0503020204020204" pitchFamily="34" charset="-122"/>
                          <a:ea typeface="微软雅黑" panose="020B0503020204020204" pitchFamily="34" charset="-122"/>
                          <a:cs typeface="微软雅黑" panose="020B0503020204020204" pitchFamily="34" charset="-122"/>
                        </a:rPr>
                      </a:br>
                      <a:r>
                        <a:rPr lang="zh-CN" altLang="zh-CN" sz="1200" kern="100" dirty="0">
                          <a:effectLst/>
                          <a:latin typeface="微软雅黑" panose="020B0503020204020204" pitchFamily="34" charset="-122"/>
                          <a:ea typeface="微软雅黑" panose="020B0503020204020204" pitchFamily="34" charset="-122"/>
                          <a:cs typeface="微软雅黑" panose="020B0503020204020204" pitchFamily="34" charset="-122"/>
                        </a:rPr>
                        <a:t>较新斯的明效果更好</a:t>
                      </a:r>
                      <a:r>
                        <a:rPr lang="zh-CN" altLang="en-US" sz="1200" kern="100"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kern="1200" baseline="30000" dirty="0">
                          <a:effectLst/>
                          <a:latin typeface="微软雅黑" panose="020B0503020204020204" pitchFamily="34" charset="-122"/>
                          <a:ea typeface="微软雅黑" panose="020B0503020204020204" pitchFamily="34" charset="-122"/>
                          <a:cs typeface="微软雅黑" panose="020B0503020204020204" pitchFamily="34" charset="-122"/>
                        </a:rPr>
                        <a:t>【4】</a:t>
                      </a:r>
                      <a:endParaRPr lang="en-US" altLang="zh-CN" sz="1200" kern="1200" baseline="300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0118" marR="60118" marT="0" marB="0" anchor="ctr">
                    <a:lnL w="3175" cmpd="sng">
                      <a:solidFill>
                        <a:schemeClr val="tx1"/>
                      </a:solidFill>
                      <a:prstDash val="sysDot"/>
                    </a:lnL>
                    <a:lnR w="3175" cmpd="sng">
                      <a:solidFill>
                        <a:schemeClr val="tx1"/>
                      </a:solidFill>
                      <a:prstDash val="sysDot"/>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US" altLang="zh-CN"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32</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例，</a:t>
                      </a:r>
                      <a:r>
                        <a:rPr lang="zh-CN"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口服</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石杉碱甲</a:t>
                      </a:r>
                      <a:r>
                        <a:rPr lang="en-AU"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0.2 mg</a:t>
                      </a:r>
                      <a:r>
                        <a:rPr lang="zh-CN" altLang="en-US"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AU"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次</a:t>
                      </a:r>
                      <a:r>
                        <a:rPr lang="en-AU"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治疗</a:t>
                      </a:r>
                      <a:r>
                        <a:rPr lang="en-US" altLang="zh-CN"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zh-CN"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口服</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石杉碱甲</a:t>
                      </a:r>
                      <a:r>
                        <a:rPr lang="en-AU"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0.2 mg</a:t>
                      </a:r>
                      <a:r>
                        <a:rPr lang="zh-CN" altLang="en-US"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en-AU"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2</a:t>
                      </a:r>
                      <a:r>
                        <a:rPr lang="zh-CN"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次</a:t>
                      </a:r>
                      <a:r>
                        <a:rPr lang="en-AU"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天，</a:t>
                      </a:r>
                      <a:r>
                        <a:rPr lang="zh-CN" altLang="en-US"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治疗</a:t>
                      </a:r>
                      <a:r>
                        <a:rPr lang="en-US" altLang="zh-CN"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天。</a:t>
                      </a:r>
                      <a:endParaRPr lang="zh-CN" altLang="en-US"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0118" marR="60118" marT="0" marB="0" anchor="ctr">
                    <a:lnL w="3175" cmpd="sng">
                      <a:solidFill>
                        <a:schemeClr val="tx1"/>
                      </a:solidFill>
                      <a:prstDash val="sysDot"/>
                    </a:lnL>
                    <a:lnR w="3175" cmpd="sng">
                      <a:solidFill>
                        <a:schemeClr val="tx1"/>
                      </a:solidFill>
                      <a:prstDash val="sysDot"/>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pPr>
                      <a:r>
                        <a:rPr lang="en-US" altLang="zh-CN"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31</a:t>
                      </a:r>
                      <a:r>
                        <a:rPr lang="zh-CN" altLang="en-US"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例，</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肌肉注射新斯的明</a:t>
                      </a:r>
                      <a:r>
                        <a:rPr lang="en-US" altLang="zh-CN"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 mg</a:t>
                      </a:r>
                      <a:r>
                        <a:rPr lang="zh-CN" altLang="en-US"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次</a:t>
                      </a:r>
                      <a:r>
                        <a:rPr lang="en-US" altLang="zh-CN"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治疗</a:t>
                      </a:r>
                      <a:r>
                        <a:rPr lang="en-US" altLang="zh-CN"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zh-CN" altLang="en-US"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en-US"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0118" marR="60118" marT="0" marB="0" anchor="ctr">
                    <a:lnL w="3175" cmpd="sng">
                      <a:solidFill>
                        <a:schemeClr val="tx1"/>
                      </a:solidFill>
                      <a:prstDash val="sysDot"/>
                    </a:lnL>
                    <a:lnR w="3175" cmpd="sng">
                      <a:solidFill>
                        <a:schemeClr val="tx1"/>
                      </a:solidFill>
                      <a:prstDash val="sysDot"/>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795020">
                <a:tc>
                  <a:txBody>
                    <a:bodyPr/>
                    <a:lstStyle/>
                    <a:p>
                      <a:pPr marL="0" marR="0" lvl="0" indent="0" algn="ctr" defTabSz="914400" rtl="0" eaLnBrk="1" fontAlgn="auto" latinLnBrk="0" hangingPunct="1">
                        <a:lnSpc>
                          <a:spcPct val="125000"/>
                        </a:lnSpc>
                        <a:spcBef>
                          <a:spcPts val="0"/>
                        </a:spcBef>
                        <a:spcAft>
                          <a:spcPts val="0"/>
                        </a:spcAft>
                        <a:buClrTx/>
                        <a:buSzTx/>
                        <a:buFontTx/>
                        <a:buNone/>
                        <a:defRPr/>
                      </a:pPr>
                      <a:r>
                        <a:rPr lang="zh-CN" altLang="zh-CN" sz="12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真实世界研究</a:t>
                      </a:r>
                      <a:endParaRPr lang="zh-CN" altLang="zh-CN" sz="12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3175" cmpd="sng">
                      <a:solidFill>
                        <a:schemeClr val="tx1"/>
                      </a:solidFill>
                      <a:prstDash val="sysDot"/>
                    </a:lnL>
                    <a:lnR w="3175" cmpd="sng">
                      <a:solidFill>
                        <a:schemeClr val="tx1"/>
                      </a:solidFill>
                      <a:prstDash val="sysDot"/>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5000"/>
                        </a:lnSpc>
                        <a:buFontTx/>
                        <a:buNone/>
                      </a:pPr>
                      <a:r>
                        <a:rPr lang="zh-CN" altLang="en-US"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患者症状明显改善；</a:t>
                      </a:r>
                      <a:r>
                        <a:rPr lang="zh-CN" sz="1200" b="1"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患者体内</a:t>
                      </a:r>
                      <a:r>
                        <a:rPr lang="en-AU" sz="1200" b="1" kern="100" dirty="0" err="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AChR</a:t>
                      </a:r>
                      <a:r>
                        <a:rPr lang="en-AU" sz="1200" b="1"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-Ab</a:t>
                      </a:r>
                      <a:r>
                        <a:rPr lang="zh-CN" sz="1200" b="1"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水平下降</a:t>
                      </a:r>
                      <a:r>
                        <a:rPr lang="zh-CN" altLang="en-US" sz="1200" b="1"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明显改善</a:t>
                      </a:r>
                      <a:r>
                        <a:rPr lang="zh-CN" altLang="en-US" sz="1200" b="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患者生活质量。</a:t>
                      </a:r>
                      <a:r>
                        <a:rPr lang="en-US" altLang="zh-CN" sz="1200" kern="1200" baseline="300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【5】</a:t>
                      </a:r>
                      <a:endParaRPr lang="en-US" altLang="zh-CN" sz="1200" kern="1200" baseline="300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0118" marR="60118" marT="0" marB="0" anchor="ctr">
                    <a:lnL w="3175" cmpd="sng">
                      <a:solidFill>
                        <a:schemeClr val="tx1"/>
                      </a:solidFill>
                      <a:prstDash val="sysDot"/>
                    </a:lnL>
                    <a:lnR w="3175" cmpd="sng">
                      <a:solidFill>
                        <a:schemeClr val="tx1"/>
                      </a:solidFill>
                      <a:prstDash val="sysDot"/>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algn="l">
                        <a:lnSpc>
                          <a:spcPct val="125000"/>
                        </a:lnSpc>
                      </a:pPr>
                      <a:r>
                        <a:rPr lang="zh-CN" altLang="en-US" sz="1200" dirty="0">
                          <a:effectLst/>
                          <a:latin typeface="微软雅黑" panose="020B0503020204020204" pitchFamily="34" charset="-122"/>
                          <a:ea typeface="微软雅黑" panose="020B0503020204020204" pitchFamily="34" charset="-122"/>
                          <a:cs typeface="Times New Roman" panose="02020603050405020304" pitchFamily="18" charset="0"/>
                          <a:sym typeface="+mn-ea"/>
                        </a:rPr>
                        <a:t>初始疗法：溴吡斯的明：15mg/4h~60mg/（3-4h）</a:t>
                      </a:r>
                      <a:endParaRPr lang="zh-CN" altLang="en-US" sz="1200" dirty="0">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a:p>
                      <a:pPr algn="l">
                        <a:lnSpc>
                          <a:spcPct val="125000"/>
                        </a:lnSpc>
                      </a:pPr>
                      <a:r>
                        <a:rPr lang="zh-CN" altLang="en-US" sz="1200" dirty="0">
                          <a:effectLst/>
                          <a:latin typeface="微软雅黑" panose="020B0503020204020204" pitchFamily="34" charset="-122"/>
                          <a:ea typeface="微软雅黑" panose="020B0503020204020204" pitchFamily="34" charset="-122"/>
                          <a:cs typeface="Times New Roman" panose="02020603050405020304" pitchFamily="18" charset="0"/>
                          <a:sym typeface="+mn-ea"/>
                        </a:rPr>
                        <a:t>调整后</a:t>
                      </a:r>
                      <a:r>
                        <a:rPr lang="zh-CN" altLang="zh-CN" sz="1200"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，石杉碱甲</a:t>
                      </a:r>
                      <a:r>
                        <a:rPr lang="en-AU" altLang="zh-CN"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0.2-0.4 mg/</a:t>
                      </a:r>
                      <a:r>
                        <a:rPr lang="zh-CN" altLang="zh-CN" sz="1200" b="1" kern="1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天单用或联合</a:t>
                      </a:r>
                      <a:r>
                        <a:rPr lang="zh-CN" altLang="en-US" sz="1200" dirty="0">
                          <a:effectLst/>
                          <a:latin typeface="微软雅黑" panose="020B0503020204020204" pitchFamily="34" charset="-122"/>
                          <a:ea typeface="微软雅黑" panose="020B0503020204020204" pitchFamily="34" charset="-122"/>
                          <a:cs typeface="Times New Roman" panose="02020603050405020304" pitchFamily="18" charset="0"/>
                          <a:sym typeface="+mn-ea"/>
                        </a:rPr>
                        <a:t>溴吡斯的明</a:t>
                      </a:r>
                      <a:r>
                        <a:rPr lang="en-US" altLang="zh-CN" sz="1200" dirty="0">
                          <a:effectLst/>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2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泼尼松</a:t>
                      </a:r>
                      <a:endParaRPr lang="zh-CN" altLang="en-US" sz="1200" b="1"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marL="60118" marR="60118" marT="0" marB="0" anchor="ctr">
                    <a:lnL w="3175" cmpd="sng">
                      <a:solidFill>
                        <a:schemeClr val="tx1"/>
                      </a:solidFill>
                      <a:prstDash val="sysDot"/>
                    </a:lnL>
                    <a:lnR w="3175" cmpd="sng">
                      <a:solidFill>
                        <a:schemeClr val="tx1"/>
                      </a:solidFill>
                      <a:prstDash val="sysDot"/>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hMerge="1">
                  <a:tcPr marL="60118" marR="60118" marT="0" marB="0" anchor="ctr">
                    <a:lnL w="3175" cmpd="sng">
                      <a:solidFill>
                        <a:schemeClr val="tx1"/>
                      </a:solidFill>
                      <a:prstDash val="sysDot"/>
                    </a:lnL>
                    <a:lnR w="3175" cmpd="sng">
                      <a:solidFill>
                        <a:schemeClr val="tx1"/>
                      </a:solidFill>
                      <a:prstDash val="sysDot"/>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文本框 3"/>
          <p:cNvSpPr txBox="1"/>
          <p:nvPr/>
        </p:nvSpPr>
        <p:spPr>
          <a:xfrm>
            <a:off x="0" y="5913120"/>
            <a:ext cx="7218680" cy="829945"/>
          </a:xfrm>
          <a:prstGeom prst="rect">
            <a:avLst/>
          </a:prstGeom>
          <a:noFill/>
        </p:spPr>
        <p:txBody>
          <a:bodyPr wrap="square" rtlCol="0">
            <a:spAutoFit/>
          </a:bodyPr>
          <a:lstStyle/>
          <a:p>
            <a:r>
              <a:rPr lang="en-US" altLang="zh-CN" sz="800" kern="1200" dirty="0">
                <a:effectLst/>
                <a:latin typeface="微软雅黑" panose="020B0503020204020204" pitchFamily="34" charset="-122"/>
                <a:ea typeface="微软雅黑" panose="020B0503020204020204" pitchFamily="34" charset="-122"/>
              </a:rPr>
              <a:t>【1</a:t>
            </a:r>
            <a:r>
              <a:rPr lang="en-US" altLang="zh-CN" sz="800" dirty="0">
                <a:latin typeface="微软雅黑" panose="020B0503020204020204" pitchFamily="34" charset="-122"/>
                <a:ea typeface="微软雅黑" panose="020B0503020204020204" pitchFamily="34" charset="-122"/>
              </a:rPr>
              <a:t>】</a:t>
            </a:r>
            <a:r>
              <a:rPr lang="zh-CN" altLang="zh-CN" sz="800" kern="1200" dirty="0">
                <a:effectLst/>
                <a:latin typeface="微软雅黑" panose="020B0503020204020204" pitchFamily="34" charset="-122"/>
                <a:ea typeface="微软雅黑" panose="020B0503020204020204" pitchFamily="34" charset="-122"/>
              </a:rPr>
              <a:t>应智林，程源深，新药石杉碱甲对</a:t>
            </a:r>
            <a:r>
              <a:rPr lang="en-US" altLang="zh-CN" sz="800" kern="1200" dirty="0">
                <a:effectLst/>
                <a:latin typeface="微软雅黑" panose="020B0503020204020204" pitchFamily="34" charset="-122"/>
                <a:ea typeface="微软雅黑" panose="020B0503020204020204" pitchFamily="34" charset="-122"/>
              </a:rPr>
              <a:t>60</a:t>
            </a:r>
            <a:r>
              <a:rPr lang="zh-CN" altLang="zh-CN" sz="800" kern="1200" dirty="0">
                <a:effectLst/>
                <a:latin typeface="微软雅黑" panose="020B0503020204020204" pitchFamily="34" charset="-122"/>
                <a:ea typeface="微软雅黑" panose="020B0503020204020204" pitchFamily="34" charset="-122"/>
              </a:rPr>
              <a:t>例重症肌无力症的疗效观察，</a:t>
            </a:r>
            <a:r>
              <a:rPr lang="en-US" altLang="zh-CN" sz="800" kern="1200" dirty="0">
                <a:effectLst/>
                <a:latin typeface="微软雅黑" panose="020B0503020204020204" pitchFamily="34" charset="-122"/>
                <a:ea typeface="微软雅黑" panose="020B0503020204020204" pitchFamily="34" charset="-122"/>
              </a:rPr>
              <a:t>1986. 15.2.</a:t>
            </a:r>
            <a:endParaRPr lang="en-US" altLang="zh-CN" sz="800" kern="100" dirty="0">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800" kern="1200" dirty="0">
                <a:effectLst/>
                <a:latin typeface="微软雅黑" panose="020B0503020204020204" pitchFamily="34" charset="-122"/>
                <a:ea typeface="微软雅黑" panose="020B0503020204020204" pitchFamily="34" charset="-122"/>
              </a:rPr>
              <a:t>【2】</a:t>
            </a:r>
            <a:r>
              <a:rPr lang="zh-CN" altLang="zh-CN" sz="800" kern="1200" dirty="0">
                <a:effectLst/>
                <a:latin typeface="微软雅黑" panose="020B0503020204020204" pitchFamily="34" charset="-122"/>
                <a:ea typeface="微软雅黑" panose="020B0503020204020204" pitchFamily="34" charset="-122"/>
              </a:rPr>
              <a:t>程源深等，石杉碱甲治疗重症肌无力症</a:t>
            </a:r>
            <a:r>
              <a:rPr lang="en-US" altLang="zh-CN" sz="800" kern="1200" dirty="0">
                <a:effectLst/>
                <a:latin typeface="微软雅黑" panose="020B0503020204020204" pitchFamily="34" charset="-122"/>
                <a:ea typeface="微软雅黑" panose="020B0503020204020204" pitchFamily="34" charset="-122"/>
              </a:rPr>
              <a:t>128</a:t>
            </a:r>
            <a:r>
              <a:rPr lang="zh-CN" altLang="zh-CN" sz="800" kern="1200" dirty="0">
                <a:effectLst/>
                <a:latin typeface="微软雅黑" panose="020B0503020204020204" pitchFamily="34" charset="-122"/>
                <a:ea typeface="微软雅黑" panose="020B0503020204020204" pitchFamily="34" charset="-122"/>
              </a:rPr>
              <a:t>例，新药与临床，</a:t>
            </a:r>
            <a:r>
              <a:rPr lang="en-US" altLang="zh-CN" sz="800" kern="1200" dirty="0">
                <a:effectLst/>
                <a:latin typeface="微软雅黑" panose="020B0503020204020204" pitchFamily="34" charset="-122"/>
                <a:ea typeface="微软雅黑" panose="020B0503020204020204" pitchFamily="34" charset="-122"/>
              </a:rPr>
              <a:t>1986, 5,197-199.</a:t>
            </a:r>
            <a:endParaRPr lang="zh-CN" altLang="zh-CN" sz="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800" kern="1200" dirty="0">
                <a:effectLst/>
                <a:latin typeface="微软雅黑" panose="020B0503020204020204" pitchFamily="34" charset="-122"/>
                <a:ea typeface="微软雅黑" panose="020B0503020204020204" pitchFamily="34" charset="-122"/>
              </a:rPr>
              <a:t>【3】</a:t>
            </a:r>
            <a:r>
              <a:rPr lang="zh-CN" altLang="zh-CN" sz="800" kern="1200" dirty="0">
                <a:effectLst/>
                <a:latin typeface="微软雅黑" panose="020B0503020204020204" pitchFamily="34" charset="-122"/>
                <a:ea typeface="微软雅黑" panose="020B0503020204020204" pitchFamily="34" charset="-122"/>
              </a:rPr>
              <a:t>程源深等，</a:t>
            </a:r>
            <a:r>
              <a:rPr lang="en-US" altLang="zh-CN" sz="800" kern="1200" dirty="0">
                <a:effectLst/>
                <a:latin typeface="微软雅黑" panose="020B0503020204020204" pitchFamily="34" charset="-122"/>
                <a:ea typeface="微软雅黑" panose="020B0503020204020204" pitchFamily="34" charset="-122"/>
              </a:rPr>
              <a:t>48</a:t>
            </a:r>
            <a:r>
              <a:rPr lang="zh-CN" altLang="zh-CN" sz="800" kern="1200" dirty="0">
                <a:effectLst/>
                <a:latin typeface="微软雅黑" panose="020B0503020204020204" pitchFamily="34" charset="-122"/>
                <a:ea typeface="微软雅黑" panose="020B0503020204020204" pitchFamily="34" charset="-122"/>
              </a:rPr>
              <a:t>例重症肌无力症的重复电刺激试验及石杉碱甲对衰减现象逆转的观察，中华神经精神科杂志，</a:t>
            </a:r>
            <a:r>
              <a:rPr lang="en-US" altLang="zh-CN" sz="800" kern="1200" dirty="0">
                <a:effectLst/>
                <a:latin typeface="微软雅黑" panose="020B0503020204020204" pitchFamily="34" charset="-122"/>
                <a:ea typeface="微软雅黑" panose="020B0503020204020204" pitchFamily="34" charset="-122"/>
              </a:rPr>
              <a:t>1992,25,6.</a:t>
            </a:r>
            <a:endParaRPr lang="en-US" altLang="zh-CN" sz="800" kern="1200" dirty="0">
              <a:effectLst/>
              <a:latin typeface="微软雅黑" panose="020B0503020204020204" pitchFamily="34" charset="-122"/>
              <a:ea typeface="微软雅黑" panose="020B0503020204020204" pitchFamily="34" charset="-122"/>
            </a:endParaRPr>
          </a:p>
          <a:p>
            <a:r>
              <a:rPr lang="en-US" altLang="zh-CN" sz="800" kern="1200" dirty="0">
                <a:effectLst/>
                <a:latin typeface="微软雅黑" panose="020B0503020204020204" pitchFamily="34" charset="-122"/>
                <a:ea typeface="微软雅黑" panose="020B0503020204020204" pitchFamily="34" charset="-122"/>
              </a:rPr>
              <a:t>【4】</a:t>
            </a:r>
            <a:r>
              <a:rPr lang="zh-CN" altLang="zh-CN" sz="800" kern="1200" dirty="0">
                <a:effectLst/>
                <a:latin typeface="微软雅黑" panose="020B0503020204020204" pitchFamily="34" charset="-122"/>
                <a:ea typeface="微软雅黑" panose="020B0503020204020204" pitchFamily="34" charset="-122"/>
              </a:rPr>
              <a:t>夏强，刘群才，石杉碱甲治疗重症肌无力临床观察，实用医药杂志，</a:t>
            </a:r>
            <a:r>
              <a:rPr lang="en-US" altLang="zh-CN" sz="800" kern="1200" dirty="0">
                <a:effectLst/>
                <a:latin typeface="微软雅黑" panose="020B0503020204020204" pitchFamily="34" charset="-122"/>
                <a:ea typeface="微软雅黑" panose="020B0503020204020204" pitchFamily="34" charset="-122"/>
              </a:rPr>
              <a:t>2002,19,2002-01.</a:t>
            </a:r>
            <a:endParaRPr lang="zh-CN" altLang="zh-CN" sz="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800" kern="1200" dirty="0">
                <a:effectLst/>
                <a:latin typeface="微软雅黑" panose="020B0503020204020204" pitchFamily="34" charset="-122"/>
                <a:ea typeface="微软雅黑" panose="020B0503020204020204" pitchFamily="34" charset="-122"/>
              </a:rPr>
              <a:t>【5】</a:t>
            </a:r>
            <a:r>
              <a:rPr lang="en-US" altLang="zh-CN" sz="800" kern="100" dirty="0">
                <a:effectLst/>
                <a:latin typeface="微软雅黑" panose="020B0503020204020204" pitchFamily="34" charset="-122"/>
                <a:ea typeface="微软雅黑" panose="020B0503020204020204" pitchFamily="34" charset="-122"/>
              </a:rPr>
              <a:t>Zagami et al., Myasthenia gravis symptom response to huperzine A, pyridostigmine bromide, and an immunomodulatory incorporated regimen: A multi-case study. </a:t>
            </a:r>
            <a:r>
              <a:rPr lang="en-US" altLang="zh-CN" sz="800" kern="100" dirty="0" err="1">
                <a:effectLst/>
                <a:latin typeface="微软雅黑" panose="020B0503020204020204" pitchFamily="34" charset="-122"/>
                <a:ea typeface="微软雅黑" panose="020B0503020204020204" pitchFamily="34" charset="-122"/>
              </a:rPr>
              <a:t>Dysona</a:t>
            </a:r>
            <a:r>
              <a:rPr lang="en-US" altLang="zh-CN" sz="800" kern="100" dirty="0">
                <a:effectLst/>
                <a:latin typeface="微软雅黑" panose="020B0503020204020204" pitchFamily="34" charset="-122"/>
                <a:ea typeface="微软雅黑" panose="020B0503020204020204" pitchFamily="34" charset="-122"/>
              </a:rPr>
              <a:t> Life Science. 2023, 4, 36</a:t>
            </a:r>
            <a:r>
              <a:rPr lang="en-US" altLang="zh-CN" sz="800" kern="1200" dirty="0">
                <a:effectLst/>
                <a:latin typeface="微软雅黑" panose="020B0503020204020204" pitchFamily="34" charset="-122"/>
                <a:ea typeface="微软雅黑" panose="020B0503020204020204" pitchFamily="34" charset="-122"/>
              </a:rPr>
              <a:t>.</a:t>
            </a:r>
            <a:endParaRPr lang="zh-CN" altLang="zh-CN" sz="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29"/>
          <p:cNvSpPr txBox="1"/>
          <p:nvPr/>
        </p:nvSpPr>
        <p:spPr>
          <a:xfrm>
            <a:off x="109329" y="-19991"/>
            <a:ext cx="11973343"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有效性 </a:t>
            </a:r>
            <a:r>
              <a:rPr kumimoji="0" lang="en-US" altLang="zh-CN"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 </a:t>
            </a:r>
            <a:r>
              <a:rPr kumimoji="0" lang="zh-CN" altLang="en-US"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临床试验与真实世界研究数据</a:t>
            </a:r>
            <a:endParaRPr kumimoji="0" lang="zh-CN" altLang="en-US"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63" name="组合 62" descr="7b0a202020202274657874626f78223a20227b5c2269645c223a32303334383534302c5c227469645c223a5c225c227d220a7d0a"/>
          <p:cNvGrpSpPr/>
          <p:nvPr>
            <p:custDataLst>
              <p:tags r:id="rId3"/>
            </p:custDataLst>
          </p:nvPr>
        </p:nvGrpSpPr>
        <p:grpSpPr>
          <a:xfrm>
            <a:off x="109220" y="401955"/>
            <a:ext cx="12082145" cy="887095"/>
            <a:chOff x="2921418" y="2119434"/>
            <a:chExt cx="6458118" cy="2633541"/>
          </a:xfrm>
        </p:grpSpPr>
        <p:grpSp>
          <p:nvGrpSpPr>
            <p:cNvPr id="64" name="组合 63"/>
            <p:cNvGrpSpPr/>
            <p:nvPr/>
          </p:nvGrpSpPr>
          <p:grpSpPr>
            <a:xfrm>
              <a:off x="2921418" y="2119434"/>
              <a:ext cx="6399738" cy="2633541"/>
              <a:chOff x="2921418" y="2119434"/>
              <a:chExt cx="6399738" cy="2633541"/>
            </a:xfrm>
          </p:grpSpPr>
          <p:grpSp>
            <p:nvGrpSpPr>
              <p:cNvPr id="65" name="图形 46"/>
              <p:cNvGrpSpPr/>
              <p:nvPr/>
            </p:nvGrpSpPr>
            <p:grpSpPr>
              <a:xfrm>
                <a:off x="2921418" y="2138366"/>
                <a:ext cx="6399738" cy="2587175"/>
                <a:chOff x="-118130" y="0"/>
                <a:chExt cx="5554464" cy="2241271"/>
              </a:xfrm>
            </p:grpSpPr>
            <p:sp>
              <p:nvSpPr>
                <p:cNvPr id="68" name="任意多边形: 形状 7"/>
                <p:cNvSpPr/>
                <p:nvPr/>
              </p:nvSpPr>
              <p:spPr>
                <a:xfrm>
                  <a:off x="8266" y="8266"/>
                  <a:ext cx="5257776" cy="2232001"/>
                </a:xfrm>
                <a:custGeom>
                  <a:avLst/>
                  <a:gdLst>
                    <a:gd name="connsiteX0" fmla="*/ 0 w 5257776"/>
                    <a:gd name="connsiteY0" fmla="*/ 0 h 2232001"/>
                    <a:gd name="connsiteX1" fmla="*/ 5257776 w 5257776"/>
                    <a:gd name="connsiteY1" fmla="*/ 0 h 2232001"/>
                    <a:gd name="connsiteX2" fmla="*/ 5257776 w 5257776"/>
                    <a:gd name="connsiteY2" fmla="*/ 2232002 h 2232001"/>
                    <a:gd name="connsiteX3" fmla="*/ 0 w 5257776"/>
                    <a:gd name="connsiteY3" fmla="*/ 2232002 h 2232001"/>
                    <a:gd name="connsiteX4" fmla="*/ 0 w 5257776"/>
                    <a:gd name="connsiteY4" fmla="*/ 0 h 223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776" h="2232001">
                      <a:moveTo>
                        <a:pt x="0" y="0"/>
                      </a:moveTo>
                      <a:lnTo>
                        <a:pt x="5257776" y="0"/>
                      </a:lnTo>
                      <a:lnTo>
                        <a:pt x="5257776" y="2232002"/>
                      </a:lnTo>
                      <a:lnTo>
                        <a:pt x="0" y="2232002"/>
                      </a:lnTo>
                      <a:lnTo>
                        <a:pt x="0" y="0"/>
                      </a:lnTo>
                      <a:close/>
                    </a:path>
                  </a:pathLst>
                </a:custGeom>
                <a:solidFill>
                  <a:srgbClr val="FFFFFF"/>
                </a:solidFill>
                <a:ln w="8256"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sz="1600"/>
                </a:p>
              </p:txBody>
            </p:sp>
            <p:sp>
              <p:nvSpPr>
                <p:cNvPr id="69" name="任意多边形: 形状 8"/>
                <p:cNvSpPr/>
                <p:nvPr/>
              </p:nvSpPr>
              <p:spPr>
                <a:xfrm>
                  <a:off x="-118130" y="0"/>
                  <a:ext cx="5554464" cy="2241271"/>
                </a:xfrm>
                <a:custGeom>
                  <a:avLst/>
                  <a:gdLst>
                    <a:gd name="connsiteX0" fmla="*/ 5274310 w 5274310"/>
                    <a:gd name="connsiteY0" fmla="*/ 0 h 2248535"/>
                    <a:gd name="connsiteX1" fmla="*/ 0 w 5274310"/>
                    <a:gd name="connsiteY1" fmla="*/ 0 h 2248535"/>
                    <a:gd name="connsiteX2" fmla="*/ 0 w 5274310"/>
                    <a:gd name="connsiteY2" fmla="*/ 2248535 h 2248535"/>
                    <a:gd name="connsiteX3" fmla="*/ 5274310 w 5274310"/>
                    <a:gd name="connsiteY3" fmla="*/ 2248535 h 2248535"/>
                    <a:gd name="connsiteX4" fmla="*/ 5274310 w 5274310"/>
                    <a:gd name="connsiteY4" fmla="*/ 0 h 2248535"/>
                    <a:gd name="connsiteX5" fmla="*/ 16534 w 5274310"/>
                    <a:gd name="connsiteY5" fmla="*/ 2232002 h 2248535"/>
                    <a:gd name="connsiteX6" fmla="*/ 16534 w 5274310"/>
                    <a:gd name="connsiteY6" fmla="*/ 16533 h 2248535"/>
                    <a:gd name="connsiteX7" fmla="*/ 5257776 w 5274310"/>
                    <a:gd name="connsiteY7" fmla="*/ 16533 h 2248535"/>
                    <a:gd name="connsiteX8" fmla="*/ 5257776 w 5274310"/>
                    <a:gd name="connsiteY8" fmla="*/ 2232002 h 2248535"/>
                    <a:gd name="connsiteX9" fmla="*/ 16534 w 5274310"/>
                    <a:gd name="connsiteY9" fmla="*/ 2232002 h 224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10" h="2248535">
                      <a:moveTo>
                        <a:pt x="5274310" y="0"/>
                      </a:moveTo>
                      <a:lnTo>
                        <a:pt x="0" y="0"/>
                      </a:lnTo>
                      <a:lnTo>
                        <a:pt x="0" y="2248535"/>
                      </a:lnTo>
                      <a:lnTo>
                        <a:pt x="5274310" y="2248535"/>
                      </a:lnTo>
                      <a:lnTo>
                        <a:pt x="5274310" y="0"/>
                      </a:lnTo>
                      <a:close/>
                      <a:moveTo>
                        <a:pt x="16534" y="2232002"/>
                      </a:moveTo>
                      <a:lnTo>
                        <a:pt x="16534" y="16533"/>
                      </a:lnTo>
                      <a:lnTo>
                        <a:pt x="5257776" y="16533"/>
                      </a:lnTo>
                      <a:lnTo>
                        <a:pt x="5257776" y="2232002"/>
                      </a:lnTo>
                      <a:lnTo>
                        <a:pt x="16534" y="2232002"/>
                      </a:lnTo>
                      <a:close/>
                    </a:path>
                  </a:pathLst>
                </a:custGeom>
                <a:solidFill>
                  <a:srgbClr val="6DAF93"/>
                </a:solidFill>
                <a:ln w="8256"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sz="1600"/>
                </a:p>
              </p:txBody>
            </p:sp>
          </p:grpSp>
          <p:sp>
            <p:nvSpPr>
              <p:cNvPr id="70" name="任意多边形: 形状 5"/>
              <p:cNvSpPr/>
              <p:nvPr/>
            </p:nvSpPr>
            <p:spPr>
              <a:xfrm>
                <a:off x="3397570" y="2119434"/>
                <a:ext cx="1628775" cy="57150"/>
              </a:xfrm>
              <a:custGeom>
                <a:avLst/>
                <a:gdLst>
                  <a:gd name="connsiteX0" fmla="*/ 0 w 1628775"/>
                  <a:gd name="connsiteY0" fmla="*/ 0 h 57150"/>
                  <a:gd name="connsiteX1" fmla="*/ 1628775 w 1628775"/>
                  <a:gd name="connsiteY1" fmla="*/ 0 h 57150"/>
                  <a:gd name="connsiteX2" fmla="*/ 1628775 w 1628775"/>
                  <a:gd name="connsiteY2" fmla="*/ 57150 h 57150"/>
                  <a:gd name="connsiteX3" fmla="*/ 0 w 1628775"/>
                  <a:gd name="connsiteY3" fmla="*/ 57150 h 57150"/>
                </a:gdLst>
                <a:ahLst/>
                <a:cxnLst>
                  <a:cxn ang="0">
                    <a:pos x="connsiteX0" y="connsiteY0"/>
                  </a:cxn>
                  <a:cxn ang="0">
                    <a:pos x="connsiteX1" y="connsiteY1"/>
                  </a:cxn>
                  <a:cxn ang="0">
                    <a:pos x="connsiteX2" y="connsiteY2"/>
                  </a:cxn>
                  <a:cxn ang="0">
                    <a:pos x="connsiteX3" y="connsiteY3"/>
                  </a:cxn>
                </a:cxnLst>
                <a:rect l="l" t="t" r="r" b="b"/>
                <a:pathLst>
                  <a:path w="1628775" h="57150">
                    <a:moveTo>
                      <a:pt x="0" y="0"/>
                    </a:moveTo>
                    <a:lnTo>
                      <a:pt x="1628775" y="0"/>
                    </a:lnTo>
                    <a:lnTo>
                      <a:pt x="1628775" y="57150"/>
                    </a:lnTo>
                    <a:lnTo>
                      <a:pt x="0" y="57150"/>
                    </a:lnTo>
                    <a:close/>
                  </a:path>
                </a:pathLst>
              </a:custGeom>
              <a:solidFill>
                <a:srgbClr val="6DAF93"/>
              </a:solidFill>
              <a:ln w="9525"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sz="1600"/>
              </a:p>
            </p:txBody>
          </p:sp>
          <p:sp>
            <p:nvSpPr>
              <p:cNvPr id="71" name="任意多边形: 形状 6"/>
              <p:cNvSpPr/>
              <p:nvPr/>
            </p:nvSpPr>
            <p:spPr>
              <a:xfrm>
                <a:off x="7158037" y="4695825"/>
                <a:ext cx="1628775" cy="57150"/>
              </a:xfrm>
              <a:custGeom>
                <a:avLst/>
                <a:gdLst>
                  <a:gd name="connsiteX0" fmla="*/ 0 w 1628775"/>
                  <a:gd name="connsiteY0" fmla="*/ 0 h 57150"/>
                  <a:gd name="connsiteX1" fmla="*/ 1628775 w 1628775"/>
                  <a:gd name="connsiteY1" fmla="*/ 0 h 57150"/>
                  <a:gd name="connsiteX2" fmla="*/ 1628775 w 1628775"/>
                  <a:gd name="connsiteY2" fmla="*/ 57150 h 57150"/>
                  <a:gd name="connsiteX3" fmla="*/ 0 w 1628775"/>
                  <a:gd name="connsiteY3" fmla="*/ 57150 h 57150"/>
                </a:gdLst>
                <a:ahLst/>
                <a:cxnLst>
                  <a:cxn ang="0">
                    <a:pos x="connsiteX0" y="connsiteY0"/>
                  </a:cxn>
                  <a:cxn ang="0">
                    <a:pos x="connsiteX1" y="connsiteY1"/>
                  </a:cxn>
                  <a:cxn ang="0">
                    <a:pos x="connsiteX2" y="connsiteY2"/>
                  </a:cxn>
                  <a:cxn ang="0">
                    <a:pos x="connsiteX3" y="connsiteY3"/>
                  </a:cxn>
                </a:cxnLst>
                <a:rect l="l" t="t" r="r" b="b"/>
                <a:pathLst>
                  <a:path w="1628775" h="57150">
                    <a:moveTo>
                      <a:pt x="0" y="0"/>
                    </a:moveTo>
                    <a:lnTo>
                      <a:pt x="1628775" y="0"/>
                    </a:lnTo>
                    <a:lnTo>
                      <a:pt x="1628775" y="57150"/>
                    </a:lnTo>
                    <a:lnTo>
                      <a:pt x="0" y="57150"/>
                    </a:lnTo>
                    <a:close/>
                  </a:path>
                </a:pathLst>
              </a:custGeom>
              <a:solidFill>
                <a:srgbClr val="6DAF93"/>
              </a:solidFill>
              <a:ln w="9525"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sz="1600"/>
              </a:p>
            </p:txBody>
          </p:sp>
        </p:grpSp>
        <p:sp>
          <p:nvSpPr>
            <p:cNvPr id="74" name="文本框 73"/>
            <p:cNvSpPr txBox="1"/>
            <p:nvPr/>
          </p:nvSpPr>
          <p:spPr>
            <a:xfrm>
              <a:off x="2931601" y="2306063"/>
              <a:ext cx="6447935" cy="1849323"/>
            </a:xfrm>
            <a:prstGeom prst="rect">
              <a:avLst/>
            </a:prstGeom>
            <a:noFill/>
          </p:spPr>
          <p:txBody>
            <a:bodyPr wrap="square" rtlCol="0" anchor="ctr">
              <a:noAutofit/>
            </a:bodyPr>
            <a:lstStyle/>
            <a:p>
              <a:pPr>
                <a:lnSpc>
                  <a:spcPct val="150000"/>
                </a:lnSpc>
              </a:pPr>
              <a:r>
                <a:rPr lang="zh-CN" altLang="en-US" sz="1600" b="1" dirty="0">
                  <a:latin typeface="微软雅黑" panose="020B0503020204020204" pitchFamily="34" charset="-122"/>
                  <a:ea typeface="微软雅黑" panose="020B0503020204020204" pitchFamily="34" charset="-122"/>
                  <a:sym typeface="+mn-ea"/>
                </a:rPr>
                <a:t>临床试验显示，石杉碱甲注射液有效率</a:t>
              </a:r>
              <a:r>
                <a:rPr lang="zh-CN" altLang="en-US" sz="1600" b="1" dirty="0">
                  <a:solidFill>
                    <a:srgbClr val="FF0000"/>
                  </a:solidFill>
                  <a:latin typeface="微软雅黑" panose="020B0503020204020204" pitchFamily="34" charset="-122"/>
                  <a:ea typeface="微软雅黑" panose="020B0503020204020204" pitchFamily="34" charset="-122"/>
                  <a:sym typeface="+mn-ea"/>
                </a:rPr>
                <a:t>高达</a:t>
              </a:r>
              <a:r>
                <a:rPr lang="en-US" altLang="zh-CN" sz="1600" b="1" dirty="0">
                  <a:solidFill>
                    <a:srgbClr val="FF0000"/>
                  </a:solidFill>
                  <a:latin typeface="微软雅黑" panose="020B0503020204020204" pitchFamily="34" charset="-122"/>
                  <a:ea typeface="微软雅黑" panose="020B0503020204020204" pitchFamily="34" charset="-122"/>
                  <a:sym typeface="+mn-ea"/>
                </a:rPr>
                <a:t>95%</a:t>
              </a:r>
              <a:r>
                <a:rPr lang="zh-CN" altLang="en-US" sz="1600" b="1" dirty="0">
                  <a:latin typeface="微软雅黑" panose="020B0503020204020204" pitchFamily="34" charset="-122"/>
                  <a:ea typeface="微软雅黑" panose="020B0503020204020204" pitchFamily="34" charset="-122"/>
                  <a:sym typeface="+mn-ea"/>
                </a:rPr>
                <a:t>以上，较新斯的明作用时间</a:t>
              </a:r>
              <a:r>
                <a:rPr lang="zh-CN" altLang="en-US" sz="1600" b="1" dirty="0">
                  <a:solidFill>
                    <a:srgbClr val="FF0000"/>
                  </a:solidFill>
                  <a:latin typeface="微软雅黑" panose="020B0503020204020204" pitchFamily="34" charset="-122"/>
                  <a:ea typeface="微软雅黑" panose="020B0503020204020204" pitchFamily="34" charset="-122"/>
                  <a:sym typeface="+mn-ea"/>
                </a:rPr>
                <a:t>更长</a:t>
              </a:r>
              <a:r>
                <a:rPr lang="zh-CN" altLang="en-US" sz="1600" b="1" dirty="0">
                  <a:latin typeface="微软雅黑" panose="020B0503020204020204" pitchFamily="34" charset="-122"/>
                  <a:ea typeface="微软雅黑" panose="020B0503020204020204" pitchFamily="34" charset="-122"/>
                  <a:sym typeface="+mn-ea"/>
                </a:rPr>
                <a:t>。真实世界研究数据显示石杉碱甲展示出了能</a:t>
              </a:r>
              <a:r>
                <a:rPr lang="zh-CN" altLang="en-US" sz="1600" b="1" dirty="0">
                  <a:solidFill>
                    <a:srgbClr val="FF0000"/>
                  </a:solidFill>
                  <a:latin typeface="微软雅黑" panose="020B0503020204020204" pitchFamily="34" charset="-122"/>
                  <a:ea typeface="微软雅黑" panose="020B0503020204020204" pitchFamily="34" charset="-122"/>
                  <a:sym typeface="+mn-ea"/>
                </a:rPr>
                <a:t>降低患者体内</a:t>
              </a:r>
              <a:r>
                <a:rPr lang="en-AU" altLang="zh-CN" sz="1600" b="1" kern="100" dirty="0" err="1">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AChR</a:t>
              </a:r>
              <a:r>
                <a:rPr lang="en-AU" altLang="zh-CN" sz="16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-Ab</a:t>
              </a:r>
              <a:r>
                <a:rPr lang="zh-CN" alt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sym typeface="+mn-ea"/>
                </a:rPr>
                <a:t>水平的潜力</a:t>
              </a:r>
              <a:r>
                <a:rPr lang="zh-CN" altLang="en-US" sz="1600" b="1" kern="100" dirty="0">
                  <a:effectLst/>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sym typeface="+mn-ea"/>
                </a:rPr>
                <a:t>石杉碱甲</a:t>
              </a:r>
              <a:r>
                <a:rPr lang="zh-CN" altLang="en-US" sz="16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调整后疗法使患者的</a:t>
              </a:r>
              <a:r>
                <a:rPr lang="zh-CN" altLang="en-US" sz="16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生活质量提高了</a:t>
              </a:r>
              <a:r>
                <a:rPr lang="en-US" altLang="zh-CN" sz="16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71.98%</a:t>
              </a:r>
              <a:r>
                <a:rPr lang="zh-CN" altLang="en-US" sz="16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6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抗体水平（去除激素组）显著降低</a:t>
              </a:r>
              <a:r>
                <a:rPr lang="en-US" altLang="zh-CN" sz="16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16.28%</a:t>
              </a:r>
              <a:r>
                <a:rPr lang="zh-CN" altLang="en-US" sz="16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zh-CN" altLang="en-US" sz="16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grpSp>
      <p:graphicFrame>
        <p:nvGraphicFramePr>
          <p:cNvPr id="17" name="图表 16"/>
          <p:cNvGraphicFramePr/>
          <p:nvPr/>
        </p:nvGraphicFramePr>
        <p:xfrm>
          <a:off x="7845425" y="1671320"/>
          <a:ext cx="4178935" cy="2820035"/>
        </p:xfrm>
        <a:graphic>
          <a:graphicData uri="http://schemas.openxmlformats.org/drawingml/2006/chart">
            <c:chart xmlns:c="http://schemas.openxmlformats.org/drawingml/2006/chart" xmlns:r="http://schemas.openxmlformats.org/officeDocument/2006/relationships" r:id="rId1"/>
          </a:graphicData>
        </a:graphic>
      </p:graphicFrame>
      <p:sp>
        <p:nvSpPr>
          <p:cNvPr id="12" name="文本框 11"/>
          <p:cNvSpPr txBox="1"/>
          <p:nvPr/>
        </p:nvSpPr>
        <p:spPr>
          <a:xfrm>
            <a:off x="8719185" y="1350010"/>
            <a:ext cx="2877185" cy="195580"/>
          </a:xfrm>
          <a:prstGeom prst="rect">
            <a:avLst/>
          </a:prstGeom>
          <a:noFill/>
        </p:spPr>
        <p:txBody>
          <a:bodyPr wrap="square" rtlCol="0" anchor="t">
            <a:noAutofit/>
          </a:bodyPr>
          <a:p>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sym typeface="+mn-ea"/>
              </a:rPr>
              <a:t>真实世界研究结果</a:t>
            </a:r>
            <a:r>
              <a:rPr lang="zh-CN" altLang="en-US" sz="1600" b="1" baseline="300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US" altLang="zh-CN" sz="1600" b="1" baseline="30000" dirty="0">
                <a:latin typeface="微软雅黑" panose="020B0503020204020204" pitchFamily="34" charset="-122"/>
                <a:ea typeface="微软雅黑" panose="020B0503020204020204" pitchFamily="34" charset="-122"/>
                <a:cs typeface="Times New Roman" panose="02020603050405020304" pitchFamily="18" charset="0"/>
                <a:sym typeface="+mn-ea"/>
              </a:rPr>
              <a:t>5</a:t>
            </a:r>
            <a:r>
              <a:rPr lang="zh-CN" altLang="en-US" sz="1600" b="1" baseline="30000" dirty="0">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zh-CN" altLang="en-US" sz="1600" b="1" baseline="300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graphicFrame>
        <p:nvGraphicFramePr>
          <p:cNvPr id="6" name="表格 5"/>
          <p:cNvGraphicFramePr/>
          <p:nvPr>
            <p:custDataLst>
              <p:tags r:id="rId4"/>
            </p:custDataLst>
          </p:nvPr>
        </p:nvGraphicFramePr>
        <p:xfrm>
          <a:off x="7697470" y="4632325"/>
          <a:ext cx="4326890" cy="1965325"/>
        </p:xfrm>
        <a:graphic>
          <a:graphicData uri="http://schemas.openxmlformats.org/drawingml/2006/table">
            <a:tbl>
              <a:tblPr/>
              <a:tblGrid>
                <a:gridCol w="485140"/>
                <a:gridCol w="1449705"/>
                <a:gridCol w="2392045"/>
              </a:tblGrid>
              <a:tr h="192405">
                <a:tc>
                  <a:txBody>
                    <a:bodyPr/>
                    <a:p>
                      <a:pPr algn="ctr" fontAlgn="ctr"/>
                      <a:r>
                        <a:rPr lang="zh-CN" altLang="en-US" sz="1200" b="0" i="0">
                          <a:solidFill>
                            <a:srgbClr val="FFFFFF"/>
                          </a:solidFill>
                          <a:latin typeface="微软雅黑" panose="020B0503020204020204" pitchFamily="34" charset="-122"/>
                          <a:ea typeface="微软雅黑" panose="020B0503020204020204" pitchFamily="34" charset="-122"/>
                        </a:rPr>
                        <a:t>患者</a:t>
                      </a:r>
                      <a:endParaRPr lang="zh-CN" altLang="en-US" sz="1200" b="0" i="0">
                        <a:solidFill>
                          <a:srgbClr val="FFFFFF"/>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53A898"/>
                    </a:solidFill>
                  </a:tcPr>
                </a:tc>
                <a:tc>
                  <a:txBody>
                    <a:bodyPr/>
                    <a:p>
                      <a:pPr algn="ctr" fontAlgn="ctr"/>
                      <a:r>
                        <a:rPr lang="zh-CN" altLang="en-US" sz="1200" b="0" i="0">
                          <a:solidFill>
                            <a:srgbClr val="FFFFFF"/>
                          </a:solidFill>
                          <a:latin typeface="微软雅黑" panose="020B0503020204020204" pitchFamily="34" charset="-122"/>
                          <a:ea typeface="微软雅黑" panose="020B0503020204020204" pitchFamily="34" charset="-122"/>
                        </a:rPr>
                        <a:t>初始疗法</a:t>
                      </a:r>
                      <a:endParaRPr lang="zh-CN" altLang="en-US" sz="1200" b="0" i="0">
                        <a:solidFill>
                          <a:srgbClr val="FFFFFF"/>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53A898"/>
                    </a:solidFill>
                  </a:tcPr>
                </a:tc>
                <a:tc>
                  <a:txBody>
                    <a:bodyPr/>
                    <a:p>
                      <a:pPr algn="ctr" fontAlgn="ctr"/>
                      <a:r>
                        <a:rPr lang="zh-CN" altLang="en-US" sz="1200" b="0" i="0">
                          <a:solidFill>
                            <a:srgbClr val="FFFFFF"/>
                          </a:solidFill>
                          <a:latin typeface="微软雅黑" panose="020B0503020204020204" pitchFamily="34" charset="-122"/>
                          <a:ea typeface="微软雅黑" panose="020B0503020204020204" pitchFamily="34" charset="-122"/>
                        </a:rPr>
                        <a:t>调整后疗法</a:t>
                      </a:r>
                      <a:endParaRPr lang="zh-CN" altLang="en-US" sz="1200" b="0" i="0">
                        <a:solidFill>
                          <a:srgbClr val="FFFFFF"/>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53A898"/>
                    </a:solidFill>
                  </a:tcPr>
                </a:tc>
              </a:tr>
              <a:tr h="276225">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患者</a:t>
                      </a:r>
                      <a:r>
                        <a:rPr lang="en-US" altLang="zh-CN" sz="1000" b="0" i="0">
                          <a:solidFill>
                            <a:srgbClr val="000000"/>
                          </a:solidFill>
                          <a:latin typeface="微软雅黑" panose="020B0503020204020204" pitchFamily="34" charset="-122"/>
                          <a:ea typeface="微软雅黑" panose="020B0503020204020204" pitchFamily="34" charset="-122"/>
                        </a:rPr>
                        <a:t>1</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溴吡斯的明：</a:t>
                      </a:r>
                      <a:r>
                        <a:rPr lang="en-US" altLang="zh-CN" sz="1000" b="0" i="0">
                          <a:solidFill>
                            <a:srgbClr val="000000"/>
                          </a:solidFill>
                          <a:latin typeface="微软雅黑" panose="020B0503020204020204" pitchFamily="34" charset="-122"/>
                          <a:ea typeface="微软雅黑" panose="020B0503020204020204" pitchFamily="34" charset="-122"/>
                        </a:rPr>
                        <a:t>60mg/3h</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石杉碱甲：</a:t>
                      </a:r>
                      <a:r>
                        <a:rPr lang="en-US" altLang="zh-CN" sz="1000" b="0" i="0">
                          <a:solidFill>
                            <a:srgbClr val="000000"/>
                          </a:solidFill>
                          <a:latin typeface="微软雅黑" panose="020B0503020204020204" pitchFamily="34" charset="-122"/>
                          <a:ea typeface="微软雅黑" panose="020B0503020204020204" pitchFamily="34" charset="-122"/>
                        </a:rPr>
                        <a:t>200mcg/</a:t>
                      </a:r>
                      <a:r>
                        <a:rPr lang="zh-CN" altLang="en-US" sz="1000" b="0" i="0">
                          <a:solidFill>
                            <a:srgbClr val="000000"/>
                          </a:solidFill>
                          <a:latin typeface="微软雅黑" panose="020B0503020204020204" pitchFamily="34" charset="-122"/>
                          <a:ea typeface="微软雅黑" panose="020B0503020204020204" pitchFamily="34" charset="-122"/>
                        </a:rPr>
                        <a:t>日</a:t>
                      </a:r>
                      <a:r>
                        <a:rPr lang="en-US" altLang="zh-CN" sz="1000" b="0" i="0">
                          <a:solidFill>
                            <a:srgbClr val="000000"/>
                          </a:solidFill>
                          <a:latin typeface="微软雅黑" panose="020B0503020204020204" pitchFamily="34" charset="-122"/>
                          <a:ea typeface="微软雅黑" panose="020B0503020204020204" pitchFamily="34" charset="-122"/>
                        </a:rPr>
                        <a:t>/</a:t>
                      </a:r>
                      <a:r>
                        <a:rPr lang="zh-CN" altLang="en-US" sz="1000" b="0" i="0">
                          <a:solidFill>
                            <a:srgbClr val="000000"/>
                          </a:solidFill>
                          <a:latin typeface="微软雅黑" panose="020B0503020204020204" pitchFamily="34" charset="-122"/>
                          <a:ea typeface="微软雅黑" panose="020B0503020204020204" pitchFamily="34" charset="-122"/>
                        </a:rPr>
                        <a:t>次。</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14325">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患者</a:t>
                      </a:r>
                      <a:r>
                        <a:rPr lang="en-US" altLang="zh-CN" sz="1000" b="0" i="0">
                          <a:solidFill>
                            <a:srgbClr val="000000"/>
                          </a:solidFill>
                          <a:latin typeface="微软雅黑" panose="020B0503020204020204" pitchFamily="34" charset="-122"/>
                          <a:ea typeface="微软雅黑" panose="020B0503020204020204" pitchFamily="34" charset="-122"/>
                        </a:rPr>
                        <a:t>2</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溴吡斯的明：</a:t>
                      </a:r>
                      <a:r>
                        <a:rPr lang="en-US" altLang="zh-CN" sz="1000" b="0" i="0">
                          <a:solidFill>
                            <a:srgbClr val="000000"/>
                          </a:solidFill>
                          <a:latin typeface="微软雅黑" panose="020B0503020204020204" pitchFamily="34" charset="-122"/>
                          <a:ea typeface="微软雅黑" panose="020B0503020204020204" pitchFamily="34" charset="-122"/>
                        </a:rPr>
                        <a:t>60mg/4h</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石杉碱甲，</a:t>
                      </a:r>
                      <a:r>
                        <a:rPr lang="en-US" altLang="zh-CN" sz="1000" b="0" i="0">
                          <a:solidFill>
                            <a:srgbClr val="000000"/>
                          </a:solidFill>
                          <a:latin typeface="微软雅黑" panose="020B0503020204020204" pitchFamily="34" charset="-122"/>
                          <a:ea typeface="微软雅黑" panose="020B0503020204020204" pitchFamily="34" charset="-122"/>
                        </a:rPr>
                        <a:t>100mcg/</a:t>
                      </a:r>
                      <a:r>
                        <a:rPr lang="zh-CN" altLang="en-US" sz="1000" b="0" i="0">
                          <a:solidFill>
                            <a:srgbClr val="000000"/>
                          </a:solidFill>
                          <a:latin typeface="微软雅黑" panose="020B0503020204020204" pitchFamily="34" charset="-122"/>
                          <a:ea typeface="微软雅黑" panose="020B0503020204020204" pitchFamily="34" charset="-122"/>
                        </a:rPr>
                        <a:t>支；溴吡斯的明，</a:t>
                      </a:r>
                      <a:r>
                        <a:rPr lang="en-US" altLang="zh-CN" sz="1000" b="0" i="0">
                          <a:solidFill>
                            <a:srgbClr val="000000"/>
                          </a:solidFill>
                          <a:latin typeface="微软雅黑" panose="020B0503020204020204" pitchFamily="34" charset="-122"/>
                          <a:ea typeface="微软雅黑" panose="020B0503020204020204" pitchFamily="34" charset="-122"/>
                        </a:rPr>
                        <a:t>7.5mg/</a:t>
                      </a:r>
                      <a:r>
                        <a:rPr lang="zh-CN" altLang="en-US" sz="1000" b="0" i="0">
                          <a:solidFill>
                            <a:srgbClr val="000000"/>
                          </a:solidFill>
                          <a:latin typeface="微软雅黑" panose="020B0503020204020204" pitchFamily="34" charset="-122"/>
                          <a:ea typeface="微软雅黑" panose="020B0503020204020204" pitchFamily="34" charset="-122"/>
                        </a:rPr>
                        <a:t>支。</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14325">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患者</a:t>
                      </a:r>
                      <a:r>
                        <a:rPr lang="en-US" altLang="zh-CN" sz="1000" b="0" i="0">
                          <a:solidFill>
                            <a:srgbClr val="000000"/>
                          </a:solidFill>
                          <a:latin typeface="微软雅黑" panose="020B0503020204020204" pitchFamily="34" charset="-122"/>
                          <a:ea typeface="微软雅黑" panose="020B0503020204020204" pitchFamily="34" charset="-122"/>
                        </a:rPr>
                        <a:t>3</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溴吡斯的明：</a:t>
                      </a:r>
                      <a:r>
                        <a:rPr lang="en-US" altLang="zh-CN" sz="1000" b="0" i="0">
                          <a:solidFill>
                            <a:srgbClr val="000000"/>
                          </a:solidFill>
                          <a:latin typeface="微软雅黑" panose="020B0503020204020204" pitchFamily="34" charset="-122"/>
                          <a:ea typeface="微软雅黑" panose="020B0503020204020204" pitchFamily="34" charset="-122"/>
                        </a:rPr>
                        <a:t>30mg/3h</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石杉碱甲：</a:t>
                      </a:r>
                      <a:r>
                        <a:rPr lang="en-US" altLang="zh-CN" sz="1000" b="0" i="0">
                          <a:solidFill>
                            <a:srgbClr val="000000"/>
                          </a:solidFill>
                          <a:latin typeface="微软雅黑" panose="020B0503020204020204" pitchFamily="34" charset="-122"/>
                          <a:ea typeface="微软雅黑" panose="020B0503020204020204" pitchFamily="34" charset="-122"/>
                        </a:rPr>
                        <a:t>200mcg/</a:t>
                      </a:r>
                      <a:r>
                        <a:rPr lang="zh-CN" altLang="en-US" sz="1000" b="0" i="0">
                          <a:solidFill>
                            <a:srgbClr val="000000"/>
                          </a:solidFill>
                          <a:latin typeface="微软雅黑" panose="020B0503020204020204" pitchFamily="34" charset="-122"/>
                          <a:ea typeface="微软雅黑" panose="020B0503020204020204" pitchFamily="34" charset="-122"/>
                        </a:rPr>
                        <a:t>日</a:t>
                      </a:r>
                      <a:r>
                        <a:rPr lang="en-US" altLang="zh-CN" sz="1000" b="0" i="0">
                          <a:solidFill>
                            <a:srgbClr val="000000"/>
                          </a:solidFill>
                          <a:latin typeface="微软雅黑" panose="020B0503020204020204" pitchFamily="34" charset="-122"/>
                          <a:ea typeface="微软雅黑" panose="020B0503020204020204" pitchFamily="34" charset="-122"/>
                        </a:rPr>
                        <a:t>/</a:t>
                      </a:r>
                      <a:r>
                        <a:rPr lang="zh-CN" altLang="en-US" sz="1000" b="0" i="0">
                          <a:solidFill>
                            <a:srgbClr val="000000"/>
                          </a:solidFill>
                          <a:latin typeface="微软雅黑" panose="020B0503020204020204" pitchFamily="34" charset="-122"/>
                          <a:ea typeface="微软雅黑" panose="020B0503020204020204" pitchFamily="34" charset="-122"/>
                        </a:rPr>
                        <a:t>两次；泼尼松：</a:t>
                      </a:r>
                      <a:r>
                        <a:rPr lang="en-US" altLang="zh-CN" sz="1000" b="0" i="0">
                          <a:solidFill>
                            <a:srgbClr val="000000"/>
                          </a:solidFill>
                          <a:latin typeface="微软雅黑" panose="020B0503020204020204" pitchFamily="34" charset="-122"/>
                          <a:ea typeface="微软雅黑" panose="020B0503020204020204" pitchFamily="34" charset="-122"/>
                        </a:rPr>
                        <a:t>5mg/</a:t>
                      </a:r>
                      <a:r>
                        <a:rPr lang="zh-CN" altLang="en-US" sz="1000" b="0" i="0">
                          <a:solidFill>
                            <a:srgbClr val="000000"/>
                          </a:solidFill>
                          <a:latin typeface="微软雅黑" panose="020B0503020204020204" pitchFamily="34" charset="-122"/>
                          <a:ea typeface="微软雅黑" panose="020B0503020204020204" pitchFamily="34" charset="-122"/>
                        </a:rPr>
                        <a:t>日</a:t>
                      </a:r>
                      <a:r>
                        <a:rPr lang="en-US" altLang="zh-CN" sz="1000" b="0" i="0">
                          <a:solidFill>
                            <a:srgbClr val="000000"/>
                          </a:solidFill>
                          <a:latin typeface="微软雅黑" panose="020B0503020204020204" pitchFamily="34" charset="-122"/>
                          <a:ea typeface="微软雅黑" panose="020B0503020204020204" pitchFamily="34" charset="-122"/>
                        </a:rPr>
                        <a:t>/</a:t>
                      </a:r>
                      <a:r>
                        <a:rPr lang="zh-CN" altLang="en-US" sz="1000" b="0" i="0">
                          <a:solidFill>
                            <a:srgbClr val="000000"/>
                          </a:solidFill>
                          <a:latin typeface="微软雅黑" panose="020B0503020204020204" pitchFamily="34" charset="-122"/>
                          <a:ea typeface="微软雅黑" panose="020B0503020204020204" pitchFamily="34" charset="-122"/>
                        </a:rPr>
                        <a:t>次</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76860">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患者</a:t>
                      </a:r>
                      <a:r>
                        <a:rPr lang="en-US" altLang="zh-CN" sz="1000" b="0" i="0">
                          <a:solidFill>
                            <a:srgbClr val="000000"/>
                          </a:solidFill>
                          <a:latin typeface="微软雅黑" panose="020B0503020204020204" pitchFamily="34" charset="-122"/>
                          <a:ea typeface="微软雅黑" panose="020B0503020204020204" pitchFamily="34" charset="-122"/>
                        </a:rPr>
                        <a:t>4</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溴吡斯的明：</a:t>
                      </a:r>
                      <a:r>
                        <a:rPr lang="en-US" altLang="zh-CN" sz="1000" b="0" i="0">
                          <a:solidFill>
                            <a:srgbClr val="000000"/>
                          </a:solidFill>
                          <a:latin typeface="微软雅黑" panose="020B0503020204020204" pitchFamily="34" charset="-122"/>
                          <a:ea typeface="微软雅黑" panose="020B0503020204020204" pitchFamily="34" charset="-122"/>
                        </a:rPr>
                        <a:t>15mg/4h</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石杉碱甲：早</a:t>
                      </a:r>
                      <a:r>
                        <a:rPr lang="en-US" altLang="zh-CN" sz="1000" b="0" i="0">
                          <a:solidFill>
                            <a:srgbClr val="000000"/>
                          </a:solidFill>
                          <a:latin typeface="微软雅黑" panose="020B0503020204020204" pitchFamily="34" charset="-122"/>
                          <a:ea typeface="微软雅黑" panose="020B0503020204020204" pitchFamily="34" charset="-122"/>
                        </a:rPr>
                        <a:t>100mcg/</a:t>
                      </a:r>
                      <a:r>
                        <a:rPr lang="zh-CN" altLang="en-US" sz="1000" b="0" i="0">
                          <a:solidFill>
                            <a:srgbClr val="000000"/>
                          </a:solidFill>
                          <a:latin typeface="微软雅黑" panose="020B0503020204020204" pitchFamily="34" charset="-122"/>
                          <a:ea typeface="微软雅黑" panose="020B0503020204020204" pitchFamily="34" charset="-122"/>
                        </a:rPr>
                        <a:t>午</a:t>
                      </a:r>
                      <a:r>
                        <a:rPr lang="en-US" altLang="zh-CN" sz="1000" b="0" i="0">
                          <a:solidFill>
                            <a:srgbClr val="000000"/>
                          </a:solidFill>
                          <a:latin typeface="微软雅黑" panose="020B0503020204020204" pitchFamily="34" charset="-122"/>
                          <a:ea typeface="微软雅黑" panose="020B0503020204020204" pitchFamily="34" charset="-122"/>
                        </a:rPr>
                        <a:t>200mcg</a:t>
                      </a:r>
                      <a:r>
                        <a:rPr lang="zh-CN" altLang="en-US" sz="1000" b="0" i="0">
                          <a:solidFill>
                            <a:srgbClr val="000000"/>
                          </a:solidFill>
                          <a:latin typeface="微软雅黑" panose="020B0503020204020204" pitchFamily="34" charset="-122"/>
                          <a:ea typeface="微软雅黑" panose="020B0503020204020204" pitchFamily="34" charset="-122"/>
                        </a:rPr>
                        <a:t>。</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76860">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患者</a:t>
                      </a:r>
                      <a:r>
                        <a:rPr lang="en-US" altLang="zh-CN" sz="1000" b="0" i="0">
                          <a:solidFill>
                            <a:srgbClr val="000000"/>
                          </a:solidFill>
                          <a:latin typeface="微软雅黑" panose="020B0503020204020204" pitchFamily="34" charset="-122"/>
                          <a:ea typeface="微软雅黑" panose="020B0503020204020204" pitchFamily="34" charset="-122"/>
                        </a:rPr>
                        <a:t>5</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溴吡斯的明：</a:t>
                      </a:r>
                      <a:r>
                        <a:rPr lang="en-US" altLang="zh-CN" sz="1000" b="0" i="0">
                          <a:solidFill>
                            <a:srgbClr val="000000"/>
                          </a:solidFill>
                          <a:latin typeface="微软雅黑" panose="020B0503020204020204" pitchFamily="34" charset="-122"/>
                          <a:ea typeface="微软雅黑" panose="020B0503020204020204" pitchFamily="34" charset="-122"/>
                        </a:rPr>
                        <a:t>30mg/3h</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仅使用石杉碱甲。</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14325">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患者</a:t>
                      </a:r>
                      <a:r>
                        <a:rPr lang="en-US" altLang="zh-CN" sz="1000" b="0" i="0">
                          <a:solidFill>
                            <a:srgbClr val="000000"/>
                          </a:solidFill>
                          <a:latin typeface="微软雅黑" panose="020B0503020204020204" pitchFamily="34" charset="-122"/>
                          <a:ea typeface="微软雅黑" panose="020B0503020204020204" pitchFamily="34" charset="-122"/>
                        </a:rPr>
                        <a:t>6</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溴吡斯的明：</a:t>
                      </a:r>
                      <a:r>
                        <a:rPr lang="en-US" altLang="zh-CN" sz="1000" b="0" i="0">
                          <a:solidFill>
                            <a:srgbClr val="000000"/>
                          </a:solidFill>
                          <a:latin typeface="微软雅黑" panose="020B0503020204020204" pitchFamily="34" charset="-122"/>
                          <a:ea typeface="微软雅黑" panose="020B0503020204020204" pitchFamily="34" charset="-122"/>
                        </a:rPr>
                        <a:t>30mg/4h</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溴吡斯的明：</a:t>
                      </a:r>
                      <a:r>
                        <a:rPr lang="en-US" altLang="zh-CN" sz="1000" b="0" i="0">
                          <a:solidFill>
                            <a:srgbClr val="000000"/>
                          </a:solidFill>
                          <a:latin typeface="微软雅黑" panose="020B0503020204020204" pitchFamily="34" charset="-122"/>
                          <a:ea typeface="微软雅黑" panose="020B0503020204020204" pitchFamily="34" charset="-122"/>
                        </a:rPr>
                        <a:t>15mg/</a:t>
                      </a:r>
                      <a:r>
                        <a:rPr lang="zh-CN" altLang="en-US" sz="1000" b="0" i="0">
                          <a:solidFill>
                            <a:srgbClr val="000000"/>
                          </a:solidFill>
                          <a:latin typeface="微软雅黑" panose="020B0503020204020204" pitchFamily="34" charset="-122"/>
                          <a:ea typeface="微软雅黑" panose="020B0503020204020204" pitchFamily="34" charset="-122"/>
                        </a:rPr>
                        <a:t>日</a:t>
                      </a:r>
                      <a:r>
                        <a:rPr lang="en-US" altLang="zh-CN" sz="1000" b="0" i="0">
                          <a:solidFill>
                            <a:srgbClr val="000000"/>
                          </a:solidFill>
                          <a:latin typeface="微软雅黑" panose="020B0503020204020204" pitchFamily="34" charset="-122"/>
                          <a:ea typeface="微软雅黑" panose="020B0503020204020204" pitchFamily="34" charset="-122"/>
                        </a:rPr>
                        <a:t>/</a:t>
                      </a:r>
                      <a:r>
                        <a:rPr lang="zh-CN" altLang="en-US" sz="1000" b="0" i="0">
                          <a:solidFill>
                            <a:srgbClr val="000000"/>
                          </a:solidFill>
                          <a:latin typeface="微软雅黑" panose="020B0503020204020204" pitchFamily="34" charset="-122"/>
                          <a:ea typeface="微软雅黑" panose="020B0503020204020204" pitchFamily="34" charset="-122"/>
                        </a:rPr>
                        <a:t>两次；石杉碱甲：早</a:t>
                      </a:r>
                      <a:r>
                        <a:rPr lang="en-US" altLang="zh-CN" sz="1000" b="0" i="0">
                          <a:solidFill>
                            <a:srgbClr val="000000"/>
                          </a:solidFill>
                          <a:latin typeface="微软雅黑" panose="020B0503020204020204" pitchFamily="34" charset="-122"/>
                          <a:ea typeface="微软雅黑" panose="020B0503020204020204" pitchFamily="34" charset="-122"/>
                        </a:rPr>
                        <a:t>100mcg/</a:t>
                      </a:r>
                      <a:r>
                        <a:rPr lang="zh-CN" altLang="en-US" sz="1000" b="0" i="0">
                          <a:solidFill>
                            <a:srgbClr val="000000"/>
                          </a:solidFill>
                          <a:latin typeface="微软雅黑" panose="020B0503020204020204" pitchFamily="34" charset="-122"/>
                          <a:ea typeface="微软雅黑" panose="020B0503020204020204" pitchFamily="34" charset="-122"/>
                        </a:rPr>
                        <a:t>午</a:t>
                      </a:r>
                      <a:r>
                        <a:rPr lang="en-US" altLang="zh-CN" sz="1000" b="0" i="0">
                          <a:solidFill>
                            <a:srgbClr val="000000"/>
                          </a:solidFill>
                          <a:latin typeface="微软雅黑" panose="020B0503020204020204" pitchFamily="34" charset="-122"/>
                          <a:ea typeface="微软雅黑" panose="020B0503020204020204" pitchFamily="34" charset="-122"/>
                        </a:rPr>
                        <a:t>200mcg</a:t>
                      </a:r>
                      <a:r>
                        <a:rPr lang="zh-CN" altLang="en-US" sz="1000" b="0" i="0">
                          <a:solidFill>
                            <a:srgbClr val="000000"/>
                          </a:solidFill>
                          <a:latin typeface="微软雅黑" panose="020B0503020204020204" pitchFamily="34" charset="-122"/>
                          <a:ea typeface="微软雅黑" panose="020B0503020204020204" pitchFamily="34" charset="-122"/>
                        </a:rPr>
                        <a:t>。</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sym typeface="Arial" panose="020B0604020202020204"/>
            </a:endParaRPr>
          </a:p>
        </p:txBody>
      </p:sp>
      <p:grpSp>
        <p:nvGrpSpPr>
          <p:cNvPr id="15" name="组合 14"/>
          <p:cNvGrpSpPr/>
          <p:nvPr/>
        </p:nvGrpSpPr>
        <p:grpSpPr>
          <a:xfrm>
            <a:off x="299730" y="4060827"/>
            <a:ext cx="6248400" cy="2305683"/>
            <a:chOff x="244700" y="3753220"/>
            <a:chExt cx="6248074" cy="2305629"/>
          </a:xfrm>
        </p:grpSpPr>
        <p:pic>
          <p:nvPicPr>
            <p:cNvPr id="7" name="图片 6"/>
            <p:cNvPicPr>
              <a:picLocks noChangeAspect="1"/>
            </p:cNvPicPr>
            <p:nvPr/>
          </p:nvPicPr>
          <p:blipFill>
            <a:blip r:embed="rId1"/>
            <a:stretch>
              <a:fillRect/>
            </a:stretch>
          </p:blipFill>
          <p:spPr>
            <a:xfrm>
              <a:off x="1217042" y="4430382"/>
              <a:ext cx="3699931" cy="1628467"/>
            </a:xfrm>
            <a:prstGeom prst="rect">
              <a:avLst/>
            </a:prstGeom>
          </p:spPr>
        </p:pic>
        <p:sp>
          <p:nvSpPr>
            <p:cNvPr id="3" name="文本框 2"/>
            <p:cNvSpPr txBox="1"/>
            <p:nvPr/>
          </p:nvSpPr>
          <p:spPr>
            <a:xfrm>
              <a:off x="244700" y="3753220"/>
              <a:ext cx="6248074" cy="970892"/>
            </a:xfrm>
            <a:prstGeom prst="rect">
              <a:avLst/>
            </a:prstGeom>
            <a:noFill/>
          </p:spPr>
          <p:txBody>
            <a:bodyPr wrap="square" rtlCol="0">
              <a:noAutofit/>
            </a:bodyPr>
            <a:lstStyle/>
            <a:p>
              <a:pPr indent="431800"/>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sym typeface="+mn-ea"/>
                </a:rPr>
                <a:t>乙酰胆碱受体抗体阳性的重症肌无力</a:t>
              </a:r>
              <a:r>
                <a:rPr lang="en-AU" altLang="zh-CN" sz="1400" kern="100" dirty="0" err="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患者的</a:t>
              </a:r>
              <a:r>
                <a:rPr lang="en-AU" altLang="zh-CN" sz="14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en-AU"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IL-6 </a:t>
              </a:r>
              <a:r>
                <a:rPr lang="zh-CN" altLang="en-US"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（白细胞介素</a:t>
              </a:r>
              <a:r>
                <a:rPr lang="en-US"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-6</a:t>
              </a:r>
              <a:r>
                <a:rPr lang="zh-CN" altLang="en-US"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，具有促炎作用）</a:t>
              </a:r>
              <a:r>
                <a:rPr lang="en-AU" altLang="zh-CN" sz="1400" kern="100" dirty="0" err="1">
                  <a:latin typeface="微软雅黑" panose="020B0503020204020204" pitchFamily="34" charset="-122"/>
                  <a:ea typeface="微软雅黑" panose="020B0503020204020204" pitchFamily="34" charset="-122"/>
                  <a:cs typeface="Times New Roman" panose="02020603050405020304" pitchFamily="18" charset="0"/>
                  <a:sym typeface="+mn-ea"/>
                </a:rPr>
                <a:t>水平较高</a:t>
              </a:r>
              <a:r>
                <a:rPr lang="en-AU" altLang="zh-CN" sz="1400" kern="1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sym typeface="+mn-ea"/>
                </a:rPr>
                <a:t>石杉碱甲可以有效</a:t>
              </a:r>
              <a:r>
                <a:rPr lang="zh-CN" altLang="en-US"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降低</a:t>
              </a:r>
              <a:r>
                <a:rPr lang="en-AU"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IL-6</a:t>
              </a:r>
              <a:r>
                <a:rPr lang="zh-CN" altLang="en-AU"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AU"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TNF-</a:t>
              </a:r>
              <a:r>
                <a:rPr lang="el-GR"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α</a:t>
              </a:r>
              <a:r>
                <a:rPr lang="zh-CN" altLang="en-US"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（肿瘤坏死因子</a:t>
              </a:r>
              <a:r>
                <a:rPr lang="en-US"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α</a:t>
              </a:r>
              <a:r>
                <a:rPr lang="zh-CN" altLang="en-US"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l-GR"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AU"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IL-1</a:t>
              </a:r>
              <a:r>
                <a:rPr lang="el-GR"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β</a:t>
              </a:r>
              <a:r>
                <a:rPr lang="zh-CN" altLang="en-US"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（白细胞介素</a:t>
              </a:r>
              <a:r>
                <a:rPr lang="en-US" altLang="zh-CN"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-1β</a:t>
              </a:r>
              <a:r>
                <a:rPr lang="zh-CN" altLang="en-US"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sym typeface="+mn-ea"/>
                </a:rPr>
                <a:t>水平，从而缓解</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sym typeface="+mn-ea"/>
                </a:rPr>
                <a:t>MG</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sym typeface="+mn-ea"/>
                </a:rPr>
                <a:t>患者的炎症</a:t>
              </a:r>
              <a:r>
                <a:rPr lang="en-US" altLang="zh-CN" sz="1400" kern="100" baseline="30000" dirty="0">
                  <a:latin typeface="微软雅黑" panose="020B0503020204020204" pitchFamily="34" charset="-122"/>
                  <a:ea typeface="微软雅黑" panose="020B0503020204020204" pitchFamily="34" charset="-122"/>
                  <a:cs typeface="Times New Roman" panose="02020603050405020304" pitchFamily="18" charset="0"/>
                  <a:sym typeface="+mn-ea"/>
                </a:rPr>
                <a:t>【2】</a:t>
              </a:r>
              <a:r>
                <a:rPr lang="zh-CN" altLang="en-US" sz="1400" kern="100" baseline="30000" dirty="0">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zh-CN" altLang="en-US" sz="1400" kern="100" baseline="300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grpSp>
      <p:sp>
        <p:nvSpPr>
          <p:cNvPr id="12" name="文本框 11"/>
          <p:cNvSpPr txBox="1"/>
          <p:nvPr/>
        </p:nvSpPr>
        <p:spPr>
          <a:xfrm>
            <a:off x="-32257" y="6325416"/>
            <a:ext cx="11698605" cy="461665"/>
          </a:xfrm>
          <a:prstGeom prst="rect">
            <a:avLst/>
          </a:prstGeom>
          <a:noFill/>
        </p:spPr>
        <p:txBody>
          <a:bodyPr wrap="square" rtlCol="0">
            <a:spAutoFit/>
          </a:bodyPr>
          <a:lstStyle/>
          <a:p>
            <a:pPr>
              <a:defRPr/>
            </a:pPr>
            <a:r>
              <a:rPr kumimoji="0" lang="en-US" altLang="zh-CN" sz="800" b="0" i="0" u="none" strike="noStrike" kern="1200" cap="none" spc="0" normalizeH="0" baseline="0" noProof="0" dirty="0">
                <a:ln>
                  <a:noFill/>
                </a:ln>
                <a:solidFill>
                  <a:srgbClr val="21212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800" dirty="0">
                <a:latin typeface="+mn-ea"/>
              </a:rPr>
              <a:t>Ma X , Gang D R . The Lycopodium Alkaloids[J]. Natural Product Reports, 2005, 21.</a:t>
            </a:r>
            <a:endParaRPr kumimoji="0" lang="en-US" altLang="zh-CN" sz="800" b="0" i="0" u="none" strike="noStrike" kern="1200" cap="none" spc="0" normalizeH="0" baseline="0" noProof="0" dirty="0">
              <a:ln>
                <a:noFill/>
              </a:ln>
              <a:solidFill>
                <a:srgbClr val="21212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21212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【2】Cai Y, Huang P, Xie Y. Effects of huperzine A on hippocampal inflammatory response and neurotrophic factors in aged rats after anesthesia. Acta Cir Bras. 2019 Feb 7;34(12):e201901205.</a:t>
            </a:r>
            <a:endParaRPr kumimoji="0" lang="en-US" altLang="zh-CN" sz="800" b="0" i="0" u="none" strike="noStrike" kern="1200" cap="none" spc="0" normalizeH="0" baseline="0" noProof="0" dirty="0">
              <a:ln>
                <a:noFill/>
              </a:ln>
              <a:solidFill>
                <a:srgbClr val="21212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800" noProof="0" dirty="0">
                <a:ln>
                  <a:noFill/>
                </a:ln>
                <a:solidFill>
                  <a:srgbClr val="21212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【3】Yuan D,Haiyue L, Leiming Z.Administration of Huperzine A exerts antidepressant-like activity in a rat model of post-stroke depression.Pharmacology, Pharmacology, Biochemistry and Behavior 158 (2017) 32–38</a:t>
            </a:r>
            <a:endParaRPr lang="en-US" altLang="zh-CN" sz="800" noProof="0" dirty="0">
              <a:ln>
                <a:noFill/>
              </a:ln>
              <a:solidFill>
                <a:srgbClr val="21212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6" name="文本框 29"/>
          <p:cNvSpPr txBox="1"/>
          <p:nvPr/>
        </p:nvSpPr>
        <p:spPr>
          <a:xfrm>
            <a:off x="109329" y="6679"/>
            <a:ext cx="119733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有效性</a:t>
            </a:r>
            <a:endParaRPr kumimoji="0" lang="en-US" altLang="zh-CN" sz="16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14" name="组合 13"/>
          <p:cNvGrpSpPr/>
          <p:nvPr/>
        </p:nvGrpSpPr>
        <p:grpSpPr>
          <a:xfrm>
            <a:off x="250116" y="1405727"/>
            <a:ext cx="6747020" cy="1277993"/>
            <a:chOff x="182294" y="728874"/>
            <a:chExt cx="6747020" cy="1277993"/>
          </a:xfrm>
        </p:grpSpPr>
        <p:graphicFrame>
          <p:nvGraphicFramePr>
            <p:cNvPr id="4" name="表格 3"/>
            <p:cNvGraphicFramePr/>
            <p:nvPr>
              <p:custDataLst>
                <p:tags r:id="rId2"/>
              </p:custDataLst>
            </p:nvPr>
          </p:nvGraphicFramePr>
          <p:xfrm>
            <a:off x="182294" y="1002395"/>
            <a:ext cx="6747020" cy="1004472"/>
          </p:xfrm>
          <a:graphic>
            <a:graphicData uri="http://schemas.openxmlformats.org/drawingml/2006/table">
              <a:tbl>
                <a:tblPr firstRow="1" bandRow="1">
                  <a:tableStyleId>{5C22544A-7EE6-4342-B048-85BDC9FD1C3A}</a:tableStyleId>
                </a:tblPr>
                <a:tblGrid>
                  <a:gridCol w="2193337"/>
                  <a:gridCol w="990899"/>
                  <a:gridCol w="990898"/>
                  <a:gridCol w="1469649"/>
                  <a:gridCol w="1102237"/>
                </a:tblGrid>
                <a:tr h="250204">
                  <a:tc rowSpan="2">
                    <a:txBody>
                      <a:bodyPr/>
                      <a:lstStyle/>
                      <a:p>
                        <a:pPr algn="ctr">
                          <a:lnSpc>
                            <a:spcPct val="100000"/>
                          </a:lnSpc>
                          <a:buNone/>
                        </a:pPr>
                        <a:r>
                          <a:rPr lang="zh-CN" altLang="en-US" sz="1200" dirty="0">
                            <a:latin typeface="微软雅黑" panose="020B0503020204020204" pitchFamily="34" charset="-122"/>
                            <a:ea typeface="微软雅黑" panose="020B0503020204020204" pitchFamily="34" charset="-122"/>
                          </a:rPr>
                          <a:t>成份</a:t>
                        </a:r>
                        <a:endParaRPr lang="zh-CN" altLang="en-US" sz="1200" dirty="0">
                          <a:latin typeface="微软雅黑" panose="020B0503020204020204" pitchFamily="34" charset="-122"/>
                          <a:ea typeface="微软雅黑" panose="020B0503020204020204" pitchFamily="34"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rgbClr val="53A898"/>
                      </a:solidFill>
                    </a:tcPr>
                  </a:tc>
                  <a:tc gridSpan="2">
                    <a:txBody>
                      <a:bodyPr/>
                      <a:lstStyle/>
                      <a:p>
                        <a:pPr algn="ctr">
                          <a:lnSpc>
                            <a:spcPct val="100000"/>
                          </a:lnSpc>
                          <a:buNone/>
                        </a:pPr>
                        <a:r>
                          <a:rPr lang="en-US" altLang="zh-CN" sz="1200" dirty="0">
                            <a:latin typeface="微软雅黑" panose="020B0503020204020204" pitchFamily="34" charset="-122"/>
                            <a:ea typeface="微软雅黑" panose="020B0503020204020204" pitchFamily="34" charset="-122"/>
                          </a:rPr>
                          <a:t>IC</a:t>
                        </a:r>
                        <a:r>
                          <a:rPr lang="en-US" altLang="zh-CN" sz="1200" baseline="-25000" dirty="0">
                            <a:latin typeface="微软雅黑" panose="020B0503020204020204" pitchFamily="34" charset="-122"/>
                            <a:ea typeface="微软雅黑" panose="020B0503020204020204" pitchFamily="34" charset="-122"/>
                          </a:rPr>
                          <a:t>50</a:t>
                        </a:r>
                        <a:r>
                          <a:rPr lang="en-US" altLang="zh-CN" sz="1200" dirty="0">
                            <a:latin typeface="微软雅黑" panose="020B0503020204020204" pitchFamily="34" charset="-122"/>
                            <a:ea typeface="微软雅黑" panose="020B0503020204020204" pitchFamily="34" charset="-122"/>
                          </a:rPr>
                          <a:t>(</a:t>
                        </a:r>
                        <a:r>
                          <a:rPr lang="en-US" altLang="zh-CN" sz="1200" dirty="0" err="1">
                            <a:latin typeface="微软雅黑" panose="020B0503020204020204" pitchFamily="34" charset="-122"/>
                            <a:ea typeface="微软雅黑" panose="020B0503020204020204" pitchFamily="34" charset="-122"/>
                          </a:rPr>
                          <a:t>uM</a:t>
                        </a:r>
                        <a:r>
                          <a:rPr lang="en-US" altLang="zh-CN"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rgbClr val="53A898"/>
                      </a:solidFill>
                    </a:tcPr>
                  </a:tc>
                  <a:tc hMerge="1">
                    <a:tcPr>
                      <a:lnR w="12700" cmpd="sng">
                        <a:solidFill>
                          <a:schemeClr val="bg1"/>
                        </a:solidFill>
                        <a:prstDash val="solid"/>
                      </a:lnR>
                      <a:lnT w="12700" cmpd="sng">
                        <a:solidFill>
                          <a:schemeClr val="bg1"/>
                        </a:solidFill>
                        <a:prstDash val="solid"/>
                      </a:lnT>
                      <a:lnB w="12700" cmpd="sng">
                        <a:solidFill>
                          <a:schemeClr val="bg1"/>
                        </a:solidFill>
                        <a:prstDash val="solid"/>
                      </a:lnB>
                    </a:tcPr>
                  </a:tc>
                  <a:tc>
                    <a:txBody>
                      <a:bodyPr/>
                      <a:lstStyle/>
                      <a:p>
                        <a:pPr algn="ctr">
                          <a:lnSpc>
                            <a:spcPct val="100000"/>
                          </a:lnSpc>
                          <a:buNone/>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IC</a:t>
                        </a:r>
                        <a:r>
                          <a:rPr lang="en-US" altLang="zh-CN" sz="1200" baseline="-25000" dirty="0">
                            <a:latin typeface="微软雅黑" panose="020B0503020204020204" pitchFamily="34" charset="-122"/>
                            <a:ea typeface="微软雅黑" panose="020B0503020204020204" pitchFamily="34" charset="-122"/>
                            <a:cs typeface="微软雅黑" panose="020B0503020204020204" pitchFamily="34" charset="-122"/>
                          </a:rPr>
                          <a:t>50</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比值</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rgbClr val="53A898"/>
                      </a:solidFill>
                    </a:tcPr>
                  </a:tc>
                  <a:tc rowSpan="2">
                    <a:txBody>
                      <a:bodyPr/>
                      <a:lstStyle/>
                      <a:p>
                        <a:pPr algn="ctr">
                          <a:lnSpc>
                            <a:spcPct val="100000"/>
                          </a:lnSpc>
                          <a:buNone/>
                        </a:pPr>
                        <a:r>
                          <a:rPr lang="en-US" altLang="zh-CN" sz="1200" dirty="0">
                            <a:latin typeface="微软雅黑" panose="020B0503020204020204" pitchFamily="34" charset="-122"/>
                            <a:ea typeface="微软雅黑" panose="020B0503020204020204" pitchFamily="34" charset="-122"/>
                          </a:rPr>
                          <a:t>K</a:t>
                        </a:r>
                        <a:r>
                          <a:rPr lang="en-US" altLang="zh-CN" sz="1200" baseline="-25000" dirty="0">
                            <a:latin typeface="微软雅黑" panose="020B0503020204020204" pitchFamily="34" charset="-122"/>
                            <a:ea typeface="微软雅黑" panose="020B0503020204020204" pitchFamily="34" charset="-122"/>
                          </a:rPr>
                          <a:t>i</a:t>
                        </a:r>
                        <a:r>
                          <a:rPr lang="en-US" altLang="zh-CN" sz="1200" dirty="0">
                            <a:latin typeface="微软雅黑" panose="020B0503020204020204" pitchFamily="34" charset="-122"/>
                            <a:ea typeface="微软雅黑" panose="020B0503020204020204" pitchFamily="34" charset="-122"/>
                          </a:rPr>
                          <a:t>(</a:t>
                        </a:r>
                        <a:r>
                          <a:rPr lang="en-US" altLang="zh-CN" sz="1200" dirty="0" err="1">
                            <a:latin typeface="微软雅黑" panose="020B0503020204020204" pitchFamily="34" charset="-122"/>
                            <a:ea typeface="微软雅黑" panose="020B0503020204020204" pitchFamily="34" charset="-122"/>
                          </a:rPr>
                          <a:t>nM</a:t>
                        </a:r>
                        <a:r>
                          <a:rPr lang="en-US" altLang="zh-CN"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rgbClr val="53A898"/>
                      </a:solidFill>
                    </a:tcPr>
                  </a:tc>
                </a:tr>
                <a:tr h="250204">
                  <a:tc vMerge="1">
                    <a:tcPr>
                      <a:lnL w="12700" cmpd="sng">
                        <a:solidFill>
                          <a:schemeClr val="bg1"/>
                        </a:solidFill>
                        <a:prstDash val="solid"/>
                      </a:lnL>
                      <a:lnR w="12700" cmpd="sng">
                        <a:solidFill>
                          <a:schemeClr val="bg1"/>
                        </a:solidFill>
                        <a:prstDash val="solid"/>
                      </a:lnR>
                      <a:lnB w="9525" cmpd="sng">
                        <a:solidFill>
                          <a:schemeClr val="tx1"/>
                        </a:solidFill>
                        <a:prstDash val="solid"/>
                      </a:lnB>
                    </a:tcPr>
                  </a:tc>
                  <a:tc>
                    <a:txBody>
                      <a:bodyPr/>
                      <a:lstStyle/>
                      <a:p>
                        <a:pPr algn="ctr">
                          <a:lnSpc>
                            <a:spcPct val="100000"/>
                          </a:lnSpc>
                          <a:buNone/>
                        </a:pPr>
                        <a:r>
                          <a:rPr lang="en-US" altLang="zh-CN" sz="1200" b="1" dirty="0" err="1">
                            <a:solidFill>
                              <a:schemeClr val="bg1"/>
                            </a:solidFill>
                            <a:latin typeface="微软雅黑" panose="020B0503020204020204" pitchFamily="34" charset="-122"/>
                            <a:ea typeface="微软雅黑" panose="020B0503020204020204" pitchFamily="34" charset="-122"/>
                          </a:rPr>
                          <a:t>AChE</a:t>
                        </a:r>
                        <a:endParaRPr lang="en-US" altLang="zh-CN" sz="1200" b="1" dirty="0" err="1">
                          <a:solidFill>
                            <a:schemeClr val="bg1"/>
                          </a:solidFill>
                          <a:latin typeface="微软雅黑" panose="020B0503020204020204" pitchFamily="34" charset="-122"/>
                          <a:ea typeface="微软雅黑" panose="020B0503020204020204" pitchFamily="34"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rgbClr val="53A898"/>
                      </a:solidFill>
                    </a:tcPr>
                  </a:tc>
                  <a:tc>
                    <a:txBody>
                      <a:bodyPr/>
                      <a:lstStyle/>
                      <a:p>
                        <a:pPr algn="ctr">
                          <a:lnSpc>
                            <a:spcPct val="100000"/>
                          </a:lnSpc>
                          <a:buNone/>
                        </a:pPr>
                        <a:r>
                          <a:rPr lang="en-US" altLang="zh-CN" sz="1200" b="1" dirty="0" err="1">
                            <a:solidFill>
                              <a:schemeClr val="bg1"/>
                            </a:solidFill>
                            <a:latin typeface="微软雅黑" panose="020B0503020204020204" pitchFamily="34" charset="-122"/>
                            <a:ea typeface="微软雅黑" panose="020B0503020204020204" pitchFamily="34" charset="-122"/>
                          </a:rPr>
                          <a:t>BuChE</a:t>
                        </a:r>
                        <a:endParaRPr lang="en-US" altLang="zh-CN" sz="1200" b="1" dirty="0" err="1">
                          <a:solidFill>
                            <a:schemeClr val="bg1"/>
                          </a:solidFill>
                          <a:latin typeface="微软雅黑" panose="020B0503020204020204" pitchFamily="34" charset="-122"/>
                          <a:ea typeface="微软雅黑" panose="020B0503020204020204" pitchFamily="34"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rgbClr val="53A898"/>
                      </a:solidFill>
                    </a:tcPr>
                  </a:tc>
                  <a:tc>
                    <a:txBody>
                      <a:bodyPr/>
                      <a:lstStyle/>
                      <a:p>
                        <a:pPr algn="ctr">
                          <a:lnSpc>
                            <a:spcPct val="100000"/>
                          </a:lnSpc>
                          <a:buNone/>
                        </a:pPr>
                        <a:r>
                          <a:rPr lang="en-US" altLang="zh-CN" sz="1200" b="1" dirty="0" err="1">
                            <a:solidFill>
                              <a:schemeClr val="bg1"/>
                            </a:solidFill>
                            <a:latin typeface="微软雅黑" panose="020B0503020204020204" pitchFamily="34" charset="-122"/>
                            <a:ea typeface="微软雅黑" panose="020B0503020204020204" pitchFamily="34" charset="-122"/>
                          </a:rPr>
                          <a:t>BuChE</a:t>
                        </a:r>
                        <a:r>
                          <a:rPr lang="en-US" altLang="zh-CN" sz="1200" b="1" dirty="0">
                            <a:solidFill>
                              <a:schemeClr val="bg1"/>
                            </a:solidFill>
                            <a:latin typeface="微软雅黑" panose="020B0503020204020204" pitchFamily="34" charset="-122"/>
                            <a:ea typeface="微软雅黑" panose="020B0503020204020204" pitchFamily="34" charset="-122"/>
                          </a:rPr>
                          <a:t>/</a:t>
                        </a:r>
                        <a:r>
                          <a:rPr lang="en-US" altLang="zh-CN" sz="1200" b="1" dirty="0" err="1">
                            <a:solidFill>
                              <a:schemeClr val="bg1"/>
                            </a:solidFill>
                            <a:latin typeface="微软雅黑" panose="020B0503020204020204" pitchFamily="34" charset="-122"/>
                            <a:ea typeface="微软雅黑" panose="020B0503020204020204" pitchFamily="34" charset="-122"/>
                          </a:rPr>
                          <a:t>AChE</a:t>
                        </a:r>
                        <a:endParaRPr lang="en-US" altLang="zh-CN" sz="1200" b="1" dirty="0">
                          <a:solidFill>
                            <a:schemeClr val="bg1"/>
                          </a:solidFill>
                          <a:latin typeface="微软雅黑" panose="020B0503020204020204" pitchFamily="34" charset="-122"/>
                          <a:ea typeface="微软雅黑" panose="020B0503020204020204" pitchFamily="34"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rgbClr val="53A898"/>
                      </a:solidFill>
                    </a:tcPr>
                  </a:tc>
                  <a:tc vMerge="1">
                    <a:tcPr>
                      <a:lnL w="12700" cmpd="sng">
                        <a:solidFill>
                          <a:schemeClr val="bg1"/>
                        </a:solidFill>
                        <a:prstDash val="solid"/>
                      </a:lnL>
                      <a:lnR w="12700" cmpd="sng">
                        <a:solidFill>
                          <a:schemeClr val="bg1"/>
                        </a:solidFill>
                        <a:prstDash val="solid"/>
                      </a:lnR>
                      <a:lnB w="9525" cmpd="sng">
                        <a:solidFill>
                          <a:schemeClr val="tx1"/>
                        </a:solidFill>
                        <a:prstDash val="solid"/>
                      </a:lnB>
                    </a:tcPr>
                  </a:tc>
                </a:tr>
                <a:tr h="250204">
                  <a:tc>
                    <a:txBody>
                      <a:bodyPr/>
                      <a:lstStyle/>
                      <a:p>
                        <a:pPr marL="0" algn="ctr" defTabSz="914400" rtl="0" eaLnBrk="1" latinLnBrk="0" hangingPunct="1">
                          <a:lnSpc>
                            <a:spcPct val="100000"/>
                          </a:lnSpc>
                          <a:buNone/>
                        </a:pPr>
                        <a:r>
                          <a:rPr lang="zh-CN" altLang="en-US" sz="1200" b="1" kern="1200" dirty="0">
                            <a:solidFill>
                              <a:schemeClr val="tx1"/>
                            </a:solidFill>
                            <a:latin typeface="微软雅黑" panose="020B0503020204020204" pitchFamily="34" charset="-122"/>
                            <a:ea typeface="微软雅黑" panose="020B0503020204020204" pitchFamily="34" charset="-122"/>
                            <a:cs typeface="+mn-cs"/>
                            <a:sym typeface="+mn-ea"/>
                          </a:rPr>
                          <a:t>石杉碱甲</a:t>
                        </a:r>
                        <a:endParaRPr lang="zh-CN" altLang="en-US" sz="1200" b="1" kern="1200" dirty="0">
                          <a:solidFill>
                            <a:schemeClr val="tx1"/>
                          </a:solidFill>
                          <a:latin typeface="微软雅黑" panose="020B0503020204020204" pitchFamily="34" charset="-122"/>
                          <a:ea typeface="微软雅黑" panose="020B0503020204020204" pitchFamily="34" charset="-122"/>
                          <a:cs typeface="+mn-cs"/>
                          <a:sym typeface="+mn-ea"/>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c>
                    <a:txBody>
                      <a:bodyPr/>
                      <a:lstStyle/>
                      <a:p>
                        <a:pPr algn="ctr">
                          <a:lnSpc>
                            <a:spcPct val="100000"/>
                          </a:lnSpc>
                          <a:buNone/>
                        </a:pPr>
                        <a:r>
                          <a:rPr lang="en-US" altLang="zh-CN" sz="1200" dirty="0">
                            <a:solidFill>
                              <a:srgbClr val="C00000"/>
                            </a:solidFill>
                            <a:latin typeface="微软雅黑" panose="020B0503020204020204" pitchFamily="34" charset="-122"/>
                            <a:ea typeface="微软雅黑" panose="020B0503020204020204" pitchFamily="34" charset="-122"/>
                          </a:rPr>
                          <a:t>0.082</a:t>
                        </a:r>
                        <a:endParaRPr lang="en-US" altLang="zh-CN" sz="1200" dirty="0">
                          <a:solidFill>
                            <a:srgbClr val="C00000"/>
                          </a:solidFill>
                          <a:latin typeface="微软雅黑" panose="020B0503020204020204" pitchFamily="34" charset="-122"/>
                          <a:ea typeface="微软雅黑" panose="020B0503020204020204" pitchFamily="34"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c>
                    <a:txBody>
                      <a:bodyPr/>
                      <a:lstStyle/>
                      <a:p>
                        <a:pPr algn="ctr">
                          <a:lnSpc>
                            <a:spcPct val="100000"/>
                          </a:lnSpc>
                          <a:buNone/>
                        </a:pPr>
                        <a:r>
                          <a:rPr lang="en-US" altLang="zh-CN" sz="1200" dirty="0">
                            <a:solidFill>
                              <a:srgbClr val="C00000"/>
                            </a:solidFill>
                            <a:latin typeface="微软雅黑" panose="020B0503020204020204" pitchFamily="34" charset="-122"/>
                            <a:ea typeface="微软雅黑" panose="020B0503020204020204" pitchFamily="34" charset="-122"/>
                          </a:rPr>
                          <a:t>74.43</a:t>
                        </a:r>
                        <a:endParaRPr lang="en-US" altLang="zh-CN" sz="1200" dirty="0">
                          <a:solidFill>
                            <a:srgbClr val="C00000"/>
                          </a:solidFill>
                          <a:latin typeface="微软雅黑" panose="020B0503020204020204" pitchFamily="34" charset="-122"/>
                          <a:ea typeface="微软雅黑" panose="020B0503020204020204" pitchFamily="34"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c>
                    <a:txBody>
                      <a:bodyPr/>
                      <a:lstStyle/>
                      <a:p>
                        <a:pPr algn="ctr">
                          <a:lnSpc>
                            <a:spcPct val="100000"/>
                          </a:lnSpc>
                          <a:buNone/>
                        </a:pPr>
                        <a:r>
                          <a:rPr lang="en-US" altLang="zh-CN" sz="1200" dirty="0">
                            <a:solidFill>
                              <a:srgbClr val="C00000"/>
                            </a:solidFill>
                            <a:latin typeface="微软雅黑" panose="020B0503020204020204" pitchFamily="34" charset="-122"/>
                            <a:ea typeface="微软雅黑" panose="020B0503020204020204" pitchFamily="34" charset="-122"/>
                          </a:rPr>
                          <a:t>907.7</a:t>
                        </a:r>
                        <a:endParaRPr lang="en-US" altLang="zh-CN" sz="1200" dirty="0">
                          <a:solidFill>
                            <a:srgbClr val="C00000"/>
                          </a:solidFill>
                          <a:latin typeface="微软雅黑" panose="020B0503020204020204" pitchFamily="34" charset="-122"/>
                          <a:ea typeface="微软雅黑" panose="020B0503020204020204" pitchFamily="34"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c>
                    <a:txBody>
                      <a:bodyPr/>
                      <a:lstStyle/>
                      <a:p>
                        <a:pPr algn="ctr">
                          <a:lnSpc>
                            <a:spcPct val="100000"/>
                          </a:lnSpc>
                          <a:buNone/>
                        </a:pPr>
                        <a:r>
                          <a:rPr lang="en-US" altLang="zh-CN" sz="1200" dirty="0">
                            <a:solidFill>
                              <a:srgbClr val="C00000"/>
                            </a:solidFill>
                            <a:latin typeface="微软雅黑" panose="020B0503020204020204" pitchFamily="34" charset="-122"/>
                            <a:ea typeface="微软雅黑" panose="020B0503020204020204" pitchFamily="34" charset="-122"/>
                          </a:rPr>
                          <a:t>24.9</a:t>
                        </a:r>
                        <a:endParaRPr lang="en-US" altLang="zh-CN" sz="1200" dirty="0">
                          <a:solidFill>
                            <a:srgbClr val="C00000"/>
                          </a:solidFill>
                          <a:latin typeface="微软雅黑" panose="020B0503020204020204" pitchFamily="34" charset="-122"/>
                          <a:ea typeface="微软雅黑" panose="020B0503020204020204" pitchFamily="34"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r>
                <a:tr h="250204">
                  <a:tc>
                    <a:txBody>
                      <a:bodyPr/>
                      <a:lstStyle/>
                      <a:p>
                        <a:pPr marL="0" algn="ctr" defTabSz="914400" rtl="0" eaLnBrk="1" latinLnBrk="0" hangingPunct="1">
                          <a:lnSpc>
                            <a:spcPct val="100000"/>
                          </a:lnSpc>
                          <a:buNone/>
                        </a:pPr>
                        <a:r>
                          <a:rPr lang="en-US" altLang="zh-CN" sz="1200" b="1" kern="1200" dirty="0" err="1">
                            <a:solidFill>
                              <a:schemeClr val="tx1"/>
                            </a:solidFill>
                            <a:latin typeface="微软雅黑" panose="020B0503020204020204" pitchFamily="34" charset="-122"/>
                            <a:ea typeface="微软雅黑" panose="020B0503020204020204" pitchFamily="34" charset="-122"/>
                            <a:cs typeface="+mn-cs"/>
                          </a:rPr>
                          <a:t>加兰他敏</a:t>
                        </a:r>
                        <a:endParaRPr lang="en-US" altLang="zh-CN" sz="1200" b="1" kern="1200" dirty="0" err="1">
                          <a:solidFill>
                            <a:schemeClr val="tx1"/>
                          </a:solidFill>
                          <a:latin typeface="微软雅黑" panose="020B0503020204020204" pitchFamily="34" charset="-122"/>
                          <a:ea typeface="微软雅黑" panose="020B0503020204020204" pitchFamily="34" charset="-122"/>
                          <a:cs typeface="+mn-cs"/>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c>
                    <a:txBody>
                      <a:bodyPr/>
                      <a:lstStyle/>
                      <a:p>
                        <a:pPr algn="ctr">
                          <a:lnSpc>
                            <a:spcPct val="100000"/>
                          </a:lnSpc>
                          <a:buNone/>
                        </a:pPr>
                        <a:r>
                          <a:rPr lang="en-US" altLang="zh-CN" sz="1200" dirty="0">
                            <a:latin typeface="微软雅黑" panose="020B0503020204020204" pitchFamily="34" charset="-122"/>
                            <a:ea typeface="微软雅黑" panose="020B0503020204020204" pitchFamily="34" charset="-122"/>
                          </a:rPr>
                          <a:t>1.995</a:t>
                        </a:r>
                        <a:endParaRPr lang="en-US" altLang="zh-CN" sz="1200" dirty="0">
                          <a:latin typeface="微软雅黑" panose="020B0503020204020204" pitchFamily="34" charset="-122"/>
                          <a:ea typeface="微软雅黑" panose="020B0503020204020204" pitchFamily="34"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c>
                    <a:txBody>
                      <a:bodyPr/>
                      <a:lstStyle/>
                      <a:p>
                        <a:pPr algn="ctr">
                          <a:lnSpc>
                            <a:spcPct val="100000"/>
                          </a:lnSpc>
                          <a:buNone/>
                        </a:pPr>
                        <a:r>
                          <a:rPr lang="en-US" altLang="zh-CN" sz="1200" dirty="0">
                            <a:latin typeface="微软雅黑" panose="020B0503020204020204" pitchFamily="34" charset="-122"/>
                            <a:ea typeface="微软雅黑" panose="020B0503020204020204" pitchFamily="34" charset="-122"/>
                          </a:rPr>
                          <a:t>12.59</a:t>
                        </a:r>
                        <a:endParaRPr lang="en-US" altLang="zh-CN" sz="1200" dirty="0">
                          <a:latin typeface="微软雅黑" panose="020B0503020204020204" pitchFamily="34" charset="-122"/>
                          <a:ea typeface="微软雅黑" panose="020B0503020204020204" pitchFamily="34"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c>
                    <a:txBody>
                      <a:bodyPr/>
                      <a:lstStyle/>
                      <a:p>
                        <a:pPr algn="ctr">
                          <a:lnSpc>
                            <a:spcPct val="100000"/>
                          </a:lnSpc>
                          <a:buNone/>
                        </a:pPr>
                        <a:r>
                          <a:rPr lang="en-US" altLang="zh-CN" sz="1200" dirty="0">
                            <a:latin typeface="微软雅黑" panose="020B0503020204020204" pitchFamily="34" charset="-122"/>
                            <a:ea typeface="微软雅黑" panose="020B0503020204020204" pitchFamily="34" charset="-122"/>
                          </a:rPr>
                          <a:t>6.3</a:t>
                        </a:r>
                        <a:endParaRPr lang="en-US" altLang="zh-CN" sz="1200" dirty="0">
                          <a:latin typeface="微软雅黑" panose="020B0503020204020204" pitchFamily="34" charset="-122"/>
                          <a:ea typeface="微软雅黑" panose="020B0503020204020204" pitchFamily="34"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c>
                    <a:txBody>
                      <a:bodyPr/>
                      <a:lstStyle/>
                      <a:p>
                        <a:pPr algn="ctr">
                          <a:lnSpc>
                            <a:spcPct val="100000"/>
                          </a:lnSpc>
                          <a:buNone/>
                        </a:pPr>
                        <a:r>
                          <a:rPr lang="en-US" altLang="zh-CN" sz="1200" dirty="0">
                            <a:latin typeface="微软雅黑" panose="020B0503020204020204" pitchFamily="34" charset="-122"/>
                            <a:ea typeface="微软雅黑" panose="020B0503020204020204" pitchFamily="34" charset="-122"/>
                          </a:rPr>
                          <a:t>210.0</a:t>
                        </a:r>
                        <a:endParaRPr lang="en-US" altLang="zh-CN" sz="1200" dirty="0">
                          <a:latin typeface="微软雅黑" panose="020B0503020204020204" pitchFamily="34" charset="-122"/>
                          <a:ea typeface="微软雅黑" panose="020B0503020204020204" pitchFamily="34" charset="-122"/>
                        </a:endParaRPr>
                      </a:p>
                    </a:txBody>
                    <a:tcPr marL="68237" marR="68237" marT="34119" marB="34119" anchor="ctr">
                      <a:lnL w="12700" cap="flat" cmpd="sng" algn="ctr">
                        <a:solidFill>
                          <a:srgbClr val="01757D"/>
                        </a:solidFill>
                        <a:prstDash val="solid"/>
                        <a:round/>
                        <a:headEnd type="none" w="med" len="med"/>
                        <a:tailEnd type="none" w="med" len="med"/>
                      </a:lnL>
                      <a:lnR w="12700" cap="flat" cmpd="sng" algn="ctr">
                        <a:solidFill>
                          <a:srgbClr val="01757D"/>
                        </a:solidFill>
                        <a:prstDash val="solid"/>
                        <a:round/>
                        <a:headEnd type="none" w="med" len="med"/>
                        <a:tailEnd type="none" w="med" len="med"/>
                      </a:lnR>
                      <a:lnT w="12700" cap="flat" cmpd="sng" algn="ctr">
                        <a:solidFill>
                          <a:srgbClr val="01757D"/>
                        </a:solidFill>
                        <a:prstDash val="solid"/>
                        <a:round/>
                        <a:headEnd type="none" w="med" len="med"/>
                        <a:tailEnd type="none" w="med" len="med"/>
                      </a:lnT>
                      <a:lnB w="12700" cap="flat" cmpd="sng" algn="ctr">
                        <a:solidFill>
                          <a:srgbClr val="01757D"/>
                        </a:solidFill>
                        <a:prstDash val="solid"/>
                        <a:round/>
                        <a:headEnd type="none" w="med" len="med"/>
                        <a:tailEnd type="none" w="med" len="med"/>
                      </a:lnB>
                      <a:solidFill>
                        <a:schemeClr val="bg1"/>
                      </a:solidFill>
                    </a:tcPr>
                  </a:tc>
                </a:tr>
              </a:tbl>
            </a:graphicData>
          </a:graphic>
        </p:graphicFrame>
        <p:sp>
          <p:nvSpPr>
            <p:cNvPr id="10" name="文本框 9"/>
            <p:cNvSpPr txBox="1"/>
            <p:nvPr/>
          </p:nvSpPr>
          <p:spPr>
            <a:xfrm>
              <a:off x="202959" y="728874"/>
              <a:ext cx="5838738"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rPr>
                <a:t>石杉碱甲注射液与加兰他敏的比较</a:t>
              </a:r>
              <a:r>
                <a:rPr lang="en-US" altLang="zh-CN" sz="1400" kern="100" baseline="30000" dirty="0">
                  <a:latin typeface="微软雅黑" panose="020B0503020204020204" pitchFamily="34" charset="-122"/>
                  <a:ea typeface="微软雅黑" panose="020B0503020204020204" pitchFamily="34" charset="-122"/>
                  <a:cs typeface="Times New Roman" panose="02020603050405020304" pitchFamily="18" charset="0"/>
                  <a:sym typeface="+mn-ea"/>
                </a:rPr>
                <a:t>【1】 </a:t>
              </a:r>
              <a:endParaRPr lang="en-US" sz="14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graphicFrame>
        <p:nvGraphicFramePr>
          <p:cNvPr id="16" name="图示 15"/>
          <p:cNvGraphicFramePr/>
          <p:nvPr/>
        </p:nvGraphicFramePr>
        <p:xfrm>
          <a:off x="1816054" y="2809662"/>
          <a:ext cx="2971566" cy="542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图示 17"/>
          <p:cNvGraphicFramePr/>
          <p:nvPr/>
        </p:nvGraphicFramePr>
        <p:xfrm>
          <a:off x="2101850" y="1781175"/>
          <a:ext cx="821690" cy="9613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9" name="图片 18"/>
          <p:cNvPicPr>
            <a:picLocks noChangeAspect="1"/>
          </p:cNvPicPr>
          <p:nvPr/>
        </p:nvPicPr>
        <p:blipFill rotWithShape="1">
          <a:blip r:embed="rId13"/>
          <a:srcRect t="44409"/>
          <a:stretch>
            <a:fillRect/>
          </a:stretch>
        </p:blipFill>
        <p:spPr>
          <a:xfrm>
            <a:off x="7718154" y="1391567"/>
            <a:ext cx="3489172" cy="1530735"/>
          </a:xfrm>
          <a:prstGeom prst="rect">
            <a:avLst/>
          </a:prstGeom>
        </p:spPr>
      </p:pic>
      <p:pic>
        <p:nvPicPr>
          <p:cNvPr id="21" name="Picture 20" descr="A close-up of a cell&#10;&#10;Description automatically generated"/>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97640" y="2819187"/>
            <a:ext cx="3170067" cy="1222137"/>
          </a:xfrm>
          <a:prstGeom prst="rect">
            <a:avLst/>
          </a:prstGeom>
        </p:spPr>
      </p:pic>
      <p:sp>
        <p:nvSpPr>
          <p:cNvPr id="22" name="文本框 21"/>
          <p:cNvSpPr txBox="1"/>
          <p:nvPr>
            <p:custDataLst>
              <p:tags r:id="rId15"/>
            </p:custDataLst>
          </p:nvPr>
        </p:nvSpPr>
        <p:spPr>
          <a:xfrm>
            <a:off x="8806150" y="4777000"/>
            <a:ext cx="2705619" cy="293405"/>
          </a:xfrm>
          <a:prstGeom prst="rect">
            <a:avLst/>
          </a:prstGeom>
          <a:noFill/>
        </p:spPr>
        <p:txBody>
          <a:bodyPr vert="horz" wrap="square" lIns="67500" tIns="35100" rIns="67500" bIns="35100" rtlCol="0" anchor="ctr" anchorCtr="0">
            <a:noAutofit/>
          </a:bodyPr>
          <a:lstStyle/>
          <a:p>
            <a:r>
              <a:rPr lang="en-US" altLang="zh-TW" sz="1400" spc="150" dirty="0" err="1">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去甲肾上腺素</a:t>
            </a:r>
            <a:r>
              <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(NE)</a:t>
            </a:r>
            <a:endPar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a:p>
            <a:r>
              <a:rPr lang="en-US" altLang="zh-TW" sz="1400" spc="150" dirty="0" err="1">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多巴胺（DA</a:t>
            </a:r>
            <a:r>
              <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a:p>
            <a:r>
              <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5-羟色胺（5-HT）</a:t>
            </a:r>
            <a:endPar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a:p>
            <a:r>
              <a:rPr lang="el-GR" altLang="zh-TW" sz="1400" b="1" spc="150" dirty="0">
                <a:solidFill>
                  <a:srgbClr val="FF0000"/>
                </a:solidFill>
                <a:latin typeface="微软雅黑" panose="020B0503020204020204" pitchFamily="34" charset="-122"/>
                <a:ea typeface="微软雅黑" panose="020B0503020204020204" pitchFamily="34" charset="-122"/>
                <a:cs typeface="+mn-ea"/>
                <a:sym typeface="Arial" panose="020B0604020202020204" pitchFamily="34" charset="0"/>
              </a:rPr>
              <a:t>γ-</a:t>
            </a:r>
            <a:r>
              <a:rPr lang="zh-CN" altLang="en-US" sz="1400" b="1" spc="150" dirty="0">
                <a:solidFill>
                  <a:srgbClr val="FF0000"/>
                </a:solidFill>
                <a:latin typeface="微软雅黑" panose="020B0503020204020204" pitchFamily="34" charset="-122"/>
                <a:ea typeface="微软雅黑" panose="020B0503020204020204" pitchFamily="34" charset="-122"/>
                <a:cs typeface="+mn-ea"/>
                <a:sym typeface="Arial" panose="020B0604020202020204" pitchFamily="34" charset="0"/>
              </a:rPr>
              <a:t>氨基丁酸（</a:t>
            </a:r>
            <a:r>
              <a:rPr lang="en-US" altLang="zh-CN" sz="1400" b="1" spc="150" dirty="0">
                <a:solidFill>
                  <a:srgbClr val="FF0000"/>
                </a:solidFill>
                <a:latin typeface="微软雅黑" panose="020B0503020204020204" pitchFamily="34" charset="-122"/>
                <a:ea typeface="微软雅黑" panose="020B0503020204020204" pitchFamily="34" charset="-122"/>
                <a:cs typeface="+mn-ea"/>
                <a:sym typeface="Arial" panose="020B0604020202020204" pitchFamily="34" charset="0"/>
              </a:rPr>
              <a:t>GABA</a:t>
            </a:r>
            <a:r>
              <a:rPr lang="zh-CN" altLang="en-US" sz="1400" b="1" spc="150" dirty="0">
                <a:solidFill>
                  <a:srgbClr val="FF0000"/>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TW" sz="1400" b="1" spc="150" dirty="0">
              <a:solidFill>
                <a:srgbClr val="FF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任意多边形 27"/>
          <p:cNvSpPr/>
          <p:nvPr>
            <p:custDataLst>
              <p:tags r:id="rId16"/>
            </p:custDataLst>
          </p:nvPr>
        </p:nvSpPr>
        <p:spPr>
          <a:xfrm>
            <a:off x="7849326" y="4543365"/>
            <a:ext cx="825652" cy="715213"/>
          </a:xfrm>
          <a:custGeom>
            <a:avLst/>
            <a:gdLst>
              <a:gd name="connsiteX0" fmla="*/ 0 w 1178613"/>
              <a:gd name="connsiteY0" fmla="*/ 94289 h 942890"/>
              <a:gd name="connsiteX1" fmla="*/ 94289 w 1178613"/>
              <a:gd name="connsiteY1" fmla="*/ 0 h 942890"/>
              <a:gd name="connsiteX2" fmla="*/ 1084324 w 1178613"/>
              <a:gd name="connsiteY2" fmla="*/ 0 h 942890"/>
              <a:gd name="connsiteX3" fmla="*/ 1178613 w 1178613"/>
              <a:gd name="connsiteY3" fmla="*/ 94289 h 942890"/>
              <a:gd name="connsiteX4" fmla="*/ 1178613 w 1178613"/>
              <a:gd name="connsiteY4" fmla="*/ 848601 h 942890"/>
              <a:gd name="connsiteX5" fmla="*/ 1084324 w 1178613"/>
              <a:gd name="connsiteY5" fmla="*/ 942890 h 942890"/>
              <a:gd name="connsiteX6" fmla="*/ 94289 w 1178613"/>
              <a:gd name="connsiteY6" fmla="*/ 942890 h 942890"/>
              <a:gd name="connsiteX7" fmla="*/ 0 w 1178613"/>
              <a:gd name="connsiteY7" fmla="*/ 848601 h 942890"/>
              <a:gd name="connsiteX8" fmla="*/ 0 w 1178613"/>
              <a:gd name="connsiteY8" fmla="*/ 94289 h 9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613" h="942890">
                <a:moveTo>
                  <a:pt x="0" y="94289"/>
                </a:moveTo>
                <a:cubicBezTo>
                  <a:pt x="0" y="42215"/>
                  <a:pt x="42215" y="0"/>
                  <a:pt x="94289" y="0"/>
                </a:cubicBezTo>
                <a:lnTo>
                  <a:pt x="1084324" y="0"/>
                </a:lnTo>
                <a:cubicBezTo>
                  <a:pt x="1136398" y="0"/>
                  <a:pt x="1178613" y="42215"/>
                  <a:pt x="1178613" y="94289"/>
                </a:cubicBezTo>
                <a:lnTo>
                  <a:pt x="1178613" y="848601"/>
                </a:lnTo>
                <a:cubicBezTo>
                  <a:pt x="1178613" y="900675"/>
                  <a:pt x="1136398" y="942890"/>
                  <a:pt x="1084324" y="942890"/>
                </a:cubicBezTo>
                <a:lnTo>
                  <a:pt x="94289" y="942890"/>
                </a:lnTo>
                <a:cubicBezTo>
                  <a:pt x="42215" y="942890"/>
                  <a:pt x="0" y="900675"/>
                  <a:pt x="0" y="848601"/>
                </a:cubicBezTo>
                <a:lnTo>
                  <a:pt x="0" y="94289"/>
                </a:lnTo>
                <a:close/>
              </a:path>
            </a:pathLst>
          </a:custGeom>
          <a:solidFill>
            <a:srgbClr val="16A19C"/>
          </a:solidFill>
          <a:ln w="12700" cap="flat" cmpd="sng" algn="ctr">
            <a:solidFill>
              <a:sysClr val="window" lastClr="FFFFFF">
                <a:hueOff val="0"/>
                <a:satOff val="0"/>
                <a:lumOff val="0"/>
                <a:alphaOff val="0"/>
              </a:sysClr>
            </a:solidFill>
            <a:prstDash val="solid"/>
            <a:miter lim="800000"/>
          </a:ln>
          <a:effectLst/>
        </p:spPr>
        <p:txBody>
          <a:bodyPr spcFirstLastPara="0" vert="horz" wrap="square" lIns="67500" tIns="35100" rIns="67500" bIns="35100" numCol="1" spcCol="1270" anchor="ctr" anchorCtr="0">
            <a:normAutofit/>
          </a:bodyPr>
          <a:lstStyle/>
          <a:p>
            <a:pPr lvl="0" algn="ctr" defTabSz="889000">
              <a:lnSpc>
                <a:spcPct val="90000"/>
              </a:lnSpc>
              <a:spcBef>
                <a:spcPct val="0"/>
              </a:spcBef>
              <a:spcAft>
                <a:spcPct val="35000"/>
              </a:spcAft>
            </a:pPr>
            <a:r>
              <a:rPr lang="en-US" sz="1400" b="1" i="0" kern="1200" cap="all" baseline="0">
                <a:solidFill>
                  <a:srgbClr val="FFFFFF"/>
                </a:solidFill>
                <a:latin typeface="微软雅黑" panose="020B0503020204020204" pitchFamily="34" charset="-122"/>
                <a:ea typeface="微软雅黑" panose="020B0503020204020204" pitchFamily="34" charset="-122"/>
                <a:sym typeface="Arial" panose="020B0604020202020204" pitchFamily="34" charset="0"/>
              </a:rPr>
              <a:t>海马和前额叶皮质中</a:t>
            </a:r>
            <a:endParaRPr lang="en-US" sz="1400" b="1" i="0" kern="1200" cap="all" baseline="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文本框 24"/>
          <p:cNvSpPr txBox="1"/>
          <p:nvPr>
            <p:custDataLst>
              <p:tags r:id="rId17"/>
            </p:custDataLst>
          </p:nvPr>
        </p:nvSpPr>
        <p:spPr>
          <a:xfrm>
            <a:off x="8784462" y="5548990"/>
            <a:ext cx="3298209" cy="851965"/>
          </a:xfrm>
          <a:prstGeom prst="rect">
            <a:avLst/>
          </a:prstGeom>
          <a:noFill/>
        </p:spPr>
        <p:txBody>
          <a:bodyPr vert="horz" wrap="square" lIns="67500" tIns="35100" rIns="67500" bIns="35100" rtlCol="0" anchor="ctr" anchorCtr="0">
            <a:noAutofit/>
          </a:bodyPr>
          <a:lstStyle/>
          <a:p>
            <a:r>
              <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5-羟色胺1A受体(5-HT1AR)</a:t>
            </a:r>
            <a:endPar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a:p>
            <a:r>
              <a:rPr lang="zh-CN" altLang="en-US"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环磷酸腺苷反应元件结合蛋白</a:t>
            </a:r>
            <a:r>
              <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(CREB)</a:t>
            </a:r>
            <a:endPar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a:p>
            <a:r>
              <a:rPr lang="en-US" altLang="zh-TW" sz="1400" spc="150" dirty="0" err="1">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磷酸化的CREB</a:t>
            </a:r>
            <a:r>
              <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(p-CREB)</a:t>
            </a:r>
            <a:endPar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a:p>
            <a:r>
              <a:rPr lang="en-US" altLang="zh-TW" sz="1400" spc="150" dirty="0" err="1">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脑源性神经营养因子</a:t>
            </a:r>
            <a:r>
              <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rPr>
              <a:t>(BDNF)</a:t>
            </a:r>
            <a:endParaRPr lang="en-US" altLang="zh-TW" sz="1400" spc="150" dirty="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7" name="任意多边形 29"/>
          <p:cNvSpPr/>
          <p:nvPr>
            <p:custDataLst>
              <p:tags r:id="rId18"/>
            </p:custDataLst>
          </p:nvPr>
        </p:nvSpPr>
        <p:spPr>
          <a:xfrm>
            <a:off x="7849326" y="5740178"/>
            <a:ext cx="800073" cy="715213"/>
          </a:xfrm>
          <a:custGeom>
            <a:avLst/>
            <a:gdLst>
              <a:gd name="connsiteX0" fmla="*/ 0 w 1178613"/>
              <a:gd name="connsiteY0" fmla="*/ 94289 h 942890"/>
              <a:gd name="connsiteX1" fmla="*/ 94289 w 1178613"/>
              <a:gd name="connsiteY1" fmla="*/ 0 h 942890"/>
              <a:gd name="connsiteX2" fmla="*/ 1084324 w 1178613"/>
              <a:gd name="connsiteY2" fmla="*/ 0 h 942890"/>
              <a:gd name="connsiteX3" fmla="*/ 1178613 w 1178613"/>
              <a:gd name="connsiteY3" fmla="*/ 94289 h 942890"/>
              <a:gd name="connsiteX4" fmla="*/ 1178613 w 1178613"/>
              <a:gd name="connsiteY4" fmla="*/ 848601 h 942890"/>
              <a:gd name="connsiteX5" fmla="*/ 1084324 w 1178613"/>
              <a:gd name="connsiteY5" fmla="*/ 942890 h 942890"/>
              <a:gd name="connsiteX6" fmla="*/ 94289 w 1178613"/>
              <a:gd name="connsiteY6" fmla="*/ 942890 h 942890"/>
              <a:gd name="connsiteX7" fmla="*/ 0 w 1178613"/>
              <a:gd name="connsiteY7" fmla="*/ 848601 h 942890"/>
              <a:gd name="connsiteX8" fmla="*/ 0 w 1178613"/>
              <a:gd name="connsiteY8" fmla="*/ 94289 h 9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613" h="942890">
                <a:moveTo>
                  <a:pt x="0" y="94289"/>
                </a:moveTo>
                <a:cubicBezTo>
                  <a:pt x="0" y="42215"/>
                  <a:pt x="42215" y="0"/>
                  <a:pt x="94289" y="0"/>
                </a:cubicBezTo>
                <a:lnTo>
                  <a:pt x="1084324" y="0"/>
                </a:lnTo>
                <a:cubicBezTo>
                  <a:pt x="1136398" y="0"/>
                  <a:pt x="1178613" y="42215"/>
                  <a:pt x="1178613" y="94289"/>
                </a:cubicBezTo>
                <a:lnTo>
                  <a:pt x="1178613" y="848601"/>
                </a:lnTo>
                <a:cubicBezTo>
                  <a:pt x="1178613" y="900675"/>
                  <a:pt x="1136398" y="942890"/>
                  <a:pt x="1084324" y="942890"/>
                </a:cubicBezTo>
                <a:lnTo>
                  <a:pt x="94289" y="942890"/>
                </a:lnTo>
                <a:cubicBezTo>
                  <a:pt x="42215" y="942890"/>
                  <a:pt x="0" y="900675"/>
                  <a:pt x="0" y="848601"/>
                </a:cubicBezTo>
                <a:lnTo>
                  <a:pt x="0" y="94289"/>
                </a:lnTo>
                <a:close/>
              </a:path>
            </a:pathLst>
          </a:custGeom>
          <a:solidFill>
            <a:srgbClr val="16A19C"/>
          </a:solidFill>
          <a:ln w="12700" cap="flat" cmpd="sng" algn="ctr">
            <a:solidFill>
              <a:sysClr val="window" lastClr="FFFFFF">
                <a:hueOff val="0"/>
                <a:satOff val="0"/>
                <a:lumOff val="0"/>
                <a:alphaOff val="0"/>
              </a:sysClr>
            </a:solidFill>
            <a:prstDash val="solid"/>
            <a:miter lim="800000"/>
          </a:ln>
          <a:effectLst/>
        </p:spPr>
        <p:txBody>
          <a:bodyPr spcFirstLastPara="0" vert="horz" wrap="square" lIns="67500" tIns="35100" rIns="67500" bIns="35100" numCol="1" spcCol="1270" anchor="ctr" anchorCtr="0">
            <a:normAutofit/>
          </a:bodyPr>
          <a:lstStyle/>
          <a:p>
            <a:pPr lvl="0" algn="ctr" defTabSz="889000">
              <a:lnSpc>
                <a:spcPct val="90000"/>
              </a:lnSpc>
              <a:spcBef>
                <a:spcPct val="0"/>
              </a:spcBef>
              <a:spcAft>
                <a:spcPct val="35000"/>
              </a:spcAft>
            </a:pPr>
            <a:r>
              <a:rPr lang="en-US" sz="1400" b="1" i="0" kern="1200" cap="all" baseline="0">
                <a:solidFill>
                  <a:srgbClr val="FFFFFF"/>
                </a:solidFill>
                <a:latin typeface="微软雅黑" panose="020B0503020204020204" pitchFamily="34" charset="-122"/>
                <a:ea typeface="微软雅黑" panose="020B0503020204020204" pitchFamily="34" charset="-122"/>
                <a:sym typeface="Arial" panose="020B0604020202020204" pitchFamily="34" charset="0"/>
              </a:rPr>
              <a:t>海马</a:t>
            </a:r>
            <a:endParaRPr lang="en-US" sz="1400" b="1" i="0" kern="1200" cap="all" baseline="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28" name="直接箭头连接符 27"/>
          <p:cNvCxnSpPr/>
          <p:nvPr>
            <p:custDataLst>
              <p:tags r:id="rId19"/>
            </p:custDataLst>
          </p:nvPr>
        </p:nvCxnSpPr>
        <p:spPr>
          <a:xfrm flipH="1">
            <a:off x="7450819" y="4824451"/>
            <a:ext cx="398145" cy="793750"/>
          </a:xfrm>
          <a:prstGeom prst="straightConnector1">
            <a:avLst/>
          </a:prstGeom>
          <a:noFill/>
          <a:ln w="15875" cap="flat" cmpd="sng" algn="ctr">
            <a:solidFill>
              <a:srgbClr val="3E5161"/>
            </a:solidFill>
            <a:prstDash val="solid"/>
            <a:miter lim="800000"/>
            <a:tailEnd type="triangle"/>
          </a:ln>
          <a:effectLst/>
        </p:spPr>
      </p:cxnSp>
      <p:cxnSp>
        <p:nvCxnSpPr>
          <p:cNvPr id="29" name="直接箭头连接符 28"/>
          <p:cNvCxnSpPr/>
          <p:nvPr>
            <p:custDataLst>
              <p:tags r:id="rId20"/>
            </p:custDataLst>
          </p:nvPr>
        </p:nvCxnSpPr>
        <p:spPr>
          <a:xfrm flipH="1" flipV="1">
            <a:off x="7480029" y="5666996"/>
            <a:ext cx="357505" cy="463550"/>
          </a:xfrm>
          <a:prstGeom prst="straightConnector1">
            <a:avLst/>
          </a:prstGeom>
          <a:noFill/>
          <a:ln w="15875" cap="flat" cmpd="sng" algn="ctr">
            <a:solidFill>
              <a:srgbClr val="3E5161"/>
            </a:solidFill>
            <a:prstDash val="solid"/>
            <a:miter lim="800000"/>
            <a:tailEnd type="triangle"/>
          </a:ln>
          <a:effectLst/>
        </p:spPr>
      </p:cxnSp>
      <p:sp>
        <p:nvSpPr>
          <p:cNvPr id="13" name="矩形: 圆角 12"/>
          <p:cNvSpPr/>
          <p:nvPr/>
        </p:nvSpPr>
        <p:spPr>
          <a:xfrm>
            <a:off x="223520" y="1036955"/>
            <a:ext cx="2102485" cy="344805"/>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1</a:t>
            </a: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、选择性好</a:t>
            </a:r>
            <a:endPar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endParaRPr>
          </a:p>
        </p:txBody>
      </p:sp>
      <p:sp>
        <p:nvSpPr>
          <p:cNvPr id="17" name="矩形: 圆角 16"/>
          <p:cNvSpPr/>
          <p:nvPr/>
        </p:nvSpPr>
        <p:spPr>
          <a:xfrm>
            <a:off x="250190" y="3733165"/>
            <a:ext cx="2075815" cy="344805"/>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algn="just">
              <a:defRPr/>
            </a:pPr>
            <a:r>
              <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2</a:t>
            </a: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降低炎症因子</a:t>
            </a:r>
            <a:endParaRPr lang="zh-CN" altLang="en-US" sz="16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sp>
        <p:nvSpPr>
          <p:cNvPr id="23" name="矩形: 圆角 22"/>
          <p:cNvSpPr/>
          <p:nvPr/>
        </p:nvSpPr>
        <p:spPr>
          <a:xfrm>
            <a:off x="7132453" y="1045502"/>
            <a:ext cx="3957561" cy="344837"/>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algn="just">
              <a:defRPr/>
            </a:pPr>
            <a:r>
              <a:rPr lang="en-US" altLang="zh-CN" sz="1600" b="1" dirty="0">
                <a:solidFill>
                  <a:prstClr val="black"/>
                </a:solidFill>
                <a:latin typeface="微软雅黑" panose="020B0503020204020204" pitchFamily="34" charset="-122"/>
                <a:ea typeface="微软雅黑" panose="020B0503020204020204" pitchFamily="34" charset="-122"/>
                <a:sym typeface="+mn-ea"/>
              </a:rPr>
              <a:t>3</a:t>
            </a: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有效改善</a:t>
            </a: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MG</a:t>
            </a: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小鼠</a:t>
            </a:r>
            <a:r>
              <a:rPr lang="zh-CN" altLang="en-US"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肌肉拉力</a:t>
            </a: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、组织病理</a:t>
            </a:r>
            <a:endParaRPr lang="zh-CN" altLang="en-US" sz="16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endParaRPr>
          </a:p>
        </p:txBody>
      </p:sp>
      <p:sp>
        <p:nvSpPr>
          <p:cNvPr id="26" name="矩形: 圆角 25"/>
          <p:cNvSpPr/>
          <p:nvPr/>
        </p:nvSpPr>
        <p:spPr>
          <a:xfrm>
            <a:off x="7132955" y="4089400"/>
            <a:ext cx="3956685" cy="344805"/>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algn="just">
              <a:defRPr/>
            </a:pPr>
            <a:r>
              <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4</a:t>
            </a: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缓解</a:t>
            </a: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MG</a:t>
            </a: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患者焦虑</a:t>
            </a: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a:t>
            </a: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a:rPr>
              <a:t>抑郁</a:t>
            </a:r>
            <a:r>
              <a:rPr lang="en-US" altLang="zh-CN" sz="1600" kern="100" baseline="30000" dirty="0">
                <a:latin typeface="微软雅黑" panose="020B0503020204020204" pitchFamily="34" charset="-122"/>
                <a:ea typeface="微软雅黑" panose="020B0503020204020204" pitchFamily="34" charset="-122"/>
                <a:cs typeface="Times New Roman" panose="02020603050405020304" pitchFamily="18" charset="0"/>
                <a:sym typeface="+mn-ea"/>
              </a:rPr>
              <a:t>【3】</a:t>
            </a:r>
            <a:endParaRPr lang="en-US" altLang="zh-CN" sz="1600" b="1" kern="100" baseline="300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0" name="文本框 19"/>
          <p:cNvSpPr txBox="1"/>
          <p:nvPr/>
        </p:nvSpPr>
        <p:spPr>
          <a:xfrm>
            <a:off x="299720" y="2729865"/>
            <a:ext cx="1878330" cy="1014730"/>
          </a:xfrm>
          <a:prstGeom prst="rect">
            <a:avLst/>
          </a:prstGeom>
          <a:noFill/>
        </p:spPr>
        <p:txBody>
          <a:bodyPr wrap="square" rtlCol="0">
            <a:spAutoFit/>
          </a:bodyPr>
          <a:lstStyle/>
          <a:p>
            <a:r>
              <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a:rPr>
              <a:t>备注：</a:t>
            </a:r>
            <a:endParaRPr lang="en-US" altLang="zh-CN" sz="1200" dirty="0">
              <a:solidFill>
                <a:schemeClr val="tx1"/>
              </a:solidFill>
              <a:latin typeface="微软雅黑" panose="020B0503020204020204" pitchFamily="34" charset="-122"/>
              <a:ea typeface="微软雅黑" panose="020B0503020204020204" pitchFamily="34" charset="-122"/>
              <a:sym typeface="Arial" panose="020B0604020202020204"/>
            </a:endParaRPr>
          </a:p>
          <a:p>
            <a:r>
              <a:rPr lang="en-US" altLang="zh-CN" sz="1200" dirty="0">
                <a:solidFill>
                  <a:schemeClr val="tx1"/>
                </a:solidFill>
                <a:latin typeface="微软雅黑" panose="020B0503020204020204" pitchFamily="34" charset="-122"/>
                <a:ea typeface="微软雅黑" panose="020B0503020204020204" pitchFamily="34" charset="-122"/>
                <a:sym typeface="Arial" panose="020B0604020202020204"/>
              </a:rPr>
              <a:t>IC</a:t>
            </a:r>
            <a:r>
              <a:rPr lang="en-US" altLang="zh-CN" sz="1200" baseline="-25000" dirty="0">
                <a:solidFill>
                  <a:schemeClr val="tx1"/>
                </a:solidFill>
                <a:latin typeface="微软雅黑" panose="020B0503020204020204" pitchFamily="34" charset="-122"/>
                <a:ea typeface="微软雅黑" panose="020B0503020204020204" pitchFamily="34" charset="-122"/>
                <a:sym typeface="Arial" panose="020B0604020202020204"/>
              </a:rPr>
              <a:t>50</a:t>
            </a:r>
            <a:r>
              <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a:rPr>
              <a:t>：半抑制浓度</a:t>
            </a:r>
            <a:endParaRPr lang="en-US" altLang="zh-CN" sz="1200" dirty="0">
              <a:solidFill>
                <a:schemeClr val="tx1"/>
              </a:solidFill>
              <a:latin typeface="微软雅黑" panose="020B0503020204020204" pitchFamily="34" charset="-122"/>
              <a:ea typeface="微软雅黑" panose="020B0503020204020204" pitchFamily="34" charset="-122"/>
              <a:sym typeface="Arial" panose="020B0604020202020204"/>
            </a:endParaRPr>
          </a:p>
          <a:p>
            <a:r>
              <a:rPr lang="en-US" altLang="zh-CN" sz="1200" dirty="0" err="1">
                <a:solidFill>
                  <a:schemeClr val="tx1"/>
                </a:solidFill>
                <a:latin typeface="微软雅黑" panose="020B0503020204020204" pitchFamily="34" charset="-122"/>
                <a:ea typeface="微软雅黑" panose="020B0503020204020204" pitchFamily="34" charset="-122"/>
                <a:sym typeface="Arial" panose="020B0604020202020204"/>
              </a:rPr>
              <a:t>AchE</a:t>
            </a:r>
            <a:r>
              <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a:rPr>
              <a:t>：乙酰胆碱酯酶</a:t>
            </a:r>
            <a:endParaRPr lang="en-US" altLang="zh-CN" sz="1200" dirty="0">
              <a:solidFill>
                <a:schemeClr val="tx1"/>
              </a:solidFill>
              <a:latin typeface="微软雅黑" panose="020B0503020204020204" pitchFamily="34" charset="-122"/>
              <a:ea typeface="微软雅黑" panose="020B0503020204020204" pitchFamily="34" charset="-122"/>
              <a:sym typeface="Arial" panose="020B0604020202020204"/>
            </a:endParaRPr>
          </a:p>
          <a:p>
            <a:r>
              <a:rPr lang="en-US" altLang="zh-CN" sz="1200" dirty="0" err="1">
                <a:solidFill>
                  <a:schemeClr val="tx1"/>
                </a:solidFill>
                <a:latin typeface="微软雅黑" panose="020B0503020204020204" pitchFamily="34" charset="-122"/>
                <a:ea typeface="微软雅黑" panose="020B0503020204020204" pitchFamily="34" charset="-122"/>
                <a:sym typeface="Arial" panose="020B0604020202020204"/>
              </a:rPr>
              <a:t>BuchE</a:t>
            </a:r>
            <a:r>
              <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a:rPr>
              <a:t>：丁酰胆碱酯酶</a:t>
            </a:r>
            <a:endParaRPr lang="en-US" altLang="zh-CN" sz="1200" dirty="0">
              <a:solidFill>
                <a:schemeClr val="tx1"/>
              </a:solidFill>
              <a:latin typeface="微软雅黑" panose="020B0503020204020204" pitchFamily="34" charset="-122"/>
              <a:ea typeface="微软雅黑" panose="020B0503020204020204" pitchFamily="34" charset="-122"/>
              <a:sym typeface="Arial" panose="020B0604020202020204"/>
            </a:endParaRPr>
          </a:p>
          <a:p>
            <a:r>
              <a:rPr lang="en-US" altLang="zh-CN" sz="1200" dirty="0">
                <a:solidFill>
                  <a:schemeClr val="tx1"/>
                </a:solidFill>
                <a:latin typeface="微软雅黑" panose="020B0503020204020204" pitchFamily="34" charset="-122"/>
                <a:ea typeface="微软雅黑" panose="020B0503020204020204" pitchFamily="34" charset="-122"/>
                <a:sym typeface="Arial" panose="020B0604020202020204"/>
              </a:rPr>
              <a:t>Ki</a:t>
            </a:r>
            <a:r>
              <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a:rPr>
              <a:t>：受体亲和力</a:t>
            </a:r>
            <a:endParaRPr lang="zh-CN" altLang="en-US" sz="1200" dirty="0">
              <a:solidFill>
                <a:schemeClr val="tx1"/>
              </a:solidFill>
              <a:latin typeface="微软雅黑" panose="020B0503020204020204" pitchFamily="34" charset="-122"/>
              <a:ea typeface="微软雅黑" panose="020B0503020204020204" pitchFamily="34" charset="-122"/>
              <a:sym typeface="Arial" panose="020B0604020202020204"/>
            </a:endParaRPr>
          </a:p>
        </p:txBody>
      </p:sp>
      <p:pic>
        <p:nvPicPr>
          <p:cNvPr id="5" name="图片 4"/>
          <p:cNvPicPr>
            <a:picLocks noChangeAspect="1"/>
          </p:cNvPicPr>
          <p:nvPr/>
        </p:nvPicPr>
        <p:blipFill>
          <a:blip r:embed="rId21"/>
          <a:stretch>
            <a:fillRect/>
          </a:stretch>
        </p:blipFill>
        <p:spPr>
          <a:xfrm>
            <a:off x="0" y="-11430"/>
            <a:ext cx="12192635" cy="360680"/>
          </a:xfrm>
          <a:prstGeom prst="rect">
            <a:avLst/>
          </a:prstGeom>
        </p:spPr>
      </p:pic>
      <p:pic>
        <p:nvPicPr>
          <p:cNvPr id="11" name="图片 10"/>
          <p:cNvPicPr>
            <a:picLocks noChangeAspect="1"/>
          </p:cNvPicPr>
          <p:nvPr/>
        </p:nvPicPr>
        <p:blipFill>
          <a:blip r:embed="rId22"/>
          <a:stretch>
            <a:fillRect/>
          </a:stretch>
        </p:blipFill>
        <p:spPr>
          <a:xfrm>
            <a:off x="0" y="6729095"/>
            <a:ext cx="12192635" cy="135255"/>
          </a:xfrm>
          <a:prstGeom prst="rect">
            <a:avLst/>
          </a:prstGeom>
        </p:spPr>
      </p:pic>
      <p:sp>
        <p:nvSpPr>
          <p:cNvPr id="30" name="文本框 29"/>
          <p:cNvSpPr txBox="1"/>
          <p:nvPr/>
        </p:nvSpPr>
        <p:spPr>
          <a:xfrm>
            <a:off x="182880" y="-5715"/>
            <a:ext cx="827405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有效性</a:t>
            </a:r>
            <a:endParaRPr kumimoji="0" lang="zh-CN" altLang="en-US"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63" name="组合 62" descr="7b0a202020202274657874626f78223a20227b5c2269645c223a32303334383534302c5c227469645c223a5c225c227d220a7d0a"/>
          <p:cNvGrpSpPr/>
          <p:nvPr>
            <p:custDataLst>
              <p:tags r:id="rId23"/>
            </p:custDataLst>
          </p:nvPr>
        </p:nvGrpSpPr>
        <p:grpSpPr>
          <a:xfrm>
            <a:off x="349885" y="406400"/>
            <a:ext cx="11369040" cy="568325"/>
            <a:chOff x="3057525" y="2119434"/>
            <a:chExt cx="6076950" cy="2633541"/>
          </a:xfrm>
        </p:grpSpPr>
        <p:grpSp>
          <p:nvGrpSpPr>
            <p:cNvPr id="64" name="组合 63"/>
            <p:cNvGrpSpPr/>
            <p:nvPr/>
          </p:nvGrpSpPr>
          <p:grpSpPr>
            <a:xfrm>
              <a:off x="3057525" y="2119434"/>
              <a:ext cx="6076950" cy="2633541"/>
              <a:chOff x="3057525" y="2119434"/>
              <a:chExt cx="6076950" cy="2633541"/>
            </a:xfrm>
          </p:grpSpPr>
          <p:grpSp>
            <p:nvGrpSpPr>
              <p:cNvPr id="65" name="图形 46"/>
              <p:cNvGrpSpPr/>
              <p:nvPr/>
            </p:nvGrpSpPr>
            <p:grpSpPr>
              <a:xfrm>
                <a:off x="3057525" y="2138366"/>
                <a:ext cx="6076950" cy="2595560"/>
                <a:chOff x="0" y="0"/>
                <a:chExt cx="5274310" cy="2248535"/>
              </a:xfrm>
            </p:grpSpPr>
            <p:sp>
              <p:nvSpPr>
                <p:cNvPr id="68" name="任意多边形: 形状 7"/>
                <p:cNvSpPr/>
                <p:nvPr/>
              </p:nvSpPr>
              <p:spPr>
                <a:xfrm>
                  <a:off x="8266" y="8266"/>
                  <a:ext cx="5257776" cy="2232001"/>
                </a:xfrm>
                <a:custGeom>
                  <a:avLst/>
                  <a:gdLst>
                    <a:gd name="connsiteX0" fmla="*/ 0 w 5257776"/>
                    <a:gd name="connsiteY0" fmla="*/ 0 h 2232001"/>
                    <a:gd name="connsiteX1" fmla="*/ 5257776 w 5257776"/>
                    <a:gd name="connsiteY1" fmla="*/ 0 h 2232001"/>
                    <a:gd name="connsiteX2" fmla="*/ 5257776 w 5257776"/>
                    <a:gd name="connsiteY2" fmla="*/ 2232002 h 2232001"/>
                    <a:gd name="connsiteX3" fmla="*/ 0 w 5257776"/>
                    <a:gd name="connsiteY3" fmla="*/ 2232002 h 2232001"/>
                    <a:gd name="connsiteX4" fmla="*/ 0 w 5257776"/>
                    <a:gd name="connsiteY4" fmla="*/ 0 h 223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776" h="2232001">
                      <a:moveTo>
                        <a:pt x="0" y="0"/>
                      </a:moveTo>
                      <a:lnTo>
                        <a:pt x="5257776" y="0"/>
                      </a:lnTo>
                      <a:lnTo>
                        <a:pt x="5257776" y="2232002"/>
                      </a:lnTo>
                      <a:lnTo>
                        <a:pt x="0" y="2232002"/>
                      </a:lnTo>
                      <a:lnTo>
                        <a:pt x="0" y="0"/>
                      </a:lnTo>
                      <a:close/>
                    </a:path>
                  </a:pathLst>
                </a:custGeom>
                <a:solidFill>
                  <a:srgbClr val="FFFFFF"/>
                </a:solidFill>
                <a:ln w="8256"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69" name="任意多边形: 形状 8"/>
                <p:cNvSpPr/>
                <p:nvPr/>
              </p:nvSpPr>
              <p:spPr>
                <a:xfrm>
                  <a:off x="0" y="0"/>
                  <a:ext cx="5274310" cy="2248535"/>
                </a:xfrm>
                <a:custGeom>
                  <a:avLst/>
                  <a:gdLst>
                    <a:gd name="connsiteX0" fmla="*/ 5274310 w 5274310"/>
                    <a:gd name="connsiteY0" fmla="*/ 0 h 2248535"/>
                    <a:gd name="connsiteX1" fmla="*/ 0 w 5274310"/>
                    <a:gd name="connsiteY1" fmla="*/ 0 h 2248535"/>
                    <a:gd name="connsiteX2" fmla="*/ 0 w 5274310"/>
                    <a:gd name="connsiteY2" fmla="*/ 2248535 h 2248535"/>
                    <a:gd name="connsiteX3" fmla="*/ 5274310 w 5274310"/>
                    <a:gd name="connsiteY3" fmla="*/ 2248535 h 2248535"/>
                    <a:gd name="connsiteX4" fmla="*/ 5274310 w 5274310"/>
                    <a:gd name="connsiteY4" fmla="*/ 0 h 2248535"/>
                    <a:gd name="connsiteX5" fmla="*/ 16534 w 5274310"/>
                    <a:gd name="connsiteY5" fmla="*/ 2232002 h 2248535"/>
                    <a:gd name="connsiteX6" fmla="*/ 16534 w 5274310"/>
                    <a:gd name="connsiteY6" fmla="*/ 16533 h 2248535"/>
                    <a:gd name="connsiteX7" fmla="*/ 5257776 w 5274310"/>
                    <a:gd name="connsiteY7" fmla="*/ 16533 h 2248535"/>
                    <a:gd name="connsiteX8" fmla="*/ 5257776 w 5274310"/>
                    <a:gd name="connsiteY8" fmla="*/ 2232002 h 2248535"/>
                    <a:gd name="connsiteX9" fmla="*/ 16534 w 5274310"/>
                    <a:gd name="connsiteY9" fmla="*/ 2232002 h 224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10" h="2248535">
                      <a:moveTo>
                        <a:pt x="5274310" y="0"/>
                      </a:moveTo>
                      <a:lnTo>
                        <a:pt x="0" y="0"/>
                      </a:lnTo>
                      <a:lnTo>
                        <a:pt x="0" y="2248535"/>
                      </a:lnTo>
                      <a:lnTo>
                        <a:pt x="5274310" y="2248535"/>
                      </a:lnTo>
                      <a:lnTo>
                        <a:pt x="5274310" y="0"/>
                      </a:lnTo>
                      <a:close/>
                      <a:moveTo>
                        <a:pt x="16534" y="2232002"/>
                      </a:moveTo>
                      <a:lnTo>
                        <a:pt x="16534" y="16533"/>
                      </a:lnTo>
                      <a:lnTo>
                        <a:pt x="5257776" y="16533"/>
                      </a:lnTo>
                      <a:lnTo>
                        <a:pt x="5257776" y="2232002"/>
                      </a:lnTo>
                      <a:lnTo>
                        <a:pt x="16534" y="2232002"/>
                      </a:lnTo>
                      <a:close/>
                    </a:path>
                  </a:pathLst>
                </a:custGeom>
                <a:solidFill>
                  <a:srgbClr val="6DAF93"/>
                </a:solidFill>
                <a:ln w="8256"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grpSp>
          <p:sp>
            <p:nvSpPr>
              <p:cNvPr id="70" name="任意多边形: 形状 5"/>
              <p:cNvSpPr/>
              <p:nvPr/>
            </p:nvSpPr>
            <p:spPr>
              <a:xfrm>
                <a:off x="3397570" y="2119434"/>
                <a:ext cx="1628775" cy="57150"/>
              </a:xfrm>
              <a:custGeom>
                <a:avLst/>
                <a:gdLst>
                  <a:gd name="connsiteX0" fmla="*/ 0 w 1628775"/>
                  <a:gd name="connsiteY0" fmla="*/ 0 h 57150"/>
                  <a:gd name="connsiteX1" fmla="*/ 1628775 w 1628775"/>
                  <a:gd name="connsiteY1" fmla="*/ 0 h 57150"/>
                  <a:gd name="connsiteX2" fmla="*/ 1628775 w 1628775"/>
                  <a:gd name="connsiteY2" fmla="*/ 57150 h 57150"/>
                  <a:gd name="connsiteX3" fmla="*/ 0 w 1628775"/>
                  <a:gd name="connsiteY3" fmla="*/ 57150 h 57150"/>
                </a:gdLst>
                <a:ahLst/>
                <a:cxnLst>
                  <a:cxn ang="0">
                    <a:pos x="connsiteX0" y="connsiteY0"/>
                  </a:cxn>
                  <a:cxn ang="0">
                    <a:pos x="connsiteX1" y="connsiteY1"/>
                  </a:cxn>
                  <a:cxn ang="0">
                    <a:pos x="connsiteX2" y="connsiteY2"/>
                  </a:cxn>
                  <a:cxn ang="0">
                    <a:pos x="connsiteX3" y="connsiteY3"/>
                  </a:cxn>
                </a:cxnLst>
                <a:rect l="l" t="t" r="r" b="b"/>
                <a:pathLst>
                  <a:path w="1628775" h="57150">
                    <a:moveTo>
                      <a:pt x="0" y="0"/>
                    </a:moveTo>
                    <a:lnTo>
                      <a:pt x="1628775" y="0"/>
                    </a:lnTo>
                    <a:lnTo>
                      <a:pt x="1628775" y="57150"/>
                    </a:lnTo>
                    <a:lnTo>
                      <a:pt x="0" y="57150"/>
                    </a:lnTo>
                    <a:close/>
                  </a:path>
                </a:pathLst>
              </a:custGeom>
              <a:solidFill>
                <a:srgbClr val="6DAF93"/>
              </a:solidFill>
              <a:ln w="9525"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71" name="任意多边形: 形状 6"/>
              <p:cNvSpPr/>
              <p:nvPr/>
            </p:nvSpPr>
            <p:spPr>
              <a:xfrm>
                <a:off x="7158037" y="4695825"/>
                <a:ext cx="1628775" cy="57150"/>
              </a:xfrm>
              <a:custGeom>
                <a:avLst/>
                <a:gdLst>
                  <a:gd name="connsiteX0" fmla="*/ 0 w 1628775"/>
                  <a:gd name="connsiteY0" fmla="*/ 0 h 57150"/>
                  <a:gd name="connsiteX1" fmla="*/ 1628775 w 1628775"/>
                  <a:gd name="connsiteY1" fmla="*/ 0 h 57150"/>
                  <a:gd name="connsiteX2" fmla="*/ 1628775 w 1628775"/>
                  <a:gd name="connsiteY2" fmla="*/ 57150 h 57150"/>
                  <a:gd name="connsiteX3" fmla="*/ 0 w 1628775"/>
                  <a:gd name="connsiteY3" fmla="*/ 57150 h 57150"/>
                </a:gdLst>
                <a:ahLst/>
                <a:cxnLst>
                  <a:cxn ang="0">
                    <a:pos x="connsiteX0" y="connsiteY0"/>
                  </a:cxn>
                  <a:cxn ang="0">
                    <a:pos x="connsiteX1" y="connsiteY1"/>
                  </a:cxn>
                  <a:cxn ang="0">
                    <a:pos x="connsiteX2" y="connsiteY2"/>
                  </a:cxn>
                  <a:cxn ang="0">
                    <a:pos x="connsiteX3" y="connsiteY3"/>
                  </a:cxn>
                </a:cxnLst>
                <a:rect l="l" t="t" r="r" b="b"/>
                <a:pathLst>
                  <a:path w="1628775" h="57150">
                    <a:moveTo>
                      <a:pt x="0" y="0"/>
                    </a:moveTo>
                    <a:lnTo>
                      <a:pt x="1628775" y="0"/>
                    </a:lnTo>
                    <a:lnTo>
                      <a:pt x="1628775" y="57150"/>
                    </a:lnTo>
                    <a:lnTo>
                      <a:pt x="0" y="57150"/>
                    </a:lnTo>
                    <a:close/>
                  </a:path>
                </a:pathLst>
              </a:custGeom>
              <a:solidFill>
                <a:srgbClr val="6DAF93"/>
              </a:solidFill>
              <a:ln w="9525"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grpSp>
        <p:sp>
          <p:nvSpPr>
            <p:cNvPr id="74" name="文本框 73"/>
            <p:cNvSpPr txBox="1"/>
            <p:nvPr/>
          </p:nvSpPr>
          <p:spPr>
            <a:xfrm>
              <a:off x="3185825" y="2263261"/>
              <a:ext cx="5883821" cy="1854886"/>
            </a:xfrm>
            <a:prstGeom prst="rect">
              <a:avLst/>
            </a:prstGeom>
            <a:noFill/>
          </p:spPr>
          <p:txBody>
            <a:bodyPr wrap="square" rtlCol="0" anchor="ctr">
              <a:noAutofit/>
            </a:bodyPr>
            <a:lstStyle/>
            <a:p>
              <a:pPr algn="ctr">
                <a:lnSpc>
                  <a:spcPct val="150000"/>
                </a:lnSpc>
              </a:pPr>
              <a:r>
                <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ea"/>
                </a:rPr>
                <a:t>石杉碱甲具有更强的乙酰胆碱酯酶选择性，同时具有抗炎、缓解焦虑</a:t>
              </a:r>
              <a:r>
                <a:rPr lang="en-US" altLang="zh-CN" b="1"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ea"/>
                </a:rPr>
                <a:t>抑郁作用，</a:t>
              </a:r>
              <a:r>
                <a:rPr lang="zh-CN" altLang="en-US"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临床获益更广</a:t>
              </a:r>
              <a:r>
                <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zh-CN" altLang="en-US" b="1" dirty="0">
                <a:effectLst/>
                <a:latin typeface="微软雅黑" panose="020B0503020204020204" pitchFamily="34" charset="-122"/>
                <a:ea typeface="微软雅黑" panose="020B0503020204020204" pitchFamily="34" charset="-122"/>
              </a:endParaRPr>
            </a:p>
          </p:txBody>
        </p:sp>
      </p:grpSp>
      <p:sp>
        <p:nvSpPr>
          <p:cNvPr id="8" name="任意多边形 25"/>
          <p:cNvSpPr/>
          <p:nvPr>
            <p:custDataLst>
              <p:tags r:id="rId24"/>
            </p:custDataLst>
          </p:nvPr>
        </p:nvSpPr>
        <p:spPr>
          <a:xfrm>
            <a:off x="7002859" y="5172815"/>
            <a:ext cx="749598" cy="715214"/>
          </a:xfrm>
          <a:custGeom>
            <a:avLst/>
            <a:gdLst>
              <a:gd name="connsiteX0" fmla="*/ 0 w 1240645"/>
              <a:gd name="connsiteY0" fmla="*/ 620323 h 1240645"/>
              <a:gd name="connsiteX1" fmla="*/ 620323 w 1240645"/>
              <a:gd name="connsiteY1" fmla="*/ 0 h 1240645"/>
              <a:gd name="connsiteX2" fmla="*/ 1240646 w 1240645"/>
              <a:gd name="connsiteY2" fmla="*/ 620323 h 1240645"/>
              <a:gd name="connsiteX3" fmla="*/ 620323 w 1240645"/>
              <a:gd name="connsiteY3" fmla="*/ 1240646 h 1240645"/>
              <a:gd name="connsiteX4" fmla="*/ 0 w 1240645"/>
              <a:gd name="connsiteY4" fmla="*/ 620323 h 124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645" h="1240645">
                <a:moveTo>
                  <a:pt x="0" y="620323"/>
                </a:moveTo>
                <a:cubicBezTo>
                  <a:pt x="0" y="277728"/>
                  <a:pt x="277728" y="0"/>
                  <a:pt x="620323" y="0"/>
                </a:cubicBezTo>
                <a:cubicBezTo>
                  <a:pt x="962918" y="0"/>
                  <a:pt x="1240646" y="277728"/>
                  <a:pt x="1240646" y="620323"/>
                </a:cubicBezTo>
                <a:cubicBezTo>
                  <a:pt x="1240646" y="962918"/>
                  <a:pt x="962918" y="1240646"/>
                  <a:pt x="620323" y="1240646"/>
                </a:cubicBezTo>
                <a:cubicBezTo>
                  <a:pt x="277728" y="1240646"/>
                  <a:pt x="0" y="962918"/>
                  <a:pt x="0" y="620323"/>
                </a:cubicBezTo>
                <a:close/>
              </a:path>
            </a:pathLst>
          </a:custGeom>
          <a:solidFill>
            <a:srgbClr val="16A19C"/>
          </a:solidFill>
          <a:ln w="12700" cap="flat" cmpd="sng" algn="ctr">
            <a:solidFill>
              <a:sysClr val="window" lastClr="FFFFFF">
                <a:hueOff val="0"/>
                <a:satOff val="0"/>
                <a:lumOff val="0"/>
                <a:alphaOff val="0"/>
              </a:sysClr>
            </a:solidFill>
            <a:prstDash val="solid"/>
            <a:miter lim="800000"/>
          </a:ln>
          <a:effectLst/>
        </p:spPr>
        <p:txBody>
          <a:bodyPr spcFirstLastPara="0" vert="horz" wrap="square" lIns="67500" tIns="35100" rIns="67500" bIns="35100" numCol="1" spcCol="1270" anchor="ctr" anchorCtr="0">
            <a:normAutofit/>
          </a:bodyPr>
          <a:lstStyle/>
          <a:p>
            <a:pPr lvl="0" algn="ctr" defTabSz="889000">
              <a:lnSpc>
                <a:spcPct val="90000"/>
              </a:lnSpc>
              <a:spcBef>
                <a:spcPct val="0"/>
              </a:spcBef>
              <a:spcAft>
                <a:spcPct val="35000"/>
              </a:spcAft>
            </a:pPr>
            <a:r>
              <a:rPr lang="zh-CN" altLang="en-US" sz="1400" b="1" i="0" kern="1200" cap="all" baseline="0">
                <a:solidFill>
                  <a:srgbClr val="FFFFFF"/>
                </a:solidFill>
                <a:latin typeface="微软雅黑" panose="020B0503020204020204" pitchFamily="34" charset="-122"/>
                <a:ea typeface="微软雅黑" panose="020B0503020204020204" pitchFamily="34" charset="-122"/>
                <a:sym typeface="Arial" panose="020B0604020202020204" pitchFamily="34" charset="0"/>
              </a:rPr>
              <a:t>增强</a:t>
            </a:r>
            <a:endParaRPr lang="zh-CN" altLang="en-US" sz="1400" b="1" i="0" kern="1200" cap="all" baseline="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latin typeface="微软雅黑" panose="020B0503020204020204" pitchFamily="34" charset="-122"/>
              <a:ea typeface="微软雅黑" panose="020B0503020204020204" pitchFamily="34" charset="-122"/>
            </a:endParaRPr>
          </a:p>
        </p:txBody>
      </p:sp>
      <p:sp>
        <p:nvSpPr>
          <p:cNvPr id="4" name="文本占位符 3"/>
          <p:cNvSpPr>
            <a:spLocks noGrp="1"/>
          </p:cNvSpPr>
          <p:nvPr>
            <p:ph type="body" idx="1"/>
          </p:nvPr>
        </p:nvSpPr>
        <p:spPr>
          <a:xfrm>
            <a:off x="1000748" y="2041451"/>
            <a:ext cx="5157787" cy="823912"/>
          </a:xfrm>
        </p:spPr>
        <p:txBody>
          <a:bodyPr/>
          <a:lstStyle/>
          <a:p>
            <a:endParaRPr lang="zh-CN" altLang="en-US">
              <a:latin typeface="微软雅黑" panose="020B0503020204020204" pitchFamily="34" charset="-122"/>
              <a:ea typeface="微软雅黑" panose="020B0503020204020204" pitchFamily="34" charset="-122"/>
            </a:endParaRPr>
          </a:p>
        </p:txBody>
      </p:sp>
      <p:sp>
        <p:nvSpPr>
          <p:cNvPr id="5" name="内容占位符 4"/>
          <p:cNvSpPr>
            <a:spLocks noGrp="1"/>
          </p:cNvSpPr>
          <p:nvPr>
            <p:ph sz="half" idx="2"/>
          </p:nvPr>
        </p:nvSpPr>
        <p:spPr>
          <a:xfrm>
            <a:off x="669444" y="2562201"/>
            <a:ext cx="5157787" cy="3684588"/>
          </a:xfrm>
        </p:spPr>
        <p:txBody>
          <a:bodyPr/>
          <a:lstStyle/>
          <a:p>
            <a:endParaRPr lang="zh-CN" altLang="en-US">
              <a:latin typeface="微软雅黑" panose="020B0503020204020204" pitchFamily="34" charset="-122"/>
              <a:ea typeface="微软雅黑" panose="020B0503020204020204" pitchFamily="34" charset="-122"/>
            </a:endParaRPr>
          </a:p>
        </p:txBody>
      </p:sp>
      <p:sp>
        <p:nvSpPr>
          <p:cNvPr id="6" name="文本占位符 5"/>
          <p:cNvSpPr>
            <a:spLocks noGrp="1"/>
          </p:cNvSpPr>
          <p:nvPr>
            <p:ph type="body" sz="quarter" idx="3"/>
          </p:nvPr>
        </p:nvSpPr>
        <p:spPr>
          <a:xfrm>
            <a:off x="6172200" y="1614488"/>
            <a:ext cx="5183188" cy="823912"/>
          </a:xfrm>
        </p:spPr>
        <p:txBody>
          <a:bodyPr/>
          <a:lstStyle/>
          <a:p>
            <a:endParaRPr lang="zh-CN" altLang="en-US">
              <a:latin typeface="微软雅黑" panose="020B0503020204020204" pitchFamily="34" charset="-122"/>
              <a:ea typeface="微软雅黑" panose="020B0503020204020204" pitchFamily="34" charset="-122"/>
            </a:endParaRPr>
          </a:p>
        </p:txBody>
      </p:sp>
      <p:sp>
        <p:nvSpPr>
          <p:cNvPr id="7" name="内容占位符 6"/>
          <p:cNvSpPr>
            <a:spLocks noGrp="1"/>
          </p:cNvSpPr>
          <p:nvPr>
            <p:ph sz="quarter" idx="4"/>
          </p:nvPr>
        </p:nvSpPr>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矩形 7"/>
          <p:cNvSpPr>
            <a:spLocks noGrp="1" noRot="1" noMove="1" noResize="1" noEditPoints="1" noAdjustHandles="1" noChangeArrowheads="1" noChangeShapeType="1"/>
          </p:cNvSpPr>
          <p:nvPr/>
        </p:nvSpPr>
        <p:spPr>
          <a:xfrm>
            <a:off x="0" y="316691"/>
            <a:ext cx="12192000" cy="642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pitchFamily="34" charset="-122"/>
              <a:sym typeface="Arial" panose="020B0604020202020204"/>
            </a:endParaRPr>
          </a:p>
        </p:txBody>
      </p:sp>
      <p:sp>
        <p:nvSpPr>
          <p:cNvPr id="9" name="文本框 29"/>
          <p:cNvSpPr txBox="1"/>
          <p:nvPr/>
        </p:nvSpPr>
        <p:spPr>
          <a:xfrm>
            <a:off x="117475" y="-19685"/>
            <a:ext cx="11965305"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有效性 </a:t>
            </a:r>
            <a:r>
              <a:rPr kumimoji="0" lang="en-US" altLang="zh-CN"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a:t>
            </a:r>
            <a:r>
              <a:rPr kumimoji="0" lang="zh-CN" altLang="en-US"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临床指南</a:t>
            </a:r>
            <a:r>
              <a:rPr kumimoji="0" lang="en-US" altLang="zh-CN"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a:t>
            </a:r>
            <a:r>
              <a:rPr kumimoji="0" lang="zh-CN" altLang="en-US"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诊疗规范推荐</a:t>
            </a:r>
            <a:endParaRPr kumimoji="0" lang="zh-CN" altLang="en-US"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荐情</a:t>
            </a:r>
            <a:endParaRPr kumimoji="0" lang="zh-CN" altLang="en-US"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0" name="文本框 9"/>
          <p:cNvSpPr txBox="1"/>
          <p:nvPr/>
        </p:nvSpPr>
        <p:spPr>
          <a:xfrm>
            <a:off x="367665" y="2038985"/>
            <a:ext cx="10506075" cy="3322955"/>
          </a:xfrm>
          <a:prstGeom prst="rect">
            <a:avLst/>
          </a:prstGeom>
          <a:noFill/>
        </p:spPr>
        <p:txBody>
          <a:bodyPr wrap="square">
            <a:spAutoFit/>
          </a:bodyPr>
          <a:lstStyle/>
          <a:p>
            <a:pPr algn="just" fontAlgn="auto">
              <a:lnSpc>
                <a:spcPct val="150000"/>
              </a:lnSpc>
              <a:buClrTx/>
              <a:buSzTx/>
              <a:buFontTx/>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2011</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中国重症肌无力诊断和治疗专家共识</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推荐</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胆碱酯酶抑制</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剂用于改善所有类型</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MG</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临床症状一线用药</a:t>
            </a:r>
            <a:endPar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50000"/>
              </a:lnSpc>
              <a:buClrTx/>
              <a:buSzTx/>
              <a:buFontTx/>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2012</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重症肌无力诊断和治疗专家共识</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推荐</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胆碱酯酶抑制剂</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用于改善所有类型</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MG</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临床症状一线用药</a:t>
            </a:r>
            <a:endPar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50000"/>
              </a:lnSpc>
              <a:buClrTx/>
              <a:buSzTx/>
              <a:buFontTx/>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2015</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欧洲神经病学联盟发表眼肌型重症肌无力治疗指南</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推荐</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胆碱酯酶抑制剂</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是</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眼肌型重症肌无力</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一线对症治疗药物</a:t>
            </a:r>
            <a:endPar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50000"/>
              </a:lnSpc>
              <a:buClrTx/>
              <a:buSzTx/>
              <a:buFontTx/>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2020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中国重症肌无力诊断和治疗指南</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推荐</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胆碱酯酶抑制剂</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用作改善症状</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一线药物</a:t>
            </a:r>
            <a:endPar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50000"/>
              </a:lnSpc>
              <a:buClrTx/>
              <a:buSzTx/>
              <a:buFontTx/>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2020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重症肌无力外科治疗京津冀专家共识</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推荐</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胆碱酯酶抑制剂</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用作</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MG</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的治疗</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50000"/>
              </a:lnSpc>
              <a:buClrTx/>
              <a:buSzTx/>
              <a:buFontTx/>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2022</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重症肌无力外科治疗中国临床专家共识</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术前、术后药物治疗方案推荐</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胆碱酯酶抑制剂</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50000"/>
              </a:lnSpc>
              <a:buClrTx/>
              <a:buSzTx/>
              <a:buFontTx/>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2024</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成人全身型重症肌无力患者全病程护理专家共识</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推荐</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胆碱酯酶抑制剂</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用作</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全身型重症肌无力</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的用药</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50000"/>
              </a:lnSpc>
              <a:buClrTx/>
              <a:buSzTx/>
              <a:buFontTx/>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2025年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重症肌无力胸腺切除围术期护理专家共识</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推荐</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胆碱酯酶抑制剂</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用药</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50000"/>
              </a:lnSpc>
              <a:buClrTx/>
              <a:buSzTx/>
              <a:buFontTx/>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2025年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中国重症肌无力诊断和治疗指南</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推荐</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重症肌无力的传统治疗主要包括胆碱酯酶抑制剂</a:t>
            </a:r>
            <a:endPar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fontAlgn="auto">
              <a:lnSpc>
                <a:spcPct val="150000"/>
              </a:lnSpc>
              <a:buClrTx/>
              <a:buSzTx/>
              <a:buFontTx/>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2026</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治疗重症肌无力的抗体类药物临床应用与药学管理循证专家共识</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推荐传统的药物治疗方法有：</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胆碱酯酶抑制剂</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框 10"/>
          <p:cNvSpPr txBox="1"/>
          <p:nvPr/>
        </p:nvSpPr>
        <p:spPr>
          <a:xfrm>
            <a:off x="367402" y="5933106"/>
            <a:ext cx="12412835" cy="521970"/>
          </a:xfrm>
          <a:prstGeom prst="rect">
            <a:avLst/>
          </a:prstGeom>
          <a:noFill/>
        </p:spPr>
        <p:txBody>
          <a:bodyPr wrap="square">
            <a:spAutoFit/>
          </a:bodyPr>
          <a:lstStyle/>
          <a:p>
            <a:pPr algn="just" fontAlgn="auto">
              <a:lnSpc>
                <a:spcPct val="200000"/>
              </a:lnSpc>
              <a:buClrTx/>
              <a:buSzTx/>
            </a:pP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2018年获得批件无技术审评报告</a:t>
            </a:r>
            <a:endPar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矩形: 圆角 11"/>
          <p:cNvSpPr/>
          <p:nvPr/>
        </p:nvSpPr>
        <p:spPr>
          <a:xfrm>
            <a:off x="367402" y="1396292"/>
            <a:ext cx="8146775" cy="455441"/>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just" fontAlgn="auto">
              <a:lnSpc>
                <a:spcPct val="150000"/>
              </a:lnSpc>
              <a:buClrTx/>
              <a:buSzTx/>
              <a:buFont typeface="Arial" panose="020B0604020202020204" pitchFamily="34" charset="0"/>
              <a:buChar char="•"/>
            </a:pPr>
            <a:r>
              <a:rPr lang="zh-CN"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临床指南/诊疗规范中申报适应症的药品推荐情况的章节</a:t>
            </a:r>
            <a:endParaRPr lang="zh-CN"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圆角 12"/>
          <p:cNvSpPr/>
          <p:nvPr/>
        </p:nvSpPr>
        <p:spPr>
          <a:xfrm>
            <a:off x="367402" y="5507692"/>
            <a:ext cx="8146775" cy="455441"/>
          </a:xfrm>
          <a:prstGeom prst="roundRect">
            <a:avLst/>
          </a:prstGeom>
          <a:solidFill>
            <a:srgbClr val="ADD7CF"/>
          </a:solidFill>
          <a:ln>
            <a:solidFill>
              <a:srgbClr val="ADD7CF"/>
            </a:solidFill>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just" fontAlgn="auto">
              <a:lnSpc>
                <a:spcPct val="150000"/>
              </a:lnSpc>
              <a:buClrTx/>
              <a:buSzTx/>
              <a:buFont typeface="Arial" panose="020B0604020202020204" pitchFamily="34" charset="0"/>
              <a:buChar char="•"/>
            </a:pPr>
            <a:r>
              <a:rPr lang="zh-CN"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国家药监局药品审评中心《技术审评报告》中关于本药品有效性的描述</a:t>
            </a:r>
            <a:endParaRPr lang="zh-CN"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63" name="组合 62" descr="7b0a202020202274657874626f78223a20227b5c2269645c223a32303334383534302c5c227469645c223a5c225c227d220a7d0a"/>
          <p:cNvGrpSpPr/>
          <p:nvPr>
            <p:custDataLst>
              <p:tags r:id="rId1"/>
            </p:custDataLst>
          </p:nvPr>
        </p:nvGrpSpPr>
        <p:grpSpPr>
          <a:xfrm>
            <a:off x="402590" y="511810"/>
            <a:ext cx="11369040" cy="674370"/>
            <a:chOff x="3057525" y="2119434"/>
            <a:chExt cx="6076950" cy="2633541"/>
          </a:xfrm>
        </p:grpSpPr>
        <p:grpSp>
          <p:nvGrpSpPr>
            <p:cNvPr id="64" name="组合 63"/>
            <p:cNvGrpSpPr/>
            <p:nvPr/>
          </p:nvGrpSpPr>
          <p:grpSpPr>
            <a:xfrm>
              <a:off x="3057525" y="2119434"/>
              <a:ext cx="6076950" cy="2633541"/>
              <a:chOff x="3057525" y="2119434"/>
              <a:chExt cx="6076950" cy="2633541"/>
            </a:xfrm>
          </p:grpSpPr>
          <p:grpSp>
            <p:nvGrpSpPr>
              <p:cNvPr id="65" name="图形 46"/>
              <p:cNvGrpSpPr/>
              <p:nvPr/>
            </p:nvGrpSpPr>
            <p:grpSpPr>
              <a:xfrm>
                <a:off x="3057525" y="2138366"/>
                <a:ext cx="6076950" cy="2595560"/>
                <a:chOff x="0" y="0"/>
                <a:chExt cx="5274310" cy="2248535"/>
              </a:xfrm>
            </p:grpSpPr>
            <p:sp>
              <p:nvSpPr>
                <p:cNvPr id="68" name="任意多边形: 形状 7"/>
                <p:cNvSpPr/>
                <p:nvPr/>
              </p:nvSpPr>
              <p:spPr>
                <a:xfrm>
                  <a:off x="8266" y="8266"/>
                  <a:ext cx="5257776" cy="2232001"/>
                </a:xfrm>
                <a:custGeom>
                  <a:avLst/>
                  <a:gdLst>
                    <a:gd name="connsiteX0" fmla="*/ 0 w 5257776"/>
                    <a:gd name="connsiteY0" fmla="*/ 0 h 2232001"/>
                    <a:gd name="connsiteX1" fmla="*/ 5257776 w 5257776"/>
                    <a:gd name="connsiteY1" fmla="*/ 0 h 2232001"/>
                    <a:gd name="connsiteX2" fmla="*/ 5257776 w 5257776"/>
                    <a:gd name="connsiteY2" fmla="*/ 2232002 h 2232001"/>
                    <a:gd name="connsiteX3" fmla="*/ 0 w 5257776"/>
                    <a:gd name="connsiteY3" fmla="*/ 2232002 h 2232001"/>
                    <a:gd name="connsiteX4" fmla="*/ 0 w 5257776"/>
                    <a:gd name="connsiteY4" fmla="*/ 0 h 223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776" h="2232001">
                      <a:moveTo>
                        <a:pt x="0" y="0"/>
                      </a:moveTo>
                      <a:lnTo>
                        <a:pt x="5257776" y="0"/>
                      </a:lnTo>
                      <a:lnTo>
                        <a:pt x="5257776" y="2232002"/>
                      </a:lnTo>
                      <a:lnTo>
                        <a:pt x="0" y="2232002"/>
                      </a:lnTo>
                      <a:lnTo>
                        <a:pt x="0" y="0"/>
                      </a:lnTo>
                      <a:close/>
                    </a:path>
                  </a:pathLst>
                </a:custGeom>
                <a:solidFill>
                  <a:srgbClr val="FFFFFF"/>
                </a:solidFill>
                <a:ln w="8256"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69" name="任意多边形: 形状 8"/>
                <p:cNvSpPr/>
                <p:nvPr/>
              </p:nvSpPr>
              <p:spPr>
                <a:xfrm>
                  <a:off x="0" y="0"/>
                  <a:ext cx="5274310" cy="2248535"/>
                </a:xfrm>
                <a:custGeom>
                  <a:avLst/>
                  <a:gdLst>
                    <a:gd name="connsiteX0" fmla="*/ 5274310 w 5274310"/>
                    <a:gd name="connsiteY0" fmla="*/ 0 h 2248535"/>
                    <a:gd name="connsiteX1" fmla="*/ 0 w 5274310"/>
                    <a:gd name="connsiteY1" fmla="*/ 0 h 2248535"/>
                    <a:gd name="connsiteX2" fmla="*/ 0 w 5274310"/>
                    <a:gd name="connsiteY2" fmla="*/ 2248535 h 2248535"/>
                    <a:gd name="connsiteX3" fmla="*/ 5274310 w 5274310"/>
                    <a:gd name="connsiteY3" fmla="*/ 2248535 h 2248535"/>
                    <a:gd name="connsiteX4" fmla="*/ 5274310 w 5274310"/>
                    <a:gd name="connsiteY4" fmla="*/ 0 h 2248535"/>
                    <a:gd name="connsiteX5" fmla="*/ 16534 w 5274310"/>
                    <a:gd name="connsiteY5" fmla="*/ 2232002 h 2248535"/>
                    <a:gd name="connsiteX6" fmla="*/ 16534 w 5274310"/>
                    <a:gd name="connsiteY6" fmla="*/ 16533 h 2248535"/>
                    <a:gd name="connsiteX7" fmla="*/ 5257776 w 5274310"/>
                    <a:gd name="connsiteY7" fmla="*/ 16533 h 2248535"/>
                    <a:gd name="connsiteX8" fmla="*/ 5257776 w 5274310"/>
                    <a:gd name="connsiteY8" fmla="*/ 2232002 h 2248535"/>
                    <a:gd name="connsiteX9" fmla="*/ 16534 w 5274310"/>
                    <a:gd name="connsiteY9" fmla="*/ 2232002 h 224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10" h="2248535">
                      <a:moveTo>
                        <a:pt x="5274310" y="0"/>
                      </a:moveTo>
                      <a:lnTo>
                        <a:pt x="0" y="0"/>
                      </a:lnTo>
                      <a:lnTo>
                        <a:pt x="0" y="2248535"/>
                      </a:lnTo>
                      <a:lnTo>
                        <a:pt x="5274310" y="2248535"/>
                      </a:lnTo>
                      <a:lnTo>
                        <a:pt x="5274310" y="0"/>
                      </a:lnTo>
                      <a:close/>
                      <a:moveTo>
                        <a:pt x="16534" y="2232002"/>
                      </a:moveTo>
                      <a:lnTo>
                        <a:pt x="16534" y="16533"/>
                      </a:lnTo>
                      <a:lnTo>
                        <a:pt x="5257776" y="16533"/>
                      </a:lnTo>
                      <a:lnTo>
                        <a:pt x="5257776" y="2232002"/>
                      </a:lnTo>
                      <a:lnTo>
                        <a:pt x="16534" y="2232002"/>
                      </a:lnTo>
                      <a:close/>
                    </a:path>
                  </a:pathLst>
                </a:custGeom>
                <a:solidFill>
                  <a:srgbClr val="6DAF93"/>
                </a:solidFill>
                <a:ln w="8256"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grpSp>
          <p:sp>
            <p:nvSpPr>
              <p:cNvPr id="70" name="任意多边形: 形状 5"/>
              <p:cNvSpPr/>
              <p:nvPr/>
            </p:nvSpPr>
            <p:spPr>
              <a:xfrm>
                <a:off x="3397570" y="2119434"/>
                <a:ext cx="1628775" cy="57150"/>
              </a:xfrm>
              <a:custGeom>
                <a:avLst/>
                <a:gdLst>
                  <a:gd name="connsiteX0" fmla="*/ 0 w 1628775"/>
                  <a:gd name="connsiteY0" fmla="*/ 0 h 57150"/>
                  <a:gd name="connsiteX1" fmla="*/ 1628775 w 1628775"/>
                  <a:gd name="connsiteY1" fmla="*/ 0 h 57150"/>
                  <a:gd name="connsiteX2" fmla="*/ 1628775 w 1628775"/>
                  <a:gd name="connsiteY2" fmla="*/ 57150 h 57150"/>
                  <a:gd name="connsiteX3" fmla="*/ 0 w 1628775"/>
                  <a:gd name="connsiteY3" fmla="*/ 57150 h 57150"/>
                </a:gdLst>
                <a:ahLst/>
                <a:cxnLst>
                  <a:cxn ang="0">
                    <a:pos x="connsiteX0" y="connsiteY0"/>
                  </a:cxn>
                  <a:cxn ang="0">
                    <a:pos x="connsiteX1" y="connsiteY1"/>
                  </a:cxn>
                  <a:cxn ang="0">
                    <a:pos x="connsiteX2" y="connsiteY2"/>
                  </a:cxn>
                  <a:cxn ang="0">
                    <a:pos x="connsiteX3" y="connsiteY3"/>
                  </a:cxn>
                </a:cxnLst>
                <a:rect l="l" t="t" r="r" b="b"/>
                <a:pathLst>
                  <a:path w="1628775" h="57150">
                    <a:moveTo>
                      <a:pt x="0" y="0"/>
                    </a:moveTo>
                    <a:lnTo>
                      <a:pt x="1628775" y="0"/>
                    </a:lnTo>
                    <a:lnTo>
                      <a:pt x="1628775" y="57150"/>
                    </a:lnTo>
                    <a:lnTo>
                      <a:pt x="0" y="57150"/>
                    </a:lnTo>
                    <a:close/>
                  </a:path>
                </a:pathLst>
              </a:custGeom>
              <a:solidFill>
                <a:srgbClr val="6DAF93"/>
              </a:solidFill>
              <a:ln w="9525"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71" name="任意多边形: 形状 6"/>
              <p:cNvSpPr/>
              <p:nvPr/>
            </p:nvSpPr>
            <p:spPr>
              <a:xfrm>
                <a:off x="7158037" y="4695825"/>
                <a:ext cx="1628775" cy="57150"/>
              </a:xfrm>
              <a:custGeom>
                <a:avLst/>
                <a:gdLst>
                  <a:gd name="connsiteX0" fmla="*/ 0 w 1628775"/>
                  <a:gd name="connsiteY0" fmla="*/ 0 h 57150"/>
                  <a:gd name="connsiteX1" fmla="*/ 1628775 w 1628775"/>
                  <a:gd name="connsiteY1" fmla="*/ 0 h 57150"/>
                  <a:gd name="connsiteX2" fmla="*/ 1628775 w 1628775"/>
                  <a:gd name="connsiteY2" fmla="*/ 57150 h 57150"/>
                  <a:gd name="connsiteX3" fmla="*/ 0 w 1628775"/>
                  <a:gd name="connsiteY3" fmla="*/ 57150 h 57150"/>
                </a:gdLst>
                <a:ahLst/>
                <a:cxnLst>
                  <a:cxn ang="0">
                    <a:pos x="connsiteX0" y="connsiteY0"/>
                  </a:cxn>
                  <a:cxn ang="0">
                    <a:pos x="connsiteX1" y="connsiteY1"/>
                  </a:cxn>
                  <a:cxn ang="0">
                    <a:pos x="connsiteX2" y="connsiteY2"/>
                  </a:cxn>
                  <a:cxn ang="0">
                    <a:pos x="connsiteX3" y="connsiteY3"/>
                  </a:cxn>
                </a:cxnLst>
                <a:rect l="l" t="t" r="r" b="b"/>
                <a:pathLst>
                  <a:path w="1628775" h="57150">
                    <a:moveTo>
                      <a:pt x="0" y="0"/>
                    </a:moveTo>
                    <a:lnTo>
                      <a:pt x="1628775" y="0"/>
                    </a:lnTo>
                    <a:lnTo>
                      <a:pt x="1628775" y="57150"/>
                    </a:lnTo>
                    <a:lnTo>
                      <a:pt x="0" y="57150"/>
                    </a:lnTo>
                    <a:close/>
                  </a:path>
                </a:pathLst>
              </a:custGeom>
              <a:solidFill>
                <a:srgbClr val="6DAF93"/>
              </a:solidFill>
              <a:ln w="9525"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grpSp>
        <p:sp>
          <p:nvSpPr>
            <p:cNvPr id="74" name="文本框 73"/>
            <p:cNvSpPr txBox="1"/>
            <p:nvPr/>
          </p:nvSpPr>
          <p:spPr>
            <a:xfrm>
              <a:off x="3185825" y="2263261"/>
              <a:ext cx="5883821" cy="1854886"/>
            </a:xfrm>
            <a:prstGeom prst="rect">
              <a:avLst/>
            </a:prstGeom>
            <a:noFill/>
          </p:spPr>
          <p:txBody>
            <a:bodyPr wrap="square" rtlCol="0" anchor="ctr">
              <a:noAutofit/>
            </a:bodyPr>
            <a:lstStyle/>
            <a:p>
              <a:pPr algn="ctr">
                <a:lnSpc>
                  <a:spcPct val="150000"/>
                </a:lnSpc>
              </a:pPr>
              <a:r>
                <a:rPr lang="zh-CN" altLang="en-US" b="1" dirty="0">
                  <a:solidFill>
                    <a:srgbClr val="FF0000"/>
                  </a:solidFill>
                  <a:latin typeface="微软雅黑" panose="020B0503020204020204" pitchFamily="34" charset="-122"/>
                  <a:ea typeface="微软雅黑" panose="020B0503020204020204" pitchFamily="34" charset="-122"/>
                  <a:sym typeface="+mn-ea"/>
                </a:rPr>
                <a:t>多指南、共识</a:t>
              </a:r>
              <a:r>
                <a:rPr lang="zh-CN" altLang="en-US" b="1" dirty="0">
                  <a:latin typeface="微软雅黑" panose="020B0503020204020204" pitchFamily="34" charset="-122"/>
                  <a:ea typeface="微软雅黑" panose="020B0503020204020204" pitchFamily="34" charset="-122"/>
                  <a:sym typeface="+mn-ea"/>
                </a:rPr>
                <a:t>均推荐了胆碱酯酶抑制剂作为治疗重症肌无力的一线用药</a:t>
              </a:r>
              <a:endParaRPr lang="zh-CN" altLang="en-US" b="1" dirty="0">
                <a:effectLst/>
                <a:latin typeface="微软雅黑" panose="020B0503020204020204" pitchFamily="34" charset="-122"/>
                <a:ea typeface="微软雅黑" panose="020B0503020204020204" pitchFamily="34" charset="-122"/>
              </a:endParaRPr>
            </a:p>
          </p:txBody>
        </p:sp>
      </p:grpSp>
    </p:spTree>
  </p:cSld>
  <p:clrMapOvr>
    <a:masterClrMapping/>
  </p:clrMapOvr>
</p:sld>
</file>

<file path=ppt/tags/tag1.xml><?xml version="1.0" encoding="utf-8"?>
<p:tagLst xmlns:p="http://schemas.openxmlformats.org/presentationml/2006/main">
  <p:tag name="KSO_WM_DIAGRAM_VIRTUALLY_FRAME" val="{&quot;height&quot;:506.16039370078744,&quot;left&quot;:-42.7,&quot;top&quot;:24.936299212598424,&quot;width&quot;:1057.7}"/>
</p:tagLst>
</file>

<file path=ppt/tags/tag1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3245_1*n_h_h_f*1_2_1_1"/>
  <p:tag name="KSO_WM_TEMPLATE_CATEGORY" val="diagram"/>
  <p:tag name="KSO_WM_TEMPLATE_INDEX" val="20233245"/>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506.16039370078744,&quot;left&quot;:-42.7,&quot;top&quot;:24.936299212598424,&quot;width&quot;:1057.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您的)正文，文字是您思想的提炼，请尽量言简意赅的阐述观点。单击此处输入(您的)智能图形项正文。"/>
  <p:tag name="KSO_WM_UNIT_TEXT_FILL_FORE_SCHEMECOLOR_INDEX" val="1"/>
  <p:tag name="KSO_WM_UNIT_TEXT_FILL_TYPE" val="1"/>
  <p:tag name="KSO_WM_DIAGRAM_USE_COLOR_VALUE" val="{&quot;color_scheme&quot;:1,&quot;color_type&quot;:1,&quot;theme_color_indexes&quot;:[]}"/>
</p:tagLst>
</file>

<file path=ppt/tags/tag100.xml><?xml version="1.0" encoding="utf-8"?>
<p:tagLst xmlns:p="http://schemas.openxmlformats.org/presentationml/2006/main">
  <p:tag name="KSO_WM_DIAGRAM_VIRTUALLY_FRAME" val="{&quot;height&quot;:459.1686614173228,&quot;left&quot;:34.455196850393705,&quot;top&quot;:102.50220472440944,&quot;width&quot;:891.0896062992127}"/>
</p:tagLst>
</file>

<file path=ppt/tags/tag101.xml><?xml version="1.0" encoding="utf-8"?>
<p:tagLst xmlns:p="http://schemas.openxmlformats.org/presentationml/2006/main">
  <p:tag name="KSO_WM_DIAGRAM_VIRTUALLY_FRAME" val="{&quot;height&quot;:459.1686614173228,&quot;left&quot;:34.455196850393705,&quot;top&quot;:102.50220472440944,&quot;width&quot;:891.0896062992127}"/>
</p:tagLst>
</file>

<file path=ppt/tags/tag102.xml><?xml version="1.0" encoding="utf-8"?>
<p:tagLst xmlns:p="http://schemas.openxmlformats.org/presentationml/2006/main">
  <p:tag name="KSO_WM_DIAGRAM_VIRTUALLY_FRAME" val="{&quot;height&quot;:459.1686614173228,&quot;left&quot;:34.455196850393705,&quot;top&quot;:102.50220472440944,&quot;width&quot;:891.0896062992127}"/>
</p:tagLst>
</file>

<file path=ppt/tags/tag103.xml><?xml version="1.0" encoding="utf-8"?>
<p:tagLst xmlns:p="http://schemas.openxmlformats.org/presentationml/2006/main">
  <p:tag name="KSO_WM_DIAGRAM_VIRTUALLY_FRAME" val="{&quot;height&quot;:459.1686614173228,&quot;left&quot;:34.455196850393705,&quot;top&quot;:102.50220472440944,&quot;width&quot;:891.0896062992127}"/>
</p:tagLst>
</file>

<file path=ppt/tags/tag104.xml><?xml version="1.0" encoding="utf-8"?>
<p:tagLst xmlns:p="http://schemas.openxmlformats.org/presentationml/2006/main">
  <p:tag name="KSO_WM_DIAGRAM_VIRTUALLY_FRAME" val="{&quot;height&quot;:459.1686614173228,&quot;left&quot;:34.455196850393705,&quot;top&quot;:102.50220472440944,&quot;width&quot;:891.0896062992127}"/>
</p:tagLst>
</file>

<file path=ppt/tags/tag105.xml><?xml version="1.0" encoding="utf-8"?>
<p:tagLst xmlns:p="http://schemas.openxmlformats.org/presentationml/2006/main">
  <p:tag name="KSO_WM_DIAGRAM_VIRTUALLY_FRAME" val="{&quot;height&quot;:459.1686614173228,&quot;left&quot;:34.455196850393705,&quot;top&quot;:102.50220472440944,&quot;width&quot;:891.0896062992127}"/>
</p:tagLst>
</file>

<file path=ppt/tags/tag106.xml><?xml version="1.0" encoding="utf-8"?>
<p:tagLst xmlns:p="http://schemas.openxmlformats.org/presentationml/2006/main">
  <p:tag name="KSO_WM_DIAGRAM_VIRTUALLY_FRAME" val="{&quot;height&quot;:459.1686614173228,&quot;left&quot;:34.455196850393705,&quot;top&quot;:102.50220472440944,&quot;width&quot;:891.0896062992127}"/>
</p:tagLst>
</file>

<file path=ppt/tags/tag107.xml><?xml version="1.0" encoding="utf-8"?>
<p:tagLst xmlns:p="http://schemas.openxmlformats.org/presentationml/2006/main">
  <p:tag name="KSO_WM_DIAGRAM_VIRTUALLY_FRAME" val="{&quot;height&quot;:459.1686614173228,&quot;left&quot;:34.455196850393705,&quot;top&quot;:102.50220472440944,&quot;width&quot;:891.0896062992127}"/>
</p:tagLst>
</file>

<file path=ppt/tags/tag108.xml><?xml version="1.0" encoding="utf-8"?>
<p:tagLst xmlns:p="http://schemas.openxmlformats.org/presentationml/2006/main">
  <p:tag name="KSO_WM_DIAGRAM_VIRTUALLY_FRAME" val="{&quot;height&quot;:459.1686614173228,&quot;left&quot;:34.455196850393705,&quot;top&quot;:102.50220472440944,&quot;width&quot;:891.0896062992127}"/>
</p:tagLst>
</file>

<file path=ppt/tags/tag109.xml><?xml version="1.0" encoding="utf-8"?>
<p:tagLst xmlns:p="http://schemas.openxmlformats.org/presentationml/2006/main">
  <p:tag name="KSO_WM_DIAGRAM_VIRTUALLY_FRAME" val="{&quot;height&quot;:459.1686614173228,&quot;left&quot;:34.455196850393705,&quot;top&quot;:102.50220472440944,&quot;width&quot;:891.0896062992127}"/>
</p:tagLst>
</file>

<file path=ppt/tags/tag1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3245_1*n_h_h_f*1_2_2_1"/>
  <p:tag name="KSO_WM_TEMPLATE_CATEGORY" val="diagram"/>
  <p:tag name="KSO_WM_TEMPLATE_INDEX" val="20233245"/>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506.16039370078744,&quot;left&quot;:-42.7,&quot;top&quot;:24.936299212598424,&quot;width&quot;:1057.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您的)智能图形项正文，文字是您思想的提炼，请尽量言简意赅的阐述观点。单击此处输入(您的)智能图形项正文。"/>
  <p:tag name="KSO_WM_UNIT_TEXT_FILL_FORE_SCHEMECOLOR_INDEX" val="1"/>
  <p:tag name="KSO_WM_UNIT_TEXT_FILL_TYPE" val="1"/>
  <p:tag name="KSO_WM_DIAGRAM_USE_COLOR_VALUE" val="{&quot;color_scheme&quot;:1,&quot;color_type&quot;:1,&quot;theme_color_indexes&quot;:[]}"/>
</p:tagLst>
</file>

<file path=ppt/tags/tag110.xml><?xml version="1.0" encoding="utf-8"?>
<p:tagLst xmlns:p="http://schemas.openxmlformats.org/presentationml/2006/main">
  <p:tag name="KSO_WM_DIAGRAM_VIRTUALLY_FRAME" val="{&quot;height&quot;:459.1686614173228,&quot;left&quot;:34.455196850393705,&quot;top&quot;:102.50220472440944,&quot;width&quot;:891.0896062992127}"/>
</p:tagLst>
</file>

<file path=ppt/tags/tag111.xml><?xml version="1.0" encoding="utf-8"?>
<p:tagLst xmlns:p="http://schemas.openxmlformats.org/presentationml/2006/main">
  <p:tag name="KSO_WM_DIAGRAM_VIRTUALLY_FRAME" val="{&quot;height&quot;:459.1686614173228,&quot;left&quot;:34.455196850393705,&quot;top&quot;:102.50220472440944,&quot;width&quot;:891.0896062992127}"/>
</p:tagLst>
</file>

<file path=ppt/tags/tag112.xml><?xml version="1.0" encoding="utf-8"?>
<p:tagLst xmlns:p="http://schemas.openxmlformats.org/presentationml/2006/main">
  <p:tag name="KSO_WM_DIAGRAM_VIRTUALLY_FRAME" val="{&quot;height&quot;:459.1686614173228,&quot;left&quot;:34.455196850393705,&quot;top&quot;:102.50220472440944,&quot;width&quot;:891.0896062992127}"/>
</p:tagLst>
</file>

<file path=ppt/tags/tag113.xml><?xml version="1.0" encoding="utf-8"?>
<p:tagLst xmlns:p="http://schemas.openxmlformats.org/presentationml/2006/main">
  <p:tag name="KSO_WM_DIAGRAM_VIRTUALLY_FRAME" val="{&quot;height&quot;:459.1686614173228,&quot;left&quot;:34.455196850393705,&quot;top&quot;:102.50220472440944,&quot;width&quot;:891.0896062992127}"/>
</p:tagLst>
</file>

<file path=ppt/tags/tag114.xml><?xml version="1.0" encoding="utf-8"?>
<p:tagLst xmlns:p="http://schemas.openxmlformats.org/presentationml/2006/main">
  <p:tag name="KSO_WM_DIAGRAM_VIRTUALLY_FRAME" val="{&quot;height&quot;:459.1686614173228,&quot;left&quot;:34.455196850393705,&quot;top&quot;:102.50220472440944,&quot;width&quot;:891.0896062992127}"/>
</p:tagLst>
</file>

<file path=ppt/tags/tag115.xml><?xml version="1.0" encoding="utf-8"?>
<p:tagLst xmlns:p="http://schemas.openxmlformats.org/presentationml/2006/main">
  <p:tag name="KSO_WM_DIAGRAM_VIRTUALLY_FRAME" val="{&quot;height&quot;:459.1686614173228,&quot;left&quot;:34.455196850393705,&quot;top&quot;:102.50220472440944,&quot;width&quot;:891.0896062992127}"/>
</p:tagLst>
</file>

<file path=ppt/tags/tag116.xml><?xml version="1.0" encoding="utf-8"?>
<p:tagLst xmlns:p="http://schemas.openxmlformats.org/presentationml/2006/main">
  <p:tag name="KSO_DOCER_RESOURCE_TRACE_INFO" val="{&quot;id&quot;:&quot;&quot;,&quot;origin&quot;:0,&quot;type&quot;:&quot;textbox&quot;,&quot;user&quot;:&quot;333267927&quot;}"/>
</p:tagLst>
</file>

<file path=ppt/tags/tag117.xml><?xml version="1.0" encoding="utf-8"?>
<p:tagLst xmlns:p="http://schemas.openxmlformats.org/presentationml/2006/main">
  <p:tag name="ISPRING_PRESENTATION_TITLE" val="新能源"/>
  <p:tag name="COMMONDATA" val="eyJoZGlkIjoiMTU4YmUxMjA2NDU2NjBlYjljZTM2ZmUwMTVjMmE3YTkifQ=="/>
  <p:tag name="resource_record_key" val="{&quot;19&quot;:[20342840],&quot;70&quot;:[3323868,3427985,3426782,3403260,3321906,3321534,3322406]}"/>
</p:tagLst>
</file>

<file path=ppt/tags/tag1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3245_1*n_h_h_f*1_2_3_1"/>
  <p:tag name="KSO_WM_TEMPLATE_CATEGORY" val="diagram"/>
  <p:tag name="KSO_WM_TEMPLATE_INDEX" val="20233245"/>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506.16039370078744,&quot;left&quot;:-42.7,&quot;top&quot;:24.936299212598424,&quot;width&quot;:1057.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您的)正文，文字是您思想的提炼，请尽量言简意赅的阐述观点。单击此处输入(您的)智能图形项正文。"/>
  <p:tag name="KSO_WM_UNIT_TEXT_FILL_FORE_SCHEMECOLOR_INDEX" val="1"/>
  <p:tag name="KSO_WM_UNIT_TEXT_FILL_TYPE" val="1"/>
  <p:tag name="KSO_WM_DIAGRAM_USE_COLOR_VALUE" val="{&quot;color_scheme&quot;:1,&quot;color_type&quot;:1,&quot;theme_color_indexes&quot;:[]}"/>
</p:tagLst>
</file>

<file path=ppt/tags/tag1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5_1"/>
  <p:tag name="KSO_WM_UNIT_ID" val="diagram20233245_1*n_h_h_f*1_2_5_1"/>
  <p:tag name="KSO_WM_TEMPLATE_CATEGORY" val="diagram"/>
  <p:tag name="KSO_WM_TEMPLATE_INDEX" val="20233245"/>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506.16039370078744,&quot;left&quot;:-42.7,&quot;top&quot;:24.936299212598424,&quot;width&quot;:1057.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您的)正文，文字是您思想的提炼，请尽量言简意赅的阐述观点。单击此处输入(您的)智能图形项正文。"/>
  <p:tag name="KSO_WM_UNIT_TEXT_FILL_FORE_SCHEMECOLOR_INDEX" val="1"/>
  <p:tag name="KSO_WM_UNIT_TEXT_FILL_TYPE" val="1"/>
  <p:tag name="KSO_WM_DIAGRAM_USE_COLOR_VALUE" val="{&quot;color_scheme&quot;:1,&quot;color_type&quot;:1,&quot;theme_color_indexes&quot;:[]}"/>
</p:tagLst>
</file>

<file path=ppt/tags/tag1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4_1"/>
  <p:tag name="KSO_WM_UNIT_ID" val="diagram20233245_1*n_h_h_f*1_2_4_1"/>
  <p:tag name="KSO_WM_TEMPLATE_CATEGORY" val="diagram"/>
  <p:tag name="KSO_WM_TEMPLATE_INDEX" val="20233245"/>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506.16039370078744,&quot;left&quot;:-42.7,&quot;top&quot;:24.936299212598424,&quot;width&quot;:1057.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您的)智能图形项正文，文字是您思想的提炼，请尽量言简意赅的阐述观点。单击此处输入(您的)智能图形项正文。"/>
  <p:tag name="KSO_WM_UNIT_TEXT_FILL_FORE_SCHEMECOLOR_INDEX" val="1"/>
  <p:tag name="KSO_WM_UNIT_TEXT_FILL_TYPE" val="1"/>
  <p:tag name="KSO_WM_DIAGRAM_USE_COLOR_VALUE" val="{&quot;color_scheme&quot;:1,&quot;color_type&quot;:1,&quot;theme_color_indexes&quot;:[]}"/>
</p:tagLst>
</file>

<file path=ppt/tags/tag15.xml><?xml version="1.0" encoding="utf-8"?>
<p:tagLst xmlns:p="http://schemas.openxmlformats.org/presentationml/2006/main">
  <p:tag name="KSO_WM_UNIT_VALUE" val="132*13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4_1"/>
  <p:tag name="KSO_WM_UNIT_ID" val="diagram20233245_1*n_h_h_x*1_2_4_1"/>
  <p:tag name="KSO_WM_TEMPLATE_CATEGORY" val="diagram"/>
  <p:tag name="KSO_WM_TEMPLATE_INDEX" val="20233245"/>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506.16039370078744,&quot;left&quot;:-42.7,&quot;top&quot;:24.936299212598424,&quot;width&quot;:1057.7}"/>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
</p:tagLst>
</file>

<file path=ppt/tags/tag16.xml><?xml version="1.0" encoding="utf-8"?>
<p:tagLst xmlns:p="http://schemas.openxmlformats.org/presentationml/2006/main">
  <p:tag name="KSO_WM_UNIT_VALUE" val="132*13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1_1"/>
  <p:tag name="KSO_WM_UNIT_ID" val="diagram20233245_1*n_h_h_x*1_2_1_1"/>
  <p:tag name="KSO_WM_TEMPLATE_CATEGORY" val="diagram"/>
  <p:tag name="KSO_WM_TEMPLATE_INDEX" val="20233245"/>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506.16039370078744,&quot;left&quot;:-42.7,&quot;top&quot;:24.936299212598424,&quot;width&quot;:1057.7}"/>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40492881_3*m_h_i*1_2_1"/>
  <p:tag name="KSO_WM_TEMPLATE_CATEGORY" val="diagram"/>
  <p:tag name="KSO_WM_TEMPLATE_INDEX" val="40492881"/>
  <p:tag name="KSO_WM_UNIT_LAYERLEVEL" val="1_1_1"/>
  <p:tag name="KSO_WM_TAG_VERSION" val="3.0"/>
  <p:tag name="KSO_WM_UNIT_TYPE" val="m_h_i"/>
  <p:tag name="KSO_WM_UNIT_INDEX" val="1_2_1"/>
  <p:tag name="KSO_WM_DIAGRAM_GROUP_CODE" val="m1-1"/>
  <p:tag name="KSO_WM_DIAGRAM_VERSION" val="3"/>
  <p:tag name="KSO_WM_DIAGRAM_COLOR_TRICK" val="1"/>
  <p:tag name="KSO_WM_DIAGRAM_COLOR_TEXT_CAN_REMOVE" val="n"/>
  <p:tag name="KSO_WM_DIAGRAM_VIRTUALLY_FRAME" val="{&quot;height&quot;:368.19995757816343,&quot;left&quot;:47.15,&quot;top&quot;:124.02503937007873,&quot;width&quot;:865.6750122070313}"/>
  <p:tag name="KSO_WM_UNIT_LINE_FORE_SCHEMECOLOR_INDEX" val="5"/>
  <p:tag name="KSO_WM_DIAGRAM_MAX_ITEMCNT" val="5"/>
  <p:tag name="KSO_WM_DIAGRAM_MIN_ITEMCNT" val="3"/>
  <p:tag name="KSO_WM_DIAGRAM_COLOR_MATCH_VALUE" val="{&quot;shape&quot;:{&quot;fill&quot;:{&quot;type&quot;:0},&quot;glow&quot;:{&quot;colorType&quot;:0},&quot;line&quot;:{&quot;solidLine&quot;:{&quot;brightness&quot;:0.600000023841857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40492881_3*m_h_i*1_2_1"/>
  <p:tag name="KSO_WM_TEMPLATE_CATEGORY" val="diagram"/>
  <p:tag name="KSO_WM_TEMPLATE_INDEX" val="40492881"/>
  <p:tag name="KSO_WM_UNIT_LAYERLEVEL" val="1_1_1"/>
  <p:tag name="KSO_WM_TAG_VERSION" val="3.0"/>
  <p:tag name="KSO_WM_UNIT_TYPE" val="m_h_i"/>
  <p:tag name="KSO_WM_UNIT_INDEX" val="1_2_1"/>
  <p:tag name="KSO_WM_DIAGRAM_GROUP_CODE" val="m1-1"/>
  <p:tag name="KSO_WM_DIAGRAM_VERSION" val="3"/>
  <p:tag name="KSO_WM_DIAGRAM_COLOR_TRICK" val="1"/>
  <p:tag name="KSO_WM_DIAGRAM_COLOR_TEXT_CAN_REMOVE" val="n"/>
  <p:tag name="KSO_WM_DIAGRAM_VIRTUALLY_FRAME" val="{&quot;height&quot;:368.19995757816343,&quot;left&quot;:47.15,&quot;top&quot;:124.02503937007873,&quot;width&quot;:865.6750122070313}"/>
  <p:tag name="KSO_WM_UNIT_LINE_FORE_SCHEMECOLOR_INDEX" val="5"/>
  <p:tag name="KSO_WM_DIAGRAM_MAX_ITEMCNT" val="5"/>
  <p:tag name="KSO_WM_DIAGRAM_MIN_ITEMCNT" val="3"/>
  <p:tag name="KSO_WM_DIAGRAM_COLOR_MATCH_VALUE" val="{&quot;shape&quot;:{&quot;fill&quot;:{&quot;type&quot;:0},&quot;glow&quot;:{&quot;colorType&quot;:0},&quot;line&quot;:{&quot;solidLine&quot;:{&quot;brightness&quot;:0.600000023841857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40492881_3*m_h_i*1_2_1"/>
  <p:tag name="KSO_WM_TEMPLATE_CATEGORY" val="diagram"/>
  <p:tag name="KSO_WM_TEMPLATE_INDEX" val="40492881"/>
  <p:tag name="KSO_WM_UNIT_LAYERLEVEL" val="1_1_1"/>
  <p:tag name="KSO_WM_TAG_VERSION" val="3.0"/>
  <p:tag name="KSO_WM_UNIT_TYPE" val="m_h_i"/>
  <p:tag name="KSO_WM_UNIT_INDEX" val="1_2_1"/>
  <p:tag name="KSO_WM_DIAGRAM_GROUP_CODE" val="m1-1"/>
  <p:tag name="KSO_WM_DIAGRAM_VERSION" val="3"/>
  <p:tag name="KSO_WM_DIAGRAM_COLOR_TRICK" val="1"/>
  <p:tag name="KSO_WM_DIAGRAM_COLOR_TEXT_CAN_REMOVE" val="n"/>
  <p:tag name="KSO_WM_DIAGRAM_VIRTUALLY_FRAME" val="{&quot;height&quot;:368.19995757816343,&quot;left&quot;:47.15,&quot;top&quot;:124.02503937007873,&quot;width&quot;:865.6750122070313}"/>
  <p:tag name="KSO_WM_UNIT_LINE_FORE_SCHEMECOLOR_INDEX" val="5"/>
  <p:tag name="KSO_WM_DIAGRAM_MAX_ITEMCNT" val="5"/>
  <p:tag name="KSO_WM_DIAGRAM_MIN_ITEMCNT" val="3"/>
  <p:tag name="KSO_WM_DIAGRAM_COLOR_MATCH_VALUE" val="{&quot;shape&quot;:{&quot;fill&quot;:{&quot;type&quot;:0},&quot;glow&quot;:{&quot;colorType&quot;:0},&quot;line&quot;:{&quot;solidLine&quot;:{&quot;brightness&quot;:0.600000023841857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33245_1*n_h_h_i*1_2_1_1"/>
  <p:tag name="KSO_WM_TEMPLATE_CATEGORY" val="diagram"/>
  <p:tag name="KSO_WM_TEMPLATE_INDEX" val="20233245"/>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506.16039370078744,&quot;left&quot;:-42.7,&quot;top&quot;:24.936299212598424,&quot;width&quot;:1057.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40492881_3*m_h_i*1_2_1"/>
  <p:tag name="KSO_WM_TEMPLATE_CATEGORY" val="diagram"/>
  <p:tag name="KSO_WM_TEMPLATE_INDEX" val="40492881"/>
  <p:tag name="KSO_WM_UNIT_LAYERLEVEL" val="1_1_1"/>
  <p:tag name="KSO_WM_TAG_VERSION" val="3.0"/>
  <p:tag name="KSO_WM_UNIT_TYPE" val="m_h_i"/>
  <p:tag name="KSO_WM_UNIT_INDEX" val="1_2_1"/>
  <p:tag name="KSO_WM_DIAGRAM_GROUP_CODE" val="m1-1"/>
  <p:tag name="KSO_WM_DIAGRAM_VERSION" val="3"/>
  <p:tag name="KSO_WM_DIAGRAM_COLOR_TRICK" val="1"/>
  <p:tag name="KSO_WM_DIAGRAM_COLOR_TEXT_CAN_REMOVE" val="n"/>
  <p:tag name="KSO_WM_DIAGRAM_VIRTUALLY_FRAME" val="{&quot;height&quot;:368.19995757816343,&quot;left&quot;:47.15,&quot;top&quot;:124.02503937007873,&quot;width&quot;:865.6750122070313}"/>
  <p:tag name="KSO_WM_UNIT_LINE_FORE_SCHEMECOLOR_INDEX" val="5"/>
  <p:tag name="KSO_WM_DIAGRAM_MAX_ITEMCNT" val="5"/>
  <p:tag name="KSO_WM_DIAGRAM_MIN_ITEMCNT" val="3"/>
  <p:tag name="KSO_WM_DIAGRAM_COLOR_MATCH_VALUE" val="{&quot;shape&quot;:{&quot;fill&quot;:{&quot;type&quot;:0},&quot;glow&quot;:{&quot;colorType&quot;:0},&quot;line&quot;:{&quot;solidLine&quot;:{&quot;brightness&quot;:0.600000023841857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40492881_3*m_h_i*1_2_1"/>
  <p:tag name="KSO_WM_TEMPLATE_CATEGORY" val="diagram"/>
  <p:tag name="KSO_WM_TEMPLATE_INDEX" val="40492881"/>
  <p:tag name="KSO_WM_UNIT_LAYERLEVEL" val="1_1_1"/>
  <p:tag name="KSO_WM_TAG_VERSION" val="3.0"/>
  <p:tag name="KSO_WM_UNIT_TYPE" val="m_h_i"/>
  <p:tag name="KSO_WM_UNIT_INDEX" val="1_2_1"/>
  <p:tag name="KSO_WM_DIAGRAM_GROUP_CODE" val="m1-1"/>
  <p:tag name="KSO_WM_DIAGRAM_VERSION" val="3"/>
  <p:tag name="KSO_WM_DIAGRAM_COLOR_TRICK" val="1"/>
  <p:tag name="KSO_WM_DIAGRAM_COLOR_TEXT_CAN_REMOVE" val="n"/>
  <p:tag name="KSO_WM_DIAGRAM_VIRTUALLY_FRAME" val="{&quot;height&quot;:368.19995757816343,&quot;left&quot;:47.15,&quot;top&quot;:124.02503937007873,&quot;width&quot;:865.6750122070313}"/>
  <p:tag name="KSO_WM_UNIT_LINE_FORE_SCHEMECOLOR_INDEX" val="5"/>
  <p:tag name="KSO_WM_DIAGRAM_MAX_ITEMCNT" val="5"/>
  <p:tag name="KSO_WM_DIAGRAM_MIN_ITEMCNT" val="3"/>
  <p:tag name="KSO_WM_DIAGRAM_COLOR_MATCH_VALUE" val="{&quot;shape&quot;:{&quot;fill&quot;:{&quot;type&quot;:0},&quot;glow&quot;:{&quot;colorType&quot;:0},&quot;line&quot;:{&quot;solidLine&quot;:{&quot;brightness&quot;:0.600000023841857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2.xml><?xml version="1.0" encoding="utf-8"?>
<p:tagLst xmlns:p="http://schemas.openxmlformats.org/presentationml/2006/main">
  <p:tag name="TABLE_ENDDRAG_ORIGIN_RECT" val="466*388"/>
  <p:tag name="TABLE_ENDDRAG_RECT" val="13*101*466*388"/>
</p:tagLst>
</file>

<file path=ppt/tags/tag23.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m_h_f"/>
  <p:tag name="KSO_WM_UNIT_INDEX" val="1_5_1"/>
  <p:tag name="KSO_WM_UNIT_ID" val="diagram40492881_3*m_h_f*1_5_1"/>
  <p:tag name="KSO_WM_TEMPLATE_CATEGORY" val="diagram"/>
  <p:tag name="KSO_WM_TEMPLATE_INDEX" val="40492881"/>
  <p:tag name="KSO_WM_UNIT_LAYERLEVEL" val="1_1_1"/>
  <p:tag name="KSO_WM_TAG_VERSION" val="3.0"/>
  <p:tag name="KSO_WM_BEAUTIFY_FLAG" val="#wm#"/>
  <p:tag name="KSO_WM_UNIT_PRESET_TEXT_INDEX" val="-1"/>
  <p:tag name="KSO_WM_UNIT_PRESET_TEXT_LEN" val="0"/>
  <p:tag name="KSO_WM_DIAGRAM_GROUP_CODE" val="m1-1"/>
  <p:tag name="KSO_WM_DIAGRAM_VERSION" val="3"/>
  <p:tag name="KSO_WM_DIAGRAM_COLOR_TRICK" val="1"/>
  <p:tag name="KSO_WM_DIAGRAM_COLOR_TEXT_CAN_REMOVE" val="n"/>
  <p:tag name="KSO_WM_DIAGRAM_VIRTUALLY_FRAME" val="{&quot;height&quot;:368.19995757816343,&quot;left&quot;:23.2,&quot;top&quot;:124.02503937007873,&quot;width&quot;:889.6250122070312}"/>
  <p:tag name="KSO_WM_UNIT_PRESET_TEXT" val="单击此处添加正文，文字是您思想的提炼，为了最终演示发布的良好效果。根据需要可酌情增减文字，以便观者能准确理解您所传达的信息。"/>
  <p:tag name="KSO_WM_UNIT_LINE_FORE_SCHEMECOLOR_INDEX" val="-2"/>
  <p:tag name="KSO_WM_UNIT_TEXT_FILL_FORE_SCHEMECOLOR_INDEX" val="1"/>
  <p:tag name="KSO_WM_UNIT_TEXT_FILL_TYPE" val="1"/>
  <p:tag name="KSO_WM_UNIT_TEXT_TYPE" val="1"/>
  <p:tag name="KSO_WM_DIAGRAM_MAX_ITEMCNT" val="5"/>
  <p:tag name="KSO_WM_DIAGRAM_MIN_ITEMCNT" val="3"/>
  <p:tag name="KSO_WM_DIAGRAM_COLOR_MATCH_VALUE" val="{&quot;shape&quot;:{&quot;fill&quot;:{&quot;solid&quot;:{&quot;brightness&quot;:0,&quot;colorType&quot;:2,&quot;rgb&quot;:&quot;#808080&quot;,&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40492881_3*m_h_i*1_5_1"/>
  <p:tag name="KSO_WM_TEMPLATE_CATEGORY" val="diagram"/>
  <p:tag name="KSO_WM_TEMPLATE_INDEX" val="40492881"/>
  <p:tag name="KSO_WM_UNIT_LAYERLEVEL" val="1_1_1"/>
  <p:tag name="KSO_WM_TAG_VERSION" val="3.0"/>
  <p:tag name="KSO_WM_BEAUTIFY_FLAG" val="#wm#"/>
  <p:tag name="KSO_WM_UNIT_TYPE" val="m_h_i"/>
  <p:tag name="KSO_WM_UNIT_INDEX" val="1_5_1"/>
  <p:tag name="KSO_WM_DIAGRAM_GROUP_CODE" val="m1-1"/>
  <p:tag name="KSO_WM_DIAGRAM_VERSION" val="3"/>
  <p:tag name="KSO_WM_DIAGRAM_COLOR_TRICK" val="1"/>
  <p:tag name="KSO_WM_DIAGRAM_COLOR_TEXT_CAN_REMOVE" val="n"/>
  <p:tag name="KSO_WM_DIAGRAM_VIRTUALLY_FRAME" val="{&quot;height&quot;:368.19995757816343,&quot;left&quot;:23.2,&quot;top&quot;:124.02503937007873,&quot;width&quot;:889.6250122070312}"/>
  <p:tag name="KSO_WM_UNIT_LINE_FORE_SCHEMECOLOR_INDEX" val="5"/>
  <p:tag name="KSO_WM_DIAGRAM_MAX_ITEMCNT" val="5"/>
  <p:tag name="KSO_WM_DIAGRAM_MIN_ITEMCNT" val="3"/>
  <p:tag name="KSO_WM_DIAGRAM_COLOR_MATCH_VALUE" val="{&quot;shape&quot;:{&quot;fill&quot;:{&quot;type&quot;:0},&quot;glow&quot;:{&quot;colorType&quot;:0},&quot;line&quot;:{&quot;solidLine&quot;:{&quot;brightness&quot;:0.600000023841857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5.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m_h_f"/>
  <p:tag name="KSO_WM_UNIT_INDEX" val="1_4_1"/>
  <p:tag name="KSO_WM_UNIT_ID" val="diagram40492881_3*m_h_f*1_4_1"/>
  <p:tag name="KSO_WM_TEMPLATE_CATEGORY" val="diagram"/>
  <p:tag name="KSO_WM_TEMPLATE_INDEX" val="40492881"/>
  <p:tag name="KSO_WM_UNIT_LAYERLEVEL" val="1_1_1"/>
  <p:tag name="KSO_WM_TAG_VERSION" val="3.0"/>
  <p:tag name="KSO_WM_BEAUTIFY_FLAG" val="#wm#"/>
  <p:tag name="KSO_WM_UNIT_PRESET_TEXT_INDEX" val="-1"/>
  <p:tag name="KSO_WM_UNIT_PRESET_TEXT_LEN" val="0"/>
  <p:tag name="KSO_WM_DIAGRAM_GROUP_CODE" val="m1-1"/>
  <p:tag name="KSO_WM_DIAGRAM_VERSION" val="3"/>
  <p:tag name="KSO_WM_DIAGRAM_COLOR_TRICK" val="1"/>
  <p:tag name="KSO_WM_DIAGRAM_COLOR_TEXT_CAN_REMOVE" val="n"/>
  <p:tag name="KSO_WM_DIAGRAM_VIRTUALLY_FRAME" val="{&quot;height&quot;:368.19995757816343,&quot;left&quot;:23.2,&quot;top&quot;:124.02503937007873,&quot;width&quot;:889.6250122070312}"/>
  <p:tag name="KSO_WM_UNIT_PRESET_TEXT" val="单击此处编辑添加正文，文字是您思想的提炼，为了最终演示发布的良好效果。根据需要可酌情增减文字，以便观者准确理解您所传达的信息。"/>
  <p:tag name="KSO_WM_UNIT_LINE_FORE_SCHEMECOLOR_INDEX" val="-2"/>
  <p:tag name="KSO_WM_UNIT_TEXT_FILL_FORE_SCHEMECOLOR_INDEX" val="1"/>
  <p:tag name="KSO_WM_UNIT_TEXT_FILL_TYPE" val="1"/>
  <p:tag name="KSO_WM_UNIT_TEXT_TYPE" val="1"/>
  <p:tag name="KSO_WM_DIAGRAM_MAX_ITEMCNT" val="5"/>
  <p:tag name="KSO_WM_DIAGRAM_MIN_ITEMCNT" val="3"/>
  <p:tag name="KSO_WM_DIAGRAM_COLOR_MATCH_VALUE" val="{&quot;shape&quot;:{&quot;fill&quot;:{&quot;solid&quot;:{&quot;brightness&quot;:0,&quot;colorType&quot;:2,&quot;rgb&quot;:&quot;#808080&quot;,&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40492881_3*m_h_i*1_4_1"/>
  <p:tag name="KSO_WM_TEMPLATE_CATEGORY" val="diagram"/>
  <p:tag name="KSO_WM_TEMPLATE_INDEX" val="40492881"/>
  <p:tag name="KSO_WM_UNIT_LAYERLEVEL" val="1_1_1"/>
  <p:tag name="KSO_WM_TAG_VERSION" val="3.0"/>
  <p:tag name="KSO_WM_BEAUTIFY_FLAG" val="#wm#"/>
  <p:tag name="KSO_WM_UNIT_TYPE" val="m_h_i"/>
  <p:tag name="KSO_WM_UNIT_INDEX" val="1_4_1"/>
  <p:tag name="KSO_WM_DIAGRAM_GROUP_CODE" val="m1-1"/>
  <p:tag name="KSO_WM_DIAGRAM_VERSION" val="3"/>
  <p:tag name="KSO_WM_DIAGRAM_COLOR_TRICK" val="1"/>
  <p:tag name="KSO_WM_DIAGRAM_COLOR_TEXT_CAN_REMOVE" val="n"/>
  <p:tag name="KSO_WM_DIAGRAM_VIRTUALLY_FRAME" val="{&quot;height&quot;:368.19995757816343,&quot;left&quot;:23.2,&quot;top&quot;:124.02503937007873,&quot;width&quot;:889.6250122070312}"/>
  <p:tag name="KSO_WM_UNIT_LINE_FORE_SCHEMECOLOR_INDEX" val="5"/>
  <p:tag name="KSO_WM_DIAGRAM_MAX_ITEMCNT" val="5"/>
  <p:tag name="KSO_WM_DIAGRAM_MIN_ITEMCNT" val="3"/>
  <p:tag name="KSO_WM_DIAGRAM_COLOR_MATCH_VALUE" val="{&quot;shape&quot;:{&quot;fill&quot;:{&quot;type&quot;:0},&quot;glow&quot;:{&quot;colorType&quot;:0},&quot;line&quot;:{&quot;solidLine&quot;:{&quot;brightness&quot;:0.600000023841857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7.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m_h_f"/>
  <p:tag name="KSO_WM_UNIT_INDEX" val="1_3_1"/>
  <p:tag name="KSO_WM_UNIT_ID" val="diagram40492881_3*m_h_f*1_3_1"/>
  <p:tag name="KSO_WM_TEMPLATE_CATEGORY" val="diagram"/>
  <p:tag name="KSO_WM_TEMPLATE_INDEX" val="40492881"/>
  <p:tag name="KSO_WM_UNIT_LAYERLEVEL" val="1_1_1"/>
  <p:tag name="KSO_WM_TAG_VERSION" val="3.0"/>
  <p:tag name="KSO_WM_BEAUTIFY_FLAG" val="#wm#"/>
  <p:tag name="KSO_WM_UNIT_PRESET_TEXT_INDEX" val="-1"/>
  <p:tag name="KSO_WM_UNIT_PRESET_TEXT_LEN" val="0"/>
  <p:tag name="KSO_WM_DIAGRAM_GROUP_CODE" val="m1-1"/>
  <p:tag name="KSO_WM_DIAGRAM_VERSION" val="3"/>
  <p:tag name="KSO_WM_DIAGRAM_COLOR_TRICK" val="1"/>
  <p:tag name="KSO_WM_DIAGRAM_COLOR_TEXT_CAN_REMOVE" val="n"/>
  <p:tag name="KSO_WM_DIAGRAM_VIRTUALLY_FRAME" val="{&quot;height&quot;:368.19995757816343,&quot;left&quot;:23.2,&quot;top&quot;:124.02503937007873,&quot;width&quot;:889.6250122070312}"/>
  <p:tag name="KSO_WM_UNIT_PRESET_TEXT" val="单击此处添加正文，文字是您思想的提炼，为了最终演示发布的良好效果。根据需要可酌情增减文字，以便观者能准确理解您所传达的信息。"/>
  <p:tag name="KSO_WM_UNIT_LINE_FORE_SCHEMECOLOR_INDEX" val="-2"/>
  <p:tag name="KSO_WM_UNIT_TEXT_FILL_FORE_SCHEMECOLOR_INDEX" val="1"/>
  <p:tag name="KSO_WM_UNIT_TEXT_FILL_TYPE" val="1"/>
  <p:tag name="KSO_WM_UNIT_TEXT_TYPE" val="1"/>
  <p:tag name="KSO_WM_DIAGRAM_MAX_ITEMCNT" val="5"/>
  <p:tag name="KSO_WM_DIAGRAM_MIN_ITEMCNT" val="3"/>
  <p:tag name="KSO_WM_DIAGRAM_COLOR_MATCH_VALUE" val="{&quot;shape&quot;:{&quot;fill&quot;:{&quot;solid&quot;:{&quot;brightness&quot;:0,&quot;colorType&quot;:2,&quot;rgb&quot;:&quot;#808080&quot;,&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40492881_3*m_h_i*1_3_1"/>
  <p:tag name="KSO_WM_TEMPLATE_CATEGORY" val="diagram"/>
  <p:tag name="KSO_WM_TEMPLATE_INDEX" val="40492881"/>
  <p:tag name="KSO_WM_UNIT_LAYERLEVEL" val="1_1_1"/>
  <p:tag name="KSO_WM_TAG_VERSION" val="3.0"/>
  <p:tag name="KSO_WM_BEAUTIFY_FLAG" val="#wm#"/>
  <p:tag name="KSO_WM_UNIT_TYPE" val="m_h_i"/>
  <p:tag name="KSO_WM_UNIT_INDEX" val="1_3_1"/>
  <p:tag name="KSO_WM_DIAGRAM_GROUP_CODE" val="m1-1"/>
  <p:tag name="KSO_WM_DIAGRAM_VERSION" val="3"/>
  <p:tag name="KSO_WM_DIAGRAM_COLOR_TRICK" val="1"/>
  <p:tag name="KSO_WM_DIAGRAM_COLOR_TEXT_CAN_REMOVE" val="n"/>
  <p:tag name="KSO_WM_DIAGRAM_VIRTUALLY_FRAME" val="{&quot;height&quot;:368.19995757816343,&quot;left&quot;:23.2,&quot;top&quot;:124.02503937007873,&quot;width&quot;:889.6250122070312}"/>
  <p:tag name="KSO_WM_UNIT_LINE_FORE_SCHEMECOLOR_INDEX" val="5"/>
  <p:tag name="KSO_WM_DIAGRAM_MAX_ITEMCNT" val="5"/>
  <p:tag name="KSO_WM_DIAGRAM_MIN_ITEMCNT" val="3"/>
  <p:tag name="KSO_WM_DIAGRAM_COLOR_MATCH_VALUE" val="{&quot;shape&quot;:{&quot;fill&quot;:{&quot;type&quot;:0},&quot;glow&quot;:{&quot;colorType&quot;:0},&quot;line&quot;:{&quot;solidLine&quot;:{&quot;brightness&quot;:0.600000023841857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9.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m_h_f"/>
  <p:tag name="KSO_WM_UNIT_INDEX" val="1_2_1"/>
  <p:tag name="KSO_WM_UNIT_ID" val="diagram40492881_3*m_h_f*1_2_1"/>
  <p:tag name="KSO_WM_TEMPLATE_CATEGORY" val="diagram"/>
  <p:tag name="KSO_WM_TEMPLATE_INDEX" val="40492881"/>
  <p:tag name="KSO_WM_UNIT_LAYERLEVEL" val="1_1_1"/>
  <p:tag name="KSO_WM_TAG_VERSION" val="3.0"/>
  <p:tag name="KSO_WM_BEAUTIFY_FLAG" val="#wm#"/>
  <p:tag name="KSO_WM_UNIT_PRESET_TEXT_INDEX" val="-1"/>
  <p:tag name="KSO_WM_UNIT_PRESET_TEXT_LEN" val="0"/>
  <p:tag name="KSO_WM_DIAGRAM_GROUP_CODE" val="m1-1"/>
  <p:tag name="KSO_WM_DIAGRAM_VERSION" val="3"/>
  <p:tag name="KSO_WM_DIAGRAM_COLOR_TRICK" val="1"/>
  <p:tag name="KSO_WM_DIAGRAM_COLOR_TEXT_CAN_REMOVE" val="n"/>
  <p:tag name="KSO_WM_DIAGRAM_VIRTUALLY_FRAME" val="{&quot;height&quot;:368.19995757816343,&quot;left&quot;:23.2,&quot;top&quot;:124.02503937007873,&quot;width&quot;:889.6250122070312}"/>
  <p:tag name="KSO_WM_UNIT_PRESET_TEXT" val="单击此处编辑添加正文，文字是您思想的提炼，为了最终演示发布的良好效果。根据需要可酌情增减文字，以便观者准确理解您所传达的信息。"/>
  <p:tag name="KSO_WM_UNIT_LINE_FORE_SCHEMECOLOR_INDEX" val="-2"/>
  <p:tag name="KSO_WM_UNIT_TEXT_FILL_FORE_SCHEMECOLOR_INDEX" val="1"/>
  <p:tag name="KSO_WM_UNIT_TEXT_FILL_TYPE" val="1"/>
  <p:tag name="KSO_WM_UNIT_TEXT_TYPE" val="1"/>
  <p:tag name="KSO_WM_DIAGRAM_MAX_ITEMCNT" val="5"/>
  <p:tag name="KSO_WM_DIAGRAM_MIN_ITEMCNT" val="3"/>
  <p:tag name="KSO_WM_DIAGRAM_COLOR_MATCH_VALUE" val="{&quot;shape&quot;:{&quot;fill&quot;:{&quot;solid&quot;:{&quot;brightness&quot;:0,&quot;colorType&quot;:2,&quot;rgb&quot;:&quot;#808080&quot;,&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3245_1*n_h_h_i*1_2_3_1"/>
  <p:tag name="KSO_WM_TEMPLATE_CATEGORY" val="diagram"/>
  <p:tag name="KSO_WM_TEMPLATE_INDEX" val="20233245"/>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506.16039370078744,&quot;left&quot;:-42.7,&quot;top&quot;:24.936299212598424,&quot;width&quot;:1057.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40492881_3*m_h_i*1_2_1"/>
  <p:tag name="KSO_WM_TEMPLATE_CATEGORY" val="diagram"/>
  <p:tag name="KSO_WM_TEMPLATE_INDEX" val="40492881"/>
  <p:tag name="KSO_WM_UNIT_LAYERLEVEL" val="1_1_1"/>
  <p:tag name="KSO_WM_TAG_VERSION" val="3.0"/>
  <p:tag name="KSO_WM_BEAUTIFY_FLAG" val="#wm#"/>
  <p:tag name="KSO_WM_UNIT_TYPE" val="m_h_i"/>
  <p:tag name="KSO_WM_UNIT_INDEX" val="1_2_1"/>
  <p:tag name="KSO_WM_DIAGRAM_GROUP_CODE" val="m1-1"/>
  <p:tag name="KSO_WM_DIAGRAM_VERSION" val="3"/>
  <p:tag name="KSO_WM_DIAGRAM_COLOR_TRICK" val="1"/>
  <p:tag name="KSO_WM_DIAGRAM_COLOR_TEXT_CAN_REMOVE" val="n"/>
  <p:tag name="KSO_WM_DIAGRAM_VIRTUALLY_FRAME" val="{&quot;height&quot;:368.19995757816343,&quot;left&quot;:23.2,&quot;top&quot;:124.02503937007873,&quot;width&quot;:889.6250122070312}"/>
  <p:tag name="KSO_WM_UNIT_LINE_FORE_SCHEMECOLOR_INDEX" val="5"/>
  <p:tag name="KSO_WM_DIAGRAM_MAX_ITEMCNT" val="5"/>
  <p:tag name="KSO_WM_DIAGRAM_MIN_ITEMCNT" val="3"/>
  <p:tag name="KSO_WM_DIAGRAM_COLOR_MATCH_VALUE" val="{&quot;shape&quot;:{&quot;fill&quot;:{&quot;type&quot;:0},&quot;glow&quot;:{&quot;colorType&quot;:0},&quot;line&quot;:{&quot;solidLine&quot;:{&quot;brightness&quot;:0.600000023841857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1.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m_h_f"/>
  <p:tag name="KSO_WM_UNIT_INDEX" val="1_1_1"/>
  <p:tag name="KSO_WM_UNIT_ID" val="diagram40492881_3*m_h_f*1_1_1"/>
  <p:tag name="KSO_WM_TEMPLATE_CATEGORY" val="diagram"/>
  <p:tag name="KSO_WM_TEMPLATE_INDEX" val="40492881"/>
  <p:tag name="KSO_WM_UNIT_LAYERLEVEL" val="1_1_1"/>
  <p:tag name="KSO_WM_TAG_VERSION" val="3.0"/>
  <p:tag name="KSO_WM_BEAUTIFY_FLAG" val="#wm#"/>
  <p:tag name="KSO_WM_UNIT_PRESET_TEXT_INDEX" val="-1"/>
  <p:tag name="KSO_WM_UNIT_PRESET_TEXT_LEN" val="0"/>
  <p:tag name="KSO_WM_DIAGRAM_GROUP_CODE" val="m1-1"/>
  <p:tag name="KSO_WM_DIAGRAM_VERSION" val="3"/>
  <p:tag name="KSO_WM_DIAGRAM_COLOR_TRICK" val="1"/>
  <p:tag name="KSO_WM_DIAGRAM_COLOR_TEXT_CAN_REMOVE" val="n"/>
  <p:tag name="KSO_WM_DIAGRAM_VIRTUALLY_FRAME" val="{&quot;height&quot;:368.19995757816343,&quot;left&quot;:23.2,&quot;top&quot;:124.02503937007873,&quot;width&quot;:889.6250122070312}"/>
  <p:tag name="KSO_WM_UNIT_PRESET_TEXT" val="单击此处添加正文，文字是您思想的提炼，为了最终演示发布的良好效果。根据需要可酌情增减文字，以便观者能准确理解您所传达的信息。"/>
  <p:tag name="KSO_WM_UNIT_LINE_FORE_SCHEMECOLOR_INDEX" val="-2"/>
  <p:tag name="KSO_WM_UNIT_TEXT_FILL_FORE_SCHEMECOLOR_INDEX" val="1"/>
  <p:tag name="KSO_WM_UNIT_TEXT_FILL_TYPE" val="1"/>
  <p:tag name="KSO_WM_UNIT_TEXT_TYPE" val="1"/>
  <p:tag name="KSO_WM_DIAGRAM_MAX_ITEMCNT" val="5"/>
  <p:tag name="KSO_WM_DIAGRAM_MIN_ITEMCNT" val="3"/>
  <p:tag name="KSO_WM_DIAGRAM_COLOR_MATCH_VALUE" val="{&quot;shape&quot;:{&quot;fill&quot;:{&quot;solid&quot;:{&quot;brightness&quot;:0,&quot;colorType&quot;:2,&quot;rgb&quot;:&quot;#808080&quot;,&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40492881_3*m_h_i*1_1_1"/>
  <p:tag name="KSO_WM_TEMPLATE_CATEGORY" val="diagram"/>
  <p:tag name="KSO_WM_TEMPLATE_INDEX" val="40492881"/>
  <p:tag name="KSO_WM_UNIT_LAYERLEVEL" val="1_1_1"/>
  <p:tag name="KSO_WM_TAG_VERSION" val="3.0"/>
  <p:tag name="KSO_WM_BEAUTIFY_FLAG" val="#wm#"/>
  <p:tag name="KSO_WM_UNIT_TYPE" val="m_h_i"/>
  <p:tag name="KSO_WM_UNIT_INDEX" val="1_1_1"/>
  <p:tag name="KSO_WM_DIAGRAM_GROUP_CODE" val="m1-1"/>
  <p:tag name="KSO_WM_DIAGRAM_VERSION" val="3"/>
  <p:tag name="KSO_WM_DIAGRAM_COLOR_TRICK" val="1"/>
  <p:tag name="KSO_WM_DIAGRAM_COLOR_TEXT_CAN_REMOVE" val="n"/>
  <p:tag name="KSO_WM_DIAGRAM_VIRTUALLY_FRAME" val="{&quot;height&quot;:368.19995757816343,&quot;left&quot;:23.2,&quot;top&quot;:124.02503937007873,&quot;width&quot;:889.6250122070312}"/>
  <p:tag name="KSO_WM_UNIT_LINE_FORE_SCHEMECOLOR_INDEX" val="5"/>
  <p:tag name="KSO_WM_DIAGRAM_MAX_ITEMCNT" val="5"/>
  <p:tag name="KSO_WM_DIAGRAM_MIN_ITEMCNT" val="3"/>
  <p:tag name="KSO_WM_DIAGRAM_COLOR_MATCH_VALUE" val="{&quot;shape&quot;:{&quot;fill&quot;:{&quot;type&quot;:0},&quot;glow&quot;:{&quot;colorType&quot;:0},&quot;line&quot;:{&quot;solidLine&quot;:{&quot;brightness&quot;:0.600000023841857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40492881_3*m_h_x*1_1_1"/>
  <p:tag name="KSO_WM_TEMPLATE_CATEGORY" val="diagram"/>
  <p:tag name="KSO_WM_TEMPLATE_INDEX" val="40492881"/>
  <p:tag name="KSO_WM_UNIT_LAYERLEVEL" val="1_1_1"/>
  <p:tag name="KSO_WM_TAG_VERSION" val="3.0"/>
  <p:tag name="KSO_WM_BEAUTIFY_FLAG" val="#wm#"/>
  <p:tag name="KSO_WM_UNIT_VALUE" val="80*80"/>
  <p:tag name="KSO_WM_UNIT_TYPE" val="m_h_x"/>
  <p:tag name="KSO_WM_UNIT_INDEX" val="1_1_1"/>
  <p:tag name="KSO_WM_DIAGRAM_GROUP_CODE" val="m1-1"/>
  <p:tag name="KSO_WM_DIAGRAM_VERSION" val="3"/>
  <p:tag name="KSO_WM_DIAGRAM_COLOR_TRICK" val="1"/>
  <p:tag name="KSO_WM_DIAGRAM_COLOR_TEXT_CAN_REMOVE" val="n"/>
  <p:tag name="KSO_WM_DIAGRAM_VIRTUALLY_FRAME" val="{&quot;height&quot;:368.19995757816343,&quot;left&quot;:23.2,&quot;top&quot;:124.02503937007873,&quot;width&quot;:889.6250122070312}"/>
  <p:tag name="KSO_WM_UNIT_FILL_TYPE" val="1"/>
  <p:tag name="KSO_WM_UNIT_FILL_FORE_SCHEMECOLOR_INDEX" val="5"/>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nb"/>
  <p:tag name="KSO_WM_UNIT_TYPE" val="m_h_i"/>
  <p:tag name="KSO_WM_UNIT_INDEX" val="1_1_2"/>
  <p:tag name="KSO_WM_UNIT_ID" val="diagram40492881_3*m_h_i*1_1_2"/>
  <p:tag name="KSO_WM_TEMPLATE_CATEGORY" val="diagram"/>
  <p:tag name="KSO_WM_TEMPLATE_INDEX" val="40492881"/>
  <p:tag name="KSO_WM_UNIT_LAYERLEVEL" val="1_1_1"/>
  <p:tag name="KSO_WM_TAG_VERSION" val="3.0"/>
  <p:tag name="KSO_WM_BEAUTIFY_FLAG" val="#wm#"/>
  <p:tag name="KSO_WM_DIAGRAM_GROUP_CODE" val="m1-1"/>
  <p:tag name="KSO_WM_DIAGRAM_VERSION" val="3"/>
  <p:tag name="KSO_WM_DIAGRAM_COLOR_TRICK" val="1"/>
  <p:tag name="KSO_WM_DIAGRAM_COLOR_TEXT_CAN_REMOVE" val="n"/>
  <p:tag name="KSO_WM_DIAGRAM_VIRTUALLY_FRAME" val="{&quot;height&quot;:368.19995757816343,&quot;left&quot;:23.2,&quot;top&quot;:124.02503937007873,&quot;width&quot;:889.6250122070312}"/>
  <p:tag name="KSO_WM_UNIT_LINE_FORE_SCHEMECOLOR_INDEX" val="-2"/>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40492881_3*m_h_x*1_2_1"/>
  <p:tag name="KSO_WM_TEMPLATE_CATEGORY" val="diagram"/>
  <p:tag name="KSO_WM_TEMPLATE_INDEX" val="40492881"/>
  <p:tag name="KSO_WM_UNIT_LAYERLEVEL" val="1_1_1"/>
  <p:tag name="KSO_WM_TAG_VERSION" val="3.0"/>
  <p:tag name="KSO_WM_BEAUTIFY_FLAG" val="#wm#"/>
  <p:tag name="KSO_WM_UNIT_VALUE" val="80*80"/>
  <p:tag name="KSO_WM_UNIT_TYPE" val="m_h_x"/>
  <p:tag name="KSO_WM_UNIT_INDEX" val="1_2_1"/>
  <p:tag name="KSO_WM_DIAGRAM_GROUP_CODE" val="m1-1"/>
  <p:tag name="KSO_WM_DIAGRAM_VERSION" val="3"/>
  <p:tag name="KSO_WM_DIAGRAM_COLOR_TRICK" val="1"/>
  <p:tag name="KSO_WM_DIAGRAM_COLOR_TEXT_CAN_REMOVE" val="n"/>
  <p:tag name="KSO_WM_DIAGRAM_VIRTUALLY_FRAME" val="{&quot;height&quot;:368.19995757816343,&quot;left&quot;:23.2,&quot;top&quot;:124.02503937007873,&quot;width&quot;:889.6250122070312}"/>
  <p:tag name="KSO_WM_UNIT_FILL_TYPE" val="1"/>
  <p:tag name="KSO_WM_UNIT_FILL_FORE_SCHEMECOLOR_INDEX" val="5"/>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nb"/>
  <p:tag name="KSO_WM_UNIT_TYPE" val="m_h_i"/>
  <p:tag name="KSO_WM_UNIT_INDEX" val="1_2_2"/>
  <p:tag name="KSO_WM_UNIT_ID" val="diagram40492881_3*m_h_i*1_2_2"/>
  <p:tag name="KSO_WM_TEMPLATE_CATEGORY" val="diagram"/>
  <p:tag name="KSO_WM_TEMPLATE_INDEX" val="40492881"/>
  <p:tag name="KSO_WM_UNIT_LAYERLEVEL" val="1_1_1"/>
  <p:tag name="KSO_WM_TAG_VERSION" val="3.0"/>
  <p:tag name="KSO_WM_BEAUTIFY_FLAG" val="#wm#"/>
  <p:tag name="KSO_WM_DIAGRAM_GROUP_CODE" val="m1-1"/>
  <p:tag name="KSO_WM_DIAGRAM_VERSION" val="3"/>
  <p:tag name="KSO_WM_DIAGRAM_COLOR_TRICK" val="1"/>
  <p:tag name="KSO_WM_DIAGRAM_COLOR_TEXT_CAN_REMOVE" val="n"/>
  <p:tag name="KSO_WM_DIAGRAM_VIRTUALLY_FRAME" val="{&quot;height&quot;:368.19995757816343,&quot;left&quot;:23.2,&quot;top&quot;:124.02503937007873,&quot;width&quot;:889.6250122070312}"/>
  <p:tag name="KSO_WM_UNIT_LINE_FORE_SCHEMECOLOR_INDEX" val="-2"/>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40492881_3*m_h_x*1_3_1"/>
  <p:tag name="KSO_WM_TEMPLATE_CATEGORY" val="diagram"/>
  <p:tag name="KSO_WM_TEMPLATE_INDEX" val="40492881"/>
  <p:tag name="KSO_WM_UNIT_LAYERLEVEL" val="1_1_1"/>
  <p:tag name="KSO_WM_TAG_VERSION" val="3.0"/>
  <p:tag name="KSO_WM_BEAUTIFY_FLAG" val="#wm#"/>
  <p:tag name="KSO_WM_UNIT_VALUE" val="80*80"/>
  <p:tag name="KSO_WM_UNIT_TYPE" val="m_h_x"/>
  <p:tag name="KSO_WM_UNIT_INDEX" val="1_3_1"/>
  <p:tag name="KSO_WM_DIAGRAM_GROUP_CODE" val="m1-1"/>
  <p:tag name="KSO_WM_DIAGRAM_VERSION" val="3"/>
  <p:tag name="KSO_WM_DIAGRAM_COLOR_TRICK" val="1"/>
  <p:tag name="KSO_WM_DIAGRAM_COLOR_TEXT_CAN_REMOVE" val="n"/>
  <p:tag name="KSO_WM_DIAGRAM_VIRTUALLY_FRAME" val="{&quot;height&quot;:368.19995757816343,&quot;left&quot;:23.2,&quot;top&quot;:124.02503937007873,&quot;width&quot;:889.6250122070312}"/>
  <p:tag name="KSO_WM_UNIT_FILL_TYPE" val="1"/>
  <p:tag name="KSO_WM_UNIT_FILL_FORE_SCHEMECOLOR_INDEX" val="5"/>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nb"/>
  <p:tag name="KSO_WM_UNIT_TYPE" val="m_h_i"/>
  <p:tag name="KSO_WM_UNIT_INDEX" val="1_3_2"/>
  <p:tag name="KSO_WM_UNIT_ID" val="diagram40492881_3*m_h_i*1_3_2"/>
  <p:tag name="KSO_WM_TEMPLATE_CATEGORY" val="diagram"/>
  <p:tag name="KSO_WM_TEMPLATE_INDEX" val="40492881"/>
  <p:tag name="KSO_WM_UNIT_LAYERLEVEL" val="1_1_1"/>
  <p:tag name="KSO_WM_TAG_VERSION" val="3.0"/>
  <p:tag name="KSO_WM_BEAUTIFY_FLAG" val="#wm#"/>
  <p:tag name="KSO_WM_DIAGRAM_GROUP_CODE" val="m1-1"/>
  <p:tag name="KSO_WM_DIAGRAM_VERSION" val="3"/>
  <p:tag name="KSO_WM_DIAGRAM_COLOR_TRICK" val="1"/>
  <p:tag name="KSO_WM_DIAGRAM_COLOR_TEXT_CAN_REMOVE" val="n"/>
  <p:tag name="KSO_WM_DIAGRAM_VIRTUALLY_FRAME" val="{&quot;height&quot;:368.19995757816343,&quot;left&quot;:23.2,&quot;top&quot;:124.02503937007873,&quot;width&quot;:889.6250122070312}"/>
  <p:tag name="KSO_WM_UNIT_LINE_FORE_SCHEMECOLOR_INDEX" val="-2"/>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40492881_3*m_h_x*1_4_1"/>
  <p:tag name="KSO_WM_TEMPLATE_CATEGORY" val="diagram"/>
  <p:tag name="KSO_WM_TEMPLATE_INDEX" val="40492881"/>
  <p:tag name="KSO_WM_UNIT_LAYERLEVEL" val="1_1_1"/>
  <p:tag name="KSO_WM_TAG_VERSION" val="3.0"/>
  <p:tag name="KSO_WM_BEAUTIFY_FLAG" val="#wm#"/>
  <p:tag name="KSO_WM_UNIT_VALUE" val="80*80"/>
  <p:tag name="KSO_WM_UNIT_TYPE" val="m_h_x"/>
  <p:tag name="KSO_WM_UNIT_INDEX" val="1_4_1"/>
  <p:tag name="KSO_WM_DIAGRAM_GROUP_CODE" val="m1-1"/>
  <p:tag name="KSO_WM_DIAGRAM_VERSION" val="3"/>
  <p:tag name="KSO_WM_DIAGRAM_COLOR_TRICK" val="1"/>
  <p:tag name="KSO_WM_DIAGRAM_COLOR_TEXT_CAN_REMOVE" val="n"/>
  <p:tag name="KSO_WM_DIAGRAM_VIRTUALLY_FRAME" val="{&quot;height&quot;:368.19995757816343,&quot;left&quot;:23.2,&quot;top&quot;:124.02503937007873,&quot;width&quot;:889.6250122070312}"/>
  <p:tag name="KSO_WM_UNIT_FILL_TYPE" val="1"/>
  <p:tag name="KSO_WM_UNIT_FILL_FORE_SCHEMECOLOR_INDEX" val="5"/>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33245_1*n_h_h_i*1_2_2_1"/>
  <p:tag name="KSO_WM_TEMPLATE_CATEGORY" val="diagram"/>
  <p:tag name="KSO_WM_TEMPLATE_INDEX" val="20233245"/>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506.16039370078744,&quot;left&quot;:-42.7,&quot;top&quot;:24.936299212598424,&quot;width&quot;:1057.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nb"/>
  <p:tag name="KSO_WM_UNIT_TYPE" val="m_h_i"/>
  <p:tag name="KSO_WM_UNIT_INDEX" val="1_4_2"/>
  <p:tag name="KSO_WM_UNIT_ID" val="diagram40492881_3*m_h_i*1_4_2"/>
  <p:tag name="KSO_WM_TEMPLATE_CATEGORY" val="diagram"/>
  <p:tag name="KSO_WM_TEMPLATE_INDEX" val="40492881"/>
  <p:tag name="KSO_WM_UNIT_LAYERLEVEL" val="1_1_1"/>
  <p:tag name="KSO_WM_TAG_VERSION" val="3.0"/>
  <p:tag name="KSO_WM_BEAUTIFY_FLAG" val="#wm#"/>
  <p:tag name="KSO_WM_DIAGRAM_GROUP_CODE" val="m1-1"/>
  <p:tag name="KSO_WM_DIAGRAM_VERSION" val="3"/>
  <p:tag name="KSO_WM_DIAGRAM_COLOR_TRICK" val="1"/>
  <p:tag name="KSO_WM_DIAGRAM_COLOR_TEXT_CAN_REMOVE" val="n"/>
  <p:tag name="KSO_WM_DIAGRAM_VIRTUALLY_FRAME" val="{&quot;height&quot;:368.19995757816343,&quot;left&quot;:23.2,&quot;top&quot;:124.02503937007873,&quot;width&quot;:889.6250122070312}"/>
  <p:tag name="KSO_WM_UNIT_LINE_FORE_SCHEMECOLOR_INDEX" val="-2"/>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40492881_3*m_h_x*1_5_1"/>
  <p:tag name="KSO_WM_TEMPLATE_CATEGORY" val="diagram"/>
  <p:tag name="KSO_WM_TEMPLATE_INDEX" val="40492881"/>
  <p:tag name="KSO_WM_UNIT_LAYERLEVEL" val="1_1_1"/>
  <p:tag name="KSO_WM_TAG_VERSION" val="3.0"/>
  <p:tag name="KSO_WM_BEAUTIFY_FLAG" val="#wm#"/>
  <p:tag name="KSO_WM_UNIT_VALUE" val="80*80"/>
  <p:tag name="KSO_WM_UNIT_TYPE" val="m_h_x"/>
  <p:tag name="KSO_WM_UNIT_INDEX" val="1_5_1"/>
  <p:tag name="KSO_WM_DIAGRAM_GROUP_CODE" val="m1-1"/>
  <p:tag name="KSO_WM_DIAGRAM_VERSION" val="3"/>
  <p:tag name="KSO_WM_DIAGRAM_COLOR_TRICK" val="1"/>
  <p:tag name="KSO_WM_DIAGRAM_COLOR_TEXT_CAN_REMOVE" val="n"/>
  <p:tag name="KSO_WM_DIAGRAM_VIRTUALLY_FRAME" val="{&quot;height&quot;:368.19995757816343,&quot;left&quot;:23.2,&quot;top&quot;:124.02503937007873,&quot;width&quot;:889.6250122070312}"/>
  <p:tag name="KSO_WM_UNIT_FILL_TYPE" val="1"/>
  <p:tag name="KSO_WM_UNIT_FILL_FORE_SCHEMECOLOR_INDEX" val="5"/>
  <p:tag name="KSO_WM_UNIT_FILL_FORE_SCHEMECOLOR_INDEX_BRIGHTNESS" val="0"/>
  <p:tag name="KSO_WM_DIAGRAM_MAX_ITEMCNT" val="5"/>
  <p:tag name="KSO_WM_DIAGRAM_MIN_ITEMCNT" val="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nb"/>
  <p:tag name="KSO_WM_UNIT_TYPE" val="m_h_i"/>
  <p:tag name="KSO_WM_UNIT_INDEX" val="1_5_2"/>
  <p:tag name="KSO_WM_UNIT_ID" val="diagram40492881_3*m_h_i*1_5_2"/>
  <p:tag name="KSO_WM_TEMPLATE_CATEGORY" val="diagram"/>
  <p:tag name="KSO_WM_TEMPLATE_INDEX" val="40492881"/>
  <p:tag name="KSO_WM_UNIT_LAYERLEVEL" val="1_1_1"/>
  <p:tag name="KSO_WM_TAG_VERSION" val="3.0"/>
  <p:tag name="KSO_WM_BEAUTIFY_FLAG" val="#wm#"/>
  <p:tag name="KSO_WM_DIAGRAM_GROUP_CODE" val="m1-1"/>
  <p:tag name="KSO_WM_DIAGRAM_VERSION" val="3"/>
  <p:tag name="KSO_WM_DIAGRAM_COLOR_TRICK" val="1"/>
  <p:tag name="KSO_WM_DIAGRAM_COLOR_TEXT_CAN_REMOVE" val="n"/>
  <p:tag name="KSO_WM_DIAGRAM_VIRTUALLY_FRAME" val="{&quot;height&quot;:368.19995757816343,&quot;left&quot;:23.2,&quot;top&quot;:124.02503937007873,&quot;width&quot;:889.6250122070312}"/>
  <p:tag name="KSO_WM_UNIT_LINE_FORE_SCHEMECOLOR_INDEX" val="-2"/>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3.xml><?xml version="1.0" encoding="utf-8"?>
<p:tagLst xmlns:p="http://schemas.openxmlformats.org/presentationml/2006/main">
  <p:tag name="KSO_DOCER_RESOURCE_TRACE_INFO" val="{&quot;id&quot;:&quot;&quot;,&quot;origin&quot;:0,&quot;type&quot;:&quot;textbox&quot;,&quot;user&quot;:&quot;333267927&quot;}"/>
</p:tagLst>
</file>

<file path=ppt/tags/tag44.xml><?xml version="1.0" encoding="utf-8"?>
<p:tagLst xmlns:p="http://schemas.openxmlformats.org/presentationml/2006/main">
  <p:tag name="KSO_WM_UNIT_SUBTYPE" val="a"/>
  <p:tag name="KSO_WM_UNIT_NOCLEAR" val="0"/>
  <p:tag name="KSO_WM_UNIT_VALUE" val="68"/>
  <p:tag name="KSO_WM_UNIT_HIGHLIGHT" val="0"/>
  <p:tag name="KSO_WM_UNIT_COMPATIBLE" val="0"/>
  <p:tag name="KSO_WM_UNIT_DIAGRAM_ISNUMVISUAL" val="0"/>
  <p:tag name="KSO_WM_UNIT_DIAGRAM_ISREFERUNIT" val="0"/>
  <p:tag name="KSO_WM_UNIT_TYPE" val="l_h_f"/>
  <p:tag name="KSO_WM_TEMPLATE_CATEGORY" val="diagram"/>
  <p:tag name="KSO_WM_TEMPLATE_INDEX" val="20235406"/>
  <p:tag name="KSO_WM_UNIT_LAYERLEVEL" val="1_1_1"/>
  <p:tag name="KSO_WM_TAG_VERSION" val="3.0"/>
  <p:tag name="KSO_WM_DIAGRAM_MAX_ITEMCNT" val="6"/>
  <p:tag name="KSO_WM_DIAGRAM_MIN_ITEMCNT" val="2"/>
  <p:tag name="KSO_WM_DIAGRAM_VIRTUALLY_FRAME" val="{&quot;height&quot;:168.43177505228533,&quot;left&quot;:59.8,&quot;top&quot;:100.38411247385736,&quot;width&quot;:916.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5406_1*l_h_f*1_1_1"/>
  <p:tag name="KSO_WM_UNIT_INDEX" val="1_1_1"/>
  <p:tag name="KSO_WM_UNIT_TEXT_TYPE" val="1"/>
  <p:tag name="KSO_WM_UNIT_USESOURCEFORMAT_APPLY" val="1"/>
  <p:tag name="KSO_WM_UNIT_TEXT_LAYER_COUNT" val="1"/>
  <p:tag name="KSO_WM_BEAUTIFY_FLAG" val="#wm#"/>
  <p:tag name="KSO_WM_DIAGRAM_GROUP_CODE" val="l1-1"/>
  <p:tag name="KSO_WM_DIAGRAM_VERSION" val="3"/>
  <p:tag name="KSO_WM_DIAGRAM_COLOR_TRICK" val="1"/>
  <p:tag name="KSO_WM_DIAGRAM_COLOR_TEXT_CAN_REMOVE" val="n"/>
  <p:tag name="KSO_WM_UNIT_PRESET_TEXT" val="单击此处输入你的正文，文字是您思想的提炼，为了最终演示发布的良好效果，请尽量言简意赅的阐述观点。根据需要可酌情增减文字，以便观者准确理解您所传达的信息。"/>
  <p:tag name="KSO_WM_UNIT_TEXT_FILL_FORE_SCHEMECOLOR_INDEX" val="1"/>
  <p:tag name="KSO_WM_UNIT_TEXT_FILL_TYPE" val="1"/>
</p:tagLst>
</file>

<file path=ppt/tags/tag45.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5406"/>
  <p:tag name="KSO_WM_UNIT_LAYERLEVEL" val="1_1_1"/>
  <p:tag name="KSO_WM_TAG_VERSION" val="3.0"/>
  <p:tag name="KSO_WM_DIAGRAM_MAX_ITEMCNT" val="6"/>
  <p:tag name="KSO_WM_DIAGRAM_MIN_ITEMCNT" val="2"/>
  <p:tag name="KSO_WM_DIAGRAM_VIRTUALLY_FRAME" val="{&quot;height&quot;:168.43177505228533,&quot;left&quot;:59.8,&quot;top&quot;:100.38411247385736,&quot;width&quot;:916.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5406_1*l_h_a*1_1_1"/>
  <p:tag name="KSO_WM_UNIT_INDEX" val="1_1_1"/>
  <p:tag name="KSO_WM_UNIT_TEXT_TYPE" val="1"/>
  <p:tag name="KSO_WM_UNIT_USESOURCEFORMAT_APPLY" val="1"/>
  <p:tag name="KSO_WM_BEAUTIFY_FLAG" val="#wm#"/>
  <p:tag name="KSO_WM_DIAGRAM_GROUP_CODE" val="l1-1"/>
  <p:tag name="KSO_WM_DIAGRAM_VERSION" val="3"/>
  <p:tag name="KSO_WM_DIAGRAM_COLOR_TRICK" val="1"/>
  <p:tag name="KSO_WM_DIAGRAM_COLOR_TEXT_CAN_REMOVE" val="n"/>
  <p:tag name="KSO_WM_UNIT_PRESET_TEXT" val="单击添加项标题"/>
  <p:tag name="KSO_WM_UNIT_TEXT_FILL_FORE_SCHEMECOLOR_INDEX" val="1"/>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TEMPLATE_CATEGORY" val="diagram"/>
  <p:tag name="KSO_WM_TEMPLATE_INDEX" val="20235406"/>
  <p:tag name="KSO_WM_UNIT_LAYERLEVEL" val="1_1_1"/>
  <p:tag name="KSO_WM_TAG_VERSION" val="3.0"/>
  <p:tag name="KSO_WM_DIAGRAM_MAX_ITEMCNT" val="6"/>
  <p:tag name="KSO_WM_DIAGRAM_MIN_ITEMCNT" val="2"/>
  <p:tag name="KSO_WM_DIAGRAM_VIRTUALLY_FRAME" val="{&quot;height&quot;:168.43177505228533,&quot;left&quot;:59.8,&quot;top&quot;:100.38411247385736,&quot;width&quot;:916.8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5406_1*l_h_i*1_1_1"/>
  <p:tag name="KSO_WM_UNIT_INDEX" val="1_1_1"/>
  <p:tag name="KSO_WM_UNIT_USESOURCEFORMAT_APPLY" val="1"/>
  <p:tag name="KSO_WM_BEAUTIFY_FLAG" val="#wm#"/>
  <p:tag name="KSO_WM_DIAGRAM_GROUP_CODE" val="l1-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406_1*l_h_x*1_1_1"/>
  <p:tag name="KSO_WM_TEMPLATE_CATEGORY" val="diagram"/>
  <p:tag name="KSO_WM_TEMPLATE_INDEX" val="20235406"/>
  <p:tag name="KSO_WM_UNIT_LAYERLEVEL" val="1_1_1"/>
  <p:tag name="KSO_WM_TAG_VERSION" val="3.0"/>
  <p:tag name="KSO_WM_BEAUTIFY_FLAG" val="#wm#"/>
  <p:tag name="KSO_WM_UNIT_VALUE" val="83*83"/>
  <p:tag name="KSO_WM_DIAGRAM_GROUP_CODE" val="l1-1"/>
  <p:tag name="KSO_WM_UNIT_TYPE" val="l_h_x"/>
  <p:tag name="KSO_WM_UNIT_INDEX" val="1_1_1"/>
  <p:tag name="KSO_WM_DIAGRAM_VERSION" val="3"/>
  <p:tag name="KSO_WM_DIAGRAM_COLOR_TRICK" val="1"/>
  <p:tag name="KSO_WM_DIAGRAM_COLOR_TEXT_CAN_REMOVE" val="n"/>
  <p:tag name="KSO_WM_DIAGRAM_VIRTUALLY_FRAME" val="{&quot;height&quot;:168.43177505228533,&quot;left&quot;:59.8,&quot;top&quot;:100.38411247385736,&quot;width&quot;:916.85}"/>
  <p:tag name="KSO_WM_DIAGRAM_MAX_ITEMCNT" val="6"/>
  <p:tag name="KSO_WM_DIAGRAM_MIN_ITEMCNT" val="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48.xml><?xml version="1.0" encoding="utf-8"?>
<p:tagLst xmlns:p="http://schemas.openxmlformats.org/presentationml/2006/main">
  <p:tag name="KSO_WM_UNIT_SUBTYPE" val="a"/>
  <p:tag name="KSO_WM_UNIT_NOCLEAR" val="0"/>
  <p:tag name="KSO_WM_UNIT_VALUE" val="68"/>
  <p:tag name="KSO_WM_UNIT_HIGHLIGHT" val="0"/>
  <p:tag name="KSO_WM_UNIT_COMPATIBLE" val="0"/>
  <p:tag name="KSO_WM_UNIT_DIAGRAM_ISNUMVISUAL" val="0"/>
  <p:tag name="KSO_WM_UNIT_DIAGRAM_ISREFERUNIT" val="0"/>
  <p:tag name="KSO_WM_UNIT_TYPE" val="l_h_f"/>
  <p:tag name="KSO_WM_TEMPLATE_CATEGORY" val="diagram"/>
  <p:tag name="KSO_WM_TEMPLATE_INDEX" val="20235406"/>
  <p:tag name="KSO_WM_UNIT_LAYERLEVEL" val="1_1_1"/>
  <p:tag name="KSO_WM_TAG_VERSION" val="3.0"/>
  <p:tag name="KSO_WM_DIAGRAM_MAX_ITEMCNT" val="6"/>
  <p:tag name="KSO_WM_DIAGRAM_MIN_ITEMCNT" val="2"/>
  <p:tag name="KSO_WM_DIAGRAM_VIRTUALLY_FRAME" val="{&quot;height&quot;:168.43177505228533,&quot;left&quot;:59.8,&quot;top&quot;:100.38411247385736,&quot;width&quot;:916.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5406_1*l_h_f*1_2_1"/>
  <p:tag name="KSO_WM_UNIT_INDEX" val="1_2_1"/>
  <p:tag name="KSO_WM_UNIT_TEXT_TYPE" val="1"/>
  <p:tag name="KSO_WM_UNIT_USESOURCEFORMAT_APPLY" val="1"/>
  <p:tag name="KSO_WM_UNIT_TEXT_LAYER_COUNT" val="1"/>
  <p:tag name="KSO_WM_BEAUTIFY_FLAG" val="#wm#"/>
  <p:tag name="KSO_WM_DIAGRAM_GROUP_CODE" val="l1-1"/>
  <p:tag name="KSO_WM_DIAGRAM_VERSION" val="3"/>
  <p:tag name="KSO_WM_DIAGRAM_COLOR_TRICK" val="1"/>
  <p:tag name="KSO_WM_DIAGRAM_COLOR_TEXT_CAN_REMOVE" val="n"/>
  <p:tag name="KSO_WM_UNIT_PRESET_TEXT" val="单击此处输入你的正文，文字是您思想的提炼，为了最终演示发布的良好效果，请言简的阐述观点。根据需要可酌情增减文字，以便观者可以理解您所传达的信息。"/>
  <p:tag name="KSO_WM_UNIT_TEXT_FILL_FORE_SCHEMECOLOR_INDEX" val="1"/>
  <p:tag name="KSO_WM_UNIT_TEXT_FILL_TYPE" val="1"/>
</p:tagLst>
</file>

<file path=ppt/tags/tag49.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5406"/>
  <p:tag name="KSO_WM_UNIT_LAYERLEVEL" val="1_1_1"/>
  <p:tag name="KSO_WM_TAG_VERSION" val="3.0"/>
  <p:tag name="KSO_WM_DIAGRAM_MAX_ITEMCNT" val="6"/>
  <p:tag name="KSO_WM_DIAGRAM_MIN_ITEMCNT" val="2"/>
  <p:tag name="KSO_WM_DIAGRAM_VIRTUALLY_FRAME" val="{&quot;height&quot;:168.43177505228533,&quot;left&quot;:59.8,&quot;top&quot;:100.38411247385736,&quot;width&quot;:916.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5406_1*l_h_a*1_2_1"/>
  <p:tag name="KSO_WM_UNIT_INDEX" val="1_2_1"/>
  <p:tag name="KSO_WM_UNIT_TEXT_TYPE" val="1"/>
  <p:tag name="KSO_WM_UNIT_USESOURCEFORMAT_APPLY" val="1"/>
  <p:tag name="KSO_WM_BEAUTIFY_FLAG" val="#wm#"/>
  <p:tag name="KSO_WM_DIAGRAM_GROUP_CODE" val="l1-1"/>
  <p:tag name="KSO_WM_DIAGRAM_VERSION" val="3"/>
  <p:tag name="KSO_WM_DIAGRAM_COLOR_TRICK" val="1"/>
  <p:tag name="KSO_WM_DIAGRAM_COLOR_TEXT_CAN_REMOVE" val="n"/>
  <p:tag name="KSO_WM_UNIT_PRESET_TEXT" val="单击添加项标题"/>
  <p:tag name="KSO_WM_UNIT_TEXT_FILL_FORE_SCHEMECOLOR_INDEX" val="1"/>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5_1"/>
  <p:tag name="KSO_WM_UNIT_ID" val="diagram20233245_1*n_h_h_i*1_2_5_1"/>
  <p:tag name="KSO_WM_TEMPLATE_CATEGORY" val="diagram"/>
  <p:tag name="KSO_WM_TEMPLATE_INDEX" val="20233245"/>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506.16039370078744,&quot;left&quot;:-42.7,&quot;top&quot;:24.936299212598424,&quot;width&quot;:1057.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TEMPLATE_CATEGORY" val="diagram"/>
  <p:tag name="KSO_WM_TEMPLATE_INDEX" val="20235406"/>
  <p:tag name="KSO_WM_UNIT_LAYERLEVEL" val="1_1_1"/>
  <p:tag name="KSO_WM_TAG_VERSION" val="3.0"/>
  <p:tag name="KSO_WM_DIAGRAM_MAX_ITEMCNT" val="6"/>
  <p:tag name="KSO_WM_DIAGRAM_MIN_ITEMCNT" val="2"/>
  <p:tag name="KSO_WM_DIAGRAM_VIRTUALLY_FRAME" val="{&quot;height&quot;:168.43177505228533,&quot;left&quot;:59.8,&quot;top&quot;:100.38411247385736,&quot;width&quot;:916.8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5406_1*l_h_i*1_2_1"/>
  <p:tag name="KSO_WM_UNIT_INDEX" val="1_2_1"/>
  <p:tag name="KSO_WM_UNIT_USESOURCEFORMAT_APPLY" val="1"/>
  <p:tag name="KSO_WM_BEAUTIFY_FLAG" val="#wm#"/>
  <p:tag name="KSO_WM_DIAGRAM_GROUP_CODE" val="l1-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406_1*l_h_x*1_2_1"/>
  <p:tag name="KSO_WM_TEMPLATE_CATEGORY" val="diagram"/>
  <p:tag name="KSO_WM_TEMPLATE_INDEX" val="20235406"/>
  <p:tag name="KSO_WM_UNIT_LAYERLEVEL" val="1_1_1"/>
  <p:tag name="KSO_WM_TAG_VERSION" val="3.0"/>
  <p:tag name="KSO_WM_BEAUTIFY_FLAG" val="#wm#"/>
  <p:tag name="KSO_WM_UNIT_VALUE" val="83*83"/>
  <p:tag name="KSO_WM_DIAGRAM_GROUP_CODE" val="l1-1"/>
  <p:tag name="KSO_WM_UNIT_TYPE" val="l_h_x"/>
  <p:tag name="KSO_WM_UNIT_INDEX" val="1_2_1"/>
  <p:tag name="KSO_WM_DIAGRAM_VERSION" val="3"/>
  <p:tag name="KSO_WM_DIAGRAM_COLOR_TRICK" val="1"/>
  <p:tag name="KSO_WM_DIAGRAM_COLOR_TEXT_CAN_REMOVE" val="n"/>
  <p:tag name="KSO_WM_DIAGRAM_VIRTUALLY_FRAME" val="{&quot;height&quot;:168.43177505228533,&quot;left&quot;:59.8,&quot;top&quot;:100.38411247385736,&quot;width&quot;:916.85}"/>
  <p:tag name="KSO_WM_DIAGRAM_MAX_ITEMCNT" val="6"/>
  <p:tag name="KSO_WM_DIAGRAM_MIN_ITEMCNT" val="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52.xml><?xml version="1.0" encoding="utf-8"?>
<p:tagLst xmlns:p="http://schemas.openxmlformats.org/presentationml/2006/main">
  <p:tag name="TABLE_ENDDRAG_ORIGIN_RECT" val="947*272"/>
  <p:tag name="TABLE_ENDDRAG_RECT" val="5*187*947*272"/>
</p:tagLst>
</file>

<file path=ppt/tags/tag53.xml><?xml version="1.0" encoding="utf-8"?>
<p:tagLst xmlns:p="http://schemas.openxmlformats.org/presentationml/2006/main">
  <p:tag name="KSO_DOCER_RESOURCE_TRACE_INFO" val="{&quot;id&quot;:&quot;&quot;,&quot;origin&quot;:0,&quot;type&quot;:&quot;textbox&quot;,&quot;user&quot;:&quot;333267927&quot;}"/>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8_3*n_h_i*1_1_1"/>
  <p:tag name="KSO_WM_TEMPLATE_CATEGORY" val="diagram"/>
  <p:tag name="KSO_WM_TEMPLATE_INDEX" val="20235398"/>
  <p:tag name="KSO_WM_UNIT_LAYERLEVEL" val="1_1_1"/>
  <p:tag name="KSO_WM_TAG_VERSION" val="3.0"/>
  <p:tag name="KSO_WM_DIAGRAM_GROUP_CODE" val="n1-1"/>
  <p:tag name="KSO_WM_UNIT_TYPE" val="n_h_i"/>
  <p:tag name="KSO_WM_UNIT_INDEX" val="1_1_1"/>
  <p:tag name="KSO_WM_DIAGRAM_VIRTUALLY_FRAME" val="{&quot;height&quot;:388.3999938964844,&quot;left&quot;:8.55,&quot;top&quot;:95.1500030517578,&quot;width&quot;:935.95}"/>
  <p:tag name="KSO_WM_BEAUTIFY_FLAG" val="#wm#"/>
  <p:tag name="KSO_WM_DIAGRAM_VERSION" val="3"/>
  <p:tag name="KSO_WM_DIAGRAM_COLOR_TRICK" val="1"/>
  <p:tag name="KSO_WM_DIAGRAM_COLOR_TEXT_CAN_REMOVE" val="n"/>
  <p:tag name="KSO_WM_UNIT_TEXT_FILL_FORE_SCHEMECOLOR_INDEX" val="1"/>
  <p:tag name="KSO_WM_UNIT_TEXT_FILL_TYPE" val="1"/>
  <p:tag name="KSO_WM_DIAGRAM_MAX_ITEMCNT" val="4"/>
  <p:tag name="KSO_WM_DIAGRAM_MIN_ITEMCNT" val="2"/>
  <p:tag name="KSO_WM_DIAGRAM_COLOR_MATCH_VALUE" val="{&quot;shape&quot;:{&quot;fill&quot;:{&quot;type&quot;:0},&quot;glow&quot;:{&quot;colorType&quot;:0},&quot;line&quot;:{&quot;gradient&quot;:[{&quot;brightness&quot;:0,&quot;colorType&quot;:1,&quot;foreColorIndex&quot;:5,&quot;pos&quot;:0,&quot;transparency&quot;:0},{&quot;brightness&quot;:0.800000011920929,&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5,&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8_3*n_h_h_i*1_1_1_1"/>
  <p:tag name="KSO_WM_TEMPLATE_CATEGORY" val="diagram"/>
  <p:tag name="KSO_WM_TEMPLATE_INDEX" val="20235398"/>
  <p:tag name="KSO_WM_UNIT_LAYERLEVEL" val="1_1_1_1"/>
  <p:tag name="KSO_WM_TAG_VERSION" val="3.0"/>
  <p:tag name="KSO_WM_DIAGRAM_GROUP_CODE" val="n1-1"/>
  <p:tag name="KSO_WM_UNIT_TYPE" val="n_h_h_i"/>
  <p:tag name="KSO_WM_UNIT_INDEX" val="1_1_1_1"/>
  <p:tag name="KSO_WM_DIAGRAM_VIRTUALLY_FRAME" val="{&quot;height&quot;:388.3999938964844,&quot;left&quot;:8.55,&quot;top&quot;:95.1500030517578,&quot;width&quot;:935.95}"/>
  <p:tag name="KSO_WM_BEAUTIFY_FLAG" val="#wm#"/>
  <p:tag name="KSO_WM_UNIT_SUBTYPE" val="d"/>
  <p:tag name="KSO_WM_DIAGRAM_VERSION" val="3"/>
  <p:tag name="KSO_WM_DIAGRAM_COLOR_TRICK" val="1"/>
  <p:tag name="KSO_WM_DIAGRAM_COLOR_TEXT_CAN_REMOVE" val="n"/>
  <p:tag name="KSO_WM_UNIT_FILL_TYPE" val="3"/>
  <p:tag name="KSO_WM_DIAGRAM_MAX_ITEMCNT" val="4"/>
  <p:tag name="KSO_WM_DIAGRAM_MIN_ITEMCNT" val="2"/>
  <p:tag name="KSO_WM_DIAGRAM_COLOR_MATCH_VALUE" val="{&quot;shape&quot;:{&quot;fill&quot;:{&quot;gradient&quot;:[{&quot;brightness&quot;:0,&quot;colorType&quot;:1,&quot;foreColorIndex&quot;:5,&quot;pos&quot;:0.27000001072883606,&quot;transparency&quot;:0},{&quot;brightness&quot;:0.4000000059604645,&quot;colorType&quot;:1,&quot;foreColorIndex&quot;:5,&quot;pos&quot;:1,&quot;transparency&quot;:0}],&quot;type&quot;:3},&quot;glow&quot;:{&quot;colorType&quot;:0},&quot;line&quot;:{&quot;type&quot;:0},&quot;shadow&quot;:{&quot;brightness&quot;:-0.25,&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8_3*n_h_h_i*1_1_3_1"/>
  <p:tag name="KSO_WM_TEMPLATE_CATEGORY" val="diagram"/>
  <p:tag name="KSO_WM_TEMPLATE_INDEX" val="20235398"/>
  <p:tag name="KSO_WM_UNIT_LAYERLEVEL" val="1_1_1_1"/>
  <p:tag name="KSO_WM_TAG_VERSION" val="3.0"/>
  <p:tag name="KSO_WM_DIAGRAM_GROUP_CODE" val="n1-1"/>
  <p:tag name="KSO_WM_UNIT_TYPE" val="n_h_h_i"/>
  <p:tag name="KSO_WM_UNIT_INDEX" val="1_1_3_1"/>
  <p:tag name="KSO_WM_DIAGRAM_VIRTUALLY_FRAME" val="{&quot;height&quot;:388.3999938964844,&quot;left&quot;:8.55,&quot;top&quot;:95.1500030517578,&quot;width&quot;:935.95}"/>
  <p:tag name="KSO_WM_BEAUTIFY_FLAG" val="#wm#"/>
  <p:tag name="KSO_WM_UNIT_SUBTYPE" val="d"/>
  <p:tag name="KSO_WM_DIAGRAM_VERSION" val="3"/>
  <p:tag name="KSO_WM_DIAGRAM_COLOR_TRICK" val="1"/>
  <p:tag name="KSO_WM_DIAGRAM_COLOR_TEXT_CAN_REMOVE" val="n"/>
  <p:tag name="KSO_WM_UNIT_FILL_TYPE" val="3"/>
  <p:tag name="KSO_WM_DIAGRAM_MAX_ITEMCNT" val="4"/>
  <p:tag name="KSO_WM_DIAGRAM_MIN_ITEMCNT" val="2"/>
  <p:tag name="KSO_WM_DIAGRAM_COLOR_MATCH_VALUE" val="{&quot;shape&quot;:{&quot;fill&quot;:{&quot;gradient&quot;:[{&quot;brightness&quot;:0,&quot;colorType&quot;:1,&quot;foreColorIndex&quot;:5,&quot;pos&quot;:0.27000001072883606,&quot;transparency&quot;:0},{&quot;brightness&quot;:0.4000000059604645,&quot;colorType&quot;:1,&quot;foreColorIndex&quot;:5,&quot;pos&quot;:1,&quot;transparency&quot;:0}],&quot;type&quot;:3},&quot;glow&quot;:{&quot;colorType&quot;:0},&quot;line&quot;:{&quot;type&quot;:0},&quot;shadow&quot;:{&quot;brightness&quot;:-0.25,&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8_3*n_h_h_i*1_1_4_1"/>
  <p:tag name="KSO_WM_TEMPLATE_CATEGORY" val="diagram"/>
  <p:tag name="KSO_WM_TEMPLATE_INDEX" val="20235398"/>
  <p:tag name="KSO_WM_UNIT_LAYERLEVEL" val="1_1_1_1"/>
  <p:tag name="KSO_WM_TAG_VERSION" val="3.0"/>
  <p:tag name="KSO_WM_DIAGRAM_GROUP_CODE" val="n1-1"/>
  <p:tag name="KSO_WM_UNIT_TYPE" val="n_h_h_i"/>
  <p:tag name="KSO_WM_UNIT_INDEX" val="1_1_4_1"/>
  <p:tag name="KSO_WM_DIAGRAM_VIRTUALLY_FRAME" val="{&quot;height&quot;:388.3999938964844,&quot;left&quot;:8.55,&quot;top&quot;:95.1500030517578,&quot;width&quot;:935.95}"/>
  <p:tag name="KSO_WM_BEAUTIFY_FLAG" val="#wm#"/>
  <p:tag name="KSO_WM_UNIT_SUBTYPE" val="d"/>
  <p:tag name="KSO_WM_DIAGRAM_VERSION" val="3"/>
  <p:tag name="KSO_WM_DIAGRAM_COLOR_TRICK" val="1"/>
  <p:tag name="KSO_WM_DIAGRAM_COLOR_TEXT_CAN_REMOVE" val="n"/>
  <p:tag name="KSO_WM_UNIT_FILL_TYPE" val="3"/>
  <p:tag name="KSO_WM_DIAGRAM_MAX_ITEMCNT" val="4"/>
  <p:tag name="KSO_WM_DIAGRAM_MIN_ITEMCNT" val="2"/>
  <p:tag name="KSO_WM_DIAGRAM_COLOR_MATCH_VALUE" val="{&quot;shape&quot;:{&quot;fill&quot;:{&quot;gradient&quot;:[{&quot;brightness&quot;:0,&quot;colorType&quot;:1,&quot;foreColorIndex&quot;:5,&quot;pos&quot;:0.27000001072883606,&quot;transparency&quot;:0},{&quot;brightness&quot;:0.4000000059604645,&quot;colorType&quot;:1,&quot;foreColorIndex&quot;:5,&quot;pos&quot;:1,&quot;transparency&quot;:0}],&quot;type&quot;:3},&quot;glow&quot;:{&quot;colorType&quot;:0},&quot;line&quot;:{&quot;type&quot;:0},&quot;shadow&quot;:{&quot;brightness&quot;:-0.25,&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8_3*n_h_h_f*1_1_4_1"/>
  <p:tag name="KSO_WM_TEMPLATE_CATEGORY" val="diagram"/>
  <p:tag name="KSO_WM_TEMPLATE_INDEX" val="20235398"/>
  <p:tag name="KSO_WM_UNIT_LAYERLEVEL" val="1_1_1_1"/>
  <p:tag name="KSO_WM_TAG_VERSION" val="3.0"/>
  <p:tag name="KSO_WM_UNIT_SUBTYPE" val="a"/>
  <p:tag name="KSO_WM_UNIT_NOCLEAR" val="0"/>
  <p:tag name="KSO_WM_UNIT_VALUE" val="39"/>
  <p:tag name="KSO_WM_DIAGRAM_GROUP_CODE" val="n1-1"/>
  <p:tag name="KSO_WM_UNIT_TYPE" val="n_h_h_f"/>
  <p:tag name="KSO_WM_UNIT_INDEX" val="1_1_4_1"/>
  <p:tag name="KSO_WM_DIAGRAM_VIRTUALLY_FRAME" val="{&quot;height&quot;:388.3999938964844,&quot;left&quot;:8.55,&quot;top&quot;:95.1500030517578,&quot;width&quot;:935.95}"/>
  <p:tag name="KSO_WM_UNIT_TEXT_LAYER_COUNT" val="1"/>
  <p:tag name="KSO_WM_BEAUTIFY_FLAG" val="#wm#"/>
  <p:tag name="KSO_WM_DIAGRAM_VERSION" val="3"/>
  <p:tag name="KSO_WM_DIAGRAM_COLOR_TRICK" val="1"/>
  <p:tag name="KSO_WM_DIAGRAM_COLOR_TEXT_CAN_REMOVE" val="n"/>
  <p:tag name="KSO_WM_UNIT_TEXT_TYPE" val="1"/>
  <p:tag name="KSO_WM_UNIT_PRESET_TEXT" val="点击此处添加正文，文字是您思想的提炼，请言简意赅的阐述您的观点。"/>
  <p:tag name="KSO_WM_UNIT_TEXT_FILL_FORE_SCHEMECOLOR_INDEX" val="1"/>
  <p:tag name="KSO_WM_UNIT_TEXT_FILL_TYPE" val="1"/>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8_3*n_h_h_a*1_1_4_1"/>
  <p:tag name="KSO_WM_TEMPLATE_CATEGORY" val="diagram"/>
  <p:tag name="KSO_WM_TEMPLATE_INDEX" val="20235398"/>
  <p:tag name="KSO_WM_UNIT_LAYERLEVEL" val="1_1_1_1"/>
  <p:tag name="KSO_WM_TAG_VERSION" val="3.0"/>
  <p:tag name="KSO_WM_UNIT_ISCONTENTSTITLE" val="0"/>
  <p:tag name="KSO_WM_UNIT_ISNUMDGMTITLE" val="0"/>
  <p:tag name="KSO_WM_UNIT_NOCLEAR" val="0"/>
  <p:tag name="KSO_WM_DIAGRAM_GROUP_CODE" val="n1-1"/>
  <p:tag name="KSO_WM_UNIT_TYPE" val="n_h_h_a"/>
  <p:tag name="KSO_WM_UNIT_INDEX" val="1_1_4_1"/>
  <p:tag name="KSO_WM_DIAGRAM_VIRTUALLY_FRAME" val="{&quot;height&quot;:388.3999938964844,&quot;left&quot;:8.55,&quot;top&quot;:95.1500030517578,&quot;width&quot;:935.95}"/>
  <p:tag name="KSO_WM_BEAUTIFY_FLAG" val="#wm#"/>
  <p:tag name="KSO_WM_UNIT_VALUE" val="8"/>
  <p:tag name="KSO_WM_DIAGRAM_VERSION" val="3"/>
  <p:tag name="KSO_WM_DIAGRAM_COLOR_TRICK" val="1"/>
  <p:tag name="KSO_WM_DIAGRAM_COLOR_TEXT_CAN_REMOVE" val="n"/>
  <p:tag name="KSO_WM_UNIT_TEXT_TYPE" val="1"/>
  <p:tag name="KSO_WM_UNIT_PRESET_TEXT" val="添加标题"/>
  <p:tag name="KSO_WM_UNIT_TEXT_FILL_FORE_SCHEMECOLOR_INDEX" val="1"/>
  <p:tag name="KSO_WM_UNIT_TEXT_FILL_TYPE" val="1"/>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6.xml><?xml version="1.0" encoding="utf-8"?>
<p:tagLst xmlns:p="http://schemas.openxmlformats.org/presentationml/2006/main">
  <p:tag name="KSO_WM_UNIT_VALUE" val="132*13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3_1"/>
  <p:tag name="KSO_WM_UNIT_ID" val="diagram20233245_1*n_h_h_x*1_2_3_1"/>
  <p:tag name="KSO_WM_TEMPLATE_CATEGORY" val="diagram"/>
  <p:tag name="KSO_WM_TEMPLATE_INDEX" val="20233245"/>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506.16039370078744,&quot;left&quot;:-42.7,&quot;top&quot;:24.936299212598424,&quot;width&quot;:1057.7}"/>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8_3*n_h_h_f*1_1_3_1"/>
  <p:tag name="KSO_WM_TEMPLATE_CATEGORY" val="diagram"/>
  <p:tag name="KSO_WM_TEMPLATE_INDEX" val="20235398"/>
  <p:tag name="KSO_WM_UNIT_LAYERLEVEL" val="1_1_1_1"/>
  <p:tag name="KSO_WM_TAG_VERSION" val="3.0"/>
  <p:tag name="KSO_WM_UNIT_SUBTYPE" val="a"/>
  <p:tag name="KSO_WM_UNIT_NOCLEAR" val="0"/>
  <p:tag name="KSO_WM_UNIT_VALUE" val="39"/>
  <p:tag name="KSO_WM_DIAGRAM_GROUP_CODE" val="n1-1"/>
  <p:tag name="KSO_WM_UNIT_TYPE" val="n_h_h_f"/>
  <p:tag name="KSO_WM_UNIT_INDEX" val="1_1_3_1"/>
  <p:tag name="KSO_WM_DIAGRAM_VIRTUALLY_FRAME" val="{&quot;height&quot;:388.3999938964844,&quot;left&quot;:8.55,&quot;top&quot;:95.1500030517578,&quot;width&quot;:935.95}"/>
  <p:tag name="KSO_WM_UNIT_TEXT_LAYER_COUNT" val="1"/>
  <p:tag name="KSO_WM_BEAUTIFY_FLAG" val="#wm#"/>
  <p:tag name="KSO_WM_DIAGRAM_VERSION" val="3"/>
  <p:tag name="KSO_WM_DIAGRAM_COLOR_TRICK" val="1"/>
  <p:tag name="KSO_WM_DIAGRAM_COLOR_TEXT_CAN_REMOVE" val="n"/>
  <p:tag name="KSO_WM_UNIT_TEXT_TYPE" val="1"/>
  <p:tag name="KSO_WM_UNIT_PRESET_TEXT" val="点击此处添加正文具体内容，文字是您思想的提炼，请言简意赅的阐述您的内容观点。"/>
  <p:tag name="KSO_WM_UNIT_TEXT_FILL_FORE_SCHEMECOLOR_INDEX" val="1"/>
  <p:tag name="KSO_WM_UNIT_TEXT_FILL_TYPE" val="1"/>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8_3*n_h_h_a*1_1_3_1"/>
  <p:tag name="KSO_WM_TEMPLATE_CATEGORY" val="diagram"/>
  <p:tag name="KSO_WM_TEMPLATE_INDEX" val="20235398"/>
  <p:tag name="KSO_WM_UNIT_LAYERLEVEL" val="1_1_1_1"/>
  <p:tag name="KSO_WM_TAG_VERSION" val="3.0"/>
  <p:tag name="KSO_WM_UNIT_ISCONTENTSTITLE" val="0"/>
  <p:tag name="KSO_WM_UNIT_ISNUMDGMTITLE" val="0"/>
  <p:tag name="KSO_WM_UNIT_NOCLEAR" val="0"/>
  <p:tag name="KSO_WM_DIAGRAM_GROUP_CODE" val="n1-1"/>
  <p:tag name="KSO_WM_UNIT_TYPE" val="n_h_h_a"/>
  <p:tag name="KSO_WM_UNIT_INDEX" val="1_1_3_1"/>
  <p:tag name="KSO_WM_DIAGRAM_VIRTUALLY_FRAME" val="{&quot;height&quot;:388.3999938964844,&quot;left&quot;:8.55,&quot;top&quot;:95.1500030517578,&quot;width&quot;:935.95}"/>
  <p:tag name="KSO_WM_BEAUTIFY_FLAG" val="#wm#"/>
  <p:tag name="KSO_WM_UNIT_VALUE" val="8"/>
  <p:tag name="KSO_WM_DIAGRAM_VERSION" val="3"/>
  <p:tag name="KSO_WM_DIAGRAM_COLOR_TRICK" val="1"/>
  <p:tag name="KSO_WM_DIAGRAM_COLOR_TEXT_CAN_REMOVE" val="n"/>
  <p:tag name="KSO_WM_UNIT_TEXT_TYPE" val="1"/>
  <p:tag name="KSO_WM_UNIT_PRESET_TEXT" val="添加标题"/>
  <p:tag name="KSO_WM_UNIT_TEXT_FILL_FORE_SCHEMECOLOR_INDEX" val="1"/>
  <p:tag name="KSO_WM_UNIT_TEXT_FILL_TYPE" val="1"/>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8_3*n_h_h_f*1_1_2_1"/>
  <p:tag name="KSO_WM_TEMPLATE_CATEGORY" val="diagram"/>
  <p:tag name="KSO_WM_TEMPLATE_INDEX" val="20235398"/>
  <p:tag name="KSO_WM_UNIT_LAYERLEVEL" val="1_1_1_1"/>
  <p:tag name="KSO_WM_TAG_VERSION" val="3.0"/>
  <p:tag name="KSO_WM_UNIT_SUBTYPE" val="a"/>
  <p:tag name="KSO_WM_UNIT_NOCLEAR" val="0"/>
  <p:tag name="KSO_WM_UNIT_VALUE" val="39"/>
  <p:tag name="KSO_WM_DIAGRAM_GROUP_CODE" val="n1-1"/>
  <p:tag name="KSO_WM_UNIT_TYPE" val="n_h_h_f"/>
  <p:tag name="KSO_WM_UNIT_INDEX" val="1_1_2_1"/>
  <p:tag name="KSO_WM_DIAGRAM_VIRTUALLY_FRAME" val="{&quot;height&quot;:388.3999938964844,&quot;left&quot;:8.55,&quot;top&quot;:95.1500030517578,&quot;width&quot;:935.95}"/>
  <p:tag name="KSO_WM_UNIT_TEXT_LAYER_COUNT" val="1"/>
  <p:tag name="KSO_WM_BEAUTIFY_FLAG" val="#wm#"/>
  <p:tag name="KSO_WM_DIAGRAM_VERSION" val="3"/>
  <p:tag name="KSO_WM_DIAGRAM_COLOR_TRICK" val="1"/>
  <p:tag name="KSO_WM_DIAGRAM_COLOR_TEXT_CAN_REMOVE" val="n"/>
  <p:tag name="KSO_WM_UNIT_TEXT_TYPE" val="1"/>
  <p:tag name="KSO_WM_UNIT_PRESET_TEXT" val="点击此处添加正文，文字是您思想的提炼，请言简意赅的阐述您的观点。"/>
  <p:tag name="KSO_WM_UNIT_TEXT_FILL_FORE_SCHEMECOLOR_INDEX" val="1"/>
  <p:tag name="KSO_WM_UNIT_TEXT_FILL_TYPE" val="1"/>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8_3*n_h_h_a*1_1_2_1"/>
  <p:tag name="KSO_WM_TEMPLATE_CATEGORY" val="diagram"/>
  <p:tag name="KSO_WM_TEMPLATE_INDEX" val="20235398"/>
  <p:tag name="KSO_WM_UNIT_LAYERLEVEL" val="1_1_1_1"/>
  <p:tag name="KSO_WM_TAG_VERSION" val="3.0"/>
  <p:tag name="KSO_WM_UNIT_ISCONTENTSTITLE" val="0"/>
  <p:tag name="KSO_WM_UNIT_ISNUMDGMTITLE" val="0"/>
  <p:tag name="KSO_WM_UNIT_NOCLEAR" val="0"/>
  <p:tag name="KSO_WM_DIAGRAM_GROUP_CODE" val="n1-1"/>
  <p:tag name="KSO_WM_UNIT_TYPE" val="n_h_h_a"/>
  <p:tag name="KSO_WM_UNIT_INDEX" val="1_1_2_1"/>
  <p:tag name="KSO_WM_DIAGRAM_VIRTUALLY_FRAME" val="{&quot;height&quot;:388.3999938964844,&quot;left&quot;:8.55,&quot;top&quot;:95.1500030517578,&quot;width&quot;:935.95}"/>
  <p:tag name="KSO_WM_BEAUTIFY_FLAG" val="#wm#"/>
  <p:tag name="KSO_WM_UNIT_VALUE" val="8"/>
  <p:tag name="KSO_WM_DIAGRAM_VERSION" val="3"/>
  <p:tag name="KSO_WM_DIAGRAM_COLOR_TRICK" val="1"/>
  <p:tag name="KSO_WM_DIAGRAM_COLOR_TEXT_CAN_REMOVE" val="n"/>
  <p:tag name="KSO_WM_UNIT_TEXT_TYPE" val="1"/>
  <p:tag name="KSO_WM_UNIT_PRESET_TEXT" val="添加标题"/>
  <p:tag name="KSO_WM_UNIT_TEXT_FILL_FORE_SCHEMECOLOR_INDEX" val="1"/>
  <p:tag name="KSO_WM_UNIT_TEXT_FILL_TYPE" val="1"/>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8_3*n_h_h_f*1_1_1_1"/>
  <p:tag name="KSO_WM_TEMPLATE_CATEGORY" val="diagram"/>
  <p:tag name="KSO_WM_TEMPLATE_INDEX" val="20235398"/>
  <p:tag name="KSO_WM_UNIT_LAYERLEVEL" val="1_1_1_1"/>
  <p:tag name="KSO_WM_TAG_VERSION" val="3.0"/>
  <p:tag name="KSO_WM_UNIT_SUBTYPE" val="a"/>
  <p:tag name="KSO_WM_UNIT_NOCLEAR" val="0"/>
  <p:tag name="KSO_WM_UNIT_VALUE" val="39"/>
  <p:tag name="KSO_WM_DIAGRAM_GROUP_CODE" val="n1-1"/>
  <p:tag name="KSO_WM_UNIT_TYPE" val="n_h_h_f"/>
  <p:tag name="KSO_WM_UNIT_INDEX" val="1_1_1_1"/>
  <p:tag name="KSO_WM_DIAGRAM_VIRTUALLY_FRAME" val="{&quot;height&quot;:388.3999938964844,&quot;left&quot;:8.55,&quot;top&quot;:95.1500030517578,&quot;width&quot;:935.95}"/>
  <p:tag name="KSO_WM_UNIT_TEXT_LAYER_COUNT" val="1"/>
  <p:tag name="KSO_WM_BEAUTIFY_FLAG" val="#wm#"/>
  <p:tag name="KSO_WM_DIAGRAM_VERSION" val="3"/>
  <p:tag name="KSO_WM_DIAGRAM_COLOR_TRICK" val="1"/>
  <p:tag name="KSO_WM_DIAGRAM_COLOR_TEXT_CAN_REMOVE" val="n"/>
  <p:tag name="KSO_WM_UNIT_TEXT_TYPE" val="1"/>
  <p:tag name="KSO_WM_UNIT_PRESET_TEXT" val="点击此处添加正文具体内容，文字是您思想的提炼，请言简意赅的阐述您的内容观点。"/>
  <p:tag name="KSO_WM_UNIT_TEXT_FILL_FORE_SCHEMECOLOR_INDEX" val="1"/>
  <p:tag name="KSO_WM_UNIT_TEXT_FILL_TYPE" val="1"/>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8_3*n_h_h_a*1_1_1_1"/>
  <p:tag name="KSO_WM_TEMPLATE_CATEGORY" val="diagram"/>
  <p:tag name="KSO_WM_TEMPLATE_INDEX" val="20235398"/>
  <p:tag name="KSO_WM_UNIT_LAYERLEVEL" val="1_1_1_1"/>
  <p:tag name="KSO_WM_TAG_VERSION" val="3.0"/>
  <p:tag name="KSO_WM_UNIT_ISCONTENTSTITLE" val="0"/>
  <p:tag name="KSO_WM_UNIT_ISNUMDGMTITLE" val="0"/>
  <p:tag name="KSO_WM_UNIT_NOCLEAR" val="0"/>
  <p:tag name="KSO_WM_UNIT_VALUE" val="6"/>
  <p:tag name="KSO_WM_DIAGRAM_GROUP_CODE" val="n1-1"/>
  <p:tag name="KSO_WM_UNIT_TYPE" val="n_h_h_a"/>
  <p:tag name="KSO_WM_UNIT_INDEX" val="1_1_1_1"/>
  <p:tag name="KSO_WM_DIAGRAM_VIRTUALLY_FRAME" val="{&quot;height&quot;:388.3999938964844,&quot;left&quot;:8.55,&quot;top&quot;:95.1500030517578,&quot;width&quot;:935.95}"/>
  <p:tag name="KSO_WM_BEAUTIFY_FLAG" val="#wm#"/>
  <p:tag name="KSO_WM_DIAGRAM_VERSION" val="3"/>
  <p:tag name="KSO_WM_DIAGRAM_COLOR_TRICK" val="1"/>
  <p:tag name="KSO_WM_DIAGRAM_COLOR_TEXT_CAN_REMOVE" val="n"/>
  <p:tag name="KSO_WM_UNIT_TEXT_TYPE" val="1"/>
  <p:tag name="KSO_WM_UNIT_PRESET_TEXT" val="添加标题"/>
  <p:tag name="KSO_WM_UNIT_TEXT_FILL_FORE_SCHEMECOLOR_INDEX" val="1"/>
  <p:tag name="KSO_WM_UNIT_TEXT_FILL_TYPE" val="1"/>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66.xml><?xml version="1.0" encoding="utf-8"?>
<p:tagLst xmlns:p="http://schemas.openxmlformats.org/presentationml/2006/main">
  <p:tag name="KSO_DOCER_RESOURCE_TRACE_INFO" val="{&quot;id&quot;:&quot;&quot;,&quot;origin&quot;:0,&quot;type&quot;:&quot;textbox&quot;,&quot;user&quot;:&quot;333267927&quot;}"/>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398_3*n_h_h_i*1_1_2_1"/>
  <p:tag name="KSO_WM_TEMPLATE_CATEGORY" val="diagram"/>
  <p:tag name="KSO_WM_TEMPLATE_INDEX" val="20235398"/>
  <p:tag name="KSO_WM_UNIT_LAYERLEVEL" val="1_1_1_1"/>
  <p:tag name="KSO_WM_TAG_VERSION" val="3.0"/>
  <p:tag name="KSO_WM_DIAGRAM_GROUP_CODE" val="n1-1"/>
  <p:tag name="KSO_WM_UNIT_TYPE" val="n_h_h_i"/>
  <p:tag name="KSO_WM_UNIT_INDEX" val="1_1_2_1"/>
  <p:tag name="KSO_WM_DIAGRAM_VIRTUALLY_FRAME" val="{&quot;height&quot;:388.3999938964844,&quot;left&quot;:8.55,&quot;top&quot;:95.1500030517578,&quot;width&quot;:935.95}"/>
  <p:tag name="KSO_WM_BEAUTIFY_FLAG" val="#wm#"/>
  <p:tag name="KSO_WM_UNIT_SUBTYPE" val="d"/>
  <p:tag name="KSO_WM_DIAGRAM_VERSION" val="3"/>
  <p:tag name="KSO_WM_DIAGRAM_COLOR_TRICK" val="1"/>
  <p:tag name="KSO_WM_DIAGRAM_COLOR_TEXT_CAN_REMOVE" val="n"/>
  <p:tag name="KSO_WM_UNIT_FILL_TYPE" val="3"/>
  <p:tag name="KSO_WM_DIAGRAM_MAX_ITEMCNT" val="4"/>
  <p:tag name="KSO_WM_DIAGRAM_MIN_ITEMCNT" val="2"/>
  <p:tag name="KSO_WM_DIAGRAM_COLOR_MATCH_VALUE" val="{&quot;shape&quot;:{&quot;fill&quot;:{&quot;gradient&quot;:[{&quot;brightness&quot;:0,&quot;colorType&quot;:1,&quot;foreColorIndex&quot;:5,&quot;pos&quot;:0.27000001072883606,&quot;transparency&quot;:0},{&quot;brightness&quot;:0.4000000059604645,&quot;colorType&quot;:1,&quot;foreColorIndex&quot;:5,&quot;pos&quot;:1,&quot;transparency&quot;:0}],&quot;type&quot;:3},&quot;glow&quot;:{&quot;colorType&quot;:0},&quot;line&quot;:{&quot;type&quot;:0},&quot;shadow&quot;:{&quot;brightness&quot;:-0.25,&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68.xml><?xml version="1.0" encoding="utf-8"?>
<p:tagLst xmlns:p="http://schemas.openxmlformats.org/presentationml/2006/main">
  <p:tag name="TABLE_ENDDRAG_ORIGIN_RECT" val="586*339"/>
  <p:tag name="TABLE_ENDDRAG_RECT" val="10*121*586*339"/>
</p:tagLst>
</file>

<file path=ppt/tags/tag69.xml><?xml version="1.0" encoding="utf-8"?>
<p:tagLst xmlns:p="http://schemas.openxmlformats.org/presentationml/2006/main">
  <p:tag name="KSO_DOCER_RESOURCE_TRACE_INFO" val="{&quot;id&quot;:&quot;&quot;,&quot;origin&quot;:0,&quot;type&quot;:&quot;textbox&quot;,&quot;user&quot;:&quot;333267927&quot;}"/>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1"/>
  <p:tag name="KSO_WM_UNIT_ID" val="diagram20233245_1*n_h_h_i*1_2_4_1"/>
  <p:tag name="KSO_WM_TEMPLATE_CATEGORY" val="diagram"/>
  <p:tag name="KSO_WM_TEMPLATE_INDEX" val="20233245"/>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506.16039370078744,&quot;left&quot;:-42.7,&quot;top&quot;:24.936299212598424,&quot;width&quot;:1057.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70.xml><?xml version="1.0" encoding="utf-8"?>
<p:tagLst xmlns:p="http://schemas.openxmlformats.org/presentationml/2006/main">
  <p:tag name="TABLE_ENDDRAG_ORIGIN_RECT" val="340*154"/>
  <p:tag name="TABLE_ENDDRAG_RECT" val="603*364*340*154"/>
</p:tagLst>
</file>

<file path=ppt/tags/tag71.xml><?xml version="1.0" encoding="utf-8"?>
<p:tagLst xmlns:p="http://schemas.openxmlformats.org/presentationml/2006/main">
  <p:tag name="KSO_WM_UNIT_TABLE_BEAUTIFY" val="smartTable{1bbafa66-08cf-4901-a8e7-00fa2041e7d7}"/>
</p:tagLst>
</file>

<file path=ppt/tags/tag72.xml><?xml version="1.0" encoding="utf-8"?>
<p:tagLst xmlns:p="http://schemas.openxmlformats.org/presentationml/2006/main">
  <p:tag name="KSO_WM_TEMPLATE_CATEGORY" val="diagram"/>
  <p:tag name="KSO_WM_TEMPLATE_INDEX" val="20170255"/>
  <p:tag name="KSO_WM_UNIT_TYPE" val="n_h_a"/>
  <p:tag name="KSO_WM_UNIT_INDEX" val="1_1_1"/>
  <p:tag name="KSO_WM_UNIT_ID" val="diagram20170255_1*n_h_a*1_1_1"/>
  <p:tag name="KSO_WM_UNIT_LAYERLEVEL" val="1_1_1"/>
  <p:tag name="KSO_WM_UNIT_VALUE" val="15"/>
  <p:tag name="KSO_WM_UNIT_HIGHLIGHT" val="0"/>
  <p:tag name="KSO_WM_UNIT_COMPATIBLE" val="0"/>
  <p:tag name="KSO_WM_UNIT_CLEAR" val="0"/>
  <p:tag name="KSO_WM_BEAUTIFY_FLAG" val="#wm#"/>
  <p:tag name="KSO_WM_TAG_VERSION" val="1.0"/>
  <p:tag name="KSO_WM_DIAGRAM_GROUP_CODE" val="n1-1"/>
  <p:tag name="KSO_WM_UNIT_PRESET_TEXT" val="LOREM IPSUM"/>
  <p:tag name="KSO_WM_UNIT_TEXT_FILL_FORE_SCHEMECOLOR_INDEX" val="15"/>
  <p:tag name="KSO_WM_UNIT_TEXT_FILL_TYPE" val="1"/>
  <p:tag name="KSO_WM_DIAGRAM_VIRTUALLY_FRAME" val="{&quot;height&quot;:153.55322834645676,&quot;left&quot;:480.65622047244096,&quot;top&quot;:354.74527559055116,&quot;width&quot;:470.735196850394}"/>
</p:tagLst>
</file>

<file path=ppt/tags/tag73.xml><?xml version="1.0" encoding="utf-8"?>
<p:tagLst xmlns:p="http://schemas.openxmlformats.org/presentationml/2006/main">
  <p:tag name="KSO_WM_TEMPLATE_CATEGORY" val="diagram"/>
  <p:tag name="KSO_WM_TEMPLATE_INDEX" val="20170255"/>
  <p:tag name="KSO_WM_UNIT_TYPE" val="n_h_f"/>
  <p:tag name="KSO_WM_UNIT_INDEX" val="1_1_3"/>
  <p:tag name="KSO_WM_UNIT_ID" val="diagram20170255_1*n_h_f*1_1_3"/>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n1-1"/>
  <p:tag name="KSO_WM_UNIT_PRESET_TEXT" val="LOREM"/>
  <p:tag name="KSO_WM_UNIT_FILL_FORE_SCHEMECOLOR_INDEX" val="5"/>
  <p:tag name="KSO_WM_UNIT_FILL_TYPE" val="1"/>
  <p:tag name="KSO_WM_UNIT_LINE_FORE_SCHEMECOLOR_INDEX" val="2"/>
  <p:tag name="KSO_WM_UNIT_LINE_FILL_TYPE" val="2"/>
  <p:tag name="KSO_WM_UNIT_TEXT_FILL_FORE_SCHEMECOLOR_INDEX" val="16"/>
  <p:tag name="KSO_WM_UNIT_TEXT_FILL_TYPE" val="1"/>
  <p:tag name="KSO_WM_DIAGRAM_VIRTUALLY_FRAME" val="{&quot;height&quot;:153.55322834645676,&quot;left&quot;:480.65622047244096,&quot;top&quot;:354.74527559055116,&quot;width&quot;:470.735196850394}"/>
</p:tagLst>
</file>

<file path=ppt/tags/tag74.xml><?xml version="1.0" encoding="utf-8"?>
<p:tagLst xmlns:p="http://schemas.openxmlformats.org/presentationml/2006/main">
  <p:tag name="KSO_WM_TEMPLATE_CATEGORY" val="diagram"/>
  <p:tag name="KSO_WM_TEMPLATE_INDEX" val="20170255"/>
  <p:tag name="KSO_WM_UNIT_TYPE" val="n_h_a"/>
  <p:tag name="KSO_WM_UNIT_INDEX" val="1_1_2"/>
  <p:tag name="KSO_WM_UNIT_ID" val="diagram20170255_1*n_h_a*1_1_2"/>
  <p:tag name="KSO_WM_UNIT_LAYERLEVEL" val="1_1_1"/>
  <p:tag name="KSO_WM_UNIT_VALUE" val="15"/>
  <p:tag name="KSO_WM_UNIT_HIGHLIGHT" val="0"/>
  <p:tag name="KSO_WM_UNIT_COMPATIBLE" val="0"/>
  <p:tag name="KSO_WM_UNIT_CLEAR" val="0"/>
  <p:tag name="KSO_WM_BEAUTIFY_FLAG" val="#wm#"/>
  <p:tag name="KSO_WM_TAG_VERSION" val="1.0"/>
  <p:tag name="KSO_WM_DIAGRAM_GROUP_CODE" val="n1-1"/>
  <p:tag name="KSO_WM_UNIT_PRESET_TEXT" val="LOREM IPSUM"/>
  <p:tag name="KSO_WM_UNIT_TEXT_FILL_FORE_SCHEMECOLOR_INDEX" val="15"/>
  <p:tag name="KSO_WM_UNIT_TEXT_FILL_TYPE" val="1"/>
  <p:tag name="KSO_WM_DIAGRAM_VIRTUALLY_FRAME" val="{&quot;height&quot;:153.55322834645676,&quot;left&quot;:480.65622047244096,&quot;top&quot;:354.74527559055116,&quot;width&quot;:470.735196850394}"/>
</p:tagLst>
</file>

<file path=ppt/tags/tag75.xml><?xml version="1.0" encoding="utf-8"?>
<p:tagLst xmlns:p="http://schemas.openxmlformats.org/presentationml/2006/main">
  <p:tag name="KSO_WM_TEMPLATE_CATEGORY" val="diagram"/>
  <p:tag name="KSO_WM_TEMPLATE_INDEX" val="20170255"/>
  <p:tag name="KSO_WM_UNIT_TYPE" val="n_h_f"/>
  <p:tag name="KSO_WM_UNIT_INDEX" val="1_1_4"/>
  <p:tag name="KSO_WM_UNIT_ID" val="diagram20170255_1*n_h_f*1_1_4"/>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n1-1"/>
  <p:tag name="KSO_WM_UNIT_PRESET_TEXT" val="LOREM"/>
  <p:tag name="KSO_WM_UNIT_FILL_FORE_SCHEMECOLOR_INDEX" val="7"/>
  <p:tag name="KSO_WM_UNIT_FILL_TYPE" val="1"/>
  <p:tag name="KSO_WM_UNIT_LINE_FORE_SCHEMECOLOR_INDEX" val="2"/>
  <p:tag name="KSO_WM_UNIT_LINE_FILL_TYPE" val="2"/>
  <p:tag name="KSO_WM_UNIT_TEXT_FILL_FORE_SCHEMECOLOR_INDEX" val="16"/>
  <p:tag name="KSO_WM_UNIT_TEXT_FILL_TYPE" val="1"/>
  <p:tag name="KSO_WM_DIAGRAM_VIRTUALLY_FRAME" val="{&quot;height&quot;:153.55322834645676,&quot;left&quot;:480.65622047244096,&quot;top&quot;:354.74527559055116,&quot;width&quot;:470.735196850394}"/>
</p:tagLst>
</file>

<file path=ppt/tags/tag76.xml><?xml version="1.0" encoding="utf-8"?>
<p:tagLst xmlns:p="http://schemas.openxmlformats.org/presentationml/2006/main">
  <p:tag name="KSO_WM_TEMPLATE_CATEGORY" val="diagram"/>
  <p:tag name="KSO_WM_TEMPLATE_INDEX" val="20170255"/>
  <p:tag name="KSO_WM_UNIT_TYPE" val="n_h_i"/>
  <p:tag name="KSO_WM_UNIT_INDEX" val="1_1_3"/>
  <p:tag name="KSO_WM_UNIT_ID" val="diagram20170255_1*n_h_i*1_1_3"/>
  <p:tag name="KSO_WM_UNIT_LAYERLEVEL" val="1_1_1"/>
  <p:tag name="KSO_WM_BEAUTIFY_FLAG" val="#wm#"/>
  <p:tag name="KSO_WM_TAG_VERSION" val="1.0"/>
  <p:tag name="KSO_WM_DIAGRAM_GROUP_CODE" val="n1-1"/>
  <p:tag name="KSO_WM_UNIT_LINE_FORE_SCHEMECOLOR_INDEX" val="5"/>
  <p:tag name="KSO_WM_UNIT_LINE_FILL_TYPE" val="2"/>
  <p:tag name="KSO_WM_DIAGRAM_VIRTUALLY_FRAME" val="{&quot;height&quot;:153.55322834645676,&quot;left&quot;:480.65622047244096,&quot;top&quot;:354.74527559055116,&quot;width&quot;:470.735196850394}"/>
</p:tagLst>
</file>

<file path=ppt/tags/tag77.xml><?xml version="1.0" encoding="utf-8"?>
<p:tagLst xmlns:p="http://schemas.openxmlformats.org/presentationml/2006/main">
  <p:tag name="KSO_WM_TEMPLATE_CATEGORY" val="diagram"/>
  <p:tag name="KSO_WM_TEMPLATE_INDEX" val="20170255"/>
  <p:tag name="KSO_WM_UNIT_TYPE" val="n_h_i"/>
  <p:tag name="KSO_WM_UNIT_INDEX" val="1_1_4"/>
  <p:tag name="KSO_WM_UNIT_ID" val="diagram20170255_1*n_h_i*1_1_4"/>
  <p:tag name="KSO_WM_UNIT_LAYERLEVEL" val="1_1_1"/>
  <p:tag name="KSO_WM_BEAUTIFY_FLAG" val="#wm#"/>
  <p:tag name="KSO_WM_TAG_VERSION" val="1.0"/>
  <p:tag name="KSO_WM_DIAGRAM_GROUP_CODE" val="n1-1"/>
  <p:tag name="KSO_WM_UNIT_LINE_FORE_SCHEMECOLOR_INDEX" val="5"/>
  <p:tag name="KSO_WM_UNIT_LINE_FILL_TYPE" val="2"/>
  <p:tag name="KSO_WM_DIAGRAM_VIRTUALLY_FRAME" val="{&quot;height&quot;:153.55322834645676,&quot;left&quot;:480.65622047244096,&quot;top&quot;:354.74527559055116,&quot;width&quot;:470.735196850394}"/>
</p:tagLst>
</file>

<file path=ppt/tags/tag78.xml><?xml version="1.0" encoding="utf-8"?>
<p:tagLst xmlns:p="http://schemas.openxmlformats.org/presentationml/2006/main">
  <p:tag name="KSO_DOCER_RESOURCE_TRACE_INFO" val="{&quot;id&quot;:&quot;&quot;,&quot;origin&quot;:0,&quot;type&quot;:&quot;textbox&quot;,&quot;user&quot;:&quot;333267927&quot;}"/>
</p:tagLst>
</file>

<file path=ppt/tags/tag79.xml><?xml version="1.0" encoding="utf-8"?>
<p:tagLst xmlns:p="http://schemas.openxmlformats.org/presentationml/2006/main">
  <p:tag name="KSO_WM_TEMPLATE_CATEGORY" val="diagram"/>
  <p:tag name="KSO_WM_TEMPLATE_INDEX" val="20170255"/>
  <p:tag name="KSO_WM_UNIT_TYPE" val="n_h_f"/>
  <p:tag name="KSO_WM_UNIT_INDEX" val="1_2_2"/>
  <p:tag name="KSO_WM_UNIT_ID" val="diagram20170255_1*n_h_f*1_2_2"/>
  <p:tag name="KSO_WM_UNIT_LAYERLEVEL" val="1_1_1"/>
  <p:tag name="KSO_WM_UNIT_VALUE" val="25"/>
  <p:tag name="KSO_WM_UNIT_HIGHLIGHT" val="0"/>
  <p:tag name="KSO_WM_UNIT_COMPATIBLE" val="0"/>
  <p:tag name="KSO_WM_UNIT_CLEAR" val="0"/>
  <p:tag name="KSO_WM_BEAUTIFY_FLAG" val="#wm#"/>
  <p:tag name="KSO_WM_TAG_VERSION" val="1.0"/>
  <p:tag name="KSO_WM_DIAGRAM_GROUP_CODE" val="n1-1"/>
  <p:tag name="KSO_WM_UNIT_PRESET_TEXT" val="Text"/>
  <p:tag name="KSO_WM_UNIT_FILL_FORE_SCHEMECOLOR_INDEX" val="6"/>
  <p:tag name="KSO_WM_UNIT_FILL_TYPE" val="1"/>
  <p:tag name="KSO_WM_UNIT_LINE_FORE_SCHEMECOLOR_INDEX" val="2"/>
  <p:tag name="KSO_WM_UNIT_LINE_FILL_TYPE" val="2"/>
  <p:tag name="KSO_WM_UNIT_TEXT_FILL_FORE_SCHEMECOLOR_INDEX" val="16"/>
  <p:tag name="KSO_WM_UNIT_TEXT_FILL_TYPE" val="1"/>
  <p:tag name="KSO_WM_DIAGRAM_VIRTUALLY_FRAME" val="{&quot;height&quot;:153.55322834645676,&quot;left&quot;:480.65622047244096,&quot;top&quot;:354.74527559055116,&quot;width&quot;:470.735196850394}"/>
</p:tagLst>
</file>

<file path=ppt/tags/tag8.xml><?xml version="1.0" encoding="utf-8"?>
<p:tagLst xmlns:p="http://schemas.openxmlformats.org/presentationml/2006/main">
  <p:tag name="KSO_WM_UNIT_VALUE" val="132*13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5_1"/>
  <p:tag name="KSO_WM_UNIT_ID" val="diagram20233245_1*n_h_h_x*1_2_5_1"/>
  <p:tag name="KSO_WM_TEMPLATE_CATEGORY" val="diagram"/>
  <p:tag name="KSO_WM_TEMPLATE_INDEX" val="20233245"/>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506.16039370078744,&quot;left&quot;:-42.7,&quot;top&quot;:24.936299212598424,&quot;width&quot;:1057.7}"/>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
</p:tagLst>
</file>

<file path=ppt/tags/tag80.xml><?xml version="1.0" encoding="utf-8"?>
<p:tagLst xmlns:p="http://schemas.openxmlformats.org/presentationml/2006/main">
  <p:tag name="KSO_DOCER_RESOURCE_TRACE_INFO" val="{&quot;id&quot;:&quot;&quot;,&quot;origin&quot;:0,&quot;type&quot;:&quot;textbox&quot;,&quot;user&quot;:&quot;333267927&quot;}"/>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83_2*l_h_i*1_1_3"/>
  <p:tag name="KSO_WM_TEMPLATE_CATEGORY" val="diagram"/>
  <p:tag name="KSO_WM_TEMPLATE_INDEX" val="20231983"/>
  <p:tag name="KSO_WM_UNIT_LAYERLEVEL" val="1_1_1"/>
  <p:tag name="KSO_WM_TAG_VERSION" val="3.0"/>
  <p:tag name="KSO_WM_BEAUTIFY_FLAG" val="#wm#"/>
  <p:tag name="KSO_WM_UNIT_TYPE" val="l_h_i"/>
  <p:tag name="KSO_WM_UNIT_INDEX" val="1_1_3"/>
  <p:tag name="KSO_WM_DIAGRAM_VERSION" val="3"/>
  <p:tag name="KSO_WM_DIAGRAM_COLOR_TEXT_CAN_REMOVE" val="n"/>
  <p:tag name="KSO_WM_DIAGRAM_GROUP_CODE" val="l1-1"/>
  <p:tag name="KSO_WM_DIAGRAM_COLOR_TRICK" val="1"/>
  <p:tag name="KSO_WM_DIAGRAM_MAX_ITEMCNT" val="4"/>
  <p:tag name="KSO_WM_DIAGRAM_MIN_ITEMCNT" val="3"/>
  <p:tag name="KSO_WM_DIAGRAM_VIRTUALLY_FRAME" val="{&quot;height&quot;:399.70252380371096,&quot;left&quot;:1.4,&quot;top&quot;:109.24747619628906,&quot;width&quot;:948.9}"/>
  <p:tag name="KSO_WM_DIAGRAM_COLOR_MATCH_VALUE" val="{&quot;shape&quot;:{&quot;fill&quot;:{&quot;gradient&quot;:[{&quot;brightness&quot;:0,&quot;colorType&quot;:1,&quot;foreColorIndex&quot;:5,&quot;pos&quot;:0,&quot;transparency&quot;:0},{&quot;brightness&quot;:-0.10000000149011612,&quot;colorType&quot;:1,&quot;foreColorIndex&quot;:5,&quot;pos&quot;:1,&quot;transparency&quot;:0}],&quot;type&quot;:3},&quot;glow&quot;:{&quot;colorType&quot;:0},&quot;line&quot;:{&quot;solidLine&quot;:{&quot;brightness&quot;:0,&quot;colorType&quot;:1,&quot;foreColorIndex&quot;:13,&quot;transparency&quot;:0.8500000238418579},&quot;type&quot;:1},&quot;shadow&quot;:{&quot;brightness&quot;:0,&quot;colorType&quot;:1,&quot;foreColorIndex&quot;:13,&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13"/>
  <p:tag name="KSO_WM_DIAGRAM_USE_COLOR_VALUE" val="{&quot;color_scheme&quot;:1,&quot;color_type&quot;:1,&quot;theme_color_indexes&quot;:[5,6,5,6,5,6]}"/>
</p:tagLst>
</file>

<file path=ppt/tags/tag82.xml><?xml version="1.0" encoding="utf-8"?>
<p:tagLst xmlns:p="http://schemas.openxmlformats.org/presentationml/2006/main">
  <p:tag name="KSO_WM_DIAGRAM_VERSION" val="3"/>
  <p:tag name="KSO_WM_DIAGRAM_COLOR_TEXT_CAN_REMOVE" val="n"/>
  <p:tag name="KSO_WM_UNIT_SUBTYPE" val="a"/>
  <p:tag name="KSO_WM_UNIT_NOCLEAR" val="0"/>
  <p:tag name="KSO_WM_UNIT_VALUE" val="41"/>
  <p:tag name="KSO_WM_UNIT_HIGHLIGHT" val="0"/>
  <p:tag name="KSO_WM_UNIT_COMPATIBLE" val="0"/>
  <p:tag name="KSO_WM_UNIT_DIAGRAM_ISNUMVISUAL" val="0"/>
  <p:tag name="KSO_WM_UNIT_DIAGRAM_ISREFERUNIT" val="0"/>
  <p:tag name="KSO_WM_UNIT_TYPE" val="l_h_f"/>
  <p:tag name="KSO_WM_UNIT_INDEX" val="1_1_1"/>
  <p:tag name="KSO_WM_UNIT_ID" val="diagram20231983_2*l_h_f*1_1_1"/>
  <p:tag name="KSO_WM_TEMPLATE_CATEGORY" val="diagram"/>
  <p:tag name="KSO_WM_TEMPLATE_INDEX" val="20231983"/>
  <p:tag name="KSO_WM_UNIT_LAYERLEVEL" val="1_1_1"/>
  <p:tag name="KSO_WM_TAG_VERSION" val="3.0"/>
  <p:tag name="KSO_WM_BEAUTIFY_FLAG" val="#wm#"/>
  <p:tag name="KSO_WM_DIAGRAM_MAX_ITEMCNT" val="4"/>
  <p:tag name="KSO_WM_DIAGRAM_MIN_ITEMCNT" val="3"/>
  <p:tag name="KSO_WM_DIAGRAM_VIRTUALLY_FRAME" val="{&quot;height&quot;:399.70252380371096,&quot;left&quot;:1.4,&quot;top&quot;:109.24747619628906,&quot;width&quot;:94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DIAGRAM_COLOR_TRICK" val="1"/>
  <p:tag name="KSO_WM_UNIT_PRESET_TEXT" val="单击此处输入你的项正文，文字是您思想的提炼，请尽量言简意赅。"/>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8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983_2*l_h_a*1_1_1"/>
  <p:tag name="KSO_WM_TEMPLATE_CATEGORY" val="diagram"/>
  <p:tag name="KSO_WM_TEMPLATE_INDEX" val="20231983"/>
  <p:tag name="KSO_WM_UNIT_LAYERLEVEL" val="1_1_1"/>
  <p:tag name="KSO_WM_TAG_VERSION" val="3.0"/>
  <p:tag name="KSO_WM_BEAUTIFY_FLAG" val="#wm#"/>
  <p:tag name="KSO_WM_UNIT_TEXT_FILL_FORE_SCHEMECOLOR_INDEX_BRIGHTNESS" val="0.15"/>
  <p:tag name="KSO_WM_DIAGRAM_VERSION" val="3"/>
  <p:tag name="KSO_WM_DIAGRAM_COLOR_TEXT_CAN_REMOVE" val="n"/>
  <p:tag name="KSO_WM_DIAGRAM_MAX_ITEMCNT" val="4"/>
  <p:tag name="KSO_WM_DIAGRAM_MIN_ITEMCNT" val="3"/>
  <p:tag name="KSO_WM_DIAGRAM_VIRTUALLY_FRAME" val="{&quot;height&quot;:399.70252380371096,&quot;left&quot;:1.4,&quot;top&quot;:109.24747619628906,&quot;width&quot;:94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DIAGRAM_COLOR_TRICK" val="1"/>
  <p:tag name="KSO_WM_UNIT_PRESET_TEXT" val="此处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83_2*l_h_i*1_1_2"/>
  <p:tag name="KSO_WM_TEMPLATE_CATEGORY" val="diagram"/>
  <p:tag name="KSO_WM_TEMPLATE_INDEX" val="20231983"/>
  <p:tag name="KSO_WM_UNIT_LAYERLEVEL" val="1_1_1"/>
  <p:tag name="KSO_WM_TAG_VERSION" val="3.0"/>
  <p:tag name="KSO_WM_BEAUTIFY_FLAG" val="#wm#"/>
  <p:tag name="KSO_WM_UNIT_TYPE" val="l_h_i"/>
  <p:tag name="KSO_WM_UNIT_INDEX" val="1_1_2"/>
  <p:tag name="KSO_WM_DIAGRAM_VERSION" val="3"/>
  <p:tag name="KSO_WM_DIAGRAM_COLOR_TEXT_CAN_REMOVE" val="n"/>
  <p:tag name="KSO_WM_DIAGRAM_GROUP_CODE" val="l1-1"/>
  <p:tag name="KSO_WM_DIAGRAM_COLOR_TRICK" val="1"/>
  <p:tag name="KSO_WM_DIAGRAM_MAX_ITEMCNT" val="4"/>
  <p:tag name="KSO_WM_DIAGRAM_MIN_ITEMCNT" val="3"/>
  <p:tag name="KSO_WM_DIAGRAM_VIRTUALLY_FRAME" val="{&quot;height&quot;:399.70252380371096,&quot;left&quot;:1.4,&quot;top&quot;:109.24747619628906,&quot;width&quot;:948.9}"/>
  <p:tag name="KSO_WM_DIAGRAM_COLOR_MATCH_VALUE" val="{&quot;shape&quot;:{&quot;fill&quot;:{&quot;type&quot;:0},&quot;glow&quot;:{&quot;colorType&quot;:0},&quot;line&quot;:{&quot;solidLine&quot;:{&quot;brightness&quot;:0,&quot;colorType&quot;:2,&quot;rgb&quot;:&quot;#ffffff&quot;,&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83_2*l_h_i*1_2_3"/>
  <p:tag name="KSO_WM_TEMPLATE_CATEGORY" val="diagram"/>
  <p:tag name="KSO_WM_TEMPLATE_INDEX" val="20231983"/>
  <p:tag name="KSO_WM_UNIT_LAYERLEVEL" val="1_1_1"/>
  <p:tag name="KSO_WM_TAG_VERSION" val="3.0"/>
  <p:tag name="KSO_WM_BEAUTIFY_FLAG" val="#wm#"/>
  <p:tag name="KSO_WM_UNIT_TYPE" val="l_h_i"/>
  <p:tag name="KSO_WM_UNIT_INDEX" val="1_2_3"/>
  <p:tag name="KSO_WM_DIAGRAM_VERSION" val="3"/>
  <p:tag name="KSO_WM_DIAGRAM_COLOR_TEXT_CAN_REMOVE" val="n"/>
  <p:tag name="KSO_WM_DIAGRAM_GROUP_CODE" val="l1-1"/>
  <p:tag name="KSO_WM_DIAGRAM_COLOR_TRICK" val="1"/>
  <p:tag name="KSO_WM_DIAGRAM_MAX_ITEMCNT" val="4"/>
  <p:tag name="KSO_WM_DIAGRAM_MIN_ITEMCNT" val="3"/>
  <p:tag name="KSO_WM_DIAGRAM_VIRTUALLY_FRAME" val="{&quot;height&quot;:399.70252380371096,&quot;left&quot;:1.4,&quot;top&quot;:109.24747619628906,&quot;width&quot;:948.9}"/>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13,&quot;transparency&quot;:0.8500000238418579},&quot;type&quot;:1},&quot;shadow&quot;:{&quot;brightness&quot;:0,&quot;colorType&quot;:1,&quot;foreColorIndex&quot;:13,&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83_2*l_h_i*1_2_2"/>
  <p:tag name="KSO_WM_TEMPLATE_CATEGORY" val="diagram"/>
  <p:tag name="KSO_WM_TEMPLATE_INDEX" val="20231983"/>
  <p:tag name="KSO_WM_UNIT_LAYERLEVEL" val="1_1_1"/>
  <p:tag name="KSO_WM_TAG_VERSION" val="3.0"/>
  <p:tag name="KSO_WM_BEAUTIFY_FLAG" val="#wm#"/>
  <p:tag name="KSO_WM_UNIT_TYPE" val="l_h_i"/>
  <p:tag name="KSO_WM_UNIT_INDEX" val="1_2_2"/>
  <p:tag name="KSO_WM_DIAGRAM_VERSION" val="3"/>
  <p:tag name="KSO_WM_DIAGRAM_COLOR_TEXT_CAN_REMOVE" val="n"/>
  <p:tag name="KSO_WM_DIAGRAM_GROUP_CODE" val="l1-1"/>
  <p:tag name="KSO_WM_DIAGRAM_COLOR_TRICK" val="1"/>
  <p:tag name="KSO_WM_DIAGRAM_MAX_ITEMCNT" val="4"/>
  <p:tag name="KSO_WM_DIAGRAM_MIN_ITEMCNT" val="3"/>
  <p:tag name="KSO_WM_DIAGRAM_VIRTUALLY_FRAME" val="{&quot;height&quot;:399.70252380371096,&quot;left&quot;:1.4,&quot;top&quot;:109.24747619628906,&quot;width&quot;:948.9}"/>
  <p:tag name="KSO_WM_DIAGRAM_COLOR_MATCH_VALUE" val="{&quot;shape&quot;:{&quot;fill&quot;:{&quot;type&quot;:0},&quot;glow&quot;:{&quot;colorType&quot;:0},&quot;line&quot;:{&quot;solidLine&quot;:{&quot;brightness&quot;:0,&quot;colorType&quot;:2,&quot;rgb&quot;:&quot;#bfbfbf&quot;,&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83_2*l_h_i*1_3_3"/>
  <p:tag name="KSO_WM_TEMPLATE_CATEGORY" val="diagram"/>
  <p:tag name="KSO_WM_TEMPLATE_INDEX" val="20231983"/>
  <p:tag name="KSO_WM_UNIT_LAYERLEVEL" val="1_1_1"/>
  <p:tag name="KSO_WM_TAG_VERSION" val="3.0"/>
  <p:tag name="KSO_WM_BEAUTIFY_FLAG" val="#wm#"/>
  <p:tag name="KSO_WM_UNIT_TYPE" val="l_h_i"/>
  <p:tag name="KSO_WM_UNIT_INDEX" val="1_3_3"/>
  <p:tag name="KSO_WM_DIAGRAM_VERSION" val="3"/>
  <p:tag name="KSO_WM_DIAGRAM_COLOR_TEXT_CAN_REMOVE" val="n"/>
  <p:tag name="KSO_WM_DIAGRAM_GROUP_CODE" val="l1-1"/>
  <p:tag name="KSO_WM_DIAGRAM_COLOR_TRICK" val="1"/>
  <p:tag name="KSO_WM_DIAGRAM_MAX_ITEMCNT" val="4"/>
  <p:tag name="KSO_WM_DIAGRAM_MIN_ITEMCNT" val="3"/>
  <p:tag name="KSO_WM_DIAGRAM_VIRTUALLY_FRAME" val="{&quot;height&quot;:399.70252380371096,&quot;left&quot;:1.4,&quot;top&quot;:109.24747619628906,&quot;width&quot;:948.9}"/>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13,&quot;transparency&quot;:0.8500000238418579},&quot;type&quot;:1},&quot;shadow&quot;:{&quot;brightness&quot;:0,&quot;colorType&quot;:1,&quot;foreColorIndex&quot;:13,&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 name="KSO_WM_DIAGRAM_USE_COLOR_VALUE" val="{&quot;color_scheme&quot;:1,&quot;color_type&quot;:1,&quot;theme_color_indexes&quot;:[5,6,5,6,5,6]}"/>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83_2*l_h_i*1_3_2"/>
  <p:tag name="KSO_WM_TEMPLATE_CATEGORY" val="diagram"/>
  <p:tag name="KSO_WM_TEMPLATE_INDEX" val="20231983"/>
  <p:tag name="KSO_WM_UNIT_LAYERLEVEL" val="1_1_1"/>
  <p:tag name="KSO_WM_TAG_VERSION" val="3.0"/>
  <p:tag name="KSO_WM_BEAUTIFY_FLAG" val="#wm#"/>
  <p:tag name="KSO_WM_UNIT_TYPE" val="l_h_i"/>
  <p:tag name="KSO_WM_UNIT_INDEX" val="1_3_2"/>
  <p:tag name="KSO_WM_DIAGRAM_VERSION" val="3"/>
  <p:tag name="KSO_WM_DIAGRAM_COLOR_TEXT_CAN_REMOVE" val="n"/>
  <p:tag name="KSO_WM_DIAGRAM_GROUP_CODE" val="l1-1"/>
  <p:tag name="KSO_WM_DIAGRAM_COLOR_TRICK" val="1"/>
  <p:tag name="KSO_WM_DIAGRAM_MAX_ITEMCNT" val="4"/>
  <p:tag name="KSO_WM_DIAGRAM_MIN_ITEMCNT" val="3"/>
  <p:tag name="KSO_WM_DIAGRAM_VIRTUALLY_FRAME" val="{&quot;height&quot;:399.70252380371096,&quot;left&quot;:1.4,&quot;top&quot;:109.24747619628906,&quot;width&quot;:948.9}"/>
  <p:tag name="KSO_WM_DIAGRAM_COLOR_MATCH_VALUE" val="{&quot;shape&quot;:{&quot;fill&quot;:{&quot;type&quot;:0},&quot;glow&quot;:{&quot;colorType&quot;:0},&quot;line&quot;:{&quot;solidLine&quot;:{&quot;brightness&quot;:0,&quot;colorType&quot;:2,&quot;rgb&quot;:&quot;#bfbfbf&quot;,&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83_2*l_h_i*1_4_3"/>
  <p:tag name="KSO_WM_TEMPLATE_CATEGORY" val="diagram"/>
  <p:tag name="KSO_WM_TEMPLATE_INDEX" val="20231983"/>
  <p:tag name="KSO_WM_UNIT_LAYERLEVEL" val="1_1_1"/>
  <p:tag name="KSO_WM_TAG_VERSION" val="3.0"/>
  <p:tag name="KSO_WM_BEAUTIFY_FLAG" val="#wm#"/>
  <p:tag name="KSO_WM_UNIT_TYPE" val="l_h_i"/>
  <p:tag name="KSO_WM_UNIT_INDEX" val="1_4_3"/>
  <p:tag name="KSO_WM_DIAGRAM_VERSION" val="3"/>
  <p:tag name="KSO_WM_DIAGRAM_COLOR_TEXT_CAN_REMOVE" val="n"/>
  <p:tag name="KSO_WM_DIAGRAM_GROUP_CODE" val="l1-1"/>
  <p:tag name="KSO_WM_DIAGRAM_COLOR_TRICK" val="1"/>
  <p:tag name="KSO_WM_DIAGRAM_MAX_ITEMCNT" val="4"/>
  <p:tag name="KSO_WM_DIAGRAM_MIN_ITEMCNT" val="3"/>
  <p:tag name="KSO_WM_DIAGRAM_VIRTUALLY_FRAME" val="{&quot;height&quot;:399.70252380371096,&quot;left&quot;:1.4,&quot;top&quot;:109.24747619628906,&quot;width&quot;:948.9}"/>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13,&quot;transparency&quot;:0.8500000238418579},&quot;type&quot;:1},&quot;shadow&quot;:{&quot;brightness&quot;:0,&quot;colorType&quot;:1,&quot;foreColorIndex&quot;:13,&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 name="KSO_WM_DIAGRAM_USE_COLOR_VALUE" val="{&quot;color_scheme&quot;:1,&quot;color_type&quot;:1,&quot;theme_color_indexes&quot;:[5,6,5,6,5,6]}"/>
</p:tagLst>
</file>

<file path=ppt/tags/tag9.xml><?xml version="1.0" encoding="utf-8"?>
<p:tagLst xmlns:p="http://schemas.openxmlformats.org/presentationml/2006/main">
  <p:tag name="KSO_WM_UNIT_VALUE" val="132*13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ID" val="diagram20233245_1*n_h_h_x*1_2_2_1"/>
  <p:tag name="KSO_WM_TEMPLATE_CATEGORY" val="diagram"/>
  <p:tag name="KSO_WM_TEMPLATE_INDEX" val="20233245"/>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506.16039370078744,&quot;left&quot;:-42.7,&quot;top&quot;:24.936299212598424,&quot;width&quot;:1057.7}"/>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
</p:tagLst>
</file>

<file path=ppt/tags/tag90.xml><?xml version="1.0" encoding="utf-8"?>
<p:tagLst xmlns:p="http://schemas.openxmlformats.org/presentationml/2006/main">
  <p:tag name="KSO_WM_DIAGRAM_VERSION" val="3"/>
  <p:tag name="KSO_WM_DIAGRAM_COLOR_TEXT_CAN_REMOVE" val="n"/>
  <p:tag name="KSO_WM_UNIT_SUBTYPE" val="a"/>
  <p:tag name="KSO_WM_UNIT_NOCLEAR" val="0"/>
  <p:tag name="KSO_WM_UNIT_VALUE" val="41"/>
  <p:tag name="KSO_WM_UNIT_HIGHLIGHT" val="0"/>
  <p:tag name="KSO_WM_UNIT_COMPATIBLE" val="0"/>
  <p:tag name="KSO_WM_UNIT_DIAGRAM_ISNUMVISUAL" val="0"/>
  <p:tag name="KSO_WM_UNIT_DIAGRAM_ISREFERUNIT" val="0"/>
  <p:tag name="KSO_WM_UNIT_TYPE" val="l_h_f"/>
  <p:tag name="KSO_WM_UNIT_INDEX" val="1_2_1"/>
  <p:tag name="KSO_WM_UNIT_ID" val="diagram20231983_2*l_h_f*1_2_1"/>
  <p:tag name="KSO_WM_TEMPLATE_CATEGORY" val="diagram"/>
  <p:tag name="KSO_WM_TEMPLATE_INDEX" val="20231983"/>
  <p:tag name="KSO_WM_UNIT_LAYERLEVEL" val="1_1_1"/>
  <p:tag name="KSO_WM_TAG_VERSION" val="3.0"/>
  <p:tag name="KSO_WM_BEAUTIFY_FLAG" val="#wm#"/>
  <p:tag name="KSO_WM_DIAGRAM_MAX_ITEMCNT" val="4"/>
  <p:tag name="KSO_WM_DIAGRAM_MIN_ITEMCNT" val="3"/>
  <p:tag name="KSO_WM_DIAGRAM_VIRTUALLY_FRAME" val="{&quot;height&quot;:399.70252380371096,&quot;left&quot;:1.4,&quot;top&quot;:109.24747619628906,&quot;width&quot;:94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DIAGRAM_COLOR_TRICK" val="1"/>
  <p:tag name="KSO_WM_UNIT_PRESET_TEXT" val="单击此处输入你的项正文，文字是您思想的提炼，请尽量言简意赅。"/>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9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983_2*l_h_a*1_2_1"/>
  <p:tag name="KSO_WM_TEMPLATE_CATEGORY" val="diagram"/>
  <p:tag name="KSO_WM_TEMPLATE_INDEX" val="20231983"/>
  <p:tag name="KSO_WM_UNIT_LAYERLEVEL" val="1_1_1"/>
  <p:tag name="KSO_WM_TAG_VERSION" val="3.0"/>
  <p:tag name="KSO_WM_BEAUTIFY_FLAG" val="#wm#"/>
  <p:tag name="KSO_WM_UNIT_TEXT_FILL_FORE_SCHEMECOLOR_INDEX_BRIGHTNESS" val="0.15"/>
  <p:tag name="KSO_WM_DIAGRAM_VERSION" val="3"/>
  <p:tag name="KSO_WM_DIAGRAM_COLOR_TEXT_CAN_REMOVE" val="n"/>
  <p:tag name="KSO_WM_DIAGRAM_MAX_ITEMCNT" val="4"/>
  <p:tag name="KSO_WM_DIAGRAM_MIN_ITEMCNT" val="3"/>
  <p:tag name="KSO_WM_DIAGRAM_VIRTUALLY_FRAME" val="{&quot;height&quot;:399.70252380371096,&quot;left&quot;:1.4,&quot;top&quot;:109.24747619628906,&quot;width&quot;:94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DIAGRAM_COLOR_TRICK" val="1"/>
  <p:tag name="KSO_WM_UNIT_PRESET_TEXT" val="此处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9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983_2*l_h_a*1_3_1"/>
  <p:tag name="KSO_WM_TEMPLATE_CATEGORY" val="diagram"/>
  <p:tag name="KSO_WM_TEMPLATE_INDEX" val="20231983"/>
  <p:tag name="KSO_WM_UNIT_LAYERLEVEL" val="1_1_1"/>
  <p:tag name="KSO_WM_TAG_VERSION" val="3.0"/>
  <p:tag name="KSO_WM_BEAUTIFY_FLAG" val="#wm#"/>
  <p:tag name="KSO_WM_UNIT_TEXT_FILL_FORE_SCHEMECOLOR_INDEX_BRIGHTNESS" val="0.15"/>
  <p:tag name="KSO_WM_DIAGRAM_VERSION" val="3"/>
  <p:tag name="KSO_WM_DIAGRAM_COLOR_TEXT_CAN_REMOVE" val="n"/>
  <p:tag name="KSO_WM_DIAGRAM_MAX_ITEMCNT" val="4"/>
  <p:tag name="KSO_WM_DIAGRAM_MIN_ITEMCNT" val="3"/>
  <p:tag name="KSO_WM_DIAGRAM_VIRTUALLY_FRAME" val="{&quot;height&quot;:399.70252380371096,&quot;left&quot;:1.4,&quot;top&quot;:109.24747619628906,&quot;width&quot;:94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DIAGRAM_COLOR_TRICK" val="1"/>
  <p:tag name="KSO_WM_UNIT_PRESET_TEXT" val="此处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9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983_2*l_h_a*1_4_1"/>
  <p:tag name="KSO_WM_TEMPLATE_CATEGORY" val="diagram"/>
  <p:tag name="KSO_WM_TEMPLATE_INDEX" val="20231983"/>
  <p:tag name="KSO_WM_UNIT_LAYERLEVEL" val="1_1_1"/>
  <p:tag name="KSO_WM_TAG_VERSION" val="3.0"/>
  <p:tag name="KSO_WM_BEAUTIFY_FLAG" val="#wm#"/>
  <p:tag name="KSO_WM_UNIT_TEXT_FILL_FORE_SCHEMECOLOR_INDEX_BRIGHTNESS" val="0.15"/>
  <p:tag name="KSO_WM_DIAGRAM_VERSION" val="3"/>
  <p:tag name="KSO_WM_DIAGRAM_COLOR_TEXT_CAN_REMOVE" val="n"/>
  <p:tag name="KSO_WM_DIAGRAM_MAX_ITEMCNT" val="4"/>
  <p:tag name="KSO_WM_DIAGRAM_MIN_ITEMCNT" val="3"/>
  <p:tag name="KSO_WM_DIAGRAM_VIRTUALLY_FRAME" val="{&quot;height&quot;:399.70252380371096,&quot;left&quot;:1.4,&quot;top&quot;:109.24747619628906,&quot;width&quot;:94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DIAGRAM_COLOR_TRICK" val="1"/>
  <p:tag name="KSO_WM_UNIT_PRESET_TEXT" val="此处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83_2*l_h_i*1_3_2"/>
  <p:tag name="KSO_WM_TEMPLATE_CATEGORY" val="diagram"/>
  <p:tag name="KSO_WM_TEMPLATE_INDEX" val="20231983"/>
  <p:tag name="KSO_WM_UNIT_LAYERLEVEL" val="1_1_1"/>
  <p:tag name="KSO_WM_TAG_VERSION" val="3.0"/>
  <p:tag name="KSO_WM_UNIT_TYPE" val="l_h_i"/>
  <p:tag name="KSO_WM_UNIT_INDEX" val="1_3_2"/>
  <p:tag name="KSO_WM_DIAGRAM_VERSION" val="3"/>
  <p:tag name="KSO_WM_DIAGRAM_COLOR_TEXT_CAN_REMOVE" val="n"/>
  <p:tag name="KSO_WM_DIAGRAM_GROUP_CODE" val="l1-1"/>
  <p:tag name="KSO_WM_DIAGRAM_COLOR_TRICK" val="1"/>
  <p:tag name="KSO_WM_DIAGRAM_MAX_ITEMCNT" val="4"/>
  <p:tag name="KSO_WM_DIAGRAM_MIN_ITEMCNT" val="3"/>
  <p:tag name="KSO_WM_DIAGRAM_VIRTUALLY_FRAME" val="{&quot;height&quot;:399.70252380371096,&quot;left&quot;:9.875039370078742,&quot;top&quot;:109.24747619628906,&quot;width&quot;:940.4249606299212}"/>
  <p:tag name="KSO_WM_DIAGRAM_COLOR_MATCH_VALUE" val="{&quot;shape&quot;:{&quot;fill&quot;:{&quot;type&quot;:0},&quot;glow&quot;:{&quot;colorType&quot;:0},&quot;line&quot;:{&quot;solidLine&quot;:{&quot;brightness&quot;:0,&quot;colorType&quot;:2,&quot;rgb&quot;:&quot;#bfbfbf&quot;,&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95.xml><?xml version="1.0" encoding="utf-8"?>
<p:tagLst xmlns:p="http://schemas.openxmlformats.org/presentationml/2006/main">
  <p:tag name="KSO_WM_DIAGRAM_VERSION" val="3"/>
  <p:tag name="KSO_WM_DIAGRAM_COLOR_TEXT_CAN_REMOVE" val="n"/>
  <p:tag name="KSO_WM_UNIT_SUBTYPE" val="a"/>
  <p:tag name="KSO_WM_UNIT_NOCLEAR" val="0"/>
  <p:tag name="KSO_WM_UNIT_VALUE" val="41"/>
  <p:tag name="KSO_WM_UNIT_HIGHLIGHT" val="0"/>
  <p:tag name="KSO_WM_UNIT_COMPATIBLE" val="0"/>
  <p:tag name="KSO_WM_UNIT_DIAGRAM_ISNUMVISUAL" val="0"/>
  <p:tag name="KSO_WM_UNIT_DIAGRAM_ISREFERUNIT" val="0"/>
  <p:tag name="KSO_WM_UNIT_TYPE" val="l_h_f"/>
  <p:tag name="KSO_WM_UNIT_INDEX" val="1_4_1"/>
  <p:tag name="KSO_WM_UNIT_ID" val="diagram20231983_2*l_h_f*1_4_1"/>
  <p:tag name="KSO_WM_TEMPLATE_CATEGORY" val="diagram"/>
  <p:tag name="KSO_WM_TEMPLATE_INDEX" val="20231983"/>
  <p:tag name="KSO_WM_UNIT_LAYERLEVEL" val="1_1_1"/>
  <p:tag name="KSO_WM_TAG_VERSION" val="3.0"/>
  <p:tag name="KSO_WM_DIAGRAM_MAX_ITEMCNT" val="4"/>
  <p:tag name="KSO_WM_DIAGRAM_MIN_ITEMCNT" val="3"/>
  <p:tag name="KSO_WM_DIAGRAM_VIRTUALLY_FRAME" val="{&quot;height&quot;:399.70252380371096,&quot;left&quot;:9.875039370078742,&quot;top&quot;:109.24747619628906,&quot;width&quot;:940.42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DIAGRAM_COLOR_TRICK" val="1"/>
  <p:tag name="KSO_WM_UNIT_PRESET_TEXT" val="单击此处输入你的项正文，文字是您思想的提炼，请尽量言简意赅。"/>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96.xml><?xml version="1.0" encoding="utf-8"?>
<p:tagLst xmlns:p="http://schemas.openxmlformats.org/presentationml/2006/main">
  <p:tag name="KSO_WM_UNIT_PLACING_PICTURE_USER_VIEWPORT" val="{&quot;height&quot;:1186,&quot;width&quot;:3169}"/>
  <p:tag name="KSO_WM_UNIT_PLACING_PICTURE_USER_RELATIVERECTANGLE" val="{&quot;bottom&quot;:0,&quot;left&quot;:0,&quot;right&quot;:0,&quot;top&quot;:0.31051}"/>
  <p:tag name="KSO_WM_UNIT_PLACING_PICTURE_COLLAGE_RELATIVERECTANGLE" val="{&quot;bottom&quot;:0.12878293760220597,&quot;left&quot;:0,&quot;right&quot;:0,&quot;top&quot;:0.43929293760220595}"/>
  <p:tag name="KSO_WM_UNIT_PLACING_PICTURE_COLLAGE_VIEWPORT" val="{&quot;height&quot;:1004.8360553706287,&quot;width&quot;:4286.0108881491815}"/>
</p:tagLst>
</file>

<file path=ppt/tags/tag97.xml><?xml version="1.0" encoding="utf-8"?>
<p:tagLst xmlns:p="http://schemas.openxmlformats.org/presentationml/2006/main">
  <p:tag name="KSO_WM_UNIT_PLACING_PICTURE_USER_VIEWPORT" val="{&quot;height&quot;:1567,&quot;width&quot;:2679}"/>
  <p:tag name="KSO_WM_UNIT_PLACING_PICTURE_USER_RELATIVERECTANGLE" val="{&quot;bottom&quot;:0,&quot;left&quot;:0,&quot;right&quot;:0,&quot;top&quot;:0}"/>
  <p:tag name="KSO_WM_UNIT_PLACING_PICTURE_COLLAGE_RELATIVERECTANGLE" val="{&quot;bottom&quot;:0.29959171966712017,&quot;left&quot;:0,&quot;right&quot;:0,&quot;top&quot;:0.29959171966712017}"/>
  <p:tag name="KSO_WM_UNIT_PLACING_PICTURE_COLLAGE_VIEWPORT" val="{&quot;height&quot;:1004.8360553706287,&quot;width&quot;:4286.0108881491815}"/>
</p:tagLst>
</file>

<file path=ppt/tags/tag98.xml><?xml version="1.0" encoding="utf-8"?>
<p:tagLst xmlns:p="http://schemas.openxmlformats.org/presentationml/2006/main">
  <p:tag name="KSO_DOCER_RESOURCE_TRACE_INFO" val="{&quot;id&quot;:&quot;&quot;,&quot;origin&quot;:0,&quot;type&quot;:&quot;textbox&quot;,&quot;user&quot;:&quot;333267927&quot;}"/>
</p:tagLst>
</file>

<file path=ppt/tags/tag99.xml><?xml version="1.0" encoding="utf-8"?>
<p:tagLst xmlns:p="http://schemas.openxmlformats.org/presentationml/2006/main">
  <p:tag name="KSO_WM_DIAGRAM_VIRTUALLY_FRAME" val="{&quot;height&quot;:459.1686614173228,&quot;left&quot;:34.455196850393705,&quot;top&quot;:102.50220472440944,&quot;width&quot;:891.0896062992127}"/>
</p:tagLst>
</file>

<file path=ppt/theme/theme1.xml><?xml version="1.0" encoding="utf-8"?>
<a:theme xmlns:a="http://schemas.openxmlformats.org/drawingml/2006/main" name="第一PPT，www.1ppt.com">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nt">
      <a:majorFont>
        <a:latin typeface="等线 Light"/>
        <a:ea typeface="等线 Light"/>
        <a:cs typeface=""/>
      </a:majorFont>
      <a:minorFont>
        <a:latin typeface="等线"/>
        <a:ea typeface="等线"/>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97">
    <a:dk1>
      <a:srgbClr val="000000"/>
    </a:dk1>
    <a:lt1>
      <a:srgbClr val="FFFFFF"/>
    </a:lt1>
    <a:dk2>
      <a:srgbClr val="44546A"/>
    </a:dk2>
    <a:lt2>
      <a:srgbClr val="E7E6E6"/>
    </a:lt2>
    <a:accent1>
      <a:srgbClr val="F0842C"/>
    </a:accent1>
    <a:accent2>
      <a:srgbClr val="57B9D1"/>
    </a:accent2>
    <a:accent3>
      <a:srgbClr val="12537F"/>
    </a:accent3>
    <a:accent4>
      <a:srgbClr val="75BD42"/>
    </a:accent4>
    <a:accent5>
      <a:srgbClr val="3053E8"/>
    </a:accent5>
    <a:accent6>
      <a:srgbClr val="E54C5E"/>
    </a:accent6>
    <a:hlink>
      <a:srgbClr val="0026E5"/>
    </a:hlink>
    <a:folHlink>
      <a:srgbClr val="7E1FA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9255</Words>
  <Application>WPS 演示</Application>
  <PresentationFormat>宽屏</PresentationFormat>
  <Paragraphs>590</Paragraphs>
  <Slides>11</Slides>
  <Notes>11</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11</vt:i4>
      </vt:variant>
    </vt:vector>
  </HeadingPairs>
  <TitlesOfParts>
    <vt:vector size="26" baseType="lpstr">
      <vt:lpstr>Arial</vt:lpstr>
      <vt:lpstr>宋体</vt:lpstr>
      <vt:lpstr>Wingdings</vt:lpstr>
      <vt:lpstr>微软雅黑</vt:lpstr>
      <vt:lpstr>Arial</vt:lpstr>
      <vt:lpstr>Times New Roman</vt:lpstr>
      <vt:lpstr>汉真广标</vt:lpstr>
      <vt:lpstr>黑体</vt:lpstr>
      <vt:lpstr>Times New Roman Regular</vt:lpstr>
      <vt:lpstr>Segoe UI</vt:lpstr>
      <vt:lpstr>Arial Unicode MS</vt:lpstr>
      <vt:lpstr>Calibri</vt:lpstr>
      <vt:lpstr>等线</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产品介绍</dc:title>
  <dc:creator>第一PPT</dc:creator>
  <cp:keywords>www.1ppt.com</cp:keywords>
  <dc:description>www.1ppt.com</dc:description>
  <cp:lastModifiedBy>陈奕聪</cp:lastModifiedBy>
  <cp:revision>490</cp:revision>
  <dcterms:created xsi:type="dcterms:W3CDTF">2024-06-26T11:25:00Z</dcterms:created>
  <dcterms:modified xsi:type="dcterms:W3CDTF">2026-06-04T07:06:40Z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935C4143282941FFB0C48EAEEB47989A_13</vt:lpwstr>
  </property>
  <property fmtid="{D5CDD505-2E9C-101B-9397-08002B2CF9AE}" pid="3" name="KSOProductBuildVer">
    <vt:lpwstr>2052-12.1.0.26375</vt:lpwstr>
  </property>
</Properties>
</file>