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70" r:id="rId4"/>
    <p:sldId id="271" r:id="rId5"/>
    <p:sldId id="272" r:id="rId6"/>
    <p:sldId id="273" r:id="rId7"/>
    <p:sldId id="279" r:id="rId8"/>
    <p:sldId id="274" r:id="rId9"/>
    <p:sldId id="275" r:id="rId10"/>
    <p:sldId id="276" r:id="rId11"/>
    <p:sldId id="277" r:id="rId12"/>
    <p:sldId id="285"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A8"/>
    <a:srgbClr val="6E82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264.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5" Type="http://schemas.openxmlformats.org/officeDocument/2006/relationships/tags" Target="../tags/tag32.xml"/><Relationship Id="rId14" Type="http://schemas.openxmlformats.org/officeDocument/2006/relationships/tags" Target="../tags/tag31.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08.xml"/><Relationship Id="rId8" Type="http://schemas.openxmlformats.org/officeDocument/2006/relationships/tags" Target="../tags/tag107.xml"/><Relationship Id="rId7" Type="http://schemas.openxmlformats.org/officeDocument/2006/relationships/tags" Target="../tags/tag106.xml"/><Relationship Id="rId6" Type="http://schemas.openxmlformats.org/officeDocument/2006/relationships/tags" Target="../tags/tag105.xml"/><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1" Type="http://schemas.openxmlformats.org/officeDocument/2006/relationships/tags" Target="../tags/tag110.xml"/><Relationship Id="rId10" Type="http://schemas.openxmlformats.org/officeDocument/2006/relationships/tags" Target="../tags/tag10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tags" Target="../tags/tag136.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3" Type="http://schemas.openxmlformats.org/officeDocument/2006/relationships/tags" Target="../tags/tag142.xml"/><Relationship Id="rId12" Type="http://schemas.openxmlformats.org/officeDocument/2006/relationships/tags" Target="../tags/tag14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50.xml"/><Relationship Id="rId8" Type="http://schemas.openxmlformats.org/officeDocument/2006/relationships/tags" Target="../tags/tag149.xml"/><Relationship Id="rId7" Type="http://schemas.openxmlformats.org/officeDocument/2006/relationships/tags" Target="../tags/tag148.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3" Type="http://schemas.openxmlformats.org/officeDocument/2006/relationships/tags" Target="../tags/tag154.xml"/><Relationship Id="rId12" Type="http://schemas.openxmlformats.org/officeDocument/2006/relationships/tags" Target="../tags/tag153.xml"/><Relationship Id="rId11" Type="http://schemas.openxmlformats.org/officeDocument/2006/relationships/tags" Target="../tags/tag152.xml"/><Relationship Id="rId10" Type="http://schemas.openxmlformats.org/officeDocument/2006/relationships/tags" Target="../tags/tag15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27311" y="5"/>
            <a:ext cx="12429370" cy="2108195"/>
            <a:chOff x="-127311" y="5"/>
            <a:chExt cx="12429370" cy="2108195"/>
          </a:xfrm>
        </p:grpSpPr>
        <p:sp>
          <p:nvSpPr>
            <p:cNvPr id="8" name="任意多边形: 形状 7"/>
            <p:cNvSpPr/>
            <p:nvPr>
              <p:custDataLst>
                <p:tags r:id="rId3"/>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custDataLst>
                <p:tags r:id="rId4"/>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5"/>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6"/>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等腰三角形 11"/>
          <p:cNvSpPr/>
          <p:nvPr userDrawn="1">
            <p:custDataLst>
              <p:tags r:id="rId7"/>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
        <p:nvSpPr>
          <p:cNvPr id="13" name="文本占位符 12"/>
          <p:cNvSpPr>
            <a:spLocks noGrp="1"/>
          </p:cNvSpPr>
          <p:nvPr>
            <p:ph type="body" sz="quarter" idx="14" hasCustomPrompt="1"/>
            <p:custDataLst>
              <p:tags r:id="rId14"/>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4001597" y="5613400"/>
            <a:ext cx="8190403" cy="1244600"/>
            <a:chOff x="4001597" y="5613400"/>
            <a:chExt cx="8190403" cy="1244600"/>
          </a:xfrm>
        </p:grpSpPr>
        <p:sp>
          <p:nvSpPr>
            <p:cNvPr id="8" name="任意多边形: 形状 7"/>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5"/>
            </p:custDataLst>
          </p:nvPr>
        </p:nvGrpSpPr>
        <p:grpSpPr>
          <a:xfrm>
            <a:off x="5187002" y="2377388"/>
            <a:ext cx="570170" cy="707886"/>
            <a:chOff x="10608342" y="5053054"/>
            <a:chExt cx="1583658" cy="1966165"/>
          </a:xfrm>
        </p:grpSpPr>
        <p:sp>
          <p:nvSpPr>
            <p:cNvPr id="11" name="任意多边形: 形状 10"/>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7"/>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8"/>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11"/>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12"/>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13"/>
            </p:custDataLst>
          </p:nvPr>
        </p:nvSpPr>
        <p:spPr/>
        <p:txBody>
          <a:bodyPr>
            <a:normAutofit/>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4"/>
            </p:custDataLst>
          </p:nvPr>
        </p:nvSpPr>
        <p:spPr/>
        <p:txBody>
          <a:bodyPr>
            <a:normAutofit/>
          </a:bodyPr>
          <a:lstStyle/>
          <a:p>
            <a:endParaRPr lang="zh-CN" altLang="en-US"/>
          </a:p>
        </p:txBody>
      </p:sp>
      <p:sp>
        <p:nvSpPr>
          <p:cNvPr id="6" name="灯片编号占位符 5"/>
          <p:cNvSpPr>
            <a:spLocks noGrp="1"/>
          </p:cNvSpPr>
          <p:nvPr>
            <p:ph type="sldNum" sz="quarter" idx="12"/>
            <p:custDataLst>
              <p:tags r:id="rId15"/>
            </p:custDataLst>
          </p:nvPr>
        </p:nvSpPr>
        <p:spPr/>
        <p:txBody>
          <a:bodyPr>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6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6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6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6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7"/>
            </p:custDataLst>
          </p:nvPr>
        </p:nvSpPr>
        <p:spPr/>
        <p:txBody>
          <a:bodyPr lIns="90170" tIns="46990" rIns="90170" bIns="46990">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0608342" y="5053054"/>
            <a:ext cx="1583658" cy="1966165"/>
            <a:chOff x="10608342" y="5053054"/>
            <a:chExt cx="1583658" cy="1966165"/>
          </a:xfrm>
        </p:grpSpPr>
        <p:sp>
          <p:nvSpPr>
            <p:cNvPr id="10" name="任意多边形: 形状 9"/>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4"/>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3"/>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5"/>
            </p:custDataLst>
          </p:nvPr>
        </p:nvSpPr>
        <p:spPr/>
        <p:txBody>
          <a:bodyPr lIns="90170" tIns="46990" rIns="90170" bIns="46990">
            <a:normAutofit/>
          </a:bodyPr>
          <a:lstStyle/>
          <a:p>
            <a:fld id="{49AE70B2-8BF9-45C0-BB95-33D1B9D3A854}" type="slidenum">
              <a:rPr lang="zh-CN" altLang="en-US" smtClean="0"/>
            </a:fld>
            <a:endParaRPr lang="zh-CN" altLang="en-US"/>
          </a:p>
        </p:txBody>
      </p:sp>
      <p:grpSp>
        <p:nvGrpSpPr>
          <p:cNvPr id="6" name="组合 5"/>
          <p:cNvGrpSpPr/>
          <p:nvPr userDrawn="1">
            <p:custDataLst>
              <p:tags r:id="rId6"/>
            </p:custDataLst>
          </p:nvPr>
        </p:nvGrpSpPr>
        <p:grpSpPr>
          <a:xfrm flipH="1">
            <a:off x="8603626" y="3112882"/>
            <a:ext cx="436739" cy="542227"/>
            <a:chOff x="10608342" y="5053054"/>
            <a:chExt cx="1583658" cy="1966165"/>
          </a:xfrm>
        </p:grpSpPr>
        <p:sp>
          <p:nvSpPr>
            <p:cNvPr id="7" name="任意多边形: 形状 6"/>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9"/>
            </p:custDataLst>
          </p:nvPr>
        </p:nvGrpSpPr>
        <p:grpSpPr>
          <a:xfrm>
            <a:off x="3151635" y="3119499"/>
            <a:ext cx="436739" cy="542227"/>
            <a:chOff x="10608342" y="5053054"/>
            <a:chExt cx="1583658" cy="1966165"/>
          </a:xfrm>
        </p:grpSpPr>
        <p:sp>
          <p:nvSpPr>
            <p:cNvPr id="10" name="任意多边形: 形状 9"/>
            <p:cNvSpPr/>
            <p:nvPr>
              <p:custDataLst>
                <p:tags r:id="rId10"/>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11"/>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5"/>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baseline="0">
                <a:latin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baseline="0">
                <a:latin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baseline="0">
                <a:latin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grpSp>
        <p:nvGrpSpPr>
          <p:cNvPr id="11" name="组合 10"/>
          <p:cNvGrpSpPr/>
          <p:nvPr userDrawn="1">
            <p:custDataLst>
              <p:tags r:id="rId3"/>
            </p:custDataLst>
          </p:nvPr>
        </p:nvGrpSpPr>
        <p:grpSpPr>
          <a:xfrm rot="16200000">
            <a:off x="11009630" y="351790"/>
            <a:ext cx="737870" cy="916305"/>
            <a:chOff x="10608342" y="5053054"/>
            <a:chExt cx="1583658" cy="1966165"/>
          </a:xfrm>
        </p:grpSpPr>
        <p:sp>
          <p:nvSpPr>
            <p:cNvPr id="12" name="任意多边形: 形状 11"/>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3" name="等腰三角形 12"/>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grpSp>
        <p:nvGrpSpPr>
          <p:cNvPr id="14" name="组合 13"/>
          <p:cNvGrpSpPr/>
          <p:nvPr userDrawn="1">
            <p:custDataLst>
              <p:tags r:id="rId6"/>
            </p:custDataLst>
          </p:nvPr>
        </p:nvGrpSpPr>
        <p:grpSpPr>
          <a:xfrm rot="5400000">
            <a:off x="443865" y="5584825"/>
            <a:ext cx="737870" cy="916305"/>
            <a:chOff x="10608342" y="5053054"/>
            <a:chExt cx="1583658" cy="1966165"/>
          </a:xfrm>
        </p:grpSpPr>
        <p:sp>
          <p:nvSpPr>
            <p:cNvPr id="16" name="任意多边形: 形状 15"/>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hasCustomPrompt="1"/>
            <p:custDataLst>
              <p:tags r:id="rId10"/>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灯片编号占位符 4"/>
          <p:cNvSpPr>
            <a:spLocks noGrp="1"/>
          </p:cNvSpPr>
          <p:nvPr>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4" name="页脚占位符 3"/>
          <p:cNvSpPr>
            <a:spLocks noGrp="1"/>
          </p:cNvSpPr>
          <p:nvPr>
            <p:ph type="ftr" sz="quarter" idx="11"/>
            <p:custDataLst>
              <p:tags r:id="rId13"/>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grpSp>
        <p:nvGrpSpPr>
          <p:cNvPr id="11" name="组合 10"/>
          <p:cNvGrpSpPr/>
          <p:nvPr userDrawn="1">
            <p:custDataLst>
              <p:tags r:id="rId9"/>
            </p:custDataLst>
          </p:nvPr>
        </p:nvGrpSpPr>
        <p:grpSpPr>
          <a:xfrm>
            <a:off x="-1" y="0"/>
            <a:ext cx="4823460" cy="769938"/>
            <a:chOff x="-1" y="0"/>
            <a:chExt cx="4823460" cy="769938"/>
          </a:xfrm>
        </p:grpSpPr>
        <p:sp>
          <p:nvSpPr>
            <p:cNvPr id="12" name="任意多边形: 形状 11"/>
            <p:cNvSpPr/>
            <p:nvPr>
              <p:custDataLst>
                <p:tags r:id="rId10"/>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14" name="等腰三角形 13"/>
            <p:cNvSpPr/>
            <p:nvPr>
              <p:custDataLst>
                <p:tags r:id="rId11"/>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pitchFamily="34" charset="-122"/>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grpSp>
        <p:nvGrpSpPr>
          <p:cNvPr id="12" name="组合 11"/>
          <p:cNvGrpSpPr/>
          <p:nvPr userDrawn="1">
            <p:custDataLst>
              <p:tags r:id="rId9"/>
            </p:custDataLst>
          </p:nvPr>
        </p:nvGrpSpPr>
        <p:grpSpPr>
          <a:xfrm flipV="1">
            <a:off x="5921829" y="0"/>
            <a:ext cx="6270171" cy="812800"/>
            <a:chOff x="4001597" y="5613400"/>
            <a:chExt cx="8190403" cy="1244600"/>
          </a:xfrm>
        </p:grpSpPr>
        <p:sp>
          <p:nvSpPr>
            <p:cNvPr id="14" name="任意多边形: 形状 13"/>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5" name="等腰三角形 14"/>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flipV="1">
            <a:off x="5921829" y="0"/>
            <a:ext cx="6270171"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13" name="矩形 12"/>
          <p:cNvSpPr/>
          <p:nvPr userDrawn="1">
            <p:custDataLst>
              <p:tags r:id="rId5"/>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pitchFamily="34" charset="-122"/>
              <a:sym typeface="+mn-ea"/>
            </a:endParaRPr>
          </a:p>
        </p:txBody>
      </p:sp>
      <p:sp>
        <p:nvSpPr>
          <p:cNvPr id="2" name="标题 1"/>
          <p:cNvSpPr>
            <a:spLocks noGrp="1"/>
          </p:cNvSpPr>
          <p:nvPr userDrawn="1">
            <p:ph type="title"/>
            <p:custDataLst>
              <p:tags r:id="rId6"/>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10"/>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11"/>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4001597" y="6045200"/>
            <a:ext cx="8190403" cy="812800"/>
            <a:chOff x="4001597" y="5613400"/>
            <a:chExt cx="8190403" cy="1244600"/>
          </a:xfrm>
        </p:grpSpPr>
        <p:sp>
          <p:nvSpPr>
            <p:cNvPr id="17" name="任意多边形: 形状 16"/>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pitchFamily="34" charset="-122"/>
              </a:endParaRPr>
            </a:p>
          </p:txBody>
        </p:sp>
        <p:sp>
          <p:nvSpPr>
            <p:cNvPr id="18" name="等腰三角形 17"/>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sp>
        <p:nvSpPr>
          <p:cNvPr id="15" name="矩形 14"/>
          <p:cNvSpPr/>
          <p:nvPr userDrawn="1">
            <p:custDataLst>
              <p:tags r:id="rId5"/>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pitchFamily="34" charset="-122"/>
              <a:cs typeface="Viner Hand ITC" panose="03070502030502020203" charset="0"/>
              <a:sym typeface="+mn-ea"/>
            </a:endParaRPr>
          </a:p>
        </p:txBody>
      </p:sp>
      <p:sp>
        <p:nvSpPr>
          <p:cNvPr id="2" name="标题 1"/>
          <p:cNvSpPr>
            <a:spLocks noGrp="1"/>
          </p:cNvSpPr>
          <p:nvPr>
            <p:ph type="title"/>
            <p:custDataLst>
              <p:tags r:id="rId6"/>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12"/>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pitchFamily="34" charset="-122"/>
              <a:sym typeface="+mn-ea"/>
            </a:endParaRPr>
          </a:p>
        </p:txBody>
      </p:sp>
      <p:grpSp>
        <p:nvGrpSpPr>
          <p:cNvPr id="15" name="组合 14"/>
          <p:cNvGrpSpPr/>
          <p:nvPr userDrawn="1">
            <p:custDataLst>
              <p:tags r:id="rId3"/>
            </p:custDataLst>
          </p:nvPr>
        </p:nvGrpSpPr>
        <p:grpSpPr>
          <a:xfrm rot="10800000">
            <a:off x="0" y="0"/>
            <a:ext cx="5457825" cy="1529715"/>
            <a:chOff x="4001597" y="5613400"/>
            <a:chExt cx="8190403" cy="1244600"/>
          </a:xfrm>
        </p:grpSpPr>
        <p:sp>
          <p:nvSpPr>
            <p:cNvPr id="16" name="任意多边形: 形状 15"/>
            <p:cNvSpPr/>
            <p:nvPr>
              <p:custDataLst>
                <p:tags r:id="rId4"/>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sp>
          <p:nvSpPr>
            <p:cNvPr id="17" name="等腰三角形 16"/>
            <p:cNvSpPr/>
            <p:nvPr>
              <p:custDataLst>
                <p:tags r:id="rId5"/>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grpSp>
      <p:grpSp>
        <p:nvGrpSpPr>
          <p:cNvPr id="18" name="组合 17"/>
          <p:cNvGrpSpPr/>
          <p:nvPr userDrawn="1">
            <p:custDataLst>
              <p:tags r:id="rId6"/>
            </p:custDataLst>
          </p:nvPr>
        </p:nvGrpSpPr>
        <p:grpSpPr>
          <a:xfrm>
            <a:off x="6734175" y="5323840"/>
            <a:ext cx="5457825" cy="1529715"/>
            <a:chOff x="4001597" y="5613400"/>
            <a:chExt cx="8190403" cy="1244600"/>
          </a:xfrm>
        </p:grpSpPr>
        <p:sp>
          <p:nvSpPr>
            <p:cNvPr id="19" name="任意多边形: 形状 18"/>
            <p:cNvSpPr/>
            <p:nvPr>
              <p:custDataLst>
                <p:tags r:id="rId7"/>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pitchFamily="34" charset="-122"/>
              </a:endParaRPr>
            </a:p>
          </p:txBody>
        </p:sp>
        <p:sp>
          <p:nvSpPr>
            <p:cNvPr id="20" name="等腰三角形 19"/>
            <p:cNvSpPr/>
            <p:nvPr>
              <p:custDataLst>
                <p:tags r:id="rId8"/>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pitchFamily="34" charset="-122"/>
              </a:endParaRPr>
            </a:p>
          </p:txBody>
        </p:sp>
      </p:grpSp>
      <p:sp>
        <p:nvSpPr>
          <p:cNvPr id="2" name="标题 1"/>
          <p:cNvSpPr>
            <a:spLocks noGrp="1"/>
          </p:cNvSpPr>
          <p:nvPr userDrawn="1">
            <p:ph type="title" hasCustomPrompt="1"/>
            <p:custDataLst>
              <p:tags r:id="rId9"/>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3"/>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B8C0216-8BA3-4831-A1E9-2D66F5138F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34E9AC4-EF4E-41DB-9CF6-B91654D3781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60.xml"/><Relationship Id="rId23" Type="http://schemas.openxmlformats.org/officeDocument/2006/relationships/tags" Target="../tags/tag159.xml"/><Relationship Id="rId22" Type="http://schemas.openxmlformats.org/officeDocument/2006/relationships/tags" Target="../tags/tag158.xml"/><Relationship Id="rId21" Type="http://schemas.openxmlformats.org/officeDocument/2006/relationships/tags" Target="../tags/tag157.xml"/><Relationship Id="rId20" Type="http://schemas.openxmlformats.org/officeDocument/2006/relationships/tags" Target="../tags/tag156.xml"/><Relationship Id="rId2" Type="http://schemas.openxmlformats.org/officeDocument/2006/relationships/slideLayout" Target="../slideLayouts/slideLayout13.xml"/><Relationship Id="rId19" Type="http://schemas.openxmlformats.org/officeDocument/2006/relationships/tags" Target="../tags/tag155.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C0216-8BA3-4831-A1E9-2D66F5138FB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E9AC4-EF4E-41DB-9CF6-B91654D3781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s>
</file>

<file path=ppt/slides/_rels/slide10.xml.rels><?xml version="1.0" encoding="UTF-8" standalone="yes"?>
<Relationships xmlns="http://schemas.openxmlformats.org/package/2006/relationships"><Relationship Id="rId9" Type="http://schemas.openxmlformats.org/officeDocument/2006/relationships/tags" Target="../tags/tag256.xml"/><Relationship Id="rId8" Type="http://schemas.openxmlformats.org/officeDocument/2006/relationships/tags" Target="../tags/tag255.xml"/><Relationship Id="rId7" Type="http://schemas.openxmlformats.org/officeDocument/2006/relationships/tags" Target="../tags/tag254.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 Id="rId3" Type="http://schemas.openxmlformats.org/officeDocument/2006/relationships/tags" Target="../tags/tag250.xml"/><Relationship Id="rId2" Type="http://schemas.openxmlformats.org/officeDocument/2006/relationships/tags" Target="../tags/tag249.xml"/><Relationship Id="rId17" Type="http://schemas.openxmlformats.org/officeDocument/2006/relationships/slideLayout" Target="../slideLayouts/slideLayout18.xml"/><Relationship Id="rId16" Type="http://schemas.openxmlformats.org/officeDocument/2006/relationships/tags" Target="../tags/tag263.xml"/><Relationship Id="rId15" Type="http://schemas.openxmlformats.org/officeDocument/2006/relationships/tags" Target="../tags/tag262.xml"/><Relationship Id="rId14" Type="http://schemas.openxmlformats.org/officeDocument/2006/relationships/tags" Target="../tags/tag261.xml"/><Relationship Id="rId13" Type="http://schemas.openxmlformats.org/officeDocument/2006/relationships/tags" Target="../tags/tag260.xml"/><Relationship Id="rId12" Type="http://schemas.openxmlformats.org/officeDocument/2006/relationships/tags" Target="../tags/tag259.xml"/><Relationship Id="rId11" Type="http://schemas.openxmlformats.org/officeDocument/2006/relationships/tags" Target="../tags/tag258.xml"/><Relationship Id="rId10" Type="http://schemas.openxmlformats.org/officeDocument/2006/relationships/tags" Target="../tags/tag257.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172.xml"/><Relationship Id="rId8" Type="http://schemas.openxmlformats.org/officeDocument/2006/relationships/tags" Target="../tags/tag171.xml"/><Relationship Id="rId7" Type="http://schemas.openxmlformats.org/officeDocument/2006/relationships/tags" Target="../tags/tag170.xml"/><Relationship Id="rId6" Type="http://schemas.openxmlformats.org/officeDocument/2006/relationships/tags" Target="../tags/tag169.xml"/><Relationship Id="rId5" Type="http://schemas.openxmlformats.org/officeDocument/2006/relationships/tags" Target="../tags/tag168.xml"/><Relationship Id="rId4" Type="http://schemas.openxmlformats.org/officeDocument/2006/relationships/tags" Target="../tags/tag167.xml"/><Relationship Id="rId3" Type="http://schemas.openxmlformats.org/officeDocument/2006/relationships/tags" Target="../tags/tag166.xml"/><Relationship Id="rId2" Type="http://schemas.openxmlformats.org/officeDocument/2006/relationships/tags" Target="../tags/tag165.xml"/><Relationship Id="rId17" Type="http://schemas.openxmlformats.org/officeDocument/2006/relationships/slideLayout" Target="../slideLayouts/slideLayout17.xml"/><Relationship Id="rId16" Type="http://schemas.openxmlformats.org/officeDocument/2006/relationships/tags" Target="../tags/tag179.xml"/><Relationship Id="rId15" Type="http://schemas.openxmlformats.org/officeDocument/2006/relationships/tags" Target="../tags/tag178.xml"/><Relationship Id="rId14" Type="http://schemas.openxmlformats.org/officeDocument/2006/relationships/tags" Target="../tags/tag177.xml"/><Relationship Id="rId13" Type="http://schemas.openxmlformats.org/officeDocument/2006/relationships/tags" Target="../tags/tag176.xml"/><Relationship Id="rId12" Type="http://schemas.openxmlformats.org/officeDocument/2006/relationships/tags" Target="../tags/tag175.xml"/><Relationship Id="rId11" Type="http://schemas.openxmlformats.org/officeDocument/2006/relationships/tags" Target="../tags/tag174.xml"/><Relationship Id="rId10" Type="http://schemas.openxmlformats.org/officeDocument/2006/relationships/tags" Target="../tags/tag173.xml"/><Relationship Id="rId1" Type="http://schemas.openxmlformats.org/officeDocument/2006/relationships/tags" Target="../tags/tag164.xml"/></Relationships>
</file>

<file path=ppt/slides/_rels/slide3.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tags" Target="../tags/tag187.xml"/><Relationship Id="rId7" Type="http://schemas.openxmlformats.org/officeDocument/2006/relationships/tags" Target="../tags/tag186.xml"/><Relationship Id="rId6" Type="http://schemas.openxmlformats.org/officeDocument/2006/relationships/tags" Target="../tags/tag185.xml"/><Relationship Id="rId5" Type="http://schemas.openxmlformats.org/officeDocument/2006/relationships/tags" Target="../tags/tag184.xml"/><Relationship Id="rId4" Type="http://schemas.openxmlformats.org/officeDocument/2006/relationships/tags" Target="../tags/tag183.xml"/><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s>
</file>

<file path=ppt/slides/_rels/slide4.xml.rels><?xml version="1.0" encoding="UTF-8" standalone="yes"?>
<Relationships xmlns="http://schemas.openxmlformats.org/package/2006/relationships"><Relationship Id="rId9" Type="http://schemas.openxmlformats.org/officeDocument/2006/relationships/tags" Target="../tags/tag196.xml"/><Relationship Id="rId8" Type="http://schemas.openxmlformats.org/officeDocument/2006/relationships/tags" Target="../tags/tag195.xml"/><Relationship Id="rId7" Type="http://schemas.openxmlformats.org/officeDocument/2006/relationships/tags" Target="../tags/tag194.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 Id="rId3" Type="http://schemas.openxmlformats.org/officeDocument/2006/relationships/tags" Target="../tags/tag190.xml"/><Relationship Id="rId2" Type="http://schemas.openxmlformats.org/officeDocument/2006/relationships/tags" Target="../tags/tag189.xml"/><Relationship Id="rId12" Type="http://schemas.openxmlformats.org/officeDocument/2006/relationships/slideLayout" Target="../slideLayouts/slideLayout18.xml"/><Relationship Id="rId11" Type="http://schemas.openxmlformats.org/officeDocument/2006/relationships/tags" Target="../tags/tag198.xml"/><Relationship Id="rId10" Type="http://schemas.openxmlformats.org/officeDocument/2006/relationships/tags" Target="../tags/tag197.xml"/><Relationship Id="rId1" Type="http://schemas.openxmlformats.org/officeDocument/2006/relationships/tags" Target="../tags/tag188.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205.xml"/><Relationship Id="rId6" Type="http://schemas.openxmlformats.org/officeDocument/2006/relationships/tags" Target="../tags/tag204.xml"/><Relationship Id="rId5" Type="http://schemas.openxmlformats.org/officeDocument/2006/relationships/tags" Target="../tags/tag203.xml"/><Relationship Id="rId4" Type="http://schemas.openxmlformats.org/officeDocument/2006/relationships/tags" Target="../tags/tag202.xml"/><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s>
</file>

<file path=ppt/slides/_rels/slide6.xml.rels><?xml version="1.0" encoding="UTF-8" standalone="yes"?>
<Relationships xmlns="http://schemas.openxmlformats.org/package/2006/relationships"><Relationship Id="rId9" Type="http://schemas.openxmlformats.org/officeDocument/2006/relationships/tags" Target="../tags/tag213.xml"/><Relationship Id="rId8" Type="http://schemas.openxmlformats.org/officeDocument/2006/relationships/tags" Target="../tags/tag212.xml"/><Relationship Id="rId7" Type="http://schemas.openxmlformats.org/officeDocument/2006/relationships/tags" Target="../tags/tag211.xml"/><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 Id="rId3" Type="http://schemas.openxmlformats.org/officeDocument/2006/relationships/tags" Target="../tags/tag207.xml"/><Relationship Id="rId2" Type="http://schemas.openxmlformats.org/officeDocument/2006/relationships/tags" Target="../tags/tag206.xml"/><Relationship Id="rId15" Type="http://schemas.openxmlformats.org/officeDocument/2006/relationships/slideLayout" Target="../slideLayouts/slideLayout18.xml"/><Relationship Id="rId14" Type="http://schemas.openxmlformats.org/officeDocument/2006/relationships/tags" Target="../tags/tag218.xml"/><Relationship Id="rId13" Type="http://schemas.openxmlformats.org/officeDocument/2006/relationships/tags" Target="../tags/tag217.xml"/><Relationship Id="rId12" Type="http://schemas.openxmlformats.org/officeDocument/2006/relationships/tags" Target="../tags/tag216.xml"/><Relationship Id="rId11" Type="http://schemas.openxmlformats.org/officeDocument/2006/relationships/tags" Target="../tags/tag215.xml"/><Relationship Id="rId10" Type="http://schemas.openxmlformats.org/officeDocument/2006/relationships/tags" Target="../tags/tag214.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9" Type="http://schemas.openxmlformats.org/officeDocument/2006/relationships/tags" Target="../tags/tag227.xml"/><Relationship Id="rId8" Type="http://schemas.openxmlformats.org/officeDocument/2006/relationships/tags" Target="../tags/tag226.xml"/><Relationship Id="rId7" Type="http://schemas.openxmlformats.org/officeDocument/2006/relationships/tags" Target="../tags/tag225.xml"/><Relationship Id="rId6" Type="http://schemas.openxmlformats.org/officeDocument/2006/relationships/tags" Target="../tags/tag224.xml"/><Relationship Id="rId5" Type="http://schemas.openxmlformats.org/officeDocument/2006/relationships/tags" Target="../tags/tag223.xml"/><Relationship Id="rId4" Type="http://schemas.openxmlformats.org/officeDocument/2006/relationships/tags" Target="../tags/tag222.xml"/><Relationship Id="rId3" Type="http://schemas.openxmlformats.org/officeDocument/2006/relationships/tags" Target="../tags/tag221.xml"/><Relationship Id="rId2" Type="http://schemas.openxmlformats.org/officeDocument/2006/relationships/tags" Target="../tags/tag220.xml"/><Relationship Id="rId10" Type="http://schemas.openxmlformats.org/officeDocument/2006/relationships/slideLayout" Target="../slideLayouts/slideLayout18.xml"/><Relationship Id="rId1" Type="http://schemas.openxmlformats.org/officeDocument/2006/relationships/tags" Target="../tags/tag219.xml"/></Relationships>
</file>

<file path=ppt/slides/_rels/slide8.xml.rels><?xml version="1.0" encoding="UTF-8" standalone="yes"?>
<Relationships xmlns="http://schemas.openxmlformats.org/package/2006/relationships"><Relationship Id="rId9" Type="http://schemas.openxmlformats.org/officeDocument/2006/relationships/tags" Target="../tags/tag235.xml"/><Relationship Id="rId8" Type="http://schemas.openxmlformats.org/officeDocument/2006/relationships/tags" Target="../tags/tag234.xml"/><Relationship Id="rId7" Type="http://schemas.openxmlformats.org/officeDocument/2006/relationships/tags" Target="../tags/tag233.xml"/><Relationship Id="rId6" Type="http://schemas.openxmlformats.org/officeDocument/2006/relationships/tags" Target="../tags/tag232.xml"/><Relationship Id="rId5" Type="http://schemas.openxmlformats.org/officeDocument/2006/relationships/tags" Target="../tags/tag231.xml"/><Relationship Id="rId4" Type="http://schemas.openxmlformats.org/officeDocument/2006/relationships/tags" Target="../tags/tag230.xml"/><Relationship Id="rId3" Type="http://schemas.openxmlformats.org/officeDocument/2006/relationships/tags" Target="../tags/tag229.xml"/><Relationship Id="rId2" Type="http://schemas.openxmlformats.org/officeDocument/2006/relationships/tags" Target="../tags/tag228.xml"/><Relationship Id="rId12" Type="http://schemas.openxmlformats.org/officeDocument/2006/relationships/slideLayout" Target="../slideLayouts/slideLayout18.xml"/><Relationship Id="rId11" Type="http://schemas.openxmlformats.org/officeDocument/2006/relationships/tags" Target="../tags/tag237.xml"/><Relationship Id="rId10" Type="http://schemas.openxmlformats.org/officeDocument/2006/relationships/tags" Target="../tags/tag236.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9" Type="http://schemas.openxmlformats.org/officeDocument/2006/relationships/tags" Target="../tags/tag245.xml"/><Relationship Id="rId8" Type="http://schemas.openxmlformats.org/officeDocument/2006/relationships/tags" Target="../tags/tag244.xml"/><Relationship Id="rId7" Type="http://schemas.openxmlformats.org/officeDocument/2006/relationships/tags" Target="../tags/tag243.xml"/><Relationship Id="rId6" Type="http://schemas.openxmlformats.org/officeDocument/2006/relationships/tags" Target="../tags/tag242.xml"/><Relationship Id="rId5" Type="http://schemas.openxmlformats.org/officeDocument/2006/relationships/tags" Target="../tags/tag241.xml"/><Relationship Id="rId4" Type="http://schemas.openxmlformats.org/officeDocument/2006/relationships/tags" Target="../tags/tag240.xml"/><Relationship Id="rId3" Type="http://schemas.openxmlformats.org/officeDocument/2006/relationships/tags" Target="../tags/tag239.xml"/><Relationship Id="rId2" Type="http://schemas.openxmlformats.org/officeDocument/2006/relationships/tags" Target="../tags/tag238.xml"/><Relationship Id="rId13" Type="http://schemas.openxmlformats.org/officeDocument/2006/relationships/slideLayout" Target="../slideLayouts/slideLayout18.xml"/><Relationship Id="rId12" Type="http://schemas.openxmlformats.org/officeDocument/2006/relationships/tags" Target="../tags/tag248.xml"/><Relationship Id="rId11" Type="http://schemas.openxmlformats.org/officeDocument/2006/relationships/tags" Target="../tags/tag247.xml"/><Relationship Id="rId10" Type="http://schemas.openxmlformats.org/officeDocument/2006/relationships/tags" Target="../tags/tag246.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2730319" y="2105248"/>
            <a:ext cx="7117545" cy="1716082"/>
          </a:xfrm>
        </p:spPr>
        <p:txBody>
          <a:bodyPr>
            <a:normAutofit fontScale="90000"/>
            <a:scene3d>
              <a:camera prst="orthographicFront"/>
              <a:lightRig rig="threePt" dir="t"/>
            </a:scene3d>
          </a:bodyPr>
          <a:lstStyle/>
          <a:p>
            <a:pPr marL="0" indent="0" algn="ctr">
              <a:lnSpc>
                <a:spcPct val="100000"/>
              </a:lnSpc>
              <a:spcBef>
                <a:spcPts val="0"/>
              </a:spcBef>
              <a:spcAft>
                <a:spcPts val="0"/>
              </a:spcAft>
              <a:buSzPct val="100000"/>
              <a:buNone/>
            </a:pPr>
            <a:r>
              <a:rPr lang="zh-CN" altLang="en-US" sz="5900" dirty="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rPr>
              <a:t>重</a:t>
            </a:r>
            <a:r>
              <a:rPr lang="zh-CN" altLang="en-US" sz="5900" dirty="0" smtClean="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rPr>
              <a:t>酒石酸利斯的明</a:t>
            </a:r>
            <a:br>
              <a:rPr lang="en-US" altLang="zh-CN" sz="5900" dirty="0" smtClean="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rPr>
            </a:br>
            <a:r>
              <a:rPr lang="zh-CN" altLang="en-US" sz="5900" dirty="0" smtClean="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rPr>
              <a:t>口服</a:t>
            </a:r>
            <a:r>
              <a:rPr lang="zh-CN" altLang="en-US" sz="5900" dirty="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rPr>
              <a:t>溶液</a:t>
            </a:r>
            <a:endParaRPr lang="zh-CN" altLang="en-US" sz="5900" dirty="0">
              <a:solidFill>
                <a:schemeClr val="tx1"/>
              </a:solidFill>
              <a:effectLst>
                <a:outerShdw blurRad="38100" dist="19050" dir="2700000" algn="tl" rotWithShape="0">
                  <a:schemeClr val="dk1">
                    <a:alpha val="40000"/>
                  </a:schemeClr>
                </a:outerShdw>
              </a:effectLst>
              <a:latin typeface="楷体" panose="02010609060101010101" charset="-122"/>
              <a:ea typeface="楷体" panose="02010609060101010101" charset="-122"/>
              <a:cs typeface="楷体" panose="02010609060101010101" charset="-122"/>
            </a:endParaRPr>
          </a:p>
        </p:txBody>
      </p:sp>
      <p:sp>
        <p:nvSpPr>
          <p:cNvPr id="3" name="副标题 2"/>
          <p:cNvSpPr>
            <a:spLocks noGrp="1"/>
          </p:cNvSpPr>
          <p:nvPr>
            <p:ph type="subTitle" idx="1"/>
            <p:custDataLst>
              <p:tags r:id="rId2"/>
            </p:custDataLst>
          </p:nvPr>
        </p:nvSpPr>
        <p:spPr>
          <a:xfrm>
            <a:off x="2537460" y="4496435"/>
            <a:ext cx="7871460" cy="676275"/>
          </a:xfrm>
        </p:spPr>
        <p:txBody>
          <a:bodyPr>
            <a:noAutofit/>
          </a:bodyPr>
          <a:lstStyle/>
          <a:p>
            <a:pPr marL="0" lvl="0" indent="0" algn="ctr">
              <a:lnSpc>
                <a:spcPct val="100000"/>
              </a:lnSpc>
              <a:spcBef>
                <a:spcPts val="0"/>
              </a:spcBef>
              <a:spcAft>
                <a:spcPts val="1000"/>
              </a:spcAft>
              <a:buSzPct val="100000"/>
              <a:buNone/>
            </a:pPr>
            <a:r>
              <a:rPr lang="zh-CN" altLang="en-US" sz="3200" dirty="0" smtClean="0">
                <a:solidFill>
                  <a:schemeClr val="accent1"/>
                </a:solidFill>
                <a:effectLst>
                  <a:outerShdw blurRad="38100" dist="25400" dir="5400000" algn="ctr" rotWithShape="0">
                    <a:srgbClr val="6E747A">
                      <a:alpha val="43000"/>
                    </a:srgbClr>
                  </a:outerShdw>
                </a:effectLst>
                <a:latin typeface="楷体" panose="02010609060101010101" charset="-122"/>
                <a:ea typeface="楷体" panose="02010609060101010101" charset="-122"/>
              </a:rPr>
              <a:t>吉林省西点药业科技发展股份有限公司</a:t>
            </a:r>
            <a:endParaRPr lang="zh-CN" altLang="en-US" sz="3200" dirty="0" smtClean="0">
              <a:solidFill>
                <a:schemeClr val="accent1"/>
              </a:solidFill>
              <a:effectLst>
                <a:outerShdw blurRad="38100" dist="25400" dir="5400000" algn="ctr" rotWithShape="0">
                  <a:srgbClr val="6E747A">
                    <a:alpha val="43000"/>
                  </a:srgbClr>
                </a:outerShdw>
              </a:effectLst>
              <a:latin typeface="楷体" panose="02010609060101010101" charset="-122"/>
              <a:ea typeface="楷体" panose="02010609060101010101" charset="-122"/>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p:cNvPicPr>
            <a:picLocks noChangeAspect="1"/>
          </p:cNvPicPr>
          <p:nvPr/>
        </p:nvPicPr>
        <p:blipFill>
          <a:blip r:embed="rId1"/>
          <a:stretch>
            <a:fillRect/>
          </a:stretch>
        </p:blipFill>
        <p:spPr>
          <a:xfrm rot="5400000">
            <a:off x="645121" y="3806687"/>
            <a:ext cx="2397649" cy="3722076"/>
          </a:xfrm>
          <a:prstGeom prst="rect">
            <a:avLst/>
          </a:prstGeom>
        </p:spPr>
      </p:pic>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5"/>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05 </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公平性</a:t>
            </a:r>
            <a:endPar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矩形 12"/>
          <p:cNvSpPr/>
          <p:nvPr>
            <p:custDataLst>
              <p:tags r:id="rId6"/>
            </p:custDataLst>
          </p:nvPr>
        </p:nvSpPr>
        <p:spPr>
          <a:xfrm>
            <a:off x="556964" y="1262757"/>
            <a:ext cx="2233182" cy="827890"/>
          </a:xfrm>
          <a:prstGeom prst="rect">
            <a:avLst/>
          </a:prstGeom>
          <a:solidFill>
            <a:schemeClr val="accent1">
              <a:lumMod val="50000"/>
            </a:schemeClr>
          </a:solidFill>
        </p:spPr>
        <p:txBody>
          <a:bodyPr wrap="square" anchor="ctr" anchorCtr="0">
            <a:noAutofit/>
          </a:bodyPr>
          <a:lstStyle/>
          <a:p>
            <a:pPr algn="ctr"/>
            <a:r>
              <a:rPr lang="zh-CN" altLang="en-US" sz="1600" b="1" dirty="0">
                <a:solidFill>
                  <a:schemeClr val="lt1"/>
                </a:solidFill>
                <a:latin typeface="微软雅黑" panose="020B0503020204020204" pitchFamily="34" charset="-122"/>
                <a:ea typeface="微软雅黑" panose="020B0503020204020204" pitchFamily="34" charset="-122"/>
              </a:rPr>
              <a:t>所治疗疾病对公共健康的影响</a:t>
            </a:r>
            <a:endParaRPr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14" name="矩形 13"/>
          <p:cNvSpPr/>
          <p:nvPr>
            <p:custDataLst>
              <p:tags r:id="rId7"/>
            </p:custDataLst>
          </p:nvPr>
        </p:nvSpPr>
        <p:spPr>
          <a:xfrm>
            <a:off x="2912699" y="990397"/>
            <a:ext cx="8388463" cy="1313687"/>
          </a:xfrm>
          <a:prstGeom prst="rect">
            <a:avLst/>
          </a:prstGeom>
          <a:noFill/>
          <a:ln>
            <a:solidFill>
              <a:schemeClr val="accent1">
                <a:lumMod val="50000"/>
              </a:schemeClr>
            </a:solidFill>
          </a:ln>
        </p:spPr>
        <p:txBody>
          <a:bodyPr wrap="square" anchor="ctr" anchorCtr="0">
            <a:noAutofit/>
          </a:bodyPr>
          <a:lstStyle/>
          <a:p>
            <a:pPr>
              <a:lnSpc>
                <a:spcPct val="130000"/>
              </a:lnSpc>
            </a:pP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阿尔茨海默病多发于</a:t>
            </a:r>
            <a:r>
              <a:rPr lang="en-US" altLang="zh-CN"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65</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岁以上老人，起病隐袭、呈进行性神经退行性病变，临床特征主要为认知障碍、精神行为异常和社会生活功能减退，</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严重影响患者的生活质量，也带来了沉重的经济负担</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。利斯</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的明用于阿尔茨海默型痴呆的有效性、安全性已在国内、外得到确证。利斯的明可显著改善认知主要得分、总体印象和日常活动能力以及疾病的严重性，是目前临床上重要的抗痴呆药物。</a:t>
            </a:r>
            <a:endPar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 name="矩形 14"/>
          <p:cNvSpPr/>
          <p:nvPr>
            <p:custDataLst>
              <p:tags r:id="rId8"/>
            </p:custDataLst>
          </p:nvPr>
        </p:nvSpPr>
        <p:spPr>
          <a:xfrm>
            <a:off x="513785" y="2429791"/>
            <a:ext cx="2233182" cy="947058"/>
          </a:xfrm>
          <a:prstGeom prst="rect">
            <a:avLst/>
          </a:prstGeom>
          <a:solidFill>
            <a:schemeClr val="accent1">
              <a:lumMod val="50000"/>
            </a:schemeClr>
          </a:solidFill>
        </p:spPr>
        <p:txBody>
          <a:bodyPr wrap="square" anchor="ctr" anchorCtr="0">
            <a:noAutofit/>
          </a:bodyPr>
          <a:lstStyle/>
          <a:p>
            <a:pPr algn="ctr"/>
            <a:r>
              <a:rPr lang="zh-CN" altLang="en-US" sz="1600" b="1" dirty="0">
                <a:solidFill>
                  <a:schemeClr val="lt1"/>
                </a:solidFill>
                <a:latin typeface="微软雅黑" panose="020B0503020204020204" pitchFamily="34" charset="-122"/>
                <a:ea typeface="微软雅黑" panose="020B0503020204020204" pitchFamily="34" charset="-122"/>
                <a:cs typeface="微软雅黑" panose="020B0503020204020204" pitchFamily="34" charset="-122"/>
              </a:rPr>
              <a:t>符合“保基本”原则</a:t>
            </a:r>
            <a:endParaRPr lang="zh-CN" altLang="en-US" sz="1600" b="1" dirty="0">
              <a:solidFill>
                <a:schemeClr val="lt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6" name="矩形 15"/>
          <p:cNvSpPr/>
          <p:nvPr>
            <p:custDataLst>
              <p:tags r:id="rId9"/>
            </p:custDataLst>
          </p:nvPr>
        </p:nvSpPr>
        <p:spPr>
          <a:xfrm>
            <a:off x="2913380" y="2369820"/>
            <a:ext cx="8388350" cy="1129030"/>
          </a:xfrm>
          <a:prstGeom prst="rect">
            <a:avLst/>
          </a:prstGeom>
          <a:noFill/>
          <a:ln>
            <a:solidFill>
              <a:schemeClr val="accent1">
                <a:lumMod val="50000"/>
              </a:schemeClr>
            </a:solidFill>
          </a:ln>
        </p:spPr>
        <p:txBody>
          <a:bodyPr wrap="square" anchor="ctr" anchorCtr="0">
            <a:noAutofit/>
          </a:bodyPr>
          <a:lstStyle/>
          <a:p>
            <a:pPr>
              <a:lnSpc>
                <a:spcPct val="130000"/>
              </a:lnSpc>
            </a:pP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利斯的明（</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卡巴拉汀）已被列入阿尔茨海默病的推荐一线用药。卡巴拉汀口服常释剂型已被纳入医保目录。</a:t>
            </a:r>
            <a:endParaRPr lang="en-US" altLang="zh-CN"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30000"/>
              </a:lnSpc>
            </a:pPr>
            <a:r>
              <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14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本品的拟竞价价格低于卡巴拉汀口服常释剂型的现有全国最低中标价，治疗费用更具经济性，可进⼀步降低医疗成本，节省医保基⾦，体现公平可及，符合“保基本”原则</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7" name="矩形 16"/>
          <p:cNvSpPr/>
          <p:nvPr>
            <p:custDataLst>
              <p:tags r:id="rId10"/>
            </p:custDataLst>
          </p:nvPr>
        </p:nvSpPr>
        <p:spPr>
          <a:xfrm>
            <a:off x="556964" y="3644515"/>
            <a:ext cx="2233182" cy="838105"/>
          </a:xfrm>
          <a:prstGeom prst="rect">
            <a:avLst/>
          </a:prstGeom>
          <a:solidFill>
            <a:schemeClr val="accent1">
              <a:lumMod val="50000"/>
            </a:schemeClr>
          </a:solidFill>
        </p:spPr>
        <p:txBody>
          <a:bodyPr wrap="square" anchor="ctr" anchorCtr="0">
            <a:noAutofit/>
          </a:bodyPr>
          <a:lstStyle/>
          <a:p>
            <a:pPr algn="ctr"/>
            <a:r>
              <a:rPr lang="zh-CN" altLang="en-US" sz="1600" b="1" dirty="0">
                <a:solidFill>
                  <a:schemeClr val="lt1"/>
                </a:solidFill>
                <a:latin typeface="微软雅黑" panose="020B0503020204020204" pitchFamily="34" charset="-122"/>
                <a:ea typeface="微软雅黑" panose="020B0503020204020204" pitchFamily="34" charset="-122"/>
              </a:rPr>
              <a:t>弥补目录短板</a:t>
            </a:r>
            <a:endParaRPr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18" name="矩形 17"/>
          <p:cNvSpPr/>
          <p:nvPr>
            <p:custDataLst>
              <p:tags r:id="rId11"/>
            </p:custDataLst>
          </p:nvPr>
        </p:nvSpPr>
        <p:spPr>
          <a:xfrm>
            <a:off x="2913336" y="3575132"/>
            <a:ext cx="8387827" cy="979123"/>
          </a:xfrm>
          <a:prstGeom prst="rect">
            <a:avLst/>
          </a:prstGeom>
          <a:noFill/>
          <a:ln>
            <a:solidFill>
              <a:schemeClr val="accent1">
                <a:lumMod val="50000"/>
              </a:schemeClr>
            </a:solidFill>
          </a:ln>
        </p:spPr>
        <p:txBody>
          <a:bodyPr wrap="square" anchor="ctr" anchorCtr="0">
            <a:noAutofit/>
          </a:bodyPr>
          <a:lstStyle/>
          <a:p>
            <a:pPr>
              <a:lnSpc>
                <a:spcPct val="130000"/>
              </a:lnSpc>
            </a:pP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阿尔茨海默病患者可伴吞咽困难</a:t>
            </a:r>
            <a:r>
              <a:rPr lang="zh-TW" altLang="en-US"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和</a:t>
            </a:r>
            <a:r>
              <a:rPr lang="zh-CN" altLang="en-US" sz="1400" dirty="0" smtClean="0">
                <a:latin typeface="微软雅黑" panose="020B0503020204020204" pitchFamily="34" charset="-122"/>
                <a:ea typeface="微软雅黑" panose="020B0503020204020204" pitchFamily="34" charset="-122"/>
                <a:cs typeface="微软雅黑" panose="020B0503020204020204" pitchFamily="34" charset="-122"/>
                <a:sym typeface="+mn-ea"/>
              </a:rPr>
              <a:t>服</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药依从性</a:t>
            </a:r>
            <a:r>
              <a:rPr lang="zh-TW"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不佳</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问题，重酒石酸</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利斯的明口服溶液是国内首</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个利斯的明</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口服溶液剂，有利于服用，依从性好</a:t>
            </a:r>
            <a:r>
              <a:rPr lang="zh-CN" altLang="en-US" sz="1400" dirty="0" smtClean="0">
                <a:solidFill>
                  <a:schemeClr val="tx1"/>
                </a:solidFill>
                <a:latin typeface="微软雅黑" panose="020B0503020204020204" pitchFamily="34" charset="-122"/>
                <a:ea typeface="微软雅黑" panose="020B0503020204020204" pitchFamily="34" charset="-122"/>
                <a:sym typeface="+mn-ea"/>
              </a:rPr>
              <a:t>，</a:t>
            </a:r>
            <a:r>
              <a:rPr lang="zh-CN" altLang="en-US" sz="1400" dirty="0" smtClean="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微软雅黑" panose="020B0503020204020204" pitchFamily="34" charset="-122"/>
              </a:rPr>
              <a:t>弥补了目录内无卡巴拉汀药物口服溶液剂型的短板。</a:t>
            </a:r>
            <a:endParaRPr lang="zh-CN" altLang="en-US" sz="1400" dirty="0" smtClean="0">
              <a:solidFill>
                <a:schemeClr val="tx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1" name="矩形 20"/>
          <p:cNvSpPr/>
          <p:nvPr>
            <p:custDataLst>
              <p:tags r:id="rId12"/>
            </p:custDataLst>
          </p:nvPr>
        </p:nvSpPr>
        <p:spPr>
          <a:xfrm>
            <a:off x="556964" y="4788135"/>
            <a:ext cx="2233182" cy="850746"/>
          </a:xfrm>
          <a:prstGeom prst="rect">
            <a:avLst/>
          </a:prstGeom>
          <a:solidFill>
            <a:schemeClr val="accent1">
              <a:lumMod val="50000"/>
            </a:schemeClr>
          </a:solidFill>
        </p:spPr>
        <p:txBody>
          <a:bodyPr wrap="square" anchor="ctr" anchorCtr="0">
            <a:noAutofit/>
          </a:bodyPr>
          <a:lstStyle/>
          <a:p>
            <a:pPr algn="ctr"/>
            <a:endParaRPr lang="zh-CN" altLang="en-US" sz="1400" b="1" dirty="0">
              <a:solidFill>
                <a:schemeClr val="lt1"/>
              </a:solidFill>
              <a:latin typeface="微软雅黑" panose="020B0503020204020204" pitchFamily="34" charset="-122"/>
              <a:ea typeface="微软雅黑" panose="020B0503020204020204" pitchFamily="34" charset="-122"/>
            </a:endParaRPr>
          </a:p>
          <a:p>
            <a:pPr algn="ctr"/>
            <a:r>
              <a:rPr lang="zh-CN" altLang="en-US" sz="1600" b="1" dirty="0">
                <a:solidFill>
                  <a:schemeClr val="lt1"/>
                </a:solidFill>
                <a:latin typeface="微软雅黑" panose="020B0503020204020204" pitchFamily="34" charset="-122"/>
                <a:ea typeface="微软雅黑" panose="020B0503020204020204" pitchFamily="34" charset="-122"/>
              </a:rPr>
              <a:t>临床管理难度</a:t>
            </a:r>
            <a:endParaRPr lang="en-US" altLang="zh-CN" sz="1600" b="1" dirty="0">
              <a:solidFill>
                <a:schemeClr val="lt1"/>
              </a:solidFill>
              <a:latin typeface="微软雅黑" panose="020B0503020204020204" pitchFamily="34" charset="-122"/>
              <a:ea typeface="微软雅黑" panose="020B0503020204020204" pitchFamily="34" charset="-122"/>
            </a:endParaRPr>
          </a:p>
          <a:p>
            <a:pPr algn="ctr"/>
            <a:endParaRPr lang="en-US" altLang="zh-CN" sz="1600" b="1" dirty="0">
              <a:solidFill>
                <a:schemeClr val="lt1"/>
              </a:solidFill>
              <a:latin typeface="微软雅黑" panose="020B0503020204020204" pitchFamily="34" charset="-122"/>
              <a:ea typeface="微软雅黑" panose="020B0503020204020204" pitchFamily="34" charset="-122"/>
            </a:endParaRPr>
          </a:p>
        </p:txBody>
      </p:sp>
      <p:sp>
        <p:nvSpPr>
          <p:cNvPr id="22" name="矩形 21"/>
          <p:cNvSpPr/>
          <p:nvPr>
            <p:custDataLst>
              <p:tags r:id="rId13"/>
            </p:custDataLst>
          </p:nvPr>
        </p:nvSpPr>
        <p:spPr>
          <a:xfrm>
            <a:off x="2912700" y="4813536"/>
            <a:ext cx="8388463" cy="850746"/>
          </a:xfrm>
          <a:prstGeom prst="rect">
            <a:avLst/>
          </a:prstGeom>
          <a:noFill/>
          <a:ln>
            <a:solidFill>
              <a:schemeClr val="accent1">
                <a:lumMod val="50000"/>
              </a:schemeClr>
            </a:solidFill>
          </a:ln>
        </p:spPr>
        <p:txBody>
          <a:bodyPr wrap="square" anchor="ctr" anchorCtr="0">
            <a:noAutofit/>
          </a:bodyPr>
          <a:lstStyle/>
          <a:p>
            <a:pPr algn="l">
              <a:lnSpc>
                <a:spcPct val="130000"/>
              </a:lnSpc>
              <a:buClrTx/>
              <a:buSzTx/>
              <a:buFontTx/>
            </a:pPr>
            <a:r>
              <a:rPr lang="en-US" altLang="zh-CN" sz="1400" dirty="0" smtClean="0">
                <a:solidFill>
                  <a:schemeClr val="dk1"/>
                </a:solidFill>
                <a:latin typeface="微软雅黑" panose="020B0503020204020204" pitchFamily="34" charset="-122"/>
                <a:ea typeface="微软雅黑" panose="020B0503020204020204" pitchFamily="34" charset="-122"/>
              </a:rPr>
              <a:t> </a:t>
            </a:r>
            <a:endParaRPr lang="en-US" altLang="zh-CN" sz="1400" b="1" dirty="0" smtClean="0">
              <a:solidFill>
                <a:schemeClr val="dk1"/>
              </a:solidFill>
              <a:latin typeface="微软雅黑" panose="020B0503020204020204" pitchFamily="34" charset="-122"/>
              <a:ea typeface="微软雅黑" panose="020B0503020204020204" pitchFamily="34" charset="-122"/>
            </a:endParaRPr>
          </a:p>
        </p:txBody>
      </p:sp>
      <p:sp>
        <p:nvSpPr>
          <p:cNvPr id="4" name="矩形 3"/>
          <p:cNvSpPr/>
          <p:nvPr>
            <p:custDataLst>
              <p:tags r:id="rId14"/>
            </p:custDataLst>
          </p:nvPr>
        </p:nvSpPr>
        <p:spPr>
          <a:xfrm>
            <a:off x="2912745" y="4787900"/>
            <a:ext cx="8388350" cy="1066800"/>
          </a:xfrm>
          <a:prstGeom prst="rect">
            <a:avLst/>
          </a:prstGeom>
        </p:spPr>
        <p:txBody>
          <a:bodyPr wrap="square">
            <a:noAutofit/>
          </a:bodyPr>
          <a:lstStyle/>
          <a:p>
            <a:pPr>
              <a:lnSpc>
                <a:spcPct val="130000"/>
              </a:lnSpc>
            </a:pPr>
            <a:r>
              <a:rPr lang="zh-CN" altLang="en-US" sz="140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重酒石酸利斯的明口服溶液</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易于分剂量，</a:t>
            </a:r>
            <a:r>
              <a:rPr lang="zh-CN" altLang="en-US" sz="1400" dirty="0" smtClean="0">
                <a:solidFill>
                  <a:schemeClr val="tx1"/>
                </a:solidFill>
                <a:latin typeface="微软雅黑" panose="020B0503020204020204" pitchFamily="34" charset="-122"/>
                <a:ea typeface="微软雅黑" panose="020B0503020204020204" pitchFamily="34" charset="-122"/>
                <a:sym typeface="+mn-ea"/>
              </a:rPr>
              <a:t>给药灵活、便利，</a:t>
            </a:r>
            <a:r>
              <a:rPr lang="zh-CN" altLang="en-US" sz="14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有利于个体化给药，提高</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患者依从性，便于照护，临床管理难度低</a:t>
            </a:r>
            <a:r>
              <a:rPr lang="zh-CN" altLang="en-US" sz="14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不存在临床滥用风险和超说明书用药的可能性；适应症表述清晰，限制要求明确，医保经办审核方便。</a:t>
            </a:r>
            <a:endPar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cxnSp>
        <p:nvCxnSpPr>
          <p:cNvPr id="19" name="直接连接符 18"/>
          <p:cNvCxnSpPr/>
          <p:nvPr>
            <p:custDataLst>
              <p:tags r:id="rId15"/>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Tree>
    <p:custDataLst>
      <p:tags r:id="rId16"/>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平行四边形 1"/>
          <p:cNvSpPr/>
          <p:nvPr>
            <p:custDataLst>
              <p:tags r:id="rId1"/>
            </p:custDataLst>
          </p:nvPr>
        </p:nvSpPr>
        <p:spPr>
          <a:xfrm>
            <a:off x="4049369" y="2323117"/>
            <a:ext cx="1129757" cy="687980"/>
          </a:xfrm>
          <a:prstGeom prst="parallelogram">
            <a:avLst>
              <a:gd name="adj" fmla="val 4820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a:solidFill>
                  <a:schemeClr val="lt1"/>
                </a:solidFill>
                <a:latin typeface="Impact" panose="020B0806030902050204" pitchFamily="34" charset="0"/>
              </a:rPr>
              <a:t>02</a:t>
            </a:r>
            <a:endParaRPr lang="en-US" altLang="zh-CN" sz="2800" dirty="0">
              <a:solidFill>
                <a:schemeClr val="lt1"/>
              </a:solidFill>
              <a:latin typeface="Impact" panose="020B0806030902050204" pitchFamily="34" charset="0"/>
            </a:endParaRPr>
          </a:p>
        </p:txBody>
      </p:sp>
      <p:sp>
        <p:nvSpPr>
          <p:cNvPr id="4" name="矩形 3"/>
          <p:cNvSpPr/>
          <p:nvPr>
            <p:custDataLst>
              <p:tags r:id="rId2"/>
            </p:custDataLst>
          </p:nvPr>
        </p:nvSpPr>
        <p:spPr>
          <a:xfrm>
            <a:off x="5990773" y="1462723"/>
            <a:ext cx="3782695" cy="437515"/>
          </a:xfrm>
          <a:prstGeom prst="rect">
            <a:avLst/>
          </a:prstGeom>
          <a:ln w="15875">
            <a:noFill/>
          </a:ln>
        </p:spPr>
        <p:txBody>
          <a:bodyPr wrap="square" lIns="68580" tIns="34290" rIns="68580" bIns="34290">
            <a:spAutoFit/>
          </a:bodyPr>
          <a:lstStyle/>
          <a:p>
            <a:r>
              <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rPr>
              <a:t>药品基本信息</a:t>
            </a:r>
            <a:endPar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endParaRPr>
          </a:p>
        </p:txBody>
      </p:sp>
      <p:sp>
        <p:nvSpPr>
          <p:cNvPr id="5" name="矩形 4"/>
          <p:cNvSpPr/>
          <p:nvPr>
            <p:custDataLst>
              <p:tags r:id="rId3"/>
            </p:custDataLst>
          </p:nvPr>
        </p:nvSpPr>
        <p:spPr>
          <a:xfrm>
            <a:off x="6017895" y="2409190"/>
            <a:ext cx="3782695" cy="437515"/>
          </a:xfrm>
          <a:prstGeom prst="rect">
            <a:avLst/>
          </a:prstGeom>
          <a:ln w="15875">
            <a:noFill/>
          </a:ln>
        </p:spPr>
        <p:txBody>
          <a:bodyPr wrap="square" lIns="68580" tIns="34290" rIns="68580" bIns="34290">
            <a:spAutoFit/>
          </a:bodyPr>
          <a:lstStyle/>
          <a:p>
            <a:r>
              <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rPr>
              <a:t>安全性</a:t>
            </a:r>
            <a:endPar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endParaRPr>
          </a:p>
        </p:txBody>
      </p:sp>
      <p:sp>
        <p:nvSpPr>
          <p:cNvPr id="9" name="矩形 8"/>
          <p:cNvSpPr/>
          <p:nvPr>
            <p:custDataLst>
              <p:tags r:id="rId4"/>
            </p:custDataLst>
          </p:nvPr>
        </p:nvSpPr>
        <p:spPr>
          <a:xfrm>
            <a:off x="6017895" y="3427095"/>
            <a:ext cx="3782695" cy="437515"/>
          </a:xfrm>
          <a:prstGeom prst="rect">
            <a:avLst/>
          </a:prstGeom>
          <a:ln w="15875">
            <a:noFill/>
          </a:ln>
        </p:spPr>
        <p:txBody>
          <a:bodyPr wrap="square" lIns="68580" tIns="34290" rIns="68580" bIns="34290">
            <a:spAutoFit/>
          </a:bodyPr>
          <a:lstStyle/>
          <a:p>
            <a:r>
              <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rPr>
              <a:t>有效性</a:t>
            </a:r>
            <a:endPar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endParaRPr>
          </a:p>
        </p:txBody>
      </p:sp>
      <p:sp>
        <p:nvSpPr>
          <p:cNvPr id="10" name="矩形 9"/>
          <p:cNvSpPr/>
          <p:nvPr>
            <p:custDataLst>
              <p:tags r:id="rId5"/>
            </p:custDataLst>
          </p:nvPr>
        </p:nvSpPr>
        <p:spPr>
          <a:xfrm>
            <a:off x="6017895" y="4508500"/>
            <a:ext cx="3782695" cy="437515"/>
          </a:xfrm>
          <a:prstGeom prst="rect">
            <a:avLst/>
          </a:prstGeom>
          <a:ln w="15875">
            <a:noFill/>
          </a:ln>
        </p:spPr>
        <p:txBody>
          <a:bodyPr wrap="square" lIns="68580" tIns="34290" rIns="68580" bIns="34290">
            <a:spAutoFit/>
          </a:bodyPr>
          <a:lstStyle/>
          <a:p>
            <a:r>
              <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rPr>
              <a:t>创新性</a:t>
            </a:r>
            <a:endPar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endParaRPr>
          </a:p>
        </p:txBody>
      </p:sp>
      <p:sp>
        <p:nvSpPr>
          <p:cNvPr id="12" name="矩形 11"/>
          <p:cNvSpPr/>
          <p:nvPr>
            <p:custDataLst>
              <p:tags r:id="rId6"/>
            </p:custDataLst>
          </p:nvPr>
        </p:nvSpPr>
        <p:spPr>
          <a:xfrm>
            <a:off x="6017694" y="5509693"/>
            <a:ext cx="3782462" cy="437515"/>
          </a:xfrm>
          <a:prstGeom prst="rect">
            <a:avLst/>
          </a:prstGeom>
          <a:ln w="15875">
            <a:noFill/>
          </a:ln>
        </p:spPr>
        <p:txBody>
          <a:bodyPr wrap="square" lIns="68580" tIns="34290" rIns="68580" bIns="34290">
            <a:spAutoFit/>
          </a:bodyPr>
          <a:lstStyle/>
          <a:p>
            <a:r>
              <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rPr>
              <a:t>公平性</a:t>
            </a:r>
            <a:endParaRPr lang="zh-CN" altLang="en-US" sz="2400" b="1" dirty="0">
              <a:solidFill>
                <a:schemeClr val="dk1">
                  <a:lumMod val="75000"/>
                  <a:lumOff val="25000"/>
                </a:schemeClr>
              </a:solidFill>
              <a:latin typeface="微软雅黑" panose="020B0503020204020204" pitchFamily="34" charset="-122"/>
              <a:ea typeface="微软雅黑" panose="020B0503020204020204" pitchFamily="34" charset="-122"/>
            </a:endParaRPr>
          </a:p>
        </p:txBody>
      </p:sp>
      <p:sp>
        <p:nvSpPr>
          <p:cNvPr id="13" name="平行四边形 12"/>
          <p:cNvSpPr/>
          <p:nvPr>
            <p:custDataLst>
              <p:tags r:id="rId7"/>
            </p:custDataLst>
          </p:nvPr>
        </p:nvSpPr>
        <p:spPr>
          <a:xfrm>
            <a:off x="4055910" y="3327034"/>
            <a:ext cx="1129757" cy="687980"/>
          </a:xfrm>
          <a:prstGeom prst="parallelogram">
            <a:avLst>
              <a:gd name="adj" fmla="val 4820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lt1"/>
                </a:solidFill>
                <a:latin typeface="Impact" panose="020B0806030902050204" pitchFamily="34" charset="0"/>
              </a:rPr>
              <a:t>03</a:t>
            </a:r>
            <a:endParaRPr lang="en-US" altLang="zh-CN" sz="2800" dirty="0" smtClean="0">
              <a:solidFill>
                <a:schemeClr val="lt1"/>
              </a:solidFill>
              <a:latin typeface="Impact" panose="020B0806030902050204" pitchFamily="34" charset="0"/>
            </a:endParaRPr>
          </a:p>
        </p:txBody>
      </p:sp>
      <p:sp>
        <p:nvSpPr>
          <p:cNvPr id="14" name="平行四边形 13"/>
          <p:cNvSpPr/>
          <p:nvPr>
            <p:custDataLst>
              <p:tags r:id="rId8"/>
            </p:custDataLst>
          </p:nvPr>
        </p:nvSpPr>
        <p:spPr>
          <a:xfrm>
            <a:off x="4071140" y="4336973"/>
            <a:ext cx="1129757" cy="687980"/>
          </a:xfrm>
          <a:prstGeom prst="parallelogram">
            <a:avLst>
              <a:gd name="adj" fmla="val 4820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lt1"/>
                </a:solidFill>
                <a:latin typeface="Impact" panose="020B0806030902050204" pitchFamily="34" charset="0"/>
              </a:rPr>
              <a:t>04</a:t>
            </a:r>
            <a:endParaRPr lang="en-US" altLang="zh-CN" sz="2800" dirty="0" smtClean="0">
              <a:solidFill>
                <a:schemeClr val="lt1"/>
              </a:solidFill>
              <a:latin typeface="Impact" panose="020B0806030902050204" pitchFamily="34" charset="0"/>
            </a:endParaRPr>
          </a:p>
        </p:txBody>
      </p:sp>
      <p:sp>
        <p:nvSpPr>
          <p:cNvPr id="22" name="平行四边形 21"/>
          <p:cNvSpPr/>
          <p:nvPr>
            <p:custDataLst>
              <p:tags r:id="rId9"/>
            </p:custDataLst>
          </p:nvPr>
        </p:nvSpPr>
        <p:spPr>
          <a:xfrm>
            <a:off x="3951398" y="5338459"/>
            <a:ext cx="1129757" cy="687980"/>
          </a:xfrm>
          <a:prstGeom prst="parallelogram">
            <a:avLst>
              <a:gd name="adj" fmla="val 4820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lt1"/>
                </a:solidFill>
                <a:latin typeface="Impact" panose="020B0806030902050204" pitchFamily="34" charset="0"/>
              </a:rPr>
              <a:t>05</a:t>
            </a:r>
            <a:endParaRPr lang="en-US" altLang="zh-CN" sz="2800" dirty="0" smtClean="0">
              <a:solidFill>
                <a:schemeClr val="lt1"/>
              </a:solidFill>
              <a:latin typeface="Impact" panose="020B0806030902050204" pitchFamily="34" charset="0"/>
            </a:endParaRPr>
          </a:p>
        </p:txBody>
      </p:sp>
      <p:sp>
        <p:nvSpPr>
          <p:cNvPr id="6" name="任意多边形: 形状 5"/>
          <p:cNvSpPr/>
          <p:nvPr userDrawn="1">
            <p:custDataLst>
              <p:tags r:id="rId10"/>
            </p:custDataLst>
          </p:nvPr>
        </p:nvSpPr>
        <p:spPr>
          <a:xfrm rot="10800000" flipH="1">
            <a:off x="-1" y="-1"/>
            <a:ext cx="3309257" cy="6858001"/>
          </a:xfrm>
          <a:custGeom>
            <a:avLst/>
            <a:gdLst>
              <a:gd name="connsiteX0" fmla="*/ 0 w 3309257"/>
              <a:gd name="connsiteY0" fmla="*/ 6858001 h 6858001"/>
              <a:gd name="connsiteX1" fmla="*/ 3309257 w 3309257"/>
              <a:gd name="connsiteY1" fmla="*/ 6858001 h 6858001"/>
              <a:gd name="connsiteX2" fmla="*/ 1718889 w 3309257"/>
              <a:gd name="connsiteY2" fmla="*/ 0 h 6858001"/>
              <a:gd name="connsiteX3" fmla="*/ 0 w 3309257"/>
              <a:gd name="connsiteY3" fmla="*/ 0 h 6858001"/>
            </a:gdLst>
            <a:ahLst/>
            <a:cxnLst>
              <a:cxn ang="0">
                <a:pos x="connsiteX0" y="connsiteY0"/>
              </a:cxn>
              <a:cxn ang="0">
                <a:pos x="connsiteX1" y="connsiteY1"/>
              </a:cxn>
              <a:cxn ang="0">
                <a:pos x="connsiteX2" y="connsiteY2"/>
              </a:cxn>
              <a:cxn ang="0">
                <a:pos x="connsiteX3" y="connsiteY3"/>
              </a:cxn>
            </a:cxnLst>
            <a:rect l="l" t="t" r="r" b="b"/>
            <a:pathLst>
              <a:path w="3309257" h="6858001">
                <a:moveTo>
                  <a:pt x="0" y="6858001"/>
                </a:moveTo>
                <a:lnTo>
                  <a:pt x="3309257" y="6858001"/>
                </a:lnTo>
                <a:lnTo>
                  <a:pt x="1718889" y="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dirty="0">
              <a:solidFill>
                <a:schemeClr val="lt1"/>
              </a:solidFill>
            </a:endParaRPr>
          </a:p>
        </p:txBody>
      </p:sp>
      <p:sp>
        <p:nvSpPr>
          <p:cNvPr id="7" name="任意多边形: 形状 6"/>
          <p:cNvSpPr/>
          <p:nvPr userDrawn="1">
            <p:custDataLst>
              <p:tags r:id="rId11"/>
            </p:custDataLst>
          </p:nvPr>
        </p:nvSpPr>
        <p:spPr>
          <a:xfrm rot="11574254">
            <a:off x="2509618" y="-200140"/>
            <a:ext cx="971535" cy="7258276"/>
          </a:xfrm>
          <a:custGeom>
            <a:avLst/>
            <a:gdLst>
              <a:gd name="connsiteX0" fmla="*/ 0 w 971535"/>
              <a:gd name="connsiteY0" fmla="*/ 7258276 h 7258276"/>
              <a:gd name="connsiteX1" fmla="*/ 932891 w 971535"/>
              <a:gd name="connsiteY1" fmla="*/ 8853 h 7258276"/>
              <a:gd name="connsiteX2" fmla="*/ 971535 w 971535"/>
              <a:gd name="connsiteY2" fmla="*/ 0 h 7258276"/>
              <a:gd name="connsiteX3" fmla="*/ 971535 w 971535"/>
              <a:gd name="connsiteY3" fmla="*/ 7035689 h 7258276"/>
            </a:gdLst>
            <a:ahLst/>
            <a:cxnLst>
              <a:cxn ang="0">
                <a:pos x="connsiteX0" y="connsiteY0"/>
              </a:cxn>
              <a:cxn ang="0">
                <a:pos x="connsiteX1" y="connsiteY1"/>
              </a:cxn>
              <a:cxn ang="0">
                <a:pos x="connsiteX2" y="connsiteY2"/>
              </a:cxn>
              <a:cxn ang="0">
                <a:pos x="connsiteX3" y="connsiteY3"/>
              </a:cxn>
            </a:cxnLst>
            <a:rect l="l" t="t" r="r" b="b"/>
            <a:pathLst>
              <a:path w="971535" h="7258276">
                <a:moveTo>
                  <a:pt x="0" y="7258276"/>
                </a:moveTo>
                <a:lnTo>
                  <a:pt x="932891" y="8853"/>
                </a:lnTo>
                <a:lnTo>
                  <a:pt x="971535" y="0"/>
                </a:lnTo>
                <a:lnTo>
                  <a:pt x="971535" y="703568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olidFill>
                <a:schemeClr val="lt1"/>
              </a:solidFill>
            </a:endParaRPr>
          </a:p>
        </p:txBody>
      </p:sp>
      <p:sp>
        <p:nvSpPr>
          <p:cNvPr id="8" name="任意多边形: 形状 7"/>
          <p:cNvSpPr/>
          <p:nvPr userDrawn="1">
            <p:custDataLst>
              <p:tags r:id="rId12"/>
            </p:custDataLst>
          </p:nvPr>
        </p:nvSpPr>
        <p:spPr>
          <a:xfrm>
            <a:off x="1743317" y="3937000"/>
            <a:ext cx="1393003" cy="2921000"/>
          </a:xfrm>
          <a:custGeom>
            <a:avLst/>
            <a:gdLst>
              <a:gd name="connsiteX0" fmla="*/ 1089482 w 1393003"/>
              <a:gd name="connsiteY0" fmla="*/ 0 h 2921000"/>
              <a:gd name="connsiteX1" fmla="*/ 1393003 w 1393003"/>
              <a:gd name="connsiteY1" fmla="*/ 2921000 h 2921000"/>
              <a:gd name="connsiteX2" fmla="*/ 0 w 1393003"/>
              <a:gd name="connsiteY2" fmla="*/ 2921000 h 2921000"/>
            </a:gdLst>
            <a:ahLst/>
            <a:cxnLst>
              <a:cxn ang="0">
                <a:pos x="connsiteX0" y="connsiteY0"/>
              </a:cxn>
              <a:cxn ang="0">
                <a:pos x="connsiteX1" y="connsiteY1"/>
              </a:cxn>
              <a:cxn ang="0">
                <a:pos x="connsiteX2" y="connsiteY2"/>
              </a:cxn>
            </a:cxnLst>
            <a:rect l="l" t="t" r="r" b="b"/>
            <a:pathLst>
              <a:path w="1393003" h="2921000">
                <a:moveTo>
                  <a:pt x="1089482" y="0"/>
                </a:moveTo>
                <a:lnTo>
                  <a:pt x="1393003" y="2921000"/>
                </a:lnTo>
                <a:lnTo>
                  <a:pt x="0" y="292100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solidFill>
                <a:schemeClr val="lt1"/>
              </a:solidFill>
            </a:endParaRPr>
          </a:p>
        </p:txBody>
      </p:sp>
      <p:sp>
        <p:nvSpPr>
          <p:cNvPr id="23" name="文本框 22"/>
          <p:cNvSpPr txBox="1"/>
          <p:nvPr>
            <p:custDataLst>
              <p:tags r:id="rId13"/>
            </p:custDataLst>
          </p:nvPr>
        </p:nvSpPr>
        <p:spPr>
          <a:xfrm>
            <a:off x="582295" y="457200"/>
            <a:ext cx="1402080" cy="829945"/>
          </a:xfrm>
          <a:prstGeom prst="rect">
            <a:avLst/>
          </a:prstGeom>
          <a:noFill/>
        </p:spPr>
        <p:txBody>
          <a:bodyPr wrap="square" rtlCol="0">
            <a:normAutofit/>
          </a:bodyPr>
          <a:lstStyle/>
          <a:p>
            <a:pPr marL="0" indent="0" algn="l">
              <a:lnSpc>
                <a:spcPct val="100000"/>
              </a:lnSpc>
              <a:spcBef>
                <a:spcPts val="0"/>
              </a:spcBef>
              <a:spcAft>
                <a:spcPts val="0"/>
              </a:spcAft>
              <a:buSzPct val="100000"/>
              <a:buNone/>
            </a:pPr>
            <a:r>
              <a:rPr lang="zh-CN" altLang="en-US" sz="4800" dirty="0">
                <a:solidFill>
                  <a:schemeClr val="lt1"/>
                </a:solidFill>
                <a:uFillTx/>
                <a:latin typeface="Arial" panose="020B0604020202020204" pitchFamily="34" charset="0"/>
                <a:ea typeface="汉仪旗黑-85S" panose="00020600040101010101" pitchFamily="18" charset="-122"/>
                <a:sym typeface="+mn-lt"/>
              </a:rPr>
              <a:t>目录</a:t>
            </a:r>
            <a:endParaRPr lang="zh-CN" altLang="en-US" sz="4800" dirty="0">
              <a:solidFill>
                <a:schemeClr val="lt1"/>
              </a:solidFill>
              <a:uFillTx/>
              <a:latin typeface="Arial" panose="020B0604020202020204" pitchFamily="34" charset="0"/>
              <a:ea typeface="汉仪旗黑-85S" panose="00020600040101010101" pitchFamily="18" charset="-122"/>
              <a:sym typeface="+mn-lt"/>
            </a:endParaRPr>
          </a:p>
        </p:txBody>
      </p:sp>
      <p:sp>
        <p:nvSpPr>
          <p:cNvPr id="24" name="文本框 23"/>
          <p:cNvSpPr txBox="1"/>
          <p:nvPr>
            <p:custDataLst>
              <p:tags r:id="rId14"/>
            </p:custDataLst>
          </p:nvPr>
        </p:nvSpPr>
        <p:spPr>
          <a:xfrm>
            <a:off x="645795" y="1224915"/>
            <a:ext cx="1598295" cy="400050"/>
          </a:xfrm>
          <a:prstGeom prst="rect">
            <a:avLst/>
          </a:prstGeom>
          <a:noFill/>
        </p:spPr>
        <p:txBody>
          <a:bodyPr wrap="square" rtlCol="0">
            <a:normAutofit/>
          </a:bodyPr>
          <a:lstStyle/>
          <a:p>
            <a:pPr marL="0" indent="0" algn="l">
              <a:lnSpc>
                <a:spcPct val="100000"/>
              </a:lnSpc>
              <a:spcBef>
                <a:spcPts val="0"/>
              </a:spcBef>
              <a:spcAft>
                <a:spcPts val="0"/>
              </a:spcAft>
              <a:buSzPct val="100000"/>
              <a:buNone/>
            </a:pPr>
            <a:r>
              <a:rPr lang="en-US" altLang="zh-CN" sz="2000" dirty="0">
                <a:solidFill>
                  <a:schemeClr val="lt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CONTENTS</a:t>
            </a:r>
            <a:endParaRPr lang="en-US" altLang="zh-CN" sz="2000" dirty="0">
              <a:solidFill>
                <a:schemeClr val="lt1"/>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17" name="平行四边形 16"/>
          <p:cNvSpPr/>
          <p:nvPr>
            <p:custDataLst>
              <p:tags r:id="rId15"/>
            </p:custDataLst>
          </p:nvPr>
        </p:nvSpPr>
        <p:spPr>
          <a:xfrm>
            <a:off x="4143946" y="1321631"/>
            <a:ext cx="1129757" cy="687980"/>
          </a:xfrm>
          <a:prstGeom prst="parallelogram">
            <a:avLst>
              <a:gd name="adj" fmla="val 4820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lt1"/>
                </a:solidFill>
                <a:latin typeface="Impact" panose="020B0806030902050204" pitchFamily="34" charset="0"/>
              </a:rPr>
              <a:t>01</a:t>
            </a:r>
            <a:endParaRPr lang="en-US" altLang="zh-CN" sz="2800" dirty="0">
              <a:solidFill>
                <a:schemeClr val="lt1"/>
              </a:solidFill>
              <a:latin typeface="Impact" panose="020B0806030902050204" pitchFamily="34" charset="0"/>
            </a:endParaRPr>
          </a:p>
        </p:txBody>
      </p:sp>
    </p:spTree>
    <p:custDataLst>
      <p:tags r:id="rId1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4"/>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zh-CN" altLang="en-US"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01 药品基本信息</a:t>
            </a:r>
            <a:endParaRPr lang="zh-CN" altLang="en-US" sz="28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3" name="文本框 52"/>
          <p:cNvSpPr txBox="1"/>
          <p:nvPr>
            <p:custDataLst>
              <p:tags r:id="rId5"/>
            </p:custDataLst>
          </p:nvPr>
        </p:nvSpPr>
        <p:spPr>
          <a:xfrm>
            <a:off x="838835" y="817245"/>
            <a:ext cx="5209540" cy="5083810"/>
          </a:xfrm>
          <a:prstGeom prst="rect">
            <a:avLst/>
          </a:prstGeom>
          <a:noFill/>
          <a:ln w="9525">
            <a:solidFill>
              <a:schemeClr val="accent1">
                <a:lumMod val="50000"/>
              </a:schemeClr>
            </a:solidFill>
          </a:ln>
        </p:spPr>
        <p:txBody>
          <a:bodyPr wrap="square">
            <a:noAutofit/>
          </a:bodyPr>
          <a:lstStyle/>
          <a:p>
            <a:pPr indent="0" algn="just" fontAlgn="auto">
              <a:lnSpc>
                <a:spcPts val="2000"/>
              </a:lnSpc>
              <a:spcBef>
                <a:spcPts val="600"/>
              </a:spcBef>
              <a:spcAft>
                <a:spcPts val="600"/>
              </a:spcAft>
            </a:pPr>
            <a:r>
              <a:rPr lang="zh-CN" sz="1600" b="1"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申报目录类别：</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基本医保目录</a:t>
            </a:r>
            <a:endPar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algn="just" fontAlgn="auto">
              <a:lnSpc>
                <a:spcPts val="2000"/>
              </a:lnSpc>
              <a:spcBef>
                <a:spcPts val="600"/>
              </a:spcBef>
              <a:spcAft>
                <a:spcPts val="600"/>
              </a:spcAft>
            </a:pPr>
            <a:r>
              <a:rPr lang="zh-CN" sz="16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通用名称</a:t>
            </a: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重酒石酸利斯的明口服溶液</a:t>
            </a:r>
            <a:endPar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algn="just" fontAlgn="auto">
              <a:lnSpc>
                <a:spcPts val="2000"/>
              </a:lnSpc>
              <a:spcBef>
                <a:spcPts val="600"/>
              </a:spcBef>
              <a:spcAft>
                <a:spcPts val="600"/>
              </a:spcAft>
            </a:pP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注册规格：</a:t>
            </a:r>
            <a:r>
              <a:rPr lang="en-US" alt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120ml:0.24g</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（按</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C</a:t>
            </a:r>
            <a:r>
              <a:rPr lang="en-US" altLang="zh-CN" sz="1600" baseline="-250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14</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H</a:t>
            </a:r>
            <a:r>
              <a:rPr lang="en-US" altLang="zh-CN" sz="1600" baseline="-250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22</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N</a:t>
            </a:r>
            <a:r>
              <a:rPr lang="en-US" altLang="zh-CN" sz="1600" baseline="-250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2</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O</a:t>
            </a:r>
            <a:r>
              <a:rPr lang="en-US" altLang="zh-CN" sz="1600" baseline="-250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计）</a:t>
            </a:r>
            <a:endPar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fontAlgn="auto">
              <a:lnSpc>
                <a:spcPts val="2000"/>
              </a:lnSpc>
              <a:spcBef>
                <a:spcPts val="600"/>
              </a:spcBef>
              <a:spcAft>
                <a:spcPts val="600"/>
              </a:spcAft>
            </a:pP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适应症：</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用于治疗轻、中度阿尔茨海默型痴呆的症状。</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fontAlgn="auto">
              <a:lnSpc>
                <a:spcPts val="2000"/>
              </a:lnSpc>
              <a:spcBef>
                <a:spcPts val="600"/>
              </a:spcBef>
              <a:spcAft>
                <a:spcPts val="600"/>
              </a:spcAft>
            </a:pP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用法</a:t>
            </a:r>
            <a:r>
              <a:rPr lang="zh-CN" sz="1600" b="1"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用量</a:t>
            </a: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早晚进餐时与食物同服</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剂量：</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起始</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剂量</a:t>
            </a:r>
            <a:r>
              <a:rPr lang="en-US" altLang="zh-CN"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3mg/</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日（</a:t>
            </a:r>
            <a:r>
              <a:rPr lang="en-US" altLang="zh-CN"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1.5mg</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每日两次），根据个体差异，至少每隔</a:t>
            </a:r>
            <a:r>
              <a:rPr lang="en-US" altLang="zh-CN"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周增加剂量，以达到最大可耐受剂量，但每日不应超过</a:t>
            </a:r>
            <a:r>
              <a:rPr lang="en-US" altLang="zh-CN"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12mg</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 临床研究证明，每日服用本品</a:t>
            </a:r>
            <a:r>
              <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≥6mg</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临床疗效更佳，所以大多数患者的目标剂量值应该定在每日</a:t>
            </a:r>
            <a:r>
              <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6~12mg</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范围内。</a:t>
            </a:r>
            <a:endPar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fontAlgn="auto">
              <a:lnSpc>
                <a:spcPts val="2000"/>
              </a:lnSpc>
              <a:spcBef>
                <a:spcPts val="600"/>
              </a:spcBef>
              <a:spcAft>
                <a:spcPts val="600"/>
              </a:spcAft>
            </a:pP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中国</a:t>
            </a:r>
            <a:r>
              <a:rPr lang="zh-CN" sz="16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大陆首次上市时间：</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202</a:t>
            </a:r>
            <a:r>
              <a:rPr lang="en-US" alt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月</a:t>
            </a:r>
            <a:endParaRPr lang="en-US" alt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algn="just" fontAlgn="auto">
              <a:lnSpc>
                <a:spcPts val="2000"/>
              </a:lnSpc>
              <a:spcBef>
                <a:spcPts val="600"/>
              </a:spcBef>
              <a:spcAft>
                <a:spcPts val="600"/>
              </a:spcAft>
            </a:pPr>
            <a:r>
              <a:rPr lang="zh-CN" sz="16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全球首个上市国家/地区及上市时间</a:t>
            </a: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r>
              <a:rPr sz="1600" dirty="0" err="1"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原研企业为</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瑞士诺华制药公司</a:t>
            </a:r>
            <a:r>
              <a:rPr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最初上市剂型为胶囊剂（我国批准名称为：重酒石酸卡巴拉汀胶囊*）</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瑞士诺华制药公司研发的口服</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溶液于</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1999</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年</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6</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月在欧盟通过集中程序批准上市</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我国批准</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通用名称为：</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重</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酒石酸利斯的</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明口服溶液）</a:t>
            </a:r>
            <a:endPar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algn="just" fontAlgn="auto">
              <a:lnSpc>
                <a:spcPts val="2000"/>
              </a:lnSpc>
              <a:spcBef>
                <a:spcPts val="600"/>
              </a:spcBef>
              <a:spcAft>
                <a:spcPts val="600"/>
              </a:spcAft>
            </a:pPr>
            <a:endPar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54" name="文本框 53"/>
          <p:cNvSpPr txBox="1"/>
          <p:nvPr>
            <p:custDataLst>
              <p:tags r:id="rId6"/>
            </p:custDataLst>
          </p:nvPr>
        </p:nvSpPr>
        <p:spPr>
          <a:xfrm>
            <a:off x="6348095" y="817245"/>
            <a:ext cx="5111750" cy="5084445"/>
          </a:xfrm>
          <a:prstGeom prst="rect">
            <a:avLst/>
          </a:prstGeom>
          <a:noFill/>
          <a:ln>
            <a:solidFill>
              <a:schemeClr val="accent1">
                <a:lumMod val="50000"/>
              </a:schemeClr>
            </a:solidFill>
          </a:ln>
        </p:spPr>
        <p:txBody>
          <a:bodyPr wrap="square" rtlCol="0" anchor="t">
            <a:noAutofit/>
          </a:bodyPr>
          <a:lstStyle/>
          <a:p>
            <a:pPr indent="0" fontAlgn="auto">
              <a:lnSpc>
                <a:spcPts val="2000"/>
              </a:lnSpc>
              <a:spcBef>
                <a:spcPts val="600"/>
              </a:spcBef>
              <a:spcAft>
                <a:spcPts val="600"/>
              </a:spcAft>
            </a:pPr>
            <a:r>
              <a:rPr lang="zh-CN" sz="1600" b="1"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是否为 OTC 药品：</a:t>
            </a:r>
            <a:r>
              <a:rPr lang="zh-CN" altLang="en-US" sz="1600" dirty="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否</a:t>
            </a:r>
            <a:endPar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indent="0" fontAlgn="auto">
              <a:lnSpc>
                <a:spcPts val="2000"/>
              </a:lnSpc>
              <a:spcBef>
                <a:spcPts val="600"/>
              </a:spcBef>
              <a:spcAft>
                <a:spcPts val="600"/>
              </a:spcAft>
            </a:pP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参照</a:t>
            </a:r>
            <a:r>
              <a:rPr lang="zh-CN" sz="16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药品建议：</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重酒石酸卡巴拉汀胶囊</a:t>
            </a:r>
            <a:endPar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pPr marL="285750" lvl="0" indent="-285750" algn="l" fontAlgn="auto">
              <a:lnSpc>
                <a:spcPts val="2000"/>
              </a:lnSpc>
              <a:spcBef>
                <a:spcPts val="600"/>
              </a:spcBef>
              <a:spcAft>
                <a:spcPts val="600"/>
              </a:spcAft>
              <a:buClrTx/>
              <a:buSzTx/>
              <a:buFont typeface="Wingdings" panose="05000000000000000000" charset="0"/>
              <a:buChar char="l"/>
            </a:pP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原因：</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卡巴拉汀（利斯的明）是治疗AD最常见的一线临床用药。重酒石酸卡巴拉汀胶囊原研是</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瑞士诺华制药，已在国内上市。</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卡巴拉汀口服常释剂型已经录入医保目录，因而选择</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重酒石酸卡巴拉汀胶囊</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作为参照药品。</a:t>
            </a:r>
            <a:endPar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lvl="0" indent="0" algn="l" fontAlgn="auto">
              <a:lnSpc>
                <a:spcPts val="2000"/>
              </a:lnSpc>
              <a:spcBef>
                <a:spcPts val="600"/>
              </a:spcBef>
              <a:spcAft>
                <a:spcPts val="600"/>
              </a:spcAft>
              <a:buClrTx/>
              <a:buSzTx/>
              <a:buFont typeface="Wingdings" panose="05000000000000000000" charset="0"/>
              <a:buNone/>
            </a:pP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其他情况说明：</a:t>
            </a:r>
            <a:r>
              <a:rPr lang="zh-CN" altLang="en-US" sz="1600"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利斯的明口服溶液可解决痴呆老人及吞咽固体制剂困难患者的需求，与胶囊相比，给药灵活、便利，依从性高，且两制剂可等量转换使用。口服溶液可以解决胶囊未满足的临床需求。</a:t>
            </a:r>
            <a:endPar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思源黑体 CN Regular"/>
            </a:endParaRPr>
          </a:p>
          <a:p>
            <a:pPr indent="0" fontAlgn="auto">
              <a:lnSpc>
                <a:spcPts val="2000"/>
              </a:lnSpc>
              <a:spcBef>
                <a:spcPts val="600"/>
              </a:spcBef>
              <a:spcAft>
                <a:spcPts val="600"/>
              </a:spcAft>
            </a:pP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zh-CN" sz="1600" b="1"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发病患者总数</a:t>
            </a:r>
            <a:r>
              <a:rPr lang="zh-CN" sz="1600" b="1"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我国</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目前有近</a:t>
            </a:r>
            <a:r>
              <a:rPr lang="en-US" altLang="zh-CN"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1000</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万阿尔茨海默病患者，预计到</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2050</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年患者人数将超过</a:t>
            </a:r>
            <a:r>
              <a:rPr lang="en-US" altLang="zh-CN"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4000</a:t>
            </a:r>
            <a:r>
              <a:rPr lang="zh-CN" altLang="en-US" sz="1600" dirty="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万，同时还逐渐呈现年轻化趋势</a:t>
            </a:r>
            <a:r>
              <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600" dirty="0" smtClean="0">
              <a:ln w="0">
                <a:noFill/>
              </a:ln>
              <a:gradFill>
                <a:gsLst>
                  <a:gs pos="51300">
                    <a:srgbClr val="FE5F4A"/>
                  </a:gs>
                  <a:gs pos="0">
                    <a:srgbClr val="DF0303"/>
                  </a:gs>
                  <a:gs pos="100000">
                    <a:srgbClr val="FEA06E"/>
                  </a:gs>
                </a:gsLst>
                <a:lin ang="5400000" scaled="1"/>
              </a:gra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fontAlgn="auto">
              <a:lnSpc>
                <a:spcPts val="2000"/>
              </a:lnSpc>
              <a:spcBef>
                <a:spcPts val="600"/>
              </a:spcBef>
              <a:spcAft>
                <a:spcPts val="600"/>
              </a:spcAft>
            </a:pPr>
            <a:r>
              <a:rPr lang="zh-CN" sz="1600" b="1" dirty="0" smtClean="0">
                <a:ln w="0">
                  <a:noFill/>
                </a:ln>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弥补未满足的治疗需求情况：</a:t>
            </a:r>
            <a:r>
              <a:rPr lang="zh-CN" altLang="en-US" sz="1600" dirty="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显著提高用药依从性，尤其适用于</a:t>
            </a:r>
            <a:r>
              <a:rPr lang="zh-CN" altLang="en-US" sz="16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老年和</a:t>
            </a:r>
            <a:r>
              <a:rPr lang="zh-CN" altLang="en-US" sz="1600" dirty="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吞咽困难的患者。</a:t>
            </a:r>
            <a:endParaRPr lang="zh-CN"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l" fontAlgn="auto">
              <a:lnSpc>
                <a:spcPts val="2000"/>
              </a:lnSpc>
              <a:spcBef>
                <a:spcPts val="600"/>
              </a:spcBef>
              <a:spcAft>
                <a:spcPts val="600"/>
              </a:spcAft>
              <a:buClrTx/>
              <a:buSzTx/>
              <a:buFontTx/>
            </a:pPr>
            <a:endParaRPr lang="zh-CN" altLang="en-US" sz="16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 name="矩形 1"/>
          <p:cNvSpPr/>
          <p:nvPr/>
        </p:nvSpPr>
        <p:spPr>
          <a:xfrm>
            <a:off x="838835" y="5811520"/>
            <a:ext cx="8094980" cy="5892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200" dirty="0" smtClean="0">
                <a:solidFill>
                  <a:schemeClr val="tx1"/>
                </a:solidFill>
              </a:rPr>
              <a:t>注：</a:t>
            </a:r>
            <a:r>
              <a:rPr lang="zh-CN" altLang="en-US" sz="12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本品活性成份为</a:t>
            </a:r>
            <a:r>
              <a:rPr lang="zh-CN" altLang="en-US" sz="12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sym typeface="+mn-ea"/>
              </a:rPr>
              <a:t>重酒石酸利斯的明（曾用名重酒石酸卡巴拉汀）</a:t>
            </a:r>
            <a:endParaRPr lang="en-US" altLang="zh-CN" sz="12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a:p>
            <a:r>
              <a:rPr lang="zh-CN" altLang="en-US" sz="1200" dirty="0" smtClean="0">
                <a:solidFill>
                  <a:schemeClr val="tx1"/>
                </a:solidFill>
              </a:rPr>
              <a:t>*：</a:t>
            </a:r>
            <a:r>
              <a:rPr lang="en-US" altLang="zh-CN" sz="1200" dirty="0" smtClean="0">
                <a:solidFill>
                  <a:schemeClr val="tx1"/>
                </a:solidFill>
              </a:rPr>
              <a:t>NMPA</a:t>
            </a:r>
            <a:r>
              <a:rPr lang="zh-CN" altLang="en-US" sz="1200" dirty="0" smtClean="0">
                <a:solidFill>
                  <a:schemeClr val="tx1"/>
                </a:solidFill>
              </a:rPr>
              <a:t>药品数据库同时存在两个通用名：卡巴拉汀、利斯的明（英文名同为</a:t>
            </a:r>
            <a:r>
              <a:rPr lang="en-US" altLang="zh-CN" sz="1200" dirty="0" err="1" smtClean="0">
                <a:solidFill>
                  <a:schemeClr val="tx1"/>
                </a:solidFill>
              </a:rPr>
              <a:t>Rivastigmine</a:t>
            </a:r>
            <a:r>
              <a:rPr lang="zh-CN" altLang="en-US" sz="1200" dirty="0">
                <a:solidFill>
                  <a:schemeClr val="tx1"/>
                </a:solidFill>
              </a:rPr>
              <a:t>）；</a:t>
            </a:r>
            <a:endParaRPr lang="zh-CN" altLang="en-US" sz="1200" dirty="0" smtClean="0">
              <a:ln w="0">
                <a:noFill/>
              </a:ln>
              <a:solidFill>
                <a:schemeClr val="tx1"/>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11" name="直接连接符 10"/>
          <p:cNvCxnSpPr/>
          <p:nvPr>
            <p:custDataLst>
              <p:tags r:id="rId7"/>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Tree>
    <p:custDataLst>
      <p:tags r:id="rId8"/>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 name="组合 2"/>
          <p:cNvGrpSpPr/>
          <p:nvPr userDrawn="1">
            <p:custDataLst>
              <p:tags r:id="rId1"/>
            </p:custDataLst>
          </p:nvPr>
        </p:nvGrpSpPr>
        <p:grpSpPr>
          <a:xfrm>
            <a:off x="5014422" y="6093460"/>
            <a:ext cx="8190403" cy="812800"/>
            <a:chOff x="4001597" y="5613400"/>
            <a:chExt cx="8190403" cy="1244600"/>
          </a:xfrm>
        </p:grpSpPr>
        <p:sp>
          <p:nvSpPr>
            <p:cNvPr id="4"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等腰三角形 4"/>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cxnSp>
        <p:nvCxnSpPr>
          <p:cNvPr id="51" name="直接连接符 50"/>
          <p:cNvCxnSpPr/>
          <p:nvPr>
            <p:custDataLst>
              <p:tags r:id="rId4"/>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
        <p:nvSpPr>
          <p:cNvPr id="52" name="文本框 51"/>
          <p:cNvSpPr txBox="1"/>
          <p:nvPr>
            <p:custDataLst>
              <p:tags r:id="rId5"/>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en-US" altLang="zh-CN"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01 </a:t>
            </a:r>
            <a:r>
              <a:rPr lang="zh-CN" altLang="en-US"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药品基本信息</a:t>
            </a:r>
            <a:endParaRPr lang="zh-CN" altLang="en-US"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 name="圆角矩形 13"/>
          <p:cNvSpPr/>
          <p:nvPr>
            <p:custDataLst>
              <p:tags r:id="rId6"/>
            </p:custDataLst>
          </p:nvPr>
        </p:nvSpPr>
        <p:spPr>
          <a:xfrm>
            <a:off x="1718470" y="1118191"/>
            <a:ext cx="2584450"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lvl="0" indent="0" algn="ctr" eaLnBrk="1" hangingPunct="1">
              <a:spcBef>
                <a:spcPct val="0"/>
              </a:spcBef>
              <a:buNone/>
            </a:pPr>
            <a:r>
              <a:rPr lang="zh-CN" altLang="en-US" sz="1600" b="1" dirty="0">
                <a:solidFill>
                  <a:schemeClr val="lt1"/>
                </a:solidFill>
                <a:latin typeface="微软雅黑" panose="020B0503020204020204" pitchFamily="34" charset="-122"/>
                <a:ea typeface="微软雅黑" panose="020B0503020204020204" pitchFamily="34" charset="-122"/>
              </a:rPr>
              <a:t>疾病基本情况</a:t>
            </a:r>
            <a:endParaRPr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10" name="文本框 14"/>
          <p:cNvSpPr txBox="1"/>
          <p:nvPr>
            <p:custDataLst>
              <p:tags r:id="rId7"/>
            </p:custDataLst>
          </p:nvPr>
        </p:nvSpPr>
        <p:spPr>
          <a:xfrm>
            <a:off x="1388745" y="1734820"/>
            <a:ext cx="3356610" cy="4197985"/>
          </a:xfrm>
          <a:prstGeom prst="rect">
            <a:avLst/>
          </a:prstGeom>
          <a:solidFill>
            <a:srgbClr val="6E82BA"/>
          </a:solidFill>
          <a:ln w="9525">
            <a:noFill/>
          </a:ln>
        </p:spPr>
        <p:txBody>
          <a:bodyPr wrap="square">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171450" indent="-171450">
              <a:lnSpc>
                <a:spcPct val="150000"/>
              </a:lnSpc>
              <a:spcBef>
                <a:spcPct val="0"/>
              </a:spcBef>
              <a:spcAft>
                <a:spcPts val="600"/>
              </a:spcAft>
            </a:pPr>
            <a:r>
              <a:rPr lang="zh-CN" altLang="en-US" sz="1400" dirty="0">
                <a:solidFill>
                  <a:schemeClr val="lt1"/>
                </a:solidFill>
                <a:latin typeface="微软雅黑" panose="020B0503020204020204" pitchFamily="34" charset="-122"/>
                <a:ea typeface="微软雅黑" panose="020B0503020204020204" pitchFamily="34" charset="-122"/>
              </a:rPr>
              <a:t>阿尔茨海默病（AD）是一种慢性神经退行性疾病，主要临床表现为记忆力逐渐减退、认知功能发生障碍、行为异常和社交障碍等。随着人口老龄化，痴呆已成为老年人的常见病，其中AD痴呆占60%~80%，是老年人失能和死亡的主要原因。</a:t>
            </a:r>
            <a:endParaRPr lang="zh-CN" altLang="en-US" sz="1400" dirty="0">
              <a:solidFill>
                <a:schemeClr val="lt1"/>
              </a:solidFill>
              <a:latin typeface="微软雅黑" panose="020B0503020204020204" pitchFamily="34" charset="-122"/>
              <a:ea typeface="微软雅黑" panose="020B0503020204020204" pitchFamily="34" charset="-122"/>
            </a:endParaRPr>
          </a:p>
          <a:p>
            <a:pPr marL="171450" indent="-171450">
              <a:lnSpc>
                <a:spcPct val="150000"/>
              </a:lnSpc>
              <a:spcBef>
                <a:spcPct val="0"/>
              </a:spcBef>
              <a:spcAft>
                <a:spcPts val="600"/>
              </a:spcAft>
            </a:pPr>
            <a:r>
              <a:rPr lang="zh-CN" altLang="en-US" sz="1400" dirty="0">
                <a:solidFill>
                  <a:schemeClr val="lt1"/>
                </a:solidFill>
                <a:latin typeface="微软雅黑" panose="020B0503020204020204" pitchFamily="34" charset="-122"/>
                <a:ea typeface="微软雅黑" panose="020B0503020204020204" pitchFamily="34" charset="-122"/>
              </a:rPr>
              <a:t>我国 60岁及以上人群中，</a:t>
            </a:r>
            <a:r>
              <a:rPr lang="en-US" altLang="zh-CN" sz="1400" dirty="0">
                <a:solidFill>
                  <a:schemeClr val="lt1"/>
                </a:solidFill>
                <a:latin typeface="微软雅黑" panose="020B0503020204020204" pitchFamily="34" charset="-122"/>
                <a:ea typeface="微软雅黑" panose="020B0503020204020204" pitchFamily="34" charset="-122"/>
              </a:rPr>
              <a:t>AD</a:t>
            </a:r>
            <a:r>
              <a:rPr lang="zh-CN" altLang="en-US" sz="1400" dirty="0">
                <a:solidFill>
                  <a:schemeClr val="lt1"/>
                </a:solidFill>
                <a:latin typeface="微软雅黑" panose="020B0503020204020204" pitchFamily="34" charset="-122"/>
                <a:ea typeface="微软雅黑" panose="020B0503020204020204" pitchFamily="34" charset="-122"/>
              </a:rPr>
              <a:t>患病率为 3.94%，以此推算中国60岁及以上人群有983万AD患者。而且随着年龄增长成几何速度上升，60 岁以后，以每 5 岁大约上升 1 倍的速度在增加</a:t>
            </a:r>
            <a:r>
              <a:rPr lang="en-US" altLang="zh-CN" sz="1400" baseline="30000" dirty="0">
                <a:solidFill>
                  <a:schemeClr val="lt1"/>
                </a:solidFill>
                <a:latin typeface="微软雅黑" panose="020B0503020204020204" pitchFamily="34" charset="-122"/>
                <a:ea typeface="微软雅黑" panose="020B0503020204020204" pitchFamily="34" charset="-122"/>
              </a:rPr>
              <a:t>1</a:t>
            </a:r>
            <a:r>
              <a:rPr lang="zh-CN" altLang="en-US" sz="1400" dirty="0">
                <a:solidFill>
                  <a:schemeClr val="lt1"/>
                </a:solidFill>
                <a:latin typeface="微软雅黑" panose="020B0503020204020204" pitchFamily="34" charset="-122"/>
                <a:ea typeface="微软雅黑" panose="020B0503020204020204" pitchFamily="34" charset="-122"/>
              </a:rPr>
              <a:t>。</a:t>
            </a:r>
            <a:endParaRPr lang="zh-CN" altLang="en-US" sz="1400" dirty="0" smtClean="0">
              <a:solidFill>
                <a:schemeClr val="lt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矩形 1"/>
          <p:cNvSpPr/>
          <p:nvPr>
            <p:custDataLst>
              <p:tags r:id="rId8"/>
            </p:custDataLst>
          </p:nvPr>
        </p:nvSpPr>
        <p:spPr>
          <a:xfrm>
            <a:off x="422910" y="5932805"/>
            <a:ext cx="6877050" cy="1109980"/>
          </a:xfrm>
          <a:prstGeom prst="rect">
            <a:avLst/>
          </a:prstGeom>
        </p:spPr>
        <p:txBody>
          <a:bodyPr wrap="none">
            <a:noAutofit/>
          </a:bodyPr>
          <a:lstStyle/>
          <a:p>
            <a:pPr algn="l"/>
            <a:r>
              <a:rPr lang="en-US" sz="1200" dirty="0">
                <a:solidFill>
                  <a:schemeClr val="tx1"/>
                </a:solidFill>
                <a:latin typeface="微软雅黑" panose="020B0503020204020204" pitchFamily="34" charset="-122"/>
                <a:ea typeface="微软雅黑" panose="020B0503020204020204" pitchFamily="34" charset="-122"/>
              </a:rPr>
              <a:t>1.</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徐勇</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等，</a:t>
            </a: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 2023 </a:t>
            </a:r>
            <a:r>
              <a:rPr lang="zh-CN" altLang="en-US" sz="1200" dirty="0" smtClean="0">
                <a:latin typeface="微软雅黑" panose="020B0503020204020204" pitchFamily="34" charset="-122"/>
                <a:ea typeface="微软雅黑" panose="020B0503020204020204" pitchFamily="34" charset="-122"/>
                <a:cs typeface="微软雅黑" panose="020B0503020204020204" pitchFamily="34" charset="-122"/>
              </a:rPr>
              <a:t>中国阿尔茨海默病数据与防控策略，阿尔茨海默病及相关病杂志</a:t>
            </a:r>
            <a:r>
              <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rPr>
              <a:t>. 2023,6(03)</a:t>
            </a:r>
            <a:endParaRPr lang="en-US" altLang="zh-CN" sz="12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en-US"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2</a:t>
            </a:r>
            <a:r>
              <a:rPr sz="12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.应侠等，阿尔茨海默病的发病机制及治疗药物研究进展，中国药房. 2014(33).</a:t>
            </a:r>
            <a:endParaRPr sz="1200" dirty="0" smtClean="0">
              <a:latin typeface="微软雅黑" panose="020B0503020204020204" pitchFamily="34" charset="-122"/>
              <a:ea typeface="微软雅黑" panose="020B0503020204020204" pitchFamily="34" charset="-122"/>
              <a:cs typeface="微软雅黑" panose="020B0503020204020204" pitchFamily="34" charset="-122"/>
            </a:endParaRPr>
          </a:p>
          <a:p>
            <a:pPr algn="l"/>
            <a:r>
              <a:rPr lang="en-US" altLang="zh-CN" sz="1200" dirty="0">
                <a:latin typeface="微软雅黑" panose="020B0503020204020204" pitchFamily="34" charset="-122"/>
                <a:ea typeface="微软雅黑" panose="020B0503020204020204" pitchFamily="34" charset="-122"/>
                <a:sym typeface="+mn-ea"/>
              </a:rPr>
              <a:t>3.</a:t>
            </a:r>
            <a:r>
              <a:rPr lang="zh-CN" altLang="en-US" sz="1200" dirty="0">
                <a:latin typeface="微软雅黑" panose="020B0503020204020204" pitchFamily="34" charset="-122"/>
                <a:ea typeface="微软雅黑" panose="020B0503020204020204" pitchFamily="34" charset="-122"/>
                <a:sym typeface="+mn-ea"/>
              </a:rPr>
              <a:t>杨渊韩等，胆碱酯酶抑制剂在阿尔茨海默病患者的合适剂量，阿尔茨海默病及相关病</a:t>
            </a:r>
            <a:r>
              <a:rPr lang="en-US" altLang="zh-CN" sz="1200" dirty="0">
                <a:latin typeface="微软雅黑" panose="020B0503020204020204" pitchFamily="34" charset="-122"/>
                <a:ea typeface="微软雅黑" panose="020B0503020204020204" pitchFamily="34" charset="-122"/>
                <a:sym typeface="+mn-ea"/>
              </a:rPr>
              <a:t>. 2018,1(03). </a:t>
            </a:r>
            <a:endParaRPr lang="en-US" altLang="zh-CN" sz="1200" dirty="0">
              <a:latin typeface="微软雅黑" panose="020B0503020204020204" pitchFamily="34" charset="-122"/>
              <a:ea typeface="微软雅黑" panose="020B0503020204020204" pitchFamily="34" charset="-122"/>
              <a:sym typeface="+mn-ea"/>
            </a:endParaRPr>
          </a:p>
          <a:p>
            <a:pPr algn="l"/>
            <a:r>
              <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王荫华等，</a:t>
            </a:r>
            <a:r>
              <a:rPr lang="zh-CN" altLang="en-US"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卡巴拉汀治疗阿尔茨海默病患者的临床研究，中华神经科杂志，</a:t>
            </a:r>
            <a:r>
              <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2001(04).</a:t>
            </a:r>
            <a:endPar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algn="l"/>
            <a:endParaRPr sz="1200" dirty="0" smtClean="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4" name="文本框 13"/>
          <p:cNvSpPr txBox="1"/>
          <p:nvPr/>
        </p:nvSpPr>
        <p:spPr>
          <a:xfrm>
            <a:off x="6440170" y="1892300"/>
            <a:ext cx="4478020" cy="3389630"/>
          </a:xfrm>
          <a:prstGeom prst="rect">
            <a:avLst/>
          </a:prstGeom>
          <a:noFill/>
        </p:spPr>
        <p:txBody>
          <a:bodyPr wrap="square" rtlCol="0" anchor="t">
            <a:noAutofit/>
          </a:bodyPr>
          <a:p>
            <a:endParaRPr lang="zh-CN" altLang="en-US"/>
          </a:p>
        </p:txBody>
      </p:sp>
      <p:sp>
        <p:nvSpPr>
          <p:cNvPr id="15" name="文本框 14"/>
          <p:cNvSpPr txBox="1"/>
          <p:nvPr>
            <p:custDataLst>
              <p:tags r:id="rId9"/>
            </p:custDataLst>
          </p:nvPr>
        </p:nvSpPr>
        <p:spPr>
          <a:xfrm>
            <a:off x="5531485" y="1764030"/>
            <a:ext cx="5938520" cy="4171950"/>
          </a:xfrm>
          <a:prstGeom prst="rect">
            <a:avLst/>
          </a:prstGeom>
          <a:solidFill>
            <a:schemeClr val="accent2"/>
          </a:solidFill>
          <a:ln w="9525">
            <a:noFill/>
          </a:ln>
        </p:spPr>
        <p:txBody>
          <a:bodyPr wrap="square">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171450" indent="-171450">
              <a:lnSpc>
                <a:spcPct val="150000"/>
              </a:lnSpc>
              <a:spcBef>
                <a:spcPct val="0"/>
              </a:spcBef>
              <a:spcAft>
                <a:spcPts val="600"/>
              </a:spcAft>
            </a:pPr>
            <a:r>
              <a:rPr lang="zh-CN" altLang="en-US" sz="1200" dirty="0">
                <a:solidFill>
                  <a:schemeClr val="lt1"/>
                </a:solidFill>
                <a:latin typeface="微软雅黑" panose="020B0503020204020204" pitchFamily="34" charset="-122"/>
                <a:ea typeface="微软雅黑" panose="020B0503020204020204" pitchFamily="34" charset="-122"/>
                <a:sym typeface="+mn-ea"/>
              </a:rPr>
              <a:t>国内已上市的抗痴呆药物包括胆碱酯酶抑制剂【多奈哌齐（</a:t>
            </a:r>
            <a:r>
              <a:rPr lang="en-US" altLang="zh-CN" sz="1200" dirty="0">
                <a:solidFill>
                  <a:schemeClr val="lt1"/>
                </a:solidFill>
                <a:latin typeface="微软雅黑" panose="020B0503020204020204" pitchFamily="34" charset="-122"/>
                <a:ea typeface="微软雅黑" panose="020B0503020204020204" pitchFamily="34" charset="-122"/>
                <a:sym typeface="+mn-ea"/>
              </a:rPr>
              <a:t>1999</a:t>
            </a:r>
            <a:r>
              <a:rPr lang="zh-CN" altLang="en-US" sz="1200" dirty="0">
                <a:solidFill>
                  <a:schemeClr val="lt1"/>
                </a:solidFill>
                <a:latin typeface="微软雅黑" panose="020B0503020204020204" pitchFamily="34" charset="-122"/>
                <a:ea typeface="微软雅黑" panose="020B0503020204020204" pitchFamily="34" charset="-122"/>
                <a:sym typeface="+mn-ea"/>
              </a:rPr>
              <a:t>年，进口）、卡巴拉汀（</a:t>
            </a:r>
            <a:r>
              <a:rPr lang="en-US" altLang="zh-CN" sz="1200" dirty="0">
                <a:solidFill>
                  <a:schemeClr val="lt1"/>
                </a:solidFill>
                <a:latin typeface="微软雅黑" panose="020B0503020204020204" pitchFamily="34" charset="-122"/>
                <a:ea typeface="微软雅黑" panose="020B0503020204020204" pitchFamily="34" charset="-122"/>
                <a:sym typeface="+mn-ea"/>
              </a:rPr>
              <a:t>2000</a:t>
            </a:r>
            <a:r>
              <a:rPr lang="zh-CN" altLang="en-US" sz="1200" dirty="0">
                <a:solidFill>
                  <a:schemeClr val="lt1"/>
                </a:solidFill>
                <a:latin typeface="微软雅黑" panose="020B0503020204020204" pitchFamily="34" charset="-122"/>
                <a:ea typeface="微软雅黑" panose="020B0503020204020204" pitchFamily="34" charset="-122"/>
                <a:sym typeface="+mn-ea"/>
              </a:rPr>
              <a:t>年，进口）、加兰他敏（</a:t>
            </a:r>
            <a:r>
              <a:rPr lang="en-US" altLang="zh-CN" sz="1200" dirty="0">
                <a:solidFill>
                  <a:schemeClr val="lt1"/>
                </a:solidFill>
                <a:latin typeface="微软雅黑" panose="020B0503020204020204" pitchFamily="34" charset="-122"/>
                <a:ea typeface="微软雅黑" panose="020B0503020204020204" pitchFamily="34" charset="-122"/>
                <a:sym typeface="+mn-ea"/>
              </a:rPr>
              <a:t>1999</a:t>
            </a:r>
            <a:r>
              <a:rPr lang="zh-CN" altLang="en-US" sz="1200" dirty="0">
                <a:solidFill>
                  <a:schemeClr val="lt1"/>
                </a:solidFill>
                <a:latin typeface="微软雅黑" panose="020B0503020204020204" pitchFamily="34" charset="-122"/>
                <a:ea typeface="微软雅黑" panose="020B0503020204020204" pitchFamily="34" charset="-122"/>
                <a:sym typeface="+mn-ea"/>
              </a:rPr>
              <a:t>年）、石杉碱甲（</a:t>
            </a:r>
            <a:r>
              <a:rPr lang="en-US" altLang="zh-CN" sz="1200" dirty="0">
                <a:solidFill>
                  <a:schemeClr val="lt1"/>
                </a:solidFill>
                <a:latin typeface="微软雅黑" panose="020B0503020204020204" pitchFamily="34" charset="-122"/>
                <a:ea typeface="微软雅黑" panose="020B0503020204020204" pitchFamily="34" charset="-122"/>
                <a:sym typeface="+mn-ea"/>
              </a:rPr>
              <a:t>1996</a:t>
            </a:r>
            <a:r>
              <a:rPr lang="zh-CN" altLang="en-US" sz="1200" dirty="0">
                <a:solidFill>
                  <a:schemeClr val="lt1"/>
                </a:solidFill>
                <a:latin typeface="微软雅黑" panose="020B0503020204020204" pitchFamily="34" charset="-122"/>
                <a:ea typeface="微软雅黑" panose="020B0503020204020204" pitchFamily="34" charset="-122"/>
                <a:sym typeface="+mn-ea"/>
              </a:rPr>
              <a:t>年）】，</a:t>
            </a:r>
            <a:r>
              <a:rPr lang="en-US" altLang="zh-CN" sz="1200" dirty="0">
                <a:solidFill>
                  <a:schemeClr val="lt1"/>
                </a:solidFill>
                <a:latin typeface="微软雅黑" panose="020B0503020204020204" pitchFamily="34" charset="-122"/>
                <a:ea typeface="微软雅黑" panose="020B0503020204020204" pitchFamily="34" charset="-122"/>
                <a:sym typeface="+mn-ea"/>
              </a:rPr>
              <a:t>N-</a:t>
            </a:r>
            <a:r>
              <a:rPr lang="zh-CN" altLang="en-US" sz="1200" dirty="0">
                <a:solidFill>
                  <a:schemeClr val="lt1"/>
                </a:solidFill>
                <a:latin typeface="微软雅黑" panose="020B0503020204020204" pitchFamily="34" charset="-122"/>
                <a:ea typeface="微软雅黑" panose="020B0503020204020204" pitchFamily="34" charset="-122"/>
                <a:sym typeface="+mn-ea"/>
              </a:rPr>
              <a:t>甲基</a:t>
            </a:r>
            <a:r>
              <a:rPr lang="en-US" altLang="zh-CN" sz="1200" dirty="0">
                <a:solidFill>
                  <a:schemeClr val="lt1"/>
                </a:solidFill>
                <a:latin typeface="微软雅黑" panose="020B0503020204020204" pitchFamily="34" charset="-122"/>
                <a:ea typeface="微软雅黑" panose="020B0503020204020204" pitchFamily="34" charset="-122"/>
                <a:sym typeface="+mn-ea"/>
              </a:rPr>
              <a:t>-D-</a:t>
            </a:r>
            <a:r>
              <a:rPr lang="zh-CN" altLang="en-US" sz="1200" dirty="0">
                <a:solidFill>
                  <a:schemeClr val="lt1"/>
                </a:solidFill>
                <a:latin typeface="微软雅黑" panose="020B0503020204020204" pitchFamily="34" charset="-122"/>
                <a:ea typeface="微软雅黑" panose="020B0503020204020204" pitchFamily="34" charset="-122"/>
                <a:sym typeface="+mn-ea"/>
              </a:rPr>
              <a:t>天冬氨酸（</a:t>
            </a:r>
            <a:r>
              <a:rPr lang="en-US" altLang="zh-CN" sz="1200" dirty="0">
                <a:solidFill>
                  <a:schemeClr val="lt1"/>
                </a:solidFill>
                <a:latin typeface="微软雅黑" panose="020B0503020204020204" pitchFamily="34" charset="-122"/>
                <a:ea typeface="微软雅黑" panose="020B0503020204020204" pitchFamily="34" charset="-122"/>
                <a:sym typeface="+mn-ea"/>
              </a:rPr>
              <a:t>NMDA</a:t>
            </a:r>
            <a:r>
              <a:rPr lang="zh-CN" altLang="en-US" sz="1200" dirty="0">
                <a:solidFill>
                  <a:schemeClr val="lt1"/>
                </a:solidFill>
                <a:latin typeface="微软雅黑" panose="020B0503020204020204" pitchFamily="34" charset="-122"/>
                <a:ea typeface="微软雅黑" panose="020B0503020204020204" pitchFamily="34" charset="-122"/>
                <a:sym typeface="+mn-ea"/>
              </a:rPr>
              <a:t>）受体拮抗剂（盐酸美金刚</a:t>
            </a:r>
            <a:r>
              <a:rPr lang="en-US" altLang="zh-CN" sz="1200" dirty="0">
                <a:solidFill>
                  <a:schemeClr val="lt1"/>
                </a:solidFill>
                <a:latin typeface="微软雅黑" panose="020B0503020204020204" pitchFamily="34" charset="-122"/>
                <a:ea typeface="微软雅黑" panose="020B0503020204020204" pitchFamily="34" charset="-122"/>
                <a:sym typeface="+mn-ea"/>
              </a:rPr>
              <a:t>(2006</a:t>
            </a:r>
            <a:r>
              <a:rPr lang="zh-CN" altLang="en-US" sz="1200" dirty="0">
                <a:solidFill>
                  <a:schemeClr val="lt1"/>
                </a:solidFill>
                <a:latin typeface="微软雅黑" panose="020B0503020204020204" pitchFamily="34" charset="-122"/>
                <a:ea typeface="微软雅黑" panose="020B0503020204020204" pitchFamily="34" charset="-122"/>
                <a:sym typeface="+mn-ea"/>
              </a:rPr>
              <a:t>年），均已纳入医保范围。</a:t>
            </a:r>
            <a:endParaRPr lang="zh-CN" altLang="en-US" sz="1200" dirty="0">
              <a:solidFill>
                <a:schemeClr val="lt1"/>
              </a:solidFill>
              <a:latin typeface="微软雅黑" panose="020B0503020204020204" pitchFamily="34" charset="-122"/>
              <a:ea typeface="微软雅黑" panose="020B0503020204020204" pitchFamily="34" charset="-122"/>
              <a:sym typeface="+mn-ea"/>
            </a:endParaRPr>
          </a:p>
          <a:p>
            <a:pPr marL="171450" indent="-171450">
              <a:lnSpc>
                <a:spcPct val="150000"/>
              </a:lnSpc>
              <a:spcBef>
                <a:spcPct val="0"/>
              </a:spcBef>
              <a:spcAft>
                <a:spcPts val="600"/>
              </a:spcAft>
            </a:pPr>
            <a:r>
              <a:rPr lang="zh-CN" altLang="en-US" sz="1200" dirty="0">
                <a:solidFill>
                  <a:schemeClr val="lt1"/>
                </a:solidFill>
                <a:latin typeface="微软雅黑" panose="020B0503020204020204" pitchFamily="34" charset="-122"/>
                <a:ea typeface="微软雅黑" panose="020B0503020204020204" pitchFamily="34" charset="-122"/>
                <a:sym typeface="+mn-ea"/>
              </a:rPr>
              <a:t>胆碱酯酶抑制剂为一线用药。卡巴拉汀是双重胆碱酯酶抑制剂，可同时对乙酰胆碱酯酶和丁酰胆碱酯酶有抑制作用，有证据显示，丁酰胆碱酯酶与认知</a:t>
            </a:r>
            <a:r>
              <a:rPr lang="zh-CN" altLang="en-US" sz="1200" dirty="0">
                <a:solidFill>
                  <a:schemeClr val="bg1"/>
                </a:solidFill>
                <a:latin typeface="微软雅黑" panose="020B0503020204020204" pitchFamily="34" charset="-122"/>
                <a:ea typeface="微软雅黑" panose="020B0503020204020204" pitchFamily="34" charset="-122"/>
                <a:sym typeface="+mn-ea"/>
              </a:rPr>
              <a:t>功能改善的相关程度高于乙酰胆碱酯酶，AD 患者服用卡巴拉汀后其脑脊液中丁酰胆碱酯酶明显减少，患者认知功能显著改善</a:t>
            </a:r>
            <a:r>
              <a:rPr lang="en-US" altLang="zh-CN" sz="1200" b="1" baseline="30000" dirty="0">
                <a:solidFill>
                  <a:schemeClr val="bg1"/>
                </a:solidFill>
                <a:latin typeface="微软雅黑" panose="020B0503020204020204" pitchFamily="34" charset="-122"/>
                <a:ea typeface="微软雅黑" panose="020B0503020204020204" pitchFamily="34" charset="-122"/>
                <a:sym typeface="+mn-ea"/>
              </a:rPr>
              <a:t>2</a:t>
            </a:r>
            <a:r>
              <a:rPr lang="zh-CN" altLang="en-US" sz="1200" dirty="0">
                <a:solidFill>
                  <a:schemeClr val="bg1"/>
                </a:solidFill>
                <a:latin typeface="微软雅黑" panose="020B0503020204020204" pitchFamily="34" charset="-122"/>
                <a:ea typeface="微软雅黑" panose="020B0503020204020204" pitchFamily="34" charset="-122"/>
                <a:sym typeface="+mn-ea"/>
              </a:rPr>
              <a:t>。</a:t>
            </a:r>
            <a:endParaRPr lang="zh-CN" altLang="en-US" sz="1200" dirty="0">
              <a:solidFill>
                <a:schemeClr val="bg1"/>
              </a:solidFill>
              <a:latin typeface="微软雅黑" panose="020B0503020204020204" pitchFamily="34" charset="-122"/>
              <a:ea typeface="微软雅黑" panose="020B0503020204020204" pitchFamily="34" charset="-122"/>
              <a:sym typeface="+mn-ea"/>
            </a:endParaRPr>
          </a:p>
          <a:p>
            <a:pPr marL="171450" indent="-171450">
              <a:lnSpc>
                <a:spcPct val="150000"/>
              </a:lnSpc>
              <a:spcBef>
                <a:spcPct val="0"/>
              </a:spcBef>
              <a:spcAft>
                <a:spcPts val="600"/>
              </a:spcAft>
            </a:pPr>
            <a:r>
              <a:rPr lang="zh-CN" altLang="en-US" sz="1200" dirty="0" smtClean="0">
                <a:solidFill>
                  <a:schemeClr val="bg1"/>
                </a:solidFill>
                <a:latin typeface="微软雅黑" panose="020B0503020204020204" pitchFamily="34" charset="-122"/>
                <a:ea typeface="微软雅黑" panose="020B0503020204020204" pitchFamily="34" charset="-122"/>
                <a:sym typeface="+mn-ea"/>
              </a:rPr>
              <a:t>多</a:t>
            </a:r>
            <a:r>
              <a:rPr lang="zh-CN" altLang="en-US" sz="1200" dirty="0">
                <a:solidFill>
                  <a:schemeClr val="bg1"/>
                </a:solidFill>
                <a:latin typeface="微软雅黑" panose="020B0503020204020204" pitchFamily="34" charset="-122"/>
                <a:ea typeface="微软雅黑" panose="020B0503020204020204" pitchFamily="34" charset="-122"/>
                <a:sym typeface="+mn-ea"/>
              </a:rPr>
              <a:t>奈哌齐的有效性较多反映在长期记忆和语言能力方面，而利斯的明则在专注力和分类能力流畅度的改善较为明显</a:t>
            </a:r>
            <a:r>
              <a:rPr lang="en-US" altLang="zh-CN" sz="1200" baseline="30000" dirty="0">
                <a:solidFill>
                  <a:schemeClr val="bg1"/>
                </a:solidFill>
                <a:latin typeface="微软雅黑" panose="020B0503020204020204" pitchFamily="34" charset="-122"/>
                <a:ea typeface="微软雅黑" panose="020B0503020204020204" pitchFamily="34" charset="-122"/>
                <a:sym typeface="+mn-ea"/>
              </a:rPr>
              <a:t>3</a:t>
            </a:r>
            <a:r>
              <a:rPr lang="zh-CN" altLang="en-US" sz="1200" dirty="0" smtClean="0">
                <a:solidFill>
                  <a:schemeClr val="bg1"/>
                </a:solidFill>
                <a:latin typeface="微软雅黑" panose="020B0503020204020204" pitchFamily="34" charset="-122"/>
                <a:ea typeface="微软雅黑" panose="020B0503020204020204" pitchFamily="34" charset="-122"/>
                <a:sym typeface="+mn-ea"/>
              </a:rPr>
              <a:t>。</a:t>
            </a:r>
            <a:endParaRPr lang="zh-CN" altLang="en-US" sz="1200" dirty="0" smtClean="0">
              <a:solidFill>
                <a:schemeClr val="bg1"/>
              </a:solidFill>
              <a:latin typeface="微软雅黑" panose="020B0503020204020204" pitchFamily="34" charset="-122"/>
              <a:ea typeface="微软雅黑" panose="020B0503020204020204" pitchFamily="34" charset="-122"/>
              <a:sym typeface="+mn-ea"/>
            </a:endParaRPr>
          </a:p>
          <a:p>
            <a:pPr marL="171450" indent="-171450">
              <a:lnSpc>
                <a:spcPct val="150000"/>
              </a:lnSpc>
              <a:spcBef>
                <a:spcPct val="0"/>
              </a:spcBef>
              <a:spcAft>
                <a:spcPts val="600"/>
              </a:spcAft>
            </a:pPr>
            <a:r>
              <a:rPr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一项在中国进行的多中心、随机、开放、对照试验研究显示</a:t>
            </a:r>
            <a:r>
              <a:rPr lang="en-US" sz="1200" b="1" baseline="300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4</a:t>
            </a:r>
            <a:r>
              <a:rPr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，卡巴拉汀组显著改善日常生活能力 </a:t>
            </a:r>
            <a:r>
              <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P&lt;0.01</a:t>
            </a:r>
            <a:r>
              <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卡巴拉汀组在社会活动能力方面稍优于多奈哌齐组 </a:t>
            </a:r>
            <a:r>
              <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P=0.05</a:t>
            </a:r>
            <a:r>
              <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sz="1200"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6" name="圆角矩形 13"/>
          <p:cNvSpPr/>
          <p:nvPr>
            <p:custDataLst>
              <p:tags r:id="rId10"/>
            </p:custDataLst>
          </p:nvPr>
        </p:nvSpPr>
        <p:spPr>
          <a:xfrm>
            <a:off x="6276975" y="1117600"/>
            <a:ext cx="4447540"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lvl="0" indent="0" algn="ctr" eaLnBrk="1" hangingPunct="1">
              <a:spcBef>
                <a:spcPct val="0"/>
              </a:spcBef>
              <a:buNone/>
            </a:pPr>
            <a:r>
              <a:rPr lang="zh-CN" altLang="en-US" sz="1600" b="1" dirty="0">
                <a:solidFill>
                  <a:schemeClr val="bg1"/>
                </a:solidFill>
                <a:latin typeface="微软雅黑" panose="020B0503020204020204" pitchFamily="34" charset="-122"/>
                <a:ea typeface="微软雅黑" panose="020B0503020204020204" pitchFamily="34" charset="-122"/>
                <a:sym typeface="+mn-ea"/>
              </a:rPr>
              <a:t>同疾病治疗领域内或同药理作用药品上市情况</a:t>
            </a:r>
            <a:endParaRPr lang="zh-CN" altLang="en-US" sz="1600">
              <a:solidFill>
                <a:schemeClr val="bg1"/>
              </a:solidFill>
            </a:endParaRPr>
          </a:p>
          <a:p>
            <a:pPr marL="0" lvl="0" indent="0" algn="ctr" eaLnBrk="1" hangingPunct="1">
              <a:spcBef>
                <a:spcPct val="0"/>
              </a:spcBef>
              <a:buNone/>
            </a:pPr>
            <a:endParaRPr lang="zh-CN" altLang="en-US" sz="1600" b="1" dirty="0">
              <a:solidFill>
                <a:schemeClr val="bg1"/>
              </a:solidFill>
              <a:latin typeface="微软雅黑" panose="020B0503020204020204" pitchFamily="34" charset="-122"/>
              <a:ea typeface="微软雅黑" panose="020B0503020204020204" pitchFamily="34" charset="-122"/>
            </a:endParaRPr>
          </a:p>
        </p:txBody>
      </p:sp>
    </p:spTree>
    <p:custDataLst>
      <p:tags r:id="rId1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 name="组合 2"/>
          <p:cNvGrpSpPr/>
          <p:nvPr userDrawn="1">
            <p:custDataLst>
              <p:tags r:id="rId1"/>
            </p:custDataLst>
          </p:nvPr>
        </p:nvGrpSpPr>
        <p:grpSpPr>
          <a:xfrm>
            <a:off x="5014422" y="6093460"/>
            <a:ext cx="8190403" cy="812800"/>
            <a:chOff x="4001597" y="5613400"/>
            <a:chExt cx="8190403" cy="1244600"/>
          </a:xfrm>
        </p:grpSpPr>
        <p:sp>
          <p:nvSpPr>
            <p:cNvPr id="4"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5" name="等腰三角形 4"/>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cxnSp>
        <p:nvCxnSpPr>
          <p:cNvPr id="51" name="直接连接符 50"/>
          <p:cNvCxnSpPr/>
          <p:nvPr>
            <p:custDataLst>
              <p:tags r:id="rId4"/>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
        <p:nvSpPr>
          <p:cNvPr id="52" name="文本框 51"/>
          <p:cNvSpPr txBox="1"/>
          <p:nvPr>
            <p:custDataLst>
              <p:tags r:id="rId5"/>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en-US" altLang="zh-CN"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01 </a:t>
            </a:r>
            <a:r>
              <a:rPr lang="zh-CN" altLang="en-US"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药品基本信息</a:t>
            </a:r>
            <a:endParaRPr lang="zh-CN" altLang="en-US" sz="2800" b="1" dirty="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4" name="圆角矩形 2"/>
          <p:cNvSpPr/>
          <p:nvPr>
            <p:custDataLst>
              <p:tags r:id="rId6"/>
            </p:custDataLst>
          </p:nvPr>
        </p:nvSpPr>
        <p:spPr>
          <a:xfrm>
            <a:off x="3978910" y="1107440"/>
            <a:ext cx="4234815"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lvl="0" indent="0" algn="ctr" eaLnBrk="1" hangingPunct="1">
              <a:spcBef>
                <a:spcPct val="0"/>
              </a:spcBef>
              <a:buNone/>
            </a:pPr>
            <a:r>
              <a:rPr lang="zh-CN" altLang="en-US" sz="1600" b="1" dirty="0">
                <a:solidFill>
                  <a:schemeClr val="bg1"/>
                </a:solidFill>
                <a:latin typeface="微软雅黑" panose="020B0503020204020204" pitchFamily="34" charset="-122"/>
                <a:ea typeface="微软雅黑" panose="020B0503020204020204" pitchFamily="34" charset="-122"/>
                <a:sym typeface="+mn-ea"/>
              </a:rPr>
              <a:t>目前大陆地区同通用名药品的上市情况</a:t>
            </a:r>
            <a:endParaRPr lang="zh-CN" altLang="en-US" sz="1600" b="1" dirty="0">
              <a:solidFill>
                <a:schemeClr val="lt1"/>
              </a:solidFill>
              <a:latin typeface="微软雅黑" panose="020B0503020204020204" pitchFamily="34" charset="-122"/>
              <a:ea typeface="微软雅黑" panose="020B0503020204020204" pitchFamily="34" charset="-122"/>
            </a:endParaRPr>
          </a:p>
        </p:txBody>
      </p:sp>
      <p:graphicFrame>
        <p:nvGraphicFramePr>
          <p:cNvPr id="6" name="表格 5"/>
          <p:cNvGraphicFramePr/>
          <p:nvPr/>
        </p:nvGraphicFramePr>
        <p:xfrm>
          <a:off x="1129665" y="1722755"/>
          <a:ext cx="9932035" cy="3632835"/>
        </p:xfrm>
        <a:graphic>
          <a:graphicData uri="http://schemas.openxmlformats.org/drawingml/2006/table">
            <a:tbl>
              <a:tblPr/>
              <a:tblGrid>
                <a:gridCol w="687070"/>
                <a:gridCol w="2275840"/>
                <a:gridCol w="2722880"/>
                <a:gridCol w="2473960"/>
                <a:gridCol w="1772238"/>
              </a:tblGrid>
              <a:tr h="375285">
                <a:tc>
                  <a:txBody>
                    <a:bodyPr/>
                    <a:p>
                      <a:pPr algn="ctr" fontAlgn="ctr">
                        <a:buNone/>
                      </a:pPr>
                      <a:r>
                        <a:rPr lang="zh-CN" altLang="en-US" sz="1200" i="0" dirty="0" smtClean="0">
                          <a:solidFill>
                            <a:schemeClr val="bg1"/>
                          </a:solidFill>
                          <a:latin typeface="微软雅黑" panose="020B0503020204020204" pitchFamily="34" charset="-122"/>
                          <a:ea typeface="微软雅黑" panose="020B0503020204020204" pitchFamily="34" charset="-122"/>
                        </a:rPr>
                        <a:t>序号</a:t>
                      </a:r>
                      <a:endParaRPr lang="zh-CN" altLang="en-US" sz="1200" i="0" dirty="0" smtClean="0">
                        <a:solidFill>
                          <a:schemeClr val="bg1"/>
                        </a:solidFill>
                        <a:latin typeface="微软雅黑" panose="020B0503020204020204" pitchFamily="34" charset="-122"/>
                        <a:ea typeface="微软雅黑" panose="020B0503020204020204" pitchFamily="3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gradFill>
                      <a:gsLst>
                        <a:gs pos="50000">
                          <a:schemeClr val="accent2"/>
                        </a:gs>
                        <a:gs pos="0">
                          <a:schemeClr val="accent2">
                            <a:lumMod val="25000"/>
                            <a:lumOff val="75000"/>
                          </a:schemeClr>
                        </a:gs>
                        <a:gs pos="100000">
                          <a:schemeClr val="accent2">
                            <a:lumMod val="85000"/>
                          </a:schemeClr>
                        </a:gs>
                      </a:gsLst>
                      <a:lin ang="5400000" scaled="1"/>
                    </a:gradFill>
                  </a:tcPr>
                </a:tc>
                <a:tc>
                  <a:txBody>
                    <a:bodyPr/>
                    <a:p>
                      <a:pPr algn="ctr" fontAlgn="ctr"/>
                      <a:r>
                        <a:rPr lang="zh-CN" altLang="en-US" sz="1200" i="0" dirty="0" smtClean="0">
                          <a:solidFill>
                            <a:schemeClr val="bg1"/>
                          </a:solidFill>
                          <a:latin typeface="微软雅黑" panose="020B0503020204020204" pitchFamily="34" charset="-122"/>
                          <a:ea typeface="微软雅黑" panose="020B0503020204020204" pitchFamily="34" charset="-122"/>
                        </a:rPr>
                        <a:t>上市许可持有人</a:t>
                      </a:r>
                      <a:endParaRPr lang="zh-CN" altLang="en-US" sz="1200" i="0" dirty="0" smtClean="0">
                        <a:solidFill>
                          <a:schemeClr val="bg1"/>
                        </a:solidFill>
                        <a:latin typeface="微软雅黑" panose="020B0503020204020204" pitchFamily="34" charset="-122"/>
                        <a:ea typeface="微软雅黑" panose="020B0503020204020204" pitchFamily="3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gradFill>
                      <a:gsLst>
                        <a:gs pos="50000">
                          <a:schemeClr val="accent2"/>
                        </a:gs>
                        <a:gs pos="0">
                          <a:schemeClr val="accent2">
                            <a:lumMod val="25000"/>
                            <a:lumOff val="75000"/>
                          </a:schemeClr>
                        </a:gs>
                        <a:gs pos="100000">
                          <a:schemeClr val="accent2">
                            <a:lumMod val="85000"/>
                          </a:schemeClr>
                        </a:gs>
                      </a:gsLst>
                      <a:lin ang="5400000" scaled="1"/>
                    </a:gradFill>
                  </a:tcPr>
                </a:tc>
                <a:tc>
                  <a:txBody>
                    <a:bodyPr/>
                    <a:p>
                      <a:pPr algn="ctr" fontAlgn="ctr"/>
                      <a:r>
                        <a:rPr lang="zh-CN" altLang="en-US" sz="1200" i="0" dirty="0" smtClean="0">
                          <a:solidFill>
                            <a:schemeClr val="bg1"/>
                          </a:solidFill>
                          <a:latin typeface="微软雅黑" panose="020B0503020204020204" pitchFamily="34" charset="-122"/>
                          <a:ea typeface="微软雅黑" panose="020B0503020204020204" pitchFamily="34" charset="-122"/>
                        </a:rPr>
                        <a:t>生产单位</a:t>
                      </a:r>
                      <a:endParaRPr lang="zh-CN" altLang="en-US" sz="1200" i="0" dirty="0" smtClean="0">
                        <a:solidFill>
                          <a:schemeClr val="bg1"/>
                        </a:solidFill>
                        <a:latin typeface="微软雅黑" panose="020B0503020204020204" pitchFamily="34" charset="-122"/>
                        <a:ea typeface="微软雅黑" panose="020B0503020204020204" pitchFamily="3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gradFill>
                      <a:gsLst>
                        <a:gs pos="50000">
                          <a:schemeClr val="accent2"/>
                        </a:gs>
                        <a:gs pos="0">
                          <a:schemeClr val="accent2">
                            <a:lumMod val="25000"/>
                            <a:lumOff val="75000"/>
                          </a:schemeClr>
                        </a:gs>
                        <a:gs pos="100000">
                          <a:schemeClr val="accent2">
                            <a:lumMod val="85000"/>
                          </a:schemeClr>
                        </a:gs>
                      </a:gsLst>
                      <a:lin ang="5400000" scaled="1"/>
                    </a:gradFill>
                  </a:tcPr>
                </a:tc>
                <a:tc>
                  <a:txBody>
                    <a:bodyPr/>
                    <a:p>
                      <a:pPr algn="ctr" fontAlgn="ctr"/>
                      <a:r>
                        <a:rPr lang="zh-CN" altLang="en-US" sz="1200" i="0" dirty="0" smtClean="0">
                          <a:solidFill>
                            <a:schemeClr val="bg1"/>
                          </a:solidFill>
                          <a:latin typeface="微软雅黑" panose="020B0503020204020204" pitchFamily="34" charset="-122"/>
                          <a:ea typeface="微软雅黑" panose="020B0503020204020204" pitchFamily="34" charset="-122"/>
                        </a:rPr>
                        <a:t>规格</a:t>
                      </a:r>
                      <a:endParaRPr lang="zh-CN" altLang="en-US" sz="1200" i="0" dirty="0" smtClean="0">
                        <a:solidFill>
                          <a:schemeClr val="bg1"/>
                        </a:solidFill>
                        <a:latin typeface="微软雅黑" panose="020B0503020204020204" pitchFamily="34" charset="-122"/>
                        <a:ea typeface="微软雅黑" panose="020B0503020204020204" pitchFamily="3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gradFill>
                      <a:gsLst>
                        <a:gs pos="50000">
                          <a:schemeClr val="accent2"/>
                        </a:gs>
                        <a:gs pos="0">
                          <a:schemeClr val="accent2">
                            <a:lumMod val="25000"/>
                            <a:lumOff val="75000"/>
                          </a:schemeClr>
                        </a:gs>
                        <a:gs pos="100000">
                          <a:schemeClr val="accent2">
                            <a:lumMod val="85000"/>
                          </a:schemeClr>
                        </a:gs>
                      </a:gsLst>
                      <a:lin ang="5400000" scaled="1"/>
                    </a:gradFill>
                  </a:tcPr>
                </a:tc>
                <a:tc>
                  <a:txBody>
                    <a:bodyPr/>
                    <a:p>
                      <a:pPr algn="ctr" fontAlgn="ctr"/>
                      <a:r>
                        <a:rPr lang="zh-CN" altLang="en-US" sz="1200" i="0" dirty="0" smtClean="0">
                          <a:solidFill>
                            <a:schemeClr val="bg1"/>
                          </a:solidFill>
                          <a:latin typeface="微软雅黑" panose="020B0503020204020204" pitchFamily="34" charset="-122"/>
                          <a:ea typeface="微软雅黑" panose="020B0503020204020204" pitchFamily="34" charset="-122"/>
                        </a:rPr>
                        <a:t>批准日期</a:t>
                      </a:r>
                      <a:endParaRPr lang="zh-CN" altLang="en-US" sz="1200" i="0" dirty="0" smtClean="0">
                        <a:solidFill>
                          <a:schemeClr val="bg1"/>
                        </a:solidFill>
                        <a:latin typeface="微软雅黑" panose="020B0503020204020204" pitchFamily="34" charset="-122"/>
                        <a:ea typeface="微软雅黑" panose="020B0503020204020204" pitchFamily="34" charset="-122"/>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gradFill>
                      <a:gsLst>
                        <a:gs pos="50000">
                          <a:schemeClr val="accent2"/>
                        </a:gs>
                        <a:gs pos="0">
                          <a:schemeClr val="accent2">
                            <a:lumMod val="25000"/>
                            <a:lumOff val="75000"/>
                          </a:schemeClr>
                        </a:gs>
                        <a:gs pos="100000">
                          <a:schemeClr val="accent2">
                            <a:lumMod val="85000"/>
                          </a:schemeClr>
                        </a:gs>
                      </a:gsLst>
                      <a:lin ang="5400000" scaled="1"/>
                    </a:gradFill>
                  </a:tcPr>
                </a:tc>
              </a:tr>
              <a:tr h="361950">
                <a:tc>
                  <a:txBody>
                    <a:bodyPr/>
                    <a:p>
                      <a:pPr algn="ctr" fontAlgn="ctr">
                        <a:buNone/>
                      </a:pPr>
                      <a:r>
                        <a:rPr lang="en-US" altLang="zh-CN" sz="1100" b="0" i="0">
                          <a:solidFill>
                            <a:srgbClr val="000000"/>
                          </a:solidFill>
                          <a:latin typeface="+mj-ea"/>
                          <a:ea typeface="+mj-ea"/>
                        </a:rPr>
                        <a:t>1</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万特制药（海南）有限公司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浙江凯润药业股份有限公司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50ml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0.1g</a:t>
                      </a:r>
                      <a:r>
                        <a:rPr lang="zh-CN" altLang="en-US" sz="1100" b="0" i="0">
                          <a:solidFill>
                            <a:srgbClr val="000000"/>
                          </a:solidFill>
                          <a:latin typeface="+mj-ea"/>
                          <a:ea typeface="+mj-ea"/>
                          <a:cs typeface="+mj-ea"/>
                        </a:rPr>
                        <a:t>（按</a:t>
                      </a:r>
                      <a:r>
                        <a:rPr lang="en-US" altLang="zh-CN" sz="1100" b="0" i="0">
                          <a:solidFill>
                            <a:srgbClr val="000000"/>
                          </a:solidFill>
                          <a:latin typeface="+mj-ea"/>
                          <a:ea typeface="+mj-ea"/>
                          <a:cs typeface="+mj-ea"/>
                        </a:rPr>
                        <a:t>C</a:t>
                      </a:r>
                      <a:r>
                        <a:rPr lang="en-US" altLang="zh-CN" sz="1100" b="0" i="0" baseline="-25000">
                          <a:solidFill>
                            <a:srgbClr val="000000"/>
                          </a:solidFill>
                          <a:latin typeface="+mj-ea"/>
                          <a:ea typeface="+mj-ea"/>
                          <a:cs typeface="+mj-ea"/>
                        </a:rPr>
                        <a:t>14</a:t>
                      </a:r>
                      <a:r>
                        <a:rPr lang="en-US" altLang="zh-CN" sz="1100" b="0" i="0">
                          <a:solidFill>
                            <a:srgbClr val="000000"/>
                          </a:solidFill>
                          <a:latin typeface="+mj-ea"/>
                          <a:ea typeface="+mj-ea"/>
                          <a:cs typeface="+mj-ea"/>
                        </a:rPr>
                        <a:t>H</a:t>
                      </a:r>
                      <a:r>
                        <a:rPr lang="en-US" altLang="zh-CN" sz="1100" b="0" i="0" baseline="-25000">
                          <a:solidFill>
                            <a:srgbClr val="000000"/>
                          </a:solidFill>
                          <a:latin typeface="+mj-ea"/>
                          <a:ea typeface="+mj-ea"/>
                          <a:cs typeface="+mj-ea"/>
                        </a:rPr>
                        <a:t>22</a:t>
                      </a:r>
                      <a:r>
                        <a:rPr lang="en-US" altLang="zh-CN" sz="1100" b="0" i="0">
                          <a:solidFill>
                            <a:srgbClr val="000000"/>
                          </a:solidFill>
                          <a:latin typeface="+mj-ea"/>
                          <a:ea typeface="+mj-ea"/>
                          <a:cs typeface="+mj-ea"/>
                        </a:rPr>
                        <a:t>N</a:t>
                      </a:r>
                      <a:r>
                        <a:rPr lang="en-US" altLang="zh-CN" sz="1100" b="0" i="0" baseline="-25000">
                          <a:solidFill>
                            <a:srgbClr val="000000"/>
                          </a:solidFill>
                          <a:latin typeface="+mj-ea"/>
                          <a:ea typeface="+mj-ea"/>
                          <a:cs typeface="+mj-ea"/>
                        </a:rPr>
                        <a:t>2</a:t>
                      </a:r>
                      <a:r>
                        <a:rPr lang="en-US" altLang="zh-CN" sz="1100" b="0" i="0">
                          <a:solidFill>
                            <a:srgbClr val="000000"/>
                          </a:solidFill>
                          <a:latin typeface="+mj-ea"/>
                          <a:ea typeface="+mj-ea"/>
                          <a:cs typeface="+mj-ea"/>
                        </a:rPr>
                        <a:t>O</a:t>
                      </a:r>
                      <a:r>
                        <a:rPr lang="en-US" altLang="zh-CN" sz="1100" b="0" i="0" baseline="-25000">
                          <a:solidFill>
                            <a:srgbClr val="000000"/>
                          </a:solidFill>
                          <a:latin typeface="+mj-ea"/>
                          <a:ea typeface="+mj-ea"/>
                          <a:cs typeface="+mj-ea"/>
                        </a:rPr>
                        <a:t>2</a:t>
                      </a:r>
                      <a:r>
                        <a:rPr lang="zh-CN" altLang="en-US" sz="1100" b="0" i="0">
                          <a:solidFill>
                            <a:srgbClr val="000000"/>
                          </a:solidFill>
                          <a:latin typeface="+mj-ea"/>
                          <a:ea typeface="+mj-ea"/>
                          <a:cs typeface="+mj-ea"/>
                        </a:rPr>
                        <a:t>计）</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2024-8-5</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2</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浙江恒研医药科技有限公司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浙江凯润药业股份有限公司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50ml：0.1g（</a:t>
                      </a:r>
                      <a:r>
                        <a:rPr lang="zh-CN" altLang="en-US" sz="1100" b="0" i="0">
                          <a:solidFill>
                            <a:srgbClr val="000000"/>
                          </a:solidFill>
                          <a:latin typeface="+mj-ea"/>
                          <a:ea typeface="+mj-ea"/>
                          <a:cs typeface="+mj-ea"/>
                        </a:rPr>
                        <a:t>按</a:t>
                      </a:r>
                      <a:r>
                        <a:rPr lang="en-US" altLang="zh-CN" sz="1100" b="0" i="0">
                          <a:solidFill>
                            <a:srgbClr val="000000"/>
                          </a:solidFill>
                          <a:latin typeface="+mj-ea"/>
                          <a:ea typeface="+mj-ea"/>
                          <a:cs typeface="+mj-ea"/>
                        </a:rPr>
                        <a:t>C</a:t>
                      </a:r>
                      <a:r>
                        <a:rPr lang="en-US" altLang="zh-CN" sz="1100" b="0" i="0" baseline="-25000">
                          <a:solidFill>
                            <a:srgbClr val="000000"/>
                          </a:solidFill>
                          <a:latin typeface="+mj-ea"/>
                          <a:ea typeface="+mj-ea"/>
                          <a:cs typeface="+mj-ea"/>
                        </a:rPr>
                        <a:t>14</a:t>
                      </a:r>
                      <a:r>
                        <a:rPr lang="en-US" altLang="zh-CN" sz="1100" b="0" i="0">
                          <a:solidFill>
                            <a:srgbClr val="000000"/>
                          </a:solidFill>
                          <a:latin typeface="+mj-ea"/>
                          <a:ea typeface="+mj-ea"/>
                          <a:cs typeface="+mj-ea"/>
                        </a:rPr>
                        <a:t>H</a:t>
                      </a:r>
                      <a:r>
                        <a:rPr lang="en-US" altLang="zh-CN" sz="1100" b="0" i="0" baseline="-25000">
                          <a:solidFill>
                            <a:srgbClr val="000000"/>
                          </a:solidFill>
                          <a:latin typeface="+mj-ea"/>
                          <a:ea typeface="+mj-ea"/>
                          <a:cs typeface="+mj-ea"/>
                        </a:rPr>
                        <a:t>22</a:t>
                      </a:r>
                      <a:r>
                        <a:rPr lang="en-US" altLang="zh-CN" sz="1100" b="0" i="0">
                          <a:solidFill>
                            <a:srgbClr val="000000"/>
                          </a:solidFill>
                          <a:latin typeface="+mj-ea"/>
                          <a:ea typeface="+mj-ea"/>
                          <a:cs typeface="+mj-ea"/>
                        </a:rPr>
                        <a:t>N</a:t>
                      </a:r>
                      <a:r>
                        <a:rPr lang="en-US" altLang="zh-CN" sz="1100" b="0" i="0" baseline="-25000">
                          <a:solidFill>
                            <a:srgbClr val="000000"/>
                          </a:solidFill>
                          <a:latin typeface="+mj-ea"/>
                          <a:ea typeface="+mj-ea"/>
                          <a:cs typeface="+mj-ea"/>
                        </a:rPr>
                        <a:t>2</a:t>
                      </a:r>
                      <a:r>
                        <a:rPr lang="en-US" altLang="zh-CN" sz="1100" b="0" i="0">
                          <a:solidFill>
                            <a:srgbClr val="000000"/>
                          </a:solidFill>
                          <a:latin typeface="+mj-ea"/>
                          <a:ea typeface="+mj-ea"/>
                          <a:cs typeface="+mj-ea"/>
                        </a:rPr>
                        <a:t>O</a:t>
                      </a:r>
                      <a:r>
                        <a:rPr lang="en-US" altLang="zh-CN" sz="1100" b="0" i="0" baseline="-25000">
                          <a:solidFill>
                            <a:srgbClr val="000000"/>
                          </a:solidFill>
                          <a:latin typeface="+mj-ea"/>
                          <a:ea typeface="+mj-ea"/>
                          <a:cs typeface="+mj-ea"/>
                        </a:rPr>
                        <a:t>2</a:t>
                      </a:r>
                      <a:r>
                        <a:rPr lang="zh-CN" altLang="en-US" sz="1100" b="0" i="0">
                          <a:solidFill>
                            <a:srgbClr val="000000"/>
                          </a:solidFill>
                          <a:latin typeface="+mj-ea"/>
                          <a:ea typeface="+mj-ea"/>
                          <a:cs typeface="+mj-ea"/>
                        </a:rPr>
                        <a:t>计）</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2024-12-1</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3</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浙江赛默制药有限公司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浙江赛默制药有限公司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50ml：0.1g（</a:t>
                      </a:r>
                      <a:r>
                        <a:rPr lang="zh-CN" altLang="en-US" sz="1100" b="0" i="0">
                          <a:solidFill>
                            <a:srgbClr val="000000"/>
                          </a:solidFill>
                          <a:latin typeface="+mj-ea"/>
                          <a:ea typeface="+mj-ea"/>
                          <a:cs typeface="+mj-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b="0" i="0">
                          <a:solidFill>
                            <a:srgbClr val="000000"/>
                          </a:solidFill>
                          <a:latin typeface="+mj-ea"/>
                          <a:ea typeface="+mj-ea"/>
                          <a:cs typeface="+mj-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2025-9-16</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4</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北京双鹭药业股份有限公司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北京双鹭药业股份有限公司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50ml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0.1g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2026-4-21</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5</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浙江赛默制药有限公司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浙江赛默制药有限公司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120ml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0.24g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2025-9-16</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6</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广州一品红制药有限公司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广州一品红制药有限公司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120ml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0.24g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2025-11-18</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7</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上海美优制药有限公司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上海美优制药有限公司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120ml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0.24g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2026-3-25</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8</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深圳九福药业科技有限公司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华益药业科技（安徽）有限公司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120ml:0.24g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2026-4-14</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r h="361950">
                <a:tc>
                  <a:txBody>
                    <a:bodyPr/>
                    <a:p>
                      <a:pPr algn="ctr" fontAlgn="ctr">
                        <a:buNone/>
                      </a:pPr>
                      <a:r>
                        <a:rPr lang="en-US" altLang="zh-CN" sz="1100" b="0" i="0">
                          <a:solidFill>
                            <a:srgbClr val="000000"/>
                          </a:solidFill>
                          <a:latin typeface="+mj-ea"/>
                          <a:ea typeface="+mj-ea"/>
                        </a:rPr>
                        <a:t>9</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北京双鹭药业股份有限公司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zh-CN" altLang="en-US" sz="1100" b="0" i="0">
                          <a:solidFill>
                            <a:srgbClr val="000000"/>
                          </a:solidFill>
                          <a:latin typeface="+mj-ea"/>
                          <a:ea typeface="+mj-ea"/>
                        </a:rPr>
                        <a:t>北京双鹭药业股份有限公司</a:t>
                      </a:r>
                      <a:endParaRPr lang="zh-CN" altLang="en-US"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cs typeface="+mj-ea"/>
                        </a:rPr>
                        <a:t>120ml</a:t>
                      </a:r>
                      <a:r>
                        <a:rPr lang="zh-CN" altLang="en-US" sz="1100" b="0" i="0">
                          <a:solidFill>
                            <a:srgbClr val="000000"/>
                          </a:solidFill>
                          <a:latin typeface="+mj-ea"/>
                          <a:ea typeface="+mj-ea"/>
                          <a:cs typeface="+mj-ea"/>
                        </a:rPr>
                        <a:t>：</a:t>
                      </a:r>
                      <a:r>
                        <a:rPr lang="en-US" altLang="zh-CN" sz="1100" b="0" i="0">
                          <a:solidFill>
                            <a:srgbClr val="000000"/>
                          </a:solidFill>
                          <a:latin typeface="+mj-ea"/>
                          <a:ea typeface="+mj-ea"/>
                          <a:cs typeface="+mj-ea"/>
                        </a:rPr>
                        <a:t>0.24g</a:t>
                      </a:r>
                      <a:r>
                        <a:rPr lang="en-US" altLang="zh-CN" sz="1100">
                          <a:solidFill>
                            <a:srgbClr val="000000"/>
                          </a:solidFill>
                          <a:latin typeface="+mj-ea"/>
                          <a:ea typeface="+mj-ea"/>
                          <a:cs typeface="+mj-ea"/>
                          <a:sym typeface="+mn-ea"/>
                        </a:rPr>
                        <a:t>（</a:t>
                      </a:r>
                      <a:r>
                        <a:rPr lang="zh-CN" altLang="en-US" sz="1100">
                          <a:solidFill>
                            <a:srgbClr val="000000"/>
                          </a:solidFill>
                          <a:latin typeface="+mj-ea"/>
                          <a:ea typeface="+mj-ea"/>
                          <a:cs typeface="+mj-ea"/>
                          <a:sym typeface="+mn-ea"/>
                        </a:rPr>
                        <a:t>按</a:t>
                      </a:r>
                      <a:r>
                        <a:rPr lang="en-US" altLang="zh-CN" sz="1100">
                          <a:solidFill>
                            <a:srgbClr val="000000"/>
                          </a:solidFill>
                          <a:latin typeface="+mj-ea"/>
                          <a:ea typeface="+mj-ea"/>
                          <a:cs typeface="+mj-ea"/>
                          <a:sym typeface="+mn-ea"/>
                        </a:rPr>
                        <a:t>C</a:t>
                      </a:r>
                      <a:r>
                        <a:rPr lang="en-US" altLang="zh-CN" sz="1100" baseline="-25000">
                          <a:solidFill>
                            <a:srgbClr val="000000"/>
                          </a:solidFill>
                          <a:latin typeface="+mj-ea"/>
                          <a:ea typeface="+mj-ea"/>
                          <a:cs typeface="+mj-ea"/>
                          <a:sym typeface="+mn-ea"/>
                        </a:rPr>
                        <a:t>14</a:t>
                      </a:r>
                      <a:r>
                        <a:rPr lang="en-US" altLang="zh-CN" sz="1100">
                          <a:solidFill>
                            <a:srgbClr val="000000"/>
                          </a:solidFill>
                          <a:latin typeface="+mj-ea"/>
                          <a:ea typeface="+mj-ea"/>
                          <a:cs typeface="+mj-ea"/>
                          <a:sym typeface="+mn-ea"/>
                        </a:rPr>
                        <a:t>H</a:t>
                      </a:r>
                      <a:r>
                        <a:rPr lang="en-US" altLang="zh-CN" sz="1100" baseline="-25000">
                          <a:solidFill>
                            <a:srgbClr val="000000"/>
                          </a:solidFill>
                          <a:latin typeface="+mj-ea"/>
                          <a:ea typeface="+mj-ea"/>
                          <a:cs typeface="+mj-ea"/>
                          <a:sym typeface="+mn-ea"/>
                        </a:rPr>
                        <a:t>22</a:t>
                      </a:r>
                      <a:r>
                        <a:rPr lang="en-US" altLang="zh-CN" sz="1100">
                          <a:solidFill>
                            <a:srgbClr val="000000"/>
                          </a:solidFill>
                          <a:latin typeface="+mj-ea"/>
                          <a:ea typeface="+mj-ea"/>
                          <a:cs typeface="+mj-ea"/>
                          <a:sym typeface="+mn-ea"/>
                        </a:rPr>
                        <a:t>N</a:t>
                      </a:r>
                      <a:r>
                        <a:rPr lang="en-US" altLang="zh-CN" sz="1100" baseline="-25000">
                          <a:solidFill>
                            <a:srgbClr val="000000"/>
                          </a:solidFill>
                          <a:latin typeface="+mj-ea"/>
                          <a:ea typeface="+mj-ea"/>
                          <a:cs typeface="+mj-ea"/>
                          <a:sym typeface="+mn-ea"/>
                        </a:rPr>
                        <a:t>2</a:t>
                      </a:r>
                      <a:r>
                        <a:rPr lang="en-US" altLang="zh-CN" sz="1100">
                          <a:solidFill>
                            <a:srgbClr val="000000"/>
                          </a:solidFill>
                          <a:latin typeface="+mj-ea"/>
                          <a:ea typeface="+mj-ea"/>
                          <a:cs typeface="+mj-ea"/>
                          <a:sym typeface="+mn-ea"/>
                        </a:rPr>
                        <a:t>O</a:t>
                      </a:r>
                      <a:r>
                        <a:rPr lang="en-US" altLang="zh-CN" sz="1100" baseline="-25000">
                          <a:solidFill>
                            <a:srgbClr val="000000"/>
                          </a:solidFill>
                          <a:latin typeface="+mj-ea"/>
                          <a:ea typeface="+mj-ea"/>
                          <a:cs typeface="+mj-ea"/>
                          <a:sym typeface="+mn-ea"/>
                        </a:rPr>
                        <a:t>2</a:t>
                      </a:r>
                      <a:r>
                        <a:rPr lang="zh-CN" altLang="en-US" sz="1100">
                          <a:solidFill>
                            <a:srgbClr val="000000"/>
                          </a:solidFill>
                          <a:latin typeface="+mj-ea"/>
                          <a:ea typeface="+mj-ea"/>
                          <a:cs typeface="+mj-ea"/>
                          <a:sym typeface="+mn-ea"/>
                        </a:rPr>
                        <a:t>计</a:t>
                      </a:r>
                      <a:r>
                        <a:rPr lang="zh-CN" altLang="en-US" sz="1100">
                          <a:solidFill>
                            <a:srgbClr val="000000"/>
                          </a:solidFill>
                          <a:latin typeface="+mj-ea"/>
                          <a:ea typeface="+mj-ea"/>
                          <a:cs typeface="+mj-ea"/>
                          <a:sym typeface="+mn-ea"/>
                        </a:rPr>
                        <a:t>）</a:t>
                      </a:r>
                      <a:endParaRPr lang="zh-CN" altLang="en-US" sz="1100" b="0" i="0">
                        <a:solidFill>
                          <a:srgbClr val="000000"/>
                        </a:solidFill>
                        <a:latin typeface="+mj-ea"/>
                        <a:ea typeface="+mj-ea"/>
                        <a:cs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c>
                  <a:txBody>
                    <a:bodyPr/>
                    <a:p>
                      <a:pPr algn="ctr" fontAlgn="ctr"/>
                      <a:r>
                        <a:rPr lang="en-US" altLang="zh-CN" sz="1100" b="0" i="0">
                          <a:solidFill>
                            <a:srgbClr val="000000"/>
                          </a:solidFill>
                          <a:latin typeface="+mj-ea"/>
                          <a:ea typeface="+mj-ea"/>
                        </a:rPr>
                        <a:t>2026-4-21</a:t>
                      </a:r>
                      <a:endParaRPr lang="en-US" altLang="zh-CN" sz="1100" b="0" i="0">
                        <a:solidFill>
                          <a:srgbClr val="000000"/>
                        </a:solidFill>
                        <a:latin typeface="+mj-ea"/>
                        <a:ea typeface="+mj-ea"/>
                      </a:endParaRPr>
                    </a:p>
                  </a:txBody>
                  <a:tcPr marL="9842" marR="9842" marT="9842"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noFill/>
                  </a:tcPr>
                </a:tc>
              </a:tr>
            </a:tbl>
          </a:graphicData>
        </a:graphic>
      </p:graphicFrame>
    </p:spTree>
    <p:custDataLst>
      <p:tags r:id="rId7"/>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7" name="图片 16"/>
          <p:cNvPicPr>
            <a:picLocks noChangeAspect="1"/>
          </p:cNvPicPr>
          <p:nvPr/>
        </p:nvPicPr>
        <p:blipFill>
          <a:blip r:embed="rId1"/>
          <a:stretch>
            <a:fillRect/>
          </a:stretch>
        </p:blipFill>
        <p:spPr>
          <a:xfrm rot="5400000">
            <a:off x="662213" y="3798140"/>
            <a:ext cx="2397649" cy="3722076"/>
          </a:xfrm>
          <a:prstGeom prst="rect">
            <a:avLst/>
          </a:prstGeom>
        </p:spPr>
      </p:pic>
      <p:grpSp>
        <p:nvGrpSpPr>
          <p:cNvPr id="8" name="组合 7"/>
          <p:cNvGrpSpPr/>
          <p:nvPr userDrawn="1">
            <p:custDataLst>
              <p:tags r:id="rId2"/>
            </p:custDataLst>
          </p:nvPr>
        </p:nvGrpSpPr>
        <p:grpSpPr>
          <a:xfrm>
            <a:off x="4001597" y="6045200"/>
            <a:ext cx="8190403" cy="812800"/>
            <a:chOff x="4001597" y="5613400"/>
            <a:chExt cx="8190403" cy="1244600"/>
          </a:xfrm>
        </p:grpSpPr>
        <p:sp>
          <p:nvSpPr>
            <p:cNvPr id="4"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5"/>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02 </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安全性</a:t>
            </a:r>
            <a:endPar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9" name="圆角矩形 13"/>
          <p:cNvSpPr/>
          <p:nvPr>
            <p:custDataLst>
              <p:tags r:id="rId6"/>
            </p:custDataLst>
          </p:nvPr>
        </p:nvSpPr>
        <p:spPr>
          <a:xfrm>
            <a:off x="900260" y="1741824"/>
            <a:ext cx="1641233" cy="1115686"/>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a:solidFill>
                  <a:schemeClr val="lt1"/>
                </a:solidFill>
                <a:latin typeface="微软雅黑" panose="020B0503020204020204" pitchFamily="34" charset="-122"/>
                <a:ea typeface="微软雅黑" panose="020B0503020204020204" pitchFamily="34" charset="-122"/>
                <a:cs typeface="微软雅黑" panose="020B0503020204020204" pitchFamily="34" charset="-122"/>
              </a:rPr>
              <a:t>药品说明书收载的安全性</a:t>
            </a:r>
            <a:r>
              <a:rPr lang="zh-CN" altLang="en-US" sz="1600" b="1" dirty="0" smtClean="0">
                <a:solidFill>
                  <a:schemeClr val="lt1"/>
                </a:solidFill>
                <a:latin typeface="微软雅黑" panose="020B0503020204020204" pitchFamily="34" charset="-122"/>
                <a:ea typeface="微软雅黑" panose="020B0503020204020204" pitchFamily="34" charset="-122"/>
                <a:cs typeface="微软雅黑" panose="020B0503020204020204" pitchFamily="34" charset="-122"/>
              </a:rPr>
              <a:t>信息</a:t>
            </a:r>
            <a:r>
              <a:rPr lang="en-US" altLang="zh-CN" sz="1600" b="1" baseline="30000" dirty="0" smtClean="0">
                <a:solidFill>
                  <a:schemeClr val="lt1"/>
                </a:solidFill>
                <a:latin typeface="微软雅黑" panose="020B0503020204020204" pitchFamily="34" charset="-122"/>
                <a:ea typeface="微软雅黑" panose="020B0503020204020204" pitchFamily="34" charset="-122"/>
                <a:cs typeface="微软雅黑" panose="020B0503020204020204" pitchFamily="34" charset="-122"/>
              </a:rPr>
              <a:t>1</a:t>
            </a:r>
            <a:endParaRPr lang="en-US" altLang="zh-CN" sz="1600" b="1" baseline="30000" dirty="0" smtClean="0">
              <a:solidFill>
                <a:schemeClr val="lt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1" name="文本框 16"/>
          <p:cNvSpPr txBox="1"/>
          <p:nvPr>
            <p:custDataLst>
              <p:tags r:id="rId7"/>
            </p:custDataLst>
          </p:nvPr>
        </p:nvSpPr>
        <p:spPr>
          <a:xfrm>
            <a:off x="4186239" y="5165246"/>
            <a:ext cx="5042649" cy="410845"/>
          </a:xfrm>
          <a:prstGeom prst="rect">
            <a:avLst/>
          </a:prstGeom>
          <a:noFill/>
          <a:ln w="9525">
            <a:solidFill>
              <a:schemeClr val="accent1">
                <a:lumMod val="50000"/>
              </a:schemeClr>
            </a:solid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a:lnSpc>
                <a:spcPct val="130000"/>
              </a:lnSpc>
              <a:spcBef>
                <a:spcPct val="0"/>
              </a:spcBef>
              <a:spcAft>
                <a:spcPts val="1200"/>
              </a:spcAft>
              <a:buFont typeface="Wingdings" panose="05000000000000000000" pitchFamily="2" charset="2"/>
              <a:buChar char="u"/>
            </a:pPr>
            <a:r>
              <a:rPr lang="zh-CN" altLang="en-US" sz="1600" dirty="0" smtClean="0">
                <a:solidFill>
                  <a:schemeClr val="dk1"/>
                </a:solidFill>
                <a:latin typeface="微软雅黑" panose="020B0503020204020204" pitchFamily="34" charset="-122"/>
                <a:ea typeface="微软雅黑" panose="020B0503020204020204" pitchFamily="34" charset="-122"/>
              </a:rPr>
              <a:t>口服溶液的安全性与胶囊剂的</a:t>
            </a:r>
            <a:r>
              <a:rPr lang="zh-CN" altLang="en-US" sz="1600" dirty="0" smtClean="0">
                <a:solidFill>
                  <a:schemeClr val="dk1"/>
                </a:solidFill>
                <a:latin typeface="微软雅黑" panose="020B0503020204020204" pitchFamily="34" charset="-122"/>
                <a:ea typeface="微软雅黑" panose="020B0503020204020204" pitchFamily="34" charset="-122"/>
              </a:rPr>
              <a:t>安全性一致。</a:t>
            </a:r>
            <a:endParaRPr lang="zh-CN" altLang="en-US" sz="1600" dirty="0" smtClean="0">
              <a:solidFill>
                <a:schemeClr val="dk1"/>
              </a:solidFill>
              <a:latin typeface="微软雅黑" panose="020B0503020204020204" pitchFamily="34" charset="-122"/>
              <a:ea typeface="微软雅黑" panose="020B0503020204020204" pitchFamily="34" charset="-122"/>
            </a:endParaRPr>
          </a:p>
        </p:txBody>
      </p:sp>
      <p:sp>
        <p:nvSpPr>
          <p:cNvPr id="12" name="圆角矩形 15"/>
          <p:cNvSpPr/>
          <p:nvPr>
            <p:custDataLst>
              <p:tags r:id="rId8"/>
            </p:custDataLst>
          </p:nvPr>
        </p:nvSpPr>
        <p:spPr>
          <a:xfrm>
            <a:off x="2541493" y="4873508"/>
            <a:ext cx="1644746" cy="1007328"/>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lv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rPr>
              <a:t>与</a:t>
            </a:r>
            <a:r>
              <a:rPr lang="zh-CN" altLang="en-US" sz="1600" b="1" dirty="0">
                <a:solidFill>
                  <a:schemeClr val="lt1"/>
                </a:solidFill>
                <a:latin typeface="微软雅黑" panose="020B0503020204020204" pitchFamily="34" charset="-122"/>
                <a:ea typeface="微软雅黑" panose="020B0503020204020204" pitchFamily="34" charset="-122"/>
              </a:rPr>
              <a:t>参</a:t>
            </a:r>
            <a:r>
              <a:rPr lang="zh-CN" altLang="en-US" sz="1600" b="1" dirty="0" smtClean="0">
                <a:solidFill>
                  <a:schemeClr val="lt1"/>
                </a:solidFill>
                <a:latin typeface="微软雅黑" panose="020B0503020204020204" pitchFamily="34" charset="-122"/>
                <a:ea typeface="微软雅黑" panose="020B0503020204020204" pitchFamily="34" charset="-122"/>
              </a:rPr>
              <a:t>照品的安全性</a:t>
            </a:r>
            <a:r>
              <a:rPr lang="zh-CN" altLang="en-US" sz="1600" b="1" dirty="0">
                <a:solidFill>
                  <a:schemeClr val="lt1"/>
                </a:solidFill>
                <a:latin typeface="微软雅黑" panose="020B0503020204020204" pitchFamily="34" charset="-122"/>
                <a:ea typeface="微软雅黑" panose="020B0503020204020204" pitchFamily="34" charset="-122"/>
              </a:rPr>
              <a:t>优势与</a:t>
            </a:r>
            <a:r>
              <a:rPr lang="zh-CN" altLang="en-US" sz="1600" b="1" dirty="0" smtClean="0">
                <a:solidFill>
                  <a:schemeClr val="lt1"/>
                </a:solidFill>
                <a:latin typeface="微软雅黑" panose="020B0503020204020204" pitchFamily="34" charset="-122"/>
                <a:ea typeface="微软雅黑" panose="020B0503020204020204" pitchFamily="34" charset="-122"/>
              </a:rPr>
              <a:t>不足</a:t>
            </a:r>
            <a:r>
              <a:rPr lang="en-US" altLang="zh-CN" sz="1600" baseline="30000" dirty="0" smtClean="0">
                <a:solidFill>
                  <a:schemeClr val="bg1"/>
                </a:solidFill>
                <a:latin typeface="微软雅黑" panose="020B0503020204020204" pitchFamily="34" charset="-122"/>
                <a:ea typeface="微软雅黑" panose="020B0503020204020204" pitchFamily="34" charset="-122"/>
                <a:sym typeface="+mn-ea"/>
              </a:rPr>
              <a:t>1</a:t>
            </a:r>
            <a:r>
              <a:rPr lang="zh-CN" altLang="en-US" sz="1600" baseline="30000" dirty="0" smtClean="0">
                <a:solidFill>
                  <a:schemeClr val="bg1"/>
                </a:solidFill>
                <a:latin typeface="微软雅黑" panose="020B0503020204020204" pitchFamily="34" charset="-122"/>
                <a:ea typeface="微软雅黑" panose="020B0503020204020204" pitchFamily="34" charset="-122"/>
                <a:sym typeface="+mn-ea"/>
              </a:rPr>
              <a:t>，</a:t>
            </a:r>
            <a:r>
              <a:rPr lang="en-US" altLang="zh-CN" sz="1600" baseline="30000" dirty="0" smtClean="0">
                <a:solidFill>
                  <a:schemeClr val="bg1"/>
                </a:solidFill>
                <a:latin typeface="微软雅黑" panose="020B0503020204020204" pitchFamily="34" charset="-122"/>
                <a:ea typeface="微软雅黑" panose="020B0503020204020204" pitchFamily="34" charset="-122"/>
                <a:sym typeface="+mn-ea"/>
              </a:rPr>
              <a:t>2</a:t>
            </a:r>
            <a:endParaRPr lang="en-US" altLang="zh-CN" sz="1600" b="1" baseline="30000" dirty="0" smtClean="0">
              <a:solidFill>
                <a:schemeClr val="bg1"/>
              </a:solidFill>
              <a:latin typeface="微软雅黑" panose="020B0503020204020204" pitchFamily="34" charset="-122"/>
              <a:ea typeface="微软雅黑" panose="020B0503020204020204" pitchFamily="34" charset="-122"/>
              <a:sym typeface="+mn-ea"/>
            </a:endParaRPr>
          </a:p>
        </p:txBody>
      </p:sp>
      <p:sp>
        <p:nvSpPr>
          <p:cNvPr id="2" name="矩形 1"/>
          <p:cNvSpPr/>
          <p:nvPr>
            <p:custDataLst>
              <p:tags r:id="rId9"/>
            </p:custDataLst>
          </p:nvPr>
        </p:nvSpPr>
        <p:spPr>
          <a:xfrm>
            <a:off x="3363866" y="6099601"/>
            <a:ext cx="3185487" cy="461665"/>
          </a:xfrm>
          <a:prstGeom prst="rect">
            <a:avLst/>
          </a:prstGeom>
        </p:spPr>
        <p:txBody>
          <a:bodyPr wrap="none">
            <a:spAutoFit/>
          </a:bodyPr>
          <a:lstStyle/>
          <a:p>
            <a:pPr marL="228600" indent="-228600">
              <a:buAutoNum type="arabicPeriod"/>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重</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酒石酸利斯的明口服溶液</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说明书</a:t>
            </a:r>
            <a:endPar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28600" indent="-228600">
              <a:buAutoNum type="arabicPeriod"/>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重</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酒石酸卡巴拉汀胶囊说明书（艾斯能）</a:t>
            </a:r>
            <a:endPar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矩形 2"/>
          <p:cNvSpPr/>
          <p:nvPr>
            <p:custDataLst>
              <p:tags r:id="rId10"/>
            </p:custDataLst>
          </p:nvPr>
        </p:nvSpPr>
        <p:spPr>
          <a:xfrm>
            <a:off x="2541493" y="706789"/>
            <a:ext cx="8081683" cy="3046095"/>
          </a:xfrm>
          <a:prstGeom prst="rect">
            <a:avLst/>
          </a:prstGeom>
          <a:ln>
            <a:solidFill>
              <a:schemeClr val="accent1">
                <a:lumMod val="50000"/>
              </a:schemeClr>
            </a:solidFill>
          </a:ln>
        </p:spPr>
        <p:txBody>
          <a:bodyPr wrap="square">
            <a:spAutoFit/>
          </a:bodyPr>
          <a:lstStyle/>
          <a:p>
            <a:pPr marL="285750" lvl="0" indent="-285750" algn="just">
              <a:lnSpc>
                <a:spcPct val="150000"/>
              </a:lnSpc>
              <a:buFont typeface="Wingdings" panose="05000000000000000000" pitchFamily="2" charset="2"/>
              <a:buChar char="u"/>
            </a:pP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接受本品治疗的阿尔茨海默型痴呆症患者中，最常报道的药物不良反应为胃肠道反应，包括恶心（</a:t>
            </a:r>
            <a:r>
              <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38%</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和呕吐（</a:t>
            </a:r>
            <a:r>
              <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23%</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），特别是在剂量递增期。</a:t>
            </a:r>
            <a:endPar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Wingdings" panose="05000000000000000000" pitchFamily="2" charset="2"/>
              <a:buChar char="u"/>
            </a:pP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禁忌：已知</a:t>
            </a:r>
            <a:r>
              <a:rPr lang="zh-CN" altLang="en-US" sz="16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对重酒石酸卡巴拉汀，其它氨基甲酸衍生物或辅料过敏的患者禁用。本品禁止应用于严重肝脏损伤的患者。</a:t>
            </a:r>
            <a:endParaRPr lang="zh-CN" altLang="en-US" sz="16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Wingdings" panose="05000000000000000000" pitchFamily="2" charset="2"/>
              <a:buChar char="u"/>
            </a:pP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注意</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rPr>
              <a:t>事项：</a:t>
            </a:r>
            <a:endPar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Arial" panose="020B0604020202020204" pitchFamily="34" charset="0"/>
              <a:buChar char="•"/>
            </a:pPr>
            <a:r>
              <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rPr>
              <a:t>与所有胆碱酯酶抑制剂相同，使用卡巴拉汀治疗阿尔茨海默病的患者可能会发生体重下降</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rPr>
              <a:t>。本品治疗期间应密切监测患者的体重。</a:t>
            </a:r>
            <a:endParaRPr lang="en-US" altLang="zh-CN" sz="16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gn="just">
              <a:lnSpc>
                <a:spcPct val="150000"/>
              </a:lnSpc>
              <a:buFont typeface="Arial" panose="020B0604020202020204" pitchFamily="34" charset="0"/>
              <a:buChar char="•"/>
            </a:pPr>
            <a:r>
              <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与其它拟胆碱药一样，卡巴拉汀可能会导致或使患者锥体外系反应加剧。	</a:t>
            </a:r>
            <a:endPar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13" name="直接连接符 12"/>
          <p:cNvCxnSpPr/>
          <p:nvPr>
            <p:custDataLst>
              <p:tags r:id="rId11"/>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
        <p:nvSpPr>
          <p:cNvPr id="6" name="圆角矩形 13"/>
          <p:cNvSpPr/>
          <p:nvPr>
            <p:custDataLst>
              <p:tags r:id="rId12"/>
            </p:custDataLst>
          </p:nvPr>
        </p:nvSpPr>
        <p:spPr>
          <a:xfrm>
            <a:off x="594360" y="3753485"/>
            <a:ext cx="2061845" cy="1115695"/>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sym typeface="+mn-ea"/>
              </a:rPr>
              <a:t>药品不良反应监测情况和药品安全性研究结果</a:t>
            </a:r>
            <a:endParaRPr lang="en-US" altLang="zh-CN" sz="1600" b="1" baseline="30000" dirty="0" smtClean="0">
              <a:solidFill>
                <a:schemeClr val="lt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7" name="文本框 16"/>
          <p:cNvSpPr txBox="1"/>
          <p:nvPr>
            <p:custDataLst>
              <p:tags r:id="rId13"/>
            </p:custDataLst>
          </p:nvPr>
        </p:nvSpPr>
        <p:spPr>
          <a:xfrm>
            <a:off x="2656205" y="3964940"/>
            <a:ext cx="7966075" cy="730885"/>
          </a:xfrm>
          <a:prstGeom prst="rect">
            <a:avLst/>
          </a:prstGeom>
          <a:noFill/>
          <a:ln w="9525">
            <a:solidFill>
              <a:schemeClr val="accent1">
                <a:lumMod val="50000"/>
              </a:schemeClr>
            </a:solid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a:lnSpc>
                <a:spcPct val="130000"/>
              </a:lnSpc>
              <a:spcBef>
                <a:spcPct val="0"/>
              </a:spcBef>
              <a:spcAft>
                <a:spcPts val="1200"/>
              </a:spcAft>
              <a:buFont typeface="Wingdings" panose="05000000000000000000" pitchFamily="2" charset="2"/>
              <a:buChar char="u"/>
            </a:pPr>
            <a:r>
              <a:rPr lang="zh-CN" altLang="en-US" sz="1600" dirty="0" smtClean="0">
                <a:solidFill>
                  <a:schemeClr val="dk1"/>
                </a:solidFill>
                <a:latin typeface="微软雅黑" panose="020B0503020204020204" pitchFamily="34" charset="-122"/>
                <a:ea typeface="微软雅黑" panose="020B0503020204020204" pitchFamily="34" charset="-122"/>
              </a:rPr>
              <a:t>通过查询国家药品监督管理局、欧盟药品管理局、美国⻝品药品监督管理局等⽹站，各国药监均未发布关于利斯的明的安全性警⽰、⿊框警告、撤市等安全性信息。</a:t>
            </a:r>
            <a:endParaRPr lang="zh-CN" altLang="en-US" sz="1600" dirty="0" smtClean="0">
              <a:solidFill>
                <a:schemeClr val="dk1"/>
              </a:solidFill>
              <a:latin typeface="微软雅黑" panose="020B0503020204020204" pitchFamily="34" charset="-122"/>
              <a:ea typeface="微软雅黑" panose="020B0503020204020204" pitchFamily="34" charset="-122"/>
            </a:endParaRPr>
          </a:p>
        </p:txBody>
      </p:sp>
    </p:spTree>
    <p:custDataLst>
      <p:tags r:id="rId1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4"/>
            </p:custDataLst>
          </p:nvPr>
        </p:nvSpPr>
        <p:spPr>
          <a:xfrm>
            <a:off x="674075" y="130139"/>
            <a:ext cx="3483587" cy="565150"/>
          </a:xfrm>
          <a:prstGeom prst="rect">
            <a:avLst/>
          </a:prstGeom>
          <a:noFill/>
        </p:spPr>
        <p:txBody>
          <a:bodyPr wrap="square" rtlCol="0">
            <a:spAutoFit/>
          </a:bodyPr>
          <a:lstStyle/>
          <a:p>
            <a:pPr>
              <a:lnSpc>
                <a:spcPct val="110000"/>
              </a:lnSpc>
              <a:spcAft>
                <a:spcPts val="600"/>
              </a:spcAft>
            </a:pP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03 </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有效性（</a:t>
            </a: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矩形 1"/>
          <p:cNvSpPr/>
          <p:nvPr>
            <p:custDataLst>
              <p:tags r:id="rId5"/>
            </p:custDataLst>
          </p:nvPr>
        </p:nvSpPr>
        <p:spPr>
          <a:xfrm>
            <a:off x="852521" y="5583535"/>
            <a:ext cx="5950668" cy="461665"/>
          </a:xfrm>
          <a:prstGeom prst="rect">
            <a:avLst/>
          </a:prstGeom>
        </p:spPr>
        <p:txBody>
          <a:bodyPr wrap="none">
            <a:spAutoFit/>
          </a:bodyPr>
          <a:lstStyle/>
          <a:p>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重酒石酸卡巴拉汀胶囊</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说明书（艾斯能）</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r>
              <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王荫华等</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卡巴拉汀治疗阿尔茨海默病患者的临床研究，中华神经科杂志，</a:t>
            </a:r>
            <a:r>
              <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2001(04).</a:t>
            </a:r>
            <a:endParaRPr lang="en-US" altLang="zh-CN" sz="1200" dirty="0" smtClean="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 name="圆角矩形 13"/>
          <p:cNvSpPr/>
          <p:nvPr>
            <p:custDataLst>
              <p:tags r:id="rId6"/>
            </p:custDataLst>
          </p:nvPr>
        </p:nvSpPr>
        <p:spPr>
          <a:xfrm>
            <a:off x="4521427" y="711506"/>
            <a:ext cx="3149146"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rPr>
              <a:t>临床试验有效性研究</a:t>
            </a:r>
            <a:endParaRPr lang="zh-CN" altLang="en-US" sz="1600" b="1" dirty="0" smtClean="0">
              <a:solidFill>
                <a:schemeClr val="lt1"/>
              </a:solidFill>
              <a:latin typeface="微软雅黑" panose="020B0503020204020204" pitchFamily="34" charset="-122"/>
              <a:ea typeface="微软雅黑" panose="020B0503020204020204" pitchFamily="34" charset="-122"/>
            </a:endParaRPr>
          </a:p>
        </p:txBody>
      </p:sp>
      <p:sp>
        <p:nvSpPr>
          <p:cNvPr id="20" name="矩形 19"/>
          <p:cNvSpPr/>
          <p:nvPr>
            <p:custDataLst>
              <p:tags r:id="rId7"/>
            </p:custDataLst>
          </p:nvPr>
        </p:nvSpPr>
        <p:spPr>
          <a:xfrm>
            <a:off x="940412" y="1333171"/>
            <a:ext cx="10790147" cy="3861435"/>
          </a:xfrm>
          <a:prstGeom prst="rect">
            <a:avLst/>
          </a:prstGeom>
          <a:ln>
            <a:solidFill>
              <a:schemeClr val="accent1">
                <a:lumMod val="50000"/>
              </a:schemeClr>
            </a:solidFill>
          </a:ln>
        </p:spPr>
        <p:txBody>
          <a:bodyPr wrap="square">
            <a:spAutoFit/>
          </a:bodyPr>
          <a:lstStyle/>
          <a:p>
            <a:pPr marL="285750" lvl="0" indent="-285750" algn="just">
              <a:lnSpc>
                <a:spcPct val="150000"/>
              </a:lnSpc>
              <a:buFont typeface="Wingdings" panose="05000000000000000000" pitchFamily="2" charset="2"/>
              <a:buChar char="u"/>
            </a:pPr>
            <a:endParaRPr lang="en-US" altLang="zh-CN"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lvl="0" indent="-285750" algn="just">
              <a:lnSpc>
                <a:spcPct val="200000"/>
              </a:lnSpc>
              <a:buFont typeface="Wingdings" panose="05000000000000000000" pitchFamily="2" charset="2"/>
              <a:buChar char="u"/>
            </a:pP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重酒石酸利斯的明口服溶液与</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原研参⽐制剂</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Novartis </a:t>
            </a:r>
            <a:r>
              <a:rPr lang="en-US" altLang="zh-CN" sz="1400" dirty="0" err="1">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Europharm</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Limited </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持</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证，</a:t>
            </a:r>
            <a:r>
              <a:rPr lang="zh-CN" altLang="en-US" sz="1400" dirty="0" smtClean="0"/>
              <a:t>商品</a:t>
            </a:r>
            <a:r>
              <a:rPr lang="zh-CN" altLang="en-US" sz="1400" dirty="0"/>
              <a:t>名：</a:t>
            </a:r>
            <a:r>
              <a:rPr lang="en-US" altLang="zh-CN" sz="1400" dirty="0" smtClean="0"/>
              <a:t>Exelon</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dirty="0" smtClean="0"/>
              <a:t>，</a:t>
            </a:r>
            <a:r>
              <a:rPr lang="zh-CN" altLang="en-US" sz="1400" dirty="0"/>
              <a:t>规格 </a:t>
            </a:r>
            <a:r>
              <a:rPr lang="en-US" altLang="zh-CN" sz="1400" dirty="0" smtClean="0"/>
              <a:t>2mg/ml</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）相</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⽐，浓度、含量、规格、给药途径相同，并与进口原研药品</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Novartis </a:t>
            </a:r>
            <a:r>
              <a:rPr lang="en-US" altLang="zh-CN" sz="1400" dirty="0" err="1">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Europharm</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Limited </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持证的重</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酒石酸卡巴拉汀</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胶囊（商品名：艾斯能</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®/Exelon®</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）的</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适应症、</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用法用量</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相同</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，已豁免⼈体⽣物等效性研究及验证性临床</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lvl="0" indent="-285750" algn="just">
              <a:lnSpc>
                <a:spcPct val="200000"/>
              </a:lnSpc>
              <a:buFont typeface="Wingdings" panose="05000000000000000000" pitchFamily="2" charset="2"/>
              <a:buChar char="u"/>
            </a:pP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上市前临床研究</a:t>
            </a:r>
            <a:r>
              <a:rPr lang="en-US" altLang="zh-CN" sz="1400" b="1"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lvl="0" indent="-285750" algn="just">
              <a:lnSpc>
                <a:spcPct val="200000"/>
              </a:lnSpc>
              <a:buFont typeface="Wingdings" panose="05000000000000000000" pitchFamily="2" charset="2"/>
              <a:buChar char="Ø"/>
            </a:pPr>
            <a:r>
              <a:rPr sz="1400" dirty="0" smtClean="0">
                <a:latin typeface="微软雅黑" panose="020B0503020204020204" pitchFamily="34" charset="-122"/>
                <a:ea typeface="微软雅黑" panose="020B0503020204020204" pitchFamily="34" charset="-122"/>
                <a:cs typeface="微软雅黑" panose="020B0503020204020204" pitchFamily="34" charset="-122"/>
              </a:rPr>
              <a:t>在两项关键、为期26周、安慰剂对照的多中心研究结果以及Ⅲ期研究的荟萃分析结果显示，利斯的明可显著改善AD患者的认知主要得分、总体印象和日常活动能力以及疾病的严重性。低剂量和高剂量范围均显示对认知、总体印象和疾病严重性的获益。</a:t>
            </a:r>
            <a:endParaRPr sz="1400" dirty="0" smtClean="0">
              <a:latin typeface="微软雅黑" panose="020B0503020204020204" pitchFamily="34" charset="-122"/>
              <a:ea typeface="微软雅黑" panose="020B0503020204020204" pitchFamily="34" charset="-122"/>
              <a:cs typeface="微软雅黑" panose="020B0503020204020204" pitchFamily="34" charset="-122"/>
            </a:endParaRPr>
          </a:p>
          <a:p>
            <a:pPr marL="285750" lvl="0" indent="-285750" algn="just">
              <a:lnSpc>
                <a:spcPct val="200000"/>
              </a:lnSpc>
              <a:buFont typeface="Wingdings" panose="05000000000000000000" pitchFamily="2" charset="2"/>
              <a:buChar char="u"/>
            </a:pPr>
            <a:r>
              <a:rPr sz="1400" dirty="0" smtClean="0">
                <a:latin typeface="微软雅黑" panose="020B0503020204020204" pitchFamily="34" charset="-122"/>
                <a:ea typeface="微软雅黑" panose="020B0503020204020204" pitchFamily="34" charset="-122"/>
                <a:cs typeface="微软雅黑" panose="020B0503020204020204" pitchFamily="34" charset="-122"/>
              </a:rPr>
              <a:t>一项在中国进行的多中心、随机、开放、对照试验研究显示</a:t>
            </a:r>
            <a:r>
              <a:rPr lang="en-US" sz="1400" b="1" baseline="30000" dirty="0" smtClean="0">
                <a:latin typeface="微软雅黑" panose="020B0503020204020204" pitchFamily="34" charset="-122"/>
                <a:ea typeface="微软雅黑" panose="020B0503020204020204" pitchFamily="34" charset="-122"/>
                <a:cs typeface="微软雅黑" panose="020B0503020204020204" pitchFamily="34" charset="-122"/>
              </a:rPr>
              <a:t>2</a:t>
            </a:r>
            <a:r>
              <a:rPr sz="1400" dirty="0" smtClean="0">
                <a:latin typeface="微软雅黑" panose="020B0503020204020204" pitchFamily="34" charset="-122"/>
                <a:ea typeface="微软雅黑" panose="020B0503020204020204" pitchFamily="34" charset="-122"/>
                <a:cs typeface="微软雅黑" panose="020B0503020204020204" pitchFamily="34" charset="-122"/>
              </a:rPr>
              <a:t>，卡巴拉汀组显著改善日常生活能力 (P&lt;0.01)；卡巴拉汀组在社会活动能力方面稍优于多奈哌齐组 (P=0.05)。</a:t>
            </a:r>
            <a:endParaRPr sz="1400" dirty="0" smtClean="0">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11" name="直接连接符 10"/>
          <p:cNvCxnSpPr/>
          <p:nvPr>
            <p:custDataLst>
              <p:tags r:id="rId8"/>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Tree>
    <p:custDataLst>
      <p:tags r:id="rId9"/>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2" name="图片 11"/>
          <p:cNvPicPr>
            <a:picLocks noChangeAspect="1"/>
          </p:cNvPicPr>
          <p:nvPr/>
        </p:nvPicPr>
        <p:blipFill>
          <a:blip r:embed="rId1"/>
          <a:stretch>
            <a:fillRect/>
          </a:stretch>
        </p:blipFill>
        <p:spPr>
          <a:xfrm rot="5400000">
            <a:off x="645121" y="3806687"/>
            <a:ext cx="2397649" cy="3722076"/>
          </a:xfrm>
          <a:prstGeom prst="rect">
            <a:avLst/>
          </a:prstGeom>
        </p:spPr>
      </p:pic>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5"/>
            </p:custDataLst>
          </p:nvPr>
        </p:nvSpPr>
        <p:spPr>
          <a:xfrm>
            <a:off x="674076" y="130139"/>
            <a:ext cx="3647330" cy="565150"/>
          </a:xfrm>
          <a:prstGeom prst="rect">
            <a:avLst/>
          </a:prstGeom>
          <a:noFill/>
        </p:spPr>
        <p:txBody>
          <a:bodyPr wrap="square" rtlCol="0">
            <a:spAutoFit/>
          </a:bodyPr>
          <a:lstStyle/>
          <a:p>
            <a:pPr>
              <a:lnSpc>
                <a:spcPct val="110000"/>
              </a:lnSpc>
              <a:spcAft>
                <a:spcPts val="600"/>
              </a:spcAft>
            </a:pP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03 </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有效性（</a:t>
            </a: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2/2</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矩形 1"/>
          <p:cNvSpPr/>
          <p:nvPr>
            <p:custDataLst>
              <p:tags r:id="rId6"/>
            </p:custDataLst>
          </p:nvPr>
        </p:nvSpPr>
        <p:spPr>
          <a:xfrm>
            <a:off x="1556385" y="5847080"/>
            <a:ext cx="9079865" cy="1158875"/>
          </a:xfrm>
          <a:prstGeom prst="rect">
            <a:avLst/>
          </a:prstGeom>
        </p:spPr>
        <p:txBody>
          <a:bodyPr wrap="square">
            <a:noAutofit/>
          </a:bodyPr>
          <a:lstStyle/>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《阿尔茨海默病药物治疗指南》</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2025</a:t>
            </a:r>
            <a:endPar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《中国阿尔茨海默病痴呆诊疗指南》（</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2020</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年版）</a:t>
            </a:r>
            <a:endPar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《阿尔茨海默病中西医结合诊疗中国专家共识》</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2024</a:t>
            </a:r>
            <a:endPar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4.  </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国家卫生健康委办公厅印发的</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精神障碍诊疗规范</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年版）</a:t>
            </a:r>
            <a:endPar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5.</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2018中国痴呆与认知障碍诊治指南（二）：阿尔茨海默病诊治指南</a:t>
            </a: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indent="0" algn="l">
              <a:buNone/>
            </a:pPr>
            <a:r>
              <a:rPr lang="en-US" altLang="zh-CN"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6.  </a:t>
            </a:r>
            <a:r>
              <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重酒石酸利斯的明口服溶液欧盟审评文件</a:t>
            </a:r>
            <a:endParaRPr lang="zh-CN" altLang="en-US" sz="1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 name="圆角矩形 13"/>
          <p:cNvSpPr/>
          <p:nvPr>
            <p:custDataLst>
              <p:tags r:id="rId7"/>
            </p:custDataLst>
          </p:nvPr>
        </p:nvSpPr>
        <p:spPr>
          <a:xfrm>
            <a:off x="4322041" y="3883580"/>
            <a:ext cx="3149146"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rPr>
              <a:t>技术审评</a:t>
            </a:r>
            <a:r>
              <a:rPr lang="zh-CN" altLang="en-US" sz="1600" b="1" dirty="0" smtClean="0">
                <a:solidFill>
                  <a:schemeClr val="lt1"/>
                </a:solidFill>
                <a:latin typeface="微软雅黑" panose="020B0503020204020204" pitchFamily="34" charset="-122"/>
                <a:ea typeface="微软雅黑" panose="020B0503020204020204" pitchFamily="34" charset="-122"/>
              </a:rPr>
              <a:t>报告</a:t>
            </a:r>
            <a:endParaRPr lang="zh-CN" altLang="en-US" sz="1600" b="1" dirty="0" smtClean="0">
              <a:solidFill>
                <a:schemeClr val="lt1"/>
              </a:solidFill>
              <a:latin typeface="微软雅黑" panose="020B0503020204020204" pitchFamily="34" charset="-122"/>
              <a:ea typeface="微软雅黑" panose="020B0503020204020204" pitchFamily="34" charset="-122"/>
            </a:endParaRPr>
          </a:p>
        </p:txBody>
      </p:sp>
      <p:cxnSp>
        <p:nvCxnSpPr>
          <p:cNvPr id="11" name="直接连接符 10"/>
          <p:cNvCxnSpPr/>
          <p:nvPr>
            <p:custDataLst>
              <p:tags r:id="rId8"/>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graphicFrame>
        <p:nvGraphicFramePr>
          <p:cNvPr id="4" name="表格 3"/>
          <p:cNvGraphicFramePr>
            <a:graphicFrameLocks noGrp="1"/>
          </p:cNvGraphicFramePr>
          <p:nvPr/>
        </p:nvGraphicFramePr>
        <p:xfrm>
          <a:off x="539046" y="1307159"/>
          <a:ext cx="10980420" cy="3119120"/>
        </p:xfrm>
        <a:graphic>
          <a:graphicData uri="http://schemas.openxmlformats.org/drawingml/2006/table">
            <a:tbl>
              <a:tblPr firstRow="1" bandRow="1">
                <a:tableStyleId>{5C22544A-7EE6-4342-B048-85BDC9FD1C3A}</a:tableStyleId>
              </a:tblPr>
              <a:tblGrid>
                <a:gridCol w="3965575"/>
                <a:gridCol w="7014845"/>
              </a:tblGrid>
              <a:tr h="370840">
                <a:tc>
                  <a:txBody>
                    <a:bodyPr/>
                    <a:lstStyle/>
                    <a:p>
                      <a:pPr algn="ctr">
                        <a:lnSpc>
                          <a:spcPct val="150000"/>
                        </a:lnSpc>
                        <a:spcBef>
                          <a:spcPts val="600"/>
                        </a:spcBef>
                        <a:spcAft>
                          <a:spcPts val="600"/>
                        </a:spcAft>
                      </a:pPr>
                      <a:r>
                        <a:rPr lang="zh-CN" altLang="en-US" sz="1600" dirty="0" smtClean="0"/>
                        <a:t>指南</a:t>
                      </a:r>
                      <a:endParaRPr lang="zh-CN" altLang="en-US" sz="1600" dirty="0"/>
                    </a:p>
                  </a:txBody>
                  <a:tcPr/>
                </a:tc>
                <a:tc>
                  <a:txBody>
                    <a:bodyPr/>
                    <a:lstStyle/>
                    <a:p>
                      <a:pPr algn="ctr">
                        <a:lnSpc>
                          <a:spcPct val="150000"/>
                        </a:lnSpc>
                        <a:spcBef>
                          <a:spcPts val="600"/>
                        </a:spcBef>
                        <a:spcAft>
                          <a:spcPts val="600"/>
                        </a:spcAft>
                      </a:pPr>
                      <a:r>
                        <a:rPr lang="zh-CN" altLang="en-US" sz="1600" dirty="0" smtClean="0"/>
                        <a:t>推荐</a:t>
                      </a:r>
                      <a:endParaRPr lang="zh-CN" altLang="en-US" sz="1600" dirty="0"/>
                    </a:p>
                  </a:txBody>
                  <a:tcPr/>
                </a:tc>
              </a:tr>
              <a:tr h="370840">
                <a:tc>
                  <a:txBody>
                    <a:bodyPr/>
                    <a:p>
                      <a:pPr>
                        <a:lnSpc>
                          <a:spcPct val="150000"/>
                        </a:lnSpc>
                        <a:spcBef>
                          <a:spcPts val="600"/>
                        </a:spcBef>
                        <a:spcAft>
                          <a:spcPts val="600"/>
                        </a:spcAft>
                        <a:buNone/>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《阿尔茨海默病药物治疗指南》</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2025</a:t>
                      </a:r>
                      <a:r>
                        <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endPar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c>
                  <a:txBody>
                    <a:bodyPr/>
                    <a:p>
                      <a:pPr marL="0" marR="0" lvl="0" indent="0" algn="l" defTabSz="914400" rtl="0" eaLnBrk="1" fontAlgn="auto" latinLnBrk="0" hangingPunct="1">
                        <a:lnSpc>
                          <a:spcPct val="150000"/>
                        </a:lnSpc>
                        <a:spcBef>
                          <a:spcPts val="600"/>
                        </a:spcBef>
                        <a:spcAft>
                          <a:spcPts val="1200"/>
                        </a:spcAft>
                        <a:buClrTx/>
                        <a:buSzTx/>
                        <a:buFontTx/>
                        <a:buNone/>
                        <a:defRPr/>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明确诊断的</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AD </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患者可以选用</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ChEI</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治疗。</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级证据，</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类推荐</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581660">
                <a:tc>
                  <a:txBody>
                    <a:bodyPr/>
                    <a:p>
                      <a:pPr>
                        <a:lnSpc>
                          <a:spcPct val="150000"/>
                        </a:lnSpc>
                        <a:spcBef>
                          <a:spcPts val="600"/>
                        </a:spcBef>
                        <a:spcAft>
                          <a:spcPts val="600"/>
                        </a:spcAft>
                        <a:buNone/>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《中国阿尔茨海默病痴呆诊疗指南》（</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年版）</a:t>
                      </a:r>
                      <a:r>
                        <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a:t>
                      </a:r>
                      <a:endPar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c>
                  <a:txBody>
                    <a:bodyPr/>
                    <a:p>
                      <a:pPr marL="0" marR="0" lvl="0" indent="0" algn="l" defTabSz="914400" rtl="0" eaLnBrk="1" fontAlgn="auto" latinLnBrk="0" hangingPunct="1">
                        <a:lnSpc>
                          <a:spcPct val="150000"/>
                        </a:lnSpc>
                        <a:spcBef>
                          <a:spcPts val="600"/>
                        </a:spcBef>
                        <a:spcAft>
                          <a:spcPts val="1200"/>
                        </a:spcAft>
                        <a:buClrTx/>
                        <a:buSzTx/>
                        <a:buFontTx/>
                        <a:buNone/>
                        <a:defRPr/>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胆碱酯酶抑制剂（</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ChEIs</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）对轻中度</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痴呆认知、功能、总体有效，用于重度</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痴呆仍可获益。</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级推荐</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370840">
                <a:tc>
                  <a:txBody>
                    <a:bodyPr/>
                    <a:p>
                      <a:pPr>
                        <a:lnSpc>
                          <a:spcPct val="150000"/>
                        </a:lnSpc>
                        <a:spcBef>
                          <a:spcPts val="600"/>
                        </a:spcBef>
                        <a:spcAft>
                          <a:spcPts val="600"/>
                        </a:spcAft>
                        <a:buNone/>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《阿尔茨海默病中西医结合诊疗中国专家共识》</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2024</a:t>
                      </a:r>
                      <a:r>
                        <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3</a:t>
                      </a:r>
                      <a:endParaRPr lang="en-US" altLang="zh-CN" sz="1200"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c>
                  <a:txBody>
                    <a:bodyPr/>
                    <a:p>
                      <a:pPr marL="0" marR="0" lvl="0" indent="0" algn="l" defTabSz="914400" rtl="0" eaLnBrk="1" fontAlgn="auto" latinLnBrk="0" hangingPunct="1">
                        <a:lnSpc>
                          <a:spcPct val="150000"/>
                        </a:lnSpc>
                        <a:spcBef>
                          <a:spcPts val="600"/>
                        </a:spcBef>
                        <a:spcAft>
                          <a:spcPts val="1200"/>
                        </a:spcAft>
                        <a:buClrTx/>
                        <a:buSzTx/>
                        <a:buFontTx/>
                        <a:buNone/>
                        <a:defRPr/>
                      </a:pP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ChEls</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可改善</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患者的认知功能和日常生活能力（</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I</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级证据，</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级推荐）</a:t>
                      </a:r>
                      <a:endPar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370840">
                <a:tc>
                  <a:txBody>
                    <a:bodyPr/>
                    <a:p>
                      <a:pPr>
                        <a:lnSpc>
                          <a:spcPct val="150000"/>
                        </a:lnSpc>
                        <a:spcBef>
                          <a:spcPts val="600"/>
                        </a:spcBef>
                        <a:spcAft>
                          <a:spcPts val="600"/>
                        </a:spcAft>
                      </a:pP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国家卫生健康委办公厅印发的</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精神障碍诊疗规范</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2020</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年版）</a:t>
                      </a:r>
                      <a:r>
                        <a:rPr lang="en-US" altLang="zh-CN" sz="1200" b="1"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4</a:t>
                      </a:r>
                      <a:endPar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c>
                  <a:txBody>
                    <a:bodyPr/>
                    <a:p>
                      <a:pPr>
                        <a:lnSpc>
                          <a:spcPct val="150000"/>
                        </a:lnSpc>
                        <a:spcBef>
                          <a:spcPts val="600"/>
                        </a:spcBef>
                        <a:spcAft>
                          <a:spcPts val="600"/>
                        </a:spcAft>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阿尔茨海默病改善认知药物包括：</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胆碱酯酶抑制剂（多奈哌齐、卡巴拉汀）</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一种胆碱酯酶抑制剂和美金刚联合</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r h="370840">
                <a:tc>
                  <a:txBody>
                    <a:bodyPr/>
                    <a:lstStyle/>
                    <a:p>
                      <a:pPr>
                        <a:lnSpc>
                          <a:spcPct val="150000"/>
                        </a:lnSpc>
                        <a:spcBef>
                          <a:spcPts val="600"/>
                        </a:spcBef>
                        <a:spcAft>
                          <a:spcPts val="600"/>
                        </a:spcAft>
                      </a:pP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2018中国痴呆与认知障碍诊治指南（二）：阿尔茨海默病诊治指南</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b="1"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5</a:t>
                      </a:r>
                      <a:endPar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c>
                  <a:txBody>
                    <a:bodyPr/>
                    <a:lstStyle/>
                    <a:p>
                      <a:pPr marL="0" marR="0" lvl="0" indent="0" algn="l" defTabSz="914400" rtl="0" eaLnBrk="1" fontAlgn="auto" latinLnBrk="0" hangingPunct="1">
                        <a:lnSpc>
                          <a:spcPct val="150000"/>
                        </a:lnSpc>
                        <a:spcBef>
                          <a:spcPts val="600"/>
                        </a:spcBef>
                        <a:spcAft>
                          <a:spcPts val="1200"/>
                        </a:spcAft>
                        <a:buClrTx/>
                        <a:buSzTx/>
                        <a:buFontTx/>
                        <a:buNone/>
                        <a:defRPr/>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胆碱酯酶抑制剂（</a:t>
                      </a:r>
                      <a:r>
                        <a:rPr lang="en-US" altLang="zh-CN" sz="1200" dirty="0" err="1"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ChEIs</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）是现今治疗轻中度</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的一线药物，主要包括多奈哌齐、卡巴拉汀、加兰他敏和石杉碱甲。</a:t>
                      </a:r>
                      <a:r>
                        <a:rPr lang="zh-CN" altLang="en-US" sz="1200"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此类药物尽早使用效果更好。</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推荐明确诊断为</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患者可以选用</a:t>
                      </a:r>
                      <a:r>
                        <a:rPr lang="en-US" altLang="zh-CN" sz="1200" dirty="0" err="1"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ChEIs</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治疗。（</a:t>
                      </a:r>
                      <a:r>
                        <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级推荐）</a:t>
                      </a:r>
                      <a:endParaRPr lang="en-US" altLang="zh-CN"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txBody>
                  <a:tcPr/>
                </a:tc>
              </a:tr>
            </a:tbl>
          </a:graphicData>
        </a:graphic>
      </p:graphicFrame>
      <p:sp>
        <p:nvSpPr>
          <p:cNvPr id="3" name="圆角矩形 13"/>
          <p:cNvSpPr/>
          <p:nvPr>
            <p:custDataLst>
              <p:tags r:id="rId9"/>
            </p:custDataLst>
          </p:nvPr>
        </p:nvSpPr>
        <p:spPr>
          <a:xfrm>
            <a:off x="4321406" y="818435"/>
            <a:ext cx="3149146"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rPr>
              <a:t>国内外</a:t>
            </a:r>
            <a:r>
              <a:rPr lang="zh-CN" altLang="en-US" sz="1600" b="1" dirty="0">
                <a:solidFill>
                  <a:schemeClr val="lt1"/>
                </a:solidFill>
                <a:latin typeface="微软雅黑" panose="020B0503020204020204" pitchFamily="34" charset="-122"/>
                <a:ea typeface="微软雅黑" panose="020B0503020204020204" pitchFamily="34" charset="-122"/>
              </a:rPr>
              <a:t>权威指南一线推荐</a:t>
            </a:r>
            <a:endParaRPr lang="zh-CN" altLang="en-US" sz="1600" b="1" dirty="0">
              <a:solidFill>
                <a:schemeClr val="lt1"/>
              </a:solidFill>
              <a:latin typeface="微软雅黑" panose="020B0503020204020204" pitchFamily="34" charset="-122"/>
              <a:ea typeface="微软雅黑" panose="020B0503020204020204" pitchFamily="34" charset="-122"/>
            </a:endParaRPr>
          </a:p>
          <a:p>
            <a:pPr marL="0" indent="0" algn="ctr" eaLnBrk="1" hangingPunct="1">
              <a:spcBef>
                <a:spcPct val="0"/>
              </a:spcBef>
              <a:buNone/>
            </a:pPr>
            <a:endParaRPr lang="zh-CN" altLang="en-US" sz="1600" b="1" dirty="0">
              <a:solidFill>
                <a:schemeClr val="lt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539115" y="4916170"/>
            <a:ext cx="10981055" cy="930910"/>
          </a:xfrm>
          <a:prstGeom prst="rect">
            <a:avLst/>
          </a:prstGeom>
          <a:noFill/>
          <a:ln>
            <a:solidFill>
              <a:schemeClr val="accent1"/>
            </a:solidFill>
          </a:ln>
        </p:spPr>
        <p:txBody>
          <a:bodyPr wrap="square" rtlCol="0">
            <a:noAutofit/>
          </a:bodyPr>
          <a:p>
            <a:pPr marL="285750" lvl="0" indent="-285750" algn="just" fontAlgn="auto">
              <a:lnSpc>
                <a:spcPts val="2200"/>
              </a:lnSpc>
              <a:buFont typeface="Wingdings" panose="05000000000000000000" pitchFamily="2" charset="2"/>
              <a:buChar char="u"/>
            </a:pP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重酒石酸利斯的明⼝</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服</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溶液与</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原研参⽐制剂</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Novartis </a:t>
            </a:r>
            <a:r>
              <a:rPr lang="en-US" altLang="zh-CN" sz="1200" dirty="0" err="1">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Europharm</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Limited </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持</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证，</a:t>
            </a:r>
            <a:r>
              <a:rPr lang="zh-CN" altLang="en-US" sz="1200" dirty="0" smtClean="0">
                <a:sym typeface="+mn-ea"/>
              </a:rPr>
              <a:t>商品</a:t>
            </a:r>
            <a:r>
              <a:rPr lang="zh-CN" altLang="en-US" sz="1200" dirty="0">
                <a:sym typeface="+mn-ea"/>
              </a:rPr>
              <a:t>名：</a:t>
            </a:r>
            <a:r>
              <a:rPr lang="en-US" altLang="zh-CN" sz="1200" dirty="0" smtClean="0">
                <a:sym typeface="+mn-ea"/>
              </a:rPr>
              <a:t>Exelon</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200" dirty="0" smtClean="0">
                <a:sym typeface="+mn-ea"/>
              </a:rPr>
              <a:t>，</a:t>
            </a:r>
            <a:r>
              <a:rPr lang="zh-CN" altLang="en-US" sz="1200" dirty="0">
                <a:sym typeface="+mn-ea"/>
              </a:rPr>
              <a:t>规格 </a:t>
            </a:r>
            <a:r>
              <a:rPr lang="en-US" altLang="zh-CN" sz="1200" dirty="0" smtClean="0">
                <a:sym typeface="+mn-ea"/>
              </a:rPr>
              <a:t>2mg/ml</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）相</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⽐，浓度、含量、规格、给药途径相同，并与进口原研药品</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Novartis </a:t>
            </a:r>
            <a:r>
              <a:rPr lang="en-US" altLang="zh-CN" sz="1200" dirty="0" err="1">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Europharm</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Limited </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持证的重</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酒石酸卡巴拉汀</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胶囊（商品名：艾斯能</a:t>
            </a: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®/Exelon®</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适应症、</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⽤法⽤</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量相同</a:t>
            </a:r>
            <a:r>
              <a:rPr lang="zh-CN" altLang="en-US"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，已豁免⼈体⽣物等效性研究及验证性临床</a:t>
            </a:r>
            <a:r>
              <a:rPr lang="en-US" altLang="zh-CN" sz="1200" b="1" baseline="30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6</a:t>
            </a:r>
            <a:r>
              <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4" name="圆角矩形 13"/>
          <p:cNvSpPr/>
          <p:nvPr>
            <p:custDataLst>
              <p:tags r:id="rId10"/>
            </p:custDataLst>
          </p:nvPr>
        </p:nvSpPr>
        <p:spPr>
          <a:xfrm>
            <a:off x="4323311" y="4426505"/>
            <a:ext cx="3149146" cy="488950"/>
          </a:xfrm>
          <a:prstGeom prst="roundRect">
            <a:avLst>
              <a:gd name="adj" fmla="val 50000"/>
            </a:avLst>
          </a:prstGeom>
          <a:solidFill>
            <a:schemeClr val="accent1">
              <a:lumMod val="50000"/>
            </a:schemeClr>
          </a:solid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5pPr>
          </a:lstStyle>
          <a:p>
            <a:pPr marL="0" indent="0" algn="ctr" eaLnBrk="1" hangingPunct="1">
              <a:spcBef>
                <a:spcPct val="0"/>
              </a:spcBef>
              <a:buNone/>
            </a:pPr>
            <a:r>
              <a:rPr lang="zh-CN" altLang="en-US" sz="1600" b="1" dirty="0" smtClean="0">
                <a:solidFill>
                  <a:schemeClr val="lt1"/>
                </a:solidFill>
                <a:latin typeface="微软雅黑" panose="020B0503020204020204" pitchFamily="34" charset="-122"/>
                <a:ea typeface="微软雅黑" panose="020B0503020204020204" pitchFamily="34" charset="-122"/>
              </a:rPr>
              <a:t>技术审评</a:t>
            </a:r>
            <a:r>
              <a:rPr lang="zh-CN" altLang="en-US" sz="1600" b="1" dirty="0" smtClean="0">
                <a:solidFill>
                  <a:schemeClr val="lt1"/>
                </a:solidFill>
                <a:latin typeface="微软雅黑" panose="020B0503020204020204" pitchFamily="34" charset="-122"/>
                <a:ea typeface="微软雅黑" panose="020B0503020204020204" pitchFamily="34" charset="-122"/>
              </a:rPr>
              <a:t>报告</a:t>
            </a:r>
            <a:endParaRPr lang="zh-CN" altLang="en-US" sz="1600" b="1" dirty="0" smtClean="0">
              <a:solidFill>
                <a:schemeClr val="lt1"/>
              </a:solidFill>
              <a:latin typeface="微软雅黑" panose="020B0503020204020204" pitchFamily="34" charset="-122"/>
              <a:ea typeface="微软雅黑" panose="020B0503020204020204" pitchFamily="34" charset="-122"/>
            </a:endParaRPr>
          </a:p>
        </p:txBody>
      </p:sp>
    </p:spTree>
    <p:custDataLst>
      <p:tags r:id="rId1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1"/>
          <a:stretch>
            <a:fillRect/>
          </a:stretch>
        </p:blipFill>
        <p:spPr>
          <a:xfrm rot="5400000">
            <a:off x="645121" y="3806687"/>
            <a:ext cx="2397649" cy="3722076"/>
          </a:xfrm>
          <a:prstGeom prst="rect">
            <a:avLst/>
          </a:prstGeom>
        </p:spPr>
      </p:pic>
      <p:grpSp>
        <p:nvGrpSpPr>
          <p:cNvPr id="8" name="组合 7"/>
          <p:cNvGrpSpPr/>
          <p:nvPr userDrawn="1">
            <p:custDataLst>
              <p:tags r:id="rId2"/>
            </p:custDataLst>
          </p:nvPr>
        </p:nvGrpSpPr>
        <p:grpSpPr>
          <a:xfrm>
            <a:off x="4001597" y="6045200"/>
            <a:ext cx="8190403" cy="812800"/>
            <a:chOff x="4001597" y="5613400"/>
            <a:chExt cx="8190403" cy="1244600"/>
          </a:xfrm>
        </p:grpSpPr>
        <p:sp>
          <p:nvSpPr>
            <p:cNvPr id="2"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sp>
          <p:nvSpPr>
            <p:cNvPr id="3" name="等腰三角形 2"/>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pitchFamily="34" charset="-122"/>
                <a:ea typeface="微软雅黑" panose="020B0503020204020204" pitchFamily="34" charset="-122"/>
              </a:endParaRPr>
            </a:p>
          </p:txBody>
        </p:sp>
      </p:grpSp>
      <p:sp>
        <p:nvSpPr>
          <p:cNvPr id="52" name="文本框 51"/>
          <p:cNvSpPr txBox="1"/>
          <p:nvPr>
            <p:custDataLst>
              <p:tags r:id="rId5"/>
            </p:custDataLst>
          </p:nvPr>
        </p:nvSpPr>
        <p:spPr>
          <a:xfrm>
            <a:off x="674076" y="130139"/>
            <a:ext cx="3048000" cy="565150"/>
          </a:xfrm>
          <a:prstGeom prst="rect">
            <a:avLst/>
          </a:prstGeom>
          <a:noFill/>
        </p:spPr>
        <p:txBody>
          <a:bodyPr wrap="square" rtlCol="0">
            <a:spAutoFit/>
          </a:bodyPr>
          <a:lstStyle/>
          <a:p>
            <a:pPr>
              <a:lnSpc>
                <a:spcPct val="110000"/>
              </a:lnSpc>
              <a:spcAft>
                <a:spcPts val="600"/>
              </a:spcAft>
            </a:pPr>
            <a:r>
              <a:rPr lang="en-US" altLang="zh-CN"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04 </a:t>
            </a:r>
            <a:r>
              <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rPr>
              <a:t>创新性</a:t>
            </a:r>
            <a:endParaRPr lang="zh-CN" altLang="en-US" sz="2800" b="1" dirty="0" smtClean="0">
              <a:ln w="0">
                <a:noFill/>
              </a:ln>
              <a:solidFill>
                <a:schemeClr val="accent1">
                  <a:lumMod val="50000"/>
                </a:schemeClr>
              </a:solidFill>
              <a:effectLst>
                <a:glow rad="101600">
                  <a:prstClr val="white"/>
                </a:glo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0" name="矩形 9"/>
          <p:cNvSpPr/>
          <p:nvPr>
            <p:custDataLst>
              <p:tags r:id="rId6"/>
            </p:custDataLst>
          </p:nvPr>
        </p:nvSpPr>
        <p:spPr>
          <a:xfrm>
            <a:off x="1053467" y="1430257"/>
            <a:ext cx="1188152" cy="1046723"/>
          </a:xfrm>
          <a:prstGeom prst="rect">
            <a:avLst/>
          </a:prstGeom>
          <a:solidFill>
            <a:schemeClr val="accent1">
              <a:lumMod val="50000"/>
            </a:schemeClr>
          </a:solidFill>
        </p:spPr>
        <p:txBody>
          <a:bodyPr wrap="square" anchor="ctr" anchorCtr="0">
            <a:noAutofit/>
          </a:bodyPr>
          <a:lstStyle/>
          <a:p>
            <a:pPr algn="ctr"/>
            <a:r>
              <a:rPr lang="zh-CN" altLang="en-US" sz="1600" b="1" dirty="0" smtClean="0">
                <a:solidFill>
                  <a:schemeClr val="lt1"/>
                </a:solidFill>
                <a:latin typeface="微软雅黑" panose="020B0503020204020204" pitchFamily="34" charset="-122"/>
                <a:ea typeface="微软雅黑" panose="020B0503020204020204" pitchFamily="34" charset="-122"/>
              </a:rPr>
              <a:t>创新</a:t>
            </a:r>
            <a:r>
              <a:rPr lang="zh-CN" altLang="en-US" sz="1600" b="1" dirty="0" smtClean="0">
                <a:solidFill>
                  <a:schemeClr val="lt1"/>
                </a:solidFill>
                <a:latin typeface="微软雅黑" panose="020B0503020204020204" pitchFamily="34" charset="-122"/>
                <a:ea typeface="微软雅黑" panose="020B0503020204020204" pitchFamily="34" charset="-122"/>
              </a:rPr>
              <a:t>程度</a:t>
            </a:r>
            <a:endParaRPr lang="zh-CN" altLang="en-US" sz="1600" b="1" dirty="0" smtClean="0">
              <a:solidFill>
                <a:schemeClr val="lt1"/>
              </a:solidFill>
              <a:latin typeface="微软雅黑" panose="020B0503020204020204" pitchFamily="34" charset="-122"/>
              <a:ea typeface="微软雅黑" panose="020B0503020204020204" pitchFamily="34" charset="-122"/>
            </a:endParaRPr>
          </a:p>
        </p:txBody>
      </p:sp>
      <p:sp>
        <p:nvSpPr>
          <p:cNvPr id="11" name="矩形 10"/>
          <p:cNvSpPr/>
          <p:nvPr>
            <p:custDataLst>
              <p:tags r:id="rId7"/>
            </p:custDataLst>
          </p:nvPr>
        </p:nvSpPr>
        <p:spPr>
          <a:xfrm>
            <a:off x="2241550" y="981075"/>
            <a:ext cx="8388350" cy="1925320"/>
          </a:xfrm>
          <a:prstGeom prst="rect">
            <a:avLst/>
          </a:prstGeom>
          <a:solidFill>
            <a:schemeClr val="accent3">
              <a:lumMod val="20000"/>
              <a:lumOff val="80000"/>
            </a:schemeClr>
          </a:solidFill>
          <a:ln>
            <a:solidFill>
              <a:schemeClr val="accent1">
                <a:lumMod val="50000"/>
              </a:schemeClr>
            </a:solidFill>
          </a:ln>
        </p:spPr>
        <p:txBody>
          <a:bodyPr wrap="square" anchor="ctr" anchorCtr="0">
            <a:noAutofit/>
          </a:bodyPr>
          <a:lstStyle/>
          <a:p>
            <a:pPr>
              <a:lnSpc>
                <a:spcPct val="120000"/>
              </a:lnSpc>
            </a:pPr>
            <a:r>
              <a:rPr lang="zh-CN" altLang="en-US"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国内首仿</a:t>
            </a:r>
            <a:r>
              <a:rPr lang="en-US" altLang="zh-CN"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首家过评</a:t>
            </a:r>
            <a:r>
              <a:rPr lang="en-US" altLang="zh-CN"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口服液体制剂（注册分类：化学药品</a:t>
            </a:r>
            <a:r>
              <a:rPr lang="en-US" altLang="zh-CN"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类）</a:t>
            </a:r>
            <a:endParaRPr lang="en-US" altLang="zh-CN" sz="14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20000"/>
              </a:lnSpc>
            </a:pPr>
            <a:endPar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nSpc>
                <a:spcPct val="140000"/>
              </a:lnSpc>
              <a:buFont typeface="Wingdings" panose="05000000000000000000" pitchFamily="2" charset="2"/>
              <a:buChar char="Ø"/>
            </a:pP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利斯的明是一种</a:t>
            </a:r>
            <a:r>
              <a:rPr lang="zh-CN" altLang="en-US" sz="1400" dirty="0">
                <a:solidFill>
                  <a:schemeClr val="tx1"/>
                </a:solidFill>
                <a:latin typeface="微软雅黑" panose="020B0503020204020204" pitchFamily="34" charset="-122"/>
                <a:ea typeface="微软雅黑" panose="020B0503020204020204" pitchFamily="34" charset="-122"/>
                <a:sym typeface="+mn-ea"/>
              </a:rPr>
              <a:t>乙酰胆碱酯酶和丁酰胆碱酯酶的</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双重抑制剂，</a:t>
            </a:r>
            <a:r>
              <a:rPr lang="zh-CN" altLang="en-US"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可通过减少淀粉样蛋白斑块的神经毒性</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，为</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AD </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患者带来额外的神经保护</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作用</a:t>
            </a:r>
            <a:r>
              <a:rPr lang="en-US" altLang="zh-CN" sz="1400" b="1" baseline="30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nSpc>
                <a:spcPct val="140000"/>
              </a:lnSpc>
              <a:buFont typeface="Wingdings" panose="05000000000000000000" pitchFamily="2" charset="2"/>
              <a:buChar char="Ø"/>
            </a:pP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本品是</a:t>
            </a:r>
            <a:r>
              <a:rPr lang="zh-CN" altLang="en-US" sz="14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国内首仿、首家过评</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利斯的明</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口服液体制剂。</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重酒石酸利斯的明口服溶液</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与胶囊</a:t>
            </a:r>
            <a:r>
              <a:rPr lang="zh-CN" altLang="en-US"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生物等效，</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可以解决胶囊未满足的</a:t>
            </a:r>
            <a:r>
              <a:rPr lang="zh-CN" altLang="en-US"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临床需求。</a:t>
            </a:r>
            <a:endParaRPr lang="en-US" altLang="zh-CN" sz="14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2" name="矩形 11"/>
          <p:cNvSpPr/>
          <p:nvPr>
            <p:custDataLst>
              <p:tags r:id="rId8"/>
            </p:custDataLst>
          </p:nvPr>
        </p:nvSpPr>
        <p:spPr>
          <a:xfrm>
            <a:off x="1053467" y="3970242"/>
            <a:ext cx="1188152" cy="827890"/>
          </a:xfrm>
          <a:prstGeom prst="rect">
            <a:avLst/>
          </a:prstGeom>
          <a:solidFill>
            <a:schemeClr val="accent1">
              <a:lumMod val="50000"/>
            </a:schemeClr>
          </a:solidFill>
        </p:spPr>
        <p:txBody>
          <a:bodyPr wrap="square" anchor="ctr" anchorCtr="0">
            <a:noAutofit/>
          </a:bodyPr>
          <a:lstStyle/>
          <a:p>
            <a:pPr algn="ctr"/>
            <a:r>
              <a:rPr lang="zh-CN" altLang="en-US" sz="1600" b="1" dirty="0" smtClean="0">
                <a:solidFill>
                  <a:schemeClr val="lt1"/>
                </a:solidFill>
                <a:latin typeface="微软雅黑" panose="020B0503020204020204" pitchFamily="34" charset="-122"/>
                <a:ea typeface="微软雅黑" panose="020B0503020204020204" pitchFamily="34" charset="-122"/>
              </a:rPr>
              <a:t>应用</a:t>
            </a:r>
            <a:r>
              <a:rPr lang="zh-CN" altLang="en-US" sz="1600" b="1" dirty="0" smtClean="0">
                <a:solidFill>
                  <a:schemeClr val="lt1"/>
                </a:solidFill>
                <a:latin typeface="微软雅黑" panose="020B0503020204020204" pitchFamily="34" charset="-122"/>
                <a:ea typeface="微软雅黑" panose="020B0503020204020204" pitchFamily="34" charset="-122"/>
              </a:rPr>
              <a:t>创新</a:t>
            </a:r>
            <a:endParaRPr lang="zh-CN" altLang="en-US" sz="1600" b="1" dirty="0" smtClean="0">
              <a:solidFill>
                <a:schemeClr val="lt1"/>
              </a:solidFill>
              <a:latin typeface="微软雅黑" panose="020B0503020204020204" pitchFamily="34" charset="-122"/>
              <a:ea typeface="微软雅黑" panose="020B0503020204020204" pitchFamily="34" charset="-122"/>
            </a:endParaRPr>
          </a:p>
        </p:txBody>
      </p:sp>
      <p:sp>
        <p:nvSpPr>
          <p:cNvPr id="14" name="矩形 13"/>
          <p:cNvSpPr/>
          <p:nvPr>
            <p:custDataLst>
              <p:tags r:id="rId9"/>
            </p:custDataLst>
          </p:nvPr>
        </p:nvSpPr>
        <p:spPr>
          <a:xfrm>
            <a:off x="2241550" y="3801110"/>
            <a:ext cx="8388350" cy="1340485"/>
          </a:xfrm>
          <a:prstGeom prst="rect">
            <a:avLst/>
          </a:prstGeom>
          <a:solidFill>
            <a:schemeClr val="accent3">
              <a:lumMod val="20000"/>
              <a:lumOff val="80000"/>
            </a:schemeClr>
          </a:solidFill>
          <a:ln>
            <a:solidFill>
              <a:schemeClr val="accent1">
                <a:lumMod val="50000"/>
              </a:schemeClr>
            </a:solidFill>
          </a:ln>
        </p:spPr>
        <p:txBody>
          <a:bodyPr wrap="square" anchor="ctr" anchorCtr="0">
            <a:noAutofit/>
          </a:bodyPr>
          <a:lstStyle/>
          <a:p>
            <a:pPr marL="285750" marR="0" indent="-285750">
              <a:lnSpc>
                <a:spcPct val="140000"/>
              </a:lnSpc>
              <a:spcBef>
                <a:spcPct val="0"/>
              </a:spcBef>
              <a:spcAft>
                <a:spcPts val="600"/>
              </a:spcAft>
              <a:buFont typeface="Wingdings" panose="05000000000000000000" charset="0"/>
              <a:buChar char="Ø"/>
            </a:pPr>
            <a:r>
              <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重酒石酸利斯的明口服溶液可以</a:t>
            </a:r>
            <a:r>
              <a:rPr lang="zh-CN" altLang="en-US" sz="1400" dirty="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灵活调整剂量，便于吞咽，尤其适用于</a:t>
            </a:r>
            <a:r>
              <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老年和</a:t>
            </a:r>
            <a:r>
              <a:rPr lang="zh-CN" altLang="en-US" sz="1400" dirty="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吞咽困难的患者，能显著提高用药依从性，其临床获益大于风险。</a:t>
            </a:r>
            <a:endParaRPr lang="zh-CN" altLang="en-US" sz="1400" dirty="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endParaRPr>
          </a:p>
          <a:p>
            <a:pPr marL="285750" marR="0" indent="-285750" algn="l">
              <a:lnSpc>
                <a:spcPct val="140000"/>
              </a:lnSpc>
              <a:spcAft>
                <a:spcPts val="600"/>
              </a:spcAft>
              <a:buClrTx/>
              <a:buSzTx/>
              <a:buFont typeface="Wingdings" panose="05000000000000000000" charset="0"/>
              <a:buChar char="Ø"/>
            </a:pPr>
            <a:r>
              <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目前我公司该品的日均费用与主流建议参照药相当，竞价后将低于国内已上市的6家胶囊【医保产品】厂家的最低日均费用，可降低了患者的使用成本，</a:t>
            </a:r>
            <a:r>
              <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节省医保基⾦</a:t>
            </a:r>
            <a:r>
              <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rPr>
              <a:t>。</a:t>
            </a:r>
            <a:endParaRPr lang="zh-CN" altLang="en-US" sz="1400" dirty="0" smtClean="0">
              <a:solidFill>
                <a:schemeClr val="dk1"/>
              </a:solidFill>
              <a:latin typeface="微软雅黑" panose="020B0503020204020204" pitchFamily="34" charset="-122"/>
              <a:ea typeface="微软雅黑" panose="020B0503020204020204" pitchFamily="34" charset="-122"/>
              <a:cs typeface="宋体" panose="02010600030101010101" pitchFamily="2" charset="-122"/>
              <a:sym typeface="+mn-ea"/>
            </a:endParaRPr>
          </a:p>
        </p:txBody>
      </p:sp>
      <p:cxnSp>
        <p:nvCxnSpPr>
          <p:cNvPr id="13" name="直接连接符 12"/>
          <p:cNvCxnSpPr/>
          <p:nvPr>
            <p:custDataLst>
              <p:tags r:id="rId10"/>
            </p:custDataLst>
          </p:nvPr>
        </p:nvCxnSpPr>
        <p:spPr>
          <a:xfrm>
            <a:off x="513421" y="711196"/>
            <a:ext cx="3369310" cy="0"/>
          </a:xfrm>
          <a:prstGeom prst="line">
            <a:avLst/>
          </a:prstGeom>
          <a:ln>
            <a:solidFill>
              <a:schemeClr val="accent1">
                <a:lumMod val="50000"/>
              </a:schemeClr>
            </a:solidFill>
          </a:ln>
        </p:spPr>
        <p:style>
          <a:lnRef idx="2">
            <a:schemeClr val="accent6"/>
          </a:lnRef>
          <a:fillRef idx="0">
            <a:schemeClr val="accent6"/>
          </a:fillRef>
          <a:effectRef idx="1">
            <a:schemeClr val="accent6"/>
          </a:effectRef>
          <a:fontRef idx="minor">
            <a:schemeClr val="tx1"/>
          </a:fontRef>
        </p:style>
      </p:cxnSp>
      <p:sp>
        <p:nvSpPr>
          <p:cNvPr id="16" name="矩形 15"/>
          <p:cNvSpPr/>
          <p:nvPr>
            <p:custDataLst>
              <p:tags r:id="rId11"/>
            </p:custDataLst>
          </p:nvPr>
        </p:nvSpPr>
        <p:spPr>
          <a:xfrm>
            <a:off x="557212" y="6264533"/>
            <a:ext cx="6936514" cy="276999"/>
          </a:xfrm>
          <a:prstGeom prst="rect">
            <a:avLst/>
          </a:prstGeom>
        </p:spPr>
        <p:txBody>
          <a:bodyPr wrap="none">
            <a:spAutoFit/>
          </a:bodyPr>
          <a:lstStyle/>
          <a:p>
            <a:r>
              <a:rPr lang="en-US" altLang="zh-CN" sz="1200" dirty="0">
                <a:latin typeface="微软雅黑" panose="020B0503020204020204" pitchFamily="34" charset="-122"/>
                <a:ea typeface="微软雅黑" panose="020B0503020204020204" pitchFamily="34" charset="-122"/>
              </a:rPr>
              <a:t>1.</a:t>
            </a:r>
            <a:r>
              <a:rPr lang="zh-CN" altLang="en-US" sz="1200" dirty="0">
                <a:latin typeface="微软雅黑" panose="020B0503020204020204" pitchFamily="34" charset="-122"/>
                <a:ea typeface="微软雅黑" panose="020B0503020204020204" pitchFamily="34" charset="-122"/>
              </a:rPr>
              <a:t>杨渊韩等，胆碱酯酶抑制剂在阿尔茨海默病患者的合适剂量，阿尔茨海默病及相关病</a:t>
            </a:r>
            <a:r>
              <a:rPr lang="en-US" altLang="zh-CN" sz="1200" dirty="0">
                <a:latin typeface="微软雅黑" panose="020B0503020204020204" pitchFamily="34" charset="-122"/>
                <a:ea typeface="微软雅黑" panose="020B0503020204020204" pitchFamily="34" charset="-122"/>
              </a:rPr>
              <a:t>. 2018,1(03). </a:t>
            </a:r>
            <a:endParaRPr lang="en-US" altLang="zh-CN" sz="1200" dirty="0" smtClean="0">
              <a:latin typeface="微软雅黑" panose="020B0503020204020204" pitchFamily="34" charset="-122"/>
              <a:ea typeface="微软雅黑" panose="020B0503020204020204" pitchFamily="34" charset="-122"/>
            </a:endParaRPr>
          </a:p>
        </p:txBody>
      </p:sp>
    </p:spTree>
    <p:custDataLst>
      <p:tags r:id="rId12"/>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1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1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14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46.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148.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14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161.xml><?xml version="1.0" encoding="utf-8"?>
<p:tagLst xmlns:p="http://schemas.openxmlformats.org/presentationml/2006/main">
  <p:tag name="KSO_WM_UNIT_ISCONTENTSTITLE" val="0"/>
  <p:tag name="KSO_WM_UNIT_ISNUMDGM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2.xml><?xml version="1.0" encoding="utf-8"?>
<p:tagLst xmlns:p="http://schemas.openxmlformats.org/presentationml/2006/main">
  <p:tag name="KSO_WM_UNIT_ISCONTENTSTITLE" val="0"/>
  <p:tag name="KSO_WM_UNIT_ISNUMDGMTITLE" val="0"/>
  <p:tag name="KSO_WM_UNIT_PRESET_TEXT" val="单击此处添加副标题"/>
  <p:tag name="KSO_WM_UNIT_NOCLEAR" val="0"/>
  <p:tag name="KSO_WM_UNIT_VALUE" val="22"/>
  <p:tag name="KSO_WM_UNIT_HIGHLIGHT" val="0"/>
  <p:tag name="KSO_WM_UNIT_COMPATIBLE" val="0"/>
  <p:tag name="KSO_WM_UNIT_DIAGRAM_ISNUMVISUAL" val="0"/>
  <p:tag name="KSO_WM_UNIT_DIAGRAM_ISREFERUNIT" val="0"/>
  <p:tag name="KSO_WM_UNIT_TYPE" val="b"/>
  <p:tag name="KSO_WM_UNIT_INDEX" val="1"/>
  <p:tag name="KSO_WM_UNIT_ID" val="custom20202545_1*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SLIDE_ID" val="custom20202545_1"/>
  <p:tag name="KSO_WM_TEMPLATE_SUBCATEGORY" val="0"/>
  <p:tag name="KSO_WM_TEMPLATE_MASTER_TYPE" val="1"/>
  <p:tag name="KSO_WM_TEMPLATE_COLOR_TYPE" val="1"/>
  <p:tag name="KSO_WM_SLIDE_ITEM_CNT" val="0"/>
  <p:tag name="KSO_WM_SLIDE_INDEX" val="1"/>
  <p:tag name="KSO_WM_TAG_VERSION" val="1.0"/>
  <p:tag name="KSO_WM_BEAUTIFY_FLAG" val="#wm#"/>
  <p:tag name="KSO_WM_TEMPLATE_CATEGORY" val="custom"/>
  <p:tag name="KSO_WM_TEMPLATE_INDEX" val="20202545"/>
  <p:tag name="KSO_WM_SLIDE_LAYOUT" val="a_b"/>
  <p:tag name="KSO_WM_SLIDE_LAYOUT_CNT" val="1_3"/>
  <p:tag name="KSO_WM_SLIDE_TYPE" val="title"/>
  <p:tag name="KSO_WM_SLIDE_SUBTYPE" val="pureTxt"/>
  <p:tag name="KSO_WM_TEMPLATE_THUMBS_INDEX" val="1、2、6、7、9、11、14、15"/>
  <p:tag name="KSO_WM_SPECIAL_SOURCE" val="bdnull"/>
  <p:tag name="KSO_WM_TEMPLATE_MASTER_THUMB_INDEX" val="12"/>
</p:tagLst>
</file>

<file path=ppt/tags/tag164.xml><?xml version="1.0" encoding="utf-8"?>
<p:tagLst xmlns:p="http://schemas.openxmlformats.org/presentationml/2006/main">
  <p:tag name="KSO_WM_BEAUTIFY_FLAG" val=""/>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65.xml><?xml version="1.0" encoding="utf-8"?>
<p:tagLst xmlns:p="http://schemas.openxmlformats.org/presentationml/2006/main">
  <p:tag name="KSO_WM_BEAUTIFY_FLAG" val=""/>
  <p:tag name="KSO_WM_UNIT_TEXT_FILL_FORE_SCHEMECOLOR_INDEX_BRIGHTNESS" val="0.25"/>
  <p:tag name="KSO_WM_UNIT_TEXT_FILL_FORE_SCHEMECOLOR_INDEX" val="13"/>
  <p:tag name="KSO_WM_UNIT_TEXT_FILL_TYPE" val="1"/>
</p:tagLst>
</file>

<file path=ppt/tags/tag166.xml><?xml version="1.0" encoding="utf-8"?>
<p:tagLst xmlns:p="http://schemas.openxmlformats.org/presentationml/2006/main">
  <p:tag name="KSO_WM_BEAUTIFY_FLAG" val=""/>
  <p:tag name="KSO_WM_UNIT_TEXT_FILL_FORE_SCHEMECOLOR_INDEX_BRIGHTNESS" val="0.25"/>
  <p:tag name="KSO_WM_UNIT_TEXT_FILL_FORE_SCHEMECOLOR_INDEX" val="13"/>
  <p:tag name="KSO_WM_UNIT_TEXT_FILL_TYPE" val="1"/>
</p:tagLst>
</file>

<file path=ppt/tags/tag167.xml><?xml version="1.0" encoding="utf-8"?>
<p:tagLst xmlns:p="http://schemas.openxmlformats.org/presentationml/2006/main">
  <p:tag name="KSO_WM_BEAUTIFY_FLAG" val=""/>
  <p:tag name="KSO_WM_UNIT_TEXT_FILL_FORE_SCHEMECOLOR_INDEX_BRIGHTNESS" val="0.25"/>
  <p:tag name="KSO_WM_UNIT_TEXT_FILL_FORE_SCHEMECOLOR_INDEX" val="13"/>
  <p:tag name="KSO_WM_UNIT_TEXT_FILL_TYPE" val="1"/>
</p:tagLst>
</file>

<file path=ppt/tags/tag168.xml><?xml version="1.0" encoding="utf-8"?>
<p:tagLst xmlns:p="http://schemas.openxmlformats.org/presentationml/2006/main">
  <p:tag name="KSO_WM_BEAUTIFY_FLAG" val=""/>
  <p:tag name="KSO_WM_UNIT_TEXT_FILL_FORE_SCHEMECOLOR_INDEX_BRIGHTNESS" val="0.25"/>
  <p:tag name="KSO_WM_UNIT_TEXT_FILL_FORE_SCHEMECOLOR_INDEX" val="13"/>
  <p:tag name="KSO_WM_UNIT_TEXT_FILL_TYPE" val="1"/>
</p:tagLst>
</file>

<file path=ppt/tags/tag169.xml><?xml version="1.0" encoding="utf-8"?>
<p:tagLst xmlns:p="http://schemas.openxmlformats.org/presentationml/2006/main">
  <p:tag name="KSO_WM_BEAUTIFY_FLAG" val=""/>
  <p:tag name="KSO_WM_UNIT_TEXT_FILL_FORE_SCHEMECOLOR_INDEX_BRIGHTNESS" val="0.25"/>
  <p:tag name="KSO_WM_UNIT_TEXT_FILL_FORE_SCHEMECOLOR_INDEX" val="13"/>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BEAUTIFY_FLAG" val=""/>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1.xml><?xml version="1.0" encoding="utf-8"?>
<p:tagLst xmlns:p="http://schemas.openxmlformats.org/presentationml/2006/main">
  <p:tag name="KSO_WM_BEAUTIFY_FLAG" val=""/>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2.xml><?xml version="1.0" encoding="utf-8"?>
<p:tagLst xmlns:p="http://schemas.openxmlformats.org/presentationml/2006/main">
  <p:tag name="KSO_WM_BEAUTIFY_FLAG" val=""/>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2545_2*i*1"/>
  <p:tag name="KSO_WM_TEMPLATE_CATEGORY" val="custom"/>
  <p:tag name="KSO_WM_TEMPLATE_INDEX" val="2020254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2545_2*i*2"/>
  <p:tag name="KSO_WM_TEMPLATE_CATEGORY" val="custom"/>
  <p:tag name="KSO_WM_TEMPLATE_INDEX" val="2020254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3"/>
  <p:tag name="KSO_WM_UNIT_ID" val="custom20202545_2*i*3"/>
  <p:tag name="KSO_WM_TEMPLATE_CATEGORY" val="custom"/>
  <p:tag name="KSO_WM_TEMPLATE_INDEX" val="2020254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176.xml><?xml version="1.0" encoding="utf-8"?>
<p:tagLst xmlns:p="http://schemas.openxmlformats.org/presentationml/2006/main">
  <p:tag name="KSO_WM_UNIT_ISCONTENTSTITLE" val="1"/>
  <p:tag name="KSO_WM_UNIT_ISNUMDGMTITLE" val="0"/>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2545_2*a*1"/>
  <p:tag name="KSO_WM_TEMPLATE_CATEGORY" val="custom"/>
  <p:tag name="KSO_WM_TEMPLATE_INDEX" val="20202545"/>
  <p:tag name="KSO_WM_UNIT_LAYERLEVEL" val="1"/>
  <p:tag name="KSO_WM_TAG_VERSION" val="1.0"/>
  <p:tag name="KSO_WM_BEAUTIFY_FLAG" val="#wm#"/>
  <p:tag name="KSO_WM_UNIT_TEXT_FILL_FORE_SCHEMECOLOR_INDEX_BRIGHTNESS" val="0"/>
  <p:tag name="KSO_WM_UNIT_TEXT_FILL_FORE_SCHEMECOLOR_INDEX" val="14"/>
  <p:tag name="KSO_WM_UNIT_TEXT_FILL_TYPE" val="1"/>
  <p:tag name="KSO_WM_UNIT_USESOURCEFORMAT_APPLY" val="1"/>
</p:tagLst>
</file>

<file path=ppt/tags/tag177.xml><?xml version="1.0" encoding="utf-8"?>
<p:tagLst xmlns:p="http://schemas.openxmlformats.org/presentationml/2006/main">
  <p:tag name="KSO_WM_UNIT_ISCONTENTSTITLE" val="0"/>
  <p:tag name="KSO_WM_UNIT_ISNUMDGMTITLE" val="0"/>
  <p:tag name="KSO_WM_UNIT_PRESET_TEXT" val="CONTENTS"/>
  <p:tag name="KSO_WM_UNIT_NOCLEAR" val="0"/>
  <p:tag name="KSO_WM_UNIT_VALUE" val="6"/>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2545_2*b*1"/>
  <p:tag name="KSO_WM_TEMPLATE_CATEGORY" val="custom"/>
  <p:tag name="KSO_WM_TEMPLATE_INDEX" val="20202545"/>
  <p:tag name="KSO_WM_UNIT_LAYERLEVEL" val="1"/>
  <p:tag name="KSO_WM_TAG_VERSION" val="1.0"/>
  <p:tag name="KSO_WM_BEAUTIFY_FLAG" val="#wm#"/>
  <p:tag name="KSO_WM_UNIT_TEXT_FILL_FORE_SCHEMECOLOR_INDEX_BRIGHTNESS" val="0"/>
  <p:tag name="KSO_WM_UNIT_TEXT_FILL_FORE_SCHEMECOLOR_INDEX" val="14"/>
  <p:tag name="KSO_WM_UNIT_TEXT_FILL_TYPE" val="1"/>
  <p:tag name="KSO_WM_UNIT_USESOURCEFORMAT_APPLY" val="1"/>
</p:tagLst>
</file>

<file path=ppt/tags/tag178.xml><?xml version="1.0" encoding="utf-8"?>
<p:tagLst xmlns:p="http://schemas.openxmlformats.org/presentationml/2006/main">
  <p:tag name="KSO_WM_BEAUTIFY_FLAG" val=""/>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9.xml><?xml version="1.0" encoding="utf-8"?>
<p:tagLst xmlns:p="http://schemas.openxmlformats.org/presentationml/2006/main">
  <p:tag name="KSO_WM_SLIDE_ID" val="custom20202545_2"/>
  <p:tag name="KSO_WM_TEMPLATE_SUBCATEGORY" val="0"/>
  <p:tag name="KSO_WM_TEMPLATE_MASTER_TYPE" val="1"/>
  <p:tag name="KSO_WM_TEMPLATE_COLOR_TYPE" val="1"/>
  <p:tag name="KSO_WM_SLIDE_TYPE" val="contents"/>
  <p:tag name="KSO_WM_SLIDE_SUBTYPE" val="diag"/>
  <p:tag name="KSO_WM_SLIDE_ITEM_CNT" val="2"/>
  <p:tag name="KSO_WM_SLIDE_INDEX" val="2"/>
  <p:tag name="KSO_WM_DIAGRAM_GROUP_CODE" val="l1-1"/>
  <p:tag name="KSO_WM_SLIDE_DIAGTYPE" val="l"/>
  <p:tag name="KSO_WM_TAG_VERSION" val="1.0"/>
  <p:tag name="KSO_WM_BEAUTIFY_FLAG" val="#wm#"/>
  <p:tag name="KSO_WM_TEMPLATE_CATEGORY" val="custom"/>
  <p:tag name="KSO_WM_TEMPLATE_INDEX" val="20202545"/>
  <p:tag name="KSO_WM_SLIDE_LAYOUT" val="a_b_l"/>
  <p:tag name="KSO_WM_SLIDE_LAYOUT_CNT" val="1_1_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8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3.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18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187.xml><?xml version="1.0" encoding="utf-8"?>
<p:tagLst xmlns:p="http://schemas.openxmlformats.org/presentationml/2006/main">
  <p:tag name="KSO_WM_SLIDE_BK_DARK_LIGHT" val="2"/>
  <p:tag name="KSO_WM_SLIDE_BACKGROUND_TYPE" val="general"/>
  <p:tag name="resource_record_key" val="{&quot;13&quot;:[4364912],&quot;65&quot;:[20202545]}"/>
</p:tagLst>
</file>

<file path=ppt/tags/tag1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192.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193.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94.xml><?xml version="1.0" encoding="utf-8"?>
<p:tagLst xmlns:p="http://schemas.openxmlformats.org/presentationml/2006/main">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3"/>
  <p:tag name="KSO_WM_UNIT_TEXT_FILL_TYPE" val="1"/>
</p:tagLst>
</file>

<file path=ppt/tags/tag19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6.xml><?xml version="1.0" encoding="utf-8"?>
<p:tagLst xmlns:p="http://schemas.openxmlformats.org/presentationml/2006/main">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3"/>
  <p:tag name="KSO_WM_UNIT_TEXT_FILL_TYPE" val="1"/>
</p:tagLst>
</file>

<file path=ppt/tags/tag197.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98.xml><?xml version="1.0" encoding="utf-8"?>
<p:tagLst xmlns:p="http://schemas.openxmlformats.org/presentationml/2006/main">
  <p:tag name="KSO_WM_SLIDE_BK_DARK_LIGHT" val="2"/>
  <p:tag name="KSO_WM_SLIDE_BACKGROUND_TYPE" val="general"/>
</p:tagLst>
</file>

<file path=ppt/tags/tag19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03.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04.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05.xml><?xml version="1.0" encoding="utf-8"?>
<p:tagLst xmlns:p="http://schemas.openxmlformats.org/presentationml/2006/main">
  <p:tag name="KSO_WM_SLIDE_BK_DARK_LIGHT" val="2"/>
  <p:tag name="KSO_WM_SLIDE_BACKGROUND_TYPE" val="general"/>
</p:tagLst>
</file>

<file path=ppt/tags/tag20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0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9.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11.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12.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4.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16.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17.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18.xml><?xml version="1.0" encoding="utf-8"?>
<p:tagLst xmlns:p="http://schemas.openxmlformats.org/presentationml/2006/main">
  <p:tag name="KSO_WM_SLIDE_BK_DARK_LIGHT" val="2"/>
  <p:tag name="KSO_WM_SLIDE_BACKGROUND_TYPE" val="general"/>
</p:tagLst>
</file>

<file path=ppt/tags/tag21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2.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4.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25.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27.xml><?xml version="1.0" encoding="utf-8"?>
<p:tagLst xmlns:p="http://schemas.openxmlformats.org/presentationml/2006/main">
  <p:tag name="KSO_WM_SLIDE_BK_DARK_LIGHT" val="2"/>
  <p:tag name="KSO_WM_SLIDE_BACKGROUND_TYPE" val="general"/>
</p:tagLst>
</file>

<file path=ppt/tags/tag22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1.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3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3.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35.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36.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37.xml><?xml version="1.0" encoding="utf-8"?>
<p:tagLst xmlns:p="http://schemas.openxmlformats.org/presentationml/2006/main">
  <p:tag name="KSO_WM_SLIDE_BK_DARK_LIGHT" val="2"/>
  <p:tag name="KSO_WM_SLIDE_BACKGROUND_TYPE" val="general"/>
</p:tagLst>
</file>

<file path=ppt/tags/tag23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3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1.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42.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43.xml><?xml version="1.0" encoding="utf-8"?>
<p:tagLst xmlns:p="http://schemas.openxmlformats.org/presentationml/2006/main">
  <p:tag name="KSO_WM_UNIT_FILL_FORE_SCHEMECOLOR_INDEX_BRIGHTNESS" val="0.8"/>
  <p:tag name="KSO_WM_UNIT_FILL_FORE_SCHEMECOLOR_INDEX" val="7"/>
  <p:tag name="KSO_WM_UNIT_FILL_TYPE" val="1"/>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44.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45.xml><?xml version="1.0" encoding="utf-8"?>
<p:tagLst xmlns:p="http://schemas.openxmlformats.org/presentationml/2006/main">
  <p:tag name="KSO_WM_UNIT_FILL_FORE_SCHEMECOLOR_INDEX_BRIGHTNESS" val="0.8"/>
  <p:tag name="KSO_WM_UNIT_FILL_FORE_SCHEMECOLOR_INDEX" val="7"/>
  <p:tag name="KSO_WM_UNIT_FILL_TYPE" val="1"/>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4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8.xml><?xml version="1.0" encoding="utf-8"?>
<p:tagLst xmlns:p="http://schemas.openxmlformats.org/presentationml/2006/main">
  <p:tag name="KSO_WM_SLIDE_BK_DARK_LIGHT" val="2"/>
  <p:tag name="KSO_WM_SLIDE_BACKGROUND_TYPE" val="general"/>
</p:tagLst>
</file>

<file path=ppt/tags/tag24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2.xml><?xml version="1.0" encoding="utf-8"?>
<p:tagLst xmlns:p="http://schemas.openxmlformats.org/presentationml/2006/main">
  <p:tag name="KSO_WM_UNIT_TEXT_FILL_FORE_SCHEMECOLOR_INDEX_BRIGHTNESS" val="-0.5"/>
  <p:tag name="KSO_WM_UNIT_TEXT_FILL_FORE_SCHEMECOLOR_INDEX" val="5"/>
  <p:tag name="KSO_WM_UNIT_TEXT_FILL_TYPE" val="1"/>
</p:tagLst>
</file>

<file path=ppt/tags/tag253.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54.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55.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56.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57.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58.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59.xml><?xml version="1.0" encoding="utf-8"?>
<p:tagLst xmlns:p="http://schemas.openxmlformats.org/presentationml/2006/main">
  <p:tag name="KSO_WM_UNIT_FILL_FORE_SCHEMECOLOR_INDEX_BRIGHTNESS" val="-0.5"/>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0.xml><?xml version="1.0" encoding="utf-8"?>
<p:tagLst xmlns:p="http://schemas.openxmlformats.org/presentationml/2006/main">
  <p:tag name="KSO_WM_UNIT_LINE_FORE_SCHEMECOLOR_INDEX_BRIGHTNESS" val="-0.5"/>
  <p:tag name="KSO_WM_UNIT_LINE_FORE_SCHEMECOLOR_INDEX" val="5"/>
  <p:tag name="KSO_WM_UNIT_LINE_FILL_TYPE" val="2"/>
  <p:tag name="KSO_WM_UNIT_TEXT_FILL_FORE_SCHEMECOLOR_INDEX_BRIGHTNESS" val="0"/>
  <p:tag name="KSO_WM_UNIT_TEXT_FILL_FORE_SCHEMECOLOR_INDEX" val="13"/>
  <p:tag name="KSO_WM_UNIT_TEXT_FILL_TYPE" val="1"/>
</p:tagLst>
</file>

<file path=ppt/tags/tag26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5081_5*i*2"/>
  <p:tag name="KSO_WM_TEMPLATE_CATEGORY" val="custom"/>
  <p:tag name="KSO_WM_TEMPLATE_INDEX" val="20205081"/>
  <p:tag name="KSO_WM_UNIT_LAYERLEVEL" val="1"/>
  <p:tag name="KSO_WM_TAG_VERSION" val="1.0"/>
  <p:tag name="KSO_WM_BEAUTIFY_FLAG" val=""/>
  <p:tag name="KSO_WM_DIAGRAM_GROUP_CODE" val="l1-1"/>
  <p:tag name="KSO_WM_UNIT_TYPE" val="i"/>
  <p:tag name="KSO_WM_UNIT_INDEX" val="2"/>
  <p:tag name="KSO_WM_UNIT_LINE_FORE_SCHEMECOLOR_INDEX" val="14"/>
  <p:tag name="KSO_WM_UNIT_LINE_FILL_TYPE" val="2"/>
  <p:tag name="KSO_WM_UNIT_USESOURCEFORMAT_APPLY" val="1"/>
</p:tagLst>
</file>

<file path=ppt/tags/tag263.xml><?xml version="1.0" encoding="utf-8"?>
<p:tagLst xmlns:p="http://schemas.openxmlformats.org/presentationml/2006/main">
  <p:tag name="KSO_WM_SLIDE_BK_DARK_LIGHT" val="2"/>
  <p:tag name="KSO_WM_SLIDE_BACKGROUND_TYPE" val="general"/>
</p:tagLst>
</file>

<file path=ppt/tags/tag264.xml><?xml version="1.0" encoding="utf-8"?>
<p:tagLst xmlns:p="http://schemas.openxmlformats.org/presentationml/2006/main">
  <p:tag name="COMMONDATA" val="eyJoZGlkIjoiMGIxYmRlMWI5N2Q2ZGM1YjUyZmMwYWUzMjFhYTJjNTUifQ=="/>
  <p:tag name="commondata" val="eyJoZGlkIjoiZWQ2ZThiMjQwMDUyMTA2OTdiZWVlYjMyYjQwMGJhZDAifQ=="/>
  <p:tag name="resource_record_key" val="{&quot;13&quot;:[4364912],&quot;65&quot;:[20202545]}"/>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4.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4787</Words>
  <Application>WPS 演示</Application>
  <PresentationFormat>宽屏</PresentationFormat>
  <Paragraphs>288</Paragraphs>
  <Slides>10</Slides>
  <Notes>0</Notes>
  <HiddenSlides>0</HiddenSlides>
  <MMClips>0</MMClips>
  <ScaleCrop>false</ScaleCrop>
  <HeadingPairs>
    <vt:vector size="6" baseType="variant">
      <vt:variant>
        <vt:lpstr>已用的字体</vt:lpstr>
      </vt:variant>
      <vt:variant>
        <vt:i4>25</vt:i4>
      </vt:variant>
      <vt:variant>
        <vt:lpstr>主题</vt:lpstr>
      </vt:variant>
      <vt:variant>
        <vt:i4>2</vt:i4>
      </vt:variant>
      <vt:variant>
        <vt:lpstr>幻灯片标题</vt:lpstr>
      </vt:variant>
      <vt:variant>
        <vt:i4>10</vt:i4>
      </vt:variant>
    </vt:vector>
  </HeadingPairs>
  <TitlesOfParts>
    <vt:vector size="37" baseType="lpstr">
      <vt:lpstr>Arial</vt:lpstr>
      <vt:lpstr>宋体</vt:lpstr>
      <vt:lpstr>Wingdings</vt:lpstr>
      <vt:lpstr>微软雅黑</vt:lpstr>
      <vt:lpstr>汉仪旗黑-85S</vt:lpstr>
      <vt:lpstr>黑体</vt:lpstr>
      <vt:lpstr>Viner Hand ITC</vt:lpstr>
      <vt:lpstr>楷体</vt:lpstr>
      <vt:lpstr>Impact</vt:lpstr>
      <vt:lpstr>Calibri</vt:lpstr>
      <vt:lpstr>思源黑体 CN Regular</vt:lpstr>
      <vt:lpstr>Wingdings</vt:lpstr>
      <vt:lpstr>Arial Unicode MS</vt:lpstr>
      <vt:lpstr>Mongolian Baiti</vt:lpstr>
      <vt:lpstr>Times New Roman</vt:lpstr>
      <vt:lpstr>Calibri Light</vt:lpstr>
      <vt:lpstr>Times New Roman</vt:lpstr>
      <vt:lpstr>思源黑体 CN Regular</vt:lpstr>
      <vt:lpstr>汉仪旗黑-85S</vt:lpstr>
      <vt:lpstr>汉仪雅酷黑简</vt:lpstr>
      <vt:lpstr>方正粗黑宋简体</vt:lpstr>
      <vt:lpstr>方正隶书_GBK</vt:lpstr>
      <vt:lpstr>方正小标宋简体</vt:lpstr>
      <vt:lpstr>方正行楷简体</vt:lpstr>
      <vt:lpstr>华文隶书</vt:lpstr>
      <vt:lpstr>Office 主题</vt:lpstr>
      <vt:lpstr>2_Office 主题​​</vt:lpstr>
      <vt:lpstr>重酒石酸利斯的明 口服溶液</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王</cp:lastModifiedBy>
  <cp:revision>160</cp:revision>
  <dcterms:created xsi:type="dcterms:W3CDTF">2024-07-09T06:28:00Z</dcterms:created>
  <dcterms:modified xsi:type="dcterms:W3CDTF">2026-06-05T08:02:48Z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F9C8F5269D7D48A6B344C3AAA3DB5EA5_13</vt:lpwstr>
  </property>
  <property fmtid="{D5CDD505-2E9C-101B-9397-08002B2CF9AE}" pid="3" name="KSOProductBuildVer">
    <vt:lpwstr>2052-12.1.0.26375</vt:lpwstr>
  </property>
</Properties>
</file>