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3.xml" ContentType="application/vnd.openxmlformats-officedocument.theme+xml"/>
  <Override PartName="/ppt/tags/tag83.xml" ContentType="application/vnd.openxmlformats-officedocument.presentationml.tags+xml"/>
  <Override PartName="/ppt/notesSlides/notesSlide1.xml" ContentType="application/vnd.openxmlformats-officedocument.presentationml.notesSlide+xml"/>
  <Override PartName="/ppt/tags/tag84.xml" ContentType="application/vnd.openxmlformats-officedocument.presentationml.tags+xml"/>
  <Override PartName="/ppt/notesSlides/notesSlide2.xml" ContentType="application/vnd.openxmlformats-officedocument.presentationml.notesSlide+xml"/>
  <Override PartName="/ppt/tags/tag85.xml" ContentType="application/vnd.openxmlformats-officedocument.presentationml.tags+xml"/>
  <Override PartName="/ppt/notesSlides/notesSlide3.xml" ContentType="application/vnd.openxmlformats-officedocument.presentationml.notesSlide+xml"/>
  <Override PartName="/ppt/tags/tag86.xml" ContentType="application/vnd.openxmlformats-officedocument.presentationml.tags+xml"/>
  <Override PartName="/ppt/notesSlides/notesSlide4.xml" ContentType="application/vnd.openxmlformats-officedocument.presentationml.notesSlide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02.xml" ContentType="application/vnd.openxmlformats-officedocument.presentationml.tags+xml"/>
  <Override PartName="/ppt/notesSlides/notesSlide7.xml" ContentType="application/vnd.openxmlformats-officedocument.presentationml.notesSlide+xml"/>
  <Override PartName="/ppt/tags/tag103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25" r:id="rId2"/>
  </p:sldMasterIdLst>
  <p:notesMasterIdLst>
    <p:notesMasterId r:id="rId11"/>
  </p:notesMasterIdLst>
  <p:sldIdLst>
    <p:sldId id="2147474323" r:id="rId3"/>
    <p:sldId id="2147471807" r:id="rId4"/>
    <p:sldId id="2147473202" r:id="rId5"/>
    <p:sldId id="2147474338" r:id="rId6"/>
    <p:sldId id="2147474337" r:id="rId7"/>
    <p:sldId id="2147474340" r:id="rId8"/>
    <p:sldId id="2147473219" r:id="rId9"/>
    <p:sldId id="2147471793" r:id="rId10"/>
  </p:sldIdLst>
  <p:sldSz cx="12192000" cy="6858000"/>
  <p:notesSz cx="6797675" cy="9928225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DDC666-597E-32E3-337D-40C144F8F3F9}" name="Zhu, Jia" initials="JZ" userId="S::ZHUJ133@pfizer.com::c4b2899e-ea02-4886-97c6-72e2a8d1df07" providerId="AD"/>
  <p188:author id="{9B356AF0-5F19-B714-2713-DFE770F32679}" name="Li, Jingshuai (James)" initials="JL" userId="S::LIJ633@pfizer.com::5e454c2b-de97-42a4-a41f-d58e9214ea9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Tang" initials="JT" lastIdx="48" clrIdx="0">
    <p:extLst>
      <p:ext uri="{19B8F6BF-5375-455C-9EA6-DF929625EA0E}">
        <p15:presenceInfo xmlns:p15="http://schemas.microsoft.com/office/powerpoint/2012/main" userId="7d97ca6d597051a5" providerId="Windows Live"/>
      </p:ext>
    </p:extLst>
  </p:cmAuthor>
  <p:cmAuthor id="2" name="欣 欣" initials="欣欣" lastIdx="2" clrIdx="1">
    <p:extLst>
      <p:ext uri="{19B8F6BF-5375-455C-9EA6-DF929625EA0E}">
        <p15:presenceInfo xmlns:p15="http://schemas.microsoft.com/office/powerpoint/2012/main" userId="9b6d25bb132ba0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AFF"/>
    <a:srgbClr val="0DBDB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1783F-A101-4881-B153-F9E5D45EE982}" v="4" dt="2026-06-05T02:55:32.585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546" autoAdjust="0"/>
    <p:restoredTop sz="95267" autoAdjust="0"/>
  </p:normalViewPr>
  <p:slideViewPr>
    <p:cSldViewPr snapToGrid="0">
      <p:cViewPr varScale="1">
        <p:scale>
          <a:sx n="74" d="100"/>
          <a:sy n="74" d="100"/>
        </p:scale>
        <p:origin x="50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4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, LINNA" userId="54afc4c3-8311-41ae-a226-e4adb1df9f4e" providerId="ADAL" clId="{ABDD4408-4852-457C-9572-C36DA953DEB6}"/>
    <pc:docChg chg="delSld modSld">
      <pc:chgData name="NA, LINNA" userId="54afc4c3-8311-41ae-a226-e4adb1df9f4e" providerId="ADAL" clId="{ABDD4408-4852-457C-9572-C36DA953DEB6}" dt="2026-06-05T08:18:31.969" v="7" actId="47"/>
      <pc:docMkLst>
        <pc:docMk/>
      </pc:docMkLst>
      <pc:sldChg chg="modSp mod">
        <pc:chgData name="NA, LINNA" userId="54afc4c3-8311-41ae-a226-e4adb1df9f4e" providerId="ADAL" clId="{ABDD4408-4852-457C-9572-C36DA953DEB6}" dt="2026-06-05T08:18:26.443" v="5" actId="14100"/>
        <pc:sldMkLst>
          <pc:docMk/>
          <pc:sldMk cId="54724027" sldId="2147474323"/>
        </pc:sldMkLst>
        <pc:spChg chg="mod">
          <ac:chgData name="NA, LINNA" userId="54afc4c3-8311-41ae-a226-e4adb1df9f4e" providerId="ADAL" clId="{ABDD4408-4852-457C-9572-C36DA953DEB6}" dt="2026-06-05T08:18:26.443" v="5" actId="14100"/>
          <ac:spMkLst>
            <pc:docMk/>
            <pc:sldMk cId="54724027" sldId="2147474323"/>
            <ac:spMk id="6" creationId="{4B8D6A5B-3D14-A397-78B9-C35285149AA4}"/>
          </ac:spMkLst>
        </pc:spChg>
      </pc:sldChg>
      <pc:sldChg chg="del">
        <pc:chgData name="NA, LINNA" userId="54afc4c3-8311-41ae-a226-e4adb1df9f4e" providerId="ADAL" clId="{ABDD4408-4852-457C-9572-C36DA953DEB6}" dt="2026-06-05T08:18:31.969" v="7" actId="47"/>
        <pc:sldMkLst>
          <pc:docMk/>
          <pc:sldMk cId="1554808808" sldId="2147474326"/>
        </pc:sldMkLst>
      </pc:sldChg>
      <pc:sldChg chg="del">
        <pc:chgData name="NA, LINNA" userId="54afc4c3-8311-41ae-a226-e4adb1df9f4e" providerId="ADAL" clId="{ABDD4408-4852-457C-9572-C36DA953DEB6}" dt="2026-06-05T08:18:31.294" v="6" actId="47"/>
        <pc:sldMkLst>
          <pc:docMk/>
          <pc:sldMk cId="3156508167" sldId="214747432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223659889094271E-2"/>
          <c:y val="9.6296296296296297E-2"/>
          <c:w val="0.96155268022181151"/>
          <c:h val="0.8074074074074074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D5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C8B-4440-B350-61251E736CEA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-1.91</c:v>
                </c:pt>
                <c:pt idx="1">
                  <c:v>-1.6500000000000001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B-4440-B350-61251E736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1610576"/>
        <c:axId val="1"/>
      </c:barChart>
      <c:catAx>
        <c:axId val="341610576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ax"/>
        <c:auto val="0"/>
        <c:lblAlgn val="ctr"/>
        <c:lblOffset val="100"/>
        <c:noMultiLvlLbl val="0"/>
      </c:catAx>
      <c:valAx>
        <c:axId val="1"/>
        <c:scaling>
          <c:orientation val="minMax"/>
          <c:max val="-1"/>
          <c:min val="-1.9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416105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809523809523808E-2"/>
          <c:y val="0.272452068617558"/>
          <c:w val="0.95274725274725269"/>
          <c:h val="0.4550958627648839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D5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810-4FC9-B72F-B3BAE6BC537B}"/>
              </c:ext>
            </c:extLst>
          </c:dPt>
          <c:dLbls>
            <c:dLbl>
              <c:idx val="0"/>
              <c:layout>
                <c:manualLayout>
                  <c:x val="0"/>
                  <c:y val="-4.0363269424823411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 kern="1200">
                      <a:solidFill>
                        <a:srgbClr val="C00000"/>
                      </a:solidFill>
                      <a:latin typeface="+mn-lt"/>
                      <a:ea typeface="黑体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810-4FC9-B72F-B3BAE6BC537B}"/>
                </c:ext>
              </c:extLst>
            </c:dLbl>
            <c:dLbl>
              <c:idx val="1"/>
              <c:layout>
                <c:manualLayout>
                  <c:x val="0"/>
                  <c:y val="-4.0363269424823411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黑体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810-4FC9-B72F-B3BAE6BC53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72.8</c:v>
                </c:pt>
                <c:pt idx="1">
                  <c:v>64.7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10-4FC9-B72F-B3BAE6BC5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6691055"/>
        <c:axId val="1"/>
      </c:barChart>
      <c:catAx>
        <c:axId val="6669105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4"/>
          <c:min val="5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669105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223659889094271E-2"/>
          <c:y val="0.29220779220779219"/>
          <c:w val="0.96155268022181151"/>
          <c:h val="0.4155844155844156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D5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A49-463B-A86A-CCE60ED56D4C}"/>
              </c:ext>
            </c:extLst>
          </c:dPt>
          <c:dLbls>
            <c:dLbl>
              <c:idx val="0"/>
              <c:layout>
                <c:manualLayout>
                  <c:x val="0"/>
                  <c:y val="4.329004329004329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 kern="1200">
                      <a:solidFill>
                        <a:srgbClr val="C00000"/>
                      </a:solidFill>
                      <a:latin typeface="+mn-lt"/>
                      <a:ea typeface="黑体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A49-463B-A86A-CCE60ED56D4C}"/>
                </c:ext>
              </c:extLst>
            </c:dLbl>
            <c:dLbl>
              <c:idx val="1"/>
              <c:layout>
                <c:manualLayout>
                  <c:x val="0"/>
                  <c:y val="0.12445887445887446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黑体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A49-463B-A86A-CCE60ED56D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-0.28000000000000003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49-463B-A86A-CCE60ED56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6687215"/>
        <c:axId val="1"/>
      </c:barChart>
      <c:catAx>
        <c:axId val="6668721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0.06"/>
          <c:min val="-0.2800000000000000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668721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223659889094271E-2"/>
          <c:y val="0.29379760609357997"/>
          <c:w val="0.96155268022181151"/>
          <c:h val="0.4124047878128400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D5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231-424C-B9CF-1A6AAF7D7A5C}"/>
              </c:ext>
            </c:extLst>
          </c:dPt>
          <c:dLbls>
            <c:dLbl>
              <c:idx val="0"/>
              <c:layout>
                <c:manualLayout>
                  <c:x val="0"/>
                  <c:y val="5.4406964091403701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 kern="1200">
                      <a:solidFill>
                        <a:srgbClr val="C00000"/>
                      </a:solidFill>
                      <a:latin typeface="+mn-lt"/>
                      <a:ea typeface="黑体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231-424C-B9CF-1A6AAF7D7A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-5.4</c:v>
                </c:pt>
                <c:pt idx="1">
                  <c:v>-0.84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31-424C-B9CF-1A6AAF7D7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65709520"/>
        <c:axId val="1"/>
      </c:barChart>
      <c:catAx>
        <c:axId val="2065709520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ax"/>
        <c:auto val="0"/>
        <c:lblAlgn val="ctr"/>
        <c:lblOffset val="100"/>
        <c:noMultiLvlLbl val="0"/>
      </c:catAx>
      <c:valAx>
        <c:axId val="1"/>
        <c:scaling>
          <c:orientation val="minMax"/>
          <c:max val="-0.84"/>
          <c:min val="-5.4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657095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7BD3-CED6-4089-B56C-FF20F8597129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E45F-3783-4140-8337-956CBF769B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28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04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56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7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F83E0-0F98-4552-9F34-B1E5B05BF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3325BCE-B08B-DB23-3423-5662B5A20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D020DA-3B4A-9282-1105-6E9C0DAB7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FED6DB-4C70-7EBC-E395-7E399D50E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6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58D50-F260-5D29-BC73-93713421B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3E2509C-E924-CF2A-2BD9-C014CAC3E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BADC0BF-12B7-ECD9-3AF6-46B5D6E40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A36C23-B844-8EB6-E518-7C2DD473F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3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2917-0DD5-4B3D-4C93-C1C58A0D9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1BE979-6396-9778-8010-361EF8C3A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5A9419-58E7-DD8E-B676-3EE09544F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17DBB-8520-84FE-5D70-06D859550A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50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33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35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8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9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3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5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0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8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0.xml"/><Relationship Id="rId5" Type="http://schemas.openxmlformats.org/officeDocument/2006/relationships/image" Target="../media/image19.png"/><Relationship Id="rId4" Type="http://schemas.openxmlformats.org/officeDocument/2006/relationships/image" Target="../media/image3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1.xml"/><Relationship Id="rId4" Type="http://schemas.openxmlformats.org/officeDocument/2006/relationships/image" Target="../media/image3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2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CF72620-8FCB-DC02-DE07-1F2B08CA52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0159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F72620-8FCB-DC02-DE07-1F2B08CA5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00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DE29376-695D-4FBD-6203-C054977C1041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29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E29376-695D-4FBD-6203-C054977C10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60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DDB64F5-2D72-2D5F-A733-29B724F61E00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2110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DB64F5-2D72-2D5F-A733-29B724F61E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355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E1EA95B-2BA7-E299-535B-AE9C017723D0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4202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1EA95B-2BA7-E299-535B-AE9C01772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071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0579B9E-C366-8830-65D5-1521D4205A11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2718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579B9E-C366-8830-65D5-1521D4205A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invGray">
          <a:xfrm>
            <a:off x="446914" y="6343569"/>
            <a:ext cx="556421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72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33C3500-86E5-4946-1818-0A5BCB1748F6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1631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3C3500-86E5-4946-1818-0A5BCB174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977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E43FBD6-5BDF-4800-5A34-E82097C25D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9664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43FBD6-5BDF-4800-5A34-E82097C25D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58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B9ED692-8303-428D-3018-38F2A65875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9492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9ED692-8303-428D-3018-38F2A65875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-1"/>
            <a:ext cx="12192000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66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6ABEE85-F9AE-9758-853D-5EC5A1FAE4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4825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ABEE85-F9AE-9758-853D-5EC5A1FAE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564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EB9E77F-4FC4-49B8-9427-C202BDEF9C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253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B9E77F-4FC4-49B8-9427-C202BDEF9C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698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5698546-3926-E084-B644-F118AB275F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9841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698546-3926-E084-B644-F118AB275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DA6166-8AF5-4581-B6D7-C9E852115FA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B2F74C-ECD7-4D9F-9ED4-88F8EF91FF81}"/>
              </a:ext>
            </a:extLst>
          </p:cNvPr>
          <p:cNvSpPr/>
          <p:nvPr userDrawn="1"/>
        </p:nvSpPr>
        <p:spPr bwMode="gray">
          <a:xfrm>
            <a:off x="1521221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5EC00A-756B-4EBA-B22F-C5F151AF2938}"/>
              </a:ext>
            </a:extLst>
          </p:cNvPr>
          <p:cNvSpPr/>
          <p:nvPr userDrawn="1"/>
        </p:nvSpPr>
        <p:spPr bwMode="gray">
          <a:xfrm>
            <a:off x="10134191" y="6062472"/>
            <a:ext cx="1381104" cy="6675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59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AD4E136-59E6-84F8-9404-FBE91956C9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6137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D4E136-59E6-84F8-9404-FBE91956C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832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9C1C272-C4ED-9E0A-ACAE-9AF53B7F8B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570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C1C272-C4ED-9E0A-ACAE-9AF53B7F8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891605-79A0-4C64-9A8A-1142E400F43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7C76C5-029E-4773-AD20-8F1BE58A567E}"/>
              </a:ext>
            </a:extLst>
          </p:cNvPr>
          <p:cNvSpPr/>
          <p:nvPr userDrawn="1"/>
        </p:nvSpPr>
        <p:spPr bwMode="gray">
          <a:xfrm>
            <a:off x="9350524" y="6466332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182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CDF1641-B46C-2296-F6B6-219C31208F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2017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DF1641-B46C-2296-F6B6-219C31208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322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D8DDD0C-59F4-30B4-542E-36482368B9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2298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8DDD0C-59F4-30B4-542E-36482368B9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864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04E6E08-7A6B-2F7B-7086-2DFA74E6C3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261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4E6E08-7A6B-2F7B-7086-2DFA74E6C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225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F0A4041-8835-A6C8-E1AE-9C5A1B6A76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0049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0A4041-8835-A6C8-E1AE-9C5A1B6A76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622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403111E-B52B-F7D4-D0DD-C2C37F00C2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5923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03111E-B52B-F7D4-D0DD-C2C37F00C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139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6E45E57-BECD-407A-0A96-6CEE57CDD3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243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E45E57-BECD-407A-0A96-6CEE57CDD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326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CAA4694-47F6-2EF0-7D65-624495F9A4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612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AA4694-47F6-2EF0-7D65-624495F9A4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638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0F2BF3-EFB9-381A-EF0E-B18DCCC731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1289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0F2BF3-EFB9-381A-EF0E-B18DCCC731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989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25B303F-95F8-A8BE-BF41-A87E069B14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268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5B303F-95F8-A8BE-BF41-A87E069B1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62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19583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lnSpc>
                <a:spcPct val="100000"/>
              </a:lnSpc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63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28B00BD-6ED0-1685-1EA0-320D6ED549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3208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8B00BD-6ED0-1685-1EA0-320D6ED549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63483A63-0824-4869-9D62-505F4D1762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2959D39-1C92-4322-A1B8-3B2962E08FA3}"/>
              </a:ext>
            </a:extLst>
          </p:cNvPr>
          <p:cNvSpPr txBox="1"/>
          <p:nvPr userDrawn="1"/>
        </p:nvSpPr>
        <p:spPr bwMode="gray">
          <a:xfrm>
            <a:off x="1460715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59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812FB8F-EF70-344C-2A36-DE79984082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205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12FB8F-EF70-344C-2A36-DE79984082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404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D677C86-2536-7F30-5EAB-5A15702FB1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3249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677C86-2536-7F30-5EAB-5A15702FB1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7114A-88D9-419E-8789-BF8AEF97EFE3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935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4DB944F-745F-E03D-BD74-BCFDB351BB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8866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DB944F-745F-E03D-BD74-BCFDB351BB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038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2F8F6A6-1152-E800-361D-44AC3550BF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9856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F8F6A6-1152-E800-361D-44AC3550B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C8301-560A-4288-87CF-A448C694A055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279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7B14605-E446-C4CF-B0BC-C92FB3F9DD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3121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B14605-E446-C4CF-B0BC-C92FB3F9DD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图片占位符 5"/>
          <p:cNvSpPr>
            <a:spLocks noGrp="1"/>
          </p:cNvSpPr>
          <p:nvPr>
            <p:ph type="pic" idx="27"/>
          </p:nvPr>
        </p:nvSpPr>
        <p:spPr>
          <a:xfrm>
            <a:off x="1" y="3"/>
            <a:ext cx="12192000" cy="4764193"/>
          </a:xfrm>
          <a:custGeom>
            <a:avLst/>
            <a:gdLst>
              <a:gd name="connsiteX0" fmla="*/ 0 w 14400"/>
              <a:gd name="connsiteY0" fmla="*/ 0 h 5669"/>
              <a:gd name="connsiteX1" fmla="*/ 14400 w 14400"/>
              <a:gd name="connsiteY1" fmla="*/ 0 h 5669"/>
              <a:gd name="connsiteX2" fmla="*/ 14399 w 14400"/>
              <a:gd name="connsiteY2" fmla="*/ 4712 h 5669"/>
              <a:gd name="connsiteX3" fmla="*/ 12244 w 14400"/>
              <a:gd name="connsiteY3" fmla="*/ 5668 h 5669"/>
              <a:gd name="connsiteX4" fmla="*/ 0 w 14400"/>
              <a:gd name="connsiteY4" fmla="*/ 5669 h 5669"/>
              <a:gd name="connsiteX5" fmla="*/ 0 w 14400"/>
              <a:gd name="connsiteY5" fmla="*/ 0 h 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0" h="5669">
                <a:moveTo>
                  <a:pt x="0" y="0"/>
                </a:moveTo>
                <a:lnTo>
                  <a:pt x="14400" y="0"/>
                </a:lnTo>
                <a:lnTo>
                  <a:pt x="14399" y="4712"/>
                </a:lnTo>
                <a:cubicBezTo>
                  <a:pt x="14367" y="5147"/>
                  <a:pt x="13751" y="5657"/>
                  <a:pt x="12244" y="5668"/>
                </a:cubicBezTo>
                <a:lnTo>
                  <a:pt x="0" y="5669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172822" tIns="86411" rIns="172822" bIns="86411"/>
          <a:lstStyle>
            <a:lvl1pPr marL="0" indent="0">
              <a:buNone/>
              <a:defRPr sz="1620"/>
            </a:lvl1pPr>
            <a:lvl2pPr marL="457200" indent="0">
              <a:buNone/>
              <a:defRPr sz="2820"/>
            </a:lvl2pPr>
            <a:lvl3pPr marL="913765" indent="0">
              <a:buNone/>
              <a:defRPr sz="2395"/>
            </a:lvl3pPr>
            <a:lvl4pPr marL="1370965" indent="0">
              <a:buNone/>
              <a:defRPr sz="1975"/>
            </a:lvl4pPr>
            <a:lvl5pPr marL="1828165" indent="0">
              <a:buNone/>
              <a:defRPr sz="1975"/>
            </a:lvl5pPr>
            <a:lvl6pPr marL="2285365" indent="0">
              <a:buNone/>
              <a:defRPr sz="1975"/>
            </a:lvl6pPr>
            <a:lvl7pPr marL="2741930" indent="0">
              <a:buNone/>
              <a:defRPr sz="1975"/>
            </a:lvl7pPr>
            <a:lvl8pPr marL="3199130" indent="0">
              <a:buNone/>
              <a:defRPr sz="1975"/>
            </a:lvl8pPr>
            <a:lvl9pPr marL="3656330" indent="0">
              <a:buNone/>
              <a:defRPr sz="1975"/>
            </a:lvl9pPr>
          </a:lstStyle>
          <a:p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ctrTitle" hasCustomPrompt="1"/>
          </p:nvPr>
        </p:nvSpPr>
        <p:spPr>
          <a:xfrm>
            <a:off x="594360" y="1337402"/>
            <a:ext cx="9144000" cy="1242060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245" b="1">
                <a:solidFill>
                  <a:srgbClr val="005BAC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单击此处编辑标题单击此处编辑</a:t>
            </a:r>
            <a:br>
              <a:rPr lang="zh-CN" altLang="en-US" dirty="0">
                <a:sym typeface="+mn-ea"/>
              </a:rPr>
            </a:br>
            <a:r>
              <a:rPr lang="zh-CN" altLang="en-US" dirty="0">
                <a:sym typeface="+mn-ea"/>
              </a:rPr>
              <a:t>标题文字</a:t>
            </a:r>
            <a:endParaRPr lang="zh-CN" altLang="en-US" dirty="0"/>
          </a:p>
        </p:txBody>
      </p:sp>
      <p:sp>
        <p:nvSpPr>
          <p:cNvPr id="14" name="副标题 13"/>
          <p:cNvSpPr>
            <a:spLocks noGrp="1"/>
          </p:cNvSpPr>
          <p:nvPr>
            <p:ph type="subTitle" idx="1" hasCustomPrompt="1"/>
          </p:nvPr>
        </p:nvSpPr>
        <p:spPr>
          <a:xfrm>
            <a:off x="594360" y="3533987"/>
            <a:ext cx="9144000" cy="436034"/>
          </a:xfrm>
        </p:spPr>
        <p:txBody>
          <a:bodyPr lIns="172822" tIns="86411" rIns="172822" bIns="86411">
            <a:noAutofit/>
          </a:bodyPr>
          <a:lstStyle>
            <a:lvl1pPr marL="0" indent="0" algn="l">
              <a:buNone/>
              <a:defRPr sz="1975">
                <a:solidFill>
                  <a:srgbClr val="005BAC"/>
                </a:solidFill>
                <a:latin typeface="+mn-lt"/>
                <a:cs typeface="+mn-lt"/>
              </a:defRPr>
            </a:lvl1pPr>
            <a:lvl2pPr marL="457200" indent="0" algn="ctr">
              <a:buNone/>
              <a:defRPr sz="1975"/>
            </a:lvl2pPr>
            <a:lvl3pPr marL="913765" indent="0" algn="ctr">
              <a:buNone/>
              <a:defRPr sz="1835"/>
            </a:lvl3pPr>
            <a:lvl4pPr marL="1370965" indent="0" algn="ctr">
              <a:buNone/>
              <a:defRPr sz="1620"/>
            </a:lvl4pPr>
            <a:lvl5pPr marL="1828165" indent="0" algn="ctr">
              <a:buNone/>
              <a:defRPr sz="1620"/>
            </a:lvl5pPr>
            <a:lvl6pPr marL="2285365" indent="0" algn="ctr">
              <a:buNone/>
              <a:defRPr sz="1620"/>
            </a:lvl6pPr>
            <a:lvl7pPr marL="2743200" indent="0" algn="ctr">
              <a:buNone/>
              <a:defRPr sz="1620"/>
            </a:lvl7pPr>
            <a:lvl8pPr marL="3199765" indent="0" algn="ctr">
              <a:buNone/>
              <a:defRPr sz="1620"/>
            </a:lvl8pPr>
            <a:lvl9pPr marL="3656965" indent="0" algn="ctr">
              <a:buNone/>
              <a:defRPr sz="1620"/>
            </a:lvl9pPr>
          </a:lstStyle>
          <a:p>
            <a:r>
              <a:rPr lang="zh-CN" altLang="en-US" dirty="0"/>
              <a:t>演讲人  2019.12</a:t>
            </a:r>
          </a:p>
        </p:txBody>
      </p:sp>
      <p:pic>
        <p:nvPicPr>
          <p:cNvPr id="3" name="图片 2" descr="ppt-0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35061" y="5414436"/>
            <a:ext cx="2958253" cy="727287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594360" y="6549849"/>
            <a:ext cx="3428268" cy="3067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42563" tIns="71281" rIns="142563" bIns="71281">
            <a:spAutoFit/>
          </a:bodyPr>
          <a:lstStyle/>
          <a:p>
            <a:pPr defTabSz="1572260"/>
            <a:r>
              <a:rPr lang="en-US" altLang="zh-CN" sz="1060" dirty="0">
                <a:solidFill>
                  <a:srgbClr val="005BAC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0" dirty="0" err="1">
                <a:solidFill>
                  <a:srgbClr val="005BAC"/>
                </a:solidFill>
                <a:latin typeface="+mj-ea"/>
                <a:ea typeface="+mj-ea"/>
              </a:rPr>
              <a:t>Jemincare</a:t>
            </a:r>
            <a:r>
              <a:rPr lang="en-US" altLang="zh-CN" sz="1060" dirty="0">
                <a:solidFill>
                  <a:srgbClr val="005BAC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28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A892CB5-4E34-368C-EB5D-7A46E056D2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8903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892CB5-4E34-368C-EB5D-7A46E056D2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C:\Users\w\Desktop\ppt-23.pngppt-2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" y="-423"/>
            <a:ext cx="12196234" cy="6859693"/>
          </a:xfrm>
          <a:prstGeom prst="rect">
            <a:avLst/>
          </a:prstGeom>
        </p:spPr>
      </p:pic>
      <p:pic>
        <p:nvPicPr>
          <p:cNvPr id="17" name="图片 16" descr="C:\Users\w\Desktop\ppt-22.pngppt-2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2116" y="966049"/>
            <a:ext cx="12196234" cy="4214707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>
            <p:ph type="ctrTitle" hasCustomPrompt="1"/>
          </p:nvPr>
        </p:nvSpPr>
        <p:spPr>
          <a:xfrm>
            <a:off x="527474" y="2578102"/>
            <a:ext cx="9144000" cy="620606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245" b="1">
                <a:solidFill>
                  <a:srgbClr val="005BAC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sp>
        <p:nvSpPr>
          <p:cNvPr id="14" name="副标题 13"/>
          <p:cNvSpPr>
            <a:spLocks noGrp="1"/>
          </p:cNvSpPr>
          <p:nvPr>
            <p:ph type="subTitle" idx="1"/>
          </p:nvPr>
        </p:nvSpPr>
        <p:spPr>
          <a:xfrm>
            <a:off x="527474" y="3299461"/>
            <a:ext cx="9144000" cy="383540"/>
          </a:xfrm>
        </p:spPr>
        <p:txBody>
          <a:bodyPr lIns="172822" tIns="86411" rIns="172822" bIns="86411">
            <a:noAutofit/>
          </a:bodyPr>
          <a:lstStyle>
            <a:lvl1pPr marL="0" indent="0" algn="l">
              <a:buNone/>
              <a:defRPr sz="1975">
                <a:solidFill>
                  <a:srgbClr val="005BAC"/>
                </a:solidFill>
              </a:defRPr>
            </a:lvl1pPr>
            <a:lvl2pPr marL="457200" indent="0" algn="ctr">
              <a:buNone/>
              <a:defRPr sz="1975"/>
            </a:lvl2pPr>
            <a:lvl3pPr marL="913765" indent="0" algn="ctr">
              <a:buNone/>
              <a:defRPr sz="1835"/>
            </a:lvl3pPr>
            <a:lvl4pPr marL="1370965" indent="0" algn="ctr">
              <a:buNone/>
              <a:defRPr sz="1620"/>
            </a:lvl4pPr>
            <a:lvl5pPr marL="1828165" indent="0" algn="ctr">
              <a:buNone/>
              <a:defRPr sz="1620"/>
            </a:lvl5pPr>
            <a:lvl6pPr marL="2285365" indent="0" algn="ctr">
              <a:buNone/>
              <a:defRPr sz="1620"/>
            </a:lvl6pPr>
            <a:lvl7pPr marL="2743200" indent="0" algn="ctr">
              <a:buNone/>
              <a:defRPr sz="1620"/>
            </a:lvl7pPr>
            <a:lvl8pPr marL="3199765" indent="0" algn="ctr">
              <a:buNone/>
              <a:defRPr sz="1620"/>
            </a:lvl8pPr>
            <a:lvl9pPr marL="3656965" indent="0" algn="ctr">
              <a:buNone/>
              <a:defRPr sz="1620"/>
            </a:lvl9pPr>
          </a:lstStyle>
          <a:p>
            <a:r>
              <a:rPr lang="zh-CN" altLang="en-US" dirty="0">
                <a:sym typeface="+mn-ea"/>
              </a:rPr>
              <a:t>单击此处编辑母版副标题样式</a:t>
            </a:r>
            <a:endParaRPr lang="zh-CN" altLang="en-US" dirty="0"/>
          </a:p>
        </p:txBody>
      </p:sp>
      <p:pic>
        <p:nvPicPr>
          <p:cNvPr id="9" name="图片 8" descr="ppt-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72833" y="5568530"/>
            <a:ext cx="3031913" cy="776393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590264" y="6359403"/>
            <a:ext cx="3428268" cy="3067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42563" tIns="71281" rIns="142563" bIns="71281">
            <a:spAutoFit/>
          </a:bodyPr>
          <a:lstStyle/>
          <a:p>
            <a:pPr defTabSz="1572260"/>
            <a:r>
              <a:rPr lang="en-US" altLang="zh-CN" sz="1060" dirty="0">
                <a:solidFill>
                  <a:schemeClr val="bg1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0" dirty="0" err="1">
                <a:solidFill>
                  <a:schemeClr val="bg1"/>
                </a:solidFill>
                <a:latin typeface="+mj-ea"/>
                <a:ea typeface="+mj-ea"/>
              </a:rPr>
              <a:t>Jemincare</a:t>
            </a:r>
            <a:r>
              <a:rPr lang="en-US" altLang="zh-CN" sz="1060" dirty="0">
                <a:solidFill>
                  <a:schemeClr val="bg1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19281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C493119-FFC5-5AAD-F618-12493FE306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0812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493119-FFC5-5AAD-F618-12493FE306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C:\Users\w\Desktop\ppt-24.pngppt-2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" y="848362"/>
            <a:ext cx="12192000" cy="4214707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ctrTitle" hasCustomPrompt="1"/>
          </p:nvPr>
        </p:nvSpPr>
        <p:spPr>
          <a:xfrm>
            <a:off x="527474" y="2578102"/>
            <a:ext cx="9144000" cy="620606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24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>
          <a:xfrm>
            <a:off x="527474" y="3299461"/>
            <a:ext cx="9144000" cy="383540"/>
          </a:xfrm>
        </p:spPr>
        <p:txBody>
          <a:bodyPr lIns="172822" tIns="86411" rIns="172822" bIns="86411">
            <a:noAutofit/>
          </a:bodyPr>
          <a:lstStyle>
            <a:lvl1pPr marL="0" indent="0" algn="l">
              <a:buNone/>
              <a:defRPr sz="1975">
                <a:solidFill>
                  <a:schemeClr val="bg1"/>
                </a:solidFill>
              </a:defRPr>
            </a:lvl1pPr>
            <a:lvl2pPr marL="457200" indent="0" algn="ctr">
              <a:buNone/>
              <a:defRPr sz="1975"/>
            </a:lvl2pPr>
            <a:lvl3pPr marL="913765" indent="0" algn="ctr">
              <a:buNone/>
              <a:defRPr sz="1835"/>
            </a:lvl3pPr>
            <a:lvl4pPr marL="1370965" indent="0" algn="ctr">
              <a:buNone/>
              <a:defRPr sz="1620"/>
            </a:lvl4pPr>
            <a:lvl5pPr marL="1828165" indent="0" algn="ctr">
              <a:buNone/>
              <a:defRPr sz="1620"/>
            </a:lvl5pPr>
            <a:lvl6pPr marL="2285365" indent="0" algn="ctr">
              <a:buNone/>
              <a:defRPr sz="1620"/>
            </a:lvl6pPr>
            <a:lvl7pPr marL="2743200" indent="0" algn="ctr">
              <a:buNone/>
              <a:defRPr sz="1620"/>
            </a:lvl7pPr>
            <a:lvl8pPr marL="3199765" indent="0" algn="ctr">
              <a:buNone/>
              <a:defRPr sz="1620"/>
            </a:lvl8pPr>
            <a:lvl9pPr marL="3656965" indent="0" algn="ctr">
              <a:buNone/>
              <a:defRPr sz="1620"/>
            </a:lvl9pPr>
          </a:lstStyle>
          <a:p>
            <a:r>
              <a:rPr lang="zh-CN" altLang="en-US" dirty="0">
                <a:sym typeface="+mn-ea"/>
              </a:rPr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0394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67BDB86-62B9-1018-F1EE-4EC56D02D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0378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7BDB86-62B9-1018-F1EE-4EC56D02D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标题 24"/>
          <p:cNvSpPr>
            <a:spLocks noGrp="1"/>
          </p:cNvSpPr>
          <p:nvPr>
            <p:ph type="ctrTitle" hasCustomPrompt="1"/>
          </p:nvPr>
        </p:nvSpPr>
        <p:spPr>
          <a:xfrm>
            <a:off x="963508" y="340362"/>
            <a:ext cx="10704079" cy="631613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175" b="1">
                <a:solidFill>
                  <a:srgbClr val="005CAB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979593" y="1461348"/>
            <a:ext cx="10669694" cy="4222327"/>
          </a:xfrm>
        </p:spPr>
        <p:txBody>
          <a:bodyPr lIns="172822" tIns="86411" rIns="172822" bIns="86411"/>
          <a:lstStyle>
            <a:lvl1pPr>
              <a:lnSpc>
                <a:spcPct val="100000"/>
              </a:lnSpc>
              <a:defRPr sz="21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sz="183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sz="134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sz="134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4" name="图片 3" descr="ppt-2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" y="2"/>
            <a:ext cx="776393" cy="12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0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BB416FD-32CD-C465-2D9F-4376FB4325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7091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B416FD-32CD-C465-2D9F-4376FB4325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ppt-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3547" y="-5080"/>
            <a:ext cx="12205547" cy="6863927"/>
          </a:xfrm>
          <a:prstGeom prst="rect">
            <a:avLst/>
          </a:prstGeom>
        </p:spPr>
      </p:pic>
      <p:sp>
        <p:nvSpPr>
          <p:cNvPr id="25" name="标题 24"/>
          <p:cNvSpPr>
            <a:spLocks noGrp="1"/>
          </p:cNvSpPr>
          <p:nvPr>
            <p:ph type="ctrTitle" hasCustomPrompt="1"/>
          </p:nvPr>
        </p:nvSpPr>
        <p:spPr>
          <a:xfrm>
            <a:off x="963508" y="340362"/>
            <a:ext cx="10704079" cy="631613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17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pic>
        <p:nvPicPr>
          <p:cNvPr id="2" name="图片 1" descr="ppt-1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" y="2"/>
            <a:ext cx="776393" cy="1227667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534248" y="6350001"/>
            <a:ext cx="11123506" cy="1270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14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979593" y="1461348"/>
            <a:ext cx="10669694" cy="4222327"/>
          </a:xfrm>
        </p:spPr>
        <p:txBody>
          <a:bodyPr lIns="172822" tIns="86411" rIns="172822" bIns="86411"/>
          <a:lstStyle>
            <a:lvl1pPr>
              <a:lnSpc>
                <a:spcPct val="100000"/>
              </a:lnSpc>
              <a:defRPr sz="2115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35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2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34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34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409400" y="6416425"/>
            <a:ext cx="3428268" cy="3067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42563" tIns="71281" rIns="142563" bIns="71281">
            <a:spAutoFit/>
          </a:bodyPr>
          <a:lstStyle/>
          <a:p>
            <a:pPr defTabSz="1572260"/>
            <a:r>
              <a:rPr lang="en-US" altLang="zh-CN" sz="1060" dirty="0">
                <a:solidFill>
                  <a:schemeClr val="bg1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0" dirty="0" err="1">
                <a:solidFill>
                  <a:schemeClr val="bg1"/>
                </a:solidFill>
                <a:latin typeface="+mj-ea"/>
                <a:ea typeface="+mj-ea"/>
              </a:rPr>
              <a:t>Jemincare</a:t>
            </a:r>
            <a:r>
              <a:rPr lang="en-US" altLang="zh-CN" sz="1060" dirty="0">
                <a:solidFill>
                  <a:schemeClr val="bg1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44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C1043FA-2CFB-2C90-1345-22471E3EAE28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9666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1043FA-2CFB-2C90-1345-22471E3EAE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46914" y="484632"/>
            <a:ext cx="10845926" cy="850392"/>
          </a:xfrm>
        </p:spPr>
        <p:txBody>
          <a:bodyPr vert="horz" rIns="0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458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9DB3A3B-0166-F9A7-2F0E-4BCA439B31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809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DB3A3B-0166-F9A7-2F0E-4BCA439B31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ppt-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1"/>
            <a:ext cx="12192000" cy="5339926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ctrTitle" hasCustomPrompt="1"/>
          </p:nvPr>
        </p:nvSpPr>
        <p:spPr>
          <a:xfrm>
            <a:off x="1546861" y="2059929"/>
            <a:ext cx="9786620" cy="969482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423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单击此处编辑结语（THANKS!)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7234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C8A5A17-A887-3E58-5F5E-A3DA51DCE7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1111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A5A17-A887-3E58-5F5E-A3DA51DCE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697818" y="2110318"/>
            <a:ext cx="1219201" cy="1219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5799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07BCCE5-0E88-A49E-26F6-33A21879E4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204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7BCCE5-0E88-A49E-26F6-33A21879E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CF44-4130-4FEF-A03A-D67063DF3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16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6C5A54-A50F-6738-C6DF-9646C5B1298C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2126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6C5A54-A50F-6738-C6DF-9646C5B129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9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92F8E29-C20B-1025-EE36-1D6C1D002492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2510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2F8E29-C20B-1025-EE36-1D6C1D0024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01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12FCDE9-4140-D03D-C646-CC8FDA6ABF61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78869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2FCDE9-4140-D03D-C646-CC8FDA6ABF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07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C0E3570-D1A9-A047-E9D9-766098E9CE2C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75300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0E3570-D1A9-A047-E9D9-766098E9C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56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85BA61C-CB3B-4D18-5F1A-4A6377FA8532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9391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5BA61C-CB3B-4D18-5F1A-4A6377FA8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41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oleObject" Target="../embeddings/oleObject36.bin"/><Relationship Id="rId5" Type="http://schemas.openxmlformats.org/officeDocument/2006/relationships/slideLayout" Target="../slideLayouts/slideLayout39.xml"/><Relationship Id="rId10" Type="http://schemas.openxmlformats.org/officeDocument/2006/relationships/tags" Target="../tags/tag72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98745700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8" imgW="663" imgH="664" progId="TCLayout.ActiveDocument.1">
                  <p:embed/>
                </p:oleObj>
              </mc:Choice>
              <mc:Fallback>
                <p:oleObj name="think-cell 幻灯片" r:id="rId38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912" y="1801368"/>
            <a:ext cx="11295782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914" y="484632"/>
            <a:ext cx="11295782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2192FDB-C1A1-412F-DB91-177769FCCF9F}"/>
              </a:ext>
            </a:extLst>
          </p:cNvPr>
          <p:cNvSpPr txBox="1"/>
          <p:nvPr userDrawn="1"/>
        </p:nvSpPr>
        <p:spPr bwMode="gray">
          <a:xfrm>
            <a:off x="1386051" y="6397860"/>
            <a:ext cx="735649" cy="265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36"/>
    </p:custDataLst>
    <p:extLst>
      <p:ext uri="{BB962C8B-B14F-4D97-AF65-F5344CB8AC3E}">
        <p14:creationId xmlns:p14="http://schemas.microsoft.com/office/powerpoint/2010/main" val="99711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52B8423-8AAA-00EE-2F7B-4CC9331C9A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360318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1" imgW="404" imgH="405" progId="TCLayout.ActiveDocument.1">
                  <p:embed/>
                </p:oleObj>
              </mc:Choice>
              <mc:Fallback>
                <p:oleObj name="think-cell 幻灯片" r:id="rId11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2B8423-8AAA-00EE-2F7B-4CC9331C9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06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hdr="0" ft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3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2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image" Target="../media/image20.emf"/><Relationship Id="rId3" Type="http://schemas.openxmlformats.org/officeDocument/2006/relationships/tags" Target="../tags/tag90.xml"/><Relationship Id="rId21" Type="http://schemas.openxmlformats.org/officeDocument/2006/relationships/chart" Target="../charts/chart3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oleObject" Target="../embeddings/oleObject50.bin"/><Relationship Id="rId2" Type="http://schemas.openxmlformats.org/officeDocument/2006/relationships/tags" Target="../tags/tag89.xml"/><Relationship Id="rId16" Type="http://schemas.openxmlformats.org/officeDocument/2006/relationships/notesSlide" Target="../notesSlides/notesSlide6.xml"/><Relationship Id="rId20" Type="http://schemas.openxmlformats.org/officeDocument/2006/relationships/chart" Target="../charts/chart2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slideLayout" Target="../slideLayouts/slideLayout3.xml"/><Relationship Id="rId23" Type="http://schemas.openxmlformats.org/officeDocument/2006/relationships/image" Target="../media/image22.png"/><Relationship Id="rId10" Type="http://schemas.openxmlformats.org/officeDocument/2006/relationships/tags" Target="../tags/tag97.xml"/><Relationship Id="rId19" Type="http://schemas.openxmlformats.org/officeDocument/2006/relationships/chart" Target="../charts/chart1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3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EF3D966-B5E6-4C52-79B9-6A8E42EE482C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96BA2E17-4C1F-A4B5-937B-6011A39E0530}"/>
              </a:ext>
            </a:extLst>
          </p:cNvPr>
          <p:cNvSpPr/>
          <p:nvPr/>
        </p:nvSpPr>
        <p:spPr bwMode="gray">
          <a:xfrm>
            <a:off x="0" y="2770632"/>
            <a:ext cx="12192000" cy="2055219"/>
          </a:xfrm>
          <a:prstGeom prst="rect">
            <a:avLst/>
          </a:prstGeom>
          <a:solidFill>
            <a:srgbClr val="E0F5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52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类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新药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；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国家科技重大专项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；</a:t>
            </a:r>
            <a:endParaRPr lang="en-US" altLang="zh-CN" sz="3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3852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基于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诺奖理论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，新一代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偏向型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GLP-1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受体激动剂，带来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差异化价值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8704009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7">
            <a:extLst>
              <a:ext uri="{FF2B5EF4-FFF2-40B4-BE49-F238E27FC236}">
                <a16:creationId xmlns:a16="http://schemas.microsoft.com/office/drawing/2014/main" id="{30C876AC-F5E3-EF77-3AE1-F93790706E69}"/>
              </a:ext>
            </a:extLst>
          </p:cNvPr>
          <p:cNvSpPr txBox="1">
            <a:spLocks/>
          </p:cNvSpPr>
          <p:nvPr/>
        </p:nvSpPr>
        <p:spPr bwMode="gray">
          <a:xfrm>
            <a:off x="712508" y="1320000"/>
            <a:ext cx="10441574" cy="1676087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埃诺格鲁肽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注射液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DA6C7C8-002F-19F8-4784-F4341749671E}"/>
              </a:ext>
            </a:extLst>
          </p:cNvPr>
          <p:cNvSpPr txBox="1">
            <a:spLocks/>
          </p:cNvSpPr>
          <p:nvPr/>
        </p:nvSpPr>
        <p:spPr>
          <a:xfrm>
            <a:off x="3746785" y="5550000"/>
            <a:ext cx="4868743" cy="10540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申报企业：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投资有限公司</a:t>
            </a: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MAH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：杭州先为达生物科技股份有限公司）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B8D6A5B-3D14-A397-78B9-C35285149AA4}"/>
              </a:ext>
            </a:extLst>
          </p:cNvPr>
          <p:cNvSpPr/>
          <p:nvPr/>
        </p:nvSpPr>
        <p:spPr bwMode="gray">
          <a:xfrm>
            <a:off x="1" y="2"/>
            <a:ext cx="2311878" cy="449936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（不含公平性二）</a:t>
            </a:r>
          </a:p>
        </p:txBody>
      </p:sp>
    </p:spTree>
    <p:extLst>
      <p:ext uri="{BB962C8B-B14F-4D97-AF65-F5344CB8AC3E}">
        <p14:creationId xmlns:p14="http://schemas.microsoft.com/office/powerpoint/2010/main" val="5472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1F550D4A-B18C-4553-821D-CE5B8365167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8824169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1F550D4A-B18C-4553-821D-CE5B83651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90BDD40-EA08-7764-1FBE-FBDFD5140B62}"/>
              </a:ext>
            </a:extLst>
          </p:cNvPr>
          <p:cNvSpPr/>
          <p:nvPr/>
        </p:nvSpPr>
        <p:spPr bwMode="gray">
          <a:xfrm>
            <a:off x="2411953" y="3273138"/>
            <a:ext cx="8338209" cy="756000"/>
          </a:xfrm>
          <a:prstGeom prst="roundRect">
            <a:avLst>
              <a:gd name="adj" fmla="val 500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0000" dist="120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08000"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降糖疗效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显著优于度拉糖肽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HbA</a:t>
            </a:r>
            <a:r>
              <a:rPr lang="en-US" altLang="zh-CN" sz="1600" b="1" baseline="-25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1c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降幅达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1.91%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HbA</a:t>
            </a:r>
            <a:r>
              <a:rPr lang="en-US" altLang="zh-CN" sz="1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1c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&lt;7%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达标率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72.8% 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51B1339-4F07-20F2-0302-C0A4E4B78A93}"/>
              </a:ext>
            </a:extLst>
          </p:cNvPr>
          <p:cNvSpPr/>
          <p:nvPr/>
        </p:nvSpPr>
        <p:spPr bwMode="gray">
          <a:xfrm>
            <a:off x="2465953" y="5395138"/>
            <a:ext cx="8283299" cy="756000"/>
          </a:xfrm>
          <a:prstGeom prst="roundRect">
            <a:avLst>
              <a:gd name="adj" fmla="val 500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0000" dist="120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080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纳入医保主要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替代目录内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现有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GLP-1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受体激动剂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医保基金影响可控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170EA7F-CE7F-FD31-95C6-19D58EAF10B8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" name="标题 4">
            <a:extLst>
              <a:ext uri="{FF2B5EF4-FFF2-40B4-BE49-F238E27FC236}">
                <a16:creationId xmlns:a16="http://schemas.microsoft.com/office/drawing/2014/main" id="{61BBAB6D-3331-4E8F-8A24-45B62E2C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14" y="484632"/>
            <a:ext cx="11298172" cy="650000"/>
          </a:xfrm>
        </p:spPr>
        <p:txBody>
          <a:bodyPr vert="horz" rIns="0"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63C44C-5A3C-F1FE-53A5-791D13E70ED3}"/>
              </a:ext>
            </a:extLst>
          </p:cNvPr>
          <p:cNvSpPr txBox="1"/>
          <p:nvPr/>
        </p:nvSpPr>
        <p:spPr bwMode="gray">
          <a:xfrm>
            <a:off x="1241659" y="1344472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基本信息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4C702BF-0BAD-130F-50EC-FF242227B108}"/>
              </a:ext>
            </a:extLst>
          </p:cNvPr>
          <p:cNvSpPr txBox="1"/>
          <p:nvPr/>
        </p:nvSpPr>
        <p:spPr bwMode="gray">
          <a:xfrm>
            <a:off x="1241659" y="3466472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3904EE3-A002-B226-1446-BB5DE23E5E30}"/>
              </a:ext>
            </a:extLst>
          </p:cNvPr>
          <p:cNvSpPr txBox="1"/>
          <p:nvPr/>
        </p:nvSpPr>
        <p:spPr bwMode="gray">
          <a:xfrm>
            <a:off x="1241659" y="4527472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95CE8AF-B09A-2A7C-E83A-EE4637E0F722}"/>
              </a:ext>
            </a:extLst>
          </p:cNvPr>
          <p:cNvSpPr txBox="1"/>
          <p:nvPr/>
        </p:nvSpPr>
        <p:spPr bwMode="gray">
          <a:xfrm>
            <a:off x="1241659" y="2405472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创新性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C2DDA74-0AAC-4EB3-492E-B6472C7DD122}"/>
              </a:ext>
            </a:extLst>
          </p:cNvPr>
          <p:cNvSpPr txBox="1"/>
          <p:nvPr/>
        </p:nvSpPr>
        <p:spPr bwMode="gray">
          <a:xfrm>
            <a:off x="1241659" y="5588472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公平性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284DECB-CAA4-CD1D-B977-337743406A74}"/>
              </a:ext>
            </a:extLst>
          </p:cNvPr>
          <p:cNvSpPr/>
          <p:nvPr/>
        </p:nvSpPr>
        <p:spPr bwMode="gray">
          <a:xfrm>
            <a:off x="2465953" y="4334138"/>
            <a:ext cx="8283299" cy="756000"/>
          </a:xfrm>
          <a:prstGeom prst="roundRect">
            <a:avLst>
              <a:gd name="adj" fmla="val 500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0000" dist="120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08000"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安全性和耐受性好，导致研究终止的不良事件发生率低，且无严重低血糖事件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66D2304-FA9A-1B8E-C617-9CC8FC6F44B9}"/>
              </a:ext>
            </a:extLst>
          </p:cNvPr>
          <p:cNvSpPr/>
          <p:nvPr/>
        </p:nvSpPr>
        <p:spPr bwMode="gray">
          <a:xfrm>
            <a:off x="2411953" y="1151138"/>
            <a:ext cx="8338209" cy="756000"/>
          </a:xfrm>
          <a:prstGeom prst="roundRect">
            <a:avLst>
              <a:gd name="adj" fmla="val 500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0000" dist="120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08000"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国产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新药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国家科技重大专项，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新一代偏向型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GLP-1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受体激动剂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A3BED23-3E66-3966-93D6-67B625469175}"/>
              </a:ext>
            </a:extLst>
          </p:cNvPr>
          <p:cNvSpPr/>
          <p:nvPr/>
        </p:nvSpPr>
        <p:spPr bwMode="gray">
          <a:xfrm>
            <a:off x="845659" y="1331138"/>
            <a:ext cx="396000" cy="396000"/>
          </a:xfrm>
          <a:prstGeom prst="ellipse">
            <a:avLst/>
          </a:prstGeom>
          <a:solidFill>
            <a:srgbClr val="0000C9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2701BAC-6189-7531-2575-E118D07CFAE9}"/>
              </a:ext>
            </a:extLst>
          </p:cNvPr>
          <p:cNvSpPr/>
          <p:nvPr/>
        </p:nvSpPr>
        <p:spPr bwMode="gray">
          <a:xfrm>
            <a:off x="845659" y="3453138"/>
            <a:ext cx="396000" cy="396000"/>
          </a:xfrm>
          <a:prstGeom prst="ellipse">
            <a:avLst/>
          </a:prstGeom>
          <a:solidFill>
            <a:srgbClr val="0000C9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54AFF6F-232A-2455-1625-953173A3C2CB}"/>
              </a:ext>
            </a:extLst>
          </p:cNvPr>
          <p:cNvSpPr/>
          <p:nvPr/>
        </p:nvSpPr>
        <p:spPr bwMode="gray">
          <a:xfrm>
            <a:off x="845659" y="4514138"/>
            <a:ext cx="396000" cy="396000"/>
          </a:xfrm>
          <a:prstGeom prst="ellipse">
            <a:avLst/>
          </a:prstGeom>
          <a:solidFill>
            <a:srgbClr val="0000C9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07916A8-AE93-74D7-7CDA-7D3F9189593C}"/>
              </a:ext>
            </a:extLst>
          </p:cNvPr>
          <p:cNvSpPr/>
          <p:nvPr/>
        </p:nvSpPr>
        <p:spPr bwMode="gray">
          <a:xfrm>
            <a:off x="845659" y="2392138"/>
            <a:ext cx="396000" cy="396000"/>
          </a:xfrm>
          <a:prstGeom prst="ellipse">
            <a:avLst/>
          </a:prstGeom>
          <a:solidFill>
            <a:srgbClr val="0000C9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8456357-24EA-42B5-03D7-7A6171D23601}"/>
              </a:ext>
            </a:extLst>
          </p:cNvPr>
          <p:cNvSpPr/>
          <p:nvPr/>
        </p:nvSpPr>
        <p:spPr bwMode="gray">
          <a:xfrm>
            <a:off x="845659" y="5575138"/>
            <a:ext cx="396000" cy="396000"/>
          </a:xfrm>
          <a:prstGeom prst="ellipse">
            <a:avLst/>
          </a:prstGeom>
          <a:solidFill>
            <a:srgbClr val="0000C9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</a:rPr>
              <a:t>5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1" name="AccentBar1">
            <a:extLst>
              <a:ext uri="{FF2B5EF4-FFF2-40B4-BE49-F238E27FC236}">
                <a16:creationId xmlns:a16="http://schemas.microsoft.com/office/drawing/2014/main" id="{B1C2D3E4-F5A6-7890-BCDE-F01234567890}"/>
              </a:ext>
            </a:extLst>
          </p:cNvPr>
          <p:cNvSpPr/>
          <p:nvPr/>
        </p:nvSpPr>
        <p:spPr>
          <a:xfrm>
            <a:off x="2411954" y="1151138"/>
            <a:ext cx="54000" cy="7560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/>
          <a:lstStyle/>
          <a:p>
            <a:endParaRPr lang="zh-CN"/>
          </a:p>
        </p:txBody>
      </p:sp>
      <p:sp>
        <p:nvSpPr>
          <p:cNvPr id="102" name="AccentBar2">
            <a:extLst>
              <a:ext uri="{FF2B5EF4-FFF2-40B4-BE49-F238E27FC236}">
                <a16:creationId xmlns:a16="http://schemas.microsoft.com/office/drawing/2014/main" id="{C2D3E4F5-A6B7-8901-CDEF-012345678901}"/>
              </a:ext>
            </a:extLst>
          </p:cNvPr>
          <p:cNvSpPr/>
          <p:nvPr/>
        </p:nvSpPr>
        <p:spPr>
          <a:xfrm>
            <a:off x="2411954" y="3271735"/>
            <a:ext cx="54000" cy="7560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/>
          <a:lstStyle/>
          <a:p>
            <a:endParaRPr lang="zh-CN"/>
          </a:p>
        </p:txBody>
      </p:sp>
      <p:sp>
        <p:nvSpPr>
          <p:cNvPr id="103" name="AccentBar3">
            <a:extLst>
              <a:ext uri="{FF2B5EF4-FFF2-40B4-BE49-F238E27FC236}">
                <a16:creationId xmlns:a16="http://schemas.microsoft.com/office/drawing/2014/main" id="{D3E4F5A6-B7C8-9012-DEFA-123456789012}"/>
              </a:ext>
            </a:extLst>
          </p:cNvPr>
          <p:cNvSpPr/>
          <p:nvPr/>
        </p:nvSpPr>
        <p:spPr>
          <a:xfrm>
            <a:off x="2411954" y="4345435"/>
            <a:ext cx="54000" cy="7560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/>
          <a:lstStyle/>
          <a:p>
            <a:endParaRPr lang="zh-CN"/>
          </a:p>
        </p:txBody>
      </p:sp>
      <p:sp>
        <p:nvSpPr>
          <p:cNvPr id="104" name="AccentBar4">
            <a:extLst>
              <a:ext uri="{FF2B5EF4-FFF2-40B4-BE49-F238E27FC236}">
                <a16:creationId xmlns:a16="http://schemas.microsoft.com/office/drawing/2014/main" id="{E4F5A6B7-C8D9-0123-EFAB-234567890123}"/>
              </a:ext>
            </a:extLst>
          </p:cNvPr>
          <p:cNvSpPr/>
          <p:nvPr/>
        </p:nvSpPr>
        <p:spPr>
          <a:xfrm>
            <a:off x="2411954" y="2218517"/>
            <a:ext cx="54000" cy="7560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/>
          <a:lstStyle/>
          <a:p>
            <a:endParaRPr lang="zh-CN"/>
          </a:p>
        </p:txBody>
      </p:sp>
      <p:sp>
        <p:nvSpPr>
          <p:cNvPr id="105" name="AccentBar5">
            <a:extLst>
              <a:ext uri="{FF2B5EF4-FFF2-40B4-BE49-F238E27FC236}">
                <a16:creationId xmlns:a16="http://schemas.microsoft.com/office/drawing/2014/main" id="{F5A6B7C8-D9E0-1234-FABC-345678901234}"/>
              </a:ext>
            </a:extLst>
          </p:cNvPr>
          <p:cNvSpPr/>
          <p:nvPr/>
        </p:nvSpPr>
        <p:spPr>
          <a:xfrm>
            <a:off x="2411954" y="5395138"/>
            <a:ext cx="54000" cy="7560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/>
          <a:lstStyle/>
          <a:p>
            <a:endParaRPr lang="zh-CN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BC319EE-5723-BE20-DBA9-F1A60CB03CEF}"/>
              </a:ext>
            </a:extLst>
          </p:cNvPr>
          <p:cNvSpPr/>
          <p:nvPr/>
        </p:nvSpPr>
        <p:spPr bwMode="gray">
          <a:xfrm>
            <a:off x="2465953" y="2212138"/>
            <a:ext cx="8283299" cy="756000"/>
          </a:xfrm>
          <a:prstGeom prst="roundRect">
            <a:avLst>
              <a:gd name="adj" fmla="val 500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0000" dist="120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08000"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诺奖理论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，偏向选择激活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cAMP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信号通路，减少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β-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抑制蛋白募集，疗效、耐受性更好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，为患者带来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差异化选择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B7802F-5481-2EFD-2E5D-F4F9DABE888B}"/>
              </a:ext>
            </a:extLst>
          </p:cNvPr>
          <p:cNvSpPr txBox="1"/>
          <p:nvPr/>
        </p:nvSpPr>
        <p:spPr bwMode="gray">
          <a:xfrm>
            <a:off x="2682240" y="6486047"/>
            <a:ext cx="9418320" cy="40853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zh-CN" altLang="en-US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国家药品监督管理局药品审评中心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5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Baumer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-Harrison C, et al. Diabetes </a:t>
            </a:r>
            <a:r>
              <a:rPr lang="en-US" altLang="zh-CN" sz="5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Obes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Metab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2026 Mar;28(3):2317-2328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Y, et al. Lancet Diabetes Endocrinol. 2025 Oct;13(10):863-873</a:t>
            </a:r>
          </a:p>
        </p:txBody>
      </p:sp>
    </p:spTree>
    <p:extLst>
      <p:ext uri="{BB962C8B-B14F-4D97-AF65-F5344CB8AC3E}">
        <p14:creationId xmlns:p14="http://schemas.microsoft.com/office/powerpoint/2010/main" val="149257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9406806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2256E24-5E6C-2E0C-088E-2BA1140A4783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5951532F-6F21-B39B-4668-91105AC8CA3F}"/>
              </a:ext>
            </a:extLst>
          </p:cNvPr>
          <p:cNvSpPr/>
          <p:nvPr/>
        </p:nvSpPr>
        <p:spPr bwMode="gray">
          <a:xfrm>
            <a:off x="7889461" y="2965569"/>
            <a:ext cx="3516938" cy="25025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度拉糖肽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注射液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度拉糖肽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1.5mg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期临床研究的头对头对照药物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均属于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长效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GLP-1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受体激动剂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相同指南推荐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DE18278D-66E6-0589-6CE9-0072221D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14" y="484632"/>
            <a:ext cx="11298172" cy="650000"/>
          </a:xfrm>
        </p:spPr>
        <p:txBody>
          <a:bodyPr vert="horz" rIns="0"/>
          <a:lstStyle/>
          <a:p>
            <a:pPr>
              <a:lnSpc>
                <a:spcPct val="110000"/>
              </a:lnSpc>
            </a:pPr>
            <a:r>
              <a:rPr lang="zh-CN" altLang="en-US" dirty="0"/>
              <a:t>埃诺格鲁肽是</a:t>
            </a:r>
            <a:r>
              <a:rPr lang="zh-CN" altLang="en-US" dirty="0">
                <a:solidFill>
                  <a:schemeClr val="accent1"/>
                </a:solidFill>
              </a:rPr>
              <a:t>国产</a:t>
            </a:r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类新药</a:t>
            </a: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，</a:t>
            </a: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国家科技重大专项</a:t>
            </a: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，用于成人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型糖尿病患者治疗。建议评级为“</a:t>
            </a: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改进</a:t>
            </a: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”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3C2DD7-7CC8-F1F4-0B12-31C6E1F7B411}"/>
              </a:ext>
            </a:extLst>
          </p:cNvPr>
          <p:cNvSpPr txBox="1"/>
          <p:nvPr/>
        </p:nvSpPr>
        <p:spPr bwMode="gray">
          <a:xfrm>
            <a:off x="663605" y="2640468"/>
            <a:ext cx="1490472" cy="327829"/>
          </a:xfrm>
          <a:prstGeom prst="rect">
            <a:avLst/>
          </a:prstGeom>
          <a:noFill/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1E2A4AF-8A7D-1ECF-968B-3BEE5A934AEC}"/>
              </a:ext>
            </a:extLst>
          </p:cNvPr>
          <p:cNvSpPr txBox="1"/>
          <p:nvPr/>
        </p:nvSpPr>
        <p:spPr bwMode="gray">
          <a:xfrm>
            <a:off x="7889461" y="2627014"/>
            <a:ext cx="1877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建议参照药品</a:t>
            </a:r>
            <a:endParaRPr lang="zh-CN" altLang="en-US" sz="1600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2FEC9F5-0FC2-BA7B-5B0A-9D738CE6E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91353"/>
              </p:ext>
            </p:extLst>
          </p:nvPr>
        </p:nvGraphicFramePr>
        <p:xfrm>
          <a:off x="621793" y="2965568"/>
          <a:ext cx="7093586" cy="3254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656">
                  <a:extLst>
                    <a:ext uri="{9D8B030D-6E8A-4147-A177-3AD203B41FA5}">
                      <a16:colId xmlns:a16="http://schemas.microsoft.com/office/drawing/2014/main" val="2853554079"/>
                    </a:ext>
                  </a:extLst>
                </a:gridCol>
                <a:gridCol w="5546930">
                  <a:extLst>
                    <a:ext uri="{9D8B030D-6E8A-4147-A177-3AD203B41FA5}">
                      <a16:colId xmlns:a16="http://schemas.microsoft.com/office/drawing/2014/main" val="928920057"/>
                    </a:ext>
                  </a:extLst>
                </a:gridCol>
              </a:tblGrid>
              <a:tr h="260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申报类别</a:t>
                      </a:r>
                      <a:endParaRPr kumimoji="0" lang="en-US" altLang="zh-CN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</a:pP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基本医保</a:t>
                      </a:r>
                      <a:r>
                        <a:rPr kumimoji="0" lang="zh-CN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目录</a:t>
                      </a:r>
                      <a:endParaRPr lang="zh-CN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410573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通用名</a:t>
                      </a:r>
                      <a:endParaRPr kumimoji="0" lang="en-US" altLang="zh-CN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埃诺格鲁肽注射液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64280"/>
                  </a:ext>
                </a:extLst>
              </a:tr>
              <a:tr h="650811"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Bef>
                          <a:spcPts val="4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适应症</a:t>
                      </a:r>
                      <a:endParaRPr lang="zh-CN" altLang="en-US" sz="13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本品适用于</a:t>
                      </a:r>
                      <a:r>
                        <a:rPr lang="zh-CN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成人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型糖尿病</a:t>
                      </a:r>
                      <a:r>
                        <a:rPr lang="zh-CN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患者的血糖控制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r>
                        <a:rPr lang="zh-CN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单药治疗：仅靠饮食控制和运动血糖控制不佳的成人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型糖尿病患者； 联合治疗：在饮食控制和运动基础上，接受二甲双胍治疗血糖仍控制不佳的成人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型糖尿病患者。</a:t>
                      </a:r>
                      <a:endParaRPr kumimoji="0" lang="en-US" altLang="zh-CN" sz="12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984459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注册规格</a:t>
                      </a:r>
                      <a:endParaRPr lang="zh-CN" altLang="en-US" sz="13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2.0mg/ml, 1.2ml</a:t>
                      </a:r>
                      <a:r>
                        <a:rPr lang="zh-CN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（笔芯）</a:t>
                      </a:r>
                      <a:endParaRPr lang="zh-CN" altLang="en-US" sz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105370"/>
                  </a:ext>
                </a:extLst>
              </a:tr>
              <a:tr h="455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用法用量</a:t>
                      </a:r>
                      <a:endParaRPr lang="en-US" altLang="zh-CN" sz="13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1-4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周：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0.3mg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（初始剂量）；第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5-8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周：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0.6mg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（滴定剂量）；第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周及以上：</a:t>
                      </a:r>
                      <a:r>
                        <a:rPr lang="en-US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0.6mg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（维持剂量）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1.2mg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（维持剂量）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357932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中国</a:t>
                      </a:r>
                      <a:r>
                        <a:rPr kumimoji="0" lang="zh-CN" alt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大陆首次上市</a:t>
                      </a:r>
                      <a:endParaRPr lang="zh-CN" altLang="en-US" sz="13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2026</a:t>
                      </a:r>
                      <a:r>
                        <a:rPr lang="zh-CN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r>
                        <a:rPr lang="zh-CN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</a:t>
                      </a:r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类新药</a:t>
                      </a:r>
                      <a:r>
                        <a:rPr lang="zh-CN" altLang="en-US" sz="12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创新药物研发国家科技重大专项</a:t>
                      </a:r>
                      <a:endParaRPr lang="zh-CN" altLang="en-US" sz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133295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r>
                        <a:rPr kumimoji="0" lang="zh-CN" alt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大陆同通用名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上市</a:t>
                      </a:r>
                      <a:endParaRPr lang="zh-CN" altLang="en-US" sz="13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独家。化合物专利到</a:t>
                      </a:r>
                      <a:r>
                        <a:rPr kumimoji="0" lang="en-US" altLang="zh-CN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2039-4-19</a:t>
                      </a:r>
                      <a:endParaRPr kumimoji="0" lang="en-US" altLang="zh-CN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019424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r>
                        <a:rPr lang="zh-CN" altLang="en-US" sz="13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是否是</a:t>
                      </a:r>
                      <a:r>
                        <a:rPr lang="en-US" altLang="zh-CN" sz="13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endParaRPr lang="zh-CN" altLang="en-US" sz="13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否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238220"/>
                  </a:ext>
                </a:extLst>
              </a:tr>
            </a:tbl>
          </a:graphicData>
        </a:graphic>
      </p:graphicFrame>
      <p:sp>
        <p:nvSpPr>
          <p:cNvPr id="3" name="标题 11">
            <a:extLst>
              <a:ext uri="{FF2B5EF4-FFF2-40B4-BE49-F238E27FC236}">
                <a16:creationId xmlns:a16="http://schemas.microsoft.com/office/drawing/2014/main" id="{983433F5-84AB-D6D8-C421-556BAE428BDB}"/>
              </a:ext>
            </a:extLst>
          </p:cNvPr>
          <p:cNvSpPr txBox="1">
            <a:spLocks/>
          </p:cNvSpPr>
          <p:nvPr/>
        </p:nvSpPr>
        <p:spPr bwMode="gray">
          <a:xfrm>
            <a:off x="621792" y="1632491"/>
            <a:ext cx="4932000" cy="900000"/>
          </a:xfrm>
          <a:prstGeom prst="round2SameRect">
            <a:avLst/>
          </a:prstGeom>
          <a:solidFill>
            <a:srgbClr val="CCEAFF">
              <a:alpha val="69804"/>
            </a:srgbClr>
          </a:solidFill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2800">
                <a:solidFill>
                  <a:schemeClr val="accent1"/>
                </a:solidFill>
              </a:rPr>
              <a:t>国产</a:t>
            </a:r>
            <a:r>
              <a:rPr lang="en-US" altLang="zh-CN" sz="280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zh-CN" altLang="en-US" sz="280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类新药</a:t>
            </a:r>
            <a:endParaRPr lang="zh-CN" altLang="en-US" sz="2800">
              <a:solidFill>
                <a:schemeClr val="accent1"/>
              </a:solidFill>
            </a:endParaRPr>
          </a:p>
        </p:txBody>
      </p:sp>
      <p:sp>
        <p:nvSpPr>
          <p:cNvPr id="5" name="标题 11">
            <a:extLst>
              <a:ext uri="{FF2B5EF4-FFF2-40B4-BE49-F238E27FC236}">
                <a16:creationId xmlns:a16="http://schemas.microsoft.com/office/drawing/2014/main" id="{4300DD96-475E-34B0-720F-DE3D176EA329}"/>
              </a:ext>
            </a:extLst>
          </p:cNvPr>
          <p:cNvSpPr txBox="1">
            <a:spLocks/>
          </p:cNvSpPr>
          <p:nvPr/>
        </p:nvSpPr>
        <p:spPr bwMode="gray">
          <a:xfrm>
            <a:off x="6474399" y="1632491"/>
            <a:ext cx="4932000" cy="900000"/>
          </a:xfrm>
          <a:prstGeom prst="round2SameRect">
            <a:avLst/>
          </a:prstGeom>
          <a:solidFill>
            <a:srgbClr val="CCEAFF">
              <a:alpha val="69804"/>
            </a:srgbClr>
          </a:solidFill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国家科技重大专项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E3C405-4394-1B66-A68C-5DF32C7F3E7C}"/>
              </a:ext>
            </a:extLst>
          </p:cNvPr>
          <p:cNvSpPr txBox="1"/>
          <p:nvPr/>
        </p:nvSpPr>
        <p:spPr bwMode="gray">
          <a:xfrm>
            <a:off x="2682240" y="6644547"/>
            <a:ext cx="9418320" cy="25003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zh-CN" sz="5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Y, et al. Lancet Diabetes Endocrinol. 2025 Oct;13(10):863-873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B0798A2-A5BA-5B35-BF99-4C9F77BCB583}"/>
              </a:ext>
            </a:extLst>
          </p:cNvPr>
          <p:cNvSpPr/>
          <p:nvPr/>
        </p:nvSpPr>
        <p:spPr bwMode="gray">
          <a:xfrm>
            <a:off x="349326" y="1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产品基本信息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8DEBAB6-9097-552B-B824-A5598206314D}"/>
              </a:ext>
            </a:extLst>
          </p:cNvPr>
          <p:cNvSpPr/>
          <p:nvPr/>
        </p:nvSpPr>
        <p:spPr bwMode="gray">
          <a:xfrm>
            <a:off x="9526298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埃诺格鲁肽注射液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AA464AE-4237-EB40-74CC-0D0CACF41D20}"/>
              </a:ext>
            </a:extLst>
          </p:cNvPr>
          <p:cNvSpPr/>
          <p:nvPr/>
        </p:nvSpPr>
        <p:spPr bwMode="gray">
          <a:xfrm>
            <a:off x="7889461" y="5569821"/>
            <a:ext cx="3516937" cy="6499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建议评级：“改进”</a:t>
            </a:r>
          </a:p>
        </p:txBody>
      </p:sp>
    </p:spTree>
    <p:extLst>
      <p:ext uri="{BB962C8B-B14F-4D97-AF65-F5344CB8AC3E}">
        <p14:creationId xmlns:p14="http://schemas.microsoft.com/office/powerpoint/2010/main" val="407884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8A47C-9DA8-AE2E-268B-B61F9EB9B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538007F-7C4D-0E87-70F0-137F7BC995E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7901207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538007F-7C4D-0E87-70F0-137F7BC99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0A0AE31-D2FC-94B6-DF54-9FD0460B253D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17B2BB69-1BF4-6992-B8EF-DC9BDC01ECF1}"/>
              </a:ext>
            </a:extLst>
          </p:cNvPr>
          <p:cNvSpPr txBox="1"/>
          <p:nvPr/>
        </p:nvSpPr>
        <p:spPr bwMode="gray">
          <a:xfrm>
            <a:off x="3433862" y="507507"/>
            <a:ext cx="8054399" cy="420087"/>
          </a:xfrm>
          <a:prstGeom prst="rect">
            <a:avLst/>
          </a:prstGeom>
        </p:spPr>
        <p:txBody>
          <a:bodyPr wrap="square" lIns="45708" tIns="45708" rIns="45708" bIns="45708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99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C6D1018F-2739-878C-AB38-38D0510F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14" y="484632"/>
            <a:ext cx="11298172" cy="650000"/>
          </a:xfrm>
        </p:spPr>
        <p:txBody>
          <a:bodyPr vert="horz" rIns="0"/>
          <a:lstStyle/>
          <a:p>
            <a:r>
              <a:rPr lang="zh-CN" altLang="en-US" dirty="0">
                <a:solidFill>
                  <a:schemeClr val="accent1"/>
                </a:solidFill>
              </a:rPr>
              <a:t>未满足需求：</a:t>
            </a:r>
            <a:r>
              <a:rPr lang="zh-CN" altLang="en-US" dirty="0"/>
              <a:t>现有</a:t>
            </a:r>
            <a:r>
              <a:rPr lang="en-US" altLang="zh-CN" dirty="0"/>
              <a:t>GLP-1</a:t>
            </a:r>
            <a:r>
              <a:rPr lang="zh-CN" altLang="en-US" dirty="0"/>
              <a:t>受体激动剂治疗存在降糖达标率不足、部分患者不耐受问题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92DF042-B596-37A5-7AE2-C5883F536B4F}"/>
              </a:ext>
            </a:extLst>
          </p:cNvPr>
          <p:cNvSpPr/>
          <p:nvPr/>
        </p:nvSpPr>
        <p:spPr bwMode="gray">
          <a:xfrm>
            <a:off x="446915" y="1473305"/>
            <a:ext cx="5369971" cy="8280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 wrap="square" lIns="36000" tIns="45720" rIns="36000" bIns="4572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2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我国糖尿病患者降糖达标率仍存在不足</a:t>
            </a:r>
            <a:endParaRPr lang="en-US" sz="2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5" name="Rectangle: Rounded Corners 48">
            <a:extLst>
              <a:ext uri="{FF2B5EF4-FFF2-40B4-BE49-F238E27FC236}">
                <a16:creationId xmlns:a16="http://schemas.microsoft.com/office/drawing/2014/main" id="{BB058067-3C3E-E413-746B-34E9086915DC}"/>
              </a:ext>
            </a:extLst>
          </p:cNvPr>
          <p:cNvSpPr/>
          <p:nvPr/>
        </p:nvSpPr>
        <p:spPr>
          <a:xfrm>
            <a:off x="446914" y="2346385"/>
            <a:ext cx="5369972" cy="3623918"/>
          </a:xfrm>
          <a:prstGeom prst="roundRect">
            <a:avLst>
              <a:gd name="adj" fmla="val 885"/>
            </a:avLst>
          </a:prstGeom>
          <a:solidFill>
            <a:schemeClr val="bg1">
              <a:lumMod val="95000"/>
              <a:alpha val="5000"/>
            </a:schemeClr>
          </a:solidFill>
          <a:ln w="12700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lvl="0" indent="-1714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kumimoji="1" lang="en-US" altLang="zh-CN" sz="1600" b="1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lnSpc>
                <a:spcPct val="110000"/>
              </a:lnSpc>
              <a:spcBef>
                <a:spcPts val="1200"/>
              </a:spcBef>
              <a:defRPr/>
            </a:pPr>
            <a:r>
              <a:rPr kumimoji="1"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接受药物治疗的糖尿病患者，</a:t>
            </a:r>
            <a:r>
              <a:rPr kumimoji="1"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HbA</a:t>
            </a:r>
            <a:r>
              <a:rPr kumimoji="1" lang="en-US" altLang="zh-CN" sz="2000" b="1" kern="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1c</a:t>
            </a:r>
            <a:r>
              <a:rPr kumimoji="1"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＜</a:t>
            </a:r>
            <a:r>
              <a:rPr kumimoji="1"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7%</a:t>
            </a:r>
            <a:r>
              <a:rPr kumimoji="1"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达标率</a:t>
            </a:r>
            <a:r>
              <a:rPr kumimoji="1" lang="en-US" altLang="zh-CN" sz="1600" kern="0" baseline="30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kumimoji="1"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仅</a:t>
            </a:r>
            <a:r>
              <a:rPr kumimoji="1" lang="en-US" altLang="zh-CN" sz="3600" b="1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49.4%</a:t>
            </a:r>
            <a:endParaRPr kumimoji="1" lang="en-US" altLang="zh-CN" sz="3600" kern="0" baseline="30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lnSpc>
                <a:spcPct val="110000"/>
              </a:lnSpc>
              <a:spcBef>
                <a:spcPts val="4800"/>
              </a:spcBef>
              <a:defRPr/>
            </a:pPr>
            <a:r>
              <a:rPr kumimoji="1"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接受</a:t>
            </a:r>
            <a:r>
              <a:rPr kumimoji="1" lang="en-US" altLang="zh-CN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GLP-1RA</a:t>
            </a:r>
            <a:r>
              <a:rPr kumimoji="1"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治疗的患者，</a:t>
            </a:r>
            <a:r>
              <a:rPr kumimoji="1"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HbA</a:t>
            </a:r>
            <a:r>
              <a:rPr kumimoji="1" lang="en-US" altLang="zh-CN" sz="2000" b="1" kern="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1c</a:t>
            </a:r>
            <a:r>
              <a:rPr kumimoji="1"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＜</a:t>
            </a:r>
            <a:r>
              <a:rPr kumimoji="1"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7%</a:t>
            </a:r>
            <a:r>
              <a:rPr kumimoji="1"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达标率</a:t>
            </a:r>
            <a:r>
              <a:rPr kumimoji="1"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仅</a:t>
            </a:r>
            <a:r>
              <a:rPr kumimoji="1" lang="en-US" altLang="zh-CN" sz="1600" kern="0" baseline="30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kumimoji="1" lang="en-US" altLang="zh-CN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</a:t>
            </a:r>
            <a:r>
              <a:rPr kumimoji="1" lang="en-US" altLang="zh-CN" sz="3600" b="1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42.4%</a:t>
            </a:r>
            <a:endParaRPr kumimoji="1" lang="en-US" altLang="zh-CN" sz="4000" kern="0" baseline="30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: Rounded Corners 48">
            <a:extLst>
              <a:ext uri="{FF2B5EF4-FFF2-40B4-BE49-F238E27FC236}">
                <a16:creationId xmlns:a16="http://schemas.microsoft.com/office/drawing/2014/main" id="{AE9C7E81-F397-CF75-0CDB-BD7E4395C2B6}"/>
              </a:ext>
            </a:extLst>
          </p:cNvPr>
          <p:cNvSpPr/>
          <p:nvPr/>
        </p:nvSpPr>
        <p:spPr>
          <a:xfrm>
            <a:off x="6266046" y="2346385"/>
            <a:ext cx="5576626" cy="3623919"/>
          </a:xfrm>
          <a:prstGeom prst="roundRect">
            <a:avLst>
              <a:gd name="adj" fmla="val 885"/>
            </a:avLst>
          </a:prstGeom>
          <a:solidFill>
            <a:schemeClr val="bg1">
              <a:alpha val="5000"/>
            </a:schemeClr>
          </a:solidFill>
          <a:ln w="12700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200"/>
              </a:spcBef>
              <a:defRPr/>
            </a:pPr>
            <a:r>
              <a:rPr kumimoji="1"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目前</a:t>
            </a:r>
            <a:r>
              <a:rPr kumimoji="1" lang="en-US" altLang="zh-CN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GLP‑1RA</a:t>
            </a:r>
            <a:r>
              <a:rPr kumimoji="1"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胃肠道不良事件</a:t>
            </a:r>
            <a:r>
              <a:rPr kumimoji="1"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的发生率</a:t>
            </a:r>
            <a:r>
              <a:rPr kumimoji="1" lang="en-US" altLang="zh-CN" sz="1600" kern="0" baseline="30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kumimoji="1"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高达</a:t>
            </a:r>
            <a:r>
              <a:rPr kumimoji="1" lang="en-US" altLang="zh-CN" sz="3600" b="1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40%-70%</a:t>
            </a:r>
            <a:endParaRPr kumimoji="1" lang="en-US" altLang="zh-CN" sz="3600" kern="0" baseline="30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42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在真实世界研究中，首次使用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GLP‑1RA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型糖尿病患者，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治疗中断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累计发生率较高</a:t>
            </a:r>
            <a:r>
              <a:rPr kumimoji="1" lang="en-US" altLang="zh-CN" sz="1600" kern="0" baseline="30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80000" lvl="1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1" lang="en-US" altLang="zh-CN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kumimoji="1"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年中断率</a:t>
            </a:r>
            <a:r>
              <a:rPr kumimoji="1" lang="en-US" altLang="zh-CN" sz="3600" b="1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23.6%</a:t>
            </a:r>
            <a:r>
              <a:rPr kumimoji="1"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kumimoji="1" lang="en-US" altLang="zh-CN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kumimoji="1"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年中断率</a:t>
            </a:r>
            <a:r>
              <a:rPr kumimoji="1" lang="en-US" altLang="zh-CN" sz="3600" b="1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38.5%</a:t>
            </a:r>
            <a:endParaRPr kumimoji="1" lang="en-US" altLang="zh-CN" sz="4000" b="1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80000" lvl="1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1"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治疗</a:t>
            </a:r>
            <a:r>
              <a:rPr kumimoji="1" lang="en-US" altLang="zh-CN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kumimoji="1"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年内完全依从比例</a:t>
            </a:r>
            <a:r>
              <a:rPr kumimoji="1" lang="en-US" altLang="zh-CN" sz="16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22%</a:t>
            </a:r>
            <a:endParaRPr kumimoji="1" lang="zh-CN" altLang="en-US" sz="1600" b="1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350A487-ACF2-0E89-AA78-D687D5C4B85B}"/>
              </a:ext>
            </a:extLst>
          </p:cNvPr>
          <p:cNvSpPr>
            <a:spLocks noChangeAspect="1"/>
          </p:cNvSpPr>
          <p:nvPr/>
        </p:nvSpPr>
        <p:spPr>
          <a:xfrm>
            <a:off x="292240" y="2012735"/>
            <a:ext cx="3950537" cy="47421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 anchorCtr="0"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en-US" altLang="zh-CN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CC173834-B5EF-DC46-415D-13183E35F561}"/>
              </a:ext>
            </a:extLst>
          </p:cNvPr>
          <p:cNvSpPr/>
          <p:nvPr/>
        </p:nvSpPr>
        <p:spPr bwMode="gray">
          <a:xfrm>
            <a:off x="6266046" y="1473305"/>
            <a:ext cx="5566339" cy="8280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 wrap="square" lIns="36000" tIns="45720" rIns="36000" bIns="4572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2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部分患者不耐受或依从性差</a:t>
            </a:r>
            <a:endParaRPr lang="en-US" sz="2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8554C95-177A-69CA-65CD-53362FEC9FFB}"/>
              </a:ext>
            </a:extLst>
          </p:cNvPr>
          <p:cNvSpPr txBox="1"/>
          <p:nvPr/>
        </p:nvSpPr>
        <p:spPr bwMode="gray">
          <a:xfrm>
            <a:off x="2153920" y="6449470"/>
            <a:ext cx="9418320" cy="40853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 Y, Teng D, Shi X, et al. Prevalence of diabetes recorded in mainland China using 2018 ADA criteria: national cross-sectional study. BMJ. 2020;369:m997.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Ruan Z, Chen X, Song M, et al. Real-world utilization and effectiveness of GLP-1 receptor agonists dosed weekly and daily in patients with type 2 diabetes mellitus: results from retrospective electronic medical records in China. Diabetes </a:t>
            </a:r>
            <a:r>
              <a:rPr lang="en-US" altLang="zh-CN" sz="5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Metab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Syndr </a:t>
            </a:r>
            <a:r>
              <a:rPr lang="en-US" altLang="zh-CN" sz="5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Obes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2024;17:3657–3666.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Saha B, </a:t>
            </a:r>
            <a:r>
              <a:rPr lang="en-US" altLang="zh-CN" sz="5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Kamalumpundi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V, </a:t>
            </a:r>
            <a:r>
              <a:rPr lang="en-US" altLang="zh-CN" sz="5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Codipilly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DC. GLP-1 and GIP receptor agonists: effects on the gastrointestinal tract and management strategies for primary care physicians. Mayo Clin Proc. 2025;100:2228–2236.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 CE, Pasternak B, Eliasson B, et al. Treatment discontinuation among users of GLP-1 receptor agonists and SGLT2 inhibitors in a national population of individuals with type 2 diabetes. </a:t>
            </a:r>
            <a:r>
              <a:rPr lang="en-US" altLang="zh-CN" sz="5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Diabetologia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2025.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B07BA70-1F50-742A-430C-4BFB7DD05282}"/>
              </a:ext>
            </a:extLst>
          </p:cNvPr>
          <p:cNvSpPr/>
          <p:nvPr/>
        </p:nvSpPr>
        <p:spPr bwMode="gray">
          <a:xfrm>
            <a:off x="9526298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埃诺格鲁肽注射液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959D328-F1D5-0CB9-AA36-D81CA3BA7D30}"/>
              </a:ext>
            </a:extLst>
          </p:cNvPr>
          <p:cNvSpPr/>
          <p:nvPr/>
        </p:nvSpPr>
        <p:spPr bwMode="gray">
          <a:xfrm>
            <a:off x="349326" y="1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疾病及未满足需求</a:t>
            </a:r>
          </a:p>
        </p:txBody>
      </p:sp>
    </p:spTree>
    <p:extLst>
      <p:ext uri="{BB962C8B-B14F-4D97-AF65-F5344CB8AC3E}">
        <p14:creationId xmlns:p14="http://schemas.microsoft.com/office/powerpoint/2010/main" val="304515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F2834-0751-153E-79F0-862DD883E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C73B8D2F-5FF9-F595-A5C4-CA4EA8DEFFC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7122551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C73B8D2F-5FF9-F595-A5C4-CA4EA8DEFF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3C3D4A1-DA6F-BBA3-06CB-29B17E136CA9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9" name="标题 18">
            <a:extLst>
              <a:ext uri="{FF2B5EF4-FFF2-40B4-BE49-F238E27FC236}">
                <a16:creationId xmlns:a16="http://schemas.microsoft.com/office/drawing/2014/main" id="{8765AAD6-67EA-D382-4BE2-4A24D2D0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14" y="484632"/>
            <a:ext cx="11298172" cy="650000"/>
          </a:xfrm>
        </p:spPr>
        <p:txBody>
          <a:bodyPr vert="horz" rIns="0"/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创新性</a:t>
            </a:r>
            <a:r>
              <a:rPr lang="zh-CN" altLang="en-US" dirty="0"/>
              <a:t>角度，埃诺格鲁肽是</a:t>
            </a:r>
            <a:r>
              <a:rPr lang="zh-CN" altLang="en-US" dirty="0">
                <a:solidFill>
                  <a:schemeClr val="accent1"/>
                </a:solidFill>
              </a:rPr>
              <a:t>新一代偏向型</a:t>
            </a:r>
            <a:r>
              <a:rPr lang="en-US" altLang="zh-CN" dirty="0">
                <a:solidFill>
                  <a:schemeClr val="accent1"/>
                </a:solidFill>
              </a:rPr>
              <a:t>GLP-1RA</a:t>
            </a:r>
            <a:r>
              <a:rPr lang="zh-CN" altLang="en-US" dirty="0"/>
              <a:t>，偏向选择激活</a:t>
            </a:r>
            <a:r>
              <a:rPr lang="en-US" altLang="zh-CN" dirty="0"/>
              <a:t>cAMP</a:t>
            </a:r>
            <a:r>
              <a:rPr lang="zh-CN" altLang="en-US" dirty="0"/>
              <a:t>信号通路，减少</a:t>
            </a:r>
            <a:r>
              <a:rPr lang="en-US" altLang="zh-CN" dirty="0"/>
              <a:t>β-</a:t>
            </a:r>
            <a:r>
              <a:rPr lang="zh-CN" altLang="en-US" dirty="0"/>
              <a:t>抑制蛋白募集，实现</a:t>
            </a:r>
            <a:r>
              <a:rPr lang="zh-CN" altLang="en-US" dirty="0">
                <a:solidFill>
                  <a:schemeClr val="accent1"/>
                </a:solidFill>
              </a:rPr>
              <a:t>显著降糖疗效</a:t>
            </a:r>
            <a:r>
              <a:rPr lang="zh-CN" altLang="en-US" dirty="0"/>
              <a:t>的同时</a:t>
            </a:r>
            <a:r>
              <a:rPr lang="zh-CN" altLang="en-US" dirty="0">
                <a:solidFill>
                  <a:schemeClr val="accent1"/>
                </a:solidFill>
              </a:rPr>
              <a:t>长期耐受性更好</a:t>
            </a:r>
            <a:r>
              <a:rPr lang="zh-CN" altLang="en-US" dirty="0"/>
              <a:t>，提供</a:t>
            </a:r>
            <a:r>
              <a:rPr lang="zh-CN" altLang="en-US" dirty="0">
                <a:solidFill>
                  <a:schemeClr val="accent1"/>
                </a:solidFill>
              </a:rPr>
              <a:t>差异化选择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004C0FDF-232B-09C2-7FFE-9AFDDE31431E}"/>
              </a:ext>
            </a:extLst>
          </p:cNvPr>
          <p:cNvSpPr txBox="1"/>
          <p:nvPr/>
        </p:nvSpPr>
        <p:spPr bwMode="gray">
          <a:xfrm>
            <a:off x="7988703" y="1822283"/>
            <a:ext cx="3880209" cy="748099"/>
          </a:xfrm>
          <a:prstGeom prst="rect">
            <a:avLst/>
          </a:prstGeom>
          <a:noFill/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临床获益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10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差异化机制带来“疗效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耐受性”同步提升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7E0CF322-C862-5B23-BFB0-4690153E238F}"/>
              </a:ext>
            </a:extLst>
          </p:cNvPr>
          <p:cNvSpPr/>
          <p:nvPr/>
        </p:nvSpPr>
        <p:spPr bwMode="gray">
          <a:xfrm>
            <a:off x="555282" y="1822283"/>
            <a:ext cx="6491646" cy="648204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新一代偏向型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GLP-1RA</a:t>
            </a:r>
          </a:p>
          <a:p>
            <a:pPr>
              <a:spcBef>
                <a:spcPts val="6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诺奖理论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偏向型配体理论上具有更强的疗效和更低的副作用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endParaRPr lang="en-US" altLang="zh-CN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151D17CD-5F0D-DD0B-738B-9F1D06EB74DE}"/>
              </a:ext>
            </a:extLst>
          </p:cNvPr>
          <p:cNvSpPr/>
          <p:nvPr/>
        </p:nvSpPr>
        <p:spPr>
          <a:xfrm>
            <a:off x="7988704" y="2806084"/>
            <a:ext cx="3756382" cy="1300000"/>
          </a:xfrm>
          <a:prstGeom prst="roundRect">
            <a:avLst>
              <a:gd name="adj" fmla="val 0"/>
            </a:avLst>
          </a:prstGeom>
          <a:noFill/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强效降糖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偏向选择激活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cAMP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通路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减少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β‑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抑制蛋白募集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，与度拉糖肽相比，增强降糖疗效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654B3939-2621-F449-9FE1-057A912FDB95}"/>
              </a:ext>
            </a:extLst>
          </p:cNvPr>
          <p:cNvSpPr/>
          <p:nvPr/>
        </p:nvSpPr>
        <p:spPr>
          <a:xfrm>
            <a:off x="555282" y="2713881"/>
            <a:ext cx="6491646" cy="3385163"/>
          </a:xfrm>
          <a:prstGeom prst="roundRect">
            <a:avLst>
              <a:gd name="adj" fmla="val 0"/>
            </a:avLst>
          </a:prstGeom>
          <a:noFill/>
          <a:ln w="6350" cap="flat">
            <a:solidFill>
              <a:schemeClr val="bg1">
                <a:lumMod val="75000"/>
              </a:scheme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486E4FD-357A-7529-0A83-4D39BC1B34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2"/>
          <a:stretch>
            <a:fillRect/>
          </a:stretch>
        </p:blipFill>
        <p:spPr>
          <a:xfrm>
            <a:off x="1175602" y="2897243"/>
            <a:ext cx="5462220" cy="304111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EF71D8F-2A1D-5B4C-CD6C-62C680DBED1F}"/>
              </a:ext>
            </a:extLst>
          </p:cNvPr>
          <p:cNvSpPr/>
          <p:nvPr/>
        </p:nvSpPr>
        <p:spPr bwMode="gray">
          <a:xfrm rot="19759656">
            <a:off x="2627924" y="4608906"/>
            <a:ext cx="1377950" cy="25055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el-GR" altLang="zh-CN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β‑</a:t>
            </a: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抑制蛋白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3C380F-D659-2AAF-2FB2-794B1B67C5A7}"/>
              </a:ext>
            </a:extLst>
          </p:cNvPr>
          <p:cNvSpPr txBox="1"/>
          <p:nvPr/>
        </p:nvSpPr>
        <p:spPr>
          <a:xfrm>
            <a:off x="4975290" y="4594759"/>
            <a:ext cx="1958800" cy="34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</a:ln>
          <a:effectLst>
            <a:innerShdw blurRad="76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G</a:t>
            </a:r>
            <a:r>
              <a:rPr kumimoji="0" lang="el-GR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α</a:t>
            </a:r>
            <a:r>
              <a:rPr kumimoji="0" lang="en-US" altLang="zh-CN" sz="11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s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蛋白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2997163-6E8D-F213-3D2B-D0325AC4C5C0}"/>
              </a:ext>
            </a:extLst>
          </p:cNvPr>
          <p:cNvSpPr txBox="1"/>
          <p:nvPr/>
        </p:nvSpPr>
        <p:spPr>
          <a:xfrm>
            <a:off x="4975290" y="5570211"/>
            <a:ext cx="1958801" cy="389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A7CFFF"/>
            </a:solidFill>
            <a:prstDash val="solid"/>
          </a:ln>
          <a:effectLst>
            <a:innerShdw blurRad="76200">
              <a:schemeClr val="accent2">
                <a:lumMod val="40000"/>
                <a:lumOff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95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5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激活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95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cAMP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5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D615184-6741-F8E2-8193-A44C81E87819}"/>
              </a:ext>
            </a:extLst>
          </p:cNvPr>
          <p:cNvGrpSpPr/>
          <p:nvPr/>
        </p:nvGrpSpPr>
        <p:grpSpPr>
          <a:xfrm>
            <a:off x="6366648" y="5644498"/>
            <a:ext cx="481112" cy="205582"/>
            <a:chOff x="11427150" y="4579018"/>
            <a:chExt cx="597653" cy="419936"/>
          </a:xfrm>
          <a:solidFill>
            <a:srgbClr val="0095FF"/>
          </a:solidFill>
        </p:grpSpPr>
        <p:sp>
          <p:nvSpPr>
            <p:cNvPr id="27" name="箭头: 上 26">
              <a:extLst>
                <a:ext uri="{FF2B5EF4-FFF2-40B4-BE49-F238E27FC236}">
                  <a16:creationId xmlns:a16="http://schemas.microsoft.com/office/drawing/2014/main" id="{680D1B52-DFF7-F5E7-E7B4-246F280E6213}"/>
                </a:ext>
              </a:extLst>
            </p:cNvPr>
            <p:cNvSpPr/>
            <p:nvPr/>
          </p:nvSpPr>
          <p:spPr>
            <a:xfrm>
              <a:off x="11427150" y="4579019"/>
              <a:ext cx="286580" cy="419935"/>
            </a:xfrm>
            <a:prstGeom prst="upArrow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箭头: 上 27">
              <a:extLst>
                <a:ext uri="{FF2B5EF4-FFF2-40B4-BE49-F238E27FC236}">
                  <a16:creationId xmlns:a16="http://schemas.microsoft.com/office/drawing/2014/main" id="{B5EDA045-B4C3-50C0-42DA-164B5B44D3A9}"/>
                </a:ext>
              </a:extLst>
            </p:cNvPr>
            <p:cNvSpPr/>
            <p:nvPr/>
          </p:nvSpPr>
          <p:spPr>
            <a:xfrm>
              <a:off x="11738223" y="4579018"/>
              <a:ext cx="286580" cy="419935"/>
            </a:xfrm>
            <a:prstGeom prst="upArrow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000852F-A691-BC90-C260-BBB6B8118A46}"/>
              </a:ext>
            </a:extLst>
          </p:cNvPr>
          <p:cNvSpPr txBox="1"/>
          <p:nvPr/>
        </p:nvSpPr>
        <p:spPr>
          <a:xfrm>
            <a:off x="609999" y="4576754"/>
            <a:ext cx="2351447" cy="3399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A7CFFF"/>
            </a:solidFill>
            <a:prstDash val="solid"/>
          </a:ln>
          <a:effectLst>
            <a:innerShdw blurRad="76200">
              <a:schemeClr val="accent2">
                <a:lumMod val="40000"/>
                <a:lumOff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95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减少</a:t>
            </a:r>
            <a:r>
              <a:rPr kumimoji="0" lang="el-GR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β‑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抑制蛋白募集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箭头: 上 29">
            <a:extLst>
              <a:ext uri="{FF2B5EF4-FFF2-40B4-BE49-F238E27FC236}">
                <a16:creationId xmlns:a16="http://schemas.microsoft.com/office/drawing/2014/main" id="{C0C2DE4E-9467-E12E-4A3D-7552D12D27A2}"/>
              </a:ext>
            </a:extLst>
          </p:cNvPr>
          <p:cNvSpPr/>
          <p:nvPr/>
        </p:nvSpPr>
        <p:spPr>
          <a:xfrm flipV="1">
            <a:off x="2652639" y="4646091"/>
            <a:ext cx="203882" cy="223745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A9CB52B-8FF4-3E0D-61F8-BF1BBFD3FD16}"/>
              </a:ext>
            </a:extLst>
          </p:cNvPr>
          <p:cNvSpPr txBox="1"/>
          <p:nvPr/>
        </p:nvSpPr>
        <p:spPr>
          <a:xfrm>
            <a:off x="610000" y="5547979"/>
            <a:ext cx="2376000" cy="370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</a:ln>
          <a:effectLst>
            <a:innerShdw blurRad="76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 减少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GLP-1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受体脱敏与内化</a:t>
            </a:r>
          </a:p>
        </p:txBody>
      </p:sp>
      <p:sp>
        <p:nvSpPr>
          <p:cNvPr id="32" name="箭头: 上 31">
            <a:extLst>
              <a:ext uri="{FF2B5EF4-FFF2-40B4-BE49-F238E27FC236}">
                <a16:creationId xmlns:a16="http://schemas.microsoft.com/office/drawing/2014/main" id="{8A180562-0A6B-2728-5E70-48AA5B64F8C6}"/>
              </a:ext>
            </a:extLst>
          </p:cNvPr>
          <p:cNvSpPr/>
          <p:nvPr/>
        </p:nvSpPr>
        <p:spPr>
          <a:xfrm flipV="1">
            <a:off x="2714271" y="5641552"/>
            <a:ext cx="206867" cy="20977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8D9C3641-901E-8350-CBE4-C5D198F3FCE5}"/>
              </a:ext>
            </a:extLst>
          </p:cNvPr>
          <p:cNvSpPr/>
          <p:nvPr/>
        </p:nvSpPr>
        <p:spPr bwMode="gray">
          <a:xfrm flipV="1">
            <a:off x="3239974" y="5746803"/>
            <a:ext cx="1387799" cy="45719"/>
          </a:xfrm>
          <a:custGeom>
            <a:avLst/>
            <a:gdLst>
              <a:gd name="connsiteX0" fmla="*/ 0 w 938212"/>
              <a:gd name="connsiteY0" fmla="*/ 0 h 0"/>
              <a:gd name="connsiteX1" fmla="*/ 938212 w 9382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8212">
                <a:moveTo>
                  <a:pt x="0" y="0"/>
                </a:moveTo>
                <a:lnTo>
                  <a:pt x="938212" y="0"/>
                </a:lnTo>
              </a:path>
            </a:pathLst>
          </a:custGeom>
          <a:noFill/>
          <a:ln w="28575" cap="flat" cmpd="sng" algn="ctr">
            <a:solidFill>
              <a:srgbClr val="F7BEA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  <a:sym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02F8AF5-BD3F-5E4D-9554-59AB0DFC200A}"/>
              </a:ext>
            </a:extLst>
          </p:cNvPr>
          <p:cNvSpPr txBox="1"/>
          <p:nvPr/>
        </p:nvSpPr>
        <p:spPr bwMode="gray">
          <a:xfrm>
            <a:off x="3418294" y="5446931"/>
            <a:ext cx="1001875" cy="286232"/>
          </a:xfrm>
          <a:prstGeom prst="rect">
            <a:avLst/>
          </a:prstGeom>
        </p:spPr>
        <p:txBody>
          <a:bodyPr wrap="square" lIns="45720" tIns="45720" rIns="4572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抑制减弱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33ECE08-58E2-98BE-F990-3F12C5804862}"/>
              </a:ext>
            </a:extLst>
          </p:cNvPr>
          <p:cNvSpPr txBox="1"/>
          <p:nvPr/>
        </p:nvSpPr>
        <p:spPr bwMode="gray">
          <a:xfrm>
            <a:off x="1501116" y="4294989"/>
            <a:ext cx="833776" cy="245618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30533D2-D6D0-4998-F58B-B325AE70DBFF}"/>
              </a:ext>
            </a:extLst>
          </p:cNvPr>
          <p:cNvSpPr txBox="1"/>
          <p:nvPr/>
        </p:nvSpPr>
        <p:spPr bwMode="gray">
          <a:xfrm>
            <a:off x="5668265" y="5284271"/>
            <a:ext cx="833776" cy="245618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通路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1">
            <a:extLst>
              <a:ext uri="{FF2B5EF4-FFF2-40B4-BE49-F238E27FC236}">
                <a16:creationId xmlns:a16="http://schemas.microsoft.com/office/drawing/2014/main" id="{22ED25E4-A234-FF20-EF64-14AE54342C4B}"/>
              </a:ext>
            </a:extLst>
          </p:cNvPr>
          <p:cNvSpPr txBox="1">
            <a:spLocks/>
          </p:cNvSpPr>
          <p:nvPr/>
        </p:nvSpPr>
        <p:spPr bwMode="gray">
          <a:xfrm>
            <a:off x="446914" y="2789327"/>
            <a:ext cx="2592000" cy="340000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rgbClr val="C00000"/>
                </a:solidFill>
              </a:rPr>
              <a:t>国产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类新药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标题 11">
            <a:extLst>
              <a:ext uri="{FF2B5EF4-FFF2-40B4-BE49-F238E27FC236}">
                <a16:creationId xmlns:a16="http://schemas.microsoft.com/office/drawing/2014/main" id="{148BC9FB-B42F-D841-5656-00A58CA60182}"/>
              </a:ext>
            </a:extLst>
          </p:cNvPr>
          <p:cNvSpPr txBox="1">
            <a:spLocks/>
          </p:cNvSpPr>
          <p:nvPr/>
        </p:nvSpPr>
        <p:spPr bwMode="gray">
          <a:xfrm>
            <a:off x="4454928" y="2789327"/>
            <a:ext cx="2592000" cy="340000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国家科技重大专项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57BBB7C-6AFA-5DF2-4C78-343847444009}"/>
              </a:ext>
            </a:extLst>
          </p:cNvPr>
          <p:cNvSpPr/>
          <p:nvPr/>
        </p:nvSpPr>
        <p:spPr>
          <a:xfrm>
            <a:off x="7988703" y="4339403"/>
            <a:ext cx="3756382" cy="1300000"/>
          </a:xfrm>
          <a:prstGeom prst="roundRect">
            <a:avLst>
              <a:gd name="adj" fmla="val 0"/>
            </a:avLst>
          </a:prstGeom>
          <a:noFill/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长期耐受性更好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algn="ctr">
              <a:spcBef>
                <a:spcPts val="6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减少 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β‑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抑制蛋白募集，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副作用可能更低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1BCE06C-3730-31E4-CEB2-33F9B4A6A317}"/>
              </a:ext>
            </a:extLst>
          </p:cNvPr>
          <p:cNvSpPr/>
          <p:nvPr/>
        </p:nvSpPr>
        <p:spPr>
          <a:xfrm>
            <a:off x="7988704" y="2713881"/>
            <a:ext cx="3756382" cy="3385162"/>
          </a:xfrm>
          <a:prstGeom prst="roundRect">
            <a:avLst>
              <a:gd name="adj" fmla="val 0"/>
            </a:avLst>
          </a:prstGeom>
          <a:noFill/>
          <a:ln w="6350" cap="flat">
            <a:solidFill>
              <a:schemeClr val="bg1">
                <a:lumMod val="75000"/>
              </a:scheme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8B80F06B-D3B6-2420-5242-E6BD58DA9403}"/>
              </a:ext>
            </a:extLst>
          </p:cNvPr>
          <p:cNvSpPr/>
          <p:nvPr/>
        </p:nvSpPr>
        <p:spPr bwMode="gray">
          <a:xfrm rot="5400000">
            <a:off x="6451991" y="4225696"/>
            <a:ext cx="2304655" cy="250193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169E8F-1E36-F69E-45C6-79A547898D48}"/>
              </a:ext>
            </a:extLst>
          </p:cNvPr>
          <p:cNvSpPr txBox="1"/>
          <p:nvPr/>
        </p:nvSpPr>
        <p:spPr bwMode="gray">
          <a:xfrm>
            <a:off x="2682668" y="6576405"/>
            <a:ext cx="9418320" cy="25003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zh-CN" sz="50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Baumer</a:t>
            </a:r>
            <a:r>
              <a:rPr lang="en-US" altLang="zh-CN" sz="5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-Harrison C, et al. Diabetes </a:t>
            </a:r>
            <a:r>
              <a:rPr lang="en-US" altLang="zh-CN" sz="50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Obes</a:t>
            </a:r>
            <a:r>
              <a:rPr lang="en-US" altLang="zh-CN" sz="5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0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Metab</a:t>
            </a:r>
            <a:r>
              <a:rPr lang="en-US" altLang="zh-CN" sz="5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2026 Mar;28(3):2317-2328. 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5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Jones B, et al. Nat Commun. 2018 Apr 23;9(1):1602.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5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Jones B. et al. Br J </a:t>
            </a:r>
            <a:r>
              <a:rPr lang="en-US" altLang="zh-CN" sz="50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Pharmacol</a:t>
            </a:r>
            <a:r>
              <a:rPr lang="en-US" altLang="zh-CN" sz="5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2022 Feb;179(4):492-510.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32698C-D91F-C8C2-4D12-B661A4BE0AB1}"/>
              </a:ext>
            </a:extLst>
          </p:cNvPr>
          <p:cNvSpPr/>
          <p:nvPr/>
        </p:nvSpPr>
        <p:spPr bwMode="gray">
          <a:xfrm>
            <a:off x="9526298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埃诺格鲁肽注射液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EE0270-2BD9-1835-4A81-913599B5EE57}"/>
              </a:ext>
            </a:extLst>
          </p:cNvPr>
          <p:cNvSpPr/>
          <p:nvPr/>
        </p:nvSpPr>
        <p:spPr bwMode="gray">
          <a:xfrm>
            <a:off x="349326" y="1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14" name="标题 11">
            <a:extLst>
              <a:ext uri="{FF2B5EF4-FFF2-40B4-BE49-F238E27FC236}">
                <a16:creationId xmlns:a16="http://schemas.microsoft.com/office/drawing/2014/main" id="{B38A3F62-E8EF-F008-98FB-0603B03166FC}"/>
              </a:ext>
            </a:extLst>
          </p:cNvPr>
          <p:cNvSpPr txBox="1">
            <a:spLocks/>
          </p:cNvSpPr>
          <p:nvPr/>
        </p:nvSpPr>
        <p:spPr bwMode="gray">
          <a:xfrm>
            <a:off x="7988703" y="5668544"/>
            <a:ext cx="3756382" cy="455664"/>
          </a:xfrm>
          <a:prstGeom prst="rect">
            <a:avLst/>
          </a:prstGeom>
          <a:noFill/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1600" b="0" dirty="0">
                <a:latin typeface="Arial" panose="020B0604020202020204" pitchFamily="34" charset="0"/>
                <a:sym typeface="Arial" panose="020B0604020202020204" pitchFamily="34" charset="0"/>
              </a:rPr>
              <a:t>化合物专利至</a:t>
            </a:r>
            <a:r>
              <a:rPr lang="en-US" altLang="zh-CN" sz="1600" b="0" dirty="0">
                <a:latin typeface="Arial" panose="020B0604020202020204" pitchFamily="34" charset="0"/>
                <a:sym typeface="Arial" panose="020B0604020202020204" pitchFamily="34" charset="0"/>
              </a:rPr>
              <a:t>2039</a:t>
            </a:r>
            <a:r>
              <a:rPr lang="zh-CN" altLang="en-US" sz="1600" b="0" dirty="0">
                <a:latin typeface="Arial" panose="020B0604020202020204" pitchFamily="34" charset="0"/>
                <a:sym typeface="Arial" panose="020B0604020202020204" pitchFamily="34" charset="0"/>
              </a:rPr>
              <a:t>年</a:t>
            </a:r>
            <a:endParaRPr lang="zh-CN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76053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D0659-4AB3-6DAF-6D31-2E0960C78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4492D8D-582F-3C59-AA63-75EA2A95C15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38749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7" imgW="415" imgH="416" progId="TCLayout.ActiveDocument.1">
                  <p:embed/>
                </p:oleObj>
              </mc:Choice>
              <mc:Fallback>
                <p:oleObj name="think-cell 幻灯片" r:id="rId17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4492D8D-582F-3C59-AA63-75EA2A95C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矩形 63">
            <a:extLst>
              <a:ext uri="{FF2B5EF4-FFF2-40B4-BE49-F238E27FC236}">
                <a16:creationId xmlns:a16="http://schemas.microsoft.com/office/drawing/2014/main" id="{195B7FF3-0AA7-A210-B663-C9E3C13C1E89}"/>
              </a:ext>
            </a:extLst>
          </p:cNvPr>
          <p:cNvSpPr/>
          <p:nvPr/>
        </p:nvSpPr>
        <p:spPr bwMode="gray">
          <a:xfrm>
            <a:off x="2574926" y="5574097"/>
            <a:ext cx="7154290" cy="799271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EFB39ED-A3FB-C950-D443-366F0BED682A}"/>
              </a:ext>
            </a:extLst>
          </p:cNvPr>
          <p:cNvSpPr/>
          <p:nvPr/>
        </p:nvSpPr>
        <p:spPr bwMode="gray">
          <a:xfrm>
            <a:off x="6522326" y="2320925"/>
            <a:ext cx="4696131" cy="2720384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797D6A2-6512-EBC5-92A6-D7279EAAA169}"/>
              </a:ext>
            </a:extLst>
          </p:cNvPr>
          <p:cNvSpPr/>
          <p:nvPr/>
        </p:nvSpPr>
        <p:spPr bwMode="gray">
          <a:xfrm>
            <a:off x="787400" y="2320925"/>
            <a:ext cx="4665256" cy="2720384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71E31B2-7C02-A7D2-ACE4-4EFA32F08DED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2" name="标题 21">
            <a:extLst>
              <a:ext uri="{FF2B5EF4-FFF2-40B4-BE49-F238E27FC236}">
                <a16:creationId xmlns:a16="http://schemas.microsoft.com/office/drawing/2014/main" id="{A15B177D-230C-B3ED-E6D4-F2F5D864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14" y="484632"/>
            <a:ext cx="11298172" cy="650000"/>
          </a:xfrm>
          <a:solidFill>
            <a:schemeClr val="bg1"/>
          </a:solidFill>
        </p:spPr>
        <p:txBody>
          <a:bodyPr vert="horz" rIns="0"/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有效性</a:t>
            </a:r>
            <a:r>
              <a:rPr lang="zh-CN" altLang="en-US" dirty="0"/>
              <a:t>角度，降糖疗效显著优于度拉糖肽，</a:t>
            </a:r>
            <a:r>
              <a:rPr lang="en-US" altLang="zh-CN" dirty="0">
                <a:solidFill>
                  <a:schemeClr val="accent1"/>
                </a:solidFill>
              </a:rPr>
              <a:t>HbA</a:t>
            </a:r>
            <a:r>
              <a:rPr lang="en-US" altLang="zh-CN" baseline="-25000" dirty="0">
                <a:solidFill>
                  <a:schemeClr val="accent1"/>
                </a:solidFill>
              </a:rPr>
              <a:t>1c </a:t>
            </a:r>
            <a:r>
              <a:rPr lang="zh-CN" altLang="en-US" dirty="0">
                <a:solidFill>
                  <a:schemeClr val="accent1"/>
                </a:solidFill>
              </a:rPr>
              <a:t>降幅达</a:t>
            </a:r>
            <a:r>
              <a:rPr lang="en-US" altLang="zh-CN" dirty="0">
                <a:solidFill>
                  <a:schemeClr val="accent1"/>
                </a:solidFill>
              </a:rPr>
              <a:t>1.91%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血糖达标率</a:t>
            </a:r>
            <a:r>
              <a:rPr lang="en-US" altLang="zh-CN" dirty="0">
                <a:solidFill>
                  <a:schemeClr val="accent1"/>
                </a:solidFill>
              </a:rPr>
              <a:t>72.8%</a:t>
            </a:r>
            <a:r>
              <a:rPr lang="zh-CN" altLang="en-US" dirty="0"/>
              <a:t>，同时带来血脂、肝功等综合获益，获指南推荐</a:t>
            </a:r>
          </a:p>
        </p:txBody>
      </p:sp>
      <p:sp>
        <p:nvSpPr>
          <p:cNvPr id="9" name="矩形: 圆顶角 8">
            <a:extLst>
              <a:ext uri="{FF2B5EF4-FFF2-40B4-BE49-F238E27FC236}">
                <a16:creationId xmlns:a16="http://schemas.microsoft.com/office/drawing/2014/main" id="{59B01FA9-8E30-249B-AEA7-E59FE03DAD93}"/>
              </a:ext>
            </a:extLst>
          </p:cNvPr>
          <p:cNvSpPr/>
          <p:nvPr/>
        </p:nvSpPr>
        <p:spPr bwMode="gray">
          <a:xfrm>
            <a:off x="6522326" y="1643063"/>
            <a:ext cx="4696130" cy="648000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相较于度拉糖肽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显著改善血脂、肝功</a:t>
            </a:r>
          </a:p>
        </p:txBody>
      </p:sp>
      <p:sp>
        <p:nvSpPr>
          <p:cNvPr id="10" name="矩形: 圆顶角 9">
            <a:extLst>
              <a:ext uri="{FF2B5EF4-FFF2-40B4-BE49-F238E27FC236}">
                <a16:creationId xmlns:a16="http://schemas.microsoft.com/office/drawing/2014/main" id="{8C255275-C777-3307-160E-BD967DA74AF9}"/>
              </a:ext>
            </a:extLst>
          </p:cNvPr>
          <p:cNvSpPr/>
          <p:nvPr/>
        </p:nvSpPr>
        <p:spPr bwMode="gray">
          <a:xfrm>
            <a:off x="787400" y="1643063"/>
            <a:ext cx="4680000" cy="648000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头对头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期临床试验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显著优于度拉糖肽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8FF288A2-005D-AAA8-D031-F0BF127E4C7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7892424"/>
              </p:ext>
            </p:extLst>
          </p:nvPr>
        </p:nvGraphicFramePr>
        <p:xfrm>
          <a:off x="831850" y="2903538"/>
          <a:ext cx="4294188" cy="85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64A7E3-0E0C-53D3-067F-A5FC73BF5C68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1508125" y="3195638"/>
            <a:ext cx="876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D5FF"/>
                </a:solidFill>
              </a14:hiddenFill>
            </a:ext>
          </a:extLst>
        </p:spPr>
        <p:txBody>
          <a:bodyPr vert="horz" wrap="none" lIns="36513" tIns="0" rIns="3651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3C646E6-EF0E-4CBE-9328-8DE913AD0821}" type="datetime'''-1''''''.''''''''''9''''''''''''''''''''''''''''''1''%'''">
              <a:rPr lang="en-US" altLang="en-US" b="1" smtClean="0">
                <a:solidFill>
                  <a:srgbClr val="C00000"/>
                </a:solidFill>
                <a:ea typeface="黑体" panose="02010609060101010101" pitchFamily="49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-1.91%</a:t>
            </a:fld>
            <a:endParaRPr lang="zh-CN" altLang="en-US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BC6355-F273-1ECB-C9D7-6628E0AA80BC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19213" y="2770188"/>
            <a:ext cx="1255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9F3A291-BE8E-4B50-B0CF-D61630CF1A6F}" type="datetime'''''埃''诺''''''格''''鲁''肽0''''''''''''''''''''''''.''''6mg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埃诺格鲁肽0.6mg</a:t>
            </a:fld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B7C7802-A5F1-B8EF-DABE-AC9AA9BF3A8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3660775" y="3122613"/>
            <a:ext cx="701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34D4D38-74BC-4589-A134-FBB51B0C86EB}" type="datetime'-''''''''''''''1''''''''''''''''''''''''.''''''65%'''''''">
              <a:rPr lang="en-US" altLang="en-US" sz="1600" smtClean="0">
                <a:ea typeface="黑体" panose="02010609060101010101" pitchFamily="49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-1.65%</a:t>
            </a:fld>
            <a:endParaRPr lang="zh-CN" altLang="en-US" sz="1600">
              <a:ea typeface="黑体" panose="02010609060101010101" pitchFamily="49" charset="-122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46D4ED4-12C3-DEA7-400F-B52AEC289B2E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473450" y="2770188"/>
            <a:ext cx="10763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CCC7163-B8F2-4334-83C4-1BD439B3E8CD}" type="datetime'''''度''''拉糖肽''''1''''''.5''''''''''''''''''m''''''g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度拉糖肽1.5mg</a:t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133" name="Chart 3">
            <a:extLst>
              <a:ext uri="{FF2B5EF4-FFF2-40B4-BE49-F238E27FC236}">
                <a16:creationId xmlns:a16="http://schemas.microsoft.com/office/drawing/2014/main" id="{C54E4C64-0F72-6989-4EB1-A885D2BDD4A6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81275119"/>
              </p:ext>
            </p:extLst>
          </p:nvPr>
        </p:nvGraphicFramePr>
        <p:xfrm>
          <a:off x="801688" y="3810000"/>
          <a:ext cx="4333875" cy="157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1" name="矩形 30">
            <a:extLst>
              <a:ext uri="{FF2B5EF4-FFF2-40B4-BE49-F238E27FC236}">
                <a16:creationId xmlns:a16="http://schemas.microsoft.com/office/drawing/2014/main" id="{C1F273D3-808D-DB70-6323-34136C58E37C}"/>
              </a:ext>
            </a:extLst>
          </p:cNvPr>
          <p:cNvSpPr/>
          <p:nvPr/>
        </p:nvSpPr>
        <p:spPr bwMode="gray">
          <a:xfrm>
            <a:off x="1870731" y="2356150"/>
            <a:ext cx="2216425" cy="37881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HbA</a:t>
            </a:r>
            <a:r>
              <a:rPr lang="en-US" altLang="zh-CN" sz="1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较基线的变化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F2634A7-95A3-5D7B-37F8-3DA31D7E128B}"/>
              </a:ext>
            </a:extLst>
          </p:cNvPr>
          <p:cNvSpPr/>
          <p:nvPr/>
        </p:nvSpPr>
        <p:spPr bwMode="gray">
          <a:xfrm>
            <a:off x="1491814" y="3935071"/>
            <a:ext cx="3097850" cy="36883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周，达到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HbA</a:t>
            </a:r>
            <a:r>
              <a:rPr lang="en-US" altLang="zh-CN" sz="1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1c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&lt;7%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患者比例</a:t>
            </a: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769E1E1C-73FD-2831-31CE-2C829E263C36}"/>
              </a:ext>
            </a:extLst>
          </p:cNvPr>
          <p:cNvSpPr/>
          <p:nvPr/>
        </p:nvSpPr>
        <p:spPr bwMode="gray">
          <a:xfrm>
            <a:off x="6314894" y="1812747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b="1">
                <a:latin typeface="+mj-lt"/>
              </a:rPr>
              <a:t>2</a:t>
            </a:r>
            <a:endParaRPr lang="zh-CN" altLang="en-US" b="1">
              <a:latin typeface="+mj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5687AAA8-773D-505B-2073-B1A5A4175DFB}"/>
              </a:ext>
            </a:extLst>
          </p:cNvPr>
          <p:cNvSpPr/>
          <p:nvPr/>
        </p:nvSpPr>
        <p:spPr bwMode="gray">
          <a:xfrm>
            <a:off x="496189" y="1812747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b="1">
                <a:latin typeface="+mj-lt"/>
              </a:rPr>
              <a:t>1</a:t>
            </a:r>
            <a:endParaRPr lang="zh-CN" altLang="en-US" b="1">
              <a:latin typeface="+mj-lt"/>
            </a:endParaRPr>
          </a:p>
        </p:txBody>
      </p:sp>
      <p:sp>
        <p:nvSpPr>
          <p:cNvPr id="59" name="矩形: 圆顶角 58">
            <a:extLst>
              <a:ext uri="{FF2B5EF4-FFF2-40B4-BE49-F238E27FC236}">
                <a16:creationId xmlns:a16="http://schemas.microsoft.com/office/drawing/2014/main" id="{2754CD30-12BE-65D6-3793-F664C56CA013}"/>
              </a:ext>
            </a:extLst>
          </p:cNvPr>
          <p:cNvSpPr/>
          <p:nvPr/>
        </p:nvSpPr>
        <p:spPr bwMode="gray">
          <a:xfrm>
            <a:off x="3289291" y="5366681"/>
            <a:ext cx="5004000" cy="467157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获中国糖尿病防治指南推荐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929F70CC-C37F-8AFA-2162-DBBE09878E26}"/>
              </a:ext>
            </a:extLst>
          </p:cNvPr>
          <p:cNvSpPr/>
          <p:nvPr/>
        </p:nvSpPr>
        <p:spPr bwMode="gray">
          <a:xfrm>
            <a:off x="2995073" y="5441294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 dirty="0">
                <a:latin typeface="+mj-lt"/>
              </a:rPr>
              <a:t>3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FCF2330-DF22-7F10-42C2-45F10E301F7C}"/>
              </a:ext>
            </a:extLst>
          </p:cNvPr>
          <p:cNvSpPr txBox="1"/>
          <p:nvPr/>
        </p:nvSpPr>
        <p:spPr bwMode="gray">
          <a:xfrm>
            <a:off x="4465892" y="3530600"/>
            <a:ext cx="1100000" cy="268793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altLang="zh-CN" sz="9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P&lt;0.0001</a:t>
            </a:r>
            <a:endParaRPr lang="zh-CN" altLang="en-US" sz="8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CEB0D9-0355-7BB1-07A1-A8F74B72F239}"/>
              </a:ext>
            </a:extLst>
          </p:cNvPr>
          <p:cNvSpPr txBox="1"/>
          <p:nvPr/>
        </p:nvSpPr>
        <p:spPr bwMode="gray">
          <a:xfrm>
            <a:off x="2682240" y="6581461"/>
            <a:ext cx="9418320" cy="40853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Y, et al. Lancet Diabetes Endocrinol. 2025 Oct;13(10):863-873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中国糖尿病防治指南（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 </a:t>
            </a:r>
            <a:r>
              <a:rPr lang="zh-CN" altLang="en-US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[J]. </a:t>
            </a:r>
            <a:r>
              <a:rPr lang="zh-CN" altLang="en-US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中华糖尿病杂志，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2025, 17 (1): 16-139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3C7CCC3-51F4-615D-811D-5422BE858267}"/>
              </a:ext>
            </a:extLst>
          </p:cNvPr>
          <p:cNvSpPr txBox="1"/>
          <p:nvPr/>
        </p:nvSpPr>
        <p:spPr bwMode="gray">
          <a:xfrm>
            <a:off x="5917469" y="6689172"/>
            <a:ext cx="7184581" cy="140843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注：国家药监局审评中心尚未发布埃诺格鲁肽注射液的技术审评报告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1481179-B1F7-3060-71D7-C0EDF264FD37}"/>
              </a:ext>
            </a:extLst>
          </p:cNvPr>
          <p:cNvSpPr/>
          <p:nvPr/>
        </p:nvSpPr>
        <p:spPr bwMode="gray">
          <a:xfrm>
            <a:off x="9526298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埃诺格鲁肽注射液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F5EADA8-E979-1BDE-3B88-5A14BF342085}"/>
              </a:ext>
            </a:extLst>
          </p:cNvPr>
          <p:cNvSpPr/>
          <p:nvPr/>
        </p:nvSpPr>
        <p:spPr bwMode="gray">
          <a:xfrm>
            <a:off x="349326" y="1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graphicFrame>
        <p:nvGraphicFramePr>
          <p:cNvPr id="130" name="Chart 3">
            <a:extLst>
              <a:ext uri="{FF2B5EF4-FFF2-40B4-BE49-F238E27FC236}">
                <a16:creationId xmlns:a16="http://schemas.microsoft.com/office/drawing/2014/main" id="{D2E155B8-B55D-3D7E-C2D7-946F9EA88C7F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10866591"/>
              </p:ext>
            </p:extLst>
          </p:nvPr>
        </p:nvGraphicFramePr>
        <p:xfrm>
          <a:off x="6718300" y="2586038"/>
          <a:ext cx="4294188" cy="146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763433D5-74C0-E528-26A6-51786341EBC1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9898063" y="3068638"/>
            <a:ext cx="0" cy="793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CB3B69C-39A8-6CA3-7111-85B51BCD3648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205663" y="2798763"/>
            <a:ext cx="1255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83C647B-7DD6-4DAF-B756-2FD4389D0685}" type="datetime'''''埃''诺格''''鲁''''''''''肽''0''''''.''''''6''m''''''''g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埃诺格鲁肽0.6mg</a:t>
            </a:fld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EDE51C8-3515-15D8-CCA3-A4D6B719761F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9359900" y="2798763"/>
            <a:ext cx="10763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FAE82F1-3178-486C-B35E-562B4A9EDAF7}" type="datetime'度拉糖''''''''''''''肽1''''''''''''''''''.5m''g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度拉糖肽1.5mg</a:t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DAE0CFF-F37A-56AB-2C04-C80A386C722F}"/>
              </a:ext>
            </a:extLst>
          </p:cNvPr>
          <p:cNvSpPr/>
          <p:nvPr/>
        </p:nvSpPr>
        <p:spPr bwMode="gray">
          <a:xfrm>
            <a:off x="7870031" y="2362444"/>
            <a:ext cx="2451238" cy="37881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周，甘油三酯变化（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mmol/L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C6750C7-6531-7AA1-7722-ABEF5E3BFC2B}"/>
              </a:ext>
            </a:extLst>
          </p:cNvPr>
          <p:cNvSpPr txBox="1"/>
          <p:nvPr/>
        </p:nvSpPr>
        <p:spPr bwMode="gray">
          <a:xfrm>
            <a:off x="10304600" y="3490913"/>
            <a:ext cx="1100000" cy="268793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altLang="zh-CN" sz="9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P=0.0046</a:t>
            </a:r>
            <a:endParaRPr lang="zh-CN" altLang="en-US" sz="8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B166E674-2EF3-52F3-3AA8-5702FED8A1CB}"/>
              </a:ext>
            </a:extLst>
          </p:cNvPr>
          <p:cNvSpPr txBox="1"/>
          <p:nvPr/>
        </p:nvSpPr>
        <p:spPr bwMode="gray">
          <a:xfrm>
            <a:off x="10284269" y="4767263"/>
            <a:ext cx="1100000" cy="268793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altLang="zh-CN" sz="9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P=0.0056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7E1BBC06-9F3C-041D-D8E0-92834C733FAF}"/>
              </a:ext>
            </a:extLst>
          </p:cNvPr>
          <p:cNvSpPr/>
          <p:nvPr/>
        </p:nvSpPr>
        <p:spPr bwMode="gray">
          <a:xfrm>
            <a:off x="7289800" y="3884613"/>
            <a:ext cx="3276600" cy="37881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周，</a:t>
            </a: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丙氨酸氨基转移酶（</a:t>
            </a:r>
            <a:r>
              <a:rPr lang="en-US" altLang="zh-CN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ALT</a:t>
            </a: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(U/L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aphicFrame>
        <p:nvGraphicFramePr>
          <p:cNvPr id="40" name="Chart 3">
            <a:extLst>
              <a:ext uri="{FF2B5EF4-FFF2-40B4-BE49-F238E27FC236}">
                <a16:creationId xmlns:a16="http://schemas.microsoft.com/office/drawing/2014/main" id="{C5FB4F42-616D-C6DD-5BA4-08A79CCC71FB}"/>
              </a:ext>
            </a:extLst>
          </p:cNvPr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936473882"/>
              </p:ext>
            </p:extLst>
          </p:nvPr>
        </p:nvGraphicFramePr>
        <p:xfrm>
          <a:off x="6718300" y="3860800"/>
          <a:ext cx="4294188" cy="145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FA4A36A4-22D1-E225-4184-765B76789D6A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 flipV="1">
            <a:off x="9898063" y="4289425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D3B06E7-DF16-C576-4C8B-E47FC7DC9724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9637713" y="4314825"/>
            <a:ext cx="520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horz" wrap="none" lIns="28575" tIns="0" rIns="28575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6231F69-580E-42FD-A64E-09A77CF0DA36}" type="datetime'''''''''''''''''''''-''''0.''8''''''''''''''''''4'''''''''">
              <a:rPr lang="zh-CN" altLang="en-US" sz="16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-0.84</a:t>
            </a:fld>
            <a:endParaRPr lang="zh-CN" altLang="en-US" sz="1600" dirty="0">
              <a:ea typeface="黑体" panose="02010609060101010101" pitchFamily="49" charset="-122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529C9B08-0BF2-3D28-225B-92420C241D81}"/>
              </a:ext>
            </a:extLst>
          </p:cNvPr>
          <p:cNvSpPr txBox="1"/>
          <p:nvPr/>
        </p:nvSpPr>
        <p:spPr bwMode="gray">
          <a:xfrm>
            <a:off x="2682240" y="5817113"/>
            <a:ext cx="5473129" cy="54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中国糖尿病防治指南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(2024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有些肠促胰素类药物在信号通路上更偏向环磷酸腺苷的产生，称为环磷酸腺苷偏向型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GLP⁃1RA</a:t>
            </a:r>
          </a:p>
        </p:txBody>
      </p:sp>
      <p:pic>
        <p:nvPicPr>
          <p:cNvPr id="138" name="Picture 197">
            <a:extLst>
              <a:ext uri="{FF2B5EF4-FFF2-40B4-BE49-F238E27FC236}">
                <a16:creationId xmlns:a16="http://schemas.microsoft.com/office/drawing/2014/main" id="{5951A349-D09B-9116-8A42-6F5A1DDE2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918" y="5808837"/>
            <a:ext cx="1007380" cy="4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2879A0E-6306-972A-BC4F-164D1457381B}"/>
              </a:ext>
            </a:extLst>
          </p:cNvPr>
          <p:cNvSpPr/>
          <p:nvPr/>
        </p:nvSpPr>
        <p:spPr bwMode="gray">
          <a:xfrm>
            <a:off x="9359900" y="4293294"/>
            <a:ext cx="1076323" cy="36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390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4837404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BDE9C6F1-5286-0218-FAE7-223ED514CDCB}"/>
              </a:ext>
            </a:extLst>
          </p:cNvPr>
          <p:cNvSpPr/>
          <p:nvPr/>
        </p:nvSpPr>
        <p:spPr bwMode="gray">
          <a:xfrm>
            <a:off x="2868883" y="1400627"/>
            <a:ext cx="8588585" cy="2376000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SzPct val="100000"/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临床研究证明埃诺格鲁肽具有良好的耐受性</a:t>
            </a:r>
            <a:r>
              <a:rPr lang="en-US" altLang="zh-CN" kern="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1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SzPct val="100000"/>
              <a:defRPr/>
            </a:pP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Apis For Office" panose="02010600030101010101" charset="0"/>
              <a:sym typeface="Arial" panose="020B0604020202020204"/>
            </a:endParaRPr>
          </a:p>
          <a:p>
            <a:pPr marL="179705" indent="-179705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Apis For Office" panose="02010600030101010101" charset="0"/>
              <a:sym typeface="Arial" panose="020B0604020202020204"/>
            </a:endParaRPr>
          </a:p>
          <a:p>
            <a:pPr marL="179705" indent="-179705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Apis For Office" panose="02010600030101010101" charset="0"/>
              <a:sym typeface="Arial" panose="020B0604020202020204"/>
            </a:endParaRPr>
          </a:p>
          <a:p>
            <a:pPr marL="179705" indent="-179705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Apis For Office" panose="02010600030101010101" charset="0"/>
              <a:sym typeface="Arial" panose="020B0604020202020204"/>
            </a:endParaRPr>
          </a:p>
          <a:p>
            <a:pPr marL="179705" indent="-179705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Apis For Office" panose="02010600030101010101" charset="0"/>
              <a:sym typeface="Arial" panose="020B0604020202020204"/>
            </a:endParaRPr>
          </a:p>
          <a:p>
            <a:pPr marL="179705" indent="-179705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/>
            </a:pPr>
            <a:endParaRPr lang="en-US" altLang="zh-CN" sz="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pis For Office" panose="02010600030101010101" charset="0"/>
              <a:sym typeface="Arial" panose="020B0604020202020204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CB610C9-DE37-8D56-EF77-C75312427086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" name="标题 5">
            <a:extLst>
              <a:ext uri="{FF2B5EF4-FFF2-40B4-BE49-F238E27FC236}">
                <a16:creationId xmlns:a16="http://schemas.microsoft.com/office/drawing/2014/main" id="{061AA1EF-5296-672E-008C-AD132552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14" y="484632"/>
            <a:ext cx="11298172" cy="650000"/>
          </a:xfrm>
        </p:spPr>
        <p:txBody>
          <a:bodyPr vert="horz" rIns="0"/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安全性</a:t>
            </a:r>
            <a:r>
              <a:rPr lang="zh-CN" altLang="en-US" dirty="0"/>
              <a:t>角度，偏向型GLP-1机制</a:t>
            </a:r>
            <a:r>
              <a:rPr lang="zh-CN" altLang="en-US" dirty="0">
                <a:solidFill>
                  <a:schemeClr val="accent1"/>
                </a:solidFill>
              </a:rPr>
              <a:t>长期耐受性更好</a:t>
            </a:r>
            <a:r>
              <a:rPr lang="zh-CN" altLang="en-US" dirty="0"/>
              <a:t>，因胃肠不良事件导致的停药率更低</a:t>
            </a:r>
          </a:p>
        </p:txBody>
      </p:sp>
      <p:sp>
        <p:nvSpPr>
          <p:cNvPr id="8" name="圆角矩形 13">
            <a:extLst>
              <a:ext uri="{FF2B5EF4-FFF2-40B4-BE49-F238E27FC236}">
                <a16:creationId xmlns:a16="http://schemas.microsoft.com/office/drawing/2014/main" id="{D196C0FA-C8A6-E1ED-02D5-644D62F3F15C}"/>
              </a:ext>
            </a:extLst>
          </p:cNvPr>
          <p:cNvSpPr/>
          <p:nvPr/>
        </p:nvSpPr>
        <p:spPr bwMode="auto">
          <a:xfrm>
            <a:off x="574930" y="1400627"/>
            <a:ext cx="2104323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" tIns="9144" rIns="9144" bIns="9144" numCol="1" rtlCol="0" anchor="ctr" anchorCtr="0" compatLnSpc="1"/>
          <a:lstStyle/>
          <a:p>
            <a:pPr marL="0" marR="0" lvl="0" indent="0" algn="ctr" defTabSz="913765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pis For Office" panose="02010600030101010101" charset="0"/>
                <a:ea typeface="微软雅黑" panose="020B0503020204020204" pitchFamily="34" charset="-122"/>
                <a:cs typeface="Apis For Office" panose="02010600030101010101" charset="0"/>
                <a:sym typeface="Arial" panose="020B0604020202020204"/>
              </a:rPr>
              <a:t>偏向型机制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pis For Office" panose="02010600030101010101" charset="0"/>
              <a:ea typeface="微软雅黑" panose="020B0503020204020204" pitchFamily="34" charset="-122"/>
              <a:cs typeface="Apis For Office" panose="02010600030101010101" charset="0"/>
              <a:sym typeface="Arial" panose="020B0604020202020204"/>
            </a:endParaRPr>
          </a:p>
          <a:p>
            <a:pPr marL="0" marR="0" lvl="0" indent="0" algn="ctr" defTabSz="913765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zh-CN" altLang="en-US" b="1" kern="0" dirty="0">
                <a:latin typeface="Apis For Office" panose="02010600030101010101" charset="0"/>
                <a:ea typeface="微软雅黑" panose="020B0503020204020204" pitchFamily="34" charset="-122"/>
                <a:cs typeface="Apis For Office" panose="02010600030101010101" charset="0"/>
                <a:sym typeface="Arial" panose="020B0604020202020204"/>
              </a:rPr>
              <a:t>更好的长期耐受性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pis For Office" panose="02010600030101010101" charset="0"/>
              <a:ea typeface="微软雅黑" panose="020B0503020204020204" pitchFamily="34" charset="-122"/>
              <a:cs typeface="Apis For Office" panose="02010600030101010101" charset="0"/>
              <a:sym typeface="Arial" panose="020B0604020202020204"/>
            </a:endParaRPr>
          </a:p>
        </p:txBody>
      </p:sp>
      <p:sp>
        <p:nvSpPr>
          <p:cNvPr id="20" name="AccentBar1"/>
          <p:cNvSpPr/>
          <p:nvPr/>
        </p:nvSpPr>
        <p:spPr>
          <a:xfrm>
            <a:off x="2688877" y="1400627"/>
            <a:ext cx="45719" cy="23760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6" name="圆角矩形 13">
            <a:extLst>
              <a:ext uri="{FF2B5EF4-FFF2-40B4-BE49-F238E27FC236}">
                <a16:creationId xmlns:a16="http://schemas.microsoft.com/office/drawing/2014/main" id="{AA67CD27-1CC8-B5AB-4932-5EDA8690F197}"/>
              </a:ext>
            </a:extLst>
          </p:cNvPr>
          <p:cNvSpPr/>
          <p:nvPr/>
        </p:nvSpPr>
        <p:spPr bwMode="auto">
          <a:xfrm>
            <a:off x="574930" y="3932739"/>
            <a:ext cx="2104323" cy="219374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" tIns="9144" rIns="9144" bIns="9144" numCol="1" rtlCol="0" anchor="ctr" anchorCtr="0" compatLnSpc="1"/>
          <a:lstStyle/>
          <a:p>
            <a:pPr marL="0" marR="0" lvl="0" indent="0" algn="ctr" defTabSz="913765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pis For Office" panose="02010600030101010101" charset="0"/>
                <a:ea typeface="微软雅黑" panose="020B0503020204020204" pitchFamily="34" charset="-122"/>
                <a:cs typeface="Apis For Office" panose="02010600030101010101" charset="0"/>
                <a:sym typeface="Arial" panose="020B0604020202020204"/>
              </a:rPr>
              <a:t>良好的安全性</a:t>
            </a:r>
          </a:p>
        </p:txBody>
      </p:sp>
      <p:sp>
        <p:nvSpPr>
          <p:cNvPr id="27" name="AccentBar1">
            <a:extLst>
              <a:ext uri="{FF2B5EF4-FFF2-40B4-BE49-F238E27FC236}">
                <a16:creationId xmlns:a16="http://schemas.microsoft.com/office/drawing/2014/main" id="{3D41D084-48CB-2E46-E73C-D97DF39CB289}"/>
              </a:ext>
            </a:extLst>
          </p:cNvPr>
          <p:cNvSpPr/>
          <p:nvPr/>
        </p:nvSpPr>
        <p:spPr>
          <a:xfrm>
            <a:off x="2679254" y="3932739"/>
            <a:ext cx="50898" cy="21960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A4CA6DD-F928-A8DA-330A-2A7C43FE7A6D}"/>
              </a:ext>
            </a:extLst>
          </p:cNvPr>
          <p:cNvSpPr/>
          <p:nvPr/>
        </p:nvSpPr>
        <p:spPr bwMode="gray">
          <a:xfrm>
            <a:off x="2868882" y="3932739"/>
            <a:ext cx="8588585" cy="219374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705" indent="-179705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pis For Office" panose="02010600030101010101" charset="0"/>
                <a:sym typeface="Arial" panose="020B0604020202020204"/>
              </a:rPr>
              <a:t>埃诺格鲁肽的</a:t>
            </a: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pis For Office" panose="02010600030101010101" charset="0"/>
                <a:sym typeface="Arial" panose="020B0604020202020204"/>
              </a:rPr>
              <a:t>安全性特征与其他GLP-1受体激动剂一致，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安全性和耐受性好</a:t>
            </a:r>
            <a:r>
              <a:rPr lang="en-US" altLang="zh-CN" sz="1600" kern="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pis For Office" panose="02010600030101010101" charset="0"/>
                <a:sym typeface="Arial" panose="020B0604020202020204"/>
              </a:rPr>
              <a:t>2</a:t>
            </a:r>
          </a:p>
          <a:p>
            <a:pPr marL="504000" lvl="1" indent="-285750">
              <a:lnSpc>
                <a:spcPct val="110000"/>
              </a:lnSpc>
              <a:spcBef>
                <a:spcPts val="600"/>
              </a:spcBef>
              <a:buSzPct val="100000"/>
              <a:buFont typeface="微软雅黑" panose="020B0503020204020204" pitchFamily="34" charset="-122"/>
              <a:buChar char="○"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胃肠道不良事件多为轻至中度，主要发生在剂量递增期间，并随时间推移而减少。恶心发生率更低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04000" lvl="1" indent="-285750">
              <a:lnSpc>
                <a:spcPct val="110000"/>
              </a:lnSpc>
              <a:spcBef>
                <a:spcPts val="600"/>
              </a:spcBef>
              <a:buSzPct val="100000"/>
              <a:buFont typeface="微软雅黑" panose="020B0503020204020204" pitchFamily="34" charset="-122"/>
              <a:buChar char="○"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整个治疗期间未发生严重低血糖事件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04000" lvl="1" indent="-285750">
              <a:lnSpc>
                <a:spcPct val="110000"/>
              </a:lnSpc>
              <a:spcBef>
                <a:spcPts val="600"/>
              </a:spcBef>
              <a:buSzPct val="100000"/>
              <a:buFont typeface="微软雅黑" panose="020B0503020204020204" pitchFamily="34" charset="-122"/>
              <a:buChar char="○"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临床试验中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未发生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已上市同类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GLP-1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受体激动剂药品说明书列出的不良反应：包括速发严重过敏反应、肠梗阻、血管性水肿、急性肾损伤</a:t>
            </a:r>
            <a:r>
              <a:rPr lang="en-US" altLang="zh-CN" sz="16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F2DE9FC-3FDB-0B73-F8AF-BBFFD83E4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18001"/>
              </p:ext>
            </p:extLst>
          </p:nvPr>
        </p:nvGraphicFramePr>
        <p:xfrm>
          <a:off x="3147838" y="1865132"/>
          <a:ext cx="8199868" cy="181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154">
                  <a:extLst>
                    <a:ext uri="{9D8B030D-6E8A-4147-A177-3AD203B41FA5}">
                      <a16:colId xmlns:a16="http://schemas.microsoft.com/office/drawing/2014/main" val="3662889985"/>
                    </a:ext>
                  </a:extLst>
                </a:gridCol>
                <a:gridCol w="2276857">
                  <a:extLst>
                    <a:ext uri="{9D8B030D-6E8A-4147-A177-3AD203B41FA5}">
                      <a16:colId xmlns:a16="http://schemas.microsoft.com/office/drawing/2014/main" val="204266997"/>
                    </a:ext>
                  </a:extLst>
                </a:gridCol>
                <a:gridCol w="2276857">
                  <a:extLst>
                    <a:ext uri="{9D8B030D-6E8A-4147-A177-3AD203B41FA5}">
                      <a16:colId xmlns:a16="http://schemas.microsoft.com/office/drawing/2014/main" val="150496266"/>
                    </a:ext>
                  </a:extLst>
                </a:gridCol>
              </a:tblGrid>
              <a:tr h="6590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不良事件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埃诺格鲁肽</a:t>
                      </a:r>
                    </a:p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0.6mg/周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度拉糖肽</a:t>
                      </a:r>
                    </a:p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1.5mg/周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936364"/>
                  </a:ext>
                </a:extLst>
              </a:tr>
              <a:tr h="5758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导致研究终止的不良事件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2%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3%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669198"/>
                  </a:ext>
                </a:extLst>
              </a:tr>
              <a:tr h="5758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导致研究终止的胃肠道相关不良事件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20782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941C8508-7EA4-B630-74BB-F4B0A877ECCE}"/>
              </a:ext>
            </a:extLst>
          </p:cNvPr>
          <p:cNvSpPr txBox="1"/>
          <p:nvPr/>
        </p:nvSpPr>
        <p:spPr bwMode="gray">
          <a:xfrm>
            <a:off x="2706685" y="6492142"/>
            <a:ext cx="9418320" cy="40853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Y, et al. Lancet Diabetes Endocrinol. 2025 Oct;13(10):863-873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埃诺格鲁肽注射液说明书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2026.01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5EABC24-9C61-7D6E-DA35-985AC84A32E3}"/>
              </a:ext>
            </a:extLst>
          </p:cNvPr>
          <p:cNvSpPr/>
          <p:nvPr/>
        </p:nvSpPr>
        <p:spPr bwMode="gray">
          <a:xfrm>
            <a:off x="9526298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埃诺格鲁肽注射液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C4039E8-4721-09D5-A6A3-FDBEFE0FDD2D}"/>
              </a:ext>
            </a:extLst>
          </p:cNvPr>
          <p:cNvSpPr/>
          <p:nvPr/>
        </p:nvSpPr>
        <p:spPr bwMode="gray">
          <a:xfrm>
            <a:off x="349326" y="1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</p:spTree>
    <p:extLst>
      <p:ext uri="{BB962C8B-B14F-4D97-AF65-F5344CB8AC3E}">
        <p14:creationId xmlns:p14="http://schemas.microsoft.com/office/powerpoint/2010/main" val="419725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8818452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07FE73A-F304-D139-CD17-3B704D0EBBB3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" name="Rectangle: Rounded Corners 88">
            <a:extLst>
              <a:ext uri="{FF2B5EF4-FFF2-40B4-BE49-F238E27FC236}">
                <a16:creationId xmlns:a16="http://schemas.microsoft.com/office/drawing/2014/main" id="{BB3FE1CD-EC0F-F33B-1AD9-E19BC7FB3A07}"/>
              </a:ext>
            </a:extLst>
          </p:cNvPr>
          <p:cNvSpPr/>
          <p:nvPr/>
        </p:nvSpPr>
        <p:spPr>
          <a:xfrm>
            <a:off x="486864" y="1982873"/>
            <a:ext cx="5436000" cy="173967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marL="265113" lvl="0" indent="-176213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糖尿病防控是健康中国重大行动。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血糖达标率仅</a:t>
            </a:r>
            <a:r>
              <a:rPr lang="en-US" altLang="zh-CN" sz="15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49.4%</a:t>
            </a:r>
            <a:r>
              <a:rPr lang="en-US" altLang="zh-CN" sz="15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。血糖控制不达标与并发症风险显著相关，超过</a:t>
            </a:r>
            <a:r>
              <a:rPr lang="en-US" altLang="zh-CN" sz="15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的糖尿病相关医疗费用用于并发症治疗</a:t>
            </a:r>
            <a:r>
              <a:rPr lang="en-US" altLang="zh-CN" sz="15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500" baseline="30000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5113" lvl="0" indent="-176213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部分患者存在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胃肠道等不耐受问题</a:t>
            </a:r>
            <a:r>
              <a:rPr kumimoji="0" lang="en-US" altLang="zh-CN" sz="15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，仍存在未满足需求</a:t>
            </a:r>
            <a:endParaRPr kumimoji="0" lang="en-US" altLang="zh-CN" sz="1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: Rounded Corners 88">
            <a:extLst>
              <a:ext uri="{FF2B5EF4-FFF2-40B4-BE49-F238E27FC236}">
                <a16:creationId xmlns:a16="http://schemas.microsoft.com/office/drawing/2014/main" id="{7FAF94C0-570E-1529-F7C5-DD94A74BB59B}"/>
              </a:ext>
            </a:extLst>
          </p:cNvPr>
          <p:cNvSpPr/>
          <p:nvPr/>
        </p:nvSpPr>
        <p:spPr>
          <a:xfrm>
            <a:off x="6419691" y="1982873"/>
            <a:ext cx="5364000" cy="173967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indent="-176213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埃诺格鲁肽纳入医保目录后，将以更优疗效</a:t>
            </a:r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替代</a:t>
            </a:r>
            <a:r>
              <a:rPr lang="zh-CN" altLang="en-US"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目录内部分现有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GLP-1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受体激动剂，医保基金影响可控</a:t>
            </a:r>
            <a:endParaRPr lang="en-US" altLang="zh-CN" sz="15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5113" lvl="0" indent="-176213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符合国家医保局鼓励“真创新、</a:t>
            </a:r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差异化创新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”的政策导向</a:t>
            </a:r>
            <a:endParaRPr lang="en-US" altLang="zh-CN" sz="15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: Rounded Corners 88">
            <a:extLst>
              <a:ext uri="{FF2B5EF4-FFF2-40B4-BE49-F238E27FC236}">
                <a16:creationId xmlns:a16="http://schemas.microsoft.com/office/drawing/2014/main" id="{C0421D69-4B65-B3B5-8983-EE2AAD8564C2}"/>
              </a:ext>
            </a:extLst>
          </p:cNvPr>
          <p:cNvSpPr/>
          <p:nvPr/>
        </p:nvSpPr>
        <p:spPr>
          <a:xfrm>
            <a:off x="486864" y="4253974"/>
            <a:ext cx="5436000" cy="173967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180975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新一代</a:t>
            </a:r>
            <a:r>
              <a:rPr lang="en-US" altLang="zh-CN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cAMP</a:t>
            </a:r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偏向型</a:t>
            </a:r>
            <a:r>
              <a:rPr lang="en-US" altLang="zh-CN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GLP-1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受体激动剂，带来</a:t>
            </a:r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差异化价值</a:t>
            </a:r>
            <a:endParaRPr lang="en-US" altLang="zh-CN" sz="1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66700" indent="-180975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偏向选择</a:t>
            </a:r>
            <a:r>
              <a:rPr lang="en-US" altLang="zh-CN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cAMP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通路，更少激活</a:t>
            </a:r>
            <a:r>
              <a:rPr lang="el-GR" altLang="zh-CN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β‑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抑制蛋白通路</a:t>
            </a:r>
            <a:r>
              <a:rPr lang="en-US" altLang="zh-CN" sz="15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，为患者</a:t>
            </a:r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疗效优、更耐受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的治疗选择</a:t>
            </a:r>
            <a:endParaRPr lang="en-US" altLang="zh-CN" sz="15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Rectangle: Rounded Corners 88">
            <a:extLst>
              <a:ext uri="{FF2B5EF4-FFF2-40B4-BE49-F238E27FC236}">
                <a16:creationId xmlns:a16="http://schemas.microsoft.com/office/drawing/2014/main" id="{63A103FF-B13A-4F66-0679-92A37983736C}"/>
              </a:ext>
            </a:extLst>
          </p:cNvPr>
          <p:cNvSpPr/>
          <p:nvPr/>
        </p:nvSpPr>
        <p:spPr>
          <a:xfrm>
            <a:off x="6419691" y="4253974"/>
            <a:ext cx="5364000" cy="173967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288000" indent="-2160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对轻度肝功能不全和</a:t>
            </a: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轻中度肾功能不全患者，无需调整剂量</a:t>
            </a:r>
            <a:r>
              <a:rPr lang="en-US" altLang="zh-CN" sz="15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，临床管理难度低</a:t>
            </a:r>
            <a:endParaRPr kumimoji="0" lang="en-US" altLang="zh-CN" sz="15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 indent="-2160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耐受性高，不良事件停药率低，</a:t>
            </a:r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有效减少治疗中断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，提高用药依从性</a:t>
            </a:r>
            <a:endParaRPr kumimoji="0" lang="en-US" altLang="zh-CN" sz="15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A5BE9C86-1C23-F5AD-C1E7-5821F8D6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14" y="484632"/>
            <a:ext cx="11298172" cy="650000"/>
          </a:xfrm>
        </p:spPr>
        <p:txBody>
          <a:bodyPr vert="horz" rIns="0"/>
          <a:lstStyle/>
          <a:p>
            <a:pPr>
              <a:lnSpc>
                <a:spcPct val="110000"/>
              </a:lnSpc>
            </a:pPr>
            <a:r>
              <a:rPr lang="zh-CN" altLang="en-US" dirty="0"/>
              <a:t>公平性角度，埃诺格鲁肽为患者提供强效降糖、长期耐受性更好的</a:t>
            </a:r>
            <a:r>
              <a:rPr lang="zh-CN" altLang="en-US" dirty="0">
                <a:solidFill>
                  <a:schemeClr val="accent1"/>
                </a:solidFill>
              </a:rPr>
              <a:t>差异化治疗选择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医保基金影响可控</a:t>
            </a:r>
            <a:r>
              <a:rPr lang="zh-CN" altLang="en-US" dirty="0"/>
              <a:t>，临床管理便利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8435468-705E-9265-58B4-5336A33F4262}"/>
              </a:ext>
            </a:extLst>
          </p:cNvPr>
          <p:cNvSpPr/>
          <p:nvPr/>
        </p:nvSpPr>
        <p:spPr bwMode="gray">
          <a:xfrm>
            <a:off x="1343513" y="4009705"/>
            <a:ext cx="3420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弥补目录短板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00E8B50-2A12-5945-C86F-2ED7FDD6CB4D}"/>
              </a:ext>
            </a:extLst>
          </p:cNvPr>
          <p:cNvSpPr/>
          <p:nvPr/>
        </p:nvSpPr>
        <p:spPr bwMode="gray">
          <a:xfrm>
            <a:off x="1343513" y="1745926"/>
            <a:ext cx="3420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所治疗疾病对公共健康的影响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B45A90D-E36A-CACA-0B38-B32E7A25C884}"/>
              </a:ext>
            </a:extLst>
          </p:cNvPr>
          <p:cNvSpPr/>
          <p:nvPr/>
        </p:nvSpPr>
        <p:spPr bwMode="gray">
          <a:xfrm>
            <a:off x="7276340" y="4009705"/>
            <a:ext cx="3420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临床管理便利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63362B9-9BB4-F878-179D-0A6EDAFEA057}"/>
              </a:ext>
            </a:extLst>
          </p:cNvPr>
          <p:cNvSpPr/>
          <p:nvPr/>
        </p:nvSpPr>
        <p:spPr bwMode="gray">
          <a:xfrm>
            <a:off x="7276340" y="1745926"/>
            <a:ext cx="3420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符合“保基本”原则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09FA52C-8314-D21F-B899-A3EDF83226B8}"/>
              </a:ext>
            </a:extLst>
          </p:cNvPr>
          <p:cNvSpPr txBox="1"/>
          <p:nvPr/>
        </p:nvSpPr>
        <p:spPr bwMode="gray">
          <a:xfrm>
            <a:off x="2682240" y="6430390"/>
            <a:ext cx="9418320" cy="40853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 Y, Teng D, Shi X, et al. Prevalence of diabetes recorded in mainland China using 2018 ADA criteria: national cross-sectional study. BMJ. 2020;369:m997.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 Q, Chai S, Zhang R, et al. Prevalence and co-prevalence of comorbidities among Chinese adult patients with type 2 diabetes mellitus. Front Endocrinol (Lausanne). 2024;15:1362433.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Saha B, </a:t>
            </a:r>
            <a:r>
              <a:rPr lang="en-US" altLang="zh-CN" sz="5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Kamalumpundi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V, </a:t>
            </a:r>
            <a:r>
              <a:rPr lang="en-US" altLang="zh-CN" sz="5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Codipilly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DC. GLP-1 and GIP receptor agonists: effects on the gastrointestinal tract and management strategies for primary care physicians. Mayo Clin Proc. 2025;100:2228–2236.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5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Baumer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-Harrison C, et al. Diabetes </a:t>
            </a:r>
            <a:r>
              <a:rPr lang="en-US" altLang="zh-CN" sz="5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Obes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Metab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2026 Mar;28(3):2317-2328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埃诺格鲁肽注射液说明书 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2026.01</a:t>
            </a:r>
          </a:p>
          <a:p>
            <a:pPr marL="228600" indent="-228600">
              <a:buFont typeface="+mj-lt"/>
              <a:buAutoNum type="arabicPeriod"/>
            </a:pP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92A6890-1537-DD0F-E837-FE5E5CB8D4BB}"/>
              </a:ext>
            </a:extLst>
          </p:cNvPr>
          <p:cNvSpPr/>
          <p:nvPr/>
        </p:nvSpPr>
        <p:spPr bwMode="gray">
          <a:xfrm>
            <a:off x="9526298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埃诺格鲁肽注射液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44101EF-385A-7AA5-E16E-B7716F4D055B}"/>
              </a:ext>
            </a:extLst>
          </p:cNvPr>
          <p:cNvSpPr/>
          <p:nvPr/>
        </p:nvSpPr>
        <p:spPr bwMode="gray">
          <a:xfrm>
            <a:off x="349326" y="1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公平性（一）</a:t>
            </a:r>
          </a:p>
        </p:txBody>
      </p:sp>
    </p:spTree>
    <p:extLst>
      <p:ext uri="{BB962C8B-B14F-4D97-AF65-F5344CB8AC3E}">
        <p14:creationId xmlns:p14="http://schemas.microsoft.com/office/powerpoint/2010/main" val="1552836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32687&quot;&gt;&lt;version val=&quot;38652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3.40703100000000036474E+00&quot;&gt;&lt;m_msothmcolidx val=&quot;0&quot;/&gt;&lt;m_rgb r=&quot;CC&quot; g=&quot;EA&quot; b=&quot;FF&quot;/&gt;&lt;/elem&gt;&lt;elem m_fUsage=&quot;1.81000000000000005329E+00&quot;&gt;&lt;m_msothmcolidx val=&quot;0&quot;/&gt;&lt;m_rgb r=&quot;99&quot; g=&quot;D5&quot; b=&quot;FF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5WeT0sHpCKFyRv9Au5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DeClJJQD6Em2xFdeA54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MUQlbPklfthmCN_Mr5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qztgdtMCztNLaOw5WKI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eL4lxkLVzYjlqclGT0z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re0qKIQa0.CQM.qEtQc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Gt_wwLaiP0jTvsY2Xkj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EuqG0ltXMcCc3zo8yv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eCRto5fHCHe2QJefhOX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MwgmFJZLeV1CNoPQax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PiluHQRnfKSgj1WiIEP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xmwo.ETrZ54lBsH_fr8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fkgT_B63u2eaFyGku46Q"/>
</p:tagLst>
</file>

<file path=ppt/theme/theme1.xml><?xml version="1.0" encoding="utf-8"?>
<a:theme xmlns:a="http://schemas.openxmlformats.org/drawingml/2006/main" name="3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61523</TotalTime>
  <Words>1755</Words>
  <Application>Microsoft Office PowerPoint</Application>
  <PresentationFormat>宽屏</PresentationFormat>
  <Paragraphs>179</Paragraphs>
  <Slides>8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Apis For Office</vt:lpstr>
      <vt:lpstr>等线</vt:lpstr>
      <vt:lpstr>黑体</vt:lpstr>
      <vt:lpstr>微软雅黑</vt:lpstr>
      <vt:lpstr>Arial</vt:lpstr>
      <vt:lpstr>Arial Narrow</vt:lpstr>
      <vt:lpstr>Wingdings</vt:lpstr>
      <vt:lpstr>3_Office Theme</vt:lpstr>
      <vt:lpstr>自定义设计方案</vt:lpstr>
      <vt:lpstr>think-cell 幻灯片</vt:lpstr>
      <vt:lpstr>PowerPoint 演示文稿</vt:lpstr>
      <vt:lpstr>目录</vt:lpstr>
      <vt:lpstr>埃诺格鲁肽是国产1类新药，国家科技重大专项，用于成人2型糖尿病患者治疗。建议评级为“改进”</vt:lpstr>
      <vt:lpstr>未满足需求：现有GLP-1受体激动剂治疗存在降糖达标率不足、部分患者不耐受问题</vt:lpstr>
      <vt:lpstr>创新性角度，埃诺格鲁肽是新一代偏向型GLP-1RA，偏向选择激活cAMP信号通路，减少β-抑制蛋白募集，实现显著降糖疗效的同时长期耐受性更好，提供差异化选择</vt:lpstr>
      <vt:lpstr>有效性角度，降糖疗效显著优于度拉糖肽，HbA1c 降幅达1.91%，血糖达标率72.8%，同时带来血脂、肝功等综合获益，获指南推荐</vt:lpstr>
      <vt:lpstr>安全性角度，偏向型GLP-1机制长期耐受性更好，因胃肠不良事件导致的停药率更低</vt:lpstr>
      <vt:lpstr>公平性角度，埃诺格鲁肽为患者提供强效降糖、长期耐受性更好的差异化治疗选择，医保基金影响可控，临床管理便利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 Tang</dc:creator>
  <cp:lastModifiedBy>NA, LINNA</cp:lastModifiedBy>
  <cp:revision>139</cp:revision>
  <cp:lastPrinted>2026-06-04T09:11:39Z</cp:lastPrinted>
  <dcterms:created xsi:type="dcterms:W3CDTF">2025-04-06T15:47:39Z</dcterms:created>
  <dcterms:modified xsi:type="dcterms:W3CDTF">2026-06-05T08:18:34Z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91b42f-c435-42ca-9531-75a3f42aae3d_Enabled">
    <vt:lpwstr>true</vt:lpwstr>
  </property>
  <property fmtid="{D5CDD505-2E9C-101B-9397-08002B2CF9AE}" pid="3" name="MSIP_Label_4791b42f-c435-42ca-9531-75a3f42aae3d_SetDate">
    <vt:lpwstr>2025-04-14T08:09:11Z</vt:lpwstr>
  </property>
  <property fmtid="{D5CDD505-2E9C-101B-9397-08002B2CF9AE}" pid="4" name="MSIP_Label_4791b42f-c435-42ca-9531-75a3f42aae3d_Method">
    <vt:lpwstr>Privileged</vt:lpwstr>
  </property>
  <property fmtid="{D5CDD505-2E9C-101B-9397-08002B2CF9AE}" pid="5" name="MSIP_Label_4791b42f-c435-42ca-9531-75a3f42aae3d_Name">
    <vt:lpwstr>4791b42f-c435-42ca-9531-75a3f42aae3d</vt:lpwstr>
  </property>
  <property fmtid="{D5CDD505-2E9C-101B-9397-08002B2CF9AE}" pid="6" name="MSIP_Label_4791b42f-c435-42ca-9531-75a3f42aae3d_SiteId">
    <vt:lpwstr>7a916015-20ae-4ad1-9170-eefd915e9272</vt:lpwstr>
  </property>
  <property fmtid="{D5CDD505-2E9C-101B-9397-08002B2CF9AE}" pid="7" name="MSIP_Label_4791b42f-c435-42ca-9531-75a3f42aae3d_ActionId">
    <vt:lpwstr>fd01758d-4fc9-4c22-bb84-443d017e51b1</vt:lpwstr>
  </property>
  <property fmtid="{D5CDD505-2E9C-101B-9397-08002B2CF9AE}" pid="8" name="MSIP_Label_4791b42f-c435-42ca-9531-75a3f42aae3d_ContentBits">
    <vt:lpwstr>0</vt:lpwstr>
  </property>
  <property fmtid="{D5CDD505-2E9C-101B-9397-08002B2CF9AE}" pid="9" name="MSIP_Label_4791b42f-c435-42ca-9531-75a3f42aae3d_Tag">
    <vt:lpwstr>10, 0, 1, 1</vt:lpwstr>
  </property>
</Properties>
</file>