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7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47471798" r:id="rId2"/>
    <p:sldId id="2147471807" r:id="rId3"/>
    <p:sldId id="2147471830" r:id="rId4"/>
    <p:sldId id="2147471815" r:id="rId5"/>
    <p:sldId id="2147471833" r:id="rId6"/>
    <p:sldId id="2147471831" r:id="rId7"/>
    <p:sldId id="2147471832" r:id="rId8"/>
    <p:sldId id="2147471796" r:id="rId9"/>
    <p:sldId id="2147471821" r:id="rId10"/>
  </p:sldIdLst>
  <p:sldSz cx="12192000" cy="6858000"/>
  <p:notesSz cx="6797675" cy="9928225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01B628-543F-ECD5-22A5-7FCB728BEC07}" name="Lu, Xiaomin" initials="LX" userId="S::lux82@pfizer.com::77b3bf24-4ec1-4c77-820e-6fa8f3bf5c26" providerId="AD"/>
  <p188:author id="{F5AFFB4C-3546-2611-B1DF-395BC8F378E9}" name="Zhao, Yanbin(Tony)" initials="YZ" userId="S::ZHAOY268@pfizer.com::c7f95075-08f7-43ac-9b31-95044b0babd4" providerId="AD"/>
  <p188:author id="{29207058-E270-D6AF-2023-636F209929AF}" name="Li, Si Han" initials="SL" userId="S::LIS287@pfizer.com::2a6f0234-6ccd-492d-bc39-353ab3e0b23c" providerId="AD"/>
  <p188:author id="{A4784C6F-B33E-ED34-388B-1BB68DDEBAEA}" name="Lu, Xiaomin" initials="LX" userId="S::LUX82@pfizer.com::77b3bf24-4ec1-4c77-820e-6fa8f3bf5c26" providerId="AD"/>
  <p188:author id="{22F51C75-E6AA-078E-960A-A0C331973451}" name="Sun, Wenlu" initials="SW" userId="S::SUNW80@pfizer.com::53fe643b-d433-46a7-aebc-e8f4cd540df3" providerId="AD"/>
  <p188:author id="{559D95BB-E21D-6004-FACF-02550CBE6E25}" name="Cheng, Feng" initials="CF" userId="S::chengf11@pfizer.com::20e34f85-0c53-4dce-932b-00e38e68a3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5EF"/>
    <a:srgbClr val="D9F0FF"/>
    <a:srgbClr val="FFFF00"/>
    <a:srgbClr val="0047BB"/>
    <a:srgbClr val="E7EED8"/>
    <a:srgbClr val="FAECF0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C6F28-3FD0-4BDA-AF61-027AAE520C1D}" v="142" dt="2026-06-05T05:04:53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Si Han" userId="2a6f0234-6ccd-492d-bc39-353ab3e0b23c" providerId="ADAL" clId="{E587364D-2823-49F8-916B-E49DA84470C5}"/>
    <pc:docChg chg="custSel modSld">
      <pc:chgData name="Li, Si Han" userId="2a6f0234-6ccd-492d-bc39-353ab3e0b23c" providerId="ADAL" clId="{E587364D-2823-49F8-916B-E49DA84470C5}" dt="2026-06-05T05:04:53.432" v="315"/>
      <pc:docMkLst>
        <pc:docMk/>
      </pc:docMkLst>
      <pc:sldChg chg="addSp delSp modSp mod">
        <pc:chgData name="Li, Si Han" userId="2a6f0234-6ccd-492d-bc39-353ab3e0b23c" providerId="ADAL" clId="{E587364D-2823-49F8-916B-E49DA84470C5}" dt="2026-06-05T05:04:53.432" v="315"/>
        <pc:sldMkLst>
          <pc:docMk/>
          <pc:sldMk cId="1389726498" sldId="2147471796"/>
        </pc:sldMkLst>
        <pc:spChg chg="mod ord">
          <ac:chgData name="Li, Si Han" userId="2a6f0234-6ccd-492d-bc39-353ab3e0b23c" providerId="ADAL" clId="{E587364D-2823-49F8-916B-E49DA84470C5}" dt="2026-06-05T05:04:53.305" v="281"/>
          <ac:spMkLst>
            <pc:docMk/>
            <pc:sldMk cId="1389726498" sldId="2147471796"/>
            <ac:spMk id="3" creationId="{CB699EF7-13B2-F410-E3E6-27431835E6E1}"/>
          </ac:spMkLst>
        </pc:spChg>
        <pc:spChg chg="mod ord">
          <ac:chgData name="Li, Si Han" userId="2a6f0234-6ccd-492d-bc39-353ab3e0b23c" providerId="ADAL" clId="{E587364D-2823-49F8-916B-E49DA84470C5}" dt="2026-06-05T05:04:53.305" v="283"/>
          <ac:spMkLst>
            <pc:docMk/>
            <pc:sldMk cId="1389726498" sldId="2147471796"/>
            <ac:spMk id="4" creationId="{E2413A8B-1EDD-EE8F-C54D-31495856970E}"/>
          </ac:spMkLst>
        </pc:spChg>
        <pc:spChg chg="mod ord">
          <ac:chgData name="Li, Si Han" userId="2a6f0234-6ccd-492d-bc39-353ab3e0b23c" providerId="ADAL" clId="{E587364D-2823-49F8-916B-E49DA84470C5}" dt="2026-06-05T05:04:53.305" v="279"/>
          <ac:spMkLst>
            <pc:docMk/>
            <pc:sldMk cId="1389726498" sldId="2147471796"/>
            <ac:spMk id="5" creationId="{90A3D1BA-6EB4-6134-240E-AC7261A957C9}"/>
          </ac:spMkLst>
        </pc:spChg>
        <pc:spChg chg="add del mod modVis">
          <ac:chgData name="Li, Si Han" userId="2a6f0234-6ccd-492d-bc39-353ab3e0b23c" providerId="ADAL" clId="{E587364D-2823-49F8-916B-E49DA84470C5}" dt="2026-06-05T05:04:48.692" v="201"/>
          <ac:spMkLst>
            <pc:docMk/>
            <pc:sldMk cId="1389726498" sldId="2147471796"/>
            <ac:spMk id="6" creationId="{D4D18E54-C625-B4AE-C862-353CC1070BC4}"/>
          </ac:spMkLst>
        </pc:spChg>
        <pc:spChg chg="mod ord">
          <ac:chgData name="Li, Si Han" userId="2a6f0234-6ccd-492d-bc39-353ab3e0b23c" providerId="ADAL" clId="{E587364D-2823-49F8-916B-E49DA84470C5}" dt="2026-06-05T05:04:53.290" v="275"/>
          <ac:spMkLst>
            <pc:docMk/>
            <pc:sldMk cId="1389726498" sldId="2147471796"/>
            <ac:spMk id="8" creationId="{F59B80E8-C305-F2B3-5547-1F0345724755}"/>
          </ac:spMkLst>
        </pc:spChg>
        <pc:spChg chg="mod ord">
          <ac:chgData name="Li, Si Han" userId="2a6f0234-6ccd-492d-bc39-353ab3e0b23c" providerId="ADAL" clId="{E587364D-2823-49F8-916B-E49DA84470C5}" dt="2026-06-05T05:04:53.305" v="277"/>
          <ac:spMkLst>
            <pc:docMk/>
            <pc:sldMk cId="1389726498" sldId="2147471796"/>
            <ac:spMk id="9" creationId="{012583B6-E34D-D697-9819-87737848879B}"/>
          </ac:spMkLst>
        </pc:spChg>
        <pc:spChg chg="mod ord">
          <ac:chgData name="Li, Si Han" userId="2a6f0234-6ccd-492d-bc39-353ab3e0b23c" providerId="ADAL" clId="{E587364D-2823-49F8-916B-E49DA84470C5}" dt="2026-06-05T05:04:53.321" v="287"/>
          <ac:spMkLst>
            <pc:docMk/>
            <pc:sldMk cId="1389726498" sldId="2147471796"/>
            <ac:spMk id="10" creationId="{95DFEC6C-FFD7-6A34-0EE9-61D915B01194}"/>
          </ac:spMkLst>
        </pc:spChg>
        <pc:spChg chg="mod ord">
          <ac:chgData name="Li, Si Han" userId="2a6f0234-6ccd-492d-bc39-353ab3e0b23c" providerId="ADAL" clId="{E587364D-2823-49F8-916B-E49DA84470C5}" dt="2026-06-05T05:04:53.305" v="285"/>
          <ac:spMkLst>
            <pc:docMk/>
            <pc:sldMk cId="1389726498" sldId="2147471796"/>
            <ac:spMk id="11" creationId="{CEC217F1-E80D-5C65-F1FB-5D2A15390804}"/>
          </ac:spMkLst>
        </pc:spChg>
        <pc:spChg chg="mod ord">
          <ac:chgData name="Li, Si Han" userId="2a6f0234-6ccd-492d-bc39-353ab3e0b23c" providerId="ADAL" clId="{E587364D-2823-49F8-916B-E49DA84470C5}" dt="2026-06-05T05:04:53.337" v="289"/>
          <ac:spMkLst>
            <pc:docMk/>
            <pc:sldMk cId="1389726498" sldId="2147471796"/>
            <ac:spMk id="12" creationId="{2ADA80C9-2454-5202-C2D8-A705B1B2F96A}"/>
          </ac:spMkLst>
        </pc:spChg>
        <pc:spChg chg="mod">
          <ac:chgData name="Li, Si Han" userId="2a6f0234-6ccd-492d-bc39-353ab3e0b23c" providerId="ADAL" clId="{E587364D-2823-49F8-916B-E49DA84470C5}" dt="2026-06-05T05:04:53.337" v="292"/>
          <ac:spMkLst>
            <pc:docMk/>
            <pc:sldMk cId="1389726498" sldId="2147471796"/>
            <ac:spMk id="17" creationId="{B827DA34-0D97-8126-8214-50EDBE94E573}"/>
          </ac:spMkLst>
        </pc:spChg>
        <pc:spChg chg="mod">
          <ac:chgData name="Li, Si Han" userId="2a6f0234-6ccd-492d-bc39-353ab3e0b23c" providerId="ADAL" clId="{E587364D-2823-49F8-916B-E49DA84470C5}" dt="2026-06-05T05:04:53.337" v="293"/>
          <ac:spMkLst>
            <pc:docMk/>
            <pc:sldMk cId="1389726498" sldId="2147471796"/>
            <ac:spMk id="19" creationId="{224C8DB3-5C06-2491-1663-FF4D673EB5D2}"/>
          </ac:spMkLst>
        </pc:spChg>
        <pc:spChg chg="mod ord">
          <ac:chgData name="Li, Si Han" userId="2a6f0234-6ccd-492d-bc39-353ab3e0b23c" providerId="ADAL" clId="{E587364D-2823-49F8-916B-E49DA84470C5}" dt="2026-06-05T05:04:53.348" v="295"/>
          <ac:spMkLst>
            <pc:docMk/>
            <pc:sldMk cId="1389726498" sldId="2147471796"/>
            <ac:spMk id="49" creationId="{F5504771-7114-A1D5-74B9-B287C48448D3}"/>
          </ac:spMkLst>
        </pc:spChg>
        <pc:spChg chg="mod ord">
          <ac:chgData name="Li, Si Han" userId="2a6f0234-6ccd-492d-bc39-353ab3e0b23c" providerId="ADAL" clId="{E587364D-2823-49F8-916B-E49DA84470C5}" dt="2026-06-05T05:04:53.353" v="297"/>
          <ac:spMkLst>
            <pc:docMk/>
            <pc:sldMk cId="1389726498" sldId="2147471796"/>
            <ac:spMk id="66" creationId="{080CEB93-1E35-9857-10E0-626FCB4BD391}"/>
          </ac:spMkLst>
        </pc:spChg>
        <pc:spChg chg="mod ord">
          <ac:chgData name="Li, Si Han" userId="2a6f0234-6ccd-492d-bc39-353ab3e0b23c" providerId="ADAL" clId="{E587364D-2823-49F8-916B-E49DA84470C5}" dt="2026-06-05T05:04:53.371" v="299"/>
          <ac:spMkLst>
            <pc:docMk/>
            <pc:sldMk cId="1389726498" sldId="2147471796"/>
            <ac:spMk id="73" creationId="{7AD9AEEA-7851-3D13-7A19-A4416954744A}"/>
          </ac:spMkLst>
        </pc:spChg>
        <pc:spChg chg="mod ord">
          <ac:chgData name="Li, Si Han" userId="2a6f0234-6ccd-492d-bc39-353ab3e0b23c" providerId="ADAL" clId="{E587364D-2823-49F8-916B-E49DA84470C5}" dt="2026-06-05T05:04:53.385" v="301"/>
          <ac:spMkLst>
            <pc:docMk/>
            <pc:sldMk cId="1389726498" sldId="2147471796"/>
            <ac:spMk id="74" creationId="{BDCB9FF9-A14F-8ECD-4165-3A13B85A4766}"/>
          </ac:spMkLst>
        </pc:spChg>
        <pc:spChg chg="mod ord">
          <ac:chgData name="Li, Si Han" userId="2a6f0234-6ccd-492d-bc39-353ab3e0b23c" providerId="ADAL" clId="{E587364D-2823-49F8-916B-E49DA84470C5}" dt="2026-06-05T05:04:53.385" v="303"/>
          <ac:spMkLst>
            <pc:docMk/>
            <pc:sldMk cId="1389726498" sldId="2147471796"/>
            <ac:spMk id="75" creationId="{CFAAD0AD-B58E-EB61-A0F3-DA91429BB4AB}"/>
          </ac:spMkLst>
        </pc:spChg>
        <pc:spChg chg="mod ord">
          <ac:chgData name="Li, Si Han" userId="2a6f0234-6ccd-492d-bc39-353ab3e0b23c" providerId="ADAL" clId="{E587364D-2823-49F8-916B-E49DA84470C5}" dt="2026-06-05T05:04:53.400" v="305"/>
          <ac:spMkLst>
            <pc:docMk/>
            <pc:sldMk cId="1389726498" sldId="2147471796"/>
            <ac:spMk id="76" creationId="{A6466FAA-344A-DF91-94B2-E8C13F55DB3F}"/>
          </ac:spMkLst>
        </pc:spChg>
        <pc:spChg chg="mod">
          <ac:chgData name="Li, Si Han" userId="2a6f0234-6ccd-492d-bc39-353ab3e0b23c" providerId="ADAL" clId="{E587364D-2823-49F8-916B-E49DA84470C5}" dt="2026-06-05T05:04:53.417" v="310"/>
          <ac:spMkLst>
            <pc:docMk/>
            <pc:sldMk cId="1389726498" sldId="2147471796"/>
            <ac:spMk id="108" creationId="{D9233831-E9C9-0FE2-A304-2D28F848D0EF}"/>
          </ac:spMkLst>
        </pc:spChg>
        <pc:spChg chg="mod">
          <ac:chgData name="Li, Si Han" userId="2a6f0234-6ccd-492d-bc39-353ab3e0b23c" providerId="ADAL" clId="{E587364D-2823-49F8-916B-E49DA84470C5}" dt="2026-06-05T05:04:53.417" v="311"/>
          <ac:spMkLst>
            <pc:docMk/>
            <pc:sldMk cId="1389726498" sldId="2147471796"/>
            <ac:spMk id="109" creationId="{C2506B17-F2A8-CED7-4FCA-C653E01E2535}"/>
          </ac:spMkLst>
        </pc:spChg>
        <pc:graphicFrameChg chg="mod">
          <ac:chgData name="Li, Si Han" userId="2a6f0234-6ccd-492d-bc39-353ab3e0b23c" providerId="ADAL" clId="{E587364D-2823-49F8-916B-E49DA84470C5}" dt="2026-06-05T05:04:53.432" v="315"/>
          <ac:graphicFrameMkLst>
            <pc:docMk/>
            <pc:sldMk cId="1389726498" sldId="2147471796"/>
            <ac:graphicFrameMk id="2" creationId="{BE065BF9-7CCD-4DCB-A8D3-22635E0A0E98}"/>
          </ac:graphicFrameMkLst>
        </pc:graphicFrameChg>
        <pc:graphicFrameChg chg="del">
          <ac:chgData name="Li, Si Han" userId="2a6f0234-6ccd-492d-bc39-353ab3e0b23c" providerId="ADAL" clId="{E587364D-2823-49F8-916B-E49DA84470C5}" dt="2026-06-05T05:04:48.533" v="152"/>
          <ac:graphicFrameMkLst>
            <pc:docMk/>
            <pc:sldMk cId="1389726498" sldId="2147471796"/>
            <ac:graphicFrameMk id="7" creationId="{D5CE3AAC-773B-3FA4-E7A6-8B67552F1491}"/>
          </ac:graphicFrameMkLst>
        </pc:graphicFrameChg>
        <pc:graphicFrameChg chg="add del mod ord">
          <ac:chgData name="Li, Si Han" userId="2a6f0234-6ccd-492d-bc39-353ab3e0b23c" providerId="ADAL" clId="{E587364D-2823-49F8-916B-E49DA84470C5}" dt="2026-06-05T05:04:53.078" v="225"/>
          <ac:graphicFrameMkLst>
            <pc:docMk/>
            <pc:sldMk cId="1389726498" sldId="2147471796"/>
            <ac:graphicFrameMk id="13" creationId="{33478EC8-2477-D930-BC73-C8ABFF5627D6}"/>
          </ac:graphicFrameMkLst>
        </pc:graphicFrameChg>
        <pc:graphicFrameChg chg="add del mod ord">
          <ac:chgData name="Li, Si Han" userId="2a6f0234-6ccd-492d-bc39-353ab3e0b23c" providerId="ADAL" clId="{E587364D-2823-49F8-916B-E49DA84470C5}" dt="2026-06-05T05:04:53.252" v="264"/>
          <ac:graphicFrameMkLst>
            <pc:docMk/>
            <pc:sldMk cId="1389726498" sldId="2147471796"/>
            <ac:graphicFrameMk id="14" creationId="{BD166C74-B8A5-1034-FDE6-0D84A148C8C6}"/>
          </ac:graphicFrameMkLst>
        </pc:graphicFrameChg>
        <pc:graphicFrameChg chg="add mod ord">
          <ac:chgData name="Li, Si Han" userId="2a6f0234-6ccd-492d-bc39-353ab3e0b23c" providerId="ADAL" clId="{E587364D-2823-49F8-916B-E49DA84470C5}" dt="2026-06-05T05:04:53.337" v="291"/>
          <ac:graphicFrameMkLst>
            <pc:docMk/>
            <pc:sldMk cId="1389726498" sldId="2147471796"/>
            <ac:graphicFrameMk id="15" creationId="{EABB92DB-AADD-C269-9961-8169F470F2E1}"/>
          </ac:graphicFrameMkLst>
        </pc:graphicFrameChg>
        <pc:graphicFrameChg chg="add mod ord">
          <ac:chgData name="Li, Si Han" userId="2a6f0234-6ccd-492d-bc39-353ab3e0b23c" providerId="ADAL" clId="{E587364D-2823-49F8-916B-E49DA84470C5}" dt="2026-06-05T05:04:53.417" v="309"/>
          <ac:graphicFrameMkLst>
            <pc:docMk/>
            <pc:sldMk cId="1389726498" sldId="2147471796"/>
            <ac:graphicFrameMk id="16" creationId="{7EF12723-2F39-829A-70A6-DD9655BC082C}"/>
          </ac:graphicFrameMkLst>
        </pc:graphicFrameChg>
        <pc:graphicFrameChg chg="del">
          <ac:chgData name="Li, Si Han" userId="2a6f0234-6ccd-492d-bc39-353ab3e0b23c" providerId="ADAL" clId="{E587364D-2823-49F8-916B-E49DA84470C5}" dt="2026-06-05T05:04:48.420" v="129"/>
          <ac:graphicFrameMkLst>
            <pc:docMk/>
            <pc:sldMk cId="1389726498" sldId="2147471796"/>
            <ac:graphicFrameMk id="120" creationId="{55163FE8-4AEA-77F5-2BFF-DDE501A6BE54}"/>
          </ac:graphicFrameMkLst>
        </pc:graphicFrameChg>
        <pc:picChg chg="mod ord">
          <ac:chgData name="Li, Si Han" userId="2a6f0234-6ccd-492d-bc39-353ab3e0b23c" providerId="ADAL" clId="{E587364D-2823-49F8-916B-E49DA84470C5}" dt="2026-06-05T05:04:53.432" v="313"/>
          <ac:picMkLst>
            <pc:docMk/>
            <pc:sldMk cId="1389726498" sldId="2147471796"/>
            <ac:picMk id="81" creationId="{18DB2DC9-5123-C5D9-72B7-EA3A5E0B606A}"/>
          </ac:picMkLst>
        </pc:picChg>
        <pc:picChg chg="mod ord">
          <ac:chgData name="Li, Si Han" userId="2a6f0234-6ccd-492d-bc39-353ab3e0b23c" providerId="ADAL" clId="{E587364D-2823-49F8-916B-E49DA84470C5}" dt="2026-06-05T05:04:53.417" v="307"/>
          <ac:picMkLst>
            <pc:docMk/>
            <pc:sldMk cId="1389726498" sldId="2147471796"/>
            <ac:picMk id="82" creationId="{F4FFBD39-0F22-90E0-78EA-C54E1D37FB89}"/>
          </ac:picMkLst>
        </pc:picChg>
      </pc:sldChg>
    </pc:docChg>
  </pc:docChgLst>
  <pc:docChgLst>
    <pc:chgData name="Zhang, Shanshan" userId="354bec2d-879b-42a0-9479-141f74fec166" providerId="ADAL" clId="{40A46905-20C6-4852-BF4F-57E17E5B1487}"/>
    <pc:docChg chg="delSld modSld">
      <pc:chgData name="Zhang, Shanshan" userId="354bec2d-879b-42a0-9479-141f74fec166" providerId="ADAL" clId="{40A46905-20C6-4852-BF4F-57E17E5B1487}" dt="2026-06-05T05:17:30.248" v="6" actId="2696"/>
      <pc:docMkLst>
        <pc:docMk/>
      </pc:docMkLst>
      <pc:sldChg chg="modSp mod">
        <pc:chgData name="Zhang, Shanshan" userId="354bec2d-879b-42a0-9479-141f74fec166" providerId="ADAL" clId="{40A46905-20C6-4852-BF4F-57E17E5B1487}" dt="2026-06-05T05:17:23.609" v="4" actId="20577"/>
        <pc:sldMkLst>
          <pc:docMk/>
          <pc:sldMk cId="3952299150" sldId="2147471798"/>
        </pc:sldMkLst>
        <pc:spChg chg="mod">
          <ac:chgData name="Zhang, Shanshan" userId="354bec2d-879b-42a0-9479-141f74fec166" providerId="ADAL" clId="{40A46905-20C6-4852-BF4F-57E17E5B1487}" dt="2026-06-05T05:17:23.609" v="4" actId="20577"/>
          <ac:spMkLst>
            <pc:docMk/>
            <pc:sldMk cId="3952299150" sldId="2147471798"/>
            <ac:spMk id="3" creationId="{3A00B936-7C19-4086-23A6-EA350AE30396}"/>
          </ac:spMkLst>
        </pc:spChg>
      </pc:sldChg>
      <pc:sldChg chg="del">
        <pc:chgData name="Zhang, Shanshan" userId="354bec2d-879b-42a0-9479-141f74fec166" providerId="ADAL" clId="{40A46905-20C6-4852-BF4F-57E17E5B1487}" dt="2026-06-05T05:17:30.248" v="6" actId="2696"/>
        <pc:sldMkLst>
          <pc:docMk/>
          <pc:sldMk cId="3945074370" sldId="2147471826"/>
        </pc:sldMkLst>
      </pc:sldChg>
      <pc:sldChg chg="del">
        <pc:chgData name="Zhang, Shanshan" userId="354bec2d-879b-42a0-9479-141f74fec166" providerId="ADAL" clId="{40A46905-20C6-4852-BF4F-57E17E5B1487}" dt="2026-06-05T05:17:27.894" v="5" actId="2696"/>
        <pc:sldMkLst>
          <pc:docMk/>
          <pc:sldMk cId="2663585927" sldId="21474718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27792482795129E-2"/>
          <c:y val="5.2313883299798795E-2"/>
          <c:w val="0.94494441503440973"/>
          <c:h val="0.89537223340040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A85-41E7-8584-E7D76E3557AA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29.4</c:v>
                </c:pt>
                <c:pt idx="1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5-41E7-8584-E7D76E355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1307839"/>
        <c:axId val="1"/>
      </c:barChart>
      <c:catAx>
        <c:axId val="431307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.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3130783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27792482795129E-2"/>
          <c:y val="5.6955093099671415E-2"/>
          <c:w val="0.94494441503440973"/>
          <c:h val="0.886089813800657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15A-4304-84B1-D7EA27F18421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28.1</c:v>
                </c:pt>
                <c:pt idx="1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A-4304-84B1-D7EA27F18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1584176"/>
        <c:axId val="1"/>
      </c:barChart>
      <c:catAx>
        <c:axId val="341584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8.40000000000000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415841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42372881355932E-2"/>
          <c:y val="4.5774647887323945E-2"/>
          <c:w val="0.94491525423728817"/>
          <c:h val="0.908450704225352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73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3-4850-9B93-7A8ACEB00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1308799"/>
        <c:axId val="1"/>
      </c:barChart>
      <c:catAx>
        <c:axId val="4313087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313087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900874635568516E-2"/>
          <c:y val="6.0465116279069767E-2"/>
          <c:w val="0.92419825072886297"/>
          <c:h val="0.8790697674418604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6F5-4288-A47E-C72FA5788841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59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5-4288-A47E-C72FA5788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730112"/>
        <c:axId val="1"/>
      </c:barChart>
      <c:catAx>
        <c:axId val="1807301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807301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900874635568516E-2"/>
          <c:y val="6.6157760814249358E-2"/>
          <c:w val="0.92419825072886297"/>
          <c:h val="0.867684478371501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38D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03B-4B8D-8739-7E68622F7912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47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B-4B8D-8739-7E68622F7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9133280"/>
        <c:axId val="1"/>
      </c:barChart>
      <c:catAx>
        <c:axId val="689133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89133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3DBF-A7BA-485D-8587-B2B73ECAC047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235A6-FB69-4E6D-983F-6035DCA57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35A6-FB69-4E6D-983F-6035DCA572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3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6153" y="6429258"/>
            <a:ext cx="606278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87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59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1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09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914" y="6343569"/>
            <a:ext cx="556421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E9DC57F-4075-4E93-8D81-FAB69FF4B186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20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47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92000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914" y="484632"/>
            <a:ext cx="4940221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27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525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1221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4191" y="6062472"/>
            <a:ext cx="138110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1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6153" y="6429258"/>
            <a:ext cx="606278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811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617" y="6419088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50524" y="6466332"/>
            <a:ext cx="2176839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800" b="1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52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89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32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994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972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779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363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329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173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172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4588" y="3914022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299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53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172" y="1801368"/>
            <a:ext cx="11295782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915" y="326296"/>
            <a:ext cx="587784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bg1"/>
                </a:solidFill>
              </a:rPr>
              <a:t>Confidential</a:t>
            </a:r>
            <a:endParaRPr sz="800" b="1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666" y="6303596"/>
            <a:ext cx="414331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>
                <a:solidFill>
                  <a:schemeClr val="bg1"/>
                </a:solidFill>
              </a:rPr>
              <a:t>Business Group</a:t>
            </a:r>
            <a:r>
              <a:rPr lang="en-US" sz="800" b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2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10953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98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5603" y="-5670"/>
            <a:ext cx="8566397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173" y="923544"/>
            <a:ext cx="4234775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173" y="3849624"/>
            <a:ext cx="4234775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173" y="4974336"/>
            <a:ext cx="4234775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715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1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2000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173" y="4215384"/>
            <a:ext cx="4234775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173" y="2560320"/>
            <a:ext cx="4234775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A1AAB1"/>
                </a:solidFill>
              </a:rPr>
              <a:t>Confidential</a:t>
            </a:r>
            <a:endParaRPr sz="800" b="1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70298" y="6303596"/>
            <a:ext cx="4573191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88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806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26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7061" y="6415194"/>
            <a:ext cx="2477145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0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47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9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38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2368296"/>
            <a:ext cx="11294524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11295782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13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53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3" y="2368296"/>
            <a:ext cx="5487829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2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172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4588" y="236829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4588" y="1801368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4588" y="4471416"/>
            <a:ext cx="5487829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4588" y="3911906"/>
            <a:ext cx="5487829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65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02151368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8" imgW="663" imgH="664" progId="TCLayout.ActiveDocument.1">
                  <p:embed/>
                </p:oleObj>
              </mc:Choice>
              <mc:Fallback>
                <p:oleObj name="think-cell 幻灯片" r:id="rId38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912" y="1801368"/>
            <a:ext cx="11295782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914" y="484632"/>
            <a:ext cx="11295782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6324" y="6303596"/>
            <a:ext cx="276370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C0B259-75AD-3254-75F4-38F6EE528AE8}"/>
              </a:ext>
            </a:extLst>
          </p:cNvPr>
          <p:cNvSpPr txBox="1"/>
          <p:nvPr userDrawn="1"/>
        </p:nvSpPr>
        <p:spPr bwMode="gray">
          <a:xfrm>
            <a:off x="1380030" y="6390526"/>
            <a:ext cx="735649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36"/>
    </p:custDataLst>
    <p:extLst>
      <p:ext uri="{BB962C8B-B14F-4D97-AF65-F5344CB8AC3E}">
        <p14:creationId xmlns:p14="http://schemas.microsoft.com/office/powerpoint/2010/main" val="39472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3" r:id="rId32"/>
    <p:sldLayoutId id="2147483694" r:id="rId33"/>
    <p:sldLayoutId id="2147483695" r:id="rId3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chart" Target="../charts/chart1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image" Target="../media/image11.emf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chart" Target="../charts/chart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oleObject" Target="../embeddings/oleObject8.bin"/><Relationship Id="rId30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chart" Target="../charts/chart5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6.sv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chart" Target="../charts/chart4.xml"/><Relationship Id="rId5" Type="http://schemas.openxmlformats.org/officeDocument/2006/relationships/tags" Target="../tags/tag73.xml"/><Relationship Id="rId10" Type="http://schemas.openxmlformats.org/officeDocument/2006/relationships/image" Target="../media/image11.emf"/><Relationship Id="rId4" Type="http://schemas.openxmlformats.org/officeDocument/2006/relationships/tags" Target="../tags/tag72.xml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7966427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30C876AC-F5E3-EF77-3AE1-F93790706E69}"/>
              </a:ext>
            </a:extLst>
          </p:cNvPr>
          <p:cNvSpPr txBox="1">
            <a:spLocks/>
          </p:cNvSpPr>
          <p:nvPr/>
        </p:nvSpPr>
        <p:spPr bwMode="gray">
          <a:xfrm>
            <a:off x="1010550" y="1048145"/>
            <a:ext cx="10441574" cy="2618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</a:t>
            </a:r>
            <a:r>
              <a: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单抗（贝博萨</a:t>
            </a:r>
            <a:r>
              <a:rPr lang="en-US" altLang="zh-CN" sz="4000" b="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4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4000" dirty="0">
              <a:solidFill>
                <a:srgbClr val="0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A6C7C8-002F-19F8-4784-F4341749671E}"/>
              </a:ext>
            </a:extLst>
          </p:cNvPr>
          <p:cNvSpPr txBox="1">
            <a:spLocks/>
          </p:cNvSpPr>
          <p:nvPr/>
        </p:nvSpPr>
        <p:spPr>
          <a:xfrm>
            <a:off x="3518346" y="5177383"/>
            <a:ext cx="4868743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申报企业：辉瑞投资有限公司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00B936-7C19-4086-23A6-EA350AE30396}"/>
              </a:ext>
            </a:extLst>
          </p:cNvPr>
          <p:cNvSpPr/>
          <p:nvPr/>
        </p:nvSpPr>
        <p:spPr bwMode="gray">
          <a:xfrm>
            <a:off x="0" y="0"/>
            <a:ext cx="2275840" cy="49784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PPT2 (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不含公平性二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F6C9577-7443-D2DA-5243-E28A2424E6E5}"/>
              </a:ext>
            </a:extLst>
          </p:cNvPr>
          <p:cNvSpPr/>
          <p:nvPr/>
        </p:nvSpPr>
        <p:spPr bwMode="gray">
          <a:xfrm>
            <a:off x="0" y="3085618"/>
            <a:ext cx="12192000" cy="1463521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852">
              <a:spcBef>
                <a:spcPts val="1200"/>
              </a:spcBef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中国优先审评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；首个且唯一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治疗白血病的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（抗体偶联药物）；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852"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复发难治急淋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</a:p>
        </p:txBody>
      </p:sp>
    </p:spTree>
    <p:extLst>
      <p:ext uri="{BB962C8B-B14F-4D97-AF65-F5344CB8AC3E}">
        <p14:creationId xmlns:p14="http://schemas.microsoft.com/office/powerpoint/2010/main" val="395229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1948109"/>
              </p:ext>
            </p:extLst>
          </p:nvPr>
        </p:nvGraphicFramePr>
        <p:xfrm>
          <a:off x="4762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9CAB4413-5DD5-5952-BFA4-5A3EB487A0E5}"/>
              </a:ext>
            </a:extLst>
          </p:cNvPr>
          <p:cNvGrpSpPr/>
          <p:nvPr/>
        </p:nvGrpSpPr>
        <p:grpSpPr>
          <a:xfrm>
            <a:off x="448386" y="1253315"/>
            <a:ext cx="2417778" cy="468000"/>
            <a:chOff x="2036135" y="1738423"/>
            <a:chExt cx="2417778" cy="46800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995A8C08-33B4-D2EE-0246-FE2898C1A3F1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1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91ABAB75-566C-022F-DAD7-42AE2E76C774}"/>
                </a:ext>
              </a:extLst>
            </p:cNvPr>
            <p:cNvSpPr/>
            <p:nvPr/>
          </p:nvSpPr>
          <p:spPr bwMode="gray">
            <a:xfrm>
              <a:off x="2817629" y="1738423"/>
              <a:ext cx="1636284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A4BB9AD-863B-828C-EBB6-CD94E69DFDB7}"/>
              </a:ext>
            </a:extLst>
          </p:cNvPr>
          <p:cNvGrpSpPr/>
          <p:nvPr/>
        </p:nvGrpSpPr>
        <p:grpSpPr>
          <a:xfrm>
            <a:off x="448386" y="3105868"/>
            <a:ext cx="2417777" cy="468000"/>
            <a:chOff x="2036135" y="1738423"/>
            <a:chExt cx="2417777" cy="468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5628C9-0EA4-FE7A-9BD2-1AF94721893B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 dirty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3</a:t>
              </a:r>
              <a:endParaRPr lang="zh-CN" altLang="en-US" b="1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0FC8E4F-9604-5FC4-816A-B14007B307A3}"/>
                </a:ext>
              </a:extLst>
            </p:cNvPr>
            <p:cNvSpPr/>
            <p:nvPr/>
          </p:nvSpPr>
          <p:spPr bwMode="gray">
            <a:xfrm>
              <a:off x="2817628" y="1738423"/>
              <a:ext cx="1636284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74B88-13BA-336A-F92E-5CEF130FC686}"/>
              </a:ext>
            </a:extLst>
          </p:cNvPr>
          <p:cNvGrpSpPr/>
          <p:nvPr/>
        </p:nvGrpSpPr>
        <p:grpSpPr>
          <a:xfrm>
            <a:off x="448386" y="2173756"/>
            <a:ext cx="2417775" cy="468000"/>
            <a:chOff x="2036135" y="1738423"/>
            <a:chExt cx="2417775" cy="4680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D312B04-4E8E-D553-3B4C-CCBC7E777535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 dirty="0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2</a:t>
              </a:r>
              <a:endParaRPr lang="zh-CN" altLang="en-US" b="1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EEB5CE0-EE9C-64D8-4C5A-0104C7F31B90}"/>
                </a:ext>
              </a:extLst>
            </p:cNvPr>
            <p:cNvSpPr/>
            <p:nvPr/>
          </p:nvSpPr>
          <p:spPr bwMode="gray">
            <a:xfrm>
              <a:off x="2817627" y="1738423"/>
              <a:ext cx="1636283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F804FC9-BB94-F2B8-E933-EFFAA1B5A4ED}"/>
              </a:ext>
            </a:extLst>
          </p:cNvPr>
          <p:cNvGrpSpPr/>
          <p:nvPr/>
        </p:nvGrpSpPr>
        <p:grpSpPr>
          <a:xfrm>
            <a:off x="448386" y="4065699"/>
            <a:ext cx="2417775" cy="468000"/>
            <a:chOff x="2036135" y="1738423"/>
            <a:chExt cx="2417775" cy="468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CCE43D-0B1F-8ADE-BD3C-D5A1097EA87B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4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AD7081A-E3AE-EA7D-6FCB-D457E51E5A30}"/>
                </a:ext>
              </a:extLst>
            </p:cNvPr>
            <p:cNvSpPr/>
            <p:nvPr/>
          </p:nvSpPr>
          <p:spPr bwMode="gray">
            <a:xfrm>
              <a:off x="2817628" y="1738423"/>
              <a:ext cx="163628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C56426D-ED4A-A9D4-1314-48C359045B3A}"/>
              </a:ext>
            </a:extLst>
          </p:cNvPr>
          <p:cNvGrpSpPr/>
          <p:nvPr/>
        </p:nvGrpSpPr>
        <p:grpSpPr>
          <a:xfrm>
            <a:off x="448386" y="5003161"/>
            <a:ext cx="2417775" cy="468000"/>
            <a:chOff x="2036135" y="1738423"/>
            <a:chExt cx="2417775" cy="4680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8F92344-CC59-F7A6-D0FB-FC2EC1161CEE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/>
                  <a:ea typeface="黑体" panose="02010609060101010101" pitchFamily="49" charset="-122"/>
                </a:rPr>
                <a:t>5</a:t>
              </a:r>
              <a:endParaRPr lang="zh-CN" altLang="en-US" b="1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1EA8750-762C-BC30-ABF8-E433AF327EF8}"/>
                </a:ext>
              </a:extLst>
            </p:cNvPr>
            <p:cNvSpPr/>
            <p:nvPr/>
          </p:nvSpPr>
          <p:spPr bwMode="gray">
            <a:xfrm>
              <a:off x="2817628" y="1738423"/>
              <a:ext cx="163628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rgbClr val="0095FF"/>
                </a:buClr>
                <a:buSzPct val="90000"/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A7A00DB-B38F-9244-8E0F-A790E73C17DF}"/>
              </a:ext>
            </a:extLst>
          </p:cNvPr>
          <p:cNvSpPr txBox="1"/>
          <p:nvPr/>
        </p:nvSpPr>
        <p:spPr bwMode="gray">
          <a:xfrm>
            <a:off x="2866159" y="1297776"/>
            <a:ext cx="867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罕见肿瘤，成人患者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年生存率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，未满足需求高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D039065-9FAA-F4F7-B6BB-CA29A98AD601}"/>
              </a:ext>
            </a:extLst>
          </p:cNvPr>
          <p:cNvSpPr txBox="1"/>
          <p:nvPr/>
        </p:nvSpPr>
        <p:spPr bwMode="gray">
          <a:xfrm>
            <a:off x="2866159" y="3137479"/>
            <a:ext cx="867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倍提升完全缓解率和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阴性率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周期快速缓解，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NCCN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级推荐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F3C645-A2A1-47FB-0084-B2D3D91EECC8}"/>
              </a:ext>
            </a:extLst>
          </p:cNvPr>
          <p:cNvSpPr txBox="1"/>
          <p:nvPr/>
        </p:nvSpPr>
        <p:spPr bwMode="gray">
          <a:xfrm>
            <a:off x="2866159" y="2223091"/>
            <a:ext cx="867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优先审评，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首个且唯一治疗复发难治急淋的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918FC5C-ECD9-E67B-C7CC-554EF001C672}"/>
              </a:ext>
            </a:extLst>
          </p:cNvPr>
          <p:cNvSpPr txBox="1"/>
          <p:nvPr/>
        </p:nvSpPr>
        <p:spPr bwMode="gray">
          <a:xfrm>
            <a:off x="2866159" y="4101201"/>
            <a:ext cx="867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安全性良好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，血液学相关不良反应发生率低于传统化疗，降低感染风险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C1A0B30-F0B8-7E61-F2F1-6D5543C0A439}"/>
              </a:ext>
            </a:extLst>
          </p:cNvPr>
          <p:cNvSpPr txBox="1"/>
          <p:nvPr/>
        </p:nvSpPr>
        <p:spPr bwMode="gray">
          <a:xfrm>
            <a:off x="2866159" y="5054644"/>
            <a:ext cx="867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真实世界用量有限，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医保易管理，患者人数少，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基金影响有限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780B64C-A481-4EA6-6518-49C816B8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4" y="484632"/>
            <a:ext cx="11298172" cy="650000"/>
          </a:xfrm>
        </p:spPr>
        <p:txBody>
          <a:bodyPr vert="horz" rIns="0"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4925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1276072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文本框 52">
            <a:extLst>
              <a:ext uri="{FF2B5EF4-FFF2-40B4-BE49-F238E27FC236}">
                <a16:creationId xmlns:a16="http://schemas.microsoft.com/office/drawing/2014/main" id="{051BF4D5-C755-428F-BDC3-91463C4397BE}"/>
              </a:ext>
            </a:extLst>
          </p:cNvPr>
          <p:cNvSpPr txBox="1"/>
          <p:nvPr/>
        </p:nvSpPr>
        <p:spPr bwMode="gray">
          <a:xfrm>
            <a:off x="7248930" y="2139074"/>
            <a:ext cx="4235118" cy="8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表格 8">
            <a:extLst>
              <a:ext uri="{FF2B5EF4-FFF2-40B4-BE49-F238E27FC236}">
                <a16:creationId xmlns:a16="http://schemas.microsoft.com/office/drawing/2014/main" id="{D6CEA1D8-2DC7-4989-A633-1D435F96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9097"/>
              </p:ext>
            </p:extLst>
          </p:nvPr>
        </p:nvGraphicFramePr>
        <p:xfrm>
          <a:off x="432000" y="1843483"/>
          <a:ext cx="6439028" cy="4255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0957">
                  <a:extLst>
                    <a:ext uri="{9D8B030D-6E8A-4147-A177-3AD203B41FA5}">
                      <a16:colId xmlns:a16="http://schemas.microsoft.com/office/drawing/2014/main" val="2705150259"/>
                    </a:ext>
                  </a:extLst>
                </a:gridCol>
                <a:gridCol w="1843699">
                  <a:extLst>
                    <a:ext uri="{9D8B030D-6E8A-4147-A177-3AD203B41FA5}">
                      <a16:colId xmlns:a16="http://schemas.microsoft.com/office/drawing/2014/main" val="1917713115"/>
                    </a:ext>
                  </a:extLst>
                </a:gridCol>
                <a:gridCol w="1384013">
                  <a:extLst>
                    <a:ext uri="{9D8B030D-6E8A-4147-A177-3AD203B41FA5}">
                      <a16:colId xmlns:a16="http://schemas.microsoft.com/office/drawing/2014/main" val="3163627093"/>
                    </a:ext>
                  </a:extLst>
                </a:gridCol>
                <a:gridCol w="1560359">
                  <a:extLst>
                    <a:ext uri="{9D8B030D-6E8A-4147-A177-3AD203B41FA5}">
                      <a16:colId xmlns:a16="http://schemas.microsoft.com/office/drawing/2014/main" val="1310476424"/>
                    </a:ext>
                  </a:extLst>
                </a:gridCol>
              </a:tblGrid>
              <a:tr h="346556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申报目录类别</a:t>
                      </a:r>
                    </a:p>
                  </a:txBody>
                  <a:tcPr marL="18000" marR="18000" marT="18000" marB="18000" anchor="ctr"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基本医保目录</a:t>
                      </a:r>
                    </a:p>
                  </a:txBody>
                  <a:tcPr marL="18000" marR="18000" marT="18000" marB="18000" anchor="ctr"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92319"/>
                  </a:ext>
                </a:extLst>
              </a:tr>
              <a:tr h="346556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药品通用名称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注射用奥加伊妥珠单抗</a:t>
                      </a:r>
                      <a:r>
                        <a:rPr lang="zh-CN" altLang="en-US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8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中国优先审评</a:t>
                      </a:r>
                      <a:r>
                        <a:rPr lang="en-US" altLang="zh-CN" sz="1400" b="0" kern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="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928000"/>
                  </a:ext>
                </a:extLst>
              </a:tr>
              <a:tr h="405575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000">
                        <a:lnSpc>
                          <a:spcPct val="110000"/>
                        </a:lnSpc>
                      </a:pPr>
                      <a:r>
                        <a:rPr lang="en-US" altLang="zh-CN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1.0mg/</a:t>
                      </a: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125999"/>
                  </a:ext>
                </a:extLst>
              </a:tr>
              <a:tr h="661249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000">
                        <a:lnSpc>
                          <a:spcPct val="11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复发性或难治性前体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细胞急性淋巴细胞白血病（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R/R B-ALL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成年患者 </a:t>
                      </a:r>
                      <a:r>
                        <a:rPr lang="en-US" altLang="zh-CN" sz="14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b="0" baseline="300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37876"/>
                  </a:ext>
                </a:extLst>
              </a:tr>
              <a:tr h="1607341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en-US" altLang="zh-CN" sz="1400" b="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43450" indent="-17145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第一个周期：推荐总剂量为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1.8mg/㎡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，分三次给药。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43450" indent="-17145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在后续周期内：对于达到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 </a:t>
                      </a:r>
                      <a:r>
                        <a:rPr lang="en-US" altLang="zh-CN" sz="14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CRi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的患者，本品每个周期的推荐总剂量为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 mg/㎡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，分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次给药。对于未达到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sz="14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CRi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的患者，本品每个周期的推荐总剂量为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 mg/m</a:t>
                      </a:r>
                      <a:r>
                        <a:rPr lang="en-US" altLang="zh-CN" sz="14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，分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次给药（详见说明书</a:t>
                      </a:r>
                      <a:r>
                        <a:rPr lang="en-US" altLang="zh-CN" sz="14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82875"/>
                  </a:ext>
                </a:extLst>
              </a:tr>
              <a:tr h="444143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</a:pP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CN" altLang="en-US" sz="12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</a:t>
                      </a:r>
                      <a:endParaRPr lang="zh-CN" altLang="en-US" sz="1200" b="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欧盟，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11465"/>
                  </a:ext>
                </a:extLst>
              </a:tr>
              <a:tr h="444143">
                <a:tc>
                  <a:txBody>
                    <a:bodyPr/>
                    <a:lstStyle/>
                    <a:p>
                      <a:pPr marL="72000" algn="l">
                        <a:lnSpc>
                          <a:spcPct val="110000"/>
                        </a:lnSpc>
                        <a:spcBef>
                          <a:spcPts val="100"/>
                        </a:spcBef>
                      </a:pPr>
                      <a:r>
                        <a:rPr lang="zh-CN" altLang="en-US" sz="1200" b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大陆同通用名上市情况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无，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18000" marR="18000" marT="18000" marB="18000" anchor="ctr"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2497587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BDA673C6-6B49-B23D-63E3-F72E3BB94F1D}"/>
              </a:ext>
            </a:extLst>
          </p:cNvPr>
          <p:cNvSpPr/>
          <p:nvPr/>
        </p:nvSpPr>
        <p:spPr bwMode="gray">
          <a:xfrm>
            <a:off x="7248929" y="3063240"/>
            <a:ext cx="4235119" cy="30175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理由：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目录内以传统化疗为主，奥加伊妥珠单抗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填补目录中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用于治疗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R/R B-ALL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的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ADC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药物空白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Noto Sans" panose="020B0502040504020204" pitchFamily="34" charset="0"/>
            </a:endParaRP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疗效显著优于传统化疗方案，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完全缓解率提升近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倍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Noto Sans" panose="020B0502040504020204" pitchFamily="34" charset="0"/>
              </a:rPr>
              <a:t>3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02A2CE-B5F4-45A2-DBB2-074648400C8B}"/>
              </a:ext>
            </a:extLst>
          </p:cNvPr>
          <p:cNvSpPr txBox="1"/>
          <p:nvPr/>
        </p:nvSpPr>
        <p:spPr bwMode="gray">
          <a:xfrm>
            <a:off x="432000" y="540000"/>
            <a:ext cx="11160000" cy="8280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奥加伊妥珠单抗是首个且唯一用于治疗复发难治急淋的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ADC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药物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获中国优先审评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，建议参照空白</a:t>
            </a:r>
            <a:endParaRPr lang="zh-CN" altLang="en-US" sz="24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3A925E-63BD-C96F-6E32-DDD02EF841EE}"/>
              </a:ext>
            </a:extLst>
          </p:cNvPr>
          <p:cNvSpPr txBox="1"/>
          <p:nvPr/>
        </p:nvSpPr>
        <p:spPr bwMode="gray">
          <a:xfrm>
            <a:off x="1834574" y="6556242"/>
            <a:ext cx="9760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CDE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优先评审</a:t>
            </a: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注射用奥加伊妥珠单抗说明书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核准日期：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Therapy for Acute Lymphoblastic Leukemia. N Engl J Med. 2016;375(8):740-753. doi:10.1056/NEJMoa1509277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723693F-6883-27F2-816C-4EC7F809078F}"/>
              </a:ext>
            </a:extLst>
          </p:cNvPr>
          <p:cNvSpPr txBox="1"/>
          <p:nvPr/>
        </p:nvSpPr>
        <p:spPr bwMode="gray">
          <a:xfrm>
            <a:off x="7248930" y="1670790"/>
            <a:ext cx="4235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建议参照药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53B48E-1AC1-26EB-A9CB-1F5E1FBFD15E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0EC83C-E9B7-B7E0-51A8-E5B66D992803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产品基本信息</a:t>
            </a:r>
          </a:p>
        </p:txBody>
      </p:sp>
    </p:spTree>
    <p:extLst>
      <p:ext uri="{BB962C8B-B14F-4D97-AF65-F5344CB8AC3E}">
        <p14:creationId xmlns:p14="http://schemas.microsoft.com/office/powerpoint/2010/main" val="60212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7670234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1DDEEF63-7B17-9584-218F-4EA76D401073}"/>
              </a:ext>
            </a:extLst>
          </p:cNvPr>
          <p:cNvSpPr txBox="1"/>
          <p:nvPr/>
        </p:nvSpPr>
        <p:spPr bwMode="gray">
          <a:xfrm>
            <a:off x="432000" y="540000"/>
            <a:ext cx="11160000" cy="8280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复发性或难治性前体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（简称复发难治急淋）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死亡风险高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，成人患者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中位生存期仅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年生存率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未满足需求高</a:t>
            </a:r>
            <a:endParaRPr lang="zh-CN" altLang="en-US" sz="2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2D0FD1-D3AD-8EA5-72DA-A60F4DCA343B}"/>
              </a:ext>
            </a:extLst>
          </p:cNvPr>
          <p:cNvSpPr/>
          <p:nvPr/>
        </p:nvSpPr>
        <p:spPr bwMode="gray">
          <a:xfrm>
            <a:off x="4162000" y="2854504"/>
            <a:ext cx="3420000" cy="2634535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0000" tIns="80000" rIns="100000" bIns="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30000"/>
              </a:lnSpc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死亡率高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，是恶性血液肿瘤首位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2-3</a:t>
            </a:r>
            <a:endParaRPr lang="en-US" altLang="zh-CN" sz="20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lvl="1" indent="-180975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 3-6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marL="540000" lvl="1" indent="-180975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年生存率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  <a:r>
              <a:rPr lang="en-US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676E7B-7EFA-39F8-2248-37B4227EC308}"/>
              </a:ext>
            </a:extLst>
          </p:cNvPr>
          <p:cNvSpPr/>
          <p:nvPr/>
        </p:nvSpPr>
        <p:spPr bwMode="gray">
          <a:xfrm>
            <a:off x="432000" y="2854504"/>
            <a:ext cx="3420000" cy="2634535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0000" tIns="80000" rIns="100000" bIns="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中国成人急性淋巴细胞白血病发病率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0.51/10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远低于国家癌症中心对于罕见肿瘤发病率标准（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&lt;2.5/10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万人即为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7F5A9CA-CF51-06A6-E8CB-A755EC9FE01B}"/>
              </a:ext>
            </a:extLst>
          </p:cNvPr>
          <p:cNvSpPr/>
          <p:nvPr/>
        </p:nvSpPr>
        <p:spPr bwMode="gray">
          <a:xfrm>
            <a:off x="7892000" y="2854504"/>
            <a:ext cx="3420000" cy="2634535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0000" tIns="80000" rIns="100000" bIns="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目前目录内仍以传统化疗治疗为主，缺乏创新治疗方案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 panose="020F0502020204030204" pitchFamily="34" charset="0"/>
            </a:endParaRPr>
          </a:p>
          <a:p>
            <a:pPr marL="638175" lvl="1" indent="-180975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缓解率仅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29.4%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6</a:t>
            </a:r>
          </a:p>
          <a:p>
            <a:pPr marL="638175" lvl="1" indent="-180975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复发率近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70%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7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 panose="020F0502020204030204" pitchFamily="34" charset="0"/>
            </a:endParaRPr>
          </a:p>
        </p:txBody>
      </p:sp>
      <p:sp>
        <p:nvSpPr>
          <p:cNvPr id="12" name="矩形: 圆顶角 11">
            <a:extLst>
              <a:ext uri="{FF2B5EF4-FFF2-40B4-BE49-F238E27FC236}">
                <a16:creationId xmlns:a16="http://schemas.microsoft.com/office/drawing/2014/main" id="{ACE74145-0CBF-5804-E126-5EC5E8FAE138}"/>
              </a:ext>
            </a:extLst>
          </p:cNvPr>
          <p:cNvSpPr/>
          <p:nvPr/>
        </p:nvSpPr>
        <p:spPr bwMode="gray">
          <a:xfrm>
            <a:off x="4162000" y="1891399"/>
            <a:ext cx="3420000" cy="828000"/>
          </a:xfrm>
          <a:prstGeom prst="round2Same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死亡率高，生存期短</a:t>
            </a:r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066E0BCB-3751-8731-9ECC-2017CA7A5C15}"/>
              </a:ext>
            </a:extLst>
          </p:cNvPr>
          <p:cNvSpPr/>
          <p:nvPr/>
        </p:nvSpPr>
        <p:spPr bwMode="gray">
          <a:xfrm>
            <a:off x="7892000" y="1891399"/>
            <a:ext cx="3420000" cy="828000"/>
          </a:xfrm>
          <a:prstGeom prst="round2Same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传统化疗复发率高</a:t>
            </a:r>
          </a:p>
        </p:txBody>
      </p:sp>
      <p:sp>
        <p:nvSpPr>
          <p:cNvPr id="14" name="矩形: 圆顶角 13">
            <a:extLst>
              <a:ext uri="{FF2B5EF4-FFF2-40B4-BE49-F238E27FC236}">
                <a16:creationId xmlns:a16="http://schemas.microsoft.com/office/drawing/2014/main" id="{AB937DD9-B4B7-C378-7F59-4249C2D67F93}"/>
              </a:ext>
            </a:extLst>
          </p:cNvPr>
          <p:cNvSpPr/>
          <p:nvPr/>
        </p:nvSpPr>
        <p:spPr bwMode="gray">
          <a:xfrm>
            <a:off x="432000" y="1891399"/>
            <a:ext cx="3420000" cy="828000"/>
          </a:xfrm>
          <a:prstGeom prst="round2Same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罕见、恶性血液肿瘤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2DDE2A5-4A3F-9391-549F-3C34F8A99F28}"/>
              </a:ext>
            </a:extLst>
          </p:cNvPr>
          <p:cNvSpPr txBox="1"/>
          <p:nvPr/>
        </p:nvSpPr>
        <p:spPr bwMode="gray">
          <a:xfrm>
            <a:off x="1834574" y="6327642"/>
            <a:ext cx="976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Yin W, Yan X, Cai J, et al. Incidence, mortality, and survival associated with acute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leukaemia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subtypes by age group in China: a population-based cancer registry analysis and cohort study. Lancet </a:t>
            </a:r>
            <a:r>
              <a:rPr kumimoji="0" lang="en-US" altLang="zh-CN" sz="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Haematol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2025;12(10):e808-e822. doi:10.1016/S2352-3026(25)00236-4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Zhang N, Wu J, Wang Q, et al. Global burden of hematologic malignancies and evolution patterns over the past 30 years. Blood Cancer J. 2023;13(1):82. Published 2023 May 17. doi:10.1038/s41408-023-00853-3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 M, Chen W, Liu K, et al. The Global Burden of Leukemia and Its Attributable Factors in 204 Countries and Territories: Findings from the Global Burden of Disease 2019 Study and Projections to 2030. J Oncol. 2022;2022:1612702. Published 2022 Apr 25. doi:10.1155/2022/1612702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国家药品监督管理局药品审评中心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申请上市技术审评报告：注射用奥加伊妥珠单抗</a:t>
            </a: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of care in relapsed or refractory acute lymphoblastic leukemia: Final report and long-term survival follow-up from the randomized, phase 3 INO-VATE study. Cancer. 2019;125(14):2474-2487. doi:10.1002/cncr.32116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Therapy for Acute Lymphoblastic Leukemia. N Engl J Med. 2016;375(8):740-753. doi:10.1056/NEJMoa1509277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Gökbuget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N,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Stanze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D, Beck J, et al. Outcome of relapsed adult lymphoblastic leukemia depends on response to salvage chemotherapy, prognostic factors, and performance of stem cell transplantation. Blood. 2012;120(10):2032-2041. doi:10.1182/blood-2011-12-399287.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4259E21-C571-FD65-7884-AFAC5DB058EC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94C20A-6347-E03C-632C-2EA7D315EDE3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疾病及未满足需求</a:t>
            </a:r>
          </a:p>
        </p:txBody>
      </p:sp>
    </p:spTree>
    <p:extLst>
      <p:ext uri="{BB962C8B-B14F-4D97-AF65-F5344CB8AC3E}">
        <p14:creationId xmlns:p14="http://schemas.microsoft.com/office/powerpoint/2010/main" val="227104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图片 67">
            <a:extLst>
              <a:ext uri="{FF2B5EF4-FFF2-40B4-BE49-F238E27FC236}">
                <a16:creationId xmlns:a16="http://schemas.microsoft.com/office/drawing/2014/main" id="{0CA46636-7D33-7836-32B3-A2E4B7AFB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90" y="1779983"/>
            <a:ext cx="2659674" cy="435528"/>
          </a:xfrm>
          <a:prstGeom prst="rect">
            <a:avLst/>
          </a:prstGeom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ECB36DF4-FBDA-847A-2640-A128CA189E34}"/>
              </a:ext>
            </a:extLst>
          </p:cNvPr>
          <p:cNvSpPr/>
          <p:nvPr/>
        </p:nvSpPr>
        <p:spPr bwMode="gray">
          <a:xfrm>
            <a:off x="1455427" y="2313922"/>
            <a:ext cx="1656000" cy="432000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  <a:r>
              <a:rPr lang="en-US" altLang="zh-CN" baseline="300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aseline="30000" dirty="0"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Picture 4" descr="FDA Logo - MDIC">
            <a:extLst>
              <a:ext uri="{FF2B5EF4-FFF2-40B4-BE49-F238E27FC236}">
                <a16:creationId xmlns:a16="http://schemas.microsoft.com/office/drawing/2014/main" id="{6A48282E-66DA-6EF8-EBFB-B66E2E64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21" y="1792565"/>
            <a:ext cx="914111" cy="435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75" name="矩形 74">
            <a:extLst>
              <a:ext uri="{FF2B5EF4-FFF2-40B4-BE49-F238E27FC236}">
                <a16:creationId xmlns:a16="http://schemas.microsoft.com/office/drawing/2014/main" id="{F5F03920-73CF-155B-7DA7-422D1FF25902}"/>
              </a:ext>
            </a:extLst>
          </p:cNvPr>
          <p:cNvSpPr/>
          <p:nvPr/>
        </p:nvSpPr>
        <p:spPr bwMode="gray">
          <a:xfrm>
            <a:off x="7115245" y="2313922"/>
            <a:ext cx="1656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zh-CN" altLang="en-US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r>
              <a:rPr lang="en-US" altLang="zh-CN" sz="1600" baseline="300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B2D1912-7743-EB52-404D-F6D2C8FA4969}"/>
              </a:ext>
            </a:extLst>
          </p:cNvPr>
          <p:cNvSpPr/>
          <p:nvPr/>
        </p:nvSpPr>
        <p:spPr bwMode="gray">
          <a:xfrm>
            <a:off x="3669578" y="2313922"/>
            <a:ext cx="1656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突破性疗法</a:t>
            </a:r>
            <a:r>
              <a:rPr lang="en-US" altLang="zh-CN" sz="1600" baseline="300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01F9B16-D78A-6EB5-C7AB-98BD3A671978}"/>
              </a:ext>
            </a:extLst>
          </p:cNvPr>
          <p:cNvSpPr/>
          <p:nvPr/>
        </p:nvSpPr>
        <p:spPr bwMode="gray">
          <a:xfrm>
            <a:off x="5392412" y="2313922"/>
            <a:ext cx="1656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  <a:r>
              <a:rPr lang="en-US" altLang="zh-CN" sz="1600" baseline="300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B1837E5-0B2C-3800-C9E2-53A0518B35D5}"/>
              </a:ext>
            </a:extLst>
          </p:cNvPr>
          <p:cNvGrpSpPr/>
          <p:nvPr/>
        </p:nvGrpSpPr>
        <p:grpSpPr>
          <a:xfrm>
            <a:off x="9428447" y="1756873"/>
            <a:ext cx="1492096" cy="481748"/>
            <a:chOff x="4158718" y="3559986"/>
            <a:chExt cx="2230694" cy="720215"/>
          </a:xfrm>
        </p:grpSpPr>
        <p:pic>
          <p:nvPicPr>
            <p:cNvPr id="73" name="Picture 8" descr="EMA Logo - ACRP">
              <a:extLst>
                <a:ext uri="{FF2B5EF4-FFF2-40B4-BE49-F238E27FC236}">
                  <a16:creationId xmlns:a16="http://schemas.microsoft.com/office/drawing/2014/main" id="{C1F67ACB-3F6C-BC6A-1B86-098621F8E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18" y="3559986"/>
              <a:ext cx="872024" cy="720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508FABF-4821-63BF-C007-8986373E7B07}"/>
                </a:ext>
              </a:extLst>
            </p:cNvPr>
            <p:cNvSpPr/>
            <p:nvPr/>
          </p:nvSpPr>
          <p:spPr>
            <a:xfrm>
              <a:off x="4381652" y="3601369"/>
              <a:ext cx="2007760" cy="5981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EMA</a:t>
              </a:r>
              <a:endParaRPr lang="zh-CN" alt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sp>
        <p:nvSpPr>
          <p:cNvPr id="81" name="矩形 80">
            <a:extLst>
              <a:ext uri="{FF2B5EF4-FFF2-40B4-BE49-F238E27FC236}">
                <a16:creationId xmlns:a16="http://schemas.microsoft.com/office/drawing/2014/main" id="{5C3CC352-5A9A-06AD-A214-AE2DE2C39DA1}"/>
              </a:ext>
            </a:extLst>
          </p:cNvPr>
          <p:cNvSpPr/>
          <p:nvPr/>
        </p:nvSpPr>
        <p:spPr bwMode="gray">
          <a:xfrm>
            <a:off x="9264543" y="2313922"/>
            <a:ext cx="1656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zh-CN" altLang="en-US" sz="16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r>
              <a:rPr lang="en-US" altLang="zh-CN" sz="1600" baseline="300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074BDE6-8209-7041-B178-FA88220EEA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78" y="3611585"/>
            <a:ext cx="2171356" cy="2198476"/>
          </a:xfrm>
          <a:prstGeom prst="rect">
            <a:avLst/>
          </a:prstGeom>
        </p:spPr>
      </p:pic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5ACA9A2C-B5A9-CB28-5827-537741F050EC}"/>
              </a:ext>
            </a:extLst>
          </p:cNvPr>
          <p:cNvCxnSpPr>
            <a:cxnSpLocks/>
          </p:cNvCxnSpPr>
          <p:nvPr/>
        </p:nvCxnSpPr>
        <p:spPr>
          <a:xfrm flipV="1">
            <a:off x="2079734" y="3594753"/>
            <a:ext cx="1347018" cy="370691"/>
          </a:xfrm>
          <a:prstGeom prst="line">
            <a:avLst/>
          </a:prstGeom>
          <a:ln w="19050">
            <a:solidFill>
              <a:srgbClr val="AC25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5D77DC-1E5F-BFA0-6B37-C74E956D9D78}"/>
              </a:ext>
            </a:extLst>
          </p:cNvPr>
          <p:cNvCxnSpPr>
            <a:cxnSpLocks/>
          </p:cNvCxnSpPr>
          <p:nvPr/>
        </p:nvCxnSpPr>
        <p:spPr>
          <a:xfrm>
            <a:off x="3426752" y="3575400"/>
            <a:ext cx="1070826" cy="0"/>
          </a:xfrm>
          <a:prstGeom prst="line">
            <a:avLst/>
          </a:prstGeom>
          <a:ln w="19050">
            <a:solidFill>
              <a:srgbClr val="AC25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2">
            <a:extLst>
              <a:ext uri="{FF2B5EF4-FFF2-40B4-BE49-F238E27FC236}">
                <a16:creationId xmlns:a16="http://schemas.microsoft.com/office/drawing/2014/main" id="{735BDE7B-A340-1537-2C44-FFED699502AB}"/>
              </a:ext>
            </a:extLst>
          </p:cNvPr>
          <p:cNvGrpSpPr/>
          <p:nvPr/>
        </p:nvGrpSpPr>
        <p:grpSpPr>
          <a:xfrm>
            <a:off x="3645943" y="3405504"/>
            <a:ext cx="2531179" cy="445770"/>
            <a:chOff x="4887498" y="1722588"/>
            <a:chExt cx="1800860" cy="445770"/>
          </a:xfrm>
        </p:grpSpPr>
        <p:sp>
          <p:nvSpPr>
            <p:cNvPr id="21" name="圆角矩形 72">
              <a:extLst>
                <a:ext uri="{FF2B5EF4-FFF2-40B4-BE49-F238E27FC236}">
                  <a16:creationId xmlns:a16="http://schemas.microsoft.com/office/drawing/2014/main" id="{C721A2E7-1FF3-BD80-2FCB-8BE36F2D809C}"/>
                </a:ext>
              </a:extLst>
            </p:cNvPr>
            <p:cNvSpPr/>
            <p:nvPr/>
          </p:nvSpPr>
          <p:spPr>
            <a:xfrm>
              <a:off x="4887498" y="1722588"/>
              <a:ext cx="1800860" cy="445770"/>
            </a:xfrm>
            <a:prstGeom prst="roundRect">
              <a:avLst>
                <a:gd name="adj" fmla="val 50000"/>
              </a:avLst>
            </a:prstGeom>
            <a:solidFill>
              <a:srgbClr val="F1E2EA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3" name="圆角矩形 32">
              <a:extLst>
                <a:ext uri="{FF2B5EF4-FFF2-40B4-BE49-F238E27FC236}">
                  <a16:creationId xmlns:a16="http://schemas.microsoft.com/office/drawing/2014/main" id="{850592AF-5E5B-737B-EC80-9545E319A23D}"/>
                </a:ext>
              </a:extLst>
            </p:cNvPr>
            <p:cNvSpPr/>
            <p:nvPr/>
          </p:nvSpPr>
          <p:spPr>
            <a:xfrm>
              <a:off x="4981478" y="1722588"/>
              <a:ext cx="1612900" cy="445770"/>
            </a:xfrm>
            <a:prstGeom prst="roundRect">
              <a:avLst>
                <a:gd name="adj" fmla="val 50000"/>
              </a:avLst>
            </a:prstGeom>
            <a:solidFill>
              <a:srgbClr val="9E1C64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66">
              <a:extLst>
                <a:ext uri="{FF2B5EF4-FFF2-40B4-BE49-F238E27FC236}">
                  <a16:creationId xmlns:a16="http://schemas.microsoft.com/office/drawing/2014/main" id="{09ABA558-40F7-30F2-6DE4-0ABC680AF22C}"/>
                </a:ext>
              </a:extLst>
            </p:cNvPr>
            <p:cNvSpPr txBox="1"/>
            <p:nvPr/>
          </p:nvSpPr>
          <p:spPr>
            <a:xfrm>
              <a:off x="5180233" y="1769578"/>
              <a:ext cx="1198880" cy="36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0"/>
                    </a:srgb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刺孢霉素</a:t>
              </a:r>
            </a:p>
          </p:txBody>
        </p:sp>
      </p:grpSp>
      <p:sp>
        <p:nvSpPr>
          <p:cNvPr id="26" name="矩形: 圆角 72">
            <a:extLst>
              <a:ext uri="{FF2B5EF4-FFF2-40B4-BE49-F238E27FC236}">
                <a16:creationId xmlns:a16="http://schemas.microsoft.com/office/drawing/2014/main" id="{C692A7D1-BC57-67E8-2BA3-851F880F6891}"/>
              </a:ext>
            </a:extLst>
          </p:cNvPr>
          <p:cNvSpPr/>
          <p:nvPr/>
        </p:nvSpPr>
        <p:spPr>
          <a:xfrm>
            <a:off x="6617051" y="3290919"/>
            <a:ext cx="4452490" cy="864000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强效杀伤肿瘤细胞</a:t>
            </a:r>
            <a:r>
              <a:rPr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，实现深度缓解</a:t>
            </a:r>
            <a:r>
              <a:rPr lang="en-US" altLang="zh-CN" sz="2000" baseline="30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  <a:endParaRPr lang="en-US" altLang="zh-CN" sz="2000" kern="0" baseline="30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>
              <a:spcBef>
                <a:spcPts val="3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抗肿瘤活性约是化疗药物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(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阿霉素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)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1000 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倍</a:t>
            </a:r>
            <a:endParaRPr lang="en-US" altLang="zh-CN" sz="1000" kern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>
              <a:spcBef>
                <a:spcPts val="3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单个抗体偶联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个有效载荷，高效杀伤肿瘤</a:t>
            </a:r>
          </a:p>
        </p:txBody>
      </p:sp>
      <p:sp>
        <p:nvSpPr>
          <p:cNvPr id="28" name="标题 4">
            <a:extLst>
              <a:ext uri="{FF2B5EF4-FFF2-40B4-BE49-F238E27FC236}">
                <a16:creationId xmlns:a16="http://schemas.microsoft.com/office/drawing/2014/main" id="{ABE2E206-D840-FD8D-9D51-D513A962DD30}"/>
              </a:ext>
            </a:extLst>
          </p:cNvPr>
          <p:cNvSpPr txBox="1">
            <a:spLocks/>
          </p:cNvSpPr>
          <p:nvPr/>
        </p:nvSpPr>
        <p:spPr>
          <a:xfrm>
            <a:off x="6617050" y="2966514"/>
            <a:ext cx="4452489" cy="33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j-cs"/>
                <a:sym typeface="+mn-ea"/>
              </a:rPr>
              <a:t>带来的临床获益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061147-FA32-6B3C-885E-BCDF90D5F107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455427" y="4539451"/>
            <a:ext cx="2142031" cy="1104495"/>
          </a:xfrm>
          <a:prstGeom prst="line">
            <a:avLst/>
          </a:prstGeom>
          <a:ln w="19050">
            <a:solidFill>
              <a:srgbClr val="AC25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64">
            <a:extLst>
              <a:ext uri="{FF2B5EF4-FFF2-40B4-BE49-F238E27FC236}">
                <a16:creationId xmlns:a16="http://schemas.microsoft.com/office/drawing/2014/main" id="{8977CA63-E499-5344-1B08-9282798536D4}"/>
              </a:ext>
            </a:extLst>
          </p:cNvPr>
          <p:cNvGrpSpPr/>
          <p:nvPr/>
        </p:nvGrpSpPr>
        <p:grpSpPr>
          <a:xfrm>
            <a:off x="3597458" y="5421061"/>
            <a:ext cx="2498543" cy="445770"/>
            <a:chOff x="4033929" y="4230889"/>
            <a:chExt cx="2667472" cy="445770"/>
          </a:xfrm>
        </p:grpSpPr>
        <p:sp>
          <p:nvSpPr>
            <p:cNvPr id="32" name="圆角矩形 68">
              <a:extLst>
                <a:ext uri="{FF2B5EF4-FFF2-40B4-BE49-F238E27FC236}">
                  <a16:creationId xmlns:a16="http://schemas.microsoft.com/office/drawing/2014/main" id="{2ADF344C-E07D-A240-BC08-640FCCED9209}"/>
                </a:ext>
              </a:extLst>
            </p:cNvPr>
            <p:cNvSpPr/>
            <p:nvPr/>
          </p:nvSpPr>
          <p:spPr>
            <a:xfrm>
              <a:off x="4033929" y="4230889"/>
              <a:ext cx="2667472" cy="445770"/>
            </a:xfrm>
            <a:prstGeom prst="roundRect">
              <a:avLst>
                <a:gd name="adj" fmla="val 50000"/>
              </a:avLst>
            </a:prstGeom>
            <a:solidFill>
              <a:srgbClr val="F1E2EA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4" name="圆角矩形 67">
              <a:extLst>
                <a:ext uri="{FF2B5EF4-FFF2-40B4-BE49-F238E27FC236}">
                  <a16:creationId xmlns:a16="http://schemas.microsoft.com/office/drawing/2014/main" id="{3821B4C9-ED68-46E3-7EEA-E8EBC8F9F948}"/>
                </a:ext>
              </a:extLst>
            </p:cNvPr>
            <p:cNvSpPr/>
            <p:nvPr/>
          </p:nvSpPr>
          <p:spPr>
            <a:xfrm>
              <a:off x="4152163" y="4230889"/>
              <a:ext cx="2444750" cy="445770"/>
            </a:xfrm>
            <a:prstGeom prst="roundRect">
              <a:avLst>
                <a:gd name="adj" fmla="val 50000"/>
              </a:avLst>
            </a:prstGeom>
            <a:solidFill>
              <a:srgbClr val="93215F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5" name="文本框 24">
              <a:extLst>
                <a:ext uri="{FF2B5EF4-FFF2-40B4-BE49-F238E27FC236}">
                  <a16:creationId xmlns:a16="http://schemas.microsoft.com/office/drawing/2014/main" id="{736D5D4E-F420-11A9-7300-5539FE52116E}"/>
                </a:ext>
              </a:extLst>
            </p:cNvPr>
            <p:cNvSpPr txBox="1"/>
            <p:nvPr/>
          </p:nvSpPr>
          <p:spPr>
            <a:xfrm>
              <a:off x="4228363" y="4274069"/>
              <a:ext cx="2280920" cy="36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连接子</a:t>
              </a:r>
            </a:p>
          </p:txBody>
        </p:sp>
      </p:grpSp>
      <p:sp>
        <p:nvSpPr>
          <p:cNvPr id="36" name="矩形: 圆角 72">
            <a:extLst>
              <a:ext uri="{FF2B5EF4-FFF2-40B4-BE49-F238E27FC236}">
                <a16:creationId xmlns:a16="http://schemas.microsoft.com/office/drawing/2014/main" id="{DD074210-3971-DAD5-E0DA-586F7F28700B}"/>
              </a:ext>
            </a:extLst>
          </p:cNvPr>
          <p:cNvSpPr/>
          <p:nvPr/>
        </p:nvSpPr>
        <p:spPr>
          <a:xfrm>
            <a:off x="6617051" y="4322022"/>
            <a:ext cx="4452490" cy="864000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精准靶向</a:t>
            </a:r>
            <a:r>
              <a:rPr lang="en-US" altLang="zh-CN" sz="20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90%</a:t>
            </a:r>
            <a:r>
              <a:rPr lang="zh-CN" alt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急淋患者的表达靶点</a:t>
            </a:r>
            <a:r>
              <a:rPr lang="en-US" altLang="zh-CN" baseline="30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  <a:endParaRPr lang="en-US" altLang="zh-CN" kern="0" baseline="30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>
              <a:spcBef>
                <a:spcPts val="3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中国唯一靶向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CD22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的治疗白血病的药物</a:t>
            </a:r>
            <a:endParaRPr lang="en-US" altLang="zh-CN" sz="1000" kern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>
              <a:spcBef>
                <a:spcPts val="300"/>
              </a:spcBef>
              <a:buFont typeface="Arial" panose="020B0604020202090204" pitchFamily="34" charset="0"/>
              <a:buChar char="•"/>
              <a:defRPr/>
            </a:pP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&gt;90%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的前体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B-ALL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和成熟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B-ALL</a:t>
            </a: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都表达</a:t>
            </a:r>
            <a:r>
              <a:rPr lang="en-US" altLang="zh-CN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CD22</a:t>
            </a:r>
          </a:p>
        </p:txBody>
      </p:sp>
      <p:cxnSp>
        <p:nvCxnSpPr>
          <p:cNvPr id="38" name="Straight Connector 44">
            <a:extLst>
              <a:ext uri="{FF2B5EF4-FFF2-40B4-BE49-F238E27FC236}">
                <a16:creationId xmlns:a16="http://schemas.microsoft.com/office/drawing/2014/main" id="{FE487C13-BC50-859B-87D3-22C86B8943FE}"/>
              </a:ext>
            </a:extLst>
          </p:cNvPr>
          <p:cNvCxnSpPr>
            <a:cxnSpLocks/>
          </p:cNvCxnSpPr>
          <p:nvPr/>
        </p:nvCxnSpPr>
        <p:spPr>
          <a:xfrm flipV="1">
            <a:off x="1960592" y="4710823"/>
            <a:ext cx="1747612" cy="195523"/>
          </a:xfrm>
          <a:prstGeom prst="line">
            <a:avLst/>
          </a:prstGeom>
          <a:ln w="19050">
            <a:solidFill>
              <a:srgbClr val="AC25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63">
            <a:extLst>
              <a:ext uri="{FF2B5EF4-FFF2-40B4-BE49-F238E27FC236}">
                <a16:creationId xmlns:a16="http://schemas.microsoft.com/office/drawing/2014/main" id="{8D818AA9-F5D8-C05B-5D49-6AA8A095E34B}"/>
              </a:ext>
            </a:extLst>
          </p:cNvPr>
          <p:cNvGrpSpPr/>
          <p:nvPr/>
        </p:nvGrpSpPr>
        <p:grpSpPr>
          <a:xfrm>
            <a:off x="3597457" y="4490239"/>
            <a:ext cx="2546130" cy="446087"/>
            <a:chOff x="4916913" y="3080117"/>
            <a:chExt cx="1799590" cy="446087"/>
          </a:xfrm>
        </p:grpSpPr>
        <p:sp>
          <p:nvSpPr>
            <p:cNvPr id="40" name="圆角矩形 70">
              <a:extLst>
                <a:ext uri="{FF2B5EF4-FFF2-40B4-BE49-F238E27FC236}">
                  <a16:creationId xmlns:a16="http://schemas.microsoft.com/office/drawing/2014/main" id="{2B8BFDAB-AF3F-9E57-1784-0E37F5D30C48}"/>
                </a:ext>
              </a:extLst>
            </p:cNvPr>
            <p:cNvSpPr/>
            <p:nvPr/>
          </p:nvSpPr>
          <p:spPr>
            <a:xfrm>
              <a:off x="4916913" y="3080434"/>
              <a:ext cx="1799590" cy="445770"/>
            </a:xfrm>
            <a:prstGeom prst="roundRect">
              <a:avLst>
                <a:gd name="adj" fmla="val 50000"/>
              </a:avLst>
            </a:prstGeom>
            <a:solidFill>
              <a:srgbClr val="F1E2EA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2" name="圆角矩形 65">
              <a:extLst>
                <a:ext uri="{FF2B5EF4-FFF2-40B4-BE49-F238E27FC236}">
                  <a16:creationId xmlns:a16="http://schemas.microsoft.com/office/drawing/2014/main" id="{62EE57BE-B5A8-EE5D-9662-D2DF9F2A3003}"/>
                </a:ext>
              </a:extLst>
            </p:cNvPr>
            <p:cNvSpPr/>
            <p:nvPr/>
          </p:nvSpPr>
          <p:spPr>
            <a:xfrm>
              <a:off x="5010258" y="3080117"/>
              <a:ext cx="1612900" cy="445770"/>
            </a:xfrm>
            <a:prstGeom prst="roundRect">
              <a:avLst>
                <a:gd name="adj" fmla="val 50000"/>
              </a:avLst>
            </a:prstGeom>
            <a:solidFill>
              <a:srgbClr val="9E1C64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43" name="文本框 21">
              <a:extLst>
                <a:ext uri="{FF2B5EF4-FFF2-40B4-BE49-F238E27FC236}">
                  <a16:creationId xmlns:a16="http://schemas.microsoft.com/office/drawing/2014/main" id="{CF56D029-F0CE-45A0-DAEC-4CA51E677A79}"/>
                </a:ext>
              </a:extLst>
            </p:cNvPr>
            <p:cNvSpPr txBox="1"/>
            <p:nvPr/>
          </p:nvSpPr>
          <p:spPr>
            <a:xfrm>
              <a:off x="5294103" y="3129329"/>
              <a:ext cx="1052830" cy="366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单克隆抗体</a:t>
              </a:r>
            </a:p>
          </p:txBody>
        </p:sp>
      </p:grpSp>
      <p:sp>
        <p:nvSpPr>
          <p:cNvPr id="44" name="矩形: 圆角 72">
            <a:extLst>
              <a:ext uri="{FF2B5EF4-FFF2-40B4-BE49-F238E27FC236}">
                <a16:creationId xmlns:a16="http://schemas.microsoft.com/office/drawing/2014/main" id="{F583A8A2-9965-7F5D-D83A-A9CA58ACB827}"/>
              </a:ext>
            </a:extLst>
          </p:cNvPr>
          <p:cNvSpPr/>
          <p:nvPr/>
        </p:nvSpPr>
        <p:spPr>
          <a:xfrm>
            <a:off x="6617051" y="5328296"/>
            <a:ext cx="4452490" cy="864000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安全性良好</a:t>
            </a:r>
            <a:r>
              <a:rPr lang="en-US" altLang="zh-CN" baseline="30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</a:p>
          <a:p>
            <a:pPr marL="171450" lvl="0" indent="-171450">
              <a:spcBef>
                <a:spcPts val="3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在血液稳定，可改善药物过早脱落</a:t>
            </a:r>
            <a:endParaRPr lang="en-US" altLang="zh-CN" sz="1000" kern="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lvl="0" indent="-171450">
              <a:spcBef>
                <a:spcPts val="300"/>
              </a:spcBef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不损伤造血干细胞</a:t>
            </a:r>
          </a:p>
        </p:txBody>
      </p:sp>
      <p:sp>
        <p:nvSpPr>
          <p:cNvPr id="49" name="TextBox 116">
            <a:extLst>
              <a:ext uri="{FF2B5EF4-FFF2-40B4-BE49-F238E27FC236}">
                <a16:creationId xmlns:a16="http://schemas.microsoft.com/office/drawing/2014/main" id="{D63D9DEB-4B3F-DFF0-D9E7-D6D9A9802AE0}"/>
              </a:ext>
            </a:extLst>
          </p:cNvPr>
          <p:cNvSpPr txBox="1"/>
          <p:nvPr/>
        </p:nvSpPr>
        <p:spPr>
          <a:xfrm>
            <a:off x="680401" y="3085564"/>
            <a:ext cx="20791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+mn-ea"/>
              </a:rPr>
              <a:t>奥加伊妥珠单抗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0712E1-07B7-03EA-57D4-C7864415ADA1}"/>
              </a:ext>
            </a:extLst>
          </p:cNvPr>
          <p:cNvSpPr txBox="1"/>
          <p:nvPr/>
        </p:nvSpPr>
        <p:spPr bwMode="gray">
          <a:xfrm>
            <a:off x="432000" y="539999"/>
            <a:ext cx="11160000" cy="8280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角度，奥加伊妥珠是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唯一靶向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强效杀伤肿瘤细胞，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深度缓解，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的复发难治急淋患者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高表达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。获中国优先审评，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突破性疗法认证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CB7B5F5F-470E-C037-B7B9-57D5A4C1BA30}"/>
              </a:ext>
            </a:extLst>
          </p:cNvPr>
          <p:cNvSpPr/>
          <p:nvPr/>
        </p:nvSpPr>
        <p:spPr bwMode="gray">
          <a:xfrm rot="5400000">
            <a:off x="6125266" y="3518726"/>
            <a:ext cx="523220" cy="255419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870C44-38B9-EDEA-CB75-064A29FB35F7}"/>
              </a:ext>
            </a:extLst>
          </p:cNvPr>
          <p:cNvSpPr txBox="1"/>
          <p:nvPr/>
        </p:nvSpPr>
        <p:spPr bwMode="gray">
          <a:xfrm>
            <a:off x="1834574" y="6574530"/>
            <a:ext cx="9760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CDE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优先评审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突破性疗法、孤儿药认证、优先评审、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Therapy for Acute Lymphoblastic Leukemia. N Engl J Med. 2016;375(8):740-753. doi:10.1056/NEJMoa1509277</a:t>
            </a: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C64F7810-1C46-A7B9-65D0-5DD9DD4C8D62}"/>
              </a:ext>
            </a:extLst>
          </p:cNvPr>
          <p:cNvSpPr/>
          <p:nvPr/>
        </p:nvSpPr>
        <p:spPr bwMode="gray">
          <a:xfrm rot="5400000">
            <a:off x="6125267" y="4641137"/>
            <a:ext cx="523220" cy="255419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D3CF2F0D-8480-9254-D573-7345B111ED35}"/>
              </a:ext>
            </a:extLst>
          </p:cNvPr>
          <p:cNvSpPr/>
          <p:nvPr/>
        </p:nvSpPr>
        <p:spPr bwMode="gray">
          <a:xfrm rot="5400000">
            <a:off x="6125266" y="5541584"/>
            <a:ext cx="523220" cy="255419"/>
          </a:xfrm>
          <a:prstGeom prst="triangl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147A1C-90DC-30D3-EAE8-0C8F59D211E9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1C08A9-1B3D-66E4-4FC7-69C6B65DD31E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</p:spTree>
    <p:extLst>
      <p:ext uri="{BB962C8B-B14F-4D97-AF65-F5344CB8AC3E}">
        <p14:creationId xmlns:p14="http://schemas.microsoft.com/office/powerpoint/2010/main" val="341220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E81E2-4A64-9210-B870-9CF2A0828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030E2E46-6C7E-6480-92DE-744E01669BD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877779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7" imgW="415" imgH="416" progId="TCLayout.ActiveDocument.1">
                  <p:embed/>
                </p:oleObj>
              </mc:Choice>
              <mc:Fallback>
                <p:oleObj name="think-cell 幻灯片" r:id="rId27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030E2E46-6C7E-6480-92DE-744E01669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55157FA-8C03-DD95-D72D-78D9AE715DB9}"/>
              </a:ext>
            </a:extLst>
          </p:cNvPr>
          <p:cNvSpPr/>
          <p:nvPr/>
        </p:nvSpPr>
        <p:spPr bwMode="gray">
          <a:xfrm>
            <a:off x="446088" y="2543175"/>
            <a:ext cx="3492000" cy="288607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完全缓解率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(CR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CRi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Chart 3">
            <a:extLst>
              <a:ext uri="{FF2B5EF4-FFF2-40B4-BE49-F238E27FC236}">
                <a16:creationId xmlns:a16="http://schemas.microsoft.com/office/drawing/2014/main" id="{480CF945-B5C7-DD38-7CB1-63500632454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928105"/>
              </p:ext>
            </p:extLst>
          </p:nvPr>
        </p:nvGraphicFramePr>
        <p:xfrm>
          <a:off x="661988" y="3556000"/>
          <a:ext cx="2998787" cy="157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3CB5563-04F4-7291-4110-855EFBD31850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1452563" y="3289300"/>
            <a:ext cx="0" cy="1209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49E4A5A-81ED-2F13-3B55-1874D7EE2F6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452563" y="3289300"/>
            <a:ext cx="14160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F92E751-12DD-5564-E215-14F5F5C6C35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868613" y="3289300"/>
            <a:ext cx="0" cy="3111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3372098-EE4A-4EB4-772A-76FBEED65247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136650" y="4684713"/>
            <a:ext cx="633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78EB58-4BB9-4D77-A465-3532539D1F72}" type="datetime'2''''9''''.''''''4''''''''''''''''''''''''''%'''''''''">
              <a:rPr lang="en-US" altLang="en-US" sz="1600">
                <a:latin typeface="Arial" panose="020B0604020202020204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29.4%</a:t>
            </a:fld>
            <a:endParaRPr lang="zh-CN" altLang="en-US" sz="1000" dirty="0"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259B05D-D993-9FDE-C34F-9AD2B2E9122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141413" y="5102225"/>
            <a:ext cx="622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FD56D2-4EA4-487D-B0AE-DD2AF2523F6F}" type="datetime'''''''''''''''传''统化''''''''''''''''''''''疗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传统化疗</a:t>
            </a:fld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A6B8269-4237-5481-3B88-659563978F95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511425" y="4221163"/>
            <a:ext cx="714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8F72AA-EFD8-4782-9EAB-5E20259C4397}" type="datetime'''''''''8''''''''''''''''0''''''.''''7''''''''''''''''''%'">
              <a:rPr lang="en-US" altLang="en-US" sz="1800" b="1">
                <a:solidFill>
                  <a:srgbClr val="FFFFFF"/>
                </a:solidFill>
                <a:latin typeface="Arial" panose="020B0604020202020204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80.7%</a:t>
            </a:fld>
            <a:endParaRPr lang="zh-CN" altLang="en-US" sz="1400" b="1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2F610E0E-4ED3-DD03-9D00-C4D48F7822C6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328863" y="5102225"/>
            <a:ext cx="1079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D280E7-BC7D-4850-AD3F-183F1915B131}" type="datetime'''''奥''''''加''''伊妥''珠''单抗'''''''''''''''''''''''''''''''''''''"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奥加伊妥珠单抗</a:t>
            </a:fld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C949AA3-FB6C-4088-2EBD-D4C148D5E85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557338" y="3017838"/>
            <a:ext cx="1206500" cy="5445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rgbClr val="C30C3E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solidFill>
                  <a:srgbClr val="C00000"/>
                </a:solidFill>
                <a:effectLst/>
              </a:rPr>
              <a:t>2.7</a:t>
            </a:r>
            <a:r>
              <a:rPr lang="zh-CN" altLang="en-US" sz="2800" b="1" dirty="0">
                <a:solidFill>
                  <a:srgbClr val="C00000"/>
                </a:solidFill>
                <a:effectLst/>
              </a:rPr>
              <a:t>倍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90743B-AAEA-1057-FB8B-6FF58BB72083}"/>
              </a:ext>
            </a:extLst>
          </p:cNvPr>
          <p:cNvSpPr/>
          <p:nvPr/>
        </p:nvSpPr>
        <p:spPr bwMode="gray">
          <a:xfrm>
            <a:off x="4284663" y="2543175"/>
            <a:ext cx="3492000" cy="288607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微小残留病转阴率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(MRD)</a:t>
            </a:r>
            <a:endParaRPr lang="en-US" altLang="zh-CN" sz="1400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C3658D-91B3-363E-3EC4-3A561B3704F7}"/>
              </a:ext>
            </a:extLst>
          </p:cNvPr>
          <p:cNvSpPr/>
          <p:nvPr/>
        </p:nvSpPr>
        <p:spPr bwMode="gray">
          <a:xfrm>
            <a:off x="8117137" y="2543175"/>
            <a:ext cx="3492000" cy="288607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奥加伊妥珠单抗治疗后，按治疗周期实现缓解的患者比例</a:t>
            </a:r>
            <a:endParaRPr lang="en-US" altLang="zh-CN" sz="1400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1CBF7299-D9A0-6C78-C6F1-E60964174A33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13960093"/>
              </p:ext>
            </p:extLst>
          </p:nvPr>
        </p:nvGraphicFramePr>
        <p:xfrm>
          <a:off x="4503738" y="3684588"/>
          <a:ext cx="2998787" cy="144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D0032334-AF2C-CDD9-A215-8AE5A09AE713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5294313" y="3417888"/>
            <a:ext cx="0" cy="11350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1AADC65F-37CF-B063-F3B0-197BFF9BFCBC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5294313" y="3417888"/>
            <a:ext cx="14160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6BB3F4DC-6AB7-3110-1577-8C8DCCE3B17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710363" y="3417888"/>
            <a:ext cx="0" cy="3111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4F326B-C74C-4F8F-F408-A6AAF1B8F4A9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4978400" y="4711700"/>
            <a:ext cx="633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8C60A-F789-4A37-8600-0FDC5BC69643}" type="datetime'''''''''''''2''''''''''8''''''''''''''.''''1''%'''''">
              <a:rPr lang="en-US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28.1%</a:t>
            </a:fld>
            <a:endParaRPr lang="zh-CN" altLang="en-US" sz="1000" dirty="0">
              <a:ea typeface="黑体" panose="02010609060101010101" pitchFamily="49" charset="-122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3191F7-81CF-1881-2C8D-43EF64C09F7B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83163" y="5102225"/>
            <a:ext cx="622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7375E-A9BD-4B53-A123-1D3329D4DCAB}" type="datetime'''''''''''''传''''''''统''''''''''''化''''''''''''疗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传统化疗</a:t>
            </a:fld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81BF1C9-BD9C-C552-0CA6-F7721FE03B84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315075" y="4271963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8D3"/>
                </a:solidFill>
              </a14:hiddenFill>
            </a:ext>
          </a:extLst>
        </p:spPr>
        <p:txBody>
          <a:bodyPr vert="horz" wrap="none" lIns="36513" tIns="0" rIns="3651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02EE53-D0DB-4767-BE23-C57E862EAAC2}" type="datetime'7''''''''''''''8''''''''''.''''''''''''4''''''''''''%'''">
              <a:rPr lang="en-US" altLang="en-US" b="1" smtClean="0">
                <a:solidFill>
                  <a:srgbClr val="FFFFFF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78.4%</a:t>
            </a:fld>
            <a:endParaRPr lang="zh-CN" altLang="en-US" b="1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B742ED5-93F4-5B1E-0BC1-D3E93A89D5EE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170613" y="5102225"/>
            <a:ext cx="1079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CC3FD8-B8CB-4387-AAD4-5C427BE2837D}" type="datetime'奥加''''''''''伊妥''''珠''''单''''''''抗'''''''''''''''''''''''''''">
              <a:rPr lang="zh-CN" altLang="en-US" sz="12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奥加伊妥珠单抗</a:t>
            </a:fld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EDE90A6-611B-7804-A856-DD427701656E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399088" y="3146425"/>
            <a:ext cx="1206500" cy="5445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rgbClr val="C30C3E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 dirty="0">
                <a:solidFill>
                  <a:srgbClr val="C00000"/>
                </a:solidFill>
                <a:effectLst/>
              </a:rPr>
              <a:t>2.8</a:t>
            </a:r>
            <a:r>
              <a:rPr lang="zh-CN" altLang="en-US" sz="2800" b="1" dirty="0">
                <a:solidFill>
                  <a:srgbClr val="C00000"/>
                </a:solidFill>
                <a:effectLst/>
              </a:rPr>
              <a:t>倍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9DA2BFB8-B674-E8CE-D534-A10675CEED8A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4361311"/>
              </p:ext>
            </p:extLst>
          </p:nvPr>
        </p:nvGraphicFramePr>
        <p:xfrm>
          <a:off x="8434388" y="3330575"/>
          <a:ext cx="2997200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E01C1A1-810B-B170-2765-F6005F69E5F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932863" y="4297363"/>
            <a:ext cx="581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36513" tIns="0" rIns="3651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D59C1F-67F7-4291-8AE0-1AC7AF44B0E7}" type="datetime'7''''''''''''''''''''''''3''%'''">
              <a:rPr lang="en-US" altLang="en-US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73%</a:t>
            </a:fld>
            <a:endParaRPr lang="zh-CN" altLang="en-US" sz="11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85FBE13-E09F-7916-F484-DC00A224612F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8866188" y="5102225"/>
            <a:ext cx="715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C1DCC6-286E-4992-A833-DD6E9A73E98B}" type="datetime'''第''''''''1''''''''''''''''''''个''周''''期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第1个周期</a:t>
            </a:fld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7A511D8-17CC-B8D6-D658-5266328E997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291763" y="4068763"/>
            <a:ext cx="6969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horz" wrap="none" lIns="42863" tIns="0" rIns="428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06829A-F555-4F20-95E4-06FDD6862653}" type="datetime'''9''''7''''''''''''''''%'''''''''''''''''''''''''''">
              <a:rPr lang="en-US" altLang="en-US" sz="2400" b="1" smtClean="0">
                <a:solidFill>
                  <a:srgbClr val="FFFFFF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97%</a:t>
            </a:fld>
            <a:endParaRPr lang="zh-CN" altLang="en-US" sz="2400" b="1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01C0576-A60D-AA8F-6A41-BFEAFC2ED11D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0282238" y="5102225"/>
            <a:ext cx="715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0095EE-B5D0-40B8-BC61-7502E9A892E7}" type="datetime'''''''''''''''''第''''''''''''''2''''个''''''''周''期'">
              <a:rPr lang="zh-CN" altLang="en-US" sz="12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第2个周期</a:t>
            </a:fld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372A04E-C8CF-3E05-8C28-F1066C212EAA}"/>
              </a:ext>
            </a:extLst>
          </p:cNvPr>
          <p:cNvSpPr txBox="1"/>
          <p:nvPr/>
        </p:nvSpPr>
        <p:spPr bwMode="gray">
          <a:xfrm>
            <a:off x="432000" y="540000"/>
            <a:ext cx="11160000" cy="8280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角度，相对传统化疗，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完全缓解率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MRD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阴性率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提高近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97%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周期内实现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快速缓解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，患者获益显著</a:t>
            </a:r>
          </a:p>
        </p:txBody>
      </p:sp>
      <p:sp>
        <p:nvSpPr>
          <p:cNvPr id="12" name="矩形: 圆顶角 11">
            <a:extLst>
              <a:ext uri="{FF2B5EF4-FFF2-40B4-BE49-F238E27FC236}">
                <a16:creationId xmlns:a16="http://schemas.microsoft.com/office/drawing/2014/main" id="{721E5C8E-F440-6529-7833-9617E186DB47}"/>
              </a:ext>
            </a:extLst>
          </p:cNvPr>
          <p:cNvSpPr/>
          <p:nvPr/>
        </p:nvSpPr>
        <p:spPr bwMode="gray">
          <a:xfrm>
            <a:off x="446089" y="1690688"/>
            <a:ext cx="3492000" cy="792000"/>
          </a:xfrm>
          <a:prstGeom prst="round2Same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完全缓解率提升近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20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矩形: 圆顶角 173">
            <a:extLst>
              <a:ext uri="{FF2B5EF4-FFF2-40B4-BE49-F238E27FC236}">
                <a16:creationId xmlns:a16="http://schemas.microsoft.com/office/drawing/2014/main" id="{781C781C-D386-F0BC-19C0-A278E733CA24}"/>
              </a:ext>
            </a:extLst>
          </p:cNvPr>
          <p:cNvSpPr/>
          <p:nvPr/>
        </p:nvSpPr>
        <p:spPr bwMode="gray">
          <a:xfrm>
            <a:off x="8117136" y="1690688"/>
            <a:ext cx="3474863" cy="792000"/>
          </a:xfrm>
          <a:prstGeom prst="round2Same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97%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患者治疗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1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周期后实现缓解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顶角 24">
            <a:extLst>
              <a:ext uri="{FF2B5EF4-FFF2-40B4-BE49-F238E27FC236}">
                <a16:creationId xmlns:a16="http://schemas.microsoft.com/office/drawing/2014/main" id="{C0758BA6-4151-6A5C-1F33-00EE4ADDF7CE}"/>
              </a:ext>
            </a:extLst>
          </p:cNvPr>
          <p:cNvSpPr/>
          <p:nvPr/>
        </p:nvSpPr>
        <p:spPr bwMode="gray">
          <a:xfrm>
            <a:off x="4284664" y="1690688"/>
            <a:ext cx="3492000" cy="792000"/>
          </a:xfrm>
          <a:prstGeom prst="round2Same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MRD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阴性率提升近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20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aseline="30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394A789E-8108-F250-3B41-45119F2D8045}"/>
              </a:ext>
            </a:extLst>
          </p:cNvPr>
          <p:cNvSpPr txBox="1"/>
          <p:nvPr/>
        </p:nvSpPr>
        <p:spPr bwMode="gray">
          <a:xfrm>
            <a:off x="1834574" y="6620250"/>
            <a:ext cx="9760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Therapy for Acute Lymphoblastic Leukemia. N Engl J Med. 2016;375(8):740-753. doi:10.1056/NEJMoa1509277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注射用奥加伊妥珠单抗说明书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核准日期：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Depei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Wu, et al. EHA 2026.  Abstract PB2613. </a:t>
            </a:r>
            <a:endParaRPr lang="zh-CN" altLang="en-US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D794120-030E-83E5-041C-74F09CCE60B7}"/>
              </a:ext>
            </a:extLst>
          </p:cNvPr>
          <p:cNvSpPr/>
          <p:nvPr/>
        </p:nvSpPr>
        <p:spPr bwMode="gray">
          <a:xfrm>
            <a:off x="10047001" y="3894137"/>
            <a:ext cx="1300716" cy="63965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290F49-7C73-5E70-703E-1EF2237EE667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A4437C-B3AF-0B75-21E9-0C30E3ED8025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6" name="Arrow: Up 25">
            <a:extLst>
              <a:ext uri="{FF2B5EF4-FFF2-40B4-BE49-F238E27FC236}">
                <a16:creationId xmlns:a16="http://schemas.microsoft.com/office/drawing/2014/main" id="{27B411D7-EF57-F460-30BE-65CC8ACC6C2A}"/>
              </a:ext>
            </a:extLst>
          </p:cNvPr>
          <p:cNvSpPr/>
          <p:nvPr/>
        </p:nvSpPr>
        <p:spPr>
          <a:xfrm>
            <a:off x="1985677" y="3777690"/>
            <a:ext cx="309975" cy="283961"/>
          </a:xfrm>
          <a:prstGeom prst="upArrow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878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1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Arrow: Up 25">
            <a:extLst>
              <a:ext uri="{FF2B5EF4-FFF2-40B4-BE49-F238E27FC236}">
                <a16:creationId xmlns:a16="http://schemas.microsoft.com/office/drawing/2014/main" id="{6C04F9A7-E71A-F9BA-AFAF-3B3676A24195}"/>
              </a:ext>
            </a:extLst>
          </p:cNvPr>
          <p:cNvSpPr/>
          <p:nvPr/>
        </p:nvSpPr>
        <p:spPr>
          <a:xfrm>
            <a:off x="5827427" y="3816244"/>
            <a:ext cx="309975" cy="283961"/>
          </a:xfrm>
          <a:prstGeom prst="upArrow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878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1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EEB5269-81B5-5A4C-328A-11713A12EB52}"/>
              </a:ext>
            </a:extLst>
          </p:cNvPr>
          <p:cNvSpPr txBox="1"/>
          <p:nvPr/>
        </p:nvSpPr>
        <p:spPr bwMode="gray">
          <a:xfrm>
            <a:off x="432000" y="5554555"/>
            <a:ext cx="11159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i="0" u="none" strike="noStrike" dirty="0" err="1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中国</a:t>
            </a:r>
            <a:r>
              <a:rPr lang="en-US" altLang="zh-CN" sz="1600" b="1" i="0" u="none" strike="noStrike" dirty="0" err="1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多中心</a:t>
            </a:r>
            <a:r>
              <a:rPr lang="zh-CN" altLang="en-US" sz="1600" b="1" i="0" u="none" strike="noStrike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上市后</a:t>
            </a:r>
            <a:r>
              <a:rPr lang="en-US" altLang="zh-CN" sz="1600" b="1" i="0" u="none" strike="noStrike" dirty="0" err="1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IV期</a:t>
            </a:r>
            <a:r>
              <a:rPr lang="en-US" altLang="zh-CN" sz="1600" i="0" u="none" strike="noStrike" dirty="0" err="1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临床研究</a:t>
            </a:r>
            <a:r>
              <a:rPr lang="zh-CN" altLang="en-US" sz="1600" i="0" u="none" strike="noStrike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显示</a:t>
            </a:r>
            <a:r>
              <a:rPr lang="en-US" altLang="zh-CN" sz="1600" b="1" baseline="30000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3</a:t>
            </a:r>
            <a:r>
              <a:rPr lang="zh-CN" altLang="en-US" sz="1600" b="1" i="0" u="none" strike="noStrike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，</a:t>
            </a:r>
            <a:r>
              <a:rPr lang="zh-CN" altLang="en-US" sz="1600" i="0" u="none" strike="noStrike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奥加伊妥珠</a:t>
            </a:r>
            <a:r>
              <a:rPr lang="zh-CN" altLang="en-US" sz="1600" b="1" i="0" u="none" strike="noStrike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完全缓解率达</a:t>
            </a:r>
            <a:r>
              <a:rPr lang="en-US" altLang="zh-CN" sz="1600" b="1" i="0" u="none" strike="noStrike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81.8%</a:t>
            </a:r>
            <a:r>
              <a:rPr lang="zh-CN" altLang="en-US" sz="1600" i="0" u="none" strike="noStrike" dirty="0">
                <a:latin typeface="Pfizer Diatype Cyrillic" panose="020B0504040202060203" pitchFamily="34" charset="0"/>
                <a:ea typeface="微软雅黑" panose="020B0503020204020204" pitchFamily="34" charset="-122"/>
                <a:cs typeface="Noto Sans SC"/>
                <a:sym typeface="Noto Sans SC"/>
              </a:rPr>
              <a:t>，进一步验证临床疗效</a:t>
            </a:r>
            <a:endParaRPr lang="en-US" altLang="zh-CN" sz="1400" i="0" u="none" strike="noStrike" dirty="0">
              <a:latin typeface="Pfizer Diatype Cyrillic" panose="020B0504040202060203" pitchFamily="34" charset="0"/>
              <a:ea typeface="微软雅黑" panose="020B0503020204020204" pitchFamily="34" charset="-122"/>
              <a:cs typeface="Noto Sans SC"/>
              <a:sym typeface="Noto Sans SC"/>
            </a:endParaRPr>
          </a:p>
        </p:txBody>
      </p:sp>
    </p:spTree>
    <p:extLst>
      <p:ext uri="{BB962C8B-B14F-4D97-AF65-F5344CB8AC3E}">
        <p14:creationId xmlns:p14="http://schemas.microsoft.com/office/powerpoint/2010/main" val="337951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443">
            <a:extLst>
              <a:ext uri="{FF2B5EF4-FFF2-40B4-BE49-F238E27FC236}">
                <a16:creationId xmlns:a16="http://schemas.microsoft.com/office/drawing/2014/main" id="{F14B96BE-4E4B-5844-4C44-A476199A5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25791"/>
              </p:ext>
            </p:extLst>
          </p:nvPr>
        </p:nvGraphicFramePr>
        <p:xfrm>
          <a:off x="2542000" y="1499258"/>
          <a:ext cx="9122402" cy="2891026"/>
        </p:xfrm>
        <a:graphic>
          <a:graphicData uri="http://schemas.openxmlformats.org/drawingml/2006/table">
            <a:tbl>
              <a:tblPr/>
              <a:tblGrid>
                <a:gridCol w="6733900">
                  <a:extLst>
                    <a:ext uri="{9D8B030D-6E8A-4147-A177-3AD203B41FA5}">
                      <a16:colId xmlns:a16="http://schemas.microsoft.com/office/drawing/2014/main" val="821106004"/>
                    </a:ext>
                  </a:extLst>
                </a:gridCol>
                <a:gridCol w="2388502">
                  <a:extLst>
                    <a:ext uri="{9D8B030D-6E8A-4147-A177-3AD203B41FA5}">
                      <a16:colId xmlns:a16="http://schemas.microsoft.com/office/drawing/2014/main" val="4017548071"/>
                    </a:ext>
                  </a:extLst>
                </a:gridCol>
              </a:tblGrid>
              <a:tr h="4292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指南名称</a:t>
                      </a: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solidFill>
                      <a:srgbClr val="0047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指南推荐</a:t>
                      </a: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solidFill>
                      <a:srgbClr val="004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33374"/>
                  </a:ext>
                </a:extLst>
              </a:tr>
              <a:tr h="76634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《2026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年中国临床肿瘤学会 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CSCO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恶性血液病诊疗指南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600" b="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>
                      <a:noFill/>
                    </a:lnT>
                    <a:lnB w="6350">
                      <a:solidFill>
                        <a:srgbClr val="E0E0E0"/>
                      </a:solidFill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20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>
                      <a:noFill/>
                    </a:lnT>
                    <a:lnB w="6350">
                      <a:solidFill>
                        <a:srgbClr val="E0E0E0"/>
                      </a:solidFill>
                    </a:lnB>
                    <a:solidFill>
                      <a:srgbClr val="F5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64752"/>
                  </a:ext>
                </a:extLst>
              </a:tr>
              <a:tr h="659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《2026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年美国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NCCN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急性淋巴细胞白血病诊疗指南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E0E0E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2000" b="1" baseline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E0E0E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31806"/>
                  </a:ext>
                </a:extLst>
              </a:tr>
              <a:tr h="103625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《2025</a:t>
                      </a:r>
                      <a:r>
                        <a:rPr lang="zh-CN" altLang="en-US" sz="16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年中国抗癌协会 </a:t>
                      </a:r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(CACA) </a:t>
                      </a:r>
                      <a:r>
                        <a:rPr lang="zh-CN" altLang="en-US" sz="16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白血病诊疗指南</a:t>
                      </a:r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中国成人急性淋巴细胞白血病诊断与治疗指南（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年版）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b="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E0E0E0"/>
                      </a:solidFill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根据抗原表达，推荐</a:t>
                      </a:r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CD22 </a:t>
                      </a:r>
                      <a:r>
                        <a:rPr lang="zh-CN" altLang="en-US" sz="16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抗体偶联药物等抗体为基础的挽救治疗</a:t>
                      </a:r>
                    </a:p>
                  </a:txBody>
                  <a:tcPr anchor="ctr">
                    <a:lnL w="6350">
                      <a:noFill/>
                    </a:lnL>
                    <a:lnR w="6350">
                      <a:noFill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E0E0E0"/>
                      </a:solidFill>
                    </a:lnB>
                    <a:solidFill>
                      <a:srgbClr val="F5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88558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60C99753-C983-8B5D-2F5E-2DF2C55C1965}"/>
              </a:ext>
            </a:extLst>
          </p:cNvPr>
          <p:cNvSpPr/>
          <p:nvPr/>
        </p:nvSpPr>
        <p:spPr bwMode="gray">
          <a:xfrm>
            <a:off x="2542000" y="4633432"/>
            <a:ext cx="9100000" cy="126228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各关键临床试验数据表明奥加伊妥珠单抗展现显著的</a:t>
            </a: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评审认可在复发难治性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阳性成人急性淋巴细胞白血病患者中，</a:t>
            </a: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奥加伊妥珠单抗治疗组的血液学缓解率优效于对照组，代表显著临床获益 </a:t>
            </a:r>
            <a:endParaRPr lang="en-US" altLang="zh-CN" sz="1400" dirty="0"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亚裔患者在接受奥加伊妥珠单抗治疗，相比总人群，呈现一致的优势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43AB99-7348-5713-AC2B-250C2D4B4A57}"/>
              </a:ext>
            </a:extLst>
          </p:cNvPr>
          <p:cNvSpPr/>
          <p:nvPr/>
        </p:nvSpPr>
        <p:spPr bwMode="gray">
          <a:xfrm>
            <a:off x="432000" y="4633432"/>
            <a:ext cx="2060000" cy="1262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药品审评报告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B16C40-A29D-D8A1-3B37-E2DEBF066D8C}"/>
              </a:ext>
            </a:extLst>
          </p:cNvPr>
          <p:cNvSpPr/>
          <p:nvPr/>
        </p:nvSpPr>
        <p:spPr bwMode="gray">
          <a:xfrm>
            <a:off x="432000" y="1503226"/>
            <a:ext cx="2060000" cy="2887058"/>
          </a:xfrm>
          <a:prstGeom prst="rect">
            <a:avLst/>
          </a:prstGeom>
          <a:solidFill>
            <a:srgbClr val="DDF1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45715" rIns="36000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1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权威指南推荐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ABA358-F3B2-0F00-19BD-D6FBDC1D198C}"/>
              </a:ext>
            </a:extLst>
          </p:cNvPr>
          <p:cNvSpPr txBox="1"/>
          <p:nvPr/>
        </p:nvSpPr>
        <p:spPr bwMode="gray">
          <a:xfrm>
            <a:off x="432000" y="540000"/>
            <a:ext cx="11160000" cy="8280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NCCN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级推荐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用于复发难治急淋成人治疗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C74884-419D-4844-D2CB-7195DAC50ECE}"/>
              </a:ext>
            </a:extLst>
          </p:cNvPr>
          <p:cNvSpPr txBox="1"/>
          <p:nvPr/>
        </p:nvSpPr>
        <p:spPr bwMode="gray">
          <a:xfrm>
            <a:off x="1834574" y="6464802"/>
            <a:ext cx="976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中国临床肿瘤学会（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CSCO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恶性血液病诊疗指南（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年版）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[Guideline].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Comprehensive Cancer Network (NCCN). Acute Lymphoblastic Leukemia Guidelines. Version1.2026 [Guideline].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年中国抗癌协会（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CACA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）白血病诊疗指南</a:t>
            </a: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中国成人急性淋巴细胞白血病诊断与治疗指南（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年版）</a:t>
            </a: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国家药品监督管理局药品审评中心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申请上市技术审评报告：注射用奥加伊妥珠单抗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 defTabSz="914126">
              <a:buFont typeface="+mj-lt"/>
              <a:buAutoNum type="arabicPeriod"/>
              <a:defRPr/>
            </a:pP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0" indent="-228600" defTabSz="914126">
              <a:buFont typeface="+mj-lt"/>
              <a:buAutoNum type="arabicPeriod"/>
              <a:defRPr/>
            </a:pP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5AB183-51E0-845D-41AD-A947CA4DC46E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749F4AC-2F04-D74A-8D9A-A7DB601FAA3F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</p:spTree>
    <p:extLst>
      <p:ext uri="{BB962C8B-B14F-4D97-AF65-F5344CB8AC3E}">
        <p14:creationId xmlns:p14="http://schemas.microsoft.com/office/powerpoint/2010/main" val="167065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6947703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415" imgH="416" progId="TCLayout.ActiveDocument.1">
                  <p:embed/>
                </p:oleObj>
              </mc:Choice>
              <mc:Fallback>
                <p:oleObj name="think-cell 幻灯片" r:id="rId9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F59B80E8-C305-F2B3-5547-1F0345724755}"/>
              </a:ext>
            </a:extLst>
          </p:cNvPr>
          <p:cNvSpPr/>
          <p:nvPr/>
        </p:nvSpPr>
        <p:spPr bwMode="gray">
          <a:xfrm>
            <a:off x="533400" y="1477963"/>
            <a:ext cx="5101843" cy="570270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安全性良好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2583B6-E34D-D697-9819-87737848879B}"/>
              </a:ext>
            </a:extLst>
          </p:cNvPr>
          <p:cNvSpPr/>
          <p:nvPr/>
        </p:nvSpPr>
        <p:spPr bwMode="gray">
          <a:xfrm>
            <a:off x="533400" y="2128838"/>
            <a:ext cx="5101843" cy="4065503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000" indent="-180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III</a:t>
            </a:r>
            <a:r>
              <a:rPr lang="zh-CN" altLang="en-US" sz="1600" b="1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期研究显示，</a:t>
            </a:r>
            <a:r>
              <a: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级血液学相关不良反应发生率更低</a:t>
            </a:r>
            <a:r>
              <a:rPr lang="en-US" altLang="zh-CN" sz="1600" baseline="300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600" b="1" dirty="0"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600" b="1" dirty="0"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600" b="1" dirty="0"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600" b="1" dirty="0"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CN" sz="1600" b="1" dirty="0"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600" b="1" dirty="0"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真实世界研究证实</a:t>
            </a: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，奥加伊妥珠单抗相对于传统化疗，</a:t>
            </a:r>
            <a:r>
              <a: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显著降低感染风险</a:t>
            </a:r>
            <a:r>
              <a:rPr lang="en-US" altLang="zh-CN" sz="1600" baseline="300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  <a:p>
            <a:pPr marL="432000" lvl="1" indent="-180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lang="en-US" altLang="zh-CN" sz="16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级的感染总体发生率低（仅为 </a:t>
            </a:r>
            <a:r>
              <a:rPr lang="en-US" altLang="zh-CN" sz="16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9%</a:t>
            </a:r>
            <a:r>
              <a:rPr lang="zh-CN" altLang="en-US" sz="1600" dirty="0"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），无感染相关死亡发生</a:t>
            </a:r>
            <a:endParaRPr lang="en-US" altLang="zh-CN" sz="1600" dirty="0">
              <a:latin typeface="Arial" panose="020B0604020202020204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A3D1BA-6EB4-6134-240E-AC7261A957C9}"/>
              </a:ext>
            </a:extLst>
          </p:cNvPr>
          <p:cNvSpPr txBox="1"/>
          <p:nvPr/>
        </p:nvSpPr>
        <p:spPr bwMode="gray">
          <a:xfrm>
            <a:off x="432000" y="540000"/>
            <a:ext cx="11160000" cy="8280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安全性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角度，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优于传统化疗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</a:t>
            </a:r>
            <a:r>
              <a:rPr lang="zh-CN" altLang="en-US" sz="2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血液学相关不良反应发生率更低，显著降低感染风险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699EF7-13B2-F410-E3E6-27431835E6E1}"/>
              </a:ext>
            </a:extLst>
          </p:cNvPr>
          <p:cNvSpPr txBox="1"/>
          <p:nvPr/>
        </p:nvSpPr>
        <p:spPr bwMode="gray">
          <a:xfrm>
            <a:off x="1831982" y="6377829"/>
            <a:ext cx="976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Therapy for Acute Lymphoblastic Leukemia. N Engl J Med. 2016;375(8):740-753. doi:10.1056/NEJMoa1509277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Candoni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A, et al. First report of the GIMEMA INO-first multicenter observational study analyzing infective and non-infective complications in patients with relapsed or refractory B-cell acute lymphoblastic leukemia treated with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ASH 2025. Abstract 5102P.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fr-FR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Yoon, JH., Lee, JH., Yang, DH. et al. Ann </a:t>
            </a:r>
            <a:r>
              <a:rPr lang="fr-FR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Hematol</a:t>
            </a:r>
            <a:r>
              <a:rPr lang="fr-FR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105, 91 (2026). 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fr-FR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 Pan et al. Transplantation and cellular </a:t>
            </a:r>
            <a:r>
              <a:rPr lang="fr-FR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therapy</a:t>
            </a:r>
            <a:r>
              <a:rPr lang="zh-CN" altLang="fr-FR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fr-FR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2026); S2666-6367(26)00420-3 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fr-FR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Zhuo Wan, et al.. ASH 2025. 1569P 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fr-FR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Depei</a:t>
            </a:r>
            <a:r>
              <a:rPr lang="fr-FR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Wu, et al. EHA 2026.  Abstract PB2613. 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fr-FR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Jiaxin Zheng, et al. EHA 2026 Abstract PS1482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2413A8B-1EDD-EE8F-C54D-31495856970E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EC217F1-E80D-5C65-F1FB-5D2A15390804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DFEC6C-FFD7-6A34-0EE9-61D915B01194}"/>
              </a:ext>
            </a:extLst>
          </p:cNvPr>
          <p:cNvSpPr/>
          <p:nvPr/>
        </p:nvSpPr>
        <p:spPr bwMode="gray">
          <a:xfrm>
            <a:off x="6391275" y="2128838"/>
            <a:ext cx="5101843" cy="4023362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000" indent="-1800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ea typeface="微软雅黑" panose="020B0503020204020204" pitchFamily="34" charset="-122"/>
                <a:cs typeface="Times New Roman" panose="02020603050405020304" pitchFamily="18" charset="0"/>
              </a:rPr>
              <a:t>说明书中最常见严重不良反应为感染、中性粒细胞减少伴发热、出血、腹痛、发热、肝小静脉闭塞病 </a:t>
            </a:r>
            <a:r>
              <a:rPr lang="en-US" altLang="zh-CN" sz="1500" dirty="0">
                <a:ea typeface="微软雅黑" panose="020B0503020204020204" pitchFamily="34" charset="-122"/>
                <a:cs typeface="Times New Roman" panose="02020603050405020304" pitchFamily="18" charset="0"/>
              </a:rPr>
              <a:t>(VOD)</a:t>
            </a:r>
            <a:r>
              <a:rPr lang="en-US" altLang="zh-CN" sz="1500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marL="180000" indent="-1800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ea typeface="微软雅黑" panose="020B0503020204020204" pitchFamily="34" charset="-122"/>
                <a:cs typeface="Times New Roman" panose="02020603050405020304" pitchFamily="18" charset="0"/>
              </a:rPr>
              <a:t>轻度、中度或重度肾功能损害的患者无需调整起始剂量，老年患者无需进行剂量调整</a:t>
            </a:r>
            <a:r>
              <a:rPr lang="en-US" altLang="zh-CN" sz="1500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marL="180000" indent="-1800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通过有效管理可降低肝小静脉闭塞病 </a:t>
            </a:r>
            <a:r>
              <a:rPr lang="en-US" altLang="zh-CN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(VOD)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风险，国内外真实世界研究证实</a:t>
            </a:r>
            <a:r>
              <a:rPr lang="en-US" altLang="zh-CN" sz="15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VOD</a:t>
            </a:r>
            <a:r>
              <a:rPr lang="zh-CN" altLang="en-US" sz="15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可控可管理</a:t>
            </a:r>
            <a:r>
              <a:rPr lang="en-US" altLang="zh-CN" sz="15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3-7</a:t>
            </a:r>
          </a:p>
          <a:p>
            <a:pPr marL="360000" lvl="1" indent="-1800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韩国上市后监督研究显示，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VOD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发生率低至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2.8%</a:t>
            </a:r>
            <a:endParaRPr lang="en-US" altLang="zh-CN" sz="1200" baseline="30000" dirty="0">
              <a:latin typeface="Pfizer Diatype Cyrillic" panose="020B0504040202060203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0000" lvl="1" indent="-1800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多项中国真实世界研究显示，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VOD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发生率非常低，部分文献为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，整体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VOD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发生率范围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0-4.5%</a:t>
            </a:r>
            <a:endParaRPr lang="en-US" altLang="zh-CN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lvl="2" indent="-1800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安全性管理方案证明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VOD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可防可控可管理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:《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造血干细胞移植后肝窦隙阻塞综合征诊断与治疗中国专家共识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 《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抗体药物偶联物治疗血液系统恶性肿瘤中国专家共识</a:t>
            </a:r>
            <a:r>
              <a:rPr lang="en-US" altLang="zh-CN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 </a:t>
            </a:r>
            <a:r>
              <a:rPr lang="zh-CN" altLang="en-US" sz="1200" dirty="0">
                <a:latin typeface="Pfizer Diatype Cyrillic" panose="020B0504040202060203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ADA80C9-2454-5202-C2D8-A705B1B2F96A}"/>
              </a:ext>
            </a:extLst>
          </p:cNvPr>
          <p:cNvSpPr/>
          <p:nvPr/>
        </p:nvSpPr>
        <p:spPr bwMode="gray">
          <a:xfrm>
            <a:off x="6391275" y="1477963"/>
            <a:ext cx="5101843" cy="570270"/>
          </a:xfrm>
          <a:prstGeom prst="rect">
            <a:avLst/>
          </a:prstGeom>
          <a:solidFill>
            <a:srgbClr val="D9F0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国内外不良反应发生情况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EABB92DB-AADD-C269-9961-8169F470F2E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3642057"/>
              </p:ext>
            </p:extLst>
          </p:nvPr>
        </p:nvGraphicFramePr>
        <p:xfrm>
          <a:off x="779463" y="2989263"/>
          <a:ext cx="2178050" cy="13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827DA34-0D97-8126-8214-50EDBE94E57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131888" y="3562350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802B9F-8F23-4801-8B2A-68557D323C55}" type="datetime'''''5''''''''''''9''''%'''''''''''''''''''''''''''">
              <a:rPr lang="en-US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59%</a:t>
            </a:fld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24C8DB3-5C06-2491-1663-FF4D673EB5D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108200" y="3721100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8D3"/>
                </a:solidFill>
              </a14:hiddenFill>
            </a:ext>
          </a:extLst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077577-61DD-4712-8E6E-890940FFE909}" type="datetime'''''''''''''''''''''''''''4''''''2''''''%'''''''''''''''">
              <a:rPr lang="en-US" altLang="en-US" sz="1800" b="1" smtClean="0">
                <a:solidFill>
                  <a:srgbClr val="FFFFFF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endParaRPr lang="zh-CN" altLang="en-US" sz="1800" b="1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5504771-7114-A1D5-74B9-B287C48448D3}"/>
              </a:ext>
            </a:extLst>
          </p:cNvPr>
          <p:cNvSpPr txBox="1"/>
          <p:nvPr/>
        </p:nvSpPr>
        <p:spPr bwMode="gray">
          <a:xfrm>
            <a:off x="979488" y="4302125"/>
            <a:ext cx="1287267" cy="16033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血小板减少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80CEB93-1E35-9857-10E0-626FCB4BD391}"/>
              </a:ext>
            </a:extLst>
          </p:cNvPr>
          <p:cNvSpPr txBox="1"/>
          <p:nvPr/>
        </p:nvSpPr>
        <p:spPr bwMode="gray">
          <a:xfrm>
            <a:off x="3386138" y="4302125"/>
            <a:ext cx="1841166" cy="212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贫血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7AD9AEEA-7851-3D13-7A19-A4416954744A}"/>
              </a:ext>
            </a:extLst>
          </p:cNvPr>
          <p:cNvSpPr/>
          <p:nvPr/>
        </p:nvSpPr>
        <p:spPr bwMode="gray">
          <a:xfrm>
            <a:off x="1863725" y="2711450"/>
            <a:ext cx="219145" cy="149095"/>
          </a:xfrm>
          <a:prstGeom prst="rect">
            <a:avLst/>
          </a:prstGeom>
          <a:solidFill>
            <a:srgbClr val="DFE5E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DCB9FF9-A14F-8ECD-4165-3A13B85A4766}"/>
              </a:ext>
            </a:extLst>
          </p:cNvPr>
          <p:cNvSpPr txBox="1"/>
          <p:nvPr/>
        </p:nvSpPr>
        <p:spPr bwMode="gray">
          <a:xfrm>
            <a:off x="2076450" y="2679700"/>
            <a:ext cx="1121134" cy="149095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传统化疗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FAAD0AD-B58E-EB61-A0F3-DA91429BB4AB}"/>
              </a:ext>
            </a:extLst>
          </p:cNvPr>
          <p:cNvSpPr/>
          <p:nvPr/>
        </p:nvSpPr>
        <p:spPr bwMode="gray">
          <a:xfrm>
            <a:off x="3027363" y="2711450"/>
            <a:ext cx="219145" cy="149095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A6466FAA-344A-DF91-94B2-E8C13F55DB3F}"/>
              </a:ext>
            </a:extLst>
          </p:cNvPr>
          <p:cNvSpPr txBox="1"/>
          <p:nvPr/>
        </p:nvSpPr>
        <p:spPr bwMode="gray">
          <a:xfrm>
            <a:off x="3241675" y="2679700"/>
            <a:ext cx="1121134" cy="149095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</a:t>
            </a:r>
          </a:p>
        </p:txBody>
      </p:sp>
      <p:pic>
        <p:nvPicPr>
          <p:cNvPr id="82" name="图形 81" descr="箭头: 向右旋转 纯色填充">
            <a:extLst>
              <a:ext uri="{FF2B5EF4-FFF2-40B4-BE49-F238E27FC236}">
                <a16:creationId xmlns:a16="http://schemas.microsoft.com/office/drawing/2014/main" id="{F4FFBD39-0F22-90E0-78EA-C54E1D37FB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06875" y="3265488"/>
            <a:ext cx="523875" cy="544298"/>
          </a:xfrm>
          <a:prstGeom prst="rect">
            <a:avLst/>
          </a:prstGeom>
        </p:spPr>
      </p:pic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7EF12723-2F39-829A-70A6-DD9655BC082C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2468156"/>
              </p:ext>
            </p:extLst>
          </p:nvPr>
        </p:nvGraphicFramePr>
        <p:xfrm>
          <a:off x="3227388" y="3106738"/>
          <a:ext cx="2178050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9233831-E9C9-0FE2-A304-2D28F848D0E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3579813" y="3621088"/>
            <a:ext cx="463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203BB6-17A8-4DA1-B59C-5D39860510D2}" type="datetime'''''''''''''''''''''''''4''7''''''''%'''''''''''">
              <a:rPr lang="en-US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47%</a:t>
            </a:fld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2506B17-F2A8-CED7-4FCA-C653E01E2535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4556125" y="3871913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8D3"/>
                </a:solidFill>
              </a14:hiddenFill>
            </a:ext>
          </a:extLst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D1DAF9-03B7-4226-8E03-15C0B7F0767B}" type="datetime'''''''''''''2''''''''''''''4''''%'''''''''''''''''''''">
              <a:rPr lang="en-US" altLang="en-US" sz="1800" b="1" smtClean="0">
                <a:solidFill>
                  <a:srgbClr val="FFFFFF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24%</a:t>
            </a:fld>
            <a:endParaRPr lang="zh-CN" altLang="en-US" sz="1800" b="1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pic>
        <p:nvPicPr>
          <p:cNvPr id="81" name="图形 80" descr="箭头: 向右旋转 纯色填充">
            <a:extLst>
              <a:ext uri="{FF2B5EF4-FFF2-40B4-BE49-F238E27FC236}">
                <a16:creationId xmlns:a16="http://schemas.microsoft.com/office/drawing/2014/main" id="{18DB2DC9-5123-C5D9-72B7-EA3A5E0B60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82750" y="2989263"/>
            <a:ext cx="595239" cy="4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2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565CF-7969-435D-6EF4-5FAB1A9A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0895CC51-1DA5-708B-BB76-6AE44B6B489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4797139"/>
              </p:ext>
            </p:ext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0895CC51-1DA5-708B-BB76-6AE44B6B4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矩形 56">
            <a:extLst>
              <a:ext uri="{FF2B5EF4-FFF2-40B4-BE49-F238E27FC236}">
                <a16:creationId xmlns:a16="http://schemas.microsoft.com/office/drawing/2014/main" id="{DED03B00-A85B-7039-7080-6B455092AC19}"/>
              </a:ext>
            </a:extLst>
          </p:cNvPr>
          <p:cNvSpPr/>
          <p:nvPr/>
        </p:nvSpPr>
        <p:spPr bwMode="gray">
          <a:xfrm>
            <a:off x="467648" y="1981919"/>
            <a:ext cx="5502349" cy="192256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288000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成人急性淋巴细胞白血病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死亡率高，是恶性血液肿瘤首位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Calibri" panose="020F0502020204030204" pitchFamily="34" charset="0"/>
              </a:rPr>
              <a:t>1-2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中位生存期仅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年生存率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(OS)&lt;10%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现目录内传统化疗疗效有限：缓解率仅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29.4%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、复发率近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，未满足需求急迫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426F5E0-831C-126E-DD8E-4E5B074611F2}"/>
              </a:ext>
            </a:extLst>
          </p:cNvPr>
          <p:cNvSpPr txBox="1"/>
          <p:nvPr/>
        </p:nvSpPr>
        <p:spPr bwMode="gray">
          <a:xfrm>
            <a:off x="1707925" y="1769264"/>
            <a:ext cx="3021795" cy="468000"/>
          </a:xfrm>
          <a:prstGeom prst="rect">
            <a:avLst/>
          </a:prstGeom>
          <a:solidFill>
            <a:srgbClr val="D9F0FF"/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对公共健康的影响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4967350-0613-36BA-01FF-1F5AC8A30B21}"/>
              </a:ext>
            </a:extLst>
          </p:cNvPr>
          <p:cNvSpPr/>
          <p:nvPr/>
        </p:nvSpPr>
        <p:spPr bwMode="gray">
          <a:xfrm>
            <a:off x="6321242" y="1981919"/>
            <a:ext cx="5502349" cy="192256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288000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中国优先审评，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优先审评、孤儿药认证以及突破性疗法，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首个且唯一治疗复发难治急淋的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创新药物，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精准靶向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独特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CD22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靶点</a:t>
            </a:r>
            <a:r>
              <a:rPr lang="zh-CN" altLang="en-US" sz="1400" b="1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：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唯一靶向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CD22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用于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R/R B-ALL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治疗的创新药物，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90%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以上的</a:t>
            </a:r>
            <a:r>
              <a:rPr lang="en-US" altLang="zh-CN" sz="1400" dirty="0">
                <a:latin typeface="微软雅黑"/>
                <a:ea typeface="微软雅黑"/>
              </a:rPr>
              <a:t>B-ALL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伴有</a:t>
            </a:r>
            <a:r>
              <a:rPr lang="en-US" altLang="zh-CN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CD22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表达</a:t>
            </a:r>
            <a:r>
              <a:rPr lang="en-US" altLang="zh-CN" sz="1400" baseline="30000" dirty="0">
                <a:solidFill>
                  <a:srgbClr val="000000"/>
                </a:solidFill>
                <a:latin typeface="微软雅黑"/>
                <a:ea typeface="微软雅黑"/>
                <a:sym typeface="Arial" panose="020B0604020202020204" pitchFamily="34" charset="0"/>
              </a:rPr>
              <a:t>5</a:t>
            </a:r>
            <a:endParaRPr lang="en-US" altLang="zh-CN" sz="14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A052A41-91A5-0CD9-16C6-9CED8DC59D55}"/>
              </a:ext>
            </a:extLst>
          </p:cNvPr>
          <p:cNvSpPr txBox="1"/>
          <p:nvPr/>
        </p:nvSpPr>
        <p:spPr bwMode="gray">
          <a:xfrm>
            <a:off x="7561519" y="1769264"/>
            <a:ext cx="3021795" cy="468000"/>
          </a:xfrm>
          <a:prstGeom prst="rect">
            <a:avLst/>
          </a:prstGeom>
          <a:solidFill>
            <a:srgbClr val="D9F0FF"/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突破性创新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0089848-DF7F-5671-5E09-D14C7F4F64C8}"/>
              </a:ext>
            </a:extLst>
          </p:cNvPr>
          <p:cNvSpPr/>
          <p:nvPr/>
        </p:nvSpPr>
        <p:spPr bwMode="gray">
          <a:xfrm>
            <a:off x="467648" y="4321117"/>
            <a:ext cx="5502349" cy="16285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216000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医保目录内仍以传统化疗为主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填补目录中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用于治疗复发难治急淋的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药物空白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80B6E5F-1C6B-882F-17D3-082B3FEF3261}"/>
              </a:ext>
            </a:extLst>
          </p:cNvPr>
          <p:cNvSpPr txBox="1"/>
          <p:nvPr/>
        </p:nvSpPr>
        <p:spPr bwMode="gray">
          <a:xfrm>
            <a:off x="1707925" y="4088197"/>
            <a:ext cx="3021795" cy="468000"/>
          </a:xfrm>
          <a:prstGeom prst="rect">
            <a:avLst/>
          </a:prstGeom>
          <a:solidFill>
            <a:srgbClr val="D9F0FF"/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弥补目录短板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B4C1922-FC7E-5496-A62F-D6FF7DF9A1F8}"/>
              </a:ext>
            </a:extLst>
          </p:cNvPr>
          <p:cNvSpPr/>
          <p:nvPr/>
        </p:nvSpPr>
        <p:spPr bwMode="gray">
          <a:xfrm>
            <a:off x="6321242" y="4333389"/>
            <a:ext cx="5502349" cy="16285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252000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285750" fontAlgn="base">
              <a:lnSpc>
                <a:spcPct val="12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适应症明确，诊断明确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不易滥用</a:t>
            </a:r>
            <a:endParaRPr lang="en-US" altLang="zh-CN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用量可控：</a:t>
            </a: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在其他已纳入医保报销的国家，实际中位治疗≤</a:t>
            </a:r>
            <a:r>
              <a:rPr lang="en-US" altLang="zh-CN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周期（</a:t>
            </a:r>
            <a:r>
              <a:rPr lang="en-US" altLang="zh-CN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6-8</a:t>
            </a: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瓶）</a:t>
            </a:r>
            <a:r>
              <a:rPr lang="en-US" altLang="zh-CN" sz="1400" baseline="300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7-8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可门诊输注，无需住院，提升病床周转率，</a:t>
            </a:r>
            <a:r>
              <a:rPr lang="zh-CN" altLang="en-US" sz="1400" dirty="0"/>
              <a:t>临床</a:t>
            </a: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管理方便</a:t>
            </a:r>
            <a:endParaRPr lang="en-US" altLang="zh-CN" sz="1400" dirty="0"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AB26C084-47D6-53AB-EBAC-5EDC66BA4CED}"/>
              </a:ext>
            </a:extLst>
          </p:cNvPr>
          <p:cNvSpPr/>
          <p:nvPr/>
        </p:nvSpPr>
        <p:spPr bwMode="gray">
          <a:xfrm>
            <a:off x="1293925" y="1785056"/>
            <a:ext cx="396000" cy="39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0" name="图形 69" descr="Cpr 纯色填充">
            <a:extLst>
              <a:ext uri="{FF2B5EF4-FFF2-40B4-BE49-F238E27FC236}">
                <a16:creationId xmlns:a16="http://schemas.microsoft.com/office/drawing/2014/main" id="{44843E6E-750C-DE1B-363B-F84D2755CA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925" y="1839056"/>
            <a:ext cx="288000" cy="288000"/>
          </a:xfrm>
          <a:prstGeom prst="rect">
            <a:avLst/>
          </a:prstGeom>
        </p:spPr>
      </p:pic>
      <p:sp>
        <p:nvSpPr>
          <p:cNvPr id="100" name="椭圆 99">
            <a:extLst>
              <a:ext uri="{FF2B5EF4-FFF2-40B4-BE49-F238E27FC236}">
                <a16:creationId xmlns:a16="http://schemas.microsoft.com/office/drawing/2014/main" id="{61DF5566-1872-3FC3-C95E-91A9A445569C}"/>
              </a:ext>
            </a:extLst>
          </p:cNvPr>
          <p:cNvSpPr/>
          <p:nvPr/>
        </p:nvSpPr>
        <p:spPr bwMode="gray">
          <a:xfrm>
            <a:off x="1311924" y="4110601"/>
            <a:ext cx="396000" cy="39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1" name="图形 100" descr="拼图 纯色填充">
            <a:extLst>
              <a:ext uri="{FF2B5EF4-FFF2-40B4-BE49-F238E27FC236}">
                <a16:creationId xmlns:a16="http://schemas.microsoft.com/office/drawing/2014/main" id="{08B2A12D-D750-A833-1DC5-8EE310408C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7924" y="4146602"/>
            <a:ext cx="324000" cy="323999"/>
          </a:xfrm>
          <a:prstGeom prst="rect">
            <a:avLst/>
          </a:prstGeom>
        </p:spPr>
      </p:pic>
      <p:sp>
        <p:nvSpPr>
          <p:cNvPr id="128" name="椭圆 127">
            <a:extLst>
              <a:ext uri="{FF2B5EF4-FFF2-40B4-BE49-F238E27FC236}">
                <a16:creationId xmlns:a16="http://schemas.microsoft.com/office/drawing/2014/main" id="{CF8179CD-E4DA-B5D6-63CA-B3438900E340}"/>
              </a:ext>
            </a:extLst>
          </p:cNvPr>
          <p:cNvSpPr/>
          <p:nvPr/>
        </p:nvSpPr>
        <p:spPr bwMode="gray">
          <a:xfrm>
            <a:off x="7165519" y="4123116"/>
            <a:ext cx="396000" cy="39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1" name="图形 150" descr="化学 纯色填充">
            <a:extLst>
              <a:ext uri="{FF2B5EF4-FFF2-40B4-BE49-F238E27FC236}">
                <a16:creationId xmlns:a16="http://schemas.microsoft.com/office/drawing/2014/main" id="{E13F1656-2409-7D98-8456-CD809F0936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1519" y="4146602"/>
            <a:ext cx="324000" cy="324000"/>
          </a:xfrm>
          <a:prstGeom prst="rect">
            <a:avLst/>
          </a:prstGeom>
        </p:spPr>
      </p:pic>
      <p:sp>
        <p:nvSpPr>
          <p:cNvPr id="96" name="椭圆 95">
            <a:extLst>
              <a:ext uri="{FF2B5EF4-FFF2-40B4-BE49-F238E27FC236}">
                <a16:creationId xmlns:a16="http://schemas.microsoft.com/office/drawing/2014/main" id="{9A2FA0D0-30D3-8B32-0829-6224AFBA29F4}"/>
              </a:ext>
            </a:extLst>
          </p:cNvPr>
          <p:cNvSpPr/>
          <p:nvPr/>
        </p:nvSpPr>
        <p:spPr bwMode="gray">
          <a:xfrm>
            <a:off x="7165519" y="1793526"/>
            <a:ext cx="396000" cy="39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99" name="图形 98" descr="男人和女人 纯色填充">
            <a:extLst>
              <a:ext uri="{FF2B5EF4-FFF2-40B4-BE49-F238E27FC236}">
                <a16:creationId xmlns:a16="http://schemas.microsoft.com/office/drawing/2014/main" id="{B5958CC1-F65B-AE80-CC67-45ADFC95F2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1519" y="1829526"/>
            <a:ext cx="324000" cy="324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E5287A2-8005-4D03-7F5E-6E227D7F1E10}"/>
              </a:ext>
            </a:extLst>
          </p:cNvPr>
          <p:cNvSpPr txBox="1"/>
          <p:nvPr/>
        </p:nvSpPr>
        <p:spPr bwMode="gray">
          <a:xfrm>
            <a:off x="7561519" y="4120734"/>
            <a:ext cx="3021795" cy="468000"/>
          </a:xfrm>
          <a:prstGeom prst="rect">
            <a:avLst/>
          </a:prstGeom>
          <a:solidFill>
            <a:srgbClr val="D9F0FF"/>
          </a:solidFill>
        </p:spPr>
        <p:txBody>
          <a:bodyPr wrap="non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50CCAE-4AB8-18F9-5399-B9F7E2AE79B2}"/>
              </a:ext>
            </a:extLst>
          </p:cNvPr>
          <p:cNvSpPr txBox="1"/>
          <p:nvPr/>
        </p:nvSpPr>
        <p:spPr bwMode="gray">
          <a:xfrm>
            <a:off x="432000" y="540000"/>
            <a:ext cx="11160000" cy="82800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方面，复发难治急淋是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死亡率高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，奥加伊妥珠单抗疗效显著，真实世界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用量有限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，医保易管理，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患者人数少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，基金影响有限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E887D3-CEE7-8EDF-CD41-0FBB3A0A044B}"/>
              </a:ext>
            </a:extLst>
          </p:cNvPr>
          <p:cNvSpPr txBox="1"/>
          <p:nvPr/>
        </p:nvSpPr>
        <p:spPr bwMode="gray">
          <a:xfrm>
            <a:off x="1783519" y="6260833"/>
            <a:ext cx="9731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Zhang N, Wu J, Wang Q, et al. Global burden of hematologic malignancies and evolution patterns over the past 30 years. Blood Cancer J. 2023;13(1):82. Published 2023 May 17. doi:10.1038/s41408-023-00853-3</a:t>
            </a:r>
          </a:p>
          <a:p>
            <a:pPr marL="228600" lvl="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 M, Chen W, Liu K, et al. The Global Burden of Leukemia and Its Attributable Factors in 204 Countries and Territories: Findings from the Global Burden of Disease 2019 Study and Projections to 2030. J Oncol. 2022;2022:1612702. Published 2022 Apr 25. doi:10.1155/2022/1612702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国家药品监督管理局药品审评中心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申请上市技术审评报告：注射用奥加伊妥珠单抗</a:t>
            </a:r>
            <a:endParaRPr lang="en-US" altLang="zh-CN" sz="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of care in relapsed or refractory acute lymphoblastic leukemia: Final report and long-term survival follow-up from the randomized, phase 3 INO-VATE study. Cancer. 2019;125(14):2474-2487. doi:10.1002/cncr.32116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Kantarjian HM, DeAngelo DJ, Stelljes M, et al.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versus Standard Therapy for Acute Lymphoblastic Leukemia. N Engl J Med. 2016;375(8):740-753. doi:10.1056/NEJMoa1509277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Gökbuget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N,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Stanze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D, Beck J, et al. Outcome of relapsed adult lymphoblastic leukemia depends on response to salvage chemotherapy, prognostic factors, and performance of stem cell transplantation. Blood. 2012;120(10):2032-2041. doi:10.1182/blood-2011-12-399287.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Yoon JH, Lee JH, Yang DH, et al. Real-world outcomes of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inotuzumab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ozogamicin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treatment for adult relapsed or refractory acute lymphoblastic leukemia: a result from Korea post-marketing surveillance. Ann </a:t>
            </a: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Hematol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2026;105(3):91. doi:10.1007/s00277-026-06838-z.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en-US" altLang="zh-CN" sz="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Moribe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T, Xu L, Tajima K, Yonemoto N. Real-world treatment patterns of novel drugs in relapsed or refractory acute lymphoblastic leukemia patients in Japan. Future Oncol. 2023;19(19):1343-1356. doi:10.2217/fon-2022-1314.</a:t>
            </a:r>
          </a:p>
          <a:p>
            <a:pPr marL="228600" indent="-228600" defTabSz="914126">
              <a:buFont typeface="+mj-lt"/>
              <a:buAutoNum type="arabicPeriod"/>
              <a:defRPr/>
            </a:pP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安丽红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赵德峰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侯瑞峰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剂量调整后的奥加伊妥珠单抗两剂疗法治疗复发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难治急性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淋巴细胞白血病的疗效分析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en-US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中华血液学杂志</a:t>
            </a:r>
            <a:r>
              <a:rPr lang="en-US" altLang="zh-CN" sz="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2023;44(11):911-916. doi:10.3760/cma.j.issn.0253-2727.2023.11.005.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07CA03-4CE0-57B9-4072-361132E7C8E1}"/>
              </a:ext>
            </a:extLst>
          </p:cNvPr>
          <p:cNvSpPr/>
          <p:nvPr/>
        </p:nvSpPr>
        <p:spPr bwMode="gray">
          <a:xfrm>
            <a:off x="9526298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EDA01D-F5F3-FB9D-5703-113E670A10E5}"/>
              </a:ext>
            </a:extLst>
          </p:cNvPr>
          <p:cNvSpPr/>
          <p:nvPr/>
        </p:nvSpPr>
        <p:spPr bwMode="gray">
          <a:xfrm>
            <a:off x="349326" y="1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</a:p>
        </p:txBody>
      </p:sp>
    </p:spTree>
    <p:extLst>
      <p:ext uri="{BB962C8B-B14F-4D97-AF65-F5344CB8AC3E}">
        <p14:creationId xmlns:p14="http://schemas.microsoft.com/office/powerpoint/2010/main" val="754695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32687&quot;&gt;&lt;version val=&quot;38670&quot;/&gt;&lt;CPresentation id=&quot;1&quot;&gt;&lt;m_precDefaultOrdinal&gt;&lt;m_bNumberIsYear val=&quot;1&quot;/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3.09509999999999996234E+00&quot;&gt;&lt;m_msothmcolidx val=&quot;0&quot;/&gt;&lt;m_rgb r=&quot;21&quot; g=&quot;38&quot; b=&quot;D3&quot;/&gt;&lt;/elem&gt;&lt;elem m_fUsage=&quot;1.00000000000000000000E+00&quot;&gt;&lt;m_msothmcolidx val=&quot;0&quot;/&gt;&lt;m_rgb r=&quot;D9&quot; g=&quot;F0&quot; b=&quot;FF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Shj9PVbesOMCuJozYc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dK0IR5oW3BA3Bmt1X45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cM8wyJPzp0_r2gOZu0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54zdPr4HnD0tdgh_KL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E9qwblCgyLqb__TEUF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dy02eYD45t2tlROAH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_jqrTw3Wh535qneq5sL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lITmgYMLSPfetOrezL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F9tXQBzggSSKDlMCJW5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VwxE69nAE7f6A9HeMQq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wzwjcy7i57KrmzmJMM5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xI3VIUzarPXR2TsNCy7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KLlv4EyFZM6NtkssLld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I4MbQwp1TDFG5SO2wS1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Y2xFCRJQiDbQRJqYGJ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WFBFGJJwfbDGadTz9sX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Nub9fiYmLUVQDS3gNcr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E_tFXL.Qe2.7C9tR6p_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J5AfXlzyrl2dvuAdu.h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ms9USOuPwYC5XrO7YCi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TkaDn4afbHpZaTdceP7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s130GqQUp08f5ZlWPz_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EaMP9Y8aQrGFWvlEqV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KTjaL9iZMf4TkEpOe_H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tKd2Q9XjdA3t36CtEcb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dZSoCxOX4VaRLrBU24C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9IAfwRl2uHueCDSnU.b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cMkm37voPvRQzR3hInv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8eUwko035igCUt_cQ_w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24327</TotalTime>
  <Words>2715</Words>
  <Application>Microsoft Office PowerPoint</Application>
  <PresentationFormat>宽屏</PresentationFormat>
  <Paragraphs>212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等线</vt:lpstr>
      <vt:lpstr>黑体</vt:lpstr>
      <vt:lpstr>微软雅黑</vt:lpstr>
      <vt:lpstr>Arial</vt:lpstr>
      <vt:lpstr>Arial Narrow</vt:lpstr>
      <vt:lpstr>Calibri</vt:lpstr>
      <vt:lpstr>Calibri</vt:lpstr>
      <vt:lpstr>Pfizer Diatype Cyrillic</vt:lpstr>
      <vt:lpstr>Verdana</vt:lpstr>
      <vt:lpstr>Wingdings</vt:lpstr>
      <vt:lpstr>1_Office Theme</vt:lpstr>
      <vt:lpstr>think-cell 幻灯片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Sun, Wenlu</dc:creator>
  <cp:lastModifiedBy>Zhang, Shanshan</cp:lastModifiedBy>
  <cp:revision>10</cp:revision>
  <cp:lastPrinted>2026-06-04T09:11:32Z</cp:lastPrinted>
  <dcterms:created xsi:type="dcterms:W3CDTF">2024-07-10T09:06:27Z</dcterms:created>
  <dcterms:modified xsi:type="dcterms:W3CDTF">2026-06-05T05:17:32Z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2025-12-30T03:42:45Z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c02220b4-13e0-4235-a1b5-b8e788b32283</vt:lpwstr>
  </property>
  <property fmtid="{D5CDD505-2E9C-101B-9397-08002B2CF9AE}" pid="8" name="MSIP_Label_68f72598-90ab-4748-9618-88402b5e95d2_ContentBits">
    <vt:lpwstr>0</vt:lpwstr>
  </property>
  <property fmtid="{D5CDD505-2E9C-101B-9397-08002B2CF9AE}" pid="9" name="MSIP_Label_68f72598-90ab-4748-9618-88402b5e95d2_Tag">
    <vt:lpwstr>10, 0, 1, 1</vt:lpwstr>
  </property>
</Properties>
</file>