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75" r:id="rId6"/>
    <p:sldId id="259" r:id="rId7"/>
    <p:sldId id="258" r:id="rId8"/>
    <p:sldId id="263" r:id="rId9"/>
    <p:sldId id="261" r:id="rId10"/>
    <p:sldId id="270" r:id="rId11"/>
    <p:sldId id="269" r:id="rId12"/>
    <p:sldId id="267" r:id="rId13"/>
    <p:sldId id="268" r:id="rId14"/>
    <p:sldId id="274" r:id="rId15"/>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8" userDrawn="1">
          <p15:clr>
            <a:srgbClr val="A4A3A4"/>
          </p15:clr>
        </p15:guide>
        <p15:guide id="2" pos="383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陈梦柯" initials="CMK" lastIdx="0" clrIdx="0"/>
  <p:cmAuthor id="0" name="未知用户45" initials="未知用户45" lastIdx="1" clrIdx="0"/>
  <p:cmAuthor id="107" name="Padilla, Resh" initials="P" lastIdx="1" clrIdx="2"/>
  <p:cmAuthor id="108" name="未知用户96" initials="未" lastIdx="4" clrIdx="1"/>
  <p:cmAuthor id="2" name="Mia Vida Villanueva" initials="M" lastIdx="1" clrIdx="0"/>
  <p:cmAuthor id="109" name="Zhou Ying0703" initials="Z" lastIdx="1" clrIdx="4"/>
  <p:cmAuthor id="3" name="宋洁然" initials="宋" lastIdx="2" clrIdx="1"/>
  <p:cmAuthor id="110" name="未知用户97" initials="未" lastIdx="1" clrIdx="2"/>
  <p:cmAuthor id="4" name="1206988966@qq.com" initials="1" lastIdx="1" clrIdx="2"/>
  <p:cmAuthor id="111" name="ruixia.ye@foxmail.com" initials="r" lastIdx="62" clrIdx="0"/>
  <p:cmAuthor id="5" name="ming qiu" initials="m" lastIdx="17" clrIdx="1"/>
  <p:cmAuthor id="112" name="未知用户98" initials="未" lastIdx="16" clrIdx="0"/>
  <p:cmAuthor id="6" name="admin" initials="a" lastIdx="1" clrIdx="0"/>
  <p:cmAuthor id="113" name="未知用户99" initials="未" lastIdx="4" clrIdx="1"/>
  <p:cmAuthor id="7" name="姜伟光" initials="姜" lastIdx="1" clrIdx="0"/>
  <p:cmAuthor id="114" name="未知用户100" initials="未" lastIdx="0" clrIdx="0"/>
  <p:cmAuthor id="8" name="作者" initials="作" lastIdx="1" clrIdx="1"/>
  <p:cmAuthor id="115" name="未知用户88" initials="未" lastIdx="2" clrIdx="1"/>
  <p:cmAuthor id="9" name="lenovo" initials="l" lastIdx="6" clrIdx="2"/>
  <p:cmAuthor id="116" name="未知用户65" initials="未" lastIdx="16" clrIdx="0"/>
  <p:cmAuthor id="10" name="未知用户9" initials="未" lastIdx="4" clrIdx="1"/>
  <p:cmAuthor id="117" name="未知用户66" initials="未" lastIdx="4" clrIdx="1"/>
  <p:cmAuthor id="11" name="未知用户10" initials="未" lastIdx="16" clrIdx="0"/>
  <p:cmAuthor id="118" name="未知用户101" initials="未" lastIdx="16" clrIdx="0"/>
  <p:cmAuthor id="12" name="未知用户11" initials="未" lastIdx="4" clrIdx="1"/>
  <p:cmAuthor id="119" name="未知用户102" initials="未" lastIdx="4" clrIdx="1"/>
  <p:cmAuthor id="13" name="未知用户15" initials="未" lastIdx="16" clrIdx="0"/>
  <p:cmAuthor id="120" name="未知用户103" initials="未" lastIdx="16" clrIdx="0"/>
  <p:cmAuthor id="14" name="未知用户16" initials="未" lastIdx="4" clrIdx="1"/>
  <p:cmAuthor id="121" name="未知用户104" initials="未" lastIdx="4" clrIdx="1"/>
  <p:cmAuthor id="15" name="未知用户12" initials="未" lastIdx="16" clrIdx="0"/>
  <p:cmAuthor id="122" name="未知用户71" initials="未" lastIdx="8" clrIdx="0"/>
  <p:cmAuthor id="16" name="未知用户13" initials="未" lastIdx="4" clrIdx="1"/>
  <p:cmAuthor id="123" name="未知用户72" initials="未" lastIdx="199" clrIdx="5"/>
  <p:cmAuthor id="17" name="maclean" initials="m" lastIdx="8" clrIdx="0"/>
  <p:cmAuthor id="124" name="Myouyou" initials="M" lastIdx="2" clrIdx="2"/>
  <p:cmAuthor id="18" name="Dedman, Julien [JANCNBJ]" initials="D" lastIdx="1" clrIdx="1"/>
  <p:cmAuthor id="125" name="未知用户60" initials="未" lastIdx="16" clrIdx="0"/>
  <p:cmAuthor id="19" name="chongyang.ge" initials="c" lastIdx="5" clrIdx="2"/>
  <p:cmAuthor id="126" name="未知用户61" initials="未" lastIdx="4" clrIdx="1"/>
  <p:cmAuthor id="20" name="wang jessie" initials="w" lastIdx="3" clrIdx="0"/>
  <p:cmAuthor id="127" name="未知用户62" initials="未" lastIdx="16" clrIdx="0"/>
  <p:cmAuthor id="21" name="jessie wang" initials="j" lastIdx="1" clrIdx="0"/>
  <p:cmAuthor id="128" name="未知用户63" initials="未" lastIdx="4" clrIdx="1"/>
  <p:cmAuthor id="22" name="Lu, Lu" initials="L" lastIdx="3" clrIdx="0"/>
  <p:cmAuthor id="129" name="未知用户52" initials="未" lastIdx="1" clrIdx="0"/>
  <p:cmAuthor id="23" name="Eva Zhang" initials="E" lastIdx="1" clrIdx="0"/>
  <p:cmAuthor id="130" name="马志刚" initials="马" lastIdx="3" clrIdx="0"/>
  <p:cmAuthor id="24" name="Unknown User11" initials="U" lastIdx="0" clrIdx="0"/>
  <p:cmAuthor id="131" name="徐涵" initials="徐" lastIdx="1" clrIdx="0"/>
  <p:cmAuthor id="25" name="Unknown User12" initials="U" lastIdx="2" clrIdx="1"/>
  <p:cmAuthor id="132" name="冯莎莎" initials="冯" lastIdx="1" clrIdx="1"/>
  <p:cmAuthor id="26" name="Young Yog" initials="Y" lastIdx="1" clrIdx="2"/>
  <p:cmAuthor id="27" name="黄雨薇" initials="黄" lastIdx="2" clrIdx="1"/>
  <p:cmAuthor id="28" name="Mishra, Alok [MEDAP]" initials="M" lastIdx="1" clrIdx="0"/>
  <p:cmAuthor id="29" name="邵蕙" initials="邵" lastIdx="1" clrIdx="0"/>
  <p:cmAuthor id="30" name="杨坤" initials="杨" lastIdx="1" clrIdx="1"/>
  <p:cmAuthor id="31" name="Author" initials="A" lastIdx="199" clrIdx="5"/>
  <p:cmAuthor id="32" name="Geng, Jieren [JANCNBJ]" initials="G" lastIdx="1" clrIdx="0"/>
  <p:cmAuthor id="33" name="office365" initials="o" lastIdx="2" clrIdx="0"/>
  <p:cmAuthor id="34" name="未知用户14" initials="未" lastIdx="2" clrIdx="1"/>
  <p:cmAuthor id="35" name="Yuhua He" initials="Y" lastIdx="1" clrIdx="0"/>
  <p:cmAuthor id="36" name="未知用户57" initials="未知用户57" lastIdx="199" clrIdx="5"/>
  <p:cmAuthor id="37" name="EDZ" initials="E" lastIdx="2" clrIdx="3"/>
  <p:cmAuthor id="43" name="Samuel Zhou" initials="SZ" lastIdx="18" clrIdx="6"/>
  <p:cmAuthor id="44" name="jia.wen" initials="j" lastIdx="8" clrIdx="43"/>
  <p:cmAuthor id="45" name="顾毛毛" initials="顾" lastIdx="5" clrIdx="44"/>
  <p:cmAuthor id="46" name="Ke,Zheng(CPCC Medical Department)" initials="KMD" lastIdx="19" clrIdx="45"/>
  <p:cmAuthor id="47" name="Yanhua Xu" initials="XYH" lastIdx="1" clrIdx="46"/>
  <p:cmAuthor id="48" name="Cindy Liu" initials="C" lastIdx="2" clrIdx="4"/>
  <p:cmAuthor id="49" name="Gao, Peijun [JANCN]" initials="G" lastIdx="11" clrIdx="0"/>
  <p:cmAuthor id="50" name="微软用户" initials="微" lastIdx="0" clrIdx="0"/>
  <p:cmAuthor id="52" name="未知用户49" initials="未" lastIdx="1" clrIdx="2"/>
  <p:cmAuthor id="53" name="未知用户20" initials="未" lastIdx="0" clrIdx="0"/>
  <p:cmAuthor id="54" name="未知用户23" initials="未" lastIdx="0" clrIdx="0"/>
  <p:cmAuthor id="55" name="未知用户32" initials="未" lastIdx="5" clrIdx="1"/>
  <p:cmAuthor id="56" name="未知用户21" initials="未" lastIdx="1" clrIdx="2"/>
  <p:cmAuthor id="57" name="孟庆浩" initials="孟" lastIdx="0" clrIdx="1"/>
  <p:cmAuthor id="58" name="Chen Water" initials="C" lastIdx="50" clrIdx="0"/>
  <p:cmAuthor id="59" name="Looper Kwok" initials="L" lastIdx="14" clrIdx="0"/>
  <p:cmAuthor id="60" name="fan xingdong" initials="f" lastIdx="1" clrIdx="0"/>
  <p:cmAuthor id="61" name="Unknown User2" initials="U" lastIdx="1" clrIdx="0"/>
  <p:cmAuthor id="62" name="Unknown User3" initials="U" lastIdx="0" clrIdx="0"/>
  <p:cmAuthor id="63" name="Unknown User4" initials="U" lastIdx="0" clrIdx="0"/>
  <p:cmAuthor id="64" name="Unknown User5" initials="U" lastIdx="2" clrIdx="0"/>
  <p:cmAuthor id="65" name="Unknown User6" initials="U" lastIdx="0" clrIdx="0"/>
  <p:cmAuthor id="66" name="Unknown User7" initials="U" lastIdx="2" clrIdx="1"/>
  <p:cmAuthor id="67" name="Unknown User8" initials="U" lastIdx="4" clrIdx="1"/>
  <p:cmAuthor id="68" name="Unknown User9" initials="U" lastIdx="1" clrIdx="2"/>
  <p:cmAuthor id="69" name="Unknown User10" initials="U" lastIdx="14" clrIdx="0"/>
  <p:cmAuthor id="70" name="Han, Xiaoyan {MACZ~Shanghai}" initials="H" lastIdx="12" clrIdx="0"/>
  <p:cmAuthor id="71" name="马 靖元" initials="马" lastIdx="1" clrIdx="1"/>
  <p:cmAuthor id="72" name="Wu, Yongchun {MACP~Shanghai}" initials="W" lastIdx="25" clrIdx="2"/>
  <p:cmAuthor id="73" name="Eric" initials="E" lastIdx="1" clrIdx="2"/>
  <p:cmAuthor id="74" name="Sally Humphries (MTM)" initials="S" lastIdx="31" clrIdx="0"/>
  <p:cmAuthor id="75" name="Windows 用户" initials="W" lastIdx="49" clrIdx="7"/>
  <p:cmAuthor id="76" name="Matt Gooding (MTM)" initials="M" lastIdx="2" clrIdx="1"/>
  <p:cmAuthor id="77" name="Qiyu Shen" initials="Q" lastIdx="3" clrIdx="2"/>
  <p:cmAuthor id="78" name="Cathy Yang" initials="C" lastIdx="41" clrIdx="3"/>
  <p:cmAuthor id="79" name="USER" initials="U" lastIdx="20" clrIdx="4"/>
  <p:cmAuthor id="80" name="Lei Shi" initials="L" lastIdx="91" clrIdx="5"/>
  <p:cmAuthor id="81" name="Cao catherine" initials="C" lastIdx="4" clrIdx="6"/>
  <p:cmAuthor id="82" name="赵 海伟" initials="赵" lastIdx="0" clrIdx="0"/>
  <p:cmAuthor id="84" name="jaychew" initials="j" lastIdx="0" clrIdx="1"/>
  <p:cmAuthor id="85" name="Jiang, Jannie" initials="J" lastIdx="82" clrIdx="2"/>
  <p:cmAuthor id="86" name="Xu, Jia Wen" initials="X" lastIdx="39" clrIdx="3"/>
  <p:cmAuthor id="87" name="user" initials="u" lastIdx="1" clrIdx="4"/>
  <p:cmAuthor id="88" name="Qianyun Shi" initials="Q" lastIdx="1" clrIdx="5"/>
  <p:cmAuthor id="89" name=". leo" initials="." lastIdx="2" clrIdx="6"/>
  <p:cmAuthor id="90" name="未知用户47" initials="未" lastIdx="16" clrIdx="0"/>
  <p:cmAuthor id="91" name="未知用户48" initials="未" lastIdx="4" clrIdx="1"/>
  <p:cmAuthor id="92" name="未知用户50" initials="未" lastIdx="16" clrIdx="0"/>
  <p:cmAuthor id="93" name="未知用户51" initials="未" lastIdx="4" clrIdx="1"/>
  <p:cmAuthor id="94" name="未知用户35" initials="未" lastIdx="16" clrIdx="0"/>
  <p:cmAuthor id="95" name="未知用户36" initials="未" lastIdx="4" clrIdx="1"/>
  <p:cmAuthor id="96" name="未知用户37" initials="未" lastIdx="16" clrIdx="0"/>
  <p:cmAuthor id="97" name="未知用户38" initials="未" lastIdx="4" clrIdx="1"/>
  <p:cmAuthor id="98" name="未知用户39" initials="未" lastIdx="16" clrIdx="0"/>
  <p:cmAuthor id="99" name="未知用户40" initials="未" lastIdx="4" clrIdx="1"/>
  <p:cmAuthor id="100" name="未知用户41" initials="未" lastIdx="8" clrIdx="0"/>
  <p:cmAuthor id="102" name="胡奕" initials="胡" lastIdx="1" clrIdx="1"/>
  <p:cmAuthor id="103" name="Wang Yi0103" initials="W" lastIdx="5" clrIdx="6"/>
  <p:cmAuthor id="104" name="Lei Zou" initials="L" lastIdx="2" clrIdx="0"/>
  <p:cmAuthor id="105" name="未知用户94" initials="未" lastIdx="3" clrIdx="0"/>
  <p:cmAuthor id="106" name="未知用户95" initials="未" lastIdx="16"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2188"/>
        <p:guide pos="38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gs" Target="tags/tag139.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7.xml"/><Relationship Id="rId5" Type="http://schemas.openxmlformats.org/officeDocument/2006/relationships/tags" Target="../tags/tag4.xml"/><Relationship Id="rId4" Type="http://schemas.openxmlformats.org/officeDocument/2006/relationships/image" Target="../media/image1.png"/><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3" Type="http://schemas.openxmlformats.org/officeDocument/2006/relationships/notesSlide" Target="../notesSlides/notesSlide10.xml"/><Relationship Id="rId12" Type="http://schemas.openxmlformats.org/officeDocument/2006/relationships/slideLayout" Target="../slideLayouts/slideLayout6.xml"/><Relationship Id="rId11" Type="http://schemas.openxmlformats.org/officeDocument/2006/relationships/image" Target="../media/image1.png"/><Relationship Id="rId10" Type="http://schemas.openxmlformats.org/officeDocument/2006/relationships/tags" Target="../tags/tag119.xml"/><Relationship Id="rId1" Type="http://schemas.openxmlformats.org/officeDocument/2006/relationships/tags" Target="../tags/tag110.xml"/></Relationships>
</file>

<file path=ppt/slides/_rels/slide11.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8" Type="http://schemas.openxmlformats.org/officeDocument/2006/relationships/notesSlide" Target="../notesSlides/notesSlide11.xml"/><Relationship Id="rId17" Type="http://schemas.openxmlformats.org/officeDocument/2006/relationships/slideLayout" Target="../slideLayouts/slideLayout6.xml"/><Relationship Id="rId16" Type="http://schemas.openxmlformats.org/officeDocument/2006/relationships/image" Target="../media/image1.png"/><Relationship Id="rId15" Type="http://schemas.openxmlformats.org/officeDocument/2006/relationships/tags" Target="../tags/tag134.xml"/><Relationship Id="rId14" Type="http://schemas.openxmlformats.org/officeDocument/2006/relationships/tags" Target="../tags/tag133.xml"/><Relationship Id="rId13" Type="http://schemas.openxmlformats.org/officeDocument/2006/relationships/tags" Target="../tags/tag132.xml"/><Relationship Id="rId12" Type="http://schemas.openxmlformats.org/officeDocument/2006/relationships/tags" Target="../tags/tag13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tags" Target="../tags/tag120.xml"/></Relationships>
</file>

<file path=ppt/slides/_rels/slide12.xml.rels><?xml version="1.0" encoding="UTF-8" standalone="yes"?>
<Relationships xmlns="http://schemas.openxmlformats.org/package/2006/relationships"><Relationship Id="rId7" Type="http://schemas.openxmlformats.org/officeDocument/2006/relationships/notesSlide" Target="../notesSlides/notesSlide12.xml"/><Relationship Id="rId6" Type="http://schemas.openxmlformats.org/officeDocument/2006/relationships/slideLayout" Target="../slideLayouts/slideLayout7.xml"/><Relationship Id="rId5" Type="http://schemas.openxmlformats.org/officeDocument/2006/relationships/tags" Target="../tags/tag138.xml"/><Relationship Id="rId4" Type="http://schemas.openxmlformats.org/officeDocument/2006/relationships/image" Target="../media/image1.png"/><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s>
</file>

<file path=ppt/slides/_rels/slide2.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1" Type="http://schemas.openxmlformats.org/officeDocument/2006/relationships/notesSlide" Target="../notesSlides/notesSlide2.xml"/><Relationship Id="rId20" Type="http://schemas.openxmlformats.org/officeDocument/2006/relationships/slideLayout" Target="../slideLayouts/slideLayout7.xml"/><Relationship Id="rId2" Type="http://schemas.openxmlformats.org/officeDocument/2006/relationships/tags" Target="../tags/tag6.xml"/><Relationship Id="rId19" Type="http://schemas.openxmlformats.org/officeDocument/2006/relationships/tags" Target="../tags/tag23.xml"/><Relationship Id="rId18" Type="http://schemas.openxmlformats.org/officeDocument/2006/relationships/tags" Target="../tags/tag22.xml"/><Relationship Id="rId17" Type="http://schemas.openxmlformats.org/officeDocument/2006/relationships/tags" Target="../tags/tag21.xml"/><Relationship Id="rId16" Type="http://schemas.openxmlformats.org/officeDocument/2006/relationships/tags" Target="../tags/tag20.xml"/><Relationship Id="rId15" Type="http://schemas.openxmlformats.org/officeDocument/2006/relationships/tags" Target="../tags/tag19.xml"/><Relationship Id="rId14" Type="http://schemas.openxmlformats.org/officeDocument/2006/relationships/tags" Target="../tags/tag18.xml"/><Relationship Id="rId13" Type="http://schemas.openxmlformats.org/officeDocument/2006/relationships/tags" Target="../tags/tag17.xml"/><Relationship Id="rId12" Type="http://schemas.openxmlformats.org/officeDocument/2006/relationships/tags" Target="../tags/tag16.xml"/><Relationship Id="rId11" Type="http://schemas.openxmlformats.org/officeDocument/2006/relationships/tags" Target="../tags/tag15.xml"/><Relationship Id="rId10" Type="http://schemas.openxmlformats.org/officeDocument/2006/relationships/tags" Target="../tags/tag14.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s>
</file>

<file path=ppt/slides/_rels/slide5.xml.rels><?xml version="1.0" encoding="UTF-8" standalone="yes"?>
<Relationships xmlns="http://schemas.openxmlformats.org/package/2006/relationships"><Relationship Id="rId9" Type="http://schemas.openxmlformats.org/officeDocument/2006/relationships/tags" Target="../tags/tag42.xml"/><Relationship Id="rId8" Type="http://schemas.openxmlformats.org/officeDocument/2006/relationships/tags" Target="../tags/tag41.xml"/><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5" Type="http://schemas.openxmlformats.org/officeDocument/2006/relationships/notesSlide" Target="../notesSlides/notesSlide5.xml"/><Relationship Id="rId24" Type="http://schemas.openxmlformats.org/officeDocument/2006/relationships/slideLayout" Target="../slideLayouts/slideLayout6.xml"/><Relationship Id="rId23" Type="http://schemas.openxmlformats.org/officeDocument/2006/relationships/image" Target="../media/image1.png"/><Relationship Id="rId22" Type="http://schemas.openxmlformats.org/officeDocument/2006/relationships/tags" Target="../tags/tag55.xml"/><Relationship Id="rId21" Type="http://schemas.openxmlformats.org/officeDocument/2006/relationships/tags" Target="../tags/tag54.xml"/><Relationship Id="rId20" Type="http://schemas.openxmlformats.org/officeDocument/2006/relationships/tags" Target="../tags/tag53.xml"/><Relationship Id="rId2" Type="http://schemas.openxmlformats.org/officeDocument/2006/relationships/tags" Target="../tags/tag35.xml"/><Relationship Id="rId19" Type="http://schemas.openxmlformats.org/officeDocument/2006/relationships/tags" Target="../tags/tag52.xml"/><Relationship Id="rId18" Type="http://schemas.openxmlformats.org/officeDocument/2006/relationships/tags" Target="../tags/tag51.xml"/><Relationship Id="rId17" Type="http://schemas.openxmlformats.org/officeDocument/2006/relationships/tags" Target="../tags/tag50.xml"/><Relationship Id="rId16" Type="http://schemas.openxmlformats.org/officeDocument/2006/relationships/tags" Target="../tags/tag49.xml"/><Relationship Id="rId15" Type="http://schemas.openxmlformats.org/officeDocument/2006/relationships/tags" Target="../tags/tag48.xml"/><Relationship Id="rId14" Type="http://schemas.openxmlformats.org/officeDocument/2006/relationships/tags" Target="../tags/tag47.xml"/><Relationship Id="rId13" Type="http://schemas.openxmlformats.org/officeDocument/2006/relationships/tags" Target="../tags/tag46.xml"/><Relationship Id="rId12" Type="http://schemas.openxmlformats.org/officeDocument/2006/relationships/tags" Target="../tags/tag45.xml"/><Relationship Id="rId11" Type="http://schemas.openxmlformats.org/officeDocument/2006/relationships/tags" Target="../tags/tag44.xml"/><Relationship Id="rId10" Type="http://schemas.openxmlformats.org/officeDocument/2006/relationships/tags" Target="../tags/tag43.xml"/><Relationship Id="rId1" Type="http://schemas.openxmlformats.org/officeDocument/2006/relationships/tags" Target="../tags/tag34.xml"/></Relationships>
</file>

<file path=ppt/slides/_rels/slide6.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6" Type="http://schemas.openxmlformats.org/officeDocument/2006/relationships/notesSlide" Target="../notesSlides/notesSlide6.xml"/><Relationship Id="rId25" Type="http://schemas.openxmlformats.org/officeDocument/2006/relationships/slideLayout" Target="../slideLayouts/slideLayout6.xml"/><Relationship Id="rId24" Type="http://schemas.openxmlformats.org/officeDocument/2006/relationships/image" Target="../media/image1.png"/><Relationship Id="rId23" Type="http://schemas.openxmlformats.org/officeDocument/2006/relationships/tags" Target="../tags/tag78.xml"/><Relationship Id="rId22" Type="http://schemas.openxmlformats.org/officeDocument/2006/relationships/tags" Target="../tags/tag77.xml"/><Relationship Id="rId21" Type="http://schemas.openxmlformats.org/officeDocument/2006/relationships/tags" Target="../tags/tag76.xml"/><Relationship Id="rId20" Type="http://schemas.openxmlformats.org/officeDocument/2006/relationships/tags" Target="../tags/tag75.xml"/><Relationship Id="rId2" Type="http://schemas.openxmlformats.org/officeDocument/2006/relationships/tags" Target="../tags/tag57.xml"/><Relationship Id="rId19" Type="http://schemas.openxmlformats.org/officeDocument/2006/relationships/tags" Target="../tags/tag74.xml"/><Relationship Id="rId18" Type="http://schemas.openxmlformats.org/officeDocument/2006/relationships/tags" Target="../tags/tag73.xml"/><Relationship Id="rId17" Type="http://schemas.openxmlformats.org/officeDocument/2006/relationships/tags" Target="../tags/tag72.xml"/><Relationship Id="rId16" Type="http://schemas.openxmlformats.org/officeDocument/2006/relationships/tags" Target="../tags/tag71.xml"/><Relationship Id="rId15" Type="http://schemas.openxmlformats.org/officeDocument/2006/relationships/tags" Target="../tags/tag70.xml"/><Relationship Id="rId14" Type="http://schemas.openxmlformats.org/officeDocument/2006/relationships/tags" Target="../tags/tag69.xml"/><Relationship Id="rId13" Type="http://schemas.openxmlformats.org/officeDocument/2006/relationships/tags" Target="../tags/tag68.xml"/><Relationship Id="rId12" Type="http://schemas.openxmlformats.org/officeDocument/2006/relationships/tags" Target="../tags/tag67.xml"/><Relationship Id="rId11" Type="http://schemas.openxmlformats.org/officeDocument/2006/relationships/tags" Target="../tags/tag66.xml"/><Relationship Id="rId10" Type="http://schemas.openxmlformats.org/officeDocument/2006/relationships/tags" Target="../tags/tag65.xml"/><Relationship Id="rId1" Type="http://schemas.openxmlformats.org/officeDocument/2006/relationships/tags" Target="../tags/tag56.xml"/></Relationships>
</file>

<file path=ppt/slides/_rels/slide7.xml.rels><?xml version="1.0" encoding="UTF-8" standalone="yes"?>
<Relationships xmlns="http://schemas.openxmlformats.org/package/2006/relationships"><Relationship Id="rId9" Type="http://schemas.openxmlformats.org/officeDocument/2006/relationships/tags" Target="../tags/tag87.xml"/><Relationship Id="rId8" Type="http://schemas.openxmlformats.org/officeDocument/2006/relationships/tags" Target="../tags/tag86.xml"/><Relationship Id="rId7" Type="http://schemas.openxmlformats.org/officeDocument/2006/relationships/tags" Target="../tags/tag85.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6" Type="http://schemas.openxmlformats.org/officeDocument/2006/relationships/notesSlide" Target="../notesSlides/notesSlide7.xml"/><Relationship Id="rId15" Type="http://schemas.openxmlformats.org/officeDocument/2006/relationships/slideLayout" Target="../slideLayouts/slideLayout6.xml"/><Relationship Id="rId14" Type="http://schemas.openxmlformats.org/officeDocument/2006/relationships/image" Target="../media/image1.png"/><Relationship Id="rId13" Type="http://schemas.openxmlformats.org/officeDocument/2006/relationships/tags" Target="../tags/tag91.xml"/><Relationship Id="rId12" Type="http://schemas.openxmlformats.org/officeDocument/2006/relationships/tags" Target="../tags/tag90.xml"/><Relationship Id="rId11" Type="http://schemas.openxmlformats.org/officeDocument/2006/relationships/tags" Target="../tags/tag89.xml"/><Relationship Id="rId10" Type="http://schemas.openxmlformats.org/officeDocument/2006/relationships/tags" Target="../tags/tag88.xml"/><Relationship Id="rId1" Type="http://schemas.openxmlformats.org/officeDocument/2006/relationships/tags" Target="../tags/tag79.xml"/></Relationships>
</file>

<file path=ppt/slides/_rels/slide8.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98.xml"/><Relationship Id="rId7" Type="http://schemas.openxmlformats.org/officeDocument/2006/relationships/tags" Target="../tags/tag97.xml"/><Relationship Id="rId6" Type="http://schemas.openxmlformats.org/officeDocument/2006/relationships/tags" Target="../tags/tag96.xml"/><Relationship Id="rId5" Type="http://schemas.openxmlformats.org/officeDocument/2006/relationships/tags" Target="../tags/tag95.xml"/><Relationship Id="rId4" Type="http://schemas.openxmlformats.org/officeDocument/2006/relationships/image" Target="../media/image2.png"/><Relationship Id="rId3" Type="http://schemas.openxmlformats.org/officeDocument/2006/relationships/tags" Target="../tags/tag94.xml"/><Relationship Id="rId2" Type="http://schemas.openxmlformats.org/officeDocument/2006/relationships/tags" Target="../tags/tag93.xml"/><Relationship Id="rId18" Type="http://schemas.openxmlformats.org/officeDocument/2006/relationships/notesSlide" Target="../notesSlides/notesSlide8.xml"/><Relationship Id="rId17" Type="http://schemas.openxmlformats.org/officeDocument/2006/relationships/slideLayout" Target="../slideLayouts/slideLayout6.xml"/><Relationship Id="rId16" Type="http://schemas.openxmlformats.org/officeDocument/2006/relationships/tags" Target="../tags/tag104.xml"/><Relationship Id="rId15" Type="http://schemas.openxmlformats.org/officeDocument/2006/relationships/tags" Target="../tags/tag103.xml"/><Relationship Id="rId14" Type="http://schemas.openxmlformats.org/officeDocument/2006/relationships/tags" Target="../tags/tag102.xml"/><Relationship Id="rId13" Type="http://schemas.openxmlformats.org/officeDocument/2006/relationships/image" Target="../media/image1.png"/><Relationship Id="rId12" Type="http://schemas.openxmlformats.org/officeDocument/2006/relationships/tags" Target="../tags/tag101.xml"/><Relationship Id="rId11" Type="http://schemas.openxmlformats.org/officeDocument/2006/relationships/tags" Target="../tags/tag100.xml"/><Relationship Id="rId10" Type="http://schemas.openxmlformats.org/officeDocument/2006/relationships/tags" Target="../tags/tag99.xml"/><Relationship Id="rId1" Type="http://schemas.openxmlformats.org/officeDocument/2006/relationships/tags" Target="../tags/tag92.xml"/></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9.xml"/><Relationship Id="rId7"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MH_Others_2"/>
          <p:cNvSpPr/>
          <p:nvPr>
            <p:custDataLst>
              <p:tags r:id="rId1"/>
            </p:custDataLst>
          </p:nvPr>
        </p:nvSpPr>
        <p:spPr>
          <a:xfrm>
            <a:off x="635" y="1602853"/>
            <a:ext cx="12191665" cy="248529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13" name="MH_Others_1"/>
          <p:cNvSpPr txBox="1"/>
          <p:nvPr>
            <p:custDataLst>
              <p:tags r:id="rId2"/>
            </p:custDataLst>
          </p:nvPr>
        </p:nvSpPr>
        <p:spPr>
          <a:xfrm>
            <a:off x="1452245" y="2054860"/>
            <a:ext cx="9599295" cy="1230630"/>
          </a:xfrm>
          <a:prstGeom prst="rect">
            <a:avLst/>
          </a:prstGeom>
          <a:noFill/>
        </p:spPr>
        <p:txBody>
          <a:bodyPr vert="horz" wrap="square" lIns="0" tIns="0" rIns="0" bIns="0" rtlCol="0" anchor="t" anchorCtr="0">
            <a:spAutoFit/>
          </a:bodyPr>
          <a:lstStyle/>
          <a:p>
            <a:pPr algn="ctr"/>
            <a:r>
              <a:rPr lang="zh-CN" altLang="en-US" sz="40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盐酸溴己新吸入溶液</a:t>
            </a:r>
            <a:r>
              <a:rPr lang="zh-CN" altLang="en-US" sz="4000" b="1" dirty="0">
                <a:solidFill>
                  <a:srgbClr val="FF0000"/>
                </a:solidFill>
                <a:latin typeface="+mj-ea"/>
                <a:ea typeface="+mj-ea"/>
                <a:sym typeface="Arial" panose="020B0604020202020204" pitchFamily="34" charset="0"/>
              </a:rPr>
              <a:t>(</a:t>
            </a:r>
            <a:r>
              <a:rPr lang="zh-CN" altLang="en-US" sz="4000" b="1" dirty="0">
                <a:solidFill>
                  <a:srgbClr val="FF0000"/>
                </a:solidFill>
                <a:latin typeface="+mj-ea"/>
                <a:ea typeface="+mj-ea"/>
                <a:sym typeface="+mn-ea"/>
              </a:rPr>
              <a:t>不含价格费用信</a:t>
            </a:r>
            <a:r>
              <a:rPr lang="zh-CN" altLang="en-US" sz="4000" b="1" dirty="0">
                <a:solidFill>
                  <a:srgbClr val="FF0000"/>
                </a:solidFill>
                <a:latin typeface="+mj-ea"/>
                <a:ea typeface="+mj-ea"/>
                <a:sym typeface="Arial" panose="020B0604020202020204" pitchFamily="34" charset="0"/>
              </a:rPr>
              <a:t>息)</a:t>
            </a:r>
            <a:endParaRPr lang="zh-CN" altLang="en-US" sz="4000" b="1" dirty="0">
              <a:solidFill>
                <a:srgbClr val="FF0000"/>
              </a:solidFill>
              <a:latin typeface="+mj-ea"/>
              <a:ea typeface="+mj-ea"/>
              <a:sym typeface="Arial" panose="020B0604020202020204" pitchFamily="34" charset="0"/>
            </a:endParaRPr>
          </a:p>
          <a:p>
            <a:pPr algn="ctr"/>
            <a:r>
              <a:rPr lang="en-US" altLang="zh-CN" sz="4000" b="1" dirty="0">
                <a:solidFill>
                  <a:srgbClr val="FF0000"/>
                </a:solidFill>
                <a:latin typeface="+mj-ea"/>
                <a:ea typeface="+mj-ea"/>
                <a:sym typeface="Arial" panose="020B0604020202020204" pitchFamily="34" charset="0"/>
              </a:rPr>
              <a:t>———吸入</a:t>
            </a:r>
            <a:r>
              <a:rPr lang="zh-CN" altLang="en-US" sz="4000" b="1" dirty="0">
                <a:solidFill>
                  <a:srgbClr val="FF0000"/>
                </a:solidFill>
                <a:latin typeface="+mj-ea"/>
                <a:ea typeface="+mj-ea"/>
                <a:sym typeface="Arial" panose="020B0604020202020204" pitchFamily="34" charset="0"/>
              </a:rPr>
              <a:t>制剂</a:t>
            </a:r>
            <a:r>
              <a:rPr lang="zh-CN" altLang="en-US" sz="4000" b="1" dirty="0">
                <a:solidFill>
                  <a:srgbClr val="FF0000"/>
                </a:solidFill>
                <a:latin typeface="+mj-ea"/>
                <a:ea typeface="+mj-ea"/>
                <a:sym typeface="Arial" panose="020B0604020202020204" pitchFamily="34" charset="0"/>
              </a:rPr>
              <a:t>首仿</a:t>
            </a:r>
            <a:r>
              <a:rPr lang="en-US" altLang="zh-CN" sz="4000" b="1" dirty="0">
                <a:solidFill>
                  <a:srgbClr val="FF0000"/>
                </a:solidFill>
                <a:latin typeface="+mj-ea"/>
                <a:ea typeface="+mj-ea"/>
                <a:sym typeface="Arial" panose="020B0604020202020204" pitchFamily="34" charset="0"/>
              </a:rPr>
              <a:t>剂型</a:t>
            </a:r>
            <a:endParaRPr lang="en-US" altLang="zh-CN" sz="4000" b="1" dirty="0">
              <a:solidFill>
                <a:srgbClr val="FF0000"/>
              </a:solidFill>
              <a:latin typeface="+mj-ea"/>
              <a:ea typeface="+mj-ea"/>
              <a:sym typeface="Arial" panose="020B0604020202020204" pitchFamily="34" charset="0"/>
            </a:endParaRPr>
          </a:p>
        </p:txBody>
      </p:sp>
      <p:cxnSp>
        <p:nvCxnSpPr>
          <p:cNvPr id="5" name="直接连接符 4"/>
          <p:cNvCxnSpPr/>
          <p:nvPr/>
        </p:nvCxnSpPr>
        <p:spPr bwMode="auto">
          <a:xfrm>
            <a:off x="635" y="4529060"/>
            <a:ext cx="12191665" cy="0"/>
          </a:xfrm>
          <a:prstGeom prst="line">
            <a:avLst/>
          </a:prstGeom>
          <a:solidFill>
            <a:schemeClr val="accent1"/>
          </a:solidFill>
          <a:ln w="38100" cap="flat" cmpd="sng" algn="ctr">
            <a:solidFill>
              <a:srgbClr val="215968"/>
            </a:solidFill>
            <a:prstDash val="solid"/>
            <a:round/>
            <a:headEnd type="none" w="med" len="med"/>
            <a:tailEnd type="none" w="med" len="med"/>
          </a:ln>
        </p:spPr>
      </p:cxnSp>
      <p:cxnSp>
        <p:nvCxnSpPr>
          <p:cNvPr id="18" name="直接连接符 17"/>
          <p:cNvCxnSpPr/>
          <p:nvPr/>
        </p:nvCxnSpPr>
        <p:spPr bwMode="auto">
          <a:xfrm>
            <a:off x="633" y="1093334"/>
            <a:ext cx="12191665" cy="0"/>
          </a:xfrm>
          <a:prstGeom prst="line">
            <a:avLst/>
          </a:prstGeom>
          <a:solidFill>
            <a:schemeClr val="accent1"/>
          </a:solidFill>
          <a:ln w="38100" cap="flat" cmpd="sng" algn="ctr">
            <a:solidFill>
              <a:srgbClr val="215968"/>
            </a:solidFill>
            <a:prstDash val="solid"/>
            <a:round/>
            <a:headEnd type="none" w="med" len="med"/>
            <a:tailEnd type="none" w="med" len="med"/>
          </a:ln>
        </p:spPr>
      </p:cxnSp>
      <p:sp>
        <p:nvSpPr>
          <p:cNvPr id="3" name="文本框 2"/>
          <p:cNvSpPr txBox="1"/>
          <p:nvPr/>
        </p:nvSpPr>
        <p:spPr>
          <a:xfrm>
            <a:off x="413385" y="5556250"/>
            <a:ext cx="7123430" cy="460375"/>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2400" b="1">
                <a:latin typeface="Arial" panose="020B0604020202020204" pitchFamily="34" charset="0"/>
                <a:ea typeface="微软雅黑" panose="020B0503020204020204" charset="-122"/>
                <a:sym typeface="+mn-ea"/>
              </a:rPr>
              <a:t>申报企业：合肥国药诺和药业有限公司</a:t>
            </a:r>
            <a:endParaRPr lang="zh-CN" altLang="en-US" sz="2400" b="1">
              <a:latin typeface="Arial" panose="020B0604020202020204" pitchFamily="34" charset="0"/>
              <a:ea typeface="微软雅黑" panose="020B0503020204020204" charset="-122"/>
              <a:sym typeface="+mn-ea"/>
            </a:endParaRPr>
          </a:p>
        </p:txBody>
      </p:sp>
      <p:sp>
        <p:nvSpPr>
          <p:cNvPr id="4" name="文本框 3"/>
          <p:cNvSpPr txBox="1"/>
          <p:nvPr>
            <p:custDataLst>
              <p:tags r:id="rId3"/>
            </p:custDataLst>
          </p:nvPr>
        </p:nvSpPr>
        <p:spPr>
          <a:xfrm>
            <a:off x="413385" y="4878705"/>
            <a:ext cx="5002530" cy="46037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2400" b="1">
                <a:latin typeface="Arial" panose="020B0604020202020204" pitchFamily="34" charset="0"/>
                <a:ea typeface="微软雅黑" panose="020B0503020204020204" charset="-122"/>
              </a:rPr>
              <a:t>申报条件：目录外独家通用名</a:t>
            </a:r>
            <a:endParaRPr lang="zh-CN" altLang="en-US" sz="2400" b="1">
              <a:latin typeface="Arial" panose="020B0604020202020204" pitchFamily="34" charset="0"/>
              <a:ea typeface="微软雅黑" panose="020B0503020204020204" charset="-122"/>
            </a:endParaRPr>
          </a:p>
        </p:txBody>
      </p:sp>
      <p:grpSp>
        <p:nvGrpSpPr>
          <p:cNvPr id="11" name="组合 10"/>
          <p:cNvGrpSpPr/>
          <p:nvPr/>
        </p:nvGrpSpPr>
        <p:grpSpPr>
          <a:xfrm>
            <a:off x="9667240" y="5411470"/>
            <a:ext cx="2404110" cy="1025525"/>
            <a:chOff x="15224" y="8522"/>
            <a:chExt cx="3786" cy="1615"/>
          </a:xfrm>
        </p:grpSpPr>
        <p:pic>
          <p:nvPicPr>
            <p:cNvPr id="7" name="图片 6" descr="347c798bcf988143c073def3376d02b"/>
            <p:cNvPicPr>
              <a:picLocks noChangeAspect="1"/>
            </p:cNvPicPr>
            <p:nvPr/>
          </p:nvPicPr>
          <p:blipFill>
            <a:blip r:embed="rId4"/>
            <a:stretch>
              <a:fillRect/>
            </a:stretch>
          </p:blipFill>
          <p:spPr>
            <a:xfrm>
              <a:off x="16233" y="8522"/>
              <a:ext cx="710" cy="1229"/>
            </a:xfrm>
            <a:prstGeom prst="rect">
              <a:avLst/>
            </a:prstGeom>
          </p:spPr>
        </p:pic>
        <p:sp>
          <p:nvSpPr>
            <p:cNvPr id="9" name="文本框 8"/>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ustDataLst>
      <p:tags r:id="rId5"/>
    </p:custData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0-#ppt_w/2"/>
                                          </p:val>
                                        </p:tav>
                                        <p:tav tm="100000">
                                          <p:val>
                                            <p:strVal val="#ppt_x"/>
                                          </p:val>
                                        </p:tav>
                                      </p:tavLst>
                                    </p:anim>
                                    <p:anim calcmode="lin" valueType="num">
                                      <p:cBhvr additive="base">
                                        <p:cTn id="12"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圆角矩形 15"/>
          <p:cNvSpPr/>
          <p:nvPr>
            <p:custDataLst>
              <p:tags r:id="rId1"/>
            </p:custDataLst>
          </p:nvPr>
        </p:nvSpPr>
        <p:spPr>
          <a:xfrm>
            <a:off x="786130" y="1465580"/>
            <a:ext cx="3743325" cy="4559300"/>
          </a:xfrm>
          <a:prstGeom prst="roundRect">
            <a:avLst/>
          </a:prstGeom>
          <a:solidFill>
            <a:schemeClr val="accent5">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17" name="组合 16"/>
          <p:cNvGrpSpPr/>
          <p:nvPr>
            <p:custDataLst>
              <p:tags r:id="rId2"/>
            </p:custDataLst>
          </p:nvPr>
        </p:nvGrpSpPr>
        <p:grpSpPr>
          <a:xfrm>
            <a:off x="220147" y="188263"/>
            <a:ext cx="4406888" cy="760429"/>
            <a:chOff x="4138707" y="1849829"/>
            <a:chExt cx="4973877" cy="858266"/>
          </a:xfrm>
          <a:solidFill>
            <a:srgbClr val="191964"/>
          </a:solidFill>
        </p:grpSpPr>
        <p:sp>
          <p:nvSpPr>
            <p:cNvPr id="18" name="MH_Entry_2"/>
            <p:cNvSpPr/>
            <p:nvPr>
              <p:custDataLst>
                <p:tags r:id="rId3"/>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创新性</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9" name="MH_Number_2"/>
            <p:cNvSpPr/>
            <p:nvPr>
              <p:custDataLst>
                <p:tags r:id="rId4"/>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04</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20"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1" name="MH_Others_2"/>
          <p:cNvSpPr/>
          <p:nvPr>
            <p:custDataLst>
              <p:tags r:id="rId5"/>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22" name="文本框 21"/>
          <p:cNvSpPr txBox="1"/>
          <p:nvPr>
            <p:custDataLst>
              <p:tags r:id="rId6"/>
            </p:custDataLst>
          </p:nvPr>
        </p:nvSpPr>
        <p:spPr>
          <a:xfrm>
            <a:off x="1038860" y="2451735"/>
            <a:ext cx="3321050" cy="2477135"/>
          </a:xfrm>
          <a:prstGeom prst="rect">
            <a:avLst/>
          </a:prstGeom>
          <a:noFill/>
        </p:spPr>
        <p:txBody>
          <a:bodyPr wrap="square" rtlCol="0">
            <a:noAutofit/>
          </a:bodyPr>
          <a:p>
            <a:pPr indent="0" fontAlgn="auto">
              <a:lnSpc>
                <a:spcPct val="150000"/>
              </a:lnSpc>
            </a:pPr>
            <a:r>
              <a:rPr lang="zh-CN" altLang="en-US"/>
              <a:t>弥补了溴己新临床雾化吸入剂型的短板；雾化吸入局部给药、</a:t>
            </a:r>
            <a:r>
              <a:rPr lang="zh-CN" altLang="en-US" dirty="0" smtClean="0">
                <a:sym typeface="+mn-ea"/>
              </a:rPr>
              <a:t>无</a:t>
            </a:r>
            <a:r>
              <a:rPr lang="en-US" altLang="zh-CN" dirty="0" smtClean="0">
                <a:sym typeface="+mn-ea"/>
              </a:rPr>
              <a:t>DNA</a:t>
            </a:r>
            <a:r>
              <a:rPr lang="zh-CN" altLang="en-US" dirty="0" smtClean="0">
                <a:sym typeface="+mn-ea"/>
              </a:rPr>
              <a:t>反应性（致突变）杂质</a:t>
            </a:r>
            <a:r>
              <a:rPr lang="zh-CN" altLang="en-US"/>
              <a:t>、无防腐剂的配方设计使全身不良反应少，安全性、依从性双高，其长期用药安全优势突出。</a:t>
            </a:r>
            <a:endParaRPr lang="zh-CN" altLang="en-US"/>
          </a:p>
        </p:txBody>
      </p:sp>
      <p:sp>
        <p:nvSpPr>
          <p:cNvPr id="23" name="圆角矩形 22"/>
          <p:cNvSpPr/>
          <p:nvPr>
            <p:custDataLst>
              <p:tags r:id="rId7"/>
            </p:custDataLst>
          </p:nvPr>
        </p:nvSpPr>
        <p:spPr>
          <a:xfrm>
            <a:off x="786130" y="1465580"/>
            <a:ext cx="3743960" cy="809625"/>
          </a:xfrm>
          <a:prstGeom prst="roundRect">
            <a:avLst/>
          </a:prstGeom>
          <a:solidFill>
            <a:schemeClr val="accent5">
              <a:lumMod val="7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b="1">
                <a:sym typeface="+mn-ea"/>
              </a:rPr>
              <a:t>剂型创新</a:t>
            </a:r>
            <a:endParaRPr lang="zh-CN" altLang="en-US" sz="2800" b="1">
              <a:sym typeface="+mn-ea"/>
            </a:endParaRPr>
          </a:p>
        </p:txBody>
      </p:sp>
      <p:sp>
        <p:nvSpPr>
          <p:cNvPr id="24" name="文本框 23"/>
          <p:cNvSpPr txBox="1"/>
          <p:nvPr/>
        </p:nvSpPr>
        <p:spPr>
          <a:xfrm>
            <a:off x="7045960" y="4214495"/>
            <a:ext cx="4478655" cy="367665"/>
          </a:xfrm>
          <a:prstGeom prst="rect">
            <a:avLst/>
          </a:prstGeom>
          <a:noFill/>
        </p:spPr>
        <p:txBody>
          <a:bodyPr wrap="square" rtlCol="0">
            <a:noAutofit/>
          </a:bodyPr>
          <a:p>
            <a:endParaRPr lang="zh-CN" altLang="en-US"/>
          </a:p>
        </p:txBody>
      </p:sp>
      <p:sp>
        <p:nvSpPr>
          <p:cNvPr id="25" name="圆角矩形 24"/>
          <p:cNvSpPr/>
          <p:nvPr>
            <p:custDataLst>
              <p:tags r:id="rId8"/>
            </p:custDataLst>
          </p:nvPr>
        </p:nvSpPr>
        <p:spPr>
          <a:xfrm>
            <a:off x="4940935" y="1475105"/>
            <a:ext cx="6474460" cy="4551680"/>
          </a:xfrm>
          <a:prstGeom prst="roundRect">
            <a:avLst/>
          </a:prstGeom>
          <a:solidFill>
            <a:schemeClr val="accent5">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6" name="圆角矩形 25"/>
          <p:cNvSpPr/>
          <p:nvPr>
            <p:custDataLst>
              <p:tags r:id="rId9"/>
            </p:custDataLst>
          </p:nvPr>
        </p:nvSpPr>
        <p:spPr>
          <a:xfrm>
            <a:off x="4940935" y="1475105"/>
            <a:ext cx="6473825" cy="807085"/>
          </a:xfrm>
          <a:prstGeom prst="roundRect">
            <a:avLst/>
          </a:prstGeom>
          <a:solidFill>
            <a:schemeClr val="accent5">
              <a:lumMod val="7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b="1">
                <a:sym typeface="+mn-ea"/>
              </a:rPr>
              <a:t>应用创新</a:t>
            </a:r>
            <a:endParaRPr lang="zh-CN" altLang="en-US" sz="2800" b="1">
              <a:sym typeface="+mn-ea"/>
            </a:endParaRPr>
          </a:p>
        </p:txBody>
      </p:sp>
      <p:sp>
        <p:nvSpPr>
          <p:cNvPr id="27" name="文本框 26"/>
          <p:cNvSpPr txBox="1"/>
          <p:nvPr>
            <p:custDataLst>
              <p:tags r:id="rId10"/>
            </p:custDataLst>
          </p:nvPr>
        </p:nvSpPr>
        <p:spPr>
          <a:xfrm>
            <a:off x="5024755" y="2385060"/>
            <a:ext cx="6506210" cy="2470785"/>
          </a:xfrm>
          <a:prstGeom prst="rect">
            <a:avLst/>
          </a:prstGeom>
          <a:noFill/>
        </p:spPr>
        <p:txBody>
          <a:bodyPr wrap="square" rtlCol="0">
            <a:noAutofit/>
          </a:bodyPr>
          <a:p>
            <a:pPr indent="0" fontAlgn="auto">
              <a:lnSpc>
                <a:spcPct val="150000"/>
              </a:lnSpc>
            </a:pPr>
            <a:r>
              <a:rPr lang="zh-CN" altLang="en-US"/>
              <a:t>盐酸溴己新吸入溶液是一款兼具多重药理活性、高安全性的新型雾化祛痰制剂，依托溶痰排痰、抗炎、抗氧化、免疫调节的多靶点作用机制，可全面干预呼吸道疾病黏液潴留、气道炎症、氧化应激损伤三大核心病理环节。该剂型靶向性强、适用人群广泛，被多部权威指南共识推荐，可规范化应用于急慢性呼吸道感染、慢性气道疾病、围手术期肺部保护、职业性肺病等多个场景，且在老年、肝肾功能不全等特殊人群中具备良好的有效性与安全性。</a:t>
            </a:r>
            <a:endParaRPr lang="zh-CN" altLang="en-US"/>
          </a:p>
        </p:txBody>
      </p:sp>
      <p:grpSp>
        <p:nvGrpSpPr>
          <p:cNvPr id="28" name="组合 27"/>
          <p:cNvGrpSpPr/>
          <p:nvPr/>
        </p:nvGrpSpPr>
        <p:grpSpPr>
          <a:xfrm>
            <a:off x="10254615" y="34290"/>
            <a:ext cx="2404110" cy="1025525"/>
            <a:chOff x="15224" y="8522"/>
            <a:chExt cx="3786" cy="1615"/>
          </a:xfrm>
        </p:grpSpPr>
        <p:pic>
          <p:nvPicPr>
            <p:cNvPr id="29" name="图片 28" descr="347c798bcf988143c073def3376d02b"/>
            <p:cNvPicPr>
              <a:picLocks noChangeAspect="1"/>
            </p:cNvPicPr>
            <p:nvPr/>
          </p:nvPicPr>
          <p:blipFill>
            <a:blip r:embed="rId11"/>
            <a:stretch>
              <a:fillRect/>
            </a:stretch>
          </p:blipFill>
          <p:spPr>
            <a:xfrm>
              <a:off x="16233" y="8522"/>
              <a:ext cx="710" cy="1229"/>
            </a:xfrm>
            <a:prstGeom prst="rect">
              <a:avLst/>
            </a:prstGeom>
          </p:spPr>
        </p:pic>
        <p:sp>
          <p:nvSpPr>
            <p:cNvPr id="30" name="文本框 29"/>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4406888" cy="760429"/>
            <a:chOff x="4138707" y="1849829"/>
            <a:chExt cx="4973877" cy="858266"/>
          </a:xfrm>
          <a:solidFill>
            <a:srgbClr val="191964"/>
          </a:solidFill>
        </p:grpSpPr>
        <p:sp>
          <p:nvSpPr>
            <p:cNvPr id="9" name="MH_Entry_2"/>
            <p:cNvSpPr/>
            <p:nvPr>
              <p:custDataLst>
                <p:tags r:id="rId2"/>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公平性</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05</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1180465" y="3259836"/>
            <a:ext cx="625475" cy="164363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sp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5" name="圆角矩形 4"/>
          <p:cNvSpPr/>
          <p:nvPr>
            <p:custDataLst>
              <p:tags r:id="rId5"/>
            </p:custDataLst>
          </p:nvPr>
        </p:nvSpPr>
        <p:spPr>
          <a:xfrm>
            <a:off x="708660" y="1536065"/>
            <a:ext cx="5226050" cy="1717040"/>
          </a:xfrm>
          <a:prstGeom prst="roundRect">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solidFill>
                <a:schemeClr val="bg1">
                  <a:lumMod val="85000"/>
                </a:schemeClr>
              </a:solidFill>
            </a:endParaRPr>
          </a:p>
        </p:txBody>
      </p:sp>
      <p:sp>
        <p:nvSpPr>
          <p:cNvPr id="3" name="圆角矩形 2"/>
          <p:cNvSpPr/>
          <p:nvPr>
            <p:custDataLst>
              <p:tags r:id="rId6"/>
            </p:custDataLst>
          </p:nvPr>
        </p:nvSpPr>
        <p:spPr>
          <a:xfrm>
            <a:off x="6212205" y="1527175"/>
            <a:ext cx="5310505" cy="1725930"/>
          </a:xfrm>
          <a:prstGeom prst="roundRect">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solidFill>
                <a:schemeClr val="bg1">
                  <a:lumMod val="85000"/>
                </a:schemeClr>
              </a:solidFill>
            </a:endParaRPr>
          </a:p>
        </p:txBody>
      </p:sp>
      <p:sp>
        <p:nvSpPr>
          <p:cNvPr id="17" name="圆角矩形 16"/>
          <p:cNvSpPr/>
          <p:nvPr>
            <p:custDataLst>
              <p:tags r:id="rId7"/>
            </p:custDataLst>
          </p:nvPr>
        </p:nvSpPr>
        <p:spPr>
          <a:xfrm>
            <a:off x="660400" y="3912235"/>
            <a:ext cx="5226050" cy="1893570"/>
          </a:xfrm>
          <a:prstGeom prst="roundRect">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indent="0" fontAlgn="auto">
              <a:lnSpc>
                <a:spcPct val="120000"/>
              </a:lnSpc>
              <a:spcBef>
                <a:spcPts val="0"/>
              </a:spcBef>
              <a:spcAft>
                <a:spcPts val="0"/>
              </a:spcAft>
              <a:buFont typeface="Wingdings" panose="05000000000000000000" charset="0"/>
              <a:buNone/>
            </a:pPr>
            <a:endParaRPr lang="zh-CN" altLang="en-US">
              <a:solidFill>
                <a:schemeClr val="bg1">
                  <a:lumMod val="85000"/>
                </a:schemeClr>
              </a:solidFill>
            </a:endParaRPr>
          </a:p>
        </p:txBody>
      </p:sp>
      <p:sp>
        <p:nvSpPr>
          <p:cNvPr id="20" name="圆角矩形 19"/>
          <p:cNvSpPr/>
          <p:nvPr>
            <p:custDataLst>
              <p:tags r:id="rId8"/>
            </p:custDataLst>
          </p:nvPr>
        </p:nvSpPr>
        <p:spPr>
          <a:xfrm>
            <a:off x="6205220" y="3912235"/>
            <a:ext cx="5316855" cy="1944370"/>
          </a:xfrm>
          <a:prstGeom prst="roundRect">
            <a:avLst/>
          </a:prstGeom>
          <a:solidFill>
            <a:schemeClr val="bg1"/>
          </a:solidFill>
          <a:ln>
            <a:solidFill>
              <a:schemeClr val="bg1">
                <a:lumMod val="8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marL="171450" marR="0" lvl="0" indent="-171450" algn="l" defTabSz="914400" rtl="0" eaLnBrk="1" fontAlgn="auto" latinLnBrk="0" hangingPunct="1">
              <a:lnSpc>
                <a:spcPct val="120000"/>
              </a:lnSpc>
              <a:spcBef>
                <a:spcPts val="0"/>
              </a:spcBef>
              <a:buClrTx/>
              <a:buSzTx/>
              <a:buFont typeface="Wingdings" panose="05000000000000000000" charset="0"/>
              <a:buChar char="Ø"/>
            </a:pPr>
            <a:r>
              <a:rPr lang="zh-CN" sz="1400" dirty="0">
                <a:solidFill>
                  <a:schemeClr val="tx1"/>
                </a:solidFill>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盐酸</a:t>
            </a:r>
            <a:r>
              <a:rPr sz="1400" dirty="0">
                <a:solidFill>
                  <a:schemeClr val="tx1"/>
                </a:solidFill>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溴己新可提升四环素、阿莫西林等抗生素在支气管组织的分布浓度，在感染合并咳痰时联用，祛痰+抗感染协同获益。这一特性在目录内同类产品中较为少见，补充了目录内祛痰药在抗菌协同方面的不足</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 </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字魂59号-创粗黑" panose="00000500000000000000" pitchFamily="2" charset="-122"/>
            </a:endParaRPr>
          </a:p>
        </p:txBody>
      </p:sp>
      <p:sp>
        <p:nvSpPr>
          <p:cNvPr id="21" name="文本框 20"/>
          <p:cNvSpPr txBox="1"/>
          <p:nvPr>
            <p:custDataLst>
              <p:tags r:id="rId9"/>
            </p:custDataLst>
          </p:nvPr>
        </p:nvSpPr>
        <p:spPr>
          <a:xfrm>
            <a:off x="894080" y="1609725"/>
            <a:ext cx="4154805" cy="36830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b="1" dirty="0" smtClean="0">
                <a:solidFill>
                  <a:schemeClr val="accent1"/>
                </a:solidFill>
                <a:latin typeface="+mn-ea"/>
                <a:sym typeface="字魂59号-创粗黑" panose="00000500000000000000" pitchFamily="2" charset="-122"/>
              </a:rPr>
              <a:t>弥补</a:t>
            </a:r>
            <a:r>
              <a:rPr lang="zh-CN" altLang="en-US" b="1" dirty="0" smtClean="0">
                <a:solidFill>
                  <a:schemeClr val="accent1"/>
                </a:solidFill>
                <a:latin typeface="+mn-ea"/>
                <a:sym typeface="+mn-ea"/>
              </a:rPr>
              <a:t>目录在溴己新吸入溶液领域的缺口</a:t>
            </a:r>
            <a:endParaRPr lang="zh-CN" altLang="en-US" b="1" dirty="0" smtClean="0">
              <a:solidFill>
                <a:schemeClr val="accent1"/>
              </a:solidFill>
              <a:latin typeface="+mn-ea"/>
              <a:sym typeface="+mn-ea"/>
            </a:endParaRPr>
          </a:p>
        </p:txBody>
      </p:sp>
      <p:sp>
        <p:nvSpPr>
          <p:cNvPr id="22" name="文本框 21"/>
          <p:cNvSpPr txBox="1"/>
          <p:nvPr>
            <p:custDataLst>
              <p:tags r:id="rId10"/>
            </p:custDataLst>
          </p:nvPr>
        </p:nvSpPr>
        <p:spPr>
          <a:xfrm>
            <a:off x="708660" y="2117090"/>
            <a:ext cx="5048885" cy="1195705"/>
          </a:xfrm>
          <a:prstGeom prst="rect">
            <a:avLst/>
          </a:prstGeom>
          <a:noFill/>
        </p:spPr>
        <p:txBody>
          <a:bodyPr wrap="square" rtlCol="0" anchor="t">
            <a:noAutofit/>
          </a:bodyPr>
          <a:p>
            <a:pPr marL="171450" indent="-171450" fontAlgn="auto">
              <a:lnSpc>
                <a:spcPct val="120000"/>
              </a:lnSpc>
              <a:spcBef>
                <a:spcPts val="0"/>
              </a:spcBef>
              <a:spcAft>
                <a:spcPts val="0"/>
              </a:spcAft>
              <a:buFont typeface="Wingdings" panose="05000000000000000000" charset="0"/>
              <a:buChar char="Ø"/>
            </a:pPr>
            <a:r>
              <a:rPr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2025年版国家医保目录在吸入祛痰领域存在短板。弥补</a:t>
            </a:r>
            <a:r>
              <a:rPr sz="1400" dirty="0">
                <a:latin typeface="微软雅黑" panose="020B0503020204020204" charset="-122"/>
                <a:ea typeface="微软雅黑" panose="020B0503020204020204" charset="-122"/>
                <a:cs typeface="微软雅黑" panose="020B0503020204020204" charset="-122"/>
                <a:sym typeface="+mn-ea"/>
              </a:rPr>
              <a:t>目录在溴己新吸入溶液领域的缺口</a:t>
            </a:r>
            <a:r>
              <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a:t>
            </a:r>
            <a:endPar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endParaRPr>
          </a:p>
        </p:txBody>
      </p:sp>
      <p:sp>
        <p:nvSpPr>
          <p:cNvPr id="23" name="文本框 22"/>
          <p:cNvSpPr txBox="1"/>
          <p:nvPr>
            <p:custDataLst>
              <p:tags r:id="rId11"/>
            </p:custDataLst>
          </p:nvPr>
        </p:nvSpPr>
        <p:spPr>
          <a:xfrm>
            <a:off x="6274435" y="2108200"/>
            <a:ext cx="5152390" cy="1124585"/>
          </a:xfrm>
          <a:prstGeom prst="rect">
            <a:avLst/>
          </a:prstGeom>
          <a:noFill/>
        </p:spPr>
        <p:txBody>
          <a:bodyPr wrap="square" rtlCol="0" anchor="t">
            <a:spAutoFit/>
          </a:bodyPr>
          <a:p>
            <a:pPr marL="171450" indent="-171450" fontAlgn="auto">
              <a:lnSpc>
                <a:spcPct val="120000"/>
              </a:lnSpc>
              <a:spcBef>
                <a:spcPts val="0"/>
              </a:spcBef>
              <a:spcAft>
                <a:spcPct val="0"/>
              </a:spcAft>
              <a:buFont typeface="Wingdings" panose="05000000000000000000" charset="0"/>
              <a:buChar char="Ø"/>
            </a:pPr>
            <a:r>
              <a:rPr sz="1400" dirty="0" err="1">
                <a:latin typeface="微软雅黑" panose="020B0503020204020204" charset="-122"/>
                <a:ea typeface="微软雅黑" panose="020B0503020204020204" charset="-122"/>
                <a:cs typeface="微软雅黑" panose="020B0503020204020204" charset="-122"/>
                <a:sym typeface="+mn-ea"/>
              </a:rPr>
              <a:t>国内长期缺乏</a:t>
            </a:r>
            <a:r>
              <a:rPr lang="zh-CN" sz="1400" dirty="0" err="1">
                <a:latin typeface="微软雅黑" panose="020B0503020204020204" charset="-122"/>
                <a:ea typeface="微软雅黑" panose="020B0503020204020204" charset="-122"/>
                <a:cs typeface="微软雅黑" panose="020B0503020204020204" charset="-122"/>
                <a:sym typeface="+mn-ea"/>
              </a:rPr>
              <a:t>盐酸</a:t>
            </a:r>
            <a:r>
              <a:rPr sz="1400" dirty="0" err="1">
                <a:latin typeface="微软雅黑" panose="020B0503020204020204" charset="-122"/>
                <a:ea typeface="微软雅黑" panose="020B0503020204020204" charset="-122"/>
                <a:cs typeface="微软雅黑" panose="020B0503020204020204" charset="-122"/>
                <a:sym typeface="+mn-ea"/>
              </a:rPr>
              <a:t>溴己新吸入</a:t>
            </a:r>
            <a:r>
              <a:rPr lang="zh-CN" sz="1400" dirty="0" err="1">
                <a:latin typeface="微软雅黑" panose="020B0503020204020204" charset="-122"/>
                <a:ea typeface="微软雅黑" panose="020B0503020204020204" charset="-122"/>
                <a:cs typeface="微软雅黑" panose="020B0503020204020204" charset="-122"/>
                <a:sym typeface="+mn-ea"/>
              </a:rPr>
              <a:t>剂型</a:t>
            </a:r>
            <a:r>
              <a:rPr sz="1400" dirty="0" err="1">
                <a:latin typeface="微软雅黑" panose="020B0503020204020204" charset="-122"/>
                <a:ea typeface="微软雅黑" panose="020B0503020204020204" charset="-122"/>
                <a:cs typeface="微软雅黑" panose="020B0503020204020204" charset="-122"/>
                <a:sym typeface="+mn-ea"/>
              </a:rPr>
              <a:t>；临床超说明书用注射剂雾化，安全性、浓度、配伍无统一标准，风险高。国内首个</a:t>
            </a:r>
            <a:r>
              <a:rPr lang="zh-CN" sz="1400" dirty="0" err="1">
                <a:latin typeface="微软雅黑" panose="020B0503020204020204" charset="-122"/>
                <a:ea typeface="微软雅黑" panose="020B0503020204020204" charset="-122"/>
                <a:cs typeface="微软雅黑" panose="020B0503020204020204" charset="-122"/>
                <a:sym typeface="+mn-ea"/>
              </a:rPr>
              <a:t>盐酸</a:t>
            </a:r>
            <a:r>
              <a:rPr sz="1400" dirty="0" err="1">
                <a:latin typeface="微软雅黑" panose="020B0503020204020204" charset="-122"/>
                <a:ea typeface="微软雅黑" panose="020B0503020204020204" charset="-122"/>
                <a:cs typeface="微软雅黑" panose="020B0503020204020204" charset="-122"/>
                <a:sym typeface="+mn-ea"/>
              </a:rPr>
              <a:t>溴己新吸入溶液，雾化专用、浓度精准、配伍明确，终结超说明书用药风险</a:t>
            </a:r>
            <a:r>
              <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a:t>
            </a:r>
            <a:endPar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endParaRPr>
          </a:p>
        </p:txBody>
      </p:sp>
      <p:sp>
        <p:nvSpPr>
          <p:cNvPr id="4" name="文本框 3"/>
          <p:cNvSpPr txBox="1"/>
          <p:nvPr>
            <p:custDataLst>
              <p:tags r:id="rId12"/>
            </p:custDataLst>
          </p:nvPr>
        </p:nvSpPr>
        <p:spPr>
          <a:xfrm>
            <a:off x="6350635" y="1583055"/>
            <a:ext cx="3282950" cy="423545"/>
          </a:xfrm>
          <a:prstGeom prst="rect">
            <a:avLst/>
          </a:prstGeom>
          <a:noFill/>
        </p:spPr>
        <p:txBody>
          <a:bodyPr wrap="square" rtlCol="0" anchor="t">
            <a:spAutoFit/>
          </a:bodyPr>
          <a:p>
            <a:pPr indent="0" fontAlgn="auto">
              <a:lnSpc>
                <a:spcPct val="120000"/>
              </a:lnSpc>
              <a:spcBef>
                <a:spcPts val="0"/>
              </a:spcBef>
              <a:spcAft>
                <a:spcPct val="0"/>
              </a:spcAft>
            </a:pPr>
            <a:r>
              <a:rPr lang="zh-CN" altLang="en-US" sz="1800" b="1" dirty="0" smtClean="0">
                <a:solidFill>
                  <a:schemeClr val="accent1"/>
                </a:solidFill>
                <a:latin typeface="+mn-ea"/>
                <a:sym typeface="字魂59号-创粗黑" panose="00000500000000000000" pitchFamily="2" charset="-122"/>
              </a:rPr>
              <a:t>结束注射剂雾化的乱象</a:t>
            </a:r>
            <a:endParaRPr lang="zh-CN" altLang="en-US" sz="1800" b="1" dirty="0" smtClean="0">
              <a:solidFill>
                <a:schemeClr val="accent1"/>
              </a:solidFill>
              <a:latin typeface="+mn-ea"/>
              <a:sym typeface="字魂59号-创粗黑" panose="00000500000000000000" pitchFamily="2" charset="-122"/>
            </a:endParaRPr>
          </a:p>
        </p:txBody>
      </p:sp>
      <p:sp>
        <p:nvSpPr>
          <p:cNvPr id="28" name="文本框 27"/>
          <p:cNvSpPr txBox="1"/>
          <p:nvPr>
            <p:custDataLst>
              <p:tags r:id="rId13"/>
            </p:custDataLst>
          </p:nvPr>
        </p:nvSpPr>
        <p:spPr>
          <a:xfrm>
            <a:off x="6416675" y="3926840"/>
            <a:ext cx="5106035" cy="423545"/>
          </a:xfrm>
          <a:prstGeom prst="rect">
            <a:avLst/>
          </a:prstGeom>
          <a:noFill/>
        </p:spPr>
        <p:txBody>
          <a:bodyPr wrap="square" rtlCol="0" anchor="t">
            <a:spAutoFit/>
          </a:bodyPr>
          <a:p>
            <a:pPr indent="0" fontAlgn="auto">
              <a:lnSpc>
                <a:spcPct val="120000"/>
              </a:lnSpc>
              <a:spcBef>
                <a:spcPts val="0"/>
              </a:spcBef>
              <a:spcAft>
                <a:spcPct val="0"/>
              </a:spcAft>
            </a:pPr>
            <a:r>
              <a:rPr lang="zh-CN" altLang="en-US" sz="1800" b="1" dirty="0" smtClean="0">
                <a:solidFill>
                  <a:schemeClr val="accent1"/>
                </a:solidFill>
                <a:latin typeface="+mn-ea"/>
                <a:sym typeface="字魂59号-创粗黑" panose="00000500000000000000" pitchFamily="2" charset="-122"/>
              </a:rPr>
              <a:t>填补临床对“温和祛痰与协同抗菌”的综合需求</a:t>
            </a:r>
            <a:endParaRPr lang="zh-CN" altLang="en-US" sz="1800" b="1" dirty="0" smtClean="0">
              <a:solidFill>
                <a:schemeClr val="accent1"/>
              </a:solidFill>
              <a:latin typeface="+mn-ea"/>
              <a:sym typeface="字魂59号-创粗黑" panose="00000500000000000000" pitchFamily="2" charset="-122"/>
            </a:endParaRPr>
          </a:p>
        </p:txBody>
      </p:sp>
      <p:sp>
        <p:nvSpPr>
          <p:cNvPr id="30" name="文本框 29"/>
          <p:cNvSpPr txBox="1"/>
          <p:nvPr>
            <p:custDataLst>
              <p:tags r:id="rId14"/>
            </p:custDataLst>
          </p:nvPr>
        </p:nvSpPr>
        <p:spPr>
          <a:xfrm>
            <a:off x="894080" y="3960495"/>
            <a:ext cx="3964940" cy="389890"/>
          </a:xfrm>
          <a:prstGeom prst="rect">
            <a:avLst/>
          </a:prstGeom>
          <a:noFill/>
        </p:spPr>
        <p:txBody>
          <a:bodyPr wrap="square" rtlCol="0" anchor="t">
            <a:noAutofit/>
          </a:bodyPr>
          <a:p>
            <a:pPr algn="l" fontAlgn="auto">
              <a:lnSpc>
                <a:spcPct val="120000"/>
              </a:lnSpc>
              <a:spcBef>
                <a:spcPts val="0"/>
              </a:spcBef>
              <a:buClrTx/>
              <a:buSzTx/>
              <a:buFontTx/>
            </a:pPr>
            <a:r>
              <a:rPr lang="zh-CN" altLang="en-US" b="1" dirty="0" smtClean="0">
                <a:solidFill>
                  <a:schemeClr val="accent1"/>
                </a:solidFill>
                <a:latin typeface="+mn-ea"/>
                <a:sym typeface="字魂59号-创粗黑" panose="00000500000000000000" pitchFamily="2" charset="-122"/>
              </a:rPr>
              <a:t>顺应雾化吸入的临床发展趋势</a:t>
            </a:r>
            <a:endParaRPr lang="zh-CN" altLang="en-US" b="1" dirty="0" smtClean="0">
              <a:solidFill>
                <a:schemeClr val="accent1"/>
              </a:solidFill>
              <a:latin typeface="+mn-ea"/>
              <a:sym typeface="字魂59号-创粗黑" panose="00000500000000000000" pitchFamily="2" charset="-122"/>
            </a:endParaRPr>
          </a:p>
          <a:p>
            <a:pPr algn="l" fontAlgn="auto">
              <a:lnSpc>
                <a:spcPct val="120000"/>
              </a:lnSpc>
              <a:spcBef>
                <a:spcPts val="0"/>
              </a:spcBef>
              <a:buClrTx/>
              <a:buSzTx/>
              <a:buFontTx/>
            </a:pPr>
            <a:endParaRPr lang="zh-CN" altLang="en-US" b="1" dirty="0" smtClean="0">
              <a:latin typeface="+mn-ea"/>
              <a:sym typeface="字魂59号-创粗黑" panose="00000500000000000000" pitchFamily="2" charset="-122"/>
            </a:endParaRPr>
          </a:p>
          <a:p>
            <a:pPr algn="l" fontAlgn="auto">
              <a:lnSpc>
                <a:spcPct val="120000"/>
              </a:lnSpc>
              <a:spcBef>
                <a:spcPts val="0"/>
              </a:spcBef>
              <a:buClrTx/>
              <a:buSzTx/>
              <a:buFontTx/>
            </a:pPr>
            <a:endParaRPr lang="zh-CN" altLang="en-US" b="1" dirty="0" smtClean="0">
              <a:latin typeface="+mn-ea"/>
              <a:sym typeface="字魂59号-创粗黑" panose="00000500000000000000" pitchFamily="2" charset="-122"/>
            </a:endParaRPr>
          </a:p>
          <a:p>
            <a:pPr algn="l" fontAlgn="auto">
              <a:lnSpc>
                <a:spcPct val="120000"/>
              </a:lnSpc>
              <a:spcBef>
                <a:spcPts val="0"/>
              </a:spcBef>
              <a:buClrTx/>
              <a:buSzTx/>
              <a:buFontTx/>
            </a:pPr>
            <a:endParaRPr lang="zh-CN" altLang="en-US" b="1" dirty="0" smtClean="0">
              <a:latin typeface="+mn-ea"/>
              <a:sym typeface="字魂59号-创粗黑" panose="00000500000000000000" pitchFamily="2" charset="-122"/>
            </a:endParaRPr>
          </a:p>
          <a:p>
            <a:pPr algn="l" fontAlgn="auto">
              <a:lnSpc>
                <a:spcPct val="120000"/>
              </a:lnSpc>
              <a:spcBef>
                <a:spcPts val="0"/>
              </a:spcBef>
              <a:buClrTx/>
              <a:buSzTx/>
              <a:buFontTx/>
            </a:pPr>
            <a:endParaRPr lang="zh-CN" altLang="en-US" b="1" dirty="0" smtClean="0">
              <a:latin typeface="+mn-ea"/>
              <a:sym typeface="字魂59号-创粗黑" panose="00000500000000000000" pitchFamily="2" charset="-122"/>
            </a:endParaRPr>
          </a:p>
        </p:txBody>
      </p:sp>
      <p:sp>
        <p:nvSpPr>
          <p:cNvPr id="32" name="文本框 31"/>
          <p:cNvSpPr txBox="1"/>
          <p:nvPr>
            <p:custDataLst>
              <p:tags r:id="rId15"/>
            </p:custDataLst>
          </p:nvPr>
        </p:nvSpPr>
        <p:spPr>
          <a:xfrm>
            <a:off x="632460" y="4332605"/>
            <a:ext cx="5205095" cy="1534795"/>
          </a:xfrm>
          <a:prstGeom prst="rect">
            <a:avLst/>
          </a:prstGeom>
          <a:noFill/>
        </p:spPr>
        <p:txBody>
          <a:bodyPr wrap="square" rtlCol="0" anchor="t">
            <a:noAutofit/>
          </a:bodyPr>
          <a:p>
            <a:pPr marL="171450" indent="-171450" fontAlgn="auto">
              <a:lnSpc>
                <a:spcPct val="120000"/>
              </a:lnSpc>
              <a:spcBef>
                <a:spcPts val="0"/>
              </a:spcBef>
              <a:spcAft>
                <a:spcPts val="0"/>
              </a:spcAft>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rPr>
              <a:t>雾化吸入以呼吸道和肺为靶器官的直接给药方法，具有起效快、局部药物浓度高、用药量少、应用方便及全身不良反应少等优点，已成为呼吸系统相关疾病重要的治疗手段，盐酸溴己新吸入溶液的上市有助于进一步完善医保目录在雾化吸入剂型方面的覆盖度。</a:t>
            </a:r>
            <a:endParaRPr lang="zh-CN" altLang="en-US" sz="1400" dirty="0">
              <a:latin typeface="微软雅黑" panose="020B0503020204020204" charset="-122"/>
              <a:ea typeface="微软雅黑" panose="020B0503020204020204" charset="-122"/>
              <a:cs typeface="微软雅黑" panose="020B0503020204020204" charset="-122"/>
              <a:sym typeface="字魂59号-创粗黑" panose="00000500000000000000" pitchFamily="2" charset="-122"/>
            </a:endParaRPr>
          </a:p>
        </p:txBody>
      </p:sp>
      <p:grpSp>
        <p:nvGrpSpPr>
          <p:cNvPr id="11" name="组合 10"/>
          <p:cNvGrpSpPr/>
          <p:nvPr/>
        </p:nvGrpSpPr>
        <p:grpSpPr>
          <a:xfrm>
            <a:off x="10254615" y="34290"/>
            <a:ext cx="2404110" cy="1025525"/>
            <a:chOff x="15224" y="8522"/>
            <a:chExt cx="3786" cy="1615"/>
          </a:xfrm>
        </p:grpSpPr>
        <p:pic>
          <p:nvPicPr>
            <p:cNvPr id="2" name="图片 1" descr="347c798bcf988143c073def3376d02b"/>
            <p:cNvPicPr>
              <a:picLocks noChangeAspect="1"/>
            </p:cNvPicPr>
            <p:nvPr/>
          </p:nvPicPr>
          <p:blipFill>
            <a:blip r:embed="rId16"/>
            <a:stretch>
              <a:fillRect/>
            </a:stretch>
          </p:blipFill>
          <p:spPr>
            <a:xfrm>
              <a:off x="16233" y="8522"/>
              <a:ext cx="710" cy="1229"/>
            </a:xfrm>
            <a:prstGeom prst="rect">
              <a:avLst/>
            </a:prstGeom>
          </p:spPr>
        </p:pic>
        <p:sp>
          <p:nvSpPr>
            <p:cNvPr id="6" name="文本框 5"/>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MH_Others_2"/>
          <p:cNvSpPr/>
          <p:nvPr>
            <p:custDataLst>
              <p:tags r:id="rId1"/>
            </p:custDataLst>
          </p:nvPr>
        </p:nvSpPr>
        <p:spPr>
          <a:xfrm>
            <a:off x="635" y="1602853"/>
            <a:ext cx="12191665" cy="248529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13" name="MH_Others_1"/>
          <p:cNvSpPr txBox="1"/>
          <p:nvPr>
            <p:custDataLst>
              <p:tags r:id="rId2"/>
            </p:custDataLst>
          </p:nvPr>
        </p:nvSpPr>
        <p:spPr>
          <a:xfrm>
            <a:off x="1452245" y="2322830"/>
            <a:ext cx="9599295" cy="676910"/>
          </a:xfrm>
          <a:prstGeom prst="rect">
            <a:avLst/>
          </a:prstGeom>
          <a:noFill/>
        </p:spPr>
        <p:txBody>
          <a:bodyPr vert="horz" wrap="square" lIns="0" tIns="0" rIns="0" bIns="0" rtlCol="0" anchor="t" anchorCtr="0">
            <a:spAutoFit/>
          </a:bodyPr>
          <a:lstStyle/>
          <a:p>
            <a:pPr algn="ctr"/>
            <a:r>
              <a:rPr lang="zh-CN" altLang="en-US" sz="4400" b="1" kern="2000" spc="1000" dirty="0">
                <a:solidFill>
                  <a:schemeClr val="bg1"/>
                </a:solidFill>
                <a:effectLst>
                  <a:outerShdw blurRad="38100" dist="38100" dir="2700000" algn="tl">
                    <a:srgbClr val="000000">
                      <a:alpha val="43137"/>
                    </a:srgbClr>
                  </a:outerShdw>
                </a:effectLst>
                <a:uFillTx/>
                <a:latin typeface="Arial" panose="020B0604020202020204" pitchFamily="34" charset="0"/>
                <a:ea typeface="微软雅黑" panose="020B0503020204020204" charset="-122"/>
                <a:sym typeface="Arial" panose="020B0604020202020204" pitchFamily="34" charset="0"/>
              </a:rPr>
              <a:t>谢谢聆听！</a:t>
            </a:r>
            <a:endParaRPr lang="zh-CN" altLang="en-US" sz="4400" b="1" kern="2000" spc="1000" dirty="0">
              <a:solidFill>
                <a:schemeClr val="bg1"/>
              </a:solidFill>
              <a:effectLst>
                <a:outerShdw blurRad="38100" dist="38100" dir="2700000" algn="tl">
                  <a:srgbClr val="000000">
                    <a:alpha val="43137"/>
                  </a:srgbClr>
                </a:outerShdw>
              </a:effectLst>
              <a:uFillTx/>
              <a:latin typeface="Arial" panose="020B0604020202020204" pitchFamily="34" charset="0"/>
              <a:ea typeface="微软雅黑" panose="020B0503020204020204" charset="-122"/>
              <a:sym typeface="Arial" panose="020B0604020202020204" pitchFamily="34" charset="0"/>
            </a:endParaRPr>
          </a:p>
        </p:txBody>
      </p:sp>
      <p:cxnSp>
        <p:nvCxnSpPr>
          <p:cNvPr id="5" name="直接连接符 4"/>
          <p:cNvCxnSpPr/>
          <p:nvPr/>
        </p:nvCxnSpPr>
        <p:spPr bwMode="auto">
          <a:xfrm>
            <a:off x="635" y="4529060"/>
            <a:ext cx="12191665" cy="0"/>
          </a:xfrm>
          <a:prstGeom prst="line">
            <a:avLst/>
          </a:prstGeom>
          <a:solidFill>
            <a:schemeClr val="accent1"/>
          </a:solidFill>
          <a:ln w="38100" cap="flat" cmpd="sng" algn="ctr">
            <a:solidFill>
              <a:srgbClr val="215968"/>
            </a:solidFill>
            <a:prstDash val="solid"/>
            <a:round/>
            <a:headEnd type="none" w="med" len="med"/>
            <a:tailEnd type="none" w="med" len="med"/>
          </a:ln>
        </p:spPr>
      </p:cxnSp>
      <p:cxnSp>
        <p:nvCxnSpPr>
          <p:cNvPr id="18" name="直接连接符 17"/>
          <p:cNvCxnSpPr/>
          <p:nvPr/>
        </p:nvCxnSpPr>
        <p:spPr bwMode="auto">
          <a:xfrm>
            <a:off x="633" y="1093334"/>
            <a:ext cx="12191665" cy="0"/>
          </a:xfrm>
          <a:prstGeom prst="line">
            <a:avLst/>
          </a:prstGeom>
          <a:solidFill>
            <a:schemeClr val="accent1"/>
          </a:solidFill>
          <a:ln w="38100" cap="flat" cmpd="sng" algn="ctr">
            <a:solidFill>
              <a:srgbClr val="215968"/>
            </a:solidFill>
            <a:prstDash val="solid"/>
            <a:round/>
            <a:headEnd type="none" w="med" len="med"/>
            <a:tailEnd type="none" w="med" len="med"/>
          </a:ln>
        </p:spPr>
      </p:cxnSp>
      <p:sp>
        <p:nvSpPr>
          <p:cNvPr id="3" name="文本框 2"/>
          <p:cNvSpPr txBox="1"/>
          <p:nvPr/>
        </p:nvSpPr>
        <p:spPr>
          <a:xfrm>
            <a:off x="413385" y="5556250"/>
            <a:ext cx="7123430" cy="460375"/>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2400" b="1">
                <a:latin typeface="Arial" panose="020B0604020202020204" pitchFamily="34" charset="0"/>
                <a:ea typeface="微软雅黑" panose="020B0503020204020204" charset="-122"/>
                <a:sym typeface="+mn-ea"/>
              </a:rPr>
              <a:t>申报企业：合肥国药诺和药业有限公司</a:t>
            </a:r>
            <a:endParaRPr lang="zh-CN" altLang="en-US" sz="2400" b="1">
              <a:latin typeface="Arial" panose="020B0604020202020204" pitchFamily="34" charset="0"/>
              <a:ea typeface="微软雅黑" panose="020B0503020204020204" charset="-122"/>
              <a:sym typeface="+mn-ea"/>
            </a:endParaRPr>
          </a:p>
        </p:txBody>
      </p:sp>
      <p:sp>
        <p:nvSpPr>
          <p:cNvPr id="4" name="文本框 3"/>
          <p:cNvSpPr txBox="1"/>
          <p:nvPr>
            <p:custDataLst>
              <p:tags r:id="rId3"/>
            </p:custDataLst>
          </p:nvPr>
        </p:nvSpPr>
        <p:spPr>
          <a:xfrm>
            <a:off x="413385" y="4878705"/>
            <a:ext cx="5002530" cy="460375"/>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2400" b="1">
                <a:latin typeface="Arial" panose="020B0604020202020204" pitchFamily="34" charset="0"/>
                <a:ea typeface="微软雅黑" panose="020B0503020204020204" charset="-122"/>
              </a:rPr>
              <a:t>申报条件：目录外独家通用名</a:t>
            </a:r>
            <a:endParaRPr lang="zh-CN" altLang="en-US" sz="2400" b="1">
              <a:latin typeface="Arial" panose="020B0604020202020204" pitchFamily="34" charset="0"/>
              <a:ea typeface="微软雅黑" panose="020B0503020204020204" charset="-122"/>
            </a:endParaRPr>
          </a:p>
        </p:txBody>
      </p:sp>
      <p:grpSp>
        <p:nvGrpSpPr>
          <p:cNvPr id="11" name="组合 10"/>
          <p:cNvGrpSpPr/>
          <p:nvPr/>
        </p:nvGrpSpPr>
        <p:grpSpPr>
          <a:xfrm>
            <a:off x="9667240" y="5411470"/>
            <a:ext cx="2404110" cy="1025525"/>
            <a:chOff x="15224" y="8522"/>
            <a:chExt cx="3786" cy="1615"/>
          </a:xfrm>
        </p:grpSpPr>
        <p:pic>
          <p:nvPicPr>
            <p:cNvPr id="7" name="图片 6" descr="347c798bcf988143c073def3376d02b"/>
            <p:cNvPicPr>
              <a:picLocks noChangeAspect="1"/>
            </p:cNvPicPr>
            <p:nvPr/>
          </p:nvPicPr>
          <p:blipFill>
            <a:blip r:embed="rId4"/>
            <a:stretch>
              <a:fillRect/>
            </a:stretch>
          </p:blipFill>
          <p:spPr>
            <a:xfrm>
              <a:off x="16233" y="8522"/>
              <a:ext cx="710" cy="1229"/>
            </a:xfrm>
            <a:prstGeom prst="rect">
              <a:avLst/>
            </a:prstGeom>
          </p:spPr>
        </p:pic>
        <p:sp>
          <p:nvSpPr>
            <p:cNvPr id="9" name="文本框 8"/>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ustDataLst>
      <p:tags r:id="rId5"/>
    </p:custData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0-#ppt_w/2"/>
                                          </p:val>
                                        </p:tav>
                                        <p:tav tm="100000">
                                          <p:val>
                                            <p:strVal val="#ppt_x"/>
                                          </p:val>
                                        </p:tav>
                                      </p:tavLst>
                                    </p:anim>
                                    <p:anim calcmode="lin" valueType="num">
                                      <p:cBhvr additive="base">
                                        <p:cTn id="12"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MH_Others_2"/>
          <p:cNvSpPr/>
          <p:nvPr>
            <p:custDataLst>
              <p:tags r:id="rId1"/>
            </p:custDataLst>
          </p:nvPr>
        </p:nvSpPr>
        <p:spPr>
          <a:xfrm>
            <a:off x="635" y="0"/>
            <a:ext cx="4590415" cy="685736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pSp>
        <p:nvGrpSpPr>
          <p:cNvPr id="2" name="组合 1"/>
          <p:cNvGrpSpPr/>
          <p:nvPr>
            <p:custDataLst>
              <p:tags r:id="rId2"/>
            </p:custDataLst>
          </p:nvPr>
        </p:nvGrpSpPr>
        <p:grpSpPr>
          <a:xfrm>
            <a:off x="5766435" y="960120"/>
            <a:ext cx="5243830" cy="541655"/>
            <a:chOff x="4138707" y="1849829"/>
            <a:chExt cx="4973877" cy="858266"/>
          </a:xfrm>
          <a:solidFill>
            <a:srgbClr val="191964"/>
          </a:solidFill>
        </p:grpSpPr>
        <p:sp>
          <p:nvSpPr>
            <p:cNvPr id="23" name="MH_Entry_2"/>
            <p:cNvSpPr/>
            <p:nvPr>
              <p:custDataLst>
                <p:tags r:id="rId3"/>
              </p:custDataLst>
            </p:nvPr>
          </p:nvSpPr>
          <p:spPr>
            <a:xfrm flipH="1">
              <a:off x="5270006" y="1849830"/>
              <a:ext cx="3842578" cy="858265"/>
            </a:xfrm>
            <a:prstGeom prst="roundRect">
              <a:avLst>
                <a:gd name="adj" fmla="val 23973"/>
              </a:avLst>
            </a:prstGeom>
            <a:solidFill>
              <a:schemeClr val="accent6">
                <a:lumMod val="50000"/>
              </a:schemeClr>
            </a:solidFill>
            <a:ln w="25400" cap="flat" cmpd="sng" algn="ctr">
              <a:noFill/>
              <a:prstDash val="solid"/>
            </a:ln>
            <a:effectLst/>
          </p:spPr>
          <p:txBody>
            <a:bodyPr wrap="square" lIns="0" tIns="0" rIns="0" bIns="0" anchor="ctr">
              <a:noAutofit/>
            </a:bodyPr>
            <a:lstStyle/>
            <a:p>
              <a:pPr lvl="0" algn="ctr"/>
              <a:r>
                <a:rPr lang="zh-CN" altLang="en-US" sz="2880" b="1" dirty="0">
                  <a:solidFill>
                    <a:schemeClr val="bg1"/>
                  </a:solidFill>
                  <a:sym typeface="+mn-ea"/>
                </a:rPr>
                <a:t>药品基本信息</a:t>
              </a:r>
              <a:endPar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endParaRPr>
            </a:p>
          </p:txBody>
        </p:sp>
        <p:sp>
          <p:nvSpPr>
            <p:cNvPr id="24" name="MH_Number_2"/>
            <p:cNvSpPr/>
            <p:nvPr>
              <p:custDataLst>
                <p:tags r:id="rId4"/>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6">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13" name="MH_Others_1"/>
          <p:cNvSpPr txBox="1"/>
          <p:nvPr>
            <p:custDataLst>
              <p:tags r:id="rId5"/>
            </p:custDataLst>
          </p:nvPr>
        </p:nvSpPr>
        <p:spPr>
          <a:xfrm>
            <a:off x="1097601" y="2366396"/>
            <a:ext cx="2160646" cy="1284605"/>
          </a:xfrm>
          <a:prstGeom prst="rect">
            <a:avLst/>
          </a:prstGeom>
          <a:noFill/>
        </p:spPr>
        <p:txBody>
          <a:bodyPr vert="horz" wrap="square" lIns="0" tIns="0" rIns="0" bIns="0" rtlCol="0" anchor="t" anchorCtr="0">
            <a:spAutoFit/>
          </a:bodyPr>
          <a:lstStyle/>
          <a:p>
            <a:pPr algn="ctr"/>
            <a:r>
              <a:rPr lang="zh-CN" altLang="en-US" sz="8345"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目录</a:t>
            </a:r>
            <a:endParaRPr lang="zh-CN" altLang="en-US" sz="8345"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4" name="MH_Others_2"/>
          <p:cNvSpPr txBox="1"/>
          <p:nvPr>
            <p:custDataLst>
              <p:tags r:id="rId6"/>
            </p:custDataLst>
          </p:nvPr>
        </p:nvSpPr>
        <p:spPr>
          <a:xfrm>
            <a:off x="1046581" y="3585986"/>
            <a:ext cx="2262688" cy="407670"/>
          </a:xfrm>
          <a:prstGeom prst="rect">
            <a:avLst/>
          </a:prstGeom>
          <a:noFill/>
        </p:spPr>
        <p:txBody>
          <a:bodyPr wrap="square" lIns="0" tIns="0" rIns="0" bIns="0" anchor="t" anchorCtr="0">
            <a:spAutoFit/>
          </a:bodyPr>
          <a:lstStyle/>
          <a:p>
            <a:pPr algn="ctr">
              <a:defRPr/>
            </a:pPr>
            <a:r>
              <a:rPr lang="en-US" altLang="zh-CN" sz="265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CONTENTS</a:t>
            </a:r>
            <a:endParaRPr lang="zh-CN" altLang="en-US" sz="265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grpSp>
        <p:nvGrpSpPr>
          <p:cNvPr id="11" name="组合 10"/>
          <p:cNvGrpSpPr/>
          <p:nvPr>
            <p:custDataLst>
              <p:tags r:id="rId7"/>
            </p:custDataLst>
          </p:nvPr>
        </p:nvGrpSpPr>
        <p:grpSpPr>
          <a:xfrm>
            <a:off x="5766435" y="2052320"/>
            <a:ext cx="5243830" cy="541655"/>
            <a:chOff x="4138707" y="1849829"/>
            <a:chExt cx="4973877" cy="858266"/>
          </a:xfrm>
          <a:solidFill>
            <a:srgbClr val="641919"/>
          </a:solidFill>
        </p:grpSpPr>
        <p:sp>
          <p:nvSpPr>
            <p:cNvPr id="12" name="MH_Entry_2"/>
            <p:cNvSpPr/>
            <p:nvPr>
              <p:custDataLst>
                <p:tags r:id="rId8"/>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buClrTx/>
                <a:buSzTx/>
                <a:buFontTx/>
              </a:pPr>
              <a:r>
                <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安全性</a:t>
              </a:r>
              <a:endPar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7" name="MH_Number_2"/>
            <p:cNvSpPr/>
            <p:nvPr>
              <p:custDataLst>
                <p:tags r:id="rId9"/>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02</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grpSp>
        <p:nvGrpSpPr>
          <p:cNvPr id="9" name="组合 8"/>
          <p:cNvGrpSpPr/>
          <p:nvPr>
            <p:custDataLst>
              <p:tags r:id="rId10"/>
            </p:custDataLst>
          </p:nvPr>
        </p:nvGrpSpPr>
        <p:grpSpPr>
          <a:xfrm>
            <a:off x="5766435" y="3081020"/>
            <a:ext cx="5243830" cy="541655"/>
            <a:chOff x="4138707" y="1849829"/>
            <a:chExt cx="4973877" cy="858266"/>
          </a:xfrm>
          <a:solidFill>
            <a:srgbClr val="191964"/>
          </a:solidFill>
        </p:grpSpPr>
        <p:sp>
          <p:nvSpPr>
            <p:cNvPr id="10" name="MH_Entry_2"/>
            <p:cNvSpPr/>
            <p:nvPr>
              <p:custDataLst>
                <p:tags r:id="rId11"/>
              </p:custDataLst>
            </p:nvPr>
          </p:nvSpPr>
          <p:spPr>
            <a:xfrm flipH="1">
              <a:off x="5270006" y="1849830"/>
              <a:ext cx="3842578" cy="858265"/>
            </a:xfrm>
            <a:prstGeom prst="roundRect">
              <a:avLst>
                <a:gd name="adj" fmla="val 23973"/>
              </a:avLst>
            </a:prstGeom>
            <a:solidFill>
              <a:schemeClr val="accent6">
                <a:lumMod val="50000"/>
              </a:schemeClr>
            </a:solidFill>
            <a:ln w="25400" cap="flat" cmpd="sng" algn="ctr">
              <a:noFill/>
              <a:prstDash val="solid"/>
            </a:ln>
            <a:effectLst/>
          </p:spPr>
          <p:txBody>
            <a:bodyPr wrap="square" lIns="0" tIns="0" rIns="0" bIns="0" anchor="ctr">
              <a:noAutofit/>
            </a:bodyPr>
            <a:lstStyle/>
            <a:p>
              <a:pPr lvl="0" algn="ctr">
                <a:buClrTx/>
                <a:buSzTx/>
                <a:buFontTx/>
              </a:pPr>
              <a:r>
                <a:rPr lang="zh-CN" altLang="en-US" sz="2880" b="1" dirty="0">
                  <a:solidFill>
                    <a:schemeClr val="bg1"/>
                  </a:solidFill>
                  <a:latin typeface="+mn-ea"/>
                  <a:sym typeface="+mn-ea"/>
                </a:rPr>
                <a:t>有效性</a:t>
              </a:r>
              <a:endParaRPr lang="zh-CN" altLang="en-US" sz="2880" b="1" dirty="0">
                <a:solidFill>
                  <a:schemeClr val="bg1"/>
                </a:solidFill>
                <a:effectLst>
                  <a:outerShdw blurRad="38100" dist="38100" dir="2700000" algn="tl">
                    <a:srgbClr val="000000">
                      <a:alpha val="43137"/>
                    </a:srgbClr>
                  </a:outerShdw>
                </a:effectLst>
                <a:latin typeface="+mn-ea"/>
                <a:ea typeface="微软雅黑" panose="020B0503020204020204" charset="-122"/>
                <a:sym typeface="+mn-ea"/>
              </a:endParaRPr>
            </a:p>
          </p:txBody>
        </p:sp>
        <p:sp>
          <p:nvSpPr>
            <p:cNvPr id="15" name="MH_Number_2"/>
            <p:cNvSpPr/>
            <p:nvPr>
              <p:custDataLst>
                <p:tags r:id="rId12"/>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6">
                <a:lumMod val="50000"/>
              </a:schemeClr>
            </a:solidFill>
            <a:ln w="25400" cap="flat" cmpd="sng" algn="ctr">
              <a:noFill/>
              <a:prstDash val="solid"/>
            </a:ln>
            <a:effectLst/>
          </p:spPr>
          <p:txBody>
            <a:bodyPr wrap="square" lIns="0" tIns="0" rIns="0" bIns="0" anchor="ctr">
              <a:noAutofit/>
            </a:bodyPr>
            <a:lstStyle/>
            <a:p>
              <a:pPr lvl="0" algn="l">
                <a:buClrTx/>
                <a:buSzTx/>
                <a:buFontTx/>
              </a:pP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 </a:t>
              </a: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  </a:t>
              </a:r>
              <a:r>
                <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0</a:t>
              </a: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3</a:t>
              </a:r>
              <a:endPar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grpSp>
      <p:grpSp>
        <p:nvGrpSpPr>
          <p:cNvPr id="16" name="组合 15"/>
          <p:cNvGrpSpPr/>
          <p:nvPr>
            <p:custDataLst>
              <p:tags r:id="rId13"/>
            </p:custDataLst>
          </p:nvPr>
        </p:nvGrpSpPr>
        <p:grpSpPr>
          <a:xfrm>
            <a:off x="5766435" y="4109720"/>
            <a:ext cx="5243830" cy="541655"/>
            <a:chOff x="4138707" y="1849829"/>
            <a:chExt cx="4973877" cy="858266"/>
          </a:xfrm>
          <a:solidFill>
            <a:srgbClr val="641919"/>
          </a:solidFill>
        </p:grpSpPr>
        <p:sp>
          <p:nvSpPr>
            <p:cNvPr id="18" name="MH_Entry_2"/>
            <p:cNvSpPr/>
            <p:nvPr>
              <p:custDataLst>
                <p:tags r:id="rId14"/>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p>
              <a:pPr lvl="0" algn="ctr">
                <a:buClrTx/>
                <a:buSzTx/>
                <a:buFontTx/>
              </a:pPr>
              <a:r>
                <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创新性</a:t>
              </a:r>
              <a:endPar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9" name="MH_Number_2"/>
            <p:cNvSpPr/>
            <p:nvPr>
              <p:custDataLst>
                <p:tags r:id="rId15"/>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04</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grpSp>
        <p:nvGrpSpPr>
          <p:cNvPr id="3" name="组合 2"/>
          <p:cNvGrpSpPr/>
          <p:nvPr>
            <p:custDataLst>
              <p:tags r:id="rId16"/>
            </p:custDataLst>
          </p:nvPr>
        </p:nvGrpSpPr>
        <p:grpSpPr>
          <a:xfrm>
            <a:off x="5766435" y="5201920"/>
            <a:ext cx="5243830" cy="541655"/>
            <a:chOff x="4138707" y="1849829"/>
            <a:chExt cx="4973877" cy="858266"/>
          </a:xfrm>
          <a:solidFill>
            <a:srgbClr val="641919"/>
          </a:solidFill>
        </p:grpSpPr>
        <p:sp>
          <p:nvSpPr>
            <p:cNvPr id="4" name="MH_Entry_2"/>
            <p:cNvSpPr/>
            <p:nvPr>
              <p:custDataLst>
                <p:tags r:id="rId17"/>
              </p:custDataLst>
            </p:nvPr>
          </p:nvSpPr>
          <p:spPr>
            <a:xfrm flipH="1">
              <a:off x="5270006" y="1849830"/>
              <a:ext cx="3842578" cy="858265"/>
            </a:xfrm>
            <a:prstGeom prst="roundRect">
              <a:avLst>
                <a:gd name="adj" fmla="val 23973"/>
              </a:avLst>
            </a:prstGeom>
            <a:solidFill>
              <a:schemeClr val="accent6">
                <a:lumMod val="50000"/>
              </a:schemeClr>
            </a:solidFill>
            <a:ln w="25400" cap="flat" cmpd="sng" algn="ctr">
              <a:noFill/>
              <a:prstDash val="solid"/>
            </a:ln>
            <a:effectLst/>
          </p:spPr>
          <p:txBody>
            <a:bodyPr wrap="square" lIns="0" tIns="0" rIns="0" bIns="0" anchor="ctr">
              <a:noAutofit/>
            </a:bodyPr>
            <a:lstStyle/>
            <a:p>
              <a:pPr lvl="0" algn="ctr">
                <a:buClrTx/>
                <a:buSzTx/>
                <a:buFontTx/>
              </a:pPr>
              <a:r>
                <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公平性</a:t>
              </a:r>
              <a:endPar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endParaRPr>
            </a:p>
          </p:txBody>
        </p:sp>
        <p:sp>
          <p:nvSpPr>
            <p:cNvPr id="5" name="MH_Number_2"/>
            <p:cNvSpPr/>
            <p:nvPr>
              <p:custDataLst>
                <p:tags r:id="rId18"/>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6">
                <a:lumMod val="50000"/>
              </a:schemeClr>
            </a:solidFill>
            <a:ln w="25400" cap="flat" cmpd="sng" algn="ctr">
              <a:noFill/>
              <a:prstDash val="solid"/>
            </a:ln>
            <a:effectLst/>
          </p:spPr>
          <p:txBody>
            <a:bodyPr wrap="square" lIns="0" tIns="0" rIns="0" bIns="0" anchor="ctr">
              <a:noAutofit/>
            </a:bodyPr>
            <a:lstStyle/>
            <a:p>
              <a:pPr lvl="0" algn="l">
                <a:buClrTx/>
                <a:buSzTx/>
                <a:buFontTx/>
              </a:pP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 </a:t>
              </a: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  </a:t>
              </a:r>
              <a:r>
                <a:rPr lang="zh-CN" altLang="en-US"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0</a:t>
              </a:r>
              <a:r>
                <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5</a:t>
              </a:r>
              <a:endParaRPr lang="en-US" altLang="zh-CN" sz="288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grpSp>
    </p:spTree>
    <p:custDataLst>
      <p:tags r:id="rId19"/>
    </p:custData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0-#ppt_w/2"/>
                                          </p:val>
                                        </p:tav>
                                        <p:tav tm="100000">
                                          <p:val>
                                            <p:strVal val="#ppt_x"/>
                                          </p:val>
                                        </p:tav>
                                      </p:tavLst>
                                    </p:anim>
                                    <p:anim calcmode="lin" valueType="num">
                                      <p:cBhvr additive="base">
                                        <p:cTn id="12" dur="500" fill="hold"/>
                                        <p:tgtEl>
                                          <p:spTgt spid="13"/>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4406888" cy="760429"/>
            <a:chOff x="4138707" y="1849829"/>
            <a:chExt cx="4973877" cy="858266"/>
          </a:xfrm>
          <a:solidFill>
            <a:srgbClr val="191964"/>
          </a:solidFill>
        </p:grpSpPr>
        <p:sp>
          <p:nvSpPr>
            <p:cNvPr id="9" name="MH_Entry_2"/>
            <p:cNvSpPr/>
            <p:nvPr>
              <p:custDataLst>
                <p:tags r:id="rId2"/>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药品基本信息</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647065" y="2869311"/>
            <a:ext cx="625475" cy="164363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sp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aphicFrame>
        <p:nvGraphicFramePr>
          <p:cNvPr id="8" name="表格 7"/>
          <p:cNvGraphicFramePr/>
          <p:nvPr>
            <p:custDataLst>
              <p:tags r:id="rId5"/>
            </p:custDataLst>
          </p:nvPr>
        </p:nvGraphicFramePr>
        <p:xfrm>
          <a:off x="303530" y="1120775"/>
          <a:ext cx="11583043" cy="5342890"/>
        </p:xfrm>
        <a:graphic>
          <a:graphicData uri="http://schemas.openxmlformats.org/drawingml/2006/table">
            <a:tbl>
              <a:tblPr firstRow="1" bandRow="1">
                <a:tableStyleId>{22838BEF-8BB2-4498-84A7-C5851F593DF1}</a:tableStyleId>
              </a:tblPr>
              <a:tblGrid>
                <a:gridCol w="3705860"/>
                <a:gridCol w="7877183"/>
              </a:tblGrid>
              <a:tr h="365760">
                <a:tc>
                  <a:txBody>
                    <a:bodyPr/>
                    <a:p>
                      <a:pPr algn="ctr"/>
                      <a:r>
                        <a:rPr lang="zh-CN" altLang="en-US" sz="1800" dirty="0">
                          <a:solidFill>
                            <a:schemeClr val="bg1"/>
                          </a:solidFill>
                          <a:latin typeface="微软雅黑" panose="020B0503020204020204" charset="-122"/>
                          <a:ea typeface="微软雅黑" panose="020B0503020204020204" charset="-122"/>
                        </a:rPr>
                        <a:t>基本信息</a:t>
                      </a:r>
                      <a:endParaRPr lang="zh-CN" altLang="en-US" sz="1800" dirty="0">
                        <a:solidFill>
                          <a:schemeClr val="bg1"/>
                        </a:solidFill>
                        <a:latin typeface="微软雅黑" panose="020B0503020204020204" charset="-122"/>
                        <a:ea typeface="微软雅黑" panose="020B0503020204020204" charset="-122"/>
                      </a:endParaRPr>
                    </a:p>
                  </a:txBody>
                  <a:tcPr anchor="ctr">
                    <a:solidFill>
                      <a:schemeClr val="accent5">
                        <a:lumMod val="75000"/>
                      </a:schemeClr>
                    </a:solidFill>
                  </a:tcPr>
                </a:tc>
                <a:tc>
                  <a:txBody>
                    <a:bodyPr/>
                    <a:p>
                      <a:pPr algn="ctr"/>
                      <a:r>
                        <a:rPr lang="zh-CN" altLang="en-US" sz="1800"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盐酸溴己新吸入溶液</a:t>
                      </a:r>
                      <a:endParaRPr lang="zh-CN" altLang="en-US" sz="1800" dirty="0">
                        <a:solidFill>
                          <a:schemeClr val="bg1"/>
                        </a:solidFill>
                        <a:latin typeface="微软雅黑" panose="020B0503020204020204" charset="-122"/>
                        <a:ea typeface="微软雅黑" panose="020B0503020204020204" charset="-122"/>
                      </a:endParaRPr>
                    </a:p>
                  </a:txBody>
                  <a:tcPr anchor="ctr">
                    <a:solidFill>
                      <a:schemeClr val="accent5">
                        <a:lumMod val="75000"/>
                      </a:schemeClr>
                    </a:solidFill>
                  </a:tcPr>
                </a:tc>
              </a:tr>
              <a:tr h="365760">
                <a:tc>
                  <a:txBody>
                    <a:bodyPr/>
                    <a:p>
                      <a:pPr algn="ctr">
                        <a:buNone/>
                      </a:pPr>
                      <a:r>
                        <a:rPr lang="zh-CN" altLang="en-US" sz="1600" b="1"/>
                        <a:t>申报目录类别</a:t>
                      </a:r>
                      <a:endParaRPr lang="zh-CN" altLang="en-US" sz="1600" b="1"/>
                    </a:p>
                  </a:txBody>
                  <a:tcPr anchor="ctr" anchorCtr="0"/>
                </a:tc>
                <a:tc>
                  <a:txBody>
                    <a:bodyPr/>
                    <a:p>
                      <a:pPr algn="ctr">
                        <a:buNone/>
                      </a:pPr>
                      <a:r>
                        <a:rPr lang="zh-CN" altLang="en-US" sz="1600">
                          <a:latin typeface="Times New Roman" panose="02020603050405020304" pitchFamily="18" charset="0"/>
                        </a:rPr>
                        <a:t>药品目录外第一条</a:t>
                      </a:r>
                      <a:endParaRPr lang="zh-CN" altLang="en-US" sz="1600" b="1">
                        <a:sym typeface="+mn-ea"/>
                      </a:endParaRPr>
                    </a:p>
                  </a:txBody>
                  <a:tcPr anchor="ctr" anchorCtr="0"/>
                </a:tc>
              </a:tr>
              <a:tr h="365760">
                <a:tc>
                  <a:txBody>
                    <a:bodyPr/>
                    <a:p>
                      <a:pPr algn="ctr">
                        <a:buNone/>
                      </a:pPr>
                      <a:r>
                        <a:rPr lang="zh-CN" altLang="en-US" sz="1600" b="1">
                          <a:sym typeface="+mn-ea"/>
                        </a:rPr>
                        <a:t>药品通用名称</a:t>
                      </a:r>
                      <a:endParaRPr lang="zh-CN" altLang="en-US" sz="1600" b="1"/>
                    </a:p>
                  </a:txBody>
                  <a:tcPr anchor="ctr" anchorCtr="0"/>
                </a:tc>
                <a:tc>
                  <a:txBody>
                    <a:bodyPr/>
                    <a:p>
                      <a:pPr algn="ctr">
                        <a:buNone/>
                      </a:pPr>
                      <a:r>
                        <a:rPr lang="zh-CN" altLang="en-US" sz="1600">
                          <a:latin typeface="Times New Roman" panose="02020603050405020304" pitchFamily="18" charset="0"/>
                          <a:sym typeface="+mn-ea"/>
                        </a:rPr>
                        <a:t>盐酸溴己新吸入溶液</a:t>
                      </a:r>
                      <a:endParaRPr lang="zh-CN" altLang="en-US" sz="1600" b="1">
                        <a:sym typeface="+mn-ea"/>
                      </a:endParaRPr>
                    </a:p>
                  </a:txBody>
                  <a:tcPr anchor="ctr" anchorCtr="0"/>
                </a:tc>
              </a:tr>
              <a:tr h="365760">
                <a:tc>
                  <a:txBody>
                    <a:bodyPr/>
                    <a:p>
                      <a:pPr algn="ctr">
                        <a:buNone/>
                      </a:pPr>
                      <a:r>
                        <a:rPr lang="zh-CN" altLang="en-US" sz="1600" b="1">
                          <a:latin typeface="Times New Roman" panose="02020603050405020304" pitchFamily="18" charset="0"/>
                          <a:sym typeface="微软雅黑" panose="020B0503020204020204" charset="-122"/>
                        </a:rPr>
                        <a:t>规格</a:t>
                      </a:r>
                      <a:endParaRPr lang="zh-CN" altLang="en-US" sz="1600" b="1"/>
                    </a:p>
                  </a:txBody>
                  <a:tcPr anchor="ctr" anchorCtr="0"/>
                </a:tc>
                <a:tc>
                  <a:txBody>
                    <a:bodyPr/>
                    <a:p>
                      <a:pPr algn="ctr">
                        <a:buNone/>
                      </a:pPr>
                      <a:r>
                        <a:rPr lang="zh-CN" altLang="en-US" sz="1600">
                          <a:latin typeface="Times New Roman" panose="02020603050405020304" pitchFamily="18" charset="0"/>
                          <a:cs typeface="Times New Roman" panose="02020603050405020304" pitchFamily="18" charset="0"/>
                          <a:sym typeface="+mn-ea"/>
                        </a:rPr>
                        <a:t>1ml：2mg、2ml：4mg</a:t>
                      </a:r>
                      <a:endParaRPr lang="zh-CN" altLang="en-US" sz="1600">
                        <a:latin typeface="Times New Roman" panose="02020603050405020304" pitchFamily="18" charset="0"/>
                      </a:endParaRPr>
                    </a:p>
                  </a:txBody>
                  <a:tcPr anchor="ctr" anchorCtr="0"/>
                </a:tc>
              </a:tr>
              <a:tr h="382270">
                <a:tc>
                  <a:txBody>
                    <a:bodyPr/>
                    <a:p>
                      <a:pPr algn="ctr">
                        <a:buNone/>
                      </a:pPr>
                      <a:r>
                        <a:rPr lang="zh-CN" altLang="en-US" sz="1600" b="1"/>
                        <a:t>说明书适应症</a:t>
                      </a:r>
                      <a:endParaRPr lang="zh-CN" altLang="en-US" sz="1600" b="1"/>
                    </a:p>
                  </a:txBody>
                  <a:tcPr anchor="ctr" anchorCtr="0"/>
                </a:tc>
                <a:tc>
                  <a:txBody>
                    <a:bodyPr/>
                    <a:p>
                      <a:pPr algn="l">
                        <a:buNone/>
                      </a:pPr>
                      <a:r>
                        <a:rPr lang="zh-CN" altLang="en-US" sz="1600">
                          <a:latin typeface="Times New Roman" panose="02020603050405020304" pitchFamily="18" charset="0"/>
                          <a:cs typeface="Times New Roman" panose="02020603050405020304" pitchFamily="18" charset="0"/>
                        </a:rPr>
                        <a:t>适用于成人急性或慢性支气管肺炎(伴有痰液产生以及痰液粘稠症状)的对症治疗。</a:t>
                      </a:r>
                      <a:endParaRPr lang="zh-CN" altLang="en-US" sz="1600">
                        <a:latin typeface="Times New Roman" panose="02020603050405020304" pitchFamily="18" charset="0"/>
                        <a:cs typeface="Times New Roman" panose="02020603050405020304" pitchFamily="18" charset="0"/>
                      </a:endParaRPr>
                    </a:p>
                  </a:txBody>
                  <a:tcPr anchor="ctr" anchorCtr="0"/>
                </a:tc>
              </a:tr>
              <a:tr h="898525">
                <a:tc>
                  <a:txBody>
                    <a:bodyPr/>
                    <a:p>
                      <a:pPr algn="ctr">
                        <a:buNone/>
                      </a:pPr>
                      <a:r>
                        <a:rPr lang="zh-CN" altLang="en-US" sz="1600" b="1">
                          <a:sym typeface="+mn-ea"/>
                        </a:rPr>
                        <a:t>说明书</a:t>
                      </a:r>
                      <a:r>
                        <a:rPr lang="zh-CN" altLang="en-US" sz="1600" b="1"/>
                        <a:t>用法用量</a:t>
                      </a:r>
                      <a:endParaRPr lang="zh-CN" altLang="en-US" sz="1600" b="1"/>
                    </a:p>
                  </a:txBody>
                  <a:tcPr anchor="ctr" anchorCtr="0"/>
                </a:tc>
                <a:tc>
                  <a:txBody>
                    <a:bodyPr/>
                    <a:p>
                      <a:pPr algn="l">
                        <a:buClrTx/>
                        <a:buSzTx/>
                        <a:buFontTx/>
                        <a:buNone/>
                      </a:pPr>
                      <a:r>
                        <a:rPr lang="zh-CN" altLang="en-US" sz="1600">
                          <a:latin typeface="Times New Roman" panose="02020603050405020304" pitchFamily="18" charset="0"/>
                          <a:cs typeface="Times New Roman" panose="02020603050405020304" pitchFamily="18" charset="0"/>
                        </a:rPr>
                        <a:t>通常建议在给药前将吸入溶液加热至体温。支气管哮喘患者可在解除支气管痉挛的常规治疗后，开始吸入。</a:t>
                      </a:r>
                      <a:endParaRPr lang="zh-CN" altLang="en-US" sz="1600">
                        <a:latin typeface="Times New Roman" panose="02020603050405020304" pitchFamily="18" charset="0"/>
                        <a:cs typeface="Times New Roman" panose="02020603050405020304" pitchFamily="18" charset="0"/>
                      </a:endParaRPr>
                    </a:p>
                    <a:p>
                      <a:pPr algn="l">
                        <a:buClrTx/>
                        <a:buSzTx/>
                        <a:buFontTx/>
                        <a:buNone/>
                      </a:pPr>
                      <a:r>
                        <a:rPr lang="zh-CN" altLang="en-US" sz="1600">
                          <a:latin typeface="Times New Roman" panose="02020603050405020304" pitchFamily="18" charset="0"/>
                          <a:cs typeface="Times New Roman" panose="02020603050405020304" pitchFamily="18" charset="0"/>
                        </a:rPr>
                        <a:t>成人：1次4ml（相当于8mg盐酸溴己新），每日2次。</a:t>
                      </a:r>
                      <a:endParaRPr lang="zh-CN" altLang="en-US" sz="1600">
                        <a:latin typeface="Times New Roman" panose="02020603050405020304" pitchFamily="18" charset="0"/>
                        <a:cs typeface="Times New Roman" panose="02020603050405020304" pitchFamily="18" charset="0"/>
                      </a:endParaRPr>
                    </a:p>
                    <a:p>
                      <a:pPr algn="l">
                        <a:buClrTx/>
                        <a:buSzTx/>
                        <a:buFontTx/>
                        <a:buNone/>
                      </a:pPr>
                      <a:r>
                        <a:rPr lang="zh-CN" altLang="en-US" sz="1600">
                          <a:latin typeface="Times New Roman" panose="02020603050405020304" pitchFamily="18" charset="0"/>
                          <a:cs typeface="Times New Roman" panose="02020603050405020304" pitchFamily="18" charset="0"/>
                        </a:rPr>
                        <a:t>吸入给药时，应当与生理盐水按1：1的比例稀释。为避免沉淀，应在混合后立即吸入。</a:t>
                      </a:r>
                      <a:endParaRPr lang="zh-CN" altLang="en-US" sz="1600">
                        <a:latin typeface="Times New Roman" panose="02020603050405020304" pitchFamily="18" charset="0"/>
                        <a:cs typeface="Times New Roman" panose="02020603050405020304" pitchFamily="18" charset="0"/>
                      </a:endParaRPr>
                    </a:p>
                  </a:txBody>
                  <a:tcPr anchor="ctr" anchorCtr="0"/>
                </a:tc>
              </a:tr>
              <a:tr h="401955">
                <a:tc>
                  <a:txBody>
                    <a:bodyPr/>
                    <a:p>
                      <a:pPr algn="ctr">
                        <a:buNone/>
                      </a:pPr>
                      <a:r>
                        <a:rPr lang="zh-CN" altLang="en-US" sz="1600" b="1">
                          <a:sym typeface="微软雅黑" panose="020B0503020204020204" charset="-122"/>
                        </a:rPr>
                        <a:t>中国大陆首次上市时间</a:t>
                      </a:r>
                      <a:endParaRPr lang="zh-CN" altLang="en-US" sz="1600" b="1"/>
                    </a:p>
                  </a:txBody>
                  <a:tcPr anchor="ctr" anchorCtr="0"/>
                </a:tc>
                <a:tc>
                  <a:txBody>
                    <a:bodyPr/>
                    <a:p>
                      <a:pPr algn="ctr">
                        <a:buNone/>
                      </a:pPr>
                      <a:r>
                        <a:rPr lang="zh-CN" altLang="en-US" sz="1600">
                          <a:latin typeface="Times New Roman" panose="02020603050405020304" pitchFamily="18" charset="0"/>
                          <a:cs typeface="Times New Roman" panose="02020603050405020304" pitchFamily="18" charset="0"/>
                          <a:sym typeface="+mn-ea"/>
                        </a:rPr>
                        <a:t>2026年01月05日</a:t>
                      </a:r>
                      <a:endParaRPr lang="zh-CN" altLang="en-US" sz="1600">
                        <a:latin typeface="Times New Roman" panose="02020603050405020304" pitchFamily="18" charset="0"/>
                        <a:cs typeface="Times New Roman" panose="02020603050405020304" pitchFamily="18" charset="0"/>
                      </a:endParaRPr>
                    </a:p>
                  </a:txBody>
                  <a:tcPr anchor="ctr" anchorCtr="0"/>
                </a:tc>
              </a:tr>
              <a:tr h="401955">
                <a:tc>
                  <a:txBody>
                    <a:bodyPr/>
                    <a:p>
                      <a:pPr algn="ctr">
                        <a:buNone/>
                      </a:pPr>
                      <a:r>
                        <a:rPr lang="zh-CN" altLang="en-US" sz="1600" b="1">
                          <a:sym typeface="+mn-ea"/>
                        </a:rPr>
                        <a:t>全球首个上市国家上市时间</a:t>
                      </a:r>
                      <a:endParaRPr lang="zh-CN" altLang="en-US" sz="1600" b="1"/>
                    </a:p>
                  </a:txBody>
                  <a:tcPr anchor="ctr" anchorCtr="0"/>
                </a:tc>
                <a:tc>
                  <a:txBody>
                    <a:bodyPr/>
                    <a:p>
                      <a:pPr algn="ctr">
                        <a:buNone/>
                      </a:pPr>
                      <a:r>
                        <a:rPr lang="zh-CN" altLang="en-US" sz="1600">
                          <a:latin typeface="Times New Roman" panose="02020603050405020304" pitchFamily="18" charset="0"/>
                          <a:cs typeface="Times New Roman" panose="02020603050405020304" pitchFamily="18" charset="0"/>
                          <a:sym typeface="+mn-ea"/>
                        </a:rPr>
                        <a:t>西班牙/1963年07月20日</a:t>
                      </a:r>
                      <a:endParaRPr lang="zh-CN" altLang="en-US" sz="1600">
                        <a:latin typeface="Times New Roman" panose="02020603050405020304" pitchFamily="18" charset="0"/>
                        <a:cs typeface="Times New Roman" panose="02020603050405020304" pitchFamily="18" charset="0"/>
                      </a:endParaRPr>
                    </a:p>
                  </a:txBody>
                  <a:tcPr anchor="ctr" anchorCtr="0"/>
                </a:tc>
              </a:tr>
              <a:tr h="401955">
                <a:tc>
                  <a:txBody>
                    <a:bodyPr/>
                    <a:p>
                      <a:pPr algn="ctr">
                        <a:buNone/>
                      </a:pPr>
                      <a:r>
                        <a:rPr lang="zh-CN" altLang="en-US" sz="1600" b="1">
                          <a:sym typeface="+mn-ea"/>
                        </a:rPr>
                        <a:t>目前大陆地区同通用名药品的上市情况</a:t>
                      </a:r>
                      <a:endParaRPr lang="zh-CN" altLang="en-US" sz="1600" b="1"/>
                    </a:p>
                  </a:txBody>
                  <a:tcPr anchor="ctr" anchorCtr="0"/>
                </a:tc>
                <a:tc>
                  <a:txBody>
                    <a:bodyPr/>
                    <a:p>
                      <a:pPr algn="ctr">
                        <a:buNone/>
                      </a:pPr>
                      <a:r>
                        <a:rPr lang="zh-CN" altLang="en-US" sz="1600">
                          <a:latin typeface="Times New Roman" panose="02020603050405020304" pitchFamily="18" charset="0"/>
                          <a:cs typeface="Times New Roman" panose="02020603050405020304" pitchFamily="18" charset="0"/>
                          <a:sym typeface="+mn-ea"/>
                        </a:rPr>
                        <a:t>无</a:t>
                      </a:r>
                      <a:endParaRPr lang="zh-CN" altLang="en-US" sz="1600">
                        <a:latin typeface="Times New Roman" panose="02020603050405020304" pitchFamily="18" charset="0"/>
                        <a:cs typeface="Times New Roman" panose="02020603050405020304" pitchFamily="18" charset="0"/>
                      </a:endParaRPr>
                    </a:p>
                  </a:txBody>
                  <a:tcPr anchor="ctr" anchorCtr="0"/>
                </a:tc>
              </a:tr>
              <a:tr h="401955">
                <a:tc>
                  <a:txBody>
                    <a:bodyPr/>
                    <a:p>
                      <a:pPr algn="ctr">
                        <a:buNone/>
                      </a:pPr>
                      <a:r>
                        <a:rPr lang="zh-CN" altLang="en-US" sz="1600" b="1">
                          <a:sym typeface="+mn-ea"/>
                        </a:rPr>
                        <a:t>是否为 OTC 药品</a:t>
                      </a:r>
                      <a:endParaRPr lang="zh-CN" altLang="en-US" sz="1600" b="1"/>
                    </a:p>
                  </a:txBody>
                  <a:tcPr anchor="ctr" anchorCtr="0"/>
                </a:tc>
                <a:tc>
                  <a:txBody>
                    <a:bodyPr/>
                    <a:p>
                      <a:pPr algn="ctr">
                        <a:buNone/>
                      </a:pPr>
                      <a:r>
                        <a:rPr lang="zh-CN" altLang="en-US" sz="1600">
                          <a:latin typeface="Times New Roman" panose="02020603050405020304" pitchFamily="18" charset="0"/>
                          <a:cs typeface="Times New Roman" panose="02020603050405020304" pitchFamily="18" charset="0"/>
                          <a:sym typeface="+mn-ea"/>
                        </a:rPr>
                        <a:t>否</a:t>
                      </a:r>
                      <a:endParaRPr lang="zh-CN" altLang="en-US" sz="1600">
                        <a:latin typeface="Times New Roman" panose="02020603050405020304" pitchFamily="18" charset="0"/>
                        <a:cs typeface="Times New Roman" panose="02020603050405020304" pitchFamily="18" charset="0"/>
                      </a:endParaRPr>
                    </a:p>
                  </a:txBody>
                  <a:tcPr anchor="ctr" anchorCtr="0"/>
                </a:tc>
              </a:tr>
              <a:tr h="805815">
                <a:tc>
                  <a:txBody>
                    <a:bodyPr/>
                    <a:p>
                      <a:pPr algn="ctr">
                        <a:buNone/>
                      </a:pPr>
                      <a:r>
                        <a:rPr lang="zh-CN" altLang="en-US" sz="1600" b="1"/>
                        <a:t>同疾病治疗领域内或同药理作用药品上市情况</a:t>
                      </a:r>
                      <a:endParaRPr lang="zh-CN" altLang="en-US" sz="1600" b="1"/>
                    </a:p>
                  </a:txBody>
                  <a:tcPr anchor="ctr" anchorCtr="0"/>
                </a:tc>
                <a:tc>
                  <a:txBody>
                    <a:bodyPr/>
                    <a:p>
                      <a:pPr algn="l">
                        <a:buClrTx/>
                        <a:buSzTx/>
                        <a:buFontTx/>
                        <a:buNone/>
                      </a:pPr>
                      <a:r>
                        <a:rPr lang="zh-CN" altLang="en-US" sz="1600">
                          <a:latin typeface="Times New Roman" panose="02020603050405020304" pitchFamily="18" charset="0"/>
                          <a:cs typeface="Times New Roman" panose="02020603050405020304" pitchFamily="18" charset="0"/>
                        </a:rPr>
                        <a:t>吸入用盐酸氨溴索溶液国外进口首次获批上市时间为2019年</a:t>
                      </a:r>
                      <a:r>
                        <a:rPr lang="en-US" altLang="zh-CN" sz="1600">
                          <a:latin typeface="Times New Roman" panose="02020603050405020304" pitchFamily="18" charset="0"/>
                          <a:cs typeface="Times New Roman" panose="02020603050405020304" pitchFamily="18" charset="0"/>
                        </a:rPr>
                        <a:t>0</a:t>
                      </a:r>
                      <a:r>
                        <a:rPr lang="zh-CN" altLang="en-US" sz="1600">
                          <a:latin typeface="Times New Roman" panose="02020603050405020304" pitchFamily="18" charset="0"/>
                          <a:cs typeface="Times New Roman" panose="02020603050405020304" pitchFamily="18" charset="0"/>
                        </a:rPr>
                        <a:t>7月，国内首次获批时间为2022年</a:t>
                      </a:r>
                      <a:r>
                        <a:rPr lang="en-US" altLang="zh-CN" sz="1600">
                          <a:latin typeface="Times New Roman" panose="02020603050405020304" pitchFamily="18" charset="0"/>
                          <a:cs typeface="Times New Roman" panose="02020603050405020304" pitchFamily="18" charset="0"/>
                        </a:rPr>
                        <a:t>0</a:t>
                      </a:r>
                      <a:r>
                        <a:rPr lang="zh-CN" altLang="en-US" sz="1600">
                          <a:latin typeface="Times New Roman" panose="02020603050405020304" pitchFamily="18" charset="0"/>
                          <a:cs typeface="Times New Roman" panose="02020603050405020304" pitchFamily="18" charset="0"/>
                        </a:rPr>
                        <a:t>1月，适应症为用于急慢性呼吸道疾病，如急慢性支气管炎、肺炎等引起的痰液粘稠、排痰困难。为医保</a:t>
                      </a:r>
                      <a:r>
                        <a:rPr lang="zh-CN" altLang="en-US" sz="1600">
                          <a:latin typeface="Times New Roman" panose="02020603050405020304" pitchFamily="18" charset="0"/>
                          <a:cs typeface="Times New Roman" panose="02020603050405020304" pitchFamily="18" charset="0"/>
                        </a:rPr>
                        <a:t>乙类。</a:t>
                      </a:r>
                      <a:endParaRPr lang="zh-CN" altLang="en-US" sz="1600">
                        <a:latin typeface="Times New Roman" panose="02020603050405020304" pitchFamily="18" charset="0"/>
                        <a:cs typeface="Times New Roman" panose="02020603050405020304" pitchFamily="18" charset="0"/>
                      </a:endParaRPr>
                    </a:p>
                  </a:txBody>
                  <a:tcPr anchor="ctr" anchorCtr="0"/>
                </a:tc>
              </a:tr>
            </a:tbl>
          </a:graphicData>
        </a:graphic>
      </p:graphicFrame>
      <p:grpSp>
        <p:nvGrpSpPr>
          <p:cNvPr id="11" name="组合 10"/>
          <p:cNvGrpSpPr/>
          <p:nvPr/>
        </p:nvGrpSpPr>
        <p:grpSpPr>
          <a:xfrm>
            <a:off x="10254615" y="34290"/>
            <a:ext cx="2404110" cy="1025525"/>
            <a:chOff x="15224" y="8522"/>
            <a:chExt cx="3786" cy="1615"/>
          </a:xfrm>
        </p:grpSpPr>
        <p:pic>
          <p:nvPicPr>
            <p:cNvPr id="5" name="图片 4" descr="347c798bcf988143c073def3376d02b"/>
            <p:cNvPicPr>
              <a:picLocks noChangeAspect="1"/>
            </p:cNvPicPr>
            <p:nvPr/>
          </p:nvPicPr>
          <p:blipFill>
            <a:blip r:embed="rId6"/>
            <a:stretch>
              <a:fillRect/>
            </a:stretch>
          </p:blipFill>
          <p:spPr>
            <a:xfrm>
              <a:off x="16233" y="8522"/>
              <a:ext cx="710" cy="1229"/>
            </a:xfrm>
            <a:prstGeom prst="rect">
              <a:avLst/>
            </a:prstGeom>
          </p:spPr>
        </p:pic>
        <p:sp>
          <p:nvSpPr>
            <p:cNvPr id="6" name="文本框 5"/>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4406888" cy="760429"/>
            <a:chOff x="4138707" y="1849829"/>
            <a:chExt cx="4973877" cy="858266"/>
          </a:xfrm>
          <a:solidFill>
            <a:srgbClr val="191964"/>
          </a:solidFill>
        </p:grpSpPr>
        <p:sp>
          <p:nvSpPr>
            <p:cNvPr id="9" name="MH_Entry_2"/>
            <p:cNvSpPr/>
            <p:nvPr>
              <p:custDataLst>
                <p:tags r:id="rId2"/>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药品基本信息</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647065" y="2869311"/>
            <a:ext cx="625475" cy="164363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sp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aphicFrame>
        <p:nvGraphicFramePr>
          <p:cNvPr id="8" name="表格 7"/>
          <p:cNvGraphicFramePr/>
          <p:nvPr>
            <p:custDataLst>
              <p:tags r:id="rId5"/>
            </p:custDataLst>
          </p:nvPr>
        </p:nvGraphicFramePr>
        <p:xfrm>
          <a:off x="220345" y="1473200"/>
          <a:ext cx="11498580" cy="4114800"/>
        </p:xfrm>
        <a:graphic>
          <a:graphicData uri="http://schemas.openxmlformats.org/drawingml/2006/table">
            <a:tbl>
              <a:tblPr firstRow="1" bandRow="1">
                <a:tableStyleId>{22838BEF-8BB2-4498-84A7-C5851F593DF1}</a:tableStyleId>
              </a:tblPr>
              <a:tblGrid>
                <a:gridCol w="1404620"/>
                <a:gridCol w="1404620"/>
                <a:gridCol w="8689340"/>
              </a:tblGrid>
              <a:tr h="365760">
                <a:tc>
                  <a:txBody>
                    <a:bodyPr/>
                    <a:p>
                      <a:pPr algn="ctr"/>
                      <a:r>
                        <a:rPr lang="zh-CN" altLang="en-US" sz="1800" dirty="0">
                          <a:solidFill>
                            <a:schemeClr val="bg1"/>
                          </a:solidFill>
                          <a:latin typeface="微软雅黑" panose="020B0503020204020204" charset="-122"/>
                          <a:ea typeface="微软雅黑" panose="020B0503020204020204" charset="-122"/>
                        </a:rPr>
                        <a:t>基本信息</a:t>
                      </a:r>
                      <a:endParaRPr lang="zh-CN" altLang="en-US" sz="1800" dirty="0">
                        <a:solidFill>
                          <a:schemeClr val="bg1"/>
                        </a:solidFill>
                        <a:latin typeface="微软雅黑" panose="020B0503020204020204" charset="-122"/>
                        <a:ea typeface="微软雅黑" panose="020B0503020204020204" charset="-122"/>
                      </a:endParaRPr>
                    </a:p>
                  </a:txBody>
                  <a:tcPr anchor="ctr">
                    <a:solidFill>
                      <a:schemeClr val="accent5">
                        <a:lumMod val="75000"/>
                      </a:schemeClr>
                    </a:solidFill>
                  </a:tcPr>
                </a:tc>
                <a:tc>
                  <a:txBody>
                    <a:bodyPr/>
                    <a:p>
                      <a:pPr algn="ctr">
                        <a:buClrTx/>
                        <a:buSzTx/>
                        <a:buFontTx/>
                        <a:buNone/>
                      </a:pPr>
                      <a:r>
                        <a:rPr lang="zh-CN" altLang="en-US" sz="1800" dirty="0">
                          <a:solidFill>
                            <a:schemeClr val="bg1"/>
                          </a:solidFill>
                          <a:latin typeface="微软雅黑" panose="020B0503020204020204" charset="-122"/>
                          <a:ea typeface="微软雅黑" panose="020B0503020204020204" charset="-122"/>
                        </a:rPr>
                        <a:t>参照药建议</a:t>
                      </a:r>
                      <a:endParaRPr lang="zh-CN" altLang="en-US" sz="1800" dirty="0">
                        <a:solidFill>
                          <a:schemeClr val="bg1"/>
                        </a:solidFill>
                        <a:latin typeface="微软雅黑" panose="020B0503020204020204" charset="-122"/>
                        <a:ea typeface="微软雅黑" panose="020B0503020204020204" charset="-122"/>
                      </a:endParaRPr>
                    </a:p>
                  </a:txBody>
                  <a:tcPr anchor="ctr">
                    <a:solidFill>
                      <a:schemeClr val="accent5">
                        <a:lumMod val="75000"/>
                      </a:schemeClr>
                    </a:solidFill>
                  </a:tcPr>
                </a:tc>
                <a:tc>
                  <a:txBody>
                    <a:bodyPr/>
                    <a:p>
                      <a:pPr algn="ctr">
                        <a:buClrTx/>
                        <a:buSzTx/>
                        <a:buFontTx/>
                        <a:buNone/>
                      </a:pPr>
                      <a:r>
                        <a:rPr lang="zh-CN" altLang="en-US" sz="1800" dirty="0">
                          <a:solidFill>
                            <a:schemeClr val="bg1"/>
                          </a:solidFill>
                          <a:latin typeface="微软雅黑" panose="020B0503020204020204" charset="-122"/>
                          <a:ea typeface="微软雅黑" panose="020B0503020204020204" charset="-122"/>
                          <a:sym typeface="+mn-ea"/>
                        </a:rPr>
                        <a:t>与参照药品或已上市的同类药品相比的优势和不足</a:t>
                      </a:r>
                      <a:endParaRPr lang="zh-CN" altLang="en-US" sz="1800" dirty="0">
                        <a:solidFill>
                          <a:schemeClr val="bg1"/>
                        </a:solidFill>
                        <a:latin typeface="微软雅黑" panose="020B0503020204020204" charset="-122"/>
                        <a:ea typeface="微软雅黑" panose="020B0503020204020204" charset="-122"/>
                      </a:endParaRPr>
                    </a:p>
                  </a:txBody>
                  <a:tcPr anchor="ctr">
                    <a:solidFill>
                      <a:schemeClr val="accent5">
                        <a:lumMod val="75000"/>
                      </a:schemeClr>
                    </a:solidFill>
                  </a:tcPr>
                </a:tc>
              </a:tr>
              <a:tr h="3749040">
                <a:tc>
                  <a:txBody>
                    <a:bodyPr/>
                    <a:p>
                      <a:pPr algn="ctr">
                        <a:buNone/>
                      </a:pPr>
                      <a:r>
                        <a:rPr lang="zh-CN" altLang="en-US" sz="1600" b="1"/>
                        <a:t>参照药品建议、与参照药品或已上市的同类药品相比的优势和不足</a:t>
                      </a:r>
                      <a:endParaRPr lang="zh-CN" altLang="en-US" sz="1600" b="1"/>
                    </a:p>
                  </a:txBody>
                  <a:tcPr anchor="ctr" anchorCtr="0"/>
                </a:tc>
                <a:tc>
                  <a:txBody>
                    <a:bodyPr/>
                    <a:p>
                      <a:pPr algn="ctr">
                        <a:lnSpc>
                          <a:spcPct val="150000"/>
                        </a:lnSpc>
                        <a:buClrTx/>
                        <a:buSzTx/>
                        <a:buFontTx/>
                        <a:buNone/>
                      </a:pPr>
                      <a:r>
                        <a:rPr lang="zh-CN" altLang="en-US" sz="1600">
                          <a:latin typeface="Times New Roman" panose="02020603050405020304" pitchFamily="18" charset="0"/>
                          <a:cs typeface="Times New Roman" panose="02020603050405020304" pitchFamily="18" charset="0"/>
                          <a:sym typeface="+mn-ea"/>
                        </a:rPr>
                        <a:t>吸入用盐酸氨溴索溶液</a:t>
                      </a:r>
                      <a:endParaRPr lang="zh-CN" altLang="en-US" sz="1600" b="1"/>
                    </a:p>
                    <a:p>
                      <a:pPr algn="ctr">
                        <a:lnSpc>
                          <a:spcPct val="150000"/>
                        </a:lnSpc>
                        <a:buClrTx/>
                        <a:buSzTx/>
                        <a:buFontTx/>
                        <a:buNone/>
                      </a:pPr>
                      <a:endParaRPr lang="zh-CN" altLang="en-US" sz="1600"/>
                    </a:p>
                  </a:txBody>
                  <a:tcPr anchor="ctr" anchorCtr="0"/>
                </a:tc>
                <a:tc>
                  <a:txBody>
                    <a:bodyPr/>
                    <a:p>
                      <a:pPr algn="l">
                        <a:lnSpc>
                          <a:spcPct val="150000"/>
                        </a:lnSpc>
                        <a:buClrTx/>
                        <a:buSzTx/>
                        <a:buFontTx/>
                        <a:buNone/>
                      </a:pPr>
                      <a:r>
                        <a:rPr lang="zh-CN" altLang="en-US" sz="1600">
                          <a:sym typeface="+mn-ea"/>
                        </a:rPr>
                        <a:t>盐酸溴己新吸入溶液是一款兼具多重药理活性、高安全性的新型雾化祛痰制剂，依托溶痰排痰、抗炎、抗氧化、免疫调节的多靶点作用机制，可全面干预呼吸道疾病黏液潴留、气道炎症、氧化应激损伤三大核心病理环节。可规范化应用于急慢性呼吸道感染、慢性气道疾病、围手术期肺部保护、职业性肺病等多个场景，且在老年、肝肾功能不全等特殊人群中具备良好的有效性与安全性。</a:t>
                      </a:r>
                      <a:endParaRPr lang="zh-CN" altLang="en-US" sz="1600" b="0">
                        <a:latin typeface="Times New Roman" panose="02020603050405020304" pitchFamily="18" charset="0"/>
                        <a:cs typeface="Times New Roman" panose="02020603050405020304" pitchFamily="18" charset="0"/>
                        <a:sym typeface="+mn-ea"/>
                      </a:endParaRPr>
                    </a:p>
                    <a:p>
                      <a:pPr algn="l">
                        <a:lnSpc>
                          <a:spcPct val="150000"/>
                        </a:lnSpc>
                        <a:buClrTx/>
                        <a:buSzTx/>
                        <a:buFontTx/>
                        <a:buNone/>
                      </a:pPr>
                      <a:r>
                        <a:rPr lang="zh-CN" altLang="en-US" sz="1600" b="0">
                          <a:latin typeface="Times New Roman" panose="02020603050405020304" pitchFamily="18" charset="0"/>
                          <a:cs typeface="Times New Roman" panose="02020603050405020304" pitchFamily="18" charset="0"/>
                          <a:sym typeface="+mn-ea"/>
                        </a:rPr>
                        <a:t>吸入用盐酸氨溴索溶液制剂中含有</a:t>
                      </a:r>
                      <a:r>
                        <a:rPr lang="en-US" altLang="zh-CN" sz="1600" b="0">
                          <a:latin typeface="Times New Roman" panose="02020603050405020304" pitchFamily="18" charset="0"/>
                          <a:sym typeface="+mn-ea"/>
                        </a:rPr>
                        <a:t>DNA</a:t>
                      </a:r>
                      <a:r>
                        <a:rPr lang="zh-CN" altLang="en-US" sz="1600" b="0">
                          <a:latin typeface="Times New Roman" panose="02020603050405020304" pitchFamily="18" charset="0"/>
                          <a:sym typeface="+mn-ea"/>
                        </a:rPr>
                        <a:t>反应性（致突变）杂质</a:t>
                      </a:r>
                      <a:r>
                        <a:rPr lang="zh-CN" altLang="en-US" sz="1600" b="0">
                          <a:latin typeface="Times New Roman" panose="02020603050405020304" pitchFamily="18" charset="0"/>
                          <a:sym typeface="+mn-ea"/>
                        </a:rPr>
                        <a:t>（N-（2-氨基-3，5-二溴苄基）-N-（（1r，4r）-4-羟基环己基））</a:t>
                      </a:r>
                      <a:r>
                        <a:rPr lang="zh-CN" altLang="en-US" sz="1600">
                          <a:latin typeface="Times New Roman" panose="02020603050405020304" pitchFamily="18" charset="0"/>
                          <a:sym typeface="+mn-ea"/>
                        </a:rPr>
                        <a:t>，</a:t>
                      </a:r>
                      <a:r>
                        <a:rPr lang="zh-CN" altLang="en-US" sz="1600">
                          <a:latin typeface="Times New Roman" panose="02020603050405020304" pitchFamily="18" charset="0"/>
                          <a:sym typeface="+mn-ea"/>
                        </a:rPr>
                        <a:t>此类杂质较低水平即可直接造成</a:t>
                      </a:r>
                      <a:r>
                        <a:rPr lang="en-US" altLang="zh-CN" sz="1600">
                          <a:latin typeface="Times New Roman" panose="02020603050405020304" pitchFamily="18" charset="0"/>
                          <a:sym typeface="+mn-ea"/>
                        </a:rPr>
                        <a:t>DNA </a:t>
                      </a:r>
                      <a:r>
                        <a:rPr lang="zh-CN" altLang="en-US" sz="1600">
                          <a:latin typeface="Times New Roman" panose="02020603050405020304" pitchFamily="18" charset="0"/>
                          <a:sym typeface="+mn-ea"/>
                        </a:rPr>
                        <a:t>损伤，进而导致</a:t>
                      </a:r>
                      <a:r>
                        <a:rPr lang="en-US" altLang="zh-CN" sz="1600">
                          <a:latin typeface="Times New Roman" panose="02020603050405020304" pitchFamily="18" charset="0"/>
                          <a:sym typeface="+mn-ea"/>
                        </a:rPr>
                        <a:t>DNA </a:t>
                      </a:r>
                      <a:r>
                        <a:rPr lang="zh-CN" altLang="en-US" sz="1600">
                          <a:latin typeface="Times New Roman" panose="02020603050405020304" pitchFamily="18" charset="0"/>
                          <a:sym typeface="+mn-ea"/>
                        </a:rPr>
                        <a:t>突变，因此可能引发癌症的</a:t>
                      </a:r>
                      <a:r>
                        <a:rPr lang="en-US" altLang="zh-CN" sz="1600">
                          <a:latin typeface="Times New Roman" panose="02020603050405020304" pitchFamily="18" charset="0"/>
                          <a:sym typeface="+mn-ea"/>
                        </a:rPr>
                        <a:t>DNA </a:t>
                      </a:r>
                      <a:r>
                        <a:rPr lang="zh-CN" altLang="en-US" sz="1600">
                          <a:latin typeface="Times New Roman" panose="02020603050405020304" pitchFamily="18" charset="0"/>
                          <a:sym typeface="+mn-ea"/>
                        </a:rPr>
                        <a:t>反应性物质。</a:t>
                      </a:r>
                      <a:endParaRPr lang="zh-CN" altLang="en-US" sz="1600" b="0">
                        <a:latin typeface="Times New Roman" panose="02020603050405020304" pitchFamily="18" charset="0"/>
                        <a:sym typeface="+mn-ea"/>
                      </a:endParaRPr>
                    </a:p>
                    <a:p>
                      <a:pPr algn="l">
                        <a:lnSpc>
                          <a:spcPct val="150000"/>
                        </a:lnSpc>
                        <a:buClrTx/>
                        <a:buSzTx/>
                        <a:buFontTx/>
                        <a:buNone/>
                      </a:pPr>
                      <a:r>
                        <a:rPr lang="zh-CN" altLang="en-US" sz="1600" b="1">
                          <a:solidFill>
                            <a:schemeClr val="accent1"/>
                          </a:solidFill>
                          <a:sym typeface="+mn-ea"/>
                        </a:rPr>
                        <a:t>盐酸溴己新吸入溶液无</a:t>
                      </a:r>
                      <a:r>
                        <a:rPr lang="en-US" altLang="zh-CN" sz="1600" b="1">
                          <a:solidFill>
                            <a:schemeClr val="accent1"/>
                          </a:solidFill>
                          <a:latin typeface="Times New Roman" panose="02020603050405020304" pitchFamily="18" charset="0"/>
                          <a:sym typeface="+mn-ea"/>
                        </a:rPr>
                        <a:t>DNA</a:t>
                      </a:r>
                      <a:r>
                        <a:rPr lang="zh-CN" altLang="en-US" sz="1600" b="1">
                          <a:solidFill>
                            <a:schemeClr val="accent1"/>
                          </a:solidFill>
                          <a:latin typeface="Times New Roman" panose="02020603050405020304" pitchFamily="18" charset="0"/>
                          <a:sym typeface="+mn-ea"/>
                        </a:rPr>
                        <a:t>反应性（致突变）杂质，</a:t>
                      </a:r>
                      <a:r>
                        <a:rPr lang="zh-CN" altLang="en-US" sz="1600" b="1">
                          <a:solidFill>
                            <a:schemeClr val="accent1"/>
                          </a:solidFill>
                          <a:latin typeface="Times New Roman" panose="02020603050405020304" pitchFamily="18" charset="0"/>
                          <a:sym typeface="+mn-ea"/>
                        </a:rPr>
                        <a:t>长期使用安全性更高。</a:t>
                      </a:r>
                      <a:endParaRPr lang="zh-CN" altLang="en-US" sz="1600" b="1">
                        <a:solidFill>
                          <a:schemeClr val="accent1"/>
                        </a:solidFill>
                        <a:latin typeface="Times New Roman" panose="02020603050405020304" pitchFamily="18" charset="0"/>
                        <a:sym typeface="+mn-ea"/>
                      </a:endParaRPr>
                    </a:p>
                  </a:txBody>
                  <a:tcPr anchor="ctr" anchorCtr="0"/>
                </a:tc>
              </a:tr>
            </a:tbl>
          </a:graphicData>
        </a:graphic>
      </p:graphicFrame>
      <p:grpSp>
        <p:nvGrpSpPr>
          <p:cNvPr id="11" name="组合 10"/>
          <p:cNvGrpSpPr/>
          <p:nvPr/>
        </p:nvGrpSpPr>
        <p:grpSpPr>
          <a:xfrm>
            <a:off x="10254615" y="34290"/>
            <a:ext cx="2404110" cy="1025525"/>
            <a:chOff x="15224" y="8522"/>
            <a:chExt cx="3786" cy="1615"/>
          </a:xfrm>
        </p:grpSpPr>
        <p:pic>
          <p:nvPicPr>
            <p:cNvPr id="5" name="图片 4" descr="347c798bcf988143c073def3376d02b"/>
            <p:cNvPicPr>
              <a:picLocks noChangeAspect="1"/>
            </p:cNvPicPr>
            <p:nvPr/>
          </p:nvPicPr>
          <p:blipFill>
            <a:blip r:embed="rId6"/>
            <a:stretch>
              <a:fillRect/>
            </a:stretch>
          </p:blipFill>
          <p:spPr>
            <a:xfrm>
              <a:off x="16233" y="8522"/>
              <a:ext cx="710" cy="1229"/>
            </a:xfrm>
            <a:prstGeom prst="rect">
              <a:avLst/>
            </a:prstGeom>
          </p:spPr>
        </p:pic>
        <p:sp>
          <p:nvSpPr>
            <p:cNvPr id="6" name="文本框 5"/>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345" y="187960"/>
            <a:ext cx="6327774" cy="760730"/>
            <a:chOff x="4138707" y="1849829"/>
            <a:chExt cx="7111145" cy="858266"/>
          </a:xfrm>
          <a:solidFill>
            <a:srgbClr val="191964"/>
          </a:solidFill>
        </p:grpSpPr>
        <p:sp>
          <p:nvSpPr>
            <p:cNvPr id="9" name="MH_Entry_2"/>
            <p:cNvSpPr/>
            <p:nvPr>
              <p:custDataLst>
                <p:tags r:id="rId2"/>
              </p:custDataLst>
            </p:nvPr>
          </p:nvSpPr>
          <p:spPr>
            <a:xfrm flipH="1">
              <a:off x="5269782" y="1849829"/>
              <a:ext cx="5980070" cy="858266"/>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药品基本信息</a:t>
              </a:r>
              <a:r>
                <a:rPr lang="en-US" altLang="zh-CN"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a:t>
              </a: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所治疗疾病基本情况、大陆地区发病率、年发病患者总数</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1150620" y="3072130"/>
            <a:ext cx="838200" cy="196850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pSp>
        <p:nvGrpSpPr>
          <p:cNvPr id="16" name="PA-组合 2"/>
          <p:cNvGrpSpPr/>
          <p:nvPr>
            <p:custDataLst>
              <p:tags r:id="rId5"/>
            </p:custDataLst>
          </p:nvPr>
        </p:nvGrpSpPr>
        <p:grpSpPr>
          <a:xfrm>
            <a:off x="719455" y="1238885"/>
            <a:ext cx="2996565" cy="4436745"/>
            <a:chOff x="1039091" y="1607125"/>
            <a:chExt cx="2985982" cy="4281055"/>
          </a:xfrm>
        </p:grpSpPr>
        <p:sp>
          <p:nvSpPr>
            <p:cNvPr id="18" name="PA-矩形 3"/>
            <p:cNvSpPr/>
            <p:nvPr>
              <p:custDataLst>
                <p:tags r:id="rId6"/>
              </p:custDataLst>
            </p:nvPr>
          </p:nvSpPr>
          <p:spPr>
            <a:xfrm>
              <a:off x="1039091" y="1607126"/>
              <a:ext cx="2985981" cy="4281054"/>
            </a:xfrm>
            <a:prstGeom prst="rect">
              <a:avLst/>
            </a:prstGeom>
            <a:solidFill>
              <a:schemeClr val="bg1"/>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rmAutofit/>
            </a:bodyPr>
            <a:lstStyle/>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23" name="PA-任意形状 39"/>
            <p:cNvSpPr/>
            <p:nvPr>
              <p:custDataLst>
                <p:tags r:id="rId7"/>
              </p:custDataLst>
            </p:nvPr>
          </p:nvSpPr>
          <p:spPr>
            <a:xfrm>
              <a:off x="1039092" y="1607125"/>
              <a:ext cx="2985981" cy="1118973"/>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lstStyle/>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3" name="PA-任意形状 57"/>
            <p:cNvSpPr/>
            <p:nvPr>
              <p:custDataLst>
                <p:tags r:id="rId8"/>
              </p:custDataLst>
            </p:nvPr>
          </p:nvSpPr>
          <p:spPr>
            <a:xfrm>
              <a:off x="1100138" y="1643062"/>
              <a:ext cx="2863884" cy="1016435"/>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lstStyle/>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grpSp>
      <p:sp>
        <p:nvSpPr>
          <p:cNvPr id="29" name="PA-矩形 7"/>
          <p:cNvSpPr/>
          <p:nvPr>
            <p:custDataLst>
              <p:tags r:id="rId9"/>
            </p:custDataLst>
          </p:nvPr>
        </p:nvSpPr>
        <p:spPr>
          <a:xfrm>
            <a:off x="796290" y="1486535"/>
            <a:ext cx="2828290" cy="476885"/>
          </a:xfrm>
          <a:prstGeom prst="rect">
            <a:avLst/>
          </a:prstGeom>
        </p:spPr>
        <p:txBody>
          <a:bodyPr wrap="square"/>
          <a:lstStyle/>
          <a:p>
            <a:pPr algn="ctr">
              <a:spcBef>
                <a:spcPct val="0"/>
              </a:spcBef>
              <a:spcAft>
                <a:spcPct val="0"/>
              </a:spcAft>
            </a:pPr>
            <a:r>
              <a:rPr lang="en-US" altLang="zh-CN" sz="2800" b="1">
                <a:solidFill>
                  <a:schemeClr val="bg1"/>
                </a:solidFill>
                <a:ea typeface="微软雅黑" panose="020B0503020204020204" charset="-122"/>
                <a:cs typeface="+mn-ea"/>
                <a:sym typeface="+mn-ea"/>
              </a:rPr>
              <a:t>  </a:t>
            </a:r>
            <a:r>
              <a:rPr lang="zh-CN" altLang="en-US" sz="2800" b="1">
                <a:solidFill>
                  <a:schemeClr val="bg1"/>
                </a:solidFill>
                <a:sym typeface="+mn-ea"/>
              </a:rPr>
              <a:t>慢性支气管炎</a:t>
            </a:r>
            <a:endParaRPr kumimoji="1" lang="zh-CN" altLang="en-US" sz="2800" b="1" dirty="0">
              <a:solidFill>
                <a:schemeClr val="bg1"/>
              </a:solidFill>
              <a:latin typeface="+mj-ea"/>
              <a:ea typeface="微软雅黑" panose="020B0503020204020204" charset="-122"/>
              <a:cs typeface="+mn-ea"/>
              <a:sym typeface="+mn-ea"/>
            </a:endParaRPr>
          </a:p>
        </p:txBody>
      </p:sp>
      <p:sp>
        <p:nvSpPr>
          <p:cNvPr id="45" name="PA-文本框 22"/>
          <p:cNvSpPr txBox="1"/>
          <p:nvPr>
            <p:custDataLst>
              <p:tags r:id="rId10"/>
            </p:custDataLst>
          </p:nvPr>
        </p:nvSpPr>
        <p:spPr>
          <a:xfrm>
            <a:off x="796290" y="2398395"/>
            <a:ext cx="2924810" cy="2887345"/>
          </a:xfrm>
          <a:prstGeom prst="rect">
            <a:avLst/>
          </a:prstGeom>
          <a:noFill/>
        </p:spPr>
        <p:txBody>
          <a:bodyPr wrap="square" lIns="180000" tIns="180000" rIns="180000" bIns="180000" rtlCol="0"/>
          <a:lstStyle/>
          <a:p>
            <a:pPr algn="l">
              <a:lnSpc>
                <a:spcPct val="140000"/>
              </a:lnSpc>
              <a:spcAft>
                <a:spcPts val="600"/>
              </a:spcAft>
            </a:pPr>
            <a:r>
              <a:rPr lang="zh-CN" sz="1400">
                <a:latin typeface="微软雅黑" panose="020B0503020204020204" charset="-122"/>
                <a:ea typeface="微软雅黑" panose="020B0503020204020204" charset="-122"/>
                <a:cs typeface="微软雅黑" panose="020B0503020204020204" charset="-122"/>
                <a:sym typeface="+mn-ea"/>
              </a:rPr>
              <a:t>根据2020年的统计数据，我国人群慢性支气管炎患病率3</a:t>
            </a:r>
            <a:r>
              <a:rPr lang="en-US" altLang="zh-CN" sz="1400">
                <a:latin typeface="微软雅黑" panose="020B0503020204020204" charset="-122"/>
                <a:ea typeface="微软雅黑" panose="020B0503020204020204" charset="-122"/>
                <a:cs typeface="微软雅黑" panose="020B0503020204020204" charset="-122"/>
                <a:sym typeface="+mn-ea"/>
              </a:rPr>
              <a:t>.2</a:t>
            </a:r>
            <a:r>
              <a:rPr lang="zh-CN" sz="1400">
                <a:latin typeface="微软雅黑" panose="020B0503020204020204" charset="-122"/>
                <a:ea typeface="微软雅黑" panose="020B0503020204020204" charset="-122"/>
                <a:cs typeface="微软雅黑" panose="020B0503020204020204" charset="-122"/>
                <a:sym typeface="+mn-ea"/>
              </a:rPr>
              <a:t>%</a:t>
            </a:r>
            <a:r>
              <a:rPr lang="en-US" altLang="zh-CN" sz="1400">
                <a:latin typeface="微软雅黑" panose="020B0503020204020204" charset="-122"/>
                <a:ea typeface="微软雅黑" panose="020B0503020204020204" charset="-122"/>
                <a:cs typeface="微软雅黑" panose="020B0503020204020204" charset="-122"/>
                <a:sym typeface="+mn-ea"/>
              </a:rPr>
              <a:t>-</a:t>
            </a:r>
            <a:r>
              <a:rPr lang="zh-CN" sz="1400">
                <a:latin typeface="微软雅黑" panose="020B0503020204020204" charset="-122"/>
                <a:ea typeface="微软雅黑" panose="020B0503020204020204" charset="-122"/>
                <a:cs typeface="微软雅黑" panose="020B0503020204020204" charset="-122"/>
                <a:sym typeface="+mn-ea"/>
              </a:rPr>
              <a:t>5%，患者总数约3,000万</a:t>
            </a:r>
            <a:r>
              <a:rPr lang="en-US" altLang="zh-CN" sz="1400">
                <a:latin typeface="微软雅黑" panose="020B0503020204020204" charset="-122"/>
                <a:ea typeface="微软雅黑" panose="020B0503020204020204" charset="-122"/>
                <a:cs typeface="微软雅黑" panose="020B0503020204020204" charset="-122"/>
                <a:sym typeface="+mn-ea"/>
              </a:rPr>
              <a:t>-</a:t>
            </a:r>
            <a:r>
              <a:rPr lang="zh-CN" sz="1400">
                <a:latin typeface="微软雅黑" panose="020B0503020204020204" charset="-122"/>
                <a:ea typeface="微软雅黑" panose="020B0503020204020204" charset="-122"/>
                <a:cs typeface="微软雅黑" panose="020B0503020204020204" charset="-122"/>
                <a:sym typeface="+mn-ea"/>
              </a:rPr>
              <a:t>4,700万，患病率随年龄增长而显著升高，50岁以上人群患病率可达24%。其中，40岁以上人群慢性支气管炎患病率约为13.7%。慢性支气管炎是祛痰治疗的主要应用场景之一，其高患病率奠定了祛痰药物的基础市场需求。</a:t>
            </a:r>
            <a:endParaRPr lang="zh-CN" sz="1400">
              <a:latin typeface="微软雅黑" panose="020B0503020204020204" charset="-122"/>
              <a:ea typeface="微软雅黑" panose="020B0503020204020204" charset="-122"/>
              <a:cs typeface="微软雅黑" panose="020B0503020204020204" charset="-122"/>
              <a:sym typeface="+mn-ea"/>
            </a:endParaRPr>
          </a:p>
        </p:txBody>
      </p:sp>
      <p:sp>
        <p:nvSpPr>
          <p:cNvPr id="19" name="文本框 18"/>
          <p:cNvSpPr txBox="1"/>
          <p:nvPr/>
        </p:nvSpPr>
        <p:spPr>
          <a:xfrm>
            <a:off x="4998720" y="3072130"/>
            <a:ext cx="838200" cy="196850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grpSp>
        <p:nvGrpSpPr>
          <p:cNvPr id="20" name="PA-组合 2"/>
          <p:cNvGrpSpPr/>
          <p:nvPr>
            <p:custDataLst>
              <p:tags r:id="rId11"/>
            </p:custDataLst>
          </p:nvPr>
        </p:nvGrpSpPr>
        <p:grpSpPr>
          <a:xfrm>
            <a:off x="4567555" y="1238885"/>
            <a:ext cx="2996565" cy="4436745"/>
            <a:chOff x="1039091" y="1607125"/>
            <a:chExt cx="2985982" cy="4281055"/>
          </a:xfrm>
        </p:grpSpPr>
        <p:sp>
          <p:nvSpPr>
            <p:cNvPr id="21" name="PA-矩形 3"/>
            <p:cNvSpPr/>
            <p:nvPr>
              <p:custDataLst>
                <p:tags r:id="rId12"/>
              </p:custDataLst>
            </p:nvPr>
          </p:nvSpPr>
          <p:spPr>
            <a:xfrm>
              <a:off x="1039091" y="1607126"/>
              <a:ext cx="2985981" cy="4281054"/>
            </a:xfrm>
            <a:prstGeom prst="rect">
              <a:avLst/>
            </a:prstGeom>
            <a:solidFill>
              <a:schemeClr val="bg1"/>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rm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26" name="PA-任意形状 39"/>
            <p:cNvSpPr/>
            <p:nvPr>
              <p:custDataLst>
                <p:tags r:id="rId13"/>
              </p:custDataLst>
            </p:nvPr>
          </p:nvSpPr>
          <p:spPr>
            <a:xfrm>
              <a:off x="1039092" y="1607125"/>
              <a:ext cx="2985981" cy="1118973"/>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27" name="PA-任意形状 57"/>
            <p:cNvSpPr/>
            <p:nvPr>
              <p:custDataLst>
                <p:tags r:id="rId14"/>
              </p:custDataLst>
            </p:nvPr>
          </p:nvSpPr>
          <p:spPr>
            <a:xfrm>
              <a:off x="1100138" y="1643062"/>
              <a:ext cx="2863884" cy="1016435"/>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grpSp>
      <p:sp>
        <p:nvSpPr>
          <p:cNvPr id="28" name="PA-矩形 7"/>
          <p:cNvSpPr/>
          <p:nvPr>
            <p:custDataLst>
              <p:tags r:id="rId15"/>
            </p:custDataLst>
          </p:nvPr>
        </p:nvSpPr>
        <p:spPr>
          <a:xfrm>
            <a:off x="4644390" y="1341120"/>
            <a:ext cx="2828290" cy="476885"/>
          </a:xfrm>
          <a:prstGeom prst="rect">
            <a:avLst/>
          </a:prstGeom>
        </p:spPr>
        <p:txBody>
          <a:bodyPr wrap="square"/>
          <a:p>
            <a:pPr algn="ctr">
              <a:spcBef>
                <a:spcPct val="0"/>
              </a:spcBef>
              <a:spcAft>
                <a:spcPct val="0"/>
              </a:spcAft>
            </a:pPr>
            <a:r>
              <a:rPr lang="zh-CN" altLang="en-US" sz="2800" b="1">
                <a:solidFill>
                  <a:schemeClr val="bg1"/>
                </a:solidFill>
                <a:sym typeface="+mn-ea"/>
              </a:rPr>
              <a:t> 慢性阻塞性肺疾病（COPD）</a:t>
            </a:r>
            <a:endParaRPr lang="zh-CN" altLang="en-US" sz="2800" b="1">
              <a:solidFill>
                <a:schemeClr val="bg1"/>
              </a:solidFill>
              <a:sym typeface="+mn-ea"/>
            </a:endParaRPr>
          </a:p>
        </p:txBody>
      </p:sp>
      <p:sp>
        <p:nvSpPr>
          <p:cNvPr id="30" name="PA-文本框 22"/>
          <p:cNvSpPr txBox="1"/>
          <p:nvPr>
            <p:custDataLst>
              <p:tags r:id="rId16"/>
            </p:custDataLst>
          </p:nvPr>
        </p:nvSpPr>
        <p:spPr>
          <a:xfrm>
            <a:off x="4567555" y="2389505"/>
            <a:ext cx="2924810" cy="2887345"/>
          </a:xfrm>
          <a:prstGeom prst="rect">
            <a:avLst/>
          </a:prstGeom>
          <a:noFill/>
        </p:spPr>
        <p:txBody>
          <a:bodyPr wrap="square" lIns="180000" tIns="180000" rIns="180000" bIns="180000" rtlCol="0"/>
          <a:p>
            <a:pPr algn="l">
              <a:lnSpc>
                <a:spcPct val="140000"/>
              </a:lnSpc>
              <a:spcAft>
                <a:spcPts val="600"/>
              </a:spcAft>
            </a:pPr>
            <a:r>
              <a:rPr lang="zh-CN" altLang="en-US" sz="1400">
                <a:sym typeface="+mn-ea"/>
              </a:rPr>
              <a:t>我国20岁及以上成人慢阻肺患病率为8.6%，40岁以上人群患病率达13.7%，患者总数接近1亿人（约9,900万）。</a:t>
            </a:r>
            <a:r>
              <a:rPr lang="en-US" altLang="zh-CN" sz="1400">
                <a:sym typeface="+mn-ea"/>
              </a:rPr>
              <a:t>6</a:t>
            </a:r>
            <a:r>
              <a:rPr lang="zh-CN" altLang="en-US" sz="1400">
                <a:sym typeface="+mn-ea"/>
              </a:rPr>
              <a:t>0岁以上人群患病率：超过27%。过去30年间，40岁以上人群患病率从8.2%上升至13.7%，增长约67%。</a:t>
            </a:r>
            <a:endParaRPr lang="zh-CN" altLang="en-US" sz="1400">
              <a:sym typeface="+mn-ea"/>
            </a:endParaRPr>
          </a:p>
        </p:txBody>
      </p:sp>
      <p:sp>
        <p:nvSpPr>
          <p:cNvPr id="32" name="文本框 31"/>
          <p:cNvSpPr txBox="1"/>
          <p:nvPr/>
        </p:nvSpPr>
        <p:spPr>
          <a:xfrm>
            <a:off x="8846820" y="3063240"/>
            <a:ext cx="838200" cy="196850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grpSp>
        <p:nvGrpSpPr>
          <p:cNvPr id="38" name="PA-组合 2"/>
          <p:cNvGrpSpPr/>
          <p:nvPr>
            <p:custDataLst>
              <p:tags r:id="rId17"/>
            </p:custDataLst>
          </p:nvPr>
        </p:nvGrpSpPr>
        <p:grpSpPr>
          <a:xfrm>
            <a:off x="8415655" y="1229995"/>
            <a:ext cx="2996565" cy="4436745"/>
            <a:chOff x="1039091" y="1607125"/>
            <a:chExt cx="2985982" cy="4281055"/>
          </a:xfrm>
        </p:grpSpPr>
        <p:sp>
          <p:nvSpPr>
            <p:cNvPr id="44" name="PA-矩形 3"/>
            <p:cNvSpPr/>
            <p:nvPr>
              <p:custDataLst>
                <p:tags r:id="rId18"/>
              </p:custDataLst>
            </p:nvPr>
          </p:nvSpPr>
          <p:spPr>
            <a:xfrm>
              <a:off x="1039091" y="1607126"/>
              <a:ext cx="2985981" cy="4281054"/>
            </a:xfrm>
            <a:prstGeom prst="rect">
              <a:avLst/>
            </a:prstGeom>
            <a:solidFill>
              <a:schemeClr val="bg1"/>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rm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46" name="PA-任意形状 39"/>
            <p:cNvSpPr/>
            <p:nvPr>
              <p:custDataLst>
                <p:tags r:id="rId19"/>
              </p:custDataLst>
            </p:nvPr>
          </p:nvSpPr>
          <p:spPr>
            <a:xfrm>
              <a:off x="1039092" y="1607125"/>
              <a:ext cx="2985981" cy="1118973"/>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sp>
          <p:nvSpPr>
            <p:cNvPr id="47" name="PA-任意形状 57"/>
            <p:cNvSpPr/>
            <p:nvPr>
              <p:custDataLst>
                <p:tags r:id="rId20"/>
              </p:custDataLst>
            </p:nvPr>
          </p:nvSpPr>
          <p:spPr>
            <a:xfrm>
              <a:off x="1100138" y="1643062"/>
              <a:ext cx="2863884" cy="1016435"/>
            </a:xfrm>
            <a:custGeom>
              <a:avLst/>
              <a:gdLst>
                <a:gd name="connsiteX0" fmla="*/ 0 w 2985981"/>
                <a:gd name="connsiteY0" fmla="*/ 0 h 1191495"/>
                <a:gd name="connsiteX1" fmla="*/ 2985981 w 2985981"/>
                <a:gd name="connsiteY1" fmla="*/ 0 h 1191495"/>
                <a:gd name="connsiteX2" fmla="*/ 2985981 w 2985981"/>
                <a:gd name="connsiteY2" fmla="*/ 669505 h 1191495"/>
                <a:gd name="connsiteX3" fmla="*/ 2942943 w 2985981"/>
                <a:gd name="connsiteY3" fmla="*/ 717359 h 1191495"/>
                <a:gd name="connsiteX4" fmla="*/ 1455638 w 2985981"/>
                <a:gd name="connsiteY4" fmla="*/ 1191495 h 1191495"/>
                <a:gd name="connsiteX5" fmla="*/ 53058 w 2985981"/>
                <a:gd name="connsiteY5" fmla="*/ 792057 h 1191495"/>
                <a:gd name="connsiteX6" fmla="*/ 0 w 2985981"/>
                <a:gd name="connsiteY6" fmla="*/ 745278 h 1191495"/>
                <a:gd name="connsiteX7" fmla="*/ 0 w 2985981"/>
                <a:gd name="connsiteY7" fmla="*/ 0 h 119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5981" h="1191495">
                  <a:moveTo>
                    <a:pt x="0" y="0"/>
                  </a:moveTo>
                  <a:lnTo>
                    <a:pt x="2985981" y="0"/>
                  </a:lnTo>
                  <a:lnTo>
                    <a:pt x="2985981" y="669505"/>
                  </a:lnTo>
                  <a:lnTo>
                    <a:pt x="2942943" y="717359"/>
                  </a:lnTo>
                  <a:cubicBezTo>
                    <a:pt x="2656513" y="999776"/>
                    <a:pt x="2097876" y="1191495"/>
                    <a:pt x="1455638" y="1191495"/>
                  </a:cubicBezTo>
                  <a:cubicBezTo>
                    <a:pt x="871786" y="1191495"/>
                    <a:pt x="357024" y="1033049"/>
                    <a:pt x="53058" y="792057"/>
                  </a:cubicBezTo>
                  <a:lnTo>
                    <a:pt x="0" y="745278"/>
                  </a:lnTo>
                  <a:lnTo>
                    <a:pt x="0" y="0"/>
                  </a:lnTo>
                  <a:close/>
                </a:path>
              </a:pathLst>
            </a:cu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t" anchorCtr="0" forceAA="0" compatLnSpc="1">
              <a:noAutofit/>
            </a:bodyPr>
            <a:p>
              <a:pPr algn="l">
                <a:lnSpc>
                  <a:spcPct val="130000"/>
                </a:lnSpc>
              </a:pPr>
              <a:endParaRPr kumimoji="1" lang="zh-CN" altLang="en-US" sz="2000" dirty="0">
                <a:ln>
                  <a:solidFill>
                    <a:sysClr val="windowText" lastClr="000000"/>
                  </a:solidFill>
                </a:ln>
                <a:solidFill>
                  <a:schemeClr val="tx1">
                    <a:lumMod val="75000"/>
                    <a:lumOff val="25000"/>
                  </a:schemeClr>
                </a:solidFill>
              </a:endParaRPr>
            </a:p>
          </p:txBody>
        </p:sp>
      </p:grpSp>
      <p:sp>
        <p:nvSpPr>
          <p:cNvPr id="52" name="PA-矩形 7"/>
          <p:cNvSpPr/>
          <p:nvPr>
            <p:custDataLst>
              <p:tags r:id="rId21"/>
            </p:custDataLst>
          </p:nvPr>
        </p:nvSpPr>
        <p:spPr>
          <a:xfrm>
            <a:off x="8521065" y="1486535"/>
            <a:ext cx="2828290" cy="476885"/>
          </a:xfrm>
          <a:prstGeom prst="rect">
            <a:avLst/>
          </a:prstGeom>
        </p:spPr>
        <p:txBody>
          <a:bodyPr wrap="square"/>
          <a:p>
            <a:pPr algn="ctr">
              <a:spcBef>
                <a:spcPct val="0"/>
              </a:spcBef>
              <a:spcAft>
                <a:spcPct val="0"/>
              </a:spcAft>
            </a:pPr>
            <a:r>
              <a:rPr lang="zh-CN" altLang="en-US" sz="2800" b="1">
                <a:solidFill>
                  <a:schemeClr val="bg1"/>
                </a:solidFill>
                <a:sym typeface="+mn-ea"/>
              </a:rPr>
              <a:t> 急性支气管炎</a:t>
            </a:r>
            <a:endParaRPr lang="zh-CN" altLang="en-US" sz="2800" b="1">
              <a:solidFill>
                <a:schemeClr val="bg1"/>
              </a:solidFill>
              <a:sym typeface="+mn-ea"/>
            </a:endParaRPr>
          </a:p>
        </p:txBody>
      </p:sp>
      <p:sp>
        <p:nvSpPr>
          <p:cNvPr id="53" name="PA-文本框 22"/>
          <p:cNvSpPr txBox="1"/>
          <p:nvPr>
            <p:custDataLst>
              <p:tags r:id="rId22"/>
            </p:custDataLst>
          </p:nvPr>
        </p:nvSpPr>
        <p:spPr>
          <a:xfrm>
            <a:off x="8476615" y="2429510"/>
            <a:ext cx="2924810" cy="2887345"/>
          </a:xfrm>
          <a:prstGeom prst="rect">
            <a:avLst/>
          </a:prstGeom>
          <a:noFill/>
        </p:spPr>
        <p:txBody>
          <a:bodyPr wrap="square" lIns="180000" tIns="180000" rIns="180000" bIns="180000" rtlCol="0"/>
          <a:p>
            <a:pPr algn="l">
              <a:lnSpc>
                <a:spcPct val="140000"/>
              </a:lnSpc>
              <a:spcAft>
                <a:spcPts val="600"/>
              </a:spcAft>
            </a:pPr>
            <a:r>
              <a:rPr lang="zh-CN" altLang="en-US" sz="1400">
                <a:sym typeface="+mn-ea"/>
              </a:rPr>
              <a:t>全球急性支气管炎发病率约10%</a:t>
            </a:r>
            <a:r>
              <a:rPr lang="en-US" altLang="zh-CN" sz="1400">
                <a:sym typeface="+mn-ea"/>
              </a:rPr>
              <a:t>-</a:t>
            </a:r>
            <a:r>
              <a:rPr lang="zh-CN" altLang="en-US" sz="1400">
                <a:sym typeface="+mn-ea"/>
              </a:rPr>
              <a:t>15%，我国成人急性支气管炎发病率约9.7%</a:t>
            </a:r>
            <a:r>
              <a:rPr lang="en-US" altLang="zh-CN" sz="1400">
                <a:sym typeface="+mn-ea"/>
              </a:rPr>
              <a:t>-</a:t>
            </a:r>
            <a:r>
              <a:rPr lang="zh-CN" altLang="en-US" sz="1400">
                <a:sym typeface="+mn-ea"/>
              </a:rPr>
              <a:t>15.4%，儿童发病率更高，达15%</a:t>
            </a:r>
            <a:r>
              <a:rPr lang="en-US" altLang="zh-CN" sz="1400">
                <a:sym typeface="+mn-ea"/>
              </a:rPr>
              <a:t>-</a:t>
            </a:r>
            <a:r>
              <a:rPr lang="zh-CN" altLang="en-US" sz="1400">
                <a:sym typeface="+mn-ea"/>
              </a:rPr>
              <a:t>20%。</a:t>
            </a:r>
            <a:endParaRPr lang="zh-CN" altLang="en-US" sz="1400">
              <a:sym typeface="+mn-ea"/>
            </a:endParaRPr>
          </a:p>
        </p:txBody>
      </p:sp>
      <p:grpSp>
        <p:nvGrpSpPr>
          <p:cNvPr id="11" name="组合 10"/>
          <p:cNvGrpSpPr/>
          <p:nvPr/>
        </p:nvGrpSpPr>
        <p:grpSpPr>
          <a:xfrm>
            <a:off x="10254615" y="34290"/>
            <a:ext cx="2404110" cy="1025525"/>
            <a:chOff x="15224" y="8522"/>
            <a:chExt cx="3786" cy="1615"/>
          </a:xfrm>
        </p:grpSpPr>
        <p:pic>
          <p:nvPicPr>
            <p:cNvPr id="5" name="图片 4" descr="347c798bcf988143c073def3376d02b"/>
            <p:cNvPicPr>
              <a:picLocks noChangeAspect="1"/>
            </p:cNvPicPr>
            <p:nvPr/>
          </p:nvPicPr>
          <p:blipFill>
            <a:blip r:embed="rId23"/>
            <a:stretch>
              <a:fillRect/>
            </a:stretch>
          </p:blipFill>
          <p:spPr>
            <a:xfrm>
              <a:off x="16233" y="8522"/>
              <a:ext cx="710" cy="1229"/>
            </a:xfrm>
            <a:prstGeom prst="rect">
              <a:avLst/>
            </a:prstGeom>
          </p:spPr>
        </p:pic>
        <p:sp>
          <p:nvSpPr>
            <p:cNvPr id="6" name="文本框 5"/>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ppt_x"/>
                                          </p:val>
                                        </p:tav>
                                        <p:tav tm="100000">
                                          <p:val>
                                            <p:strVal val="#ppt_x"/>
                                          </p:val>
                                        </p:tav>
                                      </p:tavLst>
                                    </p:anim>
                                    <p:anim calcmode="lin" valueType="num">
                                      <p:cBhvr additive="base">
                                        <p:cTn id="13" dur="500" fill="hold"/>
                                        <p:tgtEl>
                                          <p:spTgt spid="16"/>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53" presetClass="entr" presetSubtype="16" fill="hold" grpId="0" nodeType="afterEffect">
                                  <p:stCondLst>
                                    <p:cond delay="0"/>
                                  </p:stCondLst>
                                  <p:childTnLst>
                                    <p:set>
                                      <p:cBhvr>
                                        <p:cTn id="16" dur="1" fill="hold">
                                          <p:stCondLst>
                                            <p:cond delay="0"/>
                                          </p:stCondLst>
                                        </p:cTn>
                                        <p:tgtEl>
                                          <p:spTgt spid="29"/>
                                        </p:tgtEl>
                                        <p:attrNameLst>
                                          <p:attrName>style.visibility</p:attrName>
                                        </p:attrNameLst>
                                      </p:cBhvr>
                                      <p:to>
                                        <p:strVal val="visible"/>
                                      </p:to>
                                    </p:set>
                                    <p:anim calcmode="lin" valueType="num">
                                      <p:cBhvr>
                                        <p:cTn id="17" dur="500" fill="hold"/>
                                        <p:tgtEl>
                                          <p:spTgt spid="29"/>
                                        </p:tgtEl>
                                        <p:attrNameLst>
                                          <p:attrName>ppt_w</p:attrName>
                                        </p:attrNameLst>
                                      </p:cBhvr>
                                      <p:tavLst>
                                        <p:tav tm="0">
                                          <p:val>
                                            <p:fltVal val="0"/>
                                          </p:val>
                                        </p:tav>
                                        <p:tav tm="100000">
                                          <p:val>
                                            <p:strVal val="#ppt_w"/>
                                          </p:val>
                                        </p:tav>
                                      </p:tavLst>
                                    </p:anim>
                                    <p:anim calcmode="lin" valueType="num">
                                      <p:cBhvr>
                                        <p:cTn id="18" dur="500" fill="hold"/>
                                        <p:tgtEl>
                                          <p:spTgt spid="29"/>
                                        </p:tgtEl>
                                        <p:attrNameLst>
                                          <p:attrName>ppt_h</p:attrName>
                                        </p:attrNameLst>
                                      </p:cBhvr>
                                      <p:tavLst>
                                        <p:tav tm="0">
                                          <p:val>
                                            <p:fltVal val="0"/>
                                          </p:val>
                                        </p:tav>
                                        <p:tav tm="100000">
                                          <p:val>
                                            <p:strVal val="#ppt_h"/>
                                          </p:val>
                                        </p:tav>
                                      </p:tavLst>
                                    </p:anim>
                                    <p:animEffect transition="in" filter="fade">
                                      <p:cBhvr>
                                        <p:cTn id="19" dur="500"/>
                                        <p:tgtEl>
                                          <p:spTgt spid="29"/>
                                        </p:tgtEl>
                                      </p:cBhvr>
                                    </p:animEffect>
                                  </p:childTnLst>
                                </p:cTn>
                              </p:par>
                            </p:childTnLst>
                          </p:cTn>
                        </p:par>
                        <p:par>
                          <p:cTn id="20" fill="hold">
                            <p:stCondLst>
                              <p:cond delay="1500"/>
                            </p:stCondLst>
                            <p:childTnLst>
                              <p:par>
                                <p:cTn id="21" presetID="2" presetClass="entr" presetSubtype="4"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 calcmode="lin" valueType="num">
                                      <p:cBhvr additive="base">
                                        <p:cTn id="23" dur="500" fill="hold"/>
                                        <p:tgtEl>
                                          <p:spTgt spid="45"/>
                                        </p:tgtEl>
                                        <p:attrNameLst>
                                          <p:attrName>ppt_x</p:attrName>
                                        </p:attrNameLst>
                                      </p:cBhvr>
                                      <p:tavLst>
                                        <p:tav tm="0">
                                          <p:val>
                                            <p:strVal val="#ppt_x"/>
                                          </p:val>
                                        </p:tav>
                                        <p:tav tm="100000">
                                          <p:val>
                                            <p:strVal val="#ppt_x"/>
                                          </p:val>
                                        </p:tav>
                                      </p:tavLst>
                                    </p:anim>
                                    <p:anim calcmode="lin" valueType="num">
                                      <p:cBhvr additive="base">
                                        <p:cTn id="24" dur="500" fill="hold"/>
                                        <p:tgtEl>
                                          <p:spTgt spid="45"/>
                                        </p:tgtEl>
                                        <p:attrNameLst>
                                          <p:attrName>ppt_y</p:attrName>
                                        </p:attrNameLst>
                                      </p:cBhvr>
                                      <p:tavLst>
                                        <p:tav tm="0">
                                          <p:val>
                                            <p:strVal val="1+#ppt_h/2"/>
                                          </p:val>
                                        </p:tav>
                                        <p:tav tm="100000">
                                          <p:val>
                                            <p:strVal val="#ppt_y"/>
                                          </p:val>
                                        </p:tav>
                                      </p:tavLst>
                                    </p:anim>
                                  </p:childTnLst>
                                </p:cTn>
                              </p:par>
                            </p:childTnLst>
                          </p:cTn>
                        </p:par>
                        <p:par>
                          <p:cTn id="25" fill="hold">
                            <p:stCondLst>
                              <p:cond delay="2000"/>
                            </p:stCondLst>
                            <p:childTnLst>
                              <p:par>
                                <p:cTn id="26" presetID="2" presetClass="entr" presetSubtype="4" fill="hold" nodeType="afterEffect">
                                  <p:stCondLst>
                                    <p:cond delay="0"/>
                                  </p:stCondLst>
                                  <p:childTnLst>
                                    <p:set>
                                      <p:cBhvr>
                                        <p:cTn id="27" dur="1" fill="hold">
                                          <p:stCondLst>
                                            <p:cond delay="0"/>
                                          </p:stCondLst>
                                        </p:cTn>
                                        <p:tgtEl>
                                          <p:spTgt spid="20"/>
                                        </p:tgtEl>
                                        <p:attrNameLst>
                                          <p:attrName>style.visibility</p:attrName>
                                        </p:attrNameLst>
                                      </p:cBhvr>
                                      <p:to>
                                        <p:strVal val="visible"/>
                                      </p:to>
                                    </p:set>
                                    <p:anim calcmode="lin" valueType="num">
                                      <p:cBhvr additive="base">
                                        <p:cTn id="28" dur="500" fill="hold"/>
                                        <p:tgtEl>
                                          <p:spTgt spid="20"/>
                                        </p:tgtEl>
                                        <p:attrNameLst>
                                          <p:attrName>ppt_x</p:attrName>
                                        </p:attrNameLst>
                                      </p:cBhvr>
                                      <p:tavLst>
                                        <p:tav tm="0">
                                          <p:val>
                                            <p:strVal val="#ppt_x"/>
                                          </p:val>
                                        </p:tav>
                                        <p:tav tm="100000">
                                          <p:val>
                                            <p:strVal val="#ppt_x"/>
                                          </p:val>
                                        </p:tav>
                                      </p:tavLst>
                                    </p:anim>
                                    <p:anim calcmode="lin" valueType="num">
                                      <p:cBhvr additive="base">
                                        <p:cTn id="29" dur="500" fill="hold"/>
                                        <p:tgtEl>
                                          <p:spTgt spid="20"/>
                                        </p:tgtEl>
                                        <p:attrNameLst>
                                          <p:attrName>ppt_y</p:attrName>
                                        </p:attrNameLst>
                                      </p:cBhvr>
                                      <p:tavLst>
                                        <p:tav tm="0">
                                          <p:val>
                                            <p:strVal val="1+#ppt_h/2"/>
                                          </p:val>
                                        </p:tav>
                                        <p:tav tm="100000">
                                          <p:val>
                                            <p:strVal val="#ppt_y"/>
                                          </p:val>
                                        </p:tav>
                                      </p:tavLst>
                                    </p:anim>
                                  </p:childTnLst>
                                </p:cTn>
                              </p:par>
                            </p:childTnLst>
                          </p:cTn>
                        </p:par>
                        <p:par>
                          <p:cTn id="30" fill="hold">
                            <p:stCondLst>
                              <p:cond delay="2500"/>
                            </p:stCondLst>
                            <p:childTnLst>
                              <p:par>
                                <p:cTn id="31" presetID="53" presetClass="entr" presetSubtype="16" fill="hold" grpId="0" nodeType="after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p:cTn id="33" dur="500" fill="hold"/>
                                        <p:tgtEl>
                                          <p:spTgt spid="28"/>
                                        </p:tgtEl>
                                        <p:attrNameLst>
                                          <p:attrName>ppt_w</p:attrName>
                                        </p:attrNameLst>
                                      </p:cBhvr>
                                      <p:tavLst>
                                        <p:tav tm="0">
                                          <p:val>
                                            <p:fltVal val="0"/>
                                          </p:val>
                                        </p:tav>
                                        <p:tav tm="100000">
                                          <p:val>
                                            <p:strVal val="#ppt_w"/>
                                          </p:val>
                                        </p:tav>
                                      </p:tavLst>
                                    </p:anim>
                                    <p:anim calcmode="lin" valueType="num">
                                      <p:cBhvr>
                                        <p:cTn id="34" dur="500" fill="hold"/>
                                        <p:tgtEl>
                                          <p:spTgt spid="28"/>
                                        </p:tgtEl>
                                        <p:attrNameLst>
                                          <p:attrName>ppt_h</p:attrName>
                                        </p:attrNameLst>
                                      </p:cBhvr>
                                      <p:tavLst>
                                        <p:tav tm="0">
                                          <p:val>
                                            <p:fltVal val="0"/>
                                          </p:val>
                                        </p:tav>
                                        <p:tav tm="100000">
                                          <p:val>
                                            <p:strVal val="#ppt_h"/>
                                          </p:val>
                                        </p:tav>
                                      </p:tavLst>
                                    </p:anim>
                                    <p:animEffect transition="in" filter="fade">
                                      <p:cBhvr>
                                        <p:cTn id="35" dur="500"/>
                                        <p:tgtEl>
                                          <p:spTgt spid="28"/>
                                        </p:tgtEl>
                                      </p:cBhvr>
                                    </p:animEffect>
                                  </p:childTnLst>
                                </p:cTn>
                              </p:par>
                            </p:childTnLst>
                          </p:cTn>
                        </p:par>
                        <p:par>
                          <p:cTn id="36" fill="hold">
                            <p:stCondLst>
                              <p:cond delay="3000"/>
                            </p:stCondLst>
                            <p:childTnLst>
                              <p:par>
                                <p:cTn id="37" presetID="2" presetClass="entr" presetSubtype="4"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additive="base">
                                        <p:cTn id="39" dur="500" fill="hold"/>
                                        <p:tgtEl>
                                          <p:spTgt spid="30"/>
                                        </p:tgtEl>
                                        <p:attrNameLst>
                                          <p:attrName>ppt_x</p:attrName>
                                        </p:attrNameLst>
                                      </p:cBhvr>
                                      <p:tavLst>
                                        <p:tav tm="0">
                                          <p:val>
                                            <p:strVal val="#ppt_x"/>
                                          </p:val>
                                        </p:tav>
                                        <p:tav tm="100000">
                                          <p:val>
                                            <p:strVal val="#ppt_x"/>
                                          </p:val>
                                        </p:tav>
                                      </p:tavLst>
                                    </p:anim>
                                    <p:anim calcmode="lin" valueType="num">
                                      <p:cBhvr additive="base">
                                        <p:cTn id="40" dur="500" fill="hold"/>
                                        <p:tgtEl>
                                          <p:spTgt spid="30"/>
                                        </p:tgtEl>
                                        <p:attrNameLst>
                                          <p:attrName>ppt_y</p:attrName>
                                        </p:attrNameLst>
                                      </p:cBhvr>
                                      <p:tavLst>
                                        <p:tav tm="0">
                                          <p:val>
                                            <p:strVal val="1+#ppt_h/2"/>
                                          </p:val>
                                        </p:tav>
                                        <p:tav tm="100000">
                                          <p:val>
                                            <p:strVal val="#ppt_y"/>
                                          </p:val>
                                        </p:tav>
                                      </p:tavLst>
                                    </p:anim>
                                  </p:childTnLst>
                                </p:cTn>
                              </p:par>
                            </p:childTnLst>
                          </p:cTn>
                        </p:par>
                        <p:par>
                          <p:cTn id="41" fill="hold">
                            <p:stCondLst>
                              <p:cond delay="3500"/>
                            </p:stCondLst>
                            <p:childTnLst>
                              <p:par>
                                <p:cTn id="42" presetID="2" presetClass="entr" presetSubtype="4" fill="hold" nodeType="afterEffect">
                                  <p:stCondLst>
                                    <p:cond delay="0"/>
                                  </p:stCondLst>
                                  <p:childTnLst>
                                    <p:set>
                                      <p:cBhvr>
                                        <p:cTn id="43" dur="1" fill="hold">
                                          <p:stCondLst>
                                            <p:cond delay="0"/>
                                          </p:stCondLst>
                                        </p:cTn>
                                        <p:tgtEl>
                                          <p:spTgt spid="38"/>
                                        </p:tgtEl>
                                        <p:attrNameLst>
                                          <p:attrName>style.visibility</p:attrName>
                                        </p:attrNameLst>
                                      </p:cBhvr>
                                      <p:to>
                                        <p:strVal val="visible"/>
                                      </p:to>
                                    </p:set>
                                    <p:anim calcmode="lin" valueType="num">
                                      <p:cBhvr additive="base">
                                        <p:cTn id="44" dur="500" fill="hold"/>
                                        <p:tgtEl>
                                          <p:spTgt spid="38"/>
                                        </p:tgtEl>
                                        <p:attrNameLst>
                                          <p:attrName>ppt_x</p:attrName>
                                        </p:attrNameLst>
                                      </p:cBhvr>
                                      <p:tavLst>
                                        <p:tav tm="0">
                                          <p:val>
                                            <p:strVal val="#ppt_x"/>
                                          </p:val>
                                        </p:tav>
                                        <p:tav tm="100000">
                                          <p:val>
                                            <p:strVal val="#ppt_x"/>
                                          </p:val>
                                        </p:tav>
                                      </p:tavLst>
                                    </p:anim>
                                    <p:anim calcmode="lin" valueType="num">
                                      <p:cBhvr additive="base">
                                        <p:cTn id="45" dur="500" fill="hold"/>
                                        <p:tgtEl>
                                          <p:spTgt spid="38"/>
                                        </p:tgtEl>
                                        <p:attrNameLst>
                                          <p:attrName>ppt_y</p:attrName>
                                        </p:attrNameLst>
                                      </p:cBhvr>
                                      <p:tavLst>
                                        <p:tav tm="0">
                                          <p:val>
                                            <p:strVal val="1+#ppt_h/2"/>
                                          </p:val>
                                        </p:tav>
                                        <p:tav tm="100000">
                                          <p:val>
                                            <p:strVal val="#ppt_y"/>
                                          </p:val>
                                        </p:tav>
                                      </p:tavLst>
                                    </p:anim>
                                  </p:childTnLst>
                                </p:cTn>
                              </p:par>
                            </p:childTnLst>
                          </p:cTn>
                        </p:par>
                        <p:par>
                          <p:cTn id="46" fill="hold">
                            <p:stCondLst>
                              <p:cond delay="4000"/>
                            </p:stCondLst>
                            <p:childTnLst>
                              <p:par>
                                <p:cTn id="47" presetID="53" presetClass="entr" presetSubtype="16" fill="hold" grpId="0" nodeType="afterEffect">
                                  <p:stCondLst>
                                    <p:cond delay="0"/>
                                  </p:stCondLst>
                                  <p:childTnLst>
                                    <p:set>
                                      <p:cBhvr>
                                        <p:cTn id="48" dur="1" fill="hold">
                                          <p:stCondLst>
                                            <p:cond delay="0"/>
                                          </p:stCondLst>
                                        </p:cTn>
                                        <p:tgtEl>
                                          <p:spTgt spid="52"/>
                                        </p:tgtEl>
                                        <p:attrNameLst>
                                          <p:attrName>style.visibility</p:attrName>
                                        </p:attrNameLst>
                                      </p:cBhvr>
                                      <p:to>
                                        <p:strVal val="visible"/>
                                      </p:to>
                                    </p:set>
                                    <p:anim calcmode="lin" valueType="num">
                                      <p:cBhvr>
                                        <p:cTn id="49" dur="500" fill="hold"/>
                                        <p:tgtEl>
                                          <p:spTgt spid="52"/>
                                        </p:tgtEl>
                                        <p:attrNameLst>
                                          <p:attrName>ppt_w</p:attrName>
                                        </p:attrNameLst>
                                      </p:cBhvr>
                                      <p:tavLst>
                                        <p:tav tm="0">
                                          <p:val>
                                            <p:fltVal val="0"/>
                                          </p:val>
                                        </p:tav>
                                        <p:tav tm="100000">
                                          <p:val>
                                            <p:strVal val="#ppt_w"/>
                                          </p:val>
                                        </p:tav>
                                      </p:tavLst>
                                    </p:anim>
                                    <p:anim calcmode="lin" valueType="num">
                                      <p:cBhvr>
                                        <p:cTn id="50" dur="500" fill="hold"/>
                                        <p:tgtEl>
                                          <p:spTgt spid="52"/>
                                        </p:tgtEl>
                                        <p:attrNameLst>
                                          <p:attrName>ppt_h</p:attrName>
                                        </p:attrNameLst>
                                      </p:cBhvr>
                                      <p:tavLst>
                                        <p:tav tm="0">
                                          <p:val>
                                            <p:fltVal val="0"/>
                                          </p:val>
                                        </p:tav>
                                        <p:tav tm="100000">
                                          <p:val>
                                            <p:strVal val="#ppt_h"/>
                                          </p:val>
                                        </p:tav>
                                      </p:tavLst>
                                    </p:anim>
                                    <p:animEffect transition="in" filter="fade">
                                      <p:cBhvr>
                                        <p:cTn id="51" dur="500"/>
                                        <p:tgtEl>
                                          <p:spTgt spid="52"/>
                                        </p:tgtEl>
                                      </p:cBhvr>
                                    </p:animEffect>
                                  </p:childTnLst>
                                </p:cTn>
                              </p:par>
                            </p:childTnLst>
                          </p:cTn>
                        </p:par>
                        <p:par>
                          <p:cTn id="52" fill="hold">
                            <p:stCondLst>
                              <p:cond delay="4500"/>
                            </p:stCondLst>
                            <p:childTnLst>
                              <p:par>
                                <p:cTn id="53" presetID="2" presetClass="entr" presetSubtype="4" fill="hold" grpId="0" nodeType="afterEffect">
                                  <p:stCondLst>
                                    <p:cond delay="0"/>
                                  </p:stCondLst>
                                  <p:childTnLst>
                                    <p:set>
                                      <p:cBhvr>
                                        <p:cTn id="54" dur="1" fill="hold">
                                          <p:stCondLst>
                                            <p:cond delay="0"/>
                                          </p:stCondLst>
                                        </p:cTn>
                                        <p:tgtEl>
                                          <p:spTgt spid="53"/>
                                        </p:tgtEl>
                                        <p:attrNameLst>
                                          <p:attrName>style.visibility</p:attrName>
                                        </p:attrNameLst>
                                      </p:cBhvr>
                                      <p:to>
                                        <p:strVal val="visible"/>
                                      </p:to>
                                    </p:set>
                                    <p:anim calcmode="lin" valueType="num">
                                      <p:cBhvr additive="base">
                                        <p:cTn id="55" dur="500" fill="hold"/>
                                        <p:tgtEl>
                                          <p:spTgt spid="53"/>
                                        </p:tgtEl>
                                        <p:attrNameLst>
                                          <p:attrName>ppt_x</p:attrName>
                                        </p:attrNameLst>
                                      </p:cBhvr>
                                      <p:tavLst>
                                        <p:tav tm="0">
                                          <p:val>
                                            <p:strVal val="#ppt_x"/>
                                          </p:val>
                                        </p:tav>
                                        <p:tav tm="100000">
                                          <p:val>
                                            <p:strVal val="#ppt_x"/>
                                          </p:val>
                                        </p:tav>
                                      </p:tavLst>
                                    </p:anim>
                                    <p:anim calcmode="lin" valueType="num">
                                      <p:cBhvr additive="base">
                                        <p:cTn id="5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29" grpId="0"/>
      <p:bldP spid="45" grpId="0"/>
      <p:bldP spid="28" grpId="0"/>
      <p:bldP spid="30" grpId="0"/>
      <p:bldP spid="52" grpId="0"/>
      <p:bldP spid="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4828540" cy="760730"/>
            <a:chOff x="4138707" y="1849829"/>
            <a:chExt cx="5449779" cy="858606"/>
          </a:xfrm>
          <a:solidFill>
            <a:srgbClr val="191964"/>
          </a:solidFill>
        </p:grpSpPr>
        <p:sp>
          <p:nvSpPr>
            <p:cNvPr id="9" name="MH_Entry_2"/>
            <p:cNvSpPr/>
            <p:nvPr>
              <p:custDataLst>
                <p:tags r:id="rId2"/>
              </p:custDataLst>
            </p:nvPr>
          </p:nvSpPr>
          <p:spPr>
            <a:xfrm flipH="1">
              <a:off x="5270375" y="1849829"/>
              <a:ext cx="4318111" cy="858606"/>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药品基本信息</a:t>
              </a:r>
              <a:r>
                <a:rPr lang="en-US" altLang="zh-CN"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a:t>
              </a: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弥补未满足的治疗需求情况</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01</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sp>
        <p:nvSpPr>
          <p:cNvPr id="5" name="文本框 4"/>
          <p:cNvSpPr txBox="1"/>
          <p:nvPr>
            <p:custDataLst>
              <p:tags r:id="rId5"/>
            </p:custDataLst>
          </p:nvPr>
        </p:nvSpPr>
        <p:spPr>
          <a:xfrm>
            <a:off x="415925" y="2098675"/>
            <a:ext cx="624840" cy="156400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45719" tIns="45719" rIns="45719" bIns="45719"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280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280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grpSp>
        <p:nvGrpSpPr>
          <p:cNvPr id="23585" name="Group 34"/>
          <p:cNvGrpSpPr/>
          <p:nvPr>
            <p:custDataLst>
              <p:tags r:id="rId6"/>
            </p:custDataLst>
          </p:nvPr>
        </p:nvGrpSpPr>
        <p:grpSpPr>
          <a:xfrm>
            <a:off x="497205" y="1485963"/>
            <a:ext cx="10805160" cy="3749612"/>
            <a:chOff x="0" y="4"/>
            <a:chExt cx="3704" cy="2916"/>
          </a:xfrm>
        </p:grpSpPr>
        <p:sp>
          <p:nvSpPr>
            <p:cNvPr id="23587" name="AutoShape 36"/>
            <p:cNvSpPr/>
            <p:nvPr>
              <p:custDataLst>
                <p:tags r:id="rId7"/>
              </p:custDataLst>
            </p:nvPr>
          </p:nvSpPr>
          <p:spPr>
            <a:xfrm>
              <a:off x="0" y="519"/>
              <a:ext cx="637" cy="1804"/>
            </a:xfrm>
            <a:prstGeom prst="bevel">
              <a:avLst>
                <a:gd name="adj" fmla="val 7847"/>
              </a:avLst>
            </a:prstGeom>
            <a:solidFill>
              <a:srgbClr val="6196D1"/>
            </a:solidFill>
            <a:ln w="9525">
              <a:noFill/>
            </a:ln>
          </p:spPr>
          <p:txBody>
            <a:bodyPr wrap="none" lIns="90000" tIns="46800" rIns="90000" bIns="46800" anchor="ctr" anchorCtr="0"/>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88" name="AutoShape 37"/>
            <p:cNvSpPr/>
            <p:nvPr>
              <p:custDataLst>
                <p:tags r:id="rId8"/>
              </p:custDataLst>
            </p:nvPr>
          </p:nvSpPr>
          <p:spPr>
            <a:xfrm>
              <a:off x="35" y="561"/>
              <a:ext cx="560" cy="1697"/>
            </a:xfrm>
            <a:prstGeom prst="hexagon">
              <a:avLst>
                <a:gd name="adj" fmla="val 0"/>
                <a:gd name="vf" fmla="val 115470"/>
              </a:avLst>
            </a:prstGeom>
            <a:solidFill>
              <a:srgbClr val="548ECE"/>
            </a:solidFill>
            <a:ln w="9525">
              <a:noFill/>
            </a:ln>
            <a:effectLst>
              <a:prstShdw prst="shdw17" dist="17961" dir="13499999">
                <a:srgbClr val="32557C"/>
              </a:prstShdw>
            </a:effectLst>
          </p:spPr>
          <p:txBody>
            <a:bodyPr wrap="none" lIns="90000" tIns="46800" rIns="90000" bIns="46800" anchor="ctr" anchorCtr="0"/>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89" name="Freeform 38"/>
            <p:cNvSpPr/>
            <p:nvPr>
              <p:custDataLst>
                <p:tags r:id="rId9"/>
              </p:custDataLst>
            </p:nvPr>
          </p:nvSpPr>
          <p:spPr>
            <a:xfrm>
              <a:off x="1028" y="5"/>
              <a:ext cx="1037" cy="937"/>
            </a:xfrm>
            <a:custGeom>
              <a:avLst/>
              <a:gdLst/>
              <a:ahLst/>
              <a:cxnLst>
                <a:cxn ang="0">
                  <a:pos x="0" y="0"/>
                </a:cxn>
                <a:cxn ang="0">
                  <a:pos x="1036" y="0"/>
                </a:cxn>
                <a:cxn ang="0">
                  <a:pos x="1039" y="84"/>
                </a:cxn>
                <a:cxn ang="0">
                  <a:pos x="838" y="84"/>
                </a:cxn>
                <a:cxn ang="0">
                  <a:pos x="844" y="632"/>
                </a:cxn>
                <a:cxn ang="0">
                  <a:pos x="838" y="632"/>
                </a:cxn>
                <a:cxn ang="0">
                  <a:pos x="838" y="677"/>
                </a:cxn>
                <a:cxn ang="0">
                  <a:pos x="0" y="678"/>
                </a:cxn>
                <a:cxn ang="0">
                  <a:pos x="0" y="0"/>
                </a:cxn>
              </a:cxnLst>
              <a:pathLst>
                <a:path w="1035" h="1295">
                  <a:moveTo>
                    <a:pt x="0" y="0"/>
                  </a:moveTo>
                  <a:lnTo>
                    <a:pt x="1032" y="0"/>
                  </a:lnTo>
                  <a:lnTo>
                    <a:pt x="1035" y="161"/>
                  </a:lnTo>
                  <a:lnTo>
                    <a:pt x="834" y="161"/>
                  </a:lnTo>
                  <a:lnTo>
                    <a:pt x="840" y="1206"/>
                  </a:lnTo>
                  <a:lnTo>
                    <a:pt x="834" y="1206"/>
                  </a:lnTo>
                  <a:lnTo>
                    <a:pt x="834" y="1293"/>
                  </a:lnTo>
                  <a:lnTo>
                    <a:pt x="0" y="1295"/>
                  </a:lnTo>
                  <a:lnTo>
                    <a:pt x="0" y="0"/>
                  </a:lnTo>
                  <a:close/>
                </a:path>
              </a:pathLst>
            </a:custGeom>
            <a:solidFill>
              <a:srgbClr val="B7D0EB"/>
            </a:solidFill>
            <a:ln w="9525">
              <a:noFill/>
            </a:ln>
          </p:spPr>
          <p:txBody>
            <a:bodyPr/>
            <a:p>
              <a:endParaRPr lang="zh-CN" altLang="en-US"/>
            </a:p>
          </p:txBody>
        </p:sp>
        <p:sp>
          <p:nvSpPr>
            <p:cNvPr id="23590" name="AutoShape 39"/>
            <p:cNvSpPr/>
            <p:nvPr>
              <p:custDataLst>
                <p:tags r:id="rId10"/>
              </p:custDataLst>
            </p:nvPr>
          </p:nvSpPr>
          <p:spPr>
            <a:xfrm>
              <a:off x="1773" y="4"/>
              <a:ext cx="1931" cy="944"/>
            </a:xfrm>
            <a:prstGeom prst="roundRect">
              <a:avLst>
                <a:gd name="adj" fmla="val 3704"/>
              </a:avLst>
            </a:prstGeom>
            <a:solidFill>
              <a:srgbClr val="4886CA"/>
            </a:solidFill>
            <a:ln w="9525">
              <a:noFill/>
            </a:ln>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91" name="AutoShape 40"/>
            <p:cNvSpPr/>
            <p:nvPr>
              <p:custDataLst>
                <p:tags r:id="rId11"/>
              </p:custDataLst>
            </p:nvPr>
          </p:nvSpPr>
          <p:spPr>
            <a:xfrm>
              <a:off x="1794" y="36"/>
              <a:ext cx="1888" cy="877"/>
            </a:xfrm>
            <a:prstGeom prst="roundRect">
              <a:avLst>
                <a:gd name="adj" fmla="val 3023"/>
              </a:avLst>
            </a:prstGeom>
            <a:solidFill>
              <a:srgbClr val="FFFFFF"/>
            </a:solidFill>
            <a:ln w="12700" cap="flat" cmpd="sng">
              <a:solidFill>
                <a:srgbClr val="4886CA"/>
              </a:solidFill>
              <a:prstDash val="solid"/>
              <a:round/>
              <a:headEnd type="none" w="med" len="med"/>
              <a:tailEnd type="none" w="med" len="med"/>
            </a:ln>
            <a:effectLst>
              <a:prstShdw prst="shdw17" dist="17961" dir="13499999">
                <a:srgbClr val="4886CA"/>
              </a:prstShdw>
            </a:effectLst>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92" name="Freeform 41"/>
            <p:cNvSpPr/>
            <p:nvPr>
              <p:custDataLst>
                <p:tags r:id="rId12"/>
              </p:custDataLst>
            </p:nvPr>
          </p:nvSpPr>
          <p:spPr>
            <a:xfrm>
              <a:off x="1028" y="1027"/>
              <a:ext cx="1037" cy="883"/>
            </a:xfrm>
            <a:custGeom>
              <a:avLst/>
              <a:gdLst/>
              <a:ahLst/>
              <a:cxnLst>
                <a:cxn ang="0">
                  <a:pos x="0" y="0"/>
                </a:cxn>
                <a:cxn ang="0">
                  <a:pos x="1036" y="0"/>
                </a:cxn>
                <a:cxn ang="0">
                  <a:pos x="1039" y="75"/>
                </a:cxn>
                <a:cxn ang="0">
                  <a:pos x="838" y="75"/>
                </a:cxn>
                <a:cxn ang="0">
                  <a:pos x="844" y="560"/>
                </a:cxn>
                <a:cxn ang="0">
                  <a:pos x="838" y="560"/>
                </a:cxn>
                <a:cxn ang="0">
                  <a:pos x="838" y="601"/>
                </a:cxn>
                <a:cxn ang="0">
                  <a:pos x="0" y="602"/>
                </a:cxn>
                <a:cxn ang="0">
                  <a:pos x="0" y="0"/>
                </a:cxn>
              </a:cxnLst>
              <a:pathLst>
                <a:path w="1035" h="1295">
                  <a:moveTo>
                    <a:pt x="0" y="0"/>
                  </a:moveTo>
                  <a:lnTo>
                    <a:pt x="1032" y="0"/>
                  </a:lnTo>
                  <a:lnTo>
                    <a:pt x="1035" y="161"/>
                  </a:lnTo>
                  <a:lnTo>
                    <a:pt x="834" y="161"/>
                  </a:lnTo>
                  <a:lnTo>
                    <a:pt x="840" y="1206"/>
                  </a:lnTo>
                  <a:lnTo>
                    <a:pt x="834" y="1206"/>
                  </a:lnTo>
                  <a:lnTo>
                    <a:pt x="834" y="1293"/>
                  </a:lnTo>
                  <a:lnTo>
                    <a:pt x="0" y="1295"/>
                  </a:lnTo>
                  <a:lnTo>
                    <a:pt x="0" y="0"/>
                  </a:lnTo>
                  <a:close/>
                </a:path>
              </a:pathLst>
            </a:custGeom>
            <a:solidFill>
              <a:srgbClr val="B7D0EB"/>
            </a:solidFill>
            <a:ln w="9525">
              <a:noFill/>
            </a:ln>
          </p:spPr>
          <p:txBody>
            <a:bodyPr/>
            <a:p>
              <a:endParaRPr lang="zh-CN" altLang="en-US"/>
            </a:p>
          </p:txBody>
        </p:sp>
        <p:sp>
          <p:nvSpPr>
            <p:cNvPr id="23593" name="AutoShape 42"/>
            <p:cNvSpPr/>
            <p:nvPr>
              <p:custDataLst>
                <p:tags r:id="rId13"/>
              </p:custDataLst>
            </p:nvPr>
          </p:nvSpPr>
          <p:spPr>
            <a:xfrm>
              <a:off x="1773" y="1026"/>
              <a:ext cx="1931" cy="884"/>
            </a:xfrm>
            <a:prstGeom prst="roundRect">
              <a:avLst>
                <a:gd name="adj" fmla="val 3704"/>
              </a:avLst>
            </a:prstGeom>
            <a:solidFill>
              <a:srgbClr val="4886CA"/>
            </a:solidFill>
            <a:ln w="9525">
              <a:noFill/>
            </a:ln>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94" name="AutoShape 43"/>
            <p:cNvSpPr/>
            <p:nvPr>
              <p:custDataLst>
                <p:tags r:id="rId14"/>
              </p:custDataLst>
            </p:nvPr>
          </p:nvSpPr>
          <p:spPr>
            <a:xfrm>
              <a:off x="1794" y="1058"/>
              <a:ext cx="1888" cy="811"/>
            </a:xfrm>
            <a:prstGeom prst="roundRect">
              <a:avLst>
                <a:gd name="adj" fmla="val 3023"/>
              </a:avLst>
            </a:prstGeom>
            <a:solidFill>
              <a:srgbClr val="FFFFFF"/>
            </a:solidFill>
            <a:ln w="12700" cap="flat" cmpd="sng">
              <a:solidFill>
                <a:srgbClr val="4886CA"/>
              </a:solidFill>
              <a:prstDash val="solid"/>
              <a:round/>
              <a:headEnd type="none" w="med" len="med"/>
              <a:tailEnd type="none" w="med" len="med"/>
            </a:ln>
            <a:effectLst>
              <a:prstShdw prst="shdw17" dist="17961" dir="13499999">
                <a:srgbClr val="4886CA"/>
              </a:prstShdw>
            </a:effectLst>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95" name="Freeform 44"/>
            <p:cNvSpPr/>
            <p:nvPr>
              <p:custDataLst>
                <p:tags r:id="rId15"/>
              </p:custDataLst>
            </p:nvPr>
          </p:nvSpPr>
          <p:spPr>
            <a:xfrm>
              <a:off x="1028" y="1995"/>
              <a:ext cx="1037" cy="925"/>
            </a:xfrm>
            <a:custGeom>
              <a:avLst/>
              <a:gdLst/>
              <a:ahLst/>
              <a:cxnLst>
                <a:cxn ang="0">
                  <a:pos x="0" y="0"/>
                </a:cxn>
                <a:cxn ang="0">
                  <a:pos x="1036" y="0"/>
                </a:cxn>
                <a:cxn ang="0">
                  <a:pos x="1039" y="82"/>
                </a:cxn>
                <a:cxn ang="0">
                  <a:pos x="838" y="82"/>
                </a:cxn>
                <a:cxn ang="0">
                  <a:pos x="844" y="615"/>
                </a:cxn>
                <a:cxn ang="0">
                  <a:pos x="838" y="615"/>
                </a:cxn>
                <a:cxn ang="0">
                  <a:pos x="838" y="660"/>
                </a:cxn>
                <a:cxn ang="0">
                  <a:pos x="0" y="661"/>
                </a:cxn>
                <a:cxn ang="0">
                  <a:pos x="0" y="0"/>
                </a:cxn>
              </a:cxnLst>
              <a:pathLst>
                <a:path w="1035" h="1295">
                  <a:moveTo>
                    <a:pt x="0" y="0"/>
                  </a:moveTo>
                  <a:lnTo>
                    <a:pt x="1032" y="0"/>
                  </a:lnTo>
                  <a:lnTo>
                    <a:pt x="1035" y="161"/>
                  </a:lnTo>
                  <a:lnTo>
                    <a:pt x="834" y="161"/>
                  </a:lnTo>
                  <a:lnTo>
                    <a:pt x="840" y="1206"/>
                  </a:lnTo>
                  <a:lnTo>
                    <a:pt x="834" y="1206"/>
                  </a:lnTo>
                  <a:lnTo>
                    <a:pt x="834" y="1293"/>
                  </a:lnTo>
                  <a:lnTo>
                    <a:pt x="0" y="1295"/>
                  </a:lnTo>
                  <a:lnTo>
                    <a:pt x="0" y="0"/>
                  </a:lnTo>
                  <a:close/>
                </a:path>
              </a:pathLst>
            </a:custGeom>
            <a:solidFill>
              <a:srgbClr val="B7D0EB"/>
            </a:solidFill>
            <a:ln w="9525">
              <a:noFill/>
            </a:ln>
          </p:spPr>
          <p:txBody>
            <a:bodyPr/>
            <a:p>
              <a:endParaRPr lang="zh-CN" altLang="en-US"/>
            </a:p>
          </p:txBody>
        </p:sp>
        <p:sp>
          <p:nvSpPr>
            <p:cNvPr id="23596" name="AutoShape 45"/>
            <p:cNvSpPr/>
            <p:nvPr>
              <p:custDataLst>
                <p:tags r:id="rId16"/>
              </p:custDataLst>
            </p:nvPr>
          </p:nvSpPr>
          <p:spPr>
            <a:xfrm>
              <a:off x="1773" y="1994"/>
              <a:ext cx="1931" cy="926"/>
            </a:xfrm>
            <a:prstGeom prst="roundRect">
              <a:avLst>
                <a:gd name="adj" fmla="val 3704"/>
              </a:avLst>
            </a:prstGeom>
            <a:solidFill>
              <a:srgbClr val="4886CA"/>
            </a:solidFill>
            <a:ln w="9525">
              <a:noFill/>
            </a:ln>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sp>
          <p:nvSpPr>
            <p:cNvPr id="23597" name="AutoShape 46"/>
            <p:cNvSpPr/>
            <p:nvPr>
              <p:custDataLst>
                <p:tags r:id="rId17"/>
              </p:custDataLst>
            </p:nvPr>
          </p:nvSpPr>
          <p:spPr>
            <a:xfrm>
              <a:off x="1794" y="2020"/>
              <a:ext cx="1888" cy="859"/>
            </a:xfrm>
            <a:prstGeom prst="roundRect">
              <a:avLst>
                <a:gd name="adj" fmla="val 3023"/>
              </a:avLst>
            </a:prstGeom>
            <a:solidFill>
              <a:srgbClr val="FFFFFF"/>
            </a:solidFill>
            <a:ln w="12700" cap="flat" cmpd="sng">
              <a:solidFill>
                <a:srgbClr val="4886CA"/>
              </a:solidFill>
              <a:prstDash val="solid"/>
              <a:round/>
              <a:headEnd type="none" w="med" len="med"/>
              <a:tailEnd type="none" w="med" len="med"/>
            </a:ln>
            <a:effectLst>
              <a:prstShdw prst="shdw17" dist="17961" dir="13499999">
                <a:srgbClr val="4886CA"/>
              </a:prstShdw>
            </a:effectLst>
          </p:spPr>
          <p:txBody>
            <a:bodyPr anchor="ctr" anchorCtr="0">
              <a:spAutoFit/>
            </a:bodyPr>
            <a:p>
              <a:pPr algn="ctr" eaLnBrk="0" hangingPunct="0">
                <a:spcBef>
                  <a:spcPct val="50000"/>
                </a:spcBef>
              </a:pPr>
              <a:endParaRPr lang="zh-CN" altLang="en-US" dirty="0">
                <a:latin typeface="Times New Roman" panose="02020603050405020304" pitchFamily="18" charset="0"/>
                <a:ea typeface="Gulim" pitchFamily="34" charset="-127"/>
              </a:endParaRPr>
            </a:p>
          </p:txBody>
        </p:sp>
      </p:grpSp>
      <p:sp>
        <p:nvSpPr>
          <p:cNvPr id="16" name="文本框 15"/>
          <p:cNvSpPr txBox="1"/>
          <p:nvPr>
            <p:custDataLst>
              <p:tags r:id="rId18"/>
            </p:custDataLst>
          </p:nvPr>
        </p:nvSpPr>
        <p:spPr>
          <a:xfrm>
            <a:off x="3646170" y="1722755"/>
            <a:ext cx="1904365" cy="73469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marL="0" marR="0" indent="0" algn="ctr" defTabSz="914400" rtl="0" fontAlgn="auto" latinLnBrk="0" hangingPunct="0">
              <a:lnSpc>
                <a:spcPct val="100000"/>
              </a:lnSpc>
              <a:spcBef>
                <a:spcPts val="0"/>
              </a:spcBef>
              <a:spcAft>
                <a:spcPts val="0"/>
              </a:spcAft>
              <a:buClrTx/>
              <a:buSzTx/>
              <a:buFontTx/>
              <a:buNone/>
            </a:pPr>
            <a:r>
              <a:rPr b="1">
                <a:latin typeface="微软雅黑" panose="020B0503020204020204" charset="-122"/>
                <a:ea typeface="微软雅黑" panose="020B0503020204020204" charset="-122"/>
                <a:sym typeface="+mn-ea"/>
              </a:rPr>
              <a:t>口服剂型的临床局限</a:t>
            </a:r>
            <a:r>
              <a:rPr lang="zh-CN" b="1">
                <a:latin typeface="微软雅黑" panose="020B0503020204020204" charset="-122"/>
                <a:ea typeface="微软雅黑" panose="020B0503020204020204" charset="-122"/>
                <a:sym typeface="+mn-ea"/>
              </a:rPr>
              <a:t>性</a:t>
            </a:r>
            <a:endParaRPr kumimoji="0" lang="zh-CN" sz="1800" b="1" i="0" u="none" strike="noStrike" cap="none" spc="0" normalizeH="0" baseline="0">
              <a:latin typeface="微软雅黑" panose="020B0503020204020204" charset="-122"/>
              <a:ea typeface="微软雅黑" panose="020B0503020204020204" charset="-122"/>
              <a:sym typeface="+mn-ea"/>
            </a:endParaRPr>
          </a:p>
        </p:txBody>
      </p:sp>
      <p:sp>
        <p:nvSpPr>
          <p:cNvPr id="18" name="文本框 17"/>
          <p:cNvSpPr txBox="1"/>
          <p:nvPr>
            <p:custDataLst>
              <p:tags r:id="rId19"/>
            </p:custDataLst>
          </p:nvPr>
        </p:nvSpPr>
        <p:spPr>
          <a:xfrm>
            <a:off x="3647440" y="3002280"/>
            <a:ext cx="1901825" cy="73469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marL="0" marR="0" indent="0" algn="ctr" defTabSz="914400" rtl="0" fontAlgn="auto" latinLnBrk="0" hangingPunct="0">
              <a:lnSpc>
                <a:spcPct val="100000"/>
              </a:lnSpc>
              <a:spcBef>
                <a:spcPts val="0"/>
              </a:spcBef>
              <a:spcAft>
                <a:spcPts val="0"/>
              </a:spcAft>
              <a:buClrTx/>
              <a:buSzTx/>
              <a:buFontTx/>
              <a:buNone/>
            </a:pPr>
            <a:r>
              <a:rPr b="1">
                <a:latin typeface="微软雅黑" panose="020B0503020204020204" charset="-122"/>
                <a:ea typeface="微软雅黑" panose="020B0503020204020204" charset="-122"/>
                <a:sym typeface="+mn-ea"/>
              </a:rPr>
              <a:t>未满足</a:t>
            </a:r>
            <a:r>
              <a:rPr b="1">
                <a:latin typeface="微软雅黑" panose="020B0503020204020204" charset="-122"/>
                <a:ea typeface="微软雅黑" panose="020B0503020204020204" charset="-122"/>
                <a:sym typeface="+mn-ea"/>
              </a:rPr>
              <a:t>老年</a:t>
            </a:r>
            <a:r>
              <a:rPr lang="zh-CN" b="1">
                <a:latin typeface="微软雅黑" panose="020B0503020204020204" charset="-122"/>
                <a:ea typeface="微软雅黑" panose="020B0503020204020204" charset="-122"/>
                <a:sym typeface="+mn-ea"/>
              </a:rPr>
              <a:t>及</a:t>
            </a:r>
            <a:r>
              <a:rPr b="1">
                <a:latin typeface="微软雅黑" panose="020B0503020204020204" charset="-122"/>
                <a:ea typeface="微软雅黑" panose="020B0503020204020204" charset="-122"/>
                <a:sym typeface="+mn-ea"/>
              </a:rPr>
              <a:t>特殊人群的需求</a:t>
            </a:r>
            <a:endParaRPr kumimoji="0" sz="1800" b="1" i="0" u="none" strike="noStrike" cap="none" spc="0" normalizeH="0" baseline="0">
              <a:latin typeface="微软雅黑" panose="020B0503020204020204" charset="-122"/>
              <a:ea typeface="微软雅黑" panose="020B0503020204020204" charset="-122"/>
              <a:sym typeface="Arial" panose="020B0604020202020204"/>
            </a:endParaRPr>
          </a:p>
        </p:txBody>
      </p:sp>
      <p:sp>
        <p:nvSpPr>
          <p:cNvPr id="23" name="文本框 22"/>
          <p:cNvSpPr txBox="1"/>
          <p:nvPr>
            <p:custDataLst>
              <p:tags r:id="rId20"/>
            </p:custDataLst>
          </p:nvPr>
        </p:nvSpPr>
        <p:spPr>
          <a:xfrm>
            <a:off x="3728720" y="4436110"/>
            <a:ext cx="1745615" cy="41910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b="1">
                <a:latin typeface="微软雅黑" panose="020B0503020204020204" charset="-122"/>
                <a:ea typeface="微软雅黑" panose="020B0503020204020204" charset="-122"/>
                <a:sym typeface="+mn-ea"/>
              </a:rPr>
              <a:t>剂型适配不足</a:t>
            </a:r>
            <a:endParaRPr kumimoji="0" sz="1800" b="1" i="0" u="none" strike="noStrike" cap="none" spc="0" normalizeH="0" baseline="0">
              <a:latin typeface="微软雅黑" panose="020B0503020204020204" charset="-122"/>
              <a:ea typeface="微软雅黑" panose="020B0503020204020204" charset="-122"/>
              <a:sym typeface="Arial" panose="020B0604020202020204"/>
            </a:endParaRPr>
          </a:p>
        </p:txBody>
      </p:sp>
      <p:sp>
        <p:nvSpPr>
          <p:cNvPr id="29" name="文本框 28"/>
          <p:cNvSpPr txBox="1"/>
          <p:nvPr>
            <p:custDataLst>
              <p:tags r:id="rId21"/>
            </p:custDataLst>
          </p:nvPr>
        </p:nvSpPr>
        <p:spPr>
          <a:xfrm>
            <a:off x="5843905" y="1637030"/>
            <a:ext cx="5286375" cy="91440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defTabSz="457200">
              <a:defRPr sz="1400">
                <a:solidFill>
                  <a:srgbClr val="4B6AB2"/>
                </a:solidFill>
                <a:latin typeface="Source Sans Pro ExtraLight"/>
                <a:ea typeface="Source Sans Pro ExtraLight"/>
                <a:cs typeface="Source Sans Pro ExtraLight"/>
                <a:sym typeface="Source Sans Pro ExtraLight"/>
              </a:defRPr>
            </a:pPr>
            <a:r>
              <a:rPr dirty="0" err="1">
                <a:solidFill>
                  <a:schemeClr val="tx1"/>
                </a:solidFill>
                <a:latin typeface="微软雅黑" panose="020B0503020204020204" charset="-122"/>
                <a:ea typeface="微软雅黑" panose="020B0503020204020204" charset="-122"/>
                <a:cs typeface="微软雅黑" panose="020B0503020204020204" charset="-122"/>
                <a:sym typeface="+mn-ea"/>
              </a:rPr>
              <a:t>口服盐酸溴己新绝对生物利用度仅约26.8%，肝脏首过效应高达75%</a:t>
            </a:r>
            <a:r>
              <a:rPr lang="en-US" dirty="0" err="1">
                <a:solidFill>
                  <a:schemeClr val="tx1"/>
                </a:solidFill>
                <a:latin typeface="微软雅黑" panose="020B0503020204020204" charset="-122"/>
                <a:ea typeface="微软雅黑" panose="020B0503020204020204" charset="-122"/>
                <a:cs typeface="微软雅黑" panose="020B0503020204020204" charset="-122"/>
                <a:sym typeface="+mn-ea"/>
              </a:rPr>
              <a:t>-</a:t>
            </a:r>
            <a:r>
              <a:rPr dirty="0" err="1">
                <a:solidFill>
                  <a:schemeClr val="tx1"/>
                </a:solidFill>
                <a:latin typeface="微软雅黑" panose="020B0503020204020204" charset="-122"/>
                <a:ea typeface="微软雅黑" panose="020B0503020204020204" charset="-122"/>
                <a:cs typeface="微软雅黑" panose="020B0503020204020204" charset="-122"/>
                <a:sym typeface="+mn-ea"/>
              </a:rPr>
              <a:t>80%，起效较慢（约30分钟），且易出现胃肠道不良反应。对于无法口服的重症患者、术后排痰困难和机械通气患者，口服给药不可行，</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雾化吸入</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起效快、精准</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排痰、直达病灶，</a:t>
            </a:r>
            <a:r>
              <a:rPr dirty="0" err="1">
                <a:solidFill>
                  <a:schemeClr val="tx1"/>
                </a:solidFill>
                <a:latin typeface="微软雅黑" panose="020B0503020204020204" charset="-122"/>
                <a:ea typeface="微软雅黑" panose="020B0503020204020204" charset="-122"/>
                <a:cs typeface="微软雅黑" panose="020B0503020204020204" charset="-122"/>
                <a:sym typeface="+mn-ea"/>
              </a:rPr>
              <a:t>具有显著优势。</a:t>
            </a:r>
            <a:endParaRPr kumimoji="0" b="0" i="0" u="none" strike="noStrike" cap="none" spc="0" normalizeH="0" baseline="0" dirty="0" err="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3" name="文本框 32"/>
          <p:cNvSpPr txBox="1"/>
          <p:nvPr>
            <p:custDataLst>
              <p:tags r:id="rId22"/>
            </p:custDataLst>
          </p:nvPr>
        </p:nvSpPr>
        <p:spPr>
          <a:xfrm>
            <a:off x="5843905" y="2898140"/>
            <a:ext cx="5215890" cy="99314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algn="l" defTabSz="457200">
              <a:buClrTx/>
              <a:buSzTx/>
              <a:buFontTx/>
              <a:defRPr sz="1400">
                <a:solidFill>
                  <a:srgbClr val="4B6AB2"/>
                </a:solidFill>
                <a:latin typeface="Source Sans Pro ExtraLight"/>
                <a:ea typeface="Source Sans Pro ExtraLight"/>
                <a:cs typeface="Source Sans Pro ExtraLight"/>
                <a:sym typeface="Source Sans Pro ExtraLight"/>
              </a:defRPr>
            </a:pPr>
            <a:r>
              <a:rPr dirty="0" err="1">
                <a:solidFill>
                  <a:schemeClr val="tx1"/>
                </a:solidFill>
                <a:latin typeface="微软雅黑" panose="020B0503020204020204" charset="-122"/>
                <a:ea typeface="微软雅黑" panose="020B0503020204020204" charset="-122"/>
                <a:cs typeface="微软雅黑" panose="020B0503020204020204" charset="-122"/>
                <a:sym typeface="+mn-ea"/>
              </a:rPr>
              <a:t>我国≥40岁居民慢性咳痰流行率达5.83%，老年人群慢性咳痰比例更高。老年患者常合并多种基础疾病、吞咽功能下降，对雾化吸入的依赖性更高。</a:t>
            </a:r>
            <a:endParaRPr kumimoji="0" b="0" i="0" u="none" strike="noStrike" cap="none" spc="0" normalizeH="0" baseline="0" dirty="0" err="1">
              <a:solidFill>
                <a:schemeClr val="tx1"/>
              </a:solidFill>
              <a:latin typeface="微软雅黑" panose="020B0503020204020204" charset="-122"/>
              <a:ea typeface="微软雅黑" panose="020B0503020204020204" charset="-122"/>
              <a:cs typeface="微软雅黑" panose="020B0503020204020204" charset="-122"/>
              <a:sym typeface="方正粗黑宋简体" panose="02000000000000000000" charset="-122"/>
            </a:endParaRPr>
          </a:p>
        </p:txBody>
      </p:sp>
      <p:sp>
        <p:nvSpPr>
          <p:cNvPr id="34" name="文本框 33"/>
          <p:cNvSpPr txBox="1"/>
          <p:nvPr>
            <p:custDataLst>
              <p:tags r:id="rId23"/>
            </p:custDataLst>
          </p:nvPr>
        </p:nvSpPr>
        <p:spPr>
          <a:xfrm>
            <a:off x="5819140" y="4248150"/>
            <a:ext cx="5418455" cy="59436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horz" wrap="square" lIns="45719" tIns="45719" rIns="45719" bIns="45719" numCol="1" spcCol="38100" rtlCol="0" anchor="t" forceAA="0">
            <a:noAutofit/>
          </a:bodyPr>
          <a:p>
            <a:pPr algn="l" defTabSz="457200">
              <a:buClrTx/>
              <a:buSzTx/>
              <a:buFontTx/>
              <a:defRPr sz="1400">
                <a:solidFill>
                  <a:srgbClr val="4B6AB2"/>
                </a:solidFill>
                <a:latin typeface="Source Sans Pro ExtraLight"/>
                <a:ea typeface="Source Sans Pro ExtraLight"/>
                <a:cs typeface="Source Sans Pro ExtraLight"/>
                <a:sym typeface="Source Sans Pro ExtraLight"/>
              </a:defRPr>
            </a:pPr>
            <a:r>
              <a:rPr dirty="0" err="1">
                <a:solidFill>
                  <a:schemeClr val="tx1"/>
                </a:solidFill>
                <a:latin typeface="微软雅黑" panose="020B0503020204020204" charset="-122"/>
                <a:ea typeface="微软雅黑" panose="020B0503020204020204" charset="-122"/>
                <a:cs typeface="微软雅黑" panose="020B0503020204020204" charset="-122"/>
                <a:sym typeface="+mn-ea"/>
              </a:rPr>
              <a:t>国内长期缺乏溴己新专用</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的</a:t>
            </a:r>
            <a:r>
              <a:rPr dirty="0" err="1">
                <a:solidFill>
                  <a:schemeClr val="tx1"/>
                </a:solidFill>
                <a:latin typeface="微软雅黑" panose="020B0503020204020204" charset="-122"/>
                <a:ea typeface="微软雅黑" panose="020B0503020204020204" charset="-122"/>
                <a:cs typeface="微软雅黑" panose="020B0503020204020204" charset="-122"/>
                <a:sym typeface="+mn-ea"/>
              </a:rPr>
              <a:t>吸入</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制剂</a:t>
            </a:r>
            <a:r>
              <a:rPr dirty="0" err="1">
                <a:solidFill>
                  <a:schemeClr val="tx1"/>
                </a:solidFill>
                <a:latin typeface="微软雅黑" panose="020B0503020204020204" charset="-122"/>
                <a:ea typeface="微软雅黑" panose="020B0503020204020204" charset="-122"/>
                <a:cs typeface="微软雅黑" panose="020B0503020204020204" charset="-122"/>
                <a:sym typeface="+mn-ea"/>
              </a:rPr>
              <a:t>；临床超说明书用注射剂雾化，安全性、浓度、配伍无统一标准，风险高。国内首个</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盐酸</a:t>
            </a:r>
            <a:r>
              <a:rPr dirty="0" err="1">
                <a:solidFill>
                  <a:schemeClr val="tx1"/>
                </a:solidFill>
                <a:latin typeface="微软雅黑" panose="020B0503020204020204" charset="-122"/>
                <a:ea typeface="微软雅黑" panose="020B0503020204020204" charset="-122"/>
                <a:cs typeface="微软雅黑" panose="020B0503020204020204" charset="-122"/>
                <a:sym typeface="+mn-ea"/>
              </a:rPr>
              <a:t>溴己新吸入溶液，雾化专用、浓度精准、配伍明确，终结超说明书用药风险</a:t>
            </a:r>
            <a:r>
              <a:rPr lang="zh-CN" dirty="0" err="1">
                <a:solidFill>
                  <a:schemeClr val="tx1"/>
                </a:solidFill>
                <a:latin typeface="微软雅黑" panose="020B0503020204020204" charset="-122"/>
                <a:ea typeface="微软雅黑" panose="020B0503020204020204" charset="-122"/>
                <a:cs typeface="微软雅黑" panose="020B0503020204020204" charset="-122"/>
                <a:sym typeface="+mn-ea"/>
              </a:rPr>
              <a:t>。</a:t>
            </a:r>
            <a:endParaRPr kumimoji="0" lang="zh-CN" b="0" i="0" u="none" strike="noStrike" cap="none" spc="0" normalizeH="0" baseline="0" dirty="0" err="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nvSpPr>
        <p:spPr>
          <a:xfrm>
            <a:off x="731520" y="2392045"/>
            <a:ext cx="1285240" cy="1686560"/>
          </a:xfrm>
          <a:prstGeom prst="rect">
            <a:avLst/>
          </a:prstGeom>
          <a:noFill/>
        </p:spPr>
        <p:txBody>
          <a:bodyPr wrap="square" rtlCol="0">
            <a:noAutofit/>
          </a:bodyPr>
          <a:p>
            <a:r>
              <a:rPr lang="zh-CN" altLang="en-US" sz="2800">
                <a:solidFill>
                  <a:schemeClr val="bg1"/>
                </a:solidFill>
              </a:rPr>
              <a:t>弥补未满足的治疗需求情况</a:t>
            </a:r>
            <a:endParaRPr lang="zh-CN" altLang="en-US" sz="2800">
              <a:solidFill>
                <a:schemeClr val="bg1"/>
              </a:solidFill>
            </a:endParaRPr>
          </a:p>
        </p:txBody>
      </p:sp>
      <p:grpSp>
        <p:nvGrpSpPr>
          <p:cNvPr id="11" name="组合 10"/>
          <p:cNvGrpSpPr/>
          <p:nvPr/>
        </p:nvGrpSpPr>
        <p:grpSpPr>
          <a:xfrm>
            <a:off x="10254615" y="34290"/>
            <a:ext cx="2404110" cy="1025525"/>
            <a:chOff x="15224" y="8522"/>
            <a:chExt cx="3786" cy="1615"/>
          </a:xfrm>
        </p:grpSpPr>
        <p:pic>
          <p:nvPicPr>
            <p:cNvPr id="2" name="图片 1" descr="347c798bcf988143c073def3376d02b"/>
            <p:cNvPicPr>
              <a:picLocks noChangeAspect="1"/>
            </p:cNvPicPr>
            <p:nvPr/>
          </p:nvPicPr>
          <p:blipFill>
            <a:blip r:embed="rId24"/>
            <a:stretch>
              <a:fillRect/>
            </a:stretch>
          </p:blipFill>
          <p:spPr>
            <a:xfrm>
              <a:off x="16233" y="8522"/>
              <a:ext cx="710" cy="1229"/>
            </a:xfrm>
            <a:prstGeom prst="rect">
              <a:avLst/>
            </a:prstGeom>
          </p:spPr>
        </p:pic>
        <p:sp>
          <p:nvSpPr>
            <p:cNvPr id="3" name="文本框 2"/>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4406888" cy="760429"/>
            <a:chOff x="4138707" y="1849829"/>
            <a:chExt cx="4973877" cy="858266"/>
          </a:xfrm>
          <a:solidFill>
            <a:srgbClr val="191964"/>
          </a:solidFill>
        </p:grpSpPr>
        <p:sp>
          <p:nvSpPr>
            <p:cNvPr id="9" name="MH_Entry_2"/>
            <p:cNvSpPr/>
            <p:nvPr>
              <p:custDataLst>
                <p:tags r:id="rId2"/>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安全性</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02</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1180465" y="3259836"/>
            <a:ext cx="625475" cy="164363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sp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2" name="文本框 1"/>
          <p:cNvSpPr txBox="1"/>
          <p:nvPr>
            <p:custDataLst>
              <p:tags r:id="rId4"/>
            </p:custDataLst>
          </p:nvPr>
        </p:nvSpPr>
        <p:spPr>
          <a:xfrm>
            <a:off x="333375" y="1551940"/>
            <a:ext cx="5530215" cy="4646295"/>
          </a:xfrm>
          <a:prstGeom prst="rect">
            <a:avLst/>
          </a:prstGeom>
          <a:noFill/>
        </p:spPr>
        <p:txBody>
          <a:bodyPr wrap="square" rtlCol="0">
            <a:spAutoFit/>
          </a:bodyPr>
          <a:p>
            <a:pPr marL="285750" indent="-285750">
              <a:lnSpc>
                <a:spcPct val="150000"/>
              </a:lnSpc>
              <a:spcBef>
                <a:spcPts val="0"/>
              </a:spcBef>
              <a:spcAft>
                <a:spcPts val="0"/>
              </a:spcAft>
              <a:buFont typeface="Wingdings" panose="05000000000000000000" pitchFamily="2" charset="2"/>
              <a:buChar char="ü"/>
            </a:pPr>
            <a:r>
              <a:rPr lang="zh-CN" altLang="en-US" sz="1400" b="1" dirty="0">
                <a:solidFill>
                  <a:srgbClr val="0665AB"/>
                </a:solidFill>
                <a:latin typeface="+mn-ea"/>
              </a:rPr>
              <a:t>不良反应</a:t>
            </a:r>
            <a:endParaRPr lang="zh-CN" altLang="en-US" sz="1400" b="1" dirty="0">
              <a:solidFill>
                <a:srgbClr val="0665AB"/>
              </a:solidFill>
              <a:latin typeface="+mn-ea"/>
            </a:endParaRPr>
          </a:p>
          <a:p>
            <a:pPr lvl="1" indent="0">
              <a:lnSpc>
                <a:spcPct val="150000"/>
              </a:lnSpc>
              <a:spcBef>
                <a:spcPts val="0"/>
              </a:spcBef>
              <a:spcAft>
                <a:spcPts val="0"/>
              </a:spcAft>
              <a:buFont typeface="Wingdings" panose="05000000000000000000" pitchFamily="2" charset="2"/>
              <a:buNone/>
            </a:pPr>
            <a:r>
              <a:rPr lang="zh-CN" altLang="en-US" sz="1100" dirty="0">
                <a:latin typeface="+mn-ea"/>
              </a:rPr>
              <a:t>不常见（＞1/100人）：呕吐、腹泻、恶心、上腹部疼痛。</a:t>
            </a:r>
            <a:endParaRPr lang="zh-CN" altLang="en-US" sz="1100" dirty="0">
              <a:latin typeface="+mn-ea"/>
            </a:endParaRPr>
          </a:p>
          <a:p>
            <a:pPr lvl="1" indent="0">
              <a:lnSpc>
                <a:spcPct val="150000"/>
              </a:lnSpc>
              <a:spcBef>
                <a:spcPts val="0"/>
              </a:spcBef>
              <a:spcAft>
                <a:spcPts val="0"/>
              </a:spcAft>
              <a:buFont typeface="Wingdings" panose="05000000000000000000" pitchFamily="2" charset="2"/>
              <a:buNone/>
            </a:pPr>
            <a:r>
              <a:rPr lang="zh-CN" altLang="en-US" sz="1100" dirty="0">
                <a:latin typeface="+mn-ea"/>
              </a:rPr>
              <a:t>罕见（＞1/1000人）：过敏反应皮疹和荨麻疹。</a:t>
            </a:r>
            <a:endParaRPr lang="zh-CN" altLang="en-US" sz="1100" dirty="0">
              <a:latin typeface="+mn-ea"/>
            </a:endParaRPr>
          </a:p>
          <a:p>
            <a:pPr lvl="1" indent="0">
              <a:lnSpc>
                <a:spcPct val="150000"/>
              </a:lnSpc>
              <a:spcBef>
                <a:spcPts val="0"/>
              </a:spcBef>
              <a:spcAft>
                <a:spcPts val="0"/>
              </a:spcAft>
              <a:buFont typeface="Wingdings" panose="05000000000000000000" pitchFamily="2" charset="2"/>
              <a:buNone/>
            </a:pPr>
            <a:r>
              <a:rPr lang="zh-CN" altLang="en-US" sz="1100" dirty="0">
                <a:latin typeface="+mn-ea"/>
              </a:rPr>
              <a:t>未知频率（无法从现有数据估计）：过敏反应，如过敏性休克、血管性水肿（皮肤、皮下组织、粘膜或粘膜下组织迅速肿胀）和瘙痒。严重的皮肤不良反应（如多形性红斑、Stevens-Johnson综合征/中毒性表皮坏死松解症、急性全身性发疹性脓疱病）。</a:t>
            </a:r>
            <a:endParaRPr lang="en-US" altLang="zh-CN" sz="1100" dirty="0">
              <a:latin typeface="+mn-ea"/>
            </a:endParaRPr>
          </a:p>
          <a:p>
            <a:pPr marL="285750" indent="-285750">
              <a:lnSpc>
                <a:spcPct val="150000"/>
              </a:lnSpc>
              <a:spcBef>
                <a:spcPts val="0"/>
              </a:spcBef>
              <a:spcAft>
                <a:spcPts val="0"/>
              </a:spcAft>
              <a:buFont typeface="Wingdings" panose="05000000000000000000" pitchFamily="2" charset="2"/>
              <a:buChar char="ü"/>
            </a:pPr>
            <a:r>
              <a:rPr lang="zh-CN" altLang="en-US" sz="1400" b="1" dirty="0">
                <a:solidFill>
                  <a:srgbClr val="0665AB"/>
                </a:solidFill>
                <a:latin typeface="+mn-ea"/>
              </a:rPr>
              <a:t>禁忌：</a:t>
            </a:r>
            <a:r>
              <a:rPr lang="zh-CN" altLang="en-US" sz="1100" dirty="0">
                <a:latin typeface="+mn-ea"/>
              </a:rPr>
              <a:t>对溴己新或本品任何其他成份过敏禁用。2岁以下的儿童禁用。</a:t>
            </a:r>
            <a:endParaRPr lang="en-US" altLang="zh-CN" sz="1400" dirty="0">
              <a:latin typeface="+mn-ea"/>
            </a:endParaRPr>
          </a:p>
          <a:p>
            <a:pPr marL="285750" indent="-285750">
              <a:lnSpc>
                <a:spcPct val="150000"/>
              </a:lnSpc>
              <a:spcBef>
                <a:spcPts val="0"/>
              </a:spcBef>
              <a:spcAft>
                <a:spcPts val="0"/>
              </a:spcAft>
              <a:buFont typeface="Wingdings" panose="05000000000000000000" pitchFamily="2" charset="2"/>
              <a:buChar char="ü"/>
            </a:pPr>
            <a:r>
              <a:rPr lang="zh-CN" altLang="en-US" sz="1400" b="1" dirty="0">
                <a:solidFill>
                  <a:srgbClr val="0665AB"/>
                </a:solidFill>
                <a:latin typeface="+mn-ea"/>
              </a:rPr>
              <a:t>注意事项：</a:t>
            </a:r>
            <a:r>
              <a:rPr lang="en-US" altLang="zh-CN" sz="1100" dirty="0">
                <a:latin typeface="+mn-ea"/>
              </a:rPr>
              <a:t>由于黏液溶解剂会破坏消化粘膜的屏障，因此胃十二指肠溃疡患者，在使用本品前应仔细评估是否需要使用以防止出血风险。以下情况时应考虑风险获益比：哮喘患者、支气管痉挛病史或其他严重呼吸衰竭或咳嗽能力不足，因为如果咳痰不充分，分泌物增加可能导致气道阻塞。具体详见说明书。</a:t>
            </a:r>
            <a:endParaRPr lang="en-US" altLang="zh-CN" sz="1100" dirty="0">
              <a:latin typeface="+mn-ea"/>
            </a:endParaRPr>
          </a:p>
          <a:p>
            <a:pPr marL="285750" indent="-285750">
              <a:lnSpc>
                <a:spcPct val="150000"/>
              </a:lnSpc>
              <a:spcBef>
                <a:spcPts val="0"/>
              </a:spcBef>
              <a:spcAft>
                <a:spcPts val="0"/>
              </a:spcAft>
              <a:buFont typeface="Wingdings" panose="05000000000000000000" pitchFamily="2" charset="2"/>
              <a:buChar char="ü"/>
            </a:pPr>
            <a:r>
              <a:rPr lang="zh-CN" altLang="en-US" sz="1400" b="1" dirty="0">
                <a:solidFill>
                  <a:srgbClr val="0665AB"/>
                </a:solidFill>
                <a:latin typeface="+mn-ea"/>
              </a:rPr>
              <a:t>药物相互作用：</a:t>
            </a:r>
            <a:r>
              <a:rPr lang="zh-CN" altLang="en-US" sz="1100" dirty="0">
                <a:latin typeface="+mn-ea"/>
              </a:rPr>
              <a:t>与镇咳药（抗胆碱药、抗组胺药等）合用：同时使用镇咳药会导致咳嗽反射抑制，并可能导致黏液淤积。与支气管分泌抑制剂（抗胆碱能药、三环类抗抑郁药、抗组胺药、抗帕金森病、单胺氧化酶抑制剂、抗精神病药）合用：可以拮抗溴己新的作用。</a:t>
            </a:r>
            <a:endParaRPr lang="zh-CN" altLang="en-US" sz="1100" dirty="0">
              <a:latin typeface="+mn-ea"/>
            </a:endParaRPr>
          </a:p>
          <a:p>
            <a:pPr indent="0">
              <a:buFont typeface="Wingdings" panose="05000000000000000000" pitchFamily="2" charset="2"/>
              <a:buNone/>
            </a:pPr>
            <a:endParaRPr lang="en-US" altLang="zh-CN" sz="1400" dirty="0">
              <a:latin typeface="+mn-ea"/>
            </a:endParaRPr>
          </a:p>
        </p:txBody>
      </p:sp>
      <p:sp>
        <p:nvSpPr>
          <p:cNvPr id="20" name="Rectangle 28"/>
          <p:cNvSpPr/>
          <p:nvPr>
            <p:custDataLst>
              <p:tags r:id="rId5"/>
            </p:custDataLst>
          </p:nvPr>
        </p:nvSpPr>
        <p:spPr>
          <a:xfrm>
            <a:off x="660400" y="1160780"/>
            <a:ext cx="5203190" cy="391160"/>
          </a:xfrm>
          <a:prstGeom prst="rect">
            <a:avLst/>
          </a:prstGeom>
          <a:solidFill>
            <a:schemeClr val="bg1"/>
          </a:solidFill>
          <a:ln w="25400" cap="flat">
            <a:noFill/>
            <a:prstDash val="solid"/>
            <a:miter/>
          </a:ln>
          <a:scene3d>
            <a:camera prst="orthographicFront"/>
            <a:lightRig rig="threePt" dir="t"/>
          </a:scene3d>
          <a:sp3d>
            <a:bevelT w="38100" h="38100"/>
            <a:bevelB w="25400" h="25400"/>
          </a:sp3d>
        </p:spPr>
        <p:txBody>
          <a:bodyPr rtlCol="0" anchor="ctr"/>
          <a:p>
            <a:pPr algn="ctr"/>
            <a:r>
              <a:rPr lang="zh-CN" altLang="en-US" sz="1400" b="1" kern="0" dirty="0">
                <a:solidFill>
                  <a:schemeClr val="accent1">
                    <a:lumMod val="75000"/>
                  </a:schemeClr>
                </a:solidFill>
                <a:latin typeface="微软雅黑" panose="020B0503020204020204" charset="-122"/>
                <a:ea typeface="微软雅黑" panose="020B0503020204020204" charset="-122"/>
                <a:sym typeface="+mn-ea"/>
              </a:rPr>
              <a:t>药品说明书收载的安全性信息</a:t>
            </a:r>
            <a:endParaRPr lang="en-US" altLang="zh-CN" sz="1400" b="1" baseline="30000" dirty="0">
              <a:solidFill>
                <a:schemeClr val="accent1">
                  <a:lumMod val="75000"/>
                </a:schemeClr>
              </a:solidFill>
              <a:latin typeface="+mn-ea"/>
            </a:endParaRPr>
          </a:p>
        </p:txBody>
      </p:sp>
      <p:sp>
        <p:nvSpPr>
          <p:cNvPr id="3" name="圆角矩形 2"/>
          <p:cNvSpPr/>
          <p:nvPr/>
        </p:nvSpPr>
        <p:spPr>
          <a:xfrm>
            <a:off x="247015" y="1061720"/>
            <a:ext cx="5725795" cy="5365115"/>
          </a:xfrm>
          <a:prstGeom prst="roundRect">
            <a:avLst/>
          </a:prstGeom>
          <a:noFill/>
          <a:ln w="57150" cmpd="sng">
            <a:solidFill>
              <a:schemeClr val="accent5">
                <a:lumMod val="75000"/>
              </a:schemeClr>
            </a:solidFill>
            <a:prstDash val="sysDot"/>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2" name="矩形: 圆角 31"/>
          <p:cNvSpPr/>
          <p:nvPr>
            <p:custDataLst>
              <p:tags r:id="rId6"/>
            </p:custDataLst>
          </p:nvPr>
        </p:nvSpPr>
        <p:spPr>
          <a:xfrm>
            <a:off x="6163945" y="5835015"/>
            <a:ext cx="5662295" cy="608330"/>
          </a:xfrm>
          <a:prstGeom prst="roundRect">
            <a:avLst>
              <a:gd name="adj" fmla="val 8357"/>
            </a:avLst>
          </a:prstGeom>
          <a:solidFill>
            <a:schemeClr val="bg1"/>
          </a:solidFill>
          <a:ln w="6350">
            <a:solidFill>
              <a:srgbClr val="072967"/>
            </a:solidFill>
            <a:prstDash val="dash"/>
          </a:ln>
          <a:effectLst>
            <a:outerShdw blurRad="50800" dist="38100" dir="2700000" algn="tl" rotWithShape="0">
              <a:srgbClr val="013B9E">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圆角 14"/>
          <p:cNvSpPr/>
          <p:nvPr>
            <p:custDataLst>
              <p:tags r:id="rId7"/>
            </p:custDataLst>
          </p:nvPr>
        </p:nvSpPr>
        <p:spPr>
          <a:xfrm>
            <a:off x="6306281" y="5410417"/>
            <a:ext cx="5273756" cy="428216"/>
          </a:xfrm>
          <a:prstGeom prst="roundRect">
            <a:avLst>
              <a:gd name="adj" fmla="val 50000"/>
            </a:avLst>
          </a:prstGeom>
          <a:gradFill>
            <a:gsLst>
              <a:gs pos="50000">
                <a:srgbClr val="E8EEF8"/>
              </a:gs>
              <a:gs pos="0">
                <a:srgbClr val="DAE3F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rgbClr val="013B9E"/>
                </a:solidFill>
                <a:latin typeface="微软雅黑" panose="020B0503020204020204" charset="-122"/>
                <a:ea typeface="微软雅黑" panose="020B0503020204020204" charset="-122"/>
              </a:rPr>
              <a:t>不良反应监测：无安全性黑框警告发布</a:t>
            </a:r>
            <a:endParaRPr lang="zh-CN" altLang="en-US" sz="1400" b="1" dirty="0">
              <a:solidFill>
                <a:srgbClr val="013B9E"/>
              </a:solidFill>
              <a:latin typeface="微软雅黑" panose="020B0503020204020204" charset="-122"/>
              <a:ea typeface="微软雅黑" panose="020B0503020204020204" charset="-122"/>
            </a:endParaRPr>
          </a:p>
        </p:txBody>
      </p:sp>
      <p:sp>
        <p:nvSpPr>
          <p:cNvPr id="5" name="文本框 4"/>
          <p:cNvSpPr txBox="1"/>
          <p:nvPr>
            <p:custDataLst>
              <p:tags r:id="rId8"/>
            </p:custDataLst>
          </p:nvPr>
        </p:nvSpPr>
        <p:spPr>
          <a:xfrm>
            <a:off x="6164580" y="5992495"/>
            <a:ext cx="5415280" cy="513715"/>
          </a:xfrm>
          <a:prstGeom prst="rect">
            <a:avLst/>
          </a:prstGeom>
          <a:noFill/>
        </p:spPr>
        <p:txBody>
          <a:bodyPr wrap="square">
            <a:noAutofit/>
          </a:bodyPr>
          <a:lstStyle>
            <a:defPPr>
              <a:defRPr lang="zh-CN"/>
            </a:defPPr>
            <a:lvl1pPr marL="285750" indent="-285750">
              <a:buClr>
                <a:srgbClr val="0356B3"/>
              </a:buClr>
              <a:buFont typeface="Wingdings" panose="05000000000000000000" pitchFamily="2" charset="2"/>
              <a:buChar char="u"/>
              <a:defRPr sz="1400">
                <a:latin typeface="Arial" panose="020B0604020202020204" pitchFamily="34" charset="0"/>
                <a:ea typeface="微软雅黑" panose="020B0503020204020204" charset="-122"/>
              </a:defRPr>
            </a:lvl1pPr>
          </a:lstStyle>
          <a:p>
            <a:pPr marL="0" indent="0">
              <a:buClr>
                <a:srgbClr val="013B9E"/>
              </a:buClr>
              <a:buNone/>
            </a:pPr>
            <a:r>
              <a:rPr lang="zh-CN" altLang="en-US" sz="1200" dirty="0" smtClean="0">
                <a:latin typeface="+mn-lt"/>
                <a:ea typeface="+mn-ea"/>
              </a:rPr>
              <a:t>上市后至今，国家或各地区药监部门未发布安全性警告、黑框警告。</a:t>
            </a:r>
            <a:endParaRPr lang="zh-CN" altLang="en-US" sz="1200" dirty="0" smtClean="0">
              <a:latin typeface="+mn-lt"/>
              <a:ea typeface="+mn-ea"/>
            </a:endParaRPr>
          </a:p>
        </p:txBody>
      </p:sp>
      <p:sp>
        <p:nvSpPr>
          <p:cNvPr id="29" name="iconfont-1054-809963"/>
          <p:cNvSpPr/>
          <p:nvPr>
            <p:custDataLst>
              <p:tags r:id="rId9"/>
            </p:custDataLst>
          </p:nvPr>
        </p:nvSpPr>
        <p:spPr>
          <a:xfrm>
            <a:off x="7054423" y="5516879"/>
            <a:ext cx="240490" cy="195299"/>
          </a:xfrm>
          <a:custGeom>
            <a:avLst/>
            <a:gdLst>
              <a:gd name="T0" fmla="*/ 6162 w 6283"/>
              <a:gd name="T1" fmla="*/ 4229 h 5110"/>
              <a:gd name="T2" fmla="*/ 3623 w 6283"/>
              <a:gd name="T3" fmla="*/ 264 h 5110"/>
              <a:gd name="T4" fmla="*/ 3141 w 6283"/>
              <a:gd name="T5" fmla="*/ 0 h 5110"/>
              <a:gd name="T6" fmla="*/ 2660 w 6283"/>
              <a:gd name="T7" fmla="*/ 264 h 5110"/>
              <a:gd name="T8" fmla="*/ 120 w 6283"/>
              <a:gd name="T9" fmla="*/ 4229 h 5110"/>
              <a:gd name="T10" fmla="*/ 100 w 6283"/>
              <a:gd name="T11" fmla="*/ 4813 h 5110"/>
              <a:gd name="T12" fmla="*/ 602 w 6283"/>
              <a:gd name="T13" fmla="*/ 5110 h 5110"/>
              <a:gd name="T14" fmla="*/ 5680 w 6283"/>
              <a:gd name="T15" fmla="*/ 5110 h 5110"/>
              <a:gd name="T16" fmla="*/ 6182 w 6283"/>
              <a:gd name="T17" fmla="*/ 4813 h 5110"/>
              <a:gd name="T18" fmla="*/ 6162 w 6283"/>
              <a:gd name="T19" fmla="*/ 4229 h 5110"/>
              <a:gd name="T20" fmla="*/ 2823 w 6283"/>
              <a:gd name="T21" fmla="*/ 1612 h 5110"/>
              <a:gd name="T22" fmla="*/ 3138 w 6283"/>
              <a:gd name="T23" fmla="*/ 1296 h 5110"/>
              <a:gd name="T24" fmla="*/ 3454 w 6283"/>
              <a:gd name="T25" fmla="*/ 1612 h 5110"/>
              <a:gd name="T26" fmla="*/ 3454 w 6283"/>
              <a:gd name="T27" fmla="*/ 2967 h 5110"/>
              <a:gd name="T28" fmla="*/ 3138 w 6283"/>
              <a:gd name="T29" fmla="*/ 3282 h 5110"/>
              <a:gd name="T30" fmla="*/ 2823 w 6283"/>
              <a:gd name="T31" fmla="*/ 2967 h 5110"/>
              <a:gd name="T32" fmla="*/ 2823 w 6283"/>
              <a:gd name="T33" fmla="*/ 1612 h 5110"/>
              <a:gd name="T34" fmla="*/ 3132 w 6283"/>
              <a:gd name="T35" fmla="*/ 4426 h 5110"/>
              <a:gd name="T36" fmla="*/ 2738 w 6283"/>
              <a:gd name="T37" fmla="*/ 4031 h 5110"/>
              <a:gd name="T38" fmla="*/ 3132 w 6283"/>
              <a:gd name="T39" fmla="*/ 3636 h 5110"/>
              <a:gd name="T40" fmla="*/ 3527 w 6283"/>
              <a:gd name="T41" fmla="*/ 4031 h 5110"/>
              <a:gd name="T42" fmla="*/ 3132 w 6283"/>
              <a:gd name="T43" fmla="*/ 4426 h 5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283" h="5110">
                <a:moveTo>
                  <a:pt x="6162" y="4229"/>
                </a:moveTo>
                <a:lnTo>
                  <a:pt x="3623" y="264"/>
                </a:lnTo>
                <a:cubicBezTo>
                  <a:pt x="3518" y="100"/>
                  <a:pt x="3336" y="0"/>
                  <a:pt x="3141" y="0"/>
                </a:cubicBezTo>
                <a:cubicBezTo>
                  <a:pt x="2946" y="0"/>
                  <a:pt x="2765" y="100"/>
                  <a:pt x="2660" y="264"/>
                </a:cubicBezTo>
                <a:lnTo>
                  <a:pt x="120" y="4229"/>
                </a:lnTo>
                <a:cubicBezTo>
                  <a:pt x="8" y="4406"/>
                  <a:pt x="0" y="4629"/>
                  <a:pt x="100" y="4813"/>
                </a:cubicBezTo>
                <a:cubicBezTo>
                  <a:pt x="201" y="4996"/>
                  <a:pt x="393" y="5110"/>
                  <a:pt x="602" y="5110"/>
                </a:cubicBezTo>
                <a:lnTo>
                  <a:pt x="5680" y="5110"/>
                </a:lnTo>
                <a:cubicBezTo>
                  <a:pt x="5890" y="5110"/>
                  <a:pt x="6082" y="4996"/>
                  <a:pt x="6182" y="4813"/>
                </a:cubicBezTo>
                <a:cubicBezTo>
                  <a:pt x="6283" y="4629"/>
                  <a:pt x="6275" y="4406"/>
                  <a:pt x="6162" y="4229"/>
                </a:cubicBezTo>
                <a:close/>
                <a:moveTo>
                  <a:pt x="2823" y="1612"/>
                </a:moveTo>
                <a:cubicBezTo>
                  <a:pt x="2823" y="1438"/>
                  <a:pt x="2964" y="1296"/>
                  <a:pt x="3138" y="1296"/>
                </a:cubicBezTo>
                <a:cubicBezTo>
                  <a:pt x="3313" y="1296"/>
                  <a:pt x="3454" y="1438"/>
                  <a:pt x="3454" y="1612"/>
                </a:cubicBezTo>
                <a:lnTo>
                  <a:pt x="3454" y="2967"/>
                </a:lnTo>
                <a:cubicBezTo>
                  <a:pt x="3454" y="3141"/>
                  <a:pt x="3313" y="3282"/>
                  <a:pt x="3138" y="3282"/>
                </a:cubicBezTo>
                <a:cubicBezTo>
                  <a:pt x="2964" y="3282"/>
                  <a:pt x="2823" y="3141"/>
                  <a:pt x="2823" y="2967"/>
                </a:cubicBezTo>
                <a:lnTo>
                  <a:pt x="2823" y="1612"/>
                </a:lnTo>
                <a:close/>
                <a:moveTo>
                  <a:pt x="3132" y="4426"/>
                </a:moveTo>
                <a:cubicBezTo>
                  <a:pt x="2915" y="4426"/>
                  <a:pt x="2738" y="4249"/>
                  <a:pt x="2738" y="4031"/>
                </a:cubicBezTo>
                <a:cubicBezTo>
                  <a:pt x="2738" y="3813"/>
                  <a:pt x="2915" y="3636"/>
                  <a:pt x="3132" y="3636"/>
                </a:cubicBezTo>
                <a:cubicBezTo>
                  <a:pt x="3350" y="3636"/>
                  <a:pt x="3527" y="3813"/>
                  <a:pt x="3527" y="4031"/>
                </a:cubicBezTo>
                <a:cubicBezTo>
                  <a:pt x="3527" y="4249"/>
                  <a:pt x="3350" y="4426"/>
                  <a:pt x="3132" y="4426"/>
                </a:cubicBezTo>
                <a:close/>
              </a:path>
            </a:pathLst>
          </a:custGeom>
          <a:solidFill>
            <a:srgbClr val="013B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矩形: 圆角 31"/>
          <p:cNvSpPr/>
          <p:nvPr>
            <p:custDataLst>
              <p:tags r:id="rId10"/>
            </p:custDataLst>
          </p:nvPr>
        </p:nvSpPr>
        <p:spPr>
          <a:xfrm>
            <a:off x="6163945" y="1215390"/>
            <a:ext cx="5651500" cy="4145915"/>
          </a:xfrm>
          <a:prstGeom prst="roundRect">
            <a:avLst>
              <a:gd name="adj" fmla="val 8357"/>
            </a:avLst>
          </a:prstGeom>
          <a:solidFill>
            <a:schemeClr val="bg1"/>
          </a:solidFill>
          <a:ln w="6350">
            <a:solidFill>
              <a:srgbClr val="072967"/>
            </a:solidFill>
            <a:prstDash val="dash"/>
          </a:ln>
          <a:effectLst>
            <a:outerShdw blurRad="50800" dist="38100" dir="2700000" algn="tl" rotWithShape="0">
              <a:srgbClr val="013B9E">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nSpc>
                <a:spcPct val="150000"/>
              </a:lnSpc>
              <a:buFont typeface="Wingdings" panose="05000000000000000000" pitchFamily="2" charset="2"/>
              <a:buNone/>
            </a:pPr>
            <a:endParaRPr lang="zh-CN" altLang="en-US" sz="1000" dirty="0" smtClean="0">
              <a:solidFill>
                <a:schemeClr val="tx1"/>
              </a:solidFill>
              <a:sym typeface="+mn-ea"/>
            </a:endParaRPr>
          </a:p>
          <a:p>
            <a:pPr marL="171450" indent="-171450">
              <a:lnSpc>
                <a:spcPct val="150000"/>
              </a:lnSpc>
              <a:buFont typeface="Wingdings" panose="05000000000000000000" charset="0"/>
              <a:buChar char="ü"/>
            </a:pPr>
            <a:r>
              <a:rPr lang="zh-CN" altLang="en-US" sz="1200" dirty="0" smtClean="0">
                <a:solidFill>
                  <a:schemeClr val="tx1"/>
                </a:solidFill>
                <a:sym typeface="+mn-ea"/>
              </a:rPr>
              <a:t>吸入用盐酸氨溴索溶液制剂中含有</a:t>
            </a:r>
            <a:r>
              <a:rPr lang="en-US" altLang="zh-CN" sz="1200" dirty="0" smtClean="0">
                <a:solidFill>
                  <a:schemeClr val="tx1"/>
                </a:solidFill>
                <a:sym typeface="+mn-ea"/>
              </a:rPr>
              <a:t>DNA</a:t>
            </a:r>
            <a:r>
              <a:rPr lang="zh-CN" altLang="en-US" sz="1200" dirty="0" smtClean="0">
                <a:solidFill>
                  <a:schemeClr val="tx1"/>
                </a:solidFill>
                <a:sym typeface="+mn-ea"/>
              </a:rPr>
              <a:t>反应性（致突变）杂质，盐酸溴己新吸入溶液无此杂质，长期使用安全性更高。</a:t>
            </a:r>
            <a:endParaRPr lang="zh-CN" altLang="en-US" sz="1200" dirty="0" smtClean="0">
              <a:solidFill>
                <a:schemeClr val="tx1"/>
              </a:solidFill>
              <a:sym typeface="+mn-ea"/>
            </a:endParaRPr>
          </a:p>
          <a:p>
            <a:pPr marL="171450" indent="-171450">
              <a:lnSpc>
                <a:spcPct val="150000"/>
              </a:lnSpc>
              <a:buFont typeface="Wingdings" panose="05000000000000000000" charset="0"/>
              <a:buChar char="ü"/>
            </a:pPr>
            <a:r>
              <a:rPr lang="zh-CN" altLang="en-US" sz="1200" dirty="0" smtClean="0">
                <a:solidFill>
                  <a:schemeClr val="tx1"/>
                </a:solidFill>
                <a:sym typeface="+mn-ea"/>
              </a:rPr>
              <a:t>吸入用乙酰半胱氨酸溶液在雾化给药时存在诱发支气管痉挛的风险，尤其在哮喘患者中需特别警惕。</a:t>
            </a:r>
            <a:r>
              <a:rPr lang="zh-CN" altLang="en-US" sz="1200" dirty="0" smtClean="0">
                <a:solidFill>
                  <a:schemeClr val="tx1"/>
                </a:solidFill>
                <a:sym typeface="+mn-ea"/>
              </a:rPr>
              <a:t>盐酸溴己新吸入溶液</a:t>
            </a:r>
            <a:r>
              <a:rPr lang="zh-CN" altLang="en-US" sz="1200" dirty="0" smtClean="0">
                <a:solidFill>
                  <a:schemeClr val="tx1"/>
                </a:solidFill>
                <a:sym typeface="+mn-ea"/>
              </a:rPr>
              <a:t>作用温和，存在气道高反应性的患者群体中具有一定的安全性优势。</a:t>
            </a:r>
            <a:endParaRPr lang="zh-CN" altLang="en-US" sz="1200" dirty="0" smtClean="0">
              <a:solidFill>
                <a:schemeClr val="tx1"/>
              </a:solidFill>
              <a:sym typeface="+mn-ea"/>
            </a:endParaRPr>
          </a:p>
          <a:p>
            <a:pPr marL="171450" indent="-171450">
              <a:lnSpc>
                <a:spcPct val="150000"/>
              </a:lnSpc>
              <a:buFont typeface="Wingdings" panose="05000000000000000000" charset="0"/>
              <a:buChar char="ü"/>
            </a:pPr>
            <a:r>
              <a:rPr lang="zh-CN" altLang="en-US" sz="1200" dirty="0" smtClean="0">
                <a:solidFill>
                  <a:schemeClr val="tx1"/>
                </a:solidFill>
                <a:sym typeface="+mn-ea"/>
              </a:rPr>
              <a:t>与口服剂型相比，雾化吸入局部给药规避首过效应和胃肠道不良反应，吸入药物局部作用于气道，全身暴露显著低于口服剂型，全身性不良反应（如头痛、头晕等）发生率更低。</a:t>
            </a:r>
            <a:endParaRPr lang="zh-CN" altLang="en-US" sz="1200" dirty="0" smtClean="0">
              <a:solidFill>
                <a:schemeClr val="tx1"/>
              </a:solidFill>
              <a:sym typeface="+mn-ea"/>
            </a:endParaRPr>
          </a:p>
          <a:p>
            <a:pPr marL="171450" indent="-171450">
              <a:lnSpc>
                <a:spcPct val="150000"/>
              </a:lnSpc>
              <a:buFont typeface="Wingdings" panose="05000000000000000000" charset="0"/>
              <a:buChar char="ü"/>
            </a:pPr>
            <a:r>
              <a:rPr lang="zh-CN" altLang="en-US" sz="1200" dirty="0" smtClean="0">
                <a:solidFill>
                  <a:schemeClr val="tx1"/>
                </a:solidFill>
                <a:sym typeface="+mn-ea"/>
              </a:rPr>
              <a:t>盐酸溴己新吸入溶液是一款兼具多重药理活性、高安全性的新型雾化祛痰制剂，依托溶痰排痰、抗炎、抗氧化、免疫调节的多靶点作用机制，可规范化应用于多个场景，且在老年、肝肾功能不全等特殊人群中具备良好的有效性与安全性。盐酸溴己新吸入溶液无</a:t>
            </a:r>
            <a:r>
              <a:rPr lang="en-US" altLang="zh-CN" sz="1200" dirty="0" smtClean="0">
                <a:solidFill>
                  <a:schemeClr val="tx1"/>
                </a:solidFill>
                <a:sym typeface="+mn-ea"/>
              </a:rPr>
              <a:t>DNA</a:t>
            </a:r>
            <a:r>
              <a:rPr lang="zh-CN" altLang="en-US" sz="1200" dirty="0" smtClean="0">
                <a:solidFill>
                  <a:schemeClr val="tx1"/>
                </a:solidFill>
                <a:sym typeface="+mn-ea"/>
              </a:rPr>
              <a:t>反应性（致突变）杂质，无防腐剂的配方设计使全身不良反应少，安全性、依从性双高，其长期用药安全优势突出。</a:t>
            </a:r>
            <a:endParaRPr lang="zh-CN" altLang="en-US" sz="1200" dirty="0">
              <a:solidFill>
                <a:schemeClr val="tx1"/>
              </a:solidFill>
            </a:endParaRPr>
          </a:p>
        </p:txBody>
      </p:sp>
      <p:sp>
        <p:nvSpPr>
          <p:cNvPr id="8" name="矩形: 圆角 14"/>
          <p:cNvSpPr/>
          <p:nvPr>
            <p:custDataLst>
              <p:tags r:id="rId11"/>
            </p:custDataLst>
          </p:nvPr>
        </p:nvSpPr>
        <p:spPr>
          <a:xfrm>
            <a:off x="6306281" y="1035267"/>
            <a:ext cx="5273756" cy="428216"/>
          </a:xfrm>
          <a:prstGeom prst="roundRect">
            <a:avLst>
              <a:gd name="adj" fmla="val 50000"/>
            </a:avLst>
          </a:prstGeom>
          <a:gradFill>
            <a:gsLst>
              <a:gs pos="50000">
                <a:srgbClr val="E8EEF8"/>
              </a:gs>
              <a:gs pos="0">
                <a:srgbClr val="DAE3F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400" b="1" dirty="0">
                <a:solidFill>
                  <a:srgbClr val="013B9E"/>
                </a:solidFill>
                <a:latin typeface="微软雅黑" panose="020B0503020204020204" charset="-122"/>
                <a:ea typeface="微软雅黑" panose="020B0503020204020204" charset="-122"/>
                <a:sym typeface="+mn-ea"/>
              </a:rPr>
              <a:t>盐酸溴己新吸入溶液安全性优势</a:t>
            </a:r>
            <a:endParaRPr lang="zh-CN" altLang="en-US" sz="1400" b="1" dirty="0">
              <a:solidFill>
                <a:srgbClr val="013B9E"/>
              </a:solidFill>
              <a:latin typeface="微软雅黑" panose="020B0503020204020204" charset="-122"/>
              <a:ea typeface="微软雅黑" panose="020B0503020204020204" charset="-122"/>
            </a:endParaRPr>
          </a:p>
        </p:txBody>
      </p:sp>
      <p:sp>
        <p:nvSpPr>
          <p:cNvPr id="35" name="iconfont-1054-809963"/>
          <p:cNvSpPr/>
          <p:nvPr>
            <p:custDataLst>
              <p:tags r:id="rId12"/>
            </p:custDataLst>
          </p:nvPr>
        </p:nvSpPr>
        <p:spPr>
          <a:xfrm>
            <a:off x="7317948" y="1086485"/>
            <a:ext cx="217697" cy="285750"/>
          </a:xfrm>
          <a:custGeom>
            <a:avLst/>
            <a:gdLst>
              <a:gd name="T0" fmla="*/ 7331 w 9142"/>
              <a:gd name="T1" fmla="*/ 3286 h 12000"/>
              <a:gd name="T2" fmla="*/ 4087 w 9142"/>
              <a:gd name="T3" fmla="*/ 7251 h 12000"/>
              <a:gd name="T4" fmla="*/ 3312 w 9142"/>
              <a:gd name="T5" fmla="*/ 5788 h 12000"/>
              <a:gd name="T6" fmla="*/ 1714 w 9142"/>
              <a:gd name="T7" fmla="*/ 6732 h 12000"/>
              <a:gd name="T8" fmla="*/ 4184 w 9142"/>
              <a:gd name="T9" fmla="*/ 8714 h 12000"/>
              <a:gd name="T10" fmla="*/ 7428 w 9142"/>
              <a:gd name="T11" fmla="*/ 5363 h 12000"/>
              <a:gd name="T12" fmla="*/ 7331 w 9142"/>
              <a:gd name="T13" fmla="*/ 3286 h 12000"/>
              <a:gd name="T14" fmla="*/ 7857 w 9142"/>
              <a:gd name="T15" fmla="*/ 1429 h 12000"/>
              <a:gd name="T16" fmla="*/ 6571 w 9142"/>
              <a:gd name="T17" fmla="*/ 1286 h 12000"/>
              <a:gd name="T18" fmla="*/ 4571 w 9142"/>
              <a:gd name="T19" fmla="*/ 0 h 12000"/>
              <a:gd name="T20" fmla="*/ 2571 w 9142"/>
              <a:gd name="T21" fmla="*/ 1286 h 12000"/>
              <a:gd name="T22" fmla="*/ 1285 w 9142"/>
              <a:gd name="T23" fmla="*/ 1429 h 12000"/>
              <a:gd name="T24" fmla="*/ 0 w 9142"/>
              <a:gd name="T25" fmla="*/ 1429 h 12000"/>
              <a:gd name="T26" fmla="*/ 0 w 9142"/>
              <a:gd name="T27" fmla="*/ 7571 h 12000"/>
              <a:gd name="T28" fmla="*/ 1285 w 9142"/>
              <a:gd name="T29" fmla="*/ 10143 h 12000"/>
              <a:gd name="T30" fmla="*/ 4571 w 9142"/>
              <a:gd name="T31" fmla="*/ 12000 h 12000"/>
              <a:gd name="T32" fmla="*/ 7857 w 9142"/>
              <a:gd name="T33" fmla="*/ 10143 h 12000"/>
              <a:gd name="T34" fmla="*/ 9142 w 9142"/>
              <a:gd name="T35" fmla="*/ 7571 h 12000"/>
              <a:gd name="T36" fmla="*/ 9142 w 9142"/>
              <a:gd name="T37" fmla="*/ 1429 h 12000"/>
              <a:gd name="T38" fmla="*/ 7857 w 9142"/>
              <a:gd name="T39" fmla="*/ 1429 h 12000"/>
              <a:gd name="T40" fmla="*/ 8428 w 9142"/>
              <a:gd name="T41" fmla="*/ 7571 h 12000"/>
              <a:gd name="T42" fmla="*/ 6857 w 9142"/>
              <a:gd name="T43" fmla="*/ 9857 h 12000"/>
              <a:gd name="T44" fmla="*/ 4571 w 9142"/>
              <a:gd name="T45" fmla="*/ 11286 h 12000"/>
              <a:gd name="T46" fmla="*/ 2285 w 9142"/>
              <a:gd name="T47" fmla="*/ 9857 h 12000"/>
              <a:gd name="T48" fmla="*/ 714 w 9142"/>
              <a:gd name="T49" fmla="*/ 7571 h 12000"/>
              <a:gd name="T50" fmla="*/ 714 w 9142"/>
              <a:gd name="T51" fmla="*/ 2143 h 12000"/>
              <a:gd name="T52" fmla="*/ 1285 w 9142"/>
              <a:gd name="T53" fmla="*/ 2143 h 12000"/>
              <a:gd name="T54" fmla="*/ 2571 w 9142"/>
              <a:gd name="T55" fmla="*/ 2000 h 12000"/>
              <a:gd name="T56" fmla="*/ 4571 w 9142"/>
              <a:gd name="T57" fmla="*/ 1000 h 12000"/>
              <a:gd name="T58" fmla="*/ 6571 w 9142"/>
              <a:gd name="T59" fmla="*/ 2000 h 12000"/>
              <a:gd name="T60" fmla="*/ 7857 w 9142"/>
              <a:gd name="T61" fmla="*/ 2143 h 12000"/>
              <a:gd name="T62" fmla="*/ 8428 w 9142"/>
              <a:gd name="T63" fmla="*/ 2143 h 12000"/>
              <a:gd name="T64" fmla="*/ 8428 w 9142"/>
              <a:gd name="T65" fmla="*/ 7571 h 12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42" h="12000">
                <a:moveTo>
                  <a:pt x="7331" y="3286"/>
                </a:moveTo>
                <a:cubicBezTo>
                  <a:pt x="5346" y="4277"/>
                  <a:pt x="4087" y="7251"/>
                  <a:pt x="4087" y="7251"/>
                </a:cubicBezTo>
                <a:lnTo>
                  <a:pt x="3312" y="5788"/>
                </a:lnTo>
                <a:lnTo>
                  <a:pt x="1714" y="6732"/>
                </a:lnTo>
                <a:cubicBezTo>
                  <a:pt x="2392" y="6968"/>
                  <a:pt x="3360" y="7723"/>
                  <a:pt x="4184" y="8714"/>
                </a:cubicBezTo>
                <a:cubicBezTo>
                  <a:pt x="4765" y="7676"/>
                  <a:pt x="6556" y="5551"/>
                  <a:pt x="7428" y="5363"/>
                </a:cubicBezTo>
                <a:cubicBezTo>
                  <a:pt x="7089" y="4607"/>
                  <a:pt x="7283" y="3994"/>
                  <a:pt x="7331" y="3286"/>
                </a:cubicBezTo>
                <a:close/>
                <a:moveTo>
                  <a:pt x="7857" y="1429"/>
                </a:moveTo>
                <a:cubicBezTo>
                  <a:pt x="7433" y="1429"/>
                  <a:pt x="7125" y="1406"/>
                  <a:pt x="6571" y="1286"/>
                </a:cubicBezTo>
                <a:cubicBezTo>
                  <a:pt x="5512" y="1056"/>
                  <a:pt x="4571" y="0"/>
                  <a:pt x="4571" y="0"/>
                </a:cubicBezTo>
                <a:cubicBezTo>
                  <a:pt x="4571" y="0"/>
                  <a:pt x="3630" y="1056"/>
                  <a:pt x="2571" y="1286"/>
                </a:cubicBezTo>
                <a:cubicBezTo>
                  <a:pt x="2017" y="1406"/>
                  <a:pt x="1709" y="1429"/>
                  <a:pt x="1285" y="1429"/>
                </a:cubicBezTo>
                <a:lnTo>
                  <a:pt x="0" y="1429"/>
                </a:lnTo>
                <a:lnTo>
                  <a:pt x="0" y="7571"/>
                </a:lnTo>
                <a:cubicBezTo>
                  <a:pt x="0" y="7571"/>
                  <a:pt x="188" y="9123"/>
                  <a:pt x="1285" y="10143"/>
                </a:cubicBezTo>
                <a:cubicBezTo>
                  <a:pt x="2284" y="11072"/>
                  <a:pt x="4571" y="12000"/>
                  <a:pt x="4571" y="12000"/>
                </a:cubicBezTo>
                <a:cubicBezTo>
                  <a:pt x="4571" y="12000"/>
                  <a:pt x="6858" y="11072"/>
                  <a:pt x="7857" y="10143"/>
                </a:cubicBezTo>
                <a:cubicBezTo>
                  <a:pt x="8954" y="9123"/>
                  <a:pt x="9142" y="7571"/>
                  <a:pt x="9142" y="7571"/>
                </a:cubicBezTo>
                <a:lnTo>
                  <a:pt x="9142" y="1429"/>
                </a:lnTo>
                <a:lnTo>
                  <a:pt x="7857" y="1429"/>
                </a:lnTo>
                <a:close/>
                <a:moveTo>
                  <a:pt x="8428" y="7571"/>
                </a:moveTo>
                <a:cubicBezTo>
                  <a:pt x="8428" y="7571"/>
                  <a:pt x="8099" y="8955"/>
                  <a:pt x="6857" y="9857"/>
                </a:cubicBezTo>
                <a:cubicBezTo>
                  <a:pt x="5717" y="10685"/>
                  <a:pt x="4571" y="11286"/>
                  <a:pt x="4571" y="11286"/>
                </a:cubicBezTo>
                <a:cubicBezTo>
                  <a:pt x="4571" y="11286"/>
                  <a:pt x="3425" y="10685"/>
                  <a:pt x="2285" y="9857"/>
                </a:cubicBezTo>
                <a:cubicBezTo>
                  <a:pt x="1043" y="8955"/>
                  <a:pt x="714" y="7571"/>
                  <a:pt x="714" y="7571"/>
                </a:cubicBezTo>
                <a:lnTo>
                  <a:pt x="714" y="2143"/>
                </a:lnTo>
                <a:lnTo>
                  <a:pt x="1285" y="2143"/>
                </a:lnTo>
                <a:cubicBezTo>
                  <a:pt x="1611" y="2143"/>
                  <a:pt x="2275" y="2068"/>
                  <a:pt x="2571" y="2000"/>
                </a:cubicBezTo>
                <a:cubicBezTo>
                  <a:pt x="3659" y="1749"/>
                  <a:pt x="4571" y="1000"/>
                  <a:pt x="4571" y="1000"/>
                </a:cubicBezTo>
                <a:cubicBezTo>
                  <a:pt x="4571" y="1000"/>
                  <a:pt x="5483" y="1749"/>
                  <a:pt x="6571" y="2000"/>
                </a:cubicBezTo>
                <a:cubicBezTo>
                  <a:pt x="6867" y="2068"/>
                  <a:pt x="7531" y="2143"/>
                  <a:pt x="7857" y="2143"/>
                </a:cubicBezTo>
                <a:lnTo>
                  <a:pt x="8428" y="2143"/>
                </a:lnTo>
                <a:lnTo>
                  <a:pt x="8428" y="7571"/>
                </a:lnTo>
                <a:close/>
              </a:path>
            </a:pathLst>
          </a:custGeom>
          <a:solidFill>
            <a:srgbClr val="013B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MH_Others_2"/>
          <p:cNvSpPr/>
          <p:nvPr>
            <p:custDataLst>
              <p:tags r:id="rId13"/>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pSp>
        <p:nvGrpSpPr>
          <p:cNvPr id="11" name="组合 10"/>
          <p:cNvGrpSpPr/>
          <p:nvPr/>
        </p:nvGrpSpPr>
        <p:grpSpPr>
          <a:xfrm>
            <a:off x="10254615" y="34290"/>
            <a:ext cx="2404110" cy="1025525"/>
            <a:chOff x="15224" y="8522"/>
            <a:chExt cx="3786" cy="1615"/>
          </a:xfrm>
        </p:grpSpPr>
        <p:pic>
          <p:nvPicPr>
            <p:cNvPr id="4" name="图片 3" descr="347c798bcf988143c073def3376d02b"/>
            <p:cNvPicPr>
              <a:picLocks noChangeAspect="1"/>
            </p:cNvPicPr>
            <p:nvPr/>
          </p:nvPicPr>
          <p:blipFill>
            <a:blip r:embed="rId14"/>
            <a:stretch>
              <a:fillRect/>
            </a:stretch>
          </p:blipFill>
          <p:spPr>
            <a:xfrm>
              <a:off x="16233" y="8522"/>
              <a:ext cx="710" cy="1229"/>
            </a:xfrm>
            <a:prstGeom prst="rect">
              <a:avLst/>
            </a:prstGeom>
          </p:spPr>
        </p:pic>
        <p:sp>
          <p:nvSpPr>
            <p:cNvPr id="12" name="文本框 11"/>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H_Others_2"/>
          <p:cNvSpPr/>
          <p:nvPr>
            <p:custDataLst>
              <p:tags r:id="rId1"/>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600">
              <a:solidFill>
                <a:schemeClr val="tx1"/>
              </a:solidFill>
              <a:latin typeface="Arial" panose="020B0604020202020204" pitchFamily="34" charset="0"/>
              <a:ea typeface="微软雅黑" panose="020B0503020204020204" charset="-122"/>
              <a:sym typeface="Arial" panose="020B0604020202020204" pitchFamily="34" charset="0"/>
            </a:endParaRPr>
          </a:p>
        </p:txBody>
      </p:sp>
      <p:sp>
        <p:nvSpPr>
          <p:cNvPr id="614" name="文本框 5"/>
          <p:cNvSpPr txBox="1"/>
          <p:nvPr>
            <p:custDataLst>
              <p:tags r:id="rId2"/>
            </p:custDataLst>
          </p:nvPr>
        </p:nvSpPr>
        <p:spPr>
          <a:xfrm>
            <a:off x="615950" y="5045075"/>
            <a:ext cx="4809490" cy="829945"/>
          </a:xfrm>
          <a:prstGeom prst="rect">
            <a:avLst/>
          </a:prstGeom>
          <a:ln w="12700">
            <a:miter lim="400000"/>
          </a:ln>
        </p:spPr>
        <p:txBody>
          <a:bodyPr wrap="square" lIns="45719" rIns="45719">
            <a:spAutoFit/>
          </a:bodyPr>
          <a:lstStyle>
            <a:lvl1pPr>
              <a:defRPr b="1">
                <a:solidFill>
                  <a:schemeClr val="accent6">
                    <a:satOff val="-32685"/>
                    <a:lumOff val="-12898"/>
                  </a:schemeClr>
                </a:solidFill>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defRPr>
            </a:lvl1pPr>
          </a:lstStyle>
          <a:p>
            <a:pPr indent="0" fontAlgn="auto">
              <a:lnSpc>
                <a:spcPct val="150000"/>
              </a:lnSpc>
              <a:defRPr>
                <a:latin typeface="Arial" panose="020B0604020202020204"/>
                <a:ea typeface="Arial" panose="020B0604020202020204"/>
                <a:cs typeface="Arial" panose="020B0604020202020204"/>
                <a:sym typeface="Arial" panose="020B0604020202020204"/>
              </a:defRPr>
            </a:pPr>
            <a:r>
              <a:rPr sz="1600" b="0">
                <a:solidFill>
                  <a:schemeClr val="tx1"/>
                </a:solidFill>
                <a:latin typeface="Times New Roman" panose="02020603050405020304" pitchFamily="18" charset="0"/>
                <a:ea typeface="微软雅黑" panose="020B0503020204020204" charset="-122"/>
                <a:cs typeface="宋体" panose="02010600030101010101" pitchFamily="2" charset="-122"/>
                <a:sym typeface="宋体" panose="02010600030101010101" pitchFamily="2" charset="-122"/>
              </a:rPr>
              <a:t>盐酸溴己新联合多索茶碱治疗慢性支气管炎效果显著，可减轻气道炎症反应，加快肺功能恢复，且安全性高。</a:t>
            </a:r>
            <a:endParaRPr sz="1600" b="0">
              <a:solidFill>
                <a:schemeClr val="tx1"/>
              </a:solidFill>
              <a:latin typeface="Times New Roman" panose="02020603050405020304" pitchFamily="18" charset="0"/>
              <a:ea typeface="微软雅黑" panose="020B0503020204020204" charset="-122"/>
              <a:cs typeface="宋体" panose="02010600030101010101" pitchFamily="2" charset="-122"/>
              <a:sym typeface="宋体" panose="02010600030101010101" pitchFamily="2" charset="-122"/>
            </a:endParaRPr>
          </a:p>
        </p:txBody>
      </p:sp>
      <p:pic>
        <p:nvPicPr>
          <p:cNvPr id="3" name="图片 2"/>
          <p:cNvPicPr>
            <a:picLocks noChangeAspect="1"/>
          </p:cNvPicPr>
          <p:nvPr>
            <p:custDataLst>
              <p:tags r:id="rId3"/>
            </p:custDataLst>
          </p:nvPr>
        </p:nvPicPr>
        <p:blipFill>
          <a:blip r:embed="rId4"/>
          <a:stretch>
            <a:fillRect/>
          </a:stretch>
        </p:blipFill>
        <p:spPr>
          <a:xfrm>
            <a:off x="1048385" y="3402330"/>
            <a:ext cx="3731260" cy="1462405"/>
          </a:xfrm>
          <a:prstGeom prst="rect">
            <a:avLst/>
          </a:prstGeom>
        </p:spPr>
      </p:pic>
      <p:sp>
        <p:nvSpPr>
          <p:cNvPr id="6" name="文本框 5"/>
          <p:cNvSpPr txBox="1"/>
          <p:nvPr>
            <p:custDataLst>
              <p:tags r:id="rId5"/>
            </p:custDataLst>
          </p:nvPr>
        </p:nvSpPr>
        <p:spPr>
          <a:xfrm>
            <a:off x="734060" y="2757170"/>
            <a:ext cx="4691380" cy="583565"/>
          </a:xfrm>
          <a:prstGeom prst="rect">
            <a:avLst/>
          </a:prstGeom>
          <a:noFill/>
        </p:spPr>
        <p:txBody>
          <a:bodyPr wrap="square" rtlCol="0">
            <a:spAutoFit/>
          </a:bodyPr>
          <a:p>
            <a:pPr indent="0" algn="ctr" fontAlgn="auto">
              <a:spcBef>
                <a:spcPts val="600"/>
              </a:spcBef>
              <a:spcAft>
                <a:spcPts val="600"/>
              </a:spcAft>
              <a:buFont typeface="Arial" panose="020B0604020202020204" pitchFamily="34" charset="0"/>
              <a:buNone/>
            </a:pPr>
            <a:r>
              <a:rPr lang="zh-CN" altLang="en-US" sz="1600" dirty="0" smtClean="0">
                <a:solidFill>
                  <a:schemeClr val="tx1"/>
                </a:solidFill>
                <a:latin typeface="微软雅黑" panose="020B0503020204020204" charset="-122"/>
                <a:ea typeface="微软雅黑" panose="020B0503020204020204" charset="-122"/>
              </a:rPr>
              <a:t>盐酸溴己新联合多索茶碱治疗慢性支气管炎的效果分析</a:t>
            </a:r>
            <a:endParaRPr lang="zh-CN" altLang="en-US" sz="1600" baseline="30000" dirty="0" smtClean="0">
              <a:solidFill>
                <a:schemeClr val="tx1"/>
              </a:solidFill>
              <a:latin typeface="微软雅黑" panose="020B0503020204020204" charset="-122"/>
              <a:ea typeface="微软雅黑" panose="020B0503020204020204" charset="-122"/>
            </a:endParaRPr>
          </a:p>
        </p:txBody>
      </p:sp>
      <p:sp>
        <p:nvSpPr>
          <p:cNvPr id="4" name="文本框 3"/>
          <p:cNvSpPr txBox="1"/>
          <p:nvPr>
            <p:custDataLst>
              <p:tags r:id="rId6"/>
            </p:custDataLst>
          </p:nvPr>
        </p:nvSpPr>
        <p:spPr>
          <a:xfrm>
            <a:off x="5914390" y="4220845"/>
            <a:ext cx="135255" cy="215265"/>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45719" tIns="45719" rIns="45719" bIns="45719"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endParaRPr kumimoji="0" lang="zh-CN" altLang="en-US" sz="1600" i="0" u="none" strike="noStrike" cap="none" spc="0" normalizeH="0" baseline="0">
              <a:ln>
                <a:noFill/>
              </a:ln>
              <a:solidFill>
                <a:schemeClr val="tx1"/>
              </a:solidFill>
              <a:effectLst/>
              <a:uFillTx/>
              <a:ea typeface="微软雅黑" panose="020B0503020204020204" charset="-122"/>
              <a:cs typeface="Arial" panose="020B0604020202020204"/>
              <a:sym typeface="Arial" panose="020B0604020202020204"/>
            </a:endParaRPr>
          </a:p>
        </p:txBody>
      </p:sp>
      <p:sp>
        <p:nvSpPr>
          <p:cNvPr id="8" name="文本框 5"/>
          <p:cNvSpPr txBox="1"/>
          <p:nvPr>
            <p:custDataLst>
              <p:tags r:id="rId7"/>
            </p:custDataLst>
          </p:nvPr>
        </p:nvSpPr>
        <p:spPr>
          <a:xfrm>
            <a:off x="5715635" y="5045075"/>
            <a:ext cx="5889625" cy="756285"/>
          </a:xfrm>
          <a:prstGeom prst="rect">
            <a:avLst/>
          </a:prstGeom>
          <a:ln w="12700">
            <a:miter lim="400000"/>
          </a:ln>
        </p:spPr>
        <p:txBody>
          <a:bodyPr wrap="square" lIns="45719" rIns="45719">
            <a:noAutofit/>
          </a:bodyPr>
          <a:lstStyle>
            <a:lvl1pPr>
              <a:defRPr b="1">
                <a:solidFill>
                  <a:schemeClr val="accent6">
                    <a:satOff val="-32685"/>
                    <a:lumOff val="-12898"/>
                  </a:schemeClr>
                </a:solidFill>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defRPr>
            </a:lvl1pPr>
          </a:lstStyle>
          <a:p>
            <a:pPr indent="0" fontAlgn="auto">
              <a:lnSpc>
                <a:spcPct val="150000"/>
              </a:lnSpc>
              <a:defRPr>
                <a:latin typeface="Arial" panose="020B0604020202020204"/>
                <a:ea typeface="Arial" panose="020B0604020202020204"/>
                <a:cs typeface="Arial" panose="020B0604020202020204"/>
                <a:sym typeface="Arial" panose="020B0604020202020204"/>
              </a:defRPr>
            </a:pPr>
            <a:r>
              <a:rPr sz="1600" b="0">
                <a:solidFill>
                  <a:schemeClr val="tx1"/>
                </a:solidFill>
                <a:latin typeface="Times New Roman" panose="02020603050405020304" pitchFamily="18" charset="0"/>
                <a:ea typeface="微软雅黑" panose="020B0503020204020204" charset="-122"/>
                <a:cs typeface="宋体" panose="02010600030101010101" pitchFamily="2" charset="-122"/>
                <a:sym typeface="宋体" panose="02010600030101010101" pitchFamily="2" charset="-122"/>
              </a:rPr>
              <a:t>盐酸溴己新联合头孢他啶治疗慢性阻塞性肺疾病合并肺部感染可以促进患者的肺功能、炎性因子水平显著改善 , 提高临床疗效 , 是值得应用的治疗方案。</a:t>
            </a:r>
            <a:endParaRPr sz="1600" b="0">
              <a:solidFill>
                <a:schemeClr val="tx1"/>
              </a:solidFill>
              <a:latin typeface="Times New Roman" panose="02020603050405020304" pitchFamily="18" charset="0"/>
              <a:ea typeface="微软雅黑" panose="020B0503020204020204" charset="-122"/>
              <a:cs typeface="宋体" panose="02010600030101010101" pitchFamily="2" charset="-122"/>
              <a:sym typeface="宋体" panose="02010600030101010101" pitchFamily="2" charset="-122"/>
            </a:endParaRPr>
          </a:p>
        </p:txBody>
      </p:sp>
      <p:pic>
        <p:nvPicPr>
          <p:cNvPr id="11" name="图片 10"/>
          <p:cNvPicPr>
            <a:picLocks noChangeAspect="1"/>
          </p:cNvPicPr>
          <p:nvPr>
            <p:custDataLst>
              <p:tags r:id="rId8"/>
            </p:custDataLst>
          </p:nvPr>
        </p:nvPicPr>
        <p:blipFill>
          <a:blip r:embed="rId9"/>
          <a:stretch>
            <a:fillRect/>
          </a:stretch>
        </p:blipFill>
        <p:spPr>
          <a:xfrm>
            <a:off x="5509260" y="3465830"/>
            <a:ext cx="6014085" cy="1027430"/>
          </a:xfrm>
          <a:prstGeom prst="rect">
            <a:avLst/>
          </a:prstGeom>
        </p:spPr>
      </p:pic>
      <p:sp>
        <p:nvSpPr>
          <p:cNvPr id="12" name="文本框 11"/>
          <p:cNvSpPr txBox="1"/>
          <p:nvPr>
            <p:custDataLst>
              <p:tags r:id="rId10"/>
            </p:custDataLst>
          </p:nvPr>
        </p:nvSpPr>
        <p:spPr>
          <a:xfrm>
            <a:off x="5716270" y="2757170"/>
            <a:ext cx="5361940" cy="622300"/>
          </a:xfrm>
          <a:prstGeom prst="rect">
            <a:avLst/>
          </a:prstGeom>
          <a:noFill/>
        </p:spPr>
        <p:txBody>
          <a:bodyPr wrap="square" rtlCol="0">
            <a:noAutofit/>
          </a:bodyPr>
          <a:p>
            <a:pPr marL="0" indent="0" algn="ctr">
              <a:spcBef>
                <a:spcPts val="600"/>
              </a:spcBef>
              <a:spcAft>
                <a:spcPts val="600"/>
              </a:spcAft>
              <a:buFont typeface="Arial" panose="020B0604020202020204" pitchFamily="34" charset="0"/>
              <a:buNone/>
            </a:pPr>
            <a:r>
              <a:rPr lang="zh-CN" altLang="en-US" sz="1600" dirty="0" smtClean="0">
                <a:solidFill>
                  <a:schemeClr val="tx1"/>
                </a:solidFill>
                <a:latin typeface="微软雅黑" panose="020B0503020204020204" charset="-122"/>
                <a:ea typeface="微软雅黑" panose="020B0503020204020204" charset="-122"/>
                <a:sym typeface="宋体" panose="02010600030101010101" pitchFamily="2" charset="-122"/>
              </a:rPr>
              <a:t>盐酸溴己新联合头孢他啶治疗慢性阻塞性肺疾病合并肺部感染</a:t>
            </a:r>
            <a:r>
              <a:rPr lang="zh-CN" altLang="en-US" sz="1600" dirty="0" smtClean="0">
                <a:solidFill>
                  <a:schemeClr val="tx1"/>
                </a:solidFill>
                <a:latin typeface="微软雅黑" panose="020B0503020204020204" charset="-122"/>
                <a:ea typeface="微软雅黑" panose="020B0503020204020204" charset="-122"/>
              </a:rPr>
              <a:t>的效果分析</a:t>
            </a:r>
            <a:endParaRPr lang="zh-CN" altLang="en-US" sz="1600" dirty="0" smtClean="0">
              <a:solidFill>
                <a:schemeClr val="tx1"/>
              </a:solidFill>
              <a:latin typeface="微软雅黑" panose="020B0503020204020204" charset="-122"/>
              <a:ea typeface="微软雅黑" panose="020B0503020204020204" charset="-122"/>
            </a:endParaRPr>
          </a:p>
        </p:txBody>
      </p:sp>
      <p:sp>
        <p:nvSpPr>
          <p:cNvPr id="13" name="文本框 12"/>
          <p:cNvSpPr txBox="1"/>
          <p:nvPr>
            <p:custDataLst>
              <p:tags r:id="rId11"/>
            </p:custDataLst>
          </p:nvPr>
        </p:nvSpPr>
        <p:spPr>
          <a:xfrm>
            <a:off x="822960" y="1471930"/>
            <a:ext cx="10623550" cy="1198880"/>
          </a:xfrm>
          <a:prstGeom prst="rect">
            <a:avLst/>
          </a:prstGeom>
          <a:noFill/>
          <a:ln w="9525">
            <a:noFill/>
          </a:ln>
        </p:spPr>
        <p:txBody>
          <a:bodyPr wrap="square">
            <a:spAutoFit/>
          </a:bodyPr>
          <a:p>
            <a:pPr indent="0" fontAlgn="auto">
              <a:lnSpc>
                <a:spcPct val="150000"/>
              </a:lnSpc>
            </a:pPr>
            <a:r>
              <a:rPr lang="zh-CN" sz="1600" b="1">
                <a:solidFill>
                  <a:schemeClr val="accent1"/>
                </a:solidFill>
                <a:ea typeface="宋体" panose="02010600030101010101" pitchFamily="2" charset="-122"/>
              </a:rPr>
              <a:t>在合肥国药诺和药业有限公司组织开展的一项吸入用盐酸溴己新溶液改善成人下呼吸道感染疾病黏痰症状的有效性和安全性的多中心、随机、双盲、安慰剂平行对照临床研究结果显示，吸入用盐酸溴己新溶液对于改善痰液性状和咳痰难度方面优于安慰剂，表明吸入用盐酸溴己新溶液可改善粘痰的痰液性状及咳痰难度，使得痰液更易咳出。</a:t>
            </a:r>
            <a:endParaRPr lang="zh-CN" altLang="en-US" sz="1600" b="1">
              <a:solidFill>
                <a:schemeClr val="accent1"/>
              </a:solidFill>
              <a:ea typeface="宋体" panose="02010600030101010101" pitchFamily="2" charset="-122"/>
            </a:endParaRPr>
          </a:p>
        </p:txBody>
      </p:sp>
      <p:sp>
        <p:nvSpPr>
          <p:cNvPr id="14" name="圆角矩形 13"/>
          <p:cNvSpPr/>
          <p:nvPr>
            <p:custDataLst>
              <p:tags r:id="rId12"/>
            </p:custDataLst>
          </p:nvPr>
        </p:nvSpPr>
        <p:spPr>
          <a:xfrm>
            <a:off x="733425" y="1471295"/>
            <a:ext cx="10713720" cy="1170305"/>
          </a:xfrm>
          <a:prstGeom prst="roundRect">
            <a:avLst/>
          </a:prstGeom>
          <a:noFill/>
          <a:ln w="57150" cmpd="sng">
            <a:solidFill>
              <a:schemeClr val="accent5">
                <a:lumMod val="75000"/>
              </a:schemeClr>
            </a:solidFill>
            <a:prstDash val="sysDot"/>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1600">
              <a:solidFill>
                <a:schemeClr val="tx1"/>
              </a:solidFill>
            </a:endParaRPr>
          </a:p>
        </p:txBody>
      </p:sp>
      <p:grpSp>
        <p:nvGrpSpPr>
          <p:cNvPr id="18" name="组合 17"/>
          <p:cNvGrpSpPr/>
          <p:nvPr/>
        </p:nvGrpSpPr>
        <p:grpSpPr>
          <a:xfrm>
            <a:off x="10254615" y="34290"/>
            <a:ext cx="2404110" cy="1025525"/>
            <a:chOff x="15224" y="8522"/>
            <a:chExt cx="3786" cy="1615"/>
          </a:xfrm>
        </p:grpSpPr>
        <p:pic>
          <p:nvPicPr>
            <p:cNvPr id="19" name="图片 18" descr="347c798bcf988143c073def3376d02b"/>
            <p:cNvPicPr>
              <a:picLocks noChangeAspect="1"/>
            </p:cNvPicPr>
            <p:nvPr/>
          </p:nvPicPr>
          <p:blipFill>
            <a:blip r:embed="rId13"/>
            <a:stretch>
              <a:fillRect/>
            </a:stretch>
          </p:blipFill>
          <p:spPr>
            <a:xfrm>
              <a:off x="16233" y="8522"/>
              <a:ext cx="710" cy="1229"/>
            </a:xfrm>
            <a:prstGeom prst="rect">
              <a:avLst/>
            </a:prstGeom>
          </p:spPr>
        </p:pic>
        <p:sp>
          <p:nvSpPr>
            <p:cNvPr id="20" name="文本框 19"/>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grpSp>
        <p:nvGrpSpPr>
          <p:cNvPr id="24" name="组合 23"/>
          <p:cNvGrpSpPr/>
          <p:nvPr>
            <p:custDataLst>
              <p:tags r:id="rId14"/>
            </p:custDataLst>
          </p:nvPr>
        </p:nvGrpSpPr>
        <p:grpSpPr>
          <a:xfrm>
            <a:off x="220147" y="188263"/>
            <a:ext cx="4406888" cy="760429"/>
            <a:chOff x="4138707" y="1849829"/>
            <a:chExt cx="4973877" cy="858266"/>
          </a:xfrm>
          <a:solidFill>
            <a:srgbClr val="191964"/>
          </a:solidFill>
        </p:grpSpPr>
        <p:sp>
          <p:nvSpPr>
            <p:cNvPr id="25" name="MH_Entry_2"/>
            <p:cNvSpPr/>
            <p:nvPr>
              <p:custDataLst>
                <p:tags r:id="rId15"/>
              </p:custDataLst>
            </p:nvPr>
          </p:nvSpPr>
          <p:spPr>
            <a:xfrm flipH="1">
              <a:off x="5270006" y="1849830"/>
              <a:ext cx="3842578" cy="858265"/>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有效性</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
          <p:nvSpPr>
            <p:cNvPr id="26" name="MH_Number_2"/>
            <p:cNvSpPr/>
            <p:nvPr>
              <p:custDataLst>
                <p:tags r:id="rId16"/>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02</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27"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220147" y="188263"/>
            <a:ext cx="5798185" cy="760730"/>
            <a:chOff x="4138707" y="1849829"/>
            <a:chExt cx="6544178" cy="858606"/>
          </a:xfrm>
          <a:solidFill>
            <a:srgbClr val="191964"/>
          </a:solidFill>
        </p:grpSpPr>
        <p:sp>
          <p:nvSpPr>
            <p:cNvPr id="9" name="MH_Entry_2"/>
            <p:cNvSpPr/>
            <p:nvPr>
              <p:custDataLst>
                <p:tags r:id="rId2"/>
              </p:custDataLst>
            </p:nvPr>
          </p:nvSpPr>
          <p:spPr>
            <a:xfrm flipH="1">
              <a:off x="5270375" y="1849829"/>
              <a:ext cx="5412510" cy="858606"/>
            </a:xfrm>
            <a:prstGeom prst="roundRect">
              <a:avLst>
                <a:gd name="adj" fmla="val 23973"/>
              </a:avLst>
            </a:prstGeom>
            <a:solidFill>
              <a:schemeClr val="accent5">
                <a:lumMod val="50000"/>
              </a:schemeClr>
            </a:solidFill>
            <a:ln w="25400" cap="flat" cmpd="sng" algn="ctr">
              <a:noFill/>
              <a:prstDash val="solid"/>
            </a:ln>
            <a:effectLst/>
          </p:spPr>
          <p:txBody>
            <a:bodyPr wrap="square" lIns="0" tIns="0" rIns="0" bIns="0" anchor="ctr">
              <a:noAutofit/>
            </a:bodyPr>
            <a:lstStyle/>
            <a:p>
              <a:pPr lvl="0" algn="ct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有效性</a:t>
              </a:r>
              <a:r>
                <a:rPr lang="en-US" altLang="zh-CN"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a:t>
              </a:r>
              <a:r>
                <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rPr>
                <a:t>指南推荐用药</a:t>
              </a:r>
              <a:endParaRPr lang="zh-CN" altLang="en-US" sz="2400" b="1" dirty="0">
                <a:solidFill>
                  <a:schemeClr val="bg1"/>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mn-ea"/>
              </a:endParaRPr>
            </a:p>
          </p:txBody>
        </p:sp>
        <p:sp>
          <p:nvSpPr>
            <p:cNvPr id="10" name="MH_Number_2"/>
            <p:cNvSpPr/>
            <p:nvPr>
              <p:custDataLst>
                <p:tags r:id="rId3"/>
              </p:custDataLst>
            </p:nvPr>
          </p:nvSpPr>
          <p:spPr>
            <a:xfrm flipH="1">
              <a:off x="4138707" y="1849829"/>
              <a:ext cx="1131299" cy="858265"/>
            </a:xfrm>
            <a:custGeom>
              <a:avLst/>
              <a:gdLst>
                <a:gd name="connsiteX0" fmla="*/ 472018 w 1569959"/>
                <a:gd name="connsiteY0" fmla="*/ 0 h 1149634"/>
                <a:gd name="connsiteX1" fmla="*/ 1378350 w 1569959"/>
                <a:gd name="connsiteY1" fmla="*/ 0 h 1149634"/>
                <a:gd name="connsiteX2" fmla="*/ 1569959 w 1569959"/>
                <a:gd name="connsiteY2" fmla="*/ 191609 h 1149634"/>
                <a:gd name="connsiteX3" fmla="*/ 1569959 w 1569959"/>
                <a:gd name="connsiteY3" fmla="*/ 958025 h 1149634"/>
                <a:gd name="connsiteX4" fmla="*/ 1378350 w 1569959"/>
                <a:gd name="connsiteY4" fmla="*/ 1149634 h 1149634"/>
                <a:gd name="connsiteX5" fmla="*/ 472018 w 1569959"/>
                <a:gd name="connsiteY5" fmla="*/ 1149634 h 1149634"/>
                <a:gd name="connsiteX6" fmla="*/ 280409 w 1569959"/>
                <a:gd name="connsiteY6" fmla="*/ 958025 h 1149634"/>
                <a:gd name="connsiteX7" fmla="*/ 280409 w 1569959"/>
                <a:gd name="connsiteY7" fmla="*/ 795367 h 1149634"/>
                <a:gd name="connsiteX8" fmla="*/ 0 w 1569959"/>
                <a:gd name="connsiteY8" fmla="*/ 587517 h 1149634"/>
                <a:gd name="connsiteX9" fmla="*/ 280409 w 1569959"/>
                <a:gd name="connsiteY9" fmla="*/ 379666 h 1149634"/>
                <a:gd name="connsiteX10" fmla="*/ 280409 w 1569959"/>
                <a:gd name="connsiteY10" fmla="*/ 191609 h 1149634"/>
                <a:gd name="connsiteX11" fmla="*/ 472018 w 1569959"/>
                <a:gd name="connsiteY11" fmla="*/ 0 h 1149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69959" h="1149634">
                  <a:moveTo>
                    <a:pt x="472018" y="0"/>
                  </a:moveTo>
                  <a:lnTo>
                    <a:pt x="1378350" y="0"/>
                  </a:lnTo>
                  <a:cubicBezTo>
                    <a:pt x="1484173" y="0"/>
                    <a:pt x="1569959" y="85786"/>
                    <a:pt x="1569959" y="191609"/>
                  </a:cubicBezTo>
                  <a:lnTo>
                    <a:pt x="1569959" y="958025"/>
                  </a:lnTo>
                  <a:cubicBezTo>
                    <a:pt x="1569959" y="1063848"/>
                    <a:pt x="1484173" y="1149634"/>
                    <a:pt x="1378350" y="1149634"/>
                  </a:cubicBezTo>
                  <a:lnTo>
                    <a:pt x="472018" y="1149634"/>
                  </a:lnTo>
                  <a:cubicBezTo>
                    <a:pt x="366195" y="1149634"/>
                    <a:pt x="280409" y="1063848"/>
                    <a:pt x="280409" y="958025"/>
                  </a:cubicBezTo>
                  <a:lnTo>
                    <a:pt x="280409" y="795367"/>
                  </a:lnTo>
                  <a:lnTo>
                    <a:pt x="0" y="587517"/>
                  </a:lnTo>
                  <a:lnTo>
                    <a:pt x="280409" y="379666"/>
                  </a:lnTo>
                  <a:lnTo>
                    <a:pt x="280409" y="191609"/>
                  </a:lnTo>
                  <a:cubicBezTo>
                    <a:pt x="280409" y="85786"/>
                    <a:pt x="366195" y="0"/>
                    <a:pt x="472018" y="0"/>
                  </a:cubicBezTo>
                  <a:close/>
                </a:path>
              </a:pathLst>
            </a:custGeom>
            <a:solidFill>
              <a:schemeClr val="accent5">
                <a:lumMod val="50000"/>
              </a:schemeClr>
            </a:solidFill>
            <a:ln w="12700" cap="flat" cmpd="sng" algn="ctr">
              <a:noFill/>
              <a:prstDash val="solid"/>
            </a:ln>
            <a:effectLst/>
          </p:spPr>
          <p:txBody>
            <a:bodyPr wrap="square" lIns="0" tIns="46797" rIns="179989" bIns="46797" anchor="ctr">
              <a:noAutofit/>
            </a:bodyPr>
            <a:lstStyle/>
            <a:p>
              <a:pPr algn="ctr">
                <a:defRPr/>
              </a:pPr>
              <a:r>
                <a:rPr lang="en-US" altLang="zh-CN"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rPr>
                <a:t>03</a:t>
              </a:r>
              <a:endParaRPr lang="zh-CN" altLang="en-US" sz="2880" b="1" kern="0" dirty="0">
                <a:solidFill>
                  <a:srgbClr val="FFFFFF"/>
                </a:solidFill>
                <a:effectLst>
                  <a:outerShdw blurRad="38100" dist="38100" dir="2700000" algn="tl">
                    <a:srgbClr val="000000">
                      <a:alpha val="43137"/>
                    </a:srgbClr>
                  </a:outerShdw>
                </a:effectLst>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grpSp>
      <p:sp>
        <p:nvSpPr>
          <p:cNvPr id="463" name="直接连接符 1"/>
          <p:cNvSpPr/>
          <p:nvPr/>
        </p:nvSpPr>
        <p:spPr>
          <a:xfrm>
            <a:off x="-11430" y="1014984"/>
            <a:ext cx="12204000" cy="5334"/>
          </a:xfrm>
          <a:prstGeom prst="line">
            <a:avLst/>
          </a:prstGeom>
          <a:ln w="12700">
            <a:solidFill>
              <a:srgbClr val="333399"/>
            </a:solidFill>
            <a:miter/>
          </a:ln>
        </p:spPr>
        <p:txBody>
          <a:bodyPr lIns="54862" rIns="54862"/>
          <a:p>
            <a:endParaRPr sz="2160"/>
          </a:p>
        </p:txBody>
      </p:sp>
      <p:sp>
        <p:nvSpPr>
          <p:cNvPr id="24" name="文本框 23"/>
          <p:cNvSpPr txBox="1"/>
          <p:nvPr/>
        </p:nvSpPr>
        <p:spPr>
          <a:xfrm>
            <a:off x="1180465" y="3260090"/>
            <a:ext cx="608965" cy="118237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vertOverflow="overflow" horzOverflow="overflow" vert="eaVert" wrap="square" lIns="54862" tIns="54862" rIns="54862" bIns="54862" numCol="1" spcCol="38100" rtlCol="0" anchor="t" forceAA="0">
            <a:noAutofit/>
          </a:bodyPr>
          <a:p>
            <a:pPr marL="0" marR="0" indent="0" algn="l" defTabSz="914400" rtl="0" fontAlgn="auto" latinLnBrk="0" hangingPunct="0">
              <a:lnSpc>
                <a:spcPct val="100000"/>
              </a:lnSpc>
              <a:spcBef>
                <a:spcPts val="0"/>
              </a:spcBef>
              <a:spcAft>
                <a:spcPts val="0"/>
              </a:spcAft>
              <a:buClrTx/>
              <a:buSzTx/>
              <a:buFontTx/>
              <a:buNone/>
            </a:pPr>
            <a:r>
              <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rPr>
              <a:t>祛痰药</a:t>
            </a:r>
            <a:endParaRPr kumimoji="0" lang="zh-CN" altLang="en-US" sz="3360" b="1" i="0" u="none" strike="noStrike" cap="none" spc="0" normalizeH="0" baseline="0">
              <a:ln>
                <a:noFill/>
              </a:ln>
              <a:solidFill>
                <a:schemeClr val="bg1"/>
              </a:solidFill>
              <a:effectLst/>
              <a:uFillTx/>
              <a:latin typeface="微软雅黑" panose="020B0503020204020204" charset="-122"/>
              <a:ea typeface="微软雅黑" panose="020B0503020204020204" charset="-122"/>
              <a:cs typeface="Arial" panose="020B0604020202020204"/>
              <a:sym typeface="Arial" panose="020B0604020202020204"/>
            </a:endParaRPr>
          </a:p>
        </p:txBody>
      </p:sp>
      <p:sp>
        <p:nvSpPr>
          <p:cNvPr id="15" name="MH_Others_2"/>
          <p:cNvSpPr/>
          <p:nvPr>
            <p:custDataLst>
              <p:tags r:id="rId4"/>
            </p:custDataLst>
          </p:nvPr>
        </p:nvSpPr>
        <p:spPr>
          <a:xfrm>
            <a:off x="0" y="6539746"/>
            <a:ext cx="12191665" cy="31825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34" tIns="45717" rIns="91434" bIns="45717" numCol="1" spcCol="0" rtlCol="0" fromWordArt="0" anchor="ctr" anchorCtr="0" forceAA="0" compatLnSpc="1">
            <a:noAutofit/>
          </a:bodyPr>
          <a:lstStyle/>
          <a:p>
            <a:endParaRPr lang="zh-CN" altLang="en-US" sz="1895">
              <a:solidFill>
                <a:srgbClr val="FFFFFF"/>
              </a:solidFill>
              <a:latin typeface="Arial" panose="020B0604020202020204" pitchFamily="34" charset="0"/>
              <a:ea typeface="微软雅黑" panose="020B0503020204020204" charset="-122"/>
              <a:sym typeface="Arial" panose="020B0604020202020204" pitchFamily="34" charset="0"/>
            </a:endParaRPr>
          </a:p>
        </p:txBody>
      </p:sp>
      <p:graphicFrame>
        <p:nvGraphicFramePr>
          <p:cNvPr id="2" name="表格 1"/>
          <p:cNvGraphicFramePr/>
          <p:nvPr>
            <p:custDataLst>
              <p:tags r:id="rId5"/>
            </p:custDataLst>
          </p:nvPr>
        </p:nvGraphicFramePr>
        <p:xfrm>
          <a:off x="681990" y="1324610"/>
          <a:ext cx="10789285" cy="5049520"/>
        </p:xfrm>
        <a:graphic>
          <a:graphicData uri="http://schemas.openxmlformats.org/drawingml/2006/table">
            <a:tbl>
              <a:tblPr firstRow="1" bandRow="1">
                <a:tableStyleId>{46F890A9-2807-4EBB-B81D-B2AA78EC7F39}</a:tableStyleId>
              </a:tblPr>
              <a:tblGrid>
                <a:gridCol w="4278630"/>
                <a:gridCol w="6510655"/>
              </a:tblGrid>
              <a:tr h="376555">
                <a:tc>
                  <a:txBody>
                    <a:bodyPr/>
                    <a:p>
                      <a:pPr algn="ctr">
                        <a:buNone/>
                      </a:pPr>
                      <a:r>
                        <a:rPr lang="zh-CN" altLang="en-US"/>
                        <a:t>名称</a:t>
                      </a:r>
                      <a:endParaRPr lang="zh-CN" altLang="en-US"/>
                    </a:p>
                  </a:txBody>
                  <a:tcPr anchor="ctr" anchorCtr="0">
                    <a:solidFill>
                      <a:schemeClr val="accent5">
                        <a:lumMod val="50000"/>
                      </a:schemeClr>
                    </a:solidFill>
                  </a:tcPr>
                </a:tc>
                <a:tc>
                  <a:txBody>
                    <a:bodyPr/>
                    <a:p>
                      <a:pPr algn="ctr">
                        <a:buNone/>
                      </a:pPr>
                      <a:r>
                        <a:rPr lang="zh-CN" altLang="en-US"/>
                        <a:t>推荐内容</a:t>
                      </a:r>
                      <a:endParaRPr lang="zh-CN" altLang="en-US"/>
                    </a:p>
                  </a:txBody>
                  <a:tcPr anchor="ctr" anchorCtr="0">
                    <a:solidFill>
                      <a:schemeClr val="accent5">
                        <a:lumMod val="50000"/>
                      </a:schemeClr>
                    </a:solidFill>
                  </a:tcPr>
                </a:tc>
              </a:tr>
              <a:tr h="843280">
                <a:tc>
                  <a:txBody>
                    <a:bodyPr/>
                    <a:p>
                      <a:pPr algn="ctr">
                        <a:buNone/>
                      </a:pPr>
                      <a:r>
                        <a:rPr lang="zh-CN" altLang="en-US" sz="1600"/>
                        <a:t>《中国咳嗽基层诊疗与管理指南(2024年)》</a:t>
                      </a:r>
                      <a:endParaRPr lang="zh-CN" altLang="en-US" sz="1600"/>
                    </a:p>
                    <a:p>
                      <a:pPr algn="ctr">
                        <a:buNone/>
                      </a:pPr>
                      <a:r>
                        <a:rPr lang="zh-CN" altLang="en-US" sz="1600"/>
                        <a:t>《咳嗽的诊断与治疗指南(2021)》</a:t>
                      </a:r>
                      <a:endParaRPr lang="zh-CN" altLang="en-US" sz="1600"/>
                    </a:p>
                  </a:txBody>
                  <a:tcPr anchor="ctr" anchorCtr="0"/>
                </a:tc>
                <a:tc>
                  <a:txBody>
                    <a:bodyPr/>
                    <a:p>
                      <a:pPr algn="l">
                        <a:buNone/>
                      </a:pPr>
                      <a:r>
                        <a:rPr lang="zh-CN" altLang="en-US" sz="1600"/>
                        <a:t>溴己新在体内的代谢产物，破坏类黏蛋白的酸性黏多糖结构，使分泌物黏滞度下降，还可促进纤毛运动和增强抗菌药在呼吸道的浓度。用于伴有咳痰症状的患者。</a:t>
                      </a:r>
                      <a:endParaRPr lang="zh-CN" altLang="en-US" sz="1600"/>
                    </a:p>
                  </a:txBody>
                  <a:tcPr anchor="ctr" anchorCtr="0"/>
                </a:tc>
              </a:tr>
              <a:tr h="729615">
                <a:tc>
                  <a:txBody>
                    <a:bodyPr/>
                    <a:p>
                      <a:pPr algn="ctr">
                        <a:buNone/>
                      </a:pPr>
                      <a:r>
                        <a:rPr lang="zh-CN" altLang="en-US" sz="1600"/>
                        <a:t>《急性气管-支气管炎基层合理用药指南(2020)》</a:t>
                      </a:r>
                      <a:endParaRPr lang="zh-CN" altLang="en-US" sz="1600"/>
                    </a:p>
                  </a:txBody>
                  <a:tcPr anchor="ctr" anchorCtr="0"/>
                </a:tc>
                <a:tc>
                  <a:txBody>
                    <a:bodyPr/>
                    <a:p>
                      <a:pPr algn="l">
                        <a:buNone/>
                      </a:pPr>
                      <a:r>
                        <a:rPr lang="zh-CN" altLang="en-US" sz="1600"/>
                        <a:t>在祛痰治疗中，将溴己新列为首选药物之一，尤其适用于慢性支气管炎及其他疾病伴有痰液黏稠、不易咳出的情况。</a:t>
                      </a:r>
                      <a:endParaRPr lang="zh-CN" altLang="en-US" sz="1600"/>
                    </a:p>
                  </a:txBody>
                  <a:tcPr anchor="ctr" anchorCtr="0"/>
                </a:tc>
              </a:tr>
              <a:tr h="460375">
                <a:tc>
                  <a:txBody>
                    <a:bodyPr/>
                    <a:p>
                      <a:pPr algn="ctr">
                        <a:buNone/>
                      </a:pPr>
                      <a:r>
                        <a:rPr lang="zh-CN" altLang="en-US" sz="1600"/>
                        <a:t>《普通感冒物联网医学分级诊疗中国专家共识(2021)》</a:t>
                      </a:r>
                      <a:endParaRPr lang="zh-CN" altLang="en-US" sz="1600"/>
                    </a:p>
                  </a:txBody>
                  <a:tcPr anchor="ctr" anchorCtr="0"/>
                </a:tc>
                <a:tc>
                  <a:txBody>
                    <a:bodyPr/>
                    <a:p>
                      <a:pPr algn="l">
                        <a:buNone/>
                      </a:pPr>
                      <a:r>
                        <a:rPr lang="zh-CN" altLang="en-US" sz="1600"/>
                        <a:t>溴己新是常用的祛痰药物，可用于普通感冒的对症治疗。</a:t>
                      </a:r>
                      <a:endParaRPr lang="zh-CN" altLang="en-US" sz="1600"/>
                    </a:p>
                  </a:txBody>
                  <a:tcPr anchor="ctr" anchorCtr="0"/>
                </a:tc>
              </a:tr>
              <a:tr h="559435">
                <a:tc>
                  <a:txBody>
                    <a:bodyPr/>
                    <a:p>
                      <a:pPr algn="ctr">
                        <a:buNone/>
                      </a:pPr>
                      <a:r>
                        <a:rPr lang="zh-CN" altLang="en-US" sz="1600"/>
                        <a:t>《中国慢性阻塞性肺疾病基层诊疗与管理指南（2024）》</a:t>
                      </a:r>
                      <a:endParaRPr lang="zh-CN" altLang="en-US" sz="1600"/>
                    </a:p>
                  </a:txBody>
                  <a:tcPr anchor="ctr" anchorCtr="0"/>
                </a:tc>
                <a:tc>
                  <a:txBody>
                    <a:bodyPr/>
                    <a:p>
                      <a:pPr algn="l">
                        <a:buNone/>
                      </a:pPr>
                      <a:r>
                        <a:rPr lang="zh-CN" altLang="en-US" sz="1600"/>
                        <a:t>急性加重期应对症使用溴己新等祛痰药，以促进痰液清除。</a:t>
                      </a:r>
                      <a:endParaRPr lang="zh-CN" altLang="en-US" sz="1600"/>
                    </a:p>
                  </a:txBody>
                  <a:tcPr anchor="ctr" anchorCtr="0"/>
                </a:tc>
              </a:tr>
              <a:tr h="560705">
                <a:tc>
                  <a:txBody>
                    <a:bodyPr/>
                    <a:p>
                      <a:pPr algn="ctr">
                        <a:buNone/>
                      </a:pPr>
                      <a:r>
                        <a:rPr lang="zh-CN" altLang="en-US" sz="1600"/>
                        <a:t>《中国成人支气管扩张症诊断与治疗专家共识（2021）》</a:t>
                      </a:r>
                      <a:endParaRPr lang="zh-CN" altLang="en-US" sz="1600"/>
                    </a:p>
                  </a:txBody>
                  <a:tcPr anchor="ctr" anchorCtr="0"/>
                </a:tc>
                <a:tc>
                  <a:txBody>
                    <a:bodyPr/>
                    <a:p>
                      <a:pPr algn="l">
                        <a:buNone/>
                      </a:pPr>
                      <a:r>
                        <a:rPr lang="zh-CN" altLang="en-US" sz="1600"/>
                        <a:t>祛痰治疗在支扩的治疗中地位相当重要。溴己新口服及雾化剂属于黏液动力剂。吸入支气管舒张剂后，再吸入祛痰药物，能显著增加祛痰药在小气道的沉积，改善黏液纤毛清除功能和排痰作用。</a:t>
                      </a:r>
                      <a:endParaRPr lang="zh-CN" altLang="en-US" sz="1600"/>
                    </a:p>
                  </a:txBody>
                  <a:tcPr anchor="ctr" anchorCtr="0"/>
                </a:tc>
              </a:tr>
              <a:tr h="560070">
                <a:tc>
                  <a:txBody>
                    <a:bodyPr/>
                    <a:p>
                      <a:pPr algn="ctr">
                        <a:buNone/>
                      </a:pPr>
                      <a:r>
                        <a:rPr lang="zh-CN" altLang="en-US" sz="1600"/>
                        <a:t>《中西医结合儿童反复呼吸道感染共识 (2022)》</a:t>
                      </a:r>
                      <a:endParaRPr lang="zh-CN" altLang="en-US" sz="1600"/>
                    </a:p>
                  </a:txBody>
                  <a:tcPr anchor="ctr" anchorCtr="0"/>
                </a:tc>
                <a:tc>
                  <a:txBody>
                    <a:bodyPr/>
                    <a:p>
                      <a:pPr algn="l">
                        <a:buNone/>
                      </a:pPr>
                      <a:r>
                        <a:rPr lang="zh-CN" altLang="en-US" sz="1600"/>
                        <a:t>建议小儿呼吸道感染时对于咳痰症状可使用祛痰药，溴己新雾化吸入适用于痰稠不易咳出者。</a:t>
                      </a:r>
                      <a:endParaRPr lang="zh-CN" altLang="en-US" sz="1600"/>
                    </a:p>
                  </a:txBody>
                  <a:tcPr anchor="ctr" anchorCtr="0"/>
                </a:tc>
              </a:tr>
            </a:tbl>
          </a:graphicData>
        </a:graphic>
      </p:graphicFrame>
      <p:grpSp>
        <p:nvGrpSpPr>
          <p:cNvPr id="11" name="组合 10"/>
          <p:cNvGrpSpPr/>
          <p:nvPr/>
        </p:nvGrpSpPr>
        <p:grpSpPr>
          <a:xfrm>
            <a:off x="10254615" y="34290"/>
            <a:ext cx="2404110" cy="1025525"/>
            <a:chOff x="15224" y="8522"/>
            <a:chExt cx="3786" cy="1615"/>
          </a:xfrm>
        </p:grpSpPr>
        <p:pic>
          <p:nvPicPr>
            <p:cNvPr id="5" name="图片 4" descr="347c798bcf988143c073def3376d02b"/>
            <p:cNvPicPr>
              <a:picLocks noChangeAspect="1"/>
            </p:cNvPicPr>
            <p:nvPr/>
          </p:nvPicPr>
          <p:blipFill>
            <a:blip r:embed="rId6"/>
            <a:stretch>
              <a:fillRect/>
            </a:stretch>
          </p:blipFill>
          <p:spPr>
            <a:xfrm>
              <a:off x="16233" y="8522"/>
              <a:ext cx="710" cy="1229"/>
            </a:xfrm>
            <a:prstGeom prst="rect">
              <a:avLst/>
            </a:prstGeom>
          </p:spPr>
        </p:pic>
        <p:sp>
          <p:nvSpPr>
            <p:cNvPr id="6" name="文本框 5"/>
            <p:cNvSpPr txBox="1"/>
            <p:nvPr/>
          </p:nvSpPr>
          <p:spPr>
            <a:xfrm>
              <a:off x="15224" y="9751"/>
              <a:ext cx="3786" cy="386"/>
            </a:xfrm>
            <a:prstGeom prst="rect">
              <a:avLst/>
            </a:prstGeom>
          </p:spPr>
          <p:txBody>
            <a:bodyPr wrap="square" rtlCol="0">
              <a:spAutoFit/>
              <a:extLst>
                <a:ext uri="{4A0BC546-FE56-4ADE-93B0-CB8AF2F6F144}">
                  <wpsdc:textFrameExt xmlns:wpsdc="http://www.wps.cn/officeDocument/2022/drawingmlCustomData" type="text"/>
                </a:ext>
              </a:extLst>
            </a:bodyPr>
            <a:p>
              <a:pPr lvl="0" algn="l">
                <a:buClrTx/>
                <a:buSzTx/>
                <a:buFontTx/>
              </a:pPr>
              <a:r>
                <a:rPr lang="zh-CN" altLang="en-US" sz="1000" b="1">
                  <a:latin typeface="Arial" panose="020B0604020202020204" pitchFamily="34" charset="0"/>
                  <a:ea typeface="微软雅黑" panose="020B0503020204020204" charset="-122"/>
                  <a:sym typeface="+mn-ea"/>
                </a:rPr>
                <a:t>合肥国药诺和药业有限公司</a:t>
              </a:r>
              <a:endParaRPr lang="zh-CN" altLang="en-US" sz="1000" b="1">
                <a:latin typeface="Arial" panose="020B0604020202020204" pitchFamily="34" charset="0"/>
                <a:ea typeface="微软雅黑" panose="020B0503020204020204" charset="-122"/>
                <a:sym typeface="+mn-ea"/>
              </a:endParaRPr>
            </a:p>
          </p:txBody>
        </p:sp>
      </p:grpSp>
    </p:spTree>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tags/tag1.xml><?xml version="1.0" encoding="utf-8"?>
<p:tagLst xmlns:p="http://schemas.openxmlformats.org/presentationml/2006/main">
  <p:tag name="MH" val="20160830110855"/>
  <p:tag name="MH_LIBRARY" val="CONTENTS"/>
  <p:tag name="MH_TYPE" val="OTHERS"/>
  <p:tag name="ID" val="545820"/>
</p:tagLst>
</file>

<file path=ppt/tags/tag10.xml><?xml version="1.0" encoding="utf-8"?>
<p:tagLst xmlns:p="http://schemas.openxmlformats.org/presentationml/2006/main">
  <p:tag name="MH" val="20160830110146"/>
  <p:tag name="MH_LIBRARY" val="CONTENTS"/>
  <p:tag name="MH_TYPE" val="OTHERS"/>
  <p:tag name="ID" val="553512"/>
</p:tagLst>
</file>

<file path=ppt/tags/tag100.xml><?xml version="1.0" encoding="utf-8"?>
<p:tagLst xmlns:p="http://schemas.openxmlformats.org/presentationml/2006/main">
  <p:tag name="KSO_WM_BEAUTIFY_FLAG" val=""/>
</p:tagLst>
</file>

<file path=ppt/tags/tag101.xml><?xml version="1.0" encoding="utf-8"?>
<p:tagLst xmlns:p="http://schemas.openxmlformats.org/presentationml/2006/main">
  <p:tag name="KSO_WM_BEAUTIFY_FLAG" val=""/>
</p:tagLst>
</file>

<file path=ppt/tags/tag102.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103.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299212598425,&quot;left&quot;:17.334409448818896,&quot;top&quot;:14.823858267716535,&quot;width&quot;:346.9990551181102}"/>
</p:tagLst>
</file>

<file path=ppt/tags/tag104.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299212598425,&quot;left&quot;:17.334409448818896,&quot;top&quot;:14.823858267716535,&quot;width&quot;:346.9990551181102}"/>
</p:tagLst>
</file>

<file path=ppt/tags/tag105.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106.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299212598425,&quot;left&quot;:17.334409448818896,&quot;top&quot;:14.823858267716535,&quot;width&quot;:346.9990551181102}"/>
</p:tagLst>
</file>

<file path=ppt/tags/tag107.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299212598425,&quot;left&quot;:17.334409448818896,&quot;top&quot;:14.823858267716535,&quot;width&quot;:346.9990551181102}"/>
</p:tagLst>
</file>

<file path=ppt/tags/tag108.xml><?xml version="1.0" encoding="utf-8"?>
<p:tagLst xmlns:p="http://schemas.openxmlformats.org/presentationml/2006/main">
  <p:tag name="MH" val="20160830110855"/>
  <p:tag name="MH_LIBRARY" val="CONTENTS"/>
  <p:tag name="MH_TYPE" val="OTHERS"/>
  <p:tag name="ID" val="545820"/>
</p:tagLst>
</file>

<file path=ppt/tags/tag109.xml><?xml version="1.0" encoding="utf-8"?>
<p:tagLst xmlns:p="http://schemas.openxmlformats.org/presentationml/2006/main">
  <p:tag name="TABLE_ENDDRAG_ORIGIN_RECT" val="849*371"/>
  <p:tag name="TABLE_ENDDRAG_RECT" val="53*104*849*371"/>
  <p:tag name="KSO_WM_BEAUTIFY_FLAG" val=""/>
</p:tagLst>
</file>

<file path=ppt/tags/tag11.xml><?xml version="1.0" encoding="utf-8"?>
<p:tagLst xmlns:p="http://schemas.openxmlformats.org/presentationml/2006/main">
  <p:tag name="KSO_WM_DIAGRAM_VIRTUALLY_FRAME" val="{&quot;height&quot;:395.4,&quot;left&quot;:359.66055118110233,&quot;top&quot;:56.85,&quot;width&quot;:507.28944881889765}"/>
</p:tagLst>
</file>

<file path=ppt/tags/tag110.xml><?xml version="1.0" encoding="utf-8"?>
<p:tagLst xmlns:p="http://schemas.openxmlformats.org/presentationml/2006/main">
  <p:tag name="KSO_WM_DIAGRAM_VIRTUALLY_FRAME" val="{&quot;height&quot;:308.25,&quot;left&quot;:61.9,&quot;top&quot;:115.4,&quot;width&quot;:798.6}"/>
</p:tagLst>
</file>

<file path=ppt/tags/tag111.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112.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299212598425,&quot;left&quot;:17.334409448818896,&quot;top&quot;:14.823858267716535,&quot;width&quot;:346.9990551181102}"/>
</p:tagLst>
</file>

<file path=ppt/tags/tag113.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299212598425,&quot;left&quot;:17.334409448818896,&quot;top&quot;:14.823858267716535,&quot;width&quot;:346.9990551181102}"/>
</p:tagLst>
</file>

<file path=ppt/tags/tag114.xml><?xml version="1.0" encoding="utf-8"?>
<p:tagLst xmlns:p="http://schemas.openxmlformats.org/presentationml/2006/main">
  <p:tag name="MH" val="20160830110855"/>
  <p:tag name="MH_LIBRARY" val="CONTENTS"/>
  <p:tag name="MH_TYPE" val="OTHERS"/>
  <p:tag name="ID" val="545820"/>
</p:tagLst>
</file>

<file path=ppt/tags/tag115.xml><?xml version="1.0" encoding="utf-8"?>
<p:tagLst xmlns:p="http://schemas.openxmlformats.org/presentationml/2006/main">
  <p:tag name="KSO_WM_DIAGRAM_VIRTUALLY_FRAME" val="{&quot;height&quot;:308.25,&quot;left&quot;:61.9,&quot;top&quot;:115.4,&quot;width&quot;:798.6}"/>
</p:tagLst>
</file>

<file path=ppt/tags/tag116.xml><?xml version="1.0" encoding="utf-8"?>
<p:tagLst xmlns:p="http://schemas.openxmlformats.org/presentationml/2006/main">
  <p:tag name="KSO_WM_DIAGRAM_VIRTUALLY_FRAME" val="{&quot;height&quot;:308.25,&quot;left&quot;:61.9,&quot;top&quot;:115.4,&quot;width&quot;:798.6}"/>
</p:tagLst>
</file>

<file path=ppt/tags/tag117.xml><?xml version="1.0" encoding="utf-8"?>
<p:tagLst xmlns:p="http://schemas.openxmlformats.org/presentationml/2006/main">
  <p:tag name="KSO_WM_DIAGRAM_VIRTUALLY_FRAME" val="{&quot;height&quot;:308.25,&quot;left&quot;:61.9,&quot;top&quot;:115.4,&quot;width&quot;:798.6}"/>
</p:tagLst>
</file>

<file path=ppt/tags/tag118.xml><?xml version="1.0" encoding="utf-8"?>
<p:tagLst xmlns:p="http://schemas.openxmlformats.org/presentationml/2006/main">
  <p:tag name="KSO_WM_DIAGRAM_VIRTUALLY_FRAME" val="{&quot;height&quot;:308.25,&quot;left&quot;:61.9,&quot;top&quot;:115.4,&quot;width&quot;:798.6}"/>
</p:tagLst>
</file>

<file path=ppt/tags/tag119.xml><?xml version="1.0" encoding="utf-8"?>
<p:tagLst xmlns:p="http://schemas.openxmlformats.org/presentationml/2006/main">
  <p:tag name="KSO_WM_DIAGRAM_VIRTUALLY_FRAME" val="{&quot;height&quot;:308.25,&quot;left&quot;:61.9,&quot;top&quot;:115.4,&quot;width&quot;:798.6}"/>
</p:tagLst>
</file>

<file path=ppt/tags/tag12.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395.4,&quot;left&quot;:359.66055118110233,&quot;top&quot;:56.85,&quot;width&quot;:507.28944881889765}"/>
</p:tagLst>
</file>

<file path=ppt/tags/tag120.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121.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299212598425,&quot;left&quot;:17.334409448818896,&quot;top&quot;:14.823858267716535,&quot;width&quot;:346.9990551181102}"/>
</p:tagLst>
</file>

<file path=ppt/tags/tag122.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299212598425,&quot;left&quot;:17.334409448818896,&quot;top&quot;:14.823858267716535,&quot;width&quot;:346.9990551181102}"/>
</p:tagLst>
</file>

<file path=ppt/tags/tag123.xml><?xml version="1.0" encoding="utf-8"?>
<p:tagLst xmlns:p="http://schemas.openxmlformats.org/presentationml/2006/main">
  <p:tag name="MH" val="20160830110855"/>
  <p:tag name="MH_LIBRARY" val="CONTENTS"/>
  <p:tag name="MH_TYPE" val="OTHERS"/>
  <p:tag name="ID" val="545820"/>
</p:tagLst>
</file>

<file path=ppt/tags/tag124.xml><?xml version="1.0" encoding="utf-8"?>
<p:tagLst xmlns:p="http://schemas.openxmlformats.org/presentationml/2006/main">
  <p:tag name="KSO_WM_BEAUTIFY_FLAG" val=""/>
</p:tagLst>
</file>

<file path=ppt/tags/tag125.xml><?xml version="1.0" encoding="utf-8"?>
<p:tagLst xmlns:p="http://schemas.openxmlformats.org/presentationml/2006/main">
  <p:tag name="KSO_WM_BEAUTIFY_FLAG" val=""/>
</p:tagLst>
</file>

<file path=ppt/tags/tag126.xml><?xml version="1.0" encoding="utf-8"?>
<p:tagLst xmlns:p="http://schemas.openxmlformats.org/presentationml/2006/main">
  <p:tag name="KSO_WM_BEAUTIFY_FLAG" val=""/>
</p:tagLst>
</file>

<file path=ppt/tags/tag127.xml><?xml version="1.0" encoding="utf-8"?>
<p:tagLst xmlns:p="http://schemas.openxmlformats.org/presentationml/2006/main">
  <p:tag name="KSO_WM_BEAUTIFY_FLAG" val=""/>
</p:tagLst>
</file>

<file path=ppt/tags/tag128.xml><?xml version="1.0" encoding="utf-8"?>
<p:tagLst xmlns:p="http://schemas.openxmlformats.org/presentationml/2006/main">
  <p:tag name="KSO_WM_BEAUTIFY_FLAG" val=""/>
</p:tagLst>
</file>

<file path=ppt/tags/tag129.xml><?xml version="1.0" encoding="utf-8"?>
<p:tagLst xmlns:p="http://schemas.openxmlformats.org/presentationml/2006/main">
  <p:tag name="KSO_WM_BEAUTIFY_FLAG" val=""/>
</p:tagLst>
</file>

<file path=ppt/tags/tag13.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395.4,&quot;left&quot;:359.66055118110233,&quot;top&quot;:56.85,&quot;width&quot;:507.28944881889765}"/>
</p:tagLst>
</file>

<file path=ppt/tags/tag130.xml><?xml version="1.0" encoding="utf-8"?>
<p:tagLst xmlns:p="http://schemas.openxmlformats.org/presentationml/2006/main">
  <p:tag name="KSO_WM_BEAUTIFY_FLAG" val=""/>
</p:tagLst>
</file>

<file path=ppt/tags/tag131.xml><?xml version="1.0" encoding="utf-8"?>
<p:tagLst xmlns:p="http://schemas.openxmlformats.org/presentationml/2006/main">
  <p:tag name="KSO_WM_BEAUTIFY_FLAG" val=""/>
</p:tagLst>
</file>

<file path=ppt/tags/tag132.xml><?xml version="1.0" encoding="utf-8"?>
<p:tagLst xmlns:p="http://schemas.openxmlformats.org/presentationml/2006/main">
  <p:tag name="KSO_WM_BEAUTIFY_FLAG" val=""/>
</p:tagLst>
</file>

<file path=ppt/tags/tag133.xml><?xml version="1.0" encoding="utf-8"?>
<p:tagLst xmlns:p="http://schemas.openxmlformats.org/presentationml/2006/main">
  <p:tag name="KSO_WM_BEAUTIFY_FLAG" val=""/>
</p:tagLst>
</file>

<file path=ppt/tags/tag134.xml><?xml version="1.0" encoding="utf-8"?>
<p:tagLst xmlns:p="http://schemas.openxmlformats.org/presentationml/2006/main">
  <p:tag name="KSO_WM_BEAUTIFY_FLAG" val=""/>
</p:tagLst>
</file>

<file path=ppt/tags/tag135.xml><?xml version="1.0" encoding="utf-8"?>
<p:tagLst xmlns:p="http://schemas.openxmlformats.org/presentationml/2006/main">
  <p:tag name="MH" val="20160830110855"/>
  <p:tag name="MH_LIBRARY" val="CONTENTS"/>
  <p:tag name="MH_TYPE" val="OTHERS"/>
  <p:tag name="ID" val="545820"/>
</p:tagLst>
</file>

<file path=ppt/tags/tag136.xml><?xml version="1.0" encoding="utf-8"?>
<p:tagLst xmlns:p="http://schemas.openxmlformats.org/presentationml/2006/main">
  <p:tag name="MH" val="20160830110146"/>
  <p:tag name="MH_LIBRARY" val="CONTENTS"/>
  <p:tag name="MH_TYPE" val="OTHERS"/>
  <p:tag name="ID" val="553512"/>
</p:tagLst>
</file>

<file path=ppt/tags/tag137.xml><?xml version="1.0" encoding="utf-8"?>
<p:tagLst xmlns:p="http://schemas.openxmlformats.org/presentationml/2006/main">
  <p:tag name="KSO_WM_BEAUTIFY_FLAG" val=""/>
</p:tagLst>
</file>

<file path=ppt/tags/tag138.xml><?xml version="1.0" encoding="utf-8"?>
<p:tagLst xmlns:p="http://schemas.openxmlformats.org/presentationml/2006/main">
  <p:tag name="MH" val="20160830110855"/>
  <p:tag name="MH_LIBRARY" val="CONTENTS"/>
  <p:tag name="MH_AUTOCOLOR" val="TRUE"/>
  <p:tag name="MH_TYPE" val="CONTENTS"/>
  <p:tag name="ID" val="545820"/>
</p:tagLst>
</file>

<file path=ppt/tags/tag139.xml><?xml version="1.0" encoding="utf-8"?>
<p:tagLst xmlns:p="http://schemas.openxmlformats.org/presentationml/2006/main">
  <p:tag name="commondata" val="eyJoZGlkIjoiYThiYTdkZjU5Y2I0MTI1NDNiNjM1ZDY2YzM4NzkyZTIifQ=="/>
</p:tagLst>
</file>

<file path=ppt/tags/tag14.xml><?xml version="1.0" encoding="utf-8"?>
<p:tagLst xmlns:p="http://schemas.openxmlformats.org/presentationml/2006/main">
  <p:tag name="KSO_WM_DIAGRAM_VIRTUALLY_FRAME" val="{&quot;height&quot;:395.4,&quot;left&quot;:359.66055118110233,&quot;top&quot;:56.85,&quot;width&quot;:507.28944881889765}"/>
</p:tagLst>
</file>

<file path=ppt/tags/tag15.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395.4,&quot;left&quot;:359.66055118110233,&quot;top&quot;:56.85,&quot;width&quot;:507.28944881889765}"/>
  <p:tag name="KSO_WM_BEAUTIFY_FLAG" val=""/>
</p:tagLst>
</file>

<file path=ppt/tags/tag16.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395.4,&quot;left&quot;:359.66055118110233,&quot;top&quot;:56.85,&quot;width&quot;:507.28944881889765}"/>
  <p:tag name="KSO_WM_BEAUTIFY_FLAG" val=""/>
</p:tagLst>
</file>

<file path=ppt/tags/tag17.xml><?xml version="1.0" encoding="utf-8"?>
<p:tagLst xmlns:p="http://schemas.openxmlformats.org/presentationml/2006/main">
  <p:tag name="KSO_WM_DIAGRAM_VIRTUALLY_FRAME" val="{&quot;height&quot;:395.4,&quot;left&quot;:359.66055118110233,&quot;top&quot;:56.85,&quot;width&quot;:507.28944881889765}"/>
</p:tagLst>
</file>

<file path=ppt/tags/tag18.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395.4,&quot;left&quot;:359.66055118110233,&quot;top&quot;:56.85,&quot;width&quot;:507.28944881889765}"/>
  <p:tag name="KSO_WM_BEAUTIFY_FLAG" val=""/>
</p:tagLst>
</file>

<file path=ppt/tags/tag19.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395.4,&quot;left&quot;:359.66055118110233,&quot;top&quot;:56.85,&quot;width&quot;:507.28944881889765}"/>
  <p:tag name="KSO_WM_BEAUTIFY_FLAG" val=""/>
</p:tagLst>
</file>

<file path=ppt/tags/tag2.xml><?xml version="1.0" encoding="utf-8"?>
<p:tagLst xmlns:p="http://schemas.openxmlformats.org/presentationml/2006/main">
  <p:tag name="MH" val="20160830110146"/>
  <p:tag name="MH_LIBRARY" val="CONTENTS"/>
  <p:tag name="MH_TYPE" val="OTHERS"/>
  <p:tag name="ID" val="553512"/>
</p:tagLst>
</file>

<file path=ppt/tags/tag20.xml><?xml version="1.0" encoding="utf-8"?>
<p:tagLst xmlns:p="http://schemas.openxmlformats.org/presentationml/2006/main">
  <p:tag name="KSO_WM_DIAGRAM_VIRTUALLY_FRAME" val="{&quot;height&quot;:395.4,&quot;left&quot;:359.66055118110233,&quot;top&quot;:56.85,&quot;width&quot;:507.28944881889765}"/>
</p:tagLst>
</file>

<file path=ppt/tags/tag21.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395.4,&quot;left&quot;:359.66055118110233,&quot;top&quot;:56.85,&quot;width&quot;:507.28944881889765}"/>
  <p:tag name="KSO_WM_BEAUTIFY_FLAG" val=""/>
</p:tagLst>
</file>

<file path=ppt/tags/tag22.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395.4,&quot;left&quot;:359.66055118110233,&quot;top&quot;:56.85,&quot;width&quot;:507.28944881889765}"/>
  <p:tag name="KSO_WM_BEAUTIFY_FLAG" val=""/>
</p:tagLst>
</file>

<file path=ppt/tags/tag23.xml><?xml version="1.0" encoding="utf-8"?>
<p:tagLst xmlns:p="http://schemas.openxmlformats.org/presentationml/2006/main">
  <p:tag name="MH" val="20160830110855"/>
  <p:tag name="MH_LIBRARY" val="CONTENTS"/>
  <p:tag name="MH_AUTOCOLOR" val="TRUE"/>
  <p:tag name="MH_TYPE" val="CONTENTS"/>
  <p:tag name="ID" val="545820"/>
</p:tagLst>
</file>

<file path=ppt/tags/tag24.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25.xml><?xml version="1.0" encoding="utf-8"?>
<p:tagLst xmlns:p="http://schemas.openxmlformats.org/presentationml/2006/main">
  <p:tag name="MH" val="20160830110855"/>
  <p:tag name="MH_LIBRARY" val="CONTENTS"/>
  <p:tag name="MH_TYPE" val="ENTRY"/>
  <p:tag name="ID" val="545820"/>
  <p:tag name="MH_ORDER" val="2"/>
</p:tagLst>
</file>

<file path=ppt/tags/tag26.xml><?xml version="1.0" encoding="utf-8"?>
<p:tagLst xmlns:p="http://schemas.openxmlformats.org/presentationml/2006/main">
  <p:tag name="MH" val="20160830110855"/>
  <p:tag name="MH_LIBRARY" val="CONTENTS"/>
  <p:tag name="MH_TYPE" val="NUMBER"/>
  <p:tag name="ID" val="545820"/>
  <p:tag name="MH_ORDER" val="2"/>
</p:tagLst>
</file>

<file path=ppt/tags/tag27.xml><?xml version="1.0" encoding="utf-8"?>
<p:tagLst xmlns:p="http://schemas.openxmlformats.org/presentationml/2006/main">
  <p:tag name="MH" val="20160830110855"/>
  <p:tag name="MH_LIBRARY" val="CONTENTS"/>
  <p:tag name="MH_TYPE" val="OTHERS"/>
  <p:tag name="ID" val="545820"/>
</p:tagLst>
</file>

<file path=ppt/tags/tag28.xml><?xml version="1.0" encoding="utf-8"?>
<p:tagLst xmlns:p="http://schemas.openxmlformats.org/presentationml/2006/main">
  <p:tag name="TABLE_ENDDRAG_ORIGIN_RECT" val="776*331"/>
  <p:tag name="TABLE_ENDDRAG_RECT" val="79*104*776*331"/>
</p:tagLst>
</file>

<file path=ppt/tags/tag29.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MH" val="20160830110855"/>
  <p:tag name="MH_LIBRARY" val="CONTENTS"/>
  <p:tag name="MH_TYPE" val="ENTRY"/>
  <p:tag name="ID" val="545820"/>
  <p:tag name="MH_ORDER" val="2"/>
</p:tagLst>
</file>

<file path=ppt/tags/tag31.xml><?xml version="1.0" encoding="utf-8"?>
<p:tagLst xmlns:p="http://schemas.openxmlformats.org/presentationml/2006/main">
  <p:tag name="MH" val="20160830110855"/>
  <p:tag name="MH_LIBRARY" val="CONTENTS"/>
  <p:tag name="MH_TYPE" val="NUMBER"/>
  <p:tag name="ID" val="545820"/>
  <p:tag name="MH_ORDER" val="2"/>
</p:tagLst>
</file>

<file path=ppt/tags/tag32.xml><?xml version="1.0" encoding="utf-8"?>
<p:tagLst xmlns:p="http://schemas.openxmlformats.org/presentationml/2006/main">
  <p:tag name="MH" val="20160830110855"/>
  <p:tag name="MH_LIBRARY" val="CONTENTS"/>
  <p:tag name="MH_TYPE" val="OTHERS"/>
  <p:tag name="ID" val="545820"/>
</p:tagLst>
</file>

<file path=ppt/tags/tag33.xml><?xml version="1.0" encoding="utf-8"?>
<p:tagLst xmlns:p="http://schemas.openxmlformats.org/presentationml/2006/main">
  <p:tag name="TABLE_ENDDRAG_ORIGIN_RECT" val="905*293"/>
  <p:tag name="TABLE_ENDDRAG_RECT" val="17*116*905*293"/>
</p:tagLst>
</file>

<file path=ppt/tags/tag34.xml><?xml version="1.0" encoding="utf-8"?>
<p:tagLst xmlns:p="http://schemas.openxmlformats.org/presentationml/2006/main">
  <p:tag name="KSO_WM_DIAGRAM_VIRTUALLY_FRAME" val="{&quot;height&quot;:59.87631496062992,&quot;left&quot;:17.334425196850393,&quot;top&quot;:14.823874015748029,&quot;width&quot;:346.99908661417317}"/>
</p:tagLst>
</file>

<file path=ppt/tags/tag35.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31496062992,&quot;left&quot;:17.334425196850393,&quot;top&quot;:14.823874015748029,&quot;width&quot;:346.99908661417317}"/>
</p:tagLst>
</file>

<file path=ppt/tags/tag36.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31496062992,&quot;left&quot;:17.334425196850393,&quot;top&quot;:14.823874015748029,&quot;width&quot;:346.99908661417317}"/>
</p:tagLst>
</file>

<file path=ppt/tags/tag37.xml><?xml version="1.0" encoding="utf-8"?>
<p:tagLst xmlns:p="http://schemas.openxmlformats.org/presentationml/2006/main">
  <p:tag name="MH" val="20160830110855"/>
  <p:tag name="MH_LIBRARY" val="CONTENTS"/>
  <p:tag name="MH_TYPE" val="OTHERS"/>
  <p:tag name="ID" val="545820"/>
</p:tagLst>
</file>

<file path=ppt/tags/tag38.xml><?xml version="1.0" encoding="utf-8"?>
<p:tagLst xmlns:p="http://schemas.openxmlformats.org/presentationml/2006/main">
  <p:tag name="PA" val="v5.2.5"/>
  <p:tag name="KSO_WM_DIAGRAM_VIRTUALLY_FRAME" val="{&quot;height&quot;:378.65,&quot;left&quot;:59,&quot;top&quot;:112.35,&quot;width&quot;:685.7318110236218}"/>
</p:tagLst>
</file>

<file path=ppt/tags/tag39.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xml><?xml version="1.0" encoding="utf-8"?>
<p:tagLst xmlns:p="http://schemas.openxmlformats.org/presentationml/2006/main">
  <p:tag name="MH" val="20160830110855"/>
  <p:tag name="MH_LIBRARY" val="CONTENTS"/>
  <p:tag name="MH_AUTOCOLOR" val="TRUE"/>
  <p:tag name="MH_TYPE" val="CONTENTS"/>
  <p:tag name="ID" val="545820"/>
</p:tagLst>
</file>

<file path=ppt/tags/tag40.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1.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2.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3.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4.xml><?xml version="1.0" encoding="utf-8"?>
<p:tagLst xmlns:p="http://schemas.openxmlformats.org/presentationml/2006/main">
  <p:tag name="PA" val="v5.2.5"/>
  <p:tag name="KSO_WM_DIAGRAM_VIRTUALLY_FRAME" val="{&quot;height&quot;:378.65,&quot;left&quot;:59,&quot;top&quot;:112.35,&quot;width&quot;:685.7318110236218}"/>
</p:tagLst>
</file>

<file path=ppt/tags/tag45.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6.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7.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8.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49.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xml><?xml version="1.0" encoding="utf-8"?>
<p:tagLst xmlns:p="http://schemas.openxmlformats.org/presentationml/2006/main">
  <p:tag name="MH" val="20160830110855"/>
  <p:tag name="MH_LIBRARY" val="CONTENTS"/>
  <p:tag name="MH_TYPE" val="OTHERS"/>
  <p:tag name="ID" val="545820"/>
</p:tagLst>
</file>

<file path=ppt/tags/tag50.xml><?xml version="1.0" encoding="utf-8"?>
<p:tagLst xmlns:p="http://schemas.openxmlformats.org/presentationml/2006/main">
  <p:tag name="PA" val="v5.2.5"/>
  <p:tag name="KSO_WM_DIAGRAM_VIRTUALLY_FRAME" val="{&quot;height&quot;:378.65,&quot;left&quot;:59,&quot;top&quot;:112.35,&quot;width&quot;:685.7318110236218}"/>
</p:tagLst>
</file>

<file path=ppt/tags/tag51.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2.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3.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4.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5.xml><?xml version="1.0" encoding="utf-8"?>
<p:tagLst xmlns:p="http://schemas.openxmlformats.org/presentationml/2006/main">
  <p:tag name="PA" val="v5.2.5"/>
  <p:tag name="KSO_WM_DIAGRAM_VIRTUALLY_FRAME" val="{&quot;height&quot;:378.65,&quot;left&quot;:59,&quot;top&quot;:112.35,&quot;width&quot;:685.7318110236218}"/>
  <p:tag name="KSO_WM_BEAUTIFY_FLAG" val=""/>
</p:tagLst>
</file>

<file path=ppt/tags/tag56.xml><?xml version="1.0" encoding="utf-8"?>
<p:tagLst xmlns:p="http://schemas.openxmlformats.org/presentationml/2006/main">
  <p:tag name="KSO_WM_DIAGRAM_VIRTUALLY_FRAME" val="{&quot;height&quot;:59.87631496062992,&quot;left&quot;:17.334425196850393,&quot;top&quot;:14.823874015748029,&quot;width&quot;:346.99908661417317}"/>
</p:tagLst>
</file>

<file path=ppt/tags/tag57.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31496062992,&quot;left&quot;:17.334425196850393,&quot;top&quot;:14.823874015748029,&quot;width&quot;:346.99908661417317}"/>
</p:tagLst>
</file>

<file path=ppt/tags/tag58.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31496062992,&quot;left&quot;:17.334425196850393,&quot;top&quot;:14.823874015748029,&quot;width&quot;:346.99908661417317}"/>
</p:tagLst>
</file>

<file path=ppt/tags/tag59.xml><?xml version="1.0" encoding="utf-8"?>
<p:tagLst xmlns:p="http://schemas.openxmlformats.org/presentationml/2006/main">
  <p:tag name="MH" val="20160830110855"/>
  <p:tag name="MH_LIBRARY" val="CONTENTS"/>
  <p:tag name="MH_TYPE" val="OTHERS"/>
  <p:tag name="ID" val="545820"/>
</p:tagLst>
</file>

<file path=ppt/tags/tag6.xml><?xml version="1.0" encoding="utf-8"?>
<p:tagLst xmlns:p="http://schemas.openxmlformats.org/presentationml/2006/main">
  <p:tag name="KSO_WM_DIAGRAM_VIRTUALLY_FRAME" val="{&quot;height&quot;:395.4,&quot;left&quot;:359.66055118110233,&quot;top&quot;:56.85,&quot;width&quot;:507.28944881889765}"/>
</p:tagLst>
</file>

<file path=ppt/tags/tag60.xml><?xml version="1.0" encoding="utf-8"?>
<p:tagLst xmlns:p="http://schemas.openxmlformats.org/presentationml/2006/main">
  <p:tag name="KSO_WM_BEAUTIFY_FLAG" val=""/>
</p:tagLst>
</file>

<file path=ppt/tags/tag61.xml><?xml version="1.0" encoding="utf-8"?>
<p:tagLst xmlns:p="http://schemas.openxmlformats.org/presentationml/2006/main">
  <p:tag name="KSO_WM_DIAGRAM_VIRTUALLY_FRAME" val="{&quot;height&quot;:311,&quot;left&quot;:39.15,&quot;top&quot;:116.6,&quot;width&quot;:850.8}"/>
</p:tagLst>
</file>

<file path=ppt/tags/tag62.xml><?xml version="1.0" encoding="utf-8"?>
<p:tagLst xmlns:p="http://schemas.openxmlformats.org/presentationml/2006/main">
  <p:tag name="KSO_WM_BEAUTIFY_FLAG" val=""/>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BEAUTIFY_FLAG" val=""/>
  <p:tag name="KSO_WM_DIAGRAM_VIRTUALLY_FRAME" val="{&quot;height&quot;:311,&quot;left&quot;:39.15,&quot;top&quot;:116.6,&quot;width&quot;:850.8}"/>
</p:tagLst>
</file>

<file path=ppt/tags/tag65.xml><?xml version="1.0" encoding="utf-8"?>
<p:tagLst xmlns:p="http://schemas.openxmlformats.org/presentationml/2006/main">
  <p:tag name="KSO_WM_BEAUTIFY_FLAG" val=""/>
  <p:tag name="KSO_WM_DIAGRAM_VIRTUALLY_FRAME" val="{&quot;height&quot;:311,&quot;left&quot;:39.15,&quot;top&quot;:116.6,&quot;width&quot;:850.8}"/>
</p:tagLst>
</file>

<file path=ppt/tags/tag66.xml><?xml version="1.0" encoding="utf-8"?>
<p:tagLst xmlns:p="http://schemas.openxmlformats.org/presentationml/2006/main">
  <p:tag name="KSO_WM_BEAUTIFY_FLAG" val=""/>
  <p:tag name="KSO_WM_DIAGRAM_VIRTUALLY_FRAME" val="{&quot;height&quot;:311,&quot;left&quot;:39.15,&quot;top&quot;:116.6,&quot;width&quot;:850.8}"/>
</p:tagLst>
</file>

<file path=ppt/tags/tag67.xml><?xml version="1.0" encoding="utf-8"?>
<p:tagLst xmlns:p="http://schemas.openxmlformats.org/presentationml/2006/main">
  <p:tag name="KSO_WM_BEAUTIFY_FLAG" val=""/>
  <p:tag name="KSO_WM_DIAGRAM_VIRTUALLY_FRAME" val="{&quot;height&quot;:311,&quot;left&quot;:39.15,&quot;top&quot;:116.6,&quot;width&quot;:850.8}"/>
</p:tagLst>
</file>

<file path=ppt/tags/tag68.xml><?xml version="1.0" encoding="utf-8"?>
<p:tagLst xmlns:p="http://schemas.openxmlformats.org/presentationml/2006/main">
  <p:tag name="KSO_WM_BEAUTIFY_FLAG" val=""/>
  <p:tag name="KSO_WM_DIAGRAM_VIRTUALLY_FRAME" val="{&quot;height&quot;:311,&quot;left&quot;:39.15,&quot;top&quot;:116.6,&quot;width&quot;:850.8}"/>
</p:tagLst>
</file>

<file path=ppt/tags/tag69.xml><?xml version="1.0" encoding="utf-8"?>
<p:tagLst xmlns:p="http://schemas.openxmlformats.org/presentationml/2006/main">
  <p:tag name="KSO_WM_BEAUTIFY_FLAG" val=""/>
  <p:tag name="KSO_WM_DIAGRAM_VIRTUALLY_FRAME" val="{&quot;height&quot;:311,&quot;left&quot;:39.15,&quot;top&quot;:116.6,&quot;width&quot;:850.8}"/>
</p:tagLst>
</file>

<file path=ppt/tags/tag7.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395.4,&quot;left&quot;:359.66055118110233,&quot;top&quot;:56.85,&quot;width&quot;:507.28944881889765}"/>
</p:tagLst>
</file>

<file path=ppt/tags/tag70.xml><?xml version="1.0" encoding="utf-8"?>
<p:tagLst xmlns:p="http://schemas.openxmlformats.org/presentationml/2006/main">
  <p:tag name="KSO_WM_BEAUTIFY_FLAG" val=""/>
  <p:tag name="KSO_WM_DIAGRAM_VIRTUALLY_FRAME" val="{&quot;height&quot;:311,&quot;left&quot;:39.15,&quot;top&quot;:116.6,&quot;width&quot;:850.8}"/>
</p:tagLst>
</file>

<file path=ppt/tags/tag71.xml><?xml version="1.0" encoding="utf-8"?>
<p:tagLst xmlns:p="http://schemas.openxmlformats.org/presentationml/2006/main">
  <p:tag name="KSO_WM_BEAUTIFY_FLAG" val=""/>
  <p:tag name="KSO_WM_DIAGRAM_VIRTUALLY_FRAME" val="{&quot;height&quot;:311,&quot;left&quot;:39.15,&quot;top&quot;:116.6,&quot;width&quot;:850.8}"/>
</p:tagLst>
</file>

<file path=ppt/tags/tag72.xml><?xml version="1.0" encoding="utf-8"?>
<p:tagLst xmlns:p="http://schemas.openxmlformats.org/presentationml/2006/main">
  <p:tag name="KSO_WM_BEAUTIFY_FLAG" val=""/>
  <p:tag name="KSO_WM_DIAGRAM_VIRTUALLY_FRAME" val="{&quot;height&quot;:311,&quot;left&quot;:39.15,&quot;top&quot;:116.6,&quot;width&quot;:850.8}"/>
</p:tagLst>
</file>

<file path=ppt/tags/tag73.xml><?xml version="1.0" encoding="utf-8"?>
<p:tagLst xmlns:p="http://schemas.openxmlformats.org/presentationml/2006/main">
  <p:tag name="KSO_WM_DIAGRAM_VIRTUALLY_FRAME" val="{&quot;height&quot;:311,&quot;left&quot;:39.15,&quot;top&quot;:116.6,&quot;width&quot;:850.8}"/>
  <p:tag name="KSO_WM_BEAUTIFY_FLAG" val=""/>
</p:tagLst>
</file>

<file path=ppt/tags/tag74.xml><?xml version="1.0" encoding="utf-8"?>
<p:tagLst xmlns:p="http://schemas.openxmlformats.org/presentationml/2006/main">
  <p:tag name="KSO_WM_DIAGRAM_VIRTUALLY_FRAME" val="{&quot;height&quot;:311,&quot;left&quot;:39.15,&quot;top&quot;:116.6,&quot;width&quot;:850.8}"/>
  <p:tag name="KSO_WM_BEAUTIFY_FLAG" val=""/>
</p:tagLst>
</file>

<file path=ppt/tags/tag75.xml><?xml version="1.0" encoding="utf-8"?>
<p:tagLst xmlns:p="http://schemas.openxmlformats.org/presentationml/2006/main">
  <p:tag name="KSO_WM_BEAUTIFY_FLAG" val=""/>
  <p:tag name="KSO_WM_DIAGRAM_VIRTUALLY_FRAME" val="{&quot;height&quot;:311,&quot;left&quot;:39.15,&quot;top&quot;:116.6,&quot;width&quot;:850.8}"/>
</p:tagLst>
</file>

<file path=ppt/tags/tag76.xml><?xml version="1.0" encoding="utf-8"?>
<p:tagLst xmlns:p="http://schemas.openxmlformats.org/presentationml/2006/main">
  <p:tag name="KSO_WM_DIAGRAM_VIRTUALLY_FRAME" val="{&quot;height&quot;:311,&quot;left&quot;:39.15,&quot;top&quot;:116.6,&quot;width&quot;:850.8}"/>
  <p:tag name="KSO_WM_BEAUTIFY_FLAG" val=""/>
</p:tagLst>
</file>

<file path=ppt/tags/tag77.xml><?xml version="1.0" encoding="utf-8"?>
<p:tagLst xmlns:p="http://schemas.openxmlformats.org/presentationml/2006/main">
  <p:tag name="KSO_WM_DIAGRAM_VIRTUALLY_FRAME" val="{&quot;height&quot;:311,&quot;left&quot;:39.15,&quot;top&quot;:116.6,&quot;width&quot;:850.8}"/>
  <p:tag name="KSO_WM_BEAUTIFY_FLAG" val=""/>
</p:tagLst>
</file>

<file path=ppt/tags/tag78.xml><?xml version="1.0" encoding="utf-8"?>
<p:tagLst xmlns:p="http://schemas.openxmlformats.org/presentationml/2006/main">
  <p:tag name="KSO_WM_BEAUTIFY_FLAG" val=""/>
  <p:tag name="KSO_WM_DIAGRAM_VIRTUALLY_FRAME" val="{&quot;height&quot;:311,&quot;left&quot;:39.15,&quot;top&quot;:116.6,&quot;width&quot;:850.8}"/>
</p:tagLst>
</file>

<file path=ppt/tags/tag79.xml><?xml version="1.0" encoding="utf-8"?>
<p:tagLst xmlns:p="http://schemas.openxmlformats.org/presentationml/2006/main">
  <p:tag name="KSO_WM_DIAGRAM_VIRTUALLY_FRAME" val="{&quot;height&quot;:59.876299212598425,&quot;left&quot;:17.334409448818896,&quot;top&quot;:14.823858267716535,&quot;width&quot;:346.9990551181102}"/>
</p:tagLst>
</file>

<file path=ppt/tags/tag8.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395.4,&quot;left&quot;:359.66055118110233,&quot;top&quot;:56.85,&quot;width&quot;:507.28944881889765}"/>
</p:tagLst>
</file>

<file path=ppt/tags/tag80.xml><?xml version="1.0" encoding="utf-8"?>
<p:tagLst xmlns:p="http://schemas.openxmlformats.org/presentationml/2006/main">
  <p:tag name="MH" val="20160830110855"/>
  <p:tag name="MH_LIBRARY" val="CONTENTS"/>
  <p:tag name="MH_TYPE" val="ENTRY"/>
  <p:tag name="ID" val="545820"/>
  <p:tag name="MH_ORDER" val="2"/>
  <p:tag name="KSO_WM_DIAGRAM_VIRTUALLY_FRAME" val="{&quot;height&quot;:59.876299212598425,&quot;left&quot;:17.334409448818896,&quot;top&quot;:14.823858267716535,&quot;width&quot;:346.9990551181102}"/>
</p:tagLst>
</file>

<file path=ppt/tags/tag81.xml><?xml version="1.0" encoding="utf-8"?>
<p:tagLst xmlns:p="http://schemas.openxmlformats.org/presentationml/2006/main">
  <p:tag name="MH" val="20160830110855"/>
  <p:tag name="MH_LIBRARY" val="CONTENTS"/>
  <p:tag name="MH_TYPE" val="NUMBER"/>
  <p:tag name="ID" val="545820"/>
  <p:tag name="MH_ORDER" val="2"/>
  <p:tag name="KSO_WM_DIAGRAM_VIRTUALLY_FRAME" val="{&quot;height&quot;:59.876299212598425,&quot;left&quot;:17.334409448818896,&quot;top&quot;:14.823858267716535,&quot;width&quot;:346.9990551181102}"/>
</p:tagLst>
</file>

<file path=ppt/tags/tag82.xml><?xml version="1.0" encoding="utf-8"?>
<p:tagLst xmlns:p="http://schemas.openxmlformats.org/presentationml/2006/main">
  <p:tag name="KSO_WM_BEAUTIFY_FLAG" val=""/>
</p:tagLst>
</file>

<file path=ppt/tags/tag83.xml><?xml version="1.0" encoding="utf-8"?>
<p:tagLst xmlns:p="http://schemas.openxmlformats.org/presentationml/2006/main">
  <p:tag name="KSO_WM_BEAUTIFY_FLAG" val=""/>
</p:tagLst>
</file>

<file path=ppt/tags/tag84.xml><?xml version="1.0" encoding="utf-8"?>
<p:tagLst xmlns:p="http://schemas.openxmlformats.org/presentationml/2006/main">
  <p:tag name="KSO_WM_BEAUTIFY_FLAG" val=""/>
</p:tagLst>
</file>

<file path=ppt/tags/tag85.xml><?xml version="1.0" encoding="utf-8"?>
<p:tagLst xmlns:p="http://schemas.openxmlformats.org/presentationml/2006/main">
  <p:tag name="KSO_WM_BEAUTIFY_FLAG" val=""/>
</p:tagLst>
</file>

<file path=ppt/tags/tag86.xml><?xml version="1.0" encoding="utf-8"?>
<p:tagLst xmlns:p="http://schemas.openxmlformats.org/presentationml/2006/main">
  <p:tag name="KSO_WM_BEAUTIFY_FLAG" val=""/>
</p:tagLst>
</file>

<file path=ppt/tags/tag87.xml><?xml version="1.0" encoding="utf-8"?>
<p:tagLst xmlns:p="http://schemas.openxmlformats.org/presentationml/2006/main">
  <p:tag name="KSO_WM_BEAUTIFY_FLAG" val=""/>
</p:tagLst>
</file>

<file path=ppt/tags/tag88.xml><?xml version="1.0" encoding="utf-8"?>
<p:tagLst xmlns:p="http://schemas.openxmlformats.org/presentationml/2006/main">
  <p:tag name="KSO_WM_BEAUTIFY_FLAG" val=""/>
</p:tagLst>
</file>

<file path=ppt/tags/tag89.xml><?xml version="1.0" encoding="utf-8"?>
<p:tagLst xmlns:p="http://schemas.openxmlformats.org/presentationml/2006/main">
  <p:tag name="KSO_WM_BEAUTIFY_FLAG" val=""/>
</p:tagLst>
</file>

<file path=ppt/tags/tag9.xml><?xml version="1.0" encoding="utf-8"?>
<p:tagLst xmlns:p="http://schemas.openxmlformats.org/presentationml/2006/main">
  <p:tag name="MH" val="20160830110146"/>
  <p:tag name="MH_LIBRARY" val="CONTENTS"/>
  <p:tag name="MH_TYPE" val="OTHERS"/>
  <p:tag name="ID" val="553512"/>
</p:tagLst>
</file>

<file path=ppt/tags/tag90.xml><?xml version="1.0" encoding="utf-8"?>
<p:tagLst xmlns:p="http://schemas.openxmlformats.org/presentationml/2006/main">
  <p:tag name="KSO_WM_BEAUTIFY_FLAG" val=""/>
</p:tagLst>
</file>

<file path=ppt/tags/tag91.xml><?xml version="1.0" encoding="utf-8"?>
<p:tagLst xmlns:p="http://schemas.openxmlformats.org/presentationml/2006/main">
  <p:tag name="MH" val="20160830110855"/>
  <p:tag name="MH_LIBRARY" val="CONTENTS"/>
  <p:tag name="MH_TYPE" val="OTHERS"/>
  <p:tag name="ID" val="545820"/>
</p:tagLst>
</file>

<file path=ppt/tags/tag92.xml><?xml version="1.0" encoding="utf-8"?>
<p:tagLst xmlns:p="http://schemas.openxmlformats.org/presentationml/2006/main">
  <p:tag name="MH" val="20160830110855"/>
  <p:tag name="MH_LIBRARY" val="CONTENTS"/>
  <p:tag name="MH_TYPE" val="OTHERS"/>
  <p:tag name="ID" val="545820"/>
</p:tagLst>
</file>

<file path=ppt/tags/tag93.xml><?xml version="1.0" encoding="utf-8"?>
<p:tagLst xmlns:p="http://schemas.openxmlformats.org/presentationml/2006/main">
  <p:tag name="KSO_WM_BEAUTIFY_FLAG" val=""/>
</p:tagLst>
</file>

<file path=ppt/tags/tag94.xml><?xml version="1.0" encoding="utf-8"?>
<p:tagLst xmlns:p="http://schemas.openxmlformats.org/presentationml/2006/main">
  <p:tag name="KSO_WM_BEAUTIFY_FLAG" val=""/>
</p:tagLst>
</file>

<file path=ppt/tags/tag95.xml><?xml version="1.0" encoding="utf-8"?>
<p:tagLst xmlns:p="http://schemas.openxmlformats.org/presentationml/2006/main">
  <p:tag name="KSO_WM_BEAUTIFY_FLAG" val=""/>
</p:tagLst>
</file>

<file path=ppt/tags/tag96.xml><?xml version="1.0" encoding="utf-8"?>
<p:tagLst xmlns:p="http://schemas.openxmlformats.org/presentationml/2006/main">
  <p:tag name="KSO_WM_BEAUTIFY_FLAG" val=""/>
</p:tagLst>
</file>

<file path=ppt/tags/tag97.xml><?xml version="1.0" encoding="utf-8"?>
<p:tagLst xmlns:p="http://schemas.openxmlformats.org/presentationml/2006/main">
  <p:tag name="KSO_WM_BEAUTIFY_FLAG" val=""/>
</p:tagLst>
</file>

<file path=ppt/tags/tag98.xml><?xml version="1.0" encoding="utf-8"?>
<p:tagLst xmlns:p="http://schemas.openxmlformats.org/presentationml/2006/main">
  <p:tag name="KSO_WM_BEAUTIFY_FLAG" val=""/>
</p:tagLst>
</file>

<file path=ppt/tags/tag99.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4287</Words>
  <Application>WPS 演示</Application>
  <PresentationFormat>宽屏</PresentationFormat>
  <Paragraphs>289</Paragraphs>
  <Slides>12</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12</vt:i4>
      </vt:variant>
    </vt:vector>
  </HeadingPairs>
  <TitlesOfParts>
    <vt:vector size="28" baseType="lpstr">
      <vt:lpstr>Arial</vt:lpstr>
      <vt:lpstr>宋体</vt:lpstr>
      <vt:lpstr>Wingdings</vt:lpstr>
      <vt:lpstr>微软雅黑</vt:lpstr>
      <vt:lpstr>Arial</vt:lpstr>
      <vt:lpstr>Times New Roman</vt:lpstr>
      <vt:lpstr>Gulim</vt:lpstr>
      <vt:lpstr>Source Sans Pro ExtraLight</vt:lpstr>
      <vt:lpstr>方正粗黑宋简体</vt:lpstr>
      <vt:lpstr>Wingdings</vt:lpstr>
      <vt:lpstr>字魂59号-创粗黑</vt:lpstr>
      <vt:lpstr>黑体</vt:lpstr>
      <vt:lpstr>Arial Unicode MS</vt:lpstr>
      <vt:lpstr>Calibri</vt:lpstr>
      <vt:lpstr>Malgun Gothic</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天宇</cp:lastModifiedBy>
  <cp:revision>21</cp:revision>
  <dcterms:created xsi:type="dcterms:W3CDTF">2023-08-09T12:44:00Z</dcterms:created>
  <dcterms:modified xsi:type="dcterms:W3CDTF">2026-06-05T09:32:36Z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A707E7CAECCC41EC91F265DDDA1036BE_13</vt:lpwstr>
  </property>
  <property fmtid="{D5CDD505-2E9C-101B-9397-08002B2CF9AE}" pid="3" name="KSOProductBuildVer">
    <vt:lpwstr>2052-12.1.0.26375</vt:lpwstr>
  </property>
</Properties>
</file>